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y="6858000" cx="12192000"/>
  <p:notesSz cx="6858000" cy="9144000"/>
  <p:embeddedFontLst>
    <p:embeddedFont>
      <p:font typeface="Dosis"/>
      <p:regular r:id="rId66"/>
      <p:bold r:id="rId67"/>
    </p:embeddedFont>
    <p:embeddedFont>
      <p:font typeface="Play"/>
      <p:regular r:id="rId68"/>
      <p:bold r:id="rId69"/>
    </p:embeddedFont>
    <p:embeddedFont>
      <p:font typeface="Inter"/>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4" roundtripDataSignature="AMtx7miGjRh5MhhosR5wtFUGafiFvBRt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456B10-3FAE-485B-A469-1211752B4F2B}">
  <a:tblStyle styleId="{A6456B10-3FAE-485B-A469-1211752B4F2B}" styleName="Table_0">
    <a:wholeTbl>
      <a:tcTxStyle b="off" i="off">
        <a:font>
          <a:latin typeface="Aptos"/>
          <a:ea typeface="Aptos"/>
          <a:cs typeface="Apto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D195CAB6-A918-4C17-8738-739670D7F2D2}"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Inter-boldItalic.fntdata"/><Relationship Id="rId72" Type="http://schemas.openxmlformats.org/officeDocument/2006/relationships/font" Target="fonts/Inter-italic.fntdata"/><Relationship Id="rId31" Type="http://schemas.openxmlformats.org/officeDocument/2006/relationships/slide" Target="slides/slide25.xml"/><Relationship Id="rId30" Type="http://schemas.openxmlformats.org/officeDocument/2006/relationships/slide" Target="slides/slide24.xml"/><Relationship Id="rId74" Type="http://customschemas.google.com/relationships/presentationmetadata" Target="meta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Inter-bold.fntdata"/><Relationship Id="rId70" Type="http://schemas.openxmlformats.org/officeDocument/2006/relationships/font" Target="fonts/Inter-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Dosis-regular.fntdata"/><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Play-regular.fntdata"/><Relationship Id="rId23" Type="http://schemas.openxmlformats.org/officeDocument/2006/relationships/slide" Target="slides/slide17.xml"/><Relationship Id="rId67" Type="http://schemas.openxmlformats.org/officeDocument/2006/relationships/font" Target="fonts/Dosis-bold.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Play-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ar-M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32" name="Google Shape;33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49" name="Google Shape;34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8" name="Google Shape;4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7" name="Google Shape;49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4" name="Google Shape;50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6" name="Google Shape;54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0" name="Google Shape;6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2" name="Google Shape;64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0" name="Google Shape;65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0" name="Google Shape;66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9" name="Google Shape;66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5" name="Google Shape;71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7" name="Google Shape;75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784" name="Google Shape;78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2" name="Google Shape;79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9" name="Google Shape;82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8" name="Google Shape;84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5" name="Google Shape;85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7" name="Google Shape;86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4" name="Google Shape;87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1" name="Google Shape;88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9" name="Google Shape;88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6" name="Google Shape;89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7" name="Google Shape;90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5" name="Google Shape;91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7" name="Google Shape;927;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28" name="Google Shape;928;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7" name="Google Shape;93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38" name="Google Shape;938;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47" name="Google Shape;94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56" name="Google Shape;95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63" name="Google Shape;96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4" name="Google Shape;97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988" name="Google Shape;98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0" name="Google Shape;101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2" name="Google Shape;1022;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0" name="Google Shape;1030;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4" name="Google Shape;104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2" name="Google Shape;105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0" name="Google Shape;107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g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gif"/><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2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2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3.png"/><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1"/>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 name="Shape 23"/>
        <p:cNvGrpSpPr/>
        <p:nvPr/>
      </p:nvGrpSpPr>
      <p:grpSpPr>
        <a:xfrm>
          <a:off x="0" y="0"/>
          <a:ext cx="0" cy="0"/>
          <a:chOff x="0" y="0"/>
          <a:chExt cx="0" cy="0"/>
        </a:xfrm>
      </p:grpSpPr>
      <p:sp>
        <p:nvSpPr>
          <p:cNvPr id="24" name="Google Shape;24;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 name="Shape 29"/>
        <p:cNvGrpSpPr/>
        <p:nvPr/>
      </p:nvGrpSpPr>
      <p:grpSpPr>
        <a:xfrm>
          <a:off x="0" y="0"/>
          <a:ext cx="0" cy="0"/>
          <a:chOff x="0" y="0"/>
          <a:chExt cx="0" cy="0"/>
        </a:xfrm>
      </p:grpSpPr>
      <p:sp>
        <p:nvSpPr>
          <p:cNvPr id="30" name="Google Shape;30;p9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9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2" name="Google Shape;32;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5" name="Shape 35"/>
        <p:cNvGrpSpPr/>
        <p:nvPr/>
      </p:nvGrpSpPr>
      <p:grpSpPr>
        <a:xfrm>
          <a:off x="0" y="0"/>
          <a:ext cx="0" cy="0"/>
          <a:chOff x="0" y="0"/>
          <a:chExt cx="0" cy="0"/>
        </a:xfrm>
      </p:grpSpPr>
      <p:sp>
        <p:nvSpPr>
          <p:cNvPr id="36" name="Google Shape;36;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2" name="Shape 42"/>
        <p:cNvGrpSpPr/>
        <p:nvPr/>
      </p:nvGrpSpPr>
      <p:grpSpPr>
        <a:xfrm>
          <a:off x="0" y="0"/>
          <a:ext cx="0" cy="0"/>
          <a:chOff x="0" y="0"/>
          <a:chExt cx="0" cy="0"/>
        </a:xfrm>
      </p:grpSpPr>
      <p:sp>
        <p:nvSpPr>
          <p:cNvPr id="43" name="Google Shape;43;p9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9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9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9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 name="Shape 51"/>
        <p:cNvGrpSpPr/>
        <p:nvPr/>
      </p:nvGrpSpPr>
      <p:grpSpPr>
        <a:xfrm>
          <a:off x="0" y="0"/>
          <a:ext cx="0" cy="0"/>
          <a:chOff x="0" y="0"/>
          <a:chExt cx="0" cy="0"/>
        </a:xfrm>
      </p:grpSpPr>
      <p:sp>
        <p:nvSpPr>
          <p:cNvPr id="52" name="Google Shape;52;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6" name="Shape 56"/>
        <p:cNvGrpSpPr/>
        <p:nvPr/>
      </p:nvGrpSpPr>
      <p:grpSpPr>
        <a:xfrm>
          <a:off x="0" y="0"/>
          <a:ext cx="0" cy="0"/>
          <a:chOff x="0" y="0"/>
          <a:chExt cx="0" cy="0"/>
        </a:xfrm>
      </p:grpSpPr>
      <p:sp>
        <p:nvSpPr>
          <p:cNvPr id="57" name="Google Shape;57;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9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96"/>
          <p:cNvSpPr/>
          <p:nvPr>
            <p:ph idx="2" type="pic"/>
          </p:nvPr>
        </p:nvSpPr>
        <p:spPr>
          <a:xfrm>
            <a:off x="5183188" y="987425"/>
            <a:ext cx="6172200" cy="4873625"/>
          </a:xfrm>
          <a:prstGeom prst="rect">
            <a:avLst/>
          </a:prstGeom>
          <a:noFill/>
          <a:ln>
            <a:noFill/>
          </a:ln>
        </p:spPr>
      </p:sp>
      <p:sp>
        <p:nvSpPr>
          <p:cNvPr id="70" name="Google Shape;70;p9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9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9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9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2" name="Shape 92"/>
        <p:cNvGrpSpPr/>
        <p:nvPr/>
      </p:nvGrpSpPr>
      <p:grpSpPr>
        <a:xfrm>
          <a:off x="0" y="0"/>
          <a:ext cx="0" cy="0"/>
          <a:chOff x="0" y="0"/>
          <a:chExt cx="0" cy="0"/>
        </a:xfrm>
      </p:grpSpPr>
      <p:sp>
        <p:nvSpPr>
          <p:cNvPr id="93" name="Google Shape;93;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96" name="Shape 96"/>
        <p:cNvGrpSpPr/>
        <p:nvPr/>
      </p:nvGrpSpPr>
      <p:grpSpPr>
        <a:xfrm>
          <a:off x="0" y="0"/>
          <a:ext cx="0" cy="0"/>
          <a:chOff x="0" y="0"/>
          <a:chExt cx="0" cy="0"/>
        </a:xfrm>
      </p:grpSpPr>
      <p:sp>
        <p:nvSpPr>
          <p:cNvPr id="97" name="Google Shape;97;p64"/>
          <p:cNvSpPr/>
          <p:nvPr/>
        </p:nvSpPr>
        <p:spPr>
          <a:xfrm>
            <a:off x="5500020" y="429828"/>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44546A"/>
                </a:solidFill>
                <a:latin typeface="Calibri"/>
                <a:ea typeface="Calibri"/>
                <a:cs typeface="Calibri"/>
                <a:sym typeface="Calibri"/>
              </a:rPr>
              <a:t>هيكلة الحصة</a:t>
            </a:r>
            <a:endParaRPr b="1" i="0" sz="3200" u="none" cap="none" strike="noStrike">
              <a:solidFill>
                <a:srgbClr val="44546A"/>
              </a:solidFill>
              <a:latin typeface="Calibri"/>
              <a:ea typeface="Calibri"/>
              <a:cs typeface="Calibri"/>
              <a:sym typeface="Calibri"/>
            </a:endParaRPr>
          </a:p>
        </p:txBody>
      </p:sp>
      <p:pic>
        <p:nvPicPr>
          <p:cNvPr descr="Image générée" id="98" name="Google Shape;98;p64"/>
          <p:cNvPicPr preferRelativeResize="0"/>
          <p:nvPr/>
        </p:nvPicPr>
        <p:blipFill rotWithShape="1">
          <a:blip r:embed="rId2">
            <a:alphaModFix/>
          </a:blip>
          <a:srcRect b="10678" l="0" r="0" t="11064"/>
          <a:stretch/>
        </p:blipFill>
        <p:spPr>
          <a:xfrm>
            <a:off x="11266255" y="178633"/>
            <a:ext cx="727815" cy="854359"/>
          </a:xfrm>
          <a:prstGeom prst="rect">
            <a:avLst/>
          </a:prstGeom>
          <a:noFill/>
          <a:ln>
            <a:noFill/>
          </a:ln>
        </p:spPr>
      </p:pic>
      <p:sp>
        <p:nvSpPr>
          <p:cNvPr id="99" name="Google Shape;99;p64"/>
          <p:cNvSpPr/>
          <p:nvPr/>
        </p:nvSpPr>
        <p:spPr>
          <a:xfrm>
            <a:off x="1593283" y="1662544"/>
            <a:ext cx="8950037" cy="4172319"/>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nvGrpSpPr>
          <p:cNvPr id="100" name="Google Shape;100;p64"/>
          <p:cNvGrpSpPr/>
          <p:nvPr/>
        </p:nvGrpSpPr>
        <p:grpSpPr>
          <a:xfrm>
            <a:off x="1727870" y="1914415"/>
            <a:ext cx="8585152" cy="548005"/>
            <a:chOff x="2156845" y="1060636"/>
            <a:chExt cx="5246201" cy="411004"/>
          </a:xfrm>
        </p:grpSpPr>
        <p:sp>
          <p:nvSpPr>
            <p:cNvPr id="101" name="Google Shape;101;p64"/>
            <p:cNvSpPr/>
            <p:nvPr/>
          </p:nvSpPr>
          <p:spPr>
            <a:xfrm>
              <a:off x="2156845" y="1060636"/>
              <a:ext cx="5246201" cy="411004"/>
            </a:xfrm>
            <a:custGeom>
              <a:rect b="b" l="l" r="r" t="t"/>
              <a:pathLst>
                <a:path extrusionOk="0" h="120000" w="12000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102" name="Google Shape;102;p64"/>
            <p:cNvSpPr/>
            <p:nvPr/>
          </p:nvSpPr>
          <p:spPr>
            <a:xfrm>
              <a:off x="2173655" y="1071289"/>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3" name="Google Shape;103;p64"/>
            <p:cNvSpPr/>
            <p:nvPr/>
          </p:nvSpPr>
          <p:spPr>
            <a:xfrm>
              <a:off x="7029051" y="1128589"/>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grpSp>
      <p:sp>
        <p:nvSpPr>
          <p:cNvPr id="104" name="Google Shape;104;p64"/>
          <p:cNvSpPr/>
          <p:nvPr/>
        </p:nvSpPr>
        <p:spPr>
          <a:xfrm>
            <a:off x="1727871" y="2740793"/>
            <a:ext cx="8585151" cy="548005"/>
          </a:xfrm>
          <a:custGeom>
            <a:rect b="b" l="l" r="r" t="t"/>
            <a:pathLst>
              <a:path extrusionOk="0" h="120000" w="120000">
                <a:moveTo>
                  <a:pt x="0" y="20000"/>
                </a:moveTo>
                <a:lnTo>
                  <a:pt x="0" y="20000"/>
                </a:ln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grpSp>
        <p:nvGrpSpPr>
          <p:cNvPr id="105" name="Google Shape;105;p64"/>
          <p:cNvGrpSpPr/>
          <p:nvPr/>
        </p:nvGrpSpPr>
        <p:grpSpPr>
          <a:xfrm>
            <a:off x="1727870" y="3567172"/>
            <a:ext cx="8585152" cy="548005"/>
            <a:chOff x="2156845" y="1060636"/>
            <a:chExt cx="5230662" cy="411004"/>
          </a:xfrm>
        </p:grpSpPr>
        <p:sp>
          <p:nvSpPr>
            <p:cNvPr id="106" name="Google Shape;106;p64"/>
            <p:cNvSpPr/>
            <p:nvPr/>
          </p:nvSpPr>
          <p:spPr>
            <a:xfrm>
              <a:off x="2156845" y="1060636"/>
              <a:ext cx="5230662" cy="411004"/>
            </a:xfrm>
            <a:custGeom>
              <a:rect b="b" l="l" r="r" t="t"/>
              <a:pathLst>
                <a:path extrusionOk="0" h="120000" w="120000">
                  <a:moveTo>
                    <a:pt x="0" y="20000"/>
                  </a:moveTo>
                  <a:lnTo>
                    <a:pt x="0" y="20000"/>
                  </a:ln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lnTo>
                    <a:pt x="1572" y="120000"/>
                  </a:lnTo>
                  <a:cubicBezTo>
                    <a:pt x="1155" y="120000"/>
                    <a:pt x="755" y="117893"/>
                    <a:pt x="460"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107" name="Google Shape;107;p64"/>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8" name="Google Shape;108;p64"/>
            <p:cNvSpPr/>
            <p:nvPr/>
          </p:nvSpPr>
          <p:spPr>
            <a:xfrm>
              <a:off x="7022854" y="112589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67" u="none" cap="none" strike="noStrike">
                <a:solidFill>
                  <a:srgbClr val="000000"/>
                </a:solidFill>
                <a:latin typeface="Calibri"/>
                <a:ea typeface="Calibri"/>
                <a:cs typeface="Calibri"/>
                <a:sym typeface="Calibri"/>
              </a:endParaRPr>
            </a:p>
          </p:txBody>
        </p:sp>
      </p:grpSp>
      <p:grpSp>
        <p:nvGrpSpPr>
          <p:cNvPr id="109" name="Google Shape;109;p64"/>
          <p:cNvGrpSpPr/>
          <p:nvPr/>
        </p:nvGrpSpPr>
        <p:grpSpPr>
          <a:xfrm>
            <a:off x="1727870" y="5111865"/>
            <a:ext cx="8557644" cy="548008"/>
            <a:chOff x="2181743" y="1049983"/>
            <a:chExt cx="5221155" cy="411004"/>
          </a:xfrm>
        </p:grpSpPr>
        <p:sp>
          <p:nvSpPr>
            <p:cNvPr id="110" name="Google Shape;110;p64"/>
            <p:cNvSpPr/>
            <p:nvPr/>
          </p:nvSpPr>
          <p:spPr>
            <a:xfrm>
              <a:off x="2181743" y="1049983"/>
              <a:ext cx="5221155" cy="411004"/>
            </a:xfrm>
            <a:custGeom>
              <a:rect b="b" l="l" r="r" t="t"/>
              <a:pathLst>
                <a:path extrusionOk="0" h="120000" w="120000">
                  <a:moveTo>
                    <a:pt x="0" y="20000"/>
                  </a:moveTo>
                  <a:lnTo>
                    <a:pt x="0" y="20000"/>
                  </a:ln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lnTo>
                    <a:pt x="1574" y="120000"/>
                  </a:lnTo>
                  <a:cubicBezTo>
                    <a:pt x="1157" y="120000"/>
                    <a:pt x="756" y="117893"/>
                    <a:pt x="461" y="114142"/>
                  </a:cubicBezTo>
                  <a:cubicBezTo>
                    <a:pt x="166"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111" name="Google Shape;111;p64"/>
            <p:cNvSpPr/>
            <p:nvPr/>
          </p:nvSpPr>
          <p:spPr>
            <a:xfrm>
              <a:off x="7071105" y="1107283"/>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67" u="none" cap="none" strike="noStrike">
                <a:solidFill>
                  <a:srgbClr val="000000"/>
                </a:solidFill>
                <a:latin typeface="Calibri"/>
                <a:ea typeface="Calibri"/>
                <a:cs typeface="Calibri"/>
                <a:sym typeface="Calibri"/>
              </a:endParaRPr>
            </a:p>
          </p:txBody>
        </p:sp>
      </p:grpSp>
      <p:sp>
        <p:nvSpPr>
          <p:cNvPr id="112" name="Google Shape;112;p64"/>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64"/>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64"/>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15" name="Google Shape;115;p64"/>
          <p:cNvGrpSpPr/>
          <p:nvPr/>
        </p:nvGrpSpPr>
        <p:grpSpPr>
          <a:xfrm>
            <a:off x="1755378" y="4326602"/>
            <a:ext cx="8557643" cy="548005"/>
            <a:chOff x="2156845" y="1060636"/>
            <a:chExt cx="5213902" cy="411004"/>
          </a:xfrm>
        </p:grpSpPr>
        <p:sp>
          <p:nvSpPr>
            <p:cNvPr id="116" name="Google Shape;116;p64"/>
            <p:cNvSpPr/>
            <p:nvPr/>
          </p:nvSpPr>
          <p:spPr>
            <a:xfrm>
              <a:off x="2156845" y="1060636"/>
              <a:ext cx="5213902" cy="411004"/>
            </a:xfrm>
            <a:custGeom>
              <a:rect b="b" l="l" r="r" t="t"/>
              <a:pathLst>
                <a:path extrusionOk="0" h="120000" w="120000">
                  <a:moveTo>
                    <a:pt x="0" y="20000"/>
                  </a:moveTo>
                  <a:lnTo>
                    <a:pt x="0" y="20000"/>
                  </a:lnTo>
                  <a:cubicBezTo>
                    <a:pt x="0" y="8954"/>
                    <a:pt x="706" y="0"/>
                    <a:pt x="1577" y="0"/>
                  </a:cubicBezTo>
                  <a:lnTo>
                    <a:pt x="118423" y="0"/>
                  </a:lnTo>
                  <a:cubicBezTo>
                    <a:pt x="118841" y="0"/>
                    <a:pt x="119242" y="2107"/>
                    <a:pt x="119538" y="5858"/>
                  </a:cubicBezTo>
                  <a:cubicBezTo>
                    <a:pt x="119834" y="9609"/>
                    <a:pt x="120000" y="14696"/>
                    <a:pt x="120000" y="20000"/>
                  </a:cubicBezTo>
                  <a:lnTo>
                    <a:pt x="120000" y="100000"/>
                  </a:lnTo>
                  <a:cubicBezTo>
                    <a:pt x="120000" y="111046"/>
                    <a:pt x="119294" y="120000"/>
                    <a:pt x="118423" y="120000"/>
                  </a:cubicBezTo>
                  <a:lnTo>
                    <a:pt x="1577" y="120000"/>
                  </a:lnTo>
                  <a:lnTo>
                    <a:pt x="1577" y="120000"/>
                  </a:lnTo>
                  <a:cubicBezTo>
                    <a:pt x="1159" y="120000"/>
                    <a:pt x="758" y="117893"/>
                    <a:pt x="462" y="114142"/>
                  </a:cubicBezTo>
                  <a:cubicBezTo>
                    <a:pt x="166" y="110391"/>
                    <a:pt x="0" y="105304"/>
                    <a:pt x="0" y="100000"/>
                  </a:cubicBezTo>
                  <a:close/>
                </a:path>
              </a:pathLst>
            </a:custGeom>
            <a:solidFill>
              <a:srgbClr val="F2F2F2"/>
            </a:solidFill>
            <a:ln cap="flat" cmpd="sng" w="28575">
              <a:solidFill>
                <a:srgbClr val="156082"/>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117" name="Google Shape;117;p64"/>
            <p:cNvSpPr/>
            <p:nvPr/>
          </p:nvSpPr>
          <p:spPr>
            <a:xfrm>
              <a:off x="2173605" y="1060872"/>
              <a:ext cx="389698" cy="389698"/>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18" name="Google Shape;118;p64"/>
            <p:cNvSpPr/>
            <p:nvPr/>
          </p:nvSpPr>
          <p:spPr>
            <a:xfrm>
              <a:off x="7022244" y="1113471"/>
              <a:ext cx="296402" cy="296402"/>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67" u="none" cap="none" strike="noStrike">
                <a:solidFill>
                  <a:srgbClr val="000000"/>
                </a:solidFill>
                <a:latin typeface="Calibri"/>
                <a:ea typeface="Calibri"/>
                <a:cs typeface="Calibri"/>
                <a:sym typeface="Calibri"/>
              </a:endParaRPr>
            </a:p>
          </p:txBody>
        </p:sp>
      </p:grpSp>
      <p:sp>
        <p:nvSpPr>
          <p:cNvPr id="119" name="Google Shape;119;p64"/>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64"/>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64"/>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64"/>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64"/>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64"/>
          <p:cNvSpPr/>
          <p:nvPr/>
        </p:nvSpPr>
        <p:spPr>
          <a:xfrm>
            <a:off x="1750744" y="5096672"/>
            <a:ext cx="639616"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25" name="Google Shape;125;p64"/>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64"/>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64"/>
          <p:cNvSpPr/>
          <p:nvPr/>
        </p:nvSpPr>
        <p:spPr>
          <a:xfrm>
            <a:off x="9772907" y="2801706"/>
            <a:ext cx="395203" cy="395203"/>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67" u="none" cap="none" strike="noStrike">
              <a:solidFill>
                <a:srgbClr val="000000"/>
              </a:solidFill>
              <a:latin typeface="Calibri"/>
              <a:ea typeface="Calibri"/>
              <a:cs typeface="Calibri"/>
              <a:sym typeface="Calibri"/>
            </a:endParaRPr>
          </a:p>
        </p:txBody>
      </p:sp>
      <p:sp>
        <p:nvSpPr>
          <p:cNvPr id="128" name="Google Shape;128;p64"/>
          <p:cNvSpPr/>
          <p:nvPr/>
        </p:nvSpPr>
        <p:spPr>
          <a:xfrm>
            <a:off x="1740097" y="2744359"/>
            <a:ext cx="637722" cy="519597"/>
          </a:xfrm>
          <a:custGeom>
            <a:rect b="b" l="l" r="r" t="t"/>
            <a:pathLst>
              <a:path extrusionOk="0" h="120000" w="12000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129" name="Shape 129"/>
        <p:cNvGrpSpPr/>
        <p:nvPr/>
      </p:nvGrpSpPr>
      <p:grpSpPr>
        <a:xfrm>
          <a:off x="0" y="0"/>
          <a:ext cx="0" cy="0"/>
          <a:chOff x="0" y="0"/>
          <a:chExt cx="0" cy="0"/>
        </a:xfrm>
      </p:grpSpPr>
      <p:grpSp>
        <p:nvGrpSpPr>
          <p:cNvPr id="130" name="Google Shape;130;p65"/>
          <p:cNvGrpSpPr/>
          <p:nvPr/>
        </p:nvGrpSpPr>
        <p:grpSpPr>
          <a:xfrm>
            <a:off x="0" y="1"/>
            <a:ext cx="12192000" cy="6858001"/>
            <a:chOff x="0" y="0"/>
            <a:chExt cx="13716000" cy="10287000"/>
          </a:xfrm>
        </p:grpSpPr>
        <p:sp>
          <p:nvSpPr>
            <p:cNvPr id="131" name="Google Shape;131;p6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2" name="Google Shape;132;p6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33" name="Google Shape;133;p6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34" name="Google Shape;134;p6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65"/>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6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37" name="Google Shape;137;p65"/>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réhension globale">
  <p:cSld name="Compréhension globale">
    <p:spTree>
      <p:nvGrpSpPr>
        <p:cNvPr id="138" name="Shape 138"/>
        <p:cNvGrpSpPr/>
        <p:nvPr/>
      </p:nvGrpSpPr>
      <p:grpSpPr>
        <a:xfrm>
          <a:off x="0" y="0"/>
          <a:ext cx="0" cy="0"/>
          <a:chOff x="0" y="0"/>
          <a:chExt cx="0" cy="0"/>
        </a:xfrm>
      </p:grpSpPr>
      <p:grpSp>
        <p:nvGrpSpPr>
          <p:cNvPr id="139" name="Google Shape;139;p66"/>
          <p:cNvGrpSpPr/>
          <p:nvPr/>
        </p:nvGrpSpPr>
        <p:grpSpPr>
          <a:xfrm>
            <a:off x="4932835" y="1459304"/>
            <a:ext cx="6054377" cy="3711725"/>
            <a:chOff x="1715066" y="1103461"/>
            <a:chExt cx="5717724" cy="3124203"/>
          </a:xfrm>
        </p:grpSpPr>
        <p:sp>
          <p:nvSpPr>
            <p:cNvPr id="140" name="Google Shape;140;p66"/>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1" name="Google Shape;141;p66"/>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pic>
        <p:nvPicPr>
          <p:cNvPr id="142" name="Google Shape;142;p66"/>
          <p:cNvPicPr preferRelativeResize="0"/>
          <p:nvPr/>
        </p:nvPicPr>
        <p:blipFill rotWithShape="1">
          <a:blip r:embed="rId2">
            <a:alphaModFix/>
          </a:blip>
          <a:srcRect b="0" l="0" r="0" t="0"/>
          <a:stretch/>
        </p:blipFill>
        <p:spPr>
          <a:xfrm>
            <a:off x="861539" y="1553667"/>
            <a:ext cx="3291362" cy="3291362"/>
          </a:xfrm>
          <a:prstGeom prst="rect">
            <a:avLst/>
          </a:prstGeom>
          <a:noFill/>
          <a:ln>
            <a:noFill/>
          </a:ln>
        </p:spPr>
      </p:pic>
      <p:sp>
        <p:nvSpPr>
          <p:cNvPr id="143" name="Google Shape;143;p6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66"/>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Modelage">
  <p:cSld name="intercalaire 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45" name="Shape 145"/>
        <p:cNvGrpSpPr/>
        <p:nvPr/>
      </p:nvGrpSpPr>
      <p:grpSpPr>
        <a:xfrm>
          <a:off x="0" y="0"/>
          <a:ext cx="0" cy="0"/>
          <a:chOff x="0" y="0"/>
          <a:chExt cx="0" cy="0"/>
        </a:xfrm>
      </p:grpSpPr>
      <p:grpSp>
        <p:nvGrpSpPr>
          <p:cNvPr id="146" name="Google Shape;146;p67"/>
          <p:cNvGrpSpPr/>
          <p:nvPr/>
        </p:nvGrpSpPr>
        <p:grpSpPr>
          <a:xfrm>
            <a:off x="812158" y="829917"/>
            <a:ext cx="10567685" cy="5198169"/>
            <a:chOff x="2184400" y="1402025"/>
            <a:chExt cx="7823200" cy="4942038"/>
          </a:xfrm>
        </p:grpSpPr>
        <p:sp>
          <p:nvSpPr>
            <p:cNvPr id="147" name="Google Shape;147;p67"/>
            <p:cNvSpPr/>
            <p:nvPr/>
          </p:nvSpPr>
          <p:spPr>
            <a:xfrm>
              <a:off x="2184400" y="1402025"/>
              <a:ext cx="7823200" cy="4942038"/>
            </a:xfrm>
            <a:prstGeom prst="roundRect">
              <a:avLst>
                <a:gd fmla="val 2665" name="adj"/>
              </a:avLst>
            </a:prstGeom>
            <a:solidFill>
              <a:srgbClr val="C00000"/>
            </a:solidFill>
            <a:ln cap="flat" cmpd="sng" w="19050">
              <a:solidFill>
                <a:srgbClr val="C0000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48" name="Google Shape;148;p6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sp>
        <p:nvSpPr>
          <p:cNvPr id="149" name="Google Shape;149;p67"/>
          <p:cNvSpPr/>
          <p:nvPr/>
        </p:nvSpPr>
        <p:spPr>
          <a:xfrm>
            <a:off x="10285532" y="4917801"/>
            <a:ext cx="936370" cy="936371"/>
          </a:xfrm>
          <a:prstGeom prst="ellipse">
            <a:avLst/>
          </a:prstGeom>
          <a:blipFill rotWithShape="1">
            <a:blip r:embed="rId2">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50" name="Google Shape;150;p67"/>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C00000"/>
                </a:solidFill>
                <a:latin typeface="Calibri"/>
                <a:ea typeface="Calibri"/>
                <a:cs typeface="Calibri"/>
                <a:sym typeface="Calibri"/>
              </a:rPr>
              <a:t>النمذجة</a:t>
            </a:r>
            <a:endParaRPr b="1" i="0" sz="4400" u="none" cap="none" strike="noStrike">
              <a:solidFill>
                <a:srgbClr val="C00000"/>
              </a:solidFill>
              <a:latin typeface="Calibri"/>
              <a:ea typeface="Calibri"/>
              <a:cs typeface="Calibri"/>
              <a:sym typeface="Calibri"/>
            </a:endParaRPr>
          </a:p>
        </p:txBody>
      </p:sp>
      <p:pic>
        <p:nvPicPr>
          <p:cNvPr id="151" name="Google Shape;151;p67"/>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52" name="Google Shape;152;p67"/>
          <p:cNvGrpSpPr/>
          <p:nvPr/>
        </p:nvGrpSpPr>
        <p:grpSpPr>
          <a:xfrm>
            <a:off x="5759801" y="1118243"/>
            <a:ext cx="670236" cy="588434"/>
            <a:chOff x="277892" y="2283969"/>
            <a:chExt cx="939577" cy="824904"/>
          </a:xfrm>
        </p:grpSpPr>
        <p:sp>
          <p:nvSpPr>
            <p:cNvPr id="153" name="Google Shape;153;p6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 name="Google Shape;154;p6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5">
                <a:alphaModFix amt="72000"/>
              </a:blip>
              <a:stretch>
                <a:fillRect b="0" l="-101434" r="0" t="-167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55" name="Google Shape;155;p67"/>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800"/>
              <a:buNone/>
              <a:defRPr b="1" sz="28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odelage">
  <p:cSld name="Slide Modelage">
    <p:spTree>
      <p:nvGrpSpPr>
        <p:cNvPr id="156" name="Shape 156"/>
        <p:cNvGrpSpPr/>
        <p:nvPr/>
      </p:nvGrpSpPr>
      <p:grpSpPr>
        <a:xfrm>
          <a:off x="0" y="0"/>
          <a:ext cx="0" cy="0"/>
          <a:chOff x="0" y="0"/>
          <a:chExt cx="0" cy="0"/>
        </a:xfrm>
      </p:grpSpPr>
      <p:grpSp>
        <p:nvGrpSpPr>
          <p:cNvPr id="157" name="Google Shape;157;p68"/>
          <p:cNvGrpSpPr/>
          <p:nvPr/>
        </p:nvGrpSpPr>
        <p:grpSpPr>
          <a:xfrm>
            <a:off x="0" y="-1"/>
            <a:ext cx="12192000" cy="6858001"/>
            <a:chOff x="0" y="0"/>
            <a:chExt cx="13716000" cy="10287000"/>
          </a:xfrm>
        </p:grpSpPr>
        <p:sp>
          <p:nvSpPr>
            <p:cNvPr id="158" name="Google Shape;158;p6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59" name="Google Shape;159;p6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60" name="Google Shape;160;p6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grpSp>
        <p:nvGrpSpPr>
          <p:cNvPr id="161" name="Google Shape;161;p68"/>
          <p:cNvGrpSpPr/>
          <p:nvPr/>
        </p:nvGrpSpPr>
        <p:grpSpPr>
          <a:xfrm>
            <a:off x="11497837" y="144790"/>
            <a:ext cx="565629" cy="524167"/>
            <a:chOff x="277892" y="2283969"/>
            <a:chExt cx="939577" cy="824904"/>
          </a:xfrm>
        </p:grpSpPr>
        <p:sp>
          <p:nvSpPr>
            <p:cNvPr id="162" name="Google Shape;162;p6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sp>
        <p:sp>
          <p:nvSpPr>
            <p:cNvPr id="163" name="Google Shape;163;p6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34" r="0" t="-1676"/>
              </a:stretch>
            </a:blipFill>
            <a:ln>
              <a:noFill/>
            </a:ln>
          </p:spPr>
        </p:sp>
      </p:grpSp>
      <p:sp>
        <p:nvSpPr>
          <p:cNvPr id="164" name="Google Shape;164;p68"/>
          <p:cNvSpPr txBox="1"/>
          <p:nvPr>
            <p:ph idx="1" type="body"/>
          </p:nvPr>
        </p:nvSpPr>
        <p:spPr>
          <a:xfrm>
            <a:off x="614581" y="1192778"/>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68"/>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6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67" name="Shape 167"/>
        <p:cNvGrpSpPr/>
        <p:nvPr/>
      </p:nvGrpSpPr>
      <p:grpSpPr>
        <a:xfrm>
          <a:off x="0" y="0"/>
          <a:ext cx="0" cy="0"/>
          <a:chOff x="0" y="0"/>
          <a:chExt cx="0" cy="0"/>
        </a:xfrm>
      </p:grpSpPr>
      <p:grpSp>
        <p:nvGrpSpPr>
          <p:cNvPr id="168" name="Google Shape;168;p69"/>
          <p:cNvGrpSpPr/>
          <p:nvPr/>
        </p:nvGrpSpPr>
        <p:grpSpPr>
          <a:xfrm>
            <a:off x="0" y="1"/>
            <a:ext cx="12192000" cy="6858001"/>
            <a:chOff x="0" y="0"/>
            <a:chExt cx="13716000" cy="10287000"/>
          </a:xfrm>
        </p:grpSpPr>
        <p:sp>
          <p:nvSpPr>
            <p:cNvPr id="169" name="Google Shape;169;p69"/>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0" name="Google Shape;170;p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172" name="Google Shape;172;p6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6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6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75" name="Google Shape;175;p69"/>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vide">
  <p:cSld name="Intercalaire vide">
    <p:spTree>
      <p:nvGrpSpPr>
        <p:cNvPr id="176" name="Shape 176"/>
        <p:cNvGrpSpPr/>
        <p:nvPr/>
      </p:nvGrpSpPr>
      <p:grpSpPr>
        <a:xfrm>
          <a:off x="0" y="0"/>
          <a:ext cx="0" cy="0"/>
          <a:chOff x="0" y="0"/>
          <a:chExt cx="0" cy="0"/>
        </a:xfrm>
      </p:grpSpPr>
      <p:grpSp>
        <p:nvGrpSpPr>
          <p:cNvPr id="177" name="Google Shape;177;p70"/>
          <p:cNvGrpSpPr/>
          <p:nvPr/>
        </p:nvGrpSpPr>
        <p:grpSpPr>
          <a:xfrm>
            <a:off x="4932835" y="1459304"/>
            <a:ext cx="6054377" cy="3711725"/>
            <a:chOff x="1715066" y="1103461"/>
            <a:chExt cx="5717724" cy="3124203"/>
          </a:xfrm>
        </p:grpSpPr>
        <p:sp>
          <p:nvSpPr>
            <p:cNvPr id="178" name="Google Shape;178;p70"/>
            <p:cNvSpPr/>
            <p:nvPr/>
          </p:nvSpPr>
          <p:spPr>
            <a:xfrm>
              <a:off x="1715066" y="1103461"/>
              <a:ext cx="5717724" cy="3124203"/>
            </a:xfrm>
            <a:prstGeom prst="rect">
              <a:avLst/>
            </a:prstGeom>
            <a:solidFill>
              <a:schemeClr val="accent1"/>
            </a:solidFill>
            <a:ln cap="flat" cmpd="sng" w="9525">
              <a:solidFill>
                <a:srgbClr val="156082"/>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79" name="Google Shape;179;p70"/>
            <p:cNvSpPr/>
            <p:nvPr/>
          </p:nvSpPr>
          <p:spPr>
            <a:xfrm>
              <a:off x="1802501" y="1179667"/>
              <a:ext cx="5542845" cy="2971800"/>
            </a:xfrm>
            <a:prstGeom prst="rect">
              <a:avLst/>
            </a:prstGeom>
            <a:solidFill>
              <a:srgbClr val="FFFFFF"/>
            </a:solidFill>
            <a:ln cap="flat" cmpd="sng" w="9525">
              <a:solidFill>
                <a:srgbClr val="156082"/>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80" name="Google Shape;180;p7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70"/>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156082"/>
              </a:buClr>
              <a:buSzPts val="4400"/>
              <a:buNone/>
              <a:defRPr b="1" i="0" sz="4400" u="none" cap="none" strike="noStrike">
                <a:solidFill>
                  <a:srgbClr val="156082"/>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B">
  <p:cSld name="Slide PB">
    <p:spTree>
      <p:nvGrpSpPr>
        <p:cNvPr id="182" name="Shape 182"/>
        <p:cNvGrpSpPr/>
        <p:nvPr/>
      </p:nvGrpSpPr>
      <p:grpSpPr>
        <a:xfrm>
          <a:off x="0" y="0"/>
          <a:ext cx="0" cy="0"/>
          <a:chOff x="0" y="0"/>
          <a:chExt cx="0" cy="0"/>
        </a:xfrm>
      </p:grpSpPr>
      <p:grpSp>
        <p:nvGrpSpPr>
          <p:cNvPr id="183" name="Google Shape;183;p71"/>
          <p:cNvGrpSpPr/>
          <p:nvPr/>
        </p:nvGrpSpPr>
        <p:grpSpPr>
          <a:xfrm>
            <a:off x="0" y="1"/>
            <a:ext cx="12192000" cy="6858001"/>
            <a:chOff x="0" y="0"/>
            <a:chExt cx="13716000" cy="10287000"/>
          </a:xfrm>
        </p:grpSpPr>
        <p:sp>
          <p:nvSpPr>
            <p:cNvPr id="184" name="Google Shape;184;p71"/>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5" name="Google Shape;185;p7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6" name="Google Shape;186;p7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87" name="Google Shape;187;p71"/>
          <p:cNvPicPr preferRelativeResize="0"/>
          <p:nvPr/>
        </p:nvPicPr>
        <p:blipFill rotWithShape="1">
          <a:blip r:embed="rId2">
            <a:alphaModFix/>
          </a:blip>
          <a:srcRect b="0" l="0" r="0" t="0"/>
          <a:stretch/>
        </p:blipFill>
        <p:spPr>
          <a:xfrm>
            <a:off x="180111" y="491632"/>
            <a:ext cx="715548" cy="668028"/>
          </a:xfrm>
          <a:prstGeom prst="rect">
            <a:avLst/>
          </a:prstGeom>
          <a:noFill/>
          <a:ln>
            <a:noFill/>
          </a:ln>
          <a:effectLst>
            <a:outerShdw blurRad="50800" rotWithShape="0" algn="tl" dir="2700000" dist="38100">
              <a:srgbClr val="000000">
                <a:alpha val="42352"/>
              </a:srgbClr>
            </a:outerShdw>
          </a:effectLst>
        </p:spPr>
      </p:pic>
      <p:sp>
        <p:nvSpPr>
          <p:cNvPr id="188" name="Google Shape;188;p7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7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7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191" name="Google Shape;191;p71"/>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A">
  <p:cSld name="Slide PA">
    <p:spTree>
      <p:nvGrpSpPr>
        <p:cNvPr id="192" name="Shape 192"/>
        <p:cNvGrpSpPr/>
        <p:nvPr/>
      </p:nvGrpSpPr>
      <p:grpSpPr>
        <a:xfrm>
          <a:off x="0" y="0"/>
          <a:ext cx="0" cy="0"/>
          <a:chOff x="0" y="0"/>
          <a:chExt cx="0" cy="0"/>
        </a:xfrm>
      </p:grpSpPr>
      <p:grpSp>
        <p:nvGrpSpPr>
          <p:cNvPr id="193" name="Google Shape;193;p72"/>
          <p:cNvGrpSpPr/>
          <p:nvPr/>
        </p:nvGrpSpPr>
        <p:grpSpPr>
          <a:xfrm>
            <a:off x="0" y="1"/>
            <a:ext cx="12192000" cy="6858001"/>
            <a:chOff x="0" y="0"/>
            <a:chExt cx="13716000" cy="10287000"/>
          </a:xfrm>
        </p:grpSpPr>
        <p:sp>
          <p:nvSpPr>
            <p:cNvPr id="194" name="Google Shape;194;p72"/>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5" name="Google Shape;195;p7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6" name="Google Shape;196;p7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pic>
        <p:nvPicPr>
          <p:cNvPr id="197" name="Google Shape;197;p72"/>
          <p:cNvPicPr preferRelativeResize="0"/>
          <p:nvPr/>
        </p:nvPicPr>
        <p:blipFill rotWithShape="1">
          <a:blip r:embed="rId2">
            <a:alphaModFix/>
          </a:blip>
          <a:srcRect b="0" l="0" r="0" t="0"/>
          <a:stretch/>
        </p:blipFill>
        <p:spPr>
          <a:xfrm>
            <a:off x="162097" y="464909"/>
            <a:ext cx="699712" cy="699714"/>
          </a:xfrm>
          <a:prstGeom prst="rect">
            <a:avLst/>
          </a:prstGeom>
          <a:noFill/>
          <a:ln>
            <a:noFill/>
          </a:ln>
        </p:spPr>
      </p:pic>
      <p:sp>
        <p:nvSpPr>
          <p:cNvPr id="198" name="Google Shape;198;p7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7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7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01" name="Google Shape;201;p72"/>
          <p:cNvPicPr preferRelativeResize="0"/>
          <p:nvPr/>
        </p:nvPicPr>
        <p:blipFill rotWithShape="1">
          <a:blip r:embed="rId3">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202" name="Shape 202"/>
        <p:cNvGrpSpPr/>
        <p:nvPr/>
      </p:nvGrpSpPr>
      <p:grpSpPr>
        <a:xfrm>
          <a:off x="0" y="0"/>
          <a:ext cx="0" cy="0"/>
          <a:chOff x="0" y="0"/>
          <a:chExt cx="0" cy="0"/>
        </a:xfrm>
      </p:grpSpPr>
      <p:grpSp>
        <p:nvGrpSpPr>
          <p:cNvPr id="203" name="Google Shape;203;p73"/>
          <p:cNvGrpSpPr/>
          <p:nvPr/>
        </p:nvGrpSpPr>
        <p:grpSpPr>
          <a:xfrm>
            <a:off x="0" y="1"/>
            <a:ext cx="12192000" cy="6858001"/>
            <a:chOff x="0" y="0"/>
            <a:chExt cx="13716000" cy="10287000"/>
          </a:xfrm>
        </p:grpSpPr>
        <p:sp>
          <p:nvSpPr>
            <p:cNvPr id="204" name="Google Shape;204;p73"/>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05" name="Google Shape;205;p7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06" name="Google Shape;206;p7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grpSp>
      <p:sp>
        <p:nvSpPr>
          <p:cNvPr id="207" name="Google Shape;207;p7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lvl1pPr lvl="0" algn="r">
              <a:lnSpc>
                <a:spcPct val="90000"/>
              </a:lnSpc>
              <a:spcBef>
                <a:spcPts val="0"/>
              </a:spcBef>
              <a:spcAft>
                <a:spcPts val="0"/>
              </a:spcAft>
              <a:buClr>
                <a:schemeClr val="dk1"/>
              </a:buClr>
              <a:buSzPts val="1800"/>
              <a:buFont typeface="Calibri"/>
              <a:buNone/>
              <a:defRPr b="1" sz="1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7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7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lvl1pPr indent="-317500" lvl="0" marL="457200" rtl="1" algn="r">
              <a:lnSpc>
                <a:spcPct val="90000"/>
              </a:lnSpc>
              <a:spcBef>
                <a:spcPts val="1000"/>
              </a:spcBef>
              <a:spcAft>
                <a:spcPts val="0"/>
              </a:spcAft>
              <a:buClr>
                <a:schemeClr val="dk1"/>
              </a:buClr>
              <a:buSzPts val="1400"/>
              <a:buFont typeface="Arial"/>
              <a:buChar char="•"/>
              <a:defRPr i="1" sz="140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210" name="Google Shape;210;p73"/>
          <p:cNvPicPr preferRelativeResize="0"/>
          <p:nvPr/>
        </p:nvPicPr>
        <p:blipFill rotWithShape="1">
          <a:blip r:embed="rId2">
            <a:alphaModFix/>
          </a:blip>
          <a:srcRect b="62431" l="6026" r="75345" t="25226"/>
          <a:stretch/>
        </p:blipFill>
        <p:spPr>
          <a:xfrm>
            <a:off x="11484657" y="200308"/>
            <a:ext cx="506620" cy="50351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211" name="Shape 211"/>
        <p:cNvGrpSpPr/>
        <p:nvPr/>
      </p:nvGrpSpPr>
      <p:grpSpPr>
        <a:xfrm>
          <a:off x="0" y="0"/>
          <a:ext cx="0" cy="0"/>
          <a:chOff x="0" y="0"/>
          <a:chExt cx="0" cy="0"/>
        </a:xfrm>
      </p:grpSpPr>
      <p:sp>
        <p:nvSpPr>
          <p:cNvPr id="212" name="Google Shape;212;p74"/>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3" name="Google Shape;213;p74"/>
          <p:cNvSpPr txBox="1"/>
          <p:nvPr/>
        </p:nvSpPr>
        <p:spPr>
          <a:xfrm>
            <a:off x="9769961" y="3567741"/>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214" name="Google Shape;214;p74"/>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5" name="Google Shape;215;p74"/>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16" name="Google Shape;216;p74"/>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17" name="Google Shape;217;p74"/>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sp>
        <p:nvSpPr>
          <p:cNvPr id="218" name="Google Shape;218;p74"/>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Arial"/>
              <a:buNone/>
            </a:pPr>
            <a:r>
              <a:rPr b="1" i="0" lang="ar-MA" sz="5400" u="none" cap="none" strike="noStrike">
                <a:solidFill>
                  <a:srgbClr val="002060"/>
                </a:solidFill>
                <a:latin typeface="Arial"/>
                <a:ea typeface="Arial"/>
                <a:cs typeface="Arial"/>
                <a:sym typeface="Arial"/>
              </a:rPr>
              <a:t>مادَّةُ اللُّغةِ العَربيَّةِ</a:t>
            </a:r>
            <a:endParaRPr b="0" i="0" sz="1400" u="none" cap="none" strike="noStrike">
              <a:solidFill>
                <a:srgbClr val="000000"/>
              </a:solidFill>
              <a:latin typeface="Arial"/>
              <a:ea typeface="Arial"/>
              <a:cs typeface="Arial"/>
              <a:sym typeface="Arial"/>
            </a:endParaRPr>
          </a:p>
        </p:txBody>
      </p:sp>
      <p:grpSp>
        <p:nvGrpSpPr>
          <p:cNvPr id="219" name="Google Shape;219;p74"/>
          <p:cNvGrpSpPr/>
          <p:nvPr/>
        </p:nvGrpSpPr>
        <p:grpSpPr>
          <a:xfrm>
            <a:off x="917856" y="1567544"/>
            <a:ext cx="1782933" cy="1428585"/>
            <a:chOff x="917856" y="1127574"/>
            <a:chExt cx="1782933" cy="1428585"/>
          </a:xfrm>
        </p:grpSpPr>
        <p:pic>
          <p:nvPicPr>
            <p:cNvPr id="220" name="Google Shape;220;p74"/>
            <p:cNvPicPr preferRelativeResize="0"/>
            <p:nvPr/>
          </p:nvPicPr>
          <p:blipFill rotWithShape="1">
            <a:blip r:embed="rId2">
              <a:alphaModFix/>
            </a:blip>
            <a:srcRect b="0" l="0" r="0" t="0"/>
            <a:stretch/>
          </p:blipFill>
          <p:spPr>
            <a:xfrm>
              <a:off x="917856" y="1127574"/>
              <a:ext cx="1782933" cy="1428585"/>
            </a:xfrm>
            <a:prstGeom prst="rect">
              <a:avLst/>
            </a:prstGeom>
            <a:noFill/>
            <a:ln>
              <a:noFill/>
            </a:ln>
          </p:spPr>
        </p:pic>
        <p:sp>
          <p:nvSpPr>
            <p:cNvPr id="221" name="Google Shape;221;p74"/>
            <p:cNvSpPr txBox="1"/>
            <p:nvPr/>
          </p:nvSpPr>
          <p:spPr>
            <a:xfrm>
              <a:off x="1040874" y="1841866"/>
              <a:ext cx="1536896" cy="461626"/>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222" name="Google Shape;222;p74"/>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rgbClr val="FFFFFF"/>
              </a:solidFill>
              <a:latin typeface="Calibri"/>
              <a:ea typeface="Calibri"/>
              <a:cs typeface="Calibri"/>
              <a:sym typeface="Calibri"/>
            </a:endParaRPr>
          </a:p>
        </p:txBody>
      </p:sp>
      <p:sp>
        <p:nvSpPr>
          <p:cNvPr id="223" name="Google Shape;223;p74"/>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224" name="Google Shape;224;p74"/>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rgbClr val="FFFFFF"/>
              </a:solidFill>
              <a:latin typeface="Calibri"/>
              <a:ea typeface="Calibri"/>
              <a:cs typeface="Calibri"/>
              <a:sym typeface="Calibri"/>
            </a:endParaRPr>
          </a:p>
        </p:txBody>
      </p:sp>
      <p:grpSp>
        <p:nvGrpSpPr>
          <p:cNvPr id="225" name="Google Shape;225;p74"/>
          <p:cNvGrpSpPr/>
          <p:nvPr/>
        </p:nvGrpSpPr>
        <p:grpSpPr>
          <a:xfrm>
            <a:off x="219666" y="3988154"/>
            <a:ext cx="3666489" cy="2432262"/>
            <a:chOff x="219666" y="3988154"/>
            <a:chExt cx="3666489" cy="2432262"/>
          </a:xfrm>
        </p:grpSpPr>
        <p:pic>
          <p:nvPicPr>
            <p:cNvPr id="226" name="Google Shape;226;p74"/>
            <p:cNvPicPr preferRelativeResize="0"/>
            <p:nvPr/>
          </p:nvPicPr>
          <p:blipFill rotWithShape="1">
            <a:blip r:embed="rId3">
              <a:alphaModFix/>
            </a:blip>
            <a:srcRect b="0" l="0" r="5013" t="37039"/>
            <a:stretch/>
          </p:blipFill>
          <p:spPr>
            <a:xfrm>
              <a:off x="331381" y="4008120"/>
              <a:ext cx="3554774" cy="2412296"/>
            </a:xfrm>
            <a:prstGeom prst="rect">
              <a:avLst/>
            </a:prstGeom>
            <a:noFill/>
            <a:ln>
              <a:noFill/>
            </a:ln>
          </p:spPr>
        </p:pic>
        <p:sp>
          <p:nvSpPr>
            <p:cNvPr id="227" name="Google Shape;227;p74"/>
            <p:cNvSpPr/>
            <p:nvPr/>
          </p:nvSpPr>
          <p:spPr>
            <a:xfrm>
              <a:off x="219666" y="3988154"/>
              <a:ext cx="990600" cy="1131953"/>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الصفحة الرئيسية" id="228" name="Google Shape;228;p74"/>
          <p:cNvPicPr preferRelativeResize="0"/>
          <p:nvPr/>
        </p:nvPicPr>
        <p:blipFill rotWithShape="1">
          <a:blip r:embed="rId4">
            <a:alphaModFix/>
          </a:blip>
          <a:srcRect b="0" l="0" r="0" t="0"/>
          <a:stretch/>
        </p:blipFill>
        <p:spPr>
          <a:xfrm>
            <a:off x="4127790" y="0"/>
            <a:ext cx="3936421" cy="596900"/>
          </a:xfrm>
          <a:prstGeom prst="rect">
            <a:avLst/>
          </a:prstGeom>
          <a:noFill/>
          <a:ln>
            <a:noFill/>
          </a:ln>
        </p:spPr>
      </p:pic>
      <p:sp>
        <p:nvSpPr>
          <p:cNvPr id="229" name="Google Shape;229;p74"/>
          <p:cNvSpPr/>
          <p:nvPr/>
        </p:nvSpPr>
        <p:spPr>
          <a:xfrm>
            <a:off x="10526557" y="2005909"/>
            <a:ext cx="1181182" cy="445826"/>
          </a:xfrm>
          <a:prstGeom prst="rect">
            <a:avLst/>
          </a:prstGeom>
          <a:noFill/>
          <a:ln>
            <a:noFill/>
          </a:ln>
        </p:spPr>
        <p:txBody>
          <a:bodyPr anchorCtr="0" anchor="ctr" bIns="34250" lIns="68550" spcFirstLastPara="1" rIns="68550" wrap="square" tIns="34250">
            <a:noAutofit/>
          </a:bodyPr>
          <a:lstStyle/>
          <a:p>
            <a:pPr indent="0" lvl="0" marL="0" marR="0" rtl="1" algn="r">
              <a:lnSpc>
                <a:spcPct val="100000"/>
              </a:lnSpc>
              <a:spcBef>
                <a:spcPts val="0"/>
              </a:spcBef>
              <a:spcAft>
                <a:spcPts val="0"/>
              </a:spcAft>
              <a:buClr>
                <a:srgbClr val="000000"/>
              </a:buClr>
              <a:buSzPts val="3000"/>
              <a:buFont typeface="Arial"/>
              <a:buNone/>
            </a:pPr>
            <a:r>
              <a:rPr b="1" i="0" lang="ar-MA" sz="3000" u="none" cap="none" strike="noStrike">
                <a:solidFill>
                  <a:srgbClr val="0070C0"/>
                </a:solidFill>
                <a:latin typeface="Arial"/>
                <a:ea typeface="Arial"/>
                <a:cs typeface="Arial"/>
                <a:sym typeface="Arial"/>
              </a:rPr>
              <a:t>الفترة </a:t>
            </a:r>
            <a:endParaRPr b="1" i="0" sz="3000" u="none" cap="none" strike="noStrike">
              <a:solidFill>
                <a:srgbClr val="0070C0"/>
              </a:solidFill>
              <a:latin typeface="Arial"/>
              <a:ea typeface="Arial"/>
              <a:cs typeface="Arial"/>
              <a:sym typeface="Arial"/>
            </a:endParaRPr>
          </a:p>
        </p:txBody>
      </p:sp>
      <p:sp>
        <p:nvSpPr>
          <p:cNvPr id="230" name="Google Shape;230;p74"/>
          <p:cNvSpPr txBox="1"/>
          <p:nvPr>
            <p:ph idx="1" type="body"/>
          </p:nvPr>
        </p:nvSpPr>
        <p:spPr>
          <a:xfrm>
            <a:off x="5324030" y="3501209"/>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74"/>
          <p:cNvSpPr txBox="1"/>
          <p:nvPr>
            <p:ph idx="2" type="body"/>
          </p:nvPr>
        </p:nvSpPr>
        <p:spPr>
          <a:xfrm>
            <a:off x="5363611" y="4478940"/>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 name="Google Shape;232;p74"/>
          <p:cNvSpPr txBox="1"/>
          <p:nvPr>
            <p:ph idx="3" type="body"/>
          </p:nvPr>
        </p:nvSpPr>
        <p:spPr>
          <a:xfrm>
            <a:off x="5363611" y="5366062"/>
            <a:ext cx="4072860"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74"/>
          <p:cNvSpPr txBox="1"/>
          <p:nvPr>
            <p:ph idx="4" type="body"/>
          </p:nvPr>
        </p:nvSpPr>
        <p:spPr>
          <a:xfrm>
            <a:off x="10594922" y="1962413"/>
            <a:ext cx="326636" cy="449263"/>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74"/>
          <p:cNvSpPr txBox="1"/>
          <p:nvPr>
            <p:ph idx="5" type="body"/>
          </p:nvPr>
        </p:nvSpPr>
        <p:spPr>
          <a:xfrm>
            <a:off x="1350064" y="1898486"/>
            <a:ext cx="801123" cy="449263"/>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5" name="Shape 235"/>
        <p:cNvGrpSpPr/>
        <p:nvPr/>
      </p:nvGrpSpPr>
      <p:grpSpPr>
        <a:xfrm>
          <a:off x="0" y="0"/>
          <a:ext cx="0" cy="0"/>
          <a:chOff x="0" y="0"/>
          <a:chExt cx="0" cy="0"/>
        </a:xfrm>
      </p:grpSpPr>
      <p:sp>
        <p:nvSpPr>
          <p:cNvPr id="236" name="Google Shape;236;p7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7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8" name="Google Shape;238;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41" name="Shape 241"/>
        <p:cNvGrpSpPr/>
        <p:nvPr/>
      </p:nvGrpSpPr>
      <p:grpSpPr>
        <a:xfrm>
          <a:off x="0" y="0"/>
          <a:ext cx="0" cy="0"/>
          <a:chOff x="0" y="0"/>
          <a:chExt cx="0" cy="0"/>
        </a:xfrm>
      </p:grpSpPr>
      <p:sp>
        <p:nvSpPr>
          <p:cNvPr id="242" name="Google Shape;242;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6" name="Google Shape;246;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47" name="Shape 247"/>
        <p:cNvGrpSpPr/>
        <p:nvPr/>
      </p:nvGrpSpPr>
      <p:grpSpPr>
        <a:xfrm>
          <a:off x="0" y="0"/>
          <a:ext cx="0" cy="0"/>
          <a:chOff x="0" y="0"/>
          <a:chExt cx="0" cy="0"/>
        </a:xfrm>
      </p:grpSpPr>
      <p:sp>
        <p:nvSpPr>
          <p:cNvPr id="248" name="Google Shape;248;p7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7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50" name="Google Shape;250;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53" name="Shape 253"/>
        <p:cNvGrpSpPr/>
        <p:nvPr/>
      </p:nvGrpSpPr>
      <p:grpSpPr>
        <a:xfrm>
          <a:off x="0" y="0"/>
          <a:ext cx="0" cy="0"/>
          <a:chOff x="0" y="0"/>
          <a:chExt cx="0" cy="0"/>
        </a:xfrm>
      </p:grpSpPr>
      <p:sp>
        <p:nvSpPr>
          <p:cNvPr id="254" name="Google Shape;254;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7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6" name="Google Shape;256;p7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60" name="Shape 260"/>
        <p:cNvGrpSpPr/>
        <p:nvPr/>
      </p:nvGrpSpPr>
      <p:grpSpPr>
        <a:xfrm>
          <a:off x="0" y="0"/>
          <a:ext cx="0" cy="0"/>
          <a:chOff x="0" y="0"/>
          <a:chExt cx="0" cy="0"/>
        </a:xfrm>
      </p:grpSpPr>
      <p:sp>
        <p:nvSpPr>
          <p:cNvPr id="261" name="Google Shape;261;p7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7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3" name="Google Shape;263;p7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4" name="Google Shape;264;p7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5" name="Google Shape;265;p7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6" name="Google Shape;266;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69" name="Shape 269"/>
        <p:cNvGrpSpPr/>
        <p:nvPr/>
      </p:nvGrpSpPr>
      <p:grpSpPr>
        <a:xfrm>
          <a:off x="0" y="0"/>
          <a:ext cx="0" cy="0"/>
          <a:chOff x="0" y="0"/>
          <a:chExt cx="0" cy="0"/>
        </a:xfrm>
      </p:grpSpPr>
      <p:sp>
        <p:nvSpPr>
          <p:cNvPr id="270" name="Google Shape;270;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74" name="Shape 274"/>
        <p:cNvGrpSpPr/>
        <p:nvPr/>
      </p:nvGrpSpPr>
      <p:grpSpPr>
        <a:xfrm>
          <a:off x="0" y="0"/>
          <a:ext cx="0" cy="0"/>
          <a:chOff x="0" y="0"/>
          <a:chExt cx="0" cy="0"/>
        </a:xfrm>
      </p:grpSpPr>
      <p:sp>
        <p:nvSpPr>
          <p:cNvPr id="275" name="Google Shape;275;p8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p8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7" name="Google Shape;277;p8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8" name="Google Shape;27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81" name="Shape 281"/>
        <p:cNvGrpSpPr/>
        <p:nvPr/>
      </p:nvGrpSpPr>
      <p:grpSpPr>
        <a:xfrm>
          <a:off x="0" y="0"/>
          <a:ext cx="0" cy="0"/>
          <a:chOff x="0" y="0"/>
          <a:chExt cx="0" cy="0"/>
        </a:xfrm>
      </p:grpSpPr>
      <p:sp>
        <p:nvSpPr>
          <p:cNvPr id="282" name="Google Shape;282;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82"/>
          <p:cNvSpPr/>
          <p:nvPr>
            <p:ph idx="2" type="pic"/>
          </p:nvPr>
        </p:nvSpPr>
        <p:spPr>
          <a:xfrm>
            <a:off x="5183188" y="987425"/>
            <a:ext cx="6172200" cy="4873625"/>
          </a:xfrm>
          <a:prstGeom prst="rect">
            <a:avLst/>
          </a:prstGeom>
          <a:noFill/>
          <a:ln>
            <a:noFill/>
          </a:ln>
        </p:spPr>
      </p:sp>
      <p:sp>
        <p:nvSpPr>
          <p:cNvPr id="284" name="Google Shape;284;p8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5" name="Google Shape;285;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88" name="Shape 288"/>
        <p:cNvGrpSpPr/>
        <p:nvPr/>
      </p:nvGrpSpPr>
      <p:grpSpPr>
        <a:xfrm>
          <a:off x="0" y="0"/>
          <a:ext cx="0" cy="0"/>
          <a:chOff x="0" y="0"/>
          <a:chExt cx="0" cy="0"/>
        </a:xfrm>
      </p:grpSpPr>
      <p:sp>
        <p:nvSpPr>
          <p:cNvPr id="289" name="Google Shape;289;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8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1" name="Google Shape;291;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94" name="Shape 294"/>
        <p:cNvGrpSpPr/>
        <p:nvPr/>
      </p:nvGrpSpPr>
      <p:grpSpPr>
        <a:xfrm>
          <a:off x="0" y="0"/>
          <a:ext cx="0" cy="0"/>
          <a:chOff x="0" y="0"/>
          <a:chExt cx="0" cy="0"/>
        </a:xfrm>
      </p:grpSpPr>
      <p:sp>
        <p:nvSpPr>
          <p:cNvPr id="295" name="Google Shape;295;p8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6" name="Google Shape;296;p8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9" name="Google Shape;299;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00" name="Shape 30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chemeClr val="lt1"/>
        </a:solidFill>
      </p:bgPr>
    </p:bg>
    <p:spTree>
      <p:nvGrpSpPr>
        <p:cNvPr id="301" name="Shape 30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02" name="Shape 30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theme" Target="../theme/theme1.xml"/><Relationship Id="rId25" Type="http://schemas.openxmlformats.org/officeDocument/2006/relationships/slideLayout" Target="../slideLayouts/slideLayout37.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8" name="Google Shape;88;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0" name="Google Shape;9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27.jp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28.png"/><Relationship Id="rId8" Type="http://schemas.openxmlformats.org/officeDocument/2006/relationships/image" Target="../media/image32.jpg"/><Relationship Id="rId10" Type="http://schemas.openxmlformats.org/officeDocument/2006/relationships/image" Target="../media/image3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gif"/><Relationship Id="rId4" Type="http://schemas.openxmlformats.org/officeDocument/2006/relationships/image" Target="../media/image30.png"/><Relationship Id="rId5"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69.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42.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36.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8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23.png"/><Relationship Id="rId4" Type="http://schemas.openxmlformats.org/officeDocument/2006/relationships/image" Target="../media/image4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gif"/><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5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gif"/><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8.xml"/><Relationship Id="rId3" Type="http://schemas.openxmlformats.org/officeDocument/2006/relationships/image" Target="../media/image8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0.xml"/><Relationship Id="rId3" Type="http://schemas.openxmlformats.org/officeDocument/2006/relationships/image" Target="../media/image51.jpg"/><Relationship Id="rId4" Type="http://schemas.openxmlformats.org/officeDocument/2006/relationships/image" Target="../media/image5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1.xml"/><Relationship Id="rId3"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1.gif"/><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3.xml"/><Relationship Id="rId3" Type="http://schemas.openxmlformats.org/officeDocument/2006/relationships/image" Target="../media/image61.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5.xml"/><Relationship Id="rId3" Type="http://schemas.openxmlformats.org/officeDocument/2006/relationships/image" Target="../media/image42.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6.xml"/><Relationship Id="rId3" Type="http://schemas.openxmlformats.org/officeDocument/2006/relationships/image" Target="../media/image42.png"/><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 Id="rId3" Type="http://schemas.openxmlformats.org/officeDocument/2006/relationships/image" Target="../media/image6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image" Target="../media/image5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0.xml"/><Relationship Id="rId3" Type="http://schemas.openxmlformats.org/officeDocument/2006/relationships/image" Target="../media/image23.png"/><Relationship Id="rId4" Type="http://schemas.openxmlformats.org/officeDocument/2006/relationships/image" Target="../media/image75.png"/><Relationship Id="rId5" Type="http://schemas.openxmlformats.org/officeDocument/2006/relationships/image" Target="../media/image78.png"/><Relationship Id="rId6" Type="http://schemas.openxmlformats.org/officeDocument/2006/relationships/image" Target="../media/image64.png"/><Relationship Id="rId7"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1.xml"/><Relationship Id="rId3" Type="http://schemas.openxmlformats.org/officeDocument/2006/relationships/image" Target="../media/image59.png"/><Relationship Id="rId4" Type="http://schemas.openxmlformats.org/officeDocument/2006/relationships/image" Target="../media/image86.png"/><Relationship Id="rId9" Type="http://schemas.openxmlformats.org/officeDocument/2006/relationships/image" Target="../media/image83.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2.png"/><Relationship Id="rId8" Type="http://schemas.openxmlformats.org/officeDocument/2006/relationships/image" Target="../media/image8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2.xml"/><Relationship Id="rId3" Type="http://schemas.openxmlformats.org/officeDocument/2006/relationships/image" Target="../media/image59.png"/><Relationship Id="rId4" Type="http://schemas.openxmlformats.org/officeDocument/2006/relationships/image" Target="../media/image7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 Id="rId3" Type="http://schemas.openxmlformats.org/officeDocument/2006/relationships/image" Target="../media/image1.gif"/><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4.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5.xml"/><Relationship Id="rId3" Type="http://schemas.openxmlformats.org/officeDocument/2006/relationships/image" Target="../media/image4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6.xml"/><Relationship Id="rId3" Type="http://schemas.openxmlformats.org/officeDocument/2006/relationships/image" Target="../media/image3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7.xml"/><Relationship Id="rId3" Type="http://schemas.openxmlformats.org/officeDocument/2006/relationships/image" Target="../media/image68.png"/><Relationship Id="rId4" Type="http://schemas.openxmlformats.org/officeDocument/2006/relationships/image" Target="../media/image70.png"/><Relationship Id="rId5" Type="http://schemas.openxmlformats.org/officeDocument/2006/relationships/image" Target="../media/image6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8.xml"/><Relationship Id="rId3" Type="http://schemas.openxmlformats.org/officeDocument/2006/relationships/image" Target="../media/image68.png"/><Relationship Id="rId4" Type="http://schemas.openxmlformats.org/officeDocument/2006/relationships/image" Target="../media/image84.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 Id="rId3"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
          <p:cNvSpPr/>
          <p:nvPr/>
        </p:nvSpPr>
        <p:spPr>
          <a:xfrm>
            <a:off x="4875840" y="3429891"/>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09" name="Google Shape;309;p1"/>
          <p:cNvSpPr txBox="1"/>
          <p:nvPr/>
        </p:nvSpPr>
        <p:spPr>
          <a:xfrm>
            <a:off x="9769961" y="3567741"/>
            <a:ext cx="1474396" cy="369332"/>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b="0" i="0" sz="1400" u="none" cap="none" strike="noStrike">
              <a:solidFill>
                <a:srgbClr val="000000"/>
              </a:solidFill>
              <a:latin typeface="Arial"/>
              <a:ea typeface="Arial"/>
              <a:cs typeface="Arial"/>
              <a:sym typeface="Arial"/>
            </a:endParaRPr>
          </a:p>
        </p:txBody>
      </p:sp>
      <p:sp>
        <p:nvSpPr>
          <p:cNvPr id="310" name="Google Shape;310;p1"/>
          <p:cNvSpPr/>
          <p:nvPr/>
        </p:nvSpPr>
        <p:spPr>
          <a:xfrm>
            <a:off x="9623127" y="3537639"/>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11" name="Google Shape;311;p1"/>
          <p:cNvSpPr/>
          <p:nvPr/>
        </p:nvSpPr>
        <p:spPr>
          <a:xfrm>
            <a:off x="4872828" y="4339430"/>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12" name="Google Shape;312;p1"/>
          <p:cNvSpPr txBox="1"/>
          <p:nvPr/>
        </p:nvSpPr>
        <p:spPr>
          <a:xfrm>
            <a:off x="9688973" y="451473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13" name="Google Shape;313;p1"/>
          <p:cNvSpPr/>
          <p:nvPr/>
        </p:nvSpPr>
        <p:spPr>
          <a:xfrm>
            <a:off x="9623127" y="443322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14" name="Google Shape;314;p1"/>
          <p:cNvSpPr txBox="1"/>
          <p:nvPr/>
        </p:nvSpPr>
        <p:spPr>
          <a:xfrm>
            <a:off x="6064071" y="1081910"/>
            <a:ext cx="5012000" cy="8309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5400"/>
              <a:buFont typeface="Calibri"/>
              <a:buNone/>
            </a:pPr>
            <a:r>
              <a:rPr b="1" i="0" lang="ar-MA" sz="5400" u="none" cap="none" strike="noStrike">
                <a:solidFill>
                  <a:srgbClr val="002060"/>
                </a:solidFill>
                <a:latin typeface="Calibri"/>
                <a:ea typeface="Calibri"/>
                <a:cs typeface="Calibri"/>
                <a:sym typeface="Calibri"/>
              </a:rPr>
              <a:t>مادَّةُ اللُّغةِ العَربيَّةِ</a:t>
            </a:r>
            <a:endParaRPr b="0" i="0" sz="1400" u="none" cap="none" strike="noStrike">
              <a:solidFill>
                <a:srgbClr val="000000"/>
              </a:solidFill>
              <a:latin typeface="Arial"/>
              <a:ea typeface="Arial"/>
              <a:cs typeface="Arial"/>
              <a:sym typeface="Arial"/>
            </a:endParaRPr>
          </a:p>
        </p:txBody>
      </p:sp>
      <p:grpSp>
        <p:nvGrpSpPr>
          <p:cNvPr id="315" name="Google Shape;315;p1"/>
          <p:cNvGrpSpPr/>
          <p:nvPr/>
        </p:nvGrpSpPr>
        <p:grpSpPr>
          <a:xfrm>
            <a:off x="917856" y="1567544"/>
            <a:ext cx="1782933" cy="1428585"/>
            <a:chOff x="917856" y="1127574"/>
            <a:chExt cx="1782933" cy="1428585"/>
          </a:xfrm>
        </p:grpSpPr>
        <p:pic>
          <p:nvPicPr>
            <p:cNvPr id="316" name="Google Shape;316;p1"/>
            <p:cNvPicPr preferRelativeResize="0"/>
            <p:nvPr/>
          </p:nvPicPr>
          <p:blipFill rotWithShape="1">
            <a:blip r:embed="rId3">
              <a:alphaModFix/>
            </a:blip>
            <a:srcRect b="0" l="0" r="0" t="0"/>
            <a:stretch/>
          </p:blipFill>
          <p:spPr>
            <a:xfrm>
              <a:off x="917856" y="1127574"/>
              <a:ext cx="1782933" cy="1428585"/>
            </a:xfrm>
            <a:prstGeom prst="rect">
              <a:avLst/>
            </a:prstGeom>
            <a:noFill/>
            <a:ln>
              <a:noFill/>
            </a:ln>
          </p:spPr>
        </p:pic>
        <p:sp>
          <p:nvSpPr>
            <p:cNvPr id="317" name="Google Shape;317;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b="0" i="0" sz="1400" u="none" cap="none" strike="noStrike">
                <a:solidFill>
                  <a:srgbClr val="000000"/>
                </a:solidFill>
                <a:latin typeface="Arial"/>
                <a:ea typeface="Arial"/>
                <a:cs typeface="Arial"/>
                <a:sym typeface="Arial"/>
              </a:endParaRPr>
            </a:p>
          </p:txBody>
        </p:sp>
      </p:grpSp>
      <p:sp>
        <p:nvSpPr>
          <p:cNvPr id="318" name="Google Shape;318;p1"/>
          <p:cNvSpPr/>
          <p:nvPr/>
        </p:nvSpPr>
        <p:spPr>
          <a:xfrm>
            <a:off x="4895237" y="522821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319" name="Google Shape;319;p1"/>
          <p:cNvSpPr txBox="1"/>
          <p:nvPr/>
        </p:nvSpPr>
        <p:spPr>
          <a:xfrm>
            <a:off x="9789358" y="5366062"/>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3  </a:t>
            </a:r>
            <a:endParaRPr b="0" i="0" sz="1400" u="none" cap="none" strike="noStrike">
              <a:solidFill>
                <a:srgbClr val="000000"/>
              </a:solidFill>
              <a:latin typeface="Arial"/>
              <a:ea typeface="Arial"/>
              <a:cs typeface="Arial"/>
              <a:sym typeface="Arial"/>
            </a:endParaRPr>
          </a:p>
        </p:txBody>
      </p:sp>
      <p:sp>
        <p:nvSpPr>
          <p:cNvPr id="320" name="Google Shape;320;p1"/>
          <p:cNvSpPr/>
          <p:nvPr/>
        </p:nvSpPr>
        <p:spPr>
          <a:xfrm>
            <a:off x="9642524" y="5335960"/>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321" name="Google Shape;321;p1"/>
          <p:cNvSpPr txBox="1"/>
          <p:nvPr/>
        </p:nvSpPr>
        <p:spPr>
          <a:xfrm>
            <a:off x="5236149" y="3540991"/>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الاختراعات</a:t>
            </a:r>
            <a:endParaRPr b="1" i="0" sz="2400" u="none" cap="none" strike="noStrike">
              <a:solidFill>
                <a:srgbClr val="FFFFFF"/>
              </a:solidFill>
              <a:latin typeface="Calibri"/>
              <a:ea typeface="Calibri"/>
              <a:cs typeface="Calibri"/>
              <a:sym typeface="Calibri"/>
            </a:endParaRPr>
          </a:p>
        </p:txBody>
      </p:sp>
      <p:sp>
        <p:nvSpPr>
          <p:cNvPr id="322" name="Google Shape;322;p1"/>
          <p:cNvSpPr txBox="1"/>
          <p:nvPr/>
        </p:nvSpPr>
        <p:spPr>
          <a:xfrm>
            <a:off x="5236149" y="450367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الأول</a:t>
            </a:r>
            <a:endParaRPr b="0" i="0" sz="1400" u="none" cap="none" strike="noStrike">
              <a:solidFill>
                <a:srgbClr val="000000"/>
              </a:solidFill>
              <a:latin typeface="Arial"/>
              <a:ea typeface="Arial"/>
              <a:cs typeface="Arial"/>
              <a:sym typeface="Arial"/>
            </a:endParaRPr>
          </a:p>
        </p:txBody>
      </p:sp>
      <p:sp>
        <p:nvSpPr>
          <p:cNvPr id="323" name="Google Shape;323;p1"/>
          <p:cNvSpPr txBox="1"/>
          <p:nvPr/>
        </p:nvSpPr>
        <p:spPr>
          <a:xfrm>
            <a:off x="5236149" y="5379417"/>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Clr>
                <a:srgbClr val="000000"/>
              </a:buClr>
              <a:buSzPts val="1100"/>
              <a:buFont typeface="Calibri"/>
              <a:buNone/>
            </a:pPr>
            <a:r>
              <a:rPr b="1" i="0" lang="ar-MA" sz="2400" u="none" cap="none" strike="noStrike">
                <a:solidFill>
                  <a:srgbClr val="FFFFFF"/>
                </a:solidFill>
                <a:latin typeface="Calibri"/>
                <a:ea typeface="Calibri"/>
                <a:cs typeface="Calibri"/>
                <a:sym typeface="Calibri"/>
              </a:rPr>
              <a:t>التحدث</a:t>
            </a:r>
            <a:r>
              <a:rPr b="1" i="0" lang="ar-MA" sz="2000" u="none" cap="none" strike="noStrike">
                <a:solidFill>
                  <a:srgbClr val="FFFFFF"/>
                </a:solidFill>
                <a:latin typeface="Arial"/>
                <a:ea typeface="Arial"/>
                <a:cs typeface="Arial"/>
                <a:sym typeface="Arial"/>
              </a:rPr>
              <a:t> )</a:t>
            </a:r>
            <a:r>
              <a:rPr b="1" i="0" lang="ar-MA" sz="2400" u="none" cap="none" strike="noStrike">
                <a:solidFill>
                  <a:srgbClr val="FFFFFF"/>
                </a:solidFill>
                <a:latin typeface="Calibri"/>
                <a:ea typeface="Calibri"/>
                <a:cs typeface="Calibri"/>
                <a:sym typeface="Calibri"/>
              </a:rPr>
              <a:t>التعريف بمختَرَع مهم(</a:t>
            </a:r>
            <a:endParaRPr b="1" i="0" sz="2400" u="none" cap="none" strike="noStrike">
              <a:solidFill>
                <a:srgbClr val="FFFFFF"/>
              </a:solidFill>
              <a:latin typeface="Calibri"/>
              <a:ea typeface="Calibri"/>
              <a:cs typeface="Calibri"/>
              <a:sym typeface="Calibri"/>
            </a:endParaRPr>
          </a:p>
        </p:txBody>
      </p:sp>
      <p:grpSp>
        <p:nvGrpSpPr>
          <p:cNvPr id="324" name="Google Shape;324;p1"/>
          <p:cNvGrpSpPr/>
          <p:nvPr/>
        </p:nvGrpSpPr>
        <p:grpSpPr>
          <a:xfrm>
            <a:off x="14910" y="3937341"/>
            <a:ext cx="3666489" cy="2432262"/>
            <a:chOff x="219666" y="3988154"/>
            <a:chExt cx="3666489" cy="2432262"/>
          </a:xfrm>
        </p:grpSpPr>
        <p:pic>
          <p:nvPicPr>
            <p:cNvPr id="325" name="Google Shape;325;p1"/>
            <p:cNvPicPr preferRelativeResize="0"/>
            <p:nvPr/>
          </p:nvPicPr>
          <p:blipFill rotWithShape="1">
            <a:blip r:embed="rId4">
              <a:alphaModFix/>
            </a:blip>
            <a:srcRect b="0" l="0" r="5013" t="37039"/>
            <a:stretch/>
          </p:blipFill>
          <p:spPr>
            <a:xfrm>
              <a:off x="331381" y="4008120"/>
              <a:ext cx="3554774" cy="2412296"/>
            </a:xfrm>
            <a:prstGeom prst="rect">
              <a:avLst/>
            </a:prstGeom>
            <a:noFill/>
            <a:ln>
              <a:noFill/>
            </a:ln>
          </p:spPr>
        </p:pic>
        <p:sp>
          <p:nvSpPr>
            <p:cNvPr id="326" name="Google Shape;326;p1"/>
            <p:cNvSpPr/>
            <p:nvPr/>
          </p:nvSpPr>
          <p:spPr>
            <a:xfrm>
              <a:off x="219666" y="3988154"/>
              <a:ext cx="990600" cy="1131953"/>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descr="الصفحة الرئيسية" id="327" name="Google Shape;327;p1"/>
          <p:cNvPicPr preferRelativeResize="0"/>
          <p:nvPr/>
        </p:nvPicPr>
        <p:blipFill rotWithShape="1">
          <a:blip r:embed="rId5">
            <a:alphaModFix/>
          </a:blip>
          <a:srcRect b="0" l="0" r="0" t="0"/>
          <a:stretch/>
        </p:blipFill>
        <p:spPr>
          <a:xfrm>
            <a:off x="4127790" y="0"/>
            <a:ext cx="3936421" cy="596900"/>
          </a:xfrm>
          <a:prstGeom prst="rect">
            <a:avLst/>
          </a:prstGeom>
          <a:noFill/>
          <a:ln>
            <a:noFill/>
          </a:ln>
        </p:spPr>
      </p:pic>
      <p:sp>
        <p:nvSpPr>
          <p:cNvPr id="328" name="Google Shape;328;p1"/>
          <p:cNvSpPr/>
          <p:nvPr/>
        </p:nvSpPr>
        <p:spPr>
          <a:xfrm>
            <a:off x="10526556" y="2005909"/>
            <a:ext cx="1413203"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المرحلة </a:t>
            </a:r>
            <a:endParaRPr b="1" i="0" sz="3000" u="none" cap="none" strike="noStrike">
              <a:solidFill>
                <a:srgbClr val="0070C0"/>
              </a:solidFill>
              <a:latin typeface="Calibri"/>
              <a:ea typeface="Calibri"/>
              <a:cs typeface="Calibri"/>
              <a:sym typeface="Calibri"/>
            </a:endParaRPr>
          </a:p>
        </p:txBody>
      </p:sp>
      <p:sp>
        <p:nvSpPr>
          <p:cNvPr id="329" name="Google Shape;329;p1"/>
          <p:cNvSpPr/>
          <p:nvPr/>
        </p:nvSpPr>
        <p:spPr>
          <a:xfrm>
            <a:off x="10212502" y="1987855"/>
            <a:ext cx="508535" cy="445826"/>
          </a:xfrm>
          <a:prstGeom prst="rect">
            <a:avLst/>
          </a:prstGeom>
          <a:noFill/>
          <a:ln>
            <a:noFill/>
          </a:ln>
        </p:spPr>
        <p:txBody>
          <a:bodyPr anchorCtr="0" anchor="ctr" bIns="34250" lIns="68550" spcFirstLastPara="1" rIns="68550" wrap="square" tIns="34250">
            <a:noAutofit/>
          </a:bodyPr>
          <a:lstStyle/>
          <a:p>
            <a:pPr indent="0" lvl="0" marL="0" marR="0" rtl="0" algn="l">
              <a:lnSpc>
                <a:spcPct val="100000"/>
              </a:lnSpc>
              <a:spcBef>
                <a:spcPts val="0"/>
              </a:spcBef>
              <a:spcAft>
                <a:spcPts val="0"/>
              </a:spcAft>
              <a:buClr>
                <a:srgbClr val="0070C0"/>
              </a:buClr>
              <a:buSzPts val="3000"/>
              <a:buFont typeface="Calibri"/>
              <a:buNone/>
            </a:pPr>
            <a:r>
              <a:rPr b="1" i="0" lang="ar-MA" sz="3000" u="none" cap="none" strike="noStrike">
                <a:solidFill>
                  <a:srgbClr val="0070C0"/>
                </a:solidFill>
                <a:latin typeface="Calibri"/>
                <a:ea typeface="Calibri"/>
                <a:cs typeface="Calibri"/>
                <a:sym typeface="Calibri"/>
              </a:rPr>
              <a:t>2 </a:t>
            </a:r>
            <a:endParaRPr b="1" i="0" sz="3000" u="none" cap="none" strike="noStrike">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33" name="Shape 333"/>
        <p:cNvGrpSpPr/>
        <p:nvPr/>
      </p:nvGrpSpPr>
      <p:grpSpPr>
        <a:xfrm>
          <a:off x="0" y="0"/>
          <a:ext cx="0" cy="0"/>
          <a:chOff x="0" y="0"/>
          <a:chExt cx="0" cy="0"/>
        </a:xfrm>
      </p:grpSpPr>
      <p:sp>
        <p:nvSpPr>
          <p:cNvPr id="334" name="Google Shape;334;p2"/>
          <p:cNvSpPr txBox="1"/>
          <p:nvPr/>
        </p:nvSpPr>
        <p:spPr>
          <a:xfrm>
            <a:off x="2151695" y="129892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صفحات خاصة بالأستاذ(ة)</a:t>
            </a:r>
            <a:endParaRPr b="0" i="0" sz="1467" u="none" cap="none" strike="noStrike">
              <a:solidFill>
                <a:srgbClr val="000000"/>
              </a:solidFill>
              <a:latin typeface="Arial"/>
              <a:ea typeface="Arial"/>
              <a:cs typeface="Arial"/>
              <a:sym typeface="Arial"/>
            </a:endParaRPr>
          </a:p>
        </p:txBody>
      </p:sp>
      <p:sp>
        <p:nvSpPr>
          <p:cNvPr id="335" name="Google Shape;335;p2"/>
          <p:cNvSpPr txBox="1"/>
          <p:nvPr/>
        </p:nvSpPr>
        <p:spPr>
          <a:xfrm>
            <a:off x="2151695" y="222613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نمذجة المهمة من طرف الأستاذ (شرح بصوت مرتفع)</a:t>
            </a:r>
            <a:endParaRPr b="0" i="0" sz="1467" u="none" cap="none" strike="noStrike">
              <a:solidFill>
                <a:srgbClr val="000000"/>
              </a:solidFill>
              <a:latin typeface="Arial"/>
              <a:ea typeface="Arial"/>
              <a:cs typeface="Arial"/>
              <a:sym typeface="Arial"/>
            </a:endParaRPr>
          </a:p>
        </p:txBody>
      </p:sp>
      <p:pic>
        <p:nvPicPr>
          <p:cNvPr descr="Image générée" id="336" name="Google Shape;336;p2"/>
          <p:cNvPicPr preferRelativeResize="0"/>
          <p:nvPr/>
        </p:nvPicPr>
        <p:blipFill rotWithShape="1">
          <a:blip r:embed="rId3">
            <a:alphaModFix/>
          </a:blip>
          <a:srcRect b="60699" l="0" r="71114" t="23545"/>
          <a:stretch/>
        </p:blipFill>
        <p:spPr>
          <a:xfrm>
            <a:off x="10496362" y="2946687"/>
            <a:ext cx="1035476" cy="854359"/>
          </a:xfrm>
          <a:prstGeom prst="rect">
            <a:avLst/>
          </a:prstGeom>
          <a:noFill/>
          <a:ln>
            <a:noFill/>
          </a:ln>
        </p:spPr>
      </p:pic>
      <p:sp>
        <p:nvSpPr>
          <p:cNvPr id="337" name="Google Shape;337;p2"/>
          <p:cNvSpPr txBox="1"/>
          <p:nvPr/>
        </p:nvSpPr>
        <p:spPr>
          <a:xfrm>
            <a:off x="2151695" y="3159518"/>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تعليمات أو شروحات للتلاميذ – خارج إطار النمذجة (بصوت مرتفع)</a:t>
            </a:r>
            <a:endParaRPr b="0" i="0" sz="2000" u="none" cap="none" strike="noStrike">
              <a:solidFill>
                <a:srgbClr val="000000"/>
              </a:solidFill>
              <a:latin typeface="Arial"/>
              <a:ea typeface="Arial"/>
              <a:cs typeface="Arial"/>
              <a:sym typeface="Arial"/>
            </a:endParaRPr>
          </a:p>
        </p:txBody>
      </p:sp>
      <p:sp>
        <p:nvSpPr>
          <p:cNvPr id="338" name="Google Shape;338;p2"/>
          <p:cNvSpPr txBox="1"/>
          <p:nvPr/>
        </p:nvSpPr>
        <p:spPr>
          <a:xfrm>
            <a:off x="2151695" y="4005511"/>
            <a:ext cx="8241200"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التذكير بميثاق القسم</a:t>
            </a:r>
            <a:endParaRPr b="0" i="0" sz="2000" u="none" cap="none" strike="noStrike">
              <a:solidFill>
                <a:srgbClr val="000000"/>
              </a:solidFill>
              <a:latin typeface="Arial"/>
              <a:ea typeface="Arial"/>
              <a:cs typeface="Arial"/>
              <a:sym typeface="Arial"/>
            </a:endParaRPr>
          </a:p>
        </p:txBody>
      </p:sp>
      <p:pic>
        <p:nvPicPr>
          <p:cNvPr id="339" name="Google Shape;339;p2"/>
          <p:cNvPicPr preferRelativeResize="0"/>
          <p:nvPr/>
        </p:nvPicPr>
        <p:blipFill rotWithShape="1">
          <a:blip r:embed="rId4">
            <a:alphaModFix/>
          </a:blip>
          <a:srcRect b="0" l="0" r="0" t="0"/>
          <a:stretch/>
        </p:blipFill>
        <p:spPr>
          <a:xfrm>
            <a:off x="10631721" y="4033935"/>
            <a:ext cx="753729" cy="603600"/>
          </a:xfrm>
          <a:prstGeom prst="rect">
            <a:avLst/>
          </a:prstGeom>
          <a:noFill/>
          <a:ln>
            <a:noFill/>
          </a:ln>
        </p:spPr>
      </p:pic>
      <p:sp>
        <p:nvSpPr>
          <p:cNvPr id="340" name="Google Shape;340;p2"/>
          <p:cNvSpPr/>
          <p:nvPr/>
        </p:nvSpPr>
        <p:spPr>
          <a:xfrm>
            <a:off x="3721103" y="87258"/>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للأستاذ</a:t>
            </a:r>
            <a:endParaRPr b="0" i="0" sz="1400" u="none" cap="none" strike="noStrike">
              <a:solidFill>
                <a:srgbClr val="000000"/>
              </a:solidFill>
              <a:latin typeface="Arial"/>
              <a:ea typeface="Arial"/>
              <a:cs typeface="Arial"/>
              <a:sym typeface="Arial"/>
            </a:endParaRPr>
          </a:p>
        </p:txBody>
      </p:sp>
      <p:grpSp>
        <p:nvGrpSpPr>
          <p:cNvPr id="341" name="Google Shape;341;p2"/>
          <p:cNvGrpSpPr/>
          <p:nvPr/>
        </p:nvGrpSpPr>
        <p:grpSpPr>
          <a:xfrm>
            <a:off x="10657636" y="1985795"/>
            <a:ext cx="923513" cy="733132"/>
            <a:chOff x="277892" y="2283969"/>
            <a:chExt cx="939577" cy="824904"/>
          </a:xfrm>
        </p:grpSpPr>
        <p:sp>
          <p:nvSpPr>
            <p:cNvPr id="342" name="Google Shape;342;p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5">
                <a:alphaModFix/>
              </a:blip>
              <a:stretch>
                <a:fillRect b="0" l="0" r="0" t="0"/>
              </a:stretch>
            </a:blipFill>
            <a:ln>
              <a:noFill/>
            </a:ln>
          </p:spPr>
        </p:sp>
        <p:sp>
          <p:nvSpPr>
            <p:cNvPr id="343" name="Google Shape;343;p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6">
                <a:alphaModFix amt="72000"/>
              </a:blip>
              <a:stretch>
                <a:fillRect b="0" l="-101434" r="0" t="-1676"/>
              </a:stretch>
            </a:blipFill>
            <a:ln>
              <a:noFill/>
            </a:ln>
          </p:spPr>
        </p:sp>
      </p:grpSp>
      <p:pic>
        <p:nvPicPr>
          <p:cNvPr descr="Image générée" id="344" name="Google Shape;344;p2"/>
          <p:cNvPicPr preferRelativeResize="0"/>
          <p:nvPr/>
        </p:nvPicPr>
        <p:blipFill rotWithShape="1">
          <a:blip r:embed="rId7">
            <a:alphaModFix/>
          </a:blip>
          <a:srcRect b="10678" l="0" r="0" t="11064"/>
          <a:stretch/>
        </p:blipFill>
        <p:spPr>
          <a:xfrm>
            <a:off x="10657635" y="1023539"/>
            <a:ext cx="727815" cy="854359"/>
          </a:xfrm>
          <a:prstGeom prst="rect">
            <a:avLst/>
          </a:prstGeom>
          <a:noFill/>
          <a:ln>
            <a:noFill/>
          </a:ln>
        </p:spPr>
      </p:pic>
      <p:pic>
        <p:nvPicPr>
          <p:cNvPr id="345" name="Google Shape;345;p2"/>
          <p:cNvPicPr preferRelativeResize="0"/>
          <p:nvPr/>
        </p:nvPicPr>
        <p:blipFill rotWithShape="1">
          <a:blip r:embed="rId8">
            <a:alphaModFix/>
          </a:blip>
          <a:srcRect b="0" l="0" r="0" t="0"/>
          <a:stretch/>
        </p:blipFill>
        <p:spPr>
          <a:xfrm>
            <a:off x="10701998" y="4942460"/>
            <a:ext cx="590757" cy="603600"/>
          </a:xfrm>
          <a:prstGeom prst="ellipse">
            <a:avLst/>
          </a:prstGeom>
          <a:solidFill>
            <a:srgbClr val="FFC000"/>
          </a:solidFill>
          <a:ln>
            <a:noFill/>
          </a:ln>
        </p:spPr>
      </p:pic>
      <p:sp>
        <p:nvSpPr>
          <p:cNvPr id="346" name="Google Shape;346;p2"/>
          <p:cNvSpPr txBox="1"/>
          <p:nvPr/>
        </p:nvSpPr>
        <p:spPr>
          <a:xfrm>
            <a:off x="2064863" y="5034031"/>
            <a:ext cx="8328032"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تصحيح التمرين المنزلي</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DCE6F2"/>
        </a:solidFill>
      </p:bgPr>
    </p:bg>
    <p:spTree>
      <p:nvGrpSpPr>
        <p:cNvPr id="350" name="Shape 350"/>
        <p:cNvGrpSpPr/>
        <p:nvPr/>
      </p:nvGrpSpPr>
      <p:grpSpPr>
        <a:xfrm>
          <a:off x="0" y="0"/>
          <a:ext cx="0" cy="0"/>
          <a:chOff x="0" y="0"/>
          <a:chExt cx="0" cy="0"/>
        </a:xfrm>
      </p:grpSpPr>
      <p:sp>
        <p:nvSpPr>
          <p:cNvPr id="351" name="Google Shape;351;p3"/>
          <p:cNvSpPr txBox="1"/>
          <p:nvPr/>
        </p:nvSpPr>
        <p:spPr>
          <a:xfrm>
            <a:off x="1830625" y="4599181"/>
            <a:ext cx="8677479" cy="400003"/>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بشكل مستقل</a:t>
            </a:r>
            <a:endParaRPr b="0" i="0" sz="2000" u="none" cap="none" strike="noStrike">
              <a:solidFill>
                <a:srgbClr val="000000"/>
              </a:solidFill>
              <a:latin typeface="Arial"/>
              <a:ea typeface="Arial"/>
              <a:cs typeface="Arial"/>
              <a:sym typeface="Arial"/>
            </a:endParaRPr>
          </a:p>
        </p:txBody>
      </p:sp>
      <p:pic>
        <p:nvPicPr>
          <p:cNvPr id="352" name="Google Shape;352;p3"/>
          <p:cNvPicPr preferRelativeResize="0"/>
          <p:nvPr/>
        </p:nvPicPr>
        <p:blipFill rotWithShape="1">
          <a:blip r:embed="rId3">
            <a:alphaModFix/>
          </a:blip>
          <a:srcRect b="0" l="0" r="0" t="0"/>
          <a:stretch/>
        </p:blipFill>
        <p:spPr>
          <a:xfrm>
            <a:off x="10772427" y="4507781"/>
            <a:ext cx="613620" cy="603600"/>
          </a:xfrm>
          <a:prstGeom prst="rect">
            <a:avLst/>
          </a:prstGeom>
          <a:noFill/>
          <a:ln>
            <a:noFill/>
          </a:ln>
        </p:spPr>
      </p:pic>
      <p:sp>
        <p:nvSpPr>
          <p:cNvPr id="353" name="Google Shape;353;p3"/>
          <p:cNvSpPr txBox="1"/>
          <p:nvPr/>
        </p:nvSpPr>
        <p:spPr>
          <a:xfrm>
            <a:off x="1830625" y="3830265"/>
            <a:ext cx="8677478"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يشتغل التلاميذ في ثنائيات</a:t>
            </a:r>
            <a:endParaRPr b="1" i="0" sz="2000" u="none" cap="none" strike="noStrike">
              <a:solidFill>
                <a:srgbClr val="44546A"/>
              </a:solidFill>
              <a:latin typeface="Calibri"/>
              <a:ea typeface="Calibri"/>
              <a:cs typeface="Calibri"/>
              <a:sym typeface="Calibri"/>
            </a:endParaRPr>
          </a:p>
        </p:txBody>
      </p:sp>
      <p:pic>
        <p:nvPicPr>
          <p:cNvPr id="354" name="Google Shape;354;p3"/>
          <p:cNvPicPr preferRelativeResize="0"/>
          <p:nvPr/>
        </p:nvPicPr>
        <p:blipFill rotWithShape="1">
          <a:blip r:embed="rId4">
            <a:alphaModFix/>
          </a:blip>
          <a:srcRect b="0" l="0" r="0" t="0"/>
          <a:stretch/>
        </p:blipFill>
        <p:spPr>
          <a:xfrm>
            <a:off x="10792884" y="3752370"/>
            <a:ext cx="551667" cy="498415"/>
          </a:xfrm>
          <a:prstGeom prst="rect">
            <a:avLst/>
          </a:prstGeom>
          <a:noFill/>
          <a:ln>
            <a:noFill/>
          </a:ln>
        </p:spPr>
      </p:pic>
      <p:pic>
        <p:nvPicPr>
          <p:cNvPr id="355" name="Google Shape;355;p3"/>
          <p:cNvPicPr preferRelativeResize="0"/>
          <p:nvPr/>
        </p:nvPicPr>
        <p:blipFill rotWithShape="1">
          <a:blip r:embed="rId5">
            <a:alphaModFix/>
          </a:blip>
          <a:srcRect b="0" l="0" r="0" t="0"/>
          <a:stretch/>
        </p:blipFill>
        <p:spPr>
          <a:xfrm>
            <a:off x="10796173" y="2319672"/>
            <a:ext cx="556939" cy="498414"/>
          </a:xfrm>
          <a:prstGeom prst="rect">
            <a:avLst/>
          </a:prstGeom>
          <a:noFill/>
          <a:ln>
            <a:noFill/>
          </a:ln>
        </p:spPr>
      </p:pic>
      <p:sp>
        <p:nvSpPr>
          <p:cNvPr id="356" name="Google Shape;356;p3"/>
          <p:cNvSpPr txBox="1"/>
          <p:nvPr/>
        </p:nvSpPr>
        <p:spPr>
          <a:xfrm>
            <a:off x="1842082" y="2449852"/>
            <a:ext cx="8677478" cy="400002"/>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يستمع التلاميذ للأستاذ بتركيز</a:t>
            </a:r>
            <a:endParaRPr b="0" i="0" sz="1467" u="none" cap="none" strike="noStrike">
              <a:solidFill>
                <a:srgbClr val="000000"/>
              </a:solidFill>
              <a:latin typeface="Arial"/>
              <a:ea typeface="Arial"/>
              <a:cs typeface="Arial"/>
              <a:sym typeface="Arial"/>
            </a:endParaRPr>
          </a:p>
        </p:txBody>
      </p:sp>
      <p:sp>
        <p:nvSpPr>
          <p:cNvPr id="357" name="Google Shape;357;p3"/>
          <p:cNvSpPr txBox="1"/>
          <p:nvPr/>
        </p:nvSpPr>
        <p:spPr>
          <a:xfrm>
            <a:off x="1830624" y="1694487"/>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يرفع التلاميذ أيديهم للمشاركة</a:t>
            </a:r>
            <a:endParaRPr b="0" i="0" sz="1467" u="none" cap="none" strike="noStrike">
              <a:solidFill>
                <a:srgbClr val="000000"/>
              </a:solidFill>
              <a:latin typeface="Arial"/>
              <a:ea typeface="Arial"/>
              <a:cs typeface="Arial"/>
              <a:sym typeface="Arial"/>
            </a:endParaRPr>
          </a:p>
        </p:txBody>
      </p:sp>
      <p:pic>
        <p:nvPicPr>
          <p:cNvPr descr="Lever la main - Icônes mains et gestes gratuites" id="358" name="Google Shape;358;p3"/>
          <p:cNvPicPr preferRelativeResize="0"/>
          <p:nvPr/>
        </p:nvPicPr>
        <p:blipFill rotWithShape="1">
          <a:blip r:embed="rId6">
            <a:alphaModFix/>
          </a:blip>
          <a:srcRect b="0" l="0" r="0" t="0"/>
          <a:stretch/>
        </p:blipFill>
        <p:spPr>
          <a:xfrm>
            <a:off x="10863298" y="1692132"/>
            <a:ext cx="540887" cy="426303"/>
          </a:xfrm>
          <a:prstGeom prst="rect">
            <a:avLst/>
          </a:prstGeom>
          <a:noFill/>
          <a:ln>
            <a:noFill/>
          </a:ln>
        </p:spPr>
      </p:pic>
      <p:sp>
        <p:nvSpPr>
          <p:cNvPr id="359" name="Google Shape;359;p3"/>
          <p:cNvSpPr txBox="1"/>
          <p:nvPr/>
        </p:nvSpPr>
        <p:spPr>
          <a:xfrm>
            <a:off x="1848762" y="1040371"/>
            <a:ext cx="8677478" cy="420457"/>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133"/>
              <a:buFont typeface="Arial"/>
              <a:buNone/>
            </a:pPr>
            <a:r>
              <a:rPr b="1" i="0" lang="ar-MA" sz="2133" u="none" cap="none" strike="noStrike">
                <a:solidFill>
                  <a:srgbClr val="44546A"/>
                </a:solidFill>
                <a:latin typeface="Calibri"/>
                <a:ea typeface="Calibri"/>
                <a:cs typeface="Calibri"/>
                <a:sym typeface="Calibri"/>
              </a:rPr>
              <a:t>يستعمل التلاميذ اللوحات للإجابة</a:t>
            </a:r>
            <a:endParaRPr b="0" i="0" sz="1867" u="none" cap="none" strike="noStrike">
              <a:solidFill>
                <a:srgbClr val="000000"/>
              </a:solidFill>
              <a:latin typeface="Arial"/>
              <a:ea typeface="Arial"/>
              <a:cs typeface="Arial"/>
              <a:sym typeface="Arial"/>
            </a:endParaRPr>
          </a:p>
        </p:txBody>
      </p:sp>
      <p:grpSp>
        <p:nvGrpSpPr>
          <p:cNvPr id="360" name="Google Shape;360;p3"/>
          <p:cNvGrpSpPr/>
          <p:nvPr/>
        </p:nvGrpSpPr>
        <p:grpSpPr>
          <a:xfrm>
            <a:off x="10772075" y="916351"/>
            <a:ext cx="632111" cy="603600"/>
            <a:chOff x="779845" y="4335989"/>
            <a:chExt cx="442253" cy="575842"/>
          </a:xfrm>
        </p:grpSpPr>
        <p:pic>
          <p:nvPicPr>
            <p:cNvPr descr="Une image contenant Dessin animé, clipart, Animation, illustration&#10;&#10;Description générée automatiquement" id="361" name="Google Shape;361;p3"/>
            <p:cNvPicPr preferRelativeResize="0"/>
            <p:nvPr/>
          </p:nvPicPr>
          <p:blipFill rotWithShape="1">
            <a:blip r:embed="rId7">
              <a:alphaModFix/>
            </a:blip>
            <a:srcRect b="23864" l="18242" r="18458" t="9344"/>
            <a:stretch/>
          </p:blipFill>
          <p:spPr>
            <a:xfrm>
              <a:off x="779845" y="4335989"/>
              <a:ext cx="442253" cy="575842"/>
            </a:xfrm>
            <a:prstGeom prst="rect">
              <a:avLst/>
            </a:prstGeom>
            <a:noFill/>
            <a:ln>
              <a:noFill/>
            </a:ln>
          </p:spPr>
        </p:pic>
        <p:sp>
          <p:nvSpPr>
            <p:cNvPr id="362" name="Google Shape;362;p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grpSp>
      <p:sp>
        <p:nvSpPr>
          <p:cNvPr id="363" name="Google Shape;363;p3"/>
          <p:cNvSpPr txBox="1"/>
          <p:nvPr/>
        </p:nvSpPr>
        <p:spPr>
          <a:xfrm>
            <a:off x="1830626" y="3116028"/>
            <a:ext cx="8677478" cy="400003"/>
          </a:xfrm>
          <a:prstGeom prst="rect">
            <a:avLst/>
          </a:prstGeom>
          <a:noFill/>
          <a:ln>
            <a:noFill/>
          </a:ln>
        </p:spPr>
        <p:txBody>
          <a:bodyPr anchorCtr="0" anchor="t" bIns="45650" lIns="91425" spcFirstLastPara="1" rIns="91425"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يسجّل التلاميذ ما ينبغي تسجيله على دفاترهم</a:t>
            </a:r>
            <a:endParaRPr b="0" i="0" sz="1467" u="none" cap="none" strike="noStrike">
              <a:solidFill>
                <a:srgbClr val="000000"/>
              </a:solidFill>
              <a:latin typeface="Arial"/>
              <a:ea typeface="Arial"/>
              <a:cs typeface="Arial"/>
              <a:sym typeface="Arial"/>
            </a:endParaRPr>
          </a:p>
        </p:txBody>
      </p:sp>
      <p:grpSp>
        <p:nvGrpSpPr>
          <p:cNvPr id="364" name="Google Shape;364;p3"/>
          <p:cNvGrpSpPr/>
          <p:nvPr/>
        </p:nvGrpSpPr>
        <p:grpSpPr>
          <a:xfrm>
            <a:off x="10824282" y="3007446"/>
            <a:ext cx="551667" cy="479498"/>
            <a:chOff x="10280460" y="4841540"/>
            <a:chExt cx="630930" cy="597556"/>
          </a:xfrm>
        </p:grpSpPr>
        <p:pic>
          <p:nvPicPr>
            <p:cNvPr id="365" name="Google Shape;365;p3"/>
            <p:cNvPicPr preferRelativeResize="0"/>
            <p:nvPr/>
          </p:nvPicPr>
          <p:blipFill rotWithShape="1">
            <a:blip r:embed="rId8">
              <a:alphaModFix/>
            </a:blip>
            <a:srcRect b="30054" l="11664" r="25922" t="23325"/>
            <a:stretch/>
          </p:blipFill>
          <p:spPr>
            <a:xfrm>
              <a:off x="10280460" y="4967823"/>
              <a:ext cx="630930" cy="471273"/>
            </a:xfrm>
            <a:prstGeom prst="rect">
              <a:avLst/>
            </a:prstGeom>
            <a:noFill/>
            <a:ln>
              <a:noFill/>
            </a:ln>
          </p:spPr>
        </p:pic>
        <p:pic>
          <p:nvPicPr>
            <p:cNvPr id="366" name="Google Shape;366;p3"/>
            <p:cNvPicPr preferRelativeResize="0"/>
            <p:nvPr/>
          </p:nvPicPr>
          <p:blipFill rotWithShape="1">
            <a:blip r:embed="rId9">
              <a:alphaModFix/>
            </a:blip>
            <a:srcRect b="30054" l="74744" r="10688" t="23325"/>
            <a:stretch/>
          </p:blipFill>
          <p:spPr>
            <a:xfrm rot="1461832">
              <a:off x="10456526" y="4850932"/>
              <a:ext cx="147273" cy="471273"/>
            </a:xfrm>
            <a:prstGeom prst="rect">
              <a:avLst/>
            </a:prstGeom>
            <a:noFill/>
            <a:ln>
              <a:noFill/>
            </a:ln>
          </p:spPr>
        </p:pic>
      </p:grpSp>
      <p:sp>
        <p:nvSpPr>
          <p:cNvPr id="367" name="Google Shape;367;p3"/>
          <p:cNvSpPr/>
          <p:nvPr/>
        </p:nvSpPr>
        <p:spPr>
          <a:xfrm>
            <a:off x="3523676" y="81409"/>
            <a:ext cx="8241200" cy="603600"/>
          </a:xfrm>
          <a:prstGeom prst="rect">
            <a:avLst/>
          </a:prstGeom>
          <a:noFill/>
          <a:ln>
            <a:noFill/>
          </a:ln>
        </p:spPr>
        <p:txBody>
          <a:bodyPr anchorCtr="0" anchor="t" bIns="45650" lIns="91425" spcFirstLastPara="1" rIns="91425" wrap="square" tIns="4565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44546A"/>
                </a:solidFill>
                <a:latin typeface="Calibri"/>
                <a:ea typeface="Calibri"/>
                <a:cs typeface="Calibri"/>
                <a:sym typeface="Calibri"/>
              </a:rPr>
              <a:t>أيقونات مخصصة للتلاميذ</a:t>
            </a:r>
            <a:endParaRPr b="0" i="0" sz="1867" u="none" cap="none" strike="noStrike">
              <a:solidFill>
                <a:srgbClr val="000000"/>
              </a:solidFill>
              <a:latin typeface="Arial"/>
              <a:ea typeface="Arial"/>
              <a:cs typeface="Arial"/>
              <a:sym typeface="Arial"/>
            </a:endParaRPr>
          </a:p>
        </p:txBody>
      </p:sp>
      <p:sp>
        <p:nvSpPr>
          <p:cNvPr id="368" name="Google Shape;368;p3"/>
          <p:cNvSpPr txBox="1"/>
          <p:nvPr/>
        </p:nvSpPr>
        <p:spPr>
          <a:xfrm>
            <a:off x="1830624" y="5298757"/>
            <a:ext cx="8677481" cy="400002"/>
          </a:xfrm>
          <a:prstGeom prst="rect">
            <a:avLst/>
          </a:prstGeom>
          <a:noFill/>
          <a:ln>
            <a:noFill/>
          </a:ln>
        </p:spPr>
        <p:txBody>
          <a:bodyPr anchorCtr="0" anchor="t" bIns="45650" lIns="91400" spcFirstLastPara="1" rIns="91400" wrap="square" tIns="45650">
            <a:spAutoFit/>
          </a:bodyPr>
          <a:lstStyle/>
          <a:p>
            <a:pPr indent="0" lvl="0" marL="0" marR="0" rtl="1" algn="r">
              <a:lnSpc>
                <a:spcPct val="100000"/>
              </a:lnSpc>
              <a:spcBef>
                <a:spcPts val="0"/>
              </a:spcBef>
              <a:spcAft>
                <a:spcPts val="0"/>
              </a:spcAft>
              <a:buClr>
                <a:srgbClr val="000000"/>
              </a:buClr>
              <a:buSzPts val="2000"/>
              <a:buFont typeface="Arial"/>
              <a:buNone/>
            </a:pPr>
            <a:r>
              <a:rPr b="1" i="0" lang="ar-MA" sz="2000" u="none" cap="none" strike="noStrike">
                <a:solidFill>
                  <a:srgbClr val="44546A"/>
                </a:solidFill>
                <a:latin typeface="Calibri"/>
                <a:ea typeface="Calibri"/>
                <a:cs typeface="Calibri"/>
                <a:sym typeface="Calibri"/>
              </a:rPr>
              <a:t>يقوم التلاميذ إلى السبورة</a:t>
            </a:r>
            <a:endParaRPr b="0" i="0" sz="2000" u="none" cap="none" strike="noStrike">
              <a:solidFill>
                <a:srgbClr val="000000"/>
              </a:solidFill>
              <a:latin typeface="Arial"/>
              <a:ea typeface="Arial"/>
              <a:cs typeface="Arial"/>
              <a:sym typeface="Arial"/>
            </a:endParaRPr>
          </a:p>
        </p:txBody>
      </p:sp>
      <p:pic>
        <p:nvPicPr>
          <p:cNvPr id="369" name="Google Shape;369;p3"/>
          <p:cNvPicPr preferRelativeResize="0"/>
          <p:nvPr/>
        </p:nvPicPr>
        <p:blipFill rotWithShape="1">
          <a:blip r:embed="rId10">
            <a:alphaModFix/>
          </a:blip>
          <a:srcRect b="0" l="0" r="0" t="0"/>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3" name="Shape 373"/>
        <p:cNvGrpSpPr/>
        <p:nvPr/>
      </p:nvGrpSpPr>
      <p:grpSpPr>
        <a:xfrm>
          <a:off x="0" y="0"/>
          <a:ext cx="0" cy="0"/>
          <a:chOff x="0" y="0"/>
          <a:chExt cx="0" cy="0"/>
        </a:xfrm>
      </p:grpSpPr>
      <p:sp>
        <p:nvSpPr>
          <p:cNvPr id="374" name="Google Shape;374;p4"/>
          <p:cNvSpPr txBox="1"/>
          <p:nvPr/>
        </p:nvSpPr>
        <p:spPr>
          <a:xfrm>
            <a:off x="6937601" y="446738"/>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الوحدة الديدكتية:</a:t>
            </a:r>
            <a:endParaRPr b="1" i="0" sz="3200" u="none" cap="none" strike="noStrike">
              <a:solidFill>
                <a:srgbClr val="44546A"/>
              </a:solidFill>
              <a:latin typeface="Calibri"/>
              <a:ea typeface="Calibri"/>
              <a:cs typeface="Calibri"/>
              <a:sym typeface="Calibri"/>
            </a:endParaRPr>
          </a:p>
        </p:txBody>
      </p:sp>
      <p:grpSp>
        <p:nvGrpSpPr>
          <p:cNvPr id="375" name="Google Shape;375;p4"/>
          <p:cNvGrpSpPr/>
          <p:nvPr/>
        </p:nvGrpSpPr>
        <p:grpSpPr>
          <a:xfrm>
            <a:off x="6139754" y="2099367"/>
            <a:ext cx="5847433" cy="2635105"/>
            <a:chOff x="4299350" y="1553369"/>
            <a:chExt cx="6448599" cy="2635105"/>
          </a:xfrm>
        </p:grpSpPr>
        <p:sp>
          <p:nvSpPr>
            <p:cNvPr id="376" name="Google Shape;376;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أستمع بتركيز وأفهم: السيارة المغربية الصنع </a:t>
              </a:r>
              <a:endParaRPr b="0" i="0" sz="2400" u="none" cap="none" strike="noStrike">
                <a:solidFill>
                  <a:srgbClr val="000000"/>
                </a:solidFill>
                <a:latin typeface="Calibri"/>
                <a:ea typeface="Calibri"/>
                <a:cs typeface="Calibri"/>
                <a:sym typeface="Calibri"/>
              </a:endParaRPr>
            </a:p>
          </p:txBody>
        </p:sp>
        <p:sp>
          <p:nvSpPr>
            <p:cNvPr id="377" name="Google Shape;377;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1" i="0" lang="ar-MA" sz="2000" u="none" cap="none" strike="noStrike">
                  <a:solidFill>
                    <a:srgbClr val="000000"/>
                  </a:solidFill>
                  <a:latin typeface="Calibri"/>
                  <a:ea typeface="Calibri"/>
                  <a:cs typeface="Calibri"/>
                  <a:sym typeface="Calibri"/>
                </a:rPr>
                <a:t>الحصة 3</a:t>
              </a:r>
              <a:endParaRPr b="1" i="0" sz="2000" u="none" cap="none" strike="noStrike">
                <a:solidFill>
                  <a:srgbClr val="000000"/>
                </a:solidFill>
                <a:latin typeface="Calibri"/>
                <a:ea typeface="Calibri"/>
                <a:cs typeface="Calibri"/>
                <a:sym typeface="Calibri"/>
              </a:endParaRPr>
            </a:p>
          </p:txBody>
        </p:sp>
        <p:sp>
          <p:nvSpPr>
            <p:cNvPr id="378" name="Google Shape;378;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أتحدث: التعريف بمختَرَع مهم</a:t>
              </a:r>
              <a:endParaRPr b="0" i="0" sz="2000" u="none" cap="none" strike="noStrike">
                <a:solidFill>
                  <a:srgbClr val="000000"/>
                </a:solidFill>
                <a:latin typeface="Calibri"/>
                <a:ea typeface="Calibri"/>
                <a:cs typeface="Calibri"/>
                <a:sym typeface="Calibri"/>
              </a:endParaRPr>
            </a:p>
          </p:txBody>
        </p:sp>
        <p:sp>
          <p:nvSpPr>
            <p:cNvPr id="379" name="Google Shape;379;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1</a:t>
              </a:r>
              <a:endParaRPr b="0" i="0" sz="2000" u="none" cap="none" strike="noStrike">
                <a:solidFill>
                  <a:srgbClr val="000000"/>
                </a:solidFill>
                <a:latin typeface="Calibri"/>
                <a:ea typeface="Calibri"/>
                <a:cs typeface="Calibri"/>
                <a:sym typeface="Calibri"/>
              </a:endParaRPr>
            </a:p>
          </p:txBody>
        </p:sp>
        <p:sp>
          <p:nvSpPr>
            <p:cNvPr id="380" name="Google Shape;380;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2 </a:t>
              </a:r>
              <a:endParaRPr b="0" i="0" sz="2000" u="none" cap="none" strike="noStrike">
                <a:solidFill>
                  <a:srgbClr val="000000"/>
                </a:solidFill>
                <a:latin typeface="Calibri"/>
                <a:ea typeface="Calibri"/>
                <a:cs typeface="Calibri"/>
                <a:sym typeface="Calibri"/>
              </a:endParaRPr>
            </a:p>
          </p:txBody>
        </p:sp>
        <p:sp>
          <p:nvSpPr>
            <p:cNvPr id="381" name="Google Shape;381;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الظواهر اللغوية :اسم الآلة</a:t>
              </a:r>
              <a:endParaRPr b="0" i="0" sz="2000" u="none" cap="none" strike="noStrike">
                <a:solidFill>
                  <a:srgbClr val="000000"/>
                </a:solidFill>
                <a:latin typeface="Calibri"/>
                <a:ea typeface="Calibri"/>
                <a:cs typeface="Calibri"/>
                <a:sym typeface="Calibri"/>
              </a:endParaRPr>
            </a:p>
          </p:txBody>
        </p:sp>
      </p:grpSp>
      <p:sp>
        <p:nvSpPr>
          <p:cNvPr id="382" name="Google Shape;382;p4"/>
          <p:cNvSpPr/>
          <p:nvPr/>
        </p:nvSpPr>
        <p:spPr>
          <a:xfrm>
            <a:off x="6130654"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الأول</a:t>
            </a:r>
            <a:endParaRPr b="1" i="0" sz="3200" u="none" cap="none" strike="noStrike">
              <a:solidFill>
                <a:schemeClr val="lt1"/>
              </a:solidFill>
              <a:latin typeface="Arial"/>
              <a:ea typeface="Arial"/>
              <a:cs typeface="Arial"/>
              <a:sym typeface="Arial"/>
            </a:endParaRPr>
          </a:p>
        </p:txBody>
      </p:sp>
      <p:sp>
        <p:nvSpPr>
          <p:cNvPr id="383" name="Google Shape;383;p4"/>
          <p:cNvSpPr/>
          <p:nvPr/>
        </p:nvSpPr>
        <p:spPr>
          <a:xfrm>
            <a:off x="6014542" y="3955769"/>
            <a:ext cx="6177458" cy="893840"/>
          </a:xfrm>
          <a:prstGeom prst="roundRect">
            <a:avLst>
              <a:gd fmla="val 50000" name="adj"/>
            </a:avLst>
          </a:prstGeom>
          <a:noFill/>
          <a:ln cap="flat" cmpd="sng" w="38100">
            <a:solidFill>
              <a:srgbClr val="082836"/>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84" name="Google Shape;384;p4"/>
          <p:cNvSpPr/>
          <p:nvPr/>
        </p:nvSpPr>
        <p:spPr>
          <a:xfrm>
            <a:off x="123748" y="1311586"/>
            <a:ext cx="5890794" cy="627084"/>
          </a:xfrm>
          <a:prstGeom prst="rect">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lt1"/>
                </a:solidFill>
                <a:latin typeface="Arial"/>
                <a:ea typeface="Arial"/>
                <a:cs typeface="Arial"/>
                <a:sym typeface="Arial"/>
              </a:rPr>
              <a:t>الأسبوع الثاني</a:t>
            </a:r>
            <a:endParaRPr b="1" i="0" sz="3200" u="none" cap="none" strike="noStrike">
              <a:solidFill>
                <a:schemeClr val="lt1"/>
              </a:solidFill>
              <a:latin typeface="Arial"/>
              <a:ea typeface="Arial"/>
              <a:cs typeface="Arial"/>
              <a:sym typeface="Arial"/>
            </a:endParaRPr>
          </a:p>
        </p:txBody>
      </p:sp>
      <p:grpSp>
        <p:nvGrpSpPr>
          <p:cNvPr id="385" name="Google Shape;385;p4"/>
          <p:cNvGrpSpPr/>
          <p:nvPr/>
        </p:nvGrpSpPr>
        <p:grpSpPr>
          <a:xfrm>
            <a:off x="167109" y="2110551"/>
            <a:ext cx="5847433" cy="3626061"/>
            <a:chOff x="4299350" y="1553369"/>
            <a:chExt cx="6448599" cy="3626061"/>
          </a:xfrm>
        </p:grpSpPr>
        <p:sp>
          <p:nvSpPr>
            <p:cNvPr id="386" name="Google Shape;386;p4"/>
            <p:cNvSpPr/>
            <p:nvPr/>
          </p:nvSpPr>
          <p:spPr>
            <a:xfrm>
              <a:off x="4299350" y="1553369"/>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87" name="Google Shape;387;p4"/>
            <p:cNvSpPr/>
            <p:nvPr/>
          </p:nvSpPr>
          <p:spPr>
            <a:xfrm>
              <a:off x="8949242" y="344129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7</a:t>
              </a:r>
              <a:endParaRPr b="0" i="0" sz="2000" u="none" cap="none" strike="noStrike">
                <a:solidFill>
                  <a:srgbClr val="7F7F7F"/>
                </a:solidFill>
                <a:latin typeface="Calibri"/>
                <a:ea typeface="Calibri"/>
                <a:cs typeface="Calibri"/>
                <a:sym typeface="Calibri"/>
              </a:endParaRPr>
            </a:p>
          </p:txBody>
        </p:sp>
        <p:sp>
          <p:nvSpPr>
            <p:cNvPr id="388" name="Google Shape;388;p4"/>
            <p:cNvSpPr/>
            <p:nvPr/>
          </p:nvSpPr>
          <p:spPr>
            <a:xfrm>
              <a:off x="4299350" y="3462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89" name="Google Shape;389;p4"/>
            <p:cNvSpPr/>
            <p:nvPr/>
          </p:nvSpPr>
          <p:spPr>
            <a:xfrm>
              <a:off x="8949242" y="156455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5</a:t>
              </a:r>
              <a:endParaRPr b="0" i="0" sz="2000" u="none" cap="none" strike="noStrike">
                <a:solidFill>
                  <a:srgbClr val="7F7F7F"/>
                </a:solidFill>
                <a:latin typeface="Calibri"/>
                <a:ea typeface="Calibri"/>
                <a:cs typeface="Calibri"/>
                <a:sym typeface="Calibri"/>
              </a:endParaRPr>
            </a:p>
          </p:txBody>
        </p:sp>
        <p:sp>
          <p:nvSpPr>
            <p:cNvPr id="390" name="Google Shape;390;p4"/>
            <p:cNvSpPr/>
            <p:nvPr/>
          </p:nvSpPr>
          <p:spPr>
            <a:xfrm>
              <a:off x="8949242" y="24585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6 </a:t>
              </a:r>
              <a:endParaRPr b="0" i="0" sz="2000" u="none" cap="none" strike="noStrike">
                <a:solidFill>
                  <a:srgbClr val="7F7F7F"/>
                </a:solidFill>
                <a:latin typeface="Calibri"/>
                <a:ea typeface="Calibri"/>
                <a:cs typeface="Calibri"/>
                <a:sym typeface="Calibri"/>
              </a:endParaRPr>
            </a:p>
          </p:txBody>
        </p:sp>
        <p:sp>
          <p:nvSpPr>
            <p:cNvPr id="391" name="Google Shape;391;p4"/>
            <p:cNvSpPr/>
            <p:nvPr/>
          </p:nvSpPr>
          <p:spPr>
            <a:xfrm>
              <a:off x="8949242" y="442401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الحصة 8</a:t>
              </a:r>
              <a:endParaRPr b="0" i="0" sz="2000" u="none" cap="none" strike="noStrike">
                <a:solidFill>
                  <a:srgbClr val="7F7F7F"/>
                </a:solidFill>
                <a:latin typeface="Calibri"/>
                <a:ea typeface="Calibri"/>
                <a:cs typeface="Calibri"/>
                <a:sym typeface="Calibri"/>
              </a:endParaRPr>
            </a:p>
          </p:txBody>
        </p:sp>
        <p:sp>
          <p:nvSpPr>
            <p:cNvPr id="392" name="Google Shape;392;p4"/>
            <p:cNvSpPr/>
            <p:nvPr/>
          </p:nvSpPr>
          <p:spPr>
            <a:xfrm>
              <a:off x="4299350" y="2481605"/>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393" name="Google Shape;393;p4"/>
            <p:cNvSpPr/>
            <p:nvPr/>
          </p:nvSpPr>
          <p:spPr>
            <a:xfrm>
              <a:off x="4299350" y="4453561"/>
              <a:ext cx="4483578" cy="725869"/>
            </a:xfrm>
            <a:custGeom>
              <a:rect b="b" l="l" r="r" t="t"/>
              <a:pathLst>
                <a:path extrusionOk="0" h="120000" w="12000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7F7F7F"/>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grpSp>
      <p:pic>
        <p:nvPicPr>
          <p:cNvPr descr="Image générée" id="394" name="Google Shape;394;p4"/>
          <p:cNvPicPr preferRelativeResize="0"/>
          <p:nvPr/>
        </p:nvPicPr>
        <p:blipFill rotWithShape="1">
          <a:blip r:embed="rId3">
            <a:alphaModFix/>
          </a:blip>
          <a:srcRect b="10678" l="0" r="0" t="11064"/>
          <a:stretch/>
        </p:blipFill>
        <p:spPr>
          <a:xfrm>
            <a:off x="11266255" y="178633"/>
            <a:ext cx="727815" cy="854359"/>
          </a:xfrm>
          <a:prstGeom prst="rect">
            <a:avLst/>
          </a:prstGeom>
          <a:noFill/>
          <a:ln>
            <a:noFill/>
          </a:ln>
        </p:spPr>
      </p:pic>
      <p:sp>
        <p:nvSpPr>
          <p:cNvPr id="395" name="Google Shape;395;p4"/>
          <p:cNvSpPr/>
          <p:nvPr/>
        </p:nvSpPr>
        <p:spPr>
          <a:xfrm>
            <a:off x="6130654" y="4970014"/>
            <a:ext cx="4065600" cy="725869"/>
          </a:xfrm>
          <a:custGeom>
            <a:rect b="b" l="l" r="r" t="t"/>
            <a:pathLst>
              <a:path extrusionOk="0" h="120000" w="12000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1"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الطلاقة والفهم: المخترع المغربي الصغير</a:t>
            </a:r>
            <a:endParaRPr b="0" i="0" sz="2000" u="none" cap="none" strike="noStrike">
              <a:solidFill>
                <a:srgbClr val="000000"/>
              </a:solidFill>
              <a:latin typeface="Calibri"/>
              <a:ea typeface="Calibri"/>
              <a:cs typeface="Calibri"/>
              <a:sym typeface="Calibri"/>
            </a:endParaRPr>
          </a:p>
        </p:txBody>
      </p:sp>
      <p:sp>
        <p:nvSpPr>
          <p:cNvPr id="396" name="Google Shape;396;p4"/>
          <p:cNvSpPr/>
          <p:nvPr/>
        </p:nvSpPr>
        <p:spPr>
          <a:xfrm>
            <a:off x="10356163" y="4969577"/>
            <a:ext cx="1631024" cy="725869"/>
          </a:xfrm>
          <a:custGeom>
            <a:rect b="b" l="l" r="r" t="t"/>
            <a:pathLst>
              <a:path extrusionOk="0" h="120000" w="12000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cap="flat" cmpd="sng" w="9525">
            <a:solidFill>
              <a:srgbClr val="000000"/>
            </a:solidFill>
            <a:prstDash val="solid"/>
            <a:miter lim="8000"/>
            <a:headEnd len="sm" w="sm" type="none"/>
            <a:tailEnd len="sm" w="sm" type="none"/>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Calibri"/>
                <a:ea typeface="Calibri"/>
                <a:cs typeface="Calibri"/>
                <a:sym typeface="Calibri"/>
              </a:rPr>
              <a:t>الحصة 4</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
          <p:cNvSpPr txBox="1"/>
          <p:nvPr>
            <p:ph idx="1" type="body"/>
          </p:nvPr>
        </p:nvSpPr>
        <p:spPr>
          <a:xfrm>
            <a:off x="2543375" y="1954844"/>
            <a:ext cx="1212286"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10 دقائق</a:t>
            </a:r>
            <a:endParaRPr/>
          </a:p>
        </p:txBody>
      </p:sp>
      <p:sp>
        <p:nvSpPr>
          <p:cNvPr id="402" name="Google Shape;402;p5"/>
          <p:cNvSpPr txBox="1"/>
          <p:nvPr>
            <p:ph idx="2" type="body"/>
          </p:nvPr>
        </p:nvSpPr>
        <p:spPr>
          <a:xfrm>
            <a:off x="4558155" y="2784394"/>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أكتسب أفعال الكلام</a:t>
            </a:r>
            <a:endParaRPr/>
          </a:p>
        </p:txBody>
      </p:sp>
      <p:sp>
        <p:nvSpPr>
          <p:cNvPr id="403" name="Google Shape;403;p5"/>
          <p:cNvSpPr txBox="1"/>
          <p:nvPr>
            <p:ph idx="3" type="body"/>
          </p:nvPr>
        </p:nvSpPr>
        <p:spPr>
          <a:xfrm>
            <a:off x="4558155" y="3621380"/>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أطبق</a:t>
            </a:r>
            <a:endParaRPr/>
          </a:p>
        </p:txBody>
      </p:sp>
      <p:sp>
        <p:nvSpPr>
          <p:cNvPr id="404" name="Google Shape;404;p5"/>
          <p:cNvSpPr txBox="1"/>
          <p:nvPr>
            <p:ph idx="4" type="body"/>
          </p:nvPr>
        </p:nvSpPr>
        <p:spPr>
          <a:xfrm>
            <a:off x="4558155" y="1963761"/>
            <a:ext cx="504433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افتتاح الحصة</a:t>
            </a:r>
            <a:endParaRPr/>
          </a:p>
        </p:txBody>
      </p:sp>
      <p:sp>
        <p:nvSpPr>
          <p:cNvPr id="405" name="Google Shape;405;p5"/>
          <p:cNvSpPr txBox="1"/>
          <p:nvPr>
            <p:ph idx="5" type="body"/>
          </p:nvPr>
        </p:nvSpPr>
        <p:spPr>
          <a:xfrm>
            <a:off x="4558155" y="4367786"/>
            <a:ext cx="504433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أتحدث</a:t>
            </a:r>
            <a:endParaRPr/>
          </a:p>
        </p:txBody>
      </p:sp>
      <p:sp>
        <p:nvSpPr>
          <p:cNvPr id="406" name="Google Shape;406;p5"/>
          <p:cNvSpPr txBox="1"/>
          <p:nvPr>
            <p:ph idx="6" type="body"/>
          </p:nvPr>
        </p:nvSpPr>
        <p:spPr>
          <a:xfrm>
            <a:off x="2491895" y="2837871"/>
            <a:ext cx="1263765"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10 دقائق</a:t>
            </a:r>
            <a:endParaRPr/>
          </a:p>
        </p:txBody>
      </p:sp>
      <p:sp>
        <p:nvSpPr>
          <p:cNvPr id="407" name="Google Shape;407;p5"/>
          <p:cNvSpPr txBox="1"/>
          <p:nvPr>
            <p:ph idx="7" type="body"/>
          </p:nvPr>
        </p:nvSpPr>
        <p:spPr>
          <a:xfrm>
            <a:off x="2543374" y="3621380"/>
            <a:ext cx="1278748"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10 دقائق</a:t>
            </a:r>
            <a:endParaRPr/>
          </a:p>
        </p:txBody>
      </p:sp>
      <p:sp>
        <p:nvSpPr>
          <p:cNvPr id="408" name="Google Shape;408;p5"/>
          <p:cNvSpPr txBox="1"/>
          <p:nvPr>
            <p:ph idx="8" type="body"/>
          </p:nvPr>
        </p:nvSpPr>
        <p:spPr>
          <a:xfrm>
            <a:off x="2475560" y="4411085"/>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20 دقيقة</a:t>
            </a:r>
            <a:endParaRPr/>
          </a:p>
        </p:txBody>
      </p:sp>
      <p:sp>
        <p:nvSpPr>
          <p:cNvPr id="409" name="Google Shape;409;p5"/>
          <p:cNvSpPr txBox="1"/>
          <p:nvPr>
            <p:ph idx="9" type="body"/>
          </p:nvPr>
        </p:nvSpPr>
        <p:spPr>
          <a:xfrm>
            <a:off x="2475559" y="5155469"/>
            <a:ext cx="1280099"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5 دقائق</a:t>
            </a:r>
            <a:endParaRPr/>
          </a:p>
        </p:txBody>
      </p:sp>
      <p:sp>
        <p:nvSpPr>
          <p:cNvPr id="410" name="Google Shape;410;p5"/>
          <p:cNvSpPr txBox="1"/>
          <p:nvPr>
            <p:ph idx="13" type="body"/>
          </p:nvPr>
        </p:nvSpPr>
        <p:spPr>
          <a:xfrm>
            <a:off x="4528561" y="5160644"/>
            <a:ext cx="5091127" cy="460800"/>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44546A"/>
              </a:buClr>
              <a:buSzPts val="2400"/>
              <a:buNone/>
            </a:pPr>
            <a:r>
              <a:rPr lang="ar-MA"/>
              <a:t>اختتام الحصة</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414" name="Shape 414"/>
        <p:cNvGrpSpPr/>
        <p:nvPr/>
      </p:nvGrpSpPr>
      <p:grpSpPr>
        <a:xfrm>
          <a:off x="0" y="0"/>
          <a:ext cx="0" cy="0"/>
          <a:chOff x="0" y="0"/>
          <a:chExt cx="0" cy="0"/>
        </a:xfrm>
      </p:grpSpPr>
      <p:grpSp>
        <p:nvGrpSpPr>
          <p:cNvPr id="415" name="Google Shape;415;p6"/>
          <p:cNvGrpSpPr/>
          <p:nvPr/>
        </p:nvGrpSpPr>
        <p:grpSpPr>
          <a:xfrm>
            <a:off x="812158" y="844906"/>
            <a:ext cx="10567685" cy="5198169"/>
            <a:chOff x="2184399" y="1402024"/>
            <a:chExt cx="7823200" cy="4942038"/>
          </a:xfrm>
        </p:grpSpPr>
        <p:sp>
          <p:nvSpPr>
            <p:cNvPr id="416" name="Google Shape;416;p6"/>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17" name="Google Shape;417;p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418" name="Google Shape;418;p6"/>
          <p:cNvGrpSpPr/>
          <p:nvPr/>
        </p:nvGrpSpPr>
        <p:grpSpPr>
          <a:xfrm>
            <a:off x="8302170" y="4917801"/>
            <a:ext cx="2919731" cy="936371"/>
            <a:chOff x="8302171" y="4917801"/>
            <a:chExt cx="2919730" cy="936370"/>
          </a:xfrm>
        </p:grpSpPr>
        <p:sp>
          <p:nvSpPr>
            <p:cNvPr id="419" name="Google Shape;419;p6"/>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20" name="Google Shape;420;p6"/>
            <p:cNvSpPr/>
            <p:nvPr/>
          </p:nvSpPr>
          <p:spPr>
            <a:xfrm>
              <a:off x="8302171" y="5060928"/>
              <a:ext cx="2063915"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8 دقائق</a:t>
              </a:r>
              <a:endParaRPr b="1" i="0" sz="3600" u="none" cap="none" strike="noStrike">
                <a:solidFill>
                  <a:srgbClr val="000000"/>
                </a:solidFill>
                <a:latin typeface="Calibri"/>
                <a:ea typeface="Calibri"/>
                <a:cs typeface="Calibri"/>
                <a:sym typeface="Calibri"/>
              </a:endParaRPr>
            </a:p>
          </p:txBody>
        </p:sp>
      </p:grpSp>
      <p:sp>
        <p:nvSpPr>
          <p:cNvPr id="421" name="Google Shape;421;p6"/>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افتتاح الحصة</a:t>
            </a:r>
            <a:endParaRPr b="1" i="0" sz="4400" u="none" cap="none" strike="noStrike">
              <a:solidFill>
                <a:srgbClr val="F19D19"/>
              </a:solidFill>
              <a:latin typeface="Calibri"/>
              <a:ea typeface="Calibri"/>
              <a:cs typeface="Calibri"/>
              <a:sym typeface="Calibri"/>
            </a:endParaRPr>
          </a:p>
        </p:txBody>
      </p:sp>
      <p:pic>
        <p:nvPicPr>
          <p:cNvPr id="422" name="Google Shape;422;p6"/>
          <p:cNvPicPr preferRelativeResize="0"/>
          <p:nvPr/>
        </p:nvPicPr>
        <p:blipFill rotWithShape="1">
          <a:blip r:embed="rId4">
            <a:alphaModFix/>
          </a:blip>
          <a:srcRect b="0" l="0" r="0" t="0"/>
          <a:stretch/>
        </p:blipFill>
        <p:spPr>
          <a:xfrm>
            <a:off x="4973623" y="1310778"/>
            <a:ext cx="2096135" cy="2158333"/>
          </a:xfrm>
          <a:prstGeom prst="rect">
            <a:avLst/>
          </a:prstGeom>
          <a:noFill/>
          <a:ln>
            <a:noFill/>
          </a:ln>
        </p:spPr>
      </p:pic>
      <p:pic>
        <p:nvPicPr>
          <p:cNvPr id="423" name="Google Shape;423;p6"/>
          <p:cNvPicPr preferRelativeResize="0"/>
          <p:nvPr/>
        </p:nvPicPr>
        <p:blipFill rotWithShape="1">
          <a:blip r:embed="rId5">
            <a:alphaModFix/>
          </a:blip>
          <a:srcRect b="0" l="0" r="0" t="0"/>
          <a:stretch/>
        </p:blipFill>
        <p:spPr>
          <a:xfrm>
            <a:off x="6261214" y="1609414"/>
            <a:ext cx="649253" cy="6492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29" name="Google Shape;429;p7"/>
          <p:cNvPicPr preferRelativeResize="0"/>
          <p:nvPr>
            <p:ph idx="2" type="body"/>
          </p:nvPr>
        </p:nvPicPr>
        <p:blipFill rotWithShape="1">
          <a:blip r:embed="rId3">
            <a:alphaModFix/>
          </a:blip>
          <a:srcRect b="12198" l="0" r="0" t="0"/>
          <a:stretch/>
        </p:blipFill>
        <p:spPr>
          <a:xfrm>
            <a:off x="2258461" y="1342118"/>
            <a:ext cx="7675078" cy="4492624"/>
          </a:xfrm>
          <a:prstGeom prst="rect">
            <a:avLst/>
          </a:prstGeom>
          <a:noFill/>
          <a:ln>
            <a:noFill/>
          </a:ln>
        </p:spPr>
      </p:pic>
      <p:pic>
        <p:nvPicPr>
          <p:cNvPr id="430" name="Google Shape;430;p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grpSp>
        <p:nvGrpSpPr>
          <p:cNvPr id="435" name="Google Shape;435;p8"/>
          <p:cNvGrpSpPr/>
          <p:nvPr/>
        </p:nvGrpSpPr>
        <p:grpSpPr>
          <a:xfrm>
            <a:off x="4932835" y="1459304"/>
            <a:ext cx="6054377" cy="3711725"/>
            <a:chOff x="1715066" y="1103461"/>
            <a:chExt cx="5717724" cy="3124203"/>
          </a:xfrm>
        </p:grpSpPr>
        <p:sp>
          <p:nvSpPr>
            <p:cNvPr id="436" name="Google Shape;436;p8"/>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37" name="Google Shape;437;p8"/>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38" name="Google Shape;438;p8"/>
          <p:cNvSpPr txBox="1"/>
          <p:nvPr/>
        </p:nvSpPr>
        <p:spPr>
          <a:xfrm>
            <a:off x="5361614" y="2407852"/>
            <a:ext cx="5447895" cy="73622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rgbClr val="F19D19"/>
                </a:solidFill>
                <a:latin typeface="Calibri"/>
                <a:ea typeface="Calibri"/>
                <a:cs typeface="Calibri"/>
                <a:sym typeface="Calibri"/>
              </a:rPr>
              <a:t>نشاط اعتيادي</a:t>
            </a:r>
            <a:endParaRPr b="1" i="0" sz="4000" u="none" cap="none" strike="noStrike">
              <a:solidFill>
                <a:srgbClr val="F19D19"/>
              </a:solidFill>
              <a:latin typeface="Arial"/>
              <a:ea typeface="Arial"/>
              <a:cs typeface="Arial"/>
              <a:sym typeface="Arial"/>
            </a:endParaRPr>
          </a:p>
        </p:txBody>
      </p:sp>
      <p:sp>
        <p:nvSpPr>
          <p:cNvPr id="439" name="Google Shape;439;p8"/>
          <p:cNvSpPr txBox="1"/>
          <p:nvPr/>
        </p:nvSpPr>
        <p:spPr>
          <a:xfrm>
            <a:off x="5064323" y="3992449"/>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5 دقائق </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pic>
        <p:nvPicPr>
          <p:cNvPr descr="Une image contenant dessin humoristique, habits, garçon, Dessin d’enfant&#10;&#10;Le contenu généré par l’IA peut être incorrect." id="440" name="Google Shape;440;p8"/>
          <p:cNvPicPr preferRelativeResize="0"/>
          <p:nvPr/>
        </p:nvPicPr>
        <p:blipFill rotWithShape="1">
          <a:blip r:embed="rId3">
            <a:alphaModFix/>
          </a:blip>
          <a:srcRect b="0" l="0" r="0" t="0"/>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Lever la main - Icônes mains et gestes gratuites" id="445" name="Google Shape;445;p9"/>
          <p:cNvPicPr preferRelativeResize="0"/>
          <p:nvPr/>
        </p:nvPicPr>
        <p:blipFill rotWithShape="1">
          <a:blip r:embed="rId3">
            <a:alphaModFix/>
          </a:blip>
          <a:srcRect b="0" l="0" r="0" t="0"/>
          <a:stretch/>
        </p:blipFill>
        <p:spPr>
          <a:xfrm>
            <a:off x="457684" y="216915"/>
            <a:ext cx="735012" cy="733425"/>
          </a:xfrm>
          <a:prstGeom prst="rect">
            <a:avLst/>
          </a:prstGeom>
          <a:noFill/>
          <a:ln>
            <a:noFill/>
          </a:ln>
        </p:spPr>
      </p:pic>
      <p:sp>
        <p:nvSpPr>
          <p:cNvPr id="446" name="Google Shape;446;p9"/>
          <p:cNvSpPr/>
          <p:nvPr/>
        </p:nvSpPr>
        <p:spPr>
          <a:xfrm>
            <a:off x="1858617" y="2196548"/>
            <a:ext cx="8070574" cy="1987826"/>
          </a:xfrm>
          <a:prstGeom prst="rect">
            <a:avLst/>
          </a:prstGeom>
          <a:solidFill>
            <a:schemeClr val="lt1"/>
          </a:solidFill>
          <a:ln cap="flat" cmpd="sng" w="762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342900" lvl="0" marL="342900" marR="0" rtl="1" algn="r">
              <a:lnSpc>
                <a:spcPct val="100000"/>
              </a:lnSpc>
              <a:spcBef>
                <a:spcPts val="0"/>
              </a:spcBef>
              <a:spcAft>
                <a:spcPts val="0"/>
              </a:spcAft>
              <a:buClr>
                <a:srgbClr val="000000"/>
              </a:buClr>
              <a:buSzPts val="4400"/>
              <a:buFont typeface="Arial"/>
              <a:buNone/>
            </a:pPr>
            <a:r>
              <a:rPr b="1" i="0" lang="ar-MA" sz="4400" u="none" cap="none" strike="noStrike">
                <a:solidFill>
                  <a:schemeClr val="dk1"/>
                </a:solidFill>
                <a:latin typeface="Calibri"/>
                <a:ea typeface="Calibri"/>
                <a:cs typeface="Calibri"/>
                <a:sym typeface="Calibri"/>
              </a:rPr>
              <a:t>ما الشيء الذي يمشي دون أن يتحرك؟</a:t>
            </a:r>
            <a:endParaRPr b="1" i="0" sz="4400" u="none" cap="none" strike="noStrike">
              <a:solidFill>
                <a:schemeClr val="dk1"/>
              </a:solidFill>
              <a:latin typeface="Calibri"/>
              <a:ea typeface="Calibri"/>
              <a:cs typeface="Calibri"/>
              <a:sym typeface="Calibri"/>
            </a:endParaRPr>
          </a:p>
        </p:txBody>
      </p:sp>
      <p:sp>
        <p:nvSpPr>
          <p:cNvPr id="447" name="Google Shape;447;p9"/>
          <p:cNvSpPr txBox="1"/>
          <p:nvPr>
            <p:ph type="title"/>
          </p:nvPr>
        </p:nvSpPr>
        <p:spPr>
          <a:xfrm>
            <a:off x="1006799" y="237398"/>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i="0" lang="ar-MA" sz="1800"/>
              <a:t>سأقدم لكم لغزا، ونرى من يتوصل إلى حله.</a:t>
            </a:r>
            <a:endParaRPr b="1" sz="1800"/>
          </a:p>
        </p:txBody>
      </p:sp>
      <p:sp>
        <p:nvSpPr>
          <p:cNvPr id="448" name="Google Shape;448;p9"/>
          <p:cNvSpPr txBox="1"/>
          <p:nvPr>
            <p:ph idx="2" type="body"/>
          </p:nvPr>
        </p:nvSpPr>
        <p:spPr>
          <a:xfrm>
            <a:off x="1285918" y="585637"/>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يشرح المدرس اللغز، ثم يستمع إلى إجابات 6 متعلمين على أساس ألا تتجاوز مدة التفكير دقيقة واحدة.</a:t>
            </a:r>
            <a:endParaRPr sz="1400"/>
          </a:p>
        </p:txBody>
      </p:sp>
      <p:sp>
        <p:nvSpPr>
          <p:cNvPr id="449" name="Google Shape;449;p9"/>
          <p:cNvSpPr txBox="1"/>
          <p:nvPr/>
        </p:nvSpPr>
        <p:spPr>
          <a:xfrm>
            <a:off x="1285918" y="1520063"/>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chemeClr val="dk1"/>
              </a:buClr>
              <a:buSzPts val="1400"/>
              <a:buFont typeface="Calibri"/>
              <a:buNone/>
            </a:pPr>
            <a:r>
              <a:t/>
            </a:r>
            <a:endParaRPr b="1" i="0" sz="1400" u="none" cap="none" strike="noStrike">
              <a:solidFill>
                <a:srgbClr val="AEAEAE"/>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10"/>
          <p:cNvPicPr preferRelativeResize="0"/>
          <p:nvPr/>
        </p:nvPicPr>
        <p:blipFill rotWithShape="1">
          <a:blip r:embed="rId3">
            <a:alphaModFix/>
          </a:blip>
          <a:srcRect b="0" l="0" r="0" t="0"/>
          <a:stretch/>
        </p:blipFill>
        <p:spPr>
          <a:xfrm>
            <a:off x="376775" y="192858"/>
            <a:ext cx="730250" cy="730250"/>
          </a:xfrm>
          <a:prstGeom prst="rect">
            <a:avLst/>
          </a:prstGeom>
          <a:noFill/>
          <a:ln>
            <a:noFill/>
          </a:ln>
        </p:spPr>
      </p:pic>
      <p:sp>
        <p:nvSpPr>
          <p:cNvPr id="455" name="Google Shape;455;p10"/>
          <p:cNvSpPr txBox="1"/>
          <p:nvPr>
            <p:ph type="title"/>
          </p:nvPr>
        </p:nvSpPr>
        <p:spPr>
          <a:xfrm>
            <a:off x="867240" y="217803"/>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800"/>
              <a:buFont typeface="Calibri"/>
              <a:buNone/>
            </a:pPr>
            <a:r>
              <a:rPr b="1" i="0" lang="ar-MA" sz="1800"/>
              <a:t>رائع، الجواب هو:</a:t>
            </a:r>
            <a:endParaRPr b="1" i="0" sz="1800"/>
          </a:p>
        </p:txBody>
      </p:sp>
      <p:sp>
        <p:nvSpPr>
          <p:cNvPr id="456" name="Google Shape;456;p10"/>
          <p:cNvSpPr txBox="1"/>
          <p:nvPr>
            <p:ph idx="2" type="body"/>
          </p:nvPr>
        </p:nvSpPr>
        <p:spPr>
          <a:xfrm>
            <a:off x="1225872" y="56546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ينوه المدرس بالمتعلمين عموما، وبالمتعلم الذي توصل إلى حل اللغز، وبعدها يقدم أنواع الساعات.</a:t>
            </a:r>
            <a:endParaRPr sz="1400"/>
          </a:p>
        </p:txBody>
      </p:sp>
      <p:sp>
        <p:nvSpPr>
          <p:cNvPr id="457" name="Google Shape;457;p10"/>
          <p:cNvSpPr txBox="1"/>
          <p:nvPr/>
        </p:nvSpPr>
        <p:spPr>
          <a:xfrm>
            <a:off x="1251226" y="939632"/>
            <a:ext cx="10161104" cy="470617"/>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chemeClr val="dk1"/>
              </a:buClr>
              <a:buSzPts val="1400"/>
              <a:buFont typeface="Calibri"/>
              <a:buNone/>
            </a:pPr>
            <a:r>
              <a:t/>
            </a:r>
            <a:endParaRPr b="1" i="0" sz="1400" u="none" cap="none" strike="noStrike">
              <a:solidFill>
                <a:srgbClr val="AEAEAE"/>
              </a:solidFill>
              <a:latin typeface="Calibri"/>
              <a:ea typeface="Calibri"/>
              <a:cs typeface="Calibri"/>
              <a:sym typeface="Calibri"/>
            </a:endParaRPr>
          </a:p>
        </p:txBody>
      </p:sp>
      <p:pic>
        <p:nvPicPr>
          <p:cNvPr descr="‫ساعة (وحدة) - ويكيبيديا‬‎" id="458" name="Google Shape;458;p10"/>
          <p:cNvPicPr preferRelativeResize="0"/>
          <p:nvPr/>
        </p:nvPicPr>
        <p:blipFill rotWithShape="1">
          <a:blip r:embed="rId4">
            <a:alphaModFix/>
          </a:blip>
          <a:srcRect b="0" l="0" r="0" t="0"/>
          <a:stretch/>
        </p:blipFill>
        <p:spPr>
          <a:xfrm>
            <a:off x="3655503" y="1602038"/>
            <a:ext cx="4680000" cy="4680000"/>
          </a:xfrm>
          <a:prstGeom prst="rect">
            <a:avLst/>
          </a:prstGeom>
          <a:noFill/>
          <a:ln>
            <a:noFill/>
          </a:ln>
        </p:spPr>
      </p:pic>
      <p:sp>
        <p:nvSpPr>
          <p:cNvPr id="459" name="Google Shape;459;p10"/>
          <p:cNvSpPr txBox="1"/>
          <p:nvPr/>
        </p:nvSpPr>
        <p:spPr>
          <a:xfrm>
            <a:off x="7033508" y="1945174"/>
            <a:ext cx="2272748"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الفلكية</a:t>
            </a:r>
            <a:endParaRPr b="1" i="0" sz="3200" u="none" cap="none" strike="noStrike">
              <a:solidFill>
                <a:schemeClr val="dk1"/>
              </a:solidFill>
              <a:latin typeface="Calibri"/>
              <a:ea typeface="Calibri"/>
              <a:cs typeface="Calibri"/>
              <a:sym typeface="Calibri"/>
            </a:endParaRPr>
          </a:p>
        </p:txBody>
      </p:sp>
      <p:sp>
        <p:nvSpPr>
          <p:cNvPr id="460" name="Google Shape;460;p10"/>
          <p:cNvSpPr txBox="1"/>
          <p:nvPr/>
        </p:nvSpPr>
        <p:spPr>
          <a:xfrm>
            <a:off x="7727087" y="3649650"/>
            <a:ext cx="2272748"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الرملية</a:t>
            </a:r>
            <a:endParaRPr b="1" i="0" sz="3200" u="none" cap="none" strike="noStrike">
              <a:solidFill>
                <a:schemeClr val="dk1"/>
              </a:solidFill>
              <a:latin typeface="Calibri"/>
              <a:ea typeface="Calibri"/>
              <a:cs typeface="Calibri"/>
              <a:sym typeface="Calibri"/>
            </a:endParaRPr>
          </a:p>
        </p:txBody>
      </p:sp>
      <p:sp>
        <p:nvSpPr>
          <p:cNvPr id="461" name="Google Shape;461;p10"/>
          <p:cNvSpPr txBox="1"/>
          <p:nvPr/>
        </p:nvSpPr>
        <p:spPr>
          <a:xfrm>
            <a:off x="6854293" y="5209922"/>
            <a:ext cx="2631178"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الشمسية</a:t>
            </a:r>
            <a:endParaRPr b="1" i="0" sz="3200" u="none" cap="none" strike="noStrike">
              <a:solidFill>
                <a:schemeClr val="dk1"/>
              </a:solidFill>
              <a:latin typeface="Calibri"/>
              <a:ea typeface="Calibri"/>
              <a:cs typeface="Calibri"/>
              <a:sym typeface="Calibri"/>
            </a:endParaRPr>
          </a:p>
        </p:txBody>
      </p:sp>
      <p:sp>
        <p:nvSpPr>
          <p:cNvPr id="462" name="Google Shape;462;p10"/>
          <p:cNvSpPr txBox="1"/>
          <p:nvPr/>
        </p:nvSpPr>
        <p:spPr>
          <a:xfrm>
            <a:off x="2073151" y="5080392"/>
            <a:ext cx="2631178"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البخورية</a:t>
            </a:r>
            <a:endParaRPr b="1" i="0" sz="3200" u="none" cap="none" strike="noStrike">
              <a:solidFill>
                <a:schemeClr val="dk1"/>
              </a:solidFill>
              <a:latin typeface="Calibri"/>
              <a:ea typeface="Calibri"/>
              <a:cs typeface="Calibri"/>
              <a:sym typeface="Calibri"/>
            </a:endParaRPr>
          </a:p>
        </p:txBody>
      </p:sp>
      <p:sp>
        <p:nvSpPr>
          <p:cNvPr id="463" name="Google Shape;463;p10"/>
          <p:cNvSpPr txBox="1"/>
          <p:nvPr/>
        </p:nvSpPr>
        <p:spPr>
          <a:xfrm>
            <a:off x="1498374" y="3690419"/>
            <a:ext cx="3015324"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الميكانيكية</a:t>
            </a:r>
            <a:endParaRPr b="1" i="0" sz="3200" u="none" cap="none" strike="noStrike">
              <a:solidFill>
                <a:schemeClr val="dk1"/>
              </a:solidFill>
              <a:latin typeface="Calibri"/>
              <a:ea typeface="Calibri"/>
              <a:cs typeface="Calibri"/>
              <a:sym typeface="Calibri"/>
            </a:endParaRPr>
          </a:p>
        </p:txBody>
      </p:sp>
      <p:sp>
        <p:nvSpPr>
          <p:cNvPr id="464" name="Google Shape;464;p10"/>
          <p:cNvSpPr txBox="1"/>
          <p:nvPr/>
        </p:nvSpPr>
        <p:spPr>
          <a:xfrm>
            <a:off x="2468239" y="1914634"/>
            <a:ext cx="3015324"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المائية</a:t>
            </a:r>
            <a:endParaRPr b="1" i="0" sz="3200" u="none" cap="none" strike="noStrike">
              <a:solidFill>
                <a:schemeClr val="dk1"/>
              </a:solidFill>
              <a:latin typeface="Calibri"/>
              <a:ea typeface="Calibri"/>
              <a:cs typeface="Calibri"/>
              <a:sym typeface="Calibri"/>
            </a:endParaRPr>
          </a:p>
        </p:txBody>
      </p:sp>
      <p:sp>
        <p:nvSpPr>
          <p:cNvPr id="465" name="Google Shape;465;p10"/>
          <p:cNvSpPr txBox="1"/>
          <p:nvPr/>
        </p:nvSpPr>
        <p:spPr>
          <a:xfrm>
            <a:off x="5219009" y="4279406"/>
            <a:ext cx="1552988" cy="584775"/>
          </a:xfrm>
          <a:prstGeom prst="rect">
            <a:avLst/>
          </a:prstGeom>
          <a:noFill/>
          <a:ln>
            <a:noFill/>
          </a:ln>
        </p:spPr>
        <p:txBody>
          <a:bodyPr anchorCtr="0" anchor="t" bIns="45700" lIns="91425" spcFirstLastPara="1" rIns="91425" wrap="square" tIns="45700">
            <a:spAutoFit/>
          </a:bodyPr>
          <a:lstStyle/>
          <a:p>
            <a:pPr indent="-342900" lvl="0" marL="34290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الساعة</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descr="Une image contenant Visage humain, personne, habits, dessin&#10;&#10;Le contenu généré par l’IA peut être incorrect." id="470" name="Google Shape;470;p11"/>
          <p:cNvPicPr preferRelativeResize="0"/>
          <p:nvPr/>
        </p:nvPicPr>
        <p:blipFill rotWithShape="1">
          <a:blip r:embed="rId3">
            <a:alphaModFix/>
          </a:blip>
          <a:srcRect b="0" l="0" r="0" t="0"/>
          <a:stretch/>
        </p:blipFill>
        <p:spPr>
          <a:xfrm>
            <a:off x="289743" y="1746941"/>
            <a:ext cx="3766659" cy="3766659"/>
          </a:xfrm>
          <a:prstGeom prst="rect">
            <a:avLst/>
          </a:prstGeom>
          <a:noFill/>
          <a:ln>
            <a:noFill/>
          </a:ln>
        </p:spPr>
      </p:pic>
      <p:grpSp>
        <p:nvGrpSpPr>
          <p:cNvPr id="471" name="Google Shape;471;p11"/>
          <p:cNvGrpSpPr/>
          <p:nvPr/>
        </p:nvGrpSpPr>
        <p:grpSpPr>
          <a:xfrm>
            <a:off x="4932835" y="1459304"/>
            <a:ext cx="6054377" cy="3711725"/>
            <a:chOff x="1715066" y="1103461"/>
            <a:chExt cx="5717724" cy="3124203"/>
          </a:xfrm>
        </p:grpSpPr>
        <p:sp>
          <p:nvSpPr>
            <p:cNvPr id="472" name="Google Shape;472;p11"/>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73" name="Google Shape;473;p11"/>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74" name="Google Shape;474;p11"/>
          <p:cNvSpPr txBox="1"/>
          <p:nvPr/>
        </p:nvSpPr>
        <p:spPr>
          <a:xfrm>
            <a:off x="5195818" y="2376625"/>
            <a:ext cx="5869201" cy="74533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000"/>
              <a:buFont typeface="Arial"/>
              <a:buNone/>
            </a:pPr>
            <a:r>
              <a:rPr b="1" i="0" lang="ar-MA" sz="4000" u="none" cap="none" strike="noStrike">
                <a:solidFill>
                  <a:schemeClr val="accent2"/>
                </a:solidFill>
                <a:latin typeface="Calibri"/>
                <a:ea typeface="Calibri"/>
                <a:cs typeface="Calibri"/>
                <a:sym typeface="Calibri"/>
              </a:rPr>
              <a:t>مراقبة إنجاز الواجبات المنزلية</a:t>
            </a:r>
            <a:endParaRPr b="1" i="0" sz="3733" u="none" cap="none" strike="noStrike">
              <a:solidFill>
                <a:srgbClr val="F19D19"/>
              </a:solidFill>
              <a:latin typeface="Arial"/>
              <a:ea typeface="Arial"/>
              <a:cs typeface="Arial"/>
              <a:sym typeface="Arial"/>
            </a:endParaRPr>
          </a:p>
        </p:txBody>
      </p:sp>
      <p:sp>
        <p:nvSpPr>
          <p:cNvPr id="475" name="Google Shape;475;p11"/>
          <p:cNvSpPr txBox="1"/>
          <p:nvPr/>
        </p:nvSpPr>
        <p:spPr>
          <a:xfrm>
            <a:off x="4944733" y="3736044"/>
            <a:ext cx="6042479" cy="7487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دقيقة واحدة</a:t>
            </a:r>
            <a:endParaRPr b="0" i="1" sz="2133"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133"/>
              <a:buFont typeface="Arial"/>
              <a:buNone/>
            </a:pPr>
            <a:r>
              <a:t/>
            </a:r>
            <a:endParaRPr b="0" i="1" sz="2133" u="none" cap="none" strike="noStrik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1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81" name="Google Shape;481;p1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id="482" name="Google Shape;482;p12"/>
          <p:cNvPicPr preferRelativeResize="0"/>
          <p:nvPr/>
        </p:nvPicPr>
        <p:blipFill rotWithShape="1">
          <a:blip r:embed="rId3">
            <a:alphaModFix/>
          </a:blip>
          <a:srcRect b="10421" l="23804" r="13638" t="25562"/>
          <a:stretch/>
        </p:blipFill>
        <p:spPr>
          <a:xfrm>
            <a:off x="2282473" y="1487401"/>
            <a:ext cx="7627053" cy="424400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13"/>
          <p:cNvPicPr preferRelativeResize="0"/>
          <p:nvPr/>
        </p:nvPicPr>
        <p:blipFill rotWithShape="1">
          <a:blip r:embed="rId3">
            <a:alphaModFix/>
          </a:blip>
          <a:srcRect b="40889" l="0" r="0" t="0"/>
          <a:stretch/>
        </p:blipFill>
        <p:spPr>
          <a:xfrm>
            <a:off x="902887" y="2065569"/>
            <a:ext cx="2761834" cy="3014934"/>
          </a:xfrm>
          <a:prstGeom prst="rect">
            <a:avLst/>
          </a:prstGeom>
          <a:noFill/>
          <a:ln>
            <a:noFill/>
          </a:ln>
        </p:spPr>
      </p:pic>
      <p:grpSp>
        <p:nvGrpSpPr>
          <p:cNvPr id="488" name="Google Shape;488;p13"/>
          <p:cNvGrpSpPr/>
          <p:nvPr/>
        </p:nvGrpSpPr>
        <p:grpSpPr>
          <a:xfrm>
            <a:off x="4932835" y="1459304"/>
            <a:ext cx="6054377" cy="3711725"/>
            <a:chOff x="1715066" y="1103461"/>
            <a:chExt cx="5717724" cy="3124203"/>
          </a:xfrm>
        </p:grpSpPr>
        <p:sp>
          <p:nvSpPr>
            <p:cNvPr id="489" name="Google Shape;489;p13"/>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90" name="Google Shape;490;p13"/>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491" name="Google Shape;491;p13"/>
          <p:cNvSpPr txBox="1"/>
          <p:nvPr/>
        </p:nvSpPr>
        <p:spPr>
          <a:xfrm>
            <a:off x="5065856" y="2484078"/>
            <a:ext cx="5985399" cy="883447"/>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4800"/>
              <a:buFont typeface="Arial"/>
              <a:buNone/>
            </a:pPr>
            <a:r>
              <a:rPr b="1" i="0" lang="ar-MA" sz="4800" u="none" cap="none" strike="noStrike">
                <a:solidFill>
                  <a:srgbClr val="F19D19"/>
                </a:solidFill>
                <a:latin typeface="Calibri"/>
                <a:ea typeface="Calibri"/>
                <a:cs typeface="Calibri"/>
                <a:sym typeface="Calibri"/>
              </a:rPr>
              <a:t>حديث غير رسمي</a:t>
            </a:r>
            <a:endParaRPr b="1" i="0" sz="4800" u="none" cap="none" strike="noStrike">
              <a:solidFill>
                <a:srgbClr val="F19D19"/>
              </a:solidFill>
              <a:latin typeface="Arial"/>
              <a:ea typeface="Arial"/>
              <a:cs typeface="Arial"/>
              <a:sym typeface="Arial"/>
            </a:endParaRPr>
          </a:p>
        </p:txBody>
      </p:sp>
      <p:sp>
        <p:nvSpPr>
          <p:cNvPr id="492" name="Google Shape;492;p13"/>
          <p:cNvSpPr txBox="1"/>
          <p:nvPr/>
        </p:nvSpPr>
        <p:spPr>
          <a:xfrm>
            <a:off x="5037317" y="3803450"/>
            <a:ext cx="6042479" cy="420564"/>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sp>
        <p:nvSpPr>
          <p:cNvPr id="493" name="Google Shape;493;p13"/>
          <p:cNvSpPr/>
          <p:nvPr/>
        </p:nvSpPr>
        <p:spPr>
          <a:xfrm>
            <a:off x="1854135" y="1994010"/>
            <a:ext cx="668491" cy="658367"/>
          </a:xfrm>
          <a:custGeom>
            <a:rect b="b" l="l" r="r" t="t"/>
            <a:pathLst>
              <a:path extrusionOk="0" h="2558" w="2759">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
        <p:nvSpPr>
          <p:cNvPr id="494" name="Google Shape;494;p13"/>
          <p:cNvSpPr/>
          <p:nvPr/>
        </p:nvSpPr>
        <p:spPr>
          <a:xfrm rot="220151">
            <a:off x="2128420" y="2187361"/>
            <a:ext cx="564995" cy="593434"/>
          </a:xfrm>
          <a:custGeom>
            <a:rect b="b" l="l" r="r" t="t"/>
            <a:pathLst>
              <a:path extrusionOk="0" h="2303" w="2331">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1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00" name="Google Shape;500;p1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501" name="Google Shape;501;p14"/>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000000"/>
              </a:buClr>
              <a:buSzPts val="1800"/>
              <a:buFont typeface="Calibri"/>
              <a:buNone/>
            </a:pPr>
            <a:r>
              <a:rPr b="1" i="0" lang="ar-MA" sz="1800" u="none" cap="none" strike="noStrik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507" name="Google Shape;507;p1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260"/>
              <a:buChar char="•"/>
            </a:pPr>
            <a:r>
              <a:rPr lang="ar-MA"/>
              <a:t>يختار المدرس 3 متعلمين </a:t>
            </a:r>
            <a:endParaRPr/>
          </a:p>
        </p:txBody>
      </p:sp>
      <p:pic>
        <p:nvPicPr>
          <p:cNvPr id="508" name="Google Shape;508;p15"/>
          <p:cNvPicPr preferRelativeResize="0"/>
          <p:nvPr/>
        </p:nvPicPr>
        <p:blipFill rotWithShape="1">
          <a:blip r:embed="rId3">
            <a:alphaModFix/>
          </a:blip>
          <a:srcRect b="0" l="0" r="0" t="0"/>
          <a:stretch/>
        </p:blipFill>
        <p:spPr>
          <a:xfrm>
            <a:off x="1950360" y="2324764"/>
            <a:ext cx="8291279" cy="1755800"/>
          </a:xfrm>
          <a:prstGeom prst="rect">
            <a:avLst/>
          </a:prstGeom>
          <a:noFill/>
          <a:ln>
            <a:noFill/>
          </a:ln>
        </p:spPr>
      </p:pic>
      <p:sp>
        <p:nvSpPr>
          <p:cNvPr id="509" name="Google Shape;509;p15"/>
          <p:cNvSpPr txBox="1"/>
          <p:nvPr/>
        </p:nvSpPr>
        <p:spPr>
          <a:xfrm>
            <a:off x="1748011" y="4314251"/>
            <a:ext cx="1998489" cy="98488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أشارك بنشاط.</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أرفع يدي للمشاركة.</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44546A"/>
              </a:solidFill>
              <a:latin typeface="Calibri"/>
              <a:ea typeface="Calibri"/>
              <a:cs typeface="Calibri"/>
              <a:sym typeface="Calibri"/>
            </a:endParaRPr>
          </a:p>
        </p:txBody>
      </p:sp>
      <p:sp>
        <p:nvSpPr>
          <p:cNvPr id="510" name="Google Shape;510;p15"/>
          <p:cNvSpPr txBox="1"/>
          <p:nvPr/>
        </p:nvSpPr>
        <p:spPr>
          <a:xfrm>
            <a:off x="6096000" y="4274112"/>
            <a:ext cx="4854820" cy="992541"/>
          </a:xfrm>
          <a:prstGeom prst="rect">
            <a:avLst/>
          </a:prstGeom>
          <a:noFill/>
          <a:ln>
            <a:noFill/>
          </a:ln>
        </p:spPr>
        <p:txBody>
          <a:bodyPr anchorCtr="0" anchor="t" bIns="34250" lIns="68550" spcFirstLastPara="1" rIns="68550" wrap="square" tIns="34250">
            <a:spAutoFit/>
          </a:bodyPr>
          <a:lstStyle/>
          <a:p>
            <a:pPr indent="0" lvl="0" marL="0" marR="0" rtl="1"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يتحدث أستاذي، وأصغي بعناية لحديث زملائي وزميلاتي</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أنتبه عندما يجيب زملائي</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grpSp>
        <p:nvGrpSpPr>
          <p:cNvPr id="515" name="Google Shape;515;p16"/>
          <p:cNvGrpSpPr/>
          <p:nvPr/>
        </p:nvGrpSpPr>
        <p:grpSpPr>
          <a:xfrm>
            <a:off x="4932835" y="1459304"/>
            <a:ext cx="6054377" cy="3711725"/>
            <a:chOff x="1715066" y="1103461"/>
            <a:chExt cx="5717724" cy="3124203"/>
          </a:xfrm>
        </p:grpSpPr>
        <p:sp>
          <p:nvSpPr>
            <p:cNvPr id="516" name="Google Shape;516;p16"/>
            <p:cNvSpPr/>
            <p:nvPr/>
          </p:nvSpPr>
          <p:spPr>
            <a:xfrm>
              <a:off x="1715066" y="1103461"/>
              <a:ext cx="5717724" cy="3124203"/>
            </a:xfrm>
            <a:prstGeom prst="rect">
              <a:avLst/>
            </a:prstGeom>
            <a:solidFill>
              <a:srgbClr val="F19D19"/>
            </a:solidFill>
            <a:ln cap="flat" cmpd="sng" w="9525">
              <a:solidFill>
                <a:srgbClr val="F19D19"/>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17" name="Google Shape;517;p16"/>
            <p:cNvSpPr/>
            <p:nvPr/>
          </p:nvSpPr>
          <p:spPr>
            <a:xfrm>
              <a:off x="1802501" y="1179667"/>
              <a:ext cx="5542845" cy="2971800"/>
            </a:xfrm>
            <a:prstGeom prst="rect">
              <a:avLst/>
            </a:prstGeom>
            <a:solidFill>
              <a:srgbClr val="FFFFFF"/>
            </a:solidFill>
            <a:ln cap="flat" cmpd="sng" w="9525">
              <a:solidFill>
                <a:srgbClr val="F19D19"/>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518" name="Google Shape;518;p16"/>
          <p:cNvSpPr txBox="1"/>
          <p:nvPr/>
        </p:nvSpPr>
        <p:spPr>
          <a:xfrm>
            <a:off x="5103228" y="2502426"/>
            <a:ext cx="5869201" cy="6708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000000"/>
              </a:buClr>
              <a:buSzPts val="3600"/>
              <a:buFont typeface="Arial"/>
              <a:buNone/>
            </a:pPr>
            <a:r>
              <a:rPr b="1" i="0" lang="ar-MA" sz="3600" u="none" cap="none" strike="noStrike">
                <a:solidFill>
                  <a:schemeClr val="accent2"/>
                </a:solidFill>
                <a:latin typeface="Calibri"/>
                <a:ea typeface="Calibri"/>
                <a:cs typeface="Calibri"/>
                <a:sym typeface="Calibri"/>
              </a:rPr>
              <a:t>التصريح بالأهداف</a:t>
            </a:r>
            <a:endParaRPr b="1" i="0" sz="3733" u="none" cap="none" strike="noStrike">
              <a:solidFill>
                <a:srgbClr val="F19D19"/>
              </a:solidFill>
              <a:latin typeface="Arial"/>
              <a:ea typeface="Arial"/>
              <a:cs typeface="Arial"/>
              <a:sym typeface="Arial"/>
            </a:endParaRPr>
          </a:p>
        </p:txBody>
      </p:sp>
      <p:sp>
        <p:nvSpPr>
          <p:cNvPr id="519" name="Google Shape;519;p16"/>
          <p:cNvSpPr txBox="1"/>
          <p:nvPr/>
        </p:nvSpPr>
        <p:spPr>
          <a:xfrm>
            <a:off x="4944735" y="4240107"/>
            <a:ext cx="6042479" cy="4205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133"/>
              <a:buFont typeface="Arial"/>
              <a:buNone/>
            </a:pPr>
            <a:r>
              <a:rPr b="0" i="1" lang="ar-MA" sz="2133" u="none" cap="none" strike="noStrike">
                <a:solidFill>
                  <a:srgbClr val="7F7F7F"/>
                </a:solidFill>
                <a:latin typeface="Arial"/>
                <a:ea typeface="Arial"/>
                <a:cs typeface="Arial"/>
                <a:sym typeface="Arial"/>
              </a:rPr>
              <a:t>دقيقتان</a:t>
            </a:r>
            <a:endParaRPr b="0" i="1" sz="2133" u="none" cap="none" strike="noStrike">
              <a:solidFill>
                <a:srgbClr val="7F7F7F"/>
              </a:solidFill>
              <a:latin typeface="Arial"/>
              <a:ea typeface="Arial"/>
              <a:cs typeface="Arial"/>
              <a:sym typeface="Arial"/>
            </a:endParaRPr>
          </a:p>
        </p:txBody>
      </p:sp>
      <p:pic>
        <p:nvPicPr>
          <p:cNvPr id="520" name="Google Shape;520;p16"/>
          <p:cNvPicPr preferRelativeResize="0"/>
          <p:nvPr/>
        </p:nvPicPr>
        <p:blipFill rotWithShape="1">
          <a:blip r:embed="rId3">
            <a:alphaModFix/>
          </a:blip>
          <a:srcRect b="0" l="0" r="0" t="0"/>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7"/>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526" name="Google Shape;526;p1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sp>
        <p:nvSpPr>
          <p:cNvPr id="527" name="Google Shape;527;p1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528" name="Google Shape;528;p17"/>
          <p:cNvPicPr preferRelativeResize="0"/>
          <p:nvPr/>
        </p:nvPicPr>
        <p:blipFill rotWithShape="1">
          <a:blip r:embed="rId3">
            <a:alphaModFix/>
          </a:blip>
          <a:srcRect b="0" l="0" r="0" t="0"/>
          <a:stretch/>
        </p:blipFill>
        <p:spPr>
          <a:xfrm>
            <a:off x="10548227" y="2378781"/>
            <a:ext cx="707602" cy="707602"/>
          </a:xfrm>
          <a:prstGeom prst="rect">
            <a:avLst/>
          </a:prstGeom>
          <a:noFill/>
          <a:ln>
            <a:noFill/>
          </a:ln>
        </p:spPr>
      </p:pic>
      <p:pic>
        <p:nvPicPr>
          <p:cNvPr id="529" name="Google Shape;529;p17"/>
          <p:cNvPicPr preferRelativeResize="0"/>
          <p:nvPr/>
        </p:nvPicPr>
        <p:blipFill rotWithShape="1">
          <a:blip r:embed="rId3">
            <a:alphaModFix/>
          </a:blip>
          <a:srcRect b="0" l="0" r="0" t="0"/>
          <a:stretch/>
        </p:blipFill>
        <p:spPr>
          <a:xfrm>
            <a:off x="10548227" y="3914380"/>
            <a:ext cx="707602" cy="707602"/>
          </a:xfrm>
          <a:prstGeom prst="rect">
            <a:avLst/>
          </a:prstGeom>
          <a:noFill/>
          <a:ln>
            <a:noFill/>
          </a:ln>
        </p:spPr>
      </p:pic>
      <p:pic>
        <p:nvPicPr>
          <p:cNvPr id="530" name="Google Shape;530;p17"/>
          <p:cNvPicPr preferRelativeResize="0"/>
          <p:nvPr/>
        </p:nvPicPr>
        <p:blipFill rotWithShape="1">
          <a:blip r:embed="rId4">
            <a:alphaModFix/>
          </a:blip>
          <a:srcRect b="0" l="0" r="0" t="0"/>
          <a:stretch/>
        </p:blipFill>
        <p:spPr>
          <a:xfrm>
            <a:off x="163283" y="512692"/>
            <a:ext cx="591916" cy="591916"/>
          </a:xfrm>
          <a:prstGeom prst="rect">
            <a:avLst/>
          </a:prstGeom>
          <a:noFill/>
          <a:ln>
            <a:noFill/>
          </a:ln>
        </p:spPr>
      </p:pic>
      <p:sp>
        <p:nvSpPr>
          <p:cNvPr id="531" name="Google Shape;531;p17"/>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اكتساب أفعال كلام وتعابير للتعريف بمخترع مهم</a:t>
            </a:r>
            <a:r>
              <a:rPr b="1" i="0" lang="ar-MA" sz="3200" u="none" cap="none" strike="noStrike">
                <a:solidFill>
                  <a:srgbClr val="106585"/>
                </a:solidFill>
                <a:latin typeface="Arial"/>
                <a:ea typeface="Arial"/>
                <a:cs typeface="Arial"/>
                <a:sym typeface="Arial"/>
              </a:rPr>
              <a:t>.</a:t>
            </a:r>
            <a:r>
              <a:rPr b="1" i="0" lang="ar-MA" sz="3200" u="none" cap="none" strike="noStrike">
                <a:solidFill>
                  <a:srgbClr val="106585"/>
                </a:solidFill>
                <a:latin typeface="Calibri"/>
                <a:ea typeface="Calibri"/>
                <a:cs typeface="Calibri"/>
                <a:sym typeface="Calibri"/>
              </a:rPr>
              <a:t> </a:t>
            </a:r>
            <a:endParaRPr b="1" i="0" sz="3200" u="none" cap="none" strike="noStrike">
              <a:solidFill>
                <a:srgbClr val="106585"/>
              </a:solidFill>
              <a:latin typeface="Calibri"/>
              <a:ea typeface="Calibri"/>
              <a:cs typeface="Calibri"/>
              <a:sym typeface="Calibri"/>
            </a:endParaRPr>
          </a:p>
        </p:txBody>
      </p:sp>
      <p:sp>
        <p:nvSpPr>
          <p:cNvPr id="532" name="Google Shape;532;p17"/>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التحدث عن مخترع مهم.</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2000"/>
                                        <p:tgtEl>
                                          <p:spTgt spid="5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2000"/>
                                        <p:tgtEl>
                                          <p:spTgt spid="5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500"/>
                                        <p:tgtEl>
                                          <p:spTgt spid="5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18"/>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10 دقائق</a:t>
            </a:r>
            <a:endParaRPr/>
          </a:p>
        </p:txBody>
      </p:sp>
      <p:sp>
        <p:nvSpPr>
          <p:cNvPr id="538" name="Google Shape;538;p18"/>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56082"/>
              </a:buClr>
              <a:buSzPts val="4400"/>
              <a:buNone/>
            </a:pPr>
            <a:r>
              <a:rPr lang="ar-MA"/>
              <a:t>أكتسب أفعال الكلام</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19"/>
          <p:cNvSpPr txBox="1"/>
          <p:nvPr>
            <p:ph idx="1" type="body"/>
          </p:nvPr>
        </p:nvSpPr>
        <p:spPr>
          <a:xfrm>
            <a:off x="8204201" y="5236960"/>
            <a:ext cx="2081332" cy="503301"/>
          </a:xfrm>
          <a:prstGeom prst="rect">
            <a:avLst/>
          </a:prstGeom>
          <a:noFill/>
          <a:ln>
            <a:noFill/>
          </a:ln>
        </p:spPr>
        <p:txBody>
          <a:bodyPr anchorCtr="0" anchor="ctr"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2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لأع</a:t>
            </a:r>
            <a:r>
              <a:rPr lang="ar-MA"/>
              <a:t>رف</a:t>
            </a:r>
            <a:r>
              <a:rPr b="1" lang="ar-MA" sz="1800"/>
              <a:t> مختَرَعا مهما يمكنني توظيف أفعال الكلام الآتية:</a:t>
            </a:r>
            <a:endParaRPr/>
          </a:p>
        </p:txBody>
      </p:sp>
      <p:sp>
        <p:nvSpPr>
          <p:cNvPr id="549" name="Google Shape;549;p20"/>
          <p:cNvSpPr txBox="1"/>
          <p:nvPr>
            <p:ph idx="2" type="body"/>
          </p:nvPr>
        </p:nvSpPr>
        <p:spPr>
          <a:xfrm>
            <a:off x="1108109" y="892149"/>
            <a:ext cx="10250100" cy="321600"/>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1400"/>
              <a:buChar char="•"/>
            </a:pPr>
            <a:r>
              <a:rPr lang="ar-MA" sz="1400"/>
              <a:t>يقدم المدرس  نماذج من أفعال الكلام ثم يطلب من 3 متعلمين إعادة قراءتها.</a:t>
            </a:r>
            <a:endParaRPr sz="1400"/>
          </a:p>
        </p:txBody>
      </p:sp>
      <p:sp>
        <p:nvSpPr>
          <p:cNvPr id="550" name="Google Shape;550;p20"/>
          <p:cNvSpPr/>
          <p:nvPr/>
        </p:nvSpPr>
        <p:spPr>
          <a:xfrm>
            <a:off x="1762145" y="2662978"/>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1" name="Google Shape;551;p20"/>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2" name="Google Shape;552;p20"/>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53" name="Google Shape;553;p20"/>
          <p:cNvPicPr preferRelativeResize="0"/>
          <p:nvPr/>
        </p:nvPicPr>
        <p:blipFill rotWithShape="1">
          <a:blip r:embed="rId3">
            <a:alphaModFix/>
          </a:blip>
          <a:srcRect b="0" l="0" r="0" t="0"/>
          <a:stretch/>
        </p:blipFill>
        <p:spPr>
          <a:xfrm>
            <a:off x="163283" y="512692"/>
            <a:ext cx="591916" cy="591916"/>
          </a:xfrm>
          <a:prstGeom prst="rect">
            <a:avLst/>
          </a:prstGeom>
          <a:noFill/>
          <a:ln>
            <a:noFill/>
          </a:ln>
        </p:spPr>
      </p:pic>
      <p:grpSp>
        <p:nvGrpSpPr>
          <p:cNvPr id="554" name="Google Shape;554;p20"/>
          <p:cNvGrpSpPr/>
          <p:nvPr/>
        </p:nvGrpSpPr>
        <p:grpSpPr>
          <a:xfrm>
            <a:off x="197631" y="1311426"/>
            <a:ext cx="11796737" cy="4652051"/>
            <a:chOff x="3818" y="556780"/>
            <a:chExt cx="11796737" cy="4652051"/>
          </a:xfrm>
        </p:grpSpPr>
        <p:sp>
          <p:nvSpPr>
            <p:cNvPr id="555" name="Google Shape;555;p20"/>
            <p:cNvSpPr/>
            <p:nvPr/>
          </p:nvSpPr>
          <p:spPr>
            <a:xfrm>
              <a:off x="8817472" y="2461546"/>
              <a:ext cx="2237312" cy="354919"/>
            </a:xfrm>
            <a:custGeom>
              <a:rect b="b" l="l" r="r" t="t"/>
              <a:pathLst>
                <a:path extrusionOk="0" h="120000" w="120000">
                  <a:moveTo>
                    <a:pt x="0" y="0"/>
                  </a:moveTo>
                  <a:lnTo>
                    <a:pt x="0" y="81777"/>
                  </a:lnTo>
                  <a:lnTo>
                    <a:pt x="120000" y="81777"/>
                  </a:lnTo>
                  <a:lnTo>
                    <a:pt x="120000" y="120000"/>
                  </a:lnTo>
                </a:path>
              </a:pathLst>
            </a:custGeom>
            <a:noFill/>
            <a:ln cap="flat" cmpd="sng" w="19050">
              <a:solidFill>
                <a:srgbClr val="176B22"/>
              </a:solidFill>
              <a:prstDash val="solid"/>
              <a:miter lim="800000"/>
              <a:headEnd len="sm" w="sm" type="none"/>
              <a:tailEnd len="sm" w="sm" type="none"/>
            </a:ln>
          </p:spPr>
        </p:sp>
        <p:sp>
          <p:nvSpPr>
            <p:cNvPr id="556" name="Google Shape;556;p20"/>
            <p:cNvSpPr/>
            <p:nvPr/>
          </p:nvSpPr>
          <p:spPr>
            <a:xfrm>
              <a:off x="8817472" y="2461546"/>
              <a:ext cx="745770" cy="354919"/>
            </a:xfrm>
            <a:custGeom>
              <a:rect b="b" l="l" r="r" t="t"/>
              <a:pathLst>
                <a:path extrusionOk="0" h="120000" w="120000">
                  <a:moveTo>
                    <a:pt x="0" y="0"/>
                  </a:moveTo>
                  <a:lnTo>
                    <a:pt x="0" y="81777"/>
                  </a:lnTo>
                  <a:lnTo>
                    <a:pt x="120000" y="81777"/>
                  </a:lnTo>
                  <a:lnTo>
                    <a:pt x="120000" y="120000"/>
                  </a:lnTo>
                </a:path>
              </a:pathLst>
            </a:custGeom>
            <a:noFill/>
            <a:ln cap="flat" cmpd="sng" w="19050">
              <a:solidFill>
                <a:srgbClr val="176B22"/>
              </a:solidFill>
              <a:prstDash val="solid"/>
              <a:miter lim="800000"/>
              <a:headEnd len="sm" w="sm" type="none"/>
              <a:tailEnd len="sm" w="sm" type="none"/>
            </a:ln>
          </p:spPr>
        </p:sp>
        <p:sp>
          <p:nvSpPr>
            <p:cNvPr id="557" name="Google Shape;557;p20"/>
            <p:cNvSpPr/>
            <p:nvPr/>
          </p:nvSpPr>
          <p:spPr>
            <a:xfrm>
              <a:off x="8071701" y="2461546"/>
              <a:ext cx="745770" cy="354919"/>
            </a:xfrm>
            <a:custGeom>
              <a:rect b="b" l="l" r="r" t="t"/>
              <a:pathLst>
                <a:path extrusionOk="0" h="120000" w="120000">
                  <a:moveTo>
                    <a:pt x="120000" y="0"/>
                  </a:moveTo>
                  <a:lnTo>
                    <a:pt x="120000" y="81777"/>
                  </a:lnTo>
                  <a:lnTo>
                    <a:pt x="0" y="81777"/>
                  </a:lnTo>
                  <a:lnTo>
                    <a:pt x="0" y="120000"/>
                  </a:lnTo>
                </a:path>
              </a:pathLst>
            </a:custGeom>
            <a:noFill/>
            <a:ln cap="flat" cmpd="sng" w="19050">
              <a:solidFill>
                <a:srgbClr val="176B22"/>
              </a:solidFill>
              <a:prstDash val="solid"/>
              <a:miter lim="800000"/>
              <a:headEnd len="sm" w="sm" type="none"/>
              <a:tailEnd len="sm" w="sm" type="none"/>
            </a:ln>
          </p:spPr>
        </p:sp>
        <p:sp>
          <p:nvSpPr>
            <p:cNvPr id="558" name="Google Shape;558;p20"/>
            <p:cNvSpPr/>
            <p:nvPr/>
          </p:nvSpPr>
          <p:spPr>
            <a:xfrm>
              <a:off x="6580160" y="2461546"/>
              <a:ext cx="2237312" cy="354919"/>
            </a:xfrm>
            <a:custGeom>
              <a:rect b="b" l="l" r="r" t="t"/>
              <a:pathLst>
                <a:path extrusionOk="0" h="120000" w="120000">
                  <a:moveTo>
                    <a:pt x="120000" y="0"/>
                  </a:moveTo>
                  <a:lnTo>
                    <a:pt x="120000" y="81777"/>
                  </a:lnTo>
                  <a:lnTo>
                    <a:pt x="0" y="81777"/>
                  </a:lnTo>
                  <a:lnTo>
                    <a:pt x="0" y="120000"/>
                  </a:lnTo>
                </a:path>
              </a:pathLst>
            </a:custGeom>
            <a:noFill/>
            <a:ln cap="flat" cmpd="sng" w="19050">
              <a:solidFill>
                <a:srgbClr val="176B22"/>
              </a:solidFill>
              <a:prstDash val="solid"/>
              <a:miter lim="800000"/>
              <a:headEnd len="sm" w="sm" type="none"/>
              <a:tailEnd len="sm" w="sm" type="none"/>
            </a:ln>
          </p:spPr>
        </p:sp>
        <p:sp>
          <p:nvSpPr>
            <p:cNvPr id="559" name="Google Shape;559;p20"/>
            <p:cNvSpPr/>
            <p:nvPr/>
          </p:nvSpPr>
          <p:spPr>
            <a:xfrm>
              <a:off x="5834389" y="1331704"/>
              <a:ext cx="2983082" cy="354919"/>
            </a:xfrm>
            <a:custGeom>
              <a:rect b="b" l="l" r="r" t="t"/>
              <a:pathLst>
                <a:path extrusionOk="0" h="120000" w="120000">
                  <a:moveTo>
                    <a:pt x="0" y="0"/>
                  </a:moveTo>
                  <a:lnTo>
                    <a:pt x="0" y="81777"/>
                  </a:lnTo>
                  <a:lnTo>
                    <a:pt x="120000" y="81777"/>
                  </a:lnTo>
                  <a:lnTo>
                    <a:pt x="120000" y="120000"/>
                  </a:lnTo>
                </a:path>
              </a:pathLst>
            </a:custGeom>
            <a:noFill/>
            <a:ln cap="flat" cmpd="sng" w="19050">
              <a:solidFill>
                <a:srgbClr val="E97131"/>
              </a:solidFill>
              <a:prstDash val="solid"/>
              <a:miter lim="800000"/>
              <a:headEnd len="sm" w="sm" type="none"/>
              <a:tailEnd len="sm" w="sm" type="none"/>
            </a:ln>
          </p:spPr>
        </p:sp>
        <p:sp>
          <p:nvSpPr>
            <p:cNvPr id="560" name="Google Shape;560;p20"/>
            <p:cNvSpPr/>
            <p:nvPr/>
          </p:nvSpPr>
          <p:spPr>
            <a:xfrm>
              <a:off x="2851306" y="2461546"/>
              <a:ext cx="2237312" cy="354919"/>
            </a:xfrm>
            <a:custGeom>
              <a:rect b="b" l="l" r="r" t="t"/>
              <a:pathLst>
                <a:path extrusionOk="0" h="120000" w="120000">
                  <a:moveTo>
                    <a:pt x="0" y="0"/>
                  </a:moveTo>
                  <a:lnTo>
                    <a:pt x="0" y="81777"/>
                  </a:lnTo>
                  <a:lnTo>
                    <a:pt x="120000" y="81777"/>
                  </a:lnTo>
                  <a:lnTo>
                    <a:pt x="120000" y="120000"/>
                  </a:lnTo>
                </a:path>
              </a:pathLst>
            </a:custGeom>
            <a:noFill/>
            <a:ln cap="flat" cmpd="sng" w="19050">
              <a:solidFill>
                <a:srgbClr val="176B22"/>
              </a:solidFill>
              <a:prstDash val="solid"/>
              <a:miter lim="800000"/>
              <a:headEnd len="sm" w="sm" type="none"/>
              <a:tailEnd len="sm" w="sm" type="none"/>
            </a:ln>
          </p:spPr>
        </p:sp>
        <p:sp>
          <p:nvSpPr>
            <p:cNvPr id="561" name="Google Shape;561;p20"/>
            <p:cNvSpPr/>
            <p:nvPr/>
          </p:nvSpPr>
          <p:spPr>
            <a:xfrm>
              <a:off x="2851306" y="2461546"/>
              <a:ext cx="745770" cy="354919"/>
            </a:xfrm>
            <a:custGeom>
              <a:rect b="b" l="l" r="r" t="t"/>
              <a:pathLst>
                <a:path extrusionOk="0" h="120000" w="120000">
                  <a:moveTo>
                    <a:pt x="0" y="0"/>
                  </a:moveTo>
                  <a:lnTo>
                    <a:pt x="0" y="81777"/>
                  </a:lnTo>
                  <a:lnTo>
                    <a:pt x="120000" y="81777"/>
                  </a:lnTo>
                  <a:lnTo>
                    <a:pt x="120000" y="120000"/>
                  </a:lnTo>
                </a:path>
              </a:pathLst>
            </a:custGeom>
            <a:noFill/>
            <a:ln cap="flat" cmpd="sng" w="19050">
              <a:solidFill>
                <a:srgbClr val="176B22"/>
              </a:solidFill>
              <a:prstDash val="solid"/>
              <a:miter lim="800000"/>
              <a:headEnd len="sm" w="sm" type="none"/>
              <a:tailEnd len="sm" w="sm" type="none"/>
            </a:ln>
          </p:spPr>
        </p:sp>
        <p:sp>
          <p:nvSpPr>
            <p:cNvPr id="562" name="Google Shape;562;p20"/>
            <p:cNvSpPr/>
            <p:nvPr/>
          </p:nvSpPr>
          <p:spPr>
            <a:xfrm>
              <a:off x="2105536" y="2461546"/>
              <a:ext cx="745770" cy="354919"/>
            </a:xfrm>
            <a:custGeom>
              <a:rect b="b" l="l" r="r" t="t"/>
              <a:pathLst>
                <a:path extrusionOk="0" h="120000" w="120000">
                  <a:moveTo>
                    <a:pt x="120000" y="0"/>
                  </a:moveTo>
                  <a:lnTo>
                    <a:pt x="120000" y="81777"/>
                  </a:lnTo>
                  <a:lnTo>
                    <a:pt x="0" y="81777"/>
                  </a:lnTo>
                  <a:lnTo>
                    <a:pt x="0" y="120000"/>
                  </a:lnTo>
                </a:path>
              </a:pathLst>
            </a:custGeom>
            <a:noFill/>
            <a:ln cap="flat" cmpd="sng" w="19050">
              <a:solidFill>
                <a:srgbClr val="176B22"/>
              </a:solidFill>
              <a:prstDash val="solid"/>
              <a:miter lim="800000"/>
              <a:headEnd len="sm" w="sm" type="none"/>
              <a:tailEnd len="sm" w="sm" type="none"/>
            </a:ln>
          </p:spPr>
        </p:sp>
        <p:sp>
          <p:nvSpPr>
            <p:cNvPr id="563" name="Google Shape;563;p20"/>
            <p:cNvSpPr/>
            <p:nvPr/>
          </p:nvSpPr>
          <p:spPr>
            <a:xfrm>
              <a:off x="613994" y="2461546"/>
              <a:ext cx="2237312" cy="354919"/>
            </a:xfrm>
            <a:custGeom>
              <a:rect b="b" l="l" r="r" t="t"/>
              <a:pathLst>
                <a:path extrusionOk="0" h="120000" w="120000">
                  <a:moveTo>
                    <a:pt x="120000" y="0"/>
                  </a:moveTo>
                  <a:lnTo>
                    <a:pt x="120000" y="81777"/>
                  </a:lnTo>
                  <a:lnTo>
                    <a:pt x="0" y="81777"/>
                  </a:lnTo>
                  <a:lnTo>
                    <a:pt x="0" y="120000"/>
                  </a:lnTo>
                </a:path>
              </a:pathLst>
            </a:custGeom>
            <a:noFill/>
            <a:ln cap="flat" cmpd="sng" w="19050">
              <a:solidFill>
                <a:srgbClr val="176B22"/>
              </a:solidFill>
              <a:prstDash val="solid"/>
              <a:miter lim="800000"/>
              <a:headEnd len="sm" w="sm" type="none"/>
              <a:tailEnd len="sm" w="sm" type="none"/>
            </a:ln>
          </p:spPr>
        </p:sp>
        <p:sp>
          <p:nvSpPr>
            <p:cNvPr id="564" name="Google Shape;564;p20"/>
            <p:cNvSpPr/>
            <p:nvPr/>
          </p:nvSpPr>
          <p:spPr>
            <a:xfrm>
              <a:off x="2851306" y="1331704"/>
              <a:ext cx="2983082" cy="354919"/>
            </a:xfrm>
            <a:custGeom>
              <a:rect b="b" l="l" r="r" t="t"/>
              <a:pathLst>
                <a:path extrusionOk="0" h="120000" w="120000">
                  <a:moveTo>
                    <a:pt x="120000" y="0"/>
                  </a:moveTo>
                  <a:lnTo>
                    <a:pt x="120000" y="81777"/>
                  </a:lnTo>
                  <a:lnTo>
                    <a:pt x="0" y="81777"/>
                  </a:lnTo>
                  <a:lnTo>
                    <a:pt x="0" y="120000"/>
                  </a:lnTo>
                </a:path>
              </a:pathLst>
            </a:custGeom>
            <a:noFill/>
            <a:ln cap="flat" cmpd="sng" w="19050">
              <a:solidFill>
                <a:srgbClr val="E97131"/>
              </a:solidFill>
              <a:prstDash val="solid"/>
              <a:miter lim="800000"/>
              <a:headEnd len="sm" w="sm" type="none"/>
              <a:tailEnd len="sm" w="sm" type="none"/>
            </a:ln>
          </p:spPr>
        </p:sp>
        <p:sp>
          <p:nvSpPr>
            <p:cNvPr id="565" name="Google Shape;565;p20"/>
            <p:cNvSpPr/>
            <p:nvPr/>
          </p:nvSpPr>
          <p:spPr>
            <a:xfrm>
              <a:off x="5224213" y="556780"/>
              <a:ext cx="1220352" cy="774923"/>
            </a:xfrm>
            <a:prstGeom prst="roundRect">
              <a:avLst>
                <a:gd fmla="val 10000" name="adj"/>
              </a:avLst>
            </a:prstGeom>
            <a:solidFill>
              <a:srgbClr val="12608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20"/>
            <p:cNvSpPr/>
            <p:nvPr/>
          </p:nvSpPr>
          <p:spPr>
            <a:xfrm>
              <a:off x="5359808" y="685595"/>
              <a:ext cx="1220352" cy="774923"/>
            </a:xfrm>
            <a:prstGeom prst="roundRect">
              <a:avLst>
                <a:gd fmla="val 10000" name="adj"/>
              </a:avLst>
            </a:prstGeom>
            <a:solidFill>
              <a:schemeClr val="lt1">
                <a:alpha val="89411"/>
              </a:schemeClr>
            </a:solidFill>
            <a:ln cap="flat" cmpd="sng" w="19050">
              <a:solidFill>
                <a:srgbClr val="12608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20"/>
            <p:cNvSpPr txBox="1"/>
            <p:nvPr/>
          </p:nvSpPr>
          <p:spPr>
            <a:xfrm>
              <a:off x="5382505" y="708292"/>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التعريف بمخترع مهم</a:t>
              </a:r>
              <a:endParaRPr b="0" i="0" sz="2000" u="none" cap="none" strike="noStrike">
                <a:solidFill>
                  <a:schemeClr val="dk1"/>
                </a:solidFill>
                <a:latin typeface="Calibri"/>
                <a:ea typeface="Calibri"/>
                <a:cs typeface="Calibri"/>
                <a:sym typeface="Calibri"/>
              </a:endParaRPr>
            </a:p>
          </p:txBody>
        </p:sp>
        <p:sp>
          <p:nvSpPr>
            <p:cNvPr id="568" name="Google Shape;568;p20"/>
            <p:cNvSpPr/>
            <p:nvPr/>
          </p:nvSpPr>
          <p:spPr>
            <a:xfrm>
              <a:off x="2241130" y="1686623"/>
              <a:ext cx="1220352" cy="774923"/>
            </a:xfrm>
            <a:prstGeom prst="roundRect">
              <a:avLst>
                <a:gd fmla="val 10000" name="adj"/>
              </a:avLst>
            </a:prstGeom>
            <a:solidFill>
              <a:srgbClr val="00FFFF"/>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20"/>
            <p:cNvSpPr/>
            <p:nvPr/>
          </p:nvSpPr>
          <p:spPr>
            <a:xfrm>
              <a:off x="2376725" y="1815438"/>
              <a:ext cx="1220352" cy="774923"/>
            </a:xfrm>
            <a:prstGeom prst="roundRect">
              <a:avLst>
                <a:gd fmla="val 10000" name="adj"/>
              </a:avLst>
            </a:prstGeom>
            <a:solidFill>
              <a:schemeClr val="lt1">
                <a:alpha val="89411"/>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20"/>
            <p:cNvSpPr txBox="1"/>
            <p:nvPr/>
          </p:nvSpPr>
          <p:spPr>
            <a:xfrm>
              <a:off x="2399422" y="1838135"/>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فائدة الاختراع</a:t>
              </a:r>
              <a:endParaRPr b="0" i="0" sz="2000" u="none" cap="none" strike="noStrike">
                <a:solidFill>
                  <a:schemeClr val="dk1"/>
                </a:solidFill>
                <a:latin typeface="Calibri"/>
                <a:ea typeface="Calibri"/>
                <a:cs typeface="Calibri"/>
                <a:sym typeface="Calibri"/>
              </a:endParaRPr>
            </a:p>
          </p:txBody>
        </p:sp>
        <p:sp>
          <p:nvSpPr>
            <p:cNvPr id="571" name="Google Shape;571;p20"/>
            <p:cNvSpPr/>
            <p:nvPr/>
          </p:nvSpPr>
          <p:spPr>
            <a:xfrm>
              <a:off x="3818" y="2816465"/>
              <a:ext cx="1220352" cy="2263551"/>
            </a:xfrm>
            <a:prstGeom prst="roundRect">
              <a:avLst>
                <a:gd fmla="val 10000" name="adj"/>
              </a:avLst>
            </a:prstGeom>
            <a:solidFill>
              <a:srgbClr val="00B0F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20"/>
            <p:cNvSpPr/>
            <p:nvPr/>
          </p:nvSpPr>
          <p:spPr>
            <a:xfrm>
              <a:off x="139413" y="2945280"/>
              <a:ext cx="1220352" cy="2263551"/>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20"/>
            <p:cNvSpPr txBox="1"/>
            <p:nvPr/>
          </p:nvSpPr>
          <p:spPr>
            <a:xfrm>
              <a:off x="175156" y="2981023"/>
              <a:ext cx="1148866" cy="2192065"/>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أدى هذا الاختراع دورا.....</a:t>
              </a:r>
              <a:endParaRPr b="0" i="0" sz="2000" u="none" cap="none" strike="noStrike">
                <a:solidFill>
                  <a:schemeClr val="dk1"/>
                </a:solidFill>
                <a:latin typeface="Calibri"/>
                <a:ea typeface="Calibri"/>
                <a:cs typeface="Calibri"/>
                <a:sym typeface="Calibri"/>
              </a:endParaRPr>
            </a:p>
          </p:txBody>
        </p:sp>
        <p:sp>
          <p:nvSpPr>
            <p:cNvPr id="574" name="Google Shape;574;p20"/>
            <p:cNvSpPr/>
            <p:nvPr/>
          </p:nvSpPr>
          <p:spPr>
            <a:xfrm>
              <a:off x="1495359" y="2816465"/>
              <a:ext cx="1220352" cy="2263551"/>
            </a:xfrm>
            <a:prstGeom prst="roundRect">
              <a:avLst>
                <a:gd fmla="val 10000" name="adj"/>
              </a:avLst>
            </a:prstGeom>
            <a:solidFill>
              <a:srgbClr val="00B0F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20"/>
            <p:cNvSpPr/>
            <p:nvPr/>
          </p:nvSpPr>
          <p:spPr>
            <a:xfrm>
              <a:off x="1630954" y="2945280"/>
              <a:ext cx="1220352" cy="2263551"/>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20"/>
            <p:cNvSpPr txBox="1"/>
            <p:nvPr/>
          </p:nvSpPr>
          <p:spPr>
            <a:xfrm>
              <a:off x="1666697" y="2981023"/>
              <a:ext cx="1148866" cy="2192065"/>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تحققت، بفضل هذا الاختراع، إنجازات....</a:t>
              </a:r>
              <a:endParaRPr b="0" i="0" sz="2000" u="none" cap="none" strike="noStrike">
                <a:solidFill>
                  <a:schemeClr val="dk1"/>
                </a:solidFill>
                <a:latin typeface="Calibri"/>
                <a:ea typeface="Calibri"/>
                <a:cs typeface="Calibri"/>
                <a:sym typeface="Calibri"/>
              </a:endParaRPr>
            </a:p>
          </p:txBody>
        </p:sp>
        <p:sp>
          <p:nvSpPr>
            <p:cNvPr id="577" name="Google Shape;577;p20"/>
            <p:cNvSpPr/>
            <p:nvPr/>
          </p:nvSpPr>
          <p:spPr>
            <a:xfrm>
              <a:off x="2986901" y="2816465"/>
              <a:ext cx="1220352" cy="2263551"/>
            </a:xfrm>
            <a:prstGeom prst="roundRect">
              <a:avLst>
                <a:gd fmla="val 10000" name="adj"/>
              </a:avLst>
            </a:prstGeom>
            <a:solidFill>
              <a:srgbClr val="00B0F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20"/>
            <p:cNvSpPr/>
            <p:nvPr/>
          </p:nvSpPr>
          <p:spPr>
            <a:xfrm>
              <a:off x="3122496" y="2945280"/>
              <a:ext cx="1220352" cy="2263551"/>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20"/>
            <p:cNvSpPr txBox="1"/>
            <p:nvPr/>
          </p:nvSpPr>
          <p:spPr>
            <a:xfrm>
              <a:off x="3158239" y="2981023"/>
              <a:ext cx="1148866" cy="2192065"/>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جاء هذا الاختراع ليقدم حلا فعالا...</a:t>
              </a:r>
              <a:endParaRPr b="0" i="0" sz="2000" u="none" cap="none" strike="noStrike">
                <a:solidFill>
                  <a:schemeClr val="dk1"/>
                </a:solidFill>
                <a:latin typeface="Calibri"/>
                <a:ea typeface="Calibri"/>
                <a:cs typeface="Calibri"/>
                <a:sym typeface="Calibri"/>
              </a:endParaRPr>
            </a:p>
          </p:txBody>
        </p:sp>
        <p:sp>
          <p:nvSpPr>
            <p:cNvPr id="580" name="Google Shape;580;p20"/>
            <p:cNvSpPr/>
            <p:nvPr/>
          </p:nvSpPr>
          <p:spPr>
            <a:xfrm>
              <a:off x="4478442" y="2816465"/>
              <a:ext cx="1220352" cy="2263551"/>
            </a:xfrm>
            <a:prstGeom prst="roundRect">
              <a:avLst>
                <a:gd fmla="val 10000" name="adj"/>
              </a:avLst>
            </a:prstGeom>
            <a:solidFill>
              <a:srgbClr val="00B0F0"/>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20"/>
            <p:cNvSpPr/>
            <p:nvPr/>
          </p:nvSpPr>
          <p:spPr>
            <a:xfrm>
              <a:off x="4614037" y="2945280"/>
              <a:ext cx="1220352" cy="2263551"/>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20"/>
            <p:cNvSpPr txBox="1"/>
            <p:nvPr/>
          </p:nvSpPr>
          <p:spPr>
            <a:xfrm>
              <a:off x="4649780" y="2981023"/>
              <a:ext cx="1148866" cy="2192065"/>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يعد هذا الاختراع نقلة نوعية....</a:t>
              </a:r>
              <a:endParaRPr b="0" i="0" sz="2000" u="none" cap="none" strike="noStrike">
                <a:solidFill>
                  <a:schemeClr val="dk1"/>
                </a:solidFill>
                <a:latin typeface="Calibri"/>
                <a:ea typeface="Calibri"/>
                <a:cs typeface="Calibri"/>
                <a:sym typeface="Calibri"/>
              </a:endParaRPr>
            </a:p>
          </p:txBody>
        </p:sp>
        <p:sp>
          <p:nvSpPr>
            <p:cNvPr id="583" name="Google Shape;583;p20"/>
            <p:cNvSpPr/>
            <p:nvPr/>
          </p:nvSpPr>
          <p:spPr>
            <a:xfrm>
              <a:off x="8207296" y="1686623"/>
              <a:ext cx="1220352" cy="774923"/>
            </a:xfrm>
            <a:prstGeom prst="roundRect">
              <a:avLst>
                <a:gd fmla="val 10000"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20"/>
            <p:cNvSpPr/>
            <p:nvPr/>
          </p:nvSpPr>
          <p:spPr>
            <a:xfrm>
              <a:off x="8342891" y="1815438"/>
              <a:ext cx="1220352" cy="774923"/>
            </a:xfrm>
            <a:prstGeom prst="roundRect">
              <a:avLst>
                <a:gd fmla="val 10000" name="adj"/>
              </a:avLst>
            </a:prstGeom>
            <a:solidFill>
              <a:schemeClr val="lt1">
                <a:alpha val="89411"/>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20"/>
            <p:cNvSpPr txBox="1"/>
            <p:nvPr/>
          </p:nvSpPr>
          <p:spPr>
            <a:xfrm>
              <a:off x="8365588" y="1838135"/>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التعريف بالاختراع</a:t>
              </a:r>
              <a:endParaRPr b="0" i="0" sz="2000" u="none" cap="none" strike="noStrike">
                <a:solidFill>
                  <a:schemeClr val="dk1"/>
                </a:solidFill>
                <a:latin typeface="Calibri"/>
                <a:ea typeface="Calibri"/>
                <a:cs typeface="Calibri"/>
                <a:sym typeface="Calibri"/>
              </a:endParaRPr>
            </a:p>
          </p:txBody>
        </p:sp>
        <p:sp>
          <p:nvSpPr>
            <p:cNvPr id="586" name="Google Shape;586;p20"/>
            <p:cNvSpPr/>
            <p:nvPr/>
          </p:nvSpPr>
          <p:spPr>
            <a:xfrm>
              <a:off x="5969984" y="2816465"/>
              <a:ext cx="1220352" cy="774923"/>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20"/>
            <p:cNvSpPr/>
            <p:nvPr/>
          </p:nvSpPr>
          <p:spPr>
            <a:xfrm>
              <a:off x="6105579" y="2945280"/>
              <a:ext cx="1220352" cy="774923"/>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20"/>
            <p:cNvSpPr txBox="1"/>
            <p:nvPr/>
          </p:nvSpPr>
          <p:spPr>
            <a:xfrm>
              <a:off x="6128276" y="2967977"/>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اخترع</a:t>
              </a:r>
              <a:endParaRPr b="0" i="0" sz="2000" u="none" cap="none" strike="noStrike">
                <a:solidFill>
                  <a:schemeClr val="dk1"/>
                </a:solidFill>
                <a:latin typeface="Calibri"/>
                <a:ea typeface="Calibri"/>
                <a:cs typeface="Calibri"/>
                <a:sym typeface="Calibri"/>
              </a:endParaRPr>
            </a:p>
          </p:txBody>
        </p:sp>
        <p:sp>
          <p:nvSpPr>
            <p:cNvPr id="589" name="Google Shape;589;p20"/>
            <p:cNvSpPr/>
            <p:nvPr/>
          </p:nvSpPr>
          <p:spPr>
            <a:xfrm>
              <a:off x="7461525" y="2816465"/>
              <a:ext cx="1220352" cy="774923"/>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20"/>
            <p:cNvSpPr/>
            <p:nvPr/>
          </p:nvSpPr>
          <p:spPr>
            <a:xfrm>
              <a:off x="7597120" y="2945280"/>
              <a:ext cx="1220352" cy="774923"/>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20"/>
            <p:cNvSpPr txBox="1"/>
            <p:nvPr/>
          </p:nvSpPr>
          <p:spPr>
            <a:xfrm>
              <a:off x="7619817" y="2967977"/>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نجح </a:t>
              </a:r>
              <a:endParaRPr b="0" i="0" sz="2000" u="none" cap="none" strike="noStrike">
                <a:solidFill>
                  <a:schemeClr val="dk1"/>
                </a:solidFill>
                <a:latin typeface="Calibri"/>
                <a:ea typeface="Calibri"/>
                <a:cs typeface="Calibri"/>
                <a:sym typeface="Calibri"/>
              </a:endParaRPr>
            </a:p>
          </p:txBody>
        </p:sp>
        <p:sp>
          <p:nvSpPr>
            <p:cNvPr id="592" name="Google Shape;592;p20"/>
            <p:cNvSpPr/>
            <p:nvPr/>
          </p:nvSpPr>
          <p:spPr>
            <a:xfrm>
              <a:off x="8953067" y="2816465"/>
              <a:ext cx="1220352" cy="774923"/>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20"/>
            <p:cNvSpPr/>
            <p:nvPr/>
          </p:nvSpPr>
          <p:spPr>
            <a:xfrm>
              <a:off x="9088661" y="2945280"/>
              <a:ext cx="1220352" cy="774923"/>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20"/>
            <p:cNvSpPr txBox="1"/>
            <p:nvPr/>
          </p:nvSpPr>
          <p:spPr>
            <a:xfrm>
              <a:off x="9111358" y="2967977"/>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صمّم</a:t>
              </a:r>
              <a:endParaRPr b="0" i="0" sz="2000" u="none" cap="none" strike="noStrike">
                <a:solidFill>
                  <a:schemeClr val="dk1"/>
                </a:solidFill>
                <a:latin typeface="Calibri"/>
                <a:ea typeface="Calibri"/>
                <a:cs typeface="Calibri"/>
                <a:sym typeface="Calibri"/>
              </a:endParaRPr>
            </a:p>
          </p:txBody>
        </p:sp>
        <p:sp>
          <p:nvSpPr>
            <p:cNvPr id="595" name="Google Shape;595;p20"/>
            <p:cNvSpPr/>
            <p:nvPr/>
          </p:nvSpPr>
          <p:spPr>
            <a:xfrm>
              <a:off x="10444608" y="2816465"/>
              <a:ext cx="1220352" cy="774923"/>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20"/>
            <p:cNvSpPr/>
            <p:nvPr/>
          </p:nvSpPr>
          <p:spPr>
            <a:xfrm>
              <a:off x="10580203" y="2945280"/>
              <a:ext cx="1220352" cy="774923"/>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20"/>
            <p:cNvSpPr txBox="1"/>
            <p:nvPr/>
          </p:nvSpPr>
          <p:spPr>
            <a:xfrm>
              <a:off x="10602900" y="2967977"/>
              <a:ext cx="1174958" cy="729529"/>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Calibri"/>
                <a:buNone/>
              </a:pPr>
              <a:r>
                <a:rPr b="0" i="0" lang="ar-MA" sz="2000" u="none" cap="none" strike="noStrike">
                  <a:solidFill>
                    <a:schemeClr val="dk1"/>
                  </a:solidFill>
                  <a:latin typeface="Calibri"/>
                  <a:ea typeface="Calibri"/>
                  <a:cs typeface="Calibri"/>
                  <a:sym typeface="Calibri"/>
                </a:rPr>
                <a:t>ابتكر</a:t>
              </a:r>
              <a:endParaRPr b="0" i="0" sz="20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21"/>
          <p:cNvPicPr preferRelativeResize="0"/>
          <p:nvPr/>
        </p:nvPicPr>
        <p:blipFill rotWithShape="1">
          <a:blip r:embed="rId3">
            <a:alphaModFix/>
          </a:blip>
          <a:srcRect b="24746" l="61722" r="2217" t="52914"/>
          <a:stretch/>
        </p:blipFill>
        <p:spPr>
          <a:xfrm>
            <a:off x="1467762" y="3612909"/>
            <a:ext cx="3012832" cy="1193175"/>
          </a:xfrm>
          <a:prstGeom prst="rect">
            <a:avLst/>
          </a:prstGeom>
          <a:noFill/>
          <a:ln>
            <a:noFill/>
          </a:ln>
        </p:spPr>
      </p:pic>
      <p:pic>
        <p:nvPicPr>
          <p:cNvPr id="603" name="Google Shape;603;p21"/>
          <p:cNvPicPr preferRelativeResize="0"/>
          <p:nvPr/>
        </p:nvPicPr>
        <p:blipFill rotWithShape="1">
          <a:blip r:embed="rId3">
            <a:alphaModFix/>
          </a:blip>
          <a:srcRect b="47020" l="61722" r="2217" t="30638"/>
          <a:stretch/>
        </p:blipFill>
        <p:spPr>
          <a:xfrm>
            <a:off x="1467762" y="2235825"/>
            <a:ext cx="3012832" cy="1193175"/>
          </a:xfrm>
          <a:prstGeom prst="rect">
            <a:avLst/>
          </a:prstGeom>
          <a:noFill/>
          <a:ln>
            <a:noFill/>
          </a:ln>
        </p:spPr>
      </p:pic>
      <p:pic>
        <p:nvPicPr>
          <p:cNvPr id="604" name="Google Shape;604;p21"/>
          <p:cNvPicPr preferRelativeResize="0"/>
          <p:nvPr/>
        </p:nvPicPr>
        <p:blipFill rotWithShape="1">
          <a:blip r:embed="rId3">
            <a:alphaModFix/>
          </a:blip>
          <a:srcRect b="0" l="51120" r="11883" t="79537"/>
          <a:stretch/>
        </p:blipFill>
        <p:spPr>
          <a:xfrm>
            <a:off x="4189129" y="5093649"/>
            <a:ext cx="3091070" cy="1092978"/>
          </a:xfrm>
          <a:prstGeom prst="rect">
            <a:avLst/>
          </a:prstGeom>
          <a:noFill/>
          <a:ln>
            <a:noFill/>
          </a:ln>
        </p:spPr>
      </p:pic>
      <p:sp>
        <p:nvSpPr>
          <p:cNvPr id="605" name="Google Shape;605;p21"/>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إليكم بعض التعابير التي وظفت فيها أفعال الكلام السالفة  للتعريف </a:t>
            </a:r>
            <a:r>
              <a:rPr lang="ar-MA"/>
              <a:t>بالمختر</a:t>
            </a:r>
            <a:r>
              <a:rPr b="1" lang="ar-MA" sz="1800"/>
              <a:t>ع:</a:t>
            </a:r>
            <a:endParaRPr/>
          </a:p>
        </p:txBody>
      </p:sp>
      <p:sp>
        <p:nvSpPr>
          <p:cNvPr id="606" name="Google Shape;606;p2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1400"/>
              <a:buChar char="•"/>
            </a:pPr>
            <a:r>
              <a:rPr lang="ar-MA" sz="1400"/>
              <a:t>يقرأ المدرس التعابير  ويشرحها مبرزا دلالتها على المعنى المطلوب ، ثم يطلب من متعلمين إعادة القراءة.</a:t>
            </a:r>
            <a:endParaRPr sz="1400"/>
          </a:p>
        </p:txBody>
      </p:sp>
      <p:sp>
        <p:nvSpPr>
          <p:cNvPr id="607" name="Google Shape;607;p21"/>
          <p:cNvSpPr/>
          <p:nvPr/>
        </p:nvSpPr>
        <p:spPr>
          <a:xfrm>
            <a:off x="9978886" y="2938972"/>
            <a:ext cx="2017678" cy="807086"/>
          </a:xfrm>
          <a:prstGeom prst="rect">
            <a:avLst/>
          </a:prstGeom>
          <a:solidFill>
            <a:schemeClr val="lt1"/>
          </a:solidFill>
          <a:ln cap="flat" cmpd="sng" w="762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MA" sz="1800" u="none" cap="none" strike="noStrike">
                <a:solidFill>
                  <a:schemeClr val="dk1"/>
                </a:solidFill>
                <a:latin typeface="Calibri"/>
                <a:ea typeface="Calibri"/>
                <a:cs typeface="Calibri"/>
                <a:sym typeface="Calibri"/>
              </a:rPr>
              <a:t>التعريف بالمُخْتَرَع</a:t>
            </a:r>
            <a:endParaRPr b="1" i="0" sz="1800" u="none" cap="none" strike="noStrike">
              <a:solidFill>
                <a:schemeClr val="dk1"/>
              </a:solidFill>
              <a:latin typeface="Calibri"/>
              <a:ea typeface="Calibri"/>
              <a:cs typeface="Calibri"/>
              <a:sym typeface="Calibri"/>
            </a:endParaRPr>
          </a:p>
        </p:txBody>
      </p:sp>
      <p:pic>
        <p:nvPicPr>
          <p:cNvPr id="608" name="Google Shape;608;p21"/>
          <p:cNvPicPr preferRelativeResize="0"/>
          <p:nvPr/>
        </p:nvPicPr>
        <p:blipFill rotWithShape="1">
          <a:blip r:embed="rId4">
            <a:alphaModFix/>
          </a:blip>
          <a:srcRect b="0" l="0" r="0" t="0"/>
          <a:stretch/>
        </p:blipFill>
        <p:spPr>
          <a:xfrm>
            <a:off x="275324" y="294366"/>
            <a:ext cx="591916" cy="591916"/>
          </a:xfrm>
          <a:prstGeom prst="rect">
            <a:avLst/>
          </a:prstGeom>
          <a:noFill/>
          <a:ln>
            <a:noFill/>
          </a:ln>
        </p:spPr>
      </p:pic>
      <p:pic>
        <p:nvPicPr>
          <p:cNvPr id="609" name="Google Shape;609;p21"/>
          <p:cNvPicPr preferRelativeResize="0"/>
          <p:nvPr/>
        </p:nvPicPr>
        <p:blipFill rotWithShape="1">
          <a:blip r:embed="rId3">
            <a:alphaModFix/>
          </a:blip>
          <a:srcRect b="74030" l="61722" r="2217" t="4292"/>
          <a:stretch/>
        </p:blipFill>
        <p:spPr>
          <a:xfrm>
            <a:off x="5127143" y="1081453"/>
            <a:ext cx="3012833" cy="1157847"/>
          </a:xfrm>
          <a:prstGeom prst="rect">
            <a:avLst/>
          </a:prstGeom>
          <a:noFill/>
          <a:ln>
            <a:noFill/>
          </a:ln>
        </p:spPr>
      </p:pic>
      <p:sp>
        <p:nvSpPr>
          <p:cNvPr id="610" name="Google Shape;610;p21"/>
          <p:cNvSpPr/>
          <p:nvPr/>
        </p:nvSpPr>
        <p:spPr>
          <a:xfrm>
            <a:off x="6490252" y="1332112"/>
            <a:ext cx="1579895" cy="455299"/>
          </a:xfrm>
          <a:prstGeom prst="ellipse">
            <a:avLst/>
          </a:prstGeom>
          <a:no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1" name="Google Shape;611;p21"/>
          <p:cNvSpPr/>
          <p:nvPr/>
        </p:nvSpPr>
        <p:spPr>
          <a:xfrm>
            <a:off x="2655023" y="2631315"/>
            <a:ext cx="1667223" cy="455299"/>
          </a:xfrm>
          <a:prstGeom prst="ellipse">
            <a:avLst/>
          </a:prstGeom>
          <a:no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2" name="Google Shape;612;p21"/>
          <p:cNvSpPr/>
          <p:nvPr/>
        </p:nvSpPr>
        <p:spPr>
          <a:xfrm>
            <a:off x="2632343" y="4008687"/>
            <a:ext cx="1848251" cy="455299"/>
          </a:xfrm>
          <a:prstGeom prst="ellipse">
            <a:avLst/>
          </a:prstGeom>
          <a:no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3" name="Google Shape;613;p21"/>
          <p:cNvSpPr/>
          <p:nvPr/>
        </p:nvSpPr>
        <p:spPr>
          <a:xfrm>
            <a:off x="5431948" y="5412489"/>
            <a:ext cx="1848251" cy="455299"/>
          </a:xfrm>
          <a:prstGeom prst="ellipse">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614" name="Google Shape;614;p21"/>
          <p:cNvCxnSpPr>
            <a:stCxn id="607" idx="1"/>
          </p:cNvCxnSpPr>
          <p:nvPr/>
        </p:nvCxnSpPr>
        <p:spPr>
          <a:xfrm rot="10800000">
            <a:off x="8070286" y="1559615"/>
            <a:ext cx="1908600" cy="17829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15" name="Google Shape;615;p21"/>
          <p:cNvCxnSpPr>
            <a:stCxn id="607" idx="1"/>
            <a:endCxn id="611" idx="6"/>
          </p:cNvCxnSpPr>
          <p:nvPr/>
        </p:nvCxnSpPr>
        <p:spPr>
          <a:xfrm rot="10800000">
            <a:off x="4322386" y="2858915"/>
            <a:ext cx="5656500" cy="4836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16" name="Google Shape;616;p21"/>
          <p:cNvCxnSpPr>
            <a:stCxn id="607" idx="1"/>
            <a:endCxn id="612" idx="6"/>
          </p:cNvCxnSpPr>
          <p:nvPr/>
        </p:nvCxnSpPr>
        <p:spPr>
          <a:xfrm flipH="1">
            <a:off x="4480486" y="3342515"/>
            <a:ext cx="5498400" cy="8937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17" name="Google Shape;617;p21"/>
          <p:cNvCxnSpPr>
            <a:stCxn id="607" idx="1"/>
            <a:endCxn id="613" idx="6"/>
          </p:cNvCxnSpPr>
          <p:nvPr/>
        </p:nvCxnSpPr>
        <p:spPr>
          <a:xfrm flipH="1">
            <a:off x="7280086" y="3342515"/>
            <a:ext cx="2698800" cy="2297700"/>
          </a:xfrm>
          <a:prstGeom prst="straightConnector1">
            <a:avLst/>
          </a:prstGeom>
          <a:noFill/>
          <a:ln cap="flat" cmpd="sng" w="57150">
            <a:solidFill>
              <a:srgbClr val="00B050"/>
            </a:solidFill>
            <a:prstDash val="solid"/>
            <a:miter lim="800000"/>
            <a:headEnd len="med" w="med" type="triangl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id="622" name="Google Shape;622;p22"/>
          <p:cNvPicPr preferRelativeResize="0"/>
          <p:nvPr/>
        </p:nvPicPr>
        <p:blipFill rotWithShape="1">
          <a:blip r:embed="rId3">
            <a:alphaModFix/>
          </a:blip>
          <a:srcRect b="25152" l="1217" r="63233" t="54824"/>
          <a:stretch/>
        </p:blipFill>
        <p:spPr>
          <a:xfrm>
            <a:off x="412484" y="3827600"/>
            <a:ext cx="2969996" cy="1069511"/>
          </a:xfrm>
          <a:prstGeom prst="rect">
            <a:avLst/>
          </a:prstGeom>
          <a:noFill/>
          <a:ln>
            <a:noFill/>
          </a:ln>
        </p:spPr>
      </p:pic>
      <p:pic>
        <p:nvPicPr>
          <p:cNvPr id="623" name="Google Shape;623;p22"/>
          <p:cNvPicPr preferRelativeResize="0"/>
          <p:nvPr/>
        </p:nvPicPr>
        <p:blipFill rotWithShape="1">
          <a:blip r:embed="rId3">
            <a:alphaModFix/>
          </a:blip>
          <a:srcRect b="45797" l="1217" r="63233" t="31749"/>
          <a:stretch/>
        </p:blipFill>
        <p:spPr>
          <a:xfrm>
            <a:off x="2348988" y="2455136"/>
            <a:ext cx="2969996" cy="1199316"/>
          </a:xfrm>
          <a:prstGeom prst="rect">
            <a:avLst/>
          </a:prstGeom>
          <a:noFill/>
          <a:ln>
            <a:noFill/>
          </a:ln>
        </p:spPr>
      </p:pic>
      <p:sp>
        <p:nvSpPr>
          <p:cNvPr id="624" name="Google Shape;624;p22"/>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lang="ar-MA"/>
              <a:t>إليكم بعض التعابير التي وظفت فيها أفعال الكلام السالفة  للتعريف بالمخترع</a:t>
            </a:r>
            <a:r>
              <a:rPr b="1" lang="ar-MA" sz="1800"/>
              <a:t>:</a:t>
            </a:r>
            <a:endParaRPr/>
          </a:p>
        </p:txBody>
      </p:sp>
      <p:sp>
        <p:nvSpPr>
          <p:cNvPr id="625" name="Google Shape;625;p22"/>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1400"/>
              <a:buChar char="•"/>
            </a:pPr>
            <a:r>
              <a:rPr lang="ar-MA" sz="1400"/>
              <a:t>يقرأ المدرس التعابير  ويشرحها مبرزا دلالتها على المعنى المطلوب ، ثم يطلب من متعلمين إعادة القراءة.</a:t>
            </a:r>
            <a:endParaRPr sz="1400"/>
          </a:p>
        </p:txBody>
      </p:sp>
      <p:sp>
        <p:nvSpPr>
          <p:cNvPr id="626" name="Google Shape;626;p22"/>
          <p:cNvSpPr/>
          <p:nvPr/>
        </p:nvSpPr>
        <p:spPr>
          <a:xfrm>
            <a:off x="8991633" y="4934733"/>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7" name="Google Shape;627;p22"/>
          <p:cNvSpPr/>
          <p:nvPr/>
        </p:nvSpPr>
        <p:spPr>
          <a:xfrm>
            <a:off x="9134091" y="3409804"/>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628" name="Google Shape;628;p22"/>
          <p:cNvPicPr preferRelativeResize="0"/>
          <p:nvPr/>
        </p:nvPicPr>
        <p:blipFill rotWithShape="1">
          <a:blip r:embed="rId4">
            <a:alphaModFix/>
          </a:blip>
          <a:srcRect b="0" l="0" r="0" t="0"/>
          <a:stretch/>
        </p:blipFill>
        <p:spPr>
          <a:xfrm>
            <a:off x="275324" y="294366"/>
            <a:ext cx="591916" cy="591916"/>
          </a:xfrm>
          <a:prstGeom prst="rect">
            <a:avLst/>
          </a:prstGeom>
          <a:noFill/>
          <a:ln>
            <a:noFill/>
          </a:ln>
        </p:spPr>
      </p:pic>
      <p:pic>
        <p:nvPicPr>
          <p:cNvPr id="629" name="Google Shape;629;p22"/>
          <p:cNvPicPr preferRelativeResize="0"/>
          <p:nvPr/>
        </p:nvPicPr>
        <p:blipFill rotWithShape="1">
          <a:blip r:embed="rId3">
            <a:alphaModFix/>
          </a:blip>
          <a:srcRect b="0" l="11021" r="52092" t="78202"/>
          <a:stretch/>
        </p:blipFill>
        <p:spPr>
          <a:xfrm>
            <a:off x="4198376" y="5214300"/>
            <a:ext cx="3081823" cy="1164252"/>
          </a:xfrm>
          <a:prstGeom prst="rect">
            <a:avLst/>
          </a:prstGeom>
          <a:noFill/>
          <a:ln>
            <a:noFill/>
          </a:ln>
        </p:spPr>
      </p:pic>
      <p:sp>
        <p:nvSpPr>
          <p:cNvPr id="630" name="Google Shape;630;p22"/>
          <p:cNvSpPr/>
          <p:nvPr/>
        </p:nvSpPr>
        <p:spPr>
          <a:xfrm>
            <a:off x="3999263" y="2880016"/>
            <a:ext cx="1297745" cy="455299"/>
          </a:xfrm>
          <a:prstGeom prst="ellipse">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1" name="Google Shape;631;p22"/>
          <p:cNvSpPr/>
          <p:nvPr/>
        </p:nvSpPr>
        <p:spPr>
          <a:xfrm>
            <a:off x="1451114" y="4190626"/>
            <a:ext cx="2069772" cy="455299"/>
          </a:xfrm>
          <a:prstGeom prst="ellipse">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2" name="Google Shape;632;p22"/>
          <p:cNvSpPr/>
          <p:nvPr/>
        </p:nvSpPr>
        <p:spPr>
          <a:xfrm>
            <a:off x="5060460" y="5640139"/>
            <a:ext cx="2219739" cy="455299"/>
          </a:xfrm>
          <a:prstGeom prst="ellipse">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3" name="Google Shape;633;p22"/>
          <p:cNvSpPr/>
          <p:nvPr/>
        </p:nvSpPr>
        <p:spPr>
          <a:xfrm>
            <a:off x="9978886" y="2938972"/>
            <a:ext cx="2017678" cy="807086"/>
          </a:xfrm>
          <a:prstGeom prst="rect">
            <a:avLst/>
          </a:prstGeom>
          <a:solidFill>
            <a:schemeClr val="lt1"/>
          </a:solidFill>
          <a:ln cap="flat" cmpd="sng" w="762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MA" sz="1800" u="none" cap="none" strike="noStrike">
                <a:solidFill>
                  <a:schemeClr val="dk1"/>
                </a:solidFill>
                <a:latin typeface="Calibri"/>
                <a:ea typeface="Calibri"/>
                <a:cs typeface="Calibri"/>
                <a:sym typeface="Calibri"/>
              </a:rPr>
              <a:t>التعريف بالمُخْتَرَع</a:t>
            </a:r>
            <a:endParaRPr b="1" i="0" sz="1800" u="none" cap="none" strike="noStrike">
              <a:solidFill>
                <a:schemeClr val="dk1"/>
              </a:solidFill>
              <a:latin typeface="Calibri"/>
              <a:ea typeface="Calibri"/>
              <a:cs typeface="Calibri"/>
              <a:sym typeface="Calibri"/>
            </a:endParaRPr>
          </a:p>
        </p:txBody>
      </p:sp>
      <p:cxnSp>
        <p:nvCxnSpPr>
          <p:cNvPr id="634" name="Google Shape;634;p22"/>
          <p:cNvCxnSpPr>
            <a:stCxn id="633" idx="1"/>
          </p:cNvCxnSpPr>
          <p:nvPr/>
        </p:nvCxnSpPr>
        <p:spPr>
          <a:xfrm rot="10800000">
            <a:off x="8070286" y="1559615"/>
            <a:ext cx="1908600" cy="17829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35" name="Google Shape;635;p22"/>
          <p:cNvCxnSpPr>
            <a:stCxn id="633" idx="1"/>
            <a:endCxn id="623" idx="3"/>
          </p:cNvCxnSpPr>
          <p:nvPr/>
        </p:nvCxnSpPr>
        <p:spPr>
          <a:xfrm rot="10800000">
            <a:off x="5318986" y="3054815"/>
            <a:ext cx="4659900" cy="2877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36" name="Google Shape;636;p22"/>
          <p:cNvCxnSpPr>
            <a:stCxn id="633" idx="1"/>
            <a:endCxn id="622" idx="3"/>
          </p:cNvCxnSpPr>
          <p:nvPr/>
        </p:nvCxnSpPr>
        <p:spPr>
          <a:xfrm flipH="1">
            <a:off x="3382486" y="3342515"/>
            <a:ext cx="6596400" cy="10197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637" name="Google Shape;637;p22"/>
          <p:cNvCxnSpPr>
            <a:stCxn id="633" idx="1"/>
          </p:cNvCxnSpPr>
          <p:nvPr/>
        </p:nvCxnSpPr>
        <p:spPr>
          <a:xfrm flipH="1">
            <a:off x="7280086" y="3342515"/>
            <a:ext cx="2698800" cy="2297700"/>
          </a:xfrm>
          <a:prstGeom prst="straightConnector1">
            <a:avLst/>
          </a:prstGeom>
          <a:noFill/>
          <a:ln cap="flat" cmpd="sng" w="57150">
            <a:solidFill>
              <a:srgbClr val="00B050"/>
            </a:solidFill>
            <a:prstDash val="solid"/>
            <a:miter lim="800000"/>
            <a:headEnd len="med" w="med" type="triangle"/>
            <a:tailEnd len="med" w="med" type="triangle"/>
          </a:ln>
        </p:spPr>
      </p:cxnSp>
      <p:pic>
        <p:nvPicPr>
          <p:cNvPr id="638" name="Google Shape;638;p22"/>
          <p:cNvPicPr preferRelativeResize="0"/>
          <p:nvPr/>
        </p:nvPicPr>
        <p:blipFill rotWithShape="1">
          <a:blip r:embed="rId3">
            <a:alphaModFix/>
          </a:blip>
          <a:srcRect b="71185" l="1644" r="63697" t="4290"/>
          <a:stretch/>
        </p:blipFill>
        <p:spPr>
          <a:xfrm>
            <a:off x="5174547" y="1032069"/>
            <a:ext cx="2895600" cy="1309876"/>
          </a:xfrm>
          <a:prstGeom prst="rect">
            <a:avLst/>
          </a:prstGeom>
          <a:noFill/>
          <a:ln>
            <a:noFill/>
          </a:ln>
        </p:spPr>
      </p:pic>
      <p:sp>
        <p:nvSpPr>
          <p:cNvPr id="639" name="Google Shape;639;p22"/>
          <p:cNvSpPr/>
          <p:nvPr/>
        </p:nvSpPr>
        <p:spPr>
          <a:xfrm>
            <a:off x="6728450" y="1353119"/>
            <a:ext cx="1297745" cy="455299"/>
          </a:xfrm>
          <a:prstGeom prst="ellipse">
            <a:avLst/>
          </a:prstGeom>
          <a:no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645" name="Google Shape;645;p23"/>
          <p:cNvSpPr txBox="1"/>
          <p:nvPr>
            <p:ph type="title"/>
          </p:nvPr>
        </p:nvSpPr>
        <p:spPr>
          <a:xfrm>
            <a:off x="939528" y="21210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أروج مكتسباتي، </a:t>
            </a:r>
            <a:r>
              <a:rPr lang="ar-MA"/>
              <a:t>تخيل أنك مخترع </a:t>
            </a:r>
            <a:r>
              <a:rPr b="1" lang="ar-MA" sz="1800"/>
              <a:t>، ماذا ستخترع؟ وما</a:t>
            </a:r>
            <a:r>
              <a:rPr lang="ar-MA"/>
              <a:t>خصائص مخترع  وما </a:t>
            </a:r>
            <a:r>
              <a:rPr b="1" lang="ar-MA" sz="1800"/>
              <a:t>فائد</a:t>
            </a:r>
            <a:r>
              <a:rPr lang="ar-MA"/>
              <a:t>ته</a:t>
            </a:r>
            <a:r>
              <a:rPr b="1" lang="ar-MA" sz="1800"/>
              <a:t> ؟</a:t>
            </a:r>
            <a:endParaRPr/>
          </a:p>
        </p:txBody>
      </p:sp>
      <p:sp>
        <p:nvSpPr>
          <p:cNvPr id="646" name="Google Shape;646;p2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1400"/>
              <a:buChar char="•"/>
            </a:pPr>
            <a:r>
              <a:rPr lang="ar-MA"/>
              <a:t>في محادثة ثنائية يطرح كل تلميذ على زميله الأسئلة الآتية ويجيبه الآخر موظفا الموارد المكتسبة </a:t>
            </a:r>
            <a:endParaRPr sz="1400"/>
          </a:p>
        </p:txBody>
      </p:sp>
      <p:sp>
        <p:nvSpPr>
          <p:cNvPr id="647" name="Google Shape;647;p23"/>
          <p:cNvSpPr/>
          <p:nvPr/>
        </p:nvSpPr>
        <p:spPr>
          <a:xfrm>
            <a:off x="939525" y="1022525"/>
            <a:ext cx="10956300" cy="5406300"/>
          </a:xfrm>
          <a:prstGeom prst="roundRect">
            <a:avLst>
              <a:gd fmla="val 16667" name="adj"/>
            </a:avLst>
          </a:prstGeom>
          <a:solidFill>
            <a:schemeClr val="lt1"/>
          </a:solid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مرحبا أيها المخترِع ،ماالاختراع الذي تشتغل عليه ؟ </a:t>
            </a:r>
            <a:endParaRPr b="0" i="0" sz="4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ــ …………………………………………………………</a:t>
            </a:r>
            <a:endParaRPr b="0" i="0" sz="4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ـ ما خصائص هذا المخترَع؟</a:t>
            </a:r>
            <a:endParaRPr b="0" i="0" sz="4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a:t>
            </a:r>
            <a:endParaRPr b="0" i="0" sz="4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ــ ما الفائدة التي تأمل أن يحققها مخترَعُك؟</a:t>
            </a:r>
            <a:endParaRPr b="0" i="0" sz="4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4800"/>
              <a:buFont typeface="Arial"/>
              <a:buNone/>
            </a:pPr>
            <a:r>
              <a:rPr b="0" i="0" lang="ar-MA" sz="4800" u="none" cap="none" strike="noStrike">
                <a:solidFill>
                  <a:schemeClr val="dk1"/>
                </a:solidFill>
                <a:latin typeface="Calibri"/>
                <a:ea typeface="Calibri"/>
                <a:cs typeface="Calibri"/>
                <a:sym typeface="Calibri"/>
              </a:rPr>
              <a:t>ــ………………………………………………………………  </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grpSp>
        <p:nvGrpSpPr>
          <p:cNvPr id="652" name="Google Shape;652;p24"/>
          <p:cNvGrpSpPr/>
          <p:nvPr/>
        </p:nvGrpSpPr>
        <p:grpSpPr>
          <a:xfrm>
            <a:off x="5130955" y="1706886"/>
            <a:ext cx="6054377" cy="3711725"/>
            <a:chOff x="1715066" y="1103461"/>
            <a:chExt cx="5717724" cy="3124203"/>
          </a:xfrm>
        </p:grpSpPr>
        <p:sp>
          <p:nvSpPr>
            <p:cNvPr id="653" name="Google Shape;653;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654" name="Google Shape;654;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313"/>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655" name="Google Shape;655;p24"/>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النشاط الثاني:</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800"/>
              <a:buFont typeface="Arial"/>
              <a:buNone/>
            </a:pPr>
            <a:r>
              <a:rPr b="1" i="0" lang="ar-MA" sz="4800" u="none" cap="none" strike="noStrike">
                <a:solidFill>
                  <a:schemeClr val="accent2"/>
                </a:solidFill>
                <a:latin typeface="Calibri"/>
                <a:ea typeface="Calibri"/>
                <a:cs typeface="Calibri"/>
                <a:sym typeface="Calibri"/>
              </a:rPr>
              <a:t>أطبق</a:t>
            </a:r>
            <a:endParaRPr b="1" i="0" sz="4800" u="none" cap="none" strike="noStrike">
              <a:solidFill>
                <a:schemeClr val="accent2"/>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800"/>
              <a:buFont typeface="Arial"/>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656" name="Google Shape;656;p24"/>
          <p:cNvPicPr preferRelativeResize="0"/>
          <p:nvPr/>
        </p:nvPicPr>
        <p:blipFill rotWithShape="1">
          <a:blip r:embed="rId3">
            <a:alphaModFix/>
          </a:blip>
          <a:srcRect b="0" l="0" r="0" t="0"/>
          <a:stretch/>
        </p:blipFill>
        <p:spPr>
          <a:xfrm>
            <a:off x="1538033" y="2080329"/>
            <a:ext cx="2697339" cy="2697339"/>
          </a:xfrm>
          <a:prstGeom prst="rect">
            <a:avLst/>
          </a:prstGeom>
          <a:noFill/>
          <a:ln>
            <a:noFill/>
          </a:ln>
        </p:spPr>
      </p:pic>
      <p:sp>
        <p:nvSpPr>
          <p:cNvPr id="657" name="Google Shape;657;p2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2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63" name="Google Shape;663;p2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64" name="Google Shape;664;p25"/>
          <p:cNvSpPr txBox="1"/>
          <p:nvPr>
            <p:ph type="title"/>
          </p:nvPr>
        </p:nvSpPr>
        <p:spPr>
          <a:xfrm>
            <a:off x="938372" y="216837"/>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757070"/>
              </a:buClr>
              <a:buSzPts val="1800"/>
              <a:buFont typeface="Calibri"/>
              <a:buNone/>
            </a:pPr>
            <a:r>
              <a:rPr b="1" lang="ar-MA" sz="1800">
                <a:solidFill>
                  <a:srgbClr val="757070"/>
                </a:solidFill>
                <a:latin typeface="Calibri"/>
                <a:ea typeface="Calibri"/>
                <a:cs typeface="Calibri"/>
                <a:sym typeface="Calibri"/>
              </a:rPr>
              <a:t>انتبهوا جيدا، الآن، سأوظف أفعال الكلام والتعابير المكتسبة لأجيب عن الوضعية الآتية:</a:t>
            </a:r>
            <a:endParaRPr/>
          </a:p>
        </p:txBody>
      </p:sp>
      <p:sp>
        <p:nvSpPr>
          <p:cNvPr id="665" name="Google Shape;665;p25"/>
          <p:cNvSpPr txBox="1"/>
          <p:nvPr>
            <p:ph idx="2" type="body"/>
          </p:nvPr>
        </p:nvSpPr>
        <p:spPr>
          <a:xfrm>
            <a:off x="1217491" y="54768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Arial"/>
              <a:buChar char="•"/>
            </a:pPr>
            <a:r>
              <a:rPr lang="ar-MA">
                <a:solidFill>
                  <a:srgbClr val="AEABAB"/>
                </a:solidFill>
                <a:latin typeface="Calibri"/>
                <a:ea typeface="Calibri"/>
                <a:cs typeface="Calibri"/>
                <a:sym typeface="Calibri"/>
              </a:rPr>
              <a:t>يقدم المدرس الوضعية ويدعو المتعلمين إلى الانتباه لكيفية الإجابة عنها.</a:t>
            </a:r>
            <a:endParaRPr>
              <a:latin typeface="Calibri"/>
              <a:ea typeface="Calibri"/>
              <a:cs typeface="Calibri"/>
              <a:sym typeface="Calibri"/>
            </a:endParaRPr>
          </a:p>
        </p:txBody>
      </p:sp>
      <p:pic>
        <p:nvPicPr>
          <p:cNvPr id="666" name="Google Shape;666;p25"/>
          <p:cNvPicPr preferRelativeResize="0"/>
          <p:nvPr/>
        </p:nvPicPr>
        <p:blipFill rotWithShape="1">
          <a:blip r:embed="rId4">
            <a:alphaModFix/>
          </a:blip>
          <a:srcRect b="0" l="0" r="0" t="0"/>
          <a:stretch/>
        </p:blipFill>
        <p:spPr>
          <a:xfrm>
            <a:off x="196149" y="2690623"/>
            <a:ext cx="11700990" cy="147675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2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72" name="Google Shape;672;p26"/>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73" name="Google Shape;673;p26"/>
          <p:cNvSpPr/>
          <p:nvPr/>
        </p:nvSpPr>
        <p:spPr>
          <a:xfrm>
            <a:off x="2573321" y="2920918"/>
            <a:ext cx="8740724"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ما نوع الاختراع؟</a:t>
            </a:r>
            <a:endParaRPr b="1" i="0" sz="2800" u="none" cap="none" strike="noStrike">
              <a:solidFill>
                <a:schemeClr val="dk1"/>
              </a:solidFill>
              <a:latin typeface="Calibri"/>
              <a:ea typeface="Calibri"/>
              <a:cs typeface="Calibri"/>
              <a:sym typeface="Calibri"/>
            </a:endParaRPr>
          </a:p>
        </p:txBody>
      </p:sp>
      <p:sp>
        <p:nvSpPr>
          <p:cNvPr id="674" name="Google Shape;674;p26"/>
          <p:cNvSpPr/>
          <p:nvPr/>
        </p:nvSpPr>
        <p:spPr>
          <a:xfrm>
            <a:off x="2573316" y="3991688"/>
            <a:ext cx="8740723"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من الذي اخترعه؟</a:t>
            </a:r>
            <a:endParaRPr b="1" i="0" sz="2800" u="none" cap="none" strike="noStrike">
              <a:solidFill>
                <a:schemeClr val="dk1"/>
              </a:solidFill>
              <a:latin typeface="Calibri"/>
              <a:ea typeface="Calibri"/>
              <a:cs typeface="Calibri"/>
              <a:sym typeface="Calibri"/>
            </a:endParaRPr>
          </a:p>
        </p:txBody>
      </p:sp>
      <p:sp>
        <p:nvSpPr>
          <p:cNvPr id="675" name="Google Shape;675;p26"/>
          <p:cNvSpPr/>
          <p:nvPr/>
        </p:nvSpPr>
        <p:spPr>
          <a:xfrm>
            <a:off x="11230914" y="2987560"/>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2</a:t>
            </a:r>
            <a:endParaRPr b="0" i="0" sz="1800" u="none" cap="none" strike="noStrike">
              <a:solidFill>
                <a:schemeClr val="dk1"/>
              </a:solidFill>
              <a:latin typeface="Arial"/>
              <a:ea typeface="Arial"/>
              <a:cs typeface="Arial"/>
              <a:sym typeface="Arial"/>
            </a:endParaRPr>
          </a:p>
        </p:txBody>
      </p:sp>
      <p:sp>
        <p:nvSpPr>
          <p:cNvPr id="676" name="Google Shape;676;p26"/>
          <p:cNvSpPr/>
          <p:nvPr/>
        </p:nvSpPr>
        <p:spPr>
          <a:xfrm>
            <a:off x="2573316" y="5075044"/>
            <a:ext cx="8740800" cy="643800"/>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ما مجال توظيفه؟</a:t>
            </a:r>
            <a:endParaRPr b="1" i="0" sz="2800" u="none" cap="none" strike="noStrike">
              <a:solidFill>
                <a:schemeClr val="dk1"/>
              </a:solidFill>
              <a:latin typeface="Calibri"/>
              <a:ea typeface="Calibri"/>
              <a:cs typeface="Calibri"/>
              <a:sym typeface="Calibri"/>
            </a:endParaRPr>
          </a:p>
        </p:txBody>
      </p:sp>
      <p:sp>
        <p:nvSpPr>
          <p:cNvPr id="677" name="Google Shape;677;p26"/>
          <p:cNvSpPr/>
          <p:nvPr/>
        </p:nvSpPr>
        <p:spPr>
          <a:xfrm>
            <a:off x="11230915" y="5161649"/>
            <a:ext cx="542400" cy="470700"/>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4</a:t>
            </a:r>
            <a:endParaRPr b="0" i="0" sz="1800" u="none" cap="none" strike="noStrike">
              <a:solidFill>
                <a:schemeClr val="dk1"/>
              </a:solidFill>
              <a:latin typeface="Arial"/>
              <a:ea typeface="Arial"/>
              <a:cs typeface="Arial"/>
              <a:sym typeface="Arial"/>
            </a:endParaRPr>
          </a:p>
        </p:txBody>
      </p:sp>
      <p:sp>
        <p:nvSpPr>
          <p:cNvPr id="678" name="Google Shape;678;p26"/>
          <p:cNvSpPr txBox="1"/>
          <p:nvPr>
            <p:ph type="title"/>
          </p:nvPr>
        </p:nvSpPr>
        <p:spPr>
          <a:xfrm>
            <a:off x="981989" y="1725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لا حظوا معي كيف سأفعل ذلك . لكي أجيب عن هذه الوضعية، أتبع الخطوات الآتية:</a:t>
            </a:r>
            <a:endParaRPr/>
          </a:p>
        </p:txBody>
      </p:sp>
      <p:sp>
        <p:nvSpPr>
          <p:cNvPr id="679" name="Google Shape;679;p2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lang="ar-MA">
                <a:latin typeface="Calibri"/>
                <a:ea typeface="Calibri"/>
                <a:cs typeface="Calibri"/>
                <a:sym typeface="Calibri"/>
              </a:rPr>
              <a:t>يقدم المدرس الخطوات  أمام المتعلم ويشرح السيرورة.</a:t>
            </a:r>
            <a:endParaRPr/>
          </a:p>
        </p:txBody>
      </p:sp>
      <p:pic>
        <p:nvPicPr>
          <p:cNvPr id="680" name="Google Shape;680;p26"/>
          <p:cNvPicPr preferRelativeResize="0"/>
          <p:nvPr/>
        </p:nvPicPr>
        <p:blipFill rotWithShape="1">
          <a:blip r:embed="rId4">
            <a:alphaModFix/>
          </a:blip>
          <a:srcRect b="0" l="0" r="0" t="0"/>
          <a:stretch/>
        </p:blipFill>
        <p:spPr>
          <a:xfrm>
            <a:off x="196149" y="972390"/>
            <a:ext cx="11700990" cy="1476753"/>
          </a:xfrm>
          <a:prstGeom prst="rect">
            <a:avLst/>
          </a:prstGeom>
          <a:noFill/>
          <a:ln>
            <a:noFill/>
          </a:ln>
        </p:spPr>
      </p:pic>
      <p:sp>
        <p:nvSpPr>
          <p:cNvPr id="681" name="Google Shape;681;p26"/>
          <p:cNvSpPr/>
          <p:nvPr/>
        </p:nvSpPr>
        <p:spPr>
          <a:xfrm>
            <a:off x="1523086" y="2172062"/>
            <a:ext cx="8740724"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تحديد الاختراع:</a:t>
            </a:r>
            <a:endParaRPr b="1" i="0" sz="2800" u="none" cap="none" strike="noStrike">
              <a:solidFill>
                <a:schemeClr val="dk1"/>
              </a:solidFill>
              <a:latin typeface="Calibri"/>
              <a:ea typeface="Calibri"/>
              <a:cs typeface="Calibri"/>
              <a:sym typeface="Calibri"/>
            </a:endParaRPr>
          </a:p>
        </p:txBody>
      </p:sp>
      <p:sp>
        <p:nvSpPr>
          <p:cNvPr id="682" name="Google Shape;682;p26"/>
          <p:cNvSpPr/>
          <p:nvPr/>
        </p:nvSpPr>
        <p:spPr>
          <a:xfrm>
            <a:off x="10126545" y="2258667"/>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1</a:t>
            </a:r>
            <a:endParaRPr b="0" i="0" sz="1800" u="none" cap="none" strike="noStrike">
              <a:solidFill>
                <a:schemeClr val="dk1"/>
              </a:solidFill>
              <a:latin typeface="Arial"/>
              <a:ea typeface="Arial"/>
              <a:cs typeface="Arial"/>
              <a:sym typeface="Arial"/>
            </a:endParaRPr>
          </a:p>
        </p:txBody>
      </p:sp>
      <p:sp>
        <p:nvSpPr>
          <p:cNvPr id="683" name="Google Shape;683;p26"/>
          <p:cNvSpPr/>
          <p:nvPr/>
        </p:nvSpPr>
        <p:spPr>
          <a:xfrm>
            <a:off x="11230914" y="4054780"/>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3</a:t>
            </a:r>
            <a:endParaRPr b="0" i="0" sz="1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1000"/>
                                        <p:tgtEl>
                                          <p:spTgt spid="682"/>
                                        </p:tgtEl>
                                      </p:cBhvr>
                                    </p:animEffect>
                                  </p:childTnLst>
                                </p:cTn>
                              </p:par>
                              <p:par>
                                <p:cTn fill="hold" nodeType="with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000"/>
                                        <p:tgtEl>
                                          <p:spTgt spid="6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xEl>
                                              <p:pRg end="0" st="0"/>
                                            </p:txEl>
                                          </p:spTgt>
                                        </p:tgtEl>
                                        <p:attrNameLst>
                                          <p:attrName>style.visibility</p:attrName>
                                        </p:attrNameLst>
                                      </p:cBhvr>
                                      <p:to>
                                        <p:strVal val="visible"/>
                                      </p:to>
                                    </p:set>
                                    <p:animEffect filter="fade" transition="in">
                                      <p:cBhvr>
                                        <p:cTn dur="1000"/>
                                        <p:tgtEl>
                                          <p:spTgt spid="6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5"/>
                                        </p:tgtEl>
                                        <p:attrNameLst>
                                          <p:attrName>style.visibility</p:attrName>
                                        </p:attrNameLst>
                                      </p:cBhvr>
                                      <p:to>
                                        <p:strVal val="visible"/>
                                      </p:to>
                                    </p:set>
                                    <p:animEffect filter="fade" transition="in">
                                      <p:cBhvr>
                                        <p:cTn dur="1000"/>
                                        <p:tgtEl>
                                          <p:spTgt spid="6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6">
                                            <p:txEl>
                                              <p:pRg end="0" st="0"/>
                                            </p:txEl>
                                          </p:spTgt>
                                        </p:tgtEl>
                                        <p:attrNameLst>
                                          <p:attrName>style.visibility</p:attrName>
                                        </p:attrNameLst>
                                      </p:cBhvr>
                                      <p:to>
                                        <p:strVal val="visible"/>
                                      </p:to>
                                    </p:set>
                                    <p:animEffect filter="fade" transition="in">
                                      <p:cBhvr>
                                        <p:cTn dur="1000"/>
                                        <p:tgtEl>
                                          <p:spTgt spid="6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gtEl>
                                        <p:attrNameLst>
                                          <p:attrName>style.visibility</p:attrName>
                                        </p:attrNameLst>
                                      </p:cBhvr>
                                      <p:to>
                                        <p:strVal val="visible"/>
                                      </p:to>
                                    </p:set>
                                    <p:animEffect filter="fade" transition="in">
                                      <p:cBhvr>
                                        <p:cTn dur="1000"/>
                                        <p:tgtEl>
                                          <p:spTgt spid="677"/>
                                        </p:tgtEl>
                                      </p:cBhvr>
                                    </p:animEffect>
                                  </p:childTnLst>
                                </p:cTn>
                              </p:par>
                              <p:par>
                                <p:cTn fill="hold" nodeType="withEffect" presetClass="entr" presetID="10" presetSubtype="0">
                                  <p:stCondLst>
                                    <p:cond delay="0"/>
                                  </p:stCondLst>
                                  <p:childTnLst>
                                    <p:set>
                                      <p:cBhvr>
                                        <p:cTn dur="1" fill="hold">
                                          <p:stCondLst>
                                            <p:cond delay="0"/>
                                          </p:stCondLst>
                                        </p:cTn>
                                        <p:tgtEl>
                                          <p:spTgt spid="681"/>
                                        </p:tgtEl>
                                        <p:attrNameLst>
                                          <p:attrName>style.visibility</p:attrName>
                                        </p:attrNameLst>
                                      </p:cBhvr>
                                      <p:to>
                                        <p:strVal val="visible"/>
                                      </p:to>
                                    </p:set>
                                    <p:animEffect filter="fade" transition="in">
                                      <p:cBhvr>
                                        <p:cTn dur="1000"/>
                                        <p:tgtEl>
                                          <p:spTgt spid="6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1000"/>
                                        <p:tgtEl>
                                          <p:spTgt spid="6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2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689" name="Google Shape;689;p27"/>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690" name="Google Shape;690;p27"/>
          <p:cNvSpPr/>
          <p:nvPr/>
        </p:nvSpPr>
        <p:spPr>
          <a:xfrm>
            <a:off x="10466362" y="1440659"/>
            <a:ext cx="542369" cy="396151"/>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1</a:t>
            </a:r>
            <a:endParaRPr b="0" i="0" sz="1800" u="none" cap="none" strike="noStrike">
              <a:solidFill>
                <a:schemeClr val="dk1"/>
              </a:solidFill>
              <a:latin typeface="Arial"/>
              <a:ea typeface="Arial"/>
              <a:cs typeface="Arial"/>
              <a:sym typeface="Arial"/>
            </a:endParaRPr>
          </a:p>
        </p:txBody>
      </p:sp>
      <p:sp>
        <p:nvSpPr>
          <p:cNvPr id="691" name="Google Shape;691;p27"/>
          <p:cNvSpPr txBox="1"/>
          <p:nvPr>
            <p:ph type="title"/>
          </p:nvPr>
        </p:nvSpPr>
        <p:spPr>
          <a:xfrm>
            <a:off x="981989" y="1725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الاختراع الذي سأعرفه هو:</a:t>
            </a:r>
            <a:endParaRPr/>
          </a:p>
        </p:txBody>
      </p:sp>
      <p:sp>
        <p:nvSpPr>
          <p:cNvPr id="692" name="Google Shape;692;p2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lang="ar-MA">
                <a:latin typeface="Calibri"/>
                <a:ea typeface="Calibri"/>
                <a:cs typeface="Calibri"/>
                <a:sym typeface="Calibri"/>
              </a:rPr>
              <a:t>يقدم المدرس الخطوات  أمام المتعلم ويشرح السيرورة.</a:t>
            </a:r>
            <a:endParaRPr/>
          </a:p>
        </p:txBody>
      </p:sp>
      <p:sp>
        <p:nvSpPr>
          <p:cNvPr id="693" name="Google Shape;693;p27"/>
          <p:cNvSpPr/>
          <p:nvPr/>
        </p:nvSpPr>
        <p:spPr>
          <a:xfrm>
            <a:off x="1725638" y="1351373"/>
            <a:ext cx="8740724"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تحديد الاختراع: اختراع المصباح</a:t>
            </a:r>
            <a:endParaRPr b="1" i="0" sz="2800" u="none" cap="none" strike="noStrike">
              <a:solidFill>
                <a:schemeClr val="dk1"/>
              </a:solidFill>
              <a:latin typeface="Calibri"/>
              <a:ea typeface="Calibri"/>
              <a:cs typeface="Calibri"/>
              <a:sym typeface="Calibri"/>
            </a:endParaRPr>
          </a:p>
        </p:txBody>
      </p:sp>
      <p:pic>
        <p:nvPicPr>
          <p:cNvPr descr="‫كيف أنار توماس إديسون عالمنا باختراعه أول نظام إضاءة كهربائي؟ | بوبيولار  ساينس - العلوم للعموم‬‎" id="694" name="Google Shape;694;p27"/>
          <p:cNvPicPr preferRelativeResize="0"/>
          <p:nvPr/>
        </p:nvPicPr>
        <p:blipFill rotWithShape="1">
          <a:blip r:embed="rId4">
            <a:alphaModFix/>
          </a:blip>
          <a:srcRect b="0" l="0" r="0" t="0"/>
          <a:stretch/>
        </p:blipFill>
        <p:spPr>
          <a:xfrm>
            <a:off x="3900166" y="2434729"/>
            <a:ext cx="4188478" cy="360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1000"/>
                                        <p:tgtEl>
                                          <p:spTgt spid="690"/>
                                        </p:tgtEl>
                                      </p:cBhvr>
                                    </p:animEffect>
                                  </p:childTnLst>
                                </p:cTn>
                              </p:par>
                              <p:par>
                                <p:cTn fill="hold" nodeType="with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1000"/>
                                        <p:tgtEl>
                                          <p:spTgt spid="6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2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00" name="Google Shape;700;p28"/>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01" name="Google Shape;701;p28"/>
          <p:cNvSpPr/>
          <p:nvPr/>
        </p:nvSpPr>
        <p:spPr>
          <a:xfrm>
            <a:off x="1346448" y="2454387"/>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2" name="Google Shape;702;p28"/>
          <p:cNvSpPr/>
          <p:nvPr/>
        </p:nvSpPr>
        <p:spPr>
          <a:xfrm>
            <a:off x="1634682" y="3975083"/>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3" name="Google Shape;703;p28"/>
          <p:cNvSpPr/>
          <p:nvPr/>
        </p:nvSpPr>
        <p:spPr>
          <a:xfrm>
            <a:off x="8770978" y="2454387"/>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4" name="Google Shape;704;p28"/>
          <p:cNvSpPr/>
          <p:nvPr/>
        </p:nvSpPr>
        <p:spPr>
          <a:xfrm>
            <a:off x="8721283" y="5558760"/>
            <a:ext cx="1470994" cy="455299"/>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5" name="Google Shape;705;p28"/>
          <p:cNvSpPr/>
          <p:nvPr/>
        </p:nvSpPr>
        <p:spPr>
          <a:xfrm>
            <a:off x="8863741" y="4033831"/>
            <a:ext cx="1470994"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6" name="Google Shape;706;p28"/>
          <p:cNvSpPr/>
          <p:nvPr/>
        </p:nvSpPr>
        <p:spPr>
          <a:xfrm>
            <a:off x="1827247" y="922333"/>
            <a:ext cx="8740724"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ما نوع الاختراع؟</a:t>
            </a:r>
            <a:endParaRPr b="0" i="0" sz="1400" u="none" cap="none" strike="noStrike">
              <a:solidFill>
                <a:srgbClr val="000000"/>
              </a:solidFill>
              <a:latin typeface="Arial"/>
              <a:ea typeface="Arial"/>
              <a:cs typeface="Arial"/>
              <a:sym typeface="Arial"/>
            </a:endParaRPr>
          </a:p>
        </p:txBody>
      </p:sp>
      <p:sp>
        <p:nvSpPr>
          <p:cNvPr id="707" name="Google Shape;707;p28"/>
          <p:cNvSpPr/>
          <p:nvPr/>
        </p:nvSpPr>
        <p:spPr>
          <a:xfrm>
            <a:off x="10464193" y="1008938"/>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2</a:t>
            </a:r>
            <a:endParaRPr b="0" i="0" sz="1800" u="none" cap="none" strike="noStrike">
              <a:solidFill>
                <a:schemeClr val="dk1"/>
              </a:solidFill>
              <a:latin typeface="Arial"/>
              <a:ea typeface="Arial"/>
              <a:cs typeface="Arial"/>
              <a:sym typeface="Arial"/>
            </a:endParaRPr>
          </a:p>
        </p:txBody>
      </p:sp>
      <p:graphicFrame>
        <p:nvGraphicFramePr>
          <p:cNvPr id="708" name="Google Shape;708;p28"/>
          <p:cNvGraphicFramePr/>
          <p:nvPr/>
        </p:nvGraphicFramePr>
        <p:xfrm>
          <a:off x="1405362" y="1623983"/>
          <a:ext cx="3000000" cy="3000000"/>
        </p:xfrm>
        <a:graphic>
          <a:graphicData uri="http://schemas.openxmlformats.org/drawingml/2006/table">
            <a:tbl>
              <a:tblPr bandRow="1" firstRow="1">
                <a:noFill/>
                <a:tableStyleId>{A6456B10-3FAE-485B-A469-1211752B4F2B}</a:tableStyleId>
              </a:tblPr>
              <a:tblGrid>
                <a:gridCol w="2909500"/>
                <a:gridCol w="3238900"/>
                <a:gridCol w="3842750"/>
              </a:tblGrid>
              <a:tr h="2017775">
                <a:tc>
                  <a:txBody>
                    <a:bodyPr/>
                    <a:lstStyle/>
                    <a:p>
                      <a:pPr indent="0" lvl="0" marL="0" marR="0" rtl="1" algn="just">
                        <a:lnSpc>
                          <a:spcPct val="100000"/>
                        </a:lnSpc>
                        <a:spcBef>
                          <a:spcPts val="0"/>
                        </a:spcBef>
                        <a:spcAft>
                          <a:spcPts val="0"/>
                        </a:spcAft>
                        <a:buClr>
                          <a:schemeClr val="dk1"/>
                        </a:buClr>
                        <a:buSzPts val="3200"/>
                        <a:buFont typeface="Calibri"/>
                        <a:buNone/>
                      </a:pPr>
                      <a:r>
                        <a:rPr lang="ar-MA" sz="3200" u="none" cap="none" strike="noStrike">
                          <a:latin typeface="Calibri"/>
                          <a:ea typeface="Calibri"/>
                          <a:cs typeface="Calibri"/>
                          <a:sym typeface="Calibri"/>
                        </a:rPr>
                        <a:t>يعد هذا ..... اختراعا......</a:t>
                      </a:r>
                      <a:endParaRPr b="1"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just">
                        <a:lnSpc>
                          <a:spcPct val="100000"/>
                        </a:lnSpc>
                        <a:spcBef>
                          <a:spcPts val="0"/>
                        </a:spcBef>
                        <a:spcAft>
                          <a:spcPts val="0"/>
                        </a:spcAft>
                        <a:buClr>
                          <a:schemeClr val="dk1"/>
                        </a:buClr>
                        <a:buSzPts val="3200"/>
                        <a:buFont typeface="Calibri"/>
                        <a:buNone/>
                      </a:pPr>
                      <a:r>
                        <a:rPr lang="ar-MA" sz="3200" u="none" cap="none" strike="noStrike">
                          <a:latin typeface="Calibri"/>
                          <a:ea typeface="Calibri"/>
                          <a:cs typeface="Calibri"/>
                          <a:sym typeface="Calibri"/>
                        </a:rPr>
                        <a:t>ينتمي هذا الاختراع إلى مجال......</a:t>
                      </a:r>
                      <a:endParaRPr b="1"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81E490"/>
                    </a:solidFill>
                  </a:tcPr>
                </a:tc>
                <a:tc>
                  <a:txBody>
                    <a:bodyPr/>
                    <a:lstStyle/>
                    <a:p>
                      <a:pPr indent="0" lvl="0" marL="0" marR="0" rtl="1" algn="just">
                        <a:lnSpc>
                          <a:spcPct val="100000"/>
                        </a:lnSpc>
                        <a:spcBef>
                          <a:spcPts val="0"/>
                        </a:spcBef>
                        <a:spcAft>
                          <a:spcPts val="0"/>
                        </a:spcAft>
                        <a:buClr>
                          <a:schemeClr val="dk1"/>
                        </a:buClr>
                        <a:buSzPts val="3200"/>
                        <a:buFont typeface="Calibri"/>
                        <a:buNone/>
                      </a:pPr>
                      <a:r>
                        <a:rPr lang="ar-MA" sz="3200" u="none" cap="none" strike="noStrike">
                          <a:latin typeface="Calibri"/>
                          <a:ea typeface="Calibri"/>
                          <a:cs typeface="Calibri"/>
                          <a:sym typeface="Calibri"/>
                        </a:rPr>
                        <a:t>يصنف هذا الاختراع ضمن مجال.....</a:t>
                      </a:r>
                      <a:endParaRPr b="1" sz="3200" u="none" cap="none" strike="noStrike">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709" name="Google Shape;709;p28"/>
          <p:cNvSpPr/>
          <p:nvPr/>
        </p:nvSpPr>
        <p:spPr>
          <a:xfrm>
            <a:off x="2991679" y="5075407"/>
            <a:ext cx="5345594" cy="1422004"/>
          </a:xfrm>
          <a:prstGeom prst="rect">
            <a:avLst/>
          </a:prstGeom>
          <a:noFill/>
          <a:ln cap="flat" cmpd="sng" w="12700">
            <a:solidFill>
              <a:schemeClr val="dk1"/>
            </a:solidFill>
            <a:prstDash val="dot"/>
            <a:round/>
            <a:headEnd len="sm" w="sm" type="none"/>
            <a:tailEnd len="sm" w="sm" type="none"/>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يعد هذا الاختراع اختراعا علميا وتقنيا.</a:t>
            </a:r>
            <a:endParaRPr b="0" i="0" sz="1600" u="none" cap="none" strike="noStrike">
              <a:solidFill>
                <a:schemeClr val="dk1"/>
              </a:solidFill>
              <a:latin typeface="Arial"/>
              <a:ea typeface="Arial"/>
              <a:cs typeface="Arial"/>
              <a:sym typeface="Arial"/>
            </a:endParaRPr>
          </a:p>
        </p:txBody>
      </p:sp>
      <p:cxnSp>
        <p:nvCxnSpPr>
          <p:cNvPr id="710" name="Google Shape;710;p28"/>
          <p:cNvCxnSpPr>
            <a:endCxn id="709" idx="0"/>
          </p:cNvCxnSpPr>
          <p:nvPr/>
        </p:nvCxnSpPr>
        <p:spPr>
          <a:xfrm>
            <a:off x="1405376" y="2632807"/>
            <a:ext cx="4259100" cy="2442600"/>
          </a:xfrm>
          <a:prstGeom prst="curvedConnector4">
            <a:avLst>
              <a:gd fmla="val -5367" name="adj1"/>
              <a:gd fmla="val 70653" name="adj2"/>
            </a:avLst>
          </a:prstGeom>
          <a:noFill/>
          <a:ln cap="flat" cmpd="sng" w="76200">
            <a:solidFill>
              <a:srgbClr val="43D658"/>
            </a:solidFill>
            <a:prstDash val="solid"/>
            <a:miter lim="800000"/>
            <a:headEnd len="med" w="med" type="triangle"/>
            <a:tailEnd len="med" w="med" type="triangle"/>
          </a:ln>
        </p:spPr>
      </p:cxnSp>
      <p:sp>
        <p:nvSpPr>
          <p:cNvPr id="711" name="Google Shape;711;p28"/>
          <p:cNvSpPr txBox="1"/>
          <p:nvPr>
            <p:ph type="title"/>
          </p:nvPr>
        </p:nvSpPr>
        <p:spPr>
          <a:xfrm>
            <a:off x="1006799" y="201980"/>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لاحظوا كيف سأجيب عن السؤال الأول:</a:t>
            </a:r>
            <a:endParaRPr sz="1600">
              <a:latin typeface="Calibri"/>
              <a:ea typeface="Calibri"/>
              <a:cs typeface="Calibri"/>
              <a:sym typeface="Calibri"/>
            </a:endParaRPr>
          </a:p>
        </p:txBody>
      </p:sp>
      <p:sp>
        <p:nvSpPr>
          <p:cNvPr id="712" name="Google Shape;712;p2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i="1" lang="ar-MA">
                <a:latin typeface="Calibri"/>
                <a:ea typeface="Calibri"/>
                <a:cs typeface="Calibri"/>
                <a:sym typeface="Calibri"/>
              </a:rPr>
              <a:t>يجيب المدرس عن السؤال عبر توضيح كل خطوة يقوم بها: اختيار تعبيرا من التعابير المقدمة للتعبير عن بداية اهتمامي بالرسم.</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7"/>
                                        </p:tgtEl>
                                        <p:attrNameLst>
                                          <p:attrName>style.visibility</p:attrName>
                                        </p:attrNameLst>
                                      </p:cBhvr>
                                      <p:to>
                                        <p:strVal val="visible"/>
                                      </p:to>
                                    </p:set>
                                    <p:animEffect filter="fade" transition="in">
                                      <p:cBhvr>
                                        <p:cTn dur="1000"/>
                                        <p:tgtEl>
                                          <p:spTgt spid="707"/>
                                        </p:tgtEl>
                                      </p:cBhvr>
                                    </p:animEffect>
                                  </p:childTnLst>
                                </p:cTn>
                              </p:par>
                              <p:par>
                                <p:cTn fill="hold" nodeType="with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1000"/>
                                        <p:tgtEl>
                                          <p:spTgt spid="7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2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18" name="Google Shape;718;p2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19" name="Google Shape;719;p29"/>
          <p:cNvSpPr/>
          <p:nvPr/>
        </p:nvSpPr>
        <p:spPr>
          <a:xfrm>
            <a:off x="1346448" y="2454387"/>
            <a:ext cx="2892287" cy="45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0" name="Google Shape;720;p29"/>
          <p:cNvSpPr/>
          <p:nvPr/>
        </p:nvSpPr>
        <p:spPr>
          <a:xfrm>
            <a:off x="1634682" y="3975083"/>
            <a:ext cx="2219739"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1" name="Google Shape;721;p29"/>
          <p:cNvSpPr/>
          <p:nvPr/>
        </p:nvSpPr>
        <p:spPr>
          <a:xfrm>
            <a:off x="8770978" y="2454387"/>
            <a:ext cx="2044150" cy="455299"/>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2" name="Google Shape;722;p29"/>
          <p:cNvSpPr/>
          <p:nvPr/>
        </p:nvSpPr>
        <p:spPr>
          <a:xfrm>
            <a:off x="274749" y="2381466"/>
            <a:ext cx="3264727" cy="58302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3" name="Google Shape;723;p29"/>
          <p:cNvSpPr/>
          <p:nvPr/>
        </p:nvSpPr>
        <p:spPr>
          <a:xfrm>
            <a:off x="557738" y="3818368"/>
            <a:ext cx="2463490" cy="533985"/>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4" name="Google Shape;724;p29"/>
          <p:cNvSpPr/>
          <p:nvPr/>
        </p:nvSpPr>
        <p:spPr>
          <a:xfrm>
            <a:off x="8319052" y="2360670"/>
            <a:ext cx="2413771" cy="503107"/>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5" name="Google Shape;725;p29"/>
          <p:cNvSpPr/>
          <p:nvPr/>
        </p:nvSpPr>
        <p:spPr>
          <a:xfrm>
            <a:off x="8557591" y="5257983"/>
            <a:ext cx="1470994" cy="606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6" name="Google Shape;726;p29"/>
          <p:cNvSpPr/>
          <p:nvPr/>
        </p:nvSpPr>
        <p:spPr>
          <a:xfrm>
            <a:off x="1992100" y="931115"/>
            <a:ext cx="8740723"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من الذي اخترعه؟</a:t>
            </a:r>
            <a:endParaRPr b="0" i="0" sz="1400" u="none" cap="none" strike="noStrike">
              <a:solidFill>
                <a:srgbClr val="000000"/>
              </a:solidFill>
              <a:latin typeface="Arial"/>
              <a:ea typeface="Arial"/>
              <a:cs typeface="Arial"/>
              <a:sym typeface="Arial"/>
            </a:endParaRPr>
          </a:p>
        </p:txBody>
      </p:sp>
      <p:sp>
        <p:nvSpPr>
          <p:cNvPr id="727" name="Google Shape;727;p29"/>
          <p:cNvSpPr/>
          <p:nvPr/>
        </p:nvSpPr>
        <p:spPr>
          <a:xfrm>
            <a:off x="10649699" y="965595"/>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3</a:t>
            </a:r>
            <a:endParaRPr b="0" i="0" sz="1800" u="none" cap="none" strike="noStrike">
              <a:solidFill>
                <a:schemeClr val="dk1"/>
              </a:solidFill>
              <a:latin typeface="Arial"/>
              <a:ea typeface="Arial"/>
              <a:cs typeface="Arial"/>
              <a:sym typeface="Arial"/>
            </a:endParaRPr>
          </a:p>
        </p:txBody>
      </p:sp>
      <p:sp>
        <p:nvSpPr>
          <p:cNvPr id="728" name="Google Shape;728;p29"/>
          <p:cNvSpPr txBox="1"/>
          <p:nvPr>
            <p:ph type="title"/>
          </p:nvPr>
        </p:nvSpPr>
        <p:spPr>
          <a:xfrm>
            <a:off x="941030" y="232732"/>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t>أما بخصوص السؤال الثاني، سأوظف التعابير الآتية:</a:t>
            </a:r>
            <a:endParaRPr/>
          </a:p>
        </p:txBody>
      </p:sp>
      <p:sp>
        <p:nvSpPr>
          <p:cNvPr id="729" name="Google Shape;729;p29"/>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lang="ar-MA" sz="1400"/>
              <a:t>يقدم المدرس التعابير عبر قراءتها وشرحها.</a:t>
            </a:r>
            <a:endParaRPr i="1">
              <a:latin typeface="Calibri"/>
              <a:ea typeface="Calibri"/>
              <a:cs typeface="Calibri"/>
              <a:sym typeface="Calibri"/>
            </a:endParaRPr>
          </a:p>
        </p:txBody>
      </p:sp>
      <p:grpSp>
        <p:nvGrpSpPr>
          <p:cNvPr id="730" name="Google Shape;730;p29"/>
          <p:cNvGrpSpPr/>
          <p:nvPr/>
        </p:nvGrpSpPr>
        <p:grpSpPr>
          <a:xfrm>
            <a:off x="10326320" y="1371410"/>
            <a:ext cx="1731496" cy="2053874"/>
            <a:chOff x="7549436" y="-3035119"/>
            <a:chExt cx="1474296" cy="1798263"/>
          </a:xfrm>
        </p:grpSpPr>
        <p:sp>
          <p:nvSpPr>
            <p:cNvPr id="731" name="Google Shape;731;p29"/>
            <p:cNvSpPr/>
            <p:nvPr/>
          </p:nvSpPr>
          <p:spPr>
            <a:xfrm>
              <a:off x="7827222" y="-2761530"/>
              <a:ext cx="917325" cy="1524674"/>
            </a:xfrm>
            <a:custGeom>
              <a:rect b="b" l="l" r="r" t="t"/>
              <a:pathLst>
                <a:path extrusionOk="0" h="1237" w="750">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8CD872"/>
                </a:solidFill>
                <a:latin typeface="Arial"/>
                <a:ea typeface="Arial"/>
                <a:cs typeface="Arial"/>
                <a:sym typeface="Arial"/>
              </a:endParaRPr>
            </a:p>
          </p:txBody>
        </p:sp>
        <p:sp>
          <p:nvSpPr>
            <p:cNvPr id="732" name="Google Shape;732;p29"/>
            <p:cNvSpPr/>
            <p:nvPr/>
          </p:nvSpPr>
          <p:spPr>
            <a:xfrm>
              <a:off x="7933578" y="-2329808"/>
              <a:ext cx="65073" cy="110555"/>
            </a:xfrm>
            <a:custGeom>
              <a:rect b="b" l="l" r="r" t="t"/>
              <a:pathLst>
                <a:path extrusionOk="0" h="90" w="53">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3" name="Google Shape;733;p29"/>
            <p:cNvSpPr/>
            <p:nvPr/>
          </p:nvSpPr>
          <p:spPr>
            <a:xfrm>
              <a:off x="7965765" y="-2182168"/>
              <a:ext cx="235803" cy="378545"/>
            </a:xfrm>
            <a:custGeom>
              <a:rect b="b" l="l" r="r" t="t"/>
              <a:pathLst>
                <a:path extrusionOk="0" h="307" w="193">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4" name="Google Shape;734;p29"/>
            <p:cNvSpPr/>
            <p:nvPr/>
          </p:nvSpPr>
          <p:spPr>
            <a:xfrm>
              <a:off x="8510842" y="-2203160"/>
              <a:ext cx="105657" cy="130847"/>
            </a:xfrm>
            <a:custGeom>
              <a:rect b="b" l="l" r="r" t="t"/>
              <a:pathLst>
                <a:path extrusionOk="0" h="106" w="8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5" name="Google Shape;735;p29"/>
            <p:cNvSpPr/>
            <p:nvPr/>
          </p:nvSpPr>
          <p:spPr>
            <a:xfrm>
              <a:off x="8256846" y="-2653076"/>
              <a:ext cx="381344" cy="415630"/>
            </a:xfrm>
            <a:custGeom>
              <a:rect b="b" l="l" r="r" t="t"/>
              <a:pathLst>
                <a:path extrusionOk="0" h="337" w="312">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6" name="Google Shape;736;p29"/>
            <p:cNvSpPr/>
            <p:nvPr/>
          </p:nvSpPr>
          <p:spPr>
            <a:xfrm>
              <a:off x="8256846" y="-3035119"/>
              <a:ext cx="58776" cy="223908"/>
            </a:xfrm>
            <a:custGeom>
              <a:rect b="b" l="l" r="r" t="t"/>
              <a:pathLst>
                <a:path extrusionOk="0" h="182" w="48">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7" name="Google Shape;737;p29"/>
            <p:cNvSpPr/>
            <p:nvPr/>
          </p:nvSpPr>
          <p:spPr>
            <a:xfrm>
              <a:off x="7899293" y="-2944156"/>
              <a:ext cx="149039" cy="207115"/>
            </a:xfrm>
            <a:custGeom>
              <a:rect b="b" l="l" r="r" t="t"/>
              <a:pathLst>
                <a:path extrusionOk="0" h="168" w="122">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8" name="Google Shape;738;p29"/>
            <p:cNvSpPr/>
            <p:nvPr/>
          </p:nvSpPr>
          <p:spPr>
            <a:xfrm>
              <a:off x="8723555" y="-2052722"/>
              <a:ext cx="209214" cy="146940"/>
            </a:xfrm>
            <a:custGeom>
              <a:rect b="b" l="l" r="r" t="t"/>
              <a:pathLst>
                <a:path extrusionOk="0" h="119" w="171">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9" name="Google Shape;739;p29"/>
            <p:cNvSpPr/>
            <p:nvPr/>
          </p:nvSpPr>
          <p:spPr>
            <a:xfrm>
              <a:off x="7640399" y="-2682464"/>
              <a:ext cx="209214" cy="145540"/>
            </a:xfrm>
            <a:custGeom>
              <a:rect b="b" l="l" r="r" t="t"/>
              <a:pathLst>
                <a:path extrusionOk="0" h="118" w="171">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0" name="Google Shape;740;p29"/>
            <p:cNvSpPr/>
            <p:nvPr/>
          </p:nvSpPr>
          <p:spPr>
            <a:xfrm>
              <a:off x="8799824" y="-2322811"/>
              <a:ext cx="223908" cy="59476"/>
            </a:xfrm>
            <a:custGeom>
              <a:rect b="b" l="l" r="r" t="t"/>
              <a:pathLst>
                <a:path extrusionOk="0" h="48" w="183">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1" name="Google Shape;741;p29"/>
            <p:cNvSpPr/>
            <p:nvPr/>
          </p:nvSpPr>
          <p:spPr>
            <a:xfrm>
              <a:off x="7549436" y="-2322811"/>
              <a:ext cx="222509" cy="59476"/>
            </a:xfrm>
            <a:custGeom>
              <a:rect b="b" l="l" r="r" t="t"/>
              <a:pathLst>
                <a:path extrusionOk="0" h="48" w="182">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2" name="Google Shape;742;p29"/>
            <p:cNvSpPr/>
            <p:nvPr/>
          </p:nvSpPr>
          <p:spPr>
            <a:xfrm>
              <a:off x="8723555" y="-2682464"/>
              <a:ext cx="209214" cy="145540"/>
            </a:xfrm>
            <a:custGeom>
              <a:rect b="b" l="l" r="r" t="t"/>
              <a:pathLst>
                <a:path extrusionOk="0" h="118" w="171">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3" name="Google Shape;743;p29"/>
            <p:cNvSpPr/>
            <p:nvPr/>
          </p:nvSpPr>
          <p:spPr>
            <a:xfrm>
              <a:off x="7640399" y="-2052722"/>
              <a:ext cx="209214" cy="146940"/>
            </a:xfrm>
            <a:custGeom>
              <a:rect b="b" l="l" r="r" t="t"/>
              <a:pathLst>
                <a:path extrusionOk="0" h="119" w="171">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4" name="Google Shape;744;p29"/>
            <p:cNvSpPr/>
            <p:nvPr/>
          </p:nvSpPr>
          <p:spPr>
            <a:xfrm>
              <a:off x="8524837" y="-2944156"/>
              <a:ext cx="149039" cy="207115"/>
            </a:xfrm>
            <a:custGeom>
              <a:rect b="b" l="l" r="r" t="t"/>
              <a:pathLst>
                <a:path extrusionOk="0" h="168" w="122">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rgbClr val="D8F2C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45" name="Google Shape;745;p29"/>
          <p:cNvSpPr/>
          <p:nvPr/>
        </p:nvSpPr>
        <p:spPr>
          <a:xfrm>
            <a:off x="10233505" y="3403785"/>
            <a:ext cx="1692822" cy="755598"/>
          </a:xfrm>
          <a:prstGeom prst="frame">
            <a:avLst>
              <a:gd fmla="val 12500" name="adj1"/>
            </a:avLst>
          </a:prstGeom>
          <a:solidFill>
            <a:srgbClr val="D8F2CF"/>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نجح...</a:t>
            </a:r>
            <a:endParaRPr b="1" i="0" sz="3200" u="none" cap="none" strike="noStrike">
              <a:solidFill>
                <a:schemeClr val="dk1"/>
              </a:solidFill>
              <a:latin typeface="Calibri"/>
              <a:ea typeface="Calibri"/>
              <a:cs typeface="Calibri"/>
              <a:sym typeface="Calibri"/>
            </a:endParaRPr>
          </a:p>
        </p:txBody>
      </p:sp>
      <p:sp>
        <p:nvSpPr>
          <p:cNvPr id="746" name="Google Shape;746;p29"/>
          <p:cNvSpPr/>
          <p:nvPr/>
        </p:nvSpPr>
        <p:spPr>
          <a:xfrm>
            <a:off x="10224171" y="5077512"/>
            <a:ext cx="1692822" cy="755598"/>
          </a:xfrm>
          <a:prstGeom prst="frame">
            <a:avLst>
              <a:gd fmla="val 12500" name="adj1"/>
            </a:avLst>
          </a:prstGeom>
          <a:solidFill>
            <a:srgbClr val="D8F2CF"/>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صمّم...</a:t>
            </a:r>
            <a:endParaRPr b="1" i="0" sz="3200" u="none" cap="none" strike="noStrike">
              <a:solidFill>
                <a:schemeClr val="dk1"/>
              </a:solidFill>
              <a:latin typeface="Calibri"/>
              <a:ea typeface="Calibri"/>
              <a:cs typeface="Calibri"/>
              <a:sym typeface="Calibri"/>
            </a:endParaRPr>
          </a:p>
        </p:txBody>
      </p:sp>
      <p:sp>
        <p:nvSpPr>
          <p:cNvPr id="747" name="Google Shape;747;p29"/>
          <p:cNvSpPr/>
          <p:nvPr/>
        </p:nvSpPr>
        <p:spPr>
          <a:xfrm>
            <a:off x="10230969" y="4237573"/>
            <a:ext cx="1692822" cy="755598"/>
          </a:xfrm>
          <a:prstGeom prst="frame">
            <a:avLst>
              <a:gd fmla="val 12500" name="adj1"/>
            </a:avLst>
          </a:prstGeom>
          <a:solidFill>
            <a:srgbClr val="FFC000"/>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ابتكر...</a:t>
            </a:r>
            <a:endParaRPr b="1" i="0" sz="3200" u="none" cap="none" strike="noStrike">
              <a:solidFill>
                <a:schemeClr val="dk1"/>
              </a:solidFill>
              <a:latin typeface="Calibri"/>
              <a:ea typeface="Calibri"/>
              <a:cs typeface="Calibri"/>
              <a:sym typeface="Calibri"/>
            </a:endParaRPr>
          </a:p>
        </p:txBody>
      </p:sp>
      <p:sp>
        <p:nvSpPr>
          <p:cNvPr id="748" name="Google Shape;748;p29"/>
          <p:cNvSpPr/>
          <p:nvPr/>
        </p:nvSpPr>
        <p:spPr>
          <a:xfrm>
            <a:off x="10224171" y="5892405"/>
            <a:ext cx="1692822" cy="755598"/>
          </a:xfrm>
          <a:prstGeom prst="frame">
            <a:avLst>
              <a:gd fmla="val 12500" name="adj1"/>
            </a:avLst>
          </a:prstGeom>
          <a:solidFill>
            <a:srgbClr val="FFC000"/>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اخترع...</a:t>
            </a:r>
            <a:endParaRPr b="1" i="0" sz="3200" u="none" cap="none" strike="noStrike">
              <a:solidFill>
                <a:schemeClr val="dk1"/>
              </a:solidFill>
              <a:latin typeface="Calibri"/>
              <a:ea typeface="Calibri"/>
              <a:cs typeface="Calibri"/>
              <a:sym typeface="Calibri"/>
            </a:endParaRPr>
          </a:p>
        </p:txBody>
      </p:sp>
      <p:sp>
        <p:nvSpPr>
          <p:cNvPr id="749" name="Google Shape;749;p29"/>
          <p:cNvSpPr/>
          <p:nvPr/>
        </p:nvSpPr>
        <p:spPr>
          <a:xfrm>
            <a:off x="8970782" y="2972765"/>
            <a:ext cx="1351722" cy="1418888"/>
          </a:xfrm>
          <a:prstGeom prst="mathPlus">
            <a:avLst>
              <a:gd fmla="val 23520" name="adj1"/>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0" name="Google Shape;750;p29"/>
          <p:cNvSpPr/>
          <p:nvPr/>
        </p:nvSpPr>
        <p:spPr>
          <a:xfrm>
            <a:off x="4766530" y="2087729"/>
            <a:ext cx="3748598" cy="1217698"/>
          </a:xfrm>
          <a:prstGeom prst="frame">
            <a:avLst>
              <a:gd fmla="val 12500" name="adj1"/>
            </a:avLst>
          </a:prstGeom>
          <a:solidFill>
            <a:srgbClr val="D8F2CF"/>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المخترع شخص</a:t>
            </a:r>
            <a:endParaRPr b="1" i="0" sz="3200" u="none" cap="none" strike="noStrike">
              <a:solidFill>
                <a:schemeClr val="dk1"/>
              </a:solidFill>
              <a:latin typeface="Calibri"/>
              <a:ea typeface="Calibri"/>
              <a:cs typeface="Calibri"/>
              <a:sym typeface="Calibri"/>
            </a:endParaRPr>
          </a:p>
        </p:txBody>
      </p:sp>
      <p:sp>
        <p:nvSpPr>
          <p:cNvPr id="751" name="Google Shape;751;p29"/>
          <p:cNvSpPr/>
          <p:nvPr/>
        </p:nvSpPr>
        <p:spPr>
          <a:xfrm>
            <a:off x="4587627" y="4262897"/>
            <a:ext cx="3972234" cy="1217698"/>
          </a:xfrm>
          <a:prstGeom prst="frame">
            <a:avLst>
              <a:gd fmla="val 12500" name="adj1"/>
            </a:avLst>
          </a:prstGeom>
          <a:solidFill>
            <a:srgbClr val="D8F2CF"/>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المخترع مؤسسة أو دولة.</a:t>
            </a:r>
            <a:endParaRPr b="1" i="0" sz="3200" u="none" cap="none" strike="noStrike">
              <a:solidFill>
                <a:schemeClr val="dk1"/>
              </a:solidFill>
              <a:latin typeface="Calibri"/>
              <a:ea typeface="Calibri"/>
              <a:cs typeface="Calibri"/>
              <a:sym typeface="Calibri"/>
            </a:endParaRPr>
          </a:p>
        </p:txBody>
      </p:sp>
      <p:sp>
        <p:nvSpPr>
          <p:cNvPr id="752" name="Google Shape;752;p29"/>
          <p:cNvSpPr/>
          <p:nvPr/>
        </p:nvSpPr>
        <p:spPr>
          <a:xfrm>
            <a:off x="8559861" y="2502014"/>
            <a:ext cx="609704" cy="2325757"/>
          </a:xfrm>
          <a:prstGeom prst="rightBrace">
            <a:avLst>
              <a:gd fmla="val 8333" name="adj1"/>
              <a:gd fmla="val 50000" name="adj2"/>
            </a:avLst>
          </a:prstGeom>
          <a:noFill/>
          <a:ln cap="flat" cmpd="sng" w="762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3" name="Google Shape;753;p29"/>
          <p:cNvSpPr/>
          <p:nvPr/>
        </p:nvSpPr>
        <p:spPr>
          <a:xfrm>
            <a:off x="3779243" y="3444045"/>
            <a:ext cx="1152939" cy="677518"/>
          </a:xfrm>
          <a:prstGeom prst="mathEqual">
            <a:avLst>
              <a:gd fmla="val 23520" name="adj1"/>
              <a:gd fmla="val 11760" name="adj2"/>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4" name="Google Shape;754;p29"/>
          <p:cNvSpPr/>
          <p:nvPr/>
        </p:nvSpPr>
        <p:spPr>
          <a:xfrm>
            <a:off x="247643" y="2164758"/>
            <a:ext cx="3730280" cy="3786134"/>
          </a:xfrm>
          <a:prstGeom prst="frame">
            <a:avLst>
              <a:gd fmla="val 12500" name="adj1"/>
            </a:avLst>
          </a:prstGeom>
          <a:solidFill>
            <a:srgbClr val="D8F2CF"/>
          </a:solidFill>
          <a:ln cap="flat" cmpd="sng" w="19050">
            <a:solidFill>
              <a:srgbClr val="D8F2C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نجح المخترع توماس إديسون في تطوير المصباح الكهربائي. </a:t>
            </a:r>
            <a:endParaRPr b="1"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6">
                                            <p:txEl>
                                              <p:pRg end="0" st="0"/>
                                            </p:txEl>
                                          </p:spTgt>
                                        </p:tgtEl>
                                        <p:attrNameLst>
                                          <p:attrName>style.visibility</p:attrName>
                                        </p:attrNameLst>
                                      </p:cBhvr>
                                      <p:to>
                                        <p:strVal val="visible"/>
                                      </p:to>
                                    </p:set>
                                    <p:animEffect filter="fade" transition="in">
                                      <p:cBhvr>
                                        <p:cTn dur="1000"/>
                                        <p:tgtEl>
                                          <p:spTgt spid="72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gtEl>
                                        <p:attrNameLst>
                                          <p:attrName>style.visibility</p:attrName>
                                        </p:attrNameLst>
                                      </p:cBhvr>
                                      <p:to>
                                        <p:strVal val="visible"/>
                                      </p:to>
                                    </p:set>
                                    <p:animEffect filter="fade" transition="in">
                                      <p:cBhvr>
                                        <p:cTn dur="1000"/>
                                        <p:tgtEl>
                                          <p:spTgt spid="7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xEl>
                                              <p:pRg end="0" st="0"/>
                                            </p:txEl>
                                          </p:spTgt>
                                        </p:tgtEl>
                                        <p:attrNameLst>
                                          <p:attrName>style.visibility</p:attrName>
                                        </p:attrNameLst>
                                      </p:cBhvr>
                                      <p:to>
                                        <p:strVal val="visible"/>
                                      </p:to>
                                    </p:set>
                                    <p:animEffect filter="fade" transition="in">
                                      <p:cBhvr>
                                        <p:cTn dur="500"/>
                                        <p:tgtEl>
                                          <p:spTgt spid="7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5">
                                            <p:txEl>
                                              <p:pRg end="0" st="0"/>
                                            </p:txEl>
                                          </p:spTgt>
                                        </p:tgtEl>
                                        <p:attrNameLst>
                                          <p:attrName>style.visibility</p:attrName>
                                        </p:attrNameLst>
                                      </p:cBhvr>
                                      <p:to>
                                        <p:strVal val="visible"/>
                                      </p:to>
                                    </p:set>
                                    <p:animEffect filter="fade" transition="in">
                                      <p:cBhvr>
                                        <p:cTn dur="500"/>
                                        <p:tgtEl>
                                          <p:spTgt spid="7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6">
                                            <p:txEl>
                                              <p:pRg end="0" st="0"/>
                                            </p:txEl>
                                          </p:spTgt>
                                        </p:tgtEl>
                                        <p:attrNameLst>
                                          <p:attrName>style.visibility</p:attrName>
                                        </p:attrNameLst>
                                      </p:cBhvr>
                                      <p:to>
                                        <p:strVal val="visible"/>
                                      </p:to>
                                    </p:set>
                                    <p:animEffect filter="fade" transition="in">
                                      <p:cBhvr>
                                        <p:cTn dur="500"/>
                                        <p:tgtEl>
                                          <p:spTgt spid="7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7">
                                            <p:txEl>
                                              <p:pRg end="0" st="0"/>
                                            </p:txEl>
                                          </p:spTgt>
                                        </p:tgtEl>
                                        <p:attrNameLst>
                                          <p:attrName>style.visibility</p:attrName>
                                        </p:attrNameLst>
                                      </p:cBhvr>
                                      <p:to>
                                        <p:strVal val="visible"/>
                                      </p:to>
                                    </p:set>
                                    <p:animEffect filter="fade" transition="in">
                                      <p:cBhvr>
                                        <p:cTn dur="500"/>
                                        <p:tgtEl>
                                          <p:spTgt spid="74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xEl>
                                              <p:pRg end="0" st="0"/>
                                            </p:txEl>
                                          </p:spTgt>
                                        </p:tgtEl>
                                        <p:attrNameLst>
                                          <p:attrName>style.visibility</p:attrName>
                                        </p:attrNameLst>
                                      </p:cBhvr>
                                      <p:to>
                                        <p:strVal val="visible"/>
                                      </p:to>
                                    </p:set>
                                    <p:animEffect filter="fade" transition="in">
                                      <p:cBhvr>
                                        <p:cTn dur="500"/>
                                        <p:tgtEl>
                                          <p:spTgt spid="7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1">
                                            <p:txEl>
                                              <p:pRg end="0" st="0"/>
                                            </p:txEl>
                                          </p:spTgt>
                                        </p:tgtEl>
                                        <p:attrNameLst>
                                          <p:attrName>style.visibility</p:attrName>
                                        </p:attrNameLst>
                                      </p:cBhvr>
                                      <p:to>
                                        <p:strVal val="visible"/>
                                      </p:to>
                                    </p:set>
                                    <p:animEffect filter="fade" transition="in">
                                      <p:cBhvr>
                                        <p:cTn dur="500"/>
                                        <p:tgtEl>
                                          <p:spTgt spid="75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4">
                                            <p:txEl>
                                              <p:pRg end="0" st="0"/>
                                            </p:txEl>
                                          </p:spTgt>
                                        </p:tgtEl>
                                        <p:attrNameLst>
                                          <p:attrName>style.visibility</p:attrName>
                                        </p:attrNameLst>
                                      </p:cBhvr>
                                      <p:to>
                                        <p:strVal val="visible"/>
                                      </p:to>
                                    </p:set>
                                    <p:animEffect filter="fade" transition="in">
                                      <p:cBhvr>
                                        <p:cTn dur="500"/>
                                        <p:tgtEl>
                                          <p:spTgt spid="75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pic>
        <p:nvPicPr>
          <p:cNvPr id="759" name="Google Shape;759;p3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sp>
        <p:nvSpPr>
          <p:cNvPr id="760" name="Google Shape;760;p30"/>
          <p:cNvSpPr/>
          <p:nvPr/>
        </p:nvSpPr>
        <p:spPr>
          <a:xfrm>
            <a:off x="298060" y="4964546"/>
            <a:ext cx="11595880" cy="1381968"/>
          </a:xfrm>
          <a:prstGeom prst="roundRect">
            <a:avLst>
              <a:gd fmla="val 16667" name="adj"/>
            </a:avLst>
          </a:prstGeom>
          <a:solidFill>
            <a:schemeClr val="lt1"/>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يعد هذا الاختراع حدثا كبيرا، إذ بفضله تحققت إنجازات هائلة في مجال التقدم التكنولوجي، فقد أسهم في تمهيد الطريق لاختراعات كهربائية حديثة وتحسين البنية التحتية للإضاءة في المدن والمنازل</a:t>
            </a:r>
            <a:r>
              <a:rPr b="1" i="0" lang="ar-MA" sz="2800" u="none" cap="none" strike="noStrike">
                <a:solidFill>
                  <a:schemeClr val="dk1"/>
                </a:solidFill>
                <a:latin typeface="Calibri"/>
                <a:ea typeface="Calibri"/>
                <a:cs typeface="Calibri"/>
                <a:sym typeface="Calibri"/>
              </a:rPr>
              <a:t>.</a:t>
            </a:r>
            <a:endParaRPr b="1" i="0" sz="2800" u="none" cap="none" strike="noStrike">
              <a:solidFill>
                <a:schemeClr val="dk1"/>
              </a:solidFill>
              <a:latin typeface="Calibri"/>
              <a:ea typeface="Calibri"/>
              <a:cs typeface="Calibri"/>
              <a:sym typeface="Calibri"/>
            </a:endParaRPr>
          </a:p>
        </p:txBody>
      </p:sp>
      <p:sp>
        <p:nvSpPr>
          <p:cNvPr id="761" name="Google Shape;761;p30"/>
          <p:cNvSpPr/>
          <p:nvPr/>
        </p:nvSpPr>
        <p:spPr>
          <a:xfrm>
            <a:off x="2140194" y="1109125"/>
            <a:ext cx="8740723" cy="643828"/>
          </a:xfrm>
          <a:prstGeom prst="roundRect">
            <a:avLst>
              <a:gd fmla="val 16667" name="adj"/>
            </a:avLst>
          </a:prstGeom>
          <a:solidFill>
            <a:schemeClr val="lt1"/>
          </a:solidFill>
          <a:ln cap="flat" cmpd="sng" w="5715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ما مجال توظيفه؟</a:t>
            </a:r>
            <a:endParaRPr b="0" i="0" sz="1400" u="none" cap="none" strike="noStrike">
              <a:solidFill>
                <a:srgbClr val="000000"/>
              </a:solidFill>
              <a:latin typeface="Arial"/>
              <a:ea typeface="Arial"/>
              <a:cs typeface="Arial"/>
              <a:sym typeface="Arial"/>
            </a:endParaRPr>
          </a:p>
        </p:txBody>
      </p:sp>
      <p:sp>
        <p:nvSpPr>
          <p:cNvPr id="762" name="Google Shape;762;p30"/>
          <p:cNvSpPr/>
          <p:nvPr/>
        </p:nvSpPr>
        <p:spPr>
          <a:xfrm>
            <a:off x="10797793" y="1195730"/>
            <a:ext cx="542369" cy="470617"/>
          </a:xfrm>
          <a:prstGeom prst="ellipse">
            <a:avLst/>
          </a:prstGeom>
          <a:solidFill>
            <a:schemeClr val="accent2"/>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4</a:t>
            </a:r>
            <a:endParaRPr b="0" i="0" sz="1800" u="none" cap="none" strike="noStrike">
              <a:solidFill>
                <a:schemeClr val="dk1"/>
              </a:solidFill>
              <a:latin typeface="Arial"/>
              <a:ea typeface="Arial"/>
              <a:cs typeface="Arial"/>
              <a:sym typeface="Arial"/>
            </a:endParaRPr>
          </a:p>
        </p:txBody>
      </p:sp>
      <p:sp>
        <p:nvSpPr>
          <p:cNvPr id="763" name="Google Shape;763;p30"/>
          <p:cNvSpPr/>
          <p:nvPr/>
        </p:nvSpPr>
        <p:spPr>
          <a:xfrm>
            <a:off x="4666861" y="2702936"/>
            <a:ext cx="1272208" cy="1381968"/>
          </a:xfrm>
          <a:prstGeom prst="mathPlus">
            <a:avLst>
              <a:gd fmla="val 23520" name="adj1"/>
            </a:avLst>
          </a:prstGeom>
          <a:solidFill>
            <a:schemeClr val="accent1"/>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4" name="Google Shape;764;p30"/>
          <p:cNvSpPr/>
          <p:nvPr/>
        </p:nvSpPr>
        <p:spPr>
          <a:xfrm>
            <a:off x="265043" y="2415209"/>
            <a:ext cx="4401817" cy="2052751"/>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ar-MA" sz="6600" u="none" cap="none" strike="noStrike">
                <a:solidFill>
                  <a:schemeClr val="dk1"/>
                </a:solidFill>
                <a:latin typeface="Calibri"/>
                <a:ea typeface="Calibri"/>
                <a:cs typeface="Calibri"/>
                <a:sym typeface="Calibri"/>
              </a:rPr>
              <a:t>مجال معين</a:t>
            </a:r>
            <a:endParaRPr b="1" i="0" sz="6600" u="none" cap="none" strike="noStrike">
              <a:solidFill>
                <a:schemeClr val="dk1"/>
              </a:solidFill>
              <a:latin typeface="Calibri"/>
              <a:ea typeface="Calibri"/>
              <a:cs typeface="Calibri"/>
              <a:sym typeface="Calibri"/>
            </a:endParaRPr>
          </a:p>
        </p:txBody>
      </p:sp>
      <p:sp>
        <p:nvSpPr>
          <p:cNvPr id="765" name="Google Shape;765;p30"/>
          <p:cNvSpPr txBox="1"/>
          <p:nvPr>
            <p:ph type="title"/>
          </p:nvPr>
        </p:nvSpPr>
        <p:spPr>
          <a:xfrm>
            <a:off x="941030" y="219770"/>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3750"/>
              </a:lnSpc>
              <a:spcBef>
                <a:spcPts val="0"/>
              </a:spcBef>
              <a:spcAft>
                <a:spcPts val="0"/>
              </a:spcAft>
              <a:buClr>
                <a:schemeClr val="dk1"/>
              </a:buClr>
              <a:buSzPts val="1800"/>
              <a:buFont typeface="Calibri"/>
              <a:buNone/>
            </a:pPr>
            <a:r>
              <a:rPr b="1" lang="ar-MA" sz="1800">
                <a:latin typeface="Calibri"/>
                <a:ea typeface="Calibri"/>
                <a:cs typeface="Calibri"/>
                <a:sym typeface="Calibri"/>
              </a:rPr>
              <a:t>في المرحلة الموالية سأجيب عن سؤال : </a:t>
            </a:r>
            <a:r>
              <a:rPr b="1" lang="ar-MA" sz="1800">
                <a:solidFill>
                  <a:schemeClr val="dk1"/>
                </a:solidFill>
                <a:latin typeface="Calibri"/>
                <a:ea typeface="Calibri"/>
                <a:cs typeface="Calibri"/>
                <a:sym typeface="Calibri"/>
              </a:rPr>
              <a:t>ما مجال توظيفه</a:t>
            </a:r>
            <a:r>
              <a:rPr b="1" lang="ar-MA" sz="1800">
                <a:latin typeface="Calibri"/>
                <a:ea typeface="Calibri"/>
                <a:cs typeface="Calibri"/>
                <a:sym typeface="Calibri"/>
              </a:rPr>
              <a:t>؟</a:t>
            </a:r>
            <a:endParaRPr sz="1600">
              <a:latin typeface="Calibri"/>
              <a:ea typeface="Calibri"/>
              <a:cs typeface="Calibri"/>
              <a:sym typeface="Calibri"/>
            </a:endParaRPr>
          </a:p>
        </p:txBody>
      </p:sp>
      <p:sp>
        <p:nvSpPr>
          <p:cNvPr id="766" name="Google Shape;766;p30"/>
          <p:cNvSpPr txBox="1"/>
          <p:nvPr>
            <p:ph idx="2" type="body"/>
          </p:nvPr>
        </p:nvSpPr>
        <p:spPr>
          <a:xfrm>
            <a:off x="1146359" y="59311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rgbClr val="AEABAB"/>
              </a:buClr>
              <a:buSzPts val="1400"/>
              <a:buFont typeface="Calibri"/>
              <a:buNone/>
            </a:pPr>
            <a:r>
              <a:rPr i="1" lang="ar-MA">
                <a:latin typeface="Calibri"/>
                <a:ea typeface="Calibri"/>
                <a:cs typeface="Calibri"/>
                <a:sym typeface="Calibri"/>
              </a:rPr>
              <a:t>يجيب المدرس عن السؤال مع توضيح كل خطوة يقوم بها.</a:t>
            </a:r>
            <a:endParaRPr/>
          </a:p>
        </p:txBody>
      </p:sp>
      <p:grpSp>
        <p:nvGrpSpPr>
          <p:cNvPr id="767" name="Google Shape;767;p30"/>
          <p:cNvGrpSpPr/>
          <p:nvPr/>
        </p:nvGrpSpPr>
        <p:grpSpPr>
          <a:xfrm>
            <a:off x="6013174" y="1947442"/>
            <a:ext cx="5727148" cy="3017103"/>
            <a:chOff x="0" y="0"/>
            <a:chExt cx="5727148" cy="3017103"/>
          </a:xfrm>
        </p:grpSpPr>
        <p:sp>
          <p:nvSpPr>
            <p:cNvPr id="768" name="Google Shape;768;p30"/>
            <p:cNvSpPr/>
            <p:nvPr/>
          </p:nvSpPr>
          <p:spPr>
            <a:xfrm rot="10800000">
              <a:off x="0" y="905131"/>
              <a:ext cx="5727148" cy="1206841"/>
            </a:xfrm>
            <a:prstGeom prst="notchedRigh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9" name="Google Shape;769;p30"/>
            <p:cNvSpPr/>
            <p:nvPr/>
          </p:nvSpPr>
          <p:spPr>
            <a:xfrm>
              <a:off x="4483779" y="0"/>
              <a:ext cx="1240788" cy="120684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0" name="Google Shape;770;p30"/>
            <p:cNvSpPr txBox="1"/>
            <p:nvPr/>
          </p:nvSpPr>
          <p:spPr>
            <a:xfrm>
              <a:off x="4483779" y="0"/>
              <a:ext cx="1240788" cy="1206841"/>
            </a:xfrm>
            <a:prstGeom prst="rect">
              <a:avLst/>
            </a:prstGeom>
            <a:noFill/>
            <a:ln>
              <a:noFill/>
            </a:ln>
          </p:spPr>
          <p:txBody>
            <a:bodyPr anchorCtr="0" anchor="b"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أدى هذا الاختراع دورا في....</a:t>
              </a:r>
              <a:endParaRPr b="1" i="0" sz="1800" u="none" cap="none" strike="noStrike">
                <a:solidFill>
                  <a:schemeClr val="dk1"/>
                </a:solidFill>
                <a:latin typeface="Calibri"/>
                <a:ea typeface="Calibri"/>
                <a:cs typeface="Calibri"/>
                <a:sym typeface="Calibri"/>
              </a:endParaRPr>
            </a:p>
          </p:txBody>
        </p:sp>
        <p:sp>
          <p:nvSpPr>
            <p:cNvPr id="771" name="Google Shape;771;p30"/>
            <p:cNvSpPr/>
            <p:nvPr/>
          </p:nvSpPr>
          <p:spPr>
            <a:xfrm>
              <a:off x="4953318" y="1357696"/>
              <a:ext cx="301710" cy="301710"/>
            </a:xfrm>
            <a:prstGeom prst="ellipse">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2" name="Google Shape;772;p30"/>
            <p:cNvSpPr/>
            <p:nvPr/>
          </p:nvSpPr>
          <p:spPr>
            <a:xfrm>
              <a:off x="3180951" y="1810262"/>
              <a:ext cx="1240788" cy="120684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30"/>
            <p:cNvSpPr txBox="1"/>
            <p:nvPr/>
          </p:nvSpPr>
          <p:spPr>
            <a:xfrm>
              <a:off x="3180951" y="1810262"/>
              <a:ext cx="1240788" cy="1206841"/>
            </a:xfrm>
            <a:prstGeom prst="rect">
              <a:avLst/>
            </a:prstGeom>
            <a:noFill/>
            <a:ln>
              <a:noFill/>
            </a:ln>
          </p:spPr>
          <p:txBody>
            <a:bodyPr anchorCtr="0" anchor="t" bIns="128000" lIns="128000" spcFirstLastPara="1" rIns="128000" wrap="square" tIns="128000">
              <a:noAutofit/>
            </a:bodyPr>
            <a:lstStyle/>
            <a:p>
              <a:pPr indent="0" lvl="0" marL="0" marR="0" rtl="1" algn="ctr">
                <a:lnSpc>
                  <a:spcPct val="9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تحققت، بفضل هذا الاختراع، إنجازات......</a:t>
              </a:r>
              <a:endParaRPr b="1" i="0" sz="1800" u="none" cap="none" strike="noStrike">
                <a:solidFill>
                  <a:schemeClr val="dk1"/>
                </a:solidFill>
                <a:latin typeface="Calibri"/>
                <a:ea typeface="Calibri"/>
                <a:cs typeface="Calibri"/>
                <a:sym typeface="Calibri"/>
              </a:endParaRPr>
            </a:p>
          </p:txBody>
        </p:sp>
        <p:sp>
          <p:nvSpPr>
            <p:cNvPr id="774" name="Google Shape;774;p30"/>
            <p:cNvSpPr/>
            <p:nvPr/>
          </p:nvSpPr>
          <p:spPr>
            <a:xfrm>
              <a:off x="3650490" y="1357696"/>
              <a:ext cx="301710" cy="301710"/>
            </a:xfrm>
            <a:prstGeom prst="ellipse">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5" name="Google Shape;775;p30"/>
            <p:cNvSpPr/>
            <p:nvPr/>
          </p:nvSpPr>
          <p:spPr>
            <a:xfrm>
              <a:off x="1878122" y="0"/>
              <a:ext cx="1240788" cy="120684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6" name="Google Shape;776;p30"/>
            <p:cNvSpPr txBox="1"/>
            <p:nvPr/>
          </p:nvSpPr>
          <p:spPr>
            <a:xfrm>
              <a:off x="1878122" y="0"/>
              <a:ext cx="1240788" cy="1206841"/>
            </a:xfrm>
            <a:prstGeom prst="rect">
              <a:avLst/>
            </a:prstGeom>
            <a:noFill/>
            <a:ln>
              <a:noFill/>
            </a:ln>
          </p:spPr>
          <p:txBody>
            <a:bodyPr anchorCtr="0" anchor="b"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جاء هذا الاختراع ليقدم حلا فعالا....</a:t>
              </a:r>
              <a:endParaRPr b="1" i="0" sz="1800" u="none" cap="none" strike="noStrike">
                <a:solidFill>
                  <a:schemeClr val="dk1"/>
                </a:solidFill>
                <a:latin typeface="Calibri"/>
                <a:ea typeface="Calibri"/>
                <a:cs typeface="Calibri"/>
                <a:sym typeface="Calibri"/>
              </a:endParaRPr>
            </a:p>
          </p:txBody>
        </p:sp>
        <p:sp>
          <p:nvSpPr>
            <p:cNvPr id="777" name="Google Shape;777;p30"/>
            <p:cNvSpPr/>
            <p:nvPr/>
          </p:nvSpPr>
          <p:spPr>
            <a:xfrm>
              <a:off x="2347662" y="1357696"/>
              <a:ext cx="301710" cy="301710"/>
            </a:xfrm>
            <a:prstGeom prst="ellipse">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30"/>
            <p:cNvSpPr/>
            <p:nvPr/>
          </p:nvSpPr>
          <p:spPr>
            <a:xfrm>
              <a:off x="575294" y="1810262"/>
              <a:ext cx="1240788" cy="120684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30"/>
            <p:cNvSpPr txBox="1"/>
            <p:nvPr/>
          </p:nvSpPr>
          <p:spPr>
            <a:xfrm>
              <a:off x="575294" y="1810262"/>
              <a:ext cx="1240788" cy="1206841"/>
            </a:xfrm>
            <a:prstGeom prst="rect">
              <a:avLst/>
            </a:prstGeom>
            <a:noFill/>
            <a:ln>
              <a:noFill/>
            </a:ln>
          </p:spPr>
          <p:txBody>
            <a:bodyPr anchorCtr="0" anchor="t"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1" i="0" lang="ar-MA" sz="1800" u="none" cap="none" strike="noStrike">
                  <a:solidFill>
                    <a:schemeClr val="dk1"/>
                  </a:solidFill>
                  <a:latin typeface="Calibri"/>
                  <a:ea typeface="Calibri"/>
                  <a:cs typeface="Calibri"/>
                  <a:sym typeface="Calibri"/>
                </a:rPr>
                <a:t>يعد هذا الاختراع نقلة نوعية .....</a:t>
              </a:r>
              <a:endParaRPr b="1" i="0" sz="1800" u="none" cap="none" strike="noStrike">
                <a:solidFill>
                  <a:schemeClr val="dk1"/>
                </a:solidFill>
                <a:latin typeface="Calibri"/>
                <a:ea typeface="Calibri"/>
                <a:cs typeface="Calibri"/>
                <a:sym typeface="Calibri"/>
              </a:endParaRPr>
            </a:p>
          </p:txBody>
        </p:sp>
        <p:sp>
          <p:nvSpPr>
            <p:cNvPr id="780" name="Google Shape;780;p30"/>
            <p:cNvSpPr/>
            <p:nvPr/>
          </p:nvSpPr>
          <p:spPr>
            <a:xfrm>
              <a:off x="1044833" y="1357696"/>
              <a:ext cx="301710" cy="301710"/>
            </a:xfrm>
            <a:prstGeom prst="ellipse">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xEl>
                                              <p:pRg end="0" st="0"/>
                                            </p:txEl>
                                          </p:spTgt>
                                        </p:tgtEl>
                                        <p:attrNameLst>
                                          <p:attrName>style.visibility</p:attrName>
                                        </p:attrNameLst>
                                      </p:cBhvr>
                                      <p:to>
                                        <p:strVal val="visible"/>
                                      </p:to>
                                    </p:set>
                                    <p:animEffect filter="fade" transition="in">
                                      <p:cBhvr>
                                        <p:cTn dur="1000"/>
                                        <p:tgtEl>
                                          <p:spTgt spid="7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1000"/>
                                        <p:tgtEl>
                                          <p:spTgt spid="7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p31"/>
          <p:cNvPicPr preferRelativeResize="0"/>
          <p:nvPr/>
        </p:nvPicPr>
        <p:blipFill rotWithShape="1">
          <a:blip r:embed="rId3">
            <a:alphaModFix/>
          </a:blip>
          <a:srcRect b="0" l="0" r="0" t="0"/>
          <a:stretch/>
        </p:blipFill>
        <p:spPr>
          <a:xfrm>
            <a:off x="0" y="73272"/>
            <a:ext cx="730250" cy="730250"/>
          </a:xfrm>
          <a:prstGeom prst="rect">
            <a:avLst/>
          </a:prstGeom>
          <a:noFill/>
          <a:ln>
            <a:noFill/>
          </a:ln>
        </p:spPr>
      </p:pic>
      <p:sp>
        <p:nvSpPr>
          <p:cNvPr id="787" name="Google Shape;787;p31"/>
          <p:cNvSpPr/>
          <p:nvPr/>
        </p:nvSpPr>
        <p:spPr>
          <a:xfrm>
            <a:off x="358849" y="1246638"/>
            <a:ext cx="11474302" cy="4093428"/>
          </a:xfrm>
          <a:custGeom>
            <a:rect b="b" l="l" r="r" t="t"/>
            <a:pathLst>
              <a:path extrusionOk="0" h="4093428" w="11474302">
                <a:moveTo>
                  <a:pt x="0" y="0"/>
                </a:moveTo>
                <a:cubicBezTo>
                  <a:pt x="207791" y="-48750"/>
                  <a:pt x="274370" y="7522"/>
                  <a:pt x="458972" y="0"/>
                </a:cubicBezTo>
                <a:cubicBezTo>
                  <a:pt x="643574" y="-7522"/>
                  <a:pt x="611832" y="1216"/>
                  <a:pt x="688458" y="0"/>
                </a:cubicBezTo>
                <a:cubicBezTo>
                  <a:pt x="765084" y="-1216"/>
                  <a:pt x="1219281" y="22562"/>
                  <a:pt x="1491659" y="0"/>
                </a:cubicBezTo>
                <a:cubicBezTo>
                  <a:pt x="1764037" y="-22562"/>
                  <a:pt x="1821098" y="4945"/>
                  <a:pt x="1950631" y="0"/>
                </a:cubicBezTo>
                <a:cubicBezTo>
                  <a:pt x="2080164" y="-4945"/>
                  <a:pt x="2291623" y="39229"/>
                  <a:pt x="2409603" y="0"/>
                </a:cubicBezTo>
                <a:cubicBezTo>
                  <a:pt x="2527583" y="-39229"/>
                  <a:pt x="2838908" y="76669"/>
                  <a:pt x="3212805" y="0"/>
                </a:cubicBezTo>
                <a:cubicBezTo>
                  <a:pt x="3586702" y="-76669"/>
                  <a:pt x="3409867" y="32633"/>
                  <a:pt x="3557034" y="0"/>
                </a:cubicBezTo>
                <a:cubicBezTo>
                  <a:pt x="3704201" y="-32633"/>
                  <a:pt x="4147393" y="73961"/>
                  <a:pt x="4360235" y="0"/>
                </a:cubicBezTo>
                <a:cubicBezTo>
                  <a:pt x="4573077" y="-73961"/>
                  <a:pt x="4899644" y="5060"/>
                  <a:pt x="5163436" y="0"/>
                </a:cubicBezTo>
                <a:cubicBezTo>
                  <a:pt x="5427228" y="-5060"/>
                  <a:pt x="5600567" y="63102"/>
                  <a:pt x="5737151" y="0"/>
                </a:cubicBezTo>
                <a:cubicBezTo>
                  <a:pt x="5873735" y="-63102"/>
                  <a:pt x="6341019" y="37425"/>
                  <a:pt x="6540352" y="0"/>
                </a:cubicBezTo>
                <a:cubicBezTo>
                  <a:pt x="6739685" y="-37425"/>
                  <a:pt x="6882914" y="26620"/>
                  <a:pt x="6999324" y="0"/>
                </a:cubicBezTo>
                <a:cubicBezTo>
                  <a:pt x="7115734" y="-26620"/>
                  <a:pt x="7230944" y="38200"/>
                  <a:pt x="7458296" y="0"/>
                </a:cubicBezTo>
                <a:cubicBezTo>
                  <a:pt x="7685648" y="-38200"/>
                  <a:pt x="7886834" y="72929"/>
                  <a:pt x="8146754" y="0"/>
                </a:cubicBezTo>
                <a:cubicBezTo>
                  <a:pt x="8406674" y="-72929"/>
                  <a:pt x="8433693" y="26827"/>
                  <a:pt x="8605727" y="0"/>
                </a:cubicBezTo>
                <a:cubicBezTo>
                  <a:pt x="8777761" y="-26827"/>
                  <a:pt x="9243490" y="63311"/>
                  <a:pt x="9408928" y="0"/>
                </a:cubicBezTo>
                <a:cubicBezTo>
                  <a:pt x="9574366" y="-63311"/>
                  <a:pt x="10016557" y="90971"/>
                  <a:pt x="10212129" y="0"/>
                </a:cubicBezTo>
                <a:cubicBezTo>
                  <a:pt x="10407701" y="-90971"/>
                  <a:pt x="10614325" y="21879"/>
                  <a:pt x="10785844" y="0"/>
                </a:cubicBezTo>
                <a:cubicBezTo>
                  <a:pt x="10957363" y="-21879"/>
                  <a:pt x="11319890" y="52532"/>
                  <a:pt x="11474302" y="0"/>
                </a:cubicBezTo>
                <a:cubicBezTo>
                  <a:pt x="11494764" y="109421"/>
                  <a:pt x="11445495" y="282010"/>
                  <a:pt x="11474302" y="461973"/>
                </a:cubicBezTo>
                <a:cubicBezTo>
                  <a:pt x="11503109" y="641936"/>
                  <a:pt x="11432969" y="831382"/>
                  <a:pt x="11474302" y="964879"/>
                </a:cubicBezTo>
                <a:cubicBezTo>
                  <a:pt x="11515635" y="1098376"/>
                  <a:pt x="11456430" y="1411940"/>
                  <a:pt x="11474302" y="1590589"/>
                </a:cubicBezTo>
                <a:cubicBezTo>
                  <a:pt x="11492174" y="1769238"/>
                  <a:pt x="11472387" y="1868241"/>
                  <a:pt x="11474302" y="2134430"/>
                </a:cubicBezTo>
                <a:cubicBezTo>
                  <a:pt x="11476217" y="2400619"/>
                  <a:pt x="11417844" y="2513970"/>
                  <a:pt x="11474302" y="2637337"/>
                </a:cubicBezTo>
                <a:cubicBezTo>
                  <a:pt x="11530760" y="2760704"/>
                  <a:pt x="11442264" y="3081900"/>
                  <a:pt x="11474302" y="3263047"/>
                </a:cubicBezTo>
                <a:cubicBezTo>
                  <a:pt x="11506340" y="3444194"/>
                  <a:pt x="11425996" y="3776828"/>
                  <a:pt x="11474302" y="4093428"/>
                </a:cubicBezTo>
                <a:cubicBezTo>
                  <a:pt x="11261663" y="4154789"/>
                  <a:pt x="11067953" y="4089355"/>
                  <a:pt x="10900587" y="4093428"/>
                </a:cubicBezTo>
                <a:cubicBezTo>
                  <a:pt x="10733222" y="4097501"/>
                  <a:pt x="10692330" y="4071378"/>
                  <a:pt x="10556358" y="4093428"/>
                </a:cubicBezTo>
                <a:cubicBezTo>
                  <a:pt x="10420386" y="4115478"/>
                  <a:pt x="10162191" y="4046985"/>
                  <a:pt x="9867900" y="4093428"/>
                </a:cubicBezTo>
                <a:cubicBezTo>
                  <a:pt x="9573609" y="4139871"/>
                  <a:pt x="9685998" y="4074611"/>
                  <a:pt x="9523671" y="4093428"/>
                </a:cubicBezTo>
                <a:cubicBezTo>
                  <a:pt x="9361344" y="4112245"/>
                  <a:pt x="9074513" y="4056684"/>
                  <a:pt x="8835213" y="4093428"/>
                </a:cubicBezTo>
                <a:cubicBezTo>
                  <a:pt x="8595913" y="4130172"/>
                  <a:pt x="8709962" y="4072685"/>
                  <a:pt x="8605727" y="4093428"/>
                </a:cubicBezTo>
                <a:cubicBezTo>
                  <a:pt x="8501492" y="4114171"/>
                  <a:pt x="8064749" y="4011806"/>
                  <a:pt x="7917268" y="4093428"/>
                </a:cubicBezTo>
                <a:cubicBezTo>
                  <a:pt x="7769787" y="4175050"/>
                  <a:pt x="7661985" y="4072310"/>
                  <a:pt x="7573039" y="4093428"/>
                </a:cubicBezTo>
                <a:cubicBezTo>
                  <a:pt x="7484093" y="4114546"/>
                  <a:pt x="7435210" y="4070858"/>
                  <a:pt x="7343553" y="4093428"/>
                </a:cubicBezTo>
                <a:cubicBezTo>
                  <a:pt x="7251896" y="4115998"/>
                  <a:pt x="7111560" y="4080579"/>
                  <a:pt x="6999324" y="4093428"/>
                </a:cubicBezTo>
                <a:cubicBezTo>
                  <a:pt x="6887088" y="4106277"/>
                  <a:pt x="6644623" y="4036756"/>
                  <a:pt x="6310866" y="4093428"/>
                </a:cubicBezTo>
                <a:cubicBezTo>
                  <a:pt x="5977109" y="4150100"/>
                  <a:pt x="6084270" y="4075847"/>
                  <a:pt x="5966637" y="4093428"/>
                </a:cubicBezTo>
                <a:cubicBezTo>
                  <a:pt x="5849004" y="4111009"/>
                  <a:pt x="5790581" y="4088890"/>
                  <a:pt x="5737151" y="4093428"/>
                </a:cubicBezTo>
                <a:cubicBezTo>
                  <a:pt x="5683721" y="4097966"/>
                  <a:pt x="5467434" y="4062744"/>
                  <a:pt x="5392922" y="4093428"/>
                </a:cubicBezTo>
                <a:cubicBezTo>
                  <a:pt x="5318410" y="4124112"/>
                  <a:pt x="5126953" y="4078221"/>
                  <a:pt x="4933950" y="4093428"/>
                </a:cubicBezTo>
                <a:cubicBezTo>
                  <a:pt x="4740947" y="4108635"/>
                  <a:pt x="4614622" y="4059718"/>
                  <a:pt x="4360235" y="4093428"/>
                </a:cubicBezTo>
                <a:cubicBezTo>
                  <a:pt x="4105848" y="4127138"/>
                  <a:pt x="4172532" y="4067680"/>
                  <a:pt x="4016006" y="4093428"/>
                </a:cubicBezTo>
                <a:cubicBezTo>
                  <a:pt x="3859480" y="4119176"/>
                  <a:pt x="3504652" y="4031812"/>
                  <a:pt x="3212805" y="4093428"/>
                </a:cubicBezTo>
                <a:cubicBezTo>
                  <a:pt x="2920958" y="4155044"/>
                  <a:pt x="2822630" y="4036544"/>
                  <a:pt x="2639089" y="4093428"/>
                </a:cubicBezTo>
                <a:cubicBezTo>
                  <a:pt x="2455548" y="4150312"/>
                  <a:pt x="2207339" y="3999311"/>
                  <a:pt x="1835888" y="4093428"/>
                </a:cubicBezTo>
                <a:cubicBezTo>
                  <a:pt x="1464437" y="4187545"/>
                  <a:pt x="1398240" y="4037117"/>
                  <a:pt x="1147430" y="4093428"/>
                </a:cubicBezTo>
                <a:cubicBezTo>
                  <a:pt x="896620" y="4149739"/>
                  <a:pt x="800197" y="4075506"/>
                  <a:pt x="688458" y="4093428"/>
                </a:cubicBezTo>
                <a:cubicBezTo>
                  <a:pt x="576719" y="4111350"/>
                  <a:pt x="297948" y="4027956"/>
                  <a:pt x="0" y="4093428"/>
                </a:cubicBezTo>
                <a:cubicBezTo>
                  <a:pt x="-47245" y="3883622"/>
                  <a:pt x="12124" y="3767348"/>
                  <a:pt x="0" y="3590521"/>
                </a:cubicBezTo>
                <a:cubicBezTo>
                  <a:pt x="-12124" y="3413694"/>
                  <a:pt x="50086" y="3125686"/>
                  <a:pt x="0" y="3005746"/>
                </a:cubicBezTo>
                <a:cubicBezTo>
                  <a:pt x="-50086" y="2885807"/>
                  <a:pt x="40723" y="2603725"/>
                  <a:pt x="0" y="2339102"/>
                </a:cubicBezTo>
                <a:cubicBezTo>
                  <a:pt x="-40723" y="2074479"/>
                  <a:pt x="75284" y="1811272"/>
                  <a:pt x="0" y="1672458"/>
                </a:cubicBezTo>
                <a:cubicBezTo>
                  <a:pt x="-75284" y="1533644"/>
                  <a:pt x="32001" y="1261616"/>
                  <a:pt x="0" y="1046748"/>
                </a:cubicBezTo>
                <a:cubicBezTo>
                  <a:pt x="-32001" y="831880"/>
                  <a:pt x="85472" y="500110"/>
                  <a:pt x="0" y="0"/>
                </a:cubicBezTo>
                <a:close/>
              </a:path>
            </a:pathLst>
          </a:custGeom>
          <a:noFill/>
          <a:ln cap="flat" cmpd="sng" w="38100">
            <a:solidFill>
              <a:srgbClr val="037A9C"/>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4000"/>
              <a:buFont typeface="Arial"/>
              <a:buNone/>
            </a:pPr>
            <a:r>
              <a:rPr b="1" i="0" lang="ar-MA" sz="4000" u="none" cap="none" strike="noStrike">
                <a:solidFill>
                  <a:schemeClr val="dk1"/>
                </a:solidFill>
                <a:latin typeface="Calibri"/>
                <a:ea typeface="Calibri"/>
                <a:cs typeface="Calibri"/>
                <a:sym typeface="Calibri"/>
              </a:rPr>
              <a:t>اختراع المصباح:</a:t>
            </a:r>
            <a:endParaRPr b="0" i="0" sz="1400" u="none" cap="none" strike="noStrike">
              <a:solidFill>
                <a:srgbClr val="000000"/>
              </a:solidFill>
              <a:latin typeface="Arial"/>
              <a:ea typeface="Arial"/>
              <a:cs typeface="Arial"/>
              <a:sym typeface="Arial"/>
            </a:endParaRPr>
          </a:p>
          <a:p>
            <a:pPr indent="0" lvl="0" marL="0" marR="0" rtl="1" algn="just">
              <a:lnSpc>
                <a:spcPct val="100000"/>
              </a:lnSpc>
              <a:spcBef>
                <a:spcPts val="0"/>
              </a:spcBef>
              <a:spcAft>
                <a:spcPts val="0"/>
              </a:spcAft>
              <a:buClr>
                <a:srgbClr val="000000"/>
              </a:buClr>
              <a:buSzPts val="4000"/>
              <a:buFont typeface="Arial"/>
              <a:buNone/>
            </a:pPr>
            <a:r>
              <a:rPr b="1" i="0" lang="ar-MA" sz="4000" u="none" cap="none" strike="noStrike">
                <a:solidFill>
                  <a:schemeClr val="dk1"/>
                </a:solidFill>
                <a:latin typeface="Calibri"/>
                <a:ea typeface="Calibri"/>
                <a:cs typeface="Calibri"/>
                <a:sym typeface="Calibri"/>
              </a:rPr>
              <a:t>يندرج اختراع المصباح الكهربائي ضمن المجال العلمي والتقني؛ نجح المخترع توماس إديسون في تطويره بعد عدة محاولات مضنية . </a:t>
            </a:r>
            <a:endParaRPr b="1" i="0" sz="4000" u="none" cap="none" strike="noStrike">
              <a:solidFill>
                <a:schemeClr val="dk1"/>
              </a:solidFill>
              <a:latin typeface="Calibri"/>
              <a:ea typeface="Calibri"/>
              <a:cs typeface="Calibri"/>
              <a:sym typeface="Calibri"/>
            </a:endParaRPr>
          </a:p>
          <a:p>
            <a:pPr indent="0" lvl="0" marL="0" marR="0" rtl="1" algn="just">
              <a:lnSpc>
                <a:spcPct val="100000"/>
              </a:lnSpc>
              <a:spcBef>
                <a:spcPts val="0"/>
              </a:spcBef>
              <a:spcAft>
                <a:spcPts val="0"/>
              </a:spcAft>
              <a:buClr>
                <a:srgbClr val="000000"/>
              </a:buClr>
              <a:buSzPts val="4000"/>
              <a:buFont typeface="Arial"/>
              <a:buNone/>
            </a:pPr>
            <a:r>
              <a:rPr b="1" i="0" lang="ar-MA" sz="4000" u="none" cap="none" strike="noStrike">
                <a:solidFill>
                  <a:schemeClr val="dk1"/>
                </a:solidFill>
                <a:latin typeface="Calibri"/>
                <a:ea typeface="Calibri"/>
                <a:cs typeface="Calibri"/>
                <a:sym typeface="Calibri"/>
              </a:rPr>
              <a:t>يعد هذا الاختراع حدثا كبيرا، إذ بفضله تحققت إنجازات هائلة في مجال التقدم التكنولوجي، فقد أسهم في تمهيد الطريق لاختراعات كهربائية حديثة وتحسين البنية التحتية للإضاءة في المدن والمنازل.</a:t>
            </a:r>
            <a:endParaRPr b="1" i="0" sz="4000" u="none" cap="none" strike="noStrike">
              <a:solidFill>
                <a:schemeClr val="dk1"/>
              </a:solidFill>
              <a:latin typeface="Calibri"/>
              <a:ea typeface="Calibri"/>
              <a:cs typeface="Calibri"/>
              <a:sym typeface="Calibri"/>
            </a:endParaRPr>
          </a:p>
          <a:p>
            <a:pPr indent="0" lvl="0" marL="0" marR="0" rtl="1"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
        <p:nvSpPr>
          <p:cNvPr id="788" name="Google Shape;788;p31"/>
          <p:cNvSpPr txBox="1"/>
          <p:nvPr>
            <p:ph type="title"/>
          </p:nvPr>
        </p:nvSpPr>
        <p:spPr>
          <a:xfrm>
            <a:off x="867240" y="304622"/>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في النهاية، واستنادا إلى كل العناصر السابقة، أكون قد قدمت جوابا منسجما وتاما، وهو كالآتي:</a:t>
            </a:r>
            <a:endParaRPr/>
          </a:p>
        </p:txBody>
      </p:sp>
      <p:sp>
        <p:nvSpPr>
          <p:cNvPr id="789" name="Google Shape;789;p31"/>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يقدم المدرس المنتوج بشكل شفهي. </a:t>
            </a:r>
            <a:r>
              <a:rPr lang="ar-MA">
                <a:highlight>
                  <a:srgbClr val="FFFF00"/>
                </a:highlight>
              </a:rPr>
              <a:t>ينمذج المدرس،</a:t>
            </a:r>
            <a:r>
              <a:rPr lang="ar-MA" sz="1400">
                <a:highlight>
                  <a:srgbClr val="FFFF00"/>
                </a:highlight>
              </a:rPr>
              <a:t> خلال عملية التقدي</a:t>
            </a:r>
            <a:r>
              <a:rPr lang="ar-MA">
                <a:highlight>
                  <a:srgbClr val="FFFF00"/>
                </a:highlight>
              </a:rPr>
              <a:t>م، قواعد التحدث:</a:t>
            </a:r>
            <a:r>
              <a:rPr b="1" lang="ar-MA" sz="1400">
                <a:solidFill>
                  <a:schemeClr val="dk1"/>
                </a:solidFill>
                <a:highlight>
                  <a:srgbClr val="FFFF00"/>
                </a:highlight>
                <a:latin typeface="Calibri"/>
                <a:ea typeface="Calibri"/>
                <a:cs typeface="Calibri"/>
                <a:sym typeface="Calibri"/>
              </a:rPr>
              <a:t> (الصوت- الحركات- التحرك )</a:t>
            </a:r>
            <a:r>
              <a:rPr lang="ar-MA">
                <a:highlight>
                  <a:srgbClr val="FFFF00"/>
                </a:highlight>
              </a:rPr>
              <a:t>  </a:t>
            </a:r>
            <a:endParaRPr sz="1400">
              <a:highlight>
                <a:srgbClr val="FFFF00"/>
              </a:high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3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795" name="Google Shape;795;p32"/>
          <p:cNvPicPr preferRelativeResize="0"/>
          <p:nvPr/>
        </p:nvPicPr>
        <p:blipFill rotWithShape="1">
          <a:blip r:embed="rId3">
            <a:alphaModFix/>
          </a:blip>
          <a:srcRect b="0" l="0" r="0" t="0"/>
          <a:stretch/>
        </p:blipFill>
        <p:spPr>
          <a:xfrm>
            <a:off x="122359" y="140024"/>
            <a:ext cx="744881" cy="744881"/>
          </a:xfrm>
          <a:prstGeom prst="rect">
            <a:avLst/>
          </a:prstGeom>
          <a:noFill/>
          <a:ln>
            <a:noFill/>
          </a:ln>
        </p:spPr>
      </p:pic>
      <p:graphicFrame>
        <p:nvGraphicFramePr>
          <p:cNvPr id="796" name="Google Shape;796;p32"/>
          <p:cNvGraphicFramePr/>
          <p:nvPr/>
        </p:nvGraphicFramePr>
        <p:xfrm>
          <a:off x="4244009" y="896041"/>
          <a:ext cx="3000000" cy="3000000"/>
        </p:xfrm>
        <a:graphic>
          <a:graphicData uri="http://schemas.openxmlformats.org/drawingml/2006/table">
            <a:tbl>
              <a:tblPr bandRow="1" firstRow="1">
                <a:noFill/>
                <a:tableStyleId>{D195CAB6-A918-4C17-8738-739670D7F2D2}</a:tableStyleId>
              </a:tblPr>
              <a:tblGrid>
                <a:gridCol w="516825"/>
                <a:gridCol w="586400"/>
                <a:gridCol w="6629400"/>
              </a:tblGrid>
              <a:tr h="370850">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لا</a:t>
                      </a:r>
                      <a:endParaRPr sz="2400" u="none" cap="none" strike="noStrike">
                        <a:latin typeface="Calibri"/>
                        <a:ea typeface="Calibri"/>
                        <a:cs typeface="Calibri"/>
                        <a:sym typeface="Calibri"/>
                      </a:endParaRPr>
                    </a:p>
                  </a:txBody>
                  <a:tcPr marT="45725" marB="45725" marR="91450" marL="91450">
                    <a:solidFill>
                      <a:srgbClr val="66FFFF"/>
                    </a:solidFill>
                  </a:tcPr>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نعم </a:t>
                      </a:r>
                      <a:endParaRPr sz="2400" u="none" cap="none" strike="noStrike">
                        <a:latin typeface="Calibri"/>
                        <a:ea typeface="Calibri"/>
                        <a:cs typeface="Calibri"/>
                        <a:sym typeface="Calibri"/>
                      </a:endParaRPr>
                    </a:p>
                  </a:txBody>
                  <a:tcPr marT="45725" marB="45725" marR="91450" marL="91450">
                    <a:solidFill>
                      <a:srgbClr val="66FFFF"/>
                    </a:solidFill>
                  </a:tcPr>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المعيار</a:t>
                      </a:r>
                      <a:endParaRPr sz="2400" u="none" cap="none" strike="noStrike">
                        <a:latin typeface="Calibri"/>
                        <a:ea typeface="Calibri"/>
                        <a:cs typeface="Calibri"/>
                        <a:sym typeface="Calibri"/>
                      </a:endParaRPr>
                    </a:p>
                  </a:txBody>
                  <a:tcPr marT="45725" marB="45725" marR="91450" marL="91450">
                    <a:solidFill>
                      <a:srgbClr val="66FFFF"/>
                    </a:solidFill>
                  </a:tcPr>
                </a:tc>
              </a:tr>
              <a:tr h="206325">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0000"/>
                        </a:buClr>
                        <a:buSzPts val="3600"/>
                        <a:buFont typeface="Arial"/>
                        <a:buNone/>
                      </a:pPr>
                      <a:r>
                        <a:rPr lang="ar-MA" sz="3600" u="none" cap="none" strike="noStrike">
                          <a:solidFill>
                            <a:srgbClr val="00B050"/>
                          </a:solidFill>
                          <a:latin typeface="Calibri"/>
                          <a:ea typeface="Calibri"/>
                          <a:cs typeface="Calibri"/>
                          <a:sym typeface="Calibri"/>
                        </a:rPr>
                        <a:t>√</a:t>
                      </a:r>
                      <a:endParaRPr sz="1400" u="none" cap="none" strike="noStrike"/>
                    </a:p>
                  </a:txBody>
                  <a:tcPr marT="45725" marB="45725" marR="91450" marL="91450"/>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فهمت المهمة المطلوبة مني </a:t>
                      </a:r>
                      <a:endParaRPr sz="2400" u="none" cap="none" strike="noStrike">
                        <a:latin typeface="Calibri"/>
                        <a:ea typeface="Calibri"/>
                        <a:cs typeface="Calibri"/>
                        <a:sym typeface="Calibri"/>
                      </a:endParaRPr>
                    </a:p>
                  </a:txBody>
                  <a:tcPr marT="45725" marB="45725" marR="91450" marL="91450"/>
                </a:tc>
              </a:tr>
              <a:tr h="206325">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0000"/>
                        </a:buClr>
                        <a:buSzPts val="3600"/>
                        <a:buFont typeface="Arial"/>
                        <a:buNone/>
                      </a:pPr>
                      <a:r>
                        <a:t/>
                      </a:r>
                      <a:endParaRPr sz="3600" u="none" cap="none" strike="noStrike">
                        <a:solidFill>
                          <a:srgbClr val="00B050"/>
                        </a:solidFill>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حددت الاختراع الذي سأعرفه</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solidFill>
                      <a:srgbClr val="CCFF99"/>
                    </a:solidFill>
                  </a:tcPr>
                </a:tc>
                <a:tc>
                  <a:txBody>
                    <a:bodyPr/>
                    <a:lstStyle/>
                    <a:p>
                      <a:pPr indent="0" lvl="0" marL="0" marR="0" rtl="1" algn="r">
                        <a:lnSpc>
                          <a:spcPct val="100000"/>
                        </a:lnSpc>
                        <a:spcBef>
                          <a:spcPts val="0"/>
                        </a:spcBef>
                        <a:spcAft>
                          <a:spcPts val="0"/>
                        </a:spcAft>
                        <a:buClr>
                          <a:srgbClr val="00B050"/>
                        </a:buClr>
                        <a:buSzPts val="2400"/>
                        <a:buFont typeface="Calibri"/>
                        <a:buNone/>
                      </a:pPr>
                      <a:r>
                        <a:rPr lang="ar-MA" sz="2400" u="none" cap="none" strike="noStrike">
                          <a:solidFill>
                            <a:srgbClr val="00B050"/>
                          </a:solidFill>
                          <a:latin typeface="Calibri"/>
                          <a:ea typeface="Calibri"/>
                          <a:cs typeface="Calibri"/>
                          <a:sym typeface="Calibri"/>
                        </a:rPr>
                        <a:t>√</a:t>
                      </a:r>
                      <a:endParaRPr sz="1400" u="none" cap="none" strike="noStrike"/>
                    </a:p>
                  </a:txBody>
                  <a:tcPr marT="45725" marB="45725" marR="91450" marL="91450">
                    <a:solidFill>
                      <a:srgbClr val="CCFF99"/>
                    </a:solidFill>
                  </a:tcPr>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أجبت عن الجزء الأول بتوظيف التعبير المناسب</a:t>
                      </a:r>
                      <a:endParaRPr sz="2400" u="none" cap="none" strike="noStrike">
                        <a:latin typeface="Calibri"/>
                        <a:ea typeface="Calibri"/>
                        <a:cs typeface="Calibri"/>
                        <a:sym typeface="Calibri"/>
                      </a:endParaRPr>
                    </a:p>
                  </a:txBody>
                  <a:tcPr marT="45725" marB="45725" marR="91450" marL="91450">
                    <a:solidFill>
                      <a:srgbClr val="CCFF99"/>
                    </a:solidFill>
                  </a:tcPr>
                </a:tc>
              </a:tr>
              <a:tr h="370850">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B050"/>
                        </a:buClr>
                        <a:buSzPts val="2400"/>
                        <a:buFont typeface="Calibri"/>
                        <a:buNone/>
                      </a:pPr>
                      <a:r>
                        <a:rPr lang="ar-MA" sz="2400" u="none" cap="none" strike="noStrike">
                          <a:solidFill>
                            <a:srgbClr val="00B050"/>
                          </a:solidFill>
                          <a:latin typeface="Calibri"/>
                          <a:ea typeface="Calibri"/>
                          <a:cs typeface="Calibri"/>
                          <a:sym typeface="Calibri"/>
                        </a:rPr>
                        <a:t>√</a:t>
                      </a:r>
                      <a:endParaRPr sz="1400" u="none" cap="none" strike="noStrike"/>
                    </a:p>
                  </a:txBody>
                  <a:tcPr marT="45725" marB="45725" marR="91450" marL="91450"/>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أجبت عن الجزء الثاني بتوظيف التعبير المناسب.</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tc>
                <a:tc>
                  <a:txBody>
                    <a:bodyPr/>
                    <a:lstStyle/>
                    <a:p>
                      <a:pPr indent="0" lvl="0" marL="0" marR="0" rtl="1" algn="r">
                        <a:lnSpc>
                          <a:spcPct val="100000"/>
                        </a:lnSpc>
                        <a:spcBef>
                          <a:spcPts val="0"/>
                        </a:spcBef>
                        <a:spcAft>
                          <a:spcPts val="0"/>
                        </a:spcAft>
                        <a:buClr>
                          <a:srgbClr val="00B050"/>
                        </a:buClr>
                        <a:buSzPts val="2400"/>
                        <a:buFont typeface="Calibri"/>
                        <a:buNone/>
                      </a:pPr>
                      <a:r>
                        <a:rPr lang="ar-MA" sz="2400" u="none" cap="none" strike="noStrike">
                          <a:solidFill>
                            <a:srgbClr val="00B050"/>
                          </a:solidFill>
                          <a:latin typeface="Calibri"/>
                          <a:ea typeface="Calibri"/>
                          <a:cs typeface="Calibri"/>
                          <a:sym typeface="Calibri"/>
                        </a:rPr>
                        <a:t>√</a:t>
                      </a:r>
                      <a:endParaRPr sz="1400" u="none" cap="none" strike="noStrike"/>
                    </a:p>
                  </a:txBody>
                  <a:tcPr marT="45725" marB="45725" marR="91450" marL="91450"/>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latin typeface="Calibri"/>
                          <a:ea typeface="Calibri"/>
                          <a:cs typeface="Calibri"/>
                          <a:sym typeface="Calibri"/>
                        </a:rPr>
                        <a:t>أجبت عن الجزء الثالث بتوظيف التعبير المناسب.</a:t>
                      </a:r>
                      <a:endParaRPr sz="2400" u="none" cap="none" strike="noStrike">
                        <a:latin typeface="Calibri"/>
                        <a:ea typeface="Calibri"/>
                        <a:cs typeface="Calibri"/>
                        <a:sym typeface="Calibri"/>
                      </a:endParaRPr>
                    </a:p>
                  </a:txBody>
                  <a:tcPr marT="45725" marB="45725" marR="91450" marL="91450"/>
                </a:tc>
              </a:tr>
              <a:tr h="370850">
                <a:tc>
                  <a:txBody>
                    <a:bodyPr/>
                    <a:lstStyle/>
                    <a:p>
                      <a:pPr indent="0" lvl="0" marL="0" marR="0" rtl="1" algn="r">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45725" marB="45725" marR="91450" marL="91450">
                    <a:solidFill>
                      <a:srgbClr val="FFCC99"/>
                    </a:solidFill>
                  </a:tcPr>
                </a:tc>
                <a:tc>
                  <a:txBody>
                    <a:bodyPr/>
                    <a:lstStyle/>
                    <a:p>
                      <a:pPr indent="0" lvl="0" marL="0" marR="0" rtl="1" algn="r">
                        <a:lnSpc>
                          <a:spcPct val="100000"/>
                        </a:lnSpc>
                        <a:spcBef>
                          <a:spcPts val="0"/>
                        </a:spcBef>
                        <a:spcAft>
                          <a:spcPts val="0"/>
                        </a:spcAft>
                        <a:buClr>
                          <a:srgbClr val="00B050"/>
                        </a:buClr>
                        <a:buSzPts val="2400"/>
                        <a:buFont typeface="Calibri"/>
                        <a:buNone/>
                      </a:pPr>
                      <a:r>
                        <a:rPr lang="ar-MA" sz="2400" u="none" cap="none" strike="noStrike">
                          <a:solidFill>
                            <a:srgbClr val="00B050"/>
                          </a:solidFill>
                          <a:latin typeface="Calibri"/>
                          <a:ea typeface="Calibri"/>
                          <a:cs typeface="Calibri"/>
                          <a:sym typeface="Calibri"/>
                        </a:rPr>
                        <a:t>√</a:t>
                      </a:r>
                      <a:endParaRPr sz="1400" u="none" cap="none" strike="noStrike"/>
                    </a:p>
                  </a:txBody>
                  <a:tcPr marT="45725" marB="45725" marR="91450" marL="91450">
                    <a:solidFill>
                      <a:srgbClr val="FFCC99"/>
                    </a:solidFill>
                  </a:tcPr>
                </a:tc>
                <a:tc>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latin typeface="Calibri"/>
                          <a:ea typeface="Calibri"/>
                          <a:cs typeface="Calibri"/>
                          <a:sym typeface="Calibri"/>
                        </a:rPr>
                        <a:t>توفقت في الجمع بين التعبير الأول والثاني بتوظيف أدوات الربط</a:t>
                      </a:r>
                      <a:endParaRPr sz="2400" u="none" cap="none" strike="noStrike">
                        <a:latin typeface="Calibri"/>
                        <a:ea typeface="Calibri"/>
                        <a:cs typeface="Calibri"/>
                        <a:sym typeface="Calibri"/>
                      </a:endParaRPr>
                    </a:p>
                  </a:txBody>
                  <a:tcPr marT="45725" marB="45725" marR="91450" marL="91450">
                    <a:solidFill>
                      <a:srgbClr val="FFCC99"/>
                    </a:solidFill>
                  </a:tcPr>
                </a:tc>
              </a:tr>
            </a:tbl>
          </a:graphicData>
        </a:graphic>
      </p:graphicFrame>
      <p:pic>
        <p:nvPicPr>
          <p:cNvPr descr="‫Golden Check Mark Icon 3d المعتمدة من اختيار النجاح الجودة موافق تأكيد زر  عزل معزول, علامة الاختيار الذهبية, 3d موافقة علامة, تأكيد زر الرسم PNG صورة  للتحميل مجانا‬‎" id="797" name="Google Shape;797;p32"/>
          <p:cNvPicPr preferRelativeResize="0"/>
          <p:nvPr/>
        </p:nvPicPr>
        <p:blipFill rotWithShape="1">
          <a:blip r:embed="rId4">
            <a:alphaModFix/>
          </a:blip>
          <a:srcRect b="0" l="0" r="0" t="0"/>
          <a:stretch/>
        </p:blipFill>
        <p:spPr>
          <a:xfrm>
            <a:off x="2100884" y="1295420"/>
            <a:ext cx="2143125" cy="2143125"/>
          </a:xfrm>
          <a:prstGeom prst="rect">
            <a:avLst/>
          </a:prstGeom>
          <a:noFill/>
          <a:ln>
            <a:noFill/>
          </a:ln>
        </p:spPr>
      </p:pic>
      <p:sp>
        <p:nvSpPr>
          <p:cNvPr id="798" name="Google Shape;798;p32"/>
          <p:cNvSpPr txBox="1"/>
          <p:nvPr>
            <p:ph type="title"/>
          </p:nvPr>
        </p:nvSpPr>
        <p:spPr>
          <a:xfrm>
            <a:off x="867240" y="244916"/>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هل أنجزت المهمة جيدا؟</a:t>
            </a:r>
            <a:endParaRPr/>
          </a:p>
        </p:txBody>
      </p:sp>
      <p:sp>
        <p:nvSpPr>
          <p:cNvPr id="799" name="Google Shape;799;p32"/>
          <p:cNvSpPr txBox="1"/>
          <p:nvPr>
            <p:ph idx="2" type="body"/>
          </p:nvPr>
        </p:nvSpPr>
        <p:spPr>
          <a:xfrm>
            <a:off x="1209311" y="50261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يخضع المدرس منجزه لعناصر معيار النجاح.</a:t>
            </a:r>
            <a:endParaRPr sz="1400">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33"/>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لكي أجيب عن سؤال تعريف مخترَع مهم، فإني أتبع الخطوات الآتية:</a:t>
            </a:r>
            <a:endParaRPr/>
          </a:p>
        </p:txBody>
      </p:sp>
      <p:sp>
        <p:nvSpPr>
          <p:cNvPr id="805" name="Google Shape;805;p33"/>
          <p:cNvSpPr txBox="1"/>
          <p:nvPr>
            <p:ph idx="4294967295" type="body"/>
          </p:nvPr>
        </p:nvSpPr>
        <p:spPr>
          <a:xfrm>
            <a:off x="1146359" y="590324"/>
            <a:ext cx="10250160" cy="321521"/>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1400"/>
              <a:buChar char="•"/>
            </a:pPr>
            <a:r>
              <a:rPr i="1" lang="ar-MA" sz="1400">
                <a:latin typeface="Calibri"/>
                <a:ea typeface="Calibri"/>
                <a:cs typeface="Calibri"/>
                <a:sym typeface="Calibri"/>
              </a:rPr>
              <a:t>يعيد المدرس التذكير بالخطوات المتبعة خلال مرحلة النمذجة، ويقدم مثالا مضادا.</a:t>
            </a:r>
            <a:endParaRPr/>
          </a:p>
          <a:p>
            <a:pPr indent="-139700" lvl="0" marL="228600" rtl="1" algn="r">
              <a:lnSpc>
                <a:spcPct val="90000"/>
              </a:lnSpc>
              <a:spcBef>
                <a:spcPts val="1000"/>
              </a:spcBef>
              <a:spcAft>
                <a:spcPts val="0"/>
              </a:spcAft>
              <a:buClr>
                <a:schemeClr val="dk1"/>
              </a:buClr>
              <a:buSzPts val="1400"/>
              <a:buNone/>
            </a:pPr>
            <a:r>
              <a:t/>
            </a:r>
            <a:endParaRPr i="1" sz="1400">
              <a:latin typeface="Calibri"/>
              <a:ea typeface="Calibri"/>
              <a:cs typeface="Calibri"/>
              <a:sym typeface="Calibri"/>
            </a:endParaRPr>
          </a:p>
        </p:txBody>
      </p:sp>
      <p:pic>
        <p:nvPicPr>
          <p:cNvPr id="806" name="Google Shape;806;p33"/>
          <p:cNvPicPr preferRelativeResize="0"/>
          <p:nvPr/>
        </p:nvPicPr>
        <p:blipFill rotWithShape="1">
          <a:blip r:embed="rId3">
            <a:alphaModFix/>
          </a:blip>
          <a:srcRect b="0" l="0" r="0" t="0"/>
          <a:stretch/>
        </p:blipFill>
        <p:spPr>
          <a:xfrm>
            <a:off x="171646" y="210537"/>
            <a:ext cx="591916" cy="591916"/>
          </a:xfrm>
          <a:prstGeom prst="rect">
            <a:avLst/>
          </a:prstGeom>
          <a:noFill/>
          <a:ln>
            <a:noFill/>
          </a:ln>
        </p:spPr>
      </p:pic>
      <p:grpSp>
        <p:nvGrpSpPr>
          <p:cNvPr id="807" name="Google Shape;807;p33"/>
          <p:cNvGrpSpPr/>
          <p:nvPr/>
        </p:nvGrpSpPr>
        <p:grpSpPr>
          <a:xfrm>
            <a:off x="1886815" y="1844410"/>
            <a:ext cx="9249471" cy="3275800"/>
            <a:chOff x="256798" y="777799"/>
            <a:chExt cx="9249471" cy="3275800"/>
          </a:xfrm>
        </p:grpSpPr>
        <p:sp>
          <p:nvSpPr>
            <p:cNvPr id="808" name="Google Shape;808;p33"/>
            <p:cNvSpPr/>
            <p:nvPr/>
          </p:nvSpPr>
          <p:spPr>
            <a:xfrm>
              <a:off x="7928103" y="777799"/>
              <a:ext cx="1541033" cy="2764800"/>
            </a:xfrm>
            <a:prstGeom prst="roundRect">
              <a:avLst>
                <a:gd fmla="val 10000"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33"/>
            <p:cNvSpPr txBox="1"/>
            <p:nvPr/>
          </p:nvSpPr>
          <p:spPr>
            <a:xfrm>
              <a:off x="7965236" y="777799"/>
              <a:ext cx="1541033" cy="616413"/>
            </a:xfrm>
            <a:prstGeom prst="rect">
              <a:avLst/>
            </a:prstGeom>
            <a:noFill/>
            <a:ln>
              <a:noFill/>
            </a:ln>
          </p:spPr>
          <p:txBody>
            <a:bodyPr anchorCtr="0" anchor="t" bIns="106675" lIns="199125" spcFirstLastPara="1" rIns="199125" wrap="square" tIns="199125">
              <a:noAutofit/>
            </a:bodyPr>
            <a:lstStyle/>
            <a:p>
              <a:pPr indent="0" lvl="0" marL="0" marR="0" rtl="1" algn="just">
                <a:lnSpc>
                  <a:spcPct val="9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الخطوة ❶: </a:t>
              </a:r>
              <a:r>
                <a:rPr b="1" i="0" lang="ar-MA" sz="2800" u="none" cap="none" strike="noStrike">
                  <a:solidFill>
                    <a:schemeClr val="dk1"/>
                  </a:solidFill>
                  <a:latin typeface="Calibri"/>
                  <a:ea typeface="Calibri"/>
                  <a:cs typeface="Calibri"/>
                  <a:sym typeface="Calibri"/>
                </a:rPr>
                <a:t>أحدد الاختراع</a:t>
              </a:r>
              <a:endParaRPr b="1" i="0" sz="2800" u="none" cap="none" strike="noStrike">
                <a:solidFill>
                  <a:schemeClr val="lt1"/>
                </a:solidFill>
                <a:latin typeface="Arial"/>
                <a:ea typeface="Arial"/>
                <a:cs typeface="Arial"/>
                <a:sym typeface="Arial"/>
              </a:endParaRPr>
            </a:p>
          </p:txBody>
        </p:sp>
        <p:sp>
          <p:nvSpPr>
            <p:cNvPr id="810" name="Google Shape;810;p33"/>
            <p:cNvSpPr/>
            <p:nvPr/>
          </p:nvSpPr>
          <p:spPr>
            <a:xfrm>
              <a:off x="7886968" y="3554277"/>
              <a:ext cx="1541033" cy="459583"/>
            </a:xfrm>
            <a:prstGeom prst="roundRect">
              <a:avLst>
                <a:gd fmla="val 10000" name="adj"/>
              </a:avLst>
            </a:prstGeom>
            <a:solidFill>
              <a:schemeClr val="lt1">
                <a:alpha val="89411"/>
              </a:schemeClr>
            </a:solidFill>
            <a:ln cap="flat" cmpd="sng" w="19050">
              <a:solidFill>
                <a:srgbClr val="E9713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33"/>
            <p:cNvSpPr/>
            <p:nvPr/>
          </p:nvSpPr>
          <p:spPr>
            <a:xfrm rot="10800000">
              <a:off x="7236357" y="894169"/>
              <a:ext cx="495264" cy="383672"/>
            </a:xfrm>
            <a:prstGeom prst="rightArrow">
              <a:avLst>
                <a:gd fmla="val 60000" name="adj1"/>
                <a:gd fmla="val 50000" name="adj2"/>
              </a:avLst>
            </a:prstGeom>
            <a:solidFill>
              <a:srgbClr val="E971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33"/>
            <p:cNvSpPr txBox="1"/>
            <p:nvPr/>
          </p:nvSpPr>
          <p:spPr>
            <a:xfrm>
              <a:off x="7351459" y="970903"/>
              <a:ext cx="380162" cy="230204"/>
            </a:xfrm>
            <a:prstGeom prst="rect">
              <a:avLst/>
            </a:prstGeom>
            <a:noFill/>
            <a:ln>
              <a:noFill/>
            </a:ln>
          </p:spPr>
          <p:txBody>
            <a:bodyPr anchorCtr="0" anchor="ctr" bIns="0" lIns="0" spcFirstLastPara="1" rIns="0" wrap="square" tIns="0">
              <a:noAutofit/>
            </a:bodyPr>
            <a:lstStyle/>
            <a:p>
              <a:pPr indent="0" lvl="0" marL="0" marR="0" rtl="1" algn="just">
                <a:lnSpc>
                  <a:spcPct val="90000"/>
                </a:lnSpc>
                <a:spcBef>
                  <a:spcPts val="0"/>
                </a:spcBef>
                <a:spcAft>
                  <a:spcPts val="0"/>
                </a:spcAft>
                <a:buClr>
                  <a:schemeClr val="dk1"/>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813" name="Google Shape;813;p33"/>
            <p:cNvSpPr/>
            <p:nvPr/>
          </p:nvSpPr>
          <p:spPr>
            <a:xfrm>
              <a:off x="5452608" y="777799"/>
              <a:ext cx="1541033" cy="2764800"/>
            </a:xfrm>
            <a:prstGeom prst="roundRect">
              <a:avLst>
                <a:gd fmla="val 10000"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33"/>
            <p:cNvSpPr txBox="1"/>
            <p:nvPr/>
          </p:nvSpPr>
          <p:spPr>
            <a:xfrm>
              <a:off x="5489741" y="777799"/>
              <a:ext cx="1541033" cy="616413"/>
            </a:xfrm>
            <a:prstGeom prst="rect">
              <a:avLst/>
            </a:prstGeom>
            <a:noFill/>
            <a:ln>
              <a:noFill/>
            </a:ln>
          </p:spPr>
          <p:txBody>
            <a:bodyPr anchorCtr="0" anchor="t" bIns="106675" lIns="199125" spcFirstLastPara="1" rIns="199125" wrap="square" tIns="199125">
              <a:noAutofit/>
            </a:bodyPr>
            <a:lstStyle/>
            <a:p>
              <a:pPr indent="0" lvl="0" marL="0" marR="0" rtl="1" algn="just">
                <a:lnSpc>
                  <a:spcPct val="9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الخطوة ②: </a:t>
              </a:r>
              <a:r>
                <a:rPr b="1" i="0" lang="ar-MA" sz="2800" u="none" cap="none" strike="noStrike">
                  <a:solidFill>
                    <a:schemeClr val="dk1"/>
                  </a:solidFill>
                  <a:latin typeface="Calibri"/>
                  <a:ea typeface="Calibri"/>
                  <a:cs typeface="Calibri"/>
                  <a:sym typeface="Calibri"/>
                </a:rPr>
                <a:t>أتحدث عن نوع الاختراع؟</a:t>
              </a:r>
              <a:endParaRPr b="1" i="0" sz="2800" u="none" cap="none" strike="noStrike">
                <a:solidFill>
                  <a:schemeClr val="lt1"/>
                </a:solidFill>
                <a:latin typeface="Arial"/>
                <a:ea typeface="Arial"/>
                <a:cs typeface="Arial"/>
                <a:sym typeface="Arial"/>
              </a:endParaRPr>
            </a:p>
          </p:txBody>
        </p:sp>
        <p:sp>
          <p:nvSpPr>
            <p:cNvPr id="815" name="Google Shape;815;p33"/>
            <p:cNvSpPr/>
            <p:nvPr/>
          </p:nvSpPr>
          <p:spPr>
            <a:xfrm>
              <a:off x="5456672" y="3594016"/>
              <a:ext cx="1541033" cy="459583"/>
            </a:xfrm>
            <a:prstGeom prst="roundRect">
              <a:avLst>
                <a:gd fmla="val 10000" name="adj"/>
              </a:avLst>
            </a:prstGeom>
            <a:solidFill>
              <a:schemeClr val="lt1">
                <a:alpha val="89411"/>
              </a:schemeClr>
            </a:solidFill>
            <a:ln cap="flat" cmpd="sng" w="19050">
              <a:solidFill>
                <a:srgbClr val="176B2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33"/>
            <p:cNvSpPr/>
            <p:nvPr/>
          </p:nvSpPr>
          <p:spPr>
            <a:xfrm rot="10800000">
              <a:off x="4760862" y="894169"/>
              <a:ext cx="495264" cy="383672"/>
            </a:xfrm>
            <a:prstGeom prst="rightArrow">
              <a:avLst>
                <a:gd fmla="val 60000" name="adj1"/>
                <a:gd fmla="val 50000" name="adj2"/>
              </a:avLst>
            </a:prstGeom>
            <a:solidFill>
              <a:srgbClr val="176B2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33"/>
            <p:cNvSpPr txBox="1"/>
            <p:nvPr/>
          </p:nvSpPr>
          <p:spPr>
            <a:xfrm>
              <a:off x="4875964" y="970903"/>
              <a:ext cx="380162" cy="230204"/>
            </a:xfrm>
            <a:prstGeom prst="rect">
              <a:avLst/>
            </a:prstGeom>
            <a:noFill/>
            <a:ln>
              <a:noFill/>
            </a:ln>
          </p:spPr>
          <p:txBody>
            <a:bodyPr anchorCtr="0" anchor="ctr" bIns="0" lIns="0" spcFirstLastPara="1" rIns="0" wrap="square" tIns="0">
              <a:noAutofit/>
            </a:bodyPr>
            <a:lstStyle/>
            <a:p>
              <a:pPr indent="0" lvl="0" marL="0" marR="0" rtl="1" algn="just">
                <a:lnSpc>
                  <a:spcPct val="90000"/>
                </a:lnSpc>
                <a:spcBef>
                  <a:spcPts val="0"/>
                </a:spcBef>
                <a:spcAft>
                  <a:spcPts val="0"/>
                </a:spcAft>
                <a:buClr>
                  <a:schemeClr val="dk1"/>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818" name="Google Shape;818;p33"/>
            <p:cNvSpPr/>
            <p:nvPr/>
          </p:nvSpPr>
          <p:spPr>
            <a:xfrm>
              <a:off x="2977113" y="777799"/>
              <a:ext cx="1541033" cy="2764800"/>
            </a:xfrm>
            <a:prstGeom prst="roundRect">
              <a:avLst>
                <a:gd fmla="val 10000" name="adj"/>
              </a:avLst>
            </a:prstGeom>
            <a:solidFill>
              <a:srgbClr val="0C9ED5"/>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33"/>
            <p:cNvSpPr txBox="1"/>
            <p:nvPr/>
          </p:nvSpPr>
          <p:spPr>
            <a:xfrm>
              <a:off x="3014247" y="777799"/>
              <a:ext cx="1541033" cy="616413"/>
            </a:xfrm>
            <a:prstGeom prst="rect">
              <a:avLst/>
            </a:prstGeom>
            <a:noFill/>
            <a:ln>
              <a:noFill/>
            </a:ln>
          </p:spPr>
          <p:txBody>
            <a:bodyPr anchorCtr="0" anchor="t" bIns="106675" lIns="199125" spcFirstLastPara="1" rIns="199125" wrap="square" tIns="199125">
              <a:noAutofit/>
            </a:bodyPr>
            <a:lstStyle/>
            <a:p>
              <a:pPr indent="0" lvl="0" marL="0" marR="0" rtl="1" algn="just">
                <a:lnSpc>
                  <a:spcPct val="90000"/>
                </a:lnSpc>
                <a:spcBef>
                  <a:spcPts val="0"/>
                </a:spcBef>
                <a:spcAft>
                  <a:spcPts val="0"/>
                </a:spcAft>
                <a:buClr>
                  <a:schemeClr val="lt1"/>
                </a:buClr>
                <a:buSzPts val="2800"/>
                <a:buFont typeface="Calibri"/>
                <a:buNone/>
              </a:pPr>
              <a:r>
                <a:rPr b="1" i="0" lang="ar-MA" sz="2800" u="none" cap="none" strike="noStrike">
                  <a:solidFill>
                    <a:schemeClr val="lt1"/>
                  </a:solidFill>
                  <a:latin typeface="Calibri"/>
                  <a:ea typeface="Calibri"/>
                  <a:cs typeface="Calibri"/>
                  <a:sym typeface="Calibri"/>
                </a:rPr>
                <a:t>الخطوة ❸: </a:t>
              </a:r>
              <a:r>
                <a:rPr b="1" i="0" lang="ar-MA" sz="2800" u="none" cap="none" strike="noStrike">
                  <a:solidFill>
                    <a:schemeClr val="dk1"/>
                  </a:solidFill>
                  <a:latin typeface="Calibri"/>
                  <a:ea typeface="Calibri"/>
                  <a:cs typeface="Calibri"/>
                  <a:sym typeface="Calibri"/>
                </a:rPr>
                <a:t>أتحدث عمن اخترعه؟</a:t>
              </a:r>
              <a:endParaRPr b="1" i="0" sz="2800" u="none" cap="none" strike="noStrike">
                <a:solidFill>
                  <a:schemeClr val="lt1"/>
                </a:solidFill>
                <a:latin typeface="Arial"/>
                <a:ea typeface="Arial"/>
                <a:cs typeface="Arial"/>
                <a:sym typeface="Arial"/>
              </a:endParaRPr>
            </a:p>
          </p:txBody>
        </p:sp>
        <p:sp>
          <p:nvSpPr>
            <p:cNvPr id="820" name="Google Shape;820;p33"/>
            <p:cNvSpPr/>
            <p:nvPr/>
          </p:nvSpPr>
          <p:spPr>
            <a:xfrm>
              <a:off x="2988621" y="3554129"/>
              <a:ext cx="1541033" cy="459583"/>
            </a:xfrm>
            <a:prstGeom prst="roundRect">
              <a:avLst>
                <a:gd fmla="val 10000" name="adj"/>
              </a:avLst>
            </a:prstGeom>
            <a:solidFill>
              <a:schemeClr val="lt1">
                <a:alpha val="89411"/>
              </a:schemeClr>
            </a:solidFill>
            <a:ln cap="flat" cmpd="sng" w="19050">
              <a:solidFill>
                <a:srgbClr val="0C9E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33"/>
            <p:cNvSpPr/>
            <p:nvPr/>
          </p:nvSpPr>
          <p:spPr>
            <a:xfrm rot="10800000">
              <a:off x="2285367" y="894169"/>
              <a:ext cx="495264" cy="383672"/>
            </a:xfrm>
            <a:prstGeom prst="rightArrow">
              <a:avLst>
                <a:gd fmla="val 60000" name="adj1"/>
                <a:gd fmla="val 50000" name="adj2"/>
              </a:avLst>
            </a:prstGeom>
            <a:solidFill>
              <a:srgbClr val="0C9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33"/>
            <p:cNvSpPr txBox="1"/>
            <p:nvPr/>
          </p:nvSpPr>
          <p:spPr>
            <a:xfrm>
              <a:off x="2400469" y="970903"/>
              <a:ext cx="380162" cy="230204"/>
            </a:xfrm>
            <a:prstGeom prst="rect">
              <a:avLst/>
            </a:prstGeom>
            <a:noFill/>
            <a:ln>
              <a:noFill/>
            </a:ln>
          </p:spPr>
          <p:txBody>
            <a:bodyPr anchorCtr="0" anchor="ctr" bIns="0" lIns="0" spcFirstLastPara="1" rIns="0" wrap="square" tIns="0">
              <a:noAutofit/>
            </a:bodyPr>
            <a:lstStyle/>
            <a:p>
              <a:pPr indent="0" lvl="0" marL="0" marR="0" rtl="1" algn="just">
                <a:lnSpc>
                  <a:spcPct val="90000"/>
                </a:lnSpc>
                <a:spcBef>
                  <a:spcPts val="0"/>
                </a:spcBef>
                <a:spcAft>
                  <a:spcPts val="0"/>
                </a:spcAft>
                <a:buClr>
                  <a:schemeClr val="dk1"/>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823" name="Google Shape;823;p33"/>
            <p:cNvSpPr/>
            <p:nvPr/>
          </p:nvSpPr>
          <p:spPr>
            <a:xfrm>
              <a:off x="256798" y="777799"/>
              <a:ext cx="1780094" cy="2764800"/>
            </a:xfrm>
            <a:prstGeom prst="roundRect">
              <a:avLst>
                <a:gd fmla="val 10000" name="adj"/>
              </a:avLst>
            </a:prstGeom>
            <a:solidFill>
              <a:srgbClr val="A0289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p33"/>
            <p:cNvSpPr txBox="1"/>
            <p:nvPr/>
          </p:nvSpPr>
          <p:spPr>
            <a:xfrm>
              <a:off x="299692" y="777799"/>
              <a:ext cx="1780094" cy="616413"/>
            </a:xfrm>
            <a:prstGeom prst="rect">
              <a:avLst/>
            </a:prstGeom>
            <a:noFill/>
            <a:ln>
              <a:noFill/>
            </a:ln>
          </p:spPr>
          <p:txBody>
            <a:bodyPr anchorCtr="0" anchor="t" bIns="106675" lIns="199125" spcFirstLastPara="1" rIns="199125" wrap="square" tIns="199125">
              <a:noAutofit/>
            </a:bodyPr>
            <a:lstStyle/>
            <a:p>
              <a:pPr indent="0" lvl="0" marL="0" marR="0" rtl="1" algn="just">
                <a:lnSpc>
                  <a:spcPct val="90000"/>
                </a:lnSpc>
                <a:spcBef>
                  <a:spcPts val="0"/>
                </a:spcBef>
                <a:spcAft>
                  <a:spcPts val="0"/>
                </a:spcAft>
                <a:buClr>
                  <a:schemeClr val="lt1"/>
                </a:buClr>
                <a:buSzPts val="2800"/>
                <a:buFont typeface="Arial"/>
                <a:buNone/>
              </a:pPr>
              <a:r>
                <a:rPr b="1" i="0" lang="ar-MA" sz="2800" u="none" cap="none" strike="noStrike">
                  <a:solidFill>
                    <a:schemeClr val="lt1"/>
                  </a:solidFill>
                  <a:latin typeface="Arial"/>
                  <a:ea typeface="Arial"/>
                  <a:cs typeface="Arial"/>
                  <a:sym typeface="Arial"/>
                </a:rPr>
                <a:t>الخطوة ❹:أتحدث عن مجال توظيفه</a:t>
              </a:r>
              <a:endParaRPr b="1" i="0" sz="2800" u="none" cap="none" strike="noStrike">
                <a:solidFill>
                  <a:schemeClr val="lt1"/>
                </a:solidFill>
                <a:latin typeface="Arial"/>
                <a:ea typeface="Arial"/>
                <a:cs typeface="Arial"/>
                <a:sym typeface="Arial"/>
              </a:endParaRPr>
            </a:p>
          </p:txBody>
        </p:sp>
        <p:sp>
          <p:nvSpPr>
            <p:cNvPr id="825" name="Google Shape;825;p33"/>
            <p:cNvSpPr/>
            <p:nvPr/>
          </p:nvSpPr>
          <p:spPr>
            <a:xfrm>
              <a:off x="380392" y="3583989"/>
              <a:ext cx="1541033" cy="459583"/>
            </a:xfrm>
            <a:prstGeom prst="roundRect">
              <a:avLst>
                <a:gd fmla="val 10000" name="adj"/>
              </a:avLst>
            </a:prstGeom>
            <a:solidFill>
              <a:schemeClr val="lt1">
                <a:alpha val="89411"/>
              </a:schemeClr>
            </a:solidFill>
            <a:ln cap="flat" cmpd="sng" w="19050">
              <a:solidFill>
                <a:srgbClr val="A0289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26" name="Google Shape;826;p33"/>
          <p:cNvSpPr txBox="1"/>
          <p:nvPr/>
        </p:nvSpPr>
        <p:spPr>
          <a:xfrm>
            <a:off x="215130" y="3226810"/>
            <a:ext cx="1585454" cy="264687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600"/>
              <a:buFont typeface="Arial"/>
              <a:buNone/>
            </a:pPr>
            <a:r>
              <a:rPr b="1" i="0" lang="ar-MA" sz="16600" u="none" cap="none" strike="noStrike">
                <a:solidFill>
                  <a:srgbClr val="00B050"/>
                </a:solidFill>
                <a:latin typeface="Calibri"/>
                <a:ea typeface="Calibri"/>
                <a:cs typeface="Calibri"/>
                <a:sym typeface="Calibri"/>
              </a:rPr>
              <a:t>√</a:t>
            </a:r>
            <a:endParaRPr b="1" i="0" sz="16600" u="none" cap="none" strike="noStrike">
              <a:solidFill>
                <a:srgbClr val="00B05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830" name="Shape 830"/>
        <p:cNvGrpSpPr/>
        <p:nvPr/>
      </p:nvGrpSpPr>
      <p:grpSpPr>
        <a:xfrm>
          <a:off x="0" y="0"/>
          <a:ext cx="0" cy="0"/>
          <a:chOff x="0" y="0"/>
          <a:chExt cx="0" cy="0"/>
        </a:xfrm>
      </p:grpSpPr>
      <p:grpSp>
        <p:nvGrpSpPr>
          <p:cNvPr id="831" name="Google Shape;831;p34"/>
          <p:cNvGrpSpPr/>
          <p:nvPr/>
        </p:nvGrpSpPr>
        <p:grpSpPr>
          <a:xfrm>
            <a:off x="812159" y="829917"/>
            <a:ext cx="10567685" cy="5198169"/>
            <a:chOff x="2184400" y="1402025"/>
            <a:chExt cx="7823200" cy="4942038"/>
          </a:xfrm>
        </p:grpSpPr>
        <p:sp>
          <p:nvSpPr>
            <p:cNvPr id="832" name="Google Shape;832;p34"/>
            <p:cNvSpPr/>
            <p:nvPr/>
          </p:nvSpPr>
          <p:spPr>
            <a:xfrm>
              <a:off x="2184400" y="1402025"/>
              <a:ext cx="7823200" cy="4942038"/>
            </a:xfrm>
            <a:prstGeom prst="roundRect">
              <a:avLst>
                <a:gd fmla="val 2665" name="adj"/>
              </a:avLst>
            </a:prstGeom>
            <a:solidFill>
              <a:srgbClr val="0F9ED5"/>
            </a:solidFill>
            <a:ln cap="flat" cmpd="sng" w="19050">
              <a:solidFill>
                <a:srgbClr val="0F9ED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33" name="Google Shape;833;p3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b="1" i="0" lang="ar-MA" sz="4400" u="none" cap="none" strike="noStrike">
                  <a:solidFill>
                    <a:srgbClr val="0F9ED5"/>
                  </a:solidFill>
                  <a:latin typeface="Calibri"/>
                  <a:ea typeface="Calibri"/>
                  <a:cs typeface="Calibri"/>
                  <a:sym typeface="Calibri"/>
                </a:rPr>
                <a:t>الممارسة الجماعية</a:t>
              </a:r>
              <a:endParaRPr b="1" i="0" sz="4400" u="none" cap="none" strike="noStrike">
                <a:solidFill>
                  <a:srgbClr val="0F9ED5"/>
                </a:solidFill>
                <a:latin typeface="Calibri"/>
                <a:ea typeface="Calibri"/>
                <a:cs typeface="Calibri"/>
                <a:sym typeface="Calibri"/>
              </a:endParaRPr>
            </a:p>
          </p:txBody>
        </p:sp>
      </p:grpSp>
      <p:grpSp>
        <p:nvGrpSpPr>
          <p:cNvPr id="834" name="Google Shape;834;p34"/>
          <p:cNvGrpSpPr/>
          <p:nvPr/>
        </p:nvGrpSpPr>
        <p:grpSpPr>
          <a:xfrm>
            <a:off x="8796759" y="4917801"/>
            <a:ext cx="2425143" cy="936371"/>
            <a:chOff x="8796759" y="4917801"/>
            <a:chExt cx="2425142" cy="936370"/>
          </a:xfrm>
        </p:grpSpPr>
        <p:sp>
          <p:nvSpPr>
            <p:cNvPr id="835" name="Google Shape;835;p34"/>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36" name="Google Shape;836;p34"/>
            <p:cNvSpPr/>
            <p:nvPr/>
          </p:nvSpPr>
          <p:spPr>
            <a:xfrm>
              <a:off x="8796759" y="5060928"/>
              <a:ext cx="1569327"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t/>
              </a:r>
              <a:endParaRPr b="1" i="0" sz="3600" u="none" cap="none" strike="noStrike">
                <a:solidFill>
                  <a:srgbClr val="000000"/>
                </a:solidFill>
                <a:latin typeface="Calibri"/>
                <a:ea typeface="Calibri"/>
                <a:cs typeface="Calibri"/>
                <a:sym typeface="Calibri"/>
              </a:endParaRPr>
            </a:p>
          </p:txBody>
        </p:sp>
      </p:grpSp>
      <p:pic>
        <p:nvPicPr>
          <p:cNvPr id="837" name="Google Shape;837;p34"/>
          <p:cNvPicPr preferRelativeResize="0"/>
          <p:nvPr/>
        </p:nvPicPr>
        <p:blipFill rotWithShape="1">
          <a:blip r:embed="rId4">
            <a:alphaModFix/>
          </a:blip>
          <a:srcRect b="0" l="0" r="0" t="0"/>
          <a:stretch/>
        </p:blipFill>
        <p:spPr>
          <a:xfrm>
            <a:off x="4992506" y="1398207"/>
            <a:ext cx="2206989" cy="220698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35"/>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1800"/>
              <a:buFont typeface="Calibri"/>
              <a:buNone/>
            </a:pPr>
            <a:r>
              <a:rPr lang="ar-MA"/>
              <a:t>من يذكرنا بأبرز أفعال كلام وتعابير لتعريف مخترع مهم مهم؟</a:t>
            </a:r>
            <a:endParaRPr/>
          </a:p>
        </p:txBody>
      </p:sp>
      <p:sp>
        <p:nvSpPr>
          <p:cNvPr id="843" name="Google Shape;843;p3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يستمع المدرس إلى إجابات متعلمين اثنين، ويطلب من 3 متعلمين توظيفها في جملة مفيدة. بعدها يقدم تغذية راجعة.</a:t>
            </a:r>
            <a:endParaRPr/>
          </a:p>
        </p:txBody>
      </p:sp>
      <p:pic>
        <p:nvPicPr>
          <p:cNvPr id="844" name="Google Shape;844;p35"/>
          <p:cNvPicPr preferRelativeResize="0"/>
          <p:nvPr/>
        </p:nvPicPr>
        <p:blipFill rotWithShape="1">
          <a:blip r:embed="rId3">
            <a:alphaModFix/>
          </a:blip>
          <a:srcRect b="0" l="0" r="0" t="0"/>
          <a:stretch/>
        </p:blipFill>
        <p:spPr>
          <a:xfrm>
            <a:off x="2829000" y="1251000"/>
            <a:ext cx="6534000" cy="4356000"/>
          </a:xfrm>
          <a:prstGeom prst="rect">
            <a:avLst/>
          </a:prstGeom>
          <a:noFill/>
          <a:ln>
            <a:noFill/>
          </a:ln>
        </p:spPr>
      </p:pic>
      <p:sp>
        <p:nvSpPr>
          <p:cNvPr id="845" name="Google Shape;845;p35"/>
          <p:cNvSpPr/>
          <p:nvPr/>
        </p:nvSpPr>
        <p:spPr>
          <a:xfrm>
            <a:off x="3548270" y="1361661"/>
            <a:ext cx="3419060" cy="93427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chemeClr val="lt1"/>
                </a:solidFill>
                <a:latin typeface="Calibri"/>
                <a:ea typeface="Calibri"/>
                <a:cs typeface="Calibri"/>
                <a:sym typeface="Calibri"/>
              </a:rPr>
              <a:t>أفعال كلام وتعابير للتعريف بمختَرَع مهم؟</a:t>
            </a:r>
            <a:endParaRPr b="1" i="0" sz="2400" u="none" cap="none" strike="noStrik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36"/>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t/>
            </a:r>
            <a:endParaRPr/>
          </a:p>
        </p:txBody>
      </p:sp>
      <p:sp>
        <p:nvSpPr>
          <p:cNvPr id="851" name="Google Shape;851;p36"/>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D6FA9"/>
              </a:buClr>
              <a:buSzPts val="4400"/>
              <a:buNone/>
            </a:pPr>
            <a:r>
              <a:rPr lang="ar-MA">
                <a:solidFill>
                  <a:srgbClr val="1D6FA9"/>
                </a:solidFill>
                <a:latin typeface="Calibri"/>
                <a:ea typeface="Calibri"/>
                <a:cs typeface="Calibri"/>
                <a:sym typeface="Calibri"/>
              </a:rPr>
              <a:t>أطبق</a:t>
            </a:r>
            <a:endParaRPr/>
          </a:p>
        </p:txBody>
      </p:sp>
      <p:pic>
        <p:nvPicPr>
          <p:cNvPr id="852" name="Google Shape;852;p36"/>
          <p:cNvPicPr preferRelativeResize="0"/>
          <p:nvPr/>
        </p:nvPicPr>
        <p:blipFill rotWithShape="1">
          <a:blip r:embed="rId3">
            <a:alphaModFix/>
          </a:blip>
          <a:srcRect b="0" l="0" r="0" t="0"/>
          <a:stretch/>
        </p:blipFill>
        <p:spPr>
          <a:xfrm>
            <a:off x="916380" y="1658079"/>
            <a:ext cx="3026970" cy="302697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856" name="Shape 856"/>
        <p:cNvGrpSpPr/>
        <p:nvPr/>
      </p:nvGrpSpPr>
      <p:grpSpPr>
        <a:xfrm>
          <a:off x="0" y="0"/>
          <a:ext cx="0" cy="0"/>
          <a:chOff x="0" y="0"/>
          <a:chExt cx="0" cy="0"/>
        </a:xfrm>
      </p:grpSpPr>
      <p:grpSp>
        <p:nvGrpSpPr>
          <p:cNvPr id="857" name="Google Shape;857;p37"/>
          <p:cNvGrpSpPr/>
          <p:nvPr/>
        </p:nvGrpSpPr>
        <p:grpSpPr>
          <a:xfrm>
            <a:off x="812159" y="829917"/>
            <a:ext cx="10567685" cy="5198169"/>
            <a:chOff x="2184400" y="1402025"/>
            <a:chExt cx="7823200" cy="4942038"/>
          </a:xfrm>
        </p:grpSpPr>
        <p:sp>
          <p:nvSpPr>
            <p:cNvPr id="858" name="Google Shape;858;p37"/>
            <p:cNvSpPr/>
            <p:nvPr/>
          </p:nvSpPr>
          <p:spPr>
            <a:xfrm>
              <a:off x="2184400" y="1402025"/>
              <a:ext cx="7823200" cy="4942038"/>
            </a:xfrm>
            <a:prstGeom prst="roundRect">
              <a:avLst>
                <a:gd fmla="val 2665" name="adj"/>
              </a:avLst>
            </a:prstGeom>
            <a:solidFill>
              <a:srgbClr val="0070C0"/>
            </a:solidFill>
            <a:ln cap="flat" cmpd="sng" w="19050">
              <a:solidFill>
                <a:srgbClr val="0070C0"/>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59" name="Google Shape;859;p3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1D6FA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1D6FA9"/>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1D6FA9"/>
                  </a:solidFill>
                  <a:latin typeface="Calibri"/>
                  <a:ea typeface="Calibri"/>
                  <a:cs typeface="Calibri"/>
                  <a:sym typeface="Calibri"/>
                </a:rPr>
                <a:t>الممارسة الثنائية</a:t>
              </a:r>
              <a:endParaRPr b="1" i="0" sz="4400" u="none" cap="none" strike="noStrike">
                <a:solidFill>
                  <a:srgbClr val="1D6FA9"/>
                </a:solidFill>
                <a:latin typeface="Calibri"/>
                <a:ea typeface="Calibri"/>
                <a:cs typeface="Calibri"/>
                <a:sym typeface="Calibri"/>
              </a:endParaRPr>
            </a:p>
          </p:txBody>
        </p:sp>
      </p:grpSp>
      <p:grpSp>
        <p:nvGrpSpPr>
          <p:cNvPr id="860" name="Google Shape;860;p37"/>
          <p:cNvGrpSpPr/>
          <p:nvPr/>
        </p:nvGrpSpPr>
        <p:grpSpPr>
          <a:xfrm>
            <a:off x="8649325" y="4917801"/>
            <a:ext cx="2572577" cy="936371"/>
            <a:chOff x="8649325" y="4917801"/>
            <a:chExt cx="2572576" cy="936370"/>
          </a:xfrm>
        </p:grpSpPr>
        <p:sp>
          <p:nvSpPr>
            <p:cNvPr id="861" name="Google Shape;861;p37"/>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62" name="Google Shape;862;p37"/>
            <p:cNvSpPr/>
            <p:nvPr/>
          </p:nvSpPr>
          <p:spPr>
            <a:xfrm>
              <a:off x="8649325" y="5060928"/>
              <a:ext cx="171676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10 دقائق</a:t>
              </a:r>
              <a:endParaRPr b="0" i="0" sz="1400" u="none" cap="none" strike="noStrike">
                <a:solidFill>
                  <a:srgbClr val="000000"/>
                </a:solidFill>
                <a:latin typeface="Arial"/>
                <a:ea typeface="Arial"/>
                <a:cs typeface="Arial"/>
                <a:sym typeface="Arial"/>
              </a:endParaRPr>
            </a:p>
          </p:txBody>
        </p:sp>
      </p:grpSp>
      <p:pic>
        <p:nvPicPr>
          <p:cNvPr descr="Une image contenant habits, Dessin d’enfant, table, meubles&#10;&#10;Le contenu généré par l’IA peut être incorrect." id="863" name="Google Shape;863;p37"/>
          <p:cNvPicPr preferRelativeResize="0"/>
          <p:nvPr/>
        </p:nvPicPr>
        <p:blipFill rotWithShape="1">
          <a:blip r:embed="rId4">
            <a:alphaModFix/>
          </a:blip>
          <a:srcRect b="0" l="0" r="0" t="0"/>
          <a:stretch/>
        </p:blipFill>
        <p:spPr>
          <a:xfrm>
            <a:off x="5214148" y="1570044"/>
            <a:ext cx="2149140" cy="2149140"/>
          </a:xfrm>
          <a:prstGeom prst="rect">
            <a:avLst/>
          </a:prstGeom>
          <a:noFill/>
          <a:ln>
            <a:noFill/>
          </a:ln>
        </p:spPr>
      </p:pic>
      <p:sp>
        <p:nvSpPr>
          <p:cNvPr id="864" name="Google Shape;864;p37"/>
          <p:cNvSpPr/>
          <p:nvPr/>
        </p:nvSpPr>
        <p:spPr>
          <a:xfrm>
            <a:off x="5455920" y="1152495"/>
            <a:ext cx="1280160" cy="732768"/>
          </a:xfrm>
          <a:prstGeom prst="cloudCallout">
            <a:avLst>
              <a:gd fmla="val -20833" name="adj1"/>
              <a:gd fmla="val 62500" name="adj2"/>
            </a:avLst>
          </a:prstGeom>
          <a:solidFill>
            <a:srgbClr val="F9F1DC"/>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ar-MA" sz="1800" u="none" cap="none" strike="noStrike">
                <a:solidFill>
                  <a:schemeClr val="dk1"/>
                </a:solidFill>
                <a:latin typeface="Arial"/>
                <a:ea typeface="Arial"/>
                <a:cs typeface="Arial"/>
                <a:sym typeface="Arial"/>
              </a:rPr>
              <a:t>تساءلت ما إذا...</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38"/>
          <p:cNvSpPr txBox="1"/>
          <p:nvPr>
            <p:ph type="title"/>
          </p:nvPr>
        </p:nvSpPr>
        <p:spPr>
          <a:xfrm>
            <a:off x="867240" y="322775"/>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الآن حان دوركم للاشتغال بشكل ثنائي للإجابة عن الوضعية نفسها، باتباع الخطوات التي قدمتها لكم.</a:t>
            </a:r>
            <a:endParaRPr/>
          </a:p>
        </p:txBody>
      </p:sp>
      <p:sp>
        <p:nvSpPr>
          <p:cNvPr id="870" name="Google Shape;870;p3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1" algn="r">
              <a:lnSpc>
                <a:spcPct val="90000"/>
              </a:lnSpc>
              <a:spcBef>
                <a:spcPts val="0"/>
              </a:spcBef>
              <a:spcAft>
                <a:spcPts val="0"/>
              </a:spcAft>
              <a:buClr>
                <a:schemeClr val="dk1"/>
              </a:buClr>
              <a:buSzPct val="100000"/>
              <a:buChar char="•"/>
            </a:pPr>
            <a:r>
              <a:rPr lang="ar-MA" sz="5600">
                <a:latin typeface="Calibri"/>
                <a:ea typeface="Calibri"/>
                <a:cs typeface="Calibri"/>
                <a:sym typeface="Calibri"/>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a:p>
          <a:p>
            <a:pPr indent="-206375" lvl="0" marL="228600" rtl="1" algn="r">
              <a:lnSpc>
                <a:spcPct val="90000"/>
              </a:lnSpc>
              <a:spcBef>
                <a:spcPts val="1000"/>
              </a:spcBef>
              <a:spcAft>
                <a:spcPts val="0"/>
              </a:spcAft>
              <a:buClr>
                <a:schemeClr val="dk1"/>
              </a:buClr>
              <a:buSzPct val="100000"/>
              <a:buFont typeface="Arial"/>
              <a:buNone/>
            </a:pPr>
            <a:r>
              <a:t/>
            </a:r>
            <a:endParaRPr/>
          </a:p>
        </p:txBody>
      </p:sp>
      <p:pic>
        <p:nvPicPr>
          <p:cNvPr id="871" name="Google Shape;871;p38"/>
          <p:cNvPicPr preferRelativeResize="0"/>
          <p:nvPr/>
        </p:nvPicPr>
        <p:blipFill rotWithShape="1">
          <a:blip r:embed="rId3">
            <a:alphaModFix/>
          </a:blip>
          <a:srcRect b="0" l="0" r="0" t="0"/>
          <a:stretch/>
        </p:blipFill>
        <p:spPr>
          <a:xfrm>
            <a:off x="196149" y="2690623"/>
            <a:ext cx="11700990" cy="147675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39"/>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الآن حان دوركم للاشتغال بشكل ثنائي للإجابة عن الوضعية نفسها انطلاقا من تجاربكم الخاصة:</a:t>
            </a:r>
            <a:br>
              <a:rPr lang="ar-MA"/>
            </a:br>
            <a:endParaRPr/>
          </a:p>
        </p:txBody>
      </p:sp>
      <p:sp>
        <p:nvSpPr>
          <p:cNvPr id="877" name="Google Shape;877;p39"/>
          <p:cNvSpPr/>
          <p:nvPr/>
        </p:nvSpPr>
        <p:spPr>
          <a:xfrm>
            <a:off x="1563329" y="3044279"/>
            <a:ext cx="8957187" cy="769441"/>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chemeClr val="dk1"/>
                </a:solidFill>
                <a:latin typeface="Calibri"/>
                <a:ea typeface="Calibri"/>
                <a:cs typeface="Calibri"/>
                <a:sym typeface="Calibri"/>
              </a:rPr>
              <a:t>فترة للتحضير </a:t>
            </a:r>
            <a:endParaRPr b="0" i="0" sz="4400" u="none" cap="none" strike="noStrike">
              <a:solidFill>
                <a:schemeClr val="dk1"/>
              </a:solidFill>
              <a:latin typeface="Calibri"/>
              <a:ea typeface="Calibri"/>
              <a:cs typeface="Calibri"/>
              <a:sym typeface="Calibri"/>
            </a:endParaRPr>
          </a:p>
        </p:txBody>
      </p:sp>
      <p:sp>
        <p:nvSpPr>
          <p:cNvPr id="878" name="Google Shape;878;p39"/>
          <p:cNvSpPr txBox="1"/>
          <p:nvPr/>
        </p:nvSpPr>
        <p:spPr>
          <a:xfrm>
            <a:off x="795131" y="457279"/>
            <a:ext cx="11054798"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400"/>
              <a:buFont typeface="Arial"/>
              <a:buNone/>
            </a:pPr>
            <a:r>
              <a:rPr b="0" i="1" lang="ar-MA" sz="1400" u="none" cap="none" strike="noStrike">
                <a:solidFill>
                  <a:schemeClr val="dk1"/>
                </a:solidFill>
                <a:latin typeface="Arial"/>
                <a:ea typeface="Arial"/>
                <a:cs typeface="Arial"/>
                <a:sym typeface="Arial"/>
              </a:rPr>
              <a:t>يذكر المدرس بالخطوات الأساس للإجابة عن الوضعية ثم يدعو المتعلمين إلى الاشتغال بشكل ثنائي. يتنقل المدرس بين الصفوف لتقديم الدعم لمن هم في حاجة إليه. يذكر المدرس أن مدة إنجاز النشاط لا تتجاوز دقيقتين</a:t>
            </a:r>
            <a:endParaRPr b="0" i="1" sz="14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4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لنستمع إلى إجابتكم.</a:t>
            </a:r>
            <a:br>
              <a:rPr lang="ar-MA"/>
            </a:br>
            <a:endParaRPr/>
          </a:p>
        </p:txBody>
      </p:sp>
      <p:sp>
        <p:nvSpPr>
          <p:cNvPr id="884" name="Google Shape;884;p40"/>
          <p:cNvSpPr txBox="1"/>
          <p:nvPr>
            <p:ph idx="2" type="body"/>
          </p:nvPr>
        </p:nvSpPr>
        <p:spPr>
          <a:xfrm>
            <a:off x="968558" y="506495"/>
            <a:ext cx="10646622" cy="405350"/>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يعلن المدرس نهاية المدة المخصصة للنشاط، ثم يستمع إلى إجابات 3 ثنائيات مع ضرورة استفسار المتعلمين عن سيرورة تقديم الجواب وكذا خلق تفاعل صفي بطرح سؤال: ما رأيكم في إجابة زميلكم.</a:t>
            </a:r>
            <a:endParaRPr sz="1400">
              <a:latin typeface="Calibri"/>
              <a:ea typeface="Calibri"/>
              <a:cs typeface="Calibri"/>
              <a:sym typeface="Calibri"/>
            </a:endParaRPr>
          </a:p>
        </p:txBody>
      </p:sp>
      <p:pic>
        <p:nvPicPr>
          <p:cNvPr descr="Public Speaking Made Easy | First United Bank" id="885" name="Google Shape;885;p40"/>
          <p:cNvPicPr preferRelativeResize="0"/>
          <p:nvPr/>
        </p:nvPicPr>
        <p:blipFill rotWithShape="1">
          <a:blip r:embed="rId3">
            <a:alphaModFix/>
          </a:blip>
          <a:srcRect b="0" l="0" r="0" t="0"/>
          <a:stretch/>
        </p:blipFill>
        <p:spPr>
          <a:xfrm>
            <a:off x="6378524" y="1881714"/>
            <a:ext cx="5626210" cy="3744000"/>
          </a:xfrm>
          <a:prstGeom prst="rect">
            <a:avLst/>
          </a:prstGeom>
          <a:noFill/>
          <a:ln>
            <a:noFill/>
          </a:ln>
        </p:spPr>
      </p:pic>
      <p:pic>
        <p:nvPicPr>
          <p:cNvPr id="886" name="Google Shape;886;p40"/>
          <p:cNvPicPr preferRelativeResize="0"/>
          <p:nvPr/>
        </p:nvPicPr>
        <p:blipFill rotWithShape="1">
          <a:blip r:embed="rId4">
            <a:alphaModFix/>
          </a:blip>
          <a:srcRect b="0" l="0" r="0" t="0"/>
          <a:stretch/>
        </p:blipFill>
        <p:spPr>
          <a:xfrm>
            <a:off x="187266" y="1485714"/>
            <a:ext cx="6210000" cy="4140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41"/>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rgbClr val="7F7F7F"/>
              </a:buClr>
              <a:buSzPts val="2000"/>
              <a:buNone/>
            </a:pPr>
            <a:r>
              <a:rPr lang="ar-MA"/>
              <a:t>20 دقيقة</a:t>
            </a:r>
            <a:endParaRPr/>
          </a:p>
        </p:txBody>
      </p:sp>
      <p:sp>
        <p:nvSpPr>
          <p:cNvPr id="892" name="Google Shape;892;p41"/>
          <p:cNvSpPr txBox="1"/>
          <p:nvPr>
            <p:ph idx="2" type="body"/>
          </p:nvPr>
        </p:nvSpPr>
        <p:spPr>
          <a:xfrm>
            <a:off x="5025419" y="2287934"/>
            <a:ext cx="5869201" cy="418862"/>
          </a:xfrm>
          <a:prstGeom prst="rect">
            <a:avLst/>
          </a:prstGeom>
          <a:noFill/>
          <a:ln>
            <a:noFill/>
          </a:ln>
        </p:spPr>
        <p:txBody>
          <a:bodyPr anchorCtr="0" anchor="t" bIns="45700" lIns="91425" spcFirstLastPara="1" rIns="91425" wrap="square" tIns="45700">
            <a:noAutofit/>
          </a:bodyPr>
          <a:lstStyle/>
          <a:p>
            <a:pPr indent="-228600" lvl="0" marL="228600" rtl="0" algn="ctr">
              <a:lnSpc>
                <a:spcPct val="90000"/>
              </a:lnSpc>
              <a:spcBef>
                <a:spcPts val="0"/>
              </a:spcBef>
              <a:spcAft>
                <a:spcPts val="0"/>
              </a:spcAft>
              <a:buClr>
                <a:srgbClr val="1D6FA9"/>
              </a:buClr>
              <a:buSzPts val="4400"/>
              <a:buNone/>
            </a:pPr>
            <a:r>
              <a:rPr lang="ar-MA">
                <a:solidFill>
                  <a:srgbClr val="1D6FA9"/>
                </a:solidFill>
                <a:latin typeface="Calibri"/>
                <a:ea typeface="Calibri"/>
                <a:cs typeface="Calibri"/>
                <a:sym typeface="Calibri"/>
              </a:rPr>
              <a:t>أتحدث</a:t>
            </a:r>
            <a:endParaRPr/>
          </a:p>
        </p:txBody>
      </p:sp>
      <p:pic>
        <p:nvPicPr>
          <p:cNvPr id="893" name="Google Shape;893;p41"/>
          <p:cNvPicPr preferRelativeResize="0"/>
          <p:nvPr/>
        </p:nvPicPr>
        <p:blipFill rotWithShape="1">
          <a:blip r:embed="rId3">
            <a:alphaModFix/>
          </a:blip>
          <a:srcRect b="0" l="0" r="0" t="0"/>
          <a:stretch/>
        </p:blipFill>
        <p:spPr>
          <a:xfrm>
            <a:off x="987902" y="1619250"/>
            <a:ext cx="3018947" cy="301894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897" name="Shape 897"/>
        <p:cNvGrpSpPr/>
        <p:nvPr/>
      </p:nvGrpSpPr>
      <p:grpSpPr>
        <a:xfrm>
          <a:off x="0" y="0"/>
          <a:ext cx="0" cy="0"/>
          <a:chOff x="0" y="0"/>
          <a:chExt cx="0" cy="0"/>
        </a:xfrm>
      </p:grpSpPr>
      <p:grpSp>
        <p:nvGrpSpPr>
          <p:cNvPr id="898" name="Google Shape;898;p42"/>
          <p:cNvGrpSpPr/>
          <p:nvPr/>
        </p:nvGrpSpPr>
        <p:grpSpPr>
          <a:xfrm>
            <a:off x="812159" y="829917"/>
            <a:ext cx="10567685" cy="5198169"/>
            <a:chOff x="2184400" y="1402025"/>
            <a:chExt cx="7823200" cy="4942038"/>
          </a:xfrm>
        </p:grpSpPr>
        <p:sp>
          <p:nvSpPr>
            <p:cNvPr id="899" name="Google Shape;899;p42"/>
            <p:cNvSpPr/>
            <p:nvPr/>
          </p:nvSpPr>
          <p:spPr>
            <a:xfrm>
              <a:off x="2184400" y="1402025"/>
              <a:ext cx="7823200" cy="4942038"/>
            </a:xfrm>
            <a:prstGeom prst="roundRect">
              <a:avLst>
                <a:gd fmla="val 2665" name="adj"/>
              </a:avLst>
            </a:prstGeom>
            <a:solidFill>
              <a:srgbClr val="8BC145"/>
            </a:solidFill>
            <a:ln cap="flat" cmpd="sng" w="19050">
              <a:solidFill>
                <a:srgbClr val="8BC145"/>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00" name="Google Shape;900;p42"/>
            <p:cNvSpPr/>
            <p:nvPr/>
          </p:nvSpPr>
          <p:spPr>
            <a:xfrm>
              <a:off x="2284184" y="1499311"/>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t/>
              </a:r>
              <a:endParaRPr b="1" i="0" sz="40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400"/>
                <a:buFont typeface="Arial"/>
                <a:buNone/>
              </a:pPr>
              <a:r>
                <a:rPr b="1" i="0" lang="ar-MA" sz="4400" u="none" cap="none" strike="noStrike">
                  <a:solidFill>
                    <a:srgbClr val="92D050"/>
                  </a:solidFill>
                  <a:latin typeface="Calibri"/>
                  <a:ea typeface="Calibri"/>
                  <a:cs typeface="Calibri"/>
                  <a:sym typeface="Calibri"/>
                </a:rPr>
                <a:t>الممارسة المستقلة</a:t>
              </a:r>
              <a:endParaRPr b="1" i="0" sz="4400" u="none" cap="none" strike="noStrike">
                <a:solidFill>
                  <a:srgbClr val="92D050"/>
                </a:solidFill>
                <a:latin typeface="Calibri"/>
                <a:ea typeface="Calibri"/>
                <a:cs typeface="Calibri"/>
                <a:sym typeface="Calibri"/>
              </a:endParaRPr>
            </a:p>
          </p:txBody>
        </p:sp>
      </p:grpSp>
      <p:grpSp>
        <p:nvGrpSpPr>
          <p:cNvPr id="901" name="Google Shape;901;p42"/>
          <p:cNvGrpSpPr/>
          <p:nvPr/>
        </p:nvGrpSpPr>
        <p:grpSpPr>
          <a:xfrm>
            <a:off x="8664315" y="5002108"/>
            <a:ext cx="2351651" cy="708937"/>
            <a:chOff x="8664315" y="5002108"/>
            <a:chExt cx="2351650" cy="708937"/>
          </a:xfrm>
        </p:grpSpPr>
        <p:sp>
          <p:nvSpPr>
            <p:cNvPr id="902" name="Google Shape;902;p42"/>
            <p:cNvSpPr/>
            <p:nvPr/>
          </p:nvSpPr>
          <p:spPr>
            <a:xfrm>
              <a:off x="10366087" y="5002108"/>
              <a:ext cx="649878" cy="649879"/>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03" name="Google Shape;903;p42"/>
            <p:cNvSpPr/>
            <p:nvPr/>
          </p:nvSpPr>
          <p:spPr>
            <a:xfrm>
              <a:off x="8664315" y="5060928"/>
              <a:ext cx="1701771"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20 دقيقة</a:t>
              </a:r>
              <a:endParaRPr b="0" i="0" sz="1400" u="none" cap="none" strike="noStrike">
                <a:solidFill>
                  <a:srgbClr val="000000"/>
                </a:solidFill>
                <a:latin typeface="Arial"/>
                <a:ea typeface="Arial"/>
                <a:cs typeface="Arial"/>
                <a:sym typeface="Arial"/>
              </a:endParaRPr>
            </a:p>
          </p:txBody>
        </p:sp>
      </p:grpSp>
      <p:pic>
        <p:nvPicPr>
          <p:cNvPr id="904" name="Google Shape;904;p42"/>
          <p:cNvPicPr preferRelativeResize="0"/>
          <p:nvPr/>
        </p:nvPicPr>
        <p:blipFill rotWithShape="1">
          <a:blip r:embed="rId4">
            <a:alphaModFix/>
          </a:blip>
          <a:srcRect b="0" l="0" r="0" t="0"/>
          <a:stretch/>
        </p:blipFill>
        <p:spPr>
          <a:xfrm>
            <a:off x="4960599" y="1158197"/>
            <a:ext cx="2270803" cy="227080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43"/>
          <p:cNvSpPr txBox="1"/>
          <p:nvPr>
            <p:ph type="title"/>
          </p:nvPr>
        </p:nvSpPr>
        <p:spPr>
          <a:xfrm>
            <a:off x="867240" y="300438"/>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كل واحد منكم سيشتغل بمفرده على الوضعية الآتية، أدعوكم إلى التوجه إلى الكراسة ص 40 </a:t>
            </a:r>
            <a:endParaRPr/>
          </a:p>
        </p:txBody>
      </p:sp>
      <p:sp>
        <p:nvSpPr>
          <p:cNvPr id="910" name="Google Shape;910;p43"/>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a:t>يتأكد المدرس من فهم المتعلمين للوضعية وأيضا صفحة الكراسة التي سيشتغلون فيها. كما يذكر بالخطوات الواجب اتباعها والتعابير التي ينبغي الاستعانة بها للتوصل للجواب الصحيح.</a:t>
            </a:r>
            <a:endParaRPr/>
          </a:p>
          <a:p>
            <a:pPr indent="-139700" lvl="0" marL="228600" rtl="1" algn="r">
              <a:lnSpc>
                <a:spcPct val="90000"/>
              </a:lnSpc>
              <a:spcBef>
                <a:spcPts val="1000"/>
              </a:spcBef>
              <a:spcAft>
                <a:spcPts val="0"/>
              </a:spcAft>
              <a:buClr>
                <a:schemeClr val="dk1"/>
              </a:buClr>
              <a:buSzPts val="1400"/>
              <a:buFont typeface="Arial"/>
              <a:buNone/>
            </a:pPr>
            <a:r>
              <a:t/>
            </a:r>
            <a:endParaRPr/>
          </a:p>
        </p:txBody>
      </p:sp>
      <p:pic>
        <p:nvPicPr>
          <p:cNvPr descr="Image générée" id="911" name="Google Shape;911;p43"/>
          <p:cNvPicPr preferRelativeResize="0"/>
          <p:nvPr/>
        </p:nvPicPr>
        <p:blipFill rotWithShape="1">
          <a:blip r:embed="rId3">
            <a:alphaModFix/>
          </a:blip>
          <a:srcRect b="41629" l="3381" r="70997" t="42118"/>
          <a:stretch/>
        </p:blipFill>
        <p:spPr>
          <a:xfrm>
            <a:off x="218921" y="63476"/>
            <a:ext cx="498102" cy="473924"/>
          </a:xfrm>
          <a:prstGeom prst="rect">
            <a:avLst/>
          </a:prstGeom>
          <a:noFill/>
          <a:ln>
            <a:noFill/>
          </a:ln>
        </p:spPr>
      </p:pic>
      <p:pic>
        <p:nvPicPr>
          <p:cNvPr id="912" name="Google Shape;912;p43"/>
          <p:cNvPicPr preferRelativeResize="0"/>
          <p:nvPr/>
        </p:nvPicPr>
        <p:blipFill rotWithShape="1">
          <a:blip r:embed="rId4">
            <a:alphaModFix/>
          </a:blip>
          <a:srcRect b="0" l="0" r="0" t="0"/>
          <a:stretch/>
        </p:blipFill>
        <p:spPr>
          <a:xfrm>
            <a:off x="581514" y="1529169"/>
            <a:ext cx="11379850" cy="3528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44"/>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lang="ar-MA"/>
              <a:t>للإجابة عن هذه الوضعية استأنسوا بالمسار الآتي الذي يرشدكم إلى خطوات الإنجاز.</a:t>
            </a:r>
            <a:br>
              <a:rPr lang="ar-MA"/>
            </a:br>
            <a:endParaRPr/>
          </a:p>
        </p:txBody>
      </p:sp>
      <p:sp>
        <p:nvSpPr>
          <p:cNvPr id="918" name="Google Shape;918;p4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1" algn="r">
              <a:lnSpc>
                <a:spcPct val="90000"/>
              </a:lnSpc>
              <a:spcBef>
                <a:spcPts val="0"/>
              </a:spcBef>
              <a:spcAft>
                <a:spcPts val="0"/>
              </a:spcAft>
              <a:buClr>
                <a:schemeClr val="dk1"/>
              </a:buClr>
              <a:buSzPct val="100000"/>
              <a:buChar char="•"/>
            </a:pPr>
            <a:r>
              <a:rPr i="1" lang="ar-MA" sz="5600">
                <a:latin typeface="Calibri"/>
                <a:ea typeface="Calibri"/>
                <a:cs typeface="Calibri"/>
                <a:sym typeface="Calibri"/>
              </a:rPr>
              <a:t>يقدم المدرس مساعدة للمتعلمين (نمذجة بسيطة) بشرح المسار في دقيقتين و يبرز ما يتعين القيام به خلال كل خطورة/ مرحلة من مراحل الإنجاز ، ويذكرهم بضرورة اختيار ما يناسب من أفعال كلام وعبارات مما تم اكتسابه مع إمكانية التوسع وإضافة تعابير أخرى  من مقروئهم.</a:t>
            </a:r>
            <a:endParaRPr/>
          </a:p>
          <a:p>
            <a:pPr indent="-206375" lvl="0" marL="228600" rtl="1" algn="r">
              <a:lnSpc>
                <a:spcPct val="90000"/>
              </a:lnSpc>
              <a:spcBef>
                <a:spcPts val="1000"/>
              </a:spcBef>
              <a:spcAft>
                <a:spcPts val="0"/>
              </a:spcAft>
              <a:buClr>
                <a:schemeClr val="dk1"/>
              </a:buClr>
              <a:buSzPct val="100000"/>
              <a:buFont typeface="Arial"/>
              <a:buNone/>
            </a:pPr>
            <a:r>
              <a:t/>
            </a:r>
            <a:endParaRPr/>
          </a:p>
        </p:txBody>
      </p:sp>
      <p:grpSp>
        <p:nvGrpSpPr>
          <p:cNvPr id="919" name="Google Shape;919;p44"/>
          <p:cNvGrpSpPr/>
          <p:nvPr/>
        </p:nvGrpSpPr>
        <p:grpSpPr>
          <a:xfrm>
            <a:off x="767233" y="1371600"/>
            <a:ext cx="10713749" cy="4621696"/>
            <a:chOff x="21798" y="0"/>
            <a:chExt cx="10713749" cy="4621696"/>
          </a:xfrm>
        </p:grpSpPr>
        <p:sp>
          <p:nvSpPr>
            <p:cNvPr id="920" name="Google Shape;920;p44"/>
            <p:cNvSpPr/>
            <p:nvPr/>
          </p:nvSpPr>
          <p:spPr>
            <a:xfrm>
              <a:off x="806801" y="0"/>
              <a:ext cx="9143744" cy="4621696"/>
            </a:xfrm>
            <a:prstGeom prst="lef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44"/>
            <p:cNvSpPr/>
            <p:nvPr/>
          </p:nvSpPr>
          <p:spPr>
            <a:xfrm>
              <a:off x="5625808" y="1386508"/>
              <a:ext cx="5109739" cy="1848678"/>
            </a:xfrm>
            <a:prstGeom prst="roundRect">
              <a:avLst>
                <a:gd fmla="val 16667"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44"/>
            <p:cNvSpPr txBox="1"/>
            <p:nvPr/>
          </p:nvSpPr>
          <p:spPr>
            <a:xfrm>
              <a:off x="5716053" y="1476753"/>
              <a:ext cx="4929249" cy="1668188"/>
            </a:xfrm>
            <a:prstGeom prst="rect">
              <a:avLst/>
            </a:prstGeom>
            <a:noFill/>
            <a:ln>
              <a:noFill/>
            </a:ln>
          </p:spPr>
          <p:txBody>
            <a:bodyPr anchorCtr="0" anchor="ctr" bIns="220975" lIns="220975" spcFirstLastPara="1" rIns="220975" wrap="square" tIns="220975">
              <a:noAutofit/>
            </a:bodyPr>
            <a:lstStyle/>
            <a:p>
              <a:pPr indent="0" lvl="0" marL="0" marR="0" rtl="0" algn="ctr">
                <a:lnSpc>
                  <a:spcPct val="90000"/>
                </a:lnSpc>
                <a:spcBef>
                  <a:spcPts val="0"/>
                </a:spcBef>
                <a:spcAft>
                  <a:spcPts val="0"/>
                </a:spcAft>
                <a:buClr>
                  <a:schemeClr val="dk1"/>
                </a:buClr>
                <a:buSzPts val="5800"/>
                <a:buFont typeface="Calibri"/>
                <a:buNone/>
              </a:pPr>
              <a:r>
                <a:rPr b="1" i="0" lang="ar-MA" sz="5800" u="none" cap="none" strike="noStrike">
                  <a:solidFill>
                    <a:schemeClr val="dk1"/>
                  </a:solidFill>
                  <a:latin typeface="Calibri"/>
                  <a:ea typeface="Calibri"/>
                  <a:cs typeface="Calibri"/>
                  <a:sym typeface="Calibri"/>
                </a:rPr>
                <a:t>التعريف بالاختراع</a:t>
              </a:r>
              <a:endParaRPr b="1" i="0" sz="5800" u="none" cap="none" strike="noStrike">
                <a:solidFill>
                  <a:schemeClr val="dk1"/>
                </a:solidFill>
                <a:latin typeface="Calibri"/>
                <a:ea typeface="Calibri"/>
                <a:cs typeface="Calibri"/>
                <a:sym typeface="Calibri"/>
              </a:endParaRPr>
            </a:p>
          </p:txBody>
        </p:sp>
        <p:sp>
          <p:nvSpPr>
            <p:cNvPr id="923" name="Google Shape;923;p44"/>
            <p:cNvSpPr/>
            <p:nvPr/>
          </p:nvSpPr>
          <p:spPr>
            <a:xfrm>
              <a:off x="21798" y="1386508"/>
              <a:ext cx="5109739" cy="1848678"/>
            </a:xfrm>
            <a:prstGeom prst="roundRect">
              <a:avLst>
                <a:gd fmla="val 16667"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44"/>
            <p:cNvSpPr txBox="1"/>
            <p:nvPr/>
          </p:nvSpPr>
          <p:spPr>
            <a:xfrm>
              <a:off x="112043" y="1476753"/>
              <a:ext cx="4929249" cy="1668188"/>
            </a:xfrm>
            <a:prstGeom prst="rect">
              <a:avLst/>
            </a:prstGeom>
            <a:noFill/>
            <a:ln>
              <a:noFill/>
            </a:ln>
          </p:spPr>
          <p:txBody>
            <a:bodyPr anchorCtr="0" anchor="ctr" bIns="220975" lIns="220975" spcFirstLastPara="1" rIns="220975" wrap="square" tIns="220975">
              <a:noAutofit/>
            </a:bodyPr>
            <a:lstStyle/>
            <a:p>
              <a:pPr indent="0" lvl="0" marL="0" marR="0" rtl="0" algn="ctr">
                <a:lnSpc>
                  <a:spcPct val="90000"/>
                </a:lnSpc>
                <a:spcBef>
                  <a:spcPts val="0"/>
                </a:spcBef>
                <a:spcAft>
                  <a:spcPts val="0"/>
                </a:spcAft>
                <a:buClr>
                  <a:schemeClr val="dk1"/>
                </a:buClr>
                <a:buSzPts val="5800"/>
                <a:buFont typeface="Calibri"/>
                <a:buNone/>
              </a:pPr>
              <a:r>
                <a:rPr b="1" i="0" lang="ar-MA" sz="5800" u="none" cap="none" strike="noStrike">
                  <a:solidFill>
                    <a:schemeClr val="dk1"/>
                  </a:solidFill>
                  <a:latin typeface="Calibri"/>
                  <a:ea typeface="Calibri"/>
                  <a:cs typeface="Calibri"/>
                  <a:sym typeface="Calibri"/>
                </a:rPr>
                <a:t>فائدة الاختراع</a:t>
              </a:r>
              <a:endParaRPr b="1" i="0" sz="5800" u="none" cap="none" strike="noStrike">
                <a:solidFill>
                  <a:schemeClr val="dk1"/>
                </a:solidFill>
                <a:latin typeface="Calibri"/>
                <a:ea typeface="Calibri"/>
                <a:cs typeface="Calibri"/>
                <a:sym typeface="Calibri"/>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45"/>
          <p:cNvSpPr txBox="1"/>
          <p:nvPr/>
        </p:nvSpPr>
        <p:spPr>
          <a:xfrm>
            <a:off x="1341679" y="362720"/>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rgbClr val="AEAEAE"/>
              </a:solidFill>
              <a:latin typeface="Play"/>
              <a:ea typeface="Play"/>
              <a:cs typeface="Play"/>
              <a:sym typeface="Play"/>
            </a:endParaRPr>
          </a:p>
        </p:txBody>
      </p:sp>
      <p:pic>
        <p:nvPicPr>
          <p:cNvPr id="931" name="Google Shape;931;p45"/>
          <p:cNvPicPr preferRelativeResize="0"/>
          <p:nvPr/>
        </p:nvPicPr>
        <p:blipFill rotWithShape="1">
          <a:blip r:embed="rId3">
            <a:alphaModFix/>
          </a:blip>
          <a:srcRect b="0" l="0" r="0" t="0"/>
          <a:stretch/>
        </p:blipFill>
        <p:spPr>
          <a:xfrm>
            <a:off x="425796" y="43771"/>
            <a:ext cx="730250" cy="730250"/>
          </a:xfrm>
          <a:prstGeom prst="rect">
            <a:avLst/>
          </a:prstGeom>
          <a:noFill/>
          <a:ln>
            <a:noFill/>
          </a:ln>
        </p:spPr>
      </p:pic>
      <p:sp>
        <p:nvSpPr>
          <p:cNvPr id="932" name="Google Shape;932;p45"/>
          <p:cNvSpPr txBox="1"/>
          <p:nvPr>
            <p:ph type="title"/>
          </p:nvPr>
        </p:nvSpPr>
        <p:spPr>
          <a:xfrm>
            <a:off x="831360" y="20279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MA" sz="1800"/>
              <a:t>الخطوة الأولى هي:</a:t>
            </a:r>
            <a:endParaRPr/>
          </a:p>
        </p:txBody>
      </p:sp>
      <p:sp>
        <p:nvSpPr>
          <p:cNvPr id="933" name="Google Shape;933;p45"/>
          <p:cNvSpPr txBox="1"/>
          <p:nvPr>
            <p:ph idx="2" type="body"/>
          </p:nvPr>
        </p:nvSpPr>
        <p:spPr>
          <a:xfrm>
            <a:off x="1204334" y="5379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يعرف المدرس هذه المرحلة ويؤكد على أهميتها.</a:t>
            </a:r>
            <a:endParaRPr sz="1400"/>
          </a:p>
        </p:txBody>
      </p:sp>
      <p:pic>
        <p:nvPicPr>
          <p:cNvPr id="934" name="Google Shape;934;p45"/>
          <p:cNvPicPr preferRelativeResize="0"/>
          <p:nvPr/>
        </p:nvPicPr>
        <p:blipFill rotWithShape="1">
          <a:blip r:embed="rId4">
            <a:alphaModFix/>
          </a:blip>
          <a:srcRect b="0" l="39870" r="21613" t="42862"/>
          <a:stretch/>
        </p:blipFill>
        <p:spPr>
          <a:xfrm>
            <a:off x="2573454" y="1530624"/>
            <a:ext cx="7045089" cy="3240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46"/>
          <p:cNvSpPr txBox="1"/>
          <p:nvPr/>
        </p:nvSpPr>
        <p:spPr>
          <a:xfrm>
            <a:off x="1341679" y="362720"/>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Play"/>
              <a:buNone/>
            </a:pPr>
            <a:r>
              <a:t/>
            </a:r>
            <a:endParaRPr b="0" i="0" sz="1400" u="none" cap="none" strike="noStrike">
              <a:solidFill>
                <a:srgbClr val="AEAEAE"/>
              </a:solidFill>
              <a:latin typeface="Play"/>
              <a:ea typeface="Play"/>
              <a:cs typeface="Play"/>
              <a:sym typeface="Play"/>
            </a:endParaRPr>
          </a:p>
        </p:txBody>
      </p:sp>
      <p:pic>
        <p:nvPicPr>
          <p:cNvPr id="941" name="Google Shape;941;p46"/>
          <p:cNvPicPr preferRelativeResize="0"/>
          <p:nvPr/>
        </p:nvPicPr>
        <p:blipFill rotWithShape="1">
          <a:blip r:embed="rId3">
            <a:alphaModFix/>
          </a:blip>
          <a:srcRect b="0" l="0" r="0" t="0"/>
          <a:stretch/>
        </p:blipFill>
        <p:spPr>
          <a:xfrm>
            <a:off x="733979" y="232903"/>
            <a:ext cx="730250" cy="730250"/>
          </a:xfrm>
          <a:prstGeom prst="rect">
            <a:avLst/>
          </a:prstGeom>
          <a:noFill/>
          <a:ln>
            <a:noFill/>
          </a:ln>
        </p:spPr>
      </p:pic>
      <p:sp>
        <p:nvSpPr>
          <p:cNvPr id="942" name="Google Shape;942;p46"/>
          <p:cNvSpPr txBox="1"/>
          <p:nvPr>
            <p:ph type="title"/>
          </p:nvPr>
        </p:nvSpPr>
        <p:spPr>
          <a:xfrm>
            <a:off x="831360" y="20279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MA" sz="1800"/>
              <a:t>الخطوة الثانية هي:</a:t>
            </a:r>
            <a:endParaRPr/>
          </a:p>
        </p:txBody>
      </p:sp>
      <p:sp>
        <p:nvSpPr>
          <p:cNvPr id="943" name="Google Shape;943;p46"/>
          <p:cNvSpPr txBox="1"/>
          <p:nvPr>
            <p:ph idx="2" type="body"/>
          </p:nvPr>
        </p:nvSpPr>
        <p:spPr>
          <a:xfrm>
            <a:off x="1204334" y="537970"/>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يعرف المدرس هذه المرحلة ويؤكد على أهميتها.</a:t>
            </a:r>
            <a:endParaRPr sz="1400"/>
          </a:p>
        </p:txBody>
      </p:sp>
      <p:pic>
        <p:nvPicPr>
          <p:cNvPr id="944" name="Google Shape;944;p46"/>
          <p:cNvPicPr preferRelativeResize="0"/>
          <p:nvPr/>
        </p:nvPicPr>
        <p:blipFill rotWithShape="1">
          <a:blip r:embed="rId4">
            <a:alphaModFix/>
          </a:blip>
          <a:srcRect b="0" l="0" r="59431" t="43426"/>
          <a:stretch/>
        </p:blipFill>
        <p:spPr>
          <a:xfrm>
            <a:off x="2291043" y="1719468"/>
            <a:ext cx="7411014" cy="3204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47"/>
          <p:cNvPicPr preferRelativeResize="0"/>
          <p:nvPr/>
        </p:nvPicPr>
        <p:blipFill rotWithShape="1">
          <a:blip r:embed="rId3">
            <a:alphaModFix/>
          </a:blip>
          <a:srcRect b="0" l="0" r="0" t="0"/>
          <a:stretch/>
        </p:blipFill>
        <p:spPr>
          <a:xfrm>
            <a:off x="26321" y="110677"/>
            <a:ext cx="660692" cy="595485"/>
          </a:xfrm>
          <a:prstGeom prst="rect">
            <a:avLst/>
          </a:prstGeom>
          <a:noFill/>
          <a:ln>
            <a:noFill/>
          </a:ln>
        </p:spPr>
      </p:pic>
      <p:sp>
        <p:nvSpPr>
          <p:cNvPr id="950" name="Google Shape;950;p47"/>
          <p:cNvSpPr/>
          <p:nvPr/>
        </p:nvSpPr>
        <p:spPr>
          <a:xfrm>
            <a:off x="1437112" y="877814"/>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معايير النجاح في إنجاز المهمة(تستعمل للتقويم الذاتي).</a:t>
            </a:r>
            <a:endParaRPr b="1" i="0" sz="3200" u="none" cap="none" strike="noStrike">
              <a:solidFill>
                <a:schemeClr val="dk1"/>
              </a:solidFill>
              <a:latin typeface="Calibri"/>
              <a:ea typeface="Calibri"/>
              <a:cs typeface="Calibri"/>
              <a:sym typeface="Calibri"/>
            </a:endParaRPr>
          </a:p>
        </p:txBody>
      </p:sp>
      <p:graphicFrame>
        <p:nvGraphicFramePr>
          <p:cNvPr id="951" name="Google Shape;951;p47"/>
          <p:cNvGraphicFramePr/>
          <p:nvPr/>
        </p:nvGraphicFramePr>
        <p:xfrm>
          <a:off x="1006812" y="2079926"/>
          <a:ext cx="3000000" cy="3000000"/>
        </p:xfrm>
        <a:graphic>
          <a:graphicData uri="http://schemas.openxmlformats.org/drawingml/2006/table">
            <a:tbl>
              <a:tblPr bandRow="1" firstCol="1" firstRow="1">
                <a:noFill/>
                <a:tableStyleId>{D195CAB6-A918-4C17-8738-739670D7F2D2}</a:tableStyleId>
              </a:tblPr>
              <a:tblGrid>
                <a:gridCol w="8440150"/>
                <a:gridCol w="650675"/>
                <a:gridCol w="815650"/>
                <a:gridCol w="622800"/>
              </a:tblGrid>
              <a:tr h="406400">
                <a:tc>
                  <a:txBody>
                    <a:bodyPr/>
                    <a:lstStyle/>
                    <a:p>
                      <a:pPr indent="0" lvl="0" marL="0" marR="0" rtl="1" algn="ctr">
                        <a:lnSpc>
                          <a:spcPct val="107000"/>
                        </a:lnSpc>
                        <a:spcBef>
                          <a:spcPts val="0"/>
                        </a:spcBef>
                        <a:spcAft>
                          <a:spcPts val="0"/>
                        </a:spcAft>
                        <a:buClr>
                          <a:srgbClr val="000000"/>
                        </a:buClr>
                        <a:buSzPts val="3200"/>
                        <a:buFont typeface="Arial"/>
                        <a:buNone/>
                      </a:pPr>
                      <a:r>
                        <a:rPr b="1" lang="ar-MA" sz="3200" u="none" cap="none" strike="noStrike">
                          <a:solidFill>
                            <a:schemeClr val="dk1"/>
                          </a:solidFill>
                        </a:rPr>
                        <a:t>المعيار</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2000"/>
                        <a:buFont typeface="Arial"/>
                        <a:buNone/>
                      </a:pPr>
                      <a:r>
                        <a:rPr b="1" lang="ar-MA" sz="2000" u="none" cap="none" strike="noStrike">
                          <a:solidFill>
                            <a:schemeClr val="dk1"/>
                          </a:solidFill>
                        </a:rPr>
                        <a:t>نعم</a:t>
                      </a:r>
                      <a:endParaRPr b="1"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2000"/>
                        <a:buFont typeface="Arial"/>
                        <a:buNone/>
                      </a:pPr>
                      <a:r>
                        <a:rPr b="1" lang="ar-MA" sz="2000" u="none" cap="none" strike="noStrike">
                          <a:solidFill>
                            <a:schemeClr val="dk1"/>
                          </a:solidFill>
                        </a:rPr>
                        <a:t>نسبيا</a:t>
                      </a:r>
                      <a:endParaRPr b="1" sz="20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2000"/>
                        <a:buFont typeface="Arial"/>
                        <a:buNone/>
                      </a:pPr>
                      <a:r>
                        <a:rPr b="1" lang="ar-MA" sz="2000" u="none" cap="none" strike="noStrike">
                          <a:solidFill>
                            <a:schemeClr val="dk1"/>
                          </a:solidFill>
                        </a:rPr>
                        <a:t>لا</a:t>
                      </a:r>
                      <a:endParaRPr b="1" sz="2000" u="none" cap="none" strike="noStrike">
                        <a:solidFill>
                          <a:schemeClr val="dk1"/>
                        </a:solidFill>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Clr>
                          <a:srgbClr val="000000"/>
                        </a:buClr>
                        <a:buSzPts val="3200"/>
                        <a:buFont typeface="Arial"/>
                        <a:buNone/>
                      </a:pPr>
                      <a:r>
                        <a:rPr b="1" lang="ar-MA" sz="3200" u="none" cap="none" strike="noStrike">
                          <a:solidFill>
                            <a:schemeClr val="dk1"/>
                          </a:solidFill>
                        </a:rPr>
                        <a:t>تحدثتُ باسترسال في خطاب منسجم</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Clr>
                          <a:srgbClr val="000000"/>
                        </a:buClr>
                        <a:buSzPts val="3200"/>
                        <a:buFont typeface="Arial"/>
                        <a:buNone/>
                      </a:pPr>
                      <a:r>
                        <a:rPr b="1" lang="ar-MA" sz="3200" u="none" cap="none" strike="noStrike">
                          <a:solidFill>
                            <a:schemeClr val="dk1"/>
                          </a:solidFill>
                        </a:rPr>
                        <a:t>استخدمتُ جملا مفيدة ومترابطة</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Clr>
                          <a:srgbClr val="000000"/>
                        </a:buClr>
                        <a:buSzPts val="3200"/>
                        <a:buFont typeface="Arial"/>
                        <a:buNone/>
                      </a:pPr>
                      <a:r>
                        <a:rPr b="1" lang="ar-MA" sz="3200" u="none" cap="none" strike="noStrike">
                          <a:solidFill>
                            <a:schemeClr val="dk1"/>
                          </a:solidFill>
                        </a:rPr>
                        <a:t>وظفتُ أفعال كلام مناسبة.</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1" algn="r">
                        <a:lnSpc>
                          <a:spcPct val="107000"/>
                        </a:lnSpc>
                        <a:spcBef>
                          <a:spcPts val="0"/>
                        </a:spcBef>
                        <a:spcAft>
                          <a:spcPts val="0"/>
                        </a:spcAft>
                        <a:buClr>
                          <a:srgbClr val="000000"/>
                        </a:buClr>
                        <a:buSzPts val="3200"/>
                        <a:buFont typeface="Arial"/>
                        <a:buNone/>
                      </a:pPr>
                      <a:r>
                        <a:rPr b="1" lang="ar-MA" sz="3200" u="none" cap="none" strike="noStrike">
                          <a:solidFill>
                            <a:schemeClr val="dk1"/>
                          </a:solidFill>
                        </a:rPr>
                        <a:t> تحدثتُ بشكل جهري ومعبر (نبرة، إيقاع، تنغيم).</a:t>
                      </a:r>
                      <a:endParaRPr b="1" sz="32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r>
              <a:tr h="4064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800"/>
                        <a:buFont typeface="Arial"/>
                        <a:buNone/>
                      </a:pPr>
                      <a:r>
                        <a:rPr lang="ar-MA" sz="1800" u="none" cap="none" strike="noStrike"/>
                        <a:t> </a:t>
                      </a:r>
                      <a:endParaRPr sz="1100" u="none" cap="none" strike="noStrike">
                        <a:latin typeface="Calibri"/>
                        <a:ea typeface="Calibri"/>
                        <a:cs typeface="Calibri"/>
                        <a:sym typeface="Calibri"/>
                      </a:endParaRPr>
                    </a:p>
                  </a:txBody>
                  <a:tcPr marT="0" marB="0" marR="68575" marL="68575"/>
                </a:tc>
              </a:tr>
            </a:tbl>
          </a:graphicData>
        </a:graphic>
      </p:graphicFrame>
      <p:sp>
        <p:nvSpPr>
          <p:cNvPr id="952" name="Google Shape;952;p47"/>
          <p:cNvSpPr txBox="1"/>
          <p:nvPr>
            <p:ph type="title"/>
          </p:nvPr>
        </p:nvSpPr>
        <p:spPr>
          <a:xfrm>
            <a:off x="1006799" y="163589"/>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إليكم معايير النجاح، ضعوها نصب أعينكم وأنتم تنجزون المهمة :</a:t>
            </a:r>
            <a:endParaRPr/>
          </a:p>
        </p:txBody>
      </p:sp>
      <p:sp>
        <p:nvSpPr>
          <p:cNvPr id="953" name="Google Shape;953;p47"/>
          <p:cNvSpPr txBox="1"/>
          <p:nvPr>
            <p:ph idx="2" type="body"/>
          </p:nvPr>
        </p:nvSpPr>
        <p:spPr>
          <a:xfrm>
            <a:off x="1146358" y="457163"/>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t>يشرح المدرس كل قاعدة من القواعد الآتية :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0">
                                            <p:txEl>
                                              <p:pRg end="0" st="0"/>
                                            </p:txEl>
                                          </p:spTgt>
                                        </p:tgtEl>
                                        <p:attrNameLst>
                                          <p:attrName>style.visibility</p:attrName>
                                        </p:attrNameLst>
                                      </p:cBhvr>
                                      <p:to>
                                        <p:strVal val="visible"/>
                                      </p:to>
                                    </p:set>
                                    <p:animEffect filter="fade" transition="in">
                                      <p:cBhvr>
                                        <p:cTn dur="500"/>
                                        <p:tgtEl>
                                          <p:spTgt spid="95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48"/>
          <p:cNvSpPr txBox="1"/>
          <p:nvPr>
            <p:ph type="title"/>
          </p:nvPr>
        </p:nvSpPr>
        <p:spPr>
          <a:xfrm>
            <a:off x="958618" y="312836"/>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Arial"/>
              <a:buNone/>
            </a:pPr>
            <a:r>
              <a:rPr b="1" lang="ar-MA" sz="1800">
                <a:latin typeface="Arial"/>
                <a:ea typeface="Arial"/>
                <a:cs typeface="Arial"/>
                <a:sym typeface="Arial"/>
              </a:rPr>
              <a:t>أعيد تذكيركم بالتعابير الخاصة بكل مرحلة من مراحل التعريف بمخترع مهم</a:t>
            </a:r>
            <a:endParaRPr/>
          </a:p>
        </p:txBody>
      </p:sp>
      <p:sp>
        <p:nvSpPr>
          <p:cNvPr id="959" name="Google Shape;959;p48"/>
          <p:cNvSpPr txBox="1"/>
          <p:nvPr>
            <p:ph idx="2" type="body"/>
          </p:nvPr>
        </p:nvSpPr>
        <p:spPr>
          <a:xfrm>
            <a:off x="958618" y="590324"/>
            <a:ext cx="10939319" cy="267549"/>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t>يتأكد المدرس من فهم المتعلمين للوضعية وأيضا صفحة الكراسة التي سيشتغلون فيها. كما سيذكر بالخطوات الواجب اتباعها والتعابير التي ينبغي الاستعانة بها للتوصل للجواب الصحيح</a:t>
            </a:r>
            <a:endParaRPr sz="1400"/>
          </a:p>
        </p:txBody>
      </p:sp>
      <p:pic>
        <p:nvPicPr>
          <p:cNvPr id="960" name="Google Shape;960;p48"/>
          <p:cNvPicPr preferRelativeResize="0"/>
          <p:nvPr/>
        </p:nvPicPr>
        <p:blipFill rotWithShape="1">
          <a:blip r:embed="rId3">
            <a:alphaModFix/>
          </a:blip>
          <a:srcRect b="0" l="0" r="0" t="42862"/>
          <a:stretch/>
        </p:blipFill>
        <p:spPr>
          <a:xfrm>
            <a:off x="518087" y="2421102"/>
            <a:ext cx="11379850" cy="201579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pic>
        <p:nvPicPr>
          <p:cNvPr id="965" name="Google Shape;965;p49"/>
          <p:cNvPicPr preferRelativeResize="0"/>
          <p:nvPr/>
        </p:nvPicPr>
        <p:blipFill rotWithShape="1">
          <a:blip r:embed="rId3">
            <a:alphaModFix/>
          </a:blip>
          <a:srcRect b="0" l="0" r="0" t="0"/>
          <a:stretch/>
        </p:blipFill>
        <p:spPr>
          <a:xfrm>
            <a:off x="26321" y="110677"/>
            <a:ext cx="660692" cy="595485"/>
          </a:xfrm>
          <a:prstGeom prst="rect">
            <a:avLst/>
          </a:prstGeom>
          <a:noFill/>
          <a:ln>
            <a:noFill/>
          </a:ln>
        </p:spPr>
      </p:pic>
      <p:sp>
        <p:nvSpPr>
          <p:cNvPr id="966" name="Google Shape;966;p49"/>
          <p:cNvSpPr/>
          <p:nvPr/>
        </p:nvSpPr>
        <p:spPr>
          <a:xfrm>
            <a:off x="1043609" y="967381"/>
            <a:ext cx="8497956" cy="1003852"/>
          </a:xfrm>
          <a:prstGeom prst="rect">
            <a:avLst/>
          </a:prstGeom>
          <a:solidFill>
            <a:srgbClr val="BEF2C7"/>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1- احترام المدة المخصصة للتحدث.</a:t>
            </a:r>
            <a:endParaRPr b="1" i="0" sz="3200" u="none" cap="none" strike="noStrike">
              <a:solidFill>
                <a:schemeClr val="dk1"/>
              </a:solidFill>
              <a:latin typeface="Calibri"/>
              <a:ea typeface="Calibri"/>
              <a:cs typeface="Calibri"/>
              <a:sym typeface="Calibri"/>
            </a:endParaRPr>
          </a:p>
        </p:txBody>
      </p:sp>
      <p:sp>
        <p:nvSpPr>
          <p:cNvPr id="967" name="Google Shape;967;p49"/>
          <p:cNvSpPr/>
          <p:nvPr/>
        </p:nvSpPr>
        <p:spPr>
          <a:xfrm>
            <a:off x="1043609" y="2080594"/>
            <a:ext cx="8497956" cy="1003852"/>
          </a:xfrm>
          <a:prstGeom prst="rect">
            <a:avLst/>
          </a:prstGeom>
          <a:solidFill>
            <a:srgbClr val="F6C5AB"/>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2- احترام ترتيب الخطوات خلال الإجابة عن الوضعية.</a:t>
            </a:r>
            <a:endParaRPr b="1" i="0" sz="3200" u="none" cap="none" strike="noStrike">
              <a:solidFill>
                <a:schemeClr val="dk1"/>
              </a:solidFill>
              <a:latin typeface="Calibri"/>
              <a:ea typeface="Calibri"/>
              <a:cs typeface="Calibri"/>
              <a:sym typeface="Calibri"/>
            </a:endParaRPr>
          </a:p>
        </p:txBody>
      </p:sp>
      <p:sp>
        <p:nvSpPr>
          <p:cNvPr id="968" name="Google Shape;968;p49"/>
          <p:cNvSpPr/>
          <p:nvPr/>
        </p:nvSpPr>
        <p:spPr>
          <a:xfrm>
            <a:off x="1043608" y="3309449"/>
            <a:ext cx="8497956" cy="1003852"/>
          </a:xfrm>
          <a:prstGeom prst="rect">
            <a:avLst/>
          </a:prstGeom>
          <a:solidFill>
            <a:srgbClr val="C7EDFC"/>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3- التوظيف الجيد للتعابير المكتسبة</a:t>
            </a:r>
            <a:endParaRPr b="1" i="0" sz="3200" u="none" cap="none" strike="noStrike">
              <a:solidFill>
                <a:schemeClr val="dk1"/>
              </a:solidFill>
              <a:latin typeface="Calibri"/>
              <a:ea typeface="Calibri"/>
              <a:cs typeface="Calibri"/>
              <a:sym typeface="Calibri"/>
            </a:endParaRPr>
          </a:p>
        </p:txBody>
      </p:sp>
      <p:sp>
        <p:nvSpPr>
          <p:cNvPr id="969" name="Google Shape;969;p49"/>
          <p:cNvSpPr/>
          <p:nvPr/>
        </p:nvSpPr>
        <p:spPr>
          <a:xfrm>
            <a:off x="1043608" y="4624149"/>
            <a:ext cx="8497956" cy="1003852"/>
          </a:xfrm>
          <a:prstGeom prst="rect">
            <a:avLst/>
          </a:prstGeom>
          <a:solidFill>
            <a:srgbClr val="D0D0D0"/>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4- التقديم الجيد للعمل (الصوت- الحركات- التحرك ) أمام الفصل شفهيا دون اعتماد المسودة المنجزة.</a:t>
            </a:r>
            <a:endParaRPr b="1" i="0" sz="3200" u="none" cap="none" strike="noStrike">
              <a:solidFill>
                <a:schemeClr val="dk1"/>
              </a:solidFill>
              <a:latin typeface="Calibri"/>
              <a:ea typeface="Calibri"/>
              <a:cs typeface="Calibri"/>
              <a:sym typeface="Calibri"/>
            </a:endParaRPr>
          </a:p>
        </p:txBody>
      </p:sp>
      <p:sp>
        <p:nvSpPr>
          <p:cNvPr id="970" name="Google Shape;970;p49"/>
          <p:cNvSpPr txBox="1"/>
          <p:nvPr>
            <p:ph type="title"/>
          </p:nvPr>
        </p:nvSpPr>
        <p:spPr>
          <a:xfrm>
            <a:off x="975708" y="201630"/>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إليكم أهم قواعد العمل:</a:t>
            </a:r>
            <a:endParaRPr/>
          </a:p>
        </p:txBody>
      </p:sp>
      <p:sp>
        <p:nvSpPr>
          <p:cNvPr id="971" name="Google Shape;971;p49"/>
          <p:cNvSpPr txBox="1"/>
          <p:nvPr>
            <p:ph idx="2" type="body"/>
          </p:nvPr>
        </p:nvSpPr>
        <p:spPr>
          <a:xfrm>
            <a:off x="1149217" y="4837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يشرح المدرس كل قاعدة من القواعد الآتية :.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6">
                                            <p:txEl>
                                              <p:pRg end="0" st="0"/>
                                            </p:txEl>
                                          </p:spTgt>
                                        </p:tgtEl>
                                        <p:attrNameLst>
                                          <p:attrName>style.visibility</p:attrName>
                                        </p:attrNameLst>
                                      </p:cBhvr>
                                      <p:to>
                                        <p:strVal val="visible"/>
                                      </p:to>
                                    </p:set>
                                    <p:animEffect filter="fade" transition="in">
                                      <p:cBhvr>
                                        <p:cTn dur="500"/>
                                        <p:tgtEl>
                                          <p:spTgt spid="9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7">
                                            <p:txEl>
                                              <p:pRg end="0" st="0"/>
                                            </p:txEl>
                                          </p:spTgt>
                                        </p:tgtEl>
                                        <p:attrNameLst>
                                          <p:attrName>style.visibility</p:attrName>
                                        </p:attrNameLst>
                                      </p:cBhvr>
                                      <p:to>
                                        <p:strVal val="visible"/>
                                      </p:to>
                                    </p:set>
                                    <p:animEffect filter="fade" transition="in">
                                      <p:cBhvr>
                                        <p:cTn dur="500"/>
                                        <p:tgtEl>
                                          <p:spTgt spid="9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8">
                                            <p:txEl>
                                              <p:pRg end="0" st="0"/>
                                            </p:txEl>
                                          </p:spTgt>
                                        </p:tgtEl>
                                        <p:attrNameLst>
                                          <p:attrName>style.visibility</p:attrName>
                                        </p:attrNameLst>
                                      </p:cBhvr>
                                      <p:to>
                                        <p:strVal val="visible"/>
                                      </p:to>
                                    </p:set>
                                    <p:animEffect filter="fade" transition="in">
                                      <p:cBhvr>
                                        <p:cTn dur="500"/>
                                        <p:tgtEl>
                                          <p:spTgt spid="9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9">
                                            <p:txEl>
                                              <p:pRg end="0" st="0"/>
                                            </p:txEl>
                                          </p:spTgt>
                                        </p:tgtEl>
                                        <p:attrNameLst>
                                          <p:attrName>style.visibility</p:attrName>
                                        </p:attrNameLst>
                                      </p:cBhvr>
                                      <p:to>
                                        <p:strVal val="visible"/>
                                      </p:to>
                                    </p:set>
                                    <p:animEffect filter="fade" transition="in">
                                      <p:cBhvr>
                                        <p:cTn dur="500"/>
                                        <p:tgtEl>
                                          <p:spTgt spid="96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5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id="977" name="Google Shape;977;p5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id="978" name="Google Shape;978;p50"/>
          <p:cNvPicPr preferRelativeResize="0"/>
          <p:nvPr/>
        </p:nvPicPr>
        <p:blipFill rotWithShape="1">
          <a:blip r:embed="rId4">
            <a:alphaModFix/>
          </a:blip>
          <a:srcRect b="0" l="0" r="0" t="0"/>
          <a:stretch/>
        </p:blipFill>
        <p:spPr>
          <a:xfrm>
            <a:off x="9056895" y="807202"/>
            <a:ext cx="3249643" cy="3249643"/>
          </a:xfrm>
          <a:prstGeom prst="rect">
            <a:avLst/>
          </a:prstGeom>
          <a:noFill/>
          <a:ln>
            <a:noFill/>
          </a:ln>
        </p:spPr>
      </p:pic>
      <p:sp>
        <p:nvSpPr>
          <p:cNvPr id="979" name="Google Shape;979;p50"/>
          <p:cNvSpPr/>
          <p:nvPr/>
        </p:nvSpPr>
        <p:spPr>
          <a:xfrm>
            <a:off x="1907794" y="966874"/>
            <a:ext cx="5899851" cy="443447"/>
          </a:xfrm>
          <a:prstGeom prst="rect">
            <a:avLst/>
          </a:prstGeom>
          <a:solidFill>
            <a:srgbClr val="FFCC99"/>
          </a:solidFill>
          <a:ln cap="flat" cmpd="sng" w="1905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Arial"/>
                <a:ea typeface="Arial"/>
                <a:cs typeface="Arial"/>
                <a:sym typeface="Arial"/>
              </a:rPr>
              <a:t>أدوات أوظفها لإنجاز المهمة بنجاح:</a:t>
            </a:r>
            <a:endParaRPr b="0" i="0" sz="2400" u="none" cap="none" strike="noStrike">
              <a:solidFill>
                <a:schemeClr val="dk1"/>
              </a:solidFill>
              <a:latin typeface="Arial"/>
              <a:ea typeface="Arial"/>
              <a:cs typeface="Arial"/>
              <a:sym typeface="Arial"/>
            </a:endParaRPr>
          </a:p>
        </p:txBody>
      </p:sp>
      <p:graphicFrame>
        <p:nvGraphicFramePr>
          <p:cNvPr id="980" name="Google Shape;980;p50"/>
          <p:cNvGraphicFramePr/>
          <p:nvPr/>
        </p:nvGraphicFramePr>
        <p:xfrm>
          <a:off x="7632740" y="4370313"/>
          <a:ext cx="3000000" cy="3000000"/>
        </p:xfrm>
        <a:graphic>
          <a:graphicData uri="http://schemas.openxmlformats.org/drawingml/2006/table">
            <a:tbl>
              <a:tblPr bandRow="1" firstCol="1" firstRow="1">
                <a:noFill/>
                <a:tableStyleId>{D195CAB6-A918-4C17-8738-739670D7F2D2}</a:tableStyleId>
              </a:tblPr>
              <a:tblGrid>
                <a:gridCol w="3217850"/>
                <a:gridCol w="322775"/>
                <a:gridCol w="377875"/>
                <a:gridCol w="419125"/>
              </a:tblGrid>
              <a:tr h="574425">
                <a:tc>
                  <a:txBody>
                    <a:bodyPr/>
                    <a:lstStyle/>
                    <a:p>
                      <a:pPr indent="0" lvl="0" marL="0" marR="0" rtl="1" algn="ct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المعيار</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نعم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نسبيا</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لا</a:t>
                      </a:r>
                      <a:endParaRPr b="1" sz="1400" u="none" cap="none" strike="noStrike">
                        <a:solidFill>
                          <a:schemeClr val="dk1"/>
                        </a:solidFill>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تحدثتُ باسترسال في خطاب منسجم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استخدمتُ جملا مفيدة ومترابطة</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وظفتُ أفعال كلام مناسبة.</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r>
              <a:tr h="279800">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 تحدثتُ بشكل جهري ومعبر (نبرة، إيقاع، تنغيم).</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r>
              <a:tr h="574425">
                <a:tc>
                  <a:txBody>
                    <a:bodyPr/>
                    <a:lstStyle/>
                    <a:p>
                      <a:pPr indent="0" lvl="0" marL="0" marR="0" rtl="1" algn="r">
                        <a:lnSpc>
                          <a:spcPct val="107000"/>
                        </a:lnSpc>
                        <a:spcBef>
                          <a:spcPts val="0"/>
                        </a:spcBef>
                        <a:spcAft>
                          <a:spcPts val="0"/>
                        </a:spcAft>
                        <a:buClr>
                          <a:srgbClr val="000000"/>
                        </a:buClr>
                        <a:buSzPts val="1400"/>
                        <a:buFont typeface="Arial"/>
                        <a:buNone/>
                      </a:pPr>
                      <a:r>
                        <a:rPr b="1" lang="ar-MA" sz="1400" u="none" cap="none" strike="noStrike">
                          <a:solidFill>
                            <a:schemeClr val="dk1"/>
                          </a:solidFill>
                        </a:rPr>
                        <a:t>استخدمتُ لغة الجسد (التواصل غير اللفظي) بالعين، باليد</a:t>
                      </a:r>
                      <a:endParaRPr b="1" sz="1400" u="none" cap="none" strike="noStrike">
                        <a:solidFill>
                          <a:schemeClr val="dk1"/>
                        </a:solidFill>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c>
                  <a:txBody>
                    <a:bodyPr/>
                    <a:lstStyle/>
                    <a:p>
                      <a:pPr indent="0" lvl="0" marL="0" marR="0" rtl="1" algn="r">
                        <a:lnSpc>
                          <a:spcPct val="107000"/>
                        </a:lnSpc>
                        <a:spcBef>
                          <a:spcPts val="0"/>
                        </a:spcBef>
                        <a:spcAft>
                          <a:spcPts val="0"/>
                        </a:spcAft>
                        <a:buClr>
                          <a:srgbClr val="000000"/>
                        </a:buClr>
                        <a:buSzPts val="1400"/>
                        <a:buFont typeface="Arial"/>
                        <a:buNone/>
                      </a:pPr>
                      <a:r>
                        <a:rPr lang="ar-MA" sz="1400" u="none" cap="none" strike="noStrike"/>
                        <a:t> </a:t>
                      </a:r>
                      <a:endParaRPr sz="1400" u="none" cap="none" strike="noStrike">
                        <a:latin typeface="Calibri"/>
                        <a:ea typeface="Calibri"/>
                        <a:cs typeface="Calibri"/>
                        <a:sym typeface="Calibri"/>
                      </a:endParaRPr>
                    </a:p>
                  </a:txBody>
                  <a:tcPr marT="0" marB="0" marR="68575" marL="68575"/>
                </a:tc>
              </a:tr>
            </a:tbl>
          </a:graphicData>
        </a:graphic>
      </p:graphicFrame>
      <p:pic>
        <p:nvPicPr>
          <p:cNvPr id="981" name="Google Shape;981;p50"/>
          <p:cNvPicPr preferRelativeResize="0"/>
          <p:nvPr/>
        </p:nvPicPr>
        <p:blipFill rotWithShape="1">
          <a:blip r:embed="rId5">
            <a:alphaModFix/>
          </a:blip>
          <a:srcRect b="0" l="0" r="0" t="0"/>
          <a:stretch/>
        </p:blipFill>
        <p:spPr>
          <a:xfrm>
            <a:off x="7347883" y="1755017"/>
            <a:ext cx="2168775" cy="1228973"/>
          </a:xfrm>
          <a:prstGeom prst="rect">
            <a:avLst/>
          </a:prstGeom>
          <a:noFill/>
          <a:ln>
            <a:noFill/>
          </a:ln>
        </p:spPr>
      </p:pic>
      <p:sp>
        <p:nvSpPr>
          <p:cNvPr id="982" name="Google Shape;982;p50"/>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07000"/>
              </a:lnSpc>
              <a:spcBef>
                <a:spcPts val="0"/>
              </a:spcBef>
              <a:spcAft>
                <a:spcPts val="0"/>
              </a:spcAft>
              <a:buClr>
                <a:schemeClr val="dk1"/>
              </a:buClr>
              <a:buSzPts val="1800"/>
              <a:buFont typeface="Calibri"/>
              <a:buNone/>
            </a:pPr>
            <a:r>
              <a:rPr b="1" lang="ar-MA" sz="1800"/>
              <a:t>كل واحد منكم سيشتغل  منفردا على الوضعية الآتية، أدعوكم إلى التوجه إلى الكراسة ص 40</a:t>
            </a:r>
            <a:endParaRPr b="1" sz="1800">
              <a:highlight>
                <a:srgbClr val="FFFF00"/>
              </a:highlight>
            </a:endParaRPr>
          </a:p>
        </p:txBody>
      </p:sp>
      <p:sp>
        <p:nvSpPr>
          <p:cNvPr id="983" name="Google Shape;983;p50"/>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يدعو المدرس المتعلمين إلى التفكير في المطلوب ، والتمرّن على الإنجاز في المسودة </a:t>
            </a:r>
            <a:endParaRPr sz="1400"/>
          </a:p>
        </p:txBody>
      </p:sp>
      <p:pic>
        <p:nvPicPr>
          <p:cNvPr id="984" name="Google Shape;984;p50"/>
          <p:cNvPicPr preferRelativeResize="0"/>
          <p:nvPr/>
        </p:nvPicPr>
        <p:blipFill rotWithShape="1">
          <a:blip r:embed="rId6">
            <a:alphaModFix/>
          </a:blip>
          <a:srcRect b="0" l="0" r="0" t="0"/>
          <a:stretch/>
        </p:blipFill>
        <p:spPr>
          <a:xfrm>
            <a:off x="196149" y="1541552"/>
            <a:ext cx="7164000" cy="2220969"/>
          </a:xfrm>
          <a:prstGeom prst="rect">
            <a:avLst/>
          </a:prstGeom>
          <a:noFill/>
          <a:ln>
            <a:noFill/>
          </a:ln>
        </p:spPr>
      </p:pic>
      <p:pic>
        <p:nvPicPr>
          <p:cNvPr id="985" name="Google Shape;985;p50"/>
          <p:cNvPicPr preferRelativeResize="0"/>
          <p:nvPr/>
        </p:nvPicPr>
        <p:blipFill rotWithShape="1">
          <a:blip r:embed="rId7">
            <a:alphaModFix/>
          </a:blip>
          <a:srcRect b="0" l="0" r="0" t="0"/>
          <a:stretch/>
        </p:blipFill>
        <p:spPr>
          <a:xfrm>
            <a:off x="306434" y="3827162"/>
            <a:ext cx="7164000" cy="287537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1"/>
                                        </p:tgtEl>
                                        <p:attrNameLst>
                                          <p:attrName>style.visibility</p:attrName>
                                        </p:attrNameLst>
                                      </p:cBhvr>
                                      <p:to>
                                        <p:strVal val="visible"/>
                                      </p:to>
                                    </p:set>
                                    <p:animEffect filter="fade" transition="in">
                                      <p:cBhvr>
                                        <p:cTn dur="5000"/>
                                        <p:tgtEl>
                                          <p:spTgt spid="9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pic>
        <p:nvPicPr>
          <p:cNvPr descr="Lever la main - Icônes mains et gestes gratuites" id="990" name="Google Shape;990;p51"/>
          <p:cNvPicPr preferRelativeResize="0"/>
          <p:nvPr/>
        </p:nvPicPr>
        <p:blipFill rotWithShape="1">
          <a:blip r:embed="rId3">
            <a:alphaModFix/>
          </a:blip>
          <a:srcRect b="0" l="0" r="0" t="0"/>
          <a:stretch/>
        </p:blipFill>
        <p:spPr>
          <a:xfrm>
            <a:off x="151886" y="111545"/>
            <a:ext cx="702642" cy="716446"/>
          </a:xfrm>
          <a:prstGeom prst="rect">
            <a:avLst/>
          </a:prstGeom>
          <a:noFill/>
          <a:ln>
            <a:noFill/>
          </a:ln>
        </p:spPr>
      </p:pic>
      <p:pic>
        <p:nvPicPr>
          <p:cNvPr descr="Une image contenant dessin, dessin humoristique, clipart, illustration&#10;&#10;Le contenu généré par l’IA peut être incorrect." id="991" name="Google Shape;991;p51"/>
          <p:cNvPicPr preferRelativeResize="0"/>
          <p:nvPr/>
        </p:nvPicPr>
        <p:blipFill rotWithShape="1">
          <a:blip r:embed="rId4">
            <a:alphaModFix/>
          </a:blip>
          <a:srcRect b="0" l="0" r="0" t="0"/>
          <a:stretch/>
        </p:blipFill>
        <p:spPr>
          <a:xfrm flipH="1">
            <a:off x="1003615" y="978953"/>
            <a:ext cx="1524203" cy="2286305"/>
          </a:xfrm>
          <a:prstGeom prst="rect">
            <a:avLst/>
          </a:prstGeom>
          <a:noFill/>
          <a:ln>
            <a:noFill/>
          </a:ln>
        </p:spPr>
      </p:pic>
      <p:pic>
        <p:nvPicPr>
          <p:cNvPr descr="Une image contenant garçon, clipart, dessin, dessin humoristique&#10;&#10;Le contenu généré par l’IA peut être incorrect." id="992" name="Google Shape;992;p51"/>
          <p:cNvPicPr preferRelativeResize="0"/>
          <p:nvPr/>
        </p:nvPicPr>
        <p:blipFill rotWithShape="1">
          <a:blip r:embed="rId5">
            <a:alphaModFix/>
          </a:blip>
          <a:srcRect b="5105" l="0" r="0" t="0"/>
          <a:stretch/>
        </p:blipFill>
        <p:spPr>
          <a:xfrm flipH="1">
            <a:off x="4410447" y="956755"/>
            <a:ext cx="1593084" cy="2267601"/>
          </a:xfrm>
          <a:prstGeom prst="rect">
            <a:avLst/>
          </a:prstGeom>
          <a:noFill/>
          <a:ln>
            <a:noFill/>
          </a:ln>
        </p:spPr>
      </p:pic>
      <p:pic>
        <p:nvPicPr>
          <p:cNvPr descr="Une image contenant dessin, illustration, dessin humoristique, clipart&#10;&#10;Le contenu généré par l’IA peut être incorrect." id="993" name="Google Shape;993;p51"/>
          <p:cNvPicPr preferRelativeResize="0"/>
          <p:nvPr/>
        </p:nvPicPr>
        <p:blipFill rotWithShape="1">
          <a:blip r:embed="rId6">
            <a:alphaModFix/>
          </a:blip>
          <a:srcRect b="0" l="0" r="0" t="0"/>
          <a:stretch/>
        </p:blipFill>
        <p:spPr>
          <a:xfrm>
            <a:off x="7886161" y="956755"/>
            <a:ext cx="1486793" cy="2230189"/>
          </a:xfrm>
          <a:prstGeom prst="rect">
            <a:avLst/>
          </a:prstGeom>
          <a:noFill/>
          <a:ln>
            <a:noFill/>
          </a:ln>
        </p:spPr>
      </p:pic>
      <p:pic>
        <p:nvPicPr>
          <p:cNvPr descr="Une image contenant garçon, clipart, dessin, dessin humoristique&#10;&#10;Le contenu généré par l’IA peut être incorrect." id="994" name="Google Shape;994;p51"/>
          <p:cNvPicPr preferRelativeResize="0"/>
          <p:nvPr/>
        </p:nvPicPr>
        <p:blipFill rotWithShape="1">
          <a:blip r:embed="rId7">
            <a:alphaModFix/>
          </a:blip>
          <a:srcRect b="5105" l="0" r="0" t="0"/>
          <a:stretch/>
        </p:blipFill>
        <p:spPr>
          <a:xfrm>
            <a:off x="10405846" y="940974"/>
            <a:ext cx="1632906" cy="2324284"/>
          </a:xfrm>
          <a:prstGeom prst="rect">
            <a:avLst/>
          </a:prstGeom>
          <a:noFill/>
          <a:ln>
            <a:noFill/>
          </a:ln>
        </p:spPr>
      </p:pic>
      <p:pic>
        <p:nvPicPr>
          <p:cNvPr descr="Une image contenant dessin, dessin humoristique, clipart, illustration&#10;&#10;Le contenu généré par l’IA peut être incorrect." id="995" name="Google Shape;995;p51"/>
          <p:cNvPicPr preferRelativeResize="0"/>
          <p:nvPr/>
        </p:nvPicPr>
        <p:blipFill rotWithShape="1">
          <a:blip r:embed="rId8">
            <a:alphaModFix/>
          </a:blip>
          <a:srcRect b="0" l="0" r="0" t="0"/>
          <a:stretch/>
        </p:blipFill>
        <p:spPr>
          <a:xfrm flipH="1">
            <a:off x="7000224" y="3874380"/>
            <a:ext cx="1524203" cy="2286305"/>
          </a:xfrm>
          <a:prstGeom prst="rect">
            <a:avLst/>
          </a:prstGeom>
          <a:noFill/>
          <a:ln>
            <a:noFill/>
          </a:ln>
        </p:spPr>
      </p:pic>
      <p:pic>
        <p:nvPicPr>
          <p:cNvPr descr="Une image contenant garçon, clipart, dessin, dessin humoristique&#10;&#10;Le contenu généré par l’IA peut être incorrect." id="996" name="Google Shape;996;p51"/>
          <p:cNvPicPr preferRelativeResize="0"/>
          <p:nvPr/>
        </p:nvPicPr>
        <p:blipFill rotWithShape="1">
          <a:blip r:embed="rId9">
            <a:alphaModFix/>
          </a:blip>
          <a:srcRect b="5105" l="0" r="0" t="0"/>
          <a:stretch/>
        </p:blipFill>
        <p:spPr>
          <a:xfrm flipH="1">
            <a:off x="3727960" y="3874380"/>
            <a:ext cx="1593084" cy="2267601"/>
          </a:xfrm>
          <a:prstGeom prst="rect">
            <a:avLst/>
          </a:prstGeom>
          <a:noFill/>
          <a:ln>
            <a:noFill/>
          </a:ln>
        </p:spPr>
      </p:pic>
      <p:sp>
        <p:nvSpPr>
          <p:cNvPr id="997" name="Google Shape;997;p51"/>
          <p:cNvSpPr txBox="1"/>
          <p:nvPr>
            <p:ph type="title"/>
          </p:nvPr>
        </p:nvSpPr>
        <p:spPr>
          <a:xfrm>
            <a:off x="992446" y="230583"/>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انتهت المدة المخصصة للمهمة، الآن لنستمع لإجاباتكم.</a:t>
            </a:r>
            <a:endParaRPr/>
          </a:p>
        </p:txBody>
      </p:sp>
      <p:sp>
        <p:nvSpPr>
          <p:cNvPr id="998" name="Google Shape;998;p51"/>
          <p:cNvSpPr txBox="1"/>
          <p:nvPr>
            <p:ph idx="2" type="body"/>
          </p:nvPr>
        </p:nvSpPr>
        <p:spPr>
          <a:xfrm>
            <a:off x="854528" y="577782"/>
            <a:ext cx="11161348" cy="378973"/>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t>يدعو المدرس المتعلمين إلى الانتباه والتركيز، يستمع إلى إجابات 6 متعلمين وذلك في حدود 30 ثانية لكل واحد منهم. ويطلب من باقي المتعلمين  تتبع مدى الالتزام بالقواعد المقدمة سلفا. وذلك بناء على شبكة التقويم. </a:t>
            </a:r>
            <a:endParaRPr sz="12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5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alibri"/>
              <a:ea typeface="Calibri"/>
              <a:cs typeface="Calibri"/>
              <a:sym typeface="Calibri"/>
            </a:endParaRPr>
          </a:p>
        </p:txBody>
      </p:sp>
      <p:pic>
        <p:nvPicPr>
          <p:cNvPr descr="Lever la main - Icônes mains et gestes gratuites" id="1004" name="Google Shape;1004;p52"/>
          <p:cNvPicPr preferRelativeResize="0"/>
          <p:nvPr/>
        </p:nvPicPr>
        <p:blipFill rotWithShape="1">
          <a:blip r:embed="rId3">
            <a:alphaModFix/>
          </a:blip>
          <a:srcRect b="0" l="0" r="0" t="0"/>
          <a:stretch/>
        </p:blipFill>
        <p:spPr>
          <a:xfrm>
            <a:off x="716172" y="269291"/>
            <a:ext cx="702642" cy="702642"/>
          </a:xfrm>
          <a:prstGeom prst="rect">
            <a:avLst/>
          </a:prstGeom>
          <a:noFill/>
          <a:ln>
            <a:noFill/>
          </a:ln>
        </p:spPr>
      </p:pic>
      <p:pic>
        <p:nvPicPr>
          <p:cNvPr id="1005" name="Google Shape;1005;p52"/>
          <p:cNvPicPr preferRelativeResize="0"/>
          <p:nvPr/>
        </p:nvPicPr>
        <p:blipFill rotWithShape="1">
          <a:blip r:embed="rId4">
            <a:alphaModFix/>
          </a:blip>
          <a:srcRect b="10723" l="0" r="0" t="0"/>
          <a:stretch/>
        </p:blipFill>
        <p:spPr>
          <a:xfrm>
            <a:off x="1576815" y="1203389"/>
            <a:ext cx="8835180" cy="4680000"/>
          </a:xfrm>
          <a:prstGeom prst="rect">
            <a:avLst/>
          </a:prstGeom>
          <a:noFill/>
          <a:ln>
            <a:noFill/>
          </a:ln>
        </p:spPr>
      </p:pic>
      <p:sp>
        <p:nvSpPr>
          <p:cNvPr id="1006" name="Google Shape;1006;p52"/>
          <p:cNvSpPr txBox="1"/>
          <p:nvPr>
            <p:ph type="title"/>
          </p:nvPr>
        </p:nvSpPr>
        <p:spPr>
          <a:xfrm>
            <a:off x="927933" y="135517"/>
            <a:ext cx="10529279" cy="267549"/>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1800"/>
              <a:buFont typeface="Calibri"/>
              <a:buNone/>
            </a:pPr>
            <a:r>
              <a:rPr b="1" lang="ar-MA" sz="1800">
                <a:latin typeface="Calibri"/>
                <a:ea typeface="Calibri"/>
                <a:cs typeface="Calibri"/>
                <a:sym typeface="Calibri"/>
              </a:rPr>
              <a:t>ما رأيكم في ما قدمه زملاؤكم؟</a:t>
            </a:r>
            <a:endParaRPr/>
          </a:p>
        </p:txBody>
      </p:sp>
      <p:sp>
        <p:nvSpPr>
          <p:cNvPr id="1007" name="Google Shape;1007;p52"/>
          <p:cNvSpPr txBox="1"/>
          <p:nvPr>
            <p:ph idx="2" type="body"/>
          </p:nvPr>
        </p:nvSpPr>
        <p:spPr>
          <a:xfrm>
            <a:off x="1207052" y="403066"/>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يخلق المدرس  تفاعلا صفيا بطرح سؤال: ما رأيكم في إجابة زملائكم: وذلك بتحديد العناصر الآتية: 1-ملاحظة عدد الأفعال الكلامية التي تم استخدامها. 2-التحقق مما إذا كانوا قد أجابوا عن جميع أسئلة التعليمات. 3-إبداء رأيهم في الإنتاج. في الختام، يقدم تغذية راجعة شاملة.</a:t>
            </a:r>
            <a:endParaRPr sz="1400">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11" name="Shape 1011"/>
        <p:cNvGrpSpPr/>
        <p:nvPr/>
      </p:nvGrpSpPr>
      <p:grpSpPr>
        <a:xfrm>
          <a:off x="0" y="0"/>
          <a:ext cx="0" cy="0"/>
          <a:chOff x="0" y="0"/>
          <a:chExt cx="0" cy="0"/>
        </a:xfrm>
      </p:grpSpPr>
      <p:grpSp>
        <p:nvGrpSpPr>
          <p:cNvPr id="1012" name="Google Shape;1012;p53"/>
          <p:cNvGrpSpPr/>
          <p:nvPr/>
        </p:nvGrpSpPr>
        <p:grpSpPr>
          <a:xfrm>
            <a:off x="812158" y="844906"/>
            <a:ext cx="10567685" cy="5198169"/>
            <a:chOff x="2184399" y="1402024"/>
            <a:chExt cx="7823200" cy="4942038"/>
          </a:xfrm>
        </p:grpSpPr>
        <p:sp>
          <p:nvSpPr>
            <p:cNvPr id="1013" name="Google Shape;1013;p53"/>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14" name="Google Shape;1014;p53"/>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grpSp>
        <p:nvGrpSpPr>
          <p:cNvPr id="1015" name="Google Shape;1015;p53"/>
          <p:cNvGrpSpPr/>
          <p:nvPr/>
        </p:nvGrpSpPr>
        <p:grpSpPr>
          <a:xfrm>
            <a:off x="8559384" y="4917801"/>
            <a:ext cx="2662518" cy="936371"/>
            <a:chOff x="8559384" y="4917801"/>
            <a:chExt cx="2662517" cy="936370"/>
          </a:xfrm>
        </p:grpSpPr>
        <p:sp>
          <p:nvSpPr>
            <p:cNvPr id="1016" name="Google Shape;1016;p53"/>
            <p:cNvSpPr/>
            <p:nvPr/>
          </p:nvSpPr>
          <p:spPr>
            <a:xfrm>
              <a:off x="10285531" y="4917801"/>
              <a:ext cx="936370" cy="936370"/>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17" name="Google Shape;1017;p53"/>
            <p:cNvSpPr/>
            <p:nvPr/>
          </p:nvSpPr>
          <p:spPr>
            <a:xfrm>
              <a:off x="8559384" y="5060928"/>
              <a:ext cx="1806702" cy="650117"/>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600"/>
                <a:buFont typeface="Arial"/>
                <a:buNone/>
              </a:pPr>
              <a:r>
                <a:rPr b="1" i="0" lang="ar-MA" sz="3600" u="none" cap="none" strike="noStrike">
                  <a:solidFill>
                    <a:srgbClr val="000000"/>
                  </a:solidFill>
                  <a:latin typeface="Calibri"/>
                  <a:ea typeface="Calibri"/>
                  <a:cs typeface="Calibri"/>
                  <a:sym typeface="Calibri"/>
                </a:rPr>
                <a:t> 5دقائق</a:t>
              </a:r>
              <a:endParaRPr b="0" i="0" sz="1400" u="none" cap="none" strike="noStrike">
                <a:solidFill>
                  <a:srgbClr val="000000"/>
                </a:solidFill>
                <a:latin typeface="Arial"/>
                <a:ea typeface="Arial"/>
                <a:cs typeface="Arial"/>
                <a:sym typeface="Arial"/>
              </a:endParaRPr>
            </a:p>
          </p:txBody>
        </p:sp>
      </p:grpSp>
      <p:sp>
        <p:nvSpPr>
          <p:cNvPr id="1018" name="Google Shape;1018;p53"/>
          <p:cNvSpPr txBox="1"/>
          <p:nvPr/>
        </p:nvSpPr>
        <p:spPr>
          <a:xfrm>
            <a:off x="2455648" y="3675675"/>
            <a:ext cx="7007087" cy="906595"/>
          </a:xfrm>
          <a:prstGeom prst="rect">
            <a:avLst/>
          </a:prstGeom>
          <a:noFill/>
          <a:ln>
            <a:noFill/>
          </a:ln>
        </p:spPr>
        <p:txBody>
          <a:bodyPr anchorCtr="0" anchor="t" bIns="45700" lIns="91425" spcFirstLastPara="1" rIns="91425" wrap="square" tIns="45700">
            <a:spAutoFit/>
          </a:bodyPr>
          <a:lstStyle/>
          <a:p>
            <a:pPr indent="0" lvl="0" marL="0" marR="0" rtl="0" algn="ctr">
              <a:lnSpc>
                <a:spcPct val="131218"/>
              </a:lnSpc>
              <a:spcBef>
                <a:spcPts val="0"/>
              </a:spcBef>
              <a:spcAft>
                <a:spcPts val="0"/>
              </a:spcAft>
              <a:buClr>
                <a:srgbClr val="000000"/>
              </a:buClr>
              <a:buSzPts val="4400"/>
              <a:buFont typeface="Arial"/>
              <a:buNone/>
            </a:pPr>
            <a:r>
              <a:rPr b="1" i="0" lang="ar-MA" sz="4400" u="none" cap="none" strike="noStrike">
                <a:solidFill>
                  <a:srgbClr val="F19D19"/>
                </a:solidFill>
                <a:latin typeface="Calibri"/>
                <a:ea typeface="Calibri"/>
                <a:cs typeface="Calibri"/>
                <a:sym typeface="Calibri"/>
              </a:rPr>
              <a:t>اختتام الحصة</a:t>
            </a:r>
            <a:endParaRPr b="0" i="0" sz="1400" u="none" cap="none" strike="noStrike">
              <a:solidFill>
                <a:srgbClr val="000000"/>
              </a:solidFill>
              <a:latin typeface="Arial"/>
              <a:ea typeface="Arial"/>
              <a:cs typeface="Arial"/>
              <a:sym typeface="Arial"/>
            </a:endParaRPr>
          </a:p>
        </p:txBody>
      </p:sp>
      <p:pic>
        <p:nvPicPr>
          <p:cNvPr id="1019" name="Google Shape;1019;p53"/>
          <p:cNvPicPr preferRelativeResize="0"/>
          <p:nvPr/>
        </p:nvPicPr>
        <p:blipFill rotWithShape="1">
          <a:blip r:embed="rId4">
            <a:alphaModFix/>
          </a:blip>
          <a:srcRect b="0" l="0" r="0" t="0"/>
          <a:stretch/>
        </p:blipFill>
        <p:spPr>
          <a:xfrm>
            <a:off x="5287051" y="1448277"/>
            <a:ext cx="2084271" cy="208427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pic>
        <p:nvPicPr>
          <p:cNvPr descr="Lever la main - Icônes mains et gestes gratuites" id="1024" name="Google Shape;1024;p54"/>
          <p:cNvPicPr preferRelativeResize="0"/>
          <p:nvPr/>
        </p:nvPicPr>
        <p:blipFill rotWithShape="1">
          <a:blip r:embed="rId3">
            <a:alphaModFix/>
          </a:blip>
          <a:srcRect b="0" l="0" r="0" t="0"/>
          <a:stretch/>
        </p:blipFill>
        <p:spPr>
          <a:xfrm>
            <a:off x="0" y="9878"/>
            <a:ext cx="735012" cy="733425"/>
          </a:xfrm>
          <a:prstGeom prst="rect">
            <a:avLst/>
          </a:prstGeom>
          <a:noFill/>
          <a:ln>
            <a:noFill/>
          </a:ln>
        </p:spPr>
      </p:pic>
      <p:sp>
        <p:nvSpPr>
          <p:cNvPr id="1025" name="Google Shape;1025;p54"/>
          <p:cNvSpPr/>
          <p:nvPr/>
        </p:nvSpPr>
        <p:spPr>
          <a:xfrm>
            <a:off x="640067" y="1958551"/>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1- مراحل التعريف بمخترع مهم.</a:t>
            </a:r>
            <a:endParaRPr b="1" i="0" sz="3200" u="none" cap="none" strike="noStrike">
              <a:solidFill>
                <a:schemeClr val="dk1"/>
              </a:solidFill>
              <a:latin typeface="Calibri"/>
              <a:ea typeface="Calibri"/>
              <a:cs typeface="Calibri"/>
              <a:sym typeface="Calibri"/>
            </a:endParaRPr>
          </a:p>
        </p:txBody>
      </p:sp>
      <p:sp>
        <p:nvSpPr>
          <p:cNvPr id="1026" name="Google Shape;1026;p54"/>
          <p:cNvSpPr txBox="1"/>
          <p:nvPr>
            <p:ph type="title"/>
          </p:nvPr>
        </p:nvSpPr>
        <p:spPr>
          <a:xfrm>
            <a:off x="735012" y="242815"/>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من يذكرني بما تعلمناه اليوم؟</a:t>
            </a:r>
            <a:endParaRPr/>
          </a:p>
        </p:txBody>
      </p:sp>
      <p:sp>
        <p:nvSpPr>
          <p:cNvPr id="1027" name="Google Shape;1027;p54"/>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يوجه المدرس  المتعلمين إلى تحديد التعابير والمهارات  المكتسبة</a:t>
            </a:r>
            <a:r>
              <a:rPr lang="ar-MA" sz="1400"/>
              <a:t>.</a:t>
            </a:r>
            <a:endParaRPr sz="14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55"/>
          <p:cNvSpPr txBox="1"/>
          <p:nvPr/>
        </p:nvSpPr>
        <p:spPr>
          <a:xfrm>
            <a:off x="2087472" y="315173"/>
            <a:ext cx="9144000" cy="528637"/>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r">
              <a:lnSpc>
                <a:spcPct val="90000"/>
              </a:lnSpc>
              <a:spcBef>
                <a:spcPts val="0"/>
              </a:spcBef>
              <a:spcAft>
                <a:spcPts val="0"/>
              </a:spcAft>
              <a:buClr>
                <a:schemeClr val="dk1"/>
              </a:buClr>
              <a:buSzPct val="100000"/>
              <a:buFont typeface="Play"/>
              <a:buNone/>
            </a:pPr>
            <a:r>
              <a:t/>
            </a:r>
            <a:endParaRPr b="0" i="0" sz="4400" u="none" cap="none" strike="noStrike">
              <a:solidFill>
                <a:schemeClr val="dk1"/>
              </a:solidFill>
              <a:latin typeface="Play"/>
              <a:ea typeface="Play"/>
              <a:cs typeface="Play"/>
              <a:sym typeface="Play"/>
            </a:endParaRPr>
          </a:p>
        </p:txBody>
      </p:sp>
      <p:pic>
        <p:nvPicPr>
          <p:cNvPr id="1033" name="Google Shape;1033;p55"/>
          <p:cNvPicPr preferRelativeResize="0"/>
          <p:nvPr/>
        </p:nvPicPr>
        <p:blipFill rotWithShape="1">
          <a:blip r:embed="rId3">
            <a:alphaModFix/>
          </a:blip>
          <a:srcRect b="0" l="0" r="0" t="0"/>
          <a:stretch/>
        </p:blipFill>
        <p:spPr>
          <a:xfrm>
            <a:off x="376775" y="-51958"/>
            <a:ext cx="730250" cy="730250"/>
          </a:xfrm>
          <a:prstGeom prst="rect">
            <a:avLst/>
          </a:prstGeom>
          <a:noFill/>
          <a:ln>
            <a:noFill/>
          </a:ln>
        </p:spPr>
      </p:pic>
      <p:sp>
        <p:nvSpPr>
          <p:cNvPr id="1034" name="Google Shape;1034;p55"/>
          <p:cNvSpPr txBox="1"/>
          <p:nvPr>
            <p:ph type="title"/>
          </p:nvPr>
        </p:nvSpPr>
        <p:spPr>
          <a:xfrm>
            <a:off x="960528" y="280981"/>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مراحل التعريف بمخترع مهم</a:t>
            </a:r>
            <a:endParaRPr/>
          </a:p>
        </p:txBody>
      </p:sp>
      <p:sp>
        <p:nvSpPr>
          <p:cNvPr id="1035" name="Google Shape;1035;p55"/>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يذكر المدرس بالخطوات ودور ها وأهميتها.</a:t>
            </a:r>
            <a:endParaRPr/>
          </a:p>
        </p:txBody>
      </p:sp>
      <p:grpSp>
        <p:nvGrpSpPr>
          <p:cNvPr id="1036" name="Google Shape;1036;p55"/>
          <p:cNvGrpSpPr/>
          <p:nvPr/>
        </p:nvGrpSpPr>
        <p:grpSpPr>
          <a:xfrm>
            <a:off x="767233" y="1371600"/>
            <a:ext cx="10713749" cy="4621696"/>
            <a:chOff x="21798" y="0"/>
            <a:chExt cx="10713749" cy="4621696"/>
          </a:xfrm>
        </p:grpSpPr>
        <p:sp>
          <p:nvSpPr>
            <p:cNvPr id="1037" name="Google Shape;1037;p55"/>
            <p:cNvSpPr/>
            <p:nvPr/>
          </p:nvSpPr>
          <p:spPr>
            <a:xfrm>
              <a:off x="806801" y="0"/>
              <a:ext cx="9143744" cy="4621696"/>
            </a:xfrm>
            <a:prstGeom prst="leftArrow">
              <a:avLst>
                <a:gd fmla="val 50000" name="adj1"/>
                <a:gd fmla="val 50000" name="adj2"/>
              </a:avLst>
            </a:prstGeom>
            <a:solidFill>
              <a:srgbClr val="F6D4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55"/>
            <p:cNvSpPr/>
            <p:nvPr/>
          </p:nvSpPr>
          <p:spPr>
            <a:xfrm>
              <a:off x="5625808" y="1386508"/>
              <a:ext cx="5109739" cy="1848678"/>
            </a:xfrm>
            <a:prstGeom prst="roundRect">
              <a:avLst>
                <a:gd fmla="val 16667" name="adj"/>
              </a:avLst>
            </a:prstGeom>
            <a:solidFill>
              <a:srgbClr val="E9713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55"/>
            <p:cNvSpPr txBox="1"/>
            <p:nvPr/>
          </p:nvSpPr>
          <p:spPr>
            <a:xfrm>
              <a:off x="5716053" y="1476753"/>
              <a:ext cx="4929249" cy="1668188"/>
            </a:xfrm>
            <a:prstGeom prst="rect">
              <a:avLst/>
            </a:prstGeom>
            <a:noFill/>
            <a:ln>
              <a:noFill/>
            </a:ln>
          </p:spPr>
          <p:txBody>
            <a:bodyPr anchorCtr="0" anchor="ctr" bIns="220975" lIns="220975" spcFirstLastPara="1" rIns="220975" wrap="square" tIns="220975">
              <a:noAutofit/>
            </a:bodyPr>
            <a:lstStyle/>
            <a:p>
              <a:pPr indent="0" lvl="0" marL="0" marR="0" rtl="0" algn="ctr">
                <a:lnSpc>
                  <a:spcPct val="90000"/>
                </a:lnSpc>
                <a:spcBef>
                  <a:spcPts val="0"/>
                </a:spcBef>
                <a:spcAft>
                  <a:spcPts val="0"/>
                </a:spcAft>
                <a:buClr>
                  <a:schemeClr val="dk1"/>
                </a:buClr>
                <a:buSzPts val="5800"/>
                <a:buFont typeface="Calibri"/>
                <a:buNone/>
              </a:pPr>
              <a:r>
                <a:rPr b="1" i="0" lang="ar-MA" sz="5800" u="none" cap="none" strike="noStrike">
                  <a:solidFill>
                    <a:schemeClr val="dk1"/>
                  </a:solidFill>
                  <a:latin typeface="Calibri"/>
                  <a:ea typeface="Calibri"/>
                  <a:cs typeface="Calibri"/>
                  <a:sym typeface="Calibri"/>
                </a:rPr>
                <a:t>التعريف بالاختراع</a:t>
              </a:r>
              <a:endParaRPr b="1" i="0" sz="5800" u="none" cap="none" strike="noStrike">
                <a:solidFill>
                  <a:schemeClr val="dk1"/>
                </a:solidFill>
                <a:latin typeface="Calibri"/>
                <a:ea typeface="Calibri"/>
                <a:cs typeface="Calibri"/>
                <a:sym typeface="Calibri"/>
              </a:endParaRPr>
            </a:p>
          </p:txBody>
        </p:sp>
        <p:sp>
          <p:nvSpPr>
            <p:cNvPr id="1040" name="Google Shape;1040;p55"/>
            <p:cNvSpPr/>
            <p:nvPr/>
          </p:nvSpPr>
          <p:spPr>
            <a:xfrm>
              <a:off x="21798" y="1386508"/>
              <a:ext cx="5109739" cy="1848678"/>
            </a:xfrm>
            <a:prstGeom prst="roundRect">
              <a:avLst>
                <a:gd fmla="val 16667" name="adj"/>
              </a:avLst>
            </a:prstGeom>
            <a:solidFill>
              <a:srgbClr val="176B2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1" name="Google Shape;1041;p55"/>
            <p:cNvSpPr txBox="1"/>
            <p:nvPr/>
          </p:nvSpPr>
          <p:spPr>
            <a:xfrm>
              <a:off x="112043" y="1476753"/>
              <a:ext cx="4929249" cy="1668188"/>
            </a:xfrm>
            <a:prstGeom prst="rect">
              <a:avLst/>
            </a:prstGeom>
            <a:noFill/>
            <a:ln>
              <a:noFill/>
            </a:ln>
          </p:spPr>
          <p:txBody>
            <a:bodyPr anchorCtr="0" anchor="ctr" bIns="220975" lIns="220975" spcFirstLastPara="1" rIns="220975" wrap="square" tIns="220975">
              <a:noAutofit/>
            </a:bodyPr>
            <a:lstStyle/>
            <a:p>
              <a:pPr indent="0" lvl="0" marL="0" marR="0" rtl="0" algn="ctr">
                <a:lnSpc>
                  <a:spcPct val="90000"/>
                </a:lnSpc>
                <a:spcBef>
                  <a:spcPts val="0"/>
                </a:spcBef>
                <a:spcAft>
                  <a:spcPts val="0"/>
                </a:spcAft>
                <a:buClr>
                  <a:schemeClr val="dk1"/>
                </a:buClr>
                <a:buSzPts val="5800"/>
                <a:buFont typeface="Calibri"/>
                <a:buNone/>
              </a:pPr>
              <a:r>
                <a:rPr b="1" i="0" lang="ar-MA" sz="5800" u="none" cap="none" strike="noStrike">
                  <a:solidFill>
                    <a:schemeClr val="dk1"/>
                  </a:solidFill>
                  <a:latin typeface="Calibri"/>
                  <a:ea typeface="Calibri"/>
                  <a:cs typeface="Calibri"/>
                  <a:sym typeface="Calibri"/>
                </a:rPr>
                <a:t>فائدة الاختراع</a:t>
              </a:r>
              <a:endParaRPr b="1" i="0" sz="5800" u="none" cap="none" strike="noStrike">
                <a:solidFill>
                  <a:schemeClr val="dk1"/>
                </a:solidFill>
                <a:latin typeface="Calibri"/>
                <a:ea typeface="Calibri"/>
                <a:cs typeface="Calibri"/>
                <a:sym typeface="Calibri"/>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pic>
        <p:nvPicPr>
          <p:cNvPr descr="Lever la main - Icônes mains et gestes gratuites" id="1046" name="Google Shape;1046;p56"/>
          <p:cNvPicPr preferRelativeResize="0"/>
          <p:nvPr/>
        </p:nvPicPr>
        <p:blipFill rotWithShape="1">
          <a:blip r:embed="rId3">
            <a:alphaModFix/>
          </a:blip>
          <a:srcRect b="0" l="0" r="0" t="0"/>
          <a:stretch/>
        </p:blipFill>
        <p:spPr>
          <a:xfrm>
            <a:off x="32624" y="33068"/>
            <a:ext cx="735012" cy="733425"/>
          </a:xfrm>
          <a:prstGeom prst="rect">
            <a:avLst/>
          </a:prstGeom>
          <a:noFill/>
          <a:ln>
            <a:noFill/>
          </a:ln>
        </p:spPr>
      </p:pic>
      <p:sp>
        <p:nvSpPr>
          <p:cNvPr id="1047" name="Google Shape;1047;p56"/>
          <p:cNvSpPr/>
          <p:nvPr/>
        </p:nvSpPr>
        <p:spPr>
          <a:xfrm>
            <a:off x="1401416" y="1928192"/>
            <a:ext cx="10018103" cy="185861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1" i="0" lang="ar-MA" sz="3200" u="none" cap="none" strike="noStrike">
                <a:solidFill>
                  <a:schemeClr val="dk1"/>
                </a:solidFill>
                <a:latin typeface="Calibri"/>
                <a:ea typeface="Calibri"/>
                <a:cs typeface="Calibri"/>
                <a:sym typeface="Calibri"/>
              </a:rPr>
              <a:t>2- التعابير المكتسبة للتعريف بمخترع مهم</a:t>
            </a:r>
            <a:endParaRPr b="1" i="0" sz="3200" u="none" cap="none" strike="noStrike">
              <a:solidFill>
                <a:schemeClr val="dk1"/>
              </a:solidFill>
              <a:latin typeface="Calibri"/>
              <a:ea typeface="Calibri"/>
              <a:cs typeface="Calibri"/>
              <a:sym typeface="Calibri"/>
            </a:endParaRPr>
          </a:p>
        </p:txBody>
      </p:sp>
      <p:sp>
        <p:nvSpPr>
          <p:cNvPr id="1048" name="Google Shape;1048;p56"/>
          <p:cNvSpPr txBox="1"/>
          <p:nvPr>
            <p:ph type="title"/>
          </p:nvPr>
        </p:nvSpPr>
        <p:spPr>
          <a:xfrm>
            <a:off x="968558" y="37272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من يذكرني بما تعلمناه اليوم على مستوى التعابير؟</a:t>
            </a:r>
            <a:endParaRPr/>
          </a:p>
        </p:txBody>
      </p:sp>
      <p:sp>
        <p:nvSpPr>
          <p:cNvPr id="1049" name="Google Shape;1049;p56"/>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يوجه المدرس  المتعلمين إلى تحديد التعابير المكتسبة</a:t>
            </a:r>
            <a:r>
              <a:rPr lang="ar-MA" sz="1400"/>
              <a:t>.</a:t>
            </a:r>
            <a:endParaRPr sz="14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pic>
        <p:nvPicPr>
          <p:cNvPr id="1054" name="Google Shape;1054;p57"/>
          <p:cNvPicPr preferRelativeResize="0"/>
          <p:nvPr/>
        </p:nvPicPr>
        <p:blipFill rotWithShape="1">
          <a:blip r:embed="rId3">
            <a:alphaModFix/>
          </a:blip>
          <a:srcRect b="0" l="0" r="0" t="0"/>
          <a:stretch/>
        </p:blipFill>
        <p:spPr>
          <a:xfrm>
            <a:off x="0" y="28302"/>
            <a:ext cx="731837" cy="731837"/>
          </a:xfrm>
          <a:prstGeom prst="rect">
            <a:avLst/>
          </a:prstGeom>
          <a:noFill/>
          <a:ln>
            <a:noFill/>
          </a:ln>
        </p:spPr>
      </p:pic>
      <p:sp>
        <p:nvSpPr>
          <p:cNvPr id="1055" name="Google Shape;1055;p57"/>
          <p:cNvSpPr txBox="1"/>
          <p:nvPr>
            <p:ph type="title"/>
          </p:nvPr>
        </p:nvSpPr>
        <p:spPr>
          <a:xfrm>
            <a:off x="867240" y="305139"/>
            <a:ext cx="10529279" cy="267549"/>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chemeClr val="dk1"/>
              </a:buClr>
              <a:buSzPts val="1800"/>
              <a:buFont typeface="Calibri"/>
              <a:buNone/>
            </a:pPr>
            <a:r>
              <a:rPr b="1" lang="ar-MA" sz="1800"/>
              <a:t>جيد.</a:t>
            </a:r>
            <a:endParaRPr/>
          </a:p>
        </p:txBody>
      </p:sp>
      <p:sp>
        <p:nvSpPr>
          <p:cNvPr id="1056" name="Google Shape;1056;p57"/>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Char char="•"/>
            </a:pPr>
            <a:r>
              <a:rPr lang="ar-MA" sz="1400">
                <a:latin typeface="Calibri"/>
                <a:ea typeface="Calibri"/>
                <a:cs typeface="Calibri"/>
                <a:sym typeface="Calibri"/>
              </a:rPr>
              <a:t>يعيد المدرس تذكير المتعلمين ببعض التعابير الخاصة بكل خطوة من خطوات المهارة.</a:t>
            </a:r>
            <a:endParaRPr sz="1400">
              <a:latin typeface="Calibri"/>
              <a:ea typeface="Calibri"/>
              <a:cs typeface="Calibri"/>
              <a:sym typeface="Calibri"/>
            </a:endParaRPr>
          </a:p>
        </p:txBody>
      </p:sp>
      <p:pic>
        <p:nvPicPr>
          <p:cNvPr id="1057" name="Google Shape;1057;p57"/>
          <p:cNvPicPr preferRelativeResize="0"/>
          <p:nvPr/>
        </p:nvPicPr>
        <p:blipFill rotWithShape="1">
          <a:blip r:embed="rId4">
            <a:alphaModFix/>
          </a:blip>
          <a:srcRect b="0" l="0" r="0" t="0"/>
          <a:stretch/>
        </p:blipFill>
        <p:spPr>
          <a:xfrm>
            <a:off x="5043123" y="1076839"/>
            <a:ext cx="6886116" cy="4500000"/>
          </a:xfrm>
          <a:prstGeom prst="rect">
            <a:avLst/>
          </a:prstGeom>
          <a:noFill/>
          <a:ln>
            <a:noFill/>
          </a:ln>
        </p:spPr>
      </p:pic>
      <p:pic>
        <p:nvPicPr>
          <p:cNvPr id="1058" name="Google Shape;1058;p57"/>
          <p:cNvPicPr preferRelativeResize="0"/>
          <p:nvPr/>
        </p:nvPicPr>
        <p:blipFill rotWithShape="1">
          <a:blip r:embed="rId5">
            <a:alphaModFix/>
          </a:blip>
          <a:srcRect b="0" l="0" r="0" t="42862"/>
          <a:stretch/>
        </p:blipFill>
        <p:spPr>
          <a:xfrm>
            <a:off x="262762" y="994342"/>
            <a:ext cx="4617352" cy="4500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pic>
        <p:nvPicPr>
          <p:cNvPr id="1063" name="Google Shape;1063;p58"/>
          <p:cNvPicPr preferRelativeResize="0"/>
          <p:nvPr/>
        </p:nvPicPr>
        <p:blipFill rotWithShape="1">
          <a:blip r:embed="rId3">
            <a:alphaModFix/>
          </a:blip>
          <a:srcRect b="0" l="0" r="0" t="0"/>
          <a:stretch/>
        </p:blipFill>
        <p:spPr>
          <a:xfrm>
            <a:off x="0" y="28302"/>
            <a:ext cx="731837" cy="731837"/>
          </a:xfrm>
          <a:prstGeom prst="rect">
            <a:avLst/>
          </a:prstGeom>
          <a:noFill/>
          <a:ln>
            <a:noFill/>
          </a:ln>
        </p:spPr>
      </p:pic>
      <p:pic>
        <p:nvPicPr>
          <p:cNvPr id="1064" name="Google Shape;1064;p58"/>
          <p:cNvPicPr preferRelativeResize="0"/>
          <p:nvPr/>
        </p:nvPicPr>
        <p:blipFill rotWithShape="1">
          <a:blip r:embed="rId4">
            <a:alphaModFix/>
          </a:blip>
          <a:srcRect b="0" l="0" r="0" t="0"/>
          <a:stretch/>
        </p:blipFill>
        <p:spPr>
          <a:xfrm>
            <a:off x="2896618" y="971286"/>
            <a:ext cx="5794513" cy="3048000"/>
          </a:xfrm>
          <a:prstGeom prst="rect">
            <a:avLst/>
          </a:prstGeom>
          <a:noFill/>
          <a:ln>
            <a:noFill/>
          </a:ln>
        </p:spPr>
      </p:pic>
      <p:sp>
        <p:nvSpPr>
          <p:cNvPr id="1065" name="Google Shape;1065;p58"/>
          <p:cNvSpPr txBox="1"/>
          <p:nvPr/>
        </p:nvSpPr>
        <p:spPr>
          <a:xfrm>
            <a:off x="303144" y="4258125"/>
            <a:ext cx="11585712" cy="2193806"/>
          </a:xfrm>
          <a:prstGeom prst="rect">
            <a:avLst/>
          </a:prstGeom>
          <a:noFill/>
          <a:ln cap="flat" cmpd="sng" w="38100">
            <a:solidFill>
              <a:srgbClr val="7030A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chemeClr val="dk1"/>
              </a:buClr>
              <a:buSzPts val="4800"/>
              <a:buFont typeface="Calibri"/>
              <a:buNone/>
            </a:pPr>
            <a:r>
              <a:rPr b="1" i="0" lang="ar-MA" sz="4800" u="none" cap="none" strike="noStrike">
                <a:solidFill>
                  <a:schemeClr val="dk1"/>
                </a:solidFill>
                <a:latin typeface="Calibri"/>
                <a:ea typeface="Calibri"/>
                <a:cs typeface="Calibri"/>
                <a:sym typeface="Calibri"/>
              </a:rPr>
              <a:t>كيف يسهم الذكاء الاصطناعي في تسريع وتيرة الاختراعات؟</a:t>
            </a:r>
            <a:endParaRPr b="1" i="0" sz="5400" u="none" cap="none" strike="noStrike">
              <a:solidFill>
                <a:schemeClr val="dk1"/>
              </a:solidFill>
              <a:latin typeface="Calibri"/>
              <a:ea typeface="Calibri"/>
              <a:cs typeface="Calibri"/>
              <a:sym typeface="Calibri"/>
            </a:endParaRPr>
          </a:p>
        </p:txBody>
      </p:sp>
      <p:sp>
        <p:nvSpPr>
          <p:cNvPr id="1066" name="Google Shape;1066;p58"/>
          <p:cNvSpPr txBox="1"/>
          <p:nvPr>
            <p:ph type="title"/>
          </p:nvPr>
        </p:nvSpPr>
        <p:spPr>
          <a:xfrm>
            <a:off x="905902" y="253751"/>
            <a:ext cx="10529279" cy="267549"/>
          </a:xfrm>
          <a:prstGeom prst="rect">
            <a:avLst/>
          </a:prstGeom>
          <a:noFill/>
          <a:ln>
            <a:noFill/>
          </a:ln>
        </p:spPr>
        <p:txBody>
          <a:bodyPr anchorCtr="0" anchor="ctr" bIns="45700" lIns="91425" spcFirstLastPara="1" rIns="91425" wrap="square" tIns="45700">
            <a:noAutofit/>
          </a:bodyPr>
          <a:lstStyle/>
          <a:p>
            <a:pPr indent="0" lvl="0" marL="0" rtl="1" algn="r">
              <a:lnSpc>
                <a:spcPct val="115277"/>
              </a:lnSpc>
              <a:spcBef>
                <a:spcPts val="0"/>
              </a:spcBef>
              <a:spcAft>
                <a:spcPts val="0"/>
              </a:spcAft>
              <a:buClr>
                <a:schemeClr val="dk1"/>
              </a:buClr>
              <a:buSzPts val="1800"/>
              <a:buFont typeface="Calibri"/>
              <a:buNone/>
            </a:pPr>
            <a:r>
              <a:rPr b="1" lang="ar-MA" sz="1800"/>
              <a:t>قبل توديعكم، أدعوكم إلى الإجابة عن هذا السؤال في منازلكم: </a:t>
            </a:r>
            <a:endParaRPr b="1" sz="1800"/>
          </a:p>
        </p:txBody>
      </p:sp>
      <p:sp>
        <p:nvSpPr>
          <p:cNvPr id="1067" name="Google Shape;1067;p58"/>
          <p:cNvSpPr txBox="1"/>
          <p:nvPr>
            <p:ph idx="2" type="body"/>
          </p:nvPr>
        </p:nvSpPr>
        <p:spPr>
          <a:xfrm>
            <a:off x="1146359" y="590324"/>
            <a:ext cx="10250160" cy="321521"/>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1400"/>
              <a:buFont typeface="Arial"/>
              <a:buChar char="•"/>
            </a:pPr>
            <a:r>
              <a:rPr i="1" lang="ar-MA" sz="1400">
                <a:latin typeface="Arial"/>
                <a:ea typeface="Arial"/>
                <a:cs typeface="Arial"/>
                <a:sym typeface="Arial"/>
              </a:rPr>
              <a:t>يشرح المدرس النشاط المنزلي، وأهم العلميات الواجب القيام بها للتوصل إلى الجواب.</a:t>
            </a:r>
            <a:endParaRPr i="1" sz="14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19D19"/>
            </a:gs>
            <a:gs pos="2000">
              <a:srgbClr val="FFFFFF"/>
            </a:gs>
            <a:gs pos="100000">
              <a:srgbClr val="F19D19"/>
            </a:gs>
          </a:gsLst>
          <a:path path="circle">
            <a:fillToRect b="50%" l="50%" r="50%" t="50%"/>
          </a:path>
          <a:tileRect/>
        </a:gradFill>
      </p:bgPr>
    </p:bg>
    <p:spTree>
      <p:nvGrpSpPr>
        <p:cNvPr id="1071" name="Shape 1071"/>
        <p:cNvGrpSpPr/>
        <p:nvPr/>
      </p:nvGrpSpPr>
      <p:grpSpPr>
        <a:xfrm>
          <a:off x="0" y="0"/>
          <a:ext cx="0" cy="0"/>
          <a:chOff x="0" y="0"/>
          <a:chExt cx="0" cy="0"/>
        </a:xfrm>
      </p:grpSpPr>
      <p:grpSp>
        <p:nvGrpSpPr>
          <p:cNvPr id="1072" name="Google Shape;1072;p59"/>
          <p:cNvGrpSpPr/>
          <p:nvPr/>
        </p:nvGrpSpPr>
        <p:grpSpPr>
          <a:xfrm>
            <a:off x="812158" y="844906"/>
            <a:ext cx="10567685" cy="5198169"/>
            <a:chOff x="2184399" y="1402024"/>
            <a:chExt cx="7823200" cy="4942038"/>
          </a:xfrm>
        </p:grpSpPr>
        <p:sp>
          <p:nvSpPr>
            <p:cNvPr id="1073" name="Google Shape;1073;p59"/>
            <p:cNvSpPr/>
            <p:nvPr/>
          </p:nvSpPr>
          <p:spPr>
            <a:xfrm>
              <a:off x="2184399" y="1402024"/>
              <a:ext cx="7823200" cy="4942038"/>
            </a:xfrm>
            <a:prstGeom prst="roundRect">
              <a:avLst>
                <a:gd fmla="val 2665" name="adj"/>
              </a:avLst>
            </a:prstGeom>
            <a:solidFill>
              <a:srgbClr val="F19D19"/>
            </a:solidFill>
            <a:ln cap="flat" cmpd="sng" w="19050">
              <a:solidFill>
                <a:srgbClr val="F19D19"/>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074" name="Google Shape;1074;p5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600"/>
                <a:buFont typeface="Arial"/>
                <a:buNone/>
              </a:pPr>
              <a:r>
                <a:t/>
              </a:r>
              <a:endParaRPr b="1" i="0" sz="5600" u="none" cap="none" strike="noStrike">
                <a:solidFill>
                  <a:srgbClr val="000000"/>
                </a:solidFill>
                <a:latin typeface="Calibri"/>
                <a:ea typeface="Calibri"/>
                <a:cs typeface="Calibri"/>
                <a:sym typeface="Calibri"/>
              </a:endParaRPr>
            </a:p>
          </p:txBody>
        </p:sp>
      </p:grpSp>
      <p:pic>
        <p:nvPicPr>
          <p:cNvPr id="1075" name="Google Shape;1075;p59"/>
          <p:cNvPicPr preferRelativeResize="0"/>
          <p:nvPr/>
        </p:nvPicPr>
        <p:blipFill rotWithShape="1">
          <a:blip r:embed="rId3">
            <a:alphaModFix/>
          </a:blip>
          <a:srcRect b="0" l="0" r="0" t="0"/>
          <a:stretch/>
        </p:blipFill>
        <p:spPr>
          <a:xfrm>
            <a:off x="1155219" y="1906970"/>
            <a:ext cx="2797349" cy="2644919"/>
          </a:xfrm>
          <a:prstGeom prst="rect">
            <a:avLst/>
          </a:prstGeom>
          <a:noFill/>
          <a:ln>
            <a:noFill/>
          </a:ln>
        </p:spPr>
      </p:pic>
      <p:sp>
        <p:nvSpPr>
          <p:cNvPr id="1076" name="Google Shape;1076;p59"/>
          <p:cNvSpPr txBox="1"/>
          <p:nvPr/>
        </p:nvSpPr>
        <p:spPr>
          <a:xfrm>
            <a:off x="946948" y="5181599"/>
            <a:ext cx="102981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ar-MA" sz="3600" u="none" cap="none" strike="noStrike">
                <a:solidFill>
                  <a:srgbClr val="000000"/>
                </a:solidFill>
                <a:latin typeface="Inter"/>
                <a:ea typeface="Inter"/>
                <a:cs typeface="Inter"/>
                <a:sym typeface="Inter"/>
              </a:rPr>
              <a:t>إلى الحصة القادمة!</a:t>
            </a:r>
            <a:endParaRPr b="0" i="0" sz="1400" u="none" cap="none" strike="noStrike">
              <a:solidFill>
                <a:srgbClr val="000000"/>
              </a:solidFill>
              <a:latin typeface="Arial"/>
              <a:ea typeface="Arial"/>
              <a:cs typeface="Arial"/>
              <a:sym typeface="Arial"/>
            </a:endParaRPr>
          </a:p>
        </p:txBody>
      </p:sp>
      <p:sp>
        <p:nvSpPr>
          <p:cNvPr id="1077" name="Google Shape;1077;p59"/>
          <p:cNvSpPr txBox="1"/>
          <p:nvPr/>
        </p:nvSpPr>
        <p:spPr>
          <a:xfrm>
            <a:off x="946948" y="947237"/>
            <a:ext cx="1029810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1" lang="ar-MA" sz="28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2025-11-03T10:55:47Z</dcterms:created>
  <dc:creator>Mehdi Alaoui</dc:creator>
</cp:coreProperties>
</file>