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78"/>
  </p:notesMasterIdLst>
  <p:handoutMasterIdLst>
    <p:handoutMasterId r:id="rId79"/>
  </p:handoutMasterIdLst>
  <p:sldIdLst>
    <p:sldId id="271" r:id="rId3"/>
    <p:sldId id="2147483635" r:id="rId4"/>
    <p:sldId id="2147483641" r:id="rId5"/>
    <p:sldId id="955" r:id="rId6"/>
    <p:sldId id="2134806337" r:id="rId7"/>
    <p:sldId id="2147483624" r:id="rId8"/>
    <p:sldId id="296" r:id="rId9"/>
    <p:sldId id="2147483637" r:id="rId10"/>
    <p:sldId id="268" r:id="rId11"/>
    <p:sldId id="275" r:id="rId12"/>
    <p:sldId id="2147483636" r:id="rId13"/>
    <p:sldId id="269" r:id="rId14"/>
    <p:sldId id="295" r:id="rId15"/>
    <p:sldId id="260" r:id="rId16"/>
    <p:sldId id="256" r:id="rId17"/>
    <p:sldId id="2147483638" r:id="rId18"/>
    <p:sldId id="267" r:id="rId19"/>
    <p:sldId id="2147483629" r:id="rId20"/>
    <p:sldId id="259" r:id="rId21"/>
    <p:sldId id="265" r:id="rId22"/>
    <p:sldId id="2147483563" r:id="rId23"/>
    <p:sldId id="262" r:id="rId24"/>
    <p:sldId id="286" r:id="rId25"/>
    <p:sldId id="293" r:id="rId26"/>
    <p:sldId id="2147483623" r:id="rId27"/>
    <p:sldId id="319" r:id="rId28"/>
    <p:sldId id="353" r:id="rId29"/>
    <p:sldId id="2147483630" r:id="rId30"/>
    <p:sldId id="294" r:id="rId31"/>
    <p:sldId id="2147483643" r:id="rId32"/>
    <p:sldId id="2147483631" r:id="rId33"/>
    <p:sldId id="288" r:id="rId34"/>
    <p:sldId id="257" r:id="rId35"/>
    <p:sldId id="263" r:id="rId36"/>
    <p:sldId id="2147483646" r:id="rId37"/>
    <p:sldId id="266" r:id="rId38"/>
    <p:sldId id="302" r:id="rId39"/>
    <p:sldId id="272" r:id="rId40"/>
    <p:sldId id="276" r:id="rId41"/>
    <p:sldId id="278" r:id="rId42"/>
    <p:sldId id="279" r:id="rId43"/>
    <p:sldId id="280" r:id="rId44"/>
    <p:sldId id="281" r:id="rId45"/>
    <p:sldId id="297" r:id="rId46"/>
    <p:sldId id="284" r:id="rId47"/>
    <p:sldId id="287" r:id="rId48"/>
    <p:sldId id="289" r:id="rId49"/>
    <p:sldId id="2147483647" r:id="rId50"/>
    <p:sldId id="258" r:id="rId51"/>
    <p:sldId id="358" r:id="rId52"/>
    <p:sldId id="360" r:id="rId53"/>
    <p:sldId id="361" r:id="rId54"/>
    <p:sldId id="264" r:id="rId55"/>
    <p:sldId id="290" r:id="rId56"/>
    <p:sldId id="2147483644" r:id="rId57"/>
    <p:sldId id="2147483645" r:id="rId58"/>
    <p:sldId id="298" r:id="rId59"/>
    <p:sldId id="261" r:id="rId60"/>
    <p:sldId id="291" r:id="rId61"/>
    <p:sldId id="2147483572" r:id="rId62"/>
    <p:sldId id="292" r:id="rId63"/>
    <p:sldId id="308" r:id="rId64"/>
    <p:sldId id="309" r:id="rId65"/>
    <p:sldId id="310" r:id="rId66"/>
    <p:sldId id="311" r:id="rId67"/>
    <p:sldId id="312" r:id="rId68"/>
    <p:sldId id="313" r:id="rId69"/>
    <p:sldId id="300" r:id="rId70"/>
    <p:sldId id="299" r:id="rId71"/>
    <p:sldId id="2147483642" r:id="rId72"/>
    <p:sldId id="2147483560" r:id="rId73"/>
    <p:sldId id="301" r:id="rId74"/>
    <p:sldId id="303" r:id="rId75"/>
    <p:sldId id="270" r:id="rId76"/>
    <p:sldId id="273" r:id="rId7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147483635"/>
            <p14:sldId id="2147483641"/>
            <p14:sldId id="955"/>
            <p14:sldId id="2134806337"/>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68"/>
            <p14:sldId id="275"/>
          </p14:sldIdLst>
        </p14:section>
        <p14:section name="مراقبة إنجاز الواجبات المنزلية" id="{D246771F-C8AA-4F75-BAD7-8024CAB55D79}">
          <p14:sldIdLst>
            <p14:sldId id="2147483636"/>
            <p14:sldId id="269"/>
          </p14:sldIdLst>
        </p14:section>
        <p14:section name="حديث غير رسمي" id="{424B5FE0-E67A-49E0-BAF3-0DF201233B69}">
          <p14:sldIdLst>
            <p14:sldId id="295"/>
            <p14:sldId id="260"/>
            <p14:sldId id="256"/>
          </p14:sldIdLst>
        </p14:section>
        <p14:section name="التصريح بالأهداف" id="{096B6BF6-20D6-43DE-B358-982838B98259}">
          <p14:sldIdLst>
            <p14:sldId id="2147483638"/>
            <p14:sldId id="267"/>
          </p14:sldIdLst>
        </p14:section>
        <p14:section name="المعجم" id="{6D007598-4F88-4283-9E36-970C44D688AD}">
          <p14:sldIdLst>
            <p14:sldId id="2147483629"/>
            <p14:sldId id="259"/>
            <p14:sldId id="265"/>
            <p14:sldId id="2147483563"/>
            <p14:sldId id="262"/>
            <p14:sldId id="286"/>
            <p14:sldId id="293"/>
          </p14:sldIdLst>
        </p14:section>
        <p14:section name="Pratique collective" id="{CF34AB29-930A-422C-8BB3-41EE66488593}">
          <p14:sldIdLst>
            <p14:sldId id="2147483623"/>
            <p14:sldId id="319"/>
            <p14:sldId id="353"/>
          </p14:sldIdLst>
        </p14:section>
        <p14:section name="أطبق" id="{B5D45BF5-6276-4DCA-B0C6-B46ADF983B36}">
          <p14:sldIdLst>
            <p14:sldId id="2147483630"/>
            <p14:sldId id="294"/>
            <p14:sldId id="2147483643"/>
          </p14:sldIdLst>
        </p14:section>
        <p14:section name="الممارسة المستقلة" id="{89211873-F649-4A72-AB32-DC4F4703E8C4}">
          <p14:sldIdLst>
            <p14:sldId id="2147483631"/>
            <p14:sldId id="288"/>
            <p14:sldId id="257"/>
          </p14:sldIdLst>
        </p14:section>
        <p14:section name="فهم المسموع" id="{FE749540-3229-4DFC-BAC1-6F8BC4477D31}">
          <p14:sldIdLst>
            <p14:sldId id="263"/>
            <p14:sldId id="2147483646"/>
            <p14:sldId id="266"/>
            <p14:sldId id="302"/>
            <p14:sldId id="272"/>
            <p14:sldId id="276"/>
            <p14:sldId id="278"/>
            <p14:sldId id="279"/>
            <p14:sldId id="280"/>
            <p14:sldId id="281"/>
            <p14:sldId id="297"/>
            <p14:sldId id="284"/>
            <p14:sldId id="287"/>
            <p14:sldId id="289"/>
            <p14:sldId id="2147483647"/>
            <p14:sldId id="258"/>
            <p14:sldId id="358"/>
            <p14:sldId id="360"/>
            <p14:sldId id="361"/>
            <p14:sldId id="264"/>
            <p14:sldId id="290"/>
            <p14:sldId id="2147483644"/>
            <p14:sldId id="2147483645"/>
            <p14:sldId id="298"/>
            <p14:sldId id="261"/>
            <p14:sldId id="291"/>
            <p14:sldId id="2147483572"/>
            <p14:sldId id="292"/>
            <p14:sldId id="308"/>
            <p14:sldId id="309"/>
            <p14:sldId id="310"/>
            <p14:sldId id="311"/>
            <p14:sldId id="312"/>
            <p14:sldId id="313"/>
            <p14:sldId id="300"/>
            <p14:sldId id="299"/>
          </p14:sldIdLst>
        </p14:section>
        <p14:section name="اختتام الحصة" id="{EBCF91DF-0CDC-4636-96C9-6E6A8A771057}">
          <p14:sldIdLst>
            <p14:sldId id="2147483642"/>
            <p14:sldId id="2147483560"/>
            <p14:sldId id="301"/>
            <p14:sldId id="303"/>
            <p14:sldId id="270"/>
            <p14:sldId id="2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6F2"/>
    <a:srgbClr val="7F7F7F"/>
    <a:srgbClr val="0070C0"/>
    <a:srgbClr val="F9F1DC"/>
    <a:srgbClr val="F19D19"/>
    <a:srgbClr val="1D6FA9"/>
    <a:srgbClr val="E0EFE9"/>
    <a:srgbClr val="BFE0D2"/>
    <a:srgbClr val="94CFB7"/>
    <a:srgbClr val="8BC1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94660"/>
  </p:normalViewPr>
  <p:slideViewPr>
    <p:cSldViewPr snapToGrid="0">
      <p:cViewPr varScale="1">
        <p:scale>
          <a:sx n="78" d="100"/>
          <a:sy n="78" d="100"/>
        </p:scale>
        <p:origin x="1051"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27/12/2025</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27/12/2025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5</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0806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45618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64947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30557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50</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51</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3EF89B8D-1F10-8C61-D680-CBF7D6C5AC1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D3C1E4D0-F501-69FB-058A-5BA0C8EC00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550BEC0-A0B4-E148-9E1C-DB9186610C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E08F70CB-0CB3-9AF0-98A5-ADA1C74F28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52</a:t>
            </a:fld>
            <a:endParaRPr>
              <a:solidFill>
                <a:srgbClr val="000000"/>
              </a:solidFill>
            </a:endParaRPr>
          </a:p>
        </p:txBody>
      </p:sp>
    </p:spTree>
    <p:extLst>
      <p:ext uri="{BB962C8B-B14F-4D97-AF65-F5344CB8AC3E}">
        <p14:creationId xmlns:p14="http://schemas.microsoft.com/office/powerpoint/2010/main" val="114441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3EF89B8D-1F10-8C61-D680-CBF7D6C5AC1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D3C1E4D0-F501-69FB-058A-5BA0C8EC00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550BEC0-A0B4-E148-9E1C-DB9186610C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E08F70CB-0CB3-9AF0-98A5-ADA1C74F28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53</a:t>
            </a:fld>
            <a:endParaRPr>
              <a:solidFill>
                <a:srgbClr val="000000"/>
              </a:solidFill>
            </a:endParaRPr>
          </a:p>
        </p:txBody>
      </p:sp>
    </p:spTree>
    <p:extLst>
      <p:ext uri="{BB962C8B-B14F-4D97-AF65-F5344CB8AC3E}">
        <p14:creationId xmlns:p14="http://schemas.microsoft.com/office/powerpoint/2010/main" val="1602735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55</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6B2FB5D-C79B-A3E6-B090-22FC7CF727D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A25E9C2-C705-F938-EDB0-2CA5D9725B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D8BAE41-52B7-370E-325B-80DF24B966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C3D7AC-8FD7-84AC-1D4F-242FA3556D9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56</a:t>
            </a:fld>
            <a:endParaRPr>
              <a:solidFill>
                <a:srgbClr val="000000"/>
              </a:solidFill>
            </a:endParaRPr>
          </a:p>
        </p:txBody>
      </p:sp>
    </p:spTree>
    <p:extLst>
      <p:ext uri="{BB962C8B-B14F-4D97-AF65-F5344CB8AC3E}">
        <p14:creationId xmlns:p14="http://schemas.microsoft.com/office/powerpoint/2010/main" val="753442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38080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2524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015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2338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11299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4876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19115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itle Slide" userDrawn="1">
  <p:cSld name="2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32476775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463275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1204906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94662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88" r:id="rId19"/>
    <p:sldLayoutId id="2147483690" r:id="rId20"/>
    <p:sldLayoutId id="2147483691" r:id="rId21"/>
    <p:sldLayoutId id="2147483692"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27/12/2025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7.png"/><Relationship Id="rId11" Type="http://schemas.microsoft.com/office/2007/relationships/hdphoto" Target="../media/hdphoto2.wdp"/><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e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23.gif"/></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gif"/><Relationship Id="rId1" Type="http://schemas.openxmlformats.org/officeDocument/2006/relationships/slideLayout" Target="../slideLayouts/slideLayout14.xml"/><Relationship Id="rId5" Type="http://schemas.openxmlformats.org/officeDocument/2006/relationships/image" Target="../media/image12.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3.gif"/><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3.gif"/><Relationship Id="rId1" Type="http://schemas.openxmlformats.org/officeDocument/2006/relationships/slideLayout" Target="../slideLayouts/slideLayout14.xml"/><Relationship Id="rId4" Type="http://schemas.microsoft.com/office/2007/relationships/hdphoto" Target="../media/hdphoto5.wdp"/></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0.jpeg"/><Relationship Id="rId1" Type="http://schemas.openxmlformats.org/officeDocument/2006/relationships/slideLayout" Target="../slideLayouts/slideLayout6.xml"/><Relationship Id="rId5" Type="http://schemas.openxmlformats.org/officeDocument/2006/relationships/image" Target="../media/image46.png"/><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3.gif"/><Relationship Id="rId1" Type="http://schemas.openxmlformats.org/officeDocument/2006/relationships/slideLayout" Target="../slideLayouts/slideLayout14.xml"/><Relationship Id="rId4" Type="http://schemas.microsoft.com/office/2007/relationships/hdphoto" Target="../media/hdphoto7.wdp"/></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3.gif"/><Relationship Id="rId1" Type="http://schemas.openxmlformats.org/officeDocument/2006/relationships/slideLayout" Target="../slideLayouts/slideLayout14.xml"/><Relationship Id="rId4" Type="http://schemas.microsoft.com/office/2007/relationships/hdphoto" Target="../media/hdphoto8.wdp"/></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7.png"/><Relationship Id="rId5" Type="http://schemas.microsoft.com/office/2007/relationships/hdphoto" Target="../media/hdphoto2.wdp"/><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3.gif"/><Relationship Id="rId1" Type="http://schemas.openxmlformats.org/officeDocument/2006/relationships/slideLayout" Target="../slideLayouts/slideLayout14.xml"/><Relationship Id="rId4" Type="http://schemas.microsoft.com/office/2007/relationships/hdphoto" Target="../media/hdphoto8.wdp"/></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6.png"/></Relationships>
</file>

<file path=ppt/slides/_rels/slide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microsoft.com/office/2007/relationships/hdphoto" Target="../media/hdphoto2.wdp"/><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21.png"/></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3.gif"/><Relationship Id="rId1" Type="http://schemas.openxmlformats.org/officeDocument/2006/relationships/slideLayout" Target="../slideLayouts/slideLayout14.xml"/><Relationship Id="rId4" Type="http://schemas.microsoft.com/office/2007/relationships/hdphoto" Target="../media/hdphoto9.wdp"/></Relationships>
</file>

<file path=ppt/slides/_rels/slide6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7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3.gif"/><Relationship Id="rId1" Type="http://schemas.openxmlformats.org/officeDocument/2006/relationships/slideLayout" Target="../slideLayouts/slideLayout14.xml"/><Relationship Id="rId4" Type="http://schemas.microsoft.com/office/2007/relationships/hdphoto" Target="../media/hdphoto10.wdp"/></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8.jfif"/><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الثانية</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1</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الذكاء الاصطناعي</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الأول</a:t>
            </a: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895237" y="5324952"/>
            <a:ext cx="4727890" cy="333168"/>
          </a:xfrm>
          <a:prstGeom prst="rect">
            <a:avLst/>
          </a:prstGeom>
          <a:noFill/>
          <a:ln cap="flat">
            <a:noFill/>
          </a:ln>
        </p:spPr>
        <p:txBody>
          <a:bodyPr vert="horz" wrap="square" lIns="0" tIns="0" rIns="0" bIns="0" anchor="t" anchorCtr="1" compatLnSpc="1">
            <a:spAutoFit/>
          </a:bodyPr>
          <a:lstStyle/>
          <a:p>
            <a:pPr algn="r" rtl="1">
              <a:lnSpc>
                <a:spcPct val="115000"/>
              </a:lnSpc>
              <a:spcBef>
                <a:spcPts val="1200"/>
              </a:spcBef>
              <a:buClr>
                <a:schemeClr val="dk1"/>
              </a:buClr>
              <a:buSzPts val="1100"/>
            </a:pPr>
            <a:r>
              <a:rPr lang="ar-MA" sz="2000" b="1" dirty="0">
                <a:solidFill>
                  <a:schemeClr val="bg1"/>
                </a:solidFill>
                <a:latin typeface="Calibri" panose="020F0502020204030204" pitchFamily="34" charset="0"/>
                <a:cs typeface="Calibri" panose="020F0502020204030204" pitchFamily="34" charset="0"/>
                <a:sym typeface="Arial"/>
              </a:rPr>
              <a:t>فهم المسموع: </a:t>
            </a:r>
            <a:r>
              <a:rPr lang="ar-MA" sz="2000" b="1" dirty="0">
                <a:solidFill>
                  <a:schemeClr val="bg1"/>
                </a:solidFill>
                <a:latin typeface="Calibri" panose="020F0502020204030204" pitchFamily="34" charset="0"/>
                <a:cs typeface="Calibri" panose="020F0502020204030204" pitchFamily="34" charset="0"/>
                <a:sym typeface="Calibri"/>
              </a:rPr>
              <a:t>الذكاء الاصطناعي وتطوره، ص 49-50 </a:t>
            </a:r>
            <a:endParaRPr lang="ar-MA" sz="2000" b="1" dirty="0">
              <a:solidFill>
                <a:schemeClr val="bg1"/>
              </a:solidFill>
              <a:latin typeface="Calibri" panose="020F0502020204030204" pitchFamily="34" charset="0"/>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4" name="Google Shape;223;p26">
            <a:extLst>
              <a:ext uri="{FF2B5EF4-FFF2-40B4-BE49-F238E27FC236}">
                <a16:creationId xmlns:a16="http://schemas.microsoft.com/office/drawing/2014/main" id="{87CB0E96-3583-327D-9974-24EF615C541C}"/>
              </a:ext>
            </a:extLst>
          </p:cNvPr>
          <p:cNvSpPr/>
          <p:nvPr/>
        </p:nvSpPr>
        <p:spPr>
          <a:xfrm>
            <a:off x="10526556" y="2005909"/>
            <a:ext cx="1413203"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المرحلة</a:t>
            </a: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
        <p:nvSpPr>
          <p:cNvPr id="25" name="Google Shape;223;p26">
            <a:extLst>
              <a:ext uri="{FF2B5EF4-FFF2-40B4-BE49-F238E27FC236}">
                <a16:creationId xmlns:a16="http://schemas.microsoft.com/office/drawing/2014/main" id="{CDBF03F6-5B9D-3B6E-A49C-7CB1E394EEB0}"/>
              </a:ext>
            </a:extLst>
          </p:cNvPr>
          <p:cNvSpPr/>
          <p:nvPr/>
        </p:nvSpPr>
        <p:spPr>
          <a:xfrm>
            <a:off x="10212502" y="1987855"/>
            <a:ext cx="508535"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2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2635105"/>
            <a:chOff x="4299350" y="1553369"/>
            <a:chExt cx="6448599" cy="2635105"/>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6"/>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r>
                <a:rPr lang="ar-MA" sz="2400" dirty="0">
                  <a:solidFill>
                    <a:prstClr val="black"/>
                  </a:solidFill>
                  <a:latin typeface="Calibri" panose="020F0502020204030204" pitchFamily="34" charset="0"/>
                  <a:cs typeface="Calibri" panose="020F0502020204030204" pitchFamily="34" charset="0"/>
                </a:rPr>
                <a:t>أستمع بتركيز وأفهم: الذكاء الاصطناعي وتطوره   </a:t>
              </a:r>
              <a:endParaRPr lang="fr-FR" sz="24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3</a:t>
              </a:r>
              <a:endParaRPr lang="fr-FR" sz="2000"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defTabSz="1219170" rtl="1">
                <a:buClr>
                  <a:srgbClr val="000000"/>
                </a:buClr>
                <a:buSzPts val="1200"/>
                <a:defRPr sz="1800" b="0" i="0" u="none" strike="noStrike" kern="0" cap="none" spc="0" baseline="0">
                  <a:solidFill>
                    <a:srgbClr val="000000"/>
                  </a:solidFill>
                  <a:uFillTx/>
                </a:defRPr>
              </a:pPr>
              <a:r>
                <a:rPr lang="ar-MA" sz="2000" dirty="0">
                  <a:solidFill>
                    <a:prstClr val="black"/>
                  </a:solidFill>
                  <a:latin typeface="Calibri" panose="020F0502020204030204" pitchFamily="34" charset="0"/>
                  <a:cs typeface="Calibri" panose="020F0502020204030204" pitchFamily="34" charset="0"/>
                </a:rPr>
                <a:t>أتحدث: </a:t>
              </a:r>
              <a:r>
                <a:rPr lang="ar-MA" sz="2000" b="1" kern="0" dirty="0">
                  <a:solidFill>
                    <a:prstClr val="white"/>
                  </a:solidFill>
                  <a:ea typeface="Calibri"/>
                  <a:cs typeface="Calibri"/>
                </a:rPr>
                <a:t> </a:t>
              </a:r>
              <a:r>
                <a:rPr lang="ar-MA" sz="2000" dirty="0">
                  <a:solidFill>
                    <a:prstClr val="black"/>
                  </a:solidFill>
                  <a:latin typeface="Calibri" panose="020F0502020204030204" pitchFamily="34" charset="0"/>
                  <a:cs typeface="Calibri" panose="020F0502020204030204" pitchFamily="34" charset="0"/>
                </a:rPr>
                <a:t>أعرف بتطبيق من تطبيقات الذكاء الاصطناعي</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a:t>
              </a:r>
              <a:r>
                <a:rPr lang="ar-MA" sz="2400" b="1" dirty="0">
                  <a:solidFill>
                    <a:prstClr val="black"/>
                  </a:solidFill>
                  <a:latin typeface="Calibri" panose="020F0502020204030204" pitchFamily="34" charset="0"/>
                  <a:cs typeface="Calibri" panose="020F0502020204030204" pitchFamily="34" charset="0"/>
                </a:rPr>
                <a:t>لحصة </a:t>
              </a:r>
              <a:r>
                <a:rPr lang="ar-MA" sz="2000" b="1" dirty="0">
                  <a:solidFill>
                    <a:prstClr val="black"/>
                  </a:solidFill>
                  <a:latin typeface="Calibri" panose="020F0502020204030204" pitchFamily="34" charset="0"/>
                  <a:cs typeface="Calibri" panose="020F0502020204030204" pitchFamily="34" charset="0"/>
                </a:rPr>
                <a:t>1</a:t>
              </a:r>
              <a:endParaRPr lang="fr-FR" sz="2000" b="1"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1219170" rtl="1">
                <a:buClr>
                  <a:srgbClr val="000000"/>
                </a:buClr>
                <a:buSzPts val="1200"/>
              </a:pPr>
              <a:r>
                <a:rPr lang="ar-MA" sz="2000" dirty="0">
                  <a:solidFill>
                    <a:prstClr val="black"/>
                  </a:solidFill>
                  <a:latin typeface="Calibri" panose="020F0502020204030204" pitchFamily="34" charset="0"/>
                  <a:cs typeface="Calibri" panose="020F0502020204030204" pitchFamily="34" charset="0"/>
                </a:rPr>
                <a:t>الظواهر اللغوية :الاقتراض</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19" name="Rectangle: Rounded Corners 11">
            <a:extLst>
              <a:ext uri="{FF2B5EF4-FFF2-40B4-BE49-F238E27FC236}">
                <a16:creationId xmlns:a16="http://schemas.microsoft.com/office/drawing/2014/main" id="{2AE05BE9-EC17-A566-B7AB-9AB73C6836E9}"/>
              </a:ext>
            </a:extLst>
          </p:cNvPr>
          <p:cNvSpPr/>
          <p:nvPr/>
        </p:nvSpPr>
        <p:spPr>
          <a:xfrm>
            <a:off x="6014542" y="2017643"/>
            <a:ext cx="6177458" cy="893840"/>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8 - 3">
            <a:extLst>
              <a:ext uri="{FF2B5EF4-FFF2-40B4-BE49-F238E27FC236}">
                <a16:creationId xmlns:a16="http://schemas.microsoft.com/office/drawing/2014/main" id="{448CB6AE-E7B2-AB27-5701-0CCFEE798F60}"/>
              </a:ext>
            </a:extLst>
          </p:cNvPr>
          <p:cNvSpPr/>
          <p:nvPr/>
        </p:nvSpPr>
        <p:spPr>
          <a:xfrm>
            <a:off x="6130654" y="497001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1219170" rtl="1">
              <a:spcBef>
                <a:spcPts val="600"/>
              </a:spcBef>
              <a:spcAft>
                <a:spcPts val="600"/>
              </a:spcAft>
              <a:buClr>
                <a:srgbClr val="000000"/>
              </a:buClr>
              <a:buSzPts val="1200"/>
              <a:defRPr sz="1800" b="0" i="0" u="none" strike="noStrike" kern="0" cap="none" spc="0" baseline="0">
                <a:solidFill>
                  <a:srgbClr val="000000"/>
                </a:solidFill>
                <a:uFillTx/>
              </a:defRPr>
            </a:pPr>
            <a:r>
              <a:rPr lang="ar-MA" sz="2000" kern="0" dirty="0">
                <a:solidFill>
                  <a:prstClr val="black"/>
                </a:solidFill>
                <a:latin typeface="Calibri" panose="020F0502020204030204" pitchFamily="34" charset="0"/>
                <a:cs typeface="Calibri" panose="020F0502020204030204" pitchFamily="34" charset="0"/>
              </a:rPr>
              <a:t>الطلاقة والفهم: ما الذكاء الاصطناعي؟</a:t>
            </a:r>
            <a:endParaRPr lang="fr-FR" sz="2000" kern="0" dirty="0">
              <a:solidFill>
                <a:prstClr val="black"/>
              </a:solidFill>
              <a:latin typeface="Calibri" panose="020F0502020204030204" pitchFamily="34" charset="0"/>
              <a:cs typeface="Calibri" panose="020F0502020204030204" pitchFamily="34" charset="0"/>
            </a:endParaRPr>
          </a:p>
        </p:txBody>
      </p:sp>
      <p:sp>
        <p:nvSpPr>
          <p:cNvPr id="15" name="Rectangle : coins arrondis 18 - 3">
            <a:extLst>
              <a:ext uri="{FF2B5EF4-FFF2-40B4-BE49-F238E27FC236}">
                <a16:creationId xmlns:a16="http://schemas.microsoft.com/office/drawing/2014/main" id="{B852B9DD-0A82-40E4-5FC4-3AFBA1AC1788}"/>
              </a:ext>
            </a:extLst>
          </p:cNvPr>
          <p:cNvSpPr/>
          <p:nvPr/>
        </p:nvSpPr>
        <p:spPr>
          <a:xfrm>
            <a:off x="10356163" y="496957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4</a:t>
            </a:r>
            <a:endParaRPr lang="fr-FR" sz="2000" dirty="0">
              <a:solidFill>
                <a:prstClr val="black"/>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78442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3701871"/>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4969267"/>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a:t>
            </a: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أستمع بتركيز </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sz="2000"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sz="16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الاعتيادي-مراقبة الواجبات المنزلية- التصريح بالأهداف</a:t>
            </a:r>
            <a:r>
              <a:rPr kumimoji="0" lang="fr-FR" sz="20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8</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76912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أكتسب المعجم وأوظفه</a:t>
            </a:r>
            <a:endPar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endParaRP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806093"/>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دق</a:t>
            </a:r>
            <a:r>
              <a:rPr kumimoji="0" lang="ar-MA" sz="1867" b="1" i="0" u="none" strike="noStrike" kern="1200" cap="none" spc="0" normalizeH="0" baseline="0" noProof="0" dirty="0" err="1">
                <a:ln>
                  <a:noFill/>
                </a:ln>
                <a:solidFill>
                  <a:srgbClr val="156082"/>
                </a:solidFill>
                <a:effectLst/>
                <a:uLnTx/>
                <a:uFillTx/>
                <a:latin typeface="Poppins ExtraBold"/>
                <a:ea typeface="Poppins ExtraBold"/>
                <a:cs typeface="Arial" panose="020B0604020202020204" pitchFamily="34" charset="0"/>
                <a:sym typeface="Poppins ExtraBold"/>
              </a:rPr>
              <a:t>ائ</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686540"/>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5752" y="363551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فهم المسموع</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5556" y="3672480"/>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32</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377" y="3619427"/>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499195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5062554"/>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دق</a:t>
            </a:r>
            <a:r>
              <a:rPr kumimoji="0" lang="ar-MA" sz="1867" b="1" i="0" u="none" strike="noStrike" kern="1200" cap="none" spc="0" normalizeH="0" baseline="0" noProof="0" dirty="0" err="1">
                <a:ln>
                  <a:noFill/>
                </a:ln>
                <a:solidFill>
                  <a:srgbClr val="156082"/>
                </a:solidFill>
                <a:effectLst/>
                <a:uLnTx/>
                <a:uFillTx/>
                <a:latin typeface="Poppins ExtraBold"/>
                <a:ea typeface="Poppins ExtraBold"/>
                <a:cs typeface="Arial" panose="020B0604020202020204" pitchFamily="34" charset="0"/>
                <a:sym typeface="Poppins ExtraBold"/>
              </a:rPr>
              <a:t>ائ</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4961308"/>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12550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sym typeface="Calibri"/>
                </a:rPr>
                <a:t>8</a:t>
              </a:r>
              <a:r>
                <a:rPr lang="ar-MA" sz="3600" b="1" dirty="0">
                  <a:solidFill>
                    <a:prstClr val="black"/>
                  </a:solidFill>
                  <a:latin typeface="Calibri" panose="020F0502020204030204"/>
                  <a:sym typeface="Calibri"/>
                </a:rPr>
                <a:t>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t="6019" b="6019"/>
          <a:stretch/>
        </p:blipFill>
        <p:spPr>
          <a:xfrm>
            <a:off x="2258461" y="1342118"/>
            <a:ext cx="7675078" cy="4492624"/>
          </a:xfrm>
          <a:prstGeom prst="rect">
            <a:avLst/>
          </a:prstGeom>
          <a:ln>
            <a:noFill/>
          </a:ln>
          <a:effectLst>
            <a:softEdge rad="112500"/>
          </a:effectLst>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5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745B2-ED0C-6266-1FBC-E728D46643FC}"/>
            </a:ext>
          </a:extLst>
        </p:cNvPr>
        <p:cNvGrpSpPr/>
        <p:nvPr/>
      </p:nvGrpSpPr>
      <p:grpSpPr>
        <a:xfrm>
          <a:off x="0" y="0"/>
          <a:ext cx="0" cy="0"/>
          <a:chOff x="0" y="0"/>
          <a:chExt cx="0" cy="0"/>
        </a:xfrm>
      </p:grpSpPr>
      <p:pic>
        <p:nvPicPr>
          <p:cNvPr id="7" name="Google Shape;277;p6" descr="Lever la main - Icônes mains et gestes gratuites">
            <a:extLst>
              <a:ext uri="{FF2B5EF4-FFF2-40B4-BE49-F238E27FC236}">
                <a16:creationId xmlns:a16="http://schemas.microsoft.com/office/drawing/2014/main" id="{8EE543FA-0355-B7DE-C760-427D83DC286A}"/>
              </a:ext>
            </a:extLst>
          </p:cNvPr>
          <p:cNvPicPr preferRelativeResize="0"/>
          <p:nvPr/>
        </p:nvPicPr>
        <p:blipFill rotWithShape="1">
          <a:blip r:embed="rId2">
            <a:alphaModFix/>
          </a:blip>
          <a:srcRect/>
          <a:stretch/>
        </p:blipFill>
        <p:spPr>
          <a:xfrm>
            <a:off x="221529" y="179753"/>
            <a:ext cx="735012" cy="730251"/>
          </a:xfrm>
          <a:prstGeom prst="rect">
            <a:avLst/>
          </a:prstGeom>
          <a:noFill/>
          <a:ln>
            <a:noFill/>
          </a:ln>
        </p:spPr>
      </p:pic>
      <p:pic>
        <p:nvPicPr>
          <p:cNvPr id="25" name="Image 24">
            <a:extLst>
              <a:ext uri="{FF2B5EF4-FFF2-40B4-BE49-F238E27FC236}">
                <a16:creationId xmlns:a16="http://schemas.microsoft.com/office/drawing/2014/main" id="{D201BA55-2DA0-848B-BCE5-C9F5065913A8}"/>
              </a:ext>
            </a:extLst>
          </p:cNvPr>
          <p:cNvPicPr>
            <a:picLocks noChangeAspect="1"/>
          </p:cNvPicPr>
          <p:nvPr/>
        </p:nvPicPr>
        <p:blipFill rotWithShape="1">
          <a:blip r:embed="rId3">
            <a:extLst>
              <a:ext uri="{28A0092B-C50C-407E-A947-70E740481C1C}">
                <a14:useLocalDpi xmlns:a14="http://schemas.microsoft.com/office/drawing/2010/main" val="0"/>
              </a:ext>
            </a:extLst>
          </a:blip>
          <a:srcRect l="5901" t="3385" r="41602" b="9771"/>
          <a:stretch/>
        </p:blipFill>
        <p:spPr>
          <a:xfrm>
            <a:off x="571732" y="1055644"/>
            <a:ext cx="11298895" cy="5400000"/>
          </a:xfrm>
          <a:prstGeom prst="rect">
            <a:avLst/>
          </a:prstGeom>
        </p:spPr>
      </p:pic>
      <p:sp>
        <p:nvSpPr>
          <p:cNvPr id="8" name="Titre 7">
            <a:extLst>
              <a:ext uri="{FF2B5EF4-FFF2-40B4-BE49-F238E27FC236}">
                <a16:creationId xmlns:a16="http://schemas.microsoft.com/office/drawing/2014/main" id="{D12531D7-1638-9A5A-F20C-FA7B1B0A356B}"/>
              </a:ext>
            </a:extLst>
          </p:cNvPr>
          <p:cNvSpPr>
            <a:spLocks noGrp="1"/>
          </p:cNvSpPr>
          <p:nvPr>
            <p:ph type="title"/>
          </p:nvPr>
        </p:nvSpPr>
        <p:spPr>
          <a:xfrm>
            <a:off x="956541" y="221617"/>
            <a:ext cx="10529279" cy="267549"/>
          </a:xfrm>
        </p:spPr>
        <p:txBody>
          <a:bodyPr/>
          <a:lstStyle/>
          <a:p>
            <a:pPr rtl="1">
              <a:lnSpc>
                <a:spcPct val="100000"/>
              </a:lnSpc>
            </a:pPr>
            <a:r>
              <a:rPr lang="ar-MA" sz="1800" b="1" kern="1200" dirty="0">
                <a:latin typeface="Calibri" panose="020F0502020204030204" pitchFamily="34" charset="0"/>
                <a:ea typeface="+mn-ea"/>
                <a:cs typeface="Calibri" panose="020F0502020204030204" pitchFamily="34" charset="0"/>
              </a:rPr>
              <a:t>النشاط الاعتيادي: سنبدأ حصتنا بلعبة المتاهة. ما النقطة التي ستصل إلى النجمة؟</a:t>
            </a:r>
          </a:p>
        </p:txBody>
      </p:sp>
      <p:sp>
        <p:nvSpPr>
          <p:cNvPr id="10" name="Espace réservé du contenu 9">
            <a:extLst>
              <a:ext uri="{FF2B5EF4-FFF2-40B4-BE49-F238E27FC236}">
                <a16:creationId xmlns:a16="http://schemas.microsoft.com/office/drawing/2014/main" id="{85DCCC8D-42AE-1C08-1B61-614A3491965F}"/>
              </a:ext>
            </a:extLst>
          </p:cNvPr>
          <p:cNvSpPr>
            <a:spLocks noGrp="1"/>
          </p:cNvSpPr>
          <p:nvPr>
            <p:ph sz="quarter" idx="11"/>
          </p:nvPr>
        </p:nvSpPr>
        <p:spPr>
          <a:xfrm>
            <a:off x="1235660" y="531563"/>
            <a:ext cx="10250160" cy="321521"/>
          </a:xfrm>
        </p:spPr>
        <p:txBody>
          <a:bodyPr/>
          <a:lstStyle/>
          <a:p>
            <a:pPr marL="127002" indent="0" algn="r" rtl="1">
              <a:buNone/>
            </a:pPr>
            <a:r>
              <a:rPr lang="ar-MA" sz="1400" i="1" kern="1200" dirty="0"/>
              <a:t>يختار المدرس 6 متعلمين لتحديد النقطة ومسارها، شريطة أن يعلن المتعلمون الستة النقطة أولا ثم يحددون المسار الصحيح لها</a:t>
            </a:r>
            <a:r>
              <a:rPr lang="ar-MA" sz="1400" dirty="0">
                <a:cs typeface="Calibri" panose="020F0502020204030204" pitchFamily="34" charset="0"/>
              </a:rPr>
              <a:t>.</a:t>
            </a:r>
            <a:endParaRPr lang="fr-FR" sz="1400" dirty="0">
              <a:cs typeface="Calibri" panose="020F0502020204030204" pitchFamily="34" charset="0"/>
            </a:endParaRPr>
          </a:p>
        </p:txBody>
      </p:sp>
    </p:spTree>
    <p:extLst>
      <p:ext uri="{BB962C8B-B14F-4D97-AF65-F5344CB8AC3E}">
        <p14:creationId xmlns:p14="http://schemas.microsoft.com/office/powerpoint/2010/main" val="3472068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745B2-ED0C-6266-1FBC-E728D46643FC}"/>
            </a:ext>
          </a:extLst>
        </p:cNvPr>
        <p:cNvGrpSpPr/>
        <p:nvPr/>
      </p:nvGrpSpPr>
      <p:grpSpPr>
        <a:xfrm>
          <a:off x="0" y="0"/>
          <a:ext cx="0" cy="0"/>
          <a:chOff x="0" y="0"/>
          <a:chExt cx="0" cy="0"/>
        </a:xfrm>
      </p:grpSpPr>
      <p:pic>
        <p:nvPicPr>
          <p:cNvPr id="25" name="Image 24">
            <a:extLst>
              <a:ext uri="{FF2B5EF4-FFF2-40B4-BE49-F238E27FC236}">
                <a16:creationId xmlns:a16="http://schemas.microsoft.com/office/drawing/2014/main" id="{C84C9CD9-0A53-8804-F44C-5F14ED6B7973}"/>
              </a:ext>
            </a:extLst>
          </p:cNvPr>
          <p:cNvPicPr>
            <a:picLocks noChangeAspect="1"/>
          </p:cNvPicPr>
          <p:nvPr/>
        </p:nvPicPr>
        <p:blipFill rotWithShape="1">
          <a:blip r:embed="rId2">
            <a:extLst>
              <a:ext uri="{28A0092B-C50C-407E-A947-70E740481C1C}">
                <a14:useLocalDpi xmlns:a14="http://schemas.microsoft.com/office/drawing/2010/main" val="0"/>
              </a:ext>
            </a:extLst>
          </a:blip>
          <a:srcRect l="63435" t="44187" r="6334" b="8762"/>
          <a:stretch/>
        </p:blipFill>
        <p:spPr>
          <a:xfrm>
            <a:off x="3748351" y="1161031"/>
            <a:ext cx="4970528" cy="5148000"/>
          </a:xfrm>
          <a:prstGeom prst="rect">
            <a:avLst/>
          </a:prstGeom>
        </p:spPr>
      </p:pic>
      <p:pic>
        <p:nvPicPr>
          <p:cNvPr id="27" name="Google Shape;656;p54">
            <a:extLst>
              <a:ext uri="{FF2B5EF4-FFF2-40B4-BE49-F238E27FC236}">
                <a16:creationId xmlns:a16="http://schemas.microsoft.com/office/drawing/2014/main" id="{49E123D4-007D-78E9-E76C-64E0409C0C30}"/>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7" name="Titre 6">
            <a:extLst>
              <a:ext uri="{FF2B5EF4-FFF2-40B4-BE49-F238E27FC236}">
                <a16:creationId xmlns:a16="http://schemas.microsoft.com/office/drawing/2014/main" id="{5BBB338D-64D1-9C0E-1E48-47FDCB03BBBF}"/>
              </a:ext>
            </a:extLst>
          </p:cNvPr>
          <p:cNvSpPr>
            <a:spLocks noGrp="1"/>
          </p:cNvSpPr>
          <p:nvPr>
            <p:ph type="title"/>
          </p:nvPr>
        </p:nvSpPr>
        <p:spPr>
          <a:xfrm>
            <a:off x="968975" y="210895"/>
            <a:ext cx="10529279" cy="267549"/>
          </a:xfrm>
        </p:spPr>
        <p:txBody>
          <a:bodyPr/>
          <a:lstStyle/>
          <a:p>
            <a:pPr rtl="1"/>
            <a:r>
              <a:rPr lang="ar-MA" sz="1800" b="1" kern="1200" dirty="0">
                <a:latin typeface="Calibri" panose="020F0502020204030204" pitchFamily="34" charset="0"/>
                <a:ea typeface="+mn-ea"/>
                <a:cs typeface="Calibri" panose="020F0502020204030204" pitchFamily="34" charset="0"/>
              </a:rPr>
              <a:t>ممتاز، النقطة الخضراء هي التي ستصل إلى النجمة، ومسارها هو كالآتي</a:t>
            </a:r>
            <a:r>
              <a:rPr lang="ar-MA" sz="1800" b="1" kern="1200" dirty="0">
                <a:latin typeface="+mn-lt"/>
                <a:ea typeface="+mn-ea"/>
                <a:cs typeface="Calibri" panose="020F0502020204030204" pitchFamily="34" charset="0"/>
              </a:rPr>
              <a:t>:</a:t>
            </a:r>
            <a:endParaRPr lang="ar-MA" dirty="0">
              <a:latin typeface="+mn-lt"/>
            </a:endParaRPr>
          </a:p>
        </p:txBody>
      </p:sp>
      <p:sp>
        <p:nvSpPr>
          <p:cNvPr id="9" name="Espace réservé du contenu 8">
            <a:extLst>
              <a:ext uri="{FF2B5EF4-FFF2-40B4-BE49-F238E27FC236}">
                <a16:creationId xmlns:a16="http://schemas.microsoft.com/office/drawing/2014/main" id="{2EAEBEB0-81FA-8097-1C11-99AF0368ACC7}"/>
              </a:ext>
            </a:extLst>
          </p:cNvPr>
          <p:cNvSpPr>
            <a:spLocks noGrp="1"/>
          </p:cNvSpPr>
          <p:nvPr>
            <p:ph sz="quarter" idx="11"/>
          </p:nvPr>
        </p:nvSpPr>
        <p:spPr>
          <a:xfrm>
            <a:off x="1108534" y="517598"/>
            <a:ext cx="10250160" cy="321521"/>
          </a:xfrm>
        </p:spPr>
        <p:txBody>
          <a:bodyPr/>
          <a:lstStyle/>
          <a:p>
            <a:pPr marL="127002" indent="0" algn="r" rtl="1">
              <a:buNone/>
            </a:pPr>
            <a:r>
              <a:rPr lang="ar-MA" sz="1400" i="1" kern="1200" dirty="0"/>
              <a:t>يعلن المدرس المسار الصحيح للنقطة الخضراء. ثم ينوه بعمل المتعلمين</a:t>
            </a:r>
            <a:r>
              <a:rPr lang="ar-MA" sz="1400" dirty="0">
                <a:cs typeface="Calibri" panose="020F0502020204030204" pitchFamily="34" charset="0"/>
              </a:rPr>
              <a:t>.</a:t>
            </a:r>
          </a:p>
        </p:txBody>
      </p:sp>
    </p:spTree>
    <p:extLst>
      <p:ext uri="{BB962C8B-B14F-4D97-AF65-F5344CB8AC3E}">
        <p14:creationId xmlns:p14="http://schemas.microsoft.com/office/powerpoint/2010/main" val="692615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pic>
        <p:nvPicPr>
          <p:cNvPr id="6" name="Picture 52">
            <a:extLst>
              <a:ext uri="{FF2B5EF4-FFF2-40B4-BE49-F238E27FC236}">
                <a16:creationId xmlns:a16="http://schemas.microsoft.com/office/drawing/2014/main" id="{AD51E222-2BF4-1DC7-9D81-3AD8D6D61FE1}"/>
              </a:ext>
            </a:extLst>
          </p:cNvPr>
          <p:cNvPicPr>
            <a:picLocks noChangeAspect="1"/>
          </p:cNvPicPr>
          <p:nvPr/>
        </p:nvPicPr>
        <p:blipFill>
          <a:blip r:embed="rId2">
            <a:duotone>
              <a:schemeClr val="accent2">
                <a:shade val="45000"/>
                <a:satMod val="135000"/>
              </a:schemeClr>
              <a:prstClr val="white"/>
            </a:duotone>
          </a:blip>
          <a:stretch>
            <a:fillRect/>
          </a:stretch>
        </p:blipFill>
        <p:spPr>
          <a:xfrm>
            <a:off x="466701" y="288524"/>
            <a:ext cx="590757" cy="603600"/>
          </a:xfrm>
          <a:prstGeom prst="ellipse">
            <a:avLst/>
          </a:prstGeom>
          <a:solidFill>
            <a:srgbClr val="FFC000"/>
          </a:solidFill>
          <a:ln>
            <a:noFill/>
          </a:ln>
        </p:spPr>
      </p:pic>
      <p:pic>
        <p:nvPicPr>
          <p:cNvPr id="5" name="Image 4">
            <a:extLst>
              <a:ext uri="{FF2B5EF4-FFF2-40B4-BE49-F238E27FC236}">
                <a16:creationId xmlns:a16="http://schemas.microsoft.com/office/drawing/2014/main" id="{0669CEFC-3C9B-5EA1-8478-4F09BC4AF785}"/>
              </a:ext>
            </a:extLst>
          </p:cNvPr>
          <p:cNvPicPr>
            <a:picLocks noChangeAspect="1"/>
          </p:cNvPicPr>
          <p:nvPr/>
        </p:nvPicPr>
        <p:blipFill rotWithShape="1">
          <a:blip r:embed="rId3">
            <a:extLst>
              <a:ext uri="{28A0092B-C50C-407E-A947-70E740481C1C}">
                <a14:useLocalDpi xmlns:a14="http://schemas.microsoft.com/office/drawing/2010/main" val="0"/>
              </a:ext>
            </a:extLst>
          </a:blip>
          <a:srcRect l="23804" t="24813" r="13638" b="10121"/>
          <a:stretch/>
        </p:blipFill>
        <p:spPr>
          <a:xfrm>
            <a:off x="2902226" y="1749287"/>
            <a:ext cx="7627053" cy="4313583"/>
          </a:xfrm>
          <a:prstGeom prst="rect">
            <a:avLst/>
          </a:prstGeom>
        </p:spPr>
      </p:pic>
    </p:spTree>
    <p:extLst>
      <p:ext uri="{BB962C8B-B14F-4D97-AF65-F5344CB8AC3E}">
        <p14:creationId xmlns:p14="http://schemas.microsoft.com/office/powerpoint/2010/main" val="274713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678B-4682-EA19-88A5-5D7949A880F9}"/>
            </a:ext>
          </a:extLst>
        </p:cNvPr>
        <p:cNvGrpSpPr/>
        <p:nvPr/>
      </p:nvGrpSpPr>
      <p:grpSpPr>
        <a:xfrm>
          <a:off x="0" y="0"/>
          <a:ext cx="0" cy="0"/>
          <a:chOff x="0" y="0"/>
          <a:chExt cx="0" cy="0"/>
        </a:xfrm>
      </p:grpSpPr>
      <p:pic>
        <p:nvPicPr>
          <p:cNvPr id="18" name="Image 17">
            <a:extLst>
              <a:ext uri="{FF2B5EF4-FFF2-40B4-BE49-F238E27FC236}">
                <a16:creationId xmlns:a16="http://schemas.microsoft.com/office/drawing/2014/main" id="{40B557C8-223F-40BD-1F2E-8A9BAB6F4CD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7" y="2065569"/>
            <a:ext cx="2761834" cy="3014934"/>
          </a:xfrm>
          <a:prstGeom prst="rect">
            <a:avLst/>
          </a:prstGeom>
        </p:spPr>
      </p:pic>
      <p:grpSp>
        <p:nvGrpSpPr>
          <p:cNvPr id="2" name="Group 14">
            <a:extLst>
              <a:ext uri="{FF2B5EF4-FFF2-40B4-BE49-F238E27FC236}">
                <a16:creationId xmlns:a16="http://schemas.microsoft.com/office/drawing/2014/main" id="{4178DCE5-FA5D-C0D1-0582-206A25936283}"/>
              </a:ext>
            </a:extLst>
          </p:cNvPr>
          <p:cNvGrpSpPr/>
          <p:nvPr/>
        </p:nvGrpSpPr>
        <p:grpSpPr>
          <a:xfrm>
            <a:off x="4855028" y="1394568"/>
            <a:ext cx="6212869" cy="3873929"/>
            <a:chOff x="1641585" y="1048972"/>
            <a:chExt cx="5867403" cy="3260732"/>
          </a:xfrm>
        </p:grpSpPr>
        <p:sp>
          <p:nvSpPr>
            <p:cNvPr id="3" name="Rectangle : coins arrondis 10">
              <a:extLst>
                <a:ext uri="{FF2B5EF4-FFF2-40B4-BE49-F238E27FC236}">
                  <a16:creationId xmlns:a16="http://schemas.microsoft.com/office/drawing/2014/main" id="{AC4A4AA6-0801-8D80-7DE3-214A875CCD4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4" name="Rectangle 18">
              <a:extLst>
                <a:ext uri="{FF2B5EF4-FFF2-40B4-BE49-F238E27FC236}">
                  <a16:creationId xmlns:a16="http://schemas.microsoft.com/office/drawing/2014/main" id="{5DCEF8DE-C037-4DAB-17CB-68C191D4B0B6}"/>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5" name="Rectangle 19">
              <a:extLst>
                <a:ext uri="{FF2B5EF4-FFF2-40B4-BE49-F238E27FC236}">
                  <a16:creationId xmlns:a16="http://schemas.microsoft.com/office/drawing/2014/main" id="{6D51A707-5348-D6B8-E761-17BBF8DAFACC}"/>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TextBox 6">
            <a:extLst>
              <a:ext uri="{FF2B5EF4-FFF2-40B4-BE49-F238E27FC236}">
                <a16:creationId xmlns:a16="http://schemas.microsoft.com/office/drawing/2014/main" id="{6C5A5A50-F7F8-98D4-5953-0CCB3EBEA8C3}"/>
              </a:ext>
            </a:extLst>
          </p:cNvPr>
          <p:cNvSpPr txBox="1"/>
          <p:nvPr/>
        </p:nvSpPr>
        <p:spPr>
          <a:xfrm>
            <a:off x="5065856" y="2484078"/>
            <a:ext cx="5985399" cy="88344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kern="0" dirty="0">
                <a:solidFill>
                  <a:srgbClr val="F19D19"/>
                </a:solidFill>
                <a:latin typeface="Calibri"/>
                <a:ea typeface="Calibri"/>
                <a:cs typeface="Calibri"/>
                <a:sym typeface="Calibri"/>
              </a:rPr>
              <a:t>حديث غير رسمي</a:t>
            </a:r>
            <a:endParaRPr lang="fr-FR" sz="4800" b="1" kern="0" dirty="0">
              <a:solidFill>
                <a:srgbClr val="F19D19"/>
              </a:solidFill>
              <a:latin typeface="Arial"/>
            </a:endParaRPr>
          </a:p>
        </p:txBody>
      </p:sp>
      <p:sp>
        <p:nvSpPr>
          <p:cNvPr id="8" name="ZoneTexte 7">
            <a:extLst>
              <a:ext uri="{FF2B5EF4-FFF2-40B4-BE49-F238E27FC236}">
                <a16:creationId xmlns:a16="http://schemas.microsoft.com/office/drawing/2014/main" id="{29351690-B31B-7C6A-0416-156F1EC1755B}"/>
              </a:ext>
            </a:extLst>
          </p:cNvPr>
          <p:cNvSpPr txBox="1"/>
          <p:nvPr/>
        </p:nvSpPr>
        <p:spPr>
          <a:xfrm>
            <a:off x="5037317" y="3803450"/>
            <a:ext cx="6042479" cy="420564"/>
          </a:xfrm>
          <a:prstGeom prst="rect">
            <a:avLst/>
          </a:prstGeom>
          <a:noFill/>
        </p:spPr>
        <p:txBody>
          <a:bodyPr wrap="square" rtlCol="0">
            <a:spAutoFit/>
          </a:bodyPr>
          <a:lstStyle/>
          <a:p>
            <a:pPr algn="ctr" rtl="1"/>
            <a:r>
              <a:rPr lang="ar-SA" sz="2133" i="1" dirty="0">
                <a:solidFill>
                  <a:schemeClr val="bg1">
                    <a:lumMod val="50000"/>
                  </a:schemeClr>
                </a:solidFill>
              </a:rPr>
              <a:t>دقيقتان</a:t>
            </a:r>
            <a:endParaRPr lang="fr-FR" sz="2133" i="1" dirty="0">
              <a:solidFill>
                <a:schemeClr val="bg1">
                  <a:lumMod val="50000"/>
                </a:schemeClr>
              </a:solidFill>
            </a:endParaRPr>
          </a:p>
        </p:txBody>
      </p:sp>
      <p:sp>
        <p:nvSpPr>
          <p:cNvPr id="16" name="Freeform 17">
            <a:extLst>
              <a:ext uri="{FF2B5EF4-FFF2-40B4-BE49-F238E27FC236}">
                <a16:creationId xmlns:a16="http://schemas.microsoft.com/office/drawing/2014/main" id="{C446FC17-1FCC-F60C-EAB1-F59D3BB64553}"/>
              </a:ext>
            </a:extLst>
          </p:cNvPr>
          <p:cNvSpPr>
            <a:spLocks noEditPoints="1"/>
          </p:cNvSpPr>
          <p:nvPr/>
        </p:nvSpPr>
        <p:spPr bwMode="auto">
          <a:xfrm>
            <a:off x="18541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17" name="Freeform 18">
            <a:extLst>
              <a:ext uri="{FF2B5EF4-FFF2-40B4-BE49-F238E27FC236}">
                <a16:creationId xmlns:a16="http://schemas.microsoft.com/office/drawing/2014/main" id="{3F6B854A-3159-26DD-83F4-292399EC0691}"/>
              </a:ext>
            </a:extLst>
          </p:cNvPr>
          <p:cNvSpPr>
            <a:spLocks/>
          </p:cNvSpPr>
          <p:nvPr/>
        </p:nvSpPr>
        <p:spPr bwMode="auto">
          <a:xfrm rot="220151">
            <a:off x="21284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3381147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48227" y="2378781"/>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48227" y="3914380"/>
            <a:ext cx="707602" cy="707602"/>
          </a:xfrm>
          <a:prstGeom prst="rect">
            <a:avLst/>
          </a:prstGeom>
          <a:noFill/>
          <a:ln>
            <a:noFill/>
          </a:ln>
        </p:spPr>
      </p:pic>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
        <p:nvSpPr>
          <p:cNvPr id="11" name="Google Shape;1209;p11">
            <a:extLst>
              <a:ext uri="{FF2B5EF4-FFF2-40B4-BE49-F238E27FC236}">
                <a16:creationId xmlns:a16="http://schemas.microsoft.com/office/drawing/2014/main" id="{A7A49076-6028-F8F1-5579-CC1C3C5BBCFD}"/>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 </a:t>
            </a:r>
            <a:r>
              <a:rPr lang="ar-MA" sz="3200" b="1" i="0" u="none" strike="noStrike" cap="none">
                <a:solidFill>
                  <a:srgbClr val="106585"/>
                </a:solidFill>
                <a:latin typeface="Calibri"/>
                <a:ea typeface="Calibri"/>
                <a:cs typeface="Calibri"/>
                <a:sym typeface="Calibri"/>
              </a:rPr>
              <a:t>المعاني المباشرة والضمنية </a:t>
            </a:r>
            <a:r>
              <a:rPr lang="ar-MA" sz="3200" b="1" i="0" u="none" strike="noStrike" cap="none" dirty="0">
                <a:solidFill>
                  <a:srgbClr val="106585"/>
                </a:solidFill>
                <a:latin typeface="Calibri"/>
                <a:ea typeface="Calibri"/>
                <a:cs typeface="Calibri"/>
                <a:sym typeface="Calibri"/>
              </a:rPr>
              <a:t>للنص المسموع .</a:t>
            </a:r>
            <a:endParaRPr sz="3200" b="1" i="0" u="none" strike="noStrike" cap="none" dirty="0">
              <a:solidFill>
                <a:srgbClr val="106585"/>
              </a:solidFill>
              <a:latin typeface="Calibri"/>
              <a:ea typeface="Calibri"/>
              <a:cs typeface="Calibri"/>
              <a:sym typeface="Calibri"/>
            </a:endParaRPr>
          </a:p>
        </p:txBody>
      </p:sp>
      <p:sp>
        <p:nvSpPr>
          <p:cNvPr id="8" name="Google Shape;1207;p11">
            <a:extLst>
              <a:ext uri="{FF2B5EF4-FFF2-40B4-BE49-F238E27FC236}">
                <a16:creationId xmlns:a16="http://schemas.microsoft.com/office/drawing/2014/main" id="{354B48F2-3229-C9A5-0850-ED3263A68D86}"/>
              </a:ext>
            </a:extLst>
          </p:cNvPr>
          <p:cNvSpPr/>
          <p:nvPr/>
        </p:nvSpPr>
        <p:spPr>
          <a:xfrm>
            <a:off x="1166753" y="25311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اكتساب معجم مرتبط بالذكاء الاصطناعي وتوظيفه</a:t>
            </a:r>
            <a:endParaRPr lang="fr-FR" sz="3200" b="1" dirty="0">
              <a:solidFill>
                <a:srgbClr val="106585"/>
              </a:solidFill>
              <a:latin typeface="Calibri"/>
              <a:ea typeface="Calibri"/>
              <a:cs typeface="Calibri"/>
            </a:endParaRP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84000">
              <a:srgbClr val="FE0000">
                <a:lumMod val="72000"/>
                <a:lumOff val="28000"/>
              </a:srgbClr>
            </a:gs>
            <a:gs pos="0">
              <a:schemeClr val="accent5">
                <a:lumMod val="0"/>
                <a:lumOff val="100000"/>
              </a:schemeClr>
            </a:gs>
            <a:gs pos="73000">
              <a:schemeClr val="bg1">
                <a:lumMod val="0"/>
                <a:lumOff val="100000"/>
                <a:alpha val="68000"/>
              </a:schemeClr>
            </a:gs>
            <a:gs pos="100000">
              <a:srgbClr val="CC0000"/>
            </a:gs>
          </a:gsLst>
          <a:path path="shape">
            <a:fillToRect l="50000" t="50000" r="50000" b="50000"/>
          </a:path>
        </a:gradFill>
        <a:effectLst/>
      </p:bgPr>
    </p:bg>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15 دقيقة</a:t>
              </a: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أكتسب المعجم وأوظفه</a:t>
            </a:r>
          </a:p>
        </p:txBody>
      </p:sp>
      <p:pic>
        <p:nvPicPr>
          <p:cNvPr id="5" name="Image 4">
            <a:extLst>
              <a:ext uri="{FF2B5EF4-FFF2-40B4-BE49-F238E27FC236}">
                <a16:creationId xmlns:a16="http://schemas.microsoft.com/office/drawing/2014/main" id="{DF50189C-7D5C-4450-3A1D-CB3CC1EE6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120" y="938500"/>
            <a:ext cx="2924072" cy="2924072"/>
          </a:xfrm>
          <a:prstGeom prst="rect">
            <a:avLst/>
          </a:prstGeom>
          <a:ln>
            <a:noFill/>
          </a:ln>
          <a:effectLst>
            <a:softEdge rad="112500"/>
          </a:effectLst>
        </p:spPr>
      </p:pic>
    </p:spTree>
    <p:extLst>
      <p:ext uri="{BB962C8B-B14F-4D97-AF65-F5344CB8AC3E}">
        <p14:creationId xmlns:p14="http://schemas.microsoft.com/office/powerpoint/2010/main" val="667311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FD486613-1319-5088-372D-B49DEBB6E6AF}"/>
              </a:ext>
            </a:extLst>
          </p:cNvPr>
          <p:cNvSpPr>
            <a:spLocks noGrp="1"/>
          </p:cNvSpPr>
          <p:nvPr>
            <p:ph sz="quarter" idx="11"/>
          </p:nvPr>
        </p:nvSpPr>
        <p:spPr/>
        <p:txBody>
          <a:bodyPr/>
          <a:lstStyle/>
          <a:p>
            <a:r>
              <a:rPr lang="ar-MA" dirty="0"/>
              <a:t>يقدم المدرس هذه المفردات، ويستفسر المتعلمين عما إذا كانت هناك مفردات تحتاج إلى شرح، بعدها يخبر المتعلمين بالمرحلة الموالية وهي التوظيف.</a:t>
            </a:r>
          </a:p>
          <a:p>
            <a:endParaRPr lang="fr-FR" dirty="0"/>
          </a:p>
        </p:txBody>
      </p:sp>
      <p:pic>
        <p:nvPicPr>
          <p:cNvPr id="2" name="Google Shape;656;p54">
            <a:extLst>
              <a:ext uri="{FF2B5EF4-FFF2-40B4-BE49-F238E27FC236}">
                <a16:creationId xmlns:a16="http://schemas.microsoft.com/office/drawing/2014/main" id="{51379B4A-5592-9998-65BF-4F20ABA8501B}"/>
              </a:ext>
            </a:extLst>
          </p:cNvPr>
          <p:cNvPicPr>
            <a:picLocks noChangeAspect="1"/>
          </p:cNvPicPr>
          <p:nvPr/>
        </p:nvPicPr>
        <p:blipFill>
          <a:blip r:embed="rId2">
            <a:alphaModFix/>
          </a:blip>
          <a:srcRect/>
          <a:stretch>
            <a:fillRect/>
          </a:stretch>
        </p:blipFill>
        <p:spPr>
          <a:xfrm>
            <a:off x="203565" y="282022"/>
            <a:ext cx="591916" cy="591916"/>
          </a:xfrm>
          <a:prstGeom prst="rect">
            <a:avLst/>
          </a:prstGeom>
          <a:noFill/>
          <a:ln cap="flat">
            <a:noFill/>
          </a:ln>
        </p:spPr>
      </p:pic>
      <p:sp>
        <p:nvSpPr>
          <p:cNvPr id="16" name="TextBox 13">
            <a:extLst>
              <a:ext uri="{FF2B5EF4-FFF2-40B4-BE49-F238E27FC236}">
                <a16:creationId xmlns:a16="http://schemas.microsoft.com/office/drawing/2014/main" id="{289CCEB5-BDEB-2394-F38A-0B74CF6B420A}"/>
              </a:ext>
            </a:extLst>
          </p:cNvPr>
          <p:cNvSpPr txBox="1">
            <a:spLocks noChangeArrowheads="1"/>
          </p:cNvSpPr>
          <p:nvPr/>
        </p:nvSpPr>
        <p:spPr bwMode="auto">
          <a:xfrm>
            <a:off x="2953847" y="282022"/>
            <a:ext cx="8434646"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1800" b="1" dirty="0">
                <a:cs typeface="Calibri" panose="020F0502020204030204" pitchFamily="34" charset="0"/>
              </a:rPr>
              <a:t>يرتبط مفهوم الذكاء الاصطناعي بمجموعة من المفردات، منها: </a:t>
            </a:r>
          </a:p>
        </p:txBody>
      </p:sp>
      <p:pic>
        <p:nvPicPr>
          <p:cNvPr id="3" name="Image 2">
            <a:extLst>
              <a:ext uri="{FF2B5EF4-FFF2-40B4-BE49-F238E27FC236}">
                <a16:creationId xmlns:a16="http://schemas.microsoft.com/office/drawing/2014/main" id="{5EA9F2D0-386B-A6E0-0B05-8564D8D32F2C}"/>
              </a:ext>
            </a:extLst>
          </p:cNvPr>
          <p:cNvPicPr>
            <a:picLocks noChangeAspect="1"/>
          </p:cNvPicPr>
          <p:nvPr/>
        </p:nvPicPr>
        <p:blipFill>
          <a:blip r:embed="rId3"/>
          <a:stretch>
            <a:fillRect/>
          </a:stretch>
        </p:blipFill>
        <p:spPr>
          <a:xfrm>
            <a:off x="363717" y="1001407"/>
            <a:ext cx="11571403" cy="5631186"/>
          </a:xfrm>
          <a:prstGeom prst="rect">
            <a:avLst/>
          </a:prstGeom>
        </p:spPr>
      </p:pic>
      <p:sp>
        <p:nvSpPr>
          <p:cNvPr id="6" name="Rectangle 5">
            <a:extLst>
              <a:ext uri="{FF2B5EF4-FFF2-40B4-BE49-F238E27FC236}">
                <a16:creationId xmlns:a16="http://schemas.microsoft.com/office/drawing/2014/main" id="{79E1ADCD-DD55-F2B1-D728-3953C24FED3B}"/>
              </a:ext>
            </a:extLst>
          </p:cNvPr>
          <p:cNvSpPr/>
          <p:nvPr/>
        </p:nvSpPr>
        <p:spPr>
          <a:xfrm>
            <a:off x="4964784" y="1091581"/>
            <a:ext cx="2130458" cy="35236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ar-MA" b="1" dirty="0"/>
              <a:t>مساعدون افتراضيون</a:t>
            </a:r>
            <a:endParaRPr lang="fr-FR" b="1" dirty="0"/>
          </a:p>
        </p:txBody>
      </p:sp>
    </p:spTree>
    <p:extLst>
      <p:ext uri="{BB962C8B-B14F-4D97-AF65-F5344CB8AC3E}">
        <p14:creationId xmlns:p14="http://schemas.microsoft.com/office/powerpoint/2010/main" val="3261807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2">
            <a:alphaModFix/>
          </a:blip>
          <a:srcRect/>
          <a:stretch/>
        </p:blipFill>
        <p:spPr>
          <a:xfrm>
            <a:off x="153248" y="44086"/>
            <a:ext cx="730250" cy="730250"/>
          </a:xfrm>
          <a:prstGeom prst="rect">
            <a:avLst/>
          </a:prstGeom>
          <a:noFill/>
          <a:ln>
            <a:noFill/>
          </a:ln>
        </p:spPr>
      </p:pic>
      <p:sp>
        <p:nvSpPr>
          <p:cNvPr id="6" name="Titre 5">
            <a:extLst>
              <a:ext uri="{FF2B5EF4-FFF2-40B4-BE49-F238E27FC236}">
                <a16:creationId xmlns:a16="http://schemas.microsoft.com/office/drawing/2014/main" id="{EA648E51-527E-7A05-EF77-E07F5CB02362}"/>
              </a:ext>
            </a:extLst>
          </p:cNvPr>
          <p:cNvSpPr>
            <a:spLocks noGrp="1"/>
          </p:cNvSpPr>
          <p:nvPr>
            <p:ph type="title"/>
          </p:nvPr>
        </p:nvSpPr>
        <p:spPr>
          <a:xfrm>
            <a:off x="883498" y="255128"/>
            <a:ext cx="10529279" cy="267549"/>
          </a:xfrm>
        </p:spPr>
        <p:txBody>
          <a:bodyPr/>
          <a:lstStyle/>
          <a:p>
            <a:pPr rtl="1">
              <a:lnSpc>
                <a:spcPts val="2075"/>
              </a:lnSpc>
              <a:spcBef>
                <a:spcPct val="0"/>
              </a:spcBef>
            </a:pPr>
            <a:r>
              <a:rPr lang="ar-MA" altLang="fr-FR" dirty="0"/>
              <a:t>أ</a:t>
            </a:r>
            <a:r>
              <a:rPr lang="ar-MA" altLang="fr-FR" sz="1800" b="1" dirty="0">
                <a:cs typeface="Calibri" panose="020F0502020204030204" pitchFamily="34" charset="0"/>
              </a:rPr>
              <a:t>وظف هذه الكلمات في جمل. </a:t>
            </a:r>
            <a:r>
              <a:rPr lang="ar-MA" sz="1800" b="1" dirty="0">
                <a:latin typeface="Calibri"/>
                <a:ea typeface="Calibri"/>
                <a:cs typeface="Calibri"/>
                <a:sym typeface="Calibri"/>
              </a:rPr>
              <a:t>انتبهوا، سأوَضّح لكم كيف سأتمكن من التوصل إلى الإجابة الصحيحة.</a:t>
            </a:r>
            <a:endParaRPr lang="ar-MA" altLang="fr-FR" sz="1800" b="1" dirty="0">
              <a:cs typeface="Calibri" panose="020F0502020204030204" pitchFamily="34" charset="0"/>
            </a:endParaRPr>
          </a:p>
        </p:txBody>
      </p:sp>
      <p:sp>
        <p:nvSpPr>
          <p:cNvPr id="9" name="Espace réservé du contenu 8">
            <a:extLst>
              <a:ext uri="{FF2B5EF4-FFF2-40B4-BE49-F238E27FC236}">
                <a16:creationId xmlns:a16="http://schemas.microsoft.com/office/drawing/2014/main" id="{E44CFB16-2F6A-C280-4AE0-0F4FF1260796}"/>
              </a:ext>
            </a:extLst>
          </p:cNvPr>
          <p:cNvSpPr>
            <a:spLocks noGrp="1"/>
          </p:cNvSpPr>
          <p:nvPr>
            <p:ph sz="quarter" idx="11"/>
          </p:nvPr>
        </p:nvSpPr>
        <p:spPr/>
        <p:txBody>
          <a:bodyPr/>
          <a:lstStyle/>
          <a:p>
            <a:pPr algn="r" rtl="1"/>
            <a:r>
              <a:rPr lang="ar-MA" sz="1400" i="1" dirty="0">
                <a:latin typeface="Calibri" panose="020F0502020204030204" pitchFamily="34" charset="0"/>
                <a:cs typeface="Calibri" panose="020F0502020204030204" pitchFamily="34" charset="0"/>
              </a:rPr>
              <a:t>يقرأ المدرس التعبير ثم يشرع في ملء الفراغ مصرحا بكل العمليات التي سيقوم بها للتوصل إلى الكلمة المناسبة للجملة.</a:t>
            </a:r>
            <a:endParaRPr lang="fr-FR" sz="1400" dirty="0">
              <a:latin typeface="Calibri" panose="020F0502020204030204" pitchFamily="34" charset="0"/>
              <a:cs typeface="Calibri" panose="020F0502020204030204" pitchFamily="34" charset="0"/>
            </a:endParaRPr>
          </a:p>
        </p:txBody>
      </p:sp>
      <p:sp>
        <p:nvSpPr>
          <p:cNvPr id="2" name="Google Shape;15880;p58">
            <a:extLst>
              <a:ext uri="{FF2B5EF4-FFF2-40B4-BE49-F238E27FC236}">
                <a16:creationId xmlns:a16="http://schemas.microsoft.com/office/drawing/2014/main" id="{0DAFDE5A-4678-775D-C218-AB5C6AF24A2C}"/>
              </a:ext>
            </a:extLst>
          </p:cNvPr>
          <p:cNvSpPr txBox="1">
            <a:spLocks/>
          </p:cNvSpPr>
          <p:nvPr/>
        </p:nvSpPr>
        <p:spPr>
          <a:xfrm>
            <a:off x="8264104" y="1751408"/>
            <a:ext cx="2221774" cy="391691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000"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9pPr>
          </a:lstStyle>
          <a:p>
            <a:pPr algn="just" rtl="1">
              <a:spcBef>
                <a:spcPct val="0"/>
              </a:spcBef>
            </a:pPr>
            <a:r>
              <a:rPr lang="ar-SA" sz="3200" b="1" dirty="0">
                <a:solidFill>
                  <a:schemeClr val="tx1"/>
                </a:solidFill>
                <a:latin typeface="Calibri" panose="020F0502020204030204" pitchFamily="34" charset="0"/>
                <a:ea typeface="+mn-ea"/>
                <a:cs typeface="Calibri" panose="020F0502020204030204" pitchFamily="34" charset="0"/>
              </a:rPr>
              <a:t>يُعد </a:t>
            </a:r>
            <a:r>
              <a:rPr lang="ar-MA" sz="3200" b="1" dirty="0">
                <a:solidFill>
                  <a:schemeClr val="tx1"/>
                </a:solidFill>
                <a:latin typeface="Calibri" panose="020F0502020204030204" pitchFamily="34" charset="0"/>
                <a:ea typeface="+mn-ea"/>
                <a:cs typeface="Calibri" panose="020F0502020204030204" pitchFamily="34" charset="0"/>
              </a:rPr>
              <a:t>........</a:t>
            </a:r>
            <a:r>
              <a:rPr lang="ar-SA" sz="3200" b="1" dirty="0">
                <a:solidFill>
                  <a:schemeClr val="tx1"/>
                </a:solidFill>
                <a:latin typeface="Calibri" panose="020F0502020204030204" pitchFamily="34" charset="0"/>
                <a:ea typeface="+mn-ea"/>
                <a:cs typeface="Calibri" panose="020F0502020204030204" pitchFamily="34" charset="0"/>
              </a:rPr>
              <a:t>أهم الا</a:t>
            </a:r>
            <a:r>
              <a:rPr lang="ar-MA" sz="3200" b="1" dirty="0" err="1">
                <a:solidFill>
                  <a:schemeClr val="tx1"/>
                </a:solidFill>
                <a:latin typeface="Calibri" panose="020F0502020204030204" pitchFamily="34" charset="0"/>
                <a:ea typeface="+mn-ea"/>
                <a:cs typeface="Calibri" panose="020F0502020204030204" pitchFamily="34" charset="0"/>
              </a:rPr>
              <a:t>ختراعات</a:t>
            </a:r>
            <a:r>
              <a:rPr lang="ar-SA" sz="3200" b="1" dirty="0">
                <a:solidFill>
                  <a:schemeClr val="tx1"/>
                </a:solidFill>
                <a:latin typeface="Calibri" panose="020F0502020204030204" pitchFamily="34" charset="0"/>
                <a:ea typeface="+mn-ea"/>
                <a:cs typeface="Calibri" panose="020F0502020204030204" pitchFamily="34" charset="0"/>
              </a:rPr>
              <a:t> في </a:t>
            </a:r>
            <a:r>
              <a:rPr lang="ar-MA" sz="3200" b="1" dirty="0">
                <a:solidFill>
                  <a:schemeClr val="tx1"/>
                </a:solidFill>
                <a:latin typeface="Calibri" panose="020F0502020204030204" pitchFamily="34" charset="0"/>
                <a:ea typeface="+mn-ea"/>
                <a:cs typeface="Calibri" panose="020F0502020204030204" pitchFamily="34" charset="0"/>
              </a:rPr>
              <a:t>عصرنا الحالي.</a:t>
            </a:r>
            <a:endParaRPr lang="fr-FR" sz="4800" b="1" dirty="0">
              <a:solidFill>
                <a:schemeClr val="tx1"/>
              </a:solidFill>
              <a:latin typeface="Calibri" panose="020F0502020204030204" pitchFamily="34" charset="0"/>
              <a:ea typeface="+mn-ea"/>
              <a:cs typeface="Calibri" panose="020F0502020204030204" pitchFamily="34" charset="0"/>
            </a:endParaRPr>
          </a:p>
        </p:txBody>
      </p:sp>
      <p:sp>
        <p:nvSpPr>
          <p:cNvPr id="3" name="Rectangle 2">
            <a:extLst>
              <a:ext uri="{FF2B5EF4-FFF2-40B4-BE49-F238E27FC236}">
                <a16:creationId xmlns:a16="http://schemas.microsoft.com/office/drawing/2014/main" id="{DA536CA4-4858-77C0-110B-9CF058B5694C}"/>
              </a:ext>
            </a:extLst>
          </p:cNvPr>
          <p:cNvSpPr/>
          <p:nvPr/>
        </p:nvSpPr>
        <p:spPr>
          <a:xfrm>
            <a:off x="1656300" y="3359426"/>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المعلومات</a:t>
            </a:r>
            <a:endParaRPr lang="fr-MA" sz="3200" b="1" dirty="0">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DCE6A793-9FF6-4E82-A5D6-F6B5F0F13593}"/>
              </a:ext>
            </a:extLst>
          </p:cNvPr>
          <p:cNvSpPr/>
          <p:nvPr/>
        </p:nvSpPr>
        <p:spPr>
          <a:xfrm>
            <a:off x="1656300" y="4954810"/>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الذكاء البشري</a:t>
            </a:r>
            <a:endParaRPr lang="fr-MA" sz="3200" b="1" dirty="0">
              <a:solidFill>
                <a:schemeClr val="tx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9A43875C-E712-435D-E7F0-2E8B5034447E}"/>
              </a:ext>
            </a:extLst>
          </p:cNvPr>
          <p:cNvSpPr/>
          <p:nvPr/>
        </p:nvSpPr>
        <p:spPr>
          <a:xfrm>
            <a:off x="1656300" y="1760872"/>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الذكاء الاصطناعي</a:t>
            </a:r>
            <a:endParaRPr lang="fr-MA" sz="3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2724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pic>
        <p:nvPicPr>
          <p:cNvPr id="13" name="Google Shape;1350;p27">
            <a:extLst>
              <a:ext uri="{FF2B5EF4-FFF2-40B4-BE49-F238E27FC236}">
                <a16:creationId xmlns:a16="http://schemas.microsoft.com/office/drawing/2014/main" id="{043ACC0F-CA1D-E51C-2B9C-C29E5BD36CCE}"/>
              </a:ext>
            </a:extLst>
          </p:cNvPr>
          <p:cNvPicPr preferRelativeResize="0"/>
          <p:nvPr/>
        </p:nvPicPr>
        <p:blipFill rotWithShape="1">
          <a:blip r:embed="rId2">
            <a:alphaModFix/>
          </a:blip>
          <a:srcRect/>
          <a:stretch/>
        </p:blipFill>
        <p:spPr>
          <a:xfrm>
            <a:off x="153248" y="44086"/>
            <a:ext cx="730250" cy="730250"/>
          </a:xfrm>
          <a:prstGeom prst="rect">
            <a:avLst/>
          </a:prstGeom>
          <a:noFill/>
          <a:ln>
            <a:noFill/>
          </a:ln>
        </p:spPr>
      </p:pic>
      <p:pic>
        <p:nvPicPr>
          <p:cNvPr id="7" name="Image 6">
            <a:extLst>
              <a:ext uri="{FF2B5EF4-FFF2-40B4-BE49-F238E27FC236}">
                <a16:creationId xmlns:a16="http://schemas.microsoft.com/office/drawing/2014/main" id="{E318C0CE-81D9-3DA8-899F-832A2F13D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648485">
            <a:off x="7604007" y="3905921"/>
            <a:ext cx="2893157"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10">
            <a:extLst>
              <a:ext uri="{FF2B5EF4-FFF2-40B4-BE49-F238E27FC236}">
                <a16:creationId xmlns:a16="http://schemas.microsoft.com/office/drawing/2014/main" id="{89B771C5-8C2D-0E07-BC46-C3137BC5FD9E}"/>
              </a:ext>
            </a:extLst>
          </p:cNvPr>
          <p:cNvSpPr txBox="1">
            <a:spLocks noChangeArrowheads="1"/>
          </p:cNvSpPr>
          <p:nvPr/>
        </p:nvSpPr>
        <p:spPr bwMode="auto">
          <a:xfrm>
            <a:off x="5100072" y="4820921"/>
            <a:ext cx="2626555" cy="75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ct val="150000"/>
              </a:lnSpc>
              <a:spcBef>
                <a:spcPct val="0"/>
              </a:spcBef>
              <a:buFontTx/>
              <a:buNone/>
            </a:pPr>
            <a:r>
              <a:rPr lang="ar-MA" altLang="fr-FR" sz="3200" b="1" dirty="0">
                <a:solidFill>
                  <a:srgbClr val="0070C0"/>
                </a:solidFill>
                <a:latin typeface="+mn-lt"/>
                <a:cs typeface="Calibri" panose="020F0502020204030204" pitchFamily="34" charset="0"/>
              </a:rPr>
              <a:t>الذكاء البشري</a:t>
            </a:r>
            <a:endParaRPr lang="fr-FR" altLang="fr-FR" sz="3200" b="1" dirty="0">
              <a:solidFill>
                <a:srgbClr val="0070C0"/>
              </a:solidFill>
              <a:latin typeface="+mn-lt"/>
              <a:cs typeface="Calibri" panose="020F0502020204030204" pitchFamily="34" charset="0"/>
            </a:endParaRPr>
          </a:p>
        </p:txBody>
      </p:sp>
      <p:pic>
        <p:nvPicPr>
          <p:cNvPr id="9" name="Image 8">
            <a:extLst>
              <a:ext uri="{FF2B5EF4-FFF2-40B4-BE49-F238E27FC236}">
                <a16:creationId xmlns:a16="http://schemas.microsoft.com/office/drawing/2014/main" id="{3F0D0662-B5B0-D296-845C-7EF473CBF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423538">
            <a:off x="7550855" y="2123119"/>
            <a:ext cx="3246513"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D44C8938-C1AA-041A-86A6-F4222D57CC4A}"/>
              </a:ext>
            </a:extLst>
          </p:cNvPr>
          <p:cNvSpPr txBox="1">
            <a:spLocks noChangeArrowheads="1"/>
          </p:cNvSpPr>
          <p:nvPr/>
        </p:nvSpPr>
        <p:spPr bwMode="auto">
          <a:xfrm>
            <a:off x="5316717" y="1396133"/>
            <a:ext cx="2574192" cy="75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ct val="150000"/>
              </a:lnSpc>
              <a:spcBef>
                <a:spcPct val="0"/>
              </a:spcBef>
              <a:buFontTx/>
              <a:buNone/>
            </a:pPr>
            <a:r>
              <a:rPr lang="ar-MA" altLang="fr-FR" sz="3200" b="1" dirty="0">
                <a:solidFill>
                  <a:srgbClr val="92D050"/>
                </a:solidFill>
                <a:latin typeface="+mn-lt"/>
                <a:cs typeface="Calibri" panose="020F0502020204030204" pitchFamily="34" charset="0"/>
              </a:rPr>
              <a:t>الذكاء الاصطناعي </a:t>
            </a:r>
            <a:endParaRPr lang="fr-FR" altLang="fr-FR" sz="3200" b="1" dirty="0">
              <a:solidFill>
                <a:srgbClr val="92D050"/>
              </a:solidFill>
              <a:latin typeface="+mn-lt"/>
              <a:cs typeface="Calibri" panose="020F0502020204030204" pitchFamily="34" charset="0"/>
            </a:endParaRPr>
          </a:p>
        </p:txBody>
      </p:sp>
      <p:sp>
        <p:nvSpPr>
          <p:cNvPr id="14" name="ZoneTexte 10">
            <a:extLst>
              <a:ext uri="{FF2B5EF4-FFF2-40B4-BE49-F238E27FC236}">
                <a16:creationId xmlns:a16="http://schemas.microsoft.com/office/drawing/2014/main" id="{E7917C43-9C97-96C3-0452-05DF7F3B9F53}"/>
              </a:ext>
            </a:extLst>
          </p:cNvPr>
          <p:cNvSpPr txBox="1">
            <a:spLocks noChangeArrowheads="1"/>
          </p:cNvSpPr>
          <p:nvPr/>
        </p:nvSpPr>
        <p:spPr bwMode="auto">
          <a:xfrm>
            <a:off x="5152436" y="2956224"/>
            <a:ext cx="2574191" cy="75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ct val="150000"/>
              </a:lnSpc>
              <a:spcBef>
                <a:spcPct val="0"/>
              </a:spcBef>
              <a:buFontTx/>
              <a:buNone/>
            </a:pPr>
            <a:r>
              <a:rPr lang="ar-MA" altLang="fr-FR" sz="3200" b="1" dirty="0">
                <a:solidFill>
                  <a:srgbClr val="FF3399"/>
                </a:solidFill>
                <a:latin typeface="+mn-lt"/>
                <a:cs typeface="Calibri" panose="020F0502020204030204" pitchFamily="34" charset="0"/>
              </a:rPr>
              <a:t>المعلومات</a:t>
            </a:r>
            <a:endParaRPr lang="fr-FR" altLang="fr-FR" sz="3200" b="1" dirty="0">
              <a:solidFill>
                <a:srgbClr val="FF3399"/>
              </a:solidFill>
              <a:latin typeface="+mn-lt"/>
              <a:cs typeface="Calibri" panose="020F0502020204030204" pitchFamily="34" charset="0"/>
            </a:endParaRPr>
          </a:p>
        </p:txBody>
      </p:sp>
      <p:sp>
        <p:nvSpPr>
          <p:cNvPr id="15" name="Rectangle : coins arrondis 14">
            <a:extLst>
              <a:ext uri="{FF2B5EF4-FFF2-40B4-BE49-F238E27FC236}">
                <a16:creationId xmlns:a16="http://schemas.microsoft.com/office/drawing/2014/main" id="{AE0CE309-EC7D-AD9A-CF4E-55DF72A41410}"/>
              </a:ext>
            </a:extLst>
          </p:cNvPr>
          <p:cNvSpPr/>
          <p:nvPr/>
        </p:nvSpPr>
        <p:spPr>
          <a:xfrm>
            <a:off x="10058399" y="3074779"/>
            <a:ext cx="1875101" cy="78747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4800" b="1" dirty="0">
                <a:solidFill>
                  <a:schemeClr val="tx1"/>
                </a:solidFill>
                <a:cs typeface="Calibri" panose="020F0502020204030204" pitchFamily="34" charset="0"/>
              </a:rPr>
              <a:t>هل</a:t>
            </a:r>
            <a:endParaRPr lang="fr-FR" dirty="0"/>
          </a:p>
        </p:txBody>
      </p:sp>
      <p:pic>
        <p:nvPicPr>
          <p:cNvPr id="23" name="Image 22">
            <a:extLst>
              <a:ext uri="{FF2B5EF4-FFF2-40B4-BE49-F238E27FC236}">
                <a16:creationId xmlns:a16="http://schemas.microsoft.com/office/drawing/2014/main" id="{F58B50E2-E592-5B54-0A8B-89377E5B9E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7790068" y="2818606"/>
            <a:ext cx="2268331"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 coins arrondis 23">
            <a:extLst>
              <a:ext uri="{FF2B5EF4-FFF2-40B4-BE49-F238E27FC236}">
                <a16:creationId xmlns:a16="http://schemas.microsoft.com/office/drawing/2014/main" id="{311B379B-09C5-8BF0-5891-004B2D4EC8AD}"/>
              </a:ext>
            </a:extLst>
          </p:cNvPr>
          <p:cNvSpPr/>
          <p:nvPr/>
        </p:nvSpPr>
        <p:spPr>
          <a:xfrm>
            <a:off x="427463" y="2150826"/>
            <a:ext cx="3104810" cy="3260159"/>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4000" b="1" dirty="0">
                <a:solidFill>
                  <a:schemeClr val="tx1"/>
                </a:solidFill>
                <a:cs typeface="Calibri" panose="020F0502020204030204" pitchFamily="34" charset="0"/>
              </a:rPr>
              <a:t>يعد اختراعا في عصرنا الحالي؟</a:t>
            </a:r>
            <a:endParaRPr lang="fr-FR" sz="1400" dirty="0"/>
          </a:p>
        </p:txBody>
      </p:sp>
      <p:pic>
        <p:nvPicPr>
          <p:cNvPr id="25" name="Image 24">
            <a:extLst>
              <a:ext uri="{FF2B5EF4-FFF2-40B4-BE49-F238E27FC236}">
                <a16:creationId xmlns:a16="http://schemas.microsoft.com/office/drawing/2014/main" id="{F2F9E0B2-BD58-7D94-A376-C8125959D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826295">
            <a:off x="3577369" y="2052396"/>
            <a:ext cx="2573223"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Image 25">
            <a:extLst>
              <a:ext uri="{FF2B5EF4-FFF2-40B4-BE49-F238E27FC236}">
                <a16:creationId xmlns:a16="http://schemas.microsoft.com/office/drawing/2014/main" id="{C17986A2-2C23-DAF2-5940-31DFD0B3F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3808429" y="2818607"/>
            <a:ext cx="2425808"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Image 26">
            <a:extLst>
              <a:ext uri="{FF2B5EF4-FFF2-40B4-BE49-F238E27FC236}">
                <a16:creationId xmlns:a16="http://schemas.microsoft.com/office/drawing/2014/main" id="{B6708894-B85B-D908-7F39-860AABD3FF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524868">
            <a:off x="3323885" y="3818688"/>
            <a:ext cx="2893157"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re 9">
            <a:extLst>
              <a:ext uri="{FF2B5EF4-FFF2-40B4-BE49-F238E27FC236}">
                <a16:creationId xmlns:a16="http://schemas.microsoft.com/office/drawing/2014/main" id="{30257B52-0029-1D20-DA58-B2C0ADF73044}"/>
              </a:ext>
            </a:extLst>
          </p:cNvPr>
          <p:cNvSpPr>
            <a:spLocks noGrp="1"/>
          </p:cNvSpPr>
          <p:nvPr>
            <p:ph type="title"/>
          </p:nvPr>
        </p:nvSpPr>
        <p:spPr>
          <a:xfrm>
            <a:off x="800347" y="194688"/>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لإنجاز ذلك، سأطرح علي نفسي السؤال الآتي:</a:t>
            </a:r>
          </a:p>
        </p:txBody>
      </p:sp>
      <p:sp>
        <p:nvSpPr>
          <p:cNvPr id="16" name="Espace réservé du contenu 15">
            <a:extLst>
              <a:ext uri="{FF2B5EF4-FFF2-40B4-BE49-F238E27FC236}">
                <a16:creationId xmlns:a16="http://schemas.microsoft.com/office/drawing/2014/main" id="{CBE7AA75-3BA0-656B-D481-A5C6231A238B}"/>
              </a:ext>
            </a:extLst>
          </p:cNvPr>
          <p:cNvSpPr>
            <a:spLocks noGrp="1"/>
          </p:cNvSpPr>
          <p:nvPr>
            <p:ph sz="quarter" idx="11"/>
          </p:nvPr>
        </p:nvSpPr>
        <p:spPr>
          <a:xfrm>
            <a:off x="1150732" y="590324"/>
            <a:ext cx="10250160" cy="321521"/>
          </a:xfrm>
        </p:spPr>
        <p:txBody>
          <a:bodyPr/>
          <a:lstStyle/>
          <a:p>
            <a:pPr algn="r" rtl="1"/>
            <a:r>
              <a:rPr lang="ar-MA" sz="1400" i="1" dirty="0">
                <a:latin typeface="Calibri" panose="020F0502020204030204" pitchFamily="34" charset="0"/>
                <a:cs typeface="Calibri" panose="020F0502020204030204" pitchFamily="34" charset="0"/>
              </a:rPr>
              <a:t>يقرأ المدرس التعبير ثم يشرع في ملء الفراغ مصرحا بكل العمليات التي سيقوم بها للتوصل إلى الكلمة المناسبة للجملة.</a:t>
            </a:r>
            <a:endParaRPr lang="fr-FR"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608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ppt_y+#ppt_h/2"/>
                                          </p:val>
                                        </p:tav>
                                        <p:tav tm="100000">
                                          <p:val>
                                            <p:strVal val="#ppt_y"/>
                                          </p:val>
                                        </p:tav>
                                      </p:tavLst>
                                    </p:anim>
                                    <p:anim calcmode="lin" valueType="num">
                                      <p:cBhvr>
                                        <p:cTn id="9" dur="500" fill="hold"/>
                                        <p:tgtEl>
                                          <p:spTgt spid="8"/>
                                        </p:tgtEl>
                                        <p:attrNameLst>
                                          <p:attrName>ppt_w</p:attrName>
                                        </p:attrNameLst>
                                      </p:cBhvr>
                                      <p:tavLst>
                                        <p:tav tm="0">
                                          <p:val>
                                            <p:strVal val="#ppt_w"/>
                                          </p:val>
                                        </p:tav>
                                        <p:tav tm="100000">
                                          <p:val>
                                            <p:strVal val="#ppt_w"/>
                                          </p:val>
                                        </p:tav>
                                      </p:tavLst>
                                    </p:anim>
                                    <p:anim calcmode="lin" valueType="num">
                                      <p:cBhvr>
                                        <p:cTn id="10" dur="500" fill="hold"/>
                                        <p:tgtEl>
                                          <p:spTgt spid="8"/>
                                        </p:tgtEl>
                                        <p:attrNameLst>
                                          <p:attrName>ppt_h</p:attrName>
                                        </p:attrNameLst>
                                      </p:cBhvr>
                                      <p:tavLst>
                                        <p:tav tm="0">
                                          <p:val>
                                            <p:fltVal val="0"/>
                                          </p:val>
                                        </p:tav>
                                        <p:tav tm="100000">
                                          <p:val>
                                            <p:strVal val="#ppt_h"/>
                                          </p:val>
                                        </p:tav>
                                      </p:tavLst>
                                    </p:anim>
                                  </p:childTnLst>
                                </p:cTn>
                              </p:par>
                              <p:par>
                                <p:cTn id="11" presetID="17" presetClass="entr" presetSubtype="4" fill="hold" grpId="1"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ppt_h/2"/>
                                          </p:val>
                                        </p:tav>
                                        <p:tav tm="100000">
                                          <p:val>
                                            <p:strVal val="#ppt_y"/>
                                          </p:val>
                                        </p:tav>
                                      </p:tavLst>
                                    </p:anim>
                                    <p:anim calcmode="lin" valueType="num">
                                      <p:cBhvr>
                                        <p:cTn id="15" dur="500" fill="hold"/>
                                        <p:tgtEl>
                                          <p:spTgt spid="11"/>
                                        </p:tgtEl>
                                        <p:attrNameLst>
                                          <p:attrName>ppt_w</p:attrName>
                                        </p:attrNameLst>
                                      </p:cBhvr>
                                      <p:tavLst>
                                        <p:tav tm="0">
                                          <p:val>
                                            <p:strVal val="#ppt_w"/>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par>
                                <p:cTn id="17" presetID="17" presetClass="entr" presetSubtype="4" fill="hold" grpId="1"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100000">
                                          <p:val>
                                            <p:strVal val="#ppt_x"/>
                                          </p:val>
                                        </p:tav>
                                      </p:tavLst>
                                    </p:anim>
                                    <p:anim calcmode="lin" valueType="num">
                                      <p:cBhvr>
                                        <p:cTn id="20" dur="500" fill="hold"/>
                                        <p:tgtEl>
                                          <p:spTgt spid="14"/>
                                        </p:tgtEl>
                                        <p:attrNameLst>
                                          <p:attrName>ppt_y</p:attrName>
                                        </p:attrNameLst>
                                      </p:cBhvr>
                                      <p:tavLst>
                                        <p:tav tm="0">
                                          <p:val>
                                            <p:strVal val="#ppt_y+#ppt_h/2"/>
                                          </p:val>
                                        </p:tav>
                                        <p:tav tm="100000">
                                          <p:val>
                                            <p:strVal val="#ppt_y"/>
                                          </p:val>
                                        </p:tav>
                                      </p:tavLst>
                                    </p:anim>
                                    <p:anim calcmode="lin" valueType="num">
                                      <p:cBhvr>
                                        <p:cTn id="21" dur="500" fill="hold"/>
                                        <p:tgtEl>
                                          <p:spTgt spid="14"/>
                                        </p:tgtEl>
                                        <p:attrNameLst>
                                          <p:attrName>ppt_w</p:attrName>
                                        </p:attrNameLst>
                                      </p:cBhvr>
                                      <p:tavLst>
                                        <p:tav tm="0">
                                          <p:val>
                                            <p:strVal val="#ppt_w"/>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childTnLst>
                                </p:cTn>
                              </p:par>
                              <p:par>
                                <p:cTn id="23" presetID="17"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ppt_h/2"/>
                                          </p:val>
                                        </p:tav>
                                        <p:tav tm="100000">
                                          <p:val>
                                            <p:strVal val="#ppt_y"/>
                                          </p:val>
                                        </p:tav>
                                      </p:tavLst>
                                    </p:anim>
                                    <p:anim calcmode="lin" valueType="num">
                                      <p:cBhvr>
                                        <p:cTn id="27" dur="500" fill="hold"/>
                                        <p:tgtEl>
                                          <p:spTgt spid="15"/>
                                        </p:tgtEl>
                                        <p:attrNameLst>
                                          <p:attrName>ppt_w</p:attrName>
                                        </p:attrNameLst>
                                      </p:cBhvr>
                                      <p:tavLst>
                                        <p:tav tm="0">
                                          <p:val>
                                            <p:strVal val="#ppt_w"/>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childTnLst>
                                </p:cTn>
                              </p:par>
                              <p:par>
                                <p:cTn id="29" presetID="17"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ppt_h/2"/>
                                          </p:val>
                                        </p:tav>
                                        <p:tav tm="100000">
                                          <p:val>
                                            <p:strVal val="#ppt_y"/>
                                          </p:val>
                                        </p:tav>
                                      </p:tavLst>
                                    </p:anim>
                                    <p:anim calcmode="lin" valueType="num">
                                      <p:cBhvr>
                                        <p:cTn id="33" dur="500" fill="hold"/>
                                        <p:tgtEl>
                                          <p:spTgt spid="9"/>
                                        </p:tgtEl>
                                        <p:attrNameLst>
                                          <p:attrName>ppt_w</p:attrName>
                                        </p:attrNameLst>
                                      </p:cBhvr>
                                      <p:tavLst>
                                        <p:tav tm="0">
                                          <p:val>
                                            <p:strVal val="#ppt_w"/>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childTnLst>
                                </p:cTn>
                              </p:par>
                              <p:par>
                                <p:cTn id="35" presetID="17" presetClass="entr" presetSubtype="4"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ppt_x</p:attrName>
                                        </p:attrNameLst>
                                      </p:cBhvr>
                                      <p:tavLst>
                                        <p:tav tm="0">
                                          <p:val>
                                            <p:strVal val="#ppt_x"/>
                                          </p:val>
                                        </p:tav>
                                        <p:tav tm="100000">
                                          <p:val>
                                            <p:strVal val="#ppt_x"/>
                                          </p:val>
                                        </p:tav>
                                      </p:tavLst>
                                    </p:anim>
                                    <p:anim calcmode="lin" valueType="num">
                                      <p:cBhvr>
                                        <p:cTn id="38" dur="500" fill="hold"/>
                                        <p:tgtEl>
                                          <p:spTgt spid="23"/>
                                        </p:tgtEl>
                                        <p:attrNameLst>
                                          <p:attrName>ppt_y</p:attrName>
                                        </p:attrNameLst>
                                      </p:cBhvr>
                                      <p:tavLst>
                                        <p:tav tm="0">
                                          <p:val>
                                            <p:strVal val="#ppt_y+#ppt_h/2"/>
                                          </p:val>
                                        </p:tav>
                                        <p:tav tm="100000">
                                          <p:val>
                                            <p:strVal val="#ppt_y"/>
                                          </p:val>
                                        </p:tav>
                                      </p:tavLst>
                                    </p:anim>
                                    <p:anim calcmode="lin" valueType="num">
                                      <p:cBhvr>
                                        <p:cTn id="39" dur="500" fill="hold"/>
                                        <p:tgtEl>
                                          <p:spTgt spid="23"/>
                                        </p:tgtEl>
                                        <p:attrNameLst>
                                          <p:attrName>ppt_w</p:attrName>
                                        </p:attrNameLst>
                                      </p:cBhvr>
                                      <p:tavLst>
                                        <p:tav tm="0">
                                          <p:val>
                                            <p:strVal val="#ppt_w"/>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childTnLst>
                                </p:cTn>
                              </p:par>
                              <p:par>
                                <p:cTn id="41" presetID="17" presetClass="entr" presetSubtype="4"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ppt_x</p:attrName>
                                        </p:attrNameLst>
                                      </p:cBhvr>
                                      <p:tavLst>
                                        <p:tav tm="0">
                                          <p:val>
                                            <p:strVal val="#ppt_x"/>
                                          </p:val>
                                        </p:tav>
                                        <p:tav tm="100000">
                                          <p:val>
                                            <p:strVal val="#ppt_x"/>
                                          </p:val>
                                        </p:tav>
                                      </p:tavLst>
                                    </p:anim>
                                    <p:anim calcmode="lin" valueType="num">
                                      <p:cBhvr>
                                        <p:cTn id="44" dur="500" fill="hold"/>
                                        <p:tgtEl>
                                          <p:spTgt spid="7"/>
                                        </p:tgtEl>
                                        <p:attrNameLst>
                                          <p:attrName>ppt_y</p:attrName>
                                        </p:attrNameLst>
                                      </p:cBhvr>
                                      <p:tavLst>
                                        <p:tav tm="0">
                                          <p:val>
                                            <p:strVal val="#ppt_y+#ppt_h/2"/>
                                          </p:val>
                                        </p:tav>
                                        <p:tav tm="100000">
                                          <p:val>
                                            <p:strVal val="#ppt_y"/>
                                          </p:val>
                                        </p:tav>
                                      </p:tavLst>
                                    </p:anim>
                                    <p:anim calcmode="lin" valueType="num">
                                      <p:cBhvr>
                                        <p:cTn id="45" dur="500" fill="hold"/>
                                        <p:tgtEl>
                                          <p:spTgt spid="7"/>
                                        </p:tgtEl>
                                        <p:attrNameLst>
                                          <p:attrName>ppt_w</p:attrName>
                                        </p:attrNameLst>
                                      </p:cBhvr>
                                      <p:tavLst>
                                        <p:tav tm="0">
                                          <p:val>
                                            <p:strVal val="#ppt_w"/>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900" decel="100000" fill="hold"/>
                                        <p:tgtEl>
                                          <p:spTgt spid="25"/>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900" decel="100000" fill="hold"/>
                                        <p:tgtEl>
                                          <p:spTgt spid="26"/>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900" decel="100000" fill="hold"/>
                                        <p:tgtEl>
                                          <p:spTgt spid="27"/>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67" presetID="37"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1000"/>
                                        <p:tgtEl>
                                          <p:spTgt spid="24"/>
                                        </p:tgtEl>
                                      </p:cBhvr>
                                    </p:animEffect>
                                    <p:anim calcmode="lin" valueType="num">
                                      <p:cBhvr>
                                        <p:cTn id="70" dur="1000" fill="hold"/>
                                        <p:tgtEl>
                                          <p:spTgt spid="24"/>
                                        </p:tgtEl>
                                        <p:attrNameLst>
                                          <p:attrName>ppt_x</p:attrName>
                                        </p:attrNameLst>
                                      </p:cBhvr>
                                      <p:tavLst>
                                        <p:tav tm="0">
                                          <p:val>
                                            <p:strVal val="#ppt_x"/>
                                          </p:val>
                                        </p:tav>
                                        <p:tav tm="100000">
                                          <p:val>
                                            <p:strVal val="#ppt_x"/>
                                          </p:val>
                                        </p:tav>
                                      </p:tavLst>
                                    </p:anim>
                                    <p:anim calcmode="lin" valueType="num">
                                      <p:cBhvr>
                                        <p:cTn id="71" dur="900" decel="100000" fill="hold"/>
                                        <p:tgtEl>
                                          <p:spTgt spid="24"/>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1" grpId="0"/>
      <p:bldP spid="11" grpId="1"/>
      <p:bldP spid="14" grpId="0"/>
      <p:bldP spid="14" grpId="1"/>
      <p:bldP spid="15" grpId="0" animBg="1"/>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pic>
        <p:nvPicPr>
          <p:cNvPr id="13" name="Google Shape;1350;p27">
            <a:extLst>
              <a:ext uri="{FF2B5EF4-FFF2-40B4-BE49-F238E27FC236}">
                <a16:creationId xmlns:a16="http://schemas.microsoft.com/office/drawing/2014/main" id="{043ACC0F-CA1D-E51C-2B9C-C29E5BD36CCE}"/>
              </a:ext>
            </a:extLst>
          </p:cNvPr>
          <p:cNvPicPr preferRelativeResize="0"/>
          <p:nvPr/>
        </p:nvPicPr>
        <p:blipFill rotWithShape="1">
          <a:blip r:embed="rId2">
            <a:alphaModFix/>
          </a:blip>
          <a:srcRect/>
          <a:stretch/>
        </p:blipFill>
        <p:spPr>
          <a:xfrm>
            <a:off x="153248" y="44086"/>
            <a:ext cx="730250" cy="730250"/>
          </a:xfrm>
          <a:prstGeom prst="rect">
            <a:avLst/>
          </a:prstGeom>
          <a:noFill/>
          <a:ln>
            <a:noFill/>
          </a:ln>
        </p:spPr>
      </p:pic>
      <p:pic>
        <p:nvPicPr>
          <p:cNvPr id="14" name="Image 13">
            <a:extLst>
              <a:ext uri="{FF2B5EF4-FFF2-40B4-BE49-F238E27FC236}">
                <a16:creationId xmlns:a16="http://schemas.microsoft.com/office/drawing/2014/main" id="{BDC7E199-7F1E-17FD-8F35-DCDD2E875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692783" y="4468948"/>
            <a:ext cx="1510776"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4">
            <a:extLst>
              <a:ext uri="{FF2B5EF4-FFF2-40B4-BE49-F238E27FC236}">
                <a16:creationId xmlns:a16="http://schemas.microsoft.com/office/drawing/2014/main" id="{D5411BCE-8B0D-FAE1-DC03-193474298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435864" y="4565398"/>
            <a:ext cx="1427016"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5">
            <a:extLst>
              <a:ext uri="{FF2B5EF4-FFF2-40B4-BE49-F238E27FC236}">
                <a16:creationId xmlns:a16="http://schemas.microsoft.com/office/drawing/2014/main" id="{3479C13E-E3F3-9BA4-8080-1853A5328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423905" y="2491210"/>
            <a:ext cx="1510776"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 coins arrondis 17">
            <a:extLst>
              <a:ext uri="{FF2B5EF4-FFF2-40B4-BE49-F238E27FC236}">
                <a16:creationId xmlns:a16="http://schemas.microsoft.com/office/drawing/2014/main" id="{E27AE1FF-432E-A77F-EEFD-1619D72355C7}"/>
              </a:ext>
            </a:extLst>
          </p:cNvPr>
          <p:cNvSpPr/>
          <p:nvPr/>
        </p:nvSpPr>
        <p:spPr>
          <a:xfrm>
            <a:off x="4302319" y="5834730"/>
            <a:ext cx="3681654" cy="7874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solidFill>
                  <a:schemeClr val="tx1"/>
                </a:solidFill>
                <a:cs typeface="Calibri" panose="020F0502020204030204" pitchFamily="34" charset="0"/>
              </a:rPr>
              <a:t>المعلومات</a:t>
            </a:r>
            <a:endParaRPr lang="fr-FR" sz="1100" dirty="0"/>
          </a:p>
        </p:txBody>
      </p:sp>
      <p:sp>
        <p:nvSpPr>
          <p:cNvPr id="19" name="Rectangle : coins arrondis 18">
            <a:extLst>
              <a:ext uri="{FF2B5EF4-FFF2-40B4-BE49-F238E27FC236}">
                <a16:creationId xmlns:a16="http://schemas.microsoft.com/office/drawing/2014/main" id="{2285EC8D-6003-E826-072B-32B5F2093BEE}"/>
              </a:ext>
            </a:extLst>
          </p:cNvPr>
          <p:cNvSpPr/>
          <p:nvPr/>
        </p:nvSpPr>
        <p:spPr>
          <a:xfrm>
            <a:off x="7813362" y="5777104"/>
            <a:ext cx="3681654" cy="7874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solidFill>
                  <a:schemeClr val="tx1"/>
                </a:solidFill>
                <a:cs typeface="Calibri" panose="020F0502020204030204" pitchFamily="34" charset="0"/>
              </a:rPr>
              <a:t>الذكاء الاصطناعي</a:t>
            </a:r>
            <a:endParaRPr lang="fr-FR" sz="1100" dirty="0"/>
          </a:p>
        </p:txBody>
      </p:sp>
      <p:sp>
        <p:nvSpPr>
          <p:cNvPr id="20" name="Rectangle : coins arrondis 19">
            <a:extLst>
              <a:ext uri="{FF2B5EF4-FFF2-40B4-BE49-F238E27FC236}">
                <a16:creationId xmlns:a16="http://schemas.microsoft.com/office/drawing/2014/main" id="{563975AA-6D5E-753D-11E6-8B7FA0B0A5B8}"/>
              </a:ext>
            </a:extLst>
          </p:cNvPr>
          <p:cNvSpPr/>
          <p:nvPr/>
        </p:nvSpPr>
        <p:spPr>
          <a:xfrm>
            <a:off x="1655918" y="3594102"/>
            <a:ext cx="8259110" cy="7874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solidFill>
                  <a:schemeClr val="tx1"/>
                </a:solidFill>
                <a:cs typeface="Calibri" panose="020F0502020204030204" pitchFamily="34" charset="0"/>
              </a:rPr>
              <a:t>إذاً وفق هذا التعريف، أي من الكلمات الآتية تشكل اختراعا؟</a:t>
            </a:r>
            <a:endParaRPr lang="fr-FR" sz="1100" dirty="0"/>
          </a:p>
        </p:txBody>
      </p:sp>
      <p:sp>
        <p:nvSpPr>
          <p:cNvPr id="21" name="Rectangle : coins arrondis 20">
            <a:extLst>
              <a:ext uri="{FF2B5EF4-FFF2-40B4-BE49-F238E27FC236}">
                <a16:creationId xmlns:a16="http://schemas.microsoft.com/office/drawing/2014/main" id="{EB7BEA14-60CC-9C7A-27A2-4FB330197E57}"/>
              </a:ext>
            </a:extLst>
          </p:cNvPr>
          <p:cNvSpPr/>
          <p:nvPr/>
        </p:nvSpPr>
        <p:spPr>
          <a:xfrm>
            <a:off x="235708" y="5692263"/>
            <a:ext cx="3681654" cy="7874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solidFill>
                  <a:schemeClr val="tx1"/>
                </a:solidFill>
                <a:cs typeface="Calibri" panose="020F0502020204030204" pitchFamily="34" charset="0"/>
              </a:rPr>
              <a:t>الذكاء البشري</a:t>
            </a:r>
            <a:endParaRPr lang="fr-FR" sz="1100" dirty="0"/>
          </a:p>
        </p:txBody>
      </p:sp>
      <p:sp>
        <p:nvSpPr>
          <p:cNvPr id="22" name="ZoneTexte 21">
            <a:extLst>
              <a:ext uri="{FF2B5EF4-FFF2-40B4-BE49-F238E27FC236}">
                <a16:creationId xmlns:a16="http://schemas.microsoft.com/office/drawing/2014/main" id="{50D48A00-DE45-5DCF-3469-73990564C3C0}"/>
              </a:ext>
            </a:extLst>
          </p:cNvPr>
          <p:cNvSpPr txBox="1"/>
          <p:nvPr/>
        </p:nvSpPr>
        <p:spPr>
          <a:xfrm>
            <a:off x="235708" y="1440241"/>
            <a:ext cx="11676328" cy="584775"/>
          </a:xfrm>
          <a:prstGeom prst="rect">
            <a:avLst/>
          </a:prstGeom>
          <a:ln w="57150"/>
        </p:spPr>
        <p:style>
          <a:lnRef idx="2">
            <a:schemeClr val="dk1"/>
          </a:lnRef>
          <a:fillRef idx="1">
            <a:schemeClr val="lt1"/>
          </a:fillRef>
          <a:effectRef idx="0">
            <a:schemeClr val="dk1"/>
          </a:effectRef>
          <a:fontRef idx="minor">
            <a:schemeClr val="dk1"/>
          </a:fontRef>
        </p:style>
        <p:txBody>
          <a:bodyPr wrap="square">
            <a:spAutoFit/>
          </a:bodyPr>
          <a:lstStyle/>
          <a:p>
            <a:pPr algn="just" rtl="1"/>
            <a:r>
              <a:rPr lang="ar-EG" sz="1100" kern="1200" dirty="0">
                <a:solidFill>
                  <a:schemeClr val="tx1"/>
                </a:solidFill>
                <a:effectLst/>
                <a:latin typeface="+mn-lt"/>
                <a:ea typeface="+mn-ea"/>
                <a:cs typeface="+mn-cs"/>
              </a:rPr>
              <a:t> </a:t>
            </a:r>
            <a:r>
              <a:rPr lang="ar-EG" sz="3200" b="1" dirty="0">
                <a:cs typeface="Calibri" panose="020F0502020204030204" pitchFamily="34" charset="0"/>
              </a:rPr>
              <a:t>ابتكار</a:t>
            </a:r>
            <a:r>
              <a:rPr lang="ar-MA" sz="3200" b="1" dirty="0">
                <a:cs typeface="Calibri" panose="020F0502020204030204" pitchFamily="34" charset="0"/>
              </a:rPr>
              <a:t> يهم </a:t>
            </a:r>
            <a:r>
              <a:rPr lang="ar-MA" sz="3200" b="1" u="sng" dirty="0">
                <a:solidFill>
                  <a:srgbClr val="007A94"/>
                </a:solidFill>
                <a:cs typeface="Calibri" panose="020F0502020204030204" pitchFamily="34" charset="0"/>
              </a:rPr>
              <a:t>المجال العلمي والتقني</a:t>
            </a:r>
            <a:r>
              <a:rPr lang="ar-EG" sz="3200" b="1" u="sng" dirty="0">
                <a:solidFill>
                  <a:srgbClr val="007A94"/>
                </a:solidFill>
                <a:cs typeface="Calibri" panose="020F0502020204030204" pitchFamily="34" charset="0"/>
              </a:rPr>
              <a:t> </a:t>
            </a:r>
            <a:r>
              <a:rPr lang="ar-EG" sz="3200" b="1" dirty="0">
                <a:cs typeface="Calibri" panose="020F0502020204030204" pitchFamily="34" charset="0"/>
              </a:rPr>
              <a:t>أي </a:t>
            </a:r>
            <a:r>
              <a:rPr lang="ar-MA" sz="3200" b="1" dirty="0">
                <a:solidFill>
                  <a:srgbClr val="007A94"/>
                </a:solidFill>
                <a:cs typeface="Calibri" panose="020F0502020204030204" pitchFamily="34" charset="0"/>
              </a:rPr>
              <a:t>إ</a:t>
            </a:r>
            <a:r>
              <a:rPr lang="ar-EG" sz="3200" b="1" dirty="0">
                <a:solidFill>
                  <a:srgbClr val="007A94"/>
                </a:solidFill>
                <a:cs typeface="Calibri" panose="020F0502020204030204" pitchFamily="34" charset="0"/>
              </a:rPr>
              <a:t>نتاج جديد</a:t>
            </a:r>
            <a:r>
              <a:rPr lang="ar-MA" sz="3200" b="1" dirty="0">
                <a:solidFill>
                  <a:srgbClr val="007A94"/>
                </a:solidFill>
                <a:cs typeface="Calibri" panose="020F0502020204030204" pitchFamily="34" charset="0"/>
              </a:rPr>
              <a:t> أو </a:t>
            </a:r>
            <a:r>
              <a:rPr lang="ar-EG" sz="3200" b="1" dirty="0">
                <a:solidFill>
                  <a:srgbClr val="007A94"/>
                </a:solidFill>
                <a:cs typeface="Calibri" panose="020F0502020204030204" pitchFamily="34" charset="0"/>
              </a:rPr>
              <a:t>اكتشاف طريقة جديدة</a:t>
            </a:r>
            <a:r>
              <a:rPr lang="ar-MA" sz="3200" b="1" dirty="0">
                <a:solidFill>
                  <a:srgbClr val="007A94"/>
                </a:solidFill>
                <a:cs typeface="Calibri" panose="020F0502020204030204" pitchFamily="34" charset="0"/>
              </a:rPr>
              <a:t>.</a:t>
            </a:r>
            <a:endParaRPr lang="fr-FR" sz="3200" b="1" dirty="0">
              <a:cs typeface="Calibri" panose="020F0502020204030204" pitchFamily="34" charset="0"/>
            </a:endParaRPr>
          </a:p>
        </p:txBody>
      </p:sp>
      <p:pic>
        <p:nvPicPr>
          <p:cNvPr id="23" name="Image 22">
            <a:extLst>
              <a:ext uri="{FF2B5EF4-FFF2-40B4-BE49-F238E27FC236}">
                <a16:creationId xmlns:a16="http://schemas.microsoft.com/office/drawing/2014/main" id="{987695F6-3796-519A-615B-AD8D920D40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026569" y="4526667"/>
            <a:ext cx="1427016"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6">
            <a:extLst>
              <a:ext uri="{FF2B5EF4-FFF2-40B4-BE49-F238E27FC236}">
                <a16:creationId xmlns:a16="http://schemas.microsoft.com/office/drawing/2014/main" id="{ABA372C4-2D7B-7378-75D2-DF436BB0146B}"/>
              </a:ext>
            </a:extLst>
          </p:cNvPr>
          <p:cNvSpPr>
            <a:spLocks noGrp="1"/>
          </p:cNvSpPr>
          <p:nvPr>
            <p:ph type="title"/>
          </p:nvPr>
        </p:nvSpPr>
        <p:spPr>
          <a:xfrm>
            <a:off x="922933" y="212065"/>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قلنا في وحدة الاختراع أن الاختراع هو: </a:t>
            </a:r>
          </a:p>
        </p:txBody>
      </p:sp>
      <p:sp>
        <p:nvSpPr>
          <p:cNvPr id="9" name="Espace réservé du contenu 8">
            <a:extLst>
              <a:ext uri="{FF2B5EF4-FFF2-40B4-BE49-F238E27FC236}">
                <a16:creationId xmlns:a16="http://schemas.microsoft.com/office/drawing/2014/main" id="{AAF2BD87-0205-4FA2-A3A7-7DF1C0E884DE}"/>
              </a:ext>
            </a:extLst>
          </p:cNvPr>
          <p:cNvSpPr>
            <a:spLocks noGrp="1"/>
          </p:cNvSpPr>
          <p:nvPr>
            <p:ph sz="quarter" idx="11"/>
          </p:nvPr>
        </p:nvSpPr>
        <p:spPr/>
        <p:txBody>
          <a:bodyPr/>
          <a:lstStyle/>
          <a:p>
            <a:pPr algn="r" rtl="1" eaLnBrk="1" hangingPunct="1">
              <a:lnSpc>
                <a:spcPct val="100000"/>
              </a:lnSpc>
              <a:spcBef>
                <a:spcPct val="0"/>
              </a:spcBef>
              <a:buFontTx/>
              <a:buNone/>
            </a:pPr>
            <a:r>
              <a:rPr lang="ar-MA" altLang="fr-FR" sz="1400" i="1" dirty="0">
                <a:cs typeface="Calibri" panose="020F0502020204030204" pitchFamily="34" charset="0"/>
              </a:rPr>
              <a:t>يقدم المدرس التعريف مع التركيز على العناصر المكتوبة باللون المغاير والتي تساعد في الإجابة.</a:t>
            </a:r>
          </a:p>
        </p:txBody>
      </p:sp>
    </p:spTree>
    <p:extLst>
      <p:ext uri="{BB962C8B-B14F-4D97-AF65-F5344CB8AC3E}">
        <p14:creationId xmlns:p14="http://schemas.microsoft.com/office/powerpoint/2010/main" val="378454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ppt_x"/>
                                          </p:val>
                                        </p:tav>
                                        <p:tav tm="100000">
                                          <p:val>
                                            <p:strVal val="#ppt_x"/>
                                          </p:val>
                                        </p:tav>
                                      </p:tavLst>
                                    </p:anim>
                                    <p:anim calcmode="lin" valueType="num">
                                      <p:cBhvr additive="base">
                                        <p:cTn id="1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barn(inVertical)">
                                      <p:cBhvr>
                                        <p:cTn id="34" dur="500"/>
                                        <p:tgtEl>
                                          <p:spTgt spid="23"/>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pic>
        <p:nvPicPr>
          <p:cNvPr id="13" name="Google Shape;1350;p27">
            <a:extLst>
              <a:ext uri="{FF2B5EF4-FFF2-40B4-BE49-F238E27FC236}">
                <a16:creationId xmlns:a16="http://schemas.microsoft.com/office/drawing/2014/main" id="{043ACC0F-CA1D-E51C-2B9C-C29E5BD36CCE}"/>
              </a:ext>
            </a:extLst>
          </p:cNvPr>
          <p:cNvPicPr preferRelativeResize="0"/>
          <p:nvPr/>
        </p:nvPicPr>
        <p:blipFill rotWithShape="1">
          <a:blip r:embed="rId2">
            <a:alphaModFix/>
          </a:blip>
          <a:srcRect/>
          <a:stretch/>
        </p:blipFill>
        <p:spPr>
          <a:xfrm>
            <a:off x="153248" y="44086"/>
            <a:ext cx="730250" cy="730250"/>
          </a:xfrm>
          <a:prstGeom prst="rect">
            <a:avLst/>
          </a:prstGeom>
          <a:noFill/>
          <a:ln>
            <a:noFill/>
          </a:ln>
        </p:spPr>
      </p:pic>
      <p:sp>
        <p:nvSpPr>
          <p:cNvPr id="7" name="Rectangle : coins arrondis 6">
            <a:extLst>
              <a:ext uri="{FF2B5EF4-FFF2-40B4-BE49-F238E27FC236}">
                <a16:creationId xmlns:a16="http://schemas.microsoft.com/office/drawing/2014/main" id="{8934FBA5-8759-3514-59A8-92A8D8567513}"/>
              </a:ext>
            </a:extLst>
          </p:cNvPr>
          <p:cNvSpPr/>
          <p:nvPr/>
        </p:nvSpPr>
        <p:spPr>
          <a:xfrm>
            <a:off x="1911283" y="5028665"/>
            <a:ext cx="9959664" cy="7874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solidFill>
                  <a:schemeClr val="tx1"/>
                </a:solidFill>
                <a:cs typeface="Calibri" panose="020F0502020204030204" pitchFamily="34" charset="0"/>
              </a:rPr>
              <a:t>وبالتالي، فالجواب الصحيح هو الذكاء الاصطناعي.</a:t>
            </a:r>
            <a:endParaRPr lang="fr-FR" sz="1100" dirty="0"/>
          </a:p>
        </p:txBody>
      </p:sp>
      <p:sp>
        <p:nvSpPr>
          <p:cNvPr id="8" name="Rectangle : coins arrondis 7">
            <a:extLst>
              <a:ext uri="{FF2B5EF4-FFF2-40B4-BE49-F238E27FC236}">
                <a16:creationId xmlns:a16="http://schemas.microsoft.com/office/drawing/2014/main" id="{00D4D4B2-5CB9-F475-C3C3-3EF647823372}"/>
              </a:ext>
            </a:extLst>
          </p:cNvPr>
          <p:cNvSpPr/>
          <p:nvPr/>
        </p:nvSpPr>
        <p:spPr>
          <a:xfrm>
            <a:off x="8189293" y="1420418"/>
            <a:ext cx="3681654" cy="7874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solidFill>
                  <a:schemeClr val="tx1"/>
                </a:solidFill>
                <a:cs typeface="Calibri" panose="020F0502020204030204" pitchFamily="34" charset="0"/>
              </a:rPr>
              <a:t>المعلومات لا تهم </a:t>
            </a:r>
            <a:endParaRPr lang="fr-FR" sz="1100" dirty="0"/>
          </a:p>
        </p:txBody>
      </p:sp>
      <p:sp>
        <p:nvSpPr>
          <p:cNvPr id="9" name="Rectangle : coins arrondis 8">
            <a:extLst>
              <a:ext uri="{FF2B5EF4-FFF2-40B4-BE49-F238E27FC236}">
                <a16:creationId xmlns:a16="http://schemas.microsoft.com/office/drawing/2014/main" id="{41449854-C175-B2F7-B120-CEF9A86F70D8}"/>
              </a:ext>
            </a:extLst>
          </p:cNvPr>
          <p:cNvSpPr/>
          <p:nvPr/>
        </p:nvSpPr>
        <p:spPr>
          <a:xfrm>
            <a:off x="2221798" y="1445248"/>
            <a:ext cx="3681654" cy="7874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solidFill>
                  <a:schemeClr val="tx1"/>
                </a:solidFill>
                <a:cs typeface="Calibri" panose="020F0502020204030204" pitchFamily="34" charset="0"/>
              </a:rPr>
              <a:t>فقط وإنما كل المجالات</a:t>
            </a:r>
            <a:endParaRPr lang="fr-FR" sz="1100" dirty="0"/>
          </a:p>
        </p:txBody>
      </p:sp>
      <p:sp>
        <p:nvSpPr>
          <p:cNvPr id="10" name="ZoneTexte 9">
            <a:extLst>
              <a:ext uri="{FF2B5EF4-FFF2-40B4-BE49-F238E27FC236}">
                <a16:creationId xmlns:a16="http://schemas.microsoft.com/office/drawing/2014/main" id="{97A3DA03-3356-BEDC-016A-87100EC7DEDC}"/>
              </a:ext>
            </a:extLst>
          </p:cNvPr>
          <p:cNvSpPr txBox="1"/>
          <p:nvPr/>
        </p:nvSpPr>
        <p:spPr>
          <a:xfrm>
            <a:off x="5347600" y="1501897"/>
            <a:ext cx="3494978" cy="584775"/>
          </a:xfrm>
          <a:prstGeom prst="rect">
            <a:avLst/>
          </a:prstGeom>
          <a:noFill/>
        </p:spPr>
        <p:txBody>
          <a:bodyPr wrap="square">
            <a:spAutoFit/>
          </a:bodyPr>
          <a:lstStyle/>
          <a:p>
            <a:pPr algn="r" rtl="1"/>
            <a:r>
              <a:rPr lang="ar-MA" sz="3200" b="1" u="sng" dirty="0">
                <a:solidFill>
                  <a:srgbClr val="007A94"/>
                </a:solidFill>
                <a:cs typeface="Calibri" panose="020F0502020204030204" pitchFamily="34" charset="0"/>
              </a:rPr>
              <a:t>المجال العلمي والتقني</a:t>
            </a:r>
            <a:r>
              <a:rPr lang="ar-EG" sz="3200" b="1" u="sng" dirty="0">
                <a:solidFill>
                  <a:srgbClr val="007A94"/>
                </a:solidFill>
                <a:cs typeface="Calibri" panose="020F0502020204030204" pitchFamily="34" charset="0"/>
              </a:rPr>
              <a:t> </a:t>
            </a:r>
            <a:endParaRPr lang="fr-FR" sz="3200" dirty="0"/>
          </a:p>
        </p:txBody>
      </p:sp>
      <p:sp>
        <p:nvSpPr>
          <p:cNvPr id="11" name="Signe de multiplication 10">
            <a:extLst>
              <a:ext uri="{FF2B5EF4-FFF2-40B4-BE49-F238E27FC236}">
                <a16:creationId xmlns:a16="http://schemas.microsoft.com/office/drawing/2014/main" id="{6D847424-AD26-A480-9063-C74E8DB033B1}"/>
              </a:ext>
            </a:extLst>
          </p:cNvPr>
          <p:cNvSpPr/>
          <p:nvPr/>
        </p:nvSpPr>
        <p:spPr>
          <a:xfrm>
            <a:off x="883290" y="1060632"/>
            <a:ext cx="1444939" cy="138574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 coins arrondis 11">
            <a:extLst>
              <a:ext uri="{FF2B5EF4-FFF2-40B4-BE49-F238E27FC236}">
                <a16:creationId xmlns:a16="http://schemas.microsoft.com/office/drawing/2014/main" id="{3885BB99-2EF7-0F35-63C8-F51AD433B01B}"/>
              </a:ext>
            </a:extLst>
          </p:cNvPr>
          <p:cNvSpPr/>
          <p:nvPr/>
        </p:nvSpPr>
        <p:spPr>
          <a:xfrm>
            <a:off x="1597078" y="3327341"/>
            <a:ext cx="10372765" cy="7874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200" b="1" dirty="0">
                <a:solidFill>
                  <a:schemeClr val="tx1"/>
                </a:solidFill>
                <a:cs typeface="Calibri" panose="020F0502020204030204" pitchFamily="34" charset="0"/>
              </a:rPr>
              <a:t>الذكاء البشري هو ذكاء مرتبط بالإنسان وليس بالآلة، أضف إلى ذلك، أنه ليس اختراعا من اختراعات العصر الحالي.</a:t>
            </a:r>
          </a:p>
        </p:txBody>
      </p:sp>
      <p:sp>
        <p:nvSpPr>
          <p:cNvPr id="17" name="Signe de multiplication 16">
            <a:extLst>
              <a:ext uri="{FF2B5EF4-FFF2-40B4-BE49-F238E27FC236}">
                <a16:creationId xmlns:a16="http://schemas.microsoft.com/office/drawing/2014/main" id="{4770EEA3-E7B3-907A-50C3-86F047CCA025}"/>
              </a:ext>
            </a:extLst>
          </p:cNvPr>
          <p:cNvSpPr/>
          <p:nvPr/>
        </p:nvSpPr>
        <p:spPr>
          <a:xfrm>
            <a:off x="364743" y="2804856"/>
            <a:ext cx="1444939" cy="138574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itre 13">
            <a:extLst>
              <a:ext uri="{FF2B5EF4-FFF2-40B4-BE49-F238E27FC236}">
                <a16:creationId xmlns:a16="http://schemas.microsoft.com/office/drawing/2014/main" id="{B055C0F3-1AFE-7459-3BA7-86F493629B58}"/>
              </a:ext>
            </a:extLst>
          </p:cNvPr>
          <p:cNvSpPr>
            <a:spLocks noGrp="1"/>
          </p:cNvSpPr>
          <p:nvPr>
            <p:ph type="title"/>
          </p:nvPr>
        </p:nvSpPr>
        <p:spPr>
          <a:xfrm>
            <a:off x="883290" y="214699"/>
            <a:ext cx="10529279" cy="267549"/>
          </a:xfrm>
        </p:spPr>
        <p:txBody>
          <a:bodyPr/>
          <a:lstStyle/>
          <a:p>
            <a:r>
              <a:rPr lang="ar-MA" altLang="fr-FR" sz="1800" b="1" dirty="0">
                <a:cs typeface="Calibri" panose="020F0502020204030204" pitchFamily="34" charset="0"/>
              </a:rPr>
              <a:t>ممتاز، الآن اقتربت من الإجابة الصحيحة.</a:t>
            </a:r>
            <a:endParaRPr lang="fr-FR" dirty="0"/>
          </a:p>
        </p:txBody>
      </p:sp>
      <p:sp>
        <p:nvSpPr>
          <p:cNvPr id="16" name="Espace réservé du contenu 15">
            <a:extLst>
              <a:ext uri="{FF2B5EF4-FFF2-40B4-BE49-F238E27FC236}">
                <a16:creationId xmlns:a16="http://schemas.microsoft.com/office/drawing/2014/main" id="{927AC75F-A21E-F465-7659-2D6C0F448022}"/>
              </a:ext>
            </a:extLst>
          </p:cNvPr>
          <p:cNvSpPr>
            <a:spLocks noGrp="1"/>
          </p:cNvSpPr>
          <p:nvPr>
            <p:ph sz="quarter" idx="11"/>
          </p:nvPr>
        </p:nvSpPr>
        <p:spPr/>
        <p:txBody>
          <a:bodyPr/>
          <a:lstStyle/>
          <a:p>
            <a:pPr algn="r" rtl="1" eaLnBrk="1" hangingPunct="1">
              <a:lnSpc>
                <a:spcPct val="100000"/>
              </a:lnSpc>
              <a:spcBef>
                <a:spcPct val="0"/>
              </a:spcBef>
              <a:buFontTx/>
              <a:buNone/>
            </a:pPr>
            <a:r>
              <a:rPr lang="ar-MA" altLang="fr-FR" sz="1400" i="1" dirty="0">
                <a:cs typeface="Calibri" panose="020F0502020204030204" pitchFamily="34" charset="0"/>
              </a:rPr>
              <a:t>يقدم المدرس التعريف مع التركيز على العناصر المكتوبة باللون المغاير والتي تساعد في الإجابة.</a:t>
            </a:r>
          </a:p>
        </p:txBody>
      </p:sp>
    </p:spTree>
    <p:extLst>
      <p:ext uri="{BB962C8B-B14F-4D97-AF65-F5344CB8AC3E}">
        <p14:creationId xmlns:p14="http://schemas.microsoft.com/office/powerpoint/2010/main" val="1522936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pic>
        <p:nvPicPr>
          <p:cNvPr id="13" name="Google Shape;1350;p27">
            <a:extLst>
              <a:ext uri="{FF2B5EF4-FFF2-40B4-BE49-F238E27FC236}">
                <a16:creationId xmlns:a16="http://schemas.microsoft.com/office/drawing/2014/main" id="{043ACC0F-CA1D-E51C-2B9C-C29E5BD36CCE}"/>
              </a:ext>
            </a:extLst>
          </p:cNvPr>
          <p:cNvPicPr preferRelativeResize="0"/>
          <p:nvPr/>
        </p:nvPicPr>
        <p:blipFill rotWithShape="1">
          <a:blip r:embed="rId2">
            <a:alphaModFix/>
          </a:blip>
          <a:srcRect/>
          <a:stretch/>
        </p:blipFill>
        <p:spPr>
          <a:xfrm>
            <a:off x="153248" y="44086"/>
            <a:ext cx="730250" cy="730250"/>
          </a:xfrm>
          <a:prstGeom prst="rect">
            <a:avLst/>
          </a:prstGeom>
          <a:noFill/>
          <a:ln>
            <a:noFill/>
          </a:ln>
        </p:spPr>
      </p:pic>
      <p:sp>
        <p:nvSpPr>
          <p:cNvPr id="14" name="Google Shape;15880;p58">
            <a:extLst>
              <a:ext uri="{FF2B5EF4-FFF2-40B4-BE49-F238E27FC236}">
                <a16:creationId xmlns:a16="http://schemas.microsoft.com/office/drawing/2014/main" id="{2A443B43-37C3-932C-FD5D-4BAA271B230A}"/>
              </a:ext>
            </a:extLst>
          </p:cNvPr>
          <p:cNvSpPr txBox="1">
            <a:spLocks/>
          </p:cNvSpPr>
          <p:nvPr/>
        </p:nvSpPr>
        <p:spPr>
          <a:xfrm>
            <a:off x="7239786" y="1824152"/>
            <a:ext cx="2331691" cy="391691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000"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9pPr>
          </a:lstStyle>
          <a:p>
            <a:pPr algn="just" rtl="1">
              <a:spcBef>
                <a:spcPct val="0"/>
              </a:spcBef>
            </a:pPr>
            <a:r>
              <a:rPr lang="ar-SA" sz="3200" b="1" dirty="0">
                <a:solidFill>
                  <a:schemeClr val="tx1"/>
                </a:solidFill>
                <a:latin typeface="Calibri" panose="020F0502020204030204" pitchFamily="34" charset="0"/>
                <a:ea typeface="+mn-ea"/>
                <a:cs typeface="Calibri" panose="020F0502020204030204" pitchFamily="34" charset="0"/>
              </a:rPr>
              <a:t>يُعد </a:t>
            </a:r>
            <a:r>
              <a:rPr lang="ar-MA" sz="4000" b="1" dirty="0">
                <a:solidFill>
                  <a:srgbClr val="007A94"/>
                </a:solidFill>
                <a:latin typeface="Calibri" panose="020F0502020204030204" pitchFamily="34" charset="0"/>
                <a:ea typeface="+mn-ea"/>
                <a:cs typeface="Calibri" panose="020F0502020204030204" pitchFamily="34" charset="0"/>
              </a:rPr>
              <a:t>الذكاء الاصطناعي  </a:t>
            </a:r>
            <a:r>
              <a:rPr lang="ar-SA" sz="3200" b="1" dirty="0">
                <a:solidFill>
                  <a:schemeClr val="tx1"/>
                </a:solidFill>
                <a:latin typeface="Calibri" panose="020F0502020204030204" pitchFamily="34" charset="0"/>
                <a:ea typeface="+mn-ea"/>
                <a:cs typeface="Calibri" panose="020F0502020204030204" pitchFamily="34" charset="0"/>
              </a:rPr>
              <a:t>أهم الا</a:t>
            </a:r>
            <a:r>
              <a:rPr lang="ar-MA" sz="3200" b="1" dirty="0" err="1">
                <a:solidFill>
                  <a:schemeClr val="tx1"/>
                </a:solidFill>
                <a:latin typeface="Calibri" panose="020F0502020204030204" pitchFamily="34" charset="0"/>
                <a:ea typeface="+mn-ea"/>
                <a:cs typeface="Calibri" panose="020F0502020204030204" pitchFamily="34" charset="0"/>
              </a:rPr>
              <a:t>ختراعات</a:t>
            </a:r>
            <a:r>
              <a:rPr lang="ar-SA" sz="3200" b="1" dirty="0">
                <a:solidFill>
                  <a:schemeClr val="tx1"/>
                </a:solidFill>
                <a:latin typeface="Calibri" panose="020F0502020204030204" pitchFamily="34" charset="0"/>
                <a:ea typeface="+mn-ea"/>
                <a:cs typeface="Calibri" panose="020F0502020204030204" pitchFamily="34" charset="0"/>
              </a:rPr>
              <a:t> في </a:t>
            </a:r>
            <a:r>
              <a:rPr lang="ar-MA" sz="3200" b="1" dirty="0">
                <a:solidFill>
                  <a:schemeClr val="tx1"/>
                </a:solidFill>
                <a:latin typeface="Calibri" panose="020F0502020204030204" pitchFamily="34" charset="0"/>
                <a:ea typeface="+mn-ea"/>
                <a:cs typeface="Calibri" panose="020F0502020204030204" pitchFamily="34" charset="0"/>
              </a:rPr>
              <a:t>عصرنا الحالي.</a:t>
            </a:r>
            <a:endParaRPr lang="fr-FR" sz="4800" b="1" dirty="0">
              <a:solidFill>
                <a:schemeClr val="tx1"/>
              </a:solidFill>
              <a:latin typeface="Calibri" panose="020F0502020204030204" pitchFamily="34" charset="0"/>
              <a:ea typeface="+mn-ea"/>
              <a:cs typeface="Calibri" panose="020F0502020204030204" pitchFamily="34" charset="0"/>
            </a:endParaRPr>
          </a:p>
        </p:txBody>
      </p:sp>
      <p:sp>
        <p:nvSpPr>
          <p:cNvPr id="15" name="Rectangle 14">
            <a:extLst>
              <a:ext uri="{FF2B5EF4-FFF2-40B4-BE49-F238E27FC236}">
                <a16:creationId xmlns:a16="http://schemas.microsoft.com/office/drawing/2014/main" id="{B2571626-A35A-8473-2526-7338458B18F3}"/>
              </a:ext>
            </a:extLst>
          </p:cNvPr>
          <p:cNvSpPr/>
          <p:nvPr/>
        </p:nvSpPr>
        <p:spPr>
          <a:xfrm>
            <a:off x="741900" y="3429000"/>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lumMod val="85000"/>
                  </a:schemeClr>
                </a:solidFill>
                <a:latin typeface="Calibri" panose="020F0502020204030204" pitchFamily="34" charset="0"/>
                <a:cs typeface="Calibri" panose="020F0502020204030204" pitchFamily="34" charset="0"/>
              </a:rPr>
              <a:t>الصداقة</a:t>
            </a:r>
            <a:endParaRPr lang="fr-MA" sz="3200" b="1" dirty="0">
              <a:solidFill>
                <a:schemeClr val="bg1">
                  <a:lumMod val="85000"/>
                </a:schemeClr>
              </a:solidFill>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15BDA8E6-76A3-DE5E-73C1-FC4126C074FC}"/>
              </a:ext>
            </a:extLst>
          </p:cNvPr>
          <p:cNvSpPr/>
          <p:nvPr/>
        </p:nvSpPr>
        <p:spPr>
          <a:xfrm>
            <a:off x="741900" y="5024384"/>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lumMod val="85000"/>
                  </a:schemeClr>
                </a:solidFill>
                <a:latin typeface="Calibri" panose="020F0502020204030204" pitchFamily="34" charset="0"/>
                <a:cs typeface="Calibri" panose="020F0502020204030204" pitchFamily="34" charset="0"/>
              </a:rPr>
              <a:t>الشكوى</a:t>
            </a:r>
            <a:endParaRPr lang="fr-MA" sz="3200" b="1" dirty="0">
              <a:solidFill>
                <a:schemeClr val="bg1">
                  <a:lumMod val="85000"/>
                </a:schemeClr>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BE7DCB53-DFE0-336B-CAA4-0CB45EA7CEB7}"/>
              </a:ext>
            </a:extLst>
          </p:cNvPr>
          <p:cNvSpPr/>
          <p:nvPr/>
        </p:nvSpPr>
        <p:spPr>
          <a:xfrm>
            <a:off x="741900" y="1833616"/>
            <a:ext cx="2221774" cy="997595"/>
          </a:xfrm>
          <a:prstGeom prst="rect">
            <a:avLst/>
          </a:prstGeom>
          <a:solidFill>
            <a:srgbClr val="0852A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solidFill>
                <a:latin typeface="Calibri" panose="020F0502020204030204" pitchFamily="34" charset="0"/>
                <a:cs typeface="Calibri" panose="020F0502020204030204" pitchFamily="34" charset="0"/>
              </a:rPr>
              <a:t>الذكاء الاصطناعي</a:t>
            </a:r>
            <a:endParaRPr lang="fr-MA" sz="3200" b="1" dirty="0">
              <a:solidFill>
                <a:schemeClr val="bg1"/>
              </a:solidFill>
              <a:latin typeface="Calibri" panose="020F0502020204030204" pitchFamily="34" charset="0"/>
              <a:cs typeface="Calibri" panose="020F0502020204030204" pitchFamily="34" charset="0"/>
            </a:endParaRPr>
          </a:p>
        </p:txBody>
      </p:sp>
      <p:sp>
        <p:nvSpPr>
          <p:cNvPr id="7" name="Titre 6">
            <a:extLst>
              <a:ext uri="{FF2B5EF4-FFF2-40B4-BE49-F238E27FC236}">
                <a16:creationId xmlns:a16="http://schemas.microsoft.com/office/drawing/2014/main" id="{917A35FB-A5CB-E63E-2DB0-7AF6D1A9457A}"/>
              </a:ext>
            </a:extLst>
          </p:cNvPr>
          <p:cNvSpPr>
            <a:spLocks noGrp="1"/>
          </p:cNvSpPr>
          <p:nvPr>
            <p:ph type="title"/>
          </p:nvPr>
        </p:nvSpPr>
        <p:spPr>
          <a:xfrm>
            <a:off x="883498" y="185149"/>
            <a:ext cx="10529279" cy="267549"/>
          </a:xfrm>
        </p:spPr>
        <p:txBody>
          <a:bodyPr/>
          <a:lstStyle/>
          <a:p>
            <a:pPr rtl="1">
              <a:lnSpc>
                <a:spcPts val="2075"/>
              </a:lnSpc>
              <a:spcBef>
                <a:spcPct val="0"/>
              </a:spcBef>
            </a:pPr>
            <a:r>
              <a:rPr lang="ar-MA" altLang="fr-FR" sz="1800" b="1" dirty="0">
                <a:cs typeface="Calibri" panose="020F0502020204030204" pitchFamily="34" charset="0"/>
              </a:rPr>
              <a:t>لنعد إلى الكلمات الذي توصلنا إليها في البداية، وسأختار ما أملأ به الفراغ لإتمام معنى الجملة.</a:t>
            </a:r>
          </a:p>
        </p:txBody>
      </p:sp>
      <p:sp>
        <p:nvSpPr>
          <p:cNvPr id="9" name="Espace réservé du contenu 8">
            <a:extLst>
              <a:ext uri="{FF2B5EF4-FFF2-40B4-BE49-F238E27FC236}">
                <a16:creationId xmlns:a16="http://schemas.microsoft.com/office/drawing/2014/main" id="{DAD9DAD9-07A5-A8C2-26D9-AE898998A10C}"/>
              </a:ext>
            </a:extLst>
          </p:cNvPr>
          <p:cNvSpPr>
            <a:spLocks noGrp="1"/>
          </p:cNvSpPr>
          <p:nvPr>
            <p:ph sz="quarter" idx="11"/>
          </p:nvPr>
        </p:nvSpPr>
        <p:spPr/>
        <p:txBody>
          <a:bodyPr/>
          <a:lstStyle/>
          <a:p>
            <a:pPr algn="r" rtl="1" eaLnBrk="1" hangingPunct="1">
              <a:lnSpc>
                <a:spcPct val="100000"/>
              </a:lnSpc>
              <a:spcBef>
                <a:spcPct val="0"/>
              </a:spcBef>
              <a:buFontTx/>
              <a:buNone/>
            </a:pPr>
            <a:r>
              <a:rPr lang="ar-MA" sz="1400" dirty="0">
                <a:cs typeface="Calibri" panose="020F0502020204030204" pitchFamily="34" charset="0"/>
              </a:rPr>
              <a:t>يختا</a:t>
            </a:r>
            <a:r>
              <a:rPr lang="ar-MA" sz="1400" i="1" dirty="0"/>
              <a:t>ر </a:t>
            </a:r>
            <a:r>
              <a:rPr lang="ar-MA" sz="1400" dirty="0">
                <a:cs typeface="Calibri" panose="020F0502020204030204" pitchFamily="34" charset="0"/>
              </a:rPr>
              <a:t>المدرس المفردة المناسبة لملء الفراغ، مع شرح سيرورة توصله إلى الجواب الصحيح.</a:t>
            </a:r>
            <a:endParaRPr lang="ar-MA" altLang="fr-FR" sz="1400" i="1" dirty="0">
              <a:cs typeface="Calibri" panose="020F0502020204030204" pitchFamily="34" charset="0"/>
            </a:endParaRPr>
          </a:p>
        </p:txBody>
      </p:sp>
    </p:spTree>
    <p:extLst>
      <p:ext uri="{BB962C8B-B14F-4D97-AF65-F5344CB8AC3E}">
        <p14:creationId xmlns:p14="http://schemas.microsoft.com/office/powerpoint/2010/main" val="212108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pic>
        <p:nvPicPr>
          <p:cNvPr id="6" name="Picture 1">
            <a:extLst>
              <a:ext uri="{FF2B5EF4-FFF2-40B4-BE49-F238E27FC236}">
                <a16:creationId xmlns:a16="http://schemas.microsoft.com/office/drawing/2014/main" id="{AE0CF25E-66C5-FAFF-7523-976C3D56C338}"/>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Tree>
    <p:extLst>
      <p:ext uri="{BB962C8B-B14F-4D97-AF65-F5344CB8AC3E}">
        <p14:creationId xmlns:p14="http://schemas.microsoft.com/office/powerpoint/2010/main" val="300975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93F5DD44-8FCF-5619-A522-A8F015CC9C75}"/>
              </a:ext>
            </a:extLst>
          </p:cNvPr>
          <p:cNvPicPr>
            <a:picLocks noChangeAspect="1"/>
          </p:cNvPicPr>
          <p:nvPr/>
        </p:nvPicPr>
        <p:blipFill rotWithShape="1">
          <a:blip r:embed="rId3">
            <a:extLst>
              <a:ext uri="{28A0092B-C50C-407E-A947-70E740481C1C}">
                <a14:useLocalDpi xmlns:a14="http://schemas.microsoft.com/office/drawing/2010/main" val="0"/>
              </a:ext>
            </a:extLst>
          </a:blip>
          <a:srcRect l="6770" t="6521" r="9313" b="19711"/>
          <a:stretch/>
        </p:blipFill>
        <p:spPr>
          <a:xfrm>
            <a:off x="147429" y="1020776"/>
            <a:ext cx="11897139" cy="5580000"/>
          </a:xfrm>
          <a:prstGeom prst="rect">
            <a:avLst/>
          </a:prstGeom>
        </p:spPr>
      </p:pic>
      <p:pic>
        <p:nvPicPr>
          <p:cNvPr id="11" name="Picture 2" descr="Lever la main - Icônes mains et gestes gratuites">
            <a:extLst>
              <a:ext uri="{FF2B5EF4-FFF2-40B4-BE49-F238E27FC236}">
                <a16:creationId xmlns:a16="http://schemas.microsoft.com/office/drawing/2014/main" id="{1F5BE84C-0DE0-2746-3384-04EE7B20FD4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394" y="178420"/>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re 11">
            <a:extLst>
              <a:ext uri="{FF2B5EF4-FFF2-40B4-BE49-F238E27FC236}">
                <a16:creationId xmlns:a16="http://schemas.microsoft.com/office/drawing/2014/main" id="{AECEEABA-EF02-7327-C6C6-24412E17C493}"/>
              </a:ext>
            </a:extLst>
          </p:cNvPr>
          <p:cNvSpPr>
            <a:spLocks noGrp="1"/>
          </p:cNvSpPr>
          <p:nvPr>
            <p:ph type="title"/>
          </p:nvPr>
        </p:nvSpPr>
        <p:spPr>
          <a:xfrm>
            <a:off x="877274" y="292916"/>
            <a:ext cx="10529279" cy="267549"/>
          </a:xfrm>
        </p:spPr>
        <p:txBody>
          <a:bodyPr/>
          <a:lstStyle/>
          <a:p>
            <a:pPr rtl="1">
              <a:lnSpc>
                <a:spcPts val="2075"/>
              </a:lnSpc>
              <a:spcBef>
                <a:spcPct val="0"/>
              </a:spcBef>
            </a:pPr>
            <a:r>
              <a:rPr lang="ar-MA" altLang="fr-FR" sz="1800" b="1" dirty="0">
                <a:cs typeface="Calibri" panose="020F0502020204030204" pitchFamily="34" charset="0"/>
              </a:rPr>
              <a:t>نختار ما نملأ به الفراغ لإتمام معنى الجملة.</a:t>
            </a:r>
          </a:p>
        </p:txBody>
      </p:sp>
      <p:sp>
        <p:nvSpPr>
          <p:cNvPr id="14" name="Espace réservé du contenu 13">
            <a:extLst>
              <a:ext uri="{FF2B5EF4-FFF2-40B4-BE49-F238E27FC236}">
                <a16:creationId xmlns:a16="http://schemas.microsoft.com/office/drawing/2014/main" id="{283A6E99-5162-BE86-E91C-175980963B7E}"/>
              </a:ext>
            </a:extLst>
          </p:cNvPr>
          <p:cNvSpPr>
            <a:spLocks noGrp="1"/>
          </p:cNvSpPr>
          <p:nvPr>
            <p:ph sz="quarter" idx="11"/>
          </p:nvPr>
        </p:nvSpPr>
        <p:spPr/>
        <p:txBody>
          <a:bodyPr/>
          <a:lstStyle/>
          <a:p>
            <a:pPr algn="r" rtl="1"/>
            <a:r>
              <a:rPr lang="ar-MA" sz="1400" dirty="0">
                <a:cs typeface="Calibri" panose="020F0502020204030204" pitchFamily="34" charset="0"/>
              </a:rPr>
              <a:t>يطرح المدرس السؤال على جماعة القسم ويحفزهم على الإنجاز  ثم يختار متعلما يقدم الإجابة ويطلب منه شرح سيرورة الإنجاز أمام زملائه ويبدون رأيهم في جوابه</a:t>
            </a:r>
            <a:r>
              <a:rPr lang="ar-MA" sz="1400" dirty="0"/>
              <a:t>.</a:t>
            </a:r>
            <a:endParaRPr lang="fr-FR" sz="1400" dirty="0">
              <a:cs typeface="Calibri" panose="020F0502020204030204" pitchFamily="34" charset="0"/>
            </a:endParaRPr>
          </a:p>
        </p:txBody>
      </p:sp>
      <p:sp>
        <p:nvSpPr>
          <p:cNvPr id="3" name="Google Shape;15880;p58">
            <a:extLst>
              <a:ext uri="{FF2B5EF4-FFF2-40B4-BE49-F238E27FC236}">
                <a16:creationId xmlns:a16="http://schemas.microsoft.com/office/drawing/2014/main" id="{7C5F4F40-FD57-6693-D9A1-DDF2A7626ACC}"/>
              </a:ext>
            </a:extLst>
          </p:cNvPr>
          <p:cNvSpPr txBox="1">
            <a:spLocks/>
          </p:cNvSpPr>
          <p:nvPr/>
        </p:nvSpPr>
        <p:spPr>
          <a:xfrm>
            <a:off x="7533554" y="1701712"/>
            <a:ext cx="2982141" cy="391691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000"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9pPr>
          </a:lstStyle>
          <a:p>
            <a:pPr algn="just" rtl="1">
              <a:spcBef>
                <a:spcPct val="0"/>
              </a:spcBef>
            </a:pPr>
            <a:r>
              <a:rPr lang="ar-MA" sz="3200" b="1" dirty="0">
                <a:latin typeface="Calibri" panose="020F0502020204030204" pitchFamily="34" charset="0"/>
                <a:cs typeface="Calibri" panose="020F0502020204030204" pitchFamily="34" charset="0"/>
              </a:rPr>
              <a:t>تسهم ..........في تحسين الإنتاجية وتقديم حلول مبتكرة في مختلف المجالات.</a:t>
            </a:r>
            <a:endParaRPr lang="fr-FR" sz="3200" b="1"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F6797F69-B29D-3146-F104-E7DB9FC5CC54}"/>
              </a:ext>
            </a:extLst>
          </p:cNvPr>
          <p:cNvSpPr/>
          <p:nvPr/>
        </p:nvSpPr>
        <p:spPr>
          <a:xfrm>
            <a:off x="1686118" y="3309730"/>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برامج الذكاء الاصطناعي</a:t>
            </a:r>
            <a:endParaRPr lang="fr-MA" sz="3200" b="1" dirty="0">
              <a:solidFill>
                <a:schemeClr val="tx1"/>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02045BD-D45A-411F-C589-C5994C4BDB4C}"/>
              </a:ext>
            </a:extLst>
          </p:cNvPr>
          <p:cNvSpPr/>
          <p:nvPr/>
        </p:nvSpPr>
        <p:spPr>
          <a:xfrm>
            <a:off x="1686118" y="4905114"/>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معالجة البيانات</a:t>
            </a:r>
            <a:endParaRPr lang="fr-MA" sz="3200" b="1" dirty="0">
              <a:solidFill>
                <a:schemeClr val="tx1"/>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3F5A5E65-4654-476D-BCE3-7D0A08528FD9}"/>
              </a:ext>
            </a:extLst>
          </p:cNvPr>
          <p:cNvSpPr/>
          <p:nvPr/>
        </p:nvSpPr>
        <p:spPr>
          <a:xfrm>
            <a:off x="1686118" y="1711176"/>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تعلم الآلة</a:t>
            </a:r>
            <a:endParaRPr lang="fr-MA" sz="3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8401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3">
            <a:alphaModFix/>
          </a:blip>
          <a:srcRect/>
          <a:stretch/>
        </p:blipFill>
        <p:spPr>
          <a:xfrm>
            <a:off x="153248" y="63064"/>
            <a:ext cx="730250" cy="730250"/>
          </a:xfrm>
          <a:prstGeom prst="rect">
            <a:avLst/>
          </a:prstGeom>
          <a:noFill/>
          <a:ln>
            <a:noFill/>
          </a:ln>
        </p:spPr>
      </p:pic>
      <p:sp>
        <p:nvSpPr>
          <p:cNvPr id="19" name="Titre 2">
            <a:extLst>
              <a:ext uri="{FF2B5EF4-FFF2-40B4-BE49-F238E27FC236}">
                <a16:creationId xmlns:a16="http://schemas.microsoft.com/office/drawing/2014/main" id="{B0447E9D-962D-318C-3FCC-24405515DAC9}"/>
              </a:ext>
            </a:extLst>
          </p:cNvPr>
          <p:cNvSpPr txBox="1">
            <a:spLocks/>
          </p:cNvSpPr>
          <p:nvPr/>
        </p:nvSpPr>
        <p:spPr>
          <a:xfrm>
            <a:off x="864056" y="1225899"/>
            <a:ext cx="10656932" cy="47061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solidFill>
                <a:schemeClr val="bg2">
                  <a:lumMod val="75000"/>
                </a:schemeClr>
              </a:solidFill>
              <a:latin typeface="Calibri" panose="020F0502020204030204" pitchFamily="34" charset="0"/>
              <a:cs typeface="Calibri" panose="020F0502020204030204" pitchFamily="34" charset="0"/>
            </a:endParaRPr>
          </a:p>
        </p:txBody>
      </p:sp>
      <p:sp>
        <p:nvSpPr>
          <p:cNvPr id="8" name="Titre 7">
            <a:extLst>
              <a:ext uri="{FF2B5EF4-FFF2-40B4-BE49-F238E27FC236}">
                <a16:creationId xmlns:a16="http://schemas.microsoft.com/office/drawing/2014/main" id="{B24ADCEE-6BBA-D5D7-B63D-CA5472FA56F6}"/>
              </a:ext>
            </a:extLst>
          </p:cNvPr>
          <p:cNvSpPr>
            <a:spLocks noGrp="1"/>
          </p:cNvSpPr>
          <p:nvPr>
            <p:ph type="title"/>
          </p:nvPr>
        </p:nvSpPr>
        <p:spPr>
          <a:xfrm>
            <a:off x="831359" y="294879"/>
            <a:ext cx="10529279" cy="267549"/>
          </a:xfrm>
        </p:spPr>
        <p:txBody>
          <a:bodyPr/>
          <a:lstStyle/>
          <a:p>
            <a:r>
              <a:rPr lang="ar-MA" altLang="fr-FR" sz="1800" b="1" dirty="0">
                <a:cs typeface="Calibri" panose="020F0502020204030204" pitchFamily="34" charset="0"/>
              </a:rPr>
              <a:t>ممتاز، ما يناسب معنى الجملة هو برامج الذكاء الاصطناعي.</a:t>
            </a:r>
            <a:endParaRPr lang="fr-FR" dirty="0"/>
          </a:p>
        </p:txBody>
      </p:sp>
      <p:sp>
        <p:nvSpPr>
          <p:cNvPr id="10" name="Espace réservé du contenu 9">
            <a:extLst>
              <a:ext uri="{FF2B5EF4-FFF2-40B4-BE49-F238E27FC236}">
                <a16:creationId xmlns:a16="http://schemas.microsoft.com/office/drawing/2014/main" id="{907E8E23-E1D6-ACFE-1984-21B28AA1BF51}"/>
              </a:ext>
            </a:extLst>
          </p:cNvPr>
          <p:cNvSpPr>
            <a:spLocks noGrp="1"/>
          </p:cNvSpPr>
          <p:nvPr>
            <p:ph sz="quarter" idx="11"/>
          </p:nvPr>
        </p:nvSpPr>
        <p:spPr/>
        <p:txBody>
          <a:bodyPr/>
          <a:lstStyle/>
          <a:p>
            <a:r>
              <a:rPr lang="ar-MA" sz="1400" i="1" dirty="0">
                <a:latin typeface="Calibri" panose="020F0502020204030204" pitchFamily="34" charset="0"/>
                <a:cs typeface="Calibri" panose="020F0502020204030204" pitchFamily="34" charset="0"/>
              </a:rPr>
              <a:t>بعد التوصل إلى الجواب، يطلب المدرس من 3 متعلمين إعادة قراءة الجملة بالشكل الصحيح.</a:t>
            </a:r>
            <a:endParaRPr lang="fr-FR" sz="1400" dirty="0">
              <a:latin typeface="Calibri" panose="020F0502020204030204" pitchFamily="34" charset="0"/>
              <a:cs typeface="Calibri" panose="020F0502020204030204" pitchFamily="34" charset="0"/>
            </a:endParaRPr>
          </a:p>
        </p:txBody>
      </p:sp>
      <p:sp>
        <p:nvSpPr>
          <p:cNvPr id="4" name="Google Shape;15880;p58">
            <a:extLst>
              <a:ext uri="{FF2B5EF4-FFF2-40B4-BE49-F238E27FC236}">
                <a16:creationId xmlns:a16="http://schemas.microsoft.com/office/drawing/2014/main" id="{BBC63E91-6DD6-8367-D131-71BF0229FB73}"/>
              </a:ext>
            </a:extLst>
          </p:cNvPr>
          <p:cNvSpPr txBox="1">
            <a:spLocks/>
          </p:cNvSpPr>
          <p:nvPr/>
        </p:nvSpPr>
        <p:spPr>
          <a:xfrm>
            <a:off x="4470476" y="1830446"/>
            <a:ext cx="2824363" cy="391691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000"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9pPr>
          </a:lstStyle>
          <a:p>
            <a:pPr algn="just" rtl="1">
              <a:spcBef>
                <a:spcPct val="0"/>
              </a:spcBef>
            </a:pPr>
            <a:r>
              <a:rPr lang="ar-MA" sz="3200" b="1" dirty="0">
                <a:latin typeface="Calibri" panose="020F0502020204030204" pitchFamily="34" charset="0"/>
                <a:cs typeface="Calibri" panose="020F0502020204030204" pitchFamily="34" charset="0"/>
              </a:rPr>
              <a:t>تسهم </a:t>
            </a:r>
            <a:r>
              <a:rPr lang="ar-MA" sz="3600" b="1" dirty="0">
                <a:solidFill>
                  <a:srgbClr val="0070C0"/>
                </a:solidFill>
                <a:latin typeface="Calibri" panose="020F0502020204030204" pitchFamily="34" charset="0"/>
                <a:cs typeface="Calibri" panose="020F0502020204030204" pitchFamily="34" charset="0"/>
              </a:rPr>
              <a:t>برامج الذكاء الاصطناعي </a:t>
            </a:r>
            <a:r>
              <a:rPr lang="ar-MA" sz="3200" b="1" dirty="0">
                <a:latin typeface="Calibri" panose="020F0502020204030204" pitchFamily="34" charset="0"/>
                <a:cs typeface="Calibri" panose="020F0502020204030204" pitchFamily="34" charset="0"/>
              </a:rPr>
              <a:t>في تحسين الإنتاجية وتطوير الحلول المبتكرة في مختلف المجالات.</a:t>
            </a:r>
            <a:endParaRPr lang="fr-FR" sz="3200" b="1" dirty="0">
              <a:solidFill>
                <a:schemeClr val="tx1"/>
              </a:solidFill>
              <a:latin typeface="Calibri" panose="020F0502020204030204" pitchFamily="34" charset="0"/>
              <a:ea typeface="+mn-ea"/>
              <a:cs typeface="Calibri" panose="020F0502020204030204" pitchFamily="34" charset="0"/>
            </a:endParaRPr>
          </a:p>
        </p:txBody>
      </p:sp>
      <p:sp>
        <p:nvSpPr>
          <p:cNvPr id="5" name="Rectangle 4">
            <a:extLst>
              <a:ext uri="{FF2B5EF4-FFF2-40B4-BE49-F238E27FC236}">
                <a16:creationId xmlns:a16="http://schemas.microsoft.com/office/drawing/2014/main" id="{B3E699C9-ED77-7ECC-1C1E-1CF2F1EA4074}"/>
              </a:ext>
            </a:extLst>
          </p:cNvPr>
          <p:cNvSpPr/>
          <p:nvPr/>
        </p:nvSpPr>
        <p:spPr>
          <a:xfrm>
            <a:off x="741900" y="3429000"/>
            <a:ext cx="2221774" cy="726141"/>
          </a:xfrm>
          <a:prstGeom prst="rect">
            <a:avLst/>
          </a:prstGeom>
          <a:solidFill>
            <a:srgbClr val="1D6FA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solidFill>
                <a:latin typeface="Calibri" panose="020F0502020204030204" pitchFamily="34" charset="0"/>
                <a:cs typeface="Calibri" panose="020F0502020204030204" pitchFamily="34" charset="0"/>
              </a:rPr>
              <a:t>برامج الذكاء الاصطناعي</a:t>
            </a:r>
            <a:endParaRPr lang="fr-MA" sz="3200" b="1" dirty="0">
              <a:solidFill>
                <a:schemeClr val="bg1"/>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866C56AB-DD9B-53A3-1022-ACCC8C3D5D53}"/>
              </a:ext>
            </a:extLst>
          </p:cNvPr>
          <p:cNvSpPr/>
          <p:nvPr/>
        </p:nvSpPr>
        <p:spPr>
          <a:xfrm>
            <a:off x="741900" y="5024384"/>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lumMod val="85000"/>
                  </a:schemeClr>
                </a:solidFill>
                <a:latin typeface="Calibri" panose="020F0502020204030204" pitchFamily="34" charset="0"/>
                <a:cs typeface="Calibri" panose="020F0502020204030204" pitchFamily="34" charset="0"/>
              </a:rPr>
              <a:t>الشكوى</a:t>
            </a:r>
            <a:endParaRPr lang="fr-MA" sz="3200" b="1" dirty="0">
              <a:solidFill>
                <a:schemeClr val="bg1">
                  <a:lumMod val="85000"/>
                </a:schemeClr>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61229891-0ED8-33C9-71FC-4872D190FD08}"/>
              </a:ext>
            </a:extLst>
          </p:cNvPr>
          <p:cNvSpPr/>
          <p:nvPr/>
        </p:nvSpPr>
        <p:spPr>
          <a:xfrm>
            <a:off x="741900" y="1830446"/>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lumMod val="85000"/>
                  </a:schemeClr>
                </a:solidFill>
                <a:latin typeface="Calibri" panose="020F0502020204030204" pitchFamily="34" charset="0"/>
                <a:cs typeface="Calibri" panose="020F0502020204030204" pitchFamily="34" charset="0"/>
              </a:rPr>
              <a:t>الجوار</a:t>
            </a:r>
            <a:endParaRPr lang="fr-MA" sz="3200" b="1" dirty="0">
              <a:solidFill>
                <a:schemeClr val="bg1">
                  <a:lumMod val="85000"/>
                </a:schemeClr>
              </a:solidFill>
              <a:latin typeface="Calibri" panose="020F0502020204030204" pitchFamily="34" charset="0"/>
              <a:cs typeface="Calibri" panose="020F0502020204030204" pitchFamily="34" charset="0"/>
            </a:endParaRPr>
          </a:p>
        </p:txBody>
      </p:sp>
      <p:pic>
        <p:nvPicPr>
          <p:cNvPr id="9" name="Picture 2" descr="‫ما هي أكثر تطبيقات الذكاء الاصطناعي استخداماً؟ | سكاي نيوز عربية‬‎">
            <a:extLst>
              <a:ext uri="{FF2B5EF4-FFF2-40B4-BE49-F238E27FC236}">
                <a16:creationId xmlns:a16="http://schemas.microsoft.com/office/drawing/2014/main" id="{9B893AF8-6455-6A62-7DEA-541410F37A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1525" y="2193516"/>
            <a:ext cx="3728575" cy="20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718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أطبق</a:t>
              </a:r>
              <a:r>
                <a:rPr lang="fr-FR" sz="4400" b="1" kern="0" dirty="0">
                  <a:solidFill>
                    <a:srgbClr val="1D6FA9"/>
                  </a:solidFill>
                  <a:latin typeface="Calibri"/>
                  <a:cs typeface="Calibri"/>
                </a:rPr>
                <a:t> </a:t>
              </a:r>
              <a:r>
                <a:rPr lang="ar-MA" sz="4400" b="1" kern="0" dirty="0">
                  <a:solidFill>
                    <a:srgbClr val="1D6FA9"/>
                  </a:solidFill>
                  <a:latin typeface="Calibri"/>
                  <a:cs typeface="Calibri"/>
                </a:rPr>
                <a:t>(الممارسة الثنائية)</a:t>
              </a:r>
              <a:r>
                <a:rPr lang="fr-FR" sz="4400" b="1" kern="0" dirty="0">
                  <a:solidFill>
                    <a:srgbClr val="1D6FA9"/>
                  </a:solidFill>
                  <a:latin typeface="Calibri"/>
                  <a:cs typeface="Calibri"/>
                </a:rPr>
                <a:t> </a:t>
              </a:r>
              <a:endParaRPr lang="ar-MA" sz="4400" b="1" kern="0" dirty="0">
                <a:solidFill>
                  <a:srgbClr val="1D6FA9"/>
                </a:solidFill>
                <a:latin typeface="Calibri"/>
                <a:ea typeface="Calibri"/>
                <a:cs typeface="Calibri"/>
              </a:endParaRP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4148" y="1570044"/>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5455920" y="1152495"/>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8644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CDF66921-B201-9C1F-70D9-8A82DE7A3070}"/>
              </a:ext>
            </a:extLst>
          </p:cNvPr>
          <p:cNvPicPr>
            <a:picLocks noChangeAspect="1"/>
          </p:cNvPicPr>
          <p:nvPr/>
        </p:nvPicPr>
        <p:blipFill rotWithShape="1">
          <a:blip r:embed="rId3">
            <a:extLst>
              <a:ext uri="{28A0092B-C50C-407E-A947-70E740481C1C}">
                <a14:useLocalDpi xmlns:a14="http://schemas.microsoft.com/office/drawing/2010/main" val="0"/>
              </a:ext>
            </a:extLst>
          </a:blip>
          <a:srcRect l="6770" t="6521" r="9313" b="19711"/>
          <a:stretch/>
        </p:blipFill>
        <p:spPr>
          <a:xfrm>
            <a:off x="129811" y="828885"/>
            <a:ext cx="11897139" cy="5842745"/>
          </a:xfrm>
          <a:prstGeom prst="rect">
            <a:avLst/>
          </a:prstGeom>
        </p:spPr>
      </p:pic>
      <p:pic>
        <p:nvPicPr>
          <p:cNvPr id="11" name="Picture 2" descr="Lever la main - Icônes mains et gestes gratuites">
            <a:extLst>
              <a:ext uri="{FF2B5EF4-FFF2-40B4-BE49-F238E27FC236}">
                <a16:creationId xmlns:a16="http://schemas.microsoft.com/office/drawing/2014/main" id="{1F5BE84C-0DE0-2746-3384-04EE7B20FD4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933" y="89796"/>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FF72BB8D-B4D1-7E06-F4D1-687C47E61CD6}"/>
              </a:ext>
            </a:extLst>
          </p:cNvPr>
          <p:cNvSpPr>
            <a:spLocks noGrp="1"/>
          </p:cNvSpPr>
          <p:nvPr>
            <p:ph type="title"/>
          </p:nvPr>
        </p:nvSpPr>
        <p:spPr>
          <a:xfrm>
            <a:off x="867240" y="209374"/>
            <a:ext cx="10529279" cy="267549"/>
          </a:xfrm>
        </p:spPr>
        <p:txBody>
          <a:bodyPr/>
          <a:lstStyle/>
          <a:p>
            <a:r>
              <a:rPr lang="ar-MA" altLang="fr-FR" sz="1800" b="1" dirty="0">
                <a:cs typeface="Calibri" panose="020F0502020204030204" pitchFamily="34" charset="0"/>
              </a:rPr>
              <a:t>نختار ما نملأ به الفراغ لإتمام معنى الجملة.</a:t>
            </a:r>
            <a:endParaRPr lang="fr-FR" dirty="0"/>
          </a:p>
        </p:txBody>
      </p:sp>
      <p:sp>
        <p:nvSpPr>
          <p:cNvPr id="9" name="Espace réservé du contenu 8">
            <a:extLst>
              <a:ext uri="{FF2B5EF4-FFF2-40B4-BE49-F238E27FC236}">
                <a16:creationId xmlns:a16="http://schemas.microsoft.com/office/drawing/2014/main" id="{E4D57277-60E3-7D8A-C9BF-DB5234E0D034}"/>
              </a:ext>
            </a:extLst>
          </p:cNvPr>
          <p:cNvSpPr>
            <a:spLocks noGrp="1"/>
          </p:cNvSpPr>
          <p:nvPr>
            <p:ph sz="quarter" idx="11"/>
          </p:nvPr>
        </p:nvSpPr>
        <p:spPr>
          <a:xfrm>
            <a:off x="1146359" y="490011"/>
            <a:ext cx="10250160" cy="321521"/>
          </a:xfrm>
        </p:spPr>
        <p:txBody>
          <a:bodyPr/>
          <a:lstStyle/>
          <a:p>
            <a:pPr algn="r" rtl="1"/>
            <a:r>
              <a:rPr lang="ar-MA" sz="1400" i="1" dirty="0"/>
              <a:t>ـ </a:t>
            </a:r>
            <a:r>
              <a:rPr lang="ar-MA" sz="1400" dirty="0">
                <a:cs typeface="Calibri" panose="020F0502020204030204" pitchFamily="34" charset="0"/>
              </a:rPr>
              <a:t>يدعو المدرس كل ثنائي  إلى اختيار ما يناسب الفراغ، وبعدها يطلب من كل واحد منهما شرح سيرورة توصله إلى الجواب إلى زميله  في إطار التصحيح التبادلي .</a:t>
            </a:r>
            <a:r>
              <a:rPr lang="ar-MA" sz="1400" i="1" dirty="0">
                <a:latin typeface="Calibri" panose="020F0502020204030204" pitchFamily="34" charset="0"/>
                <a:cs typeface="Calibri" panose="020F0502020204030204" pitchFamily="34" charset="0"/>
              </a:rPr>
              <a:t>.</a:t>
            </a:r>
            <a:r>
              <a:rPr lang="ar-MA" sz="1400" dirty="0">
                <a:cs typeface="Calibri" panose="020F0502020204030204" pitchFamily="34" charset="0"/>
              </a:rPr>
              <a:t>.</a:t>
            </a:r>
            <a:endParaRPr lang="fr-FR" sz="1400" dirty="0"/>
          </a:p>
        </p:txBody>
      </p:sp>
      <p:sp>
        <p:nvSpPr>
          <p:cNvPr id="5" name="Google Shape;15880;p58">
            <a:extLst>
              <a:ext uri="{FF2B5EF4-FFF2-40B4-BE49-F238E27FC236}">
                <a16:creationId xmlns:a16="http://schemas.microsoft.com/office/drawing/2014/main" id="{C9F20577-5D37-D3CC-CDF8-30F422DDF026}"/>
              </a:ext>
            </a:extLst>
          </p:cNvPr>
          <p:cNvSpPr txBox="1">
            <a:spLocks/>
          </p:cNvSpPr>
          <p:nvPr/>
        </p:nvSpPr>
        <p:spPr>
          <a:xfrm>
            <a:off x="8460989" y="1513366"/>
            <a:ext cx="3403077" cy="3994587"/>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000"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9pPr>
          </a:lstStyle>
          <a:p>
            <a:pPr lvl="0" algn="just" rtl="1">
              <a:lnSpc>
                <a:spcPct val="150000"/>
              </a:lnSpc>
              <a:tabLst>
                <a:tab pos="457200" algn="l"/>
              </a:tabLst>
            </a:pPr>
            <a:r>
              <a:rPr lang="ar-MA" sz="2800" b="1" dirty="0">
                <a:latin typeface="Calibri" panose="020F0502020204030204" pitchFamily="34" charset="0"/>
                <a:cs typeface="Calibri" panose="020F0502020204030204" pitchFamily="34" charset="0"/>
              </a:rPr>
              <a:t>أ-..........هو تقنية تستخدم الشبكات العصبية لتحليل البيانات والتعلم منها بشكل ذاتي، مما يمكّن الآلات من التعرف على الصور والصوت...</a:t>
            </a:r>
            <a:endParaRPr lang="fr-FR" sz="32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D522F1EE-426D-60FC-5EA0-308105729D1F}"/>
              </a:ext>
            </a:extLst>
          </p:cNvPr>
          <p:cNvSpPr/>
          <p:nvPr/>
        </p:nvSpPr>
        <p:spPr>
          <a:xfrm>
            <a:off x="6239215" y="3065929"/>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latin typeface="Calibri" panose="020F0502020204030204" pitchFamily="34" charset="0"/>
                <a:cs typeface="Calibri" panose="020F0502020204030204" pitchFamily="34" charset="0"/>
              </a:rPr>
              <a:t>التعلم العميق</a:t>
            </a:r>
            <a:endParaRPr lang="fr-MA" sz="2800" b="1" dirty="0">
              <a:solidFill>
                <a:schemeClr val="tx1"/>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6B329876-D819-D9D8-9BE9-731820D87C4E}"/>
              </a:ext>
            </a:extLst>
          </p:cNvPr>
          <p:cNvSpPr/>
          <p:nvPr/>
        </p:nvSpPr>
        <p:spPr>
          <a:xfrm>
            <a:off x="6202945" y="4781812"/>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latin typeface="Calibri" panose="020F0502020204030204" pitchFamily="34" charset="0"/>
                <a:cs typeface="Calibri" panose="020F0502020204030204" pitchFamily="34" charset="0"/>
              </a:rPr>
              <a:t>الآلات التفاعلية</a:t>
            </a:r>
            <a:endParaRPr lang="fr-MA" sz="2800" b="1" dirty="0">
              <a:solidFill>
                <a:schemeClr val="tx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7DA0F3CB-6433-98A1-CEE8-C7B4A3CC0688}"/>
              </a:ext>
            </a:extLst>
          </p:cNvPr>
          <p:cNvSpPr/>
          <p:nvPr/>
        </p:nvSpPr>
        <p:spPr>
          <a:xfrm>
            <a:off x="6239215" y="1535597"/>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latin typeface="Calibri" panose="020F0502020204030204" pitchFamily="34" charset="0"/>
                <a:cs typeface="Calibri" panose="020F0502020204030204" pitchFamily="34" charset="0"/>
              </a:rPr>
              <a:t>برمجيات</a:t>
            </a:r>
            <a:endParaRPr lang="fr-MA" sz="2800" b="1" dirty="0">
              <a:solidFill>
                <a:schemeClr val="tx1"/>
              </a:solidFill>
              <a:latin typeface="Calibri" panose="020F0502020204030204" pitchFamily="34" charset="0"/>
              <a:cs typeface="Calibri" panose="020F0502020204030204" pitchFamily="34" charset="0"/>
            </a:endParaRPr>
          </a:p>
        </p:txBody>
      </p:sp>
      <p:sp>
        <p:nvSpPr>
          <p:cNvPr id="12" name="Google Shape;15880;p58">
            <a:extLst>
              <a:ext uri="{FF2B5EF4-FFF2-40B4-BE49-F238E27FC236}">
                <a16:creationId xmlns:a16="http://schemas.microsoft.com/office/drawing/2014/main" id="{BD23C531-1B4E-075E-A2E9-A5A21D3E2C9D}"/>
              </a:ext>
            </a:extLst>
          </p:cNvPr>
          <p:cNvSpPr txBox="1">
            <a:spLocks/>
          </p:cNvSpPr>
          <p:nvPr/>
        </p:nvSpPr>
        <p:spPr>
          <a:xfrm>
            <a:off x="2677172" y="1584600"/>
            <a:ext cx="3403077" cy="3909451"/>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000"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9pPr>
          </a:lstStyle>
          <a:p>
            <a:pPr algn="just" rtl="1">
              <a:lnSpc>
                <a:spcPct val="150000"/>
              </a:lnSpc>
              <a:tabLst>
                <a:tab pos="457200" algn="l"/>
              </a:tabLst>
            </a:pPr>
            <a:r>
              <a:rPr lang="ar-MA" sz="2800" b="1" dirty="0">
                <a:latin typeface="Calibri" panose="020F0502020204030204" pitchFamily="34" charset="0"/>
                <a:cs typeface="Calibri" panose="020F0502020204030204" pitchFamily="34" charset="0"/>
              </a:rPr>
              <a:t>ب-........هو عندما يتعلم الكمبيوتر أداء مهام من خلال تجربة البيانات بدلاً من أن تتم برمجته بشكل مباشر.</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007EB97E-2971-B4A9-E49E-9EB64272BD97}"/>
              </a:ext>
            </a:extLst>
          </p:cNvPr>
          <p:cNvSpPr/>
          <p:nvPr/>
        </p:nvSpPr>
        <p:spPr>
          <a:xfrm>
            <a:off x="433862" y="3113515"/>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latin typeface="Calibri" panose="020F0502020204030204" pitchFamily="34" charset="0"/>
                <a:cs typeface="Calibri" panose="020F0502020204030204" pitchFamily="34" charset="0"/>
              </a:rPr>
              <a:t>مساعد افتراضي</a:t>
            </a:r>
            <a:endParaRPr lang="fr-MA" sz="28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5509E42-9E0D-7F5B-C53E-78D737C145E9}"/>
              </a:ext>
            </a:extLst>
          </p:cNvPr>
          <p:cNvSpPr/>
          <p:nvPr/>
        </p:nvSpPr>
        <p:spPr>
          <a:xfrm>
            <a:off x="433862" y="4767910"/>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latin typeface="Calibri" panose="020F0502020204030204" pitchFamily="34" charset="0"/>
                <a:cs typeface="Calibri" panose="020F0502020204030204" pitchFamily="34" charset="0"/>
              </a:rPr>
              <a:t>تعلم الآلة</a:t>
            </a:r>
            <a:endParaRPr lang="fr-MA" sz="2800" b="1" dirty="0">
              <a:solidFill>
                <a:schemeClr val="tx1"/>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7548A0AE-1BB5-00AB-5F3C-10EB482CE169}"/>
              </a:ext>
            </a:extLst>
          </p:cNvPr>
          <p:cNvSpPr/>
          <p:nvPr/>
        </p:nvSpPr>
        <p:spPr>
          <a:xfrm>
            <a:off x="433862" y="1584600"/>
            <a:ext cx="2221774" cy="726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latin typeface="Calibri" panose="020F0502020204030204" pitchFamily="34" charset="0"/>
                <a:cs typeface="Calibri" panose="020F0502020204030204" pitchFamily="34" charset="0"/>
              </a:rPr>
              <a:t>اتخاذ قرارات</a:t>
            </a:r>
            <a:endParaRPr lang="fr-MA" sz="28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029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3"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3">
            <a:alphaModFix/>
          </a:blip>
          <a:srcRect/>
          <a:stretch/>
        </p:blipFill>
        <p:spPr>
          <a:xfrm>
            <a:off x="-17364" y="63064"/>
            <a:ext cx="730250" cy="730250"/>
          </a:xfrm>
          <a:prstGeom prst="rect">
            <a:avLst/>
          </a:prstGeom>
          <a:noFill/>
          <a:ln>
            <a:noFill/>
          </a:ln>
        </p:spPr>
      </p:pic>
      <p:sp>
        <p:nvSpPr>
          <p:cNvPr id="11" name="Titre 10">
            <a:extLst>
              <a:ext uri="{FF2B5EF4-FFF2-40B4-BE49-F238E27FC236}">
                <a16:creationId xmlns:a16="http://schemas.microsoft.com/office/drawing/2014/main" id="{24B26C92-87EF-216A-854C-A9B2812FB5D9}"/>
              </a:ext>
            </a:extLst>
          </p:cNvPr>
          <p:cNvSpPr>
            <a:spLocks noGrp="1"/>
          </p:cNvSpPr>
          <p:nvPr>
            <p:ph type="title"/>
          </p:nvPr>
        </p:nvSpPr>
        <p:spPr>
          <a:xfrm>
            <a:off x="1006799" y="143524"/>
            <a:ext cx="10529279" cy="267549"/>
          </a:xfrm>
        </p:spPr>
        <p:txBody>
          <a:bodyPr/>
          <a:lstStyle/>
          <a:p>
            <a:r>
              <a:rPr lang="ar-MA" dirty="0"/>
              <a:t>أحسنتم، المفردات الصحيحة هي:</a:t>
            </a:r>
            <a:endParaRPr lang="fr-FR" dirty="0"/>
          </a:p>
        </p:txBody>
      </p:sp>
      <p:sp>
        <p:nvSpPr>
          <p:cNvPr id="13" name="Espace réservé du contenu 12">
            <a:extLst>
              <a:ext uri="{FF2B5EF4-FFF2-40B4-BE49-F238E27FC236}">
                <a16:creationId xmlns:a16="http://schemas.microsoft.com/office/drawing/2014/main" id="{6BCDC6D0-82D1-C6EC-30C5-84979732ADDE}"/>
              </a:ext>
            </a:extLst>
          </p:cNvPr>
          <p:cNvSpPr>
            <a:spLocks noGrp="1"/>
          </p:cNvSpPr>
          <p:nvPr>
            <p:ph sz="quarter" idx="11"/>
          </p:nvPr>
        </p:nvSpPr>
        <p:spPr>
          <a:xfrm>
            <a:off x="482017" y="411073"/>
            <a:ext cx="11227965" cy="395636"/>
          </a:xfrm>
        </p:spPr>
        <p:txBody>
          <a:bodyPr/>
          <a:lstStyle/>
          <a:p>
            <a:r>
              <a:rPr lang="ar-MA" sz="1400" i="1" dirty="0">
                <a:latin typeface="Calibri" panose="020F0502020204030204" pitchFamily="34" charset="0"/>
                <a:cs typeface="Calibri" panose="020F0502020204030204" pitchFamily="34" charset="0"/>
              </a:rPr>
              <a:t>بعد التوصل إلى الجواب، يطلب المدرس من 3 متعلمين إعادة قراءة الجملة بالشكل الصحيح، </a:t>
            </a:r>
            <a:r>
              <a:rPr lang="ar-MA" sz="1400" i="1" dirty="0" err="1">
                <a:latin typeface="Calibri" panose="020F0502020204030204" pitchFamily="34" charset="0"/>
                <a:cs typeface="Calibri" panose="020F0502020204030204" pitchFamily="34" charset="0"/>
              </a:rPr>
              <a:t>ويستفسرهم</a:t>
            </a:r>
            <a:r>
              <a:rPr lang="ar-MA" sz="1400" i="1" dirty="0">
                <a:latin typeface="Calibri" panose="020F0502020204030204" pitchFamily="34" charset="0"/>
                <a:cs typeface="Calibri" panose="020F0502020204030204" pitchFamily="34" charset="0"/>
              </a:rPr>
              <a:t> عن علاقة الكلمة بالصورة..</a:t>
            </a:r>
          </a:p>
        </p:txBody>
      </p:sp>
      <p:sp>
        <p:nvSpPr>
          <p:cNvPr id="7" name="Google Shape;15880;p58">
            <a:extLst>
              <a:ext uri="{FF2B5EF4-FFF2-40B4-BE49-F238E27FC236}">
                <a16:creationId xmlns:a16="http://schemas.microsoft.com/office/drawing/2014/main" id="{B02BE2BA-B7BF-4DDA-407A-1F48EA386661}"/>
              </a:ext>
            </a:extLst>
          </p:cNvPr>
          <p:cNvSpPr txBox="1">
            <a:spLocks/>
          </p:cNvSpPr>
          <p:nvPr/>
        </p:nvSpPr>
        <p:spPr>
          <a:xfrm>
            <a:off x="6728501" y="1074258"/>
            <a:ext cx="3561795" cy="5592272"/>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000"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9pPr>
          </a:lstStyle>
          <a:p>
            <a:pPr algn="just" rtl="1">
              <a:lnSpc>
                <a:spcPct val="150000"/>
              </a:lnSpc>
              <a:spcAft>
                <a:spcPts val="800"/>
              </a:spcAft>
              <a:tabLst>
                <a:tab pos="457200" algn="l"/>
              </a:tabLst>
            </a:pPr>
            <a:r>
              <a:rPr lang="ar-MA" sz="3600" b="1" dirty="0">
                <a:solidFill>
                  <a:srgbClr val="0070C0"/>
                </a:solidFill>
                <a:latin typeface="Calibri" panose="020F0502020204030204" pitchFamily="34" charset="0"/>
                <a:cs typeface="Calibri" panose="020F0502020204030204" pitchFamily="34" charset="0"/>
              </a:rPr>
              <a:t>التعلم العميق </a:t>
            </a:r>
            <a:r>
              <a:rPr lang="ar-MA" sz="3200" b="1" dirty="0">
                <a:latin typeface="Calibri" panose="020F0502020204030204" pitchFamily="34" charset="0"/>
                <a:cs typeface="Calibri" panose="020F0502020204030204" pitchFamily="34" charset="0"/>
              </a:rPr>
              <a:t>هو تقنية تستخدم الشبكات العصبية لتحليل البيانات، مما يمكّن الآلات من التعرف على الصور والصوت...</a:t>
            </a:r>
            <a:endParaRPr lang="fr-FR" sz="3600" b="1"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8" name="Picture 2" descr="‫الاستفادة من التعلم العميق 2023‬‎">
            <a:extLst>
              <a:ext uri="{FF2B5EF4-FFF2-40B4-BE49-F238E27FC236}">
                <a16:creationId xmlns:a16="http://schemas.microsoft.com/office/drawing/2014/main" id="{B452689E-6730-CE3A-C42C-811A808B70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0468"/>
          <a:stretch/>
        </p:blipFill>
        <p:spPr bwMode="auto">
          <a:xfrm>
            <a:off x="10309423" y="930583"/>
            <a:ext cx="1642484" cy="1933575"/>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5880;p58">
            <a:extLst>
              <a:ext uri="{FF2B5EF4-FFF2-40B4-BE49-F238E27FC236}">
                <a16:creationId xmlns:a16="http://schemas.microsoft.com/office/drawing/2014/main" id="{36FDA4AE-F6DE-061C-E852-60B7CE5C51ED}"/>
              </a:ext>
            </a:extLst>
          </p:cNvPr>
          <p:cNvSpPr txBox="1">
            <a:spLocks/>
          </p:cNvSpPr>
          <p:nvPr/>
        </p:nvSpPr>
        <p:spPr>
          <a:xfrm>
            <a:off x="95199" y="1301713"/>
            <a:ext cx="4054762" cy="5364817"/>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000"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sym typeface="Hammersmith One"/>
              </a:defRPr>
            </a:lvl9pPr>
          </a:lstStyle>
          <a:p>
            <a:pPr algn="just" rtl="1">
              <a:lnSpc>
                <a:spcPct val="150000"/>
              </a:lnSpc>
              <a:tabLst>
                <a:tab pos="457200" algn="l"/>
              </a:tabLst>
            </a:pPr>
            <a:r>
              <a:rPr lang="ar-MA" sz="3600" b="1" dirty="0">
                <a:solidFill>
                  <a:srgbClr val="0070C0"/>
                </a:solidFill>
                <a:latin typeface="Calibri" panose="020F0502020204030204" pitchFamily="34" charset="0"/>
                <a:cs typeface="Calibri" panose="020F0502020204030204" pitchFamily="34" charset="0"/>
              </a:rPr>
              <a:t>تعلم الآلة </a:t>
            </a:r>
            <a:r>
              <a:rPr lang="ar-MA" sz="3200" b="1" dirty="0">
                <a:latin typeface="Calibri" panose="020F0502020204030204" pitchFamily="34" charset="0"/>
                <a:cs typeface="Calibri" panose="020F0502020204030204" pitchFamily="34" charset="0"/>
              </a:rPr>
              <a:t>هو عندما يتعلم الكمبيوتر أداء مهام من خلال تجربة البيانات بدلاً من أن يتم برمجته بشكل مباشر.</a:t>
            </a:r>
            <a:endParaRPr lang="fr-FR" sz="3200" b="1"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0" name="Picture 2" descr="Apprendre le Machine Learning avec Python">
            <a:extLst>
              <a:ext uri="{FF2B5EF4-FFF2-40B4-BE49-F238E27FC236}">
                <a16:creationId xmlns:a16="http://schemas.microsoft.com/office/drawing/2014/main" id="{7223AEE8-59B5-5E81-DA17-1D783238B1F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45011"/>
          <a:stretch/>
        </p:blipFill>
        <p:spPr bwMode="auto">
          <a:xfrm>
            <a:off x="4201994" y="4420592"/>
            <a:ext cx="2474473" cy="2245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110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DFAD3AE-E9C6-9DEB-9AED-6834FBCC3F17}"/>
              </a:ext>
            </a:extLst>
          </p:cNvPr>
          <p:cNvPicPr>
            <a:picLocks noChangeAspect="1"/>
          </p:cNvPicPr>
          <p:nvPr/>
        </p:nvPicPr>
        <p:blipFill rotWithShape="1">
          <a:blip r:embed="rId2">
            <a:extLst>
              <a:ext uri="{28A0092B-C50C-407E-A947-70E740481C1C}">
                <a14:useLocalDpi xmlns:a14="http://schemas.microsoft.com/office/drawing/2010/main" val="0"/>
              </a:ext>
            </a:extLst>
          </a:blip>
          <a:srcRect l="6770" t="6521" r="9313" b="19711"/>
          <a:stretch/>
        </p:blipFill>
        <p:spPr>
          <a:xfrm>
            <a:off x="147429" y="1020776"/>
            <a:ext cx="11897139" cy="5580000"/>
          </a:xfrm>
          <a:prstGeom prst="rect">
            <a:avLst/>
          </a:prstGeom>
        </p:spPr>
      </p:pic>
      <p:sp>
        <p:nvSpPr>
          <p:cNvPr id="2" name="Titre 1">
            <a:extLst>
              <a:ext uri="{FF2B5EF4-FFF2-40B4-BE49-F238E27FC236}">
                <a16:creationId xmlns:a16="http://schemas.microsoft.com/office/drawing/2014/main" id="{E8D93325-EFD8-2888-168F-CFC49FBDA1E5}"/>
              </a:ext>
            </a:extLst>
          </p:cNvPr>
          <p:cNvSpPr>
            <a:spLocks noGrp="1"/>
          </p:cNvSpPr>
          <p:nvPr>
            <p:ph type="title"/>
          </p:nvPr>
        </p:nvSpPr>
        <p:spPr>
          <a:xfrm>
            <a:off x="831359" y="269851"/>
            <a:ext cx="10529279" cy="267549"/>
          </a:xfrm>
        </p:spPr>
        <p:txBody>
          <a:bodyPr/>
          <a:lstStyle/>
          <a:p>
            <a:pPr algn="r" rtl="1">
              <a:lnSpc>
                <a:spcPts val="2075"/>
              </a:lnSpc>
              <a:spcBef>
                <a:spcPct val="0"/>
              </a:spcBef>
              <a:buNone/>
            </a:pPr>
            <a:r>
              <a:rPr lang="ar-MA" altLang="fr-FR" sz="1800" b="1" dirty="0">
                <a:cs typeface="Calibri" panose="020F0502020204030204" pitchFamily="34" charset="0"/>
              </a:rPr>
              <a:t>الآن، ستشتغلون بشكل فردي في كراساتكم للقيام بالعملية نفسها؛ نختار الكلمة المناسبة لإتمام معنى الجملة.</a:t>
            </a:r>
          </a:p>
        </p:txBody>
      </p:sp>
      <p:sp>
        <p:nvSpPr>
          <p:cNvPr id="4" name="Espace réservé du contenu 3">
            <a:extLst>
              <a:ext uri="{FF2B5EF4-FFF2-40B4-BE49-F238E27FC236}">
                <a16:creationId xmlns:a16="http://schemas.microsoft.com/office/drawing/2014/main" id="{E605D98A-1E67-0036-4260-39D2A1034860}"/>
              </a:ext>
            </a:extLst>
          </p:cNvPr>
          <p:cNvSpPr>
            <a:spLocks noGrp="1"/>
          </p:cNvSpPr>
          <p:nvPr>
            <p:ph sz="quarter" idx="11"/>
          </p:nvPr>
        </p:nvSpPr>
        <p:spPr/>
        <p:txBody>
          <a:bodyPr/>
          <a:lstStyle/>
          <a:p>
            <a:pPr algn="just" rtl="1"/>
            <a:r>
              <a:rPr lang="ar-MA" sz="1400" dirty="0">
                <a:cs typeface="Calibri" panose="020F0502020204030204" pitchFamily="34" charset="0"/>
              </a:rPr>
              <a:t>يدعو المدرس المتعلمين إلى اختيار الكلمة المناسبة لملء الفراغ، ويتنقل بين الصفوف لتقديم الدعم المناسب للمتعلمين وتشجيع المتفوقين عبر التنويه بعملهم ويطلب منهم شرح سيرورة التوصل إلى الجواب الصحيح. مدة إنجاز النشاط دقيقة واحدة.</a:t>
            </a:r>
            <a:endParaRPr lang="fr-FR" sz="1400" dirty="0">
              <a:latin typeface="Calibri" panose="020F0502020204030204" pitchFamily="34" charset="0"/>
              <a:cs typeface="Calibri" panose="020F0502020204030204" pitchFamily="34" charset="0"/>
            </a:endParaRPr>
          </a:p>
        </p:txBody>
      </p:sp>
      <p:pic>
        <p:nvPicPr>
          <p:cNvPr id="8" name="Picture 1">
            <a:extLst>
              <a:ext uri="{FF2B5EF4-FFF2-40B4-BE49-F238E27FC236}">
                <a16:creationId xmlns:a16="http://schemas.microsoft.com/office/drawing/2014/main" id="{A394896B-49CE-4A1E-FA73-0E28DDCBCBF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587814" y="186260"/>
            <a:ext cx="648055" cy="648055"/>
          </a:xfrm>
          <a:prstGeom prst="rect">
            <a:avLst/>
          </a:prstGeom>
        </p:spPr>
      </p:pic>
      <p:pic>
        <p:nvPicPr>
          <p:cNvPr id="5" name="Image 4">
            <a:extLst>
              <a:ext uri="{FF2B5EF4-FFF2-40B4-BE49-F238E27FC236}">
                <a16:creationId xmlns:a16="http://schemas.microsoft.com/office/drawing/2014/main" id="{4DE86BD0-0203-58EE-44ED-76A4FF193A95}"/>
              </a:ext>
            </a:extLst>
          </p:cNvPr>
          <p:cNvPicPr>
            <a:picLocks noChangeAspect="1"/>
          </p:cNvPicPr>
          <p:nvPr/>
        </p:nvPicPr>
        <p:blipFill>
          <a:blip r:embed="rId5"/>
          <a:stretch>
            <a:fillRect/>
          </a:stretch>
        </p:blipFill>
        <p:spPr>
          <a:xfrm>
            <a:off x="238539" y="1546251"/>
            <a:ext cx="11534366" cy="3600000"/>
          </a:xfrm>
          <a:prstGeom prst="rect">
            <a:avLst/>
          </a:prstGeom>
        </p:spPr>
      </p:pic>
    </p:spTree>
    <p:extLst>
      <p:ext uri="{BB962C8B-B14F-4D97-AF65-F5344CB8AC3E}">
        <p14:creationId xmlns:p14="http://schemas.microsoft.com/office/powerpoint/2010/main" val="786858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93325-EFD8-2888-168F-CFC49FBDA1E5}"/>
              </a:ext>
            </a:extLst>
          </p:cNvPr>
          <p:cNvSpPr>
            <a:spLocks noGrp="1"/>
          </p:cNvSpPr>
          <p:nvPr>
            <p:ph type="title"/>
          </p:nvPr>
        </p:nvSpPr>
        <p:spPr>
          <a:xfrm>
            <a:off x="831359" y="269851"/>
            <a:ext cx="10529279" cy="267549"/>
          </a:xfrm>
        </p:spPr>
        <p:txBody>
          <a:bodyPr/>
          <a:lstStyle/>
          <a:p>
            <a:pPr algn="r" rtl="1">
              <a:lnSpc>
                <a:spcPts val="2075"/>
              </a:lnSpc>
              <a:spcBef>
                <a:spcPct val="0"/>
              </a:spcBef>
              <a:buNone/>
            </a:pPr>
            <a:r>
              <a:rPr lang="ar-MA" sz="1800" b="1" dirty="0">
                <a:cs typeface="Calibri" panose="020F0502020204030204" pitchFamily="34" charset="0"/>
              </a:rPr>
              <a:t>مبهر! إليكم الأجوبة الصحيحة.</a:t>
            </a:r>
            <a:endParaRPr lang="ar-MA" altLang="fr-FR" sz="1800" b="1" dirty="0">
              <a:cs typeface="Calibri" panose="020F0502020204030204" pitchFamily="34" charset="0"/>
            </a:endParaRPr>
          </a:p>
        </p:txBody>
      </p:sp>
      <p:sp>
        <p:nvSpPr>
          <p:cNvPr id="4" name="Espace réservé du contenu 3">
            <a:extLst>
              <a:ext uri="{FF2B5EF4-FFF2-40B4-BE49-F238E27FC236}">
                <a16:creationId xmlns:a16="http://schemas.microsoft.com/office/drawing/2014/main" id="{E605D98A-1E67-0036-4260-39D2A1034860}"/>
              </a:ext>
            </a:extLst>
          </p:cNvPr>
          <p:cNvSpPr>
            <a:spLocks noGrp="1"/>
          </p:cNvSpPr>
          <p:nvPr>
            <p:ph sz="quarter" idx="11"/>
          </p:nvPr>
        </p:nvSpPr>
        <p:spPr/>
        <p:txBody>
          <a:bodyPr/>
          <a:lstStyle/>
          <a:p>
            <a:pPr algn="r" rtl="1"/>
            <a:r>
              <a:rPr lang="ar-MA" sz="1400" i="1" dirty="0">
                <a:latin typeface="Calibri" panose="020F0502020204030204" pitchFamily="34" charset="0"/>
                <a:cs typeface="Calibri" panose="020F0502020204030204" pitchFamily="34" charset="0"/>
              </a:rPr>
              <a:t>يستمع المدرس إلى إجابتين تدون إحداهما على السبورة، ويتم تصحيحها بشكل تفاعلي مع التأكيد على شرح سيرورة التوصل إلى الجواب. ثم يطلب من المتعلمين تصحيح أجوبتهم في الكراسة.</a:t>
            </a:r>
            <a:endParaRPr lang="fr-FR" sz="1400" dirty="0">
              <a:latin typeface="Calibri" panose="020F0502020204030204" pitchFamily="34" charset="0"/>
              <a:cs typeface="Calibri" panose="020F0502020204030204" pitchFamily="34" charset="0"/>
            </a:endParaRPr>
          </a:p>
        </p:txBody>
      </p:sp>
      <p:pic>
        <p:nvPicPr>
          <p:cNvPr id="6" name="Picture 4" descr="Image générée">
            <a:extLst>
              <a:ext uri="{FF2B5EF4-FFF2-40B4-BE49-F238E27FC236}">
                <a16:creationId xmlns:a16="http://schemas.microsoft.com/office/drawing/2014/main" id="{0519580B-C8C0-2436-2BCE-C356CF9CE3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6E2D0B4B-61BA-7140-8C8F-7F28AB42E47A}"/>
              </a:ext>
            </a:extLst>
          </p:cNvPr>
          <p:cNvPicPr>
            <a:picLocks noChangeAspect="1"/>
          </p:cNvPicPr>
          <p:nvPr/>
        </p:nvPicPr>
        <p:blipFill>
          <a:blip r:embed="rId3"/>
          <a:stretch>
            <a:fillRect/>
          </a:stretch>
        </p:blipFill>
        <p:spPr>
          <a:xfrm>
            <a:off x="467972" y="1550504"/>
            <a:ext cx="11534366" cy="3600000"/>
          </a:xfrm>
          <a:prstGeom prst="rect">
            <a:avLst/>
          </a:prstGeom>
        </p:spPr>
      </p:pic>
      <p:sp>
        <p:nvSpPr>
          <p:cNvPr id="12" name="ZoneTexte 11">
            <a:extLst>
              <a:ext uri="{FF2B5EF4-FFF2-40B4-BE49-F238E27FC236}">
                <a16:creationId xmlns:a16="http://schemas.microsoft.com/office/drawing/2014/main" id="{7C8566D8-AC86-5065-0CE0-1939D973621B}"/>
              </a:ext>
            </a:extLst>
          </p:cNvPr>
          <p:cNvSpPr txBox="1"/>
          <p:nvPr/>
        </p:nvSpPr>
        <p:spPr>
          <a:xfrm>
            <a:off x="2064093" y="3060386"/>
            <a:ext cx="4094743" cy="523220"/>
          </a:xfrm>
          <a:prstGeom prst="rect">
            <a:avLst/>
          </a:prstGeom>
          <a:noFill/>
        </p:spPr>
        <p:txBody>
          <a:bodyPr wrap="square">
            <a:spAutoFit/>
          </a:bodyPr>
          <a:lstStyle/>
          <a:p>
            <a:pPr algn="ctr"/>
            <a:r>
              <a:rPr lang="ar-MA" sz="2800" b="1" dirty="0">
                <a:latin typeface="Calibri" panose="020F0502020204030204" pitchFamily="34" charset="0"/>
                <a:cs typeface="Calibri" panose="020F0502020204030204" pitchFamily="34" charset="0"/>
              </a:rPr>
              <a:t>علم الحاسوب</a:t>
            </a:r>
            <a:endParaRPr lang="fr-MA" sz="2800" b="1" dirty="0">
              <a:latin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62E26E62-8F03-00A9-C5E1-3F0272DC6EC5}"/>
              </a:ext>
            </a:extLst>
          </p:cNvPr>
          <p:cNvSpPr txBox="1"/>
          <p:nvPr/>
        </p:nvSpPr>
        <p:spPr>
          <a:xfrm>
            <a:off x="3877878" y="3599064"/>
            <a:ext cx="2629585" cy="369332"/>
          </a:xfrm>
          <a:prstGeom prst="rect">
            <a:avLst/>
          </a:prstGeom>
          <a:noFill/>
        </p:spPr>
        <p:txBody>
          <a:bodyPr wrap="square">
            <a:spAutoFit/>
          </a:bodyPr>
          <a:lstStyle/>
          <a:p>
            <a:pPr algn="ctr"/>
            <a:r>
              <a:rPr lang="ar-MA" b="1" dirty="0">
                <a:solidFill>
                  <a:srgbClr val="156082"/>
                </a:solidFill>
                <a:latin typeface="Calibri" panose="020F0502020204030204" pitchFamily="34" charset="0"/>
                <a:cs typeface="Calibri" panose="020F0502020204030204" pitchFamily="34" charset="0"/>
              </a:rPr>
              <a:t>السيارات ذاتية القيادة</a:t>
            </a:r>
            <a:endParaRPr lang="fr-MA" b="1" dirty="0">
              <a:solidFill>
                <a:srgbClr val="156082"/>
              </a:solidFill>
              <a:latin typeface="Calibri" panose="020F0502020204030204" pitchFamily="34" charset="0"/>
              <a:cs typeface="Calibri" panose="020F0502020204030204" pitchFamily="34" charset="0"/>
            </a:endParaRPr>
          </a:p>
        </p:txBody>
      </p:sp>
      <p:sp>
        <p:nvSpPr>
          <p:cNvPr id="14" name="ZoneTexte 13">
            <a:extLst>
              <a:ext uri="{FF2B5EF4-FFF2-40B4-BE49-F238E27FC236}">
                <a16:creationId xmlns:a16="http://schemas.microsoft.com/office/drawing/2014/main" id="{9F046B20-7D09-0324-D11B-4C0D113713DE}"/>
              </a:ext>
            </a:extLst>
          </p:cNvPr>
          <p:cNvSpPr txBox="1"/>
          <p:nvPr/>
        </p:nvSpPr>
        <p:spPr>
          <a:xfrm>
            <a:off x="4907174" y="4584253"/>
            <a:ext cx="4094743" cy="646331"/>
          </a:xfrm>
          <a:prstGeom prst="rect">
            <a:avLst/>
          </a:prstGeom>
          <a:noFill/>
        </p:spPr>
        <p:txBody>
          <a:bodyPr wrap="square">
            <a:spAutoFit/>
          </a:bodyPr>
          <a:lstStyle/>
          <a:p>
            <a:pPr algn="ctr"/>
            <a:r>
              <a:rPr lang="ar-MA" sz="3600" b="1" dirty="0">
                <a:solidFill>
                  <a:srgbClr val="037A9C"/>
                </a:solidFill>
                <a:latin typeface="Calibri" panose="020F0502020204030204" pitchFamily="34" charset="0"/>
                <a:cs typeface="Calibri" panose="020F0502020204030204" pitchFamily="34" charset="0"/>
              </a:rPr>
              <a:t>الخوارزميات</a:t>
            </a:r>
            <a:endParaRPr lang="fr-MA" sz="3600" b="1" dirty="0">
              <a:solidFill>
                <a:srgbClr val="037A9C"/>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93E4BDDA-253D-921C-3F89-6BFEF581ED0C}"/>
              </a:ext>
            </a:extLst>
          </p:cNvPr>
          <p:cNvSpPr txBox="1"/>
          <p:nvPr/>
        </p:nvSpPr>
        <p:spPr>
          <a:xfrm>
            <a:off x="4111464" y="4102233"/>
            <a:ext cx="4094743" cy="523220"/>
          </a:xfrm>
          <a:prstGeom prst="rect">
            <a:avLst/>
          </a:prstGeom>
          <a:noFill/>
        </p:spPr>
        <p:txBody>
          <a:bodyPr wrap="square">
            <a:spAutoFit/>
          </a:bodyPr>
          <a:lstStyle/>
          <a:p>
            <a:pPr algn="ctr"/>
            <a:r>
              <a:rPr lang="ar-MA" sz="2800" b="1" dirty="0">
                <a:latin typeface="Calibri" panose="020F0502020204030204" pitchFamily="34" charset="0"/>
                <a:cs typeface="Calibri" panose="020F0502020204030204" pitchFamily="34" charset="0"/>
              </a:rPr>
              <a:t>الذكاء الاصطناعي</a:t>
            </a:r>
            <a:endParaRPr lang="fr-MA" sz="2800" b="1" dirty="0">
              <a:latin typeface="Calibri" panose="020F0502020204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6D5E5A7C-CDE0-FB82-34A8-05E4FCDE8DFD}"/>
              </a:ext>
            </a:extLst>
          </p:cNvPr>
          <p:cNvSpPr txBox="1"/>
          <p:nvPr/>
        </p:nvSpPr>
        <p:spPr>
          <a:xfrm>
            <a:off x="812431" y="3579013"/>
            <a:ext cx="4094743" cy="523220"/>
          </a:xfrm>
          <a:prstGeom prst="rect">
            <a:avLst/>
          </a:prstGeom>
          <a:noFill/>
        </p:spPr>
        <p:txBody>
          <a:bodyPr wrap="square">
            <a:spAutoFit/>
          </a:bodyPr>
          <a:lstStyle/>
          <a:p>
            <a:pPr algn="ctr"/>
            <a:r>
              <a:rPr lang="ar-MA" sz="2800" b="1" dirty="0">
                <a:latin typeface="Calibri" panose="020F0502020204030204" pitchFamily="34" charset="0"/>
                <a:cs typeface="Calibri" panose="020F0502020204030204" pitchFamily="34" charset="0"/>
              </a:rPr>
              <a:t>الطائرات بدون طيار</a:t>
            </a:r>
            <a:endParaRPr lang="fr-MA"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77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1219170" rtl="1">
                <a:defRPr sz="1800" b="0" i="0" u="none" strike="noStrike" kern="0" cap="none" spc="0" baseline="0">
                  <a:solidFill>
                    <a:srgbClr val="000000"/>
                  </a:solidFill>
                  <a:uFillTx/>
                </a:defRPr>
              </a:pPr>
              <a:r>
                <a:rPr lang="ar-MA" sz="3600" b="1" kern="0" dirty="0">
                  <a:solidFill>
                    <a:srgbClr val="44546A"/>
                  </a:solidFill>
                  <a:latin typeface="Calibri"/>
                  <a:ea typeface="Calibri"/>
                  <a:cs typeface="Calibri"/>
                </a:rPr>
                <a:t>8 دقائق</a:t>
              </a:r>
              <a:endParaRPr lang="ar-MA" sz="3600" b="1" kern="0" dirty="0">
                <a:solidFill>
                  <a:schemeClr val="accent2"/>
                </a:solidFill>
                <a:latin typeface="Calibri"/>
                <a:ea typeface="Calibri"/>
                <a:cs typeface="Calibri"/>
              </a:endParaRP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أستمع وأفهم</a:t>
            </a:r>
          </a:p>
        </p:txBody>
      </p:sp>
      <p:sp>
        <p:nvSpPr>
          <p:cNvPr id="6" name="TextBox 6">
            <a:extLst>
              <a:ext uri="{FF2B5EF4-FFF2-40B4-BE49-F238E27FC236}">
                <a16:creationId xmlns:a16="http://schemas.microsoft.com/office/drawing/2014/main" id="{E7CE5065-5221-BC2F-4F50-7E6CE30DB22A}"/>
              </a:ext>
            </a:extLst>
          </p:cNvPr>
          <p:cNvSpPr txBox="1"/>
          <p:nvPr/>
        </p:nvSpPr>
        <p:spPr>
          <a:xfrm>
            <a:off x="2738031" y="4719847"/>
            <a:ext cx="5869200" cy="738664"/>
          </a:xfrm>
          <a:prstGeom prst="rect">
            <a:avLst/>
          </a:prstGeom>
          <a:noFill/>
          <a:ln cap="flat">
            <a:noFill/>
          </a:ln>
        </p:spPr>
        <p:txBody>
          <a:bodyPr vert="horz" wrap="square" lIns="0" tIns="0" rIns="0" bIns="0" anchor="t" anchorCtr="1" compatLnSpc="1">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التسميع 1</a:t>
            </a:r>
          </a:p>
        </p:txBody>
      </p:sp>
      <p:pic>
        <p:nvPicPr>
          <p:cNvPr id="7" name="Picture 2">
            <a:extLst>
              <a:ext uri="{FF2B5EF4-FFF2-40B4-BE49-F238E27FC236}">
                <a16:creationId xmlns:a16="http://schemas.microsoft.com/office/drawing/2014/main" id="{C9A9785F-C1ED-9964-9C94-07A921F8DFF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251130" y="1162549"/>
            <a:ext cx="2697339" cy="2697339"/>
          </a:xfrm>
          <a:prstGeom prst="rect">
            <a:avLst/>
          </a:prstGeom>
        </p:spPr>
      </p:pic>
    </p:spTree>
    <p:extLst>
      <p:ext uri="{BB962C8B-B14F-4D97-AF65-F5344CB8AC3E}">
        <p14:creationId xmlns:p14="http://schemas.microsoft.com/office/powerpoint/2010/main" val="205688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75957" y="187731"/>
            <a:ext cx="10529279" cy="267549"/>
          </a:xfrm>
        </p:spPr>
        <p:txBody>
          <a:bodyPr/>
          <a:lstStyle/>
          <a:p>
            <a:r>
              <a:rPr lang="ar-MA" sz="1800" b="1" dirty="0">
                <a:latin typeface="Calibri"/>
                <a:ea typeface="Calibri"/>
                <a:cs typeface="Calibri"/>
                <a:sym typeface="Calibri"/>
              </a:rPr>
              <a:t>قبل التسميع أقدم لكم المهمة التي ينبغي إنجازها</a:t>
            </a:r>
            <a:r>
              <a:rPr lang="ar-SA" sz="1800" b="1" dirty="0">
                <a:latin typeface="Calibri"/>
                <a:ea typeface="Calibri"/>
                <a:cs typeface="Calibri"/>
                <a:sym typeface="Calibri"/>
              </a:rPr>
              <a:t>: </a:t>
            </a:r>
            <a:r>
              <a:rPr lang="ar-MA" sz="1800" b="1" dirty="0">
                <a:latin typeface="Calibri"/>
                <a:ea typeface="Calibri"/>
                <a:cs typeface="Calibri"/>
                <a:sym typeface="Calibri"/>
              </a:rPr>
              <a:t>تحديد </a:t>
            </a:r>
            <a:r>
              <a:rPr lang="ar-SA" sz="1800" b="1" dirty="0">
                <a:latin typeface="Calibri"/>
                <a:ea typeface="Calibri"/>
                <a:cs typeface="Calibri"/>
                <a:sym typeface="Calibri"/>
              </a:rPr>
              <a:t>عناصر الوضعية التواصلية. </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MA" dirty="0"/>
              <a:t>يعرف المدرس المتعلمين بالمهمة التي ينبغي إنجازها، ويطلب منهم توظيف تقنية رؤوس الأقلام.</a:t>
            </a:r>
            <a:endParaRPr lang="ar-SA" sz="1400" dirty="0"/>
          </a:p>
        </p:txBody>
      </p:sp>
      <p:pic>
        <p:nvPicPr>
          <p:cNvPr id="3" name="Image 2">
            <a:extLst>
              <a:ext uri="{FF2B5EF4-FFF2-40B4-BE49-F238E27FC236}">
                <a16:creationId xmlns:a16="http://schemas.microsoft.com/office/drawing/2014/main" id="{A84FDECB-0FB0-CFF2-9278-B1B70EED0EF9}"/>
              </a:ext>
            </a:extLst>
          </p:cNvPr>
          <p:cNvPicPr>
            <a:picLocks noChangeAspect="1"/>
          </p:cNvPicPr>
          <p:nvPr/>
        </p:nvPicPr>
        <p:blipFill rotWithShape="1">
          <a:blip r:embed="rId3"/>
          <a:srcRect l="7113" r="6524"/>
          <a:stretch/>
        </p:blipFill>
        <p:spPr>
          <a:xfrm>
            <a:off x="1146359" y="2107104"/>
            <a:ext cx="10529279" cy="2822695"/>
          </a:xfrm>
          <a:prstGeom prst="rect">
            <a:avLst/>
          </a:prstGeom>
        </p:spPr>
      </p:pic>
    </p:spTree>
    <p:extLst>
      <p:ext uri="{BB962C8B-B14F-4D97-AF65-F5344CB8AC3E}">
        <p14:creationId xmlns:p14="http://schemas.microsoft.com/office/powerpoint/2010/main" val="3230911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95C7EF-D45D-5EFF-0B83-216CBDB56D26}"/>
              </a:ext>
            </a:extLst>
          </p:cNvPr>
          <p:cNvSpPr>
            <a:spLocks noGrp="1"/>
          </p:cNvSpPr>
          <p:nvPr>
            <p:ph type="title"/>
          </p:nvPr>
        </p:nvSpPr>
        <p:spPr/>
        <p:txBody>
          <a:bodyPr/>
          <a:lstStyle/>
          <a:p>
            <a:r>
              <a:rPr lang="ar-MA" sz="1800" b="1" dirty="0">
                <a:latin typeface="Calibri"/>
                <a:ea typeface="Calibri"/>
                <a:cs typeface="Calibri"/>
                <a:sym typeface="Calibri"/>
              </a:rPr>
              <a:t>سأسمعكم النص التسميع الأول، انتبهوا سوف نبدأ، أنصتوا جيدا دوّنوا رؤوس أقلام في دفتر البحث </a:t>
            </a:r>
            <a:endParaRPr lang="fr-FR" dirty="0"/>
          </a:p>
        </p:txBody>
      </p:sp>
      <p:sp>
        <p:nvSpPr>
          <p:cNvPr id="4" name="Espace réservé du contenu 3">
            <a:extLst>
              <a:ext uri="{FF2B5EF4-FFF2-40B4-BE49-F238E27FC236}">
                <a16:creationId xmlns:a16="http://schemas.microsoft.com/office/drawing/2014/main" id="{3D0011FF-F9F8-5722-350D-B1AACD1A18CF}"/>
              </a:ext>
            </a:extLst>
          </p:cNvPr>
          <p:cNvSpPr>
            <a:spLocks noGrp="1"/>
          </p:cNvSpPr>
          <p:nvPr>
            <p:ph sz="quarter" idx="11"/>
          </p:nvPr>
        </p:nvSpPr>
        <p:spPr/>
        <p:txBody>
          <a:bodyPr/>
          <a:lstStyle/>
          <a:p>
            <a:r>
              <a:rPr lang="ar-MA" dirty="0">
                <a:latin typeface="Calibri" panose="020F0502020204030204" pitchFamily="34" charset="0"/>
                <a:cs typeface="Calibri" panose="020F0502020204030204" pitchFamily="34" charset="0"/>
              </a:rPr>
              <a:t>يوجه المدرس المتعلمين إلى الانتباه والإصغاء الجيد</a:t>
            </a:r>
          </a:p>
        </p:txBody>
      </p:sp>
      <p:pic>
        <p:nvPicPr>
          <p:cNvPr id="5" name="Google Shape;656;p54">
            <a:extLst>
              <a:ext uri="{FF2B5EF4-FFF2-40B4-BE49-F238E27FC236}">
                <a16:creationId xmlns:a16="http://schemas.microsoft.com/office/drawing/2014/main" id="{05C1066D-4B9E-5A18-C0FD-8FD8E8BF6D98}"/>
              </a:ext>
            </a:extLst>
          </p:cNvPr>
          <p:cNvPicPr>
            <a:picLocks noChangeAspect="1"/>
          </p:cNvPicPr>
          <p:nvPr/>
        </p:nvPicPr>
        <p:blipFill>
          <a:blip r:embed="rId2">
            <a:alphaModFix/>
          </a:blip>
          <a:srcRect/>
          <a:stretch>
            <a:fillRect/>
          </a:stretch>
        </p:blipFill>
        <p:spPr>
          <a:xfrm>
            <a:off x="134776" y="134054"/>
            <a:ext cx="744881" cy="744881"/>
          </a:xfrm>
          <a:prstGeom prst="rect">
            <a:avLst/>
          </a:prstGeom>
          <a:noFill/>
          <a:ln cap="flat">
            <a:noFill/>
          </a:ln>
        </p:spPr>
      </p:pic>
      <p:pic>
        <p:nvPicPr>
          <p:cNvPr id="6" name="Picture 2" descr="كيف أعرف أن طفلي لا يسمع؟ 10 أعراض تنذر بالإصابة بضعف السمع">
            <a:extLst>
              <a:ext uri="{FF2B5EF4-FFF2-40B4-BE49-F238E27FC236}">
                <a16:creationId xmlns:a16="http://schemas.microsoft.com/office/drawing/2014/main" id="{B7F54882-55E6-0A54-8456-8501DC73C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50051"/>
            <a:ext cx="7315200" cy="418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0557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140623"/>
            <a:ext cx="744881" cy="744881"/>
          </a:xfrm>
          <a:prstGeom prst="rect">
            <a:avLst/>
          </a:prstGeom>
          <a:noFill/>
          <a:ln cap="flat">
            <a:noFill/>
          </a:ln>
        </p:spPr>
      </p:pic>
      <p:sp>
        <p:nvSpPr>
          <p:cNvPr id="8" name="Google Shape;846;p49">
            <a:extLst>
              <a:ext uri="{FF2B5EF4-FFF2-40B4-BE49-F238E27FC236}">
                <a16:creationId xmlns:a16="http://schemas.microsoft.com/office/drawing/2014/main" id="{BAC873CB-8376-910C-3639-14BA80A6FE50}"/>
              </a:ext>
            </a:extLst>
          </p:cNvPr>
          <p:cNvSpPr/>
          <p:nvPr/>
        </p:nvSpPr>
        <p:spPr>
          <a:xfrm>
            <a:off x="2709863" y="1557338"/>
            <a:ext cx="6945312" cy="869950"/>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a:solidFill>
                  <a:schemeClr val="dk1"/>
                </a:solidFill>
                <a:latin typeface="Calibri"/>
                <a:ea typeface="Calibri"/>
                <a:cs typeface="Calibri"/>
                <a:sym typeface="Calibri"/>
              </a:rPr>
              <a:t>ألتزمُ الصمت؛</a:t>
            </a:r>
            <a:endParaRPr sz="2800" b="1">
              <a:solidFill>
                <a:schemeClr val="dk1"/>
              </a:solidFill>
              <a:latin typeface="Calibri"/>
              <a:ea typeface="Calibri"/>
              <a:cs typeface="Calibri"/>
              <a:sym typeface="Calibri"/>
            </a:endParaRPr>
          </a:p>
        </p:txBody>
      </p:sp>
      <p:sp>
        <p:nvSpPr>
          <p:cNvPr id="9" name="Google Shape;847;p49">
            <a:extLst>
              <a:ext uri="{FF2B5EF4-FFF2-40B4-BE49-F238E27FC236}">
                <a16:creationId xmlns:a16="http://schemas.microsoft.com/office/drawing/2014/main" id="{A129493C-F7F6-8BFB-7E13-FB5B0CAD1AE2}"/>
              </a:ext>
            </a:extLst>
          </p:cNvPr>
          <p:cNvSpPr/>
          <p:nvPr/>
        </p:nvSpPr>
        <p:spPr>
          <a:xfrm>
            <a:off x="2709863" y="2808288"/>
            <a:ext cx="6945312" cy="871537"/>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a:solidFill>
                  <a:schemeClr val="dk1"/>
                </a:solidFill>
                <a:latin typeface="Calibri"/>
                <a:ea typeface="Calibri"/>
                <a:cs typeface="Calibri"/>
                <a:sym typeface="Calibri"/>
              </a:rPr>
              <a:t>أَنتبهُ وأَستمعُ بتركيز؛</a:t>
            </a:r>
            <a:endParaRPr/>
          </a:p>
        </p:txBody>
      </p:sp>
      <p:sp>
        <p:nvSpPr>
          <p:cNvPr id="11" name="Google Shape;848;p49">
            <a:extLst>
              <a:ext uri="{FF2B5EF4-FFF2-40B4-BE49-F238E27FC236}">
                <a16:creationId xmlns:a16="http://schemas.microsoft.com/office/drawing/2014/main" id="{F32A3710-79DE-C505-3A5E-6314B0100E95}"/>
              </a:ext>
            </a:extLst>
          </p:cNvPr>
          <p:cNvSpPr/>
          <p:nvPr/>
        </p:nvSpPr>
        <p:spPr>
          <a:xfrm>
            <a:off x="2709863" y="4060825"/>
            <a:ext cx="6945312" cy="869950"/>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dirty="0">
                <a:solidFill>
                  <a:schemeClr val="dk1"/>
                </a:solidFill>
                <a:latin typeface="Calibri"/>
                <a:ea typeface="Calibri"/>
                <a:cs typeface="Calibri"/>
                <a:sym typeface="Calibri"/>
              </a:rPr>
              <a:t>أفهم الأسئلة وأوجه استماعي للنص للإجابة عنها.</a:t>
            </a:r>
            <a:endParaRPr dirty="0"/>
          </a:p>
        </p:txBody>
      </p:sp>
      <p:sp>
        <p:nvSpPr>
          <p:cNvPr id="12" name="Google Shape;849;p49">
            <a:extLst>
              <a:ext uri="{FF2B5EF4-FFF2-40B4-BE49-F238E27FC236}">
                <a16:creationId xmlns:a16="http://schemas.microsoft.com/office/drawing/2014/main" id="{1F2088D2-C684-FA9B-3305-5B76A1601855}"/>
              </a:ext>
            </a:extLst>
          </p:cNvPr>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4800" b="1">
                <a:solidFill>
                  <a:schemeClr val="accent1"/>
                </a:solidFill>
                <a:latin typeface="Arial Rounded"/>
                <a:ea typeface="Arial Rounded"/>
                <a:cs typeface="Arial Rounded"/>
                <a:sym typeface="Arial Rounded"/>
              </a:rPr>
              <a:t>1</a:t>
            </a:r>
            <a:endParaRPr/>
          </a:p>
        </p:txBody>
      </p:sp>
      <p:sp>
        <p:nvSpPr>
          <p:cNvPr id="16" name="Google Shape;850;p49">
            <a:extLst>
              <a:ext uri="{FF2B5EF4-FFF2-40B4-BE49-F238E27FC236}">
                <a16:creationId xmlns:a16="http://schemas.microsoft.com/office/drawing/2014/main" id="{157B9088-329E-47FF-98E1-61C6F3BE6920}"/>
              </a:ext>
            </a:extLst>
          </p:cNvPr>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4800" b="1">
                <a:solidFill>
                  <a:schemeClr val="accent1"/>
                </a:solidFill>
                <a:latin typeface="Arial Rounded"/>
                <a:ea typeface="Arial Rounded"/>
                <a:cs typeface="Arial Rounded"/>
                <a:sym typeface="Arial Rounded"/>
              </a:rPr>
              <a:t>2</a:t>
            </a:r>
            <a:endParaRPr/>
          </a:p>
        </p:txBody>
      </p:sp>
      <p:sp>
        <p:nvSpPr>
          <p:cNvPr id="20" name="Google Shape;851;p49">
            <a:extLst>
              <a:ext uri="{FF2B5EF4-FFF2-40B4-BE49-F238E27FC236}">
                <a16:creationId xmlns:a16="http://schemas.microsoft.com/office/drawing/2014/main" id="{E350962A-DD00-B0FB-B095-4CCF05F7C1D7}"/>
              </a:ext>
            </a:extLst>
          </p:cNvPr>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4800" b="1">
                <a:solidFill>
                  <a:schemeClr val="accent1"/>
                </a:solidFill>
                <a:latin typeface="Arial Rounded"/>
                <a:ea typeface="Arial Rounded"/>
                <a:cs typeface="Arial Rounded"/>
                <a:sym typeface="Arial Rounded"/>
              </a:rPr>
              <a:t>3</a:t>
            </a:r>
            <a:endParaRPr/>
          </a:p>
        </p:txBody>
      </p:sp>
      <p:sp>
        <p:nvSpPr>
          <p:cNvPr id="4" name="Titre 3">
            <a:extLst>
              <a:ext uri="{FF2B5EF4-FFF2-40B4-BE49-F238E27FC236}">
                <a16:creationId xmlns:a16="http://schemas.microsoft.com/office/drawing/2014/main" id="{8A0A1B3F-D216-2D7D-228C-6DBC8CEA088D}"/>
              </a:ext>
            </a:extLst>
          </p:cNvPr>
          <p:cNvSpPr>
            <a:spLocks noGrp="1"/>
          </p:cNvSpPr>
          <p:nvPr>
            <p:ph type="title"/>
          </p:nvPr>
        </p:nvSpPr>
        <p:spPr>
          <a:xfrm>
            <a:off x="941030" y="266050"/>
            <a:ext cx="10529279" cy="267549"/>
          </a:xfrm>
        </p:spPr>
        <p:txBody>
          <a:bodyPr/>
          <a:lstStyle/>
          <a:p>
            <a:r>
              <a:rPr lang="ar-SA" sz="1800" b="1" dirty="0">
                <a:solidFill>
                  <a:srgbClr val="757070"/>
                </a:solidFill>
                <a:latin typeface="Calibri"/>
                <a:ea typeface="Calibri"/>
                <a:cs typeface="Calibri"/>
                <a:sym typeface="Calibri"/>
              </a:rPr>
              <a:t>قبل أن نستمع إلى نص </a:t>
            </a:r>
            <a:r>
              <a:rPr lang="ar-MA" sz="1800" b="1" dirty="0">
                <a:latin typeface="Calibri"/>
                <a:ea typeface="Calibri"/>
                <a:cs typeface="Calibri"/>
                <a:sym typeface="Calibri"/>
              </a:rPr>
              <a:t>بعنوان</a:t>
            </a:r>
            <a:r>
              <a:rPr lang="ar-MA" sz="1800" b="1" dirty="0">
                <a:solidFill>
                  <a:srgbClr val="FF0000"/>
                </a:solidFill>
                <a:latin typeface="Calibri"/>
                <a:ea typeface="Calibri"/>
                <a:cs typeface="Calibri"/>
                <a:sym typeface="Calibri"/>
              </a:rPr>
              <a:t> الذكاء الاصطناعي وتطوره   </a:t>
            </a:r>
            <a:r>
              <a:rPr lang="ar-SA" sz="1800" b="1" dirty="0">
                <a:solidFill>
                  <a:srgbClr val="757070"/>
                </a:solidFill>
                <a:latin typeface="Calibri"/>
                <a:ea typeface="Calibri"/>
                <a:cs typeface="Calibri"/>
                <a:sym typeface="Calibri"/>
              </a:rPr>
              <a:t>، نتذكر أبرز قواعد الاستماع الجيد. </a:t>
            </a:r>
            <a:endParaRPr lang="fr-FR" dirty="0"/>
          </a:p>
        </p:txBody>
      </p:sp>
      <p:sp>
        <p:nvSpPr>
          <p:cNvPr id="14" name="Espace réservé du contenu 13">
            <a:extLst>
              <a:ext uri="{FF2B5EF4-FFF2-40B4-BE49-F238E27FC236}">
                <a16:creationId xmlns:a16="http://schemas.microsoft.com/office/drawing/2014/main" id="{571AB83B-98E5-379A-6B97-57E8B72446E3}"/>
              </a:ext>
            </a:extLst>
          </p:cNvPr>
          <p:cNvSpPr>
            <a:spLocks noGrp="1"/>
          </p:cNvSpPr>
          <p:nvPr>
            <p:ph sz="quarter" idx="11"/>
          </p:nvPr>
        </p:nvSpPr>
        <p:spPr>
          <a:xfrm>
            <a:off x="1220149" y="563983"/>
            <a:ext cx="10250160" cy="321521"/>
          </a:xfrm>
        </p:spPr>
        <p:txBody>
          <a:bodyPr/>
          <a:lstStyle/>
          <a:p>
            <a:r>
              <a:rPr lang="ar-MA" i="1" dirty="0">
                <a:solidFill>
                  <a:srgbClr val="AEABAB"/>
                </a:solidFill>
                <a:latin typeface="Calibri" panose="020F0502020204030204" pitchFamily="34" charset="0"/>
                <a:cs typeface="Calibri" panose="020F0502020204030204" pitchFamily="34" charset="0"/>
              </a:rPr>
              <a:t>يشرح المدرس (ة) للتلاميذ  ضوابط الاستماع الجيد</a:t>
            </a:r>
          </a:p>
        </p:txBody>
      </p:sp>
    </p:spTree>
    <p:extLst>
      <p:ext uri="{BB962C8B-B14F-4D97-AF65-F5344CB8AC3E}">
        <p14:creationId xmlns:p14="http://schemas.microsoft.com/office/powerpoint/2010/main" val="6174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ppt_w</p:attrName>
                                        </p:attrNameLst>
                                      </p:cBhvr>
                                      <p:tavLst>
                                        <p:tav tm="0">
                                          <p:val>
                                            <p:strVal val="0"/>
                                          </p:val>
                                        </p:tav>
                                        <p:tav tm="100000">
                                          <p:val>
                                            <p:strVal val="#ppt_w"/>
                                          </p:val>
                                        </p:tav>
                                      </p:tavLst>
                                    </p:anim>
                                    <p:anim calcmode="lin" valueType="num">
                                      <p:cBhvr additive="base">
                                        <p:cTn id="8" dur="500"/>
                                        <p:tgtEl>
                                          <p:spTgt spid="8"/>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p:tgtEl>
                                          <p:spTgt spid="11"/>
                                        </p:tgtEl>
                                        <p:attrNameLst>
                                          <p:attrName>ppt_w</p:attrName>
                                        </p:attrNameLst>
                                      </p:cBhvr>
                                      <p:tavLst>
                                        <p:tav tm="0">
                                          <p:val>
                                            <p:strVal val="0"/>
                                          </p:val>
                                        </p:tav>
                                        <p:tav tm="100000">
                                          <p:val>
                                            <p:strVal val="#ppt_w"/>
                                          </p:val>
                                        </p:tav>
                                      </p:tavLst>
                                    </p:anim>
                                    <p:anim calcmode="lin" valueType="num">
                                      <p:cBhvr additive="base">
                                        <p:cTn id="19" dur="500"/>
                                        <p:tgtEl>
                                          <p:spTgt spid="1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75957" y="187731"/>
            <a:ext cx="10529279" cy="267549"/>
          </a:xfrm>
        </p:spPr>
        <p:txBody>
          <a:bodyPr/>
          <a:lstStyle/>
          <a:p>
            <a:r>
              <a:rPr lang="ar-SA" sz="1800" b="1" dirty="0">
                <a:latin typeface="Calibri"/>
                <a:ea typeface="Calibri"/>
                <a:cs typeface="Calibri"/>
                <a:sym typeface="Calibri"/>
              </a:rPr>
              <a:t>الآن، سأسمعكم نصا بعنوان: </a:t>
            </a:r>
            <a:r>
              <a:rPr lang="ar-MA" sz="1800" b="1" dirty="0">
                <a:latin typeface="Calibri"/>
                <a:ea typeface="Calibri"/>
                <a:cs typeface="Calibri"/>
                <a:sym typeface="Calibri"/>
              </a:rPr>
              <a:t>الذكاء الاصطناعي وتطوره   </a:t>
            </a:r>
            <a:r>
              <a:rPr lang="ar-SA" sz="1800" b="1" dirty="0">
                <a:latin typeface="Calibri"/>
                <a:ea typeface="Calibri"/>
                <a:cs typeface="Calibri"/>
                <a:sym typeface="Calibri"/>
              </a:rPr>
              <a:t>، حاولوا أن تحددوا  عناصر الوضعية التواصلية. </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SA" sz="1400" dirty="0"/>
              <a:t>يطلب  المدرس)ة(من المتعلمين  الاستماع بانتباه وتركيز، محاولين اكتشاف عناصر الوضعية التواصلية للنص المسموع: من؟ لمن؟ أين؟ ماذا؟ </a:t>
            </a:r>
          </a:p>
        </p:txBody>
      </p:sp>
      <p:pic>
        <p:nvPicPr>
          <p:cNvPr id="3" name="Image 2">
            <a:extLst>
              <a:ext uri="{FF2B5EF4-FFF2-40B4-BE49-F238E27FC236}">
                <a16:creationId xmlns:a16="http://schemas.microsoft.com/office/drawing/2014/main" id="{CB8FC014-E72E-7F65-7DB3-3F10453CB063}"/>
              </a:ext>
            </a:extLst>
          </p:cNvPr>
          <p:cNvPicPr>
            <a:picLocks noChangeAspect="1"/>
          </p:cNvPicPr>
          <p:nvPr/>
        </p:nvPicPr>
        <p:blipFill rotWithShape="1">
          <a:blip r:embed="rId3"/>
          <a:srcRect l="7113" r="6524"/>
          <a:stretch/>
        </p:blipFill>
        <p:spPr>
          <a:xfrm>
            <a:off x="1146359" y="2107104"/>
            <a:ext cx="10529279" cy="2822695"/>
          </a:xfrm>
          <a:prstGeom prst="rect">
            <a:avLst/>
          </a:prstGeom>
        </p:spPr>
      </p:pic>
    </p:spTree>
    <p:extLst>
      <p:ext uri="{BB962C8B-B14F-4D97-AF65-F5344CB8AC3E}">
        <p14:creationId xmlns:p14="http://schemas.microsoft.com/office/powerpoint/2010/main" val="205563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7" name="Picture 19">
            <a:extLst>
              <a:ext uri="{FF2B5EF4-FFF2-40B4-BE49-F238E27FC236}">
                <a16:creationId xmlns:a16="http://schemas.microsoft.com/office/drawing/2014/main" id="{465A23C5-FC7B-B515-F13A-DC1F958E97B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2962" y="1527170"/>
            <a:ext cx="12069038" cy="5399091"/>
          </a:xfrm>
          <a:prstGeom prst="rect">
            <a:avLst/>
          </a:prstGeom>
        </p:spPr>
      </p:pic>
      <p:sp>
        <p:nvSpPr>
          <p:cNvPr id="5" name="Google Shape;701;p32">
            <a:extLst>
              <a:ext uri="{FF2B5EF4-FFF2-40B4-BE49-F238E27FC236}">
                <a16:creationId xmlns:a16="http://schemas.microsoft.com/office/drawing/2014/main" id="{6D1628AD-8AB8-1403-FC96-BB933C06EA17}"/>
              </a:ext>
            </a:extLst>
          </p:cNvPr>
          <p:cNvSpPr/>
          <p:nvPr/>
        </p:nvSpPr>
        <p:spPr>
          <a:xfrm>
            <a:off x="1763355" y="1068832"/>
            <a:ext cx="8740723" cy="643828"/>
          </a:xfrm>
          <a:prstGeom prst="roundRect">
            <a:avLst>
              <a:gd name="adj" fmla="val 16667"/>
            </a:avLst>
          </a:prstGeom>
          <a:solidFill>
            <a:schemeClr val="accent2">
              <a:lumMod val="20000"/>
              <a:lumOff val="80000"/>
            </a:schemeClr>
          </a:solidFill>
          <a:ln w="571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800" b="1" dirty="0">
                <a:solidFill>
                  <a:schemeClr val="dk1"/>
                </a:solidFill>
                <a:latin typeface="Calibri"/>
                <a:ea typeface="Calibri"/>
                <a:cs typeface="Calibri"/>
                <a:sym typeface="Calibri"/>
              </a:rPr>
              <a:t>أحدد </a:t>
            </a:r>
            <a:r>
              <a:rPr lang="ar-SA" sz="2800" b="1" dirty="0">
                <a:solidFill>
                  <a:schemeClr val="dk1"/>
                </a:solidFill>
                <a:latin typeface="Calibri"/>
                <a:ea typeface="Calibri"/>
                <a:cs typeface="Calibri"/>
                <a:sym typeface="Calibri"/>
              </a:rPr>
              <a:t>عناصر الوضعية التواصلية </a:t>
            </a:r>
            <a:r>
              <a:rPr lang="ar-MA" sz="2800" b="1" dirty="0">
                <a:solidFill>
                  <a:schemeClr val="dk1"/>
                </a:solidFill>
                <a:latin typeface="Calibri"/>
                <a:ea typeface="Calibri"/>
                <a:cs typeface="Calibri"/>
                <a:sym typeface="Calibri"/>
              </a:rPr>
              <a:t>(من؟، لمن؟، </a:t>
            </a:r>
            <a:r>
              <a:rPr lang="ar-SA" sz="2800" b="1" dirty="0">
                <a:solidFill>
                  <a:schemeClr val="dk1"/>
                </a:solidFill>
                <a:latin typeface="Calibri"/>
                <a:ea typeface="Calibri"/>
                <a:cs typeface="Calibri"/>
                <a:sym typeface="Calibri"/>
              </a:rPr>
              <a:t>أين؟ متى</a:t>
            </a:r>
            <a:r>
              <a:rPr lang="ar-MA" sz="2800" b="1" dirty="0">
                <a:solidFill>
                  <a:schemeClr val="dk1"/>
                </a:solidFill>
                <a:latin typeface="Calibri"/>
                <a:ea typeface="Calibri"/>
                <a:cs typeface="Calibri"/>
                <a:sym typeface="Calibri"/>
              </a:rPr>
              <a:t>...)</a:t>
            </a:r>
            <a:endParaRPr sz="2800" b="1" dirty="0">
              <a:solidFill>
                <a:schemeClr val="dk1"/>
              </a:solidFill>
              <a:latin typeface="Calibri"/>
              <a:ea typeface="Calibri"/>
              <a:cs typeface="Calibri"/>
              <a:sym typeface="Calibri"/>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9" name="Image 8">
            <a:extLst>
              <a:ext uri="{FF2B5EF4-FFF2-40B4-BE49-F238E27FC236}">
                <a16:creationId xmlns:a16="http://schemas.microsoft.com/office/drawing/2014/main" id="{69AB7B7B-2224-C181-FC43-C4949557B595}"/>
              </a:ext>
            </a:extLst>
          </p:cNvPr>
          <p:cNvPicPr>
            <a:picLocks noChangeAspect="1"/>
          </p:cNvPicPr>
          <p:nvPr/>
        </p:nvPicPr>
        <p:blipFill rotWithShape="1">
          <a:blip r:embed="rId3"/>
          <a:srcRect l="66573" t="4100" b="58786"/>
          <a:stretch/>
        </p:blipFill>
        <p:spPr>
          <a:xfrm>
            <a:off x="4362221" y="2848055"/>
            <a:ext cx="4075391" cy="1641700"/>
          </a:xfrm>
          <a:prstGeom prst="rect">
            <a:avLst/>
          </a:prstGeom>
        </p:spPr>
      </p:pic>
      <p:pic>
        <p:nvPicPr>
          <p:cNvPr id="22" name="Google Shape;1435;p14" descr="Lever la main - Icônes mains et gestes gratuites">
            <a:extLst>
              <a:ext uri="{FF2B5EF4-FFF2-40B4-BE49-F238E27FC236}">
                <a16:creationId xmlns:a16="http://schemas.microsoft.com/office/drawing/2014/main" id="{479B6D36-F944-9CD9-43BE-D9AF6837D2CC}"/>
              </a:ext>
            </a:extLst>
          </p:cNvPr>
          <p:cNvPicPr preferRelativeResize="0"/>
          <p:nvPr/>
        </p:nvPicPr>
        <p:blipFill rotWithShape="1">
          <a:blip r:embed="rId4">
            <a:alphaModFix/>
          </a:blip>
          <a:srcRect/>
          <a:stretch/>
        </p:blipFill>
        <p:spPr>
          <a:xfrm>
            <a:off x="153248" y="187255"/>
            <a:ext cx="702642" cy="702642"/>
          </a:xfrm>
          <a:prstGeom prst="rect">
            <a:avLst/>
          </a:prstGeom>
          <a:noFill/>
          <a:ln>
            <a:noFill/>
          </a:ln>
        </p:spPr>
      </p:pic>
      <p:sp>
        <p:nvSpPr>
          <p:cNvPr id="8" name="Titre 7">
            <a:extLst>
              <a:ext uri="{FF2B5EF4-FFF2-40B4-BE49-F238E27FC236}">
                <a16:creationId xmlns:a16="http://schemas.microsoft.com/office/drawing/2014/main" id="{3921CDF1-9789-D42C-D2A6-D2ACB0E9F904}"/>
              </a:ext>
            </a:extLst>
          </p:cNvPr>
          <p:cNvSpPr>
            <a:spLocks noGrp="1"/>
          </p:cNvSpPr>
          <p:nvPr>
            <p:ph type="title"/>
          </p:nvPr>
        </p:nvSpPr>
        <p:spPr>
          <a:xfrm>
            <a:off x="831360" y="211390"/>
            <a:ext cx="10529279" cy="267549"/>
          </a:xfrm>
        </p:spPr>
        <p:txBody>
          <a:bodyPr/>
          <a:lstStyle/>
          <a:p>
            <a:r>
              <a:rPr lang="ar-MA" sz="1800" b="1" dirty="0">
                <a:latin typeface="Calibri"/>
                <a:cs typeface="Calibri"/>
                <a:sym typeface="Calibri"/>
              </a:rPr>
              <a:t>الآن، لنحدّد من يتكلم.</a:t>
            </a:r>
            <a:endParaRPr lang="fr-FR" dirty="0"/>
          </a:p>
        </p:txBody>
      </p:sp>
      <p:sp>
        <p:nvSpPr>
          <p:cNvPr id="11" name="Espace réservé du contenu 10">
            <a:extLst>
              <a:ext uri="{FF2B5EF4-FFF2-40B4-BE49-F238E27FC236}">
                <a16:creationId xmlns:a16="http://schemas.microsoft.com/office/drawing/2014/main" id="{A352BAC5-51E1-808F-49C2-AC360DBF75EF}"/>
              </a:ext>
            </a:extLst>
          </p:cNvPr>
          <p:cNvSpPr>
            <a:spLocks noGrp="1"/>
          </p:cNvSpPr>
          <p:nvPr>
            <p:ph sz="quarter" idx="11"/>
          </p:nvPr>
        </p:nvSpPr>
        <p:spPr>
          <a:xfrm>
            <a:off x="1135009" y="511468"/>
            <a:ext cx="10250160" cy="321521"/>
          </a:xfrm>
        </p:spPr>
        <p:txBody>
          <a:bodyPr/>
          <a:lstStyle/>
          <a:p>
            <a:r>
              <a:rPr lang="ar-MA" sz="1400" dirty="0">
                <a:cs typeface="Calibri" panose="020F0502020204030204" pitchFamily="34" charset="0"/>
              </a:rPr>
              <a:t>يطرح المدرس السؤال على جماعة القسم ثم يختار متعلما يقدم الإجابة ويطلب منه شرح سيرورة الإنجاز أمام زملائه ويبدون رأيهم في جوابه.</a:t>
            </a:r>
            <a:endParaRPr lang="fr-FR" sz="1400" dirty="0">
              <a:latin typeface="Calibri" panose="020F0502020204030204" pitchFamily="34" charset="0"/>
              <a:cs typeface="Calibri" panose="020F0502020204030204" pitchFamily="34" charset="0"/>
            </a:endParaRPr>
          </a:p>
          <a:p>
            <a:endParaRPr lang="fr-FR" dirty="0"/>
          </a:p>
        </p:txBody>
      </p:sp>
      <p:pic>
        <p:nvPicPr>
          <p:cNvPr id="2" name="Picture 1">
            <a:extLst>
              <a:ext uri="{FF2B5EF4-FFF2-40B4-BE49-F238E27FC236}">
                <a16:creationId xmlns:a16="http://schemas.microsoft.com/office/drawing/2014/main" id="{AE8E3457-50AA-4652-0ACD-10069A4C0E4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18718" y="258106"/>
            <a:ext cx="648055" cy="648055"/>
          </a:xfrm>
          <a:prstGeom prst="rect">
            <a:avLst/>
          </a:prstGeom>
        </p:spPr>
      </p:pic>
    </p:spTree>
    <p:extLst>
      <p:ext uri="{BB962C8B-B14F-4D97-AF65-F5344CB8AC3E}">
        <p14:creationId xmlns:p14="http://schemas.microsoft.com/office/powerpoint/2010/main" val="14575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Google Shape;701;p32">
            <a:extLst>
              <a:ext uri="{FF2B5EF4-FFF2-40B4-BE49-F238E27FC236}">
                <a16:creationId xmlns:a16="http://schemas.microsoft.com/office/drawing/2014/main" id="{6D1628AD-8AB8-1403-FC96-BB933C06EA17}"/>
              </a:ext>
            </a:extLst>
          </p:cNvPr>
          <p:cNvSpPr/>
          <p:nvPr/>
        </p:nvSpPr>
        <p:spPr>
          <a:xfrm>
            <a:off x="1763355" y="1068832"/>
            <a:ext cx="8740723" cy="643828"/>
          </a:xfrm>
          <a:prstGeom prst="roundRect">
            <a:avLst>
              <a:gd name="adj" fmla="val 16667"/>
            </a:avLst>
          </a:prstGeom>
          <a:solidFill>
            <a:schemeClr val="accent2">
              <a:lumMod val="20000"/>
              <a:lumOff val="80000"/>
            </a:schemeClr>
          </a:solidFill>
          <a:ln w="571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800" b="1" dirty="0">
                <a:solidFill>
                  <a:schemeClr val="dk1"/>
                </a:solidFill>
                <a:latin typeface="Calibri"/>
                <a:ea typeface="Calibri"/>
                <a:cs typeface="Calibri"/>
                <a:sym typeface="Calibri"/>
              </a:rPr>
              <a:t>أحدد </a:t>
            </a:r>
            <a:r>
              <a:rPr lang="ar-SA" sz="2800" b="1" dirty="0">
                <a:solidFill>
                  <a:schemeClr val="dk1"/>
                </a:solidFill>
                <a:latin typeface="Calibri"/>
                <a:ea typeface="Calibri"/>
                <a:cs typeface="Calibri"/>
                <a:sym typeface="Calibri"/>
              </a:rPr>
              <a:t>عناصر الوضعية التواصلية </a:t>
            </a:r>
            <a:r>
              <a:rPr lang="ar-MA" sz="2800" b="1" dirty="0">
                <a:solidFill>
                  <a:schemeClr val="dk1"/>
                </a:solidFill>
                <a:latin typeface="Calibri"/>
                <a:ea typeface="Calibri"/>
                <a:cs typeface="Calibri"/>
                <a:sym typeface="Calibri"/>
              </a:rPr>
              <a:t>(من؟، لمن؟، </a:t>
            </a:r>
            <a:r>
              <a:rPr lang="ar-SA" sz="2800" b="1" dirty="0">
                <a:solidFill>
                  <a:schemeClr val="dk1"/>
                </a:solidFill>
                <a:latin typeface="Calibri"/>
                <a:ea typeface="Calibri"/>
                <a:cs typeface="Calibri"/>
                <a:sym typeface="Calibri"/>
              </a:rPr>
              <a:t>أين؟ متى</a:t>
            </a:r>
            <a:r>
              <a:rPr lang="ar-MA" sz="2800" b="1" dirty="0">
                <a:solidFill>
                  <a:schemeClr val="dk1"/>
                </a:solidFill>
                <a:latin typeface="Calibri"/>
                <a:ea typeface="Calibri"/>
                <a:cs typeface="Calibri"/>
                <a:sym typeface="Calibri"/>
              </a:rPr>
              <a:t>...)</a:t>
            </a:r>
            <a:endParaRPr sz="2800" b="1" dirty="0">
              <a:solidFill>
                <a:schemeClr val="dk1"/>
              </a:solidFill>
              <a:latin typeface="Calibri"/>
              <a:ea typeface="Calibri"/>
              <a:cs typeface="Calibri"/>
              <a:sym typeface="Calibri"/>
            </a:endParaRPr>
          </a:p>
        </p:txBody>
      </p:sp>
      <p:pic>
        <p:nvPicPr>
          <p:cNvPr id="9" name="Image 8">
            <a:extLst>
              <a:ext uri="{FF2B5EF4-FFF2-40B4-BE49-F238E27FC236}">
                <a16:creationId xmlns:a16="http://schemas.microsoft.com/office/drawing/2014/main" id="{69AB7B7B-2224-C181-FC43-C4949557B595}"/>
              </a:ext>
            </a:extLst>
          </p:cNvPr>
          <p:cNvPicPr>
            <a:picLocks noChangeAspect="1"/>
          </p:cNvPicPr>
          <p:nvPr/>
        </p:nvPicPr>
        <p:blipFill rotWithShape="1">
          <a:blip r:embed="rId3"/>
          <a:srcRect l="66573" t="4100" b="58786"/>
          <a:stretch/>
        </p:blipFill>
        <p:spPr>
          <a:xfrm>
            <a:off x="5943600" y="2609781"/>
            <a:ext cx="5987597" cy="2412000"/>
          </a:xfrm>
          <a:prstGeom prst="rect">
            <a:avLst/>
          </a:prstGeom>
        </p:spPr>
      </p:pic>
      <p:sp>
        <p:nvSpPr>
          <p:cNvPr id="8" name="Titre 7">
            <a:extLst>
              <a:ext uri="{FF2B5EF4-FFF2-40B4-BE49-F238E27FC236}">
                <a16:creationId xmlns:a16="http://schemas.microsoft.com/office/drawing/2014/main" id="{B914F9B8-1034-A95B-1F8F-E02977C68AE9}"/>
              </a:ext>
            </a:extLst>
          </p:cNvPr>
          <p:cNvSpPr>
            <a:spLocks noGrp="1"/>
          </p:cNvSpPr>
          <p:nvPr>
            <p:ph type="title"/>
          </p:nvPr>
        </p:nvSpPr>
        <p:spPr>
          <a:xfrm>
            <a:off x="941030" y="248584"/>
            <a:ext cx="10529279" cy="267549"/>
          </a:xfrm>
        </p:spPr>
        <p:txBody>
          <a:bodyPr/>
          <a:lstStyle/>
          <a:p>
            <a:r>
              <a:rPr lang="ar-MA" sz="1800" b="1" dirty="0">
                <a:latin typeface="Calibri"/>
                <a:cs typeface="Calibri"/>
                <a:sym typeface="Calibri"/>
              </a:rPr>
              <a:t>الآن، لنحدّد من يتكلم.</a:t>
            </a:r>
            <a:endParaRPr lang="fr-FR" dirty="0"/>
          </a:p>
        </p:txBody>
      </p:sp>
      <p:sp>
        <p:nvSpPr>
          <p:cNvPr id="12" name="Espace réservé du contenu 11">
            <a:extLst>
              <a:ext uri="{FF2B5EF4-FFF2-40B4-BE49-F238E27FC236}">
                <a16:creationId xmlns:a16="http://schemas.microsoft.com/office/drawing/2014/main" id="{5B4568B2-A023-3115-3A15-E3EC378FC4ED}"/>
              </a:ext>
            </a:extLst>
          </p:cNvPr>
          <p:cNvSpPr>
            <a:spLocks noGrp="1"/>
          </p:cNvSpPr>
          <p:nvPr>
            <p:ph sz="quarter" idx="11"/>
          </p:nvPr>
        </p:nvSpPr>
        <p:spPr>
          <a:xfrm>
            <a:off x="1080589" y="532305"/>
            <a:ext cx="10250160" cy="321521"/>
          </a:xfrm>
        </p:spPr>
        <p:txBody>
          <a:bodyPr/>
          <a:lstStyle/>
          <a:p>
            <a:r>
              <a:rPr lang="ar-MA" sz="1400" dirty="0">
                <a:latin typeface="Calibri" panose="020F0502020204030204" pitchFamily="34" charset="0"/>
                <a:cs typeface="Calibri" panose="020F0502020204030204" pitchFamily="34" charset="0"/>
              </a:rPr>
              <a:t>يستفسر المدرس المتعلمين عن سيرورة توصل المتعلمين إلى الجواب الصحيح، ثم ينوه بعملهم.</a:t>
            </a:r>
            <a:endParaRPr lang="fr-FR" sz="1400" dirty="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4D509EF7-E859-73A6-E189-08B1788719B5}"/>
              </a:ext>
            </a:extLst>
          </p:cNvPr>
          <p:cNvSpPr/>
          <p:nvPr/>
        </p:nvSpPr>
        <p:spPr>
          <a:xfrm>
            <a:off x="5373807" y="3041374"/>
            <a:ext cx="6467938" cy="210709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4800" b="1" dirty="0">
                <a:solidFill>
                  <a:schemeClr val="dk1"/>
                </a:solidFill>
                <a:latin typeface="Calibri"/>
                <a:cs typeface="Calibri"/>
              </a:rPr>
              <a:t>جيفري </a:t>
            </a:r>
            <a:r>
              <a:rPr lang="ar-MA" sz="4800" b="1" dirty="0" err="1">
                <a:solidFill>
                  <a:schemeClr val="dk1"/>
                </a:solidFill>
                <a:latin typeface="Calibri"/>
                <a:cs typeface="Calibri"/>
              </a:rPr>
              <a:t>هينتون</a:t>
            </a:r>
            <a:endParaRPr lang="fr-FR" sz="4800" b="1" dirty="0">
              <a:solidFill>
                <a:schemeClr val="dk1"/>
              </a:solidFill>
              <a:latin typeface="Calibri"/>
              <a:cs typeface="Calibri"/>
            </a:endParaRPr>
          </a:p>
        </p:txBody>
      </p:sp>
      <p:sp>
        <p:nvSpPr>
          <p:cNvPr id="3" name="AutoShape 2" descr="Geoffrey Hinton – Facts – 2024 - NobelPrize.org">
            <a:extLst>
              <a:ext uri="{FF2B5EF4-FFF2-40B4-BE49-F238E27FC236}">
                <a16:creationId xmlns:a16="http://schemas.microsoft.com/office/drawing/2014/main" id="{A633DF20-9840-CBED-8B06-C50EDFA556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8" name="Picture 4" descr="‫الأب الروحي للذكاء الاصطناعي&quot; يحذر من مستقبل مظلم – DW – 2023/5/3‬‎">
            <a:extLst>
              <a:ext uri="{FF2B5EF4-FFF2-40B4-BE49-F238E27FC236}">
                <a16:creationId xmlns:a16="http://schemas.microsoft.com/office/drawing/2014/main" id="{0BD23E38-7769-DAA4-63E6-A01AD2CD9B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182" y="2609781"/>
            <a:ext cx="5335725" cy="29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75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7" name="Picture 19">
            <a:extLst>
              <a:ext uri="{FF2B5EF4-FFF2-40B4-BE49-F238E27FC236}">
                <a16:creationId xmlns:a16="http://schemas.microsoft.com/office/drawing/2014/main" id="{FF86EA10-18FE-4445-5C71-2634128F3D5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63090" y="1573511"/>
            <a:ext cx="12069038" cy="5399091"/>
          </a:xfrm>
          <a:prstGeom prst="rect">
            <a:avLst/>
          </a:prstGeom>
        </p:spPr>
      </p:pic>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5" name="Google Shape;701;p32">
            <a:extLst>
              <a:ext uri="{FF2B5EF4-FFF2-40B4-BE49-F238E27FC236}">
                <a16:creationId xmlns:a16="http://schemas.microsoft.com/office/drawing/2014/main" id="{6D1628AD-8AB8-1403-FC96-BB933C06EA17}"/>
              </a:ext>
            </a:extLst>
          </p:cNvPr>
          <p:cNvSpPr/>
          <p:nvPr/>
        </p:nvSpPr>
        <p:spPr>
          <a:xfrm>
            <a:off x="1763355" y="1068832"/>
            <a:ext cx="8740723" cy="643828"/>
          </a:xfrm>
          <a:prstGeom prst="roundRect">
            <a:avLst>
              <a:gd name="adj" fmla="val 16667"/>
            </a:avLst>
          </a:prstGeom>
          <a:solidFill>
            <a:schemeClr val="accent2">
              <a:lumMod val="20000"/>
              <a:lumOff val="80000"/>
            </a:schemeClr>
          </a:solidFill>
          <a:ln w="571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2800" b="1" dirty="0">
                <a:solidFill>
                  <a:schemeClr val="dk1"/>
                </a:solidFill>
                <a:ea typeface="Calibri"/>
                <a:cs typeface="Calibri"/>
                <a:sym typeface="Calibri"/>
              </a:rPr>
              <a:t>أحدد </a:t>
            </a:r>
            <a:r>
              <a:rPr lang="ar-SA" sz="2800" b="1" dirty="0">
                <a:solidFill>
                  <a:schemeClr val="dk1"/>
                </a:solidFill>
                <a:latin typeface="Calibri"/>
                <a:ea typeface="Calibri"/>
                <a:cs typeface="Calibri"/>
                <a:sym typeface="Calibri"/>
              </a:rPr>
              <a:t>عناصر الوضعية التواصلية </a:t>
            </a:r>
            <a:r>
              <a:rPr lang="ar-MA" sz="2800" b="1" dirty="0">
                <a:solidFill>
                  <a:schemeClr val="dk1"/>
                </a:solidFill>
                <a:latin typeface="Calibri"/>
                <a:ea typeface="Calibri"/>
                <a:cs typeface="Calibri"/>
                <a:sym typeface="Calibri"/>
              </a:rPr>
              <a:t>(من؟، لمن؟، </a:t>
            </a:r>
            <a:r>
              <a:rPr lang="ar-SA" sz="2800" b="1" dirty="0">
                <a:solidFill>
                  <a:schemeClr val="dk1"/>
                </a:solidFill>
                <a:latin typeface="Calibri"/>
                <a:ea typeface="Calibri"/>
                <a:cs typeface="Calibri"/>
                <a:sym typeface="Calibri"/>
              </a:rPr>
              <a:t>أين؟ متى</a:t>
            </a:r>
            <a:r>
              <a:rPr lang="ar-MA" sz="2800" b="1" dirty="0">
                <a:solidFill>
                  <a:schemeClr val="dk1"/>
                </a:solidFill>
                <a:latin typeface="Calibri"/>
                <a:ea typeface="Calibri"/>
                <a:cs typeface="Calibri"/>
                <a:sym typeface="Calibri"/>
              </a:rPr>
              <a:t>...)</a:t>
            </a:r>
            <a:endParaRPr sz="2800" b="1" dirty="0">
              <a:solidFill>
                <a:schemeClr val="dk1"/>
              </a:solidFill>
              <a:latin typeface="Calibri"/>
              <a:ea typeface="Calibri"/>
              <a:cs typeface="Calibri"/>
              <a:sym typeface="Calibri"/>
            </a:endParaRPr>
          </a:p>
        </p:txBody>
      </p:sp>
      <p:sp>
        <p:nvSpPr>
          <p:cNvPr id="8" name="Google Shape;900;p55">
            <a:extLst>
              <a:ext uri="{FF2B5EF4-FFF2-40B4-BE49-F238E27FC236}">
                <a16:creationId xmlns:a16="http://schemas.microsoft.com/office/drawing/2014/main" id="{34CADCDE-BBC9-A7BB-8726-3E3C832F314E}"/>
              </a:ext>
            </a:extLst>
          </p:cNvPr>
          <p:cNvSpPr txBox="1">
            <a:spLocks/>
          </p:cNvSpPr>
          <p:nvPr/>
        </p:nvSpPr>
        <p:spPr>
          <a:xfrm>
            <a:off x="1763355" y="323817"/>
            <a:ext cx="9515747"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latin typeface="Calibri" panose="020F0502020204030204" pitchFamily="34" charset="0"/>
              <a:cs typeface="Calibri" panose="020F0502020204030204" pitchFamily="34" charset="0"/>
            </a:endParaRPr>
          </a:p>
        </p:txBody>
      </p:sp>
      <p:pic>
        <p:nvPicPr>
          <p:cNvPr id="13" name="Google Shape;1435;p14" descr="Lever la main - Icônes mains et gestes gratuites">
            <a:extLst>
              <a:ext uri="{FF2B5EF4-FFF2-40B4-BE49-F238E27FC236}">
                <a16:creationId xmlns:a16="http://schemas.microsoft.com/office/drawing/2014/main" id="{36A772EC-D971-765F-B834-E7B47C8E2E72}"/>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9" name="Image 8">
            <a:extLst>
              <a:ext uri="{FF2B5EF4-FFF2-40B4-BE49-F238E27FC236}">
                <a16:creationId xmlns:a16="http://schemas.microsoft.com/office/drawing/2014/main" id="{2BCA0E03-8A2E-E1E3-6297-CAD3DA0CD8AF}"/>
              </a:ext>
            </a:extLst>
          </p:cNvPr>
          <p:cNvPicPr>
            <a:picLocks noChangeAspect="1"/>
          </p:cNvPicPr>
          <p:nvPr/>
        </p:nvPicPr>
        <p:blipFill rotWithShape="1">
          <a:blip r:embed="rId4"/>
          <a:srcRect l="62703" t="56319" r="7502" b="2546"/>
          <a:stretch/>
        </p:blipFill>
        <p:spPr>
          <a:xfrm>
            <a:off x="3245065" y="2507093"/>
            <a:ext cx="5905087" cy="2484000"/>
          </a:xfrm>
          <a:prstGeom prst="rect">
            <a:avLst/>
          </a:prstGeom>
        </p:spPr>
      </p:pic>
      <p:sp>
        <p:nvSpPr>
          <p:cNvPr id="11" name="Titre 10">
            <a:extLst>
              <a:ext uri="{FF2B5EF4-FFF2-40B4-BE49-F238E27FC236}">
                <a16:creationId xmlns:a16="http://schemas.microsoft.com/office/drawing/2014/main" id="{BDB0B5B5-3374-C1F3-E937-181F650F55A4}"/>
              </a:ext>
            </a:extLst>
          </p:cNvPr>
          <p:cNvSpPr>
            <a:spLocks noGrp="1"/>
          </p:cNvSpPr>
          <p:nvPr>
            <p:ph type="title"/>
          </p:nvPr>
        </p:nvSpPr>
        <p:spPr>
          <a:xfrm>
            <a:off x="855172" y="258537"/>
            <a:ext cx="10529279" cy="267549"/>
          </a:xfrm>
        </p:spPr>
        <p:txBody>
          <a:bodyPr/>
          <a:lstStyle/>
          <a:p>
            <a:r>
              <a:rPr lang="ar-MA" sz="1800" b="1" dirty="0">
                <a:latin typeface="Calibri"/>
                <a:cs typeface="Calibri"/>
                <a:sym typeface="Calibri"/>
              </a:rPr>
              <a:t>والآن، لنحدد لمن يتوجه بالخطاب.</a:t>
            </a:r>
            <a:endParaRPr lang="fr-FR" dirty="0"/>
          </a:p>
        </p:txBody>
      </p:sp>
      <p:sp>
        <p:nvSpPr>
          <p:cNvPr id="14" name="Espace réservé du contenu 13">
            <a:extLst>
              <a:ext uri="{FF2B5EF4-FFF2-40B4-BE49-F238E27FC236}">
                <a16:creationId xmlns:a16="http://schemas.microsoft.com/office/drawing/2014/main" id="{FED298E2-7FB8-6466-C8DC-D7A9875D020E}"/>
              </a:ext>
            </a:extLst>
          </p:cNvPr>
          <p:cNvSpPr>
            <a:spLocks noGrp="1"/>
          </p:cNvSpPr>
          <p:nvPr>
            <p:ph sz="quarter" idx="11"/>
          </p:nvPr>
        </p:nvSpPr>
        <p:spPr/>
        <p:txBody>
          <a:bodyPr/>
          <a:lstStyle/>
          <a:p>
            <a:r>
              <a:rPr lang="ar-MA" sz="1400" dirty="0">
                <a:cs typeface="Calibri" panose="020F0502020204030204" pitchFamily="34" charset="0"/>
              </a:rPr>
              <a:t>يطرح المدرس السؤال على جماعة القسم ثم يختار متعلما يقدم الإجابة ويطلب منه شرح سيرورة الإنجاز أمام زملائه ويبدون رأيهم في جوابه..</a:t>
            </a:r>
            <a:endParaRPr lang="fr-FR" sz="1400"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418A7A69-BA67-1812-CFA8-CECA941BD17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18718" y="268045"/>
            <a:ext cx="648055" cy="648055"/>
          </a:xfrm>
          <a:prstGeom prst="rect">
            <a:avLst/>
          </a:prstGeom>
        </p:spPr>
      </p:pic>
    </p:spTree>
    <p:extLst>
      <p:ext uri="{BB962C8B-B14F-4D97-AF65-F5344CB8AC3E}">
        <p14:creationId xmlns:p14="http://schemas.microsoft.com/office/powerpoint/2010/main" val="49297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B7B95F30-2C9F-FFE4-1616-9274D792499D}"/>
              </a:ext>
            </a:extLst>
          </p:cNvPr>
          <p:cNvPicPr>
            <a:picLocks noChangeAspect="1"/>
          </p:cNvPicPr>
          <p:nvPr/>
        </p:nvPicPr>
        <p:blipFill rotWithShape="1">
          <a:blip r:embed="rId2"/>
          <a:srcRect l="62703" t="56319" r="7502" b="2546"/>
          <a:stretch/>
        </p:blipFill>
        <p:spPr>
          <a:xfrm>
            <a:off x="2690579" y="2405682"/>
            <a:ext cx="6846478" cy="2880000"/>
          </a:xfrm>
          <a:prstGeom prst="rect">
            <a:avLst/>
          </a:prstGeom>
        </p:spPr>
      </p:pic>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5" name="Google Shape;701;p32">
            <a:extLst>
              <a:ext uri="{FF2B5EF4-FFF2-40B4-BE49-F238E27FC236}">
                <a16:creationId xmlns:a16="http://schemas.microsoft.com/office/drawing/2014/main" id="{6D1628AD-8AB8-1403-FC96-BB933C06EA17}"/>
              </a:ext>
            </a:extLst>
          </p:cNvPr>
          <p:cNvSpPr/>
          <p:nvPr/>
        </p:nvSpPr>
        <p:spPr>
          <a:xfrm>
            <a:off x="1763355" y="1068832"/>
            <a:ext cx="8740723" cy="643828"/>
          </a:xfrm>
          <a:prstGeom prst="roundRect">
            <a:avLst>
              <a:gd name="adj" fmla="val 16667"/>
            </a:avLst>
          </a:prstGeom>
          <a:solidFill>
            <a:schemeClr val="accent2">
              <a:lumMod val="20000"/>
              <a:lumOff val="80000"/>
            </a:schemeClr>
          </a:solidFill>
          <a:ln w="571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2800" b="1" dirty="0">
                <a:solidFill>
                  <a:schemeClr val="dk1"/>
                </a:solidFill>
                <a:ea typeface="Calibri"/>
                <a:cs typeface="Calibri"/>
                <a:sym typeface="Calibri"/>
              </a:rPr>
              <a:t>أحدد </a:t>
            </a:r>
            <a:r>
              <a:rPr lang="ar-SA" sz="2800" b="1" dirty="0">
                <a:solidFill>
                  <a:schemeClr val="dk1"/>
                </a:solidFill>
                <a:latin typeface="Calibri"/>
                <a:ea typeface="Calibri"/>
                <a:cs typeface="Calibri"/>
                <a:sym typeface="Calibri"/>
              </a:rPr>
              <a:t>عناصر الوضعية التواصلية </a:t>
            </a:r>
            <a:r>
              <a:rPr lang="ar-MA" sz="2800" b="1" dirty="0">
                <a:solidFill>
                  <a:schemeClr val="dk1"/>
                </a:solidFill>
                <a:latin typeface="Calibri"/>
                <a:ea typeface="Calibri"/>
                <a:cs typeface="Calibri"/>
                <a:sym typeface="Calibri"/>
              </a:rPr>
              <a:t>(من؟، لمن؟، </a:t>
            </a:r>
            <a:r>
              <a:rPr lang="ar-SA" sz="2800" b="1" dirty="0">
                <a:solidFill>
                  <a:schemeClr val="dk1"/>
                </a:solidFill>
                <a:latin typeface="Calibri"/>
                <a:ea typeface="Calibri"/>
                <a:cs typeface="Calibri"/>
                <a:sym typeface="Calibri"/>
              </a:rPr>
              <a:t>أين؟ متى</a:t>
            </a:r>
            <a:r>
              <a:rPr lang="ar-MA" sz="2800" b="1" dirty="0">
                <a:solidFill>
                  <a:schemeClr val="dk1"/>
                </a:solidFill>
                <a:latin typeface="Calibri"/>
                <a:ea typeface="Calibri"/>
                <a:cs typeface="Calibri"/>
                <a:sym typeface="Calibri"/>
              </a:rPr>
              <a:t>...)</a:t>
            </a:r>
            <a:endParaRPr sz="2800" b="1" dirty="0">
              <a:solidFill>
                <a:schemeClr val="dk1"/>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A8E33A01-A683-5111-BCDC-9A337932D750}"/>
              </a:ext>
            </a:extLst>
          </p:cNvPr>
          <p:cNvSpPr/>
          <p:nvPr/>
        </p:nvSpPr>
        <p:spPr>
          <a:xfrm>
            <a:off x="2601472" y="2793825"/>
            <a:ext cx="6467938" cy="210709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4800" b="1" dirty="0">
                <a:latin typeface="Calibri"/>
                <a:cs typeface="Calibri"/>
              </a:rPr>
              <a:t>يوجه خطابه لوسائل الإعلام</a:t>
            </a:r>
            <a:endParaRPr lang="fr-FR" sz="4800" b="1" dirty="0">
              <a:latin typeface="Calibri"/>
              <a:cs typeface="Calibri"/>
            </a:endParaRPr>
          </a:p>
        </p:txBody>
      </p:sp>
      <p:sp>
        <p:nvSpPr>
          <p:cNvPr id="14" name="Espace réservé du contenu 13">
            <a:extLst>
              <a:ext uri="{FF2B5EF4-FFF2-40B4-BE49-F238E27FC236}">
                <a16:creationId xmlns:a16="http://schemas.microsoft.com/office/drawing/2014/main" id="{637D161C-255E-4C68-DE0D-4CD93AF935A3}"/>
              </a:ext>
            </a:extLst>
          </p:cNvPr>
          <p:cNvSpPr>
            <a:spLocks noGrp="1"/>
          </p:cNvSpPr>
          <p:nvPr>
            <p:ph sz="quarter" idx="11"/>
          </p:nvPr>
        </p:nvSpPr>
        <p:spPr/>
        <p:txBody>
          <a:bodyPr/>
          <a:lstStyle/>
          <a:p>
            <a:r>
              <a:rPr lang="ar-MA" sz="1400" dirty="0">
                <a:latin typeface="Calibri" panose="020F0502020204030204" pitchFamily="34" charset="0"/>
                <a:cs typeface="Calibri" panose="020F0502020204030204" pitchFamily="34" charset="0"/>
              </a:rPr>
              <a:t>يستفسر المدرس المتعلمين عن سيرورة توصل المتعلمين إلى الجواب الصحيح، ثم ينوه بعملهم.</a:t>
            </a:r>
            <a:endParaRPr lang="fr-FR" sz="1400" dirty="0">
              <a:latin typeface="Calibri" panose="020F0502020204030204" pitchFamily="34" charset="0"/>
              <a:cs typeface="Calibri" panose="020F0502020204030204" pitchFamily="34" charset="0"/>
            </a:endParaRPr>
          </a:p>
        </p:txBody>
      </p:sp>
      <p:sp>
        <p:nvSpPr>
          <p:cNvPr id="15" name="Titre 10">
            <a:extLst>
              <a:ext uri="{FF2B5EF4-FFF2-40B4-BE49-F238E27FC236}">
                <a16:creationId xmlns:a16="http://schemas.microsoft.com/office/drawing/2014/main" id="{ADE96E23-D623-8B87-1D0C-5A4A467D8507}"/>
              </a:ext>
            </a:extLst>
          </p:cNvPr>
          <p:cNvSpPr>
            <a:spLocks noGrp="1"/>
          </p:cNvSpPr>
          <p:nvPr>
            <p:ph type="title"/>
          </p:nvPr>
        </p:nvSpPr>
        <p:spPr>
          <a:xfrm>
            <a:off x="912898" y="232169"/>
            <a:ext cx="10529888" cy="266700"/>
          </a:xfrm>
        </p:spPr>
        <p:txBody>
          <a:bodyPr/>
          <a:lstStyle/>
          <a:p>
            <a:r>
              <a:rPr lang="ar-MA" sz="1800" b="1" dirty="0">
                <a:latin typeface="Calibri"/>
                <a:cs typeface="Calibri"/>
                <a:sym typeface="Calibri"/>
              </a:rPr>
              <a:t>والآن، لنحدد لمن يتوجه بالخطاب.</a:t>
            </a:r>
            <a:endParaRPr lang="fr-FR" dirty="0"/>
          </a:p>
        </p:txBody>
      </p:sp>
    </p:spTree>
    <p:extLst>
      <p:ext uri="{BB962C8B-B14F-4D97-AF65-F5344CB8AC3E}">
        <p14:creationId xmlns:p14="http://schemas.microsoft.com/office/powerpoint/2010/main" val="25519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11" name="Picture 19">
            <a:extLst>
              <a:ext uri="{FF2B5EF4-FFF2-40B4-BE49-F238E27FC236}">
                <a16:creationId xmlns:a16="http://schemas.microsoft.com/office/drawing/2014/main" id="{F97A0840-52B7-3C98-C3F1-0E403885514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63090" y="1458909"/>
            <a:ext cx="12069038" cy="5399091"/>
          </a:xfrm>
          <a:prstGeom prst="rect">
            <a:avLst/>
          </a:prstGeom>
        </p:spPr>
      </p:pic>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5" name="Google Shape;701;p32">
            <a:extLst>
              <a:ext uri="{FF2B5EF4-FFF2-40B4-BE49-F238E27FC236}">
                <a16:creationId xmlns:a16="http://schemas.microsoft.com/office/drawing/2014/main" id="{6D1628AD-8AB8-1403-FC96-BB933C06EA17}"/>
              </a:ext>
            </a:extLst>
          </p:cNvPr>
          <p:cNvSpPr/>
          <p:nvPr/>
        </p:nvSpPr>
        <p:spPr>
          <a:xfrm>
            <a:off x="1763355" y="1068832"/>
            <a:ext cx="8740723" cy="643828"/>
          </a:xfrm>
          <a:prstGeom prst="roundRect">
            <a:avLst>
              <a:gd name="adj" fmla="val 16667"/>
            </a:avLst>
          </a:prstGeom>
          <a:solidFill>
            <a:schemeClr val="accent2">
              <a:lumMod val="20000"/>
              <a:lumOff val="80000"/>
            </a:schemeClr>
          </a:solidFill>
          <a:ln w="571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2800" b="1" dirty="0">
                <a:solidFill>
                  <a:schemeClr val="dk1"/>
                </a:solidFill>
                <a:ea typeface="Calibri"/>
                <a:cs typeface="Calibri"/>
                <a:sym typeface="Calibri"/>
              </a:rPr>
              <a:t>أحدد </a:t>
            </a:r>
            <a:r>
              <a:rPr lang="ar-SA" sz="2800" b="1" dirty="0">
                <a:solidFill>
                  <a:schemeClr val="dk1"/>
                </a:solidFill>
                <a:latin typeface="Calibri"/>
                <a:ea typeface="Calibri"/>
                <a:cs typeface="Calibri"/>
                <a:sym typeface="Calibri"/>
              </a:rPr>
              <a:t>عناصر الوضعية التواصلية </a:t>
            </a:r>
            <a:r>
              <a:rPr lang="ar-MA" sz="2800" b="1" dirty="0">
                <a:solidFill>
                  <a:schemeClr val="dk1"/>
                </a:solidFill>
                <a:latin typeface="Calibri"/>
                <a:ea typeface="Calibri"/>
                <a:cs typeface="Calibri"/>
                <a:sym typeface="Calibri"/>
              </a:rPr>
              <a:t>(من؟، لمن؟، </a:t>
            </a:r>
            <a:r>
              <a:rPr lang="ar-SA" sz="2800" b="1" dirty="0">
                <a:solidFill>
                  <a:schemeClr val="dk1"/>
                </a:solidFill>
                <a:latin typeface="Calibri"/>
                <a:ea typeface="Calibri"/>
                <a:cs typeface="Calibri"/>
                <a:sym typeface="Calibri"/>
              </a:rPr>
              <a:t>أين؟ متى</a:t>
            </a:r>
            <a:r>
              <a:rPr lang="ar-MA" sz="2800" b="1" dirty="0">
                <a:solidFill>
                  <a:schemeClr val="dk1"/>
                </a:solidFill>
                <a:latin typeface="Calibri"/>
                <a:ea typeface="Calibri"/>
                <a:cs typeface="Calibri"/>
                <a:sym typeface="Calibri"/>
              </a:rPr>
              <a:t>...)</a:t>
            </a:r>
            <a:endParaRPr sz="2800" b="1" dirty="0">
              <a:solidFill>
                <a:schemeClr val="dk1"/>
              </a:solidFill>
              <a:latin typeface="Calibri"/>
              <a:ea typeface="Calibri"/>
              <a:cs typeface="Calibri"/>
              <a:sym typeface="Calibri"/>
            </a:endParaRPr>
          </a:p>
        </p:txBody>
      </p:sp>
      <p:sp>
        <p:nvSpPr>
          <p:cNvPr id="8" name="Google Shape;900;p55">
            <a:extLst>
              <a:ext uri="{FF2B5EF4-FFF2-40B4-BE49-F238E27FC236}">
                <a16:creationId xmlns:a16="http://schemas.microsoft.com/office/drawing/2014/main" id="{34CADCDE-BBC9-A7BB-8726-3E3C832F314E}"/>
              </a:ext>
            </a:extLst>
          </p:cNvPr>
          <p:cNvSpPr txBox="1">
            <a:spLocks/>
          </p:cNvSpPr>
          <p:nvPr/>
        </p:nvSpPr>
        <p:spPr>
          <a:xfrm>
            <a:off x="2588596" y="970097"/>
            <a:ext cx="9515747"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FR" sz="1400" dirty="0">
              <a:latin typeface="Calibri" panose="020F0502020204030204" pitchFamily="34" charset="0"/>
              <a:cs typeface="Calibri" panose="020F0502020204030204" pitchFamily="34" charset="0"/>
            </a:endParaRPr>
          </a:p>
        </p:txBody>
      </p:sp>
      <p:pic>
        <p:nvPicPr>
          <p:cNvPr id="13" name="Google Shape;1435;p14" descr="Lever la main - Icônes mains et gestes gratuites">
            <a:extLst>
              <a:ext uri="{FF2B5EF4-FFF2-40B4-BE49-F238E27FC236}">
                <a16:creationId xmlns:a16="http://schemas.microsoft.com/office/drawing/2014/main" id="{36A772EC-D971-765F-B834-E7B47C8E2E72}"/>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9" name="Image 8">
            <a:extLst>
              <a:ext uri="{FF2B5EF4-FFF2-40B4-BE49-F238E27FC236}">
                <a16:creationId xmlns:a16="http://schemas.microsoft.com/office/drawing/2014/main" id="{93EE33E1-BE06-7FB6-A3BB-EBFD5A5030A5}"/>
              </a:ext>
            </a:extLst>
          </p:cNvPr>
          <p:cNvPicPr>
            <a:picLocks noChangeAspect="1"/>
          </p:cNvPicPr>
          <p:nvPr/>
        </p:nvPicPr>
        <p:blipFill rotWithShape="1">
          <a:blip r:embed="rId4"/>
          <a:srcRect l="8009" r="62916" b="57491"/>
          <a:stretch/>
        </p:blipFill>
        <p:spPr>
          <a:xfrm>
            <a:off x="3408425" y="2851280"/>
            <a:ext cx="5171959" cy="2304000"/>
          </a:xfrm>
          <a:prstGeom prst="rect">
            <a:avLst/>
          </a:prstGeom>
        </p:spPr>
      </p:pic>
      <p:sp>
        <p:nvSpPr>
          <p:cNvPr id="7" name="Titre 6">
            <a:extLst>
              <a:ext uri="{FF2B5EF4-FFF2-40B4-BE49-F238E27FC236}">
                <a16:creationId xmlns:a16="http://schemas.microsoft.com/office/drawing/2014/main" id="{E073151D-8C74-6965-8524-98AB94A8828D}"/>
              </a:ext>
            </a:extLst>
          </p:cNvPr>
          <p:cNvSpPr>
            <a:spLocks noGrp="1"/>
          </p:cNvSpPr>
          <p:nvPr>
            <p:ph type="title"/>
          </p:nvPr>
        </p:nvSpPr>
        <p:spPr>
          <a:xfrm>
            <a:off x="932969" y="264523"/>
            <a:ext cx="10529279" cy="267549"/>
          </a:xfrm>
        </p:spPr>
        <p:txBody>
          <a:bodyPr/>
          <a:lstStyle/>
          <a:p>
            <a:r>
              <a:rPr lang="ar-MA" sz="1800" b="1" dirty="0">
                <a:latin typeface="Calibri"/>
                <a:cs typeface="Calibri"/>
                <a:sym typeface="Calibri"/>
              </a:rPr>
              <a:t>والآن، لنحدد عمن يتحدث.</a:t>
            </a:r>
            <a:endParaRPr lang="fr-FR" dirty="0"/>
          </a:p>
        </p:txBody>
      </p:sp>
      <p:sp>
        <p:nvSpPr>
          <p:cNvPr id="14" name="Espace réservé du contenu 13">
            <a:extLst>
              <a:ext uri="{FF2B5EF4-FFF2-40B4-BE49-F238E27FC236}">
                <a16:creationId xmlns:a16="http://schemas.microsoft.com/office/drawing/2014/main" id="{F0362540-F655-EBC1-A20B-34735C2806A3}"/>
              </a:ext>
            </a:extLst>
          </p:cNvPr>
          <p:cNvSpPr>
            <a:spLocks noGrp="1"/>
          </p:cNvSpPr>
          <p:nvPr>
            <p:ph sz="quarter" idx="11"/>
          </p:nvPr>
        </p:nvSpPr>
        <p:spPr>
          <a:xfrm>
            <a:off x="1212088" y="527814"/>
            <a:ext cx="10250160" cy="321521"/>
          </a:xfrm>
        </p:spPr>
        <p:txBody>
          <a:bodyPr/>
          <a:lstStyle/>
          <a:p>
            <a:r>
              <a:rPr lang="ar-MA" sz="1400" dirty="0">
                <a:cs typeface="Calibri" panose="020F0502020204030204" pitchFamily="34" charset="0"/>
              </a:rPr>
              <a:t>يطرح المدرس السؤال على جماعة القسم ثم يختار متعلما يقدم الإجابة ويطلب منه شرح سيرورة الإنجاز أمام زملائه ويبدون رأيهم في جوابه..</a:t>
            </a:r>
            <a:endParaRPr lang="fr-FR" sz="1400"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D0A25ED-6F2A-BC7B-6F2E-0B5E5C915AA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18718" y="208411"/>
            <a:ext cx="648055" cy="648055"/>
          </a:xfrm>
          <a:prstGeom prst="rect">
            <a:avLst/>
          </a:prstGeom>
        </p:spPr>
      </p:pic>
    </p:spTree>
    <p:extLst>
      <p:ext uri="{BB962C8B-B14F-4D97-AF65-F5344CB8AC3E}">
        <p14:creationId xmlns:p14="http://schemas.microsoft.com/office/powerpoint/2010/main" val="4419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79460824-4E7C-AD36-F95C-61CF38BCE430}"/>
              </a:ext>
            </a:extLst>
          </p:cNvPr>
          <p:cNvPicPr>
            <a:picLocks noChangeAspect="1"/>
          </p:cNvPicPr>
          <p:nvPr/>
        </p:nvPicPr>
        <p:blipFill rotWithShape="1">
          <a:blip r:embed="rId2"/>
          <a:srcRect l="8009" r="62916" b="57491"/>
          <a:stretch/>
        </p:blipFill>
        <p:spPr>
          <a:xfrm>
            <a:off x="3284054" y="2231363"/>
            <a:ext cx="6141703" cy="2736000"/>
          </a:xfrm>
          <a:prstGeom prst="rect">
            <a:avLst/>
          </a:prstGeom>
        </p:spPr>
      </p:pic>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5" name="Google Shape;701;p32">
            <a:extLst>
              <a:ext uri="{FF2B5EF4-FFF2-40B4-BE49-F238E27FC236}">
                <a16:creationId xmlns:a16="http://schemas.microsoft.com/office/drawing/2014/main" id="{6D1628AD-8AB8-1403-FC96-BB933C06EA17}"/>
              </a:ext>
            </a:extLst>
          </p:cNvPr>
          <p:cNvSpPr/>
          <p:nvPr/>
        </p:nvSpPr>
        <p:spPr>
          <a:xfrm>
            <a:off x="1763355" y="1068832"/>
            <a:ext cx="8740723" cy="643828"/>
          </a:xfrm>
          <a:prstGeom prst="roundRect">
            <a:avLst>
              <a:gd name="adj" fmla="val 16667"/>
            </a:avLst>
          </a:prstGeom>
          <a:solidFill>
            <a:schemeClr val="accent2">
              <a:lumMod val="20000"/>
              <a:lumOff val="80000"/>
            </a:schemeClr>
          </a:solidFill>
          <a:ln w="571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2800" b="1" dirty="0">
                <a:solidFill>
                  <a:schemeClr val="dk1"/>
                </a:solidFill>
                <a:ea typeface="Calibri"/>
                <a:cs typeface="Calibri"/>
                <a:sym typeface="Calibri"/>
              </a:rPr>
              <a:t>أحدد </a:t>
            </a:r>
            <a:r>
              <a:rPr lang="ar-SA" sz="2800" b="1" dirty="0">
                <a:solidFill>
                  <a:schemeClr val="dk1"/>
                </a:solidFill>
                <a:latin typeface="Calibri"/>
                <a:ea typeface="Calibri"/>
                <a:cs typeface="Calibri"/>
                <a:sym typeface="Calibri"/>
              </a:rPr>
              <a:t>عناصر الوضعية التواصلية </a:t>
            </a:r>
            <a:r>
              <a:rPr lang="ar-MA" sz="2800" b="1" dirty="0">
                <a:solidFill>
                  <a:schemeClr val="dk1"/>
                </a:solidFill>
                <a:latin typeface="Calibri"/>
                <a:ea typeface="Calibri"/>
                <a:cs typeface="Calibri"/>
                <a:sym typeface="Calibri"/>
              </a:rPr>
              <a:t>(من؟، لمن؟، </a:t>
            </a:r>
            <a:r>
              <a:rPr lang="ar-SA" sz="2800" b="1" dirty="0">
                <a:solidFill>
                  <a:schemeClr val="dk1"/>
                </a:solidFill>
                <a:latin typeface="Calibri"/>
                <a:ea typeface="Calibri"/>
                <a:cs typeface="Calibri"/>
                <a:sym typeface="Calibri"/>
              </a:rPr>
              <a:t>أين؟ متى</a:t>
            </a:r>
            <a:r>
              <a:rPr lang="ar-MA" sz="2800" b="1" dirty="0">
                <a:solidFill>
                  <a:schemeClr val="dk1"/>
                </a:solidFill>
                <a:latin typeface="Calibri"/>
                <a:ea typeface="Calibri"/>
                <a:cs typeface="Calibri"/>
                <a:sym typeface="Calibri"/>
              </a:rPr>
              <a:t>...)</a:t>
            </a:r>
            <a:endParaRPr sz="2800" b="1" dirty="0">
              <a:solidFill>
                <a:schemeClr val="dk1"/>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A8E33A01-A683-5111-BCDC-9A337932D750}"/>
              </a:ext>
            </a:extLst>
          </p:cNvPr>
          <p:cNvSpPr/>
          <p:nvPr/>
        </p:nvSpPr>
        <p:spPr>
          <a:xfrm>
            <a:off x="3343688" y="2734614"/>
            <a:ext cx="5820190" cy="210709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just" rtl="1">
              <a:lnSpc>
                <a:spcPct val="74107"/>
              </a:lnSpc>
              <a:buClr>
                <a:schemeClr val="dk1"/>
              </a:buClr>
              <a:buSzPts val="2800"/>
            </a:pPr>
            <a:r>
              <a:rPr lang="ar-MA" sz="4800" b="1" dirty="0">
                <a:latin typeface="Calibri"/>
                <a:ea typeface="Calibri"/>
                <a:cs typeface="Calibri"/>
                <a:sym typeface="Calibri"/>
              </a:rPr>
              <a:t>يتحدث عن </a:t>
            </a:r>
            <a:r>
              <a:rPr lang="ar-MA" sz="4800" b="1" dirty="0">
                <a:solidFill>
                  <a:schemeClr val="dk1"/>
                </a:solidFill>
                <a:latin typeface="Calibri"/>
                <a:cs typeface="Calibri"/>
              </a:rPr>
              <a:t>الذكاء الاصطناعي وتطوره</a:t>
            </a:r>
            <a:endParaRPr lang="fr-FR" sz="4800" b="1" dirty="0">
              <a:solidFill>
                <a:schemeClr val="dk1"/>
              </a:solidFill>
              <a:latin typeface="Calibri"/>
              <a:cs typeface="Calibri"/>
            </a:endParaRPr>
          </a:p>
        </p:txBody>
      </p:sp>
      <p:sp>
        <p:nvSpPr>
          <p:cNvPr id="11" name="Titre 10">
            <a:extLst>
              <a:ext uri="{FF2B5EF4-FFF2-40B4-BE49-F238E27FC236}">
                <a16:creationId xmlns:a16="http://schemas.microsoft.com/office/drawing/2014/main" id="{6C3B1ED7-04D0-70E9-57C1-A90531D72581}"/>
              </a:ext>
            </a:extLst>
          </p:cNvPr>
          <p:cNvSpPr>
            <a:spLocks noGrp="1"/>
          </p:cNvSpPr>
          <p:nvPr>
            <p:ph type="title"/>
          </p:nvPr>
        </p:nvSpPr>
        <p:spPr>
          <a:xfrm>
            <a:off x="941030" y="212321"/>
            <a:ext cx="10529279" cy="267549"/>
          </a:xfrm>
        </p:spPr>
        <p:txBody>
          <a:bodyPr/>
          <a:lstStyle/>
          <a:p>
            <a:r>
              <a:rPr lang="ar-MA" sz="1800" b="1" dirty="0">
                <a:latin typeface="Calibri"/>
                <a:cs typeface="Calibri"/>
                <a:sym typeface="Calibri"/>
              </a:rPr>
              <a:t>والآن، لنحدد عمن يتحدث.</a:t>
            </a:r>
            <a:endParaRPr lang="fr-FR" dirty="0"/>
          </a:p>
        </p:txBody>
      </p:sp>
      <p:sp>
        <p:nvSpPr>
          <p:cNvPr id="14" name="Espace réservé du contenu 13">
            <a:extLst>
              <a:ext uri="{FF2B5EF4-FFF2-40B4-BE49-F238E27FC236}">
                <a16:creationId xmlns:a16="http://schemas.microsoft.com/office/drawing/2014/main" id="{036BA102-F4E5-46C8-3907-318A12B49055}"/>
              </a:ext>
            </a:extLst>
          </p:cNvPr>
          <p:cNvSpPr>
            <a:spLocks noGrp="1"/>
          </p:cNvSpPr>
          <p:nvPr>
            <p:ph sz="quarter" idx="11"/>
          </p:nvPr>
        </p:nvSpPr>
        <p:spPr>
          <a:xfrm>
            <a:off x="1128703" y="429729"/>
            <a:ext cx="10250160" cy="321521"/>
          </a:xfrm>
        </p:spPr>
        <p:txBody>
          <a:bodyPr/>
          <a:lstStyle/>
          <a:p>
            <a:r>
              <a:rPr lang="ar-MA" sz="1400" dirty="0">
                <a:latin typeface="Calibri" panose="020F0502020204030204" pitchFamily="34" charset="0"/>
                <a:cs typeface="Calibri" panose="020F0502020204030204" pitchFamily="34" charset="0"/>
              </a:rPr>
              <a:t>يستفسر المدرس المتعلمين عن سيرورة توصل المتعلمين إلى الجواب الصحيح، ثم ينوه بعملهم.</a:t>
            </a:r>
            <a:endParaRPr lang="fr-FR" sz="1400" dirty="0">
              <a:latin typeface="Calibri" panose="020F0502020204030204" pitchFamily="34" charset="0"/>
              <a:cs typeface="Calibri" panose="020F0502020204030204" pitchFamily="34" charset="0"/>
            </a:endParaRPr>
          </a:p>
          <a:p>
            <a:endParaRPr lang="fr-FR" dirty="0"/>
          </a:p>
        </p:txBody>
      </p:sp>
    </p:spTree>
    <p:extLst>
      <p:ext uri="{BB962C8B-B14F-4D97-AF65-F5344CB8AC3E}">
        <p14:creationId xmlns:p14="http://schemas.microsoft.com/office/powerpoint/2010/main" val="425854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5E93B06-A109-29E1-8EA4-0BE89DEC6DA7}"/>
              </a:ext>
            </a:extLst>
          </p:cNvPr>
          <p:cNvPicPr>
            <a:picLocks noChangeAspect="1"/>
          </p:cNvPicPr>
          <p:nvPr/>
        </p:nvPicPr>
        <p:blipFill rotWithShape="1">
          <a:blip r:embed="rId2"/>
          <a:srcRect l="7113" r="6524"/>
          <a:stretch/>
        </p:blipFill>
        <p:spPr>
          <a:xfrm>
            <a:off x="1186031" y="2115945"/>
            <a:ext cx="10529279" cy="2822695"/>
          </a:xfrm>
          <a:prstGeom prst="rect">
            <a:avLst/>
          </a:prstGeom>
        </p:spPr>
      </p:pic>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10" name="Titre 9">
            <a:extLst>
              <a:ext uri="{FF2B5EF4-FFF2-40B4-BE49-F238E27FC236}">
                <a16:creationId xmlns:a16="http://schemas.microsoft.com/office/drawing/2014/main" id="{F39B75D4-A99A-A953-A3C7-15096E3AA955}"/>
              </a:ext>
            </a:extLst>
          </p:cNvPr>
          <p:cNvSpPr>
            <a:spLocks noGrp="1"/>
          </p:cNvSpPr>
          <p:nvPr>
            <p:ph type="title"/>
          </p:nvPr>
        </p:nvSpPr>
        <p:spPr>
          <a:xfrm>
            <a:off x="1006799" y="195237"/>
            <a:ext cx="10529279" cy="267549"/>
          </a:xfrm>
        </p:spPr>
        <p:txBody>
          <a:bodyPr/>
          <a:lstStyle/>
          <a:p>
            <a:r>
              <a:rPr lang="ar-MA" sz="1800" b="1" dirty="0">
                <a:latin typeface="Calibri"/>
                <a:ea typeface="Calibri"/>
                <a:cs typeface="Calibri"/>
                <a:sym typeface="Calibri"/>
              </a:rPr>
              <a:t>أحسنتم. إليكم عناصر الوضعية التواصلية.</a:t>
            </a:r>
            <a:endParaRPr lang="fr-FR" dirty="0"/>
          </a:p>
        </p:txBody>
      </p:sp>
      <p:sp>
        <p:nvSpPr>
          <p:cNvPr id="14" name="Espace réservé du contenu 13">
            <a:extLst>
              <a:ext uri="{FF2B5EF4-FFF2-40B4-BE49-F238E27FC236}">
                <a16:creationId xmlns:a16="http://schemas.microsoft.com/office/drawing/2014/main" id="{DDBCE7A0-E799-9EDD-C744-C5C575E92EE0}"/>
              </a:ext>
            </a:extLst>
          </p:cNvPr>
          <p:cNvSpPr>
            <a:spLocks noGrp="1"/>
          </p:cNvSpPr>
          <p:nvPr>
            <p:ph sz="quarter" idx="11"/>
          </p:nvPr>
        </p:nvSpPr>
        <p:spPr>
          <a:xfrm>
            <a:off x="1146358" y="513880"/>
            <a:ext cx="10250160" cy="321521"/>
          </a:xfrm>
        </p:spPr>
        <p:txBody>
          <a:bodyPr/>
          <a:lstStyle/>
          <a:p>
            <a:pPr marL="0" lvl="0" indent="0" algn="r" rtl="1">
              <a:spcBef>
                <a:spcPts val="0"/>
              </a:spcBef>
              <a:buClr>
                <a:srgbClr val="AEABAB"/>
              </a:buClr>
              <a:buSzPts val="1400"/>
            </a:pPr>
            <a:r>
              <a:rPr lang="ar-SA" sz="1400" dirty="0"/>
              <a:t>- يطلب المدرس من المتعلمين توثيق الأجوبة الصحيحة </a:t>
            </a:r>
            <a:r>
              <a:rPr lang="ar-MA" sz="1400" dirty="0"/>
              <a:t>في </a:t>
            </a:r>
            <a:r>
              <a:rPr lang="ar-SA" sz="1400" dirty="0"/>
              <a:t> كراساتهم</a:t>
            </a:r>
          </a:p>
        </p:txBody>
      </p:sp>
      <p:sp>
        <p:nvSpPr>
          <p:cNvPr id="2" name="ZoneTexte 1">
            <a:extLst>
              <a:ext uri="{FF2B5EF4-FFF2-40B4-BE49-F238E27FC236}">
                <a16:creationId xmlns:a16="http://schemas.microsoft.com/office/drawing/2014/main" id="{D26F5A41-D218-E99E-A291-7F316D5A38C5}"/>
              </a:ext>
            </a:extLst>
          </p:cNvPr>
          <p:cNvSpPr txBox="1"/>
          <p:nvPr/>
        </p:nvSpPr>
        <p:spPr>
          <a:xfrm>
            <a:off x="7395034" y="2684377"/>
            <a:ext cx="3813311" cy="646331"/>
          </a:xfrm>
          <a:prstGeom prst="rect">
            <a:avLst/>
          </a:prstGeom>
          <a:noFill/>
        </p:spPr>
        <p:txBody>
          <a:bodyPr wrap="square">
            <a:spAutoFit/>
          </a:bodyPr>
          <a:lstStyle/>
          <a:p>
            <a:pPr algn="r" rtl="1"/>
            <a:r>
              <a:rPr lang="ar-MA" sz="3600" b="1" dirty="0">
                <a:solidFill>
                  <a:schemeClr val="dk1"/>
                </a:solidFill>
                <a:latin typeface="Calibri"/>
                <a:cs typeface="Calibri"/>
              </a:rPr>
              <a:t>جيفري </a:t>
            </a:r>
            <a:r>
              <a:rPr lang="ar-MA" sz="3600" b="1" dirty="0" err="1">
                <a:solidFill>
                  <a:schemeClr val="dk1"/>
                </a:solidFill>
                <a:latin typeface="Calibri"/>
                <a:cs typeface="Calibri"/>
              </a:rPr>
              <a:t>هينتون</a:t>
            </a:r>
            <a:endParaRPr lang="fr-FR" sz="3600" b="1" dirty="0">
              <a:solidFill>
                <a:schemeClr val="dk1"/>
              </a:solidFill>
              <a:latin typeface="Calibri"/>
              <a:cs typeface="Calibri"/>
            </a:endParaRPr>
          </a:p>
        </p:txBody>
      </p:sp>
      <p:sp>
        <p:nvSpPr>
          <p:cNvPr id="6" name="Rectangle 5">
            <a:extLst>
              <a:ext uri="{FF2B5EF4-FFF2-40B4-BE49-F238E27FC236}">
                <a16:creationId xmlns:a16="http://schemas.microsoft.com/office/drawing/2014/main" id="{54AE7F63-5C46-2C85-2D60-22981653F02A}"/>
              </a:ext>
            </a:extLst>
          </p:cNvPr>
          <p:cNvSpPr/>
          <p:nvPr/>
        </p:nvSpPr>
        <p:spPr>
          <a:xfrm>
            <a:off x="1432487" y="3046191"/>
            <a:ext cx="3236492" cy="168254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just" rtl="1">
              <a:lnSpc>
                <a:spcPct val="74107"/>
              </a:lnSpc>
              <a:buClr>
                <a:schemeClr val="dk1"/>
              </a:buClr>
              <a:buSzPts val="2800"/>
            </a:pPr>
            <a:r>
              <a:rPr lang="ar-MA" sz="3200" b="1" dirty="0">
                <a:latin typeface="Calibri"/>
                <a:ea typeface="Calibri"/>
                <a:cs typeface="Calibri"/>
                <a:sym typeface="Calibri"/>
              </a:rPr>
              <a:t>يتحدث عن </a:t>
            </a:r>
            <a:r>
              <a:rPr lang="ar-MA" sz="3200" b="1" dirty="0">
                <a:solidFill>
                  <a:schemeClr val="dk1"/>
                </a:solidFill>
                <a:latin typeface="Calibri"/>
                <a:cs typeface="Calibri"/>
              </a:rPr>
              <a:t>الذكاء الاصطناعي وتطوره</a:t>
            </a:r>
            <a:endParaRPr lang="fr-FR" sz="3200" b="1" dirty="0">
              <a:solidFill>
                <a:schemeClr val="dk1"/>
              </a:solidFill>
              <a:latin typeface="Calibri"/>
              <a:cs typeface="Calibri"/>
            </a:endParaRPr>
          </a:p>
        </p:txBody>
      </p:sp>
      <p:sp>
        <p:nvSpPr>
          <p:cNvPr id="8" name="Rectangle 7">
            <a:extLst>
              <a:ext uri="{FF2B5EF4-FFF2-40B4-BE49-F238E27FC236}">
                <a16:creationId xmlns:a16="http://schemas.microsoft.com/office/drawing/2014/main" id="{31F67A49-ADF2-C118-87DD-457410E4338B}"/>
              </a:ext>
            </a:extLst>
          </p:cNvPr>
          <p:cNvSpPr/>
          <p:nvPr/>
        </p:nvSpPr>
        <p:spPr>
          <a:xfrm>
            <a:off x="7481586" y="3527293"/>
            <a:ext cx="4054492" cy="158889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2800" b="1" dirty="0">
                <a:latin typeface="Calibri"/>
                <a:cs typeface="Calibri"/>
              </a:rPr>
              <a:t>يوجه خطابه لوسائل الإعلام</a:t>
            </a:r>
            <a:endParaRPr lang="fr-FR" sz="2800" b="1" dirty="0">
              <a:latin typeface="Calibri"/>
              <a:cs typeface="Calibri"/>
            </a:endParaRPr>
          </a:p>
        </p:txBody>
      </p:sp>
    </p:spTree>
    <p:extLst>
      <p:ext uri="{BB962C8B-B14F-4D97-AF65-F5344CB8AC3E}">
        <p14:creationId xmlns:p14="http://schemas.microsoft.com/office/powerpoint/2010/main" val="8988954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1219170" rtl="1">
                <a:defRPr sz="1800" b="0" i="0" u="none" strike="noStrike" kern="0" cap="none" spc="0" baseline="0">
                  <a:solidFill>
                    <a:srgbClr val="000000"/>
                  </a:solidFill>
                  <a:uFillTx/>
                </a:defRPr>
              </a:pPr>
              <a:r>
                <a:rPr lang="fr-FR" sz="3600" b="1" kern="0" dirty="0">
                  <a:solidFill>
                    <a:srgbClr val="44546A"/>
                  </a:solidFill>
                  <a:latin typeface="Calibri"/>
                  <a:ea typeface="Calibri"/>
                  <a:cs typeface="Calibri"/>
                </a:rPr>
                <a:t>10</a:t>
              </a:r>
              <a:r>
                <a:rPr lang="ar-MA" sz="3600" b="1" kern="0" dirty="0">
                  <a:solidFill>
                    <a:srgbClr val="44546A"/>
                  </a:solidFill>
                  <a:latin typeface="Calibri"/>
                  <a:ea typeface="Calibri"/>
                  <a:cs typeface="Calibri"/>
                </a:rPr>
                <a:t> دقائق</a:t>
              </a:r>
              <a:endParaRPr lang="ar-MA" sz="3600" b="1" kern="0" dirty="0">
                <a:solidFill>
                  <a:schemeClr val="accent2"/>
                </a:solidFill>
                <a:latin typeface="Calibri"/>
                <a:ea typeface="Calibri"/>
                <a:cs typeface="Calibri"/>
              </a:endParaRP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أستمع وأفهم</a:t>
            </a:r>
          </a:p>
        </p:txBody>
      </p:sp>
      <p:sp>
        <p:nvSpPr>
          <p:cNvPr id="6" name="TextBox 6">
            <a:extLst>
              <a:ext uri="{FF2B5EF4-FFF2-40B4-BE49-F238E27FC236}">
                <a16:creationId xmlns:a16="http://schemas.microsoft.com/office/drawing/2014/main" id="{E7CE5065-5221-BC2F-4F50-7E6CE30DB22A}"/>
              </a:ext>
            </a:extLst>
          </p:cNvPr>
          <p:cNvSpPr txBox="1"/>
          <p:nvPr/>
        </p:nvSpPr>
        <p:spPr>
          <a:xfrm>
            <a:off x="2738031" y="4719847"/>
            <a:ext cx="5869200" cy="738664"/>
          </a:xfrm>
          <a:prstGeom prst="rect">
            <a:avLst/>
          </a:prstGeom>
          <a:noFill/>
          <a:ln cap="flat">
            <a:noFill/>
          </a:ln>
        </p:spPr>
        <p:txBody>
          <a:bodyPr vert="horz" wrap="square" lIns="0" tIns="0" rIns="0" bIns="0" anchor="t" anchorCtr="1" compatLnSpc="1">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التسميع </a:t>
            </a:r>
            <a:r>
              <a:rPr lang="fr-FR" sz="4800" b="1" kern="0" dirty="0">
                <a:solidFill>
                  <a:srgbClr val="44546A"/>
                </a:solidFill>
                <a:latin typeface="Calibri"/>
                <a:ea typeface="Calibri"/>
                <a:cs typeface="Calibri"/>
              </a:rPr>
              <a:t>2</a:t>
            </a:r>
            <a:endParaRPr lang="ar-MA" sz="4800" b="1" kern="0" dirty="0">
              <a:solidFill>
                <a:srgbClr val="44546A"/>
              </a:solidFill>
              <a:latin typeface="Calibri"/>
              <a:ea typeface="Calibri"/>
              <a:cs typeface="Calibri"/>
            </a:endParaRPr>
          </a:p>
        </p:txBody>
      </p:sp>
      <p:pic>
        <p:nvPicPr>
          <p:cNvPr id="5" name="Picture 1">
            <a:extLst>
              <a:ext uri="{FF2B5EF4-FFF2-40B4-BE49-F238E27FC236}">
                <a16:creationId xmlns:a16="http://schemas.microsoft.com/office/drawing/2014/main" id="{30DB2963-85E4-5C66-74D4-56073645819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322034" y="1048214"/>
            <a:ext cx="2701193" cy="2701193"/>
          </a:xfrm>
          <a:prstGeom prst="rect">
            <a:avLst/>
          </a:prstGeom>
        </p:spPr>
      </p:pic>
    </p:spTree>
    <p:extLst>
      <p:ext uri="{BB962C8B-B14F-4D97-AF65-F5344CB8AC3E}">
        <p14:creationId xmlns:p14="http://schemas.microsoft.com/office/powerpoint/2010/main" val="739898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أطبق</a:t>
              </a:r>
              <a:r>
                <a:rPr lang="fr-FR" sz="4400" b="1" kern="0" dirty="0">
                  <a:solidFill>
                    <a:srgbClr val="1D6FA9"/>
                  </a:solidFill>
                  <a:latin typeface="Calibri"/>
                  <a:cs typeface="Calibri"/>
                </a:rPr>
                <a:t> </a:t>
              </a:r>
              <a:r>
                <a:rPr lang="ar-MA" sz="4400" b="1" kern="0" dirty="0">
                  <a:solidFill>
                    <a:srgbClr val="1D6FA9"/>
                  </a:solidFill>
                  <a:latin typeface="Calibri"/>
                  <a:cs typeface="Calibri"/>
                </a:rPr>
                <a:t>(الممارسة الثنائية)</a:t>
              </a:r>
              <a:r>
                <a:rPr lang="fr-FR" sz="4400" b="1" kern="0" dirty="0">
                  <a:solidFill>
                    <a:srgbClr val="1D6FA9"/>
                  </a:solidFill>
                  <a:latin typeface="Calibri"/>
                  <a:cs typeface="Calibri"/>
                </a:rPr>
                <a:t> </a:t>
              </a:r>
              <a:endParaRPr lang="ar-MA" sz="4400" b="1" kern="0" dirty="0">
                <a:solidFill>
                  <a:srgbClr val="1D6FA9"/>
                </a:solidFill>
                <a:latin typeface="Calibri"/>
                <a:ea typeface="Calibri"/>
                <a:cs typeface="Calibri"/>
              </a:endParaRP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4148" y="1570044"/>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5455920" y="1152495"/>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71210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75957" y="187731"/>
            <a:ext cx="10529279" cy="267549"/>
          </a:xfrm>
        </p:spPr>
        <p:txBody>
          <a:bodyPr/>
          <a:lstStyle/>
          <a:p>
            <a:r>
              <a:rPr lang="ar-MA" sz="1800" b="1" dirty="0">
                <a:latin typeface="Calibri"/>
                <a:ea typeface="Calibri"/>
                <a:cs typeface="Calibri"/>
                <a:sym typeface="Calibri"/>
              </a:rPr>
              <a:t>قبل التسميع أقدم لكم المهمة التي ينبغي إنجازها</a:t>
            </a:r>
            <a:r>
              <a:rPr lang="ar-SA" sz="1800" b="1" dirty="0">
                <a:latin typeface="Calibri"/>
                <a:ea typeface="Calibri"/>
                <a:cs typeface="Calibri"/>
                <a:sym typeface="Calibri"/>
              </a:rPr>
              <a:t>: </a:t>
            </a:r>
            <a:r>
              <a:rPr lang="ar-MA" sz="1800" b="1" dirty="0">
                <a:latin typeface="Calibri"/>
                <a:ea typeface="Calibri"/>
                <a:cs typeface="Calibri"/>
                <a:sym typeface="Calibri"/>
              </a:rPr>
              <a:t>فهم النص المسموع</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MA" dirty="0"/>
              <a:t>يعرف المدرس المتعلمين بالمهمة التي ينبغي إنجازها، ويطلب منهم توظيف تقنية رؤوس الأقلام.</a:t>
            </a:r>
            <a:endParaRPr lang="ar-SA" sz="1400" dirty="0"/>
          </a:p>
        </p:txBody>
      </p:sp>
      <p:sp>
        <p:nvSpPr>
          <p:cNvPr id="11" name="Espace réservé du contenu 12">
            <a:extLst>
              <a:ext uri="{FF2B5EF4-FFF2-40B4-BE49-F238E27FC236}">
                <a16:creationId xmlns:a16="http://schemas.microsoft.com/office/drawing/2014/main" id="{001FB96F-EE86-4AC4-BC51-DC9D17B9B872}"/>
              </a:ext>
            </a:extLst>
          </p:cNvPr>
          <p:cNvSpPr txBox="1">
            <a:spLocks/>
          </p:cNvSpPr>
          <p:nvPr/>
        </p:nvSpPr>
        <p:spPr>
          <a:xfrm>
            <a:off x="568589" y="1641322"/>
            <a:ext cx="4136766" cy="563707"/>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140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ar-MA" sz="2800" b="1" dirty="0"/>
              <a:t>أحدد عناصر النص الإخباري</a:t>
            </a:r>
            <a:endParaRPr lang="ar-SA" sz="2800" b="1" dirty="0"/>
          </a:p>
        </p:txBody>
      </p:sp>
      <p:pic>
        <p:nvPicPr>
          <p:cNvPr id="3" name="Image 2">
            <a:extLst>
              <a:ext uri="{FF2B5EF4-FFF2-40B4-BE49-F238E27FC236}">
                <a16:creationId xmlns:a16="http://schemas.microsoft.com/office/drawing/2014/main" id="{9B6269E2-2EA0-AD6D-C4E0-CC90F1CDFEB6}"/>
              </a:ext>
            </a:extLst>
          </p:cNvPr>
          <p:cNvPicPr>
            <a:picLocks noChangeAspect="1"/>
          </p:cNvPicPr>
          <p:nvPr/>
        </p:nvPicPr>
        <p:blipFill>
          <a:blip r:embed="rId3"/>
          <a:stretch>
            <a:fillRect/>
          </a:stretch>
        </p:blipFill>
        <p:spPr>
          <a:xfrm>
            <a:off x="6510130" y="1453523"/>
            <a:ext cx="5426766" cy="3950954"/>
          </a:xfrm>
          <a:prstGeom prst="rect">
            <a:avLst/>
          </a:prstGeom>
        </p:spPr>
      </p:pic>
      <p:pic>
        <p:nvPicPr>
          <p:cNvPr id="9" name="Image 8">
            <a:extLst>
              <a:ext uri="{FF2B5EF4-FFF2-40B4-BE49-F238E27FC236}">
                <a16:creationId xmlns:a16="http://schemas.microsoft.com/office/drawing/2014/main" id="{B37436D2-8555-3549-A0D5-DCFB92906A24}"/>
              </a:ext>
            </a:extLst>
          </p:cNvPr>
          <p:cNvPicPr>
            <a:picLocks noChangeAspect="1"/>
          </p:cNvPicPr>
          <p:nvPr/>
        </p:nvPicPr>
        <p:blipFill>
          <a:blip r:embed="rId4"/>
          <a:stretch>
            <a:fillRect/>
          </a:stretch>
        </p:blipFill>
        <p:spPr>
          <a:xfrm>
            <a:off x="178904" y="2428241"/>
            <a:ext cx="6331226" cy="1550061"/>
          </a:xfrm>
          <a:prstGeom prst="rect">
            <a:avLst/>
          </a:prstGeom>
        </p:spPr>
      </p:pic>
    </p:spTree>
    <p:extLst>
      <p:ext uri="{BB962C8B-B14F-4D97-AF65-F5344CB8AC3E}">
        <p14:creationId xmlns:p14="http://schemas.microsoft.com/office/powerpoint/2010/main" val="21842732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95C7EF-D45D-5EFF-0B83-216CBDB56D26}"/>
              </a:ext>
            </a:extLst>
          </p:cNvPr>
          <p:cNvSpPr>
            <a:spLocks noGrp="1"/>
          </p:cNvSpPr>
          <p:nvPr>
            <p:ph type="title"/>
          </p:nvPr>
        </p:nvSpPr>
        <p:spPr/>
        <p:txBody>
          <a:bodyPr/>
          <a:lstStyle/>
          <a:p>
            <a:pPr lvl="0" algn="r" rtl="1">
              <a:lnSpc>
                <a:spcPct val="103750"/>
              </a:lnSpc>
            </a:pPr>
            <a:r>
              <a:rPr lang="ar-MA" sz="1800" b="1" dirty="0">
                <a:latin typeface="Calibri"/>
                <a:ea typeface="Calibri"/>
                <a:cs typeface="Calibri"/>
                <a:sym typeface="Calibri"/>
              </a:rPr>
              <a:t>سأسمعكم النص مرة ثانية، انتبهوا سوف نبدأ، أنصتوا جيدا. نشتغل دائما في الصفحة 36-37.</a:t>
            </a:r>
            <a:endParaRPr lang="ar-MA" dirty="0"/>
          </a:p>
        </p:txBody>
      </p:sp>
      <p:sp>
        <p:nvSpPr>
          <p:cNvPr id="4" name="Espace réservé du contenu 3">
            <a:extLst>
              <a:ext uri="{FF2B5EF4-FFF2-40B4-BE49-F238E27FC236}">
                <a16:creationId xmlns:a16="http://schemas.microsoft.com/office/drawing/2014/main" id="{3D0011FF-F9F8-5722-350D-B1AACD1A18CF}"/>
              </a:ext>
            </a:extLst>
          </p:cNvPr>
          <p:cNvSpPr>
            <a:spLocks noGrp="1"/>
          </p:cNvSpPr>
          <p:nvPr>
            <p:ph sz="quarter" idx="11"/>
          </p:nvPr>
        </p:nvSpPr>
        <p:spPr/>
        <p:txBody>
          <a:bodyPr/>
          <a:lstStyle/>
          <a:p>
            <a:r>
              <a:rPr lang="ar-MA" dirty="0">
                <a:latin typeface="Calibri" panose="020F0502020204030204" pitchFamily="34" charset="0"/>
                <a:cs typeface="Calibri" panose="020F0502020204030204" pitchFamily="34" charset="0"/>
              </a:rPr>
              <a:t>يوجه المدرس المتعلمين إلى الانتباه والإصغاء الجيد</a:t>
            </a:r>
          </a:p>
        </p:txBody>
      </p:sp>
      <p:pic>
        <p:nvPicPr>
          <p:cNvPr id="5" name="Google Shape;656;p54">
            <a:extLst>
              <a:ext uri="{FF2B5EF4-FFF2-40B4-BE49-F238E27FC236}">
                <a16:creationId xmlns:a16="http://schemas.microsoft.com/office/drawing/2014/main" id="{05C1066D-4B9E-5A18-C0FD-8FD8E8BF6D98}"/>
              </a:ext>
            </a:extLst>
          </p:cNvPr>
          <p:cNvPicPr>
            <a:picLocks noChangeAspect="1"/>
          </p:cNvPicPr>
          <p:nvPr/>
        </p:nvPicPr>
        <p:blipFill>
          <a:blip r:embed="rId2">
            <a:alphaModFix/>
          </a:blip>
          <a:srcRect/>
          <a:stretch>
            <a:fillRect/>
          </a:stretch>
        </p:blipFill>
        <p:spPr>
          <a:xfrm>
            <a:off x="134776" y="134054"/>
            <a:ext cx="744881" cy="744881"/>
          </a:xfrm>
          <a:prstGeom prst="rect">
            <a:avLst/>
          </a:prstGeom>
          <a:noFill/>
          <a:ln cap="flat">
            <a:noFill/>
          </a:ln>
        </p:spPr>
      </p:pic>
      <p:pic>
        <p:nvPicPr>
          <p:cNvPr id="6" name="Picture 2" descr="كيف أعرف أن طفلي لا يسمع؟ 10 أعراض تنذر بالإصابة بضعف السمع">
            <a:extLst>
              <a:ext uri="{FF2B5EF4-FFF2-40B4-BE49-F238E27FC236}">
                <a16:creationId xmlns:a16="http://schemas.microsoft.com/office/drawing/2014/main" id="{B7F54882-55E6-0A54-8456-8501DC73C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50051"/>
            <a:ext cx="7315200" cy="418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317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p:nvPr>
        </p:nvSpPr>
        <p:spPr>
          <a:xfrm>
            <a:off x="988436" y="200956"/>
            <a:ext cx="10529279" cy="267549"/>
          </a:xfrm>
          <a:prstGeom prst="rect">
            <a:avLst/>
          </a:prstGeom>
          <a:noFill/>
          <a:ln>
            <a:noFill/>
          </a:ln>
        </p:spPr>
        <p:txBody>
          <a:bodyPr spcFirstLastPara="1" wrap="square" lIns="91425" tIns="45700" rIns="91425" bIns="45700" anchor="ctr" anchorCtr="0">
            <a:noAutofit/>
          </a:bodyPr>
          <a:lstStyle/>
          <a:p>
            <a:pPr algn="r" rtl="1">
              <a:spcBef>
                <a:spcPts val="0"/>
              </a:spcBef>
              <a:buClr>
                <a:srgbClr val="000000"/>
              </a:buClr>
              <a:buSzPct val="111111"/>
            </a:pPr>
            <a:r>
              <a:rPr lang="ar-MA" sz="2000" b="1" dirty="0">
                <a:latin typeface="Calibri"/>
                <a:cs typeface="Calibri"/>
              </a:rPr>
              <a:t>أمامكم الأسئلة التي ينبغي عليكم الإجابة عنها </a:t>
            </a:r>
            <a:r>
              <a:rPr lang="ar-MA" sz="2000" b="1" dirty="0">
                <a:latin typeface="Calibri"/>
                <a:cs typeface="Calibri"/>
                <a:sym typeface="Arial"/>
              </a:rPr>
              <a:t>ثنائيا.</a:t>
            </a:r>
            <a:endParaRPr sz="2000" b="1" dirty="0">
              <a:latin typeface="Calibri"/>
              <a:cs typeface="Calibri"/>
              <a:sym typeface="Arial"/>
            </a:endParaRPr>
          </a:p>
        </p:txBody>
      </p:sp>
      <p:sp>
        <p:nvSpPr>
          <p:cNvPr id="13" name="Espace réservé du contenu 12">
            <a:extLst>
              <a:ext uri="{FF2B5EF4-FFF2-40B4-BE49-F238E27FC236}">
                <a16:creationId xmlns:a16="http://schemas.microsoft.com/office/drawing/2014/main" id="{AD492982-0155-87DB-D77B-FFC9588E830A}"/>
              </a:ext>
            </a:extLst>
          </p:cNvPr>
          <p:cNvSpPr>
            <a:spLocks noGrp="1"/>
          </p:cNvSpPr>
          <p:nvPr>
            <p:ph sz="quarter" idx="11"/>
          </p:nvPr>
        </p:nvSpPr>
        <p:spPr>
          <a:xfrm>
            <a:off x="755374" y="385511"/>
            <a:ext cx="11038710" cy="379802"/>
          </a:xfrm>
        </p:spPr>
        <p:txBody>
          <a:bodyPr/>
          <a:lstStyle/>
          <a:p>
            <a:r>
              <a:rPr lang="ar-MA" i="1" dirty="0">
                <a:latin typeface="Calibri" panose="020F0502020204030204" pitchFamily="34" charset="0"/>
                <a:cs typeface="Calibri" panose="020F0502020204030204" pitchFamily="34" charset="0"/>
              </a:rPr>
              <a:t>يقرأ المدرس الأسئلة ويطلب من  متعلمين إعادة قراءتها. ثم يسأل المتعلمين عن الأسئلة التي تحتاج إلى الشرح قبل بدء الإجابة</a:t>
            </a:r>
            <a:r>
              <a:rPr lang="ar-MA" dirty="0">
                <a:latin typeface="Calibri" panose="020F0502020204030204" pitchFamily="34" charset="0"/>
                <a:cs typeface="Calibri" panose="020F0502020204030204" pitchFamily="34" charset="0"/>
              </a:rPr>
              <a:t>.</a:t>
            </a:r>
            <a:r>
              <a:rPr lang="ar-MA" i="1" dirty="0">
                <a:latin typeface="Calibri" panose="020F0502020204030204" pitchFamily="34" charset="0"/>
                <a:cs typeface="Calibri" panose="020F0502020204030204" pitchFamily="34" charset="0"/>
              </a:rPr>
              <a:t> ثم  يوجه</a:t>
            </a:r>
            <a:r>
              <a:rPr lang="ar-MA" dirty="0"/>
              <a:t>هم </a:t>
            </a:r>
            <a:r>
              <a:rPr lang="ar-MA" i="1" dirty="0">
                <a:latin typeface="Calibri" panose="020F0502020204030204" pitchFamily="34" charset="0"/>
                <a:cs typeface="Calibri" panose="020F0502020204030204" pitchFamily="34" charset="0"/>
              </a:rPr>
              <a:t>إلى الاشتغال في ثنائيات للجواب عن  السؤالين، حيث يتناقش كل ثنائي حول إجابة كل منها عن كل سؤال، مع توضيح سيرورة الجواب المتوصل إليه. خلال هذه المرحلة يراقب تفاعل الثنائيات، عبر التجول بين الصفوف، وتقديم التوجيهات والتغذية الراجعة عند الحاجة.</a:t>
            </a:r>
          </a:p>
        </p:txBody>
      </p:sp>
      <p:pic>
        <p:nvPicPr>
          <p:cNvPr id="4" name="Image 3">
            <a:extLst>
              <a:ext uri="{FF2B5EF4-FFF2-40B4-BE49-F238E27FC236}">
                <a16:creationId xmlns:a16="http://schemas.microsoft.com/office/drawing/2014/main" id="{ADACFFC6-7A83-68D2-067C-A09DF4546DF8}"/>
              </a:ext>
            </a:extLst>
          </p:cNvPr>
          <p:cNvPicPr>
            <a:picLocks noChangeAspect="1"/>
          </p:cNvPicPr>
          <p:nvPr/>
        </p:nvPicPr>
        <p:blipFill>
          <a:blip r:embed="rId3"/>
          <a:stretch>
            <a:fillRect/>
          </a:stretch>
        </p:blipFill>
        <p:spPr>
          <a:xfrm>
            <a:off x="208223" y="1383949"/>
            <a:ext cx="11775554" cy="3816000"/>
          </a:xfrm>
          <a:prstGeom prst="rect">
            <a:avLst/>
          </a:prstGeom>
        </p:spPr>
      </p:pic>
    </p:spTree>
    <p:extLst>
      <p:ext uri="{BB962C8B-B14F-4D97-AF65-F5344CB8AC3E}">
        <p14:creationId xmlns:p14="http://schemas.microsoft.com/office/powerpoint/2010/main" val="20716697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5805881D-9DBB-51A7-1C79-8133A8F1C15E}"/>
              </a:ext>
            </a:extLst>
          </p:cNvPr>
          <p:cNvPicPr>
            <a:picLocks noChangeAspect="1"/>
          </p:cNvPicPr>
          <p:nvPr/>
        </p:nvPicPr>
        <p:blipFill rotWithShape="1">
          <a:blip r:embed="rId3">
            <a:extLst>
              <a:ext uri="{28A0092B-C50C-407E-A947-70E740481C1C}">
                <a14:useLocalDpi xmlns:a14="http://schemas.microsoft.com/office/drawing/2010/main" val="0"/>
              </a:ext>
            </a:extLst>
          </a:blip>
          <a:srcRect l="6770" t="6521" r="9313" b="19711"/>
          <a:stretch/>
        </p:blipFill>
        <p:spPr>
          <a:xfrm>
            <a:off x="147429" y="1020776"/>
            <a:ext cx="11897139" cy="5580000"/>
          </a:xfrm>
          <a:prstGeom prst="rect">
            <a:avLst/>
          </a:prstGeom>
        </p:spPr>
      </p:pic>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algn="r" rtl="1">
              <a:spcBef>
                <a:spcPts val="0"/>
              </a:spcBef>
              <a:spcAft>
                <a:spcPts val="0"/>
              </a:spcAft>
              <a:buClr>
                <a:srgbClr val="000000"/>
              </a:buClr>
              <a:buSzPct val="111111"/>
            </a:pPr>
            <a:r>
              <a:rPr lang="ar-MA" sz="2000" b="1" dirty="0">
                <a:latin typeface="Calibri"/>
                <a:cs typeface="Calibri"/>
              </a:rPr>
              <a:t>لنستمع إلى إجاباتكم.</a:t>
            </a:r>
            <a:endParaRPr sz="2000" b="1" dirty="0">
              <a:latin typeface="Calibri"/>
              <a:cs typeface="Calibri"/>
            </a:endParaRPr>
          </a:p>
        </p:txBody>
      </p:sp>
      <p:sp>
        <p:nvSpPr>
          <p:cNvPr id="2" name="Espace réservé du contenu 1">
            <a:extLst>
              <a:ext uri="{FF2B5EF4-FFF2-40B4-BE49-F238E27FC236}">
                <a16:creationId xmlns:a16="http://schemas.microsoft.com/office/drawing/2014/main" id="{4254E5F6-49D2-0E5C-FAC9-DCEF24474AB4}"/>
              </a:ext>
            </a:extLst>
          </p:cNvPr>
          <p:cNvSpPr>
            <a:spLocks noGrp="1"/>
          </p:cNvSpPr>
          <p:nvPr>
            <p:ph sz="quarter" idx="11"/>
          </p:nvPr>
        </p:nvSpPr>
        <p:spPr/>
        <p:txBody>
          <a:bodyPr/>
          <a:lstStyle/>
          <a:p>
            <a:pPr marL="0" indent="0">
              <a:buNone/>
            </a:pPr>
            <a:r>
              <a:rPr lang="ar-SA" sz="1400" i="1" dirty="0">
                <a:latin typeface="Calibri" panose="020F0502020204030204" pitchFamily="34" charset="0"/>
                <a:cs typeface="Calibri" panose="020F0502020204030204" pitchFamily="34" charset="0"/>
              </a:rPr>
              <a:t>يستمع  المدرس إلى أجوبة بعض الثنائيات ويطلب التعليل أو إعادة الصياغة عند الحاجة، قبل أن يبرز الجواب الصحيح، مع تقديم تغذية راجعة حول منطق التوصل إلى الجواب الصحيح. </a:t>
            </a:r>
          </a:p>
        </p:txBody>
      </p:sp>
      <p:pic>
        <p:nvPicPr>
          <p:cNvPr id="3" name="Picture 1">
            <a:extLst>
              <a:ext uri="{FF2B5EF4-FFF2-40B4-BE49-F238E27FC236}">
                <a16:creationId xmlns:a16="http://schemas.microsoft.com/office/drawing/2014/main" id="{1D876709-434F-CBA6-0437-4BA0BAFC703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18718" y="198472"/>
            <a:ext cx="648055" cy="648055"/>
          </a:xfrm>
          <a:prstGeom prst="rect">
            <a:avLst/>
          </a:prstGeom>
        </p:spPr>
      </p:pic>
      <p:pic>
        <p:nvPicPr>
          <p:cNvPr id="6" name="Image 5">
            <a:extLst>
              <a:ext uri="{FF2B5EF4-FFF2-40B4-BE49-F238E27FC236}">
                <a16:creationId xmlns:a16="http://schemas.microsoft.com/office/drawing/2014/main" id="{555953D1-E1B5-22BE-AAB7-F97E56EF9798}"/>
              </a:ext>
            </a:extLst>
          </p:cNvPr>
          <p:cNvPicPr>
            <a:picLocks noChangeAspect="1"/>
          </p:cNvPicPr>
          <p:nvPr/>
        </p:nvPicPr>
        <p:blipFill>
          <a:blip r:embed="rId6"/>
          <a:stretch>
            <a:fillRect/>
          </a:stretch>
        </p:blipFill>
        <p:spPr>
          <a:xfrm>
            <a:off x="208221" y="1682123"/>
            <a:ext cx="11775554" cy="3816000"/>
          </a:xfrm>
          <a:prstGeom prst="rect">
            <a:avLst/>
          </a:prstGeom>
        </p:spPr>
      </p:pic>
    </p:spTree>
    <p:extLst>
      <p:ext uri="{BB962C8B-B14F-4D97-AF65-F5344CB8AC3E}">
        <p14:creationId xmlns:p14="http://schemas.microsoft.com/office/powerpoint/2010/main" val="39964291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18FC88B-BB06-CBE8-E025-CA782A31809B}"/>
            </a:ext>
          </a:extLst>
        </p:cNvPr>
        <p:cNvGrpSpPr/>
        <p:nvPr/>
      </p:nvGrpSpPr>
      <p:grpSpPr>
        <a:xfrm>
          <a:off x="0" y="0"/>
          <a:ext cx="0" cy="0"/>
          <a:chOff x="0" y="0"/>
          <a:chExt cx="0" cy="0"/>
        </a:xfrm>
      </p:grpSpPr>
      <p:pic>
        <p:nvPicPr>
          <p:cNvPr id="7" name="Google Shape;1368;p31">
            <a:extLst>
              <a:ext uri="{FF2B5EF4-FFF2-40B4-BE49-F238E27FC236}">
                <a16:creationId xmlns:a16="http://schemas.microsoft.com/office/drawing/2014/main" id="{502480AB-FCD9-3F24-DE41-D4C2795CE57E}"/>
              </a:ext>
            </a:extLst>
          </p:cNvPr>
          <p:cNvPicPr preferRelativeResize="0"/>
          <p:nvPr/>
        </p:nvPicPr>
        <p:blipFill rotWithShape="1">
          <a:blip r:embed="rId3">
            <a:alphaModFix/>
          </a:blip>
          <a:srcRect/>
          <a:stretch/>
        </p:blipFill>
        <p:spPr>
          <a:xfrm>
            <a:off x="902999" y="127034"/>
            <a:ext cx="730250" cy="730250"/>
          </a:xfrm>
          <a:prstGeom prst="rect">
            <a:avLst/>
          </a:prstGeom>
          <a:noFill/>
          <a:ln>
            <a:noFill/>
          </a:ln>
        </p:spPr>
      </p:pic>
      <p:sp>
        <p:nvSpPr>
          <p:cNvPr id="2" name="Titre 1">
            <a:extLst>
              <a:ext uri="{FF2B5EF4-FFF2-40B4-BE49-F238E27FC236}">
                <a16:creationId xmlns:a16="http://schemas.microsoft.com/office/drawing/2014/main" id="{AF92F1F4-1BDE-56C3-44B0-82B717752611}"/>
              </a:ext>
            </a:extLst>
          </p:cNvPr>
          <p:cNvSpPr>
            <a:spLocks noGrp="1"/>
          </p:cNvSpPr>
          <p:nvPr>
            <p:ph type="title"/>
          </p:nvPr>
        </p:nvSpPr>
        <p:spPr>
          <a:xfrm>
            <a:off x="989005" y="194856"/>
            <a:ext cx="10529279" cy="267549"/>
          </a:xfrm>
        </p:spPr>
        <p:txBody>
          <a:bodyPr/>
          <a:lstStyle/>
          <a:p>
            <a:r>
              <a:rPr lang="ar-MA" sz="1800" b="1" dirty="0">
                <a:latin typeface="Calibri" panose="020F0502020204030204" pitchFamily="34" charset="0"/>
                <a:cs typeface="Calibri" panose="020F0502020204030204" pitchFamily="34" charset="0"/>
              </a:rPr>
              <a:t>ممتاز. إليكم الإجابات الصحيحة.</a:t>
            </a:r>
            <a:endParaRPr lang="fr-FR" dirty="0"/>
          </a:p>
        </p:txBody>
      </p:sp>
      <p:sp>
        <p:nvSpPr>
          <p:cNvPr id="5" name="Espace réservé du contenu 4">
            <a:extLst>
              <a:ext uri="{FF2B5EF4-FFF2-40B4-BE49-F238E27FC236}">
                <a16:creationId xmlns:a16="http://schemas.microsoft.com/office/drawing/2014/main" id="{FA7840AA-7123-B116-B9EC-170A65DA94F8}"/>
              </a:ext>
            </a:extLst>
          </p:cNvPr>
          <p:cNvSpPr>
            <a:spLocks noGrp="1"/>
          </p:cNvSpPr>
          <p:nvPr>
            <p:ph sz="quarter" idx="11"/>
          </p:nvPr>
        </p:nvSpPr>
        <p:spPr>
          <a:xfrm>
            <a:off x="1268124" y="483416"/>
            <a:ext cx="10250160" cy="321521"/>
          </a:xfrm>
        </p:spPr>
        <p:txBody>
          <a:bodyPr/>
          <a:lstStyle/>
          <a:p>
            <a:r>
              <a:rPr lang="ar-SA" sz="1400" dirty="0">
                <a:latin typeface="Calibri" panose="020F0502020204030204" pitchFamily="34" charset="0"/>
                <a:cs typeface="Calibri" panose="020F0502020204030204" pitchFamily="34" charset="0"/>
              </a:rPr>
              <a:t>- يطلب المدرس من المتعلمين توثيق الأجوبة الصحيحة </a:t>
            </a:r>
            <a:r>
              <a:rPr lang="ar-MA" sz="1400" dirty="0">
                <a:latin typeface="Calibri" panose="020F0502020204030204" pitchFamily="34" charset="0"/>
                <a:cs typeface="Calibri" panose="020F0502020204030204" pitchFamily="34" charset="0"/>
              </a:rPr>
              <a:t>في </a:t>
            </a:r>
            <a:r>
              <a:rPr lang="ar-SA" sz="1400" dirty="0">
                <a:latin typeface="Calibri" panose="020F0502020204030204" pitchFamily="34" charset="0"/>
                <a:cs typeface="Calibri" panose="020F0502020204030204" pitchFamily="34" charset="0"/>
              </a:rPr>
              <a:t> كراساتهم</a:t>
            </a:r>
          </a:p>
        </p:txBody>
      </p:sp>
      <p:sp>
        <p:nvSpPr>
          <p:cNvPr id="13" name="Google Shape;1548;p49">
            <a:extLst>
              <a:ext uri="{FF2B5EF4-FFF2-40B4-BE49-F238E27FC236}">
                <a16:creationId xmlns:a16="http://schemas.microsoft.com/office/drawing/2014/main" id="{46A066DE-C138-0FCB-DE45-4D512D14FBD0}"/>
              </a:ext>
            </a:extLst>
          </p:cNvPr>
          <p:cNvSpPr txBox="1">
            <a:spLocks/>
          </p:cNvSpPr>
          <p:nvPr/>
        </p:nvSpPr>
        <p:spPr>
          <a:xfrm>
            <a:off x="3423283" y="178385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endParaRPr lang="ar-MA" sz="2000" b="1" dirty="0">
              <a:solidFill>
                <a:schemeClr val="bg1">
                  <a:lumMod val="50000"/>
                </a:schemeClr>
              </a:solidFill>
              <a:latin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2513E574-FC30-BF69-97F2-57E0DE5C3428}"/>
              </a:ext>
            </a:extLst>
          </p:cNvPr>
          <p:cNvPicPr>
            <a:picLocks noChangeAspect="1"/>
          </p:cNvPicPr>
          <p:nvPr/>
        </p:nvPicPr>
        <p:blipFill rotWithShape="1">
          <a:blip r:embed="rId4"/>
          <a:srcRect r="7054"/>
          <a:stretch/>
        </p:blipFill>
        <p:spPr>
          <a:xfrm>
            <a:off x="7108529" y="1610961"/>
            <a:ext cx="4878063" cy="4552949"/>
          </a:xfrm>
          <a:prstGeom prst="rect">
            <a:avLst/>
          </a:prstGeom>
          <a:ln w="38100">
            <a:solidFill>
              <a:srgbClr val="00B0F0"/>
            </a:solidFill>
          </a:ln>
        </p:spPr>
      </p:pic>
      <p:sp>
        <p:nvSpPr>
          <p:cNvPr id="6" name="Rectangle : coins arrondis 5">
            <a:extLst>
              <a:ext uri="{FF2B5EF4-FFF2-40B4-BE49-F238E27FC236}">
                <a16:creationId xmlns:a16="http://schemas.microsoft.com/office/drawing/2014/main" id="{045555B8-24FD-03BF-48D2-B2A407946E9A}"/>
              </a:ext>
            </a:extLst>
          </p:cNvPr>
          <p:cNvSpPr/>
          <p:nvPr/>
        </p:nvSpPr>
        <p:spPr>
          <a:xfrm>
            <a:off x="205408" y="1226200"/>
            <a:ext cx="6867094" cy="1407752"/>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2400" b="1" dirty="0">
                <a:latin typeface="Calibri" panose="020F0502020204030204" pitchFamily="34" charset="0"/>
                <a:cs typeface="Calibri" panose="020F0502020204030204" pitchFamily="34" charset="0"/>
              </a:rPr>
              <a:t>1- </a:t>
            </a:r>
            <a:r>
              <a:rPr lang="ar-MA" sz="2400" b="1" dirty="0">
                <a:effectLst/>
                <a:latin typeface="Calibri" panose="020F0502020204030204" pitchFamily="34" charset="0"/>
                <a:ea typeface="Calibri" panose="020F0502020204030204" pitchFamily="34" charset="0"/>
                <a:cs typeface="Calibri" panose="020F0502020204030204" pitchFamily="34" charset="0"/>
              </a:rPr>
              <a:t>المساعدة في التنقل بين المدن -تجنب زحمة المرور-استخدام مساعدين افتراضين في أداء المهام المختلفة- خدمات الرعاية الصحية والتجارة والتعلم وأشياء كثيرة.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8" name="Rectangle : coins arrondis 7">
            <a:extLst>
              <a:ext uri="{FF2B5EF4-FFF2-40B4-BE49-F238E27FC236}">
                <a16:creationId xmlns:a16="http://schemas.microsoft.com/office/drawing/2014/main" id="{8F56E540-184A-10C2-657C-FBA901237090}"/>
              </a:ext>
            </a:extLst>
          </p:cNvPr>
          <p:cNvSpPr/>
          <p:nvPr/>
        </p:nvSpPr>
        <p:spPr>
          <a:xfrm>
            <a:off x="205408" y="2882322"/>
            <a:ext cx="6903121" cy="1407752"/>
          </a:xfrm>
          <a:prstGeom prst="roundRect">
            <a:avLst/>
          </a:prstGeom>
          <a:ln w="3810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2400" b="1" dirty="0">
                <a:latin typeface="Calibri" panose="020F0502020204030204" pitchFamily="34" charset="0"/>
                <a:cs typeface="Calibri" panose="020F0502020204030204" pitchFamily="34" charset="0"/>
              </a:rPr>
              <a:t>2- عدد أنواع تطبيقات الذكاء الاصطناعي أربعة.</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9" name="Rectangle : coins arrondis 8">
            <a:extLst>
              <a:ext uri="{FF2B5EF4-FFF2-40B4-BE49-F238E27FC236}">
                <a16:creationId xmlns:a16="http://schemas.microsoft.com/office/drawing/2014/main" id="{EB48CAA7-7F6F-FCD2-2CF7-365F558F15C4}"/>
              </a:ext>
            </a:extLst>
          </p:cNvPr>
          <p:cNvSpPr/>
          <p:nvPr/>
        </p:nvSpPr>
        <p:spPr>
          <a:xfrm>
            <a:off x="205408" y="4690013"/>
            <a:ext cx="6859477" cy="1953478"/>
          </a:xfrm>
          <a:prstGeom prst="roundRect">
            <a:avLst/>
          </a:prstGeom>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2400" b="1" dirty="0">
                <a:latin typeface="Calibri" panose="020F0502020204030204" pitchFamily="34" charset="0"/>
                <a:cs typeface="Calibri" panose="020F0502020204030204" pitchFamily="34" charset="0"/>
              </a:rPr>
              <a:t>3- </a:t>
            </a:r>
            <a:r>
              <a:rPr lang="ar-MA" sz="2400" b="1" dirty="0">
                <a:effectLst/>
                <a:latin typeface="Calibri" panose="020F0502020204030204" pitchFamily="34" charset="0"/>
                <a:ea typeface="Calibri" panose="020F0502020204030204" pitchFamily="34" charset="0"/>
                <a:cs typeface="Calibri" panose="020F0502020204030204" pitchFamily="34" charset="0"/>
              </a:rPr>
              <a:t>يستطيع الذكاء الاصطناعي معالجة كميات هائلة من البيانات دون أي عناء وبسرعة وكفاءة أكبر بكثير من أي إنسان. يمكن لبرمجيات الذكاء الاصطناعي اتخاذ قرارات ابتدائية بناء على تلك البيانات-يعلم نفسه استخلاص استنتاجات جديدة منها من خلال العمليات التي نسميها تعلم الآلة والتعلم العميق.</a:t>
            </a:r>
            <a:endParaRPr lang="fr-FR" sz="24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9236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18FC88B-BB06-CBE8-E025-CA782A31809B}"/>
            </a:ext>
          </a:extLst>
        </p:cNvPr>
        <p:cNvGrpSpPr/>
        <p:nvPr/>
      </p:nvGrpSpPr>
      <p:grpSpPr>
        <a:xfrm>
          <a:off x="0" y="0"/>
          <a:ext cx="0" cy="0"/>
          <a:chOff x="0" y="0"/>
          <a:chExt cx="0" cy="0"/>
        </a:xfrm>
      </p:grpSpPr>
      <p:pic>
        <p:nvPicPr>
          <p:cNvPr id="7" name="Google Shape;1368;p31">
            <a:extLst>
              <a:ext uri="{FF2B5EF4-FFF2-40B4-BE49-F238E27FC236}">
                <a16:creationId xmlns:a16="http://schemas.microsoft.com/office/drawing/2014/main" id="{502480AB-FCD9-3F24-DE41-D4C2795CE57E}"/>
              </a:ext>
            </a:extLst>
          </p:cNvPr>
          <p:cNvPicPr preferRelativeResize="0"/>
          <p:nvPr/>
        </p:nvPicPr>
        <p:blipFill rotWithShape="1">
          <a:blip r:embed="rId3">
            <a:alphaModFix/>
          </a:blip>
          <a:srcRect/>
          <a:stretch/>
        </p:blipFill>
        <p:spPr>
          <a:xfrm>
            <a:off x="902999" y="127034"/>
            <a:ext cx="730250" cy="730250"/>
          </a:xfrm>
          <a:prstGeom prst="rect">
            <a:avLst/>
          </a:prstGeom>
          <a:noFill/>
          <a:ln>
            <a:noFill/>
          </a:ln>
        </p:spPr>
      </p:pic>
      <p:sp>
        <p:nvSpPr>
          <p:cNvPr id="2" name="Titre 1">
            <a:extLst>
              <a:ext uri="{FF2B5EF4-FFF2-40B4-BE49-F238E27FC236}">
                <a16:creationId xmlns:a16="http://schemas.microsoft.com/office/drawing/2014/main" id="{AF92F1F4-1BDE-56C3-44B0-82B717752611}"/>
              </a:ext>
            </a:extLst>
          </p:cNvPr>
          <p:cNvSpPr>
            <a:spLocks noGrp="1"/>
          </p:cNvSpPr>
          <p:nvPr>
            <p:ph type="title"/>
          </p:nvPr>
        </p:nvSpPr>
        <p:spPr>
          <a:xfrm>
            <a:off x="989005" y="194856"/>
            <a:ext cx="10529279" cy="267549"/>
          </a:xfrm>
        </p:spPr>
        <p:txBody>
          <a:bodyPr/>
          <a:lstStyle/>
          <a:p>
            <a:r>
              <a:rPr lang="ar-MA" sz="1800" b="1" dirty="0">
                <a:latin typeface="Calibri" panose="020F0502020204030204" pitchFamily="34" charset="0"/>
                <a:cs typeface="Calibri" panose="020F0502020204030204" pitchFamily="34" charset="0"/>
              </a:rPr>
              <a:t>ممتاز. إليكم الإجابات الصحيحة.</a:t>
            </a:r>
            <a:endParaRPr lang="fr-FR" dirty="0"/>
          </a:p>
        </p:txBody>
      </p:sp>
      <p:sp>
        <p:nvSpPr>
          <p:cNvPr id="5" name="Espace réservé du contenu 4">
            <a:extLst>
              <a:ext uri="{FF2B5EF4-FFF2-40B4-BE49-F238E27FC236}">
                <a16:creationId xmlns:a16="http://schemas.microsoft.com/office/drawing/2014/main" id="{FA7840AA-7123-B116-B9EC-170A65DA94F8}"/>
              </a:ext>
            </a:extLst>
          </p:cNvPr>
          <p:cNvSpPr>
            <a:spLocks noGrp="1"/>
          </p:cNvSpPr>
          <p:nvPr>
            <p:ph sz="quarter" idx="11"/>
          </p:nvPr>
        </p:nvSpPr>
        <p:spPr>
          <a:xfrm>
            <a:off x="1268124" y="483416"/>
            <a:ext cx="10250160" cy="321521"/>
          </a:xfrm>
        </p:spPr>
        <p:txBody>
          <a:bodyPr/>
          <a:lstStyle/>
          <a:p>
            <a:r>
              <a:rPr lang="ar-SA" sz="1400" dirty="0">
                <a:latin typeface="Calibri" panose="020F0502020204030204" pitchFamily="34" charset="0"/>
                <a:cs typeface="Calibri" panose="020F0502020204030204" pitchFamily="34" charset="0"/>
              </a:rPr>
              <a:t>- يطلب المدرس من المتعلمين توثيق الأجوبة الصحيحة </a:t>
            </a:r>
            <a:r>
              <a:rPr lang="ar-MA" sz="1400" dirty="0">
                <a:latin typeface="Calibri" panose="020F0502020204030204" pitchFamily="34" charset="0"/>
                <a:cs typeface="Calibri" panose="020F0502020204030204" pitchFamily="34" charset="0"/>
              </a:rPr>
              <a:t>في </a:t>
            </a:r>
            <a:r>
              <a:rPr lang="ar-SA" sz="1400" dirty="0">
                <a:latin typeface="Calibri" panose="020F0502020204030204" pitchFamily="34" charset="0"/>
                <a:cs typeface="Calibri" panose="020F0502020204030204" pitchFamily="34" charset="0"/>
              </a:rPr>
              <a:t> كراساتهم</a:t>
            </a:r>
          </a:p>
        </p:txBody>
      </p:sp>
      <p:sp>
        <p:nvSpPr>
          <p:cNvPr id="13" name="Google Shape;1548;p49">
            <a:extLst>
              <a:ext uri="{FF2B5EF4-FFF2-40B4-BE49-F238E27FC236}">
                <a16:creationId xmlns:a16="http://schemas.microsoft.com/office/drawing/2014/main" id="{46A066DE-C138-0FCB-DE45-4D512D14FBD0}"/>
              </a:ext>
            </a:extLst>
          </p:cNvPr>
          <p:cNvSpPr txBox="1">
            <a:spLocks/>
          </p:cNvSpPr>
          <p:nvPr/>
        </p:nvSpPr>
        <p:spPr>
          <a:xfrm>
            <a:off x="3423283" y="178385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endParaRPr lang="ar-MA" sz="2000" b="1" dirty="0">
              <a:solidFill>
                <a:schemeClr val="bg1">
                  <a:lumMod val="50000"/>
                </a:schemeClr>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51CF7BA7-D7A8-33DB-FE8B-7F736E15846A}"/>
              </a:ext>
            </a:extLst>
          </p:cNvPr>
          <p:cNvPicPr>
            <a:picLocks noChangeAspect="1"/>
          </p:cNvPicPr>
          <p:nvPr/>
        </p:nvPicPr>
        <p:blipFill rotWithShape="1">
          <a:blip r:embed="rId4"/>
          <a:srcRect r="38887"/>
          <a:stretch/>
        </p:blipFill>
        <p:spPr>
          <a:xfrm>
            <a:off x="4724150" y="965703"/>
            <a:ext cx="7196431" cy="3816000"/>
          </a:xfrm>
          <a:prstGeom prst="rect">
            <a:avLst/>
          </a:prstGeom>
        </p:spPr>
      </p:pic>
      <p:sp>
        <p:nvSpPr>
          <p:cNvPr id="10" name="Rectangle : coins arrondis 9">
            <a:extLst>
              <a:ext uri="{FF2B5EF4-FFF2-40B4-BE49-F238E27FC236}">
                <a16:creationId xmlns:a16="http://schemas.microsoft.com/office/drawing/2014/main" id="{85B544B3-94B1-7FCB-7C76-0160EEB58B2B}"/>
              </a:ext>
            </a:extLst>
          </p:cNvPr>
          <p:cNvSpPr/>
          <p:nvPr/>
        </p:nvSpPr>
        <p:spPr>
          <a:xfrm>
            <a:off x="5133549" y="1396494"/>
            <a:ext cx="516100" cy="58268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600" b="1" dirty="0">
                <a:solidFill>
                  <a:srgbClr val="FF0000"/>
                </a:solidFill>
              </a:rPr>
              <a:t>√</a:t>
            </a:r>
            <a:endParaRPr lang="fr-FR" sz="3600" b="1" dirty="0">
              <a:solidFill>
                <a:srgbClr val="FF0000"/>
              </a:solidFill>
            </a:endParaRPr>
          </a:p>
        </p:txBody>
      </p:sp>
      <p:sp>
        <p:nvSpPr>
          <p:cNvPr id="11" name="Rectangle : coins arrondis 10">
            <a:extLst>
              <a:ext uri="{FF2B5EF4-FFF2-40B4-BE49-F238E27FC236}">
                <a16:creationId xmlns:a16="http://schemas.microsoft.com/office/drawing/2014/main" id="{3B68FEFD-D8FC-6F8E-6E86-791ECECE458C}"/>
              </a:ext>
            </a:extLst>
          </p:cNvPr>
          <p:cNvSpPr/>
          <p:nvPr/>
        </p:nvSpPr>
        <p:spPr>
          <a:xfrm>
            <a:off x="5133549" y="2873703"/>
            <a:ext cx="516100" cy="58268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3600" b="1" dirty="0">
                <a:solidFill>
                  <a:srgbClr val="FF0000"/>
                </a:solidFill>
              </a:rPr>
              <a:t>√</a:t>
            </a:r>
            <a:endParaRPr lang="fr-FR" sz="3600" b="1" dirty="0">
              <a:solidFill>
                <a:srgbClr val="FF0000"/>
              </a:solidFill>
            </a:endParaRPr>
          </a:p>
        </p:txBody>
      </p:sp>
      <p:sp>
        <p:nvSpPr>
          <p:cNvPr id="14" name="ZoneTexte 13">
            <a:extLst>
              <a:ext uri="{FF2B5EF4-FFF2-40B4-BE49-F238E27FC236}">
                <a16:creationId xmlns:a16="http://schemas.microsoft.com/office/drawing/2014/main" id="{18FF9CBD-7178-A8DE-C96F-E78F61B09296}"/>
              </a:ext>
            </a:extLst>
          </p:cNvPr>
          <p:cNvSpPr txBox="1"/>
          <p:nvPr/>
        </p:nvSpPr>
        <p:spPr>
          <a:xfrm>
            <a:off x="188844" y="1369840"/>
            <a:ext cx="4634698" cy="707886"/>
          </a:xfrm>
          <a:prstGeom prst="rect">
            <a:avLst/>
          </a:prstGeom>
          <a:solidFill>
            <a:schemeClr val="accent2">
              <a:lumMod val="20000"/>
              <a:lumOff val="80000"/>
            </a:schemeClr>
          </a:solidFill>
        </p:spPr>
        <p:txBody>
          <a:bodyPr wrap="square">
            <a:spAutoFit/>
          </a:bodyPr>
          <a:lstStyle/>
          <a:p>
            <a:pPr algn="just" rtl="1"/>
            <a:r>
              <a:rPr lang="ar-MA" sz="2000" b="1" dirty="0">
                <a:latin typeface="Calibri" panose="020F0502020204030204" pitchFamily="34" charset="0"/>
                <a:ea typeface="Calibri" panose="020F0502020204030204" pitchFamily="34" charset="0"/>
                <a:cs typeface="Calibri" panose="020F0502020204030204" pitchFamily="34" charset="0"/>
              </a:rPr>
              <a:t>ل</a:t>
            </a:r>
            <a:r>
              <a:rPr lang="ar-MA" sz="2000" b="1" dirty="0">
                <a:effectLst/>
                <a:latin typeface="Calibri" panose="020F0502020204030204" pitchFamily="34" charset="0"/>
                <a:ea typeface="Calibri" panose="020F0502020204030204" pitchFamily="34" charset="0"/>
                <a:cs typeface="Calibri" panose="020F0502020204030204" pitchFamily="34" charset="0"/>
              </a:rPr>
              <a:t>قد أصبح الذكاء الاصطناعي جزءا لا يتجزأ من حياتنا اليومية</a:t>
            </a:r>
            <a:r>
              <a:rPr lang="ar-MA" sz="2000" b="1" dirty="0">
                <a:latin typeface="Calibri" panose="020F0502020204030204" pitchFamily="34" charset="0"/>
                <a:ea typeface="Calibri" panose="020F0502020204030204" pitchFamily="34" charset="0"/>
                <a:cs typeface="Calibri" panose="020F0502020204030204" pitchFamily="34" charset="0"/>
              </a:rPr>
              <a:t>.</a:t>
            </a:r>
            <a:endParaRPr lang="fr-FR" sz="2000" dirty="0"/>
          </a:p>
        </p:txBody>
      </p:sp>
      <p:sp>
        <p:nvSpPr>
          <p:cNvPr id="16" name="ZoneTexte 15">
            <a:extLst>
              <a:ext uri="{FF2B5EF4-FFF2-40B4-BE49-F238E27FC236}">
                <a16:creationId xmlns:a16="http://schemas.microsoft.com/office/drawing/2014/main" id="{BEDCE326-CF69-E886-D6FB-8FCAA7BAE8F4}"/>
              </a:ext>
            </a:extLst>
          </p:cNvPr>
          <p:cNvSpPr txBox="1"/>
          <p:nvPr/>
        </p:nvSpPr>
        <p:spPr>
          <a:xfrm>
            <a:off x="188843" y="2748152"/>
            <a:ext cx="4634698" cy="923330"/>
          </a:xfrm>
          <a:prstGeom prst="rect">
            <a:avLst/>
          </a:prstGeom>
          <a:solidFill>
            <a:schemeClr val="accent2">
              <a:lumMod val="20000"/>
              <a:lumOff val="80000"/>
            </a:schemeClr>
          </a:solidFill>
        </p:spPr>
        <p:txBody>
          <a:bodyPr wrap="square">
            <a:spAutoFit/>
          </a:bodyPr>
          <a:lstStyle/>
          <a:p>
            <a:pPr algn="just" rtl="1"/>
            <a:r>
              <a:rPr lang="ar-MA" sz="1800" b="1" dirty="0">
                <a:effectLst/>
                <a:latin typeface="Calibri" panose="020F0502020204030204" pitchFamily="34" charset="0"/>
                <a:ea typeface="Calibri" panose="020F0502020204030204" pitchFamily="34" charset="0"/>
                <a:cs typeface="Calibri" panose="020F0502020204030204" pitchFamily="34" charset="0"/>
              </a:rPr>
              <a:t>يستطيع الذكاء الاصطناعي معالجة كميات هائلة من البيانات دون أي عناء وبسرعة وكفاءة أكبر بكثير من أي إنسان</a:t>
            </a:r>
            <a:endParaRPr lang="fr-FR" dirty="0"/>
          </a:p>
        </p:txBody>
      </p:sp>
    </p:spTree>
    <p:extLst>
      <p:ext uri="{BB962C8B-B14F-4D97-AF65-F5344CB8AC3E}">
        <p14:creationId xmlns:p14="http://schemas.microsoft.com/office/powerpoint/2010/main" val="18675298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92D050"/>
                  </a:solidFill>
                  <a:latin typeface="Calibri"/>
                  <a:cs typeface="Calibri"/>
                </a:rPr>
                <a:t>أفهم</a:t>
              </a: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3709078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EFACFAB0-F6CF-8186-80E7-F89DF60ED239}"/>
              </a:ext>
            </a:extLst>
          </p:cNvPr>
          <p:cNvPicPr>
            <a:picLocks noChangeAspect="1"/>
          </p:cNvPicPr>
          <p:nvPr/>
        </p:nvPicPr>
        <p:blipFill rotWithShape="1">
          <a:blip r:embed="rId3">
            <a:extLst>
              <a:ext uri="{28A0092B-C50C-407E-A947-70E740481C1C}">
                <a14:useLocalDpi xmlns:a14="http://schemas.microsoft.com/office/drawing/2010/main" val="0"/>
              </a:ext>
            </a:extLst>
          </a:blip>
          <a:srcRect l="6770" t="6521" r="9313" b="19711"/>
          <a:stretch/>
        </p:blipFill>
        <p:spPr>
          <a:xfrm>
            <a:off x="147429" y="1020776"/>
            <a:ext cx="11897139" cy="5580000"/>
          </a:xfrm>
          <a:prstGeom prst="rect">
            <a:avLst/>
          </a:prstGeom>
        </p:spPr>
      </p:pic>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p:nvPr>
        </p:nvSpPr>
        <p:spPr>
          <a:xfrm>
            <a:off x="867240" y="24647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2000" b="1" dirty="0">
                <a:latin typeface="Calibri" panose="020F0502020204030204" pitchFamily="34" charset="0"/>
                <a:cs typeface="Calibri" panose="020F0502020204030204" pitchFamily="34" charset="0"/>
              </a:rPr>
              <a:t>ننتقل الآن، إلى الجواب عن </a:t>
            </a:r>
            <a:r>
              <a:rPr lang="ar-MA" sz="2000" b="1" dirty="0">
                <a:latin typeface="Calibri" panose="020F0502020204030204" pitchFamily="34" charset="0"/>
                <a:cs typeface="Calibri" panose="020F0502020204030204" pitchFamily="34" charset="0"/>
              </a:rPr>
              <a:t>السؤال</a:t>
            </a:r>
            <a:r>
              <a:rPr lang="ar-SA" sz="2000" b="1" dirty="0">
                <a:latin typeface="Calibri" panose="020F0502020204030204" pitchFamily="34" charset="0"/>
                <a:cs typeface="Calibri" panose="020F0502020204030204" pitchFamily="34" charset="0"/>
              </a:rPr>
              <a:t> ال</a:t>
            </a:r>
            <a:r>
              <a:rPr lang="ar-MA" sz="2000" b="1" dirty="0">
                <a:latin typeface="Calibri" panose="020F0502020204030204" pitchFamily="34" charset="0"/>
                <a:cs typeface="Calibri" panose="020F0502020204030204" pitchFamily="34" charset="0"/>
              </a:rPr>
              <a:t>آتي</a:t>
            </a:r>
            <a:r>
              <a:rPr lang="ar-SA" sz="2000" b="1" dirty="0">
                <a:latin typeface="Calibri" panose="020F0502020204030204" pitchFamily="34" charset="0"/>
                <a:cs typeface="Calibri" panose="020F0502020204030204" pitchFamily="34" charset="0"/>
              </a:rPr>
              <a:t>  فردي</a:t>
            </a:r>
            <a:r>
              <a:rPr lang="ar-MA" sz="2000" b="1" dirty="0">
                <a:latin typeface="Calibri" panose="020F0502020204030204" pitchFamily="34" charset="0"/>
                <a:cs typeface="Calibri" panose="020F0502020204030204" pitchFamily="34" charset="0"/>
              </a:rPr>
              <a:t>ا. </a:t>
            </a:r>
            <a:r>
              <a:rPr lang="ar-MA" sz="2000" dirty="0"/>
              <a:t>والمطلوب هو ملء الجدول بعناصر النص الاخباري</a:t>
            </a:r>
            <a:endParaRPr sz="2000" dirty="0"/>
          </a:p>
        </p:txBody>
      </p:sp>
      <p:sp>
        <p:nvSpPr>
          <p:cNvPr id="6" name="Espace réservé du contenu 5">
            <a:extLst>
              <a:ext uri="{FF2B5EF4-FFF2-40B4-BE49-F238E27FC236}">
                <a16:creationId xmlns:a16="http://schemas.microsoft.com/office/drawing/2014/main" id="{3C075FCC-A9D3-1BAD-DF60-9658E1C188AF}"/>
              </a:ext>
            </a:extLst>
          </p:cNvPr>
          <p:cNvSpPr>
            <a:spLocks noGrp="1"/>
          </p:cNvSpPr>
          <p:nvPr>
            <p:ph sz="quarter" idx="11"/>
          </p:nvPr>
        </p:nvSpPr>
        <p:spPr>
          <a:xfrm>
            <a:off x="804451" y="557797"/>
            <a:ext cx="10808438" cy="267549"/>
          </a:xfrm>
        </p:spPr>
        <p:txBody>
          <a:bodyPr/>
          <a:lstStyle/>
          <a:p>
            <a:pPr marL="0" lvl="0" indent="0" algn="r" rtl="1">
              <a:lnSpc>
                <a:spcPct val="90000"/>
              </a:lnSpc>
              <a:spcBef>
                <a:spcPts val="0"/>
              </a:spcBef>
              <a:spcAft>
                <a:spcPts val="0"/>
              </a:spcAft>
              <a:buClr>
                <a:srgbClr val="AEABAB"/>
              </a:buClr>
              <a:buSzPts val="1400"/>
              <a:buNone/>
            </a:pPr>
            <a:r>
              <a:rPr lang="ar-SA" sz="1400" i="1" dirty="0">
                <a:latin typeface="Calibri" panose="020F0502020204030204" pitchFamily="34" charset="0"/>
                <a:cs typeface="Calibri" panose="020F0502020204030204" pitchFamily="34" charset="0"/>
              </a:rPr>
              <a:t>يوجه المدرس المتعلمين إلى الاشتغال بطريقة  فردية في الإجابة عن السؤال، ويحرص على مراقبة تقدم الإنجاز، ويقدم التغذية الراجعة عند الحاجة. بعدها يستمع إلى إجابة متعلمين مع مطالبتهم بسيرورة التوصل إلى الجواب.</a:t>
            </a:r>
          </a:p>
        </p:txBody>
      </p:sp>
      <p:pic>
        <p:nvPicPr>
          <p:cNvPr id="10" name="Picture 1">
            <a:extLst>
              <a:ext uri="{FF2B5EF4-FFF2-40B4-BE49-F238E27FC236}">
                <a16:creationId xmlns:a16="http://schemas.microsoft.com/office/drawing/2014/main" id="{02562DB3-B1D0-067B-6DDE-202C29446ED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659692" y="233769"/>
            <a:ext cx="648055" cy="648055"/>
          </a:xfrm>
          <a:prstGeom prst="rect">
            <a:avLst/>
          </a:prstGeom>
        </p:spPr>
      </p:pic>
      <p:graphicFrame>
        <p:nvGraphicFramePr>
          <p:cNvPr id="2" name="Tableau 4">
            <a:extLst>
              <a:ext uri="{FF2B5EF4-FFF2-40B4-BE49-F238E27FC236}">
                <a16:creationId xmlns:a16="http://schemas.microsoft.com/office/drawing/2014/main" id="{30CCABD6-53CF-1521-7AF5-C64E8462DE51}"/>
              </a:ext>
            </a:extLst>
          </p:cNvPr>
          <p:cNvGraphicFramePr>
            <a:graphicFrameLocks noGrp="1"/>
          </p:cNvGraphicFramePr>
          <p:nvPr>
            <p:extLst>
              <p:ext uri="{D42A27DB-BD31-4B8C-83A1-F6EECF244321}">
                <p14:modId xmlns:p14="http://schemas.microsoft.com/office/powerpoint/2010/main" val="3240955512"/>
              </p:ext>
            </p:extLst>
          </p:nvPr>
        </p:nvGraphicFramePr>
        <p:xfrm>
          <a:off x="467139" y="1952117"/>
          <a:ext cx="11310732" cy="2245142"/>
        </p:xfrm>
        <a:graphic>
          <a:graphicData uri="http://schemas.openxmlformats.org/drawingml/2006/table">
            <a:tbl>
              <a:tblPr firstRow="1" bandRow="1">
                <a:tableStyleId>{5940675A-B579-460E-94D1-54222C63F5DA}</a:tableStyleId>
              </a:tblPr>
              <a:tblGrid>
                <a:gridCol w="3770244">
                  <a:extLst>
                    <a:ext uri="{9D8B030D-6E8A-4147-A177-3AD203B41FA5}">
                      <a16:colId xmlns:a16="http://schemas.microsoft.com/office/drawing/2014/main" val="264413337"/>
                    </a:ext>
                  </a:extLst>
                </a:gridCol>
                <a:gridCol w="3770244">
                  <a:extLst>
                    <a:ext uri="{9D8B030D-6E8A-4147-A177-3AD203B41FA5}">
                      <a16:colId xmlns:a16="http://schemas.microsoft.com/office/drawing/2014/main" val="2938599918"/>
                    </a:ext>
                  </a:extLst>
                </a:gridCol>
                <a:gridCol w="3770244">
                  <a:extLst>
                    <a:ext uri="{9D8B030D-6E8A-4147-A177-3AD203B41FA5}">
                      <a16:colId xmlns:a16="http://schemas.microsoft.com/office/drawing/2014/main" val="1244656295"/>
                    </a:ext>
                  </a:extLst>
                </a:gridCol>
              </a:tblGrid>
              <a:tr h="791083">
                <a:tc>
                  <a:txBody>
                    <a:bodyPr/>
                    <a:lstStyle/>
                    <a:p>
                      <a:pPr algn="r" rtl="1"/>
                      <a:r>
                        <a:rPr lang="ar-MA" sz="3600" b="1" dirty="0">
                          <a:solidFill>
                            <a:schemeClr val="bg1"/>
                          </a:solidFill>
                          <a:latin typeface="Calibri" panose="020F0502020204030204" pitchFamily="34" charset="0"/>
                          <a:cs typeface="Calibri" panose="020F0502020204030204" pitchFamily="34" charset="0"/>
                        </a:rPr>
                        <a:t>خاتمة الخبر</a:t>
                      </a:r>
                      <a:endParaRPr lang="fr-FR" sz="3600" b="1" dirty="0">
                        <a:solidFill>
                          <a:schemeClr val="bg1"/>
                        </a:solidFill>
                        <a:latin typeface="Calibri" panose="020F0502020204030204" pitchFamily="34" charset="0"/>
                        <a:cs typeface="Calibri" panose="020F0502020204030204" pitchFamily="34" charset="0"/>
                      </a:endParaRPr>
                    </a:p>
                  </a:txBody>
                  <a:tcPr>
                    <a:noFill/>
                  </a:tcPr>
                </a:tc>
                <a:tc>
                  <a:txBody>
                    <a:bodyPr/>
                    <a:lstStyle/>
                    <a:p>
                      <a:pPr algn="r" rtl="1"/>
                      <a:r>
                        <a:rPr lang="ar-MA" sz="3600" b="1" dirty="0">
                          <a:solidFill>
                            <a:schemeClr val="bg1"/>
                          </a:solidFill>
                          <a:latin typeface="Calibri" panose="020F0502020204030204" pitchFamily="34" charset="0"/>
                          <a:cs typeface="Calibri" panose="020F0502020204030204" pitchFamily="34" charset="0"/>
                        </a:rPr>
                        <a:t>العرض (تفاصيل الخبر)</a:t>
                      </a:r>
                      <a:endParaRPr lang="fr-FR" sz="3600" b="1" dirty="0">
                        <a:solidFill>
                          <a:schemeClr val="bg1"/>
                        </a:solidFill>
                        <a:latin typeface="Calibri" panose="020F0502020204030204" pitchFamily="34" charset="0"/>
                        <a:cs typeface="Calibri" panose="020F0502020204030204" pitchFamily="34" charset="0"/>
                      </a:endParaRPr>
                    </a:p>
                  </a:txBody>
                  <a:tcPr>
                    <a:noFill/>
                  </a:tcPr>
                </a:tc>
                <a:tc>
                  <a:txBody>
                    <a:bodyPr/>
                    <a:lstStyle/>
                    <a:p>
                      <a:pPr algn="r" rtl="1"/>
                      <a:r>
                        <a:rPr lang="ar-MA" sz="3600" b="1" dirty="0">
                          <a:solidFill>
                            <a:schemeClr val="bg1"/>
                          </a:solidFill>
                          <a:latin typeface="Calibri" panose="020F0502020204030204" pitchFamily="34" charset="0"/>
                          <a:cs typeface="Calibri" panose="020F0502020204030204" pitchFamily="34" charset="0"/>
                        </a:rPr>
                        <a:t>مقدمة الخبر</a:t>
                      </a:r>
                      <a:endParaRPr lang="fr-FR" sz="3600" b="1" dirty="0">
                        <a:solidFill>
                          <a:schemeClr val="bg1"/>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3386760977"/>
                  </a:ext>
                </a:extLst>
              </a:tr>
              <a:tr h="1454059">
                <a:tc>
                  <a:txBody>
                    <a:bodyPr/>
                    <a:lstStyle/>
                    <a:p>
                      <a:endParaRPr lang="fr-FR" dirty="0">
                        <a:solidFill>
                          <a:schemeClr val="bg1"/>
                        </a:solidFill>
                      </a:endParaRPr>
                    </a:p>
                  </a:txBody>
                  <a:tcPr/>
                </a:tc>
                <a:tc>
                  <a:txBody>
                    <a:bodyPr/>
                    <a:lstStyle/>
                    <a:p>
                      <a:endParaRPr lang="fr-FR" dirty="0">
                        <a:solidFill>
                          <a:schemeClr val="bg1"/>
                        </a:solidFill>
                      </a:endParaRPr>
                    </a:p>
                  </a:txBody>
                  <a:tcPr/>
                </a:tc>
                <a:tc>
                  <a:txBody>
                    <a:bodyPr/>
                    <a:lstStyle/>
                    <a:p>
                      <a:endParaRPr lang="fr-FR" dirty="0">
                        <a:solidFill>
                          <a:schemeClr val="bg1"/>
                        </a:solidFill>
                      </a:endParaRPr>
                    </a:p>
                  </a:txBody>
                  <a:tcPr/>
                </a:tc>
                <a:extLst>
                  <a:ext uri="{0D108BD9-81ED-4DB2-BD59-A6C34878D82A}">
                    <a16:rowId xmlns:a16="http://schemas.microsoft.com/office/drawing/2014/main" val="1387639348"/>
                  </a:ext>
                </a:extLst>
              </a:tr>
            </a:tbl>
          </a:graphicData>
        </a:graphic>
      </p:graphicFrame>
    </p:spTree>
    <p:extLst>
      <p:ext uri="{BB962C8B-B14F-4D97-AF65-F5344CB8AC3E}">
        <p14:creationId xmlns:p14="http://schemas.microsoft.com/office/powerpoint/2010/main" val="36884815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3F01CF98-2B54-4770-3675-77DC4C99D9DE}"/>
            </a:ext>
          </a:extLst>
        </p:cNvPr>
        <p:cNvGrpSpPr/>
        <p:nvPr/>
      </p:nvGrpSpPr>
      <p:grpSpPr>
        <a:xfrm>
          <a:off x="0" y="0"/>
          <a:ext cx="0" cy="0"/>
          <a:chOff x="0" y="0"/>
          <a:chExt cx="0" cy="0"/>
        </a:xfrm>
      </p:grpSpPr>
      <p:sp>
        <p:nvSpPr>
          <p:cNvPr id="1548" name="Google Shape;1548;p49">
            <a:extLst>
              <a:ext uri="{FF2B5EF4-FFF2-40B4-BE49-F238E27FC236}">
                <a16:creationId xmlns:a16="http://schemas.microsoft.com/office/drawing/2014/main" id="{26F9C7FA-DE32-1A4B-70C2-01B0BEB3402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MA" sz="2000" b="1" dirty="0">
                <a:latin typeface="Calibri" panose="020F0502020204030204" pitchFamily="34" charset="0"/>
                <a:cs typeface="Calibri" panose="020F0502020204030204" pitchFamily="34" charset="0"/>
              </a:rPr>
              <a:t>ما أروعكم! أمامكم الجواب الصحيح.</a:t>
            </a:r>
            <a:endParaRPr sz="2000" b="1" dirty="0">
              <a:latin typeface="Calibri" panose="020F0502020204030204" pitchFamily="34" charset="0"/>
              <a:cs typeface="Calibri" panose="020F0502020204030204" pitchFamily="34" charset="0"/>
            </a:endParaRPr>
          </a:p>
        </p:txBody>
      </p:sp>
      <p:sp>
        <p:nvSpPr>
          <p:cNvPr id="11" name="Espace réservé du contenu 10">
            <a:extLst>
              <a:ext uri="{FF2B5EF4-FFF2-40B4-BE49-F238E27FC236}">
                <a16:creationId xmlns:a16="http://schemas.microsoft.com/office/drawing/2014/main" id="{876052CF-D9D7-349E-266F-0309BA00AA5B}"/>
              </a:ext>
            </a:extLst>
          </p:cNvPr>
          <p:cNvSpPr>
            <a:spLocks noGrp="1"/>
          </p:cNvSpPr>
          <p:nvPr>
            <p:ph sz="quarter" idx="11"/>
          </p:nvPr>
        </p:nvSpPr>
        <p:spPr/>
        <p:txBody>
          <a:bodyPr/>
          <a:lstStyle/>
          <a:p>
            <a:pPr marL="0" lvl="0" indent="0" algn="r" rtl="1">
              <a:lnSpc>
                <a:spcPct val="100000"/>
              </a:lnSpc>
              <a:spcBef>
                <a:spcPts val="0"/>
              </a:spcBef>
              <a:buClr>
                <a:srgbClr val="AEABAB"/>
              </a:buClr>
              <a:buSzPts val="1400"/>
              <a:buNone/>
            </a:pPr>
            <a:r>
              <a:rPr lang="ar-SA" sz="1400" dirty="0">
                <a:latin typeface="Calibri" panose="020F0502020204030204" pitchFamily="34" charset="0"/>
                <a:cs typeface="Calibri" panose="020F0502020204030204" pitchFamily="34" charset="0"/>
              </a:rPr>
              <a:t>- يطلب المدرس من المتعلمين توثيق ال</a:t>
            </a:r>
            <a:r>
              <a:rPr lang="ar-MA" sz="1400" dirty="0">
                <a:latin typeface="Calibri" panose="020F0502020204030204" pitchFamily="34" charset="0"/>
                <a:cs typeface="Calibri" panose="020F0502020204030204" pitchFamily="34" charset="0"/>
              </a:rPr>
              <a:t>جواب</a:t>
            </a:r>
            <a:r>
              <a:rPr lang="ar-SA" sz="1400" dirty="0">
                <a:latin typeface="Calibri" panose="020F0502020204030204" pitchFamily="34" charset="0"/>
                <a:cs typeface="Calibri" panose="020F0502020204030204" pitchFamily="34" charset="0"/>
              </a:rPr>
              <a:t> الصحيح </a:t>
            </a:r>
            <a:r>
              <a:rPr lang="ar-MA" sz="1400" dirty="0">
                <a:latin typeface="Calibri" panose="020F0502020204030204" pitchFamily="34" charset="0"/>
                <a:cs typeface="Calibri" panose="020F0502020204030204" pitchFamily="34" charset="0"/>
              </a:rPr>
              <a:t>في </a:t>
            </a:r>
            <a:r>
              <a:rPr lang="ar-SA" sz="1400" dirty="0">
                <a:latin typeface="Calibri" panose="020F0502020204030204" pitchFamily="34" charset="0"/>
                <a:cs typeface="Calibri" panose="020F0502020204030204" pitchFamily="34" charset="0"/>
              </a:rPr>
              <a:t> كراساتهم</a:t>
            </a:r>
            <a:r>
              <a:rPr lang="ar-MA" sz="1400" dirty="0">
                <a:latin typeface="Calibri" panose="020F0502020204030204" pitchFamily="34" charset="0"/>
                <a:cs typeface="Calibri" panose="020F0502020204030204" pitchFamily="34" charset="0"/>
              </a:rPr>
              <a:t>.</a:t>
            </a:r>
            <a:endParaRPr lang="ar-SA" sz="1400" dirty="0">
              <a:latin typeface="Calibri" panose="020F0502020204030204" pitchFamily="34" charset="0"/>
              <a:cs typeface="Calibri" panose="020F0502020204030204" pitchFamily="34" charset="0"/>
            </a:endParaRPr>
          </a:p>
        </p:txBody>
      </p:sp>
      <p:pic>
        <p:nvPicPr>
          <p:cNvPr id="2" name="Google Shape;1368;p31">
            <a:extLst>
              <a:ext uri="{FF2B5EF4-FFF2-40B4-BE49-F238E27FC236}">
                <a16:creationId xmlns:a16="http://schemas.microsoft.com/office/drawing/2014/main" id="{AE9BF6AA-012C-2492-8CAB-E23A17542611}"/>
              </a:ext>
            </a:extLst>
          </p:cNvPr>
          <p:cNvPicPr preferRelativeResize="0"/>
          <p:nvPr/>
        </p:nvPicPr>
        <p:blipFill rotWithShape="1">
          <a:blip r:embed="rId3">
            <a:alphaModFix/>
          </a:blip>
          <a:srcRect/>
          <a:stretch/>
        </p:blipFill>
        <p:spPr>
          <a:xfrm>
            <a:off x="-5789" y="9878"/>
            <a:ext cx="730250" cy="730250"/>
          </a:xfrm>
          <a:prstGeom prst="rect">
            <a:avLst/>
          </a:prstGeom>
          <a:noFill/>
          <a:ln>
            <a:noFill/>
          </a:ln>
        </p:spPr>
      </p:pic>
      <p:sp>
        <p:nvSpPr>
          <p:cNvPr id="5" name="Rectangle 4">
            <a:extLst>
              <a:ext uri="{FF2B5EF4-FFF2-40B4-BE49-F238E27FC236}">
                <a16:creationId xmlns:a16="http://schemas.microsoft.com/office/drawing/2014/main" id="{20EA81D5-4B42-835A-4DE3-B746273C3995}"/>
              </a:ext>
            </a:extLst>
          </p:cNvPr>
          <p:cNvSpPr/>
          <p:nvPr/>
        </p:nvSpPr>
        <p:spPr>
          <a:xfrm>
            <a:off x="10008036" y="3428999"/>
            <a:ext cx="2077278" cy="49695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A6BBAD4C-3BFC-86A5-A592-F98D0E7F3AFD}"/>
              </a:ext>
            </a:extLst>
          </p:cNvPr>
          <p:cNvSpPr/>
          <p:nvPr/>
        </p:nvSpPr>
        <p:spPr>
          <a:xfrm>
            <a:off x="7709870" y="2650745"/>
            <a:ext cx="2194374" cy="166977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just" rtl="1"/>
            <a:endParaRPr lang="fr-FR" sz="2800" b="1"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10E257D6-4C9B-B62B-9AE8-EC2CA417BADB}"/>
              </a:ext>
            </a:extLst>
          </p:cNvPr>
          <p:cNvSpPr/>
          <p:nvPr/>
        </p:nvSpPr>
        <p:spPr>
          <a:xfrm>
            <a:off x="5062184" y="3154075"/>
            <a:ext cx="2680138" cy="166977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just" rtl="1"/>
            <a:endParaRPr lang="fr-FR" sz="2800" b="1"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FB989548-5AB6-1A72-F5B5-DADCA78AA44D}"/>
              </a:ext>
            </a:extLst>
          </p:cNvPr>
          <p:cNvSpPr/>
          <p:nvPr/>
        </p:nvSpPr>
        <p:spPr>
          <a:xfrm>
            <a:off x="2775350" y="3428998"/>
            <a:ext cx="2077278" cy="49695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4598E83D-390E-6579-67B0-98F3403A6B52}"/>
              </a:ext>
            </a:extLst>
          </p:cNvPr>
          <p:cNvSpPr/>
          <p:nvPr/>
        </p:nvSpPr>
        <p:spPr>
          <a:xfrm>
            <a:off x="409866" y="3237155"/>
            <a:ext cx="2077278" cy="49695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2800" b="1" dirty="0">
                <a:latin typeface="Calibri" panose="020F0502020204030204" pitchFamily="34" charset="0"/>
                <a:cs typeface="Calibri" panose="020F0502020204030204" pitchFamily="34" charset="0"/>
              </a:rPr>
              <a:t> </a:t>
            </a:r>
            <a:endParaRPr lang="fr-FR" sz="2800" b="1" dirty="0">
              <a:latin typeface="Calibri" panose="020F0502020204030204" pitchFamily="34" charset="0"/>
              <a:cs typeface="Calibri" panose="020F0502020204030204" pitchFamily="34" charset="0"/>
            </a:endParaRPr>
          </a:p>
        </p:txBody>
      </p:sp>
      <p:graphicFrame>
        <p:nvGraphicFramePr>
          <p:cNvPr id="9" name="Tableau 4">
            <a:extLst>
              <a:ext uri="{FF2B5EF4-FFF2-40B4-BE49-F238E27FC236}">
                <a16:creationId xmlns:a16="http://schemas.microsoft.com/office/drawing/2014/main" id="{F376946E-0031-1CEA-1765-F0F4CB1918D3}"/>
              </a:ext>
            </a:extLst>
          </p:cNvPr>
          <p:cNvGraphicFramePr>
            <a:graphicFrameLocks noGrp="1"/>
          </p:cNvGraphicFramePr>
          <p:nvPr>
            <p:extLst>
              <p:ext uri="{D42A27DB-BD31-4B8C-83A1-F6EECF244321}">
                <p14:modId xmlns:p14="http://schemas.microsoft.com/office/powerpoint/2010/main" val="1588941158"/>
              </p:ext>
            </p:extLst>
          </p:nvPr>
        </p:nvGraphicFramePr>
        <p:xfrm>
          <a:off x="409865" y="1803030"/>
          <a:ext cx="11675449" cy="4174363"/>
        </p:xfrm>
        <a:graphic>
          <a:graphicData uri="http://schemas.openxmlformats.org/drawingml/2006/table">
            <a:tbl>
              <a:tblPr firstRow="1" bandRow="1">
                <a:tableStyleId>{5940675A-B579-460E-94D1-54222C63F5DA}</a:tableStyleId>
              </a:tblPr>
              <a:tblGrid>
                <a:gridCol w="2918862">
                  <a:extLst>
                    <a:ext uri="{9D8B030D-6E8A-4147-A177-3AD203B41FA5}">
                      <a16:colId xmlns:a16="http://schemas.microsoft.com/office/drawing/2014/main" val="264413337"/>
                    </a:ext>
                  </a:extLst>
                </a:gridCol>
                <a:gridCol w="5837725">
                  <a:extLst>
                    <a:ext uri="{9D8B030D-6E8A-4147-A177-3AD203B41FA5}">
                      <a16:colId xmlns:a16="http://schemas.microsoft.com/office/drawing/2014/main" val="2269274606"/>
                    </a:ext>
                  </a:extLst>
                </a:gridCol>
                <a:gridCol w="2918862">
                  <a:extLst>
                    <a:ext uri="{9D8B030D-6E8A-4147-A177-3AD203B41FA5}">
                      <a16:colId xmlns:a16="http://schemas.microsoft.com/office/drawing/2014/main" val="1244656295"/>
                    </a:ext>
                  </a:extLst>
                </a:gridCol>
              </a:tblGrid>
              <a:tr h="791083">
                <a:tc>
                  <a:txBody>
                    <a:bodyPr/>
                    <a:lstStyle/>
                    <a:p>
                      <a:pPr algn="r" rtl="1"/>
                      <a:r>
                        <a:rPr lang="ar-MA" sz="3600" b="1" dirty="0">
                          <a:solidFill>
                            <a:schemeClr val="tx1"/>
                          </a:solidFill>
                          <a:latin typeface="Calibri" panose="020F0502020204030204" pitchFamily="34" charset="0"/>
                          <a:cs typeface="Calibri" panose="020F0502020204030204" pitchFamily="34" charset="0"/>
                        </a:rPr>
                        <a:t>خاتمة الخبر</a:t>
                      </a:r>
                      <a:endParaRPr lang="fr-FR" sz="3600" b="1" dirty="0">
                        <a:solidFill>
                          <a:schemeClr val="tx1"/>
                        </a:solidFill>
                        <a:latin typeface="Calibri" panose="020F0502020204030204" pitchFamily="34" charset="0"/>
                        <a:cs typeface="Calibri" panose="020F0502020204030204" pitchFamily="34" charset="0"/>
                      </a:endParaRPr>
                    </a:p>
                  </a:txBody>
                  <a:tcPr>
                    <a:solidFill>
                      <a:srgbClr val="CCECFF"/>
                    </a:solidFill>
                  </a:tcPr>
                </a:tc>
                <a:tc>
                  <a:txBody>
                    <a:bodyPr/>
                    <a:lstStyle/>
                    <a:p>
                      <a:pPr algn="r" rtl="1"/>
                      <a:r>
                        <a:rPr lang="ar-MA" sz="3600" b="1" dirty="0">
                          <a:solidFill>
                            <a:schemeClr val="tx1"/>
                          </a:solidFill>
                          <a:latin typeface="Calibri" panose="020F0502020204030204" pitchFamily="34" charset="0"/>
                          <a:cs typeface="Calibri" panose="020F0502020204030204" pitchFamily="34" charset="0"/>
                        </a:rPr>
                        <a:t>العرض (تفاصيل الخبر)</a:t>
                      </a:r>
                    </a:p>
                  </a:txBody>
                  <a:tcPr>
                    <a:solidFill>
                      <a:srgbClr val="CCECFF"/>
                    </a:solidFill>
                  </a:tcPr>
                </a:tc>
                <a:tc>
                  <a:txBody>
                    <a:bodyPr/>
                    <a:lstStyle/>
                    <a:p>
                      <a:pPr algn="r" rtl="1"/>
                      <a:r>
                        <a:rPr lang="ar-MA" sz="3600" b="1" dirty="0">
                          <a:solidFill>
                            <a:schemeClr val="tx1"/>
                          </a:solidFill>
                          <a:latin typeface="Calibri" panose="020F0502020204030204" pitchFamily="34" charset="0"/>
                          <a:cs typeface="Calibri" panose="020F0502020204030204" pitchFamily="34" charset="0"/>
                        </a:rPr>
                        <a:t>مقدمة الخبر</a:t>
                      </a:r>
                      <a:endParaRPr lang="fr-FR" sz="3600" b="1" dirty="0">
                        <a:solidFill>
                          <a:schemeClr val="tx1"/>
                        </a:solidFill>
                        <a:latin typeface="Calibri" panose="020F0502020204030204" pitchFamily="34" charset="0"/>
                        <a:cs typeface="Calibri" panose="020F0502020204030204" pitchFamily="34" charset="0"/>
                      </a:endParaRPr>
                    </a:p>
                  </a:txBody>
                  <a:tcPr>
                    <a:solidFill>
                      <a:srgbClr val="CCECFF"/>
                    </a:solidFill>
                  </a:tcPr>
                </a:tc>
                <a:extLst>
                  <a:ext uri="{0D108BD9-81ED-4DB2-BD59-A6C34878D82A}">
                    <a16:rowId xmlns:a16="http://schemas.microsoft.com/office/drawing/2014/main" val="3386760977"/>
                  </a:ext>
                </a:extLst>
              </a:tr>
              <a:tr h="1454059">
                <a:tc>
                  <a:txBody>
                    <a:bodyPr/>
                    <a:lstStyle/>
                    <a:p>
                      <a:pPr algn="just" rtl="1"/>
                      <a:r>
                        <a:rPr lang="ar-MA" sz="3600" b="1" kern="1200" dirty="0">
                          <a:solidFill>
                            <a:schemeClr val="tx1"/>
                          </a:solidFill>
                          <a:latin typeface="Calibri" panose="020F0502020204030204" pitchFamily="34" charset="0"/>
                          <a:ea typeface="+mn-ea"/>
                          <a:cs typeface="Calibri" panose="020F0502020204030204" pitchFamily="34" charset="0"/>
                        </a:rPr>
                        <a:t>بقاء النوع الرابع من أنواع تطبيقات الذكاء الاصطناعي في حدود الافتراضات فقط.</a:t>
                      </a:r>
                      <a:endParaRPr lang="fr-FR" sz="3600" b="1"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pPr algn="just" rtl="1"/>
                      <a:r>
                        <a:rPr lang="ar-MA" sz="3600" b="1" kern="1200" dirty="0">
                          <a:solidFill>
                            <a:schemeClr val="tx1"/>
                          </a:solidFill>
                          <a:latin typeface="Calibri" panose="020F0502020204030204" pitchFamily="34" charset="0"/>
                          <a:ea typeface="+mn-ea"/>
                          <a:cs typeface="Calibri" panose="020F0502020204030204" pitchFamily="34" charset="0"/>
                        </a:rPr>
                        <a:t>أهمية الذكاء الاصطناعي في معالجة البيانات</a:t>
                      </a:r>
                    </a:p>
                    <a:p>
                      <a:pPr algn="just" rtl="1"/>
                      <a:r>
                        <a:rPr lang="ar-MA" sz="3600" b="1" kern="1200" dirty="0">
                          <a:solidFill>
                            <a:schemeClr val="tx1"/>
                          </a:solidFill>
                          <a:latin typeface="Calibri" panose="020F0502020204030204" pitchFamily="34" charset="0"/>
                          <a:ea typeface="+mn-ea"/>
                          <a:cs typeface="Calibri" panose="020F0502020204030204" pitchFamily="34" charset="0"/>
                        </a:rPr>
                        <a:t>العرض المفصل لأنواع تطبيقات الذكاء الاصطناعي</a:t>
                      </a:r>
                      <a:endParaRPr lang="fr-FR" sz="3600" b="1"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pPr algn="just" rtl="1"/>
                      <a:r>
                        <a:rPr lang="ar-MA" sz="3600" b="1" kern="1200" dirty="0">
                          <a:solidFill>
                            <a:schemeClr val="tx1"/>
                          </a:solidFill>
                          <a:latin typeface="Calibri" panose="020F0502020204030204" pitchFamily="34" charset="0"/>
                          <a:ea typeface="+mn-ea"/>
                          <a:cs typeface="Calibri" panose="020F0502020204030204" pitchFamily="34" charset="0"/>
                        </a:rPr>
                        <a:t>التأكيد على أن الذكاء الاصطناعي جزء مهم من حياتنا اليومية</a:t>
                      </a:r>
                      <a:endParaRPr lang="fr-FR" sz="3600" b="1" kern="1200" dirty="0">
                        <a:solidFill>
                          <a:schemeClr val="tx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387639348"/>
                  </a:ext>
                </a:extLst>
              </a:tr>
            </a:tbl>
          </a:graphicData>
        </a:graphic>
      </p:graphicFrame>
    </p:spTree>
    <p:extLst>
      <p:ext uri="{BB962C8B-B14F-4D97-AF65-F5344CB8AC3E}">
        <p14:creationId xmlns:p14="http://schemas.microsoft.com/office/powerpoint/2010/main" val="35033424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1219170" rtl="1">
                <a:defRPr sz="1800" b="0" i="0" u="none" strike="noStrike" kern="0" cap="none" spc="0" baseline="0">
                  <a:solidFill>
                    <a:srgbClr val="000000"/>
                  </a:solidFill>
                  <a:uFillTx/>
                </a:defRPr>
              </a:pPr>
              <a:r>
                <a:rPr lang="fr-FR" sz="3600" b="1" kern="0" dirty="0">
                  <a:solidFill>
                    <a:srgbClr val="44546A"/>
                  </a:solidFill>
                  <a:latin typeface="Calibri"/>
                  <a:ea typeface="Calibri"/>
                  <a:cs typeface="Calibri"/>
                </a:rPr>
                <a:t>10</a:t>
              </a:r>
              <a:r>
                <a:rPr lang="ar-MA" sz="3600" b="1" kern="0" dirty="0">
                  <a:solidFill>
                    <a:srgbClr val="44546A"/>
                  </a:solidFill>
                  <a:latin typeface="Calibri"/>
                  <a:ea typeface="Calibri"/>
                  <a:cs typeface="Calibri"/>
                </a:rPr>
                <a:t> دقائق</a:t>
              </a:r>
              <a:endParaRPr lang="ar-MA" sz="3600" b="1" kern="0" dirty="0">
                <a:solidFill>
                  <a:schemeClr val="accent2"/>
                </a:solidFill>
                <a:latin typeface="Calibri"/>
                <a:ea typeface="Calibri"/>
                <a:cs typeface="Calibri"/>
              </a:endParaRP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أستمع وأفهم</a:t>
            </a:r>
          </a:p>
        </p:txBody>
      </p:sp>
      <p:sp>
        <p:nvSpPr>
          <p:cNvPr id="6" name="TextBox 6">
            <a:extLst>
              <a:ext uri="{FF2B5EF4-FFF2-40B4-BE49-F238E27FC236}">
                <a16:creationId xmlns:a16="http://schemas.microsoft.com/office/drawing/2014/main" id="{E7CE5065-5221-BC2F-4F50-7E6CE30DB22A}"/>
              </a:ext>
            </a:extLst>
          </p:cNvPr>
          <p:cNvSpPr txBox="1"/>
          <p:nvPr/>
        </p:nvSpPr>
        <p:spPr>
          <a:xfrm>
            <a:off x="2738031" y="4719847"/>
            <a:ext cx="5869200" cy="738664"/>
          </a:xfrm>
          <a:prstGeom prst="rect">
            <a:avLst/>
          </a:prstGeom>
          <a:noFill/>
          <a:ln cap="flat">
            <a:noFill/>
          </a:ln>
        </p:spPr>
        <p:txBody>
          <a:bodyPr vert="horz" wrap="square" lIns="0" tIns="0" rIns="0" bIns="0" anchor="t" anchorCtr="1" compatLnSpc="1">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التسميع </a:t>
            </a:r>
            <a:r>
              <a:rPr lang="fr-FR" sz="4800" b="1" kern="0" dirty="0">
                <a:solidFill>
                  <a:srgbClr val="44546A"/>
                </a:solidFill>
                <a:latin typeface="Calibri"/>
                <a:ea typeface="Calibri"/>
                <a:cs typeface="Calibri"/>
              </a:rPr>
              <a:t>3</a:t>
            </a:r>
            <a:endParaRPr lang="ar-MA" sz="4800" b="1" kern="0" dirty="0">
              <a:solidFill>
                <a:srgbClr val="44546A"/>
              </a:solidFill>
              <a:latin typeface="Calibri"/>
              <a:ea typeface="Calibri"/>
              <a:cs typeface="Calibri"/>
            </a:endParaRPr>
          </a:p>
        </p:txBody>
      </p:sp>
      <p:pic>
        <p:nvPicPr>
          <p:cNvPr id="5" name="Picture 1">
            <a:extLst>
              <a:ext uri="{FF2B5EF4-FFF2-40B4-BE49-F238E27FC236}">
                <a16:creationId xmlns:a16="http://schemas.microsoft.com/office/drawing/2014/main" id="{30DB2963-85E4-5C66-74D4-56073645819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322034" y="1048214"/>
            <a:ext cx="2701193" cy="2701193"/>
          </a:xfrm>
          <a:prstGeom prst="rect">
            <a:avLst/>
          </a:prstGeom>
        </p:spPr>
      </p:pic>
    </p:spTree>
    <p:extLst>
      <p:ext uri="{BB962C8B-B14F-4D97-AF65-F5344CB8AC3E}">
        <p14:creationId xmlns:p14="http://schemas.microsoft.com/office/powerpoint/2010/main" val="16944670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5" name="Titre 4">
            <a:extLst>
              <a:ext uri="{FF2B5EF4-FFF2-40B4-BE49-F238E27FC236}">
                <a16:creationId xmlns:a16="http://schemas.microsoft.com/office/drawing/2014/main" id="{61094FD6-CC27-3CE7-5627-335C82E390DE}"/>
              </a:ext>
            </a:extLst>
          </p:cNvPr>
          <p:cNvSpPr>
            <a:spLocks noGrp="1"/>
          </p:cNvSpPr>
          <p:nvPr>
            <p:ph type="title"/>
          </p:nvPr>
        </p:nvSpPr>
        <p:spPr>
          <a:xfrm>
            <a:off x="875957" y="187731"/>
            <a:ext cx="10529279" cy="267549"/>
          </a:xfrm>
        </p:spPr>
        <p:txBody>
          <a:bodyPr/>
          <a:lstStyle/>
          <a:p>
            <a:r>
              <a:rPr lang="ar-MA" sz="1800" b="1" dirty="0">
                <a:latin typeface="Calibri"/>
                <a:ea typeface="Calibri"/>
                <a:cs typeface="Calibri"/>
                <a:sym typeface="Calibri"/>
              </a:rPr>
              <a:t>قبل التسميع أقدم لكم المهمة التي ينبغي إنجازها</a:t>
            </a:r>
            <a:r>
              <a:rPr lang="ar-SA" sz="1800" b="1" dirty="0">
                <a:latin typeface="Calibri"/>
                <a:ea typeface="Calibri"/>
                <a:cs typeface="Calibri"/>
                <a:sym typeface="Calibri"/>
              </a:rPr>
              <a:t>: </a:t>
            </a:r>
            <a:r>
              <a:rPr lang="ar-MA" sz="1800" b="1" dirty="0">
                <a:latin typeface="Calibri"/>
                <a:ea typeface="Calibri"/>
                <a:cs typeface="Calibri"/>
                <a:sym typeface="Calibri"/>
              </a:rPr>
              <a:t>استخراج مؤشرات دالة على أهمية الذكاء الاصطناعي وتطوره   </a:t>
            </a:r>
            <a:endParaRPr lang="fr-FR" dirty="0"/>
          </a:p>
        </p:txBody>
      </p:sp>
      <p:sp>
        <p:nvSpPr>
          <p:cNvPr id="13" name="Espace réservé du contenu 12">
            <a:extLst>
              <a:ext uri="{FF2B5EF4-FFF2-40B4-BE49-F238E27FC236}">
                <a16:creationId xmlns:a16="http://schemas.microsoft.com/office/drawing/2014/main" id="{4B75A9F0-1332-CE71-95F4-E36CF67F71CE}"/>
              </a:ext>
            </a:extLst>
          </p:cNvPr>
          <p:cNvSpPr>
            <a:spLocks noGrp="1"/>
          </p:cNvSpPr>
          <p:nvPr>
            <p:ph sz="quarter" idx="11"/>
          </p:nvPr>
        </p:nvSpPr>
        <p:spPr/>
        <p:txBody>
          <a:bodyPr/>
          <a:lstStyle/>
          <a:p>
            <a:r>
              <a:rPr lang="ar-MA" dirty="0"/>
              <a:t>يعرف المدرس المتعلمين بالمهمة التي ينبغي إنجازها، ويطلب منهم توظيف تقنية رؤوس الأقلام.</a:t>
            </a:r>
            <a:endParaRPr lang="ar-SA" sz="1400" dirty="0"/>
          </a:p>
        </p:txBody>
      </p:sp>
      <p:sp>
        <p:nvSpPr>
          <p:cNvPr id="8" name="Espace réservé du contenu 12">
            <a:extLst>
              <a:ext uri="{FF2B5EF4-FFF2-40B4-BE49-F238E27FC236}">
                <a16:creationId xmlns:a16="http://schemas.microsoft.com/office/drawing/2014/main" id="{16C83073-5DC2-1584-B623-AE1E9C18F806}"/>
              </a:ext>
            </a:extLst>
          </p:cNvPr>
          <p:cNvSpPr txBox="1">
            <a:spLocks/>
          </p:cNvSpPr>
          <p:nvPr/>
        </p:nvSpPr>
        <p:spPr>
          <a:xfrm>
            <a:off x="8249479" y="4728719"/>
            <a:ext cx="2317310" cy="756000"/>
          </a:xfrm>
          <a:prstGeom prst="rect">
            <a:avLst/>
          </a:prstGeom>
          <a:ln w="76200">
            <a:solidFill>
              <a:schemeClr val="tx1"/>
            </a:solidFill>
          </a:ln>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140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ar-MA" sz="4400" b="1" i="0" dirty="0"/>
              <a:t>تعابير</a:t>
            </a:r>
            <a:endParaRPr lang="ar-SA" sz="4400" b="1" i="0" dirty="0"/>
          </a:p>
        </p:txBody>
      </p:sp>
      <p:cxnSp>
        <p:nvCxnSpPr>
          <p:cNvPr id="15" name="Connecteur droit avec flèche 14">
            <a:extLst>
              <a:ext uri="{FF2B5EF4-FFF2-40B4-BE49-F238E27FC236}">
                <a16:creationId xmlns:a16="http://schemas.microsoft.com/office/drawing/2014/main" id="{7475B46E-9A12-E2F8-FA21-4448D8248023}"/>
              </a:ext>
            </a:extLst>
          </p:cNvPr>
          <p:cNvCxnSpPr>
            <a:cxnSpLocks/>
            <a:endCxn id="8" idx="0"/>
          </p:cNvCxnSpPr>
          <p:nvPr/>
        </p:nvCxnSpPr>
        <p:spPr>
          <a:xfrm>
            <a:off x="6140596" y="3386822"/>
            <a:ext cx="3267538" cy="13418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Espace réservé du contenu 12">
            <a:extLst>
              <a:ext uri="{FF2B5EF4-FFF2-40B4-BE49-F238E27FC236}">
                <a16:creationId xmlns:a16="http://schemas.microsoft.com/office/drawing/2014/main" id="{6290A4B6-A635-0C4D-5E4D-758F49732A03}"/>
              </a:ext>
            </a:extLst>
          </p:cNvPr>
          <p:cNvSpPr txBox="1">
            <a:spLocks/>
          </p:cNvSpPr>
          <p:nvPr/>
        </p:nvSpPr>
        <p:spPr>
          <a:xfrm>
            <a:off x="1769743" y="4728719"/>
            <a:ext cx="2972840" cy="756000"/>
          </a:xfrm>
          <a:prstGeom prst="rect">
            <a:avLst/>
          </a:prstGeom>
          <a:ln w="57150">
            <a:solidFill>
              <a:schemeClr val="tx1"/>
            </a:solidFill>
          </a:ln>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140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ar-MA" sz="4400" b="1" i="0" dirty="0"/>
              <a:t>مواقف/ اراء</a:t>
            </a:r>
            <a:endParaRPr lang="ar-SA" sz="4400" b="1" i="0" dirty="0"/>
          </a:p>
        </p:txBody>
      </p:sp>
      <p:cxnSp>
        <p:nvCxnSpPr>
          <p:cNvPr id="11" name="Connecteur droit avec flèche 10">
            <a:extLst>
              <a:ext uri="{FF2B5EF4-FFF2-40B4-BE49-F238E27FC236}">
                <a16:creationId xmlns:a16="http://schemas.microsoft.com/office/drawing/2014/main" id="{D99691CF-CA73-7549-ECA4-23BDA367DEEC}"/>
              </a:ext>
            </a:extLst>
          </p:cNvPr>
          <p:cNvCxnSpPr>
            <a:cxnSpLocks/>
            <a:stCxn id="6" idx="2"/>
            <a:endCxn id="9" idx="0"/>
          </p:cNvCxnSpPr>
          <p:nvPr/>
        </p:nvCxnSpPr>
        <p:spPr>
          <a:xfrm flipH="1">
            <a:off x="3256163" y="3397509"/>
            <a:ext cx="2795242" cy="13312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6" name="Image 5">
            <a:extLst>
              <a:ext uri="{FF2B5EF4-FFF2-40B4-BE49-F238E27FC236}">
                <a16:creationId xmlns:a16="http://schemas.microsoft.com/office/drawing/2014/main" id="{F63B47F1-2326-37D3-B9CC-F524CE4AF5AF}"/>
              </a:ext>
            </a:extLst>
          </p:cNvPr>
          <p:cNvPicPr>
            <a:picLocks noChangeAspect="1"/>
          </p:cNvPicPr>
          <p:nvPr/>
        </p:nvPicPr>
        <p:blipFill>
          <a:blip r:embed="rId3">
            <a:duotone>
              <a:prstClr val="black"/>
              <a:schemeClr val="accent6">
                <a:tint val="45000"/>
                <a:satMod val="400000"/>
              </a:schemeClr>
            </a:duotone>
          </a:blip>
          <a:stretch>
            <a:fillRect/>
          </a:stretch>
        </p:blipFill>
        <p:spPr>
          <a:xfrm>
            <a:off x="1584180" y="2902209"/>
            <a:ext cx="8934450" cy="495300"/>
          </a:xfrm>
          <a:prstGeom prst="rect">
            <a:avLst/>
          </a:prstGeom>
        </p:spPr>
      </p:pic>
    </p:spTree>
    <p:extLst>
      <p:ext uri="{BB962C8B-B14F-4D97-AF65-F5344CB8AC3E}">
        <p14:creationId xmlns:p14="http://schemas.microsoft.com/office/powerpoint/2010/main" val="13541099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3074" name="Picture 2" descr="كيف أعرف أن طفلي لا يسمع؟ 10 أعراض تنذر بالإصابة بضعف السمع">
            <a:extLst>
              <a:ext uri="{FF2B5EF4-FFF2-40B4-BE49-F238E27FC236}">
                <a16:creationId xmlns:a16="http://schemas.microsoft.com/office/drawing/2014/main" id="{FC25F800-D9AC-451F-15A1-9672B7B23E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38263"/>
            <a:ext cx="7315200" cy="4181475"/>
          </a:xfrm>
          <a:prstGeom prst="rect">
            <a:avLst/>
          </a:prstGeom>
          <a:noFill/>
          <a:extLst>
            <a:ext uri="{909E8E84-426E-40DD-AFC4-6F175D3DCCD1}">
              <a14:hiddenFill xmlns:a14="http://schemas.microsoft.com/office/drawing/2010/main">
                <a:solidFill>
                  <a:srgbClr val="FFFFFF"/>
                </a:solidFill>
              </a14:hiddenFill>
            </a:ext>
          </a:extLst>
        </p:spPr>
      </p:pic>
      <p:sp>
        <p:nvSpPr>
          <p:cNvPr id="5" name="Titre 4">
            <a:extLst>
              <a:ext uri="{FF2B5EF4-FFF2-40B4-BE49-F238E27FC236}">
                <a16:creationId xmlns:a16="http://schemas.microsoft.com/office/drawing/2014/main" id="{E459D827-C974-30EC-DF72-C4D55401E7B7}"/>
              </a:ext>
            </a:extLst>
          </p:cNvPr>
          <p:cNvSpPr>
            <a:spLocks noGrp="1"/>
          </p:cNvSpPr>
          <p:nvPr>
            <p:ph type="title"/>
          </p:nvPr>
        </p:nvSpPr>
        <p:spPr>
          <a:xfrm>
            <a:off x="941030" y="180923"/>
            <a:ext cx="10529279" cy="267549"/>
          </a:xfrm>
        </p:spPr>
        <p:txBody>
          <a:bodyPr/>
          <a:lstStyle/>
          <a:p>
            <a:r>
              <a:rPr lang="ar-MA" sz="1800" b="1" dirty="0">
                <a:latin typeface="Calibri"/>
                <a:ea typeface="Calibri"/>
                <a:cs typeface="Calibri"/>
                <a:sym typeface="Calibri"/>
              </a:rPr>
              <a:t>سأسمعكم النص مرة ثالثة، انتبهوا سوف نبدأ، أنصتوا جيدا. نشتغل في الصفحة 50، نشاط أستمع وأفهم.</a:t>
            </a:r>
            <a:endParaRPr lang="fr-FR" dirty="0"/>
          </a:p>
        </p:txBody>
      </p:sp>
      <p:sp>
        <p:nvSpPr>
          <p:cNvPr id="9" name="Espace réservé du contenu 8">
            <a:extLst>
              <a:ext uri="{FF2B5EF4-FFF2-40B4-BE49-F238E27FC236}">
                <a16:creationId xmlns:a16="http://schemas.microsoft.com/office/drawing/2014/main" id="{551E04E1-9125-9BCD-8231-E3CB37E71F5B}"/>
              </a:ext>
            </a:extLst>
          </p:cNvPr>
          <p:cNvSpPr>
            <a:spLocks noGrp="1"/>
          </p:cNvSpPr>
          <p:nvPr>
            <p:ph sz="quarter" idx="11"/>
          </p:nvPr>
        </p:nvSpPr>
        <p:spPr>
          <a:xfrm>
            <a:off x="1318722" y="538875"/>
            <a:ext cx="10250160" cy="321521"/>
          </a:xfrm>
        </p:spPr>
        <p:txBody>
          <a:bodyPr/>
          <a:lstStyle/>
          <a:p>
            <a:pPr algn="r">
              <a:lnSpc>
                <a:spcPct val="90000"/>
              </a:lnSpc>
              <a:buClr>
                <a:srgbClr val="AEABAB"/>
              </a:buClr>
              <a:buSzPts val="1400"/>
              <a:buFont typeface="Calibri"/>
              <a:buNone/>
            </a:pPr>
            <a:r>
              <a:rPr lang="ar-MA" dirty="0">
                <a:latin typeface="Calibri" panose="020F0502020204030204" pitchFamily="34" charset="0"/>
                <a:cs typeface="Calibri" panose="020F0502020204030204" pitchFamily="34" charset="0"/>
              </a:rPr>
              <a:t>يوجه المدرس المتعلمين إلى الانتباه والإصغاء الجيد</a:t>
            </a:r>
          </a:p>
        </p:txBody>
      </p:sp>
    </p:spTree>
    <p:extLst>
      <p:ext uri="{BB962C8B-B14F-4D97-AF65-F5344CB8AC3E}">
        <p14:creationId xmlns:p14="http://schemas.microsoft.com/office/powerpoint/2010/main" val="30188875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190345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MA" sz="1400" dirty="0">
                <a:solidFill>
                  <a:srgbClr val="AEABAB"/>
                </a:solidFill>
                <a:latin typeface="Calibri" panose="020F0502020204030204" pitchFamily="34" charset="0"/>
                <a:cs typeface="Calibri" panose="020F0502020204030204" pitchFamily="34" charset="0"/>
              </a:rPr>
              <a:t>يشرح المدرس ضوابط الاستماع الجيد، ويقدم الأسئلة التي ينبغي للمتعلمين الإجابة عنها.</a:t>
            </a:r>
            <a:endParaRPr lang="ar-SA" sz="14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rtl="1">
              <a:lnSpc>
                <a:spcPct val="103750"/>
              </a:lnSpc>
              <a:spcBef>
                <a:spcPts val="0"/>
              </a:spcBef>
              <a:spcAft>
                <a:spcPts val="0"/>
              </a:spcAft>
              <a:buClr>
                <a:srgbClr val="757070"/>
              </a:buClr>
              <a:buSzPts val="2000"/>
              <a:buFont typeface="Arial"/>
              <a:buNone/>
            </a:pPr>
            <a:r>
              <a:rPr lang="ar-MA" sz="2000" b="1" dirty="0">
                <a:solidFill>
                  <a:srgbClr val="757070"/>
                </a:solidFill>
                <a:latin typeface="Calibri"/>
                <a:ea typeface="Calibri"/>
                <a:cs typeface="Calibri"/>
                <a:sym typeface="Calibri"/>
              </a:rPr>
              <a:t>سوف نستمع مرة ثالثة للنص. ونحاول الإجابة عن الأسئلة الآتية:</a:t>
            </a:r>
            <a:endParaRPr lang="ar-MA" sz="1000" dirty="0"/>
          </a:p>
        </p:txBody>
      </p:sp>
      <p:sp>
        <p:nvSpPr>
          <p:cNvPr id="2" name="Rectangle 1">
            <a:extLst>
              <a:ext uri="{FF2B5EF4-FFF2-40B4-BE49-F238E27FC236}">
                <a16:creationId xmlns:a16="http://schemas.microsoft.com/office/drawing/2014/main" id="{613B1984-79F5-2DD1-90C4-83DE0CAB4716}"/>
              </a:ext>
            </a:extLst>
          </p:cNvPr>
          <p:cNvSpPr/>
          <p:nvPr/>
        </p:nvSpPr>
        <p:spPr>
          <a:xfrm>
            <a:off x="0" y="0"/>
            <a:ext cx="12192000" cy="6848122"/>
          </a:xfrm>
          <a:prstGeom prst="rect">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3" name="Google Shape;656;p54">
            <a:extLst>
              <a:ext uri="{FF2B5EF4-FFF2-40B4-BE49-F238E27FC236}">
                <a16:creationId xmlns:a16="http://schemas.microsoft.com/office/drawing/2014/main" id="{FFBFF68D-630F-A3B4-4D26-2FA8E7E69622}"/>
              </a:ext>
            </a:extLst>
          </p:cNvPr>
          <p:cNvPicPr>
            <a:picLocks noChangeAspect="1"/>
          </p:cNvPicPr>
          <p:nvPr/>
        </p:nvPicPr>
        <p:blipFill>
          <a:blip r:embed="rId4">
            <a:alphaModFix/>
          </a:blip>
          <a:srcRect/>
          <a:stretch>
            <a:fillRect/>
          </a:stretch>
        </p:blipFill>
        <p:spPr>
          <a:xfrm>
            <a:off x="196149" y="90520"/>
            <a:ext cx="744881" cy="744881"/>
          </a:xfrm>
          <a:prstGeom prst="rect">
            <a:avLst/>
          </a:prstGeom>
          <a:noFill/>
          <a:ln cap="flat">
            <a:noFill/>
          </a:ln>
        </p:spPr>
      </p:pic>
      <p:sp>
        <p:nvSpPr>
          <p:cNvPr id="15" name="Google Shape;848;p49">
            <a:extLst>
              <a:ext uri="{FF2B5EF4-FFF2-40B4-BE49-F238E27FC236}">
                <a16:creationId xmlns:a16="http://schemas.microsoft.com/office/drawing/2014/main" id="{26E7DAF6-4AF1-4261-7AB0-CB1F8563DCA3}"/>
              </a:ext>
            </a:extLst>
          </p:cNvPr>
          <p:cNvSpPr/>
          <p:nvPr/>
        </p:nvSpPr>
        <p:spPr>
          <a:xfrm>
            <a:off x="1570383" y="4988286"/>
            <a:ext cx="9047699" cy="869950"/>
          </a:xfrm>
          <a:prstGeom prst="roundRect">
            <a:avLst>
              <a:gd name="adj" fmla="val 16667"/>
            </a:avLst>
          </a:prstGeom>
          <a:solidFill>
            <a:srgbClr val="00B05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lvl="0" algn="r" rtl="1">
              <a:lnSpc>
                <a:spcPct val="74107"/>
              </a:lnSpc>
              <a:buClr>
                <a:schemeClr val="dk1"/>
              </a:buClr>
              <a:buSzPts val="2800"/>
            </a:pPr>
            <a:r>
              <a:rPr lang="ar-MA" sz="2800" b="1" dirty="0">
                <a:latin typeface="Calibri"/>
                <a:cs typeface="Calibri"/>
              </a:rPr>
              <a:t>أذكر مؤشرات</a:t>
            </a:r>
            <a:r>
              <a:rPr lang="fr-FR" sz="2800" b="1" dirty="0">
                <a:latin typeface="Calibri"/>
                <a:cs typeface="Calibri"/>
              </a:rPr>
              <a:t> </a:t>
            </a:r>
            <a:r>
              <a:rPr lang="ar-MA" sz="2800" b="1" dirty="0">
                <a:latin typeface="Calibri"/>
                <a:cs typeface="Calibri"/>
              </a:rPr>
              <a:t> (مواقف واراء )  تدل </a:t>
            </a:r>
            <a:r>
              <a:rPr lang="ar-MA" sz="2800" b="1" dirty="0">
                <a:solidFill>
                  <a:schemeClr val="bg1"/>
                </a:solidFill>
                <a:latin typeface="Calibri"/>
                <a:cs typeface="Calibri"/>
              </a:rPr>
              <a:t>على أهمية الذكاء الاصطناعي وتطوره   </a:t>
            </a:r>
            <a:endParaRPr lang="ar-MA" sz="2800" b="1" dirty="0">
              <a:solidFill>
                <a:schemeClr val="bg1"/>
              </a:solidFill>
              <a:latin typeface="Calibri"/>
              <a:cs typeface="Calibri"/>
              <a:sym typeface="Calibri"/>
            </a:endParaRPr>
          </a:p>
        </p:txBody>
      </p:sp>
      <p:sp>
        <p:nvSpPr>
          <p:cNvPr id="7" name="Google Shape;848;p49">
            <a:extLst>
              <a:ext uri="{FF2B5EF4-FFF2-40B4-BE49-F238E27FC236}">
                <a16:creationId xmlns:a16="http://schemas.microsoft.com/office/drawing/2014/main" id="{1D9B84A3-3D02-7F4A-3502-2B00F7400F9A}"/>
              </a:ext>
            </a:extLst>
          </p:cNvPr>
          <p:cNvSpPr/>
          <p:nvPr/>
        </p:nvSpPr>
        <p:spPr>
          <a:xfrm>
            <a:off x="1570383" y="3128451"/>
            <a:ext cx="9140897" cy="869950"/>
          </a:xfrm>
          <a:prstGeom prst="roundRect">
            <a:avLst>
              <a:gd name="adj" fmla="val 16667"/>
            </a:avLst>
          </a:prstGeom>
          <a:solidFill>
            <a:srgbClr val="00B0F0"/>
          </a:solidFill>
          <a:ln w="57150" cap="flat" cmpd="sng">
            <a:solidFill>
              <a:schemeClr val="accent6">
                <a:lumMod val="20000"/>
                <a:lumOff val="80000"/>
              </a:schemeClr>
            </a:solidFill>
            <a:prstDash val="solid"/>
            <a:miter lim="800000"/>
            <a:headEnd type="none" w="sm" len="sm"/>
            <a:tailEnd type="none" w="sm" len="sm"/>
          </a:ln>
        </p:spPr>
        <p:txBody>
          <a:bodyPr spcFirstLastPara="1" wrap="square" lIns="91425" tIns="45700" rIns="91425" bIns="45700" anchor="ctr" anchorCtr="0">
            <a:noAutofit/>
          </a:bodyPr>
          <a:lstStyle/>
          <a:p>
            <a:pPr algn="r" rtl="1">
              <a:lnSpc>
                <a:spcPct val="106000"/>
              </a:lnSpc>
              <a:spcAft>
                <a:spcPts val="800"/>
              </a:spcAft>
            </a:pPr>
            <a:r>
              <a:rPr lang="ar-MA" sz="2800" b="1" dirty="0">
                <a:latin typeface="Calibri"/>
                <a:cs typeface="Calibri"/>
              </a:rPr>
              <a:t>أذكر مؤشرات</a:t>
            </a:r>
            <a:r>
              <a:rPr lang="fr-FR" sz="2800" b="1" dirty="0">
                <a:latin typeface="Calibri"/>
                <a:cs typeface="Calibri"/>
              </a:rPr>
              <a:t> </a:t>
            </a:r>
            <a:r>
              <a:rPr lang="ar-MA" sz="2800" b="1" dirty="0">
                <a:latin typeface="Calibri"/>
                <a:cs typeface="Calibri"/>
              </a:rPr>
              <a:t> (تعابير </a:t>
            </a:r>
            <a:r>
              <a:rPr lang="fr-FR" sz="2800" b="1" dirty="0">
                <a:latin typeface="Calibri"/>
                <a:cs typeface="Calibri"/>
              </a:rPr>
              <a:t>(</a:t>
            </a:r>
            <a:r>
              <a:rPr lang="ar-MA" sz="2800" b="1" dirty="0">
                <a:latin typeface="Calibri"/>
                <a:cs typeface="Calibri"/>
              </a:rPr>
              <a:t>تدل على </a:t>
            </a:r>
            <a:r>
              <a:rPr lang="ar-MA" sz="2800" b="1" dirty="0">
                <a:solidFill>
                  <a:schemeClr val="bg1"/>
                </a:solidFill>
                <a:latin typeface="Calibri"/>
                <a:cs typeface="Calibri"/>
              </a:rPr>
              <a:t>أهمية الذكاء الاصطناعي وتطوره   </a:t>
            </a:r>
            <a:endParaRPr lang="fr-FR" sz="2800" b="1" dirty="0">
              <a:latin typeface="Calibri"/>
              <a:cs typeface="Calibri"/>
            </a:endParaRPr>
          </a:p>
        </p:txBody>
      </p:sp>
    </p:spTree>
    <p:extLst>
      <p:ext uri="{BB962C8B-B14F-4D97-AF65-F5344CB8AC3E}">
        <p14:creationId xmlns:p14="http://schemas.microsoft.com/office/powerpoint/2010/main" val="12283068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3" name="Google Shape;656;p54">
            <a:extLst>
              <a:ext uri="{FF2B5EF4-FFF2-40B4-BE49-F238E27FC236}">
                <a16:creationId xmlns:a16="http://schemas.microsoft.com/office/drawing/2014/main" id="{FFBFF68D-630F-A3B4-4D26-2FA8E7E69622}"/>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5" name="Google Shape;847;p49">
            <a:extLst>
              <a:ext uri="{FF2B5EF4-FFF2-40B4-BE49-F238E27FC236}">
                <a16:creationId xmlns:a16="http://schemas.microsoft.com/office/drawing/2014/main" id="{02B5FDEC-0403-2EED-80A7-37A33B08ABA7}"/>
              </a:ext>
            </a:extLst>
          </p:cNvPr>
          <p:cNvSpPr/>
          <p:nvPr/>
        </p:nvSpPr>
        <p:spPr>
          <a:xfrm>
            <a:off x="941030" y="1406095"/>
            <a:ext cx="9803989" cy="3569028"/>
          </a:xfrm>
          <a:prstGeom prst="roundRect">
            <a:avLst>
              <a:gd name="adj" fmla="val 16667"/>
            </a:avLst>
          </a:prstGeom>
          <a:solidFill>
            <a:schemeClr val="accent2">
              <a:lumMod val="40000"/>
              <a:lumOff val="60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r" rtl="1">
              <a:lnSpc>
                <a:spcPct val="200000"/>
              </a:lnSpc>
              <a:spcAft>
                <a:spcPts val="800"/>
              </a:spcAft>
            </a:pPr>
            <a:r>
              <a:rPr lang="ar-MA" sz="2800" b="1" dirty="0">
                <a:solidFill>
                  <a:srgbClr val="FF0000"/>
                </a:solidFill>
                <a:latin typeface="Calibri"/>
                <a:cs typeface="Calibri"/>
              </a:rPr>
              <a:t>ما هو المؤشر؟</a:t>
            </a:r>
          </a:p>
          <a:p>
            <a:pPr algn="r" rtl="1">
              <a:lnSpc>
                <a:spcPct val="200000"/>
              </a:lnSpc>
              <a:spcAft>
                <a:spcPts val="800"/>
              </a:spcAft>
            </a:pPr>
            <a:r>
              <a:rPr lang="ar-MA" sz="2800" dirty="0">
                <a:latin typeface="Calibri" panose="020F0502020204030204" pitchFamily="34" charset="0"/>
                <a:ea typeface="Calibri" panose="020F0502020204030204" pitchFamily="34" charset="0"/>
                <a:cs typeface="Calibri" panose="020F0502020204030204" pitchFamily="34" charset="0"/>
              </a:rPr>
              <a:t>كل ما </a:t>
            </a:r>
            <a:r>
              <a:rPr lang="ar-MA" sz="2400" dirty="0">
                <a:latin typeface="Calibri" panose="020F0502020204030204" pitchFamily="34" charset="0"/>
                <a:ea typeface="Calibri" panose="020F0502020204030204" pitchFamily="34" charset="0"/>
                <a:cs typeface="Calibri" panose="020F0502020204030204" pitchFamily="34" charset="0"/>
              </a:rPr>
              <a:t>يشير أو يدلّ على شيء في النص، وتُستخدم المؤشرات النصية لتوجيه القارئ أثناء الفهم والقراءة مثلما تُستخدم الإشارات المرورية في الطريق لتوجيه السائق؛</a:t>
            </a:r>
          </a:p>
          <a:p>
            <a:pPr algn="r" rtl="1">
              <a:lnSpc>
                <a:spcPct val="200000"/>
              </a:lnSpc>
              <a:spcAft>
                <a:spcPts val="800"/>
              </a:spcAft>
            </a:pPr>
            <a:r>
              <a:rPr lang="ar-MA" sz="2800" b="1" dirty="0">
                <a:latin typeface="Calibri"/>
                <a:cs typeface="Calibri"/>
              </a:rPr>
              <a:t>المؤشرات النصية قد تكون:  </a:t>
            </a:r>
            <a:r>
              <a:rPr lang="ar-MA" sz="2400" dirty="0">
                <a:latin typeface="Calibri" panose="020F0502020204030204" pitchFamily="34" charset="0"/>
                <a:ea typeface="Calibri" panose="020F0502020204030204" pitchFamily="34" charset="0"/>
                <a:cs typeface="Calibri" panose="020F0502020204030204" pitchFamily="34" charset="0"/>
              </a:rPr>
              <a:t>عبارات وتعابير أو أفعالا أو مواقف... </a:t>
            </a:r>
          </a:p>
        </p:txBody>
      </p:sp>
      <p:sp>
        <p:nvSpPr>
          <p:cNvPr id="7" name="Titre 6">
            <a:extLst>
              <a:ext uri="{FF2B5EF4-FFF2-40B4-BE49-F238E27FC236}">
                <a16:creationId xmlns:a16="http://schemas.microsoft.com/office/drawing/2014/main" id="{3515F015-C46E-36EF-20DD-FD55A31A8F5D}"/>
              </a:ext>
            </a:extLst>
          </p:cNvPr>
          <p:cNvSpPr>
            <a:spLocks noGrp="1"/>
          </p:cNvSpPr>
          <p:nvPr>
            <p:ph type="title"/>
          </p:nvPr>
        </p:nvSpPr>
        <p:spPr>
          <a:xfrm>
            <a:off x="968557" y="195966"/>
            <a:ext cx="10529279" cy="267549"/>
          </a:xfrm>
        </p:spPr>
        <p:txBody>
          <a:bodyPr/>
          <a:lstStyle/>
          <a:p>
            <a:r>
              <a:rPr lang="ar-MA" sz="1800" b="1" dirty="0">
                <a:latin typeface="Calibri"/>
                <a:ea typeface="Calibri"/>
                <a:cs typeface="Calibri"/>
                <a:sym typeface="Calibri"/>
              </a:rPr>
              <a:t>انتبهوا. سوف أريكم كيف نستخرج مؤشرات من النص المسموع</a:t>
            </a:r>
            <a:endParaRPr lang="fr-FR" dirty="0"/>
          </a:p>
        </p:txBody>
      </p:sp>
      <p:sp>
        <p:nvSpPr>
          <p:cNvPr id="10" name="Espace réservé du contenu 9">
            <a:extLst>
              <a:ext uri="{FF2B5EF4-FFF2-40B4-BE49-F238E27FC236}">
                <a16:creationId xmlns:a16="http://schemas.microsoft.com/office/drawing/2014/main" id="{10418C4A-414A-8D2A-FF8F-8E40A249E998}"/>
              </a:ext>
            </a:extLst>
          </p:cNvPr>
          <p:cNvSpPr>
            <a:spLocks noGrp="1"/>
          </p:cNvSpPr>
          <p:nvPr>
            <p:ph sz="quarter" idx="11"/>
          </p:nvPr>
        </p:nvSpPr>
        <p:spPr>
          <a:xfrm>
            <a:off x="1108116" y="436016"/>
            <a:ext cx="10250160" cy="321521"/>
          </a:xfrm>
        </p:spPr>
        <p:txBody>
          <a:bodyPr/>
          <a:lstStyle/>
          <a:p>
            <a:r>
              <a:rPr lang="ar-MA" sz="1400" dirty="0">
                <a:latin typeface="Calibri" panose="020F0502020204030204" pitchFamily="34" charset="0"/>
                <a:cs typeface="Calibri" panose="020F0502020204030204" pitchFamily="34" charset="0"/>
              </a:rPr>
              <a:t>يقدم المدرس السؤال ثم يعمد إلى الإجابة عن السؤال.</a:t>
            </a:r>
            <a:endParaRPr lang="ar-SA" sz="1400" i="1" dirty="0"/>
          </a:p>
        </p:txBody>
      </p:sp>
    </p:spTree>
    <p:extLst>
      <p:ext uri="{BB962C8B-B14F-4D97-AF65-F5344CB8AC3E}">
        <p14:creationId xmlns:p14="http://schemas.microsoft.com/office/powerpoint/2010/main" val="4873924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3" name="Google Shape;656;p54">
            <a:extLst>
              <a:ext uri="{FF2B5EF4-FFF2-40B4-BE49-F238E27FC236}">
                <a16:creationId xmlns:a16="http://schemas.microsoft.com/office/drawing/2014/main" id="{FFBFF68D-630F-A3B4-4D26-2FA8E7E69622}"/>
              </a:ext>
            </a:extLst>
          </p:cNvPr>
          <p:cNvPicPr>
            <a:picLocks noChangeAspect="1"/>
          </p:cNvPicPr>
          <p:nvPr/>
        </p:nvPicPr>
        <p:blipFill>
          <a:blip r:embed="rId3">
            <a:alphaModFix/>
          </a:blip>
          <a:srcRect/>
          <a:stretch>
            <a:fillRect/>
          </a:stretch>
        </p:blipFill>
        <p:spPr>
          <a:xfrm>
            <a:off x="196149" y="90520"/>
            <a:ext cx="744881" cy="744881"/>
          </a:xfrm>
          <a:prstGeom prst="rect">
            <a:avLst/>
          </a:prstGeom>
          <a:noFill/>
          <a:ln cap="flat">
            <a:noFill/>
          </a:ln>
        </p:spPr>
      </p:pic>
      <p:sp>
        <p:nvSpPr>
          <p:cNvPr id="6" name="Google Shape;848;p49">
            <a:extLst>
              <a:ext uri="{FF2B5EF4-FFF2-40B4-BE49-F238E27FC236}">
                <a16:creationId xmlns:a16="http://schemas.microsoft.com/office/drawing/2014/main" id="{798EEAD4-DCE7-FD54-1A27-19D173AAB6D6}"/>
              </a:ext>
            </a:extLst>
          </p:cNvPr>
          <p:cNvSpPr/>
          <p:nvPr/>
        </p:nvSpPr>
        <p:spPr>
          <a:xfrm>
            <a:off x="2408360" y="3154939"/>
            <a:ext cx="8458200" cy="869950"/>
          </a:xfrm>
          <a:prstGeom prst="roundRect">
            <a:avLst>
              <a:gd name="adj" fmla="val 16667"/>
            </a:avLst>
          </a:prstGeom>
          <a:solidFill>
            <a:srgbClr val="00B0F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r" rtl="1">
              <a:lnSpc>
                <a:spcPct val="106000"/>
              </a:lnSpc>
              <a:spcAft>
                <a:spcPts val="800"/>
              </a:spcAft>
            </a:pPr>
            <a:r>
              <a:rPr lang="ar-MA" sz="2800" b="1" dirty="0">
                <a:latin typeface="Calibri"/>
                <a:cs typeface="Calibri"/>
              </a:rPr>
              <a:t>أذكر مؤشرات</a:t>
            </a:r>
            <a:r>
              <a:rPr lang="fr-FR" sz="2800" b="1" dirty="0">
                <a:latin typeface="Calibri"/>
                <a:cs typeface="Calibri"/>
              </a:rPr>
              <a:t> </a:t>
            </a:r>
            <a:r>
              <a:rPr lang="ar-MA" sz="2800" b="1" dirty="0">
                <a:latin typeface="Calibri"/>
                <a:cs typeface="Calibri"/>
              </a:rPr>
              <a:t> (تعابير </a:t>
            </a:r>
            <a:r>
              <a:rPr lang="fr-FR" sz="2800" b="1" dirty="0">
                <a:latin typeface="Calibri"/>
                <a:cs typeface="Calibri"/>
              </a:rPr>
              <a:t>(</a:t>
            </a:r>
            <a:r>
              <a:rPr lang="ar-MA" sz="2800" b="1" dirty="0">
                <a:latin typeface="Calibri"/>
                <a:cs typeface="Calibri"/>
              </a:rPr>
              <a:t>تدل على أهمية الذكاء الاصطناعي وتطوره   </a:t>
            </a:r>
            <a:endParaRPr lang="ar-MA" sz="2800" dirty="0"/>
          </a:p>
        </p:txBody>
      </p:sp>
      <p:sp>
        <p:nvSpPr>
          <p:cNvPr id="14" name="Titre 13">
            <a:extLst>
              <a:ext uri="{FF2B5EF4-FFF2-40B4-BE49-F238E27FC236}">
                <a16:creationId xmlns:a16="http://schemas.microsoft.com/office/drawing/2014/main" id="{211299CC-FE2D-64EC-3040-69263511EAB7}"/>
              </a:ext>
            </a:extLst>
          </p:cNvPr>
          <p:cNvSpPr>
            <a:spLocks noGrp="1"/>
          </p:cNvSpPr>
          <p:nvPr>
            <p:ph type="title"/>
          </p:nvPr>
        </p:nvSpPr>
        <p:spPr>
          <a:xfrm>
            <a:off x="941030" y="201105"/>
            <a:ext cx="10529279" cy="267549"/>
          </a:xfrm>
        </p:spPr>
        <p:txBody>
          <a:bodyPr/>
          <a:lstStyle/>
          <a:p>
            <a:r>
              <a:rPr lang="ar-MA" sz="1800" b="1" dirty="0">
                <a:latin typeface="Calibri"/>
                <a:ea typeface="Calibri"/>
                <a:cs typeface="Calibri"/>
                <a:sym typeface="Calibri"/>
              </a:rPr>
              <a:t>الممارسة الموجهة الثنائية: حاولوا الإجابة عن هذا السؤال باستعمال الاستراتيجية  نفسها.</a:t>
            </a:r>
            <a:endParaRPr lang="fr-FR" dirty="0"/>
          </a:p>
        </p:txBody>
      </p:sp>
      <p:sp>
        <p:nvSpPr>
          <p:cNvPr id="16" name="Espace réservé du contenu 15">
            <a:extLst>
              <a:ext uri="{FF2B5EF4-FFF2-40B4-BE49-F238E27FC236}">
                <a16:creationId xmlns:a16="http://schemas.microsoft.com/office/drawing/2014/main" id="{A65B464A-5813-ABF4-3ACB-C719E3F2A52D}"/>
              </a:ext>
            </a:extLst>
          </p:cNvPr>
          <p:cNvSpPr>
            <a:spLocks noGrp="1"/>
          </p:cNvSpPr>
          <p:nvPr>
            <p:ph sz="quarter" idx="11"/>
          </p:nvPr>
        </p:nvSpPr>
        <p:spPr/>
        <p:txBody>
          <a:bodyPr/>
          <a:lstStyle/>
          <a:p>
            <a:r>
              <a:rPr lang="ar-MA" sz="1400" i="1" dirty="0"/>
              <a:t> </a:t>
            </a:r>
            <a:r>
              <a:rPr lang="ar-MA" sz="1400" dirty="0">
                <a:latin typeface="Calibri" panose="020F0502020204030204" pitchFamily="34" charset="0"/>
                <a:cs typeface="Calibri" panose="020F0502020204030204" pitchFamily="34" charset="0"/>
              </a:rPr>
              <a:t>يطرح المدرس السؤال على كل ثنائي ويحفزهم على الإنجاز  ثم يختار متعلما يقدم الإجابة ويطلب منه شرح سيرورة الإنجاز أمام زملائه ويبدون رأيهم في جوابه.</a:t>
            </a:r>
            <a:endParaRPr lang="fr-MA" sz="1400" dirty="0"/>
          </a:p>
        </p:txBody>
      </p:sp>
    </p:spTree>
    <p:extLst>
      <p:ext uri="{BB962C8B-B14F-4D97-AF65-F5344CB8AC3E}">
        <p14:creationId xmlns:p14="http://schemas.microsoft.com/office/powerpoint/2010/main" val="7071162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7" name="Picture 19">
            <a:extLst>
              <a:ext uri="{FF2B5EF4-FFF2-40B4-BE49-F238E27FC236}">
                <a16:creationId xmlns:a16="http://schemas.microsoft.com/office/drawing/2014/main" id="{AE168DC2-C6DB-9569-4BD5-B64DC2D03F8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1049908"/>
            <a:ext cx="12069038" cy="5929176"/>
          </a:xfrm>
          <a:prstGeom prst="rect">
            <a:avLst/>
          </a:prstGeom>
        </p:spPr>
      </p:pic>
      <p:sp>
        <p:nvSpPr>
          <p:cNvPr id="6" name="Google Shape;847;p49">
            <a:extLst>
              <a:ext uri="{FF2B5EF4-FFF2-40B4-BE49-F238E27FC236}">
                <a16:creationId xmlns:a16="http://schemas.microsoft.com/office/drawing/2014/main" id="{1686D592-809A-B1C8-FAA8-DDDE0E7CDF24}"/>
              </a:ext>
            </a:extLst>
          </p:cNvPr>
          <p:cNvSpPr/>
          <p:nvPr/>
        </p:nvSpPr>
        <p:spPr>
          <a:xfrm>
            <a:off x="8607287" y="3737636"/>
            <a:ext cx="2554356" cy="871537"/>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rtl="1">
              <a:lnSpc>
                <a:spcPct val="74107"/>
              </a:lnSpc>
              <a:buSzPts val="2800"/>
            </a:pPr>
            <a:r>
              <a:rPr lang="ar-MA" sz="2800" b="1" dirty="0">
                <a:latin typeface="Calibri"/>
                <a:cs typeface="Calibri"/>
              </a:rPr>
              <a:t>أهمية الذكاء الاصطناعي وتطوره   </a:t>
            </a:r>
            <a:endParaRPr lang="ar-MA" sz="2800" dirty="0"/>
          </a:p>
        </p:txBody>
      </p:sp>
      <p:sp>
        <p:nvSpPr>
          <p:cNvPr id="9" name="Titre 1">
            <a:extLst>
              <a:ext uri="{FF2B5EF4-FFF2-40B4-BE49-F238E27FC236}">
                <a16:creationId xmlns:a16="http://schemas.microsoft.com/office/drawing/2014/main" id="{176B7F6F-2F3D-9FC7-941D-F69E69067CC2}"/>
              </a:ext>
            </a:extLst>
          </p:cNvPr>
          <p:cNvSpPr txBox="1">
            <a:spLocks/>
          </p:cNvSpPr>
          <p:nvPr/>
        </p:nvSpPr>
        <p:spPr>
          <a:xfrm>
            <a:off x="1272209" y="1896666"/>
            <a:ext cx="10161104" cy="470617"/>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MA" dirty="0">
              <a:solidFill>
                <a:schemeClr val="bg2">
                  <a:lumMod val="75000"/>
                </a:schemeClr>
              </a:solidFill>
              <a:latin typeface="Calibri" panose="020F0502020204030204" pitchFamily="34" charset="0"/>
              <a:cs typeface="Calibri" panose="020F0502020204030204" pitchFamily="34" charset="0"/>
            </a:endParaRPr>
          </a:p>
        </p:txBody>
      </p:sp>
      <p:sp>
        <p:nvSpPr>
          <p:cNvPr id="10" name="Ellipse 9">
            <a:extLst>
              <a:ext uri="{FF2B5EF4-FFF2-40B4-BE49-F238E27FC236}">
                <a16:creationId xmlns:a16="http://schemas.microsoft.com/office/drawing/2014/main" id="{5EACC7FF-BF32-078A-4F22-15D3022C16AC}"/>
              </a:ext>
            </a:extLst>
          </p:cNvPr>
          <p:cNvSpPr/>
          <p:nvPr/>
        </p:nvSpPr>
        <p:spPr>
          <a:xfrm>
            <a:off x="7936992" y="3737636"/>
            <a:ext cx="3666744" cy="81122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4" name="Rectangle à coins arrondis 9">
            <a:extLst>
              <a:ext uri="{FF2B5EF4-FFF2-40B4-BE49-F238E27FC236}">
                <a16:creationId xmlns:a16="http://schemas.microsoft.com/office/drawing/2014/main" id="{AFB94453-C867-A25B-1709-BC51EC8D7357}"/>
              </a:ext>
            </a:extLst>
          </p:cNvPr>
          <p:cNvSpPr/>
          <p:nvPr/>
        </p:nvSpPr>
        <p:spPr>
          <a:xfrm>
            <a:off x="804672" y="3845144"/>
            <a:ext cx="5138928" cy="745023"/>
          </a:xfrm>
          <a:prstGeom prst="roundRect">
            <a:avLst/>
          </a:prstGeom>
          <a:solidFill>
            <a:srgbClr val="00B0F0"/>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8" name="ZoneTexte 17">
            <a:extLst>
              <a:ext uri="{FF2B5EF4-FFF2-40B4-BE49-F238E27FC236}">
                <a16:creationId xmlns:a16="http://schemas.microsoft.com/office/drawing/2014/main" id="{8B29BBB5-836F-7043-89F6-38A794519F1A}"/>
              </a:ext>
            </a:extLst>
          </p:cNvPr>
          <p:cNvSpPr txBox="1"/>
          <p:nvPr/>
        </p:nvSpPr>
        <p:spPr>
          <a:xfrm>
            <a:off x="8328992" y="3064824"/>
            <a:ext cx="2515965" cy="461665"/>
          </a:xfrm>
          <a:prstGeom prst="rect">
            <a:avLst/>
          </a:prstGeom>
          <a:noFill/>
        </p:spPr>
        <p:txBody>
          <a:bodyPr wrap="square" rtlCol="0">
            <a:spAutoFit/>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تعابير تدل على </a:t>
            </a:r>
            <a:r>
              <a:rPr lang="ar-MA" sz="24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M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4" name="Connecteur droit avec flèche 23">
            <a:extLst>
              <a:ext uri="{FF2B5EF4-FFF2-40B4-BE49-F238E27FC236}">
                <a16:creationId xmlns:a16="http://schemas.microsoft.com/office/drawing/2014/main" id="{D9AD7185-A48B-6F2B-E58D-296F8E399248}"/>
              </a:ext>
            </a:extLst>
          </p:cNvPr>
          <p:cNvCxnSpPr/>
          <p:nvPr/>
        </p:nvCxnSpPr>
        <p:spPr>
          <a:xfrm flipH="1">
            <a:off x="5943600" y="4143249"/>
            <a:ext cx="1993392"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itre 7">
            <a:extLst>
              <a:ext uri="{FF2B5EF4-FFF2-40B4-BE49-F238E27FC236}">
                <a16:creationId xmlns:a16="http://schemas.microsoft.com/office/drawing/2014/main" id="{C2A54DA0-5F08-5AB2-A52D-1EE188212214}"/>
              </a:ext>
            </a:extLst>
          </p:cNvPr>
          <p:cNvSpPr>
            <a:spLocks noGrp="1"/>
          </p:cNvSpPr>
          <p:nvPr>
            <p:ph type="title"/>
          </p:nvPr>
        </p:nvSpPr>
        <p:spPr>
          <a:xfrm>
            <a:off x="958723" y="184712"/>
            <a:ext cx="10529279" cy="267549"/>
          </a:xfrm>
        </p:spPr>
        <p:txBody>
          <a:bodyPr/>
          <a:lstStyle/>
          <a:p>
            <a:pPr marL="0" marR="0" lvl="0" indent="0" rtl="1">
              <a:lnSpc>
                <a:spcPct val="103750"/>
              </a:lnSpc>
              <a:spcBef>
                <a:spcPts val="0"/>
              </a:spcBef>
              <a:spcAft>
                <a:spcPts val="0"/>
              </a:spcAft>
            </a:pPr>
            <a:r>
              <a:rPr lang="ar-MA" sz="1800" b="1" dirty="0">
                <a:latin typeface="Calibri"/>
                <a:ea typeface="Calibri"/>
                <a:cs typeface="Calibri"/>
                <a:sym typeface="Calibri"/>
              </a:rPr>
              <a:t>حاولوا الإجابة عن هذا السؤال باستعمال الاستراتيجية  نفسها</a:t>
            </a:r>
            <a:endParaRPr lang="ar-MA" dirty="0"/>
          </a:p>
        </p:txBody>
      </p:sp>
      <p:sp>
        <p:nvSpPr>
          <p:cNvPr id="12" name="Espace réservé du contenu 11">
            <a:extLst>
              <a:ext uri="{FF2B5EF4-FFF2-40B4-BE49-F238E27FC236}">
                <a16:creationId xmlns:a16="http://schemas.microsoft.com/office/drawing/2014/main" id="{34AB64A6-4395-BF87-391F-D993B68E1483}"/>
              </a:ext>
            </a:extLst>
          </p:cNvPr>
          <p:cNvSpPr>
            <a:spLocks noGrp="1"/>
          </p:cNvSpPr>
          <p:nvPr>
            <p:ph sz="quarter" idx="11"/>
          </p:nvPr>
        </p:nvSpPr>
        <p:spPr>
          <a:xfrm>
            <a:off x="1122321" y="590324"/>
            <a:ext cx="10250160" cy="321521"/>
          </a:xfrm>
        </p:spPr>
        <p:txBody>
          <a:bodyPr/>
          <a:lstStyle/>
          <a:p>
            <a:r>
              <a:rPr lang="ar-MA" sz="1600" i="1" dirty="0"/>
              <a:t> </a:t>
            </a:r>
            <a:r>
              <a:rPr lang="ar-MA" sz="1400" dirty="0">
                <a:latin typeface="Calibri" panose="020F0502020204030204" pitchFamily="34" charset="0"/>
                <a:cs typeface="Calibri" panose="020F0502020204030204" pitchFamily="34" charset="0"/>
              </a:rPr>
              <a:t>يطرح المدرس السؤال على كل ثنائي ويحفزهم على الإنجاز  ثم يختار متعلما يقدم الإجابة ويطلب منه شرح سيرورة الإنجاز أمام زملائه ويبدون رأيهم في جوابه.</a:t>
            </a:r>
            <a:endParaRPr lang="fr-MA" dirty="0">
              <a:latin typeface="Calibri" panose="020F0502020204030204" pitchFamily="34" charset="0"/>
              <a:cs typeface="Calibri" panose="020F0502020204030204" pitchFamily="34" charset="0"/>
            </a:endParaRPr>
          </a:p>
        </p:txBody>
      </p:sp>
      <p:pic>
        <p:nvPicPr>
          <p:cNvPr id="13" name="Picture 1">
            <a:extLst>
              <a:ext uri="{FF2B5EF4-FFF2-40B4-BE49-F238E27FC236}">
                <a16:creationId xmlns:a16="http://schemas.microsoft.com/office/drawing/2014/main" id="{BC3AACE5-4215-34DA-0D01-7B79EE92C87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18718" y="198472"/>
            <a:ext cx="648055" cy="648055"/>
          </a:xfrm>
          <a:prstGeom prst="rect">
            <a:avLst/>
          </a:prstGeom>
        </p:spPr>
      </p:pic>
    </p:spTree>
    <p:extLst>
      <p:ext uri="{BB962C8B-B14F-4D97-AF65-F5344CB8AC3E}">
        <p14:creationId xmlns:p14="http://schemas.microsoft.com/office/powerpoint/2010/main" val="3837299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13" name="Titre 1">
            <a:extLst>
              <a:ext uri="{FF2B5EF4-FFF2-40B4-BE49-F238E27FC236}">
                <a16:creationId xmlns:a16="http://schemas.microsoft.com/office/drawing/2014/main" id="{2129BF3D-2857-DCEC-8DE7-2280D9369371}"/>
              </a:ext>
            </a:extLst>
          </p:cNvPr>
          <p:cNvSpPr txBox="1">
            <a:spLocks/>
          </p:cNvSpPr>
          <p:nvPr/>
        </p:nvSpPr>
        <p:spPr>
          <a:xfrm>
            <a:off x="1192696" y="421703"/>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endParaRPr lang="fr-MA" sz="1400" dirty="0">
              <a:solidFill>
                <a:schemeClr val="bg2">
                  <a:lumMod val="75000"/>
                </a:schemeClr>
              </a:solidFill>
              <a:latin typeface="Calibri" panose="020F0502020204030204" pitchFamily="34" charset="0"/>
              <a:cs typeface="Calibri" panose="020F0502020204030204" pitchFamily="34" charset="0"/>
            </a:endParaRPr>
          </a:p>
        </p:txBody>
      </p:sp>
      <p:sp>
        <p:nvSpPr>
          <p:cNvPr id="25" name="Ellipse 24">
            <a:extLst>
              <a:ext uri="{FF2B5EF4-FFF2-40B4-BE49-F238E27FC236}">
                <a16:creationId xmlns:a16="http://schemas.microsoft.com/office/drawing/2014/main" id="{B6BCF126-1CA3-3763-722A-8E8E311FEB7A}"/>
              </a:ext>
            </a:extLst>
          </p:cNvPr>
          <p:cNvSpPr/>
          <p:nvPr/>
        </p:nvSpPr>
        <p:spPr>
          <a:xfrm>
            <a:off x="7936992" y="3704535"/>
            <a:ext cx="3666744" cy="81122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cxnSp>
        <p:nvCxnSpPr>
          <p:cNvPr id="39" name="Connecteur droit avec flèche 38">
            <a:extLst>
              <a:ext uri="{FF2B5EF4-FFF2-40B4-BE49-F238E27FC236}">
                <a16:creationId xmlns:a16="http://schemas.microsoft.com/office/drawing/2014/main" id="{A6CA8264-83CF-3D69-0945-1A9FC821EF7F}"/>
              </a:ext>
            </a:extLst>
          </p:cNvPr>
          <p:cNvCxnSpPr>
            <a:cxnSpLocks/>
          </p:cNvCxnSpPr>
          <p:nvPr/>
        </p:nvCxnSpPr>
        <p:spPr>
          <a:xfrm flipH="1" flipV="1">
            <a:off x="4472609" y="2498294"/>
            <a:ext cx="3464383" cy="16151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A4254513-8BAE-DBBC-1CF5-F39FCBFAAB2D}"/>
              </a:ext>
            </a:extLst>
          </p:cNvPr>
          <p:cNvSpPr txBox="1"/>
          <p:nvPr/>
        </p:nvSpPr>
        <p:spPr>
          <a:xfrm>
            <a:off x="268356" y="1453886"/>
            <a:ext cx="8408505" cy="954107"/>
          </a:xfrm>
          <a:prstGeom prst="rect">
            <a:avLst/>
          </a:prstGeom>
          <a:solidFill>
            <a:srgbClr val="00B0F0"/>
          </a:solidFill>
          <a:ln>
            <a:solidFill>
              <a:srgbClr val="00B050"/>
            </a:solidFill>
          </a:ln>
        </p:spPr>
        <p:txBody>
          <a:bodyPr wrap="square" rtlCol="0">
            <a:spAutoFit/>
          </a:bodyPr>
          <a:lstStyle/>
          <a:p>
            <a:pPr algn="just" rtl="1"/>
            <a:r>
              <a:rPr lang="ar-MA" sz="2800" b="1" kern="100" dirty="0">
                <a:latin typeface="Calibri" panose="020F0502020204030204" pitchFamily="34" charset="0"/>
                <a:cs typeface="Calibri" panose="020F0502020204030204" pitchFamily="34" charset="0"/>
              </a:rPr>
              <a:t>اليوم أصبح استخدامنا للذكاء الاصطناعي متأصّلاً من أجل الصالح العام للمجتمع.</a:t>
            </a:r>
            <a:endParaRPr lang="fr-MA" sz="2800" dirty="0">
              <a:latin typeface="Calibri" panose="020F0502020204030204" pitchFamily="34" charset="0"/>
              <a:cs typeface="Calibri" panose="020F0502020204030204" pitchFamily="34" charset="0"/>
            </a:endParaRPr>
          </a:p>
        </p:txBody>
      </p:sp>
      <p:sp>
        <p:nvSpPr>
          <p:cNvPr id="21" name="Google Shape;847;p49">
            <a:extLst>
              <a:ext uri="{FF2B5EF4-FFF2-40B4-BE49-F238E27FC236}">
                <a16:creationId xmlns:a16="http://schemas.microsoft.com/office/drawing/2014/main" id="{FD7FF519-98E8-272C-3927-484D64725CA8}"/>
              </a:ext>
            </a:extLst>
          </p:cNvPr>
          <p:cNvSpPr/>
          <p:nvPr/>
        </p:nvSpPr>
        <p:spPr>
          <a:xfrm>
            <a:off x="8607287" y="3737636"/>
            <a:ext cx="2554356" cy="871537"/>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rtl="1">
              <a:lnSpc>
                <a:spcPct val="74107"/>
              </a:lnSpc>
              <a:buSzPts val="2800"/>
            </a:pPr>
            <a:r>
              <a:rPr lang="ar-MA" sz="2800" b="1" dirty="0">
                <a:latin typeface="Calibri"/>
                <a:cs typeface="Calibri"/>
              </a:rPr>
              <a:t>أهمية الذكاء الاصطناعي وتطوره   </a:t>
            </a:r>
            <a:endParaRPr lang="ar-MA" sz="2800" dirty="0"/>
          </a:p>
        </p:txBody>
      </p:sp>
      <p:sp>
        <p:nvSpPr>
          <p:cNvPr id="22" name="ZoneTexte 21">
            <a:extLst>
              <a:ext uri="{FF2B5EF4-FFF2-40B4-BE49-F238E27FC236}">
                <a16:creationId xmlns:a16="http://schemas.microsoft.com/office/drawing/2014/main" id="{99B23F73-3B93-CD80-E62B-2C39499D54EF}"/>
              </a:ext>
            </a:extLst>
          </p:cNvPr>
          <p:cNvSpPr txBox="1"/>
          <p:nvPr/>
        </p:nvSpPr>
        <p:spPr>
          <a:xfrm>
            <a:off x="8019023" y="3141905"/>
            <a:ext cx="2756359" cy="461665"/>
          </a:xfrm>
          <a:prstGeom prst="rect">
            <a:avLst/>
          </a:prstGeom>
          <a:noFill/>
        </p:spPr>
        <p:txBody>
          <a:bodyPr wrap="square" rtlCol="0">
            <a:spAutoFit/>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تعابير تدل على </a:t>
            </a:r>
            <a:r>
              <a:rPr lang="ar-MA" sz="24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M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itre 4">
            <a:extLst>
              <a:ext uri="{FF2B5EF4-FFF2-40B4-BE49-F238E27FC236}">
                <a16:creationId xmlns:a16="http://schemas.microsoft.com/office/drawing/2014/main" id="{9F16D9D5-6DF7-1129-01F1-0354C1009276}"/>
              </a:ext>
            </a:extLst>
          </p:cNvPr>
          <p:cNvSpPr>
            <a:spLocks noGrp="1"/>
          </p:cNvSpPr>
          <p:nvPr>
            <p:ph type="title"/>
          </p:nvPr>
        </p:nvSpPr>
        <p:spPr>
          <a:xfrm>
            <a:off x="867240" y="237446"/>
            <a:ext cx="10529279" cy="267549"/>
          </a:xfrm>
        </p:spPr>
        <p:txBody>
          <a:bodyPr/>
          <a:lstStyle/>
          <a:p>
            <a:r>
              <a:rPr lang="ar-MA" sz="1800" b="1" dirty="0">
                <a:latin typeface="Calibri"/>
                <a:ea typeface="Calibri"/>
                <a:cs typeface="Calibri"/>
                <a:sym typeface="Calibri"/>
              </a:rPr>
              <a:t>حاولوا الإجابة عن هذا السؤال باستعمال الاستراتيجية  نفسها</a:t>
            </a:r>
            <a:endParaRPr lang="fr-FR" dirty="0"/>
          </a:p>
        </p:txBody>
      </p:sp>
      <p:sp>
        <p:nvSpPr>
          <p:cNvPr id="8" name="Espace réservé du contenu 7">
            <a:extLst>
              <a:ext uri="{FF2B5EF4-FFF2-40B4-BE49-F238E27FC236}">
                <a16:creationId xmlns:a16="http://schemas.microsoft.com/office/drawing/2014/main" id="{91441208-29C7-6B66-224C-8F6079630312}"/>
              </a:ext>
            </a:extLst>
          </p:cNvPr>
          <p:cNvSpPr>
            <a:spLocks noGrp="1"/>
          </p:cNvSpPr>
          <p:nvPr>
            <p:ph sz="quarter" idx="11"/>
          </p:nvPr>
        </p:nvSpPr>
        <p:spPr>
          <a:xfrm>
            <a:off x="1127846" y="573950"/>
            <a:ext cx="10250160" cy="321521"/>
          </a:xfrm>
        </p:spPr>
        <p:txBody>
          <a:bodyPr/>
          <a:lstStyle/>
          <a:p>
            <a:r>
              <a:rPr lang="ar-MA" sz="1400" dirty="0">
                <a:latin typeface="Calibri" panose="020F0502020204030204" pitchFamily="34" charset="0"/>
                <a:cs typeface="Calibri" panose="020F0502020204030204" pitchFamily="34" charset="0"/>
              </a:rPr>
              <a:t>ينوه المدرس بجهود المتعلمين ويدعوهم إلى تذكر عناصر الشبكة.</a:t>
            </a:r>
            <a:endParaRPr lang="fr-MA"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123828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5669973-BD75-DDF2-EA1A-C4BC60A5C5C1}"/>
              </a:ext>
            </a:extLst>
          </p:cNvPr>
          <p:cNvSpPr txBox="1">
            <a:spLocks/>
          </p:cNvSpPr>
          <p:nvPr/>
        </p:nvSpPr>
        <p:spPr>
          <a:xfrm>
            <a:off x="96889" y="2092028"/>
            <a:ext cx="11576116" cy="47061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MA" sz="1400" dirty="0">
              <a:latin typeface="Calibri" panose="020F0502020204030204" pitchFamily="34" charset="0"/>
              <a:cs typeface="Calibri" panose="020F0502020204030204" pitchFamily="34" charset="0"/>
            </a:endParaRPr>
          </a:p>
        </p:txBody>
      </p:sp>
      <p:sp>
        <p:nvSpPr>
          <p:cNvPr id="7" name="Google Shape;848;p49">
            <a:extLst>
              <a:ext uri="{FF2B5EF4-FFF2-40B4-BE49-F238E27FC236}">
                <a16:creationId xmlns:a16="http://schemas.microsoft.com/office/drawing/2014/main" id="{6F98754D-387D-B6E6-4A04-22817273F2FE}"/>
              </a:ext>
            </a:extLst>
          </p:cNvPr>
          <p:cNvSpPr/>
          <p:nvPr/>
        </p:nvSpPr>
        <p:spPr>
          <a:xfrm>
            <a:off x="1146359" y="2820322"/>
            <a:ext cx="9352453" cy="869950"/>
          </a:xfrm>
          <a:prstGeom prst="roundRect">
            <a:avLst>
              <a:gd name="adj" fmla="val 16667"/>
            </a:avLst>
          </a:prstGeom>
          <a:solidFill>
            <a:srgbClr val="00B05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r" rtl="1">
              <a:lnSpc>
                <a:spcPct val="74107"/>
              </a:lnSpc>
              <a:buClr>
                <a:schemeClr val="dk1"/>
              </a:buClr>
              <a:buSzPts val="2800"/>
            </a:pPr>
            <a:r>
              <a:rPr lang="ar-MA" sz="2800" b="1" dirty="0">
                <a:latin typeface="Calibri"/>
                <a:cs typeface="Calibri"/>
              </a:rPr>
              <a:t>أذكر مؤشرات</a:t>
            </a:r>
            <a:r>
              <a:rPr lang="fr-FR" sz="2800" b="1" dirty="0">
                <a:latin typeface="Calibri"/>
                <a:cs typeface="Calibri"/>
              </a:rPr>
              <a:t> </a:t>
            </a:r>
            <a:r>
              <a:rPr lang="ar-MA" sz="2800" b="1" dirty="0">
                <a:latin typeface="Calibri"/>
                <a:cs typeface="Calibri"/>
              </a:rPr>
              <a:t> (مواقف وآراء )  دالة </a:t>
            </a:r>
            <a:r>
              <a:rPr lang="ar-MA" sz="2800" b="1" dirty="0">
                <a:solidFill>
                  <a:schemeClr val="bg1"/>
                </a:solidFill>
                <a:latin typeface="Calibri"/>
                <a:cs typeface="Calibri"/>
              </a:rPr>
              <a:t>على </a:t>
            </a:r>
            <a:r>
              <a:rPr lang="ar-MA" sz="2800" b="1" dirty="0">
                <a:latin typeface="Calibri"/>
                <a:cs typeface="Calibri"/>
              </a:rPr>
              <a:t>أهمية الذكاء الاصطناعي وتطوره   </a:t>
            </a:r>
            <a:r>
              <a:rPr lang="ar-MA" sz="2800" b="1" dirty="0">
                <a:solidFill>
                  <a:schemeClr val="bg1"/>
                </a:solidFill>
                <a:latin typeface="Calibri"/>
                <a:cs typeface="Calibri"/>
              </a:rPr>
              <a:t>.</a:t>
            </a:r>
            <a:endParaRPr lang="ar-MA" sz="2800" b="1" dirty="0">
              <a:solidFill>
                <a:schemeClr val="bg1"/>
              </a:solidFill>
              <a:latin typeface="Calibri"/>
              <a:cs typeface="Calibri"/>
              <a:sym typeface="Calibri"/>
            </a:endParaRPr>
          </a:p>
        </p:txBody>
      </p:sp>
      <p:sp>
        <p:nvSpPr>
          <p:cNvPr id="5" name="Titre 4">
            <a:extLst>
              <a:ext uri="{FF2B5EF4-FFF2-40B4-BE49-F238E27FC236}">
                <a16:creationId xmlns:a16="http://schemas.microsoft.com/office/drawing/2014/main" id="{9E8DC35D-520F-72D1-6A3D-99F0BA9AE3D4}"/>
              </a:ext>
            </a:extLst>
          </p:cNvPr>
          <p:cNvSpPr>
            <a:spLocks noGrp="1"/>
          </p:cNvSpPr>
          <p:nvPr>
            <p:ph type="title"/>
          </p:nvPr>
        </p:nvSpPr>
        <p:spPr>
          <a:xfrm>
            <a:off x="867240" y="228345"/>
            <a:ext cx="10529279" cy="267549"/>
          </a:xfrm>
        </p:spPr>
        <p:txBody>
          <a:bodyPr/>
          <a:lstStyle/>
          <a:p>
            <a:r>
              <a:rPr lang="ar-MA" sz="1800" b="1" dirty="0">
                <a:latin typeface="Calibri"/>
                <a:ea typeface="Calibri"/>
                <a:cs typeface="Calibri"/>
                <a:sym typeface="Calibri"/>
              </a:rPr>
              <a:t>حاولوا الإجابة عن هذا السؤال  بشكل فردي باستعمال الشبكة نفسها.</a:t>
            </a:r>
            <a:endParaRPr lang="fr-FR" dirty="0"/>
          </a:p>
        </p:txBody>
      </p:sp>
      <p:sp>
        <p:nvSpPr>
          <p:cNvPr id="11" name="Espace réservé du contenu 10">
            <a:extLst>
              <a:ext uri="{FF2B5EF4-FFF2-40B4-BE49-F238E27FC236}">
                <a16:creationId xmlns:a16="http://schemas.microsoft.com/office/drawing/2014/main" id="{5539A7C1-2E5C-018E-6748-A455F74E6E9D}"/>
              </a:ext>
            </a:extLst>
          </p:cNvPr>
          <p:cNvSpPr>
            <a:spLocks noGrp="1"/>
          </p:cNvSpPr>
          <p:nvPr>
            <p:ph sz="quarter" idx="11"/>
          </p:nvPr>
        </p:nvSpPr>
        <p:spPr>
          <a:xfrm>
            <a:off x="1146359" y="523874"/>
            <a:ext cx="10250160" cy="321521"/>
          </a:xfrm>
        </p:spPr>
        <p:txBody>
          <a:bodyPr/>
          <a:lstStyle/>
          <a:p>
            <a:r>
              <a:rPr lang="ar-MA" sz="1400" i="1" dirty="0">
                <a:latin typeface="Calibri" panose="020F0502020204030204" pitchFamily="34" charset="0"/>
                <a:cs typeface="Calibri" panose="020F0502020204030204" pitchFamily="34" charset="0"/>
              </a:rPr>
              <a:t> </a:t>
            </a:r>
            <a:r>
              <a:rPr lang="ar-MA" sz="1400" dirty="0">
                <a:latin typeface="Calibri" panose="020F0502020204030204" pitchFamily="34" charset="0"/>
                <a:cs typeface="Calibri" panose="020F0502020204030204" pitchFamily="34" charset="0"/>
              </a:rPr>
              <a:t>يدعو المدرس المتعلمين إلى الإجابة عن السؤال بشكل </a:t>
            </a:r>
            <a:r>
              <a:rPr lang="ar-MA" sz="1400" dirty="0">
                <a:highlight>
                  <a:srgbClr val="FFFF00"/>
                </a:highlight>
                <a:latin typeface="Calibri" panose="020F0502020204030204" pitchFamily="34" charset="0"/>
                <a:cs typeface="Calibri" panose="020F0502020204030204" pitchFamily="34" charset="0"/>
              </a:rPr>
              <a:t>مستقل</a:t>
            </a:r>
            <a:r>
              <a:rPr lang="ar-MA" sz="1400" dirty="0">
                <a:latin typeface="Calibri" panose="020F0502020204030204" pitchFamily="34" charset="0"/>
                <a:cs typeface="Calibri" panose="020F0502020204030204" pitchFamily="34" charset="0"/>
              </a:rPr>
              <a:t> ، ويتنقل بين الصفوف لتقديم الدعم المناسب وتشجيع المتفوقين عبر التنويه بعملهم ويطلب منهم شرح سيرورة التوصل إلى الجواب الصحيح.</a:t>
            </a:r>
            <a:endParaRPr lang="fr-MA"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47613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5" name="Picture 19">
            <a:extLst>
              <a:ext uri="{FF2B5EF4-FFF2-40B4-BE49-F238E27FC236}">
                <a16:creationId xmlns:a16="http://schemas.microsoft.com/office/drawing/2014/main" id="{E1C2F9A5-9F91-23F9-6BE9-4FAF3B3F004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12882" y="1062098"/>
            <a:ext cx="12069038" cy="5813527"/>
          </a:xfrm>
          <a:prstGeom prst="rect">
            <a:avLst/>
          </a:prstGeom>
        </p:spPr>
      </p:pic>
      <p:sp>
        <p:nvSpPr>
          <p:cNvPr id="6" name="Google Shape;847;p49">
            <a:extLst>
              <a:ext uri="{FF2B5EF4-FFF2-40B4-BE49-F238E27FC236}">
                <a16:creationId xmlns:a16="http://schemas.microsoft.com/office/drawing/2014/main" id="{1686D592-809A-B1C8-FAA8-DDDE0E7CDF24}"/>
              </a:ext>
            </a:extLst>
          </p:cNvPr>
          <p:cNvSpPr/>
          <p:nvPr/>
        </p:nvSpPr>
        <p:spPr>
          <a:xfrm>
            <a:off x="8362188" y="3778290"/>
            <a:ext cx="2799455" cy="871537"/>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rtl="1">
              <a:lnSpc>
                <a:spcPct val="74107"/>
              </a:lnSpc>
              <a:buSzPts val="2800"/>
            </a:pPr>
            <a:r>
              <a:rPr lang="ar-MA" sz="2800" b="1" dirty="0">
                <a:latin typeface="Calibri"/>
                <a:cs typeface="Calibri"/>
              </a:rPr>
              <a:t>أهمية الذكاء الاصطناعي وتطوره   </a:t>
            </a:r>
            <a:endParaRPr lang="ar-MA" sz="2800" dirty="0"/>
          </a:p>
        </p:txBody>
      </p:sp>
      <p:sp>
        <p:nvSpPr>
          <p:cNvPr id="10" name="Ellipse 9">
            <a:extLst>
              <a:ext uri="{FF2B5EF4-FFF2-40B4-BE49-F238E27FC236}">
                <a16:creationId xmlns:a16="http://schemas.microsoft.com/office/drawing/2014/main" id="{5EACC7FF-BF32-078A-4F22-15D3022C16AC}"/>
              </a:ext>
            </a:extLst>
          </p:cNvPr>
          <p:cNvSpPr/>
          <p:nvPr/>
        </p:nvSpPr>
        <p:spPr>
          <a:xfrm>
            <a:off x="7936992" y="3737636"/>
            <a:ext cx="3666744" cy="81122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4" name="Rectangle à coins arrondis 9">
            <a:extLst>
              <a:ext uri="{FF2B5EF4-FFF2-40B4-BE49-F238E27FC236}">
                <a16:creationId xmlns:a16="http://schemas.microsoft.com/office/drawing/2014/main" id="{AFB94453-C867-A25B-1709-BC51EC8D7357}"/>
              </a:ext>
            </a:extLst>
          </p:cNvPr>
          <p:cNvSpPr/>
          <p:nvPr/>
        </p:nvSpPr>
        <p:spPr>
          <a:xfrm>
            <a:off x="804672" y="3845144"/>
            <a:ext cx="5138928" cy="745023"/>
          </a:xfrm>
          <a:prstGeom prst="roundRect">
            <a:avLst/>
          </a:prstGeom>
          <a:solidFill>
            <a:srgbClr val="00B050"/>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8" name="ZoneTexte 17">
            <a:extLst>
              <a:ext uri="{FF2B5EF4-FFF2-40B4-BE49-F238E27FC236}">
                <a16:creationId xmlns:a16="http://schemas.microsoft.com/office/drawing/2014/main" id="{8B29BBB5-836F-7043-89F6-38A794519F1A}"/>
              </a:ext>
            </a:extLst>
          </p:cNvPr>
          <p:cNvSpPr txBox="1"/>
          <p:nvPr/>
        </p:nvSpPr>
        <p:spPr>
          <a:xfrm>
            <a:off x="8362188" y="3182559"/>
            <a:ext cx="2413194" cy="461665"/>
          </a:xfrm>
          <a:prstGeom prst="rect">
            <a:avLst/>
          </a:prstGeom>
          <a:noFill/>
        </p:spPr>
        <p:txBody>
          <a:bodyPr wrap="square" rtlCol="0">
            <a:spAutoFit/>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مواقف وآراء </a:t>
            </a:r>
            <a:r>
              <a:rPr lang="ar-MA" sz="2400" dirty="0">
                <a:solidFill>
                  <a:schemeClr val="tx1"/>
                </a:solidFill>
                <a:latin typeface="Calibri" panose="020F0502020204030204" pitchFamily="34" charset="0"/>
                <a:ea typeface="Calibri" panose="020F0502020204030204" pitchFamily="34" charset="0"/>
                <a:cs typeface="Calibri" panose="020F0502020204030204" pitchFamily="34" charset="0"/>
              </a:rPr>
              <a:t>تدل على:</a:t>
            </a:r>
            <a:endParaRPr lang="fr-M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4" name="Connecteur droit avec flèche 23">
            <a:extLst>
              <a:ext uri="{FF2B5EF4-FFF2-40B4-BE49-F238E27FC236}">
                <a16:creationId xmlns:a16="http://schemas.microsoft.com/office/drawing/2014/main" id="{D9AD7185-A48B-6F2B-E58D-296F8E399248}"/>
              </a:ext>
            </a:extLst>
          </p:cNvPr>
          <p:cNvCxnSpPr/>
          <p:nvPr/>
        </p:nvCxnSpPr>
        <p:spPr>
          <a:xfrm flipH="1">
            <a:off x="5943600" y="4143249"/>
            <a:ext cx="1993392"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itre 1">
            <a:extLst>
              <a:ext uri="{FF2B5EF4-FFF2-40B4-BE49-F238E27FC236}">
                <a16:creationId xmlns:a16="http://schemas.microsoft.com/office/drawing/2014/main" id="{72BE91A8-6816-7764-3B52-A7E46EECBC21}"/>
              </a:ext>
            </a:extLst>
          </p:cNvPr>
          <p:cNvSpPr txBox="1">
            <a:spLocks/>
          </p:cNvSpPr>
          <p:nvPr/>
        </p:nvSpPr>
        <p:spPr>
          <a:xfrm>
            <a:off x="1168396" y="372155"/>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fr-MA" sz="1400" dirty="0">
              <a:solidFill>
                <a:schemeClr val="bg2">
                  <a:lumMod val="75000"/>
                </a:schemeClr>
              </a:solidFill>
              <a:latin typeface="Calibri" panose="020F0502020204030204" pitchFamily="34" charset="0"/>
              <a:cs typeface="Calibri" panose="020F0502020204030204" pitchFamily="34" charset="0"/>
            </a:endParaRPr>
          </a:p>
        </p:txBody>
      </p:sp>
      <p:sp>
        <p:nvSpPr>
          <p:cNvPr id="9" name="Titre 8">
            <a:extLst>
              <a:ext uri="{FF2B5EF4-FFF2-40B4-BE49-F238E27FC236}">
                <a16:creationId xmlns:a16="http://schemas.microsoft.com/office/drawing/2014/main" id="{4D4EF002-7BD0-4898-E0AB-A11D6F7C8E6B}"/>
              </a:ext>
            </a:extLst>
          </p:cNvPr>
          <p:cNvSpPr>
            <a:spLocks noGrp="1"/>
          </p:cNvSpPr>
          <p:nvPr>
            <p:ph type="title"/>
          </p:nvPr>
        </p:nvSpPr>
        <p:spPr>
          <a:xfrm>
            <a:off x="1006799" y="152828"/>
            <a:ext cx="10529279" cy="267549"/>
          </a:xfrm>
        </p:spPr>
        <p:txBody>
          <a:bodyPr/>
          <a:lstStyle/>
          <a:p>
            <a:r>
              <a:rPr lang="ar-MA" sz="1800" b="1" dirty="0">
                <a:latin typeface="Calibri"/>
                <a:cs typeface="Calibri"/>
                <a:sym typeface="Calibri"/>
              </a:rPr>
              <a:t>استخرجوا </a:t>
            </a:r>
            <a:r>
              <a:rPr lang="ar-MA" dirty="0">
                <a:latin typeface="Calibri"/>
                <a:cs typeface="Calibri"/>
                <a:sym typeface="Calibri"/>
              </a:rPr>
              <a:t>مواقف وآراء </a:t>
            </a:r>
            <a:r>
              <a:rPr lang="ar-MA" sz="1800" b="1" dirty="0">
                <a:latin typeface="Calibri"/>
                <a:cs typeface="Calibri"/>
                <a:sym typeface="Calibri"/>
              </a:rPr>
              <a:t>دالة على أهمية الذكاء الاصطناعي وتطوره   :</a:t>
            </a:r>
            <a:endParaRPr lang="fr-FR" dirty="0"/>
          </a:p>
        </p:txBody>
      </p:sp>
      <p:sp>
        <p:nvSpPr>
          <p:cNvPr id="13" name="Espace réservé du contenu 12">
            <a:extLst>
              <a:ext uri="{FF2B5EF4-FFF2-40B4-BE49-F238E27FC236}">
                <a16:creationId xmlns:a16="http://schemas.microsoft.com/office/drawing/2014/main" id="{DF5FC5B5-0043-D3C6-1C8F-D749C68796D0}"/>
              </a:ext>
            </a:extLst>
          </p:cNvPr>
          <p:cNvSpPr>
            <a:spLocks noGrp="1"/>
          </p:cNvSpPr>
          <p:nvPr>
            <p:ph sz="quarter" idx="11"/>
          </p:nvPr>
        </p:nvSpPr>
        <p:spPr>
          <a:xfrm>
            <a:off x="1168396" y="450183"/>
            <a:ext cx="10250160" cy="321521"/>
          </a:xfrm>
        </p:spPr>
        <p:txBody>
          <a:bodyPr/>
          <a:lstStyle/>
          <a:p>
            <a:r>
              <a:rPr lang="ar-MA" sz="1400" dirty="0">
                <a:latin typeface="Calibri" panose="020F0502020204030204" pitchFamily="34" charset="0"/>
                <a:cs typeface="Calibri" panose="020F0502020204030204" pitchFamily="34" charset="0"/>
              </a:rPr>
              <a:t>يذكر المدرس بشبكة المؤشرات وعناصرها ثم يستمر في التنقل بين الصفوف وتقديم المزيد من الشروحات للمتعلمين الذين يجدون صعوبة في التوصل إلى الإجابة الصحيحة.</a:t>
            </a:r>
            <a:endParaRPr lang="fr-MA" sz="1400" dirty="0">
              <a:latin typeface="Calibri" panose="020F0502020204030204" pitchFamily="34" charset="0"/>
              <a:cs typeface="Calibri" panose="020F0502020204030204" pitchFamily="34" charset="0"/>
            </a:endParaRPr>
          </a:p>
        </p:txBody>
      </p:sp>
      <p:pic>
        <p:nvPicPr>
          <p:cNvPr id="15" name="Picture 1">
            <a:extLst>
              <a:ext uri="{FF2B5EF4-FFF2-40B4-BE49-F238E27FC236}">
                <a16:creationId xmlns:a16="http://schemas.microsoft.com/office/drawing/2014/main" id="{467CD261-D9C3-7BFA-072E-392AE408B34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18718" y="198472"/>
            <a:ext cx="648055" cy="648055"/>
          </a:xfrm>
          <a:prstGeom prst="rect">
            <a:avLst/>
          </a:prstGeom>
        </p:spPr>
      </p:pic>
    </p:spTree>
    <p:extLst>
      <p:ext uri="{BB962C8B-B14F-4D97-AF65-F5344CB8AC3E}">
        <p14:creationId xmlns:p14="http://schemas.microsoft.com/office/powerpoint/2010/main" val="26331494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8" name="Google Shape;847;p49">
            <a:extLst>
              <a:ext uri="{FF2B5EF4-FFF2-40B4-BE49-F238E27FC236}">
                <a16:creationId xmlns:a16="http://schemas.microsoft.com/office/drawing/2014/main" id="{F3404C02-13DF-1D1C-3027-CFFE4329FF0C}"/>
              </a:ext>
            </a:extLst>
          </p:cNvPr>
          <p:cNvSpPr/>
          <p:nvPr/>
        </p:nvSpPr>
        <p:spPr>
          <a:xfrm>
            <a:off x="3733800" y="2044065"/>
            <a:ext cx="8458200" cy="871537"/>
          </a:xfrm>
          <a:prstGeom prst="roundRect">
            <a:avLst>
              <a:gd name="adj" fmla="val 16667"/>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rtl="1">
              <a:lnSpc>
                <a:spcPct val="74107"/>
              </a:lnSpc>
              <a:buSzPts val="2800"/>
            </a:pPr>
            <a:r>
              <a:rPr lang="ar-MA" sz="2800" b="1" dirty="0">
                <a:latin typeface="Calibri"/>
                <a:cs typeface="Calibri"/>
              </a:rPr>
              <a:t>أهمية الذكاء الاصطناعي وتطوره   </a:t>
            </a:r>
            <a:endParaRPr lang="ar-MA" sz="2800" dirty="0"/>
          </a:p>
        </p:txBody>
      </p:sp>
      <p:pic>
        <p:nvPicPr>
          <p:cNvPr id="11" name="Google Shape;853;p49">
            <a:extLst>
              <a:ext uri="{FF2B5EF4-FFF2-40B4-BE49-F238E27FC236}">
                <a16:creationId xmlns:a16="http://schemas.microsoft.com/office/drawing/2014/main" id="{3504DD85-49C4-B5FE-16F6-921CA7572BE3}"/>
              </a:ext>
            </a:extLst>
          </p:cNvPr>
          <p:cNvPicPr preferRelativeResize="0"/>
          <p:nvPr/>
        </p:nvPicPr>
        <p:blipFill rotWithShape="1">
          <a:blip r:embed="rId3">
            <a:alphaModFix/>
          </a:blip>
          <a:srcRect/>
          <a:stretch/>
        </p:blipFill>
        <p:spPr>
          <a:xfrm>
            <a:off x="376775" y="61243"/>
            <a:ext cx="730250" cy="730250"/>
          </a:xfrm>
          <a:prstGeom prst="rect">
            <a:avLst/>
          </a:prstGeom>
          <a:noFill/>
          <a:ln>
            <a:noFill/>
          </a:ln>
        </p:spPr>
      </p:pic>
      <p:sp>
        <p:nvSpPr>
          <p:cNvPr id="25" name="Ellipse 24">
            <a:extLst>
              <a:ext uri="{FF2B5EF4-FFF2-40B4-BE49-F238E27FC236}">
                <a16:creationId xmlns:a16="http://schemas.microsoft.com/office/drawing/2014/main" id="{B6BCF126-1CA3-3763-722A-8E8E311FEB7A}"/>
              </a:ext>
            </a:extLst>
          </p:cNvPr>
          <p:cNvSpPr/>
          <p:nvPr/>
        </p:nvSpPr>
        <p:spPr>
          <a:xfrm>
            <a:off x="6158484" y="2021648"/>
            <a:ext cx="3666744" cy="81122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1" name="ZoneTexte 30">
            <a:extLst>
              <a:ext uri="{FF2B5EF4-FFF2-40B4-BE49-F238E27FC236}">
                <a16:creationId xmlns:a16="http://schemas.microsoft.com/office/drawing/2014/main" id="{8B07C53F-6F80-02F6-FABD-E210BA87763C}"/>
              </a:ext>
            </a:extLst>
          </p:cNvPr>
          <p:cNvSpPr txBox="1"/>
          <p:nvPr/>
        </p:nvSpPr>
        <p:spPr>
          <a:xfrm>
            <a:off x="8154740" y="1211134"/>
            <a:ext cx="2413194" cy="461665"/>
          </a:xfrm>
          <a:prstGeom prst="rect">
            <a:avLst/>
          </a:prstGeom>
          <a:noFill/>
        </p:spPr>
        <p:txBody>
          <a:bodyPr wrap="square" rtlCol="0">
            <a:spAutoFit/>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مواقف وآراء </a:t>
            </a:r>
            <a:r>
              <a:rPr lang="ar-MA" sz="2400" dirty="0">
                <a:solidFill>
                  <a:schemeClr val="tx1"/>
                </a:solidFill>
                <a:latin typeface="Calibri" panose="020F0502020204030204" pitchFamily="34" charset="0"/>
                <a:ea typeface="Calibri" panose="020F0502020204030204" pitchFamily="34" charset="0"/>
                <a:cs typeface="Calibri" panose="020F0502020204030204" pitchFamily="34" charset="0"/>
              </a:rPr>
              <a:t>تدل على:</a:t>
            </a:r>
            <a:endParaRPr lang="fr-M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9" name="Connecteur droit avec flèche 38">
            <a:extLst>
              <a:ext uri="{FF2B5EF4-FFF2-40B4-BE49-F238E27FC236}">
                <a16:creationId xmlns:a16="http://schemas.microsoft.com/office/drawing/2014/main" id="{A6CA8264-83CF-3D69-0945-1A9FC821EF7F}"/>
              </a:ext>
            </a:extLst>
          </p:cNvPr>
          <p:cNvCxnSpPr>
            <a:cxnSpLocks/>
            <a:stCxn id="25" idx="4"/>
          </p:cNvCxnSpPr>
          <p:nvPr/>
        </p:nvCxnSpPr>
        <p:spPr>
          <a:xfrm flipH="1">
            <a:off x="5177831" y="2832874"/>
            <a:ext cx="2814025" cy="175664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itre 6">
            <a:extLst>
              <a:ext uri="{FF2B5EF4-FFF2-40B4-BE49-F238E27FC236}">
                <a16:creationId xmlns:a16="http://schemas.microsoft.com/office/drawing/2014/main" id="{7BC9CAF5-53EE-1FAF-9CAA-8C02F54EDBCC}"/>
              </a:ext>
            </a:extLst>
          </p:cNvPr>
          <p:cNvSpPr>
            <a:spLocks noGrp="1"/>
          </p:cNvSpPr>
          <p:nvPr>
            <p:ph type="title"/>
          </p:nvPr>
        </p:nvSpPr>
        <p:spPr>
          <a:xfrm>
            <a:off x="1074457" y="229002"/>
            <a:ext cx="10529279" cy="267549"/>
          </a:xfrm>
        </p:spPr>
        <p:txBody>
          <a:bodyPr/>
          <a:lstStyle/>
          <a:p>
            <a:r>
              <a:rPr lang="ar-MA" sz="1800" b="1" dirty="0">
                <a:latin typeface="Calibri"/>
                <a:ea typeface="Calibri"/>
                <a:cs typeface="Calibri"/>
                <a:sym typeface="Calibri"/>
              </a:rPr>
              <a:t>المواقف والآراء الدالة على </a:t>
            </a:r>
            <a:r>
              <a:rPr lang="ar-MA" sz="1800" b="1" dirty="0">
                <a:latin typeface="Calibri"/>
                <a:cs typeface="Calibri"/>
              </a:rPr>
              <a:t>أهمية الذكاء الاصطناعي وتطوره  </a:t>
            </a:r>
            <a:r>
              <a:rPr lang="ar-MA" sz="1800" b="1" dirty="0">
                <a:latin typeface="Calibri"/>
                <a:ea typeface="Calibri"/>
                <a:cs typeface="Calibri"/>
                <a:sym typeface="Calibri"/>
              </a:rPr>
              <a:t>هي:</a:t>
            </a:r>
            <a:endParaRPr lang="fr-FR" dirty="0"/>
          </a:p>
        </p:txBody>
      </p:sp>
      <p:sp>
        <p:nvSpPr>
          <p:cNvPr id="10" name="Espace réservé du contenu 9">
            <a:extLst>
              <a:ext uri="{FF2B5EF4-FFF2-40B4-BE49-F238E27FC236}">
                <a16:creationId xmlns:a16="http://schemas.microsoft.com/office/drawing/2014/main" id="{18B78BDF-9891-6D7C-9EE3-3DC2F20C526C}"/>
              </a:ext>
            </a:extLst>
          </p:cNvPr>
          <p:cNvSpPr>
            <a:spLocks noGrp="1"/>
          </p:cNvSpPr>
          <p:nvPr>
            <p:ph sz="quarter" idx="11"/>
          </p:nvPr>
        </p:nvSpPr>
        <p:spPr>
          <a:xfrm>
            <a:off x="1353576" y="524715"/>
            <a:ext cx="10250160" cy="321521"/>
          </a:xfrm>
        </p:spPr>
        <p:txBody>
          <a:bodyPr/>
          <a:lstStyle/>
          <a:p>
            <a:r>
              <a:rPr lang="ar-MA" sz="1400" dirty="0">
                <a:latin typeface="Calibri" panose="020F0502020204030204" pitchFamily="34" charset="0"/>
                <a:cs typeface="Calibri" panose="020F0502020204030204" pitchFamily="34" charset="0"/>
              </a:rPr>
              <a:t>يختار المدرس نموذجين لتقديم إجاباتهم مع المطالبة بشرح سيرورة التوصل إلى إجاباتهم. تم يطلب من المتعلمين تدوين إجاباتهم في الكراسة.</a:t>
            </a:r>
            <a:endParaRPr lang="fr-MA" sz="1400"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DF57492A-DE81-D7E9-4AB9-750C0A175FA4}"/>
              </a:ext>
            </a:extLst>
          </p:cNvPr>
          <p:cNvSpPr txBox="1"/>
          <p:nvPr/>
        </p:nvSpPr>
        <p:spPr>
          <a:xfrm>
            <a:off x="292748" y="4815869"/>
            <a:ext cx="9770165" cy="830997"/>
          </a:xfrm>
          <a:prstGeom prst="rect">
            <a:avLst/>
          </a:prstGeom>
          <a:solidFill>
            <a:srgbClr val="92D050"/>
          </a:solidFill>
        </p:spPr>
        <p:txBody>
          <a:bodyPr wrap="square">
            <a:spAutoFit/>
          </a:bodyPr>
          <a:lstStyle/>
          <a:p>
            <a:pPr algn="just" rtl="1"/>
            <a:r>
              <a:rPr lang="ar-MA" sz="2400" b="1" dirty="0">
                <a:effectLst/>
                <a:latin typeface="Calibri" panose="020F0502020204030204" pitchFamily="34" charset="0"/>
                <a:ea typeface="Calibri" panose="020F0502020204030204" pitchFamily="34" charset="0"/>
                <a:cs typeface="Calibri" panose="020F0502020204030204" pitchFamily="34" charset="0"/>
              </a:rPr>
              <a:t>فهو حتى الآن لم يتجاوز حدود الافتراضات؛ حيث يصل هذا الوعي حدا قريبا للغاية من العقل البشري لدرجة تسمح له بإدراك وجوده   وتطوير الوعي الذاتي لديه.</a:t>
            </a:r>
            <a:endParaRPr lang="fr-M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38984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654217" y="656003"/>
            <a:ext cx="10567685" cy="5198169"/>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8534400" y="4917801"/>
            <a:ext cx="2687502" cy="936371"/>
            <a:chOff x="8534400" y="4917801"/>
            <a:chExt cx="2687501"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6327F1A6-9BD2-766B-F33A-F10703AAAC04}"/>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1219170" rtl="1">
                <a:defRPr sz="1800" b="0" i="0" u="none" strike="noStrike" kern="0" cap="none" spc="0" baseline="0">
                  <a:solidFill>
                    <a:srgbClr val="000000"/>
                  </a:solidFill>
                  <a:uFillTx/>
                </a:defRPr>
              </a:pPr>
              <a:r>
                <a:rPr lang="ar-MA" sz="3600" b="1" kern="0" dirty="0">
                  <a:solidFill>
                    <a:srgbClr val="44546A"/>
                  </a:solidFill>
                  <a:latin typeface="Calibri"/>
                  <a:ea typeface="Calibri"/>
                  <a:cs typeface="Calibri"/>
                </a:rPr>
                <a:t>4 دقائق</a:t>
              </a:r>
              <a:endParaRPr lang="ar-MA" sz="3600" b="1" kern="0" dirty="0">
                <a:solidFill>
                  <a:schemeClr val="accent2"/>
                </a:solidFill>
                <a:latin typeface="Calibri"/>
                <a:ea typeface="Calibri"/>
                <a:cs typeface="Calibri"/>
              </a:endParaRPr>
            </a:p>
          </p:txBody>
        </p:sp>
      </p:grpSp>
      <p:sp>
        <p:nvSpPr>
          <p:cNvPr id="2" name="TextBox 6">
            <a:extLst>
              <a:ext uri="{FF2B5EF4-FFF2-40B4-BE49-F238E27FC236}">
                <a16:creationId xmlns:a16="http://schemas.microsoft.com/office/drawing/2014/main" id="{3ADF7788-9D97-79F3-3435-F98DE7A960AF}"/>
              </a:ext>
            </a:extLst>
          </p:cNvPr>
          <p:cNvSpPr txBox="1"/>
          <p:nvPr/>
        </p:nvSpPr>
        <p:spPr>
          <a:xfrm>
            <a:off x="2665200" y="4042739"/>
            <a:ext cx="5869200" cy="677108"/>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400" b="1" kern="0" dirty="0">
                <a:solidFill>
                  <a:srgbClr val="FF0000"/>
                </a:solidFill>
                <a:latin typeface="Calibri"/>
                <a:cs typeface="Calibri"/>
              </a:rPr>
              <a:t>أستثمر</a:t>
            </a:r>
          </a:p>
        </p:txBody>
      </p:sp>
      <p:pic>
        <p:nvPicPr>
          <p:cNvPr id="7" name="Picture 1">
            <a:extLst>
              <a:ext uri="{FF2B5EF4-FFF2-40B4-BE49-F238E27FC236}">
                <a16:creationId xmlns:a16="http://schemas.microsoft.com/office/drawing/2014/main" id="{D5AC49F1-E0F4-006A-1368-F07ABA5C4E3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274859" y="1002764"/>
            <a:ext cx="2795544" cy="2795544"/>
          </a:xfrm>
          <a:prstGeom prst="rect">
            <a:avLst/>
          </a:prstGeom>
        </p:spPr>
      </p:pic>
    </p:spTree>
    <p:extLst>
      <p:ext uri="{BB962C8B-B14F-4D97-AF65-F5344CB8AC3E}">
        <p14:creationId xmlns:p14="http://schemas.microsoft.com/office/powerpoint/2010/main" val="476540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780440" y="135399"/>
            <a:ext cx="731837" cy="731837"/>
          </a:xfrm>
          <a:prstGeom prst="rect">
            <a:avLst/>
          </a:prstGeom>
          <a:noFill/>
          <a:ln>
            <a:noFill/>
          </a:ln>
        </p:spPr>
      </p:pic>
      <p:pic>
        <p:nvPicPr>
          <p:cNvPr id="10" name="Picture 2" descr="Image générée">
            <a:extLst>
              <a:ext uri="{FF2B5EF4-FFF2-40B4-BE49-F238E27FC236}">
                <a16:creationId xmlns:a16="http://schemas.microsoft.com/office/drawing/2014/main" id="{56A7BC20-09FF-088B-900B-F6C42BDCD1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9" t="77363" r="68628" b="4644"/>
          <a:stretch>
            <a:fillRect/>
          </a:stretch>
        </p:blipFill>
        <p:spPr bwMode="auto">
          <a:xfrm>
            <a:off x="67374" y="181505"/>
            <a:ext cx="1044783" cy="787109"/>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a:extLst>
              <a:ext uri="{FF2B5EF4-FFF2-40B4-BE49-F238E27FC236}">
                <a16:creationId xmlns:a16="http://schemas.microsoft.com/office/drawing/2014/main" id="{590961CD-223A-77D6-CBFF-1F9B6E3E9A0B}"/>
              </a:ext>
            </a:extLst>
          </p:cNvPr>
          <p:cNvSpPr>
            <a:spLocks noGrp="1"/>
          </p:cNvSpPr>
          <p:nvPr>
            <p:ph type="title"/>
          </p:nvPr>
        </p:nvSpPr>
        <p:spPr>
          <a:xfrm>
            <a:off x="1006799" y="195667"/>
            <a:ext cx="10529279" cy="267549"/>
          </a:xfrm>
        </p:spPr>
        <p:txBody>
          <a:bodyPr/>
          <a:lstStyle/>
          <a:p>
            <a:r>
              <a:rPr lang="ar-MA" dirty="0"/>
              <a:t>أجيب شفهيا:</a:t>
            </a:r>
            <a:endParaRPr lang="fr-FR" dirty="0"/>
          </a:p>
        </p:txBody>
      </p:sp>
      <p:sp>
        <p:nvSpPr>
          <p:cNvPr id="9" name="Espace réservé du contenu 8">
            <a:extLst>
              <a:ext uri="{FF2B5EF4-FFF2-40B4-BE49-F238E27FC236}">
                <a16:creationId xmlns:a16="http://schemas.microsoft.com/office/drawing/2014/main" id="{3BDCB636-E770-7DED-FF0D-4E19E5B29DF5}"/>
              </a:ext>
            </a:extLst>
          </p:cNvPr>
          <p:cNvSpPr>
            <a:spLocks noGrp="1"/>
          </p:cNvSpPr>
          <p:nvPr>
            <p:ph sz="quarter" idx="11"/>
          </p:nvPr>
        </p:nvSpPr>
        <p:spPr/>
        <p:txBody>
          <a:bodyPr/>
          <a:lstStyle/>
          <a:p>
            <a:r>
              <a:rPr lang="ar-MA" sz="1400" dirty="0">
                <a:cs typeface="Calibri" panose="020F0502020204030204" pitchFamily="34" charset="0"/>
              </a:rPr>
              <a:t>يمنح المدرس</a:t>
            </a:r>
            <a:r>
              <a:rPr lang="ar-MA" sz="1400" dirty="0">
                <a:solidFill>
                  <a:srgbClr val="FF0000"/>
                </a:solidFill>
                <a:cs typeface="Calibri" panose="020F0502020204030204" pitchFamily="34" charset="0"/>
              </a:rPr>
              <a:t> 30 </a:t>
            </a:r>
            <a:r>
              <a:rPr lang="ar-MA" dirty="0">
                <a:solidFill>
                  <a:srgbClr val="FF0000"/>
                </a:solidFill>
              </a:rPr>
              <a:t>ثانية </a:t>
            </a:r>
            <a:r>
              <a:rPr lang="ar-MA" sz="1400" dirty="0">
                <a:cs typeface="Calibri" panose="020F0502020204030204" pitchFamily="34" charset="0"/>
              </a:rPr>
              <a:t>للتفكير، ثم يختار 3 متعلمين لتقديم إجاباتهم، ويستفسر 4 عن رأيه في إجابات زملائهم.</a:t>
            </a:r>
            <a:endParaRPr lang="fr-FR" sz="1400" i="1" dirty="0"/>
          </a:p>
        </p:txBody>
      </p:sp>
      <p:pic>
        <p:nvPicPr>
          <p:cNvPr id="3" name="Image 2">
            <a:extLst>
              <a:ext uri="{FF2B5EF4-FFF2-40B4-BE49-F238E27FC236}">
                <a16:creationId xmlns:a16="http://schemas.microsoft.com/office/drawing/2014/main" id="{FB525425-C77C-2E93-E2FC-FE87AC58D013}"/>
              </a:ext>
            </a:extLst>
          </p:cNvPr>
          <p:cNvPicPr>
            <a:picLocks noChangeAspect="1"/>
          </p:cNvPicPr>
          <p:nvPr/>
        </p:nvPicPr>
        <p:blipFill>
          <a:blip r:embed="rId4"/>
          <a:stretch>
            <a:fillRect/>
          </a:stretch>
        </p:blipFill>
        <p:spPr>
          <a:xfrm>
            <a:off x="428625" y="2809875"/>
            <a:ext cx="11334750" cy="1238250"/>
          </a:xfrm>
          <a:prstGeom prst="rect">
            <a:avLst/>
          </a:prstGeom>
        </p:spPr>
      </p:pic>
    </p:spTree>
    <p:extLst>
      <p:ext uri="{BB962C8B-B14F-4D97-AF65-F5344CB8AC3E}">
        <p14:creationId xmlns:p14="http://schemas.microsoft.com/office/powerpoint/2010/main" val="35299853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10" name="Picture 2" descr="Lever la main - Icônes mains et gestes gratuites">
            <a:extLst>
              <a:ext uri="{FF2B5EF4-FFF2-40B4-BE49-F238E27FC236}">
                <a16:creationId xmlns:a16="http://schemas.microsoft.com/office/drawing/2014/main" id="{C43E6C37-D4A2-8A1F-4472-C6C55505D8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295"/>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9">
            <a:extLst>
              <a:ext uri="{FF2B5EF4-FFF2-40B4-BE49-F238E27FC236}">
                <a16:creationId xmlns:a16="http://schemas.microsoft.com/office/drawing/2014/main" id="{37AAC3D7-29B1-A4D9-0FF9-FA502A73E6A2}"/>
              </a:ext>
            </a:extLst>
          </p:cNvPr>
          <p:cNvSpPr txBox="1">
            <a:spLocks noChangeArrowheads="1"/>
          </p:cNvSpPr>
          <p:nvPr/>
        </p:nvSpPr>
        <p:spPr bwMode="auto">
          <a:xfrm>
            <a:off x="3468300" y="2989500"/>
            <a:ext cx="4798124" cy="1503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19526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50000"/>
              </a:lnSpc>
              <a:spcBef>
                <a:spcPct val="0"/>
              </a:spcBef>
              <a:spcAft>
                <a:spcPts val="800"/>
              </a:spcAft>
              <a:buNone/>
            </a:pPr>
            <a:r>
              <a:rPr lang="ar-MA" altLang="fr-FR" b="1" dirty="0">
                <a:cs typeface="Calibri" panose="020F0502020204030204" pitchFamily="34" charset="0"/>
              </a:rPr>
              <a:t>ما المعجم الذي اكتسبناه اليوم؟</a:t>
            </a:r>
          </a:p>
          <a:p>
            <a:pPr algn="r" rtl="1">
              <a:lnSpc>
                <a:spcPct val="150000"/>
              </a:lnSpc>
              <a:spcBef>
                <a:spcPct val="0"/>
              </a:spcBef>
              <a:spcAft>
                <a:spcPts val="800"/>
              </a:spcAft>
              <a:buNone/>
            </a:pPr>
            <a:endParaRPr lang="ar-MA" altLang="fr-FR" sz="3200" dirty="0">
              <a:cs typeface="Calibri" panose="020F0502020204030204" pitchFamily="34" charset="0"/>
            </a:endParaRPr>
          </a:p>
        </p:txBody>
      </p:sp>
      <p:sp>
        <p:nvSpPr>
          <p:cNvPr id="5" name="Titre 4">
            <a:extLst>
              <a:ext uri="{FF2B5EF4-FFF2-40B4-BE49-F238E27FC236}">
                <a16:creationId xmlns:a16="http://schemas.microsoft.com/office/drawing/2014/main" id="{519F8A34-E759-A435-FA88-32CE89982D4B}"/>
              </a:ext>
            </a:extLst>
          </p:cNvPr>
          <p:cNvSpPr>
            <a:spLocks noGrp="1"/>
          </p:cNvSpPr>
          <p:nvPr>
            <p:ph type="title"/>
          </p:nvPr>
        </p:nvSpPr>
        <p:spPr>
          <a:xfrm>
            <a:off x="1006799" y="180644"/>
            <a:ext cx="10529279" cy="267549"/>
          </a:xfrm>
        </p:spPr>
        <p:txBody>
          <a:bodyPr/>
          <a:lstStyle/>
          <a:p>
            <a:r>
              <a:rPr lang="ar-MA" altLang="fr-FR" sz="1800" b="1" dirty="0">
                <a:cs typeface="Calibri" panose="020F0502020204030204" pitchFamily="34" charset="0"/>
              </a:rPr>
              <a:t>من يذكرني بما تعلمناه اليوم على مستوى المعجم؟</a:t>
            </a:r>
            <a:endParaRPr lang="fr-FR" dirty="0"/>
          </a:p>
        </p:txBody>
      </p:sp>
      <p:sp>
        <p:nvSpPr>
          <p:cNvPr id="7" name="Espace réservé du contenu 6">
            <a:extLst>
              <a:ext uri="{FF2B5EF4-FFF2-40B4-BE49-F238E27FC236}">
                <a16:creationId xmlns:a16="http://schemas.microsoft.com/office/drawing/2014/main" id="{11CFAA44-5202-86AC-DDE9-E1EFFF00CE19}"/>
              </a:ext>
            </a:extLst>
          </p:cNvPr>
          <p:cNvSpPr>
            <a:spLocks noGrp="1"/>
          </p:cNvSpPr>
          <p:nvPr>
            <p:ph sz="quarter" idx="11"/>
          </p:nvPr>
        </p:nvSpPr>
        <p:spPr>
          <a:xfrm>
            <a:off x="1146358" y="439416"/>
            <a:ext cx="10250160" cy="321521"/>
          </a:xfrm>
        </p:spPr>
        <p:txBody>
          <a:bodyPr/>
          <a:lstStyle/>
          <a:p>
            <a:pPr algn="r" rtl="1"/>
            <a:r>
              <a:rPr lang="ar-MA" sz="1400" dirty="0">
                <a:cs typeface="Calibri" panose="020F0502020204030204" pitchFamily="34" charset="0"/>
              </a:rPr>
              <a:t>يوجه المدرس  المتعلمين إلى تحديد المعجم المكتسب</a:t>
            </a:r>
            <a:endParaRPr lang="fr-FR" sz="1400" dirty="0">
              <a:cs typeface="Calibri" panose="020F0502020204030204" pitchFamily="34" charset="0"/>
            </a:endParaRPr>
          </a:p>
        </p:txBody>
      </p:sp>
    </p:spTree>
    <p:extLst>
      <p:ext uri="{BB962C8B-B14F-4D97-AF65-F5344CB8AC3E}">
        <p14:creationId xmlns:p14="http://schemas.microsoft.com/office/powerpoint/2010/main" val="37669111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34" name="Image 8">
            <a:extLst>
              <a:ext uri="{FF2B5EF4-FFF2-40B4-BE49-F238E27FC236}">
                <a16:creationId xmlns:a16="http://schemas.microsoft.com/office/drawing/2014/main" id="{76D6056F-709A-DA6E-F221-113239EBBE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7677"/>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4">
            <a:extLst>
              <a:ext uri="{FF2B5EF4-FFF2-40B4-BE49-F238E27FC236}">
                <a16:creationId xmlns:a16="http://schemas.microsoft.com/office/drawing/2014/main" id="{3091E553-5270-1421-BA0D-E02220F7D31A}"/>
              </a:ext>
            </a:extLst>
          </p:cNvPr>
          <p:cNvSpPr>
            <a:spLocks noGrp="1"/>
          </p:cNvSpPr>
          <p:nvPr>
            <p:ph type="title"/>
          </p:nvPr>
        </p:nvSpPr>
        <p:spPr>
          <a:xfrm>
            <a:off x="1001271" y="233664"/>
            <a:ext cx="10529279" cy="267549"/>
          </a:xfrm>
        </p:spPr>
        <p:txBody>
          <a:bodyPr/>
          <a:lstStyle/>
          <a:p>
            <a:r>
              <a:rPr lang="ar-MA" altLang="fr-FR" sz="1800" b="1" dirty="0">
                <a:cs typeface="Calibri" panose="020F0502020204030204" pitchFamily="34" charset="0"/>
              </a:rPr>
              <a:t>قدموا لي الكلمات التي تعرفنا عليها اليوم.</a:t>
            </a:r>
            <a:endParaRPr lang="fr-FR" dirty="0"/>
          </a:p>
        </p:txBody>
      </p:sp>
      <p:sp>
        <p:nvSpPr>
          <p:cNvPr id="7" name="Espace réservé du contenu 6">
            <a:extLst>
              <a:ext uri="{FF2B5EF4-FFF2-40B4-BE49-F238E27FC236}">
                <a16:creationId xmlns:a16="http://schemas.microsoft.com/office/drawing/2014/main" id="{64F44B45-0369-A98D-FE2C-A141649B585E}"/>
              </a:ext>
            </a:extLst>
          </p:cNvPr>
          <p:cNvSpPr>
            <a:spLocks noGrp="1"/>
          </p:cNvSpPr>
          <p:nvPr>
            <p:ph sz="quarter" idx="11"/>
          </p:nvPr>
        </p:nvSpPr>
        <p:spPr/>
        <p:txBody>
          <a:bodyPr/>
          <a:lstStyle/>
          <a:p>
            <a:pPr algn="r" rtl="1"/>
            <a:r>
              <a:rPr lang="ar-MA" sz="1400" dirty="0">
                <a:cs typeface="Calibri" panose="020F0502020204030204" pitchFamily="34" charset="0"/>
              </a:rPr>
              <a:t>يوجه المدرس  المتعلمين إلى تحديد المعجم المكتسب</a:t>
            </a:r>
            <a:r>
              <a:rPr lang="ar-MA" sz="1400" dirty="0"/>
              <a:t>.</a:t>
            </a:r>
            <a:endParaRPr lang="fr-FR" sz="1400" dirty="0"/>
          </a:p>
        </p:txBody>
      </p:sp>
      <p:pic>
        <p:nvPicPr>
          <p:cNvPr id="2" name="Image 1">
            <a:extLst>
              <a:ext uri="{FF2B5EF4-FFF2-40B4-BE49-F238E27FC236}">
                <a16:creationId xmlns:a16="http://schemas.microsoft.com/office/drawing/2014/main" id="{6B3C5849-E632-E6AD-7B49-D25B48B4A17C}"/>
              </a:ext>
            </a:extLst>
          </p:cNvPr>
          <p:cNvPicPr>
            <a:picLocks noChangeAspect="1"/>
          </p:cNvPicPr>
          <p:nvPr/>
        </p:nvPicPr>
        <p:blipFill>
          <a:blip r:embed="rId3"/>
          <a:stretch>
            <a:fillRect/>
          </a:stretch>
        </p:blipFill>
        <p:spPr>
          <a:xfrm>
            <a:off x="363717" y="1001407"/>
            <a:ext cx="11571403" cy="5631186"/>
          </a:xfrm>
          <a:prstGeom prst="rect">
            <a:avLst/>
          </a:prstGeom>
        </p:spPr>
      </p:pic>
      <p:sp>
        <p:nvSpPr>
          <p:cNvPr id="3" name="Rectangle 2">
            <a:extLst>
              <a:ext uri="{FF2B5EF4-FFF2-40B4-BE49-F238E27FC236}">
                <a16:creationId xmlns:a16="http://schemas.microsoft.com/office/drawing/2014/main" id="{C81AD37F-BF68-D2B0-725C-6FBA82D84836}"/>
              </a:ext>
            </a:extLst>
          </p:cNvPr>
          <p:cNvSpPr/>
          <p:nvPr/>
        </p:nvSpPr>
        <p:spPr>
          <a:xfrm>
            <a:off x="4964784" y="1091581"/>
            <a:ext cx="2130458" cy="35236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ar-MA" b="1" dirty="0"/>
              <a:t>مساعدون افتراضيون</a:t>
            </a:r>
            <a:endParaRPr lang="fr-FR" b="1" dirty="0"/>
          </a:p>
        </p:txBody>
      </p:sp>
    </p:spTree>
    <p:extLst>
      <p:ext uri="{BB962C8B-B14F-4D97-AF65-F5344CB8AC3E}">
        <p14:creationId xmlns:p14="http://schemas.microsoft.com/office/powerpoint/2010/main" val="32391901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4" name="Google Shape;1037;p71">
            <a:extLst>
              <a:ext uri="{FF2B5EF4-FFF2-40B4-BE49-F238E27FC236}">
                <a16:creationId xmlns:a16="http://schemas.microsoft.com/office/drawing/2014/main" id="{A8B4440C-1CEB-0E52-434E-8B433DD506D7}"/>
              </a:ext>
            </a:extLst>
          </p:cNvPr>
          <p:cNvSpPr/>
          <p:nvPr/>
        </p:nvSpPr>
        <p:spPr>
          <a:xfrm>
            <a:off x="1107025" y="1344740"/>
            <a:ext cx="9817329"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dirty="0">
                <a:solidFill>
                  <a:schemeClr val="dk1"/>
                </a:solidFill>
                <a:latin typeface="Calibri"/>
                <a:ea typeface="Calibri"/>
                <a:cs typeface="Calibri"/>
                <a:sym typeface="Calibri"/>
              </a:rPr>
              <a:t>تدربنا على مهارة الاستماع بتركيز والاستدلال باستعمال مؤشرات في النص المسموع.</a:t>
            </a:r>
            <a:endParaRPr dirty="0"/>
          </a:p>
        </p:txBody>
      </p:sp>
      <p:pic>
        <p:nvPicPr>
          <p:cNvPr id="11" name="Google Shape;1048;p72">
            <a:extLst>
              <a:ext uri="{FF2B5EF4-FFF2-40B4-BE49-F238E27FC236}">
                <a16:creationId xmlns:a16="http://schemas.microsoft.com/office/drawing/2014/main" id="{6A7702DC-3647-6D01-78A1-F99727B5C872}"/>
              </a:ext>
            </a:extLst>
          </p:cNvPr>
          <p:cNvPicPr preferRelativeResize="0"/>
          <p:nvPr/>
        </p:nvPicPr>
        <p:blipFill rotWithShape="1">
          <a:blip r:embed="rId2">
            <a:alphaModFix/>
          </a:blip>
          <a:srcRect/>
          <a:stretch/>
        </p:blipFill>
        <p:spPr>
          <a:xfrm>
            <a:off x="107950" y="45232"/>
            <a:ext cx="730250" cy="730250"/>
          </a:xfrm>
          <a:prstGeom prst="rect">
            <a:avLst/>
          </a:prstGeom>
          <a:noFill/>
          <a:ln>
            <a:noFill/>
          </a:ln>
        </p:spPr>
      </p:pic>
      <p:pic>
        <p:nvPicPr>
          <p:cNvPr id="12" name="Image 11">
            <a:extLst>
              <a:ext uri="{FF2B5EF4-FFF2-40B4-BE49-F238E27FC236}">
                <a16:creationId xmlns:a16="http://schemas.microsoft.com/office/drawing/2014/main" id="{B86CE1D6-CE8B-12CD-6DB2-EB4F8FD46FE4}"/>
              </a:ext>
            </a:extLst>
          </p:cNvPr>
          <p:cNvPicPr>
            <a:picLocks noChangeAspect="1"/>
          </p:cNvPicPr>
          <p:nvPr/>
        </p:nvPicPr>
        <p:blipFill>
          <a:blip r:embed="rId3"/>
          <a:stretch>
            <a:fillRect/>
          </a:stretch>
        </p:blipFill>
        <p:spPr>
          <a:xfrm>
            <a:off x="1671917" y="3034958"/>
            <a:ext cx="8498244" cy="3229907"/>
          </a:xfrm>
          <a:prstGeom prst="rect">
            <a:avLst/>
          </a:prstGeom>
        </p:spPr>
      </p:pic>
      <p:sp>
        <p:nvSpPr>
          <p:cNvPr id="5" name="Titre 4">
            <a:extLst>
              <a:ext uri="{FF2B5EF4-FFF2-40B4-BE49-F238E27FC236}">
                <a16:creationId xmlns:a16="http://schemas.microsoft.com/office/drawing/2014/main" id="{1939D385-C0E3-4A3F-7E49-784C45E00227}"/>
              </a:ext>
            </a:extLst>
          </p:cNvPr>
          <p:cNvSpPr>
            <a:spLocks noGrp="1"/>
          </p:cNvSpPr>
          <p:nvPr>
            <p:ph type="title"/>
          </p:nvPr>
        </p:nvSpPr>
        <p:spPr>
          <a:xfrm>
            <a:off x="906369" y="240102"/>
            <a:ext cx="10529279" cy="267549"/>
          </a:xfrm>
        </p:spPr>
        <p:txBody>
          <a:bodyPr/>
          <a:lstStyle/>
          <a:p>
            <a:r>
              <a:rPr lang="ar-MA" sz="1800" b="1" dirty="0">
                <a:latin typeface="Calibri"/>
                <a:ea typeface="Calibri"/>
                <a:cs typeface="Calibri"/>
                <a:sym typeface="Calibri"/>
              </a:rPr>
              <a:t>ما المهارة التي اعتمدتم عليها ومكنتكم من الإجابة عن الأسئلة؟</a:t>
            </a:r>
            <a:endParaRPr lang="fr-FR" dirty="0"/>
          </a:p>
        </p:txBody>
      </p:sp>
      <p:sp>
        <p:nvSpPr>
          <p:cNvPr id="7" name="Espace réservé du contenu 6">
            <a:extLst>
              <a:ext uri="{FF2B5EF4-FFF2-40B4-BE49-F238E27FC236}">
                <a16:creationId xmlns:a16="http://schemas.microsoft.com/office/drawing/2014/main" id="{6324CCB4-CAEE-8763-B0C2-E88838EC8354}"/>
              </a:ext>
            </a:extLst>
          </p:cNvPr>
          <p:cNvSpPr>
            <a:spLocks noGrp="1"/>
          </p:cNvSpPr>
          <p:nvPr>
            <p:ph sz="quarter" idx="11"/>
          </p:nvPr>
        </p:nvSpPr>
        <p:spPr/>
        <p:txBody>
          <a:bodyPr/>
          <a:lstStyle/>
          <a:p>
            <a:pPr marL="0" marR="0" lvl="0" indent="0" algn="r" rtl="0">
              <a:lnSpc>
                <a:spcPct val="90000"/>
              </a:lnSpc>
              <a:spcBef>
                <a:spcPts val="0"/>
              </a:spcBef>
              <a:spcAft>
                <a:spcPts val="0"/>
              </a:spcAft>
              <a:buClr>
                <a:srgbClr val="AEABAB"/>
              </a:buClr>
              <a:buSzPts val="1400"/>
              <a:buFont typeface="Calibri"/>
              <a:buNone/>
            </a:pPr>
            <a:r>
              <a:rPr lang="ar-MA" sz="1400" i="1" dirty="0">
                <a:latin typeface="Calibri"/>
                <a:ea typeface="Calibri"/>
                <a:cs typeface="Calibri"/>
                <a:sym typeface="Calibri"/>
              </a:rPr>
              <a:t>يقدم المدرس شبكة المؤشرات وعناصرها. </a:t>
            </a:r>
          </a:p>
        </p:txBody>
      </p:sp>
    </p:spTree>
    <p:extLst>
      <p:ext uri="{BB962C8B-B14F-4D97-AF65-F5344CB8AC3E}">
        <p14:creationId xmlns:p14="http://schemas.microsoft.com/office/powerpoint/2010/main" val="145775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161925" y="52897"/>
            <a:ext cx="731837" cy="731837"/>
          </a:xfrm>
          <a:prstGeom prst="rect">
            <a:avLst/>
          </a:prstGeom>
          <a:noFill/>
          <a:ln>
            <a:noFill/>
          </a:ln>
        </p:spPr>
      </p:pic>
      <p:sp>
        <p:nvSpPr>
          <p:cNvPr id="5" name="Titre 4">
            <a:extLst>
              <a:ext uri="{FF2B5EF4-FFF2-40B4-BE49-F238E27FC236}">
                <a16:creationId xmlns:a16="http://schemas.microsoft.com/office/drawing/2014/main" id="{ABF3E223-0DD2-B70E-A0EF-F912137FD240}"/>
              </a:ext>
            </a:extLst>
          </p:cNvPr>
          <p:cNvSpPr>
            <a:spLocks noGrp="1"/>
          </p:cNvSpPr>
          <p:nvPr>
            <p:ph type="title"/>
          </p:nvPr>
        </p:nvSpPr>
        <p:spPr>
          <a:xfrm>
            <a:off x="893762" y="271214"/>
            <a:ext cx="10529279" cy="267549"/>
          </a:xfrm>
        </p:spPr>
        <p:txBody>
          <a:bodyPr/>
          <a:lstStyle/>
          <a:p>
            <a:pPr rtl="1">
              <a:lnSpc>
                <a:spcPts val="2075"/>
              </a:lnSpc>
            </a:pPr>
            <a:r>
              <a:rPr lang="ar-MA" altLang="fr-FR" sz="1800" b="1" dirty="0">
                <a:ea typeface="+mj-ea"/>
                <a:cs typeface="Calibri" panose="020F0502020204030204" pitchFamily="34" charset="0"/>
              </a:rPr>
              <a:t>قبل توديعكم، أدعوكم إلى الإجابة عن هذا السؤال في منازلكم: </a:t>
            </a:r>
            <a:r>
              <a:rPr lang="ar-MA" dirty="0"/>
              <a:t>ابحث عن تطبيق من تطبيقات الذكاء الاصطناعي وعرفه</a:t>
            </a:r>
            <a:r>
              <a:rPr lang="ar-MA" sz="1800" b="1" dirty="0">
                <a:solidFill>
                  <a:schemeClr val="bg2">
                    <a:lumMod val="50000"/>
                  </a:schemeClr>
                </a:solidFill>
                <a:ea typeface="+mj-ea"/>
                <a:cs typeface="Calibri" panose="020F0502020204030204" pitchFamily="34" charset="0"/>
              </a:rPr>
              <a:t>.</a:t>
            </a:r>
            <a:endParaRPr lang="ar-MA" altLang="fr-FR" sz="1800" b="1" dirty="0">
              <a:ea typeface="+mj-ea"/>
              <a:cs typeface="Calibri" panose="020F0502020204030204" pitchFamily="34" charset="0"/>
            </a:endParaRPr>
          </a:p>
        </p:txBody>
      </p:sp>
      <p:sp>
        <p:nvSpPr>
          <p:cNvPr id="9" name="Espace réservé du contenu 8">
            <a:extLst>
              <a:ext uri="{FF2B5EF4-FFF2-40B4-BE49-F238E27FC236}">
                <a16:creationId xmlns:a16="http://schemas.microsoft.com/office/drawing/2014/main" id="{A76000BA-750C-A9FE-9CCD-AEF91907F216}"/>
              </a:ext>
            </a:extLst>
          </p:cNvPr>
          <p:cNvSpPr>
            <a:spLocks noGrp="1"/>
          </p:cNvSpPr>
          <p:nvPr>
            <p:ph sz="quarter" idx="11"/>
          </p:nvPr>
        </p:nvSpPr>
        <p:spPr/>
        <p:txBody>
          <a:bodyPr/>
          <a:lstStyle/>
          <a:p>
            <a:pPr algn="r"/>
            <a:r>
              <a:rPr lang="ar-MA" sz="1400" i="1" dirty="0">
                <a:latin typeface="+mn-lt"/>
                <a:cs typeface="Calibri" panose="020F0502020204030204" pitchFamily="34" charset="0"/>
              </a:rPr>
              <a:t>يشرح المدرس النشاط ويقدم مثالا للجواب.</a:t>
            </a:r>
            <a:endParaRPr lang="fr-FR" sz="1400" i="1" dirty="0"/>
          </a:p>
        </p:txBody>
      </p:sp>
      <p:pic>
        <p:nvPicPr>
          <p:cNvPr id="2" name="Image 1">
            <a:extLst>
              <a:ext uri="{FF2B5EF4-FFF2-40B4-BE49-F238E27FC236}">
                <a16:creationId xmlns:a16="http://schemas.microsoft.com/office/drawing/2014/main" id="{FF14B6C1-21AE-A896-D03E-C8ECEBBD7DA4}"/>
              </a:ext>
            </a:extLst>
          </p:cNvPr>
          <p:cNvPicPr>
            <a:picLocks noChangeAspect="1"/>
          </p:cNvPicPr>
          <p:nvPr/>
        </p:nvPicPr>
        <p:blipFill>
          <a:blip r:embed="rId3">
            <a:extLst>
              <a:ext uri="{28A0092B-C50C-407E-A947-70E740481C1C}">
                <a14:useLocalDpi xmlns:a14="http://schemas.microsoft.com/office/drawing/2010/main" val="0"/>
              </a:ext>
            </a:extLst>
          </a:blip>
          <a:srcRect l="10005" r="10005"/>
          <a:stretch/>
        </p:blipFill>
        <p:spPr>
          <a:xfrm>
            <a:off x="4307514" y="2114274"/>
            <a:ext cx="3891983" cy="2830008"/>
          </a:xfrm>
          <a:prstGeom prst="rect">
            <a:avLst/>
          </a:prstGeom>
        </p:spPr>
      </p:pic>
      <p:sp>
        <p:nvSpPr>
          <p:cNvPr id="3" name="Rectangle : coins arrondis 2">
            <a:extLst>
              <a:ext uri="{FF2B5EF4-FFF2-40B4-BE49-F238E27FC236}">
                <a16:creationId xmlns:a16="http://schemas.microsoft.com/office/drawing/2014/main" id="{A00F43BA-1066-9702-D4FC-42C0350DCF62}"/>
              </a:ext>
            </a:extLst>
          </p:cNvPr>
          <p:cNvSpPr/>
          <p:nvPr/>
        </p:nvSpPr>
        <p:spPr>
          <a:xfrm>
            <a:off x="8976406" y="985982"/>
            <a:ext cx="2283922" cy="125573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النوع:..........</a:t>
            </a:r>
            <a:endParaRPr lang="fr-FR" sz="3200" b="1" dirty="0">
              <a:latin typeface="Calibri" panose="020F0502020204030204" pitchFamily="34" charset="0"/>
              <a:cs typeface="Calibri" panose="020F0502020204030204" pitchFamily="34" charset="0"/>
            </a:endParaRPr>
          </a:p>
        </p:txBody>
      </p:sp>
      <p:sp>
        <p:nvSpPr>
          <p:cNvPr id="6" name="Rectangle : coins arrondis 5">
            <a:extLst>
              <a:ext uri="{FF2B5EF4-FFF2-40B4-BE49-F238E27FC236}">
                <a16:creationId xmlns:a16="http://schemas.microsoft.com/office/drawing/2014/main" id="{86727D43-34F1-49AA-447F-409DA97D5B9C}"/>
              </a:ext>
            </a:extLst>
          </p:cNvPr>
          <p:cNvSpPr/>
          <p:nvPr/>
        </p:nvSpPr>
        <p:spPr>
          <a:xfrm>
            <a:off x="8976406" y="3249927"/>
            <a:ext cx="2283922" cy="1255732"/>
          </a:xfrm>
          <a:prstGeom prst="roundRect">
            <a:avLst/>
          </a:prstGeom>
          <a:ln w="57150">
            <a:solidFill>
              <a:schemeClr val="tx1">
                <a:lumMod val="75000"/>
                <a:lumOff val="2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تعريفه:........</a:t>
            </a:r>
            <a:endParaRPr lang="fr-FR" sz="3200" b="1" dirty="0">
              <a:latin typeface="Calibri" panose="020F0502020204030204" pitchFamily="34" charset="0"/>
              <a:cs typeface="Calibri" panose="020F0502020204030204" pitchFamily="34" charset="0"/>
            </a:endParaRPr>
          </a:p>
        </p:txBody>
      </p:sp>
      <p:sp>
        <p:nvSpPr>
          <p:cNvPr id="8" name="Rectangle : coins arrondis 7">
            <a:extLst>
              <a:ext uri="{FF2B5EF4-FFF2-40B4-BE49-F238E27FC236}">
                <a16:creationId xmlns:a16="http://schemas.microsoft.com/office/drawing/2014/main" id="{B84A239A-8BC7-FCE1-9E9A-EB182AFDAD19}"/>
              </a:ext>
            </a:extLst>
          </p:cNvPr>
          <p:cNvSpPr/>
          <p:nvPr/>
        </p:nvSpPr>
        <p:spPr>
          <a:xfrm>
            <a:off x="8976406" y="5270567"/>
            <a:ext cx="2283922" cy="1255732"/>
          </a:xfrm>
          <a:prstGeom prst="roundRect">
            <a:avLst/>
          </a:prstGeom>
          <a:ln w="57150">
            <a:solidFill>
              <a:schemeClr val="accent4">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وظيفته:.......</a:t>
            </a:r>
            <a:endParaRPr lang="fr-FR" sz="3200" b="1" dirty="0">
              <a:latin typeface="Calibri" panose="020F0502020204030204" pitchFamily="34" charset="0"/>
              <a:cs typeface="Calibri" panose="020F0502020204030204" pitchFamily="34" charset="0"/>
            </a:endParaRPr>
          </a:p>
        </p:txBody>
      </p:sp>
      <p:sp>
        <p:nvSpPr>
          <p:cNvPr id="10" name="Rectangle : coins arrondis 9">
            <a:extLst>
              <a:ext uri="{FF2B5EF4-FFF2-40B4-BE49-F238E27FC236}">
                <a16:creationId xmlns:a16="http://schemas.microsoft.com/office/drawing/2014/main" id="{9A52E7E4-A52F-BE64-6704-087052AB3DF3}"/>
              </a:ext>
            </a:extLst>
          </p:cNvPr>
          <p:cNvSpPr/>
          <p:nvPr/>
        </p:nvSpPr>
        <p:spPr>
          <a:xfrm>
            <a:off x="776748" y="1037547"/>
            <a:ext cx="3044057" cy="1255732"/>
          </a:xfrm>
          <a:prstGeom prst="roundRect">
            <a:avLst/>
          </a:prstGeom>
          <a:ln w="57150">
            <a:solidFill>
              <a:schemeClr val="accent2">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مجال الاشتغال:....</a:t>
            </a:r>
            <a:endParaRPr lang="fr-FR" sz="3200" b="1" dirty="0">
              <a:latin typeface="Calibri" panose="020F0502020204030204" pitchFamily="34" charset="0"/>
              <a:cs typeface="Calibri" panose="020F0502020204030204" pitchFamily="34" charset="0"/>
            </a:endParaRPr>
          </a:p>
        </p:txBody>
      </p:sp>
      <p:sp>
        <p:nvSpPr>
          <p:cNvPr id="15" name="Rectangle : coins arrondis 14">
            <a:extLst>
              <a:ext uri="{FF2B5EF4-FFF2-40B4-BE49-F238E27FC236}">
                <a16:creationId xmlns:a16="http://schemas.microsoft.com/office/drawing/2014/main" id="{6738DD5F-96F2-0F5C-AEF6-24A1E735645F}"/>
              </a:ext>
            </a:extLst>
          </p:cNvPr>
          <p:cNvSpPr/>
          <p:nvPr/>
        </p:nvSpPr>
        <p:spPr>
          <a:xfrm>
            <a:off x="776747" y="3138188"/>
            <a:ext cx="3044057" cy="1255732"/>
          </a:xfrm>
          <a:prstGeom prst="roundRect">
            <a:avLst/>
          </a:prstGeom>
          <a:ln w="5715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فوائده:....</a:t>
            </a:r>
            <a:endParaRPr lang="fr-FR" sz="3200" b="1" dirty="0">
              <a:latin typeface="Calibri" panose="020F0502020204030204" pitchFamily="34" charset="0"/>
              <a:cs typeface="Calibri" panose="020F0502020204030204" pitchFamily="34" charset="0"/>
            </a:endParaRPr>
          </a:p>
        </p:txBody>
      </p:sp>
      <p:sp>
        <p:nvSpPr>
          <p:cNvPr id="16" name="Rectangle : coins arrondis 15">
            <a:extLst>
              <a:ext uri="{FF2B5EF4-FFF2-40B4-BE49-F238E27FC236}">
                <a16:creationId xmlns:a16="http://schemas.microsoft.com/office/drawing/2014/main" id="{CE6A6D90-4554-E0B0-1B24-AC74D9176B71}"/>
              </a:ext>
            </a:extLst>
          </p:cNvPr>
          <p:cNvSpPr/>
          <p:nvPr/>
        </p:nvSpPr>
        <p:spPr>
          <a:xfrm>
            <a:off x="776747" y="5192587"/>
            <a:ext cx="3044057" cy="1255732"/>
          </a:xfrm>
          <a:prstGeom prst="roundRect">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أضراره:....</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34614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4773062" y="1827456"/>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i="1" dirty="0">
                <a:solidFill>
                  <a:prstClr val="black"/>
                </a:solidFill>
                <a:latin typeface="Calibri" panose="020F0502020204030204"/>
              </a:rPr>
              <a:t>وَصَلْنَا إِلَى نِهَايَةِ </a:t>
            </a:r>
            <a:r>
              <a:rPr lang="ar-MA" sz="2800" i="1">
                <a:solidFill>
                  <a:prstClr val="black"/>
                </a:solidFill>
                <a:latin typeface="Calibri" panose="020F0502020204030204"/>
              </a:rPr>
              <a:t>ٱلْحِصَّةِ</a:t>
            </a:r>
            <a:r>
              <a:rPr lang="ar-MA" sz="2800" i="1" dirty="0">
                <a:solidFill>
                  <a:prstClr val="black"/>
                </a:solidFill>
                <a:latin typeface="Calibri" panose="020F0502020204030204"/>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1347</TotalTime>
  <Words>2611</Words>
  <Application>Microsoft Office PowerPoint</Application>
  <PresentationFormat>Grand écran</PresentationFormat>
  <Paragraphs>332</Paragraphs>
  <Slides>75</Slides>
  <Notes>22</Notes>
  <HiddenSlides>3</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75</vt:i4>
      </vt:variant>
    </vt:vector>
  </HeadingPairs>
  <TitlesOfParts>
    <vt:vector size="89" baseType="lpstr">
      <vt:lpstr>Aptos</vt:lpstr>
      <vt:lpstr>Aptos Display</vt:lpstr>
      <vt:lpstr>Arial</vt:lpstr>
      <vt:lpstr>Arial Rounded</vt:lpstr>
      <vt:lpstr>Calibri</vt:lpstr>
      <vt:lpstr>Calibri Light</vt:lpstr>
      <vt:lpstr>Dosis</vt:lpstr>
      <vt:lpstr>Georgia</vt:lpstr>
      <vt:lpstr>Hammersmith One</vt:lpstr>
      <vt:lpstr>Inter</vt:lpstr>
      <vt:lpstr>Poppins ExtraBold</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النشاط الاعتيادي: سنبدأ حصتنا بلعبة المتاهة. ما النقطة التي ستصل إلى النجمة؟</vt:lpstr>
      <vt:lpstr>ممتاز، النقطة الخضراء هي التي ستصل إلى النجمة، ومسارها هو كالآتي:</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أوظف هذه الكلمات في جمل. انتبهوا، سأوَضّح لكم كيف سأتمكن من التوصل إلى الإجابة الصحيحة.</vt:lpstr>
      <vt:lpstr>لإنجاز ذلك، سأطرح علي نفسي السؤال الآتي:</vt:lpstr>
      <vt:lpstr>قلنا في وحدة الاختراع أن الاختراع هو: </vt:lpstr>
      <vt:lpstr>ممتاز، الآن اقتربت من الإجابة الصحيحة.</vt:lpstr>
      <vt:lpstr>لنعد إلى الكلمات الذي توصلنا إليها في البداية، وسأختار ما أملأ به الفراغ لإتمام معنى الجملة.</vt:lpstr>
      <vt:lpstr>Présentation PowerPoint</vt:lpstr>
      <vt:lpstr>نختار ما نملأ به الفراغ لإتمام معنى الجملة.</vt:lpstr>
      <vt:lpstr>ممتاز، ما يناسب معنى الجملة هو برامج الذكاء الاصطناعي.</vt:lpstr>
      <vt:lpstr>Présentation PowerPoint</vt:lpstr>
      <vt:lpstr>نختار ما نملأ به الفراغ لإتمام معنى الجملة.</vt:lpstr>
      <vt:lpstr>أحسنتم، المفردات الصحيحة هي:</vt:lpstr>
      <vt:lpstr>Présentation PowerPoint</vt:lpstr>
      <vt:lpstr>الآن، ستشتغلون بشكل فردي في كراساتكم للقيام بالعملية نفسها؛ نختار الكلمة المناسبة لإتمام معنى الجملة.</vt:lpstr>
      <vt:lpstr>مبهر! إليكم الأجوبة الصحيحة.</vt:lpstr>
      <vt:lpstr>Présentation PowerPoint</vt:lpstr>
      <vt:lpstr>قبل التسميع أقدم لكم المهمة التي ينبغي إنجازها: تحديد عناصر الوضعية التواصلية. </vt:lpstr>
      <vt:lpstr>سأسمعكم النص التسميع الأول، انتبهوا سوف نبدأ، أنصتوا جيدا دوّنوا رؤوس أقلام في دفتر البحث </vt:lpstr>
      <vt:lpstr>قبل أن نستمع إلى نص بعنوان الذكاء الاصطناعي وتطوره   ، نتذكر أبرز قواعد الاستماع الجيد. </vt:lpstr>
      <vt:lpstr>الآن، سأسمعكم نصا بعنوان: الذكاء الاصطناعي وتطوره   ، حاولوا أن تحددوا  عناصر الوضعية التواصلية. </vt:lpstr>
      <vt:lpstr>الآن، لنحدّد من يتكلم.</vt:lpstr>
      <vt:lpstr>الآن، لنحدّد من يتكلم.</vt:lpstr>
      <vt:lpstr>والآن، لنحدد لمن يتوجه بالخطاب.</vt:lpstr>
      <vt:lpstr>والآن، لنحدد لمن يتوجه بالخطاب.</vt:lpstr>
      <vt:lpstr>والآن، لنحدد عمن يتحدث.</vt:lpstr>
      <vt:lpstr>والآن، لنحدد عمن يتحدث.</vt:lpstr>
      <vt:lpstr>أحسنتم. إليكم عناصر الوضعية التواصلية.</vt:lpstr>
      <vt:lpstr>Présentation PowerPoint</vt:lpstr>
      <vt:lpstr>Présentation PowerPoint</vt:lpstr>
      <vt:lpstr>قبل التسميع أقدم لكم المهمة التي ينبغي إنجازها: فهم النص المسموع</vt:lpstr>
      <vt:lpstr>سأسمعكم النص مرة ثانية، انتبهوا سوف نبدأ، أنصتوا جيدا. نشتغل دائما في الصفحة 36-37.</vt:lpstr>
      <vt:lpstr>أمامكم الأسئلة التي ينبغي عليكم الإجابة عنها ثنائيا.</vt:lpstr>
      <vt:lpstr>لنستمع إلى إجاباتكم.</vt:lpstr>
      <vt:lpstr>ممتاز. إليكم الإجابات الصحيحة.</vt:lpstr>
      <vt:lpstr>ممتاز. إليكم الإجابات الصحيحة.</vt:lpstr>
      <vt:lpstr>Présentation PowerPoint</vt:lpstr>
      <vt:lpstr>ننتقل الآن، إلى الجواب عن السؤال الآتي  فرديا. والمطلوب هو ملء الجدول بعناصر النص الاخباري</vt:lpstr>
      <vt:lpstr>ما أروعكم! أمامكم الجواب الصحيح.</vt:lpstr>
      <vt:lpstr>Présentation PowerPoint</vt:lpstr>
      <vt:lpstr>قبل التسميع أقدم لكم المهمة التي ينبغي إنجازها: استخراج مؤشرات دالة على أهمية الذكاء الاصطناعي وتطوره   </vt:lpstr>
      <vt:lpstr>سأسمعكم النص مرة ثالثة، انتبهوا سوف نبدأ، أنصتوا جيدا. نشتغل في الصفحة 50، نشاط أستمع وأفهم.</vt:lpstr>
      <vt:lpstr>Présentation PowerPoint</vt:lpstr>
      <vt:lpstr>انتبهوا. سوف أريكم كيف نستخرج مؤشرات من النص المسموع</vt:lpstr>
      <vt:lpstr>الممارسة الموجهة الثنائية: حاولوا الإجابة عن هذا السؤال باستعمال الاستراتيجية  نفسها.</vt:lpstr>
      <vt:lpstr>حاولوا الإجابة عن هذا السؤال باستعمال الاستراتيجية  نفسها</vt:lpstr>
      <vt:lpstr>حاولوا الإجابة عن هذا السؤال باستعمال الاستراتيجية  نفسها</vt:lpstr>
      <vt:lpstr>حاولوا الإجابة عن هذا السؤال  بشكل فردي باستعمال الشبكة نفسها.</vt:lpstr>
      <vt:lpstr>استخرجوا مواقف وآراء دالة على أهمية الذكاء الاصطناعي وتطوره   :</vt:lpstr>
      <vt:lpstr>المواقف والآراء الدالة على أهمية الذكاء الاصطناعي وتطوره  هي:</vt:lpstr>
      <vt:lpstr>Présentation PowerPoint</vt:lpstr>
      <vt:lpstr>أجيب شفهيا:</vt:lpstr>
      <vt:lpstr>Présentation PowerPoint</vt:lpstr>
      <vt:lpstr>من يذكرني بما تعلمناه اليوم على مستوى المعجم؟</vt:lpstr>
      <vt:lpstr>قدموا لي الكلمات التي تعرفنا عليها اليوم.</vt:lpstr>
      <vt:lpstr>ما المهارة التي اعتمدتم عليها ومكنتكم من الإجابة عن الأسئلة؟</vt:lpstr>
      <vt:lpstr>قبل توديعكم، أدعوكم إلى الإجابة عن هذا السؤال في منازلكم: ابحث عن تطبيق من تطبيقات الذكاء الاصطناعي وعرفه.</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57</cp:revision>
  <dcterms:created xsi:type="dcterms:W3CDTF">2025-11-03T10:55:47Z</dcterms:created>
  <dcterms:modified xsi:type="dcterms:W3CDTF">2025-12-27T19:00:22Z</dcterms:modified>
</cp:coreProperties>
</file>