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61" r:id="rId3"/>
  </p:sldMasterIdLst>
  <p:notesMasterIdLst>
    <p:notesMasterId r:id="rId5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12192000" cy="6858000"/>
  <p:notesSz cx="6858000" cy="9144000"/>
  <p:embeddedFontLst>
    <p:embeddedFont>
      <p:font typeface="Calibri" panose="020F0502020204030204" pitchFamily="34" charset="0"/>
      <p:regular r:id="rId59"/>
      <p:bold r:id="rId60"/>
    </p:embeddedFont>
    <p:embeddedFont>
      <p:font typeface="Dosis" pitchFamily="2" charset="0"/>
      <p:regular r:id="rId61"/>
      <p:bold r:id="rId62"/>
    </p:embeddedFont>
    <p:embeddedFont>
      <p:font typeface="Georgia" panose="02040502050405020303" pitchFamily="18" charset="0"/>
      <p:regular r:id="rId63"/>
      <p:bold r:id="rId64"/>
      <p:italic r:id="rId65"/>
      <p:boldItalic r:id="rId66"/>
    </p:embeddedFont>
    <p:embeddedFont>
      <p:font typeface="Play" panose="020B0604020202020204" charset="0"/>
      <p:regular r:id="rId67"/>
      <p:bold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gbfjGwflUfwybYWNTcer1xJvhlA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95A816-E8FC-4A52-8AFE-26AA5CE8D287}">
  <a:tblStyle styleId="{F395A816-E8FC-4A52-8AFE-26AA5CE8D28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A29AE0DF-9600-494F-A2AE-2A253DFFEA28}"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2.xml"/><Relationship Id="rId61" Type="http://schemas.openxmlformats.org/officeDocument/2006/relationships/font" Target="fonts/font3.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6.fntdata"/><Relationship Id="rId69" Type="http://customschemas.google.com/relationships/presentationmetadata" Target="meta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4.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443" name="Google Shape;443;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71" name="Google Shape;47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88" name="Google Shape;48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0" name="Google Shape;5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8" name="Google Shape;60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5" name="Google Shape;62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8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2" name="Google Shape;632;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1" name="Google Shape;64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1" name="Google Shape;65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0" name="Google Shape;670;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1" name="Google Shape;681;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0" name="Google Shape;690;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6" name="Google Shape;69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MA"/>
              <a:t>توجيهات إلى الأستاذ في نمذجة تعرف الاستثناء:</a:t>
            </a:r>
            <a:endParaRPr/>
          </a:p>
          <a:p>
            <a:pPr marL="457200" lvl="0" indent="-228600" algn="just" rtl="1">
              <a:lnSpc>
                <a:spcPct val="100000"/>
              </a:lnSpc>
              <a:spcBef>
                <a:spcPts val="0"/>
              </a:spcBef>
              <a:spcAft>
                <a:spcPts val="0"/>
              </a:spcAft>
              <a:buSzPts val="1400"/>
              <a:buNone/>
            </a:pPr>
            <a:r>
              <a:rPr lang="ar-MA" sz="1200"/>
              <a:t>1- أبين مضمون الرسالة في الجملة: موثوقية المواقع المشار إليها في نقل المعلومات والأخبار). </a:t>
            </a:r>
            <a:endParaRPr/>
          </a:p>
          <a:p>
            <a:pPr marL="457200" lvl="0" indent="-228600" algn="just" rtl="1">
              <a:lnSpc>
                <a:spcPct val="100000"/>
              </a:lnSpc>
              <a:spcBef>
                <a:spcPts val="0"/>
              </a:spcBef>
              <a:spcAft>
                <a:spcPts val="0"/>
              </a:spcAft>
              <a:buSzPts val="1400"/>
              <a:buNone/>
            </a:pPr>
            <a:r>
              <a:rPr lang="ar-MA" sz="1200"/>
              <a:t>2- أبين الحكم الذي تتضمنه الجملة: موثوقية الأخبار.</a:t>
            </a:r>
            <a:endParaRPr/>
          </a:p>
          <a:p>
            <a:pPr marL="457200" lvl="0" indent="-228600" algn="just" rtl="1">
              <a:lnSpc>
                <a:spcPct val="100000"/>
              </a:lnSpc>
              <a:spcBef>
                <a:spcPts val="0"/>
              </a:spcBef>
              <a:spcAft>
                <a:spcPts val="0"/>
              </a:spcAft>
              <a:buSzPts val="1400"/>
              <a:buNone/>
            </a:pPr>
            <a:r>
              <a:rPr lang="ar-MA" sz="1200"/>
              <a:t> 3- أوضح أن أداة الاستثناء "عدا" تدقق في المواقع الموثوقة؛ حيث تثبته لنوع من المواقع "المواقع المشار إليها"؛ وتنفي الموثوقية عن موقع واحد (لم تتم تسميته).</a:t>
            </a:r>
            <a:endParaRPr/>
          </a:p>
          <a:p>
            <a:pPr marL="0" lvl="0" indent="0" algn="l" rtl="0">
              <a:lnSpc>
                <a:spcPct val="100000"/>
              </a:lnSpc>
              <a:spcBef>
                <a:spcPts val="0"/>
              </a:spcBef>
              <a:spcAft>
                <a:spcPts val="0"/>
              </a:spcAft>
              <a:buSzPts val="1400"/>
              <a:buNone/>
            </a:pPr>
            <a:endParaRPr/>
          </a:p>
        </p:txBody>
      </p:sp>
      <p:sp>
        <p:nvSpPr>
          <p:cNvPr id="717" name="Google Shape;717;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MA"/>
              <a:t>توجيهات إلى الأستاذ في نمذجة تعرف الاستثناء:</a:t>
            </a:r>
            <a:endParaRPr/>
          </a:p>
          <a:p>
            <a:pPr marL="457200" lvl="0" indent="-228600" algn="just" rtl="1">
              <a:lnSpc>
                <a:spcPct val="100000"/>
              </a:lnSpc>
              <a:spcBef>
                <a:spcPts val="0"/>
              </a:spcBef>
              <a:spcAft>
                <a:spcPts val="0"/>
              </a:spcAft>
              <a:buSzPts val="1400"/>
              <a:buNone/>
            </a:pPr>
            <a:r>
              <a:rPr lang="ar-MA" sz="1200"/>
              <a:t>1- أبين مضمون الرسالة في الجملة: موثوقية المواقع المشار إليها في نقل المعلومات والأخبار). </a:t>
            </a:r>
            <a:endParaRPr/>
          </a:p>
          <a:p>
            <a:pPr marL="457200" lvl="0" indent="-228600" algn="just" rtl="1">
              <a:lnSpc>
                <a:spcPct val="100000"/>
              </a:lnSpc>
              <a:spcBef>
                <a:spcPts val="0"/>
              </a:spcBef>
              <a:spcAft>
                <a:spcPts val="0"/>
              </a:spcAft>
              <a:buSzPts val="1400"/>
              <a:buNone/>
            </a:pPr>
            <a:r>
              <a:rPr lang="ar-MA" sz="1200"/>
              <a:t>2- أبين الحكم الذي تتضمنه الجملة: موثوقية الأخبار.</a:t>
            </a:r>
            <a:endParaRPr/>
          </a:p>
          <a:p>
            <a:pPr marL="457200" lvl="0" indent="-228600" algn="just" rtl="1">
              <a:lnSpc>
                <a:spcPct val="100000"/>
              </a:lnSpc>
              <a:spcBef>
                <a:spcPts val="0"/>
              </a:spcBef>
              <a:spcAft>
                <a:spcPts val="0"/>
              </a:spcAft>
              <a:buSzPts val="1400"/>
              <a:buNone/>
            </a:pPr>
            <a:r>
              <a:rPr lang="ar-MA" sz="1200"/>
              <a:t> 3- أوضح أن أداة الاستثناء "عدا" تدقق في المواقع الموثوقة؛ حيث تثبته لنوع من المواقع "المواقع المشار إليها"؛ وتنفي الموثوقية عن موقع واحد (لم تتم تسميته).</a:t>
            </a:r>
            <a:endParaRPr/>
          </a:p>
          <a:p>
            <a:pPr marL="0" lvl="0" indent="0" algn="l" rtl="0">
              <a:lnSpc>
                <a:spcPct val="100000"/>
              </a:lnSpc>
              <a:spcBef>
                <a:spcPts val="0"/>
              </a:spcBef>
              <a:spcAft>
                <a:spcPts val="0"/>
              </a:spcAft>
              <a:buSzPts val="1400"/>
              <a:buNone/>
            </a:pPr>
            <a:endParaRPr/>
          </a:p>
        </p:txBody>
      </p:sp>
      <p:sp>
        <p:nvSpPr>
          <p:cNvPr id="747" name="Google Shape;747;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2" name="Google Shape;782;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1" name="Google Shape;79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9" name="Google Shape;79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1" name="Google Shape;81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8" name="Google Shape;82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0" name="Google Shape;850;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8" name="Google Shape;85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8" name="Google Shape;87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6" name="Google Shape;886;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3" name="Google Shape;893;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2" name="Google Shape;902;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903" name="Google Shape;903;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Arial"/>
                <a:ea typeface="Arial"/>
                <a:cs typeface="Arial"/>
                <a:sym typeface="Arial"/>
              </a:rPr>
              <a:t>37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7" name="Google Shape;917;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8" name="Google Shape;928;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6" name="Google Shape;96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7" name="Google Shape;97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7" name="Google Shape;98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6" name="Google Shape;99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8" name="Google Shape;100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8" name="Google Shape;1018;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9" name="Google Shape;102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9" name="Google Shape;1049;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0" name="Google Shape;106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2" name="Google Shape;107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0" name="Google Shape;108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3b01cd110f7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3" name="Google Shape;1093;g3b01cd110f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1" name="Google Shape;1101;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10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0" name="Google Shape;1110;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gif"/><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55"/>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3"/>
        <p:cNvGrpSpPr/>
        <p:nvPr/>
      </p:nvGrpSpPr>
      <p:grpSpPr>
        <a:xfrm>
          <a:off x="0" y="0"/>
          <a:ext cx="0" cy="0"/>
          <a:chOff x="0" y="0"/>
          <a:chExt cx="0" cy="0"/>
        </a:xfrm>
      </p:grpSpPr>
      <p:sp>
        <p:nvSpPr>
          <p:cNvPr id="24" name="Google Shape;2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27"/>
        <p:cNvGrpSpPr/>
        <p:nvPr/>
      </p:nvGrpSpPr>
      <p:grpSpPr>
        <a:xfrm>
          <a:off x="0" y="0"/>
          <a:ext cx="0" cy="0"/>
          <a:chOff x="0" y="0"/>
          <a:chExt cx="0" cy="0"/>
        </a:xfrm>
      </p:grpSpPr>
      <p:grpSp>
        <p:nvGrpSpPr>
          <p:cNvPr id="28" name="Google Shape;28;p59"/>
          <p:cNvGrpSpPr/>
          <p:nvPr/>
        </p:nvGrpSpPr>
        <p:grpSpPr>
          <a:xfrm>
            <a:off x="0" y="1"/>
            <a:ext cx="12192000" cy="6858001"/>
            <a:chOff x="0" y="0"/>
            <a:chExt cx="13716000" cy="10287000"/>
          </a:xfrm>
        </p:grpSpPr>
        <p:sp>
          <p:nvSpPr>
            <p:cNvPr id="29" name="Google Shape;29;p59"/>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0" name="Google Shape;30;p5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31" name="Google Shape;31;p5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32" name="Google Shape;32;p5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59"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lide Ouverture">
  <p:cSld name="1_Slide Ouverture">
    <p:spTree>
      <p:nvGrpSpPr>
        <p:cNvPr id="1" name="Shape 36"/>
        <p:cNvGrpSpPr/>
        <p:nvPr/>
      </p:nvGrpSpPr>
      <p:grpSpPr>
        <a:xfrm>
          <a:off x="0" y="0"/>
          <a:ext cx="0" cy="0"/>
          <a:chOff x="0" y="0"/>
          <a:chExt cx="0" cy="0"/>
        </a:xfrm>
      </p:grpSpPr>
      <p:grpSp>
        <p:nvGrpSpPr>
          <p:cNvPr id="37" name="Google Shape;37;p108"/>
          <p:cNvGrpSpPr/>
          <p:nvPr/>
        </p:nvGrpSpPr>
        <p:grpSpPr>
          <a:xfrm>
            <a:off x="0" y="1"/>
            <a:ext cx="12192000" cy="6858001"/>
            <a:chOff x="0" y="0"/>
            <a:chExt cx="13716000" cy="10287000"/>
          </a:xfrm>
        </p:grpSpPr>
        <p:sp>
          <p:nvSpPr>
            <p:cNvPr id="38" name="Google Shape;38;p108"/>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39" name="Google Shape;39;p10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40" name="Google Shape;40;p10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41" name="Google Shape;41;p10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8"/>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3" name="Google Shape;43;p10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44" name="Google Shape;44;p108"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45"/>
        <p:cNvGrpSpPr/>
        <p:nvPr/>
      </p:nvGrpSpPr>
      <p:grpSpPr>
        <a:xfrm>
          <a:off x="0" y="0"/>
          <a:ext cx="0" cy="0"/>
          <a:chOff x="0" y="0"/>
          <a:chExt cx="0" cy="0"/>
        </a:xfrm>
      </p:grpSpPr>
      <p:grpSp>
        <p:nvGrpSpPr>
          <p:cNvPr id="46" name="Google Shape;46;p60"/>
          <p:cNvGrpSpPr/>
          <p:nvPr/>
        </p:nvGrpSpPr>
        <p:grpSpPr>
          <a:xfrm>
            <a:off x="0" y="-1"/>
            <a:ext cx="12192000" cy="6858001"/>
            <a:chOff x="0" y="0"/>
            <a:chExt cx="13716000" cy="10287000"/>
          </a:xfrm>
        </p:grpSpPr>
        <p:sp>
          <p:nvSpPr>
            <p:cNvPr id="47" name="Google Shape;47;p60"/>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8" name="Google Shape;48;p6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49" name="Google Shape;49;p6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50" name="Google Shape;50;p60"/>
          <p:cNvGrpSpPr/>
          <p:nvPr/>
        </p:nvGrpSpPr>
        <p:grpSpPr>
          <a:xfrm>
            <a:off x="11497837" y="144790"/>
            <a:ext cx="565629" cy="524167"/>
            <a:chOff x="277892" y="2283969"/>
            <a:chExt cx="939577" cy="824904"/>
          </a:xfrm>
        </p:grpSpPr>
        <p:sp>
          <p:nvSpPr>
            <p:cNvPr id="51" name="Google Shape;51;p60"/>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60"/>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3" name="Google Shape;53;p60"/>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6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56"/>
        <p:cNvGrpSpPr/>
        <p:nvPr/>
      </p:nvGrpSpPr>
      <p:grpSpPr>
        <a:xfrm>
          <a:off x="0" y="0"/>
          <a:ext cx="0" cy="0"/>
          <a:chOff x="0" y="0"/>
          <a:chExt cx="0" cy="0"/>
        </a:xfrm>
      </p:grpSpPr>
      <p:grpSp>
        <p:nvGrpSpPr>
          <p:cNvPr id="57" name="Google Shape;57;p61"/>
          <p:cNvGrpSpPr/>
          <p:nvPr/>
        </p:nvGrpSpPr>
        <p:grpSpPr>
          <a:xfrm>
            <a:off x="0" y="1"/>
            <a:ext cx="12192000" cy="6858001"/>
            <a:chOff x="0" y="0"/>
            <a:chExt cx="13716000" cy="10287000"/>
          </a:xfrm>
        </p:grpSpPr>
        <p:sp>
          <p:nvSpPr>
            <p:cNvPr id="58" name="Google Shape;58;p61"/>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59" name="Google Shape;59;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0" name="Google Shape;60;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61" name="Google Shape;6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4" name="Google Shape;64;p61"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65"/>
        <p:cNvGrpSpPr/>
        <p:nvPr/>
      </p:nvGrpSpPr>
      <p:grpSpPr>
        <a:xfrm>
          <a:off x="0" y="0"/>
          <a:ext cx="0" cy="0"/>
          <a:chOff x="0" y="0"/>
          <a:chExt cx="0" cy="0"/>
        </a:xfrm>
      </p:grpSpPr>
      <p:grpSp>
        <p:nvGrpSpPr>
          <p:cNvPr id="66" name="Google Shape;66;p62"/>
          <p:cNvGrpSpPr/>
          <p:nvPr/>
        </p:nvGrpSpPr>
        <p:grpSpPr>
          <a:xfrm>
            <a:off x="0" y="1"/>
            <a:ext cx="12192000" cy="6858001"/>
            <a:chOff x="0" y="0"/>
            <a:chExt cx="13716000" cy="10287000"/>
          </a:xfrm>
        </p:grpSpPr>
        <p:sp>
          <p:nvSpPr>
            <p:cNvPr id="67" name="Google Shape;67;p62"/>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8" name="Google Shape;68;p6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69" name="Google Shape;69;p6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70" name="Google Shape;70;p62"/>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2352"/>
              </a:srgbClr>
            </a:outerShdw>
          </a:effectLst>
        </p:spPr>
      </p:pic>
      <p:sp>
        <p:nvSpPr>
          <p:cNvPr id="71" name="Google Shape;71;p6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2"/>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4" name="Google Shape;74;p62"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75"/>
        <p:cNvGrpSpPr/>
        <p:nvPr/>
      </p:nvGrpSpPr>
      <p:grpSpPr>
        <a:xfrm>
          <a:off x="0" y="0"/>
          <a:ext cx="0" cy="0"/>
          <a:chOff x="0" y="0"/>
          <a:chExt cx="0" cy="0"/>
        </a:xfrm>
      </p:grpSpPr>
      <p:grpSp>
        <p:nvGrpSpPr>
          <p:cNvPr id="76" name="Google Shape;76;p63"/>
          <p:cNvGrpSpPr/>
          <p:nvPr/>
        </p:nvGrpSpPr>
        <p:grpSpPr>
          <a:xfrm>
            <a:off x="0" y="1"/>
            <a:ext cx="12192000" cy="6858001"/>
            <a:chOff x="0" y="0"/>
            <a:chExt cx="13716000" cy="10287000"/>
          </a:xfrm>
        </p:grpSpPr>
        <p:sp>
          <p:nvSpPr>
            <p:cNvPr id="77" name="Google Shape;77;p63"/>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8" name="Google Shape;78;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79" name="Google Shape;79;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80" name="Google Shape;80;p63"/>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81" name="Google Shape;81;p6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6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 name="Google Shape;84;p63"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85"/>
        <p:cNvGrpSpPr/>
        <p:nvPr/>
      </p:nvGrpSpPr>
      <p:grpSpPr>
        <a:xfrm>
          <a:off x="0" y="0"/>
          <a:ext cx="0" cy="0"/>
          <a:chOff x="0" y="0"/>
          <a:chExt cx="0" cy="0"/>
        </a:xfrm>
      </p:grpSpPr>
      <p:grpSp>
        <p:nvGrpSpPr>
          <p:cNvPr id="86" name="Google Shape;86;p64"/>
          <p:cNvGrpSpPr/>
          <p:nvPr/>
        </p:nvGrpSpPr>
        <p:grpSpPr>
          <a:xfrm>
            <a:off x="0" y="1"/>
            <a:ext cx="12192000" cy="6858001"/>
            <a:chOff x="0" y="0"/>
            <a:chExt cx="13716000" cy="10287000"/>
          </a:xfrm>
        </p:grpSpPr>
        <p:sp>
          <p:nvSpPr>
            <p:cNvPr id="87" name="Google Shape;87;p64"/>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8" name="Google Shape;88;p6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89" name="Google Shape;89;p6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90" name="Google Shape;90;p6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6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6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64"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Slide Clôture">
  <p:cSld name="1_Slide Clôture">
    <p:spTree>
      <p:nvGrpSpPr>
        <p:cNvPr id="1" name="Shape 94"/>
        <p:cNvGrpSpPr/>
        <p:nvPr/>
      </p:nvGrpSpPr>
      <p:grpSpPr>
        <a:xfrm>
          <a:off x="0" y="0"/>
          <a:ext cx="0" cy="0"/>
          <a:chOff x="0" y="0"/>
          <a:chExt cx="0" cy="0"/>
        </a:xfrm>
      </p:grpSpPr>
      <p:grpSp>
        <p:nvGrpSpPr>
          <p:cNvPr id="95" name="Google Shape;95;p113"/>
          <p:cNvGrpSpPr/>
          <p:nvPr/>
        </p:nvGrpSpPr>
        <p:grpSpPr>
          <a:xfrm>
            <a:off x="0" y="1"/>
            <a:ext cx="12192000" cy="6858001"/>
            <a:chOff x="0" y="0"/>
            <a:chExt cx="13716000" cy="10287000"/>
          </a:xfrm>
        </p:grpSpPr>
        <p:sp>
          <p:nvSpPr>
            <p:cNvPr id="96" name="Google Shape;96;p11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7" name="Google Shape;97;p11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98" name="Google Shape;98;p11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99" name="Google Shape;99;p113"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100" name="Google Shape;100;p11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3"/>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02"/>
        <p:cNvGrpSpPr/>
        <p:nvPr/>
      </p:nvGrpSpPr>
      <p:grpSpPr>
        <a:xfrm>
          <a:off x="0" y="0"/>
          <a:ext cx="0" cy="0"/>
          <a:chOff x="0" y="0"/>
          <a:chExt cx="0" cy="0"/>
        </a:xfrm>
      </p:grpSpPr>
      <p:sp>
        <p:nvSpPr>
          <p:cNvPr id="103" name="Google Shape;103;p65"/>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4" name="Google Shape;104;p65"/>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sz="1400" b="0" i="0" u="none" strike="noStrike" cap="none">
              <a:solidFill>
                <a:srgbClr val="000000"/>
              </a:solidFill>
              <a:latin typeface="Arial"/>
              <a:ea typeface="Arial"/>
              <a:cs typeface="Arial"/>
              <a:sym typeface="Arial"/>
            </a:endParaRPr>
          </a:p>
        </p:txBody>
      </p:sp>
      <p:sp>
        <p:nvSpPr>
          <p:cNvPr id="105" name="Google Shape;105;p65"/>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6" name="Google Shape;106;p65"/>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07" name="Google Shape;107;p65"/>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08" name="Google Shape;108;p65"/>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09" name="Google Shape;109;p65"/>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Arial"/>
                <a:ea typeface="Arial"/>
                <a:cs typeface="Arial"/>
                <a:sym typeface="Arial"/>
              </a:rPr>
              <a:t>مادَّةُ اللُّغةِ العَربيَّةِ</a:t>
            </a:r>
            <a:endParaRPr sz="1400" b="0" i="0" u="none" strike="noStrike" cap="none">
              <a:solidFill>
                <a:srgbClr val="000000"/>
              </a:solidFill>
              <a:latin typeface="Arial"/>
              <a:ea typeface="Arial"/>
              <a:cs typeface="Arial"/>
              <a:sym typeface="Arial"/>
            </a:endParaRPr>
          </a:p>
        </p:txBody>
      </p:sp>
      <p:grpSp>
        <p:nvGrpSpPr>
          <p:cNvPr id="110" name="Google Shape;110;p65"/>
          <p:cNvGrpSpPr/>
          <p:nvPr/>
        </p:nvGrpSpPr>
        <p:grpSpPr>
          <a:xfrm>
            <a:off x="917856" y="1567544"/>
            <a:ext cx="1782933" cy="1428585"/>
            <a:chOff x="917856" y="1127574"/>
            <a:chExt cx="1782933" cy="1428585"/>
          </a:xfrm>
        </p:grpSpPr>
        <p:pic>
          <p:nvPicPr>
            <p:cNvPr id="111" name="Google Shape;111;p65"/>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12" name="Google Shape;112;p65"/>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113" name="Google Shape;113;p65"/>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67"/>
              <a:buFont typeface="Arial"/>
              <a:buNone/>
            </a:pPr>
            <a:endParaRPr sz="667" b="0" i="0" u="none" strike="noStrike" cap="none">
              <a:solidFill>
                <a:srgbClr val="FFFFFF"/>
              </a:solidFill>
              <a:latin typeface="Calibri"/>
              <a:ea typeface="Calibri"/>
              <a:cs typeface="Calibri"/>
              <a:sym typeface="Calibri"/>
            </a:endParaRPr>
          </a:p>
        </p:txBody>
      </p:sp>
      <p:sp>
        <p:nvSpPr>
          <p:cNvPr id="114" name="Google Shape;114;p65"/>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sz="1400" b="0" i="0" u="none" strike="noStrike" cap="none">
              <a:solidFill>
                <a:srgbClr val="000000"/>
              </a:solidFill>
              <a:latin typeface="Arial"/>
              <a:ea typeface="Arial"/>
              <a:cs typeface="Arial"/>
              <a:sym typeface="Arial"/>
            </a:endParaRPr>
          </a:p>
        </p:txBody>
      </p:sp>
      <p:sp>
        <p:nvSpPr>
          <p:cNvPr id="115" name="Google Shape;115;p65"/>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16" name="Google Shape;116;p65"/>
          <p:cNvGrpSpPr/>
          <p:nvPr/>
        </p:nvGrpSpPr>
        <p:grpSpPr>
          <a:xfrm>
            <a:off x="219666" y="3988154"/>
            <a:ext cx="3666489" cy="2432262"/>
            <a:chOff x="219666" y="3988154"/>
            <a:chExt cx="3666489" cy="2432262"/>
          </a:xfrm>
        </p:grpSpPr>
        <p:pic>
          <p:nvPicPr>
            <p:cNvPr id="117" name="Google Shape;117;p65"/>
            <p:cNvPicPr preferRelativeResize="0"/>
            <p:nvPr/>
          </p:nvPicPr>
          <p:blipFill rotWithShape="1">
            <a:blip r:embed="rId3">
              <a:alphaModFix/>
            </a:blip>
            <a:srcRect t="37039" r="5013"/>
            <a:stretch/>
          </p:blipFill>
          <p:spPr>
            <a:xfrm>
              <a:off x="331381" y="4008120"/>
              <a:ext cx="3554774" cy="2412296"/>
            </a:xfrm>
            <a:prstGeom prst="rect">
              <a:avLst/>
            </a:prstGeom>
            <a:noFill/>
            <a:ln>
              <a:noFill/>
            </a:ln>
          </p:spPr>
        </p:pic>
        <p:sp>
          <p:nvSpPr>
            <p:cNvPr id="118" name="Google Shape;118;p65"/>
            <p:cNvSpPr/>
            <p:nvPr/>
          </p:nvSpPr>
          <p:spPr>
            <a:xfrm>
              <a:off x="219666" y="3988154"/>
              <a:ext cx="990600" cy="1131953"/>
            </a:xfrm>
            <a:prstGeom prst="ellipse">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119" name="Google Shape;119;p65"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20" name="Google Shape;120;p65"/>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Clr>
                <a:srgbClr val="000000"/>
              </a:buClr>
              <a:buSzPts val="3000"/>
              <a:buFont typeface="Arial"/>
              <a:buNone/>
            </a:pPr>
            <a:r>
              <a:rPr lang="ar-MA" sz="3000" b="1" i="0" u="none" strike="noStrike" cap="none">
                <a:solidFill>
                  <a:srgbClr val="0070C0"/>
                </a:solidFill>
                <a:latin typeface="Arial"/>
                <a:ea typeface="Arial"/>
                <a:cs typeface="Arial"/>
                <a:sym typeface="Arial"/>
              </a:rPr>
              <a:t>الفترة </a:t>
            </a:r>
            <a:endParaRPr sz="3000" b="1" i="0" u="none" strike="noStrike" cap="none">
              <a:solidFill>
                <a:srgbClr val="0070C0"/>
              </a:solidFill>
              <a:latin typeface="Arial"/>
              <a:ea typeface="Arial"/>
              <a:cs typeface="Arial"/>
              <a:sym typeface="Arial"/>
            </a:endParaRPr>
          </a:p>
        </p:txBody>
      </p:sp>
      <p:sp>
        <p:nvSpPr>
          <p:cNvPr id="121" name="Google Shape;121;p65"/>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65"/>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65"/>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5"/>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5"/>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هيكلة الحصة">
  <p:cSld name="هيكلة الحصة">
    <p:bg>
      <p:bgPr>
        <a:solidFill>
          <a:srgbClr val="DCE6F2"/>
        </a:solidFill>
        <a:effectLst/>
      </p:bgPr>
    </p:bg>
    <p:spTree>
      <p:nvGrpSpPr>
        <p:cNvPr id="1" name="Shape 132"/>
        <p:cNvGrpSpPr/>
        <p:nvPr/>
      </p:nvGrpSpPr>
      <p:grpSpPr>
        <a:xfrm>
          <a:off x="0" y="0"/>
          <a:ext cx="0" cy="0"/>
          <a:chOff x="0" y="0"/>
          <a:chExt cx="0" cy="0"/>
        </a:xfrm>
      </p:grpSpPr>
      <p:sp>
        <p:nvSpPr>
          <p:cNvPr id="133" name="Google Shape;133;p107"/>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134" name="Google Shape;134;p107"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135" name="Google Shape;135;p107"/>
          <p:cNvSpPr/>
          <p:nvPr/>
        </p:nvSpPr>
        <p:spPr>
          <a:xfrm>
            <a:off x="1593283" y="1662545"/>
            <a:ext cx="8950037" cy="3560620"/>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grpSp>
        <p:nvGrpSpPr>
          <p:cNvPr id="136" name="Google Shape;136;p107"/>
          <p:cNvGrpSpPr/>
          <p:nvPr/>
        </p:nvGrpSpPr>
        <p:grpSpPr>
          <a:xfrm>
            <a:off x="1727870" y="1914415"/>
            <a:ext cx="8585152" cy="548005"/>
            <a:chOff x="2156845" y="1060636"/>
            <a:chExt cx="5246201" cy="411004"/>
          </a:xfrm>
        </p:grpSpPr>
        <p:sp>
          <p:nvSpPr>
            <p:cNvPr id="137" name="Google Shape;137;p107"/>
            <p:cNvSpPr/>
            <p:nvPr/>
          </p:nvSpPr>
          <p:spPr>
            <a:xfrm>
              <a:off x="2156845" y="1060636"/>
              <a:ext cx="5246201" cy="411004"/>
            </a:xfrm>
            <a:custGeom>
              <a:avLst/>
              <a:gdLst/>
              <a:ahLst/>
              <a:cxnLst/>
              <a:rect l="l" t="t" r="r" b="b"/>
              <a:pathLst>
                <a:path w="120000" h="120000" extrusionOk="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38" name="Google Shape;138;p107"/>
            <p:cNvSpPr/>
            <p:nvPr/>
          </p:nvSpPr>
          <p:spPr>
            <a:xfrm>
              <a:off x="2173655" y="1071289"/>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39" name="Google Shape;139;p107"/>
            <p:cNvSpPr/>
            <p:nvPr/>
          </p:nvSpPr>
          <p:spPr>
            <a:xfrm>
              <a:off x="7029051" y="1128589"/>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1</a:t>
              </a:r>
              <a:endParaRPr/>
            </a:p>
          </p:txBody>
        </p:sp>
      </p:grpSp>
      <p:sp>
        <p:nvSpPr>
          <p:cNvPr id="140" name="Google Shape;140;p107"/>
          <p:cNvSpPr/>
          <p:nvPr/>
        </p:nvSpPr>
        <p:spPr>
          <a:xfrm>
            <a:off x="1727871" y="2740793"/>
            <a:ext cx="8585151" cy="548005"/>
          </a:xfrm>
          <a:custGeom>
            <a:avLst/>
            <a:gdLst/>
            <a:ahLst/>
            <a:cxnLst/>
            <a:rect l="l" t="t" r="r" b="b"/>
            <a:pathLst>
              <a:path w="120000" h="120000" extrusionOk="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grpSp>
        <p:nvGrpSpPr>
          <p:cNvPr id="141" name="Google Shape;141;p107"/>
          <p:cNvGrpSpPr/>
          <p:nvPr/>
        </p:nvGrpSpPr>
        <p:grpSpPr>
          <a:xfrm>
            <a:off x="1727870" y="3567172"/>
            <a:ext cx="8585152" cy="548005"/>
            <a:chOff x="2156845" y="1060636"/>
            <a:chExt cx="5230662" cy="411004"/>
          </a:xfrm>
        </p:grpSpPr>
        <p:sp>
          <p:nvSpPr>
            <p:cNvPr id="142" name="Google Shape;142;p107"/>
            <p:cNvSpPr/>
            <p:nvPr/>
          </p:nvSpPr>
          <p:spPr>
            <a:xfrm>
              <a:off x="2156845" y="1060636"/>
              <a:ext cx="5230662" cy="411004"/>
            </a:xfrm>
            <a:custGeom>
              <a:avLst/>
              <a:gdLst/>
              <a:ahLst/>
              <a:cxnLst/>
              <a:rect l="l" t="t" r="r" b="b"/>
              <a:pathLst>
                <a:path w="120000" h="120000" extrusionOk="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3" name="Google Shape;143;p107"/>
            <p:cNvSpPr/>
            <p:nvPr/>
          </p:nvSpPr>
          <p:spPr>
            <a:xfrm>
              <a:off x="2173605" y="1060872"/>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44" name="Google Shape;144;p107"/>
            <p:cNvSpPr/>
            <p:nvPr/>
          </p:nvSpPr>
          <p:spPr>
            <a:xfrm>
              <a:off x="7022854" y="1125891"/>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145" name="Google Shape;145;p107"/>
          <p:cNvGrpSpPr/>
          <p:nvPr/>
        </p:nvGrpSpPr>
        <p:grpSpPr>
          <a:xfrm>
            <a:off x="1727870" y="4432982"/>
            <a:ext cx="8557644" cy="548008"/>
            <a:chOff x="2181743" y="1049983"/>
            <a:chExt cx="5221155" cy="411004"/>
          </a:xfrm>
        </p:grpSpPr>
        <p:sp>
          <p:nvSpPr>
            <p:cNvPr id="146" name="Google Shape;146;p107"/>
            <p:cNvSpPr/>
            <p:nvPr/>
          </p:nvSpPr>
          <p:spPr>
            <a:xfrm>
              <a:off x="2181743" y="1049983"/>
              <a:ext cx="5221155" cy="411004"/>
            </a:xfrm>
            <a:custGeom>
              <a:avLst/>
              <a:gdLst/>
              <a:ahLst/>
              <a:cxnLst/>
              <a:rect l="l" t="t" r="r" b="b"/>
              <a:pathLst>
                <a:path w="120000" h="120000" extrusionOk="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147" name="Google Shape;147;p107"/>
            <p:cNvSpPr/>
            <p:nvPr/>
          </p:nvSpPr>
          <p:spPr>
            <a:xfrm>
              <a:off x="7071105" y="1107283"/>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148" name="Google Shape;148;p10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10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10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107"/>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107"/>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107"/>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107"/>
          <p:cNvSpPr/>
          <p:nvPr/>
        </p:nvSpPr>
        <p:spPr>
          <a:xfrm>
            <a:off x="1750744" y="4417789"/>
            <a:ext cx="639616"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155" name="Google Shape;155;p107"/>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07"/>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07"/>
          <p:cNvSpPr/>
          <p:nvPr/>
        </p:nvSpPr>
        <p:spPr>
          <a:xfrm>
            <a:off x="9772907" y="2801706"/>
            <a:ext cx="395203" cy="395203"/>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158" name="Google Shape;158;p107"/>
          <p:cNvSpPr/>
          <p:nvPr/>
        </p:nvSpPr>
        <p:spPr>
          <a:xfrm>
            <a:off x="1740097" y="2744359"/>
            <a:ext cx="637722"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قابل للتعديل">
  <p:cSld name="قابل للتعديل">
    <p:spTree>
      <p:nvGrpSpPr>
        <p:cNvPr id="1" name="Shape 159"/>
        <p:cNvGrpSpPr/>
        <p:nvPr/>
      </p:nvGrpSpPr>
      <p:grpSpPr>
        <a:xfrm>
          <a:off x="0" y="0"/>
          <a:ext cx="0" cy="0"/>
          <a:chOff x="0" y="0"/>
          <a:chExt cx="0" cy="0"/>
        </a:xfrm>
      </p:grpSpPr>
      <p:grpSp>
        <p:nvGrpSpPr>
          <p:cNvPr id="160" name="Google Shape;160;p109"/>
          <p:cNvGrpSpPr/>
          <p:nvPr/>
        </p:nvGrpSpPr>
        <p:grpSpPr>
          <a:xfrm>
            <a:off x="4932835" y="1459304"/>
            <a:ext cx="6054377" cy="3711725"/>
            <a:chOff x="1715066" y="1103461"/>
            <a:chExt cx="5717724" cy="3124203"/>
          </a:xfrm>
        </p:grpSpPr>
        <p:sp>
          <p:nvSpPr>
            <p:cNvPr id="161" name="Google Shape;161;p109"/>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162" name="Google Shape;162;p109"/>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163" name="Google Shape;163;p10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09"/>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65"/>
        <p:cNvGrpSpPr/>
        <p:nvPr/>
      </p:nvGrpSpPr>
      <p:grpSpPr>
        <a:xfrm>
          <a:off x="0" y="0"/>
          <a:ext cx="0" cy="0"/>
          <a:chOff x="0" y="0"/>
          <a:chExt cx="0" cy="0"/>
        </a:xfrm>
      </p:grpSpPr>
      <p:grpSp>
        <p:nvGrpSpPr>
          <p:cNvPr id="166" name="Google Shape;166;p110"/>
          <p:cNvGrpSpPr/>
          <p:nvPr/>
        </p:nvGrpSpPr>
        <p:grpSpPr>
          <a:xfrm>
            <a:off x="0" y="1"/>
            <a:ext cx="12192000" cy="6858001"/>
            <a:chOff x="0" y="0"/>
            <a:chExt cx="13716000" cy="10287000"/>
          </a:xfrm>
        </p:grpSpPr>
        <p:sp>
          <p:nvSpPr>
            <p:cNvPr id="167" name="Google Shape;167;p11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8" name="Google Shape;168;p11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69" name="Google Shape;169;p11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sp>
        <p:nvSpPr>
          <p:cNvPr id="170" name="Google Shape;170;p110"/>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1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11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3" name="Google Shape;173;p110"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النمذجة">
  <p:cSld name="النمذجة">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174"/>
        <p:cNvGrpSpPr/>
        <p:nvPr/>
      </p:nvGrpSpPr>
      <p:grpSpPr>
        <a:xfrm>
          <a:off x="0" y="0"/>
          <a:ext cx="0" cy="0"/>
          <a:chOff x="0" y="0"/>
          <a:chExt cx="0" cy="0"/>
        </a:xfrm>
      </p:grpSpPr>
      <p:grpSp>
        <p:nvGrpSpPr>
          <p:cNvPr id="175" name="Google Shape;175;p111"/>
          <p:cNvGrpSpPr/>
          <p:nvPr/>
        </p:nvGrpSpPr>
        <p:grpSpPr>
          <a:xfrm>
            <a:off x="812158" y="829917"/>
            <a:ext cx="10567685" cy="5198169"/>
            <a:chOff x="2184400" y="1402025"/>
            <a:chExt cx="7823200" cy="4942038"/>
          </a:xfrm>
        </p:grpSpPr>
        <p:sp>
          <p:nvSpPr>
            <p:cNvPr id="176" name="Google Shape;176;p111"/>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7" name="Google Shape;177;p111"/>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178" name="Google Shape;178;p111"/>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79" name="Google Shape;179;p111"/>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C00000"/>
                </a:solidFill>
                <a:latin typeface="Calibri"/>
                <a:ea typeface="Calibri"/>
                <a:cs typeface="Calibri"/>
                <a:sym typeface="Calibri"/>
              </a:rPr>
              <a:t>النمذجة</a:t>
            </a:r>
            <a:endParaRPr sz="4400" b="1" i="0" u="none" strike="noStrike" cap="none">
              <a:solidFill>
                <a:srgbClr val="C00000"/>
              </a:solidFill>
              <a:latin typeface="Calibri"/>
              <a:ea typeface="Calibri"/>
              <a:cs typeface="Calibri"/>
              <a:sym typeface="Calibri"/>
            </a:endParaRPr>
          </a:p>
        </p:txBody>
      </p:sp>
      <p:pic>
        <p:nvPicPr>
          <p:cNvPr id="180" name="Google Shape;180;p111"/>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181" name="Google Shape;181;p111"/>
          <p:cNvGrpSpPr/>
          <p:nvPr/>
        </p:nvGrpSpPr>
        <p:grpSpPr>
          <a:xfrm>
            <a:off x="5759801" y="1118243"/>
            <a:ext cx="670236" cy="588434"/>
            <a:chOff x="277892" y="2283969"/>
            <a:chExt cx="939577" cy="824904"/>
          </a:xfrm>
        </p:grpSpPr>
        <p:sp>
          <p:nvSpPr>
            <p:cNvPr id="182" name="Google Shape;182;p111"/>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111"/>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84" name="Google Shape;184;p111"/>
          <p:cNvSpPr txBox="1">
            <a:spLocks noGrp="1"/>
          </p:cNvSpPr>
          <p:nvPr>
            <p:ph type="body" idx="1"/>
          </p:nvPr>
        </p:nvSpPr>
        <p:spPr>
          <a:xfrm>
            <a:off x="8204201" y="5236960"/>
            <a:ext cx="2081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185"/>
        <p:cNvGrpSpPr/>
        <p:nvPr/>
      </p:nvGrpSpPr>
      <p:grpSpPr>
        <a:xfrm>
          <a:off x="0" y="0"/>
          <a:ext cx="0" cy="0"/>
          <a:chOff x="0" y="0"/>
          <a:chExt cx="0" cy="0"/>
        </a:xfrm>
      </p:grpSpPr>
      <p:grpSp>
        <p:nvGrpSpPr>
          <p:cNvPr id="186" name="Google Shape;186;p112"/>
          <p:cNvGrpSpPr/>
          <p:nvPr/>
        </p:nvGrpSpPr>
        <p:grpSpPr>
          <a:xfrm>
            <a:off x="0" y="-1"/>
            <a:ext cx="12192000" cy="6858001"/>
            <a:chOff x="0" y="0"/>
            <a:chExt cx="13716000" cy="10287000"/>
          </a:xfrm>
        </p:grpSpPr>
        <p:sp>
          <p:nvSpPr>
            <p:cNvPr id="187" name="Google Shape;187;p112"/>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8" name="Google Shape;188;p11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9" name="Google Shape;189;p11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190" name="Google Shape;190;p112"/>
          <p:cNvGrpSpPr/>
          <p:nvPr/>
        </p:nvGrpSpPr>
        <p:grpSpPr>
          <a:xfrm>
            <a:off x="11497837" y="144790"/>
            <a:ext cx="565629" cy="524167"/>
            <a:chOff x="277892" y="2283969"/>
            <a:chExt cx="939577" cy="824904"/>
          </a:xfrm>
        </p:grpSpPr>
        <p:sp>
          <p:nvSpPr>
            <p:cNvPr id="191" name="Google Shape;191;p11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11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93" name="Google Shape;193;p112"/>
          <p:cNvSpPr txBox="1">
            <a:spLocks noGrp="1"/>
          </p:cNvSpPr>
          <p:nvPr>
            <p:ph type="body" idx="1"/>
          </p:nvPr>
        </p:nvSpPr>
        <p:spPr>
          <a:xfrm>
            <a:off x="614581" y="1192778"/>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11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11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96"/>
        <p:cNvGrpSpPr/>
        <p:nvPr/>
      </p:nvGrpSpPr>
      <p:grpSpPr>
        <a:xfrm>
          <a:off x="0" y="0"/>
          <a:ext cx="0" cy="0"/>
          <a:chOff x="0" y="0"/>
          <a:chExt cx="0" cy="0"/>
        </a:xfrm>
      </p:grpSpPr>
      <p:sp>
        <p:nvSpPr>
          <p:cNvPr id="197" name="Google Shape;197;p114"/>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Arial"/>
              <a:buNone/>
            </a:pPr>
            <a:r>
              <a:rPr lang="ar-MA" sz="5400" b="1" i="0" u="none" strike="noStrike" cap="none">
                <a:solidFill>
                  <a:srgbClr val="002060"/>
                </a:solidFill>
                <a:latin typeface="Calibri"/>
                <a:ea typeface="Calibri"/>
                <a:cs typeface="Calibri"/>
                <a:sym typeface="Calibri"/>
              </a:rPr>
              <a:t>مادَّةُ اللُّغةِ العَربيَّةِ</a:t>
            </a:r>
            <a:endParaRPr/>
          </a:p>
        </p:txBody>
      </p:sp>
      <p:pic>
        <p:nvPicPr>
          <p:cNvPr id="198" name="Google Shape;198;p114"/>
          <p:cNvPicPr preferRelativeResize="0"/>
          <p:nvPr/>
        </p:nvPicPr>
        <p:blipFill rotWithShape="1">
          <a:blip r:embed="rId2">
            <a:alphaModFix/>
          </a:blip>
          <a:srcRect/>
          <a:stretch/>
        </p:blipFill>
        <p:spPr>
          <a:xfrm>
            <a:off x="917856" y="1567544"/>
            <a:ext cx="1782933" cy="1428585"/>
          </a:xfrm>
          <a:prstGeom prst="rect">
            <a:avLst/>
          </a:prstGeom>
          <a:noFill/>
          <a:ln>
            <a:noFill/>
          </a:ln>
        </p:spPr>
      </p:pic>
      <p:grpSp>
        <p:nvGrpSpPr>
          <p:cNvPr id="199" name="Google Shape;199;p114"/>
          <p:cNvGrpSpPr/>
          <p:nvPr/>
        </p:nvGrpSpPr>
        <p:grpSpPr>
          <a:xfrm>
            <a:off x="14910" y="3937341"/>
            <a:ext cx="3666489" cy="2432262"/>
            <a:chOff x="219666" y="3988154"/>
            <a:chExt cx="3666489" cy="2432262"/>
          </a:xfrm>
        </p:grpSpPr>
        <p:pic>
          <p:nvPicPr>
            <p:cNvPr id="200" name="Google Shape;200;p114"/>
            <p:cNvPicPr preferRelativeResize="0"/>
            <p:nvPr/>
          </p:nvPicPr>
          <p:blipFill rotWithShape="1">
            <a:blip r:embed="rId3">
              <a:alphaModFix/>
            </a:blip>
            <a:srcRect t="37039" r="5015"/>
            <a:stretch/>
          </p:blipFill>
          <p:spPr>
            <a:xfrm>
              <a:off x="331381" y="4008120"/>
              <a:ext cx="3554774" cy="2412296"/>
            </a:xfrm>
            <a:prstGeom prst="rect">
              <a:avLst/>
            </a:prstGeom>
            <a:noFill/>
            <a:ln>
              <a:noFill/>
            </a:ln>
          </p:spPr>
        </p:pic>
        <p:sp>
          <p:nvSpPr>
            <p:cNvPr id="201" name="Google Shape;201;p114"/>
            <p:cNvSpPr/>
            <p:nvPr/>
          </p:nvSpPr>
          <p:spPr>
            <a:xfrm>
              <a:off x="219666" y="3988154"/>
              <a:ext cx="990600" cy="1131953"/>
            </a:xfrm>
            <a:prstGeom prst="ellipse">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02" name="Google Shape;202;p114"/>
          <p:cNvSpPr/>
          <p:nvPr/>
        </p:nvSpPr>
        <p:spPr>
          <a:xfrm>
            <a:off x="9919082" y="2005909"/>
            <a:ext cx="1413203"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Arial"/>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203" name="Google Shape;203;p114"/>
          <p:cNvSpPr txBox="1">
            <a:spLocks noGrp="1"/>
          </p:cNvSpPr>
          <p:nvPr>
            <p:ph type="body" idx="1"/>
          </p:nvPr>
        </p:nvSpPr>
        <p:spPr>
          <a:xfrm>
            <a:off x="1275196" y="2005909"/>
            <a:ext cx="996949" cy="677573"/>
          </a:xfrm>
          <a:prstGeom prst="rect">
            <a:avLst/>
          </a:prstGeom>
          <a:noFill/>
          <a:ln>
            <a:noFill/>
          </a:ln>
        </p:spPr>
        <p:txBody>
          <a:bodyPr spcFirstLastPara="1" wrap="square" lIns="91425" tIns="45700" rIns="91425" bIns="45700" anchor="t" anchorCtr="0">
            <a:normAutofit/>
          </a:bodyPr>
          <a:lstStyle>
            <a:lvl1pPr marL="457200" lvl="0" indent="-228600" algn="ctr" rtl="1">
              <a:lnSpc>
                <a:spcPct val="100000"/>
              </a:lnSpc>
              <a:spcBef>
                <a:spcPts val="1000"/>
              </a:spcBef>
              <a:spcAft>
                <a:spcPts val="0"/>
              </a:spcAft>
              <a:buClr>
                <a:schemeClr val="lt1"/>
              </a:buClr>
              <a:buSzPts val="2400"/>
              <a:buNone/>
              <a:defRPr sz="24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114"/>
          <p:cNvSpPr txBox="1">
            <a:spLocks noGrp="1"/>
          </p:cNvSpPr>
          <p:nvPr>
            <p:ph type="body" idx="2"/>
          </p:nvPr>
        </p:nvSpPr>
        <p:spPr>
          <a:xfrm>
            <a:off x="9202057" y="1972045"/>
            <a:ext cx="832780" cy="513554"/>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5" name="Google Shape;205;p114" descr="الصفحة الرئيسية"/>
          <p:cNvPicPr preferRelativeResize="0"/>
          <p:nvPr/>
        </p:nvPicPr>
        <p:blipFill rotWithShape="1">
          <a:blip r:embed="rId4">
            <a:alphaModFix/>
          </a:blip>
          <a:srcRect/>
          <a:stretch/>
        </p:blipFill>
        <p:spPr>
          <a:xfrm>
            <a:off x="3982650" y="0"/>
            <a:ext cx="3936421" cy="596900"/>
          </a:xfrm>
          <a:prstGeom prst="rect">
            <a:avLst/>
          </a:prstGeom>
          <a:noFill/>
          <a:ln>
            <a:noFill/>
          </a:ln>
        </p:spPr>
      </p:pic>
      <p:sp>
        <p:nvSpPr>
          <p:cNvPr id="206" name="Google Shape;206;p114"/>
          <p:cNvSpPr/>
          <p:nvPr/>
        </p:nvSpPr>
        <p:spPr>
          <a:xfrm>
            <a:off x="5079294" y="4295187"/>
            <a:ext cx="6693265" cy="522000"/>
          </a:xfrm>
          <a:prstGeom prst="rect">
            <a:avLst/>
          </a:prstGeom>
          <a:solidFill>
            <a:srgbClr val="037A9C"/>
          </a:solidFill>
          <a:ln>
            <a:noFill/>
          </a:ln>
        </p:spPr>
        <p:txBody>
          <a:bodyPr spcFirstLastPara="1" wrap="square" lIns="68550" tIns="34250" rIns="68550" bIns="34250" anchor="ctr" anchorCtr="0">
            <a:noAutofit/>
          </a:bodyPr>
          <a:lstStyle/>
          <a:p>
            <a:pPr marL="0" marR="0" lvl="0" indent="0" algn="r" rtl="0">
              <a:lnSpc>
                <a:spcPct val="100000"/>
              </a:lnSpc>
              <a:spcBef>
                <a:spcPts val="0"/>
              </a:spcBef>
              <a:spcAft>
                <a:spcPts val="0"/>
              </a:spcAft>
              <a:buNone/>
            </a:pPr>
            <a:endParaRPr sz="2000" b="1" i="0" u="none" strike="noStrike" cap="none">
              <a:solidFill>
                <a:srgbClr val="FFFFFF"/>
              </a:solidFill>
              <a:latin typeface="Calibri"/>
              <a:ea typeface="Calibri"/>
              <a:cs typeface="Calibri"/>
              <a:sym typeface="Calibri"/>
            </a:endParaRPr>
          </a:p>
        </p:txBody>
      </p:sp>
      <p:sp>
        <p:nvSpPr>
          <p:cNvPr id="207" name="Google Shape;207;p114"/>
          <p:cNvSpPr/>
          <p:nvPr/>
        </p:nvSpPr>
        <p:spPr>
          <a:xfrm>
            <a:off x="5079295" y="5025017"/>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08" name="Google Shape;208;p114"/>
          <p:cNvSpPr txBox="1">
            <a:spLocks noGrp="1"/>
          </p:cNvSpPr>
          <p:nvPr>
            <p:ph type="body" idx="3"/>
          </p:nvPr>
        </p:nvSpPr>
        <p:spPr>
          <a:xfrm>
            <a:off x="9877515" y="4371211"/>
            <a:ext cx="1747855"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114"/>
          <p:cNvSpPr txBox="1"/>
          <p:nvPr/>
        </p:nvSpPr>
        <p:spPr>
          <a:xfrm>
            <a:off x="3459597" y="-53486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210" name="Google Shape;210;p114"/>
          <p:cNvSpPr/>
          <p:nvPr/>
        </p:nvSpPr>
        <p:spPr>
          <a:xfrm>
            <a:off x="3312763" y="-564963"/>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1" name="Google Shape;211;p114"/>
          <p:cNvSpPr txBox="1"/>
          <p:nvPr/>
        </p:nvSpPr>
        <p:spPr>
          <a:xfrm>
            <a:off x="3378609" y="412137"/>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12" name="Google Shape;212;p114"/>
          <p:cNvSpPr txBox="1"/>
          <p:nvPr/>
        </p:nvSpPr>
        <p:spPr>
          <a:xfrm>
            <a:off x="3170913" y="1304146"/>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Calibri"/>
                <a:ea typeface="Calibri"/>
                <a:cs typeface="Calibri"/>
                <a:sym typeface="Calibri"/>
              </a:rPr>
              <a:t>الحصة 3  </a:t>
            </a:r>
            <a:endParaRPr/>
          </a:p>
        </p:txBody>
      </p:sp>
      <p:sp>
        <p:nvSpPr>
          <p:cNvPr id="213" name="Google Shape;213;p114"/>
          <p:cNvSpPr/>
          <p:nvPr/>
        </p:nvSpPr>
        <p:spPr>
          <a:xfrm>
            <a:off x="9705002" y="4308904"/>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14" name="Google Shape;214;p114"/>
          <p:cNvSpPr txBox="1"/>
          <p:nvPr/>
        </p:nvSpPr>
        <p:spPr>
          <a:xfrm>
            <a:off x="-1074215" y="-561611"/>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حب التعلم</a:t>
            </a:r>
            <a:endParaRPr/>
          </a:p>
        </p:txBody>
      </p:sp>
      <p:sp>
        <p:nvSpPr>
          <p:cNvPr id="215" name="Google Shape;215;p114"/>
          <p:cNvSpPr txBox="1"/>
          <p:nvPr/>
        </p:nvSpPr>
        <p:spPr>
          <a:xfrm>
            <a:off x="-1074215" y="401075"/>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Arial"/>
              <a:buNone/>
            </a:pPr>
            <a:r>
              <a:rPr lang="ar-MA" sz="2400" b="1" i="0" u="none" strike="noStrike" cap="none">
                <a:solidFill>
                  <a:srgbClr val="FFFFFF"/>
                </a:solidFill>
                <a:latin typeface="Calibri"/>
                <a:ea typeface="Calibri"/>
                <a:cs typeface="Calibri"/>
                <a:sym typeface="Calibri"/>
              </a:rPr>
              <a:t>الأول</a:t>
            </a:r>
            <a:endParaRPr/>
          </a:p>
        </p:txBody>
      </p:sp>
      <p:sp>
        <p:nvSpPr>
          <p:cNvPr id="216" name="Google Shape;216;p114"/>
          <p:cNvSpPr txBox="1">
            <a:spLocks noGrp="1"/>
          </p:cNvSpPr>
          <p:nvPr>
            <p:ph type="body" idx="4"/>
          </p:nvPr>
        </p:nvSpPr>
        <p:spPr>
          <a:xfrm>
            <a:off x="9943113" y="5111467"/>
            <a:ext cx="1702897"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114"/>
          <p:cNvSpPr txBox="1">
            <a:spLocks noGrp="1"/>
          </p:cNvSpPr>
          <p:nvPr>
            <p:ph type="body" idx="5"/>
          </p:nvPr>
        </p:nvSpPr>
        <p:spPr>
          <a:xfrm>
            <a:off x="5104782" y="4378386"/>
            <a:ext cx="4558350"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114"/>
          <p:cNvSpPr txBox="1">
            <a:spLocks noGrp="1"/>
          </p:cNvSpPr>
          <p:nvPr>
            <p:ph type="body" idx="6"/>
          </p:nvPr>
        </p:nvSpPr>
        <p:spPr>
          <a:xfrm>
            <a:off x="5101704" y="5102515"/>
            <a:ext cx="4561428"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114"/>
          <p:cNvSpPr/>
          <p:nvPr/>
        </p:nvSpPr>
        <p:spPr>
          <a:xfrm>
            <a:off x="9700571" y="5063317"/>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220" name="Google Shape;220;p114"/>
          <p:cNvSpPr/>
          <p:nvPr/>
        </p:nvSpPr>
        <p:spPr>
          <a:xfrm>
            <a:off x="5079294" y="3579158"/>
            <a:ext cx="6693265" cy="522000"/>
          </a:xfrm>
          <a:prstGeom prst="rect">
            <a:avLst/>
          </a:prstGeom>
          <a:solidFill>
            <a:srgbClr val="15A2C8"/>
          </a:solidFill>
          <a:ln>
            <a:noFill/>
          </a:ln>
        </p:spPr>
        <p:txBody>
          <a:bodyPr spcFirstLastPara="1" wrap="square" lIns="68550" tIns="34250" rIns="68550" bIns="34250" anchor="ctr" anchorCtr="0">
            <a:noAutofit/>
          </a:bodyPr>
          <a:lstStyle/>
          <a:p>
            <a:pPr marL="0" marR="0" lvl="0" indent="0" algn="r" rtl="1">
              <a:lnSpc>
                <a:spcPct val="100000"/>
              </a:lnSpc>
              <a:spcBef>
                <a:spcPts val="0"/>
              </a:spcBef>
              <a:spcAft>
                <a:spcPts val="0"/>
              </a:spcAft>
              <a:buNone/>
            </a:pPr>
            <a:r>
              <a:rPr lang="ar-MA" sz="1800" b="1" i="0" u="none" strike="noStrike" cap="none">
                <a:solidFill>
                  <a:srgbClr val="FFFFFF"/>
                </a:solidFill>
                <a:latin typeface="Calibri"/>
                <a:ea typeface="Calibri"/>
                <a:cs typeface="Calibri"/>
                <a:sym typeface="Calibri"/>
              </a:rPr>
              <a:t> </a:t>
            </a:r>
            <a:r>
              <a:rPr lang="ar-MA" sz="2000" b="1" i="0" u="none" strike="noStrike" cap="none">
                <a:solidFill>
                  <a:srgbClr val="FFFFFF"/>
                </a:solidFill>
                <a:latin typeface="Calibri"/>
                <a:ea typeface="Calibri"/>
                <a:cs typeface="Calibri"/>
                <a:sym typeface="Calibri"/>
              </a:rPr>
              <a:t> </a:t>
            </a:r>
            <a:endParaRPr/>
          </a:p>
        </p:txBody>
      </p:sp>
      <p:sp>
        <p:nvSpPr>
          <p:cNvPr id="221" name="Google Shape;221;p114"/>
          <p:cNvSpPr txBox="1">
            <a:spLocks noGrp="1"/>
          </p:cNvSpPr>
          <p:nvPr>
            <p:ph type="body" idx="7"/>
          </p:nvPr>
        </p:nvSpPr>
        <p:spPr>
          <a:xfrm>
            <a:off x="9877516" y="3665608"/>
            <a:ext cx="1768493"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114"/>
          <p:cNvSpPr txBox="1">
            <a:spLocks noGrp="1"/>
          </p:cNvSpPr>
          <p:nvPr>
            <p:ph type="body" idx="8"/>
          </p:nvPr>
        </p:nvSpPr>
        <p:spPr>
          <a:xfrm>
            <a:off x="5101703" y="3656656"/>
            <a:ext cx="4561429" cy="392400"/>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1000"/>
              </a:spcBef>
              <a:spcAft>
                <a:spcPts val="0"/>
              </a:spcAft>
              <a:buClr>
                <a:srgbClr val="FFFFFF"/>
              </a:buClr>
              <a:buSzPts val="2400"/>
              <a:buNone/>
              <a:defRPr sz="2400" b="1">
                <a:solidFill>
                  <a:srgbClr val="FFFFF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114"/>
          <p:cNvSpPr/>
          <p:nvPr/>
        </p:nvSpPr>
        <p:spPr>
          <a:xfrm>
            <a:off x="9728759" y="3611108"/>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شريحة الاقتتاح">
  <p:cSld name="شريحة الاقتتاح">
    <p:spTree>
      <p:nvGrpSpPr>
        <p:cNvPr id="1" name="Shape 224"/>
        <p:cNvGrpSpPr/>
        <p:nvPr/>
      </p:nvGrpSpPr>
      <p:grpSpPr>
        <a:xfrm>
          <a:off x="0" y="0"/>
          <a:ext cx="0" cy="0"/>
          <a:chOff x="0" y="0"/>
          <a:chExt cx="0" cy="0"/>
        </a:xfrm>
      </p:grpSpPr>
      <p:grpSp>
        <p:nvGrpSpPr>
          <p:cNvPr id="225" name="Google Shape;225;p115"/>
          <p:cNvGrpSpPr/>
          <p:nvPr/>
        </p:nvGrpSpPr>
        <p:grpSpPr>
          <a:xfrm>
            <a:off x="0" y="1"/>
            <a:ext cx="12192000" cy="6858001"/>
            <a:chOff x="0" y="0"/>
            <a:chExt cx="13716000" cy="10287000"/>
          </a:xfrm>
        </p:grpSpPr>
        <p:sp>
          <p:nvSpPr>
            <p:cNvPr id="226" name="Google Shape;226;p115"/>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7" name="Google Shape;227;p11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28" name="Google Shape;228;p11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229" name="Google Shape;229;p115"/>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115"/>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31" name="Google Shape;231;p115"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شريحة النمدجة">
  <p:cSld name="شريحة النمدجة">
    <p:spTree>
      <p:nvGrpSpPr>
        <p:cNvPr id="1" name="Shape 232"/>
        <p:cNvGrpSpPr/>
        <p:nvPr/>
      </p:nvGrpSpPr>
      <p:grpSpPr>
        <a:xfrm>
          <a:off x="0" y="0"/>
          <a:ext cx="0" cy="0"/>
          <a:chOff x="0" y="0"/>
          <a:chExt cx="0" cy="0"/>
        </a:xfrm>
      </p:grpSpPr>
      <p:grpSp>
        <p:nvGrpSpPr>
          <p:cNvPr id="233" name="Google Shape;233;p116"/>
          <p:cNvGrpSpPr/>
          <p:nvPr/>
        </p:nvGrpSpPr>
        <p:grpSpPr>
          <a:xfrm>
            <a:off x="0" y="-1"/>
            <a:ext cx="12192000" cy="6858001"/>
            <a:chOff x="0" y="0"/>
            <a:chExt cx="13716000" cy="10287000"/>
          </a:xfrm>
        </p:grpSpPr>
        <p:sp>
          <p:nvSpPr>
            <p:cNvPr id="234" name="Google Shape;234;p116"/>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5" name="Google Shape;235;p11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36" name="Google Shape;236;p11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237" name="Google Shape;237;p116"/>
          <p:cNvGrpSpPr/>
          <p:nvPr/>
        </p:nvGrpSpPr>
        <p:grpSpPr>
          <a:xfrm>
            <a:off x="11497837" y="144790"/>
            <a:ext cx="565629" cy="524167"/>
            <a:chOff x="277892" y="2283969"/>
            <a:chExt cx="939577" cy="824904"/>
          </a:xfrm>
        </p:grpSpPr>
        <p:sp>
          <p:nvSpPr>
            <p:cNvPr id="238" name="Google Shape;238;p116"/>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sp>
        <p:sp>
          <p:nvSpPr>
            <p:cNvPr id="239" name="Google Shape;239;p116"/>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sp>
      </p:grpSp>
      <p:sp>
        <p:nvSpPr>
          <p:cNvPr id="240" name="Google Shape;240;p11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116"/>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شريحة الممارسة الموجهة">
  <p:cSld name="شريحة الممارسة الموجهة">
    <p:spTree>
      <p:nvGrpSpPr>
        <p:cNvPr id="1" name="Shape 242"/>
        <p:cNvGrpSpPr/>
        <p:nvPr/>
      </p:nvGrpSpPr>
      <p:grpSpPr>
        <a:xfrm>
          <a:off x="0" y="0"/>
          <a:ext cx="0" cy="0"/>
          <a:chOff x="0" y="0"/>
          <a:chExt cx="0" cy="0"/>
        </a:xfrm>
      </p:grpSpPr>
      <p:grpSp>
        <p:nvGrpSpPr>
          <p:cNvPr id="243" name="Google Shape;243;p117"/>
          <p:cNvGrpSpPr/>
          <p:nvPr/>
        </p:nvGrpSpPr>
        <p:grpSpPr>
          <a:xfrm>
            <a:off x="0" y="1"/>
            <a:ext cx="12192000" cy="6858001"/>
            <a:chOff x="0" y="0"/>
            <a:chExt cx="13716000" cy="10287000"/>
          </a:xfrm>
        </p:grpSpPr>
        <p:sp>
          <p:nvSpPr>
            <p:cNvPr id="244" name="Google Shape;244;p117"/>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5" name="Google Shape;245;p11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46" name="Google Shape;246;p11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47" name="Google Shape;247;p117"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48" name="Google Shape;248;p117"/>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9" name="Google Shape;249;p117"/>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شريحة الممارسة الثنائية">
  <p:cSld name="شريحة الممارسة الثنائية">
    <p:spTree>
      <p:nvGrpSpPr>
        <p:cNvPr id="1" name="Shape 250"/>
        <p:cNvGrpSpPr/>
        <p:nvPr/>
      </p:nvGrpSpPr>
      <p:grpSpPr>
        <a:xfrm>
          <a:off x="0" y="0"/>
          <a:ext cx="0" cy="0"/>
          <a:chOff x="0" y="0"/>
          <a:chExt cx="0" cy="0"/>
        </a:xfrm>
      </p:grpSpPr>
      <p:grpSp>
        <p:nvGrpSpPr>
          <p:cNvPr id="251" name="Google Shape;251;p118"/>
          <p:cNvGrpSpPr/>
          <p:nvPr/>
        </p:nvGrpSpPr>
        <p:grpSpPr>
          <a:xfrm>
            <a:off x="0" y="1"/>
            <a:ext cx="12192000" cy="6858001"/>
            <a:chOff x="0" y="0"/>
            <a:chExt cx="13716000" cy="10287000"/>
          </a:xfrm>
        </p:grpSpPr>
        <p:sp>
          <p:nvSpPr>
            <p:cNvPr id="252" name="Google Shape;252;p118"/>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3" name="Google Shape;253;p11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54" name="Google Shape;254;p11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55" name="Google Shape;255;p118"/>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3137"/>
              </a:srgbClr>
            </a:outerShdw>
          </a:effectLst>
        </p:spPr>
      </p:pic>
      <p:sp>
        <p:nvSpPr>
          <p:cNvPr id="256" name="Google Shape;256;p118"/>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7" name="Google Shape;257;p118"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58" name="Google Shape;258;p118"/>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118"/>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شريحة الممارسة المستقلة">
  <p:cSld name="شريحة الممارسة المستقلة">
    <p:spTree>
      <p:nvGrpSpPr>
        <p:cNvPr id="1" name="Shape 260"/>
        <p:cNvGrpSpPr/>
        <p:nvPr/>
      </p:nvGrpSpPr>
      <p:grpSpPr>
        <a:xfrm>
          <a:off x="0" y="0"/>
          <a:ext cx="0" cy="0"/>
          <a:chOff x="0" y="0"/>
          <a:chExt cx="0" cy="0"/>
        </a:xfrm>
      </p:grpSpPr>
      <p:grpSp>
        <p:nvGrpSpPr>
          <p:cNvPr id="261" name="Google Shape;261;p119"/>
          <p:cNvGrpSpPr/>
          <p:nvPr/>
        </p:nvGrpSpPr>
        <p:grpSpPr>
          <a:xfrm>
            <a:off x="0" y="1"/>
            <a:ext cx="12192000" cy="6858001"/>
            <a:chOff x="0" y="0"/>
            <a:chExt cx="13716000" cy="10287000"/>
          </a:xfrm>
        </p:grpSpPr>
        <p:sp>
          <p:nvSpPr>
            <p:cNvPr id="262" name="Google Shape;262;p119"/>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3" name="Google Shape;263;p11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64" name="Google Shape;264;p11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65" name="Google Shape;265;p119"/>
          <p:cNvPicPr preferRelativeResize="0"/>
          <p:nvPr/>
        </p:nvPicPr>
        <p:blipFill rotWithShape="1">
          <a:blip r:embed="rId2">
            <a:alphaModFix/>
          </a:blip>
          <a:srcRect/>
          <a:stretch/>
        </p:blipFill>
        <p:spPr>
          <a:xfrm>
            <a:off x="180512" y="643149"/>
            <a:ext cx="467998" cy="468000"/>
          </a:xfrm>
          <a:prstGeom prst="rect">
            <a:avLst/>
          </a:prstGeom>
          <a:noFill/>
          <a:ln>
            <a:noFill/>
          </a:ln>
        </p:spPr>
      </p:pic>
      <p:sp>
        <p:nvSpPr>
          <p:cNvPr id="266" name="Google Shape;266;p119"/>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7" name="Google Shape;267;p119"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
        <p:nvSpPr>
          <p:cNvPr id="268" name="Google Shape;268;p119"/>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9" name="Google Shape;269;p119"/>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شريحة الاختتام">
  <p:cSld name="شريحة الاختتام">
    <p:spTree>
      <p:nvGrpSpPr>
        <p:cNvPr id="1" name="Shape 270"/>
        <p:cNvGrpSpPr/>
        <p:nvPr/>
      </p:nvGrpSpPr>
      <p:grpSpPr>
        <a:xfrm>
          <a:off x="0" y="0"/>
          <a:ext cx="0" cy="0"/>
          <a:chOff x="0" y="0"/>
          <a:chExt cx="0" cy="0"/>
        </a:xfrm>
      </p:grpSpPr>
      <p:grpSp>
        <p:nvGrpSpPr>
          <p:cNvPr id="271" name="Google Shape;271;p120"/>
          <p:cNvGrpSpPr/>
          <p:nvPr/>
        </p:nvGrpSpPr>
        <p:grpSpPr>
          <a:xfrm>
            <a:off x="0" y="1"/>
            <a:ext cx="12192000" cy="6858001"/>
            <a:chOff x="0" y="0"/>
            <a:chExt cx="13716000" cy="10287000"/>
          </a:xfrm>
        </p:grpSpPr>
        <p:sp>
          <p:nvSpPr>
            <p:cNvPr id="272" name="Google Shape;272;p12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3" name="Google Shape;273;p12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274" name="Google Shape;274;p12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275" name="Google Shape;275;p120"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76" name="Google Shape;276;p120"/>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120"/>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أيقونات مخصصة للأستاذ">
  <p:cSld name="أيقونات مخصصة للأستاذ">
    <p:bg>
      <p:bgPr>
        <a:solidFill>
          <a:srgbClr val="DCE6F2"/>
        </a:solidFill>
        <a:effectLst/>
      </p:bgPr>
    </p:bg>
    <p:spTree>
      <p:nvGrpSpPr>
        <p:cNvPr id="1" name="Shape 278"/>
        <p:cNvGrpSpPr/>
        <p:nvPr/>
      </p:nvGrpSpPr>
      <p:grpSpPr>
        <a:xfrm>
          <a:off x="0" y="0"/>
          <a:ext cx="0" cy="0"/>
          <a:chOff x="0" y="0"/>
          <a:chExt cx="0" cy="0"/>
        </a:xfrm>
      </p:grpSpPr>
      <p:sp>
        <p:nvSpPr>
          <p:cNvPr id="279" name="Google Shape;279;p121"/>
          <p:cNvSpPr txBox="1"/>
          <p:nvPr/>
        </p:nvSpPr>
        <p:spPr>
          <a:xfrm>
            <a:off x="2151695" y="134246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280" name="Google Shape;280;p121"/>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281" name="Google Shape;281;p121" descr="Image générée"/>
          <p:cNvPicPr preferRelativeResize="0"/>
          <p:nvPr/>
        </p:nvPicPr>
        <p:blipFill rotWithShape="1">
          <a:blip r:embed="rId2">
            <a:alphaModFix/>
          </a:blip>
          <a:srcRect t="23545" r="71114" b="60700"/>
          <a:stretch/>
        </p:blipFill>
        <p:spPr>
          <a:xfrm>
            <a:off x="10496362" y="2946687"/>
            <a:ext cx="1035476" cy="854359"/>
          </a:xfrm>
          <a:prstGeom prst="rect">
            <a:avLst/>
          </a:prstGeom>
          <a:noFill/>
          <a:ln>
            <a:noFill/>
          </a:ln>
        </p:spPr>
      </p:pic>
      <p:sp>
        <p:nvSpPr>
          <p:cNvPr id="282" name="Google Shape;282;p121"/>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283" name="Google Shape;283;p121"/>
          <p:cNvSpPr txBox="1"/>
          <p:nvPr/>
        </p:nvSpPr>
        <p:spPr>
          <a:xfrm>
            <a:off x="2151695" y="4138773"/>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284" name="Google Shape;284;p121"/>
          <p:cNvPicPr preferRelativeResize="0"/>
          <p:nvPr/>
        </p:nvPicPr>
        <p:blipFill rotWithShape="1">
          <a:blip r:embed="rId3">
            <a:alphaModFix/>
          </a:blip>
          <a:srcRect/>
          <a:stretch/>
        </p:blipFill>
        <p:spPr>
          <a:xfrm>
            <a:off x="10631721" y="4006225"/>
            <a:ext cx="753729" cy="603600"/>
          </a:xfrm>
          <a:prstGeom prst="rect">
            <a:avLst/>
          </a:prstGeom>
          <a:noFill/>
          <a:ln>
            <a:noFill/>
          </a:ln>
        </p:spPr>
      </p:pic>
      <p:sp>
        <p:nvSpPr>
          <p:cNvPr id="285" name="Google Shape;285;p121"/>
          <p:cNvSpPr/>
          <p:nvPr/>
        </p:nvSpPr>
        <p:spPr>
          <a:xfrm>
            <a:off x="3542730" y="171706"/>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286" name="Google Shape;286;p121"/>
          <p:cNvGrpSpPr/>
          <p:nvPr/>
        </p:nvGrpSpPr>
        <p:grpSpPr>
          <a:xfrm>
            <a:off x="10657636" y="1985795"/>
            <a:ext cx="923513" cy="733132"/>
            <a:chOff x="277892" y="2283969"/>
            <a:chExt cx="939577" cy="824904"/>
          </a:xfrm>
        </p:grpSpPr>
        <p:sp>
          <p:nvSpPr>
            <p:cNvPr id="287" name="Google Shape;287;p121"/>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noFill/>
            <a:ln>
              <a:noFill/>
            </a:ln>
          </p:spPr>
        </p:sp>
        <p:sp>
          <p:nvSpPr>
            <p:cNvPr id="288" name="Google Shape;288;p121"/>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noFill/>
            <a:ln>
              <a:noFill/>
            </a:ln>
          </p:spPr>
        </p:sp>
      </p:grpSp>
      <p:pic>
        <p:nvPicPr>
          <p:cNvPr id="289" name="Google Shape;289;p121" descr="Image générée"/>
          <p:cNvPicPr preferRelativeResize="0"/>
          <p:nvPr/>
        </p:nvPicPr>
        <p:blipFill rotWithShape="1">
          <a:blip r:embed="rId4">
            <a:alphaModFix/>
          </a:blip>
          <a:srcRect t="11064" b="10678"/>
          <a:stretch/>
        </p:blipFill>
        <p:spPr>
          <a:xfrm>
            <a:off x="10657635" y="1023539"/>
            <a:ext cx="727815" cy="854359"/>
          </a:xfrm>
          <a:prstGeom prst="rect">
            <a:avLst/>
          </a:prstGeom>
          <a:noFill/>
          <a:ln>
            <a:noFill/>
          </a:ln>
        </p:spPr>
      </p:pic>
      <p:pic>
        <p:nvPicPr>
          <p:cNvPr id="290" name="Google Shape;290;p121"/>
          <p:cNvPicPr preferRelativeResize="0"/>
          <p:nvPr/>
        </p:nvPicPr>
        <p:blipFill rotWithShape="1">
          <a:blip r:embed="rId5">
            <a:alphaModFix/>
          </a:blip>
          <a:srcRect/>
          <a:stretch/>
        </p:blipFill>
        <p:spPr>
          <a:xfrm>
            <a:off x="10701998" y="4970170"/>
            <a:ext cx="590757" cy="603600"/>
          </a:xfrm>
          <a:prstGeom prst="ellipse">
            <a:avLst/>
          </a:prstGeom>
          <a:solidFill>
            <a:srgbClr val="FFC000"/>
          </a:solidFill>
          <a:ln>
            <a:noFill/>
          </a:ln>
        </p:spPr>
      </p:pic>
      <p:sp>
        <p:nvSpPr>
          <p:cNvPr id="291" name="Google Shape;291;p121"/>
          <p:cNvSpPr txBox="1"/>
          <p:nvPr/>
        </p:nvSpPr>
        <p:spPr>
          <a:xfrm>
            <a:off x="2064863" y="506174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أيقونات مخصصة للتلاميذ">
  <p:cSld name="أيقونات مخصصة للتلاميذ">
    <p:bg>
      <p:bgPr>
        <a:solidFill>
          <a:srgbClr val="DCE6F2"/>
        </a:solidFill>
        <a:effectLst/>
      </p:bgPr>
    </p:bg>
    <p:spTree>
      <p:nvGrpSpPr>
        <p:cNvPr id="1" name="Shape 292"/>
        <p:cNvGrpSpPr/>
        <p:nvPr/>
      </p:nvGrpSpPr>
      <p:grpSpPr>
        <a:xfrm>
          <a:off x="0" y="0"/>
          <a:ext cx="0" cy="0"/>
          <a:chOff x="0" y="0"/>
          <a:chExt cx="0" cy="0"/>
        </a:xfrm>
      </p:grpSpPr>
      <p:sp>
        <p:nvSpPr>
          <p:cNvPr id="293" name="Google Shape;293;p122"/>
          <p:cNvSpPr txBox="1"/>
          <p:nvPr/>
        </p:nvSpPr>
        <p:spPr>
          <a:xfrm>
            <a:off x="8610600" y="6481045"/>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ar-MA" sz="1200" b="0" i="0" u="none" strike="noStrike" cap="none">
                <a:solidFill>
                  <a:srgbClr val="757575"/>
                </a:solidFill>
                <a:latin typeface="Arial"/>
                <a:ea typeface="Arial"/>
                <a:cs typeface="Arial"/>
                <a:sym typeface="Arial"/>
              </a:rPr>
              <a:t>‹N°›</a:t>
            </a:fld>
            <a:endParaRPr sz="1200" b="0" i="0" u="none" strike="noStrike" cap="none">
              <a:solidFill>
                <a:srgbClr val="757575"/>
              </a:solidFill>
              <a:latin typeface="Arial"/>
              <a:ea typeface="Arial"/>
              <a:cs typeface="Arial"/>
              <a:sym typeface="Arial"/>
            </a:endParaRPr>
          </a:p>
        </p:txBody>
      </p:sp>
      <p:sp>
        <p:nvSpPr>
          <p:cNvPr id="294" name="Google Shape;294;p122"/>
          <p:cNvSpPr txBox="1"/>
          <p:nvPr/>
        </p:nvSpPr>
        <p:spPr>
          <a:xfrm>
            <a:off x="1725695" y="4858786"/>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295" name="Google Shape;295;p122"/>
          <p:cNvPicPr preferRelativeResize="0"/>
          <p:nvPr/>
        </p:nvPicPr>
        <p:blipFill rotWithShape="1">
          <a:blip r:embed="rId2">
            <a:alphaModFix/>
          </a:blip>
          <a:srcRect/>
          <a:stretch/>
        </p:blipFill>
        <p:spPr>
          <a:xfrm>
            <a:off x="10667497" y="4767386"/>
            <a:ext cx="613620" cy="603600"/>
          </a:xfrm>
          <a:prstGeom prst="rect">
            <a:avLst/>
          </a:prstGeom>
          <a:noFill/>
          <a:ln>
            <a:noFill/>
          </a:ln>
        </p:spPr>
      </p:pic>
      <p:sp>
        <p:nvSpPr>
          <p:cNvPr id="296" name="Google Shape;296;p122"/>
          <p:cNvSpPr txBox="1"/>
          <p:nvPr/>
        </p:nvSpPr>
        <p:spPr>
          <a:xfrm>
            <a:off x="1725695" y="4089870"/>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297" name="Google Shape;297;p122"/>
          <p:cNvPicPr preferRelativeResize="0"/>
          <p:nvPr/>
        </p:nvPicPr>
        <p:blipFill rotWithShape="1">
          <a:blip r:embed="rId3">
            <a:alphaModFix/>
          </a:blip>
          <a:srcRect/>
          <a:stretch/>
        </p:blipFill>
        <p:spPr>
          <a:xfrm>
            <a:off x="10687954" y="4011975"/>
            <a:ext cx="551667" cy="498415"/>
          </a:xfrm>
          <a:prstGeom prst="rect">
            <a:avLst/>
          </a:prstGeom>
          <a:noFill/>
          <a:ln>
            <a:noFill/>
          </a:ln>
        </p:spPr>
      </p:pic>
      <p:pic>
        <p:nvPicPr>
          <p:cNvPr id="298" name="Google Shape;298;p122"/>
          <p:cNvPicPr preferRelativeResize="0"/>
          <p:nvPr/>
        </p:nvPicPr>
        <p:blipFill rotWithShape="1">
          <a:blip r:embed="rId4">
            <a:alphaModFix/>
          </a:blip>
          <a:srcRect/>
          <a:stretch/>
        </p:blipFill>
        <p:spPr>
          <a:xfrm>
            <a:off x="10691243" y="2579277"/>
            <a:ext cx="556939" cy="498414"/>
          </a:xfrm>
          <a:prstGeom prst="rect">
            <a:avLst/>
          </a:prstGeom>
          <a:noFill/>
          <a:ln>
            <a:noFill/>
          </a:ln>
        </p:spPr>
      </p:pic>
      <p:sp>
        <p:nvSpPr>
          <p:cNvPr id="299" name="Google Shape;299;p122"/>
          <p:cNvSpPr txBox="1"/>
          <p:nvPr/>
        </p:nvSpPr>
        <p:spPr>
          <a:xfrm>
            <a:off x="1737152" y="2664487"/>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00" name="Google Shape;300;p122"/>
          <p:cNvSpPr txBox="1"/>
          <p:nvPr/>
        </p:nvSpPr>
        <p:spPr>
          <a:xfrm>
            <a:off x="1725694" y="1954092"/>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01" name="Google Shape;301;p122" descr="Lever la main - Icônes mains et gestes gratuites"/>
          <p:cNvPicPr preferRelativeResize="0"/>
          <p:nvPr/>
        </p:nvPicPr>
        <p:blipFill rotWithShape="1">
          <a:blip r:embed="rId5">
            <a:alphaModFix/>
          </a:blip>
          <a:srcRect/>
          <a:stretch/>
        </p:blipFill>
        <p:spPr>
          <a:xfrm>
            <a:off x="10758368" y="1906767"/>
            <a:ext cx="540887" cy="426303"/>
          </a:xfrm>
          <a:prstGeom prst="rect">
            <a:avLst/>
          </a:prstGeom>
          <a:noFill/>
          <a:ln>
            <a:noFill/>
          </a:ln>
        </p:spPr>
      </p:pic>
      <p:sp>
        <p:nvSpPr>
          <p:cNvPr id="302" name="Google Shape;302;p122"/>
          <p:cNvSpPr txBox="1"/>
          <p:nvPr/>
        </p:nvSpPr>
        <p:spPr>
          <a:xfrm>
            <a:off x="1743832" y="1225026"/>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03" name="Google Shape;303;p122"/>
          <p:cNvGrpSpPr/>
          <p:nvPr/>
        </p:nvGrpSpPr>
        <p:grpSpPr>
          <a:xfrm>
            <a:off x="10667145" y="1130986"/>
            <a:ext cx="632111" cy="603600"/>
            <a:chOff x="779845" y="4335989"/>
            <a:chExt cx="442253" cy="575842"/>
          </a:xfrm>
        </p:grpSpPr>
        <p:pic>
          <p:nvPicPr>
            <p:cNvPr id="304" name="Google Shape;304;p122" descr="Une image contenant Dessin animé, clipart, Animation, illustration&#10;&#10;Description générée automatiquement"/>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05" name="Google Shape;305;p122"/>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06" name="Google Shape;306;p122"/>
          <p:cNvSpPr txBox="1"/>
          <p:nvPr/>
        </p:nvSpPr>
        <p:spPr>
          <a:xfrm>
            <a:off x="1725696" y="3375633"/>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07" name="Google Shape;307;p122"/>
          <p:cNvGrpSpPr/>
          <p:nvPr/>
        </p:nvGrpSpPr>
        <p:grpSpPr>
          <a:xfrm>
            <a:off x="10719352" y="3267051"/>
            <a:ext cx="551667" cy="479498"/>
            <a:chOff x="10280460" y="4841540"/>
            <a:chExt cx="630930" cy="597556"/>
          </a:xfrm>
        </p:grpSpPr>
        <p:pic>
          <p:nvPicPr>
            <p:cNvPr id="308" name="Google Shape;308;p122"/>
            <p:cNvPicPr preferRelativeResize="0"/>
            <p:nvPr/>
          </p:nvPicPr>
          <p:blipFill rotWithShape="1">
            <a:blip r:embed="rId7">
              <a:alphaModFix/>
            </a:blip>
            <a:srcRect l="11664" t="23325" r="25923" b="30055"/>
            <a:stretch/>
          </p:blipFill>
          <p:spPr>
            <a:xfrm>
              <a:off x="10280460" y="4967823"/>
              <a:ext cx="630930" cy="471273"/>
            </a:xfrm>
            <a:prstGeom prst="rect">
              <a:avLst/>
            </a:prstGeom>
            <a:noFill/>
            <a:ln>
              <a:noFill/>
            </a:ln>
          </p:spPr>
        </p:pic>
        <p:pic>
          <p:nvPicPr>
            <p:cNvPr id="309" name="Google Shape;309;p122"/>
            <p:cNvPicPr preferRelativeResize="0"/>
            <p:nvPr/>
          </p:nvPicPr>
          <p:blipFill rotWithShape="1">
            <a:blip r:embed="rId8">
              <a:alphaModFix/>
            </a:blip>
            <a:srcRect l="74744" t="23325" r="10688" b="30055"/>
            <a:stretch/>
          </p:blipFill>
          <p:spPr>
            <a:xfrm rot="1461832">
              <a:off x="10456526" y="4850932"/>
              <a:ext cx="147273" cy="471273"/>
            </a:xfrm>
            <a:prstGeom prst="rect">
              <a:avLst/>
            </a:prstGeom>
            <a:noFill/>
            <a:ln>
              <a:noFill/>
            </a:ln>
          </p:spPr>
        </p:pic>
      </p:grpSp>
      <p:sp>
        <p:nvSpPr>
          <p:cNvPr id="310" name="Google Shape;310;p122"/>
          <p:cNvSpPr/>
          <p:nvPr/>
        </p:nvSpPr>
        <p:spPr>
          <a:xfrm>
            <a:off x="3523676" y="16453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11" name="Google Shape;311;p122"/>
          <p:cNvSpPr txBox="1"/>
          <p:nvPr/>
        </p:nvSpPr>
        <p:spPr>
          <a:xfrm>
            <a:off x="1725694" y="5633312"/>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12" name="Google Shape;312;p122"/>
          <p:cNvPicPr preferRelativeResize="0"/>
          <p:nvPr/>
        </p:nvPicPr>
        <p:blipFill rotWithShape="1">
          <a:blip r:embed="rId9">
            <a:alphaModFix/>
          </a:blip>
          <a:srcRect/>
          <a:stretch/>
        </p:blipFill>
        <p:spPr>
          <a:xfrm>
            <a:off x="10667145" y="5558363"/>
            <a:ext cx="648055" cy="64805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العدة اللازمة">
  <p:cSld name="العدة اللازمة">
    <p:bg>
      <p:bgPr>
        <a:solidFill>
          <a:srgbClr val="DCE6F2"/>
        </a:solidFill>
        <a:effectLst/>
      </p:bgPr>
    </p:bg>
    <p:spTree>
      <p:nvGrpSpPr>
        <p:cNvPr id="1" name="Shape 313"/>
        <p:cNvGrpSpPr/>
        <p:nvPr/>
      </p:nvGrpSpPr>
      <p:grpSpPr>
        <a:xfrm>
          <a:off x="0" y="0"/>
          <a:ext cx="0" cy="0"/>
          <a:chOff x="0" y="0"/>
          <a:chExt cx="0" cy="0"/>
        </a:xfrm>
      </p:grpSpPr>
      <p:sp>
        <p:nvSpPr>
          <p:cNvPr id="314" name="Google Shape;314;p123"/>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15" name="Google Shape;315;p123"/>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316" name="Google Shape;316;p123"/>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317" name="Google Shape;317;p123"/>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318" name="Google Shape;318;p123"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هيكلة الوحدة ">
  <p:cSld name="هيكلة الوحدة ">
    <p:bg>
      <p:bgPr>
        <a:solidFill>
          <a:srgbClr val="DCE6F2"/>
        </a:solidFill>
        <a:effectLst/>
      </p:bgPr>
    </p:bg>
    <p:spTree>
      <p:nvGrpSpPr>
        <p:cNvPr id="1" name="Shape 319"/>
        <p:cNvGrpSpPr/>
        <p:nvPr/>
      </p:nvGrpSpPr>
      <p:grpSpPr>
        <a:xfrm>
          <a:off x="0" y="0"/>
          <a:ext cx="0" cy="0"/>
          <a:chOff x="0" y="0"/>
          <a:chExt cx="0" cy="0"/>
        </a:xfrm>
      </p:grpSpPr>
      <p:sp>
        <p:nvSpPr>
          <p:cNvPr id="320" name="Google Shape;320;p124"/>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sp>
        <p:nvSpPr>
          <p:cNvPr id="321" name="Google Shape;321;p124"/>
          <p:cNvSpPr/>
          <p:nvPr/>
        </p:nvSpPr>
        <p:spPr>
          <a:xfrm>
            <a:off x="6130654" y="1311586"/>
            <a:ext cx="5890794" cy="627084"/>
          </a:xfrm>
          <a:prstGeom prst="rect">
            <a:avLst/>
          </a:prstGeom>
          <a:solidFill>
            <a:schemeClr val="accent1"/>
          </a:solidFill>
          <a:ln w="19050" cap="flat" cmpd="sng">
            <a:solidFill>
              <a:srgbClr val="0F465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22" name="Google Shape;322;p124"/>
          <p:cNvSpPr/>
          <p:nvPr/>
        </p:nvSpPr>
        <p:spPr>
          <a:xfrm>
            <a:off x="123748" y="1311586"/>
            <a:ext cx="5890794" cy="627084"/>
          </a:xfrm>
          <a:prstGeom prst="rect">
            <a:avLst/>
          </a:prstGeom>
          <a:solidFill>
            <a:schemeClr val="accent1"/>
          </a:solidFill>
          <a:ln w="19050" cap="flat" cmpd="sng">
            <a:solidFill>
              <a:srgbClr val="0F465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pic>
        <p:nvPicPr>
          <p:cNvPr id="323" name="Google Shape;323;p124"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توجيهات ديداكتيكية ">
  <p:cSld name="توجيهات ديداكتيكية ">
    <p:bg>
      <p:bgPr>
        <a:solidFill>
          <a:srgbClr val="DCE6F2"/>
        </a:solidFill>
        <a:effectLst/>
      </p:bgPr>
    </p:bg>
    <p:spTree>
      <p:nvGrpSpPr>
        <p:cNvPr id="1" name="Shape 324"/>
        <p:cNvGrpSpPr/>
        <p:nvPr/>
      </p:nvGrpSpPr>
      <p:grpSpPr>
        <a:xfrm>
          <a:off x="0" y="0"/>
          <a:ext cx="0" cy="0"/>
          <a:chOff x="0" y="0"/>
          <a:chExt cx="0" cy="0"/>
        </a:xfrm>
      </p:grpSpPr>
      <p:sp>
        <p:nvSpPr>
          <p:cNvPr id="325" name="Google Shape;325;p125"/>
          <p:cNvSpPr/>
          <p:nvPr/>
        </p:nvSpPr>
        <p:spPr>
          <a:xfrm>
            <a:off x="1333383" y="336824"/>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توجيهات ديداكتيكية تخص هذه الحصة:</a:t>
            </a:r>
            <a:endParaRPr sz="2400" b="0" i="0" u="none" strike="noStrike" cap="none">
              <a:solidFill>
                <a:srgbClr val="44546A"/>
              </a:solidFill>
              <a:latin typeface="Arial"/>
              <a:ea typeface="Arial"/>
              <a:cs typeface="Arial"/>
              <a:sym typeface="Arial"/>
            </a:endParaRPr>
          </a:p>
        </p:txBody>
      </p:sp>
      <p:pic>
        <p:nvPicPr>
          <p:cNvPr id="326" name="Google Shape;326;p125"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327" name="Google Shape;327;p125"/>
          <p:cNvSpPr txBox="1">
            <a:spLocks noGrp="1"/>
          </p:cNvSpPr>
          <p:nvPr>
            <p:ph type="body" idx="1"/>
          </p:nvPr>
        </p:nvSpPr>
        <p:spPr>
          <a:xfrm>
            <a:off x="698500" y="1093535"/>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chemeClr val="dk1"/>
              </a:buClr>
              <a:buSzPts val="1600"/>
              <a:buFont typeface="Arial"/>
              <a:buNone/>
              <a:defRPr sz="1600" b="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125"/>
          <p:cNvSpPr txBox="1">
            <a:spLocks noGrp="1"/>
          </p:cNvSpPr>
          <p:nvPr>
            <p:ph type="body" idx="2"/>
          </p:nvPr>
        </p:nvSpPr>
        <p:spPr>
          <a:xfrm>
            <a:off x="698500" y="3494248"/>
            <a:ext cx="9194528" cy="2052114"/>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125"/>
          <p:cNvSpPr txBox="1">
            <a:spLocks noGrp="1"/>
          </p:cNvSpPr>
          <p:nvPr>
            <p:ph type="body" idx="3"/>
          </p:nvPr>
        </p:nvSpPr>
        <p:spPr>
          <a:xfrm>
            <a:off x="623898" y="5575116"/>
            <a:ext cx="9194528" cy="1071438"/>
          </a:xfrm>
          <a:prstGeom prst="rect">
            <a:avLst/>
          </a:prstGeom>
          <a:noFill/>
          <a:ln>
            <a:noFill/>
          </a:ln>
        </p:spPr>
        <p:txBody>
          <a:bodyPr spcFirstLastPara="1" wrap="square" lIns="91425" tIns="45700" rIns="91425" bIns="45700" anchor="ctr" anchorCtr="0">
            <a:normAutofit/>
          </a:bodyPr>
          <a:lstStyle>
            <a:lvl1pPr marL="457200" lvl="0" indent="-304800" algn="r" rtl="1">
              <a:lnSpc>
                <a:spcPct val="90000"/>
              </a:lnSpc>
              <a:spcBef>
                <a:spcPts val="1000"/>
              </a:spcBef>
              <a:spcAft>
                <a:spcPts val="0"/>
              </a:spcAft>
              <a:buClr>
                <a:srgbClr val="000000"/>
              </a:buClr>
              <a:buSzPts val="1200"/>
              <a:buFont typeface="Arial"/>
              <a:buChar char="•"/>
              <a:defRPr sz="18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125"/>
          <p:cNvSpPr txBox="1">
            <a:spLocks noGrp="1"/>
          </p:cNvSpPr>
          <p:nvPr>
            <p:ph type="body" idx="4"/>
          </p:nvPr>
        </p:nvSpPr>
        <p:spPr>
          <a:xfrm>
            <a:off x="758053" y="2173652"/>
            <a:ext cx="9194528" cy="1071438"/>
          </a:xfrm>
          <a:prstGeom prst="rect">
            <a:avLst/>
          </a:prstGeom>
          <a:noFill/>
          <a:ln>
            <a:noFill/>
          </a:ln>
        </p:spPr>
        <p:txBody>
          <a:bodyPr spcFirstLastPara="1" wrap="square" lIns="91425" tIns="45700" rIns="91425" bIns="45700" anchor="ctr" anchorCtr="0">
            <a:normAutofit/>
          </a:bodyPr>
          <a:lstStyle>
            <a:lvl1pPr marL="457200" lvl="0" indent="-228600" algn="r" rtl="1">
              <a:lnSpc>
                <a:spcPct val="90000"/>
              </a:lnSpc>
              <a:spcBef>
                <a:spcPts val="1000"/>
              </a:spcBef>
              <a:spcAft>
                <a:spcPts val="0"/>
              </a:spcAft>
              <a:buClr>
                <a:srgbClr val="000000"/>
              </a:buClr>
              <a:buSzPts val="1200"/>
              <a:buFont typeface="Arial"/>
              <a:buNone/>
              <a:defRPr sz="1600" b="0" i="0" u="none" strike="noStrike" cap="none">
                <a:solidFill>
                  <a:srgbClr val="000000"/>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الموارد التعليمية ">
  <p:cSld name="الموارد التعليمية ">
    <p:bg>
      <p:bgPr>
        <a:solidFill>
          <a:srgbClr val="DCE6F2"/>
        </a:solidFill>
        <a:effectLst/>
      </p:bgPr>
    </p:bg>
    <p:spTree>
      <p:nvGrpSpPr>
        <p:cNvPr id="1" name="Shape 331"/>
        <p:cNvGrpSpPr/>
        <p:nvPr/>
      </p:nvGrpSpPr>
      <p:grpSpPr>
        <a:xfrm>
          <a:off x="0" y="0"/>
          <a:ext cx="0" cy="0"/>
          <a:chOff x="0" y="0"/>
          <a:chExt cx="0" cy="0"/>
        </a:xfrm>
      </p:grpSpPr>
      <p:sp>
        <p:nvSpPr>
          <p:cNvPr id="332" name="Google Shape;332;p126"/>
          <p:cNvSpPr/>
          <p:nvPr/>
        </p:nvSpPr>
        <p:spPr>
          <a:xfrm>
            <a:off x="-614135" y="376739"/>
            <a:ext cx="11800115" cy="602723"/>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Arial"/>
                <a:ea typeface="Arial"/>
                <a:cs typeface="Arial"/>
                <a:sym typeface="Arial"/>
              </a:rPr>
              <a:t>توظيف الأستاذ للموارد التعليمية :</a:t>
            </a:r>
            <a:endParaRPr sz="3200" b="1" i="0" u="none" strike="noStrike" cap="none">
              <a:solidFill>
                <a:srgbClr val="FF0000"/>
              </a:solidFill>
              <a:latin typeface="Calibri"/>
              <a:ea typeface="Calibri"/>
              <a:cs typeface="Calibri"/>
              <a:sym typeface="Calibri"/>
            </a:endParaRPr>
          </a:p>
        </p:txBody>
      </p:sp>
      <p:pic>
        <p:nvPicPr>
          <p:cNvPr id="333" name="Google Shape;333;p126"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الممارسة البيداغوجية ">
  <p:cSld name="الممارسة البيداغوجية ">
    <p:bg>
      <p:bgPr>
        <a:solidFill>
          <a:srgbClr val="DCE6F2"/>
        </a:solidFill>
        <a:effectLst/>
      </p:bgPr>
    </p:bg>
    <p:spTree>
      <p:nvGrpSpPr>
        <p:cNvPr id="1" name="Shape 334"/>
        <p:cNvGrpSpPr/>
        <p:nvPr/>
      </p:nvGrpSpPr>
      <p:grpSpPr>
        <a:xfrm>
          <a:off x="0" y="0"/>
          <a:ext cx="0" cy="0"/>
          <a:chOff x="0" y="0"/>
          <a:chExt cx="0" cy="0"/>
        </a:xfrm>
      </p:grpSpPr>
      <p:sp>
        <p:nvSpPr>
          <p:cNvPr id="335" name="Google Shape;335;p127"/>
          <p:cNvSpPr/>
          <p:nvPr/>
        </p:nvSpPr>
        <p:spPr>
          <a:xfrm>
            <a:off x="1333383" y="352159"/>
            <a:ext cx="9932872" cy="494105"/>
          </a:xfrm>
          <a:prstGeom prst="rect">
            <a:avLst/>
          </a:prstGeom>
          <a:noFill/>
          <a:ln>
            <a:noFill/>
          </a:ln>
        </p:spPr>
        <p:txBody>
          <a:bodyPr spcFirstLastPara="1" wrap="square" lIns="91425" tIns="45675" rIns="91425" bIns="45675" anchor="t" anchorCtr="0">
            <a:noAutofit/>
          </a:bodyPr>
          <a:lstStyle/>
          <a:p>
            <a:pPr marL="0" marR="0" lvl="0" indent="0" algn="r" rtl="1">
              <a:lnSpc>
                <a:spcPct val="100000"/>
              </a:lnSpc>
              <a:spcBef>
                <a:spcPts val="0"/>
              </a:spcBef>
              <a:spcAft>
                <a:spcPts val="0"/>
              </a:spcAft>
              <a:buNone/>
            </a:pPr>
            <a:r>
              <a:rPr lang="ar-MA" sz="3200" b="1" i="0" u="none" strike="noStrike" cap="none">
                <a:solidFill>
                  <a:srgbClr val="44546A"/>
                </a:solidFill>
                <a:latin typeface="Calibri"/>
                <a:ea typeface="Calibri"/>
                <a:cs typeface="Calibri"/>
                <a:sym typeface="Calibri"/>
              </a:rPr>
              <a:t>الممارسة البيداغوجية الفعالة لهذا الأسبوع:</a:t>
            </a:r>
            <a:endParaRPr sz="2400" b="0" i="0" u="none" strike="noStrike" cap="none">
              <a:solidFill>
                <a:srgbClr val="44546A"/>
              </a:solidFill>
              <a:latin typeface="Arial"/>
              <a:ea typeface="Arial"/>
              <a:cs typeface="Arial"/>
              <a:sym typeface="Arial"/>
            </a:endParaRPr>
          </a:p>
        </p:txBody>
      </p:sp>
      <p:pic>
        <p:nvPicPr>
          <p:cNvPr id="336" name="Google Shape;336;p127"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37"/>
        <p:cNvGrpSpPr/>
        <p:nvPr/>
      </p:nvGrpSpPr>
      <p:grpSpPr>
        <a:xfrm>
          <a:off x="0" y="0"/>
          <a:ext cx="0" cy="0"/>
          <a:chOff x="0" y="0"/>
          <a:chExt cx="0" cy="0"/>
        </a:xfrm>
      </p:grpSpPr>
      <p:grpSp>
        <p:nvGrpSpPr>
          <p:cNvPr id="338" name="Google Shape;338;p128"/>
          <p:cNvGrpSpPr/>
          <p:nvPr/>
        </p:nvGrpSpPr>
        <p:grpSpPr>
          <a:xfrm>
            <a:off x="812158" y="844906"/>
            <a:ext cx="10567685" cy="5198169"/>
            <a:chOff x="2184399" y="1402024"/>
            <a:chExt cx="7823200" cy="4942038"/>
          </a:xfrm>
        </p:grpSpPr>
        <p:sp>
          <p:nvSpPr>
            <p:cNvPr id="339" name="Google Shape;339;p128"/>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0" name="Google Shape;340;p12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341" name="Google Shape;341;p128"/>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342" name="Google Shape;342;p128"/>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343" name="Google Shape;343;p128"/>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344" name="Google Shape;344;p128"/>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345" name="Google Shape;345;p128"/>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نشاط اعتيادي">
  <p:cSld name="نشاط اعتيادي">
    <p:spTree>
      <p:nvGrpSpPr>
        <p:cNvPr id="1" name="Shape 346"/>
        <p:cNvGrpSpPr/>
        <p:nvPr/>
      </p:nvGrpSpPr>
      <p:grpSpPr>
        <a:xfrm>
          <a:off x="0" y="0"/>
          <a:ext cx="0" cy="0"/>
          <a:chOff x="0" y="0"/>
          <a:chExt cx="0" cy="0"/>
        </a:xfrm>
      </p:grpSpPr>
      <p:grpSp>
        <p:nvGrpSpPr>
          <p:cNvPr id="347" name="Google Shape;347;p129"/>
          <p:cNvGrpSpPr/>
          <p:nvPr/>
        </p:nvGrpSpPr>
        <p:grpSpPr>
          <a:xfrm>
            <a:off x="4932835" y="1459304"/>
            <a:ext cx="6054377" cy="3711725"/>
            <a:chOff x="1715066" y="1103461"/>
            <a:chExt cx="5717724" cy="3124203"/>
          </a:xfrm>
        </p:grpSpPr>
        <p:sp>
          <p:nvSpPr>
            <p:cNvPr id="348" name="Google Shape;348;p12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49" name="Google Shape;349;p12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0" name="Google Shape;350;p129"/>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نشاط اعتيادي</a:t>
            </a:r>
            <a:endParaRPr sz="4400" b="1" i="0" u="none" strike="noStrike" cap="none">
              <a:solidFill>
                <a:srgbClr val="F19D19"/>
              </a:solidFill>
              <a:latin typeface="Arial"/>
              <a:ea typeface="Arial"/>
              <a:cs typeface="Arial"/>
              <a:sym typeface="Arial"/>
            </a:endParaRPr>
          </a:p>
        </p:txBody>
      </p:sp>
      <p:sp>
        <p:nvSpPr>
          <p:cNvPr id="351" name="Google Shape;351;p12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2" name="Google Shape;352;p129" descr="Une image contenant dessin humoristique, habits, garçon, Dessin d’enfant&#10;&#10;Le contenu généré par l’IA peut être incorrect."/>
          <p:cNvPicPr preferRelativeResize="0"/>
          <p:nvPr/>
        </p:nvPicPr>
        <p:blipFill rotWithShape="1">
          <a:blip r:embed="rId2">
            <a:alphaModFix/>
          </a:blip>
          <a:srcRect/>
          <a:stretch/>
        </p:blipFill>
        <p:spPr>
          <a:xfrm>
            <a:off x="782370" y="1727822"/>
            <a:ext cx="3207836" cy="301342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حديث غير رسمي">
  <p:cSld name="حديث غير رسمي">
    <p:spTree>
      <p:nvGrpSpPr>
        <p:cNvPr id="1" name="Shape 353"/>
        <p:cNvGrpSpPr/>
        <p:nvPr/>
      </p:nvGrpSpPr>
      <p:grpSpPr>
        <a:xfrm>
          <a:off x="0" y="0"/>
          <a:ext cx="0" cy="0"/>
          <a:chOff x="0" y="0"/>
          <a:chExt cx="0" cy="0"/>
        </a:xfrm>
      </p:grpSpPr>
      <p:grpSp>
        <p:nvGrpSpPr>
          <p:cNvPr id="354" name="Google Shape;354;p130"/>
          <p:cNvGrpSpPr/>
          <p:nvPr/>
        </p:nvGrpSpPr>
        <p:grpSpPr>
          <a:xfrm>
            <a:off x="4932835" y="1459304"/>
            <a:ext cx="6054377" cy="3711725"/>
            <a:chOff x="1715066" y="1103461"/>
            <a:chExt cx="5717724" cy="3124203"/>
          </a:xfrm>
        </p:grpSpPr>
        <p:sp>
          <p:nvSpPr>
            <p:cNvPr id="355" name="Google Shape;355;p130"/>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56" name="Google Shape;356;p130"/>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57" name="Google Shape;357;p130"/>
          <p:cNvSpPr txBox="1"/>
          <p:nvPr/>
        </p:nvSpPr>
        <p:spPr>
          <a:xfrm>
            <a:off x="5025419" y="1993162"/>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حديث غير رسمي</a:t>
            </a:r>
            <a:endParaRPr sz="5400" b="1" i="0" u="none" strike="noStrike" cap="none">
              <a:solidFill>
                <a:srgbClr val="F19D19"/>
              </a:solidFill>
              <a:latin typeface="Calibri"/>
              <a:ea typeface="Calibri"/>
              <a:cs typeface="Calibri"/>
              <a:sym typeface="Calibri"/>
            </a:endParaRPr>
          </a:p>
        </p:txBody>
      </p:sp>
      <p:sp>
        <p:nvSpPr>
          <p:cNvPr id="358" name="Google Shape;358;p130"/>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9" name="Google Shape;359;p130"/>
          <p:cNvPicPr preferRelativeResize="0"/>
          <p:nvPr/>
        </p:nvPicPr>
        <p:blipFill rotWithShape="1">
          <a:blip r:embed="rId2">
            <a:alphaModFix/>
          </a:blip>
          <a:srcRect b="40889"/>
          <a:stretch/>
        </p:blipFill>
        <p:spPr>
          <a:xfrm>
            <a:off x="902886" y="2065568"/>
            <a:ext cx="3021413" cy="3298301"/>
          </a:xfrm>
          <a:prstGeom prst="rect">
            <a:avLst/>
          </a:prstGeom>
          <a:noFill/>
          <a:ln>
            <a:noFill/>
          </a:ln>
        </p:spPr>
      </p:pic>
      <p:sp>
        <p:nvSpPr>
          <p:cNvPr id="360" name="Google Shape;360;p130"/>
          <p:cNvSpPr/>
          <p:nvPr/>
        </p:nvSpPr>
        <p:spPr>
          <a:xfrm>
            <a:off x="20192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361" name="Google Shape;361;p130"/>
          <p:cNvSpPr/>
          <p:nvPr/>
        </p:nvSpPr>
        <p:spPr>
          <a:xfrm rot="220151">
            <a:off x="22935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مراقبة إنجاز الواجبات المنزلية">
  <p:cSld name="مراقبة إنجاز الواجبات المنزلية">
    <p:spTree>
      <p:nvGrpSpPr>
        <p:cNvPr id="1" name="Shape 362"/>
        <p:cNvGrpSpPr/>
        <p:nvPr/>
      </p:nvGrpSpPr>
      <p:grpSpPr>
        <a:xfrm>
          <a:off x="0" y="0"/>
          <a:ext cx="0" cy="0"/>
          <a:chOff x="0" y="0"/>
          <a:chExt cx="0" cy="0"/>
        </a:xfrm>
      </p:grpSpPr>
      <p:grpSp>
        <p:nvGrpSpPr>
          <p:cNvPr id="363" name="Google Shape;363;p131"/>
          <p:cNvGrpSpPr/>
          <p:nvPr/>
        </p:nvGrpSpPr>
        <p:grpSpPr>
          <a:xfrm>
            <a:off x="4932835" y="1459304"/>
            <a:ext cx="6054377" cy="3711725"/>
            <a:chOff x="1715066" y="1103461"/>
            <a:chExt cx="5717724" cy="3124203"/>
          </a:xfrm>
        </p:grpSpPr>
        <p:sp>
          <p:nvSpPr>
            <p:cNvPr id="364" name="Google Shape;364;p131"/>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65" name="Google Shape;365;p131"/>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66" name="Google Shape;366;p131"/>
          <p:cNvSpPr txBox="1"/>
          <p:nvPr/>
        </p:nvSpPr>
        <p:spPr>
          <a:xfrm>
            <a:off x="5264727" y="2131992"/>
            <a:ext cx="5458691" cy="170694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مراقبة إنجاز الواجبات المنزلية</a:t>
            </a:r>
            <a:endParaRPr sz="4400" b="1" i="0" u="none" strike="noStrike" cap="none">
              <a:solidFill>
                <a:srgbClr val="F19D19"/>
              </a:solidFill>
              <a:latin typeface="Arial"/>
              <a:ea typeface="Arial"/>
              <a:cs typeface="Arial"/>
              <a:sym typeface="Arial"/>
            </a:endParaRPr>
          </a:p>
        </p:txBody>
      </p:sp>
      <p:sp>
        <p:nvSpPr>
          <p:cNvPr id="367" name="Google Shape;367;p13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8" name="Google Shape;368;p131" descr="Une image contenant Visage humain, personne, habits, dessin&#10;&#10;Le contenu généré par l’IA peut être incorrect."/>
          <p:cNvPicPr preferRelativeResize="0"/>
          <p:nvPr/>
        </p:nvPicPr>
        <p:blipFill rotWithShape="1">
          <a:blip r:embed="rId2">
            <a:alphaModFix/>
          </a:blip>
          <a:srcRect/>
          <a:stretch/>
        </p:blipFill>
        <p:spPr>
          <a:xfrm>
            <a:off x="289743" y="1746941"/>
            <a:ext cx="3766659" cy="376665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استرجاع المكتسبات">
  <p:cSld name="استرجاع المكتسبات">
    <p:spTree>
      <p:nvGrpSpPr>
        <p:cNvPr id="1" name="Shape 369"/>
        <p:cNvGrpSpPr/>
        <p:nvPr/>
      </p:nvGrpSpPr>
      <p:grpSpPr>
        <a:xfrm>
          <a:off x="0" y="0"/>
          <a:ext cx="0" cy="0"/>
          <a:chOff x="0" y="0"/>
          <a:chExt cx="0" cy="0"/>
        </a:xfrm>
      </p:grpSpPr>
      <p:grpSp>
        <p:nvGrpSpPr>
          <p:cNvPr id="370" name="Google Shape;370;p132"/>
          <p:cNvGrpSpPr/>
          <p:nvPr/>
        </p:nvGrpSpPr>
        <p:grpSpPr>
          <a:xfrm>
            <a:off x="4932835" y="1459304"/>
            <a:ext cx="6054377" cy="3711725"/>
            <a:chOff x="1715066" y="1103461"/>
            <a:chExt cx="5717724" cy="3124203"/>
          </a:xfrm>
        </p:grpSpPr>
        <p:sp>
          <p:nvSpPr>
            <p:cNvPr id="371" name="Google Shape;371;p13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2" name="Google Shape;372;p13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73" name="Google Shape;373;p132"/>
          <p:cNvSpPr txBox="1"/>
          <p:nvPr/>
        </p:nvSpPr>
        <p:spPr>
          <a:xfrm>
            <a:off x="5025419" y="1840616"/>
            <a:ext cx="5985399" cy="999313"/>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5400" b="1" i="0" u="none" strike="noStrike" cap="none">
                <a:solidFill>
                  <a:srgbClr val="F19D19"/>
                </a:solidFill>
                <a:latin typeface="Calibri"/>
                <a:ea typeface="Calibri"/>
                <a:cs typeface="Calibri"/>
                <a:sym typeface="Calibri"/>
              </a:rPr>
              <a:t>استرجاع المكتسبات</a:t>
            </a:r>
            <a:endParaRPr sz="5400" b="1" i="0" u="none" strike="noStrike" cap="none">
              <a:solidFill>
                <a:srgbClr val="F19D19"/>
              </a:solidFill>
              <a:latin typeface="Calibri"/>
              <a:ea typeface="Calibri"/>
              <a:cs typeface="Calibri"/>
              <a:sym typeface="Calibri"/>
            </a:endParaRPr>
          </a:p>
        </p:txBody>
      </p:sp>
      <p:sp>
        <p:nvSpPr>
          <p:cNvPr id="374" name="Google Shape;374;p132"/>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5" name="Google Shape;375;p132"/>
          <p:cNvPicPr preferRelativeResize="0"/>
          <p:nvPr/>
        </p:nvPicPr>
        <p:blipFill rotWithShape="1">
          <a:blip r:embed="rId2">
            <a:alphaModFix/>
          </a:blip>
          <a:srcRect/>
          <a:stretch/>
        </p:blipFill>
        <p:spPr>
          <a:xfrm>
            <a:off x="399616" y="1583362"/>
            <a:ext cx="3843765" cy="384376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التصريح بالأهداف">
  <p:cSld name="التصريح بالأهداف">
    <p:spTree>
      <p:nvGrpSpPr>
        <p:cNvPr id="1" name="Shape 376"/>
        <p:cNvGrpSpPr/>
        <p:nvPr/>
      </p:nvGrpSpPr>
      <p:grpSpPr>
        <a:xfrm>
          <a:off x="0" y="0"/>
          <a:ext cx="0" cy="0"/>
          <a:chOff x="0" y="0"/>
          <a:chExt cx="0" cy="0"/>
        </a:xfrm>
      </p:grpSpPr>
      <p:grpSp>
        <p:nvGrpSpPr>
          <p:cNvPr id="377" name="Google Shape;377;p133"/>
          <p:cNvGrpSpPr/>
          <p:nvPr/>
        </p:nvGrpSpPr>
        <p:grpSpPr>
          <a:xfrm>
            <a:off x="4932835" y="1459304"/>
            <a:ext cx="6054377" cy="3711725"/>
            <a:chOff x="1715066" y="1103461"/>
            <a:chExt cx="5717724" cy="3124203"/>
          </a:xfrm>
        </p:grpSpPr>
        <p:sp>
          <p:nvSpPr>
            <p:cNvPr id="378" name="Google Shape;378;p133"/>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79" name="Google Shape;379;p133"/>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80" name="Google Shape;380;p133"/>
          <p:cNvSpPr txBox="1"/>
          <p:nvPr/>
        </p:nvSpPr>
        <p:spPr>
          <a:xfrm>
            <a:off x="5001813" y="2239385"/>
            <a:ext cx="5985399" cy="81990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chemeClr val="accent2"/>
                </a:solidFill>
                <a:latin typeface="Calibri"/>
                <a:ea typeface="Calibri"/>
                <a:cs typeface="Calibri"/>
                <a:sym typeface="Calibri"/>
              </a:rPr>
              <a:t>التصريح بالأهداف</a:t>
            </a:r>
            <a:endParaRPr sz="4400" b="1" i="0" u="none" strike="noStrike" cap="none">
              <a:solidFill>
                <a:srgbClr val="F19D19"/>
              </a:solidFill>
              <a:latin typeface="Arial"/>
              <a:ea typeface="Arial"/>
              <a:cs typeface="Arial"/>
              <a:sym typeface="Arial"/>
            </a:endParaRPr>
          </a:p>
        </p:txBody>
      </p:sp>
      <p:sp>
        <p:nvSpPr>
          <p:cNvPr id="381" name="Google Shape;381;p133"/>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2" name="Google Shape;382;p133"/>
          <p:cNvPicPr preferRelativeResize="0"/>
          <p:nvPr/>
        </p:nvPicPr>
        <p:blipFill rotWithShape="1">
          <a:blip r:embed="rId2">
            <a:alphaModFix/>
          </a:blip>
          <a:srcRect/>
          <a:stretch/>
        </p:blipFill>
        <p:spPr>
          <a:xfrm>
            <a:off x="841920" y="1708359"/>
            <a:ext cx="2829300" cy="320654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الفهم العام">
  <p:cSld name="الفهم العام">
    <p:spTree>
      <p:nvGrpSpPr>
        <p:cNvPr id="1" name="Shape 383"/>
        <p:cNvGrpSpPr/>
        <p:nvPr/>
      </p:nvGrpSpPr>
      <p:grpSpPr>
        <a:xfrm>
          <a:off x="0" y="0"/>
          <a:ext cx="0" cy="0"/>
          <a:chOff x="0" y="0"/>
          <a:chExt cx="0" cy="0"/>
        </a:xfrm>
      </p:grpSpPr>
      <p:grpSp>
        <p:nvGrpSpPr>
          <p:cNvPr id="384" name="Google Shape;384;p134"/>
          <p:cNvGrpSpPr/>
          <p:nvPr/>
        </p:nvGrpSpPr>
        <p:grpSpPr>
          <a:xfrm>
            <a:off x="4932835" y="1459304"/>
            <a:ext cx="6054377" cy="3711725"/>
            <a:chOff x="1715066" y="1103461"/>
            <a:chExt cx="5717724" cy="3124203"/>
          </a:xfrm>
        </p:grpSpPr>
        <p:sp>
          <p:nvSpPr>
            <p:cNvPr id="385" name="Google Shape;385;p134"/>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86" name="Google Shape;386;p134"/>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pic>
        <p:nvPicPr>
          <p:cNvPr id="387" name="Google Shape;387;p134"/>
          <p:cNvPicPr preferRelativeResize="0"/>
          <p:nvPr/>
        </p:nvPicPr>
        <p:blipFill rotWithShape="1">
          <a:blip r:embed="rId2">
            <a:alphaModFix/>
          </a:blip>
          <a:srcRect/>
          <a:stretch/>
        </p:blipFill>
        <p:spPr>
          <a:xfrm>
            <a:off x="861539" y="1553667"/>
            <a:ext cx="3291362" cy="3291362"/>
          </a:xfrm>
          <a:prstGeom prst="rect">
            <a:avLst/>
          </a:prstGeom>
          <a:noFill/>
          <a:ln>
            <a:noFill/>
          </a:ln>
        </p:spPr>
      </p:pic>
      <p:sp>
        <p:nvSpPr>
          <p:cNvPr id="388" name="Google Shape;388;p134"/>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134"/>
          <p:cNvSpPr txBox="1">
            <a:spLocks noGrp="1"/>
          </p:cNvSpPr>
          <p:nvPr>
            <p:ph type="body" idx="2"/>
          </p:nvPr>
        </p:nvSpPr>
        <p:spPr>
          <a:xfrm>
            <a:off x="5025419" y="2287934"/>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156082"/>
              </a:buClr>
              <a:buSzPts val="4400"/>
              <a:buNone/>
              <a:defRPr sz="4400" b="1" i="0" u="none" strike="noStrike" cap="none">
                <a:solidFill>
                  <a:srgbClr val="156082"/>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القراءة بطلاقة">
  <p:cSld name="القراءة بطلاقة">
    <p:spTree>
      <p:nvGrpSpPr>
        <p:cNvPr id="1" name="Shape 390"/>
        <p:cNvGrpSpPr/>
        <p:nvPr/>
      </p:nvGrpSpPr>
      <p:grpSpPr>
        <a:xfrm>
          <a:off x="0" y="0"/>
          <a:ext cx="0" cy="0"/>
          <a:chOff x="0" y="0"/>
          <a:chExt cx="0" cy="0"/>
        </a:xfrm>
      </p:grpSpPr>
      <p:grpSp>
        <p:nvGrpSpPr>
          <p:cNvPr id="391" name="Google Shape;391;p135"/>
          <p:cNvGrpSpPr/>
          <p:nvPr/>
        </p:nvGrpSpPr>
        <p:grpSpPr>
          <a:xfrm>
            <a:off x="4932835" y="1459304"/>
            <a:ext cx="6054377" cy="3711725"/>
            <a:chOff x="1715066" y="1103461"/>
            <a:chExt cx="5717724" cy="3124203"/>
          </a:xfrm>
        </p:grpSpPr>
        <p:sp>
          <p:nvSpPr>
            <p:cNvPr id="392" name="Google Shape;392;p135"/>
            <p:cNvSpPr/>
            <p:nvPr/>
          </p:nvSpPr>
          <p:spPr>
            <a:xfrm>
              <a:off x="1715066" y="1103461"/>
              <a:ext cx="5717724" cy="3124203"/>
            </a:xfrm>
            <a:prstGeom prst="rect">
              <a:avLst/>
            </a:prstGeom>
            <a:solidFill>
              <a:schemeClr val="accent1"/>
            </a:solidFill>
            <a:ln w="9525" cap="flat" cmpd="sng">
              <a:solidFill>
                <a:srgbClr val="156082"/>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93" name="Google Shape;393;p135"/>
            <p:cNvSpPr/>
            <p:nvPr/>
          </p:nvSpPr>
          <p:spPr>
            <a:xfrm>
              <a:off x="1802501" y="1179667"/>
              <a:ext cx="5542845" cy="2971800"/>
            </a:xfrm>
            <a:prstGeom prst="rect">
              <a:avLst/>
            </a:prstGeom>
            <a:solidFill>
              <a:srgbClr val="FFFFFF"/>
            </a:solidFill>
            <a:ln w="9525" cap="flat" cmpd="sng">
              <a:solidFill>
                <a:srgbClr val="156082"/>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394" name="Google Shape;394;p135"/>
          <p:cNvSpPr txBox="1"/>
          <p:nvPr/>
        </p:nvSpPr>
        <p:spPr>
          <a:xfrm>
            <a:off x="5001813" y="2239385"/>
            <a:ext cx="5985399" cy="82157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400" b="1" i="0" u="none" strike="noStrike" cap="none">
                <a:solidFill>
                  <a:srgbClr val="156082"/>
                </a:solidFill>
                <a:latin typeface="Arial"/>
                <a:ea typeface="Arial"/>
                <a:cs typeface="Arial"/>
                <a:sym typeface="Arial"/>
              </a:rPr>
              <a:t>القراءة بطلاقة</a:t>
            </a:r>
            <a:endParaRPr sz="4400" b="1" i="0" u="none" strike="noStrike" cap="none">
              <a:solidFill>
                <a:srgbClr val="156082"/>
              </a:solidFill>
              <a:latin typeface="Arial"/>
              <a:ea typeface="Arial"/>
              <a:cs typeface="Arial"/>
              <a:sym typeface="Arial"/>
            </a:endParaRPr>
          </a:p>
        </p:txBody>
      </p:sp>
      <p:sp>
        <p:nvSpPr>
          <p:cNvPr id="395" name="Google Shape;395;p135"/>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6" name="Google Shape;396;p135"/>
          <p:cNvPicPr preferRelativeResize="0"/>
          <p:nvPr/>
        </p:nvPicPr>
        <p:blipFill rotWithShape="1">
          <a:blip r:embed="rId2">
            <a:alphaModFix/>
          </a:blip>
          <a:srcRect/>
          <a:stretch/>
        </p:blipFill>
        <p:spPr>
          <a:xfrm>
            <a:off x="698853" y="1567032"/>
            <a:ext cx="3528999" cy="352899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397"/>
        <p:cNvGrpSpPr/>
        <p:nvPr/>
      </p:nvGrpSpPr>
      <p:grpSpPr>
        <a:xfrm>
          <a:off x="0" y="0"/>
          <a:ext cx="0" cy="0"/>
          <a:chOff x="0" y="0"/>
          <a:chExt cx="0" cy="0"/>
        </a:xfrm>
      </p:grpSpPr>
      <p:grpSp>
        <p:nvGrpSpPr>
          <p:cNvPr id="398" name="Google Shape;398;p136"/>
          <p:cNvGrpSpPr/>
          <p:nvPr/>
        </p:nvGrpSpPr>
        <p:grpSpPr>
          <a:xfrm>
            <a:off x="812159" y="829917"/>
            <a:ext cx="10567685" cy="5198169"/>
            <a:chOff x="2184400" y="1402025"/>
            <a:chExt cx="7823200" cy="4942038"/>
          </a:xfrm>
        </p:grpSpPr>
        <p:sp>
          <p:nvSpPr>
            <p:cNvPr id="399" name="Google Shape;399;p13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0" name="Google Shape;400;p13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401" name="Google Shape;401;p136"/>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02" name="Google Shape;402;p136"/>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403" name="Google Shape;403;p136"/>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404"/>
        <p:cNvGrpSpPr/>
        <p:nvPr/>
      </p:nvGrpSpPr>
      <p:grpSpPr>
        <a:xfrm>
          <a:off x="0" y="0"/>
          <a:ext cx="0" cy="0"/>
          <a:chOff x="0" y="0"/>
          <a:chExt cx="0" cy="0"/>
        </a:xfrm>
      </p:grpSpPr>
      <p:grpSp>
        <p:nvGrpSpPr>
          <p:cNvPr id="405" name="Google Shape;405;p137"/>
          <p:cNvGrpSpPr/>
          <p:nvPr/>
        </p:nvGrpSpPr>
        <p:grpSpPr>
          <a:xfrm>
            <a:off x="812159" y="829917"/>
            <a:ext cx="10567685" cy="5198169"/>
            <a:chOff x="2184400" y="1402025"/>
            <a:chExt cx="7823200" cy="4942038"/>
          </a:xfrm>
        </p:grpSpPr>
        <p:sp>
          <p:nvSpPr>
            <p:cNvPr id="406" name="Google Shape;406;p137"/>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7" name="Google Shape;407;p13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408" name="Google Shape;408;p137"/>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9" name="Google Shape;409;p137"/>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10" name="Google Shape;410;p137"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411" name="Google Shape;411;p137"/>
          <p:cNvSpPr/>
          <p:nvPr/>
        </p:nvSpPr>
        <p:spPr>
          <a:xfrm>
            <a:off x="5455920" y="1269999"/>
            <a:ext cx="1097280" cy="615263"/>
          </a:xfrm>
          <a:prstGeom prst="cloudCallout">
            <a:avLst>
              <a:gd name="adj1" fmla="val -22817"/>
              <a:gd name="adj2" fmla="val 83298"/>
            </a:avLst>
          </a:prstGeom>
          <a:solidFill>
            <a:srgbClr val="F9F1DC"/>
          </a:solidFill>
          <a:ln w="19050" cap="flat" cmpd="sng">
            <a:solidFill>
              <a:srgbClr val="08283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الممارسة المستقلة">
  <p:cSld name="الممارسة المستقلة">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412"/>
        <p:cNvGrpSpPr/>
        <p:nvPr/>
      </p:nvGrpSpPr>
      <p:grpSpPr>
        <a:xfrm>
          <a:off x="0" y="0"/>
          <a:ext cx="0" cy="0"/>
          <a:chOff x="0" y="0"/>
          <a:chExt cx="0" cy="0"/>
        </a:xfrm>
      </p:grpSpPr>
      <p:grpSp>
        <p:nvGrpSpPr>
          <p:cNvPr id="413" name="Google Shape;413;p138"/>
          <p:cNvGrpSpPr/>
          <p:nvPr/>
        </p:nvGrpSpPr>
        <p:grpSpPr>
          <a:xfrm>
            <a:off x="812159" y="829917"/>
            <a:ext cx="10567685" cy="5198169"/>
            <a:chOff x="2184400" y="1402025"/>
            <a:chExt cx="7823200" cy="4942038"/>
          </a:xfrm>
        </p:grpSpPr>
        <p:sp>
          <p:nvSpPr>
            <p:cNvPr id="414" name="Google Shape;414;p138"/>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15" name="Google Shape;415;p1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416" name="Google Shape;416;p138"/>
          <p:cNvSpPr/>
          <p:nvPr/>
        </p:nvSpPr>
        <p:spPr>
          <a:xfrm>
            <a:off x="10366088" y="5002108"/>
            <a:ext cx="649878" cy="649879"/>
          </a:xfrm>
          <a:prstGeom prst="ellipse">
            <a:avLst/>
          </a:prstGeom>
          <a:blipFill rotWithShape="1">
            <a:blip r:embed="rId2">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417" name="Google Shape;417;p138"/>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418" name="Google Shape;418;p138"/>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اختتام الحصة">
  <p:cSld name="اختتام الحصة">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419"/>
        <p:cNvGrpSpPr/>
        <p:nvPr/>
      </p:nvGrpSpPr>
      <p:grpSpPr>
        <a:xfrm>
          <a:off x="0" y="0"/>
          <a:ext cx="0" cy="0"/>
          <a:chOff x="0" y="0"/>
          <a:chExt cx="0" cy="0"/>
        </a:xfrm>
      </p:grpSpPr>
      <p:grpSp>
        <p:nvGrpSpPr>
          <p:cNvPr id="420" name="Google Shape;420;p139"/>
          <p:cNvGrpSpPr/>
          <p:nvPr/>
        </p:nvGrpSpPr>
        <p:grpSpPr>
          <a:xfrm>
            <a:off x="812158" y="844906"/>
            <a:ext cx="10567685" cy="5198169"/>
            <a:chOff x="2184399" y="1402024"/>
            <a:chExt cx="7823200" cy="4942038"/>
          </a:xfrm>
        </p:grpSpPr>
        <p:sp>
          <p:nvSpPr>
            <p:cNvPr id="421" name="Google Shape;421;p139"/>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2" name="Google Shape;422;p1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sp>
        <p:nvSpPr>
          <p:cNvPr id="423" name="Google Shape;423;p139"/>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24" name="Google Shape;424;p139"/>
          <p:cNvSpPr txBox="1"/>
          <p:nvPr/>
        </p:nvSpPr>
        <p:spPr>
          <a:xfrm>
            <a:off x="946951" y="3651380"/>
            <a:ext cx="10298101"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425" name="Google Shape;425;p139"/>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426" name="Google Shape;426;p139"/>
          <p:cNvSpPr txBox="1">
            <a:spLocks noGrp="1"/>
          </p:cNvSpPr>
          <p:nvPr>
            <p:ph type="body" idx="1"/>
          </p:nvPr>
        </p:nvSpPr>
        <p:spPr>
          <a:xfrm>
            <a:off x="8661401" y="5229083"/>
            <a:ext cx="169875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eu" type="blank">
  <p:cSld name="BLANK">
    <p:bg>
      <p:bgPr>
        <a:solidFill>
          <a:schemeClr val="lt1"/>
        </a:solidFill>
        <a:effectLst/>
      </p:bgPr>
    </p:bg>
    <p:spTree>
      <p:nvGrpSpPr>
        <p:cNvPr id="1" name="Shape 42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428"/>
        <p:cNvGrpSpPr/>
        <p:nvPr/>
      </p:nvGrpSpPr>
      <p:grpSpPr>
        <a:xfrm>
          <a:off x="0" y="0"/>
          <a:ext cx="0" cy="0"/>
          <a:chOff x="0" y="0"/>
          <a:chExt cx="0" cy="0"/>
        </a:xfrm>
      </p:grpSpPr>
      <p:sp>
        <p:nvSpPr>
          <p:cNvPr id="429" name="Google Shape;429;p1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0" name="Google Shape;430;p1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1" name="Google Shape;431;p1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1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3" name="Google Shape;433;p1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434"/>
        <p:cNvGrpSpPr/>
        <p:nvPr/>
      </p:nvGrpSpPr>
      <p:grpSpPr>
        <a:xfrm>
          <a:off x="0" y="0"/>
          <a:ext cx="0" cy="0"/>
          <a:chOff x="0" y="0"/>
          <a:chExt cx="0" cy="0"/>
        </a:xfrm>
      </p:grpSpPr>
      <p:sp>
        <p:nvSpPr>
          <p:cNvPr id="435" name="Google Shape;435;p1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6" name="Google Shape;436;p1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7" name="Google Shape;437;p1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1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1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3.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
        <p:cNvGrpSpPr/>
        <p:nvPr/>
      </p:nvGrpSpPr>
      <p:grpSpPr>
        <a:xfrm>
          <a:off x="0" y="0"/>
          <a:ext cx="0" cy="0"/>
          <a:chOff x="0" y="0"/>
          <a:chExt cx="0" cy="0"/>
        </a:xfrm>
      </p:grpSpPr>
      <p:sp>
        <p:nvSpPr>
          <p:cNvPr id="18" name="Google Shape;18;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5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1" name="Google Shape;2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10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0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0" name="Google Shape;130;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1" name="Google Shape;131;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16.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8.xml"/><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6" name="Google Shape;446;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2 </a:t>
            </a:r>
            <a:endParaRPr sz="1400" b="0" i="0" u="none" strike="noStrike" cap="none">
              <a:solidFill>
                <a:srgbClr val="000000"/>
              </a:solidFill>
              <a:latin typeface="Arial"/>
              <a:ea typeface="Arial"/>
              <a:cs typeface="Arial"/>
              <a:sym typeface="Arial"/>
            </a:endParaRPr>
          </a:p>
        </p:txBody>
      </p:sp>
      <p:sp>
        <p:nvSpPr>
          <p:cNvPr id="447" name="Google Shape;447;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48" name="Google Shape;448;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49" name="Google Shape;449;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450" name="Google Shape;450;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1" name="Google Shape;451;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a:solidFill>
                  <a:srgbClr val="002060"/>
                </a:solidFill>
                <a:latin typeface="Calibri"/>
                <a:ea typeface="Calibri"/>
                <a:cs typeface="Calibri"/>
                <a:sym typeface="Calibri"/>
              </a:rPr>
              <a:t>مادَّةُ اللُّغةِ العَربيَّةِ</a:t>
            </a:r>
            <a:endParaRPr sz="1400" b="0" i="0" u="none" strike="noStrike" cap="none">
              <a:solidFill>
                <a:srgbClr val="000000"/>
              </a:solidFill>
              <a:latin typeface="Arial"/>
              <a:ea typeface="Arial"/>
              <a:cs typeface="Arial"/>
              <a:sym typeface="Arial"/>
            </a:endParaRPr>
          </a:p>
        </p:txBody>
      </p:sp>
      <p:grpSp>
        <p:nvGrpSpPr>
          <p:cNvPr id="452" name="Google Shape;452;p1"/>
          <p:cNvGrpSpPr/>
          <p:nvPr/>
        </p:nvGrpSpPr>
        <p:grpSpPr>
          <a:xfrm>
            <a:off x="917856" y="1567544"/>
            <a:ext cx="1782933" cy="1428585"/>
            <a:chOff x="917856" y="1127574"/>
            <a:chExt cx="1782933" cy="1428585"/>
          </a:xfrm>
        </p:grpSpPr>
        <p:pic>
          <p:nvPicPr>
            <p:cNvPr id="453" name="Google Shape;453;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454" name="Google Shape;454;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الثالثة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sz="1400" b="0" i="0" u="none" strike="noStrike" cap="none">
                <a:solidFill>
                  <a:srgbClr val="000000"/>
                </a:solidFill>
                <a:latin typeface="Arial"/>
                <a:ea typeface="Arial"/>
                <a:cs typeface="Arial"/>
                <a:sym typeface="Arial"/>
              </a:endParaRPr>
            </a:p>
          </p:txBody>
        </p:sp>
      </p:grpSp>
      <p:sp>
        <p:nvSpPr>
          <p:cNvPr id="455" name="Google Shape;455;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456" name="Google Shape;456;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2  </a:t>
            </a:r>
            <a:endParaRPr sz="1400" b="0" i="0" u="none" strike="noStrike" cap="none">
              <a:solidFill>
                <a:srgbClr val="000000"/>
              </a:solidFill>
              <a:latin typeface="Arial"/>
              <a:ea typeface="Arial"/>
              <a:cs typeface="Arial"/>
              <a:sym typeface="Arial"/>
            </a:endParaRPr>
          </a:p>
        </p:txBody>
      </p:sp>
      <p:sp>
        <p:nvSpPr>
          <p:cNvPr id="457" name="Google Shape;457;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458" name="Google Shape;458;p1"/>
          <p:cNvSpPr txBox="1"/>
          <p:nvPr/>
        </p:nvSpPr>
        <p:spPr>
          <a:xfrm>
            <a:off x="5236149" y="3540991"/>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مهن المستقبل</a:t>
            </a:r>
            <a:endParaRPr/>
          </a:p>
        </p:txBody>
      </p:sp>
      <p:sp>
        <p:nvSpPr>
          <p:cNvPr id="459" name="Google Shape;459;p1"/>
          <p:cNvSpPr txBox="1"/>
          <p:nvPr/>
        </p:nvSpPr>
        <p:spPr>
          <a:xfrm>
            <a:off x="5236149" y="4503677"/>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الأول</a:t>
            </a:r>
            <a:endParaRPr sz="1400" b="0" i="0" u="none" strike="noStrike" cap="none">
              <a:solidFill>
                <a:srgbClr val="000000"/>
              </a:solidFill>
              <a:latin typeface="Arial"/>
              <a:ea typeface="Arial"/>
              <a:cs typeface="Arial"/>
              <a:sym typeface="Arial"/>
            </a:endParaRPr>
          </a:p>
        </p:txBody>
      </p:sp>
      <p:sp>
        <p:nvSpPr>
          <p:cNvPr id="460" name="Google Shape;460;p1"/>
          <p:cNvSpPr txBox="1"/>
          <p:nvPr/>
        </p:nvSpPr>
        <p:spPr>
          <a:xfrm>
            <a:off x="5236149" y="5379417"/>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المقابلة</a:t>
            </a:r>
            <a:endParaRPr sz="1400" b="0" i="0" u="none" strike="noStrike" cap="none">
              <a:solidFill>
                <a:srgbClr val="000000"/>
              </a:solidFill>
              <a:latin typeface="Arial"/>
              <a:ea typeface="Arial"/>
              <a:cs typeface="Arial"/>
              <a:sym typeface="Arial"/>
            </a:endParaRPr>
          </a:p>
        </p:txBody>
      </p:sp>
      <p:grpSp>
        <p:nvGrpSpPr>
          <p:cNvPr id="461" name="Google Shape;461;p1"/>
          <p:cNvGrpSpPr/>
          <p:nvPr/>
        </p:nvGrpSpPr>
        <p:grpSpPr>
          <a:xfrm>
            <a:off x="496691" y="3346944"/>
            <a:ext cx="3666489" cy="2432262"/>
            <a:chOff x="219666" y="3988154"/>
            <a:chExt cx="3666489" cy="2432262"/>
          </a:xfrm>
        </p:grpSpPr>
        <p:pic>
          <p:nvPicPr>
            <p:cNvPr id="462" name="Google Shape;462;p1"/>
            <p:cNvPicPr preferRelativeResize="0"/>
            <p:nvPr/>
          </p:nvPicPr>
          <p:blipFill rotWithShape="1">
            <a:blip r:embed="rId4">
              <a:alphaModFix/>
            </a:blip>
            <a:srcRect t="37039" r="5013"/>
            <a:stretch/>
          </p:blipFill>
          <p:spPr>
            <a:xfrm>
              <a:off x="331381" y="4008120"/>
              <a:ext cx="3554774" cy="2412296"/>
            </a:xfrm>
            <a:prstGeom prst="rect">
              <a:avLst/>
            </a:prstGeom>
            <a:noFill/>
            <a:ln>
              <a:noFill/>
            </a:ln>
          </p:spPr>
        </p:pic>
        <p:sp>
          <p:nvSpPr>
            <p:cNvPr id="463" name="Google Shape;463;p1"/>
            <p:cNvSpPr/>
            <p:nvPr/>
          </p:nvSpPr>
          <p:spPr>
            <a:xfrm>
              <a:off x="219666" y="3988154"/>
              <a:ext cx="990600" cy="1131953"/>
            </a:xfrm>
            <a:prstGeom prst="ellipse">
              <a:avLst/>
            </a:prstGeom>
            <a:solidFill>
              <a:schemeClr val="lt1"/>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464" name="Google Shape;464;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465" name="Google Shape;465;p1"/>
          <p:cNvSpPr/>
          <p:nvPr/>
        </p:nvSpPr>
        <p:spPr>
          <a:xfrm>
            <a:off x="9964039" y="2022239"/>
            <a:ext cx="1306109"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466" name="Google Shape;466;p1"/>
          <p:cNvSpPr/>
          <p:nvPr/>
        </p:nvSpPr>
        <p:spPr>
          <a:xfrm>
            <a:off x="9622431" y="2006697"/>
            <a:ext cx="508535"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5 </a:t>
            </a:r>
            <a:endParaRPr sz="3000" b="1" i="0" u="none" strike="noStrike" cap="none">
              <a:solidFill>
                <a:srgbClr val="0070C0"/>
              </a:solidFill>
              <a:latin typeface="Calibri"/>
              <a:ea typeface="Calibri"/>
              <a:cs typeface="Calibri"/>
              <a:sym typeface="Calibri"/>
            </a:endParaRPr>
          </a:p>
        </p:txBody>
      </p:sp>
      <p:sp>
        <p:nvSpPr>
          <p:cNvPr id="467" name="Google Shape;467;p1"/>
          <p:cNvSpPr/>
          <p:nvPr/>
        </p:nvSpPr>
        <p:spPr>
          <a:xfrm>
            <a:off x="845575" y="5878615"/>
            <a:ext cx="3032812" cy="619432"/>
          </a:xfrm>
          <a:prstGeom prst="roundRect">
            <a:avLst>
              <a:gd name="adj" fmla="val 16667"/>
            </a:avLst>
          </a:prstGeom>
          <a:solidFill>
            <a:schemeClr val="lt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chemeClr val="accent5"/>
                </a:solidFill>
                <a:latin typeface="Calibri"/>
                <a:ea typeface="Calibri"/>
                <a:cs typeface="Calibri"/>
                <a:sym typeface="Calibri"/>
              </a:rPr>
              <a:t>كراسة المتعلم، ص: 81</a:t>
            </a:r>
            <a:endParaRPr sz="2400" b="1" i="0" u="none" strike="noStrike" cap="none">
              <a:solidFill>
                <a:schemeClr val="accent5"/>
              </a:solidFill>
              <a:latin typeface="Calibri"/>
              <a:ea typeface="Calibri"/>
              <a:cs typeface="Calibri"/>
              <a:sym typeface="Calibri"/>
            </a:endParaRPr>
          </a:p>
        </p:txBody>
      </p:sp>
      <p:sp>
        <p:nvSpPr>
          <p:cNvPr id="468" name="Google Shape;468;p1"/>
          <p:cNvSpPr txBox="1"/>
          <p:nvPr/>
        </p:nvSpPr>
        <p:spPr>
          <a:xfrm>
            <a:off x="5061468" y="2071715"/>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chemeClr val="dk1"/>
                </a:solidFill>
                <a:latin typeface="Calibri"/>
                <a:ea typeface="Calibri"/>
                <a:cs typeface="Calibri"/>
                <a:sym typeface="Calibri"/>
              </a:rPr>
              <a:t>المهن والحرف</a:t>
            </a: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72"/>
        <p:cNvGrpSpPr/>
        <p:nvPr/>
      </p:nvGrpSpPr>
      <p:grpSpPr>
        <a:xfrm>
          <a:off x="0" y="0"/>
          <a:ext cx="0" cy="0"/>
          <a:chOff x="0" y="0"/>
          <a:chExt cx="0" cy="0"/>
        </a:xfrm>
      </p:grpSpPr>
      <p:sp>
        <p:nvSpPr>
          <p:cNvPr id="473" name="Google Shape;473;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474" name="Google Shape;474;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475" name="Google Shape;475;p2" descr="Image générée"/>
          <p:cNvPicPr preferRelativeResize="0"/>
          <p:nvPr/>
        </p:nvPicPr>
        <p:blipFill rotWithShape="1">
          <a:blip r:embed="rId3">
            <a:alphaModFix/>
          </a:blip>
          <a:srcRect t="23545" r="71114" b="60699"/>
          <a:stretch/>
        </p:blipFill>
        <p:spPr>
          <a:xfrm>
            <a:off x="10496362" y="2946687"/>
            <a:ext cx="1035476" cy="854359"/>
          </a:xfrm>
          <a:prstGeom prst="rect">
            <a:avLst/>
          </a:prstGeom>
          <a:noFill/>
          <a:ln>
            <a:noFill/>
          </a:ln>
        </p:spPr>
      </p:pic>
      <p:sp>
        <p:nvSpPr>
          <p:cNvPr id="476" name="Google Shape;476;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477" name="Google Shape;477;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478" name="Google Shape;478;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79" name="Google Shape;479;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للأستاذ</a:t>
            </a:r>
            <a:endParaRPr sz="1400" b="0" i="0" u="none" strike="noStrike" cap="none">
              <a:solidFill>
                <a:srgbClr val="000000"/>
              </a:solidFill>
              <a:latin typeface="Arial"/>
              <a:ea typeface="Arial"/>
              <a:cs typeface="Arial"/>
              <a:sym typeface="Arial"/>
            </a:endParaRPr>
          </a:p>
        </p:txBody>
      </p:sp>
      <p:grpSp>
        <p:nvGrpSpPr>
          <p:cNvPr id="480" name="Google Shape;480;p2"/>
          <p:cNvGrpSpPr/>
          <p:nvPr/>
        </p:nvGrpSpPr>
        <p:grpSpPr>
          <a:xfrm>
            <a:off x="10657636" y="1985795"/>
            <a:ext cx="923513" cy="733132"/>
            <a:chOff x="277892" y="2283969"/>
            <a:chExt cx="939577" cy="824904"/>
          </a:xfrm>
        </p:grpSpPr>
        <p:sp>
          <p:nvSpPr>
            <p:cNvPr id="481" name="Google Shape;481;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483" name="Google Shape;483;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484" name="Google Shape;484;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485" name="Google Shape;485;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489"/>
        <p:cNvGrpSpPr/>
        <p:nvPr/>
      </p:nvGrpSpPr>
      <p:grpSpPr>
        <a:xfrm>
          <a:off x="0" y="0"/>
          <a:ext cx="0" cy="0"/>
          <a:chOff x="0" y="0"/>
          <a:chExt cx="0" cy="0"/>
        </a:xfrm>
      </p:grpSpPr>
      <p:sp>
        <p:nvSpPr>
          <p:cNvPr id="490" name="Google Shape;490;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491" name="Google Shape;491;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92" name="Google Shape;492;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493" name="Google Shape;493;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494" name="Google Shape;494;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495" name="Google Shape;495;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496" name="Google Shape;496;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497" name="Google Shape;497;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498" name="Google Shape;498;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133"/>
              <a:buFont typeface="Arial"/>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499" name="Google Shape;499;p3"/>
          <p:cNvGrpSpPr/>
          <p:nvPr/>
        </p:nvGrpSpPr>
        <p:grpSpPr>
          <a:xfrm>
            <a:off x="10772075" y="916351"/>
            <a:ext cx="632111" cy="603600"/>
            <a:chOff x="779845" y="4335989"/>
            <a:chExt cx="442253" cy="575842"/>
          </a:xfrm>
        </p:grpSpPr>
        <p:pic>
          <p:nvPicPr>
            <p:cNvPr id="500" name="Google Shape;500;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501" name="Google Shape;501;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FFFFFF"/>
                </a:solidFill>
                <a:latin typeface="Arial"/>
                <a:ea typeface="Arial"/>
                <a:cs typeface="Arial"/>
                <a:sym typeface="Arial"/>
              </a:endParaRPr>
            </a:p>
          </p:txBody>
        </p:sp>
      </p:grpSp>
      <p:sp>
        <p:nvSpPr>
          <p:cNvPr id="502" name="Google Shape;502;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503" name="Google Shape;503;p3"/>
          <p:cNvGrpSpPr/>
          <p:nvPr/>
        </p:nvGrpSpPr>
        <p:grpSpPr>
          <a:xfrm>
            <a:off x="10824282" y="3007446"/>
            <a:ext cx="551667" cy="479498"/>
            <a:chOff x="10280460" y="4841540"/>
            <a:chExt cx="630930" cy="597556"/>
          </a:xfrm>
        </p:grpSpPr>
        <p:pic>
          <p:nvPicPr>
            <p:cNvPr id="504" name="Google Shape;504;p3"/>
            <p:cNvPicPr preferRelativeResize="0"/>
            <p:nvPr/>
          </p:nvPicPr>
          <p:blipFill rotWithShape="1">
            <a:blip r:embed="rId8">
              <a:alphaModFix/>
            </a:blip>
            <a:srcRect l="11664" t="23325" r="25922" b="30054"/>
            <a:stretch/>
          </p:blipFill>
          <p:spPr>
            <a:xfrm>
              <a:off x="10280460" y="4967823"/>
              <a:ext cx="630930" cy="471273"/>
            </a:xfrm>
            <a:prstGeom prst="rect">
              <a:avLst/>
            </a:prstGeom>
            <a:noFill/>
            <a:ln>
              <a:noFill/>
            </a:ln>
          </p:spPr>
        </p:pic>
        <p:pic>
          <p:nvPicPr>
            <p:cNvPr id="505" name="Google Shape;505;p3"/>
            <p:cNvPicPr preferRelativeResize="0"/>
            <p:nvPr/>
          </p:nvPicPr>
          <p:blipFill rotWithShape="1">
            <a:blip r:embed="rId9">
              <a:alphaModFix/>
            </a:blip>
            <a:srcRect l="74744" t="23325" r="10688" b="30054"/>
            <a:stretch/>
          </p:blipFill>
          <p:spPr>
            <a:xfrm rot="1461832">
              <a:off x="10456526" y="4850932"/>
              <a:ext cx="147273" cy="471273"/>
            </a:xfrm>
            <a:prstGeom prst="rect">
              <a:avLst/>
            </a:prstGeom>
            <a:noFill/>
            <a:ln>
              <a:noFill/>
            </a:ln>
          </p:spPr>
        </p:pic>
      </p:grpSp>
      <p:sp>
        <p:nvSpPr>
          <p:cNvPr id="506" name="Google Shape;506;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507" name="Google Shape;507;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508" name="Google Shape;508;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512"/>
        <p:cNvGrpSpPr/>
        <p:nvPr/>
      </p:nvGrpSpPr>
      <p:grpSpPr>
        <a:xfrm>
          <a:off x="0" y="0"/>
          <a:ext cx="0" cy="0"/>
          <a:chOff x="0" y="0"/>
          <a:chExt cx="0" cy="0"/>
        </a:xfrm>
      </p:grpSpPr>
      <p:sp>
        <p:nvSpPr>
          <p:cNvPr id="513" name="Google Shape;513;p4"/>
          <p:cNvSpPr/>
          <p:nvPr/>
        </p:nvSpPr>
        <p:spPr>
          <a:xfrm>
            <a:off x="1631623" y="1260278"/>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14" name="Google Shape;514;p4"/>
          <p:cNvSpPr/>
          <p:nvPr/>
        </p:nvSpPr>
        <p:spPr>
          <a:xfrm>
            <a:off x="9292657" y="508746"/>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العدة اللازمة</a:t>
            </a:r>
            <a:endParaRPr sz="3200" b="1" i="0" u="none" strike="noStrike" cap="none">
              <a:solidFill>
                <a:srgbClr val="44546A"/>
              </a:solidFill>
              <a:latin typeface="Calibri"/>
              <a:ea typeface="Calibri"/>
              <a:cs typeface="Calibri"/>
              <a:sym typeface="Calibri"/>
            </a:endParaRPr>
          </a:p>
        </p:txBody>
      </p:sp>
      <p:sp>
        <p:nvSpPr>
          <p:cNvPr id="515" name="Google Shape;515;p4"/>
          <p:cNvSpPr txBox="1"/>
          <p:nvPr/>
        </p:nvSpPr>
        <p:spPr>
          <a:xfrm>
            <a:off x="1718486" y="1566690"/>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الأستاذ</a:t>
            </a:r>
            <a:endParaRPr sz="2400" b="1" i="0" u="none" strike="noStrike" cap="none">
              <a:solidFill>
                <a:srgbClr val="FFFFFF"/>
              </a:solidFill>
              <a:latin typeface="Calibri"/>
              <a:ea typeface="Calibri"/>
              <a:cs typeface="Calibri"/>
              <a:sym typeface="Calibri"/>
            </a:endParaRPr>
          </a:p>
        </p:txBody>
      </p:sp>
      <p:sp>
        <p:nvSpPr>
          <p:cNvPr id="516" name="Google Shape;516;p4"/>
          <p:cNvSpPr txBox="1"/>
          <p:nvPr/>
        </p:nvSpPr>
        <p:spPr>
          <a:xfrm>
            <a:off x="6201358" y="1566689"/>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a:solidFill>
                  <a:srgbClr val="FFFFFF"/>
                </a:solidFill>
                <a:latin typeface="Calibri"/>
                <a:ea typeface="Calibri"/>
                <a:cs typeface="Calibri"/>
                <a:sym typeface="Calibri"/>
              </a:rPr>
              <a:t>عدة التلميذ</a:t>
            </a:r>
            <a:endParaRPr sz="2400" b="1" i="0" u="none" strike="noStrike" cap="none">
              <a:solidFill>
                <a:srgbClr val="FFFFFF"/>
              </a:solidFill>
              <a:latin typeface="Calibri"/>
              <a:ea typeface="Calibri"/>
              <a:cs typeface="Calibri"/>
              <a:sym typeface="Calibri"/>
            </a:endParaRPr>
          </a:p>
        </p:txBody>
      </p:sp>
      <p:pic>
        <p:nvPicPr>
          <p:cNvPr id="517" name="Google Shape;517;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pic>
        <p:nvPicPr>
          <p:cNvPr id="518" name="Google Shape;518;p4"/>
          <p:cNvPicPr preferRelativeResize="0"/>
          <p:nvPr/>
        </p:nvPicPr>
        <p:blipFill rotWithShape="1">
          <a:blip r:embed="rId4">
            <a:alphaModFix/>
          </a:blip>
          <a:srcRect/>
          <a:stretch/>
        </p:blipFill>
        <p:spPr>
          <a:xfrm rot="-1924716">
            <a:off x="8767614" y="4444158"/>
            <a:ext cx="1564020" cy="174252"/>
          </a:xfrm>
          <a:prstGeom prst="rect">
            <a:avLst/>
          </a:prstGeom>
          <a:noFill/>
          <a:ln>
            <a:noFill/>
          </a:ln>
        </p:spPr>
      </p:pic>
      <p:pic>
        <p:nvPicPr>
          <p:cNvPr id="519" name="Google Shape;519;p4"/>
          <p:cNvPicPr preferRelativeResize="0"/>
          <p:nvPr/>
        </p:nvPicPr>
        <p:blipFill rotWithShape="1">
          <a:blip r:embed="rId5">
            <a:alphaModFix/>
          </a:blip>
          <a:srcRect l="11665" t="23325" r="26245" b="30054"/>
          <a:stretch/>
        </p:blipFill>
        <p:spPr>
          <a:xfrm>
            <a:off x="8996142" y="2466789"/>
            <a:ext cx="1478097" cy="1109845"/>
          </a:xfrm>
          <a:prstGeom prst="rect">
            <a:avLst/>
          </a:prstGeom>
          <a:noFill/>
          <a:ln>
            <a:noFill/>
          </a:ln>
          <a:effectLst>
            <a:outerShdw blurRad="50800" dist="38100" dir="2700000" algn="tl" rotWithShape="0">
              <a:srgbClr val="000000">
                <a:alpha val="40000"/>
              </a:srgbClr>
            </a:outerShdw>
          </a:effectLst>
        </p:spPr>
      </p:pic>
      <p:pic>
        <p:nvPicPr>
          <p:cNvPr id="520" name="Google Shape;520;p4"/>
          <p:cNvPicPr preferRelativeResize="0"/>
          <p:nvPr/>
        </p:nvPicPr>
        <p:blipFill rotWithShape="1">
          <a:blip r:embed="rId6">
            <a:alphaModFix/>
          </a:blip>
          <a:srcRect/>
          <a:stretch/>
        </p:blipFill>
        <p:spPr>
          <a:xfrm flipH="1">
            <a:off x="9715486" y="4960411"/>
            <a:ext cx="413335" cy="397411"/>
          </a:xfrm>
          <a:prstGeom prst="rect">
            <a:avLst/>
          </a:prstGeom>
          <a:noFill/>
          <a:ln>
            <a:noFill/>
          </a:ln>
        </p:spPr>
      </p:pic>
      <p:sp>
        <p:nvSpPr>
          <p:cNvPr id="521" name="Google Shape;521;p4"/>
          <p:cNvSpPr txBox="1"/>
          <p:nvPr/>
        </p:nvSpPr>
        <p:spPr>
          <a:xfrm>
            <a:off x="8827225" y="3576634"/>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دفتر التلميذ</a:t>
            </a:r>
            <a:endParaRPr sz="1400" b="0" i="0" u="none" strike="noStrike" cap="none">
              <a:solidFill>
                <a:srgbClr val="000000"/>
              </a:solidFill>
              <a:latin typeface="Arial"/>
              <a:ea typeface="Arial"/>
              <a:cs typeface="Arial"/>
              <a:sym typeface="Arial"/>
            </a:endParaRPr>
          </a:p>
        </p:txBody>
      </p:sp>
      <p:sp>
        <p:nvSpPr>
          <p:cNvPr id="522" name="Google Shape;522;p4"/>
          <p:cNvSpPr/>
          <p:nvPr/>
        </p:nvSpPr>
        <p:spPr>
          <a:xfrm>
            <a:off x="4428576" y="4028276"/>
            <a:ext cx="1349291"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بطاقة التحضير للحصة</a:t>
            </a:r>
            <a:endParaRPr sz="1067" b="1" i="0" u="none" strike="noStrike" cap="none">
              <a:solidFill>
                <a:srgbClr val="000000"/>
              </a:solidFill>
              <a:latin typeface="Arial"/>
              <a:ea typeface="Arial"/>
              <a:cs typeface="Arial"/>
              <a:sym typeface="Arial"/>
            </a:endParaRPr>
          </a:p>
        </p:txBody>
      </p:sp>
      <p:pic>
        <p:nvPicPr>
          <p:cNvPr id="523" name="Google Shape;523;p4"/>
          <p:cNvPicPr preferRelativeResize="0"/>
          <p:nvPr/>
        </p:nvPicPr>
        <p:blipFill rotWithShape="1">
          <a:blip r:embed="rId7">
            <a:alphaModFix/>
          </a:blip>
          <a:srcRect/>
          <a:stretch/>
        </p:blipFill>
        <p:spPr>
          <a:xfrm>
            <a:off x="4220447" y="2466789"/>
            <a:ext cx="1765551" cy="1457749"/>
          </a:xfrm>
          <a:prstGeom prst="rect">
            <a:avLst/>
          </a:prstGeom>
          <a:noFill/>
          <a:ln>
            <a:noFill/>
          </a:ln>
        </p:spPr>
      </p:pic>
      <p:sp>
        <p:nvSpPr>
          <p:cNvPr id="524" name="Google Shape;524;p4"/>
          <p:cNvSpPr/>
          <p:nvPr/>
        </p:nvSpPr>
        <p:spPr>
          <a:xfrm>
            <a:off x="2328360" y="3664174"/>
            <a:ext cx="1349291" cy="256545"/>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الحصة ppt  </a:t>
            </a:r>
            <a:endParaRPr sz="1067" b="1" i="0" u="none" strike="noStrike" cap="none">
              <a:solidFill>
                <a:srgbClr val="000000"/>
              </a:solidFill>
              <a:latin typeface="Arial"/>
              <a:ea typeface="Arial"/>
              <a:cs typeface="Arial"/>
              <a:sym typeface="Arial"/>
            </a:endParaRPr>
          </a:p>
        </p:txBody>
      </p:sp>
      <p:sp>
        <p:nvSpPr>
          <p:cNvPr id="525" name="Google Shape;525;p4"/>
          <p:cNvSpPr txBox="1"/>
          <p:nvPr/>
        </p:nvSpPr>
        <p:spPr>
          <a:xfrm>
            <a:off x="6593195" y="4098385"/>
            <a:ext cx="1907400" cy="2565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67"/>
              <a:buFont typeface="Arial"/>
              <a:buNone/>
            </a:pPr>
            <a:r>
              <a:rPr lang="ar-MA" sz="1067" b="1" i="0" u="none" strike="noStrike" cap="none">
                <a:solidFill>
                  <a:srgbClr val="000000"/>
                </a:solidFill>
                <a:latin typeface="Arial"/>
                <a:ea typeface="Arial"/>
                <a:cs typeface="Arial"/>
                <a:sym typeface="Arial"/>
              </a:rPr>
              <a:t>الكراسة</a:t>
            </a:r>
            <a:endParaRPr sz="1067" b="1" i="0" u="none" strike="noStrike" cap="none">
              <a:solidFill>
                <a:srgbClr val="000000"/>
              </a:solidFill>
              <a:latin typeface="Arial"/>
              <a:ea typeface="Arial"/>
              <a:cs typeface="Arial"/>
              <a:sym typeface="Arial"/>
            </a:endParaRPr>
          </a:p>
        </p:txBody>
      </p:sp>
      <p:pic>
        <p:nvPicPr>
          <p:cNvPr id="526" name="Google Shape;526;p4"/>
          <p:cNvPicPr preferRelativeResize="0"/>
          <p:nvPr/>
        </p:nvPicPr>
        <p:blipFill rotWithShape="1">
          <a:blip r:embed="rId8">
            <a:alphaModFix/>
          </a:blip>
          <a:srcRect/>
          <a:stretch/>
        </p:blipFill>
        <p:spPr>
          <a:xfrm>
            <a:off x="6924485" y="2376718"/>
            <a:ext cx="1212188" cy="1651558"/>
          </a:xfrm>
          <a:prstGeom prst="rect">
            <a:avLst/>
          </a:prstGeom>
          <a:noFill/>
          <a:ln>
            <a:noFill/>
          </a:ln>
        </p:spPr>
      </p:pic>
      <p:pic>
        <p:nvPicPr>
          <p:cNvPr id="527" name="Google Shape;527;p4"/>
          <p:cNvPicPr preferRelativeResize="0"/>
          <p:nvPr/>
        </p:nvPicPr>
        <p:blipFill rotWithShape="1">
          <a:blip r:embed="rId9">
            <a:alphaModFix/>
          </a:blip>
          <a:srcRect/>
          <a:stretch/>
        </p:blipFill>
        <p:spPr>
          <a:xfrm>
            <a:off x="2134435" y="2548493"/>
            <a:ext cx="1814614" cy="1030408"/>
          </a:xfrm>
          <a:prstGeom prst="rect">
            <a:avLst/>
          </a:prstGeom>
          <a:noFill/>
          <a:ln>
            <a:noFill/>
          </a:ln>
        </p:spPr>
      </p:pic>
      <p:pic>
        <p:nvPicPr>
          <p:cNvPr id="528" name="Google Shape;528;p4"/>
          <p:cNvPicPr preferRelativeResize="0"/>
          <p:nvPr/>
        </p:nvPicPr>
        <p:blipFill rotWithShape="1">
          <a:blip r:embed="rId10">
            <a:alphaModFix/>
          </a:blip>
          <a:srcRect l="19275" t="42588" r="13719" b="40945"/>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532"/>
        <p:cNvGrpSpPr/>
        <p:nvPr/>
      </p:nvGrpSpPr>
      <p:grpSpPr>
        <a:xfrm>
          <a:off x="0" y="0"/>
          <a:ext cx="0" cy="0"/>
          <a:chOff x="0" y="0"/>
          <a:chExt cx="0" cy="0"/>
        </a:xfrm>
      </p:grpSpPr>
      <p:sp>
        <p:nvSpPr>
          <p:cNvPr id="533" name="Google Shape;533;p51"/>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الوحدة الديداكتية:</a:t>
            </a:r>
            <a:endParaRPr sz="3200" b="1" i="0" u="none" strike="noStrike" cap="none">
              <a:solidFill>
                <a:srgbClr val="44546A"/>
              </a:solidFill>
              <a:latin typeface="Calibri"/>
              <a:ea typeface="Calibri"/>
              <a:cs typeface="Calibri"/>
              <a:sym typeface="Calibri"/>
            </a:endParaRPr>
          </a:p>
        </p:txBody>
      </p:sp>
      <p:grpSp>
        <p:nvGrpSpPr>
          <p:cNvPr id="534" name="Google Shape;534;p51"/>
          <p:cNvGrpSpPr/>
          <p:nvPr/>
        </p:nvGrpSpPr>
        <p:grpSpPr>
          <a:xfrm>
            <a:off x="6139754" y="2099367"/>
            <a:ext cx="5847433" cy="3626061"/>
            <a:chOff x="4299350" y="1553369"/>
            <a:chExt cx="6448599" cy="3626061"/>
          </a:xfrm>
        </p:grpSpPr>
        <p:sp>
          <p:nvSpPr>
            <p:cNvPr id="535" name="Google Shape;535;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D0D0D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800" b="0" i="0" u="none" strike="noStrike" cap="none">
                  <a:solidFill>
                    <a:srgbClr val="AEAEAE"/>
                  </a:solidFill>
                  <a:latin typeface="Calibri"/>
                  <a:ea typeface="Calibri"/>
                  <a:cs typeface="Calibri"/>
                  <a:sym typeface="Calibri"/>
                </a:rPr>
                <a:t>أستمع بتركيز وأفهم: هل أنتم جاهزون للمستقبل؟</a:t>
              </a:r>
              <a:endParaRPr/>
            </a:p>
          </p:txBody>
        </p:sp>
        <p:sp>
          <p:nvSpPr>
            <p:cNvPr id="536" name="Google Shape;536;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A5A5A5"/>
                  </a:solidFill>
                  <a:latin typeface="Calibri"/>
                  <a:ea typeface="Calibri"/>
                  <a:cs typeface="Calibri"/>
                  <a:sym typeface="Calibri"/>
                </a:rPr>
                <a:t>الحصة 3</a:t>
              </a:r>
              <a:endParaRPr sz="2000" b="0" i="0" u="none" strike="noStrike" cap="none">
                <a:solidFill>
                  <a:srgbClr val="A5A5A5"/>
                </a:solidFill>
                <a:latin typeface="Calibri"/>
                <a:ea typeface="Calibri"/>
                <a:cs typeface="Calibri"/>
                <a:sym typeface="Calibri"/>
              </a:endParaRPr>
            </a:p>
          </p:txBody>
        </p:sp>
        <p:sp>
          <p:nvSpPr>
            <p:cNvPr id="537" name="Google Shape;537;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800" b="0" i="0" u="none" strike="noStrike" cap="none">
                  <a:solidFill>
                    <a:srgbClr val="A5A5A5"/>
                  </a:solidFill>
                  <a:latin typeface="Calibri"/>
                  <a:ea typeface="Calibri"/>
                  <a:cs typeface="Calibri"/>
                  <a:sym typeface="Calibri"/>
                </a:rPr>
                <a:t>أتحدث: أختار وظيفة/مهنة وأعبر عن إعجابي بها</a:t>
              </a:r>
              <a:endParaRPr/>
            </a:p>
          </p:txBody>
        </p:sp>
        <p:sp>
          <p:nvSpPr>
            <p:cNvPr id="538" name="Google Shape;538;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D0D0D0"/>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BFBFBF"/>
                  </a:solidFill>
                  <a:latin typeface="Calibri"/>
                  <a:ea typeface="Calibri"/>
                  <a:cs typeface="Calibri"/>
                  <a:sym typeface="Calibri"/>
                </a:rPr>
                <a:t>الحصة 1</a:t>
              </a:r>
              <a:endParaRPr sz="2000" b="0" i="0" u="none" strike="noStrike" cap="none">
                <a:solidFill>
                  <a:srgbClr val="BFBFBF"/>
                </a:solidFill>
                <a:latin typeface="Calibri"/>
                <a:ea typeface="Calibri"/>
                <a:cs typeface="Calibri"/>
                <a:sym typeface="Calibri"/>
              </a:endParaRPr>
            </a:p>
          </p:txBody>
        </p:sp>
        <p:sp>
          <p:nvSpPr>
            <p:cNvPr id="539" name="Google Shape;539;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الحصة 2 </a:t>
              </a:r>
              <a:endParaRPr sz="2400" b="0" i="0" u="none" strike="noStrike" cap="none">
                <a:solidFill>
                  <a:srgbClr val="000000"/>
                </a:solidFill>
                <a:latin typeface="Calibri"/>
                <a:ea typeface="Calibri"/>
                <a:cs typeface="Calibri"/>
                <a:sym typeface="Calibri"/>
              </a:endParaRPr>
            </a:p>
          </p:txBody>
        </p:sp>
        <p:sp>
          <p:nvSpPr>
            <p:cNvPr id="540" name="Google Shape;540;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4</a:t>
              </a:r>
              <a:endParaRPr sz="2000" b="0" i="0" u="none" strike="noStrike" cap="none">
                <a:solidFill>
                  <a:srgbClr val="7F7F7F"/>
                </a:solidFill>
                <a:latin typeface="Calibri"/>
                <a:ea typeface="Calibri"/>
                <a:cs typeface="Calibri"/>
                <a:sym typeface="Calibri"/>
              </a:endParaRPr>
            </a:p>
          </p:txBody>
        </p:sp>
        <p:sp>
          <p:nvSpPr>
            <p:cNvPr id="541" name="Google Shape;541;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800" b="0" i="0" u="none" strike="noStrike" cap="none">
                  <a:solidFill>
                    <a:schemeClr val="dk1"/>
                  </a:solidFill>
                  <a:latin typeface="Calibri"/>
                  <a:ea typeface="Calibri"/>
                  <a:cs typeface="Calibri"/>
                  <a:sym typeface="Calibri"/>
                </a:rPr>
                <a:t>الظواهر اللغوية : المقابلة</a:t>
              </a:r>
              <a:endParaRPr/>
            </a:p>
          </p:txBody>
        </p:sp>
        <p:sp>
          <p:nvSpPr>
            <p:cNvPr id="542" name="Google Shape;542;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600" b="0" i="0" u="none" strike="noStrike" cap="none">
                  <a:solidFill>
                    <a:srgbClr val="A5A5A5"/>
                  </a:solidFill>
                  <a:latin typeface="Calibri"/>
                  <a:ea typeface="Calibri"/>
                  <a:cs typeface="Calibri"/>
                  <a:sym typeface="Calibri"/>
                </a:rPr>
                <a:t>الطلاقة والفهم: الآفاقُ المُستقبليةُ لِسُوق العَمَل (ح1)</a:t>
              </a:r>
              <a:endParaRPr/>
            </a:p>
          </p:txBody>
        </p:sp>
      </p:grpSp>
      <p:sp>
        <p:nvSpPr>
          <p:cNvPr id="543" name="Google Shape;543;p51"/>
          <p:cNvSpPr/>
          <p:nvPr/>
        </p:nvSpPr>
        <p:spPr>
          <a:xfrm>
            <a:off x="6130654"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الأول</a:t>
            </a:r>
            <a:endParaRPr sz="3200" b="1" i="0" u="none" strike="noStrike" cap="none">
              <a:solidFill>
                <a:schemeClr val="lt1"/>
              </a:solidFill>
              <a:latin typeface="Calibri"/>
              <a:ea typeface="Calibri"/>
              <a:cs typeface="Calibri"/>
              <a:sym typeface="Calibri"/>
            </a:endParaRPr>
          </a:p>
        </p:txBody>
      </p:sp>
      <p:sp>
        <p:nvSpPr>
          <p:cNvPr id="544" name="Google Shape;544;p51"/>
          <p:cNvSpPr/>
          <p:nvPr/>
        </p:nvSpPr>
        <p:spPr>
          <a:xfrm>
            <a:off x="6014542" y="2880631"/>
            <a:ext cx="6177458" cy="976025"/>
          </a:xfrm>
          <a:prstGeom prst="roundRect">
            <a:avLst>
              <a:gd name="adj" fmla="val 50000"/>
            </a:avLst>
          </a:prstGeom>
          <a:noFill/>
          <a:ln w="38100" cap="flat" cmpd="sng">
            <a:solidFill>
              <a:srgbClr val="082836"/>
            </a:solidFill>
            <a:prstDash val="lg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545" name="Google Shape;545;p51"/>
          <p:cNvSpPr/>
          <p:nvPr/>
        </p:nvSpPr>
        <p:spPr>
          <a:xfrm>
            <a:off x="123748" y="1311586"/>
            <a:ext cx="5890794" cy="627084"/>
          </a:xfrm>
          <a:prstGeom prst="rect">
            <a:avLst/>
          </a:prstGeom>
          <a:solidFill>
            <a:schemeClr val="accent1"/>
          </a:solidFill>
          <a:ln w="25400" cap="flat" cmpd="sng">
            <a:solidFill>
              <a:srgbClr val="0F4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3200" b="1" i="0" u="none" strike="noStrike" cap="none">
                <a:solidFill>
                  <a:schemeClr val="lt1"/>
                </a:solidFill>
                <a:latin typeface="Calibri"/>
                <a:ea typeface="Calibri"/>
                <a:cs typeface="Calibri"/>
                <a:sym typeface="Calibri"/>
              </a:rPr>
              <a:t>الأسبوع الثاني</a:t>
            </a:r>
            <a:endParaRPr sz="3200" b="1" i="0" u="none" strike="noStrike" cap="none">
              <a:solidFill>
                <a:schemeClr val="lt1"/>
              </a:solidFill>
              <a:latin typeface="Calibri"/>
              <a:ea typeface="Calibri"/>
              <a:cs typeface="Calibri"/>
              <a:sym typeface="Calibri"/>
            </a:endParaRPr>
          </a:p>
        </p:txBody>
      </p:sp>
      <p:grpSp>
        <p:nvGrpSpPr>
          <p:cNvPr id="546" name="Google Shape;546;p51"/>
          <p:cNvGrpSpPr/>
          <p:nvPr/>
        </p:nvGrpSpPr>
        <p:grpSpPr>
          <a:xfrm>
            <a:off x="167109" y="2110551"/>
            <a:ext cx="5847433" cy="3626061"/>
            <a:chOff x="4299350" y="1553369"/>
            <a:chExt cx="6448599" cy="3626061"/>
          </a:xfrm>
        </p:grpSpPr>
        <p:sp>
          <p:nvSpPr>
            <p:cNvPr id="547" name="Google Shape;547;p51"/>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1600" b="0" i="0" u="none" strike="noStrike" cap="none">
                  <a:solidFill>
                    <a:srgbClr val="A5A5A5"/>
                  </a:solidFill>
                  <a:latin typeface="Calibri"/>
                  <a:ea typeface="Calibri"/>
                  <a:cs typeface="Calibri"/>
                  <a:sym typeface="Calibri"/>
                </a:rPr>
                <a:t>الطلاقة والفهم: الآفاقُ المُستقبليةُ لِسُوق العَمَل (ح2)</a:t>
              </a:r>
              <a:endParaRPr/>
            </a:p>
          </p:txBody>
        </p:sp>
        <p:sp>
          <p:nvSpPr>
            <p:cNvPr id="548" name="Google Shape;548;p51"/>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7</a:t>
              </a:r>
              <a:endParaRPr sz="2000" b="0" i="0" u="none" strike="noStrike" cap="none">
                <a:solidFill>
                  <a:srgbClr val="7F7F7F"/>
                </a:solidFill>
                <a:latin typeface="Calibri"/>
                <a:ea typeface="Calibri"/>
                <a:cs typeface="Calibri"/>
                <a:sym typeface="Calibri"/>
              </a:endParaRPr>
            </a:p>
          </p:txBody>
        </p:sp>
        <p:sp>
          <p:nvSpPr>
            <p:cNvPr id="549" name="Google Shape;549;p51"/>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الإنتاج الكتابي: إنتاج نص توجيهي (2)</a:t>
              </a:r>
              <a:endParaRPr sz="2000" b="0" i="0" u="none" strike="noStrike" cap="none">
                <a:solidFill>
                  <a:srgbClr val="7F7F7F"/>
                </a:solidFill>
                <a:latin typeface="Calibri"/>
                <a:ea typeface="Calibri"/>
                <a:cs typeface="Calibri"/>
                <a:sym typeface="Calibri"/>
              </a:endParaRPr>
            </a:p>
          </p:txBody>
        </p:sp>
        <p:sp>
          <p:nvSpPr>
            <p:cNvPr id="550" name="Google Shape;550;p51"/>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5</a:t>
              </a:r>
              <a:endParaRPr sz="2000" b="0" i="0" u="none" strike="noStrike" cap="none">
                <a:solidFill>
                  <a:srgbClr val="7F7F7F"/>
                </a:solidFill>
                <a:latin typeface="Calibri"/>
                <a:ea typeface="Calibri"/>
                <a:cs typeface="Calibri"/>
                <a:sym typeface="Calibri"/>
              </a:endParaRPr>
            </a:p>
          </p:txBody>
        </p:sp>
        <p:sp>
          <p:nvSpPr>
            <p:cNvPr id="551" name="Google Shape;551;p51"/>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6 </a:t>
              </a:r>
              <a:endParaRPr sz="2000" b="0" i="0" u="none" strike="noStrike" cap="none">
                <a:solidFill>
                  <a:srgbClr val="7F7F7F"/>
                </a:solidFill>
                <a:latin typeface="Calibri"/>
                <a:ea typeface="Calibri"/>
                <a:cs typeface="Calibri"/>
                <a:sym typeface="Calibri"/>
              </a:endParaRPr>
            </a:p>
          </p:txBody>
        </p:sp>
        <p:sp>
          <p:nvSpPr>
            <p:cNvPr id="552" name="Google Shape;552;p51"/>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الحصة 8</a:t>
              </a:r>
              <a:endParaRPr sz="2000" b="0" i="0" u="none" strike="noStrike" cap="none">
                <a:solidFill>
                  <a:srgbClr val="7F7F7F"/>
                </a:solidFill>
                <a:latin typeface="Calibri"/>
                <a:ea typeface="Calibri"/>
                <a:cs typeface="Calibri"/>
                <a:sym typeface="Calibri"/>
              </a:endParaRPr>
            </a:p>
          </p:txBody>
        </p:sp>
        <p:sp>
          <p:nvSpPr>
            <p:cNvPr id="553" name="Google Shape;553;p51"/>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الإنتاج الكتابي: إنتاج نص توجيهي (2)</a:t>
              </a:r>
              <a:endParaRPr sz="2000" b="0" i="0" u="none" strike="noStrike" cap="none">
                <a:solidFill>
                  <a:srgbClr val="7F7F7F"/>
                </a:solidFill>
                <a:latin typeface="Calibri"/>
                <a:ea typeface="Calibri"/>
                <a:cs typeface="Calibri"/>
                <a:sym typeface="Calibri"/>
              </a:endParaRPr>
            </a:p>
          </p:txBody>
        </p:sp>
        <p:sp>
          <p:nvSpPr>
            <p:cNvPr id="554" name="Google Shape;554;p51"/>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lnSpc>
                  <a:spcPct val="100000"/>
                </a:lnSpc>
                <a:spcBef>
                  <a:spcPts val="0"/>
                </a:spcBef>
                <a:spcAft>
                  <a:spcPts val="0"/>
                </a:spcAft>
                <a:buNone/>
              </a:pPr>
              <a:r>
                <a:rPr lang="ar-MA" sz="2000" b="0" i="0" u="none" strike="noStrike" cap="none">
                  <a:solidFill>
                    <a:srgbClr val="7F7F7F"/>
                  </a:solidFill>
                  <a:latin typeface="Calibri"/>
                  <a:ea typeface="Calibri"/>
                  <a:cs typeface="Calibri"/>
                  <a:sym typeface="Calibri"/>
                </a:rPr>
                <a:t>الدعم والتقويم</a:t>
              </a:r>
              <a:endParaRPr sz="2000" b="0" i="0" u="none" strike="noStrike" cap="none">
                <a:solidFill>
                  <a:srgbClr val="7F7F7F"/>
                </a:solidFill>
                <a:latin typeface="Calibri"/>
                <a:ea typeface="Calibri"/>
                <a:cs typeface="Calibri"/>
                <a:sym typeface="Calibri"/>
              </a:endParaRPr>
            </a:p>
          </p:txBody>
        </p:sp>
      </p:grpSp>
      <p:pic>
        <p:nvPicPr>
          <p:cNvPr id="555" name="Google Shape;555;p51"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8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8 دقائق</a:t>
            </a:r>
            <a:endParaRPr/>
          </a:p>
        </p:txBody>
      </p:sp>
      <p:sp>
        <p:nvSpPr>
          <p:cNvPr id="561" name="Google Shape;561;p8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dirty="0">
                <a:solidFill>
                  <a:srgbClr val="106585"/>
                </a:solidFill>
                <a:latin typeface="Calibri"/>
                <a:ea typeface="Calibri"/>
                <a:cs typeface="Calibri"/>
                <a:sym typeface="Calibri"/>
              </a:rPr>
              <a:t>تعرف المقابلة ووظيفتها</a:t>
            </a:r>
            <a:endParaRPr dirty="0"/>
          </a:p>
        </p:txBody>
      </p:sp>
      <p:sp>
        <p:nvSpPr>
          <p:cNvPr id="562" name="Google Shape;562;p8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توظيف المقابلة في سياقات تواصلية مختلفة</a:t>
            </a:r>
            <a:endParaRPr>
              <a:solidFill>
                <a:srgbClr val="2F5496"/>
              </a:solidFill>
              <a:latin typeface="Calibri"/>
              <a:ea typeface="Calibri"/>
              <a:cs typeface="Calibri"/>
              <a:sym typeface="Calibri"/>
            </a:endParaRPr>
          </a:p>
        </p:txBody>
      </p:sp>
      <p:sp>
        <p:nvSpPr>
          <p:cNvPr id="563" name="Google Shape;563;p87"/>
          <p:cNvSpPr txBox="1">
            <a:spLocks noGrp="1"/>
          </p:cNvSpPr>
          <p:nvPr>
            <p:ph type="body" idx="4"/>
          </p:nvPr>
        </p:nvSpPr>
        <p:spPr>
          <a:xfrm>
            <a:off x="4575349" y="1885165"/>
            <a:ext cx="5044339" cy="460800"/>
          </a:xfrm>
          <a:prstGeom prst="rect">
            <a:avLst/>
          </a:prstGeom>
          <a:noFill/>
          <a:ln>
            <a:noFill/>
          </a:ln>
        </p:spPr>
        <p:txBody>
          <a:bodyPr spcFirstLastPara="1" wrap="square" lIns="91425" tIns="45700" rIns="91425" bIns="45700" anchor="t" anchorCtr="0">
            <a:noAutofit/>
          </a:bodyPr>
          <a:lstStyle/>
          <a:p>
            <a:pPr marL="0" marR="0" lvl="0" indent="0" algn="r" rtl="1">
              <a:lnSpc>
                <a:spcPct val="150000"/>
              </a:lnSpc>
              <a:spcBef>
                <a:spcPts val="0"/>
              </a:spcBef>
              <a:spcAft>
                <a:spcPts val="0"/>
              </a:spcAft>
              <a:buClr>
                <a:srgbClr val="000000"/>
              </a:buClr>
              <a:buSzPts val="2000"/>
              <a:buFont typeface="Arial"/>
              <a:buNone/>
            </a:pPr>
            <a:r>
              <a:rPr lang="ar-MA" b="1" i="0" u="none" strike="noStrike" cap="none">
                <a:solidFill>
                  <a:srgbClr val="0F4861"/>
                </a:solidFill>
                <a:latin typeface="Calibri"/>
                <a:ea typeface="Calibri"/>
                <a:cs typeface="Calibri"/>
                <a:sym typeface="Calibri"/>
              </a:rPr>
              <a:t> </a:t>
            </a:r>
            <a:r>
              <a:rPr lang="ar-MA">
                <a:solidFill>
                  <a:srgbClr val="106585"/>
                </a:solidFill>
                <a:latin typeface="Calibri"/>
                <a:ea typeface="Calibri"/>
                <a:cs typeface="Calibri"/>
                <a:sym typeface="Calibri"/>
              </a:rPr>
              <a:t>افتتاح الحصة</a:t>
            </a:r>
            <a:endParaRPr b="1" i="0" u="none" strike="noStrike" cap="none">
              <a:solidFill>
                <a:srgbClr val="0F4861"/>
              </a:solidFill>
              <a:latin typeface="Calibri"/>
              <a:ea typeface="Calibri"/>
              <a:cs typeface="Calibri"/>
              <a:sym typeface="Calibri"/>
            </a:endParaRPr>
          </a:p>
        </p:txBody>
      </p:sp>
      <p:sp>
        <p:nvSpPr>
          <p:cNvPr id="564" name="Google Shape;564;p87"/>
          <p:cNvSpPr txBox="1">
            <a:spLocks noGrp="1"/>
          </p:cNvSpPr>
          <p:nvPr>
            <p:ph type="body" idx="5"/>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5" name="Google Shape;565;p87"/>
          <p:cNvSpPr txBox="1">
            <a:spLocks noGrp="1"/>
          </p:cNvSpPr>
          <p:nvPr>
            <p:ph type="body" idx="6"/>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20 دقيقة</a:t>
            </a:r>
            <a:endParaRPr/>
          </a:p>
        </p:txBody>
      </p:sp>
      <p:sp>
        <p:nvSpPr>
          <p:cNvPr id="566" name="Google Shape;566;p87"/>
          <p:cNvSpPr txBox="1">
            <a:spLocks noGrp="1"/>
          </p:cNvSpPr>
          <p:nvPr>
            <p:ph type="body" idx="7"/>
          </p:nvPr>
        </p:nvSpPr>
        <p:spPr>
          <a:xfrm>
            <a:off x="2475559" y="4476586"/>
            <a:ext cx="1280099"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44546A"/>
              </a:buClr>
              <a:buSzPts val="2400"/>
              <a:buNone/>
            </a:pPr>
            <a:r>
              <a:rPr lang="ar-MA"/>
              <a:t>7 دقائق</a:t>
            </a:r>
            <a:endParaRPr/>
          </a:p>
        </p:txBody>
      </p:sp>
      <p:sp>
        <p:nvSpPr>
          <p:cNvPr id="567" name="Google Shape;567;p87"/>
          <p:cNvSpPr txBox="1">
            <a:spLocks noGrp="1"/>
          </p:cNvSpPr>
          <p:nvPr>
            <p:ph type="body" idx="8"/>
          </p:nvPr>
        </p:nvSpPr>
        <p:spPr>
          <a:xfrm>
            <a:off x="4528561" y="4481761"/>
            <a:ext cx="5091127" cy="460800"/>
          </a:xfrm>
          <a:prstGeom prst="rect">
            <a:avLst/>
          </a:prstGeom>
          <a:noFill/>
          <a:ln>
            <a:noFill/>
          </a:ln>
        </p:spPr>
        <p:txBody>
          <a:bodyPr spcFirstLastPara="1" wrap="square" lIns="91425" tIns="45700" rIns="91425" bIns="45700" anchor="t" anchorCtr="0">
            <a:normAutofit/>
          </a:bodyPr>
          <a:lstStyle/>
          <a:p>
            <a:pPr marL="228600" lvl="0" indent="-228600" algn="r" rtl="1">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571"/>
        <p:cNvGrpSpPr/>
        <p:nvPr/>
      </p:nvGrpSpPr>
      <p:grpSpPr>
        <a:xfrm>
          <a:off x="0" y="0"/>
          <a:ext cx="0" cy="0"/>
          <a:chOff x="0" y="0"/>
          <a:chExt cx="0" cy="0"/>
        </a:xfrm>
      </p:grpSpPr>
      <p:grpSp>
        <p:nvGrpSpPr>
          <p:cNvPr id="572" name="Google Shape;572;p7"/>
          <p:cNvGrpSpPr/>
          <p:nvPr/>
        </p:nvGrpSpPr>
        <p:grpSpPr>
          <a:xfrm>
            <a:off x="812158" y="844906"/>
            <a:ext cx="10567685" cy="5198169"/>
            <a:chOff x="2184399" y="1402024"/>
            <a:chExt cx="7823200" cy="4942038"/>
          </a:xfrm>
        </p:grpSpPr>
        <p:sp>
          <p:nvSpPr>
            <p:cNvPr id="573" name="Google Shape;573;p7"/>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4" name="Google Shape;574;p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575" name="Google Shape;575;p7"/>
          <p:cNvGrpSpPr/>
          <p:nvPr/>
        </p:nvGrpSpPr>
        <p:grpSpPr>
          <a:xfrm>
            <a:off x="8302170" y="4917801"/>
            <a:ext cx="2919731" cy="936371"/>
            <a:chOff x="8302171" y="4917801"/>
            <a:chExt cx="2919730" cy="936370"/>
          </a:xfrm>
        </p:grpSpPr>
        <p:sp>
          <p:nvSpPr>
            <p:cNvPr id="576" name="Google Shape;576;p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7" name="Google Shape;577;p7"/>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3600" b="1" i="0" u="none" strike="noStrike" cap="none">
                <a:solidFill>
                  <a:srgbClr val="000000"/>
                </a:solidFill>
                <a:latin typeface="Calibri"/>
                <a:ea typeface="Calibri"/>
                <a:cs typeface="Calibri"/>
                <a:sym typeface="Calibri"/>
              </a:endParaRPr>
            </a:p>
          </p:txBody>
        </p:sp>
      </p:grpSp>
      <p:sp>
        <p:nvSpPr>
          <p:cNvPr id="578" name="Google Shape;578;p7"/>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579" name="Google Shape;579;p7"/>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580" name="Google Shape;580;p7"/>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586" name="Google Shape;586;p8"/>
          <p:cNvPicPr preferRelativeResize="0">
            <a:picLocks noGrp="1"/>
          </p:cNvPicPr>
          <p:nvPr>
            <p:ph type="body" idx="2"/>
          </p:nvPr>
        </p:nvPicPr>
        <p:blipFill rotWithShape="1">
          <a:blip r:embed="rId3">
            <a:alphaModFix/>
          </a:blip>
          <a:srcRect b="12198"/>
          <a:stretch/>
        </p:blipFill>
        <p:spPr>
          <a:xfrm>
            <a:off x="2258461" y="1342118"/>
            <a:ext cx="7675078" cy="4492624"/>
          </a:xfrm>
          <a:prstGeom prst="rect">
            <a:avLst/>
          </a:prstGeom>
          <a:noFill/>
          <a:ln>
            <a:noFill/>
          </a:ln>
        </p:spPr>
      </p:pic>
      <p:pic>
        <p:nvPicPr>
          <p:cNvPr id="587" name="Google Shape;587;p8"/>
          <p:cNvPicPr preferRelativeResize="0"/>
          <p:nvPr/>
        </p:nvPicPr>
        <p:blipFill rotWithShape="1">
          <a:blip r:embed="rId4">
            <a:alphaModFix/>
          </a:blip>
          <a:srcRect/>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592" name="Google Shape;592;p9"/>
          <p:cNvGrpSpPr/>
          <p:nvPr/>
        </p:nvGrpSpPr>
        <p:grpSpPr>
          <a:xfrm>
            <a:off x="4932835" y="1459304"/>
            <a:ext cx="6054377" cy="3711725"/>
            <a:chOff x="1715066" y="1103461"/>
            <a:chExt cx="5717724" cy="3124203"/>
          </a:xfrm>
        </p:grpSpPr>
        <p:sp>
          <p:nvSpPr>
            <p:cNvPr id="593" name="Google Shape;593;p9"/>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94" name="Google Shape;594;p9"/>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595" name="Google Shape;595;p9"/>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596" name="Google Shape;596;p9"/>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pic>
        <p:nvPicPr>
          <p:cNvPr id="597" name="Google Shape;597;p9"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p10"/>
          <p:cNvPicPr preferRelativeResize="0"/>
          <p:nvPr/>
        </p:nvPicPr>
        <p:blipFill rotWithShape="1">
          <a:blip r:embed="rId3">
            <a:alphaModFix/>
          </a:blip>
          <a:srcRect/>
          <a:stretch/>
        </p:blipFill>
        <p:spPr>
          <a:xfrm>
            <a:off x="376775" y="192858"/>
            <a:ext cx="730250" cy="730250"/>
          </a:xfrm>
          <a:prstGeom prst="rect">
            <a:avLst/>
          </a:prstGeom>
          <a:noFill/>
          <a:ln>
            <a:noFill/>
          </a:ln>
        </p:spPr>
      </p:pic>
      <p:sp>
        <p:nvSpPr>
          <p:cNvPr id="603" name="Google Shape;603;p10"/>
          <p:cNvSpPr/>
          <p:nvPr/>
        </p:nvSpPr>
        <p:spPr>
          <a:xfrm>
            <a:off x="887380" y="2463644"/>
            <a:ext cx="10546902" cy="1415732"/>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None/>
            </a:pPr>
            <a:r>
              <a:rPr lang="ar-MA" sz="2400" b="1" i="0" u="none" strike="noStrike" cap="none">
                <a:solidFill>
                  <a:schemeClr val="dk1"/>
                </a:solidFill>
                <a:latin typeface="Calibri"/>
                <a:ea typeface="Calibri"/>
                <a:cs typeface="Calibri"/>
                <a:sym typeface="Calibri"/>
              </a:rPr>
              <a:t>حدث الأسبوع: </a:t>
            </a:r>
            <a:r>
              <a:rPr lang="ar-MA" sz="1600" b="0" i="0" u="none" strike="noStrike" cap="none">
                <a:solidFill>
                  <a:schemeClr val="dk1"/>
                </a:solidFill>
                <a:latin typeface="Calibri"/>
                <a:ea typeface="Calibri"/>
                <a:cs typeface="Calibri"/>
                <a:sym typeface="Calibri"/>
              </a:rPr>
              <a:t>............................................................................................................................................................................</a:t>
            </a:r>
            <a:endParaRPr/>
          </a:p>
          <a:p>
            <a:pPr marL="0" marR="0" lvl="0" indent="0" algn="r" rtl="1">
              <a:lnSpc>
                <a:spcPct val="150000"/>
              </a:lnSpc>
              <a:spcBef>
                <a:spcPts val="0"/>
              </a:spcBef>
              <a:spcAft>
                <a:spcPts val="0"/>
              </a:spcAft>
              <a:buNone/>
            </a:pPr>
            <a:r>
              <a:rPr lang="ar-MA" sz="2400" b="1" i="0" u="none" strike="noStrike" cap="none">
                <a:solidFill>
                  <a:schemeClr val="dk1"/>
                </a:solidFill>
                <a:latin typeface="Calibri"/>
                <a:ea typeface="Calibri"/>
                <a:cs typeface="Calibri"/>
                <a:sym typeface="Calibri"/>
              </a:rPr>
              <a:t>ما أثارني في هذا الحدث: </a:t>
            </a:r>
            <a:r>
              <a:rPr lang="ar-MA" sz="1600" b="0" i="0" u="none" strike="noStrike" cap="none">
                <a:solidFill>
                  <a:schemeClr val="dk1"/>
                </a:solidFill>
                <a:latin typeface="Calibri"/>
                <a:ea typeface="Calibri"/>
                <a:cs typeface="Calibri"/>
                <a:sym typeface="Calibri"/>
              </a:rPr>
              <a:t>..........................................................................................................................................................</a:t>
            </a:r>
            <a:endParaRPr/>
          </a:p>
          <a:p>
            <a:pPr marL="0" marR="0" lvl="0" indent="0" algn="ctr" rtl="1">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604" name="Google Shape;604;p10"/>
          <p:cNvSpPr txBox="1"/>
          <p:nvPr/>
        </p:nvSpPr>
        <p:spPr>
          <a:xfrm>
            <a:off x="1296051" y="634824"/>
            <a:ext cx="10038729" cy="21544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None/>
            </a:pPr>
            <a:r>
              <a:rPr lang="ar-MA" sz="1400" b="0" i="0" u="none" strike="noStrike" cap="none">
                <a:solidFill>
                  <a:srgbClr val="AEABAB"/>
                </a:solidFill>
                <a:latin typeface="Calibri"/>
                <a:ea typeface="Calibri"/>
                <a:cs typeface="Calibri"/>
                <a:sym typeface="Calibri"/>
              </a:rPr>
              <a:t>يطلب المدرس من المتعلم (ة)  ذكر حدث ثقافي أو ديني، ويعلل ذلك في جمل متماسكة موظفا الاستدراك</a:t>
            </a:r>
            <a:endParaRPr sz="1400" b="0" i="0" u="none" strike="noStrike" cap="none">
              <a:solidFill>
                <a:srgbClr val="AEABAB"/>
              </a:solidFill>
              <a:latin typeface="Calibri"/>
              <a:ea typeface="Calibri"/>
              <a:cs typeface="Calibri"/>
              <a:sym typeface="Calibri"/>
            </a:endParaRPr>
          </a:p>
        </p:txBody>
      </p:sp>
      <p:sp>
        <p:nvSpPr>
          <p:cNvPr id="605" name="Google Shape;605;p10"/>
          <p:cNvSpPr txBox="1"/>
          <p:nvPr/>
        </p:nvSpPr>
        <p:spPr>
          <a:xfrm>
            <a:off x="2788757" y="222444"/>
            <a:ext cx="864552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ذكر حدث ثقافي أو ديني ميز الأسبوع، والتعبير عما أثارني فيه</a:t>
            </a:r>
            <a:endParaRPr sz="2000" b="1"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12"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611" name="Google Shape;611;p12"/>
          <p:cNvGrpSpPr/>
          <p:nvPr/>
        </p:nvGrpSpPr>
        <p:grpSpPr>
          <a:xfrm>
            <a:off x="4932835" y="1459304"/>
            <a:ext cx="6054377" cy="3711725"/>
            <a:chOff x="1715066" y="1103461"/>
            <a:chExt cx="5717724" cy="3124203"/>
          </a:xfrm>
        </p:grpSpPr>
        <p:sp>
          <p:nvSpPr>
            <p:cNvPr id="612" name="Google Shape;612;p1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13" name="Google Shape;613;p1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14" name="Google Shape;614;p12"/>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4000"/>
              <a:buFont typeface="Arial"/>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615" name="Google Shape;615;p12"/>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دقيقة واحدة</a:t>
            </a:r>
            <a:endParaRPr sz="2133" b="0" i="1" u="none" strike="noStrike" cap="none">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33"/>
              <a:buFont typeface="Arial"/>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a:solidFill>
                  <a:schemeClr val="dk1"/>
                </a:solidFill>
              </a:rPr>
              <a:t>الآن، دعونا نتحقق معًا من الواجبات المنزلية التي طلب منكم إنجازها</a:t>
            </a:r>
            <a:br>
              <a:rPr lang="ar-MA">
                <a:solidFill>
                  <a:schemeClr val="dk1"/>
                </a:solidFill>
              </a:rPr>
            </a:br>
            <a:endParaRPr>
              <a:solidFill>
                <a:schemeClr val="dk1"/>
              </a:solidFill>
            </a:endParaRPr>
          </a:p>
        </p:txBody>
      </p:sp>
      <p:sp>
        <p:nvSpPr>
          <p:cNvPr id="621" name="Google Shape;621;p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FABAB"/>
              </a:buClr>
              <a:buSzPts val="1400"/>
              <a:buNone/>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622" name="Google Shape;622;p13"/>
          <p:cNvPicPr preferRelativeResize="0"/>
          <p:nvPr/>
        </p:nvPicPr>
        <p:blipFill rotWithShape="1">
          <a:blip r:embed="rId3">
            <a:alphaModFix/>
          </a:blip>
          <a:srcRect/>
          <a:stretch/>
        </p:blipFill>
        <p:spPr>
          <a:xfrm>
            <a:off x="376775" y="192858"/>
            <a:ext cx="730250" cy="730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5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28" name="Google Shape;628;p5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29" name="Google Shape;629;p53"/>
          <p:cNvPicPr preferRelativeResize="0"/>
          <p:nvPr/>
        </p:nvPicPr>
        <p:blipFill rotWithShape="1">
          <a:blip r:embed="rId3">
            <a:alphaModFix/>
          </a:blip>
          <a:srcRect/>
          <a:stretch/>
        </p:blipFill>
        <p:spPr>
          <a:xfrm>
            <a:off x="1950360" y="2324764"/>
            <a:ext cx="8291279" cy="1755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8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35" name="Google Shape;635;p8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457200" lvl="0" indent="-406400" algn="r" rtl="1">
              <a:lnSpc>
                <a:spcPct val="90000"/>
              </a:lnSpc>
              <a:spcBef>
                <a:spcPts val="1000"/>
              </a:spcBef>
              <a:spcAft>
                <a:spcPts val="0"/>
              </a:spcAft>
              <a:buSzPts val="1260"/>
              <a:buChar char="•"/>
            </a:pPr>
            <a:r>
              <a:rPr lang="ar-MA"/>
              <a:t>يختار المدرس 3 متعلمين </a:t>
            </a:r>
            <a:endParaRPr/>
          </a:p>
        </p:txBody>
      </p:sp>
      <p:pic>
        <p:nvPicPr>
          <p:cNvPr id="636" name="Google Shape;636;p88"/>
          <p:cNvPicPr preferRelativeResize="0"/>
          <p:nvPr/>
        </p:nvPicPr>
        <p:blipFill rotWithShape="1">
          <a:blip r:embed="rId3">
            <a:alphaModFix/>
          </a:blip>
          <a:srcRect/>
          <a:stretch/>
        </p:blipFill>
        <p:spPr>
          <a:xfrm>
            <a:off x="1950360" y="2324764"/>
            <a:ext cx="8291279" cy="1755800"/>
          </a:xfrm>
          <a:prstGeom prst="rect">
            <a:avLst/>
          </a:prstGeom>
          <a:noFill/>
          <a:ln>
            <a:noFill/>
          </a:ln>
        </p:spPr>
      </p:pic>
      <p:sp>
        <p:nvSpPr>
          <p:cNvPr id="637" name="Google Shape;637;p88"/>
          <p:cNvSpPr txBox="1"/>
          <p:nvPr/>
        </p:nvSpPr>
        <p:spPr>
          <a:xfrm>
            <a:off x="1748011" y="4314251"/>
            <a:ext cx="1998489" cy="984885"/>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أشارك بنشاط.</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 أرفع يدي للمشاركة.</a:t>
            </a:r>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44546A"/>
              </a:solidFill>
              <a:latin typeface="Calibri"/>
              <a:ea typeface="Calibri"/>
              <a:cs typeface="Calibri"/>
              <a:sym typeface="Calibri"/>
            </a:endParaRPr>
          </a:p>
        </p:txBody>
      </p:sp>
      <p:sp>
        <p:nvSpPr>
          <p:cNvPr id="638" name="Google Shape;638;p88"/>
          <p:cNvSpPr txBox="1"/>
          <p:nvPr/>
        </p:nvSpPr>
        <p:spPr>
          <a:xfrm>
            <a:off x="6096000" y="4274112"/>
            <a:ext cx="4854820" cy="992541"/>
          </a:xfrm>
          <a:prstGeom prst="rect">
            <a:avLst/>
          </a:prstGeom>
          <a:noFill/>
          <a:ln>
            <a:noFill/>
          </a:ln>
        </p:spPr>
        <p:txBody>
          <a:bodyPr spcFirstLastPara="1" wrap="square" lIns="68550" tIns="34250" rIns="68550" bIns="34250" anchor="t" anchorCtr="0">
            <a:spAutoFit/>
          </a:bodyPr>
          <a:lstStyle/>
          <a:p>
            <a:pPr marL="0" marR="0" lvl="0" indent="0" algn="r" rtl="1">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يتحدث أستاذي، وأصغي بعناية لحديث زملائي وزميلاتي</a:t>
            </a:r>
            <a:endParaRPr/>
          </a:p>
          <a:p>
            <a:pPr marL="0" marR="0" lvl="0" indent="0" algn="r" rtl="0">
              <a:lnSpc>
                <a:spcPct val="100000"/>
              </a:lnSpc>
              <a:spcBef>
                <a:spcPts val="0"/>
              </a:spcBef>
              <a:spcAft>
                <a:spcPts val="0"/>
              </a:spcAft>
              <a:buClr>
                <a:srgbClr val="44546A"/>
              </a:buClr>
              <a:buSzPts val="2000"/>
              <a:buFont typeface="Arial"/>
              <a:buNone/>
            </a:pPr>
            <a:r>
              <a:rPr lang="ar-MA" sz="2000" b="1" i="0" u="none" strike="noStrike" cap="none">
                <a:solidFill>
                  <a:srgbClr val="44546A"/>
                </a:solidFill>
                <a:latin typeface="Calibri"/>
                <a:ea typeface="Calibri"/>
                <a:cs typeface="Calibri"/>
                <a:sym typeface="Calibri"/>
              </a:rPr>
              <a:t>أنتبه عندما يجيب زملائي</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grpSp>
        <p:nvGrpSpPr>
          <p:cNvPr id="643" name="Google Shape;643;p14"/>
          <p:cNvGrpSpPr/>
          <p:nvPr/>
        </p:nvGrpSpPr>
        <p:grpSpPr>
          <a:xfrm>
            <a:off x="4932835" y="1459304"/>
            <a:ext cx="6054377" cy="3711725"/>
            <a:chOff x="1715066" y="1103461"/>
            <a:chExt cx="5717724" cy="3124203"/>
          </a:xfrm>
        </p:grpSpPr>
        <p:sp>
          <p:nvSpPr>
            <p:cNvPr id="644" name="Google Shape;644;p14"/>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645" name="Google Shape;645;p14"/>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313"/>
                </a:srgbClr>
              </a:outerShdw>
            </a:effectLst>
          </p:spPr>
          <p:txBody>
            <a:bodyPr spcFirstLastPara="1" wrap="square" lIns="121900" tIns="60950" rIns="121900" bIns="60950"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grpSp>
      <p:sp>
        <p:nvSpPr>
          <p:cNvPr id="646" name="Google Shape;646;p14"/>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Clr>
                <a:srgbClr val="000000"/>
              </a:buClr>
              <a:buSzPts val="3600"/>
              <a:buFont typeface="Arial"/>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647" name="Google Shape;647;p14"/>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33"/>
              <a:buFont typeface="Arial"/>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648" name="Google Shape;648;p14"/>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solidFill>
                  <a:schemeClr val="dk1"/>
                </a:solidFill>
              </a:rPr>
              <a:t>عِندَ نِهَايَةِ هذِهِ الحِصَّةِ، سَتَكُونُونَ قَادِرِينَ عَلَى:</a:t>
            </a:r>
            <a:br>
              <a:rPr lang="ar-MA">
                <a:solidFill>
                  <a:schemeClr val="dk1"/>
                </a:solidFill>
              </a:rPr>
            </a:br>
            <a:endParaRPr>
              <a:solidFill>
                <a:schemeClr val="dk1"/>
              </a:solidFill>
            </a:endParaRPr>
          </a:p>
        </p:txBody>
      </p:sp>
      <p:sp>
        <p:nvSpPr>
          <p:cNvPr id="654" name="Google Shape;654;p15"/>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55" name="Google Shape;655;p15"/>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56" name="Google Shape;656;p15"/>
          <p:cNvPicPr preferRelativeResize="0"/>
          <p:nvPr/>
        </p:nvPicPr>
        <p:blipFill rotWithShape="1">
          <a:blip r:embed="rId3">
            <a:alphaModFix/>
          </a:blip>
          <a:srcRect/>
          <a:stretch/>
        </p:blipFill>
        <p:spPr>
          <a:xfrm>
            <a:off x="10548227" y="2378781"/>
            <a:ext cx="707602" cy="707602"/>
          </a:xfrm>
          <a:prstGeom prst="rect">
            <a:avLst/>
          </a:prstGeom>
          <a:noFill/>
          <a:ln>
            <a:noFill/>
          </a:ln>
        </p:spPr>
      </p:pic>
      <p:pic>
        <p:nvPicPr>
          <p:cNvPr id="657" name="Google Shape;657;p15"/>
          <p:cNvPicPr preferRelativeResize="0"/>
          <p:nvPr/>
        </p:nvPicPr>
        <p:blipFill rotWithShape="1">
          <a:blip r:embed="rId3">
            <a:alphaModFix/>
          </a:blip>
          <a:srcRect/>
          <a:stretch/>
        </p:blipFill>
        <p:spPr>
          <a:xfrm>
            <a:off x="10548227" y="3914380"/>
            <a:ext cx="707602" cy="707602"/>
          </a:xfrm>
          <a:prstGeom prst="rect">
            <a:avLst/>
          </a:prstGeom>
          <a:noFill/>
          <a:ln>
            <a:noFill/>
          </a:ln>
        </p:spPr>
      </p:pic>
      <p:sp>
        <p:nvSpPr>
          <p:cNvPr id="658" name="Google Shape;658;p15"/>
          <p:cNvSpPr/>
          <p:nvPr/>
        </p:nvSpPr>
        <p:spPr>
          <a:xfrm>
            <a:off x="2522669" y="2378781"/>
            <a:ext cx="7588834" cy="821619"/>
          </a:xfrm>
          <a:prstGeom prst="roundRect">
            <a:avLst>
              <a:gd name="adj" fmla="val 16667"/>
            </a:avLst>
          </a:prstGeom>
          <a:solidFill>
            <a:srgbClr val="F2F2F2"/>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تعرف المقابلة ووظيفتها التعبيرية</a:t>
            </a:r>
            <a:endParaRPr sz="3200" b="1" i="0" u="none" strike="noStrike" cap="none" dirty="0">
              <a:solidFill>
                <a:srgbClr val="106585"/>
              </a:solidFill>
              <a:latin typeface="Calibri"/>
              <a:ea typeface="Calibri"/>
              <a:cs typeface="Calibri"/>
              <a:sym typeface="Calibri"/>
            </a:endParaRPr>
          </a:p>
        </p:txBody>
      </p:sp>
      <p:sp>
        <p:nvSpPr>
          <p:cNvPr id="659" name="Google Shape;659;p15"/>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توظيف المقابلة في سياقات تواصلية</a:t>
            </a:r>
            <a:endParaRPr sz="3200" b="1" i="0" u="none" strike="noStrike" cap="none">
              <a:solidFill>
                <a:srgbClr val="106585"/>
              </a:solidFill>
              <a:latin typeface="Calibri"/>
              <a:ea typeface="Calibri"/>
              <a:cs typeface="Calibri"/>
              <a:sym typeface="Calibri"/>
            </a:endParaRPr>
          </a:p>
        </p:txBody>
      </p:sp>
      <p:pic>
        <p:nvPicPr>
          <p:cNvPr id="660" name="Google Shape;660;p15"/>
          <p:cNvPicPr preferRelativeResize="0"/>
          <p:nvPr/>
        </p:nvPicPr>
        <p:blipFill rotWithShape="1">
          <a:blip r:embed="rId4">
            <a:alphaModFix/>
          </a:blip>
          <a:srcRect/>
          <a:stretch/>
        </p:blipFill>
        <p:spPr>
          <a:xfrm>
            <a:off x="241939" y="247220"/>
            <a:ext cx="591916" cy="59191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6"/>
                                        </p:tgtEl>
                                        <p:attrNameLst>
                                          <p:attrName>style.visibility</p:attrName>
                                        </p:attrNameLst>
                                      </p:cBhvr>
                                      <p:to>
                                        <p:strVal val="visible"/>
                                      </p:to>
                                    </p:set>
                                    <p:animEffect transition="in" filter="fade">
                                      <p:cBhvr>
                                        <p:cTn id="7" dur="2000"/>
                                        <p:tgtEl>
                                          <p:spTgt spid="6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7"/>
                                        </p:tgtEl>
                                        <p:attrNameLst>
                                          <p:attrName>style.visibility</p:attrName>
                                        </p:attrNameLst>
                                      </p:cBhvr>
                                      <p:to>
                                        <p:strVal val="visible"/>
                                      </p:to>
                                    </p:set>
                                    <p:animEffect transition="in" filter="fade">
                                      <p:cBhvr>
                                        <p:cTn id="12" dur="2000"/>
                                        <p:tgtEl>
                                          <p:spTgt spid="6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58"/>
                                        </p:tgtEl>
                                        <p:attrNameLst>
                                          <p:attrName>style.visibility</p:attrName>
                                        </p:attrNameLst>
                                      </p:cBhvr>
                                      <p:to>
                                        <p:strVal val="visible"/>
                                      </p:to>
                                    </p:set>
                                    <p:animEffect transition="in" filter="fade">
                                      <p:cBhvr>
                                        <p:cTn id="17" dur="500"/>
                                        <p:tgtEl>
                                          <p:spTgt spid="6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59"/>
                                        </p:tgtEl>
                                        <p:attrNameLst>
                                          <p:attrName>style.visibility</p:attrName>
                                        </p:attrNameLst>
                                      </p:cBhvr>
                                      <p:to>
                                        <p:strVal val="visible"/>
                                      </p:to>
                                    </p:set>
                                    <p:animEffect transition="in" filter="fade">
                                      <p:cBhvr>
                                        <p:cTn id="22" dur="500"/>
                                        <p:tgtEl>
                                          <p:spTgt spid="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8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20 دقيقة</a:t>
            </a:r>
            <a:endParaRPr/>
          </a:p>
        </p:txBody>
      </p:sp>
      <p:sp>
        <p:nvSpPr>
          <p:cNvPr id="666" name="Google Shape;666;p89"/>
          <p:cNvSpPr txBox="1">
            <a:spLocks noGrp="1"/>
          </p:cNvSpPr>
          <p:nvPr>
            <p:ph type="body" idx="2"/>
          </p:nvPr>
        </p:nvSpPr>
        <p:spPr>
          <a:xfrm>
            <a:off x="5025418" y="1717663"/>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dirty="0">
                <a:latin typeface="Calibri"/>
                <a:ea typeface="Calibri"/>
                <a:cs typeface="Calibri"/>
                <a:sym typeface="Calibri"/>
              </a:rPr>
              <a:t>تعرف المقابلة</a:t>
            </a:r>
            <a:endParaRPr dirty="0"/>
          </a:p>
          <a:p>
            <a:pPr marL="228600" lvl="0" indent="-228600" algn="ctr" rtl="0">
              <a:lnSpc>
                <a:spcPct val="150000"/>
              </a:lnSpc>
              <a:spcBef>
                <a:spcPts val="1000"/>
              </a:spcBef>
              <a:spcAft>
                <a:spcPts val="0"/>
              </a:spcAft>
              <a:buClr>
                <a:srgbClr val="156082"/>
              </a:buClr>
              <a:buSzPts val="4400"/>
              <a:buNone/>
            </a:pPr>
            <a:r>
              <a:rPr lang="ar-MA" dirty="0">
                <a:latin typeface="Calibri"/>
                <a:ea typeface="Calibri"/>
                <a:cs typeface="Calibri"/>
                <a:sym typeface="Calibri"/>
              </a:rPr>
              <a:t>ووظيفتها التعبيرية</a:t>
            </a:r>
            <a:endParaRPr dirty="0"/>
          </a:p>
          <a:p>
            <a:pPr marL="228600" lvl="0" indent="-228600" algn="ctr" rtl="0">
              <a:lnSpc>
                <a:spcPct val="90000"/>
              </a:lnSpc>
              <a:spcBef>
                <a:spcPts val="1000"/>
              </a:spcBef>
              <a:spcAft>
                <a:spcPts val="0"/>
              </a:spcAft>
              <a:buClr>
                <a:srgbClr val="156082"/>
              </a:buClr>
              <a:buSzPts val="4400"/>
              <a:buNone/>
            </a:pPr>
            <a:endParaRPr dirty="0"/>
          </a:p>
        </p:txBody>
      </p:sp>
      <p:pic>
        <p:nvPicPr>
          <p:cNvPr id="667" name="Google Shape;667;p89"/>
          <p:cNvPicPr preferRelativeResize="0"/>
          <p:nvPr/>
        </p:nvPicPr>
        <p:blipFill rotWithShape="1">
          <a:blip r:embed="rId3">
            <a:alphaModFix/>
          </a:blip>
          <a:srcRect/>
          <a:stretch/>
        </p:blipFill>
        <p:spPr>
          <a:xfrm>
            <a:off x="1072663" y="1620716"/>
            <a:ext cx="3241430" cy="324143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90"/>
          <p:cNvSpPr txBox="1">
            <a:spLocks noGrp="1"/>
          </p:cNvSpPr>
          <p:nvPr>
            <p:ph type="title"/>
          </p:nvPr>
        </p:nvSpPr>
        <p:spPr>
          <a:xfrm>
            <a:off x="833855" y="336115"/>
            <a:ext cx="10529279" cy="342260"/>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لنتأمل هذه الوضعية. ولنتعرف الهدف من درس المقابلة </a:t>
            </a:r>
            <a:endParaRPr>
              <a:solidFill>
                <a:schemeClr val="dk1"/>
              </a:solidFill>
            </a:endParaRPr>
          </a:p>
        </p:txBody>
      </p:sp>
      <p:sp>
        <p:nvSpPr>
          <p:cNvPr id="673" name="Google Shape;673;p90"/>
          <p:cNvSpPr txBox="1">
            <a:spLocks noGrp="1"/>
          </p:cNvSpPr>
          <p:nvPr>
            <p:ph type="body" idx="2"/>
          </p:nvPr>
        </p:nvSpPr>
        <p:spPr>
          <a:xfrm>
            <a:off x="1316957" y="597995"/>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يدعو المدرّس المتعلم (ة) إلى قراءة  الوضعية  ورصد الأسلوب المستعمل لوصف التحول الذي يشهده عالم المهن</a:t>
            </a:r>
            <a:endParaRPr/>
          </a:p>
        </p:txBody>
      </p:sp>
      <p:pic>
        <p:nvPicPr>
          <p:cNvPr id="674" name="Google Shape;674;p90"/>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75" name="Google Shape;675;p90"/>
          <p:cNvSpPr/>
          <p:nvPr/>
        </p:nvSpPr>
        <p:spPr>
          <a:xfrm>
            <a:off x="537897" y="4282350"/>
            <a:ext cx="8910903" cy="1668888"/>
          </a:xfrm>
          <a:prstGeom prst="rect">
            <a:avLst/>
          </a:prstGeom>
          <a:solidFill>
            <a:schemeClr val="lt1"/>
          </a:solidFill>
          <a:ln w="19050"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just" rtl="1">
              <a:lnSpc>
                <a:spcPct val="150000"/>
              </a:lnSpc>
              <a:spcBef>
                <a:spcPts val="0"/>
              </a:spcBef>
              <a:spcAft>
                <a:spcPts val="0"/>
              </a:spcAft>
              <a:buNone/>
            </a:pPr>
            <a:r>
              <a:rPr lang="ar-MA" sz="1800" b="0" i="0" u="none" strike="noStrike" cap="none" dirty="0">
                <a:solidFill>
                  <a:srgbClr val="000000"/>
                </a:solidFill>
                <a:latin typeface="Calibri"/>
                <a:ea typeface="Calibri"/>
                <a:cs typeface="Calibri"/>
                <a:sym typeface="Calibri"/>
              </a:rPr>
              <a:t>- شَه</a:t>
            </a:r>
            <a:r>
              <a:rPr lang="ar-MA" sz="1800" dirty="0">
                <a:latin typeface="Calibri"/>
                <a:ea typeface="Calibri"/>
                <a:cs typeface="Calibri"/>
                <a:sym typeface="Calibri"/>
              </a:rPr>
              <a:t>ِ</a:t>
            </a:r>
            <a:r>
              <a:rPr lang="ar-MA" sz="1800" b="0" i="0" u="none" strike="noStrike" cap="none" dirty="0">
                <a:solidFill>
                  <a:srgbClr val="000000"/>
                </a:solidFill>
                <a:latin typeface="Calibri"/>
                <a:ea typeface="Calibri"/>
                <a:cs typeface="Calibri"/>
                <a:sym typeface="Calibri"/>
              </a:rPr>
              <a:t>دَتِ الْمِهَنُ تَحَوُّلًا كَبيرًا، حَيْثُ أَصْبَحَتْ تَعْتَمِدُ عَلى الذَّكاءِ التِّقْني وَعَلى الإِبْداعِ وَالتَّجْديدِ.</a:t>
            </a:r>
            <a:endParaRPr dirty="0"/>
          </a:p>
          <a:p>
            <a:pPr marL="0" marR="0" lvl="0" indent="0" algn="just" rtl="1">
              <a:lnSpc>
                <a:spcPct val="150000"/>
              </a:lnSpc>
              <a:spcBef>
                <a:spcPts val="0"/>
              </a:spcBef>
              <a:spcAft>
                <a:spcPts val="0"/>
              </a:spcAft>
              <a:buNone/>
            </a:pPr>
            <a:r>
              <a:rPr lang="ar-MA" sz="1600" b="0" i="0" u="none" strike="noStrike" cap="none" dirty="0">
                <a:solidFill>
                  <a:srgbClr val="000000"/>
                </a:solidFill>
                <a:latin typeface="Calibri"/>
                <a:ea typeface="Calibri"/>
                <a:cs typeface="Calibri"/>
                <a:sym typeface="Calibri"/>
              </a:rPr>
              <a:t>- تَتَطَلَّبُ الْمِهَنُ مُسْتَقْبَلًا الْمَهارات</a:t>
            </a:r>
            <a:r>
              <a:rPr lang="ar-MA" sz="1600" dirty="0">
                <a:latin typeface="Calibri"/>
                <a:ea typeface="Calibri"/>
                <a:cs typeface="Calibri"/>
                <a:sym typeface="Calibri"/>
              </a:rPr>
              <a:t>ِ</a:t>
            </a:r>
            <a:r>
              <a:rPr lang="ar-MA" sz="1600" b="0" i="0" u="none" strike="noStrike" cap="none" dirty="0">
                <a:solidFill>
                  <a:srgbClr val="000000"/>
                </a:solidFill>
                <a:latin typeface="Calibri"/>
                <a:ea typeface="Calibri"/>
                <a:cs typeface="Calibri"/>
                <a:sym typeface="Calibri"/>
              </a:rPr>
              <a:t> التِّقْنِيَة</a:t>
            </a:r>
            <a:r>
              <a:rPr lang="ar-MA" sz="1600" dirty="0">
                <a:latin typeface="Calibri"/>
                <a:ea typeface="Calibri"/>
                <a:cs typeface="Calibri"/>
                <a:sym typeface="Calibri"/>
              </a:rPr>
              <a:t>َ</a:t>
            </a:r>
            <a:r>
              <a:rPr lang="ar-MA" sz="1600" b="0" i="0" u="none" strike="noStrike" cap="none" dirty="0">
                <a:solidFill>
                  <a:srgbClr val="000000"/>
                </a:solidFill>
                <a:latin typeface="Calibri"/>
                <a:ea typeface="Calibri"/>
                <a:cs typeface="Calibri"/>
                <a:sym typeface="Calibri"/>
              </a:rPr>
              <a:t> وَالابْتِكارِيَّة</a:t>
            </a:r>
            <a:r>
              <a:rPr lang="ar-MA" sz="1600" dirty="0">
                <a:latin typeface="Calibri"/>
                <a:ea typeface="Calibri"/>
                <a:cs typeface="Calibri"/>
                <a:sym typeface="Calibri"/>
              </a:rPr>
              <a:t>َ</a:t>
            </a:r>
            <a:r>
              <a:rPr lang="ar-MA" sz="1600" b="0" i="0" u="none" strike="noStrike" cap="none" dirty="0">
                <a:solidFill>
                  <a:srgbClr val="000000"/>
                </a:solidFill>
                <a:latin typeface="Calibri"/>
                <a:ea typeface="Calibri"/>
                <a:cs typeface="Calibri"/>
                <a:sym typeface="Calibri"/>
              </a:rPr>
              <a:t>.</a:t>
            </a:r>
            <a:endParaRPr dirty="0"/>
          </a:p>
          <a:p>
            <a:pPr marL="0" marR="0" lvl="0" indent="0" algn="just" rtl="1">
              <a:lnSpc>
                <a:spcPct val="150000"/>
              </a:lnSpc>
              <a:spcBef>
                <a:spcPts val="0"/>
              </a:spcBef>
              <a:spcAft>
                <a:spcPts val="0"/>
              </a:spcAft>
              <a:buNone/>
            </a:pPr>
            <a:r>
              <a:rPr lang="ar-MA" sz="1800" b="0" i="0" u="none" strike="noStrike" cap="none" dirty="0">
                <a:solidFill>
                  <a:srgbClr val="000000"/>
                </a:solidFill>
                <a:latin typeface="Calibri"/>
                <a:ea typeface="Calibri"/>
                <a:cs typeface="Calibri"/>
                <a:sym typeface="Calibri"/>
              </a:rPr>
              <a:t>- الْأُسْلُوبُ الَّذِي اسْتَخْدَمَهُ المُتَكَلِّمُ لِبَيَانِ التَّحَوُّلِ الَّذي يَشْهَدُهُ عالَمُ الْمِهَنِ هُوَ أُسْلوبُ الْمُقابَلَةِ.</a:t>
            </a:r>
            <a:endParaRPr dirty="0"/>
          </a:p>
        </p:txBody>
      </p:sp>
      <p:sp>
        <p:nvSpPr>
          <p:cNvPr id="676" name="Google Shape;676;p90"/>
          <p:cNvSpPr/>
          <p:nvPr/>
        </p:nvSpPr>
        <p:spPr>
          <a:xfrm>
            <a:off x="5289755" y="1145796"/>
            <a:ext cx="6443735" cy="400069"/>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يدعو الأستاذ التلاميذ إلى قراءة الوضعية، والإجابة عن الأسئلة الآتية:</a:t>
            </a:r>
            <a:endParaRPr/>
          </a:p>
        </p:txBody>
      </p:sp>
      <p:sp>
        <p:nvSpPr>
          <p:cNvPr id="677" name="Google Shape;677;p90"/>
          <p:cNvSpPr txBox="1"/>
          <p:nvPr/>
        </p:nvSpPr>
        <p:spPr>
          <a:xfrm>
            <a:off x="344129" y="1665766"/>
            <a:ext cx="11546806" cy="1015663"/>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«يَشْهَدُ العالَمُ تَحَوُّلَاتٍ كُبْرَى فِي مَجَالِ العَمَلِ؛ فَبَعْدَ أَنْ كَانَتِ المِهَنُ تَقُومُ عَلَى القُوَّةِ البَدَنِيَّةِ أَصْبَحَتْ تَعْتَمِدُ عَلَى المهارَةِ وَالذَّكَاءِ التِّقَنِيِّ، وَبَعْدَمَا كَانَ النَّجَاحُ مُرْتَبِطًا بِالخِبْرَةِ التَّقْلِيدِيَّةِ صَارَ قَائِمًا عَلَى الإِبْدَاعِ وَالتَّجْدِيدِ. لِذَلِكَ فَالمُجْتَمَعَاتُ الَّتِي تُوَاكِبُ التَّطَوُّرَ تَنْتَقِلُ مِنَ التَّأَخُّرِ إِلَى التَّقَدُّمِ، وَمِنَ الجُمُودِ إِلَى الابْتِكَارِ.»</a:t>
            </a:r>
            <a:endParaRPr sz="2000" b="0" i="0" u="none" strike="noStrike" cap="none">
              <a:solidFill>
                <a:srgbClr val="000000"/>
              </a:solidFill>
              <a:latin typeface="Calibri"/>
              <a:ea typeface="Calibri"/>
              <a:cs typeface="Calibri"/>
              <a:sym typeface="Calibri"/>
            </a:endParaRPr>
          </a:p>
        </p:txBody>
      </p:sp>
      <p:sp>
        <p:nvSpPr>
          <p:cNvPr id="678" name="Google Shape;678;p90"/>
          <p:cNvSpPr/>
          <p:nvPr/>
        </p:nvSpPr>
        <p:spPr>
          <a:xfrm>
            <a:off x="5578626" y="2801330"/>
            <a:ext cx="6312309" cy="1289159"/>
          </a:xfrm>
          <a:prstGeom prst="rect">
            <a:avLst/>
          </a:prstGeom>
          <a:solidFill>
            <a:srgbClr val="D9E5F8"/>
          </a:solidFill>
          <a:ln>
            <a:noFill/>
          </a:ln>
        </p:spPr>
        <p:txBody>
          <a:bodyPr spcFirstLastPara="1" wrap="square" lIns="91425" tIns="45700" rIns="91425" bIns="45700" anchor="t" anchorCtr="0">
            <a:spAutoFit/>
          </a:bodyPr>
          <a:lstStyle/>
          <a:p>
            <a:pPr marL="342900" marR="0" lvl="0" indent="-342900" algn="r" rtl="1">
              <a:lnSpc>
                <a:spcPct val="107000"/>
              </a:lnSpc>
              <a:spcBef>
                <a:spcPts val="0"/>
              </a:spcBef>
              <a:spcAft>
                <a:spcPts val="0"/>
              </a:spcAft>
              <a:buClr>
                <a:srgbClr val="000000"/>
              </a:buClr>
              <a:buSzPts val="1800"/>
              <a:buFont typeface="Noto Sans Symbols"/>
              <a:buChar char="❑"/>
            </a:pPr>
            <a:r>
              <a:rPr lang="ar-MA" sz="1800" b="0" i="0" u="none" strike="noStrike" cap="none">
                <a:solidFill>
                  <a:srgbClr val="000000"/>
                </a:solidFill>
                <a:latin typeface="Calibri"/>
                <a:ea typeface="Calibri"/>
                <a:cs typeface="Calibri"/>
                <a:sym typeface="Calibri"/>
              </a:rPr>
              <a:t>مَا التَّحَوُّلُ الَّذي شَهِدَتْهُ الْمِهَنُ؟</a:t>
            </a:r>
            <a:endParaRPr sz="1800" b="0" i="0" u="none" strike="noStrike" cap="none">
              <a:solidFill>
                <a:schemeClr val="dk1"/>
              </a:solidFill>
              <a:latin typeface="Calibri"/>
              <a:ea typeface="Calibri"/>
              <a:cs typeface="Calibri"/>
              <a:sym typeface="Calibri"/>
            </a:endParaRPr>
          </a:p>
          <a:p>
            <a:pPr marL="342900" marR="0" lvl="0" indent="-342900" algn="r" rtl="1">
              <a:lnSpc>
                <a:spcPct val="107000"/>
              </a:lnSpc>
              <a:spcBef>
                <a:spcPts val="800"/>
              </a:spcBef>
              <a:spcAft>
                <a:spcPts val="0"/>
              </a:spcAft>
              <a:buClr>
                <a:srgbClr val="000000"/>
              </a:buClr>
              <a:buSzPts val="1800"/>
              <a:buFont typeface="Noto Sans Symbols"/>
              <a:buChar char="❑"/>
            </a:pPr>
            <a:r>
              <a:rPr lang="ar-MA" sz="1800" b="0" i="0" u="none" strike="noStrike" cap="none">
                <a:solidFill>
                  <a:srgbClr val="000000"/>
                </a:solidFill>
                <a:latin typeface="Calibri"/>
                <a:ea typeface="Calibri"/>
                <a:cs typeface="Calibri"/>
                <a:sym typeface="Calibri"/>
              </a:rPr>
              <a:t>ما المَهاراتُ الَّتي تَتَطَلَّبُها الْمِهَنُ مُسْتَقْبَلًا؟</a:t>
            </a:r>
            <a:endParaRPr sz="1800" b="0" i="0" u="none" strike="noStrike" cap="none">
              <a:solidFill>
                <a:schemeClr val="dk1"/>
              </a:solidFill>
              <a:latin typeface="Calibri"/>
              <a:ea typeface="Calibri"/>
              <a:cs typeface="Calibri"/>
              <a:sym typeface="Calibri"/>
            </a:endParaRPr>
          </a:p>
          <a:p>
            <a:pPr marL="342900" marR="0" lvl="0" indent="-342900" algn="r" rtl="1">
              <a:lnSpc>
                <a:spcPct val="107000"/>
              </a:lnSpc>
              <a:spcBef>
                <a:spcPts val="800"/>
              </a:spcBef>
              <a:spcAft>
                <a:spcPts val="800"/>
              </a:spcAft>
              <a:buClr>
                <a:srgbClr val="000000"/>
              </a:buClr>
              <a:buSzPts val="1800"/>
              <a:buFont typeface="Noto Sans Symbols"/>
              <a:buChar char="❑"/>
            </a:pPr>
            <a:r>
              <a:rPr lang="ar-MA" sz="1800" b="0" i="0" u="none" strike="noStrike" cap="none">
                <a:solidFill>
                  <a:srgbClr val="000000"/>
                </a:solidFill>
                <a:latin typeface="Calibri"/>
                <a:ea typeface="Calibri"/>
                <a:cs typeface="Calibri"/>
                <a:sym typeface="Calibri"/>
              </a:rPr>
              <a:t>مَا الْأُسْلُوبُ الَّذِي اسْتَخْدَمَهُ الْمُتَكَلِّمُ لِبَيَانِ التَّحَوُّلِ الَّذي يَشْهَدَهُ عالَمُ الْمِهَنِ؟</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91"/>
          <p:cNvSpPr txBox="1">
            <a:spLocks noGrp="1"/>
          </p:cNvSpPr>
          <p:nvPr>
            <p:ph type="title"/>
          </p:nvPr>
        </p:nvSpPr>
        <p:spPr>
          <a:xfrm>
            <a:off x="932969" y="37306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تعرف المقابلة، وأبين لكم الجدوى من تعلمه </a:t>
            </a:r>
            <a:br>
              <a:rPr lang="ar-MA" b="0"/>
            </a:br>
            <a:endParaRPr>
              <a:solidFill>
                <a:schemeClr val="dk1"/>
              </a:solidFill>
            </a:endParaRPr>
          </a:p>
        </p:txBody>
      </p:sp>
      <p:sp>
        <p:nvSpPr>
          <p:cNvPr id="684" name="Google Shape;684;p9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يوضح المدرّس الهدف من تعرف المقابلة وجدوى تعلمه، وطريقة توظيفه</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685" name="Google Shape;685;p91"/>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686" name="Google Shape;686;p91"/>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687" name="Google Shape;687;p91"/>
          <p:cNvSpPr txBox="1"/>
          <p:nvPr/>
        </p:nvSpPr>
        <p:spPr>
          <a:xfrm>
            <a:off x="610670" y="1912187"/>
            <a:ext cx="10529279" cy="2031285"/>
          </a:xfrm>
          <a:prstGeom prst="rect">
            <a:avLst/>
          </a:prstGeom>
          <a:solidFill>
            <a:schemeClr val="accent2"/>
          </a:solidFill>
          <a:ln w="19050" cap="flat" cmpd="sng">
            <a:solidFill>
              <a:schemeClr val="accent2"/>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أتعرف أسلوب المقابلة في سياق تواصلي،  باتباع الخطوات الآتية:</a:t>
            </a:r>
            <a:endParaRPr dirty="0"/>
          </a:p>
          <a:p>
            <a:pPr marL="0" marR="0" lvl="0" indent="0" algn="r"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 </a:t>
            </a:r>
            <a:r>
              <a:rPr lang="ar-MA" sz="2800" b="1" i="0" u="none" strike="noStrike" cap="none" dirty="0">
                <a:solidFill>
                  <a:schemeClr val="dk1"/>
                </a:solidFill>
                <a:latin typeface="Calibri"/>
                <a:ea typeface="Calibri"/>
                <a:cs typeface="Calibri"/>
                <a:sym typeface="Calibri"/>
              </a:rPr>
              <a:t>تعريف المقابلة</a:t>
            </a:r>
            <a:r>
              <a:rPr lang="ar-MA" sz="2800" b="0" i="0" u="none" strike="noStrike" cap="none" dirty="0">
                <a:solidFill>
                  <a:schemeClr val="dk1"/>
                </a:solidFill>
                <a:latin typeface="Calibri"/>
                <a:ea typeface="Calibri"/>
                <a:cs typeface="Calibri"/>
                <a:sym typeface="Calibri"/>
              </a:rPr>
              <a:t>، وبيان وظيفتها وأدواتها وأنواعها</a:t>
            </a:r>
            <a:endParaRPr dirty="0"/>
          </a:p>
          <a:p>
            <a:pPr marL="0" marR="0" lvl="0" indent="0" algn="r" rtl="1">
              <a:lnSpc>
                <a:spcPct val="150000"/>
              </a:lnSpc>
              <a:spcBef>
                <a:spcPts val="0"/>
              </a:spcBef>
              <a:spcAft>
                <a:spcPts val="0"/>
              </a:spcAft>
              <a:buNone/>
            </a:pPr>
            <a:r>
              <a:rPr lang="ar-MA" sz="2800" b="0" i="0" u="none" strike="noStrike" cap="none" dirty="0">
                <a:solidFill>
                  <a:schemeClr val="dk1"/>
                </a:solidFill>
                <a:latin typeface="Calibri"/>
                <a:ea typeface="Calibri"/>
                <a:cs typeface="Calibri"/>
                <a:sym typeface="Calibri"/>
              </a:rPr>
              <a:t>- </a:t>
            </a:r>
            <a:r>
              <a:rPr lang="ar-MA" sz="2800" b="1" i="0" u="none" strike="noStrike" cap="none" dirty="0" err="1">
                <a:solidFill>
                  <a:schemeClr val="dk1"/>
                </a:solidFill>
                <a:latin typeface="Calibri"/>
                <a:ea typeface="Calibri"/>
                <a:cs typeface="Calibri"/>
                <a:sym typeface="Calibri"/>
              </a:rPr>
              <a:t>توظبف</a:t>
            </a:r>
            <a:r>
              <a:rPr lang="ar-MA" sz="2800" b="1" i="0" u="none" strike="noStrike" cap="none" dirty="0">
                <a:solidFill>
                  <a:schemeClr val="dk1"/>
                </a:solidFill>
                <a:latin typeface="Calibri"/>
                <a:ea typeface="Calibri"/>
                <a:cs typeface="Calibri"/>
                <a:sym typeface="Calibri"/>
              </a:rPr>
              <a:t> المقابلة </a:t>
            </a:r>
            <a:r>
              <a:rPr lang="ar-MA" sz="2800" b="0" i="0" u="none" strike="noStrike" cap="none" dirty="0">
                <a:solidFill>
                  <a:schemeClr val="dk1"/>
                </a:solidFill>
                <a:latin typeface="Calibri"/>
                <a:ea typeface="Calibri"/>
                <a:cs typeface="Calibri"/>
                <a:sym typeface="Calibri"/>
              </a:rPr>
              <a:t>في سياقات تواصلية (التوجيه والإرشاد...)</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92"/>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8 دقائق</a:t>
            </a:r>
            <a:endParaRPr sz="1400" b="0" i="0" u="none" strike="noStrike" cap="none">
              <a:solidFill>
                <a:srgbClr val="000000"/>
              </a:solidFill>
              <a:latin typeface="Arial"/>
              <a:ea typeface="Arial"/>
              <a:cs typeface="Arial"/>
              <a:sym typeface="Arial"/>
            </a:endParaRPr>
          </a:p>
        </p:txBody>
      </p:sp>
      <p:sp>
        <p:nvSpPr>
          <p:cNvPr id="693" name="Google Shape;693;p92"/>
          <p:cNvSpPr/>
          <p:nvPr/>
        </p:nvSpPr>
        <p:spPr>
          <a:xfrm>
            <a:off x="5029200" y="3984295"/>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ar-MA" sz="4400" b="1" i="0" u="none" strike="noStrike" cap="none">
                <a:solidFill>
                  <a:srgbClr val="FF0000"/>
                </a:solidFill>
                <a:latin typeface="Calibri"/>
                <a:ea typeface="Calibri"/>
                <a:cs typeface="Calibri"/>
                <a:sym typeface="Calibri"/>
              </a:rPr>
              <a:t>النمذجة</a:t>
            </a:r>
            <a:endParaRPr sz="4400" b="1" i="0" u="none" strike="noStrike" cap="none">
              <a:solidFill>
                <a:srgbClr val="FF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9"/>
          <p:cNvSpPr/>
          <p:nvPr/>
        </p:nvSpPr>
        <p:spPr>
          <a:xfrm>
            <a:off x="9134091" y="3409804"/>
            <a:ext cx="1470994" cy="4552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699" name="Google Shape;699;p19"/>
          <p:cNvPicPr preferRelativeResize="0"/>
          <p:nvPr/>
        </p:nvPicPr>
        <p:blipFill rotWithShape="1">
          <a:blip r:embed="rId3">
            <a:alphaModFix/>
          </a:blip>
          <a:srcRect/>
          <a:stretch/>
        </p:blipFill>
        <p:spPr>
          <a:xfrm>
            <a:off x="212443" y="247222"/>
            <a:ext cx="591916" cy="591916"/>
          </a:xfrm>
          <a:prstGeom prst="rect">
            <a:avLst/>
          </a:prstGeom>
          <a:noFill/>
          <a:ln>
            <a:noFill/>
          </a:ln>
        </p:spPr>
      </p:pic>
      <p:sp>
        <p:nvSpPr>
          <p:cNvPr id="700" name="Google Shape;700;p19"/>
          <p:cNvSpPr txBox="1"/>
          <p:nvPr/>
        </p:nvSpPr>
        <p:spPr>
          <a:xfrm>
            <a:off x="912182" y="199828"/>
            <a:ext cx="10468339" cy="424226"/>
          </a:xfrm>
          <a:prstGeom prst="rect">
            <a:avLst/>
          </a:prstGeom>
          <a:noFill/>
          <a:ln>
            <a:noFill/>
          </a:ln>
        </p:spPr>
        <p:txBody>
          <a:bodyPr spcFirstLastPara="1" wrap="square" lIns="91425" tIns="45700" rIns="91425" bIns="45700" anchor="ctr" anchorCtr="0">
            <a:noAutofit/>
          </a:bodyPr>
          <a:lstStyle/>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1- أعرف المقابلة</a:t>
            </a:r>
            <a:endParaRPr sz="2000" b="1" i="0" u="none" strike="noStrike" cap="none">
              <a:solidFill>
                <a:srgbClr val="000000"/>
              </a:solidFill>
              <a:latin typeface="Calibri"/>
              <a:ea typeface="Calibri"/>
              <a:cs typeface="Calibri"/>
              <a:sym typeface="Calibri"/>
            </a:endParaRPr>
          </a:p>
          <a:p>
            <a:pPr marL="0" marR="0" lvl="0" indent="0" algn="r" rtl="1">
              <a:lnSpc>
                <a:spcPct val="90000"/>
              </a:lnSpc>
              <a:spcBef>
                <a:spcPts val="0"/>
              </a:spcBef>
              <a:spcAft>
                <a:spcPts val="0"/>
              </a:spcAft>
              <a:buClr>
                <a:srgbClr val="757070"/>
              </a:buClr>
              <a:buSzPts val="2222"/>
              <a:buFont typeface="Calibri"/>
              <a:buNone/>
            </a:pPr>
            <a:r>
              <a:rPr lang="ar-MA" sz="2000" b="1" i="0" u="none" strike="noStrike" cap="none">
                <a:solidFill>
                  <a:srgbClr val="000000"/>
                </a:solidFill>
                <a:latin typeface="Calibri"/>
                <a:ea typeface="Calibri"/>
                <a:cs typeface="Calibri"/>
                <a:sym typeface="Calibri"/>
              </a:rPr>
              <a:t>2- أوضح وظيفتها التعبيرية انطلاقا من مثال</a:t>
            </a:r>
            <a:endParaRPr sz="2000" b="0" i="0" u="none" strike="noStrike" cap="none">
              <a:solidFill>
                <a:srgbClr val="000000"/>
              </a:solidFill>
              <a:latin typeface="Calibri"/>
              <a:ea typeface="Calibri"/>
              <a:cs typeface="Calibri"/>
              <a:sym typeface="Calibri"/>
            </a:endParaRPr>
          </a:p>
        </p:txBody>
      </p:sp>
      <p:sp>
        <p:nvSpPr>
          <p:cNvPr id="701" name="Google Shape;701;p19"/>
          <p:cNvSpPr txBox="1"/>
          <p:nvPr/>
        </p:nvSpPr>
        <p:spPr>
          <a:xfrm>
            <a:off x="1219417" y="624054"/>
            <a:ext cx="10161104" cy="53907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1" i="0" u="none" strike="noStrike" cap="none">
                <a:solidFill>
                  <a:srgbClr val="BFBFBF"/>
                </a:solidFill>
                <a:latin typeface="Calibri"/>
                <a:ea typeface="Calibri"/>
                <a:cs typeface="Calibri"/>
                <a:sym typeface="Calibri"/>
              </a:rPr>
              <a:t>يعرف المدرس المقابلة، ويوضح وظيفتها انطلاقا من مثالين مختلفين</a:t>
            </a:r>
            <a:endParaRPr sz="1400" b="0" i="0" u="none" strike="noStrike" cap="none">
              <a:solidFill>
                <a:srgbClr val="000000"/>
              </a:solidFill>
              <a:latin typeface="Arial"/>
              <a:ea typeface="Arial"/>
              <a:cs typeface="Arial"/>
              <a:sym typeface="Arial"/>
            </a:endParaRPr>
          </a:p>
        </p:txBody>
      </p:sp>
      <p:grpSp>
        <p:nvGrpSpPr>
          <p:cNvPr id="702" name="Google Shape;702;p19"/>
          <p:cNvGrpSpPr/>
          <p:nvPr/>
        </p:nvGrpSpPr>
        <p:grpSpPr>
          <a:xfrm>
            <a:off x="405322" y="2239620"/>
            <a:ext cx="11440351" cy="2157527"/>
            <a:chOff x="2198" y="1118747"/>
            <a:chExt cx="11440351" cy="2157527"/>
          </a:xfrm>
        </p:grpSpPr>
        <p:sp>
          <p:nvSpPr>
            <p:cNvPr id="703" name="Google Shape;703;p19"/>
            <p:cNvSpPr/>
            <p:nvPr/>
          </p:nvSpPr>
          <p:spPr>
            <a:xfrm>
              <a:off x="5592550" y="2080048"/>
              <a:ext cx="91440" cy="440280"/>
            </a:xfrm>
            <a:custGeom>
              <a:avLst/>
              <a:gdLst/>
              <a:ahLst/>
              <a:cxnLst/>
              <a:rect l="l" t="t" r="r" b="b"/>
              <a:pathLst>
                <a:path w="120000" h="120000" extrusionOk="0">
                  <a:moveTo>
                    <a:pt x="60000" y="0"/>
                  </a:moveTo>
                  <a:lnTo>
                    <a:pt x="60000" y="120000"/>
                  </a:lnTo>
                </a:path>
              </a:pathLst>
            </a:custGeom>
            <a:noFill/>
            <a:ln w="25400" cap="flat" cmpd="sng">
              <a:solidFill>
                <a:srgbClr val="A02891"/>
              </a:solidFill>
              <a:prstDash val="solid"/>
              <a:round/>
              <a:headEnd type="none" w="sm" len="sm"/>
              <a:tailEnd type="none" w="sm" len="sm"/>
            </a:ln>
          </p:spPr>
        </p:sp>
        <p:sp>
          <p:nvSpPr>
            <p:cNvPr id="704" name="Google Shape;704;p19"/>
            <p:cNvSpPr/>
            <p:nvPr/>
          </p:nvSpPr>
          <p:spPr>
            <a:xfrm>
              <a:off x="2198" y="1118747"/>
              <a:ext cx="11272145" cy="961300"/>
            </a:xfrm>
            <a:prstGeom prst="roundRect">
              <a:avLst>
                <a:gd name="adj" fmla="val 10000"/>
              </a:avLst>
            </a:prstGeom>
            <a:solidFill>
              <a:srgbClr val="A5A5A5"/>
            </a:solidFill>
            <a:ln w="127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9"/>
            <p:cNvSpPr/>
            <p:nvPr/>
          </p:nvSpPr>
          <p:spPr>
            <a:xfrm>
              <a:off x="170404" y="1278544"/>
              <a:ext cx="11272145" cy="961300"/>
            </a:xfrm>
            <a:prstGeom prst="roundRect">
              <a:avLst>
                <a:gd name="adj" fmla="val 10000"/>
              </a:avLst>
            </a:prstGeom>
            <a:solidFill>
              <a:srgbClr val="FFFFFF"/>
            </a:solidFill>
            <a:ln w="12700" cap="flat" cmpd="sng">
              <a:solidFill>
                <a:srgbClr val="000000"/>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9"/>
            <p:cNvSpPr txBox="1"/>
            <p:nvPr/>
          </p:nvSpPr>
          <p:spPr>
            <a:xfrm>
              <a:off x="198560" y="1306700"/>
              <a:ext cx="11215833" cy="904988"/>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ar-MA" sz="2800" b="0" i="0" u="none" strike="noStrike" cap="none">
                  <a:solidFill>
                    <a:srgbClr val="000000"/>
                  </a:solidFill>
                  <a:latin typeface="Calibri"/>
                  <a:ea typeface="Calibri"/>
                  <a:cs typeface="Calibri"/>
                  <a:sym typeface="Calibri"/>
                </a:rPr>
                <a:t>المُقابَلَةُ ذِكْرُ مَعْنى، وَالإِتْيانُ بِما يُقابِلُهُ عَلى التَّرْتيبِ. </a:t>
              </a:r>
              <a:endParaRPr sz="2800" b="0" i="0" u="none" strike="noStrike" cap="none">
                <a:solidFill>
                  <a:srgbClr val="000000"/>
                </a:solidFill>
                <a:latin typeface="Calibri"/>
                <a:ea typeface="Calibri"/>
                <a:cs typeface="Calibri"/>
                <a:sym typeface="Calibri"/>
              </a:endParaRPr>
            </a:p>
          </p:txBody>
        </p:sp>
        <p:sp>
          <p:nvSpPr>
            <p:cNvPr id="707" name="Google Shape;707;p19"/>
            <p:cNvSpPr/>
            <p:nvPr/>
          </p:nvSpPr>
          <p:spPr>
            <a:xfrm>
              <a:off x="3331301" y="2520328"/>
              <a:ext cx="4613937" cy="596150"/>
            </a:xfrm>
            <a:prstGeom prst="roundRect">
              <a:avLst>
                <a:gd name="adj" fmla="val 10000"/>
              </a:avLst>
            </a:prstGeom>
            <a:solidFill>
              <a:srgbClr val="A0289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19"/>
            <p:cNvSpPr/>
            <p:nvPr/>
          </p:nvSpPr>
          <p:spPr>
            <a:xfrm>
              <a:off x="3499508" y="2680124"/>
              <a:ext cx="4613937" cy="596150"/>
            </a:xfrm>
            <a:prstGeom prst="roundRect">
              <a:avLst>
                <a:gd name="adj" fmla="val 10000"/>
              </a:avLst>
            </a:prstGeom>
            <a:solidFill>
              <a:schemeClr val="lt1">
                <a:alpha val="90196"/>
              </a:schemeClr>
            </a:solidFill>
            <a:ln w="25400" cap="flat" cmpd="sng">
              <a:solidFill>
                <a:srgbClr val="A028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9"/>
            <p:cNvSpPr txBox="1"/>
            <p:nvPr/>
          </p:nvSpPr>
          <p:spPr>
            <a:xfrm>
              <a:off x="3516969" y="2697585"/>
              <a:ext cx="4579015" cy="561228"/>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في عالمِ الشُّغْلِ، </a:t>
              </a:r>
              <a:r>
                <a:rPr lang="ar-MA" sz="2000" b="0" i="0" u="none" strike="noStrike" cap="none">
                  <a:solidFill>
                    <a:srgbClr val="FF0000"/>
                  </a:solidFill>
                  <a:latin typeface="Calibri"/>
                  <a:ea typeface="Calibri"/>
                  <a:cs typeface="Calibri"/>
                  <a:sym typeface="Calibri"/>
                </a:rPr>
                <a:t>تخْتَفي</a:t>
              </a:r>
              <a:r>
                <a:rPr lang="ar-MA" sz="2000" b="0" i="0" u="none" strike="noStrike" cap="none">
                  <a:solidFill>
                    <a:srgbClr val="000000"/>
                  </a:solidFill>
                  <a:latin typeface="Calibri"/>
                  <a:ea typeface="Calibri"/>
                  <a:cs typeface="Calibri"/>
                  <a:sym typeface="Calibri"/>
                </a:rPr>
                <a:t> </a:t>
              </a:r>
              <a:r>
                <a:rPr lang="ar-MA" sz="2000" b="0" i="0" u="none" strike="noStrike" cap="none">
                  <a:solidFill>
                    <a:srgbClr val="C00000"/>
                  </a:solidFill>
                  <a:latin typeface="Calibri"/>
                  <a:ea typeface="Calibri"/>
                  <a:cs typeface="Calibri"/>
                  <a:sym typeface="Calibri"/>
                </a:rPr>
                <a:t>مِهَنٌ</a:t>
              </a:r>
              <a:r>
                <a:rPr lang="ar-MA" sz="2000" b="0" i="0" u="none" strike="noStrike" cap="none">
                  <a:solidFill>
                    <a:srgbClr val="000000"/>
                  </a:solidFill>
                  <a:latin typeface="Calibri"/>
                  <a:ea typeface="Calibri"/>
                  <a:cs typeface="Calibri"/>
                  <a:sym typeface="Calibri"/>
                </a:rPr>
                <a:t> وَ</a:t>
              </a:r>
              <a:r>
                <a:rPr lang="ar-MA" sz="2000" b="0" i="0" u="none" strike="noStrike" cap="none">
                  <a:solidFill>
                    <a:srgbClr val="FF0000"/>
                  </a:solidFill>
                  <a:latin typeface="Calibri"/>
                  <a:ea typeface="Calibri"/>
                  <a:cs typeface="Calibri"/>
                  <a:sym typeface="Calibri"/>
                </a:rPr>
                <a:t>تَظْهَرُ</a:t>
              </a:r>
              <a:r>
                <a:rPr lang="ar-MA" sz="2000" b="0" i="0" u="none" strike="noStrike" cap="none">
                  <a:solidFill>
                    <a:srgbClr val="000000"/>
                  </a:solidFill>
                  <a:latin typeface="Calibri"/>
                  <a:ea typeface="Calibri"/>
                  <a:cs typeface="Calibri"/>
                  <a:sym typeface="Calibri"/>
                </a:rPr>
                <a:t> </a:t>
              </a:r>
              <a:r>
                <a:rPr lang="ar-MA" sz="2000" b="0" i="0" u="none" strike="noStrike" cap="none">
                  <a:solidFill>
                    <a:srgbClr val="C00000"/>
                  </a:solidFill>
                  <a:latin typeface="Calibri"/>
                  <a:ea typeface="Calibri"/>
                  <a:cs typeface="Calibri"/>
                  <a:sym typeface="Calibri"/>
                </a:rPr>
                <a:t>أُخْرى</a:t>
              </a:r>
              <a:r>
                <a:rPr lang="ar-MA" sz="2000" b="0" i="0" u="none" strike="noStrike" cap="none">
                  <a:solidFill>
                    <a:srgbClr val="000000"/>
                  </a:solidFill>
                  <a:latin typeface="Calibri"/>
                  <a:ea typeface="Calibri"/>
                  <a:cs typeface="Calibri"/>
                  <a:sym typeface="Calibri"/>
                </a:rPr>
                <a:t> باستمرار.</a:t>
              </a:r>
              <a:endParaRPr sz="2000" b="0" i="0" u="none" strike="noStrike" cap="none">
                <a:solidFill>
                  <a:srgbClr val="000000"/>
                </a:solidFill>
                <a:latin typeface="Calibri"/>
                <a:ea typeface="Calibri"/>
                <a:cs typeface="Calibri"/>
                <a:sym typeface="Calibri"/>
              </a:endParaRPr>
            </a:p>
          </p:txBody>
        </p:sp>
      </p:grpSp>
      <p:sp>
        <p:nvSpPr>
          <p:cNvPr id="710" name="Google Shape;710;p19"/>
          <p:cNvSpPr/>
          <p:nvPr/>
        </p:nvSpPr>
        <p:spPr>
          <a:xfrm>
            <a:off x="3242052" y="4829954"/>
            <a:ext cx="5742039" cy="400069"/>
          </a:xfrm>
          <a:prstGeom prst="rect">
            <a:avLst/>
          </a:prstGeom>
          <a:solidFill>
            <a:srgbClr val="D5DBE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بيان التحول الذي يشهده عالم الشغل: </a:t>
            </a:r>
            <a:r>
              <a:rPr lang="ar-MA" sz="2000" b="0" i="0" u="none" strike="noStrike" cap="none">
                <a:solidFill>
                  <a:srgbClr val="FF0000"/>
                </a:solidFill>
                <a:latin typeface="Calibri"/>
                <a:ea typeface="Calibri"/>
                <a:cs typeface="Calibri"/>
                <a:sym typeface="Calibri"/>
              </a:rPr>
              <a:t>اختفاء مهن </a:t>
            </a:r>
            <a:r>
              <a:rPr lang="ar-MA" sz="2000" b="0" i="0" u="none" strike="noStrike" cap="none">
                <a:solidFill>
                  <a:srgbClr val="000000"/>
                </a:solidFill>
                <a:latin typeface="Calibri"/>
                <a:ea typeface="Calibri"/>
                <a:cs typeface="Calibri"/>
                <a:sym typeface="Calibri"/>
              </a:rPr>
              <a:t>و</a:t>
            </a:r>
            <a:r>
              <a:rPr lang="ar-MA" sz="2000" b="0" i="0" u="none" strike="noStrike" cap="none">
                <a:solidFill>
                  <a:srgbClr val="002060"/>
                </a:solidFill>
                <a:latin typeface="Calibri"/>
                <a:ea typeface="Calibri"/>
                <a:cs typeface="Calibri"/>
                <a:sym typeface="Calibri"/>
              </a:rPr>
              <a:t>ظهور أخرى</a:t>
            </a:r>
            <a:r>
              <a:rPr lang="ar-MA" sz="2000" b="0" i="0" u="none" strike="noStrike" cap="none">
                <a:solidFill>
                  <a:srgbClr val="000000"/>
                </a:solidFill>
                <a:latin typeface="Calibri"/>
                <a:ea typeface="Calibri"/>
                <a:cs typeface="Calibri"/>
                <a:sym typeface="Calibri"/>
              </a:rPr>
              <a:t>.</a:t>
            </a:r>
            <a:endParaRPr/>
          </a:p>
        </p:txBody>
      </p:sp>
      <p:pic>
        <p:nvPicPr>
          <p:cNvPr id="712" name="Google Shape;712;p19" descr="Une image contenant noir, obscurité&#10;&#10;Le contenu généré par l’IA peut être incorrect."/>
          <p:cNvPicPr preferRelativeResize="0"/>
          <p:nvPr/>
        </p:nvPicPr>
        <p:blipFill rotWithShape="1">
          <a:blip r:embed="rId4">
            <a:alphaModFix/>
          </a:blip>
          <a:srcRect/>
          <a:stretch/>
        </p:blipFill>
        <p:spPr>
          <a:xfrm>
            <a:off x="5643733" y="4429885"/>
            <a:ext cx="938678" cy="400069"/>
          </a:xfrm>
          <a:prstGeom prst="rect">
            <a:avLst/>
          </a:prstGeom>
          <a:noFill/>
          <a:ln>
            <a:noFill/>
          </a:ln>
        </p:spPr>
      </p:pic>
      <p:sp>
        <p:nvSpPr>
          <p:cNvPr id="713" name="Google Shape;713;p19"/>
          <p:cNvSpPr/>
          <p:nvPr/>
        </p:nvSpPr>
        <p:spPr>
          <a:xfrm>
            <a:off x="1639665" y="5737127"/>
            <a:ext cx="9013372" cy="76940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None/>
            </a:pPr>
            <a:r>
              <a:rPr lang="ar-MA" sz="2200" b="0" i="0" u="none" strike="noStrike" cap="none" dirty="0">
                <a:solidFill>
                  <a:srgbClr val="C00000"/>
                </a:solidFill>
                <a:latin typeface="Calibri"/>
                <a:ea typeface="Calibri"/>
                <a:cs typeface="Calibri"/>
                <a:sym typeface="Calibri"/>
              </a:rPr>
              <a:t>الوظيفة</a:t>
            </a:r>
            <a:r>
              <a:rPr lang="ar-MA" sz="2200" b="0" i="0" u="none" strike="noStrike" cap="none" dirty="0">
                <a:solidFill>
                  <a:srgbClr val="000000"/>
                </a:solidFill>
                <a:latin typeface="Calibri"/>
                <a:ea typeface="Calibri"/>
                <a:cs typeface="Calibri"/>
                <a:sym typeface="Calibri"/>
              </a:rPr>
              <a:t>: توظف المقابلة في سياق الكلام لإبراز الفكرة وتوضيحها من خلال عرض الشيء وضده</a:t>
            </a:r>
            <a:r>
              <a:rPr lang="ar-MA" sz="2200" dirty="0">
                <a:latin typeface="Calibri"/>
                <a:ea typeface="Calibri"/>
                <a:cs typeface="Calibri"/>
                <a:sym typeface="Calibri"/>
              </a:rPr>
              <a:t>؛</a:t>
            </a:r>
            <a:r>
              <a:rPr lang="ar-MA" sz="2200" b="0" i="0" u="none" strike="noStrike" cap="none" dirty="0">
                <a:solidFill>
                  <a:srgbClr val="000000"/>
                </a:solidFill>
                <a:latin typeface="Calibri"/>
                <a:ea typeface="Calibri"/>
                <a:cs typeface="Calibri"/>
                <a:sym typeface="Calibri"/>
              </a:rPr>
              <a:t> مما يعمق الفهم</a:t>
            </a:r>
            <a:r>
              <a:rPr lang="ar-MA" sz="2200" dirty="0">
                <a:latin typeface="Calibri"/>
                <a:ea typeface="Calibri"/>
                <a:cs typeface="Calibri"/>
                <a:sym typeface="Calibri"/>
              </a:rPr>
              <a:t>،</a:t>
            </a:r>
            <a:r>
              <a:rPr lang="ar-MA" sz="2200" b="0" i="0" u="none" strike="noStrike" cap="none" dirty="0">
                <a:solidFill>
                  <a:srgbClr val="000000"/>
                </a:solidFill>
                <a:latin typeface="Calibri"/>
                <a:ea typeface="Calibri"/>
                <a:cs typeface="Calibri"/>
                <a:sym typeface="Calibri"/>
              </a:rPr>
              <a:t> ويزيد الأثر البلاغي، ويمنح الجملة جمالا و تناسقا.</a:t>
            </a:r>
            <a:endParaRPr sz="2200" b="1" i="0" u="none" strike="noStrike" cap="none" dirty="0">
              <a:solidFill>
                <a:srgbClr val="000000"/>
              </a:solidFill>
              <a:latin typeface="Calibri"/>
              <a:ea typeface="Calibri"/>
              <a:cs typeface="Calibri"/>
              <a:sym typeface="Calibri"/>
            </a:endParaRPr>
          </a:p>
        </p:txBody>
      </p:sp>
      <p:pic>
        <p:nvPicPr>
          <p:cNvPr id="714" name="Google Shape;714;p19" descr="Une image contenant noir, obscurité&#10;&#10;Le contenu généré par l’IA peut être incorrect."/>
          <p:cNvPicPr preferRelativeResize="0"/>
          <p:nvPr/>
        </p:nvPicPr>
        <p:blipFill rotWithShape="1">
          <a:blip r:embed="rId4">
            <a:alphaModFix/>
          </a:blip>
          <a:srcRect/>
          <a:stretch/>
        </p:blipFill>
        <p:spPr>
          <a:xfrm>
            <a:off x="5677012" y="5299780"/>
            <a:ext cx="938678" cy="40006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pic>
        <p:nvPicPr>
          <p:cNvPr id="719" name="Google Shape;719;p93"/>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20" name="Google Shape;720;p93"/>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dirty="0">
                <a:solidFill>
                  <a:schemeClr val="dk1"/>
                </a:solidFill>
                <a:latin typeface="Calibri"/>
                <a:ea typeface="Calibri"/>
                <a:cs typeface="Calibri"/>
                <a:sym typeface="Calibri"/>
              </a:rPr>
              <a:t>     3- أتعرف المقابلة ووظيفتها انطلاقا من مثال</a:t>
            </a:r>
            <a:endParaRPr sz="1400" b="0" i="0" u="none" strike="noStrike" cap="none" dirty="0">
              <a:solidFill>
                <a:schemeClr val="dk1"/>
              </a:solidFill>
              <a:latin typeface="Arial"/>
              <a:ea typeface="Arial"/>
              <a:cs typeface="Arial"/>
              <a:sym typeface="Arial"/>
            </a:endParaRPr>
          </a:p>
        </p:txBody>
      </p:sp>
      <p:sp>
        <p:nvSpPr>
          <p:cNvPr id="721" name="Google Shape;721;p93"/>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المقابلة  ووظيفته انطلاقا من مثال، ويبين كيفية التوصل إلى ذلك</a:t>
            </a:r>
            <a:endParaRPr/>
          </a:p>
        </p:txBody>
      </p:sp>
      <p:sp>
        <p:nvSpPr>
          <p:cNvPr id="722" name="Google Shape;722;p93"/>
          <p:cNvSpPr/>
          <p:nvPr/>
        </p:nvSpPr>
        <p:spPr>
          <a:xfrm>
            <a:off x="6095999" y="1401377"/>
            <a:ext cx="5869859" cy="461624"/>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في عالمِ الشُّغْلِ، تخْتَفي مِهَنٌ وَتَظْهَرُ أُخْرى باستمرار.</a:t>
            </a:r>
            <a:endParaRPr/>
          </a:p>
        </p:txBody>
      </p:sp>
      <p:sp>
        <p:nvSpPr>
          <p:cNvPr id="723" name="Google Shape;723;p93"/>
          <p:cNvSpPr/>
          <p:nvPr/>
        </p:nvSpPr>
        <p:spPr>
          <a:xfrm>
            <a:off x="9562227" y="2395029"/>
            <a:ext cx="1963687" cy="562467"/>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400" b="1" i="0" u="none" strike="noStrike" cap="none">
                <a:solidFill>
                  <a:schemeClr val="dk1"/>
                </a:solidFill>
                <a:latin typeface="Calibri"/>
                <a:ea typeface="Calibri"/>
                <a:cs typeface="Calibri"/>
                <a:sym typeface="Calibri"/>
              </a:rPr>
              <a:t>المعنى الأول</a:t>
            </a:r>
            <a:endParaRPr sz="1200" b="0" i="0" u="none" strike="noStrike" cap="none">
              <a:solidFill>
                <a:schemeClr val="dk1"/>
              </a:solidFill>
              <a:latin typeface="Arial"/>
              <a:ea typeface="Arial"/>
              <a:cs typeface="Arial"/>
              <a:sym typeface="Arial"/>
            </a:endParaRPr>
          </a:p>
        </p:txBody>
      </p:sp>
      <p:pic>
        <p:nvPicPr>
          <p:cNvPr id="724" name="Google Shape;724;p93"/>
          <p:cNvPicPr preferRelativeResize="0"/>
          <p:nvPr/>
        </p:nvPicPr>
        <p:blipFill rotWithShape="1">
          <a:blip r:embed="rId4">
            <a:alphaModFix/>
          </a:blip>
          <a:srcRect/>
          <a:stretch/>
        </p:blipFill>
        <p:spPr>
          <a:xfrm rot="5400000">
            <a:off x="5110752" y="1340495"/>
            <a:ext cx="922337" cy="795048"/>
          </a:xfrm>
          <a:prstGeom prst="rect">
            <a:avLst/>
          </a:prstGeom>
          <a:noFill/>
          <a:ln>
            <a:noFill/>
          </a:ln>
        </p:spPr>
      </p:pic>
      <p:sp>
        <p:nvSpPr>
          <p:cNvPr id="725" name="Google Shape;725;p93"/>
          <p:cNvSpPr/>
          <p:nvPr/>
        </p:nvSpPr>
        <p:spPr>
          <a:xfrm rot="10800000">
            <a:off x="5883865" y="1476410"/>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26" name="Google Shape;726;p93"/>
          <p:cNvSpPr/>
          <p:nvPr/>
        </p:nvSpPr>
        <p:spPr>
          <a:xfrm>
            <a:off x="1215469" y="1426874"/>
            <a:ext cx="3928259" cy="643615"/>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1- جملة تتضمن أسلوب المقابلة. </a:t>
            </a:r>
            <a:endParaRPr/>
          </a:p>
        </p:txBody>
      </p:sp>
      <p:sp>
        <p:nvSpPr>
          <p:cNvPr id="728" name="Google Shape;728;p93"/>
          <p:cNvSpPr/>
          <p:nvPr/>
        </p:nvSpPr>
        <p:spPr>
          <a:xfrm>
            <a:off x="497733" y="4331225"/>
            <a:ext cx="5438503" cy="96787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4-</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إذا قارنا بين الجملة التي تدل على المعنى الأول، والجملة التي تدل على المعنى الذي يقابله، نجد أن كلمات الجملة الثانية تحمل معان ضد معاني كلمات الجملة الأولى. </a:t>
            </a:r>
            <a:endParaRPr sz="1800" b="0" i="0" u="none" strike="noStrike" cap="none" dirty="0">
              <a:solidFill>
                <a:schemeClr val="dk1"/>
              </a:solidFill>
              <a:latin typeface="Calibri"/>
              <a:ea typeface="Calibri"/>
              <a:cs typeface="Calibri"/>
              <a:sym typeface="Calibri"/>
            </a:endParaRPr>
          </a:p>
        </p:txBody>
      </p:sp>
      <p:sp>
        <p:nvSpPr>
          <p:cNvPr id="729" name="Google Shape;729;p93"/>
          <p:cNvSpPr/>
          <p:nvPr/>
        </p:nvSpPr>
        <p:spPr>
          <a:xfrm>
            <a:off x="530942" y="2094633"/>
            <a:ext cx="5352924"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2- المقابلة في الجملة بين المعنى الأول (اختفاء مهن) والمعنى الثاني (تظهر أخرى)</a:t>
            </a:r>
            <a:endParaRPr/>
          </a:p>
        </p:txBody>
      </p:sp>
      <p:sp>
        <p:nvSpPr>
          <p:cNvPr id="730" name="Google Shape;730;p93"/>
          <p:cNvSpPr/>
          <p:nvPr/>
        </p:nvSpPr>
        <p:spPr>
          <a:xfrm>
            <a:off x="497733" y="3237042"/>
            <a:ext cx="5438503" cy="897522"/>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3-</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يتكون أسلوب المقابلة في هذه الجملة من مكونين، المعنى الأول، يتمثل في (اختفاء مهن)، والمعنى الذي يقابله </a:t>
            </a:r>
            <a:r>
              <a:rPr lang="ar-MA" sz="1800" b="0" i="0" u="none" strike="noStrike" cap="none" dirty="0">
                <a:solidFill>
                  <a:srgbClr val="000000"/>
                </a:solidFill>
                <a:latin typeface="Calibri"/>
                <a:ea typeface="Calibri"/>
                <a:cs typeface="Calibri"/>
                <a:sym typeface="Calibri"/>
              </a:rPr>
              <a:t>(ظهور مهن جديدة)</a:t>
            </a:r>
            <a:r>
              <a:rPr lang="ar-MA" sz="1800" b="0" i="0" u="none" strike="noStrike" cap="none" dirty="0">
                <a:solidFill>
                  <a:schemeClr val="dk1"/>
                </a:solidFill>
                <a:latin typeface="Calibri"/>
                <a:ea typeface="Calibri"/>
                <a:cs typeface="Calibri"/>
                <a:sym typeface="Calibri"/>
              </a:rPr>
              <a:t>.</a:t>
            </a:r>
            <a:endParaRPr sz="1800" b="0" i="0" u="none" strike="noStrike" cap="none" dirty="0">
              <a:solidFill>
                <a:schemeClr val="dk1"/>
              </a:solidFill>
              <a:latin typeface="Calibri"/>
              <a:ea typeface="Calibri"/>
              <a:cs typeface="Calibri"/>
              <a:sym typeface="Calibri"/>
            </a:endParaRPr>
          </a:p>
        </p:txBody>
      </p:sp>
      <p:sp>
        <p:nvSpPr>
          <p:cNvPr id="731" name="Google Shape;731;p93"/>
          <p:cNvSpPr/>
          <p:nvPr/>
        </p:nvSpPr>
        <p:spPr>
          <a:xfrm>
            <a:off x="6925951" y="2327961"/>
            <a:ext cx="1995948"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000" b="1" i="0" u="none" strike="noStrike" cap="none">
                <a:solidFill>
                  <a:schemeClr val="dk1"/>
                </a:solidFill>
                <a:latin typeface="Calibri"/>
                <a:ea typeface="Calibri"/>
                <a:cs typeface="Calibri"/>
                <a:sym typeface="Calibri"/>
              </a:rPr>
              <a:t>المعنى الذي يقابله</a:t>
            </a:r>
            <a:endParaRPr sz="2400" b="1" i="0" u="none" strike="noStrike" cap="none">
              <a:solidFill>
                <a:schemeClr val="dk1"/>
              </a:solidFill>
              <a:latin typeface="Calibri"/>
              <a:ea typeface="Calibri"/>
              <a:cs typeface="Calibri"/>
              <a:sym typeface="Calibri"/>
            </a:endParaRPr>
          </a:p>
        </p:txBody>
      </p:sp>
      <p:cxnSp>
        <p:nvCxnSpPr>
          <p:cNvPr id="732" name="Google Shape;732;p93"/>
          <p:cNvCxnSpPr/>
          <p:nvPr/>
        </p:nvCxnSpPr>
        <p:spPr>
          <a:xfrm rot="10800000" flipH="1">
            <a:off x="8760542" y="1974833"/>
            <a:ext cx="1251597" cy="6152"/>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1"/>
              </a:srgbClr>
            </a:outerShdw>
          </a:effectLst>
        </p:spPr>
      </p:cxnSp>
      <p:cxnSp>
        <p:nvCxnSpPr>
          <p:cNvPr id="733" name="Google Shape;733;p93"/>
          <p:cNvCxnSpPr/>
          <p:nvPr/>
        </p:nvCxnSpPr>
        <p:spPr>
          <a:xfrm>
            <a:off x="8193316" y="2070489"/>
            <a:ext cx="1248430" cy="0"/>
          </a:xfrm>
          <a:prstGeom prst="straightConnector1">
            <a:avLst/>
          </a:prstGeom>
          <a:noFill/>
          <a:ln w="38100" cap="flat" cmpd="sng">
            <a:solidFill>
              <a:schemeClr val="accent2"/>
            </a:solidFill>
            <a:prstDash val="solid"/>
            <a:round/>
            <a:headEnd type="none" w="sm" len="sm"/>
            <a:tailEnd type="none" w="sm" len="sm"/>
          </a:ln>
          <a:effectLst>
            <a:outerShdw blurRad="40000" dist="23000" dir="5400000" rotWithShape="0">
              <a:srgbClr val="000000">
                <a:alpha val="34901"/>
              </a:srgbClr>
            </a:outerShdw>
          </a:effectLst>
        </p:spPr>
      </p:cxnSp>
      <p:cxnSp>
        <p:nvCxnSpPr>
          <p:cNvPr id="734" name="Google Shape;734;p93"/>
          <p:cNvCxnSpPr/>
          <p:nvPr/>
        </p:nvCxnSpPr>
        <p:spPr>
          <a:xfrm rot="10800000">
            <a:off x="9441746" y="1799673"/>
            <a:ext cx="0" cy="252000"/>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35" name="Google Shape;735;p93"/>
          <p:cNvCxnSpPr/>
          <p:nvPr/>
        </p:nvCxnSpPr>
        <p:spPr>
          <a:xfrm rot="10800000">
            <a:off x="8207792" y="1804593"/>
            <a:ext cx="0" cy="252000"/>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36" name="Google Shape;736;p93"/>
          <p:cNvCxnSpPr/>
          <p:nvPr/>
        </p:nvCxnSpPr>
        <p:spPr>
          <a:xfrm rot="10800000">
            <a:off x="8753481" y="1740682"/>
            <a:ext cx="0" cy="252000"/>
          </a:xfrm>
          <a:prstGeom prst="straightConnector1">
            <a:avLst/>
          </a:prstGeom>
          <a:noFill/>
          <a:ln w="38100" cap="flat" cmpd="sng">
            <a:solidFill>
              <a:schemeClr val="accent1"/>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37" name="Google Shape;737;p93"/>
          <p:cNvCxnSpPr/>
          <p:nvPr/>
        </p:nvCxnSpPr>
        <p:spPr>
          <a:xfrm rot="10800000">
            <a:off x="10031803" y="1720806"/>
            <a:ext cx="0" cy="252000"/>
          </a:xfrm>
          <a:prstGeom prst="straightConnector1">
            <a:avLst/>
          </a:prstGeom>
          <a:noFill/>
          <a:ln w="38100" cap="flat" cmpd="sng">
            <a:solidFill>
              <a:schemeClr val="accent1"/>
            </a:solidFill>
            <a:prstDash val="solid"/>
            <a:round/>
            <a:headEnd type="none" w="sm" len="sm"/>
            <a:tailEnd type="triangle" w="med" len="med"/>
          </a:ln>
          <a:effectLst>
            <a:outerShdw blurRad="40000" dist="23000" dir="5400000" rotWithShape="0">
              <a:srgbClr val="000000">
                <a:alpha val="34901"/>
              </a:srgbClr>
            </a:outerShdw>
          </a:effectLst>
        </p:spPr>
      </p:cxnSp>
      <p:sp>
        <p:nvSpPr>
          <p:cNvPr id="738" name="Google Shape;738;p93"/>
          <p:cNvSpPr/>
          <p:nvPr/>
        </p:nvSpPr>
        <p:spPr>
          <a:xfrm>
            <a:off x="9186387" y="1437350"/>
            <a:ext cx="498950" cy="434416"/>
          </a:xfrm>
          <a:prstGeom prst="ellipse">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9" name="Google Shape;739;p93"/>
          <p:cNvSpPr/>
          <p:nvPr/>
        </p:nvSpPr>
        <p:spPr>
          <a:xfrm>
            <a:off x="7875640" y="1432434"/>
            <a:ext cx="629262" cy="434416"/>
          </a:xfrm>
          <a:prstGeom prst="ellipse">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0" name="Google Shape;740;p93"/>
          <p:cNvSpPr/>
          <p:nvPr/>
        </p:nvSpPr>
        <p:spPr>
          <a:xfrm>
            <a:off x="9697106" y="1432436"/>
            <a:ext cx="629262" cy="434416"/>
          </a:xfrm>
          <a:prstGeom prst="ellipse">
            <a:avLst/>
          </a:prstGeom>
          <a:noFill/>
          <a:ln w="38100"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1" name="Google Shape;741;p93"/>
          <p:cNvSpPr/>
          <p:nvPr/>
        </p:nvSpPr>
        <p:spPr>
          <a:xfrm>
            <a:off x="8522151" y="1447184"/>
            <a:ext cx="560256" cy="352489"/>
          </a:xfrm>
          <a:prstGeom prst="ellipse">
            <a:avLst/>
          </a:prstGeom>
          <a:noFill/>
          <a:ln w="38100"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2" name="Google Shape;742;p93"/>
          <p:cNvSpPr/>
          <p:nvPr/>
        </p:nvSpPr>
        <p:spPr>
          <a:xfrm rot="-5400000">
            <a:off x="8179775" y="1462909"/>
            <a:ext cx="647061" cy="1055250"/>
          </a:xfrm>
          <a:prstGeom prst="lef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43" name="Google Shape;743;p93"/>
          <p:cNvSpPr/>
          <p:nvPr/>
        </p:nvSpPr>
        <p:spPr>
          <a:xfrm rot="-5400000">
            <a:off x="9440198" y="1538348"/>
            <a:ext cx="632081" cy="1036749"/>
          </a:xfrm>
          <a:prstGeom prst="lef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44" name="Google Shape;744;p93"/>
          <p:cNvSpPr/>
          <p:nvPr/>
        </p:nvSpPr>
        <p:spPr>
          <a:xfrm>
            <a:off x="537899" y="5464827"/>
            <a:ext cx="5438503" cy="69504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5-</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وظفت المقابلة في هذا الكلام لتوضيح الصورة التي ستكون عليها المهن مستقبلا توجيها لاختيارات المخاطب المهنية مستقبلا. </a:t>
            </a:r>
            <a:endParaRPr sz="18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8"/>
                                        </p:tgtEl>
                                        <p:attrNameLst>
                                          <p:attrName>style.visibility</p:attrName>
                                        </p:attrNameLst>
                                      </p:cBhvr>
                                      <p:to>
                                        <p:strVal val="visible"/>
                                      </p:to>
                                    </p:set>
                                    <p:anim calcmode="lin" valueType="num">
                                      <p:cBhvr additive="base">
                                        <p:cTn id="7" dur="500"/>
                                        <p:tgtEl>
                                          <p:spTgt spid="738"/>
                                        </p:tgtEl>
                                        <p:attrNameLst>
                                          <p:attrName>ppt_w</p:attrName>
                                        </p:attrNameLst>
                                      </p:cBhvr>
                                      <p:tavLst>
                                        <p:tav tm="0">
                                          <p:val>
                                            <p:strVal val="0"/>
                                          </p:val>
                                        </p:tav>
                                        <p:tav tm="100000">
                                          <p:val>
                                            <p:strVal val="#ppt_w"/>
                                          </p:val>
                                        </p:tav>
                                      </p:tavLst>
                                    </p:anim>
                                    <p:anim calcmode="lin" valueType="num">
                                      <p:cBhvr additive="base">
                                        <p:cTn id="8" dur="500"/>
                                        <p:tgtEl>
                                          <p:spTgt spid="738"/>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39"/>
                                        </p:tgtEl>
                                        <p:attrNameLst>
                                          <p:attrName>style.visibility</p:attrName>
                                        </p:attrNameLst>
                                      </p:cBhvr>
                                      <p:to>
                                        <p:strVal val="visible"/>
                                      </p:to>
                                    </p:set>
                                    <p:anim calcmode="lin" valueType="num">
                                      <p:cBhvr additive="base">
                                        <p:cTn id="13" dur="500"/>
                                        <p:tgtEl>
                                          <p:spTgt spid="739"/>
                                        </p:tgtEl>
                                        <p:attrNameLst>
                                          <p:attrName>ppt_w</p:attrName>
                                        </p:attrNameLst>
                                      </p:cBhvr>
                                      <p:tavLst>
                                        <p:tav tm="0">
                                          <p:val>
                                            <p:strVal val="0"/>
                                          </p:val>
                                        </p:tav>
                                        <p:tav tm="100000">
                                          <p:val>
                                            <p:strVal val="#ppt_w"/>
                                          </p:val>
                                        </p:tav>
                                      </p:tavLst>
                                    </p:anim>
                                    <p:anim calcmode="lin" valueType="num">
                                      <p:cBhvr additive="base">
                                        <p:cTn id="14" dur="500"/>
                                        <p:tgtEl>
                                          <p:spTgt spid="739"/>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40"/>
                                        </p:tgtEl>
                                        <p:attrNameLst>
                                          <p:attrName>style.visibility</p:attrName>
                                        </p:attrNameLst>
                                      </p:cBhvr>
                                      <p:to>
                                        <p:strVal val="visible"/>
                                      </p:to>
                                    </p:set>
                                    <p:anim calcmode="lin" valueType="num">
                                      <p:cBhvr additive="base">
                                        <p:cTn id="19" dur="500"/>
                                        <p:tgtEl>
                                          <p:spTgt spid="740"/>
                                        </p:tgtEl>
                                        <p:attrNameLst>
                                          <p:attrName>ppt_w</p:attrName>
                                        </p:attrNameLst>
                                      </p:cBhvr>
                                      <p:tavLst>
                                        <p:tav tm="0">
                                          <p:val>
                                            <p:strVal val="0"/>
                                          </p:val>
                                        </p:tav>
                                        <p:tav tm="100000">
                                          <p:val>
                                            <p:strVal val="#ppt_w"/>
                                          </p:val>
                                        </p:tav>
                                      </p:tavLst>
                                    </p:anim>
                                    <p:anim calcmode="lin" valueType="num">
                                      <p:cBhvr additive="base">
                                        <p:cTn id="20" dur="500"/>
                                        <p:tgtEl>
                                          <p:spTgt spid="740"/>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41"/>
                                        </p:tgtEl>
                                        <p:attrNameLst>
                                          <p:attrName>style.visibility</p:attrName>
                                        </p:attrNameLst>
                                      </p:cBhvr>
                                      <p:to>
                                        <p:strVal val="visible"/>
                                      </p:to>
                                    </p:set>
                                    <p:anim calcmode="lin" valueType="num">
                                      <p:cBhvr additive="base">
                                        <p:cTn id="25" dur="500"/>
                                        <p:tgtEl>
                                          <p:spTgt spid="741"/>
                                        </p:tgtEl>
                                        <p:attrNameLst>
                                          <p:attrName>ppt_w</p:attrName>
                                        </p:attrNameLst>
                                      </p:cBhvr>
                                      <p:tavLst>
                                        <p:tav tm="0">
                                          <p:val>
                                            <p:strVal val="0"/>
                                          </p:val>
                                        </p:tav>
                                        <p:tav tm="100000">
                                          <p:val>
                                            <p:strVal val="#ppt_w"/>
                                          </p:val>
                                        </p:tav>
                                      </p:tavLst>
                                    </p:anim>
                                    <p:anim calcmode="lin" valueType="num">
                                      <p:cBhvr additive="base">
                                        <p:cTn id="26" dur="500"/>
                                        <p:tgtEl>
                                          <p:spTgt spid="74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pic>
        <p:nvPicPr>
          <p:cNvPr id="749" name="Google Shape;749;p94"/>
          <p:cNvPicPr preferRelativeResize="0"/>
          <p:nvPr/>
        </p:nvPicPr>
        <p:blipFill rotWithShape="1">
          <a:blip r:embed="rId3">
            <a:alphaModFix/>
          </a:blip>
          <a:srcRect/>
          <a:stretch/>
        </p:blipFill>
        <p:spPr>
          <a:xfrm>
            <a:off x="241941" y="274111"/>
            <a:ext cx="591916" cy="591916"/>
          </a:xfrm>
          <a:prstGeom prst="rect">
            <a:avLst/>
          </a:prstGeom>
          <a:noFill/>
          <a:ln>
            <a:noFill/>
          </a:ln>
        </p:spPr>
      </p:pic>
      <p:sp>
        <p:nvSpPr>
          <p:cNvPr id="750" name="Google Shape;750;p94"/>
          <p:cNvSpPr txBox="1"/>
          <p:nvPr/>
        </p:nvSpPr>
        <p:spPr>
          <a:xfrm>
            <a:off x="1295914" y="274111"/>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dirty="0">
                <a:solidFill>
                  <a:schemeClr val="dk1"/>
                </a:solidFill>
                <a:latin typeface="Calibri"/>
                <a:ea typeface="Calibri"/>
                <a:cs typeface="Calibri"/>
                <a:sym typeface="Calibri"/>
              </a:rPr>
              <a:t>     3- أتعرف المقابلة ووظيفتها انطلاقا من مثال آخر</a:t>
            </a:r>
            <a:endParaRPr sz="1400" b="0" i="0" u="none" strike="noStrike" cap="none" dirty="0">
              <a:solidFill>
                <a:schemeClr val="dk1"/>
              </a:solidFill>
              <a:latin typeface="Arial"/>
              <a:ea typeface="Arial"/>
              <a:cs typeface="Arial"/>
              <a:sym typeface="Arial"/>
            </a:endParaRPr>
          </a:p>
        </p:txBody>
      </p:sp>
      <p:sp>
        <p:nvSpPr>
          <p:cNvPr id="751" name="Google Shape;751;p94"/>
          <p:cNvSpPr txBox="1"/>
          <p:nvPr/>
        </p:nvSpPr>
        <p:spPr>
          <a:xfrm>
            <a:off x="1295914" y="538296"/>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a:solidFill>
                  <a:srgbClr val="AEABAB"/>
                </a:solidFill>
                <a:latin typeface="Calibri"/>
                <a:ea typeface="Calibri"/>
                <a:cs typeface="Calibri"/>
                <a:sym typeface="Calibri"/>
              </a:rPr>
              <a:t>يوضح  المدرس للمتعلمين سياق استخدام المقابلة  وبيان وظيفتها انطلاقا من مثال، ويبين كيفية التوصل إلى ذلك</a:t>
            </a:r>
            <a:endParaRPr/>
          </a:p>
        </p:txBody>
      </p:sp>
      <p:sp>
        <p:nvSpPr>
          <p:cNvPr id="752" name="Google Shape;752;p94"/>
          <p:cNvSpPr/>
          <p:nvPr/>
        </p:nvSpPr>
        <p:spPr>
          <a:xfrm>
            <a:off x="6096000" y="1401377"/>
            <a:ext cx="4880532" cy="461624"/>
          </a:xfrm>
          <a:prstGeom prst="rect">
            <a:avLst/>
          </a:prstGeom>
          <a:solidFill>
            <a:srgbClr val="D5DBE5"/>
          </a:solid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400" b="0" i="0" u="none" strike="noStrike" cap="none">
                <a:solidFill>
                  <a:srgbClr val="000000"/>
                </a:solidFill>
                <a:latin typeface="Calibri"/>
                <a:ea typeface="Calibri"/>
                <a:cs typeface="Calibri"/>
                <a:sym typeface="Calibri"/>
              </a:rPr>
              <a:t>يفرح المؤمن بطاعته، ويحزن الكافر بمعصيته.</a:t>
            </a:r>
            <a:endParaRPr/>
          </a:p>
        </p:txBody>
      </p:sp>
      <p:sp>
        <p:nvSpPr>
          <p:cNvPr id="753" name="Google Shape;753;p94"/>
          <p:cNvSpPr/>
          <p:nvPr/>
        </p:nvSpPr>
        <p:spPr>
          <a:xfrm>
            <a:off x="8891275" y="2648126"/>
            <a:ext cx="2085257" cy="562467"/>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400" b="1" i="0" u="none" strike="noStrike" cap="none">
                <a:solidFill>
                  <a:schemeClr val="dk1"/>
                </a:solidFill>
                <a:latin typeface="Calibri"/>
                <a:ea typeface="Calibri"/>
                <a:cs typeface="Calibri"/>
                <a:sym typeface="Calibri"/>
              </a:rPr>
              <a:t>المعنى الأول</a:t>
            </a:r>
            <a:endParaRPr sz="1200" b="0" i="0" u="none" strike="noStrike" cap="none">
              <a:solidFill>
                <a:schemeClr val="dk1"/>
              </a:solidFill>
              <a:latin typeface="Arial"/>
              <a:ea typeface="Arial"/>
              <a:cs typeface="Arial"/>
              <a:sym typeface="Arial"/>
            </a:endParaRPr>
          </a:p>
        </p:txBody>
      </p:sp>
      <p:pic>
        <p:nvPicPr>
          <p:cNvPr id="754" name="Google Shape;754;p94"/>
          <p:cNvPicPr preferRelativeResize="0"/>
          <p:nvPr/>
        </p:nvPicPr>
        <p:blipFill rotWithShape="1">
          <a:blip r:embed="rId4">
            <a:alphaModFix/>
          </a:blip>
          <a:srcRect/>
          <a:stretch/>
        </p:blipFill>
        <p:spPr>
          <a:xfrm rot="5400000">
            <a:off x="5110752" y="1340495"/>
            <a:ext cx="922337" cy="795048"/>
          </a:xfrm>
          <a:prstGeom prst="rect">
            <a:avLst/>
          </a:prstGeom>
          <a:noFill/>
          <a:ln>
            <a:noFill/>
          </a:ln>
        </p:spPr>
      </p:pic>
      <p:sp>
        <p:nvSpPr>
          <p:cNvPr id="755" name="Google Shape;755;p94"/>
          <p:cNvSpPr/>
          <p:nvPr/>
        </p:nvSpPr>
        <p:spPr>
          <a:xfrm rot="10800000">
            <a:off x="5883865" y="1476410"/>
            <a:ext cx="498950" cy="523219"/>
          </a:xfrm>
          <a:prstGeom prst="righ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56" name="Google Shape;756;p94"/>
          <p:cNvSpPr/>
          <p:nvPr/>
        </p:nvSpPr>
        <p:spPr>
          <a:xfrm>
            <a:off x="1215469" y="1426874"/>
            <a:ext cx="3928259" cy="643615"/>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1- جملة تتضمن أسلوب المقابلة. </a:t>
            </a:r>
            <a:endParaRPr/>
          </a:p>
        </p:txBody>
      </p:sp>
      <p:sp>
        <p:nvSpPr>
          <p:cNvPr id="758" name="Google Shape;758;p94"/>
          <p:cNvSpPr/>
          <p:nvPr/>
        </p:nvSpPr>
        <p:spPr>
          <a:xfrm>
            <a:off x="500703" y="4255321"/>
            <a:ext cx="5438503" cy="967878"/>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4-</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إذا قارنا بين الجملة التي تدل على المعنى الأول، والجملة التي تدل على المعنى الذي يقابله، نجد أن كلمات الجملة الثانية تحمل معان ضد معاني كلمات الجملة الأولى. </a:t>
            </a:r>
            <a:endParaRPr sz="1800" b="0" i="0" u="none" strike="noStrike" cap="none" dirty="0">
              <a:solidFill>
                <a:schemeClr val="dk1"/>
              </a:solidFill>
              <a:latin typeface="Calibri"/>
              <a:ea typeface="Calibri"/>
              <a:cs typeface="Calibri"/>
              <a:sym typeface="Calibri"/>
            </a:endParaRPr>
          </a:p>
        </p:txBody>
      </p:sp>
      <p:sp>
        <p:nvSpPr>
          <p:cNvPr id="759" name="Google Shape;759;p94"/>
          <p:cNvSpPr/>
          <p:nvPr/>
        </p:nvSpPr>
        <p:spPr>
          <a:xfrm>
            <a:off x="530942" y="2094633"/>
            <a:ext cx="5352924" cy="770236"/>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a:solidFill>
                  <a:schemeClr val="dk1"/>
                </a:solidFill>
                <a:latin typeface="Calibri"/>
                <a:ea typeface="Calibri"/>
                <a:cs typeface="Calibri"/>
                <a:sym typeface="Calibri"/>
              </a:rPr>
              <a:t>2- المقابلة في الجملة بين المعنى الأول (فرح المؤمن بطاعة ربه) والمعنى الثاني (حزن الكافر بمعصية ربه)</a:t>
            </a:r>
            <a:endParaRPr/>
          </a:p>
        </p:txBody>
      </p:sp>
      <p:sp>
        <p:nvSpPr>
          <p:cNvPr id="760" name="Google Shape;760;p94"/>
          <p:cNvSpPr/>
          <p:nvPr/>
        </p:nvSpPr>
        <p:spPr>
          <a:xfrm>
            <a:off x="500703" y="3085349"/>
            <a:ext cx="5438503" cy="897522"/>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3-</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يتكون أسلوب المقابلة في هذه الجملة من معنيين، المعنى الأول، يتمثل في (فرح المؤمن بطاعة ربه)، والمعنى الذي يقابله </a:t>
            </a:r>
            <a:r>
              <a:rPr lang="ar-MA" sz="1800" b="0" i="0" u="none" strike="noStrike" cap="none" dirty="0">
                <a:solidFill>
                  <a:srgbClr val="000000"/>
                </a:solidFill>
                <a:latin typeface="Calibri"/>
                <a:ea typeface="Calibri"/>
                <a:cs typeface="Calibri"/>
                <a:sym typeface="Calibri"/>
              </a:rPr>
              <a:t>(</a:t>
            </a:r>
            <a:r>
              <a:rPr lang="ar-MA" sz="1800" b="0" i="0" u="none" strike="noStrike" cap="none" dirty="0">
                <a:solidFill>
                  <a:schemeClr val="dk1"/>
                </a:solidFill>
                <a:latin typeface="Calibri"/>
                <a:ea typeface="Calibri"/>
                <a:cs typeface="Calibri"/>
                <a:sym typeface="Calibri"/>
              </a:rPr>
              <a:t>حزن الكافر بمعصية ربه</a:t>
            </a:r>
            <a:r>
              <a:rPr lang="ar-MA" sz="1800" b="0" i="0" u="none" strike="noStrike" cap="none" dirty="0">
                <a:solidFill>
                  <a:srgbClr val="000000"/>
                </a:solidFill>
                <a:latin typeface="Calibri"/>
                <a:ea typeface="Calibri"/>
                <a:cs typeface="Calibri"/>
                <a:sym typeface="Calibri"/>
              </a:rPr>
              <a:t>)</a:t>
            </a:r>
            <a:r>
              <a:rPr lang="ar-MA" sz="1800" b="0" i="0" u="none" strike="noStrike" cap="none" dirty="0">
                <a:solidFill>
                  <a:schemeClr val="dk1"/>
                </a:solidFill>
                <a:latin typeface="Calibri"/>
                <a:ea typeface="Calibri"/>
                <a:cs typeface="Calibri"/>
                <a:sym typeface="Calibri"/>
              </a:rPr>
              <a:t>.</a:t>
            </a:r>
            <a:endParaRPr sz="1800" b="0" i="0" u="none" strike="noStrike" cap="none" dirty="0">
              <a:solidFill>
                <a:schemeClr val="dk1"/>
              </a:solidFill>
              <a:latin typeface="Calibri"/>
              <a:ea typeface="Calibri"/>
              <a:cs typeface="Calibri"/>
              <a:sym typeface="Calibri"/>
            </a:endParaRPr>
          </a:p>
        </p:txBody>
      </p:sp>
      <p:sp>
        <p:nvSpPr>
          <p:cNvPr id="761" name="Google Shape;761;p94"/>
          <p:cNvSpPr/>
          <p:nvPr/>
        </p:nvSpPr>
        <p:spPr>
          <a:xfrm>
            <a:off x="6598034" y="2567671"/>
            <a:ext cx="1995948" cy="632081"/>
          </a:xfrm>
          <a:prstGeom prst="roundRect">
            <a:avLst>
              <a:gd name="adj"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ar-MA" sz="2000" b="1" i="0" u="none" strike="noStrike" cap="none">
                <a:solidFill>
                  <a:schemeClr val="dk1"/>
                </a:solidFill>
                <a:latin typeface="Calibri"/>
                <a:ea typeface="Calibri"/>
                <a:cs typeface="Calibri"/>
                <a:sym typeface="Calibri"/>
              </a:rPr>
              <a:t>المعنى الذي يقابله</a:t>
            </a:r>
            <a:endParaRPr sz="2400" b="1" i="0" u="none" strike="noStrike" cap="none">
              <a:solidFill>
                <a:schemeClr val="dk1"/>
              </a:solidFill>
              <a:latin typeface="Calibri"/>
              <a:ea typeface="Calibri"/>
              <a:cs typeface="Calibri"/>
              <a:sym typeface="Calibri"/>
            </a:endParaRPr>
          </a:p>
        </p:txBody>
      </p:sp>
      <p:cxnSp>
        <p:nvCxnSpPr>
          <p:cNvPr id="762" name="Google Shape;762;p94"/>
          <p:cNvCxnSpPr/>
          <p:nvPr/>
        </p:nvCxnSpPr>
        <p:spPr>
          <a:xfrm>
            <a:off x="8403508" y="1949573"/>
            <a:ext cx="2294118" cy="29533"/>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1"/>
              </a:srgbClr>
            </a:outerShdw>
          </a:effectLst>
        </p:spPr>
      </p:cxnSp>
      <p:cxnSp>
        <p:nvCxnSpPr>
          <p:cNvPr id="763" name="Google Shape;763;p94"/>
          <p:cNvCxnSpPr/>
          <p:nvPr/>
        </p:nvCxnSpPr>
        <p:spPr>
          <a:xfrm>
            <a:off x="7721370" y="2070489"/>
            <a:ext cx="2339811" cy="0"/>
          </a:xfrm>
          <a:prstGeom prst="straightConnector1">
            <a:avLst/>
          </a:prstGeom>
          <a:noFill/>
          <a:ln w="38100" cap="flat" cmpd="sng">
            <a:solidFill>
              <a:schemeClr val="accent2"/>
            </a:solidFill>
            <a:prstDash val="solid"/>
            <a:round/>
            <a:headEnd type="none" w="sm" len="sm"/>
            <a:tailEnd type="none" w="sm" len="sm"/>
          </a:ln>
          <a:effectLst>
            <a:outerShdw blurRad="40000" dist="23000" dir="5400000" rotWithShape="0">
              <a:srgbClr val="000000">
                <a:alpha val="34901"/>
              </a:srgbClr>
            </a:outerShdw>
          </a:effectLst>
        </p:spPr>
      </p:cxnSp>
      <p:cxnSp>
        <p:nvCxnSpPr>
          <p:cNvPr id="764" name="Google Shape;764;p94"/>
          <p:cNvCxnSpPr/>
          <p:nvPr/>
        </p:nvCxnSpPr>
        <p:spPr>
          <a:xfrm rot="10800000">
            <a:off x="10061181" y="1799673"/>
            <a:ext cx="0" cy="252000"/>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65" name="Google Shape;765;p94"/>
          <p:cNvCxnSpPr/>
          <p:nvPr/>
        </p:nvCxnSpPr>
        <p:spPr>
          <a:xfrm rot="10800000">
            <a:off x="7716175" y="1804593"/>
            <a:ext cx="0" cy="252000"/>
          </a:xfrm>
          <a:prstGeom prst="straightConnector1">
            <a:avLst/>
          </a:prstGeom>
          <a:noFill/>
          <a:ln w="38100" cap="flat" cmpd="sng">
            <a:solidFill>
              <a:schemeClr val="accent2"/>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66" name="Google Shape;766;p94"/>
          <p:cNvCxnSpPr/>
          <p:nvPr/>
        </p:nvCxnSpPr>
        <p:spPr>
          <a:xfrm rot="10800000">
            <a:off x="8389687" y="1740682"/>
            <a:ext cx="13821" cy="221521"/>
          </a:xfrm>
          <a:prstGeom prst="straightConnector1">
            <a:avLst/>
          </a:prstGeom>
          <a:noFill/>
          <a:ln w="38100" cap="flat" cmpd="sng">
            <a:solidFill>
              <a:schemeClr val="accent1"/>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67" name="Google Shape;767;p94"/>
          <p:cNvCxnSpPr/>
          <p:nvPr/>
        </p:nvCxnSpPr>
        <p:spPr>
          <a:xfrm rot="10800000">
            <a:off x="10690565" y="1720806"/>
            <a:ext cx="0" cy="252000"/>
          </a:xfrm>
          <a:prstGeom prst="straightConnector1">
            <a:avLst/>
          </a:prstGeom>
          <a:noFill/>
          <a:ln w="38100" cap="flat" cmpd="sng">
            <a:solidFill>
              <a:schemeClr val="accent1"/>
            </a:solidFill>
            <a:prstDash val="solid"/>
            <a:round/>
            <a:headEnd type="none" w="sm" len="sm"/>
            <a:tailEnd type="triangle" w="med" len="med"/>
          </a:ln>
          <a:effectLst>
            <a:outerShdw blurRad="40000" dist="23000" dir="5400000" rotWithShape="0">
              <a:srgbClr val="000000">
                <a:alpha val="34901"/>
              </a:srgbClr>
            </a:outerShdw>
          </a:effectLst>
        </p:spPr>
      </p:cxnSp>
      <p:sp>
        <p:nvSpPr>
          <p:cNvPr id="768" name="Google Shape;768;p94"/>
          <p:cNvSpPr/>
          <p:nvPr/>
        </p:nvSpPr>
        <p:spPr>
          <a:xfrm>
            <a:off x="9628837" y="1437350"/>
            <a:ext cx="749417" cy="434416"/>
          </a:xfrm>
          <a:prstGeom prst="ellipse">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9" name="Google Shape;769;p94"/>
          <p:cNvSpPr/>
          <p:nvPr/>
        </p:nvSpPr>
        <p:spPr>
          <a:xfrm>
            <a:off x="7444940" y="1432434"/>
            <a:ext cx="597842" cy="434416"/>
          </a:xfrm>
          <a:prstGeom prst="ellipse">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0" name="Google Shape;770;p94"/>
          <p:cNvSpPr/>
          <p:nvPr/>
        </p:nvSpPr>
        <p:spPr>
          <a:xfrm>
            <a:off x="10378269" y="1432436"/>
            <a:ext cx="557697" cy="434416"/>
          </a:xfrm>
          <a:prstGeom prst="ellipse">
            <a:avLst/>
          </a:prstGeom>
          <a:noFill/>
          <a:ln w="38100"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1" name="Google Shape;771;p94"/>
          <p:cNvSpPr/>
          <p:nvPr/>
        </p:nvSpPr>
        <p:spPr>
          <a:xfrm>
            <a:off x="8098758" y="1466792"/>
            <a:ext cx="560256" cy="352489"/>
          </a:xfrm>
          <a:prstGeom prst="ellipse">
            <a:avLst/>
          </a:prstGeom>
          <a:noFill/>
          <a:ln w="38100"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2" name="Google Shape;772;p94"/>
          <p:cNvSpPr/>
          <p:nvPr/>
        </p:nvSpPr>
        <p:spPr>
          <a:xfrm rot="-5400000">
            <a:off x="7246068" y="1228379"/>
            <a:ext cx="647061" cy="1995949"/>
          </a:xfrm>
          <a:prstGeom prst="leftBrace">
            <a:avLst>
              <a:gd name="adj1" fmla="val 8333"/>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73" name="Google Shape;773;p94"/>
          <p:cNvSpPr/>
          <p:nvPr/>
        </p:nvSpPr>
        <p:spPr>
          <a:xfrm rot="-5400000">
            <a:off x="9636854" y="1230875"/>
            <a:ext cx="581017" cy="1996806"/>
          </a:xfrm>
          <a:prstGeom prst="leftBrace">
            <a:avLst>
              <a:gd name="adj1" fmla="val 0"/>
              <a:gd name="adj2" fmla="val 50000"/>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774" name="Google Shape;774;p94"/>
          <p:cNvSpPr/>
          <p:nvPr/>
        </p:nvSpPr>
        <p:spPr>
          <a:xfrm>
            <a:off x="537899" y="5464826"/>
            <a:ext cx="5438503" cy="922337"/>
          </a:xfrm>
          <a:prstGeom prst="roundRect">
            <a:avLst>
              <a:gd name="adj" fmla="val 16667"/>
            </a:avLst>
          </a:pr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None/>
            </a:pPr>
            <a:r>
              <a:rPr lang="ar-MA" sz="1800" b="0" i="0" u="none" strike="noStrike" cap="none" dirty="0">
                <a:solidFill>
                  <a:schemeClr val="dk1"/>
                </a:solidFill>
                <a:latin typeface="Calibri"/>
                <a:ea typeface="Calibri"/>
                <a:cs typeface="Calibri"/>
                <a:sym typeface="Calibri"/>
              </a:rPr>
              <a:t>5-</a:t>
            </a:r>
            <a:r>
              <a:rPr lang="ar-MA" sz="1800" b="0" i="0" u="none" strike="noStrike" cap="none" dirty="0">
                <a:solidFill>
                  <a:schemeClr val="dk1"/>
                </a:solidFill>
                <a:latin typeface="Arial"/>
                <a:ea typeface="Arial"/>
                <a:cs typeface="Arial"/>
                <a:sym typeface="Arial"/>
              </a:rPr>
              <a:t> </a:t>
            </a:r>
            <a:r>
              <a:rPr lang="ar-MA" sz="1800" b="0" i="0" u="none" strike="noStrike" cap="none" dirty="0">
                <a:solidFill>
                  <a:schemeClr val="dk1"/>
                </a:solidFill>
                <a:latin typeface="Calibri"/>
                <a:ea typeface="Calibri"/>
                <a:cs typeface="Calibri"/>
                <a:sym typeface="Calibri"/>
              </a:rPr>
              <a:t>وظفت المقابلة في هذا الكلام لتوضيح الصورة التي سيكون عليها كل من المؤمن والكافر أمام الله عز وجل يوم الحساب توجيها لسلوك الإنسان إلى ما سينفعه ويفيده.. </a:t>
            </a:r>
            <a:endParaRPr sz="1800" b="0" i="0" u="none" strike="noStrike" cap="none" dirty="0">
              <a:solidFill>
                <a:schemeClr val="dk1"/>
              </a:solidFill>
              <a:latin typeface="Calibri"/>
              <a:ea typeface="Calibri"/>
              <a:cs typeface="Calibri"/>
              <a:sym typeface="Calibri"/>
            </a:endParaRPr>
          </a:p>
        </p:txBody>
      </p:sp>
      <p:sp>
        <p:nvSpPr>
          <p:cNvPr id="775" name="Google Shape;775;p94"/>
          <p:cNvSpPr/>
          <p:nvPr/>
        </p:nvSpPr>
        <p:spPr>
          <a:xfrm>
            <a:off x="6520417" y="1437350"/>
            <a:ext cx="898019" cy="434416"/>
          </a:xfrm>
          <a:prstGeom prst="ellipse">
            <a:avLst/>
          </a:prstGeom>
          <a:noFill/>
          <a:ln w="38100" cap="flat" cmpd="sng">
            <a:solidFill>
              <a:schemeClr val="accent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6" name="Google Shape;776;p94"/>
          <p:cNvSpPr/>
          <p:nvPr/>
        </p:nvSpPr>
        <p:spPr>
          <a:xfrm>
            <a:off x="8844681" y="1432432"/>
            <a:ext cx="781100" cy="434416"/>
          </a:xfrm>
          <a:prstGeom prst="ellipse">
            <a:avLst/>
          </a:prstGeom>
          <a:noFill/>
          <a:ln w="38100" cap="flat" cmpd="sng">
            <a:solidFill>
              <a:schemeClr val="accent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777" name="Google Shape;777;p94"/>
          <p:cNvCxnSpPr/>
          <p:nvPr/>
        </p:nvCxnSpPr>
        <p:spPr>
          <a:xfrm>
            <a:off x="6990734" y="2166773"/>
            <a:ext cx="2359742" cy="0"/>
          </a:xfrm>
          <a:prstGeom prst="straightConnector1">
            <a:avLst/>
          </a:prstGeom>
          <a:noFill/>
          <a:ln w="38100" cap="flat" cmpd="sng">
            <a:solidFill>
              <a:srgbClr val="00B0F0"/>
            </a:solidFill>
            <a:prstDash val="solid"/>
            <a:round/>
            <a:headEnd type="none" w="sm" len="sm"/>
            <a:tailEnd type="none" w="sm" len="sm"/>
          </a:ln>
          <a:effectLst>
            <a:outerShdw blurRad="40000" dist="23000" dir="5400000" rotWithShape="0">
              <a:srgbClr val="000000">
                <a:alpha val="34901"/>
              </a:srgbClr>
            </a:outerShdw>
          </a:effectLst>
        </p:spPr>
      </p:cxnSp>
      <p:cxnSp>
        <p:nvCxnSpPr>
          <p:cNvPr id="778" name="Google Shape;778;p94"/>
          <p:cNvCxnSpPr/>
          <p:nvPr/>
        </p:nvCxnSpPr>
        <p:spPr>
          <a:xfrm rot="10800000">
            <a:off x="6959096" y="1893082"/>
            <a:ext cx="23606" cy="273691"/>
          </a:xfrm>
          <a:prstGeom prst="straightConnector1">
            <a:avLst/>
          </a:prstGeom>
          <a:noFill/>
          <a:ln w="38100" cap="flat" cmpd="sng">
            <a:solidFill>
              <a:srgbClr val="00B0F0"/>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79" name="Google Shape;779;p94"/>
          <p:cNvCxnSpPr/>
          <p:nvPr/>
        </p:nvCxnSpPr>
        <p:spPr>
          <a:xfrm rot="10800000">
            <a:off x="9304093" y="1868505"/>
            <a:ext cx="23606" cy="273691"/>
          </a:xfrm>
          <a:prstGeom prst="straightConnector1">
            <a:avLst/>
          </a:prstGeom>
          <a:noFill/>
          <a:ln w="38100" cap="flat" cmpd="sng">
            <a:solidFill>
              <a:srgbClr val="00B0F0"/>
            </a:solidFill>
            <a:prstDash val="solid"/>
            <a:round/>
            <a:headEnd type="none" w="sm" len="sm"/>
            <a:tailEnd type="triangle" w="med" len="med"/>
          </a:ln>
          <a:effectLst>
            <a:outerShdw blurRad="40000" dist="23000" dir="5400000" rotWithShape="0">
              <a:srgbClr val="000000">
                <a:alpha val="34901"/>
              </a:srgbClr>
            </a:outerShdw>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68"/>
                                        </p:tgtEl>
                                        <p:attrNameLst>
                                          <p:attrName>style.visibility</p:attrName>
                                        </p:attrNameLst>
                                      </p:cBhvr>
                                      <p:to>
                                        <p:strVal val="visible"/>
                                      </p:to>
                                    </p:set>
                                    <p:anim calcmode="lin" valueType="num">
                                      <p:cBhvr additive="base">
                                        <p:cTn id="7" dur="500"/>
                                        <p:tgtEl>
                                          <p:spTgt spid="768"/>
                                        </p:tgtEl>
                                        <p:attrNameLst>
                                          <p:attrName>ppt_w</p:attrName>
                                        </p:attrNameLst>
                                      </p:cBhvr>
                                      <p:tavLst>
                                        <p:tav tm="0">
                                          <p:val>
                                            <p:strVal val="0"/>
                                          </p:val>
                                        </p:tav>
                                        <p:tav tm="100000">
                                          <p:val>
                                            <p:strVal val="#ppt_w"/>
                                          </p:val>
                                        </p:tav>
                                      </p:tavLst>
                                    </p:anim>
                                    <p:anim calcmode="lin" valueType="num">
                                      <p:cBhvr additive="base">
                                        <p:cTn id="8" dur="500"/>
                                        <p:tgtEl>
                                          <p:spTgt spid="768"/>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69"/>
                                        </p:tgtEl>
                                        <p:attrNameLst>
                                          <p:attrName>style.visibility</p:attrName>
                                        </p:attrNameLst>
                                      </p:cBhvr>
                                      <p:to>
                                        <p:strVal val="visible"/>
                                      </p:to>
                                    </p:set>
                                    <p:anim calcmode="lin" valueType="num">
                                      <p:cBhvr additive="base">
                                        <p:cTn id="13" dur="500"/>
                                        <p:tgtEl>
                                          <p:spTgt spid="769"/>
                                        </p:tgtEl>
                                        <p:attrNameLst>
                                          <p:attrName>ppt_w</p:attrName>
                                        </p:attrNameLst>
                                      </p:cBhvr>
                                      <p:tavLst>
                                        <p:tav tm="0">
                                          <p:val>
                                            <p:strVal val="0"/>
                                          </p:val>
                                        </p:tav>
                                        <p:tav tm="100000">
                                          <p:val>
                                            <p:strVal val="#ppt_w"/>
                                          </p:val>
                                        </p:tav>
                                      </p:tavLst>
                                    </p:anim>
                                    <p:anim calcmode="lin" valueType="num">
                                      <p:cBhvr additive="base">
                                        <p:cTn id="14" dur="500"/>
                                        <p:tgtEl>
                                          <p:spTgt spid="769"/>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70"/>
                                        </p:tgtEl>
                                        <p:attrNameLst>
                                          <p:attrName>style.visibility</p:attrName>
                                        </p:attrNameLst>
                                      </p:cBhvr>
                                      <p:to>
                                        <p:strVal val="visible"/>
                                      </p:to>
                                    </p:set>
                                    <p:anim calcmode="lin" valueType="num">
                                      <p:cBhvr additive="base">
                                        <p:cTn id="19" dur="500"/>
                                        <p:tgtEl>
                                          <p:spTgt spid="770"/>
                                        </p:tgtEl>
                                        <p:attrNameLst>
                                          <p:attrName>ppt_w</p:attrName>
                                        </p:attrNameLst>
                                      </p:cBhvr>
                                      <p:tavLst>
                                        <p:tav tm="0">
                                          <p:val>
                                            <p:strVal val="0"/>
                                          </p:val>
                                        </p:tav>
                                        <p:tav tm="100000">
                                          <p:val>
                                            <p:strVal val="#ppt_w"/>
                                          </p:val>
                                        </p:tav>
                                      </p:tavLst>
                                    </p:anim>
                                    <p:anim calcmode="lin" valueType="num">
                                      <p:cBhvr additive="base">
                                        <p:cTn id="20" dur="500"/>
                                        <p:tgtEl>
                                          <p:spTgt spid="770"/>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71"/>
                                        </p:tgtEl>
                                        <p:attrNameLst>
                                          <p:attrName>style.visibility</p:attrName>
                                        </p:attrNameLst>
                                      </p:cBhvr>
                                      <p:to>
                                        <p:strVal val="visible"/>
                                      </p:to>
                                    </p:set>
                                    <p:anim calcmode="lin" valueType="num">
                                      <p:cBhvr additive="base">
                                        <p:cTn id="25" dur="500"/>
                                        <p:tgtEl>
                                          <p:spTgt spid="771"/>
                                        </p:tgtEl>
                                        <p:attrNameLst>
                                          <p:attrName>ppt_w</p:attrName>
                                        </p:attrNameLst>
                                      </p:cBhvr>
                                      <p:tavLst>
                                        <p:tav tm="0">
                                          <p:val>
                                            <p:strVal val="0"/>
                                          </p:val>
                                        </p:tav>
                                        <p:tav tm="100000">
                                          <p:val>
                                            <p:strVal val="#ppt_w"/>
                                          </p:val>
                                        </p:tav>
                                      </p:tavLst>
                                    </p:anim>
                                    <p:anim calcmode="lin" valueType="num">
                                      <p:cBhvr additive="base">
                                        <p:cTn id="26" dur="500"/>
                                        <p:tgtEl>
                                          <p:spTgt spid="771"/>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75"/>
                                        </p:tgtEl>
                                        <p:attrNameLst>
                                          <p:attrName>style.visibility</p:attrName>
                                        </p:attrNameLst>
                                      </p:cBhvr>
                                      <p:to>
                                        <p:strVal val="visible"/>
                                      </p:to>
                                    </p:set>
                                    <p:anim calcmode="lin" valueType="num">
                                      <p:cBhvr additive="base">
                                        <p:cTn id="31" dur="500"/>
                                        <p:tgtEl>
                                          <p:spTgt spid="775"/>
                                        </p:tgtEl>
                                        <p:attrNameLst>
                                          <p:attrName>ppt_w</p:attrName>
                                        </p:attrNameLst>
                                      </p:cBhvr>
                                      <p:tavLst>
                                        <p:tav tm="0">
                                          <p:val>
                                            <p:strVal val="0"/>
                                          </p:val>
                                        </p:tav>
                                        <p:tav tm="100000">
                                          <p:val>
                                            <p:strVal val="#ppt_w"/>
                                          </p:val>
                                        </p:tav>
                                      </p:tavLst>
                                    </p:anim>
                                    <p:anim calcmode="lin" valueType="num">
                                      <p:cBhvr additive="base">
                                        <p:cTn id="32" dur="500"/>
                                        <p:tgtEl>
                                          <p:spTgt spid="775"/>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776"/>
                                        </p:tgtEl>
                                        <p:attrNameLst>
                                          <p:attrName>style.visibility</p:attrName>
                                        </p:attrNameLst>
                                      </p:cBhvr>
                                      <p:to>
                                        <p:strVal val="visible"/>
                                      </p:to>
                                    </p:set>
                                    <p:anim calcmode="lin" valueType="num">
                                      <p:cBhvr additive="base">
                                        <p:cTn id="37" dur="500"/>
                                        <p:tgtEl>
                                          <p:spTgt spid="776"/>
                                        </p:tgtEl>
                                        <p:attrNameLst>
                                          <p:attrName>ppt_w</p:attrName>
                                        </p:attrNameLst>
                                      </p:cBhvr>
                                      <p:tavLst>
                                        <p:tav tm="0">
                                          <p:val>
                                            <p:strVal val="0"/>
                                          </p:val>
                                        </p:tav>
                                        <p:tav tm="100000">
                                          <p:val>
                                            <p:strVal val="#ppt_w"/>
                                          </p:val>
                                        </p:tav>
                                      </p:tavLst>
                                    </p:anim>
                                    <p:anim calcmode="lin" valueType="num">
                                      <p:cBhvr additive="base">
                                        <p:cTn id="38" dur="500"/>
                                        <p:tgtEl>
                                          <p:spTgt spid="77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pic>
        <p:nvPicPr>
          <p:cNvPr id="784" name="Google Shape;784;p95"/>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785" name="Google Shape;785;p95"/>
          <p:cNvSpPr txBox="1"/>
          <p:nvPr/>
        </p:nvSpPr>
        <p:spPr>
          <a:xfrm>
            <a:off x="381439" y="1442937"/>
            <a:ext cx="11356258" cy="707886"/>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توظف المقابلة في سياق الكلام  لإبراز الفكرة وتوضيحها من خلال عرض الشيء وضده، وتساعد على تعميق فهم المواقف والاتجاهات والأفعال. وفيما يأتي أمثلة توضيحية:</a:t>
            </a:r>
            <a:endParaRPr dirty="0"/>
          </a:p>
        </p:txBody>
      </p:sp>
      <p:graphicFrame>
        <p:nvGraphicFramePr>
          <p:cNvPr id="786" name="Google Shape;786;p95"/>
          <p:cNvGraphicFramePr/>
          <p:nvPr>
            <p:extLst>
              <p:ext uri="{D42A27DB-BD31-4B8C-83A1-F6EECF244321}">
                <p14:modId xmlns:p14="http://schemas.microsoft.com/office/powerpoint/2010/main" val="1718458650"/>
              </p:ext>
            </p:extLst>
          </p:nvPr>
        </p:nvGraphicFramePr>
        <p:xfrm>
          <a:off x="698091" y="2747967"/>
          <a:ext cx="10732375" cy="1265940"/>
        </p:xfrm>
        <a:graphic>
          <a:graphicData uri="http://schemas.openxmlformats.org/drawingml/2006/table">
            <a:tbl>
              <a:tblPr bandRow="1">
                <a:noFill/>
                <a:tableStyleId>{F395A816-E8FC-4A52-8AFE-26AA5CE8D287}</a:tableStyleId>
              </a:tblPr>
              <a:tblGrid>
                <a:gridCol w="5501600">
                  <a:extLst>
                    <a:ext uri="{9D8B030D-6E8A-4147-A177-3AD203B41FA5}">
                      <a16:colId xmlns:a16="http://schemas.microsoft.com/office/drawing/2014/main" val="20000"/>
                    </a:ext>
                  </a:extLst>
                </a:gridCol>
                <a:gridCol w="2595725">
                  <a:extLst>
                    <a:ext uri="{9D8B030D-6E8A-4147-A177-3AD203B41FA5}">
                      <a16:colId xmlns:a16="http://schemas.microsoft.com/office/drawing/2014/main" val="20001"/>
                    </a:ext>
                  </a:extLst>
                </a:gridCol>
                <a:gridCol w="2635050">
                  <a:extLst>
                    <a:ext uri="{9D8B030D-6E8A-4147-A177-3AD203B41FA5}">
                      <a16:colId xmlns:a16="http://schemas.microsoft.com/office/drawing/2014/main" val="20002"/>
                    </a:ext>
                  </a:extLst>
                </a:gridCol>
              </a:tblGrid>
              <a:tr h="506500">
                <a:tc>
                  <a:txBody>
                    <a:bodyPr/>
                    <a:lstStyle/>
                    <a:p>
                      <a:pPr marL="0" marR="0" lvl="0" indent="0" algn="ctr" rtl="1">
                        <a:lnSpc>
                          <a:spcPct val="107000"/>
                        </a:lnSpc>
                        <a:spcBef>
                          <a:spcPts val="0"/>
                        </a:spcBef>
                        <a:spcAft>
                          <a:spcPts val="0"/>
                        </a:spcAft>
                        <a:buClr>
                          <a:srgbClr val="000000"/>
                        </a:buClr>
                        <a:buSzPts val="2400"/>
                        <a:buFont typeface="Arial"/>
                        <a:buNone/>
                      </a:pPr>
                      <a:r>
                        <a:rPr lang="ar-MA" sz="2400" b="1" u="none" strike="noStrike" cap="none" dirty="0">
                          <a:latin typeface="Calibri"/>
                          <a:ea typeface="Calibri"/>
                          <a:cs typeface="Calibri"/>
                          <a:sym typeface="Calibri"/>
                        </a:rPr>
                        <a:t>العِبارات</a:t>
                      </a:r>
                      <a:endParaRPr sz="2400" b="1" u="none" strike="noStrike" cap="none" dirty="0">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1" u="none" strike="noStrike" cap="none" dirty="0">
                          <a:latin typeface="Calibri"/>
                          <a:ea typeface="Calibri"/>
                          <a:cs typeface="Calibri"/>
                          <a:sym typeface="Calibri"/>
                        </a:rPr>
                        <a:t>المعنى الأول</a:t>
                      </a:r>
                      <a:endParaRPr sz="2400" b="1" u="none" strike="noStrike" cap="none" dirty="0">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b="1" u="none" strike="noStrike" cap="none" dirty="0">
                          <a:latin typeface="Calibri"/>
                          <a:ea typeface="Calibri"/>
                          <a:cs typeface="Calibri"/>
                          <a:sym typeface="Calibri"/>
                        </a:rPr>
                        <a:t>المعنى الذي يقابله</a:t>
                      </a:r>
                      <a:endParaRPr sz="2400" b="1" u="none" strike="noStrike" cap="none" dirty="0">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385425">
                <a:tc>
                  <a:txBody>
                    <a:bodyPr/>
                    <a:lstStyle/>
                    <a:p>
                      <a:pPr marL="0" marR="0" lvl="0" indent="0" algn="r" rtl="1">
                        <a:lnSpc>
                          <a:spcPct val="100000"/>
                        </a:lnSpc>
                        <a:spcBef>
                          <a:spcPts val="0"/>
                        </a:spcBef>
                        <a:spcAft>
                          <a:spcPts val="0"/>
                        </a:spcAft>
                        <a:buNone/>
                      </a:pPr>
                      <a:r>
                        <a:rPr lang="ar-MA" sz="2400" u="none" strike="noStrike" cap="none">
                          <a:latin typeface="Calibri"/>
                          <a:ea typeface="Calibri"/>
                          <a:cs typeface="Calibri"/>
                          <a:sym typeface="Calibri"/>
                        </a:rPr>
                        <a:t>1- في عالمِ الشُّغْلِ، تخْتَفي مِهَنٌ وَتَظْهَرُ أُخْرى باستمرار.</a:t>
                      </a:r>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اختفاء مهن</a:t>
                      </a:r>
                      <a:r>
                        <a:rPr lang="ar-MA" sz="2400" u="none" strike="noStrike" cap="none">
                          <a:latin typeface="Calibri"/>
                          <a:ea typeface="Calibri"/>
                          <a:cs typeface="Calibri"/>
                          <a:sym typeface="Calibri"/>
                        </a:rPr>
                        <a:t> </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ظهور مهن جديدة</a:t>
                      </a:r>
                      <a:r>
                        <a:rPr lang="ar-MA" sz="2400" u="none" strike="noStrike" cap="none">
                          <a:latin typeface="Calibri"/>
                          <a:ea typeface="Calibri"/>
                          <a:cs typeface="Calibri"/>
                          <a:sym typeface="Calibri"/>
                        </a:rPr>
                        <a:t> </a:t>
                      </a:r>
                      <a:endParaRPr sz="2400" u="none" strike="noStrike" cap="none">
                        <a:latin typeface="Calibri"/>
                        <a:ea typeface="Calibri"/>
                        <a:cs typeface="Calibri"/>
                        <a:sym typeface="Calibri"/>
                      </a:endParaRPr>
                    </a:p>
                  </a:txBody>
                  <a:tcPr marL="68575" marR="68575" marT="0" marB="0" anchor="ctr"/>
                </a:tc>
                <a:extLst>
                  <a:ext uri="{0D108BD9-81ED-4DB2-BD59-A6C34878D82A}">
                    <a16:rowId xmlns:a16="http://schemas.microsoft.com/office/drawing/2014/main" val="10001"/>
                  </a:ext>
                </a:extLst>
              </a:tr>
              <a:tr h="305350">
                <a:tc>
                  <a:txBody>
                    <a:bodyPr/>
                    <a:lstStyle/>
                    <a:p>
                      <a:pPr marL="0" marR="0" lvl="0" indent="0" algn="just"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2- يفرح المؤمن بطاعته، ويحزن الكافر بمعصيته.</a:t>
                      </a:r>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latin typeface="Calibri"/>
                          <a:ea typeface="Calibri"/>
                          <a:cs typeface="Calibri"/>
                          <a:sym typeface="Calibri"/>
                        </a:rPr>
                        <a:t>فرح المؤمن بطاعة ربه</a:t>
                      </a:r>
                      <a:endParaRPr sz="2400" u="none" strike="noStrike" cap="none">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dirty="0">
                          <a:latin typeface="Calibri"/>
                          <a:ea typeface="Calibri"/>
                          <a:cs typeface="Calibri"/>
                          <a:sym typeface="Calibri"/>
                        </a:rPr>
                        <a:t>حزن الكافر بمعصية ربه</a:t>
                      </a:r>
                      <a:endParaRPr sz="2400" u="none" strike="noStrike" cap="none" dirty="0">
                        <a:latin typeface="Calibri"/>
                        <a:ea typeface="Calibri"/>
                        <a:cs typeface="Calibri"/>
                        <a:sym typeface="Calibri"/>
                      </a:endParaRPr>
                    </a:p>
                  </a:txBody>
                  <a:tcPr marL="68575" marR="68575" marT="0" marB="0" anchor="ctr"/>
                </a:tc>
                <a:extLst>
                  <a:ext uri="{0D108BD9-81ED-4DB2-BD59-A6C34878D82A}">
                    <a16:rowId xmlns:a16="http://schemas.microsoft.com/office/drawing/2014/main" val="10002"/>
                  </a:ext>
                </a:extLst>
              </a:tr>
            </a:tbl>
          </a:graphicData>
        </a:graphic>
      </p:graphicFrame>
      <p:sp>
        <p:nvSpPr>
          <p:cNvPr id="787" name="Google Shape;787;p95"/>
          <p:cNvSpPr txBox="1"/>
          <p:nvPr/>
        </p:nvSpPr>
        <p:spPr>
          <a:xfrm>
            <a:off x="1269358" y="262685"/>
            <a:ext cx="10468339" cy="334981"/>
          </a:xfrm>
          <a:prstGeom prst="rect">
            <a:avLst/>
          </a:prstGeom>
          <a:noFill/>
          <a:ln>
            <a:noFill/>
          </a:ln>
        </p:spPr>
        <p:txBody>
          <a:bodyPr spcFirstLastPara="1" wrap="square" lIns="91425" tIns="45700" rIns="91425" bIns="45700" anchor="ctr" anchorCtr="0">
            <a:noAutofit/>
          </a:bodyPr>
          <a:lstStyle/>
          <a:p>
            <a:pPr marL="0" marR="0" lvl="0" indent="0" algn="r" rtl="1">
              <a:lnSpc>
                <a:spcPct val="103750"/>
              </a:lnSpc>
              <a:spcBef>
                <a:spcPts val="0"/>
              </a:spcBef>
              <a:spcAft>
                <a:spcPts val="0"/>
              </a:spcAft>
              <a:buClr>
                <a:srgbClr val="AEABAB"/>
              </a:buClr>
              <a:buSzPts val="2000"/>
              <a:buFont typeface="Arial"/>
              <a:buNone/>
            </a:pPr>
            <a:r>
              <a:rPr lang="ar-MA" sz="1800" b="1" i="0" u="none" strike="noStrike" cap="none">
                <a:solidFill>
                  <a:schemeClr val="dk1"/>
                </a:solidFill>
                <a:latin typeface="Calibri"/>
                <a:ea typeface="Calibri"/>
                <a:cs typeface="Calibri"/>
                <a:sym typeface="Calibri"/>
              </a:rPr>
              <a:t>     أقرأ العبارات، وأحدد مكونات المقابلة، وأبين وظيفتها</a:t>
            </a:r>
            <a:endParaRPr sz="1400" b="0" i="0" u="none" strike="noStrike" cap="none">
              <a:solidFill>
                <a:schemeClr val="dk1"/>
              </a:solidFill>
              <a:latin typeface="Arial"/>
              <a:ea typeface="Arial"/>
              <a:cs typeface="Arial"/>
              <a:sym typeface="Arial"/>
            </a:endParaRPr>
          </a:p>
        </p:txBody>
      </p:sp>
      <p:sp>
        <p:nvSpPr>
          <p:cNvPr id="788" name="Google Shape;788;p95"/>
          <p:cNvSpPr txBox="1"/>
          <p:nvPr/>
        </p:nvSpPr>
        <p:spPr>
          <a:xfrm>
            <a:off x="1269358" y="545997"/>
            <a:ext cx="10161104" cy="470617"/>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1" u="none" strike="noStrike" cap="none" dirty="0">
                <a:solidFill>
                  <a:srgbClr val="AEABAB"/>
                </a:solidFill>
                <a:latin typeface="Calibri"/>
                <a:ea typeface="Calibri"/>
                <a:cs typeface="Calibri"/>
                <a:sym typeface="Calibri"/>
              </a:rPr>
              <a:t>يوضح  المدرس للمتعلمين مكونات المقابلة، وبيان وظيفتها انطلاقا من أمثلة، ويبين كيفية التوصل إلى ذلك</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pic>
        <p:nvPicPr>
          <p:cNvPr id="793" name="Google Shape;793;p25"/>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794" name="Google Shape;794;p25"/>
          <p:cNvSpPr txBox="1">
            <a:spLocks noGrp="1"/>
          </p:cNvSpPr>
          <p:nvPr>
            <p:ph type="title"/>
          </p:nvPr>
        </p:nvSpPr>
        <p:spPr>
          <a:xfrm>
            <a:off x="1341679" y="511807"/>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AEAEAE"/>
              </a:buClr>
              <a:buSzPts val="1400"/>
              <a:buFont typeface="Calibri"/>
              <a:buNone/>
            </a:pPr>
            <a:r>
              <a:rPr lang="ar-MA" sz="1400">
                <a:solidFill>
                  <a:srgbClr val="AEAEAE"/>
                </a:solidFill>
              </a:rPr>
              <a:t>يستثمر المدر س الخطاطة في تلخيص ما تم التوصل إليه مع التركيز على تعريف المقابلة وبيان وظيفتها</a:t>
            </a:r>
            <a:endParaRPr sz="1400">
              <a:solidFill>
                <a:srgbClr val="AEAEAE"/>
              </a:solidFill>
            </a:endParaRPr>
          </a:p>
        </p:txBody>
      </p:sp>
      <p:sp>
        <p:nvSpPr>
          <p:cNvPr id="795" name="Google Shape;795;p25"/>
          <p:cNvSpPr txBox="1"/>
          <p:nvPr/>
        </p:nvSpPr>
        <p:spPr>
          <a:xfrm>
            <a:off x="1120878" y="250272"/>
            <a:ext cx="10283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ألخص ما تم تعرفه بخصوص المقابلة ووظيفتها ( الكراسة، ص: 82)</a:t>
            </a:r>
            <a:endParaRPr/>
          </a:p>
        </p:txBody>
      </p:sp>
      <p:pic>
        <p:nvPicPr>
          <p:cNvPr id="796" name="Google Shape;796;p25"/>
          <p:cNvPicPr preferRelativeResize="0"/>
          <p:nvPr/>
        </p:nvPicPr>
        <p:blipFill rotWithShape="1">
          <a:blip r:embed="rId4">
            <a:alphaModFix/>
          </a:blip>
          <a:srcRect/>
          <a:stretch/>
        </p:blipFill>
        <p:spPr>
          <a:xfrm>
            <a:off x="747252" y="1140002"/>
            <a:ext cx="10755531" cy="504448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800"/>
        <p:cNvGrpSpPr/>
        <p:nvPr/>
      </p:nvGrpSpPr>
      <p:grpSpPr>
        <a:xfrm>
          <a:off x="0" y="0"/>
          <a:ext cx="0" cy="0"/>
          <a:chOff x="0" y="0"/>
          <a:chExt cx="0" cy="0"/>
        </a:xfrm>
      </p:grpSpPr>
      <p:grpSp>
        <p:nvGrpSpPr>
          <p:cNvPr id="801" name="Google Shape;801;p26"/>
          <p:cNvGrpSpPr/>
          <p:nvPr/>
        </p:nvGrpSpPr>
        <p:grpSpPr>
          <a:xfrm>
            <a:off x="812159" y="829917"/>
            <a:ext cx="10567685" cy="5198169"/>
            <a:chOff x="2184400" y="1402025"/>
            <a:chExt cx="7823200" cy="4942038"/>
          </a:xfrm>
        </p:grpSpPr>
        <p:sp>
          <p:nvSpPr>
            <p:cNvPr id="802" name="Google Shape;802;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03" name="Google Shape;803;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04" name="Google Shape;804;p26"/>
          <p:cNvGrpSpPr/>
          <p:nvPr/>
        </p:nvGrpSpPr>
        <p:grpSpPr>
          <a:xfrm>
            <a:off x="8796759" y="4917801"/>
            <a:ext cx="2425143" cy="936371"/>
            <a:chOff x="8796759" y="4917801"/>
            <a:chExt cx="2425142" cy="936370"/>
          </a:xfrm>
        </p:grpSpPr>
        <p:sp>
          <p:nvSpPr>
            <p:cNvPr id="805" name="Google Shape;805;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06" name="Google Shape;806;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07" name="Google Shape;807;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08" name="Google Shape;808;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pic>
        <p:nvPicPr>
          <p:cNvPr id="813" name="Google Shape;813;p27"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sp>
        <p:nvSpPr>
          <p:cNvPr id="814" name="Google Shape;814;p27"/>
          <p:cNvSpPr/>
          <p:nvPr/>
        </p:nvSpPr>
        <p:spPr>
          <a:xfrm>
            <a:off x="1012792" y="547713"/>
            <a:ext cx="10580802" cy="523180"/>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None/>
            </a:pPr>
            <a:r>
              <a:rPr lang="ar-MA" sz="1400" b="0" i="0" u="none" strike="noStrike" cap="none">
                <a:solidFill>
                  <a:srgbClr val="AEAEAE"/>
                </a:solidFill>
                <a:latin typeface="Calibri"/>
                <a:ea typeface="Calibri"/>
                <a:cs typeface="Calibri"/>
                <a:sym typeface="Calibri"/>
              </a:rPr>
              <a:t>يطلب المدرس (ة) من </a:t>
            </a:r>
            <a:r>
              <a:rPr lang="ar-MA" sz="1400" b="0" i="0" u="none" strike="noStrike" cap="none">
                <a:solidFill>
                  <a:srgbClr val="FF0000"/>
                </a:solidFill>
                <a:latin typeface="Calibri"/>
                <a:ea typeface="Calibri"/>
                <a:cs typeface="Calibri"/>
                <a:sym typeface="Calibri"/>
              </a:rPr>
              <a:t>جماعة القسم </a:t>
            </a:r>
            <a:r>
              <a:rPr lang="ar-MA" sz="1400" b="0" i="0" u="none" strike="noStrike" cap="none">
                <a:solidFill>
                  <a:srgbClr val="AEAEAE"/>
                </a:solidFill>
                <a:latin typeface="Calibri"/>
                <a:ea typeface="Calibri"/>
                <a:cs typeface="Calibri"/>
                <a:sym typeface="Calibri"/>
              </a:rPr>
              <a:t>تعيين المعنى وما يُقابِلُهُ على التَّرْتيب في كُلِّ عِبارَةٍ مِنَ الْعِباراتِ الآتية، وأبَيّنُ نَوْعَ التعليل، وتعليل ذلك بما يناسب،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sz="1800" b="0" i="0" u="none" strike="noStrike" cap="none">
              <a:solidFill>
                <a:srgbClr val="AEAEAE"/>
              </a:solidFill>
              <a:latin typeface="Calibri"/>
              <a:ea typeface="Calibri"/>
              <a:cs typeface="Calibri"/>
              <a:sym typeface="Calibri"/>
            </a:endParaRPr>
          </a:p>
        </p:txBody>
      </p:sp>
      <p:pic>
        <p:nvPicPr>
          <p:cNvPr id="815" name="Google Shape;815;p27"/>
          <p:cNvPicPr preferRelativeResize="0"/>
          <p:nvPr/>
        </p:nvPicPr>
        <p:blipFill rotWithShape="1">
          <a:blip r:embed="rId4">
            <a:alphaModFix/>
          </a:blip>
          <a:srcRect/>
          <a:stretch/>
        </p:blipFill>
        <p:spPr>
          <a:xfrm>
            <a:off x="270203" y="1027657"/>
            <a:ext cx="11833362" cy="5595540"/>
          </a:xfrm>
          <a:prstGeom prst="rect">
            <a:avLst/>
          </a:prstGeom>
          <a:noFill/>
          <a:ln>
            <a:noFill/>
          </a:ln>
        </p:spPr>
      </p:pic>
      <p:sp>
        <p:nvSpPr>
          <p:cNvPr id="816" name="Google Shape;816;p27"/>
          <p:cNvSpPr txBox="1"/>
          <p:nvPr/>
        </p:nvSpPr>
        <p:spPr>
          <a:xfrm>
            <a:off x="462117" y="234803"/>
            <a:ext cx="11056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أتعاون مع </a:t>
            </a:r>
            <a:r>
              <a:rPr lang="ar-MA" sz="1900" b="1" i="0" u="none" strike="noStrike" cap="none">
                <a:solidFill>
                  <a:srgbClr val="747474"/>
                </a:solidFill>
                <a:highlight>
                  <a:srgbClr val="FFFF00"/>
                </a:highlight>
                <a:latin typeface="Calibri"/>
                <a:ea typeface="Calibri"/>
                <a:cs typeface="Calibri"/>
                <a:sym typeface="Calibri"/>
              </a:rPr>
              <a:t>زملائي</a:t>
            </a:r>
            <a:r>
              <a:rPr lang="ar-MA" sz="1900" b="1" i="0" u="none" strike="noStrike" cap="none">
                <a:solidFill>
                  <a:schemeClr val="dk1"/>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على تعيين المعنى وما يُقابِلُهُ على التَّرْتيب في كُلِّ عِبارَةٍ مِنَ الْعِباراتِ الآتية: </a:t>
            </a:r>
            <a:endParaRPr sz="1400" b="0" i="0" u="none" strike="noStrike" cap="none">
              <a:solidFill>
                <a:schemeClr val="dk1"/>
              </a:solidFill>
              <a:latin typeface="Arial"/>
              <a:ea typeface="Arial"/>
              <a:cs typeface="Arial"/>
              <a:sym typeface="Arial"/>
            </a:endParaRPr>
          </a:p>
        </p:txBody>
      </p:sp>
      <p:graphicFrame>
        <p:nvGraphicFramePr>
          <p:cNvPr id="817" name="Google Shape;817;p27"/>
          <p:cNvGraphicFramePr/>
          <p:nvPr/>
        </p:nvGraphicFramePr>
        <p:xfrm>
          <a:off x="646407" y="2386683"/>
          <a:ext cx="11080925" cy="1884250"/>
        </p:xfrm>
        <a:graphic>
          <a:graphicData uri="http://schemas.openxmlformats.org/drawingml/2006/table">
            <a:tbl>
              <a:tblPr bandRow="1">
                <a:noFill/>
                <a:tableStyleId>{F395A816-E8FC-4A52-8AFE-26AA5CE8D287}</a:tableStyleId>
              </a:tblPr>
              <a:tblGrid>
                <a:gridCol w="7412375">
                  <a:extLst>
                    <a:ext uri="{9D8B030D-6E8A-4147-A177-3AD203B41FA5}">
                      <a16:colId xmlns:a16="http://schemas.microsoft.com/office/drawing/2014/main" val="20000"/>
                    </a:ext>
                  </a:extLst>
                </a:gridCol>
                <a:gridCol w="1892850">
                  <a:extLst>
                    <a:ext uri="{9D8B030D-6E8A-4147-A177-3AD203B41FA5}">
                      <a16:colId xmlns:a16="http://schemas.microsoft.com/office/drawing/2014/main" val="20001"/>
                    </a:ext>
                  </a:extLst>
                </a:gridCol>
                <a:gridCol w="1775700">
                  <a:extLst>
                    <a:ext uri="{9D8B030D-6E8A-4147-A177-3AD203B41FA5}">
                      <a16:colId xmlns:a16="http://schemas.microsoft.com/office/drawing/2014/main" val="20002"/>
                    </a:ext>
                  </a:extLst>
                </a:gridCol>
              </a:tblGrid>
              <a:tr h="6711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المعنى الأول</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المعنى الذي يقابله</a:t>
                      </a:r>
                      <a:endParaRPr sz="20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1- ستكافئ مهن المستقبل الباحِثَ المُجتهدَ، وتُقصي الكسولَ المُتقاعِسَ.</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2- قالَ تعالى: "وَقُلْ جَاءَ الْحَقُّ وَزَهَقَ الْبَاطِلُ إِنَّ الْبَاطِلَ كَانَ زَهُوقًا" الإسراء، 81.</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pic>
        <p:nvPicPr>
          <p:cNvPr id="822" name="Google Shape;822;p28"/>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823" name="Google Shape;823;p28"/>
          <p:cNvSpPr txBox="1"/>
          <p:nvPr/>
        </p:nvSpPr>
        <p:spPr>
          <a:xfrm>
            <a:off x="1226274" y="591410"/>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824" name="Google Shape;824;p28"/>
          <p:cNvSpPr txBox="1"/>
          <p:nvPr/>
        </p:nvSpPr>
        <p:spPr>
          <a:xfrm>
            <a:off x="462117" y="234803"/>
            <a:ext cx="1105690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900" b="1" i="0" u="none" strike="noStrike" cap="none">
                <a:solidFill>
                  <a:schemeClr val="dk1"/>
                </a:solidFill>
                <a:latin typeface="Calibri"/>
                <a:ea typeface="Calibri"/>
                <a:cs typeface="Calibri"/>
                <a:sym typeface="Calibri"/>
              </a:rPr>
              <a:t>أتعاون مع </a:t>
            </a:r>
            <a:r>
              <a:rPr lang="ar-MA" sz="1900" b="1" i="0" u="none" strike="noStrike" cap="none">
                <a:solidFill>
                  <a:srgbClr val="747474"/>
                </a:solidFill>
                <a:highlight>
                  <a:srgbClr val="FFFF00"/>
                </a:highlight>
                <a:latin typeface="Calibri"/>
                <a:ea typeface="Calibri"/>
                <a:cs typeface="Calibri"/>
                <a:sym typeface="Calibri"/>
              </a:rPr>
              <a:t>زملائي</a:t>
            </a:r>
            <a:r>
              <a:rPr lang="ar-MA" sz="1900" b="1" i="0" u="none" strike="noStrike" cap="none">
                <a:solidFill>
                  <a:schemeClr val="dk1"/>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على تعيين المعنى وما يُقابِلُهُ على التَّرْتيب في كُلِّ عِبارَةٍ مِنَ الْعِباراتِ الآتية: </a:t>
            </a:r>
            <a:endParaRPr sz="1400" b="0" i="0" u="none" strike="noStrike" cap="none">
              <a:solidFill>
                <a:schemeClr val="dk1"/>
              </a:solidFill>
              <a:latin typeface="Arial"/>
              <a:ea typeface="Arial"/>
              <a:cs typeface="Arial"/>
              <a:sym typeface="Arial"/>
            </a:endParaRPr>
          </a:p>
        </p:txBody>
      </p:sp>
      <p:graphicFrame>
        <p:nvGraphicFramePr>
          <p:cNvPr id="825" name="Google Shape;825;p28"/>
          <p:cNvGraphicFramePr/>
          <p:nvPr>
            <p:extLst>
              <p:ext uri="{D42A27DB-BD31-4B8C-83A1-F6EECF244321}">
                <p14:modId xmlns:p14="http://schemas.microsoft.com/office/powerpoint/2010/main" val="2834629679"/>
              </p:ext>
            </p:extLst>
          </p:nvPr>
        </p:nvGraphicFramePr>
        <p:xfrm>
          <a:off x="646407" y="2386683"/>
          <a:ext cx="11080925" cy="2199005"/>
        </p:xfrm>
        <a:graphic>
          <a:graphicData uri="http://schemas.openxmlformats.org/drawingml/2006/table">
            <a:tbl>
              <a:tblPr bandRow="1">
                <a:noFill/>
                <a:tableStyleId>{F395A816-E8FC-4A52-8AFE-26AA5CE8D287}</a:tableStyleId>
              </a:tblPr>
              <a:tblGrid>
                <a:gridCol w="7412375">
                  <a:extLst>
                    <a:ext uri="{9D8B030D-6E8A-4147-A177-3AD203B41FA5}">
                      <a16:colId xmlns:a16="http://schemas.microsoft.com/office/drawing/2014/main" val="20000"/>
                    </a:ext>
                  </a:extLst>
                </a:gridCol>
                <a:gridCol w="1892850">
                  <a:extLst>
                    <a:ext uri="{9D8B030D-6E8A-4147-A177-3AD203B41FA5}">
                      <a16:colId xmlns:a16="http://schemas.microsoft.com/office/drawing/2014/main" val="20001"/>
                    </a:ext>
                  </a:extLst>
                </a:gridCol>
                <a:gridCol w="1775700">
                  <a:extLst>
                    <a:ext uri="{9D8B030D-6E8A-4147-A177-3AD203B41FA5}">
                      <a16:colId xmlns:a16="http://schemas.microsoft.com/office/drawing/2014/main" val="20002"/>
                    </a:ext>
                  </a:extLst>
                </a:gridCol>
              </a:tblGrid>
              <a:tr h="671150">
                <a:tc>
                  <a:txBody>
                    <a:bodyPr/>
                    <a:lstStyle/>
                    <a:p>
                      <a:pPr marL="0" marR="0" lvl="0" indent="0" algn="ctr" rtl="1">
                        <a:lnSpc>
                          <a:spcPct val="107000"/>
                        </a:lnSpc>
                        <a:spcBef>
                          <a:spcPts val="0"/>
                        </a:spcBef>
                        <a:spcAft>
                          <a:spcPts val="0"/>
                        </a:spcAft>
                        <a:buClr>
                          <a:srgbClr val="000000"/>
                        </a:buClr>
                        <a:buSzPts val="2400"/>
                        <a:buFont typeface="Arial"/>
                        <a:buNone/>
                      </a:pPr>
                      <a:r>
                        <a:rPr lang="ar-MA" sz="2400" b="1" u="none" strike="noStrike" cap="none" dirty="0">
                          <a:solidFill>
                            <a:schemeClr val="dk1"/>
                          </a:solidFill>
                          <a:latin typeface="Calibri"/>
                          <a:ea typeface="Calibri"/>
                          <a:cs typeface="Calibri"/>
                          <a:sym typeface="Calibri"/>
                        </a:rPr>
                        <a:t>العِبارات</a:t>
                      </a:r>
                      <a:endParaRPr sz="2400" b="1" u="none" strike="noStrike" cap="none" dirty="0">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1" u="none" strike="noStrike" cap="none" dirty="0">
                          <a:solidFill>
                            <a:schemeClr val="dk1"/>
                          </a:solidFill>
                          <a:latin typeface="Calibri"/>
                          <a:ea typeface="Calibri"/>
                          <a:cs typeface="Calibri"/>
                          <a:sym typeface="Calibri"/>
                        </a:rPr>
                        <a:t>المعنى الأول</a:t>
                      </a:r>
                      <a:endParaRPr sz="2000" b="1" u="none" strike="noStrike" cap="none" dirty="0">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b="1" u="none" strike="noStrike" cap="none" dirty="0">
                          <a:solidFill>
                            <a:schemeClr val="dk1"/>
                          </a:solidFill>
                          <a:latin typeface="Calibri"/>
                          <a:ea typeface="Calibri"/>
                          <a:cs typeface="Calibri"/>
                          <a:sym typeface="Calibri"/>
                        </a:rPr>
                        <a:t>المعنى الذي يقابله</a:t>
                      </a:r>
                      <a:endParaRPr sz="2000" b="1" u="none" strike="noStrike" cap="none" dirty="0">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1- ستكافئ مهن المستقبل الباحِثَ المُجتهدَ، وتُقصي الكسولَ المُتقاعِسَ.</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مكافأة مهن المستقبل الباحِثَ المُجتهدَ</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إقصاء مهن المستقبل الكسولَ المُتقاعِسَ</a:t>
                      </a:r>
                      <a:endParaRPr sz="2000" u="none" strike="noStrike" cap="none">
                        <a:solidFill>
                          <a:schemeClr val="dk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2- قالَ تعالى: "وَقُلْ جَاءَ الْحَقُّ وَزَهَقَ الْبَاطِلُ إِنَّ الْبَاطِلَ كَانَ زَهُوقًا" الإسراء، 81.</a:t>
                      </a:r>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جَاءَ الْحَقُّ </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dirty="0">
                          <a:solidFill>
                            <a:schemeClr val="dk1"/>
                          </a:solidFill>
                          <a:latin typeface="Calibri"/>
                          <a:ea typeface="Calibri"/>
                          <a:cs typeface="Calibri"/>
                          <a:sym typeface="Calibri"/>
                        </a:rPr>
                        <a:t>زَهَقَ الْبَاطِلُ </a:t>
                      </a:r>
                      <a:endParaRPr sz="2000" u="none" strike="noStrike" cap="none" dirty="0">
                        <a:solidFill>
                          <a:schemeClr val="dk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829"/>
        <p:cNvGrpSpPr/>
        <p:nvPr/>
      </p:nvGrpSpPr>
      <p:grpSpPr>
        <a:xfrm>
          <a:off x="0" y="0"/>
          <a:ext cx="0" cy="0"/>
          <a:chOff x="0" y="0"/>
          <a:chExt cx="0" cy="0"/>
        </a:xfrm>
      </p:grpSpPr>
      <p:grpSp>
        <p:nvGrpSpPr>
          <p:cNvPr id="830" name="Google Shape;830;p29"/>
          <p:cNvGrpSpPr/>
          <p:nvPr/>
        </p:nvGrpSpPr>
        <p:grpSpPr>
          <a:xfrm>
            <a:off x="812159" y="839749"/>
            <a:ext cx="10567685" cy="5198169"/>
            <a:chOff x="2184400" y="1402025"/>
            <a:chExt cx="7823200" cy="4942038"/>
          </a:xfrm>
        </p:grpSpPr>
        <p:sp>
          <p:nvSpPr>
            <p:cNvPr id="831" name="Google Shape;831;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32" name="Google Shape;832;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833" name="Google Shape;833;p29"/>
          <p:cNvGrpSpPr/>
          <p:nvPr/>
        </p:nvGrpSpPr>
        <p:grpSpPr>
          <a:xfrm>
            <a:off x="8649325" y="4917801"/>
            <a:ext cx="2572577" cy="936371"/>
            <a:chOff x="8649325" y="4917801"/>
            <a:chExt cx="2572576" cy="936370"/>
          </a:xfrm>
        </p:grpSpPr>
        <p:sp>
          <p:nvSpPr>
            <p:cNvPr id="834" name="Google Shape;834;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35" name="Google Shape;835;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836" name="Google Shape;836;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837" name="Google Shape;837;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30"/>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ar-MA" sz="1400" b="0" i="0" u="none" strike="noStrike" cap="none">
                <a:solidFill>
                  <a:schemeClr val="dk1"/>
                </a:solidFill>
                <a:latin typeface="Arial"/>
                <a:ea typeface="Arial"/>
                <a:cs typeface="Arial"/>
                <a:sym typeface="Arial"/>
              </a:rPr>
              <a:t> </a:t>
            </a:r>
            <a:br>
              <a:rPr lang="ar-MA" sz="1400" b="0" i="0" u="none" strike="noStrike" cap="none">
                <a:solidFill>
                  <a:schemeClr val="dk1"/>
                </a:solidFill>
                <a:latin typeface="Arial"/>
                <a:ea typeface="Arial"/>
                <a:cs typeface="Arial"/>
                <a:sym typeface="Arial"/>
              </a:rPr>
            </a:br>
            <a:r>
              <a:rPr lang="ar-MA" sz="1400" b="0" i="0" u="none" strike="noStrike" cap="none">
                <a:solidFill>
                  <a:srgbClr val="AEAEAE"/>
                </a:solidFill>
                <a:latin typeface="Calibri"/>
                <a:ea typeface="Calibri"/>
                <a:cs typeface="Calibri"/>
                <a:sym typeface="Calibri"/>
              </a:rPr>
              <a:t>يطلب المدر س من كل متعلم (ة) تعيين المعنى وما يُقابِلُهُ على التَّرْتيب في كُلِّ عِبارَةٍ مِنَ الْعِباراتِ الآتية، وأبَيّنُ نَوْعَ التعليل في مدة دقبقتين، </a:t>
            </a:r>
            <a:r>
              <a:rPr lang="ar-MA" sz="1400" b="0" i="0" u="none" strike="noStrike" cap="none">
                <a:solidFill>
                  <a:srgbClr val="FF0000"/>
                </a:solidFill>
                <a:latin typeface="Calibri"/>
                <a:ea typeface="Calibri"/>
                <a:cs typeface="Calibri"/>
                <a:sym typeface="Calibri"/>
              </a:rPr>
              <a:t>ويدعوه</a:t>
            </a:r>
            <a:r>
              <a:rPr lang="ar-MA" sz="1400" b="0" i="0" u="none" strike="noStrike" cap="none">
                <a:solidFill>
                  <a:srgbClr val="AEAEAE"/>
                </a:solidFill>
                <a:latin typeface="Calibri"/>
                <a:ea typeface="Calibri"/>
                <a:cs typeface="Calibri"/>
                <a:sym typeface="Calibri"/>
              </a:rPr>
              <a:t> إلى شرح سيرورة توصله إلى الجواب </a:t>
            </a:r>
            <a:r>
              <a:rPr lang="ar-MA" sz="1400" b="0" i="0" u="none" strike="noStrike" cap="none">
                <a:solidFill>
                  <a:srgbClr val="FF0000"/>
                </a:solidFill>
                <a:latin typeface="Calibri"/>
                <a:ea typeface="Calibri"/>
                <a:cs typeface="Calibri"/>
                <a:sym typeface="Calibri"/>
              </a:rPr>
              <a:t>لزميله</a:t>
            </a:r>
            <a:r>
              <a:rPr lang="ar-MA" sz="1400" b="0" i="0" u="none" strike="noStrike" cap="none">
                <a:solidFill>
                  <a:srgbClr val="AEAEAE"/>
                </a:solidFill>
                <a:latin typeface="Calibri"/>
                <a:ea typeface="Calibri"/>
                <a:cs typeface="Calibri"/>
                <a:sym typeface="Calibri"/>
              </a:rPr>
              <a:t> في سياق التصحيح التبادلي، ثم ينهض متعلما لتقديم الإجابة وشرح خطوات الإجابة المتوصل إليها</a:t>
            </a:r>
            <a:br>
              <a:rPr lang="ar-MA" sz="1400" b="0" i="0" u="none" strike="noStrike" cap="none">
                <a:solidFill>
                  <a:srgbClr val="AEAEAE"/>
                </a:solidFill>
                <a:latin typeface="Calibri"/>
                <a:ea typeface="Calibri"/>
                <a:cs typeface="Calibri"/>
                <a:sym typeface="Calibri"/>
              </a:rPr>
            </a:br>
            <a:endParaRPr sz="1400" b="0" i="0" u="none" strike="noStrike" cap="none">
              <a:solidFill>
                <a:srgbClr val="AEAEAE"/>
              </a:solidFill>
              <a:latin typeface="Calibri"/>
              <a:ea typeface="Calibri"/>
              <a:cs typeface="Calibri"/>
              <a:sym typeface="Calibri"/>
            </a:endParaRPr>
          </a:p>
        </p:txBody>
      </p:sp>
      <p:sp>
        <p:nvSpPr>
          <p:cNvPr id="843" name="Google Shape;843;p30"/>
          <p:cNvSpPr txBox="1"/>
          <p:nvPr/>
        </p:nvSpPr>
        <p:spPr>
          <a:xfrm>
            <a:off x="2251587" y="209484"/>
            <a:ext cx="9160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أُعَيِّنُ </a:t>
            </a:r>
            <a:r>
              <a:rPr lang="ar-MA" sz="2000" b="1" i="0" u="none" strike="noStrike" cap="none">
                <a:solidFill>
                  <a:srgbClr val="747474"/>
                </a:solidFill>
                <a:highlight>
                  <a:srgbClr val="FFFF00"/>
                </a:highlight>
                <a:latin typeface="Calibri"/>
                <a:ea typeface="Calibri"/>
                <a:cs typeface="Calibri"/>
                <a:sym typeface="Calibri"/>
              </a:rPr>
              <a:t>بالتعاون مع زميلي</a:t>
            </a:r>
            <a:r>
              <a:rPr lang="ar-MA" sz="2000" b="1" i="0" u="none" strike="noStrike" cap="none">
                <a:solidFill>
                  <a:schemeClr val="dk1"/>
                </a:solidFill>
                <a:latin typeface="Calibri"/>
                <a:ea typeface="Calibri"/>
                <a:cs typeface="Calibri"/>
                <a:sym typeface="Calibri"/>
              </a:rPr>
              <a:t> المعنى وما يُقابِلُهُ على التَّرْتيب في  كُلِّ عِبارَةٍ مِنَ الْعِباراتِ الآتية: </a:t>
            </a:r>
            <a:endParaRPr sz="1400" b="0" i="0" u="none" strike="noStrike" cap="none">
              <a:solidFill>
                <a:schemeClr val="dk1"/>
              </a:solidFill>
              <a:latin typeface="Arial"/>
              <a:ea typeface="Arial"/>
              <a:cs typeface="Arial"/>
              <a:sym typeface="Arial"/>
            </a:endParaRPr>
          </a:p>
        </p:txBody>
      </p:sp>
      <p:pic>
        <p:nvPicPr>
          <p:cNvPr id="844" name="Google Shape;844;p30"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pic>
        <p:nvPicPr>
          <p:cNvPr id="845" name="Google Shape;845;p30"/>
          <p:cNvPicPr preferRelativeResize="0"/>
          <p:nvPr/>
        </p:nvPicPr>
        <p:blipFill rotWithShape="1">
          <a:blip r:embed="rId4">
            <a:alphaModFix/>
          </a:blip>
          <a:srcRect/>
          <a:stretch/>
        </p:blipFill>
        <p:spPr>
          <a:xfrm>
            <a:off x="270203" y="1027657"/>
            <a:ext cx="11833362" cy="5595540"/>
          </a:xfrm>
          <a:prstGeom prst="rect">
            <a:avLst/>
          </a:prstGeom>
          <a:noFill/>
          <a:ln>
            <a:noFill/>
          </a:ln>
        </p:spPr>
      </p:pic>
      <p:graphicFrame>
        <p:nvGraphicFramePr>
          <p:cNvPr id="846" name="Google Shape;846;p30"/>
          <p:cNvGraphicFramePr/>
          <p:nvPr/>
        </p:nvGraphicFramePr>
        <p:xfrm>
          <a:off x="646407" y="2386683"/>
          <a:ext cx="11080925" cy="1958119"/>
        </p:xfrm>
        <a:graphic>
          <a:graphicData uri="http://schemas.openxmlformats.org/drawingml/2006/table">
            <a:tbl>
              <a:tblPr bandRow="1">
                <a:noFill/>
                <a:tableStyleId>{F395A816-E8FC-4A52-8AFE-26AA5CE8D287}</a:tableStyleId>
              </a:tblPr>
              <a:tblGrid>
                <a:gridCol w="7412375">
                  <a:extLst>
                    <a:ext uri="{9D8B030D-6E8A-4147-A177-3AD203B41FA5}">
                      <a16:colId xmlns:a16="http://schemas.microsoft.com/office/drawing/2014/main" val="20000"/>
                    </a:ext>
                  </a:extLst>
                </a:gridCol>
                <a:gridCol w="1892850">
                  <a:extLst>
                    <a:ext uri="{9D8B030D-6E8A-4147-A177-3AD203B41FA5}">
                      <a16:colId xmlns:a16="http://schemas.microsoft.com/office/drawing/2014/main" val="20001"/>
                    </a:ext>
                  </a:extLst>
                </a:gridCol>
                <a:gridCol w="1775700">
                  <a:extLst>
                    <a:ext uri="{9D8B030D-6E8A-4147-A177-3AD203B41FA5}">
                      <a16:colId xmlns:a16="http://schemas.microsoft.com/office/drawing/2014/main" val="20002"/>
                    </a:ext>
                  </a:extLst>
                </a:gridCol>
              </a:tblGrid>
              <a:tr h="6711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المعنى الأول</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المعنى الذي يقابله</a:t>
                      </a:r>
                      <a:endParaRPr sz="20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1- تُسْهِمُ الْمِهَنُ الرَّقْمِيَّةُ في بناءِ اقْتِصادٍ مُبْتَكَرٍ، وتُبْقينا الْمِهَنُ التَّقْليدِيَّةُ في دائِرَةِ التَّقْليدِ.</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 قالَ تعالى: "فَأَمّا الذين آمَنوا فَيَعْلَمون أَنَّهُ الحَقُّ مِنْ رَبِّهِمْ وأمّا الّذين كفروا فَيَقولونَ ماذا أَرادَ اللهُ بِهَذا مَثَلًا" البقرة، 26.</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r" rtl="1">
                        <a:lnSpc>
                          <a:spcPct val="107000"/>
                        </a:lnSpc>
                        <a:spcBef>
                          <a:spcPts val="0"/>
                        </a:spcBef>
                        <a:spcAft>
                          <a:spcPts val="0"/>
                        </a:spcAft>
                        <a:buClr>
                          <a:srgbClr val="000000"/>
                        </a:buClr>
                        <a:buSzPts val="2000"/>
                        <a:buFont typeface="Arial"/>
                        <a:buNone/>
                      </a:pPr>
                      <a:endParaRPr sz="20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31"/>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pic>
        <p:nvPicPr>
          <p:cNvPr id="853" name="Google Shape;853;p31"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854" name="Google Shape;854;p31"/>
          <p:cNvSpPr txBox="1"/>
          <p:nvPr/>
        </p:nvSpPr>
        <p:spPr>
          <a:xfrm>
            <a:off x="2251587" y="209484"/>
            <a:ext cx="9160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2000" b="1" i="0" u="none" strike="noStrike" cap="none">
                <a:solidFill>
                  <a:schemeClr val="dk1"/>
                </a:solidFill>
                <a:latin typeface="Calibri"/>
                <a:ea typeface="Calibri"/>
                <a:cs typeface="Calibri"/>
                <a:sym typeface="Calibri"/>
              </a:rPr>
              <a:t>أُعَيِّنُ </a:t>
            </a:r>
            <a:r>
              <a:rPr lang="ar-MA" sz="2000" b="1" i="0" u="none" strike="noStrike" cap="none">
                <a:solidFill>
                  <a:srgbClr val="747474"/>
                </a:solidFill>
                <a:highlight>
                  <a:srgbClr val="FFFF00"/>
                </a:highlight>
                <a:latin typeface="Calibri"/>
                <a:ea typeface="Calibri"/>
                <a:cs typeface="Calibri"/>
                <a:sym typeface="Calibri"/>
              </a:rPr>
              <a:t>بالتعاون مع زميلي</a:t>
            </a:r>
            <a:r>
              <a:rPr lang="ar-MA" sz="2000" b="1" i="0" u="none" strike="noStrike" cap="none">
                <a:solidFill>
                  <a:schemeClr val="dk1"/>
                </a:solidFill>
                <a:latin typeface="Calibri"/>
                <a:ea typeface="Calibri"/>
                <a:cs typeface="Calibri"/>
                <a:sym typeface="Calibri"/>
              </a:rPr>
              <a:t> المعنى وما يُقابِلُهُ على التَّرْتيب في كُلِّ عِبارَةٍ مِنَ الْعِباراتِ الآتية:</a:t>
            </a:r>
            <a:endParaRPr sz="1400" b="0" i="0" u="none" strike="noStrike" cap="none">
              <a:solidFill>
                <a:schemeClr val="dk1"/>
              </a:solidFill>
              <a:latin typeface="Arial"/>
              <a:ea typeface="Arial"/>
              <a:cs typeface="Arial"/>
              <a:sym typeface="Arial"/>
            </a:endParaRPr>
          </a:p>
        </p:txBody>
      </p:sp>
      <p:graphicFrame>
        <p:nvGraphicFramePr>
          <p:cNvPr id="855" name="Google Shape;855;p31"/>
          <p:cNvGraphicFramePr/>
          <p:nvPr>
            <p:extLst>
              <p:ext uri="{D42A27DB-BD31-4B8C-83A1-F6EECF244321}">
                <p14:modId xmlns:p14="http://schemas.microsoft.com/office/powerpoint/2010/main" val="2252572079"/>
              </p:ext>
            </p:extLst>
          </p:nvPr>
        </p:nvGraphicFramePr>
        <p:xfrm>
          <a:off x="646407" y="2386683"/>
          <a:ext cx="11080925" cy="2091469"/>
        </p:xfrm>
        <a:graphic>
          <a:graphicData uri="http://schemas.openxmlformats.org/drawingml/2006/table">
            <a:tbl>
              <a:tblPr bandRow="1">
                <a:noFill/>
                <a:tableStyleId>{F395A816-E8FC-4A52-8AFE-26AA5CE8D287}</a:tableStyleId>
              </a:tblPr>
              <a:tblGrid>
                <a:gridCol w="7412375">
                  <a:extLst>
                    <a:ext uri="{9D8B030D-6E8A-4147-A177-3AD203B41FA5}">
                      <a16:colId xmlns:a16="http://schemas.microsoft.com/office/drawing/2014/main" val="20000"/>
                    </a:ext>
                  </a:extLst>
                </a:gridCol>
                <a:gridCol w="1892850">
                  <a:extLst>
                    <a:ext uri="{9D8B030D-6E8A-4147-A177-3AD203B41FA5}">
                      <a16:colId xmlns:a16="http://schemas.microsoft.com/office/drawing/2014/main" val="20001"/>
                    </a:ext>
                  </a:extLst>
                </a:gridCol>
                <a:gridCol w="1775700">
                  <a:extLst>
                    <a:ext uri="{9D8B030D-6E8A-4147-A177-3AD203B41FA5}">
                      <a16:colId xmlns:a16="http://schemas.microsoft.com/office/drawing/2014/main" val="20002"/>
                    </a:ext>
                  </a:extLst>
                </a:gridCol>
              </a:tblGrid>
              <a:tr h="6711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المعنى الأول</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المعنى الذي يقابله</a:t>
                      </a:r>
                      <a:endParaRPr sz="20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1- تُسْهِمُ الْمِهَنُ الرَّقْمِيَّةُ في بناءِ اقْتِصادٍ مُبْتَكَرٍ، وتُبْقينا الْمِهَنُ التَّقْليدِيَّةُ في دائِرَةِ التَّقْليدِ.</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إسهام المهن الرقمية في بناء اقتصاد مبتكر</a:t>
                      </a:r>
                      <a:endParaRPr sz="18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إبقاء المهن التقليدية في دائرة التقليد.</a:t>
                      </a:r>
                      <a:endParaRPr sz="1800" u="none" strike="noStrike" cap="none">
                        <a:solidFill>
                          <a:schemeClr val="dk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dirty="0">
                          <a:solidFill>
                            <a:schemeClr val="dk1"/>
                          </a:solidFill>
                          <a:latin typeface="Calibri"/>
                          <a:ea typeface="Calibri"/>
                          <a:cs typeface="Calibri"/>
                          <a:sym typeface="Calibri"/>
                        </a:rPr>
                        <a:t>- قالَ تعالى: "فَأَمّا الذين آمَنوا فَيَعْلَمون أَنَّهُ الحَقُّ مِنْ رَبِّهِمْ وأمّا الّذين كفروا فَيَقولونَ ماذا أَرادَ اللهُ بِهَذا مَثَلًا" البقرة، 26.</a:t>
                      </a:r>
                      <a:endParaRPr sz="2000" u="none" strike="noStrike" cap="none" dirty="0">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u="none" strike="noStrike" cap="none" dirty="0">
                          <a:solidFill>
                            <a:schemeClr val="dk1"/>
                          </a:solidFill>
                          <a:latin typeface="Calibri"/>
                          <a:ea typeface="Calibri"/>
                          <a:cs typeface="Calibri"/>
                          <a:sym typeface="Calibri"/>
                        </a:rPr>
                        <a:t>موقف المؤمنين من القرآن ، وهو التسليم بأنه حق </a:t>
                      </a:r>
                      <a:endParaRPr sz="1600" u="none" strike="noStrike" cap="none" dirty="0">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600"/>
                        <a:buFont typeface="Arial"/>
                        <a:buNone/>
                      </a:pPr>
                      <a:r>
                        <a:rPr lang="ar-MA" sz="1600" b="0" i="0" u="none" strike="noStrike" cap="none" dirty="0">
                          <a:solidFill>
                            <a:schemeClr val="dk1"/>
                          </a:solidFill>
                          <a:latin typeface="Calibri"/>
                          <a:ea typeface="Calibri"/>
                          <a:cs typeface="Calibri"/>
                          <a:sym typeface="Calibri"/>
                        </a:rPr>
                        <a:t>موقف الكافرين من القرآن وهو الاعتراض والإنكار</a:t>
                      </a:r>
                      <a:endParaRPr sz="1600" b="0" i="0" u="none" strike="noStrike" cap="none" dirty="0">
                        <a:solidFill>
                          <a:schemeClr val="dk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859"/>
        <p:cNvGrpSpPr/>
        <p:nvPr/>
      </p:nvGrpSpPr>
      <p:grpSpPr>
        <a:xfrm>
          <a:off x="0" y="0"/>
          <a:ext cx="0" cy="0"/>
          <a:chOff x="0" y="0"/>
          <a:chExt cx="0" cy="0"/>
        </a:xfrm>
      </p:grpSpPr>
      <p:grpSp>
        <p:nvGrpSpPr>
          <p:cNvPr id="860" name="Google Shape;860;p32"/>
          <p:cNvGrpSpPr/>
          <p:nvPr/>
        </p:nvGrpSpPr>
        <p:grpSpPr>
          <a:xfrm>
            <a:off x="812159" y="829917"/>
            <a:ext cx="10567685" cy="5198169"/>
            <a:chOff x="2184400" y="1402025"/>
            <a:chExt cx="7823200" cy="4942038"/>
          </a:xfrm>
        </p:grpSpPr>
        <p:sp>
          <p:nvSpPr>
            <p:cNvPr id="861" name="Google Shape;861;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62" name="Google Shape;862;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863" name="Google Shape;863;p32"/>
          <p:cNvGrpSpPr/>
          <p:nvPr/>
        </p:nvGrpSpPr>
        <p:grpSpPr>
          <a:xfrm>
            <a:off x="8664315" y="5002108"/>
            <a:ext cx="2351651" cy="708937"/>
            <a:chOff x="8664315" y="5002108"/>
            <a:chExt cx="2351650" cy="708937"/>
          </a:xfrm>
        </p:grpSpPr>
        <p:sp>
          <p:nvSpPr>
            <p:cNvPr id="864" name="Google Shape;864;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65" name="Google Shape;865;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4 دقائق</a:t>
              </a:r>
              <a:endParaRPr sz="1400" b="0" i="0" u="none" strike="noStrike" cap="none">
                <a:solidFill>
                  <a:srgbClr val="000000"/>
                </a:solidFill>
                <a:latin typeface="Arial"/>
                <a:ea typeface="Arial"/>
                <a:cs typeface="Arial"/>
                <a:sym typeface="Arial"/>
              </a:endParaRPr>
            </a:p>
          </p:txBody>
        </p:sp>
      </p:grpSp>
      <p:pic>
        <p:nvPicPr>
          <p:cNvPr id="866" name="Google Shape;866;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pic>
        <p:nvPicPr>
          <p:cNvPr id="871" name="Google Shape;871;p96"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872" name="Google Shape;872;p96"/>
          <p:cNvSpPr txBox="1"/>
          <p:nvPr/>
        </p:nvSpPr>
        <p:spPr>
          <a:xfrm>
            <a:off x="845574" y="537400"/>
            <a:ext cx="10805652"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None/>
            </a:pPr>
            <a:r>
              <a:rPr lang="ar-MA" sz="1400" b="0" i="1" u="none" strike="noStrike" cap="none">
                <a:solidFill>
                  <a:srgbClr val="AEAEAE"/>
                </a:solidFill>
                <a:latin typeface="Calibri"/>
                <a:ea typeface="Calibri"/>
                <a:cs typeface="Calibri"/>
                <a:sym typeface="Calibri"/>
              </a:rPr>
              <a:t>يدعو الأستاذ كل متعلم (ة) إلى تعيين المعنى وما يُقابِلُهُ على التَّرْتيب في كُلِّ عِبارَةٍ مِنَ الْعِباراتِ الآتية، وأبَيّنُ نَوْعَ التعليل، في مدة دقبقتين، وتعليل ذلك بما يناسب،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1" u="none" strike="noStrike" cap="none">
              <a:solidFill>
                <a:srgbClr val="AEAEAE"/>
              </a:solidFill>
              <a:latin typeface="Calibri"/>
              <a:ea typeface="Calibri"/>
              <a:cs typeface="Calibri"/>
              <a:sym typeface="Calibri"/>
            </a:endParaRPr>
          </a:p>
        </p:txBody>
      </p:sp>
      <p:sp>
        <p:nvSpPr>
          <p:cNvPr id="873" name="Google Shape;873;p96"/>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أُعَيِّنُ، </a:t>
            </a:r>
            <a:r>
              <a:rPr lang="ar-MA" sz="1800" b="1" i="0" u="none" strike="noStrike" cap="none">
                <a:solidFill>
                  <a:schemeClr val="dk1"/>
                </a:solidFill>
                <a:highlight>
                  <a:srgbClr val="FFFF00"/>
                </a:highlight>
                <a:latin typeface="Calibri"/>
                <a:ea typeface="Calibri"/>
                <a:cs typeface="Calibri"/>
                <a:sym typeface="Calibri"/>
              </a:rPr>
              <a:t>بمفردي</a:t>
            </a:r>
            <a:r>
              <a:rPr lang="ar-MA" sz="1800" b="1" i="0" u="none" strike="noStrike" cap="none">
                <a:solidFill>
                  <a:schemeClr val="dk1"/>
                </a:solidFill>
                <a:latin typeface="Calibri"/>
                <a:ea typeface="Calibri"/>
                <a:cs typeface="Calibri"/>
                <a:sym typeface="Calibri"/>
              </a:rPr>
              <a:t>، المعنى وما يُقابِلُهُ على التَّرْتيب في كُلِّ عِبارَةٍ مِنَ الْعِباراتِ الآتية: (الكراسة ص:82)</a:t>
            </a:r>
            <a:endParaRPr sz="1800" b="0" i="0" u="none" strike="noStrike" cap="none">
              <a:solidFill>
                <a:schemeClr val="dk1"/>
              </a:solidFill>
              <a:latin typeface="Arial"/>
              <a:ea typeface="Arial"/>
              <a:cs typeface="Arial"/>
              <a:sym typeface="Arial"/>
            </a:endParaRPr>
          </a:p>
        </p:txBody>
      </p:sp>
      <p:pic>
        <p:nvPicPr>
          <p:cNvPr id="874" name="Google Shape;874;p96"/>
          <p:cNvPicPr preferRelativeResize="0"/>
          <p:nvPr/>
        </p:nvPicPr>
        <p:blipFill rotWithShape="1">
          <a:blip r:embed="rId4">
            <a:alphaModFix/>
          </a:blip>
          <a:srcRect/>
          <a:stretch/>
        </p:blipFill>
        <p:spPr>
          <a:xfrm>
            <a:off x="270203" y="1027657"/>
            <a:ext cx="11833362" cy="5595540"/>
          </a:xfrm>
          <a:prstGeom prst="rect">
            <a:avLst/>
          </a:prstGeom>
          <a:noFill/>
          <a:ln>
            <a:noFill/>
          </a:ln>
        </p:spPr>
      </p:pic>
      <p:graphicFrame>
        <p:nvGraphicFramePr>
          <p:cNvPr id="875" name="Google Shape;875;p96"/>
          <p:cNvGraphicFramePr/>
          <p:nvPr/>
        </p:nvGraphicFramePr>
        <p:xfrm>
          <a:off x="646407" y="2386683"/>
          <a:ext cx="11080925" cy="1958119"/>
        </p:xfrm>
        <a:graphic>
          <a:graphicData uri="http://schemas.openxmlformats.org/drawingml/2006/table">
            <a:tbl>
              <a:tblPr bandRow="1">
                <a:noFill/>
                <a:tableStyleId>{F395A816-E8FC-4A52-8AFE-26AA5CE8D287}</a:tableStyleId>
              </a:tblPr>
              <a:tblGrid>
                <a:gridCol w="7412375">
                  <a:extLst>
                    <a:ext uri="{9D8B030D-6E8A-4147-A177-3AD203B41FA5}">
                      <a16:colId xmlns:a16="http://schemas.microsoft.com/office/drawing/2014/main" val="20000"/>
                    </a:ext>
                  </a:extLst>
                </a:gridCol>
                <a:gridCol w="1892850">
                  <a:extLst>
                    <a:ext uri="{9D8B030D-6E8A-4147-A177-3AD203B41FA5}">
                      <a16:colId xmlns:a16="http://schemas.microsoft.com/office/drawing/2014/main" val="20001"/>
                    </a:ext>
                  </a:extLst>
                </a:gridCol>
                <a:gridCol w="1775700">
                  <a:extLst>
                    <a:ext uri="{9D8B030D-6E8A-4147-A177-3AD203B41FA5}">
                      <a16:colId xmlns:a16="http://schemas.microsoft.com/office/drawing/2014/main" val="20002"/>
                    </a:ext>
                  </a:extLst>
                </a:gridCol>
              </a:tblGrid>
              <a:tr h="6711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lt1"/>
                          </a:solidFill>
                          <a:latin typeface="Calibri"/>
                          <a:ea typeface="Calibri"/>
                          <a:cs typeface="Calibri"/>
                          <a:sym typeface="Calibri"/>
                        </a:rPr>
                        <a:t>العِبارات</a:t>
                      </a:r>
                      <a:endParaRPr sz="2400" u="none" strike="noStrike" cap="none">
                        <a:solidFill>
                          <a:schemeClr val="lt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المعنى الأول</a:t>
                      </a:r>
                      <a:endParaRPr sz="20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lt1"/>
                          </a:solidFill>
                          <a:latin typeface="Calibri"/>
                          <a:ea typeface="Calibri"/>
                          <a:cs typeface="Calibri"/>
                          <a:sym typeface="Calibri"/>
                        </a:rPr>
                        <a:t>المعنى الذي يقابله</a:t>
                      </a:r>
                      <a:endParaRPr sz="2000" u="none" strike="noStrike" cap="none">
                        <a:solidFill>
                          <a:schemeClr val="lt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3- قالَ ݴلرَّسولُ صَلّى اللهُ عَلَيْهِ وَسَلَّمَ: "إِنَّ لِلّهِ عِبادًا جَعَلَهُمْ مَفاتيحَ ݴلْخَيْرِ مَغاليقَ ݴلشَّرِّ." سنن ݴلترمذي.</a:t>
                      </a:r>
                      <a:endParaRPr sz="2000" b="0" i="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endParaRPr sz="18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endParaRPr sz="180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just"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4- يُنَمّي العملُ في التّكنولوجيا مَهاراتِ الإِبْداعِ، وَيَحُدُّ الْعَمَلُ بِالأَساليبِ الْقَديمَةِ مِنَ الْقُدْرَةِ علَىَ الْمُنافَسَةِ.</a:t>
                      </a:r>
                      <a:endParaRPr sz="2000" b="0" i="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endParaRPr sz="1800" u="none" strike="noStrike" cap="none">
                        <a:solidFill>
                          <a:schemeClr val="lt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pic>
        <p:nvPicPr>
          <p:cNvPr id="880" name="Google Shape;880;p34"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881" name="Google Shape;881;p34"/>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المفعول فيه /الظرف في  كل جملة، ويعمد رفقة جماعة الفصل إلى تصحيح التمرين</a:t>
            </a:r>
            <a:endParaRPr sz="1400" b="0" i="1" u="none" strike="noStrike" cap="none">
              <a:solidFill>
                <a:srgbClr val="AEAEAE"/>
              </a:solidFill>
              <a:latin typeface="Calibri"/>
              <a:ea typeface="Calibri"/>
              <a:cs typeface="Calibri"/>
              <a:sym typeface="Calibri"/>
            </a:endParaRPr>
          </a:p>
        </p:txBody>
      </p:sp>
      <p:sp>
        <p:nvSpPr>
          <p:cNvPr id="882" name="Google Shape;882;p34"/>
          <p:cNvSpPr txBox="1"/>
          <p:nvPr/>
        </p:nvSpPr>
        <p:spPr>
          <a:xfrm>
            <a:off x="462117" y="234803"/>
            <a:ext cx="11056908"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None/>
            </a:pPr>
            <a:r>
              <a:rPr lang="ar-MA" sz="1800" b="1" i="0" u="none" strike="noStrike" cap="none">
                <a:solidFill>
                  <a:schemeClr val="dk1"/>
                </a:solidFill>
                <a:latin typeface="Calibri"/>
                <a:ea typeface="Calibri"/>
                <a:cs typeface="Calibri"/>
                <a:sym typeface="Calibri"/>
              </a:rPr>
              <a:t>أُعَيِّنُ، </a:t>
            </a:r>
            <a:r>
              <a:rPr lang="ar-MA" sz="1800" b="1" i="0" u="none" strike="noStrike" cap="none">
                <a:solidFill>
                  <a:schemeClr val="dk1"/>
                </a:solidFill>
                <a:highlight>
                  <a:srgbClr val="FFFF00"/>
                </a:highlight>
                <a:latin typeface="Calibri"/>
                <a:ea typeface="Calibri"/>
                <a:cs typeface="Calibri"/>
                <a:sym typeface="Calibri"/>
              </a:rPr>
              <a:t>بمفردي</a:t>
            </a:r>
            <a:r>
              <a:rPr lang="ar-MA" sz="1800" b="1" i="0" u="none" strike="noStrike" cap="none">
                <a:solidFill>
                  <a:schemeClr val="dk1"/>
                </a:solidFill>
                <a:latin typeface="Calibri"/>
                <a:ea typeface="Calibri"/>
                <a:cs typeface="Calibri"/>
                <a:sym typeface="Calibri"/>
              </a:rPr>
              <a:t>، المعنى وما يُقابِلُهُ على التَّرْتيب في كُلِّ عِبارَةٍ مِنَ الْعِباراتِ الآتية: (الكراسة ص:82)</a:t>
            </a:r>
            <a:endParaRPr sz="1800" b="0" i="0" u="none" strike="noStrike" cap="none">
              <a:solidFill>
                <a:schemeClr val="dk1"/>
              </a:solidFill>
              <a:latin typeface="Arial"/>
              <a:ea typeface="Arial"/>
              <a:cs typeface="Arial"/>
              <a:sym typeface="Arial"/>
            </a:endParaRPr>
          </a:p>
        </p:txBody>
      </p:sp>
      <p:graphicFrame>
        <p:nvGraphicFramePr>
          <p:cNvPr id="883" name="Google Shape;883;p34"/>
          <p:cNvGraphicFramePr/>
          <p:nvPr>
            <p:extLst>
              <p:ext uri="{D42A27DB-BD31-4B8C-83A1-F6EECF244321}">
                <p14:modId xmlns:p14="http://schemas.microsoft.com/office/powerpoint/2010/main" val="290794224"/>
              </p:ext>
            </p:extLst>
          </p:nvPr>
        </p:nvGraphicFramePr>
        <p:xfrm>
          <a:off x="646407" y="2386683"/>
          <a:ext cx="11080925" cy="2406098"/>
        </p:xfrm>
        <a:graphic>
          <a:graphicData uri="http://schemas.openxmlformats.org/drawingml/2006/table">
            <a:tbl>
              <a:tblPr bandRow="1">
                <a:noFill/>
                <a:tableStyleId>{F395A816-E8FC-4A52-8AFE-26AA5CE8D287}</a:tableStyleId>
              </a:tblPr>
              <a:tblGrid>
                <a:gridCol w="7412375">
                  <a:extLst>
                    <a:ext uri="{9D8B030D-6E8A-4147-A177-3AD203B41FA5}">
                      <a16:colId xmlns:a16="http://schemas.microsoft.com/office/drawing/2014/main" val="20000"/>
                    </a:ext>
                  </a:extLst>
                </a:gridCol>
                <a:gridCol w="1892850">
                  <a:extLst>
                    <a:ext uri="{9D8B030D-6E8A-4147-A177-3AD203B41FA5}">
                      <a16:colId xmlns:a16="http://schemas.microsoft.com/office/drawing/2014/main" val="20001"/>
                    </a:ext>
                  </a:extLst>
                </a:gridCol>
                <a:gridCol w="1775700">
                  <a:extLst>
                    <a:ext uri="{9D8B030D-6E8A-4147-A177-3AD203B41FA5}">
                      <a16:colId xmlns:a16="http://schemas.microsoft.com/office/drawing/2014/main" val="20002"/>
                    </a:ext>
                  </a:extLst>
                </a:gridCol>
              </a:tblGrid>
              <a:tr h="671150">
                <a:tc>
                  <a:txBody>
                    <a:bodyPr/>
                    <a:lstStyle/>
                    <a:p>
                      <a:pPr marL="0" marR="0" lvl="0" indent="0" algn="ctr" rtl="1">
                        <a:lnSpc>
                          <a:spcPct val="107000"/>
                        </a:lnSpc>
                        <a:spcBef>
                          <a:spcPts val="0"/>
                        </a:spcBef>
                        <a:spcAft>
                          <a:spcPts val="0"/>
                        </a:spcAft>
                        <a:buClr>
                          <a:srgbClr val="000000"/>
                        </a:buClr>
                        <a:buSzPts val="2400"/>
                        <a:buFont typeface="Arial"/>
                        <a:buNone/>
                      </a:pPr>
                      <a:r>
                        <a:rPr lang="ar-MA" sz="2400" u="none" strike="noStrike" cap="none">
                          <a:solidFill>
                            <a:schemeClr val="dk1"/>
                          </a:solidFill>
                          <a:latin typeface="Calibri"/>
                          <a:ea typeface="Calibri"/>
                          <a:cs typeface="Calibri"/>
                          <a:sym typeface="Calibri"/>
                        </a:rPr>
                        <a:t>العِبارات</a:t>
                      </a:r>
                      <a:endParaRPr sz="2400" u="none" strike="noStrike" cap="none">
                        <a:solidFill>
                          <a:schemeClr val="dk1"/>
                        </a:solidFill>
                        <a:latin typeface="Calibri"/>
                        <a:ea typeface="Calibri"/>
                        <a:cs typeface="Calibri"/>
                        <a:sym typeface="Calibri"/>
                      </a:endParaRPr>
                    </a:p>
                  </a:txBody>
                  <a:tcPr marL="68575" marR="68575"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المعنى الأول</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المعنى الذي يقابله</a:t>
                      </a:r>
                      <a:endParaRPr sz="2000" u="none" strike="noStrike" cap="none">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649175">
                <a:tc>
                  <a:txBody>
                    <a:bodyPr/>
                    <a:lstStyle/>
                    <a:p>
                      <a:pPr marL="0" marR="0" lvl="0" indent="0" algn="r"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3- قالَ ݴلرَّسولُ صَلّى اللهُ عَلَيْهِ وَسَلَّمَ: "إِنَّ لِلّهِ عِبادًا جَعَلَهُمْ مَفاتيحَ ݴلْخَيْرِ مَغاليقَ ݴلشَّرِّ." سنن ݴلترمذي.</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تسخير الله بعض عباده لفتح أبواب الخير</a:t>
                      </a:r>
                      <a:endParaRPr sz="18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a:solidFill>
                            <a:schemeClr val="dk1"/>
                          </a:solidFill>
                          <a:latin typeface="Calibri"/>
                          <a:ea typeface="Calibri"/>
                          <a:cs typeface="Calibri"/>
                          <a:sym typeface="Calibri"/>
                        </a:rPr>
                        <a:t>تسخير الله بعض عباده لغلق أبواب الشر</a:t>
                      </a:r>
                      <a:endParaRPr sz="1800" u="none" strike="noStrike" cap="none">
                        <a:solidFill>
                          <a:schemeClr val="dk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1"/>
                  </a:ext>
                </a:extLst>
              </a:tr>
              <a:tr h="563925">
                <a:tc>
                  <a:txBody>
                    <a:bodyPr/>
                    <a:lstStyle/>
                    <a:p>
                      <a:pPr marL="0" marR="0" lvl="0" indent="0" algn="just" rtl="1">
                        <a:lnSpc>
                          <a:spcPct val="107000"/>
                        </a:lnSpc>
                        <a:spcBef>
                          <a:spcPts val="0"/>
                        </a:spcBef>
                        <a:spcAft>
                          <a:spcPts val="0"/>
                        </a:spcAft>
                        <a:buClr>
                          <a:srgbClr val="000000"/>
                        </a:buClr>
                        <a:buSzPts val="2000"/>
                        <a:buFont typeface="Arial"/>
                        <a:buNone/>
                      </a:pPr>
                      <a:r>
                        <a:rPr lang="ar-MA" sz="2000" u="none" strike="noStrike" cap="none">
                          <a:solidFill>
                            <a:schemeClr val="dk1"/>
                          </a:solidFill>
                          <a:latin typeface="Calibri"/>
                          <a:ea typeface="Calibri"/>
                          <a:cs typeface="Calibri"/>
                          <a:sym typeface="Calibri"/>
                        </a:rPr>
                        <a:t>4- يُنَمّي العملُ في التّكنولوجيا مَهاراتِ الإِبْداعِ، وَيَحُدُّ الْعَمَلُ بِالأَساليبِ الْقَديمَةِ مِنَ الْقُدْرَةِ علَىَ الْمُنافَسَةِ.</a:t>
                      </a:r>
                      <a:endParaRPr sz="2000" u="none" strike="noStrike" cap="none">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u="none" strike="noStrike" cap="none" dirty="0">
                          <a:solidFill>
                            <a:schemeClr val="dk1"/>
                          </a:solidFill>
                          <a:latin typeface="Calibri"/>
                          <a:ea typeface="Calibri"/>
                          <a:cs typeface="Calibri"/>
                          <a:sym typeface="Calibri"/>
                        </a:rPr>
                        <a:t>ينمي العمل في التكنولوجيا مهارات الإبداع</a:t>
                      </a:r>
                      <a:endParaRPr sz="1800" u="none" strike="noStrike" cap="none" dirty="0">
                        <a:solidFill>
                          <a:schemeClr val="dk1"/>
                        </a:solidFill>
                        <a:latin typeface="Calibri"/>
                        <a:ea typeface="Calibri"/>
                        <a:cs typeface="Calibri"/>
                        <a:sym typeface="Calibri"/>
                      </a:endParaRPr>
                    </a:p>
                  </a:txBody>
                  <a:tcPr marL="63500" marR="63500" marT="0" marB="0" anchor="ctr"/>
                </a:tc>
                <a:tc>
                  <a:txBody>
                    <a:bodyPr/>
                    <a:lstStyle/>
                    <a:p>
                      <a:pPr marL="0" marR="0" lvl="0" indent="0" algn="ctr" rtl="1">
                        <a:lnSpc>
                          <a:spcPct val="107000"/>
                        </a:lnSpc>
                        <a:spcBef>
                          <a:spcPts val="0"/>
                        </a:spcBef>
                        <a:spcAft>
                          <a:spcPts val="0"/>
                        </a:spcAft>
                        <a:buClr>
                          <a:srgbClr val="000000"/>
                        </a:buClr>
                        <a:buSzPts val="1800"/>
                        <a:buFont typeface="Arial"/>
                        <a:buNone/>
                      </a:pPr>
                      <a:r>
                        <a:rPr lang="ar-MA" sz="1800" b="0" i="0" u="none" strike="noStrike" cap="none" dirty="0">
                          <a:solidFill>
                            <a:schemeClr val="dk1"/>
                          </a:solidFill>
                          <a:latin typeface="Calibri"/>
                          <a:ea typeface="Calibri"/>
                          <a:cs typeface="Calibri"/>
                          <a:sym typeface="Calibri"/>
                        </a:rPr>
                        <a:t>يحد  العمل بالأساليب التقليدية من القدرة على المنافسة</a:t>
                      </a:r>
                      <a:endParaRPr sz="1800" b="0" i="0" u="none" strike="noStrike" cap="none" dirty="0">
                        <a:solidFill>
                          <a:schemeClr val="dk1"/>
                        </a:solidFill>
                        <a:latin typeface="Calibri"/>
                        <a:ea typeface="Calibri"/>
                        <a:cs typeface="Calibri"/>
                        <a:sym typeface="Calibri"/>
                      </a:endParaRPr>
                    </a:p>
                  </a:txBody>
                  <a:tcPr marL="63500" marR="63500"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97"/>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1">
              <a:lnSpc>
                <a:spcPct val="90000"/>
              </a:lnSpc>
              <a:spcBef>
                <a:spcPts val="0"/>
              </a:spcBef>
              <a:spcAft>
                <a:spcPts val="0"/>
              </a:spcAft>
              <a:buClr>
                <a:srgbClr val="7F7F7F"/>
              </a:buClr>
              <a:buSzPts val="2000"/>
              <a:buNone/>
            </a:pPr>
            <a:r>
              <a:rPr lang="ar-MA"/>
              <a:t> 20  دقيقة </a:t>
            </a:r>
            <a:endParaRPr/>
          </a:p>
        </p:txBody>
      </p:sp>
      <p:sp>
        <p:nvSpPr>
          <p:cNvPr id="889" name="Google Shape;889;p97"/>
          <p:cNvSpPr txBox="1">
            <a:spLocks noGrp="1"/>
          </p:cNvSpPr>
          <p:nvPr>
            <p:ph type="body" idx="2"/>
          </p:nvPr>
        </p:nvSpPr>
        <p:spPr>
          <a:xfrm>
            <a:off x="5025418" y="1815986"/>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150000"/>
              </a:lnSpc>
              <a:spcBef>
                <a:spcPts val="0"/>
              </a:spcBef>
              <a:spcAft>
                <a:spcPts val="0"/>
              </a:spcAft>
              <a:buClr>
                <a:srgbClr val="156082"/>
              </a:buClr>
              <a:buSzPts val="4400"/>
              <a:buNone/>
            </a:pPr>
            <a:r>
              <a:rPr lang="ar-MA">
                <a:latin typeface="Calibri"/>
                <a:ea typeface="Calibri"/>
                <a:cs typeface="Calibri"/>
                <a:sym typeface="Calibri"/>
              </a:rPr>
              <a:t>توظيف المقابلة في سياقات تواصلية مختلفة</a:t>
            </a:r>
            <a:endParaRPr/>
          </a:p>
        </p:txBody>
      </p:sp>
      <p:pic>
        <p:nvPicPr>
          <p:cNvPr id="890" name="Google Shape;890;p97"/>
          <p:cNvPicPr preferRelativeResize="0"/>
          <p:nvPr/>
        </p:nvPicPr>
        <p:blipFill rotWithShape="1">
          <a:blip r:embed="rId3">
            <a:alphaModFix/>
          </a:blip>
          <a:srcRect/>
          <a:stretch/>
        </p:blipFill>
        <p:spPr>
          <a:xfrm>
            <a:off x="650632" y="1611189"/>
            <a:ext cx="3335214" cy="333521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98"/>
          <p:cNvSpPr txBox="1">
            <a:spLocks noGrp="1"/>
          </p:cNvSpPr>
          <p:nvPr>
            <p:ph type="title"/>
          </p:nvPr>
        </p:nvSpPr>
        <p:spPr>
          <a:xfrm>
            <a:off x="932969" y="30125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انتبهوا. سوف أعرفكم بخطوات توظيف المقابلة في سياق تواصلي</a:t>
            </a:r>
            <a:endParaRPr>
              <a:solidFill>
                <a:schemeClr val="dk1"/>
              </a:solidFill>
            </a:endParaRPr>
          </a:p>
        </p:txBody>
      </p:sp>
      <p:sp>
        <p:nvSpPr>
          <p:cNvPr id="896" name="Google Shape;896;p9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139700" lvl="0" indent="0" algn="r" rtl="1">
              <a:lnSpc>
                <a:spcPct val="90000"/>
              </a:lnSpc>
              <a:spcBef>
                <a:spcPts val="1000"/>
              </a:spcBef>
              <a:spcAft>
                <a:spcPts val="0"/>
              </a:spcAft>
              <a:buSzPts val="1400"/>
              <a:buNone/>
            </a:pPr>
            <a:r>
              <a:rPr lang="ar-MA"/>
              <a:t>يطرح المدرّس أسئلة حول طريقة توظيف المقابلة، ويجيب عنها وفق ما  يأتي:</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897" name="Google Shape;897;p98"/>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pic>
        <p:nvPicPr>
          <p:cNvPr id="898" name="Google Shape;898;p98"/>
          <p:cNvPicPr preferRelativeResize="0"/>
          <p:nvPr/>
        </p:nvPicPr>
        <p:blipFill rotWithShape="1">
          <a:blip r:embed="rId3">
            <a:alphaModFix/>
          </a:blip>
          <a:srcRect/>
          <a:stretch/>
        </p:blipFill>
        <p:spPr>
          <a:xfrm>
            <a:off x="241939" y="247220"/>
            <a:ext cx="591916" cy="591916"/>
          </a:xfrm>
          <a:prstGeom prst="rect">
            <a:avLst/>
          </a:prstGeom>
          <a:noFill/>
          <a:ln>
            <a:noFill/>
          </a:ln>
        </p:spPr>
      </p:pic>
      <p:sp>
        <p:nvSpPr>
          <p:cNvPr id="899" name="Google Shape;899;p98"/>
          <p:cNvSpPr txBox="1"/>
          <p:nvPr/>
        </p:nvSpPr>
        <p:spPr>
          <a:xfrm>
            <a:off x="789866" y="1682426"/>
            <a:ext cx="10815484" cy="2677616"/>
          </a:xfrm>
          <a:prstGeom prst="rect">
            <a:avLst/>
          </a:prstGeom>
          <a:solidFill>
            <a:schemeClr val="accent2"/>
          </a:solidFill>
          <a:ln w="19050" cap="flat" cmpd="sng">
            <a:solidFill>
              <a:schemeClr val="accent2"/>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r" rtl="1">
              <a:lnSpc>
                <a:spcPct val="150000"/>
              </a:lnSpc>
              <a:spcBef>
                <a:spcPts val="0"/>
              </a:spcBef>
              <a:spcAft>
                <a:spcPts val="0"/>
              </a:spcAft>
              <a:buClr>
                <a:srgbClr val="000000"/>
              </a:buClr>
              <a:buSzPts val="2800"/>
              <a:buFont typeface="Arial"/>
              <a:buNone/>
            </a:pPr>
            <a:r>
              <a:rPr lang="ar-MA" sz="2800" b="0" i="0" u="none" strike="noStrike" cap="none" dirty="0">
                <a:solidFill>
                  <a:srgbClr val="000000"/>
                </a:solidFill>
                <a:latin typeface="Calibri"/>
                <a:ea typeface="Calibri"/>
                <a:cs typeface="Calibri"/>
                <a:sym typeface="Calibri"/>
              </a:rPr>
              <a:t>لتوضيح استراتيجية توظيف المقابلة، يصرح الأستاذ بالخطوات الآتية:</a:t>
            </a:r>
            <a:endParaRPr dirty="0"/>
          </a:p>
          <a:p>
            <a:pPr marL="0" marR="0" lvl="0" indent="0" algn="r" rtl="1">
              <a:lnSpc>
                <a:spcPct val="150000"/>
              </a:lnSpc>
              <a:spcBef>
                <a:spcPts val="0"/>
              </a:spcBef>
              <a:spcAft>
                <a:spcPts val="0"/>
              </a:spcAft>
              <a:buClr>
                <a:srgbClr val="000000"/>
              </a:buClr>
              <a:buSzPts val="2800"/>
              <a:buFont typeface="Arial"/>
              <a:buNone/>
            </a:pPr>
            <a:r>
              <a:rPr lang="ar-MA" sz="2800" b="0" i="0" u="none" strike="noStrike" cap="none" dirty="0">
                <a:solidFill>
                  <a:srgbClr val="000000"/>
                </a:solidFill>
                <a:latin typeface="Calibri"/>
                <a:ea typeface="Calibri"/>
                <a:cs typeface="Calibri"/>
                <a:sym typeface="Calibri"/>
              </a:rPr>
              <a:t>- أنطلق من وضعية /سياق تواصلي يتطلب توظيف المقابلة.</a:t>
            </a:r>
            <a:endParaRPr dirty="0"/>
          </a:p>
          <a:p>
            <a:pPr marL="457200" marR="0" lvl="0" indent="-457200" algn="r" rtl="1">
              <a:lnSpc>
                <a:spcPct val="150000"/>
              </a:lnSpc>
              <a:spcBef>
                <a:spcPts val="0"/>
              </a:spcBef>
              <a:spcAft>
                <a:spcPts val="0"/>
              </a:spcAft>
              <a:buClr>
                <a:srgbClr val="000000"/>
              </a:buClr>
              <a:buSzPts val="2800"/>
              <a:buFontTx/>
              <a:buChar char="-"/>
            </a:pPr>
            <a:r>
              <a:rPr lang="ar-MA" sz="2800" b="0" i="0" u="none" strike="noStrike" cap="none" dirty="0">
                <a:solidFill>
                  <a:srgbClr val="000000"/>
                </a:solidFill>
                <a:latin typeface="Calibri"/>
                <a:ea typeface="Calibri"/>
                <a:cs typeface="Calibri"/>
                <a:sym typeface="Calibri"/>
              </a:rPr>
              <a:t>أحدد الهدف من توظيف المقابلة "توضيح فكرة/موقف/فكرة" </a:t>
            </a:r>
          </a:p>
          <a:p>
            <a:pPr marL="457200" marR="0" lvl="0" indent="-457200" algn="r" rtl="1">
              <a:lnSpc>
                <a:spcPct val="150000"/>
              </a:lnSpc>
              <a:spcBef>
                <a:spcPts val="0"/>
              </a:spcBef>
              <a:spcAft>
                <a:spcPts val="0"/>
              </a:spcAft>
              <a:buClr>
                <a:srgbClr val="000000"/>
              </a:buClr>
              <a:buSzPts val="2800"/>
              <a:buFontTx/>
              <a:buChar char="-"/>
            </a:pPr>
            <a:r>
              <a:rPr lang="ar-MA" sz="2800" b="0" i="0" u="none" strike="noStrike" cap="none" dirty="0">
                <a:solidFill>
                  <a:srgbClr val="000000"/>
                </a:solidFill>
                <a:latin typeface="Calibri"/>
                <a:ea typeface="Calibri"/>
                <a:cs typeface="Calibri"/>
                <a:sym typeface="Calibri"/>
              </a:rPr>
              <a:t>- أشير أثناء الإنجاز إلى بعض الأخطاء التي يتعين الانتباه إليها. </a:t>
            </a:r>
            <a:endParaRPr sz="2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99"/>
          <p:cNvSpPr/>
          <p:nvPr/>
        </p:nvSpPr>
        <p:spPr>
          <a:xfrm>
            <a:off x="8534400" y="5060928"/>
            <a:ext cx="1831687" cy="650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101"/>
          <p:cNvSpPr/>
          <p:nvPr/>
        </p:nvSpPr>
        <p:spPr>
          <a:xfrm>
            <a:off x="1762145" y="2662978"/>
            <a:ext cx="2219739" cy="455299"/>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20" name="Google Shape;920;p101"/>
          <p:cNvSpPr/>
          <p:nvPr/>
        </p:nvSpPr>
        <p:spPr>
          <a:xfrm>
            <a:off x="5431454" y="2890627"/>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21" name="Google Shape;921;p101"/>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922" name="Google Shape;922;p101"/>
          <p:cNvSpPr txBox="1"/>
          <p:nvPr/>
        </p:nvSpPr>
        <p:spPr>
          <a:xfrm>
            <a:off x="6902448" y="1359849"/>
            <a:ext cx="4822965" cy="3693319"/>
          </a:xfrm>
          <a:prstGeom prst="rect">
            <a:avLst/>
          </a:prstGeom>
          <a:noFill/>
          <a:ln w="12700" cap="flat" cmpd="sng">
            <a:solidFill>
              <a:srgbClr val="000000"/>
            </a:solidFill>
            <a:prstDash val="solid"/>
            <a:round/>
            <a:headEnd type="none" w="sm" len="sm"/>
            <a:tailEnd type="none" w="sm" len="sm"/>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1- </a:t>
            </a:r>
            <a:r>
              <a:rPr lang="ar-MA" sz="2000" b="1" i="0" u="none" strike="noStrike" cap="none">
                <a:solidFill>
                  <a:srgbClr val="000000"/>
                </a:solidFill>
                <a:latin typeface="Calibri"/>
                <a:ea typeface="Calibri"/>
                <a:cs typeface="Calibri"/>
                <a:sym typeface="Calibri"/>
              </a:rPr>
              <a:t>أقرأ</a:t>
            </a:r>
            <a:r>
              <a:rPr lang="ar-MA" sz="2000" b="0" i="0" u="none" strike="noStrike" cap="none">
                <a:solidFill>
                  <a:srgbClr val="000000"/>
                </a:solidFill>
                <a:latin typeface="Calibri"/>
                <a:ea typeface="Calibri"/>
                <a:cs typeface="Calibri"/>
                <a:sym typeface="Calibri"/>
              </a:rPr>
              <a:t> </a:t>
            </a:r>
            <a:r>
              <a:rPr lang="ar-MA" sz="2000" b="1" i="0" u="none" strike="noStrike" cap="none">
                <a:solidFill>
                  <a:srgbClr val="000000"/>
                </a:solidFill>
                <a:latin typeface="Calibri"/>
                <a:ea typeface="Calibri"/>
                <a:cs typeface="Calibri"/>
                <a:sym typeface="Calibri"/>
              </a:rPr>
              <a:t>الوضعية</a:t>
            </a:r>
            <a:r>
              <a:rPr lang="ar-MA" sz="2000" b="0" i="0" u="none" strike="noStrike" cap="none">
                <a:solidFill>
                  <a:srgbClr val="000000"/>
                </a:solidFill>
                <a:latin typeface="Calibri"/>
                <a:ea typeface="Calibri"/>
                <a:cs typeface="Calibri"/>
                <a:sym typeface="Calibri"/>
              </a:rPr>
              <a:t>: أراد الأستاذ توجيه المتعلمين إلى اختيار مهن المستقبل.</a:t>
            </a:r>
            <a:endParaRPr sz="1800" b="0" i="0" u="none" strike="noStrike" cap="none">
              <a:solidFill>
                <a:srgbClr val="000000"/>
              </a:solidFill>
              <a:latin typeface="Arial"/>
              <a:ea typeface="Arial"/>
              <a:cs typeface="Arial"/>
              <a:sym typeface="Arial"/>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2- </a:t>
            </a:r>
            <a:r>
              <a:rPr lang="ar-MA" sz="2000" b="1" i="0" u="none" strike="noStrike" cap="none">
                <a:solidFill>
                  <a:srgbClr val="000000"/>
                </a:solidFill>
                <a:latin typeface="Calibri"/>
                <a:ea typeface="Calibri"/>
                <a:cs typeface="Calibri"/>
                <a:sym typeface="Calibri"/>
              </a:rPr>
              <a:t>أحدد سياق الوضعية</a:t>
            </a:r>
            <a:r>
              <a:rPr lang="ar-MA" sz="2000" b="0" i="0" u="none" strike="noStrike" cap="none">
                <a:solidFill>
                  <a:srgbClr val="000000"/>
                </a:solidFill>
                <a:latin typeface="Calibri"/>
                <a:ea typeface="Calibri"/>
                <a:cs typeface="Calibri"/>
                <a:sym typeface="Calibri"/>
              </a:rPr>
              <a:t>: تنظيم أستاذ اللغة العربية حصة في التوجيه لفائدة المتعلمين. </a:t>
            </a:r>
            <a:endParaRPr/>
          </a:p>
          <a:p>
            <a:pPr marL="0" marR="0" lvl="0" indent="0" algn="just" rtl="1">
              <a:lnSpc>
                <a:spcPct val="100000"/>
              </a:lnSpc>
              <a:spcBef>
                <a:spcPts val="0"/>
              </a:spcBef>
              <a:spcAft>
                <a:spcPts val="0"/>
              </a:spcAft>
              <a:buClr>
                <a:srgbClr val="000000"/>
              </a:buClr>
              <a:buSzPts val="2000"/>
              <a:buFont typeface="Arial"/>
              <a:buNone/>
            </a:pPr>
            <a:r>
              <a:rPr lang="ar-MA" sz="2000" b="0" i="0" u="none" strike="noStrike" cap="none">
                <a:solidFill>
                  <a:srgbClr val="000000"/>
                </a:solidFill>
                <a:latin typeface="Calibri"/>
                <a:ea typeface="Calibri"/>
                <a:cs typeface="Calibri"/>
                <a:sym typeface="Calibri"/>
              </a:rPr>
              <a:t>3- </a:t>
            </a:r>
            <a:r>
              <a:rPr lang="ar-MA" sz="2000" b="1" i="0" u="none" strike="noStrike" cap="none">
                <a:solidFill>
                  <a:srgbClr val="000000"/>
                </a:solidFill>
                <a:latin typeface="Calibri"/>
                <a:ea typeface="Calibri"/>
                <a:cs typeface="Calibri"/>
                <a:sym typeface="Calibri"/>
              </a:rPr>
              <a:t>أوضح</a:t>
            </a:r>
            <a:r>
              <a:rPr lang="ar-MA" sz="2000" b="0" i="0" u="none" strike="noStrike" cap="none">
                <a:solidFill>
                  <a:srgbClr val="000000"/>
                </a:solidFill>
                <a:latin typeface="Calibri"/>
                <a:ea typeface="Calibri"/>
                <a:cs typeface="Calibri"/>
                <a:sym typeface="Calibri"/>
              </a:rPr>
              <a:t> السلوك/الموقف/القرار: توجيه المتعلمين إلى اختيار الشعب التي تقود إلى المهن المستقبلية. </a:t>
            </a:r>
            <a:endParaRPr/>
          </a:p>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4- أوضح سمات مهن المستقبل ومتطلباتها (قيام المهن المستقبل على التجديد والابتكار)</a:t>
            </a:r>
            <a:endParaRPr/>
          </a:p>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 5- أوظف المقابلة لتوضيح هذه السمة (المعنى) بما يقابله (في الماضي تقوم المهنُ على الثبات والجمود).</a:t>
            </a:r>
            <a:endParaRPr sz="2000" b="0" i="0" u="none" strike="noStrike" cap="none">
              <a:solidFill>
                <a:srgbClr val="000000"/>
              </a:solidFill>
              <a:latin typeface="Calibri"/>
              <a:ea typeface="Calibri"/>
              <a:cs typeface="Calibri"/>
              <a:sym typeface="Calibri"/>
            </a:endParaRPr>
          </a:p>
          <a:p>
            <a:pPr marL="0" marR="0" lvl="0" indent="0" algn="just" rtl="1">
              <a:lnSpc>
                <a:spcPct val="100000"/>
              </a:lnSpc>
              <a:spcBef>
                <a:spcPts val="0"/>
              </a:spcBef>
              <a:spcAft>
                <a:spcPts val="0"/>
              </a:spcAft>
              <a:buNone/>
            </a:pPr>
            <a:r>
              <a:rPr lang="ar-MA" sz="2000" b="0" i="0" u="none" strike="noStrike" cap="none">
                <a:solidFill>
                  <a:srgbClr val="000000"/>
                </a:solidFill>
                <a:latin typeface="Calibri"/>
                <a:ea typeface="Calibri"/>
                <a:cs typeface="Calibri"/>
                <a:sym typeface="Calibri"/>
              </a:rPr>
              <a:t>6-</a:t>
            </a:r>
            <a:r>
              <a:rPr lang="ar-MA" sz="2000" b="1" i="0" u="none" strike="noStrike" cap="none">
                <a:solidFill>
                  <a:srgbClr val="000000"/>
                </a:solidFill>
                <a:latin typeface="Calibri"/>
                <a:ea typeface="Calibri"/>
                <a:cs typeface="Calibri"/>
                <a:sym typeface="Calibri"/>
              </a:rPr>
              <a:t>أصوغ جملة </a:t>
            </a:r>
            <a:r>
              <a:rPr lang="ar-MA" sz="2000" b="0" i="0" u="none" strike="noStrike" cap="none">
                <a:solidFill>
                  <a:srgbClr val="000000"/>
                </a:solidFill>
                <a:latin typeface="Calibri"/>
                <a:ea typeface="Calibri"/>
                <a:cs typeface="Calibri"/>
                <a:sym typeface="Calibri"/>
              </a:rPr>
              <a:t>أبين فيها سمات مهن المستقبل التي جعلت بتوظيف المقابلة.</a:t>
            </a:r>
            <a:endParaRPr/>
          </a:p>
        </p:txBody>
      </p:sp>
      <p:sp>
        <p:nvSpPr>
          <p:cNvPr id="923" name="Google Shape;923;p101"/>
          <p:cNvSpPr txBox="1"/>
          <p:nvPr/>
        </p:nvSpPr>
        <p:spPr>
          <a:xfrm>
            <a:off x="939026" y="621215"/>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الوضعية في صياغة المقابلة، ويوضح سيرورة الإنجاز</a:t>
            </a:r>
            <a:endParaRPr/>
          </a:p>
        </p:txBody>
      </p:sp>
      <p:sp>
        <p:nvSpPr>
          <p:cNvPr id="924" name="Google Shape;924;p101"/>
          <p:cNvSpPr txBox="1"/>
          <p:nvPr/>
        </p:nvSpPr>
        <p:spPr>
          <a:xfrm>
            <a:off x="466587" y="1665766"/>
            <a:ext cx="5924381" cy="2400617"/>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طرح بعض المتعلمين في حصة التوجيه المدرسي سؤالين، هما: لماذا الحديث عن مهن المستقبل؟ ما الفرق بين المهن في المستقبل والمهن في الماضي؟ فكان جواب أستاذ اللغة العربية: </a:t>
            </a:r>
            <a:endParaRPr dirty="0"/>
          </a:p>
          <a:p>
            <a:pPr marL="0" marR="0" lvl="0" indent="0" algn="just" rtl="1">
              <a:lnSpc>
                <a:spcPct val="150000"/>
              </a:lnSpc>
              <a:spcBef>
                <a:spcPts val="0"/>
              </a:spcBef>
              <a:spcAft>
                <a:spcPts val="0"/>
              </a:spcAft>
              <a:buNone/>
            </a:pPr>
            <a:r>
              <a:rPr lang="ar-MA" sz="2000" b="1" i="0" u="none" strike="noStrike" cap="none" dirty="0">
                <a:solidFill>
                  <a:srgbClr val="FF0000"/>
                </a:solidFill>
                <a:latin typeface="Calibri"/>
                <a:ea typeface="Calibri"/>
                <a:cs typeface="Calibri"/>
                <a:sym typeface="Calibri"/>
              </a:rPr>
              <a:t>«قامت المهنُ  في الماضي على الثبات والجمود، وستقوم في المستقبل على التجديد والابتكار.»</a:t>
            </a:r>
            <a:endParaRPr sz="2000" b="1" i="0" u="none" strike="noStrike" cap="none" dirty="0">
              <a:solidFill>
                <a:srgbClr val="FF0000"/>
              </a:solidFill>
              <a:latin typeface="Calibri"/>
              <a:ea typeface="Calibri"/>
              <a:cs typeface="Calibri"/>
              <a:sym typeface="Calibri"/>
            </a:endParaRPr>
          </a:p>
        </p:txBody>
      </p:sp>
      <p:sp>
        <p:nvSpPr>
          <p:cNvPr id="925" name="Google Shape;925;p101"/>
          <p:cNvSpPr txBox="1">
            <a:spLocks noGrp="1"/>
          </p:cNvSpPr>
          <p:nvPr>
            <p:ph type="title"/>
          </p:nvPr>
        </p:nvSpPr>
        <p:spPr>
          <a:xfrm>
            <a:off x="713938" y="271552"/>
            <a:ext cx="10529279" cy="321521"/>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لننطلق من هذه الوضعية. ولنتدرب على كيفية توظيف المقابلة</a:t>
            </a:r>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102"/>
          <p:cNvSpPr/>
          <p:nvPr/>
        </p:nvSpPr>
        <p:spPr>
          <a:xfrm>
            <a:off x="1762145" y="2662978"/>
            <a:ext cx="2219739" cy="455299"/>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1" name="Google Shape;931;p102"/>
          <p:cNvSpPr/>
          <p:nvPr/>
        </p:nvSpPr>
        <p:spPr>
          <a:xfrm>
            <a:off x="5431454" y="1287964"/>
            <a:ext cx="1470994" cy="45529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32" name="Google Shape;932;p102"/>
          <p:cNvPicPr preferRelativeResize="0"/>
          <p:nvPr/>
        </p:nvPicPr>
        <p:blipFill rotWithShape="1">
          <a:blip r:embed="rId3">
            <a:alphaModFix/>
          </a:blip>
          <a:srcRect/>
          <a:stretch/>
        </p:blipFill>
        <p:spPr>
          <a:xfrm>
            <a:off x="202611" y="178392"/>
            <a:ext cx="591916" cy="591916"/>
          </a:xfrm>
          <a:prstGeom prst="rect">
            <a:avLst/>
          </a:prstGeom>
          <a:noFill/>
          <a:ln>
            <a:noFill/>
          </a:ln>
        </p:spPr>
      </p:pic>
      <p:sp>
        <p:nvSpPr>
          <p:cNvPr id="934" name="Google Shape;934;p102"/>
          <p:cNvSpPr/>
          <p:nvPr/>
        </p:nvSpPr>
        <p:spPr>
          <a:xfrm>
            <a:off x="386008" y="1382295"/>
            <a:ext cx="10769926" cy="954067"/>
          </a:xfrm>
          <a:prstGeom prst="rect">
            <a:avLst/>
          </a:prstGeom>
          <a:solidFill>
            <a:srgbClr val="D0D0D0"/>
          </a:solidFill>
          <a:ln>
            <a:noFill/>
          </a:ln>
        </p:spPr>
        <p:txBody>
          <a:bodyPr spcFirstLastPara="1" wrap="square" lIns="91425" tIns="45700" rIns="91425" bIns="45700" anchor="t" anchorCtr="0">
            <a:spAutoFit/>
          </a:bodyPr>
          <a:lstStyle/>
          <a:p>
            <a:pPr marL="0" marR="0" lvl="0" indent="0" algn="r" rtl="1">
              <a:lnSpc>
                <a:spcPct val="200000"/>
              </a:lnSpc>
              <a:spcBef>
                <a:spcPts val="0"/>
              </a:spcBef>
              <a:spcAft>
                <a:spcPts val="0"/>
              </a:spcAft>
              <a:buNone/>
            </a:pPr>
            <a:r>
              <a:rPr lang="ar-MA" sz="2800" b="1">
                <a:solidFill>
                  <a:schemeClr val="dk1"/>
                </a:solidFill>
                <a:latin typeface="Calibri"/>
                <a:ea typeface="Calibri"/>
                <a:cs typeface="Calibri"/>
                <a:sym typeface="Calibri"/>
              </a:rPr>
              <a:t>قامتِ</a:t>
            </a:r>
            <a:r>
              <a:rPr lang="ar-MA" sz="2800" b="1" i="0" u="none" strike="noStrike" cap="none">
                <a:solidFill>
                  <a:schemeClr val="dk1"/>
                </a:solidFill>
                <a:latin typeface="Calibri"/>
                <a:ea typeface="Calibri"/>
                <a:cs typeface="Calibri"/>
                <a:sym typeface="Calibri"/>
              </a:rPr>
              <a:t> المهنُ في الماضي على الثبات والجمود، وستقوم في المستقبل على التجديد والابتكار. </a:t>
            </a:r>
            <a:endParaRPr sz="2800" b="1" i="0" u="none" strike="noStrike" cap="none">
              <a:solidFill>
                <a:schemeClr val="dk1"/>
              </a:solidFill>
              <a:latin typeface="Calibri"/>
              <a:ea typeface="Calibri"/>
              <a:cs typeface="Calibri"/>
              <a:sym typeface="Calibri"/>
            </a:endParaRPr>
          </a:p>
        </p:txBody>
      </p:sp>
      <p:sp>
        <p:nvSpPr>
          <p:cNvPr id="935" name="Google Shape;935;p102"/>
          <p:cNvSpPr/>
          <p:nvPr/>
        </p:nvSpPr>
        <p:spPr>
          <a:xfrm rot="5400000">
            <a:off x="8224002" y="-183640"/>
            <a:ext cx="803928" cy="5059933"/>
          </a:xfrm>
          <a:prstGeom prst="rightBrace">
            <a:avLst>
              <a:gd name="adj1" fmla="val 8333"/>
              <a:gd name="adj2" fmla="val 50000"/>
            </a:avLst>
          </a:prstGeom>
          <a:noFill/>
          <a:ln w="25400"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936" name="Google Shape;936;p102"/>
          <p:cNvSpPr/>
          <p:nvPr/>
        </p:nvSpPr>
        <p:spPr>
          <a:xfrm rot="5400000">
            <a:off x="2791132" y="16456"/>
            <a:ext cx="803928" cy="4979898"/>
          </a:xfrm>
          <a:prstGeom prst="rightBrace">
            <a:avLst>
              <a:gd name="adj1" fmla="val 49916"/>
              <a:gd name="adj2" fmla="val 50000"/>
            </a:avLst>
          </a:prstGeom>
          <a:noFill/>
          <a:ln w="25400" cap="flat" cmpd="sng">
            <a:solidFill>
              <a:schemeClr val="accent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937" name="Google Shape;937;p102"/>
          <p:cNvPicPr preferRelativeResize="0"/>
          <p:nvPr/>
        </p:nvPicPr>
        <p:blipFill rotWithShape="1">
          <a:blip r:embed="rId4">
            <a:alphaModFix/>
          </a:blip>
          <a:srcRect/>
          <a:stretch/>
        </p:blipFill>
        <p:spPr>
          <a:xfrm>
            <a:off x="2731154" y="2775568"/>
            <a:ext cx="922337" cy="651181"/>
          </a:xfrm>
          <a:prstGeom prst="rect">
            <a:avLst/>
          </a:prstGeom>
          <a:noFill/>
          <a:ln>
            <a:noFill/>
          </a:ln>
        </p:spPr>
      </p:pic>
      <p:sp>
        <p:nvSpPr>
          <p:cNvPr id="938" name="Google Shape;938;p102"/>
          <p:cNvSpPr/>
          <p:nvPr/>
        </p:nvSpPr>
        <p:spPr>
          <a:xfrm>
            <a:off x="1672173" y="3492732"/>
            <a:ext cx="2858836" cy="672039"/>
          </a:xfrm>
          <a:prstGeom prst="roundRect">
            <a:avLst>
              <a:gd name="adj" fmla="val 16667"/>
            </a:avLst>
          </a:prstGeom>
          <a:solidFill>
            <a:schemeClr val="lt1"/>
          </a:solidFill>
          <a:ln w="1905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المعنى الذي يقابله</a:t>
            </a:r>
            <a:endParaRPr sz="2000" b="1" i="0" u="none" strike="noStrike" cap="none">
              <a:solidFill>
                <a:schemeClr val="dk1"/>
              </a:solidFill>
              <a:latin typeface="Calibri"/>
              <a:ea typeface="Calibri"/>
              <a:cs typeface="Calibri"/>
              <a:sym typeface="Calibri"/>
            </a:endParaRPr>
          </a:p>
        </p:txBody>
      </p:sp>
      <p:sp>
        <p:nvSpPr>
          <p:cNvPr id="939" name="Google Shape;939;p102"/>
          <p:cNvSpPr/>
          <p:nvPr/>
        </p:nvSpPr>
        <p:spPr>
          <a:xfrm>
            <a:off x="7407801" y="3197277"/>
            <a:ext cx="2261420" cy="458944"/>
          </a:xfrm>
          <a:prstGeom prst="roundRect">
            <a:avLst>
              <a:gd name="adj" fmla="val 16667"/>
            </a:avLst>
          </a:prstGeom>
          <a:solidFill>
            <a:schemeClr val="lt1"/>
          </a:solidFill>
          <a:ln w="19050"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المعنى الأول</a:t>
            </a:r>
            <a:endParaRPr sz="2000" b="1" i="0" u="none" strike="noStrike" cap="none">
              <a:solidFill>
                <a:schemeClr val="dk1"/>
              </a:solidFill>
              <a:latin typeface="Calibri"/>
              <a:ea typeface="Calibri"/>
              <a:cs typeface="Calibri"/>
              <a:sym typeface="Calibri"/>
            </a:endParaRPr>
          </a:p>
        </p:txBody>
      </p:sp>
      <p:sp>
        <p:nvSpPr>
          <p:cNvPr id="940" name="Google Shape;940;p102"/>
          <p:cNvSpPr/>
          <p:nvPr/>
        </p:nvSpPr>
        <p:spPr>
          <a:xfrm rot="-5400000">
            <a:off x="5813104" y="-600957"/>
            <a:ext cx="586839" cy="10098826"/>
          </a:xfrm>
          <a:prstGeom prst="leftBrace">
            <a:avLst>
              <a:gd name="adj1" fmla="val 8333"/>
              <a:gd name="adj2" fmla="val 50000"/>
            </a:avLst>
          </a:prstGeom>
          <a:noFill/>
          <a:ln w="5715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pic>
        <p:nvPicPr>
          <p:cNvPr id="941" name="Google Shape;941;p102"/>
          <p:cNvPicPr preferRelativeResize="0"/>
          <p:nvPr/>
        </p:nvPicPr>
        <p:blipFill rotWithShape="1">
          <a:blip r:embed="rId4">
            <a:alphaModFix/>
          </a:blip>
          <a:srcRect/>
          <a:stretch/>
        </p:blipFill>
        <p:spPr>
          <a:xfrm>
            <a:off x="6149180" y="2565036"/>
            <a:ext cx="922337" cy="651181"/>
          </a:xfrm>
          <a:prstGeom prst="rect">
            <a:avLst/>
          </a:prstGeom>
          <a:noFill/>
          <a:ln>
            <a:noFill/>
          </a:ln>
        </p:spPr>
      </p:pic>
      <p:sp>
        <p:nvSpPr>
          <p:cNvPr id="942" name="Google Shape;942;p102"/>
          <p:cNvSpPr/>
          <p:nvPr/>
        </p:nvSpPr>
        <p:spPr>
          <a:xfrm>
            <a:off x="6359965" y="4606463"/>
            <a:ext cx="3145039"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جملة 1 (المعنى الأول)</a:t>
            </a:r>
            <a:endParaRPr sz="1600" b="1" i="0" u="none" strike="noStrike" cap="none">
              <a:solidFill>
                <a:schemeClr val="dk1"/>
              </a:solidFill>
              <a:latin typeface="Calibri"/>
              <a:ea typeface="Calibri"/>
              <a:cs typeface="Calibri"/>
              <a:sym typeface="Calibri"/>
            </a:endParaRPr>
          </a:p>
        </p:txBody>
      </p:sp>
      <p:sp>
        <p:nvSpPr>
          <p:cNvPr id="943" name="Google Shape;943;p102"/>
          <p:cNvSpPr/>
          <p:nvPr/>
        </p:nvSpPr>
        <p:spPr>
          <a:xfrm>
            <a:off x="1366684" y="4583631"/>
            <a:ext cx="4113069" cy="596291"/>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الجملة 2 (المعنى الذي يقابله)</a:t>
            </a:r>
            <a:endParaRPr sz="2000" b="1" i="0" u="none" strike="noStrike" cap="none">
              <a:solidFill>
                <a:schemeClr val="dk1"/>
              </a:solidFill>
              <a:latin typeface="Calibri"/>
              <a:ea typeface="Calibri"/>
              <a:cs typeface="Calibri"/>
              <a:sym typeface="Calibri"/>
            </a:endParaRPr>
          </a:p>
        </p:txBody>
      </p:sp>
      <p:sp>
        <p:nvSpPr>
          <p:cNvPr id="944" name="Google Shape;944;p102"/>
          <p:cNvSpPr/>
          <p:nvPr/>
        </p:nvSpPr>
        <p:spPr>
          <a:xfrm>
            <a:off x="5896056" y="4658790"/>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45" name="Google Shape;945;p102"/>
          <p:cNvSpPr/>
          <p:nvPr/>
        </p:nvSpPr>
        <p:spPr>
          <a:xfrm>
            <a:off x="9518602" y="4649614"/>
            <a:ext cx="427597" cy="53030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1" i="0" u="none" strike="noStrike" cap="none">
                <a:solidFill>
                  <a:schemeClr val="dk1"/>
                </a:solidFill>
                <a:latin typeface="Arial"/>
                <a:ea typeface="Arial"/>
                <a:cs typeface="Arial"/>
                <a:sym typeface="Arial"/>
              </a:rPr>
              <a:t>=</a:t>
            </a:r>
            <a:endParaRPr sz="1400" b="1" i="0" u="none" strike="noStrike" cap="none">
              <a:solidFill>
                <a:schemeClr val="dk1"/>
              </a:solidFill>
              <a:latin typeface="Arial"/>
              <a:ea typeface="Arial"/>
              <a:cs typeface="Arial"/>
              <a:sym typeface="Arial"/>
            </a:endParaRPr>
          </a:p>
        </p:txBody>
      </p:sp>
      <p:sp>
        <p:nvSpPr>
          <p:cNvPr id="946" name="Google Shape;946;p102"/>
          <p:cNvSpPr/>
          <p:nvPr/>
        </p:nvSpPr>
        <p:spPr>
          <a:xfrm>
            <a:off x="10016022" y="4596304"/>
            <a:ext cx="1556218" cy="596291"/>
          </a:xfrm>
          <a:prstGeom prst="roundRect">
            <a:avLst>
              <a:gd name="adj" fmla="val 16667"/>
            </a:avLst>
          </a:prstGeom>
          <a:solidFill>
            <a:schemeClr val="lt1"/>
          </a:solidFill>
          <a:ln w="1905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000" b="1" i="0" u="none" strike="noStrike" cap="none">
                <a:solidFill>
                  <a:schemeClr val="dk1"/>
                </a:solidFill>
                <a:latin typeface="Calibri"/>
                <a:ea typeface="Calibri"/>
                <a:cs typeface="Calibri"/>
                <a:sym typeface="Calibri"/>
              </a:rPr>
              <a:t>المقابلة</a:t>
            </a:r>
            <a:endParaRPr sz="2000" b="1" i="0" u="none" strike="noStrike" cap="none">
              <a:solidFill>
                <a:schemeClr val="dk1"/>
              </a:solidFill>
              <a:latin typeface="Calibri"/>
              <a:ea typeface="Calibri"/>
              <a:cs typeface="Calibri"/>
              <a:sym typeface="Calibri"/>
            </a:endParaRPr>
          </a:p>
        </p:txBody>
      </p:sp>
      <p:sp>
        <p:nvSpPr>
          <p:cNvPr id="947" name="Google Shape;947;p102"/>
          <p:cNvSpPr txBox="1"/>
          <p:nvPr/>
        </p:nvSpPr>
        <p:spPr>
          <a:xfrm>
            <a:off x="1057110" y="188418"/>
            <a:ext cx="10340363"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chemeClr val="dk1"/>
                </a:solidFill>
                <a:latin typeface="Calibri"/>
                <a:ea typeface="Calibri"/>
                <a:cs typeface="Calibri"/>
                <a:sym typeface="Calibri"/>
              </a:rPr>
              <a:t>أوضح الطريقة التي اتبعتها في إنشاء أسلوب المقابلة</a:t>
            </a:r>
            <a:endParaRPr sz="1400" b="0" i="0" u="none" strike="noStrike" cap="none">
              <a:solidFill>
                <a:schemeClr val="dk1"/>
              </a:solidFill>
              <a:latin typeface="Arial"/>
              <a:ea typeface="Arial"/>
              <a:cs typeface="Arial"/>
              <a:sym typeface="Arial"/>
            </a:endParaRPr>
          </a:p>
        </p:txBody>
      </p:sp>
      <p:sp>
        <p:nvSpPr>
          <p:cNvPr id="948" name="Google Shape;948;p102"/>
          <p:cNvSpPr txBox="1"/>
          <p:nvPr/>
        </p:nvSpPr>
        <p:spPr>
          <a:xfrm>
            <a:off x="939026" y="621215"/>
            <a:ext cx="10576529" cy="215444"/>
          </a:xfrm>
          <a:prstGeom prst="rect">
            <a:avLst/>
          </a:prstGeom>
          <a:noFill/>
          <a:ln>
            <a:noFill/>
          </a:ln>
        </p:spPr>
        <p:txBody>
          <a:bodyPr spcFirstLastPara="1" wrap="square" lIns="0" tIns="0" rIns="0" bIns="0" anchor="t" anchorCtr="0">
            <a:spAutoFit/>
          </a:bodyPr>
          <a:lstStyle/>
          <a:p>
            <a:pPr marL="0" marR="0" lvl="0" indent="0" algn="just" rtl="1">
              <a:lnSpc>
                <a:spcPct val="100000"/>
              </a:lnSpc>
              <a:spcBef>
                <a:spcPts val="0"/>
              </a:spcBef>
              <a:spcAft>
                <a:spcPts val="0"/>
              </a:spcAft>
              <a:buClr>
                <a:srgbClr val="BFBFBF"/>
              </a:buClr>
              <a:buSzPts val="1400"/>
              <a:buFont typeface="Arial"/>
              <a:buNone/>
            </a:pPr>
            <a:r>
              <a:rPr lang="ar-MA" sz="1400" b="0" i="0" u="none" strike="noStrike" cap="none">
                <a:solidFill>
                  <a:srgbClr val="7F7F7F"/>
                </a:solidFill>
                <a:latin typeface="Calibri"/>
                <a:ea typeface="Calibri"/>
                <a:cs typeface="Calibri"/>
                <a:sym typeface="Calibri"/>
              </a:rPr>
              <a:t>يدعو المدرس المتعلمين إلى الانتباه، وينطلق من الوضعية في صياغة أسلوب المقابلة، ويوضح سيرورة الإنجاز</a:t>
            </a:r>
            <a:endParaRPr/>
          </a:p>
        </p:txBody>
      </p:sp>
      <p:cxnSp>
        <p:nvCxnSpPr>
          <p:cNvPr id="949" name="Google Shape;949;p102"/>
          <p:cNvCxnSpPr/>
          <p:nvPr/>
        </p:nvCxnSpPr>
        <p:spPr>
          <a:xfrm rot="10800000" flipH="1">
            <a:off x="2238665" y="2291752"/>
            <a:ext cx="5447545" cy="31444"/>
          </a:xfrm>
          <a:prstGeom prst="straightConnector1">
            <a:avLst/>
          </a:prstGeom>
          <a:noFill/>
          <a:ln w="25400" cap="flat" cmpd="sng">
            <a:solidFill>
              <a:srgbClr val="FF0000"/>
            </a:solidFill>
            <a:prstDash val="solid"/>
            <a:miter lim="8000"/>
            <a:headEnd type="none" w="sm" len="sm"/>
            <a:tailEnd type="none" w="sm" len="sm"/>
          </a:ln>
        </p:spPr>
      </p:cxnSp>
      <p:cxnSp>
        <p:nvCxnSpPr>
          <p:cNvPr id="950" name="Google Shape;950;p102"/>
          <p:cNvCxnSpPr/>
          <p:nvPr/>
        </p:nvCxnSpPr>
        <p:spPr>
          <a:xfrm>
            <a:off x="3810136" y="2402748"/>
            <a:ext cx="5042700" cy="12900"/>
          </a:xfrm>
          <a:prstGeom prst="straightConnector1">
            <a:avLst/>
          </a:prstGeom>
          <a:noFill/>
          <a:ln w="25400" cap="flat" cmpd="sng">
            <a:solidFill>
              <a:schemeClr val="accent2"/>
            </a:solidFill>
            <a:prstDash val="solid"/>
            <a:miter lim="8000"/>
            <a:headEnd type="none" w="sm" len="sm"/>
            <a:tailEnd type="none" w="sm" len="sm"/>
          </a:ln>
        </p:spPr>
      </p:cxnSp>
      <p:cxnSp>
        <p:nvCxnSpPr>
          <p:cNvPr id="951" name="Google Shape;951;p102"/>
          <p:cNvCxnSpPr/>
          <p:nvPr/>
        </p:nvCxnSpPr>
        <p:spPr>
          <a:xfrm rot="10800000" flipH="1">
            <a:off x="8767094" y="2143848"/>
            <a:ext cx="9900" cy="258900"/>
          </a:xfrm>
          <a:prstGeom prst="straightConnector1">
            <a:avLst/>
          </a:prstGeom>
          <a:noFill/>
          <a:ln w="25400" cap="flat" cmpd="sng">
            <a:solidFill>
              <a:schemeClr val="accent2"/>
            </a:solidFill>
            <a:prstDash val="solid"/>
            <a:miter lim="8000"/>
            <a:headEnd type="none" w="sm" len="sm"/>
            <a:tailEnd type="triangle" w="med" len="med"/>
          </a:ln>
        </p:spPr>
      </p:cxnSp>
      <p:cxnSp>
        <p:nvCxnSpPr>
          <p:cNvPr id="952" name="Google Shape;952;p102"/>
          <p:cNvCxnSpPr/>
          <p:nvPr/>
        </p:nvCxnSpPr>
        <p:spPr>
          <a:xfrm rot="10800000">
            <a:off x="3842258" y="2089728"/>
            <a:ext cx="0" cy="324000"/>
          </a:xfrm>
          <a:prstGeom prst="straightConnector1">
            <a:avLst/>
          </a:prstGeom>
          <a:noFill/>
          <a:ln w="25400" cap="flat" cmpd="sng">
            <a:solidFill>
              <a:schemeClr val="accent2"/>
            </a:solidFill>
            <a:prstDash val="solid"/>
            <a:miter lim="8000"/>
            <a:headEnd type="none" w="sm" len="sm"/>
            <a:tailEnd type="triangle" w="med" len="med"/>
          </a:ln>
        </p:spPr>
      </p:cxnSp>
      <p:cxnSp>
        <p:nvCxnSpPr>
          <p:cNvPr id="953" name="Google Shape;953;p102"/>
          <p:cNvCxnSpPr/>
          <p:nvPr/>
        </p:nvCxnSpPr>
        <p:spPr>
          <a:xfrm rot="10800000">
            <a:off x="2224844" y="2114305"/>
            <a:ext cx="13821" cy="221521"/>
          </a:xfrm>
          <a:prstGeom prst="straightConnector1">
            <a:avLst/>
          </a:prstGeom>
          <a:noFill/>
          <a:ln w="25400" cap="flat" cmpd="sng">
            <a:solidFill>
              <a:srgbClr val="FF0000"/>
            </a:solidFill>
            <a:prstDash val="solid"/>
            <a:miter lim="8000"/>
            <a:headEnd type="none" w="sm" len="sm"/>
            <a:tailEnd type="triangle" w="med" len="med"/>
          </a:ln>
        </p:spPr>
      </p:cxnSp>
      <p:cxnSp>
        <p:nvCxnSpPr>
          <p:cNvPr id="954" name="Google Shape;954;p102"/>
          <p:cNvCxnSpPr/>
          <p:nvPr/>
        </p:nvCxnSpPr>
        <p:spPr>
          <a:xfrm rot="10800000">
            <a:off x="7652390" y="2084808"/>
            <a:ext cx="0" cy="192797"/>
          </a:xfrm>
          <a:prstGeom prst="straightConnector1">
            <a:avLst/>
          </a:prstGeom>
          <a:noFill/>
          <a:ln w="25400" cap="flat" cmpd="sng">
            <a:solidFill>
              <a:srgbClr val="FF0000"/>
            </a:solidFill>
            <a:prstDash val="solid"/>
            <a:miter lim="8000"/>
            <a:headEnd type="none" w="sm" len="sm"/>
            <a:tailEnd type="triangle" w="med" len="med"/>
          </a:ln>
        </p:spPr>
      </p:cxnSp>
      <p:sp>
        <p:nvSpPr>
          <p:cNvPr id="955" name="Google Shape;955;p102"/>
          <p:cNvSpPr/>
          <p:nvPr/>
        </p:nvSpPr>
        <p:spPr>
          <a:xfrm>
            <a:off x="7064571" y="1513693"/>
            <a:ext cx="749400" cy="434400"/>
          </a:xfrm>
          <a:prstGeom prst="ellipse">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6" name="Google Shape;956;p102"/>
          <p:cNvSpPr/>
          <p:nvPr/>
        </p:nvSpPr>
        <p:spPr>
          <a:xfrm>
            <a:off x="1665780" y="1476656"/>
            <a:ext cx="1020300" cy="434400"/>
          </a:xfrm>
          <a:prstGeom prst="ellipse">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7" name="Google Shape;957;p102"/>
          <p:cNvSpPr/>
          <p:nvPr/>
        </p:nvSpPr>
        <p:spPr>
          <a:xfrm>
            <a:off x="8309504" y="1524840"/>
            <a:ext cx="898200" cy="434400"/>
          </a:xfrm>
          <a:prstGeom prst="ellipse">
            <a:avLst/>
          </a:prstGeom>
          <a:noFill/>
          <a:ln w="38100"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8" name="Google Shape;958;p102"/>
          <p:cNvSpPr/>
          <p:nvPr/>
        </p:nvSpPr>
        <p:spPr>
          <a:xfrm>
            <a:off x="3255402" y="1543135"/>
            <a:ext cx="1252800" cy="352500"/>
          </a:xfrm>
          <a:prstGeom prst="ellipse">
            <a:avLst/>
          </a:prstGeom>
          <a:noFill/>
          <a:ln w="38100"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9" name="Google Shape;959;p102"/>
          <p:cNvSpPr/>
          <p:nvPr/>
        </p:nvSpPr>
        <p:spPr>
          <a:xfrm>
            <a:off x="699710" y="1481572"/>
            <a:ext cx="897900" cy="434400"/>
          </a:xfrm>
          <a:prstGeom prst="ellipse">
            <a:avLst/>
          </a:prstGeom>
          <a:noFill/>
          <a:ln w="38100" cap="flat" cmpd="sng">
            <a:solidFill>
              <a:schemeClr val="accent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60" name="Google Shape;960;p102"/>
          <p:cNvSpPr/>
          <p:nvPr/>
        </p:nvSpPr>
        <p:spPr>
          <a:xfrm>
            <a:off x="5938722" y="1492715"/>
            <a:ext cx="1020300" cy="434400"/>
          </a:xfrm>
          <a:prstGeom prst="ellipse">
            <a:avLst/>
          </a:prstGeom>
          <a:noFill/>
          <a:ln w="38100" cap="flat" cmpd="sng">
            <a:solidFill>
              <a:schemeClr val="accent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961" name="Google Shape;961;p102"/>
          <p:cNvCxnSpPr/>
          <p:nvPr/>
        </p:nvCxnSpPr>
        <p:spPr>
          <a:xfrm>
            <a:off x="1057110" y="2451908"/>
            <a:ext cx="5422346" cy="0"/>
          </a:xfrm>
          <a:prstGeom prst="straightConnector1">
            <a:avLst/>
          </a:prstGeom>
          <a:noFill/>
          <a:ln w="25400" cap="flat" cmpd="sng">
            <a:solidFill>
              <a:srgbClr val="00B0F0"/>
            </a:solidFill>
            <a:prstDash val="solid"/>
            <a:miter lim="8000"/>
            <a:headEnd type="none" w="sm" len="sm"/>
            <a:tailEnd type="none" w="sm" len="sm"/>
          </a:ln>
        </p:spPr>
      </p:cxnSp>
      <p:cxnSp>
        <p:nvCxnSpPr>
          <p:cNvPr id="962" name="Google Shape;962;p102"/>
          <p:cNvCxnSpPr/>
          <p:nvPr/>
        </p:nvCxnSpPr>
        <p:spPr>
          <a:xfrm rot="10800000">
            <a:off x="1128559" y="2178217"/>
            <a:ext cx="23606" cy="273691"/>
          </a:xfrm>
          <a:prstGeom prst="straightConnector1">
            <a:avLst/>
          </a:prstGeom>
          <a:noFill/>
          <a:ln w="25400" cap="flat" cmpd="sng">
            <a:solidFill>
              <a:srgbClr val="00B0F0"/>
            </a:solidFill>
            <a:prstDash val="solid"/>
            <a:miter lim="8000"/>
            <a:headEnd type="none" w="sm" len="sm"/>
            <a:tailEnd type="triangle" w="med" len="med"/>
          </a:ln>
        </p:spPr>
      </p:cxnSp>
      <p:cxnSp>
        <p:nvCxnSpPr>
          <p:cNvPr id="963" name="Google Shape;963;p102"/>
          <p:cNvCxnSpPr/>
          <p:nvPr/>
        </p:nvCxnSpPr>
        <p:spPr>
          <a:xfrm rot="10800000">
            <a:off x="6433073" y="2153640"/>
            <a:ext cx="23606" cy="273691"/>
          </a:xfrm>
          <a:prstGeom prst="straightConnector1">
            <a:avLst/>
          </a:prstGeom>
          <a:noFill/>
          <a:ln w="25400" cap="flat" cmpd="sng">
            <a:solidFill>
              <a:srgbClr val="00B0F0"/>
            </a:solidFill>
            <a:prstDash val="solid"/>
            <a:miter lim="8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55"/>
                                        </p:tgtEl>
                                        <p:attrNameLst>
                                          <p:attrName>style.visibility</p:attrName>
                                        </p:attrNameLst>
                                      </p:cBhvr>
                                      <p:to>
                                        <p:strVal val="visible"/>
                                      </p:to>
                                    </p:set>
                                    <p:anim calcmode="lin" valueType="num">
                                      <p:cBhvr additive="base">
                                        <p:cTn id="7" dur="500"/>
                                        <p:tgtEl>
                                          <p:spTgt spid="955"/>
                                        </p:tgtEl>
                                        <p:attrNameLst>
                                          <p:attrName>ppt_w</p:attrName>
                                        </p:attrNameLst>
                                      </p:cBhvr>
                                      <p:tavLst>
                                        <p:tav tm="0">
                                          <p:val>
                                            <p:strVal val="0"/>
                                          </p:val>
                                        </p:tav>
                                        <p:tav tm="100000">
                                          <p:val>
                                            <p:strVal val="#ppt_w"/>
                                          </p:val>
                                        </p:tav>
                                      </p:tavLst>
                                    </p:anim>
                                    <p:anim calcmode="lin" valueType="num">
                                      <p:cBhvr additive="base">
                                        <p:cTn id="8" dur="500"/>
                                        <p:tgtEl>
                                          <p:spTgt spid="955"/>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956"/>
                                        </p:tgtEl>
                                        <p:attrNameLst>
                                          <p:attrName>style.visibility</p:attrName>
                                        </p:attrNameLst>
                                      </p:cBhvr>
                                      <p:to>
                                        <p:strVal val="visible"/>
                                      </p:to>
                                    </p:set>
                                    <p:anim calcmode="lin" valueType="num">
                                      <p:cBhvr additive="base">
                                        <p:cTn id="13" dur="500"/>
                                        <p:tgtEl>
                                          <p:spTgt spid="956"/>
                                        </p:tgtEl>
                                        <p:attrNameLst>
                                          <p:attrName>ppt_w</p:attrName>
                                        </p:attrNameLst>
                                      </p:cBhvr>
                                      <p:tavLst>
                                        <p:tav tm="0">
                                          <p:val>
                                            <p:strVal val="0"/>
                                          </p:val>
                                        </p:tav>
                                        <p:tav tm="100000">
                                          <p:val>
                                            <p:strVal val="#ppt_w"/>
                                          </p:val>
                                        </p:tav>
                                      </p:tavLst>
                                    </p:anim>
                                    <p:anim calcmode="lin" valueType="num">
                                      <p:cBhvr additive="base">
                                        <p:cTn id="14" dur="500"/>
                                        <p:tgtEl>
                                          <p:spTgt spid="956"/>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957"/>
                                        </p:tgtEl>
                                        <p:attrNameLst>
                                          <p:attrName>style.visibility</p:attrName>
                                        </p:attrNameLst>
                                      </p:cBhvr>
                                      <p:to>
                                        <p:strVal val="visible"/>
                                      </p:to>
                                    </p:set>
                                    <p:anim calcmode="lin" valueType="num">
                                      <p:cBhvr additive="base">
                                        <p:cTn id="19" dur="500"/>
                                        <p:tgtEl>
                                          <p:spTgt spid="957"/>
                                        </p:tgtEl>
                                        <p:attrNameLst>
                                          <p:attrName>ppt_w</p:attrName>
                                        </p:attrNameLst>
                                      </p:cBhvr>
                                      <p:tavLst>
                                        <p:tav tm="0">
                                          <p:val>
                                            <p:strVal val="0"/>
                                          </p:val>
                                        </p:tav>
                                        <p:tav tm="100000">
                                          <p:val>
                                            <p:strVal val="#ppt_w"/>
                                          </p:val>
                                        </p:tav>
                                      </p:tavLst>
                                    </p:anim>
                                    <p:anim calcmode="lin" valueType="num">
                                      <p:cBhvr additive="base">
                                        <p:cTn id="20" dur="500"/>
                                        <p:tgtEl>
                                          <p:spTgt spid="957"/>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958"/>
                                        </p:tgtEl>
                                        <p:attrNameLst>
                                          <p:attrName>style.visibility</p:attrName>
                                        </p:attrNameLst>
                                      </p:cBhvr>
                                      <p:to>
                                        <p:strVal val="visible"/>
                                      </p:to>
                                    </p:set>
                                    <p:anim calcmode="lin" valueType="num">
                                      <p:cBhvr additive="base">
                                        <p:cTn id="25" dur="500"/>
                                        <p:tgtEl>
                                          <p:spTgt spid="958"/>
                                        </p:tgtEl>
                                        <p:attrNameLst>
                                          <p:attrName>ppt_w</p:attrName>
                                        </p:attrNameLst>
                                      </p:cBhvr>
                                      <p:tavLst>
                                        <p:tav tm="0">
                                          <p:val>
                                            <p:strVal val="0"/>
                                          </p:val>
                                        </p:tav>
                                        <p:tav tm="100000">
                                          <p:val>
                                            <p:strVal val="#ppt_w"/>
                                          </p:val>
                                        </p:tav>
                                      </p:tavLst>
                                    </p:anim>
                                    <p:anim calcmode="lin" valueType="num">
                                      <p:cBhvr additive="base">
                                        <p:cTn id="26" dur="500"/>
                                        <p:tgtEl>
                                          <p:spTgt spid="958"/>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959"/>
                                        </p:tgtEl>
                                        <p:attrNameLst>
                                          <p:attrName>style.visibility</p:attrName>
                                        </p:attrNameLst>
                                      </p:cBhvr>
                                      <p:to>
                                        <p:strVal val="visible"/>
                                      </p:to>
                                    </p:set>
                                    <p:anim calcmode="lin" valueType="num">
                                      <p:cBhvr additive="base">
                                        <p:cTn id="31" dur="500"/>
                                        <p:tgtEl>
                                          <p:spTgt spid="959"/>
                                        </p:tgtEl>
                                        <p:attrNameLst>
                                          <p:attrName>ppt_w</p:attrName>
                                        </p:attrNameLst>
                                      </p:cBhvr>
                                      <p:tavLst>
                                        <p:tav tm="0">
                                          <p:val>
                                            <p:strVal val="0"/>
                                          </p:val>
                                        </p:tav>
                                        <p:tav tm="100000">
                                          <p:val>
                                            <p:strVal val="#ppt_w"/>
                                          </p:val>
                                        </p:tav>
                                      </p:tavLst>
                                    </p:anim>
                                    <p:anim calcmode="lin" valueType="num">
                                      <p:cBhvr additive="base">
                                        <p:cTn id="32" dur="500"/>
                                        <p:tgtEl>
                                          <p:spTgt spid="959"/>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960"/>
                                        </p:tgtEl>
                                        <p:attrNameLst>
                                          <p:attrName>style.visibility</p:attrName>
                                        </p:attrNameLst>
                                      </p:cBhvr>
                                      <p:to>
                                        <p:strVal val="visible"/>
                                      </p:to>
                                    </p:set>
                                    <p:anim calcmode="lin" valueType="num">
                                      <p:cBhvr additive="base">
                                        <p:cTn id="37" dur="500"/>
                                        <p:tgtEl>
                                          <p:spTgt spid="960"/>
                                        </p:tgtEl>
                                        <p:attrNameLst>
                                          <p:attrName>ppt_w</p:attrName>
                                        </p:attrNameLst>
                                      </p:cBhvr>
                                      <p:tavLst>
                                        <p:tav tm="0">
                                          <p:val>
                                            <p:strVal val="0"/>
                                          </p:val>
                                        </p:tav>
                                        <p:tav tm="100000">
                                          <p:val>
                                            <p:strVal val="#ppt_w"/>
                                          </p:val>
                                        </p:tav>
                                      </p:tavLst>
                                    </p:anim>
                                    <p:anim calcmode="lin" valueType="num">
                                      <p:cBhvr additive="base">
                                        <p:cTn id="38" dur="500"/>
                                        <p:tgtEl>
                                          <p:spTgt spid="96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967"/>
        <p:cNvGrpSpPr/>
        <p:nvPr/>
      </p:nvGrpSpPr>
      <p:grpSpPr>
        <a:xfrm>
          <a:off x="0" y="0"/>
          <a:ext cx="0" cy="0"/>
          <a:chOff x="0" y="0"/>
          <a:chExt cx="0" cy="0"/>
        </a:xfrm>
      </p:grpSpPr>
      <p:grpSp>
        <p:nvGrpSpPr>
          <p:cNvPr id="968" name="Google Shape;968;p39"/>
          <p:cNvGrpSpPr/>
          <p:nvPr/>
        </p:nvGrpSpPr>
        <p:grpSpPr>
          <a:xfrm>
            <a:off x="812159" y="829917"/>
            <a:ext cx="10567685" cy="5198169"/>
            <a:chOff x="2184400" y="1402025"/>
            <a:chExt cx="7823200" cy="4942038"/>
          </a:xfrm>
        </p:grpSpPr>
        <p:sp>
          <p:nvSpPr>
            <p:cNvPr id="969" name="Google Shape;969;p39"/>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70" name="Google Shape;970;p3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971" name="Google Shape;971;p39"/>
          <p:cNvGrpSpPr/>
          <p:nvPr/>
        </p:nvGrpSpPr>
        <p:grpSpPr>
          <a:xfrm>
            <a:off x="8796759" y="4917801"/>
            <a:ext cx="2425143" cy="936371"/>
            <a:chOff x="8796759" y="4917801"/>
            <a:chExt cx="2425142" cy="936370"/>
          </a:xfrm>
        </p:grpSpPr>
        <p:sp>
          <p:nvSpPr>
            <p:cNvPr id="972" name="Google Shape;972;p3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973" name="Google Shape;973;p39"/>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974" name="Google Shape;974;p39"/>
          <p:cNvPicPr preferRelativeResize="0"/>
          <p:nvPr/>
        </p:nvPicPr>
        <p:blipFill rotWithShape="1">
          <a:blip r:embed="rId4">
            <a:alphaModFix/>
          </a:blip>
          <a:srcRect/>
          <a:stretch/>
        </p:blipFill>
        <p:spPr>
          <a:xfrm>
            <a:off x="4992506" y="1398207"/>
            <a:ext cx="2206989" cy="220698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pic>
        <p:nvPicPr>
          <p:cNvPr id="979" name="Google Shape;979;p40" descr="Lever la main - Icônes mains et gestes gratuites"/>
          <p:cNvPicPr preferRelativeResize="0"/>
          <p:nvPr/>
        </p:nvPicPr>
        <p:blipFill rotWithShape="1">
          <a:blip r:embed="rId3">
            <a:alphaModFix/>
          </a:blip>
          <a:srcRect/>
          <a:stretch/>
        </p:blipFill>
        <p:spPr>
          <a:xfrm>
            <a:off x="257510" y="269303"/>
            <a:ext cx="468000" cy="540000"/>
          </a:xfrm>
          <a:prstGeom prst="rect">
            <a:avLst/>
          </a:prstGeom>
          <a:noFill/>
          <a:ln>
            <a:noFill/>
          </a:ln>
        </p:spPr>
      </p:pic>
      <p:pic>
        <p:nvPicPr>
          <p:cNvPr id="980" name="Google Shape;980;p40"/>
          <p:cNvPicPr preferRelativeResize="0"/>
          <p:nvPr/>
        </p:nvPicPr>
        <p:blipFill rotWithShape="1">
          <a:blip r:embed="rId4">
            <a:alphaModFix/>
          </a:blip>
          <a:srcRect/>
          <a:stretch/>
        </p:blipFill>
        <p:spPr>
          <a:xfrm>
            <a:off x="270203" y="1027657"/>
            <a:ext cx="11833362" cy="5595540"/>
          </a:xfrm>
          <a:prstGeom prst="rect">
            <a:avLst/>
          </a:prstGeom>
          <a:noFill/>
          <a:ln>
            <a:noFill/>
          </a:ln>
        </p:spPr>
      </p:pic>
      <p:sp>
        <p:nvSpPr>
          <p:cNvPr id="981" name="Google Shape;981;p40"/>
          <p:cNvSpPr txBox="1"/>
          <p:nvPr/>
        </p:nvSpPr>
        <p:spPr>
          <a:xfrm>
            <a:off x="1330348" y="583627"/>
            <a:ext cx="10292750"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100000"/>
              </a:lnSpc>
              <a:spcBef>
                <a:spcPts val="0"/>
              </a:spcBef>
              <a:spcAft>
                <a:spcPts val="0"/>
              </a:spcAft>
              <a:buClr>
                <a:srgbClr val="AEABAB"/>
              </a:buClr>
              <a:buSzPts val="1400"/>
              <a:buFont typeface="Calibri"/>
              <a:buNone/>
            </a:pPr>
            <a:r>
              <a:rPr lang="ar-MA" sz="1400" b="0" i="1" u="none" strike="noStrike" cap="none">
                <a:solidFill>
                  <a:srgbClr val="AEABAB"/>
                </a:solidFill>
                <a:latin typeface="Arial"/>
                <a:ea typeface="Arial"/>
                <a:cs typeface="Arial"/>
                <a:sym typeface="Arial"/>
              </a:rPr>
              <a:t>يطلب المدر س (ة) من </a:t>
            </a:r>
            <a:r>
              <a:rPr lang="ar-MA" sz="1400" b="0" i="1" u="none" strike="noStrike" cap="none">
                <a:solidFill>
                  <a:srgbClr val="C00000"/>
                </a:solidFill>
                <a:latin typeface="Arial"/>
                <a:ea typeface="Arial"/>
                <a:cs typeface="Arial"/>
                <a:sym typeface="Arial"/>
              </a:rPr>
              <a:t>جماعة</a:t>
            </a:r>
            <a:r>
              <a:rPr lang="ar-MA" sz="1400" b="0" i="1" u="none" strike="noStrike" cap="none">
                <a:solidFill>
                  <a:srgbClr val="AEABAB"/>
                </a:solidFill>
                <a:latin typeface="Arial"/>
                <a:ea typeface="Arial"/>
                <a:cs typeface="Arial"/>
                <a:sym typeface="Arial"/>
              </a:rPr>
              <a:t> </a:t>
            </a:r>
            <a:r>
              <a:rPr lang="ar-MA" sz="1400" b="0" i="1" u="none" strike="noStrike" cap="none">
                <a:solidFill>
                  <a:srgbClr val="BFBFBF"/>
                </a:solidFill>
                <a:latin typeface="Arial"/>
                <a:ea typeface="Arial"/>
                <a:cs typeface="Arial"/>
                <a:sym typeface="Arial"/>
              </a:rPr>
              <a:t>على ملء ݴلْفَراغ في الْعِباراتِ الآتِيَةِ بمعنى يُقابِلُ ما هُوَ مُثْبَتٌ في ݴلْعِباراتِ ݴلآتِيَةِ، </a:t>
            </a:r>
            <a:r>
              <a:rPr lang="ar-MA" sz="1400" b="0" i="1" u="none" strike="noStrike" cap="none">
                <a:solidFill>
                  <a:srgbClr val="AEABAB"/>
                </a:solidFill>
                <a:latin typeface="Arial"/>
                <a:ea typeface="Arial"/>
                <a:cs typeface="Arial"/>
                <a:sym typeface="Arial"/>
              </a:rPr>
              <a:t>مع التصريح بسيرورة الإنجاز، ثم ينهض متعلما لتقديم الإجابة، ويطلب منه توضيح سيرورة الإنجاز لزملائه، مع حث المتعلمين على إبداء رأيهم في جوابه </a:t>
            </a:r>
            <a:endParaRPr/>
          </a:p>
        </p:txBody>
      </p:sp>
      <p:sp>
        <p:nvSpPr>
          <p:cNvPr id="982" name="Google Shape;982;p40"/>
          <p:cNvSpPr txBox="1"/>
          <p:nvPr/>
        </p:nvSpPr>
        <p:spPr>
          <a:xfrm>
            <a:off x="1585174" y="2596503"/>
            <a:ext cx="9783097" cy="1568827"/>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400"/>
              <a:buFont typeface="Arial"/>
              <a:buNone/>
            </a:pPr>
            <a:r>
              <a:rPr lang="ar-MA" sz="2400" b="0" i="0" u="none" strike="noStrike" cap="none">
                <a:solidFill>
                  <a:schemeClr val="lt1"/>
                </a:solidFill>
                <a:latin typeface="Calibri"/>
                <a:ea typeface="Calibri"/>
                <a:cs typeface="Calibri"/>
                <a:sym typeface="Calibri"/>
              </a:rPr>
              <a:t>أ- يَنْجَحُ مَنْ يُخَطِّطُ لِمُسْتَقْبَلِهِ، وَ..............................................................................</a:t>
            </a:r>
            <a:endParaRPr/>
          </a:p>
          <a:p>
            <a:pPr marL="0" marR="0" lvl="0" indent="0" algn="just" rtl="1">
              <a:lnSpc>
                <a:spcPct val="200000"/>
              </a:lnSpc>
              <a:spcBef>
                <a:spcPts val="800"/>
              </a:spcBef>
              <a:spcAft>
                <a:spcPts val="0"/>
              </a:spcAft>
              <a:buNone/>
            </a:pPr>
            <a:r>
              <a:rPr lang="ar-MA" sz="2400" b="0" i="0" u="none" strike="noStrike" cap="none">
                <a:solidFill>
                  <a:schemeClr val="lt1"/>
                </a:solidFill>
                <a:latin typeface="Calibri"/>
                <a:ea typeface="Calibri"/>
                <a:cs typeface="Calibri"/>
                <a:sym typeface="Calibri"/>
              </a:rPr>
              <a:t>ب- ورد في المثل: « لا تَكُنْ ..................................................، وَلا لَيِّنًا فَتُعْصَرْ.» </a:t>
            </a:r>
            <a:endParaRPr sz="2400" b="0" i="0" u="none" strike="noStrike" cap="none">
              <a:solidFill>
                <a:schemeClr val="lt1"/>
              </a:solidFill>
              <a:latin typeface="Calibri"/>
              <a:ea typeface="Calibri"/>
              <a:cs typeface="Calibri"/>
              <a:sym typeface="Calibri"/>
            </a:endParaRPr>
          </a:p>
        </p:txBody>
      </p:sp>
      <p:sp>
        <p:nvSpPr>
          <p:cNvPr id="983" name="Google Shape;983;p40"/>
          <p:cNvSpPr txBox="1"/>
          <p:nvPr/>
        </p:nvSpPr>
        <p:spPr>
          <a:xfrm>
            <a:off x="491510" y="185667"/>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زملائي،</a:t>
            </a:r>
            <a:r>
              <a:rPr lang="ar-MA" sz="1700" b="1" i="0" u="none" strike="noStrike" cap="none">
                <a:solidFill>
                  <a:srgbClr val="0A1D30"/>
                </a:solidFill>
                <a:latin typeface="Calibri"/>
                <a:ea typeface="Calibri"/>
                <a:cs typeface="Calibri"/>
                <a:sym typeface="Calibri"/>
              </a:rPr>
              <a:t> وَأَمْلَأٌ الْفَراغَ وَأَمْلَأٌ الْفَراغَ بمعنى يُقابِلُ ما هُوَ مُثْبَتٌ في الْعِباراتِ الآتِيَةِ: (الكراسة، ص: 83):</a:t>
            </a:r>
            <a:endParaRPr/>
          </a:p>
        </p:txBody>
      </p:sp>
      <p:sp>
        <p:nvSpPr>
          <p:cNvPr id="984" name="Google Shape;984;p40"/>
          <p:cNvSpPr txBox="1"/>
          <p:nvPr/>
        </p:nvSpPr>
        <p:spPr>
          <a:xfrm>
            <a:off x="647206" y="1834719"/>
            <a:ext cx="10897588" cy="407035"/>
          </a:xfrm>
          <a:prstGeom prst="rect">
            <a:avLst/>
          </a:prstGeom>
          <a:noFill/>
          <a:ln>
            <a:noFill/>
          </a:ln>
        </p:spPr>
        <p:txBody>
          <a:bodyPr spcFirstLastPara="1" wrap="square" lIns="91425" tIns="45700" rIns="91425" bIns="45700" anchor="t" anchorCtr="0">
            <a:spAutoFit/>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صَلْبًا فَتُكْسَرْ - وَيَرْسُبُ مَنْ يَتْرُكُ للحَظِّ أُمورَهُ -  فالسّكوتُ مِنْ ذَهَبٍ</a:t>
            </a: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pic>
        <p:nvPicPr>
          <p:cNvPr id="989" name="Google Shape;989;p103"/>
          <p:cNvPicPr preferRelativeResize="0"/>
          <p:nvPr/>
        </p:nvPicPr>
        <p:blipFill rotWithShape="1">
          <a:blip r:embed="rId3">
            <a:alphaModFix/>
          </a:blip>
          <a:srcRect/>
          <a:stretch/>
        </p:blipFill>
        <p:spPr>
          <a:xfrm>
            <a:off x="188260" y="234803"/>
            <a:ext cx="591916" cy="591916"/>
          </a:xfrm>
          <a:prstGeom prst="rect">
            <a:avLst/>
          </a:prstGeom>
          <a:noFill/>
          <a:ln>
            <a:noFill/>
          </a:ln>
        </p:spPr>
      </p:pic>
      <p:sp>
        <p:nvSpPr>
          <p:cNvPr id="990" name="Google Shape;990;p103"/>
          <p:cNvSpPr txBox="1"/>
          <p:nvPr/>
        </p:nvSpPr>
        <p:spPr>
          <a:xfrm>
            <a:off x="1226274" y="488833"/>
            <a:ext cx="10292750" cy="470617"/>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757070"/>
              </a:buClr>
              <a:buSzPts val="1800"/>
              <a:buFont typeface="Calibri"/>
              <a:buNone/>
            </a:pPr>
            <a:r>
              <a:rPr lang="ar-MA" sz="1400" b="0" i="1" u="none" strike="noStrike" cap="none">
                <a:solidFill>
                  <a:srgbClr val="BFBFBF"/>
                </a:solidFill>
                <a:latin typeface="Calibri"/>
                <a:ea typeface="Calibri"/>
                <a:cs typeface="Calibri"/>
                <a:sym typeface="Calibri"/>
              </a:rPr>
              <a:t>يطلب المدر س (ة) من </a:t>
            </a:r>
            <a:r>
              <a:rPr lang="ar-MA" sz="1400" b="0" i="1" u="none" strike="noStrike" cap="none">
                <a:solidFill>
                  <a:srgbClr val="C00000"/>
                </a:solidFill>
                <a:latin typeface="Calibri"/>
                <a:ea typeface="Calibri"/>
                <a:cs typeface="Calibri"/>
                <a:sym typeface="Calibri"/>
              </a:rPr>
              <a:t>جماعة القسم  </a:t>
            </a:r>
            <a:r>
              <a:rPr lang="ar-MA" sz="1400" b="0" i="1" u="none" strike="noStrike" cap="non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sz="1400" b="0" i="1" u="none" strike="noStrike" cap="none">
              <a:solidFill>
                <a:srgbClr val="BFBFBF"/>
              </a:solidFill>
              <a:latin typeface="Calibri"/>
              <a:ea typeface="Calibri"/>
              <a:cs typeface="Calibri"/>
              <a:sym typeface="Calibri"/>
            </a:endParaRPr>
          </a:p>
        </p:txBody>
      </p:sp>
      <p:sp>
        <p:nvSpPr>
          <p:cNvPr id="991" name="Google Shape;991;p103"/>
          <p:cNvSpPr txBox="1"/>
          <p:nvPr/>
        </p:nvSpPr>
        <p:spPr>
          <a:xfrm>
            <a:off x="770689" y="2788455"/>
            <a:ext cx="10650622" cy="1568827"/>
          </a:xfrm>
          <a:prstGeom prst="rect">
            <a:avLst/>
          </a:prstGeom>
          <a:noFill/>
          <a:ln>
            <a:noFill/>
          </a:ln>
        </p:spPr>
        <p:txBody>
          <a:bodyPr spcFirstLastPara="1" wrap="square" lIns="91425" tIns="45700" rIns="91425" bIns="45700" anchor="t" anchorCtr="0">
            <a:spAutoFit/>
          </a:bodyPr>
          <a:lstStyle/>
          <a:p>
            <a:pPr marL="457200" marR="0" lvl="0" indent="-457200" algn="just" rtl="1">
              <a:lnSpc>
                <a:spcPct val="200000"/>
              </a:lnSpc>
              <a:spcBef>
                <a:spcPts val="0"/>
              </a:spcBef>
              <a:spcAft>
                <a:spcPts val="0"/>
              </a:spcAft>
              <a:buClr>
                <a:srgbClr val="000000"/>
              </a:buClr>
              <a:buSzPts val="2400"/>
              <a:buFont typeface="Arial"/>
              <a:buAutoNum type="arabicPeriod"/>
            </a:pPr>
            <a:r>
              <a:rPr lang="ar-MA" sz="2400" b="0" i="0" u="none" strike="noStrike" cap="none">
                <a:solidFill>
                  <a:schemeClr val="dk1"/>
                </a:solidFill>
                <a:latin typeface="Calibri"/>
                <a:ea typeface="Calibri"/>
                <a:cs typeface="Calibri"/>
                <a:sym typeface="Calibri"/>
              </a:rPr>
              <a:t>يَنْجَحُ مَنْ يُخَطِّطُ لِمُسْتَقْبَلِهِ، وَ</a:t>
            </a:r>
            <a:r>
              <a:rPr lang="ar-MA" sz="2400" b="0" i="0" u="none" strike="noStrike" cap="none">
                <a:solidFill>
                  <a:srgbClr val="FF0000"/>
                </a:solidFill>
                <a:latin typeface="Calibri"/>
                <a:ea typeface="Calibri"/>
                <a:cs typeface="Calibri"/>
                <a:sym typeface="Calibri"/>
              </a:rPr>
              <a:t>يَرْسُبُ مَنْ يَتْرُكُ للحَظِّ أُمورَهُ</a:t>
            </a:r>
            <a:r>
              <a:rPr lang="ar-MA"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457200" marR="0" lvl="0" indent="-457200" algn="just" rtl="1">
              <a:lnSpc>
                <a:spcPct val="200000"/>
              </a:lnSpc>
              <a:spcBef>
                <a:spcPts val="800"/>
              </a:spcBef>
              <a:spcAft>
                <a:spcPts val="0"/>
              </a:spcAft>
              <a:buClr>
                <a:srgbClr val="000000"/>
              </a:buClr>
              <a:buSzPts val="2400"/>
              <a:buFont typeface="Arial"/>
              <a:buAutoNum type="arabicPeriod"/>
            </a:pPr>
            <a:r>
              <a:rPr lang="ar-MA" sz="2400" b="0" i="0" u="none" strike="noStrike" cap="none">
                <a:solidFill>
                  <a:schemeClr val="dk1"/>
                </a:solidFill>
                <a:latin typeface="Calibri"/>
                <a:ea typeface="Calibri"/>
                <a:cs typeface="Calibri"/>
                <a:sym typeface="Calibri"/>
              </a:rPr>
              <a:t>ب- ورد في المثل: « لا تَكُنْ </a:t>
            </a:r>
            <a:r>
              <a:rPr lang="ar-MA" sz="2400" b="0" i="0" u="none" strike="noStrike" cap="none">
                <a:solidFill>
                  <a:srgbClr val="FF0000"/>
                </a:solidFill>
                <a:latin typeface="Calibri"/>
                <a:ea typeface="Calibri"/>
                <a:cs typeface="Calibri"/>
                <a:sym typeface="Calibri"/>
              </a:rPr>
              <a:t>صَلْبًا فَتُكْسَرْ</a:t>
            </a:r>
            <a:r>
              <a:rPr lang="ar-MA" sz="2400" b="0" i="0" u="none" strike="noStrike" cap="none">
                <a:solidFill>
                  <a:schemeClr val="dk1"/>
                </a:solidFill>
                <a:latin typeface="Calibri"/>
                <a:ea typeface="Calibri"/>
                <a:cs typeface="Calibri"/>
                <a:sym typeface="Calibri"/>
              </a:rPr>
              <a:t>، وَلا لَيِّنًا فَتُعْصَرْ.»</a:t>
            </a:r>
            <a:endParaRPr/>
          </a:p>
        </p:txBody>
      </p:sp>
      <p:sp>
        <p:nvSpPr>
          <p:cNvPr id="992" name="Google Shape;992;p103"/>
          <p:cNvSpPr txBox="1"/>
          <p:nvPr/>
        </p:nvSpPr>
        <p:spPr>
          <a:xfrm>
            <a:off x="1463622" y="1863158"/>
            <a:ext cx="9283729" cy="405047"/>
          </a:xfrm>
          <a:prstGeom prst="rect">
            <a:avLst/>
          </a:prstGeom>
          <a:noFill/>
          <a:ln>
            <a:noFill/>
          </a:ln>
        </p:spPr>
        <p:txBody>
          <a:bodyPr spcFirstLastPara="1" wrap="square" lIns="91425" tIns="45700" rIns="91425" bIns="45700" anchor="t" anchorCtr="0">
            <a:spAutoFit/>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chemeClr val="dk1"/>
                </a:solidFill>
                <a:latin typeface="Calibri"/>
                <a:ea typeface="Calibri"/>
                <a:cs typeface="Calibri"/>
                <a:sym typeface="Calibri"/>
              </a:rPr>
              <a:t>صَلْبًا فَتُكْسَرْ - وَيَرْسُبُ مَنْ يَتْرُكُ للحَظِّ أُمورَهُ - فالسّكوتُ مِنْ ذَهَبٍ</a:t>
            </a:r>
            <a:endParaRPr sz="1800" b="0" i="0" u="none" strike="noStrike" cap="none">
              <a:solidFill>
                <a:schemeClr val="dk1"/>
              </a:solidFill>
              <a:latin typeface="Calibri"/>
              <a:ea typeface="Calibri"/>
              <a:cs typeface="Calibri"/>
              <a:sym typeface="Calibri"/>
            </a:endParaRPr>
          </a:p>
        </p:txBody>
      </p:sp>
      <p:sp>
        <p:nvSpPr>
          <p:cNvPr id="993" name="Google Shape;993;p103"/>
          <p:cNvSpPr txBox="1"/>
          <p:nvPr/>
        </p:nvSpPr>
        <p:spPr>
          <a:xfrm>
            <a:off x="491510" y="185667"/>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زملائي،</a:t>
            </a:r>
            <a:r>
              <a:rPr lang="ar-MA" sz="1700" b="1" i="0" u="none" strike="noStrike" cap="none">
                <a:solidFill>
                  <a:srgbClr val="0A1D30"/>
                </a:solidFill>
                <a:latin typeface="Calibri"/>
                <a:ea typeface="Calibri"/>
                <a:cs typeface="Calibri"/>
                <a:sym typeface="Calibri"/>
              </a:rPr>
              <a:t> وَأَمْلَأٌ الْفَراغَ بمعنى يُقابِلُ ما هُوَ مُثْبَتٌ في الْعِباراتِ ݴلآتِيَةِ: (الكراسة، ص: 83):</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997"/>
        <p:cNvGrpSpPr/>
        <p:nvPr/>
      </p:nvGrpSpPr>
      <p:grpSpPr>
        <a:xfrm>
          <a:off x="0" y="0"/>
          <a:ext cx="0" cy="0"/>
          <a:chOff x="0" y="0"/>
          <a:chExt cx="0" cy="0"/>
        </a:xfrm>
      </p:grpSpPr>
      <p:grpSp>
        <p:nvGrpSpPr>
          <p:cNvPr id="998" name="Google Shape;998;p42"/>
          <p:cNvGrpSpPr/>
          <p:nvPr/>
        </p:nvGrpSpPr>
        <p:grpSpPr>
          <a:xfrm>
            <a:off x="812159" y="829917"/>
            <a:ext cx="10567685" cy="5198169"/>
            <a:chOff x="2184400" y="1402025"/>
            <a:chExt cx="7823200" cy="4942038"/>
          </a:xfrm>
        </p:grpSpPr>
        <p:sp>
          <p:nvSpPr>
            <p:cNvPr id="999" name="Google Shape;999;p42"/>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00" name="Google Shape;1000;p4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1D6FA9"/>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4400"/>
                <a:buFont typeface="Arial"/>
                <a:buNone/>
              </a:pPr>
              <a:endParaRPr sz="4400" b="1" i="0" u="none" strike="noStrike" cap="none">
                <a:solidFill>
                  <a:srgbClr val="1D6FA9"/>
                </a:solidFill>
                <a:latin typeface="Calibri"/>
                <a:ea typeface="Calibri"/>
                <a:cs typeface="Calibri"/>
                <a:sym typeface="Calibri"/>
              </a:endParaRPr>
            </a:p>
            <a:p>
              <a:pPr marL="0" marR="0" lvl="0" indent="0" algn="ctr" rtl="1">
                <a:lnSpc>
                  <a:spcPct val="100000"/>
                </a:lnSpc>
                <a:spcBef>
                  <a:spcPts val="0"/>
                </a:spcBef>
                <a:spcAft>
                  <a:spcPts val="0"/>
                </a:spcAft>
                <a:buClr>
                  <a:srgbClr val="1D6FA9"/>
                </a:buClr>
                <a:buSzPts val="4400"/>
                <a:buFont typeface="Calibri"/>
                <a:buNone/>
              </a:pPr>
              <a:r>
                <a:rPr lang="ar-MA" sz="4400" b="1" i="0" u="none" strike="noStrike" cap="none">
                  <a:solidFill>
                    <a:srgbClr val="1D6FA9"/>
                  </a:solidFill>
                  <a:latin typeface="Calibri"/>
                  <a:ea typeface="Calibri"/>
                  <a:cs typeface="Calibri"/>
                  <a:sym typeface="Calibri"/>
                </a:rPr>
                <a:t>الممارسة الموجهة الثنائية </a:t>
              </a:r>
              <a:endParaRPr sz="4400" b="1" i="0" u="none" strike="noStrike" cap="none">
                <a:solidFill>
                  <a:srgbClr val="1D6FA9"/>
                </a:solidFill>
                <a:latin typeface="Calibri"/>
                <a:ea typeface="Calibri"/>
                <a:cs typeface="Calibri"/>
                <a:sym typeface="Calibri"/>
              </a:endParaRPr>
            </a:p>
          </p:txBody>
        </p:sp>
      </p:grpSp>
      <p:grpSp>
        <p:nvGrpSpPr>
          <p:cNvPr id="1001" name="Google Shape;1001;p42"/>
          <p:cNvGrpSpPr/>
          <p:nvPr/>
        </p:nvGrpSpPr>
        <p:grpSpPr>
          <a:xfrm>
            <a:off x="8649325" y="4917801"/>
            <a:ext cx="2572577" cy="936371"/>
            <a:chOff x="8649325" y="4917801"/>
            <a:chExt cx="2572576" cy="936370"/>
          </a:xfrm>
        </p:grpSpPr>
        <p:sp>
          <p:nvSpPr>
            <p:cNvPr id="1002" name="Google Shape;1002;p42"/>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03" name="Google Shape;1003;p42"/>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5 دقائق</a:t>
              </a:r>
              <a:endParaRPr sz="1400" b="0" i="0" u="none" strike="noStrike" cap="none">
                <a:solidFill>
                  <a:srgbClr val="000000"/>
                </a:solidFill>
                <a:latin typeface="Arial"/>
                <a:ea typeface="Arial"/>
                <a:cs typeface="Arial"/>
                <a:sym typeface="Arial"/>
              </a:endParaRPr>
            </a:p>
          </p:txBody>
        </p:sp>
      </p:grpSp>
      <p:pic>
        <p:nvPicPr>
          <p:cNvPr id="1004" name="Google Shape;1004;p42"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1005" name="Google Shape;1005;p42"/>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ar-MA" sz="1800" b="0" i="0" u="none" strike="noStrike" cap="none">
                <a:solidFill>
                  <a:srgbClr val="000000"/>
                </a:solidFill>
                <a:latin typeface="Arial"/>
                <a:ea typeface="Arial"/>
                <a:cs typeface="Arial"/>
                <a:sym typeface="Arial"/>
              </a:rPr>
              <a:t>تساءلت ما إذا...</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43"/>
          <p:cNvSpPr txBox="1"/>
          <p:nvPr/>
        </p:nvSpPr>
        <p:spPr>
          <a:xfrm>
            <a:off x="1009180" y="621864"/>
            <a:ext cx="10451806" cy="470617"/>
          </a:xfrm>
          <a:prstGeom prst="rect">
            <a:avLst/>
          </a:prstGeom>
          <a:noFill/>
          <a:ln>
            <a:noFill/>
          </a:ln>
        </p:spPr>
        <p:txBody>
          <a:bodyPr spcFirstLastPara="1" wrap="square" lIns="91425" tIns="45700" rIns="91425" bIns="45700" anchor="ctr" anchorCtr="0">
            <a:noAutofit/>
          </a:bodyPr>
          <a:lstStyle/>
          <a:p>
            <a:pPr marL="0" marR="0" lvl="0" indent="0" algn="just" rtl="1">
              <a:lnSpc>
                <a:spcPct val="90000"/>
              </a:lnSpc>
              <a:spcBef>
                <a:spcPts val="0"/>
              </a:spcBef>
              <a:spcAft>
                <a:spcPts val="0"/>
              </a:spcAft>
              <a:buNone/>
            </a:pPr>
            <a:r>
              <a:rPr lang="ar-MA" sz="1100" b="0" i="1" u="none" strike="noStrike" cap="none">
                <a:solidFill>
                  <a:schemeClr val="dk1"/>
                </a:solidFill>
                <a:latin typeface="Arial"/>
                <a:ea typeface="Arial"/>
                <a:cs typeface="Arial"/>
                <a:sym typeface="Arial"/>
              </a:rPr>
              <a:t> </a:t>
            </a:r>
            <a:br>
              <a:rPr lang="ar-MA" sz="1100" b="0" i="1" u="none" strike="noStrike" cap="none">
                <a:solidFill>
                  <a:schemeClr val="dk1"/>
                </a:solidFill>
                <a:latin typeface="Arial"/>
                <a:ea typeface="Arial"/>
                <a:cs typeface="Arial"/>
                <a:sym typeface="Arial"/>
              </a:rPr>
            </a:br>
            <a:r>
              <a:rPr lang="ar-MA" sz="1400" b="0" i="1" u="none" strike="noStrike" cap="none">
                <a:solidFill>
                  <a:srgbClr val="AEAEAE"/>
                </a:solidFill>
                <a:latin typeface="Calibri"/>
                <a:ea typeface="Calibri"/>
                <a:cs typeface="Calibri"/>
                <a:sym typeface="Calibri"/>
              </a:rPr>
              <a:t>يطلب المدر س من كل متعلم (ة) على ملء ݴلْفَراغ في الْعِباراتِ الآتِيَةِ بمعنى يُقابِلُ ما هُوَ مُثْبَتٌ في ݴلْعِباراتِ ݴلآتِيَةِ، في مدة دقبقتين، </a:t>
            </a:r>
            <a:r>
              <a:rPr lang="ar-MA" sz="1400" b="0" i="1" u="none" strike="noStrike" cap="none">
                <a:solidFill>
                  <a:srgbClr val="FF0000"/>
                </a:solidFill>
                <a:latin typeface="Calibri"/>
                <a:ea typeface="Calibri"/>
                <a:cs typeface="Calibri"/>
                <a:sym typeface="Calibri"/>
              </a:rPr>
              <a:t>ويدعوه</a:t>
            </a:r>
            <a:r>
              <a:rPr lang="ar-MA" sz="1400" b="0" i="1" u="none" strike="noStrike" cap="none">
                <a:solidFill>
                  <a:srgbClr val="AEAEAE"/>
                </a:solidFill>
                <a:latin typeface="Calibri"/>
                <a:ea typeface="Calibri"/>
                <a:cs typeface="Calibri"/>
                <a:sym typeface="Calibri"/>
              </a:rPr>
              <a:t> إلى شرح سيرورة توصله إلى الجواب </a:t>
            </a:r>
            <a:r>
              <a:rPr lang="ar-MA" sz="1400" b="0" i="1" u="none" strike="noStrike" cap="none">
                <a:solidFill>
                  <a:srgbClr val="FF0000"/>
                </a:solidFill>
                <a:latin typeface="Calibri"/>
                <a:ea typeface="Calibri"/>
                <a:cs typeface="Calibri"/>
                <a:sym typeface="Calibri"/>
              </a:rPr>
              <a:t>لزميله</a:t>
            </a:r>
            <a:r>
              <a:rPr lang="ar-MA" sz="1400" b="0" i="1" u="none" strike="noStrike" cap="none">
                <a:solidFill>
                  <a:srgbClr val="AEAEAE"/>
                </a:solidFill>
                <a:latin typeface="Calibri"/>
                <a:ea typeface="Calibri"/>
                <a:cs typeface="Calibri"/>
                <a:sym typeface="Calibri"/>
              </a:rPr>
              <a:t> في سياق التصحيح التبادلي، ثم ينهض متعلما لتقديم الإجابة وشرح مسار التوصل إلى الإجابة </a:t>
            </a:r>
            <a:endParaRPr sz="1400" b="0" i="1" u="none" strike="noStrike" cap="none">
              <a:solidFill>
                <a:srgbClr val="AEAEAE"/>
              </a:solidFill>
              <a:latin typeface="Calibri"/>
              <a:ea typeface="Calibri"/>
              <a:cs typeface="Calibri"/>
              <a:sym typeface="Calibri"/>
            </a:endParaRPr>
          </a:p>
        </p:txBody>
      </p:sp>
      <p:pic>
        <p:nvPicPr>
          <p:cNvPr id="1011" name="Google Shape;1011;p43"/>
          <p:cNvPicPr preferRelativeResize="0"/>
          <p:nvPr/>
        </p:nvPicPr>
        <p:blipFill rotWithShape="1">
          <a:blip r:embed="rId3">
            <a:alphaModFix/>
          </a:blip>
          <a:srcRect l="6770" t="6521" r="9313" b="19710"/>
          <a:stretch/>
        </p:blipFill>
        <p:spPr>
          <a:xfrm>
            <a:off x="320954" y="1304948"/>
            <a:ext cx="11828258" cy="5333489"/>
          </a:xfrm>
          <a:prstGeom prst="rect">
            <a:avLst/>
          </a:prstGeom>
          <a:noFill/>
          <a:ln>
            <a:noFill/>
          </a:ln>
        </p:spPr>
      </p:pic>
      <p:sp>
        <p:nvSpPr>
          <p:cNvPr id="1012" name="Google Shape;1012;p43"/>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3" name="Google Shape;1013;p43"/>
          <p:cNvSpPr txBox="1"/>
          <p:nvPr/>
        </p:nvSpPr>
        <p:spPr>
          <a:xfrm>
            <a:off x="451593" y="219563"/>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زميلي،</a:t>
            </a:r>
            <a:r>
              <a:rPr lang="ar-MA" sz="1700" b="1" i="0" u="none" strike="noStrike" cap="none">
                <a:solidFill>
                  <a:srgbClr val="0A1D30"/>
                </a:solidFill>
                <a:latin typeface="Calibri"/>
                <a:ea typeface="Calibri"/>
                <a:cs typeface="Calibri"/>
                <a:sym typeface="Calibri"/>
              </a:rPr>
              <a:t> وَأَمْلَأٌ الْفَراغَ بمعنى يُقابِلُ ما هُوَ مُثْبَتٌ في الْعِباراتِ الآتِيَةِ: (الكراسة، ص: 83)</a:t>
            </a:r>
            <a:endParaRPr/>
          </a:p>
        </p:txBody>
      </p:sp>
      <p:sp>
        <p:nvSpPr>
          <p:cNvPr id="1014" name="Google Shape;1014;p43"/>
          <p:cNvSpPr txBox="1"/>
          <p:nvPr/>
        </p:nvSpPr>
        <p:spPr>
          <a:xfrm>
            <a:off x="725510" y="1863158"/>
            <a:ext cx="10897588" cy="405047"/>
          </a:xfrm>
          <a:prstGeom prst="rect">
            <a:avLst/>
          </a:prstGeom>
          <a:noFill/>
          <a:ln>
            <a:noFill/>
          </a:ln>
        </p:spPr>
        <p:txBody>
          <a:bodyPr spcFirstLastPara="1" wrap="square" lIns="91425" tIns="45700" rIns="91425" bIns="45700" anchor="t" anchorCtr="0">
            <a:spAutoFit/>
          </a:bodyPr>
          <a:lstStyle/>
          <a:p>
            <a:pPr marL="0" marR="0" lvl="0" indent="0" algn="ctr" rtl="1">
              <a:lnSpc>
                <a:spcPct val="107000"/>
              </a:lnSpc>
              <a:spcBef>
                <a:spcPts val="0"/>
              </a:spcBef>
              <a:spcAft>
                <a:spcPts val="0"/>
              </a:spcAft>
              <a:buClr>
                <a:srgbClr val="000000"/>
              </a:buClr>
              <a:buSzPts val="2000"/>
              <a:buFont typeface="Arial"/>
              <a:buNone/>
            </a:pPr>
            <a:r>
              <a:rPr lang="ar-MA" sz="2000" b="0" i="0" u="none" strike="noStrike" cap="none">
                <a:solidFill>
                  <a:schemeClr val="lt1"/>
                </a:solidFill>
                <a:latin typeface="Calibri"/>
                <a:ea typeface="Calibri"/>
                <a:cs typeface="Calibri"/>
                <a:sym typeface="Calibri"/>
              </a:rPr>
              <a:t>التَّهاوُنُ فِيهِ مَعْصِيَّةٌ -  عدوٌّ في الْعَلانِيَّةِ – لا مانِعَ لِما أَعْطَيْتَ </a:t>
            </a:r>
            <a:endParaRPr sz="1800" b="0" i="0" u="none" strike="noStrike" cap="none">
              <a:solidFill>
                <a:schemeClr val="lt1"/>
              </a:solidFill>
              <a:latin typeface="Calibri"/>
              <a:ea typeface="Calibri"/>
              <a:cs typeface="Calibri"/>
              <a:sym typeface="Calibri"/>
            </a:endParaRPr>
          </a:p>
        </p:txBody>
      </p:sp>
      <p:sp>
        <p:nvSpPr>
          <p:cNvPr id="1015" name="Google Shape;1015;p43"/>
          <p:cNvSpPr txBox="1"/>
          <p:nvPr/>
        </p:nvSpPr>
        <p:spPr>
          <a:xfrm>
            <a:off x="725510" y="2516129"/>
            <a:ext cx="10316116" cy="1850956"/>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Clr>
                <a:srgbClr val="000000"/>
              </a:buClr>
              <a:buSzPts val="2400"/>
              <a:buFont typeface="Arial"/>
              <a:buNone/>
            </a:pPr>
            <a:r>
              <a:rPr lang="ar-MA" sz="2400" b="0" i="0" u="none" strike="noStrike" cap="none">
                <a:solidFill>
                  <a:schemeClr val="lt1"/>
                </a:solidFill>
                <a:latin typeface="Calibri"/>
                <a:ea typeface="Calibri"/>
                <a:cs typeface="Calibri"/>
                <a:sym typeface="Calibri"/>
              </a:rPr>
              <a:t>ج- إِتْقانُ الْعَمَلِ طاعَةٌ، وَ.................................................................................................. </a:t>
            </a:r>
            <a:endParaRPr sz="2400" b="0" i="0" u="none" strike="noStrike" cap="none">
              <a:solidFill>
                <a:schemeClr val="lt1"/>
              </a:solidFill>
              <a:latin typeface="Calibri"/>
              <a:ea typeface="Calibri"/>
              <a:cs typeface="Calibri"/>
              <a:sym typeface="Calibri"/>
            </a:endParaRPr>
          </a:p>
          <a:p>
            <a:pPr marL="0" marR="0" lvl="0" indent="0" algn="just" rtl="1">
              <a:lnSpc>
                <a:spcPct val="150000"/>
              </a:lnSpc>
              <a:spcBef>
                <a:spcPts val="600"/>
              </a:spcBef>
              <a:spcAft>
                <a:spcPts val="0"/>
              </a:spcAft>
              <a:buClr>
                <a:srgbClr val="000000"/>
              </a:buClr>
              <a:buSzPts val="2400"/>
              <a:buFont typeface="Arial"/>
              <a:buNone/>
            </a:pPr>
            <a:r>
              <a:rPr lang="ar-MA" sz="2400" b="0" i="0" u="none" strike="noStrike" cap="none">
                <a:solidFill>
                  <a:schemeClr val="lt1"/>
                </a:solidFill>
                <a:latin typeface="Calibri"/>
                <a:ea typeface="Calibri"/>
                <a:cs typeface="Calibri"/>
                <a:sym typeface="Calibri"/>
              </a:rPr>
              <a:t>د- يقال لشخص: « لَيْسَ لَهُ صَديقٌ، في السِّرِّ وَلا ..................................................................».</a:t>
            </a:r>
            <a:endParaRPr sz="2400" b="0" i="0" u="none" strike="noStrike" cap="none">
              <a:solidFill>
                <a:schemeClr val="lt1"/>
              </a:solidFill>
              <a:latin typeface="Calibri"/>
              <a:ea typeface="Calibri"/>
              <a:cs typeface="Calibri"/>
              <a:sym typeface="Calibri"/>
            </a:endParaRPr>
          </a:p>
          <a:p>
            <a:pPr marL="0" marR="0" lvl="0" indent="0" algn="just" rtl="1">
              <a:lnSpc>
                <a:spcPct val="150000"/>
              </a:lnSpc>
              <a:spcBef>
                <a:spcPts val="600"/>
              </a:spcBef>
              <a:spcAft>
                <a:spcPts val="0"/>
              </a:spcAft>
              <a:buClr>
                <a:srgbClr val="000000"/>
              </a:buClr>
              <a:buSzPts val="2400"/>
              <a:buFont typeface="Arial"/>
              <a:buNone/>
            </a:pPr>
            <a:r>
              <a:rPr lang="ar-MA" sz="2400" b="0" i="0" u="none" strike="noStrike" cap="none">
                <a:solidFill>
                  <a:schemeClr val="lt1"/>
                </a:solidFill>
                <a:latin typeface="Calibri"/>
                <a:ea typeface="Calibri"/>
                <a:cs typeface="Calibri"/>
                <a:sym typeface="Calibri"/>
              </a:rPr>
              <a:t>هـ- "الّلهُمَّ ..............................................................، وَلا مُعْطِيَ لِما مَنَعْتَ".</a:t>
            </a:r>
            <a:endParaRPr sz="2400" b="0" i="0" u="none" strike="noStrike" cap="none">
              <a:solidFill>
                <a:schemeClr val="lt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104"/>
          <p:cNvSpPr txBox="1"/>
          <p:nvPr/>
        </p:nvSpPr>
        <p:spPr>
          <a:xfrm>
            <a:off x="1053548" y="580707"/>
            <a:ext cx="10525539"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ar-MA" sz="1400" b="0" i="1" u="none" strike="noStrike" cap="non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sz="1400" b="0" i="1" u="none" strike="noStrike" cap="none">
              <a:solidFill>
                <a:srgbClr val="AEAEAE"/>
              </a:solidFill>
              <a:latin typeface="Arial"/>
              <a:ea typeface="Arial"/>
              <a:cs typeface="Arial"/>
              <a:sym typeface="Arial"/>
            </a:endParaRPr>
          </a:p>
        </p:txBody>
      </p:sp>
      <p:sp>
        <p:nvSpPr>
          <p:cNvPr id="1021" name="Google Shape;1021;p104"/>
          <p:cNvSpPr txBox="1"/>
          <p:nvPr/>
        </p:nvSpPr>
        <p:spPr>
          <a:xfrm>
            <a:off x="770689" y="3092389"/>
            <a:ext cx="10650622" cy="1850956"/>
          </a:xfrm>
          <a:prstGeom prst="rect">
            <a:avLst/>
          </a:prstGeom>
          <a:noFill/>
          <a:ln>
            <a:noFill/>
          </a:ln>
        </p:spPr>
        <p:txBody>
          <a:bodyPr spcFirstLastPara="1" wrap="square" lIns="91425" tIns="45700" rIns="91425" bIns="45700" anchor="t" anchorCtr="0">
            <a:spAutoFit/>
          </a:bodyPr>
          <a:lstStyle/>
          <a:p>
            <a:pPr marL="0" marR="0" lvl="0" indent="0" algn="just" rtl="1">
              <a:lnSpc>
                <a:spcPct val="150000"/>
              </a:lnSpc>
              <a:spcBef>
                <a:spcPts val="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ج- إِتْقانُ الْعَمَلِ طاعَةٌ، وَ.................................................................................................. </a:t>
            </a:r>
            <a:endParaRPr sz="2400" b="0" i="0" u="none" strike="noStrike" cap="none">
              <a:solidFill>
                <a:schemeClr val="dk1"/>
              </a:solidFill>
              <a:latin typeface="Calibri"/>
              <a:ea typeface="Calibri"/>
              <a:cs typeface="Calibri"/>
              <a:sym typeface="Calibri"/>
            </a:endParaRPr>
          </a:p>
          <a:p>
            <a:pPr marL="0" marR="0" lvl="0" indent="0" algn="just" rtl="1">
              <a:lnSpc>
                <a:spcPct val="150000"/>
              </a:lnSpc>
              <a:spcBef>
                <a:spcPts val="60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د- يقال لشخص: « لَيْسَ لَهُ صَديقٌ، في السِّرِّ وَلا ..................................................................».</a:t>
            </a:r>
            <a:endParaRPr sz="2400" b="0" i="0" u="none" strike="noStrike" cap="none">
              <a:solidFill>
                <a:schemeClr val="dk1"/>
              </a:solidFill>
              <a:latin typeface="Calibri"/>
              <a:ea typeface="Calibri"/>
              <a:cs typeface="Calibri"/>
              <a:sym typeface="Calibri"/>
            </a:endParaRPr>
          </a:p>
          <a:p>
            <a:pPr marL="0" marR="0" lvl="0" indent="0" algn="just" rtl="1">
              <a:lnSpc>
                <a:spcPct val="150000"/>
              </a:lnSpc>
              <a:spcBef>
                <a:spcPts val="600"/>
              </a:spcBef>
              <a:spcAft>
                <a:spcPts val="0"/>
              </a:spcAft>
              <a:buClr>
                <a:srgbClr val="000000"/>
              </a:buClr>
              <a:buSzPts val="2400"/>
              <a:buFont typeface="Arial"/>
              <a:buNone/>
            </a:pPr>
            <a:r>
              <a:rPr lang="ar-MA" sz="2400" b="0" i="0" u="none" strike="noStrike" cap="none">
                <a:solidFill>
                  <a:schemeClr val="dk1"/>
                </a:solidFill>
                <a:latin typeface="Calibri"/>
                <a:ea typeface="Calibri"/>
                <a:cs typeface="Calibri"/>
                <a:sym typeface="Calibri"/>
              </a:rPr>
              <a:t>هـ- "الّلهُمَّ ..............................................................، وَلا مُعْطِيَ لِما مَنَعْتَ".</a:t>
            </a:r>
            <a:endParaRPr sz="2400" b="0" i="0" u="none" strike="noStrike" cap="none">
              <a:solidFill>
                <a:schemeClr val="dk1"/>
              </a:solidFill>
              <a:latin typeface="Calibri"/>
              <a:ea typeface="Calibri"/>
              <a:cs typeface="Calibri"/>
              <a:sym typeface="Calibri"/>
            </a:endParaRPr>
          </a:p>
        </p:txBody>
      </p:sp>
      <p:sp>
        <p:nvSpPr>
          <p:cNvPr id="1022" name="Google Shape;1022;p104"/>
          <p:cNvSpPr txBox="1"/>
          <p:nvPr/>
        </p:nvSpPr>
        <p:spPr>
          <a:xfrm>
            <a:off x="725510" y="1863158"/>
            <a:ext cx="10897588" cy="487465"/>
          </a:xfrm>
          <a:prstGeom prst="rect">
            <a:avLst/>
          </a:prstGeom>
          <a:noFill/>
          <a:ln>
            <a:noFill/>
          </a:ln>
        </p:spPr>
        <p:txBody>
          <a:bodyPr spcFirstLastPara="1" wrap="square" lIns="91425" tIns="45700" rIns="91425" bIns="45700" anchor="t" anchorCtr="0">
            <a:spAutoFit/>
          </a:bodyPr>
          <a:lstStyle/>
          <a:p>
            <a:pPr marL="0" marR="0" lvl="0" indent="0" algn="ctr" rtl="1">
              <a:lnSpc>
                <a:spcPct val="107000"/>
              </a:lnSpc>
              <a:spcBef>
                <a:spcPts val="0"/>
              </a:spcBef>
              <a:spcAft>
                <a:spcPts val="0"/>
              </a:spcAft>
              <a:buClr>
                <a:srgbClr val="000000"/>
              </a:buClr>
              <a:buSzPts val="2400"/>
              <a:buFont typeface="Arial"/>
              <a:buNone/>
            </a:pPr>
            <a:r>
              <a:rPr lang="ar-MA" sz="2400" b="0" i="0" u="none" strike="noStrike" cap="none" dirty="0">
                <a:solidFill>
                  <a:schemeClr val="dk1"/>
                </a:solidFill>
                <a:latin typeface="Calibri"/>
                <a:ea typeface="Calibri"/>
                <a:cs typeface="Calibri"/>
                <a:sym typeface="Calibri"/>
              </a:rPr>
              <a:t>التَّهاوُنُ فِيهِ مَعْصِيَّةٌ - </a:t>
            </a:r>
            <a:r>
              <a:rPr lang="ar-MA" sz="2400" b="0" i="0" u="none" strike="noStrike" cap="none" dirty="0">
                <a:solidFill>
                  <a:schemeClr val="tx1"/>
                </a:solidFill>
                <a:latin typeface="Calibri"/>
                <a:ea typeface="Calibri"/>
                <a:cs typeface="Calibri"/>
                <a:sym typeface="Calibri"/>
              </a:rPr>
              <a:t>عَدُوٌّ</a:t>
            </a:r>
            <a:r>
              <a:rPr lang="ar-MA" sz="2400" b="0" i="0" u="none" strike="noStrike" cap="none" dirty="0">
                <a:solidFill>
                  <a:schemeClr val="dk1"/>
                </a:solidFill>
                <a:latin typeface="Calibri"/>
                <a:ea typeface="Calibri"/>
                <a:cs typeface="Calibri"/>
                <a:sym typeface="Calibri"/>
              </a:rPr>
              <a:t> في الْعَلانِيَّةِ – لا مانِعَ لِما أَعْطَيْتَ</a:t>
            </a:r>
            <a:endParaRPr sz="2000" b="0" i="0" u="none" strike="noStrike" cap="none" dirty="0">
              <a:solidFill>
                <a:schemeClr val="dk1"/>
              </a:solidFill>
              <a:latin typeface="Calibri"/>
              <a:ea typeface="Calibri"/>
              <a:cs typeface="Calibri"/>
              <a:sym typeface="Calibri"/>
            </a:endParaRPr>
          </a:p>
        </p:txBody>
      </p:sp>
      <p:sp>
        <p:nvSpPr>
          <p:cNvPr id="1023" name="Google Shape;1023;p104"/>
          <p:cNvSpPr txBox="1"/>
          <p:nvPr/>
        </p:nvSpPr>
        <p:spPr>
          <a:xfrm>
            <a:off x="451593" y="219563"/>
            <a:ext cx="10979205" cy="351891"/>
          </a:xfrm>
          <a:prstGeom prst="rect">
            <a:avLst/>
          </a:prstGeom>
          <a:noFill/>
          <a:ln>
            <a:noFill/>
          </a:ln>
        </p:spPr>
        <p:txBody>
          <a:bodyPr spcFirstLastPara="1" wrap="square" lIns="91425" tIns="45700" rIns="91425" bIns="45700" anchor="t" anchorCtr="0">
            <a:spAutoFit/>
          </a:bodyPr>
          <a:lstStyle/>
          <a:p>
            <a:pPr marL="0" marR="0" lvl="0" indent="0" algn="r" rtl="1">
              <a:lnSpc>
                <a:spcPct val="122058"/>
              </a:lnSpc>
              <a:spcBef>
                <a:spcPts val="0"/>
              </a:spcBef>
              <a:spcAft>
                <a:spcPts val="0"/>
              </a:spcAft>
              <a:buClr>
                <a:srgbClr val="000000"/>
              </a:buClr>
              <a:buSzPts val="1700"/>
              <a:buFont typeface="Arial"/>
              <a:buNone/>
            </a:pPr>
            <a:r>
              <a:rPr lang="ar-MA" sz="1700" b="1" i="0" u="none" strike="noStrike" cap="none">
                <a:solidFill>
                  <a:srgbClr val="0A1D30"/>
                </a:solidFill>
                <a:latin typeface="Calibri"/>
                <a:ea typeface="Calibri"/>
                <a:cs typeface="Calibri"/>
                <a:sym typeface="Calibri"/>
              </a:rPr>
              <a:t>أتدربُ، </a:t>
            </a:r>
            <a:r>
              <a:rPr lang="ar-MA" sz="1700" b="1" i="0" u="none" strike="noStrike" cap="none">
                <a:solidFill>
                  <a:schemeClr val="dk1"/>
                </a:solidFill>
                <a:highlight>
                  <a:srgbClr val="FFFF00"/>
                </a:highlight>
                <a:latin typeface="Calibri"/>
                <a:ea typeface="Calibri"/>
                <a:cs typeface="Calibri"/>
                <a:sym typeface="Calibri"/>
              </a:rPr>
              <a:t>مَعَ زميلي،</a:t>
            </a:r>
            <a:r>
              <a:rPr lang="ar-MA" sz="1700" b="1" i="0" u="none" strike="noStrike" cap="none">
                <a:solidFill>
                  <a:srgbClr val="0A1D30"/>
                </a:solidFill>
                <a:latin typeface="Calibri"/>
                <a:ea typeface="Calibri"/>
                <a:cs typeface="Calibri"/>
                <a:sym typeface="Calibri"/>
              </a:rPr>
              <a:t> وَأَمْلَأٌ الْفَراغَ بمعنى يُقابِلُ ما هُوَ مُثْبَتٌ في العِباراتِ الآتِيَةِ: (الكراسة، ص: 83)</a:t>
            </a:r>
            <a:endParaRPr/>
          </a:p>
        </p:txBody>
      </p:sp>
      <p:sp>
        <p:nvSpPr>
          <p:cNvPr id="1024" name="Google Shape;1024;p104"/>
          <p:cNvSpPr/>
          <p:nvPr/>
        </p:nvSpPr>
        <p:spPr>
          <a:xfrm>
            <a:off x="5941195" y="3219815"/>
            <a:ext cx="4119716" cy="40504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التَّهاوُنُ فِيهِ مَعْصِيَّةٌ</a:t>
            </a:r>
            <a:endParaRPr sz="2400" b="0" i="0" u="none" strike="noStrike" cap="none">
              <a:solidFill>
                <a:srgbClr val="FF0000"/>
              </a:solidFill>
              <a:latin typeface="Calibri"/>
              <a:ea typeface="Calibri"/>
              <a:cs typeface="Calibri"/>
              <a:sym typeface="Calibri"/>
            </a:endParaRPr>
          </a:p>
        </p:txBody>
      </p:sp>
      <p:sp>
        <p:nvSpPr>
          <p:cNvPr id="1025" name="Google Shape;1025;p104"/>
          <p:cNvSpPr/>
          <p:nvPr/>
        </p:nvSpPr>
        <p:spPr>
          <a:xfrm>
            <a:off x="2517058" y="3904475"/>
            <a:ext cx="4119716" cy="40504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عدوٌّ في الْعَلانِيَّةِ </a:t>
            </a:r>
            <a:endParaRPr sz="2400" b="0" i="0" u="none" strike="noStrike" cap="none">
              <a:solidFill>
                <a:srgbClr val="FF0000"/>
              </a:solidFill>
              <a:latin typeface="Calibri"/>
              <a:ea typeface="Calibri"/>
              <a:cs typeface="Calibri"/>
              <a:sym typeface="Calibri"/>
            </a:endParaRPr>
          </a:p>
        </p:txBody>
      </p:sp>
      <p:sp>
        <p:nvSpPr>
          <p:cNvPr id="1026" name="Google Shape;1026;p104"/>
          <p:cNvSpPr/>
          <p:nvPr/>
        </p:nvSpPr>
        <p:spPr>
          <a:xfrm>
            <a:off x="5879336" y="4485647"/>
            <a:ext cx="4119716" cy="40504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ar-MA" sz="2400" b="0" i="0" u="none" strike="noStrike" cap="none">
                <a:solidFill>
                  <a:srgbClr val="FF0000"/>
                </a:solidFill>
                <a:latin typeface="Calibri"/>
                <a:ea typeface="Calibri"/>
                <a:cs typeface="Calibri"/>
                <a:sym typeface="Calibri"/>
              </a:rPr>
              <a:t>لا مانِعَ لِما أَعْطَيْتَ </a:t>
            </a:r>
            <a:endParaRPr sz="2400" b="0" i="0" u="none" strike="noStrike" cap="none">
              <a:solidFill>
                <a:srgbClr val="FF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030"/>
        <p:cNvGrpSpPr/>
        <p:nvPr/>
      </p:nvGrpSpPr>
      <p:grpSpPr>
        <a:xfrm>
          <a:off x="0" y="0"/>
          <a:ext cx="0" cy="0"/>
          <a:chOff x="0" y="0"/>
          <a:chExt cx="0" cy="0"/>
        </a:xfrm>
      </p:grpSpPr>
      <p:grpSp>
        <p:nvGrpSpPr>
          <p:cNvPr id="1031" name="Google Shape;1031;p45"/>
          <p:cNvGrpSpPr/>
          <p:nvPr/>
        </p:nvGrpSpPr>
        <p:grpSpPr>
          <a:xfrm>
            <a:off x="812159" y="829917"/>
            <a:ext cx="10567685" cy="5198169"/>
            <a:chOff x="2184400" y="1402025"/>
            <a:chExt cx="7823200" cy="4942038"/>
          </a:xfrm>
        </p:grpSpPr>
        <p:sp>
          <p:nvSpPr>
            <p:cNvPr id="1032" name="Google Shape;1032;p45"/>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3" name="Google Shape;1033;p45"/>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1">
                <a:lnSpc>
                  <a:spcPct val="100000"/>
                </a:lnSpc>
                <a:spcBef>
                  <a:spcPts val="0"/>
                </a:spcBef>
                <a:spcAft>
                  <a:spcPts val="0"/>
                </a:spcAft>
                <a:buClr>
                  <a:srgbClr val="92D050"/>
                </a:buClr>
                <a:buSzPts val="4400"/>
                <a:buFont typeface="Calibri"/>
                <a:buNone/>
              </a:pPr>
              <a:r>
                <a:rPr lang="ar-MA" sz="4400" b="1" i="0" u="none" strike="noStrike" cap="none">
                  <a:solidFill>
                    <a:srgbClr val="92D050"/>
                  </a:solidFill>
                  <a:latin typeface="Calibri"/>
                  <a:ea typeface="Calibri"/>
                  <a:cs typeface="Calibri"/>
                  <a:sym typeface="Calibri"/>
                </a:rPr>
                <a:t> الممارسة المستقلة</a:t>
              </a:r>
              <a:endParaRPr sz="4400" b="1" i="0" u="none" strike="noStrike" cap="none">
                <a:solidFill>
                  <a:srgbClr val="92D050"/>
                </a:solidFill>
                <a:latin typeface="Calibri"/>
                <a:ea typeface="Calibri"/>
                <a:cs typeface="Calibri"/>
                <a:sym typeface="Calibri"/>
              </a:endParaRPr>
            </a:p>
          </p:txBody>
        </p:sp>
      </p:grpSp>
      <p:grpSp>
        <p:nvGrpSpPr>
          <p:cNvPr id="1034" name="Google Shape;1034;p45"/>
          <p:cNvGrpSpPr/>
          <p:nvPr/>
        </p:nvGrpSpPr>
        <p:grpSpPr>
          <a:xfrm>
            <a:off x="8664315" y="5002108"/>
            <a:ext cx="2351651" cy="708937"/>
            <a:chOff x="8664315" y="5002108"/>
            <a:chExt cx="2351650" cy="708937"/>
          </a:xfrm>
        </p:grpSpPr>
        <p:sp>
          <p:nvSpPr>
            <p:cNvPr id="1035" name="Google Shape;1035;p45"/>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36" name="Google Shape;1036;p45"/>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3 دقائق</a:t>
              </a:r>
              <a:endParaRPr sz="1400" b="0" i="0" u="none" strike="noStrike" cap="none">
                <a:solidFill>
                  <a:srgbClr val="000000"/>
                </a:solidFill>
                <a:latin typeface="Arial"/>
                <a:ea typeface="Arial"/>
                <a:cs typeface="Arial"/>
                <a:sym typeface="Arial"/>
              </a:endParaRPr>
            </a:p>
          </p:txBody>
        </p:sp>
      </p:grpSp>
      <p:pic>
        <p:nvPicPr>
          <p:cNvPr id="1037" name="Google Shape;1037;p45"/>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46"/>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ݴلوَضْعيّةَ بِتَمعّنٍ، وَأنْجِزُ المَطلوبَ </a:t>
            </a:r>
            <a:r>
              <a:rPr lang="ar-MA">
                <a:solidFill>
                  <a:srgbClr val="595959"/>
                </a:solidFill>
                <a:highlight>
                  <a:srgbClr val="FFFF00"/>
                </a:highlight>
              </a:rPr>
              <a:t>بمفردي</a:t>
            </a:r>
            <a:r>
              <a:rPr lang="ar-MA"/>
              <a:t>، مراعيا معايير النجاح رفقته (الكراسة، ص: 83)</a:t>
            </a:r>
            <a:endParaRPr/>
          </a:p>
        </p:txBody>
      </p:sp>
      <p:pic>
        <p:nvPicPr>
          <p:cNvPr id="1043" name="Google Shape;1043;p46"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044" name="Google Shape;1044;p46"/>
          <p:cNvSpPr txBox="1"/>
          <p:nvPr/>
        </p:nvSpPr>
        <p:spPr>
          <a:xfrm>
            <a:off x="920317" y="1226065"/>
            <a:ext cx="10529278" cy="2585283"/>
          </a:xfrm>
          <a:prstGeom prst="rect">
            <a:avLst/>
          </a:prstGeom>
          <a:solidFill>
            <a:schemeClr val="lt1"/>
          </a:solidFill>
          <a:ln w="38100" cap="flat" cmpd="sng">
            <a:solidFill>
              <a:schemeClr val="dk1"/>
            </a:solidFill>
            <a:prstDash val="solid"/>
            <a:miter lim="8000"/>
            <a:headEnd type="none" w="sm" len="sm"/>
            <a:tailEnd type="none" w="sm" len="sm"/>
          </a:ln>
        </p:spPr>
        <p:txBody>
          <a:bodyPr spcFirstLastPara="1" wrap="square" lIns="91425" tIns="45700" rIns="91425" bIns="45700" anchor="t" anchorCtr="0">
            <a:spAutoFit/>
          </a:bodyPr>
          <a:lstStyle/>
          <a:p>
            <a:pPr marL="0" marR="0" lvl="0" indent="215900" algn="just" rtl="1">
              <a:lnSpc>
                <a:spcPct val="150000"/>
              </a:lnSpc>
              <a:spcBef>
                <a:spcPts val="0"/>
              </a:spcBef>
              <a:spcAft>
                <a:spcPts val="0"/>
              </a:spcAft>
              <a:buClr>
                <a:srgbClr val="000000"/>
              </a:buClr>
              <a:buSzPts val="2400"/>
              <a:buFont typeface="Calibri"/>
              <a:buNone/>
            </a:pPr>
            <a:r>
              <a:rPr lang="ar-MA" sz="2400" b="0" i="0" u="none" strike="noStrike" cap="none">
                <a:solidFill>
                  <a:srgbClr val="000000"/>
                </a:solidFill>
                <a:latin typeface="Calibri"/>
                <a:ea typeface="Calibri"/>
                <a:cs typeface="Calibri"/>
                <a:sym typeface="Calibri"/>
              </a:rPr>
              <a:t>تَعَرَّفْت في فَهْمِ الْمَسْموعِ آفاقَ الْمِهَنِ مُسْتَقْبَلاً ودَوْرَ التِّكْنولوجِيا في اخْتِفاءِ مِهَنٍ وظُهُورِ أُخْرَى جَديدَةٍ. صُغْ ثَلاثَ عِبارَاتٍ تُوَجِّه فيهَا زُمَلاءَك إلى اختيارِ مِهْنَةٍ مُسْتَقْبَلِيّةٍ، مُوَظِّفاً الْمُقابَلَةَ. </a:t>
            </a:r>
            <a:endParaRPr sz="1200" b="1" i="0" u="none" strike="noStrike" cap="none">
              <a:solidFill>
                <a:srgbClr val="000000"/>
              </a:solidFill>
              <a:latin typeface="Calibri"/>
              <a:ea typeface="Calibri"/>
              <a:cs typeface="Calibri"/>
              <a:sym typeface="Calibri"/>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a:p>
            <a:pPr marL="342900" marR="0" lvl="0" indent="-342900" algn="r" rtl="1">
              <a:lnSpc>
                <a:spcPct val="25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a:p>
        </p:txBody>
      </p:sp>
      <p:sp>
        <p:nvSpPr>
          <p:cNvPr id="1045" name="Google Shape;1045;p46"/>
          <p:cNvSpPr txBox="1"/>
          <p:nvPr/>
        </p:nvSpPr>
        <p:spPr>
          <a:xfrm>
            <a:off x="867241" y="537400"/>
            <a:ext cx="10625843" cy="646331"/>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BFBFBF"/>
              </a:buClr>
              <a:buSzPts val="1400"/>
              <a:buFont typeface="Arial"/>
              <a:buNone/>
            </a:pPr>
            <a:r>
              <a:rPr lang="ar-MA" sz="1400" b="0" i="0" u="none" strike="noStrike" cap="none">
                <a:solidFill>
                  <a:srgbClr val="BFBFBF"/>
                </a:solidFill>
                <a:latin typeface="Calibri"/>
                <a:ea typeface="Calibri"/>
                <a:cs typeface="Calibri"/>
                <a:sym typeface="Calibri"/>
              </a:rPr>
              <a:t>يدعو المدرس كل متعلم (ة) إلى الانطلاق من الوضعية لصياغة ثَلاثَ عِبارَاتٍ تُوَجِّه فيهَا زُمَلاءَك إلى اختيارِ مِهْنَةٍ مُسْتَقْبَلِيّةٍ، مُوَظِّفاً الْمُقابَلَةَ،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sz="1400" b="0" i="0" u="none" strike="noStrike" cap="none">
              <a:solidFill>
                <a:srgbClr val="000000"/>
              </a:solidFill>
              <a:latin typeface="Arial"/>
              <a:ea typeface="Arial"/>
              <a:cs typeface="Arial"/>
              <a:sym typeface="Arial"/>
            </a:endParaRPr>
          </a:p>
        </p:txBody>
      </p:sp>
      <p:graphicFrame>
        <p:nvGraphicFramePr>
          <p:cNvPr id="1046" name="Google Shape;1046;p46"/>
          <p:cNvGraphicFramePr/>
          <p:nvPr>
            <p:extLst>
              <p:ext uri="{D42A27DB-BD31-4B8C-83A1-F6EECF244321}">
                <p14:modId xmlns:p14="http://schemas.microsoft.com/office/powerpoint/2010/main" val="1992280484"/>
              </p:ext>
            </p:extLst>
          </p:nvPr>
        </p:nvGraphicFramePr>
        <p:xfrm>
          <a:off x="1770387" y="4377733"/>
          <a:ext cx="8819550" cy="1676751"/>
        </p:xfrm>
        <a:graphic>
          <a:graphicData uri="http://schemas.openxmlformats.org/drawingml/2006/table">
            <a:tbl>
              <a:tblPr>
                <a:noFill/>
                <a:tableStyleId>{A29AE0DF-9600-494F-A2AE-2A253DFFEA28}</a:tableStyleId>
              </a:tblPr>
              <a:tblGrid>
                <a:gridCol w="761025">
                  <a:extLst>
                    <a:ext uri="{9D8B030D-6E8A-4147-A177-3AD203B41FA5}">
                      <a16:colId xmlns:a16="http://schemas.microsoft.com/office/drawing/2014/main" val="20000"/>
                    </a:ext>
                  </a:extLst>
                </a:gridCol>
                <a:gridCol w="844550">
                  <a:extLst>
                    <a:ext uri="{9D8B030D-6E8A-4147-A177-3AD203B41FA5}">
                      <a16:colId xmlns:a16="http://schemas.microsoft.com/office/drawing/2014/main" val="20001"/>
                    </a:ext>
                  </a:extLst>
                </a:gridCol>
                <a:gridCol w="691150">
                  <a:extLst>
                    <a:ext uri="{9D8B030D-6E8A-4147-A177-3AD203B41FA5}">
                      <a16:colId xmlns:a16="http://schemas.microsoft.com/office/drawing/2014/main" val="20002"/>
                    </a:ext>
                  </a:extLst>
                </a:gridCol>
                <a:gridCol w="6522825">
                  <a:extLst>
                    <a:ext uri="{9D8B030D-6E8A-4147-A177-3AD203B41FA5}">
                      <a16:colId xmlns:a16="http://schemas.microsoft.com/office/drawing/2014/main" val="20003"/>
                    </a:ext>
                  </a:extLst>
                </a:gridCol>
              </a:tblGrid>
              <a:tr h="254625">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لا</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نسبيا</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نعم</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معايير النجاح</a:t>
                      </a: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1- أنتجت ثَلاثَ عِبارَاتٍ تُوَجِّه فيهَا زُمَلاءَك إلى اختيارِ مِهْنَةٍ مُسْتَقْبَلِيّةٍ، مُوَظِّفاً الْمُقابَلَةَ.</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2- استخدمت الْمُقابَلَةَ بشكل سليم.</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3- وظفت جملا تامة المعنى والمبنى.</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dirty="0">
                          <a:solidFill>
                            <a:srgbClr val="002060"/>
                          </a:solidFill>
                          <a:latin typeface="Calibri"/>
                          <a:ea typeface="Calibri"/>
                          <a:cs typeface="Calibri"/>
                          <a:sym typeface="Calibri"/>
                        </a:rPr>
                        <a:t>4- احترمت سلامة اللغة وعلامة الترقيم المناسبة.</a:t>
                      </a:r>
                      <a:endParaRPr sz="1100" u="none" strike="noStrike" cap="none" dirty="0">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pic>
        <p:nvPicPr>
          <p:cNvPr id="1051" name="Google Shape;1051;p47" descr="Image générée"/>
          <p:cNvPicPr preferRelativeResize="0"/>
          <p:nvPr/>
        </p:nvPicPr>
        <p:blipFill rotWithShape="1">
          <a:blip r:embed="rId3">
            <a:alphaModFix/>
          </a:blip>
          <a:srcRect l="3381" t="42118" r="70997" b="41629"/>
          <a:stretch/>
        </p:blipFill>
        <p:spPr>
          <a:xfrm>
            <a:off x="218921" y="63476"/>
            <a:ext cx="498102" cy="473924"/>
          </a:xfrm>
          <a:prstGeom prst="rect">
            <a:avLst/>
          </a:prstGeom>
          <a:noFill/>
          <a:ln>
            <a:noFill/>
          </a:ln>
        </p:spPr>
      </p:pic>
      <p:sp>
        <p:nvSpPr>
          <p:cNvPr id="1052" name="Google Shape;1052;p47"/>
          <p:cNvSpPr txBox="1"/>
          <p:nvPr/>
        </p:nvSpPr>
        <p:spPr>
          <a:xfrm>
            <a:off x="973394" y="590324"/>
            <a:ext cx="10423125" cy="56005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AEAEAE"/>
              </a:buClr>
              <a:buSzPts val="1400"/>
              <a:buFont typeface="Arial"/>
              <a:buNone/>
            </a:pPr>
            <a:r>
              <a:rPr lang="ar-MA" sz="1400" b="0" i="1" u="none" strike="noStrike" cap="none" dirty="0">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المقابلة في  كل جملة، ويعمد رفقة جماعة الفصل إلى تصحيح التمرين</a:t>
            </a:r>
            <a:endParaRPr sz="1400" b="0" i="1" u="none" strike="noStrike" cap="none" dirty="0">
              <a:solidFill>
                <a:srgbClr val="AEAEAE"/>
              </a:solidFill>
              <a:latin typeface="Calibri"/>
              <a:ea typeface="Calibri"/>
              <a:cs typeface="Calibri"/>
              <a:sym typeface="Calibri"/>
            </a:endParaRPr>
          </a:p>
        </p:txBody>
      </p:sp>
      <p:sp>
        <p:nvSpPr>
          <p:cNvPr id="1053" name="Google Shape;1053;p47"/>
          <p:cNvSpPr/>
          <p:nvPr/>
        </p:nvSpPr>
        <p:spPr>
          <a:xfrm>
            <a:off x="7870722" y="3126945"/>
            <a:ext cx="3721509" cy="54194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ar-MA" sz="2000" b="1" i="0" u="none" strike="noStrike" cap="none">
                <a:solidFill>
                  <a:srgbClr val="747474"/>
                </a:solidFill>
                <a:latin typeface="Calibri"/>
                <a:ea typeface="Calibri"/>
                <a:cs typeface="Calibri"/>
                <a:sym typeface="Calibri"/>
              </a:rPr>
              <a:t>أُقَوِّمُ إنجازي في ضوء مَعاييرَ ݴلنَّجاحِ</a:t>
            </a:r>
            <a:r>
              <a:rPr lang="ar-MA"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pic>
        <p:nvPicPr>
          <p:cNvPr id="1054" name="Google Shape;1054;p47"/>
          <p:cNvPicPr preferRelativeResize="0"/>
          <p:nvPr/>
        </p:nvPicPr>
        <p:blipFill rotWithShape="1">
          <a:blip r:embed="rId4">
            <a:alphaModFix/>
          </a:blip>
          <a:srcRect/>
          <a:stretch/>
        </p:blipFill>
        <p:spPr>
          <a:xfrm>
            <a:off x="7280785" y="3207815"/>
            <a:ext cx="647756" cy="350550"/>
          </a:xfrm>
          <a:prstGeom prst="rect">
            <a:avLst/>
          </a:prstGeom>
          <a:noFill/>
          <a:ln>
            <a:noFill/>
          </a:ln>
        </p:spPr>
      </p:pic>
      <p:sp>
        <p:nvSpPr>
          <p:cNvPr id="1055" name="Google Shape;1055;p47"/>
          <p:cNvSpPr txBox="1">
            <a:spLocks noGrp="1"/>
          </p:cNvSpPr>
          <p:nvPr>
            <p:ph type="title"/>
          </p:nvPr>
        </p:nvSpPr>
        <p:spPr>
          <a:xfrm>
            <a:off x="920316" y="116400"/>
            <a:ext cx="10529279" cy="473924"/>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أَقْرَأُ الوَضْعيّةَ بِتَمعّنٍ، وَأنْجِزُ الْمَطلوبَ </a:t>
            </a:r>
            <a:r>
              <a:rPr lang="ar-MA">
                <a:solidFill>
                  <a:srgbClr val="595959"/>
                </a:solidFill>
                <a:highlight>
                  <a:srgbClr val="FFFF00"/>
                </a:highlight>
              </a:rPr>
              <a:t>بمفردي</a:t>
            </a:r>
            <a:r>
              <a:rPr lang="ar-MA"/>
              <a:t>، مراعيا معايير النجاح رفقته (الكراسة، ص: 83)</a:t>
            </a:r>
            <a:endParaRPr/>
          </a:p>
        </p:txBody>
      </p:sp>
      <p:sp>
        <p:nvSpPr>
          <p:cNvPr id="1056" name="Google Shape;1056;p47"/>
          <p:cNvSpPr txBox="1"/>
          <p:nvPr/>
        </p:nvSpPr>
        <p:spPr>
          <a:xfrm>
            <a:off x="443187" y="1454715"/>
            <a:ext cx="11006408" cy="1200288"/>
          </a:xfrm>
          <a:prstGeom prst="rect">
            <a:avLst/>
          </a:prstGeom>
          <a:solidFill>
            <a:schemeClr val="lt1"/>
          </a:solidFill>
          <a:ln w="38100" cap="flat" cmpd="sng">
            <a:solidFill>
              <a:schemeClr val="dk1"/>
            </a:solidFill>
            <a:prstDash val="solid"/>
            <a:miter lim="8000"/>
            <a:headEnd type="none" w="sm" len="sm"/>
            <a:tailEnd type="none" w="sm" len="sm"/>
          </a:ln>
        </p:spPr>
        <p:txBody>
          <a:bodyPr spcFirstLastPara="1" wrap="square" lIns="91425" tIns="45700" rIns="91425" bIns="45700" anchor="t" anchorCtr="0">
            <a:spAutoFit/>
          </a:bodyPr>
          <a:lstStyle/>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a:p>
            <a:pPr marL="342900" marR="0" lvl="0" indent="-342900" algn="r" rtl="1">
              <a:lnSpc>
                <a:spcPct val="200000"/>
              </a:lnSpc>
              <a:spcBef>
                <a:spcPts val="0"/>
              </a:spcBef>
              <a:spcAft>
                <a:spcPts val="0"/>
              </a:spcAft>
              <a:buClr>
                <a:srgbClr val="000000"/>
              </a:buClr>
              <a:buSzPts val="1200"/>
              <a:buFont typeface="Noto Sans Symbols"/>
              <a:buChar char="❑"/>
            </a:pPr>
            <a:r>
              <a:rPr lang="ar-MA" sz="1200" b="1" i="0" u="none" strike="noStrike" cap="none">
                <a:solidFill>
                  <a:srgbClr val="000000"/>
                </a:solidFill>
                <a:latin typeface="Calibri"/>
                <a:ea typeface="Calibri"/>
                <a:cs typeface="Calibri"/>
                <a:sym typeface="Calibri"/>
              </a:rPr>
              <a:t>.............................................................................................................................................................................................................................................................</a:t>
            </a:r>
            <a:endParaRPr sz="1200" b="1" i="0" u="none" strike="noStrike" cap="none">
              <a:solidFill>
                <a:srgbClr val="000000"/>
              </a:solidFill>
              <a:latin typeface="Calibri"/>
              <a:ea typeface="Calibri"/>
              <a:cs typeface="Calibri"/>
              <a:sym typeface="Calibri"/>
            </a:endParaRPr>
          </a:p>
        </p:txBody>
      </p:sp>
      <p:graphicFrame>
        <p:nvGraphicFramePr>
          <p:cNvPr id="1057" name="Google Shape;1057;p47"/>
          <p:cNvGraphicFramePr/>
          <p:nvPr/>
        </p:nvGraphicFramePr>
        <p:xfrm>
          <a:off x="602673" y="4159632"/>
          <a:ext cx="10793825" cy="1676751"/>
        </p:xfrm>
        <a:graphic>
          <a:graphicData uri="http://schemas.openxmlformats.org/drawingml/2006/table">
            <a:tbl>
              <a:tblPr>
                <a:noFill/>
                <a:tableStyleId>{A29AE0DF-9600-494F-A2AE-2A253DFFEA28}</a:tableStyleId>
              </a:tblPr>
              <a:tblGrid>
                <a:gridCol w="931375">
                  <a:extLst>
                    <a:ext uri="{9D8B030D-6E8A-4147-A177-3AD203B41FA5}">
                      <a16:colId xmlns:a16="http://schemas.microsoft.com/office/drawing/2014/main" val="20000"/>
                    </a:ext>
                  </a:extLst>
                </a:gridCol>
                <a:gridCol w="1033600">
                  <a:extLst>
                    <a:ext uri="{9D8B030D-6E8A-4147-A177-3AD203B41FA5}">
                      <a16:colId xmlns:a16="http://schemas.microsoft.com/office/drawing/2014/main" val="20001"/>
                    </a:ext>
                  </a:extLst>
                </a:gridCol>
                <a:gridCol w="845850">
                  <a:extLst>
                    <a:ext uri="{9D8B030D-6E8A-4147-A177-3AD203B41FA5}">
                      <a16:colId xmlns:a16="http://schemas.microsoft.com/office/drawing/2014/main" val="20002"/>
                    </a:ext>
                  </a:extLst>
                </a:gridCol>
                <a:gridCol w="7983000">
                  <a:extLst>
                    <a:ext uri="{9D8B030D-6E8A-4147-A177-3AD203B41FA5}">
                      <a16:colId xmlns:a16="http://schemas.microsoft.com/office/drawing/2014/main" val="20003"/>
                    </a:ext>
                  </a:extLst>
                </a:gridCol>
              </a:tblGrid>
              <a:tr h="254625">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لا</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نسبيا</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نعم</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Clr>
                          <a:srgbClr val="000000"/>
                        </a:buClr>
                        <a:buSzPts val="1600"/>
                        <a:buFont typeface="Arial"/>
                        <a:buNone/>
                      </a:pPr>
                      <a:r>
                        <a:rPr lang="ar-MA" sz="1600" b="1" u="none" strike="noStrike" cap="none">
                          <a:solidFill>
                            <a:srgbClr val="002060"/>
                          </a:solidFill>
                          <a:latin typeface="Calibri"/>
                          <a:ea typeface="Calibri"/>
                          <a:cs typeface="Calibri"/>
                          <a:sym typeface="Calibri"/>
                        </a:rPr>
                        <a:t>معايير النجاح</a:t>
                      </a: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1- أنتجت ثَلاثَ عِبارَاتٍ تُوَجِّه فيهَا زُمَلاءَك إلى اختيارِ مِهْنَةٍ مُسْتَقْبَلِيّةٍ، مُوَظِّفاً الْمُقابَلَةَ.</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2- استخدمت الْمُقابَلَةَ بشكل سليم.</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3- وظفت جملا تامة المعنى والمبنى.</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34000">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Clr>
                          <a:srgbClr val="000000"/>
                        </a:buClr>
                        <a:buSzPts val="1100"/>
                        <a:buFont typeface="Arial"/>
                        <a:buNone/>
                      </a:pPr>
                      <a:endParaRPr sz="1100" u="none" strike="noStrike" cap="none">
                        <a:latin typeface="Calibri"/>
                        <a:ea typeface="Calibri"/>
                        <a:cs typeface="Calibri"/>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200"/>
                        <a:buFont typeface="Arial"/>
                        <a:buNone/>
                      </a:pPr>
                      <a:r>
                        <a:rPr lang="ar-MA" sz="1200" b="1" u="none" strike="noStrike" cap="none">
                          <a:solidFill>
                            <a:srgbClr val="002060"/>
                          </a:solidFill>
                          <a:latin typeface="Calibri"/>
                          <a:ea typeface="Calibri"/>
                          <a:cs typeface="Calibri"/>
                          <a:sym typeface="Calibri"/>
                        </a:rPr>
                        <a:t>4- احترمت سلامة اللغة وعلامة الترقيم المناسبة.</a:t>
                      </a:r>
                      <a:endParaRPr sz="1100" u="none" strike="noStrike" cap="none">
                        <a:latin typeface="Calibri"/>
                        <a:ea typeface="Calibri"/>
                        <a:cs typeface="Calibri"/>
                        <a:sym typeface="Calibri"/>
                      </a:endParaRPr>
                    </a:p>
                  </a:txBody>
                  <a:tcPr marL="91450" marR="91450" marT="45725" marB="457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1061"/>
        <p:cNvGrpSpPr/>
        <p:nvPr/>
      </p:nvGrpSpPr>
      <p:grpSpPr>
        <a:xfrm>
          <a:off x="0" y="0"/>
          <a:ext cx="0" cy="0"/>
          <a:chOff x="0" y="0"/>
          <a:chExt cx="0" cy="0"/>
        </a:xfrm>
      </p:grpSpPr>
      <p:grpSp>
        <p:nvGrpSpPr>
          <p:cNvPr id="1062" name="Google Shape;1062;p48"/>
          <p:cNvGrpSpPr/>
          <p:nvPr/>
        </p:nvGrpSpPr>
        <p:grpSpPr>
          <a:xfrm>
            <a:off x="812158" y="844906"/>
            <a:ext cx="10567685" cy="5198169"/>
            <a:chOff x="2184399" y="1402024"/>
            <a:chExt cx="7823200" cy="4942038"/>
          </a:xfrm>
        </p:grpSpPr>
        <p:sp>
          <p:nvSpPr>
            <p:cNvPr id="1063" name="Google Shape;1063;p48"/>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4" name="Google Shape;1064;p4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grpSp>
        <p:nvGrpSpPr>
          <p:cNvPr id="1065" name="Google Shape;1065;p48"/>
          <p:cNvGrpSpPr/>
          <p:nvPr/>
        </p:nvGrpSpPr>
        <p:grpSpPr>
          <a:xfrm>
            <a:off x="8559384" y="4917801"/>
            <a:ext cx="2662518" cy="936371"/>
            <a:chOff x="8559384" y="4917801"/>
            <a:chExt cx="2662517" cy="936370"/>
          </a:xfrm>
        </p:grpSpPr>
        <p:sp>
          <p:nvSpPr>
            <p:cNvPr id="1066" name="Google Shape;1066;p48"/>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067" name="Google Shape;1067;p48"/>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600"/>
                <a:buFont typeface="Arial"/>
                <a:buNone/>
              </a:pPr>
              <a:r>
                <a:rPr lang="ar-MA" sz="3600" b="1" i="0" u="none" strike="noStrike" cap="none">
                  <a:solidFill>
                    <a:srgbClr val="000000"/>
                  </a:solidFill>
                  <a:latin typeface="Calibri"/>
                  <a:ea typeface="Calibri"/>
                  <a:cs typeface="Calibri"/>
                  <a:sym typeface="Calibri"/>
                </a:rPr>
                <a:t> 5 دقائق</a:t>
              </a:r>
              <a:endParaRPr sz="1400" b="0" i="0" u="none" strike="noStrike" cap="none">
                <a:solidFill>
                  <a:srgbClr val="000000"/>
                </a:solidFill>
                <a:latin typeface="Arial"/>
                <a:ea typeface="Arial"/>
                <a:cs typeface="Arial"/>
                <a:sym typeface="Arial"/>
              </a:endParaRPr>
            </a:p>
          </p:txBody>
        </p:sp>
      </p:grpSp>
      <p:sp>
        <p:nvSpPr>
          <p:cNvPr id="1068" name="Google Shape;1068;p48"/>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اختتام الحصة</a:t>
            </a:r>
            <a:endParaRPr sz="1400" b="0" i="0" u="none" strike="noStrike" cap="none">
              <a:solidFill>
                <a:srgbClr val="000000"/>
              </a:solidFill>
              <a:latin typeface="Arial"/>
              <a:ea typeface="Arial"/>
              <a:cs typeface="Arial"/>
              <a:sym typeface="Arial"/>
            </a:endParaRPr>
          </a:p>
        </p:txBody>
      </p:sp>
      <p:pic>
        <p:nvPicPr>
          <p:cNvPr id="1069" name="Google Shape;1069;p48"/>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49"/>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1800"/>
              <a:buNone/>
            </a:pPr>
            <a:r>
              <a:rPr lang="ar-MA"/>
              <a:t>التذكير بموضوع الدرس وأهدافه</a:t>
            </a:r>
            <a:endParaRPr/>
          </a:p>
        </p:txBody>
      </p:sp>
      <p:sp>
        <p:nvSpPr>
          <p:cNvPr id="1075" name="Google Shape;1075;p49"/>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يدعو  المدرس التلاميذ إلى التذكير بالأهداف المصرح بها بداية الحصة، ويتحقق تدريجيا من تحققها</a:t>
            </a:r>
            <a:endParaRPr/>
          </a:p>
        </p:txBody>
      </p:sp>
      <p:sp>
        <p:nvSpPr>
          <p:cNvPr id="1076" name="Google Shape;1076;p49"/>
          <p:cNvSpPr txBox="1"/>
          <p:nvPr/>
        </p:nvSpPr>
        <p:spPr>
          <a:xfrm>
            <a:off x="761501" y="2782669"/>
            <a:ext cx="10829243" cy="646331"/>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600"/>
              <a:buFont typeface="Arial"/>
              <a:buNone/>
            </a:pPr>
            <a:r>
              <a:rPr lang="ar-MA" sz="3600" b="1" i="0" u="none" strike="noStrike" cap="none">
                <a:solidFill>
                  <a:srgbClr val="00B0F0"/>
                </a:solidFill>
                <a:latin typeface="Calibri"/>
                <a:ea typeface="Calibri"/>
                <a:cs typeface="Calibri"/>
                <a:sym typeface="Calibri"/>
              </a:rPr>
              <a:t>- تذكر أهداف الحصة.</a:t>
            </a:r>
            <a:endParaRPr sz="1400" b="0" i="0" u="none" strike="noStrike" cap="none">
              <a:solidFill>
                <a:srgbClr val="000000"/>
              </a:solidFill>
              <a:latin typeface="Calibri"/>
              <a:ea typeface="Calibri"/>
              <a:cs typeface="Calibri"/>
              <a:sym typeface="Calibri"/>
            </a:endParaRPr>
          </a:p>
        </p:txBody>
      </p:sp>
      <p:pic>
        <p:nvPicPr>
          <p:cNvPr id="1077" name="Google Shape;1077;p49"/>
          <p:cNvPicPr preferRelativeResize="0"/>
          <p:nvPr/>
        </p:nvPicPr>
        <p:blipFill rotWithShape="1">
          <a:blip r:embed="rId3">
            <a:alphaModFix/>
          </a:blip>
          <a:srcRect/>
          <a:stretch/>
        </p:blipFill>
        <p:spPr>
          <a:xfrm>
            <a:off x="169585" y="210537"/>
            <a:ext cx="591916" cy="59191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50"/>
          <p:cNvSpPr txBox="1">
            <a:spLocks noGrp="1"/>
          </p:cNvSpPr>
          <p:nvPr>
            <p:ph type="title"/>
          </p:nvPr>
        </p:nvSpPr>
        <p:spPr>
          <a:xfrm>
            <a:off x="867240" y="433002"/>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خطوات استثمار الظاهرة اللغوية في الإنتاج الشفهي والكتابي</a:t>
            </a:r>
            <a:br>
              <a:rPr lang="ar-MA"/>
            </a:br>
            <a:endParaRPr/>
          </a:p>
        </p:txBody>
      </p:sp>
      <p:sp>
        <p:nvSpPr>
          <p:cNvPr id="1083" name="Google Shape;1083;p50"/>
          <p:cNvSpPr txBox="1">
            <a:spLocks noGrp="1"/>
          </p:cNvSpPr>
          <p:nvPr>
            <p:ph type="body" idx="2"/>
          </p:nvPr>
        </p:nvSpPr>
        <p:spPr>
          <a:xfrm>
            <a:off x="1258400" y="638348"/>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a:t>يطلب المدرس من المتعلمين تذكر خطوات استثمار الظاهرة اللغوية في  التواصل الشفهي والكتابي.</a:t>
            </a:r>
            <a:endParaRPr/>
          </a:p>
        </p:txBody>
      </p:sp>
      <p:pic>
        <p:nvPicPr>
          <p:cNvPr id="1084" name="Google Shape;1084;p50"/>
          <p:cNvPicPr preferRelativeResize="0"/>
          <p:nvPr/>
        </p:nvPicPr>
        <p:blipFill rotWithShape="1">
          <a:blip r:embed="rId3">
            <a:alphaModFix/>
          </a:blip>
          <a:srcRect/>
          <a:stretch/>
        </p:blipFill>
        <p:spPr>
          <a:xfrm>
            <a:off x="163283" y="512692"/>
            <a:ext cx="591916" cy="591916"/>
          </a:xfrm>
          <a:prstGeom prst="rect">
            <a:avLst/>
          </a:prstGeom>
          <a:noFill/>
          <a:ln>
            <a:noFill/>
          </a:ln>
        </p:spPr>
      </p:pic>
      <p:grpSp>
        <p:nvGrpSpPr>
          <p:cNvPr id="1085" name="Google Shape;1085;p50"/>
          <p:cNvGrpSpPr/>
          <p:nvPr/>
        </p:nvGrpSpPr>
        <p:grpSpPr>
          <a:xfrm>
            <a:off x="1553297" y="1104608"/>
            <a:ext cx="9843220" cy="5030721"/>
            <a:chOff x="798098" y="0"/>
            <a:chExt cx="9843220" cy="5030721"/>
          </a:xfrm>
        </p:grpSpPr>
        <p:sp>
          <p:nvSpPr>
            <p:cNvPr id="1086" name="Google Shape;1086;p50"/>
            <p:cNvSpPr/>
            <p:nvPr/>
          </p:nvSpPr>
          <p:spPr>
            <a:xfrm>
              <a:off x="798098" y="0"/>
              <a:ext cx="9045121" cy="5030721"/>
            </a:xfrm>
            <a:prstGeom prst="leftArrow">
              <a:avLst>
                <a:gd name="adj1" fmla="val 50000"/>
                <a:gd name="adj2" fmla="val 50000"/>
              </a:avLst>
            </a:prstGeom>
            <a:solidFill>
              <a:srgbClr val="F6D4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50"/>
            <p:cNvSpPr/>
            <p:nvPr/>
          </p:nvSpPr>
          <p:spPr>
            <a:xfrm>
              <a:off x="7448923" y="1509216"/>
              <a:ext cx="3192395" cy="2012288"/>
            </a:xfrm>
            <a:prstGeom prst="roundRect">
              <a:avLst>
                <a:gd name="adj" fmla="val 16667"/>
              </a:avLst>
            </a:prstGeom>
            <a:solidFill>
              <a:srgbClr val="E97131"/>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50"/>
            <p:cNvSpPr txBox="1"/>
            <p:nvPr/>
          </p:nvSpPr>
          <p:spPr>
            <a:xfrm>
              <a:off x="7547155" y="1607448"/>
              <a:ext cx="2995931" cy="181582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ar-MA" sz="3200" b="0" i="0" u="none" strike="noStrike" cap="none">
                  <a:solidFill>
                    <a:schemeClr val="lt1"/>
                  </a:solidFill>
                  <a:latin typeface="Calibri"/>
                  <a:ea typeface="Calibri"/>
                  <a:cs typeface="Calibri"/>
                  <a:sym typeface="Calibri"/>
                </a:rPr>
                <a:t>تعرف المقابلة ووظيفته</a:t>
              </a:r>
              <a:endParaRPr sz="3200" b="0" i="0" u="none" strike="noStrike" cap="none">
                <a:solidFill>
                  <a:schemeClr val="lt1"/>
                </a:solidFill>
                <a:latin typeface="Calibri"/>
                <a:ea typeface="Calibri"/>
                <a:cs typeface="Calibri"/>
                <a:sym typeface="Calibri"/>
              </a:endParaRPr>
            </a:p>
          </p:txBody>
        </p:sp>
        <p:sp>
          <p:nvSpPr>
            <p:cNvPr id="1089" name="Google Shape;1089;p50"/>
            <p:cNvSpPr/>
            <p:nvPr/>
          </p:nvSpPr>
          <p:spPr>
            <a:xfrm>
              <a:off x="3724461" y="1509216"/>
              <a:ext cx="3192395" cy="2012288"/>
            </a:xfrm>
            <a:prstGeom prst="roundRect">
              <a:avLst>
                <a:gd name="adj" fmla="val 16667"/>
              </a:avLst>
            </a:prstGeom>
            <a:solidFill>
              <a:srgbClr val="8CAF1D"/>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p50"/>
            <p:cNvSpPr txBox="1"/>
            <p:nvPr/>
          </p:nvSpPr>
          <p:spPr>
            <a:xfrm>
              <a:off x="3822693" y="1607448"/>
              <a:ext cx="2995931" cy="1815824"/>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None/>
              </a:pPr>
              <a:r>
                <a:rPr lang="ar-MA" sz="3200" b="0" i="0" u="none" strike="noStrike" cap="none">
                  <a:solidFill>
                    <a:schemeClr val="lt1"/>
                  </a:solidFill>
                  <a:latin typeface="Arial"/>
                  <a:ea typeface="Arial"/>
                  <a:cs typeface="Arial"/>
                  <a:sym typeface="Arial"/>
                </a:rPr>
                <a:t>توظيف المقابلة في سياقات تواصلية</a:t>
              </a:r>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pic>
        <p:nvPicPr>
          <p:cNvPr id="1095" name="Google Shape;1095;g3b01cd110f7_1_0"/>
          <p:cNvPicPr preferRelativeResize="0"/>
          <p:nvPr/>
        </p:nvPicPr>
        <p:blipFill rotWithShape="1">
          <a:blip r:embed="rId3">
            <a:alphaModFix/>
          </a:blip>
          <a:srcRect/>
          <a:stretch/>
        </p:blipFill>
        <p:spPr>
          <a:xfrm>
            <a:off x="241941" y="286551"/>
            <a:ext cx="591916" cy="591916"/>
          </a:xfrm>
          <a:prstGeom prst="rect">
            <a:avLst/>
          </a:prstGeom>
          <a:noFill/>
          <a:ln>
            <a:noFill/>
          </a:ln>
        </p:spPr>
      </p:pic>
      <p:sp>
        <p:nvSpPr>
          <p:cNvPr id="1096" name="Google Shape;1096;g3b01cd110f7_1_0"/>
          <p:cNvSpPr txBox="1"/>
          <p:nvPr/>
        </p:nvSpPr>
        <p:spPr>
          <a:xfrm>
            <a:off x="2759260" y="250272"/>
            <a:ext cx="8645400" cy="40020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EAE"/>
              </a:buClr>
              <a:buSzPts val="2000"/>
              <a:buFont typeface="Arial"/>
              <a:buNone/>
            </a:pPr>
            <a:r>
              <a:rPr lang="ar-MA" sz="2000" b="1" i="0" u="none" strike="noStrike" cap="none">
                <a:solidFill>
                  <a:srgbClr val="AEAEAE"/>
                </a:solidFill>
                <a:latin typeface="Calibri"/>
                <a:ea typeface="Calibri"/>
                <a:cs typeface="Calibri"/>
                <a:sym typeface="Calibri"/>
              </a:rPr>
              <a:t> </a:t>
            </a:r>
            <a:r>
              <a:rPr lang="ar-MA" sz="2000" b="1" i="0" u="none" strike="noStrike" cap="none">
                <a:solidFill>
                  <a:schemeClr val="dk1"/>
                </a:solidFill>
                <a:latin typeface="Calibri"/>
                <a:ea typeface="Calibri"/>
                <a:cs typeface="Calibri"/>
                <a:sym typeface="Calibri"/>
              </a:rPr>
              <a:t>من يذكرنا بما تعلمناه؟</a:t>
            </a:r>
            <a:endParaRPr sz="1400" b="0" i="0" u="none" strike="noStrike" cap="none">
              <a:solidFill>
                <a:srgbClr val="000000"/>
              </a:solidFill>
              <a:latin typeface="Arial"/>
              <a:ea typeface="Arial"/>
              <a:cs typeface="Arial"/>
              <a:sym typeface="Arial"/>
            </a:endParaRPr>
          </a:p>
        </p:txBody>
      </p:sp>
      <p:sp>
        <p:nvSpPr>
          <p:cNvPr id="1097" name="Google Shape;1097;g3b01cd110f7_1_0"/>
          <p:cNvSpPr txBox="1"/>
          <p:nvPr/>
        </p:nvSpPr>
        <p:spPr>
          <a:xfrm>
            <a:off x="4096082" y="351544"/>
            <a:ext cx="7224048" cy="528637"/>
          </a:xfrm>
          <a:prstGeom prst="rect">
            <a:avLst/>
          </a:prstGeom>
          <a:noFill/>
          <a:ln>
            <a:noFill/>
          </a:ln>
        </p:spPr>
        <p:txBody>
          <a:bodyPr spcFirstLastPara="1" wrap="square" lIns="91425" tIns="45700" rIns="91425" bIns="45700" anchor="b"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1" i="0" u="none" strike="noStrike" cap="none">
                <a:solidFill>
                  <a:srgbClr val="0A1D30"/>
                </a:solidFill>
                <a:latin typeface="Calibri"/>
                <a:ea typeface="Calibri"/>
                <a:cs typeface="Calibri"/>
                <a:sym typeface="Calibri"/>
              </a:rPr>
              <a:t>يوجه المدرس المتعلمات والمتعلمين إلى استعمال هذه الخطاطة في تعرف المقابلة ووظيفتها</a:t>
            </a:r>
            <a:endParaRPr sz="1400" b="0" i="0" u="none" strike="noStrike" cap="none">
              <a:solidFill>
                <a:srgbClr val="0A1D30"/>
              </a:solidFill>
              <a:latin typeface="Arial"/>
              <a:ea typeface="Arial"/>
              <a:cs typeface="Arial"/>
              <a:sym typeface="Arial"/>
            </a:endParaRPr>
          </a:p>
        </p:txBody>
      </p:sp>
      <p:pic>
        <p:nvPicPr>
          <p:cNvPr id="1098" name="Google Shape;1098;g3b01cd110f7_1_0"/>
          <p:cNvPicPr preferRelativeResize="0"/>
          <p:nvPr/>
        </p:nvPicPr>
        <p:blipFill rotWithShape="1">
          <a:blip r:embed="rId4">
            <a:alphaModFix/>
          </a:blip>
          <a:srcRect/>
          <a:stretch/>
        </p:blipFill>
        <p:spPr>
          <a:xfrm>
            <a:off x="718862" y="905036"/>
            <a:ext cx="10754276" cy="533844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52"/>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04" name="Google Shape;1104;p52"/>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marL="228600" lvl="0" indent="-139700" algn="r" rtl="1">
              <a:lnSpc>
                <a:spcPct val="90000"/>
              </a:lnSpc>
              <a:spcBef>
                <a:spcPts val="1000"/>
              </a:spcBef>
              <a:spcAft>
                <a:spcPts val="0"/>
              </a:spcAft>
              <a:buClr>
                <a:schemeClr val="dk1"/>
              </a:buClr>
              <a:buSzPts val="1400"/>
              <a:buFont typeface="Arial"/>
              <a:buNone/>
            </a:pPr>
            <a:endParaRPr/>
          </a:p>
        </p:txBody>
      </p:sp>
      <p:pic>
        <p:nvPicPr>
          <p:cNvPr id="1105" name="Google Shape;1105;p52"/>
          <p:cNvPicPr preferRelativeResize="0"/>
          <p:nvPr/>
        </p:nvPicPr>
        <p:blipFill rotWithShape="1">
          <a:blip r:embed="rId3">
            <a:alphaModFix/>
          </a:blip>
          <a:srcRect/>
          <a:stretch/>
        </p:blipFill>
        <p:spPr>
          <a:xfrm>
            <a:off x="287742" y="294366"/>
            <a:ext cx="591916" cy="591916"/>
          </a:xfrm>
          <a:prstGeom prst="rect">
            <a:avLst/>
          </a:prstGeom>
          <a:noFill/>
          <a:ln>
            <a:noFill/>
          </a:ln>
        </p:spPr>
      </p:pic>
      <p:sp>
        <p:nvSpPr>
          <p:cNvPr id="1106" name="Google Shape;1106;p52"/>
          <p:cNvSpPr/>
          <p:nvPr/>
        </p:nvSpPr>
        <p:spPr>
          <a:xfrm>
            <a:off x="879658" y="1682168"/>
            <a:ext cx="4670787" cy="3539390"/>
          </a:xfrm>
          <a:prstGeom prst="rect">
            <a:avLst/>
          </a:prstGeom>
          <a:solidFill>
            <a:schemeClr val="lt1"/>
          </a:solidFill>
          <a:ln w="19050" cap="flat" cmpd="sng">
            <a:solidFill>
              <a:schemeClr val="dk1"/>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1">
              <a:lnSpc>
                <a:spcPct val="200000"/>
              </a:lnSpc>
              <a:spcBef>
                <a:spcPts val="0"/>
              </a:spcBef>
              <a:spcAft>
                <a:spcPts val="0"/>
              </a:spcAft>
              <a:buClr>
                <a:srgbClr val="000000"/>
              </a:buClr>
              <a:buSzPts val="2800"/>
              <a:buFont typeface="Arial"/>
              <a:buNone/>
            </a:pPr>
            <a:r>
              <a:rPr lang="ar-MA" sz="2800" b="1" i="0" u="none" strike="noStrike" cap="none">
                <a:solidFill>
                  <a:srgbClr val="002060"/>
                </a:solidFill>
                <a:latin typeface="Calibri"/>
                <a:ea typeface="Calibri"/>
                <a:cs typeface="Calibri"/>
                <a:sym typeface="Calibri"/>
              </a:rPr>
              <a:t>............................................................................................................................................ ............................................... </a:t>
            </a:r>
            <a:endParaRPr sz="2800" b="1" i="0" u="none" strike="noStrike" cap="none">
              <a:solidFill>
                <a:srgbClr val="FFC000"/>
              </a:solidFill>
              <a:latin typeface="Calibri"/>
              <a:ea typeface="Calibri"/>
              <a:cs typeface="Calibri"/>
              <a:sym typeface="Calibri"/>
            </a:endParaRPr>
          </a:p>
        </p:txBody>
      </p:sp>
      <p:sp>
        <p:nvSpPr>
          <p:cNvPr id="1107" name="Google Shape;1107;p52"/>
          <p:cNvSpPr/>
          <p:nvPr/>
        </p:nvSpPr>
        <p:spPr>
          <a:xfrm>
            <a:off x="6084324" y="1536194"/>
            <a:ext cx="5413513" cy="37856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None/>
            </a:pPr>
            <a:r>
              <a:rPr lang="ar-MA" sz="2400" b="1" i="0" u="none" strike="noStrike" cap="none">
                <a:solidFill>
                  <a:srgbClr val="002060"/>
                </a:solidFill>
                <a:latin typeface="Calibri"/>
                <a:ea typeface="Calibri"/>
                <a:cs typeface="Calibri"/>
                <a:sym typeface="Calibri"/>
              </a:rPr>
              <a:t>شاركت في ملتقى التوجيه الذي تنظمه مُؤَسَّسَتكم كل سنة. صُغْ  أَرْبَعَ جُمَلٍ تُقَدِّمُ فيها توجيهات إلى التلاميذ المقبلين على ولوج التكوين المهني توظف في كل منها المقابلة لتوضيح الفرق بين المهن الجديدة والمهن التقليدية.</a:t>
            </a:r>
            <a:endParaRPr sz="2400" b="1" i="0" u="none" strike="noStrike" cap="none">
              <a:solidFill>
                <a:srgbClr val="FFC000"/>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Google Shape;1112;p105"/>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113" name="Google Shape;1113;p105"/>
          <p:cNvPicPr preferRelativeResize="0"/>
          <p:nvPr/>
        </p:nvPicPr>
        <p:blipFill rotWithShape="1">
          <a:blip r:embed="rId3">
            <a:alphaModFix/>
          </a:blip>
          <a:srcRect/>
          <a:stretch/>
        </p:blipFill>
        <p:spPr>
          <a:xfrm>
            <a:off x="224022" y="195748"/>
            <a:ext cx="940281" cy="889044"/>
          </a:xfrm>
          <a:prstGeom prst="rect">
            <a:avLst/>
          </a:prstGeom>
          <a:noFill/>
          <a:ln>
            <a:noFill/>
          </a:ln>
        </p:spPr>
      </p:pic>
      <p:sp>
        <p:nvSpPr>
          <p:cNvPr id="1114" name="Google Shape;1114;p105"/>
          <p:cNvSpPr txBox="1"/>
          <p:nvPr/>
        </p:nvSpPr>
        <p:spPr>
          <a:xfrm>
            <a:off x="1199735" y="3037803"/>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ar-MA" sz="3600" b="0" i="0" u="none" strike="noStrike" cap="none" dirty="0">
                <a:solidFill>
                  <a:srgbClr val="000000"/>
                </a:solidFill>
                <a:latin typeface="Calibri"/>
                <a:ea typeface="Calibri"/>
                <a:cs typeface="Calibri"/>
                <a:sym typeface="Calibri"/>
              </a:rPr>
              <a:t>إلى الحصة القادمة!</a:t>
            </a:r>
            <a:endParaRPr dirty="0"/>
          </a:p>
        </p:txBody>
      </p:sp>
      <p:grpSp>
        <p:nvGrpSpPr>
          <p:cNvPr id="1116" name="Google Shape;1116;p105"/>
          <p:cNvGrpSpPr/>
          <p:nvPr/>
        </p:nvGrpSpPr>
        <p:grpSpPr>
          <a:xfrm>
            <a:off x="145364" y="4309781"/>
            <a:ext cx="3044407" cy="2044499"/>
            <a:chOff x="1622947" y="0"/>
            <a:chExt cx="3044407" cy="2644919"/>
          </a:xfrm>
        </p:grpSpPr>
        <p:sp>
          <p:nvSpPr>
            <p:cNvPr id="1117" name="Google Shape;1117;p105"/>
            <p:cNvSpPr/>
            <p:nvPr/>
          </p:nvSpPr>
          <p:spPr>
            <a:xfrm>
              <a:off x="1622947" y="0"/>
              <a:ext cx="2644919" cy="2644919"/>
            </a:xfrm>
            <a:prstGeom prst="triangle">
              <a:avLst>
                <a:gd name="adj" fmla="val 50000"/>
              </a:avLst>
            </a:prstGeom>
            <a:solidFill>
              <a:srgbClr val="E9713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105"/>
            <p:cNvSpPr/>
            <p:nvPr/>
          </p:nvSpPr>
          <p:spPr>
            <a:xfrm>
              <a:off x="2945407" y="265912"/>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9" name="Google Shape;1119;p105"/>
            <p:cNvSpPr/>
            <p:nvPr/>
          </p:nvSpPr>
          <p:spPr>
            <a:xfrm>
              <a:off x="2948157" y="991437"/>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105"/>
            <p:cNvSpPr txBox="1"/>
            <p:nvPr/>
          </p:nvSpPr>
          <p:spPr>
            <a:xfrm>
              <a:off x="2978721" y="1022001"/>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sp>
          <p:nvSpPr>
            <p:cNvPr id="1121" name="Google Shape;1121;p105"/>
            <p:cNvSpPr/>
            <p:nvPr/>
          </p:nvSpPr>
          <p:spPr>
            <a:xfrm>
              <a:off x="2945407" y="1674641"/>
              <a:ext cx="1719197" cy="626101"/>
            </a:xfrm>
            <a:prstGeom prst="roundRect">
              <a:avLst>
                <a:gd name="adj" fmla="val 16667"/>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105"/>
            <p:cNvSpPr txBox="1"/>
            <p:nvPr/>
          </p:nvSpPr>
          <p:spPr>
            <a:xfrm>
              <a:off x="2975971" y="1705205"/>
              <a:ext cx="1658069" cy="564973"/>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Noto Sans Symbols"/>
                <a:buNone/>
              </a:pPr>
              <a:endParaRPr sz="1400" b="1" i="0" u="none" strike="noStrike" cap="non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3237</Words>
  <Application>Microsoft Office PowerPoint</Application>
  <PresentationFormat>Grand écran</PresentationFormat>
  <Paragraphs>336</Paragraphs>
  <Slides>54</Slides>
  <Notes>54</Notes>
  <HiddenSlides>4</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54</vt:i4>
      </vt:variant>
    </vt:vector>
  </HeadingPairs>
  <TitlesOfParts>
    <vt:vector size="63" baseType="lpstr">
      <vt:lpstr>Arial</vt:lpstr>
      <vt:lpstr>Georgia</vt:lpstr>
      <vt:lpstr>Noto Sans Symbols</vt:lpstr>
      <vt:lpstr>Calibri</vt:lpstr>
      <vt:lpstr>Play</vt:lpstr>
      <vt:lpstr>Dosis</vt:lpstr>
      <vt:lpstr>1_Thème Office</vt:lpstr>
      <vt:lpstr>Thème Office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الآن، دعونا نتحقق معًا من الواجبات المنزلية التي طلب منكم إنجازها </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لنتأمل هذه الوضعية. ولنتعرف الهدف من درس المقابلة </vt:lpstr>
      <vt:lpstr>انتبهوا. سوف أعرفكم بخطوات تعرف المقابلة، وأبين لكم الجدوى من تعلمه  </vt:lpstr>
      <vt:lpstr>Présentation PowerPoint</vt:lpstr>
      <vt:lpstr>Présentation PowerPoint</vt:lpstr>
      <vt:lpstr>Présentation PowerPoint</vt:lpstr>
      <vt:lpstr>Présentation PowerPoint</vt:lpstr>
      <vt:lpstr>Présentation PowerPoint</vt:lpstr>
      <vt:lpstr>يستثمر المدر س الخطاطة في تلخيص ما تم التوصل إليه مع التركيز على تعريف المقابلة وبيان وظيفتها</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انتبهوا. سوف أعرفكم بخطوات توظيف المقابلة في سياق تواصلي</vt:lpstr>
      <vt:lpstr>Présentation PowerPoint</vt:lpstr>
      <vt:lpstr>لننطلق من هذه الوضعية. ولنتدرب على كيفية توظيف المقابلة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أَقْرَأُ ݴلوَضْعيّةَ بِتَمعّنٍ، وَأنْجِزُ المَطلوبَ بمفردي، مراعيا معايير النجاح رفقته (الكراسة، ص: 83)</vt:lpstr>
      <vt:lpstr>أَقْرَأُ الوَضْعيّةَ بِتَمعّنٍ، وَأنْجِزُ الْمَطلوبَ بمفردي، مراعيا معايير النجاح رفقته (الكراسة، ص: 83)</vt:lpstr>
      <vt:lpstr>Présentation PowerPoint</vt:lpstr>
      <vt:lpstr>التذكير بموضوع الدرس وأهدافه</vt:lpstr>
      <vt:lpstr>خطوات استثمار الظاهرة اللغوية في الإنتاج الشفهي والكتابي </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cp:revision>
  <dcterms:created xsi:type="dcterms:W3CDTF">2025-11-03T10:55:47Z</dcterms:created>
  <dcterms:modified xsi:type="dcterms:W3CDTF">2026-05-29T18:36:15Z</dcterms:modified>
</cp:coreProperties>
</file>