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86" r:id="rId2"/>
  </p:sldMasterIdLst>
  <p:notesMasterIdLst>
    <p:notesMasterId r:id="rId7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12192000" cy="6858000"/>
  <p:notesSz cx="6858000" cy="9144000"/>
  <p:embeddedFontLst>
    <p:embeddedFont>
      <p:font typeface="Calibri" panose="020F0502020204030204" pitchFamily="34" charset="0"/>
      <p:regular r:id="rId73"/>
      <p:bold r:id="rId74"/>
    </p:embeddedFont>
    <p:embeddedFont>
      <p:font typeface="Dosis" pitchFamily="2" charset="0"/>
      <p:regular r:id="rId75"/>
      <p:bold r:id="rId76"/>
    </p:embeddedFont>
    <p:embeddedFont>
      <p:font typeface="Georgia" panose="02040502050405020303" pitchFamily="18" charset="0"/>
      <p:regular r:id="rId77"/>
      <p:bold r:id="rId78"/>
      <p:italic r:id="rId79"/>
      <p:boldItalic r:id="rId80"/>
    </p:embeddedFont>
    <p:embeddedFont>
      <p:font typeface="Inter" panose="020B0604020202020204" charset="0"/>
      <p:regular r:id="rId81"/>
      <p:bold r:id="rId82"/>
      <p:italic r:id="rId83"/>
      <p:boldItalic r:id="rId84"/>
    </p:embeddedFont>
    <p:embeddedFont>
      <p:font typeface="Play" panose="020B0604020202020204" charset="0"/>
      <p:regular r:id="rId85"/>
      <p:bold r:id="rId86"/>
    </p:embeddedFont>
    <p:embeddedFont>
      <p:font typeface="Quattrocento Sans" panose="020B0502050000020003" pitchFamily="34" charset="0"/>
      <p:regular r:id="rId87"/>
      <p:bold r:id="rId88"/>
      <p:italic r:id="rId89"/>
      <p:boldItalic r:id="rId90"/>
    </p:embeddedFont>
    <p:embeddedFont>
      <p:font typeface="Simplified Arabic" panose="02020603050405020304" pitchFamily="18" charset="-78"/>
      <p:regular r:id="rId91"/>
      <p:bold r:id="rId9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3" roundtripDataSignature="AMtx7mgvKd2NRMUkKdnVlrz/yIp+jy1P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2E9311-6C46-4EC8-A732-5721B230C12F}">
  <a:tblStyle styleId="{002E9311-6C46-4EC8-A732-5721B230C12F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12.fntdata"/><Relationship Id="rId89" Type="http://schemas.openxmlformats.org/officeDocument/2006/relationships/font" Target="fonts/font17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3.xml"/><Relationship Id="rId90" Type="http://schemas.openxmlformats.org/officeDocument/2006/relationships/font" Target="fonts/font18.fntdata"/><Relationship Id="rId95" Type="http://schemas.openxmlformats.org/officeDocument/2006/relationships/viewProps" Target="view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8.fntdata"/><Relationship Id="rId85" Type="http://schemas.openxmlformats.org/officeDocument/2006/relationships/font" Target="fonts/font1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font" Target="fonts/font16.fntdata"/><Relationship Id="rId91" Type="http://schemas.openxmlformats.org/officeDocument/2006/relationships/font" Target="fonts/font19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font" Target="fonts/font14.fntdata"/><Relationship Id="rId9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4.fntdata"/><Relationship Id="rId97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2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5.fntdata"/><Relationship Id="rId61" Type="http://schemas.openxmlformats.org/officeDocument/2006/relationships/slide" Target="slides/slide59.xml"/><Relationship Id="rId82" Type="http://schemas.openxmlformats.org/officeDocument/2006/relationships/font" Target="fonts/font10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5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notesMaster" Target="notesMasters/notesMaster1.xml"/><Relationship Id="rId9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390" name="Google Shape;3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475" name="Google Shape;4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583" name="Google Shape;58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4" name="Google Shape;60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605" name="Google Shape;605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ar-MA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618" name="Google Shape;618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ar-MA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630" name="Google Shape;630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ar-MA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638" name="Google Shape;63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648" name="Google Shape;64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775" name="Google Shape;775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783" name="Google Shape;78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795" name="Google Shape;79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03" name="Google Shape;80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16" name="Google Shape;81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24" name="Google Shape;824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36" name="Google Shape;83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44" name="Google Shape;84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4" name="Google Shape;884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90" name="Google Shape;890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98" name="Google Shape;89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06" name="Google Shape;906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18" name="Google Shape;918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30" name="Google Shape;930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42" name="Google Shape;942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54" name="Google Shape;95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66" name="Google Shape;966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gi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gi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gi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1"/>
          <p:cNvSpPr txBox="1"/>
          <p:nvPr/>
        </p:nvSpPr>
        <p:spPr>
          <a:xfrm>
            <a:off x="6064071" y="1081910"/>
            <a:ext cx="5012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alibri"/>
              <a:buNone/>
            </a:pPr>
            <a:r>
              <a:rPr lang="ar-MA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مادَّةُ اللُّغةِ العَربيَّةِ</a:t>
            </a:r>
            <a:endParaRPr/>
          </a:p>
        </p:txBody>
      </p:sp>
      <p:pic>
        <p:nvPicPr>
          <p:cNvPr id="17" name="Google Shape;17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17856" y="1567544"/>
            <a:ext cx="1782933" cy="14285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oogle Shape;18;p71"/>
          <p:cNvGrpSpPr/>
          <p:nvPr/>
        </p:nvGrpSpPr>
        <p:grpSpPr>
          <a:xfrm>
            <a:off x="14910" y="3937341"/>
            <a:ext cx="3666489" cy="2432262"/>
            <a:chOff x="219666" y="3988154"/>
            <a:chExt cx="3666489" cy="2432262"/>
          </a:xfrm>
        </p:grpSpPr>
        <p:pic>
          <p:nvPicPr>
            <p:cNvPr id="19" name="Google Shape;19;p71"/>
            <p:cNvPicPr preferRelativeResize="0"/>
            <p:nvPr/>
          </p:nvPicPr>
          <p:blipFill rotWithShape="1">
            <a:blip r:embed="rId3">
              <a:alphaModFix/>
            </a:blip>
            <a:srcRect t="37039" r="5014"/>
            <a:stretch/>
          </p:blipFill>
          <p:spPr>
            <a:xfrm>
              <a:off x="331381" y="4008120"/>
              <a:ext cx="3554774" cy="24122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20;p71"/>
            <p:cNvSpPr/>
            <p:nvPr/>
          </p:nvSpPr>
          <p:spPr>
            <a:xfrm>
              <a:off x="219666" y="3988154"/>
              <a:ext cx="990600" cy="113195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" name="Google Shape;21;p71"/>
          <p:cNvSpPr/>
          <p:nvPr/>
        </p:nvSpPr>
        <p:spPr>
          <a:xfrm>
            <a:off x="9919082" y="2005909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Font typeface="Calibri"/>
              <a:buNone/>
            </a:pPr>
            <a:r>
              <a:rPr lang="ar-MA"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المرحلة </a:t>
            </a:r>
            <a:endParaRPr sz="30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71"/>
          <p:cNvSpPr txBox="1">
            <a:spLocks noGrp="1"/>
          </p:cNvSpPr>
          <p:nvPr>
            <p:ph type="body" idx="1"/>
          </p:nvPr>
        </p:nvSpPr>
        <p:spPr>
          <a:xfrm>
            <a:off x="1275196" y="2005909"/>
            <a:ext cx="996949" cy="677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71"/>
          <p:cNvSpPr txBox="1">
            <a:spLocks noGrp="1"/>
          </p:cNvSpPr>
          <p:nvPr>
            <p:ph type="body" idx="2"/>
          </p:nvPr>
        </p:nvSpPr>
        <p:spPr>
          <a:xfrm>
            <a:off x="9202057" y="1972045"/>
            <a:ext cx="832780" cy="513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" name="Google Shape;24;p71" descr="الصفحة الرئيسية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265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71"/>
          <p:cNvSpPr/>
          <p:nvPr/>
        </p:nvSpPr>
        <p:spPr>
          <a:xfrm>
            <a:off x="5079294" y="4295187"/>
            <a:ext cx="6693265" cy="522000"/>
          </a:xfrm>
          <a:prstGeom prst="rect">
            <a:avLst/>
          </a:prstGeom>
          <a:solidFill>
            <a:srgbClr val="037A9C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71"/>
          <p:cNvSpPr/>
          <p:nvPr/>
        </p:nvSpPr>
        <p:spPr>
          <a:xfrm>
            <a:off x="5079295" y="5025017"/>
            <a:ext cx="6693265" cy="522000"/>
          </a:xfrm>
          <a:prstGeom prst="rect">
            <a:avLst/>
          </a:prstGeom>
          <a:solidFill>
            <a:srgbClr val="15A2C8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7" name="Google Shape;27;p71"/>
          <p:cNvSpPr txBox="1">
            <a:spLocks noGrp="1"/>
          </p:cNvSpPr>
          <p:nvPr>
            <p:ph type="body" idx="3"/>
          </p:nvPr>
        </p:nvSpPr>
        <p:spPr>
          <a:xfrm>
            <a:off x="9877515" y="4371211"/>
            <a:ext cx="1747855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1"/>
          <p:cNvSpPr txBox="1"/>
          <p:nvPr/>
        </p:nvSpPr>
        <p:spPr>
          <a:xfrm>
            <a:off x="3459597" y="-534861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ar-MA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الوحدة الأولى </a:t>
            </a:r>
            <a:endParaRPr/>
          </a:p>
        </p:txBody>
      </p:sp>
      <p:sp>
        <p:nvSpPr>
          <p:cNvPr id="29" name="Google Shape;29;p71"/>
          <p:cNvSpPr/>
          <p:nvPr/>
        </p:nvSpPr>
        <p:spPr>
          <a:xfrm>
            <a:off x="3312763" y="-564963"/>
            <a:ext cx="65599" cy="49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endParaRPr sz="93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71"/>
          <p:cNvSpPr txBox="1"/>
          <p:nvPr/>
        </p:nvSpPr>
        <p:spPr>
          <a:xfrm>
            <a:off x="3378609" y="412137"/>
            <a:ext cx="1555595" cy="37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ar-MA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الأسبوع</a:t>
            </a:r>
            <a:endParaRPr sz="24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71"/>
          <p:cNvSpPr txBox="1"/>
          <p:nvPr/>
        </p:nvSpPr>
        <p:spPr>
          <a:xfrm>
            <a:off x="3170913" y="1304146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ar-MA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الحصة 3  </a:t>
            </a:r>
            <a:endParaRPr/>
          </a:p>
        </p:txBody>
      </p:sp>
      <p:sp>
        <p:nvSpPr>
          <p:cNvPr id="32" name="Google Shape;32;p71"/>
          <p:cNvSpPr/>
          <p:nvPr/>
        </p:nvSpPr>
        <p:spPr>
          <a:xfrm>
            <a:off x="9705002" y="4308904"/>
            <a:ext cx="65599" cy="49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endParaRPr sz="93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71"/>
          <p:cNvSpPr txBox="1"/>
          <p:nvPr/>
        </p:nvSpPr>
        <p:spPr>
          <a:xfrm>
            <a:off x="-1074215" y="-561611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ar-MA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حب التعلم</a:t>
            </a:r>
            <a:endParaRPr/>
          </a:p>
        </p:txBody>
      </p:sp>
      <p:sp>
        <p:nvSpPr>
          <p:cNvPr id="34" name="Google Shape;34;p71"/>
          <p:cNvSpPr txBox="1"/>
          <p:nvPr/>
        </p:nvSpPr>
        <p:spPr>
          <a:xfrm>
            <a:off x="-1074215" y="401075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ar-MA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الأول</a:t>
            </a:r>
            <a:endParaRPr/>
          </a:p>
        </p:txBody>
      </p:sp>
      <p:sp>
        <p:nvSpPr>
          <p:cNvPr id="35" name="Google Shape;35;p71"/>
          <p:cNvSpPr txBox="1">
            <a:spLocks noGrp="1"/>
          </p:cNvSpPr>
          <p:nvPr>
            <p:ph type="body" idx="4"/>
          </p:nvPr>
        </p:nvSpPr>
        <p:spPr>
          <a:xfrm>
            <a:off x="9943113" y="5111467"/>
            <a:ext cx="1702897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1"/>
          <p:cNvSpPr txBox="1">
            <a:spLocks noGrp="1"/>
          </p:cNvSpPr>
          <p:nvPr>
            <p:ph type="body" idx="5"/>
          </p:nvPr>
        </p:nvSpPr>
        <p:spPr>
          <a:xfrm>
            <a:off x="5104782" y="4378386"/>
            <a:ext cx="455835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1"/>
          <p:cNvSpPr txBox="1">
            <a:spLocks noGrp="1"/>
          </p:cNvSpPr>
          <p:nvPr>
            <p:ph type="body" idx="6"/>
          </p:nvPr>
        </p:nvSpPr>
        <p:spPr>
          <a:xfrm>
            <a:off x="5101704" y="5102515"/>
            <a:ext cx="4561428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71"/>
          <p:cNvSpPr/>
          <p:nvPr/>
        </p:nvSpPr>
        <p:spPr>
          <a:xfrm>
            <a:off x="9700571" y="5063317"/>
            <a:ext cx="65599" cy="49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endParaRPr sz="93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71"/>
          <p:cNvSpPr/>
          <p:nvPr/>
        </p:nvSpPr>
        <p:spPr>
          <a:xfrm>
            <a:off x="5079294" y="3579158"/>
            <a:ext cx="6693265" cy="522000"/>
          </a:xfrm>
          <a:prstGeom prst="rect">
            <a:avLst/>
          </a:prstGeom>
          <a:solidFill>
            <a:srgbClr val="15A2C8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0" name="Google Shape;40;p71"/>
          <p:cNvSpPr txBox="1">
            <a:spLocks noGrp="1"/>
          </p:cNvSpPr>
          <p:nvPr>
            <p:ph type="body" idx="7"/>
          </p:nvPr>
        </p:nvSpPr>
        <p:spPr>
          <a:xfrm>
            <a:off x="9877516" y="3665608"/>
            <a:ext cx="1768493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1"/>
          <p:cNvSpPr txBox="1">
            <a:spLocks noGrp="1"/>
          </p:cNvSpPr>
          <p:nvPr>
            <p:ph type="body" idx="8"/>
          </p:nvPr>
        </p:nvSpPr>
        <p:spPr>
          <a:xfrm>
            <a:off x="5101703" y="3656656"/>
            <a:ext cx="4561429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1"/>
          <p:cNvSpPr/>
          <p:nvPr/>
        </p:nvSpPr>
        <p:spPr>
          <a:xfrm>
            <a:off x="9728759" y="3611108"/>
            <a:ext cx="65599" cy="49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endParaRPr sz="93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es enseignant">
  <p:cSld name="Icones enseignant">
    <p:bg>
      <p:bgPr>
        <a:solidFill>
          <a:srgbClr val="DCE6F2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2"/>
          <p:cNvSpPr txBox="1"/>
          <p:nvPr/>
        </p:nvSpPr>
        <p:spPr>
          <a:xfrm>
            <a:off x="2151695" y="1342463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صفحات خاصة بالأستاذ(ة)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72"/>
          <p:cNvSpPr txBox="1"/>
          <p:nvPr/>
        </p:nvSpPr>
        <p:spPr>
          <a:xfrm>
            <a:off x="2151695" y="2226131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نمذجة المهمة من طرف الأستاذ (شرح بصوت مرتفع)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" name="Google Shape;46;p72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699"/>
          <a:stretch/>
        </p:blipFill>
        <p:spPr>
          <a:xfrm>
            <a:off x="10496362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2"/>
          <p:cNvSpPr txBox="1"/>
          <p:nvPr/>
        </p:nvSpPr>
        <p:spPr>
          <a:xfrm>
            <a:off x="2151695" y="3159518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تعليمات أو شروحات للتلاميذ – خارج إطار النمذجة (بصوت مرتفع)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2"/>
          <p:cNvSpPr txBox="1"/>
          <p:nvPr/>
        </p:nvSpPr>
        <p:spPr>
          <a:xfrm>
            <a:off x="2151695" y="4138773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التذكير بميثاق القسم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49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1721" y="400622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2"/>
          <p:cNvSpPr/>
          <p:nvPr/>
        </p:nvSpPr>
        <p:spPr>
          <a:xfrm>
            <a:off x="3542730" y="171706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أيقونات مخصصة للأستاذ</a:t>
            </a:r>
            <a:endParaRPr/>
          </a:p>
        </p:txBody>
      </p:sp>
      <p:grpSp>
        <p:nvGrpSpPr>
          <p:cNvPr id="51" name="Google Shape;51;p72"/>
          <p:cNvGrpSpPr/>
          <p:nvPr/>
        </p:nvGrpSpPr>
        <p:grpSpPr>
          <a:xfrm>
            <a:off x="10657636" y="1985795"/>
            <a:ext cx="923513" cy="733132"/>
            <a:chOff x="277892" y="2283969"/>
            <a:chExt cx="939577" cy="824904"/>
          </a:xfrm>
        </p:grpSpPr>
        <p:sp>
          <p:nvSpPr>
            <p:cNvPr id="52" name="Google Shape;52;p7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3" name="Google Shape;53;p7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</p:sp>
      </p:grpSp>
      <p:pic>
        <p:nvPicPr>
          <p:cNvPr id="54" name="Google Shape;54;p72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0657635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7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701998" y="497017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56" name="Google Shape;56;p72"/>
          <p:cNvSpPr txBox="1"/>
          <p:nvPr/>
        </p:nvSpPr>
        <p:spPr>
          <a:xfrm>
            <a:off x="2064863" y="5061741"/>
            <a:ext cx="8328032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تصحيح التمرين المنزلي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e élève">
  <p:cSld name="icone élève">
    <p:bg>
      <p:bgPr>
        <a:solidFill>
          <a:srgbClr val="DCE6F2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3"/>
          <p:cNvSpPr txBox="1"/>
          <p:nvPr/>
        </p:nvSpPr>
        <p:spPr>
          <a:xfrm>
            <a:off x="8610600" y="648104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200" b="0" i="0" u="none" strike="noStrike" cap="none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73"/>
          <p:cNvSpPr txBox="1"/>
          <p:nvPr/>
        </p:nvSpPr>
        <p:spPr>
          <a:xfrm>
            <a:off x="1725695" y="4858786"/>
            <a:ext cx="8677479" cy="40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يشتغل التلاميذ بشكل مستقل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67497" y="4767386"/>
            <a:ext cx="613620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73"/>
          <p:cNvSpPr txBox="1"/>
          <p:nvPr/>
        </p:nvSpPr>
        <p:spPr>
          <a:xfrm>
            <a:off x="1725695" y="4089870"/>
            <a:ext cx="867747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يشتغل التلاميذ في ثنائيات</a:t>
            </a:r>
            <a:endParaRPr sz="2000" b="1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87954" y="4011975"/>
            <a:ext cx="551667" cy="498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1243" y="2579277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3"/>
          <p:cNvSpPr txBox="1"/>
          <p:nvPr/>
        </p:nvSpPr>
        <p:spPr>
          <a:xfrm>
            <a:off x="1737152" y="2664487"/>
            <a:ext cx="867747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يستمع التلاميذ للأستاذ بتركيز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73"/>
          <p:cNvSpPr txBox="1"/>
          <p:nvPr/>
        </p:nvSpPr>
        <p:spPr>
          <a:xfrm>
            <a:off x="1725694" y="1954092"/>
            <a:ext cx="8677478" cy="40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يرفع التلاميذ أيديهم للمشاركة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73" descr="Lever la main - Icônes mains et gestes gratuit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58368" y="1906767"/>
            <a:ext cx="540887" cy="42630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3"/>
          <p:cNvSpPr txBox="1"/>
          <p:nvPr/>
        </p:nvSpPr>
        <p:spPr>
          <a:xfrm>
            <a:off x="1743832" y="1225026"/>
            <a:ext cx="8677478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133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يستعمل التلاميذ اللوحات للإجابة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" name="Google Shape;68;p73"/>
          <p:cNvGrpSpPr/>
          <p:nvPr/>
        </p:nvGrpSpPr>
        <p:grpSpPr>
          <a:xfrm>
            <a:off x="10667145" y="1130986"/>
            <a:ext cx="632111" cy="603600"/>
            <a:chOff x="779845" y="4335989"/>
            <a:chExt cx="442253" cy="575842"/>
          </a:xfrm>
        </p:grpSpPr>
        <p:pic>
          <p:nvPicPr>
            <p:cNvPr id="69" name="Google Shape;69;p73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6">
              <a:alphaModFix/>
            </a:blip>
            <a:srcRect l="18242" t="9344" r="18458" b="23864"/>
            <a:stretch/>
          </p:blipFill>
          <p:spPr>
            <a:xfrm>
              <a:off x="779845" y="4335989"/>
              <a:ext cx="442253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Google Shape;70;p73"/>
            <p:cNvSpPr/>
            <p:nvPr/>
          </p:nvSpPr>
          <p:spPr>
            <a:xfrm>
              <a:off x="1078544" y="4438901"/>
              <a:ext cx="126559" cy="89253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" name="Google Shape;71;p73"/>
          <p:cNvSpPr txBox="1"/>
          <p:nvPr/>
        </p:nvSpPr>
        <p:spPr>
          <a:xfrm>
            <a:off x="1725696" y="3375633"/>
            <a:ext cx="8677478" cy="40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يسجّل التلاميذ ما ينبغي تسجيله على دفاترهم</a:t>
            </a: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" name="Google Shape;72;p73"/>
          <p:cNvGrpSpPr/>
          <p:nvPr/>
        </p:nvGrpSpPr>
        <p:grpSpPr>
          <a:xfrm>
            <a:off x="10719352" y="3267051"/>
            <a:ext cx="551667" cy="479498"/>
            <a:chOff x="10280460" y="4841540"/>
            <a:chExt cx="630930" cy="597556"/>
          </a:xfrm>
        </p:grpSpPr>
        <p:pic>
          <p:nvPicPr>
            <p:cNvPr id="73" name="Google Shape;73;p73"/>
            <p:cNvPicPr preferRelativeResize="0"/>
            <p:nvPr/>
          </p:nvPicPr>
          <p:blipFill rotWithShape="1">
            <a:blip r:embed="rId7">
              <a:alphaModFix/>
            </a:blip>
            <a:srcRect l="11664" t="23325" r="25922" b="30054"/>
            <a:stretch/>
          </p:blipFill>
          <p:spPr>
            <a:xfrm>
              <a:off x="10280460" y="4967823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73"/>
            <p:cNvPicPr preferRelativeResize="0"/>
            <p:nvPr/>
          </p:nvPicPr>
          <p:blipFill rotWithShape="1">
            <a:blip r:embed="rId8">
              <a:alphaModFix/>
            </a:blip>
            <a:srcRect l="74744" t="23325" r="10688" b="30054"/>
            <a:stretch/>
          </p:blipFill>
          <p:spPr>
            <a:xfrm rot="1461832">
              <a:off x="10456526" y="4850932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5" name="Google Shape;75;p73"/>
          <p:cNvSpPr/>
          <p:nvPr/>
        </p:nvSpPr>
        <p:spPr>
          <a:xfrm>
            <a:off x="3523676" y="164539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أيقونات مخصصة للتلاميذ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73"/>
          <p:cNvSpPr txBox="1"/>
          <p:nvPr/>
        </p:nvSpPr>
        <p:spPr>
          <a:xfrm>
            <a:off x="1725694" y="5633312"/>
            <a:ext cx="867748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يقوم التلاميذ إلى السبورة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7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667145" y="5558363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tériels">
  <p:cSld name="Matériels">
    <p:bg>
      <p:bgPr>
        <a:solidFill>
          <a:srgbClr val="DCE6F2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4"/>
          <p:cNvSpPr/>
          <p:nvPr/>
        </p:nvSpPr>
        <p:spPr>
          <a:xfrm>
            <a:off x="1631623" y="1260278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74"/>
          <p:cNvSpPr/>
          <p:nvPr/>
        </p:nvSpPr>
        <p:spPr>
          <a:xfrm>
            <a:off x="9292657" y="508746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العدة اللازمة</a:t>
            </a:r>
            <a:endParaRPr sz="3200" b="1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74"/>
          <p:cNvSpPr txBox="1"/>
          <p:nvPr/>
        </p:nvSpPr>
        <p:spPr>
          <a:xfrm>
            <a:off x="1718486" y="1566690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59975" rIns="60950" bIns="60950" anchor="ctr" anchorCtr="1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عدة الأستاذ</a:t>
            </a:r>
            <a:endParaRPr sz="24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74"/>
          <p:cNvSpPr txBox="1"/>
          <p:nvPr/>
        </p:nvSpPr>
        <p:spPr>
          <a:xfrm>
            <a:off x="6201358" y="1566689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59975" rIns="6095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عدة التلميذ</a:t>
            </a:r>
            <a:endParaRPr sz="24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74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 type="blank">
  <p:cSld name="BLANK"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lash pratique">
  <p:cSld name="Flash pratique">
    <p:bg>
      <p:bgPr>
        <a:solidFill>
          <a:srgbClr val="DCE6F2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6"/>
          <p:cNvSpPr/>
          <p:nvPr/>
        </p:nvSpPr>
        <p:spPr>
          <a:xfrm>
            <a:off x="1333383" y="352159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الممارسة البيداغوجية الفعالة لهذا الأسبوع:</a:t>
            </a:r>
            <a:endParaRPr sz="2400" b="0" i="0" u="none" strike="noStrike" cap="none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76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7"/>
          <p:cNvSpPr/>
          <p:nvPr/>
        </p:nvSpPr>
        <p:spPr>
          <a:xfrm>
            <a:off x="5500020" y="429828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ar-MA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هيكلة الحصة</a:t>
            </a:r>
            <a:endParaRPr sz="3200" b="1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77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77"/>
          <p:cNvSpPr/>
          <p:nvPr/>
        </p:nvSpPr>
        <p:spPr>
          <a:xfrm>
            <a:off x="1593283" y="1662544"/>
            <a:ext cx="8950037" cy="4172319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77"/>
          <p:cNvGrpSpPr/>
          <p:nvPr/>
        </p:nvGrpSpPr>
        <p:grpSpPr>
          <a:xfrm>
            <a:off x="1727870" y="1914415"/>
            <a:ext cx="8585152" cy="548005"/>
            <a:chOff x="2156845" y="1060636"/>
            <a:chExt cx="5246201" cy="411004"/>
          </a:xfrm>
        </p:grpSpPr>
        <p:sp>
          <p:nvSpPr>
            <p:cNvPr id="93" name="Google Shape;93;p77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77"/>
            <p:cNvSpPr/>
            <p:nvPr/>
          </p:nvSpPr>
          <p:spPr>
            <a:xfrm>
              <a:off x="2173655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77"/>
            <p:cNvSpPr/>
            <p:nvPr/>
          </p:nvSpPr>
          <p:spPr>
            <a:xfrm>
              <a:off x="7029051" y="1128589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</p:grpSp>
      <p:sp>
        <p:nvSpPr>
          <p:cNvPr id="96" name="Google Shape;96;p77"/>
          <p:cNvSpPr/>
          <p:nvPr/>
        </p:nvSpPr>
        <p:spPr>
          <a:xfrm>
            <a:off x="1727871" y="2740793"/>
            <a:ext cx="8585151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lnTo>
                  <a:pt x="0" y="20000"/>
                </a:lnTo>
                <a:cubicBezTo>
                  <a:pt x="0" y="8954"/>
                  <a:pt x="572" y="0"/>
                  <a:pt x="1277" y="0"/>
                </a:cubicBezTo>
                <a:lnTo>
                  <a:pt x="118723" y="0"/>
                </a:lnTo>
                <a:cubicBezTo>
                  <a:pt x="119062" y="0"/>
                  <a:pt x="119386" y="2107"/>
                  <a:pt x="119626" y="5858"/>
                </a:cubicBezTo>
                <a:cubicBezTo>
                  <a:pt x="11986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428" y="120000"/>
                  <a:pt x="118723" y="120000"/>
                </a:cubicBezTo>
                <a:lnTo>
                  <a:pt x="1277" y="120000"/>
                </a:lnTo>
                <a:cubicBezTo>
                  <a:pt x="938" y="120000"/>
                  <a:pt x="614" y="117893"/>
                  <a:pt x="374" y="114142"/>
                </a:cubicBezTo>
                <a:cubicBezTo>
                  <a:pt x="13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15608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7" name="Google Shape;97;p77"/>
          <p:cNvGrpSpPr/>
          <p:nvPr/>
        </p:nvGrpSpPr>
        <p:grpSpPr>
          <a:xfrm>
            <a:off x="1727870" y="3567172"/>
            <a:ext cx="8585152" cy="548005"/>
            <a:chOff x="2156845" y="1060636"/>
            <a:chExt cx="5230662" cy="411004"/>
          </a:xfrm>
        </p:grpSpPr>
        <p:sp>
          <p:nvSpPr>
            <p:cNvPr id="98" name="Google Shape;98;p77"/>
            <p:cNvSpPr/>
            <p:nvPr/>
          </p:nvSpPr>
          <p:spPr>
            <a:xfrm>
              <a:off x="2156845" y="1060636"/>
              <a:ext cx="5230662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4" y="0"/>
                    <a:pt x="1572" y="0"/>
                  </a:cubicBezTo>
                  <a:lnTo>
                    <a:pt x="118428" y="0"/>
                  </a:lnTo>
                  <a:cubicBezTo>
                    <a:pt x="118845" y="0"/>
                    <a:pt x="119245" y="2107"/>
                    <a:pt x="119540" y="5858"/>
                  </a:cubicBezTo>
                  <a:cubicBezTo>
                    <a:pt x="119834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6" y="120000"/>
                    <a:pt x="118428" y="120000"/>
                  </a:cubicBezTo>
                  <a:lnTo>
                    <a:pt x="1572" y="120000"/>
                  </a:lnTo>
                  <a:lnTo>
                    <a:pt x="1572" y="120000"/>
                  </a:lnTo>
                  <a:cubicBezTo>
                    <a:pt x="1155" y="120000"/>
                    <a:pt x="755" y="117893"/>
                    <a:pt x="460" y="114142"/>
                  </a:cubicBezTo>
                  <a:cubicBezTo>
                    <a:pt x="166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77"/>
            <p:cNvSpPr/>
            <p:nvPr/>
          </p:nvSpPr>
          <p:spPr>
            <a:xfrm>
              <a:off x="2173605" y="1060872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77"/>
            <p:cNvSpPr/>
            <p:nvPr/>
          </p:nvSpPr>
          <p:spPr>
            <a:xfrm>
              <a:off x="7022854" y="1125891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77"/>
          <p:cNvGrpSpPr/>
          <p:nvPr/>
        </p:nvGrpSpPr>
        <p:grpSpPr>
          <a:xfrm>
            <a:off x="1727870" y="5111865"/>
            <a:ext cx="8557644" cy="548008"/>
            <a:chOff x="2181743" y="1049983"/>
            <a:chExt cx="5221155" cy="411004"/>
          </a:xfrm>
        </p:grpSpPr>
        <p:sp>
          <p:nvSpPr>
            <p:cNvPr id="102" name="Google Shape;102;p77"/>
            <p:cNvSpPr/>
            <p:nvPr/>
          </p:nvSpPr>
          <p:spPr>
            <a:xfrm>
              <a:off x="2181743" y="1049983"/>
              <a:ext cx="5221155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5" y="0"/>
                    <a:pt x="1574" y="0"/>
                  </a:cubicBezTo>
                  <a:lnTo>
                    <a:pt x="118426" y="0"/>
                  </a:lnTo>
                  <a:cubicBezTo>
                    <a:pt x="118843" y="0"/>
                    <a:pt x="119244" y="2107"/>
                    <a:pt x="119539" y="5858"/>
                  </a:cubicBezTo>
                  <a:cubicBezTo>
                    <a:pt x="119834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5" y="120000"/>
                    <a:pt x="118426" y="120000"/>
                  </a:cubicBezTo>
                  <a:lnTo>
                    <a:pt x="1574" y="120000"/>
                  </a:lnTo>
                  <a:lnTo>
                    <a:pt x="1574" y="120000"/>
                  </a:lnTo>
                  <a:cubicBezTo>
                    <a:pt x="1157" y="120000"/>
                    <a:pt x="756" y="117893"/>
                    <a:pt x="461" y="114142"/>
                  </a:cubicBezTo>
                  <a:cubicBezTo>
                    <a:pt x="166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77"/>
            <p:cNvSpPr/>
            <p:nvPr/>
          </p:nvSpPr>
          <p:spPr>
            <a:xfrm>
              <a:off x="7071105" y="1107283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77"/>
          <p:cNvSpPr txBox="1">
            <a:spLocks noGrp="1"/>
          </p:cNvSpPr>
          <p:nvPr>
            <p:ph type="body" idx="1"/>
          </p:nvPr>
        </p:nvSpPr>
        <p:spPr>
          <a:xfrm>
            <a:off x="2543375" y="1954844"/>
            <a:ext cx="1212286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77"/>
          <p:cNvSpPr txBox="1">
            <a:spLocks noGrp="1"/>
          </p:cNvSpPr>
          <p:nvPr>
            <p:ph type="body" idx="2"/>
          </p:nvPr>
        </p:nvSpPr>
        <p:spPr>
          <a:xfrm>
            <a:off x="4558155" y="2784394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77"/>
          <p:cNvSpPr txBox="1">
            <a:spLocks noGrp="1"/>
          </p:cNvSpPr>
          <p:nvPr>
            <p:ph type="body" idx="3"/>
          </p:nvPr>
        </p:nvSpPr>
        <p:spPr>
          <a:xfrm>
            <a:off x="4558155" y="3621380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07" name="Google Shape;107;p77"/>
          <p:cNvGrpSpPr/>
          <p:nvPr/>
        </p:nvGrpSpPr>
        <p:grpSpPr>
          <a:xfrm>
            <a:off x="1755378" y="4326602"/>
            <a:ext cx="8557643" cy="548005"/>
            <a:chOff x="2156845" y="1060636"/>
            <a:chExt cx="5213902" cy="411004"/>
          </a:xfrm>
        </p:grpSpPr>
        <p:sp>
          <p:nvSpPr>
            <p:cNvPr id="108" name="Google Shape;108;p77"/>
            <p:cNvSpPr/>
            <p:nvPr/>
          </p:nvSpPr>
          <p:spPr>
            <a:xfrm>
              <a:off x="2156845" y="1060636"/>
              <a:ext cx="5213902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6" y="0"/>
                    <a:pt x="1577" y="0"/>
                  </a:cubicBezTo>
                  <a:lnTo>
                    <a:pt x="118423" y="0"/>
                  </a:lnTo>
                  <a:cubicBezTo>
                    <a:pt x="118841" y="0"/>
                    <a:pt x="119242" y="2107"/>
                    <a:pt x="119538" y="5858"/>
                  </a:cubicBezTo>
                  <a:cubicBezTo>
                    <a:pt x="119834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4" y="120000"/>
                    <a:pt x="118423" y="120000"/>
                  </a:cubicBezTo>
                  <a:lnTo>
                    <a:pt x="1577" y="120000"/>
                  </a:lnTo>
                  <a:lnTo>
                    <a:pt x="1577" y="120000"/>
                  </a:lnTo>
                  <a:cubicBezTo>
                    <a:pt x="1159" y="120000"/>
                    <a:pt x="758" y="117893"/>
                    <a:pt x="462" y="114142"/>
                  </a:cubicBezTo>
                  <a:cubicBezTo>
                    <a:pt x="166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77"/>
            <p:cNvSpPr/>
            <p:nvPr/>
          </p:nvSpPr>
          <p:spPr>
            <a:xfrm>
              <a:off x="2173605" y="1060872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77"/>
            <p:cNvSpPr/>
            <p:nvPr/>
          </p:nvSpPr>
          <p:spPr>
            <a:xfrm>
              <a:off x="7022244" y="1113471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77"/>
          <p:cNvSpPr txBox="1">
            <a:spLocks noGrp="1"/>
          </p:cNvSpPr>
          <p:nvPr>
            <p:ph type="body" idx="4"/>
          </p:nvPr>
        </p:nvSpPr>
        <p:spPr>
          <a:xfrm>
            <a:off x="4558155" y="1963761"/>
            <a:ext cx="5044339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77"/>
          <p:cNvSpPr txBox="1">
            <a:spLocks noGrp="1"/>
          </p:cNvSpPr>
          <p:nvPr>
            <p:ph type="body" idx="5"/>
          </p:nvPr>
        </p:nvSpPr>
        <p:spPr>
          <a:xfrm>
            <a:off x="4558155" y="4367786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77"/>
          <p:cNvSpPr txBox="1">
            <a:spLocks noGrp="1"/>
          </p:cNvSpPr>
          <p:nvPr>
            <p:ph type="body" idx="6"/>
          </p:nvPr>
        </p:nvSpPr>
        <p:spPr>
          <a:xfrm>
            <a:off x="2491895" y="2837871"/>
            <a:ext cx="1263765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77"/>
          <p:cNvSpPr txBox="1">
            <a:spLocks noGrp="1"/>
          </p:cNvSpPr>
          <p:nvPr>
            <p:ph type="body" idx="7"/>
          </p:nvPr>
        </p:nvSpPr>
        <p:spPr>
          <a:xfrm>
            <a:off x="2543374" y="3621380"/>
            <a:ext cx="1278748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77"/>
          <p:cNvSpPr txBox="1">
            <a:spLocks noGrp="1"/>
          </p:cNvSpPr>
          <p:nvPr>
            <p:ph type="body" idx="8"/>
          </p:nvPr>
        </p:nvSpPr>
        <p:spPr>
          <a:xfrm>
            <a:off x="2475560" y="4411085"/>
            <a:ext cx="1280099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77"/>
          <p:cNvSpPr/>
          <p:nvPr/>
        </p:nvSpPr>
        <p:spPr>
          <a:xfrm>
            <a:off x="1750744" y="5096672"/>
            <a:ext cx="639616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7"/>
          <p:cNvSpPr txBox="1">
            <a:spLocks noGrp="1"/>
          </p:cNvSpPr>
          <p:nvPr>
            <p:ph type="body" idx="9"/>
          </p:nvPr>
        </p:nvSpPr>
        <p:spPr>
          <a:xfrm>
            <a:off x="2475559" y="5155469"/>
            <a:ext cx="1280099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77"/>
          <p:cNvSpPr txBox="1">
            <a:spLocks noGrp="1"/>
          </p:cNvSpPr>
          <p:nvPr>
            <p:ph type="body" idx="13"/>
          </p:nvPr>
        </p:nvSpPr>
        <p:spPr>
          <a:xfrm>
            <a:off x="4528561" y="5160644"/>
            <a:ext cx="5091127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77"/>
          <p:cNvSpPr/>
          <p:nvPr/>
        </p:nvSpPr>
        <p:spPr>
          <a:xfrm>
            <a:off x="9772907" y="2801706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133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7"/>
          <p:cNvSpPr/>
          <p:nvPr/>
        </p:nvSpPr>
        <p:spPr>
          <a:xfrm>
            <a:off x="1740097" y="2744359"/>
            <a:ext cx="637722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B3E5A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78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23" name="Google Shape;123;p78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905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7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7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8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افتتاح الحصة</a:t>
            </a:r>
            <a:endParaRPr sz="4400" b="1" i="0" u="none" strike="noStrike" cap="none">
              <a:solidFill>
                <a:srgbClr val="F19D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78"/>
          <p:cNvSpPr txBox="1">
            <a:spLocks noGrp="1"/>
          </p:cNvSpPr>
          <p:nvPr>
            <p:ph type="body" idx="1"/>
          </p:nvPr>
        </p:nvSpPr>
        <p:spPr>
          <a:xfrm>
            <a:off x="8686801" y="5236960"/>
            <a:ext cx="1598732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7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2" name="Google Shape;132;p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3" name="Google Shape;133;p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4" name="Google Shape;134;p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5" name="Google Shape;135;p79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79"/>
          <p:cNvSpPr txBox="1">
            <a:spLocks noGrp="1"/>
          </p:cNvSpPr>
          <p:nvPr>
            <p:ph type="body" idx="1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7" name="Google Shape;137;p79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نشاط اعتيادي">
  <p:cSld name="نشاط اعتيادي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8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40" name="Google Shape;140;p8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8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" name="Google Shape;142;p80"/>
          <p:cNvSpPr txBox="1"/>
          <p:nvPr/>
        </p:nvSpPr>
        <p:spPr>
          <a:xfrm>
            <a:off x="5001813" y="2239385"/>
            <a:ext cx="5985399" cy="819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4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نشاط اعتيادي</a:t>
            </a:r>
            <a:endParaRPr sz="4400" b="1" i="0" u="none" strike="noStrike" cap="non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80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4" name="Google Shape;144;p80" descr="Une image contenant dessin humoristique, habits, garçon, Dessin d’enfant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2370" y="1727822"/>
            <a:ext cx="3207836" cy="3013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ontrôle des cahiers">
  <p:cSld name="Slide Contrôle des cahiers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8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47" name="Google Shape;147;p8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8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Google Shape;149;p81"/>
          <p:cNvSpPr txBox="1"/>
          <p:nvPr/>
        </p:nvSpPr>
        <p:spPr>
          <a:xfrm>
            <a:off x="5264727" y="2131992"/>
            <a:ext cx="5458691" cy="1706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4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sz="4400" b="1" i="0" u="none" strike="noStrike" cap="non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81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1" name="Google Shape;151;p81" descr="Une image contenant Visage humain, personne, habits, dessin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1_Slide Clôtur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8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54" name="Google Shape;154;p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6" name="Google Shape;156;p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157" name="Google Shape;157;p82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2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82"/>
          <p:cNvSpPr txBox="1">
            <a:spLocks noGrp="1"/>
          </p:cNvSpPr>
          <p:nvPr>
            <p:ph type="body" idx="1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1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cussion informelle">
  <p:cSld name="Discussion informelle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8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2" name="Google Shape;162;p8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8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83"/>
          <p:cNvSpPr txBox="1"/>
          <p:nvPr/>
        </p:nvSpPr>
        <p:spPr>
          <a:xfrm>
            <a:off x="5025419" y="1993162"/>
            <a:ext cx="5985399" cy="999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5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حديث غير رسمي</a:t>
            </a:r>
            <a:endParaRPr sz="5400" b="1" i="0" u="none" strike="noStrike" cap="none">
              <a:solidFill>
                <a:srgbClr val="F19D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3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6" name="Google Shape;166;p83"/>
          <p:cNvPicPr preferRelativeResize="0"/>
          <p:nvPr/>
        </p:nvPicPr>
        <p:blipFill rotWithShape="1">
          <a:blip r:embed="rId2">
            <a:alphaModFix/>
          </a:blip>
          <a:srcRect b="40889"/>
          <a:stretch/>
        </p:blipFill>
        <p:spPr>
          <a:xfrm>
            <a:off x="902886" y="2065568"/>
            <a:ext cx="3021413" cy="32983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83"/>
          <p:cNvSpPr/>
          <p:nvPr/>
        </p:nvSpPr>
        <p:spPr>
          <a:xfrm>
            <a:off x="2019235" y="1994010"/>
            <a:ext cx="668491" cy="658367"/>
          </a:xfrm>
          <a:custGeom>
            <a:avLst/>
            <a:gdLst/>
            <a:ahLst/>
            <a:cxnLst/>
            <a:rect l="l" t="t" r="r" b="b"/>
            <a:pathLst>
              <a:path w="2759" h="2558" extrusionOk="0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8" name="Google Shape;168;p83"/>
          <p:cNvSpPr/>
          <p:nvPr/>
        </p:nvSpPr>
        <p:spPr>
          <a:xfrm rot="220151">
            <a:off x="2293520" y="2187361"/>
            <a:ext cx="564995" cy="593434"/>
          </a:xfrm>
          <a:custGeom>
            <a:avLst/>
            <a:gdLst/>
            <a:ahLst/>
            <a:cxnLst/>
            <a:rect l="l" t="t" r="r" b="b"/>
            <a:pathLst>
              <a:path w="2331" h="2303" extrusionOk="0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Ouverture">
  <p:cSld name="1_Slide Ouverture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8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71" name="Google Shape;171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" name="Google Shape;172;p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" name="Google Shape;173;p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" name="Google Shape;174;p84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84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84"/>
          <p:cNvSpPr txBox="1">
            <a:spLocks noGrp="1"/>
          </p:cNvSpPr>
          <p:nvPr>
            <p:ph type="body" idx="2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7" name="Google Shape;177;p84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éclaration de l’objectif">
  <p:cSld name="Déclaration de l’objectif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8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80" name="Google Shape;180;p8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8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2" name="Google Shape;182;p85"/>
          <p:cNvSpPr txBox="1"/>
          <p:nvPr/>
        </p:nvSpPr>
        <p:spPr>
          <a:xfrm>
            <a:off x="5001813" y="2239385"/>
            <a:ext cx="5985399" cy="819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4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التصريح بالأهداف</a:t>
            </a:r>
            <a:endParaRPr sz="4400" b="1" i="0" u="none" strike="noStrike" cap="non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5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4" name="Google Shape;184;p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1920" y="1708359"/>
            <a:ext cx="2829300" cy="32065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8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87" name="Google Shape;187;p8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905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8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8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النمذجة</a:t>
            </a:r>
            <a:endParaRPr sz="44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2" name="Google Shape;192;p8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93" name="Google Shape;193;p8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8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86"/>
          <p:cNvSpPr txBox="1">
            <a:spLocks noGrp="1"/>
          </p:cNvSpPr>
          <p:nvPr>
            <p:ph type="body" idx="1"/>
          </p:nvPr>
        </p:nvSpPr>
        <p:spPr>
          <a:xfrm>
            <a:off x="8204201" y="5236960"/>
            <a:ext cx="2081332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odelage">
  <p:cSld name="Slide Modelage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87"/>
          <p:cNvGrpSpPr/>
          <p:nvPr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198" name="Google Shape;198;p8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9" name="Google Shape;199;p8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0" name="Google Shape;200;p8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201" name="Google Shape;201;p87"/>
          <p:cNvGrpSpPr/>
          <p:nvPr/>
        </p:nvGrpSpPr>
        <p:grpSpPr>
          <a:xfrm>
            <a:off x="11497837" y="144790"/>
            <a:ext cx="565629" cy="524167"/>
            <a:chOff x="277892" y="2283969"/>
            <a:chExt cx="939577" cy="824904"/>
          </a:xfrm>
        </p:grpSpPr>
        <p:sp>
          <p:nvSpPr>
            <p:cNvPr id="202" name="Google Shape;202;p87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03" name="Google Shape;203;p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</p:sp>
      </p:grpSp>
      <p:sp>
        <p:nvSpPr>
          <p:cNvPr id="204" name="Google Shape;204;p87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87"/>
          <p:cNvSpPr txBox="1">
            <a:spLocks noGrp="1"/>
          </p:cNvSpPr>
          <p:nvPr>
            <p:ph type="body" idx="1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Diapositive de titre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1_Diapositive de titre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9" name="Google Shape;209;p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grpSp>
        <p:nvGrpSpPr>
          <p:cNvPr id="212" name="Google Shape;212;p89"/>
          <p:cNvGrpSpPr/>
          <p:nvPr/>
        </p:nvGrpSpPr>
        <p:grpSpPr>
          <a:xfrm>
            <a:off x="0" y="-26503"/>
            <a:ext cx="12192000" cy="6858001"/>
            <a:chOff x="0" y="0"/>
            <a:chExt cx="13716000" cy="10287000"/>
          </a:xfrm>
        </p:grpSpPr>
        <p:sp>
          <p:nvSpPr>
            <p:cNvPr id="213" name="Google Shape;213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4" name="Google Shape;214;p89"/>
            <p:cNvSpPr/>
            <p:nvPr/>
          </p:nvSpPr>
          <p:spPr>
            <a:xfrm>
              <a:off x="304801" y="920109"/>
              <a:ext cx="13106399" cy="9160152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5" name="Google Shape;215;p89"/>
            <p:cNvSpPr/>
            <p:nvPr/>
          </p:nvSpPr>
          <p:spPr>
            <a:xfrm>
              <a:off x="304801" y="310242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16" name="Google Shape;216;p89"/>
          <p:cNvSpPr/>
          <p:nvPr/>
        </p:nvSpPr>
        <p:spPr>
          <a:xfrm flipH="1">
            <a:off x="11353800" y="36322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17" name="Google Shape;217;p89"/>
          <p:cNvSpPr txBox="1">
            <a:spLocks noGrp="1"/>
          </p:cNvSpPr>
          <p:nvPr>
            <p:ph type="title"/>
          </p:nvPr>
        </p:nvSpPr>
        <p:spPr>
          <a:xfrm>
            <a:off x="1192696" y="52389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  <a:defRPr sz="1800" b="0" i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9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20" name="Google Shape;220;p9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905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9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الممارسة الجماعية</a:t>
              </a:r>
              <a:endParaRPr sz="4400" b="1">
                <a:solidFill>
                  <a:srgbClr val="0F9ED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9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90"/>
          <p:cNvSpPr txBox="1">
            <a:spLocks noGrp="1"/>
          </p:cNvSpPr>
          <p:nvPr>
            <p:ph type="body" idx="1"/>
          </p:nvPr>
        </p:nvSpPr>
        <p:spPr>
          <a:xfrm>
            <a:off x="7950201" y="5236960"/>
            <a:ext cx="2335332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27" name="Google Shape;227;p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8" name="Google Shape;228;p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9" name="Google Shape;229;p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30" name="Google Shape;230;p91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1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91"/>
          <p:cNvSpPr txBox="1">
            <a:spLocks noGrp="1"/>
          </p:cNvSpPr>
          <p:nvPr>
            <p:ph type="body" idx="2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3" name="Google Shape;233;p91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36" name="Google Shape;236;p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>
                  <a:solidFill>
                    <a:srgbClr val="1D6FA9"/>
                  </a:solidFill>
                  <a:latin typeface="Calibri"/>
                  <a:ea typeface="Calibri"/>
                  <a:cs typeface="Calibri"/>
                  <a:sym typeface="Calibri"/>
                </a:rPr>
                <a:t>الممارسة الثنائية</a:t>
              </a: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9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9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0" name="Google Shape;240;p92" descr="Une image contenant habits, Dessin d’enfant, table, meubles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4148" y="1642070"/>
            <a:ext cx="2149140" cy="214914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92"/>
          <p:cNvSpPr/>
          <p:nvPr/>
        </p:nvSpPr>
        <p:spPr>
          <a:xfrm>
            <a:off x="5455920" y="1269999"/>
            <a:ext cx="1097280" cy="615263"/>
          </a:xfrm>
          <a:prstGeom prst="cloudCallout">
            <a:avLst>
              <a:gd name="adj1" fmla="val -22817"/>
              <a:gd name="adj2" fmla="val 83298"/>
            </a:avLst>
          </a:prstGeom>
          <a:solidFill>
            <a:srgbClr val="F9F1DC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تساءلت ما إذا...</a:t>
            </a:r>
            <a:endParaRPr sz="1300" b="1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9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44" name="Google Shape;244;p9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905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9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>
                  <a:solidFill>
                    <a:srgbClr val="92D050"/>
                  </a:solidFill>
                  <a:latin typeface="Calibri"/>
                  <a:ea typeface="Calibri"/>
                  <a:cs typeface="Calibri"/>
                  <a:sym typeface="Calibri"/>
                </a:rPr>
                <a:t>الممارسة المستقلة</a:t>
              </a:r>
              <a:endParaRPr sz="4400" b="1">
                <a:solidFill>
                  <a:srgbClr val="8BC14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93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93"/>
          <p:cNvSpPr txBox="1">
            <a:spLocks noGrp="1"/>
          </p:cNvSpPr>
          <p:nvPr>
            <p:ph type="body" idx="1"/>
          </p:nvPr>
        </p:nvSpPr>
        <p:spPr>
          <a:xfrm>
            <a:off x="8407399" y="5148686"/>
            <a:ext cx="2060785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A">
  <p:cSld name="Slide PA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9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51" name="Google Shape;251;p9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2" name="Google Shape;252;p9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3" name="Google Shape;253;p9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254" name="Google Shape;254;p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512" y="643149"/>
            <a:ext cx="467998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94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56" name="Google Shape;256;p94" descr="Image générée"/>
          <p:cNvPicPr preferRelativeResize="0"/>
          <p:nvPr/>
        </p:nvPicPr>
        <p:blipFill rotWithShape="1">
          <a:blip r:embed="rId3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94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94"/>
          <p:cNvSpPr txBox="1">
            <a:spLocks noGrp="1"/>
          </p:cNvSpPr>
          <p:nvPr>
            <p:ph type="body" idx="2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9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61" name="Google Shape;261;p9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905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9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3" name="Google Shape;263;p9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5"/>
          <p:cNvSpPr txBox="1"/>
          <p:nvPr/>
        </p:nvSpPr>
        <p:spPr>
          <a:xfrm>
            <a:off x="946951" y="3651380"/>
            <a:ext cx="10298101" cy="90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اختتام الحصة</a:t>
            </a:r>
            <a:endParaRPr/>
          </a:p>
        </p:txBody>
      </p:sp>
      <p:pic>
        <p:nvPicPr>
          <p:cNvPr id="265" name="Google Shape;265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95"/>
          <p:cNvSpPr txBox="1">
            <a:spLocks noGrp="1"/>
          </p:cNvSpPr>
          <p:nvPr>
            <p:ph type="body" idx="1"/>
          </p:nvPr>
        </p:nvSpPr>
        <p:spPr>
          <a:xfrm>
            <a:off x="8661401" y="5229083"/>
            <a:ext cx="1698752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69" name="Google Shape;269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70" name="Google Shape;270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71" name="Google Shape;271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272" name="Google Shape;272;p96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96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96"/>
          <p:cNvSpPr txBox="1">
            <a:spLocks noGrp="1"/>
          </p:cNvSpPr>
          <p:nvPr>
            <p:ph type="body" idx="1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9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77" name="Google Shape;277;p9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78" name="Google Shape;278;p9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79" name="Google Shape;279;p9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280" name="Google Shape;280;p97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97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7"/>
          <p:cNvSpPr txBox="1">
            <a:spLocks noGrp="1"/>
          </p:cNvSpPr>
          <p:nvPr>
            <p:ph type="body" idx="1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B">
  <p:cSld name="Slide PB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9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85" name="Google Shape;285;p9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6" name="Google Shape;286;p9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7" name="Google Shape;287;p9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288" name="Google Shape;288;p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512" y="603261"/>
            <a:ext cx="501290" cy="468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289" name="Google Shape;289;p9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90" name="Google Shape;290;p98" descr="Image générée"/>
          <p:cNvPicPr preferRelativeResize="0"/>
          <p:nvPr/>
        </p:nvPicPr>
        <p:blipFill rotWithShape="1">
          <a:blip r:embed="rId3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98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98"/>
          <p:cNvSpPr txBox="1">
            <a:spLocks noGrp="1"/>
          </p:cNvSpPr>
          <p:nvPr>
            <p:ph type="body" idx="2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é didactique">
  <p:cSld name="Unité didactique">
    <p:bg>
      <p:bgPr>
        <a:solidFill>
          <a:srgbClr val="DCE6F2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9"/>
          <p:cNvSpPr txBox="1"/>
          <p:nvPr/>
        </p:nvSpPr>
        <p:spPr>
          <a:xfrm>
            <a:off x="6937601" y="446738"/>
            <a:ext cx="4234074" cy="509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ar-MA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هيكلة الوحدة الديداكتية:</a:t>
            </a:r>
            <a:endParaRPr sz="3200" b="1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99"/>
          <p:cNvSpPr/>
          <p:nvPr/>
        </p:nvSpPr>
        <p:spPr>
          <a:xfrm>
            <a:off x="6130654" y="1311586"/>
            <a:ext cx="5890794" cy="627084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الأسبوع الأول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99"/>
          <p:cNvSpPr/>
          <p:nvPr/>
        </p:nvSpPr>
        <p:spPr>
          <a:xfrm>
            <a:off x="123748" y="1311586"/>
            <a:ext cx="5890794" cy="627084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الأسبوع الثاني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99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ientations didactiques ">
  <p:cSld name="Orientations didactiques ">
    <p:bg>
      <p:bgPr>
        <a:solidFill>
          <a:srgbClr val="DCE6F2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0"/>
          <p:cNvSpPr/>
          <p:nvPr/>
        </p:nvSpPr>
        <p:spPr>
          <a:xfrm>
            <a:off x="1333383" y="336824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توجيهات ديداكتيكية تخص هذه الحصة:</a:t>
            </a:r>
            <a:endParaRPr sz="24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100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00"/>
          <p:cNvSpPr txBox="1">
            <a:spLocks noGrp="1"/>
          </p:cNvSpPr>
          <p:nvPr>
            <p:ph type="body" idx="1"/>
          </p:nvPr>
        </p:nvSpPr>
        <p:spPr>
          <a:xfrm>
            <a:off x="698500" y="1093535"/>
            <a:ext cx="9194528" cy="107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100"/>
          <p:cNvSpPr txBox="1">
            <a:spLocks noGrp="1"/>
          </p:cNvSpPr>
          <p:nvPr>
            <p:ph type="body" idx="2"/>
          </p:nvPr>
        </p:nvSpPr>
        <p:spPr>
          <a:xfrm>
            <a:off x="698500" y="3494248"/>
            <a:ext cx="9194528" cy="2052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p100"/>
          <p:cNvSpPr txBox="1">
            <a:spLocks noGrp="1"/>
          </p:cNvSpPr>
          <p:nvPr>
            <p:ph type="body" idx="3"/>
          </p:nvPr>
        </p:nvSpPr>
        <p:spPr>
          <a:xfrm>
            <a:off x="623898" y="5575116"/>
            <a:ext cx="9194528" cy="107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100"/>
          <p:cNvSpPr txBox="1">
            <a:spLocks noGrp="1"/>
          </p:cNvSpPr>
          <p:nvPr>
            <p:ph type="body" idx="4"/>
          </p:nvPr>
        </p:nvSpPr>
        <p:spPr>
          <a:xfrm>
            <a:off x="758053" y="2173652"/>
            <a:ext cx="9194528" cy="107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sources didactiques ">
  <p:cSld name="Ressources didactiques ">
    <p:bg>
      <p:bgPr>
        <a:solidFill>
          <a:srgbClr val="DCE6F2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1"/>
          <p:cNvSpPr/>
          <p:nvPr/>
        </p:nvSpPr>
        <p:spPr>
          <a:xfrm>
            <a:off x="-614135" y="376739"/>
            <a:ext cx="11800115" cy="60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توظيف الأستاذ للموارد التعليمية :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p101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ation des prérequis">
  <p:cSld name="Activation des prérequis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0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0" name="Google Shape;310;p10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0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2" name="Google Shape;312;p102"/>
          <p:cNvSpPr txBox="1"/>
          <p:nvPr/>
        </p:nvSpPr>
        <p:spPr>
          <a:xfrm>
            <a:off x="5025419" y="1840616"/>
            <a:ext cx="5985399" cy="999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5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استرجاع المكتسبات</a:t>
            </a:r>
            <a:endParaRPr sz="5400" b="1">
              <a:solidFill>
                <a:srgbClr val="F19D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02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14" name="Google Shape;314;p1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réhension globale">
  <p:cSld name="Compréhension globale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10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7" name="Google Shape;317;p10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0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9" name="Google Shape;319;p1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03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1" name="Google Shape;321;p103"/>
          <p:cNvSpPr txBox="1">
            <a:spLocks noGrp="1"/>
          </p:cNvSpPr>
          <p:nvPr>
            <p:ph type="body" idx="2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sz="4400" b="1" i="0" u="none" strike="noStrike" cap="non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éclaration de l’objectif">
  <p:cSld name="2_Déclaration de l’objectif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oogle Shape;323;p10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24" name="Google Shape;324;p10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10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" name="Google Shape;326;p104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400" b="1" i="0" u="none" strike="noStrike" cap="non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القراءة بطلاقة</a:t>
            </a:r>
            <a:endParaRPr sz="4400" b="1">
              <a:solidFill>
                <a:srgbClr val="15608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04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28" name="Google Shape;328;p10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calaire vide">
  <p:cSld name="Intercalaire vide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10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31" name="Google Shape;331;p10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0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3" name="Google Shape;333;p105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4" name="Google Shape;334;p105"/>
          <p:cNvSpPr txBox="1">
            <a:spLocks noGrp="1"/>
          </p:cNvSpPr>
          <p:nvPr>
            <p:ph type="body" idx="2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sz="4400" b="1" i="0" u="none" strike="noStrike" cap="non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0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1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1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0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10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4" name="Google Shape;344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9" name="Google Shape;349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hyperlink" Target="https://drive.google.com/drive/folders/15A4aThGXboZ7RlTminYue4etFTXwyFRM?usp=drive_lin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"/>
          <p:cNvSpPr txBox="1">
            <a:spLocks noGrp="1"/>
          </p:cNvSpPr>
          <p:nvPr>
            <p:ph type="body" idx="1"/>
          </p:nvPr>
        </p:nvSpPr>
        <p:spPr>
          <a:xfrm>
            <a:off x="1275196" y="2005909"/>
            <a:ext cx="996949" cy="677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ar-MA" sz="3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الثالثة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ar-MA" sz="3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إعدادي</a:t>
            </a:r>
            <a:endParaRPr/>
          </a:p>
          <a:p>
            <a:pPr marL="228600" marR="0" lvl="0" indent="-228600" algn="ct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endParaRPr sz="29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"/>
          <p:cNvSpPr txBox="1">
            <a:spLocks noGrp="1"/>
          </p:cNvSpPr>
          <p:nvPr>
            <p:ph type="body" idx="2"/>
          </p:nvPr>
        </p:nvSpPr>
        <p:spPr>
          <a:xfrm>
            <a:off x="9202057" y="1972045"/>
            <a:ext cx="832780" cy="513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ar-MA"/>
              <a:t>2</a:t>
            </a:r>
            <a:endParaRPr/>
          </a:p>
        </p:txBody>
      </p:sp>
      <p:sp>
        <p:nvSpPr>
          <p:cNvPr id="359" name="Google Shape;359;p1"/>
          <p:cNvSpPr txBox="1">
            <a:spLocks noGrp="1"/>
          </p:cNvSpPr>
          <p:nvPr>
            <p:ph type="body" idx="3"/>
          </p:nvPr>
        </p:nvSpPr>
        <p:spPr>
          <a:xfrm>
            <a:off x="9877515" y="4371211"/>
            <a:ext cx="1747855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r>
              <a:rPr lang="ar-MA"/>
              <a:t>الأسبوع</a:t>
            </a:r>
            <a:endParaRPr/>
          </a:p>
        </p:txBody>
      </p:sp>
      <p:sp>
        <p:nvSpPr>
          <p:cNvPr id="360" name="Google Shape;360;p1"/>
          <p:cNvSpPr txBox="1">
            <a:spLocks noGrp="1"/>
          </p:cNvSpPr>
          <p:nvPr>
            <p:ph type="body" idx="4"/>
          </p:nvPr>
        </p:nvSpPr>
        <p:spPr>
          <a:xfrm>
            <a:off x="9943113" y="5111467"/>
            <a:ext cx="1702897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r>
              <a:rPr lang="ar-MA"/>
              <a:t>الحصة 1 </a:t>
            </a:r>
            <a:endParaRPr/>
          </a:p>
        </p:txBody>
      </p:sp>
      <p:sp>
        <p:nvSpPr>
          <p:cNvPr id="361" name="Google Shape;361;p1"/>
          <p:cNvSpPr txBox="1">
            <a:spLocks noGrp="1"/>
          </p:cNvSpPr>
          <p:nvPr>
            <p:ph type="body" idx="5"/>
          </p:nvPr>
        </p:nvSpPr>
        <p:spPr>
          <a:xfrm>
            <a:off x="5104782" y="4378386"/>
            <a:ext cx="455835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r>
              <a:rPr lang="ar-M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endParaRPr/>
          </a:p>
        </p:txBody>
      </p:sp>
      <p:sp>
        <p:nvSpPr>
          <p:cNvPr id="362" name="Google Shape;362;p1"/>
          <p:cNvSpPr txBox="1">
            <a:spLocks noGrp="1"/>
          </p:cNvSpPr>
          <p:nvPr>
            <p:ph type="body" idx="6"/>
          </p:nvPr>
        </p:nvSpPr>
        <p:spPr>
          <a:xfrm>
            <a:off x="5101704" y="5102515"/>
            <a:ext cx="4561428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None/>
            </a:pPr>
            <a:r>
              <a:rPr lang="ar-M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الطلاقة والفهم</a:t>
            </a:r>
            <a:r>
              <a:rPr lang="ar-MA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)</a:t>
            </a:r>
            <a:r>
              <a:rPr lang="ar-M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المخترع المغربي الصغير ح 2(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ct val="100000"/>
              <a:buNone/>
            </a:pPr>
            <a:endParaRPr/>
          </a:p>
        </p:txBody>
      </p:sp>
      <p:sp>
        <p:nvSpPr>
          <p:cNvPr id="363" name="Google Shape;363;p1"/>
          <p:cNvSpPr txBox="1">
            <a:spLocks noGrp="1"/>
          </p:cNvSpPr>
          <p:nvPr>
            <p:ph type="body" idx="7"/>
          </p:nvPr>
        </p:nvSpPr>
        <p:spPr>
          <a:xfrm>
            <a:off x="9877516" y="3665608"/>
            <a:ext cx="1768493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r>
              <a:rPr lang="ar-MA"/>
              <a:t>الوحدة الأولى </a:t>
            </a:r>
            <a:endParaRPr/>
          </a:p>
          <a:p>
            <a:pPr marL="0" lvl="0" indent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endParaRPr/>
          </a:p>
        </p:txBody>
      </p:sp>
      <p:sp>
        <p:nvSpPr>
          <p:cNvPr id="364" name="Google Shape;364;p1"/>
          <p:cNvSpPr txBox="1">
            <a:spLocks noGrp="1"/>
          </p:cNvSpPr>
          <p:nvPr>
            <p:ph type="body" idx="8"/>
          </p:nvPr>
        </p:nvSpPr>
        <p:spPr>
          <a:xfrm>
            <a:off x="5101703" y="3656656"/>
            <a:ext cx="4561429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r>
              <a:rPr lang="ar-M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الاختراعات</a:t>
            </a:r>
            <a:endParaRPr/>
          </a:p>
          <a:p>
            <a:pPr marL="0" lvl="0" indent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DCE6F2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924716">
            <a:off x="8767614" y="4444158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"/>
          <p:cNvPicPr preferRelativeResize="0"/>
          <p:nvPr/>
        </p:nvPicPr>
        <p:blipFill rotWithShape="1">
          <a:blip r:embed="rId4">
            <a:alphaModFix/>
          </a:blip>
          <a:srcRect l="11665" t="23325" r="26246" b="30054"/>
          <a:stretch/>
        </p:blipFill>
        <p:spPr>
          <a:xfrm>
            <a:off x="8996142" y="2466789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79" name="Google Shape;379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9715486" y="4960411"/>
            <a:ext cx="413335" cy="397411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4"/>
          <p:cNvSpPr txBox="1"/>
          <p:nvPr/>
        </p:nvSpPr>
        <p:spPr>
          <a:xfrm>
            <a:off x="8827225" y="357663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0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دفتر التلميذ</a:t>
            </a:r>
            <a:endParaRPr/>
          </a:p>
        </p:txBody>
      </p:sp>
      <p:sp>
        <p:nvSpPr>
          <p:cNvPr id="381" name="Google Shape;381;p4"/>
          <p:cNvSpPr/>
          <p:nvPr/>
        </p:nvSpPr>
        <p:spPr>
          <a:xfrm>
            <a:off x="4428576" y="4028276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0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بطاقة التحضير للحصة</a:t>
            </a:r>
            <a:endParaRPr sz="106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447" y="2466789"/>
            <a:ext cx="1765551" cy="1457749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4"/>
          <p:cNvSpPr/>
          <p:nvPr/>
        </p:nvSpPr>
        <p:spPr>
          <a:xfrm>
            <a:off x="2328360" y="3664174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0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الحصة ppt  </a:t>
            </a:r>
            <a:endParaRPr sz="106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4"/>
          <p:cNvSpPr txBox="1"/>
          <p:nvPr/>
        </p:nvSpPr>
        <p:spPr>
          <a:xfrm>
            <a:off x="6593195" y="4098385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0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الكراسة</a:t>
            </a:r>
            <a:endParaRPr sz="106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5" name="Google Shape;385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24485" y="2376718"/>
            <a:ext cx="1212188" cy="1651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34435" y="2548493"/>
            <a:ext cx="1814614" cy="1030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"/>
          <p:cNvPicPr preferRelativeResize="0"/>
          <p:nvPr/>
        </p:nvPicPr>
        <p:blipFill rotWithShape="1">
          <a:blip r:embed="rId9">
            <a:alphaModFix/>
          </a:blip>
          <a:srcRect l="19275" t="42588" r="13719" b="40945"/>
          <a:stretch/>
        </p:blipFill>
        <p:spPr>
          <a:xfrm>
            <a:off x="6742032" y="4864021"/>
            <a:ext cx="1661334" cy="233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"/>
          <p:cNvSpPr txBox="1"/>
          <p:nvPr/>
        </p:nvSpPr>
        <p:spPr>
          <a:xfrm>
            <a:off x="6937601" y="446738"/>
            <a:ext cx="4234074" cy="509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هيكلة الوحدة الديداكتيكية:</a:t>
            </a:r>
            <a:endParaRPr sz="3200" b="1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3" name="Google Shape;393;p5"/>
          <p:cNvGrpSpPr/>
          <p:nvPr/>
        </p:nvGrpSpPr>
        <p:grpSpPr>
          <a:xfrm>
            <a:off x="6139754" y="2099609"/>
            <a:ext cx="5847433" cy="2634863"/>
            <a:chOff x="4299350" y="1553611"/>
            <a:chExt cx="6448599" cy="2634863"/>
          </a:xfrm>
        </p:grpSpPr>
        <p:sp>
          <p:nvSpPr>
            <p:cNvPr id="394" name="Google Shape;394;p5"/>
            <p:cNvSpPr/>
            <p:nvPr/>
          </p:nvSpPr>
          <p:spPr>
            <a:xfrm>
              <a:off x="4299350" y="1553611"/>
              <a:ext cx="4483578" cy="72586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238" y="0"/>
                  </a:moveTo>
                  <a:cubicBezTo>
                    <a:pt x="3237" y="0"/>
                    <a:pt x="3237" y="0"/>
                    <a:pt x="3237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6762" y="120000"/>
                  </a:lnTo>
                  <a:cubicBezTo>
                    <a:pt x="116763" y="120000"/>
                    <a:pt x="116763" y="120000"/>
                    <a:pt x="116763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w="95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ar-MA" sz="2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أستمع بتركيز وأفهم: السيارة المغربية الصنع</a:t>
              </a:r>
              <a:endPara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5"/>
            <p:cNvSpPr/>
            <p:nvPr/>
          </p:nvSpPr>
          <p:spPr>
            <a:xfrm>
              <a:off x="8949242" y="3441299"/>
              <a:ext cx="1798707" cy="72586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71" y="0"/>
                  </a:moveTo>
                  <a:cubicBezTo>
                    <a:pt x="8070" y="0"/>
                    <a:pt x="8070" y="0"/>
                    <a:pt x="8070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1929" y="120000"/>
                  </a:lnTo>
                  <a:cubicBezTo>
                    <a:pt x="111930" y="120000"/>
                    <a:pt x="111930" y="120000"/>
                    <a:pt x="111930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w="95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ar-MA" sz="2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الحصة 3</a:t>
              </a:r>
              <a:endPara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5"/>
            <p:cNvSpPr/>
            <p:nvPr/>
          </p:nvSpPr>
          <p:spPr>
            <a:xfrm>
              <a:off x="4299350" y="3462605"/>
              <a:ext cx="4483578" cy="72586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238" y="0"/>
                  </a:moveTo>
                  <a:cubicBezTo>
                    <a:pt x="3237" y="0"/>
                    <a:pt x="3237" y="0"/>
                    <a:pt x="3237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6762" y="120000"/>
                  </a:lnTo>
                  <a:cubicBezTo>
                    <a:pt x="116763" y="120000"/>
                    <a:pt x="116763" y="120000"/>
                    <a:pt x="116763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w="95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ar-MA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أتحدث: أعرّف باختراع متميز</a:t>
              </a: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5"/>
            <p:cNvSpPr/>
            <p:nvPr/>
          </p:nvSpPr>
          <p:spPr>
            <a:xfrm>
              <a:off x="8949242" y="1564553"/>
              <a:ext cx="1798707" cy="72586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71" y="0"/>
                  </a:moveTo>
                  <a:cubicBezTo>
                    <a:pt x="8070" y="0"/>
                    <a:pt x="8070" y="0"/>
                    <a:pt x="8070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1929" y="120000"/>
                  </a:lnTo>
                  <a:cubicBezTo>
                    <a:pt x="111930" y="120000"/>
                    <a:pt x="111930" y="120000"/>
                    <a:pt x="111930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w="95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ar-MA" sz="2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الحصة 1</a:t>
              </a:r>
              <a:endPara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5"/>
            <p:cNvSpPr/>
            <p:nvPr/>
          </p:nvSpPr>
          <p:spPr>
            <a:xfrm>
              <a:off x="8949242" y="2458583"/>
              <a:ext cx="1798707" cy="72586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71" y="0"/>
                  </a:moveTo>
                  <a:cubicBezTo>
                    <a:pt x="8070" y="0"/>
                    <a:pt x="8070" y="0"/>
                    <a:pt x="8070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1929" y="120000"/>
                  </a:lnTo>
                  <a:cubicBezTo>
                    <a:pt x="111930" y="120000"/>
                    <a:pt x="111930" y="120000"/>
                    <a:pt x="111930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w="95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ar-MA" sz="2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الحصة 2 </a:t>
              </a:r>
              <a:endPara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5"/>
            <p:cNvSpPr/>
            <p:nvPr/>
          </p:nvSpPr>
          <p:spPr>
            <a:xfrm>
              <a:off x="4299350" y="2481605"/>
              <a:ext cx="4483578" cy="72586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238" y="0"/>
                  </a:moveTo>
                  <a:cubicBezTo>
                    <a:pt x="3237" y="0"/>
                    <a:pt x="3237" y="0"/>
                    <a:pt x="3237" y="1"/>
                  </a:cubicBezTo>
                  <a:lnTo>
                    <a:pt x="0" y="100000"/>
                  </a:lnTo>
                  <a:cubicBezTo>
                    <a:pt x="0" y="100001"/>
                    <a:pt x="0" y="100001"/>
                    <a:pt x="1" y="100001"/>
                  </a:cubicBezTo>
                  <a:lnTo>
                    <a:pt x="116762" y="120000"/>
                  </a:lnTo>
                  <a:cubicBezTo>
                    <a:pt x="116763" y="120000"/>
                    <a:pt x="116763" y="120000"/>
                    <a:pt x="116763" y="119999"/>
                  </a:cubicBezTo>
                  <a:lnTo>
                    <a:pt x="120000" y="20000"/>
                  </a:lnTo>
                  <a:cubicBezTo>
                    <a:pt x="120000" y="19999"/>
                    <a:pt x="120000" y="19999"/>
                    <a:pt x="119999" y="19999"/>
                  </a:cubicBezTo>
                  <a:close/>
                </a:path>
              </a:pathLst>
            </a:custGeom>
            <a:gradFill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0"/>
            </a:gradFill>
            <a:ln w="95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ar-MA" sz="2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الظواهر اللغوية : اسم الآلة</a:t>
              </a:r>
              <a:endPara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0" name="Google Shape;400;p5"/>
          <p:cNvSpPr/>
          <p:nvPr/>
        </p:nvSpPr>
        <p:spPr>
          <a:xfrm>
            <a:off x="6130654" y="1311586"/>
            <a:ext cx="5890794" cy="62708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ar-MA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الأسبوع الأول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5"/>
          <p:cNvSpPr/>
          <p:nvPr/>
        </p:nvSpPr>
        <p:spPr>
          <a:xfrm>
            <a:off x="123748" y="1311586"/>
            <a:ext cx="5890794" cy="62708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ar-MA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الأسبوع الثاني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5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"/>
          <p:cNvSpPr/>
          <p:nvPr/>
        </p:nvSpPr>
        <p:spPr>
          <a:xfrm>
            <a:off x="5987322" y="4885289"/>
            <a:ext cx="6177458" cy="976025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1C305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5"/>
          <p:cNvSpPr/>
          <p:nvPr/>
        </p:nvSpPr>
        <p:spPr>
          <a:xfrm>
            <a:off x="6165351" y="5024195"/>
            <a:ext cx="4065600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الطلاقة والفهم: المخترع المغربي الصغير (ح1)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5"/>
          <p:cNvSpPr/>
          <p:nvPr/>
        </p:nvSpPr>
        <p:spPr>
          <a:xfrm>
            <a:off x="10363046" y="5024195"/>
            <a:ext cx="1631024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ar-MA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4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5"/>
          <p:cNvSpPr/>
          <p:nvPr/>
        </p:nvSpPr>
        <p:spPr>
          <a:xfrm>
            <a:off x="4356298" y="2110550"/>
            <a:ext cx="1631024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ar-MA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5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5"/>
          <p:cNvSpPr/>
          <p:nvPr/>
        </p:nvSpPr>
        <p:spPr>
          <a:xfrm>
            <a:off x="4356298" y="3093267"/>
            <a:ext cx="1631024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ar-MA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6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5"/>
          <p:cNvSpPr/>
          <p:nvPr/>
        </p:nvSpPr>
        <p:spPr>
          <a:xfrm>
            <a:off x="4383518" y="3987296"/>
            <a:ext cx="1631024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ar-MA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7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5"/>
          <p:cNvSpPr/>
          <p:nvPr/>
        </p:nvSpPr>
        <p:spPr>
          <a:xfrm>
            <a:off x="4410738" y="4989601"/>
            <a:ext cx="1631024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901" y="0"/>
                </a:moveTo>
                <a:cubicBezTo>
                  <a:pt x="8900" y="0"/>
                  <a:pt x="8900" y="0"/>
                  <a:pt x="890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1099" y="120000"/>
                </a:lnTo>
                <a:cubicBezTo>
                  <a:pt x="111100" y="120000"/>
                  <a:pt x="111100" y="120000"/>
                  <a:pt x="11110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ar-MA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الحصة 8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5"/>
          <p:cNvSpPr/>
          <p:nvPr/>
        </p:nvSpPr>
        <p:spPr>
          <a:xfrm>
            <a:off x="204813" y="2082341"/>
            <a:ext cx="4065600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الطلاقة والفهم: المخترع المغربي الصغير(ح2)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5"/>
          <p:cNvSpPr/>
          <p:nvPr/>
        </p:nvSpPr>
        <p:spPr>
          <a:xfrm>
            <a:off x="214482" y="3093266"/>
            <a:ext cx="4065600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الإنتاج الكتابي ح 1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إنتاج تقرير إخباري 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5"/>
          <p:cNvSpPr/>
          <p:nvPr/>
        </p:nvSpPr>
        <p:spPr>
          <a:xfrm>
            <a:off x="192706" y="4063124"/>
            <a:ext cx="4065600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الإنتاج الكتابي ح 2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إنتاج تقرير إخباري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5"/>
          <p:cNvSpPr/>
          <p:nvPr/>
        </p:nvSpPr>
        <p:spPr>
          <a:xfrm>
            <a:off x="174428" y="5024194"/>
            <a:ext cx="4065600" cy="72586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571" y="0"/>
                </a:moveTo>
                <a:cubicBezTo>
                  <a:pt x="3570" y="0"/>
                  <a:pt x="3570" y="0"/>
                  <a:pt x="3570" y="1"/>
                </a:cubicBezTo>
                <a:lnTo>
                  <a:pt x="0" y="100000"/>
                </a:lnTo>
                <a:cubicBezTo>
                  <a:pt x="0" y="100001"/>
                  <a:pt x="0" y="100001"/>
                  <a:pt x="1" y="100001"/>
                </a:cubicBezTo>
                <a:lnTo>
                  <a:pt x="116429" y="120000"/>
                </a:lnTo>
                <a:cubicBezTo>
                  <a:pt x="116430" y="120000"/>
                  <a:pt x="116430" y="120000"/>
                  <a:pt x="116430" y="119999"/>
                </a:cubicBezTo>
                <a:lnTo>
                  <a:pt x="120000" y="20000"/>
                </a:lnTo>
                <a:cubicBezTo>
                  <a:pt x="120000" y="19999"/>
                  <a:pt x="120000" y="19999"/>
                  <a:pt x="119999" y="19999"/>
                </a:cubicBezTo>
                <a:close/>
              </a:path>
            </a:pathLst>
          </a:custGeom>
          <a:gradFill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الدعم والتقويم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133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تقديم تغذية راجعة للتلاميذ</a:t>
            </a:r>
            <a:endParaRPr sz="2133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6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الممارسات التي ينبغي تجنبها</a:t>
            </a:r>
            <a:endParaRPr sz="1600" b="1" i="0" u="none" strike="noStrike" cap="none">
              <a:solidFill>
                <a:srgbClr val="074F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0" name="Google Shape;42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w="38100" cap="flat" cmpd="sng">
            <a:solidFill>
              <a:srgbClr val="15608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21" name="Google Shape;421;p6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الممارسات الفعالة</a:t>
            </a:r>
            <a:endParaRPr sz="1600" b="1" i="0" u="none" strike="noStrike" cap="none">
              <a:solidFill>
                <a:srgbClr val="074F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6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لماذا تعتبر التغذية الراجعة مهمة؟</a:t>
            </a:r>
            <a:endParaRPr sz="1600" b="1" i="0" u="none" strike="noStrike" cap="none">
              <a:solidFill>
                <a:srgbClr val="074F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6"/>
          <p:cNvSpPr txBox="1"/>
          <p:nvPr/>
        </p:nvSpPr>
        <p:spPr>
          <a:xfrm>
            <a:off x="7836747" y="3115733"/>
            <a:ext cx="3759200" cy="2644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يجب ألا تكون التغذية الراجعة حكماً على </a:t>
            </a:r>
            <a:r>
              <a:rPr lang="ar-MA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التلميذ</a:t>
            </a: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ولا على قدراته.</a:t>
            </a:r>
            <a:endParaRPr/>
          </a:p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تعتبر التغذية الراجعة فرصة للتعلم بالنسبة </a:t>
            </a:r>
            <a:r>
              <a:rPr lang="ar-MA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للتلاميذ</a:t>
            </a: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من خلال استثمار الأخطاء أو الإجابات الصحيحة.</a:t>
            </a:r>
            <a:endParaRPr/>
          </a:p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تتيح التغذية الراجعة </a:t>
            </a:r>
            <a:r>
              <a:rPr lang="ar-MA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للتلاميذ</a:t>
            </a: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الوعي بمعايير النجاح في مهمة ما.</a:t>
            </a:r>
            <a:endParaRPr/>
          </a:p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تشجع التغذية الراجعة </a:t>
            </a:r>
            <a:r>
              <a:rPr lang="ar-MA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التلاميذ</a:t>
            </a: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على تحديد الأخطاء التي يجب تجنب تكرارها، أو الممارسات الجيدة التي ينبغي تعزيزها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4" name="Google Shape;424;p6" descr="Handshak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1083" y="20319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6" descr="No sign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90965" y="2046004"/>
            <a:ext cx="500918" cy="50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6" descr="Bullseye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87260" y="2056253"/>
            <a:ext cx="500400" cy="5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6"/>
          <p:cNvSpPr txBox="1"/>
          <p:nvPr/>
        </p:nvSpPr>
        <p:spPr>
          <a:xfrm>
            <a:off x="3627798" y="3115733"/>
            <a:ext cx="3759200" cy="3013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مطالبة التلاميذ بتبرير إجاباتهم والتعبير شفهياً عن مسار تفكيرهم (تعليل إجاباتهم).</a:t>
            </a:r>
            <a:endParaRPr/>
          </a:p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تقديم تغذية راجعة فورية للتلاميذ كلما سنحت الفرصة لذلك (عدم التغاضي عن الأخطاء أو تمريرها).</a:t>
            </a:r>
            <a:endParaRPr/>
          </a:p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تقديم تغذية راجعة محددة، ومفصلة، وموضوعية للتلاميذ:</a:t>
            </a:r>
            <a:endParaRPr/>
          </a:p>
          <a:p>
            <a:pPr marL="285750" marR="0" lvl="0" indent="-2857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 لهذا السبب تعتبر هذه إجابة جيدة ... »؛ «هذا ما قمت به بشكل جيد... «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 لهذا السبب تعتبر هذه إجابة غير مكتملة. وهذا هو الخطأ «...</a:t>
            </a:r>
            <a:endParaRPr/>
          </a:p>
        </p:txBody>
      </p:sp>
      <p:sp>
        <p:nvSpPr>
          <p:cNvPr id="428" name="Google Shape;428;p6"/>
          <p:cNvSpPr/>
          <p:nvPr/>
        </p:nvSpPr>
        <p:spPr>
          <a:xfrm>
            <a:off x="0" y="6150185"/>
            <a:ext cx="12192000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0990" marR="0" lvl="0" indent="-380990" algn="r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ar-MA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للمزيد من المعلومات، يرجى زيارة الرابط التالي: "</a:t>
            </a:r>
            <a:r>
              <a:rPr lang="ar-MA" sz="16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رابط درايف</a:t>
            </a:r>
            <a:r>
              <a:rPr lang="ar-MA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" 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80990" marR="0" lvl="0" indent="-380990" algn="r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ar-MA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لأي استفسارات أخرى، يرجى التواصل مع المفتش المؤطر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6"/>
          <p:cNvSpPr/>
          <p:nvPr/>
        </p:nvSpPr>
        <p:spPr>
          <a:xfrm>
            <a:off x="304800" y="3115733"/>
            <a:ext cx="2873248" cy="2321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عدم تقديم تغذية راجعة، أو تقديمها في مناسبات نادرة فقط.</a:t>
            </a:r>
            <a:endParaRPr/>
          </a:p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تقديم تغذية راجعة عامة دون توضيح الأسباب: «جيد»؛ «هذا خطأ»؛ «ممتاز».</a:t>
            </a:r>
            <a:endParaRPr/>
          </a:p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إصدار أحكام على التلميذ: «أنت ذكي»؛ «أنت كسول»؛ ...</a:t>
            </a:r>
            <a:endParaRPr/>
          </a:p>
          <a:p>
            <a:pPr marL="0" marR="0" lvl="0" indent="-88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</a:pPr>
            <a:r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توجيه الحديث إلى التلميذ المعني فقط.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7"/>
          <p:cNvSpPr txBox="1">
            <a:spLocks noGrp="1"/>
          </p:cNvSpPr>
          <p:nvPr>
            <p:ph type="body" idx="2"/>
          </p:nvPr>
        </p:nvSpPr>
        <p:spPr>
          <a:xfrm>
            <a:off x="4558155" y="2784394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ar-MA"/>
              <a:t>القراءة بطلاقة</a:t>
            </a:r>
            <a:endParaRPr/>
          </a:p>
        </p:txBody>
      </p:sp>
      <p:sp>
        <p:nvSpPr>
          <p:cNvPr id="436" name="Google Shape;436;p7"/>
          <p:cNvSpPr txBox="1">
            <a:spLocks noGrp="1"/>
          </p:cNvSpPr>
          <p:nvPr>
            <p:ph type="body" idx="3"/>
          </p:nvPr>
        </p:nvSpPr>
        <p:spPr>
          <a:xfrm>
            <a:off x="4558155" y="3621380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ar-MA"/>
              <a:t>الفهم الاستنتاجي</a:t>
            </a:r>
            <a:endParaRPr/>
          </a:p>
        </p:txBody>
      </p:sp>
      <p:sp>
        <p:nvSpPr>
          <p:cNvPr id="438" name="Google Shape;438;p7"/>
          <p:cNvSpPr txBox="1">
            <a:spLocks noGrp="1"/>
          </p:cNvSpPr>
          <p:nvPr>
            <p:ph type="body" idx="5"/>
          </p:nvPr>
        </p:nvSpPr>
        <p:spPr>
          <a:xfrm>
            <a:off x="4558155" y="4367786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ar-MA"/>
              <a:t>الفهم النقدي</a:t>
            </a:r>
            <a:endParaRPr/>
          </a:p>
        </p:txBody>
      </p:sp>
      <p:sp>
        <p:nvSpPr>
          <p:cNvPr id="440" name="Google Shape;440;p7"/>
          <p:cNvSpPr txBox="1">
            <a:spLocks noGrp="1"/>
          </p:cNvSpPr>
          <p:nvPr>
            <p:ph type="body" idx="7"/>
          </p:nvPr>
        </p:nvSpPr>
        <p:spPr>
          <a:xfrm>
            <a:off x="2543374" y="3621380"/>
            <a:ext cx="1278748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ar-MA"/>
              <a:t>20 دقيقة</a:t>
            </a:r>
            <a:endParaRPr/>
          </a:p>
        </p:txBody>
      </p:sp>
      <p:sp>
        <p:nvSpPr>
          <p:cNvPr id="441" name="Google Shape;441;p7"/>
          <p:cNvSpPr txBox="1">
            <a:spLocks noGrp="1"/>
          </p:cNvSpPr>
          <p:nvPr>
            <p:ph type="body" idx="8"/>
          </p:nvPr>
        </p:nvSpPr>
        <p:spPr>
          <a:xfrm>
            <a:off x="2475560" y="4411085"/>
            <a:ext cx="1280099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ar-MA"/>
              <a:t>10 دقائق</a:t>
            </a:r>
            <a:endParaRPr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3BA57C-56D9-59F9-0E50-896827F52BC2}"/>
              </a:ext>
            </a:extLst>
          </p:cNvPr>
          <p:cNvSpPr txBox="1"/>
          <p:nvPr/>
        </p:nvSpPr>
        <p:spPr>
          <a:xfrm>
            <a:off x="6589129" y="1985168"/>
            <a:ext cx="3013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افتتاح الحصة</a:t>
            </a:r>
            <a:endParaRPr lang="fr-FR" sz="2400" b="1" dirty="0">
              <a:solidFill>
                <a:schemeClr val="bg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862F15-BB85-E3B4-D305-3717733E757E}"/>
              </a:ext>
            </a:extLst>
          </p:cNvPr>
          <p:cNvSpPr txBox="1"/>
          <p:nvPr/>
        </p:nvSpPr>
        <p:spPr>
          <a:xfrm>
            <a:off x="2475560" y="1985168"/>
            <a:ext cx="1280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دقائق</a:t>
            </a:r>
            <a:endParaRPr lang="fr-FR" sz="2400" b="1" dirty="0">
              <a:solidFill>
                <a:schemeClr val="bg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9706ED-E099-F7C6-3EE0-FB805343C05C}"/>
              </a:ext>
            </a:extLst>
          </p:cNvPr>
          <p:cNvSpPr txBox="1"/>
          <p:nvPr/>
        </p:nvSpPr>
        <p:spPr>
          <a:xfrm>
            <a:off x="2475560" y="2888673"/>
            <a:ext cx="134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دقيقة</a:t>
            </a:r>
            <a:endParaRPr lang="fr-FR" sz="2400" b="1" dirty="0">
              <a:solidFill>
                <a:schemeClr val="bg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D396E2-71DC-640A-CA45-56C2BB5DFB8D}"/>
              </a:ext>
            </a:extLst>
          </p:cNvPr>
          <p:cNvSpPr txBox="1"/>
          <p:nvPr/>
        </p:nvSpPr>
        <p:spPr>
          <a:xfrm>
            <a:off x="7211291" y="5195454"/>
            <a:ext cx="2463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fr-FR" sz="2400" b="1" dirty="0">
              <a:solidFill>
                <a:schemeClr val="bg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899FA7-9E1D-427F-4351-D5369D754FC6}"/>
              </a:ext>
            </a:extLst>
          </p:cNvPr>
          <p:cNvSpPr txBox="1"/>
          <p:nvPr/>
        </p:nvSpPr>
        <p:spPr>
          <a:xfrm>
            <a:off x="2340477" y="5226627"/>
            <a:ext cx="134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دقائق</a:t>
            </a:r>
            <a:endParaRPr lang="fr-FR" sz="2400" b="1" dirty="0">
              <a:solidFill>
                <a:schemeClr val="bg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90F328B-4751-3069-CBD5-7D11F8AA7BCE}"/>
              </a:ext>
            </a:extLst>
          </p:cNvPr>
          <p:cNvSpPr txBox="1"/>
          <p:nvPr/>
        </p:nvSpPr>
        <p:spPr>
          <a:xfrm>
            <a:off x="8728364" y="5070764"/>
            <a:ext cx="1465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دقائق</a:t>
            </a:r>
            <a:endParaRPr lang="fr-FR" sz="2400" b="1" dirty="0">
              <a:solidFill>
                <a:schemeClr val="bg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9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/>
              <a:t>مَرْحَبًا بِكُمْ. هَلْ أَنْتُمْ مُسْتَعِدُّونَ لِنَبْدَأَ حِصَّتَنَا؟ هَيَّا بِنَا لِنَنْطَلِقْ!</a:t>
            </a:r>
            <a:endParaRPr/>
          </a:p>
        </p:txBody>
      </p:sp>
      <p:pic>
        <p:nvPicPr>
          <p:cNvPr id="454" name="Google Shape;454;p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12198"/>
          <a:stretch/>
        </p:blipFill>
        <p:spPr>
          <a:xfrm>
            <a:off x="2258461" y="1342118"/>
            <a:ext cx="7675078" cy="449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0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ar-MA"/>
              <a:t>دقيقتان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1"/>
          <p:cNvSpPr txBox="1">
            <a:spLocks noGrp="1"/>
          </p:cNvSpPr>
          <p:nvPr>
            <p:ph type="title"/>
          </p:nvPr>
        </p:nvSpPr>
        <p:spPr>
          <a:xfrm>
            <a:off x="965589" y="441970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/>
              <a:t>أهلا وسهلا متعلمي الأعزاء، </a:t>
            </a:r>
            <a:r>
              <a:rPr lang="ar-MA" sz="16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في نظركم، ما هو أهم اختراع حققه الإنسان إلى الآن ، ولماذا؟</a:t>
            </a:r>
            <a:br>
              <a:rPr lang="ar-MA" sz="16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/>
              <a:t>.</a:t>
            </a:r>
            <a:br>
              <a:rPr lang="ar-MA"/>
            </a:br>
            <a:endParaRPr/>
          </a:p>
        </p:txBody>
      </p:sp>
      <p:sp>
        <p:nvSpPr>
          <p:cNvPr id="466" name="Google Shape;466;p11"/>
          <p:cNvSpPr txBox="1">
            <a:spLocks noGrp="1"/>
          </p:cNvSpPr>
          <p:nvPr>
            <p:ph type="body" idx="1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MA"/>
              <a:t>يرحب المدرس بالمتعلمين ثم يشرح المهمة و يطلب منهم التحدث عما يرونه أفضل اختراع حققه الإنسان ويعللون إجابتهم (يستمع  إلى إجابات 5 متعلمين).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467" name="Google Shape;46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94000" y="1427400"/>
            <a:ext cx="5004000" cy="400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3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ar-MA"/>
              <a:t>قبل توديعكم، أدعوكم إلى الإجابة عن هذا السؤال في منازلكم: </a:t>
            </a:r>
            <a:br>
              <a:rPr lang="ar-MA"/>
            </a:br>
            <a:endParaRPr/>
          </a:p>
        </p:txBody>
      </p:sp>
      <p:sp>
        <p:nvSpPr>
          <p:cNvPr id="478" name="Google Shape;478;p13"/>
          <p:cNvSpPr txBox="1">
            <a:spLocks noGrp="1"/>
          </p:cNvSpPr>
          <p:nvPr>
            <p:ph type="body" idx="4294967295"/>
          </p:nvPr>
        </p:nvSpPr>
        <p:spPr>
          <a:xfrm>
            <a:off x="1247677" y="544595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Char char="•"/>
            </a:pPr>
            <a:r>
              <a:rPr lang="ar-MA" sz="1100">
                <a:solidFill>
                  <a:srgbClr val="757070"/>
                </a:solidFill>
              </a:rPr>
              <a:t>يوجه المدرس  المتعلمين إلى تلخيص مضمون النص في حدود سبعة أسطر </a:t>
            </a:r>
            <a:endParaRPr sz="1100" i="1">
              <a:solidFill>
                <a:srgbClr val="757070"/>
              </a:solidFill>
            </a:endParaRPr>
          </a:p>
        </p:txBody>
      </p:sp>
      <p:sp>
        <p:nvSpPr>
          <p:cNvPr id="479" name="Google Shape;479;p13"/>
          <p:cNvSpPr txBox="1"/>
          <p:nvPr/>
        </p:nvSpPr>
        <p:spPr>
          <a:xfrm>
            <a:off x="812152" y="2228671"/>
            <a:ext cx="10250160" cy="833883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ar-MA" sz="3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لخص النص في حدود سبعة أسطر.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0" name="Google Shape;48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283" y="512692"/>
            <a:ext cx="591916" cy="591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5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ar-MA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من يذكرنا بمعنى هذ الضابط الذي ينبغي الالتزام به داخل الفصل؟</a:t>
            </a:r>
            <a:endParaRPr sz="1100"/>
          </a:p>
        </p:txBody>
      </p:sp>
      <p:sp>
        <p:nvSpPr>
          <p:cNvPr id="491" name="Google Shape;491;p15"/>
          <p:cNvSpPr txBox="1">
            <a:spLocks noGrp="1"/>
          </p:cNvSpPr>
          <p:nvPr>
            <p:ph type="body" idx="1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None/>
            </a:pPr>
            <a:r>
              <a:rPr lang="ar-MA"/>
              <a:t>يختار المدرس 3 متعلمين </a:t>
            </a:r>
            <a:endParaRPr/>
          </a:p>
        </p:txBody>
      </p:sp>
      <p:pic>
        <p:nvPicPr>
          <p:cNvPr id="492" name="Google Shape;49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0360" y="2324764"/>
            <a:ext cx="8291279" cy="17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6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b="1" i="0" u="none" strike="noStrike" cap="none">
                <a:latin typeface="Calibri"/>
                <a:ea typeface="Calibri"/>
                <a:cs typeface="Calibri"/>
                <a:sym typeface="Calibri"/>
              </a:rPr>
              <a:t>صحيح</a:t>
            </a:r>
            <a:endParaRPr sz="1100"/>
          </a:p>
        </p:txBody>
      </p:sp>
      <p:pic>
        <p:nvPicPr>
          <p:cNvPr id="498" name="Google Shape;49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0360" y="2324764"/>
            <a:ext cx="8291279" cy="17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16"/>
          <p:cNvSpPr txBox="1"/>
          <p:nvPr/>
        </p:nvSpPr>
        <p:spPr>
          <a:xfrm>
            <a:off x="1748011" y="4314251"/>
            <a:ext cx="1998489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أشارك بنشاط.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أرفع يدي للمشاركة.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6"/>
          <p:cNvSpPr txBox="1"/>
          <p:nvPr/>
        </p:nvSpPr>
        <p:spPr>
          <a:xfrm>
            <a:off x="6096000" y="4274112"/>
            <a:ext cx="4854820" cy="99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أنتبه عندما يتحدث أستاذي، وأصغي بعناية لحديث زملائي وزميلاتي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ar-MA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أنتبه عندما يجيب زملائي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1" name="Google Shape;50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17" descr="Une image contenant Visage humain, personne, habits, dessi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7" name="Google Shape;507;p1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08" name="Google Shape;508;p1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0" name="Google Shape;510;p17"/>
          <p:cNvSpPr txBox="1"/>
          <p:nvPr/>
        </p:nvSpPr>
        <p:spPr>
          <a:xfrm>
            <a:off x="5195818" y="2376625"/>
            <a:ext cx="5869201" cy="745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استرجاع المكتسبات السابقة</a:t>
            </a:r>
            <a:endParaRPr sz="3733" b="1" i="0" u="none" strike="noStrike" cap="non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17"/>
          <p:cNvSpPr txBox="1"/>
          <p:nvPr/>
        </p:nvSpPr>
        <p:spPr>
          <a:xfrm>
            <a:off x="4944733" y="3736044"/>
            <a:ext cx="6042479" cy="74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133" b="0" i="1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دقيقتان</a:t>
            </a:r>
            <a:endParaRPr sz="2133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33" b="0" i="1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8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>
                <a:solidFill>
                  <a:srgbClr val="757070"/>
                </a:solidFill>
              </a:rPr>
              <a:t>الآن، دعونا نسترجع معا أهم المعلومات التي </a:t>
            </a:r>
            <a:r>
              <a:rPr lang="ar-MA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تعرفناها</a:t>
            </a:r>
            <a:r>
              <a:rPr lang="ar-MA">
                <a:solidFill>
                  <a:srgbClr val="757070"/>
                </a:solidFill>
              </a:rPr>
              <a:t> خلال الحصة الأولى من دراستنا للنص.</a:t>
            </a:r>
            <a:br>
              <a:rPr lang="ar-MA">
                <a:solidFill>
                  <a:srgbClr val="757070"/>
                </a:solidFill>
              </a:rPr>
            </a:br>
            <a:endParaRPr/>
          </a:p>
        </p:txBody>
      </p:sp>
      <p:sp>
        <p:nvSpPr>
          <p:cNvPr id="517" name="Google Shape;517;p18"/>
          <p:cNvSpPr txBox="1">
            <a:spLocks noGrp="1"/>
          </p:cNvSpPr>
          <p:nvPr>
            <p:ph type="body" idx="2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ABAB"/>
              </a:buClr>
              <a:buSzPts val="1400"/>
              <a:buFont typeface="Arial"/>
              <a:buChar char="•"/>
            </a:pPr>
            <a:r>
              <a:rPr lang="ar-MA">
                <a:solidFill>
                  <a:srgbClr val="AFABAB"/>
                </a:solidFill>
                <a:latin typeface="Calibri"/>
                <a:ea typeface="Calibri"/>
                <a:cs typeface="Calibri"/>
                <a:sym typeface="Calibri"/>
              </a:rPr>
              <a:t>يطرح المدرس سلسلة من الأسئلة تساعد على استرجاع أهم المعلومات المتحصلة خلال الحصة الأولى ( يمكن أن يفوض أمر طرح الأسئلة إلى المتعلمين في ما بينهم ).</a:t>
            </a:r>
            <a:endParaRPr/>
          </a:p>
          <a:p>
            <a:pPr marL="228600" lvl="0" indent="-1397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518" name="Google Shape;518;p18"/>
          <p:cNvSpPr txBox="1"/>
          <p:nvPr/>
        </p:nvSpPr>
        <p:spPr>
          <a:xfrm>
            <a:off x="1527686" y="911845"/>
            <a:ext cx="8868697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 من المتحدث في النص ؟ </a:t>
            </a:r>
            <a:endParaRPr sz="2400"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 عمّن يتحدث؟</a:t>
            </a:r>
            <a:endParaRPr sz="2400"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 ما هي أهم الاختراعات التي اخترعها بلال حموتي؟ </a:t>
            </a:r>
            <a:endParaRPr sz="2400"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 كيف تعلم بلال حموتي مهارات الاختراع ؟</a:t>
            </a:r>
            <a:endParaRPr sz="2400"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ar-MA"/>
              <a:t>1 دقيقة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0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/>
              <a:t>عِندَ نِهَايَةِ هذِهِ الحِصَّةِ، سَتَكُونُونَ قَادِرِينَ عَلَى:</a:t>
            </a:r>
            <a:endParaRPr/>
          </a:p>
        </p:txBody>
      </p:sp>
      <p:sp>
        <p:nvSpPr>
          <p:cNvPr id="529" name="Google Shape;529;p20"/>
          <p:cNvSpPr txBox="1">
            <a:spLocks noGrp="1"/>
          </p:cNvSpPr>
          <p:nvPr>
            <p:ph type="body" idx="1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MA"/>
              <a:t>يشرح المدرس أهداف الحصة، والمطلوب من المتعلم في كل هدف.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530" name="Google Shape;530;p20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50" rIns="60950" bIns="304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1" name="Google Shape;53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20"/>
          <p:cNvSpPr/>
          <p:nvPr/>
        </p:nvSpPr>
        <p:spPr>
          <a:xfrm>
            <a:off x="1014353" y="2378781"/>
            <a:ext cx="9097150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قراءة مقطع من النص بطلاقة في حدود دقيقة.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20"/>
          <p:cNvSpPr/>
          <p:nvPr/>
        </p:nvSpPr>
        <p:spPr>
          <a:xfrm>
            <a:off x="1268361" y="3914380"/>
            <a:ext cx="8843141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استنتاج معان ضمنية من النص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التعبير</a:t>
            </a:r>
            <a:r>
              <a:rPr lang="ar-M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عن</a:t>
            </a:r>
            <a:r>
              <a:rPr lang="ar-M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رأي</a:t>
            </a:r>
            <a:r>
              <a:rPr lang="ar-M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في</a:t>
            </a:r>
            <a:r>
              <a:rPr lang="ar-M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مضمون</a:t>
            </a:r>
            <a:r>
              <a:rPr lang="ar-M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النص</a:t>
            </a:r>
            <a:r>
              <a:rPr lang="ar-M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أو</a:t>
            </a:r>
            <a:r>
              <a:rPr lang="ar-M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شيء</a:t>
            </a:r>
            <a:r>
              <a:rPr lang="ar-M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من</a:t>
            </a:r>
            <a:r>
              <a:rPr lang="ar-M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متعلقاته</a:t>
            </a:r>
            <a:endParaRPr sz="3200" b="1" i="0" u="none" strike="noStrike" cap="none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5" name="Google Shape;53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21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541" name="Google Shape;541;p2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2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3" name="Google Shape;543;p21"/>
          <p:cNvSpPr txBox="1"/>
          <p:nvPr/>
        </p:nvSpPr>
        <p:spPr>
          <a:xfrm>
            <a:off x="5223539" y="2321004"/>
            <a:ext cx="5869200" cy="264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الأول: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القراءة</a:t>
            </a:r>
            <a:r>
              <a:rPr lang="ar-MA" sz="9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MA" sz="4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بطلاقة</a:t>
            </a:r>
            <a:br>
              <a:rPr lang="ar-MA" sz="9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sz="2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(15  دقيقة)</a:t>
            </a:r>
            <a:endParaRPr sz="2800" b="1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4" name="Google Shape;544;p21"/>
          <p:cNvPicPr preferRelativeResize="0"/>
          <p:nvPr/>
        </p:nvPicPr>
        <p:blipFill rotWithShape="1">
          <a:blip r:embed="rId3">
            <a:alphaModFix/>
          </a:blip>
          <a:srcRect l="75835"/>
          <a:stretch/>
        </p:blipFill>
        <p:spPr>
          <a:xfrm>
            <a:off x="383458" y="1219200"/>
            <a:ext cx="3380469" cy="4063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2"/>
          <p:cNvSpPr txBox="1">
            <a:spLocks noGrp="1"/>
          </p:cNvSpPr>
          <p:nvPr>
            <p:ph type="body" idx="1"/>
          </p:nvPr>
        </p:nvSpPr>
        <p:spPr>
          <a:xfrm>
            <a:off x="8204201" y="5236960"/>
            <a:ext cx="2081332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3"/>
          <p:cNvSpPr txBox="1">
            <a:spLocks noGrp="1"/>
          </p:cNvSpPr>
          <p:nvPr>
            <p:ph type="title"/>
          </p:nvPr>
        </p:nvSpPr>
        <p:spPr>
          <a:xfrm>
            <a:off x="947187" y="346197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ar-MA" sz="16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التذكير بقواعد القراءة السليمة ، و شرح عناصر شبكة التقويم الذاتي: </a:t>
            </a:r>
            <a:br>
              <a:rPr lang="ar-MA">
                <a:highlight>
                  <a:srgbClr val="FF00FF"/>
                </a:highlight>
              </a:rPr>
            </a:br>
            <a:r>
              <a:rPr lang="ar-MA"/>
              <a:t>.</a:t>
            </a:r>
            <a:endParaRPr/>
          </a:p>
        </p:txBody>
      </p:sp>
      <p:sp>
        <p:nvSpPr>
          <p:cNvPr id="555" name="Google Shape;555;p23"/>
          <p:cNvSpPr txBox="1">
            <a:spLocks noGrp="1"/>
          </p:cNvSpPr>
          <p:nvPr>
            <p:ph type="body" idx="4294967295"/>
          </p:nvPr>
        </p:nvSpPr>
        <p:spPr>
          <a:xfrm>
            <a:off x="1235772" y="644513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ar-MA" sz="5600">
                <a:latin typeface="Calibri"/>
                <a:ea typeface="Calibri"/>
                <a:cs typeface="Calibri"/>
                <a:sym typeface="Calibri"/>
              </a:rPr>
              <a:t>يقرأ المدرس الكلمات الملونة أولا قراءة جهرية سليمة ، ثم يقرأ الفقرة بطلاقة مجسدا سلامة القراءة المعبرة </a:t>
            </a:r>
            <a:endParaRPr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ar-MA" sz="11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1762145" y="2662978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23"/>
          <p:cNvSpPr/>
          <p:nvPr/>
        </p:nvSpPr>
        <p:spPr>
          <a:xfrm>
            <a:off x="8991633" y="4934733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23"/>
          <p:cNvSpPr/>
          <p:nvPr/>
        </p:nvSpPr>
        <p:spPr>
          <a:xfrm>
            <a:off x="9134091" y="3409804"/>
            <a:ext cx="1470994" cy="4552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9" name="Google Shape;55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23"/>
          <p:cNvSpPr/>
          <p:nvPr/>
        </p:nvSpPr>
        <p:spPr>
          <a:xfrm>
            <a:off x="1553497" y="1689769"/>
            <a:ext cx="8570611" cy="392445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انتبهوا جيدا سأقرأ أمامكم الفقرة الأولى، لاحظوا،  و ركزوا على : </a:t>
            </a:r>
            <a:endParaRPr/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حرصي على إظهار الحركات الإعرابية ،</a:t>
            </a:r>
            <a:endParaRPr/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حرصي على نطق الكلمات بسلامة،</a:t>
            </a:r>
            <a:endParaRPr/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احترامي علامات الترقيم ،</a:t>
            </a:r>
            <a:endParaRPr/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حرصي على تمثل المعنى خلال القراءة،</a:t>
            </a:r>
            <a:endParaRPr/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اعتمادي إيقاعا متوازنا ، لا سريعا ولا بطيئا 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4"/>
          <p:cNvSpPr txBox="1">
            <a:spLocks noGrp="1"/>
          </p:cNvSpPr>
          <p:nvPr>
            <p:ph type="title"/>
          </p:nvPr>
        </p:nvSpPr>
        <p:spPr>
          <a:xfrm>
            <a:off x="968558" y="31466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/>
              <a:t>قراءة فقرة بطلاقة</a:t>
            </a:r>
            <a:endParaRPr/>
          </a:p>
        </p:txBody>
      </p:sp>
      <p:sp>
        <p:nvSpPr>
          <p:cNvPr id="566" name="Google Shape;566;p24"/>
          <p:cNvSpPr txBox="1">
            <a:spLocks noGrp="1"/>
          </p:cNvSpPr>
          <p:nvPr>
            <p:ph type="body" idx="4294967295"/>
          </p:nvPr>
        </p:nvSpPr>
        <p:spPr>
          <a:xfrm>
            <a:off x="1240703" y="619352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ar-MA" sz="1100">
                <a:latin typeface="Calibri"/>
                <a:ea typeface="Calibri"/>
                <a:cs typeface="Calibri"/>
                <a:sym typeface="Calibri"/>
              </a:rPr>
              <a:t>يقرأ المدرس الكلمات الملونة أولا قراءة جهرية سليمة ، ثم يقرأ الفقرة بطلاقة مجسدا سلامة القراءة المعبرة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1633736" y="3127324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8799849" y="4711001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24"/>
          <p:cNvSpPr/>
          <p:nvPr/>
        </p:nvSpPr>
        <p:spPr>
          <a:xfrm>
            <a:off x="8942307" y="3186072"/>
            <a:ext cx="1470994" cy="4552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0" name="Google Shape;57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150" y="719444"/>
            <a:ext cx="355245" cy="41383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24"/>
          <p:cNvSpPr txBox="1"/>
          <p:nvPr/>
        </p:nvSpPr>
        <p:spPr>
          <a:xfrm>
            <a:off x="2002872" y="1092397"/>
            <a:ext cx="8790039" cy="548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مُفْتَرِشاً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لْأَرْضَ أَوْ جَالِساً عَلَى طَاوِلَةِ مَكْتَبِهِ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لْبَسِيطِ، يَنْهَمِكُ بلال حموتي يَوْمِيّاً في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لاِشْتِغَالِ عَلَى تَجْسِيدِ أَفْكَارِهِ وَ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خْتِرَاعَاتِهِ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لْجَدِيدَةِ.</a:t>
            </a:r>
            <a:endParaRPr/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ظَهَرَ نُبُوغُ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لصَّبِيِّ، في مَجَالِ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لِابْتِكَارِ وَ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لرُّوبُوتِيك، في سِنٍّ مُبَكِّرَةٍ عِنْدَمَا كَانَ يُفَكِّكُ أَلْعَابَهُ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لْإِلِكْترُونِيَّةَ وَيُعِيدُ تَرْكِيبَهَا وتَشْغِيلَهَا، في مُحَاوَلاتٍ مِنْهُ لِاخْتِبَارِ إِمْكَانَاتِهِ وَ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كْتِشَافِ عَالَمِ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لتِّكنُولُوجيا.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ولَمْ يَلْتَحِقْ حموتي بِمَدَارِسَ خَاصَّةٍ، كَمَا لَمْ يَنَلْ تَدْرِيباً في مَجَالِ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لْهَنْدَسَةِ وَ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لِابْتِكَارَاتِ، بَلْ كَوَّنَ نَفْسَهُ بِنَفْسِهِ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نْطِلاقاً مِنَ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لْبَحْثِ عَبْرَ شَبَكَةِ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لْإنترنت. فَبِإِمْكَانَاتٍ مُتَوَاضِعَةٍ وَمَوَادَّ بَسِيطَةٍ وَطُمُوحٍ كَبِيرٍ لِتَطْوِيرِ نَفْسِهِ،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سْتَطَاعَ بلال مُوَاصَلَةَ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لْبَحْثِ عَنِ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بْتِكَارَاتٍ جَدِيدَةٍ وَمُخْتَلِفَةٍ، لاقَتِ 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لْإِعْجَابَ وَ</a:t>
            </a: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لتَّقْدِيرَ.</a:t>
            </a:r>
            <a:endParaRPr/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" name="Google Shape;576;p25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577" name="Google Shape;577;p2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2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9" name="Google Shape;579;p25"/>
          <p:cNvSpPr txBox="1"/>
          <p:nvPr/>
        </p:nvSpPr>
        <p:spPr>
          <a:xfrm>
            <a:off x="5223539" y="2321004"/>
            <a:ext cx="586920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الممارسة الموجهة</a:t>
            </a:r>
            <a:br>
              <a:rPr lang="ar-MA" sz="9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sz="2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(10  دقائق)</a:t>
            </a:r>
            <a:endParaRPr sz="28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0" name="Google Shape;58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9451" y="1706887"/>
            <a:ext cx="3470872" cy="3020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26" descr="Image générée"/>
          <p:cNvPicPr preferRelativeResize="0"/>
          <p:nvPr/>
        </p:nvPicPr>
        <p:blipFill rotWithShape="1">
          <a:blip r:embed="rId3">
            <a:alphaModFix/>
          </a:blip>
          <a:srcRect l="3539" t="24327" r="75793" b="61971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26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>
            <a:solidFill>
              <a:srgbClr val="0F9E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26"/>
          <p:cNvSpPr txBox="1"/>
          <p:nvPr/>
        </p:nvSpPr>
        <p:spPr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قراءة موجهة باستحضار معايير النجاح  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7474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26"/>
          <p:cNvSpPr txBox="1"/>
          <p:nvPr/>
        </p:nvSpPr>
        <p:spPr>
          <a:xfrm>
            <a:off x="1012723" y="526710"/>
            <a:ext cx="1023903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يقرأ التلميذ الفقرة مستحضرا معايير النجاح، يمكن للأستاذ تنقيطه ضمن الأنشطة المندمجة بعد أن يوجه إليه زملاؤه التغذية الراجعة  (يحدد المدرس الأسطر المطلوب قراءتها)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9" name="Google Shape;589;p26" descr="Lever la main - Icônes mains et gestes gratuit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90" name="Google Shape;590;p26"/>
          <p:cNvGraphicFramePr/>
          <p:nvPr>
            <p:extLst>
              <p:ext uri="{D42A27DB-BD31-4B8C-83A1-F6EECF244321}">
                <p14:modId xmlns:p14="http://schemas.microsoft.com/office/powerpoint/2010/main" val="1728371320"/>
              </p:ext>
            </p:extLst>
          </p:nvPr>
        </p:nvGraphicFramePr>
        <p:xfrm>
          <a:off x="1150374" y="1948869"/>
          <a:ext cx="9979450" cy="1590750"/>
        </p:xfrm>
        <a:graphic>
          <a:graphicData uri="http://schemas.openxmlformats.org/drawingml/2006/table">
            <a:tbl>
              <a:tblPr bandRow="1">
                <a:noFill/>
                <a:tableStyleId>{002E9311-6C46-4EC8-A732-5721B230C12F}</a:tableStyleId>
              </a:tblPr>
              <a:tblGrid>
                <a:gridCol w="201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0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9175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عدد الكلمات المقروءة</a:t>
                      </a:r>
                      <a:endParaRPr sz="2000" b="1" i="0" u="none" strike="noStrike" cap="none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المدة</a:t>
                      </a:r>
                      <a:r>
                        <a:rPr lang="ar-MA" sz="1800" b="1" u="none" strike="noStrike" cap="none"/>
                        <a:t> </a:t>
                      </a: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الزمنية</a:t>
                      </a:r>
                      <a:endParaRPr sz="2000" b="1" i="0" u="none" strike="noStrike" cap="none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عدد</a:t>
                      </a:r>
                      <a:r>
                        <a:rPr lang="ar-MA" sz="1800" b="1" u="none" strike="noStrike" cap="none"/>
                        <a:t> </a:t>
                      </a: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الأخطاء</a:t>
                      </a:r>
                      <a:r>
                        <a:rPr lang="ar-MA" sz="1800" b="1" u="none" strike="noStrike" cap="none"/>
                        <a:t> </a:t>
                      </a: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المرتكبة</a:t>
                      </a:r>
                      <a:endParaRPr sz="2000" b="1" i="0" u="none" strike="noStrike" cap="none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(الدقة)</a:t>
                      </a:r>
                      <a:endParaRPr sz="2000" b="1" i="0" u="none" strike="noStrike" cap="none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حققت :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575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b="1" u="none" strike="noStrike" cap="none"/>
                        <a:t> 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b="1" u="none" strike="noStrike" cap="none"/>
                        <a:t> </a:t>
                      </a: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دقيقة</a:t>
                      </a:r>
                      <a:r>
                        <a:rPr lang="ar-MA" sz="1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واحدة</a:t>
                      </a:r>
                      <a:endParaRPr sz="2000" b="1" i="0" u="none" strike="noStrike" cap="none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b="1" u="none" strike="noStrike" cap="none"/>
                        <a:t> 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b="1" u="none" strike="noStrike" cap="none" dirty="0"/>
                        <a:t>التنغيم </a:t>
                      </a:r>
                      <a:r>
                        <a:rPr lang="ar-MA" sz="2000" b="1" i="0" u="none" strike="noStrike" cap="none" dirty="0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 النبر – التوقفات</a:t>
                      </a:r>
                      <a:endParaRPr sz="2000" b="1" i="0" u="none" strike="noStrike" cap="none" dirty="0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7"/>
          <p:cNvSpPr txBox="1">
            <a:spLocks noGrp="1"/>
          </p:cNvSpPr>
          <p:nvPr>
            <p:ph type="title"/>
          </p:nvPr>
        </p:nvSpPr>
        <p:spPr>
          <a:xfrm>
            <a:off x="968558" y="329179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1600"/>
              <a:buFont typeface="Calibri"/>
              <a:buNone/>
            </a:pPr>
            <a:r>
              <a:rPr lang="ar-MA" sz="16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الآن حان دوركم. من يقرأ النص مراعيا ضوابط الطلاقة؟</a:t>
            </a:r>
            <a:endParaRPr/>
          </a:p>
        </p:txBody>
      </p:sp>
      <p:sp>
        <p:nvSpPr>
          <p:cNvPr id="596" name="Google Shape;596;p27"/>
          <p:cNvSpPr txBox="1">
            <a:spLocks noGrp="1"/>
          </p:cNvSpPr>
          <p:nvPr>
            <p:ph type="body" idx="4294967295"/>
          </p:nvPr>
        </p:nvSpPr>
        <p:spPr>
          <a:xfrm>
            <a:off x="1253250" y="643057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</a:pPr>
            <a:r>
              <a:rPr lang="ar-MA" sz="1400">
                <a:solidFill>
                  <a:srgbClr val="AEAEAE"/>
                </a:solidFill>
              </a:rPr>
              <a:t>يشرح المدرس ضوابط القراءة بطلاقة، ويختار متعلمين من مستويات مختلفة في الأداء القرائي ، كل واحد يقرأ فقرة مطبقا الضوابط أسفله في حدود دقيقة .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7" name="Google Shape;59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27"/>
          <p:cNvSpPr/>
          <p:nvPr/>
        </p:nvSpPr>
        <p:spPr>
          <a:xfrm>
            <a:off x="2709863" y="1557338"/>
            <a:ext cx="6945312" cy="869950"/>
          </a:xfrm>
          <a:prstGeom prst="roundRect">
            <a:avLst>
              <a:gd name="adj" fmla="val 16667"/>
            </a:avLst>
          </a:prstGeom>
          <a:solidFill>
            <a:srgbClr val="C0E4F5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أَضَعُ أصبعي تَحْتَ كُلِّ كَلِمَةٍ أَقْرَؤُها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27"/>
          <p:cNvSpPr/>
          <p:nvPr/>
        </p:nvSpPr>
        <p:spPr>
          <a:xfrm>
            <a:off x="2709863" y="2808288"/>
            <a:ext cx="6945312" cy="871537"/>
          </a:xfrm>
          <a:prstGeom prst="roundRect">
            <a:avLst>
              <a:gd name="adj" fmla="val 16667"/>
            </a:avLst>
          </a:prstGeom>
          <a:solidFill>
            <a:srgbClr val="C0E4F5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أَصِلُ قِراءَةَ ٱلْكَلِماتِ بَعْضِها بِبَعْضٍ؛</a:t>
            </a:r>
            <a:endParaRPr/>
          </a:p>
        </p:txBody>
      </p:sp>
      <p:sp>
        <p:nvSpPr>
          <p:cNvPr id="600" name="Google Shape;600;p27"/>
          <p:cNvSpPr/>
          <p:nvPr/>
        </p:nvSpPr>
        <p:spPr>
          <a:xfrm>
            <a:off x="2709863" y="4060825"/>
            <a:ext cx="6945312" cy="869950"/>
          </a:xfrm>
          <a:prstGeom prst="roundRect">
            <a:avLst>
              <a:gd name="adj" fmla="val 16667"/>
            </a:avLst>
          </a:prstGeom>
          <a:solidFill>
            <a:srgbClr val="C0E4F5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أَلْتَزِمُ ٱلْوَقْفَ عِنْدَ عَلاماتِ ٱلتَّرْقيمِ؛</a:t>
            </a:r>
            <a:endParaRPr/>
          </a:p>
        </p:txBody>
      </p:sp>
      <p:sp>
        <p:nvSpPr>
          <p:cNvPr id="601" name="Google Shape;601;p27"/>
          <p:cNvSpPr/>
          <p:nvPr/>
        </p:nvSpPr>
        <p:spPr>
          <a:xfrm>
            <a:off x="2709863" y="5300662"/>
            <a:ext cx="6945312" cy="871538"/>
          </a:xfrm>
          <a:prstGeom prst="roundRect">
            <a:avLst>
              <a:gd name="adj" fmla="val 16667"/>
            </a:avLst>
          </a:prstGeom>
          <a:solidFill>
            <a:srgbClr val="C0E4F5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أُحاوِلُ تمثّل المعاني.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195263" algn="just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rgbClr val="000000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</p:txBody>
      </p:sp>
      <p:sp>
        <p:nvSpPr>
          <p:cNvPr id="608" name="Google Shape;608;p28"/>
          <p:cNvSpPr txBox="1"/>
          <p:nvPr/>
        </p:nvSpPr>
        <p:spPr>
          <a:xfrm>
            <a:off x="295910" y="1016000"/>
            <a:ext cx="8411210" cy="6069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مُفْتَرِشاً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لْأَرْضَ أَوْ جَالِساً عَلَى طَاوِلَةِ مَكْتَبِهِ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لْبَسِيطِ، يَنْهَمِكُ بلال حموتي يَوْمِيّاً في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لاِشْتِغَالِ عَلَى تَجْسِيدِ أَفْكَارِهِ وَ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خْتِرَاعَاتِهِ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لْجَدِيدَةِ.</a:t>
            </a:r>
            <a:endParaRPr/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ظَهَرَ نُبُوغُ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لصَّبِيِّ، في مَجَالِ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لِابْتِكَارِ وَ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لرُّوبُوتِيك، في سِنٍّ مُبَكِّرَةٍ عِنْدَمَا كَانَ يُفَكِّكُ أَلْعَابَهُ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لْإِلِكْترُونِيَّةَ وَيُعِيدُ تَرْكِيبَهَا وتَشْغِيلَهَا، في مُحَاوَلاتٍ مِنْهُ لِاخْتِبَارِ إِمْكَانَاتِهِ وَ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كْتِشَافِ عَالَمِ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لتِّكنُولُوجيا.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ولَمْ يَلْتَحِقْ حموتي بِمَدَارِسَ خَاصَّةٍ، كَمَا لَمْ يَنَلْ تَدْرِيباً في مَجَالِ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لْهَنْدَسَةِ وَ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لِابْتِكَارَاتِ، بَلْ كَوَّنَ نَفْسَهُ بِنَفْسِهِ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نْطِلاقاً مِنَ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لْبَحْثِ عَبْرَ شَبَكَةِ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لْإنترنت. فَبِإِمْكَانَاتٍ مُتَوَاضِعَةٍ وَمَوَادَّ بَسِيطَةٍ وَطُمُوحٍ كَبِيرٍ لِتَطْوِيرِ نَفْسِهِ،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سْتَطَاعَ بلال مُوَاصَلَةَ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لْبَحْثِ عَنِ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بْتِكَارَاتٍ جَدِيدَةٍ وَمُخْتَلِفَةٍ، لاقَتِ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لْإِعْجَابَ وَ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لتَّقْدِيرَ.</a:t>
            </a:r>
            <a:endParaRPr/>
          </a:p>
          <a:p>
            <a:pPr marL="50800" marR="0" lvl="0" indent="0" algn="just" rtl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ar-M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28"/>
          <p:cNvSpPr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28"/>
          <p:cNvSpPr txBox="1"/>
          <p:nvPr/>
        </p:nvSpPr>
        <p:spPr>
          <a:xfrm>
            <a:off x="914401" y="85801"/>
            <a:ext cx="853931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28"/>
          <p:cNvSpPr txBox="1"/>
          <p:nvPr/>
        </p:nvSpPr>
        <p:spPr>
          <a:xfrm>
            <a:off x="0" y="0"/>
            <a:ext cx="1362075" cy="4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ar-MA" sz="2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1/3</a:t>
            </a:r>
            <a:endParaRPr sz="24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28"/>
          <p:cNvSpPr/>
          <p:nvPr/>
        </p:nvSpPr>
        <p:spPr>
          <a:xfrm flipH="1">
            <a:off x="11390313" y="127000"/>
            <a:ext cx="579437" cy="392113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3" name="Google Shape;613;p28"/>
          <p:cNvSpPr/>
          <p:nvPr/>
        </p:nvSpPr>
        <p:spPr>
          <a:xfrm>
            <a:off x="3680279" y="273131"/>
            <a:ext cx="3884397" cy="592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marR="0" lvl="0" indent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"اَلْمُخْتَرِعُ ٱلْمَغْرِبِيُّ ٱلصَّغِيرُ"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4" name="Google Shape;614;p28" descr="المخترع الصغير&quot; يدهش المغاربة بابتكاراته | سكاي نيوز عربية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37930" y="1655460"/>
            <a:ext cx="3131820" cy="2632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195263" algn="just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rgbClr val="000000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</p:txBody>
      </p:sp>
      <p:sp>
        <p:nvSpPr>
          <p:cNvPr id="621" name="Google Shape;621;p29"/>
          <p:cNvSpPr txBox="1"/>
          <p:nvPr/>
        </p:nvSpPr>
        <p:spPr>
          <a:xfrm>
            <a:off x="0" y="1016000"/>
            <a:ext cx="12192000" cy="671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0800" marR="0" lvl="0" indent="0" algn="just" rtl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وَعَلَى قَائِمَةِ حموتي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خْتِرَاعَاتٌ عَدِيدَةٌ وَأَجْهِزَةٌ ذَكِيَّةٌ، مُوَجَّهَةٌ لِتَسْهِيلِ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لْحَيَاةِ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لْيَوْمِيَّةِ عَلَى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لْأَشْخَاصِ، مِنْ بَيْنِهَا: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"نَظَّارَةٌ ذَكِيَّةٌ" تُنَبِّهُ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لْمَكْفُوفِينَ لِاحْتِرَامِ مَسَافَةِ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لْأَمَانِ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لْمَطْلُوبَةِ.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"كَمّامَةُ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لْمُسْتَقْبَلِ" تَقِي مِنَ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لْإِصَابَةِ بِفَيْرُوسِ كُورُونَا، وتَحْتَوِي عَلَى مُسْتَشْعِرَاتٍ تَجْعَلُهَا تُغْلَقُ بِشَكْلٍ أُوتُومَاتِيكي قَبْلَ خُرُوجِ رَذَاذِ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لْعَطْسِ أَوِ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لسُّعَالِ، لِمَنْعِ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نْتِشَارِ عَدْوَى كُورَونَا، وتُؤَمِّنُ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لتَّنَفُّسَ بِشَكْلٍ طَبِيعِيٍّ.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"سَلَّةُ قُمَامَةٍ ذَكِيَّةٌ" تُفْتَحُ دُونَ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لْحَاجَةِ إِلَى لَمْسِهَا، ويُمْكِنُ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سْتِخْدَامُهَا في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لْمَنْزِلِ وَ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لْمُسْتَشْفَيَاتِ وَ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لْأَمَاكِنِ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لْعَامَّةِ، إِضَافَةً إلَى جِهَازِ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لتَّحَكُّمِ في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لتِّلْفَازِ دُونَ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لْحَاجَةِ إِلَى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سْتِعْمَالِ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لْيَدَيْنِ، مُوَجَّهٍ لِأَصْحَابِ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لْهِمَمِ وَغَيْرِهَا مِنَ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لِابْتِكَارَاتِ.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ولَمْ يَكُنِ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لصّبِيُّ يَتَوَقَّعُ أَنْ تَلْقَى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خْتِرَاعَاتُهُ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نْتِشَاراً وَشُهْرَةً وَاسِعَةً تَجَاوَزَتْ حُدُودَ مَدِينَتِهِ وجدة،. فَخِلالَ فَتْرَةٍ قَصِيرَةٍ فَقَط، تَعَرَّفَ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لْعَالَمُ عَلَى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بْتِكَارَاتِهِ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لْمُتَنَوِّعَةِ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لَّتِي يُسَايِرُ جُزْءٌ كَبِيرٌ مِنْهَا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لْجُهُودَ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لْمَبْذُولَةَ لِمَنْعِ </a:t>
            </a:r>
            <a:r>
              <a:rPr lang="ar-MA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نْتِشَارِ فيَرْوُسِ كُورُونَا.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0800" marR="0" lvl="0" indent="0" algn="just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ar-M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29"/>
          <p:cNvSpPr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29"/>
          <p:cNvSpPr txBox="1"/>
          <p:nvPr/>
        </p:nvSpPr>
        <p:spPr>
          <a:xfrm>
            <a:off x="914401" y="85801"/>
            <a:ext cx="853931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29"/>
          <p:cNvSpPr txBox="1"/>
          <p:nvPr/>
        </p:nvSpPr>
        <p:spPr>
          <a:xfrm>
            <a:off x="0" y="0"/>
            <a:ext cx="1362075" cy="4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ar-MA" sz="2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2/3</a:t>
            </a:r>
            <a:endParaRPr sz="24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29"/>
          <p:cNvSpPr/>
          <p:nvPr/>
        </p:nvSpPr>
        <p:spPr>
          <a:xfrm flipH="1">
            <a:off x="11390313" y="127000"/>
            <a:ext cx="579437" cy="392113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6" name="Google Shape;626;p29"/>
          <p:cNvSpPr/>
          <p:nvPr/>
        </p:nvSpPr>
        <p:spPr>
          <a:xfrm>
            <a:off x="3680279" y="273131"/>
            <a:ext cx="3884397" cy="592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marR="0" lvl="0" indent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"اَلْمُخْتَرِعُ ٱلْمَغْرِبِيُّ ٱلصَّغِيرُ"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30"/>
          <p:cNvSpPr/>
          <p:nvPr/>
        </p:nvSpPr>
        <p:spPr>
          <a:xfrm>
            <a:off x="0" y="795252"/>
            <a:ext cx="12192000" cy="6557452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195263" algn="just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وَيَسْعَى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لِّطْفُل إلَى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لْحُصُولِ عَلَى بَرَاءَةِ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لِاخْتِرَاعِ لِحِمَايَةِ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خْتِرَاعَاتِهِ وَتَوْثِيقِ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بْتِكَارَاتِهِ، لِمَنْعِ صِنَاعَتِهَا أَوِ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سْتِخْدَامِهَا أَوْ بَيْعِهَا دُونَ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لْحُصُولِ عَلَى مُوَافَقَتِهِ. وَفِي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نْتِظَارِ ذَلِكَ، يُوَثِّقُ حموتي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بْتِكَارَاتِهِ عَلَى مَوْقِعِ يوتيوب حَيْثُ يُشَارِكُ مَعَ مُتَابِعِيهِ آخِرَ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بْتِكَارَاتِهِ.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95263" algn="just" rtl="1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وَشَكَّلَتِ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لْجَائِزَةُ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لَّتِي حَصَلَ عَلَيْهَا "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لْمُخْتَرِعُ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لصَّغِيرُ" في مُسَابَقَةِ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لرُّوبُوتَاتِ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لْعَالَمِيَّةِ 2020، عَنْ فِئَةِ مُهَنْدِسِي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لْمُسْتَقْبَلِ، حَافِزاً قَوِيًّا شَجَّعَهُ عَلَى بَذْلِ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لْمَزِيدِ مِنَ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لْجُهْدِ وَالتَّمَيُّزِ في مَجَالِ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لتِّكنُولُوجيا وَ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لِابْتِكَارِ. كمَا شَكَّلَتِ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لْعِنَايَةُ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لَّتِي حَظِيَ بِهَا مِنْ وَزِيرِ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لتَّرْبِيةِ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لْوَطَنِيَّةِ، لِاسْتِكْمَالِ أَبْحَاثِهِ، دَافِعاً آخَرَ لِلِاسْتِمْرَارِ في أَنْشِطَتِهِ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لِابْتِكَارِيَّةِ وَ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لْإِجْرَاءَاتِ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لضَّرُورِيَّةِ لِلْحُصُولِ عَلَى بَرَاءَةِ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لِاخْتِرَاعِ.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95263" algn="just" rtl="1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ولَيْسَتْ هُنَاكَ حُدُودٌ لِطُمُوحِ حموتي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لَّذِي يَتَطَلَّعُ إلَى أَنْ يُصْبِحَ عَالِماً بِفَضْلِ شَغَفِهِ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لْكَبِيرِ باِلْبَحْثِ وَالتَّعَلُّمِ وَ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لِابْتِكَارِ، كَمَا تَحْذُوهُ رَغْبَةٌ جَامِحَةٌ في تَطْوِيرِ 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خْتِرَاعَاتِهِ وَ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لتَّرْوِيجِ لَهَا.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95263" algn="ctr" rtl="1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أسماء حسن - الرباط - سكاي نيوز عربية   </a:t>
            </a:r>
            <a:r>
              <a:rPr lang="ar-MA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24 مارس 2021 - 21:26 بتوقيت أبوظبي 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30"/>
          <p:cNvSpPr/>
          <p:nvPr/>
        </p:nvSpPr>
        <p:spPr>
          <a:xfrm>
            <a:off x="0" y="-88489"/>
            <a:ext cx="12192000" cy="9375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30"/>
          <p:cNvSpPr txBox="1"/>
          <p:nvPr/>
        </p:nvSpPr>
        <p:spPr>
          <a:xfrm>
            <a:off x="2432957" y="210477"/>
            <a:ext cx="6400799" cy="592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marR="0" lvl="0" indent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"اَلْمُخْتَرِعُ ٱلْمَغْرِبِيُّ ٱلصَّغِيرُ"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30"/>
          <p:cNvSpPr txBox="1"/>
          <p:nvPr/>
        </p:nvSpPr>
        <p:spPr>
          <a:xfrm>
            <a:off x="0" y="0"/>
            <a:ext cx="1362075" cy="4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ar-MA" sz="2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3/3</a:t>
            </a:r>
            <a:endParaRPr sz="24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31" descr="Image générée"/>
          <p:cNvPicPr preferRelativeResize="0"/>
          <p:nvPr/>
        </p:nvPicPr>
        <p:blipFill rotWithShape="1">
          <a:blip r:embed="rId3">
            <a:alphaModFix/>
          </a:blip>
          <a:srcRect l="3539" t="24327" r="75793" b="61971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31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>
            <a:solidFill>
              <a:srgbClr val="0F9E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31"/>
          <p:cNvSpPr txBox="1"/>
          <p:nvPr/>
        </p:nvSpPr>
        <p:spPr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قراءة موجهة باستحضار معايير النجاح  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7474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31"/>
          <p:cNvSpPr txBox="1"/>
          <p:nvPr/>
        </p:nvSpPr>
        <p:spPr>
          <a:xfrm>
            <a:off x="1012723" y="526710"/>
            <a:ext cx="1023903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يقرأ التلميذ الفقرة مستحضرا معايير النجاح، يمكن للأستاذ تنقيطه ضمن الأنشطة المندمجة بعد أن يوجه إليه زملاؤه التغذية الراجعة  (يحدد المدرس الأسطر المطلوب قراءتها)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4" name="Google Shape;644;p31" descr="Lever la main - Icônes mains et gestes gratuit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45" name="Google Shape;645;p31"/>
          <p:cNvGraphicFramePr/>
          <p:nvPr>
            <p:extLst>
              <p:ext uri="{D42A27DB-BD31-4B8C-83A1-F6EECF244321}">
                <p14:modId xmlns:p14="http://schemas.microsoft.com/office/powerpoint/2010/main" val="2837072246"/>
              </p:ext>
            </p:extLst>
          </p:nvPr>
        </p:nvGraphicFramePr>
        <p:xfrm>
          <a:off x="1150374" y="1948869"/>
          <a:ext cx="9979450" cy="1590750"/>
        </p:xfrm>
        <a:graphic>
          <a:graphicData uri="http://schemas.openxmlformats.org/drawingml/2006/table">
            <a:tbl>
              <a:tblPr bandRow="1">
                <a:noFill/>
                <a:tableStyleId>{002E9311-6C46-4EC8-A732-5721B230C12F}</a:tableStyleId>
              </a:tblPr>
              <a:tblGrid>
                <a:gridCol w="201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0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9175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عدد الكلمات المقروءة</a:t>
                      </a:r>
                      <a:endParaRPr sz="2000" b="1" i="0" u="none" strike="noStrike" cap="none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المدة</a:t>
                      </a:r>
                      <a:r>
                        <a:rPr lang="ar-MA" sz="1800" b="1" u="none" strike="noStrike" cap="none"/>
                        <a:t> </a:t>
                      </a: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الزمنية</a:t>
                      </a:r>
                      <a:endParaRPr sz="2000" b="1" i="0" u="none" strike="noStrike" cap="none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 dirty="0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عدد</a:t>
                      </a:r>
                      <a:r>
                        <a:rPr lang="ar-MA" sz="1800" b="1" u="none" strike="noStrike" cap="none" dirty="0"/>
                        <a:t> </a:t>
                      </a:r>
                      <a:r>
                        <a:rPr lang="ar-MA" sz="2000" b="1" i="0" u="none" strike="noStrike" cap="none" dirty="0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الأخطاء</a:t>
                      </a:r>
                      <a:r>
                        <a:rPr lang="ar-MA" sz="1800" b="1" u="none" strike="noStrike" cap="none" dirty="0"/>
                        <a:t> </a:t>
                      </a:r>
                      <a:r>
                        <a:rPr lang="ar-MA" sz="2000" b="1" i="0" u="none" strike="noStrike" cap="none" dirty="0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المرتكبة</a:t>
                      </a:r>
                      <a:endParaRPr sz="2000" b="1" i="0" u="none" strike="noStrike" cap="none" dirty="0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 dirty="0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(الدقة)</a:t>
                      </a:r>
                      <a:endParaRPr sz="2000" b="1" i="0" u="none" strike="noStrike" cap="none" dirty="0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حققت :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575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b="1" u="none" strike="noStrike" cap="none"/>
                        <a:t> 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b="1" u="none" strike="noStrike" cap="none"/>
                        <a:t> </a:t>
                      </a: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دقيقة</a:t>
                      </a:r>
                      <a:r>
                        <a:rPr lang="ar-MA" sz="1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ar-MA" sz="2000" b="1" i="0" u="none" strike="noStrike" cap="none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واحدة</a:t>
                      </a:r>
                      <a:endParaRPr sz="2000" b="1" i="0" u="none" strike="noStrike" cap="none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b="1" u="none" strike="noStrike" cap="none" dirty="0"/>
                        <a:t> </a:t>
                      </a:r>
                      <a:endParaRPr sz="18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b="1" u="none" strike="noStrike" cap="none" dirty="0"/>
                        <a:t>التنغيم </a:t>
                      </a:r>
                      <a:r>
                        <a:rPr lang="ar-MA" sz="2000" b="1" i="0" u="none" strike="noStrike" cap="none" dirty="0">
                          <a:solidFill>
                            <a:srgbClr val="222A3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 النبر – التوقفات</a:t>
                      </a:r>
                      <a:endParaRPr sz="2000" b="1" i="0" u="none" strike="noStrike" cap="none" dirty="0">
                        <a:solidFill>
                          <a:srgbClr val="222A3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32" descr="Image générée"/>
          <p:cNvPicPr preferRelativeResize="0"/>
          <p:nvPr/>
        </p:nvPicPr>
        <p:blipFill rotWithShape="1">
          <a:blip r:embed="rId3">
            <a:alphaModFix/>
          </a:blip>
          <a:srcRect l="3539" t="24327" r="75793" b="61971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32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>
            <a:solidFill>
              <a:srgbClr val="0F9E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32"/>
          <p:cNvSpPr txBox="1"/>
          <p:nvPr/>
        </p:nvSpPr>
        <p:spPr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تغذية راجعة 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7474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32"/>
          <p:cNvSpPr txBox="1"/>
          <p:nvPr/>
        </p:nvSpPr>
        <p:spPr>
          <a:xfrm>
            <a:off x="1406014" y="1419054"/>
            <a:ext cx="9144000" cy="2909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ينهي المدرس نشاط "القراءة بطلاقة" بتقديم  تغذية راجعة عامة، ينبه فيها المتعلمين إلى بعض الأخطاء، ويطلب منهم المداومة على القراءة في المنازل لأجل تجويد قراءاتهم وتجاوز مشاكلهم.  </a:t>
            </a:r>
            <a:endParaRPr sz="3200" b="1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8" name="Google Shape;658;p33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659" name="Google Shape;659;p3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3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1" name="Google Shape;661;p33"/>
          <p:cNvSpPr txBox="1"/>
          <p:nvPr/>
        </p:nvSpPr>
        <p:spPr>
          <a:xfrm>
            <a:off x="5223539" y="2321004"/>
            <a:ext cx="5869200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الفهم الاستنتاجي</a:t>
            </a:r>
            <a:br>
              <a:rPr lang="ar-MA" sz="3600" b="0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36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استنتاج معلومات ضمنية من النص</a:t>
            </a:r>
            <a:br>
              <a:rPr lang="ar-MA" sz="3600" b="0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3600" b="0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(25 دقيقة) </a:t>
            </a:r>
            <a:endParaRPr sz="36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2" name="Google Shape;662;p33" descr="‫المتجهات كتاب البحث المكبرة ، كتاب ، تحقق من المعلومات ، ابحث عن إجابات ، ،  ، ، عدسة مكبرة ، أوجد ، أو تكبير ، أو ابحث ، أو تحقق ،‬‎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420" y="2321004"/>
            <a:ext cx="3348601" cy="3008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5"/>
          <p:cNvSpPr txBox="1">
            <a:spLocks noGrp="1"/>
          </p:cNvSpPr>
          <p:nvPr>
            <p:ph type="title"/>
          </p:nvPr>
        </p:nvSpPr>
        <p:spPr>
          <a:xfrm>
            <a:off x="947187" y="346197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تَحْليلِ الخَبَرِ:</a:t>
            </a:r>
            <a:br>
              <a:rPr lang="ar-MA">
                <a:highlight>
                  <a:srgbClr val="FF00FF"/>
                </a:highlight>
              </a:rPr>
            </a:br>
            <a:r>
              <a:rPr lang="ar-MA"/>
              <a:t>.</a:t>
            </a:r>
            <a:endParaRPr/>
          </a:p>
        </p:txBody>
      </p:sp>
      <p:sp>
        <p:nvSpPr>
          <p:cNvPr id="673" name="Google Shape;673;p35"/>
          <p:cNvSpPr/>
          <p:nvPr/>
        </p:nvSpPr>
        <p:spPr>
          <a:xfrm>
            <a:off x="1762145" y="2662978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35"/>
          <p:cNvSpPr/>
          <p:nvPr/>
        </p:nvSpPr>
        <p:spPr>
          <a:xfrm>
            <a:off x="8991633" y="4934733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35"/>
          <p:cNvSpPr/>
          <p:nvPr/>
        </p:nvSpPr>
        <p:spPr>
          <a:xfrm>
            <a:off x="9134091" y="3409804"/>
            <a:ext cx="1470994" cy="4552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6" name="Google Shape;67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7" name="Google Shape;677;p35"/>
          <p:cNvGraphicFramePr/>
          <p:nvPr>
            <p:extLst>
              <p:ext uri="{D42A27DB-BD31-4B8C-83A1-F6EECF244321}">
                <p14:modId xmlns:p14="http://schemas.microsoft.com/office/powerpoint/2010/main" val="520060596"/>
              </p:ext>
            </p:extLst>
          </p:nvPr>
        </p:nvGraphicFramePr>
        <p:xfrm>
          <a:off x="771642" y="1732432"/>
          <a:ext cx="10431000" cy="3657600"/>
        </p:xfrm>
        <a:graphic>
          <a:graphicData uri="http://schemas.openxmlformats.org/drawingml/2006/table">
            <a:tbl>
              <a:tblPr firstRow="1" firstCol="1" bandRow="1">
                <a:noFill/>
                <a:tableStyleId>{002E9311-6C46-4EC8-A732-5721B230C12F}</a:tableStyleId>
              </a:tblPr>
              <a:tblGrid>
                <a:gridCol w="26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واقعيٌّ 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مَوْثُوقٌ؟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هادفٌ؟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تميل الْكَاتِبَة نحْوَ تَمْجِيدِ شَخْصِيَّةِ بلال حموتي؟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50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78" name="Google Shape;678;p35"/>
          <p:cNvSpPr txBox="1"/>
          <p:nvPr/>
        </p:nvSpPr>
        <p:spPr>
          <a:xfrm>
            <a:off x="722483" y="699430"/>
            <a:ext cx="1052927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الانتباه ، ويشرح لهم بأمثلة كيف يستنتج مؤشرات من النص يستدل بها على ما هو مطلوب في خانات الجدول يكتفي المدرس بنمذجة الخانة الأولى فقط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6"/>
          <p:cNvSpPr txBox="1">
            <a:spLocks noGrp="1"/>
          </p:cNvSpPr>
          <p:nvPr>
            <p:ph type="title"/>
          </p:nvPr>
        </p:nvSpPr>
        <p:spPr>
          <a:xfrm>
            <a:off x="947187" y="346197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تَحْليلِ الخَبَرِ:هل الخبر واقعي؟</a:t>
            </a:r>
            <a:br>
              <a:rPr lang="ar-MA">
                <a:highlight>
                  <a:srgbClr val="FF00FF"/>
                </a:highlight>
              </a:rPr>
            </a:br>
            <a:r>
              <a:rPr lang="ar-MA"/>
              <a:t>.</a:t>
            </a:r>
            <a:endParaRPr/>
          </a:p>
        </p:txBody>
      </p:sp>
      <p:sp>
        <p:nvSpPr>
          <p:cNvPr id="684" name="Google Shape;684;p36"/>
          <p:cNvSpPr/>
          <p:nvPr/>
        </p:nvSpPr>
        <p:spPr>
          <a:xfrm>
            <a:off x="1762145" y="2662978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36"/>
          <p:cNvSpPr/>
          <p:nvPr/>
        </p:nvSpPr>
        <p:spPr>
          <a:xfrm>
            <a:off x="8991633" y="4934733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36"/>
          <p:cNvSpPr/>
          <p:nvPr/>
        </p:nvSpPr>
        <p:spPr>
          <a:xfrm>
            <a:off x="2448232" y="2890627"/>
            <a:ext cx="8378188" cy="26065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خطوات إنجاز  المهمة: للتحقق من أن الخبر واقعي أتبع الخطوات الآتية : 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1تحديد المقصود بــــــــــــ"واقعية" الخبر 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ـ إعادة قراءة مقاطع متفرقة من النص 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ـ تحديد العناصر/ المشيرات  التي سأعتمدها في تحديد هذه الواقعية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ـ استنتاج   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7" name="Google Shape;68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36"/>
          <p:cNvSpPr txBox="1"/>
          <p:nvPr/>
        </p:nvSpPr>
        <p:spPr>
          <a:xfrm>
            <a:off x="722483" y="699430"/>
            <a:ext cx="1052927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الانتباه ، ويشرح لهم بأمثلة كيف يستنتج مؤشرات من النص يستدل بها على ما هو مطلوب في خانات الجدول يكتفي المدرس بنمذجة الخانة الأولى فقط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36"/>
          <p:cNvSpPr txBox="1"/>
          <p:nvPr/>
        </p:nvSpPr>
        <p:spPr>
          <a:xfrm>
            <a:off x="1762145" y="1761139"/>
            <a:ext cx="938337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بعد أن تعرفنا سابقا موضوع الخبر وناقل الخبر ومصدره، والغاية من الخبر ، ننتقل الآن إلى التحقق من واقعية هذا الخبر وموثوقيته وجديته: فكيف نعرف أن الخبر واقعي وليس مُخْتَلَقاً حتى لا نقع ضحية للأخبار الزائفة؟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37"/>
          <p:cNvSpPr txBox="1">
            <a:spLocks noGrp="1"/>
          </p:cNvSpPr>
          <p:nvPr>
            <p:ph type="title"/>
          </p:nvPr>
        </p:nvSpPr>
        <p:spPr>
          <a:xfrm>
            <a:off x="947187" y="346197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تحديد واقعية الخبر: هل الخبر واقعي؟</a:t>
            </a:r>
            <a:br>
              <a:rPr lang="ar-MA">
                <a:highlight>
                  <a:srgbClr val="FF00FF"/>
                </a:highlight>
              </a:rPr>
            </a:br>
            <a:r>
              <a:rPr lang="ar-MA"/>
              <a:t>.</a:t>
            </a:r>
            <a:endParaRPr/>
          </a:p>
        </p:txBody>
      </p:sp>
      <p:sp>
        <p:nvSpPr>
          <p:cNvPr id="695" name="Google Shape;695;p37"/>
          <p:cNvSpPr/>
          <p:nvPr/>
        </p:nvSpPr>
        <p:spPr>
          <a:xfrm>
            <a:off x="1762145" y="2662978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37"/>
          <p:cNvSpPr/>
          <p:nvPr/>
        </p:nvSpPr>
        <p:spPr>
          <a:xfrm>
            <a:off x="8991633" y="4934733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7" name="Google Shape;69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37"/>
          <p:cNvSpPr txBox="1"/>
          <p:nvPr/>
        </p:nvSpPr>
        <p:spPr>
          <a:xfrm>
            <a:off x="722483" y="699430"/>
            <a:ext cx="1052927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الانتباه ، ويشرح لهم بأمثلة كيف يستنتج مؤشرات من النص يستدل بها على ما هو مطلوب في خانات الجدول . يكتفي المدرس بنمذجة الخانة الأولى فقط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37"/>
          <p:cNvSpPr txBox="1"/>
          <p:nvPr/>
        </p:nvSpPr>
        <p:spPr>
          <a:xfrm>
            <a:off x="5223059" y="2244482"/>
            <a:ext cx="174588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واقعية الخبر 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37"/>
          <p:cNvSpPr/>
          <p:nvPr/>
        </p:nvSpPr>
        <p:spPr>
          <a:xfrm flipH="1">
            <a:off x="6095999" y="2935227"/>
            <a:ext cx="621028" cy="1202974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37"/>
          <p:cNvSpPr txBox="1"/>
          <p:nvPr/>
        </p:nvSpPr>
        <p:spPr>
          <a:xfrm>
            <a:off x="4906296" y="4303521"/>
            <a:ext cx="237940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هل هو خبر حقيقي ؟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هل هو خبر مختلق؟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37"/>
          <p:cNvSpPr/>
          <p:nvPr/>
        </p:nvSpPr>
        <p:spPr>
          <a:xfrm>
            <a:off x="8282420" y="2009173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38"/>
          <p:cNvSpPr txBox="1">
            <a:spLocks noGrp="1"/>
          </p:cNvSpPr>
          <p:nvPr>
            <p:ph type="title"/>
          </p:nvPr>
        </p:nvSpPr>
        <p:spPr>
          <a:xfrm>
            <a:off x="947187" y="346197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تَحْليلِ الخَبَرِ: هل الخبر واقعي؟</a:t>
            </a:r>
            <a:br>
              <a:rPr lang="ar-MA">
                <a:highlight>
                  <a:srgbClr val="FF00FF"/>
                </a:highlight>
              </a:rPr>
            </a:br>
            <a:r>
              <a:rPr lang="ar-MA"/>
              <a:t>.</a:t>
            </a:r>
            <a:endParaRPr/>
          </a:p>
        </p:txBody>
      </p:sp>
      <p:sp>
        <p:nvSpPr>
          <p:cNvPr id="708" name="Google Shape;708;p38"/>
          <p:cNvSpPr/>
          <p:nvPr/>
        </p:nvSpPr>
        <p:spPr>
          <a:xfrm>
            <a:off x="1762145" y="2662978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38"/>
          <p:cNvSpPr/>
          <p:nvPr/>
        </p:nvSpPr>
        <p:spPr>
          <a:xfrm>
            <a:off x="8991633" y="4934733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38"/>
          <p:cNvSpPr/>
          <p:nvPr/>
        </p:nvSpPr>
        <p:spPr>
          <a:xfrm>
            <a:off x="502000" y="1197599"/>
            <a:ext cx="10818681" cy="16518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وَشَكَّلَتِ ٱلْجَائِزَةُ ٱلَّتِي حَصَلَ عَلَيْهَا "ٱلْمُخْتَرِعُ ٱلصَّغِيرُ" في مُسَابَقَةِ ٱلرُّوبُوتَاتِ ٱلْعَالَمِيَّةِ 2020، عَنْ فِئَةِ مُهَنْدِسِي ٱلْمُسْتَقْبَلِ، حَافِزاً قَوِيًّا شَجَّعَهُ عَلَى بَذْلِ ٱلْمَزِيدِ مِنَ ٱلْجُهْدِ وَالتَّمَيُّزِ في مَجَالِ ٱلتِّكنُولُوجيا وَٱلِابْتِكَارِ.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1" name="Google Shape;71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38"/>
          <p:cNvSpPr txBox="1"/>
          <p:nvPr/>
        </p:nvSpPr>
        <p:spPr>
          <a:xfrm>
            <a:off x="722483" y="699430"/>
            <a:ext cx="1052927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الانتباه ، ويشرح لهم بأمثلة كيف يستنتج مؤشرات من النص يستدل بها على ما هو مطلوب في خانات الجدول يكتفي المدرس بنمذجة الخانة الأولى فقط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38"/>
          <p:cNvSpPr txBox="1"/>
          <p:nvPr/>
        </p:nvSpPr>
        <p:spPr>
          <a:xfrm>
            <a:off x="1429429" y="3062709"/>
            <a:ext cx="989125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أسماء حسن - الرباط - سكاي نيوز عربية 24 مارس 2021 - 21:26 بتوقيت أبوظبي 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38"/>
          <p:cNvSpPr txBox="1"/>
          <p:nvPr/>
        </p:nvSpPr>
        <p:spPr>
          <a:xfrm>
            <a:off x="384013" y="3996014"/>
            <a:ext cx="109857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ولَمْ يَكُنِ ٱلصّبِيُّ يَتَوَقَّعُ أَنْ تَلْقَى ٱخْتِرَاعَاتُهُ ٱنْتِشَاراً وَشُهْرَةً وَاسِعَةً تَجَاوَزَتْ حُدُودَ مَدِينَتِهِ وجدة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38"/>
          <p:cNvSpPr txBox="1"/>
          <p:nvPr/>
        </p:nvSpPr>
        <p:spPr>
          <a:xfrm>
            <a:off x="619986" y="4773278"/>
            <a:ext cx="1074976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شَكَّلَتِ ٱلْعِنَايَةُ ٱلَّتِي حَظِيَ بِهَا مِنْ وَزِيرِ ٱلتَّرْبِيةِ ٱلْوَطَنِيَّةِ/</a:t>
            </a:r>
            <a:endParaRPr/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يَنْهَمِكُ بلال حموتي يَوْمِيّاً في ٱلاِشْتِغَالِ عَلَى تَجْسِيدِ أَفْكَارِهِ وَٱخْتِرَاعَاتِهِ ٱلْجَدِيدَةِ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38"/>
          <p:cNvSpPr txBox="1"/>
          <p:nvPr/>
        </p:nvSpPr>
        <p:spPr>
          <a:xfrm>
            <a:off x="8544232" y="1102674"/>
            <a:ext cx="255433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أعيد قراءة مقاطع من النص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38"/>
          <p:cNvSpPr/>
          <p:nvPr/>
        </p:nvSpPr>
        <p:spPr>
          <a:xfrm>
            <a:off x="11098564" y="1086275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9"/>
          <p:cNvSpPr txBox="1">
            <a:spLocks noGrp="1"/>
          </p:cNvSpPr>
          <p:nvPr>
            <p:ph type="title"/>
          </p:nvPr>
        </p:nvSpPr>
        <p:spPr>
          <a:xfrm>
            <a:off x="947187" y="346197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تحديد واقعية الخبر: هل الخبر واقعي؟</a:t>
            </a:r>
            <a:br>
              <a:rPr lang="ar-MA">
                <a:highlight>
                  <a:srgbClr val="FF00FF"/>
                </a:highlight>
              </a:rPr>
            </a:br>
            <a:r>
              <a:rPr lang="ar-MA"/>
              <a:t>.</a:t>
            </a:r>
            <a:endParaRPr/>
          </a:p>
        </p:txBody>
      </p:sp>
      <p:sp>
        <p:nvSpPr>
          <p:cNvPr id="723" name="Google Shape;723;p39"/>
          <p:cNvSpPr/>
          <p:nvPr/>
        </p:nvSpPr>
        <p:spPr>
          <a:xfrm>
            <a:off x="1762145" y="2662978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39"/>
          <p:cNvSpPr/>
          <p:nvPr/>
        </p:nvSpPr>
        <p:spPr>
          <a:xfrm>
            <a:off x="8991633" y="4934733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39"/>
          <p:cNvSpPr/>
          <p:nvPr/>
        </p:nvSpPr>
        <p:spPr>
          <a:xfrm>
            <a:off x="3751116" y="3512074"/>
            <a:ext cx="7055640" cy="4552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6" name="Google Shape;726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39"/>
          <p:cNvSpPr txBox="1"/>
          <p:nvPr/>
        </p:nvSpPr>
        <p:spPr>
          <a:xfrm>
            <a:off x="722483" y="699430"/>
            <a:ext cx="1052927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الانتباه ، ويشرح لهم بأمثلة كيف يستنتج مؤشرات من النص يستدل بها على ما هو مطلوب في خانات الجدول . يكتفي المدرس بنمذجة الخانة الأولى فقط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39"/>
          <p:cNvSpPr/>
          <p:nvPr/>
        </p:nvSpPr>
        <p:spPr>
          <a:xfrm>
            <a:off x="7041234" y="1566287"/>
            <a:ext cx="884903" cy="3559277"/>
          </a:xfrm>
          <a:prstGeom prst="rightBrace">
            <a:avLst>
              <a:gd name="adj1" fmla="val 8333"/>
              <a:gd name="adj2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39"/>
          <p:cNvSpPr txBox="1"/>
          <p:nvPr/>
        </p:nvSpPr>
        <p:spPr>
          <a:xfrm>
            <a:off x="7905135" y="3048000"/>
            <a:ext cx="160265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لتحديد واقعية الخبر أبحث في :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39"/>
          <p:cNvSpPr txBox="1"/>
          <p:nvPr/>
        </p:nvSpPr>
        <p:spPr>
          <a:xfrm>
            <a:off x="2064774" y="1494503"/>
            <a:ext cx="344129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وجود تاريخ محدد؟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39"/>
          <p:cNvSpPr txBox="1"/>
          <p:nvPr/>
        </p:nvSpPr>
        <p:spPr>
          <a:xfrm>
            <a:off x="2311248" y="2733509"/>
            <a:ext cx="344129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وجود مكان حقيقي؟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39"/>
          <p:cNvSpPr txBox="1"/>
          <p:nvPr/>
        </p:nvSpPr>
        <p:spPr>
          <a:xfrm>
            <a:off x="2195267" y="3723373"/>
            <a:ext cx="344129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وجود شخصيات واقعية؟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39"/>
          <p:cNvSpPr txBox="1"/>
          <p:nvPr/>
        </p:nvSpPr>
        <p:spPr>
          <a:xfrm>
            <a:off x="2217174" y="4864009"/>
            <a:ext cx="344129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وجود معطيات وأرقام دقيقة؟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39"/>
          <p:cNvSpPr/>
          <p:nvPr/>
        </p:nvSpPr>
        <p:spPr>
          <a:xfrm>
            <a:off x="8187700" y="2530728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40"/>
          <p:cNvSpPr txBox="1">
            <a:spLocks noGrp="1"/>
          </p:cNvSpPr>
          <p:nvPr>
            <p:ph type="title"/>
          </p:nvPr>
        </p:nvSpPr>
        <p:spPr>
          <a:xfrm>
            <a:off x="947187" y="346197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تحديد واقعية الخبر: هل الخبر واقعي؟</a:t>
            </a:r>
            <a:br>
              <a:rPr lang="ar-MA">
                <a:highlight>
                  <a:srgbClr val="FF00FF"/>
                </a:highlight>
              </a:rPr>
            </a:br>
            <a:r>
              <a:rPr lang="ar-MA"/>
              <a:t>.</a:t>
            </a:r>
            <a:endParaRPr/>
          </a:p>
        </p:txBody>
      </p:sp>
      <p:sp>
        <p:nvSpPr>
          <p:cNvPr id="740" name="Google Shape;740;p40"/>
          <p:cNvSpPr/>
          <p:nvPr/>
        </p:nvSpPr>
        <p:spPr>
          <a:xfrm>
            <a:off x="1762145" y="2662978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40"/>
          <p:cNvSpPr/>
          <p:nvPr/>
        </p:nvSpPr>
        <p:spPr>
          <a:xfrm>
            <a:off x="8991633" y="4934733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2" name="Google Shape;742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40"/>
          <p:cNvSpPr txBox="1"/>
          <p:nvPr/>
        </p:nvSpPr>
        <p:spPr>
          <a:xfrm>
            <a:off x="722483" y="699430"/>
            <a:ext cx="1052927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الانتباه ، ويشرح لهم بأمثلة كيف يستنتج مؤشرات من النص يستدل بها على ما هو مطلوب في خانات الجدول . يكتفي المدرس بنمذجة الخانة الأولى فقط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44" name="Google Shape;744;p40"/>
          <p:cNvGraphicFramePr/>
          <p:nvPr>
            <p:extLst>
              <p:ext uri="{D42A27DB-BD31-4B8C-83A1-F6EECF244321}">
                <p14:modId xmlns:p14="http://schemas.microsoft.com/office/powerpoint/2010/main" val="2578024073"/>
              </p:ext>
            </p:extLst>
          </p:nvPr>
        </p:nvGraphicFramePr>
        <p:xfrm>
          <a:off x="1195760" y="1879873"/>
          <a:ext cx="9800475" cy="4056905"/>
        </p:xfrm>
        <a:graphic>
          <a:graphicData uri="http://schemas.openxmlformats.org/drawingml/2006/table">
            <a:tbl>
              <a:tblPr firstRow="1" bandRow="1">
                <a:noFill/>
                <a:tableStyleId>{002E9311-6C46-4EC8-A732-5721B230C12F}</a:tableStyleId>
              </a:tblPr>
              <a:tblGrid>
                <a:gridCol w="2605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9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792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المعطيات والحقائق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الشخصيات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المكان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التاريخ والتوقيت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725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سنة 2020 سنة الحصول على الجائزة العالمية. </a:t>
                      </a:r>
                      <a:endParaRPr sz="24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–24 مارس 2021 تاريخ النشر</a:t>
                      </a:r>
                      <a:endParaRPr sz="2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بلال حمّوتي 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 وزير التربية الوطنية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– كاتبة الخبر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وجدة  – الرباط.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 مارس 2021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الساعة : </a:t>
                      </a:r>
                      <a:r>
                        <a:rPr lang="ar-MA" sz="24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21:26 بتوقيت أبوظبي </a:t>
                      </a: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1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وقائع دقيقة</a:t>
                      </a: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شخصيات واقعية معروفة  وليست افتراضية</a:t>
                      </a: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مكان حقيقي معلوم</a:t>
                      </a: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تاريخ حقيقي وزمن معلوم 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45" name="Google Shape;745;p40"/>
          <p:cNvSpPr/>
          <p:nvPr/>
        </p:nvSpPr>
        <p:spPr>
          <a:xfrm>
            <a:off x="10906821" y="1318441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1"/>
          <p:cNvSpPr txBox="1">
            <a:spLocks noGrp="1"/>
          </p:cNvSpPr>
          <p:nvPr>
            <p:ph type="title"/>
          </p:nvPr>
        </p:nvSpPr>
        <p:spPr>
          <a:xfrm>
            <a:off x="947187" y="346197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تحديد واقعية الخبر:</a:t>
            </a:r>
            <a:br>
              <a:rPr lang="ar-MA">
                <a:highlight>
                  <a:srgbClr val="FF00FF"/>
                </a:highlight>
              </a:rPr>
            </a:br>
            <a:r>
              <a:rPr lang="ar-MA"/>
              <a:t>.</a:t>
            </a:r>
            <a:endParaRPr/>
          </a:p>
        </p:txBody>
      </p:sp>
      <p:sp>
        <p:nvSpPr>
          <p:cNvPr id="751" name="Google Shape;751;p41"/>
          <p:cNvSpPr/>
          <p:nvPr/>
        </p:nvSpPr>
        <p:spPr>
          <a:xfrm>
            <a:off x="1762145" y="2662978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41"/>
          <p:cNvSpPr/>
          <p:nvPr/>
        </p:nvSpPr>
        <p:spPr>
          <a:xfrm>
            <a:off x="8991633" y="4934733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3" name="Google Shape;75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41"/>
          <p:cNvSpPr txBox="1"/>
          <p:nvPr/>
        </p:nvSpPr>
        <p:spPr>
          <a:xfrm>
            <a:off x="722483" y="699430"/>
            <a:ext cx="1052927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الانتباه ، ويشرح لهم بأمثلة كيف يستنتج مؤشرات من النص يستدل بها على ما هو مطلوب في خانات الجدول . يكتفي المدرس بنمذجة الخانة الأولى فقط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41"/>
          <p:cNvSpPr txBox="1"/>
          <p:nvPr/>
        </p:nvSpPr>
        <p:spPr>
          <a:xfrm>
            <a:off x="722483" y="1355975"/>
            <a:ext cx="10083169" cy="335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الاستنتاج</a:t>
            </a:r>
            <a:r>
              <a:rPr lang="ar-MA" sz="2400" b="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:</a:t>
            </a:r>
            <a:endParaRPr sz="2400" b="1">
              <a:solidFill>
                <a:schemeClr val="dk1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كلما وجدنا في نصٍّ تاريخاً، مكاناً حقيقياً، شخصيات واقعية، وأرقاماً ومعطيات دقيقة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</a:t>
            </a: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فهذا يعني أنّ الخبر واقعي وليس خيالاً</a:t>
            </a:r>
            <a:r>
              <a:rPr lang="ar-M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."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مؤشرات واقعية الخبر </a:t>
            </a: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 (تاريخ + مكان + شخصيات حقيقية + أرقام ومعطيات دقيقة )</a:t>
            </a:r>
            <a:r>
              <a:rPr lang="ar-MA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41"/>
          <p:cNvSpPr/>
          <p:nvPr/>
        </p:nvSpPr>
        <p:spPr>
          <a:xfrm>
            <a:off x="10805652" y="1548391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42"/>
          <p:cNvSpPr txBox="1">
            <a:spLocks noGrp="1"/>
          </p:cNvSpPr>
          <p:nvPr>
            <p:ph type="title"/>
          </p:nvPr>
        </p:nvSpPr>
        <p:spPr>
          <a:xfrm>
            <a:off x="947187" y="346197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تَحْليلِ الخَبَرِ:</a:t>
            </a:r>
            <a:br>
              <a:rPr lang="ar-MA">
                <a:highlight>
                  <a:srgbClr val="FF00FF"/>
                </a:highlight>
              </a:rPr>
            </a:br>
            <a:r>
              <a:rPr lang="ar-MA"/>
              <a:t>.</a:t>
            </a:r>
            <a:endParaRPr/>
          </a:p>
        </p:txBody>
      </p:sp>
      <p:sp>
        <p:nvSpPr>
          <p:cNvPr id="762" name="Google Shape;762;p42"/>
          <p:cNvSpPr/>
          <p:nvPr/>
        </p:nvSpPr>
        <p:spPr>
          <a:xfrm>
            <a:off x="1762145" y="2662978"/>
            <a:ext cx="2219739" cy="45529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42"/>
          <p:cNvSpPr/>
          <p:nvPr/>
        </p:nvSpPr>
        <p:spPr>
          <a:xfrm>
            <a:off x="8991633" y="4934733"/>
            <a:ext cx="1470994" cy="4552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42"/>
          <p:cNvSpPr/>
          <p:nvPr/>
        </p:nvSpPr>
        <p:spPr>
          <a:xfrm>
            <a:off x="9134091" y="3409804"/>
            <a:ext cx="1470994" cy="4552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5" name="Google Shape;765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66" name="Google Shape;766;p42"/>
          <p:cNvGraphicFramePr/>
          <p:nvPr>
            <p:extLst>
              <p:ext uri="{D42A27DB-BD31-4B8C-83A1-F6EECF244321}">
                <p14:modId xmlns:p14="http://schemas.microsoft.com/office/powerpoint/2010/main" val="4096767986"/>
              </p:ext>
            </p:extLst>
          </p:nvPr>
        </p:nvGraphicFramePr>
        <p:xfrm>
          <a:off x="929679" y="1706880"/>
          <a:ext cx="10431000" cy="4480560"/>
        </p:xfrm>
        <a:graphic>
          <a:graphicData uri="http://schemas.openxmlformats.org/drawingml/2006/table">
            <a:tbl>
              <a:tblPr firstRow="1" firstCol="1" bandRow="1">
                <a:noFill/>
                <a:tableStyleId>{002E9311-6C46-4EC8-A732-5721B230C12F}</a:tableStyleId>
              </a:tblPr>
              <a:tblGrid>
                <a:gridCol w="26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واقعيٌّ 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مَوْثُوقٌ</a:t>
                      </a:r>
                      <a:r>
                        <a:rPr lang="ar-MA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هادفٌ؟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تميل الْكَاتِبَة نحْوَ تَمْجِيدِ شَخْصِيَّةِ بلال حموتي؟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50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بناء على ما سلف فإن الخبر الذي يقدمه النص واقعي وليس مختلقا.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67" name="Google Shape;767;p42"/>
          <p:cNvSpPr txBox="1"/>
          <p:nvPr/>
        </p:nvSpPr>
        <p:spPr>
          <a:xfrm>
            <a:off x="722483" y="699430"/>
            <a:ext cx="1052927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الانتباه ، ويشرح لهم بأمثلة كيف يستنتج مؤشرات من النص يستدل بها على ما هو مطلوب في خانات الجدول يكتفي المدرس بنمذجة الخانة الأولى فقط</a:t>
            </a:r>
            <a:endParaRPr sz="1400" i="1">
              <a:solidFill>
                <a:srgbClr val="AEAE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44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ar-MA"/>
              <a:t>يطلب المدرس من المتعلمين جماعة  توظيف الاستراتيجية المنمذجة للاستدلال على أن الخبر المتضمن في النص موثوق.</a:t>
            </a:r>
            <a:endParaRPr/>
          </a:p>
        </p:txBody>
      </p:sp>
      <p:sp>
        <p:nvSpPr>
          <p:cNvPr id="778" name="Google Shape;778;p44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79" name="Google Shape;779;p44"/>
          <p:cNvGraphicFramePr/>
          <p:nvPr>
            <p:extLst>
              <p:ext uri="{D42A27DB-BD31-4B8C-83A1-F6EECF244321}">
                <p14:modId xmlns:p14="http://schemas.microsoft.com/office/powerpoint/2010/main" val="2322930687"/>
              </p:ext>
            </p:extLst>
          </p:nvPr>
        </p:nvGraphicFramePr>
        <p:xfrm>
          <a:off x="929679" y="1706880"/>
          <a:ext cx="10431000" cy="4480560"/>
        </p:xfrm>
        <a:graphic>
          <a:graphicData uri="http://schemas.openxmlformats.org/drawingml/2006/table">
            <a:tbl>
              <a:tblPr firstRow="1" firstCol="1" bandRow="1">
                <a:noFill/>
                <a:tableStyleId>{002E9311-6C46-4EC8-A732-5721B230C12F}</a:tableStyleId>
              </a:tblPr>
              <a:tblGrid>
                <a:gridCol w="26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واقعيٌّ 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مَوْثُوقٌ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هادفٌ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تميل الْكَاتِبَة نحْوَ تَمْجِيدِ شَخْصِيَّةِ بلال حموتي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50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بناء على ما سلف فإن الخبر الذي يقدمه النص واقعي وليس مختلقا.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44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 sz="44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80" name="Google Shape;780;p44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الآن دوركم للتحقق من أن الخبر موثوق؟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45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ar-MA"/>
              <a:t>يطلب المدرس من المتعلمين جماعة  توظيف الاستراتيجية المنمذجة للاستدلال على أن الخبر المتضمن في النص موثوق.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.</a:t>
            </a:r>
            <a:endParaRPr/>
          </a:p>
        </p:txBody>
      </p:sp>
      <p:sp>
        <p:nvSpPr>
          <p:cNvPr id="786" name="Google Shape;786;p45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45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الآن دوركم للتحقق من أن الخبر موثوق؟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788" name="Google Shape;788;p45"/>
          <p:cNvSpPr/>
          <p:nvPr/>
        </p:nvSpPr>
        <p:spPr>
          <a:xfrm>
            <a:off x="605757" y="2125722"/>
            <a:ext cx="10250160" cy="26065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خطوات إنجاز المهمة: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تحديد المقصود بموثوقية الخبر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إعادة قراءة مقاطع متفرقة من النص 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 تحديد العناصر/ المشيرات  التي سأعتمدها في تحديد هذه الموثوقية( ذكر مصدر واضح للخبر/ اسم الكاتب / اسم المؤسسة الإعلامية )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 استنتاج   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45"/>
          <p:cNvSpPr/>
          <p:nvPr/>
        </p:nvSpPr>
        <p:spPr>
          <a:xfrm>
            <a:off x="10818269" y="2362867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45"/>
          <p:cNvSpPr/>
          <p:nvPr/>
        </p:nvSpPr>
        <p:spPr>
          <a:xfrm>
            <a:off x="10802984" y="2984463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45"/>
          <p:cNvSpPr/>
          <p:nvPr/>
        </p:nvSpPr>
        <p:spPr>
          <a:xfrm>
            <a:off x="10855917" y="3553900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45"/>
          <p:cNvSpPr/>
          <p:nvPr/>
        </p:nvSpPr>
        <p:spPr>
          <a:xfrm>
            <a:off x="10855917" y="4615539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46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ar-MA"/>
              <a:t>يطلب المدرس من المتعلمين جماعة  توظيف الاستراتيجية المنمذجة للاستدلال على أن الخبر المتضمن في النص موثوق.</a:t>
            </a:r>
            <a:endParaRPr/>
          </a:p>
        </p:txBody>
      </p:sp>
      <p:sp>
        <p:nvSpPr>
          <p:cNvPr id="798" name="Google Shape;798;p46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46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الآن دوركم للتحقق من أن الخبر موثوق؟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graphicFrame>
        <p:nvGraphicFramePr>
          <p:cNvPr id="800" name="Google Shape;800;p46"/>
          <p:cNvGraphicFramePr/>
          <p:nvPr>
            <p:extLst>
              <p:ext uri="{D42A27DB-BD31-4B8C-83A1-F6EECF244321}">
                <p14:modId xmlns:p14="http://schemas.microsoft.com/office/powerpoint/2010/main" val="1951392103"/>
              </p:ext>
            </p:extLst>
          </p:nvPr>
        </p:nvGraphicFramePr>
        <p:xfrm>
          <a:off x="1779927" y="2034911"/>
          <a:ext cx="8632150" cy="3119860"/>
        </p:xfrm>
        <a:graphic>
          <a:graphicData uri="http://schemas.openxmlformats.org/drawingml/2006/table">
            <a:tbl>
              <a:tblPr firstRow="1" bandRow="1">
                <a:noFill/>
                <a:tableStyleId>{002E9311-6C46-4EC8-A732-5721B230C12F}</a:tableStyleId>
              </a:tblPr>
              <a:tblGrid>
                <a:gridCol w="292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792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اسم المؤسسة الإعلامية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اسم الكاتب </a:t>
                      </a:r>
                      <a:endParaRPr sz="24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ذكر مصدر واضح للخبر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725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</a:t>
                      </a:r>
                      <a:endParaRPr sz="24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1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47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ar-MA"/>
              <a:t>يطلب المدرس من المتعلمين جماعة  توظيف الاستراتيجية المنمذجة للاستدلال على أن الخبر المتضمن في النص موثوق.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.</a:t>
            </a:r>
            <a:endParaRPr/>
          </a:p>
        </p:txBody>
      </p:sp>
      <p:sp>
        <p:nvSpPr>
          <p:cNvPr id="806" name="Google Shape;806;p47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07" name="Google Shape;807;p47"/>
          <p:cNvGraphicFramePr/>
          <p:nvPr>
            <p:extLst>
              <p:ext uri="{D42A27DB-BD31-4B8C-83A1-F6EECF244321}">
                <p14:modId xmlns:p14="http://schemas.microsoft.com/office/powerpoint/2010/main" val="716291169"/>
              </p:ext>
            </p:extLst>
          </p:nvPr>
        </p:nvGraphicFramePr>
        <p:xfrm>
          <a:off x="929679" y="1706880"/>
          <a:ext cx="10431000" cy="4480560"/>
        </p:xfrm>
        <a:graphic>
          <a:graphicData uri="http://schemas.openxmlformats.org/drawingml/2006/table">
            <a:tbl>
              <a:tblPr firstRow="1" firstCol="1" bandRow="1">
                <a:noFill/>
                <a:tableStyleId>{002E9311-6C46-4EC8-A732-5721B230C12F}</a:tableStyleId>
              </a:tblPr>
              <a:tblGrid>
                <a:gridCol w="26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واقعيٌّ 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مَوْثُوقٌ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هادفٌ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تميل الْكَاتِبَة نحْوَ تَمْجِيدِ شَخْصِيَّةِ بلال حموتي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50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بناء على ما سلف فإن الخبر الذي يقدمه النص واقعي وليس مختلقا.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44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 sz="44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08" name="Google Shape;808;p47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الآن دوركم للتحقق من أن الخبر موثوق؟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49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ar-MA"/>
              <a:t>يطلب المدرس من المتعلمين توظيف الاستراتيجية المنمذجة في ثنائيات  للاستدلال على أن الخبر المتضمن في النص موثوق.</a:t>
            </a:r>
            <a:endParaRPr/>
          </a:p>
        </p:txBody>
      </p:sp>
      <p:sp>
        <p:nvSpPr>
          <p:cNvPr id="819" name="Google Shape;819;p49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20" name="Google Shape;820;p49"/>
          <p:cNvGraphicFramePr/>
          <p:nvPr>
            <p:extLst>
              <p:ext uri="{D42A27DB-BD31-4B8C-83A1-F6EECF244321}">
                <p14:modId xmlns:p14="http://schemas.microsoft.com/office/powerpoint/2010/main" val="2345911463"/>
              </p:ext>
            </p:extLst>
          </p:nvPr>
        </p:nvGraphicFramePr>
        <p:xfrm>
          <a:off x="929679" y="1706880"/>
          <a:ext cx="10431000" cy="4480560"/>
        </p:xfrm>
        <a:graphic>
          <a:graphicData uri="http://schemas.openxmlformats.org/drawingml/2006/table">
            <a:tbl>
              <a:tblPr firstRow="1" firstCol="1" bandRow="1">
                <a:noFill/>
                <a:tableStyleId>{002E9311-6C46-4EC8-A732-5721B230C12F}</a:tableStyleId>
              </a:tblPr>
              <a:tblGrid>
                <a:gridCol w="26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واقعيٌّ 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مَوْثُوقٌ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 جِدّي / هادفٌ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تميل الْكَاتِبَة نحْوَ تَمْجِيدِ شَخْصِيَّةِ بلال حموتي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50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بناء على ما سلف فإن الخبر الذي يقدمه النص واقعي وليس مختلقا.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40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 sz="40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21" name="Google Shape;821;p49"/>
          <p:cNvSpPr txBox="1">
            <a:spLocks noGrp="1"/>
          </p:cNvSpPr>
          <p:nvPr>
            <p:ph type="title"/>
          </p:nvPr>
        </p:nvSpPr>
        <p:spPr>
          <a:xfrm>
            <a:off x="831361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نحلل الخبر ، هل الخبر جِدِّيٌّ / هادف؟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50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ar-MA"/>
              <a:t>يطلب المدرس من المتعلمين توظيف الاستراتيجية المنمذجة في ثنائيات  للاستدلال على أن الخبر المتضمن في النص موثوق</a:t>
            </a:r>
            <a:endParaRPr/>
          </a:p>
        </p:txBody>
      </p:sp>
      <p:sp>
        <p:nvSpPr>
          <p:cNvPr id="827" name="Google Shape;827;p50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50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نحلل الخبر ، هل الخبر جِدِّيٌّ / هادف؟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829" name="Google Shape;829;p50"/>
          <p:cNvSpPr/>
          <p:nvPr/>
        </p:nvSpPr>
        <p:spPr>
          <a:xfrm>
            <a:off x="605757" y="2125722"/>
            <a:ext cx="10250160" cy="26065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خطوات إنجاز المهمة: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تحديد المقصود بـــــــــ"جِدِّيَّة" الخبر 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إعادة قراءة مقاطع متفرقة من النص 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 تحديد العناصر/ المشيرات  التي سأعتمدها في تحديد هذه الجدية ( موضوع مهم / غياب  المبالغة والتهويل / تقديم معلومات نافعة للقارئ)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 استنتاج   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50"/>
          <p:cNvSpPr/>
          <p:nvPr/>
        </p:nvSpPr>
        <p:spPr>
          <a:xfrm>
            <a:off x="10818270" y="2556075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50"/>
          <p:cNvSpPr/>
          <p:nvPr/>
        </p:nvSpPr>
        <p:spPr>
          <a:xfrm>
            <a:off x="10818270" y="3119120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50"/>
          <p:cNvSpPr/>
          <p:nvPr/>
        </p:nvSpPr>
        <p:spPr>
          <a:xfrm>
            <a:off x="10855917" y="3690389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50"/>
          <p:cNvSpPr/>
          <p:nvPr/>
        </p:nvSpPr>
        <p:spPr>
          <a:xfrm>
            <a:off x="10855917" y="4732277"/>
            <a:ext cx="542369" cy="470617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ar-M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51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ar-MA"/>
              <a:t>يطلب المدرس من المتعلمين توظيف الاستراتيجية المنمذجة في ثنائيات  للاستدلال على أن الخبر المتضمن في النص موثوق</a:t>
            </a:r>
            <a:endParaRPr/>
          </a:p>
        </p:txBody>
      </p:sp>
      <p:sp>
        <p:nvSpPr>
          <p:cNvPr id="839" name="Google Shape;839;p51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51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نحلل الخبر ، هل الخبر جِدِّيٌّ / هادف؟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graphicFrame>
        <p:nvGraphicFramePr>
          <p:cNvPr id="841" name="Google Shape;841;p51"/>
          <p:cNvGraphicFramePr/>
          <p:nvPr>
            <p:extLst>
              <p:ext uri="{D42A27DB-BD31-4B8C-83A1-F6EECF244321}">
                <p14:modId xmlns:p14="http://schemas.microsoft.com/office/powerpoint/2010/main" val="3775933867"/>
              </p:ext>
            </p:extLst>
          </p:nvPr>
        </p:nvGraphicFramePr>
        <p:xfrm>
          <a:off x="1179871" y="2034911"/>
          <a:ext cx="9173875" cy="3119860"/>
        </p:xfrm>
        <a:graphic>
          <a:graphicData uri="http://schemas.openxmlformats.org/drawingml/2006/table">
            <a:tbl>
              <a:tblPr firstRow="1" bandRow="1">
                <a:noFill/>
                <a:tableStyleId>{002E9311-6C46-4EC8-A732-5721B230C12F}</a:tableStyleId>
              </a:tblPr>
              <a:tblGrid>
                <a:gridCol w="313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9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792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تقديم معلومات نافعة للقارئ</a:t>
                      </a:r>
                      <a:endParaRPr sz="24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غياب المبالغة والتهويل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تناول موضوع مهم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725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1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52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ar-MA"/>
              <a:t>يطلب المدرس من المتعلمين توظيف الاستراتيجية المنمذجة في ثنائيات  للاستدلال على أن الخبر المتضمن في النص موثوق</a:t>
            </a:r>
            <a:endParaRPr/>
          </a:p>
        </p:txBody>
      </p:sp>
      <p:sp>
        <p:nvSpPr>
          <p:cNvPr id="847" name="Google Shape;847;p52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48" name="Google Shape;848;p52"/>
          <p:cNvGraphicFramePr/>
          <p:nvPr>
            <p:extLst>
              <p:ext uri="{D42A27DB-BD31-4B8C-83A1-F6EECF244321}">
                <p14:modId xmlns:p14="http://schemas.microsoft.com/office/powerpoint/2010/main" val="2251783145"/>
              </p:ext>
            </p:extLst>
          </p:nvPr>
        </p:nvGraphicFramePr>
        <p:xfrm>
          <a:off x="929679" y="1706880"/>
          <a:ext cx="10431000" cy="4480560"/>
        </p:xfrm>
        <a:graphic>
          <a:graphicData uri="http://schemas.openxmlformats.org/drawingml/2006/table">
            <a:tbl>
              <a:tblPr firstRow="1" firstCol="1" bandRow="1">
                <a:noFill/>
                <a:tableStyleId>{002E9311-6C46-4EC8-A732-5721B230C12F}</a:tableStyleId>
              </a:tblPr>
              <a:tblGrid>
                <a:gridCol w="26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واقعيٌّ 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مَوْثُوقٌ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جدي/  هادفٌ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تميل الْكَاتِبَة نحْوَ تَمْجِيدِ شَخْصِيَّةِ بلال حموتي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50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بناء على ما سلف فإن الخبر الذي يقدمه النص واقعي وليس مختلقا.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.................................................................................................................................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.................................................................................................................................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49" name="Google Shape;849;p52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نحلل الخبر ، هل الخبر جِدِّيٌّ / هادف؟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53"/>
          <p:cNvSpPr txBox="1">
            <a:spLocks noGrp="1"/>
          </p:cNvSpPr>
          <p:nvPr>
            <p:ph type="body" idx="1"/>
          </p:nvPr>
        </p:nvSpPr>
        <p:spPr>
          <a:xfrm>
            <a:off x="8407399" y="5148686"/>
            <a:ext cx="2060785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54"/>
          <p:cNvSpPr txBox="1">
            <a:spLocks noGrp="1"/>
          </p:cNvSpPr>
          <p:nvPr>
            <p:ph type="title"/>
          </p:nvPr>
        </p:nvSpPr>
        <p:spPr>
          <a:xfrm>
            <a:off x="968558" y="34322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تَحْليلِ الخَبَرِ: هل</a:t>
            </a:r>
            <a:r>
              <a:rPr lang="ar-M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تميل الْكَاتِبَة نحْوَ تَمْجِيدِ شَخْصِيَّةِ بلال حموتي </a:t>
            </a:r>
            <a:r>
              <a:rPr lang="ar-MA" sz="1600" b="1">
                <a:latin typeface="Calibri"/>
                <a:ea typeface="Calibri"/>
                <a:cs typeface="Calibri"/>
                <a:sym typeface="Calibri"/>
              </a:rPr>
              <a:t>؟</a:t>
            </a:r>
            <a:endParaRPr/>
          </a:p>
        </p:txBody>
      </p:sp>
      <p:graphicFrame>
        <p:nvGraphicFramePr>
          <p:cNvPr id="860" name="Google Shape;860;p54"/>
          <p:cNvGraphicFramePr/>
          <p:nvPr>
            <p:extLst>
              <p:ext uri="{D42A27DB-BD31-4B8C-83A1-F6EECF244321}">
                <p14:modId xmlns:p14="http://schemas.microsoft.com/office/powerpoint/2010/main" val="1757801792"/>
              </p:ext>
            </p:extLst>
          </p:nvPr>
        </p:nvGraphicFramePr>
        <p:xfrm>
          <a:off x="929679" y="1706880"/>
          <a:ext cx="10431000" cy="4480560"/>
        </p:xfrm>
        <a:graphic>
          <a:graphicData uri="http://schemas.openxmlformats.org/drawingml/2006/table">
            <a:tbl>
              <a:tblPr firstRow="1" firstCol="1" bandRow="1">
                <a:noFill/>
                <a:tableStyleId>{002E9311-6C46-4EC8-A732-5721B230C12F}</a:tableStyleId>
              </a:tblPr>
              <a:tblGrid>
                <a:gridCol w="26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واقعيٌّ ؟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مَوْثُوقٌ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هادفٌ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تميل الْكَاتِبَة نحْوَ تَمْجِيدِ شَخْصِيَّةِ بلال حموتي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50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بناء على ما سلف فإن الخبر الذي يقدمه النص واقعي وليس مختلقا.</a:t>
                      </a:r>
                      <a:endParaRPr dirty="0"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.................................................................................................................................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................................................................................................................................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40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 sz="40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61" name="Google Shape;861;p54"/>
          <p:cNvSpPr txBox="1"/>
          <p:nvPr/>
        </p:nvSpPr>
        <p:spPr>
          <a:xfrm>
            <a:off x="1110479" y="670560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ar-MA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يطلب المدرس من المتعلمين توظيف الاستراتيجية المنمذجة بشكل مستقل للاستدلال على أن الكاتب تميل إلى تمجيد بلال حموتي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55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تَحْليلِ الخَبَرِ: هل</a:t>
            </a:r>
            <a:r>
              <a:rPr lang="ar-M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تميل الْكَاتِبَة نحْوَ تَمْجِيدِ شَخْصِيَّةِ بلال حموتي </a:t>
            </a:r>
            <a:r>
              <a:rPr lang="ar-MA" sz="1600" b="1">
                <a:latin typeface="Calibri"/>
                <a:ea typeface="Calibri"/>
                <a:cs typeface="Calibri"/>
                <a:sym typeface="Calibri"/>
              </a:rPr>
              <a:t>؟</a:t>
            </a:r>
            <a:endParaRPr/>
          </a:p>
        </p:txBody>
      </p:sp>
      <p:sp>
        <p:nvSpPr>
          <p:cNvPr id="867" name="Google Shape;867;p55"/>
          <p:cNvSpPr/>
          <p:nvPr/>
        </p:nvSpPr>
        <p:spPr>
          <a:xfrm>
            <a:off x="605757" y="2125722"/>
            <a:ext cx="10250160" cy="26065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خطوات إنجاز المهمة: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ـ تحديد المقصود بـــ  " تمجيد الشخصية " 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إعادة قراءة مقاطع متفرقة من النص 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ـ3  تحديد العناصر/ المؤشرات  التي سأعتمدها في تحديد هذا التمجيد( الألفاظ والنعوت الإيجابية/ تعداد الإنجازات والاختراعات/ إبراز الجهد الذاتي والمثابرة)</a:t>
            </a:r>
            <a:endParaRPr/>
          </a:p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ـ4  استنتاج   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55"/>
          <p:cNvSpPr txBox="1"/>
          <p:nvPr/>
        </p:nvSpPr>
        <p:spPr>
          <a:xfrm>
            <a:off x="1110479" y="670560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ar-MA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يطلب المدرس من المتعلمين توظيف الاستراتيجية المنمذجة بشكل مستقل للاستدلال على أن الكاتب تميل إلى تمجيد بلال حموتي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56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 sz="1600" b="1"/>
              <a:t>أستنتج  من  النَّصِّ ما تُساعِدُني عَلى تَحْليلِ الخَبَرِ: هل</a:t>
            </a:r>
            <a:r>
              <a:rPr lang="ar-M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تميل الْكَاتِبَة نحْوَ تَمْجِيدِ شَخْصِيَّةِ بلال حموتي </a:t>
            </a:r>
            <a:r>
              <a:rPr lang="ar-MA" sz="1600" b="1">
                <a:latin typeface="Calibri"/>
                <a:ea typeface="Calibri"/>
                <a:cs typeface="Calibri"/>
                <a:sym typeface="Calibri"/>
              </a:rPr>
              <a:t>؟</a:t>
            </a:r>
            <a:endParaRPr/>
          </a:p>
        </p:txBody>
      </p:sp>
      <p:graphicFrame>
        <p:nvGraphicFramePr>
          <p:cNvPr id="874" name="Google Shape;874;p56"/>
          <p:cNvGraphicFramePr/>
          <p:nvPr>
            <p:extLst>
              <p:ext uri="{D42A27DB-BD31-4B8C-83A1-F6EECF244321}">
                <p14:modId xmlns:p14="http://schemas.microsoft.com/office/powerpoint/2010/main" val="3722846644"/>
              </p:ext>
            </p:extLst>
          </p:nvPr>
        </p:nvGraphicFramePr>
        <p:xfrm>
          <a:off x="1779927" y="2034911"/>
          <a:ext cx="8632150" cy="3119860"/>
        </p:xfrm>
        <a:graphic>
          <a:graphicData uri="http://schemas.openxmlformats.org/drawingml/2006/table">
            <a:tbl>
              <a:tblPr firstRow="1" bandRow="1">
                <a:noFill/>
                <a:tableStyleId>{002E9311-6C46-4EC8-A732-5721B230C12F}</a:tableStyleId>
              </a:tblPr>
              <a:tblGrid>
                <a:gridCol w="292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792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إبراز الجهد الذاتي والمثابرة</a:t>
                      </a:r>
                      <a:endParaRPr sz="24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تعداد الانجازات والاختراعات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الألفاظ والنعوت الإيجابية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725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</a:t>
                      </a:r>
                      <a:endParaRPr sz="24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1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75" name="Google Shape;875;p56"/>
          <p:cNvSpPr txBox="1"/>
          <p:nvPr/>
        </p:nvSpPr>
        <p:spPr>
          <a:xfrm>
            <a:off x="1110479" y="670560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ar-MA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يطلب المدرس من المتعلمين توظيف الاستراتيجية المنمذجة بشكل مستقل للاستدلال على أن الكاتب تميل إلى تمجيد بلال حموتي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57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/>
              <a:t>تذكير بأفعال الكلام المراد توظيفها </a:t>
            </a:r>
            <a:endParaRPr/>
          </a:p>
        </p:txBody>
      </p:sp>
      <p:graphicFrame>
        <p:nvGraphicFramePr>
          <p:cNvPr id="881" name="Google Shape;881;p57"/>
          <p:cNvGraphicFramePr/>
          <p:nvPr>
            <p:extLst>
              <p:ext uri="{D42A27DB-BD31-4B8C-83A1-F6EECF244321}">
                <p14:modId xmlns:p14="http://schemas.microsoft.com/office/powerpoint/2010/main" val="3966092135"/>
              </p:ext>
            </p:extLst>
          </p:nvPr>
        </p:nvGraphicFramePr>
        <p:xfrm>
          <a:off x="929679" y="1706880"/>
          <a:ext cx="10431000" cy="4480560"/>
        </p:xfrm>
        <a:graphic>
          <a:graphicData uri="http://schemas.openxmlformats.org/drawingml/2006/table">
            <a:tbl>
              <a:tblPr firstRow="1" firstCol="1" bandRow="1">
                <a:noFill/>
                <a:tableStyleId>{002E9311-6C46-4EC8-A732-5721B230C12F}</a:tableStyleId>
              </a:tblPr>
              <a:tblGrid>
                <a:gridCol w="26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واقعيٌّ ؟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مَوْثُوقٌ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الخبر هادفٌ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هل تميل الْكَاتِبَة نحْوَ تَمْجِيدِ شَخْصِيَّةِ بلال حموتي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50"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بناء على ما سلف فإن الخبر الذي يقدمه النص واقعي وليس مختلقا.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.................................................................................................................................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ar-MA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.................................................................................................................................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/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ar-MA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.................................................................................................................................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58"/>
          <p:cNvSpPr txBox="1">
            <a:spLocks noGrp="1"/>
          </p:cNvSpPr>
          <p:nvPr>
            <p:ph type="body" idx="1"/>
          </p:nvPr>
        </p:nvSpPr>
        <p:spPr>
          <a:xfrm>
            <a:off x="7950201" y="5236960"/>
            <a:ext cx="2335332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887" name="Google Shape;887;p58"/>
          <p:cNvSpPr txBox="1"/>
          <p:nvPr/>
        </p:nvSpPr>
        <p:spPr>
          <a:xfrm>
            <a:off x="7950200" y="2646384"/>
            <a:ext cx="279645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أستكمل فهمي 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59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ar-MA"/>
              <a:t>يستمع المدرس إلى إجابات متعلمين ويطلب منهم تعليل إجاباتهم، بعد التغذية الراجعة يطلب منهم تدوين الجواب على السبورة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.</a:t>
            </a:r>
            <a:endParaRPr/>
          </a:p>
        </p:txBody>
      </p:sp>
      <p:sp>
        <p:nvSpPr>
          <p:cNvPr id="893" name="Google Shape;893;p59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59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أستنتج  من  النَّصِّ ما تُساعِدُني عَلى تحديد بنيته الإخبارية؟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895" name="Google Shape;895;p59"/>
          <p:cNvSpPr txBox="1"/>
          <p:nvPr/>
        </p:nvSpPr>
        <p:spPr>
          <a:xfrm>
            <a:off x="1494503" y="2047198"/>
            <a:ext cx="8465574" cy="283943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</a:t>
            </a:r>
            <a:r>
              <a:rPr lang="ar-MA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ar-MA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مِنْ بَيْنِ مَا يَأْتِي، مَا </a:t>
            </a:r>
            <a:r>
              <a:rPr lang="ar-MA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ٱلْبِنْيَةُ</a:t>
            </a:r>
            <a:r>
              <a:rPr lang="ar-MA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ٱلْأَسَاسُ ٱلَّتِي </a:t>
            </a:r>
            <a:r>
              <a:rPr lang="ar-MA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ٱعْتُمِدَتْ</a:t>
            </a:r>
            <a:r>
              <a:rPr lang="ar-MA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فِي تَقْدِيمِ "</a:t>
            </a:r>
            <a:r>
              <a:rPr lang="ar-MA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ٱلْمُخْتَرِعِ</a:t>
            </a:r>
            <a:r>
              <a:rPr lang="ar-MA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ٱلْمَغْرِبِيِّ ٱلصَّغِيرِ"؟</a:t>
            </a:r>
            <a:endParaRPr sz="2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24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❑</a:t>
            </a:r>
            <a:r>
              <a:rPr lang="ar-M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تَقْدِيمٌ عَامٌّ ثُمَّ عَرْضٌ تَفْصِيلِيٌّ ثُمَّ خَاتِمَةٌ تَحْفِيزِيَّةٌ</a:t>
            </a:r>
            <a:br>
              <a:rPr lang="ar-M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4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❑</a:t>
            </a:r>
            <a:r>
              <a:rPr lang="ar-M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وَصْفُ </a:t>
            </a:r>
            <a:r>
              <a:rPr lang="ar-MA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ٱلشَّخْصِيَّاتِ</a:t>
            </a:r>
            <a:r>
              <a:rPr lang="ar-MA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ثُمَّ تَتَبُّعٌ زَمَنِيٌّ لِلْأَحْدَاثِ</a:t>
            </a:r>
            <a:br>
              <a:rPr lang="ar-M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4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❑</a:t>
            </a:r>
            <a:r>
              <a:rPr lang="ar-M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طَرْحُ مُشْكِلَةٍ ثُمَّ تَقْدِيمُ حَلٍّ مُقْتَرَحٍ</a:t>
            </a:r>
            <a:br>
              <a:rPr lang="ar-M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4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❑</a:t>
            </a:r>
            <a:r>
              <a:rPr lang="ar-MA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سَرْدٌ خَيَالِيٌّ يَهْدِفُ إِلَى </a:t>
            </a:r>
            <a:r>
              <a:rPr lang="ar-MA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ٱلتَّرْفِيهِ</a:t>
            </a:r>
            <a:endParaRPr sz="2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r" rtl="1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60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ar-MA"/>
              <a:t>يستمع المدرس إلى إجابات متعلمين ويطلب منهم تعليل إجاباتهم، بعد التغذية الراجعة يطلب منهم تدوين الجواب على السبورة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.</a:t>
            </a:r>
            <a:endParaRPr/>
          </a:p>
        </p:txBody>
      </p:sp>
      <p:sp>
        <p:nvSpPr>
          <p:cNvPr id="901" name="Google Shape;901;p60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60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أستنتج  من  النَّصِّ ما تُساعِدُني عَلى تحديد بنيته الإخبارية؟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903" name="Google Shape;903;p60"/>
          <p:cNvSpPr txBox="1"/>
          <p:nvPr/>
        </p:nvSpPr>
        <p:spPr>
          <a:xfrm>
            <a:off x="1494503" y="2047198"/>
            <a:ext cx="8465574" cy="283943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مِنْ بَيْنِ مَا يَأْتِي، مَا ٱلْبِنْيَةُ ٱلْأَسَاسُ ٱلَّتِي ٱعْتُمِدَتْ فِي تَقْدِيمِ "ٱلْمُخْتَرِعِ ٱلْمَغْرِبِيِّ ٱلصَّغِيرِ"؟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highlight>
                  <a:srgbClr val="FFFF00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❑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تَقْدِيمٌ عَامٌّ ثُمَّ عَرْضٌ تَفْصِيلِيٌّ ثُمَّ خَاتِمَةٌ تَحْفِيزِيَّةٌ</a:t>
            </a:r>
            <a:b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❑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وَصْفُ ٱلشَّخْصِيَّاتِ ثُمَّ تَتَبُّعٌ زَمَنِيٌّ لِلْأَحْدَاثِ</a:t>
            </a:r>
            <a:b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❑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طَرْحُ مُشْكِلَةٍ ثُمَّ تَقْدِيمُ حَلٍّ مُقْتَرَحٍ</a:t>
            </a:r>
            <a:b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❑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سَرْدٌ خَيَالِيٌّ يَهْدِفُ إِلَى ٱلتَّرْفِيهِ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r" rtl="1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61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يستمع المدرس إلى إجابات متعلمين ويطلب منهم تعليل إجاباتهم، بعد التغذية الراجعة يطلب منهم تدوين الجواب على السبورة</a:t>
            </a:r>
            <a:endParaRPr/>
          </a:p>
        </p:txBody>
      </p:sp>
      <p:sp>
        <p:nvSpPr>
          <p:cNvPr id="909" name="Google Shape;909;p61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61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أستنتج  من  النَّصِّ ما تُساعِدُني عَلى تحديد الأسلوب الذي اعتمدته الكاتبة؟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911" name="Google Shape;911;p61"/>
          <p:cNvSpPr txBox="1"/>
          <p:nvPr/>
        </p:nvSpPr>
        <p:spPr>
          <a:xfrm>
            <a:off x="1504335" y="1769806"/>
            <a:ext cx="9114503" cy="362810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(ضع علامة 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أمام الجواب الصحيح) </a:t>
            </a: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 الأسلوبُ الغالِبُ الذي اعْتَمَدَتْهُ الكاتبةُ في تقديم معلوماتِها عن بلال حمّوتي: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017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أ ـ أُسْلُوبٌ سَاخِرٌ يُرِيدُ ﭐلتَّهَكُّمَ</a:t>
            </a:r>
            <a:b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ب ـ أُسْلُوبٌ إِخْبَارِيٌّ يسرد المعطيات والإنجازات..</a:t>
            </a:r>
            <a:b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ج ـ أسلوبٌ وَصْفِيٌّ يعرض مشاعِرَهُ وتَجَارِبَهُ.</a:t>
            </a:r>
            <a:b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د ـ أُسْلُوبٌ حِوَارِيٌّ بَيْنَ شَخْصِيَّاتٍ.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r" rtl="1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912" name="Google Shape;912;p61"/>
          <p:cNvSpPr/>
          <p:nvPr/>
        </p:nvSpPr>
        <p:spPr>
          <a:xfrm>
            <a:off x="4208206" y="2821858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61"/>
          <p:cNvSpPr/>
          <p:nvPr/>
        </p:nvSpPr>
        <p:spPr>
          <a:xfrm>
            <a:off x="4208205" y="3131574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61"/>
          <p:cNvSpPr/>
          <p:nvPr/>
        </p:nvSpPr>
        <p:spPr>
          <a:xfrm>
            <a:off x="4208205" y="3463573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61"/>
          <p:cNvSpPr/>
          <p:nvPr/>
        </p:nvSpPr>
        <p:spPr>
          <a:xfrm>
            <a:off x="4208205" y="3900948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62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ar-MA"/>
              <a:t>يستمع المدرس إلى إجابات متعلمين ويطلب منهم تعليل إجاباتهم، بعد التغذية الراجعة يطلب منهم تدوين الجواب على السبورة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.</a:t>
            </a:r>
            <a:endParaRPr/>
          </a:p>
        </p:txBody>
      </p:sp>
      <p:sp>
        <p:nvSpPr>
          <p:cNvPr id="921" name="Google Shape;921;p62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62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أستنتج  من  النَّصِّ ما تُساعِدُني عَلى تحديد الأسلوب الذي اعتمدته الكاتبة؟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923" name="Google Shape;923;p62"/>
          <p:cNvSpPr txBox="1"/>
          <p:nvPr/>
        </p:nvSpPr>
        <p:spPr>
          <a:xfrm>
            <a:off x="1504335" y="1769806"/>
            <a:ext cx="9114503" cy="362810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(ضع علامة 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أمام الجواب الصحيح) </a:t>
            </a: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ا الأسلوبُ الغالِبُ الذي اعْتَمَدَتْهُ الكاتبةُ في تقديم معلوماتِها عن بلال حمّوتي: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017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أ ـ أُسْلُوبٌ سَاخِرٌ يُرِيدُ ﭐلتَّهَكُّمَ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017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ب ـ أُسْلُوبٌ إِخْبَارِيٌّ يسرد المعطيات والإنجازات..</a:t>
            </a:r>
            <a:b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ج ـ أسلوبٌ وَصْفِيٌّ يعرض مشاعِرَهُ وتَجَارِبَهُ.</a:t>
            </a:r>
            <a:b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د ـ أُسْلُوبٌ حِوَارِيٌّ بَيْنَ شَخْصِيَّاتٍ.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r" rtl="1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924" name="Google Shape;924;p62"/>
          <p:cNvSpPr/>
          <p:nvPr/>
        </p:nvSpPr>
        <p:spPr>
          <a:xfrm>
            <a:off x="4208206" y="2821858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62"/>
          <p:cNvSpPr/>
          <p:nvPr/>
        </p:nvSpPr>
        <p:spPr>
          <a:xfrm>
            <a:off x="4208205" y="3131574"/>
            <a:ext cx="481781" cy="265471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p62"/>
          <p:cNvSpPr/>
          <p:nvPr/>
        </p:nvSpPr>
        <p:spPr>
          <a:xfrm>
            <a:off x="4208205" y="3463573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62"/>
          <p:cNvSpPr/>
          <p:nvPr/>
        </p:nvSpPr>
        <p:spPr>
          <a:xfrm>
            <a:off x="4208205" y="3900948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63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ar-MA"/>
              <a:t>يستمع المدرس إلى إجابات متعلمين ويطلب منهم تعليل إجاباتهم، بعد التغذية الراجعة يطلب منهم تدوين الجواب على السبورة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.</a:t>
            </a:r>
            <a:endParaRPr/>
          </a:p>
        </p:txBody>
      </p:sp>
      <p:sp>
        <p:nvSpPr>
          <p:cNvPr id="933" name="Google Shape;933;p63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63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أستنتج  من  النَّصِّ ما تُساعِدُني عَلى تحديد الرسالة التي تحملها النص 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935" name="Google Shape;935;p63"/>
          <p:cNvSpPr txBox="1"/>
          <p:nvPr/>
        </p:nvSpPr>
        <p:spPr>
          <a:xfrm>
            <a:off x="2064773" y="1691147"/>
            <a:ext cx="8632723" cy="353961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8 - الرِّسَالَةُ الضِّمْنِيَّةُ الَّتِي يُرِيدُ النَّصُّ إِيصَالَهَا هِيَ: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(ضع علامة 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أمام الجواب الصحيح)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17194" marR="0" lvl="0" indent="-342899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أ ـ الضَّرُورَةُ ﭐلْمُلِحَّةُ لِتَطْوِيرِ ﭐلتِّكْنُولُوجْيا ﭐلْمَحَلِّيَّةِ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 ـ إِبْرَازُ نُمُوذَجِ شَابٍّ مُبْتَكِرٍ يَشُقُّ طَرِيقَهُ بِإِمْكَانَاتٍ بَسِيطَةٍ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ج الدَّعْوَةُ لِتَخَلِّي الشَّبَابِ عَنِ ﭐلتَّعَلُّمِ ﭐلرَّسْمِيِّ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د ـ التَّنْبِيهُ إلى أَخْطَارِ ﭐلتِّكْنُولُوجْيا عَلَى ﭐلْأَطْفَالِ.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1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936" name="Google Shape;936;p63"/>
          <p:cNvSpPr/>
          <p:nvPr/>
        </p:nvSpPr>
        <p:spPr>
          <a:xfrm>
            <a:off x="2610464" y="3239729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7" name="Google Shape;937;p63"/>
          <p:cNvSpPr/>
          <p:nvPr/>
        </p:nvSpPr>
        <p:spPr>
          <a:xfrm>
            <a:off x="2610463" y="2711851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p63"/>
          <p:cNvSpPr/>
          <p:nvPr/>
        </p:nvSpPr>
        <p:spPr>
          <a:xfrm>
            <a:off x="2610462" y="3772523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63"/>
          <p:cNvSpPr/>
          <p:nvPr/>
        </p:nvSpPr>
        <p:spPr>
          <a:xfrm>
            <a:off x="2649791" y="4270263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64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ar-MA"/>
              <a:t>يستمع المدرس إلى إجابات متعلمين ويطلب منهم تعليل إجاباتهم، بعد التغذية الراجعة يطلب منهم تدوين الجواب على السبورة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.</a:t>
            </a:r>
            <a:endParaRPr/>
          </a:p>
        </p:txBody>
      </p:sp>
      <p:sp>
        <p:nvSpPr>
          <p:cNvPr id="945" name="Google Shape;945;p64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64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أستنتج  من  النَّصِّ ما تُساعِدُني عَلى تحديد الرسالة التي تحملها النص 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947" name="Google Shape;947;p64"/>
          <p:cNvSpPr txBox="1"/>
          <p:nvPr/>
        </p:nvSpPr>
        <p:spPr>
          <a:xfrm>
            <a:off x="2064774" y="1691147"/>
            <a:ext cx="7361166" cy="353961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8 - الرِّسَالَةُ الضِّمْنِيَّةُ الَّتِي يُرِيدُ النَّصُّ إِيصَالَهَا هِيَ: 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(ضع علامة </a:t>
            </a: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أمام الجواب الصحيح)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17194" marR="0" lvl="0" indent="-342899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أ ـ الضَّرُورَةُ ﭐلْمُلِحَّةُ لِتَطْوِيرِ ﭐلتِّكْنُولُوجْيا ﭐلْمَحَلِّيَّةِ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 ـ إِبْرَازُ نُمُوذَجِ شَابٍّ مُبْتَكِرٍ يَشُقُّ طَرِيقَهُ بِإِمْكَانَاتٍ بَسِيطَةٍ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ج الدَّعْوَةُ لِتَخَلِّي الشَّبَابِ عَنِ ﭐلتَّعَلُّمِ ﭐلرَّسْمِيِّ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ar-M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د ـ التَّنْبِيهُ إلى أَخْطَارِ ﭐلتِّكْنُولُوجْيا عَلَى ﭐلْأَطْفَالِ.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1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948" name="Google Shape;948;p64"/>
          <p:cNvSpPr/>
          <p:nvPr/>
        </p:nvSpPr>
        <p:spPr>
          <a:xfrm>
            <a:off x="2610464" y="3239729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64"/>
          <p:cNvSpPr/>
          <p:nvPr/>
        </p:nvSpPr>
        <p:spPr>
          <a:xfrm>
            <a:off x="2610463" y="2711851"/>
            <a:ext cx="481781" cy="265471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64"/>
          <p:cNvSpPr/>
          <p:nvPr/>
        </p:nvSpPr>
        <p:spPr>
          <a:xfrm>
            <a:off x="2610462" y="3772523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64"/>
          <p:cNvSpPr/>
          <p:nvPr/>
        </p:nvSpPr>
        <p:spPr>
          <a:xfrm>
            <a:off x="2649791" y="4270263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65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يستمع المدرس إلى إجابات متعلمين ويطلب منهم تعليل إجاباتهم، بعد التغذية الراجعة يطلب منهم تدوين الجواب على السبورة</a:t>
            </a:r>
            <a:endParaRPr/>
          </a:p>
        </p:txBody>
      </p:sp>
      <p:sp>
        <p:nvSpPr>
          <p:cNvPr id="957" name="Google Shape;957;p65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65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أستنتج  من  النَّصِّ ما تُساعِدُني عَلى تقديم رأي؟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959" name="Google Shape;959;p65"/>
          <p:cNvSpPr txBox="1"/>
          <p:nvPr/>
        </p:nvSpPr>
        <p:spPr>
          <a:xfrm>
            <a:off x="880215" y="1701505"/>
            <a:ext cx="10072612" cy="3816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ar-MA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مَا ﭐلَّذِي يَجْعَلُ تَجْرِبَةَ حَمُّوتِي مُلْهِمَةً؟</a:t>
            </a:r>
            <a:r>
              <a:rPr lang="ar-MA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(ضع علامة </a:t>
            </a: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أمام الجواب الصحيح)</a:t>
            </a:r>
            <a:b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أ ـ دَعْمُ مَرَاكِزِ أَبْحَاثٍ لَهُ</a:t>
            </a: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ب ـ دِرَاسَتُهُ فِي جَامِعَاتٍ عَالَمِيَّةٍ.</a:t>
            </a:r>
            <a:b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ج ـ اعْتِمَادُهُ ﭐلتَّامُّ عَلَى نَفْسِهِ فِي ﭐلتَّكْوِينِ.</a:t>
            </a:r>
            <a:b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د ـ تَمْوِيلُ ﭐخْتِرَاعَاتِهِ مِنْ شَرِكَاتٍ كُبْرَى</a:t>
            </a: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علل جوابك : ..............................................................................................................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...............................................................................................................................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...............................................................................................................................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65"/>
          <p:cNvSpPr/>
          <p:nvPr/>
        </p:nvSpPr>
        <p:spPr>
          <a:xfrm>
            <a:off x="7123469" y="2590183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65"/>
          <p:cNvSpPr/>
          <p:nvPr/>
        </p:nvSpPr>
        <p:spPr>
          <a:xfrm>
            <a:off x="7123470" y="3158311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65"/>
          <p:cNvSpPr/>
          <p:nvPr/>
        </p:nvSpPr>
        <p:spPr>
          <a:xfrm>
            <a:off x="7123470" y="3798052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65"/>
          <p:cNvSpPr/>
          <p:nvPr/>
        </p:nvSpPr>
        <p:spPr>
          <a:xfrm>
            <a:off x="7123471" y="4281948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66"/>
          <p:cNvSpPr txBox="1">
            <a:spLocks noGrp="1"/>
          </p:cNvSpPr>
          <p:nvPr>
            <p:ph type="body" idx="2"/>
          </p:nvPr>
        </p:nvSpPr>
        <p:spPr>
          <a:xfrm>
            <a:off x="1110479" y="68749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ar-MA"/>
              <a:t>يستمع المدرس إلى إجابات متعلمين ويطلب منهم تعليل إجاباتهم، بعد التغذية الراجعة يطلب منهم تدوين الجواب على السبورة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ar-MA"/>
              <a:t>.</a:t>
            </a:r>
            <a:endParaRPr/>
          </a:p>
        </p:txBody>
      </p:sp>
      <p:sp>
        <p:nvSpPr>
          <p:cNvPr id="969" name="Google Shape;969;p66"/>
          <p:cNvSpPr/>
          <p:nvPr/>
        </p:nvSpPr>
        <p:spPr>
          <a:xfrm>
            <a:off x="3548270" y="1361661"/>
            <a:ext cx="3419060" cy="9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أفعال كلام وتعابير للتعريف بمختَرَع مهم؟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66"/>
          <p:cNvSpPr txBox="1">
            <a:spLocks noGrp="1"/>
          </p:cNvSpPr>
          <p:nvPr>
            <p:ph type="title"/>
          </p:nvPr>
        </p:nvSpPr>
        <p:spPr>
          <a:xfrm>
            <a:off x="880215" y="365973"/>
            <a:ext cx="10529888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600" b="1"/>
              <a:t>أستنتج  من  النَّصِّ ما تُساعِدُني عَلى تقديم رأيي؟</a:t>
            </a:r>
            <a:br>
              <a:rPr lang="ar-MA">
                <a:highlight>
                  <a:srgbClr val="FF00FF"/>
                </a:highlight>
              </a:rPr>
            </a:br>
            <a:endParaRPr/>
          </a:p>
        </p:txBody>
      </p:sp>
      <p:sp>
        <p:nvSpPr>
          <p:cNvPr id="971" name="Google Shape;971;p66"/>
          <p:cNvSpPr txBox="1"/>
          <p:nvPr/>
        </p:nvSpPr>
        <p:spPr>
          <a:xfrm>
            <a:off x="880215" y="1701505"/>
            <a:ext cx="10072612" cy="3816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ar-MA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مَا ﭐلَّذِي يَجْعَلُ تَجْرِبَةَ حَمُّوتِي مُلْهِمَةً؟</a:t>
            </a:r>
            <a:r>
              <a:rPr lang="ar-MA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(ضع علامة </a:t>
            </a: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أمام الجواب الصحيح)</a:t>
            </a:r>
            <a:b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أ ـ دَعْمُ مَرَاكِزِ أَبْحَاثٍ لَهُ</a:t>
            </a: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ب ـ دِرَاسَتُهُ فِي جَامِعَاتٍ عَالَمِيَّةٍ.</a:t>
            </a:r>
            <a:b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ج ـ اعْتِمَادُهُ ﭐلتَّامُّ عَلَى نَفْسِهِ فِي ﭐلتَّكْوِينِ.</a:t>
            </a:r>
            <a:b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د ـ تَمْوِيلُ ﭐخْتِرَاعَاتِهِ مِنْ شَرِكَاتٍ كُبْرَى</a:t>
            </a:r>
            <a:r>
              <a:rPr lang="ar-M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علل جوابك : ..............................................................................................................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...............................................................................................................................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...............................................................................................................................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66"/>
          <p:cNvSpPr/>
          <p:nvPr/>
        </p:nvSpPr>
        <p:spPr>
          <a:xfrm>
            <a:off x="7123469" y="2590183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66"/>
          <p:cNvSpPr/>
          <p:nvPr/>
        </p:nvSpPr>
        <p:spPr>
          <a:xfrm>
            <a:off x="7123470" y="3158311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66"/>
          <p:cNvSpPr/>
          <p:nvPr/>
        </p:nvSpPr>
        <p:spPr>
          <a:xfrm>
            <a:off x="7123470" y="3798052"/>
            <a:ext cx="481781" cy="265471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66"/>
          <p:cNvSpPr/>
          <p:nvPr/>
        </p:nvSpPr>
        <p:spPr>
          <a:xfrm>
            <a:off x="7123471" y="4281948"/>
            <a:ext cx="481781" cy="265471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B4EF99-BC97-D42F-88DC-1DBC788C0F9F}"/>
              </a:ext>
            </a:extLst>
          </p:cNvPr>
          <p:cNvSpPr txBox="1"/>
          <p:nvPr/>
        </p:nvSpPr>
        <p:spPr>
          <a:xfrm>
            <a:off x="8562109" y="5008418"/>
            <a:ext cx="1506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دقائق</a:t>
            </a:r>
            <a:endParaRPr lang="fr-FR" sz="2400" b="1" dirty="0">
              <a:solidFill>
                <a:schemeClr val="bg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68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/>
              <a:t>من يذكرني بما تعلمناه اليوم؟</a:t>
            </a:r>
            <a:br>
              <a:rPr lang="ar-MA"/>
            </a:br>
            <a:endParaRPr/>
          </a:p>
        </p:txBody>
      </p:sp>
      <p:sp>
        <p:nvSpPr>
          <p:cNvPr id="986" name="Google Shape;986;p68"/>
          <p:cNvSpPr txBox="1">
            <a:spLocks noGrp="1"/>
          </p:cNvSpPr>
          <p:nvPr>
            <p:ph type="body" idx="4294967295"/>
          </p:nvPr>
        </p:nvSpPr>
        <p:spPr>
          <a:xfrm>
            <a:off x="1247677" y="555533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ar-MA" sz="1100">
                <a:latin typeface="Calibri"/>
                <a:ea typeface="Calibri"/>
                <a:cs typeface="Calibri"/>
                <a:sym typeface="Calibri"/>
              </a:rPr>
              <a:t>يوجه المدرس  المتعلمين إلى تحديد التعابير المكتسبة.</a:t>
            </a:r>
            <a:endParaRPr/>
          </a:p>
        </p:txBody>
      </p:sp>
      <p:sp>
        <p:nvSpPr>
          <p:cNvPr id="987" name="Google Shape;987;p68"/>
          <p:cNvSpPr/>
          <p:nvPr/>
        </p:nvSpPr>
        <p:spPr>
          <a:xfrm>
            <a:off x="4539951" y="1113839"/>
            <a:ext cx="3112098" cy="69827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69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ar-MA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وَصَلْنَا إِلَى نِهَايَةِ ٱلْحصَّةِ. إليكم التمرين المنزلي .</a:t>
            </a:r>
            <a:endParaRPr/>
          </a:p>
        </p:txBody>
      </p:sp>
      <p:pic>
        <p:nvPicPr>
          <p:cNvPr id="993" name="Google Shape;993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22" y="372721"/>
            <a:ext cx="940281" cy="889044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69"/>
          <p:cNvSpPr txBox="1"/>
          <p:nvPr/>
        </p:nvSpPr>
        <p:spPr>
          <a:xfrm>
            <a:off x="946949" y="5511799"/>
            <a:ext cx="1029810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0" i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إلى الحصة القادمة!</a:t>
            </a:r>
            <a:endParaRPr/>
          </a:p>
        </p:txBody>
      </p:sp>
      <p:sp>
        <p:nvSpPr>
          <p:cNvPr id="995" name="Google Shape;995;p69"/>
          <p:cNvSpPr txBox="1"/>
          <p:nvPr/>
        </p:nvSpPr>
        <p:spPr>
          <a:xfrm>
            <a:off x="1445343" y="2158674"/>
            <a:ext cx="9964760" cy="1360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لَوْ أُتِيحَتْ لَكَ ٱلْفُرْصَةُ لِمُقَابَلَةِ بِلَال حَمُّوتِي، مَا ٱلِاخْتِرَاعُ ٱلَّذِي سَتَطْلُبُ مِنْهُ أَنْ يُسَاعِدَكَ عَلَى تَحْقِيقِهِ؟ عَلِّلْ جَوَابَكَ</a:t>
            </a:r>
            <a:r>
              <a:rPr lang="ar-MA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3783</Words>
  <Application>Microsoft Office PowerPoint</Application>
  <PresentationFormat>Grand écran</PresentationFormat>
  <Paragraphs>535</Paragraphs>
  <Slides>69</Slides>
  <Notes>69</Notes>
  <HiddenSlides>5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69</vt:i4>
      </vt:variant>
    </vt:vector>
  </HeadingPairs>
  <TitlesOfParts>
    <vt:vector size="82" baseType="lpstr">
      <vt:lpstr>Simplified Arabic</vt:lpstr>
      <vt:lpstr>Courier New</vt:lpstr>
      <vt:lpstr>Times New Roman</vt:lpstr>
      <vt:lpstr>Quattrocento Sans</vt:lpstr>
      <vt:lpstr>Dosis</vt:lpstr>
      <vt:lpstr>Play</vt:lpstr>
      <vt:lpstr>Arial</vt:lpstr>
      <vt:lpstr>Georgia</vt:lpstr>
      <vt:lpstr>Calibri</vt:lpstr>
      <vt:lpstr>Inter</vt:lpstr>
      <vt:lpstr>Noto Sans Symbols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مَرْحَبًا بِكُمْ. هَلْ أَنْتُمْ مُسْتَعِدُّونَ لِنَبْدَأَ حِصَّتَنَا؟ هَيَّا بِنَا لِنَنْطَلِقْ!</vt:lpstr>
      <vt:lpstr>Présentation PowerPoint</vt:lpstr>
      <vt:lpstr>أهلا وسهلا متعلمي الأعزاء، في نظركم، ما هو أهم اختراع حققه الإنسان إلى الآن ، ولماذا؟ . </vt:lpstr>
      <vt:lpstr>Présentation PowerPoint</vt:lpstr>
      <vt:lpstr>قبل توديعكم، أدعوكم إلى الإجابة عن هذا السؤال في منازلكم:  </vt:lpstr>
      <vt:lpstr>Présentation PowerPoint</vt:lpstr>
      <vt:lpstr>من يذكرنا بمعنى هذ الضابط الذي ينبغي الالتزام به داخل الفصل؟</vt:lpstr>
      <vt:lpstr>صحيح</vt:lpstr>
      <vt:lpstr>Présentation PowerPoint</vt:lpstr>
      <vt:lpstr>الآن، دعونا نسترجع معا أهم المعلومات التي تعرفناها خلال الحصة الأولى من دراستنا للنص. </vt:lpstr>
      <vt:lpstr>Présentation PowerPoint</vt:lpstr>
      <vt:lpstr>عِندَ نِهَايَةِ هذِهِ الحِصَّةِ، سَتَكُونُونَ قَادِرِينَ عَلَى:</vt:lpstr>
      <vt:lpstr>Présentation PowerPoint</vt:lpstr>
      <vt:lpstr>Présentation PowerPoint</vt:lpstr>
      <vt:lpstr>التذكير بقواعد القراءة السليمة ، و شرح عناصر شبكة التقويم الذاتي:  .</vt:lpstr>
      <vt:lpstr>قراءة فقرة بطلاقة</vt:lpstr>
      <vt:lpstr>Présentation PowerPoint</vt:lpstr>
      <vt:lpstr>Présentation PowerPoint</vt:lpstr>
      <vt:lpstr>الآن حان دوركم. من يقرأ النص مراعيا ضوابط الطلاقة؟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أستنتج  من  النَّصِّ ما تُساعِدُني عَلى تَحْليلِ الخَبَرِ: .</vt:lpstr>
      <vt:lpstr>أستنتج  من  النَّصِّ ما تُساعِدُني عَلى تَحْليلِ الخَبَرِ:هل الخبر واقعي؟ .</vt:lpstr>
      <vt:lpstr>أستنتج  من  النَّصِّ ما تُساعِدُني عَلى تحديد واقعية الخبر: هل الخبر واقعي؟ .</vt:lpstr>
      <vt:lpstr>أستنتج  من  النَّصِّ ما تُساعِدُني عَلى تَحْليلِ الخَبَرِ: هل الخبر واقعي؟ .</vt:lpstr>
      <vt:lpstr>أستنتج  من  النَّصِّ ما تُساعِدُني عَلى تحديد واقعية الخبر: هل الخبر واقعي؟ .</vt:lpstr>
      <vt:lpstr>أستنتج  من  النَّصِّ ما تُساعِدُني عَلى تحديد واقعية الخبر: هل الخبر واقعي؟ .</vt:lpstr>
      <vt:lpstr>أستنتج  من  النَّصِّ ما تُساعِدُني عَلى تحديد واقعية الخبر: .</vt:lpstr>
      <vt:lpstr>أستنتج  من  النَّصِّ ما تُساعِدُني عَلى تَحْليلِ الخَبَرِ: .</vt:lpstr>
      <vt:lpstr>Présentation PowerPoint</vt:lpstr>
      <vt:lpstr>الآن دوركم للتحقق من أن الخبر موثوق؟ </vt:lpstr>
      <vt:lpstr>الآن دوركم للتحقق من أن الخبر موثوق؟ </vt:lpstr>
      <vt:lpstr>الآن دوركم للتحقق من أن الخبر موثوق؟ </vt:lpstr>
      <vt:lpstr>الآن دوركم للتحقق من أن الخبر موثوق؟ </vt:lpstr>
      <vt:lpstr>Présentation PowerPoint</vt:lpstr>
      <vt:lpstr>نحلل الخبر ، هل الخبر جِدِّيٌّ / هادف؟ </vt:lpstr>
      <vt:lpstr>نحلل الخبر ، هل الخبر جِدِّيٌّ / هادف؟ </vt:lpstr>
      <vt:lpstr>نحلل الخبر ، هل الخبر جِدِّيٌّ / هادف؟ </vt:lpstr>
      <vt:lpstr>نحلل الخبر ، هل الخبر جِدِّيٌّ / هادف؟ </vt:lpstr>
      <vt:lpstr>Présentation PowerPoint</vt:lpstr>
      <vt:lpstr>أستنتج  من  النَّصِّ ما تُساعِدُني عَلى تَحْليلِ الخَبَرِ: هل تميل الْكَاتِبَة نحْوَ تَمْجِيدِ شَخْصِيَّةِ بلال حموتي ؟</vt:lpstr>
      <vt:lpstr>أستنتج  من  النَّصِّ ما تُساعِدُني عَلى تَحْليلِ الخَبَرِ: هل تميل الْكَاتِبَة نحْوَ تَمْجِيدِ شَخْصِيَّةِ بلال حموتي ؟</vt:lpstr>
      <vt:lpstr>أستنتج  من  النَّصِّ ما تُساعِدُني عَلى تَحْليلِ الخَبَرِ: هل تميل الْكَاتِبَة نحْوَ تَمْجِيدِ شَخْصِيَّةِ بلال حموتي ؟</vt:lpstr>
      <vt:lpstr>تذكير بأفعال الكلام المراد توظيفها </vt:lpstr>
      <vt:lpstr>Présentation PowerPoint</vt:lpstr>
      <vt:lpstr>أستنتج  من  النَّصِّ ما تُساعِدُني عَلى تحديد بنيته الإخبارية؟ </vt:lpstr>
      <vt:lpstr>أستنتج  من  النَّصِّ ما تُساعِدُني عَلى تحديد بنيته الإخبارية؟ </vt:lpstr>
      <vt:lpstr>أستنتج  من  النَّصِّ ما تُساعِدُني عَلى تحديد الأسلوب الذي اعتمدته الكاتبة؟ </vt:lpstr>
      <vt:lpstr>أستنتج  من  النَّصِّ ما تُساعِدُني عَلى تحديد الأسلوب الذي اعتمدته الكاتبة؟ </vt:lpstr>
      <vt:lpstr>أستنتج  من  النَّصِّ ما تُساعِدُني عَلى تحديد الرسالة التي تحملها النص ؟ </vt:lpstr>
      <vt:lpstr>أستنتج  من  النَّصِّ ما تُساعِدُني عَلى تحديد الرسالة التي تحملها النص ؟ </vt:lpstr>
      <vt:lpstr>أستنتج  من  النَّصِّ ما تُساعِدُني عَلى تقديم رأي؟ </vt:lpstr>
      <vt:lpstr>أستنتج  من  النَّصِّ ما تُساعِدُني عَلى تقديم رأيي؟ </vt:lpstr>
      <vt:lpstr>Présentation PowerPoint</vt:lpstr>
      <vt:lpstr>من يذكرني بما تعلمناه اليوم؟ </vt:lpstr>
      <vt:lpstr>وَصَلْنَا إِلَى نِهَايَةِ ٱلْحصَّةِ. إليكم التمرين المنزلي 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admin</cp:lastModifiedBy>
  <cp:revision>4</cp:revision>
  <dcterms:created xsi:type="dcterms:W3CDTF">2025-11-03T10:55:47Z</dcterms:created>
  <dcterms:modified xsi:type="dcterms:W3CDTF">2025-12-22T06:51:26Z</dcterms:modified>
</cp:coreProperties>
</file>