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6858000" cx="12192000"/>
  <p:notesSz cx="6858000" cy="9144000"/>
  <p:embeddedFontLst>
    <p:embeddedFont>
      <p:font typeface="Play"/>
      <p:regular r:id="rId51"/>
      <p:bold r:id="rId52"/>
    </p:embeddedFont>
    <p:embeddedFont>
      <p:font typeface="Poppins ExtraBold"/>
      <p:bold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hyeH/jixumfRh9Bum1NEPc0tmw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30056CC-7A99-419B-A2ED-982607BD5936}">
  <a:tblStyle styleId="{930056CC-7A99-419B-A2ED-982607BD593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950E5BD-D1A8-46C4-9F4E-481B99661887}" styleName="Table_1">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lay-regular.fntdata"/><Relationship Id="rId50" Type="http://schemas.openxmlformats.org/officeDocument/2006/relationships/slide" Target="slides/slide44.xml"/><Relationship Id="rId53" Type="http://schemas.openxmlformats.org/officeDocument/2006/relationships/font" Target="fonts/PoppinsExtraBold-bold.fntdata"/><Relationship Id="rId52" Type="http://schemas.openxmlformats.org/officeDocument/2006/relationships/font" Target="fonts/Play-bold.fntdata"/><Relationship Id="rId11" Type="http://schemas.openxmlformats.org/officeDocument/2006/relationships/slide" Target="slides/slide5.xml"/><Relationship Id="rId55" Type="http://customschemas.google.com/relationships/presentationmetadata" Target="metadata"/><Relationship Id="rId10" Type="http://schemas.openxmlformats.org/officeDocument/2006/relationships/slide" Target="slides/slide4.xml"/><Relationship Id="rId54" Type="http://schemas.openxmlformats.org/officeDocument/2006/relationships/font" Target="fonts/PoppinsExtraBold-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96" name="Google Shape;19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ar-MA" sz="1800" u="none" cap="none" strike="noStrike">
                <a:solidFill>
                  <a:srgbClr val="000000"/>
                </a:solidFill>
                <a:latin typeface="Arial"/>
                <a:ea typeface="Arial"/>
                <a:cs typeface="Arial"/>
                <a:sym typeface="Arial"/>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271" name="Google Shape;27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06" name="Google Shape;3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317" name="Google Shape;31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7" name="Google Shape;85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1" name="Google Shape;87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7" name="Google Shape;88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0" name="Google Shape;90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9" name="Google Shape;90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1" name="Google Shape;92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3" name="Google Shape;933;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4" name="Google Shape;934;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1" name="Google Shape;981;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6" name="Google Shape;99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7" name="Google Shape;997;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9" name="Google Shape;1009;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0" name="Google Shape;1010;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 name="Shape 17"/>
        <p:cNvGrpSpPr/>
        <p:nvPr/>
      </p:nvGrpSpPr>
      <p:grpSpPr>
        <a:xfrm>
          <a:off x="0" y="0"/>
          <a:ext cx="0" cy="0"/>
          <a:chOff x="0" y="0"/>
          <a:chExt cx="0" cy="0"/>
        </a:xfrm>
      </p:grpSpPr>
      <p:sp>
        <p:nvSpPr>
          <p:cNvPr id="18" name="Google Shape;18;p49"/>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 name="Google Shape;19;p49"/>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 name="Google Shape;20;p49"/>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 name="Google Shape;21;p49"/>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2" name="Google Shape;22;p49"/>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 name="Google Shape;23;p49"/>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 name="Google Shape;24;p49"/>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 name="Google Shape;25;p49"/>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 name="Google Shape;26;p49"/>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 name="Google Shape;27;p49"/>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Play"/>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8" name="Google Shape;28;p49"/>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9" name="Google Shape;29;p49"/>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Play"/>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0" name="Google Shape;30;p49"/>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Play"/>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 name="Shape 31"/>
        <p:cNvGrpSpPr/>
        <p:nvPr/>
      </p:nvGrpSpPr>
      <p:grpSpPr>
        <a:xfrm>
          <a:off x="0" y="0"/>
          <a:ext cx="0" cy="0"/>
          <a:chOff x="0" y="0"/>
          <a:chExt cx="0" cy="0"/>
        </a:xfrm>
      </p:grpSpPr>
      <p:sp>
        <p:nvSpPr>
          <p:cNvPr id="32" name="Google Shape;32;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5" name="Shape 3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6" name="Shape 36"/>
        <p:cNvGrpSpPr/>
        <p:nvPr/>
      </p:nvGrpSpPr>
      <p:grpSpPr>
        <a:xfrm>
          <a:off x="0" y="0"/>
          <a:ext cx="0" cy="0"/>
          <a:chOff x="0" y="0"/>
          <a:chExt cx="0" cy="0"/>
        </a:xfrm>
      </p:grpSpPr>
      <p:sp>
        <p:nvSpPr>
          <p:cNvPr id="37" name="Google Shape;37;p52"/>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5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9" name="Google Shape;39;p5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0" name="Google Shape;40;p52"/>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2" name="Google Shape;42;p5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3" name="Google Shape;43;p5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5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2"/>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2"/>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5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50" name="Shape 5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 name="Shape 51"/>
        <p:cNvGrpSpPr/>
        <p:nvPr/>
      </p:nvGrpSpPr>
      <p:grpSpPr>
        <a:xfrm>
          <a:off x="0" y="0"/>
          <a:ext cx="0" cy="0"/>
          <a:chOff x="0" y="0"/>
          <a:chExt cx="0" cy="0"/>
        </a:xfrm>
      </p:grpSpPr>
      <p:sp>
        <p:nvSpPr>
          <p:cNvPr id="52" name="Google Shape;52;p5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5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4" name="Google Shape;54;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7" name="Shape 57"/>
        <p:cNvGrpSpPr/>
        <p:nvPr/>
      </p:nvGrpSpPr>
      <p:grpSpPr>
        <a:xfrm>
          <a:off x="0" y="0"/>
          <a:ext cx="0" cy="0"/>
          <a:chOff x="0" y="0"/>
          <a:chExt cx="0" cy="0"/>
        </a:xfrm>
      </p:grpSpPr>
      <p:sp>
        <p:nvSpPr>
          <p:cNvPr id="58" name="Google Shape;5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3" name="Shape 63"/>
        <p:cNvGrpSpPr/>
        <p:nvPr/>
      </p:nvGrpSpPr>
      <p:grpSpPr>
        <a:xfrm>
          <a:off x="0" y="0"/>
          <a:ext cx="0" cy="0"/>
          <a:chOff x="0" y="0"/>
          <a:chExt cx="0" cy="0"/>
        </a:xfrm>
      </p:grpSpPr>
      <p:sp>
        <p:nvSpPr>
          <p:cNvPr id="64" name="Google Shape;64;p5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5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66" name="Google Shape;66;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69" name="Shape 69"/>
        <p:cNvGrpSpPr/>
        <p:nvPr/>
      </p:nvGrpSpPr>
      <p:grpSpPr>
        <a:xfrm>
          <a:off x="0" y="0"/>
          <a:ext cx="0" cy="0"/>
          <a:chOff x="0" y="0"/>
          <a:chExt cx="0" cy="0"/>
        </a:xfrm>
      </p:grpSpPr>
      <p:sp>
        <p:nvSpPr>
          <p:cNvPr id="70" name="Google Shape;70;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5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5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76" name="Shape 76"/>
        <p:cNvGrpSpPr/>
        <p:nvPr/>
      </p:nvGrpSpPr>
      <p:grpSpPr>
        <a:xfrm>
          <a:off x="0" y="0"/>
          <a:ext cx="0" cy="0"/>
          <a:chOff x="0" y="0"/>
          <a:chExt cx="0" cy="0"/>
        </a:xfrm>
      </p:grpSpPr>
      <p:sp>
        <p:nvSpPr>
          <p:cNvPr id="77" name="Google Shape;77;p5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5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 name="Google Shape;81;p5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5" name="Shape 85"/>
        <p:cNvGrpSpPr/>
        <p:nvPr/>
      </p:nvGrpSpPr>
      <p:grpSpPr>
        <a:xfrm>
          <a:off x="0" y="0"/>
          <a:ext cx="0" cy="0"/>
          <a:chOff x="0" y="0"/>
          <a:chExt cx="0" cy="0"/>
        </a:xfrm>
      </p:grpSpPr>
      <p:sp>
        <p:nvSpPr>
          <p:cNvPr id="86" name="Google Shape;86;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0" name="Shape 90"/>
        <p:cNvGrpSpPr/>
        <p:nvPr/>
      </p:nvGrpSpPr>
      <p:grpSpPr>
        <a:xfrm>
          <a:off x="0" y="0"/>
          <a:ext cx="0" cy="0"/>
          <a:chOff x="0" y="0"/>
          <a:chExt cx="0" cy="0"/>
        </a:xfrm>
      </p:grpSpPr>
      <p:sp>
        <p:nvSpPr>
          <p:cNvPr id="91" name="Google Shape;91;p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6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 name="Google Shape;93;p6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 name="Shape 97"/>
        <p:cNvGrpSpPr/>
        <p:nvPr/>
      </p:nvGrpSpPr>
      <p:grpSpPr>
        <a:xfrm>
          <a:off x="0" y="0"/>
          <a:ext cx="0" cy="0"/>
          <a:chOff x="0" y="0"/>
          <a:chExt cx="0" cy="0"/>
        </a:xfrm>
      </p:grpSpPr>
      <p:sp>
        <p:nvSpPr>
          <p:cNvPr id="98" name="Google Shape;98;p6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61"/>
          <p:cNvSpPr/>
          <p:nvPr>
            <p:ph idx="2" type="pic"/>
          </p:nvPr>
        </p:nvSpPr>
        <p:spPr>
          <a:xfrm>
            <a:off x="5183188" y="987425"/>
            <a:ext cx="6172200" cy="4873625"/>
          </a:xfrm>
          <a:prstGeom prst="rect">
            <a:avLst/>
          </a:prstGeom>
          <a:noFill/>
          <a:ln>
            <a:noFill/>
          </a:ln>
        </p:spPr>
      </p:sp>
      <p:sp>
        <p:nvSpPr>
          <p:cNvPr id="100" name="Google Shape;100;p6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1" name="Google Shape;101;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4" name="Shape 104"/>
        <p:cNvGrpSpPr/>
        <p:nvPr/>
      </p:nvGrpSpPr>
      <p:grpSpPr>
        <a:xfrm>
          <a:off x="0" y="0"/>
          <a:ext cx="0" cy="0"/>
          <a:chOff x="0" y="0"/>
          <a:chExt cx="0" cy="0"/>
        </a:xfrm>
      </p:grpSpPr>
      <p:sp>
        <p:nvSpPr>
          <p:cNvPr id="105" name="Google Shape;105;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6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 name="Shape 110"/>
        <p:cNvGrpSpPr/>
        <p:nvPr/>
      </p:nvGrpSpPr>
      <p:grpSpPr>
        <a:xfrm>
          <a:off x="0" y="0"/>
          <a:ext cx="0" cy="0"/>
          <a:chOff x="0" y="0"/>
          <a:chExt cx="0" cy="0"/>
        </a:xfrm>
      </p:grpSpPr>
      <p:sp>
        <p:nvSpPr>
          <p:cNvPr id="111" name="Google Shape;111;p6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6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2" name="Shape 122"/>
        <p:cNvGrpSpPr/>
        <p:nvPr/>
      </p:nvGrpSpPr>
      <p:grpSpPr>
        <a:xfrm>
          <a:off x="0" y="0"/>
          <a:ext cx="0" cy="0"/>
          <a:chOff x="0" y="0"/>
          <a:chExt cx="0" cy="0"/>
        </a:xfrm>
      </p:grpSpPr>
      <p:sp>
        <p:nvSpPr>
          <p:cNvPr id="123" name="Google Shape;123;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26" name="Shape 126"/>
        <p:cNvGrpSpPr/>
        <p:nvPr/>
      </p:nvGrpSpPr>
      <p:grpSpPr>
        <a:xfrm>
          <a:off x="0" y="0"/>
          <a:ext cx="0" cy="0"/>
          <a:chOff x="0" y="0"/>
          <a:chExt cx="0" cy="0"/>
        </a:xfrm>
      </p:grpSpPr>
      <p:sp>
        <p:nvSpPr>
          <p:cNvPr id="127" name="Google Shape;127;p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9" name="Google Shape;129;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2" name="Shape 132"/>
        <p:cNvGrpSpPr/>
        <p:nvPr/>
      </p:nvGrpSpPr>
      <p:grpSpPr>
        <a:xfrm>
          <a:off x="0" y="0"/>
          <a:ext cx="0" cy="0"/>
          <a:chOff x="0" y="0"/>
          <a:chExt cx="0" cy="0"/>
        </a:xfrm>
      </p:grpSpPr>
      <p:sp>
        <p:nvSpPr>
          <p:cNvPr id="133" name="Google Shape;133;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8" name="Shape 138"/>
        <p:cNvGrpSpPr/>
        <p:nvPr/>
      </p:nvGrpSpPr>
      <p:grpSpPr>
        <a:xfrm>
          <a:off x="0" y="0"/>
          <a:ext cx="0" cy="0"/>
          <a:chOff x="0" y="0"/>
          <a:chExt cx="0" cy="0"/>
        </a:xfrm>
      </p:grpSpPr>
      <p:sp>
        <p:nvSpPr>
          <p:cNvPr id="139" name="Google Shape;139;p6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6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1" name="Google Shape;141;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4" name="Shape 144"/>
        <p:cNvGrpSpPr/>
        <p:nvPr/>
      </p:nvGrpSpPr>
      <p:grpSpPr>
        <a:xfrm>
          <a:off x="0" y="0"/>
          <a:ext cx="0" cy="0"/>
          <a:chOff x="0" y="0"/>
          <a:chExt cx="0" cy="0"/>
        </a:xfrm>
      </p:grpSpPr>
      <p:sp>
        <p:nvSpPr>
          <p:cNvPr id="145" name="Google Shape;145;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6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6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51" name="Shape 151"/>
        <p:cNvGrpSpPr/>
        <p:nvPr/>
      </p:nvGrpSpPr>
      <p:grpSpPr>
        <a:xfrm>
          <a:off x="0" y="0"/>
          <a:ext cx="0" cy="0"/>
          <a:chOff x="0" y="0"/>
          <a:chExt cx="0" cy="0"/>
        </a:xfrm>
      </p:grpSpPr>
      <p:sp>
        <p:nvSpPr>
          <p:cNvPr id="152" name="Google Shape;152;p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6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4" name="Google Shape;154;p6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6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6" name="Google Shape;156;p6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0" name="Shape 160"/>
        <p:cNvGrpSpPr/>
        <p:nvPr/>
      </p:nvGrpSpPr>
      <p:grpSpPr>
        <a:xfrm>
          <a:off x="0" y="0"/>
          <a:ext cx="0" cy="0"/>
          <a:chOff x="0" y="0"/>
          <a:chExt cx="0" cy="0"/>
        </a:xfrm>
      </p:grpSpPr>
      <p:sp>
        <p:nvSpPr>
          <p:cNvPr id="161" name="Google Shape;161;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5" name="Shape 165"/>
        <p:cNvGrpSpPr/>
        <p:nvPr/>
      </p:nvGrpSpPr>
      <p:grpSpPr>
        <a:xfrm>
          <a:off x="0" y="0"/>
          <a:ext cx="0" cy="0"/>
          <a:chOff x="0" y="0"/>
          <a:chExt cx="0" cy="0"/>
        </a:xfrm>
      </p:grpSpPr>
      <p:sp>
        <p:nvSpPr>
          <p:cNvPr id="166" name="Google Shape;166;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8" name="Google Shape;168;p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9" name="Google Shape;169;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72" name="Shape 172"/>
        <p:cNvGrpSpPr/>
        <p:nvPr/>
      </p:nvGrpSpPr>
      <p:grpSpPr>
        <a:xfrm>
          <a:off x="0" y="0"/>
          <a:ext cx="0" cy="0"/>
          <a:chOff x="0" y="0"/>
          <a:chExt cx="0" cy="0"/>
        </a:xfrm>
      </p:grpSpPr>
      <p:sp>
        <p:nvSpPr>
          <p:cNvPr id="173" name="Google Shape;173;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71"/>
          <p:cNvSpPr/>
          <p:nvPr>
            <p:ph idx="2" type="pic"/>
          </p:nvPr>
        </p:nvSpPr>
        <p:spPr>
          <a:xfrm>
            <a:off x="5183188" y="987425"/>
            <a:ext cx="6172200" cy="4873625"/>
          </a:xfrm>
          <a:prstGeom prst="rect">
            <a:avLst/>
          </a:prstGeom>
          <a:noFill/>
          <a:ln>
            <a:noFill/>
          </a:ln>
        </p:spPr>
      </p:sp>
      <p:sp>
        <p:nvSpPr>
          <p:cNvPr id="175" name="Google Shape;175;p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6" name="Google Shape;176;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79" name="Shape 179"/>
        <p:cNvGrpSpPr/>
        <p:nvPr/>
      </p:nvGrpSpPr>
      <p:grpSpPr>
        <a:xfrm>
          <a:off x="0" y="0"/>
          <a:ext cx="0" cy="0"/>
          <a:chOff x="0" y="0"/>
          <a:chExt cx="0" cy="0"/>
        </a:xfrm>
      </p:grpSpPr>
      <p:sp>
        <p:nvSpPr>
          <p:cNvPr id="180" name="Google Shape;180;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5" name="Shape 185"/>
        <p:cNvGrpSpPr/>
        <p:nvPr/>
      </p:nvGrpSpPr>
      <p:grpSpPr>
        <a:xfrm>
          <a:off x="0" y="0"/>
          <a:ext cx="0" cy="0"/>
          <a:chOff x="0" y="0"/>
          <a:chExt cx="0" cy="0"/>
        </a:xfrm>
      </p:grpSpPr>
      <p:sp>
        <p:nvSpPr>
          <p:cNvPr id="186" name="Google Shape;186;p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91" name="Shape 191"/>
        <p:cNvGrpSpPr/>
        <p:nvPr/>
      </p:nvGrpSpPr>
      <p:grpSpPr>
        <a:xfrm>
          <a:off x="0" y="0"/>
          <a:ext cx="0" cy="0"/>
          <a:chOff x="0" y="0"/>
          <a:chExt cx="0" cy="0"/>
        </a:xfrm>
      </p:grpSpPr>
      <p:sp>
        <p:nvSpPr>
          <p:cNvPr id="192" name="Google Shape;192;p74"/>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3.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theme" Target="../theme/theme2.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6" name="Shape 116"/>
        <p:cNvGrpSpPr/>
        <p:nvPr/>
      </p:nvGrpSpPr>
      <p:grpSpPr>
        <a:xfrm>
          <a:off x="0" y="0"/>
          <a:ext cx="0" cy="0"/>
          <a:chOff x="0" y="0"/>
          <a:chExt cx="0" cy="0"/>
        </a:xfrm>
      </p:grpSpPr>
      <p:sp>
        <p:nvSpPr>
          <p:cNvPr id="117" name="Google Shape;117;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 name="Google Shape;118;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0" name="Google Shape;120;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 name="Google Shape;121;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28.png"/><Relationship Id="rId6"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27.png"/><Relationship Id="rId5"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30.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0.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4.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34.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30.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4.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30.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4.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4.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30.png"/><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الصفحة الرئيسية" id="198" name="Google Shape;19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199" name="Google Shape;19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00" name="Google Shape;20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01" name="Google Shape;20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02" name="Google Shape;20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03" name="Google Shape;20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04" name="Google Shape;20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05" name="Google Shape;20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Arial"/>
                <a:ea typeface="Arial"/>
                <a:cs typeface="Arial"/>
                <a:sym typeface="Arial"/>
              </a:rPr>
              <a:t>مادَّةُ اللُّغةِ العَربيَّةِ</a:t>
            </a:r>
            <a:endParaRPr b="0" i="0" sz="6000" u="none" cap="none" strike="noStrike">
              <a:solidFill>
                <a:schemeClr val="dk1"/>
              </a:solidFill>
              <a:latin typeface="Arial"/>
              <a:ea typeface="Arial"/>
              <a:cs typeface="Arial"/>
              <a:sym typeface="Arial"/>
            </a:endParaRPr>
          </a:p>
        </p:txBody>
      </p:sp>
      <p:grpSp>
        <p:nvGrpSpPr>
          <p:cNvPr id="206" name="Google Shape;206;p1"/>
          <p:cNvGrpSpPr/>
          <p:nvPr/>
        </p:nvGrpSpPr>
        <p:grpSpPr>
          <a:xfrm>
            <a:off x="917856" y="1127574"/>
            <a:ext cx="1782933" cy="1428585"/>
            <a:chOff x="917856" y="1127574"/>
            <a:chExt cx="1782933" cy="1428585"/>
          </a:xfrm>
        </p:grpSpPr>
        <p:pic>
          <p:nvPicPr>
            <p:cNvPr id="207" name="Google Shape;20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208" name="Google Shape;208;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209" name="Google Shape;209;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0" name="Google Shape;210;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r>
              <a:rPr b="1" i="0" lang="ar-MA" sz="2400" u="none" cap="none" strike="noStrike">
                <a:solidFill>
                  <a:schemeClr val="lt1"/>
                </a:solidFill>
                <a:latin typeface="Calibri"/>
                <a:ea typeface="Calibri"/>
                <a:cs typeface="Calibri"/>
                <a:sym typeface="Calibri"/>
              </a:rPr>
              <a:t>الثانية</a:t>
            </a:r>
            <a:endParaRPr b="1" i="0" sz="2400" u="none" cap="none" strike="noStrike">
              <a:solidFill>
                <a:srgbClr val="FFFFFF"/>
              </a:solidFill>
              <a:latin typeface="Calibri"/>
              <a:ea typeface="Calibri"/>
              <a:cs typeface="Calibri"/>
              <a:sym typeface="Calibri"/>
            </a:endParaRPr>
          </a:p>
        </p:txBody>
      </p:sp>
      <p:sp>
        <p:nvSpPr>
          <p:cNvPr id="211" name="Google Shape;211;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2" name="Google Shape;212;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3" name="Google Shape;213;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14" name="Google Shape;214;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5" name="Google Shape;215;p1"/>
          <p:cNvSpPr txBox="1"/>
          <p:nvPr/>
        </p:nvSpPr>
        <p:spPr>
          <a:xfrm>
            <a:off x="5236149" y="357599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قصتي مع الكتابة</a:t>
            </a:r>
            <a:endParaRPr/>
          </a:p>
        </p:txBody>
      </p:sp>
      <p:sp>
        <p:nvSpPr>
          <p:cNvPr id="216" name="Google Shape;216;p1"/>
          <p:cNvSpPr/>
          <p:nvPr/>
        </p:nvSpPr>
        <p:spPr>
          <a:xfrm>
            <a:off x="4895237" y="268248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7" name="Google Shape;217;p1"/>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 1</a:t>
            </a:r>
            <a:endParaRPr b="1" i="0" sz="2400" u="none" cap="none" strike="noStrike">
              <a:solidFill>
                <a:srgbClr val="FFFFFF"/>
              </a:solidFill>
              <a:latin typeface="Calibri"/>
              <a:ea typeface="Calibri"/>
              <a:cs typeface="Calibri"/>
              <a:sym typeface="Calibri"/>
            </a:endParaRPr>
          </a:p>
        </p:txBody>
      </p:sp>
      <p:sp>
        <p:nvSpPr>
          <p:cNvPr id="218" name="Google Shape;218;p1"/>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الآداب والفنون</a:t>
            </a:r>
            <a:endParaRPr/>
          </a:p>
        </p:txBody>
      </p:sp>
      <p:sp>
        <p:nvSpPr>
          <p:cNvPr id="219" name="Google Shape;219;p1"/>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20" name="Google Shape;220;p1"/>
          <p:cNvSpPr txBox="1"/>
          <p:nvPr/>
        </p:nvSpPr>
        <p:spPr>
          <a:xfrm>
            <a:off x="5236149" y="453868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الأول</a:t>
            </a:r>
            <a:endParaRPr/>
          </a:p>
        </p:txBody>
      </p:sp>
      <p:sp>
        <p:nvSpPr>
          <p:cNvPr id="221" name="Google Shape;221;p1"/>
          <p:cNvSpPr txBox="1"/>
          <p:nvPr/>
        </p:nvSpPr>
        <p:spPr>
          <a:xfrm>
            <a:off x="5236149" y="5414421"/>
            <a:ext cx="4048729"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الظواهر اللغوية</a:t>
            </a:r>
            <a:endParaRPr/>
          </a:p>
        </p:txBody>
      </p:sp>
      <p:sp>
        <p:nvSpPr>
          <p:cNvPr id="222" name="Google Shape;222;p1"/>
          <p:cNvSpPr txBox="1"/>
          <p:nvPr/>
        </p:nvSpPr>
        <p:spPr>
          <a:xfrm>
            <a:off x="5334977" y="6176650"/>
            <a:ext cx="4048729" cy="369332"/>
          </a:xfrm>
          <a:prstGeom prst="rect">
            <a:avLst/>
          </a:prstGeom>
          <a:noFill/>
          <a:ln>
            <a:noFill/>
          </a:ln>
        </p:spPr>
        <p:txBody>
          <a:bodyPr anchorCtr="1" anchor="t" bIns="0" lIns="0" spcFirstLastPara="1" rIns="0" wrap="square" tIns="0">
            <a:spAutoFit/>
          </a:bodyPr>
          <a:lstStyle/>
          <a:p>
            <a:pPr indent="0" lvl="0" marL="0" marR="0" rtl="0" algn="ctr">
              <a:spcBef>
                <a:spcPts val="0"/>
              </a:spcBef>
              <a:spcAft>
                <a:spcPts val="0"/>
              </a:spcAft>
              <a:buNone/>
            </a:pPr>
            <a:r>
              <a:rPr b="1" i="0" lang="ar-MA" sz="2400" u="none" cap="none" strike="noStrike">
                <a:solidFill>
                  <a:schemeClr val="lt1"/>
                </a:solidFill>
                <a:latin typeface="Calibri"/>
                <a:ea typeface="Calibri"/>
                <a:cs typeface="Calibri"/>
                <a:sym typeface="Calibri"/>
              </a:rPr>
              <a:t>التشبيه</a:t>
            </a:r>
            <a:endParaRPr b="1" i="0" sz="2400" u="none" cap="none" strike="noStrike">
              <a:solidFill>
                <a:schemeClr val="lt1"/>
              </a:solidFill>
              <a:latin typeface="Calibri"/>
              <a:ea typeface="Calibri"/>
              <a:cs typeface="Calibri"/>
              <a:sym typeface="Calibri"/>
            </a:endParaRPr>
          </a:p>
        </p:txBody>
      </p:sp>
      <p:sp>
        <p:nvSpPr>
          <p:cNvPr id="223" name="Google Shape;223;p1"/>
          <p:cNvSpPr/>
          <p:nvPr/>
        </p:nvSpPr>
        <p:spPr>
          <a:xfrm>
            <a:off x="613056" y="3961676"/>
            <a:ext cx="771244" cy="11479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224" name="Google Shape;224;p1"/>
          <p:cNvPicPr preferRelativeResize="0"/>
          <p:nvPr/>
        </p:nvPicPr>
        <p:blipFill rotWithShape="1">
          <a:blip r:embed="rId5">
            <a:alphaModFix/>
          </a:blip>
          <a:srcRect b="0" l="0" r="0" t="0"/>
          <a:stretch/>
        </p:blipFill>
        <p:spPr>
          <a:xfrm>
            <a:off x="734994" y="2821183"/>
            <a:ext cx="3325838" cy="30461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28" name="Shape 228"/>
        <p:cNvGrpSpPr/>
        <p:nvPr/>
      </p:nvGrpSpPr>
      <p:grpSpPr>
        <a:xfrm>
          <a:off x="0" y="0"/>
          <a:ext cx="0" cy="0"/>
          <a:chOff x="0" y="0"/>
          <a:chExt cx="0" cy="0"/>
        </a:xfrm>
      </p:grpSpPr>
      <p:pic>
        <p:nvPicPr>
          <p:cNvPr descr="Image générée" id="229" name="Google Shape;229;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30" name="Google Shape;230;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31" name="Google Shape;231;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32" name="Google Shape;232;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33" name="Google Shape;233;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بالمدرس(ة)</a:t>
            </a:r>
            <a:endParaRPr b="1" i="0" sz="2000" u="none" cap="none" strike="noStrike">
              <a:solidFill>
                <a:srgbClr val="44546A"/>
              </a:solidFill>
              <a:latin typeface="Calibri"/>
              <a:ea typeface="Calibri"/>
              <a:cs typeface="Calibri"/>
              <a:sym typeface="Calibri"/>
            </a:endParaRPr>
          </a:p>
        </p:txBody>
      </p:sp>
      <p:sp>
        <p:nvSpPr>
          <p:cNvPr id="234" name="Google Shape;234;p2"/>
          <p:cNvSpPr txBox="1"/>
          <p:nvPr/>
        </p:nvSpPr>
        <p:spPr>
          <a:xfrm>
            <a:off x="1502226"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المدرس المتعلمين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235" name="Google Shape;235;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36" name="Google Shape;236;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37" name="Google Shape;237;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38" name="Google Shape;238;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39" name="Google Shape;239;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بالمدرس(ة)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43" name="Shape 243"/>
        <p:cNvGrpSpPr/>
        <p:nvPr/>
      </p:nvGrpSpPr>
      <p:grpSpPr>
        <a:xfrm>
          <a:off x="0" y="0"/>
          <a:ext cx="0" cy="0"/>
          <a:chOff x="0" y="0"/>
          <a:chExt cx="0" cy="0"/>
        </a:xfrm>
      </p:grpSpPr>
      <p:sp>
        <p:nvSpPr>
          <p:cNvPr id="244" name="Google Shape;244;p3"/>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245" name="Google Shape;245;p3"/>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246" name="Google Shape;246;p3"/>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lnSpc>
                <a:spcPct val="100000"/>
              </a:lnSpc>
              <a:spcBef>
                <a:spcPts val="0"/>
              </a:spcBef>
              <a:spcAft>
                <a:spcPts val="0"/>
              </a:spcAft>
              <a:buClr>
                <a:srgbClr val="44546A"/>
              </a:buClr>
              <a:buSzPts val="2133"/>
              <a:buFont typeface="Calibri"/>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247" name="Google Shape;247;p3"/>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248" name="Google Shape;248;p3"/>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249" name="Google Shape;249;p3"/>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250" name="Google Shape;250;p3"/>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251" name="Google Shape;251;p3"/>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252" name="Google Shape;252;p3"/>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56" name="Shape 256"/>
        <p:cNvGrpSpPr/>
        <p:nvPr/>
      </p:nvGrpSpPr>
      <p:grpSpPr>
        <a:xfrm>
          <a:off x="0" y="0"/>
          <a:ext cx="0" cy="0"/>
          <a:chOff x="0" y="0"/>
          <a:chExt cx="0" cy="0"/>
        </a:xfrm>
      </p:grpSpPr>
      <p:sp>
        <p:nvSpPr>
          <p:cNvPr id="257" name="Google Shape;257;p4"/>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258" name="Google Shape;258;p4"/>
          <p:cNvSpPr/>
          <p:nvPr/>
        </p:nvSpPr>
        <p:spPr>
          <a:xfrm>
            <a:off x="2815502" y="89690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rgbClr val="FFFFFF"/>
              </a:buClr>
              <a:buSzPts val="2400"/>
              <a:buFont typeface="Arial"/>
              <a:buChar char="•"/>
            </a:pPr>
            <a:r>
              <a:rPr b="1" i="0" lang="ar-MA" sz="2400" u="none" cap="none" strike="noStrike">
                <a:solidFill>
                  <a:srgbClr val="FFFFFF"/>
                </a:solidFill>
                <a:latin typeface="Calibri"/>
                <a:ea typeface="Calibri"/>
                <a:cs typeface="Calibri"/>
                <a:sym typeface="Calibri"/>
              </a:rPr>
              <a:t>أستمع بتركيز وأفهم: كيف أنقذتني الكتابة؟</a:t>
            </a:r>
            <a:endParaRPr b="1" i="0" sz="2400" u="none" cap="none" strike="noStrike">
              <a:solidFill>
                <a:srgbClr val="FFFFFF"/>
              </a:solidFill>
              <a:latin typeface="Calibri"/>
              <a:ea typeface="Calibri"/>
              <a:cs typeface="Calibri"/>
              <a:sym typeface="Calibri"/>
            </a:endParaRPr>
          </a:p>
        </p:txBody>
      </p:sp>
      <p:sp>
        <p:nvSpPr>
          <p:cNvPr id="259" name="Google Shape;259;p4"/>
          <p:cNvSpPr/>
          <p:nvPr/>
        </p:nvSpPr>
        <p:spPr>
          <a:xfrm>
            <a:off x="8922431" y="3825765"/>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260" name="Google Shape;260;p4"/>
          <p:cNvSpPr/>
          <p:nvPr/>
        </p:nvSpPr>
        <p:spPr>
          <a:xfrm>
            <a:off x="2819873" y="384584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400" u="none" cap="none" strike="noStrike">
                <a:solidFill>
                  <a:srgbClr val="FFFFFF"/>
                </a:solidFill>
                <a:latin typeface="Calibri"/>
                <a:ea typeface="Calibri"/>
                <a:cs typeface="Calibri"/>
                <a:sym typeface="Calibri"/>
              </a:rPr>
              <a:t>أتحدث: تجربتي مع الكتابة</a:t>
            </a:r>
            <a:endParaRPr b="1" i="0" sz="2400" u="none" cap="none" strike="noStrike">
              <a:solidFill>
                <a:srgbClr val="FFFFFF"/>
              </a:solidFill>
              <a:latin typeface="Calibri"/>
              <a:ea typeface="Calibri"/>
              <a:cs typeface="Calibri"/>
              <a:sym typeface="Calibri"/>
            </a:endParaRPr>
          </a:p>
        </p:txBody>
      </p:sp>
      <p:sp>
        <p:nvSpPr>
          <p:cNvPr id="261" name="Google Shape;261;p4"/>
          <p:cNvSpPr/>
          <p:nvPr/>
        </p:nvSpPr>
        <p:spPr>
          <a:xfrm>
            <a:off x="8949242" y="9258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FFFFFF"/>
              </a:buClr>
              <a:buSzPts val="1867"/>
              <a:buFont typeface="Calibri"/>
              <a:buNone/>
            </a:pPr>
            <a:r>
              <a:rPr b="1" i="0" lang="ar-MA" sz="1867" u="none" cap="none" strike="noStrike">
                <a:solidFill>
                  <a:srgbClr val="FFFFFF"/>
                </a:solidFill>
                <a:latin typeface="Calibri"/>
                <a:ea typeface="Calibri"/>
                <a:cs typeface="Calibri"/>
                <a:sym typeface="Calibri"/>
              </a:rPr>
              <a:t>الحصة 1</a:t>
            </a:r>
            <a:endParaRPr b="1" i="0" sz="1867" u="none" cap="none" strike="noStrike">
              <a:solidFill>
                <a:srgbClr val="FFFFFF"/>
              </a:solidFill>
              <a:latin typeface="Calibri"/>
              <a:ea typeface="Calibri"/>
              <a:cs typeface="Calibri"/>
              <a:sym typeface="Calibri"/>
            </a:endParaRPr>
          </a:p>
        </p:txBody>
      </p:sp>
      <p:sp>
        <p:nvSpPr>
          <p:cNvPr id="262" name="Google Shape;262;p4"/>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00B0F0"/>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lnSpc>
                <a:spcPct val="100000"/>
              </a:lnSpc>
              <a:spcBef>
                <a:spcPts val="0"/>
              </a:spcBef>
              <a:spcAft>
                <a:spcPts val="0"/>
              </a:spcAft>
              <a:buClr>
                <a:srgbClr val="FFFFFF"/>
              </a:buClr>
              <a:buSzPts val="1867"/>
              <a:buFont typeface="Calibri"/>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263" name="Google Shape;263;p4"/>
          <p:cNvSpPr/>
          <p:nvPr/>
        </p:nvSpPr>
        <p:spPr>
          <a:xfrm>
            <a:off x="8922432" y="520624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FFFFFF"/>
              </a:buClr>
              <a:buSzPts val="1867"/>
              <a:buFont typeface="Calibri"/>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264" name="Google Shape;264;p4"/>
          <p:cNvSpPr/>
          <p:nvPr/>
        </p:nvSpPr>
        <p:spPr>
          <a:xfrm>
            <a:off x="2819873" y="242713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chemeClr val="lt1"/>
          </a:solidFill>
          <a:ln cap="flat" cmpd="sng" w="12700">
            <a:solidFill>
              <a:schemeClr val="dk1"/>
            </a:solidFill>
            <a:prstDash val="solid"/>
            <a:miter lim="800000"/>
            <a:headEnd len="sm" w="sm" type="none"/>
            <a:tailEnd len="sm" w="sm" type="none"/>
          </a:ln>
        </p:spPr>
        <p:txBody>
          <a:bodyPr anchorCtr="0" anchor="ctr" bIns="45675" lIns="91425" spcFirstLastPara="1" rIns="91425" wrap="square" tIns="45675">
            <a:noAutofit/>
          </a:bodyPr>
          <a:lstStyle/>
          <a:p>
            <a:pPr indent="0" lvl="0" marL="0" marR="0" rtl="1"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الظواهر اللغوية :التشبيه</a:t>
            </a:r>
            <a:endParaRPr b="1" i="0" sz="2400" u="none" cap="none" strike="noStrike">
              <a:solidFill>
                <a:schemeClr val="dk1"/>
              </a:solidFill>
              <a:latin typeface="Calibri"/>
              <a:ea typeface="Calibri"/>
              <a:cs typeface="Calibri"/>
              <a:sym typeface="Calibri"/>
            </a:endParaRPr>
          </a:p>
        </p:txBody>
      </p:sp>
      <p:sp>
        <p:nvSpPr>
          <p:cNvPr id="265" name="Google Shape;265;p4"/>
          <p:cNvSpPr/>
          <p:nvPr/>
        </p:nvSpPr>
        <p:spPr>
          <a:xfrm>
            <a:off x="2772708" y="518328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FFFFFF"/>
              </a:buClr>
              <a:buSzPts val="2400"/>
              <a:buFont typeface="Arial"/>
              <a:buChar char="•"/>
            </a:pPr>
            <a:r>
              <a:rPr b="1" i="0" lang="ar-MA" sz="2400" u="none" cap="none" strike="noStrike">
                <a:solidFill>
                  <a:srgbClr val="FFFFFF"/>
                </a:solidFill>
                <a:latin typeface="Calibri"/>
                <a:ea typeface="Calibri"/>
                <a:cs typeface="Calibri"/>
                <a:sym typeface="Calibri"/>
              </a:rPr>
              <a:t>الطلاقة والفهم: سحر الكتابة</a:t>
            </a:r>
            <a:endParaRPr/>
          </a:p>
        </p:txBody>
      </p:sp>
      <p:pic>
        <p:nvPicPr>
          <p:cNvPr descr="Image générée" id="266" name="Google Shape;266;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267" name="Google Shape;267;p4"/>
          <p:cNvSpPr/>
          <p:nvPr/>
        </p:nvSpPr>
        <p:spPr>
          <a:xfrm>
            <a:off x="2741256" y="2323760"/>
            <a:ext cx="8105013"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grpSp>
        <p:nvGrpSpPr>
          <p:cNvPr id="273" name="Google Shape;273;p5"/>
          <p:cNvGrpSpPr/>
          <p:nvPr/>
        </p:nvGrpSpPr>
        <p:grpSpPr>
          <a:xfrm>
            <a:off x="835255" y="904692"/>
            <a:ext cx="9864245" cy="5485899"/>
            <a:chOff x="2159302" y="1382561"/>
            <a:chExt cx="8127697" cy="5072667"/>
          </a:xfrm>
        </p:grpSpPr>
        <p:sp>
          <p:nvSpPr>
            <p:cNvPr id="274" name="Google Shape;274;p5"/>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75" name="Google Shape;275;p5"/>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76" name="Google Shape;276;p5"/>
          <p:cNvSpPr/>
          <p:nvPr/>
        </p:nvSpPr>
        <p:spPr>
          <a:xfrm>
            <a:off x="9561957" y="174599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77" name="Google Shape;277;p5"/>
          <p:cNvSpPr/>
          <p:nvPr/>
        </p:nvSpPr>
        <p:spPr>
          <a:xfrm>
            <a:off x="9531818" y="272211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78" name="Google Shape;278;p5"/>
          <p:cNvSpPr/>
          <p:nvPr/>
        </p:nvSpPr>
        <p:spPr>
          <a:xfrm>
            <a:off x="9578437" y="374523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79" name="Google Shape;279;p5"/>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الظاهرة اللغوية</a:t>
            </a:r>
            <a:endParaRPr b="1" i="0" sz="3200" u="none" cap="none" strike="noStrike">
              <a:solidFill>
                <a:srgbClr val="0E2841"/>
              </a:solidFill>
              <a:latin typeface="Calibri"/>
              <a:ea typeface="Calibri"/>
              <a:cs typeface="Calibri"/>
              <a:sym typeface="Calibri"/>
            </a:endParaRPr>
          </a:p>
        </p:txBody>
      </p:sp>
      <p:pic>
        <p:nvPicPr>
          <p:cNvPr id="280" name="Google Shape;280;p5"/>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281" name="Google Shape;281;p5"/>
          <p:cNvSpPr txBox="1"/>
          <p:nvPr/>
        </p:nvSpPr>
        <p:spPr>
          <a:xfrm>
            <a:off x="1667662" y="174222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282" name="Google Shape;282;p5"/>
          <p:cNvSpPr/>
          <p:nvPr/>
        </p:nvSpPr>
        <p:spPr>
          <a:xfrm>
            <a:off x="1894216" y="177918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83" name="Google Shape;283;p5"/>
          <p:cNvSpPr/>
          <p:nvPr/>
        </p:nvSpPr>
        <p:spPr>
          <a:xfrm>
            <a:off x="1634412" y="165963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84" name="Google Shape;284;p5"/>
          <p:cNvSpPr txBox="1"/>
          <p:nvPr/>
        </p:nvSpPr>
        <p:spPr>
          <a:xfrm>
            <a:off x="1706799" y="2706820"/>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تعرف التشبيه ووظيفته</a:t>
            </a:r>
            <a:endParaRPr b="1" i="0" sz="2000" u="none" cap="none" strike="noStrike">
              <a:solidFill>
                <a:srgbClr val="106585"/>
              </a:solidFill>
              <a:latin typeface="Calibri"/>
              <a:ea typeface="Calibri"/>
              <a:cs typeface="Calibri"/>
              <a:sym typeface="Calibri"/>
            </a:endParaRPr>
          </a:p>
        </p:txBody>
      </p:sp>
      <p:sp>
        <p:nvSpPr>
          <p:cNvPr id="285" name="Google Shape;285;p5"/>
          <p:cNvSpPr/>
          <p:nvPr/>
        </p:nvSpPr>
        <p:spPr>
          <a:xfrm>
            <a:off x="1966603" y="2743787"/>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86" name="Google Shape;286;p5"/>
          <p:cNvSpPr/>
          <p:nvPr/>
        </p:nvSpPr>
        <p:spPr>
          <a:xfrm>
            <a:off x="1706799" y="262423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87" name="Google Shape;287;p5"/>
          <p:cNvSpPr txBox="1"/>
          <p:nvPr/>
        </p:nvSpPr>
        <p:spPr>
          <a:xfrm>
            <a:off x="1755752" y="3681148"/>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توظيف التشبيه في سياقات تواصلية</a:t>
            </a:r>
            <a:endParaRPr b="1" i="0" sz="2000" u="none" cap="none" strike="noStrike">
              <a:solidFill>
                <a:srgbClr val="2F5496"/>
              </a:solidFill>
              <a:latin typeface="Calibri"/>
              <a:ea typeface="Calibri"/>
              <a:cs typeface="Calibri"/>
              <a:sym typeface="Calibri"/>
            </a:endParaRPr>
          </a:p>
        </p:txBody>
      </p:sp>
      <p:sp>
        <p:nvSpPr>
          <p:cNvPr id="288" name="Google Shape;288;p5"/>
          <p:cNvSpPr/>
          <p:nvPr/>
        </p:nvSpPr>
        <p:spPr>
          <a:xfrm>
            <a:off x="2015556" y="371584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89" name="Google Shape;289;p5"/>
          <p:cNvSpPr/>
          <p:nvPr/>
        </p:nvSpPr>
        <p:spPr>
          <a:xfrm>
            <a:off x="1772377" y="366279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90" name="Google Shape;290;p5"/>
          <p:cNvSpPr/>
          <p:nvPr/>
        </p:nvSpPr>
        <p:spPr>
          <a:xfrm>
            <a:off x="9578645" y="465858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291" name="Google Shape;291;p5"/>
          <p:cNvSpPr txBox="1"/>
          <p:nvPr/>
        </p:nvSpPr>
        <p:spPr>
          <a:xfrm>
            <a:off x="1723149" y="466793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292" name="Google Shape;292;p5"/>
          <p:cNvSpPr txBox="1"/>
          <p:nvPr/>
        </p:nvSpPr>
        <p:spPr>
          <a:xfrm>
            <a:off x="2158468" y="47431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7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93" name="Google Shape;293;p5"/>
          <p:cNvSpPr/>
          <p:nvPr/>
        </p:nvSpPr>
        <p:spPr>
          <a:xfrm>
            <a:off x="1739189" y="465523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grpSp>
        <p:nvGrpSpPr>
          <p:cNvPr id="298" name="Google Shape;298;p6"/>
          <p:cNvGrpSpPr/>
          <p:nvPr/>
        </p:nvGrpSpPr>
        <p:grpSpPr>
          <a:xfrm>
            <a:off x="5130955" y="1706886"/>
            <a:ext cx="6054377" cy="3711725"/>
            <a:chOff x="1715066" y="1103461"/>
            <a:chExt cx="5717724" cy="3124203"/>
          </a:xfrm>
        </p:grpSpPr>
        <p:sp>
          <p:nvSpPr>
            <p:cNvPr id="299" name="Google Shape;299;p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00" name="Google Shape;300;p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01" name="Google Shape;301;p6"/>
          <p:cNvSpPr txBox="1"/>
          <p:nvPr/>
        </p:nvSpPr>
        <p:spPr>
          <a:xfrm>
            <a:off x="5877453" y="2008346"/>
            <a:ext cx="4754879" cy="199041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a:p>
        </p:txBody>
      </p:sp>
      <p:pic>
        <p:nvPicPr>
          <p:cNvPr id="302" name="Google Shape;302;p6"/>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303" name="Google Shape;303;p6"/>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descr="Image générée" id="308" name="Google Shape;308;p7"/>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09" name="Google Shape;309;p7"/>
          <p:cNvSpPr/>
          <p:nvPr/>
        </p:nvSpPr>
        <p:spPr>
          <a:xfrm>
            <a:off x="-2894" y="0"/>
            <a:ext cx="12191999"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0" name="Google Shape;310;p7"/>
          <p:cNvSpPr txBox="1"/>
          <p:nvPr/>
        </p:nvSpPr>
        <p:spPr>
          <a:xfrm>
            <a:off x="2721322" y="110718"/>
            <a:ext cx="8645525"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أ- النشاط الاعتيادي: </a:t>
            </a:r>
            <a:r>
              <a:rPr b="1" i="0" lang="ar-MA" sz="2000" u="none" cap="none" strike="noStrike">
                <a:solidFill>
                  <a:srgbClr val="AEAEAE"/>
                </a:solidFill>
                <a:latin typeface="Calibri"/>
                <a:ea typeface="Calibri"/>
                <a:cs typeface="Calibri"/>
                <a:sym typeface="Calibri"/>
              </a:rPr>
              <a:t>ما الحل الذي تراه مناسبا للغز الآتي؟</a:t>
            </a:r>
            <a:endParaRPr b="1" i="0" sz="2000" u="none" cap="none" strike="noStrike">
              <a:solidFill>
                <a:srgbClr val="747474"/>
              </a:solidFill>
              <a:latin typeface="Calibri"/>
              <a:ea typeface="Calibri"/>
              <a:cs typeface="Calibri"/>
              <a:sym typeface="Calibri"/>
            </a:endParaRPr>
          </a:p>
        </p:txBody>
      </p:sp>
      <p:pic>
        <p:nvPicPr>
          <p:cNvPr descr="Lever la main - Icônes mains et gestes gratuites" id="311" name="Google Shape;311;p7"/>
          <p:cNvPicPr preferRelativeResize="0"/>
          <p:nvPr/>
        </p:nvPicPr>
        <p:blipFill rotWithShape="1">
          <a:blip r:embed="rId4">
            <a:alphaModFix/>
          </a:blip>
          <a:srcRect b="0" l="0" r="0" t="0"/>
          <a:stretch/>
        </p:blipFill>
        <p:spPr>
          <a:xfrm>
            <a:off x="90141" y="34992"/>
            <a:ext cx="735012" cy="733425"/>
          </a:xfrm>
          <a:prstGeom prst="rect">
            <a:avLst/>
          </a:prstGeom>
          <a:noFill/>
          <a:ln>
            <a:noFill/>
          </a:ln>
        </p:spPr>
      </p:pic>
      <p:sp>
        <p:nvSpPr>
          <p:cNvPr id="312" name="Google Shape;312;p7"/>
          <p:cNvSpPr/>
          <p:nvPr/>
        </p:nvSpPr>
        <p:spPr>
          <a:xfrm>
            <a:off x="6548284" y="1950268"/>
            <a:ext cx="4568895" cy="1924245"/>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3200" u="none" cap="none" strike="noStrike">
                <a:solidFill>
                  <a:srgbClr val="002060"/>
                </a:solidFill>
                <a:latin typeface="Calibri"/>
                <a:ea typeface="Calibri"/>
                <a:cs typeface="Calibri"/>
                <a:sym typeface="Calibri"/>
              </a:rPr>
              <a:t>شيء ليس بشجرة على الرغم من أنه يحمل أوراقا كثيرة.</a:t>
            </a:r>
            <a:endParaRPr/>
          </a:p>
        </p:txBody>
      </p:sp>
      <p:sp>
        <p:nvSpPr>
          <p:cNvPr id="313" name="Google Shape;313;p7"/>
          <p:cNvSpPr txBox="1"/>
          <p:nvPr/>
        </p:nvSpPr>
        <p:spPr>
          <a:xfrm>
            <a:off x="1650562" y="532179"/>
            <a:ext cx="9601200" cy="24622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b="0" i="0" lang="ar-MA" sz="1600" u="none" cap="none" strike="noStrike">
                <a:solidFill>
                  <a:srgbClr val="AEAEAE"/>
                </a:solidFill>
                <a:latin typeface="Calibri"/>
                <a:ea typeface="Calibri"/>
                <a:cs typeface="Calibri"/>
                <a:sym typeface="Calibri"/>
              </a:rPr>
              <a:t>يطلب المدرس من المتعلمين اكتشاف حل للغز، ويدعو أربعة منهم إلى تقديم الحل ، وشرح الطريقة التي سلكها كل منهم للوصول إلى ذلك</a:t>
            </a:r>
            <a:endParaRPr/>
          </a:p>
        </p:txBody>
      </p:sp>
      <p:pic>
        <p:nvPicPr>
          <p:cNvPr id="314" name="Google Shape;314;p7"/>
          <p:cNvPicPr preferRelativeResize="0"/>
          <p:nvPr/>
        </p:nvPicPr>
        <p:blipFill rotWithShape="1">
          <a:blip r:embed="rId5">
            <a:alphaModFix/>
          </a:blip>
          <a:srcRect b="0" l="0" r="0" t="0"/>
          <a:stretch/>
        </p:blipFill>
        <p:spPr>
          <a:xfrm>
            <a:off x="2697259" y="2052560"/>
            <a:ext cx="2520280" cy="25202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descr="Image générée" id="319" name="Google Shape;319;p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20" name="Google Shape;320;p8"/>
          <p:cNvSpPr/>
          <p:nvPr/>
        </p:nvSpPr>
        <p:spPr>
          <a:xfrm>
            <a:off x="-2894" y="0"/>
            <a:ext cx="12191999"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321" name="Google Shape;321;p8"/>
          <p:cNvPicPr preferRelativeResize="0"/>
          <p:nvPr/>
        </p:nvPicPr>
        <p:blipFill rotWithShape="1">
          <a:blip r:embed="rId4">
            <a:alphaModFix/>
          </a:blip>
          <a:srcRect b="0" l="0" r="0" t="0"/>
          <a:stretch/>
        </p:blipFill>
        <p:spPr>
          <a:xfrm>
            <a:off x="6896" y="85772"/>
            <a:ext cx="730250" cy="730250"/>
          </a:xfrm>
          <a:prstGeom prst="rect">
            <a:avLst/>
          </a:prstGeom>
          <a:noFill/>
          <a:ln>
            <a:noFill/>
          </a:ln>
        </p:spPr>
      </p:pic>
      <p:sp>
        <p:nvSpPr>
          <p:cNvPr id="322" name="Google Shape;322;p8"/>
          <p:cNvSpPr txBox="1"/>
          <p:nvPr/>
        </p:nvSpPr>
        <p:spPr>
          <a:xfrm>
            <a:off x="2721322" y="110718"/>
            <a:ext cx="8645525"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C00000"/>
              </a:buClr>
              <a:buSzPts val="2000"/>
              <a:buFont typeface="Arial"/>
              <a:buNone/>
            </a:pPr>
            <a:r>
              <a:rPr b="1" i="0" lang="ar-MA" sz="2000" u="none" cap="none" strike="noStrike">
                <a:solidFill>
                  <a:srgbClr val="C00000"/>
                </a:solidFill>
                <a:latin typeface="Calibri"/>
                <a:ea typeface="Calibri"/>
                <a:cs typeface="Calibri"/>
                <a:sym typeface="Calibri"/>
              </a:rPr>
              <a:t>أ- النشاط الاعتيادي: </a:t>
            </a:r>
            <a:r>
              <a:rPr b="1" i="0" lang="ar-MA" sz="2000" u="none" cap="none" strike="noStrike">
                <a:solidFill>
                  <a:srgbClr val="AEAEAE"/>
                </a:solidFill>
                <a:latin typeface="Calibri"/>
                <a:ea typeface="Calibri"/>
                <a:cs typeface="Calibri"/>
                <a:sym typeface="Calibri"/>
              </a:rPr>
              <a:t>إليكم حل اللغز</a:t>
            </a:r>
            <a:endParaRPr b="1" i="0" sz="2000" u="none" cap="none" strike="noStrike">
              <a:solidFill>
                <a:srgbClr val="747474"/>
              </a:solidFill>
              <a:latin typeface="Calibri"/>
              <a:ea typeface="Calibri"/>
              <a:cs typeface="Calibri"/>
              <a:sym typeface="Calibri"/>
            </a:endParaRPr>
          </a:p>
        </p:txBody>
      </p:sp>
      <p:sp>
        <p:nvSpPr>
          <p:cNvPr id="323" name="Google Shape;323;p8"/>
          <p:cNvSpPr/>
          <p:nvPr/>
        </p:nvSpPr>
        <p:spPr>
          <a:xfrm>
            <a:off x="907525" y="2644661"/>
            <a:ext cx="10154652" cy="584775"/>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02060"/>
                </a:solidFill>
                <a:latin typeface="Calibri"/>
                <a:ea typeface="Calibri"/>
                <a:cs typeface="Calibri"/>
                <a:sym typeface="Calibri"/>
              </a:rPr>
              <a:t>الشيء الذي ليس بشجرة على الرغم من أنه يحمل أوراقا كثيرة هو الكتاب.</a:t>
            </a:r>
            <a:endParaRPr/>
          </a:p>
        </p:txBody>
      </p:sp>
      <p:pic>
        <p:nvPicPr>
          <p:cNvPr id="324" name="Google Shape;324;p8"/>
          <p:cNvPicPr preferRelativeResize="0"/>
          <p:nvPr/>
        </p:nvPicPr>
        <p:blipFill rotWithShape="1">
          <a:blip r:embed="rId5">
            <a:alphaModFix/>
          </a:blip>
          <a:srcRect b="0" l="0" r="0" t="0"/>
          <a:stretch/>
        </p:blipFill>
        <p:spPr>
          <a:xfrm>
            <a:off x="4145738" y="3877606"/>
            <a:ext cx="3609474" cy="1856300"/>
          </a:xfrm>
          <a:prstGeom prst="rect">
            <a:avLst/>
          </a:prstGeom>
          <a:noFill/>
          <a:ln>
            <a:noFill/>
          </a:ln>
        </p:spPr>
      </p:pic>
      <p:sp>
        <p:nvSpPr>
          <p:cNvPr id="325" name="Google Shape;325;p8"/>
          <p:cNvSpPr txBox="1"/>
          <p:nvPr/>
        </p:nvSpPr>
        <p:spPr>
          <a:xfrm>
            <a:off x="737146" y="511533"/>
            <a:ext cx="10524579" cy="24622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b="0" i="0" lang="ar-MA" sz="1600" u="none" cap="none" strike="noStrike">
                <a:solidFill>
                  <a:srgbClr val="AEAEAE"/>
                </a:solidFill>
                <a:latin typeface="Calibri"/>
                <a:ea typeface="Calibri"/>
                <a:cs typeface="Calibri"/>
                <a:sym typeface="Calibri"/>
              </a:rPr>
              <a:t>يستمع المدرس للحلول التي يقترحها المتعلمون  للغز، ويدعوهم إلى شرح الطريقة التي سلكها كل منهم للوصول إلى ذلك مؤكدا أهمية الكتاب في حياة المتعلم (ة)</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pic>
        <p:nvPicPr>
          <p:cNvPr descr="Image générée" id="330" name="Google Shape;330;p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331" name="Google Shape;331;p9"/>
          <p:cNvSpPr/>
          <p:nvPr/>
        </p:nvSpPr>
        <p:spPr>
          <a:xfrm>
            <a:off x="-2894" y="0"/>
            <a:ext cx="12191999"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Image générée" id="332" name="Google Shape;332;p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333" name="Google Shape;333;p9"/>
          <p:cNvPicPr preferRelativeResize="0"/>
          <p:nvPr/>
        </p:nvPicPr>
        <p:blipFill rotWithShape="1">
          <a:blip r:embed="rId4">
            <a:alphaModFix/>
          </a:blip>
          <a:srcRect b="0" l="0" r="0" t="0"/>
          <a:stretch/>
        </p:blipFill>
        <p:spPr>
          <a:xfrm>
            <a:off x="105216" y="85772"/>
            <a:ext cx="730250" cy="730250"/>
          </a:xfrm>
          <a:prstGeom prst="rect">
            <a:avLst/>
          </a:prstGeom>
          <a:noFill/>
          <a:ln>
            <a:noFill/>
          </a:ln>
        </p:spPr>
      </p:pic>
      <p:sp>
        <p:nvSpPr>
          <p:cNvPr id="334" name="Google Shape;334;p9"/>
          <p:cNvSpPr/>
          <p:nvPr/>
        </p:nvSpPr>
        <p:spPr>
          <a:xfrm>
            <a:off x="737419" y="36087"/>
            <a:ext cx="10638733"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Clr>
                <a:schemeClr val="accent2"/>
              </a:buClr>
              <a:buSzPts val="1800"/>
              <a:buFont typeface="Calibri"/>
              <a:buNone/>
            </a:pPr>
            <a:r>
              <a:rPr b="1" i="0" lang="ar-MA" sz="1800" u="none" cap="none" strike="noStrike">
                <a:solidFill>
                  <a:schemeClr val="accent2"/>
                </a:solidFill>
                <a:latin typeface="Calibri"/>
                <a:ea typeface="Calibri"/>
                <a:cs typeface="Calibri"/>
                <a:sym typeface="Calibri"/>
              </a:rPr>
              <a:t>ب- مراقبة إعداد التمارين المنزلية: </a:t>
            </a:r>
            <a:r>
              <a:rPr b="0" i="0" lang="ar-MA" sz="2000" u="none" cap="none" strike="noStrike">
                <a:solidFill>
                  <a:schemeClr val="dk1"/>
                </a:solidFill>
                <a:latin typeface="Calibri"/>
                <a:ea typeface="Calibri"/>
                <a:cs typeface="Calibri"/>
                <a:sym typeface="Calibri"/>
              </a:rPr>
              <a:t>الآن، دعونا نتحقق معًا من الواجبات المنزلية التي طلبتُ منكم إنجازها، لنتأكد من اجتهادكم وتحليكم بالمسؤولية.</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Arial"/>
              <a:buNone/>
            </a:pPr>
            <a:br>
              <a:rPr b="0" i="0" lang="ar-MA" sz="1800" u="none" cap="none" strike="noStrike">
                <a:solidFill>
                  <a:schemeClr val="dk1"/>
                </a:solidFill>
                <a:latin typeface="Arial"/>
                <a:ea typeface="Arial"/>
                <a:cs typeface="Arial"/>
                <a:sym typeface="Arial"/>
              </a:rPr>
            </a:br>
            <a:endParaRPr b="1" i="0" sz="1800" u="none" cap="none" strike="noStrike">
              <a:solidFill>
                <a:srgbClr val="FF0000"/>
              </a:solidFill>
              <a:latin typeface="Arial"/>
              <a:ea typeface="Arial"/>
              <a:cs typeface="Arial"/>
              <a:sym typeface="Arial"/>
            </a:endParaRPr>
          </a:p>
        </p:txBody>
      </p:sp>
      <p:sp>
        <p:nvSpPr>
          <p:cNvPr id="335" name="Google Shape;335;p9"/>
          <p:cNvSpPr txBox="1"/>
          <p:nvPr/>
        </p:nvSpPr>
        <p:spPr>
          <a:xfrm>
            <a:off x="932464" y="639448"/>
            <a:ext cx="10424423" cy="296342"/>
          </a:xfrm>
          <a:prstGeom prst="rect">
            <a:avLst/>
          </a:prstGeom>
          <a:noFill/>
          <a:ln>
            <a:noFill/>
          </a:ln>
        </p:spPr>
        <p:txBody>
          <a:bodyPr anchorCtr="0" anchor="t" bIns="45675" lIns="91425" spcFirstLastPara="1" rIns="91425" wrap="square" tIns="45675">
            <a:normAutofit fontScale="92500" lnSpcReduction="10000"/>
          </a:bodyPr>
          <a:lstStyle/>
          <a:p>
            <a:pPr indent="0" lvl="0" marL="0" marR="0" rtl="1" algn="r">
              <a:lnSpc>
                <a:spcPct val="90000"/>
              </a:lnSpc>
              <a:spcBef>
                <a:spcPts val="0"/>
              </a:spcBef>
              <a:spcAft>
                <a:spcPts val="0"/>
              </a:spcAft>
              <a:buClr>
                <a:srgbClr val="000000"/>
              </a:buClr>
              <a:buSzPct val="141891"/>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 يكتفي المدرس بعينة من المتعلمين في كل حصة)</a:t>
            </a:r>
            <a:endParaRPr/>
          </a:p>
        </p:txBody>
      </p:sp>
      <p:pic>
        <p:nvPicPr>
          <p:cNvPr id="336" name="Google Shape;336;p9"/>
          <p:cNvPicPr preferRelativeResize="0"/>
          <p:nvPr/>
        </p:nvPicPr>
        <p:blipFill rotWithShape="1">
          <a:blip r:embed="rId5">
            <a:alphaModFix/>
          </a:blip>
          <a:srcRect b="0" l="0" r="0" t="0"/>
          <a:stretch/>
        </p:blipFill>
        <p:spPr>
          <a:xfrm>
            <a:off x="2389238" y="1229032"/>
            <a:ext cx="7413523" cy="49895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0"/>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342" name="Google Shape;342;p10"/>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343" name="Google Shape;343;p10"/>
          <p:cNvPicPr preferRelativeResize="0"/>
          <p:nvPr/>
        </p:nvPicPr>
        <p:blipFill rotWithShape="1">
          <a:blip r:embed="rId4">
            <a:alphaModFix/>
          </a:blip>
          <a:srcRect b="0" l="0" r="0" t="0"/>
          <a:stretch/>
        </p:blipFill>
        <p:spPr>
          <a:xfrm>
            <a:off x="7671750" y="2676095"/>
            <a:ext cx="2952000" cy="2952000"/>
          </a:xfrm>
          <a:prstGeom prst="rect">
            <a:avLst/>
          </a:prstGeom>
          <a:noFill/>
          <a:ln>
            <a:noFill/>
          </a:ln>
        </p:spPr>
      </p:pic>
      <p:pic>
        <p:nvPicPr>
          <p:cNvPr descr="Lever la main - Icônes mains et gestes gratuites" id="344" name="Google Shape;344;p10"/>
          <p:cNvPicPr preferRelativeResize="0"/>
          <p:nvPr/>
        </p:nvPicPr>
        <p:blipFill rotWithShape="1">
          <a:blip r:embed="rId5">
            <a:alphaModFix/>
          </a:blip>
          <a:srcRect b="0" l="0" r="0" t="0"/>
          <a:stretch/>
        </p:blipFill>
        <p:spPr>
          <a:xfrm>
            <a:off x="2465894" y="2856095"/>
            <a:ext cx="2772000" cy="2772000"/>
          </a:xfrm>
          <a:prstGeom prst="rect">
            <a:avLst/>
          </a:prstGeom>
          <a:noFill/>
          <a:ln>
            <a:noFill/>
          </a:ln>
        </p:spPr>
      </p:pic>
      <p:sp>
        <p:nvSpPr>
          <p:cNvPr id="345" name="Google Shape;345;p10"/>
          <p:cNvSpPr/>
          <p:nvPr/>
        </p:nvSpPr>
        <p:spPr>
          <a:xfrm>
            <a:off x="768175" y="163166"/>
            <a:ext cx="10355703"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2000" u="none" cap="none" strike="noStrike">
                <a:solidFill>
                  <a:srgbClr val="C00000"/>
                </a:solidFill>
                <a:latin typeface="Calibri"/>
                <a:ea typeface="Calibri"/>
                <a:cs typeface="Calibri"/>
                <a:sym typeface="Calibri"/>
              </a:rPr>
              <a:t>ج- ميثاق القسم: </a:t>
            </a:r>
            <a:r>
              <a:rPr b="0" i="0" lang="ar-MA" sz="2000" u="none" cap="none" strike="noStrike">
                <a:solidFill>
                  <a:srgbClr val="000000"/>
                </a:solidFill>
                <a:latin typeface="Calibri"/>
                <a:ea typeface="Calibri"/>
                <a:cs typeface="Calibri"/>
                <a:sym typeface="Calibri"/>
              </a:rPr>
              <a:t>من يذكرنا بمعنى ضوابط العمل التي ينبغي الالتزام بها داخل الفصل؟</a:t>
            </a:r>
            <a:endParaRPr b="0" i="0" sz="2000" u="none" cap="none" strike="noStrike">
              <a:solidFill>
                <a:srgbClr val="000000"/>
              </a:solidFill>
              <a:latin typeface="Arial"/>
              <a:ea typeface="Arial"/>
              <a:cs typeface="Arial"/>
              <a:sym typeface="Arial"/>
            </a:endParaRPr>
          </a:p>
        </p:txBody>
      </p:sp>
      <p:sp>
        <p:nvSpPr>
          <p:cNvPr id="346" name="Google Shape;346;p10"/>
          <p:cNvSpPr txBox="1"/>
          <p:nvPr/>
        </p:nvSpPr>
        <p:spPr>
          <a:xfrm>
            <a:off x="1632105" y="663306"/>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كل ضابط من هذه الضوابط في مدة دقيقة.</a:t>
            </a:r>
            <a:endParaRPr b="0" i="1" sz="1600" u="none" cap="none" strike="noStrike">
              <a:solidFill>
                <a:srgbClr val="AFABAB"/>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1"/>
          <p:cNvSpPr/>
          <p:nvPr/>
        </p:nvSpPr>
        <p:spPr>
          <a:xfrm>
            <a:off x="896630" y="1119068"/>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352" name="Google Shape;352;p11"/>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353" name="Google Shape;353;p11"/>
          <p:cNvPicPr preferRelativeResize="0"/>
          <p:nvPr/>
        </p:nvPicPr>
        <p:blipFill rotWithShape="1">
          <a:blip r:embed="rId4">
            <a:alphaModFix/>
          </a:blip>
          <a:srcRect b="0" l="0" r="0" t="0"/>
          <a:stretch/>
        </p:blipFill>
        <p:spPr>
          <a:xfrm>
            <a:off x="10024889" y="2370180"/>
            <a:ext cx="699052" cy="699052"/>
          </a:xfrm>
          <a:prstGeom prst="rect">
            <a:avLst/>
          </a:prstGeom>
          <a:noFill/>
          <a:ln>
            <a:noFill/>
          </a:ln>
        </p:spPr>
      </p:pic>
      <p:sp>
        <p:nvSpPr>
          <p:cNvPr id="354" name="Google Shape;354;p11"/>
          <p:cNvSpPr txBox="1"/>
          <p:nvPr/>
        </p:nvSpPr>
        <p:spPr>
          <a:xfrm>
            <a:off x="2094591" y="2576846"/>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355" name="Google Shape;355;p11"/>
          <p:cNvPicPr preferRelativeResize="0"/>
          <p:nvPr/>
        </p:nvPicPr>
        <p:blipFill rotWithShape="1">
          <a:blip r:embed="rId5">
            <a:alphaModFix/>
          </a:blip>
          <a:srcRect b="0" l="0" r="0" t="0"/>
          <a:stretch/>
        </p:blipFill>
        <p:spPr>
          <a:xfrm>
            <a:off x="10018380" y="4409639"/>
            <a:ext cx="702636" cy="702636"/>
          </a:xfrm>
          <a:prstGeom prst="rect">
            <a:avLst/>
          </a:prstGeom>
          <a:noFill/>
          <a:ln>
            <a:noFill/>
          </a:ln>
        </p:spPr>
      </p:pic>
      <p:sp>
        <p:nvSpPr>
          <p:cNvPr id="356" name="Google Shape;356;p11"/>
          <p:cNvSpPr txBox="1"/>
          <p:nvPr/>
        </p:nvSpPr>
        <p:spPr>
          <a:xfrm>
            <a:off x="939425" y="4722083"/>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57" name="Google Shape;357;p11"/>
          <p:cNvSpPr txBox="1"/>
          <p:nvPr/>
        </p:nvSpPr>
        <p:spPr>
          <a:xfrm>
            <a:off x="1632105" y="663306"/>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كل ضابط من هذه الضوابط في مدة دقيقة.</a:t>
            </a:r>
            <a:endParaRPr b="0" i="1" sz="1600" u="none" cap="none" strike="noStrike">
              <a:solidFill>
                <a:srgbClr val="AFABAB"/>
              </a:solidFill>
              <a:latin typeface="Calibri"/>
              <a:ea typeface="Calibri"/>
              <a:cs typeface="Calibri"/>
              <a:sym typeface="Calibri"/>
            </a:endParaRPr>
          </a:p>
        </p:txBody>
      </p:sp>
      <p:sp>
        <p:nvSpPr>
          <p:cNvPr id="358" name="Google Shape;358;p11"/>
          <p:cNvSpPr/>
          <p:nvPr/>
        </p:nvSpPr>
        <p:spPr>
          <a:xfrm>
            <a:off x="768175" y="163166"/>
            <a:ext cx="10355703"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2000" u="none" cap="none" strike="noStrike">
                <a:solidFill>
                  <a:srgbClr val="C00000"/>
                </a:solidFill>
                <a:latin typeface="Calibri"/>
                <a:ea typeface="Calibri"/>
                <a:cs typeface="Calibri"/>
                <a:sym typeface="Calibri"/>
              </a:rPr>
              <a:t>ج- ميثاق القسم: </a:t>
            </a:r>
            <a:r>
              <a:rPr b="0" i="0" lang="ar-MA" sz="2000" u="none" cap="none" strike="noStrike">
                <a:solidFill>
                  <a:srgbClr val="000000"/>
                </a:solidFill>
                <a:latin typeface="Calibri"/>
                <a:ea typeface="Calibri"/>
                <a:cs typeface="Calibri"/>
                <a:sym typeface="Calibri"/>
              </a:rPr>
              <a:t>من يذكرنا بمعنى ضوابط العمل التي ينبغي الالتزام بها داخل الفصل؟</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4" name="Google Shape;364;p12"/>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5" name="Google Shape;365;p1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66" name="Google Shape;366;p1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367" name="Google Shape;367;p12"/>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368" name="Google Shape;368;p12"/>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369" name="Google Shape;369;p12"/>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ar-MA" sz="2000" u="none" cap="none" strike="noStrike">
                <a:solidFill>
                  <a:srgbClr val="C00000"/>
                </a:solidFill>
                <a:latin typeface="Calibri"/>
                <a:ea typeface="Calibri"/>
                <a:cs typeface="Calibri"/>
                <a:sym typeface="Calibri"/>
              </a:rPr>
              <a:t>ج- التصريح بالأهداف: </a:t>
            </a: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370" name="Google Shape;370;p12"/>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371" name="Google Shape;371;p12"/>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تعرف التشبيه ووظيفته</a:t>
            </a:r>
            <a:endParaRPr/>
          </a:p>
        </p:txBody>
      </p:sp>
      <p:sp>
        <p:nvSpPr>
          <p:cNvPr id="372" name="Google Shape;372;p12"/>
          <p:cNvSpPr/>
          <p:nvPr/>
        </p:nvSpPr>
        <p:spPr>
          <a:xfrm>
            <a:off x="1014353" y="3914380"/>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002060"/>
                </a:solidFill>
                <a:latin typeface="Calibri"/>
                <a:ea typeface="Calibri"/>
                <a:cs typeface="Calibri"/>
                <a:sym typeface="Calibri"/>
              </a:rPr>
              <a:t>توظيف التشبيه في سياقات تواصلية</a:t>
            </a:r>
            <a:endParaRPr b="1" i="0" sz="3200" u="none" cap="none" strike="noStrike">
              <a:solidFill>
                <a:srgbClr val="002060"/>
              </a:solidFill>
              <a:latin typeface="Calibri"/>
              <a:ea typeface="Calibri"/>
              <a:cs typeface="Calibri"/>
              <a:sym typeface="Calibri"/>
            </a:endParaRPr>
          </a:p>
        </p:txBody>
      </p:sp>
      <p:sp>
        <p:nvSpPr>
          <p:cNvPr id="373" name="Google Shape;373;p12"/>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Arial"/>
                <a:ea typeface="Arial"/>
                <a:cs typeface="Arial"/>
                <a:sym typeface="Arial"/>
              </a:rPr>
              <a:t>يشرح المدرس في دقيقتين أهداف الحصة، والمطلوب من المتعلم في كل هدف.</a:t>
            </a:r>
            <a:endParaRPr b="0" i="0" sz="1600" u="none" cap="none" strike="noStrike">
              <a:solidFill>
                <a:srgbClr val="7F7F7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2000"/>
                                        <p:tgtEl>
                                          <p:spTgt spid="3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2000"/>
                                        <p:tgtEl>
                                          <p:spTgt spid="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grpSp>
        <p:nvGrpSpPr>
          <p:cNvPr id="378" name="Google Shape;378;p13"/>
          <p:cNvGrpSpPr/>
          <p:nvPr/>
        </p:nvGrpSpPr>
        <p:grpSpPr>
          <a:xfrm>
            <a:off x="5130955" y="1706886"/>
            <a:ext cx="6054377" cy="3711725"/>
            <a:chOff x="1715066" y="1103461"/>
            <a:chExt cx="5717724" cy="3124203"/>
          </a:xfrm>
        </p:grpSpPr>
        <p:sp>
          <p:nvSpPr>
            <p:cNvPr id="379" name="Google Shape;379;p1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0" name="Google Shape;380;p1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1" name="Google Shape;381;p13"/>
          <p:cNvSpPr txBox="1"/>
          <p:nvPr/>
        </p:nvSpPr>
        <p:spPr>
          <a:xfrm>
            <a:off x="5223539" y="2321004"/>
            <a:ext cx="5869200" cy="147732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تعرف التشبيه ووظيفته</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382" name="Google Shape;382;p13"/>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1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88" name="Google Shape;388;p14"/>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389" name="Google Shape;389;p1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390" name="Google Shape;390;p1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391" name="Google Shape;391;p14"/>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النمذجة: </a:t>
            </a:r>
            <a:r>
              <a:rPr b="1" i="0" lang="ar-MA" sz="2000" u="none" cap="none" strike="noStrike">
                <a:solidFill>
                  <a:srgbClr val="747474"/>
                </a:solidFill>
                <a:latin typeface="Calibri"/>
                <a:ea typeface="Calibri"/>
                <a:cs typeface="Calibri"/>
                <a:sym typeface="Calibri"/>
              </a:rPr>
              <a:t>لأتعرف التشبيه ووظيفته يمكنني أن أسلك الخطوات الآتية:</a:t>
            </a:r>
            <a:endParaRPr/>
          </a:p>
        </p:txBody>
      </p:sp>
      <p:sp>
        <p:nvSpPr>
          <p:cNvPr id="392" name="Google Shape;392;p14"/>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يقدم المدرس خطوات تعرف التشبيه ووظيفته، ثم يحدد أركانه</a:t>
            </a:r>
            <a:endParaRPr b="0" i="0" sz="1400" u="none" cap="none" strike="noStrike">
              <a:solidFill>
                <a:srgbClr val="000000"/>
              </a:solidFill>
              <a:latin typeface="Calibri"/>
              <a:ea typeface="Calibri"/>
              <a:cs typeface="Calibri"/>
              <a:sym typeface="Calibri"/>
            </a:endParaRPr>
          </a:p>
        </p:txBody>
      </p:sp>
      <p:sp>
        <p:nvSpPr>
          <p:cNvPr id="393" name="Google Shape;393;p14"/>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94" name="Google Shape;394;p14"/>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5" name="Google Shape;395;p14"/>
          <p:cNvSpPr/>
          <p:nvPr/>
        </p:nvSpPr>
        <p:spPr>
          <a:xfrm>
            <a:off x="8786191" y="1869179"/>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6" name="Google Shape;396;p1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97" name="Google Shape;397;p14"/>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98" name="Google Shape;398;p14"/>
          <p:cNvSpPr/>
          <p:nvPr/>
        </p:nvSpPr>
        <p:spPr>
          <a:xfrm>
            <a:off x="156665" y="1053400"/>
            <a:ext cx="12032440" cy="5804599"/>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graphicFrame>
        <p:nvGraphicFramePr>
          <p:cNvPr id="399" name="Google Shape;399;p14"/>
          <p:cNvGraphicFramePr/>
          <p:nvPr/>
        </p:nvGraphicFramePr>
        <p:xfrm>
          <a:off x="9254954" y="2399584"/>
          <a:ext cx="3000000" cy="3000000"/>
        </p:xfrm>
        <a:graphic>
          <a:graphicData uri="http://schemas.openxmlformats.org/drawingml/2006/table">
            <a:tbl>
              <a:tblPr>
                <a:noFill/>
                <a:tableStyleId>{930056CC-7A99-419B-A2ED-982607BD5936}</a:tableStyleId>
              </a:tblPr>
              <a:tblGrid>
                <a:gridCol w="2435700"/>
              </a:tblGrid>
              <a:tr h="58540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58540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 ما </a:t>
                      </a:r>
                      <a:r>
                        <a:rPr b="1" i="0" lang="ar-MA" sz="2400" u="none" cap="none" strike="noStrike">
                          <a:solidFill>
                            <a:schemeClr val="dk1"/>
                          </a:solidFill>
                          <a:latin typeface="Calibri"/>
                          <a:ea typeface="Calibri"/>
                          <a:cs typeface="Calibri"/>
                          <a:sym typeface="Calibri"/>
                        </a:rPr>
                        <a:t>التشبيه</a:t>
                      </a:r>
                      <a:r>
                        <a:rPr b="1" i="0" lang="ar-MA" sz="2400" u="none" cap="none" strike="noStrike">
                          <a:solidFill>
                            <a:srgbClr val="C00000"/>
                          </a:solidFill>
                          <a:latin typeface="Calibri"/>
                          <a:ea typeface="Calibri"/>
                          <a:cs typeface="Calibri"/>
                          <a:sym typeface="Calibri"/>
                        </a:rPr>
                        <a:t>؟ </a:t>
                      </a:r>
                      <a:endParaRPr sz="1800" u="none" cap="none" strike="noStrike">
                        <a:solidFill>
                          <a:schemeClr val="dk1"/>
                        </a:solidFill>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817175">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00" name="Google Shape;400;p14"/>
          <p:cNvSpPr txBox="1"/>
          <p:nvPr/>
        </p:nvSpPr>
        <p:spPr>
          <a:xfrm>
            <a:off x="437326" y="1197031"/>
            <a:ext cx="11253325" cy="398329"/>
          </a:xfrm>
          <a:prstGeom prst="rect">
            <a:avLst/>
          </a:prstGeom>
          <a:solidFill>
            <a:srgbClr val="C7EDFC"/>
          </a:solidFill>
          <a:ln>
            <a:noFill/>
          </a:ln>
        </p:spPr>
        <p:txBody>
          <a:bodyPr anchorCtr="0" anchor="ctr" bIns="45700" lIns="91425" spcFirstLastPara="1" rIns="91425" wrap="square" tIns="45700">
            <a:normAutofit lnSpcReduction="10000"/>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 ما التشبيه؟ وما وظيفته التعبيرية؟ وما أركانه؟</a:t>
            </a:r>
            <a:endParaRPr b="0" i="0" sz="1800" u="none" cap="none" strike="noStrike">
              <a:solidFill>
                <a:schemeClr val="dk1"/>
              </a:solidFill>
              <a:latin typeface="Arial"/>
              <a:ea typeface="Arial"/>
              <a:cs typeface="Arial"/>
              <a:sym typeface="Arial"/>
            </a:endParaRPr>
          </a:p>
        </p:txBody>
      </p:sp>
      <p:graphicFrame>
        <p:nvGraphicFramePr>
          <p:cNvPr id="401" name="Google Shape;401;p14"/>
          <p:cNvGraphicFramePr/>
          <p:nvPr/>
        </p:nvGraphicFramePr>
        <p:xfrm>
          <a:off x="3530150" y="2385349"/>
          <a:ext cx="3000000" cy="3000000"/>
        </p:xfrm>
        <a:graphic>
          <a:graphicData uri="http://schemas.openxmlformats.org/drawingml/2006/table">
            <a:tbl>
              <a:tblPr>
                <a:noFill/>
                <a:tableStyleId>{930056CC-7A99-419B-A2ED-982607BD5936}</a:tableStyleId>
              </a:tblPr>
              <a:tblGrid>
                <a:gridCol w="2430525"/>
              </a:tblGrid>
              <a:tr h="438575">
                <a:tc>
                  <a:txBody>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❸</a:t>
                      </a:r>
                      <a:endParaRPr sz="1800" u="none" cap="none" strike="noStrike"/>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961575">
                <a:tc>
                  <a:txBody>
                    <a:bodyPr/>
                    <a:lstStyle/>
                    <a:p>
                      <a:pPr indent="0" lvl="0" marL="0" marR="0" rtl="1" algn="ctr">
                        <a:lnSpc>
                          <a:spcPct val="100000"/>
                        </a:lnSpc>
                        <a:spcBef>
                          <a:spcPts val="0"/>
                        </a:spcBef>
                        <a:spcAft>
                          <a:spcPts val="0"/>
                        </a:spcAft>
                        <a:buClr>
                          <a:srgbClr val="000000"/>
                        </a:buClr>
                        <a:buSzPts val="2800"/>
                        <a:buFont typeface="Arial"/>
                        <a:buNone/>
                      </a:pPr>
                      <a:r>
                        <a:rPr b="1" i="0" lang="ar-MA" sz="2400" u="none" cap="none" strike="noStrike">
                          <a:solidFill>
                            <a:schemeClr val="accent1"/>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ما</a:t>
                      </a:r>
                      <a:r>
                        <a:rPr b="1" i="0" lang="ar-MA" sz="2400" u="none" cap="none" strike="noStrike">
                          <a:solidFill>
                            <a:schemeClr val="accent1"/>
                          </a:solidFill>
                          <a:latin typeface="Calibri"/>
                          <a:ea typeface="Calibri"/>
                          <a:cs typeface="Calibri"/>
                          <a:sym typeface="Calibri"/>
                        </a:rPr>
                        <a:t> أركان التشبيه؟</a:t>
                      </a:r>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E4F5"/>
                    </a:solidFill>
                  </a:tcPr>
                </a:tc>
              </a:tr>
              <a:tr h="1617750">
                <a:tc>
                  <a:txBody>
                    <a:bodyPr/>
                    <a:lstStyle/>
                    <a:p>
                      <a:pPr indent="0" lvl="0" marL="0" marR="0" rtl="1" algn="ctr">
                        <a:lnSpc>
                          <a:spcPct val="100000"/>
                        </a:lnSpc>
                        <a:spcBef>
                          <a:spcPts val="0"/>
                        </a:spcBef>
                        <a:spcAft>
                          <a:spcPts val="0"/>
                        </a:spcAft>
                        <a:buClr>
                          <a:srgbClr val="000000"/>
                        </a:buClr>
                        <a:buSzPts val="20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t/>
                      </a:r>
                      <a:endParaRPr b="1"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02" name="Google Shape;402;p14"/>
          <p:cNvGraphicFramePr/>
          <p:nvPr/>
        </p:nvGraphicFramePr>
        <p:xfrm>
          <a:off x="6390975" y="2394477"/>
          <a:ext cx="3000000" cy="3000000"/>
        </p:xfrm>
        <a:graphic>
          <a:graphicData uri="http://schemas.openxmlformats.org/drawingml/2006/table">
            <a:tbl>
              <a:tblPr>
                <a:noFill/>
                <a:tableStyleId>{930056CC-7A99-419B-A2ED-982607BD5936}</a:tableStyleId>
              </a:tblPr>
              <a:tblGrid>
                <a:gridCol w="2512350"/>
              </a:tblGrid>
              <a:tr h="626750">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❷</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1064125">
                <a:tc>
                  <a:txBody>
                    <a:bodyPr/>
                    <a:lstStyle/>
                    <a:p>
                      <a:pPr indent="0" lvl="0" marL="0" marR="0" rtl="1" algn="ctr">
                        <a:lnSpc>
                          <a:spcPct val="150000"/>
                        </a:lnSpc>
                        <a:spcBef>
                          <a:spcPts val="0"/>
                        </a:spcBef>
                        <a:spcAft>
                          <a:spcPts val="0"/>
                        </a:spcAft>
                        <a:buClr>
                          <a:srgbClr val="000000"/>
                        </a:buClr>
                        <a:buSzPts val="2800"/>
                        <a:buFont typeface="Calibri"/>
                        <a:buNone/>
                      </a:pPr>
                      <a:r>
                        <a:rPr b="1" i="0" lang="ar-MA" sz="2400" u="none" cap="none" strike="noStrike">
                          <a:solidFill>
                            <a:schemeClr val="dk1"/>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لماذا</a:t>
                      </a:r>
                      <a:r>
                        <a:rPr b="1" i="0" lang="ar-MA" sz="2400" u="none" cap="none" strike="noStrike">
                          <a:solidFill>
                            <a:schemeClr val="dk1"/>
                          </a:solidFill>
                          <a:latin typeface="Calibri"/>
                          <a:ea typeface="Calibri"/>
                          <a:cs typeface="Calibri"/>
                          <a:sym typeface="Calibri"/>
                        </a:rPr>
                        <a:t> التشبيه؟ </a:t>
                      </a:r>
                      <a:endParaRPr/>
                    </a:p>
                    <a:p>
                      <a:pPr indent="0" lvl="0" marL="0" marR="0" rtl="1" algn="ctr">
                        <a:lnSpc>
                          <a:spcPct val="150000"/>
                        </a:lnSpc>
                        <a:spcBef>
                          <a:spcPts val="0"/>
                        </a:spcBef>
                        <a:spcAft>
                          <a:spcPts val="0"/>
                        </a:spcAft>
                        <a:buClr>
                          <a:srgbClr val="000000"/>
                        </a:buClr>
                        <a:buSzPts val="2800"/>
                        <a:buFont typeface="Calibri"/>
                        <a:buNone/>
                      </a:pPr>
                      <a:r>
                        <a:rPr b="1" i="0" lang="ar-MA" sz="2400" u="none" cap="none" strike="noStrike">
                          <a:solidFill>
                            <a:schemeClr val="dk1"/>
                          </a:solidFill>
                          <a:latin typeface="Calibri"/>
                          <a:ea typeface="Calibri"/>
                          <a:cs typeface="Calibri"/>
                          <a:sym typeface="Calibri"/>
                        </a:rPr>
                        <a:t>ما وظيفته؟</a:t>
                      </a:r>
                      <a:endParaRPr sz="2400" u="none" cap="none" strike="noStrike">
                        <a:solidFill>
                          <a:srgbClr val="FF0000"/>
                        </a:solidFil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2CAEB"/>
                    </a:solidFill>
                  </a:tcPr>
                </a:tc>
              </a:tr>
              <a:tr h="1297100">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26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03" name="Google Shape;403;p14"/>
          <p:cNvSpPr/>
          <p:nvPr/>
        </p:nvSpPr>
        <p:spPr>
          <a:xfrm>
            <a:off x="10174875" y="3767339"/>
            <a:ext cx="504056" cy="975159"/>
          </a:xfrm>
          <a:prstGeom prst="upDownArrow">
            <a:avLst>
              <a:gd fmla="val 50000" name="adj1"/>
              <a:gd fmla="val 50000" name="adj2"/>
            </a:avLst>
          </a:prstGeom>
          <a:solidFill>
            <a:srgbClr val="1D9A78"/>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404" name="Google Shape;404;p14"/>
          <p:cNvGraphicFramePr/>
          <p:nvPr/>
        </p:nvGraphicFramePr>
        <p:xfrm>
          <a:off x="236299" y="2374471"/>
          <a:ext cx="3000000" cy="3000000"/>
        </p:xfrm>
        <a:graphic>
          <a:graphicData uri="http://schemas.openxmlformats.org/drawingml/2006/table">
            <a:tbl>
              <a:tblPr>
                <a:noFill/>
                <a:tableStyleId>{930056CC-7A99-419B-A2ED-982607BD5936}</a:tableStyleId>
              </a:tblPr>
              <a:tblGrid>
                <a:gridCol w="2942225"/>
              </a:tblGrid>
              <a:tr h="732725">
                <a:tc>
                  <a:txBody>
                    <a:bodyPr/>
                    <a:lstStyle/>
                    <a:p>
                      <a:pPr indent="0" lvl="0" marL="0" marR="0" rtl="1" algn="ctr">
                        <a:lnSpc>
                          <a:spcPct val="150000"/>
                        </a:lnSpc>
                        <a:spcBef>
                          <a:spcPts val="0"/>
                        </a:spcBef>
                        <a:spcAft>
                          <a:spcPts val="0"/>
                        </a:spcAft>
                        <a:buClr>
                          <a:srgbClr val="000000"/>
                        </a:buClr>
                        <a:buSzPts val="2800"/>
                        <a:buFont typeface="Arial"/>
                        <a:buNone/>
                      </a:pPr>
                      <a:r>
                        <a:rPr b="1" i="0" lang="ar-M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1E490"/>
                    </a:solidFill>
                  </a:tcPr>
                </a:tc>
              </a:tr>
              <a:tr h="1109800">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 مثال يوضح معنى التشبيه ووظيفته وأركانه.</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1E490"/>
                    </a:solidFill>
                  </a:tcPr>
                </a:tc>
              </a:tr>
              <a:tr h="1218075">
                <a:tc>
                  <a:txBody>
                    <a:bodyPr/>
                    <a:lstStyle/>
                    <a:p>
                      <a:pPr indent="0" lvl="0" marL="0" marR="0" rtl="1" algn="just">
                        <a:lnSpc>
                          <a:spcPct val="100000"/>
                        </a:lnSpc>
                        <a:spcBef>
                          <a:spcPts val="0"/>
                        </a:spcBef>
                        <a:spcAft>
                          <a:spcPts val="0"/>
                        </a:spcAft>
                        <a:buClr>
                          <a:srgbClr val="000000"/>
                        </a:buClr>
                        <a:buSzPts val="2800"/>
                        <a:buFont typeface="Arial"/>
                        <a:buNone/>
                      </a:pPr>
                      <a:r>
                        <a:t/>
                      </a:r>
                      <a:endParaRPr b="1" i="0" sz="26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05" name="Google Shape;405;p14"/>
          <p:cNvGraphicFramePr/>
          <p:nvPr/>
        </p:nvGraphicFramePr>
        <p:xfrm>
          <a:off x="9109803" y="5901223"/>
          <a:ext cx="3000000" cy="3000000"/>
        </p:xfrm>
        <a:graphic>
          <a:graphicData uri="http://schemas.openxmlformats.org/drawingml/2006/table">
            <a:tbl>
              <a:tblPr>
                <a:noFill/>
                <a:tableStyleId>{930056CC-7A99-419B-A2ED-982607BD5936}</a:tableStyleId>
              </a:tblPr>
              <a:tblGrid>
                <a:gridCol w="2601400"/>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b="1" i="0" lang="ar-M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sp>
        <p:nvSpPr>
          <p:cNvPr id="406" name="Google Shape;406;p14"/>
          <p:cNvSpPr/>
          <p:nvPr/>
        </p:nvSpPr>
        <p:spPr>
          <a:xfrm>
            <a:off x="156665" y="5762365"/>
            <a:ext cx="8475226" cy="977454"/>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التشبيه اشتراك شيئين في صفة أو صفات معينة، ويراد به تقريب المعنى أو توضيحه أو تقويته في ذهن السامع. وأركانه أربعة، هي المشبه والمشبه به، وأداة التشبيه، ثم وجه الشبه.</a:t>
            </a:r>
            <a:endParaRPr b="1" i="0" sz="2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1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12" name="Google Shape;412;p15"/>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413" name="Google Shape;413;p15"/>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414" name="Google Shape;414;p15"/>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415" name="Google Shape;415;p15"/>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تعرف التشبيه ووظيفته انطلاقا من مثال توضيحي</a:t>
            </a:r>
            <a:endParaRPr/>
          </a:p>
        </p:txBody>
      </p:sp>
      <p:sp>
        <p:nvSpPr>
          <p:cNvPr id="416" name="Google Shape;416;p15"/>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600"/>
              <a:buFont typeface="Calibri"/>
              <a:buNone/>
            </a:pPr>
            <a:r>
              <a:rPr b="0" i="0" lang="ar-MA" sz="1600" u="none" cap="none" strike="noStrike">
                <a:solidFill>
                  <a:srgbClr val="AEAEAE"/>
                </a:solidFill>
                <a:latin typeface="Calibri"/>
                <a:ea typeface="Calibri"/>
                <a:cs typeface="Calibri"/>
                <a:sym typeface="Calibri"/>
              </a:rPr>
              <a:t>يعرف المدرس التشبيه، انطلاقا من مثال ومثال مضاد </a:t>
            </a:r>
            <a:endParaRPr b="0" i="0" sz="1600" u="none" cap="none" strike="noStrike">
              <a:solidFill>
                <a:srgbClr val="000000"/>
              </a:solidFill>
              <a:latin typeface="Calibri"/>
              <a:ea typeface="Calibri"/>
              <a:cs typeface="Calibri"/>
              <a:sym typeface="Calibri"/>
            </a:endParaRPr>
          </a:p>
        </p:txBody>
      </p:sp>
      <p:sp>
        <p:nvSpPr>
          <p:cNvPr id="417" name="Google Shape;417;p15"/>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18" name="Google Shape;418;p15"/>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9" name="Google Shape;419;p15"/>
          <p:cNvSpPr/>
          <p:nvPr/>
        </p:nvSpPr>
        <p:spPr>
          <a:xfrm>
            <a:off x="8786191" y="1869179"/>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0" name="Google Shape;420;p15"/>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21" name="Google Shape;421;p15"/>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422" name="Google Shape;422;p15"/>
          <p:cNvGrpSpPr/>
          <p:nvPr/>
        </p:nvGrpSpPr>
        <p:grpSpPr>
          <a:xfrm>
            <a:off x="505566" y="1231825"/>
            <a:ext cx="11371801" cy="4604666"/>
            <a:chOff x="-249810" y="232"/>
            <a:chExt cx="11371801" cy="4604666"/>
          </a:xfrm>
        </p:grpSpPr>
        <p:sp>
          <p:nvSpPr>
            <p:cNvPr id="423" name="Google Shape;423;p15"/>
            <p:cNvSpPr/>
            <p:nvPr/>
          </p:nvSpPr>
          <p:spPr>
            <a:xfrm>
              <a:off x="5436090" y="2286033"/>
              <a:ext cx="2366439" cy="653878"/>
            </a:xfrm>
            <a:custGeom>
              <a:rect b="b" l="l" r="r" t="t"/>
              <a:pathLst>
                <a:path extrusionOk="0" h="120000" w="120000">
                  <a:moveTo>
                    <a:pt x="0" y="0"/>
                  </a:moveTo>
                  <a:lnTo>
                    <a:pt x="0" y="81777"/>
                  </a:lnTo>
                  <a:lnTo>
                    <a:pt x="120000" y="81777"/>
                  </a:lnTo>
                  <a:lnTo>
                    <a:pt x="120000" y="120000"/>
                  </a:lnTo>
                </a:path>
              </a:pathLst>
            </a:custGeom>
            <a:noFill/>
            <a:ln cap="flat" cmpd="sng" w="19050">
              <a:solidFill>
                <a:srgbClr val="A02891"/>
              </a:solidFill>
              <a:prstDash val="solid"/>
              <a:miter lim="800000"/>
              <a:headEnd len="sm" w="sm" type="none"/>
              <a:tailEnd len="sm" w="sm" type="none"/>
            </a:ln>
          </p:spPr>
        </p:sp>
        <p:sp>
          <p:nvSpPr>
            <p:cNvPr id="424" name="Google Shape;424;p15"/>
            <p:cNvSpPr/>
            <p:nvPr/>
          </p:nvSpPr>
          <p:spPr>
            <a:xfrm>
              <a:off x="1602783" y="2286033"/>
              <a:ext cx="3833307" cy="653878"/>
            </a:xfrm>
            <a:custGeom>
              <a:rect b="b" l="l" r="r" t="t"/>
              <a:pathLst>
                <a:path extrusionOk="0" h="120000" w="120000">
                  <a:moveTo>
                    <a:pt x="120000" y="0"/>
                  </a:moveTo>
                  <a:lnTo>
                    <a:pt x="120000" y="81777"/>
                  </a:lnTo>
                  <a:lnTo>
                    <a:pt x="0" y="81777"/>
                  </a:lnTo>
                  <a:lnTo>
                    <a:pt x="0" y="120000"/>
                  </a:lnTo>
                </a:path>
              </a:pathLst>
            </a:custGeom>
            <a:noFill/>
            <a:ln cap="flat" cmpd="sng" w="19050">
              <a:solidFill>
                <a:srgbClr val="A02891"/>
              </a:solidFill>
              <a:prstDash val="solid"/>
              <a:miter lim="800000"/>
              <a:headEnd len="sm" w="sm" type="none"/>
              <a:tailEnd len="sm" w="sm" type="none"/>
            </a:ln>
          </p:spPr>
        </p:sp>
        <p:sp>
          <p:nvSpPr>
            <p:cNvPr id="425" name="Google Shape;425;p15"/>
            <p:cNvSpPr/>
            <p:nvPr/>
          </p:nvSpPr>
          <p:spPr>
            <a:xfrm>
              <a:off x="5390370" y="1028951"/>
              <a:ext cx="91440" cy="653878"/>
            </a:xfrm>
            <a:custGeom>
              <a:rect b="b" l="l" r="r" t="t"/>
              <a:pathLst>
                <a:path extrusionOk="0" h="120000" w="120000">
                  <a:moveTo>
                    <a:pt x="60000" y="0"/>
                  </a:moveTo>
                  <a:lnTo>
                    <a:pt x="60000" y="120000"/>
                  </a:lnTo>
                </a:path>
              </a:pathLst>
            </a:custGeom>
            <a:noFill/>
            <a:ln cap="flat" cmpd="sng" w="19050">
              <a:solidFill>
                <a:srgbClr val="0C9ED5"/>
              </a:solidFill>
              <a:prstDash val="solid"/>
              <a:miter lim="800000"/>
              <a:headEnd len="sm" w="sm" type="none"/>
              <a:tailEnd len="sm" w="sm" type="none"/>
            </a:ln>
          </p:spPr>
        </p:sp>
        <p:sp>
          <p:nvSpPr>
            <p:cNvPr id="426" name="Google Shape;426;p15"/>
            <p:cNvSpPr/>
            <p:nvPr/>
          </p:nvSpPr>
          <p:spPr>
            <a:xfrm>
              <a:off x="4226340" y="232"/>
              <a:ext cx="2419500" cy="1028719"/>
            </a:xfrm>
            <a:prstGeom prst="roundRect">
              <a:avLst>
                <a:gd fmla="val 10000"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5"/>
            <p:cNvSpPr/>
            <p:nvPr/>
          </p:nvSpPr>
          <p:spPr>
            <a:xfrm>
              <a:off x="4476150" y="237552"/>
              <a:ext cx="2419500" cy="1028719"/>
            </a:xfrm>
            <a:prstGeom prst="roundRect">
              <a:avLst>
                <a:gd fmla="val 10000" name="adj"/>
              </a:avLst>
            </a:prstGeom>
            <a:solidFill>
              <a:schemeClr val="lt1">
                <a:alpha val="89803"/>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5"/>
            <p:cNvSpPr txBox="1"/>
            <p:nvPr/>
          </p:nvSpPr>
          <p:spPr>
            <a:xfrm>
              <a:off x="4506280" y="267682"/>
              <a:ext cx="2359240" cy="96845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التشبيه</a:t>
              </a:r>
              <a:endParaRPr b="1" i="0" sz="2000" u="none" cap="none" strike="noStrike">
                <a:solidFill>
                  <a:schemeClr val="dk1"/>
                </a:solidFill>
                <a:latin typeface="Calibri"/>
                <a:ea typeface="Calibri"/>
                <a:cs typeface="Calibri"/>
                <a:sym typeface="Calibri"/>
              </a:endParaRPr>
            </a:p>
          </p:txBody>
        </p:sp>
        <p:sp>
          <p:nvSpPr>
            <p:cNvPr id="429" name="Google Shape;429;p15"/>
            <p:cNvSpPr/>
            <p:nvPr/>
          </p:nvSpPr>
          <p:spPr>
            <a:xfrm>
              <a:off x="3456569" y="1682830"/>
              <a:ext cx="3959042" cy="603203"/>
            </a:xfrm>
            <a:prstGeom prst="roundRect">
              <a:avLst>
                <a:gd fmla="val 10000"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5"/>
            <p:cNvSpPr/>
            <p:nvPr/>
          </p:nvSpPr>
          <p:spPr>
            <a:xfrm>
              <a:off x="3706380" y="1920150"/>
              <a:ext cx="3959042" cy="603203"/>
            </a:xfrm>
            <a:prstGeom prst="roundRect">
              <a:avLst>
                <a:gd fmla="val 10000" name="adj"/>
              </a:avLst>
            </a:prstGeom>
            <a:solidFill>
              <a:schemeClr val="lt1">
                <a:alpha val="89803"/>
              </a:schemeClr>
            </a:solidFill>
            <a:ln cap="flat" cmpd="sng" w="19050">
              <a:solidFill>
                <a:srgbClr val="0C9E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5"/>
            <p:cNvSpPr txBox="1"/>
            <p:nvPr/>
          </p:nvSpPr>
          <p:spPr>
            <a:xfrm>
              <a:off x="3724047" y="1937817"/>
              <a:ext cx="3923708" cy="56786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اشتراك شيئين في صفة أو صفات معينة.</a:t>
              </a:r>
              <a:endParaRPr b="1" i="0" sz="2000" u="none" cap="none" strike="noStrike">
                <a:solidFill>
                  <a:srgbClr val="00B050"/>
                </a:solidFill>
                <a:latin typeface="Calibri"/>
                <a:ea typeface="Calibri"/>
                <a:cs typeface="Calibri"/>
                <a:sym typeface="Calibri"/>
              </a:endParaRPr>
            </a:p>
          </p:txBody>
        </p:sp>
        <p:sp>
          <p:nvSpPr>
            <p:cNvPr id="432" name="Google Shape;432;p15"/>
            <p:cNvSpPr/>
            <p:nvPr/>
          </p:nvSpPr>
          <p:spPr>
            <a:xfrm>
              <a:off x="-249810" y="2939912"/>
              <a:ext cx="3705187" cy="1427666"/>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5"/>
            <p:cNvSpPr/>
            <p:nvPr/>
          </p:nvSpPr>
          <p:spPr>
            <a:xfrm>
              <a:off x="0" y="3177232"/>
              <a:ext cx="3705187" cy="1427666"/>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5"/>
            <p:cNvSpPr txBox="1"/>
            <p:nvPr/>
          </p:nvSpPr>
          <p:spPr>
            <a:xfrm>
              <a:off x="41815" y="3219047"/>
              <a:ext cx="3621557" cy="1344036"/>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rgbClr val="000000"/>
                </a:buClr>
                <a:buSzPts val="2800"/>
                <a:buFont typeface="Calibri"/>
                <a:buNone/>
              </a:pPr>
              <a:r>
                <a:rPr b="1" i="0" lang="ar-MA" sz="2800" u="none" cap="none" strike="noStrike">
                  <a:solidFill>
                    <a:srgbClr val="000000"/>
                  </a:solidFill>
                  <a:latin typeface="Calibri"/>
                  <a:ea typeface="Calibri"/>
                  <a:cs typeface="Calibri"/>
                  <a:sym typeface="Calibri"/>
                </a:rPr>
                <a:t>ٱلْقِراءَةُ</a:t>
              </a:r>
              <a:r>
                <a:rPr b="0" i="0" lang="ar-MA" sz="3200" u="none" cap="none" strike="noStrike">
                  <a:solidFill>
                    <a:schemeClr val="dk1"/>
                  </a:solidFill>
                  <a:latin typeface="Arial"/>
                  <a:ea typeface="Arial"/>
                  <a:cs typeface="Arial"/>
                  <a:sym typeface="Arial"/>
                </a:rPr>
                <a:t> </a:t>
              </a:r>
              <a:r>
                <a:rPr b="1" i="0" lang="ar-MA" sz="2800" u="none" cap="none" strike="noStrike">
                  <a:solidFill>
                    <a:srgbClr val="000000"/>
                  </a:solidFill>
                  <a:latin typeface="Calibri"/>
                  <a:ea typeface="Calibri"/>
                  <a:cs typeface="Calibri"/>
                  <a:sym typeface="Calibri"/>
                </a:rPr>
                <a:t>تَهْدي إِلى ٱلْمَعْرِفَةِ.</a:t>
              </a:r>
              <a:endParaRPr b="1" i="0" sz="2800" u="none" cap="none" strike="noStrike">
                <a:solidFill>
                  <a:srgbClr val="000000"/>
                </a:solidFill>
                <a:latin typeface="Calibri"/>
                <a:ea typeface="Calibri"/>
                <a:cs typeface="Calibri"/>
                <a:sym typeface="Calibri"/>
              </a:endParaRPr>
            </a:p>
          </p:txBody>
        </p:sp>
        <p:sp>
          <p:nvSpPr>
            <p:cNvPr id="435" name="Google Shape;435;p15"/>
            <p:cNvSpPr/>
            <p:nvPr/>
          </p:nvSpPr>
          <p:spPr>
            <a:xfrm>
              <a:off x="4732879" y="2939912"/>
              <a:ext cx="6139302" cy="1266939"/>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5"/>
            <p:cNvSpPr/>
            <p:nvPr/>
          </p:nvSpPr>
          <p:spPr>
            <a:xfrm>
              <a:off x="4982689" y="3177232"/>
              <a:ext cx="6139302" cy="1266939"/>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5"/>
            <p:cNvSpPr txBox="1"/>
            <p:nvPr/>
          </p:nvSpPr>
          <p:spPr>
            <a:xfrm>
              <a:off x="5019796" y="3214339"/>
              <a:ext cx="6065088" cy="1192725"/>
            </a:xfrm>
            <a:prstGeom prst="rect">
              <a:avLst/>
            </a:prstGeom>
            <a:noFill/>
            <a:ln>
              <a:noFill/>
            </a:ln>
          </p:spPr>
          <p:txBody>
            <a:bodyPr anchorCtr="0" anchor="ctr" bIns="91425" lIns="91425" spcFirstLastPara="1" rIns="91425" wrap="square" tIns="91425">
              <a:noAutofit/>
            </a:bodyPr>
            <a:lstStyle/>
            <a:p>
              <a:pPr indent="0" lvl="0" marL="0" marR="0" rtl="1" algn="r">
                <a:lnSpc>
                  <a:spcPct val="90000"/>
                </a:lnSpc>
                <a:spcBef>
                  <a:spcPts val="0"/>
                </a:spcBef>
                <a:spcAft>
                  <a:spcPts val="0"/>
                </a:spcAft>
                <a:buClr>
                  <a:srgbClr val="000000"/>
                </a:buClr>
                <a:buSzPts val="2400"/>
                <a:buFont typeface="Calibri"/>
                <a:buNone/>
              </a:pPr>
              <a:r>
                <a:rPr b="1" i="0" lang="ar-MA" sz="2400" u="none" cap="none" strike="noStrike">
                  <a:solidFill>
                    <a:srgbClr val="000000"/>
                  </a:solidFill>
                  <a:latin typeface="Calibri"/>
                  <a:ea typeface="Calibri"/>
                  <a:cs typeface="Calibri"/>
                  <a:sym typeface="Calibri"/>
                </a:rPr>
                <a:t>مثال</a:t>
              </a:r>
              <a:r>
                <a:rPr b="0" i="0" lang="ar-MA" sz="3200" u="none" cap="none" strike="noStrike">
                  <a:solidFill>
                    <a:schemeClr val="dk1"/>
                  </a:solidFill>
                  <a:latin typeface="Arial"/>
                  <a:ea typeface="Arial"/>
                  <a:cs typeface="Arial"/>
                  <a:sym typeface="Arial"/>
                </a:rPr>
                <a:t>:  </a:t>
              </a:r>
              <a:r>
                <a:rPr b="0" i="0" lang="ar-MA" sz="2400" u="none" cap="none" strike="noStrike">
                  <a:solidFill>
                    <a:schemeClr val="dk1"/>
                  </a:solidFill>
                  <a:latin typeface="Arial"/>
                  <a:ea typeface="Arial"/>
                  <a:cs typeface="Arial"/>
                  <a:sym typeface="Arial"/>
                </a:rPr>
                <a:t>-</a:t>
              </a:r>
              <a:r>
                <a:rPr b="0" i="0" lang="ar-MA" sz="3200" u="none" cap="none" strike="noStrike">
                  <a:solidFill>
                    <a:schemeClr val="dk1"/>
                  </a:solidFill>
                  <a:latin typeface="Arial"/>
                  <a:ea typeface="Arial"/>
                  <a:cs typeface="Arial"/>
                  <a:sym typeface="Arial"/>
                </a:rPr>
                <a:t> </a:t>
              </a:r>
              <a:r>
                <a:rPr b="1" i="0" lang="ar-MA" sz="2400" u="none" cap="none" strike="noStrike">
                  <a:solidFill>
                    <a:srgbClr val="000000"/>
                  </a:solidFill>
                  <a:latin typeface="Calibri"/>
                  <a:ea typeface="Calibri"/>
                  <a:cs typeface="Calibri"/>
                  <a:sym typeface="Calibri"/>
                </a:rPr>
                <a:t>ٱلْقِراءَةُ كَٱلْمِصْباحِ في ٱلْهِدايَةِ.</a:t>
              </a:r>
              <a:endParaRPr b="1" i="0" sz="2400" u="none" cap="none" strike="noStrike">
                <a:solidFill>
                  <a:srgbClr val="000000"/>
                </a:solidFill>
                <a:latin typeface="Calibri"/>
                <a:ea typeface="Calibri"/>
                <a:cs typeface="Calibri"/>
                <a:sym typeface="Calibri"/>
              </a:endParaRPr>
            </a:p>
            <a:p>
              <a:pPr indent="0" lvl="0" marL="0" marR="0" rtl="0" algn="r">
                <a:lnSpc>
                  <a:spcPct val="90000"/>
                </a:lnSpc>
                <a:spcBef>
                  <a:spcPts val="1120"/>
                </a:spcBef>
                <a:spcAft>
                  <a:spcPts val="0"/>
                </a:spcAft>
                <a:buClr>
                  <a:srgbClr val="000000"/>
                </a:buClr>
                <a:buSzPts val="2400"/>
                <a:buFont typeface="Calibri"/>
                <a:buNone/>
              </a:pPr>
              <a:r>
                <a:rPr b="1" i="0" lang="ar-MA" sz="2400" u="none" cap="none" strike="noStrike">
                  <a:solidFill>
                    <a:srgbClr val="000000"/>
                  </a:solidFill>
                  <a:latin typeface="Calibri"/>
                  <a:ea typeface="Calibri"/>
                  <a:cs typeface="Calibri"/>
                  <a:sym typeface="Calibri"/>
                </a:rPr>
                <a:t>           - ٱلْقِراءَةُ </a:t>
              </a:r>
              <a:r>
                <a:rPr b="1" i="0" lang="ar-MA" sz="2400" u="none" cap="none" strike="noStrike">
                  <a:solidFill>
                    <a:schemeClr val="dk1"/>
                  </a:solidFill>
                  <a:latin typeface="Calibri"/>
                  <a:ea typeface="Calibri"/>
                  <a:cs typeface="Calibri"/>
                  <a:sym typeface="Calibri"/>
                </a:rPr>
                <a:t>تشبهُ</a:t>
              </a:r>
              <a:r>
                <a:rPr b="1" i="0" lang="ar-MA" sz="2400" u="none" cap="none" strike="noStrike">
                  <a:solidFill>
                    <a:srgbClr val="000000"/>
                  </a:solidFill>
                  <a:latin typeface="Calibri"/>
                  <a:ea typeface="Calibri"/>
                  <a:cs typeface="Calibri"/>
                  <a:sym typeface="Calibri"/>
                </a:rPr>
                <a:t> ٱلْمِصْباحَ في ٱلْهِدايَةِ.</a:t>
              </a:r>
              <a:endParaRPr b="1" i="0" sz="2000" u="none" cap="none" strike="noStrike">
                <a:solidFill>
                  <a:srgbClr val="000000"/>
                </a:solidFill>
                <a:latin typeface="Calibri"/>
                <a:ea typeface="Calibri"/>
                <a:cs typeface="Calibri"/>
                <a:sym typeface="Calibri"/>
              </a:endParaRPr>
            </a:p>
          </p:txBody>
        </p:sp>
      </p:grpSp>
      <p:sp>
        <p:nvSpPr>
          <p:cNvPr id="438" name="Google Shape;438;p15"/>
          <p:cNvSpPr txBox="1"/>
          <p:nvPr/>
        </p:nvSpPr>
        <p:spPr>
          <a:xfrm>
            <a:off x="10082938" y="1371273"/>
            <a:ext cx="1035991" cy="58473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❶</a:t>
            </a:r>
            <a:endParaRPr b="1" i="0" sz="2000" u="none" cap="none" strike="noStrike">
              <a:solidFill>
                <a:schemeClr val="dk1"/>
              </a:solidFill>
              <a:latin typeface="Calibri"/>
              <a:ea typeface="Calibri"/>
              <a:cs typeface="Calibri"/>
              <a:sym typeface="Calibri"/>
            </a:endParaRPr>
          </a:p>
        </p:txBody>
      </p:sp>
      <p:sp>
        <p:nvSpPr>
          <p:cNvPr id="439" name="Google Shape;439;p15"/>
          <p:cNvSpPr/>
          <p:nvPr/>
        </p:nvSpPr>
        <p:spPr>
          <a:xfrm>
            <a:off x="10233991" y="1290909"/>
            <a:ext cx="733886" cy="745465"/>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440" name="Google Shape;440;p15"/>
          <p:cNvCxnSpPr/>
          <p:nvPr/>
        </p:nvCxnSpPr>
        <p:spPr>
          <a:xfrm>
            <a:off x="1012791" y="4533523"/>
            <a:ext cx="3241157" cy="1112653"/>
          </a:xfrm>
          <a:prstGeom prst="straightConnector1">
            <a:avLst/>
          </a:prstGeom>
          <a:noFill/>
          <a:ln cap="flat" cmpd="sng" w="25400">
            <a:solidFill>
              <a:schemeClr val="accent2"/>
            </a:solidFill>
            <a:prstDash val="solid"/>
            <a:miter lim="800000"/>
            <a:headEnd len="sm" w="sm" type="none"/>
            <a:tailEnd len="sm" w="sm" type="none"/>
          </a:ln>
        </p:spPr>
      </p:cxnSp>
      <p:cxnSp>
        <p:nvCxnSpPr>
          <p:cNvPr id="441" name="Google Shape;441;p15"/>
          <p:cNvCxnSpPr/>
          <p:nvPr/>
        </p:nvCxnSpPr>
        <p:spPr>
          <a:xfrm flipH="1">
            <a:off x="1085852" y="4480072"/>
            <a:ext cx="3043696" cy="1166104"/>
          </a:xfrm>
          <a:prstGeom prst="straightConnector1">
            <a:avLst/>
          </a:prstGeom>
          <a:noFill/>
          <a:ln cap="flat" cmpd="sng" w="25400">
            <a:solidFill>
              <a:schemeClr val="accent2"/>
            </a:solidFill>
            <a:prstDash val="solid"/>
            <a:miter lim="800000"/>
            <a:headEnd len="sm" w="sm" type="none"/>
            <a:tailEnd len="sm" w="sm" type="none"/>
          </a:ln>
        </p:spPr>
      </p:cxnSp>
      <p:sp>
        <p:nvSpPr>
          <p:cNvPr id="442" name="Google Shape;442;p15"/>
          <p:cNvSpPr/>
          <p:nvPr/>
        </p:nvSpPr>
        <p:spPr>
          <a:xfrm>
            <a:off x="1661652" y="5922167"/>
            <a:ext cx="9457277" cy="824925"/>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000000"/>
                </a:solidFill>
                <a:latin typeface="Calibri"/>
                <a:ea typeface="Calibri"/>
                <a:cs typeface="Calibri"/>
                <a:sym typeface="Calibri"/>
              </a:rPr>
              <a:t>أراد المتكلم توضيح أثر القراءة في القارئ من المخاطب وتقريبها منه، فبحث عن شيء تظهر فيه الهداية بشكل أوضح وحسي (المصباح)، فشبه القراءة بالمصباح بواسطة الكاف في المثال 1، و"تشبه" في المثال الثاني.</a:t>
            </a:r>
            <a:endParaRPr b="1" i="0" sz="20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500"/>
                                        <p:tgtEl>
                                          <p:spTgt spid="439"/>
                                        </p:tgtEl>
                                        <p:attrNameLst>
                                          <p:attrName>ppt_w</p:attrName>
                                        </p:attrNameLst>
                                      </p:cBhvr>
                                      <p:tavLst>
                                        <p:tav fmla="" tm="0">
                                          <p:val>
                                            <p:strVal val="0"/>
                                          </p:val>
                                        </p:tav>
                                        <p:tav fmla="" tm="100000">
                                          <p:val>
                                            <p:strVal val="#ppt_w"/>
                                          </p:val>
                                        </p:tav>
                                      </p:tavLst>
                                    </p:anim>
                                    <p:anim calcmode="lin" valueType="num">
                                      <p:cBhvr additive="base">
                                        <p:cTn dur="500"/>
                                        <p:tgtEl>
                                          <p:spTgt spid="43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1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48" name="Google Shape;448;p16"/>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449" name="Google Shape;449;p16"/>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450" name="Google Shape;450;p16"/>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451" name="Google Shape;451;p16"/>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أتعرف التشبيه ووظيفته وأركانه انطلاقا من مثال توضيحي</a:t>
            </a:r>
            <a:endParaRPr/>
          </a:p>
        </p:txBody>
      </p:sp>
      <p:sp>
        <p:nvSpPr>
          <p:cNvPr id="452" name="Google Shape;452;p16"/>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يوضح المدرس التشبيه الوارد في المثال، ويبين وظيفته التعبيرية، ويرصد أركانه </a:t>
            </a:r>
            <a:endParaRPr b="0" i="0" sz="1400" u="none" cap="none" strike="noStrike">
              <a:solidFill>
                <a:srgbClr val="000000"/>
              </a:solidFill>
              <a:latin typeface="Calibri"/>
              <a:ea typeface="Calibri"/>
              <a:cs typeface="Calibri"/>
              <a:sym typeface="Calibri"/>
            </a:endParaRPr>
          </a:p>
        </p:txBody>
      </p:sp>
      <p:sp>
        <p:nvSpPr>
          <p:cNvPr id="453" name="Google Shape;453;p16"/>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54" name="Google Shape;454;p16"/>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5" name="Google Shape;455;p16"/>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56" name="Google Shape;456;p16"/>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457" name="Google Shape;457;p16"/>
          <p:cNvGrpSpPr/>
          <p:nvPr/>
        </p:nvGrpSpPr>
        <p:grpSpPr>
          <a:xfrm>
            <a:off x="3985514" y="2203343"/>
            <a:ext cx="5257968" cy="3062641"/>
            <a:chOff x="1953514" y="1085743"/>
            <a:chExt cx="5257968" cy="3062641"/>
          </a:xfrm>
        </p:grpSpPr>
        <p:sp>
          <p:nvSpPr>
            <p:cNvPr id="458" name="Google Shape;458;p16"/>
            <p:cNvSpPr/>
            <p:nvPr/>
          </p:nvSpPr>
          <p:spPr>
            <a:xfrm>
              <a:off x="1953514" y="1085743"/>
              <a:ext cx="3011725" cy="3011937"/>
            </a:xfrm>
            <a:prstGeom prst="ellipse">
              <a:avLst/>
            </a:prstGeom>
            <a:solidFill>
              <a:srgbClr val="E97131">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6"/>
            <p:cNvSpPr txBox="1"/>
            <p:nvPr/>
          </p:nvSpPr>
          <p:spPr>
            <a:xfrm>
              <a:off x="2394571" y="1526831"/>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rgbClr val="FF0000"/>
                </a:buClr>
                <a:buSzPts val="3200"/>
                <a:buFont typeface="Calibri"/>
                <a:buNone/>
              </a:pPr>
              <a:r>
                <a:rPr b="0" i="0" lang="ar-MA" sz="3200" u="none" cap="none" strike="noStrike">
                  <a:solidFill>
                    <a:srgbClr val="FF0000"/>
                  </a:solidFill>
                  <a:latin typeface="Calibri"/>
                  <a:ea typeface="Calibri"/>
                  <a:cs typeface="Calibri"/>
                  <a:sym typeface="Calibri"/>
                </a:rPr>
                <a:t>   </a:t>
              </a:r>
              <a:r>
                <a:rPr b="0" i="0" lang="ar-MA" sz="3200" u="none" cap="none" strike="noStrike">
                  <a:solidFill>
                    <a:srgbClr val="4892DC"/>
                  </a:solidFill>
                  <a:latin typeface="Calibri"/>
                  <a:ea typeface="Calibri"/>
                  <a:cs typeface="Calibri"/>
                  <a:sym typeface="Calibri"/>
                </a:rPr>
                <a:t>ٱلْمِصْباحُ</a:t>
              </a:r>
              <a:endParaRPr b="0" i="0" sz="1400" u="none" cap="none" strike="noStrike">
                <a:solidFill>
                  <a:srgbClr val="4892DC"/>
                </a:solidFill>
                <a:latin typeface="Calibri"/>
                <a:ea typeface="Calibri"/>
                <a:cs typeface="Calibri"/>
                <a:sym typeface="Calibri"/>
              </a:endParaRPr>
            </a:p>
          </p:txBody>
        </p:sp>
        <p:sp>
          <p:nvSpPr>
            <p:cNvPr id="460" name="Google Shape;460;p16"/>
            <p:cNvSpPr/>
            <p:nvPr/>
          </p:nvSpPr>
          <p:spPr>
            <a:xfrm>
              <a:off x="4199757" y="1136447"/>
              <a:ext cx="3011725" cy="3011937"/>
            </a:xfrm>
            <a:prstGeom prst="ellipse">
              <a:avLst/>
            </a:prstGeom>
            <a:solidFill>
              <a:srgbClr val="176B22">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6"/>
            <p:cNvSpPr txBox="1"/>
            <p:nvPr/>
          </p:nvSpPr>
          <p:spPr>
            <a:xfrm>
              <a:off x="4640814" y="1577535"/>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ٱلْقِراءَةُ</a:t>
              </a:r>
              <a:endParaRPr b="0" i="0" sz="3200" u="none" cap="none" strike="noStrike">
                <a:solidFill>
                  <a:schemeClr val="dk1"/>
                </a:solidFill>
                <a:latin typeface="Calibri"/>
                <a:ea typeface="Calibri"/>
                <a:cs typeface="Calibri"/>
                <a:sym typeface="Calibri"/>
              </a:endParaRPr>
            </a:p>
          </p:txBody>
        </p:sp>
      </p:grpSp>
      <p:sp>
        <p:nvSpPr>
          <p:cNvPr id="462" name="Google Shape;462;p16"/>
          <p:cNvSpPr/>
          <p:nvPr/>
        </p:nvSpPr>
        <p:spPr>
          <a:xfrm rot="5400000">
            <a:off x="8964505" y="3118183"/>
            <a:ext cx="487680" cy="1695209"/>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3" name="Google Shape;463;p16"/>
          <p:cNvSpPr/>
          <p:nvPr/>
        </p:nvSpPr>
        <p:spPr>
          <a:xfrm>
            <a:off x="6096000" y="2736427"/>
            <a:ext cx="1160050" cy="1971040"/>
          </a:xfrm>
          <a:prstGeom prst="ellipse">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7030A0"/>
                </a:solidFill>
                <a:latin typeface="Calibri"/>
                <a:ea typeface="Calibri"/>
                <a:cs typeface="Calibri"/>
                <a:sym typeface="Calibri"/>
              </a:rPr>
              <a:t>ٱلهداية</a:t>
            </a:r>
            <a:endParaRPr b="1" i="0" sz="2000" u="none" cap="none" strike="noStrike">
              <a:solidFill>
                <a:srgbClr val="7030A0"/>
              </a:solidFill>
              <a:latin typeface="Calibri"/>
              <a:ea typeface="Calibri"/>
              <a:cs typeface="Calibri"/>
              <a:sym typeface="Calibri"/>
            </a:endParaRPr>
          </a:p>
        </p:txBody>
      </p:sp>
      <p:sp>
        <p:nvSpPr>
          <p:cNvPr id="464" name="Google Shape;464;p16"/>
          <p:cNvSpPr/>
          <p:nvPr/>
        </p:nvSpPr>
        <p:spPr>
          <a:xfrm rot="-5400000">
            <a:off x="3560589" y="2779917"/>
            <a:ext cx="487680" cy="1594136"/>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5" name="Google Shape;465;p16"/>
          <p:cNvSpPr/>
          <p:nvPr/>
        </p:nvSpPr>
        <p:spPr>
          <a:xfrm>
            <a:off x="3760113" y="5375800"/>
            <a:ext cx="2389996" cy="581903"/>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3200" u="none" cap="none" strike="noStrike">
                <a:solidFill>
                  <a:schemeClr val="accent4"/>
                </a:solidFill>
                <a:latin typeface="Calibri"/>
                <a:ea typeface="Calibri"/>
                <a:cs typeface="Calibri"/>
                <a:sym typeface="Calibri"/>
              </a:rPr>
              <a:t>الصفة المشتركة</a:t>
            </a:r>
            <a:endParaRPr b="0" i="0" sz="3200" u="none" cap="none" strike="noStrike">
              <a:solidFill>
                <a:schemeClr val="accent4"/>
              </a:solidFill>
              <a:latin typeface="Calibri"/>
              <a:ea typeface="Calibri"/>
              <a:cs typeface="Calibri"/>
              <a:sym typeface="Calibri"/>
            </a:endParaRPr>
          </a:p>
        </p:txBody>
      </p:sp>
      <p:sp>
        <p:nvSpPr>
          <p:cNvPr id="466" name="Google Shape;466;p16"/>
          <p:cNvSpPr/>
          <p:nvPr/>
        </p:nvSpPr>
        <p:spPr>
          <a:xfrm rot="10800000">
            <a:off x="6197600" y="4707466"/>
            <a:ext cx="487680" cy="1094275"/>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7" name="Google Shape;467;p16"/>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8" name="Google Shape;468;p16"/>
          <p:cNvSpPr txBox="1"/>
          <p:nvPr/>
        </p:nvSpPr>
        <p:spPr>
          <a:xfrm>
            <a:off x="10207307" y="1188778"/>
            <a:ext cx="1194765"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❷</a:t>
            </a:r>
            <a:endParaRPr b="0" i="0" sz="2800" u="none" cap="none" strike="noStrike">
              <a:solidFill>
                <a:schemeClr val="dk1"/>
              </a:solidFill>
              <a:latin typeface="Arial"/>
              <a:ea typeface="Arial"/>
              <a:cs typeface="Arial"/>
              <a:sym typeface="Arial"/>
            </a:endParaRPr>
          </a:p>
        </p:txBody>
      </p:sp>
      <p:sp>
        <p:nvSpPr>
          <p:cNvPr id="469" name="Google Shape;469;p16"/>
          <p:cNvSpPr/>
          <p:nvPr/>
        </p:nvSpPr>
        <p:spPr>
          <a:xfrm>
            <a:off x="1288027" y="6148518"/>
            <a:ext cx="10481186" cy="606839"/>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000" u="none" cap="none" strike="noStrike">
                <a:solidFill>
                  <a:srgbClr val="C00000"/>
                </a:solidFill>
                <a:latin typeface="Calibri"/>
                <a:ea typeface="Calibri"/>
                <a:cs typeface="Calibri"/>
                <a:sym typeface="Calibri"/>
              </a:rPr>
              <a:t>وظيفة التشبيه</a:t>
            </a:r>
            <a:r>
              <a:rPr b="0" i="0" lang="ar-MA" sz="2000" u="none" cap="none" strike="noStrike">
                <a:solidFill>
                  <a:schemeClr val="dk1"/>
                </a:solidFill>
                <a:latin typeface="Calibri"/>
                <a:ea typeface="Calibri"/>
                <a:cs typeface="Calibri"/>
                <a:sym typeface="Calibri"/>
              </a:rPr>
              <a:t>: أداة وَصْفٍ توضح معنًى وتُقرّبه من القارئ. فتشبيه القراءة بالمصباح يوضح أثر القراءة في القارئ من خلال وصف الهداية الذي يظهر بشكل ملموس ومحسوس في المصباح.</a:t>
            </a:r>
            <a:endParaRPr b="0" i="0" sz="2000" u="none" cap="none" strike="noStrike">
              <a:solidFill>
                <a:schemeClr val="dk1"/>
              </a:solidFill>
              <a:latin typeface="Calibri"/>
              <a:ea typeface="Calibri"/>
              <a:cs typeface="Calibri"/>
              <a:sym typeface="Calibri"/>
            </a:endParaRPr>
          </a:p>
        </p:txBody>
      </p:sp>
      <p:sp>
        <p:nvSpPr>
          <p:cNvPr id="470" name="Google Shape;470;p16"/>
          <p:cNvSpPr/>
          <p:nvPr/>
        </p:nvSpPr>
        <p:spPr>
          <a:xfrm>
            <a:off x="3790122" y="1219891"/>
            <a:ext cx="4570617" cy="584735"/>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3200"/>
              <a:buFont typeface="Calibri"/>
              <a:buNone/>
            </a:pPr>
            <a:r>
              <a:rPr b="1" i="0" lang="ar-MA" sz="3200" u="none" cap="none" strike="noStrike">
                <a:solidFill>
                  <a:srgbClr val="002060"/>
                </a:solidFill>
                <a:latin typeface="Calibri"/>
                <a:ea typeface="Calibri"/>
                <a:cs typeface="Calibri"/>
                <a:sym typeface="Calibri"/>
              </a:rPr>
              <a:t>- </a:t>
            </a:r>
            <a:r>
              <a:rPr b="1" i="0" lang="ar-MA" sz="3200" u="none" cap="none" strike="noStrike">
                <a:solidFill>
                  <a:schemeClr val="accent6"/>
                </a:solidFill>
                <a:latin typeface="Calibri"/>
                <a:ea typeface="Calibri"/>
                <a:cs typeface="Calibri"/>
                <a:sym typeface="Calibri"/>
              </a:rPr>
              <a:t>ٱلْقِراءَةُ</a:t>
            </a:r>
            <a:r>
              <a:rPr b="1" i="0" lang="ar-MA" sz="3200" u="none" cap="none" strike="noStrike">
                <a:solidFill>
                  <a:srgbClr val="002060"/>
                </a:solidFill>
                <a:latin typeface="Calibri"/>
                <a:ea typeface="Calibri"/>
                <a:cs typeface="Calibri"/>
                <a:sym typeface="Calibri"/>
              </a:rPr>
              <a:t> </a:t>
            </a:r>
            <a:r>
              <a:rPr b="1" i="0" lang="ar-MA" sz="3200" u="none" cap="none" strike="noStrike">
                <a:solidFill>
                  <a:schemeClr val="accent4"/>
                </a:solidFill>
                <a:latin typeface="Calibri"/>
                <a:ea typeface="Calibri"/>
                <a:cs typeface="Calibri"/>
                <a:sym typeface="Calibri"/>
              </a:rPr>
              <a:t> كَــٱلْمِصْباحِ</a:t>
            </a:r>
            <a:r>
              <a:rPr b="1" i="0" lang="ar-MA" sz="3200" u="none" cap="none" strike="noStrike">
                <a:solidFill>
                  <a:srgbClr val="002060"/>
                </a:solidFill>
                <a:latin typeface="Calibri"/>
                <a:ea typeface="Calibri"/>
                <a:cs typeface="Calibri"/>
                <a:sym typeface="Calibri"/>
              </a:rPr>
              <a:t> </a:t>
            </a:r>
            <a:r>
              <a:rPr b="1" i="0" lang="ar-MA" sz="3200" u="none" cap="none" strike="noStrike">
                <a:solidFill>
                  <a:srgbClr val="7030A0"/>
                </a:solidFill>
                <a:latin typeface="Calibri"/>
                <a:ea typeface="Calibri"/>
                <a:cs typeface="Calibri"/>
                <a:sym typeface="Calibri"/>
              </a:rPr>
              <a:t>في ٱلْهِدايَةِ.</a:t>
            </a:r>
            <a:endParaRPr b="1" i="0" sz="2000" u="none" cap="none" strike="noStrike">
              <a:solidFill>
                <a:srgbClr val="FFC000"/>
              </a:solidFill>
              <a:latin typeface="Calibri"/>
              <a:ea typeface="Calibri"/>
              <a:cs typeface="Calibri"/>
              <a:sym typeface="Calibri"/>
            </a:endParaRPr>
          </a:p>
        </p:txBody>
      </p:sp>
      <p:sp>
        <p:nvSpPr>
          <p:cNvPr id="471" name="Google Shape;471;p16"/>
          <p:cNvSpPr/>
          <p:nvPr/>
        </p:nvSpPr>
        <p:spPr>
          <a:xfrm rot="5400000">
            <a:off x="6004073" y="-73034"/>
            <a:ext cx="390329" cy="3746089"/>
          </a:xfrm>
          <a:prstGeom prst="rightBrace">
            <a:avLst>
              <a:gd fmla="val 0" name="adj1"/>
              <a:gd fmla="val 50000" name="adj2"/>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cxnSp>
        <p:nvCxnSpPr>
          <p:cNvPr id="472" name="Google Shape;472;p16"/>
          <p:cNvCxnSpPr/>
          <p:nvPr/>
        </p:nvCxnSpPr>
        <p:spPr>
          <a:xfrm flipH="1" rot="-5400000">
            <a:off x="5102146" y="3905974"/>
            <a:ext cx="4344000" cy="141300"/>
          </a:xfrm>
          <a:prstGeom prst="curvedConnector3">
            <a:avLst>
              <a:gd fmla="val 49999" name="adj1"/>
            </a:avLst>
          </a:prstGeom>
          <a:noFill/>
          <a:ln cap="flat" cmpd="sng" w="19050">
            <a:solidFill>
              <a:schemeClr val="accent1"/>
            </a:solidFill>
            <a:prstDash val="solid"/>
            <a:miter lim="800000"/>
            <a:headEnd len="sm" w="sm" type="none"/>
            <a:tailEnd len="med" w="med" type="triangle"/>
          </a:ln>
        </p:spPr>
      </p:cxnSp>
      <p:sp>
        <p:nvSpPr>
          <p:cNvPr id="473" name="Google Shape;473;p16"/>
          <p:cNvSpPr/>
          <p:nvPr/>
        </p:nvSpPr>
        <p:spPr>
          <a:xfrm>
            <a:off x="8948891" y="4253885"/>
            <a:ext cx="3031758"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Calibri"/>
                <a:ea typeface="Calibri"/>
                <a:cs typeface="Calibri"/>
                <a:sym typeface="Calibri"/>
              </a:rPr>
              <a:t>تلفظ، فك الرموز، إبصار، سماع، لمس، تتبع المعاني، تفسير مقروء، توضيح المعاني، </a:t>
            </a:r>
            <a:r>
              <a:rPr b="0" i="0" lang="ar-MA" sz="1800" u="none" cap="none" strike="noStrike">
                <a:solidFill>
                  <a:srgbClr val="FF0000"/>
                </a:solidFill>
                <a:latin typeface="Calibri"/>
                <a:ea typeface="Calibri"/>
                <a:cs typeface="Calibri"/>
                <a:sym typeface="Calibri"/>
              </a:rPr>
              <a:t>هداية</a:t>
            </a:r>
            <a:r>
              <a:rPr b="0" i="0" lang="ar-MA" sz="1800" u="none" cap="none" strike="noStrike">
                <a:solidFill>
                  <a:schemeClr val="dk1"/>
                </a:solidFill>
                <a:latin typeface="Calibri"/>
                <a:ea typeface="Calibri"/>
                <a:cs typeface="Calibri"/>
                <a:sym typeface="Calibri"/>
              </a:rPr>
              <a:t> إلى معنى... </a:t>
            </a:r>
            <a:endParaRPr b="0" i="0" sz="1800" u="none" cap="none" strike="noStrike">
              <a:solidFill>
                <a:schemeClr val="dk1"/>
              </a:solidFill>
              <a:latin typeface="Calibri"/>
              <a:ea typeface="Calibri"/>
              <a:cs typeface="Calibri"/>
              <a:sym typeface="Calibri"/>
            </a:endParaRPr>
          </a:p>
        </p:txBody>
      </p:sp>
      <p:sp>
        <p:nvSpPr>
          <p:cNvPr id="474" name="Google Shape;474;p16"/>
          <p:cNvSpPr/>
          <p:nvPr/>
        </p:nvSpPr>
        <p:spPr>
          <a:xfrm>
            <a:off x="823912" y="2366851"/>
            <a:ext cx="3031758"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Calibri"/>
                <a:ea typeface="Calibri"/>
                <a:cs typeface="Calibri"/>
                <a:sym typeface="Calibri"/>
              </a:rPr>
              <a:t>زجاج، نحاس، نيكل، عازل، موصل، إضاءة، إنارة، </a:t>
            </a:r>
            <a:r>
              <a:rPr b="0" i="0" lang="ar-MA" sz="1800" u="none" cap="none" strike="noStrike">
                <a:solidFill>
                  <a:srgbClr val="FF0000"/>
                </a:solidFill>
                <a:latin typeface="Calibri"/>
                <a:ea typeface="Calibri"/>
                <a:cs typeface="Calibri"/>
                <a:sym typeface="Calibri"/>
              </a:rPr>
              <a:t>هداية</a:t>
            </a:r>
            <a:r>
              <a:rPr b="0" i="0" lang="ar-MA" sz="1800" u="none" cap="none" strike="noStrike">
                <a:solidFill>
                  <a:schemeClr val="dk1"/>
                </a:solidFill>
                <a:latin typeface="Calibri"/>
                <a:ea typeface="Calibri"/>
                <a:cs typeface="Calibri"/>
                <a:sym typeface="Calibri"/>
              </a:rPr>
              <a:t> إلى بر الأمان...  </a:t>
            </a:r>
            <a:endParaRPr b="0" i="0" sz="1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67"/>
                                        </p:tgtEl>
                                        <p:attrNameLst>
                                          <p:attrName>style.visibility</p:attrName>
                                        </p:attrNameLst>
                                      </p:cBhvr>
                                      <p:to>
                                        <p:strVal val="visible"/>
                                      </p:to>
                                    </p:set>
                                    <p:anim calcmode="lin" valueType="num">
                                      <p:cBhvr additive="base">
                                        <p:cTn dur="500"/>
                                        <p:tgtEl>
                                          <p:spTgt spid="467"/>
                                        </p:tgtEl>
                                        <p:attrNameLst>
                                          <p:attrName>ppt_w</p:attrName>
                                        </p:attrNameLst>
                                      </p:cBhvr>
                                      <p:tavLst>
                                        <p:tav fmla="" tm="0">
                                          <p:val>
                                            <p:strVal val="0"/>
                                          </p:val>
                                        </p:tav>
                                        <p:tav fmla="" tm="100000">
                                          <p:val>
                                            <p:strVal val="#ppt_w"/>
                                          </p:val>
                                        </p:tav>
                                      </p:tavLst>
                                    </p:anim>
                                    <p:anim calcmode="lin" valueType="num">
                                      <p:cBhvr additive="base">
                                        <p:cTn dur="500"/>
                                        <p:tgtEl>
                                          <p:spTgt spid="46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80" name="Google Shape;480;p17"/>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481" name="Google Shape;481;p17"/>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482" name="Google Shape;482;p17"/>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483" name="Google Shape;483;p17"/>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4" name="Google Shape;484;p17"/>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85" name="Google Shape;485;p17"/>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6" name="Google Shape;486;p17"/>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487" name="Google Shape;487;p17"/>
          <p:cNvGrpSpPr/>
          <p:nvPr/>
        </p:nvGrpSpPr>
        <p:grpSpPr>
          <a:xfrm>
            <a:off x="3985514" y="2203343"/>
            <a:ext cx="5257968" cy="3062641"/>
            <a:chOff x="1953514" y="1085743"/>
            <a:chExt cx="5257968" cy="3062641"/>
          </a:xfrm>
        </p:grpSpPr>
        <p:sp>
          <p:nvSpPr>
            <p:cNvPr id="488" name="Google Shape;488;p17"/>
            <p:cNvSpPr/>
            <p:nvPr/>
          </p:nvSpPr>
          <p:spPr>
            <a:xfrm>
              <a:off x="1953514" y="1085743"/>
              <a:ext cx="3011725" cy="3011937"/>
            </a:xfrm>
            <a:prstGeom prst="ellipse">
              <a:avLst/>
            </a:prstGeom>
            <a:solidFill>
              <a:srgbClr val="E97131">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7"/>
            <p:cNvSpPr txBox="1"/>
            <p:nvPr/>
          </p:nvSpPr>
          <p:spPr>
            <a:xfrm>
              <a:off x="2394571" y="1526831"/>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المصباح</a:t>
              </a:r>
              <a:endParaRPr b="0" i="0" sz="1400" u="none" cap="none" strike="noStrike">
                <a:solidFill>
                  <a:schemeClr val="dk1"/>
                </a:solidFill>
                <a:latin typeface="Calibri"/>
                <a:ea typeface="Calibri"/>
                <a:cs typeface="Calibri"/>
                <a:sym typeface="Calibri"/>
              </a:endParaRPr>
            </a:p>
          </p:txBody>
        </p:sp>
        <p:sp>
          <p:nvSpPr>
            <p:cNvPr id="490" name="Google Shape;490;p17"/>
            <p:cNvSpPr/>
            <p:nvPr/>
          </p:nvSpPr>
          <p:spPr>
            <a:xfrm>
              <a:off x="4199757" y="1136447"/>
              <a:ext cx="3011725" cy="3011937"/>
            </a:xfrm>
            <a:prstGeom prst="ellipse">
              <a:avLst/>
            </a:prstGeom>
            <a:solidFill>
              <a:srgbClr val="176B22">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7"/>
            <p:cNvSpPr txBox="1"/>
            <p:nvPr/>
          </p:nvSpPr>
          <p:spPr>
            <a:xfrm>
              <a:off x="4640814" y="1577535"/>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القراءة</a:t>
              </a:r>
              <a:endParaRPr b="0" i="0" sz="3200" u="none" cap="none" strike="noStrike">
                <a:solidFill>
                  <a:schemeClr val="dk1"/>
                </a:solidFill>
                <a:latin typeface="Calibri"/>
                <a:ea typeface="Calibri"/>
                <a:cs typeface="Calibri"/>
                <a:sym typeface="Calibri"/>
              </a:endParaRPr>
            </a:p>
          </p:txBody>
        </p:sp>
      </p:grpSp>
      <p:sp>
        <p:nvSpPr>
          <p:cNvPr id="492" name="Google Shape;492;p17"/>
          <p:cNvSpPr/>
          <p:nvPr/>
        </p:nvSpPr>
        <p:spPr>
          <a:xfrm rot="5400000">
            <a:off x="8964505" y="3118183"/>
            <a:ext cx="487680" cy="1695209"/>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3" name="Google Shape;493;p17"/>
          <p:cNvSpPr/>
          <p:nvPr/>
        </p:nvSpPr>
        <p:spPr>
          <a:xfrm>
            <a:off x="6096000" y="2736427"/>
            <a:ext cx="1160050" cy="1971040"/>
          </a:xfrm>
          <a:prstGeom prst="ellipse">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accent4"/>
                </a:solidFill>
                <a:latin typeface="Play"/>
                <a:ea typeface="Play"/>
                <a:cs typeface="Play"/>
                <a:sym typeface="Play"/>
              </a:rPr>
              <a:t>الهداية</a:t>
            </a:r>
            <a:endParaRPr b="1" i="0" sz="1000" u="none" cap="none" strike="noStrike">
              <a:solidFill>
                <a:schemeClr val="accent4"/>
              </a:solidFill>
              <a:latin typeface="Play"/>
              <a:ea typeface="Play"/>
              <a:cs typeface="Play"/>
              <a:sym typeface="Play"/>
            </a:endParaRPr>
          </a:p>
        </p:txBody>
      </p:sp>
      <p:sp>
        <p:nvSpPr>
          <p:cNvPr id="494" name="Google Shape;494;p17"/>
          <p:cNvSpPr/>
          <p:nvPr/>
        </p:nvSpPr>
        <p:spPr>
          <a:xfrm>
            <a:off x="8907149" y="4253885"/>
            <a:ext cx="3031758"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Calibri"/>
                <a:ea typeface="Calibri"/>
                <a:cs typeface="Calibri"/>
                <a:sym typeface="Calibri"/>
              </a:rPr>
              <a:t>القراءة تنير العقول، وتهدي إلى الصواب، وتنقذ من الجهل.</a:t>
            </a:r>
            <a:endParaRPr b="0" i="0" sz="1800" u="none" cap="none" strike="noStrike">
              <a:solidFill>
                <a:schemeClr val="dk1"/>
              </a:solidFill>
              <a:latin typeface="Calibri"/>
              <a:ea typeface="Calibri"/>
              <a:cs typeface="Calibri"/>
              <a:sym typeface="Calibri"/>
            </a:endParaRPr>
          </a:p>
        </p:txBody>
      </p:sp>
      <p:sp>
        <p:nvSpPr>
          <p:cNvPr id="495" name="Google Shape;495;p17"/>
          <p:cNvSpPr/>
          <p:nvPr/>
        </p:nvSpPr>
        <p:spPr>
          <a:xfrm rot="-5400000">
            <a:off x="3660989" y="2679517"/>
            <a:ext cx="487680" cy="1794936"/>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6" name="Google Shape;496;p17"/>
          <p:cNvSpPr/>
          <p:nvPr/>
        </p:nvSpPr>
        <p:spPr>
          <a:xfrm>
            <a:off x="959091" y="2334261"/>
            <a:ext cx="3031758"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1800" u="none" cap="none" strike="noStrike">
                <a:solidFill>
                  <a:schemeClr val="dk1"/>
                </a:solidFill>
                <a:latin typeface="Calibri"/>
                <a:ea typeface="Calibri"/>
                <a:cs typeface="Calibri"/>
                <a:sym typeface="Calibri"/>
              </a:rPr>
              <a:t>المصباح ينير الطريق، ويزيل الظلمة، ويهدي إلى الهدف (الوصول).  </a:t>
            </a:r>
            <a:endParaRPr b="0" i="0" sz="1800" u="none" cap="none" strike="noStrike">
              <a:solidFill>
                <a:schemeClr val="dk1"/>
              </a:solidFill>
              <a:latin typeface="Calibri"/>
              <a:ea typeface="Calibri"/>
              <a:cs typeface="Calibri"/>
              <a:sym typeface="Calibri"/>
            </a:endParaRPr>
          </a:p>
        </p:txBody>
      </p:sp>
      <p:sp>
        <p:nvSpPr>
          <p:cNvPr id="497" name="Google Shape;497;p17"/>
          <p:cNvSpPr/>
          <p:nvPr/>
        </p:nvSpPr>
        <p:spPr>
          <a:xfrm>
            <a:off x="3470786" y="5219839"/>
            <a:ext cx="2709331"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3200" u="none" cap="none" strike="noStrike">
                <a:solidFill>
                  <a:schemeClr val="accent4"/>
                </a:solidFill>
                <a:latin typeface="Calibri"/>
                <a:ea typeface="Calibri"/>
                <a:cs typeface="Calibri"/>
                <a:sym typeface="Calibri"/>
              </a:rPr>
              <a:t>الصفة المشتركة</a:t>
            </a:r>
            <a:endParaRPr b="0" i="0" sz="3200" u="none" cap="none" strike="noStrike">
              <a:solidFill>
                <a:schemeClr val="accent4"/>
              </a:solidFill>
              <a:latin typeface="Calibri"/>
              <a:ea typeface="Calibri"/>
              <a:cs typeface="Calibri"/>
              <a:sym typeface="Calibri"/>
            </a:endParaRPr>
          </a:p>
        </p:txBody>
      </p:sp>
      <p:sp>
        <p:nvSpPr>
          <p:cNvPr id="498" name="Google Shape;498;p17"/>
          <p:cNvSpPr/>
          <p:nvPr/>
        </p:nvSpPr>
        <p:spPr>
          <a:xfrm rot="10800000">
            <a:off x="6197600" y="4707466"/>
            <a:ext cx="487680" cy="1094275"/>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9" name="Google Shape;499;p17"/>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0" name="Google Shape;500;p17"/>
          <p:cNvSpPr txBox="1"/>
          <p:nvPr/>
        </p:nvSpPr>
        <p:spPr>
          <a:xfrm>
            <a:off x="10207307" y="1188778"/>
            <a:ext cx="1194765" cy="52322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800" u="none" cap="none" strike="noStrike">
                <a:solidFill>
                  <a:schemeClr val="dk1"/>
                </a:solidFill>
                <a:latin typeface="Calibri"/>
                <a:ea typeface="Calibri"/>
                <a:cs typeface="Calibri"/>
                <a:sym typeface="Calibri"/>
              </a:rPr>
              <a:t>❷</a:t>
            </a:r>
            <a:endParaRPr b="0" i="0" sz="2800" u="none" cap="none" strike="noStrike">
              <a:solidFill>
                <a:schemeClr val="dk1"/>
              </a:solidFill>
              <a:latin typeface="Arial"/>
              <a:ea typeface="Arial"/>
              <a:cs typeface="Arial"/>
              <a:sym typeface="Arial"/>
            </a:endParaRPr>
          </a:p>
        </p:txBody>
      </p:sp>
      <p:sp>
        <p:nvSpPr>
          <p:cNvPr id="501" name="Google Shape;501;p17"/>
          <p:cNvSpPr/>
          <p:nvPr/>
        </p:nvSpPr>
        <p:spPr>
          <a:xfrm>
            <a:off x="3790122" y="1219891"/>
            <a:ext cx="4570617" cy="584735"/>
          </a:xfrm>
          <a:prstGeom prst="rect">
            <a:avLst/>
          </a:prstGeom>
          <a:solidFill>
            <a:srgbClr val="F2F2F2"/>
          </a:solid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3200"/>
              <a:buFont typeface="Calibri"/>
              <a:buNone/>
            </a:pPr>
            <a:r>
              <a:rPr b="1" i="0" lang="ar-MA" sz="3200" u="none" cap="none" strike="noStrike">
                <a:solidFill>
                  <a:srgbClr val="002060"/>
                </a:solidFill>
                <a:latin typeface="Calibri"/>
                <a:ea typeface="Calibri"/>
                <a:cs typeface="Calibri"/>
                <a:sym typeface="Calibri"/>
              </a:rPr>
              <a:t>- </a:t>
            </a:r>
            <a:r>
              <a:rPr b="1" i="0" lang="ar-MA" sz="3200" u="none" cap="none" strike="noStrike">
                <a:solidFill>
                  <a:schemeClr val="accent6"/>
                </a:solidFill>
                <a:latin typeface="Calibri"/>
                <a:ea typeface="Calibri"/>
                <a:cs typeface="Calibri"/>
                <a:sym typeface="Calibri"/>
              </a:rPr>
              <a:t>ٱلْقِراءَةُ</a:t>
            </a:r>
            <a:r>
              <a:rPr b="1" i="0" lang="ar-MA" sz="3200" u="none" cap="none" strike="noStrike">
                <a:solidFill>
                  <a:srgbClr val="002060"/>
                </a:solidFill>
                <a:latin typeface="Calibri"/>
                <a:ea typeface="Calibri"/>
                <a:cs typeface="Calibri"/>
                <a:sym typeface="Calibri"/>
              </a:rPr>
              <a:t> </a:t>
            </a:r>
            <a:r>
              <a:rPr b="1" i="0" lang="ar-MA" sz="3200" u="none" cap="none" strike="noStrike">
                <a:solidFill>
                  <a:schemeClr val="accent4"/>
                </a:solidFill>
                <a:latin typeface="Calibri"/>
                <a:ea typeface="Calibri"/>
                <a:cs typeface="Calibri"/>
                <a:sym typeface="Calibri"/>
              </a:rPr>
              <a:t> كَــٱلْمِصْباحِ</a:t>
            </a:r>
            <a:r>
              <a:rPr b="1" i="0" lang="ar-MA" sz="3200" u="none" cap="none" strike="noStrike">
                <a:solidFill>
                  <a:srgbClr val="002060"/>
                </a:solidFill>
                <a:latin typeface="Calibri"/>
                <a:ea typeface="Calibri"/>
                <a:cs typeface="Calibri"/>
                <a:sym typeface="Calibri"/>
              </a:rPr>
              <a:t> </a:t>
            </a:r>
            <a:r>
              <a:rPr b="1" i="0" lang="ar-MA" sz="3200" u="none" cap="none" strike="noStrike">
                <a:solidFill>
                  <a:srgbClr val="7030A0"/>
                </a:solidFill>
                <a:latin typeface="Calibri"/>
                <a:ea typeface="Calibri"/>
                <a:cs typeface="Calibri"/>
                <a:sym typeface="Calibri"/>
              </a:rPr>
              <a:t>في ٱلْهِدايَةِ.</a:t>
            </a:r>
            <a:endParaRPr b="1" i="0" sz="2000" u="none" cap="none" strike="noStrike">
              <a:solidFill>
                <a:srgbClr val="FFC000"/>
              </a:solidFill>
              <a:latin typeface="Calibri"/>
              <a:ea typeface="Calibri"/>
              <a:cs typeface="Calibri"/>
              <a:sym typeface="Calibri"/>
            </a:endParaRPr>
          </a:p>
        </p:txBody>
      </p:sp>
      <p:sp>
        <p:nvSpPr>
          <p:cNvPr id="502" name="Google Shape;502;p17"/>
          <p:cNvSpPr/>
          <p:nvPr/>
        </p:nvSpPr>
        <p:spPr>
          <a:xfrm rot="5400000">
            <a:off x="6004073" y="-73034"/>
            <a:ext cx="390329" cy="3746089"/>
          </a:xfrm>
          <a:prstGeom prst="rightBrace">
            <a:avLst>
              <a:gd fmla="val 0" name="adj1"/>
              <a:gd fmla="val 50000" name="adj2"/>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3" name="Google Shape;503;p17"/>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أتعرف التشبيه وأركانه انطلاقا من مثال توضيحي</a:t>
            </a:r>
            <a:endParaRPr/>
          </a:p>
        </p:txBody>
      </p:sp>
      <p:sp>
        <p:nvSpPr>
          <p:cNvPr id="504" name="Google Shape;504;p17"/>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يوضح المدرس التشبيه الوارد في المثال، ويبين وظيفته التعبيرية، ويرصد أركانه </a:t>
            </a:r>
            <a:endParaRPr b="0" i="0" sz="14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99"/>
                                        </p:tgtEl>
                                        <p:attrNameLst>
                                          <p:attrName>style.visibility</p:attrName>
                                        </p:attrNameLst>
                                      </p:cBhvr>
                                      <p:to>
                                        <p:strVal val="visible"/>
                                      </p:to>
                                    </p:set>
                                    <p:anim calcmode="lin" valueType="num">
                                      <p:cBhvr additive="base">
                                        <p:cTn dur="500"/>
                                        <p:tgtEl>
                                          <p:spTgt spid="499"/>
                                        </p:tgtEl>
                                        <p:attrNameLst>
                                          <p:attrName>ppt_w</p:attrName>
                                        </p:attrNameLst>
                                      </p:cBhvr>
                                      <p:tavLst>
                                        <p:tav fmla="" tm="0">
                                          <p:val>
                                            <p:strVal val="0"/>
                                          </p:val>
                                        </p:tav>
                                        <p:tav fmla="" tm="100000">
                                          <p:val>
                                            <p:strVal val="#ppt_w"/>
                                          </p:val>
                                        </p:tav>
                                      </p:tavLst>
                                    </p:anim>
                                    <p:anim calcmode="lin" valueType="num">
                                      <p:cBhvr additive="base">
                                        <p:cTn dur="500"/>
                                        <p:tgtEl>
                                          <p:spTgt spid="49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10" name="Google Shape;510;p18"/>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11" name="Google Shape;511;p18"/>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12" name="Google Shape;512;p18"/>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13" name="Google Shape;513;p18"/>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4" name="Google Shape;514;p18"/>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15" name="Google Shape;515;p18"/>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6" name="Google Shape;516;p18"/>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517" name="Google Shape;517;p18"/>
          <p:cNvGrpSpPr/>
          <p:nvPr/>
        </p:nvGrpSpPr>
        <p:grpSpPr>
          <a:xfrm>
            <a:off x="3985514" y="2203343"/>
            <a:ext cx="5257968" cy="3062641"/>
            <a:chOff x="1953514" y="1085743"/>
            <a:chExt cx="5257968" cy="3062641"/>
          </a:xfrm>
        </p:grpSpPr>
        <p:sp>
          <p:nvSpPr>
            <p:cNvPr id="518" name="Google Shape;518;p18"/>
            <p:cNvSpPr/>
            <p:nvPr/>
          </p:nvSpPr>
          <p:spPr>
            <a:xfrm>
              <a:off x="1953514" y="1085743"/>
              <a:ext cx="3011725" cy="3011937"/>
            </a:xfrm>
            <a:prstGeom prst="ellipse">
              <a:avLst/>
            </a:prstGeom>
            <a:solidFill>
              <a:srgbClr val="E97131">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8"/>
            <p:cNvSpPr txBox="1"/>
            <p:nvPr/>
          </p:nvSpPr>
          <p:spPr>
            <a:xfrm>
              <a:off x="2394571" y="1526831"/>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   </a:t>
              </a:r>
              <a:r>
                <a:rPr b="0" i="0" lang="ar-MA" sz="3200" u="none" cap="none" strike="noStrike">
                  <a:solidFill>
                    <a:srgbClr val="FF0000"/>
                  </a:solidFill>
                  <a:latin typeface="Calibri"/>
                  <a:ea typeface="Calibri"/>
                  <a:cs typeface="Calibri"/>
                  <a:sym typeface="Calibri"/>
                </a:rPr>
                <a:t>كــ</a:t>
              </a:r>
              <a:r>
                <a:rPr b="0" i="0" lang="ar-MA" sz="3200" u="none" cap="none" strike="noStrike">
                  <a:solidFill>
                    <a:schemeClr val="dk1"/>
                  </a:solidFill>
                  <a:latin typeface="Calibri"/>
                  <a:ea typeface="Calibri"/>
                  <a:cs typeface="Calibri"/>
                  <a:sym typeface="Calibri"/>
                </a:rPr>
                <a:t>ـالمصباح</a:t>
              </a:r>
              <a:endParaRPr b="0" i="0" sz="1400" u="none" cap="none" strike="noStrike">
                <a:solidFill>
                  <a:schemeClr val="dk1"/>
                </a:solidFill>
                <a:latin typeface="Calibri"/>
                <a:ea typeface="Calibri"/>
                <a:cs typeface="Calibri"/>
                <a:sym typeface="Calibri"/>
              </a:endParaRPr>
            </a:p>
          </p:txBody>
        </p:sp>
        <p:sp>
          <p:nvSpPr>
            <p:cNvPr id="520" name="Google Shape;520;p18"/>
            <p:cNvSpPr/>
            <p:nvPr/>
          </p:nvSpPr>
          <p:spPr>
            <a:xfrm>
              <a:off x="4199757" y="1136447"/>
              <a:ext cx="3011725" cy="3011937"/>
            </a:xfrm>
            <a:prstGeom prst="ellipse">
              <a:avLst/>
            </a:prstGeom>
            <a:solidFill>
              <a:srgbClr val="176B22">
                <a:alpha val="49803"/>
              </a:srgbClr>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8"/>
            <p:cNvSpPr txBox="1"/>
            <p:nvPr/>
          </p:nvSpPr>
          <p:spPr>
            <a:xfrm>
              <a:off x="4640814" y="1577535"/>
              <a:ext cx="2129611" cy="2129761"/>
            </a:xfrm>
            <a:prstGeom prst="rect">
              <a:avLst/>
            </a:prstGeom>
            <a:noFill/>
            <a:ln>
              <a:noFill/>
            </a:ln>
          </p:spPr>
          <p:txBody>
            <a:bodyPr anchorCtr="0" anchor="ctr" bIns="121900" lIns="121900" spcFirstLastPara="1" rIns="121900" wrap="square" tIns="121900">
              <a:noAutofit/>
            </a:bodyPr>
            <a:lstStyle/>
            <a:p>
              <a:pPr indent="0" lvl="0" marL="0" marR="0" rtl="1" algn="ctr">
                <a:lnSpc>
                  <a:spcPct val="9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القراءة</a:t>
              </a:r>
              <a:endParaRPr b="0" i="0" sz="3200" u="none" cap="none" strike="noStrike">
                <a:solidFill>
                  <a:schemeClr val="dk1"/>
                </a:solidFill>
                <a:latin typeface="Calibri"/>
                <a:ea typeface="Calibri"/>
                <a:cs typeface="Calibri"/>
                <a:sym typeface="Calibri"/>
              </a:endParaRPr>
            </a:p>
          </p:txBody>
        </p:sp>
      </p:grpSp>
      <p:sp>
        <p:nvSpPr>
          <p:cNvPr id="522" name="Google Shape;522;p18"/>
          <p:cNvSpPr/>
          <p:nvPr/>
        </p:nvSpPr>
        <p:spPr>
          <a:xfrm rot="5400000">
            <a:off x="8964505" y="3118183"/>
            <a:ext cx="487680" cy="1695209"/>
          </a:xfrm>
          <a:prstGeom prst="bentArrow">
            <a:avLst>
              <a:gd fmla="val 25000" name="adj1"/>
              <a:gd fmla="val 25000" name="adj2"/>
              <a:gd fmla="val 25000" name="adj3"/>
              <a:gd fmla="val 43750" name="adj4"/>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3" name="Google Shape;523;p18"/>
          <p:cNvSpPr/>
          <p:nvPr/>
        </p:nvSpPr>
        <p:spPr>
          <a:xfrm>
            <a:off x="6096000" y="2736427"/>
            <a:ext cx="1160050" cy="1971040"/>
          </a:xfrm>
          <a:prstGeom prst="ellipse">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accent4"/>
                </a:solidFill>
                <a:latin typeface="Play"/>
                <a:ea typeface="Play"/>
                <a:cs typeface="Play"/>
                <a:sym typeface="Play"/>
              </a:rPr>
              <a:t>الهداية</a:t>
            </a:r>
            <a:endParaRPr b="1" i="0" sz="1000" u="none" cap="none" strike="noStrike">
              <a:solidFill>
                <a:schemeClr val="accent4"/>
              </a:solidFill>
              <a:latin typeface="Play"/>
              <a:ea typeface="Play"/>
              <a:cs typeface="Play"/>
              <a:sym typeface="Play"/>
            </a:endParaRPr>
          </a:p>
        </p:txBody>
      </p:sp>
      <p:sp>
        <p:nvSpPr>
          <p:cNvPr id="524" name="Google Shape;524;p18"/>
          <p:cNvSpPr/>
          <p:nvPr/>
        </p:nvSpPr>
        <p:spPr>
          <a:xfrm>
            <a:off x="10465481" y="1146974"/>
            <a:ext cx="678416" cy="668382"/>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5" name="Google Shape;525;p18"/>
          <p:cNvSpPr/>
          <p:nvPr/>
        </p:nvSpPr>
        <p:spPr>
          <a:xfrm rot="5400000">
            <a:off x="8964505" y="3118183"/>
            <a:ext cx="487680" cy="1695209"/>
          </a:xfrm>
          <a:prstGeom prst="bentArrow">
            <a:avLst>
              <a:gd fmla="val 25000" name="adj1"/>
              <a:gd fmla="val 25000" name="adj2"/>
              <a:gd fmla="val 25000" name="adj3"/>
              <a:gd fmla="val 43750" name="adj4"/>
            </a:avLst>
          </a:prstGeom>
          <a:solidFill>
            <a:schemeClr val="accent5"/>
          </a:solidFill>
          <a:ln cap="flat" cmpd="sng" w="19050">
            <a:solidFill>
              <a:srgbClr val="741F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6" name="Google Shape;526;p18"/>
          <p:cNvSpPr/>
          <p:nvPr/>
        </p:nvSpPr>
        <p:spPr>
          <a:xfrm>
            <a:off x="9104670" y="4250105"/>
            <a:ext cx="1623875"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800" u="none" cap="none" strike="noStrike">
                <a:solidFill>
                  <a:schemeClr val="accent5"/>
                </a:solidFill>
                <a:latin typeface="Calibri"/>
                <a:ea typeface="Calibri"/>
                <a:cs typeface="Calibri"/>
                <a:sym typeface="Calibri"/>
              </a:rPr>
              <a:t>المُشَبَّهُ</a:t>
            </a:r>
            <a:endParaRPr b="0" i="0" sz="2800" u="none" cap="none" strike="noStrike">
              <a:solidFill>
                <a:schemeClr val="accent5"/>
              </a:solidFill>
              <a:latin typeface="Calibri"/>
              <a:ea typeface="Calibri"/>
              <a:cs typeface="Calibri"/>
              <a:sym typeface="Calibri"/>
            </a:endParaRPr>
          </a:p>
        </p:txBody>
      </p:sp>
      <p:sp>
        <p:nvSpPr>
          <p:cNvPr id="527" name="Google Shape;527;p18"/>
          <p:cNvSpPr/>
          <p:nvPr/>
        </p:nvSpPr>
        <p:spPr>
          <a:xfrm rot="-5400000">
            <a:off x="3425019" y="2679517"/>
            <a:ext cx="487680" cy="1794936"/>
          </a:xfrm>
          <a:prstGeom prst="bentArrow">
            <a:avLst>
              <a:gd fmla="val 25000" name="adj1"/>
              <a:gd fmla="val 25000" name="adj2"/>
              <a:gd fmla="val 25000" name="adj3"/>
              <a:gd fmla="val 43750" name="adj4"/>
            </a:avLst>
          </a:prstGeom>
          <a:solidFill>
            <a:schemeClr val="dk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8" name="Google Shape;528;p18"/>
          <p:cNvSpPr/>
          <p:nvPr/>
        </p:nvSpPr>
        <p:spPr>
          <a:xfrm>
            <a:off x="2214848" y="2365609"/>
            <a:ext cx="1367344"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الْمُشَبَّهُ بِهِ</a:t>
            </a:r>
            <a:endParaRPr b="0" i="0" sz="2400" u="none" cap="none" strike="noStrike">
              <a:solidFill>
                <a:schemeClr val="dk1"/>
              </a:solidFill>
              <a:latin typeface="Calibri"/>
              <a:ea typeface="Calibri"/>
              <a:cs typeface="Calibri"/>
              <a:sym typeface="Calibri"/>
            </a:endParaRPr>
          </a:p>
        </p:txBody>
      </p:sp>
      <p:pic>
        <p:nvPicPr>
          <p:cNvPr id="529" name="Google Shape;529;p18"/>
          <p:cNvPicPr preferRelativeResize="0"/>
          <p:nvPr/>
        </p:nvPicPr>
        <p:blipFill rotWithShape="1">
          <a:blip r:embed="rId5">
            <a:alphaModFix/>
          </a:blip>
          <a:srcRect b="0" l="0" r="0" t="0"/>
          <a:stretch/>
        </p:blipFill>
        <p:spPr>
          <a:xfrm>
            <a:off x="6173310" y="4707467"/>
            <a:ext cx="922337" cy="826346"/>
          </a:xfrm>
          <a:prstGeom prst="rect">
            <a:avLst/>
          </a:prstGeom>
          <a:noFill/>
          <a:ln>
            <a:noFill/>
          </a:ln>
        </p:spPr>
      </p:pic>
      <p:sp>
        <p:nvSpPr>
          <p:cNvPr id="530" name="Google Shape;530;p18"/>
          <p:cNvSpPr/>
          <p:nvPr/>
        </p:nvSpPr>
        <p:spPr>
          <a:xfrm>
            <a:off x="4754300" y="5537201"/>
            <a:ext cx="3760355"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800" u="none" cap="none" strike="noStrike">
                <a:solidFill>
                  <a:schemeClr val="accent4"/>
                </a:solidFill>
                <a:latin typeface="Calibri"/>
                <a:ea typeface="Calibri"/>
                <a:cs typeface="Calibri"/>
                <a:sym typeface="Calibri"/>
              </a:rPr>
              <a:t>وَجْهُ الشَّبَه= الصفة المشتركة</a:t>
            </a:r>
            <a:endParaRPr b="0" i="0" sz="2800" u="none" cap="none" strike="noStrike">
              <a:solidFill>
                <a:schemeClr val="accent4"/>
              </a:solidFill>
              <a:latin typeface="Calibri"/>
              <a:ea typeface="Calibri"/>
              <a:cs typeface="Calibri"/>
              <a:sym typeface="Calibri"/>
            </a:endParaRPr>
          </a:p>
        </p:txBody>
      </p:sp>
      <p:pic>
        <p:nvPicPr>
          <p:cNvPr id="531" name="Google Shape;531;p18"/>
          <p:cNvPicPr preferRelativeResize="0"/>
          <p:nvPr/>
        </p:nvPicPr>
        <p:blipFill rotWithShape="1">
          <a:blip r:embed="rId5">
            <a:alphaModFix/>
          </a:blip>
          <a:srcRect b="0" l="0" r="0" t="0"/>
          <a:stretch/>
        </p:blipFill>
        <p:spPr>
          <a:xfrm rot="-10184493">
            <a:off x="5653150" y="1845492"/>
            <a:ext cx="922337" cy="1494384"/>
          </a:xfrm>
          <a:prstGeom prst="rect">
            <a:avLst/>
          </a:prstGeom>
          <a:noFill/>
          <a:ln>
            <a:noFill/>
          </a:ln>
        </p:spPr>
      </p:pic>
      <p:sp>
        <p:nvSpPr>
          <p:cNvPr id="532" name="Google Shape;532;p18"/>
          <p:cNvSpPr/>
          <p:nvPr/>
        </p:nvSpPr>
        <p:spPr>
          <a:xfrm>
            <a:off x="2214848" y="920711"/>
            <a:ext cx="7013041" cy="943186"/>
          </a:xfrm>
          <a:prstGeom prst="roundRect">
            <a:avLst>
              <a:gd fmla="val 16667" name="adj"/>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800" u="none" cap="none" strike="noStrike">
                <a:solidFill>
                  <a:schemeClr val="accent5"/>
                </a:solidFill>
                <a:latin typeface="Calibri"/>
                <a:ea typeface="Calibri"/>
                <a:cs typeface="Calibri"/>
                <a:sym typeface="Calibri"/>
              </a:rPr>
              <a:t>أَدَاةُ التَّشْبِيهِ </a:t>
            </a:r>
            <a:endParaRPr/>
          </a:p>
          <a:p>
            <a:pPr indent="0" lvl="0" marL="0" marR="0" rtl="0" algn="ctr">
              <a:spcBef>
                <a:spcPts val="0"/>
              </a:spcBef>
              <a:spcAft>
                <a:spcPts val="0"/>
              </a:spcAft>
              <a:buNone/>
            </a:pPr>
            <a:r>
              <a:rPr b="0" i="0" lang="ar-MA" sz="2000" u="none" cap="none" strike="noStrike">
                <a:solidFill>
                  <a:schemeClr val="accent5"/>
                </a:solidFill>
                <a:latin typeface="Calibri"/>
                <a:ea typeface="Calibri"/>
                <a:cs typeface="Calibri"/>
                <a:sym typeface="Calibri"/>
              </a:rPr>
              <a:t>يمكن استبدال حرف الكاف بغيرها من أدوات التشبيه (كأن، يشبه، مثل، يماثل ...)</a:t>
            </a:r>
            <a:endParaRPr b="0" i="0" sz="2000" u="none" cap="none" strike="noStrike">
              <a:solidFill>
                <a:schemeClr val="accent5"/>
              </a:solidFill>
              <a:latin typeface="Calibri"/>
              <a:ea typeface="Calibri"/>
              <a:cs typeface="Calibri"/>
              <a:sym typeface="Calibri"/>
            </a:endParaRPr>
          </a:p>
        </p:txBody>
      </p:sp>
      <p:sp>
        <p:nvSpPr>
          <p:cNvPr id="533" name="Google Shape;533;p18"/>
          <p:cNvSpPr/>
          <p:nvPr/>
        </p:nvSpPr>
        <p:spPr>
          <a:xfrm>
            <a:off x="5777658" y="3386867"/>
            <a:ext cx="318342" cy="716079"/>
          </a:xfrm>
          <a:prstGeom prst="ellipse">
            <a:avLst/>
          </a:prstGeom>
          <a:noFill/>
          <a:ln cap="flat" cmpd="sng" w="381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4" name="Google Shape;534;p18"/>
          <p:cNvSpPr txBox="1"/>
          <p:nvPr/>
        </p:nvSpPr>
        <p:spPr>
          <a:xfrm>
            <a:off x="10156722" y="1208230"/>
            <a:ext cx="1317523"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800" u="none" cap="none" strike="noStrike">
                <a:solidFill>
                  <a:schemeClr val="dk1"/>
                </a:solidFill>
                <a:latin typeface="Calibri"/>
                <a:ea typeface="Calibri"/>
                <a:cs typeface="Calibri"/>
                <a:sym typeface="Calibri"/>
              </a:rPr>
              <a:t>❸</a:t>
            </a:r>
            <a:endParaRPr b="1" i="0" sz="1800" u="none" cap="none" strike="noStrike">
              <a:solidFill>
                <a:schemeClr val="dk1"/>
              </a:solidFill>
              <a:latin typeface="Calibri"/>
              <a:ea typeface="Calibri"/>
              <a:cs typeface="Calibri"/>
              <a:sym typeface="Calibri"/>
            </a:endParaRPr>
          </a:p>
        </p:txBody>
      </p:sp>
      <p:sp>
        <p:nvSpPr>
          <p:cNvPr id="535" name="Google Shape;535;p18"/>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أتعرف التشبيه وأركانه انطلاقا من مثال توضيحي</a:t>
            </a:r>
            <a:endParaRPr/>
          </a:p>
        </p:txBody>
      </p:sp>
      <p:sp>
        <p:nvSpPr>
          <p:cNvPr id="536" name="Google Shape;536;p18"/>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يوضح المدرس التشبيه الوارد في المثال، ويبين وظيفته التعبيرية، ويرصد أركانه </a:t>
            </a:r>
            <a:endParaRPr b="0" i="0" sz="14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4"/>
                                        </p:tgtEl>
                                        <p:attrNameLst>
                                          <p:attrName>style.visibility</p:attrName>
                                        </p:attrNameLst>
                                      </p:cBhvr>
                                      <p:to>
                                        <p:strVal val="visible"/>
                                      </p:to>
                                    </p:set>
                                    <p:anim calcmode="lin" valueType="num">
                                      <p:cBhvr additive="base">
                                        <p:cTn dur="500"/>
                                        <p:tgtEl>
                                          <p:spTgt spid="524"/>
                                        </p:tgtEl>
                                        <p:attrNameLst>
                                          <p:attrName>ppt_w</p:attrName>
                                        </p:attrNameLst>
                                      </p:cBhvr>
                                      <p:tavLst>
                                        <p:tav fmla="" tm="0">
                                          <p:val>
                                            <p:strVal val="0"/>
                                          </p:val>
                                        </p:tav>
                                        <p:tav fmla="" tm="100000">
                                          <p:val>
                                            <p:strVal val="#ppt_w"/>
                                          </p:val>
                                        </p:tav>
                                      </p:tavLst>
                                    </p:anim>
                                    <p:anim calcmode="lin" valueType="num">
                                      <p:cBhvr additive="base">
                                        <p:cTn dur="500"/>
                                        <p:tgtEl>
                                          <p:spTgt spid="52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500"/>
                                        <p:tgtEl>
                                          <p:spTgt spid="533"/>
                                        </p:tgtEl>
                                        <p:attrNameLst>
                                          <p:attrName>ppt_w</p:attrName>
                                        </p:attrNameLst>
                                      </p:cBhvr>
                                      <p:tavLst>
                                        <p:tav fmla="" tm="0">
                                          <p:val>
                                            <p:strVal val="0"/>
                                          </p:val>
                                        </p:tav>
                                        <p:tav fmla="" tm="100000">
                                          <p:val>
                                            <p:strVal val="#ppt_w"/>
                                          </p:val>
                                        </p:tav>
                                      </p:tavLst>
                                    </p:anim>
                                    <p:anim calcmode="lin" valueType="num">
                                      <p:cBhvr additive="base">
                                        <p:cTn dur="500"/>
                                        <p:tgtEl>
                                          <p:spTgt spid="53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1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42" name="Google Shape;542;p19"/>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43" name="Google Shape;543;p19"/>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44" name="Google Shape;544;p19"/>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45" name="Google Shape;545;p19"/>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6" name="Google Shape;546;p19"/>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47" name="Google Shape;547;p19"/>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8" name="Google Shape;548;p19"/>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aphicFrame>
        <p:nvGraphicFramePr>
          <p:cNvPr id="549" name="Google Shape;549;p19"/>
          <p:cNvGraphicFramePr/>
          <p:nvPr/>
        </p:nvGraphicFramePr>
        <p:xfrm>
          <a:off x="543979" y="2146454"/>
          <a:ext cx="3000000" cy="3000000"/>
        </p:xfrm>
        <a:graphic>
          <a:graphicData uri="http://schemas.openxmlformats.org/drawingml/2006/table">
            <a:tbl>
              <a:tblPr bandRow="1" firstCol="1" firstRow="1">
                <a:noFill/>
                <a:tableStyleId>{8950E5BD-D1A8-46C4-9F4E-481B99661887}</a:tableStyleId>
              </a:tblPr>
              <a:tblGrid>
                <a:gridCol w="4970500"/>
                <a:gridCol w="1406625"/>
                <a:gridCol w="1407725"/>
                <a:gridCol w="1565100"/>
                <a:gridCol w="1492475"/>
              </a:tblGrid>
              <a:tr h="614125">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ݴلْعِبارَةُ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 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أَداةُ ݴلتَّشْبيهِ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وَجْهُ ݴلشَّبَهِ</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 1- - ٱلْقِراءَةُ  كَــٱلْمِصْباحِ في ٱلْهِدايَةِ.</a:t>
                      </a:r>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ٱلْقِراءَةُ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ٱلْمِصْباح</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الكاف</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ٱلْهِدايَة</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2- ٱلْقِراءَةُ  </a:t>
                      </a:r>
                      <a:r>
                        <a:rPr b="1" lang="ar-MA" sz="2400">
                          <a:latin typeface="Calibri"/>
                          <a:ea typeface="Calibri"/>
                          <a:cs typeface="Calibri"/>
                          <a:sym typeface="Calibri"/>
                        </a:rPr>
                        <a:t>تُ</a:t>
                      </a:r>
                      <a:r>
                        <a:rPr b="1" lang="ar-MA" sz="2400" u="none" cap="none" strike="noStrike">
                          <a:solidFill>
                            <a:schemeClr val="dk1"/>
                          </a:solidFill>
                          <a:latin typeface="Calibri"/>
                          <a:ea typeface="Calibri"/>
                          <a:cs typeface="Calibri"/>
                          <a:sym typeface="Calibri"/>
                        </a:rPr>
                        <a:t>شْبِهُ ٱلْمِصْباحَ في ٱلْهِدايَةِ.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ٱلْقِراءَةُ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ٱلْمِصْباح</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يشبه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ٱلْهِدايَة</a:t>
                      </a:r>
                      <a:endParaRPr b="1"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550" name="Google Shape;550;p19"/>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أتعرف أركان التشبيه في المثالين التوضيحيين</a:t>
            </a:r>
            <a:endParaRPr/>
          </a:p>
        </p:txBody>
      </p:sp>
      <p:sp>
        <p:nvSpPr>
          <p:cNvPr id="551" name="Google Shape;551;p19"/>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يرصد المدرس أركان التشبيه في المثالين، ويبين وظيفته</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57" name="Google Shape;557;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558" name="Google Shape;558;p2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559" name="Google Shape;559;p20"/>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560" name="Google Shape;560;p20"/>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تعرف التشبيه ووظيفته وأركانه انطلاقا من الخطاطة</a:t>
            </a:r>
            <a:endParaRPr/>
          </a:p>
        </p:txBody>
      </p:sp>
      <p:sp>
        <p:nvSpPr>
          <p:cNvPr id="561" name="Google Shape;561;p20"/>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يلخص المدرس معطيات النمذجة انطلاقا من هذا المورد اللغوي بتعريف التشبيه وبيان وظيفته ومكوناته </a:t>
            </a:r>
            <a:endParaRPr b="0" i="0" sz="1400" u="none" cap="none" strike="noStrike">
              <a:solidFill>
                <a:srgbClr val="000000"/>
              </a:solidFill>
              <a:latin typeface="Calibri"/>
              <a:ea typeface="Calibri"/>
              <a:cs typeface="Calibri"/>
              <a:sym typeface="Calibri"/>
            </a:endParaRPr>
          </a:p>
        </p:txBody>
      </p:sp>
      <p:sp>
        <p:nvSpPr>
          <p:cNvPr id="562" name="Google Shape;562;p20"/>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3" name="Google Shape;563;p20"/>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4" name="Google Shape;564;p20"/>
          <p:cNvSpPr/>
          <p:nvPr/>
        </p:nvSpPr>
        <p:spPr>
          <a:xfrm>
            <a:off x="8786191" y="1869179"/>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5" name="Google Shape;565;p20"/>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6" name="Google Shape;566;p20"/>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567" name="Google Shape;567;p20"/>
          <p:cNvGrpSpPr/>
          <p:nvPr/>
        </p:nvGrpSpPr>
        <p:grpSpPr>
          <a:xfrm>
            <a:off x="1215973" y="1233183"/>
            <a:ext cx="10379680" cy="4601950"/>
            <a:chOff x="460597" y="1590"/>
            <a:chExt cx="10379680" cy="4601950"/>
          </a:xfrm>
        </p:grpSpPr>
        <p:sp>
          <p:nvSpPr>
            <p:cNvPr id="568" name="Google Shape;568;p20"/>
            <p:cNvSpPr/>
            <p:nvPr/>
          </p:nvSpPr>
          <p:spPr>
            <a:xfrm>
              <a:off x="5841223" y="1358816"/>
              <a:ext cx="2802241" cy="327317"/>
            </a:xfrm>
            <a:custGeom>
              <a:rect b="b" l="l" r="r" t="t"/>
              <a:pathLst>
                <a:path extrusionOk="0" h="120000" w="120000">
                  <a:moveTo>
                    <a:pt x="0" y="0"/>
                  </a:moveTo>
                  <a:lnTo>
                    <a:pt x="0" y="81777"/>
                  </a:lnTo>
                  <a:lnTo>
                    <a:pt x="120000" y="81777"/>
                  </a:lnTo>
                  <a:lnTo>
                    <a:pt x="120000" y="120000"/>
                  </a:lnTo>
                </a:path>
              </a:pathLst>
            </a:custGeom>
            <a:noFill/>
            <a:ln cap="flat" cmpd="sng" w="19050">
              <a:solidFill>
                <a:srgbClr val="A02891"/>
              </a:solidFill>
              <a:prstDash val="solid"/>
              <a:miter lim="800000"/>
              <a:headEnd len="sm" w="sm" type="none"/>
              <a:tailEnd len="sm" w="sm" type="none"/>
            </a:ln>
          </p:spPr>
        </p:sp>
        <p:sp>
          <p:nvSpPr>
            <p:cNvPr id="569" name="Google Shape;569;p20"/>
            <p:cNvSpPr/>
            <p:nvPr/>
          </p:nvSpPr>
          <p:spPr>
            <a:xfrm>
              <a:off x="5841223" y="1358816"/>
              <a:ext cx="956028" cy="327317"/>
            </a:xfrm>
            <a:custGeom>
              <a:rect b="b" l="l" r="r" t="t"/>
              <a:pathLst>
                <a:path extrusionOk="0" h="120000" w="120000">
                  <a:moveTo>
                    <a:pt x="0" y="0"/>
                  </a:moveTo>
                  <a:lnTo>
                    <a:pt x="0" y="81777"/>
                  </a:lnTo>
                  <a:lnTo>
                    <a:pt x="120000" y="81777"/>
                  </a:lnTo>
                  <a:lnTo>
                    <a:pt x="120000" y="120000"/>
                  </a:lnTo>
                </a:path>
              </a:pathLst>
            </a:custGeom>
            <a:noFill/>
            <a:ln cap="flat" cmpd="sng" w="19050">
              <a:solidFill>
                <a:srgbClr val="A02891"/>
              </a:solidFill>
              <a:prstDash val="solid"/>
              <a:miter lim="800000"/>
              <a:headEnd len="sm" w="sm" type="none"/>
              <a:tailEnd len="sm" w="sm" type="none"/>
            </a:ln>
          </p:spPr>
        </p:sp>
        <p:sp>
          <p:nvSpPr>
            <p:cNvPr id="570" name="Google Shape;570;p20"/>
            <p:cNvSpPr/>
            <p:nvPr/>
          </p:nvSpPr>
          <p:spPr>
            <a:xfrm>
              <a:off x="9067861" y="3448284"/>
              <a:ext cx="126184" cy="321800"/>
            </a:xfrm>
            <a:custGeom>
              <a:rect b="b" l="l" r="r" t="t"/>
              <a:pathLst>
                <a:path extrusionOk="0" h="120000" w="120000">
                  <a:moveTo>
                    <a:pt x="120000" y="0"/>
                  </a:moveTo>
                  <a:lnTo>
                    <a:pt x="120000" y="81121"/>
                  </a:lnTo>
                  <a:lnTo>
                    <a:pt x="0" y="81121"/>
                  </a:lnTo>
                  <a:lnTo>
                    <a:pt x="0" y="120000"/>
                  </a:lnTo>
                </a:path>
              </a:pathLst>
            </a:custGeom>
            <a:noFill/>
            <a:ln cap="flat" cmpd="sng" w="19050">
              <a:solidFill>
                <a:srgbClr val="4EA62C"/>
              </a:solidFill>
              <a:prstDash val="solid"/>
              <a:miter lim="800000"/>
              <a:headEnd len="sm" w="sm" type="none"/>
              <a:tailEnd len="sm" w="sm" type="none"/>
            </a:ln>
          </p:spPr>
        </p:sp>
        <p:sp>
          <p:nvSpPr>
            <p:cNvPr id="571" name="Google Shape;571;p20"/>
            <p:cNvSpPr/>
            <p:nvPr/>
          </p:nvSpPr>
          <p:spPr>
            <a:xfrm>
              <a:off x="4966002" y="2400792"/>
              <a:ext cx="4228044" cy="332834"/>
            </a:xfrm>
            <a:custGeom>
              <a:rect b="b" l="l" r="r" t="t"/>
              <a:pathLst>
                <a:path extrusionOk="0" h="120000" w="120000">
                  <a:moveTo>
                    <a:pt x="0" y="0"/>
                  </a:moveTo>
                  <a:lnTo>
                    <a:pt x="0" y="82410"/>
                  </a:lnTo>
                  <a:lnTo>
                    <a:pt x="120000" y="82410"/>
                  </a:lnTo>
                  <a:lnTo>
                    <a:pt x="120000" y="120000"/>
                  </a:lnTo>
                </a:path>
              </a:pathLst>
            </a:custGeom>
            <a:noFill/>
            <a:ln cap="flat" cmpd="sng" w="19050">
              <a:solidFill>
                <a:srgbClr val="4EA62C"/>
              </a:solidFill>
              <a:prstDash val="solid"/>
              <a:miter lim="800000"/>
              <a:headEnd len="sm" w="sm" type="none"/>
              <a:tailEnd len="sm" w="sm" type="none"/>
            </a:ln>
          </p:spPr>
        </p:sp>
        <p:sp>
          <p:nvSpPr>
            <p:cNvPr id="572" name="Google Shape;572;p20"/>
            <p:cNvSpPr/>
            <p:nvPr/>
          </p:nvSpPr>
          <p:spPr>
            <a:xfrm>
              <a:off x="2061101" y="3442767"/>
              <a:ext cx="91440" cy="327317"/>
            </a:xfrm>
            <a:custGeom>
              <a:rect b="b" l="l" r="r" t="t"/>
              <a:pathLst>
                <a:path extrusionOk="0" h="120000" w="120000">
                  <a:moveTo>
                    <a:pt x="60000" y="0"/>
                  </a:moveTo>
                  <a:lnTo>
                    <a:pt x="60000" y="81777"/>
                  </a:lnTo>
                  <a:lnTo>
                    <a:pt x="60265" y="81777"/>
                  </a:lnTo>
                  <a:lnTo>
                    <a:pt x="60265" y="120000"/>
                  </a:lnTo>
                </a:path>
              </a:pathLst>
            </a:custGeom>
            <a:noFill/>
            <a:ln cap="flat" cmpd="sng" w="19050">
              <a:solidFill>
                <a:srgbClr val="4EA62C"/>
              </a:solidFill>
              <a:prstDash val="solid"/>
              <a:miter lim="800000"/>
              <a:headEnd len="sm" w="sm" type="none"/>
              <a:tailEnd len="sm" w="sm" type="none"/>
            </a:ln>
          </p:spPr>
        </p:sp>
        <p:sp>
          <p:nvSpPr>
            <p:cNvPr id="573" name="Google Shape;573;p20"/>
            <p:cNvSpPr/>
            <p:nvPr/>
          </p:nvSpPr>
          <p:spPr>
            <a:xfrm>
              <a:off x="2106821" y="2400792"/>
              <a:ext cx="2859180" cy="327317"/>
            </a:xfrm>
            <a:custGeom>
              <a:rect b="b" l="l" r="r" t="t"/>
              <a:pathLst>
                <a:path extrusionOk="0" h="120000" w="120000">
                  <a:moveTo>
                    <a:pt x="120000" y="0"/>
                  </a:moveTo>
                  <a:lnTo>
                    <a:pt x="120000" y="81777"/>
                  </a:lnTo>
                  <a:lnTo>
                    <a:pt x="0" y="81777"/>
                  </a:lnTo>
                  <a:lnTo>
                    <a:pt x="0" y="120000"/>
                  </a:lnTo>
                </a:path>
              </a:pathLst>
            </a:custGeom>
            <a:noFill/>
            <a:ln cap="flat" cmpd="sng" w="19050">
              <a:solidFill>
                <a:srgbClr val="4EA62C"/>
              </a:solidFill>
              <a:prstDash val="solid"/>
              <a:miter lim="800000"/>
              <a:headEnd len="sm" w="sm" type="none"/>
              <a:tailEnd len="sm" w="sm" type="none"/>
            </a:ln>
          </p:spPr>
        </p:sp>
        <p:sp>
          <p:nvSpPr>
            <p:cNvPr id="574" name="Google Shape;574;p20"/>
            <p:cNvSpPr/>
            <p:nvPr/>
          </p:nvSpPr>
          <p:spPr>
            <a:xfrm>
              <a:off x="4966002" y="1358816"/>
              <a:ext cx="875221" cy="327317"/>
            </a:xfrm>
            <a:custGeom>
              <a:rect b="b" l="l" r="r" t="t"/>
              <a:pathLst>
                <a:path extrusionOk="0" h="120000" w="120000">
                  <a:moveTo>
                    <a:pt x="120000" y="0"/>
                  </a:moveTo>
                  <a:lnTo>
                    <a:pt x="120000" y="81777"/>
                  </a:lnTo>
                  <a:lnTo>
                    <a:pt x="0" y="81777"/>
                  </a:lnTo>
                  <a:lnTo>
                    <a:pt x="0" y="120000"/>
                  </a:lnTo>
                </a:path>
              </a:pathLst>
            </a:custGeom>
            <a:noFill/>
            <a:ln cap="flat" cmpd="sng" w="19050">
              <a:solidFill>
                <a:srgbClr val="A02891"/>
              </a:solidFill>
              <a:prstDash val="solid"/>
              <a:miter lim="800000"/>
              <a:headEnd len="sm" w="sm" type="none"/>
              <a:tailEnd len="sm" w="sm" type="none"/>
            </a:ln>
          </p:spPr>
        </p:sp>
        <p:sp>
          <p:nvSpPr>
            <p:cNvPr id="575" name="Google Shape;575;p20"/>
            <p:cNvSpPr/>
            <p:nvPr/>
          </p:nvSpPr>
          <p:spPr>
            <a:xfrm>
              <a:off x="3377786" y="1358816"/>
              <a:ext cx="2463436" cy="327317"/>
            </a:xfrm>
            <a:custGeom>
              <a:rect b="b" l="l" r="r" t="t"/>
              <a:pathLst>
                <a:path extrusionOk="0" h="120000" w="120000">
                  <a:moveTo>
                    <a:pt x="120000" y="0"/>
                  </a:moveTo>
                  <a:lnTo>
                    <a:pt x="120000" y="81777"/>
                  </a:lnTo>
                  <a:lnTo>
                    <a:pt x="0" y="81777"/>
                  </a:lnTo>
                  <a:lnTo>
                    <a:pt x="0" y="120000"/>
                  </a:lnTo>
                </a:path>
              </a:pathLst>
            </a:custGeom>
            <a:noFill/>
            <a:ln cap="flat" cmpd="sng" w="19050">
              <a:solidFill>
                <a:srgbClr val="A02891"/>
              </a:solidFill>
              <a:prstDash val="solid"/>
              <a:miter lim="800000"/>
              <a:headEnd len="sm" w="sm" type="none"/>
              <a:tailEnd len="sm" w="sm" type="none"/>
            </a:ln>
          </p:spPr>
        </p:sp>
        <p:sp>
          <p:nvSpPr>
            <p:cNvPr id="576" name="Google Shape;576;p20"/>
            <p:cNvSpPr/>
            <p:nvPr/>
          </p:nvSpPr>
          <p:spPr>
            <a:xfrm>
              <a:off x="5795503" y="516544"/>
              <a:ext cx="91440" cy="327317"/>
            </a:xfrm>
            <a:custGeom>
              <a:rect b="b" l="l" r="r" t="t"/>
              <a:pathLst>
                <a:path extrusionOk="0" h="120000" w="120000">
                  <a:moveTo>
                    <a:pt x="60000" y="0"/>
                  </a:moveTo>
                  <a:lnTo>
                    <a:pt x="60000" y="120000"/>
                  </a:lnTo>
                </a:path>
              </a:pathLst>
            </a:custGeom>
            <a:noFill/>
            <a:ln cap="flat" cmpd="sng" w="19050">
              <a:solidFill>
                <a:srgbClr val="0C9ED5"/>
              </a:solidFill>
              <a:prstDash val="solid"/>
              <a:miter lim="800000"/>
              <a:headEnd len="sm" w="sm" type="none"/>
              <a:tailEnd len="sm" w="sm" type="none"/>
            </a:ln>
          </p:spPr>
        </p:sp>
        <p:sp>
          <p:nvSpPr>
            <p:cNvPr id="577" name="Google Shape;577;p20"/>
            <p:cNvSpPr/>
            <p:nvPr/>
          </p:nvSpPr>
          <p:spPr>
            <a:xfrm>
              <a:off x="5235648" y="1590"/>
              <a:ext cx="1211149" cy="514954"/>
            </a:xfrm>
            <a:prstGeom prst="roundRect">
              <a:avLst>
                <a:gd fmla="val 10000"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0"/>
            <p:cNvSpPr/>
            <p:nvPr/>
          </p:nvSpPr>
          <p:spPr>
            <a:xfrm>
              <a:off x="5360698" y="120387"/>
              <a:ext cx="1211149" cy="514954"/>
            </a:xfrm>
            <a:prstGeom prst="roundRect">
              <a:avLst>
                <a:gd fmla="val 10000" name="adj"/>
              </a:avLst>
            </a:prstGeom>
            <a:solidFill>
              <a:schemeClr val="lt1">
                <a:alpha val="89803"/>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0"/>
            <p:cNvSpPr txBox="1"/>
            <p:nvPr/>
          </p:nvSpPr>
          <p:spPr>
            <a:xfrm>
              <a:off x="5375780" y="135469"/>
              <a:ext cx="1180985" cy="48479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التشبيه</a:t>
              </a:r>
              <a:endParaRPr b="1" i="0" sz="2000" u="none" cap="none" strike="noStrike">
                <a:solidFill>
                  <a:schemeClr val="dk1"/>
                </a:solidFill>
                <a:latin typeface="Calibri"/>
                <a:ea typeface="Calibri"/>
                <a:cs typeface="Calibri"/>
                <a:sym typeface="Calibri"/>
              </a:endParaRPr>
            </a:p>
          </p:txBody>
        </p:sp>
        <p:sp>
          <p:nvSpPr>
            <p:cNvPr id="580" name="Google Shape;580;p20"/>
            <p:cNvSpPr/>
            <p:nvPr/>
          </p:nvSpPr>
          <p:spPr>
            <a:xfrm>
              <a:off x="3857134" y="843861"/>
              <a:ext cx="3968177" cy="514954"/>
            </a:xfrm>
            <a:prstGeom prst="roundRect">
              <a:avLst>
                <a:gd fmla="val 10000"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0"/>
            <p:cNvSpPr/>
            <p:nvPr/>
          </p:nvSpPr>
          <p:spPr>
            <a:xfrm>
              <a:off x="3982184" y="962659"/>
              <a:ext cx="3968177" cy="514954"/>
            </a:xfrm>
            <a:prstGeom prst="roundRect">
              <a:avLst>
                <a:gd fmla="val 10000" name="adj"/>
              </a:avLst>
            </a:prstGeom>
            <a:solidFill>
              <a:schemeClr val="lt1">
                <a:alpha val="89803"/>
              </a:schemeClr>
            </a:solidFill>
            <a:ln cap="flat" cmpd="sng" w="19050">
              <a:solidFill>
                <a:srgbClr val="0C9E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0"/>
            <p:cNvSpPr txBox="1"/>
            <p:nvPr/>
          </p:nvSpPr>
          <p:spPr>
            <a:xfrm>
              <a:off x="3997266" y="977741"/>
              <a:ext cx="3938013" cy="48479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1" i="0" lang="ar-MA" sz="2000" u="none" cap="none" strike="noStrike">
                  <a:solidFill>
                    <a:schemeClr val="dk1"/>
                  </a:solidFill>
                  <a:latin typeface="Calibri"/>
                  <a:ea typeface="Calibri"/>
                  <a:cs typeface="Calibri"/>
                  <a:sym typeface="Calibri"/>
                </a:rPr>
                <a:t>اشتراك شيئين في صفة أو صفات معينة.</a:t>
              </a:r>
              <a:endParaRPr b="1" i="0" sz="2000" u="none" cap="none" strike="noStrike">
                <a:solidFill>
                  <a:srgbClr val="00B050"/>
                </a:solidFill>
                <a:latin typeface="Calibri"/>
                <a:ea typeface="Calibri"/>
                <a:cs typeface="Calibri"/>
                <a:sym typeface="Calibri"/>
              </a:endParaRPr>
            </a:p>
          </p:txBody>
        </p:sp>
        <p:sp>
          <p:nvSpPr>
            <p:cNvPr id="583" name="Google Shape;583;p20"/>
            <p:cNvSpPr/>
            <p:nvPr/>
          </p:nvSpPr>
          <p:spPr>
            <a:xfrm>
              <a:off x="2705940" y="1686133"/>
              <a:ext cx="1343692" cy="71465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0"/>
            <p:cNvSpPr/>
            <p:nvPr/>
          </p:nvSpPr>
          <p:spPr>
            <a:xfrm>
              <a:off x="2830989" y="1804930"/>
              <a:ext cx="1343692" cy="71465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0"/>
            <p:cNvSpPr txBox="1"/>
            <p:nvPr/>
          </p:nvSpPr>
          <p:spPr>
            <a:xfrm>
              <a:off x="2851921" y="1825862"/>
              <a:ext cx="1301828"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وجه الشبه</a:t>
              </a:r>
              <a:endParaRPr b="0" i="0" sz="1900" u="none" cap="none" strike="noStrike">
                <a:solidFill>
                  <a:schemeClr val="dk1"/>
                </a:solidFill>
                <a:latin typeface="Arial"/>
                <a:ea typeface="Arial"/>
                <a:cs typeface="Arial"/>
                <a:sym typeface="Arial"/>
              </a:endParaRPr>
            </a:p>
          </p:txBody>
        </p:sp>
        <p:sp>
          <p:nvSpPr>
            <p:cNvPr id="586" name="Google Shape;586;p20"/>
            <p:cNvSpPr/>
            <p:nvPr/>
          </p:nvSpPr>
          <p:spPr>
            <a:xfrm>
              <a:off x="4299732" y="1686133"/>
              <a:ext cx="1332539" cy="71465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0"/>
            <p:cNvSpPr/>
            <p:nvPr/>
          </p:nvSpPr>
          <p:spPr>
            <a:xfrm>
              <a:off x="4424781" y="1804930"/>
              <a:ext cx="1332539" cy="71465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0"/>
            <p:cNvSpPr txBox="1"/>
            <p:nvPr/>
          </p:nvSpPr>
          <p:spPr>
            <a:xfrm>
              <a:off x="4445713" y="1825862"/>
              <a:ext cx="1290675"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أداة التشبيه</a:t>
              </a:r>
              <a:endParaRPr b="0" i="0" sz="1900" u="none" cap="none" strike="noStrike">
                <a:solidFill>
                  <a:schemeClr val="dk1"/>
                </a:solidFill>
                <a:latin typeface="Arial"/>
                <a:ea typeface="Arial"/>
                <a:cs typeface="Arial"/>
                <a:sym typeface="Arial"/>
              </a:endParaRPr>
            </a:p>
          </p:txBody>
        </p:sp>
        <p:sp>
          <p:nvSpPr>
            <p:cNvPr id="589" name="Google Shape;589;p20"/>
            <p:cNvSpPr/>
            <p:nvPr/>
          </p:nvSpPr>
          <p:spPr>
            <a:xfrm>
              <a:off x="1028553" y="2728109"/>
              <a:ext cx="2156535" cy="71465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0"/>
            <p:cNvSpPr/>
            <p:nvPr/>
          </p:nvSpPr>
          <p:spPr>
            <a:xfrm>
              <a:off x="1153603" y="2846906"/>
              <a:ext cx="2156535" cy="714658"/>
            </a:xfrm>
            <a:prstGeom prst="roundRect">
              <a:avLst>
                <a:gd fmla="val 10000" name="adj"/>
              </a:avLst>
            </a:prstGeom>
            <a:solidFill>
              <a:schemeClr val="lt1">
                <a:alpha val="89803"/>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0"/>
            <p:cNvSpPr txBox="1"/>
            <p:nvPr/>
          </p:nvSpPr>
          <p:spPr>
            <a:xfrm>
              <a:off x="1174535" y="2867838"/>
              <a:ext cx="2114671"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يُشْبِهُ، أَشْبَهُ، مِثْلُ، يُماثِلُ...</a:t>
              </a:r>
              <a:endParaRPr b="0" i="0" sz="1900" u="none" cap="none" strike="noStrike">
                <a:solidFill>
                  <a:schemeClr val="dk1"/>
                </a:solidFill>
                <a:latin typeface="Arial"/>
                <a:ea typeface="Arial"/>
                <a:cs typeface="Arial"/>
                <a:sym typeface="Arial"/>
              </a:endParaRPr>
            </a:p>
          </p:txBody>
        </p:sp>
        <p:sp>
          <p:nvSpPr>
            <p:cNvPr id="592" name="Google Shape;592;p20"/>
            <p:cNvSpPr/>
            <p:nvPr/>
          </p:nvSpPr>
          <p:spPr>
            <a:xfrm>
              <a:off x="460597" y="3770085"/>
              <a:ext cx="3292853" cy="71465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0"/>
            <p:cNvSpPr/>
            <p:nvPr/>
          </p:nvSpPr>
          <p:spPr>
            <a:xfrm>
              <a:off x="585646" y="3888882"/>
              <a:ext cx="3292853" cy="714658"/>
            </a:xfrm>
            <a:prstGeom prst="roundRect">
              <a:avLst>
                <a:gd fmla="val 10000" name="adj"/>
              </a:avLst>
            </a:prstGeom>
            <a:solidFill>
              <a:schemeClr val="lt1">
                <a:alpha val="89803"/>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0"/>
            <p:cNvSpPr txBox="1"/>
            <p:nvPr/>
          </p:nvSpPr>
          <p:spPr>
            <a:xfrm>
              <a:off x="606578" y="3909814"/>
              <a:ext cx="3250989"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الْقِراءَةُ </a:t>
              </a:r>
              <a:r>
                <a:rPr b="0" i="0" lang="ar-MA" sz="1900" u="none" cap="none" strike="noStrike">
                  <a:solidFill>
                    <a:srgbClr val="FF0000"/>
                  </a:solidFill>
                  <a:latin typeface="Arial"/>
                  <a:ea typeface="Arial"/>
                  <a:cs typeface="Arial"/>
                  <a:sym typeface="Arial"/>
                </a:rPr>
                <a:t>تشبهُ</a:t>
              </a:r>
              <a:r>
                <a:rPr b="0" i="0" lang="ar-MA" sz="1900" u="none" cap="none" strike="noStrike">
                  <a:solidFill>
                    <a:schemeClr val="dk1"/>
                  </a:solidFill>
                  <a:latin typeface="Arial"/>
                  <a:ea typeface="Arial"/>
                  <a:cs typeface="Arial"/>
                  <a:sym typeface="Arial"/>
                </a:rPr>
                <a:t> الْمِصْباحَ في الْهِدايَةِ.</a:t>
              </a:r>
              <a:endParaRPr b="0" i="0" sz="1900" u="none" cap="none" strike="noStrike">
                <a:solidFill>
                  <a:schemeClr val="dk1"/>
                </a:solidFill>
                <a:latin typeface="Arial"/>
                <a:ea typeface="Arial"/>
                <a:cs typeface="Arial"/>
                <a:sym typeface="Arial"/>
              </a:endParaRPr>
            </a:p>
          </p:txBody>
        </p:sp>
        <p:sp>
          <p:nvSpPr>
            <p:cNvPr id="595" name="Google Shape;595;p20"/>
            <p:cNvSpPr/>
            <p:nvPr/>
          </p:nvSpPr>
          <p:spPr>
            <a:xfrm>
              <a:off x="8497963" y="2733626"/>
              <a:ext cx="1392165" cy="71465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0"/>
            <p:cNvSpPr/>
            <p:nvPr/>
          </p:nvSpPr>
          <p:spPr>
            <a:xfrm>
              <a:off x="8623012" y="2852423"/>
              <a:ext cx="1392165" cy="714658"/>
            </a:xfrm>
            <a:prstGeom prst="roundRect">
              <a:avLst>
                <a:gd fmla="val 10000" name="adj"/>
              </a:avLst>
            </a:prstGeom>
            <a:solidFill>
              <a:schemeClr val="lt1">
                <a:alpha val="89803"/>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0"/>
            <p:cNvSpPr txBox="1"/>
            <p:nvPr/>
          </p:nvSpPr>
          <p:spPr>
            <a:xfrm>
              <a:off x="8643944" y="2873355"/>
              <a:ext cx="1350301"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الكاف، كأََنَّ</a:t>
              </a:r>
              <a:endParaRPr b="0" i="0" sz="1900" u="none" cap="none" strike="noStrike">
                <a:solidFill>
                  <a:schemeClr val="dk1"/>
                </a:solidFill>
                <a:latin typeface="Arial"/>
                <a:ea typeface="Arial"/>
                <a:cs typeface="Arial"/>
                <a:sym typeface="Arial"/>
              </a:endParaRPr>
            </a:p>
          </p:txBody>
        </p:sp>
        <p:sp>
          <p:nvSpPr>
            <p:cNvPr id="598" name="Google Shape;598;p20"/>
            <p:cNvSpPr/>
            <p:nvPr/>
          </p:nvSpPr>
          <p:spPr>
            <a:xfrm>
              <a:off x="7420495" y="3770085"/>
              <a:ext cx="3294732" cy="71465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0"/>
            <p:cNvSpPr/>
            <p:nvPr/>
          </p:nvSpPr>
          <p:spPr>
            <a:xfrm>
              <a:off x="7545545" y="3888882"/>
              <a:ext cx="3294732" cy="714658"/>
            </a:xfrm>
            <a:prstGeom prst="roundRect">
              <a:avLst>
                <a:gd fmla="val 10000" name="adj"/>
              </a:avLst>
            </a:prstGeom>
            <a:solidFill>
              <a:schemeClr val="lt1">
                <a:alpha val="89803"/>
              </a:schemeClr>
            </a:solidFill>
            <a:ln cap="flat" cmpd="sng" w="19050">
              <a:solidFill>
                <a:srgbClr val="4EA62C"/>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0"/>
            <p:cNvSpPr txBox="1"/>
            <p:nvPr/>
          </p:nvSpPr>
          <p:spPr>
            <a:xfrm>
              <a:off x="7566477" y="3909814"/>
              <a:ext cx="3252868" cy="67279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Arial"/>
                <a:buNone/>
              </a:pPr>
              <a:r>
                <a:rPr b="0" i="0" lang="ar-MA" sz="1900" u="none" cap="none" strike="noStrike">
                  <a:solidFill>
                    <a:schemeClr val="dk1"/>
                  </a:solidFill>
                  <a:latin typeface="Arial"/>
                  <a:ea typeface="Arial"/>
                  <a:cs typeface="Arial"/>
                  <a:sym typeface="Arial"/>
                </a:rPr>
                <a:t>الْقِراءَةُ </a:t>
              </a:r>
              <a:r>
                <a:rPr b="0" i="0" lang="ar-MA" sz="1900" u="none" cap="none" strike="noStrike">
                  <a:solidFill>
                    <a:srgbClr val="FF0000"/>
                  </a:solidFill>
                  <a:latin typeface="Arial"/>
                  <a:ea typeface="Arial"/>
                  <a:cs typeface="Arial"/>
                  <a:sym typeface="Arial"/>
                </a:rPr>
                <a:t>كَ</a:t>
              </a:r>
              <a:r>
                <a:rPr b="0" i="0" lang="ar-MA" sz="1900" u="none" cap="none" strike="noStrike">
                  <a:solidFill>
                    <a:schemeClr val="dk1"/>
                  </a:solidFill>
                  <a:latin typeface="Arial"/>
                  <a:ea typeface="Arial"/>
                  <a:cs typeface="Arial"/>
                  <a:sym typeface="Arial"/>
                </a:rPr>
                <a:t>الْمِصْباحِ في الْهِدايَةِ.</a:t>
              </a:r>
              <a:endParaRPr b="0" i="0" sz="1900" u="none" cap="none" strike="noStrike">
                <a:solidFill>
                  <a:schemeClr val="dk1"/>
                </a:solidFill>
                <a:latin typeface="Arial"/>
                <a:ea typeface="Arial"/>
                <a:cs typeface="Arial"/>
                <a:sym typeface="Arial"/>
              </a:endParaRPr>
            </a:p>
          </p:txBody>
        </p:sp>
        <p:sp>
          <p:nvSpPr>
            <p:cNvPr id="601" name="Google Shape;601;p20"/>
            <p:cNvSpPr/>
            <p:nvPr/>
          </p:nvSpPr>
          <p:spPr>
            <a:xfrm>
              <a:off x="6047158" y="1686133"/>
              <a:ext cx="1500186" cy="71465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0"/>
            <p:cNvSpPr/>
            <p:nvPr/>
          </p:nvSpPr>
          <p:spPr>
            <a:xfrm>
              <a:off x="6172208" y="1804930"/>
              <a:ext cx="1500186" cy="71465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0"/>
            <p:cNvSpPr txBox="1"/>
            <p:nvPr/>
          </p:nvSpPr>
          <p:spPr>
            <a:xfrm>
              <a:off x="6193140" y="1825862"/>
              <a:ext cx="1458322" cy="67279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dk1"/>
                </a:buClr>
                <a:buSzPts val="3200"/>
                <a:buFont typeface="Arial"/>
                <a:buNone/>
              </a:pPr>
              <a:r>
                <a:rPr b="0" i="0" lang="ar-MA" sz="3200" u="none" cap="none" strike="noStrike">
                  <a:solidFill>
                    <a:schemeClr val="dk1"/>
                  </a:solidFill>
                  <a:latin typeface="Arial"/>
                  <a:ea typeface="Arial"/>
                  <a:cs typeface="Arial"/>
                  <a:sym typeface="Arial"/>
                </a:rPr>
                <a:t>المشبه به</a:t>
              </a:r>
              <a:endParaRPr b="0" i="0" sz="3200" u="none" cap="none" strike="noStrike">
                <a:solidFill>
                  <a:schemeClr val="dk1"/>
                </a:solidFill>
                <a:latin typeface="Arial"/>
                <a:ea typeface="Arial"/>
                <a:cs typeface="Arial"/>
                <a:sym typeface="Arial"/>
              </a:endParaRPr>
            </a:p>
          </p:txBody>
        </p:sp>
        <p:sp>
          <p:nvSpPr>
            <p:cNvPr id="604" name="Google Shape;604;p20"/>
            <p:cNvSpPr/>
            <p:nvPr/>
          </p:nvSpPr>
          <p:spPr>
            <a:xfrm>
              <a:off x="7971539" y="1686133"/>
              <a:ext cx="1343850" cy="71465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0"/>
            <p:cNvSpPr/>
            <p:nvPr/>
          </p:nvSpPr>
          <p:spPr>
            <a:xfrm>
              <a:off x="8096589" y="1804930"/>
              <a:ext cx="1343850" cy="71465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0"/>
            <p:cNvSpPr txBox="1"/>
            <p:nvPr/>
          </p:nvSpPr>
          <p:spPr>
            <a:xfrm>
              <a:off x="8117521" y="1825862"/>
              <a:ext cx="1301986" cy="67279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dk1"/>
                </a:buClr>
                <a:buSzPts val="3200"/>
                <a:buFont typeface="Arial"/>
                <a:buNone/>
              </a:pPr>
              <a:r>
                <a:rPr b="0" i="0" lang="ar-MA" sz="3200" u="none" cap="none" strike="noStrike">
                  <a:solidFill>
                    <a:schemeClr val="dk1"/>
                  </a:solidFill>
                  <a:latin typeface="Arial"/>
                  <a:ea typeface="Arial"/>
                  <a:cs typeface="Arial"/>
                  <a:sym typeface="Arial"/>
                </a:rPr>
                <a:t>المشبه</a:t>
              </a:r>
              <a:endParaRPr b="0" i="0" sz="3200" u="none" cap="none" strike="noStrike">
                <a:solidFill>
                  <a:schemeClr val="dk1"/>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2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12" name="Google Shape;612;p21"/>
          <p:cNvSpPr/>
          <p:nvPr/>
        </p:nvSpPr>
        <p:spPr>
          <a:xfrm>
            <a:off x="0" y="0"/>
            <a:ext cx="12192000"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613" name="Google Shape;613;p21"/>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614" name="Google Shape;614;p21"/>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5" name="Google Shape;615;p21"/>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16" name="Google Shape;616;p21"/>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7" name="Google Shape;617;p21"/>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8" name="Google Shape;618;p21"/>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الموجهة الجماعية: </a:t>
            </a:r>
            <a:r>
              <a:rPr b="1" i="0" lang="ar-MA" sz="2000" u="none" cap="none" strike="noStrike">
                <a:solidFill>
                  <a:srgbClr val="747474"/>
                </a:solidFill>
                <a:latin typeface="Calibri"/>
                <a:ea typeface="Calibri"/>
                <a:cs typeface="Calibri"/>
                <a:sym typeface="Calibri"/>
              </a:rPr>
              <a:t>التحقق من فهم التشبيه وتعرف أركانه</a:t>
            </a:r>
            <a:endParaRPr/>
          </a:p>
        </p:txBody>
      </p:sp>
      <p:graphicFrame>
        <p:nvGraphicFramePr>
          <p:cNvPr id="619" name="Google Shape;619;p21"/>
          <p:cNvGraphicFramePr/>
          <p:nvPr/>
        </p:nvGraphicFramePr>
        <p:xfrm>
          <a:off x="464989" y="2360697"/>
          <a:ext cx="3000000" cy="3000000"/>
        </p:xfrm>
        <a:graphic>
          <a:graphicData uri="http://schemas.openxmlformats.org/drawingml/2006/table">
            <a:tbl>
              <a:tblPr bandRow="1" firstCol="1" firstRow="1">
                <a:noFill/>
                <a:tableStyleId>{8950E5BD-D1A8-46C4-9F4E-481B99661887}</a:tableStyleId>
              </a:tblPr>
              <a:tblGrid>
                <a:gridCol w="5187800"/>
                <a:gridCol w="1468125"/>
                <a:gridCol w="1469275"/>
                <a:gridCol w="1633550"/>
                <a:gridCol w="1557725"/>
              </a:tblGrid>
              <a:tr h="614125">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ݴلْعِبارَةُ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 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أَداةُ ݴلتَّشْبيهِ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وَجْهُ ݴلشَّبَهِ</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 1- </a:t>
                      </a:r>
                      <a:r>
                        <a:rPr b="1" lang="ar-MA" sz="2400" u="none" cap="none" strike="noStrike">
                          <a:latin typeface="Calibri"/>
                          <a:ea typeface="Calibri"/>
                          <a:cs typeface="Calibri"/>
                          <a:sym typeface="Calibri"/>
                        </a:rPr>
                        <a:t>الْكِتَابَةُ كَـــــــــــالنَّسِيجِ في حُسْنِ التَّأْلِيفِ.</a:t>
                      </a:r>
                      <a:endParaRPr b="1" sz="2400" u="none" cap="none" strike="noStrike">
                        <a:solidFill>
                          <a:srgbClr val="FFC000"/>
                        </a:solidFill>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200000"/>
                        </a:lnSpc>
                        <a:spcBef>
                          <a:spcPts val="0"/>
                        </a:spcBef>
                        <a:spcAft>
                          <a:spcPts val="0"/>
                        </a:spcAft>
                        <a:buNone/>
                      </a:pPr>
                      <a:r>
                        <a:rPr b="1" lang="ar-MA" sz="2400" u="none" cap="none" strike="noStrike">
                          <a:latin typeface="Calibri"/>
                          <a:ea typeface="Calibri"/>
                          <a:cs typeface="Calibri"/>
                          <a:sym typeface="Calibri"/>
                        </a:rPr>
                        <a:t>2- كَأَنَّ الْحُجَّةَ شَمْسٌ في الْوُضوحِ.</a:t>
                      </a:r>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Arial"/>
                        <a:buNone/>
                      </a:pPr>
                      <a:r>
                        <a:t/>
                      </a:r>
                      <a:endParaRPr b="1"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20" name="Google Shape;620;p21"/>
          <p:cNvSpPr/>
          <p:nvPr/>
        </p:nvSpPr>
        <p:spPr>
          <a:xfrm>
            <a:off x="1012791" y="407393"/>
            <a:ext cx="10580802" cy="58477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0" i="0" lang="ar-MA" sz="1600" u="none" cap="none" strike="noStrike">
                <a:solidFill>
                  <a:srgbClr val="AEAEAE"/>
                </a:solidFill>
                <a:latin typeface="Calibri"/>
                <a:ea typeface="Calibri"/>
                <a:cs typeface="Calibri"/>
                <a:sym typeface="Calibri"/>
              </a:rPr>
              <a:t>يطلب المدرس (ة) من </a:t>
            </a:r>
            <a:r>
              <a:rPr b="0" i="0" lang="ar-MA" sz="1600" u="none" cap="none" strike="noStrike">
                <a:solidFill>
                  <a:srgbClr val="FF0000"/>
                </a:solidFill>
                <a:latin typeface="Calibri"/>
                <a:ea typeface="Calibri"/>
                <a:cs typeface="Calibri"/>
                <a:sym typeface="Calibri"/>
              </a:rPr>
              <a:t>جماعة القسم </a:t>
            </a:r>
            <a:r>
              <a:rPr b="0" i="0" lang="ar-MA" sz="1600" u="none" cap="none" strike="noStrike">
                <a:solidFill>
                  <a:srgbClr val="AEAEAE"/>
                </a:solidFill>
                <a:latin typeface="Calibri"/>
                <a:ea typeface="Calibri"/>
                <a:cs typeface="Calibri"/>
                <a:sym typeface="Calibri"/>
              </a:rPr>
              <a:t>استخراج أركان التشبيه في التشبيهين المثبتين في الجدول، ويحفزهم على الإنجاز، ثم ينهض متعلما لتقديم الإجابة، ويطلب منه توضيح سيرورة الإنجاز لزملائه، مع حث المتعلمين على إبداء رأيهم في جوابه </a:t>
            </a:r>
            <a:endParaRPr b="0" i="0" sz="2000" u="none" cap="none" strike="noStrike">
              <a:solidFill>
                <a:srgbClr val="AEAEAE"/>
              </a:solidFill>
              <a:latin typeface="Calibri"/>
              <a:ea typeface="Calibri"/>
              <a:cs typeface="Calibri"/>
              <a:sym typeface="Calibri"/>
            </a:endParaRPr>
          </a:p>
        </p:txBody>
      </p:sp>
      <p:pic>
        <p:nvPicPr>
          <p:cNvPr descr="Lever la main - Icônes mains et gestes gratuites" id="621" name="Google Shape;621;p21"/>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pic>
        <p:nvPicPr>
          <p:cNvPr id="622" name="Google Shape;622;p21"/>
          <p:cNvPicPr preferRelativeResize="0"/>
          <p:nvPr/>
        </p:nvPicPr>
        <p:blipFill rotWithShape="1">
          <a:blip r:embed="rId5">
            <a:alphaModFix/>
          </a:blip>
          <a:srcRect b="0" l="0" r="0" t="0"/>
          <a:stretch/>
        </p:blipFill>
        <p:spPr>
          <a:xfrm>
            <a:off x="4305384" y="5135775"/>
            <a:ext cx="3319801" cy="12511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5000"/>
                                        <p:tgtEl>
                                          <p:spTgt spid="6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2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28" name="Google Shape;628;p22"/>
          <p:cNvSpPr/>
          <p:nvPr/>
        </p:nvSpPr>
        <p:spPr>
          <a:xfrm>
            <a:off x="0" y="0"/>
            <a:ext cx="12192000"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29" name="Google Shape;629;p2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30" name="Google Shape;630;p22"/>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31" name="Google Shape;631;p22"/>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32" name="Google Shape;632;p22"/>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3" name="Google Shape;633;p22"/>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34" name="Google Shape;634;p22"/>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35" name="Google Shape;635;p22"/>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الموجهة الجماعية: </a:t>
            </a:r>
            <a:r>
              <a:rPr b="1" i="0" lang="ar-MA" sz="2000" u="none" cap="none" strike="noStrike">
                <a:solidFill>
                  <a:srgbClr val="747474"/>
                </a:solidFill>
                <a:latin typeface="Calibri"/>
                <a:ea typeface="Calibri"/>
                <a:cs typeface="Calibri"/>
                <a:sym typeface="Calibri"/>
              </a:rPr>
              <a:t>التحقق من فهم التشبيه وتعرف أركانه ووظيفته</a:t>
            </a:r>
            <a:endParaRPr/>
          </a:p>
        </p:txBody>
      </p:sp>
      <p:graphicFrame>
        <p:nvGraphicFramePr>
          <p:cNvPr id="636" name="Google Shape;636;p22"/>
          <p:cNvGraphicFramePr/>
          <p:nvPr/>
        </p:nvGraphicFramePr>
        <p:xfrm>
          <a:off x="563372" y="2335975"/>
          <a:ext cx="3000000" cy="3000000"/>
        </p:xfrm>
        <a:graphic>
          <a:graphicData uri="http://schemas.openxmlformats.org/drawingml/2006/table">
            <a:tbl>
              <a:tblPr bandRow="1" firstCol="1" firstRow="1">
                <a:noFill/>
                <a:tableStyleId>{8950E5BD-D1A8-46C4-9F4E-481B99661887}</a:tableStyleId>
              </a:tblPr>
              <a:tblGrid>
                <a:gridCol w="5072650"/>
                <a:gridCol w="1435525"/>
                <a:gridCol w="1436650"/>
                <a:gridCol w="1362875"/>
                <a:gridCol w="1757525"/>
              </a:tblGrid>
              <a:tr h="614125">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ݴلْعِبارَةُ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ݴلمُشَبَّهُ بهِ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أَداةُ ݴلتَّشْبيهِ</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وَجْهُ ݴلشَّبَهِ</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 1- </a:t>
                      </a:r>
                      <a:r>
                        <a:rPr b="1" lang="ar-MA" sz="2400" u="none" cap="none" strike="noStrike">
                          <a:latin typeface="Calibri"/>
                          <a:ea typeface="Calibri"/>
                          <a:cs typeface="Calibri"/>
                          <a:sym typeface="Calibri"/>
                        </a:rPr>
                        <a:t>الْكِتَابَةُ كَـــــــــــالنَّسِيجِ في حُسْنِ التَّأْلِيفِ.</a:t>
                      </a:r>
                      <a:endParaRPr b="1" sz="2400" u="none" cap="none" strike="noStrike">
                        <a:solidFill>
                          <a:srgbClr val="FFC000"/>
                        </a:solidFill>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الْكِتَابَةُ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النَّسِيج</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الكاف</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حُسْنِ التَّأْلِيف</a:t>
                      </a:r>
                      <a:endParaRPr b="1" sz="24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200000"/>
                        </a:lnSpc>
                        <a:spcBef>
                          <a:spcPts val="0"/>
                        </a:spcBef>
                        <a:spcAft>
                          <a:spcPts val="0"/>
                        </a:spcAft>
                        <a:buNone/>
                      </a:pPr>
                      <a:r>
                        <a:rPr b="1" lang="ar-MA" sz="2400" u="none" cap="none" strike="noStrike">
                          <a:latin typeface="Calibri"/>
                          <a:ea typeface="Calibri"/>
                          <a:cs typeface="Calibri"/>
                          <a:sym typeface="Calibri"/>
                        </a:rPr>
                        <a:t>2- كَأَنَّ الْحُجَّةَ شَمْسٌ في الْوُضوحِ.</a:t>
                      </a:r>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الْحُجَّة</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شَمْسٌ</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solidFill>
                            <a:schemeClr val="dk1"/>
                          </a:solidFill>
                          <a:latin typeface="Calibri"/>
                          <a:ea typeface="Calibri"/>
                          <a:cs typeface="Calibri"/>
                          <a:sym typeface="Calibri"/>
                        </a:rPr>
                        <a:t>كَأَنَّ</a:t>
                      </a:r>
                      <a:endParaRPr b="1"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400"/>
                        <a:buFont typeface="Calibri"/>
                        <a:buNone/>
                      </a:pPr>
                      <a:r>
                        <a:rPr b="1" lang="ar-MA" sz="2400" u="none" cap="none" strike="noStrike">
                          <a:latin typeface="Calibri"/>
                          <a:ea typeface="Calibri"/>
                          <a:cs typeface="Calibri"/>
                          <a:sym typeface="Calibri"/>
                        </a:rPr>
                        <a:t>الْوُضوح</a:t>
                      </a:r>
                      <a:endParaRPr b="1"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37" name="Google Shape;637;p22"/>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43" name="Google Shape;643;p23"/>
          <p:cNvSpPr/>
          <p:nvPr/>
        </p:nvSpPr>
        <p:spPr>
          <a:xfrm>
            <a:off x="0" y="0"/>
            <a:ext cx="12192000"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644" name="Google Shape;644;p23"/>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645" name="Google Shape;645;p23"/>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6" name="Google Shape;646;p23"/>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7" name="Google Shape;647;p23"/>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48" name="Google Shape;648;p23"/>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الموجهة الثنائية: </a:t>
            </a:r>
            <a:r>
              <a:rPr b="1" i="0" lang="ar-MA" sz="2000" u="none" cap="none" strike="noStrike">
                <a:solidFill>
                  <a:srgbClr val="747474"/>
                </a:solidFill>
                <a:latin typeface="Calibri"/>
                <a:ea typeface="Calibri"/>
                <a:cs typeface="Calibri"/>
                <a:sym typeface="Calibri"/>
              </a:rPr>
              <a:t>توضيح التشبيه في المثالين، واستخراج أركانه</a:t>
            </a:r>
            <a:endParaRPr/>
          </a:p>
        </p:txBody>
      </p:sp>
      <p:graphicFrame>
        <p:nvGraphicFramePr>
          <p:cNvPr id="649" name="Google Shape;649;p23"/>
          <p:cNvGraphicFramePr/>
          <p:nvPr/>
        </p:nvGraphicFramePr>
        <p:xfrm>
          <a:off x="330599" y="2397917"/>
          <a:ext cx="3000000" cy="3000000"/>
        </p:xfrm>
        <a:graphic>
          <a:graphicData uri="http://schemas.openxmlformats.org/drawingml/2006/table">
            <a:tbl>
              <a:tblPr bandRow="1" firstCol="1" firstRow="1">
                <a:noFill/>
                <a:tableStyleId>{8950E5BD-D1A8-46C4-9F4E-481B99661887}</a:tableStyleId>
              </a:tblPr>
              <a:tblGrid>
                <a:gridCol w="5440925"/>
                <a:gridCol w="1445350"/>
                <a:gridCol w="1392825"/>
                <a:gridCol w="1664475"/>
                <a:gridCol w="1587225"/>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 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أَداةُ ݴلتَّشْبيهِ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وَجْهُ ݴلشَّبَهِ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1- كَأنَّ ݴلعِلْمَ مِصْباحٌ يُنيرُ طَريقَنا.</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2- نَظَمَ نزارٌ شِعْراً يُشْبِهُ عِقْدَ ݴلْجَوْهَرِ في حُسْنِ ݴلتَّأْليفِ.</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50" name="Google Shape;650;p23"/>
          <p:cNvSpPr txBox="1"/>
          <p:nvPr/>
        </p:nvSpPr>
        <p:spPr>
          <a:xfrm>
            <a:off x="1067218" y="498151"/>
            <a:ext cx="10451806"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dk1"/>
              </a:buClr>
              <a:buSzPts val="1200"/>
              <a:buFont typeface="Arial"/>
              <a:buNone/>
            </a:pPr>
            <a:r>
              <a:rPr b="0" i="1" lang="ar-MA" sz="1200" u="none" cap="none" strike="noStrike">
                <a:solidFill>
                  <a:schemeClr val="dk1"/>
                </a:solidFill>
                <a:latin typeface="Arial"/>
                <a:ea typeface="Arial"/>
                <a:cs typeface="Arial"/>
                <a:sym typeface="Arial"/>
              </a:rPr>
              <a:t> </a:t>
            </a:r>
            <a:br>
              <a:rPr b="0" i="1" lang="ar-MA" sz="1200" u="none" cap="none" strike="noStrike">
                <a:solidFill>
                  <a:schemeClr val="dk1"/>
                </a:solidFill>
                <a:latin typeface="Arial"/>
                <a:ea typeface="Arial"/>
                <a:cs typeface="Arial"/>
                <a:sym typeface="Arial"/>
              </a:rPr>
            </a:br>
            <a:r>
              <a:rPr b="0" i="1" lang="ar-MA" sz="1600" u="none" cap="none" strike="noStrike">
                <a:solidFill>
                  <a:srgbClr val="AEAEAE"/>
                </a:solidFill>
                <a:latin typeface="Calibri"/>
                <a:ea typeface="Calibri"/>
                <a:cs typeface="Calibri"/>
                <a:sym typeface="Calibri"/>
              </a:rPr>
              <a:t>يطلب المدر س من كل متعلم (ة) توضيح التشبيه واستخراج أركانه في كل عبارة في مدة دقبقتين، </a:t>
            </a:r>
            <a:r>
              <a:rPr b="0" i="1" lang="ar-MA" sz="1600" u="none" cap="none" strike="noStrike">
                <a:solidFill>
                  <a:srgbClr val="FF0000"/>
                </a:solidFill>
                <a:latin typeface="Calibri"/>
                <a:ea typeface="Calibri"/>
                <a:cs typeface="Calibri"/>
                <a:sym typeface="Calibri"/>
              </a:rPr>
              <a:t>ويدعوه</a:t>
            </a:r>
            <a:r>
              <a:rPr b="0" i="1" lang="ar-MA" sz="1600" u="none" cap="none" strike="noStrike">
                <a:solidFill>
                  <a:srgbClr val="AEAEAE"/>
                </a:solidFill>
                <a:latin typeface="Calibri"/>
                <a:ea typeface="Calibri"/>
                <a:cs typeface="Calibri"/>
                <a:sym typeface="Calibri"/>
              </a:rPr>
              <a:t> إلى شرح سيرورة توصله إلى الجواب </a:t>
            </a:r>
            <a:r>
              <a:rPr b="0" i="1" lang="ar-MA" sz="1600" u="none" cap="none" strike="noStrike">
                <a:solidFill>
                  <a:srgbClr val="FF0000"/>
                </a:solidFill>
                <a:latin typeface="Calibri"/>
                <a:ea typeface="Calibri"/>
                <a:cs typeface="Calibri"/>
                <a:sym typeface="Calibri"/>
              </a:rPr>
              <a:t>لزميله</a:t>
            </a:r>
            <a:r>
              <a:rPr b="0" i="1" lang="ar-MA" sz="1600" u="none" cap="none" strike="noStrike">
                <a:solidFill>
                  <a:srgbClr val="AEAEAE"/>
                </a:solidFill>
                <a:latin typeface="Calibri"/>
                <a:ea typeface="Calibri"/>
                <a:cs typeface="Calibri"/>
                <a:sym typeface="Calibri"/>
              </a:rPr>
              <a:t>  في سياق التصحيح التبادلي، ثم ينهض متعلما لتقديم الإجابة وشرح خطوات الإجابة لتعليل المتوصل إليه</a:t>
            </a:r>
            <a:br>
              <a:rPr b="0" i="1" lang="ar-MA" sz="1600" u="none" cap="none" strike="noStrike">
                <a:solidFill>
                  <a:srgbClr val="AEAEAE"/>
                </a:solidFill>
                <a:latin typeface="Calibri"/>
                <a:ea typeface="Calibri"/>
                <a:cs typeface="Calibri"/>
                <a:sym typeface="Calibri"/>
              </a:rPr>
            </a:br>
            <a:endParaRPr b="0" i="1" sz="1600" u="none" cap="none" strike="noStrike">
              <a:solidFill>
                <a:srgbClr val="AEAEAE"/>
              </a:solidFill>
              <a:latin typeface="Calibri"/>
              <a:ea typeface="Calibri"/>
              <a:cs typeface="Calibri"/>
              <a:sym typeface="Calibri"/>
            </a:endParaRPr>
          </a:p>
        </p:txBody>
      </p:sp>
      <p:pic>
        <p:nvPicPr>
          <p:cNvPr descr="Lever la main - Icônes mains et gestes gratuites" id="651" name="Google Shape;651;p23"/>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2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57" name="Google Shape;657;p24"/>
          <p:cNvSpPr/>
          <p:nvPr/>
        </p:nvSpPr>
        <p:spPr>
          <a:xfrm>
            <a:off x="0" y="0"/>
            <a:ext cx="12192000" cy="6858000"/>
          </a:xfrm>
          <a:prstGeom prst="rect">
            <a:avLst/>
          </a:prstGeom>
          <a:noFill/>
          <a:ln cap="flat" cmpd="sng" w="76200">
            <a:solidFill>
              <a:srgbClr val="4892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58" name="Google Shape;658;p2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59" name="Google Shape;659;p2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60" name="Google Shape;660;p24"/>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61" name="Google Shape;661;p24"/>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62" name="Google Shape;662;p2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63" name="Google Shape;663;p24"/>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64" name="Google Shape;664;p24"/>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الموجهة الثنائية: </a:t>
            </a:r>
            <a:r>
              <a:rPr b="1" i="0" lang="ar-MA" sz="2000" u="none" cap="none" strike="noStrike">
                <a:solidFill>
                  <a:srgbClr val="747474"/>
                </a:solidFill>
                <a:latin typeface="Calibri"/>
                <a:ea typeface="Calibri"/>
                <a:cs typeface="Calibri"/>
                <a:sym typeface="Calibri"/>
              </a:rPr>
              <a:t>توضيح التشبيه في المثالين، واستخراج أركانه</a:t>
            </a:r>
            <a:endParaRPr/>
          </a:p>
        </p:txBody>
      </p:sp>
      <p:sp>
        <p:nvSpPr>
          <p:cNvPr id="665" name="Google Shape;665;p24"/>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المتعلمين</a:t>
            </a:r>
            <a:r>
              <a:rPr b="0" i="1" lang="ar-MA" sz="1400" u="none" cap="none" strike="noStrike">
                <a:solidFill>
                  <a:srgbClr val="C00000"/>
                </a:solidFill>
                <a:latin typeface="Calibri"/>
                <a:ea typeface="Calibri"/>
                <a:cs typeface="Calibri"/>
                <a:sym typeface="Calibri"/>
              </a:rPr>
              <a:t>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graphicFrame>
        <p:nvGraphicFramePr>
          <p:cNvPr id="666" name="Google Shape;666;p24"/>
          <p:cNvGraphicFramePr/>
          <p:nvPr/>
        </p:nvGraphicFramePr>
        <p:xfrm>
          <a:off x="330599" y="2397917"/>
          <a:ext cx="3000000" cy="3000000"/>
        </p:xfrm>
        <a:graphic>
          <a:graphicData uri="http://schemas.openxmlformats.org/drawingml/2006/table">
            <a:tbl>
              <a:tblPr bandRow="1" firstCol="1" firstRow="1">
                <a:noFill/>
                <a:tableStyleId>{8950E5BD-D1A8-46C4-9F4E-481B99661887}</a:tableStyleId>
              </a:tblPr>
              <a:tblGrid>
                <a:gridCol w="5440925"/>
                <a:gridCol w="1445350"/>
                <a:gridCol w="1392825"/>
                <a:gridCol w="1664475"/>
                <a:gridCol w="1587225"/>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 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أَداةُ ݴلتَّشْبيهِ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وَجْهُ ݴلشَّبَهِ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 1- كَأنَّ ݴلعِلْمَ مِصْباحٌ يُنيرُ طَريقَنا.</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ݴلعِلْم</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مِصْباحٌ</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كَأنَّ</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الهداية والإرشاد</a:t>
                      </a:r>
                      <a:endParaRPr b="0"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r">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2- نَظَمَ نزارٌ شِعْراً يُشْبِهُ عِقْدَ ݴلْجَوْهَرِ في حُسْنِ ݴلتَّأْليفِ.</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شِعْر</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عِقْد ݴلْجَوْهَرِ</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يُشْبِهُ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حُسْنِ ݴلتَّأْليفِ</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2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72" name="Google Shape;672;p25"/>
          <p:cNvSpPr/>
          <p:nvPr/>
        </p:nvSpPr>
        <p:spPr>
          <a:xfrm>
            <a:off x="0" y="0"/>
            <a:ext cx="12192000"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673" name="Google Shape;673;p25"/>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674" name="Google Shape;674;p25"/>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75" name="Google Shape;675;p25"/>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76" name="Google Shape;676;p25"/>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المستقلة: </a:t>
            </a:r>
            <a:r>
              <a:rPr b="1" i="0" lang="ar-MA" sz="2000" u="none" cap="none" strike="noStrike">
                <a:solidFill>
                  <a:srgbClr val="747474"/>
                </a:solidFill>
                <a:latin typeface="Calibri"/>
                <a:ea typeface="Calibri"/>
                <a:cs typeface="Calibri"/>
                <a:sym typeface="Calibri"/>
              </a:rPr>
              <a:t>توضيح التشبيه في المثالين، واستخراج أركانه</a:t>
            </a:r>
            <a:endParaRPr/>
          </a:p>
        </p:txBody>
      </p:sp>
      <p:graphicFrame>
        <p:nvGraphicFramePr>
          <p:cNvPr id="677" name="Google Shape;677;p25"/>
          <p:cNvGraphicFramePr/>
          <p:nvPr/>
        </p:nvGraphicFramePr>
        <p:xfrm>
          <a:off x="330599" y="2397917"/>
          <a:ext cx="3000000" cy="3000000"/>
        </p:xfrm>
        <a:graphic>
          <a:graphicData uri="http://schemas.openxmlformats.org/drawingml/2006/table">
            <a:tbl>
              <a:tblPr bandRow="1" firstCol="1" firstRow="1">
                <a:noFill/>
                <a:tableStyleId>{8950E5BD-D1A8-46C4-9F4E-481B99661887}</a:tableStyleId>
              </a:tblPr>
              <a:tblGrid>
                <a:gridCol w="5922725"/>
                <a:gridCol w="1317525"/>
                <a:gridCol w="1268350"/>
                <a:gridCol w="1434975"/>
                <a:gridCol w="1587225"/>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 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أَداةُ ݴلتَّشْبيهِ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وَجْهُ ݴلشَّبَهِ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3- كَتَبَ إِبْراهيمُ قِصَّة مِثْلَ ݴلّلؤْلُؤ ݴلْمَنْظومِ بَهاءً وَجَمالًا.</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0"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4- "ݴلمُؤْمِنُ لِلْمُؤْمِنِ كَالبُنْيانِ يَشُدُّ بَعْضُهُ بَعْضًا"</a:t>
                      </a:r>
                      <a:r>
                        <a:rPr lang="ar-MA" sz="2000" u="none" cap="none" strike="noStrike">
                          <a:latin typeface="Calibri"/>
                          <a:ea typeface="Calibri"/>
                          <a:cs typeface="Calibri"/>
                          <a:sym typeface="Calibri"/>
                        </a:rPr>
                        <a:t>حديث</a:t>
                      </a:r>
                      <a:r>
                        <a:rPr lang="ar-MA" sz="2400" u="none" cap="none" strike="noStrike">
                          <a:latin typeface="Calibri"/>
                          <a:ea typeface="Calibri"/>
                          <a:cs typeface="Calibri"/>
                          <a:sym typeface="Calibri"/>
                        </a:rPr>
                        <a:t> </a:t>
                      </a:r>
                      <a:r>
                        <a:rPr lang="ar-MA" sz="2000" u="none" cap="none" strike="noStrike">
                          <a:latin typeface="Calibri"/>
                          <a:ea typeface="Calibri"/>
                          <a:cs typeface="Calibri"/>
                          <a:sym typeface="Calibri"/>
                        </a:rPr>
                        <a:t>شريف.</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Arial"/>
                        <a:buNone/>
                      </a:pPr>
                      <a:r>
                        <a:t/>
                      </a:r>
                      <a:endParaRPr b="1"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678" name="Google Shape;678;p25"/>
          <p:cNvSpPr txBox="1"/>
          <p:nvPr/>
        </p:nvSpPr>
        <p:spPr>
          <a:xfrm>
            <a:off x="1067218" y="498151"/>
            <a:ext cx="10451806"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dk1"/>
              </a:buClr>
              <a:buSzPts val="1200"/>
              <a:buFont typeface="Arial"/>
              <a:buNone/>
            </a:pPr>
            <a:r>
              <a:rPr b="0" i="1" lang="ar-MA" sz="1200" u="none" cap="none" strike="noStrike">
                <a:solidFill>
                  <a:schemeClr val="dk1"/>
                </a:solidFill>
                <a:latin typeface="Arial"/>
                <a:ea typeface="Arial"/>
                <a:cs typeface="Arial"/>
                <a:sym typeface="Arial"/>
              </a:rPr>
              <a:t> </a:t>
            </a:r>
            <a:br>
              <a:rPr b="0" i="1" lang="ar-MA" sz="1200" u="none" cap="none" strike="noStrike">
                <a:solidFill>
                  <a:schemeClr val="dk1"/>
                </a:solidFill>
                <a:latin typeface="Arial"/>
                <a:ea typeface="Arial"/>
                <a:cs typeface="Arial"/>
                <a:sym typeface="Arial"/>
              </a:rPr>
            </a:br>
            <a:r>
              <a:rPr b="0" i="1" lang="ar-MA" sz="1600" u="none" cap="none" strike="noStrike">
                <a:solidFill>
                  <a:srgbClr val="AEAEAE"/>
                </a:solidFill>
                <a:latin typeface="Calibri"/>
                <a:ea typeface="Calibri"/>
                <a:cs typeface="Calibri"/>
                <a:sym typeface="Calibri"/>
              </a:rPr>
              <a:t>يدعو المدرس كل متعلم (ة) توضيح التشبيه الوارد في كل عبارة واستخراج أركانه في كل عبارة في مدة دقبقتين، </a:t>
            </a:r>
            <a:r>
              <a:rPr b="0" i="1" lang="ar-MA" sz="1600" u="none" cap="none" strike="noStrike">
                <a:solidFill>
                  <a:srgbClr val="FF0000"/>
                </a:solidFill>
                <a:latin typeface="Calibri"/>
                <a:ea typeface="Calibri"/>
                <a:cs typeface="Calibri"/>
                <a:sym typeface="Calibri"/>
              </a:rPr>
              <a:t>ويحثه</a:t>
            </a:r>
            <a:r>
              <a:rPr b="0" i="1" lang="ar-MA" sz="1600" u="none" cap="none" strike="noStrike">
                <a:solidFill>
                  <a:srgbClr val="AEAEAE"/>
                </a:solidFill>
                <a:latin typeface="Calibri"/>
                <a:ea typeface="Calibri"/>
                <a:cs typeface="Calibri"/>
                <a:sym typeface="Calibri"/>
              </a:rPr>
              <a:t> على توضيح سيرورة توصله إلى الجواب، ويواكب ا لإنجاز، ويقدم الدعم اللازم لمن يحتاج ذلك، ثم ينهض متعلما لتقديم الإجابة وشرح خطوات الإجابة لتعليل المتوصل إليه</a:t>
            </a:r>
            <a:br>
              <a:rPr b="0" i="1" lang="ar-MA" sz="1600" u="none" cap="none" strike="noStrike">
                <a:solidFill>
                  <a:srgbClr val="AEAEAE"/>
                </a:solidFill>
                <a:latin typeface="Calibri"/>
                <a:ea typeface="Calibri"/>
                <a:cs typeface="Calibri"/>
                <a:sym typeface="Calibri"/>
              </a:rPr>
            </a:br>
            <a:endParaRPr b="0" i="1" sz="1600" u="none" cap="none" strike="noStrike">
              <a:solidFill>
                <a:srgbClr val="AEAEAE"/>
              </a:solidFill>
              <a:latin typeface="Calibri"/>
              <a:ea typeface="Calibri"/>
              <a:cs typeface="Calibri"/>
              <a:sym typeface="Calibri"/>
            </a:endParaRPr>
          </a:p>
        </p:txBody>
      </p:sp>
      <p:pic>
        <p:nvPicPr>
          <p:cNvPr descr="Lever la main - Icônes mains et gestes gratuites" id="679" name="Google Shape;679;p25"/>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2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85" name="Google Shape;685;p26"/>
          <p:cNvSpPr/>
          <p:nvPr/>
        </p:nvSpPr>
        <p:spPr>
          <a:xfrm>
            <a:off x="0" y="0"/>
            <a:ext cx="12192000"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686" name="Google Shape;686;p26"/>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687" name="Google Shape;687;p26"/>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688" name="Google Shape;688;p26"/>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89" name="Google Shape;689;p26"/>
          <p:cNvSpPr/>
          <p:nvPr/>
        </p:nvSpPr>
        <p:spPr>
          <a:xfrm>
            <a:off x="1570383" y="3389875"/>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90" name="Google Shape;690;p26"/>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91" name="Google Shape;691;p26"/>
          <p:cNvSpPr/>
          <p:nvPr/>
        </p:nvSpPr>
        <p:spPr>
          <a:xfrm>
            <a:off x="8878954" y="3448623"/>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92" name="Google Shape;692;p26"/>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i="0" lang="ar-MA" sz="2000" u="none" cap="none" strike="noStrike">
                <a:solidFill>
                  <a:schemeClr val="accent2"/>
                </a:solidFill>
                <a:latin typeface="Calibri"/>
                <a:ea typeface="Calibri"/>
                <a:cs typeface="Calibri"/>
                <a:sym typeface="Calibri"/>
              </a:rPr>
              <a:t>الممارسة المستقلة: </a:t>
            </a:r>
            <a:r>
              <a:rPr b="1" i="0" lang="ar-MA" sz="2000" u="none" cap="none" strike="noStrike">
                <a:solidFill>
                  <a:srgbClr val="747474"/>
                </a:solidFill>
                <a:latin typeface="Calibri"/>
                <a:ea typeface="Calibri"/>
                <a:cs typeface="Calibri"/>
                <a:sym typeface="Calibri"/>
              </a:rPr>
              <a:t>توضيح التشبيه في المثالين، واستخراج أركانه</a:t>
            </a:r>
            <a:endParaRPr/>
          </a:p>
        </p:txBody>
      </p:sp>
      <p:sp>
        <p:nvSpPr>
          <p:cNvPr id="693" name="Google Shape;693;p26"/>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يستمع المدر س (ة) لأجوبة عينة من المتعلمين، ويطلب منهم توضيح سيرورة التوصل إلى الجواب لزملائه،  ويحرص على التصحيح وتقديم التغذية الراجعة </a:t>
            </a:r>
            <a:endParaRPr b="0" i="1" sz="1400" u="none" cap="none" strike="noStrike">
              <a:solidFill>
                <a:srgbClr val="BFBFBF"/>
              </a:solidFill>
              <a:latin typeface="Calibri"/>
              <a:ea typeface="Calibri"/>
              <a:cs typeface="Calibri"/>
              <a:sym typeface="Calibri"/>
            </a:endParaRPr>
          </a:p>
        </p:txBody>
      </p:sp>
      <p:graphicFrame>
        <p:nvGraphicFramePr>
          <p:cNvPr id="694" name="Google Shape;694;p26"/>
          <p:cNvGraphicFramePr/>
          <p:nvPr/>
        </p:nvGraphicFramePr>
        <p:xfrm>
          <a:off x="330599" y="2397917"/>
          <a:ext cx="3000000" cy="3000000"/>
        </p:xfrm>
        <a:graphic>
          <a:graphicData uri="http://schemas.openxmlformats.org/drawingml/2006/table">
            <a:tbl>
              <a:tblPr bandRow="1" firstCol="1" firstRow="1">
                <a:noFill/>
                <a:tableStyleId>{8950E5BD-D1A8-46C4-9F4E-481B99661887}</a:tableStyleId>
              </a:tblPr>
              <a:tblGrid>
                <a:gridCol w="5922725"/>
                <a:gridCol w="1425675"/>
                <a:gridCol w="1484675"/>
                <a:gridCol w="1258525"/>
                <a:gridCol w="1439200"/>
              </a:tblGrid>
              <a:tr h="614125">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ݴلْعِبارَةُ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ݴلمُشَبَّهُ بهِ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أَداةُ ݴلتَّشْبيهِ</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1" lang="ar-MA" sz="2000" u="none" cap="none" strike="noStrike">
                          <a:solidFill>
                            <a:schemeClr val="dk1"/>
                          </a:solidFill>
                          <a:latin typeface="Calibri"/>
                          <a:ea typeface="Calibri"/>
                          <a:cs typeface="Calibri"/>
                          <a:sym typeface="Calibri"/>
                        </a:rPr>
                        <a:t>وَجْهُ ݴلشَّبَهِ</a:t>
                      </a:r>
                      <a:endParaRPr b="1"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3- كَتَبَ إِبْراهيمُ قِصَّة مِثْلَ ݴلّلؤْلُؤ ݴلْمَنْظومِ بَهاءً وَجَمالًا.</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قِصَّة</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ݴلّلؤْلُؤ ݴلْمَنْظوم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مِثْل</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البَهاء والجَمال</a:t>
                      </a:r>
                      <a:endParaRPr b="0" sz="2000" u="none" cap="none" strike="noStrike">
                        <a:solidFill>
                          <a:schemeClr val="dk1"/>
                        </a:solidFill>
                        <a:latin typeface="Calibri"/>
                        <a:ea typeface="Calibri"/>
                        <a:cs typeface="Calibri"/>
                        <a:sym typeface="Calibri"/>
                      </a:endParaRPr>
                    </a:p>
                  </a:txBody>
                  <a:tcPr marT="0" marB="0" marR="68575" marL="68575" anchor="ctr"/>
                </a:tc>
              </a:tr>
              <a:tr h="553250">
                <a:tc>
                  <a:txBody>
                    <a:bodyPr/>
                    <a:lstStyle/>
                    <a:p>
                      <a:pPr indent="0" lvl="0" marL="0" marR="0" rtl="1" algn="just">
                        <a:lnSpc>
                          <a:spcPct val="115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4- "ݴلمُؤْمِنُ لِلْمُؤْمِنِ كَالبُنْيانِ يَشُدُّ بَعْضُهُ بَعْضًا"</a:t>
                      </a:r>
                      <a:r>
                        <a:rPr lang="ar-MA" sz="2000" u="none" cap="none" strike="noStrike">
                          <a:latin typeface="Calibri"/>
                          <a:ea typeface="Calibri"/>
                          <a:cs typeface="Calibri"/>
                          <a:sym typeface="Calibri"/>
                        </a:rPr>
                        <a:t>حديث</a:t>
                      </a:r>
                      <a:r>
                        <a:rPr lang="ar-MA" sz="2400" u="none" cap="none" strike="noStrike">
                          <a:latin typeface="Calibri"/>
                          <a:ea typeface="Calibri"/>
                          <a:cs typeface="Calibri"/>
                          <a:sym typeface="Calibri"/>
                        </a:rPr>
                        <a:t> </a:t>
                      </a:r>
                      <a:r>
                        <a:rPr lang="ar-MA" sz="2000" u="none" cap="none" strike="noStrike">
                          <a:latin typeface="Calibri"/>
                          <a:ea typeface="Calibri"/>
                          <a:cs typeface="Calibri"/>
                          <a:sym typeface="Calibri"/>
                        </a:rPr>
                        <a:t>شريف.</a:t>
                      </a:r>
                      <a:endParaRPr sz="18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ݴلمُؤْمِنُ لِلْمُؤْمِنِ </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lang="ar-MA" sz="2000" u="none" cap="none" strike="noStrike">
                          <a:latin typeface="Calibri"/>
                          <a:ea typeface="Calibri"/>
                          <a:cs typeface="Calibri"/>
                          <a:sym typeface="Calibri"/>
                        </a:rPr>
                        <a:t>البُنْيان</a:t>
                      </a:r>
                      <a:endParaRPr b="1"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الكاف</a:t>
                      </a:r>
                      <a:endParaRPr b="0" sz="20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chemeClr val="dk1"/>
                        </a:buClr>
                        <a:buSzPts val="2000"/>
                        <a:buFont typeface="Calibri"/>
                        <a:buNone/>
                      </a:pPr>
                      <a:r>
                        <a:rPr b="0" lang="ar-MA" sz="2000" u="none" cap="none" strike="noStrike">
                          <a:solidFill>
                            <a:schemeClr val="dk1"/>
                          </a:solidFill>
                          <a:latin typeface="Calibri"/>
                          <a:ea typeface="Calibri"/>
                          <a:cs typeface="Calibri"/>
                          <a:sym typeface="Calibri"/>
                        </a:rPr>
                        <a:t>التماسك</a:t>
                      </a:r>
                      <a:endParaRPr b="0" sz="2000" u="none" cap="none" strike="noStrike">
                        <a:solidFill>
                          <a:schemeClr val="dk1"/>
                        </a:solidFill>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grpSp>
        <p:nvGrpSpPr>
          <p:cNvPr id="699" name="Google Shape;699;p27"/>
          <p:cNvGrpSpPr/>
          <p:nvPr/>
        </p:nvGrpSpPr>
        <p:grpSpPr>
          <a:xfrm>
            <a:off x="5130955" y="1706886"/>
            <a:ext cx="6054377" cy="3711725"/>
            <a:chOff x="1715066" y="1103461"/>
            <a:chExt cx="5717724" cy="3124203"/>
          </a:xfrm>
        </p:grpSpPr>
        <p:sp>
          <p:nvSpPr>
            <p:cNvPr id="700" name="Google Shape;700;p2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701" name="Google Shape;701;p2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702" name="Google Shape;702;p27"/>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توظيف التشبيه</a:t>
            </a:r>
            <a:endParaRPr/>
          </a:p>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في سياقات تواصلية</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703" name="Google Shape;703;p27"/>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2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709" name="Google Shape;709;p28"/>
          <p:cNvSpPr/>
          <p:nvPr/>
        </p:nvSpPr>
        <p:spPr>
          <a:xfrm>
            <a:off x="0" y="0"/>
            <a:ext cx="12192000" cy="6858000"/>
          </a:xfrm>
          <a:prstGeom prst="rect">
            <a:avLst/>
          </a:prstGeom>
          <a:noFill/>
          <a:ln cap="flat" cmpd="sng" w="7620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710" name="Google Shape;710;p28"/>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11" name="Google Shape;711;p28"/>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12" name="Google Shape;712;p28"/>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713" name="Google Shape;713;p28"/>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714" name="Google Shape;714;p28"/>
          <p:cNvSpPr txBox="1"/>
          <p:nvPr/>
        </p:nvSpPr>
        <p:spPr>
          <a:xfrm>
            <a:off x="2697292" y="115105"/>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None/>
            </a:pPr>
            <a:r>
              <a:rPr b="1" i="0" lang="ar-MA" sz="2000" u="none" cap="none" strike="noStrike">
                <a:solidFill>
                  <a:schemeClr val="accent2"/>
                </a:solidFill>
                <a:latin typeface="Calibri"/>
                <a:ea typeface="Calibri"/>
                <a:cs typeface="Calibri"/>
                <a:sym typeface="Calibri"/>
              </a:rPr>
              <a:t>النمذجة: </a:t>
            </a:r>
            <a:r>
              <a:rPr b="1" i="0" lang="ar-MA" sz="2000" u="none" cap="none" strike="noStrike">
                <a:solidFill>
                  <a:srgbClr val="7F7F7F"/>
                </a:solidFill>
                <a:latin typeface="Calibri"/>
                <a:ea typeface="Calibri"/>
                <a:cs typeface="Calibri"/>
                <a:sym typeface="Calibri"/>
              </a:rPr>
              <a:t>طيب، ننتقل إلى تعرف المنهجية/ الطريقة التي سنوظف بها التشبيه</a:t>
            </a:r>
            <a:endParaRPr b="1" i="0" sz="2000" u="none" cap="none" strike="noStrike">
              <a:solidFill>
                <a:srgbClr val="7F7F7F"/>
              </a:solidFill>
              <a:latin typeface="Calibri"/>
              <a:ea typeface="Calibri"/>
              <a:cs typeface="Calibri"/>
              <a:sym typeface="Calibri"/>
            </a:endParaRPr>
          </a:p>
        </p:txBody>
      </p:sp>
      <p:pic>
        <p:nvPicPr>
          <p:cNvPr id="715" name="Google Shape;715;p28"/>
          <p:cNvPicPr preferRelativeResize="0"/>
          <p:nvPr/>
        </p:nvPicPr>
        <p:blipFill rotWithShape="1">
          <a:blip r:embed="rId5">
            <a:alphaModFix/>
          </a:blip>
          <a:srcRect b="0" l="0" r="0" t="0"/>
          <a:stretch/>
        </p:blipFill>
        <p:spPr>
          <a:xfrm>
            <a:off x="119760" y="1687900"/>
            <a:ext cx="2545343" cy="1775334"/>
          </a:xfrm>
          <a:prstGeom prst="rect">
            <a:avLst/>
          </a:prstGeom>
          <a:noFill/>
          <a:ln>
            <a:noFill/>
          </a:ln>
        </p:spPr>
      </p:pic>
      <p:grpSp>
        <p:nvGrpSpPr>
          <p:cNvPr id="716" name="Google Shape;716;p28"/>
          <p:cNvGrpSpPr/>
          <p:nvPr/>
        </p:nvGrpSpPr>
        <p:grpSpPr>
          <a:xfrm>
            <a:off x="901700" y="2149926"/>
            <a:ext cx="10612875" cy="3132963"/>
            <a:chOff x="0" y="960544"/>
            <a:chExt cx="10612875" cy="3132963"/>
          </a:xfrm>
        </p:grpSpPr>
        <p:sp>
          <p:nvSpPr>
            <p:cNvPr id="717" name="Google Shape;717;p28"/>
            <p:cNvSpPr/>
            <p:nvPr/>
          </p:nvSpPr>
          <p:spPr>
            <a:xfrm rot="10800000">
              <a:off x="8599833" y="1698468"/>
              <a:ext cx="665503" cy="712003"/>
            </a:xfrm>
            <a:prstGeom prst="bentArrow">
              <a:avLst>
                <a:gd fmla="val 32840" name="adj1"/>
                <a:gd fmla="val 25000" name="adj2"/>
                <a:gd fmla="val 35780" name="adj3"/>
                <a:gd fmla="val 0" name="adj4"/>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7242868" y="960544"/>
              <a:ext cx="3370007" cy="569506"/>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txBox="1"/>
            <p:nvPr/>
          </p:nvSpPr>
          <p:spPr>
            <a:xfrm>
              <a:off x="7270674" y="988350"/>
              <a:ext cx="3314395" cy="51389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أفكر في وصف شيء ما (الموصوف)</a:t>
              </a:r>
              <a:endParaRPr b="0" i="0" sz="2000" u="none" cap="none" strike="noStrike">
                <a:solidFill>
                  <a:schemeClr val="dk1"/>
                </a:solidFill>
                <a:latin typeface="Calibri"/>
                <a:ea typeface="Calibri"/>
                <a:cs typeface="Calibri"/>
                <a:sym typeface="Calibri"/>
              </a:endParaRPr>
            </a:p>
          </p:txBody>
        </p:sp>
        <p:sp>
          <p:nvSpPr>
            <p:cNvPr id="720" name="Google Shape;720;p28"/>
            <p:cNvSpPr/>
            <p:nvPr/>
          </p:nvSpPr>
          <p:spPr>
            <a:xfrm>
              <a:off x="1049000" y="1000458"/>
              <a:ext cx="5501429" cy="46252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txBox="1"/>
            <p:nvPr/>
          </p:nvSpPr>
          <p:spPr>
            <a:xfrm>
              <a:off x="1049000" y="1000458"/>
              <a:ext cx="5501429" cy="462524"/>
            </a:xfrm>
            <a:prstGeom prst="rect">
              <a:avLst/>
            </a:prstGeom>
            <a:noFill/>
            <a:ln>
              <a:noFill/>
            </a:ln>
          </p:spPr>
          <p:txBody>
            <a:bodyPr anchorCtr="0" anchor="ctr" bIns="76200" lIns="76200" spcFirstLastPara="1" rIns="76200" wrap="square" tIns="76200">
              <a:noAutofit/>
            </a:bodyPr>
            <a:lstStyle/>
            <a:p>
              <a:pPr indent="-228600" lvl="1" marL="228600" marR="0" rtl="1" algn="r">
                <a:lnSpc>
                  <a:spcPct val="90000"/>
                </a:lnSpc>
                <a:spcBef>
                  <a:spcPts val="0"/>
                </a:spcBef>
                <a:spcAft>
                  <a:spcPts val="0"/>
                </a:spcAft>
                <a:buClr>
                  <a:schemeClr val="dk1"/>
                </a:buClr>
                <a:buSzPts val="2000"/>
                <a:buFont typeface="Calibri"/>
                <a:buChar char="•"/>
              </a:pPr>
              <a:r>
                <a:rPr b="0" i="0" lang="ar-MA" sz="2000" u="none" cap="none" strike="noStrike">
                  <a:solidFill>
                    <a:schemeClr val="dk1"/>
                  </a:solidFill>
                  <a:latin typeface="Calibri"/>
                  <a:ea typeface="Calibri"/>
                  <a:cs typeface="Calibri"/>
                  <a:sym typeface="Calibri"/>
                </a:rPr>
                <a:t>الأديب</a:t>
              </a:r>
              <a:endParaRPr b="0" i="0" sz="1800" u="none" cap="none" strike="noStrike">
                <a:solidFill>
                  <a:schemeClr val="dk1"/>
                </a:solidFill>
                <a:latin typeface="Calibri"/>
                <a:ea typeface="Calibri"/>
                <a:cs typeface="Calibri"/>
                <a:sym typeface="Calibri"/>
              </a:endParaRPr>
            </a:p>
          </p:txBody>
        </p:sp>
        <p:sp>
          <p:nvSpPr>
            <p:cNvPr id="722" name="Google Shape;722;p28"/>
            <p:cNvSpPr/>
            <p:nvPr/>
          </p:nvSpPr>
          <p:spPr>
            <a:xfrm rot="10800000">
              <a:off x="6068268" y="2519071"/>
              <a:ext cx="810591" cy="712003"/>
            </a:xfrm>
            <a:prstGeom prst="bentArrow">
              <a:avLst>
                <a:gd fmla="val 32840" name="adj1"/>
                <a:gd fmla="val 25000" name="adj2"/>
                <a:gd fmla="val 35780" name="adj3"/>
                <a:gd fmla="val 0" name="adj4"/>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4288442" y="1803161"/>
              <a:ext cx="3677015" cy="569506"/>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txBox="1"/>
            <p:nvPr/>
          </p:nvSpPr>
          <p:spPr>
            <a:xfrm>
              <a:off x="4316248" y="1830967"/>
              <a:ext cx="3621403" cy="51389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أحدد الصفة المناسبة للموصوف </a:t>
              </a:r>
              <a:endParaRPr b="0" i="0" sz="2000" u="none" cap="none" strike="noStrike">
                <a:solidFill>
                  <a:schemeClr val="dk1"/>
                </a:solidFill>
                <a:latin typeface="Calibri"/>
                <a:ea typeface="Calibri"/>
                <a:cs typeface="Calibri"/>
                <a:sym typeface="Calibri"/>
              </a:endParaRPr>
            </a:p>
          </p:txBody>
        </p:sp>
        <p:sp>
          <p:nvSpPr>
            <p:cNvPr id="725" name="Google Shape;725;p28"/>
            <p:cNvSpPr/>
            <p:nvPr/>
          </p:nvSpPr>
          <p:spPr>
            <a:xfrm>
              <a:off x="4947948" y="1760522"/>
              <a:ext cx="871744" cy="67809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txBox="1"/>
            <p:nvPr/>
          </p:nvSpPr>
          <p:spPr>
            <a:xfrm>
              <a:off x="4947948" y="1760522"/>
              <a:ext cx="871744" cy="678098"/>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727" name="Google Shape;727;p28"/>
            <p:cNvSpPr/>
            <p:nvPr/>
          </p:nvSpPr>
          <p:spPr>
            <a:xfrm rot="10800000">
              <a:off x="3858669" y="3381504"/>
              <a:ext cx="810591" cy="712003"/>
            </a:xfrm>
            <a:prstGeom prst="bentArrow">
              <a:avLst>
                <a:gd fmla="val 32840" name="adj1"/>
                <a:gd fmla="val 25000" name="adj2"/>
                <a:gd fmla="val 35780" name="adj3"/>
                <a:gd fmla="val 0" name="adj4"/>
              </a:avLst>
            </a:prstGeom>
            <a:solidFill>
              <a:srgbClr val="BAC4C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2789382" y="2662125"/>
              <a:ext cx="2814841" cy="600607"/>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txBox="1"/>
            <p:nvPr/>
          </p:nvSpPr>
          <p:spPr>
            <a:xfrm>
              <a:off x="2818706" y="2691449"/>
              <a:ext cx="2756193" cy="541959"/>
            </a:xfrm>
            <a:prstGeom prst="rect">
              <a:avLst/>
            </a:prstGeom>
            <a:noFill/>
            <a:ln>
              <a:noFill/>
            </a:ln>
          </p:spPr>
          <p:txBody>
            <a:bodyPr anchorCtr="0" anchor="ctr" bIns="76200" lIns="76200" spcFirstLastPara="1" rIns="76200" wrap="square" tIns="76200">
              <a:noAutofit/>
            </a:bodyPr>
            <a:lstStyle/>
            <a:p>
              <a:pPr indent="0" lvl="0" marL="0" marR="0" rtl="0" algn="ctr">
                <a:lnSpc>
                  <a:spcPct val="10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أبحث عن شيء تظهر فيه الصفة بشكل أوضح</a:t>
              </a:r>
              <a:endParaRPr b="0" i="0" sz="2000" u="none" cap="none" strike="noStrike">
                <a:solidFill>
                  <a:schemeClr val="dk1"/>
                </a:solidFill>
                <a:latin typeface="Calibri"/>
                <a:ea typeface="Calibri"/>
                <a:cs typeface="Calibri"/>
                <a:sym typeface="Calibri"/>
              </a:endParaRPr>
            </a:p>
          </p:txBody>
        </p:sp>
        <p:sp>
          <p:nvSpPr>
            <p:cNvPr id="730" name="Google Shape;730;p28"/>
            <p:cNvSpPr/>
            <p:nvPr/>
          </p:nvSpPr>
          <p:spPr>
            <a:xfrm>
              <a:off x="2738349" y="2622956"/>
              <a:ext cx="871744" cy="67809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1409139" y="3524578"/>
              <a:ext cx="2187053" cy="497195"/>
            </a:xfrm>
            <a:prstGeom prst="roundRect">
              <a:avLst>
                <a:gd fmla="val 16670" name="adj"/>
              </a:avLst>
            </a:prstGeom>
            <a:solidFill>
              <a:srgbClr val="C7EDF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txBox="1"/>
            <p:nvPr/>
          </p:nvSpPr>
          <p:spPr>
            <a:xfrm>
              <a:off x="1433414" y="3548853"/>
              <a:ext cx="2138503" cy="448645"/>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أركب عبارة التشبيه باستخدام أداة من الأدوات </a:t>
              </a:r>
              <a:endParaRPr b="0" i="0" sz="1800" u="none" cap="none" strike="noStrike">
                <a:solidFill>
                  <a:schemeClr val="dk1"/>
                </a:solidFill>
                <a:latin typeface="Calibri"/>
                <a:ea typeface="Calibri"/>
                <a:cs typeface="Calibri"/>
                <a:sym typeface="Calibri"/>
              </a:endParaRPr>
            </a:p>
          </p:txBody>
        </p:sp>
        <p:sp>
          <p:nvSpPr>
            <p:cNvPr id="733" name="Google Shape;733;p28"/>
            <p:cNvSpPr/>
            <p:nvPr/>
          </p:nvSpPr>
          <p:spPr>
            <a:xfrm>
              <a:off x="0" y="3572094"/>
              <a:ext cx="1622054" cy="4150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txBox="1"/>
            <p:nvPr/>
          </p:nvSpPr>
          <p:spPr>
            <a:xfrm>
              <a:off x="0" y="3572094"/>
              <a:ext cx="1622054" cy="415023"/>
            </a:xfrm>
            <a:prstGeom prst="rect">
              <a:avLst/>
            </a:prstGeom>
            <a:noFill/>
            <a:ln>
              <a:noFill/>
            </a:ln>
          </p:spPr>
          <p:txBody>
            <a:bodyPr anchorCtr="0" anchor="ctr" bIns="106675" lIns="106675" spcFirstLastPara="1" rIns="106675" wrap="square" tIns="106675">
              <a:noAutofit/>
            </a:bodyPr>
            <a:lstStyle/>
            <a:p>
              <a:pPr indent="0" lvl="0" marL="0" marR="0" rtl="1" algn="r">
                <a:lnSpc>
                  <a:spcPct val="100000"/>
                </a:lnSpc>
                <a:spcBef>
                  <a:spcPts val="0"/>
                </a:spcBef>
                <a:spcAft>
                  <a:spcPts val="0"/>
                </a:spcAft>
                <a:buClr>
                  <a:schemeClr val="dk1"/>
                </a:buClr>
                <a:buSzPts val="2800"/>
                <a:buFont typeface="Calibri"/>
                <a:buNone/>
              </a:pPr>
              <a:r>
                <a:rPr b="0" i="0" lang="ar-MA" sz="2800" u="none" cap="none" strike="noStrike">
                  <a:solidFill>
                    <a:schemeClr val="dk1"/>
                  </a:solidFill>
                  <a:latin typeface="Calibri"/>
                  <a:ea typeface="Calibri"/>
                  <a:cs typeface="Calibri"/>
                  <a:sym typeface="Calibri"/>
                </a:rPr>
                <a:t>  </a:t>
              </a:r>
              <a:r>
                <a:rPr b="0" i="0" lang="ar-MA" sz="2000" u="none" cap="none" strike="noStrike">
                  <a:solidFill>
                    <a:schemeClr val="dk1"/>
                  </a:solidFill>
                  <a:latin typeface="Calibri"/>
                  <a:ea typeface="Calibri"/>
                  <a:cs typeface="Calibri"/>
                  <a:sym typeface="Calibri"/>
                </a:rPr>
                <a:t>مسابقة</a:t>
              </a:r>
              <a:r>
                <a:rPr b="0" i="0" lang="ar-MA" sz="2800" u="none" cap="none" strike="noStrike">
                  <a:solidFill>
                    <a:schemeClr val="dk1"/>
                  </a:solidFill>
                  <a:latin typeface="Calibri"/>
                  <a:ea typeface="Calibri"/>
                  <a:cs typeface="Calibri"/>
                  <a:sym typeface="Calibri"/>
                </a:rPr>
                <a:t> </a:t>
              </a:r>
              <a:endParaRPr b="1" i="0" sz="2400" u="none" cap="none" strike="noStrike">
                <a:solidFill>
                  <a:schemeClr val="dk1"/>
                </a:solidFill>
                <a:latin typeface="Calibri"/>
                <a:ea typeface="Calibri"/>
                <a:cs typeface="Calibri"/>
                <a:sym typeface="Calibri"/>
              </a:endParaRPr>
            </a:p>
          </p:txBody>
        </p:sp>
      </p:grpSp>
      <p:sp>
        <p:nvSpPr>
          <p:cNvPr id="735" name="Google Shape;735;p28"/>
          <p:cNvSpPr txBox="1"/>
          <p:nvPr/>
        </p:nvSpPr>
        <p:spPr>
          <a:xfrm>
            <a:off x="8561900" y="3147726"/>
            <a:ext cx="1194765" cy="46166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❷</a:t>
            </a:r>
            <a:endParaRPr b="0" i="0" sz="2400" u="none" cap="none" strike="noStrike">
              <a:solidFill>
                <a:schemeClr val="dk1"/>
              </a:solidFill>
              <a:latin typeface="Arial"/>
              <a:ea typeface="Arial"/>
              <a:cs typeface="Arial"/>
              <a:sym typeface="Arial"/>
            </a:endParaRPr>
          </a:p>
        </p:txBody>
      </p:sp>
      <p:sp>
        <p:nvSpPr>
          <p:cNvPr id="736" name="Google Shape;736;p28"/>
          <p:cNvSpPr txBox="1"/>
          <p:nvPr/>
        </p:nvSpPr>
        <p:spPr>
          <a:xfrm>
            <a:off x="11156009" y="2157331"/>
            <a:ext cx="1035991" cy="46162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❶</a:t>
            </a:r>
            <a:endParaRPr b="1" i="0" sz="1800" u="none" cap="none" strike="noStrike">
              <a:solidFill>
                <a:schemeClr val="dk1"/>
              </a:solidFill>
              <a:latin typeface="Calibri"/>
              <a:ea typeface="Calibri"/>
              <a:cs typeface="Calibri"/>
              <a:sym typeface="Calibri"/>
            </a:endParaRPr>
          </a:p>
        </p:txBody>
      </p:sp>
      <p:sp>
        <p:nvSpPr>
          <p:cNvPr id="737" name="Google Shape;737;p28"/>
          <p:cNvSpPr txBox="1"/>
          <p:nvPr/>
        </p:nvSpPr>
        <p:spPr>
          <a:xfrm>
            <a:off x="6074998" y="3936906"/>
            <a:ext cx="1317523"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❸</a:t>
            </a:r>
            <a:endParaRPr b="1" i="0" sz="1600" u="none" cap="none" strike="noStrike">
              <a:solidFill>
                <a:schemeClr val="dk1"/>
              </a:solidFill>
              <a:latin typeface="Calibri"/>
              <a:ea typeface="Calibri"/>
              <a:cs typeface="Calibri"/>
              <a:sym typeface="Calibri"/>
            </a:endParaRPr>
          </a:p>
        </p:txBody>
      </p:sp>
      <p:sp>
        <p:nvSpPr>
          <p:cNvPr id="738" name="Google Shape;738;p28"/>
          <p:cNvSpPr/>
          <p:nvPr/>
        </p:nvSpPr>
        <p:spPr>
          <a:xfrm>
            <a:off x="1993900" y="3824974"/>
            <a:ext cx="1638300"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000" u="none" cap="none" strike="noStrike">
                <a:solidFill>
                  <a:schemeClr val="dk1"/>
                </a:solidFill>
                <a:latin typeface="Calibri"/>
                <a:ea typeface="Calibri"/>
                <a:cs typeface="Calibri"/>
                <a:sym typeface="Calibri"/>
              </a:rPr>
              <a:t>النحلة</a:t>
            </a:r>
            <a:endParaRPr b="0" i="0" sz="1800" u="none" cap="none" strike="noStrike">
              <a:solidFill>
                <a:schemeClr val="dk1"/>
              </a:solidFill>
              <a:latin typeface="Arial"/>
              <a:ea typeface="Arial"/>
              <a:cs typeface="Arial"/>
              <a:sym typeface="Arial"/>
            </a:endParaRPr>
          </a:p>
        </p:txBody>
      </p:sp>
      <p:sp>
        <p:nvSpPr>
          <p:cNvPr id="739" name="Google Shape;739;p28"/>
          <p:cNvSpPr txBox="1"/>
          <p:nvPr/>
        </p:nvSpPr>
        <p:spPr>
          <a:xfrm>
            <a:off x="1311378" y="583471"/>
            <a:ext cx="10187701" cy="246221"/>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Clr>
                <a:srgbClr val="BFBFBF"/>
              </a:buClr>
              <a:buSzPts val="2000"/>
              <a:buFont typeface="Arial"/>
              <a:buNone/>
            </a:pPr>
            <a:r>
              <a:rPr b="0" i="0" lang="ar-MA" sz="1600" u="none" cap="none" strike="noStrike">
                <a:solidFill>
                  <a:srgbClr val="7F7F7F"/>
                </a:solidFill>
                <a:latin typeface="Calibri"/>
                <a:ea typeface="Calibri"/>
                <a:cs typeface="Calibri"/>
                <a:sym typeface="Calibri"/>
              </a:rPr>
              <a:t>يدعو المدرس المتعلمين إلى الانتباه، ويوضح لهم الطريقة التي سيوظفون بها التشبيه في وصف أثر الأدب وسيرورة الإنجاز</a:t>
            </a:r>
            <a:endParaRPr b="0" i="0" sz="1600" u="none" cap="none" strike="noStrike">
              <a:solidFill>
                <a:srgbClr val="7F7F7F"/>
              </a:solidFill>
              <a:latin typeface="Calibri"/>
              <a:ea typeface="Calibri"/>
              <a:cs typeface="Calibri"/>
              <a:sym typeface="Calibri"/>
            </a:endParaRPr>
          </a:p>
        </p:txBody>
      </p:sp>
      <p:sp>
        <p:nvSpPr>
          <p:cNvPr id="740" name="Google Shape;740;p28"/>
          <p:cNvSpPr/>
          <p:nvPr/>
        </p:nvSpPr>
        <p:spPr>
          <a:xfrm>
            <a:off x="2163097" y="3038168"/>
            <a:ext cx="2703871" cy="4552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000" u="none" cap="none" strike="noStrike">
                <a:solidFill>
                  <a:srgbClr val="000000"/>
                </a:solidFill>
                <a:latin typeface="Calibri"/>
                <a:ea typeface="Calibri"/>
                <a:cs typeface="Calibri"/>
                <a:sym typeface="Calibri"/>
              </a:rPr>
              <a:t>حسن الاختيار وجميل العطاء </a:t>
            </a:r>
            <a:endParaRPr b="0" i="0" sz="2000" u="none" cap="none" strike="noStrike">
              <a:solidFill>
                <a:srgbClr val="000000"/>
              </a:solidFill>
              <a:latin typeface="Calibri"/>
              <a:ea typeface="Calibri"/>
              <a:cs typeface="Calibri"/>
              <a:sym typeface="Calibri"/>
            </a:endParaRPr>
          </a:p>
        </p:txBody>
      </p:sp>
      <p:sp>
        <p:nvSpPr>
          <p:cNvPr id="741" name="Google Shape;741;p28"/>
          <p:cNvSpPr txBox="1"/>
          <p:nvPr/>
        </p:nvSpPr>
        <p:spPr>
          <a:xfrm>
            <a:off x="4355691" y="4834940"/>
            <a:ext cx="5112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ar-MA" sz="2400" u="none" cap="none" strike="noStrike">
                <a:solidFill>
                  <a:schemeClr val="dk1"/>
                </a:solidFill>
                <a:latin typeface="Calibri"/>
                <a:ea typeface="Calibri"/>
                <a:cs typeface="Calibri"/>
                <a:sym typeface="Calibri"/>
              </a:rPr>
              <a:t>❹</a:t>
            </a:r>
            <a:endParaRPr sz="24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2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47" name="Google Shape;747;p29"/>
          <p:cNvSpPr/>
          <p:nvPr/>
        </p:nvSpPr>
        <p:spPr>
          <a:xfrm>
            <a:off x="0" y="0"/>
            <a:ext cx="12192000" cy="6858000"/>
          </a:xfrm>
          <a:prstGeom prst="rect">
            <a:avLst/>
          </a:prstGeom>
          <a:noFill/>
          <a:ln cap="flat" cmpd="sng" w="7620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748" name="Google Shape;748;p29"/>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49" name="Google Shape;749;p29"/>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50" name="Google Shape;750;p29"/>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51" name="Google Shape;751;p29"/>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752" name="Google Shape;752;p29"/>
          <p:cNvPicPr preferRelativeResize="0"/>
          <p:nvPr/>
        </p:nvPicPr>
        <p:blipFill rotWithShape="1">
          <a:blip r:embed="rId5">
            <a:alphaModFix/>
          </a:blip>
          <a:srcRect b="0" l="0" r="0" t="0"/>
          <a:stretch/>
        </p:blipFill>
        <p:spPr>
          <a:xfrm>
            <a:off x="287802" y="5106476"/>
            <a:ext cx="2088261" cy="1217565"/>
          </a:xfrm>
          <a:prstGeom prst="rect">
            <a:avLst/>
          </a:prstGeom>
          <a:noFill/>
          <a:ln>
            <a:noFill/>
          </a:ln>
        </p:spPr>
      </p:pic>
      <p:grpSp>
        <p:nvGrpSpPr>
          <p:cNvPr id="753" name="Google Shape;753;p29"/>
          <p:cNvGrpSpPr/>
          <p:nvPr/>
        </p:nvGrpSpPr>
        <p:grpSpPr>
          <a:xfrm>
            <a:off x="3939111" y="719666"/>
            <a:ext cx="4334109" cy="5418666"/>
            <a:chOff x="1907111" y="0"/>
            <a:chExt cx="4334109" cy="5418666"/>
          </a:xfrm>
        </p:grpSpPr>
        <p:sp>
          <p:nvSpPr>
            <p:cNvPr id="754" name="Google Shape;754;p29"/>
            <p:cNvSpPr/>
            <p:nvPr/>
          </p:nvSpPr>
          <p:spPr>
            <a:xfrm rot="-5400000">
              <a:off x="1229723" y="1649933"/>
              <a:ext cx="3483661" cy="2128886"/>
            </a:xfrm>
            <a:prstGeom prst="round2SameRect">
              <a:avLst>
                <a:gd fmla="val 16670" name="adj1"/>
                <a:gd fmla="val 0" name="adj2"/>
              </a:avLst>
            </a:prstGeom>
            <a:solidFill>
              <a:srgbClr val="BAC4C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9"/>
            <p:cNvSpPr txBox="1"/>
            <p:nvPr/>
          </p:nvSpPr>
          <p:spPr>
            <a:xfrm>
              <a:off x="2011052" y="1076488"/>
              <a:ext cx="2024944" cy="3275777"/>
            </a:xfrm>
            <a:prstGeom prst="rect">
              <a:avLst/>
            </a:prstGeom>
            <a:noFill/>
            <a:ln>
              <a:noFill/>
            </a:ln>
          </p:spPr>
          <p:txBody>
            <a:bodyPr anchorCtr="0" anchor="t" bIns="361950" lIns="217150" spcFirstLastPara="1" rIns="325750" wrap="square" tIns="361950">
              <a:noAutofit/>
            </a:bodyPr>
            <a:lstStyle/>
            <a:p>
              <a:pPr indent="0" lvl="0" marL="0" marR="0" rtl="0" algn="l">
                <a:lnSpc>
                  <a:spcPct val="90000"/>
                </a:lnSpc>
                <a:spcBef>
                  <a:spcPts val="0"/>
                </a:spcBef>
                <a:spcAft>
                  <a:spcPts val="0"/>
                </a:spcAft>
                <a:buClr>
                  <a:schemeClr val="dk1"/>
                </a:buClr>
                <a:buSzPts val="5700"/>
                <a:buFont typeface="Arial"/>
                <a:buNone/>
              </a:pPr>
              <a:r>
                <a:t/>
              </a:r>
              <a:endParaRPr sz="5700">
                <a:solidFill>
                  <a:schemeClr val="dk1"/>
                </a:solidFill>
                <a:latin typeface="Arial"/>
                <a:ea typeface="Arial"/>
                <a:cs typeface="Arial"/>
                <a:sym typeface="Arial"/>
              </a:endParaRPr>
            </a:p>
            <a:p>
              <a:pPr indent="0" lvl="0" marL="0" marR="0" rtl="0" algn="ctr">
                <a:lnSpc>
                  <a:spcPct val="90000"/>
                </a:lnSpc>
                <a:spcBef>
                  <a:spcPts val="1995"/>
                </a:spcBef>
                <a:spcAft>
                  <a:spcPts val="0"/>
                </a:spcAft>
                <a:buClr>
                  <a:schemeClr val="dk1"/>
                </a:buClr>
                <a:buSzPts val="5700"/>
                <a:buFont typeface="Arial"/>
                <a:buNone/>
              </a:pPr>
              <a:r>
                <a:rPr lang="ar-MA" sz="5700">
                  <a:solidFill>
                    <a:schemeClr val="dk1"/>
                  </a:solidFill>
                  <a:latin typeface="Arial"/>
                  <a:ea typeface="Arial"/>
                  <a:cs typeface="Arial"/>
                  <a:sym typeface="Arial"/>
                </a:rPr>
                <a:t>النحلة</a:t>
              </a:r>
              <a:endParaRPr sz="5700">
                <a:solidFill>
                  <a:schemeClr val="dk1"/>
                </a:solidFill>
                <a:latin typeface="Arial"/>
                <a:ea typeface="Arial"/>
                <a:cs typeface="Arial"/>
                <a:sym typeface="Arial"/>
              </a:endParaRPr>
            </a:p>
          </p:txBody>
        </p:sp>
        <p:sp>
          <p:nvSpPr>
            <p:cNvPr id="756" name="Google Shape;756;p29"/>
            <p:cNvSpPr/>
            <p:nvPr/>
          </p:nvSpPr>
          <p:spPr>
            <a:xfrm rot="5400000">
              <a:off x="3434946" y="1645161"/>
              <a:ext cx="3483661" cy="2128886"/>
            </a:xfrm>
            <a:prstGeom prst="round2SameRect">
              <a:avLst>
                <a:gd fmla="val 16670" name="adj1"/>
                <a:gd fmla="val 0" name="adj2"/>
              </a:avLst>
            </a:prstGeom>
            <a:solidFill>
              <a:srgbClr val="BAC4C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9"/>
            <p:cNvSpPr txBox="1"/>
            <p:nvPr/>
          </p:nvSpPr>
          <p:spPr>
            <a:xfrm>
              <a:off x="4112333" y="1071716"/>
              <a:ext cx="2024944" cy="3275777"/>
            </a:xfrm>
            <a:prstGeom prst="rect">
              <a:avLst/>
            </a:prstGeom>
            <a:noFill/>
            <a:ln>
              <a:noFill/>
            </a:ln>
          </p:spPr>
          <p:txBody>
            <a:bodyPr anchorCtr="0" anchor="t" bIns="361950" lIns="325750" spcFirstLastPara="1" rIns="217150" wrap="square" tIns="361950">
              <a:noAutofit/>
            </a:bodyPr>
            <a:lstStyle/>
            <a:p>
              <a:pPr indent="0" lvl="0" marL="0" marR="0" rtl="0" algn="ctr">
                <a:lnSpc>
                  <a:spcPct val="90000"/>
                </a:lnSpc>
                <a:spcBef>
                  <a:spcPts val="0"/>
                </a:spcBef>
                <a:spcAft>
                  <a:spcPts val="0"/>
                </a:spcAft>
                <a:buClr>
                  <a:schemeClr val="dk1"/>
                </a:buClr>
                <a:buSzPts val="5700"/>
                <a:buFont typeface="Arial"/>
                <a:buNone/>
              </a:pPr>
              <a:r>
                <a:t/>
              </a:r>
              <a:endParaRPr sz="5700">
                <a:solidFill>
                  <a:schemeClr val="dk1"/>
                </a:solidFill>
                <a:latin typeface="Arial"/>
                <a:ea typeface="Arial"/>
                <a:cs typeface="Arial"/>
                <a:sym typeface="Arial"/>
              </a:endParaRPr>
            </a:p>
            <a:p>
              <a:pPr indent="0" lvl="0" marL="0" marR="0" rtl="0" algn="ctr">
                <a:lnSpc>
                  <a:spcPct val="90000"/>
                </a:lnSpc>
                <a:spcBef>
                  <a:spcPts val="1995"/>
                </a:spcBef>
                <a:spcAft>
                  <a:spcPts val="0"/>
                </a:spcAft>
                <a:buClr>
                  <a:schemeClr val="dk1"/>
                </a:buClr>
                <a:buSzPts val="5700"/>
                <a:buFont typeface="Arial"/>
                <a:buNone/>
              </a:pPr>
              <a:r>
                <a:rPr lang="ar-MA" sz="5700">
                  <a:solidFill>
                    <a:schemeClr val="dk1"/>
                  </a:solidFill>
                  <a:latin typeface="Arial"/>
                  <a:ea typeface="Arial"/>
                  <a:cs typeface="Arial"/>
                  <a:sym typeface="Arial"/>
                </a:rPr>
                <a:t>الأديب</a:t>
              </a:r>
              <a:endParaRPr sz="5700">
                <a:solidFill>
                  <a:schemeClr val="dk1"/>
                </a:solidFill>
                <a:latin typeface="Arial"/>
                <a:ea typeface="Arial"/>
                <a:cs typeface="Arial"/>
                <a:sym typeface="Arial"/>
              </a:endParaRPr>
            </a:p>
          </p:txBody>
        </p:sp>
        <p:sp>
          <p:nvSpPr>
            <p:cNvPr id="758" name="Google Shape;758;p29"/>
            <p:cNvSpPr/>
            <p:nvPr/>
          </p:nvSpPr>
          <p:spPr>
            <a:xfrm>
              <a:off x="2951004" y="0"/>
              <a:ext cx="2225554" cy="2225446"/>
            </a:xfrm>
            <a:custGeom>
              <a:rect b="b" l="l" r="r" t="t"/>
              <a:pathLst>
                <a:path extrusionOk="0" h="120000" w="120000">
                  <a:moveTo>
                    <a:pt x="7500" y="60000"/>
                  </a:moveTo>
                  <a:lnTo>
                    <a:pt x="7500" y="60000"/>
                  </a:lnTo>
                  <a:cubicBezTo>
                    <a:pt x="7500" y="33869"/>
                    <a:pt x="26717" y="11717"/>
                    <a:pt x="52586" y="8026"/>
                  </a:cubicBezTo>
                  <a:cubicBezTo>
                    <a:pt x="78454" y="4336"/>
                    <a:pt x="103099" y="20232"/>
                    <a:pt x="110406" y="45320"/>
                  </a:cubicBezTo>
                  <a:lnTo>
                    <a:pt x="117538" y="45320"/>
                  </a:lnTo>
                  <a:lnTo>
                    <a:pt x="105001" y="60000"/>
                  </a:lnTo>
                  <a:lnTo>
                    <a:pt x="87540" y="45320"/>
                  </a:lnTo>
                  <a:lnTo>
                    <a:pt x="94508" y="45320"/>
                  </a:lnTo>
                  <a:lnTo>
                    <a:pt x="94508" y="45320"/>
                  </a:lnTo>
                  <a:cubicBezTo>
                    <a:pt x="87531" y="28919"/>
                    <a:pt x="69973" y="19695"/>
                    <a:pt x="52509" y="23256"/>
                  </a:cubicBezTo>
                  <a:cubicBezTo>
                    <a:pt x="35044" y="26816"/>
                    <a:pt x="22499" y="42177"/>
                    <a:pt x="22499" y="60000"/>
                  </a:cubicBezTo>
                  <a:close/>
                </a:path>
              </a:pathLst>
            </a:cu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rot="10800000">
              <a:off x="2951004" y="3193220"/>
              <a:ext cx="2225554" cy="2225446"/>
            </a:xfrm>
            <a:custGeom>
              <a:rect b="b" l="l" r="r" t="t"/>
              <a:pathLst>
                <a:path extrusionOk="0" h="120000" w="120000">
                  <a:moveTo>
                    <a:pt x="7500" y="60000"/>
                  </a:moveTo>
                  <a:lnTo>
                    <a:pt x="7500" y="60000"/>
                  </a:lnTo>
                  <a:cubicBezTo>
                    <a:pt x="7500" y="33869"/>
                    <a:pt x="26717" y="11717"/>
                    <a:pt x="52586" y="8026"/>
                  </a:cubicBezTo>
                  <a:cubicBezTo>
                    <a:pt x="78454" y="4336"/>
                    <a:pt x="103099" y="20232"/>
                    <a:pt x="110406" y="45320"/>
                  </a:cubicBezTo>
                  <a:lnTo>
                    <a:pt x="117538" y="45320"/>
                  </a:lnTo>
                  <a:lnTo>
                    <a:pt x="105001" y="60000"/>
                  </a:lnTo>
                  <a:lnTo>
                    <a:pt x="87540" y="45320"/>
                  </a:lnTo>
                  <a:lnTo>
                    <a:pt x="94508" y="45320"/>
                  </a:lnTo>
                  <a:lnTo>
                    <a:pt x="94508" y="45320"/>
                  </a:lnTo>
                  <a:cubicBezTo>
                    <a:pt x="87531" y="28919"/>
                    <a:pt x="69973" y="19695"/>
                    <a:pt x="52509" y="23256"/>
                  </a:cubicBezTo>
                  <a:cubicBezTo>
                    <a:pt x="35044" y="26816"/>
                    <a:pt x="22499" y="42177"/>
                    <a:pt x="22499" y="60000"/>
                  </a:cubicBezTo>
                  <a:close/>
                </a:path>
              </a:pathLst>
            </a:cu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0" name="Google Shape;760;p29"/>
          <p:cNvSpPr txBox="1"/>
          <p:nvPr/>
        </p:nvSpPr>
        <p:spPr>
          <a:xfrm>
            <a:off x="2488154" y="210944"/>
            <a:ext cx="904445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lang="ar-MA" sz="2000">
                <a:solidFill>
                  <a:srgbClr val="AEAEAE"/>
                </a:solidFill>
                <a:latin typeface="Calibri"/>
                <a:ea typeface="Calibri"/>
                <a:cs typeface="Calibri"/>
                <a:sym typeface="Calibri"/>
              </a:rPr>
              <a:t>والآن، لنتعلم كيف ننشئ تشبيها عبر التدرج من البسيط إلى المركب</a:t>
            </a:r>
            <a:endParaRPr/>
          </a:p>
        </p:txBody>
      </p:sp>
      <p:sp>
        <p:nvSpPr>
          <p:cNvPr id="761" name="Google Shape;761;p29"/>
          <p:cNvSpPr txBox="1"/>
          <p:nvPr/>
        </p:nvSpPr>
        <p:spPr>
          <a:xfrm>
            <a:off x="1012791" y="628850"/>
            <a:ext cx="10538664" cy="430887"/>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lang="ar-MA" sz="1400">
                <a:solidFill>
                  <a:srgbClr val="AEAEAE"/>
                </a:solidFill>
                <a:latin typeface="Calibri"/>
                <a:ea typeface="Calibri"/>
                <a:cs typeface="Calibri"/>
                <a:sym typeface="Calibri"/>
              </a:rPr>
              <a:t>يتدرج المدرس بالمتعلمات والمتعلمين، ويوضح لهم أن تأليف تشبيه دال على حسن اختيار الأديب للألفاظ والمعاني يستدعي التفكير في تقريب هذا الوصف/المعنى انطلاقا من شيء يظهر فيه هذا المعنى بشكل ملموس ومحسوس</a:t>
            </a:r>
            <a:endParaRPr/>
          </a:p>
        </p:txBody>
      </p:sp>
      <p:sp>
        <p:nvSpPr>
          <p:cNvPr id="762" name="Google Shape;762;p29"/>
          <p:cNvSpPr/>
          <p:nvPr/>
        </p:nvSpPr>
        <p:spPr>
          <a:xfrm>
            <a:off x="5218853" y="1645920"/>
            <a:ext cx="1754293" cy="1110827"/>
          </a:xfrm>
          <a:prstGeom prst="ellipse">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3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68" name="Google Shape;768;p30"/>
          <p:cNvSpPr/>
          <p:nvPr/>
        </p:nvSpPr>
        <p:spPr>
          <a:xfrm>
            <a:off x="0" y="0"/>
            <a:ext cx="12192000" cy="6858000"/>
          </a:xfrm>
          <a:prstGeom prst="rect">
            <a:avLst/>
          </a:prstGeom>
          <a:noFill/>
          <a:ln cap="flat" cmpd="sng" w="7620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769" name="Google Shape;769;p3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70" name="Google Shape;770;p30"/>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71" name="Google Shape;771;p30"/>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72" name="Google Shape;772;p30"/>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73" name="Google Shape;773;p30"/>
          <p:cNvSpPr/>
          <p:nvPr/>
        </p:nvSpPr>
        <p:spPr>
          <a:xfrm>
            <a:off x="3067396" y="2173763"/>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 الْأَدِيبُ  كَــــــــــــــــــــــالنَّحْلَةِ في حُسْنِ الْاخْتِيَارِ.</a:t>
            </a:r>
            <a:endParaRPr/>
          </a:p>
        </p:txBody>
      </p:sp>
      <p:sp>
        <p:nvSpPr>
          <p:cNvPr id="774" name="Google Shape;774;p30"/>
          <p:cNvSpPr/>
          <p:nvPr/>
        </p:nvSpPr>
        <p:spPr>
          <a:xfrm>
            <a:off x="8611472" y="4786656"/>
            <a:ext cx="1938803" cy="577516"/>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a:t>
            </a:r>
            <a:endParaRPr b="1" sz="3200">
              <a:solidFill>
                <a:schemeClr val="dk1"/>
              </a:solidFill>
              <a:latin typeface="Calibri"/>
              <a:ea typeface="Calibri"/>
              <a:cs typeface="Calibri"/>
              <a:sym typeface="Calibri"/>
            </a:endParaRPr>
          </a:p>
        </p:txBody>
      </p:sp>
      <p:sp>
        <p:nvSpPr>
          <p:cNvPr id="775" name="Google Shape;775;p30"/>
          <p:cNvSpPr/>
          <p:nvPr/>
        </p:nvSpPr>
        <p:spPr>
          <a:xfrm>
            <a:off x="9119706" y="2111433"/>
            <a:ext cx="1005195" cy="672856"/>
          </a:xfrm>
          <a:prstGeom prst="ellipse">
            <a:avLst/>
          </a:prstGeom>
          <a:noFill/>
          <a:ln cap="flat" cmpd="sng" w="381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pic>
        <p:nvPicPr>
          <p:cNvPr id="776" name="Google Shape;776;p30"/>
          <p:cNvPicPr preferRelativeResize="0"/>
          <p:nvPr/>
        </p:nvPicPr>
        <p:blipFill rotWithShape="1">
          <a:blip r:embed="rId5">
            <a:alphaModFix/>
          </a:blip>
          <a:srcRect b="0" l="0" r="0" t="0"/>
          <a:stretch/>
        </p:blipFill>
        <p:spPr>
          <a:xfrm>
            <a:off x="9119706" y="2852655"/>
            <a:ext cx="922337" cy="1934001"/>
          </a:xfrm>
          <a:prstGeom prst="rect">
            <a:avLst/>
          </a:prstGeom>
          <a:noFill/>
          <a:ln>
            <a:noFill/>
          </a:ln>
        </p:spPr>
      </p:pic>
      <p:sp>
        <p:nvSpPr>
          <p:cNvPr id="777" name="Google Shape;777;p30"/>
          <p:cNvSpPr/>
          <p:nvPr/>
        </p:nvSpPr>
        <p:spPr>
          <a:xfrm>
            <a:off x="8663635" y="2172396"/>
            <a:ext cx="403909" cy="672856"/>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778" name="Google Shape;778;p30"/>
          <p:cNvSpPr/>
          <p:nvPr/>
        </p:nvSpPr>
        <p:spPr>
          <a:xfrm>
            <a:off x="8287792" y="4005705"/>
            <a:ext cx="1100694" cy="577516"/>
          </a:xfrm>
          <a:prstGeom prst="roundRect">
            <a:avLst>
              <a:gd fmla="val 16667" name="adj"/>
            </a:avLst>
          </a:prstGeom>
          <a:solidFill>
            <a:schemeClr val="lt1"/>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a:t>
            </a:r>
            <a:endParaRPr b="1" sz="3200">
              <a:solidFill>
                <a:schemeClr val="dk1"/>
              </a:solidFill>
              <a:latin typeface="Calibri"/>
              <a:ea typeface="Calibri"/>
              <a:cs typeface="Calibri"/>
              <a:sym typeface="Calibri"/>
            </a:endParaRPr>
          </a:p>
        </p:txBody>
      </p:sp>
      <p:pic>
        <p:nvPicPr>
          <p:cNvPr id="779" name="Google Shape;779;p30"/>
          <p:cNvPicPr preferRelativeResize="0"/>
          <p:nvPr/>
        </p:nvPicPr>
        <p:blipFill rotWithShape="1">
          <a:blip r:embed="rId5">
            <a:alphaModFix/>
          </a:blip>
          <a:srcRect b="0" l="0" r="0" t="0"/>
          <a:stretch/>
        </p:blipFill>
        <p:spPr>
          <a:xfrm>
            <a:off x="8404421" y="2857965"/>
            <a:ext cx="922337" cy="1170488"/>
          </a:xfrm>
          <a:prstGeom prst="rect">
            <a:avLst/>
          </a:prstGeom>
          <a:noFill/>
          <a:ln>
            <a:noFill/>
          </a:ln>
        </p:spPr>
      </p:pic>
      <p:sp>
        <p:nvSpPr>
          <p:cNvPr id="780" name="Google Shape;780;p30"/>
          <p:cNvSpPr/>
          <p:nvPr/>
        </p:nvSpPr>
        <p:spPr>
          <a:xfrm>
            <a:off x="7236084" y="5773433"/>
            <a:ext cx="1430238" cy="577516"/>
          </a:xfrm>
          <a:prstGeom prst="roundRect">
            <a:avLst>
              <a:gd fmla="val 16667" name="adj"/>
            </a:avLst>
          </a:prstGeom>
          <a:solidFill>
            <a:schemeClr val="lt1"/>
          </a:solid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a:t>
            </a:r>
            <a:endParaRPr b="1" sz="3200">
              <a:solidFill>
                <a:schemeClr val="dk1"/>
              </a:solidFill>
              <a:latin typeface="Calibri"/>
              <a:ea typeface="Calibri"/>
              <a:cs typeface="Calibri"/>
              <a:sym typeface="Calibri"/>
            </a:endParaRPr>
          </a:p>
        </p:txBody>
      </p:sp>
      <p:pic>
        <p:nvPicPr>
          <p:cNvPr id="781" name="Google Shape;781;p30"/>
          <p:cNvPicPr preferRelativeResize="0"/>
          <p:nvPr/>
        </p:nvPicPr>
        <p:blipFill rotWithShape="1">
          <a:blip r:embed="rId5">
            <a:alphaModFix/>
          </a:blip>
          <a:srcRect b="0" l="0" r="0" t="0"/>
          <a:stretch/>
        </p:blipFill>
        <p:spPr>
          <a:xfrm>
            <a:off x="7517768" y="2802578"/>
            <a:ext cx="922337" cy="2958142"/>
          </a:xfrm>
          <a:prstGeom prst="rect">
            <a:avLst/>
          </a:prstGeom>
          <a:noFill/>
          <a:ln>
            <a:noFill/>
          </a:ln>
        </p:spPr>
      </p:pic>
      <p:sp>
        <p:nvSpPr>
          <p:cNvPr id="782" name="Google Shape;782;p30"/>
          <p:cNvSpPr/>
          <p:nvPr/>
        </p:nvSpPr>
        <p:spPr>
          <a:xfrm>
            <a:off x="5122606" y="2094060"/>
            <a:ext cx="2131516" cy="727643"/>
          </a:xfrm>
          <a:prstGeom prst="ellipse">
            <a:avLst/>
          </a:prstGeom>
          <a:no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783" name="Google Shape;783;p30"/>
          <p:cNvSpPr/>
          <p:nvPr/>
        </p:nvSpPr>
        <p:spPr>
          <a:xfrm>
            <a:off x="5639933" y="4115167"/>
            <a:ext cx="1096862" cy="577516"/>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a:t>
            </a:r>
            <a:endParaRPr b="1" sz="3200">
              <a:solidFill>
                <a:schemeClr val="dk1"/>
              </a:solidFill>
              <a:latin typeface="Calibri"/>
              <a:ea typeface="Calibri"/>
              <a:cs typeface="Calibri"/>
              <a:sym typeface="Calibri"/>
            </a:endParaRPr>
          </a:p>
        </p:txBody>
      </p:sp>
      <p:pic>
        <p:nvPicPr>
          <p:cNvPr id="784" name="Google Shape;784;p30"/>
          <p:cNvPicPr preferRelativeResize="0"/>
          <p:nvPr/>
        </p:nvPicPr>
        <p:blipFill rotWithShape="1">
          <a:blip r:embed="rId5">
            <a:alphaModFix/>
          </a:blip>
          <a:srcRect b="0" l="0" r="0" t="0"/>
          <a:stretch/>
        </p:blipFill>
        <p:spPr>
          <a:xfrm>
            <a:off x="5741305" y="2845252"/>
            <a:ext cx="922337" cy="1246366"/>
          </a:xfrm>
          <a:prstGeom prst="rect">
            <a:avLst/>
          </a:prstGeom>
          <a:noFill/>
          <a:ln>
            <a:noFill/>
          </a:ln>
        </p:spPr>
      </p:pic>
      <p:sp>
        <p:nvSpPr>
          <p:cNvPr id="785" name="Google Shape;785;p30"/>
          <p:cNvSpPr txBox="1"/>
          <p:nvPr/>
        </p:nvSpPr>
        <p:spPr>
          <a:xfrm>
            <a:off x="1092713" y="544830"/>
            <a:ext cx="10219522"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lang="ar-MA" sz="1400">
                <a:solidFill>
                  <a:srgbClr val="AEAEAE"/>
                </a:solidFill>
                <a:latin typeface="Calibri"/>
                <a:ea typeface="Calibri"/>
                <a:cs typeface="Calibri"/>
                <a:sym typeface="Calibri"/>
              </a:rPr>
              <a:t>يتدرج المدرس بالمتعلمات والمتعلمين، ويوضح لهم أن تأليف تشبيه دال على حسن اختيار الأديب يستدعي التفكير في المعنى، واختيار المشبه به لتأدية المعنى وأداة تشبيه معينة</a:t>
            </a:r>
            <a:endParaRPr/>
          </a:p>
        </p:txBody>
      </p:sp>
      <p:sp>
        <p:nvSpPr>
          <p:cNvPr id="786" name="Google Shape;786;p30"/>
          <p:cNvSpPr txBox="1"/>
          <p:nvPr/>
        </p:nvSpPr>
        <p:spPr>
          <a:xfrm>
            <a:off x="2468489" y="133095"/>
            <a:ext cx="904445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lang="ar-MA" sz="2000">
                <a:solidFill>
                  <a:srgbClr val="AEAEAE"/>
                </a:solidFill>
                <a:latin typeface="Calibri"/>
                <a:ea typeface="Calibri"/>
                <a:cs typeface="Calibri"/>
                <a:sym typeface="Calibri"/>
              </a:rPr>
              <a:t>والآن، للتعبير عن حسن اختيار الأديب الكلمات والمعاني، وتقريبه من المخاطب، أشبه الأديب بالنحلة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4">
                                            <p:txEl>
                                              <p:pRg end="0" st="0"/>
                                            </p:txEl>
                                          </p:spTgt>
                                        </p:tgtEl>
                                        <p:attrNameLst>
                                          <p:attrName>style.visibility</p:attrName>
                                        </p:attrNameLst>
                                      </p:cBhvr>
                                      <p:to>
                                        <p:strVal val="visible"/>
                                      </p:to>
                                    </p:set>
                                    <p:animEffect filter="fade" transition="in">
                                      <p:cBhvr>
                                        <p:cTn dur="500"/>
                                        <p:tgtEl>
                                          <p:spTgt spid="7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5"/>
                                        </p:tgtEl>
                                        <p:attrNameLst>
                                          <p:attrName>style.visibility</p:attrName>
                                        </p:attrNameLst>
                                      </p:cBhvr>
                                      <p:to>
                                        <p:strVal val="visible"/>
                                      </p:to>
                                    </p:set>
                                    <p:anim calcmode="lin" valueType="num">
                                      <p:cBhvr additive="base">
                                        <p:cTn dur="500"/>
                                        <p:tgtEl>
                                          <p:spTgt spid="775"/>
                                        </p:tgtEl>
                                        <p:attrNameLst>
                                          <p:attrName>ppt_w</p:attrName>
                                        </p:attrNameLst>
                                      </p:cBhvr>
                                      <p:tavLst>
                                        <p:tav fmla="" tm="0">
                                          <p:val>
                                            <p:strVal val="0"/>
                                          </p:val>
                                        </p:tav>
                                        <p:tav fmla="" tm="100000">
                                          <p:val>
                                            <p:strVal val="#ppt_w"/>
                                          </p:val>
                                        </p:tav>
                                      </p:tavLst>
                                    </p:anim>
                                    <p:anim calcmode="lin" valueType="num">
                                      <p:cBhvr additive="base">
                                        <p:cTn dur="500"/>
                                        <p:tgtEl>
                                          <p:spTgt spid="77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77"/>
                                        </p:tgtEl>
                                        <p:attrNameLst>
                                          <p:attrName>style.visibility</p:attrName>
                                        </p:attrNameLst>
                                      </p:cBhvr>
                                      <p:to>
                                        <p:strVal val="visible"/>
                                      </p:to>
                                    </p:set>
                                    <p:anim calcmode="lin" valueType="num">
                                      <p:cBhvr additive="base">
                                        <p:cTn dur="500"/>
                                        <p:tgtEl>
                                          <p:spTgt spid="777"/>
                                        </p:tgtEl>
                                        <p:attrNameLst>
                                          <p:attrName>ppt_w</p:attrName>
                                        </p:attrNameLst>
                                      </p:cBhvr>
                                      <p:tavLst>
                                        <p:tav fmla="" tm="0">
                                          <p:val>
                                            <p:strVal val="0"/>
                                          </p:val>
                                        </p:tav>
                                        <p:tav fmla="" tm="100000">
                                          <p:val>
                                            <p:strVal val="#ppt_w"/>
                                          </p:val>
                                        </p:tav>
                                      </p:tavLst>
                                    </p:anim>
                                    <p:anim calcmode="lin" valueType="num">
                                      <p:cBhvr additive="base">
                                        <p:cTn dur="500"/>
                                        <p:tgtEl>
                                          <p:spTgt spid="77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xEl>
                                              <p:pRg end="0" st="0"/>
                                            </p:txEl>
                                          </p:spTgt>
                                        </p:tgtEl>
                                        <p:attrNameLst>
                                          <p:attrName>style.visibility</p:attrName>
                                        </p:attrNameLst>
                                      </p:cBhvr>
                                      <p:to>
                                        <p:strVal val="visible"/>
                                      </p:to>
                                    </p:set>
                                    <p:animEffect filter="fade" transition="in">
                                      <p:cBhvr>
                                        <p:cTn dur="500"/>
                                        <p:tgtEl>
                                          <p:spTgt spid="7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0">
                                            <p:txEl>
                                              <p:pRg end="0" st="0"/>
                                            </p:txEl>
                                          </p:spTgt>
                                        </p:tgtEl>
                                        <p:attrNameLst>
                                          <p:attrName>style.visibility</p:attrName>
                                        </p:attrNameLst>
                                      </p:cBhvr>
                                      <p:to>
                                        <p:strVal val="visible"/>
                                      </p:to>
                                    </p:set>
                                    <p:animEffect filter="fade" transition="in">
                                      <p:cBhvr>
                                        <p:cTn dur="500"/>
                                        <p:tgtEl>
                                          <p:spTgt spid="7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82"/>
                                        </p:tgtEl>
                                        <p:attrNameLst>
                                          <p:attrName>style.visibility</p:attrName>
                                        </p:attrNameLst>
                                      </p:cBhvr>
                                      <p:to>
                                        <p:strVal val="visible"/>
                                      </p:to>
                                    </p:set>
                                    <p:anim calcmode="lin" valueType="num">
                                      <p:cBhvr additive="base">
                                        <p:cTn dur="500"/>
                                        <p:tgtEl>
                                          <p:spTgt spid="782"/>
                                        </p:tgtEl>
                                        <p:attrNameLst>
                                          <p:attrName>ppt_w</p:attrName>
                                        </p:attrNameLst>
                                      </p:cBhvr>
                                      <p:tavLst>
                                        <p:tav fmla="" tm="0">
                                          <p:val>
                                            <p:strVal val="0"/>
                                          </p:val>
                                        </p:tav>
                                        <p:tav fmla="" tm="100000">
                                          <p:val>
                                            <p:strVal val="#ppt_w"/>
                                          </p:val>
                                        </p:tav>
                                      </p:tavLst>
                                    </p:anim>
                                    <p:anim calcmode="lin" valueType="num">
                                      <p:cBhvr additive="base">
                                        <p:cTn dur="500"/>
                                        <p:tgtEl>
                                          <p:spTgt spid="78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3">
                                            <p:txEl>
                                              <p:pRg end="0" st="0"/>
                                            </p:txEl>
                                          </p:spTgt>
                                        </p:tgtEl>
                                        <p:attrNameLst>
                                          <p:attrName>style.visibility</p:attrName>
                                        </p:attrNameLst>
                                      </p:cBhvr>
                                      <p:to>
                                        <p:strVal val="visible"/>
                                      </p:to>
                                    </p:set>
                                    <p:animEffect filter="fade" transition="in">
                                      <p:cBhvr>
                                        <p:cTn dur="500"/>
                                        <p:tgtEl>
                                          <p:spTgt spid="78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3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792" name="Google Shape;792;p31"/>
          <p:cNvSpPr/>
          <p:nvPr/>
        </p:nvSpPr>
        <p:spPr>
          <a:xfrm>
            <a:off x="0" y="0"/>
            <a:ext cx="12192000" cy="6858000"/>
          </a:xfrm>
          <a:prstGeom prst="rect">
            <a:avLst/>
          </a:prstGeom>
          <a:noFill/>
          <a:ln cap="flat" cmpd="sng" w="76200">
            <a:solidFill>
              <a:srgbClr val="F2A9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793" name="Google Shape;793;p31"/>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94" name="Google Shape;794;p31"/>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795" name="Google Shape;795;p31"/>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96" name="Google Shape;796;p31"/>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97" name="Google Shape;797;p31"/>
          <p:cNvSpPr/>
          <p:nvPr/>
        </p:nvSpPr>
        <p:spPr>
          <a:xfrm>
            <a:off x="3067396" y="2173763"/>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 الْأَدِيبُ  كَــــــــــــــــــــــالنَّحْلَةِ في حُسْنِ الْاخْتِيَارِ.</a:t>
            </a:r>
            <a:endParaRPr/>
          </a:p>
        </p:txBody>
      </p:sp>
      <p:sp>
        <p:nvSpPr>
          <p:cNvPr id="798" name="Google Shape;798;p31"/>
          <p:cNvSpPr/>
          <p:nvPr/>
        </p:nvSpPr>
        <p:spPr>
          <a:xfrm>
            <a:off x="8611472" y="4786656"/>
            <a:ext cx="1938803" cy="577516"/>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المُشَبَّه</a:t>
            </a:r>
            <a:endParaRPr b="1" sz="3200">
              <a:solidFill>
                <a:schemeClr val="dk1"/>
              </a:solidFill>
              <a:latin typeface="Calibri"/>
              <a:ea typeface="Calibri"/>
              <a:cs typeface="Calibri"/>
              <a:sym typeface="Calibri"/>
            </a:endParaRPr>
          </a:p>
        </p:txBody>
      </p:sp>
      <p:sp>
        <p:nvSpPr>
          <p:cNvPr id="799" name="Google Shape;799;p31"/>
          <p:cNvSpPr/>
          <p:nvPr/>
        </p:nvSpPr>
        <p:spPr>
          <a:xfrm>
            <a:off x="9119706" y="2111433"/>
            <a:ext cx="1005195" cy="672856"/>
          </a:xfrm>
          <a:prstGeom prst="ellipse">
            <a:avLst/>
          </a:prstGeom>
          <a:noFill/>
          <a:ln cap="flat" cmpd="sng" w="381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pic>
        <p:nvPicPr>
          <p:cNvPr id="800" name="Google Shape;800;p31"/>
          <p:cNvPicPr preferRelativeResize="0"/>
          <p:nvPr/>
        </p:nvPicPr>
        <p:blipFill rotWithShape="1">
          <a:blip r:embed="rId5">
            <a:alphaModFix/>
          </a:blip>
          <a:srcRect b="0" l="0" r="0" t="0"/>
          <a:stretch/>
        </p:blipFill>
        <p:spPr>
          <a:xfrm>
            <a:off x="9119706" y="2852655"/>
            <a:ext cx="922337" cy="1934001"/>
          </a:xfrm>
          <a:prstGeom prst="rect">
            <a:avLst/>
          </a:prstGeom>
          <a:noFill/>
          <a:ln>
            <a:noFill/>
          </a:ln>
        </p:spPr>
      </p:pic>
      <p:sp>
        <p:nvSpPr>
          <p:cNvPr id="801" name="Google Shape;801;p31"/>
          <p:cNvSpPr/>
          <p:nvPr/>
        </p:nvSpPr>
        <p:spPr>
          <a:xfrm>
            <a:off x="7579496" y="2129722"/>
            <a:ext cx="889462" cy="672856"/>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802" name="Google Shape;802;p31"/>
          <p:cNvSpPr/>
          <p:nvPr/>
        </p:nvSpPr>
        <p:spPr>
          <a:xfrm>
            <a:off x="8663635" y="2172396"/>
            <a:ext cx="403909" cy="672856"/>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803" name="Google Shape;803;p31"/>
          <p:cNvSpPr/>
          <p:nvPr/>
        </p:nvSpPr>
        <p:spPr>
          <a:xfrm>
            <a:off x="8021782" y="4005705"/>
            <a:ext cx="1413163" cy="577516"/>
          </a:xfrm>
          <a:prstGeom prst="roundRect">
            <a:avLst>
              <a:gd fmla="val 16667" name="adj"/>
            </a:avLst>
          </a:prstGeom>
          <a:solidFill>
            <a:schemeClr val="lt1"/>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300">
                <a:solidFill>
                  <a:schemeClr val="dk1"/>
                </a:solidFill>
                <a:latin typeface="Calibri"/>
                <a:ea typeface="Calibri"/>
                <a:cs typeface="Calibri"/>
                <a:sym typeface="Calibri"/>
              </a:rPr>
              <a:t>أداة التشبيه</a:t>
            </a:r>
            <a:endParaRPr b="1" sz="2300">
              <a:solidFill>
                <a:schemeClr val="dk1"/>
              </a:solidFill>
              <a:latin typeface="Calibri"/>
              <a:ea typeface="Calibri"/>
              <a:cs typeface="Calibri"/>
              <a:sym typeface="Calibri"/>
            </a:endParaRPr>
          </a:p>
        </p:txBody>
      </p:sp>
      <p:pic>
        <p:nvPicPr>
          <p:cNvPr id="804" name="Google Shape;804;p31"/>
          <p:cNvPicPr preferRelativeResize="0"/>
          <p:nvPr/>
        </p:nvPicPr>
        <p:blipFill rotWithShape="1">
          <a:blip r:embed="rId5">
            <a:alphaModFix/>
          </a:blip>
          <a:srcRect b="0" l="0" r="0" t="0"/>
          <a:stretch/>
        </p:blipFill>
        <p:spPr>
          <a:xfrm>
            <a:off x="8404421" y="2857965"/>
            <a:ext cx="922337" cy="1170488"/>
          </a:xfrm>
          <a:prstGeom prst="rect">
            <a:avLst/>
          </a:prstGeom>
          <a:noFill/>
          <a:ln>
            <a:noFill/>
          </a:ln>
        </p:spPr>
      </p:pic>
      <p:sp>
        <p:nvSpPr>
          <p:cNvPr id="805" name="Google Shape;805;p31"/>
          <p:cNvSpPr/>
          <p:nvPr/>
        </p:nvSpPr>
        <p:spPr>
          <a:xfrm>
            <a:off x="7063206" y="5876772"/>
            <a:ext cx="1831460" cy="577516"/>
          </a:xfrm>
          <a:prstGeom prst="roundRect">
            <a:avLst>
              <a:gd fmla="val 16667" name="adj"/>
            </a:avLst>
          </a:prstGeom>
          <a:solidFill>
            <a:schemeClr val="lt1"/>
          </a:solid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dk1"/>
                </a:solidFill>
                <a:latin typeface="Calibri"/>
                <a:ea typeface="Calibri"/>
                <a:cs typeface="Calibri"/>
                <a:sym typeface="Calibri"/>
              </a:rPr>
              <a:t>المُشَبَّه به</a:t>
            </a:r>
            <a:endParaRPr b="1" sz="3200">
              <a:solidFill>
                <a:schemeClr val="dk1"/>
              </a:solidFill>
              <a:latin typeface="Calibri"/>
              <a:ea typeface="Calibri"/>
              <a:cs typeface="Calibri"/>
              <a:sym typeface="Calibri"/>
            </a:endParaRPr>
          </a:p>
        </p:txBody>
      </p:sp>
      <p:pic>
        <p:nvPicPr>
          <p:cNvPr id="806" name="Google Shape;806;p31"/>
          <p:cNvPicPr preferRelativeResize="0"/>
          <p:nvPr/>
        </p:nvPicPr>
        <p:blipFill rotWithShape="1">
          <a:blip r:embed="rId5">
            <a:alphaModFix/>
          </a:blip>
          <a:srcRect b="0" l="0" r="0" t="0"/>
          <a:stretch/>
        </p:blipFill>
        <p:spPr>
          <a:xfrm>
            <a:off x="7517768" y="2802578"/>
            <a:ext cx="922337" cy="2958142"/>
          </a:xfrm>
          <a:prstGeom prst="rect">
            <a:avLst/>
          </a:prstGeom>
          <a:noFill/>
          <a:ln>
            <a:noFill/>
          </a:ln>
        </p:spPr>
      </p:pic>
      <p:sp>
        <p:nvSpPr>
          <p:cNvPr id="807" name="Google Shape;807;p31"/>
          <p:cNvSpPr/>
          <p:nvPr/>
        </p:nvSpPr>
        <p:spPr>
          <a:xfrm>
            <a:off x="5161934" y="2094060"/>
            <a:ext cx="2092187" cy="727643"/>
          </a:xfrm>
          <a:prstGeom prst="ellipse">
            <a:avLst/>
          </a:prstGeom>
          <a:no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808" name="Google Shape;808;p31"/>
          <p:cNvSpPr/>
          <p:nvPr/>
        </p:nvSpPr>
        <p:spPr>
          <a:xfrm>
            <a:off x="4052106" y="4143061"/>
            <a:ext cx="3527390" cy="577516"/>
          </a:xfrm>
          <a:prstGeom prst="roundRect">
            <a:avLst>
              <a:gd fmla="val 16667" name="adj"/>
            </a:avLst>
          </a:prstGeom>
          <a:solidFill>
            <a:schemeClr val="lt1"/>
          </a:solidFill>
          <a:ln cap="flat" cmpd="sng" w="190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400">
                <a:solidFill>
                  <a:schemeClr val="dk1"/>
                </a:solidFill>
                <a:latin typeface="Calibri"/>
                <a:ea typeface="Calibri"/>
                <a:cs typeface="Calibri"/>
                <a:sym typeface="Calibri"/>
              </a:rPr>
              <a:t>وجه الشبه أو الصفة المشتركة</a:t>
            </a:r>
            <a:endParaRPr b="1" sz="2400">
              <a:solidFill>
                <a:schemeClr val="dk1"/>
              </a:solidFill>
              <a:latin typeface="Calibri"/>
              <a:ea typeface="Calibri"/>
              <a:cs typeface="Calibri"/>
              <a:sym typeface="Calibri"/>
            </a:endParaRPr>
          </a:p>
        </p:txBody>
      </p:sp>
      <p:pic>
        <p:nvPicPr>
          <p:cNvPr id="809" name="Google Shape;809;p31"/>
          <p:cNvPicPr preferRelativeResize="0"/>
          <p:nvPr/>
        </p:nvPicPr>
        <p:blipFill rotWithShape="1">
          <a:blip r:embed="rId5">
            <a:alphaModFix/>
          </a:blip>
          <a:srcRect b="0" l="0" r="0" t="0"/>
          <a:stretch/>
        </p:blipFill>
        <p:spPr>
          <a:xfrm>
            <a:off x="5708778" y="2852655"/>
            <a:ext cx="922337" cy="1246366"/>
          </a:xfrm>
          <a:prstGeom prst="rect">
            <a:avLst/>
          </a:prstGeom>
          <a:noFill/>
          <a:ln>
            <a:noFill/>
          </a:ln>
        </p:spPr>
      </p:pic>
      <p:sp>
        <p:nvSpPr>
          <p:cNvPr id="810" name="Google Shape;810;p31"/>
          <p:cNvSpPr txBox="1"/>
          <p:nvPr/>
        </p:nvSpPr>
        <p:spPr>
          <a:xfrm>
            <a:off x="1092713" y="544830"/>
            <a:ext cx="10219522"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400"/>
              <a:buFont typeface="Arial"/>
              <a:buNone/>
            </a:pPr>
            <a:r>
              <a:rPr lang="ar-MA" sz="1400">
                <a:solidFill>
                  <a:srgbClr val="AEAEAE"/>
                </a:solidFill>
                <a:latin typeface="Calibri"/>
                <a:ea typeface="Calibri"/>
                <a:cs typeface="Calibri"/>
                <a:sym typeface="Calibri"/>
              </a:rPr>
              <a:t>يتدرج المدرس بالمتعلمات والمتعلمين، ويوضح لهم أن تأليف تشبيه دال على حسن اختيار الأديب يستدعي التفكير في المعنى، واختيار المشبه به لتأدية المعنى وأداة تشبيه معينة</a:t>
            </a:r>
            <a:endParaRPr/>
          </a:p>
        </p:txBody>
      </p:sp>
      <p:sp>
        <p:nvSpPr>
          <p:cNvPr id="811" name="Google Shape;811;p31"/>
          <p:cNvSpPr txBox="1"/>
          <p:nvPr/>
        </p:nvSpPr>
        <p:spPr>
          <a:xfrm>
            <a:off x="2468489" y="133095"/>
            <a:ext cx="904445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lang="ar-MA" sz="2000">
                <a:solidFill>
                  <a:srgbClr val="AEAEAE"/>
                </a:solidFill>
                <a:latin typeface="Calibri"/>
                <a:ea typeface="Calibri"/>
                <a:cs typeface="Calibri"/>
                <a:sym typeface="Calibri"/>
              </a:rPr>
              <a:t>والآن، للتعبير عن حسن اختيار الأديب الكلمات والمعاني، وتقريبه من المخاطب، أشبه الأديب بالنحلة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8">
                                            <p:txEl>
                                              <p:pRg end="0" st="0"/>
                                            </p:txEl>
                                          </p:spTgt>
                                        </p:tgtEl>
                                        <p:attrNameLst>
                                          <p:attrName>style.visibility</p:attrName>
                                        </p:attrNameLst>
                                      </p:cBhvr>
                                      <p:to>
                                        <p:strVal val="visible"/>
                                      </p:to>
                                    </p:set>
                                    <p:animEffect filter="fade" transition="in">
                                      <p:cBhvr>
                                        <p:cTn dur="500"/>
                                        <p:tgtEl>
                                          <p:spTgt spid="7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99"/>
                                        </p:tgtEl>
                                        <p:attrNameLst>
                                          <p:attrName>style.visibility</p:attrName>
                                        </p:attrNameLst>
                                      </p:cBhvr>
                                      <p:to>
                                        <p:strVal val="visible"/>
                                      </p:to>
                                    </p:set>
                                    <p:anim calcmode="lin" valueType="num">
                                      <p:cBhvr additive="base">
                                        <p:cTn dur="500"/>
                                        <p:tgtEl>
                                          <p:spTgt spid="799"/>
                                        </p:tgtEl>
                                        <p:attrNameLst>
                                          <p:attrName>ppt_w</p:attrName>
                                        </p:attrNameLst>
                                      </p:cBhvr>
                                      <p:tavLst>
                                        <p:tav fmla="" tm="0">
                                          <p:val>
                                            <p:strVal val="0"/>
                                          </p:val>
                                        </p:tav>
                                        <p:tav fmla="" tm="100000">
                                          <p:val>
                                            <p:strVal val="#ppt_w"/>
                                          </p:val>
                                        </p:tav>
                                      </p:tavLst>
                                    </p:anim>
                                    <p:anim calcmode="lin" valueType="num">
                                      <p:cBhvr additive="base">
                                        <p:cTn dur="500"/>
                                        <p:tgtEl>
                                          <p:spTgt spid="79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500"/>
                                        <p:tgtEl>
                                          <p:spTgt spid="801"/>
                                        </p:tgtEl>
                                        <p:attrNameLst>
                                          <p:attrName>ppt_w</p:attrName>
                                        </p:attrNameLst>
                                      </p:cBhvr>
                                      <p:tavLst>
                                        <p:tav fmla="" tm="0">
                                          <p:val>
                                            <p:strVal val="0"/>
                                          </p:val>
                                        </p:tav>
                                        <p:tav fmla="" tm="100000">
                                          <p:val>
                                            <p:strVal val="#ppt_w"/>
                                          </p:val>
                                        </p:tav>
                                      </p:tavLst>
                                    </p:anim>
                                    <p:anim calcmode="lin" valueType="num">
                                      <p:cBhvr additive="base">
                                        <p:cTn dur="500"/>
                                        <p:tgtEl>
                                          <p:spTgt spid="80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02"/>
                                        </p:tgtEl>
                                        <p:attrNameLst>
                                          <p:attrName>style.visibility</p:attrName>
                                        </p:attrNameLst>
                                      </p:cBhvr>
                                      <p:to>
                                        <p:strVal val="visible"/>
                                      </p:to>
                                    </p:set>
                                    <p:anim calcmode="lin" valueType="num">
                                      <p:cBhvr additive="base">
                                        <p:cTn dur="500"/>
                                        <p:tgtEl>
                                          <p:spTgt spid="802"/>
                                        </p:tgtEl>
                                        <p:attrNameLst>
                                          <p:attrName>ppt_w</p:attrName>
                                        </p:attrNameLst>
                                      </p:cBhvr>
                                      <p:tavLst>
                                        <p:tav fmla="" tm="0">
                                          <p:val>
                                            <p:strVal val="0"/>
                                          </p:val>
                                        </p:tav>
                                        <p:tav fmla="" tm="100000">
                                          <p:val>
                                            <p:strVal val="#ppt_w"/>
                                          </p:val>
                                        </p:tav>
                                      </p:tavLst>
                                    </p:anim>
                                    <p:anim calcmode="lin" valueType="num">
                                      <p:cBhvr additive="base">
                                        <p:cTn dur="500"/>
                                        <p:tgtEl>
                                          <p:spTgt spid="80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xEl>
                                              <p:pRg end="0" st="0"/>
                                            </p:txEl>
                                          </p:spTgt>
                                        </p:tgtEl>
                                        <p:attrNameLst>
                                          <p:attrName>style.visibility</p:attrName>
                                        </p:attrNameLst>
                                      </p:cBhvr>
                                      <p:to>
                                        <p:strVal val="visible"/>
                                      </p:to>
                                    </p:set>
                                    <p:animEffect filter="fade" transition="in">
                                      <p:cBhvr>
                                        <p:cTn dur="500"/>
                                        <p:tgtEl>
                                          <p:spTgt spid="8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5">
                                            <p:txEl>
                                              <p:pRg end="0" st="0"/>
                                            </p:txEl>
                                          </p:spTgt>
                                        </p:tgtEl>
                                        <p:attrNameLst>
                                          <p:attrName>style.visibility</p:attrName>
                                        </p:attrNameLst>
                                      </p:cBhvr>
                                      <p:to>
                                        <p:strVal val="visible"/>
                                      </p:to>
                                    </p:set>
                                    <p:animEffect filter="fade" transition="in">
                                      <p:cBhvr>
                                        <p:cTn dur="500"/>
                                        <p:tgtEl>
                                          <p:spTgt spid="80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07"/>
                                        </p:tgtEl>
                                        <p:attrNameLst>
                                          <p:attrName>style.visibility</p:attrName>
                                        </p:attrNameLst>
                                      </p:cBhvr>
                                      <p:to>
                                        <p:strVal val="visible"/>
                                      </p:to>
                                    </p:set>
                                    <p:anim calcmode="lin" valueType="num">
                                      <p:cBhvr additive="base">
                                        <p:cTn dur="500"/>
                                        <p:tgtEl>
                                          <p:spTgt spid="807"/>
                                        </p:tgtEl>
                                        <p:attrNameLst>
                                          <p:attrName>ppt_w</p:attrName>
                                        </p:attrNameLst>
                                      </p:cBhvr>
                                      <p:tavLst>
                                        <p:tav fmla="" tm="0">
                                          <p:val>
                                            <p:strVal val="0"/>
                                          </p:val>
                                        </p:tav>
                                        <p:tav fmla="" tm="100000">
                                          <p:val>
                                            <p:strVal val="#ppt_w"/>
                                          </p:val>
                                        </p:tav>
                                      </p:tavLst>
                                    </p:anim>
                                    <p:anim calcmode="lin" valueType="num">
                                      <p:cBhvr additive="base">
                                        <p:cTn dur="500"/>
                                        <p:tgtEl>
                                          <p:spTgt spid="80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8">
                                            <p:txEl>
                                              <p:pRg end="0" st="0"/>
                                            </p:txEl>
                                          </p:spTgt>
                                        </p:tgtEl>
                                        <p:attrNameLst>
                                          <p:attrName>style.visibility</p:attrName>
                                        </p:attrNameLst>
                                      </p:cBhvr>
                                      <p:to>
                                        <p:strVal val="visible"/>
                                      </p:to>
                                    </p:set>
                                    <p:animEffect filter="fade" transition="in">
                                      <p:cBhvr>
                                        <p:cTn dur="500"/>
                                        <p:tgtEl>
                                          <p:spTgt spid="80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3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817" name="Google Shape;817;p32"/>
          <p:cNvSpPr/>
          <p:nvPr/>
        </p:nvSpPr>
        <p:spPr>
          <a:xfrm>
            <a:off x="0" y="0"/>
            <a:ext cx="12192000" cy="6858000"/>
          </a:xfrm>
          <a:prstGeom prst="rect">
            <a:avLst/>
          </a:prstGeom>
          <a:noFill/>
          <a:ln cap="flat" cmpd="sng" w="762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818" name="Google Shape;818;p32"/>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19" name="Google Shape;819;p32"/>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20" name="Google Shape;820;p32"/>
          <p:cNvSpPr/>
          <p:nvPr/>
        </p:nvSpPr>
        <p:spPr>
          <a:xfrm>
            <a:off x="3067396" y="3009507"/>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1- ٱلْعِلْمُ مِثْلُ ............. في ٱلْهِدايَةِ.</a:t>
            </a:r>
            <a:endParaRPr b="0" i="0" sz="3200" u="none" cap="none" strike="noStrike">
              <a:solidFill>
                <a:schemeClr val="dk1"/>
              </a:solidFill>
              <a:latin typeface="Calibri"/>
              <a:ea typeface="Calibri"/>
              <a:cs typeface="Calibri"/>
              <a:sym typeface="Calibri"/>
            </a:endParaRPr>
          </a:p>
        </p:txBody>
      </p:sp>
      <p:sp>
        <p:nvSpPr>
          <p:cNvPr id="821" name="Google Shape;821;p32"/>
          <p:cNvSpPr/>
          <p:nvPr/>
        </p:nvSpPr>
        <p:spPr>
          <a:xfrm>
            <a:off x="3062484" y="4184462"/>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0" i="0" lang="ar-MA" sz="3200" u="none" cap="none" strike="noStrike">
                <a:solidFill>
                  <a:schemeClr val="dk1"/>
                </a:solidFill>
                <a:latin typeface="Calibri"/>
                <a:ea typeface="Calibri"/>
                <a:cs typeface="Calibri"/>
                <a:sym typeface="Calibri"/>
              </a:rPr>
              <a:t>2- ٱلرفيق ٱلْحَسَنُ........ ٱلْكِتابِ في ................</a:t>
            </a:r>
            <a:endParaRPr/>
          </a:p>
        </p:txBody>
      </p:sp>
      <p:sp>
        <p:nvSpPr>
          <p:cNvPr id="822" name="Google Shape;822;p32"/>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lang="ar-MA" sz="2000">
                <a:solidFill>
                  <a:schemeClr val="accent2"/>
                </a:solidFill>
                <a:latin typeface="Calibri"/>
                <a:ea typeface="Calibri"/>
                <a:cs typeface="Calibri"/>
                <a:sym typeface="Calibri"/>
              </a:rPr>
              <a:t>الممارسة الموجهة الجماعية: </a:t>
            </a:r>
            <a:r>
              <a:rPr b="1" lang="ar-MA" sz="2000">
                <a:solidFill>
                  <a:srgbClr val="747474"/>
                </a:solidFill>
                <a:latin typeface="Calibri"/>
                <a:ea typeface="Calibri"/>
                <a:cs typeface="Calibri"/>
                <a:sym typeface="Calibri"/>
              </a:rPr>
              <a:t>ملء الفراغ بالكلمة المنقوصة لتركيب تشبيه مناسب</a:t>
            </a:r>
            <a:endParaRPr/>
          </a:p>
        </p:txBody>
      </p:sp>
      <p:sp>
        <p:nvSpPr>
          <p:cNvPr id="823" name="Google Shape;823;p32"/>
          <p:cNvSpPr/>
          <p:nvPr/>
        </p:nvSpPr>
        <p:spPr>
          <a:xfrm>
            <a:off x="2331260" y="1387359"/>
            <a:ext cx="7583906" cy="690875"/>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3200">
                <a:solidFill>
                  <a:schemeClr val="dk1"/>
                </a:solidFill>
                <a:latin typeface="Calibri"/>
                <a:ea typeface="Calibri"/>
                <a:cs typeface="Calibri"/>
                <a:sym typeface="Calibri"/>
              </a:rPr>
              <a:t>كَثْرَة ٱلفائِدَةِ  - كَأَنَّ - ٱلرفيق - ٱلْجَمال - ٱلنّور - الكاف</a:t>
            </a:r>
            <a:endParaRPr sz="3200">
              <a:solidFill>
                <a:schemeClr val="dk1"/>
              </a:solidFill>
              <a:latin typeface="Calibri"/>
              <a:ea typeface="Calibri"/>
              <a:cs typeface="Calibri"/>
              <a:sym typeface="Calibri"/>
            </a:endParaRPr>
          </a:p>
        </p:txBody>
      </p:sp>
      <p:sp>
        <p:nvSpPr>
          <p:cNvPr id="824" name="Google Shape;824;p32"/>
          <p:cNvSpPr txBox="1"/>
          <p:nvPr/>
        </p:nvSpPr>
        <p:spPr>
          <a:xfrm>
            <a:off x="1092713" y="544830"/>
            <a:ext cx="10450358" cy="492443"/>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lang="ar-MA" sz="1600">
                <a:solidFill>
                  <a:srgbClr val="AEAEAE"/>
                </a:solidFill>
                <a:latin typeface="Calibri"/>
                <a:ea typeface="Calibri"/>
                <a:cs typeface="Calibri"/>
                <a:sym typeface="Calibri"/>
              </a:rPr>
              <a:t>يدعو الأستاذ من </a:t>
            </a:r>
            <a:r>
              <a:rPr lang="ar-MA" sz="1600">
                <a:solidFill>
                  <a:srgbClr val="FF0000"/>
                </a:solidFill>
                <a:latin typeface="Calibri"/>
                <a:ea typeface="Calibri"/>
                <a:cs typeface="Calibri"/>
                <a:sym typeface="Calibri"/>
              </a:rPr>
              <a:t>جماعة الفصل </a:t>
            </a:r>
            <a:r>
              <a:rPr lang="ar-MA" sz="1600">
                <a:solidFill>
                  <a:srgbClr val="AEAEAE"/>
                </a:solidFill>
                <a:latin typeface="Calibri"/>
                <a:ea typeface="Calibri"/>
                <a:cs typeface="Calibri"/>
                <a:sym typeface="Calibri"/>
              </a:rPr>
              <a:t>إتمام الفراغ بالكلمة المنقوصة لتركيب تشبيه، يمهلهم دقيقتين، ويواكبهم أثناء الإنجاز مقدما الدعم اللازم لمن يحتاج ذلك، وبعد ذلك يطلب من متعلمين المرور إلى السبورة لتقديم الجواب، وبيان سيرورة التوصل إليه، مع حث بقية المتعلمين على إبداء رأيهم في جوابه </a:t>
            </a:r>
            <a:endParaRPr sz="1600">
              <a:solidFill>
                <a:srgbClr val="AEAEAE"/>
              </a:solidFill>
              <a:latin typeface="Calibri"/>
              <a:ea typeface="Calibri"/>
              <a:cs typeface="Calibri"/>
              <a:sym typeface="Calibri"/>
            </a:endParaRPr>
          </a:p>
        </p:txBody>
      </p:sp>
      <p:pic>
        <p:nvPicPr>
          <p:cNvPr descr="Lever la main - Icônes mains et gestes gratuites" id="825" name="Google Shape;825;p32"/>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3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31" name="Google Shape;831;p33"/>
          <p:cNvSpPr/>
          <p:nvPr/>
        </p:nvSpPr>
        <p:spPr>
          <a:xfrm>
            <a:off x="0" y="0"/>
            <a:ext cx="12192000" cy="6858000"/>
          </a:xfrm>
          <a:prstGeom prst="rect">
            <a:avLst/>
          </a:prstGeom>
          <a:noFill/>
          <a:ln cap="flat" cmpd="sng" w="762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832" name="Google Shape;832;p3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33" name="Google Shape;833;p33"/>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34" name="Google Shape;834;p33"/>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35" name="Google Shape;835;p33"/>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36" name="Google Shape;836;p33"/>
          <p:cNvSpPr/>
          <p:nvPr/>
        </p:nvSpPr>
        <p:spPr>
          <a:xfrm>
            <a:off x="3067396" y="3009507"/>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rgbClr val="000000"/>
                </a:solidFill>
                <a:latin typeface="Calibri"/>
                <a:ea typeface="Calibri"/>
                <a:cs typeface="Calibri"/>
                <a:sym typeface="Calibri"/>
              </a:rPr>
              <a:t>1</a:t>
            </a:r>
            <a:r>
              <a:rPr lang="ar-MA" sz="3200">
                <a:solidFill>
                  <a:schemeClr val="dk1"/>
                </a:solidFill>
                <a:latin typeface="Calibri"/>
                <a:ea typeface="Calibri"/>
                <a:cs typeface="Calibri"/>
                <a:sym typeface="Calibri"/>
              </a:rPr>
              <a:t>- ٱلْعِلْمُ</a:t>
            </a:r>
            <a:r>
              <a:rPr lang="ar-MA" sz="3200">
                <a:solidFill>
                  <a:srgbClr val="000000"/>
                </a:solidFill>
                <a:latin typeface="Calibri"/>
                <a:ea typeface="Calibri"/>
                <a:cs typeface="Calibri"/>
                <a:sym typeface="Calibri"/>
              </a:rPr>
              <a:t> </a:t>
            </a:r>
            <a:r>
              <a:rPr lang="ar-MA" sz="3200">
                <a:solidFill>
                  <a:schemeClr val="dk1"/>
                </a:solidFill>
                <a:latin typeface="Calibri"/>
                <a:ea typeface="Calibri"/>
                <a:cs typeface="Calibri"/>
                <a:sym typeface="Calibri"/>
              </a:rPr>
              <a:t>مِثْلُ </a:t>
            </a:r>
            <a:r>
              <a:rPr lang="ar-MA" sz="3200">
                <a:solidFill>
                  <a:srgbClr val="FF0000"/>
                </a:solidFill>
                <a:latin typeface="Calibri"/>
                <a:ea typeface="Calibri"/>
                <a:cs typeface="Calibri"/>
                <a:sym typeface="Calibri"/>
              </a:rPr>
              <a:t>ٱلنّورِ</a:t>
            </a:r>
            <a:r>
              <a:rPr lang="ar-MA" sz="3200">
                <a:solidFill>
                  <a:schemeClr val="dk1"/>
                </a:solidFill>
                <a:latin typeface="Calibri"/>
                <a:ea typeface="Calibri"/>
                <a:cs typeface="Calibri"/>
                <a:sym typeface="Calibri"/>
              </a:rPr>
              <a:t> </a:t>
            </a:r>
            <a:r>
              <a:rPr lang="ar-MA" sz="3200">
                <a:solidFill>
                  <a:srgbClr val="000000"/>
                </a:solidFill>
                <a:latin typeface="Calibri"/>
                <a:ea typeface="Calibri"/>
                <a:cs typeface="Calibri"/>
                <a:sym typeface="Calibri"/>
              </a:rPr>
              <a:t>في </a:t>
            </a:r>
            <a:r>
              <a:rPr lang="ar-MA" sz="3200">
                <a:solidFill>
                  <a:schemeClr val="dk1"/>
                </a:solidFill>
                <a:latin typeface="Calibri"/>
                <a:ea typeface="Calibri"/>
                <a:cs typeface="Calibri"/>
                <a:sym typeface="Calibri"/>
              </a:rPr>
              <a:t>ٱلْهِدايَةِ</a:t>
            </a:r>
            <a:r>
              <a:rPr lang="ar-MA" sz="3200">
                <a:solidFill>
                  <a:srgbClr val="000000"/>
                </a:solidFill>
                <a:latin typeface="Calibri"/>
                <a:ea typeface="Calibri"/>
                <a:cs typeface="Calibri"/>
                <a:sym typeface="Calibri"/>
              </a:rPr>
              <a:t>.</a:t>
            </a:r>
            <a:endParaRPr sz="3200">
              <a:solidFill>
                <a:schemeClr val="dk1"/>
              </a:solidFill>
              <a:latin typeface="Calibri"/>
              <a:ea typeface="Calibri"/>
              <a:cs typeface="Calibri"/>
              <a:sym typeface="Calibri"/>
            </a:endParaRPr>
          </a:p>
        </p:txBody>
      </p:sp>
      <p:sp>
        <p:nvSpPr>
          <p:cNvPr id="837" name="Google Shape;837;p33"/>
          <p:cNvSpPr/>
          <p:nvPr/>
        </p:nvSpPr>
        <p:spPr>
          <a:xfrm>
            <a:off x="3062484" y="4184462"/>
            <a:ext cx="7313700"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rgbClr val="000000"/>
                </a:solidFill>
                <a:latin typeface="Calibri"/>
                <a:ea typeface="Calibri"/>
                <a:cs typeface="Calibri"/>
                <a:sym typeface="Calibri"/>
              </a:rPr>
              <a:t>2</a:t>
            </a:r>
            <a:r>
              <a:rPr lang="ar-MA" sz="3200">
                <a:solidFill>
                  <a:schemeClr val="dk1"/>
                </a:solidFill>
                <a:latin typeface="Calibri"/>
                <a:ea typeface="Calibri"/>
                <a:cs typeface="Calibri"/>
                <a:sym typeface="Calibri"/>
              </a:rPr>
              <a:t>- </a:t>
            </a:r>
            <a:r>
              <a:rPr lang="ar-MA" sz="3200">
                <a:solidFill>
                  <a:srgbClr val="FF0000"/>
                </a:solidFill>
                <a:latin typeface="Calibri"/>
                <a:ea typeface="Calibri"/>
                <a:cs typeface="Calibri"/>
                <a:sym typeface="Calibri"/>
              </a:rPr>
              <a:t>ٱلرَّفيقُ</a:t>
            </a:r>
            <a:r>
              <a:rPr lang="ar-MA" sz="3200">
                <a:solidFill>
                  <a:schemeClr val="dk1"/>
                </a:solidFill>
                <a:latin typeface="Calibri"/>
                <a:ea typeface="Calibri"/>
                <a:cs typeface="Calibri"/>
                <a:sym typeface="Calibri"/>
              </a:rPr>
              <a:t> ٱلْحَسَنُ </a:t>
            </a:r>
            <a:r>
              <a:rPr lang="ar-MA" sz="3200">
                <a:solidFill>
                  <a:srgbClr val="FF0000"/>
                </a:solidFill>
                <a:latin typeface="Calibri"/>
                <a:ea typeface="Calibri"/>
                <a:cs typeface="Calibri"/>
                <a:sym typeface="Calibri"/>
              </a:rPr>
              <a:t>كــــــ</a:t>
            </a:r>
            <a:r>
              <a:rPr lang="ar-MA" sz="3200">
                <a:solidFill>
                  <a:schemeClr val="dk1"/>
                </a:solidFill>
                <a:latin typeface="Calibri"/>
                <a:ea typeface="Calibri"/>
                <a:cs typeface="Calibri"/>
                <a:sym typeface="Calibri"/>
              </a:rPr>
              <a:t>ــــٱلْكِتابِ في </a:t>
            </a:r>
            <a:r>
              <a:rPr lang="ar-MA" sz="3200">
                <a:solidFill>
                  <a:srgbClr val="FF0000"/>
                </a:solidFill>
                <a:latin typeface="Calibri"/>
                <a:ea typeface="Calibri"/>
                <a:cs typeface="Calibri"/>
                <a:sym typeface="Calibri"/>
              </a:rPr>
              <a:t>كَثْرَةِ ٱلفائِدَةِ</a:t>
            </a:r>
            <a:r>
              <a:rPr lang="ar-MA" sz="3200">
                <a:solidFill>
                  <a:schemeClr val="dk1"/>
                </a:solidFill>
                <a:latin typeface="Calibri"/>
                <a:ea typeface="Calibri"/>
                <a:cs typeface="Calibri"/>
                <a:sym typeface="Calibri"/>
              </a:rPr>
              <a:t>. </a:t>
            </a:r>
            <a:endParaRPr/>
          </a:p>
        </p:txBody>
      </p:sp>
      <p:sp>
        <p:nvSpPr>
          <p:cNvPr id="838" name="Google Shape;838;p33"/>
          <p:cNvSpPr/>
          <p:nvPr/>
        </p:nvSpPr>
        <p:spPr>
          <a:xfrm>
            <a:off x="2331260" y="1387359"/>
            <a:ext cx="7583906" cy="690875"/>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3200">
                <a:solidFill>
                  <a:srgbClr val="FF0000"/>
                </a:solidFill>
                <a:latin typeface="Calibri"/>
                <a:ea typeface="Calibri"/>
                <a:cs typeface="Calibri"/>
                <a:sym typeface="Calibri"/>
              </a:rPr>
              <a:t>كَثْرَة ٱلفائِدَةِ  </a:t>
            </a:r>
            <a:r>
              <a:rPr lang="ar-MA" sz="3200">
                <a:solidFill>
                  <a:schemeClr val="accent1"/>
                </a:solidFill>
                <a:latin typeface="Calibri"/>
                <a:ea typeface="Calibri"/>
                <a:cs typeface="Calibri"/>
                <a:sym typeface="Calibri"/>
              </a:rPr>
              <a:t>- </a:t>
            </a:r>
            <a:r>
              <a:rPr lang="ar-MA" sz="3200">
                <a:solidFill>
                  <a:schemeClr val="lt2"/>
                </a:solidFill>
                <a:latin typeface="Calibri"/>
                <a:ea typeface="Calibri"/>
                <a:cs typeface="Calibri"/>
                <a:sym typeface="Calibri"/>
              </a:rPr>
              <a:t>كَأَنَّ </a:t>
            </a:r>
            <a:r>
              <a:rPr lang="ar-MA" sz="3200">
                <a:solidFill>
                  <a:schemeClr val="accent1"/>
                </a:solidFill>
                <a:latin typeface="Calibri"/>
                <a:ea typeface="Calibri"/>
                <a:cs typeface="Calibri"/>
                <a:sym typeface="Calibri"/>
              </a:rPr>
              <a:t>-</a:t>
            </a:r>
            <a:r>
              <a:rPr lang="ar-MA" sz="3200">
                <a:solidFill>
                  <a:schemeClr val="lt2"/>
                </a:solidFill>
                <a:latin typeface="Calibri"/>
                <a:ea typeface="Calibri"/>
                <a:cs typeface="Calibri"/>
                <a:sym typeface="Calibri"/>
              </a:rPr>
              <a:t> </a:t>
            </a:r>
            <a:r>
              <a:rPr lang="ar-MA" sz="3200">
                <a:solidFill>
                  <a:srgbClr val="FF0000"/>
                </a:solidFill>
                <a:latin typeface="Calibri"/>
                <a:ea typeface="Calibri"/>
                <a:cs typeface="Calibri"/>
                <a:sym typeface="Calibri"/>
              </a:rPr>
              <a:t>ٱلرفيق</a:t>
            </a:r>
            <a:r>
              <a:rPr lang="ar-MA" sz="3200">
                <a:solidFill>
                  <a:schemeClr val="lt2"/>
                </a:solidFill>
                <a:latin typeface="Calibri"/>
                <a:ea typeface="Calibri"/>
                <a:cs typeface="Calibri"/>
                <a:sym typeface="Calibri"/>
              </a:rPr>
              <a:t> </a:t>
            </a:r>
            <a:r>
              <a:rPr lang="ar-MA" sz="3200">
                <a:solidFill>
                  <a:schemeClr val="accent1"/>
                </a:solidFill>
                <a:latin typeface="Calibri"/>
                <a:ea typeface="Calibri"/>
                <a:cs typeface="Calibri"/>
                <a:sym typeface="Calibri"/>
              </a:rPr>
              <a:t>-</a:t>
            </a:r>
            <a:r>
              <a:rPr lang="ar-MA" sz="3200">
                <a:solidFill>
                  <a:schemeClr val="lt2"/>
                </a:solidFill>
                <a:latin typeface="Calibri"/>
                <a:ea typeface="Calibri"/>
                <a:cs typeface="Calibri"/>
                <a:sym typeface="Calibri"/>
              </a:rPr>
              <a:t> ٱلْجَمال </a:t>
            </a:r>
            <a:r>
              <a:rPr lang="ar-MA" sz="3200">
                <a:solidFill>
                  <a:srgbClr val="1D9A78"/>
                </a:solidFill>
                <a:latin typeface="Calibri"/>
                <a:ea typeface="Calibri"/>
                <a:cs typeface="Calibri"/>
                <a:sym typeface="Calibri"/>
              </a:rPr>
              <a:t>- </a:t>
            </a:r>
            <a:r>
              <a:rPr lang="ar-MA" sz="3200">
                <a:solidFill>
                  <a:srgbClr val="FF0000"/>
                </a:solidFill>
                <a:latin typeface="Calibri"/>
                <a:ea typeface="Calibri"/>
                <a:cs typeface="Calibri"/>
                <a:sym typeface="Calibri"/>
              </a:rPr>
              <a:t>ٱلنّورِ </a:t>
            </a:r>
            <a:r>
              <a:rPr lang="ar-MA" sz="3200">
                <a:solidFill>
                  <a:srgbClr val="1D9A78"/>
                </a:solidFill>
                <a:latin typeface="Calibri"/>
                <a:ea typeface="Calibri"/>
                <a:cs typeface="Calibri"/>
                <a:sym typeface="Calibri"/>
              </a:rPr>
              <a:t>- </a:t>
            </a:r>
            <a:r>
              <a:rPr lang="ar-MA" sz="3200">
                <a:solidFill>
                  <a:srgbClr val="FF0000"/>
                </a:solidFill>
                <a:latin typeface="Calibri"/>
                <a:ea typeface="Calibri"/>
                <a:cs typeface="Calibri"/>
                <a:sym typeface="Calibri"/>
              </a:rPr>
              <a:t>الكاف</a:t>
            </a:r>
            <a:endParaRPr sz="3200">
              <a:solidFill>
                <a:srgbClr val="FF0000"/>
              </a:solidFill>
              <a:latin typeface="Calibri"/>
              <a:ea typeface="Calibri"/>
              <a:cs typeface="Calibri"/>
              <a:sym typeface="Calibri"/>
            </a:endParaRPr>
          </a:p>
        </p:txBody>
      </p:sp>
      <p:sp>
        <p:nvSpPr>
          <p:cNvPr id="839" name="Google Shape;839;p33"/>
          <p:cNvSpPr txBox="1"/>
          <p:nvPr/>
        </p:nvSpPr>
        <p:spPr>
          <a:xfrm>
            <a:off x="1328427" y="463942"/>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840" name="Google Shape;840;p33"/>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lang="ar-MA" sz="2000">
                <a:solidFill>
                  <a:schemeClr val="accent2"/>
                </a:solidFill>
                <a:latin typeface="Calibri"/>
                <a:ea typeface="Calibri"/>
                <a:cs typeface="Calibri"/>
                <a:sym typeface="Calibri"/>
              </a:rPr>
              <a:t>الممارسة الموجهة الجماعية: </a:t>
            </a:r>
            <a:r>
              <a:rPr b="1" lang="ar-MA" sz="2000">
                <a:solidFill>
                  <a:srgbClr val="747474"/>
                </a:solidFill>
                <a:latin typeface="Calibri"/>
                <a:ea typeface="Calibri"/>
                <a:cs typeface="Calibri"/>
                <a:sym typeface="Calibri"/>
              </a:rPr>
              <a:t>ملء الفراغ بالكلمة المنقوصة لتركيب تشبيه مناسب</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3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46" name="Google Shape;846;p34"/>
          <p:cNvSpPr/>
          <p:nvPr/>
        </p:nvSpPr>
        <p:spPr>
          <a:xfrm>
            <a:off x="0" y="0"/>
            <a:ext cx="12192000" cy="6858000"/>
          </a:xfrm>
          <a:prstGeom prst="rect">
            <a:avLst/>
          </a:prstGeom>
          <a:noFill/>
          <a:ln cap="flat" cmpd="sng" w="762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47" name="Google Shape;847;p34"/>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48" name="Google Shape;848;p3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49" name="Google Shape;849;p34"/>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chemeClr val="accent2"/>
              </a:buClr>
              <a:buSzPts val="2000"/>
              <a:buFont typeface="Arial"/>
              <a:buNone/>
            </a:pPr>
            <a:r>
              <a:rPr b="1" lang="ar-MA" sz="2000">
                <a:solidFill>
                  <a:schemeClr val="accent2"/>
                </a:solidFill>
                <a:latin typeface="Calibri"/>
                <a:ea typeface="Calibri"/>
                <a:cs typeface="Calibri"/>
                <a:sym typeface="Calibri"/>
              </a:rPr>
              <a:t>الممارسة الموجهة الثنائية: </a:t>
            </a:r>
            <a:r>
              <a:rPr b="1" lang="ar-MA" sz="2000">
                <a:solidFill>
                  <a:srgbClr val="747474"/>
                </a:solidFill>
                <a:latin typeface="Calibri"/>
                <a:ea typeface="Calibri"/>
                <a:cs typeface="Calibri"/>
                <a:sym typeface="Calibri"/>
              </a:rPr>
              <a:t>ملء الفراغ بالكلمة المنقوصة لتركيب تشبيه مناسب</a:t>
            </a:r>
            <a:endParaRPr/>
          </a:p>
        </p:txBody>
      </p:sp>
      <p:sp>
        <p:nvSpPr>
          <p:cNvPr id="850" name="Google Shape;850;p34"/>
          <p:cNvSpPr/>
          <p:nvPr/>
        </p:nvSpPr>
        <p:spPr>
          <a:xfrm>
            <a:off x="727587" y="3009507"/>
            <a:ext cx="9653509"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1- ...............</a:t>
            </a:r>
            <a:r>
              <a:rPr lang="ar-MA" sz="3200">
                <a:solidFill>
                  <a:srgbClr val="FF0000"/>
                </a:solidFill>
                <a:latin typeface="Calibri"/>
                <a:ea typeface="Calibri"/>
                <a:cs typeface="Calibri"/>
                <a:sym typeface="Calibri"/>
              </a:rPr>
              <a:t> </a:t>
            </a:r>
            <a:r>
              <a:rPr lang="ar-MA" sz="3200">
                <a:solidFill>
                  <a:schemeClr val="dk1"/>
                </a:solidFill>
                <a:latin typeface="Calibri"/>
                <a:ea typeface="Calibri"/>
                <a:cs typeface="Calibri"/>
                <a:sym typeface="Calibri"/>
              </a:rPr>
              <a:t>مِثْلُ ٱلْماءِ ٱلجاري بَيْنَ ٱلصُّخورِ ............... وَصَفاءً.</a:t>
            </a:r>
            <a:endParaRPr/>
          </a:p>
        </p:txBody>
      </p:sp>
      <p:sp>
        <p:nvSpPr>
          <p:cNvPr id="851" name="Google Shape;851;p34"/>
          <p:cNvSpPr/>
          <p:nvPr/>
        </p:nvSpPr>
        <p:spPr>
          <a:xfrm>
            <a:off x="4253948" y="4184462"/>
            <a:ext cx="6122236"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2- ٱلْحُجَّةُ بَيِّنَةٌ كَــــــ ............ في وَضَحِ ٱلنَّهارِ.</a:t>
            </a:r>
            <a:endParaRPr/>
          </a:p>
        </p:txBody>
      </p:sp>
      <p:sp>
        <p:nvSpPr>
          <p:cNvPr id="852" name="Google Shape;852;p34"/>
          <p:cNvSpPr/>
          <p:nvPr/>
        </p:nvSpPr>
        <p:spPr>
          <a:xfrm>
            <a:off x="2331260" y="1387359"/>
            <a:ext cx="7583906" cy="690875"/>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3200">
                <a:solidFill>
                  <a:schemeClr val="dk1"/>
                </a:solidFill>
                <a:latin typeface="Calibri"/>
                <a:ea typeface="Calibri"/>
                <a:cs typeface="Calibri"/>
                <a:sym typeface="Calibri"/>
              </a:rPr>
              <a:t>مِثْلُ - ٱلْقَمَر – عُذوبَةً – ٱلشَّمْس – صَوْتُ ٱلْموسيقى </a:t>
            </a:r>
            <a:endParaRPr sz="3200">
              <a:solidFill>
                <a:schemeClr val="dk1"/>
              </a:solidFill>
              <a:latin typeface="Calibri"/>
              <a:ea typeface="Calibri"/>
              <a:cs typeface="Calibri"/>
              <a:sym typeface="Calibri"/>
            </a:endParaRPr>
          </a:p>
        </p:txBody>
      </p:sp>
      <p:sp>
        <p:nvSpPr>
          <p:cNvPr id="853" name="Google Shape;853;p34"/>
          <p:cNvSpPr txBox="1"/>
          <p:nvPr/>
        </p:nvSpPr>
        <p:spPr>
          <a:xfrm>
            <a:off x="897972" y="477920"/>
            <a:ext cx="10609006" cy="492443"/>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AEAEAE"/>
              </a:buClr>
              <a:buSzPts val="1600"/>
              <a:buFont typeface="Arial"/>
              <a:buNone/>
            </a:pPr>
            <a:r>
              <a:rPr lang="ar-MA" sz="1600">
                <a:solidFill>
                  <a:srgbClr val="AEAEAE"/>
                </a:solidFill>
                <a:latin typeface="Calibri"/>
                <a:ea typeface="Calibri"/>
                <a:cs typeface="Calibri"/>
                <a:sym typeface="Calibri"/>
              </a:rPr>
              <a:t>يدعو الأستاذ من كل متعلم (ة) من المتعلمين إتمام الفراغ بالكلمة المنقوصة لتركيب تشبيه، يمهلهم دقيقتين للإنجاز، ويقدم الدعم اللازم لمن يحتاج ذلك، ثم يطلب من </a:t>
            </a:r>
            <a:r>
              <a:rPr lang="ar-MA" sz="1600">
                <a:solidFill>
                  <a:srgbClr val="FF0000"/>
                </a:solidFill>
                <a:latin typeface="Calibri"/>
                <a:ea typeface="Calibri"/>
                <a:cs typeface="Calibri"/>
                <a:sym typeface="Calibri"/>
              </a:rPr>
              <a:t>كل ثنائي </a:t>
            </a:r>
            <a:r>
              <a:rPr lang="ar-MA" sz="1600">
                <a:solidFill>
                  <a:srgbClr val="AEAEAE"/>
                </a:solidFill>
                <a:latin typeface="Calibri"/>
                <a:ea typeface="Calibri"/>
                <a:cs typeface="Calibri"/>
                <a:sym typeface="Calibri"/>
              </a:rPr>
              <a:t>تقاسم جوابه مع زميله، وتوضيح سيرورة التوصل إلى ذلك. ثم ينهض متعلما لتقديم الإجابة وشرح خطوات الإجابة لتعليل الجواب المتوصل إليه</a:t>
            </a:r>
            <a:endParaRPr sz="1600">
              <a:solidFill>
                <a:srgbClr val="AEAEAE"/>
              </a:solidFill>
              <a:latin typeface="Calibri"/>
              <a:ea typeface="Calibri"/>
              <a:cs typeface="Calibri"/>
              <a:sym typeface="Calibri"/>
            </a:endParaRPr>
          </a:p>
        </p:txBody>
      </p:sp>
      <p:pic>
        <p:nvPicPr>
          <p:cNvPr descr="Lever la main - Icônes mains et gestes gratuites" id="854" name="Google Shape;854;p34"/>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3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860" name="Google Shape;860;p35"/>
          <p:cNvSpPr/>
          <p:nvPr/>
        </p:nvSpPr>
        <p:spPr>
          <a:xfrm>
            <a:off x="0" y="0"/>
            <a:ext cx="12192000" cy="6858000"/>
          </a:xfrm>
          <a:prstGeom prst="rect">
            <a:avLst/>
          </a:prstGeom>
          <a:noFill/>
          <a:ln cap="flat" cmpd="sng" w="762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861" name="Google Shape;861;p35"/>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862" name="Google Shape;862;p35"/>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863" name="Google Shape;863;p35"/>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64" name="Google Shape;864;p35"/>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FF0000"/>
              </a:buClr>
              <a:buSzPts val="2000"/>
              <a:buFont typeface="Arial"/>
              <a:buNone/>
            </a:pPr>
            <a:r>
              <a:rPr b="1" i="0" lang="ar-MA" sz="2000" u="none" cap="none" strike="noStrike">
                <a:solidFill>
                  <a:srgbClr val="FF0000"/>
                </a:solidFill>
                <a:latin typeface="Calibri"/>
                <a:ea typeface="Calibri"/>
                <a:cs typeface="Calibri"/>
                <a:sym typeface="Calibri"/>
              </a:rPr>
              <a:t>الممارسة الموجهة الثنائية: </a:t>
            </a:r>
            <a:r>
              <a:rPr b="1" lang="ar-MA" sz="2000">
                <a:solidFill>
                  <a:srgbClr val="747474"/>
                </a:solidFill>
                <a:latin typeface="Calibri"/>
                <a:ea typeface="Calibri"/>
                <a:cs typeface="Calibri"/>
                <a:sym typeface="Calibri"/>
              </a:rPr>
              <a:t>ملء الفراغ بالكلمة المنقوصة لتركيب تشبيه مناسب</a:t>
            </a:r>
            <a:endParaRPr b="1" i="0" sz="2000" u="none" cap="none" strike="noStrike">
              <a:solidFill>
                <a:srgbClr val="747474"/>
              </a:solidFill>
              <a:latin typeface="Calibri"/>
              <a:ea typeface="Calibri"/>
              <a:cs typeface="Calibri"/>
              <a:sym typeface="Calibri"/>
            </a:endParaRPr>
          </a:p>
        </p:txBody>
      </p:sp>
      <p:sp>
        <p:nvSpPr>
          <p:cNvPr id="865" name="Google Shape;865;p35"/>
          <p:cNvSpPr txBox="1"/>
          <p:nvPr/>
        </p:nvSpPr>
        <p:spPr>
          <a:xfrm>
            <a:off x="1328427" y="463942"/>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866" name="Google Shape;866;p35"/>
          <p:cNvSpPr/>
          <p:nvPr/>
        </p:nvSpPr>
        <p:spPr>
          <a:xfrm>
            <a:off x="727587" y="3009507"/>
            <a:ext cx="9653509"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1- </a:t>
            </a:r>
            <a:r>
              <a:rPr lang="ar-MA" sz="3200">
                <a:solidFill>
                  <a:srgbClr val="FF0000"/>
                </a:solidFill>
                <a:latin typeface="Calibri"/>
                <a:ea typeface="Calibri"/>
                <a:cs typeface="Calibri"/>
                <a:sym typeface="Calibri"/>
              </a:rPr>
              <a:t>صَوْتُ ٱلْموسيقى </a:t>
            </a:r>
            <a:r>
              <a:rPr lang="ar-MA" sz="3200">
                <a:solidFill>
                  <a:schemeClr val="dk1"/>
                </a:solidFill>
                <a:latin typeface="Calibri"/>
                <a:ea typeface="Calibri"/>
                <a:cs typeface="Calibri"/>
                <a:sym typeface="Calibri"/>
              </a:rPr>
              <a:t>مِثْلُ ٱلْماءِ ٱلجاري بَيْنَ ٱلصُّخورِ </a:t>
            </a:r>
            <a:r>
              <a:rPr lang="ar-MA" sz="3200">
                <a:solidFill>
                  <a:srgbClr val="FF0000"/>
                </a:solidFill>
                <a:latin typeface="Calibri"/>
                <a:ea typeface="Calibri"/>
                <a:cs typeface="Calibri"/>
                <a:sym typeface="Calibri"/>
              </a:rPr>
              <a:t>عُذوبَةً</a:t>
            </a:r>
            <a:r>
              <a:rPr lang="ar-MA" sz="3200">
                <a:solidFill>
                  <a:schemeClr val="dk1"/>
                </a:solidFill>
                <a:latin typeface="Calibri"/>
                <a:ea typeface="Calibri"/>
                <a:cs typeface="Calibri"/>
                <a:sym typeface="Calibri"/>
              </a:rPr>
              <a:t> وَصَفاءً.</a:t>
            </a:r>
            <a:endParaRPr/>
          </a:p>
        </p:txBody>
      </p:sp>
      <p:sp>
        <p:nvSpPr>
          <p:cNvPr id="867" name="Google Shape;867;p35"/>
          <p:cNvSpPr/>
          <p:nvPr/>
        </p:nvSpPr>
        <p:spPr>
          <a:xfrm>
            <a:off x="4253948" y="4184462"/>
            <a:ext cx="6122236" cy="584775"/>
          </a:xfrm>
          <a:prstGeom prst="rect">
            <a:avLst/>
          </a:prstGeom>
          <a:solidFill>
            <a:schemeClr val="lt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3200">
                <a:solidFill>
                  <a:schemeClr val="dk1"/>
                </a:solidFill>
                <a:latin typeface="Calibri"/>
                <a:ea typeface="Calibri"/>
                <a:cs typeface="Calibri"/>
                <a:sym typeface="Calibri"/>
              </a:rPr>
              <a:t>2- ٱلْحُجَّةُ بَيِّنَةٌ كَــــــــ</a:t>
            </a:r>
            <a:r>
              <a:rPr lang="ar-MA" sz="3200">
                <a:solidFill>
                  <a:srgbClr val="FF0000"/>
                </a:solidFill>
                <a:latin typeface="Calibri"/>
                <a:ea typeface="Calibri"/>
                <a:cs typeface="Calibri"/>
                <a:sym typeface="Calibri"/>
              </a:rPr>
              <a:t>ٱلشَّمْسِ</a:t>
            </a:r>
            <a:r>
              <a:rPr lang="ar-MA" sz="3200">
                <a:solidFill>
                  <a:schemeClr val="dk1"/>
                </a:solidFill>
                <a:latin typeface="Calibri"/>
                <a:ea typeface="Calibri"/>
                <a:cs typeface="Calibri"/>
                <a:sym typeface="Calibri"/>
              </a:rPr>
              <a:t> في وَضَحِ ٱلنَّهارِ.</a:t>
            </a:r>
            <a:endParaRPr/>
          </a:p>
        </p:txBody>
      </p:sp>
      <p:sp>
        <p:nvSpPr>
          <p:cNvPr id="868" name="Google Shape;868;p35"/>
          <p:cNvSpPr/>
          <p:nvPr/>
        </p:nvSpPr>
        <p:spPr>
          <a:xfrm>
            <a:off x="2331260" y="1387359"/>
            <a:ext cx="7583906" cy="690875"/>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MA" sz="3200">
                <a:solidFill>
                  <a:schemeClr val="lt2"/>
                </a:solidFill>
                <a:latin typeface="Calibri"/>
                <a:ea typeface="Calibri"/>
                <a:cs typeface="Calibri"/>
                <a:sym typeface="Calibri"/>
              </a:rPr>
              <a:t>مِثْلُ </a:t>
            </a:r>
            <a:r>
              <a:rPr lang="ar-MA" sz="3200">
                <a:solidFill>
                  <a:schemeClr val="dk1"/>
                </a:solidFill>
                <a:latin typeface="Calibri"/>
                <a:ea typeface="Calibri"/>
                <a:cs typeface="Calibri"/>
                <a:sym typeface="Calibri"/>
              </a:rPr>
              <a:t>–</a:t>
            </a:r>
            <a:r>
              <a:rPr lang="ar-MA" sz="3200">
                <a:solidFill>
                  <a:schemeClr val="lt2"/>
                </a:solidFill>
                <a:latin typeface="Calibri"/>
                <a:ea typeface="Calibri"/>
                <a:cs typeface="Calibri"/>
                <a:sym typeface="Calibri"/>
              </a:rPr>
              <a:t>  ٱلْقَمَر </a:t>
            </a:r>
            <a:r>
              <a:rPr lang="ar-MA" sz="3200">
                <a:solidFill>
                  <a:schemeClr val="dk1"/>
                </a:solidFill>
                <a:latin typeface="Calibri"/>
                <a:ea typeface="Calibri"/>
                <a:cs typeface="Calibri"/>
                <a:sym typeface="Calibri"/>
              </a:rPr>
              <a:t>–</a:t>
            </a:r>
            <a:r>
              <a:rPr lang="ar-MA" sz="3200">
                <a:solidFill>
                  <a:schemeClr val="lt2"/>
                </a:solidFill>
                <a:latin typeface="Calibri"/>
                <a:ea typeface="Calibri"/>
                <a:cs typeface="Calibri"/>
                <a:sym typeface="Calibri"/>
              </a:rPr>
              <a:t> </a:t>
            </a:r>
            <a:r>
              <a:rPr lang="ar-MA" sz="3200">
                <a:solidFill>
                  <a:srgbClr val="FF0000"/>
                </a:solidFill>
                <a:latin typeface="Calibri"/>
                <a:ea typeface="Calibri"/>
                <a:cs typeface="Calibri"/>
                <a:sym typeface="Calibri"/>
              </a:rPr>
              <a:t>عُذوبَةً</a:t>
            </a:r>
            <a:r>
              <a:rPr lang="ar-MA" sz="3200">
                <a:solidFill>
                  <a:srgbClr val="1D9A78"/>
                </a:solidFill>
                <a:latin typeface="Calibri"/>
                <a:ea typeface="Calibri"/>
                <a:cs typeface="Calibri"/>
                <a:sym typeface="Calibri"/>
              </a:rPr>
              <a:t> </a:t>
            </a:r>
            <a:r>
              <a:rPr lang="ar-MA" sz="3200">
                <a:solidFill>
                  <a:schemeClr val="dk1"/>
                </a:solidFill>
                <a:latin typeface="Calibri"/>
                <a:ea typeface="Calibri"/>
                <a:cs typeface="Calibri"/>
                <a:sym typeface="Calibri"/>
              </a:rPr>
              <a:t>–</a:t>
            </a:r>
            <a:r>
              <a:rPr lang="ar-MA" sz="3200">
                <a:solidFill>
                  <a:srgbClr val="FF0000"/>
                </a:solidFill>
                <a:latin typeface="Calibri"/>
                <a:ea typeface="Calibri"/>
                <a:cs typeface="Calibri"/>
                <a:sym typeface="Calibri"/>
              </a:rPr>
              <a:t> ٱلشَّمْس </a:t>
            </a:r>
            <a:r>
              <a:rPr lang="ar-MA" sz="3200">
                <a:solidFill>
                  <a:schemeClr val="dk1"/>
                </a:solidFill>
                <a:latin typeface="Calibri"/>
                <a:ea typeface="Calibri"/>
                <a:cs typeface="Calibri"/>
                <a:sym typeface="Calibri"/>
              </a:rPr>
              <a:t>–</a:t>
            </a:r>
            <a:r>
              <a:rPr lang="ar-MA" sz="3200">
                <a:solidFill>
                  <a:srgbClr val="1D9A78"/>
                </a:solidFill>
                <a:latin typeface="Calibri"/>
                <a:ea typeface="Calibri"/>
                <a:cs typeface="Calibri"/>
                <a:sym typeface="Calibri"/>
              </a:rPr>
              <a:t> </a:t>
            </a:r>
            <a:r>
              <a:rPr lang="ar-MA" sz="3200">
                <a:solidFill>
                  <a:srgbClr val="FF0000"/>
                </a:solidFill>
                <a:latin typeface="Calibri"/>
                <a:ea typeface="Calibri"/>
                <a:cs typeface="Calibri"/>
                <a:sym typeface="Calibri"/>
              </a:rPr>
              <a:t>صَوْتُ ٱلْموسيقى </a:t>
            </a:r>
            <a:endParaRPr sz="3200">
              <a:solidFill>
                <a:srgbClr val="FF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3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74" name="Google Shape;874;p36"/>
          <p:cNvSpPr/>
          <p:nvPr/>
        </p:nvSpPr>
        <p:spPr>
          <a:xfrm>
            <a:off x="0" y="0"/>
            <a:ext cx="12192000"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75" name="Google Shape;875;p36"/>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76" name="Google Shape;876;p36"/>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77" name="Google Shape;877;p36"/>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descr="Lever la main - Icônes mains et gestes gratuites" id="878" name="Google Shape;878;p36"/>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
        <p:nvSpPr>
          <p:cNvPr id="879" name="Google Shape;879;p36"/>
          <p:cNvSpPr txBox="1"/>
          <p:nvPr/>
        </p:nvSpPr>
        <p:spPr>
          <a:xfrm>
            <a:off x="941590" y="147297"/>
            <a:ext cx="10292750"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C00000"/>
                </a:solidFill>
                <a:latin typeface="Arial"/>
                <a:ea typeface="Arial"/>
                <a:cs typeface="Arial"/>
                <a:sym typeface="Arial"/>
              </a:rPr>
              <a:t>الممارسة المستقلة: </a:t>
            </a:r>
            <a:r>
              <a:rPr b="1" lang="ar-MA" sz="2000">
                <a:solidFill>
                  <a:srgbClr val="747474"/>
                </a:solidFill>
                <a:latin typeface="Arial"/>
                <a:ea typeface="Arial"/>
                <a:cs typeface="Arial"/>
                <a:sym typeface="Arial"/>
              </a:rPr>
              <a:t>توظيف التشبيه للتعبير عن معاني الأدب انطلاقا من الوضعية </a:t>
            </a:r>
            <a:endParaRPr/>
          </a:p>
        </p:txBody>
      </p:sp>
      <p:sp>
        <p:nvSpPr>
          <p:cNvPr id="880" name="Google Shape;880;p36"/>
          <p:cNvSpPr/>
          <p:nvPr/>
        </p:nvSpPr>
        <p:spPr>
          <a:xfrm>
            <a:off x="705629" y="1316908"/>
            <a:ext cx="10764671" cy="1815841"/>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2060"/>
              </a:buClr>
              <a:buSzPts val="2800"/>
              <a:buFont typeface="Calibri"/>
              <a:buNone/>
            </a:pPr>
            <a:r>
              <a:rPr b="1" lang="ar-MA" sz="2800">
                <a:solidFill>
                  <a:srgbClr val="002060"/>
                </a:solidFill>
                <a:latin typeface="Calibri"/>
                <a:ea typeface="Calibri"/>
                <a:cs typeface="Calibri"/>
                <a:sym typeface="Calibri"/>
              </a:rPr>
              <a:t>قَرَأْتَ في أَحَدِ ݴلْكُتُبِ أَنَّ "ݴلْأَدَبَ غِذاءُ ݴلرّوحِ، وَمِرْآةُ ݴلْمُجْتَمَعِ، وَلِسانُ ݴلْأَخْلاقِ وݴلْقِيَمِ". عَبّرْ عنْ هَذه ݴلْمَعاني مُشَبِّها ݴلأدبَ بِݴلْغِذاء تارَةً، وبِݴلْمِرآة تارةً، وبِݴللسَانِ تارةً ثالثةً.</a:t>
            </a:r>
            <a:endParaRPr b="1" sz="2800">
              <a:solidFill>
                <a:srgbClr val="FFC000"/>
              </a:solidFill>
              <a:latin typeface="Calibri"/>
              <a:ea typeface="Calibri"/>
              <a:cs typeface="Calibri"/>
              <a:sym typeface="Calibri"/>
            </a:endParaRPr>
          </a:p>
        </p:txBody>
      </p:sp>
      <p:sp>
        <p:nvSpPr>
          <p:cNvPr id="881" name="Google Shape;881;p36"/>
          <p:cNvSpPr txBox="1"/>
          <p:nvPr/>
        </p:nvSpPr>
        <p:spPr>
          <a:xfrm>
            <a:off x="630013" y="583483"/>
            <a:ext cx="10762145" cy="430887"/>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lang="ar-MA" sz="1400">
                <a:solidFill>
                  <a:srgbClr val="747474"/>
                </a:solidFill>
                <a:latin typeface="Calibri"/>
                <a:ea typeface="Calibri"/>
                <a:cs typeface="Calibri"/>
                <a:sym typeface="Calibri"/>
              </a:rPr>
              <a:t>يدعو المدرس كل متعلم إلى قراءة الوضعية قراءة متأنية، وتوظيف ثلاث تشبيهات وفق المطلوب في الوضعية، يمهلهم دقيقتين ويواكب الإنجاز مع تقديم الدعم اللازم لمن يحتاج ذلك، ثم يختار عينة (في حدود ثلاثة تلاميذ) لتقديم أجوبتهم، مع بيان الكيفية التي توصلوا بها إلى إنجاز المطلوب، ثم يبادر إلى تصحيح الأجوبة وتقديم التغذية الراجعة اللازمة</a:t>
            </a:r>
            <a:endParaRPr sz="1400">
              <a:solidFill>
                <a:srgbClr val="747474"/>
              </a:solidFill>
              <a:latin typeface="Calibri"/>
              <a:ea typeface="Calibri"/>
              <a:cs typeface="Calibri"/>
              <a:sym typeface="Calibri"/>
            </a:endParaRPr>
          </a:p>
        </p:txBody>
      </p:sp>
      <p:graphicFrame>
        <p:nvGraphicFramePr>
          <p:cNvPr id="882" name="Google Shape;882;p36"/>
          <p:cNvGraphicFramePr/>
          <p:nvPr/>
        </p:nvGraphicFramePr>
        <p:xfrm>
          <a:off x="3290992" y="3959594"/>
          <a:ext cx="3000000" cy="3000000"/>
        </p:xfrm>
        <a:graphic>
          <a:graphicData uri="http://schemas.openxmlformats.org/drawingml/2006/table">
            <a:tbl>
              <a:tblPr bandRow="1" firstRow="1">
                <a:noFill/>
                <a:tableStyleId>{8950E5BD-D1A8-46C4-9F4E-481B99661887}</a:tableStyleId>
              </a:tblPr>
              <a:tblGrid>
                <a:gridCol w="711200"/>
                <a:gridCol w="785425"/>
                <a:gridCol w="639100"/>
                <a:gridCol w="6051625"/>
              </a:tblGrid>
              <a:tr h="370850">
                <a:tc>
                  <a:txBody>
                    <a:bodyPr/>
                    <a:lstStyle/>
                    <a:p>
                      <a:pPr indent="0" lvl="0" marL="0" marR="0" rtl="0" algn="ctr">
                        <a:spcBef>
                          <a:spcPts val="0"/>
                        </a:spcBef>
                        <a:spcAft>
                          <a:spcPts val="0"/>
                        </a:spcAft>
                        <a:buNone/>
                      </a:pPr>
                      <a:r>
                        <a:rPr b="1" lang="ar-MA" sz="2000" u="none" cap="none" strike="noStrike">
                          <a:solidFill>
                            <a:srgbClr val="002060"/>
                          </a:solidFill>
                          <a:latin typeface="Calibri"/>
                          <a:ea typeface="Calibri"/>
                          <a:cs typeface="Calibri"/>
                          <a:sym typeface="Calibri"/>
                        </a:rPr>
                        <a:t>لا</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rPr b="1" lang="ar-MA" sz="2000" u="none" cap="none" strike="noStrike">
                          <a:solidFill>
                            <a:srgbClr val="002060"/>
                          </a:solidFill>
                          <a:latin typeface="Calibri"/>
                          <a:ea typeface="Calibri"/>
                          <a:cs typeface="Calibri"/>
                          <a:sym typeface="Calibri"/>
                        </a:rPr>
                        <a:t>نسبيا</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rPr b="1" lang="ar-MA" sz="2000" u="none" cap="none" strike="noStrike">
                          <a:solidFill>
                            <a:srgbClr val="002060"/>
                          </a:solidFill>
                          <a:latin typeface="Calibri"/>
                          <a:ea typeface="Calibri"/>
                          <a:cs typeface="Calibri"/>
                          <a:sym typeface="Calibri"/>
                        </a:rPr>
                        <a:t>نعم</a:t>
                      </a:r>
                      <a:endParaRPr b="1"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rPr b="1" lang="ar-MA" sz="2000" u="none" cap="none" strike="noStrike">
                          <a:solidFill>
                            <a:srgbClr val="002060"/>
                          </a:solidFill>
                          <a:latin typeface="Calibri"/>
                          <a:ea typeface="Calibri"/>
                          <a:cs typeface="Calibri"/>
                          <a:sym typeface="Calibri"/>
                        </a:rPr>
                        <a:t>معايير النجاح</a:t>
                      </a:r>
                      <a:endParaRPr b="1" sz="2000" u="none" cap="none" strike="noStrike">
                        <a:solidFill>
                          <a:srgbClr val="002060"/>
                        </a:solidFill>
                        <a:latin typeface="Calibri"/>
                        <a:ea typeface="Calibri"/>
                        <a:cs typeface="Calibri"/>
                        <a:sym typeface="Calibri"/>
                      </a:endParaRPr>
                    </a:p>
                  </a:txBody>
                  <a:tcPr marT="45725" marB="45725" marR="91450" marL="91450"/>
                </a:tc>
              </a:tr>
              <a:tr h="370850">
                <a:tc>
                  <a:txBody>
                    <a:bodyPr/>
                    <a:lstStyle/>
                    <a:p>
                      <a:pPr indent="0" lvl="0" marL="0" marR="0" rtl="0" algn="ctr">
                        <a:spcBef>
                          <a:spcPts val="0"/>
                        </a:spcBef>
                        <a:spcAft>
                          <a:spcPts val="0"/>
                        </a:spcAft>
                        <a:buNone/>
                      </a:pPr>
                      <a:r>
                        <a:t/>
                      </a:r>
                      <a:endParaRPr b="1" sz="28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r">
                        <a:lnSpc>
                          <a:spcPct val="100000"/>
                        </a:lnSpc>
                        <a:spcBef>
                          <a:spcPts val="0"/>
                        </a:spcBef>
                        <a:spcAft>
                          <a:spcPts val="0"/>
                        </a:spcAft>
                        <a:buClr>
                          <a:srgbClr val="002060"/>
                        </a:buClr>
                        <a:buSzPts val="1600"/>
                        <a:buFont typeface="Calibri"/>
                        <a:buNone/>
                      </a:pPr>
                      <a:r>
                        <a:rPr b="1" lang="ar-MA" sz="1600" u="none" cap="none" strike="noStrike">
                          <a:solidFill>
                            <a:srgbClr val="002060"/>
                          </a:solidFill>
                          <a:latin typeface="Calibri"/>
                          <a:ea typeface="Calibri"/>
                          <a:cs typeface="Calibri"/>
                          <a:sym typeface="Calibri"/>
                        </a:rPr>
                        <a:t>1- أنجزت المطلوب: وظفت التشبيه للتعبير عن معاني الأدب في حياتي </a:t>
                      </a:r>
                      <a:r>
                        <a:rPr b="0" lang="ar-MA" sz="2000" u="none" cap="none" strike="noStrike">
                          <a:solidFill>
                            <a:srgbClr val="002060"/>
                          </a:solidFill>
                          <a:latin typeface="Calibri"/>
                          <a:ea typeface="Calibri"/>
                          <a:cs typeface="Calibri"/>
                          <a:sym typeface="Calibri"/>
                        </a:rPr>
                        <a:t>(3 تشبيهات)</a:t>
                      </a:r>
                      <a:endParaRPr b="0" sz="1600" u="none" cap="none" strike="noStrike">
                        <a:solidFill>
                          <a:srgbClr val="002060"/>
                        </a:solidFill>
                        <a:latin typeface="Calibri"/>
                        <a:ea typeface="Calibri"/>
                        <a:cs typeface="Calibri"/>
                        <a:sym typeface="Calibri"/>
                      </a:endParaRPr>
                    </a:p>
                  </a:txBody>
                  <a:tcPr marT="45725" marB="45725" marR="91450" marL="91450" anchor="ctr"/>
                </a:tc>
              </a:tr>
              <a:tr h="370850">
                <a:tc>
                  <a:txBody>
                    <a:bodyPr/>
                    <a:lstStyle/>
                    <a:p>
                      <a:pPr indent="0" lvl="0" marL="0" marR="0" rtl="0" algn="ctr">
                        <a:spcBef>
                          <a:spcPts val="0"/>
                        </a:spcBef>
                        <a:spcAft>
                          <a:spcPts val="0"/>
                        </a:spcAft>
                        <a:buNone/>
                      </a:pPr>
                      <a:r>
                        <a:t/>
                      </a:r>
                      <a:endParaRPr b="1" sz="28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1" sz="16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600"/>
                        <a:buFont typeface="Calibri"/>
                        <a:buNone/>
                      </a:pPr>
                      <a:r>
                        <a:rPr b="1" lang="ar-MA" sz="1600" u="none" cap="none" strike="noStrike">
                          <a:solidFill>
                            <a:srgbClr val="002060"/>
                          </a:solidFill>
                          <a:latin typeface="Calibri"/>
                          <a:ea typeface="Calibri"/>
                          <a:cs typeface="Calibri"/>
                          <a:sym typeface="Calibri"/>
                        </a:rPr>
                        <a:t>2- استخدمت التشبيهات المطلوبة في الوضعية بشكل سليم.</a:t>
                      </a:r>
                      <a:endParaRPr b="1" sz="1600" u="none" cap="none" strike="noStrike">
                        <a:solidFill>
                          <a:srgbClr val="002060"/>
                        </a:solidFill>
                        <a:latin typeface="Calibri"/>
                        <a:ea typeface="Calibri"/>
                        <a:cs typeface="Calibri"/>
                        <a:sym typeface="Calibri"/>
                      </a:endParaRPr>
                    </a:p>
                  </a:txBody>
                  <a:tcPr marT="45725" marB="45725" marR="91450" marL="91450" anchor="ctr"/>
                </a:tc>
              </a:tr>
              <a:tr h="370850">
                <a:tc>
                  <a:txBody>
                    <a:bodyPr/>
                    <a:lstStyle/>
                    <a:p>
                      <a:pPr indent="0" lvl="0" marL="0" marR="0" rtl="0" algn="ctr">
                        <a:spcBef>
                          <a:spcPts val="0"/>
                        </a:spcBef>
                        <a:spcAft>
                          <a:spcPts val="0"/>
                        </a:spcAft>
                        <a:buNone/>
                      </a:pPr>
                      <a:r>
                        <a:t/>
                      </a:r>
                      <a:endParaRPr b="1" sz="28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0"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0" algn="ctr">
                        <a:spcBef>
                          <a:spcPts val="0"/>
                        </a:spcBef>
                        <a:spcAft>
                          <a:spcPts val="0"/>
                        </a:spcAft>
                        <a:buNone/>
                      </a:pPr>
                      <a:r>
                        <a:t/>
                      </a:r>
                      <a:endParaRPr b="0" sz="2000" u="none" cap="none" strike="noStrike">
                        <a:solidFill>
                          <a:srgbClr val="002060"/>
                        </a:solidFill>
                        <a:latin typeface="Calibri"/>
                        <a:ea typeface="Calibri"/>
                        <a:cs typeface="Calibri"/>
                        <a:sym typeface="Calibri"/>
                      </a:endParaRPr>
                    </a:p>
                  </a:txBody>
                  <a:tcPr marT="45725" marB="45725" marR="91450" marL="91450" anchor="ctr"/>
                </a:tc>
                <a:tc>
                  <a:txBody>
                    <a:bodyPr/>
                    <a:lstStyle/>
                    <a:p>
                      <a:pPr indent="0" lvl="0" marL="0" marR="0" rtl="1" algn="r">
                        <a:lnSpc>
                          <a:spcPct val="100000"/>
                        </a:lnSpc>
                        <a:spcBef>
                          <a:spcPts val="0"/>
                        </a:spcBef>
                        <a:spcAft>
                          <a:spcPts val="0"/>
                        </a:spcAft>
                        <a:buClr>
                          <a:srgbClr val="002060"/>
                        </a:buClr>
                        <a:buSzPts val="1600"/>
                        <a:buFont typeface="Calibri"/>
                        <a:buNone/>
                      </a:pPr>
                      <a:r>
                        <a:rPr b="1" i="0" lang="ar-MA" sz="1600" u="none" cap="none" strike="noStrike">
                          <a:solidFill>
                            <a:srgbClr val="002060"/>
                          </a:solidFill>
                          <a:latin typeface="Calibri"/>
                          <a:ea typeface="Calibri"/>
                          <a:cs typeface="Calibri"/>
                          <a:sym typeface="Calibri"/>
                        </a:rPr>
                        <a:t>3- وظفت جملا تامة المعنى والمبنى.</a:t>
                      </a:r>
                      <a:endParaRPr b="1" i="0" sz="1600" u="none" cap="none" strike="noStrike">
                        <a:solidFill>
                          <a:srgbClr val="002060"/>
                        </a:solidFill>
                        <a:latin typeface="Calibri"/>
                        <a:ea typeface="Calibri"/>
                        <a:cs typeface="Calibri"/>
                        <a:sym typeface="Calibri"/>
                      </a:endParaRPr>
                    </a:p>
                  </a:txBody>
                  <a:tcPr marT="45725" marB="45725" marR="91450" marL="91450" anchor="ctr"/>
                </a:tc>
              </a:tr>
              <a:tr h="370850">
                <a:tc>
                  <a:txBody>
                    <a:bodyPr/>
                    <a:lstStyle/>
                    <a:p>
                      <a:pPr indent="0" lvl="0" marL="0" marR="0" rtl="0" algn="ctr">
                        <a:spcBef>
                          <a:spcPts val="0"/>
                        </a:spcBef>
                        <a:spcAft>
                          <a:spcPts val="0"/>
                        </a:spcAft>
                        <a:buNone/>
                      </a:pPr>
                      <a:r>
                        <a:t/>
                      </a:r>
                      <a:endParaRPr b="1" sz="28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t/>
                      </a:r>
                      <a:endParaRPr b="1" sz="28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r">
                        <a:lnSpc>
                          <a:spcPct val="100000"/>
                        </a:lnSpc>
                        <a:spcBef>
                          <a:spcPts val="0"/>
                        </a:spcBef>
                        <a:spcAft>
                          <a:spcPts val="0"/>
                        </a:spcAft>
                        <a:buClr>
                          <a:srgbClr val="002060"/>
                        </a:buClr>
                        <a:buSzPts val="1600"/>
                        <a:buFont typeface="Calibri"/>
                        <a:buNone/>
                      </a:pPr>
                      <a:r>
                        <a:rPr b="1" lang="ar-MA" sz="1600">
                          <a:solidFill>
                            <a:srgbClr val="002060"/>
                          </a:solidFill>
                          <a:latin typeface="Calibri"/>
                          <a:ea typeface="Calibri"/>
                          <a:cs typeface="Calibri"/>
                          <a:sym typeface="Calibri"/>
                        </a:rPr>
                        <a:t>4- احترمت سلامة اللغة وعلامة الترقيم المناسبة.</a:t>
                      </a:r>
                      <a:endParaRPr b="1" sz="1600">
                        <a:solidFill>
                          <a:srgbClr val="002060"/>
                        </a:solidFill>
                        <a:latin typeface="Calibri"/>
                        <a:ea typeface="Calibri"/>
                        <a:cs typeface="Calibri"/>
                        <a:sym typeface="Calibri"/>
                      </a:endParaRPr>
                    </a:p>
                  </a:txBody>
                  <a:tcPr marT="45725" marB="45725" marR="91450" marL="91450" anchor="ctr"/>
                </a:tc>
              </a:tr>
            </a:tbl>
          </a:graphicData>
        </a:graphic>
      </p:graphicFrame>
      <p:sp>
        <p:nvSpPr>
          <p:cNvPr id="883" name="Google Shape;883;p36"/>
          <p:cNvSpPr/>
          <p:nvPr/>
        </p:nvSpPr>
        <p:spPr>
          <a:xfrm>
            <a:off x="6685936" y="3257735"/>
            <a:ext cx="4959548" cy="54194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2000">
                <a:solidFill>
                  <a:srgbClr val="747474"/>
                </a:solidFill>
                <a:latin typeface="Arial"/>
                <a:ea typeface="Arial"/>
                <a:cs typeface="Arial"/>
                <a:sym typeface="Arial"/>
              </a:rPr>
              <a:t>أُنْجِزُ المَْطْلوبَ في دَفْتَرِِ ݴلتَّمارينِ، مُحْتَرِمًا مَعاييرَ ݴلنَّجاحِ</a:t>
            </a:r>
            <a:r>
              <a:rPr lang="ar-MA" sz="1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pic>
        <p:nvPicPr>
          <p:cNvPr id="884" name="Google Shape;884;p36"/>
          <p:cNvPicPr preferRelativeResize="0"/>
          <p:nvPr/>
        </p:nvPicPr>
        <p:blipFill rotWithShape="1">
          <a:blip r:embed="rId5">
            <a:alphaModFix/>
          </a:blip>
          <a:srcRect b="0" l="0" r="0" t="0"/>
          <a:stretch/>
        </p:blipFill>
        <p:spPr>
          <a:xfrm>
            <a:off x="6095999" y="3338605"/>
            <a:ext cx="647756" cy="3505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3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890" name="Google Shape;890;p37"/>
          <p:cNvSpPr/>
          <p:nvPr/>
        </p:nvSpPr>
        <p:spPr>
          <a:xfrm>
            <a:off x="0" y="0"/>
            <a:ext cx="12192000"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91" name="Google Shape;891;p37"/>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892" name="Google Shape;892;p37"/>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93" name="Google Shape;893;p37"/>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descr="Lever la main - Icônes mains et gestes gratuites" id="894" name="Google Shape;894;p37"/>
          <p:cNvPicPr preferRelativeResize="0"/>
          <p:nvPr/>
        </p:nvPicPr>
        <p:blipFill rotWithShape="1">
          <a:blip r:embed="rId4">
            <a:alphaModFix/>
          </a:blip>
          <a:srcRect b="0" l="0" r="0" t="0"/>
          <a:stretch/>
        </p:blipFill>
        <p:spPr>
          <a:xfrm>
            <a:off x="245631" y="62634"/>
            <a:ext cx="735012" cy="733425"/>
          </a:xfrm>
          <a:prstGeom prst="rect">
            <a:avLst/>
          </a:prstGeom>
          <a:noFill/>
          <a:ln>
            <a:noFill/>
          </a:ln>
        </p:spPr>
      </p:pic>
      <p:sp>
        <p:nvSpPr>
          <p:cNvPr id="895" name="Google Shape;895;p37"/>
          <p:cNvSpPr txBox="1"/>
          <p:nvPr/>
        </p:nvSpPr>
        <p:spPr>
          <a:xfrm>
            <a:off x="647779" y="692907"/>
            <a:ext cx="10762145"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lang="ar-MA" sz="1600">
                <a:solidFill>
                  <a:srgbClr val="747474"/>
                </a:solidFill>
                <a:latin typeface="Calibri"/>
                <a:ea typeface="Calibri"/>
                <a:cs typeface="Calibri"/>
                <a:sym typeface="Calibri"/>
              </a:rPr>
              <a:t>يستمع المدرس إلى ثلاثة متعلمين، ويطالبهم ببيان خطوات الإنجاز، ويستفسر جماعة الفصل عن رأيهم في المنجز، ثم يدعو عينة منهم لتدوين أجوبتهم على السبورة وتصحيحها، مع مطالبة الجميع بتصحيح الإجابات على الدفاتر أو الكراسات </a:t>
            </a:r>
            <a:endParaRPr sz="1600">
              <a:solidFill>
                <a:srgbClr val="747474"/>
              </a:solidFill>
              <a:latin typeface="Calibri"/>
              <a:ea typeface="Calibri"/>
              <a:cs typeface="Calibri"/>
              <a:sym typeface="Calibri"/>
            </a:endParaRPr>
          </a:p>
        </p:txBody>
      </p:sp>
      <p:sp>
        <p:nvSpPr>
          <p:cNvPr id="896" name="Google Shape;896;p37"/>
          <p:cNvSpPr/>
          <p:nvPr/>
        </p:nvSpPr>
        <p:spPr>
          <a:xfrm>
            <a:off x="596349" y="1940255"/>
            <a:ext cx="11208962" cy="2677616"/>
          </a:xfrm>
          <a:prstGeom prst="rect">
            <a:avLst/>
          </a:prstGeom>
          <a:noFill/>
          <a:ln>
            <a:noFill/>
          </a:ln>
        </p:spPr>
        <p:txBody>
          <a:bodyPr anchorCtr="0" anchor="t" bIns="45700" lIns="91425" spcFirstLastPara="1" rIns="91425" wrap="square" tIns="45700">
            <a:spAutoFit/>
          </a:bodyPr>
          <a:lstStyle/>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ctr">
              <a:lnSpc>
                <a:spcPct val="200000"/>
              </a:lnSpc>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p:txBody>
      </p:sp>
      <p:sp>
        <p:nvSpPr>
          <p:cNvPr id="897" name="Google Shape;897;p37"/>
          <p:cNvSpPr txBox="1"/>
          <p:nvPr/>
        </p:nvSpPr>
        <p:spPr>
          <a:xfrm>
            <a:off x="941590" y="147297"/>
            <a:ext cx="10292750"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000" u="none" cap="none" strike="noStrike">
                <a:solidFill>
                  <a:srgbClr val="C00000"/>
                </a:solidFill>
                <a:latin typeface="Arial"/>
                <a:ea typeface="Arial"/>
                <a:cs typeface="Arial"/>
                <a:sym typeface="Arial"/>
              </a:rPr>
              <a:t>الممارسة الموجهة المستقلة: </a:t>
            </a:r>
            <a:r>
              <a:rPr b="1" lang="ar-MA" sz="2000">
                <a:solidFill>
                  <a:srgbClr val="747474"/>
                </a:solidFill>
                <a:latin typeface="Arial"/>
                <a:ea typeface="Arial"/>
                <a:cs typeface="Arial"/>
                <a:sym typeface="Arial"/>
              </a:rPr>
              <a:t>توظيف التشبيه للتعبير عن معاني الأدب انطلاقا من الوضعية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grpSp>
        <p:nvGrpSpPr>
          <p:cNvPr id="902" name="Google Shape;902;p38"/>
          <p:cNvGrpSpPr/>
          <p:nvPr/>
        </p:nvGrpSpPr>
        <p:grpSpPr>
          <a:xfrm>
            <a:off x="5130955" y="1706886"/>
            <a:ext cx="6054377" cy="3711725"/>
            <a:chOff x="1715066" y="1103461"/>
            <a:chExt cx="5717724" cy="3124203"/>
          </a:xfrm>
        </p:grpSpPr>
        <p:sp>
          <p:nvSpPr>
            <p:cNvPr id="903" name="Google Shape;903;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904" name="Google Shape;904;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905" name="Google Shape;905;p38"/>
          <p:cNvSpPr txBox="1"/>
          <p:nvPr/>
        </p:nvSpPr>
        <p:spPr>
          <a:xfrm>
            <a:off x="5223539" y="2321004"/>
            <a:ext cx="5869200" cy="1477328"/>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اختتام الحصة</a:t>
            </a:r>
            <a:endParaRPr b="1" sz="4800">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7 دقائق</a:t>
            </a:r>
            <a:endParaRPr b="1" sz="4800">
              <a:solidFill>
                <a:srgbClr val="44546A"/>
              </a:solidFill>
              <a:latin typeface="Calibri"/>
              <a:ea typeface="Calibri"/>
              <a:cs typeface="Calibri"/>
              <a:sym typeface="Calibri"/>
            </a:endParaRPr>
          </a:p>
        </p:txBody>
      </p:sp>
      <p:pic>
        <p:nvPicPr>
          <p:cNvPr id="906" name="Google Shape;906;p38"/>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3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912" name="Google Shape;912;p39"/>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913" name="Google Shape;913;p39"/>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14" name="Google Shape;914;p39"/>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915" name="Google Shape;915;p39"/>
          <p:cNvSpPr/>
          <p:nvPr/>
        </p:nvSpPr>
        <p:spPr>
          <a:xfrm>
            <a:off x="1361661" y="1869179"/>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916" name="Google Shape;916;p39"/>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917" name="Google Shape;917;p39"/>
          <p:cNvSpPr txBox="1"/>
          <p:nvPr/>
        </p:nvSpPr>
        <p:spPr>
          <a:xfrm>
            <a:off x="0" y="239713"/>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106585"/>
              </a:buClr>
              <a:buSzPts val="2000"/>
              <a:buFont typeface="Arial"/>
              <a:buNone/>
            </a:pPr>
            <a:r>
              <a:rPr b="1" lang="ar-MA" sz="2000">
                <a:solidFill>
                  <a:srgbClr val="106585"/>
                </a:solidFill>
                <a:latin typeface="Calibri"/>
                <a:ea typeface="Calibri"/>
                <a:cs typeface="Calibri"/>
                <a:sym typeface="Calibri"/>
              </a:rPr>
              <a:t>من يذكرني بما تعلمناه اليوم؟</a:t>
            </a:r>
            <a:endParaRPr sz="1800">
              <a:solidFill>
                <a:schemeClr val="dk1"/>
              </a:solidFill>
              <a:latin typeface="Arial"/>
              <a:ea typeface="Arial"/>
              <a:cs typeface="Arial"/>
              <a:sym typeface="Arial"/>
            </a:endParaRPr>
          </a:p>
        </p:txBody>
      </p:sp>
      <p:pic>
        <p:nvPicPr>
          <p:cNvPr descr="Lever la main - Icônes mains et gestes gratuites" id="918" name="Google Shape;918;p39"/>
          <p:cNvPicPr preferRelativeResize="0"/>
          <p:nvPr/>
        </p:nvPicPr>
        <p:blipFill rotWithShape="1">
          <a:blip r:embed="rId5">
            <a:alphaModFix/>
          </a:blip>
          <a:srcRect b="0" l="0" r="0" t="0"/>
          <a:stretch/>
        </p:blipFill>
        <p:spPr>
          <a:xfrm>
            <a:off x="4618038" y="1751013"/>
            <a:ext cx="3476625" cy="34766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4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924" name="Google Shape;924;p40"/>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925" name="Google Shape;925;p40"/>
          <p:cNvPicPr preferRelativeResize="0"/>
          <p:nvPr/>
        </p:nvPicPr>
        <p:blipFill rotWithShape="1">
          <a:blip r:embed="rId3">
            <a:alphaModFix/>
          </a:blip>
          <a:srcRect b="61971" l="3539" r="75793" t="24327"/>
          <a:stretch/>
        </p:blipFill>
        <p:spPr>
          <a:xfrm>
            <a:off x="11392158" y="9878"/>
            <a:ext cx="705586" cy="704386"/>
          </a:xfrm>
          <a:prstGeom prst="rect">
            <a:avLst/>
          </a:prstGeom>
          <a:noFill/>
          <a:ln>
            <a:noFill/>
          </a:ln>
        </p:spPr>
      </p:pic>
      <p:sp>
        <p:nvSpPr>
          <p:cNvPr id="926" name="Google Shape;926;p40"/>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927" name="Google Shape;927;p40"/>
          <p:cNvSpPr/>
          <p:nvPr/>
        </p:nvSpPr>
        <p:spPr>
          <a:xfrm>
            <a:off x="693683" y="3070914"/>
            <a:ext cx="10486966"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3200"/>
              <a:buFont typeface="Calibri"/>
              <a:buNone/>
            </a:pPr>
            <a:r>
              <a:rPr b="1" lang="ar-MA" sz="3200">
                <a:solidFill>
                  <a:srgbClr val="002060"/>
                </a:solidFill>
                <a:latin typeface="Calibri"/>
                <a:ea typeface="Calibri"/>
                <a:cs typeface="Calibri"/>
                <a:sym typeface="Calibri"/>
              </a:rPr>
              <a:t>تعرفنا اليوم </a:t>
            </a:r>
            <a:r>
              <a:rPr b="1" lang="ar-MA" sz="2800">
                <a:solidFill>
                  <a:srgbClr val="002060"/>
                </a:solidFill>
                <a:latin typeface="Calibri"/>
                <a:ea typeface="Calibri"/>
                <a:cs typeface="Calibri"/>
                <a:sym typeface="Calibri"/>
              </a:rPr>
              <a:t>......................................................................................... </a:t>
            </a:r>
            <a:endParaRPr b="1" sz="1800">
              <a:solidFill>
                <a:srgbClr val="FFC000"/>
              </a:solidFill>
              <a:latin typeface="Calibri"/>
              <a:ea typeface="Calibri"/>
              <a:cs typeface="Calibri"/>
              <a:sym typeface="Calibri"/>
            </a:endParaRPr>
          </a:p>
        </p:txBody>
      </p:sp>
      <p:sp>
        <p:nvSpPr>
          <p:cNvPr id="928" name="Google Shape;928;p40"/>
          <p:cNvSpPr txBox="1"/>
          <p:nvPr/>
        </p:nvSpPr>
        <p:spPr>
          <a:xfrm>
            <a:off x="2176129" y="448192"/>
            <a:ext cx="9144000" cy="52863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lang="ar-MA" sz="1400">
                <a:solidFill>
                  <a:srgbClr val="AEABAB"/>
                </a:solidFill>
                <a:latin typeface="Calibri"/>
                <a:ea typeface="Calibri"/>
                <a:cs typeface="Calibri"/>
                <a:sym typeface="Calibri"/>
              </a:rPr>
              <a:t>يدعو  المدرس  المتعلمين إلى تحديد الظاهرة  اللغوية التي تم تعرفها</a:t>
            </a:r>
            <a:endParaRPr/>
          </a:p>
        </p:txBody>
      </p:sp>
      <p:pic>
        <p:nvPicPr>
          <p:cNvPr descr="Lever la main - Icônes mains et gestes gratuites" id="929" name="Google Shape;929;p40"/>
          <p:cNvPicPr preferRelativeResize="0"/>
          <p:nvPr/>
        </p:nvPicPr>
        <p:blipFill rotWithShape="1">
          <a:blip r:embed="rId4">
            <a:alphaModFix/>
          </a:blip>
          <a:srcRect b="0" l="0" r="0" t="0"/>
          <a:stretch/>
        </p:blipFill>
        <p:spPr>
          <a:xfrm>
            <a:off x="457684" y="216915"/>
            <a:ext cx="735012" cy="733425"/>
          </a:xfrm>
          <a:prstGeom prst="rect">
            <a:avLst/>
          </a:prstGeom>
          <a:noFill/>
          <a:ln>
            <a:noFill/>
          </a:ln>
        </p:spPr>
      </p:pic>
      <p:sp>
        <p:nvSpPr>
          <p:cNvPr id="930" name="Google Shape;930;p40"/>
          <p:cNvSpPr txBox="1"/>
          <p:nvPr/>
        </p:nvSpPr>
        <p:spPr>
          <a:xfrm>
            <a:off x="2582189" y="119068"/>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lang="ar-MA" sz="2000">
                <a:solidFill>
                  <a:srgbClr val="AEABAB"/>
                </a:solidFill>
                <a:latin typeface="Calibri"/>
                <a:ea typeface="Calibri"/>
                <a:cs typeface="Calibri"/>
                <a:sym typeface="Calibri"/>
              </a:rPr>
              <a:t> ما التشبيه؟ ما وظيفته؟ وما مكوناته؟</a:t>
            </a:r>
            <a:endParaRPr b="1" sz="2000">
              <a:solidFill>
                <a:srgbClr val="AEABAB"/>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4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937" name="Google Shape;937;p41"/>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938" name="Google Shape;938;p41"/>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39" name="Google Shape;939;p41"/>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940" name="Google Shape;940;p41"/>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941" name="Google Shape;941;p41"/>
          <p:cNvSpPr txBox="1"/>
          <p:nvPr/>
        </p:nvSpPr>
        <p:spPr>
          <a:xfrm>
            <a:off x="2176129" y="448192"/>
            <a:ext cx="9144000" cy="52863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lang="ar-MA" sz="1400">
                <a:solidFill>
                  <a:srgbClr val="AEABAB"/>
                </a:solidFill>
                <a:latin typeface="Calibri"/>
                <a:ea typeface="Calibri"/>
                <a:cs typeface="Calibri"/>
                <a:sym typeface="Calibri"/>
              </a:rPr>
              <a:t>يدعو  المدرس  المتعلمين إلى تحديد الظاهرة  اللغوية التي تم تعرفها</a:t>
            </a:r>
            <a:endParaRPr b="1" sz="1400">
              <a:solidFill>
                <a:srgbClr val="AEABAB"/>
              </a:solidFill>
              <a:latin typeface="Calibri"/>
              <a:ea typeface="Calibri"/>
              <a:cs typeface="Calibri"/>
              <a:sym typeface="Calibri"/>
            </a:endParaRPr>
          </a:p>
        </p:txBody>
      </p:sp>
      <p:sp>
        <p:nvSpPr>
          <p:cNvPr id="942" name="Google Shape;942;p41"/>
          <p:cNvSpPr txBox="1"/>
          <p:nvPr/>
        </p:nvSpPr>
        <p:spPr>
          <a:xfrm>
            <a:off x="2582189" y="119068"/>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lang="ar-MA" sz="2000">
                <a:solidFill>
                  <a:srgbClr val="AEABAB"/>
                </a:solidFill>
                <a:latin typeface="Calibri"/>
                <a:ea typeface="Calibri"/>
                <a:cs typeface="Calibri"/>
                <a:sym typeface="Calibri"/>
              </a:rPr>
              <a:t> ما التشبيه؟ ما وظيفته؟ وما مكوناته؟</a:t>
            </a:r>
            <a:endParaRPr b="1" sz="2000">
              <a:solidFill>
                <a:srgbClr val="AEABAB"/>
              </a:solidFill>
              <a:latin typeface="Calibri"/>
              <a:ea typeface="Calibri"/>
              <a:cs typeface="Calibri"/>
              <a:sym typeface="Calibri"/>
            </a:endParaRPr>
          </a:p>
        </p:txBody>
      </p:sp>
      <p:grpSp>
        <p:nvGrpSpPr>
          <p:cNvPr id="943" name="Google Shape;943;p41"/>
          <p:cNvGrpSpPr/>
          <p:nvPr/>
        </p:nvGrpSpPr>
        <p:grpSpPr>
          <a:xfrm>
            <a:off x="1622761" y="1303545"/>
            <a:ext cx="9173057" cy="4487654"/>
            <a:chOff x="344566" y="-125604"/>
            <a:chExt cx="9173057" cy="4487654"/>
          </a:xfrm>
        </p:grpSpPr>
        <p:sp>
          <p:nvSpPr>
            <p:cNvPr id="944" name="Google Shape;944;p41"/>
            <p:cNvSpPr/>
            <p:nvPr/>
          </p:nvSpPr>
          <p:spPr>
            <a:xfrm>
              <a:off x="4815632" y="801187"/>
              <a:ext cx="2205757" cy="473981"/>
            </a:xfrm>
            <a:custGeom>
              <a:rect b="b" l="l" r="r" t="t"/>
              <a:pathLst>
                <a:path extrusionOk="0" h="120000" w="120000">
                  <a:moveTo>
                    <a:pt x="0" y="0"/>
                  </a:moveTo>
                  <a:lnTo>
                    <a:pt x="0" y="92092"/>
                  </a:lnTo>
                  <a:lnTo>
                    <a:pt x="120000" y="92092"/>
                  </a:lnTo>
                  <a:lnTo>
                    <a:pt x="120000" y="120000"/>
                  </a:lnTo>
                </a:path>
              </a:pathLst>
            </a:custGeom>
            <a:noFill/>
            <a:ln cap="flat" cmpd="sng" w="19050">
              <a:solidFill>
                <a:srgbClr val="A02891"/>
              </a:solidFill>
              <a:prstDash val="solid"/>
              <a:miter lim="800000"/>
              <a:headEnd len="sm" w="sm" type="none"/>
              <a:tailEnd len="sm" w="sm" type="none"/>
            </a:ln>
          </p:spPr>
        </p:sp>
        <p:sp>
          <p:nvSpPr>
            <p:cNvPr id="945" name="Google Shape;945;p41"/>
            <p:cNvSpPr/>
            <p:nvPr/>
          </p:nvSpPr>
          <p:spPr>
            <a:xfrm>
              <a:off x="4815632" y="801187"/>
              <a:ext cx="751391" cy="473981"/>
            </a:xfrm>
            <a:custGeom>
              <a:rect b="b" l="l" r="r" t="t"/>
              <a:pathLst>
                <a:path extrusionOk="0" h="120000" w="120000">
                  <a:moveTo>
                    <a:pt x="0" y="0"/>
                  </a:moveTo>
                  <a:lnTo>
                    <a:pt x="0" y="92092"/>
                  </a:lnTo>
                  <a:lnTo>
                    <a:pt x="120000" y="92092"/>
                  </a:lnTo>
                  <a:lnTo>
                    <a:pt x="120000" y="120000"/>
                  </a:lnTo>
                </a:path>
              </a:pathLst>
            </a:custGeom>
            <a:noFill/>
            <a:ln cap="flat" cmpd="sng" w="19050">
              <a:solidFill>
                <a:srgbClr val="A02891"/>
              </a:solidFill>
              <a:prstDash val="solid"/>
              <a:miter lim="800000"/>
              <a:headEnd len="sm" w="sm" type="none"/>
              <a:tailEnd len="sm" w="sm" type="none"/>
            </a:ln>
          </p:spPr>
        </p:sp>
        <p:sp>
          <p:nvSpPr>
            <p:cNvPr id="946" name="Google Shape;946;p41"/>
            <p:cNvSpPr/>
            <p:nvPr/>
          </p:nvSpPr>
          <p:spPr>
            <a:xfrm>
              <a:off x="6497570" y="3132460"/>
              <a:ext cx="695037" cy="348377"/>
            </a:xfrm>
            <a:custGeom>
              <a:rect b="b" l="l" r="r" t="t"/>
              <a:pathLst>
                <a:path extrusionOk="0" h="120000" w="120000">
                  <a:moveTo>
                    <a:pt x="0" y="0"/>
                  </a:moveTo>
                  <a:lnTo>
                    <a:pt x="0" y="82029"/>
                  </a:lnTo>
                  <a:lnTo>
                    <a:pt x="120000" y="82029"/>
                  </a:lnTo>
                  <a:lnTo>
                    <a:pt x="120000" y="120000"/>
                  </a:lnTo>
                </a:path>
              </a:pathLst>
            </a:custGeom>
            <a:noFill/>
            <a:ln cap="flat" cmpd="sng" w="19050">
              <a:solidFill>
                <a:srgbClr val="126082"/>
              </a:solidFill>
              <a:prstDash val="solid"/>
              <a:miter lim="800000"/>
              <a:headEnd len="sm" w="sm" type="none"/>
              <a:tailEnd len="sm" w="sm" type="none"/>
            </a:ln>
          </p:spPr>
        </p:sp>
        <p:sp>
          <p:nvSpPr>
            <p:cNvPr id="947" name="Google Shape;947;p41"/>
            <p:cNvSpPr/>
            <p:nvPr/>
          </p:nvSpPr>
          <p:spPr>
            <a:xfrm>
              <a:off x="4084165" y="2030778"/>
              <a:ext cx="2413404" cy="346072"/>
            </a:xfrm>
            <a:custGeom>
              <a:rect b="b" l="l" r="r" t="t"/>
              <a:pathLst>
                <a:path extrusionOk="0" h="120000" w="120000">
                  <a:moveTo>
                    <a:pt x="0" y="0"/>
                  </a:moveTo>
                  <a:lnTo>
                    <a:pt x="0" y="81777"/>
                  </a:lnTo>
                  <a:lnTo>
                    <a:pt x="120000" y="81777"/>
                  </a:lnTo>
                  <a:lnTo>
                    <a:pt x="120000" y="120000"/>
                  </a:lnTo>
                </a:path>
              </a:pathLst>
            </a:custGeom>
            <a:noFill/>
            <a:ln cap="flat" cmpd="sng" w="19050">
              <a:solidFill>
                <a:srgbClr val="4EA62C"/>
              </a:solidFill>
              <a:prstDash val="solid"/>
              <a:miter lim="800000"/>
              <a:headEnd len="sm" w="sm" type="none"/>
              <a:tailEnd len="sm" w="sm" type="none"/>
            </a:ln>
          </p:spPr>
        </p:sp>
        <p:sp>
          <p:nvSpPr>
            <p:cNvPr id="948" name="Google Shape;948;p41"/>
            <p:cNvSpPr/>
            <p:nvPr/>
          </p:nvSpPr>
          <p:spPr>
            <a:xfrm>
              <a:off x="2146732" y="3132460"/>
              <a:ext cx="91440" cy="346072"/>
            </a:xfrm>
            <a:custGeom>
              <a:rect b="b" l="l" r="r" t="t"/>
              <a:pathLst>
                <a:path extrusionOk="0" h="120000" w="120000">
                  <a:moveTo>
                    <a:pt x="60000" y="0"/>
                  </a:moveTo>
                  <a:lnTo>
                    <a:pt x="60000" y="120000"/>
                  </a:lnTo>
                </a:path>
              </a:pathLst>
            </a:custGeom>
            <a:noFill/>
            <a:ln cap="flat" cmpd="sng" w="19050">
              <a:solidFill>
                <a:srgbClr val="126082"/>
              </a:solidFill>
              <a:prstDash val="solid"/>
              <a:miter lim="800000"/>
              <a:headEnd len="sm" w="sm" type="none"/>
              <a:tailEnd len="sm" w="sm" type="none"/>
            </a:ln>
          </p:spPr>
        </p:sp>
        <p:sp>
          <p:nvSpPr>
            <p:cNvPr id="949" name="Google Shape;949;p41"/>
            <p:cNvSpPr/>
            <p:nvPr/>
          </p:nvSpPr>
          <p:spPr>
            <a:xfrm>
              <a:off x="2192452" y="2030778"/>
              <a:ext cx="1891712" cy="346072"/>
            </a:xfrm>
            <a:custGeom>
              <a:rect b="b" l="l" r="r" t="t"/>
              <a:pathLst>
                <a:path extrusionOk="0" h="120000" w="120000">
                  <a:moveTo>
                    <a:pt x="120000" y="0"/>
                  </a:moveTo>
                  <a:lnTo>
                    <a:pt x="120000" y="81777"/>
                  </a:lnTo>
                  <a:lnTo>
                    <a:pt x="0" y="81777"/>
                  </a:lnTo>
                  <a:lnTo>
                    <a:pt x="0" y="120000"/>
                  </a:lnTo>
                </a:path>
              </a:pathLst>
            </a:custGeom>
            <a:noFill/>
            <a:ln cap="flat" cmpd="sng" w="19050">
              <a:solidFill>
                <a:srgbClr val="4EA62C"/>
              </a:solidFill>
              <a:prstDash val="solid"/>
              <a:miter lim="800000"/>
              <a:headEnd len="sm" w="sm" type="none"/>
              <a:tailEnd len="sm" w="sm" type="none"/>
            </a:ln>
          </p:spPr>
        </p:sp>
        <p:sp>
          <p:nvSpPr>
            <p:cNvPr id="950" name="Google Shape;950;p41"/>
            <p:cNvSpPr/>
            <p:nvPr/>
          </p:nvSpPr>
          <p:spPr>
            <a:xfrm>
              <a:off x="4084165" y="801187"/>
              <a:ext cx="731466" cy="473981"/>
            </a:xfrm>
            <a:custGeom>
              <a:rect b="b" l="l" r="r" t="t"/>
              <a:pathLst>
                <a:path extrusionOk="0" h="120000" w="120000">
                  <a:moveTo>
                    <a:pt x="120000" y="0"/>
                  </a:moveTo>
                  <a:lnTo>
                    <a:pt x="120000" y="92092"/>
                  </a:lnTo>
                  <a:lnTo>
                    <a:pt x="0" y="92092"/>
                  </a:lnTo>
                  <a:lnTo>
                    <a:pt x="0" y="120000"/>
                  </a:lnTo>
                </a:path>
              </a:pathLst>
            </a:custGeom>
            <a:noFill/>
            <a:ln cap="flat" cmpd="sng" w="19050">
              <a:solidFill>
                <a:srgbClr val="A02891"/>
              </a:solidFill>
              <a:prstDash val="solid"/>
              <a:miter lim="800000"/>
              <a:headEnd len="sm" w="sm" type="none"/>
              <a:tailEnd len="sm" w="sm" type="none"/>
            </a:ln>
          </p:spPr>
        </p:sp>
        <p:sp>
          <p:nvSpPr>
            <p:cNvPr id="951" name="Google Shape;951;p41"/>
            <p:cNvSpPr/>
            <p:nvPr/>
          </p:nvSpPr>
          <p:spPr>
            <a:xfrm>
              <a:off x="2601307" y="801187"/>
              <a:ext cx="2214324" cy="473981"/>
            </a:xfrm>
            <a:custGeom>
              <a:rect b="b" l="l" r="r" t="t"/>
              <a:pathLst>
                <a:path extrusionOk="0" h="120000" w="120000">
                  <a:moveTo>
                    <a:pt x="120000" y="0"/>
                  </a:moveTo>
                  <a:lnTo>
                    <a:pt x="120000" y="92092"/>
                  </a:lnTo>
                  <a:lnTo>
                    <a:pt x="0" y="92092"/>
                  </a:lnTo>
                  <a:lnTo>
                    <a:pt x="0" y="120000"/>
                  </a:lnTo>
                </a:path>
              </a:pathLst>
            </a:custGeom>
            <a:noFill/>
            <a:ln cap="flat" cmpd="sng" w="19050">
              <a:solidFill>
                <a:srgbClr val="A02891"/>
              </a:solidFill>
              <a:prstDash val="solid"/>
              <a:miter lim="800000"/>
              <a:headEnd len="sm" w="sm" type="none"/>
              <a:tailEnd len="sm" w="sm" type="none"/>
            </a:ln>
          </p:spPr>
        </p:sp>
        <p:sp>
          <p:nvSpPr>
            <p:cNvPr id="952" name="Google Shape;952;p41"/>
            <p:cNvSpPr/>
            <p:nvPr/>
          </p:nvSpPr>
          <p:spPr>
            <a:xfrm>
              <a:off x="586137" y="-125604"/>
              <a:ext cx="8458988" cy="926792"/>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1"/>
            <p:cNvSpPr/>
            <p:nvPr/>
          </p:nvSpPr>
          <p:spPr>
            <a:xfrm>
              <a:off x="718352" y="0"/>
              <a:ext cx="8458988" cy="926792"/>
            </a:xfrm>
            <a:prstGeom prst="roundRect">
              <a:avLst>
                <a:gd fmla="val 10000" name="adj"/>
              </a:avLst>
            </a:prstGeom>
            <a:solidFill>
              <a:schemeClr val="lt1">
                <a:alpha val="89803"/>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1"/>
            <p:cNvSpPr txBox="1"/>
            <p:nvPr/>
          </p:nvSpPr>
          <p:spPr>
            <a:xfrm>
              <a:off x="745497" y="27145"/>
              <a:ext cx="8404698" cy="87250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1" lang="ar-MA" sz="1400">
                  <a:solidFill>
                    <a:schemeClr val="dk1"/>
                  </a:solidFill>
                  <a:latin typeface="Calibri"/>
                  <a:ea typeface="Calibri"/>
                  <a:cs typeface="Calibri"/>
                  <a:sym typeface="Calibri"/>
                </a:rPr>
                <a:t>ݴلتَّشْبيهُ ݴشْتِراكُ</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شَيْئَيْنِ</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في</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صِفَةٍ</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أَوْ</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صِفاتٍ</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مُعَيَّنَةٍ.</a:t>
              </a:r>
              <a:r>
                <a:rPr lang="ar-MA" sz="1400">
                  <a:solidFill>
                    <a:schemeClr val="dk1"/>
                  </a:solidFill>
                  <a:latin typeface="Arial"/>
                  <a:ea typeface="Arial"/>
                  <a:cs typeface="Arial"/>
                  <a:sym typeface="Arial"/>
                </a:rPr>
                <a:t> </a:t>
              </a:r>
              <a:endParaRPr/>
            </a:p>
            <a:p>
              <a:pPr indent="0" lvl="0" marL="0" marR="0" rtl="0" algn="ctr">
                <a:lnSpc>
                  <a:spcPct val="90000"/>
                </a:lnSpc>
                <a:spcBef>
                  <a:spcPts val="490"/>
                </a:spcBef>
                <a:spcAft>
                  <a:spcPts val="0"/>
                </a:spcAft>
                <a:buClr>
                  <a:schemeClr val="dk1"/>
                </a:buClr>
                <a:buSzPts val="1200"/>
                <a:buFont typeface="Arial"/>
                <a:buNone/>
              </a:pPr>
              <a:r>
                <a:rPr lang="ar-MA" sz="1200">
                  <a:solidFill>
                    <a:schemeClr val="dk1"/>
                  </a:solidFill>
                  <a:latin typeface="Arial"/>
                  <a:ea typeface="Arial"/>
                  <a:cs typeface="Arial"/>
                  <a:sym typeface="Arial"/>
                </a:rPr>
                <a:t>وَيُرادُ بِهِ تَقْريبُ </a:t>
              </a:r>
              <a:r>
                <a:rPr lang="ar-MA" sz="1200">
                  <a:solidFill>
                    <a:schemeClr val="dk1"/>
                  </a:solidFill>
                  <a:latin typeface="Calibri"/>
                  <a:ea typeface="Calibri"/>
                  <a:cs typeface="Calibri"/>
                  <a:sym typeface="Calibri"/>
                </a:rPr>
                <a:t>ݴ</a:t>
              </a:r>
              <a:r>
                <a:rPr lang="ar-MA" sz="1200">
                  <a:solidFill>
                    <a:schemeClr val="dk1"/>
                  </a:solidFill>
                  <a:latin typeface="Arial"/>
                  <a:ea typeface="Arial"/>
                  <a:cs typeface="Arial"/>
                  <a:sym typeface="Arial"/>
                </a:rPr>
                <a:t>لْمَعْنى أَوْ تَوْضيحُهُ أَوْ تَقْوِيَتُهُ في ذِهْنِ </a:t>
              </a:r>
              <a:r>
                <a:rPr lang="ar-MA" sz="1200">
                  <a:solidFill>
                    <a:schemeClr val="dk1"/>
                  </a:solidFill>
                  <a:latin typeface="Calibri"/>
                  <a:ea typeface="Calibri"/>
                  <a:cs typeface="Calibri"/>
                  <a:sym typeface="Calibri"/>
                </a:rPr>
                <a:t>ݴ</a:t>
              </a:r>
              <a:r>
                <a:rPr lang="ar-MA" sz="1200">
                  <a:solidFill>
                    <a:schemeClr val="dk1"/>
                  </a:solidFill>
                  <a:latin typeface="Arial"/>
                  <a:ea typeface="Arial"/>
                  <a:cs typeface="Arial"/>
                  <a:sym typeface="Arial"/>
                </a:rPr>
                <a:t>لسّامِعِ، وَأَرْكانُهُ:</a:t>
              </a:r>
              <a:endParaRPr b="1" sz="1200">
                <a:solidFill>
                  <a:schemeClr val="dk1"/>
                </a:solidFill>
                <a:latin typeface="Arial"/>
                <a:ea typeface="Arial"/>
                <a:cs typeface="Arial"/>
                <a:sym typeface="Arial"/>
              </a:endParaRPr>
            </a:p>
          </p:txBody>
        </p:sp>
        <p:sp>
          <p:nvSpPr>
            <p:cNvPr id="955" name="Google Shape;955;p41"/>
            <p:cNvSpPr/>
            <p:nvPr/>
          </p:nvSpPr>
          <p:spPr>
            <a:xfrm>
              <a:off x="2006339" y="1275169"/>
              <a:ext cx="1189935" cy="75560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1"/>
            <p:cNvSpPr/>
            <p:nvPr/>
          </p:nvSpPr>
          <p:spPr>
            <a:xfrm>
              <a:off x="2138554" y="1400773"/>
              <a:ext cx="1189935" cy="75560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1"/>
            <p:cNvSpPr txBox="1"/>
            <p:nvPr/>
          </p:nvSpPr>
          <p:spPr>
            <a:xfrm>
              <a:off x="2160685" y="1422904"/>
              <a:ext cx="1145673"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Calibri"/>
                <a:buNone/>
              </a:pPr>
              <a:r>
                <a:rPr b="1" lang="ar-MA" sz="1400">
                  <a:solidFill>
                    <a:srgbClr val="000000"/>
                  </a:solidFill>
                  <a:latin typeface="Calibri"/>
                  <a:ea typeface="Calibri"/>
                  <a:cs typeface="Calibri"/>
                  <a:sym typeface="Calibri"/>
                </a:rPr>
                <a:t>وَجْهُ ݴلشَّبَهِ</a:t>
              </a:r>
              <a:endParaRPr b="1" sz="1400">
                <a:solidFill>
                  <a:srgbClr val="000000"/>
                </a:solidFill>
                <a:latin typeface="Calibri"/>
                <a:ea typeface="Calibri"/>
                <a:cs typeface="Calibri"/>
                <a:sym typeface="Calibri"/>
              </a:endParaRPr>
            </a:p>
          </p:txBody>
        </p:sp>
        <p:sp>
          <p:nvSpPr>
            <p:cNvPr id="958" name="Google Shape;958;p41"/>
            <p:cNvSpPr/>
            <p:nvPr/>
          </p:nvSpPr>
          <p:spPr>
            <a:xfrm>
              <a:off x="3460704" y="1275169"/>
              <a:ext cx="1246921" cy="75560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1"/>
            <p:cNvSpPr/>
            <p:nvPr/>
          </p:nvSpPr>
          <p:spPr>
            <a:xfrm>
              <a:off x="3592919" y="1400773"/>
              <a:ext cx="1246921" cy="75560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1"/>
            <p:cNvSpPr txBox="1"/>
            <p:nvPr/>
          </p:nvSpPr>
          <p:spPr>
            <a:xfrm>
              <a:off x="3615050" y="1422904"/>
              <a:ext cx="1202659"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EE0000"/>
                </a:buClr>
                <a:buSzPts val="1400"/>
                <a:buFont typeface="Calibri"/>
                <a:buNone/>
              </a:pPr>
              <a:r>
                <a:rPr b="1" lang="ar-MA" sz="1400">
                  <a:solidFill>
                    <a:srgbClr val="EE0000"/>
                  </a:solidFill>
                  <a:latin typeface="Calibri"/>
                  <a:ea typeface="Calibri"/>
                  <a:cs typeface="Calibri"/>
                  <a:sym typeface="Calibri"/>
                </a:rPr>
                <a:t>أَداةُ ݴلتَّشْبيهِ</a:t>
              </a:r>
              <a:endParaRPr b="1" sz="1400">
                <a:solidFill>
                  <a:srgbClr val="EE0000"/>
                </a:solidFill>
                <a:latin typeface="Calibri"/>
                <a:ea typeface="Calibri"/>
                <a:cs typeface="Calibri"/>
                <a:sym typeface="Calibri"/>
              </a:endParaRPr>
            </a:p>
          </p:txBody>
        </p:sp>
        <p:sp>
          <p:nvSpPr>
            <p:cNvPr id="961" name="Google Shape;961;p41"/>
            <p:cNvSpPr/>
            <p:nvPr/>
          </p:nvSpPr>
          <p:spPr>
            <a:xfrm>
              <a:off x="843000" y="2376851"/>
              <a:ext cx="2698904" cy="75560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1"/>
            <p:cNvSpPr/>
            <p:nvPr/>
          </p:nvSpPr>
          <p:spPr>
            <a:xfrm>
              <a:off x="975215" y="2502455"/>
              <a:ext cx="2698904" cy="755608"/>
            </a:xfrm>
            <a:prstGeom prst="roundRect">
              <a:avLst>
                <a:gd fmla="val 10000" name="adj"/>
              </a:avLst>
            </a:prstGeom>
            <a:solidFill>
              <a:schemeClr val="lt1">
                <a:alpha val="89803"/>
              </a:schemeClr>
            </a:solidFill>
            <a:ln cap="flat" cmpd="sng" w="1905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1"/>
            <p:cNvSpPr txBox="1"/>
            <p:nvPr/>
          </p:nvSpPr>
          <p:spPr>
            <a:xfrm>
              <a:off x="997346" y="2524586"/>
              <a:ext cx="2654642"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1" lang="ar-MA" sz="1400">
                  <a:solidFill>
                    <a:schemeClr val="dk1"/>
                  </a:solidFill>
                  <a:latin typeface="Calibri"/>
                  <a:ea typeface="Calibri"/>
                  <a:cs typeface="Calibri"/>
                  <a:sym typeface="Calibri"/>
                </a:rPr>
                <a:t>يُشْبِهُ</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أَشْبَهُ</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مثْلُ</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يُماثِلُ</a:t>
              </a:r>
              <a:r>
                <a:rPr lang="ar-MA"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p:txBody>
        </p:sp>
        <p:sp>
          <p:nvSpPr>
            <p:cNvPr id="964" name="Google Shape;964;p41"/>
            <p:cNvSpPr/>
            <p:nvPr/>
          </p:nvSpPr>
          <p:spPr>
            <a:xfrm>
              <a:off x="344566" y="3478533"/>
              <a:ext cx="3695772" cy="755608"/>
            </a:xfrm>
            <a:prstGeom prst="roundRect">
              <a:avLst>
                <a:gd fmla="val 10000" name="adj"/>
              </a:avLst>
            </a:prstGeom>
            <a:solidFill>
              <a:srgbClr val="78206E"/>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1"/>
            <p:cNvSpPr/>
            <p:nvPr/>
          </p:nvSpPr>
          <p:spPr>
            <a:xfrm>
              <a:off x="476781" y="3604137"/>
              <a:ext cx="3695772" cy="755608"/>
            </a:xfrm>
            <a:prstGeom prst="roundRect">
              <a:avLst>
                <a:gd fmla="val 10000" name="adj"/>
              </a:avLst>
            </a:prstGeom>
            <a:solidFill>
              <a:schemeClr val="lt1">
                <a:alpha val="89803"/>
              </a:schemeClr>
            </a:solidFill>
            <a:ln cap="flat" cmpd="sng" w="19050">
              <a:solidFill>
                <a:srgbClr val="A41E1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1"/>
            <p:cNvSpPr txBox="1"/>
            <p:nvPr/>
          </p:nvSpPr>
          <p:spPr>
            <a:xfrm>
              <a:off x="498912" y="3626268"/>
              <a:ext cx="3651510" cy="711346"/>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rgbClr val="000000"/>
                </a:buClr>
                <a:buSzPts val="1400"/>
                <a:buFont typeface="Calibri"/>
                <a:buNone/>
              </a:pPr>
              <a:r>
                <a:rPr b="1" lang="ar-MA" sz="1400">
                  <a:solidFill>
                    <a:srgbClr val="000000"/>
                  </a:solidFill>
                  <a:latin typeface="Calibri"/>
                  <a:ea typeface="Calibri"/>
                  <a:cs typeface="Calibri"/>
                  <a:sym typeface="Calibri"/>
                </a:rPr>
                <a:t>ݴلْقِرَاءة</a:t>
              </a:r>
              <a:r>
                <a:rPr b="1" lang="ar-MA" sz="1400">
                  <a:solidFill>
                    <a:srgbClr val="EE0000"/>
                  </a:solidFill>
                  <a:latin typeface="Calibri"/>
                  <a:ea typeface="Calibri"/>
                  <a:cs typeface="Calibri"/>
                  <a:sym typeface="Calibri"/>
                </a:rPr>
                <a:t>ُ تُشْبِهُ </a:t>
              </a:r>
              <a:r>
                <a:rPr b="1" lang="ar-MA" sz="1400">
                  <a:solidFill>
                    <a:srgbClr val="000000"/>
                  </a:solidFill>
                  <a:latin typeface="Calibri"/>
                  <a:ea typeface="Calibri"/>
                  <a:cs typeface="Calibri"/>
                  <a:sym typeface="Calibri"/>
                </a:rPr>
                <a:t>ݴلْمِصْباحَ في ݴلْهِدايَةِ.</a:t>
              </a:r>
              <a:endParaRPr sz="1400">
                <a:solidFill>
                  <a:srgbClr val="000000"/>
                </a:solidFill>
                <a:latin typeface="Arial"/>
                <a:ea typeface="Arial"/>
                <a:cs typeface="Arial"/>
                <a:sym typeface="Arial"/>
              </a:endParaRPr>
            </a:p>
          </p:txBody>
        </p:sp>
        <p:sp>
          <p:nvSpPr>
            <p:cNvPr id="967" name="Google Shape;967;p41"/>
            <p:cNvSpPr/>
            <p:nvPr/>
          </p:nvSpPr>
          <p:spPr>
            <a:xfrm>
              <a:off x="5669809" y="2376851"/>
              <a:ext cx="1655521" cy="755608"/>
            </a:xfrm>
            <a:prstGeom prst="roundRect">
              <a:avLst>
                <a:gd fmla="val 10000" name="adj"/>
              </a:avLst>
            </a:prstGeom>
            <a:solidFill>
              <a:srgbClr val="4EA62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1"/>
            <p:cNvSpPr/>
            <p:nvPr/>
          </p:nvSpPr>
          <p:spPr>
            <a:xfrm>
              <a:off x="5802024" y="2502455"/>
              <a:ext cx="1655521" cy="755608"/>
            </a:xfrm>
            <a:prstGeom prst="roundRect">
              <a:avLst>
                <a:gd fmla="val 10000" name="adj"/>
              </a:avLst>
            </a:prstGeom>
            <a:solidFill>
              <a:schemeClr val="lt1">
                <a:alpha val="89803"/>
              </a:schemeClr>
            </a:solidFill>
            <a:ln cap="flat" cmpd="sng" w="19050">
              <a:solidFill>
                <a:srgbClr val="C00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1"/>
            <p:cNvSpPr txBox="1"/>
            <p:nvPr/>
          </p:nvSpPr>
          <p:spPr>
            <a:xfrm>
              <a:off x="5824155" y="2524586"/>
              <a:ext cx="1611259"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Calibri"/>
                <a:buNone/>
              </a:pPr>
              <a:r>
                <a:rPr b="1" lang="ar-MA" sz="1400">
                  <a:solidFill>
                    <a:schemeClr val="dk1"/>
                  </a:solidFill>
                  <a:latin typeface="Calibri"/>
                  <a:ea typeface="Calibri"/>
                  <a:cs typeface="Calibri"/>
                  <a:sym typeface="Calibri"/>
                </a:rPr>
                <a:t>ݴلكاف</a:t>
              </a:r>
              <a:r>
                <a:rPr lang="ar-MA" sz="1400">
                  <a:solidFill>
                    <a:schemeClr val="dk1"/>
                  </a:solidFill>
                  <a:latin typeface="Arial"/>
                  <a:ea typeface="Arial"/>
                  <a:cs typeface="Arial"/>
                  <a:sym typeface="Arial"/>
                </a:rPr>
                <a:t>، </a:t>
              </a:r>
              <a:r>
                <a:rPr b="1" lang="ar-MA" sz="1400">
                  <a:solidFill>
                    <a:schemeClr val="dk1"/>
                  </a:solidFill>
                  <a:latin typeface="Calibri"/>
                  <a:ea typeface="Calibri"/>
                  <a:cs typeface="Calibri"/>
                  <a:sym typeface="Calibri"/>
                </a:rPr>
                <a:t>كَأَنَّ</a:t>
              </a:r>
              <a:endParaRPr b="1" sz="1400">
                <a:solidFill>
                  <a:schemeClr val="dk1"/>
                </a:solidFill>
                <a:latin typeface="Calibri"/>
                <a:ea typeface="Calibri"/>
                <a:cs typeface="Calibri"/>
                <a:sym typeface="Calibri"/>
              </a:endParaRPr>
            </a:p>
          </p:txBody>
        </p:sp>
        <p:sp>
          <p:nvSpPr>
            <p:cNvPr id="970" name="Google Shape;970;p41"/>
            <p:cNvSpPr/>
            <p:nvPr/>
          </p:nvSpPr>
          <p:spPr>
            <a:xfrm>
              <a:off x="4999806" y="3480837"/>
              <a:ext cx="4385601" cy="755608"/>
            </a:xfrm>
            <a:prstGeom prst="roundRect">
              <a:avLst>
                <a:gd fmla="val 10000" name="adj"/>
              </a:avLst>
            </a:prstGeom>
            <a:solidFill>
              <a:srgbClr val="AC0C8A"/>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1"/>
            <p:cNvSpPr/>
            <p:nvPr/>
          </p:nvSpPr>
          <p:spPr>
            <a:xfrm>
              <a:off x="5132022" y="3606442"/>
              <a:ext cx="4385601" cy="755608"/>
            </a:xfrm>
            <a:prstGeom prst="roundRect">
              <a:avLst>
                <a:gd fmla="val 10000" name="adj"/>
              </a:avLst>
            </a:prstGeom>
            <a:solidFill>
              <a:schemeClr val="lt1">
                <a:alpha val="89803"/>
              </a:schemeClr>
            </a:solidFill>
            <a:ln cap="flat" cmpd="sng" w="19050">
              <a:solidFill>
                <a:srgbClr val="C00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1"/>
            <p:cNvSpPr txBox="1"/>
            <p:nvPr/>
          </p:nvSpPr>
          <p:spPr>
            <a:xfrm>
              <a:off x="5154153" y="3628573"/>
              <a:ext cx="4341339" cy="711346"/>
            </a:xfrm>
            <a:prstGeom prst="rect">
              <a:avLst/>
            </a:prstGeom>
            <a:noFill/>
            <a:ln>
              <a:noFill/>
            </a:ln>
          </p:spPr>
          <p:txBody>
            <a:bodyPr anchorCtr="0" anchor="ctr" bIns="60950" lIns="60950" spcFirstLastPara="1" rIns="60950" wrap="square" tIns="60950">
              <a:noAutofit/>
            </a:bodyPr>
            <a:lstStyle/>
            <a:p>
              <a:pPr indent="0" lvl="0" marL="0" marR="0" rtl="1" algn="ctr">
                <a:lnSpc>
                  <a:spcPct val="90000"/>
                </a:lnSpc>
                <a:spcBef>
                  <a:spcPts val="0"/>
                </a:spcBef>
                <a:spcAft>
                  <a:spcPts val="0"/>
                </a:spcAft>
                <a:buClr>
                  <a:srgbClr val="000000"/>
                </a:buClr>
                <a:buSzPts val="1600"/>
                <a:buFont typeface="Calibri"/>
                <a:buNone/>
              </a:pPr>
              <a:r>
                <a:rPr b="1" lang="ar-MA" sz="1600">
                  <a:solidFill>
                    <a:srgbClr val="000000"/>
                  </a:solidFill>
                  <a:latin typeface="Calibri"/>
                  <a:ea typeface="Calibri"/>
                  <a:cs typeface="Calibri"/>
                  <a:sym typeface="Calibri"/>
                </a:rPr>
                <a:t>ݴ</a:t>
              </a:r>
              <a:r>
                <a:rPr b="1" lang="ar-MA" sz="1600">
                  <a:solidFill>
                    <a:srgbClr val="000000"/>
                  </a:solidFill>
                  <a:latin typeface="Arial"/>
                  <a:ea typeface="Arial"/>
                  <a:cs typeface="Arial"/>
                  <a:sym typeface="Arial"/>
                </a:rPr>
                <a:t>لقِراءَةَُ كالْمِصْباحِ في </a:t>
              </a:r>
              <a:r>
                <a:rPr b="1" lang="ar-MA" sz="1600">
                  <a:solidFill>
                    <a:srgbClr val="000000"/>
                  </a:solidFill>
                  <a:latin typeface="Calibri"/>
                  <a:ea typeface="Calibri"/>
                  <a:cs typeface="Calibri"/>
                  <a:sym typeface="Calibri"/>
                </a:rPr>
                <a:t>ݴ</a:t>
              </a:r>
              <a:r>
                <a:rPr b="1" lang="ar-MA" sz="1600">
                  <a:solidFill>
                    <a:srgbClr val="000000"/>
                  </a:solidFill>
                  <a:latin typeface="Arial"/>
                  <a:ea typeface="Arial"/>
                  <a:cs typeface="Arial"/>
                  <a:sym typeface="Arial"/>
                </a:rPr>
                <a:t>لْهِدايَةِ.</a:t>
              </a:r>
              <a:endParaRPr b="1" sz="1600">
                <a:solidFill>
                  <a:srgbClr val="000000"/>
                </a:solidFill>
                <a:latin typeface="Arial"/>
                <a:ea typeface="Arial"/>
                <a:cs typeface="Arial"/>
                <a:sym typeface="Arial"/>
              </a:endParaRPr>
            </a:p>
          </p:txBody>
        </p:sp>
        <p:sp>
          <p:nvSpPr>
            <p:cNvPr id="973" name="Google Shape;973;p41"/>
            <p:cNvSpPr/>
            <p:nvPr/>
          </p:nvSpPr>
          <p:spPr>
            <a:xfrm>
              <a:off x="4972056" y="1275169"/>
              <a:ext cx="1189935" cy="75560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1"/>
            <p:cNvSpPr/>
            <p:nvPr/>
          </p:nvSpPr>
          <p:spPr>
            <a:xfrm>
              <a:off x="5104271" y="1400773"/>
              <a:ext cx="1189935" cy="755608"/>
            </a:xfrm>
            <a:prstGeom prst="roundRect">
              <a:avLst>
                <a:gd fmla="val 10000" name="adj"/>
              </a:avLst>
            </a:prstGeom>
            <a:solidFill>
              <a:schemeClr val="lt1">
                <a:alpha val="89803"/>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1"/>
            <p:cNvSpPr txBox="1"/>
            <p:nvPr/>
          </p:nvSpPr>
          <p:spPr>
            <a:xfrm>
              <a:off x="5126402" y="1422904"/>
              <a:ext cx="1145673"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Calibri"/>
                <a:buNone/>
              </a:pPr>
              <a:r>
                <a:rPr b="1" lang="ar-MA" sz="1400">
                  <a:solidFill>
                    <a:srgbClr val="000000"/>
                  </a:solidFill>
                  <a:latin typeface="Calibri"/>
                  <a:ea typeface="Calibri"/>
                  <a:cs typeface="Calibri"/>
                  <a:sym typeface="Calibri"/>
                </a:rPr>
                <a:t>ݴلمُشَبَّهُ بهِ</a:t>
              </a:r>
              <a:endParaRPr b="1" sz="1400">
                <a:solidFill>
                  <a:srgbClr val="000000"/>
                </a:solidFill>
                <a:latin typeface="Calibri"/>
                <a:ea typeface="Calibri"/>
                <a:cs typeface="Calibri"/>
                <a:sym typeface="Calibri"/>
              </a:endParaRPr>
            </a:p>
          </p:txBody>
        </p:sp>
        <p:sp>
          <p:nvSpPr>
            <p:cNvPr id="976" name="Google Shape;976;p41"/>
            <p:cNvSpPr/>
            <p:nvPr/>
          </p:nvSpPr>
          <p:spPr>
            <a:xfrm>
              <a:off x="6426421" y="1275169"/>
              <a:ext cx="1189935" cy="755608"/>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1"/>
            <p:cNvSpPr/>
            <p:nvPr/>
          </p:nvSpPr>
          <p:spPr>
            <a:xfrm>
              <a:off x="6558636" y="1400773"/>
              <a:ext cx="1189935" cy="755608"/>
            </a:xfrm>
            <a:prstGeom prst="roundRect">
              <a:avLst>
                <a:gd fmla="val 10000" name="adj"/>
              </a:avLst>
            </a:prstGeom>
            <a:solidFill>
              <a:schemeClr val="lt1">
                <a:alpha val="89803"/>
              </a:schemeClr>
            </a:solidFill>
            <a:ln cap="flat" cmpd="sng" w="19050">
              <a:solidFill>
                <a:srgbClr val="3A7D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1"/>
            <p:cNvSpPr txBox="1"/>
            <p:nvPr/>
          </p:nvSpPr>
          <p:spPr>
            <a:xfrm>
              <a:off x="6580767" y="1422904"/>
              <a:ext cx="1145673" cy="711346"/>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Calibri"/>
                <a:buNone/>
              </a:pPr>
              <a:r>
                <a:rPr b="1" lang="ar-MA" sz="1400">
                  <a:solidFill>
                    <a:srgbClr val="000000"/>
                  </a:solidFill>
                  <a:latin typeface="Calibri"/>
                  <a:ea typeface="Calibri"/>
                  <a:cs typeface="Calibri"/>
                  <a:sym typeface="Calibri"/>
                </a:rPr>
                <a:t>ݴلمُشَبَّهُ</a:t>
              </a:r>
              <a:endParaRPr b="1" sz="1400">
                <a:solidFill>
                  <a:srgbClr val="000000"/>
                </a:solidFill>
                <a:latin typeface="Calibri"/>
                <a:ea typeface="Calibri"/>
                <a:cs typeface="Calibri"/>
                <a:sym typeface="Calibri"/>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4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985" name="Google Shape;985;p42"/>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id="986" name="Google Shape;986;p4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87" name="Google Shape;987;p42"/>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988" name="Google Shape;988;p42"/>
          <p:cNvSpPr txBox="1"/>
          <p:nvPr/>
        </p:nvSpPr>
        <p:spPr>
          <a:xfrm>
            <a:off x="741900" y="196346"/>
            <a:ext cx="10764671"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lang="ar-MA" sz="2000">
                <a:solidFill>
                  <a:srgbClr val="AEABAB"/>
                </a:solidFill>
                <a:latin typeface="Calibri"/>
                <a:ea typeface="Calibri"/>
                <a:cs typeface="Calibri"/>
                <a:sym typeface="Calibri"/>
              </a:rPr>
              <a:t>ركب ثلاثة تشبيهات تعبر فيها عن سحر الموسيقى وجمالها ورقتها ارتباطا بالوضعية   (تمرين منزلي)</a:t>
            </a:r>
            <a:endParaRPr b="1" sz="2000">
              <a:solidFill>
                <a:srgbClr val="AEABAB"/>
              </a:solidFill>
              <a:latin typeface="Calibri"/>
              <a:ea typeface="Calibri"/>
              <a:cs typeface="Calibri"/>
              <a:sym typeface="Calibri"/>
            </a:endParaRPr>
          </a:p>
        </p:txBody>
      </p:sp>
      <p:sp>
        <p:nvSpPr>
          <p:cNvPr id="989" name="Google Shape;989;p42"/>
          <p:cNvSpPr txBox="1"/>
          <p:nvPr/>
        </p:nvSpPr>
        <p:spPr>
          <a:xfrm>
            <a:off x="875248" y="557983"/>
            <a:ext cx="10762145"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400"/>
              <a:buFont typeface="Arial"/>
              <a:buNone/>
            </a:pPr>
            <a:r>
              <a:rPr lang="ar-MA" sz="1400">
                <a:solidFill>
                  <a:srgbClr val="BFBFBF"/>
                </a:solidFill>
                <a:latin typeface="Calibri"/>
                <a:ea typeface="Calibri"/>
                <a:cs typeface="Calibri"/>
                <a:sym typeface="Calibri"/>
              </a:rPr>
              <a:t>يدعو المدرس المتعلمين إلى إنجاز تمرين منزلي يركبون من خلالها فقرة تتضمن  أربع جمل فعلية تسرد حدثا ساهم في تطور اهتماماتهم</a:t>
            </a:r>
            <a:endParaRPr sz="1800">
              <a:solidFill>
                <a:schemeClr val="dk1"/>
              </a:solidFill>
              <a:latin typeface="Arial"/>
              <a:ea typeface="Arial"/>
              <a:cs typeface="Arial"/>
              <a:sym typeface="Arial"/>
            </a:endParaRPr>
          </a:p>
        </p:txBody>
      </p:sp>
      <p:pic>
        <p:nvPicPr>
          <p:cNvPr id="990" name="Google Shape;990;p42"/>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991" name="Google Shape;991;p42"/>
          <p:cNvSpPr txBox="1"/>
          <p:nvPr/>
        </p:nvSpPr>
        <p:spPr>
          <a:xfrm>
            <a:off x="6760475" y="1891060"/>
            <a:ext cx="4873371" cy="2556982"/>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lang="ar-MA" sz="2800">
                <a:solidFill>
                  <a:schemeClr val="dk1"/>
                </a:solidFill>
                <a:latin typeface="Calibri"/>
                <a:ea typeface="Calibri"/>
                <a:cs typeface="Calibri"/>
                <a:sym typeface="Calibri"/>
              </a:rPr>
              <a:t>للموسيقى سحر وجمال ورقة. عَبّر عن هذه المعاني بتشبيه الموسيقى تارة بالماء، وبالنسيم العليل تارة أخرى. </a:t>
            </a:r>
            <a:endParaRPr/>
          </a:p>
        </p:txBody>
      </p:sp>
      <p:pic>
        <p:nvPicPr>
          <p:cNvPr id="992" name="Google Shape;992;p42"/>
          <p:cNvPicPr preferRelativeResize="0"/>
          <p:nvPr/>
        </p:nvPicPr>
        <p:blipFill rotWithShape="1">
          <a:blip r:embed="rId6">
            <a:alphaModFix/>
          </a:blip>
          <a:srcRect b="0" l="0" r="0" t="0"/>
          <a:stretch/>
        </p:blipFill>
        <p:spPr>
          <a:xfrm>
            <a:off x="558154" y="1259558"/>
            <a:ext cx="5565059" cy="3188484"/>
          </a:xfrm>
          <a:prstGeom prst="rect">
            <a:avLst/>
          </a:prstGeom>
          <a:noFill/>
          <a:ln>
            <a:noFill/>
          </a:ln>
        </p:spPr>
      </p:pic>
      <p:sp>
        <p:nvSpPr>
          <p:cNvPr id="993" name="Google Shape;993;p42"/>
          <p:cNvSpPr/>
          <p:nvPr/>
        </p:nvSpPr>
        <p:spPr>
          <a:xfrm>
            <a:off x="517153" y="4836739"/>
            <a:ext cx="5739167" cy="1384954"/>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457200" lvl="0" marL="457200" marR="0" rtl="1" algn="r">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r">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a:p>
            <a:pPr indent="-457200" lvl="0" marL="457200" marR="0" rtl="1" algn="r">
              <a:spcBef>
                <a:spcPts val="0"/>
              </a:spcBef>
              <a:spcAft>
                <a:spcPts val="0"/>
              </a:spcAft>
              <a:buClr>
                <a:srgbClr val="002060"/>
              </a:buClr>
              <a:buSzPts val="2800"/>
              <a:buFont typeface="Calibri"/>
              <a:buChar char="-"/>
            </a:pPr>
            <a:r>
              <a:rPr b="1" lang="ar-MA" sz="2800">
                <a:solidFill>
                  <a:srgbClr val="002060"/>
                </a:solidFill>
                <a:latin typeface="Calibri"/>
                <a:ea typeface="Calibri"/>
                <a:cs typeface="Calibri"/>
                <a:sym typeface="Calibri"/>
              </a:rPr>
              <a: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4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00" name="Google Shape;1000;p43"/>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1001" name="Google Shape;1001;p4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1002" name="Google Shape;1002;p43"/>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pic>
        <p:nvPicPr>
          <p:cNvPr id="1003" name="Google Shape;1003;p43"/>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1004" name="Google Shape;1004;p43"/>
          <p:cNvSpPr txBox="1"/>
          <p:nvPr/>
        </p:nvSpPr>
        <p:spPr>
          <a:xfrm>
            <a:off x="-94080" y="212391"/>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BAB"/>
              </a:buClr>
              <a:buSzPts val="2000"/>
              <a:buFont typeface="Arial"/>
              <a:buNone/>
            </a:pPr>
            <a:r>
              <a:rPr b="1" i="0" lang="ar-MA" sz="2000" u="none" cap="none" strike="noStrike">
                <a:solidFill>
                  <a:srgbClr val="AEABAB"/>
                </a:solidFill>
                <a:latin typeface="Calibri"/>
                <a:ea typeface="Calibri"/>
                <a:cs typeface="Calibri"/>
                <a:sym typeface="Calibri"/>
              </a:rPr>
              <a:t>وصلنا إلى نهاية الحصة، موعدنا الحصة المقبلة</a:t>
            </a:r>
            <a:endParaRPr b="0" i="0" sz="1800" u="none" cap="none" strike="noStrike">
              <a:solidFill>
                <a:srgbClr val="000000"/>
              </a:solidFill>
              <a:latin typeface="Arial"/>
              <a:ea typeface="Arial"/>
              <a:cs typeface="Arial"/>
              <a:sym typeface="Arial"/>
            </a:endParaRPr>
          </a:p>
        </p:txBody>
      </p:sp>
      <p:pic>
        <p:nvPicPr>
          <p:cNvPr id="1005" name="Google Shape;1005;p43"/>
          <p:cNvPicPr preferRelativeResize="0"/>
          <p:nvPr/>
        </p:nvPicPr>
        <p:blipFill rotWithShape="1">
          <a:blip r:embed="rId6">
            <a:alphaModFix/>
          </a:blip>
          <a:srcRect b="0" l="0" r="0" t="0"/>
          <a:stretch/>
        </p:blipFill>
        <p:spPr>
          <a:xfrm>
            <a:off x="4168775" y="1681163"/>
            <a:ext cx="3711575" cy="3711575"/>
          </a:xfrm>
          <a:prstGeom prst="rect">
            <a:avLst/>
          </a:prstGeom>
          <a:noFill/>
          <a:ln>
            <a:noFill/>
          </a:ln>
        </p:spPr>
      </p:pic>
      <p:sp>
        <p:nvSpPr>
          <p:cNvPr id="1006" name="Google Shape;1006;p43"/>
          <p:cNvSpPr txBox="1"/>
          <p:nvPr/>
        </p:nvSpPr>
        <p:spPr>
          <a:xfrm>
            <a:off x="4388295" y="587943"/>
            <a:ext cx="6984109"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1" i="0" lang="ar-MA" sz="1400" u="none" cap="none" strike="noStrike">
                <a:solidFill>
                  <a:srgbClr val="AEABAB"/>
                </a:solidFill>
                <a:latin typeface="Calibri"/>
                <a:ea typeface="Calibri"/>
                <a:cs typeface="Calibri"/>
                <a:sym typeface="Calibri"/>
              </a:rPr>
              <a:t>يشكر المدرس المتعلمين على التزامهم وتفاعلهم المثمر خلال الحصة</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4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013" name="Google Shape;1013;p44"/>
          <p:cNvSpPr/>
          <p:nvPr/>
        </p:nvSpPr>
        <p:spPr>
          <a:xfrm>
            <a:off x="0" y="0"/>
            <a:ext cx="12192000" cy="6858000"/>
          </a:xfrm>
          <a:prstGeom prst="rect">
            <a:avLst/>
          </a:prstGeom>
          <a:noFill/>
          <a:ln cap="flat" cmpd="sng" w="76200">
            <a:solidFill>
              <a:srgbClr val="E59DD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id="1014" name="Google Shape;1014;p4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1015" name="Google Shape;1015;p44"/>
          <p:cNvPicPr preferRelativeResize="0"/>
          <p:nvPr/>
        </p:nvPicPr>
        <p:blipFill rotWithShape="1">
          <a:blip r:embed="rId4">
            <a:alphaModFix/>
          </a:blip>
          <a:srcRect b="61971" l="3539" r="75793" t="24327"/>
          <a:stretch/>
        </p:blipFill>
        <p:spPr>
          <a:xfrm>
            <a:off x="11392158" y="9878"/>
            <a:ext cx="705586" cy="704386"/>
          </a:xfrm>
          <a:prstGeom prst="rect">
            <a:avLst/>
          </a:prstGeom>
          <a:noFill/>
          <a:ln>
            <a:noFill/>
          </a:ln>
        </p:spPr>
      </p:pic>
      <p:sp>
        <p:nvSpPr>
          <p:cNvPr id="1016" name="Google Shape;1016;p44"/>
          <p:cNvSpPr/>
          <p:nvPr/>
        </p:nvSpPr>
        <p:spPr>
          <a:xfrm>
            <a:off x="8736496" y="4973552"/>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1017" name="Google Shape;1017;p44"/>
          <p:cNvPicPr preferRelativeResize="0"/>
          <p:nvPr/>
        </p:nvPicPr>
        <p:blipFill rotWithShape="1">
          <a:blip r:embed="rId5">
            <a:alphaModFix/>
          </a:blip>
          <a:srcRect b="0" l="0" r="0" t="0"/>
          <a:stretch/>
        </p:blipFill>
        <p:spPr>
          <a:xfrm>
            <a:off x="376775" y="192858"/>
            <a:ext cx="730250" cy="730250"/>
          </a:xfrm>
          <a:prstGeom prst="rect">
            <a:avLst/>
          </a:prstGeom>
          <a:noFill/>
          <a:ln>
            <a:noFill/>
          </a:ln>
        </p:spPr>
      </p:pic>
      <p:sp>
        <p:nvSpPr>
          <p:cNvPr id="1018" name="Google Shape;1018;p44"/>
          <p:cNvSpPr txBox="1"/>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لقد وصلنا إلى نهاية الحصة. لا تنسوا مراجعة دروسكم وإنجاز الأنشطة المنزلية.</a:t>
            </a:r>
            <a:endParaRPr/>
          </a:p>
        </p:txBody>
      </p:sp>
      <p:sp>
        <p:nvSpPr>
          <p:cNvPr id="1019" name="Google Shape;1019;p44"/>
          <p:cNvSpPr txBox="1"/>
          <p:nvPr/>
        </p:nvSpPr>
        <p:spPr>
          <a:xfrm>
            <a:off x="996949" y="685688"/>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يؤكد المدرس على أهمية إنجاز المطلوب وتعيين بعض الصعوبات التي قد توجههم خلال عملية المراجعة والإنجاز.</a:t>
            </a:r>
            <a:endParaRPr/>
          </a:p>
        </p:txBody>
      </p:sp>
      <p:pic>
        <p:nvPicPr>
          <p:cNvPr descr="The 10 Most Dramatic Grand Prix Finishes in History – Montreal Grand Prix" id="1020" name="Google Shape;1020;p44"/>
          <p:cNvPicPr preferRelativeResize="0"/>
          <p:nvPr/>
        </p:nvPicPr>
        <p:blipFill rotWithShape="1">
          <a:blip r:embed="rId6">
            <a:alphaModFix/>
          </a:blip>
          <a:srcRect b="0" l="0" r="0" t="0"/>
          <a:stretch/>
        </p:blipFill>
        <p:spPr>
          <a:xfrm>
            <a:off x="682907" y="1241685"/>
            <a:ext cx="10619808" cy="50303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2025-10-10T11:09:34Z</dcterms:created>
  <dc:creator>ELIBRAHIMI ABDELLAH</dc:creator>
</cp:coreProperties>
</file>