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6858000" cx="12192000"/>
  <p:notesSz cx="6858000" cy="9144000"/>
  <p:embeddedFontLst>
    <p:embeddedFont>
      <p:font typeface="Dosis"/>
      <p:regular r:id="rId60"/>
      <p:bold r:id="rId61"/>
    </p:embeddedFont>
    <p:embeddedFont>
      <p:font typeface="Quattrocento Sans"/>
      <p:regular r:id="rId62"/>
      <p:bold r:id="rId63"/>
      <p:italic r:id="rId64"/>
      <p:boldItalic r:id="rId65"/>
    </p:embeddedFont>
    <p:embeddedFont>
      <p:font typeface="Poppins ExtraBold"/>
      <p:bold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gnUvrL4BGqC7OhIkqmZcEoRppd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AD09AE5-DCCB-4B7F-94A4-15DA9243B0AB}">
  <a:tblStyle styleId="{0AD09AE5-DCCB-4B7F-94A4-15DA9243B0AB}"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FEB"/>
          </a:solidFill>
        </a:fill>
      </a:tcStyle>
    </a:wholeTbl>
    <a:band1H>
      <a:tcTxStyle/>
      <a:tcStyle>
        <a:fill>
          <a:solidFill>
            <a:srgbClr val="CBDDD5"/>
          </a:solidFill>
        </a:fill>
      </a:tcStyle>
    </a:band1H>
    <a:band2H>
      <a:tcTxStyle/>
    </a:band2H>
    <a:band1V>
      <a:tcTxStyle/>
      <a:tcStyle>
        <a:fill>
          <a:solidFill>
            <a:srgbClr val="CBDDD5"/>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QuattrocentoSans-regular.fntdata"/><Relationship Id="rId61" Type="http://schemas.openxmlformats.org/officeDocument/2006/relationships/font" Target="fonts/Dosis-bold.fntdata"/><Relationship Id="rId20" Type="http://schemas.openxmlformats.org/officeDocument/2006/relationships/slide" Target="slides/slide15.xml"/><Relationship Id="rId64" Type="http://schemas.openxmlformats.org/officeDocument/2006/relationships/font" Target="fonts/QuattrocentoSans-italic.fntdata"/><Relationship Id="rId63" Type="http://schemas.openxmlformats.org/officeDocument/2006/relationships/font" Target="fonts/QuattrocentoSans-bold.fntdata"/><Relationship Id="rId22" Type="http://schemas.openxmlformats.org/officeDocument/2006/relationships/slide" Target="slides/slide17.xml"/><Relationship Id="rId66" Type="http://schemas.openxmlformats.org/officeDocument/2006/relationships/font" Target="fonts/PoppinsExtraBold-bold.fntdata"/><Relationship Id="rId21" Type="http://schemas.openxmlformats.org/officeDocument/2006/relationships/slide" Target="slides/slide16.xml"/><Relationship Id="rId65" Type="http://schemas.openxmlformats.org/officeDocument/2006/relationships/font" Target="fonts/QuattrocentoSans-boldItalic.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PoppinsExtraBold-boldItalic.fntdata"/><Relationship Id="rId60" Type="http://schemas.openxmlformats.org/officeDocument/2006/relationships/font" Target="fonts/Dosis-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7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7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88" name="Google Shape;88;p7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74" name="Google Shape;37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375" name="Google Shape;375;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b="0" i="0" lang="ar-MA" sz="1400" u="none" cap="none" strike="noStrike">
                <a:solidFill>
                  <a:schemeClr val="dk1"/>
                </a:solidFill>
                <a:latin typeface="Calibri"/>
                <a:ea typeface="Calibri"/>
                <a:cs typeface="Calibri"/>
                <a:sym typeface="Calibri"/>
              </a:rPr>
              <a:t>‹#›</a:t>
            </a:fld>
            <a:endParaRPr b="0" i="0" sz="14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 name="Google Shape;51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1" name="Google Shape;57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9" name="Google Shape;599;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111337e999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2" name="Google Shape;622;g3111337e99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4" name="Google Shape;634;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7" name="Google Shape;647;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7" name="Google Shape;65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 name="Shape 21"/>
        <p:cNvGrpSpPr/>
        <p:nvPr/>
      </p:nvGrpSpPr>
      <p:grpSpPr>
        <a:xfrm>
          <a:off x="0" y="0"/>
          <a:ext cx="0" cy="0"/>
          <a:chOff x="0" y="0"/>
          <a:chExt cx="0" cy="0"/>
        </a:xfrm>
      </p:grpSpPr>
      <p:sp>
        <p:nvSpPr>
          <p:cNvPr id="22" name="Google Shape;22;p30"/>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3" name="Google Shape;23;p30"/>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 name="Google Shape;24;p30"/>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5" name="Google Shape;25;p30"/>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26" name="Google Shape;26;p30"/>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7" name="Google Shape;27;p30"/>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8" name="Google Shape;28;p30"/>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29" name="Google Shape;29;p30"/>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30" name="Google Shape;30;p30"/>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31" name="Google Shape;31;p30"/>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32" name="Google Shape;32;p30"/>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33" name="Google Shape;33;p30"/>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34" name="Google Shape;34;p30"/>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5" name="Shape 3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6" name="Shape 36"/>
        <p:cNvGrpSpPr/>
        <p:nvPr/>
      </p:nvGrpSpPr>
      <p:grpSpPr>
        <a:xfrm>
          <a:off x="0" y="0"/>
          <a:ext cx="0" cy="0"/>
          <a:chOff x="0" y="0"/>
          <a:chExt cx="0" cy="0"/>
        </a:xfrm>
      </p:grpSpPr>
      <p:sp>
        <p:nvSpPr>
          <p:cNvPr id="37" name="Google Shape;37;p93"/>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9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39" name="Google Shape;39;p9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0" name="Google Shape;40;p93"/>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9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2" name="Google Shape;42;p9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SzPts val="2800"/>
              <a:buNone/>
              <a:defRPr sz="1867"/>
            </a:lvl1pPr>
            <a:lvl2pPr lvl="1" algn="l">
              <a:lnSpc>
                <a:spcPct val="90000"/>
              </a:lnSpc>
              <a:spcBef>
                <a:spcPts val="500"/>
              </a:spcBef>
              <a:spcAft>
                <a:spcPts val="0"/>
              </a:spcAft>
              <a:buSzPts val="2400"/>
              <a:buChar char="•"/>
              <a:defRPr/>
            </a:lvl2pPr>
            <a:lvl3pPr lvl="2" algn="l">
              <a:lnSpc>
                <a:spcPct val="90000"/>
              </a:lnSpc>
              <a:spcBef>
                <a:spcPts val="500"/>
              </a:spcBef>
              <a:spcAft>
                <a:spcPts val="0"/>
              </a:spcAft>
              <a:buSzPts val="2000"/>
              <a:buChar char="•"/>
              <a:defRPr/>
            </a:lvl3pPr>
            <a:lvl4pPr lvl="3" algn="l">
              <a:lnSpc>
                <a:spcPct val="90000"/>
              </a:lnSpc>
              <a:spcBef>
                <a:spcPts val="500"/>
              </a:spcBef>
              <a:spcAft>
                <a:spcPts val="0"/>
              </a:spcAft>
              <a:buSzPts val="1800"/>
              <a:buChar char="•"/>
              <a:defRPr/>
            </a:lvl4pPr>
            <a:lvl5pPr lvl="4" algn="l">
              <a:lnSpc>
                <a:spcPct val="90000"/>
              </a:lnSpc>
              <a:spcBef>
                <a:spcPts val="500"/>
              </a:spcBef>
              <a:spcAft>
                <a:spcPts val="0"/>
              </a:spcAft>
              <a:buSzPts val="1800"/>
              <a:buChar char="•"/>
              <a:defRPr/>
            </a:lvl5pPr>
            <a:lvl6pPr lvl="5" algn="l">
              <a:lnSpc>
                <a:spcPct val="90000"/>
              </a:lnSpc>
              <a:spcBef>
                <a:spcPts val="500"/>
              </a:spcBef>
              <a:spcAft>
                <a:spcPts val="0"/>
              </a:spcAft>
              <a:buSzPts val="1800"/>
              <a:buChar char="•"/>
              <a:defRPr/>
            </a:lvl6pPr>
            <a:lvl7pPr lvl="6" algn="l">
              <a:lnSpc>
                <a:spcPct val="90000"/>
              </a:lnSpc>
              <a:spcBef>
                <a:spcPts val="500"/>
              </a:spcBef>
              <a:spcAft>
                <a:spcPts val="0"/>
              </a:spcAft>
              <a:buSzPts val="1800"/>
              <a:buChar char="•"/>
              <a:defRPr/>
            </a:lvl7pPr>
            <a:lvl8pPr lvl="7" algn="l">
              <a:lnSpc>
                <a:spcPct val="90000"/>
              </a:lnSpc>
              <a:spcBef>
                <a:spcPts val="500"/>
              </a:spcBef>
              <a:spcAft>
                <a:spcPts val="0"/>
              </a:spcAft>
              <a:buSzPts val="1800"/>
              <a:buChar char="•"/>
              <a:defRPr/>
            </a:lvl8pPr>
            <a:lvl9pPr lvl="8" algn="l">
              <a:lnSpc>
                <a:spcPct val="90000"/>
              </a:lnSpc>
              <a:spcBef>
                <a:spcPts val="500"/>
              </a:spcBef>
              <a:spcAft>
                <a:spcPts val="0"/>
              </a:spcAft>
              <a:buSzPts val="1800"/>
              <a:buChar char="•"/>
              <a:defRPr/>
            </a:lvl9pPr>
          </a:lstStyle>
          <a:p/>
        </p:txBody>
      </p:sp>
      <p:sp>
        <p:nvSpPr>
          <p:cNvPr id="43" name="Google Shape;43;p93"/>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93"/>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93"/>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93"/>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3"/>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3"/>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SzPts val="4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50" name="Shape 5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1" name="Shape 51"/>
        <p:cNvGrpSpPr/>
        <p:nvPr/>
      </p:nvGrpSpPr>
      <p:grpSpPr>
        <a:xfrm>
          <a:off x="0" y="0"/>
          <a:ext cx="0" cy="0"/>
          <a:chOff x="0" y="0"/>
          <a:chExt cx="0" cy="0"/>
        </a:xfrm>
      </p:grpSpPr>
      <p:sp>
        <p:nvSpPr>
          <p:cNvPr id="52" name="Google Shape;52;p8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 name="Google Shape;53;p8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 name="Google Shape;54;p8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 name="Google Shape;55;p87"/>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406400" lvl="0" marL="457200" algn="r">
              <a:lnSpc>
                <a:spcPct val="90000"/>
              </a:lnSpc>
              <a:spcBef>
                <a:spcPts val="1000"/>
              </a:spcBef>
              <a:spcAft>
                <a:spcPts val="0"/>
              </a:spcAft>
              <a:buSzPts val="2800"/>
              <a:buChar char="•"/>
              <a:defRPr b="1" i="0" sz="4800" u="none">
                <a:solidFill>
                  <a:schemeClr val="dk1"/>
                </a:solidFill>
                <a:latin typeface="Simplified Arabic"/>
                <a:ea typeface="Simplified Arabic"/>
                <a:cs typeface="Simplified Arabic"/>
                <a:sym typeface="Simplified Arabic"/>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6" name="Google Shape;56;p87"/>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06400" lvl="0" marL="457200" algn="r">
              <a:lnSpc>
                <a:spcPct val="90000"/>
              </a:lnSpc>
              <a:spcBef>
                <a:spcPts val="1000"/>
              </a:spcBef>
              <a:spcAft>
                <a:spcPts val="0"/>
              </a:spcAft>
              <a:buSzPts val="2800"/>
              <a:buChar char="•"/>
              <a:defRPr b="0" i="0" sz="3000" u="none">
                <a:solidFill>
                  <a:schemeClr val="dk1"/>
                </a:solidFill>
                <a:latin typeface="Simplified Arabic"/>
                <a:ea typeface="Simplified Arabic"/>
                <a:cs typeface="Simplified Arabic"/>
                <a:sym typeface="Simplified Arabic"/>
              </a:defRPr>
            </a:lvl1pPr>
            <a:lvl2pPr indent="-381000" lvl="1" marL="914400" algn="l">
              <a:lnSpc>
                <a:spcPct val="90000"/>
              </a:lnSpc>
              <a:spcBef>
                <a:spcPts val="500"/>
              </a:spcBef>
              <a:spcAft>
                <a:spcPts val="0"/>
              </a:spcAft>
              <a:buSzPts val="2400"/>
              <a:buChar char="•"/>
              <a:defRPr sz="1800"/>
            </a:lvl2pPr>
            <a:lvl3pPr indent="-355600" lvl="2" marL="1371600" algn="l">
              <a:lnSpc>
                <a:spcPct val="90000"/>
              </a:lnSpc>
              <a:spcBef>
                <a:spcPts val="500"/>
              </a:spcBef>
              <a:spcAft>
                <a:spcPts val="0"/>
              </a:spcAft>
              <a:buSzPts val="2000"/>
              <a:buChar char="•"/>
              <a:defRPr sz="1800"/>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57" name="Shape 57"/>
        <p:cNvGrpSpPr/>
        <p:nvPr/>
      </p:nvGrpSpPr>
      <p:grpSpPr>
        <a:xfrm>
          <a:off x="0" y="0"/>
          <a:ext cx="0" cy="0"/>
          <a:chOff x="0" y="0"/>
          <a:chExt cx="0" cy="0"/>
        </a:xfrm>
      </p:grpSpPr>
      <p:sp>
        <p:nvSpPr>
          <p:cNvPr id="58" name="Google Shape;58;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grpSp>
        <p:nvGrpSpPr>
          <p:cNvPr id="62" name="Google Shape;62;p33"/>
          <p:cNvGrpSpPr/>
          <p:nvPr/>
        </p:nvGrpSpPr>
        <p:grpSpPr>
          <a:xfrm>
            <a:off x="0" y="-26503"/>
            <a:ext cx="12192000" cy="6858001"/>
            <a:chOff x="0" y="0"/>
            <a:chExt cx="13716000" cy="10287000"/>
          </a:xfrm>
        </p:grpSpPr>
        <p:sp>
          <p:nvSpPr>
            <p:cNvPr id="63" name="Google Shape;63;p3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64" name="Google Shape;64;p33"/>
            <p:cNvSpPr/>
            <p:nvPr/>
          </p:nvSpPr>
          <p:spPr>
            <a:xfrm>
              <a:off x="304801" y="920109"/>
              <a:ext cx="13106399"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65" name="Google Shape;65;p33"/>
            <p:cNvSpPr/>
            <p:nvPr/>
          </p:nvSpPr>
          <p:spPr>
            <a:xfrm>
              <a:off x="304801" y="310242"/>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66" name="Google Shape;66;p33"/>
          <p:cNvSpPr/>
          <p:nvPr/>
        </p:nvSpPr>
        <p:spPr>
          <a:xfrm flipH="1">
            <a:off x="11353800" y="36322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67" name="Google Shape;67;p33"/>
          <p:cNvSpPr txBox="1"/>
          <p:nvPr>
            <p:ph type="title"/>
          </p:nvPr>
        </p:nvSpPr>
        <p:spPr>
          <a:xfrm>
            <a:off x="1192696" y="523893"/>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1800"/>
              <a:buFont typeface="Calibri"/>
              <a:buNone/>
              <a:defRPr b="0" i="1" sz="18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8" name="Shape 68"/>
        <p:cNvGrpSpPr/>
        <p:nvPr/>
      </p:nvGrpSpPr>
      <p:grpSpPr>
        <a:xfrm>
          <a:off x="0" y="0"/>
          <a:ext cx="0" cy="0"/>
          <a:chOff x="0" y="0"/>
          <a:chExt cx="0" cy="0"/>
        </a:xfrm>
      </p:grpSpPr>
      <p:sp>
        <p:nvSpPr>
          <p:cNvPr id="69" name="Google Shape;69;p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0" name="Google Shape;70;p3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71" name="Google Shape;71;p3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72" name="Google Shape;72;p34"/>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34"/>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74" name="Shape 74"/>
        <p:cNvGrpSpPr/>
        <p:nvPr/>
      </p:nvGrpSpPr>
      <p:grpSpPr>
        <a:xfrm>
          <a:off x="0" y="0"/>
          <a:ext cx="0" cy="0"/>
          <a:chOff x="0" y="0"/>
          <a:chExt cx="0" cy="0"/>
        </a:xfrm>
      </p:grpSpPr>
      <p:sp>
        <p:nvSpPr>
          <p:cNvPr id="75" name="Google Shape;75;p3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6" name="Google Shape;76;p3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77" name="Google Shape;77;p3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78" name="Google Shape;78;p35"/>
          <p:cNvSpPr txBox="1"/>
          <p:nvPr>
            <p:ph idx="1" type="body"/>
          </p:nvPr>
        </p:nvSpPr>
        <p:spPr>
          <a:xfrm>
            <a:off x="3715202" y="81025"/>
            <a:ext cx="4757738" cy="707846"/>
          </a:xfrm>
          <a:prstGeom prst="rect">
            <a:avLst/>
          </a:prstGeom>
          <a:noFill/>
          <a:ln>
            <a:noFill/>
          </a:ln>
        </p:spPr>
        <p:txBody>
          <a:bodyPr anchorCtr="0" anchor="t" bIns="45700" lIns="91425" spcFirstLastPara="1" rIns="91425" wrap="square" tIns="45700">
            <a:spAutoFit/>
          </a:bodyPr>
          <a:lstStyle>
            <a:lvl1pPr indent="-228600" lvl="0" marL="457200" marR="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35"/>
          <p:cNvSpPr txBox="1"/>
          <p:nvPr>
            <p:ph idx="2" type="body"/>
          </p:nvPr>
        </p:nvSpPr>
        <p:spPr>
          <a:xfrm>
            <a:off x="671332" y="1678671"/>
            <a:ext cx="10845478" cy="3108503"/>
          </a:xfrm>
          <a:prstGeom prst="rect">
            <a:avLst/>
          </a:prstGeom>
          <a:noFill/>
          <a:ln>
            <a:noFill/>
          </a:ln>
        </p:spPr>
        <p:txBody>
          <a:bodyPr anchorCtr="0" anchor="t" bIns="45700" lIns="91425" spcFirstLastPara="1" rIns="91425" wrap="square" tIns="45700">
            <a:spAutoFit/>
          </a:bodyPr>
          <a:lstStyle>
            <a:lvl1pPr indent="-406400" lvl="0" marL="457200" algn="l">
              <a:lnSpc>
                <a:spcPct val="90000"/>
              </a:lnSpc>
              <a:spcBef>
                <a:spcPts val="1000"/>
              </a:spcBef>
              <a:spcAft>
                <a:spcPts val="0"/>
              </a:spcAft>
              <a:buClr>
                <a:schemeClr val="dk1"/>
              </a:buClr>
              <a:buSzPts val="2800"/>
              <a:buChar char="•"/>
              <a:defRPr b="0" i="0" u="none">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80" name="Shape 80"/>
        <p:cNvGrpSpPr/>
        <p:nvPr/>
      </p:nvGrpSpPr>
      <p:grpSpPr>
        <a:xfrm>
          <a:off x="0" y="0"/>
          <a:ext cx="0" cy="0"/>
          <a:chOff x="0" y="0"/>
          <a:chExt cx="0" cy="0"/>
        </a:xfrm>
      </p:grpSpPr>
      <p:sp>
        <p:nvSpPr>
          <p:cNvPr id="81" name="Google Shape;8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gif"/><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27.png"/><Relationship Id="rId5"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4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0.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9.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9.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10.pn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9.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10.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39.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10.png"/><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9.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10.png"/><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10.png"/><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10.png"/><Relationship Id="rId4" Type="http://schemas.openxmlformats.org/officeDocument/2006/relationships/image" Target="../media/image31.png"/><Relationship Id="rId5" Type="http://schemas.openxmlformats.org/officeDocument/2006/relationships/image" Target="../media/image4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39.png"/><Relationship Id="rId4" Type="http://schemas.openxmlformats.org/officeDocument/2006/relationships/image" Target="../media/image2.png"/><Relationship Id="rId5" Type="http://schemas.openxmlformats.org/officeDocument/2006/relationships/image" Target="../media/image4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39.png"/><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39.png"/><Relationship Id="rId4"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39.png"/><Relationship Id="rId4" Type="http://schemas.openxmlformats.org/officeDocument/2006/relationships/image" Target="../media/image45.png"/><Relationship Id="rId5"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الصفحة الرئيسية" id="90" name="Google Shape;90;p7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91" name="Google Shape;91;p71"/>
          <p:cNvSpPr/>
          <p:nvPr/>
        </p:nvSpPr>
        <p:spPr>
          <a:xfrm>
            <a:off x="4875840" y="376326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92" name="Google Shape;92;p71"/>
          <p:cNvSpPr txBox="1"/>
          <p:nvPr/>
        </p:nvSpPr>
        <p:spPr>
          <a:xfrm>
            <a:off x="9769961" y="390111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93" name="Google Shape;93;p71"/>
          <p:cNvSpPr/>
          <p:nvPr/>
        </p:nvSpPr>
        <p:spPr>
          <a:xfrm>
            <a:off x="9623127" y="387101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94" name="Google Shape;94;p71"/>
          <p:cNvSpPr/>
          <p:nvPr/>
        </p:nvSpPr>
        <p:spPr>
          <a:xfrm>
            <a:off x="4872828" y="4672805"/>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95" name="Google Shape;95;p71"/>
          <p:cNvSpPr txBox="1"/>
          <p:nvPr/>
        </p:nvSpPr>
        <p:spPr>
          <a:xfrm>
            <a:off x="9688973" y="4848114"/>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96" name="Google Shape;96;p71"/>
          <p:cNvSpPr/>
          <p:nvPr/>
        </p:nvSpPr>
        <p:spPr>
          <a:xfrm>
            <a:off x="9623127" y="4766595"/>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97" name="Google Shape;97;p7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1" i="0" lang="ar-MA" sz="6000" u="none" cap="none" strike="noStrike">
                <a:solidFill>
                  <a:srgbClr val="002060"/>
                </a:solidFill>
                <a:latin typeface="Arial"/>
                <a:ea typeface="Arial"/>
                <a:cs typeface="Arial"/>
                <a:sym typeface="Arial"/>
              </a:rPr>
              <a:t>مادَّةُ اللُّغةِ العَربيَّةِ</a:t>
            </a:r>
            <a:endParaRPr b="0" i="0" sz="6000" u="none" cap="none" strike="noStrike">
              <a:solidFill>
                <a:schemeClr val="dk1"/>
              </a:solidFill>
              <a:latin typeface="Arial"/>
              <a:ea typeface="Arial"/>
              <a:cs typeface="Arial"/>
              <a:sym typeface="Arial"/>
            </a:endParaRPr>
          </a:p>
        </p:txBody>
      </p:sp>
      <p:grpSp>
        <p:nvGrpSpPr>
          <p:cNvPr id="98" name="Google Shape;98;p71"/>
          <p:cNvGrpSpPr/>
          <p:nvPr/>
        </p:nvGrpSpPr>
        <p:grpSpPr>
          <a:xfrm>
            <a:off x="917856" y="1567544"/>
            <a:ext cx="1782933" cy="1428585"/>
            <a:chOff x="917856" y="1127574"/>
            <a:chExt cx="1782933" cy="1428585"/>
          </a:xfrm>
        </p:grpSpPr>
        <p:pic>
          <p:nvPicPr>
            <p:cNvPr id="99" name="Google Shape;99;p7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100" name="Google Shape;100;p7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101" name="Google Shape;101;p71"/>
          <p:cNvSpPr/>
          <p:nvPr/>
        </p:nvSpPr>
        <p:spPr>
          <a:xfrm>
            <a:off x="4895237" y="5561587"/>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02" name="Google Shape;102;p71"/>
          <p:cNvSpPr txBox="1"/>
          <p:nvPr/>
        </p:nvSpPr>
        <p:spPr>
          <a:xfrm>
            <a:off x="9789358" y="5699437"/>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1  </a:t>
            </a:r>
            <a:endParaRPr/>
          </a:p>
        </p:txBody>
      </p:sp>
      <p:sp>
        <p:nvSpPr>
          <p:cNvPr id="103" name="Google Shape;103;p71"/>
          <p:cNvSpPr/>
          <p:nvPr/>
        </p:nvSpPr>
        <p:spPr>
          <a:xfrm>
            <a:off x="9642524" y="5669335"/>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04" name="Google Shape;104;p71"/>
          <p:cNvSpPr txBox="1"/>
          <p:nvPr/>
        </p:nvSpPr>
        <p:spPr>
          <a:xfrm>
            <a:off x="5236149" y="3874366"/>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قصتي مع الكتابة</a:t>
            </a:r>
            <a:endParaRPr/>
          </a:p>
        </p:txBody>
      </p:sp>
      <p:sp>
        <p:nvSpPr>
          <p:cNvPr id="105" name="Google Shape;105;p71"/>
          <p:cNvSpPr/>
          <p:nvPr/>
        </p:nvSpPr>
        <p:spPr>
          <a:xfrm>
            <a:off x="4895237" y="3037260"/>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chemeClr val="accent6"/>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06" name="Google Shape;106;p71"/>
          <p:cNvSpPr txBox="1"/>
          <p:nvPr/>
        </p:nvSpPr>
        <p:spPr>
          <a:xfrm>
            <a:off x="9845068" y="3100709"/>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المرحلة</a:t>
            </a:r>
            <a:endParaRPr b="1" i="0" sz="2400" u="none" cap="none" strike="noStrike">
              <a:solidFill>
                <a:srgbClr val="FFFFFF"/>
              </a:solidFill>
              <a:latin typeface="Calibri"/>
              <a:ea typeface="Calibri"/>
              <a:cs typeface="Calibri"/>
              <a:sym typeface="Calibri"/>
            </a:endParaRPr>
          </a:p>
        </p:txBody>
      </p:sp>
      <p:sp>
        <p:nvSpPr>
          <p:cNvPr id="107" name="Google Shape;107;p71"/>
          <p:cNvSpPr txBox="1"/>
          <p:nvPr/>
        </p:nvSpPr>
        <p:spPr>
          <a:xfrm>
            <a:off x="5079257" y="3063884"/>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1 الآداب والفنون</a:t>
            </a:r>
            <a:endParaRPr/>
          </a:p>
        </p:txBody>
      </p:sp>
      <p:sp>
        <p:nvSpPr>
          <p:cNvPr id="108" name="Google Shape;108;p71"/>
          <p:cNvSpPr/>
          <p:nvPr/>
        </p:nvSpPr>
        <p:spPr>
          <a:xfrm>
            <a:off x="9645301" y="311955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09" name="Google Shape;109;p71"/>
          <p:cNvSpPr txBox="1"/>
          <p:nvPr/>
        </p:nvSpPr>
        <p:spPr>
          <a:xfrm>
            <a:off x="5236149" y="4837052"/>
            <a:ext cx="4055335"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الثاني</a:t>
            </a:r>
            <a:endParaRPr/>
          </a:p>
        </p:txBody>
      </p:sp>
      <p:sp>
        <p:nvSpPr>
          <p:cNvPr id="110" name="Google Shape;110;p71"/>
          <p:cNvSpPr txBox="1"/>
          <p:nvPr/>
        </p:nvSpPr>
        <p:spPr>
          <a:xfrm>
            <a:off x="4895237" y="5722785"/>
            <a:ext cx="4727890" cy="97840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الطلاقة والفهم: </a:t>
            </a:r>
            <a:r>
              <a:rPr b="1" i="0" lang="ar-MA" sz="2000" u="none" cap="none" strike="noStrike">
                <a:solidFill>
                  <a:schemeClr val="lt1"/>
                </a:solidFill>
                <a:latin typeface="Arial"/>
                <a:ea typeface="Arial"/>
                <a:cs typeface="Arial"/>
                <a:sym typeface="Arial"/>
              </a:rPr>
              <a:t> </a:t>
            </a:r>
            <a:r>
              <a:rPr b="1" i="0" lang="ar-MA" sz="2000" u="none" cap="none" strike="noStrike">
                <a:solidFill>
                  <a:schemeClr val="dk1"/>
                </a:solidFill>
                <a:latin typeface="Calibri"/>
                <a:ea typeface="Calibri"/>
                <a:cs typeface="Calibri"/>
                <a:sym typeface="Calibri"/>
              </a:rPr>
              <a:t>سحر الكتابة ( ح 2)</a:t>
            </a:r>
            <a:endParaRPr b="1" i="0" sz="2000" u="none" cap="none" strike="noStrike">
              <a:solidFill>
                <a:schemeClr val="dk1"/>
              </a:solidFill>
              <a:latin typeface="Calibri"/>
              <a:ea typeface="Calibri"/>
              <a:cs typeface="Calibri"/>
              <a:sym typeface="Calibri"/>
            </a:endParaRPr>
          </a:p>
          <a:p>
            <a:pPr indent="0" lvl="0" marL="0" marR="0" rtl="1" algn="r">
              <a:lnSpc>
                <a:spcPct val="115000"/>
              </a:lnSpc>
              <a:spcBef>
                <a:spcPts val="1200"/>
              </a:spcBef>
              <a:spcAft>
                <a:spcPts val="0"/>
              </a:spcAft>
              <a:buNone/>
            </a:pPr>
            <a:r>
              <a:rPr b="1" i="0" lang="ar-MA" sz="2400" u="none" cap="none" strike="noStrike">
                <a:solidFill>
                  <a:schemeClr val="lt1"/>
                </a:solidFill>
                <a:latin typeface="Calibri"/>
                <a:ea typeface="Calibri"/>
                <a:cs typeface="Calibri"/>
                <a:sym typeface="Calibri"/>
              </a:rPr>
              <a:t>(</a:t>
            </a:r>
            <a:endParaRPr b="1" i="0" sz="2400" u="none" cap="none" strike="noStrike">
              <a:solidFill>
                <a:schemeClr val="lt1"/>
              </a:solidFill>
              <a:latin typeface="Calibri"/>
              <a:ea typeface="Calibri"/>
              <a:cs typeface="Calibri"/>
              <a:sym typeface="Calibri"/>
            </a:endParaRPr>
          </a:p>
        </p:txBody>
      </p:sp>
      <p:grpSp>
        <p:nvGrpSpPr>
          <p:cNvPr id="111" name="Google Shape;111;p71"/>
          <p:cNvGrpSpPr/>
          <p:nvPr/>
        </p:nvGrpSpPr>
        <p:grpSpPr>
          <a:xfrm>
            <a:off x="219666" y="3988154"/>
            <a:ext cx="3666489" cy="2432262"/>
            <a:chOff x="219666" y="3988154"/>
            <a:chExt cx="3666489" cy="2432262"/>
          </a:xfrm>
        </p:grpSpPr>
        <p:pic>
          <p:nvPicPr>
            <p:cNvPr id="112" name="Google Shape;112;p71"/>
            <p:cNvPicPr preferRelativeResize="0"/>
            <p:nvPr/>
          </p:nvPicPr>
          <p:blipFill rotWithShape="1">
            <a:blip r:embed="rId5">
              <a:alphaModFix/>
            </a:blip>
            <a:srcRect b="0" l="0" r="5014" t="37039"/>
            <a:stretch/>
          </p:blipFill>
          <p:spPr>
            <a:xfrm>
              <a:off x="331381" y="4008120"/>
              <a:ext cx="3554774" cy="2412296"/>
            </a:xfrm>
            <a:prstGeom prst="rect">
              <a:avLst/>
            </a:prstGeom>
            <a:noFill/>
            <a:ln>
              <a:noFill/>
            </a:ln>
          </p:spPr>
        </p:pic>
        <p:sp>
          <p:nvSpPr>
            <p:cNvPr id="113" name="Google Shape;113;p71"/>
            <p:cNvSpPr/>
            <p:nvPr/>
          </p:nvSpPr>
          <p:spPr>
            <a:xfrm>
              <a:off x="219666" y="3988154"/>
              <a:ext cx="990600" cy="1131953"/>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 name="Shape 117"/>
        <p:cNvGrpSpPr/>
        <p:nvPr/>
      </p:nvGrpSpPr>
      <p:grpSpPr>
        <a:xfrm>
          <a:off x="0" y="0"/>
          <a:ext cx="0" cy="0"/>
          <a:chOff x="0" y="0"/>
          <a:chExt cx="0" cy="0"/>
        </a:xfrm>
      </p:grpSpPr>
      <p:pic>
        <p:nvPicPr>
          <p:cNvPr descr="Image générée" id="118" name="Google Shape;118;p16"/>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119" name="Google Shape;119;p16"/>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120" name="Google Shape;120;p16"/>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121" name="Google Shape;121;p16"/>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122" name="Google Shape;122;p16"/>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صفحات خاصة بالمدرس(ة)</a:t>
            </a:r>
            <a:endParaRPr b="1" i="0" sz="2000" u="none" cap="none" strike="noStrike">
              <a:solidFill>
                <a:srgbClr val="44546A"/>
              </a:solidFill>
              <a:latin typeface="Calibri"/>
              <a:ea typeface="Calibri"/>
              <a:cs typeface="Calibri"/>
              <a:sym typeface="Calibri"/>
            </a:endParaRPr>
          </a:p>
        </p:txBody>
      </p:sp>
      <p:sp>
        <p:nvSpPr>
          <p:cNvPr id="123" name="Google Shape;123;p16"/>
          <p:cNvSpPr txBox="1"/>
          <p:nvPr/>
        </p:nvSpPr>
        <p:spPr>
          <a:xfrm>
            <a:off x="1502226"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(يخاطب بها المدرس المتعلمين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124" name="Google Shape;124;p16"/>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125" name="Google Shape;125;p16"/>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126" name="Google Shape;126;p16"/>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127" name="Google Shape;127;p16"/>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128" name="Google Shape;128;p16"/>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Arial"/>
              <a:buNone/>
            </a:pPr>
            <a:r>
              <a:rPr b="1" i="0" lang="ar-MA" sz="3200" u="none" cap="none" strike="noStrike">
                <a:solidFill>
                  <a:srgbClr val="44546A"/>
                </a:solidFill>
                <a:latin typeface="Calibri"/>
                <a:ea typeface="Calibri"/>
                <a:cs typeface="Calibri"/>
                <a:sym typeface="Calibri"/>
              </a:rPr>
              <a:t>دلالة الأيقونات  الخاصة بالمدرس(ة)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2" name="Shape 132"/>
        <p:cNvGrpSpPr/>
        <p:nvPr/>
      </p:nvGrpSpPr>
      <p:grpSpPr>
        <a:xfrm>
          <a:off x="0" y="0"/>
          <a:ext cx="0" cy="0"/>
          <a:chOff x="0" y="0"/>
          <a:chExt cx="0" cy="0"/>
        </a:xfrm>
      </p:grpSpPr>
      <p:sp>
        <p:nvSpPr>
          <p:cNvPr id="133" name="Google Shape;133;p37"/>
          <p:cNvSpPr txBox="1"/>
          <p:nvPr/>
        </p:nvSpPr>
        <p:spPr>
          <a:xfrm>
            <a:off x="4276952" y="93902"/>
            <a:ext cx="5289118"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الوحدة الديداكتيكية:</a:t>
            </a:r>
            <a:endParaRPr b="1" i="0" sz="3200" u="none" cap="none" strike="noStrike">
              <a:solidFill>
                <a:srgbClr val="44546A"/>
              </a:solidFill>
              <a:latin typeface="Calibri"/>
              <a:ea typeface="Calibri"/>
              <a:cs typeface="Calibri"/>
              <a:sym typeface="Calibri"/>
            </a:endParaRPr>
          </a:p>
        </p:txBody>
      </p:sp>
      <p:grpSp>
        <p:nvGrpSpPr>
          <p:cNvPr id="134" name="Google Shape;134;p37"/>
          <p:cNvGrpSpPr/>
          <p:nvPr/>
        </p:nvGrpSpPr>
        <p:grpSpPr>
          <a:xfrm>
            <a:off x="215466" y="3124586"/>
            <a:ext cx="5226236" cy="2888251"/>
            <a:chOff x="2819873" y="2424476"/>
            <a:chExt cx="7928076" cy="2888251"/>
          </a:xfrm>
        </p:grpSpPr>
        <p:sp>
          <p:nvSpPr>
            <p:cNvPr id="135" name="Google Shape;135;p37"/>
            <p:cNvSpPr/>
            <p:nvPr/>
          </p:nvSpPr>
          <p:spPr>
            <a:xfrm>
              <a:off x="8922431" y="347544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الحصة 3</a:t>
              </a:r>
              <a:endParaRPr b="1" i="0" sz="2400" u="none" cap="none" strike="noStrike">
                <a:solidFill>
                  <a:srgbClr val="000000"/>
                </a:solidFill>
                <a:latin typeface="Calibri"/>
                <a:ea typeface="Calibri"/>
                <a:cs typeface="Calibri"/>
                <a:sym typeface="Calibri"/>
              </a:endParaRPr>
            </a:p>
          </p:txBody>
        </p:sp>
        <p:sp>
          <p:nvSpPr>
            <p:cNvPr id="136" name="Google Shape;136;p37"/>
            <p:cNvSpPr/>
            <p:nvPr/>
          </p:nvSpPr>
          <p:spPr>
            <a:xfrm>
              <a:off x="2819873" y="349552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Char char="•"/>
              </a:pPr>
              <a:r>
                <a:rPr b="1" i="0" lang="ar-MA" sz="2800" u="none" cap="none" strike="noStrike">
                  <a:solidFill>
                    <a:srgbClr val="000000"/>
                  </a:solidFill>
                  <a:latin typeface="Arial"/>
                  <a:ea typeface="Arial"/>
                  <a:cs typeface="Arial"/>
                  <a:sym typeface="Arial"/>
                </a:rPr>
                <a:t>الإنتاج الكتابي : ورشة الكتابة</a:t>
              </a:r>
              <a:endParaRPr b="1" i="0" sz="2800" u="none" cap="none" strike="noStrike">
                <a:solidFill>
                  <a:srgbClr val="000000"/>
                </a:solidFill>
                <a:latin typeface="Arial"/>
                <a:ea typeface="Arial"/>
                <a:cs typeface="Arial"/>
                <a:sym typeface="Arial"/>
              </a:endParaRPr>
            </a:p>
          </p:txBody>
        </p:sp>
        <p:sp>
          <p:nvSpPr>
            <p:cNvPr id="137" name="Google Shape;137;p37"/>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F2F2F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None/>
              </a:pPr>
              <a:r>
                <a:rPr b="1" i="0" lang="ar-MA" sz="1867" u="none" cap="none" strike="noStrike">
                  <a:solidFill>
                    <a:srgbClr val="000000"/>
                  </a:solidFill>
                  <a:latin typeface="Calibri"/>
                  <a:ea typeface="Calibri"/>
                  <a:cs typeface="Calibri"/>
                  <a:sym typeface="Calibri"/>
                </a:rPr>
                <a:t>الحصة 2 </a:t>
              </a:r>
              <a:endParaRPr b="1" i="0" sz="1867" u="none" cap="none" strike="noStrike">
                <a:solidFill>
                  <a:srgbClr val="000000"/>
                </a:solidFill>
                <a:latin typeface="Calibri"/>
                <a:ea typeface="Calibri"/>
                <a:cs typeface="Calibri"/>
                <a:sym typeface="Calibri"/>
              </a:endParaRPr>
            </a:p>
          </p:txBody>
        </p:sp>
        <p:sp>
          <p:nvSpPr>
            <p:cNvPr id="138" name="Google Shape;138;p37"/>
            <p:cNvSpPr/>
            <p:nvPr/>
          </p:nvSpPr>
          <p:spPr>
            <a:xfrm>
              <a:off x="8922432" y="45868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1867" u="none" cap="none" strike="noStrike">
                  <a:solidFill>
                    <a:schemeClr val="dk1"/>
                  </a:solidFill>
                  <a:latin typeface="Calibri"/>
                  <a:ea typeface="Calibri"/>
                  <a:cs typeface="Calibri"/>
                  <a:sym typeface="Calibri"/>
                </a:rPr>
                <a:t>الحصة 4</a:t>
              </a:r>
              <a:endParaRPr b="1" i="0" sz="1867" u="none" cap="none" strike="noStrike">
                <a:solidFill>
                  <a:schemeClr val="dk1"/>
                </a:solidFill>
                <a:latin typeface="Calibri"/>
                <a:ea typeface="Calibri"/>
                <a:cs typeface="Calibri"/>
                <a:sym typeface="Calibri"/>
              </a:endParaRPr>
            </a:p>
          </p:txBody>
        </p:sp>
        <p:sp>
          <p:nvSpPr>
            <p:cNvPr id="139" name="Google Shape;139;p37"/>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F2F2F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lnSpc>
                  <a:spcPct val="100000"/>
                </a:lnSpc>
                <a:spcBef>
                  <a:spcPts val="0"/>
                </a:spcBef>
                <a:spcAft>
                  <a:spcPts val="0"/>
                </a:spcAft>
                <a:buClr>
                  <a:srgbClr val="000000"/>
                </a:buClr>
                <a:buSzPts val="1200"/>
                <a:buFont typeface="Arial"/>
                <a:buChar char="•"/>
              </a:pPr>
              <a:r>
                <a:rPr b="1" i="0" lang="ar-MA" sz="2400" u="none" cap="none" strike="noStrike">
                  <a:solidFill>
                    <a:srgbClr val="000000"/>
                  </a:solidFill>
                  <a:latin typeface="Arial"/>
                  <a:ea typeface="Arial"/>
                  <a:cs typeface="Arial"/>
                  <a:sym typeface="Arial"/>
                </a:rPr>
                <a:t>الإنتاج الكتابي: التعرف والبناء</a:t>
              </a:r>
              <a:endParaRPr b="0" i="0" sz="2400" u="none" cap="none" strike="noStrike">
                <a:solidFill>
                  <a:srgbClr val="000000"/>
                </a:solidFill>
                <a:latin typeface="Calibri"/>
                <a:ea typeface="Calibri"/>
                <a:cs typeface="Calibri"/>
                <a:sym typeface="Calibri"/>
              </a:endParaRPr>
            </a:p>
          </p:txBody>
        </p:sp>
        <p:sp>
          <p:nvSpPr>
            <p:cNvPr id="140" name="Google Shape;140;p37"/>
            <p:cNvSpPr/>
            <p:nvPr/>
          </p:nvSpPr>
          <p:spPr>
            <a:xfrm>
              <a:off x="2896186" y="456392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Char char="•"/>
              </a:pPr>
              <a:r>
                <a:rPr b="1" i="0" lang="ar-MA" sz="2400" u="none" cap="none" strike="noStrike">
                  <a:solidFill>
                    <a:schemeClr val="dk1"/>
                  </a:solidFill>
                  <a:latin typeface="Arial"/>
                  <a:ea typeface="Arial"/>
                  <a:cs typeface="Arial"/>
                  <a:sym typeface="Arial"/>
                </a:rPr>
                <a:t>الدعم والتثبيت</a:t>
              </a:r>
              <a:endParaRPr b="0" i="0" sz="2400" u="none" cap="none" strike="noStrike">
                <a:solidFill>
                  <a:schemeClr val="dk1"/>
                </a:solidFill>
                <a:latin typeface="Arial"/>
                <a:ea typeface="Arial"/>
                <a:cs typeface="Arial"/>
                <a:sym typeface="Arial"/>
              </a:endParaRPr>
            </a:p>
          </p:txBody>
        </p:sp>
      </p:grpSp>
      <p:pic>
        <p:nvPicPr>
          <p:cNvPr descr="Image générée" id="141" name="Google Shape;141;p37"/>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142" name="Google Shape;142;p37"/>
          <p:cNvSpPr/>
          <p:nvPr/>
        </p:nvSpPr>
        <p:spPr>
          <a:xfrm>
            <a:off x="7148051" y="1051194"/>
            <a:ext cx="4620977" cy="627084"/>
          </a:xfrm>
          <a:prstGeom prst="rect">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Calibri"/>
                <a:ea typeface="Calibri"/>
                <a:cs typeface="Calibri"/>
                <a:sym typeface="Calibri"/>
              </a:rPr>
              <a:t>الأسبوع الأول  </a:t>
            </a:r>
            <a:endParaRPr/>
          </a:p>
        </p:txBody>
      </p:sp>
      <p:sp>
        <p:nvSpPr>
          <p:cNvPr id="143" name="Google Shape;143;p37"/>
          <p:cNvSpPr/>
          <p:nvPr/>
        </p:nvSpPr>
        <p:spPr>
          <a:xfrm>
            <a:off x="215466" y="1108293"/>
            <a:ext cx="5299398" cy="627084"/>
          </a:xfrm>
          <a:prstGeom prst="rect">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Calibri"/>
                <a:ea typeface="Calibri"/>
                <a:cs typeface="Calibri"/>
                <a:sym typeface="Calibri"/>
              </a:rPr>
              <a:t>الأسبوع الثاني</a:t>
            </a:r>
            <a:endParaRPr b="1" i="0" sz="3200" u="none" cap="none" strike="noStrike">
              <a:solidFill>
                <a:schemeClr val="lt1"/>
              </a:solidFill>
              <a:latin typeface="Calibri"/>
              <a:ea typeface="Calibri"/>
              <a:cs typeface="Calibri"/>
              <a:sym typeface="Calibri"/>
            </a:endParaRPr>
          </a:p>
        </p:txBody>
      </p:sp>
      <p:grpSp>
        <p:nvGrpSpPr>
          <p:cNvPr id="144" name="Google Shape;144;p37"/>
          <p:cNvGrpSpPr/>
          <p:nvPr/>
        </p:nvGrpSpPr>
        <p:grpSpPr>
          <a:xfrm>
            <a:off x="7231792" y="2101936"/>
            <a:ext cx="4546989" cy="3777157"/>
            <a:chOff x="2772708" y="1535570"/>
            <a:chExt cx="7975241" cy="3777157"/>
          </a:xfrm>
        </p:grpSpPr>
        <p:sp>
          <p:nvSpPr>
            <p:cNvPr id="145" name="Google Shape;145;p37"/>
            <p:cNvSpPr/>
            <p:nvPr/>
          </p:nvSpPr>
          <p:spPr>
            <a:xfrm>
              <a:off x="2815502" y="153557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rgbClr val="F2F2F2"/>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lnSpc>
                  <a:spcPct val="100000"/>
                </a:lnSpc>
                <a:spcBef>
                  <a:spcPts val="0"/>
                </a:spcBef>
                <a:spcAft>
                  <a:spcPts val="0"/>
                </a:spcAft>
                <a:buClr>
                  <a:srgbClr val="000000"/>
                </a:buClr>
                <a:buSzPts val="2400"/>
                <a:buFont typeface="Arial"/>
                <a:buChar char="•"/>
              </a:pPr>
              <a:r>
                <a:rPr b="1" i="0" lang="ar-MA" sz="2400" u="none" cap="none" strike="noStrike">
                  <a:solidFill>
                    <a:srgbClr val="000000"/>
                  </a:solidFill>
                  <a:latin typeface="Calibri"/>
                  <a:ea typeface="Calibri"/>
                  <a:cs typeface="Calibri"/>
                  <a:sym typeface="Calibri"/>
                </a:rPr>
                <a:t>أستمع بتركيز وأفهم:</a:t>
              </a:r>
              <a:endParaRPr b="0" i="0" sz="2400" u="none" cap="none" strike="noStrike">
                <a:solidFill>
                  <a:srgbClr val="000000"/>
                </a:solidFill>
                <a:latin typeface="Calibri"/>
                <a:ea typeface="Calibri"/>
                <a:cs typeface="Calibri"/>
                <a:sym typeface="Calibri"/>
              </a:endParaRPr>
            </a:p>
          </p:txBody>
        </p:sp>
        <p:sp>
          <p:nvSpPr>
            <p:cNvPr id="146" name="Google Shape;146;p37"/>
            <p:cNvSpPr/>
            <p:nvPr/>
          </p:nvSpPr>
          <p:spPr>
            <a:xfrm>
              <a:off x="8922431" y="347544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الحصة 3</a:t>
              </a:r>
              <a:endParaRPr b="1" i="0" sz="2400" u="none" cap="none" strike="noStrike">
                <a:solidFill>
                  <a:srgbClr val="000000"/>
                </a:solidFill>
                <a:latin typeface="Calibri"/>
                <a:ea typeface="Calibri"/>
                <a:cs typeface="Calibri"/>
                <a:sym typeface="Calibri"/>
              </a:endParaRPr>
            </a:p>
          </p:txBody>
        </p:sp>
        <p:sp>
          <p:nvSpPr>
            <p:cNvPr id="147" name="Google Shape;147;p37"/>
            <p:cNvSpPr/>
            <p:nvPr/>
          </p:nvSpPr>
          <p:spPr>
            <a:xfrm>
              <a:off x="2819873" y="349552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Char char="•"/>
              </a:pPr>
              <a:r>
                <a:rPr b="1" i="0" lang="ar-MA" sz="2800" u="none" cap="none" strike="noStrike">
                  <a:solidFill>
                    <a:srgbClr val="000000"/>
                  </a:solidFill>
                  <a:latin typeface="Arial"/>
                  <a:ea typeface="Arial"/>
                  <a:cs typeface="Arial"/>
                  <a:sym typeface="Arial"/>
                </a:rPr>
                <a:t>أتحدث:</a:t>
              </a:r>
              <a:endParaRPr b="1" i="0" sz="2800" u="none" cap="none" strike="noStrike">
                <a:solidFill>
                  <a:srgbClr val="000000"/>
                </a:solidFill>
                <a:latin typeface="Arial"/>
                <a:ea typeface="Arial"/>
                <a:cs typeface="Arial"/>
                <a:sym typeface="Arial"/>
              </a:endParaRPr>
            </a:p>
          </p:txBody>
        </p:sp>
        <p:sp>
          <p:nvSpPr>
            <p:cNvPr id="148" name="Google Shape;148;p37"/>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F2F2F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149" name="Google Shape;149;p37"/>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F2F2F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None/>
              </a:pPr>
              <a:r>
                <a:rPr b="1" i="0" lang="ar-MA" sz="1867" u="none" cap="none" strike="noStrike">
                  <a:solidFill>
                    <a:srgbClr val="000000"/>
                  </a:solidFill>
                  <a:latin typeface="Calibri"/>
                  <a:ea typeface="Calibri"/>
                  <a:cs typeface="Calibri"/>
                  <a:sym typeface="Calibri"/>
                </a:rPr>
                <a:t>الحصة 2 </a:t>
              </a:r>
              <a:endParaRPr b="1" i="0" sz="1867" u="none" cap="none" strike="noStrike">
                <a:solidFill>
                  <a:srgbClr val="000000"/>
                </a:solidFill>
                <a:latin typeface="Calibri"/>
                <a:ea typeface="Calibri"/>
                <a:cs typeface="Calibri"/>
                <a:sym typeface="Calibri"/>
              </a:endParaRPr>
            </a:p>
          </p:txBody>
        </p:sp>
        <p:sp>
          <p:nvSpPr>
            <p:cNvPr id="150" name="Google Shape;150;p37"/>
            <p:cNvSpPr/>
            <p:nvPr/>
          </p:nvSpPr>
          <p:spPr>
            <a:xfrm>
              <a:off x="8922432" y="45868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1867" u="none" cap="none" strike="noStrike">
                  <a:solidFill>
                    <a:schemeClr val="dk1"/>
                  </a:solidFill>
                  <a:latin typeface="Calibri"/>
                  <a:ea typeface="Calibri"/>
                  <a:cs typeface="Calibri"/>
                  <a:sym typeface="Calibri"/>
                </a:rPr>
                <a:t>الحصة 4</a:t>
              </a:r>
              <a:endParaRPr b="1" i="0" sz="1867" u="none" cap="none" strike="noStrike">
                <a:solidFill>
                  <a:schemeClr val="dk1"/>
                </a:solidFill>
                <a:latin typeface="Calibri"/>
                <a:ea typeface="Calibri"/>
                <a:cs typeface="Calibri"/>
                <a:sym typeface="Calibri"/>
              </a:endParaRPr>
            </a:p>
          </p:txBody>
        </p:sp>
        <p:sp>
          <p:nvSpPr>
            <p:cNvPr id="151" name="Google Shape;151;p37"/>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F2F2F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lnSpc>
                  <a:spcPct val="100000"/>
                </a:lnSpc>
                <a:spcBef>
                  <a:spcPts val="0"/>
                </a:spcBef>
                <a:spcAft>
                  <a:spcPts val="0"/>
                </a:spcAft>
                <a:buClr>
                  <a:srgbClr val="000000"/>
                </a:buClr>
                <a:buSzPts val="1200"/>
                <a:buFont typeface="Arial"/>
                <a:buChar char="•"/>
              </a:pPr>
              <a:r>
                <a:rPr b="1" i="0" lang="ar-MA" sz="2400" u="none" cap="none" strike="noStrike">
                  <a:solidFill>
                    <a:srgbClr val="000000"/>
                  </a:solidFill>
                  <a:latin typeface="Arial"/>
                  <a:ea typeface="Arial"/>
                  <a:cs typeface="Arial"/>
                  <a:sym typeface="Arial"/>
                </a:rPr>
                <a:t>الظواهر اللغوية </a:t>
              </a:r>
              <a:r>
                <a:rPr b="0" i="0" lang="ar-MA" sz="2400" u="none" cap="none" strike="noStrike">
                  <a:solidFill>
                    <a:srgbClr val="000000"/>
                  </a:solidFill>
                  <a:latin typeface="Arial"/>
                  <a:ea typeface="Arial"/>
                  <a:cs typeface="Arial"/>
                  <a:sym typeface="Arial"/>
                </a:rPr>
                <a:t>:التشبيه</a:t>
              </a:r>
              <a:endParaRPr b="0" i="0" sz="2400" u="none" cap="none" strike="noStrike">
                <a:solidFill>
                  <a:srgbClr val="000000"/>
                </a:solidFill>
                <a:latin typeface="Calibri"/>
                <a:ea typeface="Calibri"/>
                <a:cs typeface="Calibri"/>
                <a:sym typeface="Calibri"/>
              </a:endParaRPr>
            </a:p>
          </p:txBody>
        </p:sp>
        <p:sp>
          <p:nvSpPr>
            <p:cNvPr id="152" name="Google Shape;152;p37"/>
            <p:cNvSpPr/>
            <p:nvPr/>
          </p:nvSpPr>
          <p:spPr>
            <a:xfrm>
              <a:off x="2772708" y="456389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Char char="•"/>
              </a:pPr>
              <a:r>
                <a:rPr b="1" i="0" lang="ar-MA" sz="2400" u="none" cap="none" strike="noStrike">
                  <a:solidFill>
                    <a:schemeClr val="dk1"/>
                  </a:solidFill>
                  <a:latin typeface="Arial"/>
                  <a:ea typeface="Arial"/>
                  <a:cs typeface="Arial"/>
                  <a:sym typeface="Arial"/>
                </a:rPr>
                <a:t>الطلاقة والفهم:</a:t>
              </a:r>
              <a:endParaRPr b="0" i="0" sz="2400" u="none" cap="none" strike="noStrike">
                <a:solidFill>
                  <a:schemeClr val="dk1"/>
                </a:solidFill>
                <a:latin typeface="Arial"/>
                <a:ea typeface="Arial"/>
                <a:cs typeface="Arial"/>
                <a:sym typeface="Arial"/>
              </a:endParaRPr>
            </a:p>
          </p:txBody>
        </p:sp>
      </p:grpSp>
      <p:sp>
        <p:nvSpPr>
          <p:cNvPr id="153" name="Google Shape;153;p37"/>
          <p:cNvSpPr/>
          <p:nvPr/>
        </p:nvSpPr>
        <p:spPr>
          <a:xfrm>
            <a:off x="215466" y="2023275"/>
            <a:ext cx="5318222" cy="976025"/>
          </a:xfrm>
          <a:prstGeom prst="roundRect">
            <a:avLst>
              <a:gd fmla="val 16667" name="adj"/>
            </a:avLst>
          </a:prstGeom>
          <a:noFill/>
          <a:ln cap="flat" cmpd="sng" w="38100">
            <a:solidFill>
              <a:srgbClr val="0C4132"/>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54" name="Google Shape;154;p37"/>
          <p:cNvSpPr/>
          <p:nvPr/>
        </p:nvSpPr>
        <p:spPr>
          <a:xfrm>
            <a:off x="4238309" y="2129015"/>
            <a:ext cx="1200122" cy="725869"/>
          </a:xfrm>
          <a:custGeom>
            <a:rect b="b" l="l" r="r" t="t"/>
            <a:pathLst>
              <a:path extrusionOk="0" h="120000" w="120000">
                <a:moveTo>
                  <a:pt x="12097" y="0"/>
                </a:moveTo>
                <a:cubicBezTo>
                  <a:pt x="12096" y="0"/>
                  <a:pt x="12096" y="0"/>
                  <a:pt x="12096" y="1"/>
                </a:cubicBezTo>
                <a:lnTo>
                  <a:pt x="0" y="100000"/>
                </a:lnTo>
                <a:cubicBezTo>
                  <a:pt x="0" y="100001"/>
                  <a:pt x="0" y="100001"/>
                  <a:pt x="1" y="100001"/>
                </a:cubicBezTo>
                <a:lnTo>
                  <a:pt x="107903" y="120000"/>
                </a:lnTo>
                <a:cubicBezTo>
                  <a:pt x="107904" y="120000"/>
                  <a:pt x="107904" y="120000"/>
                  <a:pt x="107904"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الحصة 1</a:t>
            </a:r>
            <a:endParaRPr b="1" i="0" sz="2400" u="none" cap="none" strike="noStrike">
              <a:solidFill>
                <a:srgbClr val="000000"/>
              </a:solidFill>
              <a:latin typeface="Calibri"/>
              <a:ea typeface="Calibri"/>
              <a:cs typeface="Calibri"/>
              <a:sym typeface="Calibri"/>
            </a:endParaRPr>
          </a:p>
        </p:txBody>
      </p:sp>
      <p:sp>
        <p:nvSpPr>
          <p:cNvPr id="155" name="Google Shape;155;p37"/>
          <p:cNvSpPr/>
          <p:nvPr/>
        </p:nvSpPr>
        <p:spPr>
          <a:xfrm>
            <a:off x="413219" y="2148352"/>
            <a:ext cx="3484308" cy="725869"/>
          </a:xfrm>
          <a:custGeom>
            <a:rect b="b" l="l" r="r" t="t"/>
            <a:pathLst>
              <a:path extrusionOk="0" h="120000" w="120000">
                <a:moveTo>
                  <a:pt x="4167" y="0"/>
                </a:moveTo>
                <a:cubicBezTo>
                  <a:pt x="4166" y="0"/>
                  <a:pt x="4166" y="0"/>
                  <a:pt x="4166" y="1"/>
                </a:cubicBezTo>
                <a:lnTo>
                  <a:pt x="0" y="100000"/>
                </a:lnTo>
                <a:cubicBezTo>
                  <a:pt x="0" y="100001"/>
                  <a:pt x="0" y="100001"/>
                  <a:pt x="1" y="100001"/>
                </a:cubicBezTo>
                <a:lnTo>
                  <a:pt x="115833" y="120000"/>
                </a:lnTo>
                <a:cubicBezTo>
                  <a:pt x="115834" y="120000"/>
                  <a:pt x="115834" y="120000"/>
                  <a:pt x="115834"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400" u="none" cap="none" strike="noStrike">
                <a:solidFill>
                  <a:srgbClr val="FFFFFF"/>
                </a:solidFill>
                <a:latin typeface="Arial"/>
                <a:ea typeface="Arial"/>
                <a:cs typeface="Arial"/>
                <a:sym typeface="Arial"/>
              </a:rPr>
              <a:t>     الطلاقة والفهم: </a:t>
            </a:r>
            <a:r>
              <a:rPr b="0" i="0" lang="ar-MA" sz="2400" u="none" cap="none" strike="noStrike">
                <a:solidFill>
                  <a:srgbClr val="FFFFFF"/>
                </a:solidFill>
                <a:latin typeface="Arial"/>
                <a:ea typeface="Arial"/>
                <a:cs typeface="Arial"/>
                <a:sym typeface="Arial"/>
              </a:rPr>
              <a:t>(2)</a:t>
            </a:r>
            <a:endParaRPr b="0" i="0" sz="2400" u="none" cap="none" strike="noStrike">
              <a:solidFill>
                <a:srgbClr val="106585"/>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2"/>
          <p:cNvGrpSpPr/>
          <p:nvPr/>
        </p:nvGrpSpPr>
        <p:grpSpPr>
          <a:xfrm>
            <a:off x="666466" y="1307621"/>
            <a:ext cx="9600993" cy="5072667"/>
            <a:chOff x="2159302" y="1382561"/>
            <a:chExt cx="8127697" cy="5072667"/>
          </a:xfrm>
        </p:grpSpPr>
        <p:sp>
          <p:nvSpPr>
            <p:cNvPr id="162" name="Google Shape;162;p2"/>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163" name="Google Shape;163;p2"/>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grpSp>
      <p:grpSp>
        <p:nvGrpSpPr>
          <p:cNvPr id="164" name="Google Shape;164;p2"/>
          <p:cNvGrpSpPr/>
          <p:nvPr/>
        </p:nvGrpSpPr>
        <p:grpSpPr>
          <a:xfrm>
            <a:off x="1569216" y="1721147"/>
            <a:ext cx="8102453" cy="3317337"/>
            <a:chOff x="2290553" y="1783298"/>
            <a:chExt cx="7550903" cy="3317337"/>
          </a:xfrm>
        </p:grpSpPr>
        <p:sp>
          <p:nvSpPr>
            <p:cNvPr id="165" name="Google Shape;165;p2"/>
            <p:cNvSpPr/>
            <p:nvPr/>
          </p:nvSpPr>
          <p:spPr>
            <a:xfrm>
              <a:off x="2290553" y="1783298"/>
              <a:ext cx="7407100"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sp>
          <p:nvSpPr>
            <p:cNvPr id="166" name="Google Shape;166;p2"/>
            <p:cNvSpPr/>
            <p:nvPr/>
          </p:nvSpPr>
          <p:spPr>
            <a:xfrm>
              <a:off x="2372521" y="2619647"/>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القراءة بطلاقة</a:t>
              </a:r>
              <a:endParaRPr b="1" i="0" sz="2000" u="none" cap="none" strike="noStrike">
                <a:solidFill>
                  <a:schemeClr val="dk2"/>
                </a:solidFill>
                <a:latin typeface="Calibri"/>
                <a:ea typeface="Calibri"/>
                <a:cs typeface="Calibri"/>
                <a:sym typeface="Calibri"/>
              </a:endParaRPr>
            </a:p>
          </p:txBody>
        </p:sp>
        <p:sp>
          <p:nvSpPr>
            <p:cNvPr id="167" name="Google Shape;167;p2"/>
            <p:cNvSpPr/>
            <p:nvPr/>
          </p:nvSpPr>
          <p:spPr>
            <a:xfrm>
              <a:off x="2434357" y="3608205"/>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الفهم الاستنتاجي والنقدي </a:t>
              </a:r>
              <a:endParaRPr b="1" i="0" sz="2000" u="none" cap="none" strike="noStrike">
                <a:solidFill>
                  <a:schemeClr val="dk2"/>
                </a:solidFill>
                <a:latin typeface="Calibri"/>
                <a:ea typeface="Calibri"/>
                <a:cs typeface="Calibri"/>
                <a:sym typeface="Calibri"/>
              </a:endParaRPr>
            </a:p>
          </p:txBody>
        </p:sp>
        <p:sp>
          <p:nvSpPr>
            <p:cNvPr id="168" name="Google Shape;168;p2"/>
            <p:cNvSpPr/>
            <p:nvPr/>
          </p:nvSpPr>
          <p:spPr>
            <a:xfrm>
              <a:off x="2318930" y="4552965"/>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Calibri"/>
                <a:ea typeface="Calibri"/>
                <a:cs typeface="Calibri"/>
                <a:sym typeface="Calibri"/>
              </a:endParaRPr>
            </a:p>
          </p:txBody>
        </p:sp>
      </p:grpSp>
      <p:sp>
        <p:nvSpPr>
          <p:cNvPr id="169" name="Google Shape;169;p2"/>
          <p:cNvSpPr/>
          <p:nvPr/>
        </p:nvSpPr>
        <p:spPr>
          <a:xfrm>
            <a:off x="1728056" y="1892124"/>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170" name="Google Shape;170;p2"/>
          <p:cNvSpPr/>
          <p:nvPr/>
        </p:nvSpPr>
        <p:spPr>
          <a:xfrm>
            <a:off x="1739127" y="2783284"/>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171" name="Google Shape;171;p2"/>
          <p:cNvSpPr/>
          <p:nvPr/>
        </p:nvSpPr>
        <p:spPr>
          <a:xfrm>
            <a:off x="1827784" y="372597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172" name="Google Shape;172;p2"/>
          <p:cNvSpPr/>
          <p:nvPr/>
        </p:nvSpPr>
        <p:spPr>
          <a:xfrm>
            <a:off x="1897826" y="4610473"/>
            <a:ext cx="519608" cy="465747"/>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Calibri"/>
              <a:ea typeface="Calibri"/>
              <a:cs typeface="Calibri"/>
              <a:sym typeface="Calibri"/>
            </a:endParaRPr>
          </a:p>
        </p:txBody>
      </p:sp>
      <p:sp>
        <p:nvSpPr>
          <p:cNvPr id="173" name="Google Shape;173;p2"/>
          <p:cNvSpPr/>
          <p:nvPr/>
        </p:nvSpPr>
        <p:spPr>
          <a:xfrm>
            <a:off x="9628457" y="1874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174" name="Google Shape;174;p2"/>
          <p:cNvSpPr/>
          <p:nvPr/>
        </p:nvSpPr>
        <p:spPr>
          <a:xfrm>
            <a:off x="9610540" y="282278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175" name="Google Shape;175;p2"/>
          <p:cNvSpPr/>
          <p:nvPr/>
        </p:nvSpPr>
        <p:spPr>
          <a:xfrm>
            <a:off x="9578328" y="3750122"/>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176" name="Google Shape;176;p2"/>
          <p:cNvSpPr/>
          <p:nvPr/>
        </p:nvSpPr>
        <p:spPr>
          <a:xfrm>
            <a:off x="9628458" y="46985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177" name="Google Shape;177;p2"/>
          <p:cNvSpPr txBox="1"/>
          <p:nvPr/>
        </p:nvSpPr>
        <p:spPr>
          <a:xfrm>
            <a:off x="5364559" y="4527051"/>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اختتام الحصة			</a:t>
            </a:r>
            <a:endParaRPr b="1" i="0" sz="2000" u="none" cap="none" strike="noStrike">
              <a:solidFill>
                <a:schemeClr val="dk2"/>
              </a:solidFill>
              <a:latin typeface="Calibri"/>
              <a:ea typeface="Calibri"/>
              <a:cs typeface="Calibri"/>
              <a:sym typeface="Calibri"/>
            </a:endParaRPr>
          </a:p>
        </p:txBody>
      </p:sp>
      <p:sp>
        <p:nvSpPr>
          <p:cNvPr id="178" name="Google Shape;178;p2"/>
          <p:cNvSpPr/>
          <p:nvPr/>
        </p:nvSpPr>
        <p:spPr>
          <a:xfrm>
            <a:off x="8997758" y="312272"/>
            <a:ext cx="2154757" cy="58477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2"/>
                </a:solidFill>
                <a:latin typeface="Calibri"/>
                <a:ea typeface="Calibri"/>
                <a:cs typeface="Calibri"/>
                <a:sym typeface="Calibri"/>
              </a:rPr>
              <a:t>هيكلة الحصة: </a:t>
            </a:r>
            <a:endParaRPr b="1" i="0" sz="3200" u="none" cap="none" strike="noStrike">
              <a:solidFill>
                <a:schemeClr val="dk2"/>
              </a:solidFill>
              <a:latin typeface="Calibri"/>
              <a:ea typeface="Calibri"/>
              <a:cs typeface="Calibri"/>
              <a:sym typeface="Calibri"/>
            </a:endParaRPr>
          </a:p>
        </p:txBody>
      </p:sp>
      <p:pic>
        <p:nvPicPr>
          <p:cNvPr id="179" name="Google Shape;179;p2"/>
          <p:cNvPicPr preferRelativeResize="0"/>
          <p:nvPr/>
        </p:nvPicPr>
        <p:blipFill rotWithShape="1">
          <a:blip r:embed="rId4">
            <a:alphaModFix/>
          </a:blip>
          <a:srcRect b="0" l="0" r="0" t="0"/>
          <a:stretch/>
        </p:blipFill>
        <p:spPr>
          <a:xfrm>
            <a:off x="11182967" y="251992"/>
            <a:ext cx="609383" cy="609383"/>
          </a:xfrm>
          <a:prstGeom prst="rect">
            <a:avLst/>
          </a:prstGeom>
          <a:noFill/>
          <a:ln>
            <a:noFill/>
          </a:ln>
        </p:spPr>
      </p:pic>
      <p:sp>
        <p:nvSpPr>
          <p:cNvPr id="180" name="Google Shape;180;p2"/>
          <p:cNvSpPr txBox="1"/>
          <p:nvPr/>
        </p:nvSpPr>
        <p:spPr>
          <a:xfrm>
            <a:off x="5334861" y="1936276"/>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Clr>
                <a:srgbClr val="000000"/>
              </a:buClr>
              <a:buSzPts val="2000"/>
              <a:buFont typeface="Arial"/>
              <a:buNone/>
            </a:pPr>
            <a:r>
              <a:rPr b="1" i="0" lang="ar-MA" sz="2000" u="none" cap="none" strike="noStrike">
                <a:solidFill>
                  <a:schemeClr val="dk2"/>
                </a:solidFill>
                <a:latin typeface="Calibri"/>
                <a:ea typeface="Calibri"/>
                <a:cs typeface="Calibri"/>
                <a:sym typeface="Calibri"/>
              </a:rPr>
              <a:t>افتتاح الحصة/ </a:t>
            </a:r>
            <a:r>
              <a:rPr b="1" i="0" lang="ar-MA" sz="2000" u="none" cap="none" strike="noStrike">
                <a:solidFill>
                  <a:srgbClr val="106585"/>
                </a:solidFill>
                <a:latin typeface="Calibri"/>
                <a:ea typeface="Calibri"/>
                <a:cs typeface="Calibri"/>
                <a:sym typeface="Calibri"/>
              </a:rPr>
              <a:t>النشاط الاعتيادي </a:t>
            </a:r>
            <a:r>
              <a:rPr b="1" i="0" lang="ar-MA" sz="2000" u="none" cap="none" strike="noStrike">
                <a:solidFill>
                  <a:schemeClr val="dk2"/>
                </a:solidFill>
                <a:latin typeface="Calibri"/>
                <a:ea typeface="Calibri"/>
                <a:cs typeface="Calibri"/>
                <a:sym typeface="Calibri"/>
              </a:rPr>
              <a:t>			</a:t>
            </a:r>
            <a:endParaRPr b="1" i="0" sz="2000" u="none" cap="none" strike="noStrike">
              <a:solidFill>
                <a:schemeClr val="dk2"/>
              </a:solidFill>
              <a:latin typeface="Calibri"/>
              <a:ea typeface="Calibri"/>
              <a:cs typeface="Calibri"/>
              <a:sym typeface="Calibri"/>
            </a:endParaRPr>
          </a:p>
        </p:txBody>
      </p:sp>
      <p:sp>
        <p:nvSpPr>
          <p:cNvPr id="181" name="Google Shape;181;p2"/>
          <p:cNvSpPr/>
          <p:nvPr/>
        </p:nvSpPr>
        <p:spPr>
          <a:xfrm>
            <a:off x="2353998" y="2071997"/>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182" name="Google Shape;182;p2"/>
          <p:cNvSpPr/>
          <p:nvPr/>
        </p:nvSpPr>
        <p:spPr>
          <a:xfrm>
            <a:off x="2569357" y="3742012"/>
            <a:ext cx="982515" cy="20388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25</a:t>
            </a:r>
            <a:endParaRPr b="1" i="0" sz="1867" u="none" cap="none" strike="noStrike">
              <a:solidFill>
                <a:srgbClr val="156082"/>
              </a:solidFill>
              <a:latin typeface="Poppins ExtraBold"/>
              <a:ea typeface="Poppins ExtraBold"/>
              <a:cs typeface="Poppins ExtraBold"/>
              <a:sym typeface="Poppins ExtraBold"/>
            </a:endParaRPr>
          </a:p>
        </p:txBody>
      </p:sp>
      <p:sp>
        <p:nvSpPr>
          <p:cNvPr id="183" name="Google Shape;183;p2"/>
          <p:cNvSpPr/>
          <p:nvPr/>
        </p:nvSpPr>
        <p:spPr>
          <a:xfrm>
            <a:off x="2417434" y="4695558"/>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184" name="Google Shape;184;p2"/>
          <p:cNvSpPr txBox="1"/>
          <p:nvPr/>
        </p:nvSpPr>
        <p:spPr>
          <a:xfrm>
            <a:off x="2478399" y="2881448"/>
            <a:ext cx="1040244" cy="3625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grpSp>
        <p:nvGrpSpPr>
          <p:cNvPr id="189" name="Google Shape;189;p3"/>
          <p:cNvGrpSpPr/>
          <p:nvPr/>
        </p:nvGrpSpPr>
        <p:grpSpPr>
          <a:xfrm>
            <a:off x="5130955" y="1706886"/>
            <a:ext cx="6054377" cy="3711725"/>
            <a:chOff x="1715066" y="1103461"/>
            <a:chExt cx="5717724" cy="3124203"/>
          </a:xfrm>
        </p:grpSpPr>
        <p:sp>
          <p:nvSpPr>
            <p:cNvPr id="190" name="Google Shape;190;p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91" name="Google Shape;191;p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192" name="Google Shape;192;p3"/>
          <p:cNvSpPr txBox="1"/>
          <p:nvPr/>
        </p:nvSpPr>
        <p:spPr>
          <a:xfrm>
            <a:off x="5482307" y="2008346"/>
            <a:ext cx="5150025" cy="3186385"/>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a:t>
            </a:r>
            <a:r>
              <a:rPr b="1" i="0" lang="ar-MA" sz="6600" u="none" cap="none" strike="noStrike">
                <a:solidFill>
                  <a:srgbClr val="44546A"/>
                </a:solidFill>
                <a:latin typeface="Calibri"/>
                <a:ea typeface="Calibri"/>
                <a:cs typeface="Calibri"/>
                <a:sym typeface="Calibri"/>
              </a:rPr>
              <a:t> 05 د</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أ- نشاط اعتيادي</a:t>
            </a:r>
            <a:endParaRPr b="1" i="0" sz="4800"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t/>
            </a:r>
            <a:endParaRPr b="1" i="0" sz="4800" u="none" cap="none" strike="noStrike">
              <a:solidFill>
                <a:srgbClr val="44546A"/>
              </a:solidFill>
              <a:latin typeface="Calibri"/>
              <a:ea typeface="Calibri"/>
              <a:cs typeface="Calibri"/>
              <a:sym typeface="Calibri"/>
            </a:endParaRPr>
          </a:p>
        </p:txBody>
      </p:sp>
      <p:grpSp>
        <p:nvGrpSpPr>
          <p:cNvPr id="193" name="Google Shape;193;p3"/>
          <p:cNvGrpSpPr/>
          <p:nvPr/>
        </p:nvGrpSpPr>
        <p:grpSpPr>
          <a:xfrm>
            <a:off x="1080124" y="2206654"/>
            <a:ext cx="3104368" cy="3007332"/>
            <a:chOff x="587266" y="1926814"/>
            <a:chExt cx="3104368" cy="3007332"/>
          </a:xfrm>
        </p:grpSpPr>
        <p:pic>
          <p:nvPicPr>
            <p:cNvPr descr="Une image contenant gâteau d’anniversaire, dessin humoristique, dessin, clipart" id="194" name="Google Shape;194;p3"/>
            <p:cNvPicPr preferRelativeResize="0"/>
            <p:nvPr/>
          </p:nvPicPr>
          <p:blipFill rotWithShape="1">
            <a:blip r:embed="rId3">
              <a:alphaModFix/>
            </a:blip>
            <a:srcRect b="0" l="0" r="0" t="0"/>
            <a:stretch/>
          </p:blipFill>
          <p:spPr>
            <a:xfrm>
              <a:off x="1622519" y="1926814"/>
              <a:ext cx="2069115" cy="1234434"/>
            </a:xfrm>
            <a:prstGeom prst="rect">
              <a:avLst/>
            </a:prstGeom>
            <a:noFill/>
            <a:ln>
              <a:noFill/>
            </a:ln>
          </p:spPr>
        </p:pic>
        <p:pic>
          <p:nvPicPr>
            <p:cNvPr id="195" name="Google Shape;195;p3"/>
            <p:cNvPicPr preferRelativeResize="0"/>
            <p:nvPr/>
          </p:nvPicPr>
          <p:blipFill rotWithShape="1">
            <a:blip r:embed="rId4">
              <a:alphaModFix/>
            </a:blip>
            <a:srcRect b="0" l="0" r="0" t="0"/>
            <a:stretch/>
          </p:blipFill>
          <p:spPr>
            <a:xfrm>
              <a:off x="587266" y="2258937"/>
              <a:ext cx="2675209" cy="2675209"/>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descr="Image générée" id="200" name="Google Shape;200;p4"/>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201" name="Google Shape;201;p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02" name="Google Shape;202;p4"/>
          <p:cNvSpPr txBox="1"/>
          <p:nvPr/>
        </p:nvSpPr>
        <p:spPr>
          <a:xfrm>
            <a:off x="1337188" y="110718"/>
            <a:ext cx="10029660"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سنبدأ حصتنا بالتعريف بكاتبي المفضل، وأشرح لماذا؟</a:t>
            </a:r>
            <a:r>
              <a:rPr b="1" i="0" lang="ar-MA" sz="2000" u="none" cap="none" strike="noStrike">
                <a:solidFill>
                  <a:srgbClr val="222A35"/>
                </a:solidFill>
                <a:latin typeface="Calibri"/>
                <a:ea typeface="Calibri"/>
                <a:cs typeface="Calibri"/>
                <a:sym typeface="Calibri"/>
              </a:rPr>
              <a:t>.</a:t>
            </a:r>
            <a:endParaRPr/>
          </a:p>
        </p:txBody>
      </p:sp>
      <p:sp>
        <p:nvSpPr>
          <p:cNvPr id="203" name="Google Shape;203;p4"/>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D0CECE"/>
                </a:solidFill>
                <a:latin typeface="Calibri"/>
                <a:ea typeface="Calibri"/>
                <a:cs typeface="Calibri"/>
                <a:sym typeface="Calibri"/>
              </a:rPr>
              <a:t>يشرح المدرس المطلوب ، وبعدها يستمع إلى إجابات 4 متعلمين.</a:t>
            </a:r>
            <a:endParaRPr/>
          </a:p>
        </p:txBody>
      </p:sp>
      <p:pic>
        <p:nvPicPr>
          <p:cNvPr descr="Lever la main - Icônes mains et gestes gratuites" id="204" name="Google Shape;204;p4"/>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205" name="Google Shape;205;p4"/>
          <p:cNvSpPr/>
          <p:nvPr/>
        </p:nvSpPr>
        <p:spPr>
          <a:xfrm>
            <a:off x="825153" y="864992"/>
            <a:ext cx="10307689" cy="3735590"/>
          </a:xfrm>
          <a:prstGeom prst="horizontalScroll">
            <a:avLst>
              <a:gd fmla="val 12500" name="adj"/>
            </a:avLst>
          </a:prstGeom>
          <a:blipFill rotWithShape="1">
            <a:blip r:embed="rId5">
              <a:alphaModFix/>
            </a:blip>
            <a:tile algn="tl" flip="none" tx="0" sx="100000" ty="0" sy="100000"/>
          </a:blip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757070"/>
                </a:solidFill>
                <a:latin typeface="Calibri"/>
                <a:ea typeface="Calibri"/>
                <a:cs typeface="Calibri"/>
                <a:sym typeface="Calibri"/>
              </a:rPr>
              <a:t>من هو كاتبك المفضل ؟ لماذا تفضله؟</a:t>
            </a:r>
            <a:endParaRPr/>
          </a:p>
        </p:txBody>
      </p:sp>
      <p:pic>
        <p:nvPicPr>
          <p:cNvPr id="206" name="Google Shape;206;p4"/>
          <p:cNvPicPr preferRelativeResize="0"/>
          <p:nvPr/>
        </p:nvPicPr>
        <p:blipFill rotWithShape="1">
          <a:blip r:embed="rId6">
            <a:alphaModFix/>
          </a:blip>
          <a:srcRect b="0" l="0" r="0" t="0"/>
          <a:stretch/>
        </p:blipFill>
        <p:spPr>
          <a:xfrm>
            <a:off x="7582727" y="4135884"/>
            <a:ext cx="3671036" cy="261139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Image générée" id="211" name="Google Shape;211;p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212" name="Google Shape;212;p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13" name="Google Shape;213;p8"/>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سنبدأ حصتنا بالتعريف بكاتبي المفضل، وأشرح لماذا؟</a:t>
            </a:r>
            <a:endParaRPr b="1" i="0" sz="2000" u="none" cap="none" strike="noStrike">
              <a:solidFill>
                <a:srgbClr val="222A35"/>
              </a:solidFill>
              <a:latin typeface="Calibri"/>
              <a:ea typeface="Calibri"/>
              <a:cs typeface="Calibri"/>
              <a:sym typeface="Calibri"/>
            </a:endParaRPr>
          </a:p>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a:t>
            </a:r>
            <a:endParaRPr/>
          </a:p>
        </p:txBody>
      </p:sp>
      <p:sp>
        <p:nvSpPr>
          <p:cNvPr id="214" name="Google Shape;214;p8"/>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D0CECE"/>
                </a:solidFill>
                <a:latin typeface="Calibri"/>
                <a:ea typeface="Calibri"/>
                <a:cs typeface="Calibri"/>
                <a:sym typeface="Calibri"/>
              </a:rPr>
              <a:t>يشرح المدرس المطلوب ، وبعدها يستمع إلى إجابات 4 متعلمين.</a:t>
            </a:r>
            <a:endParaRPr/>
          </a:p>
        </p:txBody>
      </p:sp>
      <p:pic>
        <p:nvPicPr>
          <p:cNvPr descr="Lever la main - Icônes mains et gestes gratuites" id="215" name="Google Shape;215;p8"/>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216" name="Google Shape;216;p8"/>
          <p:cNvSpPr txBox="1"/>
          <p:nvPr/>
        </p:nvSpPr>
        <p:spPr>
          <a:xfrm>
            <a:off x="1337188" y="2051332"/>
            <a:ext cx="8977862" cy="2277506"/>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000" u="none" cap="none" strike="noStrike">
                <a:solidFill>
                  <a:srgbClr val="222A35"/>
                </a:solidFill>
                <a:latin typeface="Calibri"/>
                <a:ea typeface="Calibri"/>
                <a:cs typeface="Calibri"/>
                <a:sym typeface="Calibri"/>
              </a:rPr>
              <a:t>كاتبي المفضل هو .....................................................................................................</a:t>
            </a:r>
            <a:endParaRPr b="1" i="0" sz="2000" u="none" cap="none" strike="noStrike">
              <a:solidFill>
                <a:srgbClr val="222A35"/>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t/>
            </a:r>
            <a:endParaRPr b="1" i="0" sz="2000" u="none" cap="none" strike="noStrike">
              <a:solidFill>
                <a:srgbClr val="222A35"/>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1" i="0" lang="ar-MA" sz="2000" u="none" cap="none" strike="noStrike">
                <a:solidFill>
                  <a:srgbClr val="222A35"/>
                </a:solidFill>
                <a:latin typeface="Calibri"/>
                <a:ea typeface="Calibri"/>
                <a:cs typeface="Calibri"/>
                <a:sym typeface="Calibri"/>
              </a:rPr>
              <a:t>.............................................................................................................................</a:t>
            </a:r>
            <a:endParaRPr b="1" i="0" sz="2000" u="none" cap="none" strike="noStrike">
              <a:solidFill>
                <a:srgbClr val="222A35"/>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ar-MA" sz="2000" u="none" cap="none" strike="noStrike">
                <a:solidFill>
                  <a:srgbClr val="222A35"/>
                </a:solidFill>
                <a:latin typeface="Calibri"/>
                <a:ea typeface="Calibri"/>
                <a:cs typeface="Calibri"/>
                <a:sym typeface="Calibri"/>
              </a:rPr>
              <a:t>أفضله لأن………………………………………………………......................................................…</a:t>
            </a:r>
            <a:endParaRPr b="1" i="0" sz="2000" u="none" cap="none" strike="noStrike">
              <a:solidFill>
                <a:srgbClr val="222A35"/>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t/>
            </a:r>
            <a:endParaRPr b="1" i="0" sz="2000" u="none" cap="none" strike="noStrike">
              <a:solidFill>
                <a:srgbClr val="222A35"/>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1" i="0" lang="ar-MA" sz="2000" u="none" cap="none" strike="noStrike">
                <a:solidFill>
                  <a:srgbClr val="222A35"/>
                </a:solidFill>
                <a:latin typeface="Calibri"/>
                <a:ea typeface="Calibri"/>
                <a:cs typeface="Calibri"/>
                <a:sym typeface="Calibri"/>
              </a:rPr>
              <a:t>……………………………………………………………………………................................……………..</a:t>
            </a:r>
            <a:endParaRPr b="1" i="0" sz="2000" u="none" cap="none" strike="noStrike">
              <a:solidFill>
                <a:srgbClr val="222A35"/>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pSp>
        <p:nvGrpSpPr>
          <p:cNvPr id="221" name="Google Shape;221;p9"/>
          <p:cNvGrpSpPr/>
          <p:nvPr/>
        </p:nvGrpSpPr>
        <p:grpSpPr>
          <a:xfrm>
            <a:off x="3626619" y="1677389"/>
            <a:ext cx="6054377" cy="3711725"/>
            <a:chOff x="1715066" y="1103461"/>
            <a:chExt cx="5717724" cy="3124203"/>
          </a:xfrm>
        </p:grpSpPr>
        <p:sp>
          <p:nvSpPr>
            <p:cNvPr id="222" name="Google Shape;222;p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23" name="Google Shape;223;p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24" name="Google Shape;224;p9"/>
          <p:cNvSpPr txBox="1"/>
          <p:nvPr/>
        </p:nvSpPr>
        <p:spPr>
          <a:xfrm>
            <a:off x="3997709" y="2123797"/>
            <a:ext cx="5312187" cy="22720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ب- مراقبة إنجاز الواجبات المنزلية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2400" u="none" cap="none" strike="noStrike">
                <a:solidFill>
                  <a:srgbClr val="44546A"/>
                </a:solidFill>
                <a:latin typeface="Calibri"/>
                <a:ea typeface="Calibri"/>
                <a:cs typeface="Calibri"/>
                <a:sym typeface="Calibri"/>
              </a:rPr>
              <a:t>دقيقة واحدة</a:t>
            </a:r>
            <a:endParaRPr b="1" i="0" sz="2400" u="none" cap="none" strike="noStrike">
              <a:solidFill>
                <a:srgbClr val="44546A"/>
              </a:solidFill>
              <a:latin typeface="Calibri"/>
              <a:ea typeface="Calibri"/>
              <a:cs typeface="Calibri"/>
              <a:sym typeface="Calibri"/>
            </a:endParaRPr>
          </a:p>
        </p:txBody>
      </p:sp>
      <p:sp>
        <p:nvSpPr>
          <p:cNvPr id="225" name="Google Shape;225;p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9" name="Shape 229"/>
        <p:cNvGrpSpPr/>
        <p:nvPr/>
      </p:nvGrpSpPr>
      <p:grpSpPr>
        <a:xfrm>
          <a:off x="0" y="0"/>
          <a:ext cx="0" cy="0"/>
          <a:chOff x="0" y="0"/>
          <a:chExt cx="0" cy="0"/>
        </a:xfrm>
      </p:grpSpPr>
      <p:sp>
        <p:nvSpPr>
          <p:cNvPr id="230" name="Google Shape;230;p10"/>
          <p:cNvSpPr/>
          <p:nvPr/>
        </p:nvSpPr>
        <p:spPr>
          <a:xfrm>
            <a:off x="347870" y="216280"/>
            <a:ext cx="10560305" cy="520981"/>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None/>
            </a:pPr>
            <a:r>
              <a:rPr b="1" i="0" lang="ar-MA" sz="1800" u="none" cap="none" strike="noStrike">
                <a:solidFill>
                  <a:srgbClr val="757070"/>
                </a:solidFill>
                <a:latin typeface="Arial"/>
                <a:ea typeface="Arial"/>
                <a:cs typeface="Arial"/>
                <a:sym typeface="Arial"/>
              </a:rPr>
              <a:t>الآن، دعونا نتحقق معًا من الواجبات المنزلية التي طلب منكم إنجازها.</a:t>
            </a:r>
            <a:endParaRPr b="1" i="0" sz="1400" u="none" cap="none" strike="noStrike">
              <a:solidFill>
                <a:srgbClr val="757070"/>
              </a:solidFill>
              <a:latin typeface="Arial"/>
              <a:ea typeface="Arial"/>
              <a:cs typeface="Arial"/>
              <a:sym typeface="Arial"/>
            </a:endParaRPr>
          </a:p>
        </p:txBody>
      </p:sp>
      <p:sp>
        <p:nvSpPr>
          <p:cNvPr id="231" name="Google Shape;231;p10"/>
          <p:cNvSpPr txBox="1"/>
          <p:nvPr/>
        </p:nvSpPr>
        <p:spPr>
          <a:xfrm>
            <a:off x="1416402" y="5910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يكتفي المدرس بعينة من المتعلمين في كل حصة).</a:t>
            </a:r>
            <a:endParaRPr b="0" i="1" sz="1600" u="none" cap="none" strike="noStrike">
              <a:solidFill>
                <a:srgbClr val="AFABAB"/>
              </a:solidFill>
              <a:latin typeface="Calibri"/>
              <a:ea typeface="Calibri"/>
              <a:cs typeface="Calibri"/>
              <a:sym typeface="Calibri"/>
            </a:endParaRPr>
          </a:p>
        </p:txBody>
      </p:sp>
      <p:pic>
        <p:nvPicPr>
          <p:cNvPr descr="Image générée" id="232" name="Google Shape;232;p1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233" name="Google Shape;233;p10"/>
          <p:cNvPicPr preferRelativeResize="0"/>
          <p:nvPr/>
        </p:nvPicPr>
        <p:blipFill rotWithShape="1">
          <a:blip r:embed="rId4">
            <a:alphaModFix/>
          </a:blip>
          <a:srcRect b="8977" l="0" r="0" t="0"/>
          <a:stretch/>
        </p:blipFill>
        <p:spPr>
          <a:xfrm>
            <a:off x="3020472" y="1550504"/>
            <a:ext cx="6283631" cy="4194313"/>
          </a:xfrm>
          <a:prstGeom prst="rect">
            <a:avLst/>
          </a:prstGeom>
          <a:noFill/>
          <a:ln>
            <a:noFill/>
          </a:ln>
        </p:spPr>
      </p:pic>
      <p:sp>
        <p:nvSpPr>
          <p:cNvPr id="234" name="Google Shape;234;p1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grpSp>
        <p:nvGrpSpPr>
          <p:cNvPr id="239" name="Google Shape;239;p11"/>
          <p:cNvGrpSpPr/>
          <p:nvPr/>
        </p:nvGrpSpPr>
        <p:grpSpPr>
          <a:xfrm>
            <a:off x="5130955" y="1706886"/>
            <a:ext cx="6054377" cy="3711725"/>
            <a:chOff x="1715066" y="1103461"/>
            <a:chExt cx="5717724" cy="3124203"/>
          </a:xfrm>
        </p:grpSpPr>
        <p:sp>
          <p:nvSpPr>
            <p:cNvPr id="240" name="Google Shape;240;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1" name="Google Shape;241;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2" name="Google Shape;242;p11"/>
          <p:cNvSpPr txBox="1"/>
          <p:nvPr/>
        </p:nvSpPr>
        <p:spPr>
          <a:xfrm>
            <a:off x="5320145" y="2008346"/>
            <a:ext cx="5312187" cy="22720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ج- استدعاء المكتسبات السابقة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2400" u="none" cap="none" strike="noStrike">
                <a:solidFill>
                  <a:srgbClr val="44546A"/>
                </a:solidFill>
                <a:latin typeface="Calibri"/>
                <a:ea typeface="Calibri"/>
                <a:cs typeface="Calibri"/>
                <a:sym typeface="Calibri"/>
              </a:rPr>
              <a:t>دقيقة واحدة</a:t>
            </a:r>
            <a:endParaRPr b="1" i="0" sz="2400" u="none" cap="none" strike="noStrike">
              <a:solidFill>
                <a:srgbClr val="44546A"/>
              </a:solidFill>
              <a:latin typeface="Calibri"/>
              <a:ea typeface="Calibri"/>
              <a:cs typeface="Calibri"/>
              <a:sym typeface="Calibri"/>
            </a:endParaRPr>
          </a:p>
        </p:txBody>
      </p:sp>
      <p:pic>
        <p:nvPicPr>
          <p:cNvPr id="243" name="Google Shape;243;p11"/>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244" name="Google Shape;244;p11"/>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
        <p:nvSpPr>
          <p:cNvPr id="245" name="Google Shape;245;p1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descr="Image générée" id="250" name="Google Shape;250;p1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251" name="Google Shape;251;p1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2" name="Google Shape;252;p17"/>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نتذكر مكتسبات من الحصة القرائية الأولى</a:t>
            </a:r>
            <a:endParaRPr/>
          </a:p>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a:t>
            </a:r>
            <a:endParaRPr/>
          </a:p>
        </p:txBody>
      </p:sp>
      <p:sp>
        <p:nvSpPr>
          <p:cNvPr id="253" name="Google Shape;253;p17"/>
          <p:cNvSpPr txBox="1"/>
          <p:nvPr/>
        </p:nvSpPr>
        <p:spPr>
          <a:xfrm>
            <a:off x="918188" y="496148"/>
            <a:ext cx="10336286"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يختار المدرس 5 متعلمين ويطلب منهم  تباعا التذكير بلفظة من الألفاظ التي اكتسبوها من الحصة القرائية الأولى ويقدمون معناها ثم يركبونها في جملة مفيدة ويعللون إجاباتهم .</a:t>
            </a:r>
            <a:r>
              <a:rPr b="0" i="1" lang="ar-MA" sz="1400" u="none" cap="none" strike="noStrike">
                <a:solidFill>
                  <a:srgbClr val="D0CECE"/>
                </a:solidFill>
                <a:latin typeface="Calibri"/>
                <a:ea typeface="Calibri"/>
                <a:cs typeface="Calibri"/>
                <a:sym typeface="Calibri"/>
              </a:rPr>
              <a:t>.</a:t>
            </a:r>
            <a:endParaRPr/>
          </a:p>
        </p:txBody>
      </p:sp>
      <p:pic>
        <p:nvPicPr>
          <p:cNvPr descr="Lever la main - Icônes mains et gestes gratuites" id="254" name="Google Shape;254;p17"/>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255" name="Google Shape;255;p17"/>
          <p:cNvSpPr/>
          <p:nvPr/>
        </p:nvSpPr>
        <p:spPr>
          <a:xfrm>
            <a:off x="1645920" y="1592826"/>
            <a:ext cx="9326881" cy="3416279"/>
          </a:xfrm>
          <a:custGeom>
            <a:rect b="b" l="l" r="r" t="t"/>
            <a:pathLst>
              <a:path extrusionOk="0" h="3416279" w="9326881">
                <a:moveTo>
                  <a:pt x="0" y="0"/>
                </a:moveTo>
                <a:cubicBezTo>
                  <a:pt x="230822" y="-44138"/>
                  <a:pt x="348154" y="23009"/>
                  <a:pt x="489661" y="0"/>
                </a:cubicBezTo>
                <a:cubicBezTo>
                  <a:pt x="631168" y="-23009"/>
                  <a:pt x="662002" y="3136"/>
                  <a:pt x="792785" y="0"/>
                </a:cubicBezTo>
                <a:cubicBezTo>
                  <a:pt x="923568" y="-3136"/>
                  <a:pt x="1183596" y="36826"/>
                  <a:pt x="1562253" y="0"/>
                </a:cubicBezTo>
                <a:cubicBezTo>
                  <a:pt x="1940910" y="-36826"/>
                  <a:pt x="1843226" y="54376"/>
                  <a:pt x="2051914" y="0"/>
                </a:cubicBezTo>
                <a:cubicBezTo>
                  <a:pt x="2260602" y="-54376"/>
                  <a:pt x="2430331" y="54142"/>
                  <a:pt x="2541575" y="0"/>
                </a:cubicBezTo>
                <a:cubicBezTo>
                  <a:pt x="2652819" y="-54142"/>
                  <a:pt x="3039038" y="37238"/>
                  <a:pt x="3311043" y="0"/>
                </a:cubicBezTo>
                <a:cubicBezTo>
                  <a:pt x="3583048" y="-37238"/>
                  <a:pt x="3523430" y="13858"/>
                  <a:pt x="3707435" y="0"/>
                </a:cubicBezTo>
                <a:cubicBezTo>
                  <a:pt x="3891440" y="-13858"/>
                  <a:pt x="4197029" y="66759"/>
                  <a:pt x="4476903" y="0"/>
                </a:cubicBezTo>
                <a:cubicBezTo>
                  <a:pt x="4756777" y="-66759"/>
                  <a:pt x="5072885" y="49010"/>
                  <a:pt x="5246371" y="0"/>
                </a:cubicBezTo>
                <a:cubicBezTo>
                  <a:pt x="5419857" y="-49010"/>
                  <a:pt x="5651096" y="12919"/>
                  <a:pt x="5829301" y="0"/>
                </a:cubicBezTo>
                <a:cubicBezTo>
                  <a:pt x="6007506" y="-12919"/>
                  <a:pt x="6243759" y="24777"/>
                  <a:pt x="6598768" y="0"/>
                </a:cubicBezTo>
                <a:cubicBezTo>
                  <a:pt x="6953777" y="-24777"/>
                  <a:pt x="6896674" y="1646"/>
                  <a:pt x="7088430" y="0"/>
                </a:cubicBezTo>
                <a:cubicBezTo>
                  <a:pt x="7280186" y="-1646"/>
                  <a:pt x="7456352" y="51348"/>
                  <a:pt x="7578091" y="0"/>
                </a:cubicBezTo>
                <a:cubicBezTo>
                  <a:pt x="7699830" y="-51348"/>
                  <a:pt x="7969934" y="1862"/>
                  <a:pt x="8254290" y="0"/>
                </a:cubicBezTo>
                <a:cubicBezTo>
                  <a:pt x="8538646" y="-1862"/>
                  <a:pt x="8561390" y="21179"/>
                  <a:pt x="8743951" y="0"/>
                </a:cubicBezTo>
                <a:cubicBezTo>
                  <a:pt x="8926512" y="-21179"/>
                  <a:pt x="9068323" y="39194"/>
                  <a:pt x="9326881" y="0"/>
                </a:cubicBezTo>
                <a:cubicBezTo>
                  <a:pt x="9341755" y="247475"/>
                  <a:pt x="9322174" y="442468"/>
                  <a:pt x="9326881" y="637705"/>
                </a:cubicBezTo>
                <a:cubicBezTo>
                  <a:pt x="9331588" y="832942"/>
                  <a:pt x="9272305" y="1054102"/>
                  <a:pt x="9326881" y="1241248"/>
                </a:cubicBezTo>
                <a:cubicBezTo>
                  <a:pt x="9381457" y="1428394"/>
                  <a:pt x="9255964" y="1624336"/>
                  <a:pt x="9326881" y="1844791"/>
                </a:cubicBezTo>
                <a:cubicBezTo>
                  <a:pt x="9397798" y="2065246"/>
                  <a:pt x="9297513" y="2215058"/>
                  <a:pt x="9326881" y="2311682"/>
                </a:cubicBezTo>
                <a:cubicBezTo>
                  <a:pt x="9356249" y="2408306"/>
                  <a:pt x="9273880" y="2684288"/>
                  <a:pt x="9326881" y="2812736"/>
                </a:cubicBezTo>
                <a:cubicBezTo>
                  <a:pt x="9379882" y="2941184"/>
                  <a:pt x="9267575" y="3123877"/>
                  <a:pt x="9326881" y="3416279"/>
                </a:cubicBezTo>
                <a:cubicBezTo>
                  <a:pt x="9200506" y="3447917"/>
                  <a:pt x="8996385" y="3414023"/>
                  <a:pt x="8837220" y="3416279"/>
                </a:cubicBezTo>
                <a:cubicBezTo>
                  <a:pt x="8678055" y="3418535"/>
                  <a:pt x="8489111" y="3389101"/>
                  <a:pt x="8254290" y="3416279"/>
                </a:cubicBezTo>
                <a:cubicBezTo>
                  <a:pt x="8019469" y="3443457"/>
                  <a:pt x="8098677" y="3392925"/>
                  <a:pt x="7951166" y="3416279"/>
                </a:cubicBezTo>
                <a:cubicBezTo>
                  <a:pt x="7803655" y="3439633"/>
                  <a:pt x="7731266" y="3380299"/>
                  <a:pt x="7648042" y="3416279"/>
                </a:cubicBezTo>
                <a:cubicBezTo>
                  <a:pt x="7564818" y="3452259"/>
                  <a:pt x="7284410" y="3354851"/>
                  <a:pt x="7065112" y="3416279"/>
                </a:cubicBezTo>
                <a:cubicBezTo>
                  <a:pt x="6845814" y="3477707"/>
                  <a:pt x="6748106" y="3402035"/>
                  <a:pt x="6668720" y="3416279"/>
                </a:cubicBezTo>
                <a:cubicBezTo>
                  <a:pt x="6589334" y="3430523"/>
                  <a:pt x="6236055" y="3379232"/>
                  <a:pt x="5992521" y="3416279"/>
                </a:cubicBezTo>
                <a:cubicBezTo>
                  <a:pt x="5748987" y="3453326"/>
                  <a:pt x="5736141" y="3372940"/>
                  <a:pt x="5596129" y="3416279"/>
                </a:cubicBezTo>
                <a:cubicBezTo>
                  <a:pt x="5456117" y="3459618"/>
                  <a:pt x="5092898" y="3347810"/>
                  <a:pt x="4919930" y="3416279"/>
                </a:cubicBezTo>
                <a:cubicBezTo>
                  <a:pt x="4746962" y="3484748"/>
                  <a:pt x="4768295" y="3401687"/>
                  <a:pt x="4616806" y="3416279"/>
                </a:cubicBezTo>
                <a:cubicBezTo>
                  <a:pt x="4465317" y="3430871"/>
                  <a:pt x="4273529" y="3381497"/>
                  <a:pt x="3940607" y="3416279"/>
                </a:cubicBezTo>
                <a:cubicBezTo>
                  <a:pt x="3607685" y="3451061"/>
                  <a:pt x="3628607" y="3383706"/>
                  <a:pt x="3544215" y="3416279"/>
                </a:cubicBezTo>
                <a:cubicBezTo>
                  <a:pt x="3459823" y="3448852"/>
                  <a:pt x="3349103" y="3384733"/>
                  <a:pt x="3241091" y="3416279"/>
                </a:cubicBezTo>
                <a:cubicBezTo>
                  <a:pt x="3133079" y="3447825"/>
                  <a:pt x="2949159" y="3395931"/>
                  <a:pt x="2844699" y="3416279"/>
                </a:cubicBezTo>
                <a:cubicBezTo>
                  <a:pt x="2740239" y="3436627"/>
                  <a:pt x="2498013" y="3379075"/>
                  <a:pt x="2168500" y="3416279"/>
                </a:cubicBezTo>
                <a:cubicBezTo>
                  <a:pt x="1838987" y="3453483"/>
                  <a:pt x="1940727" y="3386677"/>
                  <a:pt x="1772107" y="3416279"/>
                </a:cubicBezTo>
                <a:cubicBezTo>
                  <a:pt x="1603487" y="3445881"/>
                  <a:pt x="1542854" y="3381405"/>
                  <a:pt x="1468984" y="3416279"/>
                </a:cubicBezTo>
                <a:cubicBezTo>
                  <a:pt x="1395114" y="3451153"/>
                  <a:pt x="1249883" y="3402500"/>
                  <a:pt x="1072591" y="3416279"/>
                </a:cubicBezTo>
                <a:cubicBezTo>
                  <a:pt x="895299" y="3430058"/>
                  <a:pt x="748807" y="3364423"/>
                  <a:pt x="582930" y="3416279"/>
                </a:cubicBezTo>
                <a:cubicBezTo>
                  <a:pt x="417053" y="3468135"/>
                  <a:pt x="148725" y="3362824"/>
                  <a:pt x="0" y="3416279"/>
                </a:cubicBezTo>
                <a:cubicBezTo>
                  <a:pt x="-8361" y="3188233"/>
                  <a:pt x="13303" y="3032059"/>
                  <a:pt x="0" y="2915225"/>
                </a:cubicBezTo>
                <a:cubicBezTo>
                  <a:pt x="-13303" y="2798391"/>
                  <a:pt x="41170" y="2568739"/>
                  <a:pt x="0" y="2414170"/>
                </a:cubicBezTo>
                <a:cubicBezTo>
                  <a:pt x="-41170" y="2259602"/>
                  <a:pt x="17154" y="1966611"/>
                  <a:pt x="0" y="1844791"/>
                </a:cubicBezTo>
                <a:cubicBezTo>
                  <a:pt x="-17154" y="1722971"/>
                  <a:pt x="28879" y="1479491"/>
                  <a:pt x="0" y="1275411"/>
                </a:cubicBezTo>
                <a:cubicBezTo>
                  <a:pt x="-28879" y="1071331"/>
                  <a:pt x="27309" y="896913"/>
                  <a:pt x="0" y="706031"/>
                </a:cubicBezTo>
                <a:cubicBezTo>
                  <a:pt x="-27309" y="515149"/>
                  <a:pt x="17657" y="232444"/>
                  <a:pt x="0" y="0"/>
                </a:cubicBezTo>
                <a:close/>
              </a:path>
            </a:pathLst>
          </a:cu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من المفردات التي تعرفناها خلال الحصة القرائية الأولى : </a:t>
            </a:r>
            <a:endParaRPr b="0" i="0"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400" u="none" cap="none" strike="noStrike">
              <a:solidFill>
                <a:schemeClr val="dk1"/>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215900" lvl="0" marL="342900" marR="0" rtl="1" algn="r">
              <a:lnSpc>
                <a:spcPct val="100000"/>
              </a:lnSpc>
              <a:spcBef>
                <a:spcPts val="0"/>
              </a:spcBef>
              <a:spcAft>
                <a:spcPts val="0"/>
              </a:spcAft>
              <a:buClr>
                <a:srgbClr val="000000"/>
              </a:buClr>
              <a:buSzPts val="2000"/>
              <a:buFont typeface="Noto Sans Symbols"/>
              <a:buNone/>
            </a:pPr>
            <a:r>
              <a:t/>
            </a:r>
            <a:endParaRPr b="1" i="0" sz="2400" u="none" cap="none" strike="noStrike">
              <a:solidFill>
                <a:schemeClr val="dk1"/>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000"/>
              <a:buFont typeface="Noto Sans Symbols"/>
              <a:buChar char="▪"/>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73"/>
          <p:cNvSpPr/>
          <p:nvPr/>
        </p:nvSpPr>
        <p:spPr>
          <a:xfrm>
            <a:off x="835469" y="1188322"/>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61" name="Google Shape;261;p73"/>
          <p:cNvSpPr txBox="1"/>
          <p:nvPr>
            <p:ph type="title"/>
          </p:nvPr>
        </p:nvSpPr>
        <p:spPr>
          <a:xfrm>
            <a:off x="2094270" y="2958207"/>
            <a:ext cx="762910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SzPts val="4400"/>
              <a:buNone/>
            </a:pPr>
            <a:r>
              <a:rPr b="1" lang="ar-MA" sz="3600">
                <a:latin typeface="Calibri"/>
                <a:ea typeface="Calibri"/>
                <a:cs typeface="Calibri"/>
                <a:sym typeface="Calibri"/>
              </a:rPr>
              <a:t>نذكر بميثاق القسم وأهم السلوكات الإيجابية؟</a:t>
            </a:r>
            <a:endParaRPr b="1" sz="3600"/>
          </a:p>
        </p:txBody>
      </p:sp>
      <p:sp>
        <p:nvSpPr>
          <p:cNvPr id="262" name="Google Shape;262;p73"/>
          <p:cNvSpPr txBox="1"/>
          <p:nvPr/>
        </p:nvSpPr>
        <p:spPr>
          <a:xfrm>
            <a:off x="1261098" y="678815"/>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الضابط.</a:t>
            </a:r>
            <a:endParaRPr b="0" i="1" sz="1600" u="none" cap="none" strike="noStrike">
              <a:solidFill>
                <a:srgbClr val="AFABAB"/>
              </a:solidFill>
              <a:latin typeface="Calibri"/>
              <a:ea typeface="Calibri"/>
              <a:cs typeface="Calibri"/>
              <a:sym typeface="Calibri"/>
            </a:endParaRPr>
          </a:p>
        </p:txBody>
      </p:sp>
      <p:pic>
        <p:nvPicPr>
          <p:cNvPr id="263" name="Google Shape;263;p73"/>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sp>
        <p:nvSpPr>
          <p:cNvPr id="264" name="Google Shape;264;p7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90"/>
          <p:cNvSpPr/>
          <p:nvPr/>
        </p:nvSpPr>
        <p:spPr>
          <a:xfrm>
            <a:off x="835469" y="1188322"/>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70" name="Google Shape;270;p90"/>
          <p:cNvSpPr txBox="1"/>
          <p:nvPr>
            <p:ph type="title"/>
          </p:nvPr>
        </p:nvSpPr>
        <p:spPr>
          <a:xfrm>
            <a:off x="1699640" y="54179"/>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SzPts val="4400"/>
              <a:buNone/>
            </a:pPr>
            <a:r>
              <a:rPr lang="ar-MA" sz="2400">
                <a:latin typeface="Calibri"/>
                <a:ea typeface="Calibri"/>
                <a:cs typeface="Calibri"/>
                <a:sym typeface="Calibri"/>
              </a:rPr>
              <a:t>من يذكرنا بمعنى هذه الضوابط ومتى علي الالتزام بها؟</a:t>
            </a:r>
            <a:endParaRPr sz="2400"/>
          </a:p>
        </p:txBody>
      </p:sp>
      <p:sp>
        <p:nvSpPr>
          <p:cNvPr id="271" name="Google Shape;271;p90"/>
          <p:cNvSpPr txBox="1"/>
          <p:nvPr/>
        </p:nvSpPr>
        <p:spPr>
          <a:xfrm>
            <a:off x="1574165" y="410997"/>
            <a:ext cx="9491700" cy="2925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متعلمين للتذكير بمعنى الضابط، ويطلب منهم تحديد وقت الالتزام به وبيان ما يترتب عن عدم الالتزام به.</a:t>
            </a:r>
            <a:endParaRPr b="0" i="1" sz="1600" u="none" cap="none" strike="noStrike">
              <a:solidFill>
                <a:srgbClr val="AFABAB"/>
              </a:solidFill>
              <a:latin typeface="Calibri"/>
              <a:ea typeface="Calibri"/>
              <a:cs typeface="Calibri"/>
              <a:sym typeface="Calibri"/>
            </a:endParaRPr>
          </a:p>
        </p:txBody>
      </p:sp>
      <p:pic>
        <p:nvPicPr>
          <p:cNvPr id="272" name="Google Shape;272;p90"/>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273" name="Google Shape;273;p90"/>
          <p:cNvPicPr preferRelativeResize="0"/>
          <p:nvPr/>
        </p:nvPicPr>
        <p:blipFill rotWithShape="1">
          <a:blip r:embed="rId4">
            <a:alphaModFix/>
          </a:blip>
          <a:srcRect b="0" l="0" r="0" t="0"/>
          <a:stretch/>
        </p:blipFill>
        <p:spPr>
          <a:xfrm>
            <a:off x="4844057" y="2608336"/>
            <a:ext cx="2952000" cy="2952000"/>
          </a:xfrm>
          <a:prstGeom prst="rect">
            <a:avLst/>
          </a:prstGeom>
          <a:noFill/>
          <a:ln>
            <a:noFill/>
          </a:ln>
        </p:spPr>
      </p:pic>
      <p:sp>
        <p:nvSpPr>
          <p:cNvPr id="274" name="Google Shape;274;p90"/>
          <p:cNvSpPr/>
          <p:nvPr/>
        </p:nvSpPr>
        <p:spPr>
          <a:xfrm>
            <a:off x="-82544" y="932575"/>
            <a:ext cx="12192000"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74"/>
          <p:cNvSpPr/>
          <p:nvPr/>
        </p:nvSpPr>
        <p:spPr>
          <a:xfrm>
            <a:off x="896630" y="1122044"/>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80" name="Google Shape;280;p74"/>
          <p:cNvSpPr/>
          <p:nvPr/>
        </p:nvSpPr>
        <p:spPr>
          <a:xfrm>
            <a:off x="1995949" y="13792"/>
            <a:ext cx="8782542" cy="353235"/>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1" i="0" lang="ar-MA" sz="2800" u="none" cap="none" strike="noStrike">
                <a:solidFill>
                  <a:srgbClr val="44546A"/>
                </a:solidFill>
                <a:latin typeface="Calibri"/>
                <a:ea typeface="Calibri"/>
                <a:cs typeface="Calibri"/>
                <a:sym typeface="Calibri"/>
              </a:rPr>
              <a:t>ضوابط القسم</a:t>
            </a:r>
            <a:endParaRPr b="1" i="0" sz="2800" u="none" cap="none" strike="noStrike">
              <a:solidFill>
                <a:srgbClr val="000000"/>
              </a:solidFill>
              <a:latin typeface="Arial"/>
              <a:ea typeface="Arial"/>
              <a:cs typeface="Arial"/>
              <a:sym typeface="Arial"/>
            </a:endParaRPr>
          </a:p>
        </p:txBody>
      </p:sp>
      <p:pic>
        <p:nvPicPr>
          <p:cNvPr id="281" name="Google Shape;281;p74"/>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282" name="Google Shape;282;p74"/>
          <p:cNvPicPr preferRelativeResize="0"/>
          <p:nvPr/>
        </p:nvPicPr>
        <p:blipFill rotWithShape="1">
          <a:blip r:embed="rId4">
            <a:alphaModFix/>
          </a:blip>
          <a:srcRect b="0" l="0" r="0" t="0"/>
          <a:stretch/>
        </p:blipFill>
        <p:spPr>
          <a:xfrm>
            <a:off x="9721271" y="2975989"/>
            <a:ext cx="1057220" cy="1700981"/>
          </a:xfrm>
          <a:prstGeom prst="rect">
            <a:avLst/>
          </a:prstGeom>
          <a:noFill/>
          <a:ln>
            <a:noFill/>
          </a:ln>
        </p:spPr>
      </p:pic>
      <p:sp>
        <p:nvSpPr>
          <p:cNvPr id="283" name="Google Shape;283;p74"/>
          <p:cNvSpPr txBox="1"/>
          <p:nvPr/>
        </p:nvSpPr>
        <p:spPr>
          <a:xfrm>
            <a:off x="1382477" y="2505695"/>
            <a:ext cx="7973732" cy="2641570"/>
          </a:xfrm>
          <a:prstGeom prst="rect">
            <a:avLst/>
          </a:prstGeom>
          <a:noFill/>
          <a:ln>
            <a:noFill/>
          </a:ln>
        </p:spPr>
        <p:txBody>
          <a:bodyPr anchorCtr="0" anchor="t" bIns="60925" lIns="121875" spcFirstLastPara="1" rIns="121875" wrap="square" tIns="60925">
            <a:spAutoFit/>
          </a:bodyPr>
          <a:lstStyle/>
          <a:p>
            <a:pPr indent="0" lvl="0" marL="0" marR="0" rtl="1" algn="just">
              <a:lnSpc>
                <a:spcPct val="150000"/>
              </a:lnSpc>
              <a:spcBef>
                <a:spcPts val="0"/>
              </a:spcBef>
              <a:spcAft>
                <a:spcPts val="0"/>
              </a:spcAft>
              <a:buClr>
                <a:srgbClr val="000000"/>
              </a:buClr>
              <a:buSzPts val="2800"/>
              <a:buFont typeface="Arial"/>
              <a:buNone/>
            </a:pPr>
            <a:r>
              <a:rPr b="1" i="0" lang="ar-MA" sz="2800" u="none" cap="none" strike="noStrike">
                <a:solidFill>
                  <a:srgbClr val="44546A"/>
                </a:solidFill>
                <a:highlight>
                  <a:srgbClr val="00FFFF"/>
                </a:highlight>
                <a:latin typeface="Calibri"/>
                <a:ea typeface="Calibri"/>
                <a:cs typeface="Calibri"/>
                <a:sym typeface="Calibri"/>
              </a:rPr>
              <a:t>خلال النمذجة</a:t>
            </a:r>
            <a:r>
              <a:rPr b="1" i="0" lang="ar-MA" sz="2800" u="none" cap="none" strike="noStrike">
                <a:solidFill>
                  <a:srgbClr val="44546A"/>
                </a:solidFill>
                <a:latin typeface="Calibri"/>
                <a:ea typeface="Calibri"/>
                <a:cs typeface="Calibri"/>
                <a:sym typeface="Calibri"/>
              </a:rPr>
              <a:t>، عندما يتحدث </a:t>
            </a:r>
            <a:r>
              <a:rPr b="1" i="0" lang="ar-MA" sz="2800" u="none" cap="none" strike="noStrike">
                <a:solidFill>
                  <a:srgbClr val="44546A"/>
                </a:solidFill>
                <a:highlight>
                  <a:srgbClr val="FFFF00"/>
                </a:highlight>
                <a:latin typeface="Calibri"/>
                <a:ea typeface="Calibri"/>
                <a:cs typeface="Calibri"/>
                <a:sym typeface="Calibri"/>
              </a:rPr>
              <a:t>أستاذي</a:t>
            </a:r>
            <a:r>
              <a:rPr b="1" i="0" lang="ar-MA" sz="2800" u="none" cap="none" strike="noStrike">
                <a:solidFill>
                  <a:srgbClr val="44546A"/>
                </a:solidFill>
                <a:latin typeface="Calibri"/>
                <a:ea typeface="Calibri"/>
                <a:cs typeface="Calibri"/>
                <a:sym typeface="Calibri"/>
              </a:rPr>
              <a:t>، </a:t>
            </a:r>
            <a:r>
              <a:rPr b="1" i="0" lang="ar-MA" sz="2800" u="none" cap="none" strike="noStrike">
                <a:solidFill>
                  <a:srgbClr val="44546A"/>
                </a:solidFill>
                <a:highlight>
                  <a:srgbClr val="00FFFF"/>
                </a:highlight>
                <a:latin typeface="Calibri"/>
                <a:ea typeface="Calibri"/>
                <a:cs typeface="Calibri"/>
                <a:sym typeface="Calibri"/>
              </a:rPr>
              <a:t>وخلال الممارستين الموجهة والمستقلة </a:t>
            </a:r>
            <a:r>
              <a:rPr b="1" i="0" lang="ar-MA" sz="2800" u="none" cap="none" strike="noStrike">
                <a:solidFill>
                  <a:srgbClr val="44546A"/>
                </a:solidFill>
                <a:latin typeface="Calibri"/>
                <a:ea typeface="Calibri"/>
                <a:cs typeface="Calibri"/>
                <a:sym typeface="Calibri"/>
              </a:rPr>
              <a:t>،عندما يتحدث </a:t>
            </a:r>
            <a:r>
              <a:rPr b="1" i="0" lang="ar-MA" sz="2800" u="none" cap="none" strike="noStrike">
                <a:solidFill>
                  <a:srgbClr val="44546A"/>
                </a:solidFill>
                <a:highlight>
                  <a:srgbClr val="FFFF00"/>
                </a:highlight>
                <a:latin typeface="Calibri"/>
                <a:ea typeface="Calibri"/>
                <a:cs typeface="Calibri"/>
                <a:sym typeface="Calibri"/>
              </a:rPr>
              <a:t>زملائي</a:t>
            </a:r>
            <a:r>
              <a:rPr b="1" i="0" lang="ar-MA" sz="2800" u="none" cap="none" strike="noStrike">
                <a:solidFill>
                  <a:srgbClr val="44546A"/>
                </a:solidFill>
                <a:latin typeface="Calibri"/>
                <a:ea typeface="Calibri"/>
                <a:cs typeface="Calibri"/>
                <a:sym typeface="Calibri"/>
              </a:rPr>
              <a:t>، أنتبه جيدا وأصغي بعناية لما يقولون، وإذا لم أفعل سأشوش على القسم وستضيع علي فرص الاستفادة </a:t>
            </a:r>
            <a:endParaRPr b="1" i="0" sz="2800" u="none" cap="none" strike="noStrike">
              <a:solidFill>
                <a:srgbClr val="44546A"/>
              </a:solidFill>
              <a:latin typeface="Calibri"/>
              <a:ea typeface="Calibri"/>
              <a:cs typeface="Calibri"/>
              <a:sym typeface="Calibri"/>
            </a:endParaRPr>
          </a:p>
        </p:txBody>
      </p:sp>
      <p:sp>
        <p:nvSpPr>
          <p:cNvPr id="284" name="Google Shape;284;p74"/>
          <p:cNvSpPr/>
          <p:nvPr/>
        </p:nvSpPr>
        <p:spPr>
          <a:xfrm>
            <a:off x="896631" y="454260"/>
            <a:ext cx="9881860" cy="60272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1" i="0" lang="ar-MA" sz="1800" u="none" cap="none" strike="noStrike">
                <a:solidFill>
                  <a:srgbClr val="44546A"/>
                </a:solidFill>
                <a:latin typeface="Calibri"/>
                <a:ea typeface="Calibri"/>
                <a:cs typeface="Calibri"/>
                <a:sym typeface="Calibri"/>
              </a:rPr>
              <a:t>يوضح المتعلم متى نلتزم بهذا السلوك ، في أي مرحلة ، وماذا يترتب عن الإخلال به </a:t>
            </a:r>
            <a:endParaRPr b="0" i="0" sz="1800" u="none" cap="none" strike="noStrike">
              <a:solidFill>
                <a:srgbClr val="000000"/>
              </a:solidFill>
              <a:latin typeface="Arial"/>
              <a:ea typeface="Arial"/>
              <a:cs typeface="Arial"/>
              <a:sym typeface="Arial"/>
            </a:endParaRPr>
          </a:p>
        </p:txBody>
      </p:sp>
      <p:sp>
        <p:nvSpPr>
          <p:cNvPr id="285" name="Google Shape;285;p7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4"/>
          <p:cNvSpPr/>
          <p:nvPr/>
        </p:nvSpPr>
        <p:spPr>
          <a:xfrm>
            <a:off x="2566220" y="-8072"/>
            <a:ext cx="8483574" cy="429839"/>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0" i="0" lang="ar-MA" sz="2400" u="none" cap="none" strike="noStrike">
                <a:solidFill>
                  <a:srgbClr val="44546A"/>
                </a:solidFill>
                <a:latin typeface="Calibri"/>
                <a:ea typeface="Calibri"/>
                <a:cs typeface="Calibri"/>
                <a:sym typeface="Calibri"/>
              </a:rPr>
              <a:t>ضوابط القسم</a:t>
            </a:r>
            <a:endParaRPr b="0" i="0" sz="2400" u="none" cap="none" strike="noStrike">
              <a:solidFill>
                <a:srgbClr val="000000"/>
              </a:solidFill>
              <a:latin typeface="Arial"/>
              <a:ea typeface="Arial"/>
              <a:cs typeface="Arial"/>
              <a:sym typeface="Arial"/>
            </a:endParaRPr>
          </a:p>
        </p:txBody>
      </p:sp>
      <p:pic>
        <p:nvPicPr>
          <p:cNvPr id="291" name="Google Shape;291;p54"/>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sp>
        <p:nvSpPr>
          <p:cNvPr id="292" name="Google Shape;292;p54"/>
          <p:cNvSpPr txBox="1"/>
          <p:nvPr/>
        </p:nvSpPr>
        <p:spPr>
          <a:xfrm>
            <a:off x="555260" y="2015590"/>
            <a:ext cx="8972198" cy="2641570"/>
          </a:xfrm>
          <a:prstGeom prst="rect">
            <a:avLst/>
          </a:prstGeom>
          <a:noFill/>
          <a:ln>
            <a:noFill/>
          </a:ln>
        </p:spPr>
        <p:txBody>
          <a:bodyPr anchorCtr="0" anchor="t" bIns="60925" lIns="121875" spcFirstLastPara="1" rIns="121875" wrap="square" tIns="60925">
            <a:spAutoFit/>
          </a:bodyPr>
          <a:lstStyle/>
          <a:p>
            <a:pPr indent="0" lvl="0" marL="0" marR="0" rtl="1" algn="just">
              <a:lnSpc>
                <a:spcPct val="150000"/>
              </a:lnSpc>
              <a:spcBef>
                <a:spcPts val="0"/>
              </a:spcBef>
              <a:spcAft>
                <a:spcPts val="0"/>
              </a:spcAft>
              <a:buClr>
                <a:srgbClr val="000000"/>
              </a:buClr>
              <a:buSzPts val="2400"/>
              <a:buFont typeface="Arial"/>
              <a:buNone/>
            </a:pPr>
            <a:r>
              <a:rPr b="1" i="0" lang="ar-MA" sz="2400" u="none" cap="none" strike="noStrike">
                <a:solidFill>
                  <a:schemeClr val="accent6"/>
                </a:solidFill>
                <a:latin typeface="Calibri"/>
                <a:ea typeface="Calibri"/>
                <a:cs typeface="Calibri"/>
                <a:sym typeface="Calibri"/>
              </a:rPr>
              <a:t>خلال الممارسة الموجهة ،</a:t>
            </a:r>
            <a:r>
              <a:rPr b="1" i="0" lang="ar-MA" sz="2800" u="none" cap="none" strike="noStrike">
                <a:solidFill>
                  <a:srgbClr val="44546A"/>
                </a:solidFill>
                <a:latin typeface="Calibri"/>
                <a:ea typeface="Calibri"/>
                <a:cs typeface="Calibri"/>
                <a:sym typeface="Calibri"/>
              </a:rPr>
              <a:t>عندما يطرح أستاذي سؤالا، أمتنع عن الإجابة بعشوائية وأطلب الإذن من أستاذي، </a:t>
            </a:r>
            <a:r>
              <a:rPr b="1" i="0" lang="ar-MA" sz="2400" u="none" cap="none" strike="noStrike">
                <a:solidFill>
                  <a:srgbClr val="002060"/>
                </a:solidFill>
                <a:latin typeface="Calibri"/>
                <a:ea typeface="Calibri"/>
                <a:cs typeface="Calibri"/>
                <a:sym typeface="Calibri"/>
              </a:rPr>
              <a:t>و</a:t>
            </a: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a:t>
            </a:r>
            <a:r>
              <a:rPr b="1" i="0" lang="ar-MA" sz="2800" u="none" cap="none" strike="noStrike">
                <a:solidFill>
                  <a:srgbClr val="44546A"/>
                </a:solidFill>
                <a:latin typeface="Calibri"/>
                <a:ea typeface="Calibri"/>
                <a:cs typeface="Calibri"/>
                <a:sym typeface="Calibri"/>
              </a:rPr>
              <a:t>وإذا خالفت هذا الأمر سأبث الفوضى داخل القسم وأضيع على نفسي وعلى زملائي فرصة التحصيل </a:t>
            </a:r>
            <a:endParaRPr b="1" i="0" sz="2800" u="none" cap="none" strike="noStrike">
              <a:solidFill>
                <a:srgbClr val="44546A"/>
              </a:solidFill>
              <a:latin typeface="Calibri"/>
              <a:ea typeface="Calibri"/>
              <a:cs typeface="Calibri"/>
              <a:sym typeface="Calibri"/>
            </a:endParaRPr>
          </a:p>
        </p:txBody>
      </p:sp>
      <p:pic>
        <p:nvPicPr>
          <p:cNvPr descr="Lever la main - Icônes mains et gestes gratuites" id="293" name="Google Shape;293;p54"/>
          <p:cNvPicPr preferRelativeResize="0"/>
          <p:nvPr/>
        </p:nvPicPr>
        <p:blipFill rotWithShape="1">
          <a:blip r:embed="rId4">
            <a:alphaModFix/>
          </a:blip>
          <a:srcRect b="0" l="0" r="0" t="0"/>
          <a:stretch/>
        </p:blipFill>
        <p:spPr>
          <a:xfrm>
            <a:off x="10318881" y="2723159"/>
            <a:ext cx="1173893" cy="1226431"/>
          </a:xfrm>
          <a:prstGeom prst="rect">
            <a:avLst/>
          </a:prstGeom>
          <a:noFill/>
          <a:ln>
            <a:noFill/>
          </a:ln>
        </p:spPr>
      </p:pic>
      <p:sp>
        <p:nvSpPr>
          <p:cNvPr id="294" name="Google Shape;294;p54"/>
          <p:cNvSpPr/>
          <p:nvPr/>
        </p:nvSpPr>
        <p:spPr>
          <a:xfrm>
            <a:off x="2637030" y="344580"/>
            <a:ext cx="8483574" cy="311203"/>
          </a:xfrm>
          <a:prstGeom prst="rect">
            <a:avLst/>
          </a:prstGeom>
          <a:noFill/>
          <a:ln>
            <a:noFill/>
          </a:ln>
        </p:spPr>
        <p:txBody>
          <a:bodyPr anchorCtr="0" anchor="t" bIns="45675" lIns="91425" spcFirstLastPara="1" rIns="91425" wrap="square" tIns="45675">
            <a:noAutofit/>
          </a:bodyPr>
          <a:lstStyle/>
          <a:p>
            <a:pPr indent="0" lvl="0" marL="0" marR="0" rtl="0" algn="r">
              <a:lnSpc>
                <a:spcPct val="100000"/>
              </a:lnSpc>
              <a:spcBef>
                <a:spcPts val="0"/>
              </a:spcBef>
              <a:spcAft>
                <a:spcPts val="0"/>
              </a:spcAft>
              <a:buNone/>
            </a:pPr>
            <a:r>
              <a:rPr b="0" i="0" lang="ar-MA" sz="1800" u="none" cap="none" strike="noStrike">
                <a:solidFill>
                  <a:srgbClr val="44546A"/>
                </a:solidFill>
                <a:latin typeface="Calibri"/>
                <a:ea typeface="Calibri"/>
                <a:cs typeface="Calibri"/>
                <a:sym typeface="Calibri"/>
              </a:rPr>
              <a:t>يوضح المتعلم متى نلتزم بهذا السلوك ، في أي مرحلة ، وماذا يترتب عن الإخلال به </a:t>
            </a:r>
            <a:endParaRPr b="0" i="0" sz="1800" u="none" cap="none" strike="noStrike">
              <a:solidFill>
                <a:srgbClr val="000000"/>
              </a:solidFill>
              <a:latin typeface="Arial"/>
              <a:ea typeface="Arial"/>
              <a:cs typeface="Arial"/>
              <a:sym typeface="Arial"/>
            </a:endParaRPr>
          </a:p>
        </p:txBody>
      </p:sp>
      <p:sp>
        <p:nvSpPr>
          <p:cNvPr id="295" name="Google Shape;295;p5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grpSp>
        <p:nvGrpSpPr>
          <p:cNvPr id="300" name="Google Shape;300;p57"/>
          <p:cNvGrpSpPr/>
          <p:nvPr/>
        </p:nvGrpSpPr>
        <p:grpSpPr>
          <a:xfrm>
            <a:off x="5130955" y="1706886"/>
            <a:ext cx="6054377" cy="3711725"/>
            <a:chOff x="1715066" y="1103461"/>
            <a:chExt cx="5717724" cy="3124203"/>
          </a:xfrm>
        </p:grpSpPr>
        <p:sp>
          <p:nvSpPr>
            <p:cNvPr id="301" name="Google Shape;301;p5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02" name="Google Shape;302;p5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03" name="Google Shape;303;p57"/>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rgbClr val="000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د - التصريح بالأهداف </a:t>
            </a:r>
            <a:r>
              <a:rPr b="1" i="0" lang="ar-MA" sz="4800" u="none" cap="none" strike="noStrike">
                <a:solidFill>
                  <a:srgbClr val="44546A"/>
                </a:solidFill>
                <a:latin typeface="Calibri"/>
                <a:ea typeface="Calibri"/>
                <a:cs typeface="Calibri"/>
                <a:sym typeface="Calibri"/>
              </a:rPr>
              <a:t>دقيقتان</a:t>
            </a:r>
            <a:endParaRPr b="1" i="0" sz="4800" u="none" cap="none" strike="noStrike">
              <a:solidFill>
                <a:srgbClr val="44546A"/>
              </a:solidFill>
              <a:latin typeface="Calibri"/>
              <a:ea typeface="Calibri"/>
              <a:cs typeface="Calibri"/>
              <a:sym typeface="Calibri"/>
            </a:endParaRPr>
          </a:p>
        </p:txBody>
      </p:sp>
      <p:pic>
        <p:nvPicPr>
          <p:cNvPr id="304" name="Google Shape;304;p57"/>
          <p:cNvPicPr preferRelativeResize="0"/>
          <p:nvPr/>
        </p:nvPicPr>
        <p:blipFill rotWithShape="1">
          <a:blip r:embed="rId3">
            <a:alphaModFix/>
          </a:blip>
          <a:srcRect b="0" l="0" r="0" t="0"/>
          <a:stretch/>
        </p:blipFill>
        <p:spPr>
          <a:xfrm>
            <a:off x="1757708" y="2732387"/>
            <a:ext cx="1173691" cy="1173691"/>
          </a:xfrm>
          <a:prstGeom prst="rect">
            <a:avLst/>
          </a:prstGeom>
          <a:noFill/>
          <a:ln>
            <a:noFill/>
          </a:ln>
        </p:spPr>
      </p:pic>
      <p:pic>
        <p:nvPicPr>
          <p:cNvPr id="305" name="Google Shape;305;p57"/>
          <p:cNvPicPr preferRelativeResize="0"/>
          <p:nvPr/>
        </p:nvPicPr>
        <p:blipFill rotWithShape="1">
          <a:blip r:embed="rId4">
            <a:alphaModFix/>
          </a:blip>
          <a:srcRect b="0" l="0" r="0" t="0"/>
          <a:stretch/>
        </p:blipFill>
        <p:spPr>
          <a:xfrm>
            <a:off x="417444" y="2652876"/>
            <a:ext cx="2675209" cy="2675209"/>
          </a:xfrm>
          <a:prstGeom prst="rect">
            <a:avLst/>
          </a:prstGeom>
          <a:noFill/>
          <a:ln>
            <a:noFill/>
          </a:ln>
        </p:spPr>
      </p:pic>
      <p:sp>
        <p:nvSpPr>
          <p:cNvPr id="306" name="Google Shape;306;p5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12" name="Google Shape;312;p1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13" name="Google Shape;313;p1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314" name="Google Shape;314;p14"/>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315" name="Google Shape;315;p14"/>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316" name="Google Shape;316;p14"/>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التصريح بالأهداف : 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317" name="Google Shape;317;p14"/>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318" name="Google Shape;318;p14"/>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000" u="none" cap="none" strike="noStrike">
                <a:solidFill>
                  <a:srgbClr val="106585"/>
                </a:solidFill>
                <a:latin typeface="Calibri"/>
                <a:ea typeface="Calibri"/>
                <a:cs typeface="Calibri"/>
                <a:sym typeface="Calibri"/>
              </a:rPr>
              <a:t>قراءة مقطع من النص بطلاقة في حدود دقيقة واحدة.</a:t>
            </a:r>
            <a:endParaRPr/>
          </a:p>
        </p:txBody>
      </p:sp>
      <p:sp>
        <p:nvSpPr>
          <p:cNvPr id="319" name="Google Shape;319;p14"/>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Arial"/>
                <a:ea typeface="Arial"/>
                <a:cs typeface="Arial"/>
                <a:sym typeface="Arial"/>
              </a:rPr>
              <a:t>يشرح المدرس أهداف الحصة بوضوح ، ويبين المطلوب من المتعلم في كل هدف.</a:t>
            </a:r>
            <a:endParaRPr b="0" i="0" sz="1600" u="none" cap="none" strike="noStrike">
              <a:solidFill>
                <a:srgbClr val="7F7F7F"/>
              </a:solidFill>
              <a:latin typeface="Arial"/>
              <a:ea typeface="Arial"/>
              <a:cs typeface="Arial"/>
              <a:sym typeface="Arial"/>
            </a:endParaRPr>
          </a:p>
        </p:txBody>
      </p:sp>
      <p:sp>
        <p:nvSpPr>
          <p:cNvPr id="320" name="Google Shape;320;p14"/>
          <p:cNvSpPr/>
          <p:nvPr/>
        </p:nvSpPr>
        <p:spPr>
          <a:xfrm>
            <a:off x="1160207" y="3935857"/>
            <a:ext cx="8879328" cy="1168400"/>
          </a:xfrm>
          <a:prstGeom prst="roundRect">
            <a:avLst>
              <a:gd fmla="val 16667" name="adj"/>
            </a:avLst>
          </a:prstGeom>
          <a:solidFill>
            <a:srgbClr val="F2F2F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342900" lvl="0" marL="342900" marR="0" rtl="1" algn="r">
              <a:lnSpc>
                <a:spcPct val="10000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استنتاج معان ضمنية من النص.</a:t>
            </a:r>
            <a:endParaRPr b="0" i="0" sz="2000" u="none" cap="none" strike="noStrike">
              <a:solidFill>
                <a:schemeClr val="dk1"/>
              </a:solidFill>
              <a:latin typeface="Calibri"/>
              <a:ea typeface="Calibri"/>
              <a:cs typeface="Calibri"/>
              <a:sym typeface="Calibri"/>
            </a:endParaRPr>
          </a:p>
          <a:p>
            <a:pPr indent="-342900" lvl="0" marL="342900" marR="0" rtl="1" algn="r">
              <a:lnSpc>
                <a:spcPct val="90000"/>
              </a:lnSpc>
              <a:spcBef>
                <a:spcPts val="100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التعبير</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عن</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رأي</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في</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مضمون</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النص</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أو</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شيء</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من</a:t>
            </a:r>
            <a:r>
              <a:rPr b="0" i="0" lang="ar-MA" sz="2000" u="none" cap="none" strike="noStrike">
                <a:solidFill>
                  <a:schemeClr val="dk1"/>
                </a:solidFill>
                <a:latin typeface="Calibri"/>
                <a:ea typeface="Calibri"/>
                <a:cs typeface="Calibri"/>
                <a:sym typeface="Calibri"/>
              </a:rPr>
              <a:t> </a:t>
            </a:r>
            <a:r>
              <a:rPr b="1" i="0" lang="ar-MA" sz="2000" u="none" cap="none" strike="noStrike">
                <a:solidFill>
                  <a:srgbClr val="106585"/>
                </a:solidFill>
                <a:latin typeface="Calibri"/>
                <a:ea typeface="Calibri"/>
                <a:cs typeface="Calibri"/>
                <a:sym typeface="Calibri"/>
              </a:rPr>
              <a:t>متعلقاته.</a:t>
            </a:r>
            <a:endParaRPr b="1" i="0" sz="2000" u="none" cap="none" strike="noStrike">
              <a:solidFill>
                <a:srgbClr val="106585"/>
              </a:solidFill>
              <a:latin typeface="Calibri"/>
              <a:ea typeface="Calibri"/>
              <a:cs typeface="Calibri"/>
              <a:sym typeface="Calibri"/>
            </a:endParaRPr>
          </a:p>
        </p:txBody>
      </p:sp>
      <p:sp>
        <p:nvSpPr>
          <p:cNvPr id="321" name="Google Shape;321;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2000"/>
                                        <p:tgtEl>
                                          <p:spTgt spid="3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2000"/>
                                        <p:tgtEl>
                                          <p:spTgt spid="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500"/>
                                        <p:tgtEl>
                                          <p:spTgt spid="3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grpSp>
        <p:nvGrpSpPr>
          <p:cNvPr id="326" name="Google Shape;326;p18"/>
          <p:cNvGrpSpPr/>
          <p:nvPr/>
        </p:nvGrpSpPr>
        <p:grpSpPr>
          <a:xfrm>
            <a:off x="5130955" y="1706886"/>
            <a:ext cx="6054377" cy="3711725"/>
            <a:chOff x="1715066" y="1103461"/>
            <a:chExt cx="5717724" cy="3124203"/>
          </a:xfrm>
        </p:grpSpPr>
        <p:sp>
          <p:nvSpPr>
            <p:cNvPr id="327" name="Google Shape;327;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28" name="Google Shape;328;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29" name="Google Shape;329;p18"/>
          <p:cNvSpPr txBox="1"/>
          <p:nvPr/>
        </p:nvSpPr>
        <p:spPr>
          <a:xfrm>
            <a:off x="5223539" y="2321004"/>
            <a:ext cx="5869200" cy="264687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النشاط الأول:</a:t>
            </a:r>
            <a:endParaRPr/>
          </a:p>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بطلاقة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(15  دقيقة)</a:t>
            </a:r>
            <a:endParaRPr b="1" i="0" sz="2800" u="none" cap="none" strike="noStrike">
              <a:solidFill>
                <a:srgbClr val="44546A"/>
              </a:solidFill>
              <a:latin typeface="Calibri"/>
              <a:ea typeface="Calibri"/>
              <a:cs typeface="Calibri"/>
              <a:sym typeface="Calibri"/>
            </a:endParaRPr>
          </a:p>
        </p:txBody>
      </p:sp>
      <p:pic>
        <p:nvPicPr>
          <p:cNvPr id="330" name="Google Shape;330;p18"/>
          <p:cNvPicPr preferRelativeResize="0"/>
          <p:nvPr/>
        </p:nvPicPr>
        <p:blipFill rotWithShape="1">
          <a:blip r:embed="rId3">
            <a:alphaModFix/>
          </a:blip>
          <a:srcRect b="0" l="75835" r="0" t="0"/>
          <a:stretch/>
        </p:blipFill>
        <p:spPr>
          <a:xfrm>
            <a:off x="1328338" y="1107440"/>
            <a:ext cx="3380469" cy="4063893"/>
          </a:xfrm>
          <a:prstGeom prst="rect">
            <a:avLst/>
          </a:prstGeom>
          <a:noFill/>
          <a:ln>
            <a:noFill/>
          </a:ln>
        </p:spPr>
      </p:pic>
      <p:sp>
        <p:nvSpPr>
          <p:cNvPr id="331" name="Google Shape;331;p1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grpSp>
        <p:nvGrpSpPr>
          <p:cNvPr id="336" name="Google Shape;336;p38"/>
          <p:cNvGrpSpPr/>
          <p:nvPr/>
        </p:nvGrpSpPr>
        <p:grpSpPr>
          <a:xfrm>
            <a:off x="5130955" y="1706886"/>
            <a:ext cx="6054377" cy="3711725"/>
            <a:chOff x="1715066" y="1103461"/>
            <a:chExt cx="5717724" cy="3124203"/>
          </a:xfrm>
        </p:grpSpPr>
        <p:sp>
          <p:nvSpPr>
            <p:cNvPr id="337" name="Google Shape;337;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38" name="Google Shape;338;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39" name="Google Shape;339;p38"/>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النمذجة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(5  دقائق)</a:t>
            </a:r>
            <a:endParaRPr b="1" i="0" sz="2800" u="none" cap="none" strike="noStrike">
              <a:solidFill>
                <a:srgbClr val="44546A"/>
              </a:solidFill>
              <a:latin typeface="Calibri"/>
              <a:ea typeface="Calibri"/>
              <a:cs typeface="Calibri"/>
              <a:sym typeface="Calibri"/>
            </a:endParaRPr>
          </a:p>
        </p:txBody>
      </p:sp>
      <p:pic>
        <p:nvPicPr>
          <p:cNvPr descr="‫331 معلمة الصف الصور والصور وصور الخلفية للتنزيل المجاني‬‎" id="340" name="Google Shape;340;p38"/>
          <p:cNvPicPr preferRelativeResize="0"/>
          <p:nvPr/>
        </p:nvPicPr>
        <p:blipFill rotWithShape="1">
          <a:blip r:embed="rId3">
            <a:alphaModFix/>
          </a:blip>
          <a:srcRect b="0" l="0" r="0" t="0"/>
          <a:stretch/>
        </p:blipFill>
        <p:spPr>
          <a:xfrm>
            <a:off x="678425" y="1706886"/>
            <a:ext cx="4070555" cy="3755923"/>
          </a:xfrm>
          <a:prstGeom prst="rect">
            <a:avLst/>
          </a:prstGeom>
          <a:noFill/>
          <a:ln>
            <a:noFill/>
          </a:ln>
        </p:spPr>
      </p:pic>
      <p:sp>
        <p:nvSpPr>
          <p:cNvPr id="341" name="Google Shape;341;p3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7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47" name="Google Shape;347;p7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48" name="Google Shape;348;p76"/>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349" name="Google Shape;349;p76"/>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350" name="Google Shape;350;p76"/>
          <p:cNvSpPr txBox="1"/>
          <p:nvPr/>
        </p:nvSpPr>
        <p:spPr>
          <a:xfrm>
            <a:off x="1180063" y="3632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يقدم المدرس النشاط ويدعو المتعلمين إلى الانتباه لكيفية إنجازه.</a:t>
            </a:r>
            <a:endParaRPr b="0" i="0" sz="1400" u="none" cap="none" strike="noStrike">
              <a:solidFill>
                <a:srgbClr val="000000"/>
              </a:solidFill>
              <a:latin typeface="Calibri"/>
              <a:ea typeface="Calibri"/>
              <a:cs typeface="Calibri"/>
              <a:sym typeface="Calibri"/>
            </a:endParaRPr>
          </a:p>
        </p:txBody>
      </p:sp>
      <p:sp>
        <p:nvSpPr>
          <p:cNvPr id="351" name="Google Shape;351;p76"/>
          <p:cNvSpPr txBox="1"/>
          <p:nvPr/>
        </p:nvSpPr>
        <p:spPr>
          <a:xfrm>
            <a:off x="882964" y="-27018"/>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يثير الأستاذ انتباه التلاميذ، ويذكرهم بقواعد القراءة السليمة ، ويعيد شرح عناصر شبكة التقويم الذاتي:</a:t>
            </a:r>
            <a:endParaRPr b="0" i="0" sz="1400" u="none" cap="none" strike="noStrike">
              <a:solidFill>
                <a:srgbClr val="000000"/>
              </a:solidFill>
              <a:highlight>
                <a:srgbClr val="FF00FF"/>
              </a:highlight>
              <a:latin typeface="Arial"/>
              <a:ea typeface="Arial"/>
              <a:cs typeface="Arial"/>
              <a:sym typeface="Arial"/>
            </a:endParaRPr>
          </a:p>
        </p:txBody>
      </p:sp>
      <p:sp>
        <p:nvSpPr>
          <p:cNvPr id="352" name="Google Shape;352;p76"/>
          <p:cNvSpPr/>
          <p:nvPr/>
        </p:nvSpPr>
        <p:spPr>
          <a:xfrm>
            <a:off x="1553497" y="1689769"/>
            <a:ext cx="8570611" cy="3924450"/>
          </a:xfrm>
          <a:prstGeom prst="rect">
            <a:avLst/>
          </a:prstGeom>
          <a:solidFill>
            <a:schemeClr val="l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0" i="0" lang="ar-MA" sz="2800" u="none" cap="none" strike="noStrike">
                <a:solidFill>
                  <a:schemeClr val="dk1"/>
                </a:solidFill>
                <a:latin typeface="Calibri"/>
                <a:ea typeface="Calibri"/>
                <a:cs typeface="Calibri"/>
                <a:sym typeface="Calibri"/>
              </a:rPr>
              <a:t>انتبهوا جيدا سأقرأ أمامكم الفقرة الأولى، لاحظوا،  و ركزوا على : </a:t>
            </a:r>
            <a:endParaRPr/>
          </a:p>
          <a:p>
            <a:pPr indent="-457200" lvl="0" marL="457200" marR="0" rtl="1" algn="r">
              <a:lnSpc>
                <a:spcPct val="150000"/>
              </a:lnSpc>
              <a:spcBef>
                <a:spcPts val="0"/>
              </a:spcBef>
              <a:spcAft>
                <a:spcPts val="0"/>
              </a:spcAft>
              <a:buClr>
                <a:srgbClr val="000000"/>
              </a:buClr>
              <a:buSzPts val="2800"/>
              <a:buFont typeface="Noto Sans Symbols"/>
              <a:buChar char="❑"/>
            </a:pPr>
            <a:r>
              <a:rPr b="0" i="0" lang="ar-MA" sz="2800" u="none" cap="none" strike="noStrike">
                <a:solidFill>
                  <a:schemeClr val="dk1"/>
                </a:solidFill>
                <a:latin typeface="Calibri"/>
                <a:ea typeface="Calibri"/>
                <a:cs typeface="Calibri"/>
                <a:sym typeface="Calibri"/>
              </a:rPr>
              <a:t>حرصي على إظهار الحركات الإعرابية ،</a:t>
            </a:r>
            <a:endParaRPr/>
          </a:p>
          <a:p>
            <a:pPr indent="-457200" lvl="0" marL="457200" marR="0" rtl="1" algn="r">
              <a:lnSpc>
                <a:spcPct val="150000"/>
              </a:lnSpc>
              <a:spcBef>
                <a:spcPts val="0"/>
              </a:spcBef>
              <a:spcAft>
                <a:spcPts val="0"/>
              </a:spcAft>
              <a:buClr>
                <a:srgbClr val="000000"/>
              </a:buClr>
              <a:buSzPts val="2800"/>
              <a:buFont typeface="Noto Sans Symbols"/>
              <a:buChar char="❑"/>
            </a:pPr>
            <a:r>
              <a:rPr b="0" i="0" lang="ar-MA" sz="2800" u="none" cap="none" strike="noStrike">
                <a:solidFill>
                  <a:schemeClr val="dk1"/>
                </a:solidFill>
                <a:latin typeface="Calibri"/>
                <a:ea typeface="Calibri"/>
                <a:cs typeface="Calibri"/>
                <a:sym typeface="Calibri"/>
              </a:rPr>
              <a:t> حرصي على نطق الكلمات بسلامة،</a:t>
            </a:r>
            <a:endParaRPr/>
          </a:p>
          <a:p>
            <a:pPr indent="-457200" lvl="0" marL="457200" marR="0" rtl="1" algn="r">
              <a:lnSpc>
                <a:spcPct val="150000"/>
              </a:lnSpc>
              <a:spcBef>
                <a:spcPts val="0"/>
              </a:spcBef>
              <a:spcAft>
                <a:spcPts val="0"/>
              </a:spcAft>
              <a:buClr>
                <a:srgbClr val="000000"/>
              </a:buClr>
              <a:buSzPts val="2800"/>
              <a:buFont typeface="Noto Sans Symbols"/>
              <a:buChar char="❑"/>
            </a:pPr>
            <a:r>
              <a:rPr b="0" i="0" lang="ar-MA" sz="2800" u="none" cap="none" strike="noStrike">
                <a:solidFill>
                  <a:schemeClr val="dk1"/>
                </a:solidFill>
                <a:latin typeface="Calibri"/>
                <a:ea typeface="Calibri"/>
                <a:cs typeface="Calibri"/>
                <a:sym typeface="Calibri"/>
              </a:rPr>
              <a:t>احترامي علامات الترقيم ،</a:t>
            </a:r>
            <a:endParaRPr/>
          </a:p>
          <a:p>
            <a:pPr indent="-457200" lvl="0" marL="457200" marR="0" rtl="1" algn="r">
              <a:lnSpc>
                <a:spcPct val="150000"/>
              </a:lnSpc>
              <a:spcBef>
                <a:spcPts val="0"/>
              </a:spcBef>
              <a:spcAft>
                <a:spcPts val="0"/>
              </a:spcAft>
              <a:buClr>
                <a:srgbClr val="000000"/>
              </a:buClr>
              <a:buSzPts val="2800"/>
              <a:buFont typeface="Noto Sans Symbols"/>
              <a:buChar char="❑"/>
            </a:pPr>
            <a:r>
              <a:rPr b="0" i="0" lang="ar-MA" sz="2800" u="none" cap="none" strike="noStrike">
                <a:solidFill>
                  <a:schemeClr val="dk1"/>
                </a:solidFill>
                <a:latin typeface="Calibri"/>
                <a:ea typeface="Calibri"/>
                <a:cs typeface="Calibri"/>
                <a:sym typeface="Calibri"/>
              </a:rPr>
              <a:t> تمثلي المعنى خلال القراءة،</a:t>
            </a:r>
            <a:endParaRPr/>
          </a:p>
          <a:p>
            <a:pPr indent="-457200" lvl="0" marL="457200" marR="0" rtl="1" algn="r">
              <a:lnSpc>
                <a:spcPct val="150000"/>
              </a:lnSpc>
              <a:spcBef>
                <a:spcPts val="0"/>
              </a:spcBef>
              <a:spcAft>
                <a:spcPts val="0"/>
              </a:spcAft>
              <a:buClr>
                <a:srgbClr val="000000"/>
              </a:buClr>
              <a:buSzPts val="2800"/>
              <a:buFont typeface="Noto Sans Symbols"/>
              <a:buChar char="❑"/>
            </a:pPr>
            <a:r>
              <a:rPr b="0" i="0" lang="ar-MA" sz="2800" u="none" cap="none" strike="noStrike">
                <a:solidFill>
                  <a:schemeClr val="dk1"/>
                </a:solidFill>
                <a:latin typeface="Calibri"/>
                <a:ea typeface="Calibri"/>
                <a:cs typeface="Calibri"/>
                <a:sym typeface="Calibri"/>
              </a:rPr>
              <a:t> اعتماد إيقاع متوازن ، لا سريع ولا بطيء .</a:t>
            </a:r>
            <a:endParaRPr b="0" i="0" sz="2800" u="none" cap="none" strike="noStrike">
              <a:solidFill>
                <a:schemeClr val="dk1"/>
              </a:solidFill>
              <a:latin typeface="Calibri"/>
              <a:ea typeface="Calibri"/>
              <a:cs typeface="Calibri"/>
              <a:sym typeface="Calibri"/>
            </a:endParaRPr>
          </a:p>
        </p:txBody>
      </p:sp>
      <p:sp>
        <p:nvSpPr>
          <p:cNvPr id="353" name="Google Shape;353;p7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4"/>
          <p:cNvSpPr txBox="1"/>
          <p:nvPr>
            <p:ph idx="1" type="body"/>
          </p:nvPr>
        </p:nvSpPr>
        <p:spPr>
          <a:xfrm>
            <a:off x="1032387" y="164110"/>
            <a:ext cx="7440600" cy="600300"/>
          </a:xfrm>
          <a:prstGeom prst="rect">
            <a:avLst/>
          </a:prstGeom>
          <a:noFill/>
          <a:ln>
            <a:noFill/>
          </a:ln>
        </p:spPr>
        <p:txBody>
          <a:bodyPr anchorCtr="0" anchor="t" bIns="45700" lIns="91425" spcFirstLastPara="1" rIns="91425" wrap="square" tIns="45700">
            <a:spAutoFit/>
          </a:bodyPr>
          <a:lstStyle/>
          <a:p>
            <a:pPr indent="0" lvl="0" marL="228600" rtl="1" algn="ctr">
              <a:lnSpc>
                <a:spcPct val="150000"/>
              </a:lnSpc>
              <a:spcBef>
                <a:spcPts val="1000"/>
              </a:spcBef>
              <a:spcAft>
                <a:spcPts val="0"/>
              </a:spcAft>
              <a:buClr>
                <a:schemeClr val="dk1"/>
              </a:buClr>
              <a:buSzPts val="2400"/>
              <a:buNone/>
            </a:pPr>
            <a:r>
              <a:rPr lang="ar-MA" sz="3200">
                <a:latin typeface="Calibri"/>
                <a:ea typeface="Calibri"/>
                <a:cs typeface="Calibri"/>
                <a:sym typeface="Calibri"/>
              </a:rPr>
              <a:t> سِحْرُ</a:t>
            </a:r>
            <a:r>
              <a:rPr lang="ar-MA" sz="2900">
                <a:latin typeface="Calibri"/>
                <a:ea typeface="Calibri"/>
                <a:cs typeface="Calibri"/>
                <a:sym typeface="Calibri"/>
              </a:rPr>
              <a:t> </a:t>
            </a:r>
            <a:r>
              <a:rPr lang="ar-MA" sz="3300">
                <a:latin typeface="Calibri"/>
                <a:ea typeface="Calibri"/>
                <a:cs typeface="Calibri"/>
                <a:sym typeface="Calibri"/>
              </a:rPr>
              <a:t>ٱلْكِتَابَةِ</a:t>
            </a:r>
            <a:endParaRPr sz="4100">
              <a:latin typeface="Calibri"/>
              <a:ea typeface="Calibri"/>
              <a:cs typeface="Calibri"/>
              <a:sym typeface="Calibri"/>
            </a:endParaRPr>
          </a:p>
        </p:txBody>
      </p:sp>
      <p:sp>
        <p:nvSpPr>
          <p:cNvPr id="359" name="Google Shape;359;p24"/>
          <p:cNvSpPr txBox="1"/>
          <p:nvPr>
            <p:ph idx="2" type="body"/>
          </p:nvPr>
        </p:nvSpPr>
        <p:spPr>
          <a:xfrm>
            <a:off x="1" y="1028729"/>
            <a:ext cx="8670600" cy="5870700"/>
          </a:xfrm>
          <a:prstGeom prst="rect">
            <a:avLst/>
          </a:prstGeom>
          <a:noFill/>
          <a:ln>
            <a:noFill/>
          </a:ln>
        </p:spPr>
        <p:txBody>
          <a:bodyPr anchorCtr="0" anchor="t" bIns="45700" lIns="91425" spcFirstLastPara="1" rIns="91425" wrap="square" tIns="45700">
            <a:spAutoFit/>
          </a:bodyPr>
          <a:lstStyle/>
          <a:p>
            <a:pPr indent="0" lvl="0" marL="228600" rtl="1" algn="just">
              <a:lnSpc>
                <a:spcPct val="150000"/>
              </a:lnSpc>
              <a:spcBef>
                <a:spcPts val="1000"/>
              </a:spcBef>
              <a:spcAft>
                <a:spcPts val="0"/>
              </a:spcAft>
              <a:buClr>
                <a:schemeClr val="dk1"/>
              </a:buClr>
              <a:buSzPts val="2400"/>
              <a:buNone/>
            </a:pPr>
            <a:r>
              <a:rPr b="1" lang="ar-MA" sz="2400">
                <a:latin typeface="Calibri"/>
                <a:ea typeface="Calibri"/>
                <a:cs typeface="Calibri"/>
                <a:sym typeface="Calibri"/>
              </a:rPr>
              <a:t>  </a:t>
            </a:r>
            <a:endParaRPr b="1" sz="2400">
              <a:latin typeface="Calibri"/>
              <a:ea typeface="Calibri"/>
              <a:cs typeface="Calibri"/>
              <a:sym typeface="Calibri"/>
            </a:endParaRPr>
          </a:p>
          <a:p>
            <a:pPr indent="0" lvl="0" marL="228600" rtl="1" algn="just">
              <a:lnSpc>
                <a:spcPct val="150000"/>
              </a:lnSpc>
              <a:spcBef>
                <a:spcPts val="1000"/>
              </a:spcBef>
              <a:spcAft>
                <a:spcPts val="0"/>
              </a:spcAft>
              <a:buClr>
                <a:schemeClr val="dk1"/>
              </a:buClr>
              <a:buSzPts val="2400"/>
              <a:buNone/>
            </a:pPr>
            <a:r>
              <a:rPr b="1" lang="ar-MA" sz="2400">
                <a:latin typeface="Calibri"/>
                <a:ea typeface="Calibri"/>
                <a:cs typeface="Calibri"/>
                <a:sym typeface="Calibri"/>
              </a:rPr>
              <a:t> هَا أَنَا أَعُودُ مَرَّةً ثَانِيةً إِلَى كُتُبِي أَوْفَى  </a:t>
            </a:r>
            <a:r>
              <a:rPr b="1" lang="ar-MA" sz="2800">
                <a:latin typeface="Calibri"/>
                <a:ea typeface="Calibri"/>
                <a:cs typeface="Calibri"/>
                <a:sym typeface="Calibri"/>
              </a:rPr>
              <a:t>ٱ</a:t>
            </a:r>
            <a:r>
              <a:rPr b="1" lang="ar-MA" sz="2400">
                <a:latin typeface="Calibri"/>
                <a:ea typeface="Calibri"/>
                <a:cs typeface="Calibri"/>
                <a:sym typeface="Calibri"/>
              </a:rPr>
              <a:t>لْأَوْفِيَاءِ وَأَخْيَرِ  </a:t>
            </a:r>
            <a:r>
              <a:rPr b="1" lang="ar-MA" sz="2800">
                <a:latin typeface="Calibri"/>
                <a:ea typeface="Calibri"/>
                <a:cs typeface="Calibri"/>
                <a:sym typeface="Calibri"/>
              </a:rPr>
              <a:t>ٱ</a:t>
            </a:r>
            <a:r>
              <a:rPr b="1" lang="ar-MA" sz="2400">
                <a:latin typeface="Calibri"/>
                <a:ea typeface="Calibri"/>
                <a:cs typeface="Calibri"/>
                <a:sym typeface="Calibri"/>
              </a:rPr>
              <a:t>لْأَصْدِقَاءِ، بَعْدَمَا قَضَيْتُ مَسِيرَةً مِهْنِيَّةً حَافِلَةً تَنَقَّلْتُ فِيهَا بَيْنَ  </a:t>
            </a:r>
            <a:r>
              <a:rPr b="1" lang="ar-MA" sz="2800">
                <a:latin typeface="Calibri"/>
                <a:ea typeface="Calibri"/>
                <a:cs typeface="Calibri"/>
                <a:sym typeface="Calibri"/>
              </a:rPr>
              <a:t>ٱ</a:t>
            </a:r>
            <a:r>
              <a:rPr b="1" lang="ar-MA" sz="2400">
                <a:latin typeface="Calibri"/>
                <a:ea typeface="Calibri"/>
                <a:cs typeface="Calibri"/>
                <a:sym typeface="Calibri"/>
              </a:rPr>
              <a:t>لْمَنَاصِبِ وَ</a:t>
            </a:r>
            <a:r>
              <a:rPr b="1" lang="ar-MA" sz="2800">
                <a:latin typeface="Calibri"/>
                <a:ea typeface="Calibri"/>
                <a:cs typeface="Calibri"/>
                <a:sym typeface="Calibri"/>
              </a:rPr>
              <a:t>ٱ</a:t>
            </a:r>
            <a:r>
              <a:rPr b="1" lang="ar-MA" sz="2400">
                <a:latin typeface="Calibri"/>
                <a:ea typeface="Calibri"/>
                <a:cs typeface="Calibri"/>
                <a:sym typeface="Calibri"/>
              </a:rPr>
              <a:t>لْمَسْؤُولِياتِ، لِأَبْدَأَ في إِعْدَادِ  </a:t>
            </a:r>
            <a:r>
              <a:rPr b="1" lang="ar-MA" sz="2800">
                <a:latin typeface="Calibri"/>
                <a:ea typeface="Calibri"/>
                <a:cs typeface="Calibri"/>
                <a:sym typeface="Calibri"/>
              </a:rPr>
              <a:t>ٱ</a:t>
            </a:r>
            <a:r>
              <a:rPr b="1" lang="ar-MA" sz="2400">
                <a:latin typeface="Calibri"/>
                <a:ea typeface="Calibri"/>
                <a:cs typeface="Calibri"/>
                <a:sym typeface="Calibri"/>
              </a:rPr>
              <a:t>لْجُزْءِ  </a:t>
            </a:r>
            <a:r>
              <a:rPr b="1" lang="ar-MA" sz="2800">
                <a:latin typeface="Calibri"/>
                <a:ea typeface="Calibri"/>
                <a:cs typeface="Calibri"/>
                <a:sym typeface="Calibri"/>
              </a:rPr>
              <a:t>ٱ</a:t>
            </a:r>
            <a:r>
              <a:rPr b="1" lang="ar-MA" sz="2400">
                <a:latin typeface="Calibri"/>
                <a:ea typeface="Calibri"/>
                <a:cs typeface="Calibri"/>
                <a:sym typeface="Calibri"/>
              </a:rPr>
              <a:t>لْأَوَّلِ مِنْ كِتَابِي "ظُهر الإسلام"، وَأَشْتَرِكَ مَعَ  </a:t>
            </a:r>
            <a:r>
              <a:rPr b="1" lang="ar-MA" sz="2800">
                <a:latin typeface="Calibri"/>
                <a:ea typeface="Calibri"/>
                <a:cs typeface="Calibri"/>
                <a:sym typeface="Calibri"/>
              </a:rPr>
              <a:t>ٱ</a:t>
            </a:r>
            <a:r>
              <a:rPr b="1" lang="ar-MA" sz="2400">
                <a:latin typeface="Calibri"/>
                <a:ea typeface="Calibri"/>
                <a:cs typeface="Calibri"/>
                <a:sym typeface="Calibri"/>
              </a:rPr>
              <a:t>لْأُسْتَاذِ – نجيب زكي-  في وَضْعِ خُطَّةِ كِتَابِ "قصة الفلسفة اليونانية"، ثُمَّ قِصَّةِ "الأدب في العالم". وأُخَصِّصَ جُزْءًا مِنَ  </a:t>
            </a:r>
            <a:r>
              <a:rPr b="1" lang="ar-MA" sz="2800">
                <a:latin typeface="Calibri"/>
                <a:ea typeface="Calibri"/>
                <a:cs typeface="Calibri"/>
                <a:sym typeface="Calibri"/>
              </a:rPr>
              <a:t>ٱ</a:t>
            </a:r>
            <a:r>
              <a:rPr b="1" lang="ar-MA" sz="2400">
                <a:latin typeface="Calibri"/>
                <a:ea typeface="Calibri"/>
                <a:cs typeface="Calibri"/>
                <a:sym typeface="Calibri"/>
              </a:rPr>
              <a:t>لْوَقْتِ لِلِاشْتِرَاكِ في  </a:t>
            </a:r>
            <a:r>
              <a:rPr b="1" lang="ar-MA" sz="2800">
                <a:latin typeface="Calibri"/>
                <a:ea typeface="Calibri"/>
                <a:cs typeface="Calibri"/>
                <a:sym typeface="Calibri"/>
              </a:rPr>
              <a:t>ٱ</a:t>
            </a:r>
            <a:r>
              <a:rPr b="1" lang="ar-MA" sz="2400">
                <a:latin typeface="Calibri"/>
                <a:ea typeface="Calibri"/>
                <a:cs typeface="Calibri"/>
                <a:sym typeface="Calibri"/>
              </a:rPr>
              <a:t>لْمَجَالِسِ  </a:t>
            </a:r>
            <a:r>
              <a:rPr b="1" lang="ar-MA" sz="2800">
                <a:latin typeface="Calibri"/>
                <a:ea typeface="Calibri"/>
                <a:cs typeface="Calibri"/>
                <a:sym typeface="Calibri"/>
              </a:rPr>
              <a:t>ٱ</a:t>
            </a:r>
            <a:r>
              <a:rPr b="1" lang="ar-MA" sz="2400">
                <a:latin typeface="Calibri"/>
                <a:ea typeface="Calibri"/>
                <a:cs typeface="Calibri"/>
                <a:sym typeface="Calibri"/>
              </a:rPr>
              <a:t>لْعِلْمِيَّةِ وَ</a:t>
            </a:r>
            <a:r>
              <a:rPr b="1" lang="ar-MA" sz="2800">
                <a:latin typeface="Calibri"/>
                <a:ea typeface="Calibri"/>
                <a:cs typeface="Calibri"/>
                <a:sym typeface="Calibri"/>
              </a:rPr>
              <a:t>ٱ</a:t>
            </a:r>
            <a:r>
              <a:rPr b="1" lang="ar-MA" sz="2400">
                <a:latin typeface="Calibri"/>
                <a:ea typeface="Calibri"/>
                <a:cs typeface="Calibri"/>
                <a:sym typeface="Calibri"/>
              </a:rPr>
              <a:t>لْإِشْرَافِ عَلَى أَعْمَالِ لَجْنَةِ </a:t>
            </a:r>
            <a:r>
              <a:rPr b="1" lang="ar-MA" sz="2800">
                <a:latin typeface="Calibri"/>
                <a:ea typeface="Calibri"/>
                <a:cs typeface="Calibri"/>
                <a:sym typeface="Calibri"/>
              </a:rPr>
              <a:t>ٱ</a:t>
            </a:r>
            <a:r>
              <a:rPr b="1" lang="ar-MA" sz="2400">
                <a:latin typeface="Calibri"/>
                <a:ea typeface="Calibri"/>
                <a:cs typeface="Calibri"/>
                <a:sym typeface="Calibri"/>
              </a:rPr>
              <a:t>لتَّأْلِيفِ وَ</a:t>
            </a:r>
            <a:r>
              <a:rPr b="1" lang="ar-MA" sz="2800">
                <a:latin typeface="Calibri"/>
                <a:ea typeface="Calibri"/>
                <a:cs typeface="Calibri"/>
                <a:sym typeface="Calibri"/>
              </a:rPr>
              <a:t>ٱ</a:t>
            </a:r>
            <a:r>
              <a:rPr b="1" lang="ar-MA" sz="2400">
                <a:latin typeface="Calibri"/>
                <a:ea typeface="Calibri"/>
                <a:cs typeface="Calibri"/>
                <a:sym typeface="Calibri"/>
              </a:rPr>
              <a:t>لتَّرْجَمَةِ وَ</a:t>
            </a:r>
            <a:r>
              <a:rPr b="1" lang="ar-MA" sz="2800">
                <a:latin typeface="Calibri"/>
                <a:ea typeface="Calibri"/>
                <a:cs typeface="Calibri"/>
                <a:sym typeface="Calibri"/>
              </a:rPr>
              <a:t>ٱ</a:t>
            </a:r>
            <a:r>
              <a:rPr b="1" lang="ar-MA" sz="2400">
                <a:latin typeface="Calibri"/>
                <a:ea typeface="Calibri"/>
                <a:cs typeface="Calibri"/>
                <a:sym typeface="Calibri"/>
              </a:rPr>
              <a:t>لنَّشْرِ وغَيْرِ ذَلِكَ؛ فَأصْبَحْتُ أعِيشُ حَيَاةً عِلْمِيَّةً هَادِئَةً لَذِيذَةً، لَا خُصُومَةَ فِيهَا وَلَا رَجَاءَ فِيهَا، وَلَا أَخْذَ وَلَا رَدَّ فِيهَا، وَهَذَا هُوَ مَا يَتَّفِقُ وَمِزَاجِي.</a:t>
            </a:r>
            <a:endParaRPr b="1" sz="2400">
              <a:latin typeface="Calibri"/>
              <a:ea typeface="Calibri"/>
              <a:cs typeface="Calibri"/>
              <a:sym typeface="Calibri"/>
            </a:endParaRPr>
          </a:p>
          <a:p>
            <a:pPr indent="0" lvl="0" marL="0" rtl="1" algn="just">
              <a:lnSpc>
                <a:spcPct val="90000"/>
              </a:lnSpc>
              <a:spcBef>
                <a:spcPts val="2000"/>
              </a:spcBef>
              <a:spcAft>
                <a:spcPts val="0"/>
              </a:spcAft>
              <a:buClr>
                <a:schemeClr val="dk1"/>
              </a:buClr>
              <a:buSzPts val="3600"/>
              <a:buNone/>
            </a:pPr>
            <a:r>
              <a:t/>
            </a:r>
            <a:endParaRPr sz="3600"/>
          </a:p>
        </p:txBody>
      </p:sp>
      <p:sp>
        <p:nvSpPr>
          <p:cNvPr id="360" name="Google Shape;360;p24"/>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1/3</a:t>
            </a:r>
            <a:endParaRPr b="0" i="1" sz="2400" u="none" cap="none" strike="noStrike">
              <a:solidFill>
                <a:schemeClr val="dk1"/>
              </a:solidFill>
              <a:latin typeface="Calibri"/>
              <a:ea typeface="Calibri"/>
              <a:cs typeface="Calibri"/>
              <a:sym typeface="Calibri"/>
            </a:endParaRPr>
          </a:p>
        </p:txBody>
      </p:sp>
      <p:pic>
        <p:nvPicPr>
          <p:cNvPr descr="C:\Users\acer\Downloads\WhatsApp Image 2024-07-07 at 22.24.17.jpeg" id="361" name="Google Shape;361;p24"/>
          <p:cNvPicPr preferRelativeResize="0"/>
          <p:nvPr/>
        </p:nvPicPr>
        <p:blipFill rotWithShape="1">
          <a:blip r:embed="rId3">
            <a:alphaModFix/>
          </a:blip>
          <a:srcRect b="0" l="0" r="0" t="0"/>
          <a:stretch/>
        </p:blipFill>
        <p:spPr>
          <a:xfrm>
            <a:off x="8670470" y="982584"/>
            <a:ext cx="3521528" cy="50426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grpSp>
        <p:nvGrpSpPr>
          <p:cNvPr id="366" name="Google Shape;366;p15"/>
          <p:cNvGrpSpPr/>
          <p:nvPr/>
        </p:nvGrpSpPr>
        <p:grpSpPr>
          <a:xfrm>
            <a:off x="5130955" y="1706886"/>
            <a:ext cx="6054377" cy="3711725"/>
            <a:chOff x="1715066" y="1103461"/>
            <a:chExt cx="5717724" cy="3124203"/>
          </a:xfrm>
        </p:grpSpPr>
        <p:sp>
          <p:nvSpPr>
            <p:cNvPr id="367" name="Google Shape;367;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8" name="Google Shape;368;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9" name="Google Shape;369;p15"/>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الموجهة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(10  دقائق)</a:t>
            </a:r>
            <a:endParaRPr b="1" i="0" sz="2800" u="none" cap="none" strike="noStrike">
              <a:solidFill>
                <a:srgbClr val="44546A"/>
              </a:solidFill>
              <a:latin typeface="Calibri"/>
              <a:ea typeface="Calibri"/>
              <a:cs typeface="Calibri"/>
              <a:sym typeface="Calibri"/>
            </a:endParaRPr>
          </a:p>
        </p:txBody>
      </p:sp>
      <p:pic>
        <p:nvPicPr>
          <p:cNvPr id="370" name="Google Shape;370;p15"/>
          <p:cNvPicPr preferRelativeResize="0"/>
          <p:nvPr/>
        </p:nvPicPr>
        <p:blipFill rotWithShape="1">
          <a:blip r:embed="rId3">
            <a:alphaModFix/>
          </a:blip>
          <a:srcRect b="0" l="0" r="0" t="0"/>
          <a:stretch/>
        </p:blipFill>
        <p:spPr>
          <a:xfrm>
            <a:off x="1199451" y="1706887"/>
            <a:ext cx="3470872" cy="3020930"/>
          </a:xfrm>
          <a:prstGeom prst="rect">
            <a:avLst/>
          </a:prstGeom>
          <a:noFill/>
          <a:ln>
            <a:noFill/>
          </a:ln>
        </p:spPr>
      </p:pic>
      <p:sp>
        <p:nvSpPr>
          <p:cNvPr id="371" name="Google Shape;371;p1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9"/>
          <p:cNvSpPr txBox="1"/>
          <p:nvPr/>
        </p:nvSpPr>
        <p:spPr>
          <a:xfrm>
            <a:off x="1778418" y="24245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 الان حان دوركم. من يقرأ النص مراعيا ضوابط الطلاقة؟ </a:t>
            </a:r>
            <a:endParaRPr b="1" i="0" sz="2000" u="none" cap="none" strike="noStrike">
              <a:solidFill>
                <a:srgbClr val="757070"/>
              </a:solidFill>
              <a:latin typeface="Calibri"/>
              <a:ea typeface="Calibri"/>
              <a:cs typeface="Calibri"/>
              <a:sym typeface="Calibri"/>
            </a:endParaRPr>
          </a:p>
        </p:txBody>
      </p:sp>
      <p:sp>
        <p:nvSpPr>
          <p:cNvPr id="378" name="Google Shape;378;p59"/>
          <p:cNvSpPr/>
          <p:nvPr/>
        </p:nvSpPr>
        <p:spPr>
          <a:xfrm>
            <a:off x="2709863" y="1557338"/>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أَضَعُ أصبعي تَحْتَ كُلِّ كَلِمَةٍ أَقْرَؤُها</a:t>
            </a:r>
            <a:endParaRPr b="1" i="0" sz="2800" u="none" cap="none" strike="noStrike">
              <a:solidFill>
                <a:schemeClr val="dk1"/>
              </a:solidFill>
              <a:latin typeface="Calibri"/>
              <a:ea typeface="Calibri"/>
              <a:cs typeface="Calibri"/>
              <a:sym typeface="Calibri"/>
            </a:endParaRPr>
          </a:p>
        </p:txBody>
      </p:sp>
      <p:sp>
        <p:nvSpPr>
          <p:cNvPr id="379" name="Google Shape;379;p59"/>
          <p:cNvSpPr/>
          <p:nvPr/>
        </p:nvSpPr>
        <p:spPr>
          <a:xfrm>
            <a:off x="2709863" y="2808288"/>
            <a:ext cx="6945312" cy="871537"/>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أَصِلُ قِراءَةَ ٱلْكَلِماتِ بَعْضِها بِبَعْضٍ؛</a:t>
            </a:r>
            <a:endParaRPr b="0" i="0" sz="1400" u="none" cap="none" strike="noStrike">
              <a:solidFill>
                <a:srgbClr val="000000"/>
              </a:solidFill>
              <a:latin typeface="Arial"/>
              <a:ea typeface="Arial"/>
              <a:cs typeface="Arial"/>
              <a:sym typeface="Arial"/>
            </a:endParaRPr>
          </a:p>
        </p:txBody>
      </p:sp>
      <p:sp>
        <p:nvSpPr>
          <p:cNvPr id="380" name="Google Shape;380;p59"/>
          <p:cNvSpPr/>
          <p:nvPr/>
        </p:nvSpPr>
        <p:spPr>
          <a:xfrm>
            <a:off x="2709863" y="4060825"/>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أَلْتَزِمُ ٱلْوَقْفَ عِنْدَ عَلاماتِ ٱلتَّرْقيمِ؛</a:t>
            </a:r>
            <a:endParaRPr b="0" i="0" sz="1400" u="none" cap="none" strike="noStrike">
              <a:solidFill>
                <a:srgbClr val="000000"/>
              </a:solidFill>
              <a:latin typeface="Arial"/>
              <a:ea typeface="Arial"/>
              <a:cs typeface="Arial"/>
              <a:sym typeface="Arial"/>
            </a:endParaRPr>
          </a:p>
        </p:txBody>
      </p:sp>
      <p:sp>
        <p:nvSpPr>
          <p:cNvPr id="381" name="Google Shape;381;p59"/>
          <p:cNvSpPr/>
          <p:nvPr/>
        </p:nvSpPr>
        <p:spPr>
          <a:xfrm>
            <a:off x="2709863" y="5311775"/>
            <a:ext cx="6945312" cy="871538"/>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أُحاوِلُ تَصْويرَ  ٱلْكَلِماتِ بَدَلَ تَهَجّيها.</a:t>
            </a:r>
            <a:endParaRPr b="0" i="0" sz="1400" u="none" cap="none" strike="noStrike">
              <a:solidFill>
                <a:srgbClr val="000000"/>
              </a:solidFill>
              <a:latin typeface="Arial"/>
              <a:ea typeface="Arial"/>
              <a:cs typeface="Arial"/>
              <a:sym typeface="Arial"/>
            </a:endParaRPr>
          </a:p>
        </p:txBody>
      </p:sp>
      <p:sp>
        <p:nvSpPr>
          <p:cNvPr id="382" name="Google Shape;382;p59"/>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1</a:t>
            </a:r>
            <a:endParaRPr b="0" i="0" sz="1400" u="none" cap="none" strike="noStrike">
              <a:solidFill>
                <a:srgbClr val="000000"/>
              </a:solidFill>
              <a:latin typeface="Arial"/>
              <a:ea typeface="Arial"/>
              <a:cs typeface="Arial"/>
              <a:sym typeface="Arial"/>
            </a:endParaRPr>
          </a:p>
        </p:txBody>
      </p:sp>
      <p:sp>
        <p:nvSpPr>
          <p:cNvPr id="383" name="Google Shape;383;p59"/>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2</a:t>
            </a:r>
            <a:endParaRPr b="0" i="0" sz="1400" u="none" cap="none" strike="noStrike">
              <a:solidFill>
                <a:srgbClr val="000000"/>
              </a:solidFill>
              <a:latin typeface="Arial"/>
              <a:ea typeface="Arial"/>
              <a:cs typeface="Arial"/>
              <a:sym typeface="Arial"/>
            </a:endParaRPr>
          </a:p>
        </p:txBody>
      </p:sp>
      <p:sp>
        <p:nvSpPr>
          <p:cNvPr id="384" name="Google Shape;384;p59"/>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3</a:t>
            </a:r>
            <a:endParaRPr b="0" i="0" sz="1400" u="none" cap="none" strike="noStrike">
              <a:solidFill>
                <a:srgbClr val="000000"/>
              </a:solidFill>
              <a:latin typeface="Arial"/>
              <a:ea typeface="Arial"/>
              <a:cs typeface="Arial"/>
              <a:sym typeface="Arial"/>
            </a:endParaRPr>
          </a:p>
        </p:txBody>
      </p:sp>
      <p:sp>
        <p:nvSpPr>
          <p:cNvPr id="385" name="Google Shape;385;p59"/>
          <p:cNvSpPr/>
          <p:nvPr/>
        </p:nvSpPr>
        <p:spPr>
          <a:xfrm>
            <a:off x="10045700" y="5311775"/>
            <a:ext cx="1122363" cy="87153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4</a:t>
            </a:r>
            <a:endParaRPr b="0" i="0" sz="1400" u="none" cap="none" strike="noStrike">
              <a:solidFill>
                <a:srgbClr val="000000"/>
              </a:solidFill>
              <a:latin typeface="Arial"/>
              <a:ea typeface="Arial"/>
              <a:cs typeface="Arial"/>
              <a:sym typeface="Arial"/>
            </a:endParaRPr>
          </a:p>
        </p:txBody>
      </p:sp>
      <p:sp>
        <p:nvSpPr>
          <p:cNvPr id="386" name="Google Shape;386;p59"/>
          <p:cNvSpPr txBox="1"/>
          <p:nvPr>
            <p:ph type="title"/>
          </p:nvPr>
        </p:nvSpPr>
        <p:spPr>
          <a:xfrm>
            <a:off x="1101967" y="517499"/>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lang="ar-MA" sz="1400">
                <a:solidFill>
                  <a:srgbClr val="D0CECE"/>
                </a:solidFill>
              </a:rPr>
              <a:t>يشرح المدرس ضوابط القراءة بطلاقة، ويخبر المتعلمين أنه سيستثمر النشاط في تقويم الطلاقة </a:t>
            </a:r>
            <a:endParaRPr sz="1400">
              <a:solidFill>
                <a:srgbClr val="D0CECE"/>
              </a:solidFill>
            </a:endParaRPr>
          </a:p>
        </p:txBody>
      </p:sp>
      <p:pic>
        <p:nvPicPr>
          <p:cNvPr id="387" name="Google Shape;387;p59"/>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78"/>
                                        </p:tgtEl>
                                        <p:attrNameLst>
                                          <p:attrName>style.visibility</p:attrName>
                                        </p:attrNameLst>
                                      </p:cBhvr>
                                      <p:to>
                                        <p:strVal val="visible"/>
                                      </p:to>
                                    </p:set>
                                    <p:anim calcmode="lin" valueType="num">
                                      <p:cBhvr additive="base">
                                        <p:cTn dur="500"/>
                                        <p:tgtEl>
                                          <p:spTgt spid="378"/>
                                        </p:tgtEl>
                                        <p:attrNameLst>
                                          <p:attrName>ppt_w</p:attrName>
                                        </p:attrNameLst>
                                      </p:cBhvr>
                                      <p:tavLst>
                                        <p:tav fmla="" tm="0">
                                          <p:val>
                                            <p:strVal val="0"/>
                                          </p:val>
                                        </p:tav>
                                        <p:tav fmla="" tm="100000">
                                          <p:val>
                                            <p:strVal val="#ppt_w"/>
                                          </p:val>
                                        </p:tav>
                                      </p:tavLst>
                                    </p:anim>
                                    <p:anim calcmode="lin" valueType="num">
                                      <p:cBhvr additive="base">
                                        <p:cTn dur="500"/>
                                        <p:tgtEl>
                                          <p:spTgt spid="37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2000"/>
                                        <p:tgtEl>
                                          <p:spTgt spid="3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80"/>
                                        </p:tgtEl>
                                        <p:attrNameLst>
                                          <p:attrName>style.visibility</p:attrName>
                                        </p:attrNameLst>
                                      </p:cBhvr>
                                      <p:to>
                                        <p:strVal val="visible"/>
                                      </p:to>
                                    </p:set>
                                    <p:anim calcmode="lin" valueType="num">
                                      <p:cBhvr additive="base">
                                        <p:cTn dur="500"/>
                                        <p:tgtEl>
                                          <p:spTgt spid="380"/>
                                        </p:tgtEl>
                                        <p:attrNameLst>
                                          <p:attrName>ppt_w</p:attrName>
                                        </p:attrNameLst>
                                      </p:cBhvr>
                                      <p:tavLst>
                                        <p:tav fmla="" tm="0">
                                          <p:val>
                                            <p:strVal val="0"/>
                                          </p:val>
                                        </p:tav>
                                        <p:tav fmla="" tm="100000">
                                          <p:val>
                                            <p:strVal val="#ppt_w"/>
                                          </p:val>
                                        </p:tav>
                                      </p:tavLst>
                                    </p:anim>
                                    <p:anim calcmode="lin" valueType="num">
                                      <p:cBhvr additive="base">
                                        <p:cTn dur="500"/>
                                        <p:tgtEl>
                                          <p:spTgt spid="38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descr="Image générée" id="392" name="Google Shape;392;p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93" name="Google Shape;393;p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94" name="Google Shape;394;p7"/>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أستحضر معايير النجاح: </a:t>
            </a:r>
            <a:endParaRPr b="1" i="0" sz="2000" u="none" cap="none" strike="noStrike">
              <a:solidFill>
                <a:srgbClr val="757070"/>
              </a:solidFill>
              <a:latin typeface="Calibri"/>
              <a:ea typeface="Calibri"/>
              <a:cs typeface="Calibri"/>
              <a:sym typeface="Calibri"/>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395" name="Google Shape;395;p7"/>
          <p:cNvSpPr txBox="1"/>
          <p:nvPr/>
        </p:nvSpPr>
        <p:spPr>
          <a:xfrm>
            <a:off x="1650562" y="526710"/>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استحضار معايير النجاح :</a:t>
            </a:r>
            <a:endParaRPr b="0" i="1" sz="1400" u="none" cap="none" strike="noStrike">
              <a:solidFill>
                <a:srgbClr val="D0CECE"/>
              </a:solidFill>
              <a:latin typeface="Calibri"/>
              <a:ea typeface="Calibri"/>
              <a:cs typeface="Calibri"/>
              <a:sym typeface="Calibri"/>
            </a:endParaRPr>
          </a:p>
        </p:txBody>
      </p:sp>
      <p:pic>
        <p:nvPicPr>
          <p:cNvPr descr="Lever la main - Icônes mains et gestes gratuites" id="396" name="Google Shape;396;p7"/>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graphicFrame>
        <p:nvGraphicFramePr>
          <p:cNvPr id="397" name="Google Shape;397;p7"/>
          <p:cNvGraphicFramePr/>
          <p:nvPr/>
        </p:nvGraphicFramePr>
        <p:xfrm>
          <a:off x="1425677" y="1948869"/>
          <a:ext cx="3000000" cy="3000000"/>
        </p:xfrm>
        <a:graphic>
          <a:graphicData uri="http://schemas.openxmlformats.org/drawingml/2006/table">
            <a:tbl>
              <a:tblPr bandRow="1">
                <a:noFill/>
                <a:tableStyleId>{0AD09AE5-DCCB-4B7F-94A4-15DA9243B0AB}</a:tableStyleId>
              </a:tblPr>
              <a:tblGrid>
                <a:gridCol w="1368250"/>
                <a:gridCol w="1726925"/>
                <a:gridCol w="1921950"/>
                <a:gridCol w="1753325"/>
                <a:gridCol w="2933725"/>
              </a:tblGrid>
              <a:tr h="879175">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عدد الكلمات المقروءة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المدة</a:t>
                      </a:r>
                      <a:r>
                        <a:rPr b="1" lang="ar-MA" sz="1800" u="none" cap="none" strike="noStrike"/>
                        <a:t> </a:t>
                      </a:r>
                      <a:r>
                        <a:rPr b="1" i="0" lang="ar-MA" sz="2000" u="none" cap="none" strike="noStrike">
                          <a:solidFill>
                            <a:srgbClr val="222A35"/>
                          </a:solidFill>
                          <a:latin typeface="Calibri"/>
                          <a:ea typeface="Calibri"/>
                          <a:cs typeface="Calibri"/>
                          <a:sym typeface="Calibri"/>
                        </a:rPr>
                        <a:t>الزمنية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عدد</a:t>
                      </a:r>
                      <a:r>
                        <a:rPr b="1" lang="ar-MA" sz="1800" u="none" cap="none" strike="noStrike"/>
                        <a:t> </a:t>
                      </a:r>
                      <a:r>
                        <a:rPr b="1" i="0" lang="ar-MA" sz="2000" u="none" cap="none" strike="noStrike">
                          <a:solidFill>
                            <a:srgbClr val="222A35"/>
                          </a:solidFill>
                          <a:latin typeface="Calibri"/>
                          <a:ea typeface="Calibri"/>
                          <a:cs typeface="Calibri"/>
                          <a:sym typeface="Calibri"/>
                        </a:rPr>
                        <a:t>الأخطاء</a:t>
                      </a:r>
                      <a:r>
                        <a:rPr b="1" lang="ar-MA" sz="1800" u="none" cap="none" strike="noStrike"/>
                        <a:t> </a:t>
                      </a:r>
                      <a:r>
                        <a:rPr b="1" i="0" lang="ar-MA" sz="2000" u="none" cap="none" strike="noStrike">
                          <a:solidFill>
                            <a:srgbClr val="222A35"/>
                          </a:solidFill>
                          <a:latin typeface="Calibri"/>
                          <a:ea typeface="Calibri"/>
                          <a:cs typeface="Calibri"/>
                          <a:sym typeface="Calibri"/>
                        </a:rPr>
                        <a:t>المرتكبة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هل</a:t>
                      </a:r>
                      <a:r>
                        <a:rPr b="1" lang="ar-MA" sz="1800" u="none" cap="none" strike="noStrike"/>
                        <a:t> </a:t>
                      </a:r>
                      <a:r>
                        <a:rPr b="1" i="0" lang="ar-MA" sz="2000" u="none" cap="none" strike="noStrike">
                          <a:solidFill>
                            <a:srgbClr val="222A35"/>
                          </a:solidFill>
                          <a:latin typeface="Calibri"/>
                          <a:ea typeface="Calibri"/>
                          <a:cs typeface="Calibri"/>
                          <a:sym typeface="Calibri"/>
                        </a:rPr>
                        <a:t>احترمت</a:t>
                      </a:r>
                      <a:r>
                        <a:rPr b="1" lang="ar-MA" sz="1800" u="none" cap="none" strike="noStrike"/>
                        <a:t>  </a:t>
                      </a:r>
                      <a:r>
                        <a:rPr b="1" i="0" lang="ar-MA" sz="2000" u="none" cap="none" strike="noStrike">
                          <a:solidFill>
                            <a:srgbClr val="222A35"/>
                          </a:solidFill>
                          <a:latin typeface="Calibri"/>
                          <a:ea typeface="Calibri"/>
                          <a:cs typeface="Calibri"/>
                          <a:sym typeface="Calibri"/>
                        </a:rPr>
                        <a:t>علامات</a:t>
                      </a:r>
                      <a:r>
                        <a:rPr b="1" lang="ar-MA" sz="1800" u="none" cap="none" strike="noStrike"/>
                        <a:t> </a:t>
                      </a:r>
                      <a:r>
                        <a:rPr b="1" i="0" lang="ar-MA" sz="2000" u="none" cap="none" strike="noStrike">
                          <a:solidFill>
                            <a:srgbClr val="222A35"/>
                          </a:solidFill>
                          <a:latin typeface="Calibri"/>
                          <a:ea typeface="Calibri"/>
                          <a:cs typeface="Calibri"/>
                          <a:sym typeface="Calibri"/>
                        </a:rPr>
                        <a:t>الترقيم</a:t>
                      </a:r>
                      <a:r>
                        <a:rPr b="1" lang="ar-MA" sz="1800" u="none" cap="none" strike="noStrike"/>
                        <a:t>؟</a:t>
                      </a:r>
                      <a:endParaRPr b="1" sz="1800" u="none" cap="none" strike="noStrike">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هل</a:t>
                      </a:r>
                      <a:r>
                        <a:rPr b="1" lang="ar-MA" sz="1800" u="none" cap="none" strike="noStrike"/>
                        <a:t> </a:t>
                      </a:r>
                      <a:r>
                        <a:rPr b="1" i="0" lang="ar-MA" sz="2000" u="none" cap="none" strike="noStrike">
                          <a:solidFill>
                            <a:srgbClr val="222A35"/>
                          </a:solidFill>
                          <a:latin typeface="Calibri"/>
                          <a:ea typeface="Calibri"/>
                          <a:cs typeface="Calibri"/>
                          <a:sym typeface="Calibri"/>
                        </a:rPr>
                        <a:t>تمثلت</a:t>
                      </a:r>
                      <a:r>
                        <a:rPr b="1" lang="ar-MA" sz="1800" u="none" cap="none" strike="noStrike"/>
                        <a:t> </a:t>
                      </a:r>
                      <a:r>
                        <a:rPr b="1" i="0" lang="ar-MA" sz="2000" u="none" cap="none" strike="noStrike">
                          <a:solidFill>
                            <a:srgbClr val="222A35"/>
                          </a:solidFill>
                          <a:latin typeface="Calibri"/>
                          <a:ea typeface="Calibri"/>
                          <a:cs typeface="Calibri"/>
                          <a:sym typeface="Calibri"/>
                        </a:rPr>
                        <a:t>المعاني</a:t>
                      </a:r>
                      <a:r>
                        <a:rPr b="1" lang="ar-MA" sz="1800" u="none" cap="none" strike="noStrike"/>
                        <a:t>؟</a:t>
                      </a:r>
                      <a:endParaRPr b="1" sz="1800" u="none" cap="none" strike="noStrike">
                        <a:latin typeface="Calibri"/>
                        <a:ea typeface="Calibri"/>
                        <a:cs typeface="Calibri"/>
                        <a:sym typeface="Calibri"/>
                      </a:endParaRPr>
                    </a:p>
                  </a:txBody>
                  <a:tcPr marT="0" marB="0" marR="68575" marL="68575"/>
                </a:tc>
              </a:tr>
              <a:tr h="711575">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r>
                        <a:rPr b="1" i="0" lang="ar-MA" sz="2000" u="none" cap="none" strike="noStrike">
                          <a:solidFill>
                            <a:srgbClr val="222A35"/>
                          </a:solidFill>
                          <a:latin typeface="Calibri"/>
                          <a:ea typeface="Calibri"/>
                          <a:cs typeface="Calibri"/>
                          <a:sym typeface="Calibri"/>
                        </a:rPr>
                        <a:t>دقيقة</a:t>
                      </a:r>
                      <a:r>
                        <a:rPr b="1" lang="ar-MA" sz="1800" u="none" cap="none" strike="noStrike">
                          <a:latin typeface="Arial"/>
                          <a:ea typeface="Arial"/>
                          <a:cs typeface="Arial"/>
                          <a:sym typeface="Arial"/>
                        </a:rPr>
                        <a:t> </a:t>
                      </a:r>
                      <a:r>
                        <a:rPr b="1" i="0" lang="ar-MA" sz="2000" u="none" cap="none" strike="noStrike">
                          <a:solidFill>
                            <a:srgbClr val="222A35"/>
                          </a:solidFill>
                          <a:latin typeface="Calibri"/>
                          <a:ea typeface="Calibri"/>
                          <a:cs typeface="Calibri"/>
                          <a:sym typeface="Calibri"/>
                        </a:rPr>
                        <a:t>واحدة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72"/>
          <p:cNvSpPr txBox="1"/>
          <p:nvPr>
            <p:ph idx="1" type="body"/>
          </p:nvPr>
        </p:nvSpPr>
        <p:spPr>
          <a:xfrm>
            <a:off x="1032387" y="164110"/>
            <a:ext cx="7440600" cy="600300"/>
          </a:xfrm>
          <a:prstGeom prst="rect">
            <a:avLst/>
          </a:prstGeom>
          <a:noFill/>
          <a:ln>
            <a:noFill/>
          </a:ln>
        </p:spPr>
        <p:txBody>
          <a:bodyPr anchorCtr="0" anchor="t" bIns="45700" lIns="91425" spcFirstLastPara="1" rIns="91425" wrap="square" tIns="45700">
            <a:spAutoFit/>
          </a:bodyPr>
          <a:lstStyle/>
          <a:p>
            <a:pPr indent="0" lvl="0" marL="228600" rtl="1" algn="ctr">
              <a:lnSpc>
                <a:spcPct val="150000"/>
              </a:lnSpc>
              <a:spcBef>
                <a:spcPts val="1000"/>
              </a:spcBef>
              <a:spcAft>
                <a:spcPts val="0"/>
              </a:spcAft>
              <a:buClr>
                <a:schemeClr val="dk1"/>
              </a:buClr>
              <a:buSzPts val="2400"/>
              <a:buNone/>
            </a:pPr>
            <a:r>
              <a:rPr lang="ar-MA" sz="3200">
                <a:latin typeface="Calibri"/>
                <a:ea typeface="Calibri"/>
                <a:cs typeface="Calibri"/>
                <a:sym typeface="Calibri"/>
              </a:rPr>
              <a:t> سِحْرُ</a:t>
            </a:r>
            <a:r>
              <a:rPr lang="ar-MA" sz="2900">
                <a:latin typeface="Calibri"/>
                <a:ea typeface="Calibri"/>
                <a:cs typeface="Calibri"/>
                <a:sym typeface="Calibri"/>
              </a:rPr>
              <a:t> </a:t>
            </a:r>
            <a:r>
              <a:rPr lang="ar-MA" sz="3300">
                <a:latin typeface="Calibri"/>
                <a:ea typeface="Calibri"/>
                <a:cs typeface="Calibri"/>
                <a:sym typeface="Calibri"/>
              </a:rPr>
              <a:t>ٱلْكِتَابَةِ</a:t>
            </a:r>
            <a:endParaRPr sz="4100">
              <a:latin typeface="Calibri"/>
              <a:ea typeface="Calibri"/>
              <a:cs typeface="Calibri"/>
              <a:sym typeface="Calibri"/>
            </a:endParaRPr>
          </a:p>
        </p:txBody>
      </p:sp>
      <p:sp>
        <p:nvSpPr>
          <p:cNvPr id="403" name="Google Shape;403;p72"/>
          <p:cNvSpPr txBox="1"/>
          <p:nvPr>
            <p:ph idx="2" type="body"/>
          </p:nvPr>
        </p:nvSpPr>
        <p:spPr>
          <a:xfrm>
            <a:off x="1" y="1028729"/>
            <a:ext cx="8670600" cy="5870700"/>
          </a:xfrm>
          <a:prstGeom prst="rect">
            <a:avLst/>
          </a:prstGeom>
          <a:noFill/>
          <a:ln>
            <a:noFill/>
          </a:ln>
        </p:spPr>
        <p:txBody>
          <a:bodyPr anchorCtr="0" anchor="t" bIns="45700" lIns="91425" spcFirstLastPara="1" rIns="91425" wrap="square" tIns="45700">
            <a:spAutoFit/>
          </a:bodyPr>
          <a:lstStyle/>
          <a:p>
            <a:pPr indent="0" lvl="0" marL="228600" rtl="1" algn="just">
              <a:lnSpc>
                <a:spcPct val="150000"/>
              </a:lnSpc>
              <a:spcBef>
                <a:spcPts val="1000"/>
              </a:spcBef>
              <a:spcAft>
                <a:spcPts val="0"/>
              </a:spcAft>
              <a:buClr>
                <a:schemeClr val="dk1"/>
              </a:buClr>
              <a:buSzPts val="2400"/>
              <a:buNone/>
            </a:pPr>
            <a:r>
              <a:rPr b="1" lang="ar-MA" sz="2400">
                <a:latin typeface="Calibri"/>
                <a:ea typeface="Calibri"/>
                <a:cs typeface="Calibri"/>
                <a:sym typeface="Calibri"/>
              </a:rPr>
              <a:t>  </a:t>
            </a:r>
            <a:endParaRPr b="1" sz="2400">
              <a:latin typeface="Calibri"/>
              <a:ea typeface="Calibri"/>
              <a:cs typeface="Calibri"/>
              <a:sym typeface="Calibri"/>
            </a:endParaRPr>
          </a:p>
          <a:p>
            <a:pPr indent="0" lvl="0" marL="228600" rtl="1" algn="just">
              <a:lnSpc>
                <a:spcPct val="150000"/>
              </a:lnSpc>
              <a:spcBef>
                <a:spcPts val="1000"/>
              </a:spcBef>
              <a:spcAft>
                <a:spcPts val="0"/>
              </a:spcAft>
              <a:buClr>
                <a:schemeClr val="dk1"/>
              </a:buClr>
              <a:buSzPts val="2400"/>
              <a:buNone/>
            </a:pPr>
            <a:r>
              <a:rPr b="1" lang="ar-MA" sz="2400">
                <a:latin typeface="Calibri"/>
                <a:ea typeface="Calibri"/>
                <a:cs typeface="Calibri"/>
                <a:sym typeface="Calibri"/>
              </a:rPr>
              <a:t> هَا أَنَا أَعُودُ مَرَّةً ثَانِيةً إِلَى كُتُبِي أَوْفَى  </a:t>
            </a:r>
            <a:r>
              <a:rPr b="1" lang="ar-MA" sz="2800">
                <a:latin typeface="Calibri"/>
                <a:ea typeface="Calibri"/>
                <a:cs typeface="Calibri"/>
                <a:sym typeface="Calibri"/>
              </a:rPr>
              <a:t>ٱ</a:t>
            </a:r>
            <a:r>
              <a:rPr b="1" lang="ar-MA" sz="2400">
                <a:latin typeface="Calibri"/>
                <a:ea typeface="Calibri"/>
                <a:cs typeface="Calibri"/>
                <a:sym typeface="Calibri"/>
              </a:rPr>
              <a:t>لْأَوْفِيَاءِ وَأَخْيَرِ  </a:t>
            </a:r>
            <a:r>
              <a:rPr b="1" lang="ar-MA" sz="2800">
                <a:latin typeface="Calibri"/>
                <a:ea typeface="Calibri"/>
                <a:cs typeface="Calibri"/>
                <a:sym typeface="Calibri"/>
              </a:rPr>
              <a:t>ٱ</a:t>
            </a:r>
            <a:r>
              <a:rPr b="1" lang="ar-MA" sz="2400">
                <a:latin typeface="Calibri"/>
                <a:ea typeface="Calibri"/>
                <a:cs typeface="Calibri"/>
                <a:sym typeface="Calibri"/>
              </a:rPr>
              <a:t>لْأَصْدِقَاءِ، بَعْدَمَا قَضَيْتُ مَسِيرَةً مِهْنِيَّةً حَافِلَةً تَنَقَّلْتُ فِيهَا بَيْنَ  </a:t>
            </a:r>
            <a:r>
              <a:rPr b="1" lang="ar-MA" sz="2800">
                <a:latin typeface="Calibri"/>
                <a:ea typeface="Calibri"/>
                <a:cs typeface="Calibri"/>
                <a:sym typeface="Calibri"/>
              </a:rPr>
              <a:t>ٱ</a:t>
            </a:r>
            <a:r>
              <a:rPr b="1" lang="ar-MA" sz="2400">
                <a:latin typeface="Calibri"/>
                <a:ea typeface="Calibri"/>
                <a:cs typeface="Calibri"/>
                <a:sym typeface="Calibri"/>
              </a:rPr>
              <a:t>لْمَنَاصِبِ وَ</a:t>
            </a:r>
            <a:r>
              <a:rPr b="1" lang="ar-MA" sz="2800">
                <a:latin typeface="Calibri"/>
                <a:ea typeface="Calibri"/>
                <a:cs typeface="Calibri"/>
                <a:sym typeface="Calibri"/>
              </a:rPr>
              <a:t>ٱ</a:t>
            </a:r>
            <a:r>
              <a:rPr b="1" lang="ar-MA" sz="2400">
                <a:latin typeface="Calibri"/>
                <a:ea typeface="Calibri"/>
                <a:cs typeface="Calibri"/>
                <a:sym typeface="Calibri"/>
              </a:rPr>
              <a:t>لْمَسْؤُولِياتِ، لِأَبْدَأَ في إِعْدَادِ  </a:t>
            </a:r>
            <a:r>
              <a:rPr b="1" lang="ar-MA" sz="2800">
                <a:latin typeface="Calibri"/>
                <a:ea typeface="Calibri"/>
                <a:cs typeface="Calibri"/>
                <a:sym typeface="Calibri"/>
              </a:rPr>
              <a:t>ٱ</a:t>
            </a:r>
            <a:r>
              <a:rPr b="1" lang="ar-MA" sz="2400">
                <a:latin typeface="Calibri"/>
                <a:ea typeface="Calibri"/>
                <a:cs typeface="Calibri"/>
                <a:sym typeface="Calibri"/>
              </a:rPr>
              <a:t>لْجُزْءِ  </a:t>
            </a:r>
            <a:r>
              <a:rPr b="1" lang="ar-MA" sz="2800">
                <a:latin typeface="Calibri"/>
                <a:ea typeface="Calibri"/>
                <a:cs typeface="Calibri"/>
                <a:sym typeface="Calibri"/>
              </a:rPr>
              <a:t>ٱ</a:t>
            </a:r>
            <a:r>
              <a:rPr b="1" lang="ar-MA" sz="2400">
                <a:latin typeface="Calibri"/>
                <a:ea typeface="Calibri"/>
                <a:cs typeface="Calibri"/>
                <a:sym typeface="Calibri"/>
              </a:rPr>
              <a:t>لْأَوَّلِ مِنْ كِتَابِي "ظُهر الإسلام"، وَأَشْتَرِكَ مَعَ  </a:t>
            </a:r>
            <a:r>
              <a:rPr b="1" lang="ar-MA" sz="2800">
                <a:latin typeface="Calibri"/>
                <a:ea typeface="Calibri"/>
                <a:cs typeface="Calibri"/>
                <a:sym typeface="Calibri"/>
              </a:rPr>
              <a:t>ٱ</a:t>
            </a:r>
            <a:r>
              <a:rPr b="1" lang="ar-MA" sz="2400">
                <a:latin typeface="Calibri"/>
                <a:ea typeface="Calibri"/>
                <a:cs typeface="Calibri"/>
                <a:sym typeface="Calibri"/>
              </a:rPr>
              <a:t>لْأُسْتَاذِ – نجيب زكي-  في وَضْعِ خُطَّةِ كِتَابِ "قصة الفلسفة اليونانية"، ثُمَّ قِصَّةِ "الأدب في العالم". وأُخَصِّصَ جُزْءًا مِنَ  </a:t>
            </a:r>
            <a:r>
              <a:rPr b="1" lang="ar-MA" sz="2800">
                <a:latin typeface="Calibri"/>
                <a:ea typeface="Calibri"/>
                <a:cs typeface="Calibri"/>
                <a:sym typeface="Calibri"/>
              </a:rPr>
              <a:t>ٱ</a:t>
            </a:r>
            <a:r>
              <a:rPr b="1" lang="ar-MA" sz="2400">
                <a:latin typeface="Calibri"/>
                <a:ea typeface="Calibri"/>
                <a:cs typeface="Calibri"/>
                <a:sym typeface="Calibri"/>
              </a:rPr>
              <a:t>لْوَقْتِ لِلِاشْتِرَاكِ في  </a:t>
            </a:r>
            <a:r>
              <a:rPr b="1" lang="ar-MA" sz="2800">
                <a:latin typeface="Calibri"/>
                <a:ea typeface="Calibri"/>
                <a:cs typeface="Calibri"/>
                <a:sym typeface="Calibri"/>
              </a:rPr>
              <a:t>ٱ</a:t>
            </a:r>
            <a:r>
              <a:rPr b="1" lang="ar-MA" sz="2400">
                <a:latin typeface="Calibri"/>
                <a:ea typeface="Calibri"/>
                <a:cs typeface="Calibri"/>
                <a:sym typeface="Calibri"/>
              </a:rPr>
              <a:t>لْمَجَالِسِ  </a:t>
            </a:r>
            <a:r>
              <a:rPr b="1" lang="ar-MA" sz="2800">
                <a:latin typeface="Calibri"/>
                <a:ea typeface="Calibri"/>
                <a:cs typeface="Calibri"/>
                <a:sym typeface="Calibri"/>
              </a:rPr>
              <a:t>ٱ</a:t>
            </a:r>
            <a:r>
              <a:rPr b="1" lang="ar-MA" sz="2400">
                <a:latin typeface="Calibri"/>
                <a:ea typeface="Calibri"/>
                <a:cs typeface="Calibri"/>
                <a:sym typeface="Calibri"/>
              </a:rPr>
              <a:t>لْعِلْمِيَّةِ وَ</a:t>
            </a:r>
            <a:r>
              <a:rPr b="1" lang="ar-MA" sz="2800">
                <a:latin typeface="Calibri"/>
                <a:ea typeface="Calibri"/>
                <a:cs typeface="Calibri"/>
                <a:sym typeface="Calibri"/>
              </a:rPr>
              <a:t>ٱ</a:t>
            </a:r>
            <a:r>
              <a:rPr b="1" lang="ar-MA" sz="2400">
                <a:latin typeface="Calibri"/>
                <a:ea typeface="Calibri"/>
                <a:cs typeface="Calibri"/>
                <a:sym typeface="Calibri"/>
              </a:rPr>
              <a:t>لْإِشْرَافِ عَلَى أَعْمَالِ لَجْنَةِ </a:t>
            </a:r>
            <a:r>
              <a:rPr b="1" lang="ar-MA" sz="2800">
                <a:latin typeface="Calibri"/>
                <a:ea typeface="Calibri"/>
                <a:cs typeface="Calibri"/>
                <a:sym typeface="Calibri"/>
              </a:rPr>
              <a:t>ٱ</a:t>
            </a:r>
            <a:r>
              <a:rPr b="1" lang="ar-MA" sz="2400">
                <a:latin typeface="Calibri"/>
                <a:ea typeface="Calibri"/>
                <a:cs typeface="Calibri"/>
                <a:sym typeface="Calibri"/>
              </a:rPr>
              <a:t>لتَّأْلِيفِ وَ</a:t>
            </a:r>
            <a:r>
              <a:rPr b="1" lang="ar-MA" sz="2800">
                <a:latin typeface="Calibri"/>
                <a:ea typeface="Calibri"/>
                <a:cs typeface="Calibri"/>
                <a:sym typeface="Calibri"/>
              </a:rPr>
              <a:t>ٱ</a:t>
            </a:r>
            <a:r>
              <a:rPr b="1" lang="ar-MA" sz="2400">
                <a:latin typeface="Calibri"/>
                <a:ea typeface="Calibri"/>
                <a:cs typeface="Calibri"/>
                <a:sym typeface="Calibri"/>
              </a:rPr>
              <a:t>لتَّرْجَمَةِ وَ</a:t>
            </a:r>
            <a:r>
              <a:rPr b="1" lang="ar-MA" sz="2800">
                <a:latin typeface="Calibri"/>
                <a:ea typeface="Calibri"/>
                <a:cs typeface="Calibri"/>
                <a:sym typeface="Calibri"/>
              </a:rPr>
              <a:t>ٱ</a:t>
            </a:r>
            <a:r>
              <a:rPr b="1" lang="ar-MA" sz="2400">
                <a:latin typeface="Calibri"/>
                <a:ea typeface="Calibri"/>
                <a:cs typeface="Calibri"/>
                <a:sym typeface="Calibri"/>
              </a:rPr>
              <a:t>لنَّشْرِ وغَيْرِ ذَلِكَ؛ فَأصْبَحْتُ أعِيشُ حَيَاةً عِلْمِيَّةً هَادِئَةً لَذِيذَةً، لَا خُصُومَةَ فِيهَا وَلَا رَجَاءَ فِيهَا، وَلَا أَخْذَ وَلَا رَدَّ فِيهَا، وَهَذَا هُوَ مَا يَتَّفِقُ وَمِزَاجِي.</a:t>
            </a:r>
            <a:endParaRPr b="1" sz="2400">
              <a:latin typeface="Calibri"/>
              <a:ea typeface="Calibri"/>
              <a:cs typeface="Calibri"/>
              <a:sym typeface="Calibri"/>
            </a:endParaRPr>
          </a:p>
          <a:p>
            <a:pPr indent="0" lvl="0" marL="0" rtl="1" algn="just">
              <a:lnSpc>
                <a:spcPct val="90000"/>
              </a:lnSpc>
              <a:spcBef>
                <a:spcPts val="2000"/>
              </a:spcBef>
              <a:spcAft>
                <a:spcPts val="0"/>
              </a:spcAft>
              <a:buClr>
                <a:schemeClr val="dk1"/>
              </a:buClr>
              <a:buSzPts val="3600"/>
              <a:buNone/>
            </a:pPr>
            <a:r>
              <a:t/>
            </a:r>
            <a:endParaRPr sz="3600"/>
          </a:p>
        </p:txBody>
      </p:sp>
      <p:sp>
        <p:nvSpPr>
          <p:cNvPr id="404" name="Google Shape;404;p72"/>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1/3</a:t>
            </a:r>
            <a:endParaRPr b="0" i="1" sz="2400" u="none" cap="none" strike="noStrike">
              <a:solidFill>
                <a:schemeClr val="dk1"/>
              </a:solidFill>
              <a:latin typeface="Calibri"/>
              <a:ea typeface="Calibri"/>
              <a:cs typeface="Calibri"/>
              <a:sym typeface="Calibri"/>
            </a:endParaRPr>
          </a:p>
        </p:txBody>
      </p:sp>
      <p:pic>
        <p:nvPicPr>
          <p:cNvPr descr="C:\Users\acer\Downloads\WhatsApp Image 2024-07-07 at 22.24.17.jpeg" id="405" name="Google Shape;405;p72"/>
          <p:cNvPicPr preferRelativeResize="0"/>
          <p:nvPr/>
        </p:nvPicPr>
        <p:blipFill rotWithShape="1">
          <a:blip r:embed="rId3">
            <a:alphaModFix/>
          </a:blip>
          <a:srcRect b="0" l="0" r="0" t="0"/>
          <a:stretch/>
        </p:blipFill>
        <p:spPr>
          <a:xfrm>
            <a:off x="8670470" y="982584"/>
            <a:ext cx="3521528" cy="504266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0"/>
          <p:cNvSpPr txBox="1"/>
          <p:nvPr>
            <p:ph idx="1" type="body"/>
          </p:nvPr>
        </p:nvSpPr>
        <p:spPr>
          <a:xfrm>
            <a:off x="2109019" y="164110"/>
            <a:ext cx="7440600" cy="600300"/>
          </a:xfrm>
          <a:prstGeom prst="rect">
            <a:avLst/>
          </a:prstGeom>
          <a:noFill/>
          <a:ln>
            <a:noFill/>
          </a:ln>
        </p:spPr>
        <p:txBody>
          <a:bodyPr anchorCtr="0" anchor="t" bIns="45700" lIns="91425" spcFirstLastPara="1" rIns="91425" wrap="square" tIns="45700">
            <a:spAutoFit/>
          </a:bodyPr>
          <a:lstStyle/>
          <a:p>
            <a:pPr indent="0" lvl="0" marL="228600" rtl="1" algn="ctr">
              <a:lnSpc>
                <a:spcPct val="150000"/>
              </a:lnSpc>
              <a:spcBef>
                <a:spcPts val="1000"/>
              </a:spcBef>
              <a:spcAft>
                <a:spcPts val="0"/>
              </a:spcAft>
              <a:buClr>
                <a:schemeClr val="dk1"/>
              </a:buClr>
              <a:buSzPts val="2400"/>
              <a:buFont typeface="Arial"/>
              <a:buNone/>
            </a:pPr>
            <a:r>
              <a:rPr lang="ar-MA" sz="2900">
                <a:latin typeface="Calibri"/>
                <a:ea typeface="Calibri"/>
                <a:cs typeface="Calibri"/>
                <a:sym typeface="Calibri"/>
              </a:rPr>
              <a:t> </a:t>
            </a:r>
            <a:r>
              <a:rPr lang="ar-MA" sz="3200">
                <a:latin typeface="Calibri"/>
                <a:ea typeface="Calibri"/>
                <a:cs typeface="Calibri"/>
                <a:sym typeface="Calibri"/>
              </a:rPr>
              <a:t>سِحْرُ</a:t>
            </a:r>
            <a:r>
              <a:rPr lang="ar-MA" sz="2900">
                <a:latin typeface="Calibri"/>
                <a:ea typeface="Calibri"/>
                <a:cs typeface="Calibri"/>
                <a:sym typeface="Calibri"/>
              </a:rPr>
              <a:t> </a:t>
            </a:r>
            <a:r>
              <a:rPr lang="ar-MA" sz="3300">
                <a:latin typeface="Calibri"/>
                <a:ea typeface="Calibri"/>
                <a:cs typeface="Calibri"/>
                <a:sym typeface="Calibri"/>
              </a:rPr>
              <a:t>ٱلْكِتَابَةِ</a:t>
            </a:r>
            <a:endParaRPr sz="3600">
              <a:latin typeface="Calibri"/>
              <a:ea typeface="Calibri"/>
              <a:cs typeface="Calibri"/>
              <a:sym typeface="Calibri"/>
            </a:endParaRPr>
          </a:p>
        </p:txBody>
      </p:sp>
      <p:sp>
        <p:nvSpPr>
          <p:cNvPr id="411" name="Google Shape;411;p60"/>
          <p:cNvSpPr txBox="1"/>
          <p:nvPr>
            <p:ph idx="2" type="body"/>
          </p:nvPr>
        </p:nvSpPr>
        <p:spPr>
          <a:xfrm>
            <a:off x="0" y="1028729"/>
            <a:ext cx="8790000" cy="7158600"/>
          </a:xfrm>
          <a:prstGeom prst="rect">
            <a:avLst/>
          </a:prstGeom>
          <a:noFill/>
          <a:ln>
            <a:noFill/>
          </a:ln>
        </p:spPr>
        <p:txBody>
          <a:bodyPr anchorCtr="0" anchor="t" bIns="45700" lIns="91425" spcFirstLastPara="1" rIns="91425" wrap="square" tIns="45700">
            <a:spAutoFit/>
          </a:bodyPr>
          <a:lstStyle/>
          <a:p>
            <a:pPr indent="0" lvl="0" marL="228600" rtl="1" algn="just">
              <a:lnSpc>
                <a:spcPct val="150000"/>
              </a:lnSpc>
              <a:spcBef>
                <a:spcPts val="1000"/>
              </a:spcBef>
              <a:spcAft>
                <a:spcPts val="0"/>
              </a:spcAft>
              <a:buClr>
                <a:schemeClr val="dk1"/>
              </a:buClr>
              <a:buSzPts val="2400"/>
              <a:buNone/>
            </a:pPr>
            <a:r>
              <a:t/>
            </a:r>
            <a:endParaRPr b="1" sz="2400">
              <a:latin typeface="Calibri"/>
              <a:ea typeface="Calibri"/>
              <a:cs typeface="Calibri"/>
              <a:sym typeface="Calibri"/>
            </a:endParaRPr>
          </a:p>
          <a:p>
            <a:pPr indent="0" lvl="0" marL="228600" rtl="1" algn="just">
              <a:lnSpc>
                <a:spcPct val="150000"/>
              </a:lnSpc>
              <a:spcBef>
                <a:spcPts val="1000"/>
              </a:spcBef>
              <a:spcAft>
                <a:spcPts val="0"/>
              </a:spcAft>
              <a:buClr>
                <a:schemeClr val="dk1"/>
              </a:buClr>
              <a:buSzPts val="2400"/>
              <a:buNone/>
            </a:pPr>
            <a:r>
              <a:rPr b="1" lang="ar-MA" sz="2400">
                <a:latin typeface="Calibri"/>
                <a:ea typeface="Calibri"/>
                <a:cs typeface="Calibri"/>
                <a:sym typeface="Calibri"/>
              </a:rPr>
              <a:t>وَقَدْ كَانَ بِجَانِبِ عَمَلِي </a:t>
            </a:r>
            <a:r>
              <a:rPr b="1" lang="ar-MA" sz="2800">
                <a:latin typeface="Calibri"/>
                <a:ea typeface="Calibri"/>
                <a:cs typeface="Calibri"/>
                <a:sym typeface="Calibri"/>
              </a:rPr>
              <a:t>ٱ</a:t>
            </a:r>
            <a:r>
              <a:rPr b="1" lang="ar-MA" sz="2400">
                <a:latin typeface="Calibri"/>
                <a:ea typeface="Calibri"/>
                <a:cs typeface="Calibri"/>
                <a:sym typeface="Calibri"/>
              </a:rPr>
              <a:t>لْعِلْمِيِّ في </a:t>
            </a:r>
            <a:r>
              <a:rPr b="1" lang="ar-MA" sz="2800">
                <a:latin typeface="Calibri"/>
                <a:ea typeface="Calibri"/>
                <a:cs typeface="Calibri"/>
                <a:sym typeface="Calibri"/>
              </a:rPr>
              <a:t>ٱ</a:t>
            </a:r>
            <a:r>
              <a:rPr b="1" lang="ar-MA" sz="2400">
                <a:latin typeface="Calibri"/>
                <a:ea typeface="Calibri"/>
                <a:cs typeface="Calibri"/>
                <a:sym typeface="Calibri"/>
              </a:rPr>
              <a:t>لْبَحْثِ وَ</a:t>
            </a:r>
            <a:r>
              <a:rPr b="1" lang="ar-MA" sz="2800">
                <a:latin typeface="Calibri"/>
                <a:ea typeface="Calibri"/>
                <a:cs typeface="Calibri"/>
                <a:sym typeface="Calibri"/>
              </a:rPr>
              <a:t>ٱ</a:t>
            </a:r>
            <a:r>
              <a:rPr b="1" lang="ar-MA" sz="2400">
                <a:latin typeface="Calibri"/>
                <a:ea typeface="Calibri"/>
                <a:cs typeface="Calibri"/>
                <a:sym typeface="Calibri"/>
              </a:rPr>
              <a:t>لتَّأْلِيفِ وَ</a:t>
            </a:r>
            <a:r>
              <a:rPr b="1" lang="ar-MA" sz="2800">
                <a:latin typeface="Calibri"/>
                <a:ea typeface="Calibri"/>
                <a:cs typeface="Calibri"/>
                <a:sym typeface="Calibri"/>
              </a:rPr>
              <a:t>ٱ</a:t>
            </a:r>
            <a:r>
              <a:rPr b="1" lang="ar-MA" sz="2400">
                <a:latin typeface="Calibri"/>
                <a:ea typeface="Calibri"/>
                <a:cs typeface="Calibri"/>
                <a:sym typeface="Calibri"/>
              </a:rPr>
              <a:t>لنَّشْرِ أَنِ اتَّجَهْتُ اتِّجَاهًا أَدَبِيًّا كَانَ امْتِدَادًا لِمَا بَدَأْتُ بِهِ في </a:t>
            </a:r>
            <a:r>
              <a:rPr b="1" lang="ar-MA" sz="2800">
                <a:latin typeface="Calibri"/>
                <a:ea typeface="Calibri"/>
                <a:cs typeface="Calibri"/>
                <a:sym typeface="Calibri"/>
              </a:rPr>
              <a:t>ٱ</a:t>
            </a:r>
            <a:r>
              <a:rPr b="1" lang="ar-MA" sz="2400">
                <a:latin typeface="Calibri"/>
                <a:ea typeface="Calibri"/>
                <a:cs typeface="Calibri"/>
                <a:sym typeface="Calibri"/>
              </a:rPr>
              <a:t>لْأَيَّامِ </a:t>
            </a:r>
            <a:r>
              <a:rPr b="1" lang="ar-MA" sz="2800">
                <a:latin typeface="Calibri"/>
                <a:ea typeface="Calibri"/>
                <a:cs typeface="Calibri"/>
                <a:sym typeface="Calibri"/>
              </a:rPr>
              <a:t>ٱ</a:t>
            </a:r>
            <a:r>
              <a:rPr b="1" lang="ar-MA" sz="2400">
                <a:latin typeface="Calibri"/>
                <a:ea typeface="Calibri"/>
                <a:cs typeface="Calibri"/>
                <a:sym typeface="Calibri"/>
              </a:rPr>
              <a:t>لْأُولَى مِنْ حَيَاتِي، فَكُنْتُ أَكْتُبُ في كُلِّ أُسْبُوعٍ - تَقْرِيبًا- مَقَالَةً، وكَانَ هَذَا عَمَلًا أَدَبِيًّا تَلَذُّ بِهِ نَفْسِي إِلَى جَانِبِ بَحْثِي </a:t>
            </a:r>
            <a:r>
              <a:rPr b="1" lang="ar-MA" sz="2800">
                <a:latin typeface="Calibri"/>
                <a:ea typeface="Calibri"/>
                <a:cs typeface="Calibri"/>
                <a:sym typeface="Calibri"/>
              </a:rPr>
              <a:t>ٱ</a:t>
            </a:r>
            <a:r>
              <a:rPr b="1" lang="ar-MA" sz="2400">
                <a:latin typeface="Calibri"/>
                <a:ea typeface="Calibri"/>
                <a:cs typeface="Calibri"/>
                <a:sym typeface="Calibri"/>
              </a:rPr>
              <a:t>لْعِلْمِيّ، فَأَنَا كُلَّ أُسْبُوعٍ أُفَكِّرُ في مَوْضُوع مَقَالٍ وُأُحَرِّرُهُ، وَاضْطَرَّنِي ذَلِكَ إِلَى قِرَاءَةِ كَثِيرٍ مِنَ </a:t>
            </a:r>
            <a:r>
              <a:rPr b="1" lang="ar-MA" sz="2800">
                <a:latin typeface="Calibri"/>
                <a:ea typeface="Calibri"/>
                <a:cs typeface="Calibri"/>
                <a:sym typeface="Calibri"/>
              </a:rPr>
              <a:t>ٱ</a:t>
            </a:r>
            <a:r>
              <a:rPr b="1" lang="ar-MA" sz="2400">
                <a:latin typeface="Calibri"/>
                <a:ea typeface="Calibri"/>
                <a:cs typeface="Calibri"/>
                <a:sym typeface="Calibri"/>
              </a:rPr>
              <a:t>لْكُتُبِ </a:t>
            </a:r>
            <a:r>
              <a:rPr b="1" lang="ar-MA" sz="2800">
                <a:latin typeface="Calibri"/>
                <a:ea typeface="Calibri"/>
                <a:cs typeface="Calibri"/>
                <a:sym typeface="Calibri"/>
              </a:rPr>
              <a:t>ٱ</a:t>
            </a:r>
            <a:r>
              <a:rPr b="1" lang="ar-MA" sz="2400">
                <a:latin typeface="Calibri"/>
                <a:ea typeface="Calibri"/>
                <a:cs typeface="Calibri"/>
                <a:sym typeface="Calibri"/>
              </a:rPr>
              <a:t>لْإِنْجلِيزِيَّةِ أَسْتَعْرِضُ فِيهَا مَا يُكْتَبُ وكَيْفَ يُكْتَبُ، وَأَعْتَمِدُ أَكْثَرَ مَا أَعْتَمِدُ عَلَى وَحْيِ قَلْبِي أَوْ إِعْمَالِ عَقْلِي أَوْ تَرْجَمَةِ مَشَاعِرِي، وكَانَتْ مَقَالاتِي تَتَوَزَّعُهَا هَذِهِ </a:t>
            </a:r>
            <a:r>
              <a:rPr b="1" lang="ar-MA" sz="2800">
                <a:latin typeface="Calibri"/>
                <a:ea typeface="Calibri"/>
                <a:cs typeface="Calibri"/>
                <a:sym typeface="Calibri"/>
              </a:rPr>
              <a:t>ٱ</a:t>
            </a:r>
            <a:r>
              <a:rPr b="1" lang="ar-MA" sz="2400">
                <a:latin typeface="Calibri"/>
                <a:ea typeface="Calibri"/>
                <a:cs typeface="Calibri"/>
                <a:sym typeface="Calibri"/>
              </a:rPr>
              <a:t>لْعَوَامِلُ </a:t>
            </a:r>
            <a:r>
              <a:rPr b="1" lang="ar-MA" sz="2800">
                <a:latin typeface="Calibri"/>
                <a:ea typeface="Calibri"/>
                <a:cs typeface="Calibri"/>
                <a:sym typeface="Calibri"/>
              </a:rPr>
              <a:t>ٱ</a:t>
            </a:r>
            <a:r>
              <a:rPr b="1" lang="ar-MA" sz="2400">
                <a:latin typeface="Calibri"/>
                <a:ea typeface="Calibri"/>
                <a:cs typeface="Calibri"/>
                <a:sym typeface="Calibri"/>
              </a:rPr>
              <a:t>لثَّلاثَةُ.    </a:t>
            </a:r>
            <a:br>
              <a:rPr lang="ar-MA" sz="2400">
                <a:latin typeface="Calibri"/>
                <a:ea typeface="Calibri"/>
                <a:cs typeface="Calibri"/>
                <a:sym typeface="Calibri"/>
              </a:rPr>
            </a:br>
            <a:endParaRPr b="1" sz="2400">
              <a:latin typeface="Calibri"/>
              <a:ea typeface="Calibri"/>
              <a:cs typeface="Calibri"/>
              <a:sym typeface="Calibri"/>
            </a:endParaRPr>
          </a:p>
          <a:p>
            <a:pPr indent="0" lvl="0" marL="16510" rtl="1" algn="just">
              <a:lnSpc>
                <a:spcPct val="100000"/>
              </a:lnSpc>
              <a:spcBef>
                <a:spcPts val="1600"/>
              </a:spcBef>
              <a:spcAft>
                <a:spcPts val="0"/>
              </a:spcAft>
              <a:buClr>
                <a:srgbClr val="000000"/>
              </a:buClr>
              <a:buSzPts val="2400"/>
              <a:buNone/>
            </a:pPr>
            <a:r>
              <a:rPr b="1" lang="ar-MA" sz="2400">
                <a:solidFill>
                  <a:srgbClr val="000000"/>
                </a:solidFill>
                <a:latin typeface="Calibri"/>
                <a:ea typeface="Calibri"/>
                <a:cs typeface="Calibri"/>
                <a:sym typeface="Calibri"/>
              </a:rPr>
              <a:t>  </a:t>
            </a:r>
            <a:endParaRPr b="1" sz="2400">
              <a:latin typeface="Calibri"/>
              <a:ea typeface="Calibri"/>
              <a:cs typeface="Calibri"/>
              <a:sym typeface="Calibri"/>
            </a:endParaRPr>
          </a:p>
          <a:p>
            <a:pPr indent="0" lvl="0" marL="0" rtl="1" algn="just">
              <a:lnSpc>
                <a:spcPct val="90000"/>
              </a:lnSpc>
              <a:spcBef>
                <a:spcPts val="1800"/>
              </a:spcBef>
              <a:spcAft>
                <a:spcPts val="0"/>
              </a:spcAft>
              <a:buClr>
                <a:schemeClr val="dk1"/>
              </a:buClr>
              <a:buSzPts val="3600"/>
              <a:buNone/>
            </a:pPr>
            <a:r>
              <a:t/>
            </a:r>
            <a:endParaRPr sz="3600"/>
          </a:p>
        </p:txBody>
      </p:sp>
      <p:sp>
        <p:nvSpPr>
          <p:cNvPr id="412" name="Google Shape;412;p60"/>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2/3</a:t>
            </a:r>
            <a:endParaRPr b="0" i="1" sz="2400" u="none" cap="none" strike="noStrike">
              <a:solidFill>
                <a:schemeClr val="dk1"/>
              </a:solidFill>
              <a:latin typeface="Calibri"/>
              <a:ea typeface="Calibri"/>
              <a:cs typeface="Calibri"/>
              <a:sym typeface="Calibri"/>
            </a:endParaRPr>
          </a:p>
        </p:txBody>
      </p:sp>
      <p:pic>
        <p:nvPicPr>
          <p:cNvPr descr="C:\Users\acer\Downloads\WhatsApp Image 2024-07-07 at 22.24.17.jpeg" id="413" name="Google Shape;413;p60"/>
          <p:cNvPicPr preferRelativeResize="0"/>
          <p:nvPr/>
        </p:nvPicPr>
        <p:blipFill rotWithShape="1">
          <a:blip r:embed="rId3">
            <a:alphaModFix/>
          </a:blip>
          <a:srcRect b="0" l="0" r="0" t="0"/>
          <a:stretch/>
        </p:blipFill>
        <p:spPr>
          <a:xfrm>
            <a:off x="8670470" y="982584"/>
            <a:ext cx="3521529" cy="504266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88"/>
          <p:cNvSpPr txBox="1"/>
          <p:nvPr>
            <p:ph idx="1" type="body"/>
          </p:nvPr>
        </p:nvSpPr>
        <p:spPr>
          <a:xfrm>
            <a:off x="2109019" y="164110"/>
            <a:ext cx="7440600" cy="600300"/>
          </a:xfrm>
          <a:prstGeom prst="rect">
            <a:avLst/>
          </a:prstGeom>
          <a:noFill/>
          <a:ln>
            <a:noFill/>
          </a:ln>
        </p:spPr>
        <p:txBody>
          <a:bodyPr anchorCtr="0" anchor="t" bIns="45700" lIns="91425" spcFirstLastPara="1" rIns="91425" wrap="square" tIns="45700">
            <a:spAutoFit/>
          </a:bodyPr>
          <a:lstStyle/>
          <a:p>
            <a:pPr indent="0" lvl="0" marL="228600" rtl="1" algn="ctr">
              <a:lnSpc>
                <a:spcPct val="150000"/>
              </a:lnSpc>
              <a:spcBef>
                <a:spcPts val="1000"/>
              </a:spcBef>
              <a:spcAft>
                <a:spcPts val="0"/>
              </a:spcAft>
              <a:buClr>
                <a:schemeClr val="dk1"/>
              </a:buClr>
              <a:buSzPts val="2400"/>
              <a:buFont typeface="Arial"/>
              <a:buNone/>
            </a:pPr>
            <a:r>
              <a:rPr lang="ar-MA" sz="3300">
                <a:latin typeface="Calibri"/>
                <a:ea typeface="Calibri"/>
                <a:cs typeface="Calibri"/>
                <a:sym typeface="Calibri"/>
              </a:rPr>
              <a:t> سِحْرُ</a:t>
            </a:r>
            <a:r>
              <a:rPr lang="ar-MA" sz="2900">
                <a:latin typeface="Calibri"/>
                <a:ea typeface="Calibri"/>
                <a:cs typeface="Calibri"/>
                <a:sym typeface="Calibri"/>
              </a:rPr>
              <a:t> </a:t>
            </a:r>
            <a:r>
              <a:rPr lang="ar-MA" sz="3300">
                <a:latin typeface="Calibri"/>
                <a:ea typeface="Calibri"/>
                <a:cs typeface="Calibri"/>
                <a:sym typeface="Calibri"/>
              </a:rPr>
              <a:t>ٱلْكِتَابَةِ</a:t>
            </a:r>
            <a:endParaRPr sz="3600">
              <a:latin typeface="Calibri"/>
              <a:ea typeface="Calibri"/>
              <a:cs typeface="Calibri"/>
              <a:sym typeface="Calibri"/>
            </a:endParaRPr>
          </a:p>
        </p:txBody>
      </p:sp>
      <p:sp>
        <p:nvSpPr>
          <p:cNvPr id="420" name="Google Shape;420;p88"/>
          <p:cNvSpPr txBox="1"/>
          <p:nvPr>
            <p:ph idx="2" type="body"/>
          </p:nvPr>
        </p:nvSpPr>
        <p:spPr>
          <a:xfrm>
            <a:off x="0" y="1404257"/>
            <a:ext cx="12192000" cy="2256947"/>
          </a:xfrm>
          <a:prstGeom prst="rect">
            <a:avLst/>
          </a:prstGeom>
          <a:noFill/>
          <a:ln>
            <a:noFill/>
          </a:ln>
        </p:spPr>
        <p:txBody>
          <a:bodyPr anchorCtr="0" anchor="t" bIns="45700" lIns="91425" spcFirstLastPara="1" rIns="91425" wrap="square" tIns="45700">
            <a:spAutoFit/>
          </a:bodyPr>
          <a:lstStyle/>
          <a:p>
            <a:pPr indent="0" lvl="0" marL="228600" rtl="1" algn="just">
              <a:lnSpc>
                <a:spcPct val="150000"/>
              </a:lnSpc>
              <a:spcBef>
                <a:spcPts val="1000"/>
              </a:spcBef>
              <a:spcAft>
                <a:spcPts val="0"/>
              </a:spcAft>
              <a:buClr>
                <a:schemeClr val="dk1"/>
              </a:buClr>
              <a:buSzPts val="2400"/>
              <a:buNone/>
            </a:pPr>
            <a:br>
              <a:rPr lang="ar-MA" sz="2400">
                <a:latin typeface="Calibri"/>
                <a:ea typeface="Calibri"/>
                <a:cs typeface="Calibri"/>
                <a:sym typeface="Calibri"/>
              </a:rPr>
            </a:br>
            <a:endParaRPr b="1" sz="2400">
              <a:latin typeface="Calibri"/>
              <a:ea typeface="Calibri"/>
              <a:cs typeface="Calibri"/>
              <a:sym typeface="Calibri"/>
            </a:endParaRPr>
          </a:p>
          <a:p>
            <a:pPr indent="0" lvl="0" marL="16510" rtl="1" algn="just">
              <a:lnSpc>
                <a:spcPct val="100000"/>
              </a:lnSpc>
              <a:spcBef>
                <a:spcPts val="1600"/>
              </a:spcBef>
              <a:spcAft>
                <a:spcPts val="0"/>
              </a:spcAft>
              <a:buClr>
                <a:srgbClr val="000000"/>
              </a:buClr>
              <a:buSzPts val="2400"/>
              <a:buNone/>
            </a:pPr>
            <a:r>
              <a:rPr b="1" lang="ar-MA" sz="2400">
                <a:solidFill>
                  <a:srgbClr val="000000"/>
                </a:solidFill>
                <a:latin typeface="Calibri"/>
                <a:ea typeface="Calibri"/>
                <a:cs typeface="Calibri"/>
                <a:sym typeface="Calibri"/>
              </a:rPr>
              <a:t>  </a:t>
            </a:r>
            <a:endParaRPr b="1" sz="2400">
              <a:latin typeface="Calibri"/>
              <a:ea typeface="Calibri"/>
              <a:cs typeface="Calibri"/>
              <a:sym typeface="Calibri"/>
            </a:endParaRPr>
          </a:p>
          <a:p>
            <a:pPr indent="0" lvl="0" marL="0" rtl="1" algn="just">
              <a:lnSpc>
                <a:spcPct val="90000"/>
              </a:lnSpc>
              <a:spcBef>
                <a:spcPts val="1800"/>
              </a:spcBef>
              <a:spcAft>
                <a:spcPts val="0"/>
              </a:spcAft>
              <a:buClr>
                <a:schemeClr val="dk1"/>
              </a:buClr>
              <a:buSzPts val="3600"/>
              <a:buNone/>
            </a:pPr>
            <a:r>
              <a:t/>
            </a:r>
            <a:endParaRPr sz="3600"/>
          </a:p>
        </p:txBody>
      </p:sp>
      <p:sp>
        <p:nvSpPr>
          <p:cNvPr id="421" name="Google Shape;421;p88"/>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3/3</a:t>
            </a:r>
            <a:endParaRPr b="0" i="1" sz="2400" u="none" cap="none" strike="noStrike">
              <a:solidFill>
                <a:srgbClr val="000000"/>
              </a:solidFill>
              <a:latin typeface="Calibri"/>
              <a:ea typeface="Calibri"/>
              <a:cs typeface="Calibri"/>
              <a:sym typeface="Calibri"/>
            </a:endParaRPr>
          </a:p>
        </p:txBody>
      </p:sp>
      <p:sp>
        <p:nvSpPr>
          <p:cNvPr id="422" name="Google Shape;422;p88"/>
          <p:cNvSpPr/>
          <p:nvPr/>
        </p:nvSpPr>
        <p:spPr>
          <a:xfrm>
            <a:off x="114300" y="1472054"/>
            <a:ext cx="11887200" cy="5360442"/>
          </a:xfrm>
          <a:prstGeom prst="rect">
            <a:avLst/>
          </a:prstGeom>
          <a:noFill/>
          <a:ln>
            <a:noFill/>
          </a:ln>
        </p:spPr>
        <p:txBody>
          <a:bodyPr anchorCtr="0" anchor="t" bIns="45700" lIns="91425" spcFirstLastPara="1" rIns="91425" wrap="square" tIns="45700">
            <a:spAutoFit/>
          </a:bodyPr>
          <a:lstStyle/>
          <a:p>
            <a:pPr indent="449580" lvl="0" marL="0" marR="0" rtl="1" algn="just">
              <a:lnSpc>
                <a:spcPct val="15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وَأَكْثَرَ مَا اتَّجَهْتُ فِي هَذِهِ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لْمَقَالَاتِ إَلى نَوْعٍ مِنَ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تَغْلُبُ عَلَيْهِ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لصِّبْغَةُ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لِاجْتِمَاعِيَّةُ وَ</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لنَّزْعَةُ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لإصْلَاحِيَّةُ، فَهَذَا أقْرَبُ أنْوَاع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إلَى نَفْسِي وَأَصْدَقُهَا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لتَّعْبِيرِ عَنِّي. وخَيْرُ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لْأدَبِ مَا كانَ صَادِقًا يُعبِّرُ عَمَّا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لنَّفْسِ مِنْ غَيْرِ تَقْلِيدٍ، وَيُترجِمُ ما يُجَرِّبُهُ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لْكَاتِبُ في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لْحَيَاةِ مِنْ غَيْرِ تَلْفِيقٍ. ولَقَدِ اطْمَأْنَنْتُ إِلَى هَذَا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لنَّوْعِ مِنَ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لْكِتَابَةِ، إِذْ كَانَ يَفْتَحُ عَيْنِي عَلَى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لْمُلاحَظَةِ وَ</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لتَّجْرِبَةِ، وَيُسَرِّي عَنْ نَفْسِي بِ</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لْإِفْرَاجِ عَمَّا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خْتَزَنَتْهُ مِنْ حَرَارَةٍ.  فَكُنْتُ أُحِسُّ كَأَنَّ مَوْضُوعَ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 نَحْلَةٌ تَطِنُّ فِي أُذُنِي لا تَنْقَطِعُ حَتَّى أَكْتُبَ مَا يَجِيشُ في صَدْرِي، فَإِذَا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سْتَوْلَى ذَلِكَ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لْمَوْضُوعُ عَلَى ذِهْنِي، أَصْبَحَ تَفْكِيرِي إِذَا أَكَلْتُ أَوْ شَرِبْتُ، وَحُلمِي إِذَا نِمْتُ. وَكُنْتُ أَشْعُرُ بَعْدَ كِتَابَةِ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لْمَقَالَةِ كَمَا يَشْعُرُ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لْمَحْزُونُ دَمَعَتْ عَيْنُهُ أوِ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لْمَسْرُورُ ضَحِكَتْ سِنُّهُ. ولِهَذَا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نْقَلَبَتْ هَذِهِ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لظَّاهِرَةُ عِنْدِي إِلَى عَادَةٍ، وَمِنْ عَادَةٍ إِلَى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نْتِشَاءٍ كَ</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نْتِشَاءِ </a:t>
            </a:r>
            <a:r>
              <a:rPr b="1" i="0" lang="ar-MA" sz="2800" u="none" cap="none" strike="noStrike">
                <a:solidFill>
                  <a:schemeClr val="dk1"/>
                </a:solidFill>
                <a:latin typeface="Calibri"/>
                <a:ea typeface="Calibri"/>
                <a:cs typeface="Calibri"/>
                <a:sym typeface="Calibri"/>
              </a:rPr>
              <a:t>ٱ</a:t>
            </a:r>
            <a:r>
              <a:rPr b="1" i="0" lang="ar-MA" sz="2400" u="none" cap="none" strike="noStrike">
                <a:solidFill>
                  <a:schemeClr val="dk1"/>
                </a:solidFill>
                <a:latin typeface="Calibri"/>
                <a:ea typeface="Calibri"/>
                <a:cs typeface="Calibri"/>
                <a:sym typeface="Calibri"/>
              </a:rPr>
              <a:t>لْمُنْتَصِرِ</a:t>
            </a:r>
            <a:r>
              <a:rPr b="1" i="0" lang="ar-MA" sz="2400" u="none" cap="none" strike="noStrike">
                <a:solidFill>
                  <a:srgbClr val="00000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444500" lvl="0" marL="0" marR="0" rtl="1" algn="ctr">
              <a:lnSpc>
                <a:spcPct val="150000"/>
              </a:lnSpc>
              <a:spcBef>
                <a:spcPts val="1000"/>
              </a:spcBef>
              <a:spcAft>
                <a:spcPts val="0"/>
              </a:spcAft>
              <a:buClr>
                <a:srgbClr val="000000"/>
              </a:buClr>
              <a:buSzPts val="2000"/>
              <a:buFont typeface="Arial"/>
              <a:buNone/>
            </a:pPr>
            <a:r>
              <a:rPr b="0" i="1" lang="ar-MA" sz="2000" u="none" cap="none" strike="noStrike">
                <a:solidFill>
                  <a:schemeClr val="dk1"/>
                </a:solidFill>
                <a:latin typeface="Calibri"/>
                <a:ea typeface="Calibri"/>
                <a:cs typeface="Calibri"/>
                <a:sym typeface="Calibri"/>
              </a:rPr>
              <a:t>أحمد أمين، حياتي، مؤسسة هنداوي، القاهرة، 2012، ص 196- 197 بتصرف</a:t>
            </a:r>
            <a:r>
              <a:rPr b="0" i="0" lang="ar-MA" sz="1800" u="none" cap="none" strike="noStrike">
                <a:solidFill>
                  <a:srgbClr val="000000"/>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800"/>
              <a:buFont typeface="Arial"/>
              <a:buNone/>
            </a:pPr>
            <a:br>
              <a:rPr b="0" i="0" lang="ar-MA"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descr="Image générée" id="427" name="Google Shape;427;p3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28" name="Google Shape;428;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9" name="Google Shape;429;p39"/>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أقوم قراءتي : </a:t>
            </a:r>
            <a:endParaRPr b="1" i="0" sz="2000" u="none" cap="none" strike="noStrike">
              <a:solidFill>
                <a:srgbClr val="757070"/>
              </a:solidFill>
              <a:latin typeface="Calibri"/>
              <a:ea typeface="Calibri"/>
              <a:cs typeface="Calibri"/>
              <a:sym typeface="Calibri"/>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430" name="Google Shape;430;p39"/>
          <p:cNvSpPr txBox="1"/>
          <p:nvPr/>
        </p:nvSpPr>
        <p:spPr>
          <a:xfrm>
            <a:off x="1650562" y="526710"/>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تقويم قراءاتهم ذاتيا </a:t>
            </a:r>
            <a:r>
              <a:rPr b="0" i="1" lang="ar-MA" sz="1400" u="none" cap="none" strike="noStrike">
                <a:solidFill>
                  <a:srgbClr val="D0CECE"/>
                </a:solidFill>
                <a:latin typeface="Calibri"/>
                <a:ea typeface="Calibri"/>
                <a:cs typeface="Calibri"/>
                <a:sym typeface="Calibri"/>
              </a:rPr>
              <a:t>.</a:t>
            </a:r>
            <a:endParaRPr/>
          </a:p>
        </p:txBody>
      </p:sp>
      <p:pic>
        <p:nvPicPr>
          <p:cNvPr descr="Lever la main - Icônes mains et gestes gratuites" id="431" name="Google Shape;431;p39"/>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graphicFrame>
        <p:nvGraphicFramePr>
          <p:cNvPr id="432" name="Google Shape;432;p39"/>
          <p:cNvGraphicFramePr/>
          <p:nvPr/>
        </p:nvGraphicFramePr>
        <p:xfrm>
          <a:off x="1425677" y="1948869"/>
          <a:ext cx="3000000" cy="3000000"/>
        </p:xfrm>
        <a:graphic>
          <a:graphicData uri="http://schemas.openxmlformats.org/drawingml/2006/table">
            <a:tbl>
              <a:tblPr bandRow="1">
                <a:noFill/>
                <a:tableStyleId>{0AD09AE5-DCCB-4B7F-94A4-15DA9243B0AB}</a:tableStyleId>
              </a:tblPr>
              <a:tblGrid>
                <a:gridCol w="1368250"/>
                <a:gridCol w="1726925"/>
                <a:gridCol w="1921950"/>
                <a:gridCol w="1753325"/>
                <a:gridCol w="2933725"/>
              </a:tblGrid>
              <a:tr h="879175">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عدد الكلمات المقروءة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المدة</a:t>
                      </a:r>
                      <a:r>
                        <a:rPr b="1" lang="ar-MA" sz="1800" u="none" cap="none" strike="noStrike"/>
                        <a:t> </a:t>
                      </a:r>
                      <a:r>
                        <a:rPr b="1" i="0" lang="ar-MA" sz="2000" u="none" cap="none" strike="noStrike">
                          <a:solidFill>
                            <a:srgbClr val="222A35"/>
                          </a:solidFill>
                          <a:latin typeface="Calibri"/>
                          <a:ea typeface="Calibri"/>
                          <a:cs typeface="Calibri"/>
                          <a:sym typeface="Calibri"/>
                        </a:rPr>
                        <a:t>الزمنية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عدد</a:t>
                      </a:r>
                      <a:r>
                        <a:rPr b="1" lang="ar-MA" sz="1800" u="none" cap="none" strike="noStrike"/>
                        <a:t> </a:t>
                      </a:r>
                      <a:r>
                        <a:rPr b="1" i="0" lang="ar-MA" sz="2000" u="none" cap="none" strike="noStrike">
                          <a:solidFill>
                            <a:srgbClr val="222A35"/>
                          </a:solidFill>
                          <a:latin typeface="Calibri"/>
                          <a:ea typeface="Calibri"/>
                          <a:cs typeface="Calibri"/>
                          <a:sym typeface="Calibri"/>
                        </a:rPr>
                        <a:t>الأخطاء</a:t>
                      </a:r>
                      <a:r>
                        <a:rPr b="1" lang="ar-MA" sz="1800" u="none" cap="none" strike="noStrike"/>
                        <a:t> </a:t>
                      </a:r>
                      <a:r>
                        <a:rPr b="1" i="0" lang="ar-MA" sz="2000" u="none" cap="none" strike="noStrike">
                          <a:solidFill>
                            <a:srgbClr val="222A35"/>
                          </a:solidFill>
                          <a:latin typeface="Calibri"/>
                          <a:ea typeface="Calibri"/>
                          <a:cs typeface="Calibri"/>
                          <a:sym typeface="Calibri"/>
                        </a:rPr>
                        <a:t>المرتكبة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هل</a:t>
                      </a:r>
                      <a:r>
                        <a:rPr b="1" lang="ar-MA" sz="1800" u="none" cap="none" strike="noStrike"/>
                        <a:t> </a:t>
                      </a:r>
                      <a:r>
                        <a:rPr b="1" i="0" lang="ar-MA" sz="2000" u="none" cap="none" strike="noStrike">
                          <a:solidFill>
                            <a:srgbClr val="222A35"/>
                          </a:solidFill>
                          <a:latin typeface="Calibri"/>
                          <a:ea typeface="Calibri"/>
                          <a:cs typeface="Calibri"/>
                          <a:sym typeface="Calibri"/>
                        </a:rPr>
                        <a:t>احترمت</a:t>
                      </a:r>
                      <a:r>
                        <a:rPr b="1" lang="ar-MA" sz="1800" u="none" cap="none" strike="noStrike"/>
                        <a:t>  </a:t>
                      </a:r>
                      <a:r>
                        <a:rPr b="1" i="0" lang="ar-MA" sz="2000" u="none" cap="none" strike="noStrike">
                          <a:solidFill>
                            <a:srgbClr val="222A35"/>
                          </a:solidFill>
                          <a:latin typeface="Calibri"/>
                          <a:ea typeface="Calibri"/>
                          <a:cs typeface="Calibri"/>
                          <a:sym typeface="Calibri"/>
                        </a:rPr>
                        <a:t>علامات</a:t>
                      </a:r>
                      <a:r>
                        <a:rPr b="1" lang="ar-MA" sz="1800" u="none" cap="none" strike="noStrike"/>
                        <a:t> </a:t>
                      </a:r>
                      <a:r>
                        <a:rPr b="1" i="0" lang="ar-MA" sz="2000" u="none" cap="none" strike="noStrike">
                          <a:solidFill>
                            <a:srgbClr val="222A35"/>
                          </a:solidFill>
                          <a:latin typeface="Calibri"/>
                          <a:ea typeface="Calibri"/>
                          <a:cs typeface="Calibri"/>
                          <a:sym typeface="Calibri"/>
                        </a:rPr>
                        <a:t>الترقيم</a:t>
                      </a:r>
                      <a:r>
                        <a:rPr b="1" lang="ar-MA" sz="1800" u="none" cap="none" strike="noStrike"/>
                        <a:t>؟</a:t>
                      </a:r>
                      <a:endParaRPr b="1" sz="1800" u="none" cap="none" strike="noStrike">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None/>
                      </a:pPr>
                      <a:r>
                        <a:rPr b="1" i="0" lang="ar-MA" sz="2000" u="none" cap="none" strike="noStrike">
                          <a:solidFill>
                            <a:srgbClr val="222A35"/>
                          </a:solidFill>
                          <a:latin typeface="Calibri"/>
                          <a:ea typeface="Calibri"/>
                          <a:cs typeface="Calibri"/>
                          <a:sym typeface="Calibri"/>
                        </a:rPr>
                        <a:t>هل</a:t>
                      </a:r>
                      <a:r>
                        <a:rPr b="1" lang="ar-MA" sz="1800" u="none" cap="none" strike="noStrike"/>
                        <a:t> </a:t>
                      </a:r>
                      <a:r>
                        <a:rPr b="1" i="0" lang="ar-MA" sz="2000" u="none" cap="none" strike="noStrike">
                          <a:solidFill>
                            <a:srgbClr val="222A35"/>
                          </a:solidFill>
                          <a:latin typeface="Calibri"/>
                          <a:ea typeface="Calibri"/>
                          <a:cs typeface="Calibri"/>
                          <a:sym typeface="Calibri"/>
                        </a:rPr>
                        <a:t>تمثلت</a:t>
                      </a:r>
                      <a:r>
                        <a:rPr b="1" lang="ar-MA" sz="1800" u="none" cap="none" strike="noStrike"/>
                        <a:t> </a:t>
                      </a:r>
                      <a:r>
                        <a:rPr b="1" i="0" lang="ar-MA" sz="2000" u="none" cap="none" strike="noStrike">
                          <a:solidFill>
                            <a:srgbClr val="222A35"/>
                          </a:solidFill>
                          <a:latin typeface="Calibri"/>
                          <a:ea typeface="Calibri"/>
                          <a:cs typeface="Calibri"/>
                          <a:sym typeface="Calibri"/>
                        </a:rPr>
                        <a:t>المعاني</a:t>
                      </a:r>
                      <a:r>
                        <a:rPr b="1" lang="ar-MA" sz="1800" u="none" cap="none" strike="noStrike"/>
                        <a:t>؟</a:t>
                      </a:r>
                      <a:endParaRPr b="1" sz="1800" u="none" cap="none" strike="noStrike">
                        <a:latin typeface="Calibri"/>
                        <a:ea typeface="Calibri"/>
                        <a:cs typeface="Calibri"/>
                        <a:sym typeface="Calibri"/>
                      </a:endParaRPr>
                    </a:p>
                  </a:txBody>
                  <a:tcPr marT="0" marB="0" marR="68575" marL="68575"/>
                </a:tc>
              </a:tr>
              <a:tr h="711575">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r>
                        <a:rPr b="1" i="0" lang="ar-MA" sz="2000" u="none" cap="none" strike="noStrike">
                          <a:solidFill>
                            <a:srgbClr val="222A35"/>
                          </a:solidFill>
                          <a:latin typeface="Calibri"/>
                          <a:ea typeface="Calibri"/>
                          <a:cs typeface="Calibri"/>
                          <a:sym typeface="Calibri"/>
                        </a:rPr>
                        <a:t>دقيقة</a:t>
                      </a:r>
                      <a:r>
                        <a:rPr b="1" lang="ar-MA" sz="1800" u="none" cap="none" strike="noStrike">
                          <a:latin typeface="Arial"/>
                          <a:ea typeface="Arial"/>
                          <a:cs typeface="Arial"/>
                          <a:sym typeface="Arial"/>
                        </a:rPr>
                        <a:t> </a:t>
                      </a:r>
                      <a:r>
                        <a:rPr b="1" i="0" lang="ar-MA" sz="2000" u="none" cap="none" strike="noStrike">
                          <a:solidFill>
                            <a:srgbClr val="222A35"/>
                          </a:solidFill>
                          <a:latin typeface="Calibri"/>
                          <a:ea typeface="Calibri"/>
                          <a:cs typeface="Calibri"/>
                          <a:sym typeface="Calibri"/>
                        </a:rPr>
                        <a:t>واحدة</a:t>
                      </a:r>
                      <a:endParaRPr b="1" i="0" sz="2000" u="none" cap="none" strike="noStrike">
                        <a:solidFill>
                          <a:srgbClr val="222A35"/>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MA" sz="1800" u="none" cap="none" strike="noStrike"/>
                        <a:t> </a:t>
                      </a:r>
                      <a:endParaRPr b="1" sz="18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6" name="Shape 436"/>
        <p:cNvGrpSpPr/>
        <p:nvPr/>
      </p:nvGrpSpPr>
      <p:grpSpPr>
        <a:xfrm>
          <a:off x="0" y="0"/>
          <a:ext cx="0" cy="0"/>
          <a:chOff x="0" y="0"/>
          <a:chExt cx="0" cy="0"/>
        </a:xfrm>
      </p:grpSpPr>
      <p:pic>
        <p:nvPicPr>
          <p:cNvPr descr="Image générée" id="437" name="Google Shape;437;p4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38" name="Google Shape;438;p4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9" name="Google Shape;439;p40"/>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تغذية راجعة : </a:t>
            </a:r>
            <a:endParaRPr b="1" i="0" sz="2000" u="none" cap="none" strike="noStrike">
              <a:solidFill>
                <a:srgbClr val="757070"/>
              </a:solidFill>
              <a:latin typeface="Calibri"/>
              <a:ea typeface="Calibri"/>
              <a:cs typeface="Calibri"/>
              <a:sym typeface="Calibri"/>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440" name="Google Shape;440;p40"/>
          <p:cNvSpPr txBox="1"/>
          <p:nvPr/>
        </p:nvSpPr>
        <p:spPr>
          <a:xfrm>
            <a:off x="1650562" y="54814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D0CECE"/>
                </a:solidFill>
                <a:latin typeface="Calibri"/>
                <a:ea typeface="Calibri"/>
                <a:cs typeface="Calibri"/>
                <a:sym typeface="Calibri"/>
              </a:rPr>
              <a:t>يقدم المدرس تغذية راجعة عامة ، ويشجع المتعلمين على القراءة في البيت لتجاوز هناتهم.</a:t>
            </a:r>
            <a:endParaRPr/>
          </a:p>
        </p:txBody>
      </p:sp>
      <p:sp>
        <p:nvSpPr>
          <p:cNvPr id="441" name="Google Shape;441;p40"/>
          <p:cNvSpPr txBox="1"/>
          <p:nvPr/>
        </p:nvSpPr>
        <p:spPr>
          <a:xfrm>
            <a:off x="1966452" y="2382615"/>
            <a:ext cx="8465574" cy="1237262"/>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222A35"/>
                </a:solidFill>
                <a:latin typeface="Calibri"/>
                <a:ea typeface="Calibri"/>
                <a:cs typeface="Calibri"/>
                <a:sym typeface="Calibri"/>
              </a:rPr>
              <a:t>يقدم الأستاذ تغذية راجعة عامة، نقط القوة في القراءات ، وبعض الهنات التي ينبغي العمل على تجاوزها في الحصة المقبلة ، ويوجه المتعلمين إلى إعادة قراءة النص في البيت أكثر من مرة  </a:t>
            </a:r>
            <a:endParaRPr b="1" i="0" sz="2000" u="none" cap="none" strike="noStrike">
              <a:solidFill>
                <a:srgbClr val="222A35"/>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grpSp>
        <p:nvGrpSpPr>
          <p:cNvPr id="446" name="Google Shape;446;p41"/>
          <p:cNvGrpSpPr/>
          <p:nvPr/>
        </p:nvGrpSpPr>
        <p:grpSpPr>
          <a:xfrm>
            <a:off x="5130955" y="1706886"/>
            <a:ext cx="6054377" cy="3711725"/>
            <a:chOff x="1715066" y="1103461"/>
            <a:chExt cx="5717724" cy="3124203"/>
          </a:xfrm>
        </p:grpSpPr>
        <p:sp>
          <p:nvSpPr>
            <p:cNvPr id="447" name="Google Shape;447;p4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48" name="Google Shape;448;p4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49" name="Google Shape;449;p41"/>
          <p:cNvSpPr txBox="1"/>
          <p:nvPr/>
        </p:nvSpPr>
        <p:spPr>
          <a:xfrm>
            <a:off x="5223539" y="2321004"/>
            <a:ext cx="5869200" cy="1908215"/>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النشاط الثاني:</a:t>
            </a:r>
            <a:endParaRPr/>
          </a:p>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الفهم الاستنتاجي</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(25  دقيقة)</a:t>
            </a:r>
            <a:endParaRPr b="1" i="0" sz="2800" u="none" cap="none" strike="noStrike">
              <a:solidFill>
                <a:srgbClr val="44546A"/>
              </a:solidFill>
              <a:latin typeface="Calibri"/>
              <a:ea typeface="Calibri"/>
              <a:cs typeface="Calibri"/>
              <a:sym typeface="Calibri"/>
            </a:endParaRPr>
          </a:p>
        </p:txBody>
      </p:sp>
      <p:pic>
        <p:nvPicPr>
          <p:cNvPr id="450" name="Google Shape;450;p41"/>
          <p:cNvPicPr preferRelativeResize="0"/>
          <p:nvPr/>
        </p:nvPicPr>
        <p:blipFill rotWithShape="1">
          <a:blip r:embed="rId3">
            <a:alphaModFix/>
          </a:blip>
          <a:srcRect b="0" l="0" r="0" t="0"/>
          <a:stretch/>
        </p:blipFill>
        <p:spPr>
          <a:xfrm>
            <a:off x="658763" y="1887793"/>
            <a:ext cx="3364468" cy="3299660"/>
          </a:xfrm>
          <a:prstGeom prst="rect">
            <a:avLst/>
          </a:prstGeom>
          <a:noFill/>
          <a:ln>
            <a:noFill/>
          </a:ln>
        </p:spPr>
      </p:pic>
      <p:sp>
        <p:nvSpPr>
          <p:cNvPr id="451" name="Google Shape;451;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grpSp>
        <p:nvGrpSpPr>
          <p:cNvPr id="456" name="Google Shape;456;p42"/>
          <p:cNvGrpSpPr/>
          <p:nvPr/>
        </p:nvGrpSpPr>
        <p:grpSpPr>
          <a:xfrm>
            <a:off x="5130955" y="1706886"/>
            <a:ext cx="6054377" cy="3711725"/>
            <a:chOff x="1715066" y="1103461"/>
            <a:chExt cx="5717724" cy="3124203"/>
          </a:xfrm>
        </p:grpSpPr>
        <p:sp>
          <p:nvSpPr>
            <p:cNvPr id="457" name="Google Shape;457;p4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58" name="Google Shape;458;p4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59" name="Google Shape;459;p42"/>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النمذجة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(6  دقيقة)</a:t>
            </a:r>
            <a:endParaRPr b="1" i="0" sz="2800" u="none" cap="none" strike="noStrike">
              <a:solidFill>
                <a:srgbClr val="44546A"/>
              </a:solidFill>
              <a:latin typeface="Calibri"/>
              <a:ea typeface="Calibri"/>
              <a:cs typeface="Calibri"/>
              <a:sym typeface="Calibri"/>
            </a:endParaRPr>
          </a:p>
        </p:txBody>
      </p:sp>
      <p:pic>
        <p:nvPicPr>
          <p:cNvPr id="460" name="Google Shape;460;p42"/>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
        <p:nvSpPr>
          <p:cNvPr id="461" name="Google Shape;461;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descr="Image générée" id="466" name="Google Shape;466;p4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67" name="Google Shape;467;p43"/>
          <p:cNvSpPr/>
          <p:nvPr/>
        </p:nvSpPr>
        <p:spPr>
          <a:xfrm>
            <a:off x="-2894" y="0"/>
            <a:ext cx="12191999" cy="6858000"/>
          </a:xfrm>
          <a:prstGeom prst="rect">
            <a:avLst/>
          </a:prstGeom>
          <a:noFill/>
          <a:ln cap="flat" cmpd="sng" w="76200">
            <a:solidFill>
              <a:srgbClr val="F6C37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8" name="Google Shape;468;p43"/>
          <p:cNvSpPr txBox="1"/>
          <p:nvPr/>
        </p:nvSpPr>
        <p:spPr>
          <a:xfrm>
            <a:off x="1337188" y="110718"/>
            <a:ext cx="10029660"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نحدد عناصر البناء السردي: </a:t>
            </a:r>
            <a:endParaRPr b="1" i="0" sz="2000" u="none" cap="none" strike="noStrike">
              <a:solidFill>
                <a:srgbClr val="757070"/>
              </a:solidFill>
              <a:latin typeface="Calibri"/>
              <a:ea typeface="Calibri"/>
              <a:cs typeface="Calibri"/>
              <a:sym typeface="Calibri"/>
            </a:endParaRPr>
          </a:p>
        </p:txBody>
      </p:sp>
      <p:sp>
        <p:nvSpPr>
          <p:cNvPr id="469" name="Google Shape;469;p43"/>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graphicFrame>
        <p:nvGraphicFramePr>
          <p:cNvPr id="470" name="Google Shape;470;p43"/>
          <p:cNvGraphicFramePr/>
          <p:nvPr/>
        </p:nvGraphicFramePr>
        <p:xfrm>
          <a:off x="825152" y="1442179"/>
          <a:ext cx="3000000" cy="3000000"/>
        </p:xfrm>
        <a:graphic>
          <a:graphicData uri="http://schemas.openxmlformats.org/drawingml/2006/table">
            <a:tbl>
              <a:tblPr bandRow="1" firstCol="1" firstRow="1">
                <a:noFill/>
                <a:tableStyleId>{0AD09AE5-DCCB-4B7F-94A4-15DA9243B0AB}</a:tableStyleId>
              </a:tblPr>
              <a:tblGrid>
                <a:gridCol w="1676575"/>
                <a:gridCol w="2155400"/>
                <a:gridCol w="2409575"/>
                <a:gridCol w="2419750"/>
                <a:gridCol w="2297750"/>
              </a:tblGrid>
              <a:tr h="498375">
                <a:tc>
                  <a:txBody>
                    <a:bodyPr/>
                    <a:lstStyle/>
                    <a:p>
                      <a:pPr indent="0" lvl="0" marL="0" marR="0" rtl="1" algn="ctr">
                        <a:lnSpc>
                          <a:spcPct val="107000"/>
                        </a:lnSpc>
                        <a:spcBef>
                          <a:spcPts val="0"/>
                        </a:spcBef>
                        <a:spcAft>
                          <a:spcPts val="0"/>
                        </a:spcAft>
                        <a:buNone/>
                      </a:pPr>
                      <a:r>
                        <a:rPr lang="ar-MA" sz="2000" u="none" cap="none" strike="noStrike">
                          <a:solidFill>
                            <a:schemeClr val="dk1"/>
                          </a:solidFill>
                          <a:latin typeface="Calibri"/>
                          <a:ea typeface="Calibri"/>
                          <a:cs typeface="Calibri"/>
                          <a:sym typeface="Calibri"/>
                        </a:rPr>
                        <a:t>    الحدث الرئيس</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lang="ar-MA" sz="2000" u="none" cap="none" strike="noStrike">
                          <a:solidFill>
                            <a:schemeClr val="dk1"/>
                          </a:solidFill>
                          <a:latin typeface="Calibri"/>
                          <a:ea typeface="Calibri"/>
                          <a:cs typeface="Calibri"/>
                          <a:sym typeface="Calibri"/>
                        </a:rPr>
                        <a:t>زمن وقوعه</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7000"/>
                        </a:lnSpc>
                        <a:spcBef>
                          <a:spcPts val="0"/>
                        </a:spcBef>
                        <a:spcAft>
                          <a:spcPts val="0"/>
                        </a:spcAft>
                        <a:buNone/>
                      </a:pPr>
                      <a:r>
                        <a:rPr lang="ar-MA" sz="2000" u="none" cap="none" strike="noStrike">
                          <a:solidFill>
                            <a:schemeClr val="dk1"/>
                          </a:solidFill>
                          <a:latin typeface="Calibri"/>
                          <a:ea typeface="Calibri"/>
                          <a:cs typeface="Calibri"/>
                          <a:sym typeface="Calibri"/>
                        </a:rPr>
                        <a:t>مكان وقوعه</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c>
                  <a:txBody>
                    <a:bodyPr/>
                    <a:lstStyle/>
                    <a:p>
                      <a:pPr indent="0" lvl="0" marL="0" marR="0" rtl="1" algn="ctr">
                        <a:lnSpc>
                          <a:spcPct val="107000"/>
                        </a:lnSpc>
                        <a:spcBef>
                          <a:spcPts val="0"/>
                        </a:spcBef>
                        <a:spcAft>
                          <a:spcPts val="0"/>
                        </a:spcAft>
                        <a:buNone/>
                      </a:pPr>
                      <a:r>
                        <a:rPr lang="ar-MA" sz="2000" u="none" cap="none" strike="noStrike">
                          <a:solidFill>
                            <a:schemeClr val="dk1"/>
                          </a:solidFill>
                          <a:latin typeface="Calibri"/>
                          <a:ea typeface="Calibri"/>
                          <a:cs typeface="Calibri"/>
                          <a:sym typeface="Calibri"/>
                        </a:rPr>
                        <a:t>أسلوب السرد المعتمد</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7000"/>
                        </a:lnSpc>
                        <a:spcBef>
                          <a:spcPts val="0"/>
                        </a:spcBef>
                        <a:spcAft>
                          <a:spcPts val="0"/>
                        </a:spcAft>
                        <a:buNone/>
                      </a:pPr>
                      <a:r>
                        <a:rPr lang="ar-MA" sz="2000" u="none" cap="none" strike="noStrike">
                          <a:solidFill>
                            <a:schemeClr val="dk1"/>
                          </a:solidFill>
                          <a:latin typeface="Calibri"/>
                          <a:ea typeface="Calibri"/>
                          <a:cs typeface="Calibri"/>
                          <a:sym typeface="Calibri"/>
                        </a:rPr>
                        <a:t>تقنية السرد المهيمنة</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6FFFF"/>
                    </a:solidFill>
                  </a:tcPr>
                </a:tc>
              </a:tr>
              <a:tr h="2917000">
                <a:tc>
                  <a:txBody>
                    <a:bodyPr/>
                    <a:lstStyle/>
                    <a:p>
                      <a:pPr indent="0" lvl="0" marL="0" marR="0" rtl="1" algn="r">
                        <a:lnSpc>
                          <a:spcPct val="107000"/>
                        </a:lnSpc>
                        <a:spcBef>
                          <a:spcPts val="0"/>
                        </a:spcBef>
                        <a:spcAft>
                          <a:spcPts val="0"/>
                        </a:spcAft>
                        <a:buNone/>
                      </a:pPr>
                      <a:r>
                        <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r">
                        <a:lnSpc>
                          <a:spcPct val="107000"/>
                        </a:lnSpc>
                        <a:spcBef>
                          <a:spcPts val="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latin typeface="Calibri"/>
                          <a:ea typeface="Calibri"/>
                          <a:cs typeface="Calibri"/>
                          <a:sym typeface="Calibri"/>
                        </a:rPr>
                        <a:t> </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latin typeface="Calibri"/>
                          <a:ea typeface="Calibri"/>
                          <a:cs typeface="Calibri"/>
                          <a:sym typeface="Calibri"/>
                        </a:rPr>
                        <a:t> </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c>
                  <a:txBody>
                    <a:bodyPr/>
                    <a:lstStyle/>
                    <a:p>
                      <a:pPr indent="0" lvl="0" marL="0" marR="0" rtl="1" algn="r">
                        <a:lnSpc>
                          <a:spcPct val="107000"/>
                        </a:lnSpc>
                        <a:spcBef>
                          <a:spcPts val="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highlight>
                            <a:srgbClr val="00FFFF"/>
                          </a:highlight>
                          <a:latin typeface="Calibri"/>
                          <a:ea typeface="Calibri"/>
                          <a:cs typeface="Calibri"/>
                          <a:sym typeface="Calibri"/>
                        </a:rPr>
                        <a:t> </a:t>
                      </a:r>
                      <a:endParaRPr/>
                    </a:p>
                    <a:p>
                      <a:pPr indent="0" lvl="0" marL="0" marR="0" rtl="1" algn="r">
                        <a:lnSpc>
                          <a:spcPct val="107000"/>
                        </a:lnSpc>
                        <a:spcBef>
                          <a:spcPts val="800"/>
                        </a:spcBef>
                        <a:spcAft>
                          <a:spcPts val="0"/>
                        </a:spcAft>
                        <a:buNone/>
                      </a:pPr>
                      <a:r>
                        <a:rPr lang="ar-MA" sz="2000" u="none" cap="none" strike="noStrike">
                          <a:solidFill>
                            <a:schemeClr val="dk1"/>
                          </a:solidFill>
                          <a:latin typeface="Calibri"/>
                          <a:ea typeface="Calibri"/>
                          <a:cs typeface="Calibri"/>
                          <a:sym typeface="Calibri"/>
                        </a:rPr>
                        <a:t> </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6FFFF"/>
                    </a:solidFill>
                  </a:tcPr>
                </a:tc>
              </a:tr>
            </a:tbl>
          </a:graphicData>
        </a:graphic>
      </p:graphicFrame>
      <p:pic>
        <p:nvPicPr>
          <p:cNvPr id="471" name="Google Shape;471;p43"/>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descr="Image générée" id="476" name="Google Shape;476;p12"/>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77" name="Google Shape;477;p12"/>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نحدد عناصر البناء السردي: انتبهوا جيدا ، سأشرح لكم معنى عناصر البناء السردي ، وكيفية استنتاجها من داخل النص</a:t>
            </a:r>
            <a:endParaRPr b="1" i="0" sz="2000" u="none" cap="none" strike="noStrike">
              <a:solidFill>
                <a:srgbClr val="757070"/>
              </a:solidFill>
              <a:latin typeface="Calibri"/>
              <a:ea typeface="Calibri"/>
              <a:cs typeface="Calibri"/>
              <a:sym typeface="Calibri"/>
            </a:endParaRPr>
          </a:p>
        </p:txBody>
      </p:sp>
      <p:sp>
        <p:nvSpPr>
          <p:cNvPr id="478" name="Google Shape;478;p12"/>
          <p:cNvSpPr txBox="1"/>
          <p:nvPr/>
        </p:nvSpPr>
        <p:spPr>
          <a:xfrm>
            <a:off x="467360" y="482233"/>
            <a:ext cx="10768663"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 يبذأ بتعريف عناصر البناء السردي ُ ثم يطبق الاستراتيجية على العنصر الأول ويفصح عن سيرورة الإنجاز </a:t>
            </a:r>
            <a:endParaRPr b="0" i="1" sz="1400" u="none" cap="none" strike="noStrike">
              <a:solidFill>
                <a:srgbClr val="D0CECE"/>
              </a:solidFill>
              <a:latin typeface="Calibri"/>
              <a:ea typeface="Calibri"/>
              <a:cs typeface="Calibri"/>
              <a:sym typeface="Calibri"/>
            </a:endParaRPr>
          </a:p>
        </p:txBody>
      </p:sp>
      <p:sp>
        <p:nvSpPr>
          <p:cNvPr id="479" name="Google Shape;479;p12"/>
          <p:cNvSpPr txBox="1"/>
          <p:nvPr/>
        </p:nvSpPr>
        <p:spPr>
          <a:xfrm>
            <a:off x="0" y="1260535"/>
            <a:ext cx="12038752" cy="4293611"/>
          </a:xfrm>
          <a:prstGeom prst="rect">
            <a:avLst/>
          </a:prstGeom>
          <a:no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b="0" i="0" lang="ar-MA" sz="3600" u="none" cap="none" strike="noStrike">
                <a:solidFill>
                  <a:srgbClr val="000000"/>
                </a:solidFill>
                <a:latin typeface="Calibri"/>
                <a:ea typeface="Calibri"/>
                <a:cs typeface="Calibri"/>
                <a:sym typeface="Calibri"/>
              </a:rPr>
              <a:t>عناصر البناء السردي هي الركائز التي يقوم عليها أي نص حكائي، ومن خلالها يمكن فهم:</a:t>
            </a:r>
            <a:endParaRPr/>
          </a:p>
          <a:p>
            <a:pPr indent="-742950" lvl="0" marL="742950" marR="0" rtl="1" algn="just">
              <a:lnSpc>
                <a:spcPct val="107000"/>
              </a:lnSpc>
              <a:spcBef>
                <a:spcPts val="800"/>
              </a:spcBef>
              <a:spcAft>
                <a:spcPts val="0"/>
              </a:spcAft>
              <a:buClr>
                <a:srgbClr val="000000"/>
              </a:buClr>
              <a:buSzPts val="3600"/>
              <a:buFont typeface="Arial"/>
              <a:buAutoNum type="arabicPeriod"/>
            </a:pPr>
            <a:r>
              <a:rPr b="0" i="0" lang="ar-MA" sz="3600" u="none" cap="none" strike="noStrike">
                <a:solidFill>
                  <a:srgbClr val="00B0F0"/>
                </a:solidFill>
                <a:latin typeface="Calibri"/>
                <a:ea typeface="Calibri"/>
                <a:cs typeface="Calibri"/>
                <a:sym typeface="Calibri"/>
              </a:rPr>
              <a:t> </a:t>
            </a:r>
            <a:r>
              <a:rPr b="1" i="0" lang="ar-MA" sz="4000" u="none" cap="none" strike="noStrike">
                <a:solidFill>
                  <a:srgbClr val="00B0F0"/>
                </a:solidFill>
                <a:latin typeface="Calibri"/>
                <a:ea typeface="Calibri"/>
                <a:cs typeface="Calibri"/>
                <a:sym typeface="Calibri"/>
              </a:rPr>
              <a:t>ماذا حُكي؟ (الحدث)؛</a:t>
            </a:r>
            <a:endParaRPr/>
          </a:p>
          <a:p>
            <a:pPr indent="-742950" lvl="0" marL="742950" marR="0" rtl="1" algn="just">
              <a:lnSpc>
                <a:spcPct val="107000"/>
              </a:lnSpc>
              <a:spcBef>
                <a:spcPts val="800"/>
              </a:spcBef>
              <a:spcAft>
                <a:spcPts val="0"/>
              </a:spcAft>
              <a:buClr>
                <a:srgbClr val="000000"/>
              </a:buClr>
              <a:buSzPts val="4000"/>
              <a:buFont typeface="Arial"/>
              <a:buAutoNum type="arabicPeriod"/>
            </a:pPr>
            <a:r>
              <a:rPr b="1" i="0" lang="ar-MA" sz="4000" u="none" cap="none" strike="noStrike">
                <a:solidFill>
                  <a:srgbClr val="00B050"/>
                </a:solidFill>
                <a:latin typeface="Calibri"/>
                <a:ea typeface="Calibri"/>
                <a:cs typeface="Calibri"/>
                <a:sym typeface="Calibri"/>
              </a:rPr>
              <a:t> متى وأين؟ (الزمان والمكان)؛</a:t>
            </a:r>
            <a:endParaRPr/>
          </a:p>
          <a:p>
            <a:pPr indent="-742950" lvl="0" marL="742950" marR="0" rtl="1" algn="just">
              <a:lnSpc>
                <a:spcPct val="107000"/>
              </a:lnSpc>
              <a:spcBef>
                <a:spcPts val="800"/>
              </a:spcBef>
              <a:spcAft>
                <a:spcPts val="0"/>
              </a:spcAft>
              <a:buClr>
                <a:srgbClr val="000000"/>
              </a:buClr>
              <a:buSzPts val="4000"/>
              <a:buFont typeface="Arial"/>
              <a:buAutoNum type="arabicPeriod"/>
            </a:pPr>
            <a:r>
              <a:rPr b="1" i="0" lang="ar-MA" sz="4000" u="none" cap="none" strike="noStrike">
                <a:solidFill>
                  <a:schemeClr val="dk1"/>
                </a:solidFill>
                <a:latin typeface="Calibri"/>
                <a:ea typeface="Calibri"/>
                <a:cs typeface="Calibri"/>
                <a:sym typeface="Calibri"/>
              </a:rPr>
              <a:t>من الذي حكى؟ (الراوي)؛</a:t>
            </a:r>
            <a:endParaRPr/>
          </a:p>
          <a:p>
            <a:pPr indent="-742950" lvl="0" marL="742950" marR="0" rtl="1" algn="just">
              <a:lnSpc>
                <a:spcPct val="107000"/>
              </a:lnSpc>
              <a:spcBef>
                <a:spcPts val="800"/>
              </a:spcBef>
              <a:spcAft>
                <a:spcPts val="0"/>
              </a:spcAft>
              <a:buClr>
                <a:srgbClr val="000000"/>
              </a:buClr>
              <a:buSzPts val="4000"/>
              <a:buFont typeface="Arial"/>
              <a:buAutoNum type="arabicPeriod"/>
            </a:pPr>
            <a:r>
              <a:rPr b="1" i="0" lang="ar-MA" sz="4000" u="none" cap="none" strike="noStrike">
                <a:solidFill>
                  <a:srgbClr val="EA875C"/>
                </a:solidFill>
                <a:latin typeface="Calibri"/>
                <a:ea typeface="Calibri"/>
                <a:cs typeface="Calibri"/>
                <a:sym typeface="Calibri"/>
              </a:rPr>
              <a:t>كيف حُكي؟ (الأسلوب والتقنيات).</a:t>
            </a:r>
            <a:endParaRPr b="1" i="0" sz="3200" u="none" cap="none" strike="noStrike">
              <a:solidFill>
                <a:srgbClr val="EA875C"/>
              </a:solidFill>
              <a:latin typeface="Calibri"/>
              <a:ea typeface="Calibri"/>
              <a:cs typeface="Calibri"/>
              <a:sym typeface="Calibri"/>
            </a:endParaRPr>
          </a:p>
        </p:txBody>
      </p:sp>
      <p:pic>
        <p:nvPicPr>
          <p:cNvPr id="480" name="Google Shape;480;p12"/>
          <p:cNvPicPr preferRelativeResize="0"/>
          <p:nvPr/>
        </p:nvPicPr>
        <p:blipFill rotWithShape="1">
          <a:blip r:embed="rId4">
            <a:alphaModFix/>
          </a:blip>
          <a:srcRect b="0" l="0" r="0" t="0"/>
          <a:stretch/>
        </p:blipFill>
        <p:spPr>
          <a:xfrm>
            <a:off x="-10897" y="63282"/>
            <a:ext cx="730250" cy="730250"/>
          </a:xfrm>
          <a:prstGeom prst="rect">
            <a:avLst/>
          </a:prstGeom>
          <a:noFill/>
          <a:ln>
            <a:noFill/>
          </a:ln>
        </p:spPr>
      </p:pic>
      <p:sp>
        <p:nvSpPr>
          <p:cNvPr id="481" name="Google Shape;481;p12"/>
          <p:cNvSpPr/>
          <p:nvPr/>
        </p:nvSpPr>
        <p:spPr>
          <a:xfrm>
            <a:off x="-2894" y="0"/>
            <a:ext cx="12191999" cy="6858000"/>
          </a:xfrm>
          <a:prstGeom prst="rect">
            <a:avLst/>
          </a:prstGeom>
          <a:noFill/>
          <a:ln cap="flat" cmpd="sng" w="76200">
            <a:solidFill>
              <a:srgbClr val="F6C37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descr="Image générée" id="486" name="Google Shape;486;p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87" name="Google Shape;487;p5"/>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نحدد عناصر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488" name="Google Shape;488;p5"/>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ينجز المدرس المهمة أمام أنظار المتعلمين ويشرح سيرورة التوصل إلى الاستنتاجات ومراحل الإنجاز</a:t>
            </a:r>
            <a:endParaRPr b="0" i="1" sz="1400" u="none" cap="none" strike="noStrike">
              <a:solidFill>
                <a:srgbClr val="AEABAB"/>
              </a:solidFill>
              <a:latin typeface="Calibri"/>
              <a:ea typeface="Calibri"/>
              <a:cs typeface="Calibri"/>
              <a:sym typeface="Calibri"/>
            </a:endParaRPr>
          </a:p>
        </p:txBody>
      </p:sp>
      <p:pic>
        <p:nvPicPr>
          <p:cNvPr id="489" name="Google Shape;489;p5"/>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graphicFrame>
        <p:nvGraphicFramePr>
          <p:cNvPr id="490" name="Google Shape;490;p5"/>
          <p:cNvGraphicFramePr/>
          <p:nvPr/>
        </p:nvGraphicFramePr>
        <p:xfrm>
          <a:off x="315311" y="1620289"/>
          <a:ext cx="3000000" cy="3000000"/>
        </p:xfrm>
        <a:graphic>
          <a:graphicData uri="http://schemas.openxmlformats.org/drawingml/2006/table">
            <a:tbl>
              <a:tblPr bandRow="1" firstCol="1" firstRow="1">
                <a:noFill/>
                <a:tableStyleId>{0AD09AE5-DCCB-4B7F-94A4-15DA9243B0AB}</a:tableStyleId>
              </a:tblPr>
              <a:tblGrid>
                <a:gridCol w="2716050"/>
                <a:gridCol w="8893800"/>
              </a:tblGrid>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الحدث الرئيس</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هو الحدث الأساسي والمحوري الذي تدور حوله القصة، والذي لو حُذف لاختلَّ معناها أو توقفت حبكتها</a:t>
                      </a:r>
                      <a:r>
                        <a:rPr lang="ar-MA" sz="3200" u="none" cap="none" strike="noStrike"/>
                        <a:t>.</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r>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الزمان</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b="1" lang="ar-MA" sz="2400" u="none" cap="none" strike="noStrike">
                          <a:latin typeface="Calibri"/>
                          <a:ea typeface="Calibri"/>
                          <a:cs typeface="Calibri"/>
                          <a:sym typeface="Calibri"/>
                        </a:rPr>
                        <a:t>الوقت الذي تجري فيه الأحداث (ماضٍ، حاضر، مستقبل).</a:t>
                      </a:r>
                      <a:endParaRPr b="1" sz="2400" u="none" cap="none" strike="noStrike">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المكان</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CCFF"/>
                    </a:solidFill>
                  </a:tcPr>
                </a:tc>
                <a:tc>
                  <a:txBody>
                    <a:bodyPr/>
                    <a:lstStyle/>
                    <a:p>
                      <a:pPr indent="0" lvl="0" marL="0" marR="0" rtl="1" algn="r">
                        <a:lnSpc>
                          <a:spcPct val="107000"/>
                        </a:lnSpc>
                        <a:spcBef>
                          <a:spcPts val="0"/>
                        </a:spcBef>
                        <a:spcAft>
                          <a:spcPts val="0"/>
                        </a:spcAft>
                        <a:buNone/>
                      </a:pPr>
                      <a:r>
                        <a:rPr b="1" lang="ar-MA" sz="2400" u="none" cap="none" strike="noStrike">
                          <a:latin typeface="Calibri"/>
                          <a:ea typeface="Calibri"/>
                          <a:cs typeface="Calibri"/>
                          <a:sym typeface="Calibri"/>
                        </a:rPr>
                        <a:t>الفضاء الذي تقع فيه الأحداث (بيت، مدرسة، مدينة...).</a:t>
                      </a:r>
                      <a:endParaRPr b="1" sz="2400" u="none" cap="none" strike="noStrike">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CCFF"/>
                    </a:solidFill>
                  </a:tcPr>
                </a:tc>
              </a:tr>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الراوي</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b="1" lang="ar-MA" sz="2400" u="none" cap="none" strike="noStrike">
                          <a:latin typeface="Calibri"/>
                          <a:ea typeface="Calibri"/>
                          <a:cs typeface="Calibri"/>
                          <a:sym typeface="Calibri"/>
                        </a:rPr>
                        <a:t>من يحكي القصة (ضمير المتكلم أو الغائب).</a:t>
                      </a:r>
                      <a:endParaRPr b="1" sz="2400" u="none" cap="none" strike="noStrike">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الأسلوب</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66"/>
                    </a:solidFill>
                  </a:tcPr>
                </a:tc>
                <a:tc>
                  <a:txBody>
                    <a:bodyPr/>
                    <a:lstStyle/>
                    <a:p>
                      <a:pPr indent="0" lvl="0" marL="0" marR="0" rtl="1" algn="r">
                        <a:lnSpc>
                          <a:spcPct val="107000"/>
                        </a:lnSpc>
                        <a:spcBef>
                          <a:spcPts val="0"/>
                        </a:spcBef>
                        <a:spcAft>
                          <a:spcPts val="0"/>
                        </a:spcAft>
                        <a:buNone/>
                      </a:pPr>
                      <a:r>
                        <a:rPr b="1" lang="ar-MA" sz="2400" u="none" cap="none" strike="noStrike">
                          <a:latin typeface="Arial"/>
                          <a:ea typeface="Arial"/>
                          <a:cs typeface="Arial"/>
                          <a:sym typeface="Arial"/>
                        </a:rPr>
                        <a:t>الطريقة التي يُقدَّم بها السرد من طرف الراوي. من الذي يروي الأحداث؟ وبأي ضمير؟ هل هو سرد ذاتي ( يتحدث السارد عن نفسه؟) أم هو سرد موضوعي ( يتحدث عن غيره / الشخصيات ؟) </a:t>
                      </a:r>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66"/>
                    </a:solidFill>
                  </a:tcPr>
                </a:tc>
              </a:tr>
              <a:tr h="538450">
                <a:tc>
                  <a:txBody>
                    <a:bodyPr/>
                    <a:lstStyle/>
                    <a:p>
                      <a:pPr indent="0" lvl="0" marL="0" marR="0" rtl="1" algn="r">
                        <a:lnSpc>
                          <a:spcPct val="107000"/>
                        </a:lnSpc>
                        <a:spcBef>
                          <a:spcPts val="0"/>
                        </a:spcBef>
                        <a:spcAft>
                          <a:spcPts val="0"/>
                        </a:spcAft>
                        <a:buNone/>
                      </a:pPr>
                      <a:r>
                        <a:rPr b="1" lang="ar-MA" sz="2400" u="none" cap="none" strike="noStrike">
                          <a:solidFill>
                            <a:schemeClr val="dk1"/>
                          </a:solidFill>
                          <a:latin typeface="Calibri"/>
                          <a:ea typeface="Calibri"/>
                          <a:cs typeface="Calibri"/>
                          <a:sym typeface="Calibri"/>
                        </a:rPr>
                        <a:t>التقنية</a:t>
                      </a:r>
                      <a:endParaRPr b="1" sz="2400" u="none" cap="none" strike="noStrike">
                        <a:solidFill>
                          <a:schemeClr val="dk1"/>
                        </a:solidFill>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b="1" lang="ar-MA" sz="2400" u="none" cap="none" strike="noStrike">
                          <a:latin typeface="Calibri"/>
                          <a:ea typeface="Calibri"/>
                          <a:cs typeface="Calibri"/>
                          <a:sym typeface="Calibri"/>
                        </a:rPr>
                        <a:t>الوسائل التي يعتمدها الكاتب لعرض القصة (استرجاع، وصف، حوار، تأمل...).</a:t>
                      </a:r>
                      <a:endParaRPr b="1" sz="2400" u="none" cap="none" strike="noStrike">
                        <a:latin typeface="Calibri"/>
                        <a:ea typeface="Calibri"/>
                        <a:cs typeface="Calibri"/>
                        <a:sym typeface="Calibri"/>
                      </a:endParaRPr>
                    </a:p>
                  </a:txBody>
                  <a:tcPr marT="0" marB="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491" name="Google Shape;491;p5"/>
          <p:cNvSpPr/>
          <p:nvPr/>
        </p:nvSpPr>
        <p:spPr>
          <a:xfrm>
            <a:off x="-2894" y="0"/>
            <a:ext cx="12191999" cy="6858000"/>
          </a:xfrm>
          <a:prstGeom prst="rect">
            <a:avLst/>
          </a:prstGeom>
          <a:noFill/>
          <a:ln cap="flat" cmpd="sng" w="76200">
            <a:solidFill>
              <a:srgbClr val="F6C37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descr="Image générée" id="497" name="Google Shape;497;p7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498" name="Google Shape;498;p77"/>
          <p:cNvPicPr preferRelativeResize="0"/>
          <p:nvPr/>
        </p:nvPicPr>
        <p:blipFill rotWithShape="1">
          <a:blip r:embed="rId4">
            <a:alphaModFix/>
          </a:blip>
          <a:srcRect b="0" l="0" r="0" t="0"/>
          <a:stretch/>
        </p:blipFill>
        <p:spPr>
          <a:xfrm>
            <a:off x="2895" y="87003"/>
            <a:ext cx="730250" cy="576000"/>
          </a:xfrm>
          <a:prstGeom prst="rect">
            <a:avLst/>
          </a:prstGeom>
          <a:noFill/>
          <a:ln>
            <a:noFill/>
          </a:ln>
        </p:spPr>
      </p:pic>
      <p:sp>
        <p:nvSpPr>
          <p:cNvPr id="499" name="Google Shape;499;p77"/>
          <p:cNvSpPr txBox="1"/>
          <p:nvPr/>
        </p:nvSpPr>
        <p:spPr>
          <a:xfrm>
            <a:off x="1302350" y="42590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Arial"/>
                <a:ea typeface="Arial"/>
                <a:cs typeface="Arial"/>
                <a:sym typeface="Arial"/>
              </a:rPr>
              <a:t>يعرض المدرس الخطاطة ويشرح كيفية تحديد الحدث الرئيس.</a:t>
            </a:r>
            <a:endParaRPr b="0" i="0" sz="1400" u="none" cap="none" strike="noStrike">
              <a:solidFill>
                <a:srgbClr val="D0CECE"/>
              </a:solidFill>
              <a:latin typeface="Arial"/>
              <a:ea typeface="Arial"/>
              <a:cs typeface="Arial"/>
              <a:sym typeface="Arial"/>
            </a:endParaRPr>
          </a:p>
        </p:txBody>
      </p:sp>
      <p:sp>
        <p:nvSpPr>
          <p:cNvPr id="500" name="Google Shape;500;p77"/>
          <p:cNvSpPr txBox="1"/>
          <p:nvPr/>
        </p:nvSpPr>
        <p:spPr>
          <a:xfrm>
            <a:off x="953729" y="24535"/>
            <a:ext cx="1025409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انتبهوا معي جيدا، سأشرك كيفية تحديد الحدث الرئيس</a:t>
            </a:r>
            <a:endParaRPr/>
          </a:p>
        </p:txBody>
      </p:sp>
      <p:sp>
        <p:nvSpPr>
          <p:cNvPr id="501" name="Google Shape;501;p77"/>
          <p:cNvSpPr txBox="1"/>
          <p:nvPr/>
        </p:nvSpPr>
        <p:spPr>
          <a:xfrm>
            <a:off x="9419793" y="2905630"/>
            <a:ext cx="2618959" cy="461665"/>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أحدد الحدث الرئيس :</a:t>
            </a:r>
            <a:endParaRPr b="0" i="0" sz="1400" u="none" cap="none" strike="noStrike">
              <a:solidFill>
                <a:srgbClr val="000000"/>
              </a:solidFill>
              <a:latin typeface="Arial"/>
              <a:ea typeface="Arial"/>
              <a:cs typeface="Arial"/>
              <a:sym typeface="Arial"/>
            </a:endParaRPr>
          </a:p>
        </p:txBody>
      </p:sp>
      <p:sp>
        <p:nvSpPr>
          <p:cNvPr id="502" name="Google Shape;502;p77"/>
          <p:cNvSpPr txBox="1"/>
          <p:nvPr/>
        </p:nvSpPr>
        <p:spPr>
          <a:xfrm>
            <a:off x="333591" y="1456005"/>
            <a:ext cx="7986090" cy="2468368"/>
          </a:xfrm>
          <a:prstGeom prst="rect">
            <a:avLst/>
          </a:prstGeom>
          <a:solidFill>
            <a:srgbClr val="F9D7A2"/>
          </a:solid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000000"/>
                </a:solidFill>
                <a:latin typeface="Calibri"/>
                <a:ea typeface="Calibri"/>
                <a:cs typeface="Calibri"/>
                <a:sym typeface="Calibri"/>
              </a:rPr>
              <a:t>"</a:t>
            </a:r>
            <a:r>
              <a:rPr b="1" i="0" lang="ar-MA" sz="2000" u="none" cap="none" strike="noStrike">
                <a:solidFill>
                  <a:srgbClr val="000000"/>
                </a:solidFill>
                <a:latin typeface="Arial"/>
                <a:ea typeface="Arial"/>
                <a:cs typeface="Arial"/>
                <a:sym typeface="Arial"/>
              </a:rPr>
              <a:t>هَا أنَا أعُودُ مَرّةً ثَانِيةً إلَى كُتُبي أوْفَى الْأوْفِياءِ وأخْيَرَ الْأصْدِقَاءِ، بَعْدَمَا قَضيتُ مَسِيرةً مِهْنِيّةً حَافِلةً تَنَقّلْتُ فِيهَا بَينَ الْمَناصِب والْمَسؤُولياتِ، لِأبْدأَ في إِعْدادِ الْجُزءِ الْأَوَّلِ مِنْ كِتَابي "ظهر الإسلام"، وَأشْتَركَ مَعَ الْأُسْتاذِ نجيب زكي في وَضْعِ خُطَّةِ كِتَابِ "قصة الفلسفة اليونانية"، ثُمَّ قِصَّةِ "الأدب في العالم". </a:t>
            </a:r>
            <a:endParaRPr b="1" i="0" sz="2000" u="none" cap="none" strike="noStrike">
              <a:solidFill>
                <a:srgbClr val="000000"/>
              </a:solidFill>
              <a:latin typeface="Calibri"/>
              <a:ea typeface="Calibri"/>
              <a:cs typeface="Calibri"/>
              <a:sym typeface="Calibri"/>
            </a:endParaRPr>
          </a:p>
        </p:txBody>
      </p:sp>
      <p:sp>
        <p:nvSpPr>
          <p:cNvPr id="503" name="Google Shape;503;p77"/>
          <p:cNvSpPr txBox="1"/>
          <p:nvPr/>
        </p:nvSpPr>
        <p:spPr>
          <a:xfrm>
            <a:off x="93399" y="5037384"/>
            <a:ext cx="9193695" cy="707886"/>
          </a:xfrm>
          <a:prstGeom prst="rect">
            <a:avLst/>
          </a:prstGeom>
          <a:solidFill>
            <a:srgbClr val="CCFF99"/>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1" i="0" lang="ar-MA" sz="2000" u="none" cap="none" strike="noStrike">
                <a:solidFill>
                  <a:srgbClr val="000000"/>
                </a:solidFill>
                <a:latin typeface="Arial"/>
                <a:ea typeface="Arial"/>
                <a:cs typeface="Arial"/>
                <a:sym typeface="Arial"/>
              </a:rPr>
              <a:t>الحدث الرئيس هو </a:t>
            </a:r>
            <a:r>
              <a:rPr b="1" i="0" lang="ar-MA" sz="2000" u="none" cap="none" strike="noStrike">
                <a:solidFill>
                  <a:srgbClr val="000000"/>
                </a:solidFill>
                <a:highlight>
                  <a:srgbClr val="FFFF00"/>
                </a:highlight>
                <a:latin typeface="Arial"/>
                <a:ea typeface="Arial"/>
                <a:cs typeface="Arial"/>
                <a:sym typeface="Arial"/>
              </a:rPr>
              <a:t>عودة الكاتب إلى ممارسة الكتابة بعد مسيرة مهنية طويلة</a:t>
            </a:r>
            <a:r>
              <a:rPr b="1" i="0" lang="ar-MA" sz="2000" u="none" cap="none" strike="noStrike">
                <a:solidFill>
                  <a:srgbClr val="000000"/>
                </a:solidFill>
                <a:latin typeface="Arial"/>
                <a:ea typeface="Arial"/>
                <a:cs typeface="Arial"/>
                <a:sym typeface="Arial"/>
              </a:rPr>
              <a:t>، واندماجه من جديد في عالم البحث والتأليف والمقالة الأدبية، ليعبّر من خلالها عن ذاته وتجربته الفكرية والوجدانية</a:t>
            </a:r>
            <a:endParaRPr b="1" i="0" sz="2000" u="none" cap="none" strike="noStrike">
              <a:solidFill>
                <a:srgbClr val="000000"/>
              </a:solidFill>
              <a:latin typeface="Calibri"/>
              <a:ea typeface="Calibri"/>
              <a:cs typeface="Calibri"/>
              <a:sym typeface="Calibri"/>
            </a:endParaRPr>
          </a:p>
        </p:txBody>
      </p:sp>
      <p:sp>
        <p:nvSpPr>
          <p:cNvPr id="504" name="Google Shape;504;p77"/>
          <p:cNvSpPr/>
          <p:nvPr/>
        </p:nvSpPr>
        <p:spPr>
          <a:xfrm>
            <a:off x="4314868" y="3913517"/>
            <a:ext cx="802584" cy="988144"/>
          </a:xfrm>
          <a:prstGeom prst="downArrow">
            <a:avLst>
              <a:gd fmla="val 50000" name="adj1"/>
              <a:gd fmla="val 50000" name="adj2"/>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5" name="Google Shape;505;p77"/>
          <p:cNvSpPr/>
          <p:nvPr/>
        </p:nvSpPr>
        <p:spPr>
          <a:xfrm>
            <a:off x="5557472" y="1492388"/>
            <a:ext cx="2391323" cy="710882"/>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6" name="Google Shape;506;p77"/>
          <p:cNvSpPr/>
          <p:nvPr/>
        </p:nvSpPr>
        <p:spPr>
          <a:xfrm>
            <a:off x="3644511" y="2783746"/>
            <a:ext cx="1921397" cy="710882"/>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7" name="Google Shape;507;p77"/>
          <p:cNvSpPr/>
          <p:nvPr/>
        </p:nvSpPr>
        <p:spPr>
          <a:xfrm flipH="1">
            <a:off x="368020" y="1307621"/>
            <a:ext cx="2391324" cy="1043121"/>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8" name="Google Shape;508;p77"/>
          <p:cNvSpPr/>
          <p:nvPr/>
        </p:nvSpPr>
        <p:spPr>
          <a:xfrm flipH="1">
            <a:off x="1900167" y="2123768"/>
            <a:ext cx="2391324" cy="705041"/>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9" name="Google Shape;509;p77"/>
          <p:cNvSpPr/>
          <p:nvPr/>
        </p:nvSpPr>
        <p:spPr>
          <a:xfrm>
            <a:off x="-2894" y="0"/>
            <a:ext cx="12191999" cy="6858000"/>
          </a:xfrm>
          <a:prstGeom prst="rect">
            <a:avLst/>
          </a:prstGeom>
          <a:noFill/>
          <a:ln cap="flat" cmpd="sng" w="76200">
            <a:solidFill>
              <a:srgbClr val="F6C37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pic>
        <p:nvPicPr>
          <p:cNvPr descr="Image générée" id="514" name="Google Shape;514;p4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15" name="Google Shape;515;p47"/>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16" name="Google Shape;516;p47"/>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 ويصرح بمنطق الاستدلال.</a:t>
            </a:r>
            <a:endParaRPr b="0" i="1" sz="1400" u="none" cap="none" strike="noStrike">
              <a:solidFill>
                <a:srgbClr val="D0CECE"/>
              </a:solidFill>
              <a:latin typeface="Calibri"/>
              <a:ea typeface="Calibri"/>
              <a:cs typeface="Calibri"/>
              <a:sym typeface="Calibri"/>
            </a:endParaRPr>
          </a:p>
        </p:txBody>
      </p:sp>
      <p:sp>
        <p:nvSpPr>
          <p:cNvPr id="517" name="Google Shape;517;p47"/>
          <p:cNvSpPr txBox="1"/>
          <p:nvPr/>
        </p:nvSpPr>
        <p:spPr>
          <a:xfrm>
            <a:off x="825152" y="1205923"/>
            <a:ext cx="10306579" cy="53290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800" u="none" cap="none" strike="noStrike">
                <a:solidFill>
                  <a:srgbClr val="FF0000"/>
                </a:solidFill>
                <a:latin typeface="Arial"/>
                <a:ea typeface="Arial"/>
                <a:cs typeface="Arial"/>
                <a:sym typeface="Arial"/>
              </a:rPr>
              <a:t>1 أحدد الحدث الرئيس </a:t>
            </a:r>
            <a:r>
              <a:rPr b="0" i="0" lang="ar-MA" sz="2800" u="none" cap="none" strike="noStrike">
                <a:solidFill>
                  <a:schemeClr val="dk1"/>
                </a:solidFill>
                <a:latin typeface="Arial"/>
                <a:ea typeface="Arial"/>
                <a:cs typeface="Arial"/>
                <a:sym typeface="Arial"/>
              </a:rPr>
              <a:t>: ما هو الحدث الذي لو لم يحدث لما تطورت القصة؟ </a:t>
            </a:r>
            <a:endParaRPr b="0" i="0" sz="2800" u="none" cap="none" strike="noStrike">
              <a:solidFill>
                <a:schemeClr val="dk1"/>
              </a:solidFill>
              <a:latin typeface="Arial"/>
              <a:ea typeface="Arial"/>
              <a:cs typeface="Arial"/>
              <a:sym typeface="Arial"/>
            </a:endParaRPr>
          </a:p>
        </p:txBody>
      </p:sp>
      <p:pic>
        <p:nvPicPr>
          <p:cNvPr id="518" name="Google Shape;518;p47"/>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519" name="Google Shape;519;p47"/>
          <p:cNvSpPr txBox="1"/>
          <p:nvPr/>
        </p:nvSpPr>
        <p:spPr>
          <a:xfrm>
            <a:off x="1071715" y="2414424"/>
            <a:ext cx="10594767" cy="2960042"/>
          </a:xfrm>
          <a:prstGeom prst="rect">
            <a:avLst/>
          </a:prstGeom>
          <a:solidFill>
            <a:schemeClr val="lt1"/>
          </a:solidFill>
          <a:ln cap="flat" cmpd="sng" w="9525">
            <a:solidFill>
              <a:srgbClr val="157359"/>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rPr b="1" i="0" lang="ar-MA" sz="2800" u="none" cap="none" strike="noStrike">
                <a:solidFill>
                  <a:srgbClr val="000000"/>
                </a:solidFill>
                <a:latin typeface="Times New Roman"/>
                <a:ea typeface="Times New Roman"/>
                <a:cs typeface="Times New Roman"/>
                <a:sym typeface="Times New Roman"/>
              </a:rPr>
              <a:t>5</a:t>
            </a:r>
            <a:r>
              <a:rPr b="0" i="0" lang="ar-MA" sz="2800" u="none" cap="none" strike="noStrike">
                <a:solidFill>
                  <a:srgbClr val="000000"/>
                </a:solidFill>
                <a:latin typeface="Times New Roman"/>
                <a:ea typeface="Times New Roman"/>
                <a:cs typeface="Times New Roman"/>
                <a:sym typeface="Times New Roman"/>
              </a:rPr>
              <a:t>:</a:t>
            </a:r>
            <a:r>
              <a:rPr b="1" i="0" lang="ar-MA" sz="2800" u="none" cap="none" strike="noStrike">
                <a:solidFill>
                  <a:srgbClr val="000000"/>
                </a:solidFill>
                <a:latin typeface="Times New Roman"/>
                <a:ea typeface="Times New Roman"/>
                <a:cs typeface="Times New Roman"/>
                <a:sym typeface="Times New Roman"/>
              </a:rPr>
              <a:t> الْحَدَثُ الرَّئِيسُ الَّذِي يَتَمَحْوَرُ حَوْلَهُ النَّصُّ هو:</a:t>
            </a:r>
            <a:r>
              <a:rPr b="0" i="0" lang="ar-MA" sz="2800" u="none" cap="none" strike="noStrike">
                <a:solidFill>
                  <a:srgbClr val="000000"/>
                </a:solidFill>
                <a:latin typeface="Times New Roman"/>
                <a:ea typeface="Times New Roman"/>
                <a:cs typeface="Times New Roman"/>
                <a:sym typeface="Times New Roman"/>
              </a:rPr>
              <a:t> ضع علامة × أمام الجواب الصحيح :</a:t>
            </a:r>
            <a:endParaRPr b="0" i="0" sz="2800" u="none" cap="none" strike="noStrike">
              <a:solidFill>
                <a:srgbClr val="0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rPr b="0" i="0" lang="ar-MA" sz="2800" u="none" cap="none" strike="noStrike">
                <a:solidFill>
                  <a:srgbClr val="000000"/>
                </a:solidFill>
                <a:latin typeface="Quattrocento Sans"/>
                <a:ea typeface="Quattrocento Sans"/>
                <a:cs typeface="Quattrocento Sans"/>
                <a:sym typeface="Quattrocento Sans"/>
              </a:rPr>
              <a:t>🔘</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Times New Roman"/>
                <a:ea typeface="Times New Roman"/>
                <a:cs typeface="Times New Roman"/>
                <a:sym typeface="Times New Roman"/>
              </a:rPr>
              <a:t>أ. التَّنَقُّلُ بَيْنَ الْمَنَاصِبِ وَالْمَسْؤُولِيَّاتِ الْمِهْنِيَّةِ</a:t>
            </a:r>
            <a:r>
              <a:rPr b="0" i="0" lang="ar-MA" sz="2800" u="none" cap="none" strike="noStrike">
                <a:solidFill>
                  <a:srgbClr val="000000"/>
                </a:solidFill>
                <a:latin typeface="Calibri"/>
                <a:ea typeface="Calibri"/>
                <a:cs typeface="Calibri"/>
                <a:sym typeface="Calibri"/>
              </a:rPr>
              <a:t>.</a:t>
            </a:r>
            <a:br>
              <a:rPr b="0" i="0" lang="ar-MA" sz="2800" u="none" cap="none" strike="noStrike">
                <a:solidFill>
                  <a:srgbClr val="000000"/>
                </a:solidFill>
                <a:latin typeface="Calibri"/>
                <a:ea typeface="Calibri"/>
                <a:cs typeface="Calibri"/>
                <a:sym typeface="Calibri"/>
              </a:rPr>
            </a:br>
            <a:r>
              <a:rPr b="0" i="0" lang="ar-MA" sz="2800" u="none" cap="none" strike="noStrike">
                <a:solidFill>
                  <a:srgbClr val="000000"/>
                </a:solidFill>
                <a:latin typeface="Quattrocento Sans"/>
                <a:ea typeface="Quattrocento Sans"/>
                <a:cs typeface="Quattrocento Sans"/>
                <a:sym typeface="Quattrocento Sans"/>
              </a:rPr>
              <a:t>🔘</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Times New Roman"/>
                <a:ea typeface="Times New Roman"/>
                <a:cs typeface="Times New Roman"/>
                <a:sym typeface="Times New Roman"/>
              </a:rPr>
              <a:t>ب. الإِقْبَالُ عَلَى قِرَاءَةٍ كَثِيرٍ مِنَ الْكُتُبِ الْإِنْجليِزيّةِ</a:t>
            </a:r>
            <a:endParaRPr b="0" i="0" sz="2800" u="none" cap="none" strike="noStrike">
              <a:solidFill>
                <a:srgbClr val="0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rPr b="0" i="0" lang="ar-MA" sz="2800" u="none" cap="none" strike="noStrike">
                <a:solidFill>
                  <a:srgbClr val="000000"/>
                </a:solidFill>
                <a:latin typeface="Times New Roman"/>
                <a:ea typeface="Times New Roman"/>
                <a:cs typeface="Times New Roman"/>
                <a:sym typeface="Times New Roman"/>
              </a:rPr>
              <a:t> </a:t>
            </a:r>
            <a:r>
              <a:rPr b="1" i="0" lang="ar-MA" sz="3200" u="none" cap="none" strike="noStrike">
                <a:solidFill>
                  <a:srgbClr val="157359"/>
                </a:solidFill>
                <a:highlight>
                  <a:srgbClr val="FFFF00"/>
                </a:highlight>
                <a:latin typeface="Quattrocento Sans"/>
                <a:ea typeface="Quattrocento Sans"/>
                <a:cs typeface="Quattrocento Sans"/>
                <a:sym typeface="Quattrocento Sans"/>
              </a:rPr>
              <a:t>🔘</a:t>
            </a:r>
            <a:r>
              <a:rPr b="1" i="0" lang="ar-MA" sz="3200" u="none" cap="none" strike="noStrike">
                <a:solidFill>
                  <a:srgbClr val="157359"/>
                </a:solidFill>
                <a:latin typeface="Calibri"/>
                <a:ea typeface="Calibri"/>
                <a:cs typeface="Calibri"/>
                <a:sym typeface="Calibri"/>
              </a:rPr>
              <a:t> </a:t>
            </a:r>
            <a:r>
              <a:rPr b="1" i="0" lang="ar-MA" sz="3200" u="none" cap="none" strike="noStrike">
                <a:solidFill>
                  <a:srgbClr val="157359"/>
                </a:solidFill>
                <a:latin typeface="Times New Roman"/>
                <a:ea typeface="Times New Roman"/>
                <a:cs typeface="Times New Roman"/>
                <a:sym typeface="Times New Roman"/>
              </a:rPr>
              <a:t>ج. الْعَوْدَةُ إِلَى حَيَاةٍ عِلْمِيَّةٍ وَأَدَبِيَّةٍ بَعْدَ الاِعْتِزَالِ الْمِهْنِيِّ</a:t>
            </a:r>
            <a:r>
              <a:rPr b="0" i="0" lang="ar-MA" sz="2800" u="none" cap="none" strike="noStrike">
                <a:solidFill>
                  <a:srgbClr val="000000"/>
                </a:solidFill>
                <a:latin typeface="Calibri"/>
                <a:ea typeface="Calibri"/>
                <a:cs typeface="Calibri"/>
                <a:sym typeface="Calibri"/>
              </a:rPr>
              <a:t>.</a:t>
            </a:r>
            <a:br>
              <a:rPr b="0" i="0" lang="ar-MA" sz="2800" u="none" cap="none" strike="noStrike">
                <a:solidFill>
                  <a:srgbClr val="000000"/>
                </a:solidFill>
                <a:latin typeface="Calibri"/>
                <a:ea typeface="Calibri"/>
                <a:cs typeface="Calibri"/>
                <a:sym typeface="Calibri"/>
              </a:rPr>
            </a:br>
            <a:r>
              <a:rPr b="0" i="0" lang="ar-MA" sz="2800" u="none" cap="none" strike="noStrike">
                <a:solidFill>
                  <a:srgbClr val="000000"/>
                </a:solidFill>
                <a:latin typeface="Quattrocento Sans"/>
                <a:ea typeface="Quattrocento Sans"/>
                <a:cs typeface="Quattrocento Sans"/>
                <a:sym typeface="Quattrocento Sans"/>
              </a:rPr>
              <a:t>🔘</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Times New Roman"/>
                <a:ea typeface="Times New Roman"/>
                <a:cs typeface="Times New Roman"/>
                <a:sym typeface="Times New Roman"/>
              </a:rPr>
              <a:t>د. التَّعَاوُنُ مَعَ نَجِيب زَكِي فِي مَشَارِيعِ التَّأْلِيفِ</a:t>
            </a:r>
            <a:r>
              <a:rPr b="0" i="0" lang="ar-MA" sz="2800" u="none" cap="none" strike="noStrike">
                <a:solidFill>
                  <a:srgbClr val="000000"/>
                </a:solidFill>
                <a:latin typeface="Calibri"/>
                <a:ea typeface="Calibri"/>
                <a:cs typeface="Calibri"/>
                <a:sym typeface="Calibri"/>
              </a:rPr>
              <a:t>.</a:t>
            </a:r>
            <a:endParaRPr b="0" i="0" sz="2800" u="none" cap="none" strike="noStrike">
              <a:solidFill>
                <a:srgbClr val="000000"/>
              </a:solidFill>
              <a:latin typeface="Times New Roman"/>
              <a:ea typeface="Times New Roman"/>
              <a:cs typeface="Times New Roman"/>
              <a:sym typeface="Times New Roman"/>
            </a:endParaRPr>
          </a:p>
        </p:txBody>
      </p:sp>
      <p:sp>
        <p:nvSpPr>
          <p:cNvPr id="520" name="Google Shape;520;p47"/>
          <p:cNvSpPr/>
          <p:nvPr/>
        </p:nvSpPr>
        <p:spPr>
          <a:xfrm>
            <a:off x="-2894" y="0"/>
            <a:ext cx="12191999" cy="6858000"/>
          </a:xfrm>
          <a:prstGeom prst="rect">
            <a:avLst/>
          </a:prstGeom>
          <a:noFill/>
          <a:ln cap="flat" cmpd="sng" w="76200">
            <a:solidFill>
              <a:srgbClr val="F6C37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grpSp>
        <p:nvGrpSpPr>
          <p:cNvPr id="525" name="Google Shape;525;p46"/>
          <p:cNvGrpSpPr/>
          <p:nvPr/>
        </p:nvGrpSpPr>
        <p:grpSpPr>
          <a:xfrm>
            <a:off x="5130955" y="1706886"/>
            <a:ext cx="6054377" cy="3711725"/>
            <a:chOff x="1715066" y="1103461"/>
            <a:chExt cx="5717724" cy="3124203"/>
          </a:xfrm>
        </p:grpSpPr>
        <p:sp>
          <p:nvSpPr>
            <p:cNvPr id="526" name="Google Shape;526;p4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27" name="Google Shape;527;p4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28" name="Google Shape;528;p46"/>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الموجهة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(10  دقائق)</a:t>
            </a:r>
            <a:endParaRPr b="1" i="0" sz="2800" u="none" cap="none" strike="noStrike">
              <a:solidFill>
                <a:srgbClr val="44546A"/>
              </a:solidFill>
              <a:latin typeface="Calibri"/>
              <a:ea typeface="Calibri"/>
              <a:cs typeface="Calibri"/>
              <a:sym typeface="Calibri"/>
            </a:endParaRPr>
          </a:p>
        </p:txBody>
      </p:sp>
      <p:pic>
        <p:nvPicPr>
          <p:cNvPr id="529" name="Google Shape;529;p46"/>
          <p:cNvPicPr preferRelativeResize="0"/>
          <p:nvPr/>
        </p:nvPicPr>
        <p:blipFill rotWithShape="1">
          <a:blip r:embed="rId3">
            <a:alphaModFix/>
          </a:blip>
          <a:srcRect b="0" l="0" r="0" t="0"/>
          <a:stretch/>
        </p:blipFill>
        <p:spPr>
          <a:xfrm>
            <a:off x="1199451" y="1706887"/>
            <a:ext cx="3470872" cy="3020930"/>
          </a:xfrm>
          <a:prstGeom prst="rect">
            <a:avLst/>
          </a:prstGeom>
          <a:noFill/>
          <a:ln>
            <a:noFill/>
          </a:ln>
        </p:spPr>
      </p:pic>
      <p:sp>
        <p:nvSpPr>
          <p:cNvPr id="530" name="Google Shape;530;p46"/>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Image générée" id="535" name="Google Shape;535;p2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36" name="Google Shape;536;p2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37" name="Google Shape;537;p23"/>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38" name="Google Shape;538;p23"/>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تحديد أسلوب السرد المهيمن في النص بشكل </a:t>
            </a:r>
            <a:r>
              <a:rPr b="0" i="0" lang="ar-MA" sz="1400" u="none" cap="none" strike="noStrike">
                <a:solidFill>
                  <a:srgbClr val="D0CECE"/>
                </a:solidFill>
                <a:highlight>
                  <a:srgbClr val="FFFF00"/>
                </a:highlight>
                <a:latin typeface="Calibri"/>
                <a:ea typeface="Calibri"/>
                <a:cs typeface="Calibri"/>
                <a:sym typeface="Calibri"/>
              </a:rPr>
              <a:t>جماعي  </a:t>
            </a:r>
            <a:r>
              <a:rPr b="0" i="0" lang="ar-MA" sz="1400" u="none" cap="none" strike="noStrike">
                <a:solidFill>
                  <a:srgbClr val="D0CECE"/>
                </a:solidFill>
                <a:latin typeface="Calibri"/>
                <a:ea typeface="Calibri"/>
                <a:cs typeface="Calibri"/>
                <a:sym typeface="Calibri"/>
              </a:rPr>
              <a:t>وشرح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sp>
        <p:nvSpPr>
          <p:cNvPr id="539" name="Google Shape;539;p23"/>
          <p:cNvSpPr txBox="1"/>
          <p:nvPr/>
        </p:nvSpPr>
        <p:spPr>
          <a:xfrm>
            <a:off x="1465006" y="1131041"/>
            <a:ext cx="10038735" cy="53290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800" u="none" cap="none" strike="noStrike">
                <a:solidFill>
                  <a:srgbClr val="FF0000"/>
                </a:solidFill>
                <a:latin typeface="Arial"/>
                <a:ea typeface="Arial"/>
                <a:cs typeface="Arial"/>
                <a:sym typeface="Arial"/>
              </a:rPr>
              <a:t>1 أحدد زمن وقوع الأحداث</a:t>
            </a:r>
            <a:r>
              <a:rPr b="0" i="0" lang="ar-MA" sz="2800" u="none" cap="none" strike="noStrike">
                <a:solidFill>
                  <a:schemeClr val="dk1"/>
                </a:solidFill>
                <a:latin typeface="Arial"/>
                <a:ea typeface="Arial"/>
                <a:cs typeface="Arial"/>
                <a:sym typeface="Arial"/>
              </a:rPr>
              <a:t>: في أي مرحلة عمرية من حياة السارد وقعت أحداث النص</a:t>
            </a:r>
            <a:endParaRPr b="0" i="0" sz="2800" u="none" cap="none" strike="noStrike">
              <a:solidFill>
                <a:schemeClr val="dk1"/>
              </a:solidFill>
              <a:latin typeface="Arial"/>
              <a:ea typeface="Arial"/>
              <a:cs typeface="Arial"/>
              <a:sym typeface="Arial"/>
            </a:endParaRPr>
          </a:p>
        </p:txBody>
      </p:sp>
      <p:pic>
        <p:nvPicPr>
          <p:cNvPr id="540" name="Google Shape;540;p23"/>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541" name="Google Shape;541;p23"/>
          <p:cNvSpPr txBox="1"/>
          <p:nvPr/>
        </p:nvSpPr>
        <p:spPr>
          <a:xfrm>
            <a:off x="1337188" y="2585109"/>
            <a:ext cx="8534399" cy="2851887"/>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7000"/>
              </a:lnSpc>
              <a:spcBef>
                <a:spcPts val="0"/>
              </a:spcBef>
              <a:spcAft>
                <a:spcPts val="0"/>
              </a:spcAft>
              <a:buNone/>
            </a:pPr>
            <a:r>
              <a:rPr b="0" i="0" lang="ar-MA" sz="2800" u="none" cap="none" strike="noStrike">
                <a:solidFill>
                  <a:schemeClr val="dk1"/>
                </a:solidFill>
                <a:latin typeface="Arial"/>
                <a:ea typeface="Arial"/>
                <a:cs typeface="Arial"/>
                <a:sym typeface="Arial"/>
              </a:rPr>
              <a:t>6: وَقَعَتْ أَحْدَاثُ النَّصِّ : ضع علامة × أمام الجواب الصحيح </a:t>
            </a:r>
            <a:endParaRPr b="0" i="0" sz="2800" u="none" cap="none" strike="noStrike">
              <a:solidFill>
                <a:schemeClr val="dk1"/>
              </a:solidFill>
              <a:latin typeface="Arial"/>
              <a:ea typeface="Arial"/>
              <a:cs typeface="Arial"/>
              <a:sym typeface="Arial"/>
            </a:endParaRPr>
          </a:p>
          <a:p>
            <a:pPr indent="0" lvl="0" marL="0" marR="0" rtl="1" algn="r">
              <a:lnSpc>
                <a:spcPct val="100000"/>
              </a:lnSpc>
              <a:spcBef>
                <a:spcPts val="400"/>
              </a:spcBef>
              <a:spcAft>
                <a:spcPts val="0"/>
              </a:spcAft>
              <a:buNone/>
            </a:pPr>
            <a:r>
              <a:rPr b="0" i="0" lang="ar-MA" sz="2800" u="none" cap="none" strike="noStrike">
                <a:solidFill>
                  <a:schemeClr val="dk1"/>
                </a:solidFill>
                <a:latin typeface="Arial"/>
                <a:ea typeface="Arial"/>
                <a:cs typeface="Arial"/>
                <a:sym typeface="Arial"/>
              </a:rPr>
              <a:t>🔘 أ. فِي الطُّفُولَةِ وَأَيَّامِ الدِّرَاسَةِ</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ب. فِي فَتْرَةِ التَّقَاعُدِ وَمَا بَعْدَ المِهْنَةِ</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ج. خِلَالَ السَّفَرِ وَالتَّجَوُّلِ</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د. أَثْنَاءَ الحَيَاةِ الْجَامِعِيَّةِ                                                       </a:t>
            </a:r>
            <a:endParaRPr b="0" i="0" sz="2800" u="none" cap="none" strike="noStrike">
              <a:solidFill>
                <a:schemeClr val="dk1"/>
              </a:solidFill>
              <a:latin typeface="Arial"/>
              <a:ea typeface="Arial"/>
              <a:cs typeface="Arial"/>
              <a:sym typeface="Arial"/>
            </a:endParaRPr>
          </a:p>
          <a:p>
            <a:pPr indent="0" lvl="0" marL="0" marR="0" rtl="1" algn="r">
              <a:lnSpc>
                <a:spcPct val="107000"/>
              </a:lnSpc>
              <a:spcBef>
                <a:spcPts val="0"/>
              </a:spcBef>
              <a:spcAft>
                <a:spcPts val="0"/>
              </a:spcAft>
              <a:buNone/>
            </a:pPr>
            <a:r>
              <a:rPr b="1" i="0" lang="ar-MA" sz="16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p>
            <a:pPr indent="0" lvl="0" marL="0" marR="0" rtl="1" algn="r">
              <a:lnSpc>
                <a:spcPct val="107000"/>
              </a:lnSpc>
              <a:spcBef>
                <a:spcPts val="800"/>
              </a:spcBef>
              <a:spcAft>
                <a:spcPts val="0"/>
              </a:spcAft>
              <a:buNone/>
            </a:pPr>
            <a:r>
              <a:rPr b="0" i="0" lang="ar-MA" sz="1100" u="none" cap="none" strike="noStrike">
                <a:solidFill>
                  <a:srgbClr val="000000"/>
                </a:solidFill>
                <a:latin typeface="Calibri"/>
                <a:ea typeface="Calibri"/>
                <a:cs typeface="Calibri"/>
                <a:sym typeface="Calibri"/>
              </a:rPr>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descr="Image générée" id="547" name="Google Shape;547;p6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548" name="Google Shape;548;p61"/>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549" name="Google Shape;549;p61"/>
          <p:cNvPicPr preferRelativeResize="0"/>
          <p:nvPr/>
        </p:nvPicPr>
        <p:blipFill rotWithShape="1">
          <a:blip r:embed="rId4">
            <a:alphaModFix/>
          </a:blip>
          <a:srcRect b="0" l="0" r="0" t="0"/>
          <a:stretch/>
        </p:blipFill>
        <p:spPr>
          <a:xfrm>
            <a:off x="2895" y="87003"/>
            <a:ext cx="730250" cy="576000"/>
          </a:xfrm>
          <a:prstGeom prst="rect">
            <a:avLst/>
          </a:prstGeom>
          <a:noFill/>
          <a:ln>
            <a:noFill/>
          </a:ln>
        </p:spPr>
      </p:pic>
      <p:sp>
        <p:nvSpPr>
          <p:cNvPr id="550" name="Google Shape;550;p61"/>
          <p:cNvSpPr txBox="1"/>
          <p:nvPr/>
        </p:nvSpPr>
        <p:spPr>
          <a:xfrm>
            <a:off x="1302350" y="42590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Arial"/>
                <a:ea typeface="Arial"/>
                <a:cs typeface="Arial"/>
                <a:sym typeface="Arial"/>
              </a:rPr>
              <a:t>يعرض المدرس الخطاطة ويشرح كيفية تحديد الحدث الرئيس.</a:t>
            </a:r>
            <a:endParaRPr b="0" i="0" sz="1400" u="none" cap="none" strike="noStrike">
              <a:solidFill>
                <a:srgbClr val="D0CECE"/>
              </a:solidFill>
              <a:latin typeface="Arial"/>
              <a:ea typeface="Arial"/>
              <a:cs typeface="Arial"/>
              <a:sym typeface="Arial"/>
            </a:endParaRPr>
          </a:p>
        </p:txBody>
      </p:sp>
      <p:sp>
        <p:nvSpPr>
          <p:cNvPr id="551" name="Google Shape;551;p61"/>
          <p:cNvSpPr txBox="1"/>
          <p:nvPr/>
        </p:nvSpPr>
        <p:spPr>
          <a:xfrm>
            <a:off x="953729" y="24535"/>
            <a:ext cx="1025409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انتبهوا معي جيدا، </a:t>
            </a:r>
            <a:endParaRPr/>
          </a:p>
        </p:txBody>
      </p:sp>
      <p:sp>
        <p:nvSpPr>
          <p:cNvPr id="552" name="Google Shape;552;p61"/>
          <p:cNvSpPr txBox="1"/>
          <p:nvPr/>
        </p:nvSpPr>
        <p:spPr>
          <a:xfrm>
            <a:off x="9419793" y="3096976"/>
            <a:ext cx="2618959" cy="461665"/>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أحدد زمان وقوع الحدث:</a:t>
            </a:r>
            <a:endParaRPr b="0" i="0" sz="1400" u="none" cap="none" strike="noStrike">
              <a:solidFill>
                <a:srgbClr val="000000"/>
              </a:solidFill>
              <a:latin typeface="Arial"/>
              <a:ea typeface="Arial"/>
              <a:cs typeface="Arial"/>
              <a:sym typeface="Arial"/>
            </a:endParaRPr>
          </a:p>
        </p:txBody>
      </p:sp>
      <p:sp>
        <p:nvSpPr>
          <p:cNvPr id="553" name="Google Shape;553;p61"/>
          <p:cNvSpPr txBox="1"/>
          <p:nvPr/>
        </p:nvSpPr>
        <p:spPr>
          <a:xfrm>
            <a:off x="333591" y="1456005"/>
            <a:ext cx="7986090" cy="727571"/>
          </a:xfrm>
          <a:prstGeom prst="rect">
            <a:avLst/>
          </a:prstGeom>
          <a:solidFill>
            <a:srgbClr val="F9D7A2"/>
          </a:solid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000000"/>
                </a:solidFill>
                <a:latin typeface="Calibri"/>
                <a:ea typeface="Calibri"/>
                <a:cs typeface="Calibri"/>
                <a:sym typeface="Calibri"/>
              </a:rPr>
              <a:t>"</a:t>
            </a:r>
            <a:r>
              <a:rPr b="1" i="0" lang="ar-MA" sz="2400" u="none" cap="none" strike="noStrike">
                <a:solidFill>
                  <a:srgbClr val="000000"/>
                </a:solidFill>
                <a:latin typeface="Arial"/>
                <a:ea typeface="Arial"/>
                <a:cs typeface="Arial"/>
                <a:sym typeface="Arial"/>
              </a:rPr>
              <a:t>بَعْدَمَا قَضيتُ مَسِيرةً مِهْنِيّةً حَافِلةً تَنَقّلْتُ فِيهَا بَينَ الْمَناصِب والْمَسؤُولياتِ</a:t>
            </a:r>
            <a:r>
              <a:rPr b="1" i="0" lang="ar-MA" sz="2000" u="none" cap="none" strike="noStrike">
                <a:solidFill>
                  <a:srgbClr val="000000"/>
                </a:solidFill>
                <a:latin typeface="Arial"/>
                <a:ea typeface="Arial"/>
                <a:cs typeface="Arial"/>
                <a:sym typeface="Arial"/>
              </a:rPr>
              <a:t>، </a:t>
            </a:r>
            <a:endParaRPr b="1" i="0" sz="2000" u="none" cap="none" strike="noStrike">
              <a:solidFill>
                <a:srgbClr val="000000"/>
              </a:solidFill>
              <a:latin typeface="Calibri"/>
              <a:ea typeface="Calibri"/>
              <a:cs typeface="Calibri"/>
              <a:sym typeface="Calibri"/>
            </a:endParaRPr>
          </a:p>
        </p:txBody>
      </p:sp>
      <p:sp>
        <p:nvSpPr>
          <p:cNvPr id="554" name="Google Shape;554;p61"/>
          <p:cNvSpPr txBox="1"/>
          <p:nvPr/>
        </p:nvSpPr>
        <p:spPr>
          <a:xfrm>
            <a:off x="368020" y="4405735"/>
            <a:ext cx="9710045" cy="830997"/>
          </a:xfrm>
          <a:prstGeom prst="rect">
            <a:avLst/>
          </a:prstGeom>
          <a:solidFill>
            <a:srgbClr val="66FFF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1" i="0" lang="ar-MA" sz="2400" u="none" cap="none" strike="noStrike">
                <a:solidFill>
                  <a:srgbClr val="000000"/>
                </a:solidFill>
                <a:highlight>
                  <a:srgbClr val="FFFF00"/>
                </a:highlight>
                <a:latin typeface="Arial"/>
                <a:ea typeface="Arial"/>
                <a:cs typeface="Arial"/>
                <a:sym typeface="Arial"/>
              </a:rPr>
              <a:t>بعد فترة من العمل المهني الطويل </a:t>
            </a:r>
            <a:r>
              <a:rPr b="1" i="0" lang="ar-MA" sz="2400" u="none" cap="none" strike="noStrike">
                <a:solidFill>
                  <a:srgbClr val="000000"/>
                </a:solidFill>
                <a:latin typeface="Arial"/>
                <a:ea typeface="Arial"/>
                <a:cs typeface="Arial"/>
                <a:sym typeface="Arial"/>
              </a:rPr>
              <a:t>الذي قضاه الكاتب في المناصب والمسؤوليات الإدارية والعلمية</a:t>
            </a:r>
            <a:r>
              <a:rPr b="0" i="0" lang="ar-MA" sz="1800" u="none" cap="none" strike="noStrike">
                <a:solidFill>
                  <a:srgbClr val="000000"/>
                </a:solidFill>
                <a:latin typeface="Calibri"/>
                <a:ea typeface="Calibri"/>
                <a:cs typeface="Calibri"/>
                <a:sym typeface="Calibri"/>
              </a:rPr>
              <a:t>. </a:t>
            </a:r>
            <a:r>
              <a:rPr b="1" i="0" lang="ar-MA" sz="2400" u="none" cap="none" strike="noStrike">
                <a:solidFill>
                  <a:srgbClr val="000000"/>
                </a:solidFill>
                <a:highlight>
                  <a:srgbClr val="FFFF00"/>
                </a:highlight>
                <a:latin typeface="Arial"/>
                <a:ea typeface="Arial"/>
                <a:cs typeface="Arial"/>
                <a:sym typeface="Arial"/>
              </a:rPr>
              <a:t>أي بعد تقاعده من العمل الحكومي </a:t>
            </a:r>
            <a:endParaRPr b="1" i="0" sz="2400" u="none" cap="none" strike="noStrike">
              <a:solidFill>
                <a:srgbClr val="000000"/>
              </a:solidFill>
              <a:highlight>
                <a:srgbClr val="FFFF00"/>
              </a:highlight>
              <a:latin typeface="Arial"/>
              <a:ea typeface="Arial"/>
              <a:cs typeface="Arial"/>
              <a:sym typeface="Arial"/>
            </a:endParaRPr>
          </a:p>
        </p:txBody>
      </p:sp>
      <p:sp>
        <p:nvSpPr>
          <p:cNvPr id="555" name="Google Shape;555;p61"/>
          <p:cNvSpPr/>
          <p:nvPr/>
        </p:nvSpPr>
        <p:spPr>
          <a:xfrm>
            <a:off x="4491849" y="2934928"/>
            <a:ext cx="802584" cy="988144"/>
          </a:xfrm>
          <a:prstGeom prst="downArrow">
            <a:avLst>
              <a:gd fmla="val 50000" name="adj1"/>
              <a:gd fmla="val 50000" name="adj2"/>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6" name="Google Shape;556;p61"/>
          <p:cNvSpPr/>
          <p:nvPr/>
        </p:nvSpPr>
        <p:spPr>
          <a:xfrm flipH="1">
            <a:off x="5775762" y="1279682"/>
            <a:ext cx="2391324" cy="1043121"/>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descr="Image générée" id="561" name="Google Shape;561;p5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62" name="Google Shape;562;p5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63" name="Google Shape;563;p56"/>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64" name="Google Shape;564;p56"/>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إنجاز المهمة بشكل </a:t>
            </a:r>
            <a:r>
              <a:rPr b="0" i="0" lang="ar-MA" sz="1400" u="none" cap="none" strike="noStrike">
                <a:solidFill>
                  <a:srgbClr val="D0CECE"/>
                </a:solidFill>
                <a:highlight>
                  <a:srgbClr val="FFFF00"/>
                </a:highlight>
                <a:latin typeface="Calibri"/>
                <a:ea typeface="Calibri"/>
                <a:cs typeface="Calibri"/>
                <a:sym typeface="Calibri"/>
              </a:rPr>
              <a:t>ثنائي  </a:t>
            </a:r>
            <a:r>
              <a:rPr b="0" i="0" lang="ar-MA" sz="1400" u="none" cap="none" strike="noStrike">
                <a:solidFill>
                  <a:srgbClr val="D0CECE"/>
                </a:solidFill>
                <a:latin typeface="Calibri"/>
                <a:ea typeface="Calibri"/>
                <a:cs typeface="Calibri"/>
                <a:sym typeface="Calibri"/>
              </a:rPr>
              <a:t>وشرح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sp>
        <p:nvSpPr>
          <p:cNvPr id="565" name="Google Shape;565;p56"/>
          <p:cNvSpPr txBox="1"/>
          <p:nvPr/>
        </p:nvSpPr>
        <p:spPr>
          <a:xfrm>
            <a:off x="1465007" y="1131041"/>
            <a:ext cx="8662218" cy="53290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800" u="none" cap="none" strike="noStrike">
                <a:solidFill>
                  <a:srgbClr val="FF0000"/>
                </a:solidFill>
                <a:latin typeface="Arial"/>
                <a:ea typeface="Arial"/>
                <a:cs typeface="Arial"/>
                <a:sym typeface="Arial"/>
              </a:rPr>
              <a:t>1 أحدد مكان وقوع الأحداث</a:t>
            </a:r>
            <a:r>
              <a:rPr b="0" i="0" lang="ar-MA" sz="2800" u="none" cap="none" strike="noStrike">
                <a:solidFill>
                  <a:schemeClr val="dk1"/>
                </a:solidFill>
                <a:latin typeface="Arial"/>
                <a:ea typeface="Arial"/>
                <a:cs typeface="Arial"/>
                <a:sym typeface="Arial"/>
              </a:rPr>
              <a:t>: في أي فضاء مكاني وقعت أحداث النص؟</a:t>
            </a:r>
            <a:endParaRPr b="0" i="0" sz="2800" u="none" cap="none" strike="noStrike">
              <a:solidFill>
                <a:schemeClr val="dk1"/>
              </a:solidFill>
              <a:latin typeface="Arial"/>
              <a:ea typeface="Arial"/>
              <a:cs typeface="Arial"/>
              <a:sym typeface="Arial"/>
            </a:endParaRPr>
          </a:p>
        </p:txBody>
      </p:sp>
      <p:pic>
        <p:nvPicPr>
          <p:cNvPr id="566" name="Google Shape;566;p56"/>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567" name="Google Shape;567;p56"/>
          <p:cNvSpPr txBox="1"/>
          <p:nvPr/>
        </p:nvSpPr>
        <p:spPr>
          <a:xfrm>
            <a:off x="1199536" y="2182923"/>
            <a:ext cx="9121222" cy="3544036"/>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7000"/>
              </a:lnSpc>
              <a:spcBef>
                <a:spcPts val="0"/>
              </a:spcBef>
              <a:spcAft>
                <a:spcPts val="0"/>
              </a:spcAft>
              <a:buNone/>
            </a:pPr>
            <a:r>
              <a:rPr b="0" i="0" lang="ar-MA" sz="2800" u="none" cap="none" strike="noStrike">
                <a:solidFill>
                  <a:schemeClr val="dk1"/>
                </a:solidFill>
                <a:latin typeface="Arial"/>
                <a:ea typeface="Arial"/>
                <a:cs typeface="Arial"/>
                <a:sym typeface="Arial"/>
              </a:rPr>
              <a:t>7 تَدُورُ مُعْظَمُ أَحْدَاثِ النَّصِّ : ضع علامة × أمام الجواب الصحيح :</a:t>
            </a:r>
            <a:endParaRPr b="0" i="0" sz="2800" u="none" cap="none" strike="noStrike">
              <a:solidFill>
                <a:schemeClr val="dk1"/>
              </a:solidFill>
              <a:latin typeface="Arial"/>
              <a:ea typeface="Arial"/>
              <a:cs typeface="Arial"/>
              <a:sym typeface="Arial"/>
            </a:endParaRPr>
          </a:p>
          <a:p>
            <a:pPr indent="0" lvl="0" marL="0" marR="0" rtl="1" algn="r">
              <a:lnSpc>
                <a:spcPct val="100000"/>
              </a:lnSpc>
              <a:spcBef>
                <a:spcPts val="400"/>
              </a:spcBef>
              <a:spcAft>
                <a:spcPts val="0"/>
              </a:spcAft>
              <a:buNone/>
            </a:pPr>
            <a:r>
              <a:rPr b="0" i="0" lang="ar-MA" sz="2800" u="none" cap="none" strike="noStrike">
                <a:solidFill>
                  <a:schemeClr val="dk1"/>
                </a:solidFill>
                <a:latin typeface="Arial"/>
                <a:ea typeface="Arial"/>
                <a:cs typeface="Arial"/>
                <a:sym typeface="Arial"/>
              </a:rPr>
              <a:t>🔘 أ. فِي مَكْتَبَةٍ عَامَّةٍ</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ب. فِي أَسْفَارٍ عِلمِيَّةٍ خَارِجَ الْبَلَدِ</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ج. فِي بَيْتِ الْكَاتِبِ وَمَكْتَبِهِ</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د. فِي الْجَامِعَةِ وَالْمَعَاهِدِ</a:t>
            </a:r>
            <a:endParaRPr b="0" i="0" sz="28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None/>
            </a:pPr>
            <a:r>
              <a:rPr b="0" i="0" lang="ar-MA" sz="1200" u="none" cap="none" strike="noStrike">
                <a:solidFill>
                  <a:srgbClr val="000000"/>
                </a:solidFill>
                <a:latin typeface="Times New Roman"/>
                <a:ea typeface="Times New Roman"/>
                <a:cs typeface="Times New Roman"/>
                <a:sym typeface="Times New Roman"/>
              </a:rPr>
              <a:t>.</a:t>
            </a:r>
            <a:endParaRPr b="0" i="0" sz="1200" u="none" cap="none" strike="noStrike">
              <a:solidFill>
                <a:srgbClr val="000000"/>
              </a:solidFill>
              <a:latin typeface="Times New Roman"/>
              <a:ea typeface="Times New Roman"/>
              <a:cs typeface="Times New Roman"/>
              <a:sym typeface="Times New Roman"/>
            </a:endParaRPr>
          </a:p>
          <a:p>
            <a:pPr indent="0" lvl="0" marL="0" marR="0" rtl="1" algn="r">
              <a:lnSpc>
                <a:spcPct val="107000"/>
              </a:lnSpc>
              <a:spcBef>
                <a:spcPts val="0"/>
              </a:spcBef>
              <a:spcAft>
                <a:spcPts val="0"/>
              </a:spcAft>
              <a:buNone/>
            </a:pPr>
            <a:r>
              <a:rPr b="0" i="0" lang="ar-MA" sz="1100" u="none" cap="none" strike="noStrike">
                <a:solidFill>
                  <a:srgbClr val="000000"/>
                </a:solidFill>
                <a:latin typeface="Calibri"/>
                <a:ea typeface="Calibri"/>
                <a:cs typeface="Calibri"/>
                <a:sym typeface="Calibri"/>
              </a:rPr>
              <a:t>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Image générée" id="573" name="Google Shape;573;p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574" name="Google Shape;574;p6"/>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575" name="Google Shape;575;p6"/>
          <p:cNvPicPr preferRelativeResize="0"/>
          <p:nvPr/>
        </p:nvPicPr>
        <p:blipFill rotWithShape="1">
          <a:blip r:embed="rId4">
            <a:alphaModFix/>
          </a:blip>
          <a:srcRect b="0" l="0" r="0" t="0"/>
          <a:stretch/>
        </p:blipFill>
        <p:spPr>
          <a:xfrm>
            <a:off x="2895" y="87003"/>
            <a:ext cx="730250" cy="576000"/>
          </a:xfrm>
          <a:prstGeom prst="rect">
            <a:avLst/>
          </a:prstGeom>
          <a:noFill/>
          <a:ln>
            <a:noFill/>
          </a:ln>
        </p:spPr>
      </p:pic>
      <p:sp>
        <p:nvSpPr>
          <p:cNvPr id="576" name="Google Shape;576;p6"/>
          <p:cNvSpPr txBox="1"/>
          <p:nvPr/>
        </p:nvSpPr>
        <p:spPr>
          <a:xfrm>
            <a:off x="1302350" y="42590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Arial"/>
                <a:ea typeface="Arial"/>
                <a:cs typeface="Arial"/>
                <a:sym typeface="Arial"/>
              </a:rPr>
              <a:t>يعرض المدرس الخطاطة ويشرح كيفية تحديد الحدث الرئيس.</a:t>
            </a:r>
            <a:endParaRPr b="0" i="0" sz="1400" u="none" cap="none" strike="noStrike">
              <a:solidFill>
                <a:srgbClr val="D0CECE"/>
              </a:solidFill>
              <a:latin typeface="Arial"/>
              <a:ea typeface="Arial"/>
              <a:cs typeface="Arial"/>
              <a:sym typeface="Arial"/>
            </a:endParaRPr>
          </a:p>
        </p:txBody>
      </p:sp>
      <p:sp>
        <p:nvSpPr>
          <p:cNvPr id="577" name="Google Shape;577;p6"/>
          <p:cNvSpPr txBox="1"/>
          <p:nvPr/>
        </p:nvSpPr>
        <p:spPr>
          <a:xfrm>
            <a:off x="953729" y="24535"/>
            <a:ext cx="1025409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انتبهوا معي جيدا، </a:t>
            </a:r>
            <a:endParaRPr/>
          </a:p>
        </p:txBody>
      </p:sp>
      <p:sp>
        <p:nvSpPr>
          <p:cNvPr id="578" name="Google Shape;578;p6"/>
          <p:cNvSpPr txBox="1"/>
          <p:nvPr/>
        </p:nvSpPr>
        <p:spPr>
          <a:xfrm>
            <a:off x="9198216" y="3660505"/>
            <a:ext cx="2840536" cy="461665"/>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أحدد مكان وقوع الحدث:</a:t>
            </a:r>
            <a:endParaRPr b="0" i="0" sz="1400" u="none" cap="none" strike="noStrike">
              <a:solidFill>
                <a:srgbClr val="000000"/>
              </a:solidFill>
              <a:latin typeface="Arial"/>
              <a:ea typeface="Arial"/>
              <a:cs typeface="Arial"/>
              <a:sym typeface="Arial"/>
            </a:endParaRPr>
          </a:p>
        </p:txBody>
      </p:sp>
      <p:sp>
        <p:nvSpPr>
          <p:cNvPr id="579" name="Google Shape;579;p6"/>
          <p:cNvSpPr txBox="1"/>
          <p:nvPr/>
        </p:nvSpPr>
        <p:spPr>
          <a:xfrm>
            <a:off x="333591" y="1456005"/>
            <a:ext cx="7986090" cy="1738296"/>
          </a:xfrm>
          <a:prstGeom prst="rect">
            <a:avLst/>
          </a:prstGeom>
          <a:solidFill>
            <a:srgbClr val="F9D7A2"/>
          </a:solid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000000"/>
                </a:solidFill>
                <a:latin typeface="Calibri"/>
                <a:ea typeface="Calibri"/>
                <a:cs typeface="Calibri"/>
                <a:sym typeface="Calibri"/>
              </a:rPr>
              <a:t>1 ـ </a:t>
            </a:r>
            <a:r>
              <a:rPr b="0" i="0" lang="ar-MA" sz="1800" u="none" cap="none" strike="noStrike">
                <a:solidFill>
                  <a:srgbClr val="000000"/>
                </a:solidFill>
                <a:latin typeface="Arial"/>
                <a:ea typeface="Arial"/>
                <a:cs typeface="Arial"/>
                <a:sym typeface="Arial"/>
              </a:rPr>
              <a:t>فَأنَا كُلَّ أُسْبُوع أُفَكّرُ في مَوضُوع مَقَالٍ وأُحَرِّرُهُ، واضْطَرَّنِي ذَلكَ إلَى قِرَاءةِ كَثِيرٍ مِنَ الْكُتُبِ الْإِنْجليِزيّةِ </a:t>
            </a:r>
            <a:endParaRPr/>
          </a:p>
          <a:p>
            <a:pPr indent="0" lvl="0" marL="0" marR="0" rtl="1" algn="just">
              <a:lnSpc>
                <a:spcPct val="200000"/>
              </a:lnSpc>
              <a:spcBef>
                <a:spcPts val="0"/>
              </a:spcBef>
              <a:spcAft>
                <a:spcPts val="0"/>
              </a:spcAft>
              <a:buNone/>
            </a:pPr>
            <a:r>
              <a:rPr b="1" i="0" lang="ar-MA" sz="1800" u="none" cap="none" strike="noStrike">
                <a:solidFill>
                  <a:srgbClr val="000000"/>
                </a:solidFill>
                <a:latin typeface="Calibri"/>
                <a:ea typeface="Calibri"/>
                <a:cs typeface="Calibri"/>
                <a:sym typeface="Calibri"/>
              </a:rPr>
              <a:t>2 ـ </a:t>
            </a:r>
            <a:r>
              <a:rPr b="0" i="0" lang="ar-MA" sz="1800" u="none" cap="none" strike="noStrike">
                <a:solidFill>
                  <a:srgbClr val="000000"/>
                </a:solidFill>
                <a:latin typeface="Arial"/>
                <a:ea typeface="Arial"/>
                <a:cs typeface="Arial"/>
                <a:sym typeface="Arial"/>
              </a:rPr>
              <a:t>وأُخَصِّصَ جُزءاً مِنَ الوَقْتِ لِلاشْترَاكِ في الْمَجَالِسِ الْعِلْمِيَّةِ والْإشْرَافِ عَلى أعْمَالِ لَجْنَةِ التّألِيفِ والتّرجَمةِ والنَّشرِ وغَيرِ ذَلِكَ</a:t>
            </a:r>
            <a:endParaRPr b="1" i="0" sz="2000" u="none" cap="none" strike="noStrike">
              <a:solidFill>
                <a:srgbClr val="000000"/>
              </a:solidFill>
              <a:latin typeface="Calibri"/>
              <a:ea typeface="Calibri"/>
              <a:cs typeface="Calibri"/>
              <a:sym typeface="Calibri"/>
            </a:endParaRPr>
          </a:p>
        </p:txBody>
      </p:sp>
      <p:sp>
        <p:nvSpPr>
          <p:cNvPr id="580" name="Google Shape;580;p6"/>
          <p:cNvSpPr txBox="1"/>
          <p:nvPr/>
        </p:nvSpPr>
        <p:spPr>
          <a:xfrm>
            <a:off x="333591" y="4524160"/>
            <a:ext cx="9193695" cy="1457194"/>
          </a:xfrm>
          <a:prstGeom prst="rect">
            <a:avLst/>
          </a:prstGeom>
          <a:solidFill>
            <a:srgbClr val="CCFF99"/>
          </a:solid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0000"/>
              </a:buClr>
              <a:buSzPts val="1000"/>
              <a:buFont typeface="Noto Sans Symbols"/>
              <a:buChar char="∙"/>
            </a:pPr>
            <a:r>
              <a:rPr b="0" i="0" lang="ar-MA" sz="2400" u="none" cap="none" strike="noStrike">
                <a:solidFill>
                  <a:srgbClr val="000000"/>
                </a:solidFill>
                <a:latin typeface="Calibri"/>
                <a:ea typeface="Calibri"/>
                <a:cs typeface="Calibri"/>
                <a:sym typeface="Calibri"/>
              </a:rPr>
              <a:t>المكان العام: البيت أو المكتب العلمي للكاتب حيث يمارس القراءة والكتابة والتأليف.</a:t>
            </a:r>
            <a:endParaRPr b="0" i="0" sz="2400" u="none" cap="none" strike="noStrike">
              <a:solidFill>
                <a:srgbClr val="000000"/>
              </a:solidFill>
              <a:latin typeface="Calibri"/>
              <a:ea typeface="Calibri"/>
              <a:cs typeface="Calibri"/>
              <a:sym typeface="Calibri"/>
            </a:endParaRPr>
          </a:p>
          <a:p>
            <a:pPr indent="-342900" lvl="0" marL="342900" marR="0" rtl="1" algn="r">
              <a:lnSpc>
                <a:spcPct val="107000"/>
              </a:lnSpc>
              <a:spcBef>
                <a:spcPts val="800"/>
              </a:spcBef>
              <a:spcAft>
                <a:spcPts val="0"/>
              </a:spcAft>
              <a:buClr>
                <a:srgbClr val="000000"/>
              </a:buClr>
              <a:buSzPts val="1000"/>
              <a:buFont typeface="Noto Sans Symbols"/>
              <a:buChar char="∙"/>
            </a:pPr>
            <a:r>
              <a:rPr b="0" i="0" lang="ar-MA" sz="2400" u="none" cap="none" strike="noStrike">
                <a:solidFill>
                  <a:srgbClr val="000000"/>
                </a:solidFill>
                <a:latin typeface="Calibri"/>
                <a:ea typeface="Calibri"/>
                <a:cs typeface="Calibri"/>
                <a:sym typeface="Calibri"/>
              </a:rPr>
              <a:t>كما يُلمَّح إلى فضاءات ثقافية مثل المجالس العلمية ولجنة التأليف والترجمة والنشر.</a:t>
            </a:r>
            <a:endParaRPr b="0" i="0" sz="2400" u="none" cap="none" strike="noStrike">
              <a:solidFill>
                <a:srgbClr val="000000"/>
              </a:solidFill>
              <a:latin typeface="Calibri"/>
              <a:ea typeface="Calibri"/>
              <a:cs typeface="Calibri"/>
              <a:sym typeface="Calibri"/>
            </a:endParaRPr>
          </a:p>
          <a:p>
            <a:pPr indent="-342900" lvl="0" marL="342900" marR="0" rtl="1" algn="r">
              <a:lnSpc>
                <a:spcPct val="100000"/>
              </a:lnSpc>
              <a:spcBef>
                <a:spcPts val="800"/>
              </a:spcBef>
              <a:spcAft>
                <a:spcPts val="0"/>
              </a:spcAft>
              <a:buClr>
                <a:srgbClr val="000000"/>
              </a:buClr>
              <a:buSzPts val="2400"/>
              <a:buFont typeface="Noto Sans Symbols"/>
              <a:buChar char="❖"/>
            </a:pPr>
            <a:r>
              <a:rPr b="0" i="0" lang="ar-MA" sz="2400" u="none" cap="none" strike="noStrike">
                <a:solidFill>
                  <a:srgbClr val="000000"/>
                </a:solidFill>
                <a:highlight>
                  <a:srgbClr val="FFFF00"/>
                </a:highlight>
                <a:latin typeface="Calibri"/>
                <a:ea typeface="Calibri"/>
                <a:cs typeface="Calibri"/>
                <a:sym typeface="Calibri"/>
              </a:rPr>
              <a:t>المكان إذن ثقافي – معرفي يعكس البيئة الفكرية للكاتب</a:t>
            </a:r>
            <a:endParaRPr b="0" i="0" sz="2400" u="none" cap="none" strike="noStrike">
              <a:solidFill>
                <a:srgbClr val="000000"/>
              </a:solidFill>
              <a:highlight>
                <a:srgbClr val="FFFF00"/>
              </a:highlight>
              <a:latin typeface="Calibri"/>
              <a:ea typeface="Calibri"/>
              <a:cs typeface="Calibri"/>
              <a:sym typeface="Calibri"/>
            </a:endParaRPr>
          </a:p>
        </p:txBody>
      </p:sp>
      <p:sp>
        <p:nvSpPr>
          <p:cNvPr id="581" name="Google Shape;581;p6"/>
          <p:cNvSpPr/>
          <p:nvPr/>
        </p:nvSpPr>
        <p:spPr>
          <a:xfrm>
            <a:off x="4326636" y="3383189"/>
            <a:ext cx="802584" cy="988144"/>
          </a:xfrm>
          <a:prstGeom prst="downArrow">
            <a:avLst>
              <a:gd fmla="val 50000" name="adj1"/>
              <a:gd fmla="val 50000" name="adj2"/>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2" name="Google Shape;582;p6"/>
          <p:cNvSpPr/>
          <p:nvPr/>
        </p:nvSpPr>
        <p:spPr>
          <a:xfrm>
            <a:off x="5557472" y="1492388"/>
            <a:ext cx="2391323" cy="710882"/>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3" name="Google Shape;583;p6"/>
          <p:cNvSpPr/>
          <p:nvPr/>
        </p:nvSpPr>
        <p:spPr>
          <a:xfrm>
            <a:off x="5532653" y="2174516"/>
            <a:ext cx="2391324" cy="710882"/>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4" name="Google Shape;584;p6"/>
          <p:cNvSpPr/>
          <p:nvPr/>
        </p:nvSpPr>
        <p:spPr>
          <a:xfrm flipH="1">
            <a:off x="1546206" y="1534076"/>
            <a:ext cx="2391324" cy="705041"/>
          </a:xfrm>
          <a:prstGeom prst="ellipse">
            <a:avLst/>
          </a:prstGeom>
          <a:no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descr="Image générée" id="589" name="Google Shape;589;p5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90" name="Google Shape;590;p5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91" name="Google Shape;591;p58"/>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92" name="Google Shape;592;p58"/>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تحديد أسلوب السرد المهيمن في النص بشكل </a:t>
            </a:r>
            <a:r>
              <a:rPr b="0" i="0" lang="ar-MA" sz="1400" u="none" cap="none" strike="noStrike">
                <a:solidFill>
                  <a:srgbClr val="D0CECE"/>
                </a:solidFill>
                <a:highlight>
                  <a:srgbClr val="FFFF00"/>
                </a:highlight>
                <a:latin typeface="Calibri"/>
                <a:ea typeface="Calibri"/>
                <a:cs typeface="Calibri"/>
                <a:sym typeface="Calibri"/>
              </a:rPr>
              <a:t>ثنائي  </a:t>
            </a:r>
            <a:r>
              <a:rPr b="0" i="0" lang="ar-MA" sz="1400" u="none" cap="none" strike="noStrike">
                <a:solidFill>
                  <a:srgbClr val="D0CECE"/>
                </a:solidFill>
                <a:latin typeface="Calibri"/>
                <a:ea typeface="Calibri"/>
                <a:cs typeface="Calibri"/>
                <a:sym typeface="Calibri"/>
              </a:rPr>
              <a:t>وشرح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sp>
        <p:nvSpPr>
          <p:cNvPr id="593" name="Google Shape;593;p58"/>
          <p:cNvSpPr txBox="1"/>
          <p:nvPr/>
        </p:nvSpPr>
        <p:spPr>
          <a:xfrm>
            <a:off x="1401097" y="1131041"/>
            <a:ext cx="9389805" cy="53290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800" u="none" cap="none" strike="noStrike">
                <a:solidFill>
                  <a:srgbClr val="FF0000"/>
                </a:solidFill>
                <a:latin typeface="Arial"/>
                <a:ea typeface="Arial"/>
                <a:cs typeface="Arial"/>
                <a:sym typeface="Arial"/>
              </a:rPr>
              <a:t>1 أحدد أسلوب السرد المهيمن في النص</a:t>
            </a:r>
            <a:r>
              <a:rPr b="0" i="0" lang="ar-MA" sz="2800" u="none" cap="none" strike="noStrike">
                <a:solidFill>
                  <a:schemeClr val="dk1"/>
                </a:solidFill>
                <a:latin typeface="Arial"/>
                <a:ea typeface="Arial"/>
                <a:cs typeface="Arial"/>
                <a:sym typeface="Arial"/>
              </a:rPr>
              <a:t>: بأي طريقة قدمت أحداث النص ؟</a:t>
            </a:r>
            <a:endParaRPr b="0" i="0" sz="2800" u="none" cap="none" strike="noStrike">
              <a:solidFill>
                <a:schemeClr val="dk1"/>
              </a:solidFill>
              <a:latin typeface="Arial"/>
              <a:ea typeface="Arial"/>
              <a:cs typeface="Arial"/>
              <a:sym typeface="Arial"/>
            </a:endParaRPr>
          </a:p>
        </p:txBody>
      </p:sp>
      <p:pic>
        <p:nvPicPr>
          <p:cNvPr id="594" name="Google Shape;594;p58"/>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595" name="Google Shape;595;p58"/>
          <p:cNvSpPr txBox="1"/>
          <p:nvPr/>
        </p:nvSpPr>
        <p:spPr>
          <a:xfrm>
            <a:off x="1337188" y="2124967"/>
            <a:ext cx="9134167" cy="341335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rPr b="0" i="0" lang="ar-MA" sz="2800" u="none" cap="none" strike="noStrike">
                <a:solidFill>
                  <a:schemeClr val="dk1"/>
                </a:solidFill>
                <a:latin typeface="Arial"/>
                <a:ea typeface="Arial"/>
                <a:cs typeface="Arial"/>
                <a:sym typeface="Arial"/>
              </a:rPr>
              <a:t>8 ضع علامة × أمام الجواب الصحيح :</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يَتَمَيَّزُ النَّصُّ بِهَيْمَنَةِ أُسْلُوبِ:</a:t>
            </a:r>
            <a:endParaRPr/>
          </a:p>
          <a:p>
            <a:pPr indent="0" lvl="0" marL="0" marR="0" rtl="1" algn="r">
              <a:lnSpc>
                <a:spcPct val="100000"/>
              </a:lnSpc>
              <a:spcBef>
                <a:spcPts val="0"/>
              </a:spcBef>
              <a:spcAft>
                <a:spcPts val="0"/>
              </a:spcAft>
              <a:buNone/>
            </a:pPr>
            <a:r>
              <a:rPr b="0" i="0" lang="ar-MA" sz="2800" u="none" cap="none" strike="noStrike">
                <a:solidFill>
                  <a:schemeClr val="dk1"/>
                </a:solidFill>
                <a:latin typeface="Arial"/>
                <a:ea typeface="Arial"/>
                <a:cs typeface="Arial"/>
                <a:sym typeface="Arial"/>
              </a:rPr>
              <a:t> 🔘 أ. الحِوَارِ بَيْنَ شَخْصِيَّتَيْنِ تَخَيُّلِيَّتَيْنِ</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ب. الوَصْفِ الدَّقِيقِ لِأَمْكِنَةِ التَّصْوِيرِ</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ج. السَّرْدِ الذَّاتِيِّ لِتَجْرِبَةٍ وَاقِعِيَّةٍ</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د. الإِخْبَارِ عَنْ وَقَائِعَ تَارِيخِيَّةٍ قَدِيمَةٍ</a:t>
            </a:r>
            <a:endParaRPr b="0" i="0" sz="2800" u="none" cap="none" strike="noStrike">
              <a:solidFill>
                <a:schemeClr val="dk1"/>
              </a:solidFill>
              <a:latin typeface="Arial"/>
              <a:ea typeface="Arial"/>
              <a:cs typeface="Arial"/>
              <a:sym typeface="Arial"/>
            </a:endParaRPr>
          </a:p>
          <a:p>
            <a:pPr indent="0" lvl="0" marL="0" marR="0" rtl="1" algn="r">
              <a:lnSpc>
                <a:spcPct val="107000"/>
              </a:lnSpc>
              <a:spcBef>
                <a:spcPts val="0"/>
              </a:spcBef>
              <a:spcAft>
                <a:spcPts val="0"/>
              </a:spcAft>
              <a:buNone/>
            </a:pPr>
            <a:r>
              <a:rPr b="0" i="0" lang="ar-MA"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p>
            <a:pPr indent="0" lvl="0" marL="0" marR="0" rtl="1" algn="r">
              <a:lnSpc>
                <a:spcPct val="150000"/>
              </a:lnSpc>
              <a:spcBef>
                <a:spcPts val="800"/>
              </a:spcBef>
              <a:spcAft>
                <a:spcPts val="0"/>
              </a:spcAft>
              <a:buNone/>
            </a:pPr>
            <a:r>
              <a:rPr b="0" i="0" lang="ar-MA" sz="1200" u="none" cap="none" strike="noStrike">
                <a:solidFill>
                  <a:srgbClr val="000000"/>
                </a:solidFill>
                <a:latin typeface="Calibri"/>
                <a:ea typeface="Calibri"/>
                <a:cs typeface="Calibri"/>
                <a:sym typeface="Calibri"/>
              </a:rPr>
              <a:t>.                       </a:t>
            </a:r>
            <a:r>
              <a:rPr b="1" i="0" lang="ar-MA" sz="12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p>
            <a:pPr indent="0" lvl="0" marL="0" marR="0" rtl="1" algn="r">
              <a:lnSpc>
                <a:spcPct val="107000"/>
              </a:lnSpc>
              <a:spcBef>
                <a:spcPts val="800"/>
              </a:spcBef>
              <a:spcAft>
                <a:spcPts val="0"/>
              </a:spcAft>
              <a:buNone/>
            </a:pPr>
            <a:r>
              <a:rPr b="1" i="0" lang="ar-MA" sz="16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p>
            <a:pPr indent="0" lvl="0" marL="0" marR="0" rtl="1" algn="r">
              <a:lnSpc>
                <a:spcPct val="107000"/>
              </a:lnSpc>
              <a:spcBef>
                <a:spcPts val="800"/>
              </a:spcBef>
              <a:spcAft>
                <a:spcPts val="0"/>
              </a:spcAft>
              <a:buNone/>
            </a:pPr>
            <a:r>
              <a:rPr b="0" i="0" lang="ar-MA" sz="1100" u="none" cap="none" strike="noStrike">
                <a:solidFill>
                  <a:srgbClr val="000000"/>
                </a:solidFill>
                <a:latin typeface="Calibri"/>
                <a:ea typeface="Calibri"/>
                <a:cs typeface="Calibri"/>
                <a:sym typeface="Calibri"/>
              </a:rPr>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pic>
        <p:nvPicPr>
          <p:cNvPr descr="Image générée" id="601" name="Google Shape;601;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602" name="Google Shape;602;p44"/>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603" name="Google Shape;603;p44"/>
          <p:cNvPicPr preferRelativeResize="0"/>
          <p:nvPr/>
        </p:nvPicPr>
        <p:blipFill rotWithShape="1">
          <a:blip r:embed="rId4">
            <a:alphaModFix/>
          </a:blip>
          <a:srcRect b="0" l="0" r="0" t="0"/>
          <a:stretch/>
        </p:blipFill>
        <p:spPr>
          <a:xfrm>
            <a:off x="2895" y="87003"/>
            <a:ext cx="730250" cy="576000"/>
          </a:xfrm>
          <a:prstGeom prst="rect">
            <a:avLst/>
          </a:prstGeom>
          <a:noFill/>
          <a:ln>
            <a:noFill/>
          </a:ln>
        </p:spPr>
      </p:pic>
      <p:sp>
        <p:nvSpPr>
          <p:cNvPr id="604" name="Google Shape;604;p44"/>
          <p:cNvSpPr txBox="1"/>
          <p:nvPr/>
        </p:nvSpPr>
        <p:spPr>
          <a:xfrm>
            <a:off x="1302350" y="42590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Arial"/>
                <a:ea typeface="Arial"/>
                <a:cs typeface="Arial"/>
                <a:sym typeface="Arial"/>
              </a:rPr>
              <a:t>يعرض المدرس الخطاطة ويشرح كيفية تحديد الحدث الرئيس.</a:t>
            </a:r>
            <a:endParaRPr b="0" i="0" sz="1400" u="none" cap="none" strike="noStrike">
              <a:solidFill>
                <a:srgbClr val="D0CECE"/>
              </a:solidFill>
              <a:latin typeface="Arial"/>
              <a:ea typeface="Arial"/>
              <a:cs typeface="Arial"/>
              <a:sym typeface="Arial"/>
            </a:endParaRPr>
          </a:p>
        </p:txBody>
      </p:sp>
      <p:sp>
        <p:nvSpPr>
          <p:cNvPr id="605" name="Google Shape;605;p44"/>
          <p:cNvSpPr txBox="1"/>
          <p:nvPr/>
        </p:nvSpPr>
        <p:spPr>
          <a:xfrm>
            <a:off x="953729" y="24535"/>
            <a:ext cx="1025409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انتبهوا معي جيدا، </a:t>
            </a:r>
            <a:endParaRPr/>
          </a:p>
        </p:txBody>
      </p:sp>
      <p:sp>
        <p:nvSpPr>
          <p:cNvPr id="606" name="Google Shape;606;p44"/>
          <p:cNvSpPr txBox="1"/>
          <p:nvPr/>
        </p:nvSpPr>
        <p:spPr>
          <a:xfrm>
            <a:off x="9473079" y="3454598"/>
            <a:ext cx="2618959" cy="461665"/>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أحدد أسلوب السرد:</a:t>
            </a:r>
            <a:endParaRPr b="0" i="0" sz="1400" u="none" cap="none" strike="noStrike">
              <a:solidFill>
                <a:srgbClr val="000000"/>
              </a:solidFill>
              <a:latin typeface="Arial"/>
              <a:ea typeface="Arial"/>
              <a:cs typeface="Arial"/>
              <a:sym typeface="Arial"/>
            </a:endParaRPr>
          </a:p>
        </p:txBody>
      </p:sp>
      <p:sp>
        <p:nvSpPr>
          <p:cNvPr id="607" name="Google Shape;607;p44"/>
          <p:cNvSpPr txBox="1"/>
          <p:nvPr/>
        </p:nvSpPr>
        <p:spPr>
          <a:xfrm>
            <a:off x="182317" y="1088908"/>
            <a:ext cx="9193695" cy="2466381"/>
          </a:xfrm>
          <a:prstGeom prst="rect">
            <a:avLst/>
          </a:prstGeom>
          <a:solidFill>
            <a:srgbClr val="F9D7A2"/>
          </a:solid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000000"/>
                </a:solidFill>
                <a:latin typeface="Calibri"/>
                <a:ea typeface="Calibri"/>
                <a:cs typeface="Calibri"/>
                <a:sym typeface="Calibri"/>
              </a:rPr>
              <a:t>1 ـ </a:t>
            </a:r>
            <a:r>
              <a:rPr b="1" i="0" lang="ar-MA" sz="2000" u="none" cap="none" strike="noStrike">
                <a:solidFill>
                  <a:srgbClr val="FF0000"/>
                </a:solidFill>
                <a:latin typeface="Arial"/>
                <a:ea typeface="Arial"/>
                <a:cs typeface="Arial"/>
                <a:sym typeface="Arial"/>
              </a:rPr>
              <a:t>هَا أنَا أعُودُ مَرّةً ثَانِيةً إلَى كُتُبي </a:t>
            </a:r>
            <a:r>
              <a:rPr b="1" i="0" lang="ar-MA" sz="2000" u="none" cap="none" strike="noStrike">
                <a:solidFill>
                  <a:srgbClr val="000000"/>
                </a:solidFill>
                <a:latin typeface="Arial"/>
                <a:ea typeface="Arial"/>
                <a:cs typeface="Arial"/>
                <a:sym typeface="Arial"/>
              </a:rPr>
              <a:t>أوْفَى الْأوْفِياءِ وأخْيَرَ الْأصْدِقَاءِ،</a:t>
            </a:r>
            <a:endParaRPr/>
          </a:p>
          <a:p>
            <a:pPr indent="0" lvl="0" marL="0" marR="0" rtl="1" algn="just">
              <a:lnSpc>
                <a:spcPct val="200000"/>
              </a:lnSpc>
              <a:spcBef>
                <a:spcPts val="0"/>
              </a:spcBef>
              <a:spcAft>
                <a:spcPts val="0"/>
              </a:spcAft>
              <a:buNone/>
            </a:pPr>
            <a:r>
              <a:rPr b="1" i="0" lang="ar-MA" sz="2000" u="none" cap="none" strike="noStrike">
                <a:solidFill>
                  <a:srgbClr val="000000"/>
                </a:solidFill>
                <a:latin typeface="Arial"/>
                <a:ea typeface="Arial"/>
                <a:cs typeface="Arial"/>
                <a:sym typeface="Arial"/>
              </a:rPr>
              <a:t>2 ــ </a:t>
            </a:r>
            <a:r>
              <a:rPr b="1" i="0" lang="ar-MA" sz="2000" u="none" cap="none" strike="noStrike">
                <a:solidFill>
                  <a:srgbClr val="FF0000"/>
                </a:solidFill>
                <a:latin typeface="Arial"/>
                <a:ea typeface="Arial"/>
                <a:cs typeface="Arial"/>
                <a:sym typeface="Arial"/>
              </a:rPr>
              <a:t>فَأصْبحْتُ أعِيشُ حَياةً عِلْمِيّةً هَادِئةً لَذِيذَةً</a:t>
            </a:r>
            <a:r>
              <a:rPr b="1" i="0" lang="ar-MA" sz="2000" u="none" cap="none" strike="noStrike">
                <a:solidFill>
                  <a:srgbClr val="000000"/>
                </a:solidFill>
                <a:latin typeface="Arial"/>
                <a:ea typeface="Arial"/>
                <a:cs typeface="Arial"/>
                <a:sym typeface="Arial"/>
              </a:rPr>
              <a:t>، لَا خُصُومةَ فِيهَا ولَا رَجَاءَ فِيهَا ولَا أخْذَ ولَا رَدَّ فِيهَا، وهَذَا هُوَ مَا يَتَّفِقُ ومِزَاجِي</a:t>
            </a:r>
            <a:r>
              <a:rPr b="0" i="0" lang="ar-MA" sz="1800" u="none" cap="none" strike="noStrike">
                <a:solidFill>
                  <a:srgbClr val="000000"/>
                </a:solidFill>
                <a:latin typeface="Calibri"/>
                <a:ea typeface="Calibri"/>
                <a:cs typeface="Calibri"/>
                <a:sym typeface="Calibri"/>
              </a:rPr>
              <a:t>.</a:t>
            </a:r>
            <a:endParaRPr/>
          </a:p>
          <a:p>
            <a:pPr indent="0" lvl="0" marL="0" marR="0" rtl="1" algn="just">
              <a:lnSpc>
                <a:spcPct val="200000"/>
              </a:lnSpc>
              <a:spcBef>
                <a:spcPts val="0"/>
              </a:spcBef>
              <a:spcAft>
                <a:spcPts val="0"/>
              </a:spcAft>
              <a:buNone/>
            </a:pPr>
            <a:r>
              <a:rPr b="0" i="0" lang="ar-MA" sz="1800" u="none" cap="none" strike="noStrike">
                <a:solidFill>
                  <a:srgbClr val="000000"/>
                </a:solidFill>
                <a:latin typeface="Calibri"/>
                <a:ea typeface="Calibri"/>
                <a:cs typeface="Calibri"/>
                <a:sym typeface="Calibri"/>
              </a:rPr>
              <a:t>3 ــ </a:t>
            </a:r>
            <a:r>
              <a:rPr b="1" i="0" lang="ar-MA" sz="2000" u="none" cap="none" strike="noStrike">
                <a:solidFill>
                  <a:srgbClr val="FF0000"/>
                </a:solidFill>
                <a:latin typeface="Arial"/>
                <a:ea typeface="Arial"/>
                <a:cs typeface="Arial"/>
                <a:sym typeface="Arial"/>
              </a:rPr>
              <a:t>فَكُنتُ أُحِسُّ</a:t>
            </a:r>
            <a:r>
              <a:rPr b="1" i="0" lang="ar-MA" sz="2000" u="none" cap="none" strike="noStrike">
                <a:solidFill>
                  <a:srgbClr val="000000"/>
                </a:solidFill>
                <a:latin typeface="Arial"/>
                <a:ea typeface="Arial"/>
                <a:cs typeface="Arial"/>
                <a:sym typeface="Arial"/>
              </a:rPr>
              <a:t> كَأنَّ مَوضُوعَ الْمقَالِ نَحْلَةٌ تطِنُّ في أُذُني لَا تَنْقَطِعُ حَتّى أَكْتُبَ مَا يَجِيشُ فِي صَدْرِي</a:t>
            </a:r>
            <a:endParaRPr b="1" i="0" sz="2000" u="none" cap="none" strike="noStrike">
              <a:solidFill>
                <a:srgbClr val="000000"/>
              </a:solidFill>
              <a:latin typeface="Arial"/>
              <a:ea typeface="Arial"/>
              <a:cs typeface="Arial"/>
              <a:sym typeface="Arial"/>
            </a:endParaRPr>
          </a:p>
        </p:txBody>
      </p:sp>
      <p:sp>
        <p:nvSpPr>
          <p:cNvPr id="608" name="Google Shape;608;p44"/>
          <p:cNvSpPr txBox="1"/>
          <p:nvPr/>
        </p:nvSpPr>
        <p:spPr>
          <a:xfrm>
            <a:off x="368020" y="4738902"/>
            <a:ext cx="9193695" cy="1168269"/>
          </a:xfrm>
          <a:prstGeom prst="rect">
            <a:avLst/>
          </a:prstGeom>
          <a:solidFill>
            <a:srgbClr val="CCFF99"/>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000" u="none" cap="none" strike="noStrike">
                <a:solidFill>
                  <a:srgbClr val="000000"/>
                </a:solidFill>
                <a:latin typeface="Calibri"/>
                <a:ea typeface="Calibri"/>
                <a:cs typeface="Calibri"/>
                <a:sym typeface="Calibri"/>
              </a:rPr>
              <a:t>اعتُمِدَ أسلوب السرد الذاتي (ضمير المتكلم)</a:t>
            </a:r>
            <a:r>
              <a:rPr b="0" i="0" lang="ar-MA" sz="2000" u="none" cap="none" strike="noStrike">
                <a:solidFill>
                  <a:srgbClr val="000000"/>
                </a:solidFill>
                <a:latin typeface="Calibri"/>
                <a:ea typeface="Calibri"/>
                <a:cs typeface="Calibri"/>
                <a:sym typeface="Calibri"/>
              </a:rPr>
              <a:t>: الكاتب يحكي عن نفسه وتجربته الخاصة مع الكتابة مستخدمًا ضمير "أنا".</a:t>
            </a:r>
            <a:endParaRPr b="0" i="0" sz="2000" u="none" cap="none" strike="noStrike">
              <a:solidFill>
                <a:srgbClr val="000000"/>
              </a:solidFill>
              <a:latin typeface="Calibri"/>
              <a:ea typeface="Calibri"/>
              <a:cs typeface="Calibri"/>
              <a:sym typeface="Calibri"/>
            </a:endParaRPr>
          </a:p>
          <a:p>
            <a:pPr indent="0" lvl="0" marL="0" marR="0" rtl="1" algn="r">
              <a:lnSpc>
                <a:spcPct val="107000"/>
              </a:lnSpc>
              <a:spcBef>
                <a:spcPts val="800"/>
              </a:spcBef>
              <a:spcAft>
                <a:spcPts val="0"/>
              </a:spcAft>
              <a:buNone/>
            </a:pPr>
            <a:r>
              <a:rPr b="0" i="0" lang="ar-MA" sz="2000" u="none" cap="none" strike="noStrike">
                <a:solidFill>
                  <a:srgbClr val="000000"/>
                </a:solidFill>
                <a:latin typeface="Calibri"/>
                <a:ea typeface="Calibri"/>
                <a:cs typeface="Calibri"/>
                <a:sym typeface="Calibri"/>
              </a:rPr>
              <a:t>السرد هنا </a:t>
            </a:r>
            <a:r>
              <a:rPr b="1" i="0" lang="ar-MA" sz="2000" u="none" cap="none" strike="noStrike">
                <a:solidFill>
                  <a:srgbClr val="000000"/>
                </a:solidFill>
                <a:latin typeface="Calibri"/>
                <a:ea typeface="Calibri"/>
                <a:cs typeface="Calibri"/>
                <a:sym typeface="Calibri"/>
              </a:rPr>
              <a:t>تأملي اعترافي</a:t>
            </a:r>
            <a:r>
              <a:rPr b="0" i="0" lang="ar-MA" sz="2000" u="none" cap="none" strike="noStrike">
                <a:solidFill>
                  <a:srgbClr val="000000"/>
                </a:solidFill>
                <a:latin typeface="Calibri"/>
                <a:ea typeface="Calibri"/>
                <a:cs typeface="Calibri"/>
                <a:sym typeface="Calibri"/>
              </a:rPr>
              <a:t> أكثر منه قصصي، إذ يعرض الكاتب </a:t>
            </a:r>
            <a:r>
              <a:rPr b="1" i="0" lang="ar-MA" sz="2000" u="none" cap="none" strike="noStrike">
                <a:solidFill>
                  <a:srgbClr val="000000"/>
                </a:solidFill>
                <a:latin typeface="Calibri"/>
                <a:ea typeface="Calibri"/>
                <a:cs typeface="Calibri"/>
                <a:sym typeface="Calibri"/>
              </a:rPr>
              <a:t>تحوّله النفسي والفكري</a:t>
            </a:r>
            <a:r>
              <a:rPr b="0" i="0" lang="ar-MA" sz="2000" u="none" cap="none" strike="noStrike">
                <a:solidFill>
                  <a:srgbClr val="000000"/>
                </a:solidFill>
                <a:latin typeface="Calibri"/>
                <a:ea typeface="Calibri"/>
                <a:cs typeface="Calibri"/>
                <a:sym typeface="Calibri"/>
              </a:rPr>
              <a:t> مع فعل الكتابة.</a:t>
            </a:r>
            <a:endParaRPr b="0" i="0" sz="2000" u="none" cap="none" strike="noStrike">
              <a:solidFill>
                <a:srgbClr val="000000"/>
              </a:solidFill>
              <a:latin typeface="Calibri"/>
              <a:ea typeface="Calibri"/>
              <a:cs typeface="Calibri"/>
              <a:sym typeface="Calibri"/>
            </a:endParaRPr>
          </a:p>
        </p:txBody>
      </p:sp>
      <p:sp>
        <p:nvSpPr>
          <p:cNvPr id="609" name="Google Shape;609;p44"/>
          <p:cNvSpPr/>
          <p:nvPr/>
        </p:nvSpPr>
        <p:spPr>
          <a:xfrm>
            <a:off x="4482017" y="3648046"/>
            <a:ext cx="802584" cy="988144"/>
          </a:xfrm>
          <a:prstGeom prst="downArrow">
            <a:avLst>
              <a:gd fmla="val 50000" name="adj1"/>
              <a:gd fmla="val 50000" name="adj2"/>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grpSp>
        <p:nvGrpSpPr>
          <p:cNvPr id="614" name="Google Shape;614;p51"/>
          <p:cNvGrpSpPr/>
          <p:nvPr/>
        </p:nvGrpSpPr>
        <p:grpSpPr>
          <a:xfrm>
            <a:off x="5130955" y="1706886"/>
            <a:ext cx="6054377" cy="3711725"/>
            <a:chOff x="1715066" y="1103461"/>
            <a:chExt cx="5717724" cy="3124203"/>
          </a:xfrm>
        </p:grpSpPr>
        <p:sp>
          <p:nvSpPr>
            <p:cNvPr id="615" name="Google Shape;615;p5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16" name="Google Shape;616;p5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617" name="Google Shape;617;p51"/>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None/>
            </a:pPr>
            <a:r>
              <a:rPr b="1" i="0" lang="ar-MA" sz="4800" u="none" cap="none" strike="noStrike">
                <a:solidFill>
                  <a:srgbClr val="44546A"/>
                </a:solidFill>
                <a:latin typeface="Calibri"/>
                <a:ea typeface="Calibri"/>
                <a:cs typeface="Calibri"/>
                <a:sym typeface="Calibri"/>
              </a:rPr>
              <a:t>الممارسة المستقلة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(9  دقائق)</a:t>
            </a:r>
            <a:endParaRPr b="1" i="0" sz="2800" u="none" cap="none" strike="noStrike">
              <a:solidFill>
                <a:srgbClr val="44546A"/>
              </a:solidFill>
              <a:latin typeface="Calibri"/>
              <a:ea typeface="Calibri"/>
              <a:cs typeface="Calibri"/>
              <a:sym typeface="Calibri"/>
            </a:endParaRPr>
          </a:p>
        </p:txBody>
      </p:sp>
      <p:pic>
        <p:nvPicPr>
          <p:cNvPr id="618" name="Google Shape;618;p51"/>
          <p:cNvPicPr preferRelativeResize="0"/>
          <p:nvPr/>
        </p:nvPicPr>
        <p:blipFill rotWithShape="1">
          <a:blip r:embed="rId3">
            <a:alphaModFix/>
          </a:blip>
          <a:srcRect b="0" l="0" r="0" t="0"/>
          <a:stretch/>
        </p:blipFill>
        <p:spPr>
          <a:xfrm>
            <a:off x="1370462" y="1976016"/>
            <a:ext cx="2905968" cy="2905968"/>
          </a:xfrm>
          <a:prstGeom prst="rect">
            <a:avLst/>
          </a:prstGeom>
          <a:noFill/>
          <a:ln>
            <a:noFill/>
          </a:ln>
        </p:spPr>
      </p:pic>
      <p:sp>
        <p:nvSpPr>
          <p:cNvPr id="619" name="Google Shape;619;p51"/>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pic>
        <p:nvPicPr>
          <p:cNvPr descr="Image générée" id="624" name="Google Shape;624;g3111337e999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25" name="Google Shape;625;g3111337e999_0_0"/>
          <p:cNvSpPr/>
          <p:nvPr/>
        </p:nvSpPr>
        <p:spPr>
          <a:xfrm>
            <a:off x="-2894" y="0"/>
            <a:ext cx="12191999" cy="6858000"/>
          </a:xfrm>
          <a:prstGeom prst="rect">
            <a:avLst/>
          </a:prstGeom>
          <a:noFill/>
          <a:ln cap="flat" cmpd="sng" w="762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6" name="Google Shape;626;g3111337e999_0_0"/>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27" name="Google Shape;627;g3111337e999_0_0"/>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يدعو المدرس المتعلمين إلى تحديد التقنية المهيمنة في عرض أحداث النص بشكل </a:t>
            </a:r>
            <a:r>
              <a:rPr b="0" i="0" lang="ar-MA" sz="1400" u="none" cap="none" strike="noStrike">
                <a:solidFill>
                  <a:srgbClr val="D0CECE"/>
                </a:solidFill>
                <a:highlight>
                  <a:srgbClr val="FFFF00"/>
                </a:highlight>
                <a:latin typeface="Calibri"/>
                <a:ea typeface="Calibri"/>
                <a:cs typeface="Calibri"/>
                <a:sym typeface="Calibri"/>
              </a:rPr>
              <a:t>مستقل  </a:t>
            </a:r>
            <a:r>
              <a:rPr b="0" i="0" lang="ar-MA" sz="1400" u="none" cap="none" strike="noStrike">
                <a:solidFill>
                  <a:srgbClr val="D0CECE"/>
                </a:solidFill>
                <a:latin typeface="Calibri"/>
                <a:ea typeface="Calibri"/>
                <a:cs typeface="Calibri"/>
                <a:sym typeface="Calibri"/>
              </a:rPr>
              <a:t>وشرح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sp>
        <p:nvSpPr>
          <p:cNvPr id="628" name="Google Shape;628;g3111337e999_0_0"/>
          <p:cNvSpPr txBox="1"/>
          <p:nvPr/>
        </p:nvSpPr>
        <p:spPr>
          <a:xfrm>
            <a:off x="148952" y="1131041"/>
            <a:ext cx="11894096" cy="53290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800" u="none" cap="none" strike="noStrike">
                <a:solidFill>
                  <a:srgbClr val="FF0000"/>
                </a:solidFill>
                <a:latin typeface="Arial"/>
                <a:ea typeface="Arial"/>
                <a:cs typeface="Arial"/>
                <a:sym typeface="Arial"/>
              </a:rPr>
              <a:t>1 أحدد التقنية المهيمنة في عرض أحداث النص</a:t>
            </a:r>
            <a:r>
              <a:rPr b="0" i="0" lang="ar-MA" sz="2800" u="none" cap="none" strike="noStrike">
                <a:solidFill>
                  <a:schemeClr val="dk1"/>
                </a:solidFill>
                <a:latin typeface="Arial"/>
                <a:ea typeface="Arial"/>
                <a:cs typeface="Arial"/>
                <a:sym typeface="Arial"/>
              </a:rPr>
              <a:t>: ما التقنية التي وظفها الكاتب في نقل وقائق النص؟</a:t>
            </a:r>
            <a:endParaRPr b="0" i="0" sz="2800" u="none" cap="none" strike="noStrike">
              <a:solidFill>
                <a:schemeClr val="dk1"/>
              </a:solidFill>
              <a:latin typeface="Arial"/>
              <a:ea typeface="Arial"/>
              <a:cs typeface="Arial"/>
              <a:sym typeface="Arial"/>
            </a:endParaRPr>
          </a:p>
        </p:txBody>
      </p:sp>
      <p:pic>
        <p:nvPicPr>
          <p:cNvPr id="629" name="Google Shape;629;g3111337e999_0_0"/>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630" name="Google Shape;630;g3111337e999_0_0"/>
          <p:cNvSpPr txBox="1"/>
          <p:nvPr/>
        </p:nvSpPr>
        <p:spPr>
          <a:xfrm>
            <a:off x="144656" y="2569854"/>
            <a:ext cx="11894096" cy="2544918"/>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7000"/>
              </a:lnSpc>
              <a:spcBef>
                <a:spcPts val="0"/>
              </a:spcBef>
              <a:spcAft>
                <a:spcPts val="0"/>
              </a:spcAft>
              <a:buNone/>
            </a:pPr>
            <a:r>
              <a:rPr b="0" i="0" lang="ar-MA" sz="2800" u="none" cap="none" strike="noStrike">
                <a:solidFill>
                  <a:schemeClr val="dk1"/>
                </a:solidFill>
                <a:latin typeface="Arial"/>
                <a:ea typeface="Arial"/>
                <a:cs typeface="Arial"/>
                <a:sym typeface="Arial"/>
              </a:rPr>
              <a:t>9 ـ مَا التِّقْنِيَةُ الْمُهَيْمِنَةُ عَلَى طَرِيقَةِ عَرْضِ الأَحْدَاثِ فِي النَّصِّ؟ ضع علامة × أمام الجواب الصحيح :</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أ ـ حسب الترتيب الزمني الخطي (من البداية إلى النهاية) </a:t>
            </a:r>
            <a:endParaRPr b="0" i="0" sz="2800" u="none" cap="none" strike="noStrike">
              <a:solidFill>
                <a:schemeClr val="dk1"/>
              </a:solidFill>
              <a:latin typeface="Arial"/>
              <a:ea typeface="Arial"/>
              <a:cs typeface="Arial"/>
              <a:sym typeface="Arial"/>
            </a:endParaRPr>
          </a:p>
          <a:p>
            <a:pPr indent="0" lvl="0" marL="0" marR="0" rtl="1" algn="r">
              <a:lnSpc>
                <a:spcPct val="115000"/>
              </a:lnSpc>
              <a:spcBef>
                <a:spcPts val="400"/>
              </a:spcBef>
              <a:spcAft>
                <a:spcPts val="0"/>
              </a:spcAft>
              <a:buNone/>
            </a:pPr>
            <a:r>
              <a:rPr b="0" i="0" lang="ar-MA" sz="2800" u="none" cap="none" strike="noStrike">
                <a:solidFill>
                  <a:schemeClr val="dk1"/>
                </a:solidFill>
                <a:latin typeface="Arial"/>
                <a:ea typeface="Arial"/>
                <a:cs typeface="Arial"/>
                <a:sym typeface="Arial"/>
              </a:rPr>
              <a:t>❑ ب ـ اعتماد الاستباق (تقديم حدث قبل أوانه الزمني)</a:t>
            </a:r>
            <a:br>
              <a:rPr b="0" i="0" lang="ar-MA" sz="2800" u="none" cap="none" strike="noStrike">
                <a:solidFill>
                  <a:schemeClr val="dk1"/>
                </a:solidFill>
                <a:latin typeface="Arial"/>
                <a:ea typeface="Arial"/>
                <a:cs typeface="Arial"/>
                <a:sym typeface="Arial"/>
              </a:rPr>
            </a:br>
            <a:r>
              <a:rPr b="0" i="0" lang="ar-MA" sz="2800" u="none" cap="none" strike="noStrike">
                <a:solidFill>
                  <a:schemeClr val="dk1"/>
                </a:solidFill>
                <a:latin typeface="Arial"/>
                <a:ea typeface="Arial"/>
                <a:cs typeface="Arial"/>
                <a:sym typeface="Arial"/>
              </a:rPr>
              <a:t>❑ د ـ الاسترجاع (العودة إلى أحداث ماضية داخل السرد)</a:t>
            </a:r>
            <a:endParaRPr b="0" i="0" sz="2800" u="none" cap="none" strike="noStrike">
              <a:solidFill>
                <a:schemeClr val="dk1"/>
              </a:solidFill>
              <a:latin typeface="Arial"/>
              <a:ea typeface="Arial"/>
              <a:cs typeface="Arial"/>
              <a:sym typeface="Arial"/>
            </a:endParaRPr>
          </a:p>
          <a:p>
            <a:pPr indent="0" lvl="0" marL="0" marR="0" rtl="1" algn="r">
              <a:lnSpc>
                <a:spcPct val="115000"/>
              </a:lnSpc>
              <a:spcBef>
                <a:spcPts val="800"/>
              </a:spcBef>
              <a:spcAft>
                <a:spcPts val="0"/>
              </a:spcAft>
              <a:buNone/>
            </a:pPr>
            <a:r>
              <a:rPr b="0" i="0" lang="ar-MA" sz="2800" u="none" cap="none" strike="noStrike">
                <a:solidFill>
                  <a:schemeClr val="dk1"/>
                </a:solidFill>
                <a:latin typeface="Arial"/>
                <a:ea typeface="Arial"/>
                <a:cs typeface="Arial"/>
                <a:sym typeface="Arial"/>
              </a:rPr>
              <a:t>❑  ـ التقطيع الزمني (تداخل الأزمنة والتلاعب بها)</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pic>
        <p:nvPicPr>
          <p:cNvPr descr="Image générée" id="636" name="Google Shape;636;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637" name="Google Shape;637;p48"/>
          <p:cNvSpPr/>
          <p:nvPr/>
        </p:nvSpPr>
        <p:spPr>
          <a:xfrm>
            <a:off x="-2894" y="0"/>
            <a:ext cx="12191999" cy="6858000"/>
          </a:xfrm>
          <a:prstGeom prst="rect">
            <a:avLst/>
          </a:prstGeom>
          <a:noFill/>
          <a:ln cap="flat" cmpd="sng" w="76200">
            <a:solidFill>
              <a:srgbClr val="CFE6B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638" name="Google Shape;638;p48"/>
          <p:cNvPicPr preferRelativeResize="0"/>
          <p:nvPr/>
        </p:nvPicPr>
        <p:blipFill rotWithShape="1">
          <a:blip r:embed="rId4">
            <a:alphaModFix/>
          </a:blip>
          <a:srcRect b="0" l="0" r="0" t="0"/>
          <a:stretch/>
        </p:blipFill>
        <p:spPr>
          <a:xfrm>
            <a:off x="2895" y="87003"/>
            <a:ext cx="730250" cy="576000"/>
          </a:xfrm>
          <a:prstGeom prst="rect">
            <a:avLst/>
          </a:prstGeom>
          <a:noFill/>
          <a:ln>
            <a:noFill/>
          </a:ln>
        </p:spPr>
      </p:pic>
      <p:sp>
        <p:nvSpPr>
          <p:cNvPr id="639" name="Google Shape;639;p48"/>
          <p:cNvSpPr txBox="1"/>
          <p:nvPr/>
        </p:nvSpPr>
        <p:spPr>
          <a:xfrm>
            <a:off x="1302350" y="42590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323F4F"/>
                </a:solidFill>
                <a:latin typeface="Arial"/>
                <a:ea typeface="Arial"/>
                <a:cs typeface="Arial"/>
                <a:sym typeface="Arial"/>
              </a:rPr>
              <a:t>يعرض المدرس الخطاطة ويشرح كيفية تحديد الحدث الرئيس.</a:t>
            </a:r>
            <a:endParaRPr b="0" i="0" sz="1400" u="none" cap="none" strike="noStrike">
              <a:solidFill>
                <a:srgbClr val="323F4F"/>
              </a:solidFill>
              <a:latin typeface="Arial"/>
              <a:ea typeface="Arial"/>
              <a:cs typeface="Arial"/>
              <a:sym typeface="Arial"/>
            </a:endParaRPr>
          </a:p>
        </p:txBody>
      </p:sp>
      <p:sp>
        <p:nvSpPr>
          <p:cNvPr id="640" name="Google Shape;640;p48"/>
          <p:cNvSpPr txBox="1"/>
          <p:nvPr/>
        </p:nvSpPr>
        <p:spPr>
          <a:xfrm>
            <a:off x="953729" y="24535"/>
            <a:ext cx="10254091"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انتبهوا معي جيدا، </a:t>
            </a:r>
            <a:endParaRPr/>
          </a:p>
        </p:txBody>
      </p:sp>
      <p:sp>
        <p:nvSpPr>
          <p:cNvPr id="641" name="Google Shape;641;p48"/>
          <p:cNvSpPr txBox="1"/>
          <p:nvPr/>
        </p:nvSpPr>
        <p:spPr>
          <a:xfrm>
            <a:off x="9602109" y="2536298"/>
            <a:ext cx="2436643" cy="830997"/>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أحدد تقنية السرد المهيمنة:</a:t>
            </a:r>
            <a:endParaRPr b="0" i="0" sz="1400" u="none" cap="none" strike="noStrike">
              <a:solidFill>
                <a:srgbClr val="000000"/>
              </a:solidFill>
              <a:latin typeface="Arial"/>
              <a:ea typeface="Arial"/>
              <a:cs typeface="Arial"/>
              <a:sym typeface="Arial"/>
            </a:endParaRPr>
          </a:p>
        </p:txBody>
      </p:sp>
      <p:sp>
        <p:nvSpPr>
          <p:cNvPr id="642" name="Google Shape;642;p48"/>
          <p:cNvSpPr txBox="1"/>
          <p:nvPr/>
        </p:nvSpPr>
        <p:spPr>
          <a:xfrm>
            <a:off x="182318" y="1088908"/>
            <a:ext cx="9193695" cy="2466381"/>
          </a:xfrm>
          <a:prstGeom prst="rect">
            <a:avLst/>
          </a:prstGeom>
          <a:solidFill>
            <a:srgbClr val="F9D7A2"/>
          </a:solid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000" u="none" cap="none" strike="noStrike">
                <a:solidFill>
                  <a:srgbClr val="000000"/>
                </a:solidFill>
                <a:latin typeface="Calibri"/>
                <a:ea typeface="Calibri"/>
                <a:cs typeface="Calibri"/>
                <a:sym typeface="Calibri"/>
              </a:rPr>
              <a:t>1 ـ </a:t>
            </a:r>
            <a:r>
              <a:rPr b="1" i="0" lang="ar-MA" sz="2000" u="none" cap="none" strike="noStrike">
                <a:solidFill>
                  <a:srgbClr val="FF0000"/>
                </a:solidFill>
                <a:latin typeface="Arial"/>
                <a:ea typeface="Arial"/>
                <a:cs typeface="Arial"/>
                <a:sym typeface="Arial"/>
              </a:rPr>
              <a:t>هَا أنَا أعُودُ مَرّةً ثَانِيةً إلَى كُتُبي </a:t>
            </a:r>
            <a:r>
              <a:rPr b="1" i="0" lang="ar-MA" sz="2000" u="none" cap="none" strike="noStrike">
                <a:solidFill>
                  <a:srgbClr val="000000"/>
                </a:solidFill>
                <a:latin typeface="Arial"/>
                <a:ea typeface="Arial"/>
                <a:cs typeface="Arial"/>
                <a:sym typeface="Arial"/>
              </a:rPr>
              <a:t>أوْفَى الْأوْفِياءِ وأخْيَرَ الْأصْدِقَاءِ،</a:t>
            </a:r>
            <a:endParaRPr/>
          </a:p>
          <a:p>
            <a:pPr indent="0" lvl="0" marL="0" marR="0" rtl="1" algn="just">
              <a:lnSpc>
                <a:spcPct val="200000"/>
              </a:lnSpc>
              <a:spcBef>
                <a:spcPts val="0"/>
              </a:spcBef>
              <a:spcAft>
                <a:spcPts val="0"/>
              </a:spcAft>
              <a:buNone/>
            </a:pPr>
            <a:r>
              <a:rPr b="1" i="0" lang="ar-MA" sz="2000" u="none" cap="none" strike="noStrike">
                <a:solidFill>
                  <a:srgbClr val="000000"/>
                </a:solidFill>
                <a:latin typeface="Arial"/>
                <a:ea typeface="Arial"/>
                <a:cs typeface="Arial"/>
                <a:sym typeface="Arial"/>
              </a:rPr>
              <a:t>2 ــ </a:t>
            </a:r>
            <a:r>
              <a:rPr b="1" i="0" lang="ar-MA" sz="2000" u="none" cap="none" strike="noStrike">
                <a:solidFill>
                  <a:schemeClr val="dk1"/>
                </a:solidFill>
                <a:latin typeface="Arial"/>
                <a:ea typeface="Arial"/>
                <a:cs typeface="Arial"/>
                <a:sym typeface="Arial"/>
              </a:rPr>
              <a:t>فَأصْبحْتُ أعِيشُ حَياةً عِلْمِيّةً هَادِئةً لَذِيذَةً</a:t>
            </a:r>
            <a:r>
              <a:rPr b="1" i="0" lang="ar-MA" sz="2000" u="none" cap="none" strike="noStrike">
                <a:solidFill>
                  <a:srgbClr val="000000"/>
                </a:solidFill>
                <a:latin typeface="Arial"/>
                <a:ea typeface="Arial"/>
                <a:cs typeface="Arial"/>
                <a:sym typeface="Arial"/>
              </a:rPr>
              <a:t>، </a:t>
            </a:r>
            <a:r>
              <a:rPr b="1" i="0" lang="ar-MA" sz="2000" u="none" cap="none" strike="noStrike">
                <a:solidFill>
                  <a:srgbClr val="FF0000"/>
                </a:solidFill>
                <a:latin typeface="Arial"/>
                <a:ea typeface="Arial"/>
                <a:cs typeface="Arial"/>
                <a:sym typeface="Arial"/>
              </a:rPr>
              <a:t>لَا خُصُومةَ فِيهَا ولَا رَجَاءَ فِيهَا ولَا أخْذَ ولَا رَدَّ فِيهَا، وهَذَا هُوَ مَا يَتَّفِقُ ومِزَاجِي</a:t>
            </a:r>
            <a:r>
              <a:rPr b="0" i="0" lang="ar-MA" sz="1800" u="none" cap="none" strike="noStrike">
                <a:solidFill>
                  <a:srgbClr val="FF0000"/>
                </a:solidFill>
                <a:latin typeface="Calibri"/>
                <a:ea typeface="Calibri"/>
                <a:cs typeface="Calibri"/>
                <a:sym typeface="Calibri"/>
              </a:rPr>
              <a:t>.</a:t>
            </a:r>
            <a:endParaRPr/>
          </a:p>
          <a:p>
            <a:pPr indent="0" lvl="0" marL="0" marR="0" rtl="1" algn="just">
              <a:lnSpc>
                <a:spcPct val="200000"/>
              </a:lnSpc>
              <a:spcBef>
                <a:spcPts val="0"/>
              </a:spcBef>
              <a:spcAft>
                <a:spcPts val="0"/>
              </a:spcAft>
              <a:buNone/>
            </a:pPr>
            <a:r>
              <a:rPr b="0" i="0" lang="ar-MA" sz="1800" u="none" cap="none" strike="noStrike">
                <a:solidFill>
                  <a:srgbClr val="000000"/>
                </a:solidFill>
                <a:latin typeface="Calibri"/>
                <a:ea typeface="Calibri"/>
                <a:cs typeface="Calibri"/>
                <a:sym typeface="Calibri"/>
              </a:rPr>
              <a:t>3 ــ </a:t>
            </a:r>
            <a:r>
              <a:rPr b="1" i="0" lang="ar-MA" sz="2000" u="none" cap="none" strike="noStrike">
                <a:solidFill>
                  <a:schemeClr val="dk1"/>
                </a:solidFill>
                <a:latin typeface="Arial"/>
                <a:ea typeface="Arial"/>
                <a:cs typeface="Arial"/>
                <a:sym typeface="Arial"/>
              </a:rPr>
              <a:t>فَكُنتُ أُحِسُّ </a:t>
            </a:r>
            <a:r>
              <a:rPr b="1" i="0" lang="ar-MA" sz="2000" u="none" cap="none" strike="noStrike">
                <a:solidFill>
                  <a:srgbClr val="000000"/>
                </a:solidFill>
                <a:latin typeface="Arial"/>
                <a:ea typeface="Arial"/>
                <a:cs typeface="Arial"/>
                <a:sym typeface="Arial"/>
              </a:rPr>
              <a:t>كَأنَّ مَوضُوعَ الْمقَالِ نَحْلَةٌ تطِنُّ في أُذُني لَا تَنْقَطِعُ حَتّى أَكْتُبَ مَا يَجِيشُ فِي صَدْرِي</a:t>
            </a:r>
            <a:endParaRPr b="1" i="0" sz="2000" u="none" cap="none" strike="noStrike">
              <a:solidFill>
                <a:srgbClr val="000000"/>
              </a:solidFill>
              <a:latin typeface="Arial"/>
              <a:ea typeface="Arial"/>
              <a:cs typeface="Arial"/>
              <a:sym typeface="Arial"/>
            </a:endParaRPr>
          </a:p>
        </p:txBody>
      </p:sp>
      <p:sp>
        <p:nvSpPr>
          <p:cNvPr id="643" name="Google Shape;643;p48"/>
          <p:cNvSpPr txBox="1"/>
          <p:nvPr/>
        </p:nvSpPr>
        <p:spPr>
          <a:xfrm>
            <a:off x="368020" y="4738902"/>
            <a:ext cx="9193695" cy="865173"/>
          </a:xfrm>
          <a:prstGeom prst="rect">
            <a:avLst/>
          </a:prstGeom>
          <a:solidFill>
            <a:srgbClr val="66FFFF"/>
          </a:solidFill>
          <a:ln cap="flat" cmpd="sng" w="9525">
            <a:solidFill>
              <a:srgbClr val="66FFFF"/>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0" i="0" lang="ar-MA" sz="2400" u="none" cap="none" strike="noStrike">
                <a:solidFill>
                  <a:srgbClr val="000000"/>
                </a:solidFill>
                <a:latin typeface="Arial"/>
                <a:ea typeface="Arial"/>
                <a:cs typeface="Arial"/>
                <a:sym typeface="Arial"/>
              </a:rPr>
              <a:t>التقنية المهيمنة هي استرجاع أحداث ماضية و </a:t>
            </a:r>
            <a:r>
              <a:rPr b="1" i="0" lang="ar-MA" sz="2400" u="none" cap="none" strike="noStrike">
                <a:solidFill>
                  <a:srgbClr val="000000"/>
                </a:solidFill>
                <a:highlight>
                  <a:srgbClr val="FFFF00"/>
                </a:highlight>
                <a:latin typeface="Arial"/>
                <a:ea typeface="Arial"/>
                <a:cs typeface="Arial"/>
                <a:sym typeface="Arial"/>
              </a:rPr>
              <a:t>الاستبطان النفسي</a:t>
            </a:r>
            <a:r>
              <a:rPr b="0" i="0" lang="ar-MA" sz="2400" u="none" cap="none" strike="noStrike">
                <a:solidFill>
                  <a:srgbClr val="000000"/>
                </a:solidFill>
                <a:highlight>
                  <a:srgbClr val="FFFF00"/>
                </a:highlight>
                <a:latin typeface="Arial"/>
                <a:ea typeface="Arial"/>
                <a:cs typeface="Arial"/>
                <a:sym typeface="Arial"/>
              </a:rPr>
              <a:t> أو </a:t>
            </a:r>
            <a:r>
              <a:rPr b="1" i="0" lang="ar-MA" sz="2400" u="none" cap="none" strike="noStrike">
                <a:solidFill>
                  <a:srgbClr val="000000"/>
                </a:solidFill>
                <a:highlight>
                  <a:srgbClr val="FFFF00"/>
                </a:highlight>
                <a:latin typeface="Arial"/>
                <a:ea typeface="Arial"/>
                <a:cs typeface="Arial"/>
                <a:sym typeface="Arial"/>
              </a:rPr>
              <a:t>التأمل الذاتي</a:t>
            </a:r>
            <a:r>
              <a:rPr b="0" i="0" lang="ar-MA" sz="2400" u="none" cap="none" strike="noStrike">
                <a:solidFill>
                  <a:srgbClr val="000000"/>
                </a:solidFill>
                <a:latin typeface="Arial"/>
                <a:ea typeface="Arial"/>
                <a:cs typeface="Arial"/>
                <a:sym typeface="Arial"/>
              </a:rPr>
              <a:t>، لأن النص يعرض الانفعالات والأحاسيس الداخلية للكاتب تجاه الكتابة</a:t>
            </a:r>
            <a:r>
              <a:rPr b="0" i="0" lang="ar-MA" sz="2400" u="none" cap="none" strike="noStrike">
                <a:solidFill>
                  <a:srgbClr val="000000"/>
                </a:solidFill>
                <a:latin typeface="Calibri"/>
                <a:ea typeface="Calibri"/>
                <a:cs typeface="Calibri"/>
                <a:sym typeface="Calibri"/>
              </a:rPr>
              <a:t>.</a:t>
            </a:r>
            <a:endParaRPr b="0" i="0" sz="2400" u="none" cap="none" strike="noStrike">
              <a:solidFill>
                <a:srgbClr val="000000"/>
              </a:solidFill>
              <a:latin typeface="Calibri"/>
              <a:ea typeface="Calibri"/>
              <a:cs typeface="Calibri"/>
              <a:sym typeface="Calibri"/>
            </a:endParaRPr>
          </a:p>
        </p:txBody>
      </p:sp>
      <p:sp>
        <p:nvSpPr>
          <p:cNvPr id="644" name="Google Shape;644;p48"/>
          <p:cNvSpPr/>
          <p:nvPr/>
        </p:nvSpPr>
        <p:spPr>
          <a:xfrm>
            <a:off x="4482017" y="3648046"/>
            <a:ext cx="802584" cy="988144"/>
          </a:xfrm>
          <a:prstGeom prst="downArrow">
            <a:avLst>
              <a:gd fmla="val 50000" name="adj1"/>
              <a:gd fmla="val 50000" name="adj2"/>
            </a:avLst>
          </a:prstGeom>
          <a:solidFill>
            <a:schemeClr val="accent1"/>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descr="Image générée" id="649" name="Google Shape;649;p5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50" name="Google Shape;650;p50"/>
          <p:cNvSpPr/>
          <p:nvPr/>
        </p:nvSpPr>
        <p:spPr>
          <a:xfrm>
            <a:off x="-2894" y="0"/>
            <a:ext cx="12191999" cy="6858000"/>
          </a:xfrm>
          <a:prstGeom prst="rect">
            <a:avLst/>
          </a:prstGeom>
          <a:noFill/>
          <a:ln cap="flat" cmpd="sng" w="762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51" name="Google Shape;651;p50"/>
          <p:cNvSpPr txBox="1"/>
          <p:nvPr/>
        </p:nvSpPr>
        <p:spPr>
          <a:xfrm>
            <a:off x="1337188" y="110718"/>
            <a:ext cx="10029660"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نحدد مكونات البناء السردي</a:t>
            </a:r>
            <a:r>
              <a:rPr b="1" i="0" lang="ar-MA" sz="2000" u="none" cap="none" strike="noStrike">
                <a:solidFill>
                  <a:srgbClr val="222A35"/>
                </a:solidFill>
                <a:latin typeface="Calibri"/>
                <a:ea typeface="Calibri"/>
                <a:cs typeface="Calibri"/>
                <a:sym typeface="Calibri"/>
              </a:rPr>
              <a:t>:</a:t>
            </a:r>
            <a:endParaRPr b="1" i="0" sz="2000" u="none" cap="none" strike="noStrike">
              <a:solidFill>
                <a:srgbClr val="222A35"/>
              </a:solidFill>
              <a:latin typeface="Calibri"/>
              <a:ea typeface="Calibri"/>
              <a:cs typeface="Calibri"/>
              <a:sym typeface="Calibri"/>
            </a:endParaRPr>
          </a:p>
        </p:txBody>
      </p:sp>
      <p:sp>
        <p:nvSpPr>
          <p:cNvPr id="652" name="Google Shape;652;p5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graphicFrame>
        <p:nvGraphicFramePr>
          <p:cNvPr id="653" name="Google Shape;653;p50"/>
          <p:cNvGraphicFramePr/>
          <p:nvPr/>
        </p:nvGraphicFramePr>
        <p:xfrm>
          <a:off x="460027" y="1664310"/>
          <a:ext cx="3000000" cy="3000000"/>
        </p:xfrm>
        <a:graphic>
          <a:graphicData uri="http://schemas.openxmlformats.org/drawingml/2006/table">
            <a:tbl>
              <a:tblPr bandRow="1" firstCol="1" firstRow="1">
                <a:noFill/>
                <a:tableStyleId>{0AD09AE5-DCCB-4B7F-94A4-15DA9243B0AB}</a:tableStyleId>
              </a:tblPr>
              <a:tblGrid>
                <a:gridCol w="1695225"/>
                <a:gridCol w="2179375"/>
                <a:gridCol w="2436375"/>
                <a:gridCol w="2446675"/>
                <a:gridCol w="2323300"/>
              </a:tblGrid>
              <a:tr h="554875">
                <a:tc>
                  <a:txBody>
                    <a:bodyPr/>
                    <a:lstStyle/>
                    <a:p>
                      <a:pPr indent="0" lvl="0" marL="0" marR="0" rtl="1" algn="ct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    الحدث الرئيس</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زمن وقوعه</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مكان وقوعه</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c>
                  <a:txBody>
                    <a:bodyPr/>
                    <a:lstStyle/>
                    <a:p>
                      <a:pPr indent="0" lvl="0" marL="0" marR="0" rtl="1" algn="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أسلوب السرد المعتمد</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تقنية السرد المهيمنة</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6FFFF"/>
                    </a:solidFill>
                  </a:tcPr>
                </a:tc>
              </a:tr>
              <a:tr h="2917000">
                <a:tc>
                  <a:txBody>
                    <a:bodyPr/>
                    <a:lstStyle/>
                    <a:p>
                      <a:pPr indent="0" lvl="0" marL="0" marR="0" rtl="1" algn="r">
                        <a:lnSpc>
                          <a:spcPct val="107000"/>
                        </a:lnSpc>
                        <a:spcBef>
                          <a:spcPts val="0"/>
                        </a:spcBef>
                        <a:spcAft>
                          <a:spcPts val="0"/>
                        </a:spcAft>
                        <a:buNone/>
                      </a:pPr>
                      <a:r>
                        <a:t/>
                      </a:r>
                      <a:endParaRPr b="1" i="0"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ج. الْعَوْدَةُ إِلَى حَيَاةٍ عِلْمِيَّةٍ وَأَدَبِيَّةٍ بَعْدَ الاِعْتِزَالِ الْمِهْنِيِّ.</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r">
                        <a:lnSpc>
                          <a:spcPct val="107000"/>
                        </a:lnSpc>
                        <a:spcBef>
                          <a:spcPts val="0"/>
                        </a:spcBef>
                        <a:spcAft>
                          <a:spcPts val="0"/>
                        </a:spcAft>
                        <a:buNone/>
                      </a:pPr>
                      <a:r>
                        <a:t/>
                      </a:r>
                      <a:endParaRPr b="1" i="0"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ب. فِي فَتْرَةِ التَّقَاعُدِ وَمَا بَعْدَ المِهْنَةِ</a:t>
                      </a:r>
                      <a:endParaRPr b="1" i="0"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ج. فِي بَيْتِ الْكَاتِبِ وَمَكْتَبِهِ</a:t>
                      </a:r>
                      <a:endParaRPr b="1" i="0"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99"/>
                    </a:solidFill>
                  </a:tcPr>
                </a:tc>
                <a:tc>
                  <a:txBody>
                    <a:bodyPr/>
                    <a:lstStyle/>
                    <a:p>
                      <a:pPr indent="0" lvl="0" marL="0" marR="0" rtl="1" algn="r">
                        <a:lnSpc>
                          <a:spcPct val="107000"/>
                        </a:lnSpc>
                        <a:spcBef>
                          <a:spcPts val="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ج. السَّرْدِ الذَّاتِيِّ لِتَجْرِبَةٍ وَاقِعِيَّةٍ</a:t>
                      </a:r>
                      <a:endParaRPr b="1" i="0"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a:p>
                    <a:p>
                      <a:pPr indent="0" lvl="0" marL="0" marR="0" rtl="1" algn="r">
                        <a:lnSpc>
                          <a:spcPct val="107000"/>
                        </a:lnSpc>
                        <a:spcBef>
                          <a:spcPts val="800"/>
                        </a:spcBef>
                        <a:spcAft>
                          <a:spcPts val="0"/>
                        </a:spcAft>
                        <a:buNone/>
                      </a:pPr>
                      <a:r>
                        <a:rPr b="1" i="0" lang="ar-MA" sz="2000" u="none" cap="none" strike="noStrike">
                          <a:solidFill>
                            <a:schemeClr val="dk1"/>
                          </a:solidFill>
                          <a:latin typeface="Arial"/>
                          <a:ea typeface="Arial"/>
                          <a:cs typeface="Arial"/>
                          <a:sym typeface="Arial"/>
                        </a:rPr>
                        <a:t> </a:t>
                      </a:r>
                      <a:endParaRPr b="1" i="0" sz="2000" u="none" cap="none" strike="noStrik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7000"/>
                        </a:lnSpc>
                        <a:spcBef>
                          <a:spcPts val="0"/>
                        </a:spcBef>
                        <a:spcAft>
                          <a:spcPts val="0"/>
                        </a:spcAft>
                        <a:buClr>
                          <a:srgbClr val="000000"/>
                        </a:buClr>
                        <a:buSzPts val="2000"/>
                        <a:buFont typeface="Arial"/>
                        <a:buNone/>
                      </a:pPr>
                      <a:r>
                        <a:t/>
                      </a:r>
                      <a:endParaRPr b="1"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Clr>
                          <a:srgbClr val="000000"/>
                        </a:buClr>
                        <a:buSzPts val="2000"/>
                        <a:buFont typeface="Arial"/>
                        <a:buNone/>
                      </a:pPr>
                      <a:r>
                        <a:rPr b="1" lang="ar-MA" sz="2000" u="none" cap="none" strike="noStrike">
                          <a:solidFill>
                            <a:schemeClr val="dk1"/>
                          </a:solidFill>
                          <a:latin typeface="Arial"/>
                          <a:ea typeface="Arial"/>
                          <a:cs typeface="Arial"/>
                          <a:sym typeface="Arial"/>
                        </a:rPr>
                        <a:t>د ـ الاسترجاع (العودة إلى أحداث ماضية داخل السرد) و</a:t>
                      </a:r>
                      <a:r>
                        <a:rPr b="1" lang="ar-MA" sz="2000" u="none" cap="none" strike="noStrike"/>
                        <a:t>الاستبطان النفسي</a:t>
                      </a:r>
                      <a:r>
                        <a:rPr lang="ar-MA" sz="2000" u="none" cap="none" strike="noStrike"/>
                        <a:t> </a:t>
                      </a:r>
                      <a:endParaRPr b="1" sz="2000" u="none" cap="none" strike="noStrike">
                        <a:solidFill>
                          <a:schemeClr val="dk1"/>
                        </a:solidFill>
                        <a:latin typeface="Arial"/>
                        <a:ea typeface="Arial"/>
                        <a:cs typeface="Arial"/>
                        <a:sym typeface="Arial"/>
                      </a:endParaRPr>
                    </a:p>
                    <a:p>
                      <a:pPr indent="0" lvl="0" marL="0" marR="0" rtl="1" algn="r">
                        <a:lnSpc>
                          <a:spcPct val="107000"/>
                        </a:lnSpc>
                        <a:spcBef>
                          <a:spcPts val="800"/>
                        </a:spcBef>
                        <a:spcAft>
                          <a:spcPts val="0"/>
                        </a:spcAft>
                        <a:buNone/>
                      </a:pPr>
                      <a:r>
                        <a:t/>
                      </a:r>
                      <a:endParaRPr b="1" sz="24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6FFFF"/>
                    </a:solidFill>
                  </a:tcPr>
                </a:tc>
              </a:tr>
            </a:tbl>
          </a:graphicData>
        </a:graphic>
      </p:graphicFrame>
      <p:pic>
        <p:nvPicPr>
          <p:cNvPr id="654" name="Google Shape;654;p50"/>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pic>
        <p:nvPicPr>
          <p:cNvPr descr="Image générée" id="659" name="Google Shape;659;p5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60" name="Google Shape;660;p5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61" name="Google Shape;661;p53"/>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 أعبر عن رأيي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62" name="Google Shape;662;p53"/>
          <p:cNvSpPr txBox="1"/>
          <p:nvPr/>
        </p:nvSpPr>
        <p:spPr>
          <a:xfrm>
            <a:off x="1799626" y="472355"/>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pic>
        <p:nvPicPr>
          <p:cNvPr id="663" name="Google Shape;663;p53"/>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664" name="Google Shape;664;p53"/>
          <p:cNvSpPr txBox="1"/>
          <p:nvPr/>
        </p:nvSpPr>
        <p:spPr>
          <a:xfrm>
            <a:off x="978416" y="1760927"/>
            <a:ext cx="10221376" cy="2857770"/>
          </a:xfrm>
          <a:prstGeom prst="rect">
            <a:avLst/>
          </a:prstGeom>
          <a:no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400" u="none" cap="none" strike="noStrike">
                <a:solidFill>
                  <a:srgbClr val="000000"/>
                </a:solidFill>
                <a:latin typeface="Calibri"/>
                <a:ea typeface="Calibri"/>
                <a:cs typeface="Calibri"/>
                <a:sym typeface="Calibri"/>
              </a:rPr>
              <a:t> 10 ـ - يرى أحمد أمين أن خَيْرَ الْأدَبِ مَا كَانَ صَادِقاً يُعبِّرُ عَمَّا في النَّفسِ مِنْ غَيْرِ تَقْلِيدٍ، ويُترجِمُ مَا يُجَرِّبُهُ الْكاتِبُ في الْحيَاةِ مِنْ غَيرِ تَلْفِيقٍ". هل تتفق معه؟ علل جوابك منطلقا مما فهمته من النص ومن تجربتك مع الأدب.</a:t>
            </a:r>
            <a:endParaRPr b="1" i="0" sz="2400" u="none" cap="none" strike="noStrike">
              <a:solidFill>
                <a:srgbClr val="000000"/>
              </a:solidFill>
              <a:latin typeface="Calibri"/>
              <a:ea typeface="Calibri"/>
              <a:cs typeface="Calibri"/>
              <a:sym typeface="Calibri"/>
            </a:endParaRPr>
          </a:p>
          <a:p>
            <a:pPr indent="0" lvl="0" marL="0" marR="0" rtl="1" algn="r">
              <a:lnSpc>
                <a:spcPct val="100000"/>
              </a:lnSpc>
              <a:spcBef>
                <a:spcPts val="800"/>
              </a:spcBef>
              <a:spcAft>
                <a:spcPts val="0"/>
              </a:spcAft>
              <a:buNone/>
            </a:pPr>
            <a:r>
              <a:rPr b="1" i="0" lang="ar-MA" sz="2400" u="none" cap="none" strike="noStrike">
                <a:solidFill>
                  <a:srgbClr val="000000"/>
                </a:solidFill>
                <a:latin typeface="Arial"/>
                <a:ea typeface="Arial"/>
                <a:cs typeface="Arial"/>
                <a:sym typeface="Arial"/>
              </a:rPr>
              <a:t>............................................................................................................................................................................................................................................................................................................................................................................................................................................................................................................</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descr="Image générée" id="669" name="Google Shape;669;p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70" name="Google Shape;670;p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71" name="Google Shape;671;p1"/>
          <p:cNvSpPr txBox="1"/>
          <p:nvPr/>
        </p:nvSpPr>
        <p:spPr>
          <a:xfrm>
            <a:off x="1337188" y="110718"/>
            <a:ext cx="10029660" cy="36163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highlight>
                  <a:srgbClr val="00FFFF"/>
                </a:highlight>
                <a:latin typeface="Calibri"/>
                <a:ea typeface="Calibri"/>
                <a:cs typeface="Calibri"/>
                <a:sym typeface="Calibri"/>
              </a:rPr>
              <a:t>المهمة : أعبر عن رأيي</a:t>
            </a:r>
            <a:r>
              <a:rPr b="1" i="0" lang="ar-MA" sz="2000" u="none" cap="none" strike="noStrike">
                <a:solidFill>
                  <a:srgbClr val="222A3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72" name="Google Shape;672;p1"/>
          <p:cNvSpPr txBox="1"/>
          <p:nvPr/>
        </p:nvSpPr>
        <p:spPr>
          <a:xfrm>
            <a:off x="1781886" y="482233"/>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D0CECE"/>
                </a:solidFill>
                <a:latin typeface="Calibri"/>
                <a:ea typeface="Calibri"/>
                <a:cs typeface="Calibri"/>
                <a:sym typeface="Calibri"/>
              </a:rPr>
              <a:t>ينجز المدرس المهمة أمام أنظار المتعلمين ويشرح سيرورة التوصل إلى الاستنتاجات ومراحل الإنجاز</a:t>
            </a:r>
            <a:endParaRPr b="0" i="1" sz="1400" u="none" cap="none" strike="noStrike">
              <a:solidFill>
                <a:srgbClr val="D0CECE"/>
              </a:solidFill>
              <a:latin typeface="Calibri"/>
              <a:ea typeface="Calibri"/>
              <a:cs typeface="Calibri"/>
              <a:sym typeface="Calibri"/>
            </a:endParaRPr>
          </a:p>
        </p:txBody>
      </p:sp>
      <p:pic>
        <p:nvPicPr>
          <p:cNvPr id="673" name="Google Shape;673;p1"/>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
        <p:nvSpPr>
          <p:cNvPr id="674" name="Google Shape;674;p1"/>
          <p:cNvSpPr txBox="1"/>
          <p:nvPr/>
        </p:nvSpPr>
        <p:spPr>
          <a:xfrm>
            <a:off x="978416" y="1760927"/>
            <a:ext cx="10221376" cy="467629"/>
          </a:xfrm>
          <a:prstGeom prst="rect">
            <a:avLst/>
          </a:prstGeom>
          <a:no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i="0" lang="ar-MA" sz="2400" u="none" cap="none" strike="noStrike">
                <a:solidFill>
                  <a:srgbClr val="000000"/>
                </a:solidFill>
                <a:latin typeface="Calibri"/>
                <a:ea typeface="Calibri"/>
                <a:cs typeface="Calibri"/>
                <a:sym typeface="Calibri"/>
              </a:rPr>
              <a:t> يختار المدرس أفضل جواب ، يثني على صاحبه ويطلب منه كتابته على السبورة </a:t>
            </a:r>
            <a:endParaRPr b="1" i="0" sz="2400" u="none" cap="none" strike="noStrike">
              <a:solidFill>
                <a:srgbClr val="000000"/>
              </a:solidFill>
              <a:latin typeface="Arial"/>
              <a:ea typeface="Arial"/>
              <a:cs typeface="Arial"/>
              <a:sym typeface="Arial"/>
            </a:endParaRPr>
          </a:p>
        </p:txBody>
      </p:sp>
      <p:pic>
        <p:nvPicPr>
          <p:cNvPr descr="‫Lovepik- صورة JPG-501123007 id صورة فوتوغرافية بحث - صور معلمة أنثى تكتب  على السبورة‬‎" id="675" name="Google Shape;675;p1"/>
          <p:cNvPicPr preferRelativeResize="0"/>
          <p:nvPr/>
        </p:nvPicPr>
        <p:blipFill rotWithShape="1">
          <a:blip r:embed="rId5">
            <a:alphaModFix/>
          </a:blip>
          <a:srcRect b="0" l="0" r="0" t="0"/>
          <a:stretch/>
        </p:blipFill>
        <p:spPr>
          <a:xfrm>
            <a:off x="2458065" y="2519363"/>
            <a:ext cx="7285703" cy="349797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grpSp>
        <p:nvGrpSpPr>
          <p:cNvPr id="680" name="Google Shape;680;p62"/>
          <p:cNvGrpSpPr/>
          <p:nvPr/>
        </p:nvGrpSpPr>
        <p:grpSpPr>
          <a:xfrm>
            <a:off x="5184298" y="1700253"/>
            <a:ext cx="5653203" cy="3331407"/>
            <a:chOff x="1715066" y="1103461"/>
            <a:chExt cx="5717724" cy="3124203"/>
          </a:xfrm>
        </p:grpSpPr>
        <p:sp>
          <p:nvSpPr>
            <p:cNvPr id="681" name="Google Shape;681;p6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82" name="Google Shape;682;p6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83" name="Google Shape;683;p62"/>
          <p:cNvSpPr txBox="1"/>
          <p:nvPr/>
        </p:nvSpPr>
        <p:spPr>
          <a:xfrm>
            <a:off x="5381468" y="1945420"/>
            <a:ext cx="5400765" cy="21003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Arial"/>
              <a:buNone/>
            </a:pPr>
            <a:r>
              <a:rPr b="1" i="0" lang="ar-MA" sz="4800" u="none" cap="none" strike="noStrike">
                <a:solidFill>
                  <a:srgbClr val="44546A"/>
                </a:solidFill>
                <a:latin typeface="Calibri"/>
                <a:ea typeface="Calibri"/>
                <a:cs typeface="Calibri"/>
                <a:sym typeface="Calibri"/>
              </a:rPr>
              <a:t>دقائق</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6</a:t>
            </a:r>
            <a:endParaRPr b="1" i="0" sz="4800" u="none" cap="none" strike="noStrike">
              <a:solidFill>
                <a:srgbClr val="44546A"/>
              </a:solidFill>
              <a:latin typeface="Calibri"/>
              <a:ea typeface="Calibri"/>
              <a:cs typeface="Calibri"/>
              <a:sym typeface="Calibri"/>
            </a:endParaRPr>
          </a:p>
        </p:txBody>
      </p:sp>
      <p:pic>
        <p:nvPicPr>
          <p:cNvPr id="684" name="Google Shape;684;p62"/>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685" name="Google Shape;685;p62"/>
          <p:cNvSpPr/>
          <p:nvPr/>
        </p:nvSpPr>
        <p:spPr>
          <a:xfrm>
            <a:off x="2173574" y="1945420"/>
            <a:ext cx="2158583" cy="1050159"/>
          </a:xfrm>
          <a:prstGeom prst="wedgeRoundRectCallout">
            <a:avLst>
              <a:gd fmla="val -73611" name="adj1"/>
              <a:gd fmla="val 43944" name="adj2"/>
              <a:gd fmla="val 16667" name="adj3"/>
            </a:avLst>
          </a:prstGeom>
          <a:gradFill>
            <a:gsLst>
              <a:gs pos="0">
                <a:srgbClr val="92EBFF"/>
              </a:gs>
              <a:gs pos="35000">
                <a:srgbClr val="B3F0FF"/>
              </a:gs>
              <a:gs pos="100000">
                <a:srgbClr val="DFFBFF"/>
              </a:gs>
            </a:gsLst>
            <a:lin ang="16200000" scaled="0"/>
          </a:gradFill>
          <a:ln cap="flat" cmpd="sng" w="9525">
            <a:solidFill>
              <a:srgbClr val="30ACCC"/>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chemeClr val="dk1"/>
                </a:solidFill>
                <a:latin typeface="Calibri"/>
                <a:ea typeface="Calibri"/>
                <a:cs typeface="Calibri"/>
                <a:sym typeface="Calibri"/>
              </a:rPr>
              <a:t>وَصَلْنَا إِلَى نِهَايَةِ ٱلْحَصَّةِ</a:t>
            </a:r>
            <a:endParaRPr b="0" i="0" sz="2400" u="none" cap="none" strike="noStrike">
              <a:solidFill>
                <a:schemeClr val="dk1"/>
              </a:solidFill>
              <a:latin typeface="Calibri"/>
              <a:ea typeface="Calibri"/>
              <a:cs typeface="Calibri"/>
              <a:sym typeface="Calibri"/>
            </a:endParaRPr>
          </a:p>
        </p:txBody>
      </p:sp>
      <p:sp>
        <p:nvSpPr>
          <p:cNvPr id="686" name="Google Shape;686;p62"/>
          <p:cNvSpPr/>
          <p:nvPr/>
        </p:nvSpPr>
        <p:spPr>
          <a:xfrm>
            <a:off x="-2894" y="0"/>
            <a:ext cx="12191999"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descr="Image générée" id="691" name="Google Shape;691;p6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692" name="Google Shape;692;p63"/>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93" name="Google Shape;693;p63"/>
          <p:cNvSpPr txBox="1"/>
          <p:nvPr/>
        </p:nvSpPr>
        <p:spPr>
          <a:xfrm>
            <a:off x="0" y="55083"/>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من يذكرني بما تعلمناه اليوم؟</a:t>
            </a:r>
            <a:endParaRPr/>
          </a:p>
        </p:txBody>
      </p:sp>
      <p:sp>
        <p:nvSpPr>
          <p:cNvPr id="694" name="Google Shape;694;p63"/>
          <p:cNvSpPr txBox="1"/>
          <p:nvPr/>
        </p:nvSpPr>
        <p:spPr>
          <a:xfrm>
            <a:off x="2154238" y="315174"/>
            <a:ext cx="9144000" cy="52863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323F4F"/>
                </a:solidFill>
                <a:latin typeface="Calibri"/>
                <a:ea typeface="Calibri"/>
                <a:cs typeface="Calibri"/>
                <a:sym typeface="Calibri"/>
              </a:rPr>
              <a:t>يوجه المدرس  المتعلمين إلى تحديد التعابير والمهارات  المكتسبة</a:t>
            </a:r>
            <a:r>
              <a:rPr b="0" i="0" lang="ar-MA" sz="1400" u="none" cap="none" strike="noStrike">
                <a:solidFill>
                  <a:srgbClr val="323F4F"/>
                </a:solidFill>
                <a:latin typeface="Arial"/>
                <a:ea typeface="Arial"/>
                <a:cs typeface="Arial"/>
                <a:sym typeface="Arial"/>
              </a:rPr>
              <a:t>.</a:t>
            </a:r>
            <a:endParaRPr b="0" i="0" sz="1400" u="none" cap="none" strike="noStrike">
              <a:solidFill>
                <a:srgbClr val="323F4F"/>
              </a:solidFill>
              <a:latin typeface="Arial"/>
              <a:ea typeface="Arial"/>
              <a:cs typeface="Arial"/>
              <a:sym typeface="Arial"/>
            </a:endParaRPr>
          </a:p>
        </p:txBody>
      </p:sp>
      <p:pic>
        <p:nvPicPr>
          <p:cNvPr descr="Lever la main - Icônes mains et gestes gratuites" id="695" name="Google Shape;695;p63"/>
          <p:cNvPicPr preferRelativeResize="0"/>
          <p:nvPr/>
        </p:nvPicPr>
        <p:blipFill rotWithShape="1">
          <a:blip r:embed="rId4">
            <a:alphaModFix/>
          </a:blip>
          <a:srcRect b="0" l="0" r="0" t="0"/>
          <a:stretch/>
        </p:blipFill>
        <p:spPr>
          <a:xfrm>
            <a:off x="0" y="9878"/>
            <a:ext cx="735012" cy="733425"/>
          </a:xfrm>
          <a:prstGeom prst="rect">
            <a:avLst/>
          </a:prstGeom>
          <a:noFill/>
          <a:ln>
            <a:noFill/>
          </a:ln>
        </p:spPr>
      </p:pic>
      <p:pic>
        <p:nvPicPr>
          <p:cNvPr descr="Lever la main - Icônes mains et gestes gratuites" id="696" name="Google Shape;696;p63"/>
          <p:cNvPicPr preferRelativeResize="0"/>
          <p:nvPr/>
        </p:nvPicPr>
        <p:blipFill rotWithShape="1">
          <a:blip r:embed="rId5">
            <a:alphaModFix/>
          </a:blip>
          <a:srcRect b="0" l="0" r="0" t="0"/>
          <a:stretch/>
        </p:blipFill>
        <p:spPr>
          <a:xfrm>
            <a:off x="3781145" y="2078856"/>
            <a:ext cx="3476625" cy="34766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descr="Image générée" id="701" name="Google Shape;701;p1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02" name="Google Shape;702;p13"/>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03" name="Google Shape;703;p13"/>
          <p:cNvSpPr/>
          <p:nvPr/>
        </p:nvSpPr>
        <p:spPr>
          <a:xfrm>
            <a:off x="273269" y="1762325"/>
            <a:ext cx="11673977" cy="3321895"/>
          </a:xfrm>
          <a:custGeom>
            <a:rect b="b" l="l" r="r" t="t"/>
            <a:pathLst>
              <a:path extrusionOk="0" h="3321895" w="11673977">
                <a:moveTo>
                  <a:pt x="0" y="0"/>
                </a:moveTo>
                <a:cubicBezTo>
                  <a:pt x="107827" y="-26113"/>
                  <a:pt x="156686" y="21209"/>
                  <a:pt x="233480" y="0"/>
                </a:cubicBezTo>
                <a:cubicBezTo>
                  <a:pt x="310274" y="-21209"/>
                  <a:pt x="752091" y="35918"/>
                  <a:pt x="1050658" y="0"/>
                </a:cubicBezTo>
                <a:cubicBezTo>
                  <a:pt x="1349225" y="-35918"/>
                  <a:pt x="1392773" y="31278"/>
                  <a:pt x="1517617" y="0"/>
                </a:cubicBezTo>
                <a:cubicBezTo>
                  <a:pt x="1642461" y="-31278"/>
                  <a:pt x="1883126" y="58085"/>
                  <a:pt x="2218056" y="0"/>
                </a:cubicBezTo>
                <a:cubicBezTo>
                  <a:pt x="2552986" y="-58085"/>
                  <a:pt x="2340727" y="10304"/>
                  <a:pt x="2451535" y="0"/>
                </a:cubicBezTo>
                <a:cubicBezTo>
                  <a:pt x="2562343" y="-10304"/>
                  <a:pt x="2883676" y="435"/>
                  <a:pt x="3035234" y="0"/>
                </a:cubicBezTo>
                <a:cubicBezTo>
                  <a:pt x="3186792" y="-435"/>
                  <a:pt x="3296741" y="42600"/>
                  <a:pt x="3502193" y="0"/>
                </a:cubicBezTo>
                <a:cubicBezTo>
                  <a:pt x="3707645" y="-42600"/>
                  <a:pt x="3948802" y="62076"/>
                  <a:pt x="4202632" y="0"/>
                </a:cubicBezTo>
                <a:cubicBezTo>
                  <a:pt x="4456462" y="-62076"/>
                  <a:pt x="4678512" y="17106"/>
                  <a:pt x="4903070" y="0"/>
                </a:cubicBezTo>
                <a:cubicBezTo>
                  <a:pt x="5127628" y="-17106"/>
                  <a:pt x="5375966" y="84011"/>
                  <a:pt x="5603509" y="0"/>
                </a:cubicBezTo>
                <a:cubicBezTo>
                  <a:pt x="5831052" y="-84011"/>
                  <a:pt x="5976464" y="22596"/>
                  <a:pt x="6070468" y="0"/>
                </a:cubicBezTo>
                <a:cubicBezTo>
                  <a:pt x="6164472" y="-22596"/>
                  <a:pt x="6346069" y="5410"/>
                  <a:pt x="6420687" y="0"/>
                </a:cubicBezTo>
                <a:cubicBezTo>
                  <a:pt x="6495305" y="-5410"/>
                  <a:pt x="6792110" y="6589"/>
                  <a:pt x="7121126" y="0"/>
                </a:cubicBezTo>
                <a:cubicBezTo>
                  <a:pt x="7450142" y="-6589"/>
                  <a:pt x="7597415" y="81167"/>
                  <a:pt x="7938304" y="0"/>
                </a:cubicBezTo>
                <a:cubicBezTo>
                  <a:pt x="8279193" y="-81167"/>
                  <a:pt x="8106028" y="27738"/>
                  <a:pt x="8171784" y="0"/>
                </a:cubicBezTo>
                <a:cubicBezTo>
                  <a:pt x="8237540" y="-27738"/>
                  <a:pt x="8497981" y="420"/>
                  <a:pt x="8638743" y="0"/>
                </a:cubicBezTo>
                <a:cubicBezTo>
                  <a:pt x="8779505" y="-420"/>
                  <a:pt x="9249330" y="40965"/>
                  <a:pt x="9455921" y="0"/>
                </a:cubicBezTo>
                <a:cubicBezTo>
                  <a:pt x="9662512" y="-40965"/>
                  <a:pt x="9887145" y="59430"/>
                  <a:pt x="10156360" y="0"/>
                </a:cubicBezTo>
                <a:cubicBezTo>
                  <a:pt x="10425575" y="-59430"/>
                  <a:pt x="10328164" y="11545"/>
                  <a:pt x="10389840" y="0"/>
                </a:cubicBezTo>
                <a:cubicBezTo>
                  <a:pt x="10451516" y="-11545"/>
                  <a:pt x="10835287" y="55190"/>
                  <a:pt x="10973538" y="0"/>
                </a:cubicBezTo>
                <a:cubicBezTo>
                  <a:pt x="11111789" y="-55190"/>
                  <a:pt x="11497843" y="62662"/>
                  <a:pt x="11673977" y="0"/>
                </a:cubicBezTo>
                <a:cubicBezTo>
                  <a:pt x="11717179" y="117724"/>
                  <a:pt x="11666712" y="412303"/>
                  <a:pt x="11673977" y="520430"/>
                </a:cubicBezTo>
                <a:cubicBezTo>
                  <a:pt x="11681242" y="628557"/>
                  <a:pt x="11666562" y="882012"/>
                  <a:pt x="11673977" y="1107298"/>
                </a:cubicBezTo>
                <a:cubicBezTo>
                  <a:pt x="11681392" y="1332584"/>
                  <a:pt x="11646222" y="1498631"/>
                  <a:pt x="11673977" y="1660948"/>
                </a:cubicBezTo>
                <a:cubicBezTo>
                  <a:pt x="11701732" y="1823265"/>
                  <a:pt x="11635712" y="2011834"/>
                  <a:pt x="11673977" y="2181378"/>
                </a:cubicBezTo>
                <a:cubicBezTo>
                  <a:pt x="11712242" y="2350922"/>
                  <a:pt x="11636663" y="2450648"/>
                  <a:pt x="11673977" y="2635370"/>
                </a:cubicBezTo>
                <a:cubicBezTo>
                  <a:pt x="11711291" y="2820092"/>
                  <a:pt x="11654960" y="2980581"/>
                  <a:pt x="11673977" y="3321895"/>
                </a:cubicBezTo>
                <a:cubicBezTo>
                  <a:pt x="11526756" y="3349302"/>
                  <a:pt x="11219126" y="3285810"/>
                  <a:pt x="11090278" y="3321895"/>
                </a:cubicBezTo>
                <a:cubicBezTo>
                  <a:pt x="10961430" y="3357980"/>
                  <a:pt x="10792712" y="3291756"/>
                  <a:pt x="10506579" y="3321895"/>
                </a:cubicBezTo>
                <a:cubicBezTo>
                  <a:pt x="10220446" y="3352034"/>
                  <a:pt x="10265686" y="3303221"/>
                  <a:pt x="10156360" y="3321895"/>
                </a:cubicBezTo>
                <a:cubicBezTo>
                  <a:pt x="10047034" y="3340569"/>
                  <a:pt x="9731651" y="3270735"/>
                  <a:pt x="9455921" y="3321895"/>
                </a:cubicBezTo>
                <a:cubicBezTo>
                  <a:pt x="9180191" y="3373055"/>
                  <a:pt x="8938606" y="3299083"/>
                  <a:pt x="8638743" y="3321895"/>
                </a:cubicBezTo>
                <a:cubicBezTo>
                  <a:pt x="8338880" y="3344707"/>
                  <a:pt x="7993693" y="3293016"/>
                  <a:pt x="7821565" y="3321895"/>
                </a:cubicBezTo>
                <a:cubicBezTo>
                  <a:pt x="7649437" y="3350774"/>
                  <a:pt x="7477832" y="3309487"/>
                  <a:pt x="7237866" y="3321895"/>
                </a:cubicBezTo>
                <a:cubicBezTo>
                  <a:pt x="6997900" y="3334303"/>
                  <a:pt x="6862673" y="3290309"/>
                  <a:pt x="6537427" y="3321895"/>
                </a:cubicBezTo>
                <a:cubicBezTo>
                  <a:pt x="6212181" y="3353481"/>
                  <a:pt x="6095039" y="3279822"/>
                  <a:pt x="5720249" y="3321895"/>
                </a:cubicBezTo>
                <a:cubicBezTo>
                  <a:pt x="5345459" y="3363968"/>
                  <a:pt x="5449262" y="3310771"/>
                  <a:pt x="5253290" y="3321895"/>
                </a:cubicBezTo>
                <a:cubicBezTo>
                  <a:pt x="5057318" y="3333019"/>
                  <a:pt x="4988274" y="3288231"/>
                  <a:pt x="4786331" y="3321895"/>
                </a:cubicBezTo>
                <a:cubicBezTo>
                  <a:pt x="4584388" y="3355559"/>
                  <a:pt x="4251832" y="3311996"/>
                  <a:pt x="4085892" y="3321895"/>
                </a:cubicBezTo>
                <a:cubicBezTo>
                  <a:pt x="3919952" y="3331794"/>
                  <a:pt x="3945462" y="3296500"/>
                  <a:pt x="3852412" y="3321895"/>
                </a:cubicBezTo>
                <a:cubicBezTo>
                  <a:pt x="3759362" y="3347290"/>
                  <a:pt x="3714948" y="3306220"/>
                  <a:pt x="3618933" y="3321895"/>
                </a:cubicBezTo>
                <a:cubicBezTo>
                  <a:pt x="3522918" y="3337570"/>
                  <a:pt x="3484389" y="3316268"/>
                  <a:pt x="3385453" y="3321895"/>
                </a:cubicBezTo>
                <a:cubicBezTo>
                  <a:pt x="3286517" y="3327522"/>
                  <a:pt x="3031450" y="3273121"/>
                  <a:pt x="2918494" y="3321895"/>
                </a:cubicBezTo>
                <a:cubicBezTo>
                  <a:pt x="2805538" y="3370669"/>
                  <a:pt x="2741184" y="3321830"/>
                  <a:pt x="2685015" y="3321895"/>
                </a:cubicBezTo>
                <a:cubicBezTo>
                  <a:pt x="2628846" y="3321960"/>
                  <a:pt x="2386887" y="3266434"/>
                  <a:pt x="2218056" y="3321895"/>
                </a:cubicBezTo>
                <a:cubicBezTo>
                  <a:pt x="2049225" y="3377356"/>
                  <a:pt x="1713582" y="3259800"/>
                  <a:pt x="1517617" y="3321895"/>
                </a:cubicBezTo>
                <a:cubicBezTo>
                  <a:pt x="1321652" y="3383990"/>
                  <a:pt x="1323216" y="3299310"/>
                  <a:pt x="1167398" y="3321895"/>
                </a:cubicBezTo>
                <a:cubicBezTo>
                  <a:pt x="1011580" y="3344480"/>
                  <a:pt x="406427" y="3187439"/>
                  <a:pt x="0" y="3321895"/>
                </a:cubicBezTo>
                <a:cubicBezTo>
                  <a:pt x="-59123" y="3118721"/>
                  <a:pt x="26850" y="2918924"/>
                  <a:pt x="0" y="2735027"/>
                </a:cubicBezTo>
                <a:cubicBezTo>
                  <a:pt x="-26850" y="2551130"/>
                  <a:pt x="69828" y="2258806"/>
                  <a:pt x="0" y="2114940"/>
                </a:cubicBezTo>
                <a:cubicBezTo>
                  <a:pt x="-69828" y="1971074"/>
                  <a:pt x="12475" y="1740357"/>
                  <a:pt x="0" y="1494853"/>
                </a:cubicBezTo>
                <a:cubicBezTo>
                  <a:pt x="-12475" y="1249349"/>
                  <a:pt x="39426" y="1195752"/>
                  <a:pt x="0" y="1007641"/>
                </a:cubicBezTo>
                <a:cubicBezTo>
                  <a:pt x="-39426" y="819530"/>
                  <a:pt x="79472" y="334186"/>
                  <a:pt x="0" y="0"/>
                </a:cubicBezTo>
                <a:close/>
              </a:path>
            </a:pathLst>
          </a:cu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15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يحَكِي نصُّ </a:t>
            </a:r>
            <a:r>
              <a:rPr b="1" i="0" lang="ar-MA" sz="2800" u="none" cap="none" strike="noStrike">
                <a:solidFill>
                  <a:srgbClr val="000000"/>
                </a:solidFill>
                <a:latin typeface="Calibri"/>
                <a:ea typeface="Calibri"/>
                <a:cs typeface="Calibri"/>
                <a:sym typeface="Calibri"/>
              </a:rPr>
              <a:t>(سحر الكتابة ) </a:t>
            </a:r>
            <a:r>
              <a:rPr b="0" i="0" lang="ar-MA" sz="2800" u="none" cap="none" strike="noStrike">
                <a:solidFill>
                  <a:srgbClr val="000000"/>
                </a:solidFill>
                <a:latin typeface="Calibri"/>
                <a:ea typeface="Calibri"/>
                <a:cs typeface="Calibri"/>
                <a:sym typeface="Calibri"/>
              </a:rPr>
              <a:t>تجربةَ الكاتبِ ٱلمْصرِيِّ أحمد أمين مَعَ ٱلكْتاَبةِ، فقَدْ عَادَ أخَيرا إلىَ عَالمِ ٱلكْتابةِ، بعْدَ تقَاعُدِه، فَأصبحَ يَكتبُ -تقَريباً- مَقَالةً كُلَّ أسْبُوعٍ، فيِ مَوْضُوعَاتٍ يَغْلُبُ عَلَيْهَا ٱلطَّابَعُ ٱلِاجْتِمَاعِيُّ وٱلنَّزْعَةُ </a:t>
            </a:r>
            <a:r>
              <a:rPr b="0" i="0" lang="ar-MA" sz="2800" u="none" cap="none" strike="noStrike">
                <a:solidFill>
                  <a:schemeClr val="dk1"/>
                </a:solidFill>
                <a:latin typeface="Calibri"/>
                <a:ea typeface="Calibri"/>
                <a:cs typeface="Calibri"/>
                <a:sym typeface="Calibri"/>
              </a:rPr>
              <a:t>ٱ</a:t>
            </a:r>
            <a:r>
              <a:rPr b="0" i="0" lang="ar-MA" sz="2800" u="none" cap="none" strike="noStrike">
                <a:solidFill>
                  <a:srgbClr val="000000"/>
                </a:solidFill>
                <a:latin typeface="Calibri"/>
                <a:ea typeface="Calibri"/>
                <a:cs typeface="Calibri"/>
                <a:sym typeface="Calibri"/>
              </a:rPr>
              <a:t>لإِصْلاحِيَّةُ.</a:t>
            </a:r>
            <a:endParaRPr b="0" i="0" sz="1400" u="none" cap="none" strike="noStrike">
              <a:solidFill>
                <a:srgbClr val="000000"/>
              </a:solidFill>
              <a:latin typeface="Arial"/>
              <a:ea typeface="Arial"/>
              <a:cs typeface="Arial"/>
              <a:sym typeface="Arial"/>
            </a:endParaRPr>
          </a:p>
          <a:p>
            <a:pPr indent="0" lvl="0" marL="0" marR="0" rtl="1" algn="just">
              <a:lnSpc>
                <a:spcPct val="115000"/>
              </a:lnSpc>
              <a:spcBef>
                <a:spcPts val="1000"/>
              </a:spcBef>
              <a:spcAft>
                <a:spcPts val="100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إنهُّ يَشْعُرُ بِسَعَادَةٍ غَامِرَةٍ وهُوَ يَعُودُ إلَى مَيْدَانِ ٱلْكِتَابَةِ وٱلتَّألِيفِ، فَيجِدُ نَفْسَهُ مُنْهَمِكاً فِي قِرَاءَةِ ٱلْكَثِيرِ مِنَ ٱلْكُتُبِ ٱلإنجليزيّةِ لِاسْتثِمارهَا فيِ مَقَالاتِهِ ٱلْجَدِيدَةِ، وهَذا يَدُلُّ عَلى تعَدُّدِ مَواهِبِ ٱلْكَاتِبِ، وعَلى شَغَفِهِ بِعَالَمِ ٱلْكِتَابَةِ.</a:t>
            </a:r>
            <a:endParaRPr b="0" i="0" sz="1400" u="none" cap="none" strike="noStrike">
              <a:solidFill>
                <a:srgbClr val="000000"/>
              </a:solidFill>
              <a:latin typeface="Arial"/>
              <a:ea typeface="Arial"/>
              <a:cs typeface="Arial"/>
              <a:sym typeface="Arial"/>
            </a:endParaRPr>
          </a:p>
        </p:txBody>
      </p:sp>
      <p:sp>
        <p:nvSpPr>
          <p:cNvPr id="704" name="Google Shape;704;p13"/>
          <p:cNvSpPr txBox="1"/>
          <p:nvPr/>
        </p:nvSpPr>
        <p:spPr>
          <a:xfrm>
            <a:off x="1202752" y="361089"/>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757070"/>
              </a:buClr>
              <a:buSzPts val="1800"/>
              <a:buFont typeface="Calibri"/>
              <a:buNone/>
            </a:pPr>
            <a:r>
              <a:rPr b="0" i="0" lang="ar-MA" sz="1400" u="none" cap="none" strike="noStrike">
                <a:solidFill>
                  <a:srgbClr val="D0CECE"/>
                </a:solidFill>
                <a:latin typeface="Calibri"/>
                <a:ea typeface="Calibri"/>
                <a:cs typeface="Calibri"/>
                <a:sym typeface="Calibri"/>
              </a:rPr>
              <a:t>يدعو  المدرس المتعلمين  إلى العمل بشكل جماعي كل يساهم بفكرة حتى يصوغوا ملخصا لمضمون النص </a:t>
            </a:r>
            <a:endParaRPr/>
          </a:p>
        </p:txBody>
      </p:sp>
      <p:sp>
        <p:nvSpPr>
          <p:cNvPr id="705" name="Google Shape;705;p13"/>
          <p:cNvSpPr txBox="1"/>
          <p:nvPr/>
        </p:nvSpPr>
        <p:spPr>
          <a:xfrm>
            <a:off x="-118247" y="60282"/>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أقدم خلاصة  . </a:t>
            </a:r>
            <a:endParaRPr b="0" i="0" sz="1400" u="none" cap="none" strike="noStrike">
              <a:solidFill>
                <a:srgbClr val="000000"/>
              </a:solidFill>
              <a:latin typeface="Arial"/>
              <a:ea typeface="Arial"/>
              <a:cs typeface="Arial"/>
              <a:sym typeface="Arial"/>
            </a:endParaRPr>
          </a:p>
        </p:txBody>
      </p:sp>
      <p:pic>
        <p:nvPicPr>
          <p:cNvPr id="706" name="Google Shape;706;p13"/>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pic>
        <p:nvPicPr>
          <p:cNvPr descr="Image générée" id="711" name="Google Shape;711;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12" name="Google Shape;712;p45"/>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13" name="Google Shape;713;p45"/>
          <p:cNvSpPr txBox="1"/>
          <p:nvPr/>
        </p:nvSpPr>
        <p:spPr>
          <a:xfrm>
            <a:off x="1202752" y="361089"/>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None/>
            </a:pPr>
            <a:r>
              <a:rPr b="0" i="1" lang="ar-MA" sz="1400" u="none" cap="none" strike="noStrike">
                <a:solidFill>
                  <a:srgbClr val="D0CECE"/>
                </a:solidFill>
                <a:latin typeface="Arial"/>
                <a:ea typeface="Arial"/>
                <a:cs typeface="Arial"/>
                <a:sym typeface="Arial"/>
              </a:rPr>
              <a:t>يشرح المدرس النشاط المنزلي، وأهم العلميات الواجب القيام بها للتوصل إلى الجواب.</a:t>
            </a:r>
            <a:endParaRPr b="0" i="1" sz="1400" u="none" cap="none" strike="noStrike">
              <a:solidFill>
                <a:srgbClr val="D0CECE"/>
              </a:solidFill>
              <a:latin typeface="Arial"/>
              <a:ea typeface="Arial"/>
              <a:cs typeface="Arial"/>
              <a:sym typeface="Arial"/>
            </a:endParaRPr>
          </a:p>
        </p:txBody>
      </p:sp>
      <p:sp>
        <p:nvSpPr>
          <p:cNvPr id="714" name="Google Shape;714;p45"/>
          <p:cNvSpPr txBox="1"/>
          <p:nvPr/>
        </p:nvSpPr>
        <p:spPr>
          <a:xfrm>
            <a:off x="-118247" y="60282"/>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نشاط منزلي.</a:t>
            </a:r>
            <a:endParaRPr b="0" i="0" sz="1400" u="none" cap="none" strike="noStrike">
              <a:solidFill>
                <a:srgbClr val="000000"/>
              </a:solidFill>
              <a:latin typeface="Arial"/>
              <a:ea typeface="Arial"/>
              <a:cs typeface="Arial"/>
              <a:sym typeface="Arial"/>
            </a:endParaRPr>
          </a:p>
        </p:txBody>
      </p:sp>
      <p:sp>
        <p:nvSpPr>
          <p:cNvPr id="715" name="Google Shape;715;p45"/>
          <p:cNvSpPr txBox="1"/>
          <p:nvPr/>
        </p:nvSpPr>
        <p:spPr>
          <a:xfrm>
            <a:off x="1018991" y="2361415"/>
            <a:ext cx="10161000" cy="1083333"/>
          </a:xfrm>
          <a:prstGeom prst="rect">
            <a:avLst/>
          </a:prstGeom>
          <a:noFill/>
          <a:ln>
            <a:noFill/>
          </a:ln>
        </p:spPr>
        <p:txBody>
          <a:bodyPr anchorCtr="0" anchor="t" bIns="45700" lIns="91425" spcFirstLastPara="1" rIns="91425" wrap="square" tIns="45700">
            <a:spAutoFit/>
          </a:bodyPr>
          <a:lstStyle/>
          <a:p>
            <a:pPr indent="0" lvl="0" marL="0" marR="0" rtl="1" algn="just">
              <a:lnSpc>
                <a:spcPct val="115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انطق مما اكتسبته من نص "سحر الكتابة" وحلل القول المشهور :"اطلبوا العلم من المهد إلى اللحد"؟</a:t>
            </a:r>
            <a:r>
              <a:rPr b="0" i="0" lang="ar-MA" sz="1400" u="none" cap="none" strike="noStrike">
                <a:solidFill>
                  <a:srgbClr val="000000"/>
                </a:solidFill>
                <a:latin typeface="Arial"/>
                <a:ea typeface="Arial"/>
                <a:cs typeface="Arial"/>
                <a:sym typeface="Arial"/>
              </a:rPr>
              <a:t> </a:t>
            </a:r>
            <a:r>
              <a:rPr b="0" i="0" lang="ar-MA" sz="2800" u="none" cap="none" strike="noStrike">
                <a:solidFill>
                  <a:srgbClr val="000000"/>
                </a:solidFill>
                <a:latin typeface="Calibri"/>
                <a:ea typeface="Calibri"/>
                <a:cs typeface="Calibri"/>
                <a:sym typeface="Calibri"/>
              </a:rPr>
              <a:t>في فقرة من ستة أسطر. </a:t>
            </a:r>
            <a:endParaRPr b="0" i="0" sz="1400" u="none" cap="none" strike="noStrike">
              <a:solidFill>
                <a:srgbClr val="000000"/>
              </a:solidFill>
              <a:latin typeface="Arial"/>
              <a:ea typeface="Arial"/>
              <a:cs typeface="Arial"/>
              <a:sym typeface="Arial"/>
            </a:endParaRPr>
          </a:p>
        </p:txBody>
      </p:sp>
      <p:pic>
        <p:nvPicPr>
          <p:cNvPr id="716" name="Google Shape;716;p45"/>
          <p:cNvPicPr preferRelativeResize="0"/>
          <p:nvPr/>
        </p:nvPicPr>
        <p:blipFill rotWithShape="1">
          <a:blip r:embed="rId4">
            <a:alphaModFix/>
          </a:blip>
          <a:srcRect b="0" l="0" r="0" t="0"/>
          <a:stretch/>
        </p:blipFill>
        <p:spPr>
          <a:xfrm>
            <a:off x="94902" y="36580"/>
            <a:ext cx="730250" cy="7302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descr="Image générée" id="721" name="Google Shape;721;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22" name="Google Shape;722;p49"/>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1" i="0" lang="ar-MA" sz="2000" u="none" cap="none" strike="noStrike">
                <a:solidFill>
                  <a:srgbClr val="222A35"/>
                </a:solidFill>
                <a:latin typeface="Calibri"/>
                <a:ea typeface="Calibri"/>
                <a:cs typeface="Calibri"/>
                <a:sym typeface="Calibri"/>
              </a:rPr>
              <a:t>وَصَلْنَا إِلَى نِهَايَةِ ٱلْحصَّةِ. لَا تَنْسَوْا مُرَاجَعَةَ دُرُوسِكُمْ، وَإِنْجَازَ وَاجِبَاتِكُمْ.</a:t>
            </a:r>
            <a:endParaRPr/>
          </a:p>
        </p:txBody>
      </p:sp>
      <p:pic>
        <p:nvPicPr>
          <p:cNvPr id="723" name="Google Shape;723;p49"/>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724" name="Google Shape;724;p49"/>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725" name="Google Shape;725;p49"/>
          <p:cNvSpPr/>
          <p:nvPr/>
        </p:nvSpPr>
        <p:spPr>
          <a:xfrm>
            <a:off x="0" y="0"/>
            <a:ext cx="12192000" cy="6858000"/>
          </a:xfrm>
          <a:prstGeom prst="rect">
            <a:avLst/>
          </a:prstGeom>
          <a:noFill/>
          <a:ln cap="flat" cmpd="sng" w="76200">
            <a:solidFill>
              <a:srgbClr val="A98F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2024-06-05T08:36:02Z</dcterms:created>
  <dc:creator>Ghali Fikri</dc:creator>
</cp:coreProperties>
</file>