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2" r:id="rId2"/>
  </p:sldMasterIdLst>
  <p:notesMasterIdLst>
    <p:notesMasterId r:id="rId9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12192000" cy="6858000"/>
  <p:notesSz cx="6858000" cy="9144000"/>
  <p:embeddedFontLst>
    <p:embeddedFont>
      <p:font typeface="Calibri" panose="020F0502020204030204" pitchFamily="34" charset="0"/>
      <p:regular r:id="rId91"/>
      <p:bold r:id="rId92"/>
    </p:embeddedFont>
    <p:embeddedFont>
      <p:font typeface="Dosis" pitchFamily="2" charset="0"/>
      <p:regular r:id="rId93"/>
      <p:bold r:id="rId94"/>
    </p:embeddedFont>
    <p:embeddedFont>
      <p:font typeface="Georgia" panose="02040502050405020303" pitchFamily="18" charset="0"/>
      <p:regular r:id="rId95"/>
      <p:bold r:id="rId96"/>
      <p:italic r:id="rId97"/>
      <p:boldItalic r:id="rId98"/>
    </p:embeddedFont>
    <p:embeddedFont>
      <p:font typeface="Inter" panose="020B0604020202020204" charset="0"/>
      <p:regular r:id="rId99"/>
      <p:bold r:id="rId100"/>
      <p:italic r:id="rId101"/>
      <p:boldItalic r:id="rId102"/>
    </p:embeddedFont>
    <p:embeddedFont>
      <p:font typeface="Simplified Arabic" panose="02020603050405020304" pitchFamily="18" charset="-78"/>
      <p:regular r:id="rId103"/>
      <p:bold r:id="rId10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5" roundtripDataSignature="AMtx7mjHb8XoNaNGC20osgp2w4lwdMOb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D23074-AF4A-4B2C-A281-CE239CF55C22}">
  <a:tblStyle styleId="{4CD23074-AF4A-4B2C-A281-CE239CF55C2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351A8462-60D4-4637-BFF0-3945D86B157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2.fntdata"/><Relationship Id="rId5" Type="http://schemas.openxmlformats.org/officeDocument/2006/relationships/slide" Target="slides/slide3.xml"/><Relationship Id="rId90" Type="http://schemas.openxmlformats.org/officeDocument/2006/relationships/notesMaster" Target="notesMasters/notesMaster1.xml"/><Relationship Id="rId95" Type="http://schemas.openxmlformats.org/officeDocument/2006/relationships/font" Target="fonts/font5.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3.fntdata"/><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7.fntdata"/><Relationship Id="rId104" Type="http://schemas.openxmlformats.org/officeDocument/2006/relationships/font" Target="fonts/font14.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10.fntdata"/><Relationship Id="rId105" Type="http://customschemas.google.com/relationships/presentationmetadata" Target="meta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04" name="Google Shape;404;p2: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ar-MA" sz="18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33" name="Google Shape;4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50" name="Google Shape;45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0685b3063a_0_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g30685b3063a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6" name="Google Shape;54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0685b3063a_0_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g30685b3063a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0685b3063a_0_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g30685b3063a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3" name="Google Shape;653;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8" name="Google Shape;658;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9" name="Google Shape;66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3d475df420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9" name="Google Shape;679;g3d475df420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1" name="Google Shape;69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3" name="Google Shape;7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2" name="Google Shape;73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7" name="Google Shape;73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7" name="Google Shape;7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3078e43075e_0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7" name="Google Shape;757;g3078e43075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7" name="Google Shape;767;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9" name="Google Shape;78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8" name="Google Shape;79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7" name="Google Shape;80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9" name="Google Shape;82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7" name="Google Shape;8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9" name="Google Shape;84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9" name="Google Shape;85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7" name="Google Shape;86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79" name="Google Shape;879;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880" name="Google Shape;880;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47</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5" name="Google Shape;8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4" name="Google Shape;904;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2" name="Google Shape;91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9" name="Google Shape;91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0" name="Google Shape;93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8" name="Google Shape;938;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0" name="Google Shape;95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8" name="Google Shape;95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1" name="Google Shape;971;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7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9" name="Google Shape;98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4" name="Google Shape;994;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7" name="Google Shape;10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6" name="Google Shape;10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5" name="Google Shape;102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g308c7719696_0_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4" name="Google Shape;1034;g308c7719696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7" name="Google Shape;104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0" name="Google Shape;106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5" name="Google Shape;106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3" name="Google Shape;107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1" name="Google Shape;1081;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3078e430e07_0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3" name="Google Shape;1093;g3078e430e0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1" name="Google Shape;110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9" name="Google Shape;1109;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0" name="Google Shape;1120;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9" name="Google Shape;112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p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8" name="Google Shape;113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114d52450e_0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5" name="Google Shape;1145;g3114d52450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7" name="Google Shape;115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Google Shape;116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9" name="Google Shape;116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0" name="Google Shape;118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1" name="Google Shape;1191;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Google Shape;1195;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6" name="Google Shape;1196;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4" name="Google Shape;1204;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p:cNvGrpSpPr/>
        <p:nvPr/>
      </p:nvGrpSpPr>
      <p:grpSpPr>
        <a:xfrm>
          <a:off x="0" y="0"/>
          <a:ext cx="0" cy="0"/>
          <a:chOff x="0" y="0"/>
          <a:chExt cx="0" cy="0"/>
        </a:xfrm>
      </p:grpSpPr>
      <p:sp>
        <p:nvSpPr>
          <p:cNvPr id="1210" name="Google Shape;1210;p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1" name="Google Shape;1211;p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9" name="Google Shape;1219;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1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7" name="Google Shape;1227;p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5" name="Google Shape;1235;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ructure de la séance">
  <p:cSld name="structure de la séance">
    <p:bg>
      <p:bgPr>
        <a:solidFill>
          <a:srgbClr val="DCE6F2"/>
        </a:solidFill>
        <a:effectLst/>
      </p:bgPr>
    </p:bg>
    <p:spTree>
      <p:nvGrpSpPr>
        <p:cNvPr id="1" name="Shape 21"/>
        <p:cNvGrpSpPr/>
        <p:nvPr/>
      </p:nvGrpSpPr>
      <p:grpSpPr>
        <a:xfrm>
          <a:off x="0" y="0"/>
          <a:ext cx="0" cy="0"/>
          <a:chOff x="0" y="0"/>
          <a:chExt cx="0" cy="0"/>
        </a:xfrm>
      </p:grpSpPr>
      <p:sp>
        <p:nvSpPr>
          <p:cNvPr id="22" name="Google Shape;22;p126"/>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23" name="Google Shape;23;p126"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24" name="Google Shape;24;p126"/>
          <p:cNvSpPr/>
          <p:nvPr/>
        </p:nvSpPr>
        <p:spPr>
          <a:xfrm>
            <a:off x="1593283" y="1662544"/>
            <a:ext cx="8950037" cy="4172319"/>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grpSp>
        <p:nvGrpSpPr>
          <p:cNvPr id="25" name="Google Shape;25;p126"/>
          <p:cNvGrpSpPr/>
          <p:nvPr/>
        </p:nvGrpSpPr>
        <p:grpSpPr>
          <a:xfrm>
            <a:off x="1727870" y="1914415"/>
            <a:ext cx="8585152" cy="548005"/>
            <a:chOff x="2156845" y="1060636"/>
            <a:chExt cx="5246201" cy="411004"/>
          </a:xfrm>
        </p:grpSpPr>
        <p:sp>
          <p:nvSpPr>
            <p:cNvPr id="26" name="Google Shape;26;p126"/>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27" name="Google Shape;27;p126"/>
            <p:cNvSpPr/>
            <p:nvPr/>
          </p:nvSpPr>
          <p:spPr>
            <a:xfrm>
              <a:off x="2173655"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28" name="Google Shape;28;p126"/>
            <p:cNvSpPr/>
            <p:nvPr/>
          </p:nvSpPr>
          <p:spPr>
            <a:xfrm>
              <a:off x="7029051" y="1128589"/>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grpSp>
      <p:sp>
        <p:nvSpPr>
          <p:cNvPr id="29" name="Google Shape;29;p126"/>
          <p:cNvSpPr/>
          <p:nvPr/>
        </p:nvSpPr>
        <p:spPr>
          <a:xfrm>
            <a:off x="1727871" y="2740793"/>
            <a:ext cx="8585151" cy="548005"/>
          </a:xfrm>
          <a:custGeom>
            <a:avLst/>
            <a:gdLst/>
            <a:ahLst/>
            <a:cxnLst/>
            <a:rect l="l" t="t" r="r" b="b"/>
            <a:pathLst>
              <a:path w="120000" h="120000" extrusionOk="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grpSp>
        <p:nvGrpSpPr>
          <p:cNvPr id="30" name="Google Shape;30;p126"/>
          <p:cNvGrpSpPr/>
          <p:nvPr/>
        </p:nvGrpSpPr>
        <p:grpSpPr>
          <a:xfrm>
            <a:off x="1727870" y="3567172"/>
            <a:ext cx="8585152" cy="548005"/>
            <a:chOff x="2156845" y="1060636"/>
            <a:chExt cx="5230662" cy="411004"/>
          </a:xfrm>
        </p:grpSpPr>
        <p:sp>
          <p:nvSpPr>
            <p:cNvPr id="31" name="Google Shape;31;p126"/>
            <p:cNvSpPr/>
            <p:nvPr/>
          </p:nvSpPr>
          <p:spPr>
            <a:xfrm>
              <a:off x="2156845" y="1060636"/>
              <a:ext cx="5230662" cy="411004"/>
            </a:xfrm>
            <a:custGeom>
              <a:avLst/>
              <a:gdLst/>
              <a:ahLst/>
              <a:cxnLst/>
              <a:rect l="l" t="t" r="r" b="b"/>
              <a:pathLst>
                <a:path w="120000" h="120000" extrusionOk="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2" name="Google Shape;32;p126"/>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33" name="Google Shape;33;p126"/>
            <p:cNvSpPr/>
            <p:nvPr/>
          </p:nvSpPr>
          <p:spPr>
            <a:xfrm>
              <a:off x="7022854" y="112589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34" name="Google Shape;34;p126"/>
          <p:cNvGrpSpPr/>
          <p:nvPr/>
        </p:nvGrpSpPr>
        <p:grpSpPr>
          <a:xfrm>
            <a:off x="1727870" y="5111865"/>
            <a:ext cx="8557644" cy="548008"/>
            <a:chOff x="2181743" y="1049983"/>
            <a:chExt cx="5221155" cy="411004"/>
          </a:xfrm>
        </p:grpSpPr>
        <p:sp>
          <p:nvSpPr>
            <p:cNvPr id="35" name="Google Shape;35;p126"/>
            <p:cNvSpPr/>
            <p:nvPr/>
          </p:nvSpPr>
          <p:spPr>
            <a:xfrm>
              <a:off x="2181743" y="1049983"/>
              <a:ext cx="5221155" cy="411004"/>
            </a:xfrm>
            <a:custGeom>
              <a:avLst/>
              <a:gdLst/>
              <a:ahLst/>
              <a:cxnLst/>
              <a:rect l="l" t="t" r="r" b="b"/>
              <a:pathLst>
                <a:path w="120000" h="120000" extrusionOk="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6" name="Google Shape;36;p126"/>
            <p:cNvSpPr/>
            <p:nvPr/>
          </p:nvSpPr>
          <p:spPr>
            <a:xfrm>
              <a:off x="7071105" y="1107283"/>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5</a:t>
              </a:r>
              <a:endParaRPr sz="1467" b="0" i="0" u="none" strike="noStrike" cap="none">
                <a:solidFill>
                  <a:srgbClr val="000000"/>
                </a:solidFill>
                <a:latin typeface="Calibri"/>
                <a:ea typeface="Calibri"/>
                <a:cs typeface="Calibri"/>
                <a:sym typeface="Calibri"/>
              </a:endParaRPr>
            </a:p>
          </p:txBody>
        </p:sp>
      </p:grpSp>
      <p:sp>
        <p:nvSpPr>
          <p:cNvPr id="37" name="Google Shape;37;p126"/>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8" name="Google Shape;38;p126"/>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9" name="Google Shape;39;p126"/>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40" name="Google Shape;40;p126"/>
          <p:cNvGrpSpPr/>
          <p:nvPr/>
        </p:nvGrpSpPr>
        <p:grpSpPr>
          <a:xfrm>
            <a:off x="1755378" y="4326602"/>
            <a:ext cx="8557643" cy="548005"/>
            <a:chOff x="2156845" y="1060636"/>
            <a:chExt cx="5213902" cy="411004"/>
          </a:xfrm>
        </p:grpSpPr>
        <p:sp>
          <p:nvSpPr>
            <p:cNvPr id="41" name="Google Shape;41;p126"/>
            <p:cNvSpPr/>
            <p:nvPr/>
          </p:nvSpPr>
          <p:spPr>
            <a:xfrm>
              <a:off x="2156845" y="1060636"/>
              <a:ext cx="5213902" cy="411004"/>
            </a:xfrm>
            <a:custGeom>
              <a:avLst/>
              <a:gdLst/>
              <a:ahLst/>
              <a:cxnLst/>
              <a:rect l="l" t="t" r="r" b="b"/>
              <a:pathLst>
                <a:path w="120000" h="120000" extrusionOk="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42" name="Google Shape;42;p126"/>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43" name="Google Shape;43;p126"/>
            <p:cNvSpPr/>
            <p:nvPr/>
          </p:nvSpPr>
          <p:spPr>
            <a:xfrm>
              <a:off x="7022244" y="111347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44" name="Google Shape;44;p126"/>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5" name="Google Shape;45;p126"/>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6" name="Google Shape;46;p126"/>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7" name="Google Shape;47;p126"/>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126"/>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9" name="Google Shape;49;p126"/>
          <p:cNvSpPr/>
          <p:nvPr/>
        </p:nvSpPr>
        <p:spPr>
          <a:xfrm>
            <a:off x="1750744" y="5096672"/>
            <a:ext cx="639616"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50" name="Google Shape;50;p126"/>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1" name="Google Shape;51;p126"/>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2" name="Google Shape;52;p126"/>
          <p:cNvSpPr/>
          <p:nvPr/>
        </p:nvSpPr>
        <p:spPr>
          <a:xfrm>
            <a:off x="9772907" y="2801706"/>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53" name="Google Shape;53;p126"/>
          <p:cNvSpPr/>
          <p:nvPr/>
        </p:nvSpPr>
        <p:spPr>
          <a:xfrm>
            <a:off x="1740097" y="2744359"/>
            <a:ext cx="637722"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127"/>
          <p:cNvGrpSpPr/>
          <p:nvPr/>
        </p:nvGrpSpPr>
        <p:grpSpPr>
          <a:xfrm>
            <a:off x="812158" y="844906"/>
            <a:ext cx="10567685" cy="5198169"/>
            <a:chOff x="2184399" y="1402024"/>
            <a:chExt cx="7823200" cy="4942038"/>
          </a:xfrm>
        </p:grpSpPr>
        <p:sp>
          <p:nvSpPr>
            <p:cNvPr id="56" name="Google Shape;56;p127"/>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12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127"/>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12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127"/>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127"/>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127"/>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63"/>
        <p:cNvGrpSpPr/>
        <p:nvPr/>
      </p:nvGrpSpPr>
      <p:grpSpPr>
        <a:xfrm>
          <a:off x="0" y="0"/>
          <a:ext cx="0" cy="0"/>
          <a:chOff x="0" y="0"/>
          <a:chExt cx="0" cy="0"/>
        </a:xfrm>
      </p:grpSpPr>
      <p:grpSp>
        <p:nvGrpSpPr>
          <p:cNvPr id="64" name="Google Shape;64;p128"/>
          <p:cNvGrpSpPr/>
          <p:nvPr/>
        </p:nvGrpSpPr>
        <p:grpSpPr>
          <a:xfrm>
            <a:off x="0" y="1"/>
            <a:ext cx="12192000" cy="6858001"/>
            <a:chOff x="0" y="0"/>
            <a:chExt cx="13716000" cy="10287000"/>
          </a:xfrm>
        </p:grpSpPr>
        <p:sp>
          <p:nvSpPr>
            <p:cNvPr id="65" name="Google Shape;65;p12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6" name="Google Shape;66;p12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7" name="Google Shape;67;p12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68" name="Google Shape;68;p12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2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70" name="Google Shape;70;p12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71" name="Google Shape;71;p128"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72"/>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73"/>
        <p:cNvGrpSpPr/>
        <p:nvPr/>
      </p:nvGrpSpPr>
      <p:grpSpPr>
        <a:xfrm>
          <a:off x="0" y="0"/>
          <a:ext cx="0" cy="0"/>
          <a:chOff x="0" y="0"/>
          <a:chExt cx="0" cy="0"/>
        </a:xfrm>
      </p:grpSpPr>
      <p:grpSp>
        <p:nvGrpSpPr>
          <p:cNvPr id="74" name="Google Shape;74;p130"/>
          <p:cNvGrpSpPr/>
          <p:nvPr/>
        </p:nvGrpSpPr>
        <p:grpSpPr>
          <a:xfrm>
            <a:off x="4932835" y="1459304"/>
            <a:ext cx="6054377" cy="3711725"/>
            <a:chOff x="1715066" y="1103461"/>
            <a:chExt cx="5717724" cy="3124203"/>
          </a:xfrm>
        </p:grpSpPr>
        <p:sp>
          <p:nvSpPr>
            <p:cNvPr id="75" name="Google Shape;75;p13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76" name="Google Shape;76;p13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77" name="Google Shape;77;p130"/>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78" name="Google Shape;78;p13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79" name="Google Shape;79;p130"/>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80" name="Google Shape;80;p130"/>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81" name="Google Shape;81;p130"/>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82"/>
        <p:cNvGrpSpPr/>
        <p:nvPr/>
      </p:nvGrpSpPr>
      <p:grpSpPr>
        <a:xfrm>
          <a:off x="0" y="0"/>
          <a:ext cx="0" cy="0"/>
          <a:chOff x="0" y="0"/>
          <a:chExt cx="0" cy="0"/>
        </a:xfrm>
      </p:grpSpPr>
      <p:grpSp>
        <p:nvGrpSpPr>
          <p:cNvPr id="83" name="Google Shape;83;p131"/>
          <p:cNvGrpSpPr/>
          <p:nvPr/>
        </p:nvGrpSpPr>
        <p:grpSpPr>
          <a:xfrm>
            <a:off x="4932835" y="1459304"/>
            <a:ext cx="6054377" cy="3711725"/>
            <a:chOff x="1715066" y="1103461"/>
            <a:chExt cx="5717724" cy="3124203"/>
          </a:xfrm>
        </p:grpSpPr>
        <p:sp>
          <p:nvSpPr>
            <p:cNvPr id="84" name="Google Shape;84;p13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5" name="Google Shape;85;p13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6" name="Google Shape;86;p13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7" name="Google Shape;87;p13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28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tercalaire Modelage">
  <p:cSld name="intercalaire Modelage">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88"/>
        <p:cNvGrpSpPr/>
        <p:nvPr/>
      </p:nvGrpSpPr>
      <p:grpSpPr>
        <a:xfrm>
          <a:off x="0" y="0"/>
          <a:ext cx="0" cy="0"/>
          <a:chOff x="0" y="0"/>
          <a:chExt cx="0" cy="0"/>
        </a:xfrm>
      </p:grpSpPr>
      <p:grpSp>
        <p:nvGrpSpPr>
          <p:cNvPr id="89" name="Google Shape;89;p132"/>
          <p:cNvGrpSpPr/>
          <p:nvPr/>
        </p:nvGrpSpPr>
        <p:grpSpPr>
          <a:xfrm>
            <a:off x="812158" y="829917"/>
            <a:ext cx="10567685" cy="5198169"/>
            <a:chOff x="2184400" y="1402025"/>
            <a:chExt cx="7823200" cy="4942038"/>
          </a:xfrm>
        </p:grpSpPr>
        <p:sp>
          <p:nvSpPr>
            <p:cNvPr id="90" name="Google Shape;90;p132"/>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91" name="Google Shape;91;p13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92" name="Google Shape;92;p132"/>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93" name="Google Shape;93;p132"/>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94" name="Google Shape;94;p132"/>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95" name="Google Shape;95;p132"/>
          <p:cNvGrpSpPr/>
          <p:nvPr/>
        </p:nvGrpSpPr>
        <p:grpSpPr>
          <a:xfrm>
            <a:off x="5759801" y="1118243"/>
            <a:ext cx="670236" cy="588434"/>
            <a:chOff x="277892" y="2283969"/>
            <a:chExt cx="939577" cy="824904"/>
          </a:xfrm>
        </p:grpSpPr>
        <p:sp>
          <p:nvSpPr>
            <p:cNvPr id="96" name="Google Shape;96;p13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 name="Google Shape;97;p13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98" name="Google Shape;98;p132"/>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Slide Modelage">
  <p:cSld name="1_Slide Modelage">
    <p:spTree>
      <p:nvGrpSpPr>
        <p:cNvPr id="1" name="Shape 99"/>
        <p:cNvGrpSpPr/>
        <p:nvPr/>
      </p:nvGrpSpPr>
      <p:grpSpPr>
        <a:xfrm>
          <a:off x="0" y="0"/>
          <a:ext cx="0" cy="0"/>
          <a:chOff x="0" y="0"/>
          <a:chExt cx="0" cy="0"/>
        </a:xfrm>
      </p:grpSpPr>
      <p:grpSp>
        <p:nvGrpSpPr>
          <p:cNvPr id="100" name="Google Shape;100;p133"/>
          <p:cNvGrpSpPr/>
          <p:nvPr/>
        </p:nvGrpSpPr>
        <p:grpSpPr>
          <a:xfrm>
            <a:off x="0" y="-1"/>
            <a:ext cx="12192000" cy="6858001"/>
            <a:chOff x="0" y="0"/>
            <a:chExt cx="13716000" cy="10287000"/>
          </a:xfrm>
        </p:grpSpPr>
        <p:sp>
          <p:nvSpPr>
            <p:cNvPr id="101" name="Google Shape;101;p133"/>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02" name="Google Shape;102;p13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03" name="Google Shape;103;p13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104" name="Google Shape;104;p133"/>
          <p:cNvGrpSpPr/>
          <p:nvPr/>
        </p:nvGrpSpPr>
        <p:grpSpPr>
          <a:xfrm>
            <a:off x="11497837" y="144790"/>
            <a:ext cx="565629" cy="524167"/>
            <a:chOff x="277892" y="2283969"/>
            <a:chExt cx="939577" cy="824904"/>
          </a:xfrm>
        </p:grpSpPr>
        <p:sp>
          <p:nvSpPr>
            <p:cNvPr id="105" name="Google Shape;105;p13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 name="Google Shape;106;p13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07" name="Google Shape;107;p13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13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09"/>
        <p:cNvGrpSpPr/>
        <p:nvPr/>
      </p:nvGrpSpPr>
      <p:grpSpPr>
        <a:xfrm>
          <a:off x="0" y="0"/>
          <a:ext cx="0" cy="0"/>
          <a:chOff x="0" y="0"/>
          <a:chExt cx="0" cy="0"/>
        </a:xfrm>
      </p:grpSpPr>
      <p:grpSp>
        <p:nvGrpSpPr>
          <p:cNvPr id="110" name="Google Shape;110;p134"/>
          <p:cNvGrpSpPr/>
          <p:nvPr/>
        </p:nvGrpSpPr>
        <p:grpSpPr>
          <a:xfrm>
            <a:off x="812159" y="829917"/>
            <a:ext cx="10567685" cy="5198169"/>
            <a:chOff x="2184400" y="1402025"/>
            <a:chExt cx="7823200" cy="4942038"/>
          </a:xfrm>
        </p:grpSpPr>
        <p:sp>
          <p:nvSpPr>
            <p:cNvPr id="111" name="Google Shape;111;p134"/>
            <p:cNvSpPr/>
            <p:nvPr/>
          </p:nvSpPr>
          <p:spPr>
            <a:xfrm>
              <a:off x="2184400" y="1402025"/>
              <a:ext cx="7823200" cy="4942038"/>
            </a:xfrm>
            <a:prstGeom prst="roundRect">
              <a:avLst>
                <a:gd name="adj" fmla="val 2665"/>
              </a:avLst>
            </a:prstGeom>
            <a:solidFill>
              <a:srgbClr val="0070C0"/>
            </a:solidFill>
            <a:ln w="25400" cap="flat" cmpd="sng">
              <a:solidFill>
                <a:srgbClr val="0070C0"/>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2" name="Google Shape;112;p13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113" name="Google Shape;113;p134"/>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4" name="Google Shape;114;p134"/>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15" name="Google Shape;115;p134"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116" name="Google Shape;116;p134"/>
          <p:cNvSpPr/>
          <p:nvPr/>
        </p:nvSpPr>
        <p:spPr>
          <a:xfrm>
            <a:off x="5455920" y="1269999"/>
            <a:ext cx="1097280" cy="615263"/>
          </a:xfrm>
          <a:prstGeom prst="cloudCallout">
            <a:avLst>
              <a:gd name="adj1" fmla="val -22817"/>
              <a:gd name="adj2" fmla="val 83298"/>
            </a:avLst>
          </a:prstGeom>
          <a:solidFill>
            <a:srgbClr val="F9F1DC"/>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17"/>
        <p:cNvGrpSpPr/>
        <p:nvPr/>
      </p:nvGrpSpPr>
      <p:grpSpPr>
        <a:xfrm>
          <a:off x="0" y="0"/>
          <a:ext cx="0" cy="0"/>
          <a:chOff x="0" y="0"/>
          <a:chExt cx="0" cy="0"/>
        </a:xfrm>
      </p:grpSpPr>
      <p:grpSp>
        <p:nvGrpSpPr>
          <p:cNvPr id="118" name="Google Shape;118;p135"/>
          <p:cNvGrpSpPr/>
          <p:nvPr/>
        </p:nvGrpSpPr>
        <p:grpSpPr>
          <a:xfrm>
            <a:off x="0" y="1"/>
            <a:ext cx="12192000" cy="6858001"/>
            <a:chOff x="0" y="0"/>
            <a:chExt cx="13716000" cy="10287000"/>
          </a:xfrm>
        </p:grpSpPr>
        <p:sp>
          <p:nvSpPr>
            <p:cNvPr id="119" name="Google Shape;119;p135"/>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20" name="Google Shape;120;p13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21" name="Google Shape;121;p13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22" name="Google Shape;122;p135"/>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23" name="Google Shape;123;p13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24" name="Google Shape;124;p135"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25" name="Google Shape;125;p13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135"/>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27"/>
        <p:cNvGrpSpPr/>
        <p:nvPr/>
      </p:nvGrpSpPr>
      <p:grpSpPr>
        <a:xfrm>
          <a:off x="0" y="0"/>
          <a:ext cx="0" cy="0"/>
          <a:chOff x="0" y="0"/>
          <a:chExt cx="0" cy="0"/>
        </a:xfrm>
      </p:grpSpPr>
      <p:grpSp>
        <p:nvGrpSpPr>
          <p:cNvPr id="128" name="Google Shape;128;p136"/>
          <p:cNvGrpSpPr/>
          <p:nvPr/>
        </p:nvGrpSpPr>
        <p:grpSpPr>
          <a:xfrm>
            <a:off x="812159" y="829917"/>
            <a:ext cx="10567685" cy="5198169"/>
            <a:chOff x="2184400" y="1402025"/>
            <a:chExt cx="7823200" cy="4942038"/>
          </a:xfrm>
        </p:grpSpPr>
        <p:sp>
          <p:nvSpPr>
            <p:cNvPr id="129" name="Google Shape;129;p136"/>
            <p:cNvSpPr/>
            <p:nvPr/>
          </p:nvSpPr>
          <p:spPr>
            <a:xfrm>
              <a:off x="2184400" y="1402025"/>
              <a:ext cx="7823200" cy="4942038"/>
            </a:xfrm>
            <a:prstGeom prst="roundRect">
              <a:avLst>
                <a:gd name="adj" fmla="val 2665"/>
              </a:avLst>
            </a:prstGeom>
            <a:solidFill>
              <a:srgbClr val="8BC145"/>
            </a:solidFill>
            <a:ln w="25400" cap="flat" cmpd="sng">
              <a:solidFill>
                <a:srgbClr val="8BC14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30" name="Google Shape;130;p13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131" name="Google Shape;131;p136"/>
          <p:cNvSpPr/>
          <p:nvPr/>
        </p:nvSpPr>
        <p:spPr>
          <a:xfrm>
            <a:off x="10366088" y="5002108"/>
            <a:ext cx="649878" cy="649879"/>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32" name="Google Shape;132;p136"/>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133" name="Google Shape;133;p136"/>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34"/>
        <p:cNvGrpSpPr/>
        <p:nvPr/>
      </p:nvGrpSpPr>
      <p:grpSpPr>
        <a:xfrm>
          <a:off x="0" y="0"/>
          <a:ext cx="0" cy="0"/>
          <a:chOff x="0" y="0"/>
          <a:chExt cx="0" cy="0"/>
        </a:xfrm>
      </p:grpSpPr>
      <p:grpSp>
        <p:nvGrpSpPr>
          <p:cNvPr id="135" name="Google Shape;135;p137"/>
          <p:cNvGrpSpPr/>
          <p:nvPr/>
        </p:nvGrpSpPr>
        <p:grpSpPr>
          <a:xfrm>
            <a:off x="0" y="1"/>
            <a:ext cx="12192000" cy="6858001"/>
            <a:chOff x="0" y="0"/>
            <a:chExt cx="13716000" cy="10287000"/>
          </a:xfrm>
        </p:grpSpPr>
        <p:sp>
          <p:nvSpPr>
            <p:cNvPr id="136" name="Google Shape;136;p137"/>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37" name="Google Shape;137;p13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38" name="Google Shape;138;p13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39" name="Google Shape;139;p137"/>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140" name="Google Shape;140;p13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137"/>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42" name="Google Shape;142;p13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43" name="Google Shape;143;p137"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44"/>
        <p:cNvGrpSpPr/>
        <p:nvPr/>
      </p:nvGrpSpPr>
      <p:grpSpPr>
        <a:xfrm>
          <a:off x="0" y="0"/>
          <a:ext cx="0" cy="0"/>
          <a:chOff x="0" y="0"/>
          <a:chExt cx="0" cy="0"/>
        </a:xfrm>
      </p:grpSpPr>
      <p:grpSp>
        <p:nvGrpSpPr>
          <p:cNvPr id="145" name="Google Shape;145;p138"/>
          <p:cNvGrpSpPr/>
          <p:nvPr/>
        </p:nvGrpSpPr>
        <p:grpSpPr>
          <a:xfrm>
            <a:off x="812158" y="829917"/>
            <a:ext cx="10567685" cy="5198169"/>
            <a:chOff x="2184400" y="1402025"/>
            <a:chExt cx="7823200" cy="4942038"/>
          </a:xfrm>
        </p:grpSpPr>
        <p:sp>
          <p:nvSpPr>
            <p:cNvPr id="146" name="Google Shape;146;p138"/>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47" name="Google Shape;147;p1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48" name="Google Shape;148;p1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49" name="Google Shape;149;p138"/>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50" name="Google Shape;150;p138"/>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51" name="Google Shape;151;p138"/>
          <p:cNvGrpSpPr/>
          <p:nvPr/>
        </p:nvGrpSpPr>
        <p:grpSpPr>
          <a:xfrm>
            <a:off x="5759801" y="1118243"/>
            <a:ext cx="670236" cy="588434"/>
            <a:chOff x="277892" y="2283969"/>
            <a:chExt cx="939577" cy="824904"/>
          </a:xfrm>
        </p:grpSpPr>
        <p:sp>
          <p:nvSpPr>
            <p:cNvPr id="152" name="Google Shape;152;p13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13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54" name="Google Shape;154;p138"/>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55"/>
        <p:cNvGrpSpPr/>
        <p:nvPr/>
      </p:nvGrpSpPr>
      <p:grpSpPr>
        <a:xfrm>
          <a:off x="0" y="0"/>
          <a:ext cx="0" cy="0"/>
          <a:chOff x="0" y="0"/>
          <a:chExt cx="0" cy="0"/>
        </a:xfrm>
      </p:grpSpPr>
      <p:grpSp>
        <p:nvGrpSpPr>
          <p:cNvPr id="156" name="Google Shape;156;p139"/>
          <p:cNvGrpSpPr/>
          <p:nvPr/>
        </p:nvGrpSpPr>
        <p:grpSpPr>
          <a:xfrm>
            <a:off x="0" y="-1"/>
            <a:ext cx="12192000" cy="6858001"/>
            <a:chOff x="0" y="0"/>
            <a:chExt cx="13716000" cy="10287000"/>
          </a:xfrm>
        </p:grpSpPr>
        <p:sp>
          <p:nvSpPr>
            <p:cNvPr id="157" name="Google Shape;157;p139"/>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58" name="Google Shape;158;p13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59" name="Google Shape;159;p13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160" name="Google Shape;160;p139"/>
          <p:cNvGrpSpPr/>
          <p:nvPr/>
        </p:nvGrpSpPr>
        <p:grpSpPr>
          <a:xfrm>
            <a:off x="11497837" y="144790"/>
            <a:ext cx="565629" cy="524167"/>
            <a:chOff x="277892" y="2283969"/>
            <a:chExt cx="939577" cy="824904"/>
          </a:xfrm>
        </p:grpSpPr>
        <p:sp>
          <p:nvSpPr>
            <p:cNvPr id="161" name="Google Shape;161;p139"/>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139"/>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63" name="Google Shape;163;p139"/>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64" name="Google Shape;164;p13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13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66"/>
        <p:cNvGrpSpPr/>
        <p:nvPr/>
      </p:nvGrpSpPr>
      <p:grpSpPr>
        <a:xfrm>
          <a:off x="0" y="0"/>
          <a:ext cx="0" cy="0"/>
          <a:chOff x="0" y="0"/>
          <a:chExt cx="0" cy="0"/>
        </a:xfrm>
      </p:grpSpPr>
      <p:sp>
        <p:nvSpPr>
          <p:cNvPr id="167" name="Google Shape;167;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8" name="Google Shape;168;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71" name="Google Shape;171;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2" name="Google Shape;172;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3" name="Google Shape;173;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5" name="Google Shape;175;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76"/>
        <p:cNvGrpSpPr/>
        <p:nvPr/>
      </p:nvGrpSpPr>
      <p:grpSpPr>
        <a:xfrm>
          <a:off x="0" y="0"/>
          <a:ext cx="0" cy="0"/>
          <a:chOff x="0" y="0"/>
          <a:chExt cx="0" cy="0"/>
        </a:xfrm>
      </p:grpSpPr>
      <p:sp>
        <p:nvSpPr>
          <p:cNvPr id="177" name="Google Shape;177;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9" name="Google Shape;179;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82"/>
        <p:cNvGrpSpPr/>
        <p:nvPr/>
      </p:nvGrpSpPr>
      <p:grpSpPr>
        <a:xfrm>
          <a:off x="0" y="0"/>
          <a:ext cx="0" cy="0"/>
          <a:chOff x="0" y="0"/>
          <a:chExt cx="0" cy="0"/>
        </a:xfrm>
      </p:grpSpPr>
      <p:sp>
        <p:nvSpPr>
          <p:cNvPr id="183" name="Google Shape;183;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88"/>
        <p:cNvGrpSpPr/>
        <p:nvPr/>
      </p:nvGrpSpPr>
      <p:grpSpPr>
        <a:xfrm>
          <a:off x="0" y="0"/>
          <a:ext cx="0" cy="0"/>
          <a:chOff x="0" y="0"/>
          <a:chExt cx="0" cy="0"/>
        </a:xfrm>
      </p:grpSpPr>
      <p:sp>
        <p:nvSpPr>
          <p:cNvPr id="189" name="Google Shape;189;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1" name="Google Shape;191;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94"/>
        <p:cNvGrpSpPr/>
        <p:nvPr/>
      </p:nvGrpSpPr>
      <p:grpSpPr>
        <a:xfrm>
          <a:off x="0" y="0"/>
          <a:ext cx="0" cy="0"/>
          <a:chOff x="0" y="0"/>
          <a:chExt cx="0" cy="0"/>
        </a:xfrm>
      </p:grpSpPr>
      <p:sp>
        <p:nvSpPr>
          <p:cNvPr id="195" name="Google Shape;195;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7" name="Google Shape;197;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01"/>
        <p:cNvGrpSpPr/>
        <p:nvPr/>
      </p:nvGrpSpPr>
      <p:grpSpPr>
        <a:xfrm>
          <a:off x="0" y="0"/>
          <a:ext cx="0" cy="0"/>
          <a:chOff x="0" y="0"/>
          <a:chExt cx="0" cy="0"/>
        </a:xfrm>
      </p:grpSpPr>
      <p:sp>
        <p:nvSpPr>
          <p:cNvPr id="202" name="Google Shape;202;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06"/>
        <p:cNvGrpSpPr/>
        <p:nvPr/>
      </p:nvGrpSpPr>
      <p:grpSpPr>
        <a:xfrm>
          <a:off x="0" y="0"/>
          <a:ext cx="0" cy="0"/>
          <a:chOff x="0" y="0"/>
          <a:chExt cx="0" cy="0"/>
        </a:xfrm>
      </p:grpSpPr>
      <p:sp>
        <p:nvSpPr>
          <p:cNvPr id="207" name="Google Shape;207;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9" name="Google Shape;209;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0" name="Google Shape;210;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19"/>
        <p:cNvGrpSpPr/>
        <p:nvPr/>
      </p:nvGrpSpPr>
      <p:grpSpPr>
        <a:xfrm>
          <a:off x="0" y="0"/>
          <a:ext cx="0" cy="0"/>
          <a:chOff x="0" y="0"/>
          <a:chExt cx="0" cy="0"/>
        </a:xfrm>
      </p:grpSpPr>
      <p:sp>
        <p:nvSpPr>
          <p:cNvPr id="220" name="Google Shape;220;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1" name="Google Shape;221;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2" name="Google Shape;222;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3" name="Google Shape;223;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25"/>
        <p:cNvGrpSpPr/>
        <p:nvPr/>
      </p:nvGrpSpPr>
      <p:grpSpPr>
        <a:xfrm>
          <a:off x="0" y="0"/>
          <a:ext cx="0" cy="0"/>
          <a:chOff x="0" y="0"/>
          <a:chExt cx="0" cy="0"/>
        </a:xfrm>
      </p:grpSpPr>
      <p:sp>
        <p:nvSpPr>
          <p:cNvPr id="226" name="Google Shape;226;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29"/>
        <p:cNvGrpSpPr/>
        <p:nvPr/>
      </p:nvGrpSpPr>
      <p:grpSpPr>
        <a:xfrm>
          <a:off x="0" y="0"/>
          <a:ext cx="0" cy="0"/>
          <a:chOff x="0" y="0"/>
          <a:chExt cx="0" cy="0"/>
        </a:xfrm>
      </p:grpSpPr>
      <p:sp>
        <p:nvSpPr>
          <p:cNvPr id="230" name="Google Shape;230;p8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1" name="Google Shape;231;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234" name="Google Shape;234;p86"/>
          <p:cNvGrpSpPr/>
          <p:nvPr/>
        </p:nvGrpSpPr>
        <p:grpSpPr>
          <a:xfrm>
            <a:off x="0" y="-26503"/>
            <a:ext cx="12192000" cy="6858001"/>
            <a:chOff x="0" y="0"/>
            <a:chExt cx="13716000" cy="10287000"/>
          </a:xfrm>
        </p:grpSpPr>
        <p:sp>
          <p:nvSpPr>
            <p:cNvPr id="235" name="Google Shape;235;p86"/>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236" name="Google Shape;236;p86"/>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237" name="Google Shape;237;p86"/>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238" name="Google Shape;238;p86"/>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239" name="Google Shape;239;p86"/>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240"/>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241"/>
        <p:cNvGrpSpPr/>
        <p:nvPr/>
      </p:nvGrpSpPr>
      <p:grpSpPr>
        <a:xfrm>
          <a:off x="0" y="0"/>
          <a:ext cx="0" cy="0"/>
          <a:chOff x="0" y="0"/>
          <a:chExt cx="0" cy="0"/>
        </a:xfrm>
      </p:grpSpPr>
      <p:grpSp>
        <p:nvGrpSpPr>
          <p:cNvPr id="242" name="Google Shape;242;p141"/>
          <p:cNvGrpSpPr/>
          <p:nvPr/>
        </p:nvGrpSpPr>
        <p:grpSpPr>
          <a:xfrm>
            <a:off x="4932835" y="1459304"/>
            <a:ext cx="6054377" cy="3711725"/>
            <a:chOff x="1715066" y="1103461"/>
            <a:chExt cx="5717724" cy="3124203"/>
          </a:xfrm>
        </p:grpSpPr>
        <p:sp>
          <p:nvSpPr>
            <p:cNvPr id="243" name="Google Shape;243;p141"/>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244" name="Google Shape;244;p141"/>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245" name="Google Shape;245;p14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SzPts val="28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46" name="Google Shape;246;p141"/>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28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SzPts val="2400"/>
              <a:buNone/>
              <a:defRPr sz="2000" i="1">
                <a:latin typeface="Calibri"/>
                <a:ea typeface="Calibri"/>
                <a:cs typeface="Calibri"/>
                <a:sym typeface="Calibri"/>
              </a:defRPr>
            </a:lvl2pPr>
            <a:lvl3pPr marL="1371600" lvl="2" indent="-228600" algn="l">
              <a:lnSpc>
                <a:spcPct val="90000"/>
              </a:lnSpc>
              <a:spcBef>
                <a:spcPts val="500"/>
              </a:spcBef>
              <a:spcAft>
                <a:spcPts val="0"/>
              </a:spcAft>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SzPts val="1800"/>
              <a:buNone/>
              <a:defRPr sz="2000" i="1">
                <a:latin typeface="Calibri"/>
                <a:ea typeface="Calibri"/>
                <a:cs typeface="Calibri"/>
                <a:sym typeface="Calibri"/>
              </a:defRPr>
            </a:lvl4pPr>
            <a:lvl5pPr marL="2286000" lvl="4" indent="-228600" algn="l">
              <a:lnSpc>
                <a:spcPct val="90000"/>
              </a:lnSpc>
              <a:spcBef>
                <a:spcPts val="500"/>
              </a:spcBef>
              <a:spcAft>
                <a:spcPts val="0"/>
              </a:spcAft>
              <a:buSzPts val="1800"/>
              <a:buNone/>
              <a:defRPr sz="20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247"/>
        <p:cNvGrpSpPr/>
        <p:nvPr/>
      </p:nvGrpSpPr>
      <p:grpSpPr>
        <a:xfrm>
          <a:off x="0" y="0"/>
          <a:ext cx="0" cy="0"/>
          <a:chOff x="0" y="0"/>
          <a:chExt cx="0" cy="0"/>
        </a:xfrm>
      </p:grpSpPr>
      <p:grpSp>
        <p:nvGrpSpPr>
          <p:cNvPr id="248" name="Google Shape;248;p142"/>
          <p:cNvGrpSpPr/>
          <p:nvPr/>
        </p:nvGrpSpPr>
        <p:grpSpPr>
          <a:xfrm>
            <a:off x="812159" y="829917"/>
            <a:ext cx="10567685" cy="5198169"/>
            <a:chOff x="2184400" y="1402025"/>
            <a:chExt cx="7823200" cy="4942038"/>
          </a:xfrm>
        </p:grpSpPr>
        <p:sp>
          <p:nvSpPr>
            <p:cNvPr id="249" name="Google Shape;249;p142"/>
            <p:cNvSpPr/>
            <p:nvPr/>
          </p:nvSpPr>
          <p:spPr>
            <a:xfrm>
              <a:off x="2184400" y="1402025"/>
              <a:ext cx="7823200" cy="4942038"/>
            </a:xfrm>
            <a:prstGeom prst="roundRect">
              <a:avLst>
                <a:gd name="adj" fmla="val 2665"/>
              </a:avLst>
            </a:prstGeom>
            <a:solidFill>
              <a:srgbClr val="0070C0"/>
            </a:solidFill>
            <a:ln w="25400" cap="flat" cmpd="sng">
              <a:solidFill>
                <a:srgbClr val="0070C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50" name="Google Shape;250;p1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251" name="Google Shape;251;p142"/>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52" name="Google Shape;252;p142"/>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53" name="Google Shape;253;p142"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254" name="Google Shape;254;p142"/>
          <p:cNvSpPr/>
          <p:nvPr/>
        </p:nvSpPr>
        <p:spPr>
          <a:xfrm>
            <a:off x="5455920" y="1269999"/>
            <a:ext cx="1097280" cy="615263"/>
          </a:xfrm>
          <a:prstGeom prst="cloudCallout">
            <a:avLst>
              <a:gd name="adj1" fmla="val -22817"/>
              <a:gd name="adj2" fmla="val 83298"/>
            </a:avLst>
          </a:prstGeom>
          <a:solidFill>
            <a:srgbClr val="F9F1DC"/>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Slide PB">
  <p:cSld name="1_Slide PB">
    <p:spTree>
      <p:nvGrpSpPr>
        <p:cNvPr id="1" name="Shape 255"/>
        <p:cNvGrpSpPr/>
        <p:nvPr/>
      </p:nvGrpSpPr>
      <p:grpSpPr>
        <a:xfrm>
          <a:off x="0" y="0"/>
          <a:ext cx="0" cy="0"/>
          <a:chOff x="0" y="0"/>
          <a:chExt cx="0" cy="0"/>
        </a:xfrm>
      </p:grpSpPr>
      <p:grpSp>
        <p:nvGrpSpPr>
          <p:cNvPr id="256" name="Google Shape;256;p143"/>
          <p:cNvGrpSpPr/>
          <p:nvPr/>
        </p:nvGrpSpPr>
        <p:grpSpPr>
          <a:xfrm>
            <a:off x="0" y="1"/>
            <a:ext cx="12192000" cy="6858001"/>
            <a:chOff x="0" y="0"/>
            <a:chExt cx="13716000" cy="10287000"/>
          </a:xfrm>
        </p:grpSpPr>
        <p:sp>
          <p:nvSpPr>
            <p:cNvPr id="257" name="Google Shape;257;p143"/>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8" name="Google Shape;258;p14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9" name="Google Shape;259;p14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60" name="Google Shape;260;p143"/>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3137"/>
              </a:srgbClr>
            </a:outerShdw>
          </a:effectLst>
        </p:spPr>
      </p:pic>
      <p:sp>
        <p:nvSpPr>
          <p:cNvPr id="261" name="Google Shape;261;p14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62" name="Google Shape;262;p143"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63" name="Google Shape;263;p14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143"/>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265"/>
        <p:cNvGrpSpPr/>
        <p:nvPr/>
      </p:nvGrpSpPr>
      <p:grpSpPr>
        <a:xfrm>
          <a:off x="0" y="0"/>
          <a:ext cx="0" cy="0"/>
          <a:chOff x="0" y="0"/>
          <a:chExt cx="0" cy="0"/>
        </a:xfrm>
      </p:grpSpPr>
      <p:grpSp>
        <p:nvGrpSpPr>
          <p:cNvPr id="266" name="Google Shape;266;p144"/>
          <p:cNvGrpSpPr/>
          <p:nvPr/>
        </p:nvGrpSpPr>
        <p:grpSpPr>
          <a:xfrm>
            <a:off x="812159" y="829917"/>
            <a:ext cx="10567685" cy="5198169"/>
            <a:chOff x="2184400" y="1402025"/>
            <a:chExt cx="7823200" cy="4942038"/>
          </a:xfrm>
        </p:grpSpPr>
        <p:sp>
          <p:nvSpPr>
            <p:cNvPr id="267" name="Google Shape;267;p144"/>
            <p:cNvSpPr/>
            <p:nvPr/>
          </p:nvSpPr>
          <p:spPr>
            <a:xfrm>
              <a:off x="2184400" y="1402025"/>
              <a:ext cx="7823200" cy="4942038"/>
            </a:xfrm>
            <a:prstGeom prst="roundRect">
              <a:avLst>
                <a:gd name="adj" fmla="val 2665"/>
              </a:avLst>
            </a:prstGeom>
            <a:solidFill>
              <a:srgbClr val="8BC145"/>
            </a:solidFill>
            <a:ln w="25400" cap="flat" cmpd="sng">
              <a:solidFill>
                <a:srgbClr val="8BC145"/>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68" name="Google Shape;268;p14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269" name="Google Shape;269;p144"/>
          <p:cNvSpPr/>
          <p:nvPr/>
        </p:nvSpPr>
        <p:spPr>
          <a:xfrm>
            <a:off x="10366088" y="5002108"/>
            <a:ext cx="649878" cy="649879"/>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270" name="Google Shape;270;p144"/>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271" name="Google Shape;271;p144"/>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Slide PA">
  <p:cSld name="1_Slide PA">
    <p:spTree>
      <p:nvGrpSpPr>
        <p:cNvPr id="1" name="Shape 272"/>
        <p:cNvGrpSpPr/>
        <p:nvPr/>
      </p:nvGrpSpPr>
      <p:grpSpPr>
        <a:xfrm>
          <a:off x="0" y="0"/>
          <a:ext cx="0" cy="0"/>
          <a:chOff x="0" y="0"/>
          <a:chExt cx="0" cy="0"/>
        </a:xfrm>
      </p:grpSpPr>
      <p:grpSp>
        <p:nvGrpSpPr>
          <p:cNvPr id="273" name="Google Shape;273;p145"/>
          <p:cNvGrpSpPr/>
          <p:nvPr/>
        </p:nvGrpSpPr>
        <p:grpSpPr>
          <a:xfrm>
            <a:off x="0" y="1"/>
            <a:ext cx="12192000" cy="6858001"/>
            <a:chOff x="0" y="0"/>
            <a:chExt cx="13716000" cy="10287000"/>
          </a:xfrm>
        </p:grpSpPr>
        <p:sp>
          <p:nvSpPr>
            <p:cNvPr id="274" name="Google Shape;274;p145"/>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5" name="Google Shape;275;p14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6" name="Google Shape;276;p14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77" name="Google Shape;277;p145"/>
          <p:cNvPicPr preferRelativeResize="0"/>
          <p:nvPr/>
        </p:nvPicPr>
        <p:blipFill rotWithShape="1">
          <a:blip r:embed="rId2">
            <a:alphaModFix/>
          </a:blip>
          <a:srcRect/>
          <a:stretch/>
        </p:blipFill>
        <p:spPr>
          <a:xfrm>
            <a:off x="180512" y="643149"/>
            <a:ext cx="467998" cy="468000"/>
          </a:xfrm>
          <a:prstGeom prst="rect">
            <a:avLst/>
          </a:prstGeom>
          <a:noFill/>
          <a:ln>
            <a:noFill/>
          </a:ln>
        </p:spPr>
      </p:pic>
      <p:sp>
        <p:nvSpPr>
          <p:cNvPr id="278" name="Google Shape;278;p145"/>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79" name="Google Shape;279;p145"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80" name="Google Shape;280;p14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145"/>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282"/>
        <p:cNvGrpSpPr/>
        <p:nvPr/>
      </p:nvGrpSpPr>
      <p:grpSpPr>
        <a:xfrm>
          <a:off x="0" y="0"/>
          <a:ext cx="0" cy="0"/>
          <a:chOff x="0" y="0"/>
          <a:chExt cx="0" cy="0"/>
        </a:xfrm>
      </p:grpSpPr>
      <p:grpSp>
        <p:nvGrpSpPr>
          <p:cNvPr id="283" name="Google Shape;283;p146"/>
          <p:cNvGrpSpPr/>
          <p:nvPr/>
        </p:nvGrpSpPr>
        <p:grpSpPr>
          <a:xfrm>
            <a:off x="812158" y="829917"/>
            <a:ext cx="10567685" cy="5198169"/>
            <a:chOff x="2184400" y="1402025"/>
            <a:chExt cx="7823200" cy="4942038"/>
          </a:xfrm>
        </p:grpSpPr>
        <p:sp>
          <p:nvSpPr>
            <p:cNvPr id="284" name="Google Shape;284;p146"/>
            <p:cNvSpPr/>
            <p:nvPr/>
          </p:nvSpPr>
          <p:spPr>
            <a:xfrm>
              <a:off x="2184400" y="1402025"/>
              <a:ext cx="7823200" cy="4942038"/>
            </a:xfrm>
            <a:prstGeom prst="roundRect">
              <a:avLst>
                <a:gd name="adj" fmla="val 2665"/>
              </a:avLst>
            </a:prstGeom>
            <a:solidFill>
              <a:srgbClr val="C00000"/>
            </a:solidFill>
            <a:ln w="25400" cap="flat" cmpd="sng">
              <a:solidFill>
                <a:srgbClr val="C00000"/>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85" name="Google Shape;285;p14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286" name="Google Shape;286;p146"/>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287" name="Google Shape;287;p146"/>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288" name="Google Shape;288;p146"/>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289" name="Google Shape;289;p146"/>
          <p:cNvGrpSpPr/>
          <p:nvPr/>
        </p:nvGrpSpPr>
        <p:grpSpPr>
          <a:xfrm>
            <a:off x="5759801" y="1118243"/>
            <a:ext cx="670236" cy="588434"/>
            <a:chOff x="277892" y="2283969"/>
            <a:chExt cx="939577" cy="824904"/>
          </a:xfrm>
        </p:grpSpPr>
        <p:sp>
          <p:nvSpPr>
            <p:cNvPr id="290" name="Google Shape;290;p14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1" name="Google Shape;291;p14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92" name="Google Shape;292;p146"/>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Slide Modelage">
  <p:cSld name="1_Slide Modelage">
    <p:spTree>
      <p:nvGrpSpPr>
        <p:cNvPr id="1" name="Shape 293"/>
        <p:cNvGrpSpPr/>
        <p:nvPr/>
      </p:nvGrpSpPr>
      <p:grpSpPr>
        <a:xfrm>
          <a:off x="0" y="0"/>
          <a:ext cx="0" cy="0"/>
          <a:chOff x="0" y="0"/>
          <a:chExt cx="0" cy="0"/>
        </a:xfrm>
      </p:grpSpPr>
      <p:grpSp>
        <p:nvGrpSpPr>
          <p:cNvPr id="294" name="Google Shape;294;p147"/>
          <p:cNvGrpSpPr/>
          <p:nvPr/>
        </p:nvGrpSpPr>
        <p:grpSpPr>
          <a:xfrm>
            <a:off x="0" y="-1"/>
            <a:ext cx="12192000" cy="6858001"/>
            <a:chOff x="0" y="0"/>
            <a:chExt cx="13716000" cy="10287000"/>
          </a:xfrm>
        </p:grpSpPr>
        <p:sp>
          <p:nvSpPr>
            <p:cNvPr id="295" name="Google Shape;295;p147"/>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96" name="Google Shape;296;p14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97" name="Google Shape;297;p14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298" name="Google Shape;298;p147"/>
          <p:cNvGrpSpPr/>
          <p:nvPr/>
        </p:nvGrpSpPr>
        <p:grpSpPr>
          <a:xfrm>
            <a:off x="11497837" y="144790"/>
            <a:ext cx="565629" cy="524167"/>
            <a:chOff x="277892" y="2283969"/>
            <a:chExt cx="939577" cy="824904"/>
          </a:xfrm>
        </p:grpSpPr>
        <p:sp>
          <p:nvSpPr>
            <p:cNvPr id="299" name="Google Shape;299;p147"/>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147"/>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01" name="Google Shape;301;p147"/>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147"/>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303"/>
        <p:cNvGrpSpPr/>
        <p:nvPr/>
      </p:nvGrpSpPr>
      <p:grpSpPr>
        <a:xfrm>
          <a:off x="0" y="0"/>
          <a:ext cx="0" cy="0"/>
          <a:chOff x="0" y="0"/>
          <a:chExt cx="0" cy="0"/>
        </a:xfrm>
      </p:grpSpPr>
      <p:grpSp>
        <p:nvGrpSpPr>
          <p:cNvPr id="304" name="Google Shape;304;p148"/>
          <p:cNvGrpSpPr/>
          <p:nvPr/>
        </p:nvGrpSpPr>
        <p:grpSpPr>
          <a:xfrm>
            <a:off x="812159" y="829917"/>
            <a:ext cx="10567685" cy="5198169"/>
            <a:chOff x="2184400" y="1402025"/>
            <a:chExt cx="7823200" cy="4942038"/>
          </a:xfrm>
        </p:grpSpPr>
        <p:sp>
          <p:nvSpPr>
            <p:cNvPr id="305" name="Google Shape;305;p148"/>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06" name="Google Shape;306;p14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307" name="Google Shape;307;p14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308" name="Google Shape;308;p148"/>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309" name="Google Shape;309;p148"/>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310"/>
        <p:cNvGrpSpPr/>
        <p:nvPr/>
      </p:nvGrpSpPr>
      <p:grpSpPr>
        <a:xfrm>
          <a:off x="0" y="0"/>
          <a:ext cx="0" cy="0"/>
          <a:chOff x="0" y="0"/>
          <a:chExt cx="0" cy="0"/>
        </a:xfrm>
      </p:grpSpPr>
      <p:grpSp>
        <p:nvGrpSpPr>
          <p:cNvPr id="311" name="Google Shape;311;p149"/>
          <p:cNvGrpSpPr/>
          <p:nvPr/>
        </p:nvGrpSpPr>
        <p:grpSpPr>
          <a:xfrm>
            <a:off x="0" y="1"/>
            <a:ext cx="12192000" cy="6858001"/>
            <a:chOff x="0" y="0"/>
            <a:chExt cx="13716000" cy="10287000"/>
          </a:xfrm>
        </p:grpSpPr>
        <p:sp>
          <p:nvSpPr>
            <p:cNvPr id="312" name="Google Shape;312;p149"/>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13" name="Google Shape;313;p14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14" name="Google Shape;314;p14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315" name="Google Shape;315;p149"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316" name="Google Shape;316;p149"/>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149"/>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318"/>
        <p:cNvGrpSpPr/>
        <p:nvPr/>
      </p:nvGrpSpPr>
      <p:grpSpPr>
        <a:xfrm>
          <a:off x="0" y="0"/>
          <a:ext cx="0" cy="0"/>
          <a:chOff x="0" y="0"/>
          <a:chExt cx="0" cy="0"/>
        </a:xfrm>
      </p:grpSpPr>
      <p:grpSp>
        <p:nvGrpSpPr>
          <p:cNvPr id="319" name="Google Shape;319;p150"/>
          <p:cNvGrpSpPr/>
          <p:nvPr/>
        </p:nvGrpSpPr>
        <p:grpSpPr>
          <a:xfrm>
            <a:off x="0" y="1"/>
            <a:ext cx="12192000" cy="6858001"/>
            <a:chOff x="0" y="0"/>
            <a:chExt cx="13716000" cy="10287000"/>
          </a:xfrm>
        </p:grpSpPr>
        <p:sp>
          <p:nvSpPr>
            <p:cNvPr id="320" name="Google Shape;320;p150"/>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21" name="Google Shape;321;p15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22" name="Google Shape;322;p15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323" name="Google Shape;323;p150"/>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324" name="Google Shape;324;p15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325" name="Google Shape;325;p150"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326" name="Google Shape;326;p150"/>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7" name="Google Shape;327;p150"/>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328"/>
        <p:cNvGrpSpPr/>
        <p:nvPr/>
      </p:nvGrpSpPr>
      <p:grpSpPr>
        <a:xfrm>
          <a:off x="0" y="0"/>
          <a:ext cx="0" cy="0"/>
          <a:chOff x="0" y="0"/>
          <a:chExt cx="0" cy="0"/>
        </a:xfrm>
      </p:grpSpPr>
      <p:grpSp>
        <p:nvGrpSpPr>
          <p:cNvPr id="329" name="Google Shape;329;p151"/>
          <p:cNvGrpSpPr/>
          <p:nvPr/>
        </p:nvGrpSpPr>
        <p:grpSpPr>
          <a:xfrm>
            <a:off x="0" y="1"/>
            <a:ext cx="12192000" cy="6858001"/>
            <a:chOff x="0" y="0"/>
            <a:chExt cx="13716000" cy="10287000"/>
          </a:xfrm>
        </p:grpSpPr>
        <p:sp>
          <p:nvSpPr>
            <p:cNvPr id="330" name="Google Shape;330;p15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31" name="Google Shape;331;p15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32" name="Google Shape;332;p15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333" name="Google Shape;333;p15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334" name="Google Shape;334;p15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15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36" name="Google Shape;336;p1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337" name="Google Shape;337;p15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lôture de la séance">
  <p:cSld name="Clô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8"/>
        <p:cNvGrpSpPr/>
        <p:nvPr/>
      </p:nvGrpSpPr>
      <p:grpSpPr>
        <a:xfrm>
          <a:off x="0" y="0"/>
          <a:ext cx="0" cy="0"/>
          <a:chOff x="0" y="0"/>
          <a:chExt cx="0" cy="0"/>
        </a:xfrm>
      </p:grpSpPr>
      <p:grpSp>
        <p:nvGrpSpPr>
          <p:cNvPr id="339" name="Google Shape;339;p171"/>
          <p:cNvGrpSpPr/>
          <p:nvPr/>
        </p:nvGrpSpPr>
        <p:grpSpPr>
          <a:xfrm>
            <a:off x="812158" y="844906"/>
            <a:ext cx="10567685" cy="5198169"/>
            <a:chOff x="2184399" y="1402024"/>
            <a:chExt cx="7823200" cy="4942038"/>
          </a:xfrm>
        </p:grpSpPr>
        <p:sp>
          <p:nvSpPr>
            <p:cNvPr id="340" name="Google Shape;340;p171"/>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1" name="Google Shape;341;p171"/>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2" name="Google Shape;342;p171"/>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3" name="Google Shape;343;p171"/>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344" name="Google Shape;344;p171"/>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345" name="Google Shape;345;p171"/>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346"/>
        <p:cNvGrpSpPr/>
        <p:nvPr/>
      </p:nvGrpSpPr>
      <p:grpSpPr>
        <a:xfrm>
          <a:off x="0" y="0"/>
          <a:ext cx="0" cy="0"/>
          <a:chOff x="0" y="0"/>
          <a:chExt cx="0" cy="0"/>
        </a:xfrm>
      </p:grpSpPr>
      <p:grpSp>
        <p:nvGrpSpPr>
          <p:cNvPr id="347" name="Google Shape;347;p172"/>
          <p:cNvGrpSpPr/>
          <p:nvPr/>
        </p:nvGrpSpPr>
        <p:grpSpPr>
          <a:xfrm>
            <a:off x="0" y="1"/>
            <a:ext cx="12192000" cy="6858001"/>
            <a:chOff x="0" y="0"/>
            <a:chExt cx="13716000" cy="10287000"/>
          </a:xfrm>
        </p:grpSpPr>
        <p:sp>
          <p:nvSpPr>
            <p:cNvPr id="348" name="Google Shape;348;p17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49" name="Google Shape;349;p17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50" name="Google Shape;350;p17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351" name="Google Shape;351;p172"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352" name="Google Shape;352;p172"/>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3" name="Google Shape;353;p172"/>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54"/>
        <p:cNvGrpSpPr/>
        <p:nvPr/>
      </p:nvGrpSpPr>
      <p:grpSpPr>
        <a:xfrm>
          <a:off x="0" y="0"/>
          <a:ext cx="0" cy="0"/>
          <a:chOff x="0" y="0"/>
          <a:chExt cx="0" cy="0"/>
        </a:xfrm>
      </p:grpSpPr>
      <p:sp>
        <p:nvSpPr>
          <p:cNvPr id="355" name="Google Shape;355;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6" name="Google Shape;356;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359" name="Google Shape;359;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0" name="Google Shape;360;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1" name="Google Shape;361;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2" name="Google Shape;362;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3" name="Google Shape;363;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364"/>
        <p:cNvGrpSpPr/>
        <p:nvPr/>
      </p:nvGrpSpPr>
      <p:grpSpPr>
        <a:xfrm>
          <a:off x="0" y="0"/>
          <a:ext cx="0" cy="0"/>
          <a:chOff x="0" y="0"/>
          <a:chExt cx="0" cy="0"/>
        </a:xfrm>
      </p:grpSpPr>
      <p:sp>
        <p:nvSpPr>
          <p:cNvPr id="365" name="Google Shape;365;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7" name="Google Shape;367;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8" name="Google Shape;368;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70"/>
        <p:cNvGrpSpPr/>
        <p:nvPr/>
      </p:nvGrpSpPr>
      <p:grpSpPr>
        <a:xfrm>
          <a:off x="0" y="0"/>
          <a:ext cx="0" cy="0"/>
          <a:chOff x="0" y="0"/>
          <a:chExt cx="0" cy="0"/>
        </a:xfrm>
      </p:grpSpPr>
      <p:sp>
        <p:nvSpPr>
          <p:cNvPr id="371" name="Google Shape;371;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 name="Google Shape;372;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3" name="Google Shape;373;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376"/>
        <p:cNvGrpSpPr/>
        <p:nvPr/>
      </p:nvGrpSpPr>
      <p:grpSpPr>
        <a:xfrm>
          <a:off x="0" y="0"/>
          <a:ext cx="0" cy="0"/>
          <a:chOff x="0" y="0"/>
          <a:chExt cx="0" cy="0"/>
        </a:xfrm>
      </p:grpSpPr>
      <p:sp>
        <p:nvSpPr>
          <p:cNvPr id="377" name="Google Shape;377;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9" name="Google Shape;379;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0" name="Google Shape;380;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82"/>
        <p:cNvGrpSpPr/>
        <p:nvPr/>
      </p:nvGrpSpPr>
      <p:grpSpPr>
        <a:xfrm>
          <a:off x="0" y="0"/>
          <a:ext cx="0" cy="0"/>
          <a:chOff x="0" y="0"/>
          <a:chExt cx="0" cy="0"/>
        </a:xfrm>
      </p:grpSpPr>
      <p:sp>
        <p:nvSpPr>
          <p:cNvPr id="383" name="Google Shape;383;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4" name="Google Shape;384;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5" name="Google Shape;385;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6" name="Google Shape;386;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7" name="Google Shape;387;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89"/>
        <p:cNvGrpSpPr/>
        <p:nvPr/>
      </p:nvGrpSpPr>
      <p:grpSpPr>
        <a:xfrm>
          <a:off x="0" y="0"/>
          <a:ext cx="0" cy="0"/>
          <a:chOff x="0" y="0"/>
          <a:chExt cx="0" cy="0"/>
        </a:xfrm>
      </p:grpSpPr>
      <p:sp>
        <p:nvSpPr>
          <p:cNvPr id="390" name="Google Shape;390;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1" name="Google Shape;391;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394"/>
        <p:cNvGrpSpPr/>
        <p:nvPr/>
      </p:nvGrpSpPr>
      <p:grpSpPr>
        <a:xfrm>
          <a:off x="0" y="0"/>
          <a:ext cx="0" cy="0"/>
          <a:chOff x="0" y="0"/>
          <a:chExt cx="0" cy="0"/>
        </a:xfrm>
      </p:grpSpPr>
      <p:sp>
        <p:nvSpPr>
          <p:cNvPr id="395" name="Google Shape;395;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97" name="Google Shape;397;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98" name="Google Shape;398;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0" name="Google Shape;400;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213"/>
        <p:cNvGrpSpPr/>
        <p:nvPr/>
      </p:nvGrpSpPr>
      <p:grpSpPr>
        <a:xfrm>
          <a:off x="0" y="0"/>
          <a:ext cx="0" cy="0"/>
          <a:chOff x="0" y="0"/>
          <a:chExt cx="0" cy="0"/>
        </a:xfrm>
      </p:grpSpPr>
      <p:sp>
        <p:nvSpPr>
          <p:cNvPr id="214" name="Google Shape;214;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5" name="Google Shape;215;p8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8" name="Google Shape;218;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1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27.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3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2.xml"/><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34.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4.xml"/><Relationship Id="rId1" Type="http://schemas.openxmlformats.org/officeDocument/2006/relationships/slideLayout" Target="../slideLayouts/slideLayout34.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34.xml"/></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6.xml"/><Relationship Id="rId1" Type="http://schemas.openxmlformats.org/officeDocument/2006/relationships/slideLayout" Target="../slideLayouts/slideLayout3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0.xml"/><Relationship Id="rId1" Type="http://schemas.openxmlformats.org/officeDocument/2006/relationships/slideLayout" Target="../slideLayouts/slideLayout25.xml"/><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3.xml"/><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4.xml"/><Relationship Id="rId1" Type="http://schemas.openxmlformats.org/officeDocument/2006/relationships/slideLayout" Target="../slideLayouts/slideLayout38.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5.xml"/><Relationship Id="rId1" Type="http://schemas.openxmlformats.org/officeDocument/2006/relationships/slideLayout" Target="../slideLayouts/slideLayout38.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28.xml"/></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7.xml"/><Relationship Id="rId1" Type="http://schemas.openxmlformats.org/officeDocument/2006/relationships/slideLayout" Target="../slideLayouts/slideLayout38.xml"/></Relationships>
</file>

<file path=ppt/slides/_rels/slide7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8.xml"/><Relationship Id="rId1" Type="http://schemas.openxmlformats.org/officeDocument/2006/relationships/slideLayout" Target="../slideLayouts/slideLayout38.xml"/></Relationships>
</file>

<file path=ppt/slides/_rels/slide7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9.xml"/><Relationship Id="rId1" Type="http://schemas.openxmlformats.org/officeDocument/2006/relationships/slideLayout" Target="../slideLayouts/slideLayout27.xml"/><Relationship Id="rId4" Type="http://schemas.openxmlformats.org/officeDocument/2006/relationships/image" Target="../media/image43.png"/></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0.xml"/><Relationship Id="rId1" Type="http://schemas.openxmlformats.org/officeDocument/2006/relationships/slideLayout" Target="../slideLayouts/slideLayout27.xml"/><Relationship Id="rId4" Type="http://schemas.openxmlformats.org/officeDocument/2006/relationships/image" Target="../media/image46.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8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2"/>
          <p:cNvPicPr preferRelativeResize="0"/>
          <p:nvPr/>
        </p:nvPicPr>
        <p:blipFill rotWithShape="1">
          <a:blip r:embed="rId3">
            <a:alphaModFix/>
          </a:blip>
          <a:srcRect/>
          <a:stretch/>
        </p:blipFill>
        <p:spPr>
          <a:xfrm>
            <a:off x="790322" y="3218691"/>
            <a:ext cx="3081981" cy="2311486"/>
          </a:xfrm>
          <a:prstGeom prst="rect">
            <a:avLst/>
          </a:prstGeom>
          <a:noFill/>
          <a:ln>
            <a:noFill/>
          </a:ln>
        </p:spPr>
      </p:pic>
      <p:pic>
        <p:nvPicPr>
          <p:cNvPr id="407" name="Google Shape;407;p2" descr="الصفحة الرئيسية"/>
          <p:cNvPicPr preferRelativeResize="0"/>
          <p:nvPr/>
        </p:nvPicPr>
        <p:blipFill rotWithShape="1">
          <a:blip r:embed="rId4">
            <a:alphaModFix/>
          </a:blip>
          <a:srcRect/>
          <a:stretch/>
        </p:blipFill>
        <p:spPr>
          <a:xfrm>
            <a:off x="3909508" y="183876"/>
            <a:ext cx="4372980" cy="663104"/>
          </a:xfrm>
          <a:prstGeom prst="rect">
            <a:avLst/>
          </a:prstGeom>
          <a:noFill/>
          <a:ln>
            <a:noFill/>
          </a:ln>
        </p:spPr>
      </p:pic>
      <p:sp>
        <p:nvSpPr>
          <p:cNvPr id="408" name="Google Shape;408;p2"/>
          <p:cNvSpPr/>
          <p:nvPr/>
        </p:nvSpPr>
        <p:spPr>
          <a:xfrm>
            <a:off x="4806077" y="347542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09" name="Google Shape;409;p2"/>
          <p:cNvSpPr txBox="1"/>
          <p:nvPr/>
        </p:nvSpPr>
        <p:spPr>
          <a:xfrm>
            <a:off x="9769961" y="3602745"/>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الوحدة الثانية </a:t>
            </a:r>
            <a:endParaRPr/>
          </a:p>
        </p:txBody>
      </p:sp>
      <p:sp>
        <p:nvSpPr>
          <p:cNvPr id="410" name="Google Shape;410;p2"/>
          <p:cNvSpPr/>
          <p:nvPr/>
        </p:nvSpPr>
        <p:spPr>
          <a:xfrm>
            <a:off x="9623127" y="357264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11" name="Google Shape;411;p2"/>
          <p:cNvSpPr/>
          <p:nvPr/>
        </p:nvSpPr>
        <p:spPr>
          <a:xfrm>
            <a:off x="4806077" y="4374434"/>
            <a:ext cx="6625147" cy="640400"/>
          </a:xfrm>
          <a:custGeom>
            <a:avLst/>
            <a:gdLst/>
            <a:ahLst/>
            <a:cxnLst/>
            <a:rect l="l" t="t" r="r" b="b"/>
            <a:pathLst>
              <a:path w="120000" h="120000" extrusionOk="0">
                <a:moveTo>
                  <a:pt x="999" y="0"/>
                </a:moveTo>
                <a:cubicBezTo>
                  <a:pt x="998" y="0"/>
                  <a:pt x="998" y="0"/>
                  <a:pt x="998" y="1"/>
                </a:cubicBezTo>
                <a:lnTo>
                  <a:pt x="0" y="109661"/>
                </a:lnTo>
                <a:cubicBezTo>
                  <a:pt x="0" y="109662"/>
                  <a:pt x="0" y="109662"/>
                  <a:pt x="1" y="109662"/>
                </a:cubicBezTo>
                <a:lnTo>
                  <a:pt x="119001" y="120000"/>
                </a:lnTo>
                <a:cubicBezTo>
                  <a:pt x="119002" y="120000"/>
                  <a:pt x="119002" y="120000"/>
                  <a:pt x="119002"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12" name="Google Shape;412;p2"/>
          <p:cNvSpPr txBox="1"/>
          <p:nvPr/>
        </p:nvSpPr>
        <p:spPr>
          <a:xfrm>
            <a:off x="9688973" y="4497788"/>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13" name="Google Shape;413;p2"/>
          <p:cNvSpPr/>
          <p:nvPr/>
        </p:nvSpPr>
        <p:spPr>
          <a:xfrm>
            <a:off x="9623127" y="446822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14" name="Google Shape;414;p2"/>
          <p:cNvSpPr txBox="1"/>
          <p:nvPr/>
        </p:nvSpPr>
        <p:spPr>
          <a:xfrm>
            <a:off x="6095998" y="1666874"/>
            <a:ext cx="5012000" cy="92333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6000" b="1" i="0" u="none" strike="noStrike" cap="none">
                <a:solidFill>
                  <a:srgbClr val="002060"/>
                </a:solidFill>
                <a:latin typeface="Arial"/>
                <a:ea typeface="Arial"/>
                <a:cs typeface="Arial"/>
                <a:sym typeface="Arial"/>
              </a:rPr>
              <a:t>مَادَّةُ ﭐللُّغَةِ ﭐلْعَرَبِيَّةِ</a:t>
            </a:r>
            <a:endParaRPr sz="6000" b="0" i="0" u="none" strike="noStrike" cap="none">
              <a:solidFill>
                <a:schemeClr val="dk1"/>
              </a:solidFill>
              <a:latin typeface="Arial"/>
              <a:ea typeface="Arial"/>
              <a:cs typeface="Arial"/>
              <a:sym typeface="Arial"/>
            </a:endParaRPr>
          </a:p>
        </p:txBody>
      </p:sp>
      <p:grpSp>
        <p:nvGrpSpPr>
          <p:cNvPr id="415" name="Google Shape;415;p2"/>
          <p:cNvGrpSpPr/>
          <p:nvPr/>
        </p:nvGrpSpPr>
        <p:grpSpPr>
          <a:xfrm>
            <a:off x="917856" y="1127574"/>
            <a:ext cx="1782933" cy="1428585"/>
            <a:chOff x="917856" y="1127574"/>
            <a:chExt cx="1782933" cy="1428585"/>
          </a:xfrm>
        </p:grpSpPr>
        <p:pic>
          <p:nvPicPr>
            <p:cNvPr id="416" name="Google Shape;416;p2"/>
            <p:cNvPicPr preferRelativeResize="0"/>
            <p:nvPr/>
          </p:nvPicPr>
          <p:blipFill rotWithShape="1">
            <a:blip r:embed="rId5">
              <a:alphaModFix/>
            </a:blip>
            <a:srcRect/>
            <a:stretch/>
          </p:blipFill>
          <p:spPr>
            <a:xfrm>
              <a:off x="917856" y="1127574"/>
              <a:ext cx="1782933" cy="1428585"/>
            </a:xfrm>
            <a:prstGeom prst="rect">
              <a:avLst/>
            </a:prstGeom>
            <a:noFill/>
            <a:ln>
              <a:noFill/>
            </a:ln>
          </p:spPr>
        </p:pic>
        <p:sp>
          <p:nvSpPr>
            <p:cNvPr id="417" name="Google Shape;417;p2"/>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الثالثة  </a:t>
              </a:r>
              <a:endParaRP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418" name="Google Shape;418;p2"/>
          <p:cNvSpPr txBox="1"/>
          <p:nvPr/>
        </p:nvSpPr>
        <p:spPr>
          <a:xfrm>
            <a:off x="9789358" y="540106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الحصة  : 4 </a:t>
            </a:r>
            <a:endParaRPr/>
          </a:p>
        </p:txBody>
      </p:sp>
      <p:sp>
        <p:nvSpPr>
          <p:cNvPr id="419" name="Google Shape;419;p2"/>
          <p:cNvSpPr/>
          <p:nvPr/>
        </p:nvSpPr>
        <p:spPr>
          <a:xfrm>
            <a:off x="9642524" y="537096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0" name="Google Shape;420;p2"/>
          <p:cNvSpPr/>
          <p:nvPr/>
        </p:nvSpPr>
        <p:spPr>
          <a:xfrm>
            <a:off x="4773976" y="5144692"/>
            <a:ext cx="6657247" cy="640400"/>
          </a:xfrm>
          <a:custGeom>
            <a:avLst/>
            <a:gdLst/>
            <a:ahLst/>
            <a:cxnLst/>
            <a:rect l="l" t="t" r="r" b="b"/>
            <a:pathLst>
              <a:path w="120000" h="120000" extrusionOk="0">
                <a:moveTo>
                  <a:pt x="995" y="0"/>
                </a:moveTo>
                <a:cubicBezTo>
                  <a:pt x="994" y="0"/>
                  <a:pt x="994" y="0"/>
                  <a:pt x="994" y="1"/>
                </a:cubicBezTo>
                <a:lnTo>
                  <a:pt x="0" y="109661"/>
                </a:lnTo>
                <a:cubicBezTo>
                  <a:pt x="0" y="109662"/>
                  <a:pt x="0" y="109662"/>
                  <a:pt x="1" y="109662"/>
                </a:cubicBezTo>
                <a:lnTo>
                  <a:pt x="119005" y="120000"/>
                </a:lnTo>
                <a:cubicBezTo>
                  <a:pt x="119006" y="120000"/>
                  <a:pt x="119006" y="120000"/>
                  <a:pt x="11900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1">
              <a:lnSpc>
                <a:spcPct val="100000"/>
              </a:lnSpc>
              <a:spcBef>
                <a:spcPts val="0"/>
              </a:spcBef>
              <a:spcAft>
                <a:spcPts val="0"/>
              </a:spcAft>
              <a:buNone/>
            </a:pPr>
            <a:r>
              <a:rPr lang="ar-MA" sz="2400" b="1" i="0" u="none" strike="noStrike" cap="none">
                <a:solidFill>
                  <a:schemeClr val="dk1"/>
                </a:solidFill>
                <a:latin typeface="Calibri"/>
                <a:ea typeface="Calibri"/>
                <a:cs typeface="Calibri"/>
                <a:sym typeface="Calibri"/>
              </a:rPr>
              <a:t>                        </a:t>
            </a:r>
            <a:endParaRPr sz="667" b="0" i="0" u="none" strike="noStrike" cap="none">
              <a:solidFill>
                <a:srgbClr val="FFFFFF"/>
              </a:solidFill>
              <a:latin typeface="Calibri"/>
              <a:ea typeface="Calibri"/>
              <a:cs typeface="Calibri"/>
              <a:sym typeface="Calibri"/>
            </a:endParaRPr>
          </a:p>
        </p:txBody>
      </p:sp>
      <p:sp>
        <p:nvSpPr>
          <p:cNvPr id="421" name="Google Shape;421;p2"/>
          <p:cNvSpPr txBox="1"/>
          <p:nvPr/>
        </p:nvSpPr>
        <p:spPr>
          <a:xfrm>
            <a:off x="9758500" y="5229922"/>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الحصة: 4</a:t>
            </a:r>
            <a:endParaRPr sz="2400" b="1" i="0" u="none" strike="noStrike" cap="none">
              <a:solidFill>
                <a:srgbClr val="FFFFFF"/>
              </a:solidFill>
              <a:latin typeface="Calibri"/>
              <a:ea typeface="Calibri"/>
              <a:cs typeface="Calibri"/>
              <a:sym typeface="Calibri"/>
            </a:endParaRPr>
          </a:p>
        </p:txBody>
      </p:sp>
      <p:sp>
        <p:nvSpPr>
          <p:cNvPr id="422" name="Google Shape;422;p2"/>
          <p:cNvSpPr/>
          <p:nvPr/>
        </p:nvSpPr>
        <p:spPr>
          <a:xfrm>
            <a:off x="9729809" y="5219531"/>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3" name="Google Shape;423;p2"/>
          <p:cNvSpPr txBox="1"/>
          <p:nvPr/>
        </p:nvSpPr>
        <p:spPr>
          <a:xfrm>
            <a:off x="5236149" y="3575995"/>
            <a:ext cx="4266862"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chemeClr val="lt1"/>
                </a:solidFill>
                <a:latin typeface="Calibri"/>
                <a:ea typeface="Calibri"/>
                <a:cs typeface="Calibri"/>
                <a:sym typeface="Calibri"/>
              </a:rPr>
              <a:t>عالم الأعمال</a:t>
            </a:r>
            <a:endParaRPr/>
          </a:p>
        </p:txBody>
      </p:sp>
      <p:sp>
        <p:nvSpPr>
          <p:cNvPr id="424" name="Google Shape;424;p2"/>
          <p:cNvSpPr/>
          <p:nvPr/>
        </p:nvSpPr>
        <p:spPr>
          <a:xfrm>
            <a:off x="4806077" y="2682482"/>
            <a:ext cx="6595601" cy="650403"/>
          </a:xfrm>
          <a:custGeom>
            <a:avLst/>
            <a:gdLst/>
            <a:ahLst/>
            <a:cxnLst/>
            <a:rect l="l" t="t" r="r" b="b"/>
            <a:pathLst>
              <a:path w="120000" h="120000" extrusionOk="0">
                <a:moveTo>
                  <a:pt x="1020" y="0"/>
                </a:moveTo>
                <a:cubicBezTo>
                  <a:pt x="1019" y="0"/>
                  <a:pt x="1019" y="0"/>
                  <a:pt x="1019" y="1"/>
                </a:cubicBezTo>
                <a:lnTo>
                  <a:pt x="0" y="109661"/>
                </a:lnTo>
                <a:cubicBezTo>
                  <a:pt x="0" y="109662"/>
                  <a:pt x="0" y="109662"/>
                  <a:pt x="1" y="109662"/>
                </a:cubicBezTo>
                <a:lnTo>
                  <a:pt x="118980" y="120000"/>
                </a:lnTo>
                <a:cubicBezTo>
                  <a:pt x="118981" y="120000"/>
                  <a:pt x="118981" y="120000"/>
                  <a:pt x="11898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425" name="Google Shape;425;p2"/>
          <p:cNvSpPr txBox="1"/>
          <p:nvPr/>
        </p:nvSpPr>
        <p:spPr>
          <a:xfrm>
            <a:off x="9845068" y="2741378"/>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المرحلة   4</a:t>
            </a:r>
            <a:endParaRPr sz="2400" b="1" i="0" u="none" strike="noStrike" cap="none">
              <a:solidFill>
                <a:srgbClr val="FFFFFF"/>
              </a:solidFill>
              <a:latin typeface="Calibri"/>
              <a:ea typeface="Calibri"/>
              <a:cs typeface="Calibri"/>
              <a:sym typeface="Calibri"/>
            </a:endParaRPr>
          </a:p>
        </p:txBody>
      </p:sp>
      <p:sp>
        <p:nvSpPr>
          <p:cNvPr id="426" name="Google Shape;426;p2"/>
          <p:cNvSpPr txBox="1"/>
          <p:nvPr/>
        </p:nvSpPr>
        <p:spPr>
          <a:xfrm>
            <a:off x="5079257" y="2765513"/>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chemeClr val="lt1"/>
                </a:solidFill>
                <a:latin typeface="Calibri"/>
                <a:ea typeface="Calibri"/>
                <a:cs typeface="Calibri"/>
                <a:sym typeface="Calibri"/>
              </a:rPr>
              <a:t>المال والأعمال</a:t>
            </a:r>
            <a:endParaRPr/>
          </a:p>
        </p:txBody>
      </p:sp>
      <p:sp>
        <p:nvSpPr>
          <p:cNvPr id="427" name="Google Shape;427;p2"/>
          <p:cNvSpPr/>
          <p:nvPr/>
        </p:nvSpPr>
        <p:spPr>
          <a:xfrm>
            <a:off x="9645301" y="2821182"/>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428" name="Google Shape;428;p2"/>
          <p:cNvSpPr txBox="1"/>
          <p:nvPr/>
        </p:nvSpPr>
        <p:spPr>
          <a:xfrm>
            <a:off x="5236149" y="4476335"/>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400" b="1" i="0" u="none" strike="noStrike" cap="none">
                <a:solidFill>
                  <a:schemeClr val="lt1"/>
                </a:solidFill>
                <a:latin typeface="Calibri"/>
                <a:ea typeface="Calibri"/>
                <a:cs typeface="Calibri"/>
                <a:sym typeface="Calibri"/>
              </a:rPr>
              <a:t>الأول</a:t>
            </a:r>
            <a:endParaRPr/>
          </a:p>
        </p:txBody>
      </p:sp>
      <p:sp>
        <p:nvSpPr>
          <p:cNvPr id="429" name="Google Shape;429;p2"/>
          <p:cNvSpPr txBox="1"/>
          <p:nvPr/>
        </p:nvSpPr>
        <p:spPr>
          <a:xfrm>
            <a:off x="4934318" y="5058414"/>
            <a:ext cx="4741005" cy="830997"/>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الطلاقة والفهم (ح1) </a:t>
            </a:r>
            <a:endParaRPr/>
          </a:p>
          <a:p>
            <a:pPr marL="0" marR="0" lvl="0" indent="0" algn="ctr" rtl="1">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كيف تصبح رجل أعمال ناجحا؟</a:t>
            </a:r>
            <a:endParaRPr sz="2400" b="1" i="0" u="none" strike="noStrike" cap="none">
              <a:solidFill>
                <a:srgbClr val="000000"/>
              </a:solidFill>
              <a:latin typeface="Calibri"/>
              <a:ea typeface="Calibri"/>
              <a:cs typeface="Calibri"/>
              <a:sym typeface="Calibri"/>
            </a:endParaRPr>
          </a:p>
        </p:txBody>
      </p:sp>
      <p:sp>
        <p:nvSpPr>
          <p:cNvPr id="430" name="Google Shape;430;p2"/>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54 و 55</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434"/>
        <p:cNvGrpSpPr/>
        <p:nvPr/>
      </p:nvGrpSpPr>
      <p:grpSpPr>
        <a:xfrm>
          <a:off x="0" y="0"/>
          <a:ext cx="0" cy="0"/>
          <a:chOff x="0" y="0"/>
          <a:chExt cx="0" cy="0"/>
        </a:xfrm>
      </p:grpSpPr>
      <p:sp>
        <p:nvSpPr>
          <p:cNvPr id="435" name="Google Shape;435;p3"/>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36" name="Google Shape;436;p3"/>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37" name="Google Shape;437;p3" descr="Image générée"/>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438" name="Google Shape;438;p3"/>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39" name="Google Shape;439;p3"/>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40" name="Google Shape;440;p3"/>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41" name="Google Shape;441;p3"/>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442" name="Google Shape;442;p3"/>
          <p:cNvGrpSpPr/>
          <p:nvPr/>
        </p:nvGrpSpPr>
        <p:grpSpPr>
          <a:xfrm>
            <a:off x="10657636" y="1985795"/>
            <a:ext cx="923513" cy="733132"/>
            <a:chOff x="277892" y="2283969"/>
            <a:chExt cx="939577" cy="824904"/>
          </a:xfrm>
        </p:grpSpPr>
        <p:sp>
          <p:nvSpPr>
            <p:cNvPr id="443" name="Google Shape;443;p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pic>
        <p:nvPicPr>
          <p:cNvPr id="445" name="Google Shape;445;p3" descr="Image générée"/>
          <p:cNvPicPr preferRelativeResize="0"/>
          <p:nvPr/>
        </p:nvPicPr>
        <p:blipFill rotWithShape="1">
          <a:blip r:embed="rId5">
            <a:alphaModFix/>
          </a:blip>
          <a:srcRect t="11064" b="10678"/>
          <a:stretch/>
        </p:blipFill>
        <p:spPr>
          <a:xfrm>
            <a:off x="10657635" y="1023539"/>
            <a:ext cx="727815" cy="854359"/>
          </a:xfrm>
          <a:prstGeom prst="rect">
            <a:avLst/>
          </a:prstGeom>
          <a:noFill/>
          <a:ln>
            <a:noFill/>
          </a:ln>
        </p:spPr>
      </p:pic>
      <p:pic>
        <p:nvPicPr>
          <p:cNvPr id="446" name="Google Shape;446;p3"/>
          <p:cNvPicPr preferRelativeResize="0"/>
          <p:nvPr/>
        </p:nvPicPr>
        <p:blipFill rotWithShape="1">
          <a:blip r:embed="rId6">
            <a:alphaModFix/>
          </a:blip>
          <a:srcRect/>
          <a:stretch/>
        </p:blipFill>
        <p:spPr>
          <a:xfrm>
            <a:off x="10701998" y="4942460"/>
            <a:ext cx="590757" cy="603600"/>
          </a:xfrm>
          <a:prstGeom prst="ellipse">
            <a:avLst/>
          </a:prstGeom>
          <a:solidFill>
            <a:srgbClr val="FFC000"/>
          </a:solidFill>
          <a:ln>
            <a:noFill/>
          </a:ln>
        </p:spPr>
      </p:pic>
      <p:sp>
        <p:nvSpPr>
          <p:cNvPr id="447" name="Google Shape;447;p3"/>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451"/>
        <p:cNvGrpSpPr/>
        <p:nvPr/>
      </p:nvGrpSpPr>
      <p:grpSpPr>
        <a:xfrm>
          <a:off x="0" y="0"/>
          <a:ext cx="0" cy="0"/>
          <a:chOff x="0" y="0"/>
          <a:chExt cx="0" cy="0"/>
        </a:xfrm>
      </p:grpSpPr>
      <p:sp>
        <p:nvSpPr>
          <p:cNvPr id="452" name="Google Shape;452;p4"/>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53" name="Google Shape;453;p4"/>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54" name="Google Shape;454;p4"/>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55" name="Google Shape;455;p4"/>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56" name="Google Shape;456;p4"/>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57" name="Google Shape;457;p4"/>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58" name="Google Shape;458;p4"/>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59" name="Google Shape;459;p4"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60" name="Google Shape;460;p4"/>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61" name="Google Shape;461;p4"/>
          <p:cNvGrpSpPr/>
          <p:nvPr/>
        </p:nvGrpSpPr>
        <p:grpSpPr>
          <a:xfrm>
            <a:off x="10772075" y="916351"/>
            <a:ext cx="632111" cy="603600"/>
            <a:chOff x="779845" y="4335989"/>
            <a:chExt cx="442253" cy="575842"/>
          </a:xfrm>
        </p:grpSpPr>
        <p:pic>
          <p:nvPicPr>
            <p:cNvPr id="462" name="Google Shape;462;p4"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463" name="Google Shape;463;p4"/>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464" name="Google Shape;464;p4"/>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465" name="Google Shape;465;p4"/>
          <p:cNvGrpSpPr/>
          <p:nvPr/>
        </p:nvGrpSpPr>
        <p:grpSpPr>
          <a:xfrm>
            <a:off x="10824282" y="3007446"/>
            <a:ext cx="551667" cy="479498"/>
            <a:chOff x="10280460" y="4841540"/>
            <a:chExt cx="630930" cy="597556"/>
          </a:xfrm>
        </p:grpSpPr>
        <p:pic>
          <p:nvPicPr>
            <p:cNvPr id="466" name="Google Shape;466;p4"/>
            <p:cNvPicPr preferRelativeResize="0"/>
            <p:nvPr/>
          </p:nvPicPr>
          <p:blipFill rotWithShape="1">
            <a:blip r:embed="rId8">
              <a:alphaModFix/>
            </a:blip>
            <a:srcRect l="11664" t="23325" r="25923" b="30055"/>
            <a:stretch/>
          </p:blipFill>
          <p:spPr>
            <a:xfrm>
              <a:off x="10280460" y="4967823"/>
              <a:ext cx="630930" cy="471273"/>
            </a:xfrm>
            <a:prstGeom prst="rect">
              <a:avLst/>
            </a:prstGeom>
            <a:noFill/>
            <a:ln>
              <a:noFill/>
            </a:ln>
          </p:spPr>
        </p:pic>
        <p:pic>
          <p:nvPicPr>
            <p:cNvPr id="467" name="Google Shape;467;p4"/>
            <p:cNvPicPr preferRelativeResize="0"/>
            <p:nvPr/>
          </p:nvPicPr>
          <p:blipFill rotWithShape="1">
            <a:blip r:embed="rId9">
              <a:alphaModFix/>
            </a:blip>
            <a:srcRect l="74744" t="23325" r="10688" b="30055"/>
            <a:stretch/>
          </p:blipFill>
          <p:spPr>
            <a:xfrm rot="1461832">
              <a:off x="10456526" y="4850932"/>
              <a:ext cx="147273" cy="471273"/>
            </a:xfrm>
            <a:prstGeom prst="rect">
              <a:avLst/>
            </a:prstGeom>
            <a:noFill/>
            <a:ln>
              <a:noFill/>
            </a:ln>
          </p:spPr>
        </p:pic>
      </p:grpSp>
      <p:sp>
        <p:nvSpPr>
          <p:cNvPr id="468" name="Google Shape;468;p4"/>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469" name="Google Shape;469;p4"/>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470" name="Google Shape;470;p4"/>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474"/>
        <p:cNvGrpSpPr/>
        <p:nvPr/>
      </p:nvGrpSpPr>
      <p:grpSpPr>
        <a:xfrm>
          <a:off x="0" y="0"/>
          <a:ext cx="0" cy="0"/>
          <a:chOff x="0" y="0"/>
          <a:chExt cx="0" cy="0"/>
        </a:xfrm>
      </p:grpSpPr>
      <p:sp>
        <p:nvSpPr>
          <p:cNvPr id="475" name="Google Shape;475;p5"/>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الديدكتيكية:</a:t>
            </a:r>
            <a:endParaRPr sz="3200" b="1" i="0" u="none" strike="noStrike" cap="none">
              <a:solidFill>
                <a:srgbClr val="44546A"/>
              </a:solidFill>
              <a:latin typeface="Calibri"/>
              <a:ea typeface="Calibri"/>
              <a:cs typeface="Calibri"/>
              <a:sym typeface="Calibri"/>
            </a:endParaRPr>
          </a:p>
        </p:txBody>
      </p:sp>
      <p:grpSp>
        <p:nvGrpSpPr>
          <p:cNvPr id="476" name="Google Shape;476;p5"/>
          <p:cNvGrpSpPr/>
          <p:nvPr/>
        </p:nvGrpSpPr>
        <p:grpSpPr>
          <a:xfrm>
            <a:off x="6014542" y="2099609"/>
            <a:ext cx="5972645" cy="2634863"/>
            <a:chOff x="4161265" y="1553611"/>
            <a:chExt cx="6586684" cy="2634863"/>
          </a:xfrm>
        </p:grpSpPr>
        <p:sp>
          <p:nvSpPr>
            <p:cNvPr id="477" name="Google Shape;477;p5"/>
            <p:cNvSpPr/>
            <p:nvPr/>
          </p:nvSpPr>
          <p:spPr>
            <a:xfrm>
              <a:off x="4161265" y="1553611"/>
              <a:ext cx="4621663" cy="725869"/>
            </a:xfrm>
            <a:custGeom>
              <a:avLst/>
              <a:gdLst/>
              <a:ahLst/>
              <a:cxnLst/>
              <a:rect l="l" t="t" r="r" b="b"/>
              <a:pathLst>
                <a:path w="120000" h="120000" extrusionOk="0">
                  <a:moveTo>
                    <a:pt x="3141" y="0"/>
                  </a:moveTo>
                  <a:cubicBezTo>
                    <a:pt x="3140" y="0"/>
                    <a:pt x="3140" y="0"/>
                    <a:pt x="3140" y="1"/>
                  </a:cubicBezTo>
                  <a:lnTo>
                    <a:pt x="0" y="100000"/>
                  </a:lnTo>
                  <a:cubicBezTo>
                    <a:pt x="0" y="100001"/>
                    <a:pt x="0" y="100001"/>
                    <a:pt x="1" y="100001"/>
                  </a:cubicBezTo>
                  <a:lnTo>
                    <a:pt x="116859" y="120000"/>
                  </a:lnTo>
                  <a:cubicBezTo>
                    <a:pt x="116860" y="120000"/>
                    <a:pt x="116860" y="120000"/>
                    <a:pt x="11686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أستمع بتركيز وأفهم: المقاولة وأبعادها المختلفة</a:t>
              </a:r>
              <a:endParaRPr sz="2000" b="0" i="0" u="none" strike="noStrike" cap="none">
                <a:solidFill>
                  <a:srgbClr val="000000"/>
                </a:solidFill>
                <a:latin typeface="Calibri"/>
                <a:ea typeface="Calibri"/>
                <a:cs typeface="Calibri"/>
                <a:sym typeface="Calibri"/>
              </a:endParaRPr>
            </a:p>
          </p:txBody>
        </p:sp>
        <p:sp>
          <p:nvSpPr>
            <p:cNvPr id="478" name="Google Shape;478;p5"/>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3</a:t>
              </a:r>
              <a:endParaRPr sz="2400" b="1" i="0" u="none" strike="noStrike" cap="none">
                <a:solidFill>
                  <a:srgbClr val="000000"/>
                </a:solidFill>
                <a:latin typeface="Calibri"/>
                <a:ea typeface="Calibri"/>
                <a:cs typeface="Calibri"/>
                <a:sym typeface="Calibri"/>
              </a:endParaRPr>
            </a:p>
          </p:txBody>
        </p:sp>
        <p:sp>
          <p:nvSpPr>
            <p:cNvPr id="479" name="Google Shape;479;p5"/>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أتحدث: التعريف بمقاولة</a:t>
              </a:r>
              <a:endParaRPr sz="2000" b="0" i="0" u="none" strike="noStrike" cap="none">
                <a:solidFill>
                  <a:srgbClr val="000000"/>
                </a:solidFill>
                <a:latin typeface="Calibri"/>
                <a:ea typeface="Calibri"/>
                <a:cs typeface="Calibri"/>
                <a:sym typeface="Calibri"/>
              </a:endParaRPr>
            </a:p>
          </p:txBody>
        </p:sp>
        <p:sp>
          <p:nvSpPr>
            <p:cNvPr id="480" name="Google Shape;480;p5"/>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الحصة 1</a:t>
              </a:r>
              <a:endParaRPr sz="2000" b="0" i="0" u="none" strike="noStrike" cap="none">
                <a:solidFill>
                  <a:srgbClr val="000000"/>
                </a:solidFill>
                <a:latin typeface="Calibri"/>
                <a:ea typeface="Calibri"/>
                <a:cs typeface="Calibri"/>
                <a:sym typeface="Calibri"/>
              </a:endParaRPr>
            </a:p>
          </p:txBody>
        </p:sp>
        <p:sp>
          <p:nvSpPr>
            <p:cNvPr id="481" name="Google Shape;481;p5"/>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الحصة 2 </a:t>
              </a:r>
              <a:endParaRPr sz="2000" b="0" i="0" u="none" strike="noStrike" cap="none">
                <a:solidFill>
                  <a:srgbClr val="000000"/>
                </a:solidFill>
                <a:latin typeface="Calibri"/>
                <a:ea typeface="Calibri"/>
                <a:cs typeface="Calibri"/>
                <a:sym typeface="Calibri"/>
              </a:endParaRPr>
            </a:p>
          </p:txBody>
        </p:sp>
        <p:sp>
          <p:nvSpPr>
            <p:cNvPr id="482" name="Google Shape;482;p5"/>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الظواهر اللغوية : أسلوب التعليل</a:t>
              </a:r>
              <a:endParaRPr sz="2000" b="0" i="0" u="none" strike="noStrike" cap="none">
                <a:solidFill>
                  <a:srgbClr val="000000"/>
                </a:solidFill>
                <a:latin typeface="Calibri"/>
                <a:ea typeface="Calibri"/>
                <a:cs typeface="Calibri"/>
                <a:sym typeface="Calibri"/>
              </a:endParaRPr>
            </a:p>
          </p:txBody>
        </p:sp>
      </p:grpSp>
      <p:sp>
        <p:nvSpPr>
          <p:cNvPr id="483" name="Google Shape;483;p5"/>
          <p:cNvSpPr/>
          <p:nvPr/>
        </p:nvSpPr>
        <p:spPr>
          <a:xfrm>
            <a:off x="6130654" y="1311586"/>
            <a:ext cx="5890794" cy="627084"/>
          </a:xfrm>
          <a:prstGeom prst="rect">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484" name="Google Shape;484;p5"/>
          <p:cNvSpPr/>
          <p:nvPr/>
        </p:nvSpPr>
        <p:spPr>
          <a:xfrm>
            <a:off x="123748" y="1311586"/>
            <a:ext cx="5890794" cy="627084"/>
          </a:xfrm>
          <a:prstGeom prst="rect">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485" name="Google Shape;485;p5"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486" name="Google Shape;486;p5"/>
          <p:cNvSpPr/>
          <p:nvPr/>
        </p:nvSpPr>
        <p:spPr>
          <a:xfrm>
            <a:off x="5987322" y="4885289"/>
            <a:ext cx="6177458" cy="976025"/>
          </a:xfrm>
          <a:prstGeom prst="roundRect">
            <a:avLst>
              <a:gd name="adj" fmla="val 50000"/>
            </a:avLst>
          </a:prstGeom>
          <a:noFill/>
          <a:ln w="38100" cap="flat" cmpd="sng">
            <a:solidFill>
              <a:srgbClr val="1C3052"/>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487" name="Google Shape;487;p5"/>
          <p:cNvSpPr/>
          <p:nvPr/>
        </p:nvSpPr>
        <p:spPr>
          <a:xfrm>
            <a:off x="6165351" y="5024195"/>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00B05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1" i="0" u="none" strike="noStrike" cap="none">
                <a:solidFill>
                  <a:srgbClr val="000000"/>
                </a:solidFill>
                <a:latin typeface="Calibri"/>
                <a:ea typeface="Calibri"/>
                <a:cs typeface="Calibri"/>
                <a:sym typeface="Calibri"/>
              </a:rPr>
              <a:t>الطلاقة والفهم: كيف تصبح رجل أعمال ناجحا؟(ح1)</a:t>
            </a:r>
            <a:endParaRPr sz="2000" b="1" i="0" u="none" strike="noStrike" cap="none">
              <a:solidFill>
                <a:srgbClr val="000000"/>
              </a:solidFill>
              <a:latin typeface="Calibri"/>
              <a:ea typeface="Calibri"/>
              <a:cs typeface="Calibri"/>
              <a:sym typeface="Calibri"/>
            </a:endParaRPr>
          </a:p>
        </p:txBody>
      </p:sp>
      <p:sp>
        <p:nvSpPr>
          <p:cNvPr id="488" name="Google Shape;488;p5"/>
          <p:cNvSpPr/>
          <p:nvPr/>
        </p:nvSpPr>
        <p:spPr>
          <a:xfrm>
            <a:off x="10363046" y="5024195"/>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00B05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4</a:t>
            </a:r>
            <a:endParaRPr sz="2400" b="1" i="0" u="none" strike="noStrike" cap="none">
              <a:solidFill>
                <a:srgbClr val="000000"/>
              </a:solidFill>
              <a:latin typeface="Calibri"/>
              <a:ea typeface="Calibri"/>
              <a:cs typeface="Calibri"/>
              <a:sym typeface="Calibri"/>
            </a:endParaRPr>
          </a:p>
        </p:txBody>
      </p:sp>
      <p:sp>
        <p:nvSpPr>
          <p:cNvPr id="489" name="Google Shape;489;p5"/>
          <p:cNvSpPr/>
          <p:nvPr/>
        </p:nvSpPr>
        <p:spPr>
          <a:xfrm>
            <a:off x="4356298" y="2110550"/>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5</a:t>
            </a:r>
            <a:endParaRPr sz="2400" b="1" i="0" u="none" strike="noStrike" cap="none">
              <a:solidFill>
                <a:srgbClr val="000000"/>
              </a:solidFill>
              <a:latin typeface="Calibri"/>
              <a:ea typeface="Calibri"/>
              <a:cs typeface="Calibri"/>
              <a:sym typeface="Calibri"/>
            </a:endParaRPr>
          </a:p>
        </p:txBody>
      </p:sp>
      <p:sp>
        <p:nvSpPr>
          <p:cNvPr id="490" name="Google Shape;490;p5"/>
          <p:cNvSpPr/>
          <p:nvPr/>
        </p:nvSpPr>
        <p:spPr>
          <a:xfrm>
            <a:off x="4356298" y="3093267"/>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6</a:t>
            </a:r>
            <a:endParaRPr sz="2400" b="1" i="0" u="none" strike="noStrike" cap="none">
              <a:solidFill>
                <a:srgbClr val="000000"/>
              </a:solidFill>
              <a:latin typeface="Calibri"/>
              <a:ea typeface="Calibri"/>
              <a:cs typeface="Calibri"/>
              <a:sym typeface="Calibri"/>
            </a:endParaRPr>
          </a:p>
        </p:txBody>
      </p:sp>
      <p:sp>
        <p:nvSpPr>
          <p:cNvPr id="491" name="Google Shape;491;p5"/>
          <p:cNvSpPr/>
          <p:nvPr/>
        </p:nvSpPr>
        <p:spPr>
          <a:xfrm>
            <a:off x="4383518" y="3987296"/>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7</a:t>
            </a:r>
            <a:endParaRPr sz="2400" b="1" i="0" u="none" strike="noStrike" cap="none">
              <a:solidFill>
                <a:srgbClr val="000000"/>
              </a:solidFill>
              <a:latin typeface="Calibri"/>
              <a:ea typeface="Calibri"/>
              <a:cs typeface="Calibri"/>
              <a:sym typeface="Calibri"/>
            </a:endParaRPr>
          </a:p>
        </p:txBody>
      </p:sp>
      <p:sp>
        <p:nvSpPr>
          <p:cNvPr id="492" name="Google Shape;492;p5"/>
          <p:cNvSpPr/>
          <p:nvPr/>
        </p:nvSpPr>
        <p:spPr>
          <a:xfrm>
            <a:off x="4410738" y="4989601"/>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400" b="1" i="0" u="none" strike="noStrike" cap="none">
                <a:solidFill>
                  <a:srgbClr val="000000"/>
                </a:solidFill>
                <a:latin typeface="Calibri"/>
                <a:ea typeface="Calibri"/>
                <a:cs typeface="Calibri"/>
                <a:sym typeface="Calibri"/>
              </a:rPr>
              <a:t>الحصة 8</a:t>
            </a:r>
            <a:endParaRPr sz="2400" b="1" i="0" u="none" strike="noStrike" cap="none">
              <a:solidFill>
                <a:srgbClr val="000000"/>
              </a:solidFill>
              <a:latin typeface="Calibri"/>
              <a:ea typeface="Calibri"/>
              <a:cs typeface="Calibri"/>
              <a:sym typeface="Calibri"/>
            </a:endParaRPr>
          </a:p>
        </p:txBody>
      </p:sp>
      <p:sp>
        <p:nvSpPr>
          <p:cNvPr id="493" name="Google Shape;493;p5"/>
          <p:cNvSpPr/>
          <p:nvPr/>
        </p:nvSpPr>
        <p:spPr>
          <a:xfrm>
            <a:off x="204813" y="2082341"/>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الطلاقة والفهم: كيف تصبح رجل أعمال ناجحا؟(ح2)</a:t>
            </a:r>
            <a:endParaRPr/>
          </a:p>
        </p:txBody>
      </p:sp>
      <p:sp>
        <p:nvSpPr>
          <p:cNvPr id="494" name="Google Shape;494;p5"/>
          <p:cNvSpPr/>
          <p:nvPr/>
        </p:nvSpPr>
        <p:spPr>
          <a:xfrm>
            <a:off x="214482" y="3093266"/>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1 </a:t>
            </a:r>
            <a:endParaRPr/>
          </a:p>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حجاجي </a:t>
            </a:r>
            <a:endParaRPr sz="2000" b="0" i="0" u="none" strike="noStrike" cap="none">
              <a:solidFill>
                <a:srgbClr val="000000"/>
              </a:solidFill>
              <a:latin typeface="Calibri"/>
              <a:ea typeface="Calibri"/>
              <a:cs typeface="Calibri"/>
              <a:sym typeface="Calibri"/>
            </a:endParaRPr>
          </a:p>
        </p:txBody>
      </p:sp>
      <p:sp>
        <p:nvSpPr>
          <p:cNvPr id="495" name="Google Shape;495;p5"/>
          <p:cNvSpPr/>
          <p:nvPr/>
        </p:nvSpPr>
        <p:spPr>
          <a:xfrm>
            <a:off x="192706" y="406312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الإنتاج الكتابي ح 2 </a:t>
            </a:r>
            <a:endParaRPr/>
          </a:p>
          <a:p>
            <a:pPr marL="0" marR="0" lvl="0" indent="0" algn="ctr"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إنتاج نص حجاجي</a:t>
            </a:r>
            <a:endParaRPr sz="2000" b="0" i="0" u="none" strike="noStrike" cap="none">
              <a:solidFill>
                <a:srgbClr val="000000"/>
              </a:solidFill>
              <a:latin typeface="Calibri"/>
              <a:ea typeface="Calibri"/>
              <a:cs typeface="Calibri"/>
              <a:sym typeface="Calibri"/>
            </a:endParaRPr>
          </a:p>
        </p:txBody>
      </p:sp>
      <p:sp>
        <p:nvSpPr>
          <p:cNvPr id="496" name="Google Shape;496;p5"/>
          <p:cNvSpPr/>
          <p:nvPr/>
        </p:nvSpPr>
        <p:spPr>
          <a:xfrm>
            <a:off x="174428" y="5024194"/>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الدعم والتقويم</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34"/>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5 دقائق</a:t>
            </a:r>
            <a:endParaRPr/>
          </a:p>
        </p:txBody>
      </p:sp>
      <p:sp>
        <p:nvSpPr>
          <p:cNvPr id="502" name="Google Shape;502;p34"/>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marL="457200" lvl="0" indent="-406400" algn="r" rtl="1">
              <a:lnSpc>
                <a:spcPct val="90000"/>
              </a:lnSpc>
              <a:spcBef>
                <a:spcPts val="1000"/>
              </a:spcBef>
              <a:spcAft>
                <a:spcPts val="0"/>
              </a:spcAft>
              <a:buSzPct val="126126"/>
              <a:buNone/>
            </a:pPr>
            <a:endParaRPr/>
          </a:p>
        </p:txBody>
      </p:sp>
      <p:sp>
        <p:nvSpPr>
          <p:cNvPr id="503" name="Google Shape;503;p34"/>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marL="457200" lvl="0" indent="-406400" algn="r" rtl="1">
              <a:lnSpc>
                <a:spcPct val="90000"/>
              </a:lnSpc>
              <a:spcBef>
                <a:spcPts val="1000"/>
              </a:spcBef>
              <a:spcAft>
                <a:spcPts val="0"/>
              </a:spcAft>
              <a:buSzPct val="126126"/>
              <a:buNone/>
            </a:pPr>
            <a:endParaRPr/>
          </a:p>
        </p:txBody>
      </p:sp>
      <p:sp>
        <p:nvSpPr>
          <p:cNvPr id="504" name="Google Shape;504;p34"/>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افتتاح الحصة</a:t>
            </a:r>
            <a:endParaRPr/>
          </a:p>
        </p:txBody>
      </p:sp>
      <p:sp>
        <p:nvSpPr>
          <p:cNvPr id="505" name="Google Shape;505;p34"/>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fontScale="85000" lnSpcReduction="20000"/>
          </a:bodyPr>
          <a:lstStyle/>
          <a:p>
            <a:pPr marL="457200" lvl="0" indent="-406400" algn="r" rtl="1">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marL="457200" lvl="0" indent="-406400" algn="r" rtl="1">
              <a:lnSpc>
                <a:spcPct val="90000"/>
              </a:lnSpc>
              <a:spcBef>
                <a:spcPts val="1000"/>
              </a:spcBef>
              <a:spcAft>
                <a:spcPts val="0"/>
              </a:spcAft>
              <a:buSzPct val="137254"/>
              <a:buNone/>
            </a:pPr>
            <a:endParaRPr/>
          </a:p>
        </p:txBody>
      </p:sp>
      <p:sp>
        <p:nvSpPr>
          <p:cNvPr id="506" name="Google Shape;506;p34"/>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507" name="Google Shape;507;p34"/>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508" name="Google Shape;508;p34"/>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20 دقيقة</a:t>
            </a:r>
            <a:endParaRPr/>
          </a:p>
        </p:txBody>
      </p:sp>
      <p:sp>
        <p:nvSpPr>
          <p:cNvPr id="509" name="Google Shape;509;p34"/>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510" name="Google Shape;510;p34"/>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اختتام الحصة</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5 دقائق</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30685b3063a_0_1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مَرْحَبًا بِكُمْ. هَلْ أَنْتُمْ مُسْتَعِدُّونَ لِنَبْدَأَ حِصَّتَنَا؟ هَيَّا بِنَا لِنَنْطَلِقْ!</a:t>
            </a:r>
            <a:endParaRPr/>
          </a:p>
        </p:txBody>
      </p:sp>
      <p:pic>
        <p:nvPicPr>
          <p:cNvPr id="521" name="Google Shape;521;g30685b3063a_0_11"/>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22" name="Google Shape;522;g30685b3063a_0_11"/>
          <p:cNvPicPr preferRelativeResize="0"/>
          <p:nvPr/>
        </p:nvPicPr>
        <p:blipFill rotWithShape="1">
          <a:blip r:embed="rId4">
            <a:alphaModFix/>
          </a:blip>
          <a:srcRect/>
          <a:stretch/>
        </p:blipFill>
        <p:spPr>
          <a:xfrm>
            <a:off x="215238" y="210537"/>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grpSp>
        <p:nvGrpSpPr>
          <p:cNvPr id="527" name="Google Shape;527;p6"/>
          <p:cNvGrpSpPr/>
          <p:nvPr/>
        </p:nvGrpSpPr>
        <p:grpSpPr>
          <a:xfrm>
            <a:off x="4932835" y="1459304"/>
            <a:ext cx="6054377" cy="3711725"/>
            <a:chOff x="1715066" y="1103461"/>
            <a:chExt cx="5717724" cy="3124203"/>
          </a:xfrm>
        </p:grpSpPr>
        <p:sp>
          <p:nvSpPr>
            <p:cNvPr id="528" name="Google Shape;528;p6"/>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29" name="Google Shape;529;p6"/>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30" name="Google Shape;530;p6"/>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31" name="Google Shape;531;p6"/>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دقيقة </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None/>
            </a:pPr>
            <a:endParaRPr sz="2133" b="0" i="1" u="none" strike="noStrike" cap="none">
              <a:solidFill>
                <a:srgbClr val="7F7F7F"/>
              </a:solidFill>
              <a:latin typeface="Arial"/>
              <a:ea typeface="Arial"/>
              <a:cs typeface="Arial"/>
              <a:sym typeface="Arial"/>
            </a:endParaRPr>
          </a:p>
        </p:txBody>
      </p:sp>
      <p:pic>
        <p:nvPicPr>
          <p:cNvPr id="532" name="Google Shape;532;p6"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57"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538" name="Google Shape;538;p5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539" name="Google Shape;539;p57"/>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540" name="Google Shape;540;p57"/>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a:solidFill>
                <a:srgbClr val="106585"/>
              </a:solidFill>
              <a:latin typeface="Calibri"/>
              <a:ea typeface="Calibri"/>
              <a:cs typeface="Calibri"/>
              <a:sym typeface="Calibri"/>
            </a:endParaRPr>
          </a:p>
        </p:txBody>
      </p:sp>
      <p:sp>
        <p:nvSpPr>
          <p:cNvPr id="541" name="Google Shape;541;p57"/>
          <p:cNvSpPr txBox="1"/>
          <p:nvPr/>
        </p:nvSpPr>
        <p:spPr>
          <a:xfrm>
            <a:off x="1413865" y="968172"/>
            <a:ext cx="9350477" cy="1200288"/>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3200"/>
              <a:buFont typeface="Arial"/>
              <a:buNone/>
            </a:pPr>
            <a:r>
              <a:rPr lang="ar-MA" sz="4000" b="1" i="0" u="none" strike="noStrike" cap="none">
                <a:solidFill>
                  <a:schemeClr val="dk1"/>
                </a:solidFill>
                <a:latin typeface="Calibri"/>
                <a:ea typeface="Calibri"/>
                <a:cs typeface="Calibri"/>
                <a:sym typeface="Calibri"/>
              </a:rPr>
              <a:t>قولة:</a:t>
            </a:r>
            <a:endParaRPr sz="1400" b="0" i="0" u="none" strike="noStrike" cap="none">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3200" b="1" i="0" u="none" strike="noStrike" cap="none">
              <a:solidFill>
                <a:schemeClr val="dk1"/>
              </a:solidFill>
              <a:latin typeface="Calibri"/>
              <a:ea typeface="Calibri"/>
              <a:cs typeface="Calibri"/>
              <a:sym typeface="Calibri"/>
            </a:endParaRPr>
          </a:p>
        </p:txBody>
      </p:sp>
      <p:sp>
        <p:nvSpPr>
          <p:cNvPr id="542" name="Google Shape;542;p57"/>
          <p:cNvSpPr txBox="1"/>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757070"/>
              </a:buClr>
              <a:buSzPts val="1800"/>
              <a:buFont typeface="Calibri"/>
              <a:buNone/>
            </a:pPr>
            <a:r>
              <a:rPr lang="ar-MA" sz="1400" b="0" i="0" u="none" strike="noStrike" cap="none">
                <a:solidFill>
                  <a:srgbClr val="000000"/>
                </a:solidFill>
                <a:latin typeface="Calibri"/>
                <a:ea typeface="Calibri"/>
                <a:cs typeface="Calibri"/>
                <a:sym typeface="Calibri"/>
              </a:rPr>
              <a:t>يطلب المدرس من المتعلمين تقديم تعليق  آخر مناسب  على القولة</a:t>
            </a:r>
            <a:endParaRPr/>
          </a:p>
        </p:txBody>
      </p:sp>
      <p:sp>
        <p:nvSpPr>
          <p:cNvPr id="543" name="Google Shape;543;p57"/>
          <p:cNvSpPr/>
          <p:nvPr/>
        </p:nvSpPr>
        <p:spPr>
          <a:xfrm>
            <a:off x="1652154" y="2059672"/>
            <a:ext cx="8312727" cy="3227227"/>
          </a:xfrm>
          <a:prstGeom prst="bevel">
            <a:avLst>
              <a:gd name="adj" fmla="val 12500"/>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3200"/>
              <a:buFont typeface="Arial"/>
              <a:buNone/>
            </a:pPr>
            <a:r>
              <a:rPr lang="ar-MA" sz="4000" b="1" i="0" u="none" strike="noStrike" cap="none" dirty="0">
                <a:solidFill>
                  <a:srgbClr val="000000"/>
                </a:solidFill>
                <a:latin typeface="Calibri"/>
                <a:ea typeface="Calibri"/>
                <a:cs typeface="Calibri"/>
                <a:sym typeface="Calibri"/>
              </a:rPr>
              <a:t>لا تنتظر أن يطرق النجاح بابك؛ اصنعه بيديك بالعمل المتواصل"</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p58"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549" name="Google Shape;549;p58"/>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550" name="Google Shape;550;p58"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551" name="Google Shape;551;p58"/>
          <p:cNvSpPr txBox="1"/>
          <p:nvPr/>
        </p:nvSpPr>
        <p:spPr>
          <a:xfrm>
            <a:off x="1337188" y="2051332"/>
            <a:ext cx="8977862" cy="830956"/>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3200" b="1" i="0" u="none" strike="noStrike" cap="none">
                <a:solidFill>
                  <a:schemeClr val="dk1"/>
                </a:solidFill>
                <a:latin typeface="Calibri"/>
                <a:ea typeface="Calibri"/>
                <a:cs typeface="Calibri"/>
                <a:sym typeface="Calibri"/>
              </a:rPr>
              <a:t>الجواب هو</a:t>
            </a:r>
            <a:r>
              <a:rPr lang="ar-MA" sz="2000" b="1" i="0" u="none" strike="noStrike" cap="none">
                <a:solidFill>
                  <a:schemeClr val="dk1"/>
                </a:solidFill>
                <a:latin typeface="Calibri"/>
                <a:ea typeface="Calibri"/>
                <a:cs typeface="Calibri"/>
                <a:sym typeface="Calibri"/>
              </a:rPr>
              <a:t>: .......................................................................................................</a:t>
            </a:r>
            <a:endParaRPr sz="2000" b="1" i="0" u="none" strike="noStrike" cap="none">
              <a:solidFill>
                <a:schemeClr val="dk1"/>
              </a:solidFill>
              <a:latin typeface="Calibri"/>
              <a:ea typeface="Calibri"/>
              <a:cs typeface="Calibri"/>
              <a:sym typeface="Calibri"/>
            </a:endParaRPr>
          </a:p>
        </p:txBody>
      </p:sp>
      <p:sp>
        <p:nvSpPr>
          <p:cNvPr id="552" name="Google Shape;552;p58"/>
          <p:cNvSpPr txBox="1"/>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757070"/>
              </a:buClr>
              <a:buSzPts val="1800"/>
              <a:buFont typeface="Calibri"/>
              <a:buNone/>
            </a:pPr>
            <a:r>
              <a:rPr lang="ar-MA" sz="1400" b="0" i="0" u="none" strike="noStrike" cap="none">
                <a:solidFill>
                  <a:srgbClr val="000000"/>
                </a:solidFill>
                <a:latin typeface="Calibri"/>
                <a:ea typeface="Calibri"/>
                <a:cs typeface="Calibri"/>
                <a:sym typeface="Calibri"/>
              </a:rPr>
              <a:t>يطلب المدرس من المتعلمين تقديم تعليق  آخر مناسب  على القولة</a:t>
            </a:r>
            <a:endParaRPr/>
          </a:p>
        </p:txBody>
      </p:sp>
      <p:sp>
        <p:nvSpPr>
          <p:cNvPr id="553" name="Google Shape;553;p58"/>
          <p:cNvSpPr txBox="1"/>
          <p:nvPr/>
        </p:nvSpPr>
        <p:spPr>
          <a:xfrm>
            <a:off x="2718612" y="102046"/>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a:solidFill>
                <a:srgbClr val="106585"/>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7"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559" name="Google Shape;559;p7"/>
          <p:cNvGrpSpPr/>
          <p:nvPr/>
        </p:nvGrpSpPr>
        <p:grpSpPr>
          <a:xfrm>
            <a:off x="4932835" y="1459304"/>
            <a:ext cx="6054377" cy="3711725"/>
            <a:chOff x="1715066" y="1103461"/>
            <a:chExt cx="5717724" cy="3124203"/>
          </a:xfrm>
        </p:grpSpPr>
        <p:sp>
          <p:nvSpPr>
            <p:cNvPr id="560" name="Google Shape;560;p7"/>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61" name="Google Shape;561;p7"/>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62" name="Google Shape;562;p7"/>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563" name="Google Shape;563;p7"/>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5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569" name="Google Shape;569;p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28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457200" lvl="0" indent="-228600" algn="r" rtl="1">
              <a:lnSpc>
                <a:spcPct val="90000"/>
              </a:lnSpc>
              <a:spcBef>
                <a:spcPts val="1000"/>
              </a:spcBef>
              <a:spcAft>
                <a:spcPts val="0"/>
              </a:spcAft>
              <a:buSzPts val="2800"/>
              <a:buFont typeface="Arial"/>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3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g30685b3063a_0_2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80" name="Google Shape;580;g30685b3063a_0_2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581" name="Google Shape;581;g30685b3063a_0_27"/>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30685b3063a_0_3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87" name="Google Shape;587;g30685b3063a_0_3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588" name="Google Shape;588;g30685b3063a_0_38"/>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589" name="Google Shape;589;g30685b3063a_0_38"/>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590" name="Google Shape;590;g30685b3063a_0_38"/>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grpSp>
        <p:nvGrpSpPr>
          <p:cNvPr id="595" name="Google Shape;595;p8"/>
          <p:cNvGrpSpPr/>
          <p:nvPr/>
        </p:nvGrpSpPr>
        <p:grpSpPr>
          <a:xfrm>
            <a:off x="4932835" y="1459304"/>
            <a:ext cx="6054377" cy="3711725"/>
            <a:chOff x="1715066" y="1103461"/>
            <a:chExt cx="5717724" cy="3124203"/>
          </a:xfrm>
        </p:grpSpPr>
        <p:sp>
          <p:nvSpPr>
            <p:cNvPr id="596" name="Google Shape;596;p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597" name="Google Shape;597;p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598" name="Google Shape;598;p8"/>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599" name="Google Shape;599;p8"/>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00" name="Google Shape;600;p8"/>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عِندَ نِهَايَةِ هذِهِ الحِصَّةِ، سَتَكُونُونَ قَادِرِينَ عَلَى:</a:t>
            </a:r>
            <a:br>
              <a:rPr lang="ar-MA"/>
            </a:br>
            <a:endParaRPr/>
          </a:p>
        </p:txBody>
      </p:sp>
      <p:sp>
        <p:nvSpPr>
          <p:cNvPr id="606" name="Google Shape;606;p53"/>
          <p:cNvSpPr txBox="1">
            <a:spLocks noGrp="1"/>
          </p:cNvSpPr>
          <p:nvPr>
            <p:ph type="body" idx="2"/>
          </p:nvPr>
        </p:nvSpPr>
        <p:spPr>
          <a:xfrm>
            <a:off x="1396951" y="411286"/>
            <a:ext cx="10250160" cy="321521"/>
          </a:xfrm>
          <a:prstGeom prst="rect">
            <a:avLst/>
          </a:prstGeom>
          <a:noFill/>
          <a:ln>
            <a:noFill/>
          </a:ln>
        </p:spPr>
        <p:txBody>
          <a:bodyPr spcFirstLastPara="1" wrap="square" lIns="91425" tIns="45700" rIns="91425" bIns="45700" anchor="t" anchorCtr="0">
            <a:noAutofit/>
          </a:bodyPr>
          <a:lstStyle/>
          <a:p>
            <a:pPr marL="50800" lvl="0" indent="0" algn="r" rtl="1">
              <a:lnSpc>
                <a:spcPct val="90000"/>
              </a:lnSpc>
              <a:spcBef>
                <a:spcPts val="1000"/>
              </a:spcBef>
              <a:spcAft>
                <a:spcPts val="0"/>
              </a:spcAft>
              <a:buSzPts val="2800"/>
              <a:buNone/>
            </a:pPr>
            <a:r>
              <a:rPr lang="ar-MA"/>
              <a:t>يشرح المدرس أهداف الحصة، والمطلوب من المتعلم في كل هدف.</a:t>
            </a:r>
            <a:endParaRPr/>
          </a:p>
          <a:p>
            <a:pPr marL="457200" lvl="0" indent="-228600" algn="r" rtl="1">
              <a:lnSpc>
                <a:spcPct val="90000"/>
              </a:lnSpc>
              <a:spcBef>
                <a:spcPts val="1000"/>
              </a:spcBef>
              <a:spcAft>
                <a:spcPts val="0"/>
              </a:spcAft>
              <a:buSzPts val="2800"/>
              <a:buFont typeface="Arial"/>
              <a:buNone/>
            </a:pPr>
            <a:endParaRPr/>
          </a:p>
        </p:txBody>
      </p:sp>
      <p:sp>
        <p:nvSpPr>
          <p:cNvPr id="607" name="Google Shape;607;p5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608" name="Google Shape;608;p53"/>
          <p:cNvPicPr preferRelativeResize="0"/>
          <p:nvPr/>
        </p:nvPicPr>
        <p:blipFill rotWithShape="1">
          <a:blip r:embed="rId3">
            <a:alphaModFix/>
          </a:blip>
          <a:srcRect/>
          <a:stretch/>
        </p:blipFill>
        <p:spPr>
          <a:xfrm>
            <a:off x="10538871" y="1822235"/>
            <a:ext cx="707602" cy="707602"/>
          </a:xfrm>
          <a:prstGeom prst="rect">
            <a:avLst/>
          </a:prstGeom>
          <a:noFill/>
          <a:ln>
            <a:noFill/>
          </a:ln>
        </p:spPr>
      </p:pic>
      <p:pic>
        <p:nvPicPr>
          <p:cNvPr id="609" name="Google Shape;609;p53"/>
          <p:cNvPicPr preferRelativeResize="0"/>
          <p:nvPr/>
        </p:nvPicPr>
        <p:blipFill rotWithShape="1">
          <a:blip r:embed="rId3">
            <a:alphaModFix/>
          </a:blip>
          <a:srcRect/>
          <a:stretch/>
        </p:blipFill>
        <p:spPr>
          <a:xfrm>
            <a:off x="10538871" y="3251461"/>
            <a:ext cx="707602" cy="707602"/>
          </a:xfrm>
          <a:prstGeom prst="rect">
            <a:avLst/>
          </a:prstGeom>
          <a:noFill/>
          <a:ln>
            <a:noFill/>
          </a:ln>
        </p:spPr>
      </p:pic>
      <p:sp>
        <p:nvSpPr>
          <p:cNvPr id="610" name="Google Shape;610;p53"/>
          <p:cNvSpPr/>
          <p:nvPr/>
        </p:nvSpPr>
        <p:spPr>
          <a:xfrm>
            <a:off x="530941" y="3195730"/>
            <a:ext cx="984364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000" b="1" i="0" u="none" strike="noStrike" cap="none">
                <a:solidFill>
                  <a:srgbClr val="106585"/>
                </a:solidFill>
                <a:latin typeface="Calibri"/>
                <a:ea typeface="Calibri"/>
                <a:cs typeface="Calibri"/>
                <a:sym typeface="Calibri"/>
              </a:rPr>
              <a:t>قراءة مقطع من النص بطلاقة في حدود دقيقة.</a:t>
            </a:r>
            <a:endParaRPr sz="1500" b="0" i="0" u="none" strike="noStrike" cap="none">
              <a:solidFill>
                <a:srgbClr val="000000"/>
              </a:solidFill>
              <a:latin typeface="Arial"/>
              <a:ea typeface="Arial"/>
              <a:cs typeface="Arial"/>
              <a:sym typeface="Arial"/>
            </a:endParaRPr>
          </a:p>
        </p:txBody>
      </p:sp>
      <p:pic>
        <p:nvPicPr>
          <p:cNvPr id="611" name="Google Shape;611;p53"/>
          <p:cNvPicPr preferRelativeResize="0"/>
          <p:nvPr/>
        </p:nvPicPr>
        <p:blipFill rotWithShape="1">
          <a:blip r:embed="rId4">
            <a:alphaModFix/>
          </a:blip>
          <a:srcRect/>
          <a:stretch/>
        </p:blipFill>
        <p:spPr>
          <a:xfrm>
            <a:off x="203565" y="214147"/>
            <a:ext cx="591916" cy="591916"/>
          </a:xfrm>
          <a:prstGeom prst="rect">
            <a:avLst/>
          </a:prstGeom>
          <a:noFill/>
          <a:ln>
            <a:noFill/>
          </a:ln>
        </p:spPr>
      </p:pic>
      <p:pic>
        <p:nvPicPr>
          <p:cNvPr id="612" name="Google Shape;612;p53"/>
          <p:cNvPicPr preferRelativeResize="0"/>
          <p:nvPr/>
        </p:nvPicPr>
        <p:blipFill rotWithShape="1">
          <a:blip r:embed="rId3">
            <a:alphaModFix/>
          </a:blip>
          <a:srcRect/>
          <a:stretch/>
        </p:blipFill>
        <p:spPr>
          <a:xfrm>
            <a:off x="10538871" y="4426886"/>
            <a:ext cx="707602" cy="707602"/>
          </a:xfrm>
          <a:prstGeom prst="rect">
            <a:avLst/>
          </a:prstGeom>
          <a:noFill/>
          <a:ln>
            <a:noFill/>
          </a:ln>
        </p:spPr>
      </p:pic>
      <p:sp>
        <p:nvSpPr>
          <p:cNvPr id="613" name="Google Shape;613;p53"/>
          <p:cNvSpPr/>
          <p:nvPr/>
        </p:nvSpPr>
        <p:spPr>
          <a:xfrm>
            <a:off x="459240" y="4426886"/>
            <a:ext cx="10079631" cy="1168400"/>
          </a:xfrm>
          <a:prstGeom prst="roundRect">
            <a:avLst>
              <a:gd name="adj" fmla="val 16667"/>
            </a:avLst>
          </a:prstGeom>
          <a:solidFill>
            <a:srgbClr val="F2F2F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400" b="1" i="0" u="none" strike="noStrike" cap="none">
                <a:solidFill>
                  <a:srgbClr val="106585"/>
                </a:solidFill>
                <a:latin typeface="Calibri"/>
                <a:ea typeface="Calibri"/>
                <a:cs typeface="Calibri"/>
                <a:sym typeface="Calibri"/>
              </a:rPr>
              <a:t>الفهم الصريح للنص:</a:t>
            </a:r>
            <a:endParaRPr/>
          </a:p>
          <a:p>
            <a:pPr marL="0" marR="0" lvl="0" indent="0" algn="r" rtl="1">
              <a:lnSpc>
                <a:spcPct val="100000"/>
              </a:lnSpc>
              <a:spcBef>
                <a:spcPts val="0"/>
              </a:spcBef>
              <a:spcAft>
                <a:spcPts val="0"/>
              </a:spcAft>
              <a:buNone/>
            </a:pPr>
            <a:r>
              <a:rPr lang="ar-MA" sz="2400" b="1" i="0" u="none" strike="noStrike" cap="none">
                <a:solidFill>
                  <a:srgbClr val="106585"/>
                </a:solidFill>
                <a:latin typeface="Calibri"/>
                <a:ea typeface="Calibri"/>
                <a:cs typeface="Calibri"/>
                <a:sym typeface="Calibri"/>
              </a:rPr>
              <a:t> استخراج معلومات صريحة من نص "كيف تصبح رجل أعمال ناجحا؟" (ح1)</a:t>
            </a:r>
            <a:endParaRPr/>
          </a:p>
          <a:p>
            <a:pPr marL="0" marR="0" lvl="0" indent="0" algn="r" rtl="1">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r" rtl="1">
              <a:lnSpc>
                <a:spcPct val="100000"/>
              </a:lnSpc>
              <a:spcBef>
                <a:spcPts val="0"/>
              </a:spcBef>
              <a:spcAft>
                <a:spcPts val="0"/>
              </a:spcAft>
              <a:buNone/>
            </a:pPr>
            <a:endParaRPr sz="2400" b="1" i="0" u="none" strike="noStrike" cap="none">
              <a:solidFill>
                <a:srgbClr val="106585"/>
              </a:solidFill>
              <a:latin typeface="Calibri"/>
              <a:ea typeface="Calibri"/>
              <a:cs typeface="Calibri"/>
              <a:sym typeface="Calibri"/>
            </a:endParaRPr>
          </a:p>
        </p:txBody>
      </p:sp>
      <p:sp>
        <p:nvSpPr>
          <p:cNvPr id="614" name="Google Shape;614;p53"/>
          <p:cNvSpPr/>
          <p:nvPr/>
        </p:nvSpPr>
        <p:spPr>
          <a:xfrm>
            <a:off x="530942" y="1262714"/>
            <a:ext cx="9843646" cy="1661441"/>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400" b="1" i="0" u="none" strike="noStrike" cap="none">
                <a:solidFill>
                  <a:srgbClr val="106585"/>
                </a:solidFill>
                <a:latin typeface="Calibri"/>
                <a:ea typeface="Calibri"/>
                <a:cs typeface="Calibri"/>
                <a:sym typeface="Calibri"/>
              </a:rPr>
              <a:t>اكتساب معجم وتوظيفه:</a:t>
            </a:r>
            <a:endParaRPr/>
          </a:p>
          <a:p>
            <a:pPr marL="95250" marR="0" lvl="0" indent="0" algn="just" rtl="1">
              <a:lnSpc>
                <a:spcPct val="100000"/>
              </a:lnSpc>
              <a:spcBef>
                <a:spcPts val="0"/>
              </a:spcBef>
              <a:spcAft>
                <a:spcPts val="0"/>
              </a:spcAft>
              <a:buNone/>
            </a:pPr>
            <a:r>
              <a:rPr lang="ar-MA" sz="2400" b="1" i="0" u="none" strike="noStrike" cap="none">
                <a:solidFill>
                  <a:srgbClr val="FF0000"/>
                </a:solidFill>
                <a:latin typeface="Calibri"/>
                <a:ea typeface="Calibri"/>
                <a:cs typeface="Calibri"/>
                <a:sym typeface="Calibri"/>
              </a:rPr>
              <a:t>مفردات: </a:t>
            </a:r>
            <a:r>
              <a:rPr lang="ar-MA" sz="2400" b="1" i="0" u="none" strike="noStrike" cap="none">
                <a:solidFill>
                  <a:srgbClr val="106585"/>
                </a:solidFill>
                <a:latin typeface="Calibri"/>
                <a:ea typeface="Calibri"/>
                <a:cs typeface="Calibri"/>
                <a:sym typeface="Calibri"/>
              </a:rPr>
              <a:t>   </a:t>
            </a:r>
            <a:r>
              <a:rPr lang="ar-MA" sz="2400" b="0" i="0" u="none" strike="noStrike" cap="none">
                <a:solidFill>
                  <a:srgbClr val="106585"/>
                </a:solidFill>
                <a:latin typeface="Calibri"/>
                <a:ea typeface="Calibri"/>
                <a:cs typeface="Calibri"/>
                <a:sym typeface="Calibri"/>
              </a:rPr>
              <a:t>–   – شَرِكَاتٌ  - تَحْفِيزِ   – ﭐلتَّفْكِيرُ خَارِجَ ﭐلصُّنْدُوقِ - ﭐسْتِقْطَابِ - يَتَحَلَّى </a:t>
            </a:r>
            <a:endParaRPr/>
          </a:p>
          <a:p>
            <a:pPr marL="95250" marR="0" lvl="0" indent="0" algn="just" rtl="1">
              <a:lnSpc>
                <a:spcPct val="100000"/>
              </a:lnSpc>
              <a:spcBef>
                <a:spcPts val="0"/>
              </a:spcBef>
              <a:spcAft>
                <a:spcPts val="0"/>
              </a:spcAft>
              <a:buNone/>
            </a:pPr>
            <a:r>
              <a:rPr lang="ar-MA" sz="2400" b="1" i="0" u="none" strike="noStrike" cap="none">
                <a:solidFill>
                  <a:srgbClr val="FF0000"/>
                </a:solidFill>
                <a:latin typeface="Calibri"/>
                <a:ea typeface="Calibri"/>
                <a:cs typeface="Calibri"/>
                <a:sym typeface="Calibri"/>
              </a:rPr>
              <a:t>أفعال الكلام:</a:t>
            </a:r>
            <a:r>
              <a:rPr lang="ar-MA" sz="2400" b="1" i="0" u="none" strike="noStrike" cap="none">
                <a:solidFill>
                  <a:srgbClr val="106585"/>
                </a:solidFill>
                <a:latin typeface="Calibri"/>
                <a:ea typeface="Calibri"/>
                <a:cs typeface="Calibri"/>
                <a:sym typeface="Calibri"/>
              </a:rPr>
              <a:t> </a:t>
            </a:r>
            <a:r>
              <a:rPr lang="ar-MA" sz="2400" b="0" i="0" u="none" strike="noStrike" cap="none">
                <a:solidFill>
                  <a:srgbClr val="106585"/>
                </a:solidFill>
                <a:latin typeface="Calibri"/>
                <a:ea typeface="Calibri"/>
                <a:cs typeface="Calibri"/>
                <a:sym typeface="Calibri"/>
              </a:rPr>
              <a:t>عبارات تدل على: التوضيح والتفسير – نصيحة أو توجيه</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8"/>
                                        </p:tgtEl>
                                        <p:attrNameLst>
                                          <p:attrName>style.visibility</p:attrName>
                                        </p:attrNameLst>
                                      </p:cBhvr>
                                      <p:to>
                                        <p:strVal val="visible"/>
                                      </p:to>
                                    </p:set>
                                    <p:animEffect transition="in" filter="fade">
                                      <p:cBhvr>
                                        <p:cTn id="7" dur="2000"/>
                                        <p:tgtEl>
                                          <p:spTgt spid="6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9"/>
                                        </p:tgtEl>
                                        <p:attrNameLst>
                                          <p:attrName>style.visibility</p:attrName>
                                        </p:attrNameLst>
                                      </p:cBhvr>
                                      <p:to>
                                        <p:strVal val="visible"/>
                                      </p:to>
                                    </p:set>
                                    <p:animEffect transition="in" filter="fade">
                                      <p:cBhvr>
                                        <p:cTn id="12" dur="2000"/>
                                        <p:tgtEl>
                                          <p:spTgt spid="60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0"/>
                                        </p:tgtEl>
                                        <p:attrNameLst>
                                          <p:attrName>style.visibility</p:attrName>
                                        </p:attrNameLst>
                                      </p:cBhvr>
                                      <p:to>
                                        <p:strVal val="visible"/>
                                      </p:to>
                                    </p:set>
                                    <p:animEffect transition="in" filter="fade">
                                      <p:cBhvr>
                                        <p:cTn id="17" dur="500"/>
                                        <p:tgtEl>
                                          <p:spTgt spid="6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2"/>
                                        </p:tgtEl>
                                        <p:attrNameLst>
                                          <p:attrName>style.visibility</p:attrName>
                                        </p:attrNameLst>
                                      </p:cBhvr>
                                      <p:to>
                                        <p:strVal val="visible"/>
                                      </p:to>
                                    </p:set>
                                    <p:animEffect transition="in" filter="fade">
                                      <p:cBhvr>
                                        <p:cTn id="22" dur="2000"/>
                                        <p:tgtEl>
                                          <p:spTgt spid="6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3"/>
                                        </p:tgtEl>
                                        <p:attrNameLst>
                                          <p:attrName>style.visibility</p:attrName>
                                        </p:attrNameLst>
                                      </p:cBhvr>
                                      <p:to>
                                        <p:strVal val="visible"/>
                                      </p:to>
                                    </p:set>
                                    <p:animEffect transition="in" filter="fade">
                                      <p:cBhvr>
                                        <p:cTn id="27" dur="1000"/>
                                        <p:tgtEl>
                                          <p:spTgt spid="6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14"/>
                                        </p:tgtEl>
                                        <p:attrNameLst>
                                          <p:attrName>style.visibility</p:attrName>
                                        </p:attrNameLst>
                                      </p:cBhvr>
                                      <p:to>
                                        <p:strVal val="visible"/>
                                      </p:to>
                                    </p:set>
                                    <p:animEffect transition="in" filter="fade">
                                      <p:cBhvr>
                                        <p:cTn id="32" dur="1000"/>
                                        <p:tgtEl>
                                          <p:spTgt spid="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grpSp>
        <p:nvGrpSpPr>
          <p:cNvPr id="619" name="Google Shape;619;p12"/>
          <p:cNvGrpSpPr/>
          <p:nvPr/>
        </p:nvGrpSpPr>
        <p:grpSpPr>
          <a:xfrm>
            <a:off x="5130955" y="1706886"/>
            <a:ext cx="6054377" cy="3711725"/>
            <a:chOff x="1715066" y="1103461"/>
            <a:chExt cx="5717724" cy="3124203"/>
          </a:xfrm>
        </p:grpSpPr>
        <p:sp>
          <p:nvSpPr>
            <p:cNvPr id="620" name="Google Shape;620;p12"/>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621" name="Google Shape;621;p12"/>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622" name="Google Shape;622;p12"/>
          <p:cNvSpPr txBox="1"/>
          <p:nvPr/>
        </p:nvSpPr>
        <p:spPr>
          <a:xfrm>
            <a:off x="5223539" y="2321004"/>
            <a:ext cx="5869200" cy="1908215"/>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None/>
            </a:pPr>
            <a:r>
              <a:rPr lang="ar-MA" sz="4800" b="1" i="0" u="none" strike="noStrike" cap="none">
                <a:solidFill>
                  <a:srgbClr val="44546A"/>
                </a:solidFill>
                <a:latin typeface="Calibri"/>
                <a:ea typeface="Calibri"/>
                <a:cs typeface="Calibri"/>
                <a:sym typeface="Calibri"/>
              </a:rPr>
              <a:t>القراءة</a:t>
            </a:r>
            <a:r>
              <a:rPr lang="ar-MA" sz="9600" b="0" i="0" u="none" strike="noStrike" cap="none">
                <a:solidFill>
                  <a:srgbClr val="000000"/>
                </a:solidFill>
                <a:latin typeface="Arial"/>
                <a:ea typeface="Arial"/>
                <a:cs typeface="Arial"/>
                <a:sym typeface="Arial"/>
              </a:rPr>
              <a:t> </a:t>
            </a:r>
            <a:r>
              <a:rPr lang="ar-MA" sz="4800" b="1" i="0" u="none" strike="noStrike" cap="none">
                <a:solidFill>
                  <a:srgbClr val="44546A"/>
                </a:solidFill>
                <a:latin typeface="Calibri"/>
                <a:ea typeface="Calibri"/>
                <a:cs typeface="Calibri"/>
                <a:sym typeface="Calibri"/>
              </a:rPr>
              <a:t>الصامتة</a:t>
            </a:r>
            <a:br>
              <a:rPr lang="ar-MA" sz="9600" b="0" i="0" u="none" strike="noStrike" cap="none">
                <a:solidFill>
                  <a:srgbClr val="000000"/>
                </a:solidFill>
                <a:latin typeface="Arial"/>
                <a:ea typeface="Arial"/>
                <a:cs typeface="Arial"/>
                <a:sym typeface="Arial"/>
              </a:rPr>
            </a:br>
            <a:r>
              <a:rPr lang="ar-MA" sz="2800" b="1" i="0" u="none" strike="noStrike" cap="none">
                <a:solidFill>
                  <a:srgbClr val="44546A"/>
                </a:solidFill>
                <a:latin typeface="Calibri"/>
                <a:ea typeface="Calibri"/>
                <a:cs typeface="Calibri"/>
                <a:sym typeface="Calibri"/>
              </a:rPr>
              <a:t>(دقيقتان)</a:t>
            </a:r>
            <a:endParaRPr sz="2800" b="1" i="0" u="none" strike="noStrike" cap="none">
              <a:solidFill>
                <a:srgbClr val="44546A"/>
              </a:solidFill>
              <a:latin typeface="Calibri"/>
              <a:ea typeface="Calibri"/>
              <a:cs typeface="Calibri"/>
              <a:sym typeface="Calibri"/>
            </a:endParaRPr>
          </a:p>
        </p:txBody>
      </p:sp>
      <p:pic>
        <p:nvPicPr>
          <p:cNvPr id="623" name="Google Shape;623;p12" descr="‫تعلم القراءة... أهم طرق واستراتيجيات تعلم القراءة التي تساعد المعلم والأهل  في تعليم الطفل‬‎"/>
          <p:cNvPicPr preferRelativeResize="0"/>
          <p:nvPr/>
        </p:nvPicPr>
        <p:blipFill rotWithShape="1">
          <a:blip r:embed="rId3">
            <a:alphaModFix/>
          </a:blip>
          <a:srcRect/>
          <a:stretch/>
        </p:blipFill>
        <p:spPr>
          <a:xfrm>
            <a:off x="796413" y="2064774"/>
            <a:ext cx="3294114" cy="33538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pic>
        <p:nvPicPr>
          <p:cNvPr id="628" name="Google Shape;628;p1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629" name="Google Shape;629;p1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0" name="Google Shape;630;p16"/>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قراءة النص قراءة صامتة: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631" name="Google Shape;631;p16"/>
          <p:cNvSpPr txBox="1"/>
          <p:nvPr/>
        </p:nvSpPr>
        <p:spPr>
          <a:xfrm>
            <a:off x="1652563" y="494995"/>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a:t>
            </a:r>
            <a:r>
              <a:rPr lang="ar-MA" sz="1400" b="0" i="0" u="none" strike="noStrike" cap="none">
                <a:solidFill>
                  <a:srgbClr val="323F4F"/>
                </a:solidFill>
                <a:latin typeface="Calibri"/>
                <a:ea typeface="Calibri"/>
                <a:cs typeface="Calibri"/>
                <a:sym typeface="Calibri"/>
              </a:rPr>
              <a:t> المدرس من المتعلمين قراءة أجزاء متفرقة من النص قراءة صامتة ملتزمين قواعد القراءة السليمة</a:t>
            </a:r>
            <a:endParaRPr sz="1400" b="0" i="1" u="none" strike="noStrike" cap="none">
              <a:solidFill>
                <a:srgbClr val="323F4F"/>
              </a:solidFill>
              <a:latin typeface="Calibri"/>
              <a:ea typeface="Calibri"/>
              <a:cs typeface="Calibri"/>
              <a:sym typeface="Calibri"/>
            </a:endParaRPr>
          </a:p>
        </p:txBody>
      </p:sp>
      <p:pic>
        <p:nvPicPr>
          <p:cNvPr id="632" name="Google Shape;632;p16"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633" name="Google Shape;633;p16"/>
          <p:cNvSpPr txBox="1"/>
          <p:nvPr/>
        </p:nvSpPr>
        <p:spPr>
          <a:xfrm>
            <a:off x="2025445" y="1236252"/>
            <a:ext cx="7777200" cy="2862282"/>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br>
              <a:rPr lang="ar-MA" sz="2000" b="1" i="0" u="none" strike="noStrike" cap="none">
                <a:solidFill>
                  <a:srgbClr val="222A35"/>
                </a:solidFill>
                <a:latin typeface="Calibri"/>
                <a:ea typeface="Calibri"/>
                <a:cs typeface="Calibri"/>
                <a:sym typeface="Calibri"/>
              </a:rPr>
            </a:br>
            <a:r>
              <a:rPr lang="ar-MA" sz="2000" b="1" i="0" u="none" strike="noStrike" cap="none">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sz="1400" b="0" i="0" u="none" strike="noStrike" cap="none">
              <a:solidFill>
                <a:srgbClr val="000000"/>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a:t>
            </a:r>
            <a:endParaRPr sz="2000" b="1" i="0" u="none" strike="noStrike" cap="none">
              <a:solidFill>
                <a:srgbClr val="222A35"/>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10 دقيقة</a:t>
            </a:r>
            <a:endParaRPr/>
          </a:p>
        </p:txBody>
      </p:sp>
      <p:sp>
        <p:nvSpPr>
          <p:cNvPr id="639" name="Google Shape;639;p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SzPts val="2800"/>
              <a:buNone/>
            </a:pPr>
            <a:r>
              <a:rPr lang="ar-MA"/>
              <a:t>اكتساب معجم وتوظيفه</a:t>
            </a:r>
            <a:endParaRPr/>
          </a:p>
        </p:txBody>
      </p:sp>
      <p:pic>
        <p:nvPicPr>
          <p:cNvPr id="640" name="Google Shape;640;p9"/>
          <p:cNvPicPr preferRelativeResize="0"/>
          <p:nvPr/>
        </p:nvPicPr>
        <p:blipFill rotWithShape="1">
          <a:blip r:embed="rId3">
            <a:alphaModFix/>
          </a:blip>
          <a:srcRect/>
          <a:stretch/>
        </p:blipFill>
        <p:spPr>
          <a:xfrm>
            <a:off x="1072663" y="1620716"/>
            <a:ext cx="3241430" cy="324143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5" name="Google Shape;645;p10"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646" name="Google Shape;646;p10"/>
          <p:cNvSpPr/>
          <p:nvPr/>
        </p:nvSpPr>
        <p:spPr>
          <a:xfrm>
            <a:off x="-2894" y="9832"/>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7" name="Google Shape;647;p10"/>
          <p:cNvSpPr txBox="1"/>
          <p:nvPr/>
        </p:nvSpPr>
        <p:spPr>
          <a:xfrm>
            <a:off x="799569" y="110718"/>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نعرف المفردات الآتية ونوظفها في جملة مفيدة</a:t>
            </a:r>
            <a:endParaRPr/>
          </a:p>
        </p:txBody>
      </p:sp>
      <p:sp>
        <p:nvSpPr>
          <p:cNvPr id="648" name="Google Shape;648;p10"/>
          <p:cNvSpPr txBox="1"/>
          <p:nvPr/>
        </p:nvSpPr>
        <p:spPr>
          <a:xfrm>
            <a:off x="799569" y="454584"/>
            <a:ext cx="10454905"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endParaRPr/>
          </a:p>
        </p:txBody>
      </p:sp>
      <p:sp>
        <p:nvSpPr>
          <p:cNvPr id="649" name="Google Shape;649;p10"/>
          <p:cNvSpPr txBox="1"/>
          <p:nvPr/>
        </p:nvSpPr>
        <p:spPr>
          <a:xfrm>
            <a:off x="976744" y="1592016"/>
            <a:ext cx="10004493" cy="138495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2800" b="1" i="0" u="none" strike="noStrike" cap="none">
                <a:solidFill>
                  <a:schemeClr val="dk1"/>
                </a:solidFill>
                <a:latin typeface="Calibri"/>
                <a:ea typeface="Calibri"/>
                <a:cs typeface="Calibri"/>
                <a:sym typeface="Calibri"/>
              </a:rPr>
              <a:t>أُعَرِّفُ ﭐلْمُفْرَدَاتِ ﭐلْآتِيةَ وأُوَظِّفُهَا فِي جُمَلٍ مُفِيدَةٍ: </a:t>
            </a:r>
            <a:endParaRPr/>
          </a:p>
          <a:p>
            <a:pPr marL="0" marR="0" lvl="0" indent="0" algn="r" rtl="1">
              <a:lnSpc>
                <a:spcPct val="150000"/>
              </a:lnSpc>
              <a:spcBef>
                <a:spcPts val="0"/>
              </a:spcBef>
              <a:spcAft>
                <a:spcPts val="0"/>
              </a:spcAft>
              <a:buNone/>
            </a:pPr>
            <a:r>
              <a:rPr lang="ar-MA" sz="2800" b="1" i="0" u="none" strike="noStrike" cap="none">
                <a:solidFill>
                  <a:srgbClr val="FF0000"/>
                </a:solidFill>
                <a:latin typeface="Calibri"/>
                <a:ea typeface="Calibri"/>
                <a:cs typeface="Calibri"/>
                <a:sym typeface="Calibri"/>
              </a:rPr>
              <a:t> – شَرِكَاتٌ  - تَحْفِيزِ   – ﭐلتَّفْكِيرُ خَارِجَ ﭐلصُّنْدُوقِ - ﭐسْتِقْطَابِ - يَتَحَلَّى  </a:t>
            </a:r>
            <a:endParaRPr/>
          </a:p>
        </p:txBody>
      </p:sp>
      <p:pic>
        <p:nvPicPr>
          <p:cNvPr id="650" name="Google Shape;650;p10"/>
          <p:cNvPicPr preferRelativeResize="0"/>
          <p:nvPr/>
        </p:nvPicPr>
        <p:blipFill rotWithShape="1">
          <a:blip r:embed="rId4">
            <a:alphaModFix/>
          </a:blip>
          <a:srcRect/>
          <a:stretch/>
        </p:blipFill>
        <p:spPr>
          <a:xfrm>
            <a:off x="69319" y="6328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9"/>
                                        </p:tgtEl>
                                        <p:attrNameLst>
                                          <p:attrName>style.visibility</p:attrName>
                                        </p:attrNameLst>
                                      </p:cBhvr>
                                      <p:to>
                                        <p:strVal val="visible"/>
                                      </p:to>
                                    </p:set>
                                    <p:animEffect transition="in" filter="fade">
                                      <p:cBhvr>
                                        <p:cTn id="7" dur="1000"/>
                                        <p:tgtEl>
                                          <p:spTgt spid="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49"/>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60"/>
          <p:cNvSpPr/>
          <p:nvPr/>
        </p:nvSpPr>
        <p:spPr>
          <a:xfrm>
            <a:off x="1762145" y="2662978"/>
            <a:ext cx="2219739" cy="455299"/>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61" name="Google Shape;661;p60"/>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62" name="Google Shape;662;p60"/>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63" name="Google Shape;663;p60"/>
          <p:cNvPicPr preferRelativeResize="0"/>
          <p:nvPr/>
        </p:nvPicPr>
        <p:blipFill rotWithShape="1">
          <a:blip r:embed="rId3">
            <a:alphaModFix/>
          </a:blip>
          <a:srcRect/>
          <a:stretch/>
        </p:blipFill>
        <p:spPr>
          <a:xfrm>
            <a:off x="152755" y="640270"/>
            <a:ext cx="556939" cy="498414"/>
          </a:xfrm>
          <a:prstGeom prst="rect">
            <a:avLst/>
          </a:prstGeom>
          <a:noFill/>
          <a:ln>
            <a:noFill/>
          </a:ln>
        </p:spPr>
      </p:pic>
      <p:sp>
        <p:nvSpPr>
          <p:cNvPr id="664" name="Google Shape;664;p60"/>
          <p:cNvSpPr txBox="1"/>
          <p:nvPr/>
        </p:nvSpPr>
        <p:spPr>
          <a:xfrm>
            <a:off x="799569" y="235410"/>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نعرف المفردات الآتية ونوظفها في جملة مفيدة</a:t>
            </a:r>
            <a:endParaRPr/>
          </a:p>
        </p:txBody>
      </p:sp>
      <p:sp>
        <p:nvSpPr>
          <p:cNvPr id="665" name="Google Shape;665;p60"/>
          <p:cNvSpPr txBox="1"/>
          <p:nvPr/>
        </p:nvSpPr>
        <p:spPr>
          <a:xfrm>
            <a:off x="841133" y="589667"/>
            <a:ext cx="10454905"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endParaRPr/>
          </a:p>
        </p:txBody>
      </p:sp>
      <p:sp>
        <p:nvSpPr>
          <p:cNvPr id="666" name="Google Shape;666;p60"/>
          <p:cNvSpPr txBox="1"/>
          <p:nvPr/>
        </p:nvSpPr>
        <p:spPr>
          <a:xfrm>
            <a:off x="1432220" y="1312105"/>
            <a:ext cx="8659090" cy="2970685"/>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3200" b="1" i="0" u="none" strike="noStrike" cap="none">
                <a:solidFill>
                  <a:schemeClr val="dk1"/>
                </a:solidFill>
                <a:latin typeface="Calibri"/>
                <a:ea typeface="Calibri"/>
                <a:cs typeface="Calibri"/>
                <a:sym typeface="Calibri"/>
              </a:rPr>
              <a:t>لتعريف مفردة من المفردات نتبع الخطوات الآتية:</a:t>
            </a:r>
            <a:endParaRPr/>
          </a:p>
          <a:p>
            <a:pPr marL="457200" marR="0" lvl="0" indent="-457200" algn="r" rtl="1">
              <a:lnSpc>
                <a:spcPct val="150000"/>
              </a:lnSpc>
              <a:spcBef>
                <a:spcPts val="0"/>
              </a:spcBef>
              <a:spcAft>
                <a:spcPts val="0"/>
              </a:spcAft>
              <a:buClr>
                <a:srgbClr val="000000"/>
              </a:buClr>
              <a:buSzPts val="3200"/>
              <a:buFont typeface="Arial"/>
              <a:buChar char="-"/>
            </a:pPr>
            <a:r>
              <a:rPr lang="ar-MA" sz="3200" b="1" i="0" u="none" strike="noStrike" cap="none">
                <a:solidFill>
                  <a:schemeClr val="dk1"/>
                </a:solidFill>
                <a:latin typeface="Calibri"/>
                <a:ea typeface="Calibri"/>
                <a:cs typeface="Calibri"/>
                <a:sym typeface="Calibri"/>
              </a:rPr>
              <a:t>نحدد نوع الكلمة/المفردة: </a:t>
            </a:r>
            <a:r>
              <a:rPr lang="ar-MA" sz="3200" b="1" i="0" u="none" strike="noStrike" cap="none">
                <a:solidFill>
                  <a:srgbClr val="FF0000"/>
                </a:solidFill>
                <a:latin typeface="Calibri"/>
                <a:ea typeface="Calibri"/>
                <a:cs typeface="Calibri"/>
                <a:sym typeface="Calibri"/>
              </a:rPr>
              <a:t>اسم/فعل/حرف</a:t>
            </a:r>
            <a:endParaRPr/>
          </a:p>
          <a:p>
            <a:pPr marL="457200" marR="0" lvl="0" indent="-457200" algn="r" rtl="1">
              <a:lnSpc>
                <a:spcPct val="150000"/>
              </a:lnSpc>
              <a:spcBef>
                <a:spcPts val="0"/>
              </a:spcBef>
              <a:spcAft>
                <a:spcPts val="0"/>
              </a:spcAft>
              <a:buClr>
                <a:srgbClr val="000000"/>
              </a:buClr>
              <a:buSzPts val="3200"/>
              <a:buFont typeface="Arial"/>
              <a:buChar char="-"/>
            </a:pPr>
            <a:r>
              <a:rPr lang="ar-MA" sz="3200" b="1" i="0" u="none" strike="noStrike" cap="none">
                <a:solidFill>
                  <a:schemeClr val="dk1"/>
                </a:solidFill>
                <a:latin typeface="Calibri"/>
                <a:ea typeface="Calibri"/>
                <a:cs typeface="Calibri"/>
                <a:sym typeface="Calibri"/>
              </a:rPr>
              <a:t>نذكر </a:t>
            </a:r>
            <a:r>
              <a:rPr lang="ar-MA" sz="3200" b="1" i="0" u="none" strike="noStrike" cap="none">
                <a:solidFill>
                  <a:srgbClr val="FF0000"/>
                </a:solidFill>
                <a:latin typeface="Calibri"/>
                <a:ea typeface="Calibri"/>
                <a:cs typeface="Calibri"/>
                <a:sym typeface="Calibri"/>
              </a:rPr>
              <a:t>معنى المفردة </a:t>
            </a:r>
            <a:endParaRPr/>
          </a:p>
          <a:p>
            <a:pPr marL="457200" marR="0" lvl="0" indent="-457200" algn="r" rtl="1">
              <a:lnSpc>
                <a:spcPct val="150000"/>
              </a:lnSpc>
              <a:spcBef>
                <a:spcPts val="0"/>
              </a:spcBef>
              <a:spcAft>
                <a:spcPts val="0"/>
              </a:spcAft>
              <a:buClr>
                <a:srgbClr val="000000"/>
              </a:buClr>
              <a:buSzPts val="3200"/>
              <a:buFont typeface="Arial"/>
              <a:buChar char="-"/>
            </a:pPr>
            <a:r>
              <a:rPr lang="ar-MA" sz="3200" b="1" i="0" u="none" strike="noStrike" cap="none">
                <a:solidFill>
                  <a:srgbClr val="FF0000"/>
                </a:solidFill>
                <a:latin typeface="Calibri"/>
                <a:ea typeface="Calibri"/>
                <a:cs typeface="Calibri"/>
                <a:sym typeface="Calibri"/>
              </a:rPr>
              <a:t>نوظف المفردة في جملة مفيدة</a:t>
            </a:r>
            <a:r>
              <a:rPr lang="ar-MA" sz="3200" b="1" i="0" u="none" strike="noStrike" cap="none">
                <a:solidFill>
                  <a:schemeClr val="dk1"/>
                </a:solidFill>
                <a:latin typeface="Calibri"/>
                <a:ea typeface="Calibri"/>
                <a:cs typeface="Calibri"/>
                <a:sym typeface="Calibri"/>
              </a:rPr>
              <a:t>.</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61"/>
          <p:cNvSpPr/>
          <p:nvPr/>
        </p:nvSpPr>
        <p:spPr>
          <a:xfrm>
            <a:off x="1762145" y="2662978"/>
            <a:ext cx="2219739" cy="455299"/>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2" name="Google Shape;672;p61"/>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73" name="Google Shape;673;p61"/>
          <p:cNvPicPr preferRelativeResize="0"/>
          <p:nvPr/>
        </p:nvPicPr>
        <p:blipFill rotWithShape="1">
          <a:blip r:embed="rId3">
            <a:alphaModFix/>
          </a:blip>
          <a:srcRect/>
          <a:stretch/>
        </p:blipFill>
        <p:spPr>
          <a:xfrm>
            <a:off x="152755" y="640270"/>
            <a:ext cx="556939" cy="498414"/>
          </a:xfrm>
          <a:prstGeom prst="rect">
            <a:avLst/>
          </a:prstGeom>
          <a:noFill/>
          <a:ln>
            <a:noFill/>
          </a:ln>
        </p:spPr>
      </p:pic>
      <p:sp>
        <p:nvSpPr>
          <p:cNvPr id="674" name="Google Shape;674;p61"/>
          <p:cNvSpPr txBox="1"/>
          <p:nvPr/>
        </p:nvSpPr>
        <p:spPr>
          <a:xfrm>
            <a:off x="799569" y="235410"/>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نعرف المفردات الآتية ونوظفها في جملة مفيدة</a:t>
            </a:r>
            <a:endParaRPr/>
          </a:p>
        </p:txBody>
      </p:sp>
      <p:sp>
        <p:nvSpPr>
          <p:cNvPr id="675" name="Google Shape;675;p61"/>
          <p:cNvSpPr txBox="1"/>
          <p:nvPr/>
        </p:nvSpPr>
        <p:spPr>
          <a:xfrm>
            <a:off x="841133" y="589667"/>
            <a:ext cx="10454905"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endParaRPr/>
          </a:p>
        </p:txBody>
      </p:sp>
      <p:sp>
        <p:nvSpPr>
          <p:cNvPr id="676" name="Google Shape;676;p61"/>
          <p:cNvSpPr txBox="1"/>
          <p:nvPr/>
        </p:nvSpPr>
        <p:spPr>
          <a:xfrm>
            <a:off x="799569" y="1312105"/>
            <a:ext cx="9291741" cy="2232021"/>
          </a:xfrm>
          <a:prstGeom prst="rect">
            <a:avLst/>
          </a:prstGeom>
          <a:noFill/>
          <a:ln>
            <a:noFill/>
          </a:ln>
        </p:spPr>
        <p:txBody>
          <a:bodyPr spcFirstLastPara="1" wrap="square" lIns="91425" tIns="45700" rIns="91425" bIns="45700" anchor="t" anchorCtr="0">
            <a:spAutoFit/>
          </a:bodyPr>
          <a:lstStyle/>
          <a:p>
            <a:pPr marL="457200" marR="0" lvl="0" indent="-457200" algn="r" rtl="1">
              <a:lnSpc>
                <a:spcPct val="150000"/>
              </a:lnSpc>
              <a:spcBef>
                <a:spcPts val="0"/>
              </a:spcBef>
              <a:spcAft>
                <a:spcPts val="0"/>
              </a:spcAft>
              <a:buClr>
                <a:srgbClr val="000000"/>
              </a:buClr>
              <a:buSzPts val="3200"/>
              <a:buFont typeface="Arial"/>
              <a:buChar char="-"/>
            </a:pPr>
            <a:r>
              <a:rPr lang="ar-MA" sz="3200" b="1" i="0" u="none" strike="noStrike" cap="none">
                <a:solidFill>
                  <a:srgbClr val="FF0000"/>
                </a:solidFill>
                <a:latin typeface="Calibri"/>
                <a:ea typeface="Calibri"/>
                <a:cs typeface="Calibri"/>
                <a:sym typeface="Calibri"/>
              </a:rPr>
              <a:t>شَرِكَاتٌ </a:t>
            </a:r>
            <a:r>
              <a:rPr lang="ar-MA" sz="3200" b="1" i="0" u="none" strike="noStrike" cap="none">
                <a:solidFill>
                  <a:schemeClr val="dk1"/>
                </a:solidFill>
                <a:latin typeface="Calibri"/>
                <a:ea typeface="Calibri"/>
                <a:cs typeface="Calibri"/>
                <a:sym typeface="Calibri"/>
              </a:rPr>
              <a:t>: نوع الكلمة/المفردة: اسم (مفردها شركة)</a:t>
            </a:r>
            <a:endParaRPr sz="3200" b="1" i="0" u="none" strike="noStrike" cap="none">
              <a:solidFill>
                <a:srgbClr val="FF0000"/>
              </a:solidFill>
              <a:latin typeface="Calibri"/>
              <a:ea typeface="Calibri"/>
              <a:cs typeface="Calibri"/>
              <a:sym typeface="Calibri"/>
            </a:endParaRPr>
          </a:p>
          <a:p>
            <a:pPr marL="457200" marR="0" lvl="0" indent="-457200" algn="just" rtl="1">
              <a:lnSpc>
                <a:spcPct val="150000"/>
              </a:lnSpc>
              <a:spcBef>
                <a:spcPts val="0"/>
              </a:spcBef>
              <a:spcAft>
                <a:spcPts val="0"/>
              </a:spcAft>
              <a:buClr>
                <a:srgbClr val="000000"/>
              </a:buClr>
              <a:buSzPts val="3200"/>
              <a:buFont typeface="Arial"/>
              <a:buChar char="-"/>
            </a:pPr>
            <a:r>
              <a:rPr lang="ar-MA" sz="3200" b="1" i="0" u="none" strike="noStrike" cap="none">
                <a:solidFill>
                  <a:schemeClr val="dk1"/>
                </a:solidFill>
                <a:latin typeface="Calibri"/>
                <a:ea typeface="Calibri"/>
                <a:cs typeface="Calibri"/>
                <a:sym typeface="Calibri"/>
              </a:rPr>
              <a:t> التعريف: </a:t>
            </a:r>
            <a:r>
              <a:rPr lang="ar-MA" sz="3200" b="1" i="0" u="none" strike="noStrike" cap="none">
                <a:solidFill>
                  <a:srgbClr val="FF0000"/>
                </a:solidFill>
                <a:latin typeface="Calibri"/>
                <a:ea typeface="Calibri"/>
                <a:cs typeface="Calibri"/>
                <a:sym typeface="Calibri"/>
              </a:rPr>
              <a:t>مؤسسات تجارية يشارك أصحابها في توظيفات مالية بهدف اقتسام الأرباح الناتجة عنها...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g3d475df420a_0_0"/>
          <p:cNvSpPr/>
          <p:nvPr/>
        </p:nvSpPr>
        <p:spPr>
          <a:xfrm>
            <a:off x="1762145" y="2662978"/>
            <a:ext cx="2219700" cy="455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2" name="Google Shape;682;g3d475df420a_0_0"/>
          <p:cNvSpPr/>
          <p:nvPr/>
        </p:nvSpPr>
        <p:spPr>
          <a:xfrm>
            <a:off x="9134091" y="3409804"/>
            <a:ext cx="1470900" cy="455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683" name="Google Shape;683;g3d475df420a_0_0"/>
          <p:cNvPicPr preferRelativeResize="0"/>
          <p:nvPr/>
        </p:nvPicPr>
        <p:blipFill rotWithShape="1">
          <a:blip r:embed="rId3">
            <a:alphaModFix/>
          </a:blip>
          <a:srcRect/>
          <a:stretch/>
        </p:blipFill>
        <p:spPr>
          <a:xfrm>
            <a:off x="152755" y="640270"/>
            <a:ext cx="556940" cy="498414"/>
          </a:xfrm>
          <a:prstGeom prst="rect">
            <a:avLst/>
          </a:prstGeom>
          <a:noFill/>
          <a:ln>
            <a:noFill/>
          </a:ln>
        </p:spPr>
      </p:pic>
      <p:sp>
        <p:nvSpPr>
          <p:cNvPr id="684" name="Google Shape;684;g3d475df420a_0_0"/>
          <p:cNvSpPr txBox="1"/>
          <p:nvPr/>
        </p:nvSpPr>
        <p:spPr>
          <a:xfrm>
            <a:off x="799569" y="235410"/>
            <a:ext cx="10567200" cy="40020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نعرف المفردات الآتية ونوظفها في جملة مفيدة</a:t>
            </a:r>
            <a:endParaRPr/>
          </a:p>
        </p:txBody>
      </p:sp>
      <p:sp>
        <p:nvSpPr>
          <p:cNvPr id="685" name="Google Shape;685;g3d475df420a_0_0"/>
          <p:cNvSpPr txBox="1"/>
          <p:nvPr/>
        </p:nvSpPr>
        <p:spPr>
          <a:xfrm>
            <a:off x="841133" y="589667"/>
            <a:ext cx="10455000" cy="387900"/>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endParaRPr/>
          </a:p>
        </p:txBody>
      </p:sp>
      <p:sp>
        <p:nvSpPr>
          <p:cNvPr id="686" name="Google Shape;686;g3d475df420a_0_0"/>
          <p:cNvSpPr txBox="1"/>
          <p:nvPr/>
        </p:nvSpPr>
        <p:spPr>
          <a:xfrm>
            <a:off x="799569" y="1312105"/>
            <a:ext cx="9291600" cy="307800"/>
          </a:xfrm>
          <a:prstGeom prst="rect">
            <a:avLst/>
          </a:prstGeom>
          <a:noFill/>
          <a:ln>
            <a:noFill/>
          </a:ln>
        </p:spPr>
        <p:txBody>
          <a:bodyPr spcFirstLastPara="1" wrap="square" lIns="91425" tIns="45700" rIns="91425" bIns="45700" anchor="t" anchorCtr="0">
            <a:spAutoFit/>
          </a:bodyPr>
          <a:lstStyle/>
          <a:p>
            <a:pPr marL="457200" marR="0" lvl="0" indent="0" algn="just" rtl="1">
              <a:lnSpc>
                <a:spcPct val="150000"/>
              </a:lnSpc>
              <a:spcBef>
                <a:spcPts val="0"/>
              </a:spcBef>
              <a:spcAft>
                <a:spcPts val="0"/>
              </a:spcAft>
              <a:buNone/>
            </a:pPr>
            <a:endParaRPr/>
          </a:p>
        </p:txBody>
      </p:sp>
      <p:sp>
        <p:nvSpPr>
          <p:cNvPr id="687" name="Google Shape;687;g3d475df420a_0_0"/>
          <p:cNvSpPr/>
          <p:nvPr/>
        </p:nvSpPr>
        <p:spPr>
          <a:xfrm>
            <a:off x="3699165" y="951689"/>
            <a:ext cx="4322700" cy="1178700"/>
          </a:xfrm>
          <a:prstGeom prst="ellipse">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8040"/>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شَرِكَاتٌ</a:t>
            </a:r>
            <a:endParaRPr sz="3200" b="1" i="0" u="none" strike="noStrike" cap="none">
              <a:solidFill>
                <a:srgbClr val="FF0000"/>
              </a:solidFill>
              <a:latin typeface="Calibri"/>
              <a:ea typeface="Calibri"/>
              <a:cs typeface="Calibri"/>
              <a:sym typeface="Calibri"/>
            </a:endParaRPr>
          </a:p>
        </p:txBody>
      </p:sp>
      <p:sp>
        <p:nvSpPr>
          <p:cNvPr id="688" name="Google Shape;688;g3d475df420a_0_0"/>
          <p:cNvSpPr txBox="1"/>
          <p:nvPr/>
        </p:nvSpPr>
        <p:spPr>
          <a:xfrm>
            <a:off x="1244550" y="2455217"/>
            <a:ext cx="9947700" cy="677100"/>
          </a:xfrm>
          <a:prstGeom prst="rect">
            <a:avLst/>
          </a:prstGeom>
          <a:noFill/>
          <a:ln>
            <a:noFill/>
          </a:ln>
        </p:spPr>
        <p:txBody>
          <a:bodyPr spcFirstLastPara="1" wrap="square" lIns="91425" tIns="91425" rIns="91425" bIns="91425" anchor="t" anchorCtr="0">
            <a:spAutoFit/>
          </a:bodyPr>
          <a:lstStyle/>
          <a:p>
            <a:pPr marL="0" lvl="0" indent="0" algn="ctr" rtl="1">
              <a:lnSpc>
                <a:spcPct val="150000"/>
              </a:lnSpc>
              <a:spcBef>
                <a:spcPts val="0"/>
              </a:spcBef>
              <a:spcAft>
                <a:spcPts val="0"/>
              </a:spcAft>
              <a:buNone/>
            </a:pPr>
            <a:r>
              <a:rPr lang="ar-MA" sz="3200" b="1">
                <a:solidFill>
                  <a:srgbClr val="2F5496"/>
                </a:solidFill>
                <a:latin typeface="Calibri"/>
                <a:ea typeface="Calibri"/>
                <a:cs typeface="Calibri"/>
                <a:sym typeface="Calibri"/>
              </a:rPr>
              <a:t>التركيب في جملة: </a:t>
            </a:r>
            <a:r>
              <a:rPr lang="ar-MA" sz="3200" b="1">
                <a:solidFill>
                  <a:schemeClr val="dk1"/>
                </a:solidFill>
                <a:latin typeface="Calibri"/>
                <a:ea typeface="Calibri"/>
                <a:cs typeface="Calibri"/>
                <a:sym typeface="Calibri"/>
              </a:rPr>
              <a:t>تَعْمَلُ </a:t>
            </a:r>
            <a:r>
              <a:rPr lang="ar-MA" sz="3200" b="1">
                <a:solidFill>
                  <a:schemeClr val="dk1"/>
                </a:solidFill>
                <a:highlight>
                  <a:srgbClr val="FFFF00"/>
                </a:highlight>
                <a:latin typeface="Calibri"/>
                <a:ea typeface="Calibri"/>
                <a:cs typeface="Calibri"/>
                <a:sym typeface="Calibri"/>
              </a:rPr>
              <a:t>شَرِكَاتٌ</a:t>
            </a:r>
            <a:r>
              <a:rPr lang="ar-MA" sz="3200" b="1">
                <a:solidFill>
                  <a:schemeClr val="dk1"/>
                </a:solidFill>
                <a:latin typeface="Calibri"/>
                <a:ea typeface="Calibri"/>
                <a:cs typeface="Calibri"/>
                <a:sym typeface="Calibri"/>
              </a:rPr>
              <a:t> مَغْرِبِيَّةٌ في ﭐلْمَجَالِ ﭐلْمَالِيِّ في إفريقيا.</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54"/>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3 دقائق</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55"/>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699" name="Google Shape;699;p55"/>
          <p:cNvSpPr txBox="1"/>
          <p:nvPr/>
        </p:nvSpPr>
        <p:spPr>
          <a:xfrm>
            <a:off x="792695" y="699029"/>
            <a:ext cx="10454905"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 يطلب المدرس من المتعلمين</a:t>
            </a:r>
            <a:r>
              <a:rPr lang="ar-MA" sz="1400" b="0" i="1" u="none" strike="noStrike" cap="none">
                <a:solidFill>
                  <a:srgbClr val="323F4F"/>
                </a:solidFill>
                <a:highlight>
                  <a:srgbClr val="0000FF"/>
                </a:highlight>
                <a:latin typeface="Calibri"/>
                <a:ea typeface="Calibri"/>
                <a:cs typeface="Calibri"/>
                <a:sym typeface="Calibri"/>
              </a:rPr>
              <a:t> ثنائيا </a:t>
            </a:r>
            <a:r>
              <a:rPr lang="ar-MA" sz="1400" b="0" i="1" u="none" strike="noStrike" cap="none">
                <a:solidFill>
                  <a:srgbClr val="323F4F"/>
                </a:solidFill>
                <a:latin typeface="Calibri"/>
                <a:ea typeface="Calibri"/>
                <a:cs typeface="Calibri"/>
                <a:sym typeface="Calibri"/>
              </a:rPr>
              <a:t>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700" name="Google Shape;700;p55" descr="Théâtre avec un remplissage uni"/>
          <p:cNvSpPr/>
          <p:nvPr/>
        </p:nvSpPr>
        <p:spPr>
          <a:xfrm>
            <a:off x="904008" y="1849582"/>
            <a:ext cx="10462839" cy="4512269"/>
          </a:xfrm>
          <a:prstGeom prst="rect">
            <a:avLst/>
          </a:prstGeom>
          <a:noFill/>
          <a:ln>
            <a:noFill/>
          </a:ln>
        </p:spPr>
      </p:sp>
      <p:sp>
        <p:nvSpPr>
          <p:cNvPr id="701" name="Google Shape;701;p55"/>
          <p:cNvSpPr txBox="1"/>
          <p:nvPr/>
        </p:nvSpPr>
        <p:spPr>
          <a:xfrm>
            <a:off x="2190757" y="2856556"/>
            <a:ext cx="8659090" cy="1077218"/>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a:t>
            </a:r>
            <a:endParaRPr/>
          </a:p>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latin typeface="Calibri"/>
                <a:ea typeface="Calibri"/>
                <a:cs typeface="Calibri"/>
                <a:sym typeface="Calibri"/>
              </a:rPr>
              <a:t>……………………………………………</a:t>
            </a:r>
            <a:endParaRPr/>
          </a:p>
        </p:txBody>
      </p:sp>
      <p:sp>
        <p:nvSpPr>
          <p:cNvPr id="702" name="Google Shape;702;p55"/>
          <p:cNvSpPr/>
          <p:nvPr/>
        </p:nvSpPr>
        <p:spPr>
          <a:xfrm>
            <a:off x="4829251" y="951689"/>
            <a:ext cx="2556163" cy="1178555"/>
          </a:xfrm>
          <a:prstGeom prst="ellipse">
            <a:avLst/>
          </a:prstGeom>
          <a:solidFill>
            <a:srgbClr val="8DA9DB"/>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تَحْفِيز</a:t>
            </a:r>
            <a:endParaRPr sz="3200" b="1" i="0" u="none" strike="noStrike" cap="none">
              <a:solidFill>
                <a:srgbClr val="FF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65"/>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08" name="Google Shape;708;p65"/>
          <p:cNvSpPr txBox="1"/>
          <p:nvPr/>
        </p:nvSpPr>
        <p:spPr>
          <a:xfrm>
            <a:off x="792695" y="699029"/>
            <a:ext cx="10454905"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709" name="Google Shape;709;p65" descr="Théâtre avec un remplissage uni"/>
          <p:cNvSpPr/>
          <p:nvPr/>
        </p:nvSpPr>
        <p:spPr>
          <a:xfrm>
            <a:off x="124691" y="1849582"/>
            <a:ext cx="11710553" cy="4512269"/>
          </a:xfrm>
          <a:prstGeom prst="rect">
            <a:avLst/>
          </a:prstGeom>
          <a:noFill/>
          <a:ln>
            <a:noFill/>
          </a:ln>
        </p:spPr>
      </p:sp>
      <p:sp>
        <p:nvSpPr>
          <p:cNvPr id="710" name="Google Shape;710;p65"/>
          <p:cNvSpPr txBox="1"/>
          <p:nvPr/>
        </p:nvSpPr>
        <p:spPr>
          <a:xfrm>
            <a:off x="657613" y="2534118"/>
            <a:ext cx="10454905" cy="1493358"/>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(اسم) حثٌّ ودَفْعٌ إلى...</a:t>
            </a:r>
            <a:endParaRPr/>
          </a:p>
          <a:p>
            <a:pPr marL="0" marR="0" lvl="0" indent="0" algn="just"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highlight>
                  <a:srgbClr val="FFFF00"/>
                </a:highlight>
                <a:latin typeface="Calibri"/>
                <a:ea typeface="Calibri"/>
                <a:cs typeface="Calibri"/>
                <a:sym typeface="Calibri"/>
              </a:rPr>
              <a:t>تَحْفِيزُ</a:t>
            </a:r>
            <a:r>
              <a:rPr lang="ar-MA" sz="3200" b="1" i="0" u="none" strike="noStrike" cap="none">
                <a:solidFill>
                  <a:schemeClr val="dk1"/>
                </a:solidFill>
                <a:latin typeface="Calibri"/>
                <a:ea typeface="Calibri"/>
                <a:cs typeface="Calibri"/>
                <a:sym typeface="Calibri"/>
              </a:rPr>
              <a:t> ﭐلْأُجَرَاءِ يُشَجِّعُهُم عَلَى ﭐلْعَمَلِ أَكْثَرَ.</a:t>
            </a:r>
            <a:endParaRPr/>
          </a:p>
        </p:txBody>
      </p:sp>
      <p:sp>
        <p:nvSpPr>
          <p:cNvPr id="711" name="Google Shape;711;p65"/>
          <p:cNvSpPr/>
          <p:nvPr/>
        </p:nvSpPr>
        <p:spPr>
          <a:xfrm>
            <a:off x="4829251" y="951689"/>
            <a:ext cx="2556163" cy="1178555"/>
          </a:xfrm>
          <a:prstGeom prst="ellipse">
            <a:avLst/>
          </a:prstGeom>
          <a:solidFill>
            <a:srgbClr val="8DA9DB"/>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تَحْفِيز</a:t>
            </a:r>
            <a:endParaRPr sz="3200" b="1" i="0" u="none" strike="noStrike" cap="none">
              <a:solidFill>
                <a:srgbClr val="FF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66"/>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17" name="Google Shape;717;p66"/>
          <p:cNvSpPr txBox="1"/>
          <p:nvPr/>
        </p:nvSpPr>
        <p:spPr>
          <a:xfrm>
            <a:off x="792695" y="699029"/>
            <a:ext cx="10454905"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718" name="Google Shape;718;p66" descr="Théâtre avec un remplissage uni"/>
          <p:cNvSpPr/>
          <p:nvPr/>
        </p:nvSpPr>
        <p:spPr>
          <a:xfrm>
            <a:off x="904008" y="1849582"/>
            <a:ext cx="10462839" cy="4512269"/>
          </a:xfrm>
          <a:prstGeom prst="rect">
            <a:avLst/>
          </a:prstGeom>
          <a:noFill/>
          <a:ln>
            <a:noFill/>
          </a:ln>
        </p:spPr>
      </p:sp>
      <p:sp>
        <p:nvSpPr>
          <p:cNvPr id="719" name="Google Shape;719;p66"/>
          <p:cNvSpPr txBox="1"/>
          <p:nvPr/>
        </p:nvSpPr>
        <p:spPr>
          <a:xfrm>
            <a:off x="1941377" y="2630220"/>
            <a:ext cx="8659090" cy="1077218"/>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a:t>
            </a:r>
            <a:endParaRPr sz="3200" b="1" i="0" u="none" strike="noStrike" cap="none">
              <a:solidFill>
                <a:schemeClr val="accent2"/>
              </a:solidFill>
              <a:latin typeface="Calibri"/>
              <a:ea typeface="Calibri"/>
              <a:cs typeface="Calibri"/>
              <a:sym typeface="Calibri"/>
            </a:endParaRPr>
          </a:p>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ركيبها في جملة: </a:t>
            </a:r>
            <a:r>
              <a:rPr lang="ar-MA" sz="3200" b="1" i="0" u="none" strike="noStrike" cap="none">
                <a:solidFill>
                  <a:schemeClr val="dk1"/>
                </a:solidFill>
                <a:latin typeface="Calibri"/>
                <a:ea typeface="Calibri"/>
                <a:cs typeface="Calibri"/>
                <a:sym typeface="Calibri"/>
              </a:rPr>
              <a:t>.........................................................</a:t>
            </a:r>
            <a:endParaRPr/>
          </a:p>
        </p:txBody>
      </p:sp>
      <p:sp>
        <p:nvSpPr>
          <p:cNvPr id="720" name="Google Shape;720;p66"/>
          <p:cNvSpPr/>
          <p:nvPr/>
        </p:nvSpPr>
        <p:spPr>
          <a:xfrm>
            <a:off x="4145973" y="951689"/>
            <a:ext cx="3958936" cy="1178555"/>
          </a:xfrm>
          <a:prstGeom prst="ellipse">
            <a:avLst/>
          </a:prstGeom>
          <a:solidFill>
            <a:srgbClr val="8DA9DB"/>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ﭐلتَّفْكِيرُ خَارِجَ ﭐلصُّنْدُوقِ </a:t>
            </a:r>
            <a:endParaRPr sz="3200" b="1" i="0" u="none" strike="noStrike" cap="none">
              <a:solidFill>
                <a:srgbClr val="FF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4"/>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26" name="Google Shape;726;p14"/>
          <p:cNvSpPr txBox="1"/>
          <p:nvPr/>
        </p:nvSpPr>
        <p:spPr>
          <a:xfrm>
            <a:off x="792695" y="699029"/>
            <a:ext cx="10454905"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endParaRPr/>
          </a:p>
        </p:txBody>
      </p:sp>
      <p:sp>
        <p:nvSpPr>
          <p:cNvPr id="727" name="Google Shape;727;p14" descr="Théâtre avec un remplissage uni"/>
          <p:cNvSpPr/>
          <p:nvPr/>
        </p:nvSpPr>
        <p:spPr>
          <a:xfrm>
            <a:off x="197427" y="1517073"/>
            <a:ext cx="11741728" cy="5101935"/>
          </a:xfrm>
          <a:prstGeom prst="rect">
            <a:avLst/>
          </a:prstGeom>
          <a:noFill/>
          <a:ln>
            <a:noFill/>
          </a:ln>
        </p:spPr>
      </p:sp>
      <p:sp>
        <p:nvSpPr>
          <p:cNvPr id="728" name="Google Shape;728;p14"/>
          <p:cNvSpPr txBox="1"/>
          <p:nvPr/>
        </p:nvSpPr>
        <p:spPr>
          <a:xfrm>
            <a:off x="987137" y="2338627"/>
            <a:ext cx="10372838" cy="2062103"/>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(عبارة)</a:t>
            </a:r>
            <a:r>
              <a:rPr lang="ar-MA" sz="3200" b="1" i="0" u="none" strike="noStrike" cap="none">
                <a:solidFill>
                  <a:schemeClr val="dk1"/>
                </a:solidFill>
                <a:latin typeface="Calibri"/>
                <a:ea typeface="Calibri"/>
                <a:cs typeface="Calibri"/>
                <a:sym typeface="Calibri"/>
              </a:rPr>
              <a:t> التفكير بشكل مختلف عن المألوف، أو بشكل إبداعي بهدف إيجاد حلول إبداعية وغير تقليدية للمشاكل...</a:t>
            </a:r>
            <a:endParaRPr/>
          </a:p>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highlight>
                  <a:srgbClr val="FFFF00"/>
                </a:highlight>
                <a:latin typeface="Calibri"/>
                <a:ea typeface="Calibri"/>
                <a:cs typeface="Calibri"/>
                <a:sym typeface="Calibri"/>
              </a:rPr>
              <a:t>التّفكِيرُ خَارِجَ ﭐلصّندُوقِ </a:t>
            </a:r>
            <a:r>
              <a:rPr lang="ar-MA" sz="3200" b="1" i="0" u="none" strike="noStrike" cap="none">
                <a:solidFill>
                  <a:schemeClr val="dk1"/>
                </a:solidFill>
                <a:latin typeface="Calibri"/>
                <a:ea typeface="Calibri"/>
                <a:cs typeface="Calibri"/>
                <a:sym typeface="Calibri"/>
              </a:rPr>
              <a:t>يُعَلِّمُ رِجَالَ ﭐلأعْمَالِ اقتِحَامَ أسْوَاقٍ جَدِيدَة.</a:t>
            </a:r>
            <a:endParaRPr/>
          </a:p>
        </p:txBody>
      </p:sp>
      <p:sp>
        <p:nvSpPr>
          <p:cNvPr id="729" name="Google Shape;729;p14"/>
          <p:cNvSpPr/>
          <p:nvPr/>
        </p:nvSpPr>
        <p:spPr>
          <a:xfrm>
            <a:off x="4145973" y="951689"/>
            <a:ext cx="3958936" cy="1178555"/>
          </a:xfrm>
          <a:prstGeom prst="ellipse">
            <a:avLst/>
          </a:prstGeom>
          <a:solidFill>
            <a:srgbClr val="8DA9DB"/>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ﭐلتَّفْكِيرُ خَارِجَ ﭐلصُّنْدُوقِ </a:t>
            </a:r>
            <a:endParaRPr sz="3200" b="1" i="0" u="none" strike="noStrike" cap="none">
              <a:solidFill>
                <a:srgbClr val="FF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18"/>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3 دقائق</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pic>
        <p:nvPicPr>
          <p:cNvPr id="739" name="Google Shape;739;p56"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740" name="Google Shape;740;p56"/>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41" name="Google Shape;741;p56"/>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 المدرس من المتعلمين</a:t>
            </a:r>
            <a:r>
              <a:rPr lang="ar-MA" sz="1400" b="0" i="1" u="none" strike="noStrike" cap="none">
                <a:solidFill>
                  <a:srgbClr val="323F4F"/>
                </a:solidFill>
                <a:highlight>
                  <a:srgbClr val="00FF00"/>
                </a:highlight>
                <a:latin typeface="Calibri"/>
                <a:ea typeface="Calibri"/>
                <a:cs typeface="Calibri"/>
                <a:sym typeface="Calibri"/>
              </a:rPr>
              <a:t> فرديا </a:t>
            </a:r>
            <a:r>
              <a:rPr lang="ar-MA" sz="1400" b="0" i="1" u="none" strike="noStrike" cap="none">
                <a:solidFill>
                  <a:srgbClr val="323F4F"/>
                </a:solidFill>
                <a:latin typeface="Calibri"/>
                <a:ea typeface="Calibri"/>
                <a:cs typeface="Calibri"/>
                <a:sym typeface="Calibri"/>
              </a:rPr>
              <a:t>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a:solidFill>
                <a:srgbClr val="000000"/>
              </a:solidFill>
              <a:latin typeface="Arial"/>
              <a:ea typeface="Arial"/>
              <a:cs typeface="Arial"/>
              <a:sym typeface="Arial"/>
            </a:endParaRPr>
          </a:p>
        </p:txBody>
      </p:sp>
      <p:sp>
        <p:nvSpPr>
          <p:cNvPr id="742" name="Google Shape;742;p56" descr="Théâtre avec un remplissage uni"/>
          <p:cNvSpPr/>
          <p:nvPr/>
        </p:nvSpPr>
        <p:spPr>
          <a:xfrm>
            <a:off x="904008" y="1849582"/>
            <a:ext cx="10462839" cy="4512269"/>
          </a:xfrm>
          <a:prstGeom prst="rect">
            <a:avLst/>
          </a:prstGeom>
          <a:noFill/>
          <a:ln>
            <a:noFill/>
          </a:ln>
        </p:spPr>
      </p:sp>
      <p:sp>
        <p:nvSpPr>
          <p:cNvPr id="743" name="Google Shape;743;p56"/>
          <p:cNvSpPr/>
          <p:nvPr/>
        </p:nvSpPr>
        <p:spPr>
          <a:xfrm>
            <a:off x="4829251" y="951689"/>
            <a:ext cx="2556163" cy="1178555"/>
          </a:xfrm>
          <a:prstGeom prst="ellipse">
            <a:avLst/>
          </a:prstGeom>
          <a:solidFill>
            <a:srgbClr val="92D050"/>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ﭐسْتِقْطَابِ</a:t>
            </a:r>
            <a:endParaRPr sz="3200" b="1" i="0" u="none" strike="noStrike" cap="none">
              <a:solidFill>
                <a:srgbClr val="FF0000"/>
              </a:solidFill>
              <a:latin typeface="Calibri"/>
              <a:ea typeface="Calibri"/>
              <a:cs typeface="Calibri"/>
              <a:sym typeface="Calibri"/>
            </a:endParaRPr>
          </a:p>
        </p:txBody>
      </p:sp>
      <p:sp>
        <p:nvSpPr>
          <p:cNvPr id="744" name="Google Shape;744;p56"/>
          <p:cNvSpPr txBox="1"/>
          <p:nvPr/>
        </p:nvSpPr>
        <p:spPr>
          <a:xfrm>
            <a:off x="2190757" y="2773428"/>
            <a:ext cx="8659090" cy="1077218"/>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a:t>
            </a:r>
            <a:endParaRPr/>
          </a:p>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latin typeface="Calibri"/>
                <a:ea typeface="Calibri"/>
                <a:cs typeface="Calibri"/>
                <a:sym typeface="Calibri"/>
              </a:rPr>
              <a: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pic>
        <p:nvPicPr>
          <p:cNvPr id="749" name="Google Shape;749;p1"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750" name="Google Shape;750;p1"/>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51" name="Google Shape;751;p1"/>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 المدرس من المتعلمين </a:t>
            </a:r>
            <a:r>
              <a:rPr lang="ar-MA" sz="1400" b="0" i="1" u="none" strike="noStrike" cap="none">
                <a:solidFill>
                  <a:srgbClr val="323F4F"/>
                </a:solidFill>
                <a:highlight>
                  <a:srgbClr val="00FF00"/>
                </a:highlight>
                <a:latin typeface="Calibri"/>
                <a:ea typeface="Calibri"/>
                <a:cs typeface="Calibri"/>
                <a:sym typeface="Calibri"/>
              </a:rPr>
              <a:t>فرديا</a:t>
            </a:r>
            <a:r>
              <a:rPr lang="ar-MA" sz="1400" b="0" i="1" u="none" strike="noStrike" cap="none">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a:solidFill>
                <a:srgbClr val="000000"/>
              </a:solidFill>
              <a:latin typeface="Arial"/>
              <a:ea typeface="Arial"/>
              <a:cs typeface="Arial"/>
              <a:sym typeface="Arial"/>
            </a:endParaRPr>
          </a:p>
        </p:txBody>
      </p:sp>
      <p:sp>
        <p:nvSpPr>
          <p:cNvPr id="752" name="Google Shape;752;p1" descr="Théâtre avec un remplissage uni"/>
          <p:cNvSpPr/>
          <p:nvPr/>
        </p:nvSpPr>
        <p:spPr>
          <a:xfrm>
            <a:off x="1059873" y="1849582"/>
            <a:ext cx="10193681" cy="4512269"/>
          </a:xfrm>
          <a:prstGeom prst="rect">
            <a:avLst/>
          </a:prstGeom>
          <a:noFill/>
          <a:ln>
            <a:noFill/>
          </a:ln>
        </p:spPr>
      </p:sp>
      <p:sp>
        <p:nvSpPr>
          <p:cNvPr id="753" name="Google Shape;753;p1"/>
          <p:cNvSpPr/>
          <p:nvPr/>
        </p:nvSpPr>
        <p:spPr>
          <a:xfrm>
            <a:off x="4829251" y="951689"/>
            <a:ext cx="2556163" cy="1178555"/>
          </a:xfrm>
          <a:prstGeom prst="ellipse">
            <a:avLst/>
          </a:prstGeom>
          <a:solidFill>
            <a:srgbClr val="92D050"/>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ﭐسْتِقْطَابِ</a:t>
            </a:r>
            <a:endParaRPr sz="3200" b="1" i="0" u="none" strike="noStrike" cap="none">
              <a:solidFill>
                <a:srgbClr val="FF0000"/>
              </a:solidFill>
              <a:latin typeface="Calibri"/>
              <a:ea typeface="Calibri"/>
              <a:cs typeface="Calibri"/>
              <a:sym typeface="Calibri"/>
            </a:endParaRPr>
          </a:p>
        </p:txBody>
      </p:sp>
      <p:sp>
        <p:nvSpPr>
          <p:cNvPr id="754" name="Google Shape;754;p1"/>
          <p:cNvSpPr txBox="1"/>
          <p:nvPr/>
        </p:nvSpPr>
        <p:spPr>
          <a:xfrm>
            <a:off x="1469544" y="2733485"/>
            <a:ext cx="9227327" cy="1493358"/>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(اسم) جذب، استمالة... </a:t>
            </a:r>
            <a:endParaRPr/>
          </a:p>
          <a:p>
            <a:pPr marL="0" marR="0" lvl="0" indent="0" algn="r"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latin typeface="Calibri"/>
                <a:ea typeface="Calibri"/>
                <a:cs typeface="Calibri"/>
                <a:sym typeface="Calibri"/>
              </a:rPr>
              <a:t>تَسْعَى ﭐلْمُقَاوَلَاتُ إلى </a:t>
            </a:r>
            <a:r>
              <a:rPr lang="ar-MA" sz="3200" b="1" i="0" u="none" strike="noStrike" cap="none">
                <a:solidFill>
                  <a:schemeClr val="dk1"/>
                </a:solidFill>
                <a:highlight>
                  <a:srgbClr val="FFFF00"/>
                </a:highlight>
                <a:latin typeface="Calibri"/>
                <a:ea typeface="Calibri"/>
                <a:cs typeface="Calibri"/>
                <a:sym typeface="Calibri"/>
              </a:rPr>
              <a:t>اسْتِقْطَابِ</a:t>
            </a:r>
            <a:r>
              <a:rPr lang="ar-MA" sz="3200" b="1" i="0" u="none" strike="noStrike" cap="none">
                <a:solidFill>
                  <a:schemeClr val="dk1"/>
                </a:solidFill>
                <a:latin typeface="Calibri"/>
                <a:ea typeface="Calibri"/>
                <a:cs typeface="Calibri"/>
                <a:sym typeface="Calibri"/>
              </a:rPr>
              <a:t> ﭐلْكَفَاءَاتِ ﭐلشَّابَّةِ.</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g3078e43075e_0_0"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760" name="Google Shape;760;g3078e43075e_0_0"/>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61" name="Google Shape;761;g3078e43075e_0_0"/>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 المدرس من المتعلمين </a:t>
            </a:r>
            <a:r>
              <a:rPr lang="ar-MA" sz="1400" b="0" i="1" u="none" strike="noStrike" cap="none">
                <a:solidFill>
                  <a:srgbClr val="323F4F"/>
                </a:solidFill>
                <a:highlight>
                  <a:srgbClr val="00FF00"/>
                </a:highlight>
                <a:latin typeface="Calibri"/>
                <a:ea typeface="Calibri"/>
                <a:cs typeface="Calibri"/>
                <a:sym typeface="Calibri"/>
              </a:rPr>
              <a:t>فرديا</a:t>
            </a:r>
            <a:r>
              <a:rPr lang="ar-MA" sz="1400" b="0" i="1" u="none" strike="noStrike" cap="none">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a:solidFill>
                <a:srgbClr val="000000"/>
              </a:solidFill>
              <a:latin typeface="Arial"/>
              <a:ea typeface="Arial"/>
              <a:cs typeface="Arial"/>
              <a:sym typeface="Arial"/>
            </a:endParaRPr>
          </a:p>
        </p:txBody>
      </p:sp>
      <p:sp>
        <p:nvSpPr>
          <p:cNvPr id="762" name="Google Shape;762;g3078e43075e_0_0" descr="Théâtre avec un remplissage uni"/>
          <p:cNvSpPr/>
          <p:nvPr/>
        </p:nvSpPr>
        <p:spPr>
          <a:xfrm>
            <a:off x="904008" y="1849582"/>
            <a:ext cx="10462839" cy="4512269"/>
          </a:xfrm>
          <a:prstGeom prst="rect">
            <a:avLst/>
          </a:prstGeom>
          <a:noFill/>
          <a:ln>
            <a:noFill/>
          </a:ln>
        </p:spPr>
      </p:sp>
      <p:sp>
        <p:nvSpPr>
          <p:cNvPr id="763" name="Google Shape;763;g3078e43075e_0_0"/>
          <p:cNvSpPr/>
          <p:nvPr/>
        </p:nvSpPr>
        <p:spPr>
          <a:xfrm>
            <a:off x="4509655" y="951689"/>
            <a:ext cx="2875759" cy="1178555"/>
          </a:xfrm>
          <a:prstGeom prst="ellipse">
            <a:avLst/>
          </a:prstGeom>
          <a:solidFill>
            <a:srgbClr val="92D050"/>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 يَتَحَلَّى</a:t>
            </a:r>
            <a:endParaRPr sz="3200" b="1" i="0" u="none" strike="noStrike" cap="none">
              <a:solidFill>
                <a:srgbClr val="FF0000"/>
              </a:solidFill>
              <a:latin typeface="Calibri"/>
              <a:ea typeface="Calibri"/>
              <a:cs typeface="Calibri"/>
              <a:sym typeface="Calibri"/>
            </a:endParaRPr>
          </a:p>
        </p:txBody>
      </p:sp>
      <p:sp>
        <p:nvSpPr>
          <p:cNvPr id="764" name="Google Shape;764;g3078e43075e_0_0"/>
          <p:cNvSpPr txBox="1"/>
          <p:nvPr/>
        </p:nvSpPr>
        <p:spPr>
          <a:xfrm>
            <a:off x="2190757" y="2866947"/>
            <a:ext cx="8659090" cy="1077218"/>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a:t>
            </a:r>
            <a:endParaRPr/>
          </a:p>
          <a:p>
            <a:pPr marL="0" marR="0" lvl="0" indent="0" algn="r" rtl="1">
              <a:lnSpc>
                <a:spcPct val="10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latin typeface="Calibri"/>
                <a:ea typeface="Calibri"/>
                <a:cs typeface="Calibri"/>
                <a:sym typeface="Calibri"/>
              </a:rPr>
              <a: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pic>
        <p:nvPicPr>
          <p:cNvPr id="769" name="Google Shape;769;p68"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770" name="Google Shape;770;p68"/>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771" name="Google Shape;771;p68"/>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 المدرس من المتعلمين </a:t>
            </a:r>
            <a:r>
              <a:rPr lang="ar-MA" sz="1400" b="0" i="1" u="none" strike="noStrike" cap="none">
                <a:solidFill>
                  <a:srgbClr val="323F4F"/>
                </a:solidFill>
                <a:highlight>
                  <a:srgbClr val="00FF00"/>
                </a:highlight>
                <a:latin typeface="Calibri"/>
                <a:ea typeface="Calibri"/>
                <a:cs typeface="Calibri"/>
                <a:sym typeface="Calibri"/>
              </a:rPr>
              <a:t>فرديا</a:t>
            </a:r>
            <a:r>
              <a:rPr lang="ar-MA" sz="1400" b="0" i="1" u="none" strike="noStrike" cap="none">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a:solidFill>
                <a:srgbClr val="000000"/>
              </a:solidFill>
              <a:latin typeface="Arial"/>
              <a:ea typeface="Arial"/>
              <a:cs typeface="Arial"/>
              <a:sym typeface="Arial"/>
            </a:endParaRPr>
          </a:p>
        </p:txBody>
      </p:sp>
      <p:sp>
        <p:nvSpPr>
          <p:cNvPr id="772" name="Google Shape;772;p68" descr="Théâtre avec un remplissage uni"/>
          <p:cNvSpPr/>
          <p:nvPr/>
        </p:nvSpPr>
        <p:spPr>
          <a:xfrm>
            <a:off x="509156" y="1849582"/>
            <a:ext cx="11128662" cy="4512269"/>
          </a:xfrm>
          <a:prstGeom prst="rect">
            <a:avLst/>
          </a:prstGeom>
          <a:noFill/>
          <a:ln>
            <a:noFill/>
          </a:ln>
        </p:spPr>
      </p:sp>
      <p:sp>
        <p:nvSpPr>
          <p:cNvPr id="773" name="Google Shape;773;p68"/>
          <p:cNvSpPr txBox="1"/>
          <p:nvPr/>
        </p:nvSpPr>
        <p:spPr>
          <a:xfrm>
            <a:off x="1059872" y="2565608"/>
            <a:ext cx="10006445" cy="1493358"/>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تعريفها: </a:t>
            </a:r>
            <a:r>
              <a:rPr lang="ar-MA" sz="3200" b="1" i="0" u="none" strike="noStrike" cap="none">
                <a:solidFill>
                  <a:schemeClr val="dk1"/>
                </a:solidFill>
                <a:latin typeface="Calibri"/>
                <a:ea typeface="Calibri"/>
                <a:cs typeface="Calibri"/>
                <a:sym typeface="Calibri"/>
              </a:rPr>
              <a:t>(فعل) يَتَّصِفُ، يَتَزَيَّنُ...</a:t>
            </a:r>
            <a:endParaRPr/>
          </a:p>
          <a:p>
            <a:pPr marL="0" marR="0" lvl="0" indent="0" algn="r" rtl="1">
              <a:lnSpc>
                <a:spcPct val="150000"/>
              </a:lnSpc>
              <a:spcBef>
                <a:spcPts val="0"/>
              </a:spcBef>
              <a:spcAft>
                <a:spcPts val="0"/>
              </a:spcAft>
              <a:buNone/>
            </a:pPr>
            <a:r>
              <a:rPr lang="ar-MA" sz="3200" b="1" i="0" u="none" strike="noStrike" cap="none">
                <a:solidFill>
                  <a:schemeClr val="accent2"/>
                </a:solidFill>
                <a:latin typeface="Calibri"/>
                <a:ea typeface="Calibri"/>
                <a:cs typeface="Calibri"/>
                <a:sym typeface="Calibri"/>
              </a:rPr>
              <a:t>تركيبها في جملة: </a:t>
            </a:r>
            <a:r>
              <a:rPr lang="ar-MA" sz="3200" b="1" i="0" u="none" strike="noStrike" cap="none">
                <a:solidFill>
                  <a:schemeClr val="dk1"/>
                </a:solidFill>
                <a:highlight>
                  <a:srgbClr val="FFFF00"/>
                </a:highlight>
                <a:latin typeface="Calibri"/>
                <a:ea typeface="Calibri"/>
                <a:cs typeface="Calibri"/>
                <a:sym typeface="Calibri"/>
              </a:rPr>
              <a:t>يَتَحَلَّى</a:t>
            </a:r>
            <a:r>
              <a:rPr lang="ar-MA" sz="3200" b="1" i="0" u="none" strike="noStrike" cap="none">
                <a:solidFill>
                  <a:schemeClr val="dk1"/>
                </a:solidFill>
                <a:latin typeface="Calibri"/>
                <a:ea typeface="Calibri"/>
                <a:cs typeface="Calibri"/>
                <a:sym typeface="Calibri"/>
              </a:rPr>
              <a:t> رَجُلُ الأعْمَالِ بِالصَّبْرِ وحُسِنِ قِرَاءَةِ أَحْوَالِ السُّوقِ.</a:t>
            </a:r>
            <a:endParaRPr/>
          </a:p>
        </p:txBody>
      </p:sp>
      <p:sp>
        <p:nvSpPr>
          <p:cNvPr id="774" name="Google Shape;774;p68"/>
          <p:cNvSpPr/>
          <p:nvPr/>
        </p:nvSpPr>
        <p:spPr>
          <a:xfrm>
            <a:off x="4509655" y="951689"/>
            <a:ext cx="2875759" cy="1178555"/>
          </a:xfrm>
          <a:prstGeom prst="ellipse">
            <a:avLst/>
          </a:prstGeom>
          <a:solidFill>
            <a:srgbClr val="92D050"/>
          </a:solidFill>
          <a:ln w="9525" cap="flat" cmpd="sng">
            <a:solidFill>
              <a:srgbClr val="EB792A"/>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FF0000"/>
                </a:solidFill>
                <a:latin typeface="Calibri"/>
                <a:ea typeface="Calibri"/>
                <a:cs typeface="Calibri"/>
                <a:sym typeface="Calibri"/>
              </a:rPr>
              <a:t> يَتَحَلَّى</a:t>
            </a:r>
            <a:endParaRPr sz="3200" b="1" i="0" u="none" strike="noStrike" cap="none">
              <a:solidFill>
                <a:srgbClr val="FF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1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10  دقائق</a:t>
            </a:r>
            <a:endParaRPr/>
          </a:p>
        </p:txBody>
      </p:sp>
      <p:sp>
        <p:nvSpPr>
          <p:cNvPr id="780" name="Google Shape;780;p1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النشاط الأول:</a:t>
            </a:r>
            <a:endParaRPr/>
          </a:p>
          <a:p>
            <a:pPr marL="457200" lvl="0" indent="-406400" algn="ctr" rtl="0">
              <a:lnSpc>
                <a:spcPct val="90000"/>
              </a:lnSpc>
              <a:spcBef>
                <a:spcPts val="1000"/>
              </a:spcBef>
              <a:spcAft>
                <a:spcPts val="0"/>
              </a:spcAft>
              <a:buSzPts val="2800"/>
              <a:buNone/>
            </a:pPr>
            <a:r>
              <a:rPr lang="ar-MA"/>
              <a:t>القراءة بطلاقة</a:t>
            </a:r>
            <a:endParaRPr/>
          </a:p>
        </p:txBody>
      </p:sp>
      <p:pic>
        <p:nvPicPr>
          <p:cNvPr id="781" name="Google Shape;781;p19"/>
          <p:cNvPicPr preferRelativeResize="0"/>
          <p:nvPr/>
        </p:nvPicPr>
        <p:blipFill rotWithShape="1">
          <a:blip r:embed="rId3">
            <a:alphaModFix/>
          </a:blip>
          <a:srcRect l="75835"/>
          <a:stretch/>
        </p:blipFill>
        <p:spPr>
          <a:xfrm>
            <a:off x="1006668" y="1264192"/>
            <a:ext cx="3380469" cy="406389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43"/>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p>
            <a:pPr marL="457200" lvl="0" indent="-406400" algn="r" rtl="1">
              <a:lnSpc>
                <a:spcPct val="90000"/>
              </a:lnSpc>
              <a:spcBef>
                <a:spcPts val="1000"/>
              </a:spcBef>
              <a:spcAft>
                <a:spcPts val="0"/>
              </a:spcAft>
              <a:buSzPts val="2800"/>
              <a:buNone/>
            </a:pPr>
            <a:r>
              <a:rPr lang="ar-MA"/>
              <a:t>دقيقتان</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52"/>
          <p:cNvSpPr txBox="1">
            <a:spLocks noGrp="1"/>
          </p:cNvSpPr>
          <p:nvPr>
            <p:ph type="title"/>
          </p:nvPr>
        </p:nvSpPr>
        <p:spPr>
          <a:xfrm>
            <a:off x="929229" y="549516"/>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792" name="Google Shape;792;p52"/>
          <p:cNvPicPr preferRelativeResize="0"/>
          <p:nvPr/>
        </p:nvPicPr>
        <p:blipFill rotWithShape="1">
          <a:blip r:embed="rId3">
            <a:alphaModFix/>
          </a:blip>
          <a:srcRect/>
          <a:stretch/>
        </p:blipFill>
        <p:spPr>
          <a:xfrm>
            <a:off x="221058" y="216734"/>
            <a:ext cx="591916" cy="591916"/>
          </a:xfrm>
          <a:prstGeom prst="rect">
            <a:avLst/>
          </a:prstGeom>
          <a:noFill/>
          <a:ln>
            <a:noFill/>
          </a:ln>
        </p:spPr>
      </p:pic>
      <p:graphicFrame>
        <p:nvGraphicFramePr>
          <p:cNvPr id="793" name="Google Shape;793;p52"/>
          <p:cNvGraphicFramePr/>
          <p:nvPr/>
        </p:nvGraphicFramePr>
        <p:xfrm>
          <a:off x="2032000" y="2316480"/>
          <a:ext cx="8128000" cy="1308927"/>
        </p:xfrm>
        <a:graphic>
          <a:graphicData uri="http://schemas.openxmlformats.org/drawingml/2006/table">
            <a:tbl>
              <a:tblPr firstRow="1" bandRow="1">
                <a:noFill/>
                <a:tableStyleId>{4CD23074-AF4A-4B2C-A281-CE239CF55C22}</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تَنْفِيذَ</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تُنْجِزُهَا</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جُدُدٍ</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تَجَاوُزِ</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بِخَصَائِصَ</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شَرَاكَةٍ</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94" name="Google Shape;794;p52"/>
          <p:cNvSpPr txBox="1"/>
          <p:nvPr/>
        </p:nvSpPr>
        <p:spPr>
          <a:xfrm>
            <a:off x="1681316" y="1209368"/>
            <a:ext cx="8809703" cy="523220"/>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تدريب المتعلمين على النطق السليم للكلمات:</a:t>
            </a:r>
            <a:endParaRPr sz="2800" b="1" i="0" u="none" strike="noStrike" cap="none">
              <a:solidFill>
                <a:srgbClr val="000000"/>
              </a:solidFill>
              <a:latin typeface="Calibri"/>
              <a:ea typeface="Calibri"/>
              <a:cs typeface="Calibri"/>
              <a:sym typeface="Calibri"/>
            </a:endParaRPr>
          </a:p>
        </p:txBody>
      </p:sp>
      <p:sp>
        <p:nvSpPr>
          <p:cNvPr id="795" name="Google Shape;795;p52"/>
          <p:cNvSpPr txBox="1"/>
          <p:nvPr/>
        </p:nvSpPr>
        <p:spPr>
          <a:xfrm>
            <a:off x="674292" y="683291"/>
            <a:ext cx="10588479"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يقرأ الأستاذ كلمتين من النص قراءة جهرية سليمة، ويقف عند هما لتمييز نطقهما السليم، مع تقديم أمثلة وأمثلة مخالفة والتصريح بسيرورة الإنجاز </a:t>
            </a:r>
            <a:endParaRPr sz="1400" b="0" i="1" u="none" strike="noStrike" cap="none">
              <a:solidFill>
                <a:srgbClr val="323F4F"/>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31"/>
          <p:cNvSpPr txBox="1">
            <a:spLocks noGrp="1"/>
          </p:cNvSpPr>
          <p:nvPr>
            <p:ph type="title"/>
          </p:nvPr>
        </p:nvSpPr>
        <p:spPr>
          <a:xfrm>
            <a:off x="929229" y="549516"/>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solidFill>
                  <a:srgbClr val="222A35"/>
                </a:solidFill>
                <a:latin typeface="Calibri"/>
                <a:ea typeface="Calibri"/>
                <a:cs typeface="Calibri"/>
                <a:sym typeface="Calibri"/>
              </a:rPr>
              <a:t>القراءة الجهرية</a:t>
            </a:r>
            <a:br>
              <a:rPr lang="ar-MA">
                <a:solidFill>
                  <a:srgbClr val="222A35"/>
                </a:solidFill>
                <a:latin typeface="Calibri"/>
                <a:ea typeface="Calibri"/>
                <a:cs typeface="Calibri"/>
                <a:sym typeface="Calibri"/>
              </a:rPr>
            </a:br>
            <a:br>
              <a:rPr lang="ar-MA"/>
            </a:br>
            <a:endParaRPr/>
          </a:p>
        </p:txBody>
      </p:sp>
      <p:pic>
        <p:nvPicPr>
          <p:cNvPr id="801" name="Google Shape;801;p31"/>
          <p:cNvPicPr preferRelativeResize="0"/>
          <p:nvPr/>
        </p:nvPicPr>
        <p:blipFill rotWithShape="1">
          <a:blip r:embed="rId3">
            <a:alphaModFix/>
          </a:blip>
          <a:srcRect/>
          <a:stretch/>
        </p:blipFill>
        <p:spPr>
          <a:xfrm>
            <a:off x="221058" y="216734"/>
            <a:ext cx="591916" cy="591916"/>
          </a:xfrm>
          <a:prstGeom prst="rect">
            <a:avLst/>
          </a:prstGeom>
          <a:noFill/>
          <a:ln>
            <a:noFill/>
          </a:ln>
        </p:spPr>
      </p:pic>
      <p:sp>
        <p:nvSpPr>
          <p:cNvPr id="802" name="Google Shape;802;p31"/>
          <p:cNvSpPr txBox="1"/>
          <p:nvPr/>
        </p:nvSpPr>
        <p:spPr>
          <a:xfrm>
            <a:off x="1681316" y="1209368"/>
            <a:ext cx="8809703" cy="523220"/>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تدريب المتعلمين على النطق السليم للكلمات:</a:t>
            </a:r>
            <a:endParaRPr sz="2800" b="1" i="0" u="none" strike="noStrike" cap="none">
              <a:solidFill>
                <a:srgbClr val="000000"/>
              </a:solidFill>
              <a:latin typeface="Calibri"/>
              <a:ea typeface="Calibri"/>
              <a:cs typeface="Calibri"/>
              <a:sym typeface="Calibri"/>
            </a:endParaRPr>
          </a:p>
        </p:txBody>
      </p:sp>
      <p:sp>
        <p:nvSpPr>
          <p:cNvPr id="803" name="Google Shape;803;p31"/>
          <p:cNvSpPr txBox="1"/>
          <p:nvPr/>
        </p:nvSpPr>
        <p:spPr>
          <a:xfrm>
            <a:off x="674292" y="683291"/>
            <a:ext cx="10588479" cy="193899"/>
          </a:xfrm>
          <a:prstGeom prst="rect">
            <a:avLst/>
          </a:prstGeom>
          <a:noFill/>
          <a:ln>
            <a:noFill/>
          </a:ln>
        </p:spPr>
        <p:txBody>
          <a:bodyPr spcFirstLastPara="1" wrap="square" lIns="0" tIns="0" rIns="0" bIns="0" anchor="t" anchorCtr="0">
            <a:spAutoFit/>
          </a:bodyPr>
          <a:lstStyle/>
          <a:p>
            <a:pPr marL="0" marR="0" lvl="0" indent="0" algn="r" rtl="1">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يقرأ الأستاذ كلمتين من النص قراءة جهرية سليمة، ويقف عند هما لتمييز نطقهما السليم، مع تقديم أمثلة وأمثلة مخالفة والتصريح بسيرورة الإنجاز </a:t>
            </a:r>
            <a:endParaRPr sz="1400" b="0" i="1" u="none" strike="noStrike" cap="none">
              <a:solidFill>
                <a:srgbClr val="323F4F"/>
              </a:solidFill>
              <a:latin typeface="Calibri"/>
              <a:ea typeface="Calibri"/>
              <a:cs typeface="Calibri"/>
              <a:sym typeface="Calibri"/>
            </a:endParaRPr>
          </a:p>
        </p:txBody>
      </p:sp>
      <p:graphicFrame>
        <p:nvGraphicFramePr>
          <p:cNvPr id="804" name="Google Shape;804;p31"/>
          <p:cNvGraphicFramePr/>
          <p:nvPr/>
        </p:nvGraphicFramePr>
        <p:xfrm>
          <a:off x="2032000" y="2316480"/>
          <a:ext cx="8128000" cy="1308927"/>
        </p:xfrm>
        <a:graphic>
          <a:graphicData uri="http://schemas.openxmlformats.org/drawingml/2006/table">
            <a:tbl>
              <a:tblPr firstRow="1" bandRow="1">
                <a:noFill/>
                <a:tableStyleId>{4CD23074-AF4A-4B2C-A281-CE239CF55C22}</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تَنْفِيذَ</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تُنْجِزُهَا</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جُدُدٍ</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تَجَاوُزِ</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بِخَصَائِصَ</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شَرَاكَةٍ</a:t>
                      </a:r>
                      <a:endParaRPr sz="2000" b="1" u="none" strike="noStrike" cap="none">
                        <a:solidFill>
                          <a:schemeClr val="dk1"/>
                        </a:solidFill>
                        <a:latin typeface="Calibri"/>
                        <a:ea typeface="Calibri"/>
                        <a:cs typeface="Calibri"/>
                        <a:sym typeface="Calibri"/>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pic>
        <p:nvPicPr>
          <p:cNvPr id="809" name="Google Shape;809;p36"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810" name="Google Shape;810;p3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11" name="Google Shape;811;p36"/>
          <p:cNvSpPr txBox="1"/>
          <p:nvPr/>
        </p:nvSpPr>
        <p:spPr>
          <a:xfrm>
            <a:off x="828465" y="134156"/>
            <a:ext cx="10529279" cy="267549"/>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None/>
            </a:pPr>
            <a:r>
              <a:rPr lang="ar-MA" sz="1800" b="1" i="0" u="none" strike="noStrike" cap="none">
                <a:solidFill>
                  <a:srgbClr val="222A35"/>
                </a:solidFill>
                <a:latin typeface="Calibri"/>
                <a:ea typeface="Calibri"/>
                <a:cs typeface="Calibri"/>
                <a:sym typeface="Calibri"/>
              </a:rPr>
              <a:t>القراءة الجهرية</a:t>
            </a:r>
            <a:br>
              <a:rPr lang="ar-MA" sz="1400" b="0" i="0" u="none" strike="noStrike" cap="none">
                <a:solidFill>
                  <a:srgbClr val="222A35"/>
                </a:solidFill>
                <a:latin typeface="Calibri"/>
                <a:ea typeface="Calibri"/>
                <a:cs typeface="Calibri"/>
                <a:sym typeface="Calibri"/>
              </a:rPr>
            </a:br>
            <a:br>
              <a:rPr lang="ar-MA"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
        <p:nvSpPr>
          <p:cNvPr id="812" name="Google Shape;812;p36"/>
          <p:cNvSpPr txBox="1"/>
          <p:nvPr/>
        </p:nvSpPr>
        <p:spPr>
          <a:xfrm>
            <a:off x="1269816" y="355598"/>
            <a:ext cx="10161104" cy="470617"/>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b="1" i="0" u="none" strike="noStrike" cap="none">
                <a:solidFill>
                  <a:srgbClr val="AEABAB"/>
                </a:solidFill>
                <a:latin typeface="Calibri"/>
                <a:ea typeface="Calibri"/>
                <a:cs typeface="Calibri"/>
                <a:sym typeface="Calibri"/>
              </a:rPr>
              <a:t>يقرأ المتعلمون </a:t>
            </a:r>
            <a:r>
              <a:rPr lang="ar-MA" sz="1400" b="1" i="0" u="none" strike="noStrike" cap="none">
                <a:solidFill>
                  <a:srgbClr val="AEABAB"/>
                </a:solidFill>
                <a:highlight>
                  <a:srgbClr val="FFFF00"/>
                </a:highlight>
                <a:latin typeface="Calibri"/>
                <a:ea typeface="Calibri"/>
                <a:cs typeface="Calibri"/>
                <a:sym typeface="Calibri"/>
              </a:rPr>
              <a:t>جماعيا</a:t>
            </a:r>
            <a:r>
              <a:rPr lang="ar-MA" sz="1400" b="1" i="0" u="none" strike="noStrike" cap="none">
                <a:solidFill>
                  <a:srgbClr val="AEABAB"/>
                </a:solidFill>
                <a:latin typeface="Calibri"/>
                <a:ea typeface="Calibri"/>
                <a:cs typeface="Calibri"/>
                <a:sym typeface="Calibri"/>
              </a:rPr>
              <a:t> </a:t>
            </a:r>
            <a:r>
              <a:rPr lang="ar-MA" sz="1400" b="1" i="0" u="none" strike="noStrike" cap="none">
                <a:solidFill>
                  <a:srgbClr val="AEABAB"/>
                </a:solidFill>
                <a:highlight>
                  <a:srgbClr val="FFFF00"/>
                </a:highlight>
                <a:latin typeface="Calibri"/>
                <a:ea typeface="Calibri"/>
                <a:cs typeface="Calibri"/>
                <a:sym typeface="Calibri"/>
              </a:rPr>
              <a:t>فثنائيا</a:t>
            </a:r>
            <a:r>
              <a:rPr lang="ar-MA" sz="1400" b="1" i="0" u="none" strike="noStrike" cap="none">
                <a:solidFill>
                  <a:srgbClr val="AEABAB"/>
                </a:solidFill>
                <a:latin typeface="Calibri"/>
                <a:ea typeface="Calibri"/>
                <a:cs typeface="Calibri"/>
                <a:sym typeface="Calibri"/>
              </a:rPr>
              <a:t> ثم </a:t>
            </a:r>
            <a:r>
              <a:rPr lang="ar-MA" sz="1400" b="1" i="0" u="none" strike="noStrike" cap="none">
                <a:solidFill>
                  <a:srgbClr val="AEABAB"/>
                </a:solidFill>
                <a:highlight>
                  <a:srgbClr val="FFFF00"/>
                </a:highlight>
                <a:latin typeface="Calibri"/>
                <a:ea typeface="Calibri"/>
                <a:cs typeface="Calibri"/>
                <a:sym typeface="Calibri"/>
              </a:rPr>
              <a:t>فرديا </a:t>
            </a:r>
            <a:r>
              <a:rPr lang="ar-MA" sz="1400" b="1" i="0" u="none" strike="noStrike" cap="none">
                <a:solidFill>
                  <a:srgbClr val="AEABAB"/>
                </a:solidFill>
                <a:latin typeface="Calibri"/>
                <a:ea typeface="Calibri"/>
                <a:cs typeface="Calibri"/>
                <a:sym typeface="Calibri"/>
              </a:rPr>
              <a:t>عبارتين قراءة جهرية سليمة، ويوضحون معايير القراءة السليمة</a:t>
            </a:r>
            <a:endParaRPr/>
          </a:p>
        </p:txBody>
      </p:sp>
      <p:sp>
        <p:nvSpPr>
          <p:cNvPr id="813" name="Google Shape;813;p36"/>
          <p:cNvSpPr txBox="1"/>
          <p:nvPr/>
        </p:nvSpPr>
        <p:spPr>
          <a:xfrm>
            <a:off x="786581" y="1506830"/>
            <a:ext cx="10497946" cy="3098925"/>
          </a:xfrm>
          <a:prstGeom prst="rect">
            <a:avLst/>
          </a:prstGeom>
          <a:noFill/>
          <a:ln>
            <a:noFill/>
          </a:ln>
        </p:spPr>
        <p:txBody>
          <a:bodyPr spcFirstLastPara="1" wrap="square" lIns="91425" tIns="45700" rIns="91425" bIns="45700" anchor="t" anchorCtr="0">
            <a:spAutoFit/>
          </a:bodyPr>
          <a:lstStyle/>
          <a:p>
            <a:pPr marL="685800" marR="0" lvl="0" indent="-457200" algn="just" rtl="1">
              <a:lnSpc>
                <a:spcPct val="150000"/>
              </a:lnSpc>
              <a:spcBef>
                <a:spcPts val="0"/>
              </a:spcBef>
              <a:spcAft>
                <a:spcPts val="0"/>
              </a:spcAft>
              <a:buClr>
                <a:srgbClr val="000000"/>
              </a:buClr>
              <a:buSzPts val="2400"/>
              <a:buFont typeface="Noto Sans Symbols"/>
              <a:buChar char="❖"/>
            </a:pPr>
            <a:r>
              <a:rPr lang="ar-MA" sz="3200" b="1" i="0" u="none" strike="noStrike" cap="none">
                <a:solidFill>
                  <a:srgbClr val="000000"/>
                </a:solidFill>
                <a:latin typeface="Calibri"/>
                <a:ea typeface="Calibri"/>
                <a:cs typeface="Calibri"/>
                <a:sym typeface="Calibri"/>
              </a:rPr>
              <a:t>ـــ مِنْ سِمَاتِ رَجُلِ ﭐلْأَعْمَالِ ﭐلنَّاجِحِ، قُدْرَتُهُ عَلَى جَمْعِ أَكْبَرِ </a:t>
            </a:r>
            <a:r>
              <a:rPr lang="ar-MA" sz="3200" b="1" i="0" u="none" strike="noStrike" cap="none">
                <a:solidFill>
                  <a:srgbClr val="000000"/>
                </a:solidFill>
                <a:highlight>
                  <a:srgbClr val="FFFF00"/>
                </a:highlight>
                <a:latin typeface="Calibri"/>
                <a:ea typeface="Calibri"/>
                <a:cs typeface="Calibri"/>
                <a:sym typeface="Calibri"/>
              </a:rPr>
              <a:t>عَدَدٍ مُمْكِنٍ </a:t>
            </a:r>
            <a:r>
              <a:rPr lang="ar-MA" sz="3200" b="1" i="0" u="none" strike="noStrike" cap="none">
                <a:solidFill>
                  <a:srgbClr val="000000"/>
                </a:solidFill>
                <a:latin typeface="Calibri"/>
                <a:ea typeface="Calibri"/>
                <a:cs typeface="Calibri"/>
                <a:sym typeface="Calibri"/>
              </a:rPr>
              <a:t>مِنَ ﭐلشُّرَكَاءِ ﭐلَّذِينَ يُشَكِّلُونَ عُنْصُرًا مُهِمًّا فِي ﭐلْأَعْمَالِ ﭐلْمُرْبِحَةِـ </a:t>
            </a:r>
            <a:endParaRPr/>
          </a:p>
          <a:p>
            <a:pPr marL="685800" marR="0" lvl="0" indent="-457200" algn="just" rtl="1">
              <a:lnSpc>
                <a:spcPct val="150000"/>
              </a:lnSpc>
              <a:spcBef>
                <a:spcPts val="1000"/>
              </a:spcBef>
              <a:spcAft>
                <a:spcPts val="0"/>
              </a:spcAft>
              <a:buClr>
                <a:srgbClr val="000000"/>
              </a:buClr>
              <a:buSzPts val="2400"/>
              <a:buFont typeface="Noto Sans Symbols"/>
              <a:buChar char="❖"/>
            </a:pPr>
            <a:r>
              <a:rPr lang="ar-MA" sz="3200" b="1" i="0" u="none" strike="noStrike" cap="none">
                <a:solidFill>
                  <a:srgbClr val="000000"/>
                </a:solidFill>
                <a:latin typeface="Calibri"/>
                <a:ea typeface="Calibri"/>
                <a:cs typeface="Calibri"/>
                <a:sym typeface="Calibri"/>
              </a:rPr>
              <a:t>فَعِنْدَمَا يَكُونُ فِي </a:t>
            </a:r>
            <a:r>
              <a:rPr lang="ar-MA" sz="3200" b="1" i="0" u="none" strike="noStrike" cap="none">
                <a:solidFill>
                  <a:srgbClr val="000000"/>
                </a:solidFill>
                <a:highlight>
                  <a:srgbClr val="FFFF00"/>
                </a:highlight>
                <a:latin typeface="Calibri"/>
                <a:ea typeface="Calibri"/>
                <a:cs typeface="Calibri"/>
                <a:sym typeface="Calibri"/>
              </a:rPr>
              <a:t>حَاجَةٍ</a:t>
            </a:r>
            <a:r>
              <a:rPr lang="ar-MA" sz="3200" b="1" i="0" u="none" strike="noStrike" cap="none">
                <a:solidFill>
                  <a:srgbClr val="000000"/>
                </a:solidFill>
                <a:latin typeface="Calibri"/>
                <a:ea typeface="Calibri"/>
                <a:cs typeface="Calibri"/>
                <a:sym typeface="Calibri"/>
              </a:rPr>
              <a:t> إِلَى </a:t>
            </a:r>
            <a:r>
              <a:rPr lang="ar-MA" sz="3200" b="1" i="0" u="none" strike="noStrike" cap="none">
                <a:solidFill>
                  <a:srgbClr val="000000"/>
                </a:solidFill>
                <a:highlight>
                  <a:srgbClr val="FFFF00"/>
                </a:highlight>
                <a:latin typeface="Calibri"/>
                <a:ea typeface="Calibri"/>
                <a:cs typeface="Calibri"/>
                <a:sym typeface="Calibri"/>
              </a:rPr>
              <a:t>مَالٍ</a:t>
            </a:r>
            <a:r>
              <a:rPr lang="ar-MA" sz="3200" b="1" i="0" u="none" strike="noStrike" cap="none">
                <a:solidFill>
                  <a:srgbClr val="000000"/>
                </a:solidFill>
                <a:latin typeface="Calibri"/>
                <a:ea typeface="Calibri"/>
                <a:cs typeface="Calibri"/>
                <a:sym typeface="Calibri"/>
              </a:rPr>
              <a:t> لِلْبَدْءِ فِي </a:t>
            </a:r>
            <a:r>
              <a:rPr lang="ar-MA" sz="3200" b="1" i="0" u="none" strike="noStrike" cap="none">
                <a:solidFill>
                  <a:srgbClr val="000000"/>
                </a:solidFill>
                <a:highlight>
                  <a:srgbClr val="FFFF00"/>
                </a:highlight>
                <a:latin typeface="Calibri"/>
                <a:ea typeface="Calibri"/>
                <a:cs typeface="Calibri"/>
                <a:sym typeface="Calibri"/>
              </a:rPr>
              <a:t>مَشْرُوعٍ</a:t>
            </a:r>
            <a:r>
              <a:rPr lang="ar-MA" sz="3200" b="1" i="0" u="none" strike="noStrike" cap="none">
                <a:solidFill>
                  <a:srgbClr val="000000"/>
                </a:solidFill>
                <a:latin typeface="Calibri"/>
                <a:ea typeface="Calibri"/>
                <a:cs typeface="Calibri"/>
                <a:sym typeface="Calibri"/>
              </a:rPr>
              <a:t> مُهِمٍّ، فَعَلَيْهِ أَنْ يُدْرِكَ كَيْفِيَّةَ حُصُولِهِ علَيْهِ...</a:t>
            </a:r>
            <a:endParaRPr/>
          </a:p>
        </p:txBody>
      </p:sp>
      <p:pic>
        <p:nvPicPr>
          <p:cNvPr id="814" name="Google Shape;814;p36"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22"/>
          <p:cNvSpPr txBox="1">
            <a:spLocks noGrp="1"/>
          </p:cNvSpPr>
          <p:nvPr>
            <p:ph type="title"/>
          </p:nvPr>
        </p:nvSpPr>
        <p:spPr>
          <a:xfrm>
            <a:off x="947187" y="346197"/>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600" b="1">
                <a:solidFill>
                  <a:srgbClr val="757070"/>
                </a:solidFill>
                <a:latin typeface="Calibri"/>
                <a:ea typeface="Calibri"/>
                <a:cs typeface="Calibri"/>
                <a:sym typeface="Calibri"/>
              </a:rPr>
              <a:t>التذكير بقواعد القراءة السليمة ، و شرح عناصر شبكة التقويم الذاتي: </a:t>
            </a:r>
            <a:br>
              <a:rPr lang="ar-MA">
                <a:highlight>
                  <a:srgbClr val="FF00FF"/>
                </a:highlight>
              </a:rPr>
            </a:br>
            <a:r>
              <a:rPr lang="ar-MA"/>
              <a:t>.</a:t>
            </a:r>
            <a:endParaRPr/>
          </a:p>
        </p:txBody>
      </p:sp>
      <p:sp>
        <p:nvSpPr>
          <p:cNvPr id="820" name="Google Shape;820;p22"/>
          <p:cNvSpPr txBox="1">
            <a:spLocks noGrp="1"/>
          </p:cNvSpPr>
          <p:nvPr>
            <p:ph type="body" idx="4294967295"/>
          </p:nvPr>
        </p:nvSpPr>
        <p:spPr>
          <a:xfrm>
            <a:off x="1235772" y="644513"/>
            <a:ext cx="10250160" cy="321521"/>
          </a:xfrm>
          <a:prstGeom prst="rect">
            <a:avLst/>
          </a:prstGeom>
          <a:noFill/>
          <a:ln>
            <a:noFill/>
          </a:ln>
        </p:spPr>
        <p:txBody>
          <a:bodyPr spcFirstLastPara="1" wrap="square" lIns="91425" tIns="45700" rIns="91425" bIns="45700" anchor="t" anchorCtr="0">
            <a:normAutofit fontScale="25000" lnSpcReduction="20000"/>
          </a:bodyPr>
          <a:lstStyle/>
          <a:p>
            <a:pPr marL="0" lvl="0" indent="0" algn="r" rtl="1">
              <a:lnSpc>
                <a:spcPct val="90000"/>
              </a:lnSpc>
              <a:spcBef>
                <a:spcPts val="1000"/>
              </a:spcBef>
              <a:spcAft>
                <a:spcPts val="0"/>
              </a:spcAft>
              <a:buSzPct val="200000"/>
              <a:buNone/>
            </a:pPr>
            <a:r>
              <a:rPr lang="ar-MA" sz="560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endParaRPr/>
          </a:p>
          <a:p>
            <a:pPr marL="0" lvl="0" indent="0" algn="r" rtl="1">
              <a:lnSpc>
                <a:spcPct val="90000"/>
              </a:lnSpc>
              <a:spcBef>
                <a:spcPts val="1000"/>
              </a:spcBef>
              <a:spcAft>
                <a:spcPts val="0"/>
              </a:spcAft>
              <a:buSzPts val="2800"/>
              <a:buNone/>
            </a:pPr>
            <a:r>
              <a:rPr lang="ar-MA" sz="1100">
                <a:latin typeface="Calibri"/>
                <a:ea typeface="Calibri"/>
                <a:cs typeface="Calibri"/>
                <a:sym typeface="Calibri"/>
              </a:rPr>
              <a:t>.</a:t>
            </a:r>
            <a:endParaRPr sz="1100">
              <a:latin typeface="Calibri"/>
              <a:ea typeface="Calibri"/>
              <a:cs typeface="Calibri"/>
              <a:sym typeface="Calibri"/>
            </a:endParaRPr>
          </a:p>
        </p:txBody>
      </p:sp>
      <p:sp>
        <p:nvSpPr>
          <p:cNvPr id="821" name="Google Shape;821;p22"/>
          <p:cNvSpPr/>
          <p:nvPr/>
        </p:nvSpPr>
        <p:spPr>
          <a:xfrm>
            <a:off x="1762145" y="2662978"/>
            <a:ext cx="2219739" cy="455299"/>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2" name="Google Shape;822;p22"/>
          <p:cNvSpPr/>
          <p:nvPr/>
        </p:nvSpPr>
        <p:spPr>
          <a:xfrm>
            <a:off x="8991633" y="4934733"/>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823" name="Google Shape;823;p22"/>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824" name="Google Shape;824;p22"/>
          <p:cNvPicPr preferRelativeResize="0"/>
          <p:nvPr/>
        </p:nvPicPr>
        <p:blipFill rotWithShape="1">
          <a:blip r:embed="rId3">
            <a:alphaModFix/>
          </a:blip>
          <a:srcRect/>
          <a:stretch/>
        </p:blipFill>
        <p:spPr>
          <a:xfrm>
            <a:off x="152755" y="640270"/>
            <a:ext cx="556939" cy="498414"/>
          </a:xfrm>
          <a:prstGeom prst="rect">
            <a:avLst/>
          </a:prstGeom>
          <a:noFill/>
          <a:ln>
            <a:noFill/>
          </a:ln>
        </p:spPr>
      </p:pic>
      <p:sp>
        <p:nvSpPr>
          <p:cNvPr id="825" name="Google Shape;825;p22" descr="Discours avec un remplissage uni"/>
          <p:cNvSpPr/>
          <p:nvPr/>
        </p:nvSpPr>
        <p:spPr>
          <a:xfrm>
            <a:off x="550718" y="1042921"/>
            <a:ext cx="11488527" cy="5285676"/>
          </a:xfrm>
          <a:prstGeom prst="rect">
            <a:avLst/>
          </a:prstGeom>
          <a:noFill/>
          <a:ln>
            <a:noFill/>
          </a:ln>
        </p:spPr>
      </p:sp>
      <p:sp>
        <p:nvSpPr>
          <p:cNvPr id="826" name="Google Shape;826;p22"/>
          <p:cNvSpPr txBox="1"/>
          <p:nvPr/>
        </p:nvSpPr>
        <p:spPr>
          <a:xfrm>
            <a:off x="2724150" y="1978104"/>
            <a:ext cx="6743700" cy="2047355"/>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Clr>
                <a:srgbClr val="000000"/>
              </a:buClr>
              <a:buSzPts val="2800"/>
              <a:buFont typeface="Arial"/>
              <a:buNone/>
            </a:pPr>
            <a:r>
              <a:rPr lang="ar-MA" sz="2800" b="1" i="0" u="none" strike="noStrike" cap="none">
                <a:solidFill>
                  <a:schemeClr val="accent1"/>
                </a:solidFill>
                <a:latin typeface="Calibri"/>
                <a:ea typeface="Calibri"/>
                <a:cs typeface="Calibri"/>
                <a:sym typeface="Calibri"/>
              </a:rPr>
              <a:t>انتبهوا جيدا سأقرأ أمامكم المقطع الأول، لاحظوا،  </a:t>
            </a:r>
            <a:endParaRPr/>
          </a:p>
          <a:p>
            <a:pPr marL="0" marR="0" lvl="0" indent="0" algn="r" rtl="1">
              <a:lnSpc>
                <a:spcPct val="150000"/>
              </a:lnSpc>
              <a:spcBef>
                <a:spcPts val="0"/>
              </a:spcBef>
              <a:spcAft>
                <a:spcPts val="0"/>
              </a:spcAft>
              <a:buClr>
                <a:srgbClr val="000000"/>
              </a:buClr>
              <a:buSzPts val="2800"/>
              <a:buFont typeface="Arial"/>
              <a:buNone/>
            </a:pPr>
            <a:r>
              <a:rPr lang="ar-MA" sz="2800" b="1" i="0" u="none" strike="noStrike" cap="none">
                <a:solidFill>
                  <a:schemeClr val="accent1"/>
                </a:solidFill>
                <a:latin typeface="Calibri"/>
                <a:ea typeface="Calibri"/>
                <a:cs typeface="Calibri"/>
                <a:sym typeface="Calibri"/>
              </a:rPr>
              <a:t>و ركزوا على : </a:t>
            </a:r>
            <a:endParaRPr/>
          </a:p>
          <a:p>
            <a:pPr marL="342900" marR="0" lvl="0" indent="-342900" algn="r" rtl="1">
              <a:lnSpc>
                <a:spcPct val="150000"/>
              </a:lnSpc>
              <a:spcBef>
                <a:spcPts val="0"/>
              </a:spcBef>
              <a:spcAft>
                <a:spcPts val="0"/>
              </a:spcAft>
              <a:buClr>
                <a:srgbClr val="000000"/>
              </a:buClr>
              <a:buSzPts val="2800"/>
              <a:buFont typeface="Noto Sans Symbols"/>
              <a:buChar char="▪"/>
            </a:pPr>
            <a:r>
              <a:rPr lang="ar-MA" sz="2800" b="1" i="0" u="none" strike="noStrike" cap="none">
                <a:solidFill>
                  <a:schemeClr val="accent1"/>
                </a:solidFill>
                <a:latin typeface="Calibri"/>
                <a:ea typeface="Calibri"/>
                <a:cs typeface="Calibri"/>
                <a:sym typeface="Calibri"/>
              </a:rPr>
              <a:t>حرصي على إظهار </a:t>
            </a:r>
            <a:r>
              <a:rPr lang="ar-MA" sz="3200" b="1" i="0" u="none" strike="noStrike" cap="none">
                <a:solidFill>
                  <a:schemeClr val="accent1"/>
                </a:solidFill>
                <a:latin typeface="Calibri"/>
                <a:ea typeface="Calibri"/>
                <a:cs typeface="Calibri"/>
                <a:sym typeface="Calibri"/>
              </a:rPr>
              <a:t>الْغُنَّةِ</a:t>
            </a:r>
            <a:r>
              <a:rPr lang="ar-MA" sz="2800" b="1" i="0" u="none" strike="noStrike" cap="none">
                <a:solidFill>
                  <a:schemeClr val="accent1"/>
                </a:solidFill>
                <a:latin typeface="Calibri"/>
                <a:ea typeface="Calibri"/>
                <a:cs typeface="Calibri"/>
                <a:sym typeface="Calibri"/>
              </a:rPr>
              <a:t> في كلمتي: </a:t>
            </a:r>
            <a:r>
              <a:rPr lang="ar-MA" sz="2800" b="1" i="0" u="none" strike="noStrike" cap="none">
                <a:solidFill>
                  <a:schemeClr val="accent1"/>
                </a:solidFill>
                <a:highlight>
                  <a:srgbClr val="FFFF00"/>
                </a:highlight>
                <a:latin typeface="Calibri"/>
                <a:ea typeface="Calibri"/>
                <a:cs typeface="Calibri"/>
                <a:sym typeface="Calibri"/>
              </a:rPr>
              <a:t>عَدَدٍ/مُمْكِنٍ</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pic>
        <p:nvPicPr>
          <p:cNvPr id="831" name="Google Shape;831;p27"/>
          <p:cNvPicPr preferRelativeResize="0"/>
          <p:nvPr/>
        </p:nvPicPr>
        <p:blipFill rotWithShape="1">
          <a:blip r:embed="rId3">
            <a:alphaModFix/>
          </a:blip>
          <a:srcRect/>
          <a:stretch/>
        </p:blipFill>
        <p:spPr>
          <a:xfrm>
            <a:off x="221058" y="216734"/>
            <a:ext cx="591916" cy="591916"/>
          </a:xfrm>
          <a:prstGeom prst="rect">
            <a:avLst/>
          </a:prstGeom>
          <a:noFill/>
          <a:ln>
            <a:noFill/>
          </a:ln>
        </p:spPr>
      </p:pic>
      <p:sp>
        <p:nvSpPr>
          <p:cNvPr id="832" name="Google Shape;832;p27"/>
          <p:cNvSpPr txBox="1"/>
          <p:nvPr/>
        </p:nvSpPr>
        <p:spPr>
          <a:xfrm>
            <a:off x="2180080" y="2313075"/>
            <a:ext cx="8956964" cy="201869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قراءة فقرة من النص بتوظيف</a:t>
            </a:r>
            <a:endParaRPr/>
          </a:p>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 شبكة التقويم الذاتي</a:t>
            </a:r>
            <a:endParaRPr/>
          </a:p>
        </p:txBody>
      </p:sp>
      <p:sp>
        <p:nvSpPr>
          <p:cNvPr id="833" name="Google Shape;833;p27"/>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a:solidFill>
                  <a:srgbClr val="AEABAB"/>
                </a:solidFill>
                <a:latin typeface="Calibri"/>
                <a:ea typeface="Calibri"/>
                <a:cs typeface="Calibri"/>
                <a:sym typeface="Calibri"/>
              </a:rPr>
              <a:t>نتدرب على القراءة </a:t>
            </a:r>
            <a:endParaRPr sz="1400" b="0" i="0" u="none" strike="noStrike" cap="none">
              <a:solidFill>
                <a:srgbClr val="000000"/>
              </a:solidFill>
              <a:latin typeface="Arial"/>
              <a:ea typeface="Arial"/>
              <a:cs typeface="Arial"/>
              <a:sym typeface="Arial"/>
            </a:endParaRPr>
          </a:p>
        </p:txBody>
      </p:sp>
      <p:sp>
        <p:nvSpPr>
          <p:cNvPr id="834" name="Google Shape;834;p27"/>
          <p:cNvSpPr txBox="1"/>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p>
            <a:pPr marL="0" marR="0" lvl="0" indent="0" algn="r" rtl="1">
              <a:lnSpc>
                <a:spcPct val="90000"/>
              </a:lnSpc>
              <a:spcBef>
                <a:spcPts val="0"/>
              </a:spcBef>
              <a:spcAft>
                <a:spcPts val="0"/>
              </a:spcAft>
              <a:buClr>
                <a:srgbClr val="AEABAB"/>
              </a:buClr>
              <a:buSzPct val="102564"/>
              <a:buFont typeface="Calibri"/>
              <a:buNone/>
            </a:pPr>
            <a:r>
              <a:rPr lang="ar-MA" sz="1400" b="1" i="0" u="none" strike="noStrike" cap="none">
                <a:solidFill>
                  <a:srgbClr val="AEABAB"/>
                </a:solidFill>
                <a:latin typeface="Calibri"/>
                <a:ea typeface="Calibri"/>
                <a:cs typeface="Calibri"/>
                <a:sym typeface="Calibri"/>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2">
                                            <p:txEl>
                                              <p:pRg st="0" end="0"/>
                                            </p:txEl>
                                          </p:spTgt>
                                        </p:tgtEl>
                                        <p:attrNameLst>
                                          <p:attrName>style.visibility</p:attrName>
                                        </p:attrNameLst>
                                      </p:cBhvr>
                                      <p:to>
                                        <p:strVal val="visible"/>
                                      </p:to>
                                    </p:set>
                                    <p:animEffect transition="in" filter="fade">
                                      <p:cBhvr>
                                        <p:cTn id="7" dur="1000"/>
                                        <p:tgtEl>
                                          <p:spTgt spid="8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2">
                                            <p:txEl>
                                              <p:pRg st="1" end="1"/>
                                            </p:txEl>
                                          </p:spTgt>
                                        </p:tgtEl>
                                        <p:attrNameLst>
                                          <p:attrName>style.visibility</p:attrName>
                                        </p:attrNameLst>
                                      </p:cBhvr>
                                      <p:to>
                                        <p:strVal val="visible"/>
                                      </p:to>
                                    </p:set>
                                    <p:animEffect transition="in" filter="fade">
                                      <p:cBhvr>
                                        <p:cTn id="12" dur="1000"/>
                                        <p:tgtEl>
                                          <p:spTgt spid="8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grpSp>
        <p:nvGrpSpPr>
          <p:cNvPr id="839" name="Google Shape;839;p30"/>
          <p:cNvGrpSpPr/>
          <p:nvPr/>
        </p:nvGrpSpPr>
        <p:grpSpPr>
          <a:xfrm>
            <a:off x="812159" y="829917"/>
            <a:ext cx="10567685" cy="5198169"/>
            <a:chOff x="2184400" y="1402025"/>
            <a:chExt cx="7823200" cy="4942038"/>
          </a:xfrm>
        </p:grpSpPr>
        <p:sp>
          <p:nvSpPr>
            <p:cNvPr id="840" name="Google Shape;840;p30"/>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41" name="Google Shape;841;p3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42" name="Google Shape;842;p30"/>
          <p:cNvGrpSpPr/>
          <p:nvPr/>
        </p:nvGrpSpPr>
        <p:grpSpPr>
          <a:xfrm>
            <a:off x="8796759" y="4917801"/>
            <a:ext cx="2425143" cy="936371"/>
            <a:chOff x="8796759" y="4917801"/>
            <a:chExt cx="2425142" cy="936370"/>
          </a:xfrm>
        </p:grpSpPr>
        <p:sp>
          <p:nvSpPr>
            <p:cNvPr id="843" name="Google Shape;843;p30"/>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44" name="Google Shape;844;p30"/>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45" name="Google Shape;845;p30"/>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46" name="Google Shape;846;p30"/>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pic>
        <p:nvPicPr>
          <p:cNvPr id="851" name="Google Shape;851;p37"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852" name="Google Shape;852;p37"/>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53" name="Google Shape;853;p37"/>
          <p:cNvSpPr txBox="1"/>
          <p:nvPr/>
        </p:nvSpPr>
        <p:spPr>
          <a:xfrm>
            <a:off x="828465" y="134156"/>
            <a:ext cx="10529279" cy="267549"/>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None/>
            </a:pPr>
            <a:r>
              <a:rPr lang="ar-MA" sz="1800" b="1" i="0" u="none" strike="noStrike" cap="none">
                <a:solidFill>
                  <a:srgbClr val="222A35"/>
                </a:solidFill>
                <a:latin typeface="Calibri"/>
                <a:ea typeface="Calibri"/>
                <a:cs typeface="Calibri"/>
                <a:sym typeface="Calibri"/>
              </a:rPr>
              <a:t>القراءة الجهرية</a:t>
            </a:r>
            <a:br>
              <a:rPr lang="ar-MA" sz="1400" b="0" i="0" u="none" strike="noStrike" cap="none">
                <a:solidFill>
                  <a:srgbClr val="222A35"/>
                </a:solidFill>
                <a:latin typeface="Calibri"/>
                <a:ea typeface="Calibri"/>
                <a:cs typeface="Calibri"/>
                <a:sym typeface="Calibri"/>
              </a:rPr>
            </a:br>
            <a:br>
              <a:rPr lang="ar-MA"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
        <p:nvSpPr>
          <p:cNvPr id="854" name="Google Shape;854;p37"/>
          <p:cNvSpPr txBox="1"/>
          <p:nvPr/>
        </p:nvSpPr>
        <p:spPr>
          <a:xfrm>
            <a:off x="1269816" y="394993"/>
            <a:ext cx="10161104" cy="470617"/>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AEABAB"/>
              </a:buClr>
              <a:buSzPts val="1400"/>
              <a:buFont typeface="Calibri"/>
              <a:buNone/>
            </a:pPr>
            <a:r>
              <a:rPr lang="ar-MA" sz="1400" b="1" i="0" u="none" strike="noStrike" cap="none">
                <a:solidFill>
                  <a:srgbClr val="AEABAB"/>
                </a:solidFill>
                <a:latin typeface="Calibri"/>
                <a:ea typeface="Calibri"/>
                <a:cs typeface="Calibri"/>
                <a:sym typeface="Calibri"/>
              </a:rPr>
              <a:t>يقرأ المتعلمون </a:t>
            </a:r>
            <a:r>
              <a:rPr lang="ar-MA" sz="1400" b="1" i="0" u="none" strike="noStrike" cap="none">
                <a:solidFill>
                  <a:srgbClr val="AEABAB"/>
                </a:solidFill>
                <a:highlight>
                  <a:srgbClr val="FFFF00"/>
                </a:highlight>
                <a:latin typeface="Calibri"/>
                <a:ea typeface="Calibri"/>
                <a:cs typeface="Calibri"/>
                <a:sym typeface="Calibri"/>
              </a:rPr>
              <a:t>جماعيا</a:t>
            </a:r>
            <a:r>
              <a:rPr lang="ar-MA" sz="1400" b="1" i="0" u="none" strike="noStrike" cap="none">
                <a:solidFill>
                  <a:srgbClr val="AEABAB"/>
                </a:solidFill>
                <a:latin typeface="Calibri"/>
                <a:ea typeface="Calibri"/>
                <a:cs typeface="Calibri"/>
                <a:sym typeface="Calibri"/>
              </a:rPr>
              <a:t> </a:t>
            </a:r>
            <a:r>
              <a:rPr lang="ar-MA" sz="1400" b="1" i="0" u="none" strike="noStrike" cap="none">
                <a:solidFill>
                  <a:srgbClr val="AEABAB"/>
                </a:solidFill>
                <a:highlight>
                  <a:srgbClr val="FFFF00"/>
                </a:highlight>
                <a:latin typeface="Calibri"/>
                <a:ea typeface="Calibri"/>
                <a:cs typeface="Calibri"/>
                <a:sym typeface="Calibri"/>
              </a:rPr>
              <a:t>فثنائيا</a:t>
            </a:r>
            <a:r>
              <a:rPr lang="ar-MA" sz="1400" b="1" i="0" u="none" strike="noStrike" cap="none">
                <a:solidFill>
                  <a:srgbClr val="AEABAB"/>
                </a:solidFill>
                <a:latin typeface="Calibri"/>
                <a:ea typeface="Calibri"/>
                <a:cs typeface="Calibri"/>
                <a:sym typeface="Calibri"/>
              </a:rPr>
              <a:t> ثم </a:t>
            </a:r>
            <a:r>
              <a:rPr lang="ar-MA" sz="1400" b="1" i="0" u="none" strike="noStrike" cap="none">
                <a:solidFill>
                  <a:srgbClr val="AEABAB"/>
                </a:solidFill>
                <a:highlight>
                  <a:srgbClr val="FFFF00"/>
                </a:highlight>
                <a:latin typeface="Calibri"/>
                <a:ea typeface="Calibri"/>
                <a:cs typeface="Calibri"/>
                <a:sym typeface="Calibri"/>
              </a:rPr>
              <a:t>فرديا</a:t>
            </a:r>
            <a:r>
              <a:rPr lang="ar-MA" sz="1400" b="1" i="0" u="none" strike="noStrike" cap="none">
                <a:solidFill>
                  <a:srgbClr val="AEABAB"/>
                </a:solidFill>
                <a:latin typeface="Calibri"/>
                <a:ea typeface="Calibri"/>
                <a:cs typeface="Calibri"/>
                <a:sym typeface="Calibri"/>
              </a:rPr>
              <a:t> فقرة من الجدول قراءة جهرية سليمة، ويوضحون معايير القراءة السليمة</a:t>
            </a:r>
            <a:endParaRPr/>
          </a:p>
        </p:txBody>
      </p:sp>
      <p:sp>
        <p:nvSpPr>
          <p:cNvPr id="855" name="Google Shape;855;p37"/>
          <p:cNvSpPr txBox="1"/>
          <p:nvPr/>
        </p:nvSpPr>
        <p:spPr>
          <a:xfrm>
            <a:off x="2180080" y="2313075"/>
            <a:ext cx="8956964" cy="2018694"/>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None/>
            </a:pPr>
            <a:r>
              <a:rPr lang="ar-MA" sz="4400" b="1" i="0" u="none" strike="noStrike" cap="none">
                <a:solidFill>
                  <a:srgbClr val="000000"/>
                </a:solidFill>
                <a:latin typeface="Calibri"/>
                <a:ea typeface="Calibri"/>
                <a:cs typeface="Calibri"/>
                <a:sym typeface="Calibri"/>
              </a:rPr>
              <a:t>قراءة فقرة من النص بتوظيف شبكة التقويم الذاتي</a:t>
            </a:r>
            <a:endParaRPr/>
          </a:p>
        </p:txBody>
      </p:sp>
      <p:pic>
        <p:nvPicPr>
          <p:cNvPr id="856" name="Google Shape;856;p37"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5">
                                            <p:txEl>
                                              <p:pRg st="0" end="0"/>
                                            </p:txEl>
                                          </p:spTgt>
                                        </p:tgtEl>
                                        <p:attrNameLst>
                                          <p:attrName>style.visibility</p:attrName>
                                        </p:attrNameLst>
                                      </p:cBhvr>
                                      <p:to>
                                        <p:strVal val="visible"/>
                                      </p:to>
                                    </p:set>
                                    <p:animEffect transition="in" filter="fade">
                                      <p:cBhvr>
                                        <p:cTn id="7" dur="1000"/>
                                        <p:tgtEl>
                                          <p:spTgt spid="8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8"/>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862" name="Google Shape;862;p38"/>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
        <p:nvSpPr>
          <p:cNvPr id="863" name="Google Shape;863;p38"/>
          <p:cNvSpPr txBox="1">
            <a:spLocks noGrp="1"/>
          </p:cNvSpPr>
          <p:nvPr>
            <p:ph type="body" idx="2"/>
          </p:nvPr>
        </p:nvSpPr>
        <p:spPr>
          <a:xfrm>
            <a:off x="0" y="896953"/>
            <a:ext cx="8312726" cy="6016991"/>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تُعَرَّفُ ﭐلْأَعْمَالُ بِأَنّهَا مجْمُوعَةٌ مِنَ ﭐلنَّشَاطَاتِ ﭐلْمِهْنِيَّة أوِ ﭐلصِّنَاعِيّةِ أوِ ﭐلتِّجَارِيّةِ ﭐلَّتِي تُنْجِزُهَا شَرِكَاتٌ مِنْ خِلَالِ تَقْدِيمِ خِدْمَاتٍ أوْ إِنْتَاجِ سِلَعٍ أوْ بَيْعِ مُنتَجَاتِ لِلنَّاسِ، ومِنَ ﭐلْمُمْكِنِ أَنْ تَكُونَ هَذِهِ ﭐلْأَعْمَالُ غَيْرَ رِبْحِيَّة أيْ تَعْمَلُ فِي ﭐلْمَجَالَاتِ ﭐلْخَيْرِيّةِ. </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أَمَّا لَقَبُ رَجُل ﭐلْأَعْمَالِ فيُطْلَقُ عَلَى كُلِّ شَخْصٍ يَعْمَلُ فِي مَجَالَاتِ ﭐلْأَعْمَالِ: فِي ﭐلصِّنَاعَةِ أوِ ﭐلتِّجَارَةِ أوِ ﭐلْفِلَاحَةِ أوِ ﭐلْخَدَمَاتِ…، ويَمْتَلِكُ قُدْرَةً وخِبْرَةً جَيّدَةً عَلَى ﭐلتّعَامُلِ مَعَ ﭐلْأُمُورِ ﭐلْمِهْنِيّةِ وﭐلْمَالِيّةِ وﭐلتِّجَارِيّةِ. فَهَلْ تَرْغَبُ في أَنْ تَكُونَ رَجُلَ أَعْمَالٍ نَاجِحًا؟ إِلَيْكَ الْوَصْفَةَ:</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يُعَدُّ رَجُلُ ﭐلْأَعْمَالِ نَاجِحًا عِنْدَمَا يَسْتَطِيعُ تَنْفِيذَ ﭐلْعَدِيدِ مِنَ ﭐلْأَعْمَالِ ﭐلنَّاجِحَةِ فِي وَقْتٍ وَاحِدٍ، وهَذَا ﭐلنَّجَاحُ يُؤَثِّرُ إِيجَابِيًّا في مَشْرُوعِهِ أوْ شَرِكَتِهِ. </a:t>
            </a:r>
            <a:endParaRPr/>
          </a:p>
        </p:txBody>
      </p:sp>
      <p:pic>
        <p:nvPicPr>
          <p:cNvPr id="864" name="Google Shape;864;p38"/>
          <p:cNvPicPr preferRelativeResize="0"/>
          <p:nvPr/>
        </p:nvPicPr>
        <p:blipFill rotWithShape="1">
          <a:blip r:embed="rId3">
            <a:alphaModFix/>
          </a:blip>
          <a:srcRect/>
          <a:stretch/>
        </p:blipFill>
        <p:spPr>
          <a:xfrm>
            <a:off x="8219208" y="1028700"/>
            <a:ext cx="3972791" cy="58292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grpSp>
        <p:nvGrpSpPr>
          <p:cNvPr id="869" name="Google Shape;869;p67"/>
          <p:cNvGrpSpPr/>
          <p:nvPr/>
        </p:nvGrpSpPr>
        <p:grpSpPr>
          <a:xfrm>
            <a:off x="812159" y="829917"/>
            <a:ext cx="10567685" cy="5198169"/>
            <a:chOff x="2184400" y="1402025"/>
            <a:chExt cx="7823200" cy="4942038"/>
          </a:xfrm>
        </p:grpSpPr>
        <p:sp>
          <p:nvSpPr>
            <p:cNvPr id="870" name="Google Shape;870;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1" name="Google Shape;871;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72" name="Google Shape;872;p67"/>
          <p:cNvGrpSpPr/>
          <p:nvPr/>
        </p:nvGrpSpPr>
        <p:grpSpPr>
          <a:xfrm>
            <a:off x="8796759" y="4917801"/>
            <a:ext cx="2425143" cy="936371"/>
            <a:chOff x="8796759" y="4917801"/>
            <a:chExt cx="2425142" cy="936370"/>
          </a:xfrm>
        </p:grpSpPr>
        <p:sp>
          <p:nvSpPr>
            <p:cNvPr id="873" name="Google Shape;873;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4" name="Google Shape;874;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75" name="Google Shape;875;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76" name="Google Shape;876;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74"/>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883" name="Google Shape;883;p74"/>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884" name="Google Shape;884;p74"/>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885" name="Google Shape;885;p74"/>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886" name="Google Shape;886;p74"/>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887" name="Google Shape;887;p74"/>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888" name="Google Shape;888;p74"/>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889" name="Google Shape;889;p74"/>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890" name="Google Shape;890;p74"/>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891" name="Google Shape;891;p74"/>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892" name="Google Shape;892;p74"/>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83"/>
                                        </p:tgtEl>
                                        <p:attrNameLst>
                                          <p:attrName>style.visibility</p:attrName>
                                        </p:attrNameLst>
                                      </p:cBhvr>
                                      <p:to>
                                        <p:strVal val="visible"/>
                                      </p:to>
                                    </p:set>
                                    <p:anim calcmode="lin" valueType="num">
                                      <p:cBhvr additive="base">
                                        <p:cTn id="7" dur="500"/>
                                        <p:tgtEl>
                                          <p:spTgt spid="883"/>
                                        </p:tgtEl>
                                        <p:attrNameLst>
                                          <p:attrName>ppt_w</p:attrName>
                                        </p:attrNameLst>
                                      </p:cBhvr>
                                      <p:tavLst>
                                        <p:tav tm="0">
                                          <p:val>
                                            <p:strVal val="0"/>
                                          </p:val>
                                        </p:tav>
                                        <p:tav tm="100000">
                                          <p:val>
                                            <p:strVal val="#ppt_w"/>
                                          </p:val>
                                        </p:tav>
                                      </p:tavLst>
                                    </p:anim>
                                    <p:anim calcmode="lin" valueType="num">
                                      <p:cBhvr additive="base">
                                        <p:cTn id="8" dur="500"/>
                                        <p:tgtEl>
                                          <p:spTgt spid="88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84"/>
                                        </p:tgtEl>
                                        <p:attrNameLst>
                                          <p:attrName>style.visibility</p:attrName>
                                        </p:attrNameLst>
                                      </p:cBhvr>
                                      <p:to>
                                        <p:strVal val="visible"/>
                                      </p:to>
                                    </p:set>
                                    <p:animEffect transition="in" filter="fade">
                                      <p:cBhvr>
                                        <p:cTn id="13" dur="2000"/>
                                        <p:tgtEl>
                                          <p:spTgt spid="88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885"/>
                                        </p:tgtEl>
                                        <p:attrNameLst>
                                          <p:attrName>style.visibility</p:attrName>
                                        </p:attrNameLst>
                                      </p:cBhvr>
                                      <p:to>
                                        <p:strVal val="visible"/>
                                      </p:to>
                                    </p:set>
                                    <p:anim calcmode="lin" valueType="num">
                                      <p:cBhvr additive="base">
                                        <p:cTn id="18" dur="500"/>
                                        <p:tgtEl>
                                          <p:spTgt spid="885"/>
                                        </p:tgtEl>
                                        <p:attrNameLst>
                                          <p:attrName>ppt_w</p:attrName>
                                        </p:attrNameLst>
                                      </p:cBhvr>
                                      <p:tavLst>
                                        <p:tav tm="0">
                                          <p:val>
                                            <p:strVal val="0"/>
                                          </p:val>
                                        </p:tav>
                                        <p:tav tm="100000">
                                          <p:val>
                                            <p:strVal val="#ppt_w"/>
                                          </p:val>
                                        </p:tav>
                                      </p:tavLst>
                                    </p:anim>
                                    <p:anim calcmode="lin" valueType="num">
                                      <p:cBhvr additive="base">
                                        <p:cTn id="19" dur="500"/>
                                        <p:tgtEl>
                                          <p:spTgt spid="885"/>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86"/>
                                        </p:tgtEl>
                                        <p:attrNameLst>
                                          <p:attrName>style.visibility</p:attrName>
                                        </p:attrNameLst>
                                      </p:cBhvr>
                                      <p:to>
                                        <p:strVal val="visible"/>
                                      </p:to>
                                    </p:set>
                                    <p:animEffect transition="in" filter="fade">
                                      <p:cBhvr>
                                        <p:cTn id="24" dur="1000"/>
                                        <p:tgtEl>
                                          <p:spTgt spid="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3"/>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b="0" i="1" u="none" strike="noStrike" cap="none">
                <a:solidFill>
                  <a:srgbClr val="000000"/>
                </a:solidFill>
                <a:latin typeface="Calibri"/>
                <a:ea typeface="Calibri"/>
                <a:cs typeface="Calibri"/>
                <a:sym typeface="Calibri"/>
              </a:rPr>
              <a:t>3/1</a:t>
            </a:r>
            <a:endParaRPr sz="2400" b="0" i="1" u="none" strike="noStrike" cap="none">
              <a:solidFill>
                <a:srgbClr val="000000"/>
              </a:solidFill>
              <a:latin typeface="Calibri"/>
              <a:ea typeface="Calibri"/>
              <a:cs typeface="Calibri"/>
              <a:sym typeface="Calibri"/>
            </a:endParaRPr>
          </a:p>
        </p:txBody>
      </p:sp>
      <p:sp>
        <p:nvSpPr>
          <p:cNvPr id="898" name="Google Shape;898;p13"/>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
        <p:nvSpPr>
          <p:cNvPr id="899" name="Google Shape;899;p13"/>
          <p:cNvSpPr txBox="1">
            <a:spLocks noGrp="1"/>
          </p:cNvSpPr>
          <p:nvPr>
            <p:ph type="body" idx="2"/>
          </p:nvPr>
        </p:nvSpPr>
        <p:spPr>
          <a:xfrm>
            <a:off x="0" y="896953"/>
            <a:ext cx="8312726" cy="6016991"/>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تُعَرَّفُ ﭐلْأَعْمَالُ بِأَنّهَا مجْمُوعَةٌ مِنَ ﭐلنَّشَاطَاتِ ﭐلْمِهْنِيَّة أوِ ﭐلصِّنَاعِيّةِ أوِ ﭐلتِّجَارِيّةِ ﭐلَّتِي تُنْجِزُهَا شَرِكَاتٌ مِنْ خِلَالِ تَقْدِيمِ خِدْمَاتٍ أوْ إِنْتَاجِ سِلَعٍ أوْ بَيْعِ مُنتَجَاتِ لِلنَّاسِ، ومِنَ ﭐلْمُمْكِنِ أَنْ تَكُونَ هَذِهِ ﭐلْأَعْمَالُ غَيْرَ رِبْحِيَّة أيْ تَعْمَلُ فِي ﭐلْمَجَالَاتِ ﭐلْخَيْرِيّةِ. </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أَمَّا لَقَبُ رَجُل ﭐلْأَعْمَالِ فيُطْلَقُ عَلَى كُلِّ شَخْصٍ يَعْمَلُ فِي مَجَالَاتِ ﭐلْأَعْمَالِ: فِي ﭐلصِّنَاعَةِ أوِ ﭐلتِّجَارَةِ أوِ ﭐلْفِلَاحَةِ أوِ ﭐلْخَدَمَاتِ…، ويَمْتَلِكُ قُدْرَةً وخِبْرَةً جَيّدَةً عَلَى ﭐلتّعَامُلِ مَعَ ﭐلْأُمُورِ ﭐلْمِهْنِيّةِ وﭐلْمَالِيّةِ وﭐلتِّجَارِيّةِ. فَهَلْ تَرْغَبُ في أَنْ تَكُونَ رَجُلَ أَعْمَالٍ نَاجِحًا؟ إِلَيْكَ الْوَصْفَةَ:</a:t>
            </a:r>
            <a:endParaRPr/>
          </a:p>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يُعَدُّ رَجُلُ ﭐلْأَعْمَالِ نَاجِحًا عِنْدَمَا يَسْتَطِيعُ تَنْفِيذَ ﭐلْعَدِيدِ مِنَ ﭐلْأَعْمَالِ ﭐلنَّاجِحَةِ فِي وَقْتٍ وَاحِدٍ، وهَذَا ﭐلنَّجَاحُ يُؤَثِّرُ إِيجَابِيًّا في مَشْرُوعِهِ أوْ شَرِكَتِهِ. </a:t>
            </a:r>
            <a:endParaRPr/>
          </a:p>
        </p:txBody>
      </p:sp>
      <p:pic>
        <p:nvPicPr>
          <p:cNvPr id="900" name="Google Shape;900;p13"/>
          <p:cNvPicPr preferRelativeResize="0"/>
          <p:nvPr/>
        </p:nvPicPr>
        <p:blipFill rotWithShape="1">
          <a:blip r:embed="rId3">
            <a:alphaModFix/>
          </a:blip>
          <a:srcRect/>
          <a:stretch/>
        </p:blipFill>
        <p:spPr>
          <a:xfrm>
            <a:off x="8219208" y="1028700"/>
            <a:ext cx="3972791" cy="582929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44"/>
          <p:cNvSpPr txBox="1">
            <a:spLocks noGrp="1"/>
          </p:cNvSpPr>
          <p:nvPr>
            <p:ph type="body" idx="2"/>
          </p:nvPr>
        </p:nvSpPr>
        <p:spPr>
          <a:xfrm>
            <a:off x="0" y="1046240"/>
            <a:ext cx="12192000" cy="4914125"/>
          </a:xfrm>
          <a:prstGeom prst="rect">
            <a:avLst/>
          </a:prstGeom>
          <a:noFill/>
          <a:ln>
            <a:noFill/>
          </a:ln>
        </p:spPr>
        <p:txBody>
          <a:bodyPr spcFirstLastPara="1" wrap="square" lIns="91425" tIns="45700" rIns="91425" bIns="45700" anchor="t" anchorCtr="0">
            <a:spAutoFit/>
          </a:bodyPr>
          <a:lstStyle/>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    ولِكَيْ يَنْجَحَ رَجُلُ ﭐلْأَعْمَالِ، عَلَيْهِ أَنْ يَتَّصِفَ بِمَا يَأْتِي:</a:t>
            </a:r>
            <a:endParaRPr/>
          </a:p>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 اَلشَّجَاعَةُ: وتَعْنِي قُدْرَةَ رَجُلِ ﭐلْأَعْمَالِ عَلَى تَجَاوُزِ ﭐلْعَقَبَاتِ ﭐلْمُؤَثِّرَةِ فِي عَمَلِهِ؛ ومنها ﭐلْخَوْفُ وﭐلْقَلَقُ ﭐلَّلذَانِ يُعَدَّانِ مِنْ أَكْبَرِ ﭐلتَّحَدِّياتِ ﭐلَّتِي تُوَاجِهُهُ أَثْنَاءَ إِنْجَازِ عَمَلِهِ.</a:t>
            </a:r>
            <a:endParaRPr/>
          </a:p>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 مَعْرِفَةٌ دَقِيقَةٌ بِالْعَمَلِيَّاتِ ﭐلْمَالِيَّةِ: وهِيَ مِنَ ﭐلْأُمُورِ ﭐلَّتِي تُحَدِّدُ مَدَى نَجَاحِ رَجُلِ ﭐلْأَعْمَالِ؛ حَيْثُ يَجِبُ أَنْ يَنْجَحَ فِي إِدَارَةِ ﭐلشُّؤُونِ ﭐلْمَالِيَّةِ لِمَشْرُوعِهِ ﭐلتِّجَارِيِّ، فَعِنْدَمَا يَكُونُ فِي حَاجَةٍ إِلَى مَالٍ لِلْبَدْءِ فِي مَشْرُوعٍ مُهِمٍّ، فَعَلَيْهِ أَنْ يُدْرِكَ كَيْفِيَّةَ حُصُولِهِ علَيْهِ، وبَعْدَ الْحُصُولِ عَلَيْهِ، أَنْ يَتَمَكَّنَ مِنْ إِدَارَتِهِ بِشَكْلٍ يُؤَدِّي إِلَى نُمُوِّهِ. </a:t>
            </a:r>
            <a:endParaRPr/>
          </a:p>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●الِاتِّصَافُ بِصِفَةِ قَائِدٍ: وهِيَ ﭐلْمَرْحَلَةُ ﭐلَّتِي تَأْتِي بَعْدَ نَجَاحِ رَجُلِ ﭐلْأَعْمَالِ فِي ﭐلتَّغَلُّبِ عَلَى خَوْفِهِ، وتَطْبِيقِهِ لِمَشْرُوعِهِ وإِدَارَتِهِ مَالِيًّا بِطَرِيقَةٍ جَيِّدَةٍ؛ حَيْثُ يَجِبُ أَنْ يَسْعَى لِيُصْبِحَ قَائِدًا مِنْ أَجْلِ تَحْفِيزِ فَرِيقِ ﭐلْعَمَلِ ﭐلَّذِي يُشَارِكُهُ ﭐلْمَشْرُوعَ، أوْ لِتَشْجِيعِ أَفْرَادٍ جُدُدٍ لِلِانْضِمَامِ إِلَيْهِ؛ مِمَّا يُسْهِمُ فِي تَحْقِيقِ ﭐلنَّجَاحِ لِلْخِدْمَةِ أوِ ﭐلسّلْعَةِ ﭐلَّتِي سَتُقَدَّمُ مِنْ خِلَالِ ﭐلْعَمَلِ أوِ ﭐلْمَشْرُوعِ. </a:t>
            </a:r>
            <a:endParaRPr/>
          </a:p>
        </p:txBody>
      </p:sp>
      <p:sp>
        <p:nvSpPr>
          <p:cNvPr id="907" name="Google Shape;907;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3/2</a:t>
            </a:r>
            <a:endParaRPr sz="2400" b="0" i="1" u="none" strike="noStrike" cap="none">
              <a:solidFill>
                <a:schemeClr val="dk1"/>
              </a:solidFill>
              <a:latin typeface="Calibri"/>
              <a:ea typeface="Calibri"/>
              <a:cs typeface="Calibri"/>
              <a:sym typeface="Calibri"/>
            </a:endParaRPr>
          </a:p>
        </p:txBody>
      </p:sp>
      <p:sp>
        <p:nvSpPr>
          <p:cNvPr id="908" name="Google Shape;908;p44"/>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33"/>
          <p:cNvSpPr txBox="1">
            <a:spLocks noGrp="1"/>
          </p:cNvSpPr>
          <p:nvPr>
            <p:ph type="body" idx="2"/>
          </p:nvPr>
        </p:nvSpPr>
        <p:spPr>
          <a:xfrm>
            <a:off x="0" y="1107354"/>
            <a:ext cx="12192000" cy="5955436"/>
          </a:xfrm>
          <a:prstGeom prst="rect">
            <a:avLst/>
          </a:prstGeom>
          <a:noFill/>
          <a:ln>
            <a:noFill/>
          </a:ln>
        </p:spPr>
        <p:txBody>
          <a:bodyPr spcFirstLastPara="1" wrap="square" lIns="91425" tIns="45700" rIns="91425" bIns="45700" anchor="t" anchorCtr="0">
            <a:spAutoFit/>
          </a:bodyPr>
          <a:lstStyle/>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●الْإِبْدَاعُ: يَحْتَاجُ رَجُلُ ﭐلْأَعْمَالِ ﭐلنَّاجِحِ إِلَى ﭐلتَّفْكِيرِ ﭐلْمُبْدِعِ أو "ﭐلتَّفْكِيرُ خَارِجَ ﭐلصُّنْدُوقِ" أَثْنَاءَ ﭐلتَّعَامُلِ مَعَ ﭐلظُّرُوفِ ﭐلْجَدِيدَةِ، ويُعَدُّ رَجُلُ ﭐلْأعْمَالِ نَاجِحًا عِنْدَمَا يَسْتَفِيدُ مِنْ كُلِّ ﭐلْفُرَصِ ﭐلْمُتَاحَةِ لَهُ لِلْحُصُولِ عَلَى ﭐلْأَرْبَاحِ.</a:t>
            </a:r>
            <a:endParaRPr/>
          </a:p>
          <a:p>
            <a:pPr marL="0" lvl="0" indent="0" algn="just" rtl="1">
              <a:lnSpc>
                <a:spcPct val="100000"/>
              </a:lnSpc>
              <a:spcBef>
                <a:spcPts val="1000"/>
              </a:spcBef>
              <a:spcAft>
                <a:spcPts val="0"/>
              </a:spcAft>
              <a:buSzPts val="3000"/>
              <a:buNone/>
            </a:pPr>
            <a:r>
              <a:rPr lang="ar-MA" sz="2800">
                <a:latin typeface="Calibri"/>
                <a:ea typeface="Calibri"/>
                <a:cs typeface="Calibri"/>
                <a:sym typeface="Calibri"/>
              </a:rPr>
              <a:t>●شَرَاكاتٌ مَدْرُوسَةٌ: مِنْ سِمَاتِ رَجُلِ ﭐلْأَعْمَالِ ﭐلنَّاجِحِ، قُدْرَتُهُ عَلَى جَمْعِ أَكْبَرِ عَدَدٍ مُمْكِنٍ مِنَ ﭐلشُّرَكَاءِ ﭐلَّذِينَ يُشَكِّلُونَ عُنْصُرًا مُهِمًّا فِي ﭐلْأَعْمَالِ ﭐلْمُرْبِحَةِ؛ لِذَلِكَ يَجِبُ أَنْ يَحْرِصَ رَجُلُ ﭐلْأَعْمَالِ عَلَى إِنْشَاءِ شَرَاكَةٍ ﭐسْترَاتِيجِيَّة مَعَ مَجْمُوعَةٍ مِنَ ﭐلشُّرَكَاءِ وﭐسْتِقْطَابِ ﭐلْمُوَظَّفِينَ أصْحَابِ ﭐلْكَفَاءَةِ، مِمَّا يُسْهِمُ فِي ﭐلْوُصُولِ إِلَى مُسْتَوَى ﭐلنَّجَاحِ ﭐلْمَطْلُوبِ. </a:t>
            </a:r>
            <a:endParaRPr/>
          </a:p>
          <a:p>
            <a:pPr marL="0" lvl="0" indent="0" algn="just" rtl="1">
              <a:lnSpc>
                <a:spcPct val="100000"/>
              </a:lnSpc>
              <a:spcBef>
                <a:spcPts val="1000"/>
              </a:spcBef>
              <a:spcAft>
                <a:spcPts val="0"/>
              </a:spcAft>
              <a:buSzPts val="3000"/>
              <a:buNone/>
            </a:pPr>
            <a:r>
              <a:rPr lang="ar-MA" sz="2400">
                <a:latin typeface="Calibri"/>
                <a:ea typeface="Calibri"/>
                <a:cs typeface="Calibri"/>
                <a:sym typeface="Calibri"/>
              </a:rPr>
              <a:t>     بِالْإِضَافَةِ إِلَى مَا سَلَفَ، فَإِنَّ مِنْ عَوَامِلِ نَجَاحِ رَجُلِ ﭐلْأَعْمَالِ، أَنْ يَتَحَلَّى بِخَصَائِصَ ومُمَيّزَاتٍ شَخْصِيَّةٍ جَيِّدَةٍ ويُطِبِّقَهَا فِي بِيئَةِ ﭐلْعَمَلِ، ومِنْهَا:</a:t>
            </a:r>
            <a:endParaRPr/>
          </a:p>
          <a:p>
            <a:pPr marL="0" lvl="0" indent="0" algn="just" rtl="1">
              <a:lnSpc>
                <a:spcPct val="150000"/>
              </a:lnSpc>
              <a:spcBef>
                <a:spcPts val="1000"/>
              </a:spcBef>
              <a:spcAft>
                <a:spcPts val="0"/>
              </a:spcAft>
              <a:buSzPts val="3000"/>
              <a:buNone/>
            </a:pPr>
            <a:r>
              <a:rPr lang="ar-MA" sz="2400">
                <a:latin typeface="Calibri"/>
                <a:ea typeface="Calibri"/>
                <a:cs typeface="Calibri"/>
                <a:sym typeface="Calibri"/>
              </a:rPr>
              <a:t>    تَحَمّلُ ﭐلْمُخَاطَرَةِ، وﭐلتَّفَانِي فِي ﭐلْعَمَلِ، والْمُرُونَةُ وﭐلتَّكَيُّفُ، وﭐلْقُدْرَةُ عَلَى فَهْمِ ﭐلسُّوقِ وعَلَى ﭐلتَّخْطِيطِ بِحِكْمَةٍ لِلْعَمَلِ.</a:t>
            </a:r>
            <a:endParaRPr/>
          </a:p>
          <a:p>
            <a:pPr marL="0" lvl="0" indent="0" algn="ctr" rtl="1">
              <a:lnSpc>
                <a:spcPct val="150000"/>
              </a:lnSpc>
              <a:spcBef>
                <a:spcPts val="1000"/>
              </a:spcBef>
              <a:spcAft>
                <a:spcPts val="0"/>
              </a:spcAft>
              <a:buSzPts val="3000"/>
              <a:buNone/>
            </a:pPr>
            <a:r>
              <a:rPr lang="ar-MA" sz="1800" b="1">
                <a:latin typeface="Calibri"/>
                <a:ea typeface="Calibri"/>
                <a:cs typeface="Calibri"/>
                <a:sym typeface="Calibri"/>
              </a:rPr>
              <a:t>الكاتب: أريج الشيشاني، بتاريخ: 03 غشت 2017، موقع "موضوع"، رابط الموضوع بتصرف: كيف تصبح رجل أعمال ناجح - موضوع</a:t>
            </a:r>
            <a:endParaRPr/>
          </a:p>
          <a:p>
            <a:pPr marL="0" lvl="0" indent="0" algn="just" rtl="1">
              <a:lnSpc>
                <a:spcPct val="100000"/>
              </a:lnSpc>
              <a:spcBef>
                <a:spcPts val="1000"/>
              </a:spcBef>
              <a:spcAft>
                <a:spcPts val="0"/>
              </a:spcAft>
              <a:buSzPts val="3000"/>
              <a:buNone/>
            </a:pPr>
            <a:endParaRPr sz="2400" b="1">
              <a:latin typeface="Calibri"/>
              <a:ea typeface="Calibri"/>
              <a:cs typeface="Calibri"/>
              <a:sym typeface="Calibri"/>
            </a:endParaRPr>
          </a:p>
        </p:txBody>
      </p:sp>
      <p:sp>
        <p:nvSpPr>
          <p:cNvPr id="915" name="Google Shape;915;p33"/>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a:solidFill>
                  <a:schemeClr val="dk1"/>
                </a:solidFill>
                <a:latin typeface="Calibri"/>
                <a:ea typeface="Calibri"/>
                <a:cs typeface="Calibri"/>
                <a:sym typeface="Calibri"/>
              </a:rPr>
              <a:t>3/3</a:t>
            </a:r>
            <a:endParaRPr sz="2400" b="0" i="1" u="none" strike="noStrike" cap="none">
              <a:solidFill>
                <a:schemeClr val="dk1"/>
              </a:solidFill>
              <a:latin typeface="Calibri"/>
              <a:ea typeface="Calibri"/>
              <a:cs typeface="Calibri"/>
              <a:sym typeface="Calibri"/>
            </a:endParaRPr>
          </a:p>
        </p:txBody>
      </p:sp>
      <p:sp>
        <p:nvSpPr>
          <p:cNvPr id="916" name="Google Shape;916;p33"/>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a:solidFill>
                  <a:srgbClr val="FF0000"/>
                </a:solidFill>
                <a:latin typeface="Calibri"/>
                <a:ea typeface="Calibri"/>
                <a:cs typeface="Calibri"/>
                <a:sym typeface="Calibri"/>
              </a:rPr>
              <a:t>كَيْفَ تُصْبِحُ رَجُلَ أَعْمَالٍ نَاجِحًا؟</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pic>
        <p:nvPicPr>
          <p:cNvPr id="921" name="Google Shape;921;p25"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922" name="Google Shape;922;p25"/>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23" name="Google Shape;923;p25"/>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أقوم قراءتي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24" name="Google Shape;924;p25"/>
          <p:cNvSpPr txBox="1"/>
          <p:nvPr/>
        </p:nvSpPr>
        <p:spPr>
          <a:xfrm>
            <a:off x="1650562" y="526710"/>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323F4F"/>
                </a:solidFill>
                <a:latin typeface="Calibri"/>
                <a:ea typeface="Calibri"/>
                <a:cs typeface="Calibri"/>
                <a:sym typeface="Calibri"/>
              </a:rPr>
              <a:t>يدعو المدرس المتعلمين إلى تقويم قراءاتهم ذاتيا </a:t>
            </a:r>
            <a:r>
              <a:rPr lang="ar-MA" sz="1400" b="0" i="1" u="none" strike="noStrike" cap="none">
                <a:solidFill>
                  <a:srgbClr val="323F4F"/>
                </a:solidFill>
                <a:latin typeface="Calibri"/>
                <a:ea typeface="Calibri"/>
                <a:cs typeface="Calibri"/>
                <a:sym typeface="Calibri"/>
              </a:rPr>
              <a:t>.</a:t>
            </a:r>
            <a:endParaRPr/>
          </a:p>
        </p:txBody>
      </p:sp>
      <p:pic>
        <p:nvPicPr>
          <p:cNvPr id="925" name="Google Shape;925;p25"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926" name="Google Shape;926;p25"/>
          <p:cNvSpPr txBox="1"/>
          <p:nvPr/>
        </p:nvSpPr>
        <p:spPr>
          <a:xfrm>
            <a:off x="3054927" y="1392382"/>
            <a:ext cx="7855528"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أَتَمَرَّنُ عَلَى قِرَاءَةِ فِقْرَةٍ وأُقَوِّمُ ذَاتِي:</a:t>
            </a:r>
            <a:endParaRPr sz="2800" b="1" i="0" u="none" strike="noStrike" cap="none">
              <a:solidFill>
                <a:srgbClr val="000000"/>
              </a:solidFill>
              <a:latin typeface="Calibri"/>
              <a:ea typeface="Calibri"/>
              <a:cs typeface="Calibri"/>
              <a:sym typeface="Calibri"/>
            </a:endParaRPr>
          </a:p>
        </p:txBody>
      </p:sp>
      <p:graphicFrame>
        <p:nvGraphicFramePr>
          <p:cNvPr id="927" name="Google Shape;927;p25"/>
          <p:cNvGraphicFramePr/>
          <p:nvPr/>
        </p:nvGraphicFramePr>
        <p:xfrm>
          <a:off x="633845" y="2026227"/>
          <a:ext cx="3000000" cy="3000000"/>
        </p:xfrm>
        <a:graphic>
          <a:graphicData uri="http://schemas.openxmlformats.org/drawingml/2006/table">
            <a:tbl>
              <a:tblPr>
                <a:noFill/>
                <a:tableStyleId>{351A8462-60D4-4637-BFF0-3945D86B1575}</a:tableStyleId>
              </a:tblPr>
              <a:tblGrid>
                <a:gridCol w="2165475">
                  <a:extLst>
                    <a:ext uri="{9D8B030D-6E8A-4147-A177-3AD203B41FA5}">
                      <a16:colId xmlns:a16="http://schemas.microsoft.com/office/drawing/2014/main" val="20000"/>
                    </a:ext>
                  </a:extLst>
                </a:gridCol>
                <a:gridCol w="2165475">
                  <a:extLst>
                    <a:ext uri="{9D8B030D-6E8A-4147-A177-3AD203B41FA5}">
                      <a16:colId xmlns:a16="http://schemas.microsoft.com/office/drawing/2014/main" val="20001"/>
                    </a:ext>
                  </a:extLst>
                </a:gridCol>
                <a:gridCol w="2165475">
                  <a:extLst>
                    <a:ext uri="{9D8B030D-6E8A-4147-A177-3AD203B41FA5}">
                      <a16:colId xmlns:a16="http://schemas.microsoft.com/office/drawing/2014/main" val="20002"/>
                    </a:ext>
                  </a:extLst>
                </a:gridCol>
                <a:gridCol w="2165475">
                  <a:extLst>
                    <a:ext uri="{9D8B030D-6E8A-4147-A177-3AD203B41FA5}">
                      <a16:colId xmlns:a16="http://schemas.microsoft.com/office/drawing/2014/main" val="20003"/>
                    </a:ext>
                  </a:extLst>
                </a:gridCol>
                <a:gridCol w="2165475">
                  <a:extLst>
                    <a:ext uri="{9D8B030D-6E8A-4147-A177-3AD203B41FA5}">
                      <a16:colId xmlns:a16="http://schemas.microsoft.com/office/drawing/2014/main" val="20004"/>
                    </a:ext>
                  </a:extLst>
                </a:gridCol>
              </a:tblGrid>
              <a:tr h="1340425">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تَمَثَّلْتُ ﭐلْمَعَانِي؟</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هَلِ احْتَرَمْتُ عَلَامَاتِ ﭐلتَّرْقِيمِ؟</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ﭐلْأَخْطَاءِ ﭐلْمُرْتَكَبَةِ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الْمُدَّةُ ﭐلزَّمَنِيَّةُ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2800" b="1" u="none" strike="noStrike" cap="none">
                          <a:solidFill>
                            <a:schemeClr val="dk1"/>
                          </a:solidFill>
                          <a:latin typeface="Calibri"/>
                          <a:ea typeface="Calibri"/>
                          <a:cs typeface="Calibri"/>
                          <a:sym typeface="Calibri"/>
                        </a:rPr>
                        <a:t>عَدَدُ ﭐلْكَلِمَاتِ ﭐلْمَقْرُوءَةِ</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192575">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1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pic>
        <p:nvPicPr>
          <p:cNvPr id="932" name="Google Shape;932;p42"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933" name="Google Shape;933;p42"/>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34" name="Google Shape;934;p42"/>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935" name="Google Shape;935;p42"/>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7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20 دقيقة</a:t>
            </a:r>
            <a:endParaRPr/>
          </a:p>
        </p:txBody>
      </p:sp>
      <p:sp>
        <p:nvSpPr>
          <p:cNvPr id="941" name="Google Shape;941;p75"/>
          <p:cNvSpPr txBox="1">
            <a:spLocks noGrp="1"/>
          </p:cNvSpPr>
          <p:nvPr>
            <p:ph type="body" idx="2"/>
          </p:nvPr>
        </p:nvSpPr>
        <p:spPr>
          <a:xfrm>
            <a:off x="5025419" y="1978702"/>
            <a:ext cx="5869201" cy="728094"/>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SzPts val="2800"/>
              <a:buNone/>
            </a:pPr>
            <a:r>
              <a:rPr lang="ar-MA">
                <a:solidFill>
                  <a:srgbClr val="106585"/>
                </a:solidFill>
                <a:latin typeface="Calibri"/>
                <a:ea typeface="Calibri"/>
                <a:cs typeface="Calibri"/>
                <a:sym typeface="Calibri"/>
              </a:rPr>
              <a:t>الفهم المباشر</a:t>
            </a:r>
            <a:br>
              <a:rPr lang="ar-MA" b="0">
                <a:solidFill>
                  <a:srgbClr val="106585"/>
                </a:solidFill>
                <a:latin typeface="Calibri"/>
                <a:ea typeface="Calibri"/>
                <a:cs typeface="Calibri"/>
                <a:sym typeface="Calibri"/>
              </a:rPr>
            </a:br>
            <a:r>
              <a:rPr lang="ar-MA">
                <a:solidFill>
                  <a:srgbClr val="106585"/>
                </a:solidFill>
                <a:latin typeface="Calibri"/>
                <a:ea typeface="Calibri"/>
                <a:cs typeface="Calibri"/>
                <a:sym typeface="Calibri"/>
              </a:rPr>
              <a:t>استخراج معلومات صريحة من النص</a:t>
            </a:r>
            <a:endParaRPr/>
          </a:p>
        </p:txBody>
      </p:sp>
      <p:pic>
        <p:nvPicPr>
          <p:cNvPr id="942" name="Google Shape;942;p75"/>
          <p:cNvPicPr preferRelativeResize="0"/>
          <p:nvPr/>
        </p:nvPicPr>
        <p:blipFill rotWithShape="1">
          <a:blip r:embed="rId3">
            <a:alphaModFix/>
          </a:blip>
          <a:srcRect/>
          <a:stretch/>
        </p:blipFill>
        <p:spPr>
          <a:xfrm>
            <a:off x="1054308" y="1480269"/>
            <a:ext cx="3157928" cy="3157928"/>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47"/>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Google Shape;952;p4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نُنْجِزُ بِطَاقةَ تَعْرِيفٍ لِلنَّصِّ: </a:t>
            </a:r>
            <a:br>
              <a:rPr lang="ar-MA"/>
            </a:br>
            <a:endParaRPr/>
          </a:p>
        </p:txBody>
      </p:sp>
      <p:sp>
        <p:nvSpPr>
          <p:cNvPr id="953" name="Google Shape;953;p48"/>
          <p:cNvSpPr txBox="1"/>
          <p:nvPr/>
        </p:nvSpPr>
        <p:spPr>
          <a:xfrm>
            <a:off x="3429000" y="1527464"/>
            <a:ext cx="7117773"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أُنْجِزُ بِطَاقةَ تَعْرِيفٍ لِلنَّصِّ: </a:t>
            </a:r>
            <a:endParaRPr sz="2800" b="1" i="0" u="none" strike="noStrike" cap="none">
              <a:solidFill>
                <a:srgbClr val="000000"/>
              </a:solidFill>
              <a:latin typeface="Calibri"/>
              <a:ea typeface="Calibri"/>
              <a:cs typeface="Calibri"/>
              <a:sym typeface="Calibri"/>
            </a:endParaRPr>
          </a:p>
        </p:txBody>
      </p:sp>
      <p:graphicFrame>
        <p:nvGraphicFramePr>
          <p:cNvPr id="954" name="Google Shape;954;p48"/>
          <p:cNvGraphicFramePr/>
          <p:nvPr/>
        </p:nvGraphicFramePr>
        <p:xfrm>
          <a:off x="694161" y="2382211"/>
          <a:ext cx="10803700" cy="1036340"/>
        </p:xfrm>
        <a:graphic>
          <a:graphicData uri="http://schemas.openxmlformats.org/drawingml/2006/table">
            <a:tbl>
              <a:tblPr firstRow="1" bandRow="1">
                <a:noFill/>
                <a:tableStyleId>{4CD23074-AF4A-4B2C-A281-CE239CF55C22}</a:tableStyleId>
              </a:tblPr>
              <a:tblGrid>
                <a:gridCol w="2700925">
                  <a:extLst>
                    <a:ext uri="{9D8B030D-6E8A-4147-A177-3AD203B41FA5}">
                      <a16:colId xmlns:a16="http://schemas.microsoft.com/office/drawing/2014/main" val="20000"/>
                    </a:ext>
                  </a:extLst>
                </a:gridCol>
                <a:gridCol w="2700925">
                  <a:extLst>
                    <a:ext uri="{9D8B030D-6E8A-4147-A177-3AD203B41FA5}">
                      <a16:colId xmlns:a16="http://schemas.microsoft.com/office/drawing/2014/main" val="20001"/>
                    </a:ext>
                  </a:extLst>
                </a:gridCol>
                <a:gridCol w="2700925">
                  <a:extLst>
                    <a:ext uri="{9D8B030D-6E8A-4147-A177-3AD203B41FA5}">
                      <a16:colId xmlns:a16="http://schemas.microsoft.com/office/drawing/2014/main" val="20002"/>
                    </a:ext>
                  </a:extLst>
                </a:gridCol>
                <a:gridCol w="2700925">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None/>
                      </a:pPr>
                      <a:r>
                        <a:rPr lang="ar-MA" sz="2800" u="none" strike="noStrike" cap="none">
                          <a:solidFill>
                            <a:schemeClr val="dk1"/>
                          </a:solidFill>
                        </a:rPr>
                        <a:t>ورقي/إلكتروني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المصدر</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اسم المؤلف</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العنوان</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955" name="Google Shape;955;p48"/>
          <p:cNvSpPr txBox="1"/>
          <p:nvPr/>
        </p:nvSpPr>
        <p:spPr>
          <a:xfrm>
            <a:off x="809625" y="372721"/>
            <a:ext cx="10803674" cy="321521"/>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يذكر المدرس بالخطوات الأساس لإنجاز النشاط، ثم يدعو المتعلمين إلى الاشتغال  </a:t>
            </a:r>
            <a:r>
              <a:rPr lang="ar-MA" sz="1100" b="0" i="0" u="none" strike="noStrike" cap="none">
                <a:solidFill>
                  <a:schemeClr val="dk1"/>
                </a:solidFill>
                <a:highlight>
                  <a:srgbClr val="FFFF00"/>
                </a:highlight>
                <a:latin typeface="Calibri"/>
                <a:ea typeface="Calibri"/>
                <a:cs typeface="Calibri"/>
                <a:sym typeface="Calibri"/>
              </a:rPr>
              <a:t>ثنائيا </a:t>
            </a:r>
            <a:r>
              <a:rPr lang="ar-MA" sz="1100" b="0" i="0" u="none" strike="noStrike" cap="none">
                <a:solidFill>
                  <a:schemeClr val="dk1"/>
                </a:solidFill>
                <a:latin typeface="Calibri"/>
                <a:ea typeface="Calibri"/>
                <a:cs typeface="Calibri"/>
                <a:sym typeface="Calibri"/>
              </a:rPr>
              <a:t>وتحديد العنوان واسم المؤلف، يتنقل المدرس بين الصفوف لتقديم الدعم لمن هم في حاجة إليه.</a:t>
            </a:r>
            <a:endParaRPr/>
          </a:p>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 </a:t>
            </a:r>
            <a:endParaRPr sz="600" b="0" i="0" u="none" strike="noStrike" cap="non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6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نُنْجِزُ بِطَاقةَ تَعْرِيفٍ لِلنَّصِّ: </a:t>
            </a:r>
            <a:br>
              <a:rPr lang="ar-MA"/>
            </a:br>
            <a:endParaRPr/>
          </a:p>
        </p:txBody>
      </p:sp>
      <p:sp>
        <p:nvSpPr>
          <p:cNvPr id="961" name="Google Shape;961;p64"/>
          <p:cNvSpPr txBox="1"/>
          <p:nvPr/>
        </p:nvSpPr>
        <p:spPr>
          <a:xfrm>
            <a:off x="3429000" y="1527464"/>
            <a:ext cx="7117773"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أُنْجِزُ بِطَاقةَ تَعْرِيفٍ لِلنَّصِّ: </a:t>
            </a:r>
            <a:endParaRPr sz="2800" b="1" i="0" u="none" strike="noStrike" cap="none">
              <a:solidFill>
                <a:srgbClr val="000000"/>
              </a:solidFill>
              <a:latin typeface="Calibri"/>
              <a:ea typeface="Calibri"/>
              <a:cs typeface="Calibri"/>
              <a:sym typeface="Calibri"/>
            </a:endParaRPr>
          </a:p>
        </p:txBody>
      </p:sp>
      <p:graphicFrame>
        <p:nvGraphicFramePr>
          <p:cNvPr id="962" name="Google Shape;962;p64"/>
          <p:cNvGraphicFramePr/>
          <p:nvPr/>
        </p:nvGraphicFramePr>
        <p:xfrm>
          <a:off x="694161" y="2382211"/>
          <a:ext cx="10803700" cy="1463060"/>
        </p:xfrm>
        <a:graphic>
          <a:graphicData uri="http://schemas.openxmlformats.org/drawingml/2006/table">
            <a:tbl>
              <a:tblPr firstRow="1" bandRow="1">
                <a:noFill/>
                <a:tableStyleId>{4CD23074-AF4A-4B2C-A281-CE239CF55C22}</a:tableStyleId>
              </a:tblPr>
              <a:tblGrid>
                <a:gridCol w="2700925">
                  <a:extLst>
                    <a:ext uri="{9D8B030D-6E8A-4147-A177-3AD203B41FA5}">
                      <a16:colId xmlns:a16="http://schemas.microsoft.com/office/drawing/2014/main" val="20000"/>
                    </a:ext>
                  </a:extLst>
                </a:gridCol>
                <a:gridCol w="2700925">
                  <a:extLst>
                    <a:ext uri="{9D8B030D-6E8A-4147-A177-3AD203B41FA5}">
                      <a16:colId xmlns:a16="http://schemas.microsoft.com/office/drawing/2014/main" val="20001"/>
                    </a:ext>
                  </a:extLst>
                </a:gridCol>
                <a:gridCol w="2700925">
                  <a:extLst>
                    <a:ext uri="{9D8B030D-6E8A-4147-A177-3AD203B41FA5}">
                      <a16:colId xmlns:a16="http://schemas.microsoft.com/office/drawing/2014/main" val="20002"/>
                    </a:ext>
                  </a:extLst>
                </a:gridCol>
                <a:gridCol w="2700925">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None/>
                      </a:pPr>
                      <a:r>
                        <a:rPr lang="ar-MA" sz="2800" u="none" strike="noStrike" cap="none">
                          <a:solidFill>
                            <a:schemeClr val="dk1"/>
                          </a:solidFill>
                        </a:rPr>
                        <a:t>ورقي/إلكتروني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المصدر</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اسم المؤلف</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العنوان</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أريج الشيشاني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كَيْفَ تُصْبِحُ رَجُلَ أَعْمَالٍ نَاجِحًا؟</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963" name="Google Shape;963;p64"/>
          <p:cNvSpPr txBox="1"/>
          <p:nvPr/>
        </p:nvSpPr>
        <p:spPr>
          <a:xfrm>
            <a:off x="809625" y="372721"/>
            <a:ext cx="10803674" cy="321521"/>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يذكر المدرس بالخطوات الأساس لإنجاز النشاط، ثم يدعو المتعلمين إلى الاشتغال  </a:t>
            </a:r>
            <a:r>
              <a:rPr lang="ar-MA" sz="1100" b="0" i="0" u="none" strike="noStrike" cap="none">
                <a:solidFill>
                  <a:schemeClr val="dk1"/>
                </a:solidFill>
                <a:highlight>
                  <a:srgbClr val="FFFF00"/>
                </a:highlight>
                <a:latin typeface="Calibri"/>
                <a:ea typeface="Calibri"/>
                <a:cs typeface="Calibri"/>
                <a:sym typeface="Calibri"/>
              </a:rPr>
              <a:t>ثنائيا </a:t>
            </a:r>
            <a:r>
              <a:rPr lang="ar-MA" sz="1100" b="0" i="0" u="none" strike="noStrike" cap="none">
                <a:solidFill>
                  <a:schemeClr val="dk1"/>
                </a:solidFill>
                <a:latin typeface="Calibri"/>
                <a:ea typeface="Calibri"/>
                <a:cs typeface="Calibri"/>
                <a:sym typeface="Calibri"/>
              </a:rPr>
              <a:t>وتحديد العنوان واسم المؤلف، يتنقل المدرس بين الصفوف لتقديم الدعم لمن هم في حاجة إليه.</a:t>
            </a:r>
            <a:endParaRPr/>
          </a:p>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 </a:t>
            </a:r>
            <a:endParaRPr sz="600" b="0" i="0" u="none" strike="noStrike" cap="non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69"/>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pic>
        <p:nvPicPr>
          <p:cNvPr id="973" name="Google Shape;973;p76" descr="Image générée"/>
          <p:cNvPicPr preferRelativeResize="0"/>
          <p:nvPr/>
        </p:nvPicPr>
        <p:blipFill rotWithShape="1">
          <a:blip r:embed="rId3">
            <a:alphaModFix/>
          </a:blip>
          <a:srcRect l="3381" t="42119" r="70997" b="41629"/>
          <a:stretch/>
        </p:blipFill>
        <p:spPr>
          <a:xfrm>
            <a:off x="196061" y="166346"/>
            <a:ext cx="498102" cy="473924"/>
          </a:xfrm>
          <a:prstGeom prst="rect">
            <a:avLst/>
          </a:prstGeom>
          <a:noFill/>
          <a:ln>
            <a:noFill/>
          </a:ln>
        </p:spPr>
      </p:pic>
      <p:sp>
        <p:nvSpPr>
          <p:cNvPr id="974" name="Google Shape;974;p76"/>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نُنْجِزُ بِطَاقةَ تَعْرِيفٍ لِلنَّصِّ: </a:t>
            </a:r>
            <a:br>
              <a:rPr lang="ar-MA"/>
            </a:br>
            <a:endParaRPr/>
          </a:p>
        </p:txBody>
      </p:sp>
      <p:sp>
        <p:nvSpPr>
          <p:cNvPr id="975" name="Google Shape;975;p76"/>
          <p:cNvSpPr txBox="1"/>
          <p:nvPr/>
        </p:nvSpPr>
        <p:spPr>
          <a:xfrm>
            <a:off x="3429000" y="1527464"/>
            <a:ext cx="7117773"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أُنْجِزُ بِطَاقةَ تَعْرِيفٍ لِلنَّصِّ: </a:t>
            </a:r>
            <a:endParaRPr sz="2800" b="1" i="0" u="none" strike="noStrike" cap="none">
              <a:solidFill>
                <a:srgbClr val="000000"/>
              </a:solidFill>
              <a:latin typeface="Calibri"/>
              <a:ea typeface="Calibri"/>
              <a:cs typeface="Calibri"/>
              <a:sym typeface="Calibri"/>
            </a:endParaRPr>
          </a:p>
        </p:txBody>
      </p:sp>
      <p:graphicFrame>
        <p:nvGraphicFramePr>
          <p:cNvPr id="976" name="Google Shape;976;p76"/>
          <p:cNvGraphicFramePr/>
          <p:nvPr/>
        </p:nvGraphicFramePr>
        <p:xfrm>
          <a:off x="694161" y="2382211"/>
          <a:ext cx="10803700" cy="1036340"/>
        </p:xfrm>
        <a:graphic>
          <a:graphicData uri="http://schemas.openxmlformats.org/drawingml/2006/table">
            <a:tbl>
              <a:tblPr firstRow="1" bandRow="1">
                <a:noFill/>
                <a:tableStyleId>{4CD23074-AF4A-4B2C-A281-CE239CF55C22}</a:tableStyleId>
              </a:tblPr>
              <a:tblGrid>
                <a:gridCol w="2700925">
                  <a:extLst>
                    <a:ext uri="{9D8B030D-6E8A-4147-A177-3AD203B41FA5}">
                      <a16:colId xmlns:a16="http://schemas.microsoft.com/office/drawing/2014/main" val="20000"/>
                    </a:ext>
                  </a:extLst>
                </a:gridCol>
                <a:gridCol w="2700925">
                  <a:extLst>
                    <a:ext uri="{9D8B030D-6E8A-4147-A177-3AD203B41FA5}">
                      <a16:colId xmlns:a16="http://schemas.microsoft.com/office/drawing/2014/main" val="20001"/>
                    </a:ext>
                  </a:extLst>
                </a:gridCol>
                <a:gridCol w="2700925">
                  <a:extLst>
                    <a:ext uri="{9D8B030D-6E8A-4147-A177-3AD203B41FA5}">
                      <a16:colId xmlns:a16="http://schemas.microsoft.com/office/drawing/2014/main" val="20002"/>
                    </a:ext>
                  </a:extLst>
                </a:gridCol>
                <a:gridCol w="2700925">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None/>
                      </a:pPr>
                      <a:r>
                        <a:rPr lang="ar-MA" sz="2800" u="none" strike="noStrike" cap="none">
                          <a:solidFill>
                            <a:schemeClr val="dk1"/>
                          </a:solidFill>
                        </a:rPr>
                        <a:t>ورقي/إلكتروني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المصدر</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اسم المؤلف</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العنوان</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
        <p:nvSpPr>
          <p:cNvPr id="977" name="Google Shape;977;p76"/>
          <p:cNvSpPr txBox="1"/>
          <p:nvPr/>
        </p:nvSpPr>
        <p:spPr>
          <a:xfrm>
            <a:off x="809625" y="424676"/>
            <a:ext cx="10803674" cy="321521"/>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يذكر المدرس بالخطوات الأساس لإنجاز النشاط، ثم يدعو المتعلمين إلى الاشتغال  </a:t>
            </a:r>
            <a:r>
              <a:rPr lang="ar-MA" sz="1100" b="0" i="0" u="none" strike="noStrike" cap="none">
                <a:solidFill>
                  <a:schemeClr val="dk1"/>
                </a:solidFill>
                <a:highlight>
                  <a:srgbClr val="FFFF00"/>
                </a:highlight>
                <a:latin typeface="Calibri"/>
                <a:ea typeface="Calibri"/>
                <a:cs typeface="Calibri"/>
                <a:sym typeface="Calibri"/>
              </a:rPr>
              <a:t>فرديا </a:t>
            </a:r>
            <a:r>
              <a:rPr lang="ar-MA" sz="1100" b="0" i="0" u="none" strike="noStrike" cap="none">
                <a:solidFill>
                  <a:schemeClr val="dk1"/>
                </a:solidFill>
                <a:latin typeface="Calibri"/>
                <a:ea typeface="Calibri"/>
                <a:cs typeface="Calibri"/>
                <a:sym typeface="Calibri"/>
              </a:rPr>
              <a:t>وتحديد المصدر و نوعه: ورقي/إلكتروني، يتنقل المدرس بين الصفوف لتقديم الدعم لمن هم في حاجة إليه.</a:t>
            </a:r>
            <a:endParaRPr/>
          </a:p>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 </a:t>
            </a:r>
            <a:endParaRPr sz="6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pic>
        <p:nvPicPr>
          <p:cNvPr id="982" name="Google Shape;982;p77" descr="Image générée"/>
          <p:cNvPicPr preferRelativeResize="0"/>
          <p:nvPr/>
        </p:nvPicPr>
        <p:blipFill rotWithShape="1">
          <a:blip r:embed="rId3">
            <a:alphaModFix/>
          </a:blip>
          <a:srcRect l="3381" t="42119" r="70997" b="41629"/>
          <a:stretch/>
        </p:blipFill>
        <p:spPr>
          <a:xfrm>
            <a:off x="196061" y="166346"/>
            <a:ext cx="498102" cy="473924"/>
          </a:xfrm>
          <a:prstGeom prst="rect">
            <a:avLst/>
          </a:prstGeom>
          <a:noFill/>
          <a:ln>
            <a:noFill/>
          </a:ln>
        </p:spPr>
      </p:pic>
      <p:sp>
        <p:nvSpPr>
          <p:cNvPr id="983" name="Google Shape;983;p7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نُنْجِزُ بِطَاقةَ تَعْرِيفٍ لِلنَّصِّ: </a:t>
            </a:r>
            <a:br>
              <a:rPr lang="ar-MA"/>
            </a:br>
            <a:endParaRPr/>
          </a:p>
        </p:txBody>
      </p:sp>
      <p:sp>
        <p:nvSpPr>
          <p:cNvPr id="984" name="Google Shape;984;p77"/>
          <p:cNvSpPr txBox="1"/>
          <p:nvPr/>
        </p:nvSpPr>
        <p:spPr>
          <a:xfrm>
            <a:off x="809625" y="372721"/>
            <a:ext cx="10803674" cy="321521"/>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يذكر المدرس بالخطوات الأساس لإنجاز النشاط، ثم يدعو المتعلمين إلى الاشتغال  </a:t>
            </a:r>
            <a:r>
              <a:rPr lang="ar-MA" sz="1100" b="0" i="0" u="none" strike="noStrike" cap="none">
                <a:solidFill>
                  <a:schemeClr val="dk1"/>
                </a:solidFill>
                <a:highlight>
                  <a:srgbClr val="FFFF00"/>
                </a:highlight>
                <a:latin typeface="Calibri"/>
                <a:ea typeface="Calibri"/>
                <a:cs typeface="Calibri"/>
                <a:sym typeface="Calibri"/>
              </a:rPr>
              <a:t>فرديا </a:t>
            </a:r>
            <a:r>
              <a:rPr lang="ar-MA" sz="1100" b="0" i="0" u="none" strike="noStrike" cap="none">
                <a:solidFill>
                  <a:schemeClr val="dk1"/>
                </a:solidFill>
                <a:latin typeface="Calibri"/>
                <a:ea typeface="Calibri"/>
                <a:cs typeface="Calibri"/>
                <a:sym typeface="Calibri"/>
              </a:rPr>
              <a:t>وتحديد المصدر و نوعه: ورقي/إلكتروني، يتنقل المدرس بين الصفوف لتقديم الدعم لمن هم في حاجة إليه.</a:t>
            </a:r>
            <a:endParaRPr/>
          </a:p>
          <a:p>
            <a:pPr marL="0" marR="0" lvl="0" indent="0" algn="r" rtl="1">
              <a:lnSpc>
                <a:spcPct val="90000"/>
              </a:lnSpc>
              <a:spcBef>
                <a:spcPts val="1000"/>
              </a:spcBef>
              <a:spcAft>
                <a:spcPts val="0"/>
              </a:spcAft>
              <a:buClr>
                <a:schemeClr val="dk1"/>
              </a:buClr>
              <a:buSzPts val="2800"/>
              <a:buFont typeface="Arial"/>
              <a:buNone/>
            </a:pPr>
            <a:r>
              <a:rPr lang="ar-MA" sz="1100" b="0" i="0" u="none" strike="noStrike" cap="none">
                <a:solidFill>
                  <a:schemeClr val="dk1"/>
                </a:solidFill>
                <a:latin typeface="Calibri"/>
                <a:ea typeface="Calibri"/>
                <a:cs typeface="Calibri"/>
                <a:sym typeface="Calibri"/>
              </a:rPr>
              <a:t> </a:t>
            </a:r>
            <a:endParaRPr sz="600" b="0" i="0" u="none" strike="noStrike" cap="none">
              <a:solidFill>
                <a:schemeClr val="dk1"/>
              </a:solidFill>
              <a:latin typeface="Calibri"/>
              <a:ea typeface="Calibri"/>
              <a:cs typeface="Calibri"/>
              <a:sym typeface="Calibri"/>
            </a:endParaRPr>
          </a:p>
        </p:txBody>
      </p:sp>
      <p:sp>
        <p:nvSpPr>
          <p:cNvPr id="985" name="Google Shape;985;p77"/>
          <p:cNvSpPr txBox="1"/>
          <p:nvPr/>
        </p:nvSpPr>
        <p:spPr>
          <a:xfrm>
            <a:off x="3429000" y="1527464"/>
            <a:ext cx="7117773"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a:solidFill>
                  <a:srgbClr val="000000"/>
                </a:solidFill>
                <a:latin typeface="Calibri"/>
                <a:ea typeface="Calibri"/>
                <a:cs typeface="Calibri"/>
                <a:sym typeface="Calibri"/>
              </a:rPr>
              <a:t>أُنْجِزُ بِطَاقةَ تَعْرِيفٍ لِلنَّصِّ: </a:t>
            </a:r>
            <a:endParaRPr sz="2800" b="1" i="0" u="none" strike="noStrike" cap="none">
              <a:solidFill>
                <a:srgbClr val="000000"/>
              </a:solidFill>
              <a:latin typeface="Calibri"/>
              <a:ea typeface="Calibri"/>
              <a:cs typeface="Calibri"/>
              <a:sym typeface="Calibri"/>
            </a:endParaRPr>
          </a:p>
        </p:txBody>
      </p:sp>
      <p:graphicFrame>
        <p:nvGraphicFramePr>
          <p:cNvPr id="986" name="Google Shape;986;p77"/>
          <p:cNvGraphicFramePr/>
          <p:nvPr/>
        </p:nvGraphicFramePr>
        <p:xfrm>
          <a:off x="694161" y="2382211"/>
          <a:ext cx="10803700" cy="1036340"/>
        </p:xfrm>
        <a:graphic>
          <a:graphicData uri="http://schemas.openxmlformats.org/drawingml/2006/table">
            <a:tbl>
              <a:tblPr firstRow="1" bandRow="1">
                <a:noFill/>
                <a:tableStyleId>{4CD23074-AF4A-4B2C-A281-CE239CF55C22}</a:tableStyleId>
              </a:tblPr>
              <a:tblGrid>
                <a:gridCol w="2700925">
                  <a:extLst>
                    <a:ext uri="{9D8B030D-6E8A-4147-A177-3AD203B41FA5}">
                      <a16:colId xmlns:a16="http://schemas.microsoft.com/office/drawing/2014/main" val="20000"/>
                    </a:ext>
                  </a:extLst>
                </a:gridCol>
                <a:gridCol w="2700925">
                  <a:extLst>
                    <a:ext uri="{9D8B030D-6E8A-4147-A177-3AD203B41FA5}">
                      <a16:colId xmlns:a16="http://schemas.microsoft.com/office/drawing/2014/main" val="20001"/>
                    </a:ext>
                  </a:extLst>
                </a:gridCol>
                <a:gridCol w="2700925">
                  <a:extLst>
                    <a:ext uri="{9D8B030D-6E8A-4147-A177-3AD203B41FA5}">
                      <a16:colId xmlns:a16="http://schemas.microsoft.com/office/drawing/2014/main" val="20002"/>
                    </a:ext>
                  </a:extLst>
                </a:gridCol>
                <a:gridCol w="2700925">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None/>
                      </a:pPr>
                      <a:r>
                        <a:rPr lang="ar-MA" sz="2800" u="none" strike="noStrike" cap="none">
                          <a:solidFill>
                            <a:schemeClr val="dk1"/>
                          </a:solidFill>
                        </a:rPr>
                        <a:t>ورقي/إلكتروني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المصدر</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اسم المؤلف</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u="none" strike="noStrike" cap="none">
                          <a:solidFill>
                            <a:schemeClr val="dk1"/>
                          </a:solidFill>
                        </a:rPr>
                        <a:t>العنوان</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إلكتروني</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1">
                        <a:lnSpc>
                          <a:spcPct val="100000"/>
                        </a:lnSpc>
                        <a:spcBef>
                          <a:spcPts val="0"/>
                        </a:spcBef>
                        <a:spcAft>
                          <a:spcPts val="0"/>
                        </a:spcAft>
                        <a:buNone/>
                      </a:pPr>
                      <a:r>
                        <a:rPr lang="ar-MA" sz="2800" u="none" strike="noStrike" cap="none">
                          <a:solidFill>
                            <a:schemeClr val="dk1"/>
                          </a:solidFill>
                        </a:rPr>
                        <a:t>موقع "موضوع"</a:t>
                      </a: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2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78"/>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p>
            <a:pPr marL="457200" lvl="0" indent="-406400" algn="r" rtl="1">
              <a:lnSpc>
                <a:spcPct val="90000"/>
              </a:lnSpc>
              <a:spcBef>
                <a:spcPts val="1000"/>
              </a:spcBef>
              <a:spcAft>
                <a:spcPts val="0"/>
              </a:spcAft>
              <a:buSzPts val="2800"/>
              <a:buNone/>
            </a:pPr>
            <a:r>
              <a:rPr lang="ar-MA"/>
              <a:t>6 دقائق</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59"/>
          <p:cNvSpPr/>
          <p:nvPr/>
        </p:nvSpPr>
        <p:spPr>
          <a:xfrm>
            <a:off x="2966250" y="2024530"/>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أُحَدِّدُ مِمَّا يَأتِي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997" name="Google Shape;997;p59"/>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998" name="Google Shape;998;p59"/>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999" name="Google Shape;999;p59"/>
          <p:cNvSpPr txBox="1"/>
          <p:nvPr/>
        </p:nvSpPr>
        <p:spPr>
          <a:xfrm>
            <a:off x="3512127" y="3065318"/>
            <a:ext cx="6056523" cy="2308324"/>
          </a:xfrm>
          <a:prstGeom prst="rect">
            <a:avLst/>
          </a:prstGeom>
          <a:noFill/>
          <a:ln>
            <a:noFill/>
          </a:ln>
        </p:spPr>
        <p:txBody>
          <a:bodyPr spcFirstLastPara="1" wrap="square" lIns="91425" tIns="45700" rIns="91425" bIns="45700" anchor="t" anchorCtr="0">
            <a:spAutoFit/>
          </a:bodyPr>
          <a:lstStyle/>
          <a:p>
            <a:pPr marL="514350" marR="0" lvl="0" indent="-514350" algn="r" rtl="1">
              <a:lnSpc>
                <a:spcPct val="100000"/>
              </a:lnSpc>
              <a:spcBef>
                <a:spcPts val="0"/>
              </a:spcBef>
              <a:spcAft>
                <a:spcPts val="0"/>
              </a:spcAft>
              <a:buClr>
                <a:srgbClr val="000000"/>
              </a:buClr>
              <a:buSzPts val="3600"/>
              <a:buFont typeface="Arial"/>
              <a:buAutoNum type="arabicPeriod"/>
            </a:pPr>
            <a:r>
              <a:rPr lang="ar-MA" sz="3600" b="0" i="0" u="none" strike="noStrike" cap="none">
                <a:solidFill>
                  <a:srgbClr val="000000"/>
                </a:solidFill>
                <a:latin typeface="Calibri"/>
                <a:ea typeface="Calibri"/>
                <a:cs typeface="Calibri"/>
                <a:sym typeface="Calibri"/>
              </a:rPr>
              <a:t>تعريف الأعمال التجارية      </a:t>
            </a:r>
            <a:endParaRPr/>
          </a:p>
          <a:p>
            <a:pPr marL="514350" marR="0" lvl="0" indent="-514350" algn="r" rtl="1">
              <a:lnSpc>
                <a:spcPct val="100000"/>
              </a:lnSpc>
              <a:spcBef>
                <a:spcPts val="0"/>
              </a:spcBef>
              <a:spcAft>
                <a:spcPts val="0"/>
              </a:spcAft>
              <a:buClr>
                <a:srgbClr val="000000"/>
              </a:buClr>
              <a:buSzPts val="3600"/>
              <a:buFont typeface="Arial"/>
              <a:buAutoNum type="arabicPeriod"/>
            </a:pPr>
            <a:r>
              <a:rPr lang="ar-MA" sz="3600" b="0" i="0" u="none" strike="noStrike" cap="none">
                <a:solidFill>
                  <a:srgbClr val="000000"/>
                </a:solidFill>
                <a:latin typeface="Calibri"/>
                <a:ea typeface="Calibri"/>
                <a:cs typeface="Calibri"/>
                <a:sym typeface="Calibri"/>
              </a:rPr>
              <a:t>تعريف رجل الأعمال</a:t>
            </a:r>
            <a:endParaRPr/>
          </a:p>
          <a:p>
            <a:pPr marL="0" marR="0" lvl="0" indent="0" algn="r" rtl="1">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ج- تفسير مفهوم التجارة</a:t>
            </a:r>
            <a:endParaRPr/>
          </a:p>
          <a:p>
            <a:pPr marL="0" marR="0" lvl="0" indent="0" algn="r" rtl="1">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د- تفسير مفهوم المال</a:t>
            </a:r>
            <a:endParaRPr sz="3600" b="0" i="0" u="none" strike="noStrike" cap="none">
              <a:solidFill>
                <a:srgbClr val="000000"/>
              </a:solidFill>
              <a:latin typeface="Calibri"/>
              <a:ea typeface="Calibri"/>
              <a:cs typeface="Calibri"/>
              <a:sym typeface="Calibri"/>
            </a:endParaRPr>
          </a:p>
        </p:txBody>
      </p:sp>
      <p:sp>
        <p:nvSpPr>
          <p:cNvPr id="1000" name="Google Shape;1000;p59"/>
          <p:cNvSpPr/>
          <p:nvPr/>
        </p:nvSpPr>
        <p:spPr>
          <a:xfrm>
            <a:off x="4322615" y="3325092"/>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01" name="Google Shape;1001;p59"/>
          <p:cNvSpPr/>
          <p:nvPr/>
        </p:nvSpPr>
        <p:spPr>
          <a:xfrm>
            <a:off x="4319147" y="3820395"/>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02" name="Google Shape;1002;p59"/>
          <p:cNvSpPr/>
          <p:nvPr/>
        </p:nvSpPr>
        <p:spPr>
          <a:xfrm>
            <a:off x="4319149" y="4339941"/>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03" name="Google Shape;1003;p59"/>
          <p:cNvSpPr/>
          <p:nvPr/>
        </p:nvSpPr>
        <p:spPr>
          <a:xfrm>
            <a:off x="4339931" y="4921825"/>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1004" name="Google Shape;1004;p59"/>
          <p:cNvPicPr preferRelativeResize="0"/>
          <p:nvPr/>
        </p:nvPicPr>
        <p:blipFill rotWithShape="1">
          <a:blip r:embed="rId3">
            <a:alphaModFix/>
          </a:blip>
          <a:srcRect/>
          <a:stretch/>
        </p:blipFill>
        <p:spPr>
          <a:xfrm>
            <a:off x="204710" y="297367"/>
            <a:ext cx="556939" cy="49841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1"/>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أُحَدِّدُ مِمَّا يَأتِي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1010" name="Google Shape;1010;p11"/>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1011" name="Google Shape;1011;p11"/>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1012" name="Google Shape;1012;p11"/>
          <p:cNvSpPr/>
          <p:nvPr/>
        </p:nvSpPr>
        <p:spPr>
          <a:xfrm>
            <a:off x="1269331" y="3516763"/>
            <a:ext cx="9766835"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150000"/>
              </a:lnSpc>
              <a:spcBef>
                <a:spcPts val="0"/>
              </a:spcBef>
              <a:spcAft>
                <a:spcPts val="0"/>
              </a:spcAft>
              <a:buNone/>
            </a:pPr>
            <a:r>
              <a:rPr lang="ar-MA" sz="3200" b="1" i="0" u="none" strike="noStrike" cap="none" dirty="0">
                <a:solidFill>
                  <a:srgbClr val="000000"/>
                </a:solidFill>
                <a:highlight>
                  <a:srgbClr val="FFFF00"/>
                </a:highlight>
                <a:latin typeface="Calibri"/>
                <a:ea typeface="Calibri"/>
                <a:cs typeface="Calibri"/>
                <a:sym typeface="Calibri"/>
              </a:rPr>
              <a:t>الخطوة الأولى: </a:t>
            </a:r>
            <a:r>
              <a:rPr lang="ar-MA" sz="3200" b="1" i="0" u="none" strike="noStrike" cap="none" dirty="0">
                <a:solidFill>
                  <a:srgbClr val="000000"/>
                </a:solidFill>
                <a:latin typeface="Calibri"/>
                <a:ea typeface="Calibri"/>
                <a:cs typeface="Calibri"/>
                <a:sym typeface="Calibri"/>
              </a:rPr>
              <a:t>أُحَدِّدُ الْفِقْرَةَ </a:t>
            </a:r>
            <a:r>
              <a:rPr lang="ar-MA" sz="3200" b="1" i="0" u="none" strike="noStrike" cap="none" dirty="0" err="1">
                <a:solidFill>
                  <a:srgbClr val="000000"/>
                </a:solidFill>
                <a:latin typeface="Calibri"/>
                <a:ea typeface="Calibri"/>
                <a:cs typeface="Calibri"/>
                <a:sym typeface="Calibri"/>
              </a:rPr>
              <a:t>ﭐلثَّانِيةَ</a:t>
            </a:r>
            <a:r>
              <a:rPr lang="ar-MA" sz="3200" b="1" i="0" u="none" strike="noStrike" cap="none" dirty="0">
                <a:solidFill>
                  <a:srgbClr val="000000"/>
                </a:solidFill>
                <a:latin typeface="Calibri"/>
                <a:ea typeface="Calibri"/>
                <a:cs typeface="Calibri"/>
                <a:sym typeface="Calibri"/>
              </a:rPr>
              <a:t> فِي </a:t>
            </a:r>
            <a:r>
              <a:rPr lang="ar-MA" sz="3200" b="1" i="0" u="none" strike="noStrike" cap="none" dirty="0" err="1">
                <a:solidFill>
                  <a:srgbClr val="000000"/>
                </a:solidFill>
                <a:latin typeface="Calibri"/>
                <a:ea typeface="Calibri"/>
                <a:cs typeface="Calibri"/>
                <a:sym typeface="Calibri"/>
              </a:rPr>
              <a:t>ﭐلنّصّ</a:t>
            </a:r>
            <a:r>
              <a:rPr lang="ar-MA" sz="3200" b="1" i="0" u="none" strike="noStrike" cap="none" dirty="0">
                <a:solidFill>
                  <a:srgbClr val="000000"/>
                </a:solidFill>
                <a:latin typeface="Calibri"/>
                <a:ea typeface="Calibri"/>
                <a:cs typeface="Calibri"/>
                <a:sym typeface="Calibri"/>
              </a:rPr>
              <a:t>:</a:t>
            </a:r>
            <a:endParaRPr dirty="0"/>
          </a:p>
          <a:p>
            <a:pPr marL="0" marR="0" lvl="0" indent="0" algn="ctr" rtl="1">
              <a:lnSpc>
                <a:spcPct val="150000"/>
              </a:lnSpc>
              <a:spcBef>
                <a:spcPts val="0"/>
              </a:spcBef>
              <a:spcAft>
                <a:spcPts val="0"/>
              </a:spcAft>
              <a:buNone/>
            </a:pPr>
            <a:r>
              <a:rPr lang="ar-MA" sz="3200" b="1" i="0" u="none" strike="noStrike" cap="none" dirty="0">
                <a:solidFill>
                  <a:srgbClr val="000000"/>
                </a:solidFill>
                <a:latin typeface="Calibri"/>
                <a:ea typeface="Calibri"/>
                <a:cs typeface="Calibri"/>
                <a:sym typeface="Calibri"/>
              </a:rPr>
              <a:t>مِنْ:" أَمَّا لَقَبُ رَجُل </a:t>
            </a:r>
            <a:r>
              <a:rPr lang="ar-MA" sz="3200" b="1" i="0" u="none" strike="noStrike" cap="none" dirty="0" err="1">
                <a:solidFill>
                  <a:srgbClr val="000000"/>
                </a:solidFill>
                <a:latin typeface="Calibri"/>
                <a:ea typeface="Calibri"/>
                <a:cs typeface="Calibri"/>
                <a:sym typeface="Calibri"/>
              </a:rPr>
              <a:t>ﭐلْأَعْمَالِ</a:t>
            </a:r>
            <a:r>
              <a:rPr lang="ar-MA" sz="3200" b="1" i="0" u="none" strike="noStrike" cap="none" dirty="0">
                <a:solidFill>
                  <a:srgbClr val="000000"/>
                </a:solidFill>
                <a:latin typeface="Calibri"/>
                <a:ea typeface="Calibri"/>
                <a:cs typeface="Calibri"/>
                <a:sym typeface="Calibri"/>
              </a:rPr>
              <a:t> ...</a:t>
            </a:r>
            <a:endParaRPr dirty="0"/>
          </a:p>
          <a:p>
            <a:pPr marL="0" marR="0" lvl="0" indent="0" algn="ctr" rtl="1">
              <a:lnSpc>
                <a:spcPct val="150000"/>
              </a:lnSpc>
              <a:spcBef>
                <a:spcPts val="0"/>
              </a:spcBef>
              <a:spcAft>
                <a:spcPts val="0"/>
              </a:spcAft>
              <a:buNone/>
            </a:pPr>
            <a:r>
              <a:rPr lang="ar-MA" sz="3200" b="1" i="0" u="none" strike="noStrike" cap="none" dirty="0">
                <a:solidFill>
                  <a:srgbClr val="000000"/>
                </a:solidFill>
                <a:latin typeface="Calibri"/>
                <a:ea typeface="Calibri"/>
                <a:cs typeface="Calibri"/>
                <a:sym typeface="Calibri"/>
              </a:rPr>
              <a:t>إلى: ...إليك الوصفة:" </a:t>
            </a:r>
            <a:endParaRPr dirty="0"/>
          </a:p>
          <a:p>
            <a:pPr marL="0" marR="0" lvl="0" indent="0" algn="ctr" rtl="1">
              <a:lnSpc>
                <a:spcPct val="150000"/>
              </a:lnSpc>
              <a:spcBef>
                <a:spcPts val="0"/>
              </a:spcBef>
              <a:spcAft>
                <a:spcPts val="0"/>
              </a:spcAft>
              <a:buNone/>
            </a:pPr>
            <a:endParaRPr sz="3200" b="1" i="0" u="none" strike="noStrike" cap="none" dirty="0">
              <a:solidFill>
                <a:srgbClr val="000000"/>
              </a:solidFill>
              <a:latin typeface="Calibri"/>
              <a:ea typeface="Calibri"/>
              <a:cs typeface="Calibri"/>
              <a:sym typeface="Calibri"/>
            </a:endParaRPr>
          </a:p>
          <a:p>
            <a:pPr marL="0" marR="0" lvl="0" indent="0" algn="ctr" rtl="1">
              <a:lnSpc>
                <a:spcPct val="74107"/>
              </a:lnSpc>
              <a:spcBef>
                <a:spcPts val="0"/>
              </a:spcBef>
              <a:spcAft>
                <a:spcPts val="0"/>
              </a:spcAft>
              <a:buNone/>
            </a:pPr>
            <a:r>
              <a:rPr lang="ar-MA" sz="3200" b="1" i="0" u="none" strike="noStrike" cap="none" dirty="0">
                <a:solidFill>
                  <a:srgbClr val="000000"/>
                </a:solidFill>
                <a:latin typeface="Calibri"/>
                <a:ea typeface="Calibri"/>
                <a:cs typeface="Calibri"/>
                <a:sym typeface="Calibri"/>
              </a:rPr>
              <a:t> </a:t>
            </a:r>
            <a:endParaRPr sz="3200" b="1" i="0" u="none" strike="noStrike" cap="none" dirty="0">
              <a:solidFill>
                <a:schemeClr val="dk1"/>
              </a:solidFill>
              <a:latin typeface="Calibri"/>
              <a:ea typeface="Calibri"/>
              <a:cs typeface="Calibri"/>
              <a:sym typeface="Calibri"/>
            </a:endParaRPr>
          </a:p>
        </p:txBody>
      </p:sp>
      <p:pic>
        <p:nvPicPr>
          <p:cNvPr id="1013" name="Google Shape;1013;p11"/>
          <p:cNvPicPr preferRelativeResize="0"/>
          <p:nvPr/>
        </p:nvPicPr>
        <p:blipFill rotWithShape="1">
          <a:blip r:embed="rId3">
            <a:alphaModFix/>
          </a:blip>
          <a:srcRect/>
          <a:stretch/>
        </p:blipFill>
        <p:spPr>
          <a:xfrm>
            <a:off x="204710" y="297367"/>
            <a:ext cx="556939" cy="49841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28"/>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أُحَدِّدُ مِمَّا يَأتِي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1019" name="Google Shape;1019;p28"/>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1020" name="Google Shape;1020;p28"/>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1021" name="Google Shape;1021;p28"/>
          <p:cNvSpPr/>
          <p:nvPr/>
        </p:nvSpPr>
        <p:spPr>
          <a:xfrm>
            <a:off x="1269331" y="4057090"/>
            <a:ext cx="9766835"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أُحَدِّدُ الْفِقْرَةَ ﭐلثَّانِيةَ فِي ﭐلنّصّ:</a:t>
            </a:r>
            <a:endParaRPr/>
          </a:p>
          <a:p>
            <a:pPr marL="0" marR="0" lvl="0" indent="0" algn="just"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 </a:t>
            </a:r>
            <a:r>
              <a:rPr lang="ar-MA" sz="3200" b="1" i="0" u="none" strike="noStrike" cap="none">
                <a:solidFill>
                  <a:srgbClr val="000000"/>
                </a:solidFill>
                <a:highlight>
                  <a:srgbClr val="00FFFF"/>
                </a:highlight>
                <a:latin typeface="Calibri"/>
                <a:ea typeface="Calibri"/>
                <a:cs typeface="Calibri"/>
                <a:sym typeface="Calibri"/>
              </a:rPr>
              <a:t>أَمَّا لَقَبُ رَجُل ﭐلْأَعْمَالِ فيُطْلَقُ عَلَى كُلِّ شَخْصٍ يَعْمَلُ فِي مَجَالَاتِ ﭐلْأَعْمَالِ: فِي ﭐلصِّنَاعَةِ أوِ ﭐلتِّجَارَةِ أوِ ﭐلْفِلَاحَةِ أوِ ﭐلْخَدَمَاتِ…، ويَمْتَلِكُ قُدْرَةً وخِبْرَةً جَيّدَةً عَلَى ﭐلتّعَامُلِ مَعَ ﭐلْأُمُورِ ﭐلْمِهْنِيّةِ وﭐلْمَالِيّةِ وﭐلتِّجَارِيّةِ. فَهَلْ تَرْغَبُ في أَنْ تَكُونَ رَجُلَ أَعْمَالٍ نَاجِحًا؟ إِلَيْكَ الْوَصْفَةَ:</a:t>
            </a:r>
            <a:endParaRPr/>
          </a:p>
          <a:p>
            <a:pPr marL="0" marR="0" lvl="0" indent="0" algn="ctr" rtl="1">
              <a:lnSpc>
                <a:spcPct val="150000"/>
              </a:lnSpc>
              <a:spcBef>
                <a:spcPts val="0"/>
              </a:spcBef>
              <a:spcAft>
                <a:spcPts val="0"/>
              </a:spcAft>
              <a:buNone/>
            </a:pPr>
            <a:endParaRPr sz="3200" b="1" i="0" u="none" strike="noStrike" cap="none">
              <a:solidFill>
                <a:srgbClr val="000000"/>
              </a:solidFill>
              <a:latin typeface="Calibri"/>
              <a:ea typeface="Calibri"/>
              <a:cs typeface="Calibri"/>
              <a:sym typeface="Calibri"/>
            </a:endParaRPr>
          </a:p>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 </a:t>
            </a:r>
            <a:endParaRPr sz="3200" b="1" i="0" u="none" strike="noStrike" cap="none">
              <a:solidFill>
                <a:schemeClr val="dk1"/>
              </a:solidFill>
              <a:latin typeface="Calibri"/>
              <a:ea typeface="Calibri"/>
              <a:cs typeface="Calibri"/>
              <a:sym typeface="Calibri"/>
            </a:endParaRPr>
          </a:p>
        </p:txBody>
      </p:sp>
      <p:pic>
        <p:nvPicPr>
          <p:cNvPr id="1022" name="Google Shape;1022;p28"/>
          <p:cNvPicPr preferRelativeResize="0"/>
          <p:nvPr/>
        </p:nvPicPr>
        <p:blipFill rotWithShape="1">
          <a:blip r:embed="rId3">
            <a:alphaModFix/>
          </a:blip>
          <a:srcRect/>
          <a:stretch/>
        </p:blipFill>
        <p:spPr>
          <a:xfrm>
            <a:off x="204710" y="297367"/>
            <a:ext cx="556939" cy="49841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35"/>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أُحَدِّدُ مِمَّا يَأتِي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1028" name="Google Shape;1028;p35"/>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1029" name="Google Shape;1029;p35"/>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1030" name="Google Shape;1030;p35"/>
          <p:cNvSpPr/>
          <p:nvPr/>
        </p:nvSpPr>
        <p:spPr>
          <a:xfrm>
            <a:off x="1413164" y="2716663"/>
            <a:ext cx="9766835"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150000"/>
              </a:lnSpc>
              <a:spcBef>
                <a:spcPts val="0"/>
              </a:spcBef>
              <a:spcAft>
                <a:spcPts val="0"/>
              </a:spcAft>
              <a:buNone/>
            </a:pPr>
            <a:r>
              <a:rPr lang="ar-MA" sz="3200" b="1" i="0" u="none" strike="noStrike" cap="none" dirty="0">
                <a:solidFill>
                  <a:srgbClr val="000000"/>
                </a:solidFill>
                <a:latin typeface="Calibri"/>
                <a:ea typeface="Calibri"/>
                <a:cs typeface="Calibri"/>
                <a:sym typeface="Calibri"/>
              </a:rPr>
              <a:t>إذن هي تعرف رجل الأعمال وصفاته العامة.</a:t>
            </a:r>
            <a:endParaRPr dirty="0"/>
          </a:p>
          <a:p>
            <a:pPr marL="0" marR="0" lvl="0" indent="0" algn="ctr" rtl="1">
              <a:lnSpc>
                <a:spcPct val="74107"/>
              </a:lnSpc>
              <a:spcBef>
                <a:spcPts val="0"/>
              </a:spcBef>
              <a:spcAft>
                <a:spcPts val="0"/>
              </a:spcAft>
              <a:buNone/>
            </a:pPr>
            <a:r>
              <a:rPr lang="ar-MA" sz="3200" b="1" i="0" u="none" strike="noStrike" cap="none" dirty="0">
                <a:solidFill>
                  <a:srgbClr val="000000"/>
                </a:solidFill>
                <a:latin typeface="Calibri"/>
                <a:ea typeface="Calibri"/>
                <a:cs typeface="Calibri"/>
                <a:sym typeface="Calibri"/>
              </a:rPr>
              <a:t> </a:t>
            </a:r>
            <a:endParaRPr sz="3200" b="1" i="0" u="none" strike="noStrike" cap="none" dirty="0">
              <a:solidFill>
                <a:schemeClr val="dk1"/>
              </a:solidFill>
              <a:latin typeface="Calibri"/>
              <a:ea typeface="Calibri"/>
              <a:cs typeface="Calibri"/>
              <a:sym typeface="Calibri"/>
            </a:endParaRPr>
          </a:p>
        </p:txBody>
      </p:sp>
      <p:pic>
        <p:nvPicPr>
          <p:cNvPr id="1031" name="Google Shape;1031;p35"/>
          <p:cNvPicPr preferRelativeResize="0"/>
          <p:nvPr/>
        </p:nvPicPr>
        <p:blipFill rotWithShape="1">
          <a:blip r:embed="rId3">
            <a:alphaModFix/>
          </a:blip>
          <a:srcRect/>
          <a:stretch/>
        </p:blipFill>
        <p:spPr>
          <a:xfrm>
            <a:off x="204710" y="297367"/>
            <a:ext cx="556939" cy="49841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sp>
        <p:nvSpPr>
          <p:cNvPr id="1036" name="Google Shape;1036;g308c7719696_0_1"/>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أُحَدِّدُ مِمَّا يَأتِي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1037" name="Google Shape;1037;g308c7719696_0_1"/>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1038" name="Google Shape;1038;g308c7719696_0_1"/>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1039" name="Google Shape;1039;g308c7719696_0_1"/>
          <p:cNvSpPr/>
          <p:nvPr/>
        </p:nvSpPr>
        <p:spPr>
          <a:xfrm>
            <a:off x="709695" y="3620673"/>
            <a:ext cx="11042424"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150000"/>
              </a:lnSpc>
              <a:spcBef>
                <a:spcPts val="0"/>
              </a:spcBef>
              <a:spcAft>
                <a:spcPts val="0"/>
              </a:spcAft>
              <a:buNone/>
            </a:pPr>
            <a:r>
              <a:rPr lang="ar-MA" sz="3200" b="1" i="0" u="none" strike="noStrike" cap="none">
                <a:solidFill>
                  <a:srgbClr val="000000"/>
                </a:solidFill>
                <a:highlight>
                  <a:srgbClr val="FFFF00"/>
                </a:highlight>
                <a:latin typeface="Calibri"/>
                <a:ea typeface="Calibri"/>
                <a:cs typeface="Calibri"/>
                <a:sym typeface="Calibri"/>
              </a:rPr>
              <a:t>الخطوة الثانية: </a:t>
            </a:r>
            <a:r>
              <a:rPr lang="ar-MA" sz="3200" b="1" i="0" u="none" strike="noStrike" cap="none">
                <a:solidFill>
                  <a:srgbClr val="000000"/>
                </a:solidFill>
                <a:latin typeface="Calibri"/>
                <a:ea typeface="Calibri"/>
                <a:cs typeface="Calibri"/>
                <a:sym typeface="Calibri"/>
              </a:rPr>
              <a:t>أقارن بين الاختيارات.</a:t>
            </a:r>
            <a:endParaRPr/>
          </a:p>
          <a:p>
            <a:pPr marL="0" marR="0" lvl="0" indent="0" algn="r"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 تعريف الأعمال التجارية         هذا ورد في الفقرة الأولى</a:t>
            </a:r>
            <a:endParaRPr/>
          </a:p>
          <a:p>
            <a:pPr marL="0" marR="0" lvl="0" indent="0" algn="r"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 تعريف رجل الأعمال             هذا هو مضمون الفقرة الثانية</a:t>
            </a:r>
            <a:endParaRPr/>
          </a:p>
          <a:p>
            <a:pPr marL="0" marR="0" lvl="0" indent="0" algn="r"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 تفسير مفهوم التجارة           لم يرد تفسير التجارة في النص </a:t>
            </a:r>
            <a:endParaRPr/>
          </a:p>
          <a:p>
            <a:pPr marL="0" marR="0" lvl="0" indent="0" algn="r" rtl="1">
              <a:lnSpc>
                <a:spcPct val="150000"/>
              </a:lnSpc>
              <a:spcBef>
                <a:spcPts val="0"/>
              </a:spcBef>
              <a:spcAft>
                <a:spcPts val="0"/>
              </a:spcAft>
              <a:buNone/>
            </a:pPr>
            <a:r>
              <a:rPr lang="ar-MA" sz="3200" b="1" i="0" u="none" strike="noStrike" cap="none">
                <a:solidFill>
                  <a:srgbClr val="000000"/>
                </a:solidFill>
                <a:latin typeface="Calibri"/>
                <a:ea typeface="Calibri"/>
                <a:cs typeface="Calibri"/>
                <a:sym typeface="Calibri"/>
              </a:rPr>
              <a:t>❌ تفسير مفهوم المال             لم تتحدث عن المال بوصفه مفهوما مستقلا</a:t>
            </a:r>
            <a:endParaRPr/>
          </a:p>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 </a:t>
            </a:r>
            <a:endParaRPr sz="3200" b="1" i="0" u="none" strike="noStrike" cap="none">
              <a:solidFill>
                <a:schemeClr val="dk1"/>
              </a:solidFill>
              <a:latin typeface="Calibri"/>
              <a:ea typeface="Calibri"/>
              <a:cs typeface="Calibri"/>
              <a:sym typeface="Calibri"/>
            </a:endParaRPr>
          </a:p>
        </p:txBody>
      </p:sp>
      <p:cxnSp>
        <p:nvCxnSpPr>
          <p:cNvPr id="1040" name="Google Shape;1040;g308c7719696_0_1"/>
          <p:cNvCxnSpPr/>
          <p:nvPr/>
        </p:nvCxnSpPr>
        <p:spPr>
          <a:xfrm rot="10800000">
            <a:off x="7055434" y="2982191"/>
            <a:ext cx="654627" cy="0"/>
          </a:xfrm>
          <a:prstGeom prst="straightConnector1">
            <a:avLst/>
          </a:prstGeom>
          <a:noFill/>
          <a:ln w="38100" cap="flat" cmpd="sng">
            <a:solidFill>
              <a:schemeClr val="accent2"/>
            </a:solidFill>
            <a:prstDash val="solid"/>
            <a:round/>
            <a:headEnd type="triangle" w="med" len="med"/>
            <a:tailEnd type="triangle" w="med" len="med"/>
          </a:ln>
          <a:effectLst>
            <a:outerShdw blurRad="40000" dist="23000" dir="5400000" rotWithShape="0">
              <a:srgbClr val="000000">
                <a:alpha val="34901"/>
              </a:srgbClr>
            </a:outerShdw>
          </a:effectLst>
        </p:spPr>
      </p:cxnSp>
      <p:cxnSp>
        <p:nvCxnSpPr>
          <p:cNvPr id="1041" name="Google Shape;1041;g308c7719696_0_1"/>
          <p:cNvCxnSpPr/>
          <p:nvPr/>
        </p:nvCxnSpPr>
        <p:spPr>
          <a:xfrm rot="10800000">
            <a:off x="7197443" y="3737267"/>
            <a:ext cx="654627" cy="0"/>
          </a:xfrm>
          <a:prstGeom prst="straightConnector1">
            <a:avLst/>
          </a:prstGeom>
          <a:noFill/>
          <a:ln w="38100" cap="flat" cmpd="sng">
            <a:solidFill>
              <a:schemeClr val="accent2"/>
            </a:solidFill>
            <a:prstDash val="solid"/>
            <a:round/>
            <a:headEnd type="triangle" w="med" len="med"/>
            <a:tailEnd type="triangle" w="med" len="med"/>
          </a:ln>
          <a:effectLst>
            <a:outerShdw blurRad="40000" dist="23000" dir="5400000" rotWithShape="0">
              <a:srgbClr val="000000">
                <a:alpha val="34901"/>
              </a:srgbClr>
            </a:outerShdw>
          </a:effectLst>
        </p:spPr>
      </p:cxnSp>
      <p:cxnSp>
        <p:nvCxnSpPr>
          <p:cNvPr id="1042" name="Google Shape;1042;g308c7719696_0_1"/>
          <p:cNvCxnSpPr/>
          <p:nvPr/>
        </p:nvCxnSpPr>
        <p:spPr>
          <a:xfrm rot="10800000">
            <a:off x="7228616" y="4454237"/>
            <a:ext cx="654627" cy="0"/>
          </a:xfrm>
          <a:prstGeom prst="straightConnector1">
            <a:avLst/>
          </a:prstGeom>
          <a:noFill/>
          <a:ln w="38100" cap="flat" cmpd="sng">
            <a:solidFill>
              <a:schemeClr val="accent2"/>
            </a:solidFill>
            <a:prstDash val="solid"/>
            <a:round/>
            <a:headEnd type="triangle" w="med" len="med"/>
            <a:tailEnd type="triangle" w="med" len="med"/>
          </a:ln>
          <a:effectLst>
            <a:outerShdw blurRad="40000" dist="23000" dir="5400000" rotWithShape="0">
              <a:srgbClr val="000000">
                <a:alpha val="34901"/>
              </a:srgbClr>
            </a:outerShdw>
          </a:effectLst>
        </p:spPr>
      </p:cxnSp>
      <p:cxnSp>
        <p:nvCxnSpPr>
          <p:cNvPr id="1043" name="Google Shape;1043;g308c7719696_0_1"/>
          <p:cNvCxnSpPr/>
          <p:nvPr/>
        </p:nvCxnSpPr>
        <p:spPr>
          <a:xfrm rot="10800000">
            <a:off x="7311744" y="5202381"/>
            <a:ext cx="654627" cy="0"/>
          </a:xfrm>
          <a:prstGeom prst="straightConnector1">
            <a:avLst/>
          </a:prstGeom>
          <a:noFill/>
          <a:ln w="38100" cap="flat" cmpd="sng">
            <a:solidFill>
              <a:schemeClr val="accent2"/>
            </a:solidFill>
            <a:prstDash val="solid"/>
            <a:round/>
            <a:headEnd type="triangle" w="med" len="med"/>
            <a:tailEnd type="triangle" w="med" len="med"/>
          </a:ln>
          <a:effectLst>
            <a:outerShdw blurRad="40000" dist="23000" dir="5400000" rotWithShape="0">
              <a:srgbClr val="000000">
                <a:alpha val="34901"/>
              </a:srgbClr>
            </a:outerShdw>
          </a:effectLst>
        </p:spPr>
      </p:cxnSp>
      <p:pic>
        <p:nvPicPr>
          <p:cNvPr id="1044" name="Google Shape;1044;g308c7719696_0_1"/>
          <p:cNvPicPr preferRelativeResize="0"/>
          <p:nvPr/>
        </p:nvPicPr>
        <p:blipFill rotWithShape="1">
          <a:blip r:embed="rId3">
            <a:alphaModFix/>
          </a:blip>
          <a:srcRect/>
          <a:stretch/>
        </p:blipFill>
        <p:spPr>
          <a:xfrm>
            <a:off x="204710" y="297367"/>
            <a:ext cx="556939" cy="49841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pic>
        <p:nvPicPr>
          <p:cNvPr id="1049" name="Google Shape;1049;p45"/>
          <p:cNvPicPr preferRelativeResize="0"/>
          <p:nvPr/>
        </p:nvPicPr>
        <p:blipFill rotWithShape="1">
          <a:blip r:embed="rId3">
            <a:alphaModFix/>
          </a:blip>
          <a:srcRect/>
          <a:stretch/>
        </p:blipFill>
        <p:spPr>
          <a:xfrm>
            <a:off x="204710" y="297367"/>
            <a:ext cx="556939" cy="498414"/>
          </a:xfrm>
          <a:prstGeom prst="rect">
            <a:avLst/>
          </a:prstGeom>
          <a:noFill/>
          <a:ln>
            <a:noFill/>
          </a:ln>
        </p:spPr>
      </p:pic>
      <p:sp>
        <p:nvSpPr>
          <p:cNvPr id="1050" name="Google Shape;1050;p45"/>
          <p:cNvSpPr/>
          <p:nvPr/>
        </p:nvSpPr>
        <p:spPr>
          <a:xfrm>
            <a:off x="2966250" y="2024530"/>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إذن الجواب هو: مَوْضُوعَ الْفِقْرَةِ ﭐلثَّانِيةِ مِنَ ﭐلنّصّ: </a:t>
            </a:r>
            <a:endParaRPr sz="3200" b="1" i="0" u="none" strike="noStrike" cap="none">
              <a:solidFill>
                <a:schemeClr val="dk1"/>
              </a:solidFill>
              <a:latin typeface="Calibri"/>
              <a:ea typeface="Calibri"/>
              <a:cs typeface="Calibri"/>
              <a:sym typeface="Calibri"/>
            </a:endParaRPr>
          </a:p>
        </p:txBody>
      </p:sp>
      <p:sp>
        <p:nvSpPr>
          <p:cNvPr id="1051" name="Google Shape;1051;p45"/>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a:t>يحدد </a:t>
            </a:r>
            <a:r>
              <a:rPr lang="ar-MA" i="0"/>
              <a:t>المدرس مَوْضُوعَ الْفِقْرَةِ ﭐلثَّانِيةِ مِنَ ﭐلنّصّ، مع التصريح بسيرورة الإنجاز</a:t>
            </a:r>
            <a:endParaRPr i="0"/>
          </a:p>
        </p:txBody>
      </p:sp>
      <p:sp>
        <p:nvSpPr>
          <p:cNvPr id="1052" name="Google Shape;1052;p45"/>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مَوْضُوعَ الْفِقْرَةِ ﭐلثَّانِيةِ مِنَ ﭐلنّصّ. (السؤال3 النشاط3: الفهم المباشر)</a:t>
            </a:r>
            <a:endParaRPr sz="2000" b="1" i="0" u="none" strike="noStrike" cap="none">
              <a:solidFill>
                <a:srgbClr val="106585"/>
              </a:solidFill>
              <a:latin typeface="Calibri"/>
              <a:ea typeface="Calibri"/>
              <a:cs typeface="Calibri"/>
              <a:sym typeface="Calibri"/>
            </a:endParaRPr>
          </a:p>
        </p:txBody>
      </p:sp>
      <p:sp>
        <p:nvSpPr>
          <p:cNvPr id="1053" name="Google Shape;1053;p45"/>
          <p:cNvSpPr txBox="1"/>
          <p:nvPr/>
        </p:nvSpPr>
        <p:spPr>
          <a:xfrm>
            <a:off x="3512127" y="3065318"/>
            <a:ext cx="6056523" cy="2308324"/>
          </a:xfrm>
          <a:prstGeom prst="rect">
            <a:avLst/>
          </a:prstGeom>
          <a:noFill/>
          <a:ln>
            <a:noFill/>
          </a:ln>
        </p:spPr>
        <p:txBody>
          <a:bodyPr spcFirstLastPara="1" wrap="square" lIns="91425" tIns="45700" rIns="91425" bIns="45700" anchor="t" anchorCtr="0">
            <a:spAutoFit/>
          </a:bodyPr>
          <a:lstStyle/>
          <a:p>
            <a:pPr marL="514350" marR="0" lvl="0" indent="-514350" algn="r" rtl="1">
              <a:lnSpc>
                <a:spcPct val="100000"/>
              </a:lnSpc>
              <a:spcBef>
                <a:spcPts val="0"/>
              </a:spcBef>
              <a:spcAft>
                <a:spcPts val="0"/>
              </a:spcAft>
              <a:buClr>
                <a:srgbClr val="000000"/>
              </a:buClr>
              <a:buSzPts val="3600"/>
              <a:buFont typeface="Arial"/>
              <a:buAutoNum type="arabicPeriod"/>
            </a:pPr>
            <a:r>
              <a:rPr lang="ar-MA" sz="3600" b="0" i="0" u="none" strike="noStrike" cap="none">
                <a:solidFill>
                  <a:srgbClr val="000000"/>
                </a:solidFill>
                <a:latin typeface="Calibri"/>
                <a:ea typeface="Calibri"/>
                <a:cs typeface="Calibri"/>
                <a:sym typeface="Calibri"/>
              </a:rPr>
              <a:t>تعريف الأعمال التجارية      </a:t>
            </a:r>
            <a:endParaRPr/>
          </a:p>
          <a:p>
            <a:pPr marL="514350" marR="0" lvl="0" indent="-514350" algn="r" rtl="1">
              <a:lnSpc>
                <a:spcPct val="100000"/>
              </a:lnSpc>
              <a:spcBef>
                <a:spcPts val="0"/>
              </a:spcBef>
              <a:spcAft>
                <a:spcPts val="0"/>
              </a:spcAft>
              <a:buClr>
                <a:srgbClr val="000000"/>
              </a:buClr>
              <a:buSzPts val="3600"/>
              <a:buFont typeface="Arial"/>
              <a:buAutoNum type="arabicPeriod"/>
            </a:pPr>
            <a:r>
              <a:rPr lang="ar-MA" sz="3600" b="0" i="0" u="none" strike="noStrike" cap="none">
                <a:solidFill>
                  <a:srgbClr val="000000"/>
                </a:solidFill>
                <a:highlight>
                  <a:srgbClr val="FFFF00"/>
                </a:highlight>
                <a:latin typeface="Calibri"/>
                <a:ea typeface="Calibri"/>
                <a:cs typeface="Calibri"/>
                <a:sym typeface="Calibri"/>
              </a:rPr>
              <a:t>تعريف رجل الأعمال</a:t>
            </a:r>
            <a:endParaRPr/>
          </a:p>
          <a:p>
            <a:pPr marL="0" marR="0" lvl="0" indent="0" algn="r" rtl="1">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ج- تفسير مفهوم التجارة</a:t>
            </a:r>
            <a:endParaRPr/>
          </a:p>
          <a:p>
            <a:pPr marL="0" marR="0" lvl="0" indent="0" algn="r" rtl="1">
              <a:lnSpc>
                <a:spcPct val="100000"/>
              </a:lnSpc>
              <a:spcBef>
                <a:spcPts val="0"/>
              </a:spcBef>
              <a:spcAft>
                <a:spcPts val="0"/>
              </a:spcAft>
              <a:buNone/>
            </a:pPr>
            <a:r>
              <a:rPr lang="ar-MA" sz="3600" b="0" i="0" u="none" strike="noStrike" cap="none">
                <a:solidFill>
                  <a:srgbClr val="000000"/>
                </a:solidFill>
                <a:latin typeface="Calibri"/>
                <a:ea typeface="Calibri"/>
                <a:cs typeface="Calibri"/>
                <a:sym typeface="Calibri"/>
              </a:rPr>
              <a:t>د- تفسير مفهوم المال</a:t>
            </a:r>
            <a:endParaRPr sz="3600" b="0" i="0" u="none" strike="noStrike" cap="none">
              <a:solidFill>
                <a:srgbClr val="000000"/>
              </a:solidFill>
              <a:latin typeface="Calibri"/>
              <a:ea typeface="Calibri"/>
              <a:cs typeface="Calibri"/>
              <a:sym typeface="Calibri"/>
            </a:endParaRPr>
          </a:p>
        </p:txBody>
      </p:sp>
      <p:sp>
        <p:nvSpPr>
          <p:cNvPr id="1054" name="Google Shape;1054;p45"/>
          <p:cNvSpPr/>
          <p:nvPr/>
        </p:nvSpPr>
        <p:spPr>
          <a:xfrm>
            <a:off x="4322615" y="3387438"/>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55" name="Google Shape;1055;p45"/>
          <p:cNvSpPr/>
          <p:nvPr/>
        </p:nvSpPr>
        <p:spPr>
          <a:xfrm>
            <a:off x="4319147" y="3872350"/>
            <a:ext cx="415637" cy="249382"/>
          </a:xfrm>
          <a:prstGeom prst="ellipse">
            <a:avLst/>
          </a:prstGeom>
          <a:solidFill>
            <a:srgbClr val="FF0000"/>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4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Arial"/>
              <a:ea typeface="Arial"/>
              <a:cs typeface="Arial"/>
              <a:sym typeface="Arial"/>
            </a:endParaRPr>
          </a:p>
        </p:txBody>
      </p:sp>
      <p:sp>
        <p:nvSpPr>
          <p:cNvPr id="1056" name="Google Shape;1056;p45"/>
          <p:cNvSpPr/>
          <p:nvPr/>
        </p:nvSpPr>
        <p:spPr>
          <a:xfrm>
            <a:off x="4319149" y="4402287"/>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57" name="Google Shape;1057;p45"/>
          <p:cNvSpPr/>
          <p:nvPr/>
        </p:nvSpPr>
        <p:spPr>
          <a:xfrm>
            <a:off x="4339931" y="4984171"/>
            <a:ext cx="415637" cy="249382"/>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61"/>
        <p:cNvGrpSpPr/>
        <p:nvPr/>
      </p:nvGrpSpPr>
      <p:grpSpPr>
        <a:xfrm>
          <a:off x="0" y="0"/>
          <a:ext cx="0" cy="0"/>
          <a:chOff x="0" y="0"/>
          <a:chExt cx="0" cy="0"/>
        </a:xfrm>
      </p:grpSpPr>
      <p:sp>
        <p:nvSpPr>
          <p:cNvPr id="1062" name="Google Shape;1062;p15"/>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24"/>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a:t>يوجه المدرس  المتعلمين إلى الاشتغال جماعيا لتحديد المتحدث في النص، مع التصريح بسيرورة الإنجاز</a:t>
            </a:r>
            <a:endParaRPr i="0"/>
          </a:p>
        </p:txBody>
      </p:sp>
      <p:sp>
        <p:nvSpPr>
          <p:cNvPr id="1068" name="Google Shape;1068;p24"/>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069" name="Google Shape;1069;p24"/>
          <p:cNvGraphicFramePr/>
          <p:nvPr/>
        </p:nvGraphicFramePr>
        <p:xfrm>
          <a:off x="290945" y="2344329"/>
          <a:ext cx="11191025" cy="2377460"/>
        </p:xfrm>
        <a:graphic>
          <a:graphicData uri="http://schemas.openxmlformats.org/drawingml/2006/table">
            <a:tbl>
              <a:tblPr firstRow="1" bandRow="1">
                <a:noFill/>
                <a:tableStyleId>{4CD23074-AF4A-4B2C-A281-CE239CF55C22}</a:tableStyleId>
              </a:tblPr>
              <a:tblGrid>
                <a:gridCol w="2618500">
                  <a:extLst>
                    <a:ext uri="{9D8B030D-6E8A-4147-A177-3AD203B41FA5}">
                      <a16:colId xmlns:a16="http://schemas.microsoft.com/office/drawing/2014/main" val="20000"/>
                    </a:ext>
                  </a:extLst>
                </a:gridCol>
                <a:gridCol w="3699175">
                  <a:extLst>
                    <a:ext uri="{9D8B030D-6E8A-4147-A177-3AD203B41FA5}">
                      <a16:colId xmlns:a16="http://schemas.microsoft.com/office/drawing/2014/main" val="20001"/>
                    </a:ext>
                  </a:extLst>
                </a:gridCol>
                <a:gridCol w="2867900">
                  <a:extLst>
                    <a:ext uri="{9D8B030D-6E8A-4147-A177-3AD203B41FA5}">
                      <a16:colId xmlns:a16="http://schemas.microsoft.com/office/drawing/2014/main" val="20002"/>
                    </a:ext>
                  </a:extLst>
                </a:gridCol>
                <a:gridCol w="2005450">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3600" u="none" strike="noStrike" cap="none"/>
                        <a:t>؟؟؟</a:t>
                      </a:r>
                      <a:endParaRPr/>
                    </a:p>
                    <a:p>
                      <a:pPr marL="0" marR="0" lvl="0" indent="0" algn="ct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None/>
                      </a:pPr>
                      <a:r>
                        <a:rPr lang="ar-MA" sz="3600" b="0" u="none" strike="noStrike" cap="none"/>
                        <a: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1070" name="Google Shape;1070;p24"/>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26"/>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076" name="Google Shape;1076;p26"/>
          <p:cNvGraphicFramePr/>
          <p:nvPr/>
        </p:nvGraphicFramePr>
        <p:xfrm>
          <a:off x="290945" y="2344329"/>
          <a:ext cx="11191025" cy="2377460"/>
        </p:xfrm>
        <a:graphic>
          <a:graphicData uri="http://schemas.openxmlformats.org/drawingml/2006/table">
            <a:tbl>
              <a:tblPr firstRow="1" bandRow="1">
                <a:noFill/>
                <a:tableStyleId>{4CD23074-AF4A-4B2C-A281-CE239CF55C22}</a:tableStyleId>
              </a:tblPr>
              <a:tblGrid>
                <a:gridCol w="2618500">
                  <a:extLst>
                    <a:ext uri="{9D8B030D-6E8A-4147-A177-3AD203B41FA5}">
                      <a16:colId xmlns:a16="http://schemas.microsoft.com/office/drawing/2014/main" val="20000"/>
                    </a:ext>
                  </a:extLst>
                </a:gridCol>
                <a:gridCol w="3699175">
                  <a:extLst>
                    <a:ext uri="{9D8B030D-6E8A-4147-A177-3AD203B41FA5}">
                      <a16:colId xmlns:a16="http://schemas.microsoft.com/office/drawing/2014/main" val="20001"/>
                    </a:ext>
                  </a:extLst>
                </a:gridCol>
                <a:gridCol w="2867900">
                  <a:extLst>
                    <a:ext uri="{9D8B030D-6E8A-4147-A177-3AD203B41FA5}">
                      <a16:colId xmlns:a16="http://schemas.microsoft.com/office/drawing/2014/main" val="20002"/>
                    </a:ext>
                  </a:extLst>
                </a:gridCol>
                <a:gridCol w="2005450">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DA9DB"/>
                    </a:solidFill>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Clr>
                          <a:srgbClr val="000000"/>
                        </a:buClr>
                        <a:buSzPts val="3600"/>
                        <a:buFont typeface="Arial"/>
                        <a:buNone/>
                      </a:pPr>
                      <a:endParaRPr sz="3600" u="none" strike="noStrike" cap="none"/>
                    </a:p>
                    <a:p>
                      <a:pPr marL="0" marR="0" lvl="0" indent="0" algn="ctr" rtl="1">
                        <a:lnSpc>
                          <a:spcPct val="100000"/>
                        </a:lnSpc>
                        <a:spcBef>
                          <a:spcPts val="0"/>
                        </a:spcBef>
                        <a:spcAft>
                          <a:spcPts val="0"/>
                        </a:spcAft>
                        <a:buClr>
                          <a:srgbClr val="000000"/>
                        </a:buClr>
                        <a:buSzPts val="3600"/>
                        <a:buFont typeface="Arial"/>
                        <a:buNone/>
                      </a:pPr>
                      <a:r>
                        <a:rPr lang="ar-MA" sz="3600" u="none" strike="noStrike" cap="none"/>
                        <a: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None/>
                      </a:pPr>
                      <a:r>
                        <a:rPr lang="ar-MA" sz="3600" u="none" strike="noStrike" cap="none"/>
                        <a:t>أريج الشيشاني</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1077" name="Google Shape;1077;p26"/>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
        <p:nvSpPr>
          <p:cNvPr id="1078" name="Google Shape;1078;p26"/>
          <p:cNvSpPr txBox="1"/>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marR="0" lvl="0" indent="0" algn="r" rtl="1">
              <a:lnSpc>
                <a:spcPct val="90000"/>
              </a:lnSpc>
              <a:spcBef>
                <a:spcPts val="0"/>
              </a:spcBef>
              <a:spcAft>
                <a:spcPts val="0"/>
              </a:spcAft>
              <a:buClr>
                <a:srgbClr val="757070"/>
              </a:buClr>
              <a:buSzPts val="1800"/>
              <a:buFont typeface="Calibri"/>
              <a:buNone/>
            </a:pPr>
            <a:r>
              <a:rPr lang="ar-MA" sz="1600" b="1" i="0" u="none" strike="noStrike" cap="none">
                <a:solidFill>
                  <a:schemeClr val="dk1"/>
                </a:solidFill>
                <a:latin typeface="Calibri"/>
                <a:ea typeface="Calibri"/>
                <a:cs typeface="Calibri"/>
                <a:sym typeface="Calibri"/>
              </a:rPr>
              <a:t>يوجه المدرس  المتعلمين إلى الاشتغال جماعيا لتحديد المتحدث في النص، مع التصريح بسيرورة الإنجاز</a:t>
            </a:r>
            <a:endParaRPr sz="1600" b="1" i="0" u="none" strike="noStrike" cap="non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grpSp>
        <p:nvGrpSpPr>
          <p:cNvPr id="1083" name="Google Shape;1083;p79"/>
          <p:cNvGrpSpPr/>
          <p:nvPr/>
        </p:nvGrpSpPr>
        <p:grpSpPr>
          <a:xfrm>
            <a:off x="812159" y="839749"/>
            <a:ext cx="10567685" cy="5198169"/>
            <a:chOff x="2184400" y="1402025"/>
            <a:chExt cx="7823200" cy="4942038"/>
          </a:xfrm>
        </p:grpSpPr>
        <p:sp>
          <p:nvSpPr>
            <p:cNvPr id="1084" name="Google Shape;1084;p7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85" name="Google Shape;1085;p7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rgbClr val="FFFFFF"/>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1086" name="Google Shape;1086;p79"/>
          <p:cNvGrpSpPr/>
          <p:nvPr/>
        </p:nvGrpSpPr>
        <p:grpSpPr>
          <a:xfrm>
            <a:off x="8649325" y="4938583"/>
            <a:ext cx="2572577" cy="936371"/>
            <a:chOff x="8649325" y="4917801"/>
            <a:chExt cx="2572576" cy="936370"/>
          </a:xfrm>
        </p:grpSpPr>
        <p:sp>
          <p:nvSpPr>
            <p:cNvPr id="1087" name="Google Shape;1087;p7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88" name="Google Shape;1088;p7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1089" name="Google Shape;1089;p7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1090" name="Google Shape;1090;p7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5" name="Google Shape;1095;g3078e430e07_0_0"/>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a:t>يوجه المدرس  المتعلمين إلى الاشتغال </a:t>
            </a:r>
            <a:r>
              <a:rPr lang="ar-MA"/>
              <a:t>ثنائيا</a:t>
            </a:r>
            <a:r>
              <a:rPr lang="ar-MA" i="0"/>
              <a:t> لتحديد </a:t>
            </a:r>
            <a:r>
              <a:rPr lang="ar-MA"/>
              <a:t>موضوع النص</a:t>
            </a:r>
            <a:r>
              <a:rPr lang="ar-MA" i="0"/>
              <a:t>، مع التصريح بسيرورة الإنجاز</a:t>
            </a:r>
            <a:endParaRPr i="0"/>
          </a:p>
        </p:txBody>
      </p:sp>
      <p:sp>
        <p:nvSpPr>
          <p:cNvPr id="1096" name="Google Shape;1096;g3078e430e07_0_0"/>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097" name="Google Shape;1097;g3078e430e07_0_0"/>
          <p:cNvGraphicFramePr/>
          <p:nvPr/>
        </p:nvGraphicFramePr>
        <p:xfrm>
          <a:off x="290945" y="2344329"/>
          <a:ext cx="11191025" cy="2377460"/>
        </p:xfrm>
        <a:graphic>
          <a:graphicData uri="http://schemas.openxmlformats.org/drawingml/2006/table">
            <a:tbl>
              <a:tblPr firstRow="1" bandRow="1">
                <a:noFill/>
                <a:tableStyleId>{4CD23074-AF4A-4B2C-A281-CE239CF55C22}</a:tableStyleId>
              </a:tblPr>
              <a:tblGrid>
                <a:gridCol w="2618500">
                  <a:extLst>
                    <a:ext uri="{9D8B030D-6E8A-4147-A177-3AD203B41FA5}">
                      <a16:colId xmlns:a16="http://schemas.microsoft.com/office/drawing/2014/main" val="20000"/>
                    </a:ext>
                  </a:extLst>
                </a:gridCol>
                <a:gridCol w="3699175">
                  <a:extLst>
                    <a:ext uri="{9D8B030D-6E8A-4147-A177-3AD203B41FA5}">
                      <a16:colId xmlns:a16="http://schemas.microsoft.com/office/drawing/2014/main" val="20001"/>
                    </a:ext>
                  </a:extLst>
                </a:gridCol>
                <a:gridCol w="2867900">
                  <a:extLst>
                    <a:ext uri="{9D8B030D-6E8A-4147-A177-3AD203B41FA5}">
                      <a16:colId xmlns:a16="http://schemas.microsoft.com/office/drawing/2014/main" val="20002"/>
                    </a:ext>
                  </a:extLst>
                </a:gridCol>
                <a:gridCol w="2005450">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endParaRPr sz="3600" u="none" strike="noStrike" cap="none"/>
                    </a:p>
                    <a:p>
                      <a:pPr marL="0" marR="0" lvl="0" indent="0" algn="ctr" rtl="0">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Clr>
                          <a:srgbClr val="000000"/>
                        </a:buClr>
                        <a:buSzPts val="3600"/>
                        <a:buFont typeface="Arial"/>
                        <a:buNone/>
                      </a:pPr>
                      <a:endParaRPr sz="3600" u="none" strike="noStrike" cap="none"/>
                    </a:p>
                    <a:p>
                      <a:pPr marL="0" marR="0" lvl="0" indent="0" algn="ctr" rtl="1">
                        <a:lnSpc>
                          <a:spcPct val="100000"/>
                        </a:lnSpc>
                        <a:spcBef>
                          <a:spcPts val="0"/>
                        </a:spcBef>
                        <a:spcAft>
                          <a:spcPts val="0"/>
                        </a:spcAft>
                        <a:buClr>
                          <a:srgbClr val="000000"/>
                        </a:buClr>
                        <a:buSzPts val="3600"/>
                        <a:buFont typeface="Arial"/>
                        <a:buNone/>
                      </a:pPr>
                      <a:r>
                        <a:rPr lang="ar-MA" sz="3600" u="none" strike="noStrike" cap="none"/>
                        <a: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
        <p:nvSpPr>
          <p:cNvPr id="1098" name="Google Shape;1098;g3078e430e07_0_0"/>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29"/>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None/>
            </a:pPr>
            <a:r>
              <a:rPr lang="ar-MA" i="0"/>
              <a:t>يوجه المدرس  المتعلمين إلى الاشتغال </a:t>
            </a:r>
            <a:r>
              <a:rPr lang="ar-MA"/>
              <a:t>ثنائيا</a:t>
            </a:r>
            <a:r>
              <a:rPr lang="ar-MA" i="0"/>
              <a:t> لتحديد </a:t>
            </a:r>
            <a:r>
              <a:rPr lang="ar-MA"/>
              <a:t>موضوع النص</a:t>
            </a:r>
            <a:r>
              <a:rPr lang="ar-MA" i="0"/>
              <a:t>، مع التصريح بسيرورة الإنجاز</a:t>
            </a:r>
            <a:endParaRPr i="0"/>
          </a:p>
        </p:txBody>
      </p:sp>
      <p:sp>
        <p:nvSpPr>
          <p:cNvPr id="1104" name="Google Shape;1104;p29"/>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105" name="Google Shape;1105;p29"/>
          <p:cNvGraphicFramePr/>
          <p:nvPr/>
        </p:nvGraphicFramePr>
        <p:xfrm>
          <a:off x="290945" y="2344329"/>
          <a:ext cx="11191025" cy="3474740"/>
        </p:xfrm>
        <a:graphic>
          <a:graphicData uri="http://schemas.openxmlformats.org/drawingml/2006/table">
            <a:tbl>
              <a:tblPr firstRow="1" bandRow="1">
                <a:noFill/>
                <a:tableStyleId>{4CD23074-AF4A-4B2C-A281-CE239CF55C22}</a:tableStyleId>
              </a:tblPr>
              <a:tblGrid>
                <a:gridCol w="2618500">
                  <a:extLst>
                    <a:ext uri="{9D8B030D-6E8A-4147-A177-3AD203B41FA5}">
                      <a16:colId xmlns:a16="http://schemas.microsoft.com/office/drawing/2014/main" val="20000"/>
                    </a:ext>
                  </a:extLst>
                </a:gridCol>
                <a:gridCol w="3699175">
                  <a:extLst>
                    <a:ext uri="{9D8B030D-6E8A-4147-A177-3AD203B41FA5}">
                      <a16:colId xmlns:a16="http://schemas.microsoft.com/office/drawing/2014/main" val="20001"/>
                    </a:ext>
                  </a:extLst>
                </a:gridCol>
                <a:gridCol w="2867900">
                  <a:extLst>
                    <a:ext uri="{9D8B030D-6E8A-4147-A177-3AD203B41FA5}">
                      <a16:colId xmlns:a16="http://schemas.microsoft.com/office/drawing/2014/main" val="20002"/>
                    </a:ext>
                  </a:extLst>
                </a:gridCol>
                <a:gridCol w="2005450">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70850">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Clr>
                          <a:srgbClr val="000000"/>
                        </a:buClr>
                        <a:buSzPts val="3600"/>
                        <a:buFont typeface="Arial"/>
                        <a:buNone/>
                      </a:pPr>
                      <a:r>
                        <a:rPr lang="ar-MA" sz="3600" u="none" strike="noStrike" cap="none"/>
                        <a:t>رجل الأعمال: تعريفه وصفاته وعوامل نجاحه.</a:t>
                      </a:r>
                      <a:endParaRPr/>
                    </a:p>
                    <a:p>
                      <a:pPr marL="0" marR="0" lvl="0" indent="0" algn="ctr" rtl="1">
                        <a:lnSpc>
                          <a:spcPct val="100000"/>
                        </a:lnSpc>
                        <a:spcBef>
                          <a:spcPts val="0"/>
                        </a:spcBef>
                        <a:spcAft>
                          <a:spcPts val="0"/>
                        </a:spcAft>
                        <a:buClr>
                          <a:srgbClr val="000000"/>
                        </a:buClr>
                        <a:buSzPts val="3600"/>
                        <a:buFont typeface="Arial"/>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
        <p:nvSpPr>
          <p:cNvPr id="1106" name="Google Shape;1106;p29"/>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grpSp>
        <p:nvGrpSpPr>
          <p:cNvPr id="1111" name="Google Shape;1111;p80"/>
          <p:cNvGrpSpPr/>
          <p:nvPr/>
        </p:nvGrpSpPr>
        <p:grpSpPr>
          <a:xfrm>
            <a:off x="812159" y="829917"/>
            <a:ext cx="10567685" cy="5198169"/>
            <a:chOff x="2184400" y="1402025"/>
            <a:chExt cx="7823200" cy="4942038"/>
          </a:xfrm>
        </p:grpSpPr>
        <p:sp>
          <p:nvSpPr>
            <p:cNvPr id="1112" name="Google Shape;1112;p80"/>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13" name="Google Shape;1113;p80"/>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114" name="Google Shape;1114;p80"/>
          <p:cNvGrpSpPr/>
          <p:nvPr/>
        </p:nvGrpSpPr>
        <p:grpSpPr>
          <a:xfrm>
            <a:off x="8664315" y="5002108"/>
            <a:ext cx="2351651" cy="708937"/>
            <a:chOff x="8664315" y="5002108"/>
            <a:chExt cx="2351650" cy="708937"/>
          </a:xfrm>
        </p:grpSpPr>
        <p:sp>
          <p:nvSpPr>
            <p:cNvPr id="1115" name="Google Shape;1115;p80"/>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116" name="Google Shape;1116;p80"/>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1117" name="Google Shape;1117;p80"/>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pic>
        <p:nvPicPr>
          <p:cNvPr id="1122" name="Google Shape;1122;p70"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23" name="Google Shape;1123;p70"/>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a:t>يوجه المدرس  المتعلمين إلى الاشتغال فرديا لتحديد </a:t>
            </a:r>
            <a:r>
              <a:rPr lang="ar-MA"/>
              <a:t>المستهدف</a:t>
            </a:r>
            <a:r>
              <a:rPr lang="ar-MA" i="0"/>
              <a:t> و الغرض، مع التصريح بسيرورة الإنجاز</a:t>
            </a:r>
            <a:endParaRPr i="0"/>
          </a:p>
        </p:txBody>
      </p:sp>
      <p:sp>
        <p:nvSpPr>
          <p:cNvPr id="1124" name="Google Shape;1124;p70"/>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125" name="Google Shape;1125;p70"/>
          <p:cNvGraphicFramePr/>
          <p:nvPr/>
        </p:nvGraphicFramePr>
        <p:xfrm>
          <a:off x="290945" y="2344329"/>
          <a:ext cx="11191025" cy="2377460"/>
        </p:xfrm>
        <a:graphic>
          <a:graphicData uri="http://schemas.openxmlformats.org/drawingml/2006/table">
            <a:tbl>
              <a:tblPr firstRow="1" bandRow="1">
                <a:noFill/>
                <a:tableStyleId>{4CD23074-AF4A-4B2C-A281-CE239CF55C22}</a:tableStyleId>
              </a:tblPr>
              <a:tblGrid>
                <a:gridCol w="2618500">
                  <a:extLst>
                    <a:ext uri="{9D8B030D-6E8A-4147-A177-3AD203B41FA5}">
                      <a16:colId xmlns:a16="http://schemas.microsoft.com/office/drawing/2014/main" val="20000"/>
                    </a:ext>
                  </a:extLst>
                </a:gridCol>
                <a:gridCol w="3699175">
                  <a:extLst>
                    <a:ext uri="{9D8B030D-6E8A-4147-A177-3AD203B41FA5}">
                      <a16:colId xmlns:a16="http://schemas.microsoft.com/office/drawing/2014/main" val="20001"/>
                    </a:ext>
                  </a:extLst>
                </a:gridCol>
                <a:gridCol w="2867900">
                  <a:extLst>
                    <a:ext uri="{9D8B030D-6E8A-4147-A177-3AD203B41FA5}">
                      <a16:colId xmlns:a16="http://schemas.microsoft.com/office/drawing/2014/main" val="20002"/>
                    </a:ext>
                  </a:extLst>
                </a:gridCol>
                <a:gridCol w="2005450">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None/>
                      </a:pPr>
                      <a:endParaRPr sz="3600" u="none" strike="noStrike" cap="none"/>
                    </a:p>
                    <a:p>
                      <a:pPr marL="0" marR="0" lvl="0" indent="0" algn="ctr" rtl="0">
                        <a:lnSpc>
                          <a:spcPct val="100000"/>
                        </a:lnSpc>
                        <a:spcBef>
                          <a:spcPts val="0"/>
                        </a:spcBef>
                        <a:spcAft>
                          <a:spcPts val="0"/>
                        </a:spcAft>
                        <a:buNone/>
                      </a:pPr>
                      <a:r>
                        <a:rPr lang="ar-MA" sz="3600" u="none" strike="noStrike" cap="none"/>
                        <a:t>؟؟؟</a:t>
                      </a: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1">
                        <a:lnSpc>
                          <a:spcPct val="100000"/>
                        </a:lnSpc>
                        <a:spcBef>
                          <a:spcPts val="0"/>
                        </a:spcBef>
                        <a:spcAft>
                          <a:spcPts val="0"/>
                        </a:spcAft>
                        <a:buNone/>
                      </a:pPr>
                      <a:endParaRPr sz="3600" u="none" strike="noStrike" cap="none"/>
                    </a:p>
                    <a:p>
                      <a:pPr marL="0" marR="0" lvl="0" indent="0" algn="ctr" rtl="1">
                        <a:lnSpc>
                          <a:spcPct val="100000"/>
                        </a:lnSpc>
                        <a:spcBef>
                          <a:spcPts val="0"/>
                        </a:spcBef>
                        <a:spcAft>
                          <a:spcPts val="0"/>
                        </a:spcAft>
                        <a:buNone/>
                      </a:pPr>
                      <a:r>
                        <a:rPr lang="ar-MA" sz="3600" u="none" strike="noStrike" cap="none"/>
                        <a: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Clr>
                          <a:srgbClr val="000000"/>
                        </a:buClr>
                        <a:buSzPts val="3600"/>
                        <a:buFont typeface="Arial"/>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
        <p:nvSpPr>
          <p:cNvPr id="1126" name="Google Shape;1126;p70"/>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pic>
        <p:nvPicPr>
          <p:cNvPr id="1131" name="Google Shape;1131;p21"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32" name="Google Shape;1132;p21"/>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None/>
            </a:pPr>
            <a:r>
              <a:rPr lang="ar-MA"/>
              <a:t>يوجه المدرس  المتعلمين إلى الاشتغال فرديا لتحديد المستهدف و الغرض، مع التصريح بسيرورة الإنجاز</a:t>
            </a:r>
            <a:endParaRPr i="0"/>
          </a:p>
        </p:txBody>
      </p:sp>
      <p:sp>
        <p:nvSpPr>
          <p:cNvPr id="1133" name="Google Shape;1133;p21"/>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نحدد الوضعية التواصلية للنص. </a:t>
            </a:r>
            <a:endParaRPr sz="2000" b="1" i="0" u="none" strike="noStrike" cap="none">
              <a:solidFill>
                <a:srgbClr val="106585"/>
              </a:solidFill>
              <a:latin typeface="Calibri"/>
              <a:ea typeface="Calibri"/>
              <a:cs typeface="Calibri"/>
              <a:sym typeface="Calibri"/>
            </a:endParaRPr>
          </a:p>
        </p:txBody>
      </p:sp>
      <p:graphicFrame>
        <p:nvGraphicFramePr>
          <p:cNvPr id="1134" name="Google Shape;1134;p21"/>
          <p:cNvGraphicFramePr/>
          <p:nvPr/>
        </p:nvGraphicFramePr>
        <p:xfrm>
          <a:off x="581891" y="2053384"/>
          <a:ext cx="11191025" cy="4572020"/>
        </p:xfrm>
        <a:graphic>
          <a:graphicData uri="http://schemas.openxmlformats.org/drawingml/2006/table">
            <a:tbl>
              <a:tblPr firstRow="1" bandRow="1">
                <a:noFill/>
                <a:tableStyleId>{4CD23074-AF4A-4B2C-A281-CE239CF55C22}</a:tableStyleId>
              </a:tblPr>
              <a:tblGrid>
                <a:gridCol w="3389475">
                  <a:extLst>
                    <a:ext uri="{9D8B030D-6E8A-4147-A177-3AD203B41FA5}">
                      <a16:colId xmlns:a16="http://schemas.microsoft.com/office/drawing/2014/main" val="20000"/>
                    </a:ext>
                  </a:extLst>
                </a:gridCol>
                <a:gridCol w="3179625">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1878725">
                  <a:extLst>
                    <a:ext uri="{9D8B030D-6E8A-4147-A177-3AD203B41FA5}">
                      <a16:colId xmlns:a16="http://schemas.microsoft.com/office/drawing/2014/main" val="20003"/>
                    </a:ext>
                  </a:extLst>
                </a:gridCol>
              </a:tblGrid>
              <a:tr h="370850">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الغرض</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المستهدف</a:t>
                      </a:r>
                      <a:endParaRPr sz="2800"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موضوع النص</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r" rtl="1">
                        <a:lnSpc>
                          <a:spcPct val="100000"/>
                        </a:lnSpc>
                        <a:spcBef>
                          <a:spcPts val="0"/>
                        </a:spcBef>
                        <a:spcAft>
                          <a:spcPts val="0"/>
                        </a:spcAft>
                        <a:buClr>
                          <a:srgbClr val="000000"/>
                        </a:buClr>
                        <a:buSzPts val="3600"/>
                        <a:buFont typeface="Arial"/>
                        <a:buNone/>
                      </a:pPr>
                      <a:r>
                        <a:rPr lang="ar-MA" sz="3600" u="none" strike="noStrike" cap="none">
                          <a:solidFill>
                            <a:schemeClr val="dk1"/>
                          </a:solidFill>
                        </a:rPr>
                        <a:t>المتحدث</a:t>
                      </a:r>
                      <a:endParaRPr sz="2800" u="none" strike="noStrike" cap="none">
                        <a:solidFill>
                          <a:schemeClr val="dk1"/>
                        </a:solidFill>
                        <a:latin typeface="Calibri"/>
                        <a:ea typeface="Calibri"/>
                        <a:cs typeface="Calibri"/>
                        <a:sym typeface="Calibri"/>
                      </a:endParaRPr>
                    </a:p>
                    <a:p>
                      <a:pPr marL="0" marR="0" lvl="0" indent="0" algn="r" rtl="1">
                        <a:lnSpc>
                          <a:spcPct val="100000"/>
                        </a:lnSpc>
                        <a:spcBef>
                          <a:spcPts val="0"/>
                        </a:spcBef>
                        <a:spcAft>
                          <a:spcPts val="0"/>
                        </a:spcAft>
                        <a:buNone/>
                      </a:pPr>
                      <a:endParaRPr sz="36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370850">
                <a:tc>
                  <a:txBody>
                    <a:bodyPr/>
                    <a:lstStyle/>
                    <a:p>
                      <a:pPr marL="0" marR="0" lvl="0" indent="0" algn="r" rtl="1">
                        <a:lnSpc>
                          <a:spcPct val="100000"/>
                        </a:lnSpc>
                        <a:spcBef>
                          <a:spcPts val="0"/>
                        </a:spcBef>
                        <a:spcAft>
                          <a:spcPts val="0"/>
                        </a:spcAft>
                        <a:buClr>
                          <a:srgbClr val="000000"/>
                        </a:buClr>
                        <a:buSzPts val="2400"/>
                        <a:buFont typeface="Arial"/>
                        <a:buNone/>
                      </a:pPr>
                      <a:r>
                        <a:rPr lang="ar-MA" sz="3600" u="none" strike="noStrike" cap="none">
                          <a:latin typeface="Calibri"/>
                          <a:ea typeface="Calibri"/>
                          <a:cs typeface="Calibri"/>
                          <a:sym typeface="Calibri"/>
                        </a:rPr>
                        <a:t>توجيهي إرشادي: تقديم نصائح وإرشادات للنجاح في ميدان الأعمال.</a:t>
                      </a:r>
                      <a:endParaRPr/>
                    </a:p>
                    <a:p>
                      <a:pPr marL="0" marR="0" lvl="0" indent="0" algn="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571500" marR="0" lvl="0" indent="-571500" algn="r" rtl="1">
                        <a:lnSpc>
                          <a:spcPct val="100000"/>
                        </a:lnSpc>
                        <a:spcBef>
                          <a:spcPts val="0"/>
                        </a:spcBef>
                        <a:spcAft>
                          <a:spcPts val="0"/>
                        </a:spcAft>
                        <a:buClr>
                          <a:srgbClr val="000000"/>
                        </a:buClr>
                        <a:buSzPts val="3600"/>
                        <a:buFont typeface="Arial"/>
                        <a:buChar char="-"/>
                      </a:pPr>
                      <a:r>
                        <a:rPr lang="ar-MA" sz="3600" u="none" strike="noStrike" cap="none"/>
                        <a:t>الشباب الراغبون في دخول عالم الأعمال</a:t>
                      </a:r>
                      <a:endParaRPr/>
                    </a:p>
                    <a:p>
                      <a:pPr marL="571500" marR="0" lvl="0" indent="-571500" algn="r" rtl="1">
                        <a:lnSpc>
                          <a:spcPct val="100000"/>
                        </a:lnSpc>
                        <a:spcBef>
                          <a:spcPts val="0"/>
                        </a:spcBef>
                        <a:spcAft>
                          <a:spcPts val="0"/>
                        </a:spcAft>
                        <a:buClr>
                          <a:srgbClr val="000000"/>
                        </a:buClr>
                        <a:buSzPts val="3600"/>
                        <a:buFont typeface="Arial"/>
                        <a:buChar char="-"/>
                      </a:pPr>
                      <a:r>
                        <a:rPr lang="ar-MA" sz="3600" u="none" strike="noStrike" cap="none"/>
                        <a:t>القراء المهتمون بعالم الأعمال والمقاولات</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r" rtl="1">
                        <a:lnSpc>
                          <a:spcPct val="100000"/>
                        </a:lnSpc>
                        <a:spcBef>
                          <a:spcPts val="0"/>
                        </a:spcBef>
                        <a:spcAft>
                          <a:spcPts val="0"/>
                        </a:spcAft>
                        <a:buClr>
                          <a:srgbClr val="000000"/>
                        </a:buClr>
                        <a:buSzPts val="3600"/>
                        <a:buFont typeface="Arial"/>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a:txBody>
                    <a:bodyPr/>
                    <a:lstStyle/>
                    <a:p>
                      <a:pPr marL="0" marR="0" lvl="0" indent="0" algn="r" rtl="1">
                        <a:lnSpc>
                          <a:spcPct val="100000"/>
                        </a:lnSpc>
                        <a:spcBef>
                          <a:spcPts val="0"/>
                        </a:spcBef>
                        <a:spcAft>
                          <a:spcPts val="0"/>
                        </a:spcAft>
                        <a:buNone/>
                      </a:pPr>
                      <a:endParaRPr sz="36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extLst>
                  <a:ext uri="{0D108BD9-81ED-4DB2-BD59-A6C34878D82A}">
                    <a16:rowId xmlns:a16="http://schemas.microsoft.com/office/drawing/2014/main" val="10001"/>
                  </a:ext>
                </a:extLst>
              </a:tr>
            </a:tbl>
          </a:graphicData>
        </a:graphic>
      </p:graphicFrame>
      <p:sp>
        <p:nvSpPr>
          <p:cNvPr id="1135" name="Google Shape;1135;p21"/>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1">
              <a:lnSpc>
                <a:spcPct val="74107"/>
              </a:lnSpc>
              <a:spcBef>
                <a:spcPts val="0"/>
              </a:spcBef>
              <a:spcAft>
                <a:spcPts val="0"/>
              </a:spcAft>
              <a:buNone/>
            </a:pPr>
            <a:r>
              <a:rPr lang="ar-MA" sz="3200" b="1" i="0" u="none" strike="noStrike" cap="none">
                <a:solidFill>
                  <a:srgbClr val="000000"/>
                </a:solidFill>
                <a:latin typeface="Calibri"/>
                <a:ea typeface="Calibri"/>
                <a:cs typeface="Calibri"/>
                <a:sym typeface="Calibri"/>
              </a:rPr>
              <a:t>أَمْلَأُ ٱلْجَدْوَلَ لِتَحْدِيدِ الوضعية التواصلية للنَّصّ: </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8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457200" lvl="0" indent="-406400" algn="ctr" rtl="1">
              <a:lnSpc>
                <a:spcPct val="90000"/>
              </a:lnSpc>
              <a:spcBef>
                <a:spcPts val="1000"/>
              </a:spcBef>
              <a:spcAft>
                <a:spcPts val="0"/>
              </a:spcAft>
              <a:buSzPts val="2800"/>
              <a:buNone/>
            </a:pPr>
            <a:r>
              <a:rPr lang="ar-MA"/>
              <a:t>5 دقائق</a:t>
            </a:r>
            <a:endParaRPr/>
          </a:p>
        </p:txBody>
      </p:sp>
      <p:sp>
        <p:nvSpPr>
          <p:cNvPr id="1141" name="Google Shape;1141;p81"/>
          <p:cNvSpPr txBox="1">
            <a:spLocks noGrp="1"/>
          </p:cNvSpPr>
          <p:nvPr>
            <p:ph type="body" idx="2"/>
          </p:nvPr>
        </p:nvSpPr>
        <p:spPr>
          <a:xfrm>
            <a:off x="5025419" y="2398426"/>
            <a:ext cx="5869201" cy="869430"/>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SzPts val="2800"/>
              <a:buNone/>
            </a:pPr>
            <a:r>
              <a:rPr lang="ar-MA">
                <a:solidFill>
                  <a:srgbClr val="106585"/>
                </a:solidFill>
                <a:latin typeface="Calibri"/>
                <a:ea typeface="Calibri"/>
                <a:cs typeface="Calibri"/>
                <a:sym typeface="Calibri"/>
              </a:rPr>
              <a:t>أستكمل فهمي </a:t>
            </a:r>
            <a:br>
              <a:rPr lang="ar-MA">
                <a:solidFill>
                  <a:srgbClr val="106585"/>
                </a:solidFill>
                <a:latin typeface="Calibri"/>
                <a:ea typeface="Calibri"/>
                <a:cs typeface="Calibri"/>
                <a:sym typeface="Calibri"/>
              </a:rPr>
            </a:br>
            <a:endParaRPr>
              <a:solidFill>
                <a:srgbClr val="106585"/>
              </a:solidFill>
              <a:latin typeface="Calibri"/>
              <a:ea typeface="Calibri"/>
              <a:cs typeface="Calibri"/>
              <a:sym typeface="Calibri"/>
            </a:endParaRPr>
          </a:p>
        </p:txBody>
      </p:sp>
      <p:pic>
        <p:nvPicPr>
          <p:cNvPr id="1142" name="Google Shape;1142;p81"/>
          <p:cNvPicPr preferRelativeResize="0"/>
          <p:nvPr/>
        </p:nvPicPr>
        <p:blipFill rotWithShape="1">
          <a:blip r:embed="rId3">
            <a:alphaModFix/>
          </a:blip>
          <a:srcRect/>
          <a:stretch/>
        </p:blipFill>
        <p:spPr>
          <a:xfrm>
            <a:off x="861539" y="1553667"/>
            <a:ext cx="3291362" cy="3291362"/>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pic>
        <p:nvPicPr>
          <p:cNvPr id="1147" name="Google Shape;1147;g3114d52450e_0_0"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48" name="Google Shape;1148;g3114d52450e_0_0"/>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a:t>يوجه المدرس  المتعلمين فُرَادَى إلى ترتيب العبارات حسب ورودها في النص، مع التصريح بسيرورة الإنجاز</a:t>
            </a:r>
            <a:endParaRPr i="0"/>
          </a:p>
        </p:txBody>
      </p:sp>
      <p:sp>
        <p:nvSpPr>
          <p:cNvPr id="1149" name="Google Shape;1149;g3114d52450e_0_0"/>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أُرَتِّبُ  بِمُفْرَدِي الْعِبَارَاتِ حَسَبَ وُرُودِهَا فِي النَّصِّ</a:t>
            </a:r>
            <a:endParaRPr sz="2000" b="1" i="0" u="none" strike="noStrike" cap="none">
              <a:solidFill>
                <a:srgbClr val="106585"/>
              </a:solidFill>
              <a:latin typeface="Calibri"/>
              <a:ea typeface="Calibri"/>
              <a:cs typeface="Calibri"/>
              <a:sym typeface="Calibri"/>
            </a:endParaRPr>
          </a:p>
        </p:txBody>
      </p:sp>
      <p:sp>
        <p:nvSpPr>
          <p:cNvPr id="1150" name="Google Shape;1150;g3114d52450e_0_0"/>
          <p:cNvSpPr/>
          <p:nvPr/>
        </p:nvSpPr>
        <p:spPr>
          <a:xfrm>
            <a:off x="1661689" y="2228429"/>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51" name="Google Shape;1151;g3114d52450e_0_0"/>
          <p:cNvSpPr/>
          <p:nvPr/>
        </p:nvSpPr>
        <p:spPr>
          <a:xfrm>
            <a:off x="1661689" y="2850108"/>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52" name="Google Shape;1152;g3114d52450e_0_0"/>
          <p:cNvSpPr/>
          <p:nvPr/>
        </p:nvSpPr>
        <p:spPr>
          <a:xfrm>
            <a:off x="1661689" y="3449582"/>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53" name="Google Shape;1153;g3114d52450e_0_0"/>
          <p:cNvSpPr txBox="1"/>
          <p:nvPr/>
        </p:nvSpPr>
        <p:spPr>
          <a:xfrm>
            <a:off x="2398956" y="1925619"/>
            <a:ext cx="9154758" cy="1964512"/>
          </a:xfrm>
          <a:prstGeom prst="rect">
            <a:avLst/>
          </a:prstGeom>
          <a:noFill/>
          <a:ln>
            <a:noFill/>
          </a:ln>
        </p:spPr>
        <p:txBody>
          <a:bodyPr spcFirstLastPara="1" wrap="square" lIns="91425" tIns="45700" rIns="91425" bIns="45700" anchor="t" anchorCtr="0">
            <a:spAutoFit/>
          </a:bodyPr>
          <a:lstStyle/>
          <a:p>
            <a:pPr marL="514350" marR="0" lvl="0" indent="-514350" algn="r" rtl="1">
              <a:lnSpc>
                <a:spcPct val="150000"/>
              </a:lnSpc>
              <a:spcBef>
                <a:spcPts val="0"/>
              </a:spcBef>
              <a:spcAft>
                <a:spcPts val="0"/>
              </a:spcAft>
              <a:buClr>
                <a:srgbClr val="000000"/>
              </a:buClr>
              <a:buSzPts val="2800"/>
              <a:buFont typeface="Arial"/>
              <a:buAutoNum type="arabicPeriod"/>
            </a:pPr>
            <a:r>
              <a:rPr lang="ar-MA" sz="2800" b="0" i="0" u="none" strike="noStrike" cap="none">
                <a:solidFill>
                  <a:srgbClr val="000000"/>
                </a:solidFill>
                <a:latin typeface="Calibri"/>
                <a:ea typeface="Calibri"/>
                <a:cs typeface="Calibri"/>
                <a:sym typeface="Calibri"/>
              </a:rPr>
              <a:t>بِالْإِضَافَةِ إِلَى مَا سَلَفَ، فَإِنَّ مِنْ عَوَامِلِ نَجَاحِ رَجُلِ ﭐلْأَعْمَالِ، أَنْ يَتَحَلَّى ب...</a:t>
            </a:r>
            <a:endParaRPr/>
          </a:p>
          <a:p>
            <a:pPr marL="514350" marR="0" lvl="0" indent="-514350" algn="r" rtl="1">
              <a:lnSpc>
                <a:spcPct val="150000"/>
              </a:lnSpc>
              <a:spcBef>
                <a:spcPts val="0"/>
              </a:spcBef>
              <a:spcAft>
                <a:spcPts val="0"/>
              </a:spcAft>
              <a:buClr>
                <a:srgbClr val="000000"/>
              </a:buClr>
              <a:buSzPts val="2800"/>
              <a:buFont typeface="Arial"/>
              <a:buAutoNum type="arabicPeriod"/>
            </a:pPr>
            <a:r>
              <a:rPr lang="ar-MA" sz="2800" b="0" i="0" u="none" strike="noStrike" cap="none">
                <a:solidFill>
                  <a:srgbClr val="000000"/>
                </a:solidFill>
                <a:latin typeface="Calibri"/>
                <a:ea typeface="Calibri"/>
                <a:cs typeface="Calibri"/>
                <a:sym typeface="Calibri"/>
              </a:rPr>
              <a:t>ولِكَيْ ينجح رَجُلُ ﭐلْأَعْمَالِ، عَلَيْهِ أَنْ يَتَّصِفَ بِمَا يَأْتِي</a:t>
            </a:r>
            <a:endParaRPr/>
          </a:p>
          <a:p>
            <a:pPr marL="0" marR="0" lvl="0" indent="0" algn="r" rtl="1">
              <a:lnSpc>
                <a:spcPct val="150000"/>
              </a:lnSpc>
              <a:spcBef>
                <a:spcPts val="0"/>
              </a:spcBef>
              <a:spcAft>
                <a:spcPts val="0"/>
              </a:spcAft>
              <a:buNone/>
            </a:pPr>
            <a:r>
              <a:rPr lang="ar-MA" sz="2800" b="0" i="0" u="none" strike="noStrike" cap="none">
                <a:solidFill>
                  <a:srgbClr val="000000"/>
                </a:solidFill>
                <a:latin typeface="Calibri"/>
                <a:ea typeface="Calibri"/>
                <a:cs typeface="Calibri"/>
                <a:sym typeface="Calibri"/>
              </a:rPr>
              <a:t>ج- يُعَدُّ رَجُلُ ﭐلْأَعْمَالِ نَاجِحًا عِنْدَمَا يَسْتَطِيعُ تَنْفِيذَ ﭐلْعَدِيدِ مِنَ ﭐلْأَعْمَالِ ﭐلنَّاجِحَةِ</a:t>
            </a:r>
            <a:endParaRPr sz="2800" b="0" i="0" u="none" strike="noStrike" cap="none">
              <a:solidFill>
                <a:srgbClr val="000000"/>
              </a:solidFill>
              <a:latin typeface="Calibri"/>
              <a:ea typeface="Calibri"/>
              <a:cs typeface="Calibri"/>
              <a:sym typeface="Calibri"/>
            </a:endParaRPr>
          </a:p>
        </p:txBody>
      </p:sp>
      <p:sp>
        <p:nvSpPr>
          <p:cNvPr id="1154" name="Google Shape;1154;g3114d52450e_0_0"/>
          <p:cNvSpPr/>
          <p:nvPr/>
        </p:nvSpPr>
        <p:spPr>
          <a:xfrm>
            <a:off x="2667896" y="1355464"/>
            <a:ext cx="7347473" cy="45182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5-أَرَتِّبُ ﭐلْعِبَارَاتِ ﭐلْآتِيةَ ﭐلْوَارِدَةَ فِي ﭐلنَّصِّ:</a:t>
            </a:r>
            <a:endParaRPr sz="2800" b="1" i="0" u="none" strike="noStrike" cap="none">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58"/>
        <p:cNvGrpSpPr/>
        <p:nvPr/>
      </p:nvGrpSpPr>
      <p:grpSpPr>
        <a:xfrm>
          <a:off x="0" y="0"/>
          <a:ext cx="0" cy="0"/>
          <a:chOff x="0" y="0"/>
          <a:chExt cx="0" cy="0"/>
        </a:xfrm>
      </p:grpSpPr>
      <p:pic>
        <p:nvPicPr>
          <p:cNvPr id="1159" name="Google Shape;1159;p23"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60" name="Google Shape;1160;p23"/>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a:t>يوجه المدرس  المتعلمين فُرَادَى إلى ترتيب العبارات حسب ورودها في النص، مع التصريح بسيرورة الإنجاز</a:t>
            </a:r>
            <a:endParaRPr i="0"/>
          </a:p>
        </p:txBody>
      </p:sp>
      <p:sp>
        <p:nvSpPr>
          <p:cNvPr id="1161" name="Google Shape;1161;p23"/>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latin typeface="Calibri"/>
                <a:ea typeface="Calibri"/>
                <a:cs typeface="Calibri"/>
                <a:sym typeface="Calibri"/>
              </a:rPr>
              <a:t>أُرَتِّبُ  بِمُفْرَدِي الْعِبَارَاتِ حَسَبَ وُرُودِهَا فِي النَّصِّ</a:t>
            </a:r>
            <a:endParaRPr sz="2000" b="1" i="0" u="none" strike="noStrike" cap="none">
              <a:solidFill>
                <a:srgbClr val="106585"/>
              </a:solidFill>
              <a:latin typeface="Calibri"/>
              <a:ea typeface="Calibri"/>
              <a:cs typeface="Calibri"/>
              <a:sym typeface="Calibri"/>
            </a:endParaRPr>
          </a:p>
        </p:txBody>
      </p:sp>
      <p:sp>
        <p:nvSpPr>
          <p:cNvPr id="1162" name="Google Shape;1162;p23"/>
          <p:cNvSpPr/>
          <p:nvPr/>
        </p:nvSpPr>
        <p:spPr>
          <a:xfrm>
            <a:off x="1661689" y="2228429"/>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400" b="0" i="0" u="none" strike="noStrike" cap="none">
                <a:solidFill>
                  <a:schemeClr val="dk1"/>
                </a:solidFill>
                <a:highlight>
                  <a:srgbClr val="FFFF00"/>
                </a:highlight>
                <a:latin typeface="Arial"/>
                <a:ea typeface="Arial"/>
                <a:cs typeface="Arial"/>
                <a:sym typeface="Arial"/>
              </a:rPr>
              <a:t>③</a:t>
            </a:r>
            <a:endParaRPr sz="1400" b="0" i="0" u="none" strike="noStrike" cap="none">
              <a:solidFill>
                <a:schemeClr val="dk1"/>
              </a:solidFill>
              <a:highlight>
                <a:srgbClr val="FFFF00"/>
              </a:highlight>
              <a:latin typeface="Arial"/>
              <a:ea typeface="Arial"/>
              <a:cs typeface="Arial"/>
              <a:sym typeface="Arial"/>
            </a:endParaRPr>
          </a:p>
        </p:txBody>
      </p:sp>
      <p:sp>
        <p:nvSpPr>
          <p:cNvPr id="1163" name="Google Shape;1163;p23"/>
          <p:cNvSpPr/>
          <p:nvPr/>
        </p:nvSpPr>
        <p:spPr>
          <a:xfrm>
            <a:off x="1661689" y="2850108"/>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400" b="0" i="0" u="none" strike="noStrike" cap="none">
                <a:solidFill>
                  <a:schemeClr val="dk1"/>
                </a:solidFill>
                <a:highlight>
                  <a:srgbClr val="00FF00"/>
                </a:highlight>
                <a:latin typeface="Arial"/>
                <a:ea typeface="Arial"/>
                <a:cs typeface="Arial"/>
                <a:sym typeface="Arial"/>
              </a:rPr>
              <a:t>②</a:t>
            </a:r>
            <a:endParaRPr sz="1400" b="0" i="0" u="none" strike="noStrike" cap="none">
              <a:solidFill>
                <a:schemeClr val="dk1"/>
              </a:solidFill>
              <a:highlight>
                <a:srgbClr val="00FF00"/>
              </a:highlight>
              <a:latin typeface="Arial"/>
              <a:ea typeface="Arial"/>
              <a:cs typeface="Arial"/>
              <a:sym typeface="Arial"/>
            </a:endParaRPr>
          </a:p>
        </p:txBody>
      </p:sp>
      <p:sp>
        <p:nvSpPr>
          <p:cNvPr id="1164" name="Google Shape;1164;p23"/>
          <p:cNvSpPr/>
          <p:nvPr/>
        </p:nvSpPr>
        <p:spPr>
          <a:xfrm>
            <a:off x="1661689" y="3449582"/>
            <a:ext cx="644236" cy="37560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400" b="0" i="0" u="none" strike="noStrike" cap="none">
                <a:solidFill>
                  <a:schemeClr val="dk1"/>
                </a:solidFill>
                <a:highlight>
                  <a:srgbClr val="FF00FF"/>
                </a:highlight>
                <a:latin typeface="Arial"/>
                <a:ea typeface="Arial"/>
                <a:cs typeface="Arial"/>
                <a:sym typeface="Arial"/>
              </a:rPr>
              <a:t>①</a:t>
            </a:r>
            <a:endParaRPr sz="1400" b="0" i="0" u="none" strike="noStrike" cap="none">
              <a:solidFill>
                <a:schemeClr val="dk1"/>
              </a:solidFill>
              <a:highlight>
                <a:srgbClr val="FF00FF"/>
              </a:highlight>
              <a:latin typeface="Arial"/>
              <a:ea typeface="Arial"/>
              <a:cs typeface="Arial"/>
              <a:sym typeface="Arial"/>
            </a:endParaRPr>
          </a:p>
        </p:txBody>
      </p:sp>
      <p:sp>
        <p:nvSpPr>
          <p:cNvPr id="1165" name="Google Shape;1165;p23"/>
          <p:cNvSpPr txBox="1"/>
          <p:nvPr/>
        </p:nvSpPr>
        <p:spPr>
          <a:xfrm>
            <a:off x="2398956" y="1925619"/>
            <a:ext cx="9154758" cy="1964512"/>
          </a:xfrm>
          <a:prstGeom prst="rect">
            <a:avLst/>
          </a:prstGeom>
          <a:noFill/>
          <a:ln>
            <a:noFill/>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800" b="0" i="0" u="none" strike="noStrike" cap="none">
                <a:solidFill>
                  <a:srgbClr val="000000"/>
                </a:solidFill>
                <a:highlight>
                  <a:srgbClr val="FFFF00"/>
                </a:highlight>
                <a:latin typeface="Calibri"/>
                <a:ea typeface="Calibri"/>
                <a:cs typeface="Calibri"/>
                <a:sym typeface="Calibri"/>
              </a:rPr>
              <a:t>أ-</a:t>
            </a:r>
            <a:r>
              <a:rPr lang="ar-MA" sz="2800" b="0" i="0" u="none" strike="noStrike" cap="none">
                <a:solidFill>
                  <a:srgbClr val="000000"/>
                </a:solidFill>
                <a:latin typeface="Calibri"/>
                <a:ea typeface="Calibri"/>
                <a:cs typeface="Calibri"/>
                <a:sym typeface="Calibri"/>
              </a:rPr>
              <a:t> بِالْإِضَافَةِ إِلَى مَا سَلَفَ، فَإِنَّ مِنْ عَوَامِلِ نَجَاحِ رَجُلِ ﭐلْأَعْمَالِ، أَنْ يَتَحَلَّى ب...</a:t>
            </a:r>
            <a:endParaRPr/>
          </a:p>
          <a:p>
            <a:pPr marL="0" marR="0" lvl="0" indent="0" algn="r" rtl="1">
              <a:lnSpc>
                <a:spcPct val="150000"/>
              </a:lnSpc>
              <a:spcBef>
                <a:spcPts val="0"/>
              </a:spcBef>
              <a:spcAft>
                <a:spcPts val="0"/>
              </a:spcAft>
              <a:buNone/>
            </a:pPr>
            <a:r>
              <a:rPr lang="ar-MA" sz="2800" b="0" i="0" u="none" strike="noStrike" cap="none">
                <a:solidFill>
                  <a:srgbClr val="000000"/>
                </a:solidFill>
                <a:highlight>
                  <a:srgbClr val="00FF00"/>
                </a:highlight>
                <a:latin typeface="Calibri"/>
                <a:ea typeface="Calibri"/>
                <a:cs typeface="Calibri"/>
                <a:sym typeface="Calibri"/>
              </a:rPr>
              <a:t>ب-</a:t>
            </a:r>
            <a:r>
              <a:rPr lang="ar-MA" sz="2800" b="0" i="0" u="none" strike="noStrike" cap="none">
                <a:solidFill>
                  <a:srgbClr val="000000"/>
                </a:solidFill>
                <a:latin typeface="Calibri"/>
                <a:ea typeface="Calibri"/>
                <a:cs typeface="Calibri"/>
                <a:sym typeface="Calibri"/>
              </a:rPr>
              <a:t> ولِكَيْ ينجح رَجُلُ ﭐلْأَعْمَالِ، عَلَيْهِ أَنْ يَتَّصِفَ بِمَا يَأْتِي</a:t>
            </a:r>
            <a:endParaRPr/>
          </a:p>
          <a:p>
            <a:pPr marL="0" marR="0" lvl="0" indent="0" algn="r" rtl="1">
              <a:lnSpc>
                <a:spcPct val="150000"/>
              </a:lnSpc>
              <a:spcBef>
                <a:spcPts val="0"/>
              </a:spcBef>
              <a:spcAft>
                <a:spcPts val="0"/>
              </a:spcAft>
              <a:buNone/>
            </a:pPr>
            <a:r>
              <a:rPr lang="ar-MA" sz="2800" b="0" i="0" u="none" strike="noStrike" cap="none">
                <a:solidFill>
                  <a:srgbClr val="000000"/>
                </a:solidFill>
                <a:highlight>
                  <a:srgbClr val="FF00FF"/>
                </a:highlight>
                <a:latin typeface="Calibri"/>
                <a:ea typeface="Calibri"/>
                <a:cs typeface="Calibri"/>
                <a:sym typeface="Calibri"/>
              </a:rPr>
              <a:t>ج-</a:t>
            </a:r>
            <a:r>
              <a:rPr lang="ar-MA" sz="2800" b="0" i="0" u="none" strike="noStrike" cap="none">
                <a:solidFill>
                  <a:srgbClr val="000000"/>
                </a:solidFill>
                <a:latin typeface="Calibri"/>
                <a:ea typeface="Calibri"/>
                <a:cs typeface="Calibri"/>
                <a:sym typeface="Calibri"/>
              </a:rPr>
              <a:t> يُعَدُّ رَجُلُ ﭐلْأَعْمَالِ نَاجِحًا عِنْدَمَا يَسْتَطِيعُ تَنْفِيذَ ﭐلْعَدِيدِ مِنَ ﭐلْأَعْمَالِ ﭐلنَّاجِحَةِ</a:t>
            </a:r>
            <a:endParaRPr sz="2800" b="0" i="0" u="none" strike="noStrike" cap="none">
              <a:solidFill>
                <a:srgbClr val="000000"/>
              </a:solidFill>
              <a:latin typeface="Calibri"/>
              <a:ea typeface="Calibri"/>
              <a:cs typeface="Calibri"/>
              <a:sym typeface="Calibri"/>
            </a:endParaRPr>
          </a:p>
        </p:txBody>
      </p:sp>
      <p:sp>
        <p:nvSpPr>
          <p:cNvPr id="1166" name="Google Shape;1166;p23"/>
          <p:cNvSpPr/>
          <p:nvPr/>
        </p:nvSpPr>
        <p:spPr>
          <a:xfrm>
            <a:off x="2667896" y="1355464"/>
            <a:ext cx="7347473" cy="45182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5-أَرَتِّبُ ﭐلْعِبَارَاتِ ﭐلْآتِيةَ ﭐلْوَارِدَةَ فِي ﭐلنَّصِّ:</a:t>
            </a:r>
            <a:endParaRPr sz="2800" b="1" i="0" u="none" strike="noStrike" cap="none">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pic>
        <p:nvPicPr>
          <p:cNvPr id="1171" name="Google Shape;1171;p41"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1172" name="Google Shape;1172;p4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173" name="Google Shape;1173;p41"/>
          <p:cNvSpPr txBox="1"/>
          <p:nvPr/>
        </p:nvSpPr>
        <p:spPr>
          <a:xfrm>
            <a:off x="1337188" y="110718"/>
            <a:ext cx="10029660" cy="68211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highlight>
                  <a:srgbClr val="00FFFF"/>
                </a:highlight>
                <a:latin typeface="Calibri"/>
                <a:ea typeface="Calibri"/>
                <a:cs typeface="Calibri"/>
                <a:sym typeface="Calibri"/>
              </a:rPr>
              <a:t>أستخرج من النص أفعال الكلام الدالة على التوضيح والتفسير/نصيحة أو توجيه</a:t>
            </a:r>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1174" name="Google Shape;1174;p41"/>
          <p:cNvSpPr txBox="1"/>
          <p:nvPr/>
        </p:nvSpPr>
        <p:spPr>
          <a:xfrm>
            <a:off x="1652563" y="573703"/>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استخراج العبارات الدالة على التوضيح والتفسير/نصيحة أو توجيه مع التصريح بسيرورة الإنجاز</a:t>
            </a:r>
            <a:endParaRPr sz="1400" b="0" i="1" u="none" strike="noStrike" cap="none">
              <a:solidFill>
                <a:srgbClr val="323F4F"/>
              </a:solidFill>
              <a:latin typeface="Calibri"/>
              <a:ea typeface="Calibri"/>
              <a:cs typeface="Calibri"/>
              <a:sym typeface="Calibri"/>
            </a:endParaRPr>
          </a:p>
        </p:txBody>
      </p:sp>
      <p:pic>
        <p:nvPicPr>
          <p:cNvPr id="1175" name="Google Shape;1175;p41"/>
          <p:cNvPicPr preferRelativeResize="0"/>
          <p:nvPr/>
        </p:nvPicPr>
        <p:blipFill rotWithShape="1">
          <a:blip r:embed="rId4">
            <a:alphaModFix/>
          </a:blip>
          <a:srcRect/>
          <a:stretch/>
        </p:blipFill>
        <p:spPr>
          <a:xfrm>
            <a:off x="50555" y="62578"/>
            <a:ext cx="730250" cy="730250"/>
          </a:xfrm>
          <a:prstGeom prst="rect">
            <a:avLst/>
          </a:prstGeom>
          <a:noFill/>
          <a:ln>
            <a:noFill/>
          </a:ln>
        </p:spPr>
      </p:pic>
      <p:sp>
        <p:nvSpPr>
          <p:cNvPr id="1176" name="Google Shape;1176;p41"/>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rgbClr val="000000"/>
                </a:solidFill>
                <a:latin typeface="Calibri"/>
                <a:ea typeface="Calibri"/>
                <a:cs typeface="Calibri"/>
                <a:sym typeface="Calibri"/>
              </a:rPr>
              <a:t>أَسْتَخْرِجُ مِنَ ٱلنَّصِّ عِبَارَاتٍ تَدُلُّ عَلَى:</a:t>
            </a:r>
            <a:endParaRPr sz="2800" b="1" i="0" u="none" strike="noStrike" cap="none">
              <a:solidFill>
                <a:srgbClr val="000000"/>
              </a:solidFill>
              <a:latin typeface="Calibri"/>
              <a:ea typeface="Calibri"/>
              <a:cs typeface="Calibri"/>
              <a:sym typeface="Calibri"/>
            </a:endParaRPr>
          </a:p>
        </p:txBody>
      </p:sp>
      <p:graphicFrame>
        <p:nvGraphicFramePr>
          <p:cNvPr id="1177" name="Google Shape;1177;p41"/>
          <p:cNvGraphicFramePr/>
          <p:nvPr/>
        </p:nvGraphicFramePr>
        <p:xfrm>
          <a:off x="1889433" y="2145300"/>
          <a:ext cx="9249600" cy="1055518"/>
        </p:xfrm>
        <a:graphic>
          <a:graphicData uri="http://schemas.openxmlformats.org/drawingml/2006/table">
            <a:tbl>
              <a:tblPr firstRow="1" bandRow="1">
                <a:noFill/>
                <a:tableStyleId>{4CD23074-AF4A-4B2C-A281-CE239CF55C22}</a:tableStyleId>
              </a:tblPr>
              <a:tblGrid>
                <a:gridCol w="6765725">
                  <a:extLst>
                    <a:ext uri="{9D8B030D-6E8A-4147-A177-3AD203B41FA5}">
                      <a16:colId xmlns:a16="http://schemas.microsoft.com/office/drawing/2014/main" val="20000"/>
                    </a:ext>
                  </a:extLst>
                </a:gridCol>
                <a:gridCol w="2483875">
                  <a:extLst>
                    <a:ext uri="{9D8B030D-6E8A-4147-A177-3AD203B41FA5}">
                      <a16:colId xmlns:a16="http://schemas.microsoft.com/office/drawing/2014/main" val="20001"/>
                    </a:ext>
                  </a:extLst>
                </a:gridCol>
              </a:tblGrid>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b="1" u="none" strike="noStrike" cap="none">
                          <a:solidFill>
                            <a:schemeClr val="dk1"/>
                          </a:solidFill>
                        </a:rPr>
                        <a:t>التوضيح والتفسير</a:t>
                      </a:r>
                      <a:endParaRPr sz="2800" b="1"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a:solidFill>
                            <a:schemeClr val="dk1"/>
                          </a:solidFill>
                          <a:latin typeface="Calibri"/>
                          <a:ea typeface="Calibri"/>
                          <a:cs typeface="Calibri"/>
                          <a:sym typeface="Calibri"/>
                        </a:rPr>
                        <a:t>؟؟؟</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b="1" u="none" strike="noStrike" cap="none">
                          <a:solidFill>
                            <a:schemeClr val="dk1"/>
                          </a:solidFill>
                        </a:rPr>
                        <a:t>نصيحة أو توجيه </a:t>
                      </a:r>
                      <a:endParaRPr sz="2800" b="1"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pic>
        <p:nvPicPr>
          <p:cNvPr id="1182" name="Google Shape;1182;p46" descr="Image générée"/>
          <p:cNvPicPr preferRelativeResize="0"/>
          <p:nvPr/>
        </p:nvPicPr>
        <p:blipFill rotWithShape="1">
          <a:blip r:embed="rId3">
            <a:alphaModFix/>
          </a:blip>
          <a:srcRect l="3539" t="24327" r="75793" b="61972"/>
          <a:stretch/>
        </p:blipFill>
        <p:spPr>
          <a:xfrm>
            <a:off x="11253763" y="9878"/>
            <a:ext cx="784989" cy="783654"/>
          </a:xfrm>
          <a:prstGeom prst="rect">
            <a:avLst/>
          </a:prstGeom>
          <a:noFill/>
          <a:ln>
            <a:noFill/>
          </a:ln>
        </p:spPr>
      </p:pic>
      <p:sp>
        <p:nvSpPr>
          <p:cNvPr id="1183" name="Google Shape;1183;p4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184" name="Google Shape;1184;p46" descr="Lever la main - Icônes mains et gestes gratuites"/>
          <p:cNvPicPr preferRelativeResize="0"/>
          <p:nvPr/>
        </p:nvPicPr>
        <p:blipFill rotWithShape="1">
          <a:blip r:embed="rId4">
            <a:alphaModFix/>
          </a:blip>
          <a:srcRect/>
          <a:stretch/>
        </p:blipFill>
        <p:spPr>
          <a:xfrm>
            <a:off x="76983" y="34992"/>
            <a:ext cx="735012" cy="733425"/>
          </a:xfrm>
          <a:prstGeom prst="rect">
            <a:avLst/>
          </a:prstGeom>
          <a:noFill/>
          <a:ln>
            <a:noFill/>
          </a:ln>
        </p:spPr>
      </p:pic>
      <p:sp>
        <p:nvSpPr>
          <p:cNvPr id="1185" name="Google Shape;1185;p46"/>
          <p:cNvSpPr txBox="1"/>
          <p:nvPr/>
        </p:nvSpPr>
        <p:spPr>
          <a:xfrm>
            <a:off x="1337188" y="110718"/>
            <a:ext cx="10029660" cy="68211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a:solidFill>
                  <a:srgbClr val="106585"/>
                </a:solidFill>
                <a:highlight>
                  <a:srgbClr val="00FFFF"/>
                </a:highlight>
                <a:latin typeface="Calibri"/>
                <a:ea typeface="Calibri"/>
                <a:cs typeface="Calibri"/>
                <a:sym typeface="Calibri"/>
              </a:rPr>
              <a:t>أستخرج من النص أفعال الكلام الدالة على التوضيح والتفسير/نصيحة أو توجيه</a:t>
            </a:r>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1186" name="Google Shape;1186;p46"/>
          <p:cNvSpPr txBox="1"/>
          <p:nvPr/>
        </p:nvSpPr>
        <p:spPr>
          <a:xfrm>
            <a:off x="1652563" y="573703"/>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استخراج العبارات الدالة على التوضيح والتفسير/ نصيحة أو توجيه مع التصريح بسيرورة الإنجاز</a:t>
            </a:r>
            <a:endParaRPr sz="1400" b="0" i="1" u="none" strike="noStrike" cap="none">
              <a:solidFill>
                <a:srgbClr val="323F4F"/>
              </a:solidFill>
              <a:latin typeface="Calibri"/>
              <a:ea typeface="Calibri"/>
              <a:cs typeface="Calibri"/>
              <a:sym typeface="Calibri"/>
            </a:endParaRPr>
          </a:p>
        </p:txBody>
      </p:sp>
      <p:sp>
        <p:nvSpPr>
          <p:cNvPr id="1187" name="Google Shape;1187;p46"/>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rgbClr val="000000"/>
                </a:solidFill>
                <a:latin typeface="Calibri"/>
                <a:ea typeface="Calibri"/>
                <a:cs typeface="Calibri"/>
                <a:sym typeface="Calibri"/>
              </a:rPr>
              <a:t>أَسْتَخْرِجُ مِنَ ٱلنَّصِّ عِبَارَاتٍ تَدُلُّ عَلَى:</a:t>
            </a:r>
            <a:endParaRPr sz="2800" b="1" i="0" u="none" strike="noStrike" cap="none">
              <a:solidFill>
                <a:srgbClr val="000000"/>
              </a:solidFill>
              <a:latin typeface="Calibri"/>
              <a:ea typeface="Calibri"/>
              <a:cs typeface="Calibri"/>
              <a:sym typeface="Calibri"/>
            </a:endParaRPr>
          </a:p>
        </p:txBody>
      </p:sp>
      <p:graphicFrame>
        <p:nvGraphicFramePr>
          <p:cNvPr id="1188" name="Google Shape;1188;p46"/>
          <p:cNvGraphicFramePr/>
          <p:nvPr/>
        </p:nvGraphicFramePr>
        <p:xfrm>
          <a:off x="256309" y="1831260"/>
          <a:ext cx="11679375" cy="3794908"/>
        </p:xfrm>
        <a:graphic>
          <a:graphicData uri="http://schemas.openxmlformats.org/drawingml/2006/table">
            <a:tbl>
              <a:tblPr firstRow="1" bandRow="1">
                <a:noFill/>
                <a:tableStyleId>{4CD23074-AF4A-4B2C-A281-CE239CF55C22}</a:tableStyleId>
              </a:tblPr>
              <a:tblGrid>
                <a:gridCol w="10235050">
                  <a:extLst>
                    <a:ext uri="{9D8B030D-6E8A-4147-A177-3AD203B41FA5}">
                      <a16:colId xmlns:a16="http://schemas.microsoft.com/office/drawing/2014/main" val="20000"/>
                    </a:ext>
                  </a:extLst>
                </a:gridCol>
                <a:gridCol w="1444325">
                  <a:extLst>
                    <a:ext uri="{9D8B030D-6E8A-4147-A177-3AD203B41FA5}">
                      <a16:colId xmlns:a16="http://schemas.microsoft.com/office/drawing/2014/main" val="20001"/>
                    </a:ext>
                  </a:extLst>
                </a:gridCol>
              </a:tblGrid>
              <a:tr h="370850">
                <a:tc>
                  <a:txBody>
                    <a:bodyPr/>
                    <a:lstStyle/>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«ومن الممكن أن تكون هذه الأعمال غير ربحية أي تعمل في المجالات الخيرية.»</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«أمّا لقب رجل الأعمال فيُطلق على كل شخص يعمل في مجالات الأعمال…»</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«الشجاعة: وتعني قدرة رجل الأعمال على تجاوز العقبات…»</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b="1" u="none" strike="noStrike" cap="none">
                          <a:solidFill>
                            <a:schemeClr val="dk1"/>
                          </a:solidFill>
                        </a:rPr>
                        <a:t>التوضيح </a:t>
                      </a:r>
                      <a:endParaRPr/>
                    </a:p>
                    <a:p>
                      <a:pPr marL="0" marR="0" lvl="0" indent="0" algn="r" rtl="1">
                        <a:lnSpc>
                          <a:spcPct val="100000"/>
                        </a:lnSpc>
                        <a:spcBef>
                          <a:spcPts val="0"/>
                        </a:spcBef>
                        <a:spcAft>
                          <a:spcPts val="0"/>
                        </a:spcAft>
                        <a:buNone/>
                      </a:pPr>
                      <a:r>
                        <a:rPr lang="ar-MA" sz="2800" b="1" u="none" strike="noStrike" cap="none">
                          <a:solidFill>
                            <a:schemeClr val="dk1"/>
                          </a:solidFill>
                        </a:rPr>
                        <a:t>والتفسير</a:t>
                      </a:r>
                      <a:endParaRPr sz="2800" b="1"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«ولكي ينجح رجل الأعمال، عليه أن يتصف بما يأتي:»</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«فعليه أن يدرك كيفية حصوله عليه.»</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«لذلك يجب أن يحرص رجل الأعمال على إنشاء شراكة استراتيجية…»</a:t>
                      </a:r>
                      <a:endParaRPr/>
                    </a:p>
                    <a:p>
                      <a:pPr marL="457200" marR="0" lvl="0" indent="-457200" algn="r" rtl="1">
                        <a:lnSpc>
                          <a:spcPct val="107000"/>
                        </a:lnSpc>
                        <a:spcBef>
                          <a:spcPts val="0"/>
                        </a:spcBef>
                        <a:spcAft>
                          <a:spcPts val="0"/>
                        </a:spcAft>
                        <a:buClr>
                          <a:srgbClr val="000000"/>
                        </a:buClr>
                        <a:buSzPts val="2800"/>
                        <a:buFont typeface="Arial"/>
                        <a:buChar char="-"/>
                      </a:pPr>
                      <a:r>
                        <a:rPr lang="ar-MA" sz="2800" b="1" u="none" strike="noStrike" cap="none">
                          <a:solidFill>
                            <a:schemeClr val="dk1"/>
                          </a:solidFill>
                          <a:latin typeface="Calibri"/>
                          <a:ea typeface="Calibri"/>
                          <a:cs typeface="Calibri"/>
                          <a:sym typeface="Calibri"/>
                        </a:rPr>
                        <a:t>...</a:t>
                      </a:r>
                      <a:endParaRPr sz="2800" b="1" u="none" strike="noStrike" cap="none">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1">
                        <a:lnSpc>
                          <a:spcPct val="100000"/>
                        </a:lnSpc>
                        <a:spcBef>
                          <a:spcPts val="0"/>
                        </a:spcBef>
                        <a:spcAft>
                          <a:spcPts val="0"/>
                        </a:spcAft>
                        <a:buNone/>
                      </a:pPr>
                      <a:r>
                        <a:rPr lang="ar-MA" sz="2800" b="1" u="none" strike="noStrike" cap="none">
                          <a:solidFill>
                            <a:schemeClr val="dk1"/>
                          </a:solidFill>
                        </a:rPr>
                        <a:t>نصيحة</a:t>
                      </a:r>
                      <a:endParaRPr/>
                    </a:p>
                    <a:p>
                      <a:pPr marL="0" marR="0" lvl="0" indent="0" algn="r" rtl="1">
                        <a:lnSpc>
                          <a:spcPct val="100000"/>
                        </a:lnSpc>
                        <a:spcBef>
                          <a:spcPts val="0"/>
                        </a:spcBef>
                        <a:spcAft>
                          <a:spcPts val="0"/>
                        </a:spcAft>
                        <a:buNone/>
                      </a:pPr>
                      <a:r>
                        <a:rPr lang="ar-MA" sz="2800" b="1" u="none" strike="noStrike" cap="none">
                          <a:solidFill>
                            <a:schemeClr val="dk1"/>
                          </a:solidFill>
                        </a:rPr>
                        <a:t> أو توجيه </a:t>
                      </a:r>
                      <a:endParaRPr sz="2800" b="1"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p120"/>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a:t>5 دقائق</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p121"/>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③......................................................................................</a:t>
            </a:r>
            <a:endParaRPr sz="1400" b="0" i="0" u="none" strike="noStrike" cap="none">
              <a:solidFill>
                <a:srgbClr val="000000"/>
              </a:solidFill>
              <a:latin typeface="Arial"/>
              <a:ea typeface="Arial"/>
              <a:cs typeface="Arial"/>
              <a:sym typeface="Arial"/>
            </a:endParaRPr>
          </a:p>
        </p:txBody>
      </p:sp>
      <p:sp>
        <p:nvSpPr>
          <p:cNvPr id="1199" name="Google Shape;1199;p121"/>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200" name="Google Shape;1200;p121"/>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بما تعلمناه اليوم على مستوى الطلاقة؟</a:t>
            </a:r>
            <a:endParaRPr sz="1400" b="0" i="0" u="none" strike="noStrike" cap="none">
              <a:solidFill>
                <a:srgbClr val="000000"/>
              </a:solidFill>
              <a:latin typeface="Arial"/>
              <a:ea typeface="Arial"/>
              <a:cs typeface="Arial"/>
              <a:sym typeface="Arial"/>
            </a:endParaRPr>
          </a:p>
        </p:txBody>
      </p:sp>
      <p:sp>
        <p:nvSpPr>
          <p:cNvPr id="1201" name="Google Shape;1201;p12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9"/>
                                        </p:tgtEl>
                                        <p:attrNameLst>
                                          <p:attrName>style.visibility</p:attrName>
                                        </p:attrNameLst>
                                      </p:cBhvr>
                                      <p:to>
                                        <p:strVal val="visible"/>
                                      </p:to>
                                    </p:set>
                                    <p:animEffect transition="in" filter="fade">
                                      <p:cBhvr>
                                        <p:cTn id="7" dur="1000"/>
                                        <p:tgtEl>
                                          <p:spTgt spid="1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Google Shape;1206;p122"/>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دونوا في دفاتركم الجواب الآتي:</a:t>
            </a:r>
            <a:endParaRPr sz="1400" b="0" i="0" u="none" strike="noStrike" cap="none">
              <a:solidFill>
                <a:srgbClr val="000000"/>
              </a:solidFill>
              <a:latin typeface="Arial"/>
              <a:ea typeface="Arial"/>
              <a:cs typeface="Arial"/>
              <a:sym typeface="Arial"/>
            </a:endParaRPr>
          </a:p>
        </p:txBody>
      </p:sp>
      <p:sp>
        <p:nvSpPr>
          <p:cNvPr id="1207" name="Google Shape;1207;p122"/>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كتابة الجواب في الدفاتر</a:t>
            </a:r>
            <a:endParaRPr sz="1400" b="0" i="0" u="none" strike="noStrike" cap="none">
              <a:solidFill>
                <a:srgbClr val="323F4F"/>
              </a:solidFill>
              <a:latin typeface="Arial"/>
              <a:ea typeface="Arial"/>
              <a:cs typeface="Arial"/>
              <a:sym typeface="Arial"/>
            </a:endParaRPr>
          </a:p>
        </p:txBody>
      </p:sp>
      <p:sp>
        <p:nvSpPr>
          <p:cNvPr id="1208" name="Google Shape;1208;p122"/>
          <p:cNvSpPr txBox="1"/>
          <p:nvPr/>
        </p:nvSpPr>
        <p:spPr>
          <a:xfrm>
            <a:off x="290945" y="975859"/>
            <a:ext cx="11627428" cy="5355272"/>
          </a:xfrm>
          <a:prstGeom prst="rect">
            <a:avLst/>
          </a:prstGeom>
          <a:noFill/>
          <a:ln>
            <a:noFill/>
          </a:ln>
        </p:spPr>
        <p:txBody>
          <a:bodyPr spcFirstLastPara="1" wrap="square" lIns="91425" tIns="45700" rIns="91425" bIns="45700" anchor="t" anchorCtr="0">
            <a:spAutoFit/>
          </a:bodyPr>
          <a:lstStyle/>
          <a:p>
            <a:pPr marL="0" marR="0" lvl="0" indent="195263" algn="just" rtl="1">
              <a:lnSpc>
                <a:spcPct val="150000"/>
              </a:lnSpc>
              <a:spcBef>
                <a:spcPts val="0"/>
              </a:spcBef>
              <a:spcAft>
                <a:spcPts val="0"/>
              </a:spcAft>
              <a:buClr>
                <a:srgbClr val="000000"/>
              </a:buClr>
              <a:buSzPts val="3200"/>
              <a:buFont typeface="Arial"/>
              <a:buNone/>
            </a:pPr>
            <a:r>
              <a:rPr lang="ar-MA" sz="2800" b="0" i="0" u="none" strike="noStrike" cap="none" dirty="0">
                <a:solidFill>
                  <a:srgbClr val="000000"/>
                </a:solidFill>
                <a:latin typeface="Calibri"/>
                <a:ea typeface="Calibri"/>
                <a:cs typeface="Calibri"/>
                <a:sym typeface="Calibri"/>
              </a:rPr>
              <a:t>① </a:t>
            </a:r>
            <a:r>
              <a:rPr lang="ar-MA" sz="2800" b="1" i="0" u="none" strike="noStrike" cap="none" dirty="0">
                <a:solidFill>
                  <a:srgbClr val="000000"/>
                </a:solidFill>
                <a:latin typeface="Calibri"/>
                <a:ea typeface="Calibri"/>
                <a:cs typeface="Calibri"/>
                <a:sym typeface="Calibri"/>
              </a:rPr>
              <a:t>اكتسبنا مفردات مرتبطة بالقراءة وهي :</a:t>
            </a:r>
            <a:endParaRPr dirty="0"/>
          </a:p>
          <a:p>
            <a:pPr marL="95250" marR="0" lvl="0" indent="0" algn="just" rtl="1">
              <a:lnSpc>
                <a:spcPct val="150000"/>
              </a:lnSpc>
              <a:spcBef>
                <a:spcPts val="0"/>
              </a:spcBef>
              <a:spcAft>
                <a:spcPts val="0"/>
              </a:spcAft>
              <a:buNone/>
            </a:pPr>
            <a:r>
              <a:rPr lang="ar-MA" sz="2800" b="1" i="0" u="none" strike="noStrike" cap="none" dirty="0">
                <a:solidFill>
                  <a:srgbClr val="FF0000"/>
                </a:solidFill>
                <a:latin typeface="Calibri"/>
                <a:ea typeface="Calibri"/>
                <a:cs typeface="Calibri"/>
                <a:sym typeface="Calibri"/>
              </a:rPr>
              <a:t>مفردات:</a:t>
            </a:r>
            <a:r>
              <a:rPr lang="ar-MA" sz="3200" b="1" i="0" u="none" strike="noStrike" cap="none" dirty="0">
                <a:solidFill>
                  <a:srgbClr val="FF0000"/>
                </a:solidFill>
                <a:latin typeface="Calibri"/>
                <a:ea typeface="Calibri"/>
                <a:cs typeface="Calibri"/>
                <a:sym typeface="Calibri"/>
              </a:rPr>
              <a:t> </a:t>
            </a:r>
            <a:r>
              <a:rPr lang="ar-MA" sz="2400" b="1" i="0" u="none" strike="noStrike" cap="none" dirty="0">
                <a:solidFill>
                  <a:srgbClr val="106585"/>
                </a:solidFill>
                <a:latin typeface="Calibri"/>
                <a:ea typeface="Calibri"/>
                <a:cs typeface="Calibri"/>
                <a:sym typeface="Calibri"/>
              </a:rPr>
              <a:t>–  – شَرِكَاتٌ  - تَحْفِيزِ   – </a:t>
            </a:r>
            <a:r>
              <a:rPr lang="ar-MA" sz="2400" b="1" i="0" u="none" strike="noStrike" cap="none" dirty="0" err="1">
                <a:solidFill>
                  <a:srgbClr val="106585"/>
                </a:solidFill>
                <a:latin typeface="Calibri"/>
                <a:ea typeface="Calibri"/>
                <a:cs typeface="Calibri"/>
                <a:sym typeface="Calibri"/>
              </a:rPr>
              <a:t>ﭐلتَّفْكِيرُ</a:t>
            </a:r>
            <a:r>
              <a:rPr lang="ar-MA" sz="2400" b="1" i="0" u="none" strike="noStrike" cap="none" dirty="0">
                <a:solidFill>
                  <a:srgbClr val="106585"/>
                </a:solidFill>
                <a:latin typeface="Calibri"/>
                <a:ea typeface="Calibri"/>
                <a:cs typeface="Calibri"/>
                <a:sym typeface="Calibri"/>
              </a:rPr>
              <a:t> خَارِجَ </a:t>
            </a:r>
            <a:r>
              <a:rPr lang="ar-MA" sz="2400" b="1" i="0" u="none" strike="noStrike" cap="none" dirty="0" err="1">
                <a:solidFill>
                  <a:srgbClr val="106585"/>
                </a:solidFill>
                <a:latin typeface="Calibri"/>
                <a:ea typeface="Calibri"/>
                <a:cs typeface="Calibri"/>
                <a:sym typeface="Calibri"/>
              </a:rPr>
              <a:t>ﭐلصُّنْدُوقِ</a:t>
            </a:r>
            <a:r>
              <a:rPr lang="ar-MA" sz="2400" b="1" i="0" u="none" strike="noStrike" cap="none" dirty="0">
                <a:solidFill>
                  <a:srgbClr val="106585"/>
                </a:solidFill>
                <a:latin typeface="Calibri"/>
                <a:ea typeface="Calibri"/>
                <a:cs typeface="Calibri"/>
                <a:sym typeface="Calibri"/>
              </a:rPr>
              <a:t> - </a:t>
            </a:r>
            <a:r>
              <a:rPr lang="ar-MA" sz="2400" b="1" i="0" u="none" strike="noStrike" cap="none" dirty="0" err="1">
                <a:solidFill>
                  <a:srgbClr val="106585"/>
                </a:solidFill>
                <a:latin typeface="Calibri"/>
                <a:ea typeface="Calibri"/>
                <a:cs typeface="Calibri"/>
                <a:sym typeface="Calibri"/>
              </a:rPr>
              <a:t>ﭐسْتِقْطَابِ</a:t>
            </a:r>
            <a:r>
              <a:rPr lang="ar-MA" sz="2400" b="1" i="0" u="none" strike="noStrike" cap="none" dirty="0">
                <a:solidFill>
                  <a:srgbClr val="106585"/>
                </a:solidFill>
                <a:latin typeface="Calibri"/>
                <a:ea typeface="Calibri"/>
                <a:cs typeface="Calibri"/>
                <a:sym typeface="Calibri"/>
              </a:rPr>
              <a:t> - يَتَحَلَّى </a:t>
            </a:r>
            <a:endParaRPr sz="2400" b="1" i="0" u="none" strike="noStrike" cap="none" dirty="0">
              <a:solidFill>
                <a:srgbClr val="106585"/>
              </a:solidFill>
              <a:latin typeface="Calibri"/>
              <a:ea typeface="Calibri"/>
              <a:cs typeface="Calibri"/>
              <a:sym typeface="Calibri"/>
            </a:endParaRPr>
          </a:p>
          <a:p>
            <a:pPr marL="95250" marR="0" lvl="0" indent="0" algn="just" rtl="1">
              <a:lnSpc>
                <a:spcPct val="150000"/>
              </a:lnSpc>
              <a:spcBef>
                <a:spcPts val="0"/>
              </a:spcBef>
              <a:spcAft>
                <a:spcPts val="0"/>
              </a:spcAft>
              <a:buNone/>
            </a:pPr>
            <a:r>
              <a:rPr lang="ar-MA" sz="2800" b="1" i="0" u="none" strike="noStrike" cap="none" dirty="0">
                <a:solidFill>
                  <a:srgbClr val="FF0000"/>
                </a:solidFill>
                <a:latin typeface="Calibri"/>
                <a:ea typeface="Calibri"/>
                <a:cs typeface="Calibri"/>
                <a:sym typeface="Calibri"/>
              </a:rPr>
              <a:t>أفعال الكلام:</a:t>
            </a:r>
            <a:r>
              <a:rPr lang="ar-MA" sz="2800" b="1" i="0" u="none" strike="noStrike" cap="none" dirty="0">
                <a:solidFill>
                  <a:srgbClr val="106585"/>
                </a:solidFill>
                <a:latin typeface="Calibri"/>
                <a:ea typeface="Calibri"/>
                <a:cs typeface="Calibri"/>
                <a:sym typeface="Calibri"/>
              </a:rPr>
              <a:t> </a:t>
            </a:r>
            <a:r>
              <a:rPr lang="ar-MA" sz="2800" b="0" i="0" u="none" strike="noStrike" cap="none" dirty="0">
                <a:solidFill>
                  <a:srgbClr val="106585"/>
                </a:solidFill>
                <a:latin typeface="Calibri"/>
                <a:ea typeface="Calibri"/>
                <a:cs typeface="Calibri"/>
                <a:sym typeface="Calibri"/>
              </a:rPr>
              <a:t>عبارات تدل على: </a:t>
            </a:r>
            <a:r>
              <a:rPr lang="ar-MA" sz="2800" b="0" i="0" u="none" strike="noStrike" cap="none" dirty="0">
                <a:solidFill>
                  <a:srgbClr val="106585"/>
                </a:solidFill>
                <a:highlight>
                  <a:srgbClr val="00FFFF"/>
                </a:highlight>
                <a:latin typeface="Calibri"/>
                <a:ea typeface="Calibri"/>
                <a:cs typeface="Calibri"/>
                <a:sym typeface="Calibri"/>
              </a:rPr>
              <a:t>التوضيح والتفسير </a:t>
            </a:r>
            <a:r>
              <a:rPr lang="ar-MA" sz="2800" b="1" i="0" u="none" strike="noStrike" cap="none" dirty="0">
                <a:solidFill>
                  <a:srgbClr val="106585"/>
                </a:solidFill>
                <a:latin typeface="Calibri"/>
                <a:ea typeface="Calibri"/>
                <a:cs typeface="Calibri"/>
                <a:sym typeface="Calibri"/>
              </a:rPr>
              <a:t>:</a:t>
            </a:r>
            <a:r>
              <a:rPr lang="ar-MA" sz="2800" b="1" i="0" u="none" strike="noStrike" cap="none" dirty="0">
                <a:solidFill>
                  <a:schemeClr val="dk1"/>
                </a:solidFill>
                <a:latin typeface="Calibri"/>
                <a:ea typeface="Calibri"/>
                <a:cs typeface="Calibri"/>
                <a:sym typeface="Calibri"/>
              </a:rPr>
              <a:t>«ومن الممكن أن تكون هذه الأعمال غير ربحية أي تعمل في المجالات الخيرية.» «أمّا لقب رجل الأعمال فيُطلق على كل شخص يعمل في مجالات الأعمال…» «الشجاعة: وتعني قدرة رجل الأعمال على تجاوز العقبات…» </a:t>
            </a:r>
            <a:endParaRPr sz="2800" b="1" i="0" u="none" strike="noStrike" cap="none" dirty="0">
              <a:solidFill>
                <a:srgbClr val="106585"/>
              </a:solidFill>
              <a:latin typeface="Calibri"/>
              <a:ea typeface="Calibri"/>
              <a:cs typeface="Calibri"/>
              <a:sym typeface="Calibri"/>
            </a:endParaRPr>
          </a:p>
          <a:p>
            <a:pPr marL="95250" marR="0" lvl="0" indent="0" algn="just" rtl="1">
              <a:lnSpc>
                <a:spcPct val="150000"/>
              </a:lnSpc>
              <a:spcBef>
                <a:spcPts val="0"/>
              </a:spcBef>
              <a:spcAft>
                <a:spcPts val="0"/>
              </a:spcAft>
              <a:buNone/>
            </a:pPr>
            <a:r>
              <a:rPr lang="ar-MA" sz="2800" b="0" i="0" u="none" strike="noStrike" cap="none" dirty="0">
                <a:solidFill>
                  <a:srgbClr val="106585"/>
                </a:solidFill>
                <a:highlight>
                  <a:srgbClr val="00FFFF"/>
                </a:highlight>
                <a:latin typeface="Calibri"/>
                <a:ea typeface="Calibri"/>
                <a:cs typeface="Calibri"/>
                <a:sym typeface="Calibri"/>
              </a:rPr>
              <a:t>– نصيحة أو توجيه </a:t>
            </a:r>
            <a:r>
              <a:rPr lang="ar-MA" sz="2800" b="1" i="0" u="none" strike="noStrike" cap="none" dirty="0">
                <a:solidFill>
                  <a:srgbClr val="106585"/>
                </a:solidFill>
                <a:latin typeface="Calibri"/>
                <a:ea typeface="Calibri"/>
                <a:cs typeface="Calibri"/>
                <a:sym typeface="Calibri"/>
              </a:rPr>
              <a:t>:  </a:t>
            </a:r>
            <a:r>
              <a:rPr lang="ar-MA" sz="2800" b="1" i="0" u="none" strike="noStrike" cap="none" dirty="0">
                <a:solidFill>
                  <a:schemeClr val="dk1"/>
                </a:solidFill>
                <a:latin typeface="Calibri"/>
                <a:ea typeface="Calibri"/>
                <a:cs typeface="Calibri"/>
                <a:sym typeface="Calibri"/>
              </a:rPr>
              <a:t>«ولكي ينجح رجل الأعمال، عليه أن يتصف بما يأتي:» «فعليه أن يدرك كيفية حصوله عليه.» «لذلك يجب أن يحرص رجل الأعمال على إنشاء شراكة استراتيجية…»</a:t>
            </a:r>
            <a:endParaRPr dirty="0"/>
          </a:p>
          <a:p>
            <a:pPr marL="95250" marR="0" lvl="0" indent="0" algn="just" rtl="1">
              <a:lnSpc>
                <a:spcPct val="150000"/>
              </a:lnSpc>
              <a:spcBef>
                <a:spcPts val="0"/>
              </a:spcBef>
              <a:spcAft>
                <a:spcPts val="0"/>
              </a:spcAft>
              <a:buNone/>
            </a:pPr>
            <a:r>
              <a:rPr lang="ar-MA" sz="2800" b="1" i="0" u="none" strike="noStrike" cap="none" dirty="0">
                <a:solidFill>
                  <a:schemeClr val="dk1"/>
                </a:solidFill>
                <a:latin typeface="Calibri"/>
                <a:ea typeface="Calibri"/>
                <a:cs typeface="Calibri"/>
                <a:sym typeface="Calibri"/>
              </a:rPr>
              <a:t> </a:t>
            </a:r>
            <a:endParaRPr sz="2800" b="1" i="0" u="none" strike="noStrike" cap="none" dirty="0">
              <a:solidFill>
                <a:srgbClr val="106585"/>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170"/>
          <p:cNvSpPr txBox="1"/>
          <p:nvPr/>
        </p:nvSpPr>
        <p:spPr>
          <a:xfrm>
            <a:off x="0" y="200557"/>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بما تعلمناه اليوم على مستوى الفهم المباشر؟</a:t>
            </a:r>
            <a:endParaRPr sz="1400" b="0" i="0" u="none" strike="noStrike" cap="none">
              <a:solidFill>
                <a:srgbClr val="000000"/>
              </a:solidFill>
              <a:latin typeface="Arial"/>
              <a:ea typeface="Arial"/>
              <a:cs typeface="Arial"/>
              <a:sym typeface="Arial"/>
            </a:endParaRPr>
          </a:p>
        </p:txBody>
      </p:sp>
      <p:sp>
        <p:nvSpPr>
          <p:cNvPr id="1214" name="Google Shape;1214;p170"/>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تحديد المعلومات الصريحة التي تعرفوها في هذه الحصة</a:t>
            </a:r>
            <a:endParaRPr sz="1400" b="0" i="0" u="none" strike="noStrike" cap="none">
              <a:solidFill>
                <a:srgbClr val="323F4F"/>
              </a:solidFill>
              <a:latin typeface="Calibri"/>
              <a:ea typeface="Calibri"/>
              <a:cs typeface="Calibri"/>
              <a:sym typeface="Calibri"/>
            </a:endParaRPr>
          </a:p>
        </p:txBody>
      </p:sp>
      <p:sp>
        <p:nvSpPr>
          <p:cNvPr id="1215" name="Google Shape;1215;p170"/>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أهم أحداث النص:</a:t>
            </a:r>
            <a:endParaRPr sz="1400" b="0" i="0" u="none" strike="noStrike" cap="none">
              <a:solidFill>
                <a:srgbClr val="000000"/>
              </a:solidFill>
              <a:latin typeface="Arial"/>
              <a:ea typeface="Arial"/>
              <a:cs typeface="Arial"/>
              <a:sym typeface="Arial"/>
            </a:endParaRPr>
          </a:p>
        </p:txBody>
      </p:sp>
      <p:sp>
        <p:nvSpPr>
          <p:cNvPr id="1216" name="Google Shape;1216;p170"/>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None/>
            </a:pPr>
            <a:r>
              <a:rPr lang="ar-MA" sz="2800" b="1" i="0" u="none" strike="noStrike" cap="none">
                <a:solidFill>
                  <a:schemeClr val="dk1"/>
                </a:solidFill>
                <a:latin typeface="Calibri"/>
                <a:ea typeface="Calibri"/>
                <a:cs typeface="Calibri"/>
                <a:sym typeface="Calibri"/>
              </a:rPr>
              <a:t>④......................................................................................</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5"/>
                                        </p:tgtEl>
                                        <p:attrNameLst>
                                          <p:attrName>style.visibility</p:attrName>
                                        </p:attrNameLst>
                                      </p:cBhvr>
                                      <p:to>
                                        <p:strVal val="visible"/>
                                      </p:to>
                                    </p:set>
                                    <p:animEffect transition="in" filter="fade">
                                      <p:cBhvr>
                                        <p:cTn id="7" dur="1000"/>
                                        <p:tgtEl>
                                          <p:spTgt spid="1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sp>
        <p:nvSpPr>
          <p:cNvPr id="1221" name="Google Shape;1221;p123"/>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نلخص مضمون النص شفهيا</a:t>
            </a:r>
            <a:endParaRPr sz="1400" b="0" i="0" u="none" strike="noStrike" cap="none">
              <a:solidFill>
                <a:srgbClr val="000000"/>
              </a:solidFill>
              <a:latin typeface="Arial"/>
              <a:ea typeface="Arial"/>
              <a:cs typeface="Arial"/>
              <a:sym typeface="Arial"/>
            </a:endParaRPr>
          </a:p>
        </p:txBody>
      </p:sp>
      <p:sp>
        <p:nvSpPr>
          <p:cNvPr id="1222" name="Google Shape;1222;p123"/>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sz="1400" b="0" i="0" u="none" strike="noStrike" cap="none">
              <a:solidFill>
                <a:srgbClr val="000000"/>
              </a:solidFill>
              <a:latin typeface="Arial"/>
              <a:ea typeface="Arial"/>
              <a:cs typeface="Arial"/>
              <a:sym typeface="Arial"/>
            </a:endParaRPr>
          </a:p>
        </p:txBody>
      </p:sp>
      <p:pic>
        <p:nvPicPr>
          <p:cNvPr id="1223" name="Google Shape;1223;p123"/>
          <p:cNvPicPr preferRelativeResize="0"/>
          <p:nvPr/>
        </p:nvPicPr>
        <p:blipFill rotWithShape="1">
          <a:blip r:embed="rId3">
            <a:alphaModFix/>
          </a:blip>
          <a:srcRect/>
          <a:stretch/>
        </p:blipFill>
        <p:spPr>
          <a:xfrm>
            <a:off x="8356675" y="1962425"/>
            <a:ext cx="2652475" cy="3143250"/>
          </a:xfrm>
          <a:prstGeom prst="rect">
            <a:avLst/>
          </a:prstGeom>
          <a:noFill/>
          <a:ln>
            <a:noFill/>
          </a:ln>
        </p:spPr>
      </p:pic>
      <p:sp>
        <p:nvSpPr>
          <p:cNvPr id="1224" name="Google Shape;1224;p123"/>
          <p:cNvSpPr/>
          <p:nvPr/>
        </p:nvSpPr>
        <p:spPr>
          <a:xfrm>
            <a:off x="872676" y="1183000"/>
            <a:ext cx="10592400" cy="41025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50000"/>
              </a:lnSpc>
              <a:spcBef>
                <a:spcPts val="80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457200" marR="0" lvl="0" indent="0" algn="r" rtl="1">
              <a:lnSpc>
                <a:spcPct val="150000"/>
              </a:lnSpc>
              <a:spcBef>
                <a:spcPts val="80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حصيلتي: نلخص مضمون النص شفهيا</a:t>
            </a:r>
            <a:endParaRPr sz="2800" b="1" i="0" u="none" strike="noStrike" cap="none">
              <a:solidFill>
                <a:schemeClr val="dk1"/>
              </a:solidFill>
              <a:latin typeface="Simplified Arabic"/>
              <a:ea typeface="Simplified Arabic"/>
              <a:cs typeface="Simplified Arabic"/>
              <a:sym typeface="Simplified Arab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4"/>
                                        </p:tgtEl>
                                        <p:attrNameLst>
                                          <p:attrName>style.visibility</p:attrName>
                                        </p:attrNameLst>
                                      </p:cBhvr>
                                      <p:to>
                                        <p:strVal val="visible"/>
                                      </p:to>
                                    </p:set>
                                    <p:animEffect transition="in" filter="fade">
                                      <p:cBhvr>
                                        <p:cTn id="7" dur="1000"/>
                                        <p:tgtEl>
                                          <p:spTgt spid="1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2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a:t>قبل توديعكم، أدعوكم إلى الإجابة عن هذا السؤال في منازلكم: </a:t>
            </a:r>
            <a:br>
              <a:rPr lang="ar-MA"/>
            </a:br>
            <a:endParaRPr/>
          </a:p>
        </p:txBody>
      </p:sp>
      <p:pic>
        <p:nvPicPr>
          <p:cNvPr id="1230" name="Google Shape;1230;p124"/>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1231" name="Google Shape;1231;p124"/>
          <p:cNvSpPr txBox="1"/>
          <p:nvPr/>
        </p:nvSpPr>
        <p:spPr>
          <a:xfrm>
            <a:off x="2353837" y="533380"/>
            <a:ext cx="9144000" cy="441967"/>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757070"/>
              </a:buClr>
              <a:buSzPts val="1800"/>
              <a:buFont typeface="Arial"/>
              <a:buNone/>
            </a:pPr>
            <a:r>
              <a:rPr lang="ar-MA" sz="1600" b="0" i="0" u="none" strike="noStrike" cap="none">
                <a:solidFill>
                  <a:srgbClr val="757070"/>
                </a:solidFill>
                <a:latin typeface="Calibri"/>
                <a:ea typeface="Calibri"/>
                <a:cs typeface="Calibri"/>
                <a:sym typeface="Calibri"/>
              </a:rPr>
              <a:t>يوجه المدرس  المتعلمين إلى تلخيص مَضْمُونَ ﭐلنَّصِّ فِي حُدُودِ سَبْعَةِ أسْطُرٍ. </a:t>
            </a:r>
            <a:endParaRPr sz="1600" b="0" i="1" u="none" strike="noStrike" cap="none">
              <a:solidFill>
                <a:srgbClr val="757070"/>
              </a:solidFill>
              <a:latin typeface="Calibri"/>
              <a:ea typeface="Calibri"/>
              <a:cs typeface="Calibri"/>
              <a:sym typeface="Calibri"/>
            </a:endParaRPr>
          </a:p>
        </p:txBody>
      </p:sp>
      <p:sp>
        <p:nvSpPr>
          <p:cNvPr id="1232" name="Google Shape;1232;p124"/>
          <p:cNvSpPr/>
          <p:nvPr/>
        </p:nvSpPr>
        <p:spPr>
          <a:xfrm>
            <a:off x="892183" y="1454728"/>
            <a:ext cx="10605654" cy="3335482"/>
          </a:xfrm>
          <a:prstGeom prst="flowChartMultidocument">
            <a:avLst/>
          </a:prstGeom>
          <a:gradFill>
            <a:gsLst>
              <a:gs pos="0">
                <a:srgbClr val="D8D8D8"/>
              </a:gs>
              <a:gs pos="35000">
                <a:srgbClr val="E3E3E3"/>
              </a:gs>
              <a:gs pos="100000">
                <a:srgbClr val="F4F4F4"/>
              </a:gs>
            </a:gsLst>
            <a:lin ang="16200000" scaled="0"/>
          </a:gradFill>
          <a:ln w="9525" cap="flat" cmpd="sng">
            <a:solidFill>
              <a:srgbClr val="A1A1A1"/>
            </a:solidFill>
            <a:prstDash val="solid"/>
            <a:round/>
            <a:headEnd type="none" w="sm" len="sm"/>
            <a:tailEnd type="none" w="sm" len="sm"/>
          </a:ln>
          <a:effectLst>
            <a:outerShdw blurRad="40000" dist="20000" dir="5400000" rotWithShape="0">
              <a:srgbClr val="000000">
                <a:alpha val="38039"/>
              </a:srgbClr>
            </a:outerShdw>
          </a:effectLst>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None/>
            </a:pPr>
            <a:r>
              <a:rPr lang="ar-MA" sz="3200" b="1" i="0" u="none" strike="noStrike" cap="none">
                <a:solidFill>
                  <a:srgbClr val="000000"/>
                </a:solidFill>
                <a:latin typeface="Calibri"/>
                <a:ea typeface="Calibri"/>
                <a:cs typeface="Calibri"/>
                <a:sym typeface="Calibri"/>
              </a:rPr>
              <a:t>لَخِّصْ مَضْمُونَ ﭐلنَّصِّ فِي حُدُودِ سَبْعَةِ أسْطُرٍ.</a:t>
            </a:r>
            <a:endParaRPr/>
          </a:p>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12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238" name="Google Shape;1238;p125"/>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239" name="Google Shape;1239;p125"/>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a:solidFill>
                  <a:srgbClr val="000000"/>
                </a:solidFill>
                <a:latin typeface="Inter"/>
                <a:ea typeface="Inter"/>
                <a:cs typeface="Inter"/>
                <a:sym typeface="Inter"/>
              </a:rPr>
              <a:t>إلى الحصة القادمة.</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3718</Words>
  <Application>Microsoft Office PowerPoint</Application>
  <PresentationFormat>Grand écran</PresentationFormat>
  <Paragraphs>485</Paragraphs>
  <Slides>87</Slides>
  <Notes>87</Notes>
  <HiddenSlides>3</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87</vt:i4>
      </vt:variant>
    </vt:vector>
  </HeadingPairs>
  <TitlesOfParts>
    <vt:vector size="97" baseType="lpstr">
      <vt:lpstr>Arial</vt:lpstr>
      <vt:lpstr>Georgia</vt:lpstr>
      <vt:lpstr>Noto Sans Symbols</vt:lpstr>
      <vt:lpstr>Calibri</vt:lpstr>
      <vt:lpstr>Simplified Arabic</vt:lpstr>
      <vt:lpstr>Inter</vt:lpstr>
      <vt:lpstr>Arial Rounded</vt:lpstr>
      <vt:lpstr>Dosis</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القراءة الجهرية  </vt:lpstr>
      <vt:lpstr>القراءة الجهرية  </vt:lpstr>
      <vt:lpstr>Présentation PowerPoint</vt:lpstr>
      <vt:lpstr>التذكير بقواعد القراءة السليمة ، و شرح عناصر شبكة التقويم الذاتي: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نُنْجِزُ بِطَاقةَ تَعْرِيفٍ لِلنَّصِّ:  </vt:lpstr>
      <vt:lpstr>نُنْجِزُ بِطَاقةَ تَعْرِيفٍ لِلنَّصِّ:  </vt:lpstr>
      <vt:lpstr>Présentation PowerPoint</vt:lpstr>
      <vt:lpstr>نُنْجِزُ بِطَاقةَ تَعْرِيفٍ لِلنَّصِّ:  </vt:lpstr>
      <vt:lpstr>نُنْجِزُ بِطَاقةَ تَعْرِيفٍ لِلنَّصِّ:  </vt:lpstr>
      <vt:lpstr>Présentation PowerPoint</vt:lpstr>
      <vt:lpstr>يحدد المدرس مَوْضُوعَ الْفِقْرَةِ ﭐلثَّانِيةِ مِنَ ﭐلنّصّ، مع التصريح بسيرورة الإنجاز</vt:lpstr>
      <vt:lpstr>يحدد المدرس مَوْضُوعَ الْفِقْرَةِ ﭐلثَّانِيةِ مِنَ ﭐلنّصّ، مع التصريح بسيرورة الإنجاز</vt:lpstr>
      <vt:lpstr>يحدد المدرس مَوْضُوعَ الْفِقْرَةِ ﭐلثَّانِيةِ مِنَ ﭐلنّصّ، مع التصريح بسيرورة الإنجاز</vt:lpstr>
      <vt:lpstr>يحدد المدرس مَوْضُوعَ الْفِقْرَةِ ﭐلثَّانِيةِ مِنَ ﭐلنّصّ، مع التصريح بسيرورة الإنجاز</vt:lpstr>
      <vt:lpstr>يحدد المدرس مَوْضُوعَ الْفِقْرَةِ ﭐلثَّانِيةِ مِنَ ﭐلنّصّ، مع التصريح بسيرورة الإنجاز</vt:lpstr>
      <vt:lpstr>يحدد المدرس مَوْضُوعَ الْفِقْرَةِ ﭐلثَّانِيةِ مِنَ ﭐلنّصّ، مع التصريح بسيرورة الإنجاز</vt:lpstr>
      <vt:lpstr>Présentation PowerPoint</vt:lpstr>
      <vt:lpstr>يوجه المدرس  المتعلمين إلى الاشتغال جماعيا لتحديد المتحدث في النص، مع التصريح بسيرورة الإنجاز</vt:lpstr>
      <vt:lpstr>Présentation PowerPoint</vt:lpstr>
      <vt:lpstr>Présentation PowerPoint</vt:lpstr>
      <vt:lpstr>يوجه المدرس  المتعلمين إلى الاشتغال ثنائيا لتحديد موضوع النص، مع التصريح بسيرورة الإنجاز</vt:lpstr>
      <vt:lpstr>يوجه المدرس  المتعلمين إلى الاشتغال ثنائيا لتحديد موضوع النص، مع التصريح بسيرورة الإنجاز</vt:lpstr>
      <vt:lpstr>Présentation PowerPoint</vt:lpstr>
      <vt:lpstr>يوجه المدرس  المتعلمين إلى الاشتغال فرديا لتحديد المستهدف و الغرض، مع التصريح بسيرورة الإنجاز</vt:lpstr>
      <vt:lpstr>يوجه المدرس  المتعلمين إلى الاشتغال فرديا لتحديد المستهدف و الغرض، مع التصريح بسيرورة الإنجاز</vt:lpstr>
      <vt:lpstr>Présentation PowerPoint</vt:lpstr>
      <vt:lpstr>يوجه المدرس  المتعلمين فُرَادَى إلى ترتيب العبارات حسب ورودها في النص، مع التصريح بسيرورة الإنجاز</vt:lpstr>
      <vt:lpstr>يوجه المدرس  المتعلمين فُرَادَى إلى ترتيب العبارات حسب ورودها في النص، مع التصريح بسيرورة الإنجاز</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admin</cp:lastModifiedBy>
  <cp:revision>1</cp:revision>
  <dcterms:created xsi:type="dcterms:W3CDTF">2024-03-27T23:20:55Z</dcterms:created>
  <dcterms:modified xsi:type="dcterms:W3CDTF">2026-04-04T18:13:05Z</dcterms:modified>
</cp:coreProperties>
</file>