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</p:sldIdLst>
  <p:sldSz cy="6858000" cx="12192000"/>
  <p:notesSz cx="6858000" cy="9144000"/>
  <p:embeddedFontLst>
    <p:embeddedFont>
      <p:font typeface="Dosis"/>
      <p:regular r:id="rId87"/>
      <p:bold r:id="rId88"/>
    </p:embeddedFont>
    <p:embeddedFont>
      <p:font typeface="Inter"/>
      <p:regular r:id="rId89"/>
      <p:bold r:id="rId90"/>
      <p:italic r:id="rId91"/>
      <p:boldItalic r:id="rId92"/>
    </p:embeddedFont>
    <p:embeddedFont>
      <p:font typeface="Poppins ExtraBold"/>
      <p:bold r:id="rId93"/>
      <p:boldItalic r:id="rId9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95" roundtripDataSignature="AMtx7mjjnLqd8/++DVyqWWoaTCKqpIbt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31A67E4-B5AC-46E9-AB9D-9278B4250777}">
  <a:tblStyle styleId="{D31A67E4-B5AC-46E9-AB9D-9278B425077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FA2EAB5F-B141-44EB-840E-08B33482AB5F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42" Type="http://schemas.openxmlformats.org/officeDocument/2006/relationships/slide" Target="slides/slide36.xml"/><Relationship Id="rId86" Type="http://schemas.openxmlformats.org/officeDocument/2006/relationships/slide" Target="slides/slide80.xml"/><Relationship Id="rId41" Type="http://schemas.openxmlformats.org/officeDocument/2006/relationships/slide" Target="slides/slide35.xml"/><Relationship Id="rId85" Type="http://schemas.openxmlformats.org/officeDocument/2006/relationships/slide" Target="slides/slide79.xml"/><Relationship Id="rId44" Type="http://schemas.openxmlformats.org/officeDocument/2006/relationships/slide" Target="slides/slide38.xml"/><Relationship Id="rId88" Type="http://schemas.openxmlformats.org/officeDocument/2006/relationships/font" Target="fonts/Dosis-bold.fntdata"/><Relationship Id="rId43" Type="http://schemas.openxmlformats.org/officeDocument/2006/relationships/slide" Target="slides/slide37.xml"/><Relationship Id="rId87" Type="http://schemas.openxmlformats.org/officeDocument/2006/relationships/font" Target="fonts/Dosis-regular.fntdata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9" Type="http://schemas.openxmlformats.org/officeDocument/2006/relationships/font" Target="fonts/Inter-regular.fntdata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75" Type="http://schemas.openxmlformats.org/officeDocument/2006/relationships/slide" Target="slides/slide69.xml"/><Relationship Id="rId30" Type="http://schemas.openxmlformats.org/officeDocument/2006/relationships/slide" Target="slides/slide24.xml"/><Relationship Id="rId74" Type="http://schemas.openxmlformats.org/officeDocument/2006/relationships/slide" Target="slides/slide68.xml"/><Relationship Id="rId33" Type="http://schemas.openxmlformats.org/officeDocument/2006/relationships/slide" Target="slides/slide27.xml"/><Relationship Id="rId77" Type="http://schemas.openxmlformats.org/officeDocument/2006/relationships/slide" Target="slides/slide71.xml"/><Relationship Id="rId32" Type="http://schemas.openxmlformats.org/officeDocument/2006/relationships/slide" Target="slides/slide26.xml"/><Relationship Id="rId76" Type="http://schemas.openxmlformats.org/officeDocument/2006/relationships/slide" Target="slides/slide70.xml"/><Relationship Id="rId35" Type="http://schemas.openxmlformats.org/officeDocument/2006/relationships/slide" Target="slides/slide29.xml"/><Relationship Id="rId79" Type="http://schemas.openxmlformats.org/officeDocument/2006/relationships/slide" Target="slides/slide73.xml"/><Relationship Id="rId34" Type="http://schemas.openxmlformats.org/officeDocument/2006/relationships/slide" Target="slides/slide28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95" Type="http://customschemas.google.com/relationships/presentationmetadata" Target="metadata"/><Relationship Id="rId50" Type="http://schemas.openxmlformats.org/officeDocument/2006/relationships/slide" Target="slides/slide44.xml"/><Relationship Id="rId94" Type="http://schemas.openxmlformats.org/officeDocument/2006/relationships/font" Target="fonts/PoppinsExtraBold-boldItalic.fntdata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91" Type="http://schemas.openxmlformats.org/officeDocument/2006/relationships/font" Target="fonts/Inter-italic.fntdata"/><Relationship Id="rId90" Type="http://schemas.openxmlformats.org/officeDocument/2006/relationships/font" Target="fonts/Inter-bold.fntdata"/><Relationship Id="rId93" Type="http://schemas.openxmlformats.org/officeDocument/2006/relationships/font" Target="fonts/PoppinsExtraBold-bold.fntdata"/><Relationship Id="rId92" Type="http://schemas.openxmlformats.org/officeDocument/2006/relationships/font" Target="fonts/Inter-boldItalic.fntdata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ar-M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:notes"/>
          <p:cNvSpPr/>
          <p:nvPr>
            <p:ph idx="2" type="sldImg"/>
          </p:nvPr>
        </p:nvSpPr>
        <p:spPr>
          <a:xfrm>
            <a:off x="931863" y="1052513"/>
            <a:ext cx="5054600" cy="28432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2:notes"/>
          <p:cNvSpPr txBox="1"/>
          <p:nvPr>
            <p:ph idx="1" type="body"/>
          </p:nvPr>
        </p:nvSpPr>
        <p:spPr>
          <a:xfrm>
            <a:off x="685800" y="440055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2" name="Google Shape;202;p2:notes"/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ar-MA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p4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0685b3063a_0_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1" name="Google Shape;361;g30685b3063a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2" name="Google Shape;372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2" name="Google Shape;382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0685b3063a_0_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g30685b3063a_0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0685b3063a_0_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g30685b3063a_0_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8" name="Google Shape;45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6" name="Google Shape;476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7" name="Google Shape;487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8" name="Google Shape;49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9" name="Google Shape;50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0" name="Google Shape;52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1" name="Google Shape;53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2" name="Google Shape;54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6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3" name="Google Shape;553;p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4" name="Google Shape;56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114d52450e_0_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5" name="Google Shape;575;g3114d52450e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7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7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7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3" name="Google Shape;603;p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7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7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8" name="Google Shape;638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8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57" name="Google Shape;657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8" name="Google Shape;658;p4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ar-M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08c7719696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3" name="Google Shape;673;g308c7719696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1" name="Google Shape;681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2" name="Google Shape;682;p4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9" name="Google Shape;689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0" name="Google Shape;690;p4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8" name="Google Shape;698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9" name="Google Shape;70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6" name="Google Shape;726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6" name="Google Shape;736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6" name="Google Shape;746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8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2" name="Google Shape;772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5" name="Google Shape;785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6" name="Google Shape;796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16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09" name="Google Shape;809;p1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1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1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1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1" name="Google Shape;831;p1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7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4" name="Google Shape;844;p1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1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p1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7" name="Google Shape;86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8" name="Google Shape;878;p1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9" name="Google Shape;889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1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1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0" name="Google Shape;92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4" name="Google Shape;954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5" name="Google Shape;965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6" name="Google Shape;976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0" name="Google Shape;1010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1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2" name="Google Shape;1022;p1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1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p1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1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p1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1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p1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1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1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1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1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2"/>
          <p:cNvSpPr txBox="1"/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23" name="Google Shape;23;p82"/>
          <p:cNvSpPr txBox="1"/>
          <p:nvPr>
            <p:ph idx="1" type="subTitle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24" name="Google Shape;24;p82"/>
          <p:cNvSpPr txBox="1"/>
          <p:nvPr>
            <p:ph idx="2" type="subTitle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25" name="Google Shape;25;p82"/>
          <p:cNvSpPr txBox="1"/>
          <p:nvPr>
            <p:ph idx="3" type="title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26" name="Google Shape;26;p82"/>
          <p:cNvSpPr txBox="1"/>
          <p:nvPr>
            <p:ph idx="4" type="subTitle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27" name="Google Shape;27;p82"/>
          <p:cNvSpPr txBox="1"/>
          <p:nvPr>
            <p:ph idx="5" type="subTitle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28" name="Google Shape;28;p82"/>
          <p:cNvSpPr txBox="1"/>
          <p:nvPr>
            <p:ph idx="6" type="title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/>
        </p:txBody>
      </p:sp>
      <p:sp>
        <p:nvSpPr>
          <p:cNvPr id="29" name="Google Shape;29;p82"/>
          <p:cNvSpPr txBox="1"/>
          <p:nvPr>
            <p:ph idx="7" type="title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/>
        </p:txBody>
      </p:sp>
      <p:sp>
        <p:nvSpPr>
          <p:cNvPr id="30" name="Google Shape;30;p82"/>
          <p:cNvSpPr txBox="1"/>
          <p:nvPr>
            <p:ph idx="8" type="title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/>
        </p:txBody>
      </p:sp>
      <p:sp>
        <p:nvSpPr>
          <p:cNvPr id="31" name="Google Shape;31;p82"/>
          <p:cNvSpPr txBox="1"/>
          <p:nvPr>
            <p:ph idx="9" type="title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/>
        </p:txBody>
      </p:sp>
      <p:sp>
        <p:nvSpPr>
          <p:cNvPr id="32" name="Google Shape;32;p82"/>
          <p:cNvSpPr txBox="1"/>
          <p:nvPr>
            <p:ph idx="13" type="title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33" name="Google Shape;33;p82"/>
          <p:cNvSpPr txBox="1"/>
          <p:nvPr>
            <p:ph idx="14" type="title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34" name="Google Shape;34;p82"/>
          <p:cNvSpPr txBox="1"/>
          <p:nvPr>
            <p:ph idx="15"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p13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7" name="Google Shape;37;p1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" name="Google Shape;38;p1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" name="Google Shape;39;p1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" name="Google Shape;40;p131"/>
          <p:cNvSpPr txBox="1"/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1" sz="18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3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31"/>
          <p:cNvSpPr txBox="1"/>
          <p:nvPr>
            <p:ph idx="2" type="body"/>
          </p:nvPr>
        </p:nvSpPr>
        <p:spPr>
          <a:xfrm>
            <a:off x="1146359" y="59032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i="1" sz="1400"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3" name="Google Shape;43;p131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1_Diapositive de titre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1_Diapositive de titre 2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7" name="Google Shape;47;p1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grpSp>
        <p:nvGrpSpPr>
          <p:cNvPr id="50" name="Google Shape;50;p133"/>
          <p:cNvGrpSpPr/>
          <p:nvPr/>
        </p:nvGrpSpPr>
        <p:grpSpPr>
          <a:xfrm>
            <a:off x="0" y="-26503"/>
            <a:ext cx="12192000" cy="6858001"/>
            <a:chOff x="0" y="0"/>
            <a:chExt cx="13716000" cy="10287000"/>
          </a:xfrm>
        </p:grpSpPr>
        <p:sp>
          <p:nvSpPr>
            <p:cNvPr id="51" name="Google Shape;51;p1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2" name="Google Shape;52;p133"/>
            <p:cNvSpPr/>
            <p:nvPr/>
          </p:nvSpPr>
          <p:spPr>
            <a:xfrm>
              <a:off x="304801" y="920109"/>
              <a:ext cx="13106399" cy="9160152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3" name="Google Shape;53;p133"/>
            <p:cNvSpPr/>
            <p:nvPr/>
          </p:nvSpPr>
          <p:spPr>
            <a:xfrm>
              <a:off x="304801" y="310242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4" name="Google Shape;54;p133"/>
          <p:cNvSpPr/>
          <p:nvPr/>
        </p:nvSpPr>
        <p:spPr>
          <a:xfrm flipH="1">
            <a:off x="11353800" y="363227"/>
            <a:ext cx="366091" cy="224705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1" i="0" sz="1350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5" name="Google Shape;55;p133"/>
          <p:cNvSpPr txBox="1"/>
          <p:nvPr>
            <p:ph type="title"/>
          </p:nvPr>
        </p:nvSpPr>
        <p:spPr>
          <a:xfrm>
            <a:off x="1192696" y="523893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  <a:defRPr b="0" i="1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34"/>
          <p:cNvGrpSpPr/>
          <p:nvPr/>
        </p:nvGrpSpPr>
        <p:grpSpPr>
          <a:xfrm>
            <a:off x="0" y="-1"/>
            <a:ext cx="12192000" cy="6858001"/>
            <a:chOff x="0" y="0"/>
            <a:chExt cx="13716000" cy="10287000"/>
          </a:xfrm>
        </p:grpSpPr>
        <p:sp>
          <p:nvSpPr>
            <p:cNvPr id="58" name="Google Shape;58;p1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9" name="Google Shape;59;p1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1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61" name="Google Shape;61;p134"/>
          <p:cNvGrpSpPr/>
          <p:nvPr/>
        </p:nvGrpSpPr>
        <p:grpSpPr>
          <a:xfrm>
            <a:off x="11497837" y="144790"/>
            <a:ext cx="565629" cy="524167"/>
            <a:chOff x="277892" y="2283969"/>
            <a:chExt cx="939577" cy="824904"/>
          </a:xfrm>
        </p:grpSpPr>
        <p:sp>
          <p:nvSpPr>
            <p:cNvPr id="62" name="Google Shape;62;p134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63" name="Google Shape;63;p13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42" r="0" t="-1677"/>
              </a:stretch>
            </a:blipFill>
            <a:ln>
              <a:noFill/>
            </a:ln>
          </p:spPr>
        </p:sp>
      </p:grpSp>
      <p:sp>
        <p:nvSpPr>
          <p:cNvPr id="64" name="Google Shape;64;p134"/>
          <p:cNvSpPr txBox="1"/>
          <p:nvPr>
            <p:ph idx="1" type="body"/>
          </p:nvPr>
        </p:nvSpPr>
        <p:spPr>
          <a:xfrm>
            <a:off x="614581" y="1192778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34"/>
          <p:cNvSpPr txBox="1"/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1" sz="18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4"/>
          <p:cNvSpPr txBox="1"/>
          <p:nvPr>
            <p:ph idx="2" type="body"/>
          </p:nvPr>
        </p:nvSpPr>
        <p:spPr>
          <a:xfrm>
            <a:off x="1146359" y="59032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i="1" sz="1400"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72" name="Google Shape;72;p11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1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392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13"/>
          <p:cNvSpPr txBox="1"/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" name="Google Shape;76;p1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D8E2F3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0" name="Google Shape;80;p1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1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>
  <p:cSld name="Titre de section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2" name="Google Shape;92;p1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1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10" name="Google Shape;110;p1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1" name="Google Shape;111;p1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9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95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95"/>
          <p:cNvSpPr txBox="1"/>
          <p:nvPr>
            <p:ph idx="1" type="body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5334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b="1" i="0" sz="480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95"/>
          <p:cNvSpPr txBox="1"/>
          <p:nvPr>
            <p:ph idx="2" type="body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4191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b="0" i="0" sz="300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9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9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32" name="Google Shape;132;p8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8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8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grpSp>
        <p:nvGrpSpPr>
          <p:cNvPr id="135" name="Google Shape;135;p86"/>
          <p:cNvGrpSpPr/>
          <p:nvPr/>
        </p:nvGrpSpPr>
        <p:grpSpPr>
          <a:xfrm>
            <a:off x="0" y="-26503"/>
            <a:ext cx="12192000" cy="6858001"/>
            <a:chOff x="0" y="0"/>
            <a:chExt cx="13716000" cy="10287000"/>
          </a:xfrm>
        </p:grpSpPr>
        <p:sp>
          <p:nvSpPr>
            <p:cNvPr id="136" name="Google Shape;136;p8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7" name="Google Shape;137;p86"/>
            <p:cNvSpPr/>
            <p:nvPr/>
          </p:nvSpPr>
          <p:spPr>
            <a:xfrm>
              <a:off x="304801" y="920109"/>
              <a:ext cx="13106399" cy="9160152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" name="Google Shape;138;p86"/>
            <p:cNvSpPr/>
            <p:nvPr/>
          </p:nvSpPr>
          <p:spPr>
            <a:xfrm>
              <a:off x="304801" y="310242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9" name="Google Shape;139;p86"/>
          <p:cNvSpPr/>
          <p:nvPr/>
        </p:nvSpPr>
        <p:spPr>
          <a:xfrm flipH="1">
            <a:off x="11353800" y="363227"/>
            <a:ext cx="366091" cy="224705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1" i="0" sz="1350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40" name="Google Shape;140;p86"/>
          <p:cNvSpPr txBox="1"/>
          <p:nvPr>
            <p:ph type="title"/>
          </p:nvPr>
        </p:nvSpPr>
        <p:spPr>
          <a:xfrm>
            <a:off x="1192696" y="523893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  <a:defRPr b="0" i="1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1_Diapositive de titre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13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44" name="Google Shape;144;p1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5" name="Google Shape;145;p1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" name="Google Shape;146;p1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id="147" name="Google Shape;147;p1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2097" y="464909"/>
            <a:ext cx="699712" cy="69971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36"/>
          <p:cNvSpPr txBox="1"/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1" sz="18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3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136"/>
          <p:cNvSpPr txBox="1"/>
          <p:nvPr>
            <p:ph idx="2" type="body"/>
          </p:nvPr>
        </p:nvSpPr>
        <p:spPr>
          <a:xfrm>
            <a:off x="1146359" y="59032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i="1" sz="1400"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151" name="Google Shape;151;p136"/>
          <p:cNvPicPr preferRelativeResize="0"/>
          <p:nvPr/>
        </p:nvPicPr>
        <p:blipFill rotWithShape="1">
          <a:blip r:embed="rId3">
            <a:alphaModFix/>
          </a:blip>
          <a:srcRect b="62431" l="6026" r="75345" t="25226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8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9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9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9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157" name="Google Shape;157;p98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98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392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98"/>
          <p:cNvSpPr txBox="1"/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98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9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D8E2F3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9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5" name="Google Shape;165;p9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9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9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10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1" name="Google Shape;171;p10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10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10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>
  <p:cSld name="Titre de section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10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7" name="Google Shape;177;p10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10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10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10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" name="Google Shape;183;p10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4" name="Google Shape;184;p10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10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10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10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10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10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10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95" name="Google Shape;195;p10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96" name="Google Shape;196;p10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10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10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8E2F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7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8E2F3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Google Shape;116;p8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8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8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" name="Google Shape;119;p8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jpg"/><Relationship Id="rId4" Type="http://schemas.openxmlformats.org/officeDocument/2006/relationships/image" Target="../media/image10.png"/><Relationship Id="rId5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5" Type="http://schemas.openxmlformats.org/officeDocument/2006/relationships/image" Target="../media/image7.png"/><Relationship Id="rId6" Type="http://schemas.openxmlformats.org/officeDocument/2006/relationships/image" Target="../media/image16.png"/><Relationship Id="rId7" Type="http://schemas.openxmlformats.org/officeDocument/2006/relationships/image" Target="../media/image14.png"/><Relationship Id="rId8" Type="http://schemas.openxmlformats.org/officeDocument/2006/relationships/image" Target="../media/image32.png"/></Relationships>
</file>

<file path=ppt/slides/_rels/slide3.xml.rels><?xml version="1.0" encoding="UTF-8" standalone="yes"?><Relationships xmlns="http://schemas.openxmlformats.org/package/2006/relationships"><Relationship Id="rId1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20.jpg"/><Relationship Id="rId5" Type="http://schemas.openxmlformats.org/officeDocument/2006/relationships/image" Target="../media/image13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3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gif"/><Relationship Id="rId4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gif"/><Relationship Id="rId4" Type="http://schemas.openxmlformats.org/officeDocument/2006/relationships/image" Target="../media/image27.png"/><Relationship Id="rId5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6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8.png"/><Relationship Id="rId4" Type="http://schemas.openxmlformats.org/officeDocument/2006/relationships/image" Target="../media/image40.png"/><Relationship Id="rId5" Type="http://schemas.openxmlformats.org/officeDocument/2006/relationships/image" Target="../media/image4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Relationship Id="rId4" Type="http://schemas.openxmlformats.org/officeDocument/2006/relationships/image" Target="../media/image4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40.png"/><Relationship Id="rId5" Type="http://schemas.openxmlformats.org/officeDocument/2006/relationships/image" Target="../media/image4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png"/><Relationship Id="rId4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png"/><Relationship Id="rId4" Type="http://schemas.openxmlformats.org/officeDocument/2006/relationships/image" Target="../media/image3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png"/><Relationship Id="rId4" Type="http://schemas.openxmlformats.org/officeDocument/2006/relationships/image" Target="../media/image4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png"/><Relationship Id="rId4" Type="http://schemas.openxmlformats.org/officeDocument/2006/relationships/image" Target="../media/image4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8.png"/><Relationship Id="rId4" Type="http://schemas.openxmlformats.org/officeDocument/2006/relationships/image" Target="../media/image4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Relationship Id="rId4" Type="http://schemas.openxmlformats.org/officeDocument/2006/relationships/image" Target="../media/image4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png"/><Relationship Id="rId4" Type="http://schemas.openxmlformats.org/officeDocument/2006/relationships/image" Target="../media/image3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png"/><Relationship Id="rId4" Type="http://schemas.openxmlformats.org/officeDocument/2006/relationships/image" Target="../media/image4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png"/><Relationship Id="rId4" Type="http://schemas.openxmlformats.org/officeDocument/2006/relationships/image" Target="../media/image3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png"/><Relationship Id="rId4" Type="http://schemas.openxmlformats.org/officeDocument/2006/relationships/image" Target="../media/image4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8.png"/><Relationship Id="rId4" Type="http://schemas.openxmlformats.org/officeDocument/2006/relationships/image" Target="../media/image3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9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0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9.gif"/><Relationship Id="rId4" Type="http://schemas.openxmlformats.org/officeDocument/2006/relationships/image" Target="../media/image5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0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8.png"/><Relationship Id="rId4" Type="http://schemas.openxmlformats.org/officeDocument/2006/relationships/image" Target="../media/image3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0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8.png"/><Relationship Id="rId4" Type="http://schemas.openxmlformats.org/officeDocument/2006/relationships/image" Target="../media/image5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8.png"/><Relationship Id="rId4" Type="http://schemas.openxmlformats.org/officeDocument/2006/relationships/image" Target="../media/image5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8.png"/><Relationship Id="rId4" Type="http://schemas.openxmlformats.org/officeDocument/2006/relationships/image" Target="../media/image5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9.gif"/><Relationship Id="rId4" Type="http://schemas.openxmlformats.org/officeDocument/2006/relationships/image" Target="../media/image53.png"/><Relationship Id="rId5" Type="http://schemas.openxmlformats.org/officeDocument/2006/relationships/image" Target="../media/image7.png"/><Relationship Id="rId6" Type="http://schemas.openxmlformats.org/officeDocument/2006/relationships/image" Target="../media/image1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8.png"/><Relationship Id="rId4" Type="http://schemas.openxmlformats.org/officeDocument/2006/relationships/image" Target="../media/image55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8.png"/><Relationship Id="rId4" Type="http://schemas.openxmlformats.org/officeDocument/2006/relationships/image" Target="../media/image5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8.png"/><Relationship Id="rId4" Type="http://schemas.openxmlformats.org/officeDocument/2006/relationships/image" Target="../media/image55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8.png"/><Relationship Id="rId4" Type="http://schemas.openxmlformats.org/officeDocument/2006/relationships/image" Target="../media/image55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9.gif"/><Relationship Id="rId4" Type="http://schemas.openxmlformats.org/officeDocument/2006/relationships/image" Target="../media/image58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8.png"/><Relationship Id="rId4" Type="http://schemas.openxmlformats.org/officeDocument/2006/relationships/image" Target="../media/image56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9.gif"/><Relationship Id="rId4" Type="http://schemas.openxmlformats.org/officeDocument/2006/relationships/image" Target="../media/image66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28.png"/><Relationship Id="rId4" Type="http://schemas.openxmlformats.org/officeDocument/2006/relationships/image" Target="../media/image56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6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28.png"/><Relationship Id="rId4" Type="http://schemas.openxmlformats.org/officeDocument/2006/relationships/image" Target="../media/image55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9.gif"/><Relationship Id="rId4" Type="http://schemas.openxmlformats.org/officeDocument/2006/relationships/image" Target="../media/image67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63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63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3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3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0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28.png"/><Relationship Id="rId4" Type="http://schemas.openxmlformats.org/officeDocument/2006/relationships/image" Target="../media/image55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28.png"/><Relationship Id="rId4" Type="http://schemas.openxmlformats.org/officeDocument/2006/relationships/image" Target="../media/image56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63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63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63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63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9.gif"/><Relationship Id="rId4" Type="http://schemas.openxmlformats.org/officeDocument/2006/relationships/image" Target="../media/image61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64.png"/><Relationship Id="rId4" Type="http://schemas.openxmlformats.org/officeDocument/2006/relationships/image" Target="../media/image37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64.png"/><Relationship Id="rId4" Type="http://schemas.openxmlformats.org/officeDocument/2006/relationships/image" Target="../media/image37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64.png"/><Relationship Id="rId4" Type="http://schemas.openxmlformats.org/officeDocument/2006/relationships/image" Target="../media/image37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64.png"/><Relationship Id="rId4" Type="http://schemas.openxmlformats.org/officeDocument/2006/relationships/image" Target="../media/image37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64.png"/><Relationship Id="rId4" Type="http://schemas.openxmlformats.org/officeDocument/2006/relationships/image" Target="../media/image37.png"/><Relationship Id="rId5" Type="http://schemas.openxmlformats.org/officeDocument/2006/relationships/image" Target="../media/image69.jp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64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322" y="3218691"/>
            <a:ext cx="3081981" cy="23114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الصفحة الرئيسية" id="205" name="Google Shape;20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"/>
          <p:cNvSpPr/>
          <p:nvPr/>
        </p:nvSpPr>
        <p:spPr>
          <a:xfrm>
            <a:off x="4806077" y="3475422"/>
            <a:ext cx="6558396" cy="650403"/>
          </a:xfrm>
          <a:custGeom>
            <a:rect b="b" l="l" r="r" t="t"/>
            <a:pathLst>
              <a:path extrusionOk="0" h="120000" w="120000">
                <a:moveTo>
                  <a:pt x="1025" y="0"/>
                </a:moveTo>
                <a:cubicBezTo>
                  <a:pt x="1024" y="0"/>
                  <a:pt x="1024" y="0"/>
                  <a:pt x="1024" y="1"/>
                </a:cubicBezTo>
                <a:lnTo>
                  <a:pt x="0" y="109661"/>
                </a:lnTo>
                <a:cubicBezTo>
                  <a:pt x="0" y="109662"/>
                  <a:pt x="0" y="109662"/>
                  <a:pt x="1" y="109662"/>
                </a:cubicBezTo>
                <a:lnTo>
                  <a:pt x="118975" y="120000"/>
                </a:lnTo>
                <a:cubicBezTo>
                  <a:pt x="118976" y="120000"/>
                  <a:pt x="118976" y="120000"/>
                  <a:pt x="118976" y="119999"/>
                </a:cubicBezTo>
                <a:lnTo>
                  <a:pt x="120000" y="10339"/>
                </a:lnTo>
                <a:cubicBezTo>
                  <a:pt x="120000" y="10338"/>
                  <a:pt x="120000" y="10338"/>
                  <a:pt x="119999" y="10338"/>
                </a:cubicBezTo>
                <a:close/>
              </a:path>
            </a:pathLst>
          </a:custGeom>
          <a:solidFill>
            <a:srgbClr val="037A9C"/>
          </a:solidFill>
          <a:ln cap="flat" cmpd="sng" w="9525">
            <a:solidFill>
              <a:srgbClr val="D5DBE5"/>
            </a:solidFill>
            <a:prstDash val="solid"/>
            <a:miter lim="8000"/>
            <a:headEnd len="sm" w="sm" type="none"/>
            <a:tailEnd len="sm" w="sm" type="none"/>
          </a:ln>
          <a:effectLst>
            <a:outerShdw algn="tl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7"/>
              <a:buFont typeface="Arial"/>
              <a:buNone/>
            </a:pPr>
            <a:r>
              <a:t/>
            </a:r>
            <a:endParaRPr b="0" i="0" sz="6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"/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الوحدة الأولى </a:t>
            </a:r>
            <a:endParaRPr/>
          </a:p>
        </p:txBody>
      </p:sp>
      <p:sp>
        <p:nvSpPr>
          <p:cNvPr id="208" name="Google Shape;208;p2"/>
          <p:cNvSpPr/>
          <p:nvPr/>
        </p:nvSpPr>
        <p:spPr>
          <a:xfrm>
            <a:off x="9623127" y="3572643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"/>
          <p:cNvSpPr/>
          <p:nvPr/>
        </p:nvSpPr>
        <p:spPr>
          <a:xfrm>
            <a:off x="4806077" y="4374434"/>
            <a:ext cx="6625147" cy="640400"/>
          </a:xfrm>
          <a:custGeom>
            <a:rect b="b" l="l" r="r" t="t"/>
            <a:pathLst>
              <a:path extrusionOk="0" h="120000" w="120000">
                <a:moveTo>
                  <a:pt x="999" y="0"/>
                </a:moveTo>
                <a:cubicBezTo>
                  <a:pt x="998" y="0"/>
                  <a:pt x="998" y="0"/>
                  <a:pt x="998" y="1"/>
                </a:cubicBezTo>
                <a:lnTo>
                  <a:pt x="0" y="109661"/>
                </a:lnTo>
                <a:cubicBezTo>
                  <a:pt x="0" y="109662"/>
                  <a:pt x="0" y="109662"/>
                  <a:pt x="1" y="109662"/>
                </a:cubicBezTo>
                <a:lnTo>
                  <a:pt x="119001" y="120000"/>
                </a:lnTo>
                <a:cubicBezTo>
                  <a:pt x="119002" y="120000"/>
                  <a:pt x="119002" y="120000"/>
                  <a:pt x="119002" y="119999"/>
                </a:cubicBezTo>
                <a:lnTo>
                  <a:pt x="120000" y="10339"/>
                </a:lnTo>
                <a:cubicBezTo>
                  <a:pt x="120000" y="10338"/>
                  <a:pt x="120000" y="10338"/>
                  <a:pt x="119999" y="10338"/>
                </a:cubicBezTo>
                <a:close/>
              </a:path>
            </a:pathLst>
          </a:custGeom>
          <a:solidFill>
            <a:srgbClr val="15A2C8"/>
          </a:solidFill>
          <a:ln cap="flat" cmpd="sng" w="9525">
            <a:solidFill>
              <a:srgbClr val="D5DBE5"/>
            </a:solidFill>
            <a:prstDash val="solid"/>
            <a:miter lim="8000"/>
            <a:headEnd len="sm" w="sm" type="none"/>
            <a:tailEnd len="sm" w="sm" type="none"/>
          </a:ln>
          <a:effectLst>
            <a:outerShdw algn="tl">
              <a:srgbClr val="000000">
                <a:alpha val="40000"/>
              </a:srgbClr>
            </a:outerShdw>
          </a:effectLst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7"/>
              <a:buFont typeface="Arial"/>
              <a:buNone/>
            </a:pPr>
            <a:r>
              <a:t/>
            </a:r>
            <a:endParaRPr b="0" i="0" sz="6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"/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الأسبوع</a:t>
            </a:r>
            <a:endParaRPr b="1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"/>
          <p:cNvSpPr/>
          <p:nvPr/>
        </p:nvSpPr>
        <p:spPr>
          <a:xfrm>
            <a:off x="9623127" y="4468224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"/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6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مَادَّةُ ﭐللُّغَةِ ﭐلْعَرَبِيَّةِ</a:t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2"/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214" name="Google Shape;214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" name="Google Shape;215;p2"/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1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ar-MA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الثالثة  </a:t>
              </a:r>
              <a:endParaRPr/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ar-MA" sz="2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إعدادي</a:t>
              </a:r>
              <a:endParaRPr/>
            </a:p>
          </p:txBody>
        </p:sp>
      </p:grpSp>
      <p:sp>
        <p:nvSpPr>
          <p:cNvPr id="216" name="Google Shape;216;p2"/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الحصة  : 4 </a:t>
            </a:r>
            <a:endParaRPr/>
          </a:p>
        </p:txBody>
      </p:sp>
      <p:sp>
        <p:nvSpPr>
          <p:cNvPr id="217" name="Google Shape;217;p2"/>
          <p:cNvSpPr/>
          <p:nvPr/>
        </p:nvSpPr>
        <p:spPr>
          <a:xfrm>
            <a:off x="9642524" y="5370964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"/>
          <p:cNvSpPr/>
          <p:nvPr/>
        </p:nvSpPr>
        <p:spPr>
          <a:xfrm>
            <a:off x="4806077" y="5288922"/>
            <a:ext cx="6558396" cy="640400"/>
          </a:xfrm>
          <a:custGeom>
            <a:rect b="b" l="l" r="r" t="t"/>
            <a:pathLst>
              <a:path extrusionOk="0" h="120000" w="120000">
                <a:moveTo>
                  <a:pt x="1010" y="0"/>
                </a:moveTo>
                <a:cubicBezTo>
                  <a:pt x="1009" y="0"/>
                  <a:pt x="1009" y="0"/>
                  <a:pt x="1009" y="1"/>
                </a:cubicBezTo>
                <a:lnTo>
                  <a:pt x="0" y="109661"/>
                </a:lnTo>
                <a:cubicBezTo>
                  <a:pt x="0" y="109662"/>
                  <a:pt x="0" y="109662"/>
                  <a:pt x="1" y="109662"/>
                </a:cubicBezTo>
                <a:lnTo>
                  <a:pt x="118990" y="120000"/>
                </a:lnTo>
                <a:cubicBezTo>
                  <a:pt x="118991" y="120000"/>
                  <a:pt x="118991" y="120000"/>
                  <a:pt x="118991" y="119999"/>
                </a:cubicBezTo>
                <a:lnTo>
                  <a:pt x="120000" y="10339"/>
                </a:lnTo>
                <a:cubicBezTo>
                  <a:pt x="120000" y="10338"/>
                  <a:pt x="120000" y="10338"/>
                  <a:pt x="119999" y="10338"/>
                </a:cubicBezTo>
                <a:close/>
              </a:path>
            </a:pathLst>
          </a:custGeom>
          <a:solidFill>
            <a:srgbClr val="15A2C8"/>
          </a:solidFill>
          <a:ln cap="flat" cmpd="sng" w="9525">
            <a:solidFill>
              <a:srgbClr val="D5DBE5"/>
            </a:solidFill>
            <a:prstDash val="solid"/>
            <a:miter lim="8000"/>
            <a:headEnd len="sm" w="sm" type="none"/>
            <a:tailEnd len="sm" w="sm" type="none"/>
          </a:ln>
          <a:effectLst>
            <a:outerShdw algn="tl">
              <a:srgbClr val="000000">
                <a:alpha val="40000"/>
              </a:srgbClr>
            </a:outerShdw>
          </a:effectLst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الطلاقة والفهم (1):قِصَّتِي مَعَ ٱلسِّينِمَا </a:t>
            </a:r>
            <a:endParaRPr b="0" i="0" sz="6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"/>
          <p:cNvSpPr txBox="1"/>
          <p:nvPr/>
        </p:nvSpPr>
        <p:spPr>
          <a:xfrm>
            <a:off x="9758500" y="5396178"/>
            <a:ext cx="1555595" cy="3776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الحصة: 4</a:t>
            </a:r>
            <a:endParaRPr b="1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"/>
          <p:cNvSpPr/>
          <p:nvPr/>
        </p:nvSpPr>
        <p:spPr>
          <a:xfrm>
            <a:off x="9615508" y="5396178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"/>
          <p:cNvSpPr txBox="1"/>
          <p:nvPr/>
        </p:nvSpPr>
        <p:spPr>
          <a:xfrm>
            <a:off x="5236149" y="3575995"/>
            <a:ext cx="4727890" cy="39978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قصتي مع السينما</a:t>
            </a:r>
            <a:endParaRPr/>
          </a:p>
        </p:txBody>
      </p:sp>
      <p:sp>
        <p:nvSpPr>
          <p:cNvPr id="222" name="Google Shape;222;p2"/>
          <p:cNvSpPr/>
          <p:nvPr/>
        </p:nvSpPr>
        <p:spPr>
          <a:xfrm>
            <a:off x="4806077" y="2682482"/>
            <a:ext cx="6595601" cy="650403"/>
          </a:xfrm>
          <a:custGeom>
            <a:rect b="b" l="l" r="r" t="t"/>
            <a:pathLst>
              <a:path extrusionOk="0" h="120000" w="120000">
                <a:moveTo>
                  <a:pt x="1020" y="0"/>
                </a:moveTo>
                <a:cubicBezTo>
                  <a:pt x="1019" y="0"/>
                  <a:pt x="1019" y="0"/>
                  <a:pt x="1019" y="1"/>
                </a:cubicBezTo>
                <a:lnTo>
                  <a:pt x="0" y="109661"/>
                </a:lnTo>
                <a:cubicBezTo>
                  <a:pt x="0" y="109662"/>
                  <a:pt x="0" y="109662"/>
                  <a:pt x="1" y="109662"/>
                </a:cubicBezTo>
                <a:lnTo>
                  <a:pt x="118980" y="120000"/>
                </a:lnTo>
                <a:cubicBezTo>
                  <a:pt x="118981" y="120000"/>
                  <a:pt x="118981" y="120000"/>
                  <a:pt x="118981" y="119999"/>
                </a:cubicBezTo>
                <a:lnTo>
                  <a:pt x="120000" y="10339"/>
                </a:lnTo>
                <a:cubicBezTo>
                  <a:pt x="120000" y="10338"/>
                  <a:pt x="120000" y="10338"/>
                  <a:pt x="119999" y="10338"/>
                </a:cubicBezTo>
                <a:close/>
              </a:path>
            </a:pathLst>
          </a:custGeom>
          <a:solidFill>
            <a:srgbClr val="037A9C"/>
          </a:solidFill>
          <a:ln cap="flat" cmpd="sng" w="9525">
            <a:solidFill>
              <a:srgbClr val="D5DBE5"/>
            </a:solidFill>
            <a:prstDash val="solid"/>
            <a:miter lim="8000"/>
            <a:headEnd len="sm" w="sm" type="none"/>
            <a:tailEnd len="sm" w="sm" type="none"/>
          </a:ln>
          <a:effectLst>
            <a:outerShdw algn="tl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7"/>
              <a:buFont typeface="Arial"/>
              <a:buNone/>
            </a:pPr>
            <a:r>
              <a:t/>
            </a:r>
            <a:endParaRPr b="0" i="0" sz="6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"/>
          <p:cNvSpPr txBox="1"/>
          <p:nvPr/>
        </p:nvSpPr>
        <p:spPr>
          <a:xfrm>
            <a:off x="9845068" y="2741378"/>
            <a:ext cx="1474396" cy="3696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المرحلة   1</a:t>
            </a:r>
            <a:endParaRPr b="1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"/>
          <p:cNvSpPr txBox="1"/>
          <p:nvPr/>
        </p:nvSpPr>
        <p:spPr>
          <a:xfrm>
            <a:off x="5079257" y="2765513"/>
            <a:ext cx="4727890" cy="39978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الآداب والفنون</a:t>
            </a:r>
            <a:endParaRPr/>
          </a:p>
        </p:txBody>
      </p:sp>
      <p:sp>
        <p:nvSpPr>
          <p:cNvPr id="225" name="Google Shape;225;p2"/>
          <p:cNvSpPr/>
          <p:nvPr/>
        </p:nvSpPr>
        <p:spPr>
          <a:xfrm>
            <a:off x="9645301" y="2821182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"/>
          <p:cNvSpPr txBox="1"/>
          <p:nvPr/>
        </p:nvSpPr>
        <p:spPr>
          <a:xfrm>
            <a:off x="5236149" y="4538681"/>
            <a:ext cx="4727890" cy="39978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الأول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"/>
          <p:cNvSpPr txBox="1"/>
          <p:nvPr/>
        </p:nvSpPr>
        <p:spPr>
          <a:xfrm>
            <a:off x="2151695" y="1298921"/>
            <a:ext cx="824120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صفحات خاصة بالأستاذ(ة)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"/>
          <p:cNvSpPr txBox="1"/>
          <p:nvPr/>
        </p:nvSpPr>
        <p:spPr>
          <a:xfrm>
            <a:off x="2151695" y="2226131"/>
            <a:ext cx="824120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نمذجة المهمة من طرف الأستاذ (شرح بصوت مرتفع)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33" name="Google Shape;233;p3"/>
          <p:cNvPicPr preferRelativeResize="0"/>
          <p:nvPr/>
        </p:nvPicPr>
        <p:blipFill rotWithShape="1">
          <a:blip r:embed="rId3">
            <a:alphaModFix/>
          </a:blip>
          <a:srcRect b="60699" l="0" r="71114" t="23545"/>
          <a:stretch/>
        </p:blipFill>
        <p:spPr>
          <a:xfrm>
            <a:off x="10496362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"/>
          <p:cNvSpPr txBox="1"/>
          <p:nvPr/>
        </p:nvSpPr>
        <p:spPr>
          <a:xfrm>
            <a:off x="2151695" y="3159518"/>
            <a:ext cx="824120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تعليمات أو شروحات للتلاميذ – خارج إطار النمذجة (بصوت مرتفع)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"/>
          <p:cNvSpPr txBox="1"/>
          <p:nvPr/>
        </p:nvSpPr>
        <p:spPr>
          <a:xfrm>
            <a:off x="2151695" y="4005511"/>
            <a:ext cx="824120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التذكير بميثاق القسم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31721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"/>
          <p:cNvSpPr/>
          <p:nvPr/>
        </p:nvSpPr>
        <p:spPr>
          <a:xfrm>
            <a:off x="3721103" y="87258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أيقونات مخصصة للأستاذ</a:t>
            </a:r>
            <a:endParaRPr/>
          </a:p>
        </p:txBody>
      </p:sp>
      <p:grpSp>
        <p:nvGrpSpPr>
          <p:cNvPr id="238" name="Google Shape;238;p3"/>
          <p:cNvGrpSpPr/>
          <p:nvPr/>
        </p:nvGrpSpPr>
        <p:grpSpPr>
          <a:xfrm>
            <a:off x="10657636" y="1985795"/>
            <a:ext cx="923513" cy="733132"/>
            <a:chOff x="277892" y="2283969"/>
            <a:chExt cx="939577" cy="824904"/>
          </a:xfrm>
        </p:grpSpPr>
        <p:sp>
          <p:nvSpPr>
            <p:cNvPr id="239" name="Google Shape;239;p3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40" name="Google Shape;240;p3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72000"/>
              </a:blip>
              <a:stretch>
                <a:fillRect b="0" l="-101442" r="0" t="-1677"/>
              </a:stretch>
            </a:blipFill>
            <a:ln>
              <a:noFill/>
            </a:ln>
          </p:spPr>
        </p:sp>
      </p:grpSp>
      <p:pic>
        <p:nvPicPr>
          <p:cNvPr descr="Image générée" id="241" name="Google Shape;241;p3"/>
          <p:cNvPicPr preferRelativeResize="0"/>
          <p:nvPr/>
        </p:nvPicPr>
        <p:blipFill rotWithShape="1">
          <a:blip r:embed="rId7">
            <a:alphaModFix/>
          </a:blip>
          <a:srcRect b="10678" l="0" r="0" t="11064"/>
          <a:stretch/>
        </p:blipFill>
        <p:spPr>
          <a:xfrm>
            <a:off x="10657635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701998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243" name="Google Shape;243;p3"/>
          <p:cNvSpPr txBox="1"/>
          <p:nvPr/>
        </p:nvSpPr>
        <p:spPr>
          <a:xfrm>
            <a:off x="2064863" y="5034031"/>
            <a:ext cx="8328032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تصحيح التمرين المنزلي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"/>
          <p:cNvSpPr txBox="1"/>
          <p:nvPr/>
        </p:nvSpPr>
        <p:spPr>
          <a:xfrm>
            <a:off x="1830625" y="4599181"/>
            <a:ext cx="8677479" cy="400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يشتغل التلاميذ بشكل مستقل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72427" y="4507781"/>
            <a:ext cx="613620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4"/>
          <p:cNvSpPr txBox="1"/>
          <p:nvPr/>
        </p:nvSpPr>
        <p:spPr>
          <a:xfrm>
            <a:off x="1830625" y="3830265"/>
            <a:ext cx="867747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يشتغل التلاميذ في ثنائيات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92884" y="3752370"/>
            <a:ext cx="551667" cy="498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96173" y="2319672"/>
            <a:ext cx="556939" cy="4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"/>
          <p:cNvSpPr txBox="1"/>
          <p:nvPr/>
        </p:nvSpPr>
        <p:spPr>
          <a:xfrm>
            <a:off x="1842082" y="2449852"/>
            <a:ext cx="867747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يستمع التلاميذ للأستاذ بتركيز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4"/>
          <p:cNvSpPr txBox="1"/>
          <p:nvPr/>
        </p:nvSpPr>
        <p:spPr>
          <a:xfrm>
            <a:off x="1830624" y="1694487"/>
            <a:ext cx="8677478" cy="400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يرفع التلاميذ أيديهم للمشاركة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ever la main - Icônes mains et gestes gratuites" id="255" name="Google Shape;25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63298" y="1692132"/>
            <a:ext cx="540887" cy="426303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"/>
          <p:cNvSpPr txBox="1"/>
          <p:nvPr/>
        </p:nvSpPr>
        <p:spPr>
          <a:xfrm>
            <a:off x="1848762" y="1040371"/>
            <a:ext cx="8677478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133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يستعمل التلاميذ اللوحات للإجابة</a:t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7" name="Google Shape;257;p4"/>
          <p:cNvGrpSpPr/>
          <p:nvPr/>
        </p:nvGrpSpPr>
        <p:grpSpPr>
          <a:xfrm>
            <a:off x="10772075" y="916351"/>
            <a:ext cx="632111" cy="603600"/>
            <a:chOff x="779845" y="4335989"/>
            <a:chExt cx="442253" cy="575842"/>
          </a:xfrm>
        </p:grpSpPr>
        <p:pic>
          <p:nvPicPr>
            <p:cNvPr descr="Une image contenant Dessin animé, clipart, Animation, illustration&#10;&#10;Description générée automatiquement" id="258" name="Google Shape;258;p4"/>
            <p:cNvPicPr preferRelativeResize="0"/>
            <p:nvPr/>
          </p:nvPicPr>
          <p:blipFill rotWithShape="1">
            <a:blip r:embed="rId7">
              <a:alphaModFix/>
            </a:blip>
            <a:srcRect b="23864" l="18242" r="18458" t="9344"/>
            <a:stretch/>
          </p:blipFill>
          <p:spPr>
            <a:xfrm>
              <a:off x="779845" y="4335989"/>
              <a:ext cx="442253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4"/>
            <p:cNvSpPr/>
            <p:nvPr/>
          </p:nvSpPr>
          <p:spPr>
            <a:xfrm>
              <a:off x="1078544" y="4438901"/>
              <a:ext cx="126559" cy="89253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6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0" name="Google Shape;260;p4"/>
          <p:cNvSpPr txBox="1"/>
          <p:nvPr/>
        </p:nvSpPr>
        <p:spPr>
          <a:xfrm>
            <a:off x="1830626" y="3116028"/>
            <a:ext cx="8677478" cy="400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يسجّل التلاميذ ما ينبغي تسجيله على دفاترهم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1" name="Google Shape;261;p4"/>
          <p:cNvGrpSpPr/>
          <p:nvPr/>
        </p:nvGrpSpPr>
        <p:grpSpPr>
          <a:xfrm>
            <a:off x="10824282" y="3007446"/>
            <a:ext cx="551667" cy="479498"/>
            <a:chOff x="10280460" y="4841540"/>
            <a:chExt cx="630930" cy="597556"/>
          </a:xfrm>
        </p:grpSpPr>
        <p:pic>
          <p:nvPicPr>
            <p:cNvPr id="262" name="Google Shape;262;p4"/>
            <p:cNvPicPr preferRelativeResize="0"/>
            <p:nvPr/>
          </p:nvPicPr>
          <p:blipFill rotWithShape="1">
            <a:blip r:embed="rId8">
              <a:alphaModFix/>
            </a:blip>
            <a:srcRect b="30054" l="11664" r="25922" t="23325"/>
            <a:stretch/>
          </p:blipFill>
          <p:spPr>
            <a:xfrm>
              <a:off x="10280460" y="4967823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3" name="Google Shape;263;p4"/>
            <p:cNvPicPr preferRelativeResize="0"/>
            <p:nvPr/>
          </p:nvPicPr>
          <p:blipFill rotWithShape="1">
            <a:blip r:embed="rId9">
              <a:alphaModFix/>
            </a:blip>
            <a:srcRect b="30054" l="74744" r="10688" t="23325"/>
            <a:stretch/>
          </p:blipFill>
          <p:spPr>
            <a:xfrm rot="1461832">
              <a:off x="10456526" y="4850932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4" name="Google Shape;264;p4"/>
          <p:cNvSpPr/>
          <p:nvPr/>
        </p:nvSpPr>
        <p:spPr>
          <a:xfrm>
            <a:off x="3523676" y="81409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أيقونات مخصصة للتلاميذ</a:t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4"/>
          <p:cNvSpPr txBox="1"/>
          <p:nvPr/>
        </p:nvSpPr>
        <p:spPr>
          <a:xfrm>
            <a:off x="1830624" y="5298757"/>
            <a:ext cx="867748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يقوم التلاميذ إلى السبورة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7720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"/>
          <p:cNvSpPr txBox="1"/>
          <p:nvPr/>
        </p:nvSpPr>
        <p:spPr>
          <a:xfrm>
            <a:off x="6937601" y="446738"/>
            <a:ext cx="4234074" cy="509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ar-MA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هيكلة الوحدة الديداكتيكية:</a:t>
            </a:r>
            <a:endParaRPr b="1" i="0" sz="3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2" name="Google Shape;272;p5"/>
          <p:cNvGrpSpPr/>
          <p:nvPr/>
        </p:nvGrpSpPr>
        <p:grpSpPr>
          <a:xfrm>
            <a:off x="6139754" y="2099609"/>
            <a:ext cx="5847433" cy="2634863"/>
            <a:chOff x="4299350" y="1553611"/>
            <a:chExt cx="6448599" cy="2634863"/>
          </a:xfrm>
        </p:grpSpPr>
        <p:sp>
          <p:nvSpPr>
            <p:cNvPr id="273" name="Google Shape;273;p5"/>
            <p:cNvSpPr/>
            <p:nvPr/>
          </p:nvSpPr>
          <p:spPr>
            <a:xfrm>
              <a:off x="4299350" y="1553611"/>
              <a:ext cx="4483578" cy="725869"/>
            </a:xfrm>
            <a:custGeom>
              <a:rect b="b" l="l" r="r" t="t"/>
              <a:pathLst>
                <a:path extrusionOk="0" h="120000" w="120000">
                  <a:moveTo>
                    <a:pt x="3238" y="0"/>
                  </a:moveTo>
                  <a:cubicBezTo>
                    <a:pt x="3237" y="0"/>
                    <a:pt x="3237" y="0"/>
                    <a:pt x="3237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6762" y="120000"/>
                  </a:lnTo>
                  <a:cubicBezTo>
                    <a:pt x="116763" y="120000"/>
                    <a:pt x="116763" y="120000"/>
                    <a:pt x="116763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cap="flat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MA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أستمع بتركيز وأفهم: كيف عشقت السينما؟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8949242" y="3441299"/>
              <a:ext cx="1798707" cy="725869"/>
            </a:xfrm>
            <a:custGeom>
              <a:rect b="b" l="l" r="r" t="t"/>
              <a:pathLst>
                <a:path extrusionOk="0" h="120000" w="120000">
                  <a:moveTo>
                    <a:pt x="8071" y="0"/>
                  </a:moveTo>
                  <a:cubicBezTo>
                    <a:pt x="8070" y="0"/>
                    <a:pt x="8070" y="0"/>
                    <a:pt x="8070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1929" y="120000"/>
                  </a:lnTo>
                  <a:cubicBezTo>
                    <a:pt x="111930" y="120000"/>
                    <a:pt x="111930" y="120000"/>
                    <a:pt x="111930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cap="flat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2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الحصة 3</a:t>
              </a:r>
              <a:endParaRPr b="1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4299350" y="3462605"/>
              <a:ext cx="4483578" cy="725869"/>
            </a:xfrm>
            <a:custGeom>
              <a:rect b="b" l="l" r="r" t="t"/>
              <a:pathLst>
                <a:path extrusionOk="0" h="120000" w="120000">
                  <a:moveTo>
                    <a:pt x="3238" y="0"/>
                  </a:moveTo>
                  <a:cubicBezTo>
                    <a:pt x="3237" y="0"/>
                    <a:pt x="3237" y="0"/>
                    <a:pt x="3237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6762" y="120000"/>
                  </a:lnTo>
                  <a:cubicBezTo>
                    <a:pt x="116763" y="120000"/>
                    <a:pt x="116763" y="120000"/>
                    <a:pt x="116763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cap="flat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MA" sz="2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أتحدث: أعبر عن أفضل فيلم سينمائي شاهدته.</a:t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8949242" y="1564553"/>
              <a:ext cx="1798707" cy="725869"/>
            </a:xfrm>
            <a:custGeom>
              <a:rect b="b" l="l" r="r" t="t"/>
              <a:pathLst>
                <a:path extrusionOk="0" h="120000" w="120000">
                  <a:moveTo>
                    <a:pt x="8071" y="0"/>
                  </a:moveTo>
                  <a:cubicBezTo>
                    <a:pt x="8070" y="0"/>
                    <a:pt x="8070" y="0"/>
                    <a:pt x="8070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1929" y="120000"/>
                  </a:lnTo>
                  <a:cubicBezTo>
                    <a:pt x="111930" y="120000"/>
                    <a:pt x="111930" y="120000"/>
                    <a:pt x="111930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cap="flat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MA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الحصة 1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8949242" y="2458583"/>
              <a:ext cx="1798707" cy="725869"/>
            </a:xfrm>
            <a:custGeom>
              <a:rect b="b" l="l" r="r" t="t"/>
              <a:pathLst>
                <a:path extrusionOk="0" h="120000" w="120000">
                  <a:moveTo>
                    <a:pt x="8071" y="0"/>
                  </a:moveTo>
                  <a:cubicBezTo>
                    <a:pt x="8070" y="0"/>
                    <a:pt x="8070" y="0"/>
                    <a:pt x="8070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1929" y="120000"/>
                  </a:lnTo>
                  <a:cubicBezTo>
                    <a:pt x="111930" y="120000"/>
                    <a:pt x="111930" y="120000"/>
                    <a:pt x="111930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cap="flat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50" lIns="68550" spcFirstLastPara="1" rIns="68550" wrap="square" tIns="3425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MA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الحصة 2 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4299350" y="2481605"/>
              <a:ext cx="4483578" cy="725869"/>
            </a:xfrm>
            <a:custGeom>
              <a:rect b="b" l="l" r="r" t="t"/>
              <a:pathLst>
                <a:path extrusionOk="0" h="120000" w="120000">
                  <a:moveTo>
                    <a:pt x="3238" y="0"/>
                  </a:moveTo>
                  <a:cubicBezTo>
                    <a:pt x="3237" y="0"/>
                    <a:pt x="3237" y="0"/>
                    <a:pt x="3237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6762" y="120000"/>
                  </a:lnTo>
                  <a:cubicBezTo>
                    <a:pt x="116763" y="120000"/>
                    <a:pt x="116763" y="120000"/>
                    <a:pt x="116763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cap="flat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MA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الظواهر اللغوية : اسم الفاعل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9" name="Google Shape;279;p5"/>
          <p:cNvSpPr/>
          <p:nvPr/>
        </p:nvSpPr>
        <p:spPr>
          <a:xfrm>
            <a:off x="6130654" y="1311586"/>
            <a:ext cx="5890794" cy="627084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الأسبوع الأول</a:t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5"/>
          <p:cNvSpPr/>
          <p:nvPr/>
        </p:nvSpPr>
        <p:spPr>
          <a:xfrm>
            <a:off x="123748" y="1311586"/>
            <a:ext cx="5890794" cy="627084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الأسبوع الثاني</a:t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81" name="Google Shape;281;p5"/>
          <p:cNvPicPr preferRelativeResize="0"/>
          <p:nvPr/>
        </p:nvPicPr>
        <p:blipFill rotWithShape="1">
          <a:blip r:embed="rId3">
            <a:alphaModFix/>
          </a:blip>
          <a:srcRect b="10678" l="0" r="0" t="11064"/>
          <a:stretch/>
        </p:blipFill>
        <p:spPr>
          <a:xfrm>
            <a:off x="11266255" y="178633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5"/>
          <p:cNvSpPr/>
          <p:nvPr/>
        </p:nvSpPr>
        <p:spPr>
          <a:xfrm>
            <a:off x="5987322" y="4885289"/>
            <a:ext cx="6177458" cy="976025"/>
          </a:xfrm>
          <a:prstGeom prst="roundRect">
            <a:avLst>
              <a:gd fmla="val 50000" name="adj"/>
            </a:avLst>
          </a:prstGeom>
          <a:noFill/>
          <a:ln cap="flat" cmpd="sng" w="38100">
            <a:solidFill>
              <a:srgbClr val="1C3052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5"/>
          <p:cNvSpPr/>
          <p:nvPr/>
        </p:nvSpPr>
        <p:spPr>
          <a:xfrm>
            <a:off x="6165351" y="5024195"/>
            <a:ext cx="4065600" cy="725869"/>
          </a:xfrm>
          <a:custGeom>
            <a:rect b="b" l="l" r="r" t="t"/>
            <a:pathLst>
              <a:path extrusionOk="0" h="120000" w="12000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الطلاقة والفهم: قصتي مع السينما (ح1)</a:t>
            </a:r>
            <a:endParaRPr b="1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5"/>
          <p:cNvSpPr/>
          <p:nvPr/>
        </p:nvSpPr>
        <p:spPr>
          <a:xfrm>
            <a:off x="10363046" y="5024195"/>
            <a:ext cx="1631024" cy="725869"/>
          </a:xfrm>
          <a:custGeom>
            <a:rect b="b" l="l" r="r" t="t"/>
            <a:pathLst>
              <a:path extrusionOk="0" h="120000" w="12000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4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5"/>
          <p:cNvSpPr/>
          <p:nvPr/>
        </p:nvSpPr>
        <p:spPr>
          <a:xfrm>
            <a:off x="4356298" y="2110550"/>
            <a:ext cx="1631024" cy="725869"/>
          </a:xfrm>
          <a:custGeom>
            <a:rect b="b" l="l" r="r" t="t"/>
            <a:pathLst>
              <a:path extrusionOk="0" h="120000" w="12000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5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5"/>
          <p:cNvSpPr/>
          <p:nvPr/>
        </p:nvSpPr>
        <p:spPr>
          <a:xfrm>
            <a:off x="4356298" y="3093267"/>
            <a:ext cx="1631024" cy="725869"/>
          </a:xfrm>
          <a:custGeom>
            <a:rect b="b" l="l" r="r" t="t"/>
            <a:pathLst>
              <a:path extrusionOk="0" h="120000" w="12000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6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5"/>
          <p:cNvSpPr/>
          <p:nvPr/>
        </p:nvSpPr>
        <p:spPr>
          <a:xfrm>
            <a:off x="4383518" y="3987296"/>
            <a:ext cx="1631024" cy="725869"/>
          </a:xfrm>
          <a:custGeom>
            <a:rect b="b" l="l" r="r" t="t"/>
            <a:pathLst>
              <a:path extrusionOk="0" h="120000" w="12000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7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5"/>
          <p:cNvSpPr/>
          <p:nvPr/>
        </p:nvSpPr>
        <p:spPr>
          <a:xfrm>
            <a:off x="4410738" y="4989601"/>
            <a:ext cx="1631024" cy="725869"/>
          </a:xfrm>
          <a:custGeom>
            <a:rect b="b" l="l" r="r" t="t"/>
            <a:pathLst>
              <a:path extrusionOk="0" h="120000" w="12000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8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5"/>
          <p:cNvSpPr/>
          <p:nvPr/>
        </p:nvSpPr>
        <p:spPr>
          <a:xfrm>
            <a:off x="204813" y="2082341"/>
            <a:ext cx="4065600" cy="725869"/>
          </a:xfrm>
          <a:custGeom>
            <a:rect b="b" l="l" r="r" t="t"/>
            <a:pathLst>
              <a:path extrusionOk="0" h="120000" w="12000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الطلاقة والفهم: قصتي مع السينما(ح2)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5"/>
          <p:cNvSpPr/>
          <p:nvPr/>
        </p:nvSpPr>
        <p:spPr>
          <a:xfrm>
            <a:off x="214482" y="3093266"/>
            <a:ext cx="4065600" cy="725869"/>
          </a:xfrm>
          <a:custGeom>
            <a:rect b="b" l="l" r="r" t="t"/>
            <a:pathLst>
              <a:path extrusionOk="0" h="120000" w="12000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الإنتاج الكتابي ح 1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إنتاج نص سردي 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5"/>
          <p:cNvSpPr/>
          <p:nvPr/>
        </p:nvSpPr>
        <p:spPr>
          <a:xfrm>
            <a:off x="192706" y="4063124"/>
            <a:ext cx="4065600" cy="725869"/>
          </a:xfrm>
          <a:custGeom>
            <a:rect b="b" l="l" r="r" t="t"/>
            <a:pathLst>
              <a:path extrusionOk="0" h="120000" w="12000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الإنتاج الكتابي ح 2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إنتاج نص سردي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5"/>
          <p:cNvSpPr/>
          <p:nvPr/>
        </p:nvSpPr>
        <p:spPr>
          <a:xfrm>
            <a:off x="174428" y="5024194"/>
            <a:ext cx="4065600" cy="725869"/>
          </a:xfrm>
          <a:custGeom>
            <a:rect b="b" l="l" r="r" t="t"/>
            <a:pathLst>
              <a:path extrusionOk="0" h="120000" w="12000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الدعم والتقويم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48"/>
          <p:cNvGrpSpPr/>
          <p:nvPr/>
        </p:nvGrpSpPr>
        <p:grpSpPr>
          <a:xfrm>
            <a:off x="657726" y="1330384"/>
            <a:ext cx="9600993" cy="5072667"/>
            <a:chOff x="2159302" y="1382561"/>
            <a:chExt cx="8127697" cy="5072667"/>
          </a:xfrm>
        </p:grpSpPr>
        <p:sp>
          <p:nvSpPr>
            <p:cNvPr id="299" name="Google Shape;299;p48"/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5882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48"/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1" name="Google Shape;301;p48"/>
          <p:cNvGrpSpPr/>
          <p:nvPr/>
        </p:nvGrpSpPr>
        <p:grpSpPr>
          <a:xfrm>
            <a:off x="1604529" y="1890029"/>
            <a:ext cx="7948146" cy="4183523"/>
            <a:chOff x="2290553" y="1783298"/>
            <a:chExt cx="7407100" cy="4183523"/>
          </a:xfrm>
        </p:grpSpPr>
        <p:sp>
          <p:nvSpPr>
            <p:cNvPr id="302" name="Google Shape;302;p48"/>
            <p:cNvSpPr/>
            <p:nvPr/>
          </p:nvSpPr>
          <p:spPr>
            <a:xfrm>
              <a:off x="2290553" y="1783298"/>
              <a:ext cx="7407100" cy="547670"/>
            </a:xfrm>
            <a:prstGeom prst="flowChartAlternateProcess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48"/>
            <p:cNvSpPr/>
            <p:nvPr/>
          </p:nvSpPr>
          <p:spPr>
            <a:xfrm>
              <a:off x="2290553" y="2710699"/>
              <a:ext cx="7407099" cy="547670"/>
            </a:xfrm>
            <a:prstGeom prst="flowChartAlternateProcess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48"/>
            <p:cNvSpPr/>
            <p:nvPr/>
          </p:nvSpPr>
          <p:spPr>
            <a:xfrm>
              <a:off x="2290553" y="3612020"/>
              <a:ext cx="7407099" cy="547670"/>
            </a:xfrm>
            <a:prstGeom prst="flowChartAlternateProcess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48"/>
            <p:cNvSpPr/>
            <p:nvPr/>
          </p:nvSpPr>
          <p:spPr>
            <a:xfrm>
              <a:off x="2290553" y="4582773"/>
              <a:ext cx="7407099" cy="547670"/>
            </a:xfrm>
            <a:prstGeom prst="flowChartAlternateProcess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48"/>
            <p:cNvSpPr/>
            <p:nvPr/>
          </p:nvSpPr>
          <p:spPr>
            <a:xfrm>
              <a:off x="2290553" y="5419151"/>
              <a:ext cx="7407099" cy="547670"/>
            </a:xfrm>
            <a:prstGeom prst="flowChartAlternateProcess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7" name="Google Shape;307;p48"/>
          <p:cNvSpPr/>
          <p:nvPr/>
        </p:nvSpPr>
        <p:spPr>
          <a:xfrm>
            <a:off x="1728056" y="1892124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48"/>
          <p:cNvSpPr/>
          <p:nvPr/>
        </p:nvSpPr>
        <p:spPr>
          <a:xfrm>
            <a:off x="1739127" y="2783284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48"/>
          <p:cNvSpPr/>
          <p:nvPr/>
        </p:nvSpPr>
        <p:spPr>
          <a:xfrm>
            <a:off x="1738333" y="3725975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48"/>
          <p:cNvSpPr/>
          <p:nvPr/>
        </p:nvSpPr>
        <p:spPr>
          <a:xfrm>
            <a:off x="1738799" y="4709863"/>
            <a:ext cx="519608" cy="465747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48"/>
          <p:cNvSpPr/>
          <p:nvPr/>
        </p:nvSpPr>
        <p:spPr>
          <a:xfrm>
            <a:off x="9628457" y="187434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</a:pPr>
            <a:r>
              <a:rPr b="1" i="0" lang="ar-MA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48"/>
          <p:cNvSpPr/>
          <p:nvPr/>
        </p:nvSpPr>
        <p:spPr>
          <a:xfrm>
            <a:off x="9610540" y="2822781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</a:pPr>
            <a:r>
              <a:rPr b="1" i="0" lang="ar-MA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48"/>
          <p:cNvSpPr/>
          <p:nvPr/>
        </p:nvSpPr>
        <p:spPr>
          <a:xfrm>
            <a:off x="9578328" y="3750122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</a:pPr>
            <a:r>
              <a:rPr b="1" i="0" lang="ar-MA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48"/>
          <p:cNvSpPr/>
          <p:nvPr/>
        </p:nvSpPr>
        <p:spPr>
          <a:xfrm>
            <a:off x="9628458" y="4698559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</a:pPr>
            <a:r>
              <a:rPr b="1" i="0" lang="ar-MA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48"/>
          <p:cNvSpPr/>
          <p:nvPr/>
        </p:nvSpPr>
        <p:spPr>
          <a:xfrm>
            <a:off x="9628457" y="5509363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</a:pPr>
            <a:r>
              <a:rPr b="1" i="0" lang="ar-MA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48"/>
          <p:cNvSpPr/>
          <p:nvPr/>
        </p:nvSpPr>
        <p:spPr>
          <a:xfrm>
            <a:off x="1728863" y="5527725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48"/>
          <p:cNvSpPr txBox="1"/>
          <p:nvPr/>
        </p:nvSpPr>
        <p:spPr>
          <a:xfrm>
            <a:off x="5334861" y="5597360"/>
            <a:ext cx="392217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اختتام الحصة			</a:t>
            </a:r>
            <a:endParaRPr b="1" i="0" sz="2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48"/>
          <p:cNvSpPr/>
          <p:nvPr/>
        </p:nvSpPr>
        <p:spPr>
          <a:xfrm>
            <a:off x="8997758" y="312272"/>
            <a:ext cx="215475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ar-MA" sz="3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هيكلة الحصة: </a:t>
            </a:r>
            <a:endParaRPr b="1" i="0" sz="3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9" name="Google Shape;319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82967" y="251992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8"/>
          <p:cNvSpPr txBox="1"/>
          <p:nvPr/>
        </p:nvSpPr>
        <p:spPr>
          <a:xfrm>
            <a:off x="5334861" y="1936276"/>
            <a:ext cx="392217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افتتاح الحصة</a:t>
            </a:r>
            <a:r>
              <a:rPr b="1" i="0" lang="ar-MA" sz="20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ar-MA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 b="1" i="0" sz="2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48"/>
          <p:cNvSpPr txBox="1"/>
          <p:nvPr/>
        </p:nvSpPr>
        <p:spPr>
          <a:xfrm>
            <a:off x="5355524" y="2851926"/>
            <a:ext cx="3922174" cy="3350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اكتساب المعجم المجالي وتوظيفه</a:t>
            </a:r>
            <a:endParaRPr b="1" i="0" sz="2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48"/>
          <p:cNvSpPr txBox="1"/>
          <p:nvPr/>
        </p:nvSpPr>
        <p:spPr>
          <a:xfrm>
            <a:off x="4315326" y="3947775"/>
            <a:ext cx="49623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180000" marR="0" rtl="1" algn="r">
              <a:lnSpc>
                <a:spcPct val="763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القراءة</a:t>
            </a:r>
            <a:r>
              <a:rPr b="1" i="0" lang="ar-MA" sz="20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:</a:t>
            </a:r>
            <a:r>
              <a:rPr b="1" i="0" lang="ar-MA" sz="23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ar-MA" sz="20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القراءة بطلاقة</a:t>
            </a:r>
            <a:endParaRPr b="1" i="0" sz="2000" u="none" cap="none" strike="noStrike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48"/>
          <p:cNvSpPr txBox="1"/>
          <p:nvPr/>
        </p:nvSpPr>
        <p:spPr>
          <a:xfrm>
            <a:off x="3656455" y="4709863"/>
            <a:ext cx="562124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الفهم المباشر : استخراج معلومات صريحة من النص</a:t>
            </a:r>
            <a:endParaRPr b="1" i="0" sz="2000" u="none" cap="none" strike="noStrike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48"/>
          <p:cNvSpPr txBox="1"/>
          <p:nvPr/>
        </p:nvSpPr>
        <p:spPr>
          <a:xfrm>
            <a:off x="2417434" y="3800500"/>
            <a:ext cx="1040244" cy="3625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</a:pPr>
            <a:r>
              <a:rPr b="1" i="0" lang="ar-MA" sz="1867" u="none" cap="none" strike="noStrike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10 دقائق</a:t>
            </a:r>
            <a:endParaRPr b="1" i="0" sz="1867" u="none" cap="none" strike="noStrike">
              <a:solidFill>
                <a:srgbClr val="156082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325" name="Google Shape;325;p48"/>
          <p:cNvSpPr/>
          <p:nvPr/>
        </p:nvSpPr>
        <p:spPr>
          <a:xfrm>
            <a:off x="2458824" y="2071997"/>
            <a:ext cx="982515" cy="2274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</a:pPr>
            <a:r>
              <a:rPr b="1" i="0" lang="ar-MA" sz="1867" u="none" cap="none" strike="noStrike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5 دقائق</a:t>
            </a:r>
            <a:endParaRPr b="1" i="0" sz="1867" u="none" cap="none" strike="noStrike">
              <a:solidFill>
                <a:srgbClr val="156082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326" name="Google Shape;326;p48"/>
          <p:cNvSpPr/>
          <p:nvPr/>
        </p:nvSpPr>
        <p:spPr>
          <a:xfrm>
            <a:off x="2394180" y="4857240"/>
            <a:ext cx="982515" cy="2038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</a:pPr>
            <a:r>
              <a:rPr b="1" i="0" lang="ar-MA" sz="1867" u="none" cap="none" strike="noStrike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20 دقيقة</a:t>
            </a:r>
            <a:endParaRPr b="1" i="0" sz="1867" u="none" cap="none" strike="noStrike">
              <a:solidFill>
                <a:srgbClr val="156082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327" name="Google Shape;327;p48"/>
          <p:cNvSpPr/>
          <p:nvPr/>
        </p:nvSpPr>
        <p:spPr>
          <a:xfrm>
            <a:off x="2389143" y="5685631"/>
            <a:ext cx="982515" cy="2274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</a:pPr>
            <a:r>
              <a:rPr b="1" i="0" lang="ar-MA" sz="1867" u="none" cap="none" strike="noStrike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10 دقائق</a:t>
            </a:r>
            <a:endParaRPr b="1" i="0" sz="1867" u="none" cap="none" strike="noStrike">
              <a:solidFill>
                <a:srgbClr val="156082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328" name="Google Shape;328;p48"/>
          <p:cNvSpPr txBox="1"/>
          <p:nvPr/>
        </p:nvSpPr>
        <p:spPr>
          <a:xfrm>
            <a:off x="2394180" y="2864416"/>
            <a:ext cx="1040244" cy="3625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</a:pPr>
            <a:r>
              <a:rPr b="1" i="0" lang="ar-MA" sz="1867" u="none" cap="none" strike="noStrike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10 دقائق</a:t>
            </a:r>
            <a:endParaRPr b="1" i="0" sz="1867" u="none" cap="none" strike="noStrike">
              <a:solidFill>
                <a:srgbClr val="156082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Google Shape;333;p6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34" name="Google Shape;334;p6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5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6" name="Google Shape;336;p6"/>
          <p:cNvGrpSpPr/>
          <p:nvPr/>
        </p:nvGrpSpPr>
        <p:grpSpPr>
          <a:xfrm>
            <a:off x="8302170" y="4917801"/>
            <a:ext cx="2919731" cy="936371"/>
            <a:chOff x="8302171" y="4917801"/>
            <a:chExt cx="2919730" cy="936370"/>
          </a:xfrm>
        </p:grpSpPr>
        <p:sp>
          <p:nvSpPr>
            <p:cNvPr id="337" name="Google Shape;337;p6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8302171" y="5060928"/>
              <a:ext cx="2063915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3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5 دقائق</a:t>
              </a:r>
              <a:endParaRPr b="1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9" name="Google Shape;339;p6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افتتاح الحصة</a:t>
            </a:r>
            <a:endParaRPr b="1" i="0" sz="4400" u="none" cap="none" strike="noStrike">
              <a:solidFill>
                <a:srgbClr val="F19D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0" name="Google Shape;34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9"/>
          <p:cNvSpPr txBox="1"/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ar-MA"/>
              <a:t>مَرْحَبًا بِكُمْ. هَلْ أَنْتُمْ مُسْتَعِدُّونَ لِنَبْدَأَ حِصَّتَنَا؟ هَيَّا بِنَا لِنَنْطَلِقْ!</a:t>
            </a:r>
            <a:endParaRPr/>
          </a:p>
        </p:txBody>
      </p:sp>
      <p:pic>
        <p:nvPicPr>
          <p:cNvPr id="347" name="Google Shape;347;p49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12198" l="0" r="0" t="0"/>
          <a:stretch/>
        </p:blipFill>
        <p:spPr>
          <a:xfrm>
            <a:off x="2258461" y="1342118"/>
            <a:ext cx="7675078" cy="4492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3283" y="512692"/>
            <a:ext cx="591916" cy="591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54" name="Google Shape;354;p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6" name="Google Shape;356;p7"/>
          <p:cNvSpPr txBox="1"/>
          <p:nvPr/>
        </p:nvSpPr>
        <p:spPr>
          <a:xfrm>
            <a:off x="5361614" y="2407852"/>
            <a:ext cx="5447895" cy="73622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0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نشاط اعتيادي</a:t>
            </a:r>
            <a:endParaRPr b="1" i="0" sz="4000" u="none" cap="none" strike="noStrike">
              <a:solidFill>
                <a:srgbClr val="F19D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7"/>
          <p:cNvSpPr txBox="1"/>
          <p:nvPr/>
        </p:nvSpPr>
        <p:spPr>
          <a:xfrm>
            <a:off x="5064323" y="3992449"/>
            <a:ext cx="6042479" cy="7487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ar-MA" sz="2133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5 دقائق </a:t>
            </a:r>
            <a:endParaRPr b="0" i="1" sz="2133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2133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dessin humoristique, habits, garçon, Dessin d’enfant&#10;&#10;Le contenu généré par l’IA peut être incorrect." id="358" name="Google Shape;35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370" y="1727822"/>
            <a:ext cx="3207836" cy="3013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363" name="Google Shape;363;g30685b3063a_0_11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g30685b3063a_0_11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5" name="Google Shape;365;g30685b3063a_0_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582" y="6328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g30685b3063a_0_11"/>
          <p:cNvSpPr/>
          <p:nvPr/>
        </p:nvSpPr>
        <p:spPr>
          <a:xfrm>
            <a:off x="675447" y="819487"/>
            <a:ext cx="10827312" cy="6038513"/>
          </a:xfrm>
          <a:prstGeom prst="horizontalScroll">
            <a:avLst>
              <a:gd fmla="val 12500" name="adj"/>
            </a:avLst>
          </a:prstGeom>
          <a:blipFill rotWithShape="1">
            <a:blip r:embed="rId5">
              <a:alphaModFix/>
            </a:blip>
            <a:tile algn="tl" flip="none" tx="0" sx="100000" ty="0" sy="100000"/>
          </a:blip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ar-MA" sz="44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            </a:t>
            </a:r>
            <a:endParaRPr/>
          </a:p>
        </p:txBody>
      </p:sp>
      <p:sp>
        <p:nvSpPr>
          <p:cNvPr id="367" name="Google Shape;367;g30685b3063a_0_11"/>
          <p:cNvSpPr txBox="1"/>
          <p:nvPr/>
        </p:nvSpPr>
        <p:spPr>
          <a:xfrm>
            <a:off x="2275609" y="2170800"/>
            <a:ext cx="7232072" cy="283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ar-MA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لدينا عائلةٌ مُكوّنةٌ من أبٍ وأمٍّ وبنتٍ صغيرةٍ، سقطُوا جَميعًا في حُفرةٍ، فَقالتِ البنتُ الصّغيرةُ: سقطنا نحن الأربعة في الحُفرة.</a:t>
            </a:r>
            <a:endParaRPr b="1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ar-MA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ar-MA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لماذا قالت: الأربعة؟</a:t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g30685b3063a_0_11"/>
          <p:cNvSpPr txBox="1"/>
          <p:nvPr/>
        </p:nvSpPr>
        <p:spPr>
          <a:xfrm>
            <a:off x="1337188" y="110718"/>
            <a:ext cx="100296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2700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i="0" lang="ar-MA" sz="20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النشاط الاعتيادي: نجد حل اللغز</a:t>
            </a:r>
            <a:endParaRPr/>
          </a:p>
        </p:txBody>
      </p:sp>
      <p:sp>
        <p:nvSpPr>
          <p:cNvPr id="369" name="Google Shape;369;g30685b3063a_0_11"/>
          <p:cNvSpPr txBox="1"/>
          <p:nvPr/>
        </p:nvSpPr>
        <p:spPr>
          <a:xfrm>
            <a:off x="1653274" y="496148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يوجه المدرس  المتعلمين إلى إيجاد الحل،  وتعليل إجاباتهم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374" name="Google Shape;374;p55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55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582" y="6328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55"/>
          <p:cNvSpPr txBox="1"/>
          <p:nvPr/>
        </p:nvSpPr>
        <p:spPr>
          <a:xfrm>
            <a:off x="1337188" y="110718"/>
            <a:ext cx="100296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2700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i="0" lang="ar-MA" sz="20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النشاط الاعتيادي: نجد حل اللغز</a:t>
            </a:r>
            <a:endParaRPr/>
          </a:p>
        </p:txBody>
      </p:sp>
      <p:sp>
        <p:nvSpPr>
          <p:cNvPr id="378" name="Google Shape;378;p55"/>
          <p:cNvSpPr txBox="1"/>
          <p:nvPr/>
        </p:nvSpPr>
        <p:spPr>
          <a:xfrm>
            <a:off x="1653274" y="496148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يوجه المدرس  المتعلمين إلى إيجاد الحل،  وتعليل إجاباتهم</a:t>
            </a:r>
            <a:endParaRPr/>
          </a:p>
        </p:txBody>
      </p:sp>
      <p:sp>
        <p:nvSpPr>
          <p:cNvPr id="379" name="Google Shape;379;p55"/>
          <p:cNvSpPr txBox="1"/>
          <p:nvPr/>
        </p:nvSpPr>
        <p:spPr>
          <a:xfrm>
            <a:off x="1337188" y="2051332"/>
            <a:ext cx="8977862" cy="15696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الحل هو</a:t>
            </a:r>
            <a:r>
              <a:rPr b="1" i="0" lang="ar-MA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...........................................................................................................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لأن</a:t>
            </a:r>
            <a:r>
              <a:rPr b="1" i="0" lang="ar-MA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......................................................................................................................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384" name="Google Shape;384;p56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56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6" name="Google Shape;386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582" y="6328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56"/>
          <p:cNvSpPr txBox="1"/>
          <p:nvPr/>
        </p:nvSpPr>
        <p:spPr>
          <a:xfrm>
            <a:off x="1337188" y="110718"/>
            <a:ext cx="100296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2700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i="0" lang="ar-MA" sz="20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النشاط الاعتيادي: نجد حل اللغز</a:t>
            </a:r>
            <a:endParaRPr/>
          </a:p>
        </p:txBody>
      </p:sp>
      <p:sp>
        <p:nvSpPr>
          <p:cNvPr id="388" name="Google Shape;388;p56"/>
          <p:cNvSpPr txBox="1"/>
          <p:nvPr/>
        </p:nvSpPr>
        <p:spPr>
          <a:xfrm>
            <a:off x="1653274" y="496148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يوجه المدرس  المتعلمين إلى إيجاد الحل،  وتعليل إجاباتهم</a:t>
            </a:r>
            <a:endParaRPr/>
          </a:p>
        </p:txBody>
      </p:sp>
      <p:sp>
        <p:nvSpPr>
          <p:cNvPr id="389" name="Google Shape;389;p56"/>
          <p:cNvSpPr/>
          <p:nvPr/>
        </p:nvSpPr>
        <p:spPr>
          <a:xfrm>
            <a:off x="654627" y="942424"/>
            <a:ext cx="10848132" cy="5804858"/>
          </a:xfrm>
          <a:prstGeom prst="horizontalScroll">
            <a:avLst>
              <a:gd fmla="val 12500" name="adj"/>
            </a:avLst>
          </a:prstGeom>
          <a:blipFill rotWithShape="1">
            <a:blip r:embed="rId5">
              <a:alphaModFix/>
            </a:blip>
            <a:tile algn="tl" flip="none" tx="0" sx="100000" ty="0" sy="100000"/>
          </a:blip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ar-MA" sz="44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            </a:t>
            </a:r>
            <a:endParaRPr/>
          </a:p>
        </p:txBody>
      </p:sp>
      <p:sp>
        <p:nvSpPr>
          <p:cNvPr id="390" name="Google Shape;390;p56"/>
          <p:cNvSpPr txBox="1"/>
          <p:nvPr/>
        </p:nvSpPr>
        <p:spPr>
          <a:xfrm>
            <a:off x="2735982" y="1799467"/>
            <a:ext cx="7232072" cy="4078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لدينا عائلةٌ مُكوّنةٌ منْ أبٍ وأمٍّ وبنتٍ صغيرةٍ، سقطُوا جَميعًا في حُفرةٍ، فَقالتِ البنتُ الصّغيرةُ: سقطنا نحنُ الأربعةُ في الحُفرة.</a:t>
            </a:r>
            <a:endParaRPr b="1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ar-MA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لماذا قالت: الأربعة؟</a:t>
            </a:r>
            <a:endParaRPr/>
          </a:p>
          <a:p>
            <a:pPr indent="0" lvl="0" marL="0" marR="0" rtl="1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ar-MA" sz="4000" u="none" cap="none" strike="noStrike">
                <a:solidFill>
                  <a:srgbClr val="0070C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لأنَّ</a:t>
            </a:r>
            <a:r>
              <a:rPr b="1" i="0" lang="ar-MA" sz="4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العائلةَ مكونةٌ من أربعةِ أعْضاء هُم: دينا والأب والأم وبنت صغيرة. </a:t>
            </a:r>
            <a:endParaRPr b="0" i="0" sz="16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Visage humain, personne, habits, dessin&#10;&#10;Le contenu généré par l’IA peut être incorrect." id="395" name="Google Shape;39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6" name="Google Shape;396;p8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97" name="Google Shape;397;p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9" name="Google Shape;399;p8"/>
          <p:cNvSpPr txBox="1"/>
          <p:nvPr/>
        </p:nvSpPr>
        <p:spPr>
          <a:xfrm>
            <a:off x="5195818" y="2376625"/>
            <a:ext cx="5869201" cy="74533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0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مراقبة إنجاز الواجبات المنزلية</a:t>
            </a:r>
            <a:endParaRPr b="1" i="0" sz="3733" u="none" cap="none" strike="noStrike">
              <a:solidFill>
                <a:srgbClr val="F19D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8"/>
          <p:cNvSpPr txBox="1"/>
          <p:nvPr/>
        </p:nvSpPr>
        <p:spPr>
          <a:xfrm>
            <a:off x="4944733" y="3736044"/>
            <a:ext cx="6042479" cy="7487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ar-MA" sz="2133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دقيقة واحدة</a:t>
            </a:r>
            <a:endParaRPr b="0" i="1" sz="2133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2133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0"/>
          <p:cNvSpPr txBox="1"/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ar-MA">
                <a:solidFill>
                  <a:srgbClr val="757070"/>
                </a:solidFill>
              </a:rPr>
              <a:t>الآن، دعونا نتحقق معًا من الواجبات المنزلية التي طلب منكم إنجازها، لنتأكد من مدى اجتهادكم وفهمكم للدرس.</a:t>
            </a:r>
            <a:br>
              <a:rPr lang="ar-MA">
                <a:solidFill>
                  <a:srgbClr val="757070"/>
                </a:solidFill>
              </a:rPr>
            </a:br>
            <a:endParaRPr/>
          </a:p>
        </p:txBody>
      </p:sp>
      <p:sp>
        <p:nvSpPr>
          <p:cNvPr id="406" name="Google Shape;406;p50"/>
          <p:cNvSpPr txBox="1"/>
          <p:nvPr>
            <p:ph idx="2" type="body"/>
          </p:nvPr>
        </p:nvSpPr>
        <p:spPr>
          <a:xfrm>
            <a:off x="1146359" y="59032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ar-MA">
                <a:solidFill>
                  <a:srgbClr val="AFABAB"/>
                </a:solidFill>
                <a:latin typeface="Calibri"/>
                <a:ea typeface="Calibri"/>
                <a:cs typeface="Calibri"/>
                <a:sym typeface="Calibri"/>
              </a:rPr>
              <a:t>يراقب  المدرس مدى إنجاز المتعلمين للواجبات المنزلية( يكفي المدرس بعينة من المتعلمين في كل حصة).</a:t>
            </a:r>
            <a:endParaRPr/>
          </a:p>
          <a:p>
            <a: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1"/>
          <p:cNvSpPr txBox="1"/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i="0" lang="ar-MA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من يذكرنا بمعنى هذ الضابط الذي ينبغي الالتزام به داخل الفصل؟</a:t>
            </a:r>
            <a:endParaRPr/>
          </a:p>
        </p:txBody>
      </p:sp>
      <p:sp>
        <p:nvSpPr>
          <p:cNvPr id="412" name="Google Shape;412;p51"/>
          <p:cNvSpPr txBox="1"/>
          <p:nvPr>
            <p:ph idx="2" type="body"/>
          </p:nvPr>
        </p:nvSpPr>
        <p:spPr>
          <a:xfrm>
            <a:off x="1146359" y="59032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60"/>
              <a:buChar char="•"/>
            </a:pPr>
            <a:r>
              <a:rPr lang="ar-MA"/>
              <a:t>يختار المدرس 3 متعلمين </a:t>
            </a:r>
            <a:endParaRPr/>
          </a:p>
        </p:txBody>
      </p:sp>
      <p:pic>
        <p:nvPicPr>
          <p:cNvPr id="413" name="Google Shape;41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0360" y="2324764"/>
            <a:ext cx="8291279" cy="175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0685b3063a_0_27"/>
          <p:cNvSpPr txBox="1"/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i="0" lang="ar-MA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من يذكرنا بمعنى هذ الضابط الذي ينبغي الالتزام به داخل الفصل؟</a:t>
            </a:r>
            <a:endParaRPr/>
          </a:p>
        </p:txBody>
      </p:sp>
      <p:sp>
        <p:nvSpPr>
          <p:cNvPr id="419" name="Google Shape;419;g30685b3063a_0_27"/>
          <p:cNvSpPr txBox="1"/>
          <p:nvPr>
            <p:ph idx="2" type="body"/>
          </p:nvPr>
        </p:nvSpPr>
        <p:spPr>
          <a:xfrm>
            <a:off x="1146359" y="59032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60"/>
              <a:buChar char="•"/>
            </a:pPr>
            <a:r>
              <a:rPr lang="ar-MA"/>
              <a:t>يختار المدرس 3 متعلمين </a:t>
            </a:r>
            <a:endParaRPr/>
          </a:p>
        </p:txBody>
      </p:sp>
      <p:pic>
        <p:nvPicPr>
          <p:cNvPr id="420" name="Google Shape;420;g30685b3063a_0_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0360" y="2324764"/>
            <a:ext cx="8291279" cy="17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g30685b3063a_0_27"/>
          <p:cNvSpPr txBox="1"/>
          <p:nvPr/>
        </p:nvSpPr>
        <p:spPr>
          <a:xfrm>
            <a:off x="1748011" y="4314251"/>
            <a:ext cx="1998489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أشارك بنشاط.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 أرفع يدي للمشاركة.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g30685b3063a_0_27"/>
          <p:cNvSpPr txBox="1"/>
          <p:nvPr/>
        </p:nvSpPr>
        <p:spPr>
          <a:xfrm>
            <a:off x="6096000" y="4274112"/>
            <a:ext cx="4854820" cy="9925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أنتبه عندما يتحدث أستاذي، وأصغي بعناية لحديث زملائي وزميلاتي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أنتبه عندما يجيب زملائي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428" name="Google Shape;428;p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0" name="Google Shape;430;p9"/>
          <p:cNvSpPr txBox="1"/>
          <p:nvPr/>
        </p:nvSpPr>
        <p:spPr>
          <a:xfrm>
            <a:off x="5103228" y="2502426"/>
            <a:ext cx="5869201" cy="670825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التصريح بالأهداف</a:t>
            </a:r>
            <a:endParaRPr b="1" i="0" sz="3733" u="none" cap="none" strike="noStrike">
              <a:solidFill>
                <a:srgbClr val="F19D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9"/>
          <p:cNvSpPr txBox="1"/>
          <p:nvPr/>
        </p:nvSpPr>
        <p:spPr>
          <a:xfrm>
            <a:off x="4944735" y="4240107"/>
            <a:ext cx="6042479" cy="4205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ar-MA" sz="2133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دقيقتان</a:t>
            </a:r>
            <a:endParaRPr b="0" i="1" sz="2133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2" name="Google Shape;43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1920" y="1708359"/>
            <a:ext cx="2975420" cy="3372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0685b3063a_0_38"/>
          <p:cNvSpPr txBox="1"/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ar-MA"/>
              <a:t>عِندَ نِهَايَةِ هذِهِ الحِصَّةِ، سَتَكُونُونَ قَادِرِينَ عَلَى:</a:t>
            </a:r>
            <a:br>
              <a:rPr lang="ar-MA"/>
            </a:br>
            <a:endParaRPr/>
          </a:p>
        </p:txBody>
      </p:sp>
      <p:sp>
        <p:nvSpPr>
          <p:cNvPr id="438" name="Google Shape;438;g30685b3063a_0_38"/>
          <p:cNvSpPr txBox="1"/>
          <p:nvPr>
            <p:ph idx="2" type="body"/>
          </p:nvPr>
        </p:nvSpPr>
        <p:spPr>
          <a:xfrm>
            <a:off x="1146359" y="59032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ar-MA"/>
              <a:t>يشرح المدرس أهداف الحصة، والمطلوب من المتعلم في كل هدف.</a:t>
            </a:r>
            <a:endParaRPr/>
          </a:p>
          <a:p>
            <a: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39" name="Google Shape;439;g30685b3063a_0_38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0" name="Google Shape;440;g30685b3063a_0_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0045" y="1557953"/>
            <a:ext cx="707602" cy="707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g30685b3063a_0_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0045" y="325146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g30685b3063a_0_38"/>
          <p:cNvSpPr/>
          <p:nvPr/>
        </p:nvSpPr>
        <p:spPr>
          <a:xfrm>
            <a:off x="459241" y="3195730"/>
            <a:ext cx="9652262" cy="82161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قراءة مقطع من النص بطلاقة في حدود دقيقة.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3" name="Google Shape;443;g30685b3063a_0_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3283" y="512692"/>
            <a:ext cx="591916" cy="591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g30685b3063a_0_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0045" y="4326868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g30685b3063a_0_38"/>
          <p:cNvSpPr/>
          <p:nvPr/>
        </p:nvSpPr>
        <p:spPr>
          <a:xfrm>
            <a:off x="459241" y="1198363"/>
            <a:ext cx="9843646" cy="1661441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اكتساب معجم وتوظيفه:</a:t>
            </a:r>
            <a:endParaRPr/>
          </a:p>
          <a:p>
            <a:pPr indent="-361950" lvl="0" marL="45720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100"/>
              <a:buFont typeface="Arial"/>
              <a:buChar char="•"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مفردات: </a:t>
            </a:r>
            <a:r>
              <a:rPr b="1" i="0" lang="ar-MA" sz="24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– الجينيريك – الدمى الروسية – الفيلم الوثائقي – ملصق فيلم – الكواليس - التوليف </a:t>
            </a:r>
            <a:endParaRPr/>
          </a:p>
          <a:p>
            <a:pPr indent="-361950" lvl="0" marL="45720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100"/>
              <a:buFont typeface="Arial"/>
              <a:buChar char="•"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أفعال الكلام:</a:t>
            </a:r>
            <a:r>
              <a:rPr b="1" i="0" lang="ar-MA" sz="24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ar-MA" sz="24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عبارات تدل على:</a:t>
            </a:r>
            <a:r>
              <a:rPr b="1" i="0" lang="ar-MA" sz="24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أفعال السرد – أفعال التعبير عن الانفعالات والمشاعر </a:t>
            </a:r>
            <a:endParaRPr/>
          </a:p>
        </p:txBody>
      </p:sp>
      <p:sp>
        <p:nvSpPr>
          <p:cNvPr id="446" name="Google Shape;446;g30685b3063a_0_38"/>
          <p:cNvSpPr/>
          <p:nvPr/>
        </p:nvSpPr>
        <p:spPr>
          <a:xfrm>
            <a:off x="304800" y="4474000"/>
            <a:ext cx="9927220" cy="1168400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الفهم الصريح للنص: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استخراج معلومات صريحة من نص "قِصَّتِي مَعَ ٱلسِّينِمَا 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oogle Shape;451;p12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452" name="Google Shape;452;p1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1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4" name="Google Shape;454;p12"/>
          <p:cNvSpPr txBox="1"/>
          <p:nvPr/>
        </p:nvSpPr>
        <p:spPr>
          <a:xfrm>
            <a:off x="5223539" y="2321004"/>
            <a:ext cx="5869200" cy="1908215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القراءة</a:t>
            </a:r>
            <a:r>
              <a:rPr b="0" i="0" lang="ar-MA" sz="9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الصامتة</a:t>
            </a:r>
            <a:br>
              <a:rPr b="0" i="0" lang="ar-MA" sz="9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ar-MA" sz="2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(2  دقيقة)</a:t>
            </a:r>
            <a:endParaRPr b="1" i="0" sz="2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‫تعلم القراءة... أهم طرق واستراتيجيات تعلم القراءة التي تساعد المعلم والأهل  في تعليم الطفل‬‎" id="455" name="Google Shape;45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413" y="2064774"/>
            <a:ext cx="3294114" cy="3353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60" name="Google Shape;460;p10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10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10"/>
          <p:cNvSpPr txBox="1"/>
          <p:nvPr/>
        </p:nvSpPr>
        <p:spPr>
          <a:xfrm>
            <a:off x="1337188" y="110718"/>
            <a:ext cx="10029660" cy="631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قراءة النص قراءة صامتة: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0"/>
          <p:cNvSpPr txBox="1"/>
          <p:nvPr/>
        </p:nvSpPr>
        <p:spPr>
          <a:xfrm>
            <a:off x="1652563" y="494995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يطلب</a:t>
            </a:r>
            <a:r>
              <a:rPr b="0" i="0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 المدرس من المتعلمين قراءة أجزاء متفرقة من النص قراءة صامتة ملتزمين قواعد القراءة السليمة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ever la main - Icônes mains et gestes gratuites" id="464" name="Google Shape;46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141" y="34992"/>
            <a:ext cx="735012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10"/>
          <p:cNvSpPr txBox="1"/>
          <p:nvPr/>
        </p:nvSpPr>
        <p:spPr>
          <a:xfrm>
            <a:off x="2025445" y="1225861"/>
            <a:ext cx="7777316" cy="3477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يقرأ المتعلمون أجزاء متفرقة من النص قراءة صامتة فردية، قصد تكوين تصور أولي عن مضمونه العام، وتحديد الشخصيات أو الأحداث أو الفكرة الرئيسة، تمهيدًا للفهم والتحليل الجماعي ، بغاية تمكينهم من بناء تمثلات أولية للنص، وتنمية قدراتهم على الفهم الذاتي والتركيز، استعدادًا للتفاعل القرائي اللاحق.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19"/>
          <p:cNvGrpSpPr/>
          <p:nvPr/>
        </p:nvGrpSpPr>
        <p:grpSpPr>
          <a:xfrm>
            <a:off x="3302155" y="1795376"/>
            <a:ext cx="6054377" cy="3711725"/>
            <a:chOff x="1715066" y="1103461"/>
            <a:chExt cx="5717724" cy="3124203"/>
          </a:xfrm>
        </p:grpSpPr>
        <p:sp>
          <p:nvSpPr>
            <p:cNvPr id="471" name="Google Shape;471;p1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1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3" name="Google Shape;473;p19"/>
          <p:cNvSpPr txBox="1"/>
          <p:nvPr/>
        </p:nvSpPr>
        <p:spPr>
          <a:xfrm>
            <a:off x="3394739" y="3082828"/>
            <a:ext cx="5869200" cy="1169551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اكتساب معجم وتوظيفه</a:t>
            </a:r>
            <a:br>
              <a:rPr b="0" i="0" lang="ar-MA" sz="9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ar-MA" sz="2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(10 دقائق)</a:t>
            </a:r>
            <a:endParaRPr b="1" i="0" sz="2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78" name="Google Shape;478;p43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43"/>
          <p:cNvSpPr/>
          <p:nvPr/>
        </p:nvSpPr>
        <p:spPr>
          <a:xfrm>
            <a:off x="-2894" y="9832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43"/>
          <p:cNvSpPr txBox="1"/>
          <p:nvPr/>
        </p:nvSpPr>
        <p:spPr>
          <a:xfrm>
            <a:off x="799569" y="110718"/>
            <a:ext cx="10567279" cy="362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تعرفنا في حصة الاستماع استراتيجية الشرح بالتوظيف في جمل . سنعتمد الاستراتيجية نفسها في فهم المفردات الآتية:</a:t>
            </a:r>
            <a:endParaRPr/>
          </a:p>
        </p:txBody>
      </p:sp>
      <p:sp>
        <p:nvSpPr>
          <p:cNvPr id="481" name="Google Shape;481;p43"/>
          <p:cNvSpPr txBox="1"/>
          <p:nvPr/>
        </p:nvSpPr>
        <p:spPr>
          <a:xfrm>
            <a:off x="799569" y="496148"/>
            <a:ext cx="1045490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ينجز المدرس، على السبورة،  المثال الأول أمام أنظار التلاميذ  للتذكير بالاستراتيجية، و يطلب منهم إكمال باقي الجمل بمفردات مناسبة مع التصريح بسيرورة الإنجاز  و منطق الاستدلال. بعد الانتهاء ينقل التلاميذ الجمل مصححة على  دفاترهم.</a:t>
            </a:r>
            <a:endParaRPr/>
          </a:p>
        </p:txBody>
      </p:sp>
      <p:sp>
        <p:nvSpPr>
          <p:cNvPr id="482" name="Google Shape;482;p43"/>
          <p:cNvSpPr txBox="1"/>
          <p:nvPr/>
        </p:nvSpPr>
        <p:spPr>
          <a:xfrm>
            <a:off x="422787" y="942424"/>
            <a:ext cx="11307097" cy="1384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أُكْمِلُ الْجُمَلَ بِالْمُفْرَدَاتِ الْآتِيةِ: </a:t>
            </a:r>
            <a:endParaRPr/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– ٱلْكَوَالِيسِ  – ٱلْجِينِيرِيكُ – التَّوْلِيفُ – فِيلْمًا وَثَائِقِيًّا  - ٱلدُّمَى ٱلرُّوسِيَّةُ - مُلْصَقُ فِيلْمٍ </a:t>
            </a:r>
            <a:endParaRPr/>
          </a:p>
        </p:txBody>
      </p:sp>
      <p:graphicFrame>
        <p:nvGraphicFramePr>
          <p:cNvPr id="483" name="Google Shape;483;p43"/>
          <p:cNvGraphicFramePr/>
          <p:nvPr/>
        </p:nvGraphicFramePr>
        <p:xfrm>
          <a:off x="561109" y="26891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10692650"/>
              </a:tblGrid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يُعْطِي </a:t>
                      </a:r>
                      <a:r>
                        <a:rPr b="1" i="0" lang="ar-MA" sz="3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رُؤْيَةً وَاضِحَةً عَنِ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لفِيلْمِ وَصَانِعِيهِ.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يُمْكِنُ شِرَاءُ </a:t>
                      </a:r>
                      <a:r>
                        <a:rPr b="1" i="0" lang="ar-MA" sz="3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في مَتَاجِرِ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لْهَدَايَا و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لْمَتَاجِرِ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لْكُبْرَى  أو عَبْر الأنترنيت.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شَاهَدْتُ </a:t>
                      </a:r>
                      <a:r>
                        <a:rPr b="1" i="0" lang="ar-MA" sz="32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</a:t>
                      </a:r>
                      <a:r>
                        <a:rPr b="0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اسْتَعْرَضَ فِيهِ </a:t>
                      </a:r>
                      <a:r>
                        <a:rPr b="1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لْمُخْرِجُ تَارِيخَ </a:t>
                      </a:r>
                      <a:r>
                        <a:rPr b="1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لسِّينِمَا فِي </a:t>
                      </a:r>
                      <a:r>
                        <a:rPr b="1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لْمَغْرِبِ.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أثَارَنِي </a:t>
                      </a:r>
                      <a:r>
                        <a:rPr b="1" lang="ar-MA" sz="32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</a:t>
                      </a:r>
                      <a:r>
                        <a:rPr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فَوَجَدْتُ نَفْسِي أَلِجُ قَاعَةَ </a:t>
                      </a: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لسِّينِمَا لِمُشَاهَدَةِ </a:t>
                      </a: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لْفِيلْمِ.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Noto Sans Symbols"/>
                        <a:buChar char="❖"/>
                      </a:pPr>
                      <a:r>
                        <a:rPr b="1" i="0" lang="ar-MA" sz="3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آخِرُ مَرْحَلَةٍ في صِنَاعَةِ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لْفِيلْمِ.</a:t>
                      </a:r>
                      <a:endParaRPr b="1" sz="2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زَوَّدَ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لْمُخْرِجُ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لْمُمَثِّلِينَ فِي </a:t>
                      </a:r>
                      <a:r>
                        <a:rPr b="1" i="0" lang="ar-MA" sz="3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بِالتَّوْجِيهَاتِ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لْأَخِيرَةِ.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</a:tbl>
          </a:graphicData>
        </a:graphic>
      </p:graphicFrame>
      <p:pic>
        <p:nvPicPr>
          <p:cNvPr id="484" name="Google Shape;484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19" y="63282"/>
            <a:ext cx="730250" cy="73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89" name="Google Shape;489;p52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52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52"/>
          <p:cNvSpPr txBox="1"/>
          <p:nvPr/>
        </p:nvSpPr>
        <p:spPr>
          <a:xfrm>
            <a:off x="422787" y="942424"/>
            <a:ext cx="113070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أُكْمِلُ الْجُمَلَ بِالْمُفْرَدَاتِ الْآتِيةِ: </a:t>
            </a:r>
            <a:endParaRPr/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– ٱلْكَوَالِيسِ  – ٱلْجِينِيرِيكُ – التَّوْلِيفُ – فِيلْمًا وَثَائِقِيًّا  - ٱلدُّمَى ٱلرُّوسِيَّة - مُلْصَقُ فِيلْمٍ</a:t>
            </a:r>
            <a:endParaRPr b="1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92" name="Google Shape;492;p52"/>
          <p:cNvGraphicFramePr/>
          <p:nvPr/>
        </p:nvGraphicFramePr>
        <p:xfrm>
          <a:off x="561109" y="281347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10692650"/>
              </a:tblGrid>
              <a:tr h="741675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يُعْطِي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رُؤْيَةً وَاضِحَةً عَنِ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لفِيلْمِ وَصَانِعِيهِ.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pic>
        <p:nvPicPr>
          <p:cNvPr id="493" name="Google Shape;493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19" y="6328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52"/>
          <p:cNvSpPr txBox="1"/>
          <p:nvPr/>
        </p:nvSpPr>
        <p:spPr>
          <a:xfrm>
            <a:off x="799569" y="110718"/>
            <a:ext cx="10567279" cy="362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تعرفنا في حصة الاستماع استراتيجية الشرح بالتوظيف في جمل . سنعتمد الاستراتيجية نفسها في فهم المفردات الآتية:</a:t>
            </a:r>
            <a:endParaRPr/>
          </a:p>
        </p:txBody>
      </p:sp>
      <p:sp>
        <p:nvSpPr>
          <p:cNvPr id="495" name="Google Shape;495;p52"/>
          <p:cNvSpPr txBox="1"/>
          <p:nvPr/>
        </p:nvSpPr>
        <p:spPr>
          <a:xfrm>
            <a:off x="799569" y="496148"/>
            <a:ext cx="1045490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ينجز المدرس، على السبورة،  المثال الأول أمام أنظار التلاميذ  للتذكير بالاستراتيجية، و يطلب منهم إكمال باقي الجمل بمفردات مناسبة مع التصريح بسيرورة الإنجاز  و منطق الاستدلال. بعد الانتهاء ينقل التلاميذ الجمل مصححة على  دفاترهم.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00" name="Google Shape;500;p15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15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15"/>
          <p:cNvSpPr txBox="1"/>
          <p:nvPr/>
        </p:nvSpPr>
        <p:spPr>
          <a:xfrm>
            <a:off x="422787" y="942424"/>
            <a:ext cx="11307097" cy="1384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أُكْمِلُ الْجُمَلَ بِالْمُفْرَدَاتِ الْآتِيةِ: </a:t>
            </a:r>
            <a:endParaRPr/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– ٱلْكَوَالِيسِ  – ٱلْجِينِيرِيكُ – التَّوْلِيفُ – فِيلْمًا وَثَائِقِيًّا  - ٱلدُّمَى ٱلرُّوسِيَّةُ - مُلْصَقُ فِيلْمٍ</a:t>
            </a:r>
            <a:endParaRPr b="1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03" name="Google Shape;503;p15"/>
          <p:cNvGraphicFramePr/>
          <p:nvPr/>
        </p:nvGraphicFramePr>
        <p:xfrm>
          <a:off x="561109" y="281347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10692650"/>
              </a:tblGrid>
              <a:tr h="741675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يُعْطِي </a:t>
                      </a:r>
                      <a:r>
                        <a:rPr b="1" lang="ar-MA" sz="32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ٱلْجِينِيرِيكُ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رُؤْيَةً وَاضِحَةً عَنِ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لفِيلْمِ وَصَانِعِيهِ.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pic>
        <p:nvPicPr>
          <p:cNvPr id="504" name="Google Shape;50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19" y="6328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15"/>
          <p:cNvSpPr txBox="1"/>
          <p:nvPr/>
        </p:nvSpPr>
        <p:spPr>
          <a:xfrm>
            <a:off x="799569" y="110718"/>
            <a:ext cx="10567279" cy="362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تعرفنا في حصة الاستماع استراتيجية الشرح بالتوظيف في جمل . سنعتمد الاستراتيجية نفسها في فهم المفردات الآتية:</a:t>
            </a:r>
            <a:endParaRPr/>
          </a:p>
        </p:txBody>
      </p:sp>
      <p:sp>
        <p:nvSpPr>
          <p:cNvPr id="506" name="Google Shape;506;p15"/>
          <p:cNvSpPr txBox="1"/>
          <p:nvPr/>
        </p:nvSpPr>
        <p:spPr>
          <a:xfrm>
            <a:off x="799569" y="496148"/>
            <a:ext cx="1045490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ينجز المدرس، على السبورة،  المثال الأول أمام أنظار التلاميذ  للتذكير بالاستراتيجية، و يطلب منهم إكمال باقي الجمل بمفردات مناسبة مع التصريح بسيرورة الإنجاز  و منطق الاستدلال. بعد الانتهاء ينقل التلاميذ الجمل مصححة على  دفاترهم.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11" name="Google Shape;511;p17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17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17"/>
          <p:cNvSpPr txBox="1"/>
          <p:nvPr/>
        </p:nvSpPr>
        <p:spPr>
          <a:xfrm>
            <a:off x="422787" y="942424"/>
            <a:ext cx="11307097" cy="1384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أُكْمِلُ الْجُمَلَ بِالْمُفْرَدَاتِ الْآتِيةِ: </a:t>
            </a:r>
            <a:endParaRPr/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– ٱلْكَوَالِيسِ  – ٱلْجِينِيرِيكُ – التَّوْلِيفُ – فِيلْمًا وَثَائِقِيًّا  - ٱلدُّمَى ٱلرُّوسِيَّةُ - مُلْصَقُ فِيلْمٍ</a:t>
            </a:r>
            <a:endParaRPr b="1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14" name="Google Shape;514;p17"/>
          <p:cNvGraphicFramePr/>
          <p:nvPr/>
        </p:nvGraphicFramePr>
        <p:xfrm>
          <a:off x="561109" y="281347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10692650"/>
              </a:tblGrid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يُمْكِنُ شِرَاءُ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 </a:t>
                      </a:r>
                      <a:r>
                        <a:rPr lang="ar-MA" sz="3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من 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مَتَاجِرِ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لْهَدَايَا و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لْمَتَاجِرِ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لْكُبْرَى  أو عَبْر الأنترنيت.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شَاهَدْتُ ..................اسْتَعْرَضَ فِيهِ ٱلْمُخْرِجُ تَارِيخَ ٱلسِّينِمَا فِي ٱلْمَغْرِبِ.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515" name="Google Shape;515;p17"/>
          <p:cNvSpPr txBox="1"/>
          <p:nvPr/>
        </p:nvSpPr>
        <p:spPr>
          <a:xfrm>
            <a:off x="799569" y="110718"/>
            <a:ext cx="10567279" cy="362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تعرفنا في حصة الاستماع استراتيجية الشرح بالتوظيف في جمل . سنعتمد الاستراتيجية نفسها في فهم المفردات الآتية:</a:t>
            </a:r>
            <a:endParaRPr/>
          </a:p>
        </p:txBody>
      </p:sp>
      <p:sp>
        <p:nvSpPr>
          <p:cNvPr id="516" name="Google Shape;516;p17"/>
          <p:cNvSpPr txBox="1"/>
          <p:nvPr/>
        </p:nvSpPr>
        <p:spPr>
          <a:xfrm>
            <a:off x="799569" y="496148"/>
            <a:ext cx="1045490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ينجز المدرس، على السبورة،  المثال الأول أمام أنظار التلاميذ  للتذكير بالاستراتيجية، و يطلب منهم إكمال باقي الجمل بمفردات مناسبة مع التصريح بسيرورة الإنجاز  و منطق الاستدلال. بعد الانتهاء ينقل التلاميذ الجمل مصححة على  دفاترهم.</a:t>
            </a:r>
            <a:endParaRPr/>
          </a:p>
        </p:txBody>
      </p:sp>
      <p:pic>
        <p:nvPicPr>
          <p:cNvPr id="517" name="Google Shape;51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19" y="63282"/>
            <a:ext cx="730250" cy="73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22" name="Google Shape;522;p20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20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20"/>
          <p:cNvSpPr txBox="1"/>
          <p:nvPr/>
        </p:nvSpPr>
        <p:spPr>
          <a:xfrm>
            <a:off x="422787" y="942424"/>
            <a:ext cx="113070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أُكْمِلُ الْجُمَلَ بِالْمُفْرَدَاتِ الْآتِيةِ: </a:t>
            </a:r>
            <a:endParaRPr/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– ٱلْكَوَالِيسِ  – ٱلْجِينِيرِيكُ – التَّوْلِيفُ – فِيلْمًا وَثَائِقِيًّا  - ٱلدُّمَى ٱلرُّوسِيَّة - مُلْصَقُ فِيلْمٍ</a:t>
            </a:r>
            <a:endParaRPr b="1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25" name="Google Shape;525;p20"/>
          <p:cNvGraphicFramePr/>
          <p:nvPr/>
        </p:nvGraphicFramePr>
        <p:xfrm>
          <a:off x="561109" y="281347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10692650"/>
              </a:tblGrid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يُمْكِنُ شِرَاءُ </a:t>
                      </a:r>
                      <a:r>
                        <a:rPr b="1" i="0" lang="ar-MA" sz="28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ٱلدُّمَى ٱلرُّوسِيَّة</a:t>
                      </a:r>
                      <a:r>
                        <a:rPr b="1" lang="ar-MA" sz="28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ِ</a:t>
                      </a:r>
                      <a:r>
                        <a:rPr b="1" i="0" lang="ar-MA" sz="28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ar-MA" sz="3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من 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مَتَاجِرِ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لْهَدَايَا و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لْمَتَاجِرِ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لْكُبْرَى  أو عَبْر الأنترنيت.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شَاهَدْتُ </a:t>
                      </a:r>
                      <a:r>
                        <a:rPr b="1" i="0" lang="ar-MA" sz="28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فِيلْمًا وَثَائِقِيًّا 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اسْتَعْرَضَ فِيهِ ٱلْمُخْرِجُ تَارِيخَ ٱلسِّينِمَا فِي ٱلْمَغْرِبِ.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526" name="Google Shape;526;p20"/>
          <p:cNvSpPr txBox="1"/>
          <p:nvPr/>
        </p:nvSpPr>
        <p:spPr>
          <a:xfrm>
            <a:off x="799569" y="110718"/>
            <a:ext cx="10567279" cy="362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تعرفنا في حصة الاستماع استراتيجية الشرح بالتوظيف في جمل . سنعتمد الاستراتيجية نفسها في فهم المفردات الآتية:</a:t>
            </a:r>
            <a:endParaRPr/>
          </a:p>
        </p:txBody>
      </p:sp>
      <p:sp>
        <p:nvSpPr>
          <p:cNvPr id="527" name="Google Shape;527;p20"/>
          <p:cNvSpPr txBox="1"/>
          <p:nvPr/>
        </p:nvSpPr>
        <p:spPr>
          <a:xfrm>
            <a:off x="799569" y="496148"/>
            <a:ext cx="1045490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ينجز المدرس، على السبورة،  المثال الأول أمام أنظار التلاميذ  للتذكير بالاستراتيجية، و يطلب منهم إكمال باقي الجمل بمفردات مناسبة مع التصريح بسيرورة الإنجاز  و منطق الاستدلال. بعد الانتهاء ينقل التلاميذ الجمل مصححة على  دفاترهم.</a:t>
            </a:r>
            <a:endParaRPr/>
          </a:p>
        </p:txBody>
      </p:sp>
      <p:pic>
        <p:nvPicPr>
          <p:cNvPr descr="Lever la main - Icônes mains et gestes gratuites" id="528" name="Google Shape;52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141" y="34992"/>
            <a:ext cx="735012" cy="73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33" name="Google Shape;533;p14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14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14"/>
          <p:cNvSpPr txBox="1"/>
          <p:nvPr/>
        </p:nvSpPr>
        <p:spPr>
          <a:xfrm>
            <a:off x="422787" y="942424"/>
            <a:ext cx="11307097" cy="1384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أُكْمِلُ الْجُمَلَ بِالْمُفْرَدَاتِ الْآتِيةِ: </a:t>
            </a:r>
            <a:endParaRPr/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– ٱلْكَوَالِيسِ  – ٱلْجِينِيرِيكُ – التَّوْلِيفُ – فِيلْمًا وَثَائِقِيًّا  - ٱلدُّمَى ٱلرُّوسِيَّةُ - مُلْصَقُ فِيلْمٍ</a:t>
            </a:r>
            <a:endParaRPr b="1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36" name="Google Shape;536;p14"/>
          <p:cNvGraphicFramePr/>
          <p:nvPr/>
        </p:nvGraphicFramePr>
        <p:xfrm>
          <a:off x="561109" y="281347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10692650"/>
              </a:tblGrid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lang="ar-MA" sz="2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أثَارَنِي </a:t>
                      </a:r>
                      <a:r>
                        <a:rPr b="1" lang="ar-MA" sz="28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</a:t>
                      </a:r>
                      <a:r>
                        <a:rPr lang="ar-MA" sz="2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فَوَجَدْتُ نَفْسِي أَلِجُ قَاعَةَ </a:t>
                      </a: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lang="ar-MA" sz="2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لسِّينِمَا لِمُشَاهَدَةِ </a:t>
                      </a: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lang="ar-MA" sz="2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لْفِيلْمِ.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Noto Sans Symbols"/>
                        <a:buChar char="❖"/>
                      </a:pPr>
                      <a:r>
                        <a:rPr b="1" i="0" lang="ar-MA" sz="3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آخِرُ مَرْحَلَةٍ في صِنَاعَةِ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لْفِيلْمِ.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537" name="Google Shape;537;p14"/>
          <p:cNvSpPr txBox="1"/>
          <p:nvPr/>
        </p:nvSpPr>
        <p:spPr>
          <a:xfrm>
            <a:off x="799569" y="110718"/>
            <a:ext cx="10567279" cy="362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تعرفنا في حصة الاستماع استراتيجية الشرح بالتوظيف في جمل . سنعتمد الاستراتيجية نفسها في فهم المفردات الآتية:</a:t>
            </a:r>
            <a:endParaRPr/>
          </a:p>
        </p:txBody>
      </p:sp>
      <p:sp>
        <p:nvSpPr>
          <p:cNvPr id="538" name="Google Shape;538;p14"/>
          <p:cNvSpPr txBox="1"/>
          <p:nvPr/>
        </p:nvSpPr>
        <p:spPr>
          <a:xfrm>
            <a:off x="799569" y="496148"/>
            <a:ext cx="1045490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ينجز المدرس، على السبورة،  المثال الأول أمام أنظار التلاميذ  للتذكير بالاستراتيجية، و يطلب منهم إكمال باقي الجمل بمفردات مناسبة مع التصريح بسيرورة الإنجاز  و منطق الاستدلال. بعد الانتهاء ينقل التلاميذ الجمل مصححة على  دفاترهم.</a:t>
            </a:r>
            <a:endParaRPr/>
          </a:p>
        </p:txBody>
      </p:sp>
      <p:pic>
        <p:nvPicPr>
          <p:cNvPr id="539" name="Google Shape;53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19" y="63282"/>
            <a:ext cx="730250" cy="73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44" name="Google Shape;544;p1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1"/>
          <p:cNvSpPr txBox="1"/>
          <p:nvPr/>
        </p:nvSpPr>
        <p:spPr>
          <a:xfrm>
            <a:off x="422787" y="942424"/>
            <a:ext cx="11307097" cy="1384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أُكْمِلُ الْجُمَلَ بِالْمُفْرَدَاتِ الْآتِيةِ: </a:t>
            </a:r>
            <a:endParaRPr/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– ٱلْكَوَالِيسِ  – ٱلْجِينِيرِيكُ – التَّوْلِيفُ – فِيلْمًا وَثَائِقِيًّا  - ٱلدُّمَى ٱلرُّوسِيَّةُ - مُلْصَقُ فِيلْمٍ</a:t>
            </a:r>
            <a:endParaRPr b="1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47" name="Google Shape;547;p1"/>
          <p:cNvGraphicFramePr/>
          <p:nvPr/>
        </p:nvGraphicFramePr>
        <p:xfrm>
          <a:off x="561109" y="281347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10692650"/>
              </a:tblGrid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lang="ar-MA" sz="2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أثَارَنِي </a:t>
                      </a:r>
                      <a:r>
                        <a:rPr b="1" i="0" lang="ar-MA" sz="28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مُلْصَقُ فِيلْمٍ </a:t>
                      </a:r>
                      <a:r>
                        <a:rPr lang="ar-MA" sz="2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فَوَجَدْتُ نَفْسِي أَلِجُ قَاعَةَ </a:t>
                      </a: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lang="ar-MA" sz="2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لسِّينِمَا لِمُشَاهَدَةِ </a:t>
                      </a: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lang="ar-MA" sz="2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لْفِيلْمِ.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Noto Sans Symbols"/>
                        <a:buChar char="❖"/>
                      </a:pPr>
                      <a:r>
                        <a:rPr b="1" i="0" lang="ar-MA" sz="28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التَّوْلِيفُ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آخِرُ مَرْحَلَةٍ في صِنَاعَةِ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لْفِيلْمِ.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548" name="Google Shape;548;p1"/>
          <p:cNvSpPr txBox="1"/>
          <p:nvPr/>
        </p:nvSpPr>
        <p:spPr>
          <a:xfrm>
            <a:off x="799569" y="110718"/>
            <a:ext cx="10567279" cy="362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تعرفنا في حصة الاستماع استراتيجية الشرح بالتوظيف في جمل . سنعتمد الاستراتيجية نفسها في فهم المفردات الآتية:</a:t>
            </a:r>
            <a:endParaRPr/>
          </a:p>
        </p:txBody>
      </p:sp>
      <p:sp>
        <p:nvSpPr>
          <p:cNvPr id="549" name="Google Shape;549;p1"/>
          <p:cNvSpPr txBox="1"/>
          <p:nvPr/>
        </p:nvSpPr>
        <p:spPr>
          <a:xfrm>
            <a:off x="799569" y="496148"/>
            <a:ext cx="1045490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ينجز المدرس، على السبورة،  المثال الأول أمام أنظار التلاميذ  للتذكير بالاستراتيجية، و يطلب منهم إكمال باقي الجمل بمفردات مناسبة مع التصريح بسيرورة الإنجاز  و منطق الاستدلال. بعد الانتهاء ينقل التلاميذ الجمل مصححة على  دفاترهم.</a:t>
            </a:r>
            <a:endParaRPr/>
          </a:p>
        </p:txBody>
      </p:sp>
      <p:pic>
        <p:nvPicPr>
          <p:cNvPr descr="Lever la main - Icônes mains et gestes gratuites" id="550" name="Google Shape;55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141" y="34992"/>
            <a:ext cx="735012" cy="73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55" name="Google Shape;555;p67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67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57" name="Google Shape;557;p67"/>
          <p:cNvGraphicFramePr/>
          <p:nvPr/>
        </p:nvGraphicFramePr>
        <p:xfrm>
          <a:off x="550717" y="27141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10703050"/>
              </a:tblGrid>
              <a:tr h="741675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زَوَّدَ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لْمُخْرِجُ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لْمُمَثِّلِينَ فِي</a:t>
                      </a:r>
                      <a:r>
                        <a:rPr b="1" i="0" lang="ar-MA" sz="3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..................... 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بِالتَّوْجِيهَاتِ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لْأخِيرَةِ.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58" name="Google Shape;558;p67"/>
          <p:cNvSpPr txBox="1"/>
          <p:nvPr/>
        </p:nvSpPr>
        <p:spPr>
          <a:xfrm>
            <a:off x="422787" y="942424"/>
            <a:ext cx="11307097" cy="1384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أُكْمِلُ الْجُمَلَ بِالْمُفْرَدَاتِ الْآتِيةِ: </a:t>
            </a:r>
            <a:endParaRPr/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– ٱلْكَوَالِيسِ  – ٱلْجِينِيرِيكُ – التَّوْلِيفُ – فِيلْمًا وَثَائِقِيًّا  - ٱلدُّمَى ٱلرُّوسِيَّةُ - مُلْصَقُ فِيلْمٍ</a:t>
            </a:r>
            <a:endParaRPr b="1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67"/>
          <p:cNvSpPr txBox="1"/>
          <p:nvPr/>
        </p:nvSpPr>
        <p:spPr>
          <a:xfrm>
            <a:off x="799569" y="110718"/>
            <a:ext cx="10567279" cy="362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تعرفنا في حصة الاستماع استراتيجية الشرح بالتوظيف في جمل . سنعتمد الاستراتيجية نفسها في فهم المفردات الآتية:</a:t>
            </a:r>
            <a:endParaRPr/>
          </a:p>
        </p:txBody>
      </p:sp>
      <p:sp>
        <p:nvSpPr>
          <p:cNvPr id="560" name="Google Shape;560;p67"/>
          <p:cNvSpPr txBox="1"/>
          <p:nvPr/>
        </p:nvSpPr>
        <p:spPr>
          <a:xfrm>
            <a:off x="799569" y="496148"/>
            <a:ext cx="1045490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ينجز المدرس، على السبورة،  المثال الأول أمام أنظار التلاميذ  للتذكير بالاستراتيجية، و يطلب منهم إكمال باقي الجمل بمفردات مناسبة مع التصريح بسيرورة الإنجاز  و منطق الاستدلال. بعد الانتهاء ينقل التلاميذ الجمل مصححة على  دفاترهم.</a:t>
            </a:r>
            <a:endParaRPr/>
          </a:p>
        </p:txBody>
      </p:sp>
      <p:pic>
        <p:nvPicPr>
          <p:cNvPr id="561" name="Google Shape;561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19" y="63282"/>
            <a:ext cx="730250" cy="73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66" name="Google Shape;566;p18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18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ever la main - Icônes mains et gestes gratuites" id="568" name="Google Shape;56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141" y="34992"/>
            <a:ext cx="735012" cy="733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69" name="Google Shape;569;p18"/>
          <p:cNvGraphicFramePr/>
          <p:nvPr/>
        </p:nvGraphicFramePr>
        <p:xfrm>
          <a:off x="550717" y="27141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10703050"/>
              </a:tblGrid>
              <a:tr h="741675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زَوَّدَ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لْمُخْرِجُ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لْمُمَثِّلِينَ فِي</a:t>
                      </a:r>
                      <a:r>
                        <a:rPr b="1" i="0" lang="ar-MA" sz="3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ٱلْكَوَالِيسِ 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بِالتَّوْجِيهَاتِ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لْأخِيرَةِ.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70" name="Google Shape;570;p18"/>
          <p:cNvSpPr txBox="1"/>
          <p:nvPr/>
        </p:nvSpPr>
        <p:spPr>
          <a:xfrm>
            <a:off x="422787" y="942424"/>
            <a:ext cx="11307097" cy="1384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أُكْمِلُ الْجُمَلَ بِالْمُفْرَدَاتِ الْآتِيةِ: </a:t>
            </a:r>
            <a:endParaRPr/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– ٱلْكَوَالِيسِ  – ٱلْجِينِيرِيكُ – التَّوْلِيفُ – فِيلْمًا وَثَائِقِيًّا  - ٱلدُّمَى ٱلرُّوسِيَّةُ - مُلْصَقُ فِيلْمٍ</a:t>
            </a:r>
            <a:endParaRPr b="1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18"/>
          <p:cNvSpPr txBox="1"/>
          <p:nvPr/>
        </p:nvSpPr>
        <p:spPr>
          <a:xfrm>
            <a:off x="799569" y="110718"/>
            <a:ext cx="10567279" cy="362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تعرفنا في حصة الاستماع استراتيجية الشرح بالتوظيف في جمل . سنعتمد الاستراتيجية نفسها في فهم المفردات الآتية:</a:t>
            </a:r>
            <a:endParaRPr/>
          </a:p>
        </p:txBody>
      </p:sp>
      <p:sp>
        <p:nvSpPr>
          <p:cNvPr id="572" name="Google Shape;572;p18"/>
          <p:cNvSpPr txBox="1"/>
          <p:nvPr/>
        </p:nvSpPr>
        <p:spPr>
          <a:xfrm>
            <a:off x="799569" y="496148"/>
            <a:ext cx="1045490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ينجز المدرس، على السبورة،  المثال الأول أمام أنظار التلاميذ  للتذكير بالاستراتيجية، و يطلب منهم إكمال باقي الجمل بمفردات مناسبة مع التصريح بسيرورة الإنجاز  و منطق الاستدلال. بعد الانتهاء ينقل التلاميذ الجمل مصححة على  دفاترهم.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77" name="Google Shape;577;g3114d52450e_0_0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g3114d52450e_0_0"/>
          <p:cNvSpPr/>
          <p:nvPr/>
        </p:nvSpPr>
        <p:spPr>
          <a:xfrm>
            <a:off x="-2894" y="9832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g3114d52450e_0_0"/>
          <p:cNvSpPr txBox="1"/>
          <p:nvPr/>
        </p:nvSpPr>
        <p:spPr>
          <a:xfrm>
            <a:off x="799569" y="110718"/>
            <a:ext cx="10567279" cy="362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تعرفنا في حصة الاستماع استراتيجية الشرح بالتوظيف في جمل . سنعتمد الاستراتيجية نفسها في فهم المفردات الآتية:</a:t>
            </a:r>
            <a:endParaRPr/>
          </a:p>
        </p:txBody>
      </p:sp>
      <p:sp>
        <p:nvSpPr>
          <p:cNvPr id="580" name="Google Shape;580;g3114d52450e_0_0"/>
          <p:cNvSpPr txBox="1"/>
          <p:nvPr/>
        </p:nvSpPr>
        <p:spPr>
          <a:xfrm>
            <a:off x="799569" y="496148"/>
            <a:ext cx="1045490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ينجز المدرس، على السبورة،  المثال الأول أمام أنظار التلاميذ  للتذكير بالاستراتيجية، و يطلب منهم إكمال باقي الجمل بمفردات مناسبة مع التصريح بسيرورة الإنجاز  و منطق الاستدلال. بعد الانتهاء ينقل التلاميذ الجمل مصححة على  دفاترهم.</a:t>
            </a:r>
            <a:endParaRPr/>
          </a:p>
        </p:txBody>
      </p:sp>
      <p:sp>
        <p:nvSpPr>
          <p:cNvPr id="581" name="Google Shape;581;g3114d52450e_0_0"/>
          <p:cNvSpPr txBox="1"/>
          <p:nvPr/>
        </p:nvSpPr>
        <p:spPr>
          <a:xfrm>
            <a:off x="422787" y="942424"/>
            <a:ext cx="11307097" cy="1384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أُكْمِلُ الْجُمَلَ بِالْمُفْرَدَاتِ الْآتِيةِ: </a:t>
            </a:r>
            <a:endParaRPr/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– ٱلْكَوَالِيسِ  – ٱلْجِينِيرِيكُ – التَّوْلِيفُ– فِيلْمًا وَثَائِقِيًّا  - ٱلدُّمَى ٱلرُّوسِيَّةُ - مُلْصَقُ فِيلْمٍ </a:t>
            </a:r>
            <a:endParaRPr/>
          </a:p>
        </p:txBody>
      </p:sp>
      <p:graphicFrame>
        <p:nvGraphicFramePr>
          <p:cNvPr id="582" name="Google Shape;582;g3114d52450e_0_0"/>
          <p:cNvGraphicFramePr/>
          <p:nvPr/>
        </p:nvGraphicFramePr>
        <p:xfrm>
          <a:off x="561109" y="26891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10692650"/>
              </a:tblGrid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يُعْطِي </a:t>
                      </a:r>
                      <a:r>
                        <a:rPr b="1" i="0" lang="ar-MA" sz="3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ٱلْجِينِيرِيكُ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رُؤْيَةً وَاضِحَةً عَنِ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لفِيلْمِ وَصَانِعِيهِ.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يُمْكِنُ شِرَاءُ </a:t>
                      </a:r>
                      <a:r>
                        <a:rPr b="1" i="0" lang="ar-MA" sz="3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ٱلدُّمَى ٱلرُّوسِيَّةُ</a:t>
                      </a:r>
                      <a:r>
                        <a:rPr b="0" i="0" lang="ar-MA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في مَتَاجِرِ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لْهَدَايَا و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لْمَتَاجِرِ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لْكُبْرَى  أو عَبْر الأنترنيت.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شَاهَدْتُ </a:t>
                      </a:r>
                      <a:r>
                        <a:rPr b="1" i="0" lang="ar-MA" sz="32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فِيلْمًا وَثَائِقِيًّا </a:t>
                      </a:r>
                      <a:r>
                        <a:rPr b="0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اسْتَعْرَضَ فِيهِ </a:t>
                      </a:r>
                      <a:r>
                        <a:rPr b="1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لْمُخْرِجُ تَارِيخَ </a:t>
                      </a:r>
                      <a:r>
                        <a:rPr b="1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لسِّينِمَا فِي </a:t>
                      </a:r>
                      <a:r>
                        <a:rPr b="1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لْمَغْرِبِ.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أثَارَنِي </a:t>
                      </a:r>
                      <a:r>
                        <a:rPr b="1" lang="ar-MA" sz="32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مُلْصَقُ فِيلْمٍ </a:t>
                      </a:r>
                      <a:r>
                        <a:rPr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فَوَجَدْتُ نَفْسِي أَلِجُ قَاعَةَ </a:t>
                      </a: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لسِّينِمَا لِمُشَاهَدَةِ </a:t>
                      </a: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لْفِيلْمِ.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Noto Sans Symbols"/>
                        <a:buChar char="❖"/>
                      </a:pPr>
                      <a:r>
                        <a:rPr b="1" i="0" lang="ar-MA" sz="3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التَّوْلِيفُ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آخِرُ مَرْحَلَةٍ في صِنَاعَةِ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لْفِيلْمِ.</a:t>
                      </a:r>
                      <a:endParaRPr b="1" sz="2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زَوَّدَ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لْمُخْرِجُ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لْمُمَثِّلِينَ فِي </a:t>
                      </a:r>
                      <a:r>
                        <a:rPr b="1" i="0" lang="ar-MA" sz="3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ٱلْكَوَالِيسِ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بِالتَّوْجِيهَاتِ </a:t>
                      </a:r>
                      <a:r>
                        <a:rPr b="1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</a:t>
                      </a:r>
                      <a:r>
                        <a:rPr b="0" i="0" lang="ar-MA" sz="3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لْأخِيرَةِ.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7" name="Google Shape;587;p74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588" name="Google Shape;588;p7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7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0" name="Google Shape;590;p74"/>
          <p:cNvSpPr txBox="1"/>
          <p:nvPr/>
        </p:nvSpPr>
        <p:spPr>
          <a:xfrm>
            <a:off x="5223539" y="2321004"/>
            <a:ext cx="5869200" cy="264687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النشاط الأول: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القراءة</a:t>
            </a:r>
            <a:r>
              <a:rPr b="0" i="0" lang="ar-MA" sz="9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بطلاقة</a:t>
            </a:r>
            <a:br>
              <a:rPr b="0" i="0" lang="ar-MA" sz="9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ar-MA" sz="2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(15  دقيقة)</a:t>
            </a:r>
            <a:endParaRPr b="1" i="0" sz="2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1" name="Google Shape;591;p74"/>
          <p:cNvPicPr preferRelativeResize="0"/>
          <p:nvPr/>
        </p:nvPicPr>
        <p:blipFill rotWithShape="1">
          <a:blip r:embed="rId3">
            <a:alphaModFix/>
          </a:blip>
          <a:srcRect b="0" l="75835" r="0" t="0"/>
          <a:stretch/>
        </p:blipFill>
        <p:spPr>
          <a:xfrm>
            <a:off x="383458" y="1219200"/>
            <a:ext cx="3380469" cy="4063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75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597" name="Google Shape;597;p7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7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9" name="Google Shape;599;p75"/>
          <p:cNvSpPr txBox="1"/>
          <p:nvPr/>
        </p:nvSpPr>
        <p:spPr>
          <a:xfrm>
            <a:off x="5223539" y="2321004"/>
            <a:ext cx="5869200" cy="1169551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النمذجة</a:t>
            </a:r>
            <a:br>
              <a:rPr b="0" i="0" lang="ar-MA" sz="9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ar-MA" sz="2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(2  دقيقة)</a:t>
            </a:r>
            <a:endParaRPr b="1" i="0" sz="2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‫331 معلمة الصف الصور والصور وصور الخلفية للتنزيل المجاني‬‎" id="600" name="Google Shape;600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425" y="1706886"/>
            <a:ext cx="4070555" cy="3755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76"/>
          <p:cNvSpPr txBox="1"/>
          <p:nvPr>
            <p:ph type="title"/>
          </p:nvPr>
        </p:nvSpPr>
        <p:spPr>
          <a:xfrm>
            <a:off x="1198562" y="505533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Calibri"/>
              <a:buNone/>
            </a:pPr>
            <a:r>
              <a:rPr lang="ar-MA" sz="1400">
                <a:solidFill>
                  <a:srgbClr val="AEABAB"/>
                </a:solidFill>
              </a:rPr>
              <a:t>يقرأ المتعلمون جماعيا فثنائيا ثم فرديا كلمتين من الجدول قراءة جهرية سليمة، ويوضحون معايير القراءة السليمة</a:t>
            </a:r>
            <a:endParaRPr sz="1400">
              <a:solidFill>
                <a:srgbClr val="AEABAB"/>
              </a:solidFill>
            </a:endParaRPr>
          </a:p>
        </p:txBody>
      </p:sp>
      <p:pic>
        <p:nvPicPr>
          <p:cNvPr id="606" name="Google Shape;606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775" y="15676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76"/>
          <p:cNvSpPr txBox="1"/>
          <p:nvPr/>
        </p:nvSpPr>
        <p:spPr>
          <a:xfrm>
            <a:off x="5263666" y="324714"/>
            <a:ext cx="6096000" cy="412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000"/>
              <a:buFont typeface="Calibri"/>
              <a:buNone/>
            </a:pPr>
            <a:r>
              <a:rPr b="1" i="0" lang="ar-MA" sz="20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القراءة الجهرية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76"/>
          <p:cNvSpPr txBox="1"/>
          <p:nvPr/>
        </p:nvSpPr>
        <p:spPr>
          <a:xfrm>
            <a:off x="1288026" y="1506830"/>
            <a:ext cx="9996501" cy="30343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ٱلْوَثَائِقيِّ</a:t>
            </a:r>
            <a:r>
              <a:rPr b="0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/ ٱلْتَقَطْتُ</a:t>
            </a:r>
            <a:endParaRPr b="1" i="0" sz="4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مُلْصَقِ /جِينيريكِ</a:t>
            </a:r>
            <a:endParaRPr b="1" i="0" sz="4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أرْشِيفِ  /ٱلْكَوَالِيسُ</a:t>
            </a:r>
            <a:endParaRPr b="1" i="0" sz="4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77"/>
          <p:cNvSpPr txBox="1"/>
          <p:nvPr>
            <p:ph type="title"/>
          </p:nvPr>
        </p:nvSpPr>
        <p:spPr>
          <a:xfrm>
            <a:off x="929229" y="549516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ar-MA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القراءة الجهرية</a:t>
            </a:r>
            <a:br>
              <a:rPr lang="ar-MA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ar-MA"/>
            </a:br>
            <a:endParaRPr/>
          </a:p>
        </p:txBody>
      </p:sp>
      <p:pic>
        <p:nvPicPr>
          <p:cNvPr id="614" name="Google Shape;614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058" y="216734"/>
            <a:ext cx="591916" cy="591916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77"/>
          <p:cNvSpPr/>
          <p:nvPr/>
        </p:nvSpPr>
        <p:spPr>
          <a:xfrm>
            <a:off x="5070460" y="2689774"/>
            <a:ext cx="1226127" cy="3952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77"/>
          <p:cNvSpPr txBox="1"/>
          <p:nvPr/>
        </p:nvSpPr>
        <p:spPr>
          <a:xfrm>
            <a:off x="674292" y="683291"/>
            <a:ext cx="10588479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يقرأ الأستاذ كلمتين من النص قراءة جهرية سليمة، ويقف عند حرف الصاد ويشرح كيف ينطق، مع تقديم أمثلة وأمثلة مخالفة والتصريح بسيرورة الإنجاز 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77"/>
          <p:cNvSpPr txBox="1"/>
          <p:nvPr/>
        </p:nvSpPr>
        <p:spPr>
          <a:xfrm>
            <a:off x="1198562" y="1818013"/>
            <a:ext cx="9431340" cy="34778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نُلَاحِظُ مَا يَأْتِي: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مُلْص</a:t>
            </a:r>
            <a:r>
              <a:rPr b="1" i="0" lang="ar-MA" sz="4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b="1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قِ           </a:t>
            </a:r>
            <a:r>
              <a:rPr b="1" i="0" lang="ar-MA" sz="4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صَ</a:t>
            </a:r>
            <a:r>
              <a:rPr b="1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</a:t>
            </a:r>
            <a:endParaRPr/>
          </a:p>
          <a:p>
            <a:pPr indent="-571500" lvl="0" marL="5715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-"/>
            </a:pPr>
            <a:r>
              <a:rPr b="1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يُسمع معه صفيرٌ خفيفٌ</a:t>
            </a:r>
            <a:endParaRPr/>
          </a:p>
          <a:p>
            <a:pPr indent="-571500" lvl="0" marL="5715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-"/>
            </a:pPr>
            <a:r>
              <a:rPr b="1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يُنطق مفخمًا مفتوحًا (صَ)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400" u="none" cap="none" strike="noStrike">
              <a:solidFill>
                <a:schemeClr val="dk1"/>
              </a:solidFill>
              <a:highlight>
                <a:srgbClr val="FF00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77"/>
          <p:cNvSpPr/>
          <p:nvPr/>
        </p:nvSpPr>
        <p:spPr>
          <a:xfrm>
            <a:off x="8193118" y="2794542"/>
            <a:ext cx="924791" cy="280554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77"/>
          <p:cNvSpPr txBox="1"/>
          <p:nvPr/>
        </p:nvSpPr>
        <p:spPr>
          <a:xfrm>
            <a:off x="3408218" y="1111975"/>
            <a:ext cx="699308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مُلْصَقِ</a:t>
            </a:r>
            <a:endParaRPr b="1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78"/>
          <p:cNvSpPr txBox="1"/>
          <p:nvPr>
            <p:ph type="title"/>
          </p:nvPr>
        </p:nvSpPr>
        <p:spPr>
          <a:xfrm>
            <a:off x="929229" y="549516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ar-MA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القراءة الجهرية</a:t>
            </a:r>
            <a:br>
              <a:rPr lang="ar-MA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ar-MA"/>
            </a:br>
            <a:endParaRPr/>
          </a:p>
        </p:txBody>
      </p:sp>
      <p:pic>
        <p:nvPicPr>
          <p:cNvPr id="625" name="Google Shape;625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058" y="216734"/>
            <a:ext cx="591916" cy="591916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78"/>
          <p:cNvSpPr txBox="1"/>
          <p:nvPr/>
        </p:nvSpPr>
        <p:spPr>
          <a:xfrm>
            <a:off x="786581" y="1506830"/>
            <a:ext cx="10497946" cy="3837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68580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زادَ همّي بِٱلِاهْتمَامِ بِٱلْفِيلمِ ٱلْوَثَائِقيِّ حِينَمَا ذَهَبْتُ إلَى مَتَاحِفَ مَعْرُوفَةٍ في بَاريسَ حَيْثُ وَجَدْتُ </a:t>
            </a:r>
            <a:r>
              <a:rPr b="1" i="0" lang="ar-MA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ص</a:t>
            </a: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ُوَراً مُهِمّةً مِنْ أرْشِيفِ ٱلْمَغْرِبِ هُنَاكَ.  </a:t>
            </a:r>
            <a:endParaRPr/>
          </a:p>
          <a:p>
            <a:pPr indent="-457200" lvl="0" marL="685800" marR="0" rtl="1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حِينَ كُنْتُ أَدْرُسُ إِنْتَاجَ ٱلْفِيلمِ ٱلْوَثَائِقيّ في بَارِيسَ، كُنْتُ أحَاوِلُ جَاهِدَةً أنْ أمْزِجَ بَينَ مَهَارَاتي في ٱلْفِيلمِ ٱلرّوَائيِّ وتِلْكَ ٱلْمَهَاراتِ ٱلْجَدِيدَةِ ٱلّتي اكْتسَبْتُهَا في </a:t>
            </a:r>
            <a:r>
              <a:rPr b="1" i="0" lang="ar-MA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صِ</a:t>
            </a: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نَاعَةِ ٱلْفِيلمِ ٱلْوَثَائِقيّ</a:t>
            </a:r>
            <a:endParaRPr/>
          </a:p>
        </p:txBody>
      </p:sp>
      <p:sp>
        <p:nvSpPr>
          <p:cNvPr id="627" name="Google Shape;627;p78"/>
          <p:cNvSpPr txBox="1"/>
          <p:nvPr/>
        </p:nvSpPr>
        <p:spPr>
          <a:xfrm>
            <a:off x="1198562" y="505533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Calibri"/>
              <a:buNone/>
            </a:pPr>
            <a:r>
              <a:rPr b="1" i="0" lang="ar-MA" sz="1400" u="none" cap="none" strike="noStrike">
                <a:solidFill>
                  <a:srgbClr val="AEABAB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يقرأ المتعلمون جماعيا فثنائيا ثم فرديا عبارة </a:t>
            </a:r>
            <a:r>
              <a:rPr b="1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 قراءة جهرية سليمة، ويوضحون معايير القراءة السليمة</a:t>
            </a:r>
            <a:endParaRPr b="1" i="0" sz="1400" u="none" cap="none" strike="noStrike">
              <a:solidFill>
                <a:srgbClr val="AEAB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79"/>
          <p:cNvSpPr txBox="1"/>
          <p:nvPr>
            <p:ph type="title"/>
          </p:nvPr>
        </p:nvSpPr>
        <p:spPr>
          <a:xfrm>
            <a:off x="929229" y="549516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ar-MA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القراءة الجهرية</a:t>
            </a:r>
            <a:br>
              <a:rPr lang="ar-MA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ar-MA"/>
            </a:br>
            <a:endParaRPr/>
          </a:p>
        </p:txBody>
      </p:sp>
      <p:pic>
        <p:nvPicPr>
          <p:cNvPr id="633" name="Google Shape;633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058" y="216734"/>
            <a:ext cx="591916" cy="591916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79"/>
          <p:cNvSpPr txBox="1"/>
          <p:nvPr/>
        </p:nvSpPr>
        <p:spPr>
          <a:xfrm>
            <a:off x="2180080" y="2313075"/>
            <a:ext cx="8956964" cy="20186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قراءة فقرة من النص بتوظيف شبكة التقويم الذاتي</a:t>
            </a:r>
            <a:endParaRPr/>
          </a:p>
        </p:txBody>
      </p:sp>
      <p:sp>
        <p:nvSpPr>
          <p:cNvPr id="635" name="Google Shape;635;p79"/>
          <p:cNvSpPr txBox="1"/>
          <p:nvPr/>
        </p:nvSpPr>
        <p:spPr>
          <a:xfrm>
            <a:off x="1198562" y="505533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Calibri"/>
              <a:buNone/>
            </a:pPr>
            <a:r>
              <a:rPr b="1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يقرأ المتعلمون جماعيا فثنائيا ثم فرديا فقرة من الجدول قراءة جهرية سليمة، ويوضحون معايير القراءة السليمة</a:t>
            </a:r>
            <a:endParaRPr b="1" i="0" sz="1400" u="none" cap="none" strike="noStrike">
              <a:solidFill>
                <a:srgbClr val="AEAB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40"/>
          <p:cNvSpPr txBox="1"/>
          <p:nvPr>
            <p:ph idx="1" type="body"/>
          </p:nvPr>
        </p:nvSpPr>
        <p:spPr>
          <a:xfrm>
            <a:off x="1032387" y="164110"/>
            <a:ext cx="7440553" cy="143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50800" rtl="1"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SzPts val="3600"/>
              <a:buNone/>
            </a:pPr>
            <a:r>
              <a:rPr lang="ar-MA" sz="3600">
                <a:latin typeface="Calibri"/>
                <a:ea typeface="Calibri"/>
                <a:cs typeface="Calibri"/>
                <a:sym typeface="Calibri"/>
              </a:rPr>
              <a:t>قِصَّتِي مَعَ  ٱلسِّينِمَا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50800" rtl="1"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40"/>
          <p:cNvSpPr txBox="1"/>
          <p:nvPr>
            <p:ph idx="2" type="body"/>
          </p:nvPr>
        </p:nvSpPr>
        <p:spPr>
          <a:xfrm>
            <a:off x="1" y="1028729"/>
            <a:ext cx="8670600" cy="5597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ar-MA"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بَدَأَتْ قِصَّتِي مَعَ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لْفِيلمِ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لْوَثَائِقيِّ بِصُورَةٍ. حَدَثَ ذَلِكَ قَبْلَ سَنَوَاتٍ حِينَ كُنْتُ فِي رِحْلةٍ إلَى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لْجَنُوبِ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لْمَغْرِبِيِّ، كُنتُ قَدِ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لْتَقَطْتُ صُورَةً عَادِيةً مِنْ ضِمْنَ صُوَرٍ لِرَجُلٍ مُسِنٍّ فِي قَرْيةٍ مِنَ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لْقُرَى. بَعْدَ بِضْعَةِ أشْهُرٍ كُنْتُ أُقلِّبُ دًفاتِري فَوَجَدْتُ تِلْكَ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لصّورَةَ صُدْفَةً، فأُعْجِبْتُ كَثيرًا بِجَمَالِيَّتِهَا، أَحْسَسْتُ أنَّ فِعْلَ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لزّمَنِ قَدْ زَادَهَا جَمَالِيَّةً، أوْ رُبّمَا تَوَلَّدَ هَذَا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لإِحْسَاسُ بِفِعْلِ إِعَادَةِ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لتَّأَمّلِ، فقَرَّرْتُ أَنْ تَكُونَ صُورَةً لِمُلْصَقِ فِيلمِي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لرّوَائيِّ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لْجَدِيدِ. </a:t>
            </a:r>
            <a:endParaRPr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br>
              <a:rPr lang="ar-MA" sz="3300">
                <a:latin typeface="Calibri"/>
                <a:ea typeface="Calibri"/>
                <a:cs typeface="Calibri"/>
                <a:sym typeface="Calibri"/>
              </a:rPr>
            </a:b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   اِحْترامًا لأخْلاقِياتِ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سْتِغْلَالِ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لصُّورَةِ، عُدْتُ مُجَدَّدًا إلَى تِلْكَ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لْقَرْيَةِ بَحْثًا عَنْ ذلِكَ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لرّجُلِ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لْمُسِنّ لأطْلُبَ مِنْهُ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لْإذْنَ كيْ تَكُونَ صُورَتُهُ مُلصَقًا لِفيلمِي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لْجَديدِ، إِلا أنّ عَائِلَتَهُ أَخْبَرَتْنِي أَنَّهُ تُوفّي. </a:t>
            </a:r>
            <a:endParaRPr sz="3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40"/>
          <p:cNvSpPr txBox="1"/>
          <p:nvPr/>
        </p:nvSpPr>
        <p:spPr>
          <a:xfrm>
            <a:off x="0" y="-66872"/>
            <a:ext cx="1362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ar-M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3/1</a:t>
            </a:r>
            <a:endParaRPr b="0" i="1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doc.aljazeera.net/wp-content/uploads/2017/05/7_14.jpg" id="643" name="Google Shape;64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01100" y="1317171"/>
            <a:ext cx="3390900" cy="4087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8" name="Google Shape;648;p8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49" name="Google Shape;649;p8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25400">
              <a:solidFill>
                <a:srgbClr val="0F9ED5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8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5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5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4400" u="none" cap="none" strike="noStrike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الممارسة الجماعية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4400" u="none" cap="none" strike="noStrike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10 دقيقة</a:t>
              </a:r>
              <a:endParaRPr b="1" i="0" sz="4400" u="none" cap="none" strike="noStrike">
                <a:solidFill>
                  <a:srgbClr val="0F9ED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1" name="Google Shape;651;p80"/>
          <p:cNvGrpSpPr/>
          <p:nvPr/>
        </p:nvGrpSpPr>
        <p:grpSpPr>
          <a:xfrm>
            <a:off x="8796759" y="4917801"/>
            <a:ext cx="2425143" cy="936371"/>
            <a:chOff x="8796759" y="4917801"/>
            <a:chExt cx="2425142" cy="936370"/>
          </a:xfrm>
        </p:grpSpPr>
        <p:sp>
          <p:nvSpPr>
            <p:cNvPr id="652" name="Google Shape;652;p80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80"/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54" name="Google Shape;654;p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42"/>
          <p:cNvSpPr txBox="1"/>
          <p:nvPr/>
        </p:nvSpPr>
        <p:spPr>
          <a:xfrm>
            <a:off x="1778418" y="242459"/>
            <a:ext cx="9407525" cy="2696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الان حان دوركم. من يقرأ النص مراعيا ضوابط الطلاقة؟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42"/>
          <p:cNvSpPr/>
          <p:nvPr/>
        </p:nvSpPr>
        <p:spPr>
          <a:xfrm>
            <a:off x="2709863" y="1557338"/>
            <a:ext cx="6945312" cy="869950"/>
          </a:xfrm>
          <a:prstGeom prst="roundRect">
            <a:avLst>
              <a:gd fmla="val 16667" name="adj"/>
            </a:avLst>
          </a:prstGeom>
          <a:solidFill>
            <a:srgbClr val="D8E2F3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أَضَعُ أصبعي تَحْتَ كُلِّ كَلِمَةٍ أَقْرَؤُها؛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42"/>
          <p:cNvSpPr/>
          <p:nvPr/>
        </p:nvSpPr>
        <p:spPr>
          <a:xfrm>
            <a:off x="2709863" y="2808288"/>
            <a:ext cx="6945312" cy="871537"/>
          </a:xfrm>
          <a:prstGeom prst="roundRect">
            <a:avLst>
              <a:gd fmla="val 16667" name="adj"/>
            </a:avLst>
          </a:prstGeom>
          <a:solidFill>
            <a:srgbClr val="D8E2F3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أَصِلُ قِراءَةَ ٱلْكَلِماتِ بَعْضِها بِبَعْضٍ؛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42"/>
          <p:cNvSpPr/>
          <p:nvPr/>
        </p:nvSpPr>
        <p:spPr>
          <a:xfrm>
            <a:off x="2709863" y="4060825"/>
            <a:ext cx="6945312" cy="869950"/>
          </a:xfrm>
          <a:prstGeom prst="roundRect">
            <a:avLst>
              <a:gd fmla="val 16667" name="adj"/>
            </a:avLst>
          </a:prstGeom>
          <a:solidFill>
            <a:srgbClr val="D8E2F3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أَلْتَزِمُ ٱلْوَقْفَ عِنْدَ عَلامَاتِ ٱلتَّرْقيمِ؛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42"/>
          <p:cNvSpPr/>
          <p:nvPr/>
        </p:nvSpPr>
        <p:spPr>
          <a:xfrm>
            <a:off x="2709863" y="5311775"/>
            <a:ext cx="6945312" cy="871538"/>
          </a:xfrm>
          <a:prstGeom prst="roundRect">
            <a:avLst>
              <a:gd fmla="val 16667" name="adj"/>
            </a:avLst>
          </a:prstGeom>
          <a:solidFill>
            <a:srgbClr val="D8E2F3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أُحاوِلُ تَمَثُّلَ مَعَانِي الْكَلِمَاتِ</a:t>
            </a: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بَدَلَ تَهَجّيها.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42"/>
          <p:cNvSpPr/>
          <p:nvPr/>
        </p:nvSpPr>
        <p:spPr>
          <a:xfrm>
            <a:off x="10045700" y="1557338"/>
            <a:ext cx="1122363" cy="86995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ar-MA" sz="4800" u="none" cap="none" strike="noStrike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p42"/>
          <p:cNvSpPr/>
          <p:nvPr/>
        </p:nvSpPr>
        <p:spPr>
          <a:xfrm>
            <a:off x="10045700" y="2808288"/>
            <a:ext cx="1122363" cy="871537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ar-MA" sz="4800" u="none" cap="none" strike="noStrike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42"/>
          <p:cNvSpPr/>
          <p:nvPr/>
        </p:nvSpPr>
        <p:spPr>
          <a:xfrm>
            <a:off x="10045700" y="4060825"/>
            <a:ext cx="1122363" cy="86995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ar-MA" sz="4800" u="none" cap="none" strike="noStrike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42"/>
          <p:cNvSpPr/>
          <p:nvPr/>
        </p:nvSpPr>
        <p:spPr>
          <a:xfrm>
            <a:off x="10045700" y="5311775"/>
            <a:ext cx="1122363" cy="871538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ar-MA" sz="4800" u="none" cap="none" strike="noStrike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42"/>
          <p:cNvSpPr txBox="1"/>
          <p:nvPr>
            <p:ph type="title"/>
          </p:nvPr>
        </p:nvSpPr>
        <p:spPr>
          <a:xfrm>
            <a:off x="1101967" y="517499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/>
              <a:t>يشرح المدرس ضوابط القراءة بطلاقة</a:t>
            </a:r>
            <a:endParaRPr/>
          </a:p>
        </p:txBody>
      </p:sp>
      <p:pic>
        <p:nvPicPr>
          <p:cNvPr id="670" name="Google Shape;67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775" y="156762"/>
            <a:ext cx="730250" cy="73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308c7719696_0_1"/>
          <p:cNvSpPr txBox="1"/>
          <p:nvPr>
            <p:ph idx="1" type="body"/>
          </p:nvPr>
        </p:nvSpPr>
        <p:spPr>
          <a:xfrm>
            <a:off x="1032387" y="164110"/>
            <a:ext cx="7440600" cy="13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50800" rtl="1"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SzPts val="3600"/>
              <a:buNone/>
            </a:pPr>
            <a:r>
              <a:rPr lang="ar-MA" sz="3600">
                <a:latin typeface="Calibri"/>
                <a:ea typeface="Calibri"/>
                <a:cs typeface="Calibri"/>
                <a:sym typeface="Calibri"/>
              </a:rPr>
              <a:t>قِصَّتِي مَعَ  ٱلسِّينِمَا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50800" rtl="1"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g308c7719696_0_1"/>
          <p:cNvSpPr txBox="1"/>
          <p:nvPr>
            <p:ph idx="2" type="body"/>
          </p:nvPr>
        </p:nvSpPr>
        <p:spPr>
          <a:xfrm>
            <a:off x="0" y="1028725"/>
            <a:ext cx="8670600" cy="5012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ar-MA"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بَدَأَتْ قِصَّتِي مَعَ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لْفِيلمِ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لْوَثَائِقيِّ بِصُورَةٍ. حَدَثَ ذَلِكَ قَبْلَ سَنَوَاتٍ حِينَ كُنْتُ فِي رِحْلةٍ إلَى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لْجَنُوبِ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لْمَغْرِبِيِّ، كُنتُ قَدِ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لْتَقَطْتُ صُورَةً عَادِيةً مِنْ ضِمْنَ صُوَرٍ لِرَجُلٍ مُسِنٍّ فِي قَرْيةٍ مِنَ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لْقُرَى. بَعْدَ بِضْعَةِ أشْهُرٍ كُنْتُ أُقلِّبُ دًفاتِري فَوَجَدْتُ تِلْكَ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لصّورَةَ صُدْفَةً، فأُعْجِبْتُ كَثيرًا بِجَمَالِيَّتِهَا، أَحْسَسْتُ أنَّ فِعْلَ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لزّمَنِ قَدْ زَادَهَا جَمَالِيَّةً، أوْ رُبّمَا تَوَلَّدَ هَذَا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لإِحْسَاسُ بِفِعْلِ إِعَادَةِ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لتَّأَمّلِ، فقرَّرْتُ أَنْ تَكُونَ صُورَةً لِمُلْصَقِ فِيلمِي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لرّوَائيِّ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لْجَدِيدِ. </a:t>
            </a:r>
            <a:br>
              <a:rPr lang="ar-MA" sz="3300">
                <a:latin typeface="Calibri"/>
                <a:ea typeface="Calibri"/>
                <a:cs typeface="Calibri"/>
                <a:sym typeface="Calibri"/>
              </a:rPr>
            </a:b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   اِحْترامًا لأخْلاقِياتِ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سْتِغْلَالِ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لصُّورَةِ، عُدْتُ مُجَدَّدًا إلَى تِلْكَ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لْقَرْيَةِ بَحْثًا عَنْ ذلِكَ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لرّجُلِ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لْمُسِنّ لأطْلُبَ مِنْهُ </a:t>
            </a: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لْإذْنَ كيْ تَكُونَ صُورَتُهُ مُلصَقًا لِفيلمِي </a:t>
            </a:r>
            <a:r>
              <a:rPr lang="ar-MA" sz="35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300">
                <a:latin typeface="Calibri"/>
                <a:ea typeface="Calibri"/>
                <a:cs typeface="Calibri"/>
                <a:sym typeface="Calibri"/>
              </a:rPr>
              <a:t>لْجَدِيدِ، إِلا أنّ عَائِلَتَهُ أَخْبَرَتْنِي أنّهُ تُوفّي. </a:t>
            </a:r>
            <a:endParaRPr sz="3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g308c7719696_0_1"/>
          <p:cNvSpPr txBox="1"/>
          <p:nvPr/>
        </p:nvSpPr>
        <p:spPr>
          <a:xfrm>
            <a:off x="0" y="-66872"/>
            <a:ext cx="1362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ar-M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3/1</a:t>
            </a:r>
            <a:endParaRPr b="0" i="1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doc.aljazeera.net/wp-content/uploads/2017/05/7_14.jpg" id="678" name="Google Shape;678;g308c7719696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01100" y="1317171"/>
            <a:ext cx="3390899" cy="4087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44"/>
          <p:cNvSpPr txBox="1"/>
          <p:nvPr>
            <p:ph idx="1" type="body"/>
          </p:nvPr>
        </p:nvSpPr>
        <p:spPr>
          <a:xfrm>
            <a:off x="2109019" y="100576"/>
            <a:ext cx="7440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50800" rtl="1"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SzPts val="3200"/>
              <a:buNone/>
            </a:pPr>
            <a:r>
              <a:rPr lang="ar-MA" sz="3200">
                <a:latin typeface="Calibri"/>
                <a:ea typeface="Calibri"/>
                <a:cs typeface="Calibri"/>
                <a:sym typeface="Calibri"/>
              </a:rPr>
              <a:t> قِصًّتِي مَعَ </a:t>
            </a:r>
            <a:r>
              <a:rPr lang="ar-MA" sz="30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latin typeface="Calibri"/>
                <a:ea typeface="Calibri"/>
                <a:cs typeface="Calibri"/>
                <a:sym typeface="Calibri"/>
              </a:rPr>
              <a:t>لسِّينِمَا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44"/>
          <p:cNvSpPr txBox="1"/>
          <p:nvPr>
            <p:ph idx="2" type="body"/>
          </p:nvPr>
        </p:nvSpPr>
        <p:spPr>
          <a:xfrm>
            <a:off x="0" y="843805"/>
            <a:ext cx="12192000" cy="66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ar-MA">
                <a:latin typeface="Calibri"/>
                <a:ea typeface="Calibri"/>
                <a:cs typeface="Calibri"/>
                <a:sym typeface="Calibri"/>
              </a:rPr>
              <a:t>  اِسْتَوْقفَتْنِي هَذِهِ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لْحَادِثَةُ وتَيَقّنْتُ حِينَهَا أَنَّ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لْأبْطَالَ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لْحَقِيقِيِّينَ هُمْ أبْطَالُ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لْحَيَاةِ، هُمْ أبْطَالُ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لْحَقِيقَةِ لِأنّ مَلامِحَهُمْ صَادِقَةٌ في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لْوَاقِع، خَامَرَنِي حِينَهَا مَعْنَى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لْوَثِيقَةِ، فَأيْقَنْتُ أَنَّ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لتّوْثِيقَ هُوَ رَصْدُ صُوَرِ مَنْ هُمْ صَادِقُونَ في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لْحَيَاةِ، فَإنْ عَاشُوا فَقدْ عَاشُوا بِصِدْقٍ، وإِنْ مَاتُوا فَإِنّهُمْ مَاتُوا بِصِدْقٍ، فَلا يَعُودُونَ لِتَحِيّةِ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لْجُمْهُورِ بَعْدَ جِينيريكِ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لنِّهَايَةِ أبَدًا. </a:t>
            </a:r>
            <a:br>
              <a:rPr lang="ar-MA">
                <a:latin typeface="Calibri"/>
                <a:ea typeface="Calibri"/>
                <a:cs typeface="Calibri"/>
                <a:sym typeface="Calibri"/>
              </a:rPr>
            </a:br>
            <a:r>
              <a:rPr lang="ar-MA">
                <a:latin typeface="Calibri"/>
                <a:ea typeface="Calibri"/>
                <a:cs typeface="Calibri"/>
                <a:sym typeface="Calibri"/>
              </a:rPr>
              <a:t>  حِينَهَا قَرّرْتُ أنْ أسْلُكَ طَرِيقَ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لْفِيلمِ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لْوَثَائقِيّ… طَرِيقَ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لْبحْثِ عَنِ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لْوَثِيقَةِ و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لزَّمَنِ. وبَعْدَ سِلْسِلَةٍ مِنَ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لاخْتِبَارَاتِ كانَ قبُولي لِدِرَاسَةِ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لتَّخصّصِ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لْوَثائقيِّ بٱلْمَدْرَسَةِ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لوَطَنِيَّةِ لِلصُّورَةِ و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لصّوْتِ بِباريسَ (الفيميس). وَصَلْتُ إلى بَاريسَ مُثقلةًبِٱلسّينِمَا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لرِّوائِيَّةِ خُصُوصًا بَعْدَ إخْرَاجِي لِفِيلميّ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لأوّلينِ “الرصاصة الأخيرة” و"ألوان الصمت".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ar-MA">
                <a:latin typeface="Calibri"/>
                <a:ea typeface="Calibri"/>
                <a:cs typeface="Calibri"/>
                <a:sym typeface="Calibri"/>
              </a:rPr>
              <a:t>  زادَ همّي بِٱلِاهْتمَامِ بِٱلْفِيلمِ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لْوَثَائِقيِّ حِينَمَا ذَهَبْتُ إلَى مَتَاحِفَ مَعْرُوفَةٍ في بَاريسَ حَيْثُ وَجَدْتُ صُوَراً مُهِمّةً مِنْ أرْشِيفِ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لْمَغْرِبِ هُنَاكَ.  نَحْنُ -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لشّبَابَ - نَتُوقُ إلَى رُؤْيَةِ تِلْكَ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لصّوَرِ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لَّتي تَخُصُّنَا في مِثْلِ هَذِهِ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لمَتَاحِفِ، و بِصِفَتِنَا جِيلا جَدِيداً نَحْتَاجُ مُصَافَحَةَ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لتَّارِيخ مِنْ أجْلِ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لْإبْدَاعِ في صُنْعِ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لْمُسْتقبَلِ، لَكِنَّنَا نَفْتَقِرُ إلى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لتَّوْثِيقِ في بُلْدَانِنَا. اَلذّاكِرَةُ كانَتْ هَاجِسًا وَرَاءَ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هْتِمَامِي بِصِنَاعَةِ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لْوَثائِقيِّ، فَإذَا كَانَ رَصِيدُنَا مِنَ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لْأرْشِيفِ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لْمُصَوّر مَحْدُودًا، فَعَلَيْنَا أنْ نَصْنَعَهُ نَحْنُ. أَيْقَنْتُ أنّهُ يَجِبُ عَليْنَا أنْ نُوَثّقَ صُوَرَنَا بِمُفْرَدِنَا وأنْ نَعُودَ لِذَاكِرتِنَا، فَمَنْ لا ذَاكِرَةَ لَهُ لا مُسْتقبَلَ لَهُ.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</p:txBody>
      </p:sp>
      <p:sp>
        <p:nvSpPr>
          <p:cNvPr id="686" name="Google Shape;686;p44"/>
          <p:cNvSpPr txBox="1"/>
          <p:nvPr/>
        </p:nvSpPr>
        <p:spPr>
          <a:xfrm>
            <a:off x="0" y="0"/>
            <a:ext cx="1362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1" lang="ar-M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3/2</a:t>
            </a:r>
            <a:endParaRPr b="0" i="1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45"/>
          <p:cNvSpPr txBox="1"/>
          <p:nvPr>
            <p:ph idx="1" type="body"/>
          </p:nvPr>
        </p:nvSpPr>
        <p:spPr>
          <a:xfrm>
            <a:off x="2109025" y="164102"/>
            <a:ext cx="7440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50800" rtl="1"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SzPts val="3200"/>
              <a:buNone/>
            </a:pPr>
            <a:r>
              <a:rPr lang="ar-MA" sz="3100">
                <a:latin typeface="Calibri"/>
                <a:ea typeface="Calibri"/>
                <a:cs typeface="Calibri"/>
                <a:sym typeface="Calibri"/>
              </a:rPr>
              <a:t>قِصَّتِي مَعَ ٱلسِّينِمَا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45"/>
          <p:cNvSpPr txBox="1"/>
          <p:nvPr>
            <p:ph idx="2" type="body"/>
          </p:nvPr>
        </p:nvSpPr>
        <p:spPr>
          <a:xfrm>
            <a:off x="0" y="1065475"/>
            <a:ext cx="12192000" cy="56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ar-MA">
                <a:latin typeface="Calibri"/>
                <a:ea typeface="Calibri"/>
                <a:cs typeface="Calibri"/>
                <a:sym typeface="Calibri"/>
              </a:rPr>
              <a:t>   حِينَ كُنْتُ أَدْرُسُ إِنْتَاجَ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لْفِيلمِ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لْوَثَائِقيّ في بَارِيسَ، كُنْتُ أحَاوِلُ جَاهِدَةً أنْ أمْزِجَ بَينَ مَهَارَاتي في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لْفِيلمِ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لرّوَائيِّ وتِلْكَ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لْمَهَاراتِ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لْجَدِيدَةِ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لّتي اكْتسَبْتُهَا في صِنَاعَةِ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لْفِيلمِ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لْوَثَائِقيّ، فَكانتِ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لنَّتِيجَةُ فِيلمَ تَخَرُّجٍ مِنَ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لْمَدْرَسَةِ بِعُنوَان “</a:t>
            </a:r>
            <a:r>
              <a:rPr b="1" lang="ar-MA">
                <a:latin typeface="Calibri"/>
                <a:ea typeface="Calibri"/>
                <a:cs typeface="Calibri"/>
                <a:sym typeface="Calibri"/>
              </a:rPr>
              <a:t>جُمُعَةٌ مُبَارَكَةٌ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” وهُوَ فِيلمٌ يَجْمَعُ بَيْنَ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لْوَثَائِقِيِّ و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لرِّوَائيّ. وقدْ حَازَ أَزْيَدَ مِنْ سِتَّ عَشْرَةَ جَائِزَةً في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لْعَدِيدِ مِنَ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لْمِهْرَجَاناتِ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لدَّوْلِيّةِ، مِنْ جِيبُوتي إلَى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لبرازيل. تَفاجَأْتُ بِتَجَاوُبِ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لْجُمْهُورِ مَعَ قِصّةٍ بَسِيطةٍ لَمْ تُكَلِّفْنِي إِنْتَاجِيًّا غَيرَ بِضْعِ دُولارَاتٍ اسْتَعَنْتُ بهَا لِشِرَاءِ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لدُّمَى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لرُّوسِيّةِ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لّتي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عْتَمَدْتُهَا شَخْصِياتٍ لِلفِيلمِ. سَخّرْتُ كُلَّ طَاقَتِي لِلْكِتَابَةِ، وبَدَأْتُ حِينَهَا أعِي اتِّجَاهَ اخْتِيارِ الشّخْصِياتِ، و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لْفَرْقَ بَيْنَ شَخْصِياتٍ تُؤجِّرُهَا لِلتَّمْثِيلِ وأُخْرَى وَاقِعِيَّةٍ تَسْرُدُ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لْوَاقِعَ بِإحْسَاسٍ دُونَ </a:t>
            </a:r>
            <a:r>
              <a:rPr b="1" lang="ar-MA" sz="32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نْتِظَارِ مُقَابِلٍ. وهَذَا هُوَ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لْفَرْقُ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لْجَمِيلُ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لَّذِي يَصْنَعُهُ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لْفِيلمُ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لْوَثائِقيُّ حَيْثُ تُصْبِحُ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لْكَوَالِيسُ في بَعْضِ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لْأحْيَانِ هِيَ </a:t>
            </a:r>
            <a:r>
              <a:rPr b="1" lang="ar-MA" sz="32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لفِيلمَ نَفسَهُ. تَعَلّمْتُ أيْضاً منْ خِلالِ عَمَلِي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لتّدريبِيّ في </a:t>
            </a:r>
            <a:r>
              <a:rPr b="1" lang="ar-MA" sz="32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لولايات </a:t>
            </a:r>
            <a:r>
              <a:rPr b="1" lang="ar-MA" sz="32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لمتحدة </a:t>
            </a:r>
            <a:r>
              <a:rPr b="1" lang="ar-MA" sz="32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لأمريكية أنّنَا لا يُمْكِنُ تَوَقّعُ كُلِّ شَيْءٍ وتَسْطِيرُهُ في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لفِيلمِ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لْوَثائِقيّ، وَلَعَلَّ هَدَايَا </a:t>
            </a:r>
            <a:r>
              <a:rPr b="1" lang="ar-MA" sz="32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لتَّصْوِيرِ تَزِيدُ مِنْ مُتعَةِ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لْإِثارةِ. كَمَا أَنَّنَا نَكْتَشِفُ عِنْدَ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لتّوْلِيفِ أبْطَالاً جُدُدًا الْتَقَطَتْهُمُ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لعَدَسَةُ بِعَفْوِيَّةٍ لِيَخْرُجُوا مِنَ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لْعَتَمةِ ويَفْرِضُوا أَنْفُسَهُمْ بِقُوَّةٍ في صِنَاعَةِ فِيلمِ </a:t>
            </a:r>
            <a:r>
              <a:rPr b="1" lang="ar-MA" sz="2800"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>
                <a:latin typeface="Calibri"/>
                <a:ea typeface="Calibri"/>
                <a:cs typeface="Calibri"/>
                <a:sym typeface="Calibri"/>
              </a:rPr>
              <a:t>لْحَيَاةِ.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ar-MA" sz="2400">
                <a:latin typeface="Calibri"/>
                <a:ea typeface="Calibri"/>
                <a:cs typeface="Calibri"/>
                <a:sym typeface="Calibri"/>
              </a:rPr>
              <a:t>الجزيرة الوثائقية، من حوار الصحفي وسيم القربي مع المخرجة أسماء المدير بتاريخ 2017/05/08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45"/>
          <p:cNvSpPr txBox="1"/>
          <p:nvPr/>
        </p:nvSpPr>
        <p:spPr>
          <a:xfrm>
            <a:off x="0" y="0"/>
            <a:ext cx="1362075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ar-M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3/3</a:t>
            </a:r>
            <a:endParaRPr b="0" i="1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45"/>
          <p:cNvSpPr/>
          <p:nvPr/>
        </p:nvSpPr>
        <p:spPr>
          <a:xfrm>
            <a:off x="114300" y="1472054"/>
            <a:ext cx="118872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ar-MA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00" name="Google Shape;700;p25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25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25"/>
          <p:cNvSpPr txBox="1"/>
          <p:nvPr/>
        </p:nvSpPr>
        <p:spPr>
          <a:xfrm>
            <a:off x="1337188" y="110718"/>
            <a:ext cx="10029660" cy="631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أقوم قراءتي 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25"/>
          <p:cNvSpPr txBox="1"/>
          <p:nvPr/>
        </p:nvSpPr>
        <p:spPr>
          <a:xfrm>
            <a:off x="1650562" y="526710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تقويم قراءاتهم ذاتيا </a:t>
            </a: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descr="Lever la main - Icônes mains et gestes gratuites" id="704" name="Google Shape;70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141" y="34992"/>
            <a:ext cx="735012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25"/>
          <p:cNvSpPr txBox="1"/>
          <p:nvPr/>
        </p:nvSpPr>
        <p:spPr>
          <a:xfrm>
            <a:off x="3054927" y="1392382"/>
            <a:ext cx="785552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أَتَمَرَّنُ عَلَى قِرَاءَةِ فِقْرَةٍ وأُقَوِّمُ ذَاتِي:</a:t>
            </a:r>
            <a:endParaRPr b="1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06" name="Google Shape;706;p25"/>
          <p:cNvGraphicFramePr/>
          <p:nvPr/>
        </p:nvGraphicFramePr>
        <p:xfrm>
          <a:off x="633845" y="202622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2165475"/>
                <a:gridCol w="2165475"/>
                <a:gridCol w="2165475"/>
                <a:gridCol w="2165475"/>
                <a:gridCol w="2165475"/>
              </a:tblGrid>
              <a:tr h="13404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هَلْ تَمَثَّلْتُ ﭐلْمَعَانِي؟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هَلِ احْتَرَمْتُ عَلَامَاتِ ﭐلتَّرْقِيمِ؟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عَدَدُ ﭐلْأَخْطَاءِ ﭐلْمُرْتَكَبَةِ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الْمُدَّةُ ﭐلزَّمَنِيَّةُ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عَدَدُ ﭐلْكَلِمَاتِ ﭐلْمَقْرُوءَةِ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1925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11" name="Google Shape;711;p24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24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24"/>
          <p:cNvSpPr txBox="1"/>
          <p:nvPr/>
        </p:nvSpPr>
        <p:spPr>
          <a:xfrm>
            <a:off x="1337188" y="110718"/>
            <a:ext cx="10029660" cy="631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تغذية راجعة 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24"/>
          <p:cNvSpPr txBox="1"/>
          <p:nvPr/>
        </p:nvSpPr>
        <p:spPr>
          <a:xfrm>
            <a:off x="1406014" y="1419054"/>
            <a:ext cx="9144000" cy="29091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ينهي المدرس نشاط القراءة بطلاقة بتقديم  تغذية راجعة عامة، ينبه فيها المتعلمين إلى بعض الأخطاء، ويطلب منهم المداومة على القراءة في البيوت لأجل تجويد قراءاتهم وتجاوز مشاكلهم.  </a:t>
            </a:r>
            <a:endParaRPr b="1" i="0" sz="32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9" name="Google Shape;719;p26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720" name="Google Shape;720;p2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2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2" name="Google Shape;722;p26"/>
          <p:cNvSpPr txBox="1"/>
          <p:nvPr/>
        </p:nvSpPr>
        <p:spPr>
          <a:xfrm>
            <a:off x="5223539" y="2321004"/>
            <a:ext cx="5869200" cy="1661993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6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الفهم المباشر</a:t>
            </a:r>
            <a:br>
              <a:rPr b="0" i="0" lang="ar-MA" sz="36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36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استخراج معلومات صريحة من النص</a:t>
            </a:r>
            <a:br>
              <a:rPr b="0" i="0" lang="ar-MA" sz="36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ar-MA" sz="36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(20 دقيقة) </a:t>
            </a:r>
            <a:endParaRPr b="1" i="0" sz="36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‫المتجهات كتاب البحث المكبرة ، كتاب ، تحقق من المعلومات ، ابحث عن إجابات ، ،  ، ، عدسة مكبرة ، أوجد ، أو تكبير ، أو ابحث ، أو تحقق ،‬‎" id="723" name="Google Shape;72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7420" y="2321004"/>
            <a:ext cx="3348601" cy="3008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28" name="Google Shape;728;p31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31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31"/>
          <p:cNvSpPr txBox="1"/>
          <p:nvPr/>
        </p:nvSpPr>
        <p:spPr>
          <a:xfrm>
            <a:off x="1337188" y="110718"/>
            <a:ext cx="10029660" cy="68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ننجز بطاقة تعريف للنص.</a:t>
            </a:r>
            <a:endParaRPr/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31"/>
          <p:cNvSpPr txBox="1"/>
          <p:nvPr/>
        </p:nvSpPr>
        <p:spPr>
          <a:xfrm>
            <a:off x="589934" y="500966"/>
            <a:ext cx="10776913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يطلب المدرس من المتعلمين  في مجموعات استثمار عتبات النص وملء الجدول ، بعد ذلك يستمع إلى نماذج إجابات ويقدم تغذية راجعة ، ويطلب من متعلمين تدوين الأجوبة على السبورة لأجل نقلها على الدفاتر</a:t>
            </a:r>
            <a:endParaRPr/>
          </a:p>
        </p:txBody>
      </p:sp>
      <p:pic>
        <p:nvPicPr>
          <p:cNvPr id="732" name="Google Shape;732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894" y="36580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33" name="Google Shape;733;p31"/>
          <p:cNvGraphicFramePr/>
          <p:nvPr/>
        </p:nvGraphicFramePr>
        <p:xfrm>
          <a:off x="838200" y="182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3034150"/>
                <a:gridCol w="2192475"/>
                <a:gridCol w="2192475"/>
                <a:gridCol w="1797625"/>
                <a:gridCol w="1735275"/>
              </a:tblGrid>
              <a:tr h="3724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مكان النشر وتاريخه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دار النشر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المصدر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الكاتب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العنوان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8448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38" name="Google Shape;738;p28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28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28"/>
          <p:cNvSpPr txBox="1"/>
          <p:nvPr/>
        </p:nvSpPr>
        <p:spPr>
          <a:xfrm>
            <a:off x="1337188" y="110718"/>
            <a:ext cx="10029660" cy="68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ننجز بطاقة تعريف للنص.</a:t>
            </a:r>
            <a:endParaRPr/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28"/>
          <p:cNvSpPr txBox="1"/>
          <p:nvPr/>
        </p:nvSpPr>
        <p:spPr>
          <a:xfrm>
            <a:off x="665284" y="500966"/>
            <a:ext cx="10701564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يطلب المدرس من المتعلمين  في مجموعات استثمار عتبات النص وملء الجدول ، بعد ذلك يستمع إلى نماذج إجابات ويقدم تغذية راجعة ، ويطلب من متعلمين تدوين الأجوبة على السبورة لأجل نقلها على الدفاتر</a:t>
            </a:r>
            <a:endParaRPr/>
          </a:p>
        </p:txBody>
      </p:sp>
      <p:graphicFrame>
        <p:nvGraphicFramePr>
          <p:cNvPr id="742" name="Google Shape;742;p28"/>
          <p:cNvGraphicFramePr/>
          <p:nvPr/>
        </p:nvGraphicFramePr>
        <p:xfrm>
          <a:off x="838200" y="182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3034150"/>
                <a:gridCol w="2192475"/>
                <a:gridCol w="2192475"/>
                <a:gridCol w="1797625"/>
                <a:gridCol w="1735275"/>
              </a:tblGrid>
              <a:tr h="3724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مكان النشر وتاريخه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دار النشر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المصدر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الكاتب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العنوان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8448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مكان النشر: لا يوجد</a:t>
                      </a:r>
                      <a:endParaRPr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تاريخ النشر: 2017/05/08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الجزيرة الوثائقية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الصحفي وسيم القربي 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قِصَّتِي مَعَ ٱلسِّينِمَا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</a:tbl>
          </a:graphicData>
        </a:graphic>
      </p:graphicFrame>
      <p:pic>
        <p:nvPicPr>
          <p:cNvPr descr="Lever la main - Icônes mains et gestes gratuites" id="743" name="Google Shape;743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96" y="9878"/>
            <a:ext cx="735012" cy="73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48" name="Google Shape;748;p29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29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29"/>
          <p:cNvSpPr txBox="1"/>
          <p:nvPr/>
        </p:nvSpPr>
        <p:spPr>
          <a:xfrm>
            <a:off x="1337188" y="110718"/>
            <a:ext cx="10029660" cy="68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نحدد الوضعية التواصلية في النص.</a:t>
            </a:r>
            <a:endParaRPr/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29"/>
          <p:cNvSpPr txBox="1"/>
          <p:nvPr/>
        </p:nvSpPr>
        <p:spPr>
          <a:xfrm>
            <a:off x="1652563" y="500966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يشرح المدرس أمام أنظار المتعلمين معنى " الوضعية التواصلية" وينجز المثال الأول ( من المتحدث؟ ) أمامهم  ويشرح سيرورة الإنجاز</a:t>
            </a:r>
            <a:endParaRPr/>
          </a:p>
        </p:txBody>
      </p:sp>
      <p:pic>
        <p:nvPicPr>
          <p:cNvPr id="752" name="Google Shape;752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902" y="6060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29"/>
          <p:cNvSpPr/>
          <p:nvPr/>
        </p:nvSpPr>
        <p:spPr>
          <a:xfrm>
            <a:off x="2623350" y="1421264"/>
            <a:ext cx="6945300" cy="375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أُحَدِّدُ ﭐلْوَضْعِيةَ ﭐلتَّوَاصُلِيَّةَ فِي ﭐلنَّصِّ:</a:t>
            </a:r>
            <a:endParaRPr b="1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648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54" name="Google Shape;754;p29"/>
          <p:cNvGraphicFramePr/>
          <p:nvPr/>
        </p:nvGraphicFramePr>
        <p:xfrm>
          <a:off x="838200" y="182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7294425"/>
                <a:gridCol w="3314700"/>
              </a:tblGrid>
              <a:tr h="7509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مَنِ ﭐلْمُتَحَدِّثُ؟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عَمَّ يَتَحَدَّثُ؟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مَنِ ﭐلْمُخَاطَبُ؟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مَا ﭐلْغَايَةُ مِنَ ﭐلْخِطَابِ؟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9" name="Google Shape;759;p81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60" name="Google Shape;760;p8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254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8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5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5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2" name="Google Shape;762;p81"/>
          <p:cNvGrpSpPr/>
          <p:nvPr/>
        </p:nvGrpSpPr>
        <p:grpSpPr>
          <a:xfrm>
            <a:off x="8534400" y="4917801"/>
            <a:ext cx="2687502" cy="936371"/>
            <a:chOff x="8534400" y="4917801"/>
            <a:chExt cx="2687501" cy="936370"/>
          </a:xfrm>
        </p:grpSpPr>
        <p:sp>
          <p:nvSpPr>
            <p:cNvPr id="763" name="Google Shape;763;p81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81"/>
            <p:cNvSpPr/>
            <p:nvPr/>
          </p:nvSpPr>
          <p:spPr>
            <a:xfrm>
              <a:off x="8534400" y="5060928"/>
              <a:ext cx="1831686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3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6 دقائق</a:t>
              </a:r>
              <a:endParaRPr/>
            </a:p>
          </p:txBody>
        </p:sp>
      </p:grpSp>
      <p:sp>
        <p:nvSpPr>
          <p:cNvPr id="765" name="Google Shape;765;p81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النمذجة</a:t>
            </a:r>
            <a:endParaRPr b="1" i="0" sz="4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6" name="Google Shape;766;p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7" name="Google Shape;767;p81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768" name="Google Shape;768;p81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769" name="Google Shape;769;p81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72000"/>
              </a:blip>
              <a:stretch>
                <a:fillRect b="0" l="-101442" r="0" t="-1677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74" name="Google Shape;774;p30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30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30"/>
          <p:cNvSpPr txBox="1"/>
          <p:nvPr/>
        </p:nvSpPr>
        <p:spPr>
          <a:xfrm>
            <a:off x="1337188" y="110718"/>
            <a:ext cx="10029660" cy="68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نحدد الوضعية التواصلية في النص.</a:t>
            </a:r>
            <a:endParaRPr/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30"/>
          <p:cNvSpPr txBox="1"/>
          <p:nvPr/>
        </p:nvSpPr>
        <p:spPr>
          <a:xfrm>
            <a:off x="1652563" y="500966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يشرح المدرس أمام أنظار المتعلمين معنى " الوضعية التواصلية" وينجز المثال الأول ( من المتحدث؟ ) أمامهم  ويشرح سيرورة الإنجاز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8" name="Google Shape;77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902" y="6060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30"/>
          <p:cNvSpPr/>
          <p:nvPr/>
        </p:nvSpPr>
        <p:spPr>
          <a:xfrm>
            <a:off x="825152" y="1421264"/>
            <a:ext cx="8743498" cy="375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648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لِمَعْرِفَةِ مَنْ يَتَحَدَّثُ دَاخِلَ ﭐلنَّصِّ، نُحَدِّدُ أَوَّلًا ٱ</a:t>
            </a:r>
            <a:r>
              <a:rPr b="1" i="0" lang="ar-MA" sz="32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لضَّمِيرَ</a:t>
            </a:r>
            <a:r>
              <a:rPr b="1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ﭐلْمُوَظَّفَ: </a:t>
            </a:r>
            <a:endParaRPr/>
          </a:p>
          <a:p>
            <a:pPr indent="0" lvl="0" marL="0" marR="0" rtl="1" algn="r">
              <a:lnSpc>
                <a:spcPct val="648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30"/>
          <p:cNvSpPr/>
          <p:nvPr/>
        </p:nvSpPr>
        <p:spPr>
          <a:xfrm>
            <a:off x="5196901" y="3776041"/>
            <a:ext cx="488700" cy="533573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30"/>
          <p:cNvSpPr/>
          <p:nvPr/>
        </p:nvSpPr>
        <p:spPr>
          <a:xfrm>
            <a:off x="1839192" y="1796864"/>
            <a:ext cx="7356764" cy="1870364"/>
          </a:xfrm>
          <a:prstGeom prst="doubleWave">
            <a:avLst>
              <a:gd fmla="val 6250" name="adj1"/>
              <a:gd fmla="val 0" name="adj2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وَرَدَ في بِدَايَةِ ﭐلنَّصِّ:</a:t>
            </a:r>
            <a:endParaRPr/>
          </a:p>
          <a:p>
            <a:pPr indent="0" lvl="0" marL="0" marR="0" rtl="1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ar-MA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بَدَأَتْ قِصَّتِي مَعَ ٱلْفِيلمِ ٱلْوَثَائِقيِّ ...</a:t>
            </a:r>
            <a:endParaRPr b="1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30"/>
          <p:cNvSpPr/>
          <p:nvPr/>
        </p:nvSpPr>
        <p:spPr>
          <a:xfrm>
            <a:off x="1839192" y="4486669"/>
            <a:ext cx="7356764" cy="1870364"/>
          </a:xfrm>
          <a:prstGeom prst="doubleWave">
            <a:avLst>
              <a:gd fmla="val 6250" name="adj1"/>
              <a:gd fmla="val 0" name="adj2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الضَّمِيرُ ﭐلْمُوَظَّفُ هُوَ:</a:t>
            </a:r>
            <a:endParaRPr/>
          </a:p>
          <a:p>
            <a:pPr indent="0" lvl="0" marL="0" marR="0" rtl="1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ar-MA" sz="36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يَاءُ الْمُتَكَلِّمِ = الكاتبة(الساردة).</a:t>
            </a:r>
            <a:endParaRPr b="1" i="0" sz="3600" u="none" cap="none" strike="noStrike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87" name="Google Shape;787;p34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34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34"/>
          <p:cNvSpPr txBox="1"/>
          <p:nvPr/>
        </p:nvSpPr>
        <p:spPr>
          <a:xfrm>
            <a:off x="1337188" y="110718"/>
            <a:ext cx="10029660" cy="68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نحدد الوضعية التواصلية في النص.</a:t>
            </a:r>
            <a:endParaRPr/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34"/>
          <p:cNvSpPr txBox="1"/>
          <p:nvPr/>
        </p:nvSpPr>
        <p:spPr>
          <a:xfrm>
            <a:off x="1652563" y="500966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يشرح المدرس أمام أنظار المتعلمين معنى " الوضعية التواصلية" وينجز المثال الأول ( من المتحدث؟ ) أمامهم  ويشرح سيرورة الإنجاز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1" name="Google Shape;791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902" y="6060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34"/>
          <p:cNvSpPr/>
          <p:nvPr/>
        </p:nvSpPr>
        <p:spPr>
          <a:xfrm>
            <a:off x="825152" y="1421264"/>
            <a:ext cx="8743498" cy="375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648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لِمَعْرِفَةِ مَنْ يَتَحَدَّثُ في ﭐلنَّصِّ، نُحَدِّدُ ثالثا </a:t>
            </a:r>
            <a:r>
              <a:rPr b="1" i="0" lang="ar-MA" sz="32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مَصْدَرَ ٱلنّصِّ</a:t>
            </a:r>
            <a:r>
              <a:rPr b="1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/>
          </a:p>
          <a:p>
            <a:pPr indent="0" lvl="0" marL="0" marR="0" rtl="1" algn="r">
              <a:lnSpc>
                <a:spcPct val="648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34"/>
          <p:cNvSpPr/>
          <p:nvPr/>
        </p:nvSpPr>
        <p:spPr>
          <a:xfrm>
            <a:off x="1337188" y="2090099"/>
            <a:ext cx="9500531" cy="3346637"/>
          </a:xfrm>
          <a:prstGeom prst="doubleWave">
            <a:avLst>
              <a:gd fmla="val 6250" name="adj1"/>
              <a:gd fmla="val 112" name="adj2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مَصْدَرُ ﭐلنّصِّ هُوَ:</a:t>
            </a:r>
            <a:endParaRPr/>
          </a:p>
          <a:p>
            <a:pPr indent="0" lvl="0" marL="0" marR="0" rtl="1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الجزيرة الوثائقية، من حوار الصحفي وسيم القربي مع المخرجة أسماء المدير 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98" name="Google Shape;798;p35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35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35"/>
          <p:cNvSpPr txBox="1"/>
          <p:nvPr/>
        </p:nvSpPr>
        <p:spPr>
          <a:xfrm>
            <a:off x="1337188" y="110718"/>
            <a:ext cx="10029660" cy="68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نحدد الوضعية التواصلية في النص.</a:t>
            </a:r>
            <a:endParaRPr/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35"/>
          <p:cNvSpPr txBox="1"/>
          <p:nvPr/>
        </p:nvSpPr>
        <p:spPr>
          <a:xfrm>
            <a:off x="1652563" y="500966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يشرح المدرس أمام أنظار المتعلمين معنى " الوضعية التواصلية" وينجز المثال الأول ( من المتحدث؟ ) أمامهم  ويشرح سيرورة الإنجاز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2" name="Google Shape;802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902" y="6060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35"/>
          <p:cNvSpPr txBox="1"/>
          <p:nvPr/>
        </p:nvSpPr>
        <p:spPr>
          <a:xfrm>
            <a:off x="3109811" y="1038873"/>
            <a:ext cx="6135328" cy="7546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إذاً، اعْتِمَاداً عَلَى:</a:t>
            </a:r>
            <a:endParaRPr/>
          </a:p>
        </p:txBody>
      </p:sp>
      <p:sp>
        <p:nvSpPr>
          <p:cNvPr id="804" name="Google Shape;804;p35"/>
          <p:cNvSpPr txBox="1"/>
          <p:nvPr/>
        </p:nvSpPr>
        <p:spPr>
          <a:xfrm>
            <a:off x="685800" y="1793567"/>
            <a:ext cx="8396389" cy="22320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ar-MA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⟽</a:t>
            </a: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ضَمِيرا ٱلْمُتَكَلِّمِ (ياء المتكلم والتاء المتحركة)؛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ar-MA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⟽</a:t>
            </a: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مَصْدَرِ ٱلنَّصِّ (الجزيرة الوثائقية، من حوار الصحفي وسيم القربي مع المخرجة أسماء المدير ).</a:t>
            </a:r>
            <a:endParaRPr/>
          </a:p>
        </p:txBody>
      </p:sp>
      <p:sp>
        <p:nvSpPr>
          <p:cNvPr id="805" name="Google Shape;805;p35"/>
          <p:cNvSpPr/>
          <p:nvPr/>
        </p:nvSpPr>
        <p:spPr>
          <a:xfrm>
            <a:off x="1069832" y="4240550"/>
            <a:ext cx="9928020" cy="1745025"/>
          </a:xfrm>
          <a:prstGeom prst="flowChartOnlineStorag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إِنَّ</a:t>
            </a:r>
            <a:r>
              <a:rPr b="1" i="0" lang="ar-MA" sz="35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أسماء المدير </a:t>
            </a:r>
            <a:r>
              <a:rPr b="1" i="0" lang="ar-MA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هيَ ٱلَّتِي تَتَحَدَّثُ فِي ٱلنَّصِّ.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35"/>
          <p:cNvSpPr/>
          <p:nvPr/>
        </p:nvSpPr>
        <p:spPr>
          <a:xfrm>
            <a:off x="10084502" y="4240475"/>
            <a:ext cx="1826700" cy="17451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ar-MA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نَقُولُ:</a:t>
            </a:r>
            <a:endParaRPr b="1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11" name="Google Shape;811;p169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169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169"/>
          <p:cNvSpPr txBox="1"/>
          <p:nvPr/>
        </p:nvSpPr>
        <p:spPr>
          <a:xfrm>
            <a:off x="1337188" y="110718"/>
            <a:ext cx="10029660" cy="68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نحدد الوضعية التواصلية في النص.</a:t>
            </a:r>
            <a:endParaRPr/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169"/>
          <p:cNvSpPr txBox="1"/>
          <p:nvPr/>
        </p:nvSpPr>
        <p:spPr>
          <a:xfrm>
            <a:off x="1652563" y="500966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يشرح المدرس أمام أنظار المتعلمين معنى " الوضعية التواصلية" وينجز المثال الأول ( من المتحدث؟ ) أمامهم  ويشرح سيرورة الإنجاز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5" name="Google Shape;815;p1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902" y="6060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169"/>
          <p:cNvSpPr/>
          <p:nvPr/>
        </p:nvSpPr>
        <p:spPr>
          <a:xfrm>
            <a:off x="2623350" y="1421264"/>
            <a:ext cx="6945300" cy="375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أُحَدِّدُ ﭐلْوَضْعِيةَ ﭐلتَّوَاصُلِيَّةَ فِي ﭐلنَّصِّ:</a:t>
            </a:r>
            <a:endParaRPr b="1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648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17" name="Google Shape;817;p169"/>
          <p:cNvGraphicFramePr/>
          <p:nvPr/>
        </p:nvGraphicFramePr>
        <p:xfrm>
          <a:off x="838200" y="182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7294425"/>
                <a:gridCol w="3314700"/>
              </a:tblGrid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أسماء المدير هُيَ الَّتِي تَتَحَدَّثُ فِي ٱلنَّصِّ.</a:t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مَنِ ﭐلْمُتَحَدِّثُ؟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عَمَّ يَتَحَدَّثُ؟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مَنِ ﭐلْمُخَاطَبُ؟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مَا ﭐلْغَايَةُ مِنَ ﭐلْخِطَابِ؟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2" name="Google Shape;822;p12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23" name="Google Shape;823;p12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25400">
              <a:solidFill>
                <a:srgbClr val="0F9ED5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24;p12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5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5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4400" u="none" cap="none" strike="noStrike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الممارسة الجماعية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4400" u="none" cap="none" strike="noStrike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13 دقيقة</a:t>
              </a:r>
              <a:endParaRPr b="1" i="0" sz="4400" u="none" cap="none" strike="noStrike">
                <a:solidFill>
                  <a:srgbClr val="0F9ED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5" name="Google Shape;825;p120"/>
          <p:cNvGrpSpPr/>
          <p:nvPr/>
        </p:nvGrpSpPr>
        <p:grpSpPr>
          <a:xfrm>
            <a:off x="8796759" y="4917801"/>
            <a:ext cx="2425143" cy="936371"/>
            <a:chOff x="8796759" y="4917801"/>
            <a:chExt cx="2425142" cy="936370"/>
          </a:xfrm>
        </p:grpSpPr>
        <p:sp>
          <p:nvSpPr>
            <p:cNvPr id="826" name="Google Shape;826;p120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120"/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28" name="Google Shape;828;p1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121"/>
          <p:cNvSpPr txBox="1"/>
          <p:nvPr/>
        </p:nvSpPr>
        <p:spPr>
          <a:xfrm>
            <a:off x="55562" y="270466"/>
            <a:ext cx="11298300" cy="412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نحدد ما يتحدث عنه النص.</a:t>
            </a:r>
            <a:endParaRPr b="1" i="0" sz="2000" u="none" cap="none" strike="noStrike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4" name="Google Shape;834;p121"/>
          <p:cNvSpPr/>
          <p:nvPr/>
        </p:nvSpPr>
        <p:spPr>
          <a:xfrm>
            <a:off x="768927" y="1350538"/>
            <a:ext cx="10584769" cy="68911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لِمَعْرِفَةِ </a:t>
            </a:r>
            <a:r>
              <a:rPr b="1" i="0" lang="ar-MA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مَا يَتَحَدَّثُ عَنْهُ ﭐلنَّصُّ </a:t>
            </a: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(أي موضوعه الأساسي) نَعْتَمِدُ ﭐلْمُؤَشِّرَاتِ ﭐلْآتِيةَ: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p121"/>
          <p:cNvSpPr txBox="1"/>
          <p:nvPr>
            <p:ph type="title"/>
          </p:nvPr>
        </p:nvSpPr>
        <p:spPr>
          <a:xfrm>
            <a:off x="1456021" y="670663"/>
            <a:ext cx="10161000" cy="3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Calibri"/>
              <a:buNone/>
            </a:pPr>
            <a:r>
              <a:rPr lang="ar-MA" sz="1400">
                <a:solidFill>
                  <a:srgbClr val="AEABAB"/>
                </a:solidFill>
              </a:rPr>
              <a:t>يوجه المدرس  المتعلمين إلى الاشتغال  </a:t>
            </a:r>
            <a:r>
              <a:rPr lang="ar-MA" sz="1400">
                <a:solidFill>
                  <a:srgbClr val="AEABAB"/>
                </a:solidFill>
                <a:highlight>
                  <a:srgbClr val="FFFF00"/>
                </a:highlight>
              </a:rPr>
              <a:t>جماعيا</a:t>
            </a:r>
            <a:r>
              <a:rPr lang="ar-MA" sz="1400">
                <a:solidFill>
                  <a:srgbClr val="AEABAB"/>
                </a:solidFill>
              </a:rPr>
              <a:t>، و تحديد ما يتحدث عنه  النص، مع التصريح بسيرورة الإنجاز </a:t>
            </a:r>
            <a:endParaRPr sz="1400">
              <a:solidFill>
                <a:srgbClr val="AEABAB"/>
              </a:solidFill>
            </a:endParaRPr>
          </a:p>
        </p:txBody>
      </p:sp>
      <p:graphicFrame>
        <p:nvGraphicFramePr>
          <p:cNvPr id="836" name="Google Shape;836;p121"/>
          <p:cNvGraphicFramePr/>
          <p:nvPr/>
        </p:nvGraphicFramePr>
        <p:xfrm>
          <a:off x="768927" y="230714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7865925"/>
                <a:gridCol w="28055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العنوان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837" name="Google Shape;837;p121"/>
          <p:cNvGraphicFramePr/>
          <p:nvPr/>
        </p:nvGraphicFramePr>
        <p:xfrm>
          <a:off x="768926" y="30309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7889825"/>
                <a:gridCol w="27816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الجملة الافتتاحية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838" name="Google Shape;838;p121"/>
          <p:cNvGraphicFramePr/>
          <p:nvPr/>
        </p:nvGraphicFramePr>
        <p:xfrm>
          <a:off x="768926" y="375154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7931750"/>
                <a:gridCol w="27092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الكلمات المِفتاحية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839" name="Google Shape;839;p121"/>
          <p:cNvGraphicFramePr/>
          <p:nvPr/>
        </p:nvGraphicFramePr>
        <p:xfrm>
          <a:off x="775483" y="447212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7931750"/>
                <a:gridCol w="27092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الخاتمة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840" name="Google Shape;840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775" y="156762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41" name="Google Shape;841;p121"/>
          <p:cNvGraphicFramePr/>
          <p:nvPr/>
        </p:nvGraphicFramePr>
        <p:xfrm>
          <a:off x="768926" y="533415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106714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اسْتَخْرِجُوا مِنَ </a:t>
                      </a:r>
                      <a:r>
                        <a:rPr b="1" i="0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ﭐ</a:t>
                      </a: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لنَّصِّ </a:t>
                      </a:r>
                      <a:r>
                        <a:rPr b="1" i="0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ﭐ</a:t>
                      </a: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لْمُعْطَياتِ </a:t>
                      </a:r>
                      <a:r>
                        <a:rPr b="1" i="0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ﭐ</a:t>
                      </a: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لْمُناسِبةَ لِمَعْرِفَةِ مَا يَتحدّثُ عَنْهُ </a:t>
                      </a:r>
                      <a:r>
                        <a:rPr b="1" i="0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ﭐ</a:t>
                      </a: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لنَّصُّ.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46" name="Google Shape;846;p170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170"/>
          <p:cNvSpPr/>
          <p:nvPr/>
        </p:nvSpPr>
        <p:spPr>
          <a:xfrm>
            <a:off x="-2894" y="-10391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8" name="Google Shape;848;p170"/>
          <p:cNvSpPr txBox="1"/>
          <p:nvPr/>
        </p:nvSpPr>
        <p:spPr>
          <a:xfrm>
            <a:off x="1337188" y="110718"/>
            <a:ext cx="10029660" cy="68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نحدد الوضعية التواصلية في النص.</a:t>
            </a:r>
            <a:endParaRPr/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170"/>
          <p:cNvSpPr txBox="1"/>
          <p:nvPr/>
        </p:nvSpPr>
        <p:spPr>
          <a:xfrm>
            <a:off x="1652563" y="500966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يوجه المدرس  المتعلمين إلى الاشتغال  جماعيا، و تحديد ما يتحدث عنه  النص، مع التصريح بسيرورة الإنجاز 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170"/>
          <p:cNvSpPr/>
          <p:nvPr/>
        </p:nvSpPr>
        <p:spPr>
          <a:xfrm>
            <a:off x="2623350" y="1421264"/>
            <a:ext cx="6945300" cy="375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أُحَدِّدُ ﭐلْوَضْعِيةَ ﭐلتَّوَاصُلِيَّةَ فِي ﭐلنَّصِّ:</a:t>
            </a:r>
            <a:endParaRPr b="1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648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51" name="Google Shape;851;p170"/>
          <p:cNvGraphicFramePr/>
          <p:nvPr/>
        </p:nvGraphicFramePr>
        <p:xfrm>
          <a:off x="838200" y="182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7294425"/>
                <a:gridCol w="3314700"/>
              </a:tblGrid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أسماء المدير هُيَ ٱلَّتِي تَتَحَدَّثُ فِي ٱلنَّصِّ.</a:t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مَنِ ﭐلْمُتَحَدِّثُ؟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تجربة المخرجة المغربية مع الفيلم الوثائقي.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عَمَّ يَتَحَدَّثُ؟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مَنِ ﭐلْمُخَاطَبُ؟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مَا ﭐلْغَايَةُ مِنَ ﭐلْخِطَابِ؟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Lever la main - Icônes mains et gestes gratuites" id="852" name="Google Shape;852;p1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188" y="31287"/>
            <a:ext cx="735012" cy="73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7" name="Google Shape;857;p12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58" name="Google Shape;858;p12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25400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12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5600" u="none" cap="none" strike="noStrike">
                <a:solidFill>
                  <a:srgbClr val="1D6FA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4400" u="none" cap="none" strike="noStrike">
                <a:solidFill>
                  <a:srgbClr val="1D6FA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4400" u="none" cap="none" strike="noStrike">
                  <a:solidFill>
                    <a:srgbClr val="1D6FA9"/>
                  </a:solidFill>
                  <a:latin typeface="Calibri"/>
                  <a:ea typeface="Calibri"/>
                  <a:cs typeface="Calibri"/>
                  <a:sym typeface="Calibri"/>
                </a:rPr>
                <a:t>الممارسة الثنائية</a:t>
              </a:r>
              <a:endParaRPr b="1" i="0" sz="4400" u="none" cap="none" strike="noStrike">
                <a:solidFill>
                  <a:srgbClr val="1D6FA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0" name="Google Shape;860;p122"/>
          <p:cNvGrpSpPr/>
          <p:nvPr/>
        </p:nvGrpSpPr>
        <p:grpSpPr>
          <a:xfrm>
            <a:off x="8649325" y="4917801"/>
            <a:ext cx="2572577" cy="936371"/>
            <a:chOff x="8649325" y="4917801"/>
            <a:chExt cx="2572576" cy="936370"/>
          </a:xfrm>
        </p:grpSpPr>
        <p:sp>
          <p:nvSpPr>
            <p:cNvPr id="861" name="Google Shape;861;p122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122"/>
            <p:cNvSpPr/>
            <p:nvPr/>
          </p:nvSpPr>
          <p:spPr>
            <a:xfrm>
              <a:off x="8649325" y="5060928"/>
              <a:ext cx="1716761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3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10 دقائق</a:t>
              </a:r>
              <a:endParaRPr/>
            </a:p>
          </p:txBody>
        </p:sp>
      </p:grpSp>
      <p:pic>
        <p:nvPicPr>
          <p:cNvPr descr="Une image contenant habits, Dessin d’enfant, table, meubles&#10;&#10;Le contenu généré par l’IA peut être incorrect." id="863" name="Google Shape;863;p1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14148" y="1570044"/>
            <a:ext cx="2149140" cy="2149140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122"/>
          <p:cNvSpPr/>
          <p:nvPr/>
        </p:nvSpPr>
        <p:spPr>
          <a:xfrm>
            <a:off x="5455920" y="1152495"/>
            <a:ext cx="1280160" cy="732768"/>
          </a:xfrm>
          <a:prstGeom prst="cloudCallout">
            <a:avLst>
              <a:gd fmla="val -20833" name="adj1"/>
              <a:gd fmla="val 62500" name="adj2"/>
            </a:avLst>
          </a:prstGeom>
          <a:solidFill>
            <a:srgbClr val="F9F1DC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تساءلت ما إذا...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69" name="Google Shape;869;p11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11"/>
          <p:cNvSpPr/>
          <p:nvPr/>
        </p:nvSpPr>
        <p:spPr>
          <a:xfrm>
            <a:off x="-2894" y="-10391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p11"/>
          <p:cNvSpPr txBox="1"/>
          <p:nvPr/>
        </p:nvSpPr>
        <p:spPr>
          <a:xfrm>
            <a:off x="1337188" y="110718"/>
            <a:ext cx="10029660" cy="68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نحدد الوضعية التواصلية في النص.</a:t>
            </a:r>
            <a:endParaRPr/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2" name="Google Shape;872;p11"/>
          <p:cNvSpPr txBox="1"/>
          <p:nvPr/>
        </p:nvSpPr>
        <p:spPr>
          <a:xfrm>
            <a:off x="1652563" y="500966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يوجه المدرس  المتعلمين إلى الاشتغال  ثنائيا، و تحديد من المخاطب في النص، مع التصريح بسيرورة الإنجاز 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3" name="Google Shape;873;p11"/>
          <p:cNvSpPr/>
          <p:nvPr/>
        </p:nvSpPr>
        <p:spPr>
          <a:xfrm>
            <a:off x="2623350" y="1421264"/>
            <a:ext cx="6945300" cy="375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أُحَدِّدُ ﭐلْوَضْعِيةَ ﭐلتَّوَاصُلِيَّةَ فِي ﭐلنَّصِّ:</a:t>
            </a:r>
            <a:endParaRPr b="1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648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74" name="Google Shape;874;p11"/>
          <p:cNvGraphicFramePr/>
          <p:nvPr/>
        </p:nvGraphicFramePr>
        <p:xfrm>
          <a:off x="838200" y="182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7294425"/>
                <a:gridCol w="3314700"/>
              </a:tblGrid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أسماء المدير هُيَ ٱلَّتِي تَتَحَدَّثُ فِي ٱلنَّصِّ.</a:t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مَنِ ﭐلْمُتَحَدِّثُ؟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تجربة المخرجة المغربية مع الفيلم الوثائقي.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عَمَّ يَتَحَدَّثُ؟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مَنِ ﭐلْمُخَاطَبُ؟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مَا ﭐلْغَايَةُ مِنَ ﭐلْخِطَابِ؟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Lever la main - Icônes mains et gestes gratuites" id="875" name="Google Shape;87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188" y="31287"/>
            <a:ext cx="735012" cy="73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23"/>
          <p:cNvSpPr txBox="1"/>
          <p:nvPr/>
        </p:nvSpPr>
        <p:spPr>
          <a:xfrm>
            <a:off x="55562" y="270466"/>
            <a:ext cx="11298300" cy="412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نحدد الوضعية التواصلية في النص.</a:t>
            </a:r>
            <a:endParaRPr/>
          </a:p>
        </p:txBody>
      </p:sp>
      <p:sp>
        <p:nvSpPr>
          <p:cNvPr id="881" name="Google Shape;881;p123"/>
          <p:cNvSpPr/>
          <p:nvPr/>
        </p:nvSpPr>
        <p:spPr>
          <a:xfrm>
            <a:off x="607971" y="1383070"/>
            <a:ext cx="11211791" cy="945021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مَا ﭐلْمُؤَشِّرَاتُ الَّتِي  نَعْتَمِدُهَا </a:t>
            </a:r>
            <a:r>
              <a:rPr b="1" i="0" lang="ar-M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لِمَعْرِفَةِ مَنِ </a:t>
            </a:r>
            <a:r>
              <a:rPr b="1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ﭐ</a:t>
            </a:r>
            <a:r>
              <a:rPr b="1" i="0" lang="ar-M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لْمُخَاطَب فيِ ﭐلنَّصِّ؟</a:t>
            </a:r>
            <a:endParaRPr/>
          </a:p>
        </p:txBody>
      </p:sp>
      <p:sp>
        <p:nvSpPr>
          <p:cNvPr id="882" name="Google Shape;882;p123"/>
          <p:cNvSpPr txBox="1"/>
          <p:nvPr>
            <p:ph type="title"/>
          </p:nvPr>
        </p:nvSpPr>
        <p:spPr>
          <a:xfrm>
            <a:off x="1456021" y="670663"/>
            <a:ext cx="10161000" cy="3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Calibri"/>
              <a:buNone/>
            </a:pPr>
            <a:r>
              <a:rPr lang="ar-MA" sz="1400">
                <a:solidFill>
                  <a:srgbClr val="AEABAB"/>
                </a:solidFill>
              </a:rPr>
              <a:t>يوجه المدرس  المتعلمين إلى الاشتغال  </a:t>
            </a:r>
            <a:r>
              <a:rPr lang="ar-MA" sz="1400">
                <a:solidFill>
                  <a:srgbClr val="AEABAB"/>
                </a:solidFill>
                <a:highlight>
                  <a:srgbClr val="FFFF00"/>
                </a:highlight>
              </a:rPr>
              <a:t>ثنائيا</a:t>
            </a:r>
            <a:r>
              <a:rPr lang="ar-MA" sz="1400">
                <a:solidFill>
                  <a:srgbClr val="AEABAB"/>
                </a:solidFill>
              </a:rPr>
              <a:t>، و تحديد من المخاطَب في  النص، مع التصريح بسيرورة الإنجاز </a:t>
            </a:r>
            <a:endParaRPr sz="1400">
              <a:solidFill>
                <a:srgbClr val="AEABAB"/>
              </a:solidFill>
            </a:endParaRPr>
          </a:p>
        </p:txBody>
      </p:sp>
      <p:pic>
        <p:nvPicPr>
          <p:cNvPr descr="Lever la main - Icônes mains et gestes gratuites" id="883" name="Google Shape;883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684" y="216915"/>
            <a:ext cx="735012" cy="733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84" name="Google Shape;884;p123"/>
          <p:cNvGraphicFramePr/>
          <p:nvPr/>
        </p:nvGraphicFramePr>
        <p:xfrm>
          <a:off x="735920" y="26797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7865925"/>
                <a:gridCol w="2805550"/>
              </a:tblGrid>
              <a:tr h="10113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ضمير المتكلم (نَحْنُ - ٱلشّبَابَ - نَتُوقُ /وبِصِفَتِنَا جِيلا جَدِيداً نَحْتَاجُ مُصَافَحَةَ ٱلتَّارِيخ ...) </a:t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الضمير (نحن)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885" name="Google Shape;885;p123"/>
          <p:cNvGraphicFramePr/>
          <p:nvPr/>
        </p:nvGraphicFramePr>
        <p:xfrm>
          <a:off x="760268" y="39329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7865925"/>
                <a:gridCol w="2805550"/>
              </a:tblGrid>
              <a:tr h="74450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تجربة المخرجة المغربية مع الفيلم الوثائقي.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موضوع النص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886" name="Google Shape;886;p123"/>
          <p:cNvGraphicFramePr/>
          <p:nvPr/>
        </p:nvGraphicFramePr>
        <p:xfrm>
          <a:off x="784616" y="498646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7865925"/>
                <a:gridCol w="28055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إن الساردة تخاطب فئة الشباب.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مِنْ خِلَالِ هَذَيْنِ الْمُؤَشِّرَيْنِ نقول: 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B08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91" name="Google Shape;891;p37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p37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p37"/>
          <p:cNvSpPr txBox="1"/>
          <p:nvPr/>
        </p:nvSpPr>
        <p:spPr>
          <a:xfrm>
            <a:off x="1337188" y="110718"/>
            <a:ext cx="10029660" cy="68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نحدد الوضعية التواصلية في النص.</a:t>
            </a:r>
            <a:endParaRPr/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4" name="Google Shape;894;p37"/>
          <p:cNvSpPr txBox="1"/>
          <p:nvPr/>
        </p:nvSpPr>
        <p:spPr>
          <a:xfrm>
            <a:off x="1652563" y="500966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يوجه المدرس  المتعلمين إلى الاشتغال  </a:t>
            </a:r>
            <a:r>
              <a:rPr b="0" i="0" lang="ar-MA" sz="1400" u="none" cap="none" strike="noStrike">
                <a:solidFill>
                  <a:srgbClr val="AEABAB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ثنائيا</a:t>
            </a: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، و تحديد ما يتحدث عنه  النص، مع التصريح بسيرورة الإنجاز 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37"/>
          <p:cNvSpPr/>
          <p:nvPr/>
        </p:nvSpPr>
        <p:spPr>
          <a:xfrm>
            <a:off x="2623350" y="1421264"/>
            <a:ext cx="6945300" cy="375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أُحَدِّدُ ﭐلْوَضْعِيةَ ﭐلتَّوَاصُلِيَّةَ فِي ﭐلنَّصِّ:</a:t>
            </a:r>
            <a:endParaRPr b="1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648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96" name="Google Shape;896;p37"/>
          <p:cNvGraphicFramePr/>
          <p:nvPr/>
        </p:nvGraphicFramePr>
        <p:xfrm>
          <a:off x="838200" y="182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7294425"/>
                <a:gridCol w="3314700"/>
              </a:tblGrid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أسماء المدير هُيَ الَّتِي تَتَحَدَّثُ فِي ٱلنَّصِّ.</a:t>
                      </a:r>
                      <a:endParaRPr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مَنِ ﭐلْمُتَحَدِّثُ؟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تجربة المخرجة المغربية مع الفيلم الوثائقي.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عَمَّ يَتَحَدَّثُ؟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القارئ أو  الجمهور المهتم بالفيلم الوثائقي وخاصة الشباب منهم.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مَنِ ﭐلْمُخَاطَبُ؟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مَا ﭐلْغَايَةُ مِنَ ﭐلْخِطَابِ؟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897" name="Google Shape;897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515" y="60606"/>
            <a:ext cx="730250" cy="73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2" name="Google Shape;902;p12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903" name="Google Shape;903;p12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25400">
              <a:solidFill>
                <a:srgbClr val="8BC145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4" name="Google Shape;904;p124"/>
            <p:cNvSpPr/>
            <p:nvPr/>
          </p:nvSpPr>
          <p:spPr>
            <a:xfrm>
              <a:off x="2284184" y="1499311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4400" u="none" cap="none" strike="noStrike">
                  <a:solidFill>
                    <a:srgbClr val="92D050"/>
                  </a:solidFill>
                  <a:latin typeface="Calibri"/>
                  <a:ea typeface="Calibri"/>
                  <a:cs typeface="Calibri"/>
                  <a:sym typeface="Calibri"/>
                </a:rPr>
                <a:t>الممارسة المستقلة</a:t>
              </a:r>
              <a:endParaRPr b="1" i="0" sz="4400" u="none" cap="none" strike="noStrik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5" name="Google Shape;905;p124"/>
          <p:cNvGrpSpPr/>
          <p:nvPr/>
        </p:nvGrpSpPr>
        <p:grpSpPr>
          <a:xfrm>
            <a:off x="8664315" y="5002108"/>
            <a:ext cx="2351651" cy="708937"/>
            <a:chOff x="8664315" y="5002108"/>
            <a:chExt cx="2351650" cy="708937"/>
          </a:xfrm>
        </p:grpSpPr>
        <p:sp>
          <p:nvSpPr>
            <p:cNvPr id="906" name="Google Shape;906;p124"/>
            <p:cNvSpPr/>
            <p:nvPr/>
          </p:nvSpPr>
          <p:spPr>
            <a:xfrm>
              <a:off x="10366087" y="5002108"/>
              <a:ext cx="649878" cy="649879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7" name="Google Shape;907;p124"/>
            <p:cNvSpPr/>
            <p:nvPr/>
          </p:nvSpPr>
          <p:spPr>
            <a:xfrm>
              <a:off x="8664315" y="5060928"/>
              <a:ext cx="1701771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3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4 دقائق</a:t>
              </a:r>
              <a:endParaRPr/>
            </a:p>
          </p:txBody>
        </p:sp>
      </p:grpSp>
      <p:pic>
        <p:nvPicPr>
          <p:cNvPr id="908" name="Google Shape;908;p1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13"/>
          <p:cNvSpPr txBox="1"/>
          <p:nvPr>
            <p:ph type="title"/>
          </p:nvPr>
        </p:nvSpPr>
        <p:spPr>
          <a:xfrm>
            <a:off x="968558" y="506494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ar-MA"/>
              <a:t>نحدد الوضعية التواصلية في النص.</a:t>
            </a:r>
            <a:br>
              <a:rPr lang="ar-MA"/>
            </a:br>
            <a:br>
              <a:rPr lang="ar-MA"/>
            </a:br>
            <a:endParaRPr/>
          </a:p>
        </p:txBody>
      </p:sp>
      <p:sp>
        <p:nvSpPr>
          <p:cNvPr id="914" name="Google Shape;914;p13"/>
          <p:cNvSpPr txBox="1"/>
          <p:nvPr>
            <p:ph idx="2" type="body"/>
          </p:nvPr>
        </p:nvSpPr>
        <p:spPr>
          <a:xfrm>
            <a:off x="1247677" y="479509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508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ar-MA">
                <a:solidFill>
                  <a:srgbClr val="AEABAB"/>
                </a:solidFill>
              </a:rPr>
              <a:t>يوجه المدرس  المتعلمين إلى الاشتغال فرديا، و تحديد الغاية من الخطاب، مع التصريح بسيرورة الإنجاز </a:t>
            </a:r>
            <a:endParaRPr>
              <a:solidFill>
                <a:srgbClr val="323F4F"/>
              </a:solidFill>
            </a:endParaRPr>
          </a:p>
          <a:p>
            <a:pPr indent="0" lvl="0" marL="508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Image générée" id="915" name="Google Shape;915;p13"/>
          <p:cNvPicPr preferRelativeResize="0"/>
          <p:nvPr/>
        </p:nvPicPr>
        <p:blipFill rotWithShape="1">
          <a:blip r:embed="rId3">
            <a:alphaModFix/>
          </a:blip>
          <a:srcRect b="41629" l="3381" r="70997" t="42118"/>
          <a:stretch/>
        </p:blipFill>
        <p:spPr>
          <a:xfrm>
            <a:off x="218921" y="63476"/>
            <a:ext cx="498102" cy="473924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13"/>
          <p:cNvSpPr/>
          <p:nvPr/>
        </p:nvSpPr>
        <p:spPr>
          <a:xfrm>
            <a:off x="2623350" y="1421264"/>
            <a:ext cx="6945300" cy="375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أُحَدِّدُ ﭐلْوَضْعِيةَ ﭐلتَّوَاصُلِيَّةَ فِي ﭐلنَّصِّ:</a:t>
            </a:r>
            <a:endParaRPr b="1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648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17" name="Google Shape;917;p13"/>
          <p:cNvGraphicFramePr/>
          <p:nvPr/>
        </p:nvGraphicFramePr>
        <p:xfrm>
          <a:off x="838200" y="182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7294425"/>
                <a:gridCol w="3314700"/>
              </a:tblGrid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أسماء المدير هُيَ الَّتِي تَتَحَدَّثُ فِي ٱلنَّصِّ.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مَنِ ﭐلْمُتَحَدِّثُ؟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تجربة المخرجة المغربية مع الفيلم الوثائقي.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عَمَّ يَتَحَدَّثُ؟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القارئ أو  الجمهور المهتم بالفيلم الوثائقي وخاصة الشباب منهم.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مَنِ ﭐلْمُخَاطَبُ؟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مَا ﭐلْغَايَةُ مِنَ ﭐلْخِطَابِ؟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6"/>
          <p:cNvSpPr txBox="1"/>
          <p:nvPr>
            <p:ph type="title"/>
          </p:nvPr>
        </p:nvSpPr>
        <p:spPr>
          <a:xfrm>
            <a:off x="968558" y="506494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ar-MA"/>
              <a:t>نحدد الوضعية التواصلية في النص.</a:t>
            </a:r>
            <a:br>
              <a:rPr lang="ar-MA"/>
            </a:br>
            <a:br>
              <a:rPr lang="ar-MA"/>
            </a:br>
            <a:endParaRPr/>
          </a:p>
        </p:txBody>
      </p:sp>
      <p:sp>
        <p:nvSpPr>
          <p:cNvPr id="923" name="Google Shape;923;p16"/>
          <p:cNvSpPr txBox="1"/>
          <p:nvPr>
            <p:ph idx="2" type="body"/>
          </p:nvPr>
        </p:nvSpPr>
        <p:spPr>
          <a:xfrm>
            <a:off x="1247677" y="479509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508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ar-MA">
                <a:solidFill>
                  <a:srgbClr val="AEABAB"/>
                </a:solidFill>
              </a:rPr>
              <a:t>يوجه المدرس  المتعلمين إلى الاشتغال فرديا، و تحديد الغاية من الخطاب، مع التصريح بسيرورة الإنجاز </a:t>
            </a:r>
            <a:endParaRPr>
              <a:solidFill>
                <a:srgbClr val="323F4F"/>
              </a:solidFill>
            </a:endParaRPr>
          </a:p>
          <a:p>
            <a:pPr indent="0" lvl="0" marL="508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Image générée" id="924" name="Google Shape;924;p16"/>
          <p:cNvPicPr preferRelativeResize="0"/>
          <p:nvPr/>
        </p:nvPicPr>
        <p:blipFill rotWithShape="1">
          <a:blip r:embed="rId3">
            <a:alphaModFix/>
          </a:blip>
          <a:srcRect b="41629" l="3381" r="70997" t="42118"/>
          <a:stretch/>
        </p:blipFill>
        <p:spPr>
          <a:xfrm>
            <a:off x="218921" y="63476"/>
            <a:ext cx="498102" cy="473924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16"/>
          <p:cNvSpPr/>
          <p:nvPr/>
        </p:nvSpPr>
        <p:spPr>
          <a:xfrm>
            <a:off x="390668" y="2466655"/>
            <a:ext cx="11226354" cy="174423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نَعْتَمِدُ ﭐلْمُؤَشِّرَاتِ ﭐلْآتِيةَ </a:t>
            </a:r>
            <a:r>
              <a:rPr b="1" i="0" lang="ar-M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لِمَعْرِفَةِ ٱلْغَايَة من ﭐلْخِطَابِ :</a:t>
            </a:r>
            <a:endParaRPr/>
          </a:p>
          <a:p>
            <a:pPr indent="-45720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-"/>
            </a:pPr>
            <a:r>
              <a:rPr b="1" i="0" lang="ar-MA" sz="3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الأسلوب</a:t>
            </a:r>
            <a:r>
              <a:rPr b="1" i="0" lang="ar-M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الموظف في النص: أسلوب سردي بهدف الحكي أو الإخبار أو العبرة.</a:t>
            </a:r>
            <a:endParaRPr/>
          </a:p>
          <a:p>
            <a:pPr indent="-45720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-"/>
            </a:pPr>
            <a:r>
              <a:rPr b="1" i="0" lang="ar-M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الألفاظ والعبارات </a:t>
            </a:r>
            <a:r>
              <a:rPr b="1" i="0" lang="ar-MA" sz="3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المفتاحية</a:t>
            </a:r>
            <a:r>
              <a:rPr b="1" i="0" lang="ar-M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(</a:t>
            </a:r>
            <a:r>
              <a:rPr b="0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بَدَأَتْ قِصَّتِي مَعَ </a:t>
            </a: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b="0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لْفِيلمِ </a:t>
            </a: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b="0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لْوَثَائِقيِّ / عُدْتُ مُجَدَّدًا إلَى تِلْكَ ٱلْقَرْيَةِ/ قَرّرْتُ أنْ أسْلُكَ طَرِيقَ </a:t>
            </a:r>
            <a:r>
              <a:rPr b="1" i="0" lang="ar-MA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b="0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لْفِيلمِ </a:t>
            </a:r>
            <a:r>
              <a:rPr b="1" i="0" lang="ar-MA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b="0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لْوَثَائقِيّ</a:t>
            </a:r>
            <a:r>
              <a:rPr b="1" i="0" lang="ar-M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...) </a:t>
            </a:r>
            <a:endParaRPr/>
          </a:p>
          <a:p>
            <a:pPr indent="-45720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-"/>
            </a:pPr>
            <a:r>
              <a:rPr b="1" i="0" lang="ar-MA" sz="3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عنوان</a:t>
            </a:r>
            <a:r>
              <a:rPr b="1" i="0" lang="ar-M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النص: قصتي مع السينما</a:t>
            </a:r>
            <a:endParaRPr b="1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21"/>
          <p:cNvSpPr txBox="1"/>
          <p:nvPr>
            <p:ph type="title"/>
          </p:nvPr>
        </p:nvSpPr>
        <p:spPr>
          <a:xfrm>
            <a:off x="968558" y="506494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ar-MA"/>
              <a:t>نحدد الوضعية التواصلية في النص.</a:t>
            </a:r>
            <a:br>
              <a:rPr lang="ar-MA"/>
            </a:br>
            <a:br>
              <a:rPr lang="ar-MA"/>
            </a:br>
            <a:endParaRPr/>
          </a:p>
        </p:txBody>
      </p:sp>
      <p:sp>
        <p:nvSpPr>
          <p:cNvPr id="931" name="Google Shape;931;p21"/>
          <p:cNvSpPr txBox="1"/>
          <p:nvPr>
            <p:ph idx="2" type="body"/>
          </p:nvPr>
        </p:nvSpPr>
        <p:spPr>
          <a:xfrm>
            <a:off x="1247677" y="479509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508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ar-MA">
                <a:solidFill>
                  <a:srgbClr val="AEABAB"/>
                </a:solidFill>
              </a:rPr>
              <a:t>يوجه المدرس  المتعلمين إلى الاشتغال فرديا، و تحديد الغاية من الخطاب، مع التصريح بسيرورة الإنجاز </a:t>
            </a:r>
            <a:endParaRPr>
              <a:solidFill>
                <a:srgbClr val="323F4F"/>
              </a:solidFill>
            </a:endParaRPr>
          </a:p>
          <a:p>
            <a:pPr indent="0" lvl="0" marL="508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Image générée" id="932" name="Google Shape;932;p21"/>
          <p:cNvPicPr preferRelativeResize="0"/>
          <p:nvPr/>
        </p:nvPicPr>
        <p:blipFill rotWithShape="1">
          <a:blip r:embed="rId3">
            <a:alphaModFix/>
          </a:blip>
          <a:srcRect b="41629" l="3381" r="70997" t="42118"/>
          <a:stretch/>
        </p:blipFill>
        <p:spPr>
          <a:xfrm>
            <a:off x="218921" y="63476"/>
            <a:ext cx="498102" cy="473924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21"/>
          <p:cNvSpPr/>
          <p:nvPr/>
        </p:nvSpPr>
        <p:spPr>
          <a:xfrm>
            <a:off x="744745" y="2022848"/>
            <a:ext cx="10609117" cy="2640277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من خلال المؤشرات نفترض أن الكاتب يريد أن يتقاسم تجربته مع القراء والتعبير عن ذاته وتخليد اسمه...</a:t>
            </a:r>
            <a:endParaRPr/>
          </a:p>
          <a:p>
            <a:pPr indent="-27940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32"/>
          <p:cNvSpPr txBox="1"/>
          <p:nvPr>
            <p:ph type="title"/>
          </p:nvPr>
        </p:nvSpPr>
        <p:spPr>
          <a:xfrm>
            <a:off x="968558" y="506494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ar-MA"/>
              <a:t>نحدد الوضعية التواصلية في النص.</a:t>
            </a:r>
            <a:br>
              <a:rPr lang="ar-MA"/>
            </a:br>
            <a:br>
              <a:rPr lang="ar-MA"/>
            </a:br>
            <a:endParaRPr/>
          </a:p>
        </p:txBody>
      </p:sp>
      <p:pic>
        <p:nvPicPr>
          <p:cNvPr descr="Image générée" id="939" name="Google Shape;939;p32"/>
          <p:cNvPicPr preferRelativeResize="0"/>
          <p:nvPr/>
        </p:nvPicPr>
        <p:blipFill rotWithShape="1">
          <a:blip r:embed="rId3">
            <a:alphaModFix/>
          </a:blip>
          <a:srcRect b="41629" l="3381" r="70997" t="42118"/>
          <a:stretch/>
        </p:blipFill>
        <p:spPr>
          <a:xfrm>
            <a:off x="218921" y="63476"/>
            <a:ext cx="498102" cy="473924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32"/>
          <p:cNvSpPr/>
          <p:nvPr/>
        </p:nvSpPr>
        <p:spPr>
          <a:xfrm>
            <a:off x="2623350" y="1421264"/>
            <a:ext cx="6945300" cy="375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أُحَدِّدُ ﭐلْوَضْعِيةَ ﭐلتَّوَاصُلِيَّةَ فِي ﭐلنَّصِّ:</a:t>
            </a:r>
            <a:endParaRPr b="1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648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41" name="Google Shape;941;p32"/>
          <p:cNvGraphicFramePr/>
          <p:nvPr/>
        </p:nvGraphicFramePr>
        <p:xfrm>
          <a:off x="838200" y="182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7294425"/>
                <a:gridCol w="3314700"/>
              </a:tblGrid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أسماء المدير هُيَ الَّتِي تَتَحَدَّثُ فِي ٱلنَّصِّ.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مَنِ ﭐلْمُتَحَدِّثُ؟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تجربة المخرجة المغربية مع الفيلم الوثائقي.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عَمَّ يَتَحَدَّثُ؟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القارئ أو  الجمهور المهتم بالفيلم الوثائقي وخاصة الشباب منهم.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مَنِ ﭐلْمُخَاطَبُ؟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09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ar-MA" sz="3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الدعوة إلى الاهتمام بالسينما الوثائقية لأنها وسيلة لتوثيق الواقع وحفظ الذاكرة الجماعية للأمة.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مَا ﭐلْغَايَةُ مِنَ ﭐلْخِطَابِ؟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42" name="Google Shape;942;p32"/>
          <p:cNvSpPr txBox="1"/>
          <p:nvPr/>
        </p:nvSpPr>
        <p:spPr>
          <a:xfrm>
            <a:off x="1846118" y="640268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يوجه المدرس  المتعلمين إلى نقل الإجابات المدونة على السبورة في كراساتهم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" name="Google Shape;947;p39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948" name="Google Shape;948;p3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3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0" name="Google Shape;950;p39"/>
          <p:cNvSpPr txBox="1"/>
          <p:nvPr/>
        </p:nvSpPr>
        <p:spPr>
          <a:xfrm>
            <a:off x="5223539" y="2321004"/>
            <a:ext cx="5869200" cy="1169551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أستكمل فهمي </a:t>
            </a:r>
            <a:br>
              <a:rPr b="0" i="0" lang="ar-MA" sz="9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1" name="Google Shape;95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006668" y="1525583"/>
            <a:ext cx="3650756" cy="3650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956" name="Google Shape;956;p41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41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41"/>
          <p:cNvSpPr txBox="1"/>
          <p:nvPr/>
        </p:nvSpPr>
        <p:spPr>
          <a:xfrm>
            <a:off x="1337188" y="110718"/>
            <a:ext cx="10029660" cy="68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2700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Char char="•"/>
            </a:pPr>
            <a:r>
              <a:rPr b="1" i="0" lang="ar-MA" sz="2000" u="none" cap="none" strike="noStrike">
                <a:solidFill>
                  <a:srgbClr val="106585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أستخرج من النص أفعال الكلام الدالة على التعبير عن موقف شخصي، والرضا عن الحياة الجديدة للكاتب.</a:t>
            </a:r>
            <a:endParaRPr/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41"/>
          <p:cNvSpPr txBox="1"/>
          <p:nvPr/>
        </p:nvSpPr>
        <p:spPr>
          <a:xfrm>
            <a:off x="1652563" y="500966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يوجه المدرس المتعلمين إلى استخراج العبارات الدالة على التعبير عن الرأي، وعلى الرضا عن الحياة الجديدة مع التصريح بسيرورة الإنجاز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0" name="Google Shape;960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555" y="62578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41"/>
          <p:cNvSpPr txBox="1"/>
          <p:nvPr/>
        </p:nvSpPr>
        <p:spPr>
          <a:xfrm>
            <a:off x="2949678" y="1231832"/>
            <a:ext cx="600751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ar-MA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أَسْتَخْرِجُ مِنَ ٱلنَّصِّ عِبَارَاتٍ تَدُلُّ عَلَى:</a:t>
            </a:r>
            <a:endParaRPr b="1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62" name="Google Shape;962;p41"/>
          <p:cNvGraphicFramePr/>
          <p:nvPr/>
        </p:nvGraphicFramePr>
        <p:xfrm>
          <a:off x="1385597" y="19632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6765350"/>
                <a:gridCol w="33626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4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؟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أفعال السرد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4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؟</a:t>
                      </a:r>
                      <a:endParaRPr b="1" sz="4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أفعال التعبير عن الانفعالات والمشاعر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967" name="Google Shape;967;p46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46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46"/>
          <p:cNvSpPr txBox="1"/>
          <p:nvPr/>
        </p:nvSpPr>
        <p:spPr>
          <a:xfrm>
            <a:off x="1337188" y="110718"/>
            <a:ext cx="10029660" cy="682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2700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Char char="•"/>
            </a:pPr>
            <a:r>
              <a:rPr b="1" i="0" lang="ar-MA" sz="2000" u="none" cap="none" strike="noStrike">
                <a:solidFill>
                  <a:srgbClr val="106585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أستخرج من النص أفعال الكلام الدالة على التعبير عن موقف شخصي، والرضا عن الحياة الجديدة للكاتب.</a:t>
            </a:r>
            <a:endParaRPr/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46"/>
          <p:cNvSpPr txBox="1"/>
          <p:nvPr/>
        </p:nvSpPr>
        <p:spPr>
          <a:xfrm>
            <a:off x="1652563" y="500966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يوجه المدرس المتعلمين إلى استخراج العبارات الدالة على التعبير عن الرأي، وعلى الرضا عن الحياة الجديدة مع التصريح بسيرورة الإنجاز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46"/>
          <p:cNvSpPr txBox="1"/>
          <p:nvPr/>
        </p:nvSpPr>
        <p:spPr>
          <a:xfrm>
            <a:off x="2949678" y="1231832"/>
            <a:ext cx="600751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ar-MA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أَسْتَخْرِجُ مِنَ ٱلنَّصِّ عِبَارَاتٍ تَدُلُّ عَلَى:</a:t>
            </a:r>
            <a:endParaRPr b="1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ever la main - Icônes mains et gestes gratuites" id="972" name="Google Shape;972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83" y="34992"/>
            <a:ext cx="735012" cy="733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73" name="Google Shape;973;p46"/>
          <p:cNvGraphicFramePr/>
          <p:nvPr/>
        </p:nvGraphicFramePr>
        <p:xfrm>
          <a:off x="1385597" y="19632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6765350"/>
                <a:gridCol w="3362625"/>
              </a:tblGrid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Noto Sans Symbols"/>
                        <a:buChar char="✔"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بَدَأَتْ قِصَّتِي مَعَ ٱلْفِيلمِ ٱلْوَثَائِقيِّ بِصُورَةٍ</a:t>
                      </a:r>
                      <a:endParaRPr b="1" sz="3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Noto Sans Symbols"/>
                        <a:buChar char="✔"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كُنتُ قَدِ ٱلْتَقَطْتُ صُورَةً عَادِيةً</a:t>
                      </a:r>
                      <a:endParaRPr b="1" sz="3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Noto Sans Symbols"/>
                        <a:buChar char="✔"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عُدْتُ مُجَدَّدًا إلَى تِلْكَ ٱلْقَرْيَةِ</a:t>
                      </a:r>
                      <a:endParaRPr b="1" sz="3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Noto Sans Symbols"/>
                        <a:buChar char="✔"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أفعال السرد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Noto Sans Symbols"/>
                        <a:buChar char="✔"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فأُعْجِبْتُ كَثيرًا بِجَمَالِيَّتِهَا</a:t>
                      </a:r>
                      <a:endParaRPr b="1" sz="3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Noto Sans Symbols"/>
                        <a:buChar char="✔"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أحسست أن فعل الزمن قد زادها جمالية</a:t>
                      </a:r>
                      <a:endParaRPr b="1" sz="3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Noto Sans Symbols"/>
                        <a:buChar char="✔"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استوقفتني هذه الحادثة وتيقنت حينها أن الأبطال الحقيقيين هم أبطال الحياة</a:t>
                      </a:r>
                      <a:endParaRPr/>
                    </a:p>
                    <a:p>
                      <a:pPr indent="-457200" lvl="0" marL="4572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Noto Sans Symbols"/>
                        <a:buChar char="✔"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</a:t>
                      </a:r>
                      <a:endParaRPr b="1" sz="3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أفعال التعبير عن الانفعالات والمشاعر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978" name="Google Shape;978;p22"/>
          <p:cNvPicPr preferRelativeResize="0"/>
          <p:nvPr/>
        </p:nvPicPr>
        <p:blipFill rotWithShape="1">
          <a:blip r:embed="rId3">
            <a:alphaModFix/>
          </a:blip>
          <a:srcRect b="41629" l="3381" r="70997" t="42118"/>
          <a:stretch/>
        </p:blipFill>
        <p:spPr>
          <a:xfrm>
            <a:off x="218921" y="63476"/>
            <a:ext cx="498102" cy="473924"/>
          </a:xfrm>
          <a:prstGeom prst="rect">
            <a:avLst/>
          </a:prstGeom>
          <a:noFill/>
          <a:ln>
            <a:noFill/>
          </a:ln>
        </p:spPr>
      </p:pic>
      <p:sp>
        <p:nvSpPr>
          <p:cNvPr id="979" name="Google Shape;979;p22"/>
          <p:cNvSpPr txBox="1"/>
          <p:nvPr/>
        </p:nvSpPr>
        <p:spPr>
          <a:xfrm>
            <a:off x="2092036" y="1633576"/>
            <a:ext cx="73671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أجد في النص ما أملأ به خانات الجدول الآتي: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80" name="Google Shape;980;p22"/>
          <p:cNvGraphicFramePr/>
          <p:nvPr/>
        </p:nvGraphicFramePr>
        <p:xfrm>
          <a:off x="386358" y="25019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{FA2EAB5F-B141-44EB-840E-08B33482AB5F}</a:tableStyleId>
              </a:tblPr>
              <a:tblGrid>
                <a:gridCol w="5693275"/>
                <a:gridCol w="56932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لمن يعود الفضل في اهتمام أسماء المدير  بالفيلم الوثائقي؟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solidFill>
                            <a:schemeClr val="dk1"/>
                          </a:solidFill>
                        </a:rPr>
                        <a:t>أين درست أسماء المدير تخصص الفيلم الوثائقي؟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solidFill>
                            <a:schemeClr val="dk1"/>
                          </a:solidFill>
                        </a:rPr>
                        <a:t>ما اسم فيلم التخرج من المدرسة الذي قدمته أسماء المدير؟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solidFill>
                            <a:schemeClr val="dk1"/>
                          </a:solidFill>
                        </a:rPr>
                        <a:t>كم عدد الجوائز التي حصل عليها هذا الفيلم؟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solidFill>
                            <a:schemeClr val="dk1"/>
                          </a:solidFill>
                        </a:rPr>
                        <a:t>لأي غرض استعملت أسماء المدير الدمى الروسية؟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81" name="Google Shape;981;p22"/>
          <p:cNvSpPr txBox="1"/>
          <p:nvPr/>
        </p:nvSpPr>
        <p:spPr>
          <a:xfrm>
            <a:off x="1071716" y="228528"/>
            <a:ext cx="10245971" cy="362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نجد في النص ما نملأ به خانات الجدول.</a:t>
            </a:r>
            <a:endParaRPr/>
          </a:p>
        </p:txBody>
      </p:sp>
      <p:sp>
        <p:nvSpPr>
          <p:cNvPr id="982" name="Google Shape;982;p22"/>
          <p:cNvSpPr txBox="1"/>
          <p:nvPr/>
        </p:nvSpPr>
        <p:spPr>
          <a:xfrm>
            <a:off x="1224103" y="559958"/>
            <a:ext cx="10029660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الاشتغال </a:t>
            </a:r>
            <a:r>
              <a:rPr b="0" i="0" lang="ar-MA" sz="1400" u="none" cap="none" strike="noStrike">
                <a:solidFill>
                  <a:srgbClr val="AEABAB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فرديا</a:t>
            </a: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 لأجل ملء الجدول انطلاقا من النص ، ثم يطلب منهم تعليل إجاباتهم، ويقدم لهم التغذية الراجعة ثم يطلب منهم التصحيح على الكراسات 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987" name="Google Shape;987;p23"/>
          <p:cNvPicPr preferRelativeResize="0"/>
          <p:nvPr/>
        </p:nvPicPr>
        <p:blipFill rotWithShape="1">
          <a:blip r:embed="rId3">
            <a:alphaModFix/>
          </a:blip>
          <a:srcRect b="41629" l="3381" r="70997" t="42118"/>
          <a:stretch/>
        </p:blipFill>
        <p:spPr>
          <a:xfrm>
            <a:off x="218921" y="63476"/>
            <a:ext cx="498102" cy="473924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23"/>
          <p:cNvSpPr txBox="1"/>
          <p:nvPr/>
        </p:nvSpPr>
        <p:spPr>
          <a:xfrm>
            <a:off x="2092036" y="1633576"/>
            <a:ext cx="73671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أجد في النص ما أملأ به خانات الجدول الآتي: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23"/>
          <p:cNvSpPr txBox="1"/>
          <p:nvPr/>
        </p:nvSpPr>
        <p:spPr>
          <a:xfrm>
            <a:off x="1071716" y="228528"/>
            <a:ext cx="10245971" cy="362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نجد في النص ما نملأ به خانات الجدول.</a:t>
            </a:r>
            <a:endParaRPr/>
          </a:p>
        </p:txBody>
      </p:sp>
      <p:graphicFrame>
        <p:nvGraphicFramePr>
          <p:cNvPr id="990" name="Google Shape;990;p23"/>
          <p:cNvGraphicFramePr/>
          <p:nvPr/>
        </p:nvGraphicFramePr>
        <p:xfrm>
          <a:off x="386358" y="25019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{FA2EAB5F-B141-44EB-840E-08B33482AB5F}</a:tableStyleId>
              </a:tblPr>
              <a:tblGrid>
                <a:gridCol w="5693275"/>
                <a:gridCol w="56932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solidFill>
                            <a:schemeClr val="dk1"/>
                          </a:solidFill>
                        </a:rPr>
                        <a:t>يعود الفضل في ذلك إلى الرجل المسن.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solidFill>
                            <a:schemeClr val="dk1"/>
                          </a:solidFill>
                        </a:rPr>
                        <a:t>لمن يعود الفضل في اهتمام أسماء المدير  بالفيلم الوثائقي؟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solidFill>
                            <a:schemeClr val="dk1"/>
                          </a:solidFill>
                        </a:rPr>
                        <a:t>في المدرسة الوطنية للصوت والصورة بباريس.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solidFill>
                            <a:schemeClr val="dk1"/>
                          </a:solidFill>
                        </a:rPr>
                        <a:t>أين درست أسماء المدير تخصص الفيلم الوثائقي؟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solidFill>
                            <a:schemeClr val="dk1"/>
                          </a:solidFill>
                        </a:rPr>
                        <a:t>فيلم "جُمُعَةٌ مُبَارَكَةٌ"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solidFill>
                            <a:schemeClr val="dk1"/>
                          </a:solidFill>
                        </a:rPr>
                        <a:t>ما اسم فيلم التخرج من المدرسة الذي قدمته أسماء المدير؟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solidFill>
                            <a:schemeClr val="dk1"/>
                          </a:solidFill>
                        </a:rPr>
                        <a:t>أزيد من ستّ عشرة (16) جائزة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solidFill>
                            <a:schemeClr val="dk1"/>
                          </a:solidFill>
                        </a:rPr>
                        <a:t>كم عدد الجوائز التي حصل عليها هذا الفيلم؟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solidFill>
                            <a:schemeClr val="dk1"/>
                          </a:solidFill>
                        </a:rPr>
                        <a:t>لتجسيد شخصيات الفيلم (جُمُعَةٌ مُبَارَكَةٌ)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400" u="none" cap="none" strike="noStrike">
                          <a:solidFill>
                            <a:schemeClr val="dk1"/>
                          </a:solidFill>
                        </a:rPr>
                        <a:t>لأي غرض استعملت أسماء المدير الدمى الروسية؟</a:t>
                      </a:r>
                      <a:endParaRPr b="1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91" name="Google Shape;991;p23"/>
          <p:cNvSpPr txBox="1"/>
          <p:nvPr/>
        </p:nvSpPr>
        <p:spPr>
          <a:xfrm>
            <a:off x="1288027" y="569203"/>
            <a:ext cx="10029660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الاشتغال </a:t>
            </a:r>
            <a:r>
              <a:rPr b="0" i="0" lang="ar-MA" sz="1400" u="none" cap="none" strike="noStrike">
                <a:solidFill>
                  <a:srgbClr val="AEABAB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فرديا</a:t>
            </a: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 لأجل ملء الجدول انطلاقا من النص ، ثم يطلب منهم تعليل إجاباتهم، ويقدم لهم التغذية الراجعة ثم يطلب منهم التصحيح على الكراسات 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996" name="Google Shape;996;p27"/>
          <p:cNvPicPr preferRelativeResize="0"/>
          <p:nvPr/>
        </p:nvPicPr>
        <p:blipFill rotWithShape="1">
          <a:blip r:embed="rId3">
            <a:alphaModFix/>
          </a:blip>
          <a:srcRect b="41629" l="3381" r="70997" t="42118"/>
          <a:stretch/>
        </p:blipFill>
        <p:spPr>
          <a:xfrm>
            <a:off x="218921" y="63476"/>
            <a:ext cx="498102" cy="473924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27"/>
          <p:cNvSpPr txBox="1"/>
          <p:nvPr/>
        </p:nvSpPr>
        <p:spPr>
          <a:xfrm>
            <a:off x="1337188" y="110718"/>
            <a:ext cx="10029660" cy="631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نتتبع تسلسل الأحداث داخل النص ونرتبها من 1 إلى 4.</a:t>
            </a:r>
            <a:endParaRPr/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8" name="Google Shape;998;p27"/>
          <p:cNvSpPr txBox="1"/>
          <p:nvPr/>
        </p:nvSpPr>
        <p:spPr>
          <a:xfrm>
            <a:off x="1224103" y="500966"/>
            <a:ext cx="10029660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الاشتغال فرديا لأجل تتبع الأحداث وترتيبها حسب ورودها في النص ، ثم يطلب منهم تعليل إجاباتهم، ويقدم لهم التغذية الراجعة ثم يطلب منهم التصحيح على الكراسات 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99" name="Google Shape;999;p27"/>
          <p:cNvGraphicFramePr/>
          <p:nvPr/>
        </p:nvGraphicFramePr>
        <p:xfrm>
          <a:off x="501445" y="18381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442450"/>
                <a:gridCol w="107466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خَوْضُ ﭐلتَّدْرِيبِ ﭐلسِّينِمَائِيِّ فِي ﭐلْوِلايَاتِ ﭐلْمُتَّحِدَةِ ﭐلْأَمرِيكِيَّةِ. 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دِرَاسَةُ ﭐلتَّوْثِيقِ فِي بَارِيس.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إِنْتَاجُ فِيلْمِ ﭐلتَّخَرُّجِ " جُمُعَةٌ مُبَارَكَةٌ"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الْعَوْدَةُ إِلَى ﭐلْقَرْيَةِ ﭐلنَّائِيَّةِ بَحْثًا عَنْ صَاحِبِ ﭐلصُّورَة.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1004" name="Google Shape;1004;p36"/>
          <p:cNvPicPr preferRelativeResize="0"/>
          <p:nvPr/>
        </p:nvPicPr>
        <p:blipFill rotWithShape="1">
          <a:blip r:embed="rId3">
            <a:alphaModFix/>
          </a:blip>
          <a:srcRect b="41629" l="3381" r="70997" t="42118"/>
          <a:stretch/>
        </p:blipFill>
        <p:spPr>
          <a:xfrm>
            <a:off x="218921" y="63476"/>
            <a:ext cx="498102" cy="473924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36"/>
          <p:cNvSpPr txBox="1"/>
          <p:nvPr/>
        </p:nvSpPr>
        <p:spPr>
          <a:xfrm>
            <a:off x="1337188" y="110718"/>
            <a:ext cx="10029660" cy="631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نتتبع تسلسل الأحداث داخل النص ونرتبها من 1 إلى 4.</a:t>
            </a:r>
            <a:endParaRPr/>
          </a:p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36"/>
          <p:cNvSpPr txBox="1"/>
          <p:nvPr/>
        </p:nvSpPr>
        <p:spPr>
          <a:xfrm>
            <a:off x="1224103" y="500966"/>
            <a:ext cx="10029660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الاشتغال فرديا لأجل تتبع الأحداث وترتيبها حسب ورودها في النص ، ثم يطلب منهم تعليل إجاباتهم، ويقدم لهم التغذية الراجعة ثم يطلب منهم التصحيح على الكراسات </a:t>
            </a:r>
            <a:endParaRPr b="0" i="1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07" name="Google Shape;1007;p36"/>
          <p:cNvGraphicFramePr/>
          <p:nvPr/>
        </p:nvGraphicFramePr>
        <p:xfrm>
          <a:off x="501445" y="18381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{D31A67E4-B5AC-46E9-AB9D-9278B4250777}</a:tableStyleId>
              </a:tblPr>
              <a:tblGrid>
                <a:gridCol w="442450"/>
                <a:gridCol w="107466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b="1" sz="3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خَوْضُ ﭐلتَّدْرِيبِ ﭐلسِّينِمَائِيِّ فِي ﭐلْوِلايَاتِ ﭐلْمُتَّحِدَةِ ﭐلْأَمرِيكِيَّةِ. 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b="1" sz="3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دِرَاسَةُ ﭐلتَّوْثِيقِ فِي بَارِيس.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b="1" sz="3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إِنْتَاجُ فِيلْمِ ﭐلتَّخَرُّجِ " جُمُعَةٌ مُبَارَكَةٌ"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b="1" sz="3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الْعَوْدَةُ إِلَى ﭐلْقَرْيَةِ ﭐلنَّائِيَّةِ بَحْثًا عَنْ صَاحِبِ ﭐلصُّورَة.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2" name="Google Shape;1012;p33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013" name="Google Shape;1013;p33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3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5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5" name="Google Shape;1015;p33"/>
          <p:cNvGrpSpPr/>
          <p:nvPr/>
        </p:nvGrpSpPr>
        <p:grpSpPr>
          <a:xfrm>
            <a:off x="8559384" y="4917801"/>
            <a:ext cx="2662518" cy="936371"/>
            <a:chOff x="8559384" y="4917801"/>
            <a:chExt cx="2662517" cy="936370"/>
          </a:xfrm>
        </p:grpSpPr>
        <p:sp>
          <p:nvSpPr>
            <p:cNvPr id="1016" name="Google Shape;1016;p33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33"/>
            <p:cNvSpPr/>
            <p:nvPr/>
          </p:nvSpPr>
          <p:spPr>
            <a:xfrm>
              <a:off x="8559384" y="5060928"/>
              <a:ext cx="1806702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3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10دقائق</a:t>
              </a:r>
              <a:endParaRPr/>
            </a:p>
          </p:txBody>
        </p:sp>
      </p:grpSp>
      <p:sp>
        <p:nvSpPr>
          <p:cNvPr id="1018" name="Google Shape;1018;p33"/>
          <p:cNvSpPr txBox="1"/>
          <p:nvPr/>
        </p:nvSpPr>
        <p:spPr>
          <a:xfrm>
            <a:off x="2455648" y="3675675"/>
            <a:ext cx="7007087" cy="906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اختتام الحصة</a:t>
            </a:r>
            <a:endParaRPr/>
          </a:p>
        </p:txBody>
      </p:sp>
      <p:pic>
        <p:nvPicPr>
          <p:cNvPr id="1019" name="Google Shape;1019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87051" y="1448277"/>
            <a:ext cx="2084271" cy="2084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1024" name="Google Shape;1024;p125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Google Shape;1025;p1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A98F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p125"/>
          <p:cNvSpPr txBox="1"/>
          <p:nvPr/>
        </p:nvSpPr>
        <p:spPr>
          <a:xfrm>
            <a:off x="0" y="55083"/>
            <a:ext cx="11298238" cy="398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من يذكرني بما تعلمناه اليوم على مستوى الطلاقة؟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7" name="Google Shape;1027;p125"/>
          <p:cNvSpPr txBox="1"/>
          <p:nvPr/>
        </p:nvSpPr>
        <p:spPr>
          <a:xfrm>
            <a:off x="2163258" y="459871"/>
            <a:ext cx="9144000" cy="3018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Arial"/>
                <a:ea typeface="Arial"/>
                <a:cs typeface="Arial"/>
                <a:sym typeface="Arial"/>
              </a:rPr>
              <a:t>يوجه المدرس  المتعلمين إلى تحديد ما تعلموه على مستوى الطلاقة</a:t>
            </a:r>
            <a:endParaRPr b="0" i="0" sz="1400" u="none" cap="none" strike="noStrike">
              <a:solidFill>
                <a:srgbClr val="323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ever la main - Icônes mains et gestes gratuites" id="1028" name="Google Shape;1028;p1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9878"/>
            <a:ext cx="735012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9" name="Google Shape;1029;p125"/>
          <p:cNvSpPr/>
          <p:nvPr/>
        </p:nvSpPr>
        <p:spPr>
          <a:xfrm>
            <a:off x="5114992" y="1607936"/>
            <a:ext cx="6388100" cy="96202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تعلمنا اليوم: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0" name="Google Shape;1030;p125"/>
          <p:cNvSpPr txBox="1"/>
          <p:nvPr/>
        </p:nvSpPr>
        <p:spPr>
          <a:xfrm>
            <a:off x="2163258" y="2693101"/>
            <a:ext cx="9509747" cy="671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195263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③......................................................................................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1035" name="Google Shape;1035;p126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1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A98F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7" name="Google Shape;1037;p126"/>
          <p:cNvSpPr txBox="1"/>
          <p:nvPr/>
        </p:nvSpPr>
        <p:spPr>
          <a:xfrm>
            <a:off x="0" y="55083"/>
            <a:ext cx="11298238" cy="398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دونوا في دفاتركم الجواب الآتي: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8" name="Google Shape;1038;p126"/>
          <p:cNvSpPr txBox="1"/>
          <p:nvPr/>
        </p:nvSpPr>
        <p:spPr>
          <a:xfrm>
            <a:off x="2154238" y="315174"/>
            <a:ext cx="9144000" cy="528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Arial"/>
                <a:ea typeface="Arial"/>
                <a:cs typeface="Arial"/>
                <a:sym typeface="Arial"/>
              </a:rPr>
              <a:t>يوجه المدرس المتعلمين إلى كتابة الجواب في الدفاتر</a:t>
            </a:r>
            <a:endParaRPr b="0" i="0" sz="1400" u="none" cap="none" strike="noStrike">
              <a:solidFill>
                <a:srgbClr val="323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ever la main - Icônes mains et gestes gratuites" id="1039" name="Google Shape;1039;p1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9878"/>
            <a:ext cx="735012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0" name="Google Shape;1040;p126"/>
          <p:cNvSpPr txBox="1"/>
          <p:nvPr/>
        </p:nvSpPr>
        <p:spPr>
          <a:xfrm>
            <a:off x="446850" y="1238100"/>
            <a:ext cx="11298300" cy="1169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195263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ar-MA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① </a:t>
            </a:r>
            <a:r>
              <a:rPr b="1" i="0" lang="ar-MA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اكتسبنا مفردات مرتبطة بالقراءة وهي :</a:t>
            </a:r>
            <a:endParaRPr/>
          </a:p>
          <a:p>
            <a:pPr indent="-361950" lvl="0" marL="45720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100"/>
              <a:buFont typeface="Arial"/>
              <a:buChar char="•"/>
            </a:pPr>
            <a:r>
              <a:rPr b="1" i="0" lang="ar-MA" sz="28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– الجينيريك – الدمى الروسية – الفيلم الوثائقي – ملصق فيلم – الكواليس - التوليف 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1045" name="Google Shape;1045;p127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1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A98F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127"/>
          <p:cNvSpPr txBox="1"/>
          <p:nvPr/>
        </p:nvSpPr>
        <p:spPr>
          <a:xfrm>
            <a:off x="0" y="55083"/>
            <a:ext cx="11298238" cy="398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دونوا في دفاتركم الجواب الآتي: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" name="Google Shape;1048;p127"/>
          <p:cNvSpPr txBox="1"/>
          <p:nvPr/>
        </p:nvSpPr>
        <p:spPr>
          <a:xfrm>
            <a:off x="2163258" y="459871"/>
            <a:ext cx="9144000" cy="3018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Arial"/>
                <a:ea typeface="Arial"/>
                <a:cs typeface="Arial"/>
                <a:sym typeface="Arial"/>
              </a:rPr>
              <a:t>يوجه المدرس المتعلمين إلى كتابة الجواب في الدفاتر</a:t>
            </a:r>
            <a:endParaRPr b="0" i="0" sz="1400" u="none" cap="none" strike="noStrike">
              <a:solidFill>
                <a:srgbClr val="323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ever la main - Icônes mains et gestes gratuites" id="1049" name="Google Shape;1049;p1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9878"/>
            <a:ext cx="735012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127"/>
          <p:cNvSpPr/>
          <p:nvPr/>
        </p:nvSpPr>
        <p:spPr>
          <a:xfrm>
            <a:off x="249382" y="2262162"/>
            <a:ext cx="10433892" cy="19694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② اكتسبنا أفعال كلام هي 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ما يدل على </a:t>
            </a:r>
            <a:r>
              <a:rPr b="1" i="0" lang="ar-MA" sz="32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أفعال السرد</a:t>
            </a:r>
            <a:r>
              <a:rPr b="0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(بَدَأَتْ قِصَّتِي مَعَ ٱلْفِيلمِ ٱلْوَثَائِقيِّ بِصُورَةٍ/كُنتُ قَدِ ٱلْتَقَطْتُ صُورَةً عَادِيةً / عُدْتُ مُجَدَّدًا إلَى تِلْكَ ٱلْقَرْيَةِ...)</a:t>
            </a:r>
            <a:endParaRPr/>
          </a:p>
          <a:p>
            <a:pPr indent="-2540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ما يدل على </a:t>
            </a:r>
            <a:r>
              <a:rPr b="1" i="0" lang="ar-MA" sz="32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أفعال التعبير عن الانفعالات والمشاعر</a:t>
            </a:r>
            <a:r>
              <a:rPr b="0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(فأُعْجِبْتُ كَثيرًا بِجَمَالِيَّتِهَا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/أحسست أن فعل الزمن قد زادها جمالية /استوقفتني هذه الحادثة وتيقنت حينها أن الأبطال الحقيقيين هم أبطال الحياة</a:t>
            </a:r>
            <a:r>
              <a:rPr b="1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1055" name="Google Shape;1055;p128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6" name="Google Shape;1056;p1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A98F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7" name="Google Shape;1057;p128"/>
          <p:cNvSpPr txBox="1"/>
          <p:nvPr/>
        </p:nvSpPr>
        <p:spPr>
          <a:xfrm>
            <a:off x="0" y="55083"/>
            <a:ext cx="11298238" cy="398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من يذكرني بما تعلمناه اليوم على مستوى الفهم المباشر؟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8" name="Google Shape;1058;p128"/>
          <p:cNvSpPr txBox="1"/>
          <p:nvPr/>
        </p:nvSpPr>
        <p:spPr>
          <a:xfrm>
            <a:off x="2163258" y="459871"/>
            <a:ext cx="9144000" cy="3018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يوجه المدرس  المتعلمين إلى تحديد المعلومات الصريحة التي تعرفوها في هذه الحصة</a:t>
            </a:r>
            <a:endParaRPr b="0" i="0" sz="1400" u="none" cap="none" strike="noStrike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ever la main - Icônes mains et gestes gratuites" id="1059" name="Google Shape;1059;p1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9878"/>
            <a:ext cx="735012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128"/>
          <p:cNvSpPr/>
          <p:nvPr/>
        </p:nvSpPr>
        <p:spPr>
          <a:xfrm>
            <a:off x="5114992" y="1607936"/>
            <a:ext cx="6388100" cy="96202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ar-MA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أهم أحداث النص: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1" name="Google Shape;1061;p128"/>
          <p:cNvSpPr txBox="1"/>
          <p:nvPr/>
        </p:nvSpPr>
        <p:spPr>
          <a:xfrm>
            <a:off x="2163258" y="2693101"/>
            <a:ext cx="9509747" cy="671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195263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④......................................................................................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1066" name="Google Shape;1066;p129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7" name="Google Shape;1067;p1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A98F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8" name="Google Shape;1068;p129"/>
          <p:cNvSpPr txBox="1"/>
          <p:nvPr/>
        </p:nvSpPr>
        <p:spPr>
          <a:xfrm>
            <a:off x="0" y="55083"/>
            <a:ext cx="11298238" cy="398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نلخص مضمون النص شفهيا</a:t>
            </a:r>
            <a:endParaRPr/>
          </a:p>
        </p:txBody>
      </p:sp>
      <p:sp>
        <p:nvSpPr>
          <p:cNvPr id="1069" name="Google Shape;1069;p129"/>
          <p:cNvSpPr txBox="1"/>
          <p:nvPr/>
        </p:nvSpPr>
        <p:spPr>
          <a:xfrm>
            <a:off x="2163258" y="459871"/>
            <a:ext cx="9144000" cy="3018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يوجه المدرس  المتعلمين إلى تلخيص مضمون النص شفهيا بشكل فردي، ويعبرون عما استفادوه من النص</a:t>
            </a:r>
            <a:endParaRPr/>
          </a:p>
        </p:txBody>
      </p:sp>
      <p:pic>
        <p:nvPicPr>
          <p:cNvPr descr="Lever la main - Icônes mains et gestes gratuites" id="1070" name="Google Shape;1070;p1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9878"/>
            <a:ext cx="735012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129"/>
          <p:cNvSpPr/>
          <p:nvPr/>
        </p:nvSpPr>
        <p:spPr>
          <a:xfrm>
            <a:off x="872676" y="1183000"/>
            <a:ext cx="10592400" cy="4102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حصيلتي: نلخص مضمون النص شفهيا</a:t>
            </a:r>
            <a:endParaRPr b="1" i="0" sz="2800" u="none" cap="none" strike="noStrike">
              <a:solidFill>
                <a:schemeClr val="dk1"/>
              </a:solidFill>
              <a:latin typeface="Simplified Arabic"/>
              <a:ea typeface="Simplified Arabic"/>
              <a:cs typeface="Simplified Arabic"/>
              <a:sym typeface="Simplified Arabic"/>
            </a:endParaRPr>
          </a:p>
        </p:txBody>
      </p:sp>
      <p:pic>
        <p:nvPicPr>
          <p:cNvPr id="1072" name="Google Shape;1072;p1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56675" y="1962425"/>
            <a:ext cx="2652475" cy="314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1077" name="Google Shape;1077;p130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1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A98F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9" name="Google Shape;1079;p130"/>
          <p:cNvSpPr txBox="1"/>
          <p:nvPr/>
        </p:nvSpPr>
        <p:spPr>
          <a:xfrm>
            <a:off x="153248" y="-33382"/>
            <a:ext cx="11298238" cy="398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التمرين  المنزلي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0" name="Google Shape;1080;p130"/>
          <p:cNvSpPr txBox="1"/>
          <p:nvPr/>
        </p:nvSpPr>
        <p:spPr>
          <a:xfrm>
            <a:off x="2307486" y="331543"/>
            <a:ext cx="9144000" cy="441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None/>
            </a:pPr>
            <a:r>
              <a:rPr b="0" i="0" lang="ar-MA" sz="16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يوجه المدرس  المتعلمين إلى البحث عن فِيلْمِ "جُمُعَةٌ مَبَارَكَةٌ" ، وتعبئة بطاقته التقنية </a:t>
            </a:r>
            <a:endParaRPr b="0" i="1" sz="1600" u="none" cap="none" strike="noStrike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1" name="Google Shape;1081;p130"/>
          <p:cNvSpPr/>
          <p:nvPr/>
        </p:nvSpPr>
        <p:spPr>
          <a:xfrm>
            <a:off x="2624792" y="552526"/>
            <a:ext cx="8095200" cy="962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ar-MA" sz="3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تمرين منزلي:</a:t>
            </a:r>
            <a:endParaRPr b="1" i="0" sz="34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2" name="Google Shape;1082;p130"/>
          <p:cNvSpPr txBox="1"/>
          <p:nvPr/>
        </p:nvSpPr>
        <p:spPr>
          <a:xfrm>
            <a:off x="1002003" y="1974502"/>
            <a:ext cx="9800700" cy="4582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1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ar-MA" sz="2200" u="none" cap="none" strike="noStrike">
                <a:solidFill>
                  <a:srgbClr val="4CAF5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بطاقة تقنية حول الفيلم</a:t>
            </a:r>
            <a:endParaRPr b="1" i="0" sz="2200" u="none" cap="none" strike="noStrike">
              <a:solidFill>
                <a:srgbClr val="4CAF5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457200" rtl="1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1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تاريخ الصدور</a:t>
            </a:r>
            <a:r>
              <a:rPr b="0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ar-MA" sz="19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</a:t>
            </a:r>
            <a:endParaRPr b="0" i="0" sz="2200" u="none" cap="none" strike="noStrik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45720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1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مدة العرض:</a:t>
            </a:r>
            <a:r>
              <a:rPr b="0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ar-MA" sz="19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</a:t>
            </a:r>
            <a:endParaRPr b="0" i="0" sz="2200" u="none" cap="none" strike="noStrik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45720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1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البلد:</a:t>
            </a:r>
            <a:r>
              <a:rPr b="0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ar-MA" sz="19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......................................................................................................................................</a:t>
            </a:r>
            <a:endParaRPr b="0" i="0" sz="2200" u="none" cap="none" strike="noStrik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45720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1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اللغة الأصلية:</a:t>
            </a:r>
            <a:r>
              <a:rPr b="0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ar-MA" sz="19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</a:t>
            </a:r>
            <a:endParaRPr b="0" i="0" sz="2200" u="none" cap="none" strike="noStrik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45720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1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المخرج:</a:t>
            </a:r>
            <a:r>
              <a:rPr b="0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ar-MA" sz="19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</a:t>
            </a:r>
            <a:endParaRPr b="0" i="0" sz="2200" u="none" cap="none" strike="noStrik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45720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1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كاتب السيناريو</a:t>
            </a:r>
            <a:r>
              <a:rPr b="0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ar-MA" sz="19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</a:t>
            </a:r>
            <a:endParaRPr b="0" i="0" sz="1900" u="none" cap="none" strike="noStrik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45720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1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البطولة:</a:t>
            </a:r>
            <a:r>
              <a:rPr b="0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ar-MA" sz="19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</a:t>
            </a:r>
            <a:endParaRPr b="0" i="0" sz="1900" u="none" cap="none" strike="noStrik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marR="45720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1" i="0" lang="ar-MA" sz="22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الملخص:</a:t>
            </a:r>
            <a:r>
              <a:rPr b="0" i="0" lang="ar-MA" sz="18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b="0" i="0" sz="18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3" name="Google Shape;1083;p130"/>
          <p:cNvSpPr/>
          <p:nvPr/>
        </p:nvSpPr>
        <p:spPr>
          <a:xfrm>
            <a:off x="2533175" y="1504375"/>
            <a:ext cx="7943700" cy="677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ar-M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اِبْحَثْ عَنْ فِيلْمِ "جُمُعَةٌ مَبَارَكَةٌ"  وعَبِّئْ بِطَاقَتَهُ ٱلتّقْنِيَّةَ:</a:t>
            </a:r>
            <a:endParaRPr b="1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8" name="Google Shape;1088;p38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089" name="Google Shape;1089;p38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3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5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91" name="Google Shape;109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5219" y="1906970"/>
            <a:ext cx="2797349" cy="2644919"/>
          </a:xfrm>
          <a:prstGeom prst="rect">
            <a:avLst/>
          </a:prstGeom>
          <a:noFill/>
          <a:ln>
            <a:noFill/>
          </a:ln>
        </p:spPr>
      </p:pic>
      <p:sp>
        <p:nvSpPr>
          <p:cNvPr id="1092" name="Google Shape;1092;p38"/>
          <p:cNvSpPr txBox="1"/>
          <p:nvPr/>
        </p:nvSpPr>
        <p:spPr>
          <a:xfrm>
            <a:off x="946948" y="5181599"/>
            <a:ext cx="1029810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093" name="Google Shape;1093;p38"/>
          <p:cNvGrpSpPr/>
          <p:nvPr/>
        </p:nvGrpSpPr>
        <p:grpSpPr>
          <a:xfrm>
            <a:off x="6014503" y="1902899"/>
            <a:ext cx="4765650" cy="2644919"/>
            <a:chOff x="1521901" y="0"/>
            <a:chExt cx="4765650" cy="2644919"/>
          </a:xfrm>
        </p:grpSpPr>
        <p:sp>
          <p:nvSpPr>
            <p:cNvPr id="1094" name="Google Shape;1094;p38"/>
            <p:cNvSpPr/>
            <p:nvPr/>
          </p:nvSpPr>
          <p:spPr>
            <a:xfrm>
              <a:off x="1521901" y="0"/>
              <a:ext cx="2644919" cy="2644919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38"/>
            <p:cNvSpPr/>
            <p:nvPr/>
          </p:nvSpPr>
          <p:spPr>
            <a:xfrm>
              <a:off x="4164171" y="176257"/>
              <a:ext cx="2123380" cy="1941540"/>
            </a:xfrm>
            <a:prstGeom prst="roundRect">
              <a:avLst>
                <a:gd fmla="val 16667" name="adj"/>
              </a:avLst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38"/>
            <p:cNvSpPr txBox="1"/>
            <p:nvPr/>
          </p:nvSpPr>
          <p:spPr>
            <a:xfrm>
              <a:off x="4258949" y="271035"/>
              <a:ext cx="1933824" cy="17519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Noto Sans Symbols"/>
                <a:buNone/>
              </a:pPr>
              <a:r>
                <a:rPr b="0" i="0" lang="ar-MA" sz="2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إلى الحصة القادمة!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Noto Sans Symbols"/>
                <a:buNone/>
              </a:pPr>
              <a:r>
                <a:t/>
              </a:r>
              <a:endParaRPr b="1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7" name="Google Shape;1097;p38"/>
          <p:cNvSpPr txBox="1"/>
          <p:nvPr/>
        </p:nvSpPr>
        <p:spPr>
          <a:xfrm>
            <a:off x="946948" y="947237"/>
            <a:ext cx="1029810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ar-MA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وَصَلْنَا إِلَى نِهَايَةِ ٱلْحصَّةِ. لَا تَنْسَوْا مُرَاجَعَةَ دُرُوسِكُمْ، وَإِنْجَازَ وَاجِبَاتِكُمْ.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5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2024-03-27T23:20:55Z</dcterms:created>
  <dc:creator>PC</dc:creator>
</cp:coreProperties>
</file>