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12192000"/>
  <p:notesSz cx="6858000" cy="9144000"/>
  <p:embeddedFontLst>
    <p:embeddedFont>
      <p:font typeface="Dosis"/>
      <p:regular r:id="rId45"/>
      <p:bold r:id="rId46"/>
    </p:embeddedFont>
    <p:embeddedFont>
      <p:font typeface="Play"/>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9" roundtripDataSignature="AMtx7miOle3ygV7mPMjKz0WGXr5lqtfi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60B9FB2-95F5-428C-91C4-FE903606AD2A}">
  <a:tblStyle styleId="{760B9FB2-95F5-428C-91C4-FE903606AD2A}"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Dosis-bold.fntdata"/><Relationship Id="rId45" Type="http://schemas.openxmlformats.org/officeDocument/2006/relationships/font" Target="fonts/Dosi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Play-bold.fntdata"/><Relationship Id="rId47" Type="http://schemas.openxmlformats.org/officeDocument/2006/relationships/font" Target="fonts/Play-regular.fntdata"/><Relationship Id="rId49"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90" name="Google Shape;290;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16" name="Google Shape;31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33" name="Google Shape;33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3" name="Google Shape;71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5" name="Google Shape;72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g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gif"/><Relationship Id="rId3"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40"/>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6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6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71"/>
          <p:cNvSpPr/>
          <p:nvPr>
            <p:ph idx="2" type="pic"/>
          </p:nvPr>
        </p:nvSpPr>
        <p:spPr>
          <a:xfrm>
            <a:off x="5183188" y="987425"/>
            <a:ext cx="6172200" cy="4873625"/>
          </a:xfrm>
          <a:prstGeom prst="rect">
            <a:avLst/>
          </a:prstGeom>
          <a:noFill/>
          <a:ln>
            <a:noFill/>
          </a:ln>
        </p:spPr>
      </p:sp>
      <p:sp>
        <p:nvSpPr>
          <p:cNvPr id="70" name="Google Shape;70;p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هيكلة الحصة">
  <p:cSld name="هيكلة الحصة">
    <p:bg>
      <p:bgPr>
        <a:solidFill>
          <a:srgbClr val="DCE6F2"/>
        </a:solidFill>
      </p:bgPr>
    </p:bg>
    <p:spTree>
      <p:nvGrpSpPr>
        <p:cNvPr id="96" name="Shape 96"/>
        <p:cNvGrpSpPr/>
        <p:nvPr/>
      </p:nvGrpSpPr>
      <p:grpSpPr>
        <a:xfrm>
          <a:off x="0" y="0"/>
          <a:ext cx="0" cy="0"/>
          <a:chOff x="0" y="0"/>
          <a:chExt cx="0" cy="0"/>
        </a:xfrm>
      </p:grpSpPr>
      <p:sp>
        <p:nvSpPr>
          <p:cNvPr id="97" name="Google Shape;97;p43"/>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98" name="Google Shape;98;p43"/>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99" name="Google Shape;99;p43"/>
          <p:cNvSpPr/>
          <p:nvPr/>
        </p:nvSpPr>
        <p:spPr>
          <a:xfrm>
            <a:off x="1593283" y="1662545"/>
            <a:ext cx="8950037" cy="356062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grpSp>
        <p:nvGrpSpPr>
          <p:cNvPr id="100" name="Google Shape;100;p43"/>
          <p:cNvGrpSpPr/>
          <p:nvPr/>
        </p:nvGrpSpPr>
        <p:grpSpPr>
          <a:xfrm>
            <a:off x="1727870" y="1914415"/>
            <a:ext cx="8585152" cy="548005"/>
            <a:chOff x="2156845" y="1060636"/>
            <a:chExt cx="5246201" cy="411004"/>
          </a:xfrm>
        </p:grpSpPr>
        <p:sp>
          <p:nvSpPr>
            <p:cNvPr id="101" name="Google Shape;101;p4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2" name="Google Shape;102;p43"/>
            <p:cNvSpPr/>
            <p:nvPr/>
          </p:nvSpPr>
          <p:spPr>
            <a:xfrm>
              <a:off x="2173655"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03" name="Google Shape;103;p43"/>
            <p:cNvSpPr/>
            <p:nvPr/>
          </p:nvSpPr>
          <p:spPr>
            <a:xfrm>
              <a:off x="7029051" y="1128589"/>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ar-SA" sz="2133">
                  <a:solidFill>
                    <a:srgbClr val="FFFFFF"/>
                  </a:solidFill>
                  <a:latin typeface="Calibri"/>
                  <a:ea typeface="Calibri"/>
                  <a:cs typeface="Calibri"/>
                  <a:sym typeface="Calibri"/>
                </a:rPr>
                <a:t>1</a:t>
              </a:r>
              <a:endParaRPr/>
            </a:p>
          </p:txBody>
        </p:sp>
      </p:grpSp>
      <p:sp>
        <p:nvSpPr>
          <p:cNvPr id="104" name="Google Shape;104;p43"/>
          <p:cNvSpPr/>
          <p:nvPr/>
        </p:nvSpPr>
        <p:spPr>
          <a:xfrm>
            <a:off x="1727871" y="2740793"/>
            <a:ext cx="8585151" cy="548005"/>
          </a:xfrm>
          <a:custGeom>
            <a:rect b="b" l="l" r="r" t="t"/>
            <a:pathLst>
              <a:path extrusionOk="0" h="120000" w="12000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grpSp>
        <p:nvGrpSpPr>
          <p:cNvPr id="105" name="Google Shape;105;p43"/>
          <p:cNvGrpSpPr/>
          <p:nvPr/>
        </p:nvGrpSpPr>
        <p:grpSpPr>
          <a:xfrm>
            <a:off x="1727870" y="3567172"/>
            <a:ext cx="8585152" cy="548005"/>
            <a:chOff x="2156845" y="1060636"/>
            <a:chExt cx="5230662" cy="411004"/>
          </a:xfrm>
        </p:grpSpPr>
        <p:sp>
          <p:nvSpPr>
            <p:cNvPr id="106" name="Google Shape;106;p43"/>
            <p:cNvSpPr/>
            <p:nvPr/>
          </p:nvSpPr>
          <p:spPr>
            <a:xfrm>
              <a:off x="2156845" y="1060636"/>
              <a:ext cx="5230662" cy="411004"/>
            </a:xfrm>
            <a:custGeom>
              <a:rect b="b" l="l" r="r" t="t"/>
              <a:pathLst>
                <a:path extrusionOk="0" h="120000" w="12000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7" name="Google Shape;107;p43"/>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08" name="Google Shape;108;p43"/>
            <p:cNvSpPr/>
            <p:nvPr/>
          </p:nvSpPr>
          <p:spPr>
            <a:xfrm>
              <a:off x="7022854" y="112589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3</a:t>
              </a:r>
              <a:endParaRPr sz="1467">
                <a:solidFill>
                  <a:srgbClr val="000000"/>
                </a:solidFill>
                <a:latin typeface="Calibri"/>
                <a:ea typeface="Calibri"/>
                <a:cs typeface="Calibri"/>
                <a:sym typeface="Calibri"/>
              </a:endParaRPr>
            </a:p>
          </p:txBody>
        </p:sp>
      </p:grpSp>
      <p:grpSp>
        <p:nvGrpSpPr>
          <p:cNvPr id="109" name="Google Shape;109;p43"/>
          <p:cNvGrpSpPr/>
          <p:nvPr/>
        </p:nvGrpSpPr>
        <p:grpSpPr>
          <a:xfrm>
            <a:off x="1727870" y="4432982"/>
            <a:ext cx="8557644" cy="548008"/>
            <a:chOff x="2181743" y="1049983"/>
            <a:chExt cx="5221155" cy="411004"/>
          </a:xfrm>
        </p:grpSpPr>
        <p:sp>
          <p:nvSpPr>
            <p:cNvPr id="110" name="Google Shape;110;p43"/>
            <p:cNvSpPr/>
            <p:nvPr/>
          </p:nvSpPr>
          <p:spPr>
            <a:xfrm>
              <a:off x="2181743" y="1049983"/>
              <a:ext cx="5221155" cy="411004"/>
            </a:xfrm>
            <a:custGeom>
              <a:rect b="b" l="l" r="r" t="t"/>
              <a:pathLst>
                <a:path extrusionOk="0" h="120000" w="12000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11" name="Google Shape;111;p43"/>
            <p:cNvSpPr/>
            <p:nvPr/>
          </p:nvSpPr>
          <p:spPr>
            <a:xfrm>
              <a:off x="7071105" y="1107283"/>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4</a:t>
              </a:r>
              <a:endParaRPr sz="1467">
                <a:solidFill>
                  <a:srgbClr val="000000"/>
                </a:solidFill>
                <a:latin typeface="Calibri"/>
                <a:ea typeface="Calibri"/>
                <a:cs typeface="Calibri"/>
                <a:sym typeface="Calibri"/>
              </a:endParaRPr>
            </a:p>
          </p:txBody>
        </p:sp>
      </p:grpSp>
      <p:sp>
        <p:nvSpPr>
          <p:cNvPr id="112" name="Google Shape;112;p43"/>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43"/>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43"/>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43"/>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43"/>
          <p:cNvSpPr txBox="1"/>
          <p:nvPr>
            <p:ph idx="5"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43"/>
          <p:cNvSpPr txBox="1"/>
          <p:nvPr>
            <p:ph idx="6"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43"/>
          <p:cNvSpPr/>
          <p:nvPr/>
        </p:nvSpPr>
        <p:spPr>
          <a:xfrm>
            <a:off x="1750744" y="4417789"/>
            <a:ext cx="639616"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19" name="Google Shape;119;p43"/>
          <p:cNvSpPr txBox="1"/>
          <p:nvPr>
            <p:ph idx="7" type="body"/>
          </p:nvPr>
        </p:nvSpPr>
        <p:spPr>
          <a:xfrm>
            <a:off x="2475559" y="4476586"/>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43"/>
          <p:cNvSpPr txBox="1"/>
          <p:nvPr>
            <p:ph idx="8" type="body"/>
          </p:nvPr>
        </p:nvSpPr>
        <p:spPr>
          <a:xfrm>
            <a:off x="4528561" y="4481761"/>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43"/>
          <p:cNvSpPr/>
          <p:nvPr/>
        </p:nvSpPr>
        <p:spPr>
          <a:xfrm>
            <a:off x="9772907" y="2801706"/>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2</a:t>
            </a:r>
            <a:endParaRPr sz="1467">
              <a:solidFill>
                <a:srgbClr val="000000"/>
              </a:solidFill>
              <a:latin typeface="Calibri"/>
              <a:ea typeface="Calibri"/>
              <a:cs typeface="Calibri"/>
              <a:sym typeface="Calibri"/>
            </a:endParaRPr>
          </a:p>
        </p:txBody>
      </p:sp>
      <p:sp>
        <p:nvSpPr>
          <p:cNvPr id="122" name="Google Shape;122;p43"/>
          <p:cNvSpPr/>
          <p:nvPr/>
        </p:nvSpPr>
        <p:spPr>
          <a:xfrm>
            <a:off x="1740097" y="2744359"/>
            <a:ext cx="637722"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23" name="Shape 123"/>
        <p:cNvGrpSpPr/>
        <p:nvPr/>
      </p:nvGrpSpPr>
      <p:grpSpPr>
        <a:xfrm>
          <a:off x="0" y="0"/>
          <a:ext cx="0" cy="0"/>
          <a:chOff x="0" y="0"/>
          <a:chExt cx="0" cy="0"/>
        </a:xfrm>
      </p:grpSpPr>
      <p:grpSp>
        <p:nvGrpSpPr>
          <p:cNvPr id="124" name="Google Shape;124;p44"/>
          <p:cNvGrpSpPr/>
          <p:nvPr/>
        </p:nvGrpSpPr>
        <p:grpSpPr>
          <a:xfrm>
            <a:off x="0" y="1"/>
            <a:ext cx="12192000" cy="6858001"/>
            <a:chOff x="0" y="0"/>
            <a:chExt cx="13716000" cy="10287000"/>
          </a:xfrm>
        </p:grpSpPr>
        <p:sp>
          <p:nvSpPr>
            <p:cNvPr id="125" name="Google Shape;125;p4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 name="Google Shape;126;p4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7" name="Google Shape;127;p4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8" name="Google Shape;128;p4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4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4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1" name="Google Shape;131;p44"/>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قابل للتعديل">
  <p:cSld name="قابل للتعديل">
    <p:spTree>
      <p:nvGrpSpPr>
        <p:cNvPr id="132" name="Shape 132"/>
        <p:cNvGrpSpPr/>
        <p:nvPr/>
      </p:nvGrpSpPr>
      <p:grpSpPr>
        <a:xfrm>
          <a:off x="0" y="0"/>
          <a:ext cx="0" cy="0"/>
          <a:chOff x="0" y="0"/>
          <a:chExt cx="0" cy="0"/>
        </a:xfrm>
      </p:grpSpPr>
      <p:grpSp>
        <p:nvGrpSpPr>
          <p:cNvPr id="133" name="Google Shape;133;p45"/>
          <p:cNvGrpSpPr/>
          <p:nvPr/>
        </p:nvGrpSpPr>
        <p:grpSpPr>
          <a:xfrm>
            <a:off x="4932835" y="1459304"/>
            <a:ext cx="6054377" cy="3711725"/>
            <a:chOff x="1715066" y="1103461"/>
            <a:chExt cx="5717724" cy="3124203"/>
          </a:xfrm>
        </p:grpSpPr>
        <p:sp>
          <p:nvSpPr>
            <p:cNvPr id="134" name="Google Shape;134;p45"/>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35" name="Google Shape;135;p45"/>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36" name="Google Shape;136;p4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45"/>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38" name="Shape 138"/>
        <p:cNvGrpSpPr/>
        <p:nvPr/>
      </p:nvGrpSpPr>
      <p:grpSpPr>
        <a:xfrm>
          <a:off x="0" y="0"/>
          <a:ext cx="0" cy="0"/>
          <a:chOff x="0" y="0"/>
          <a:chExt cx="0" cy="0"/>
        </a:xfrm>
      </p:grpSpPr>
      <p:grpSp>
        <p:nvGrpSpPr>
          <p:cNvPr id="139" name="Google Shape;139;p46"/>
          <p:cNvGrpSpPr/>
          <p:nvPr/>
        </p:nvGrpSpPr>
        <p:grpSpPr>
          <a:xfrm>
            <a:off x="0" y="-1"/>
            <a:ext cx="12192000" cy="6858001"/>
            <a:chOff x="0" y="0"/>
            <a:chExt cx="13716000" cy="10287000"/>
          </a:xfrm>
        </p:grpSpPr>
        <p:sp>
          <p:nvSpPr>
            <p:cNvPr id="140" name="Google Shape;140;p46"/>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1" name="Google Shape;141;p4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2" name="Google Shape;142;p4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43" name="Google Shape;143;p46"/>
          <p:cNvGrpSpPr/>
          <p:nvPr/>
        </p:nvGrpSpPr>
        <p:grpSpPr>
          <a:xfrm>
            <a:off x="11497837" y="144790"/>
            <a:ext cx="565629" cy="524167"/>
            <a:chOff x="277892" y="2283969"/>
            <a:chExt cx="939577" cy="824904"/>
          </a:xfrm>
        </p:grpSpPr>
        <p:sp>
          <p:nvSpPr>
            <p:cNvPr id="144" name="Google Shape;144;p4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 name="Google Shape;145;p4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46" name="Google Shape;146;p46"/>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4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4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نمذجة">
  <p:cSld name="النمذجة">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49" name="Shape 149"/>
        <p:cNvGrpSpPr/>
        <p:nvPr/>
      </p:nvGrpSpPr>
      <p:grpSpPr>
        <a:xfrm>
          <a:off x="0" y="0"/>
          <a:ext cx="0" cy="0"/>
          <a:chOff x="0" y="0"/>
          <a:chExt cx="0" cy="0"/>
        </a:xfrm>
      </p:grpSpPr>
      <p:grpSp>
        <p:nvGrpSpPr>
          <p:cNvPr id="150" name="Google Shape;150;p47"/>
          <p:cNvGrpSpPr/>
          <p:nvPr/>
        </p:nvGrpSpPr>
        <p:grpSpPr>
          <a:xfrm>
            <a:off x="812158" y="829917"/>
            <a:ext cx="10567685" cy="5198169"/>
            <a:chOff x="2184400" y="1402025"/>
            <a:chExt cx="7823200" cy="4942038"/>
          </a:xfrm>
        </p:grpSpPr>
        <p:sp>
          <p:nvSpPr>
            <p:cNvPr id="151" name="Google Shape;151;p4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52" name="Google Shape;152;p4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53" name="Google Shape;153;p47"/>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54" name="Google Shape;154;p47"/>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4400">
                <a:solidFill>
                  <a:srgbClr val="C00000"/>
                </a:solidFill>
                <a:latin typeface="Calibri"/>
                <a:ea typeface="Calibri"/>
                <a:cs typeface="Calibri"/>
                <a:sym typeface="Calibri"/>
              </a:rPr>
              <a:t>النمذجة</a:t>
            </a:r>
            <a:endParaRPr b="1" sz="4400">
              <a:solidFill>
                <a:srgbClr val="C00000"/>
              </a:solidFill>
              <a:latin typeface="Calibri"/>
              <a:ea typeface="Calibri"/>
              <a:cs typeface="Calibri"/>
              <a:sym typeface="Calibri"/>
            </a:endParaRPr>
          </a:p>
        </p:txBody>
      </p:sp>
      <p:pic>
        <p:nvPicPr>
          <p:cNvPr id="155" name="Google Shape;155;p47"/>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56" name="Google Shape;156;p47"/>
          <p:cNvGrpSpPr/>
          <p:nvPr/>
        </p:nvGrpSpPr>
        <p:grpSpPr>
          <a:xfrm>
            <a:off x="5759801" y="1118243"/>
            <a:ext cx="670236" cy="588434"/>
            <a:chOff x="277892" y="2283969"/>
            <a:chExt cx="939577" cy="824904"/>
          </a:xfrm>
        </p:grpSpPr>
        <p:sp>
          <p:nvSpPr>
            <p:cNvPr id="157" name="Google Shape;157;p4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8" name="Google Shape;158;p4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59" name="Google Shape;159;p47"/>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60" name="Shape 160"/>
        <p:cNvGrpSpPr/>
        <p:nvPr/>
      </p:nvGrpSpPr>
      <p:grpSpPr>
        <a:xfrm>
          <a:off x="0" y="0"/>
          <a:ext cx="0" cy="0"/>
          <a:chOff x="0" y="0"/>
          <a:chExt cx="0" cy="0"/>
        </a:xfrm>
      </p:grpSpPr>
      <p:grpSp>
        <p:nvGrpSpPr>
          <p:cNvPr id="161" name="Google Shape;161;p48"/>
          <p:cNvGrpSpPr/>
          <p:nvPr/>
        </p:nvGrpSpPr>
        <p:grpSpPr>
          <a:xfrm>
            <a:off x="0" y="1"/>
            <a:ext cx="12192000" cy="6858001"/>
            <a:chOff x="0" y="0"/>
            <a:chExt cx="13716000" cy="10287000"/>
          </a:xfrm>
        </p:grpSpPr>
        <p:sp>
          <p:nvSpPr>
            <p:cNvPr id="162" name="Google Shape;162;p48"/>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3" name="Google Shape;163;p4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4" name="Google Shape;164;p4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165" name="Google Shape;165;p48"/>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66" name="Google Shape;166;p4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48"/>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4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69" name="Google Shape;169;p48"/>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70" name="Shape 170"/>
        <p:cNvGrpSpPr/>
        <p:nvPr/>
      </p:nvGrpSpPr>
      <p:grpSpPr>
        <a:xfrm>
          <a:off x="0" y="0"/>
          <a:ext cx="0" cy="0"/>
          <a:chOff x="0" y="0"/>
          <a:chExt cx="0" cy="0"/>
        </a:xfrm>
      </p:grpSpPr>
      <p:grpSp>
        <p:nvGrpSpPr>
          <p:cNvPr id="171" name="Google Shape;171;p49"/>
          <p:cNvGrpSpPr/>
          <p:nvPr/>
        </p:nvGrpSpPr>
        <p:grpSpPr>
          <a:xfrm>
            <a:off x="0" y="1"/>
            <a:ext cx="12192000" cy="6858001"/>
            <a:chOff x="0" y="0"/>
            <a:chExt cx="13716000" cy="10287000"/>
          </a:xfrm>
        </p:grpSpPr>
        <p:sp>
          <p:nvSpPr>
            <p:cNvPr id="172" name="Google Shape;172;p49"/>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3" name="Google Shape;173;p4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4" name="Google Shape;174;p4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175" name="Google Shape;175;p49"/>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3137"/>
              </a:srgbClr>
            </a:outerShdw>
          </a:effectLst>
        </p:spPr>
      </p:pic>
      <p:sp>
        <p:nvSpPr>
          <p:cNvPr id="176" name="Google Shape;176;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4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9" name="Google Shape;179;p49"/>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80" name="Shape 180"/>
        <p:cNvGrpSpPr/>
        <p:nvPr/>
      </p:nvGrpSpPr>
      <p:grpSpPr>
        <a:xfrm>
          <a:off x="0" y="0"/>
          <a:ext cx="0" cy="0"/>
          <a:chOff x="0" y="0"/>
          <a:chExt cx="0" cy="0"/>
        </a:xfrm>
      </p:grpSpPr>
      <p:sp>
        <p:nvSpPr>
          <p:cNvPr id="181" name="Google Shape;181;p50"/>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182" name="Google Shape;182;p50"/>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الوحدة الأولى </a:t>
            </a:r>
            <a:endParaRPr/>
          </a:p>
        </p:txBody>
      </p:sp>
      <p:sp>
        <p:nvSpPr>
          <p:cNvPr id="183" name="Google Shape;183;p50"/>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84" name="Google Shape;184;p50"/>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sz="667">
              <a:solidFill>
                <a:srgbClr val="FFFFFF"/>
              </a:solidFill>
              <a:latin typeface="Calibri"/>
              <a:ea typeface="Calibri"/>
              <a:cs typeface="Calibri"/>
              <a:sym typeface="Calibri"/>
            </a:endParaRPr>
          </a:p>
        </p:txBody>
      </p:sp>
      <p:sp>
        <p:nvSpPr>
          <p:cNvPr id="185" name="Google Shape;185;p50"/>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86" name="Google Shape;186;p50"/>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87" name="Google Shape;187;p50"/>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ar-SA" sz="5400">
                <a:solidFill>
                  <a:srgbClr val="002060"/>
                </a:solidFill>
                <a:latin typeface="Arial"/>
                <a:ea typeface="Arial"/>
                <a:cs typeface="Arial"/>
                <a:sym typeface="Arial"/>
              </a:rPr>
              <a:t>مادَّةُ اللُّغةِ العَربيَّةِ</a:t>
            </a:r>
            <a:endParaRPr/>
          </a:p>
        </p:txBody>
      </p:sp>
      <p:grpSp>
        <p:nvGrpSpPr>
          <p:cNvPr id="188" name="Google Shape;188;p50"/>
          <p:cNvGrpSpPr/>
          <p:nvPr/>
        </p:nvGrpSpPr>
        <p:grpSpPr>
          <a:xfrm>
            <a:off x="917856" y="1567544"/>
            <a:ext cx="1782933" cy="1428585"/>
            <a:chOff x="917856" y="1127574"/>
            <a:chExt cx="1782933" cy="1428585"/>
          </a:xfrm>
        </p:grpSpPr>
        <p:pic>
          <p:nvPicPr>
            <p:cNvPr id="189" name="Google Shape;189;p50"/>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90" name="Google Shape;190;p50"/>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sp>
        <p:nvSpPr>
          <p:cNvPr id="191" name="Google Shape;191;p50"/>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192" name="Google Shape;192;p50"/>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3  </a:t>
            </a:r>
            <a:endParaRPr/>
          </a:p>
        </p:txBody>
      </p:sp>
      <p:sp>
        <p:nvSpPr>
          <p:cNvPr id="193" name="Google Shape;193;p50"/>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94" name="Google Shape;194;p50"/>
          <p:cNvGrpSpPr/>
          <p:nvPr/>
        </p:nvGrpSpPr>
        <p:grpSpPr>
          <a:xfrm>
            <a:off x="219666" y="3988154"/>
            <a:ext cx="3666489" cy="2432262"/>
            <a:chOff x="219666" y="3988154"/>
            <a:chExt cx="3666489" cy="2432262"/>
          </a:xfrm>
        </p:grpSpPr>
        <p:pic>
          <p:nvPicPr>
            <p:cNvPr id="195" name="Google Shape;195;p50"/>
            <p:cNvPicPr preferRelativeResize="0"/>
            <p:nvPr/>
          </p:nvPicPr>
          <p:blipFill rotWithShape="1">
            <a:blip r:embed="rId3">
              <a:alphaModFix/>
            </a:blip>
            <a:srcRect b="0" l="0" r="5015" t="37039"/>
            <a:stretch/>
          </p:blipFill>
          <p:spPr>
            <a:xfrm>
              <a:off x="331381" y="4008120"/>
              <a:ext cx="3554774" cy="2412296"/>
            </a:xfrm>
            <a:prstGeom prst="rect">
              <a:avLst/>
            </a:prstGeom>
            <a:noFill/>
            <a:ln>
              <a:noFill/>
            </a:ln>
          </p:spPr>
        </p:pic>
        <p:sp>
          <p:nvSpPr>
            <p:cNvPr id="196" name="Google Shape;196;p50"/>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الصفحة الرئيسية" id="197" name="Google Shape;197;p50"/>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98" name="Google Shape;198;p50"/>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spcBef>
                <a:spcPts val="0"/>
              </a:spcBef>
              <a:spcAft>
                <a:spcPts val="0"/>
              </a:spcAft>
              <a:buNone/>
            </a:pPr>
            <a:r>
              <a:rPr b="1" i="0" lang="ar-SA" sz="3000" u="none" cap="none" strike="noStrike">
                <a:solidFill>
                  <a:srgbClr val="0070C0"/>
                </a:solidFill>
                <a:latin typeface="Arial"/>
                <a:ea typeface="Arial"/>
                <a:cs typeface="Arial"/>
                <a:sym typeface="Arial"/>
              </a:rPr>
              <a:t>الفترة </a:t>
            </a:r>
            <a:endParaRPr b="1" sz="3000">
              <a:solidFill>
                <a:srgbClr val="0070C0"/>
              </a:solidFill>
              <a:latin typeface="Arial"/>
              <a:ea typeface="Arial"/>
              <a:cs typeface="Arial"/>
              <a:sym typeface="Arial"/>
            </a:endParaRPr>
          </a:p>
        </p:txBody>
      </p:sp>
      <p:sp>
        <p:nvSpPr>
          <p:cNvPr id="199" name="Google Shape;199;p50"/>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50"/>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50"/>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50"/>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50"/>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204" name="Shape 204"/>
        <p:cNvGrpSpPr/>
        <p:nvPr/>
      </p:nvGrpSpPr>
      <p:grpSpPr>
        <a:xfrm>
          <a:off x="0" y="0"/>
          <a:ext cx="0" cy="0"/>
          <a:chOff x="0" y="0"/>
          <a:chExt cx="0" cy="0"/>
        </a:xfrm>
      </p:grpSpPr>
      <p:grpSp>
        <p:nvGrpSpPr>
          <p:cNvPr id="205" name="Google Shape;205;p51"/>
          <p:cNvGrpSpPr/>
          <p:nvPr/>
        </p:nvGrpSpPr>
        <p:grpSpPr>
          <a:xfrm>
            <a:off x="0" y="1"/>
            <a:ext cx="12192000" cy="6858001"/>
            <a:chOff x="0" y="0"/>
            <a:chExt cx="13716000" cy="10287000"/>
          </a:xfrm>
        </p:grpSpPr>
        <p:sp>
          <p:nvSpPr>
            <p:cNvPr id="206" name="Google Shape;206;p51"/>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7" name="Google Shape;207;p5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8" name="Google Shape;208;p5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09" name="Google Shape;209;p5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5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12" name="Google Shape;212;p51"/>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13" name="Shape 213"/>
        <p:cNvGrpSpPr/>
        <p:nvPr/>
      </p:nvGrpSpPr>
      <p:grpSpPr>
        <a:xfrm>
          <a:off x="0" y="0"/>
          <a:ext cx="0" cy="0"/>
          <a:chOff x="0" y="0"/>
          <a:chExt cx="0" cy="0"/>
        </a:xfrm>
      </p:grpSpPr>
      <p:grpSp>
        <p:nvGrpSpPr>
          <p:cNvPr id="214" name="Google Shape;214;p52"/>
          <p:cNvGrpSpPr/>
          <p:nvPr/>
        </p:nvGrpSpPr>
        <p:grpSpPr>
          <a:xfrm>
            <a:off x="0" y="1"/>
            <a:ext cx="12192000" cy="6858001"/>
            <a:chOff x="0" y="0"/>
            <a:chExt cx="13716000" cy="10287000"/>
          </a:xfrm>
        </p:grpSpPr>
        <p:sp>
          <p:nvSpPr>
            <p:cNvPr id="215" name="Google Shape;215;p5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6" name="Google Shape;216;p5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7" name="Google Shape;217;p5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18" name="Google Shape;218;p5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 name="Google Shape;219;p5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5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21" name="Google Shape;221;p52"/>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2" name="Shape 222"/>
        <p:cNvGrpSpPr/>
        <p:nvPr/>
      </p:nvGrpSpPr>
      <p:grpSpPr>
        <a:xfrm>
          <a:off x="0" y="0"/>
          <a:ext cx="0" cy="0"/>
          <a:chOff x="0" y="0"/>
          <a:chExt cx="0" cy="0"/>
        </a:xfrm>
      </p:grpSpPr>
      <p:sp>
        <p:nvSpPr>
          <p:cNvPr id="223" name="Google Shape;223;p5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5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5" name="Google Shape;22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28" name="Shape 228"/>
        <p:cNvGrpSpPr/>
        <p:nvPr/>
      </p:nvGrpSpPr>
      <p:grpSpPr>
        <a:xfrm>
          <a:off x="0" y="0"/>
          <a:ext cx="0" cy="0"/>
          <a:chOff x="0" y="0"/>
          <a:chExt cx="0" cy="0"/>
        </a:xfrm>
      </p:grpSpPr>
      <p:sp>
        <p:nvSpPr>
          <p:cNvPr id="229" name="Google Shape;22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4" name="Shape 234"/>
        <p:cNvGrpSpPr/>
        <p:nvPr/>
      </p:nvGrpSpPr>
      <p:grpSpPr>
        <a:xfrm>
          <a:off x="0" y="0"/>
          <a:ext cx="0" cy="0"/>
          <a:chOff x="0" y="0"/>
          <a:chExt cx="0" cy="0"/>
        </a:xfrm>
      </p:grpSpPr>
      <p:sp>
        <p:nvSpPr>
          <p:cNvPr id="235" name="Google Shape;235;p5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5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37" name="Google Shape;237;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40" name="Shape 240"/>
        <p:cNvGrpSpPr/>
        <p:nvPr/>
      </p:nvGrpSpPr>
      <p:grpSpPr>
        <a:xfrm>
          <a:off x="0" y="0"/>
          <a:ext cx="0" cy="0"/>
          <a:chOff x="0" y="0"/>
          <a:chExt cx="0" cy="0"/>
        </a:xfrm>
      </p:grpSpPr>
      <p:sp>
        <p:nvSpPr>
          <p:cNvPr id="241" name="Google Shape;241;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5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5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47" name="Shape 247"/>
        <p:cNvGrpSpPr/>
        <p:nvPr/>
      </p:nvGrpSpPr>
      <p:grpSpPr>
        <a:xfrm>
          <a:off x="0" y="0"/>
          <a:ext cx="0" cy="0"/>
          <a:chOff x="0" y="0"/>
          <a:chExt cx="0" cy="0"/>
        </a:xfrm>
      </p:grpSpPr>
      <p:sp>
        <p:nvSpPr>
          <p:cNvPr id="248" name="Google Shape;248;p5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5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0" name="Google Shape;250;p5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5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2" name="Google Shape;252;p5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3" name="Google Shape;253;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56" name="Shape 256"/>
        <p:cNvGrpSpPr/>
        <p:nvPr/>
      </p:nvGrpSpPr>
      <p:grpSpPr>
        <a:xfrm>
          <a:off x="0" y="0"/>
          <a:ext cx="0" cy="0"/>
          <a:chOff x="0" y="0"/>
          <a:chExt cx="0" cy="0"/>
        </a:xfrm>
      </p:grpSpPr>
      <p:sp>
        <p:nvSpPr>
          <p:cNvPr id="257" name="Google Shape;257;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61" name="Shape 261"/>
        <p:cNvGrpSpPr/>
        <p:nvPr/>
      </p:nvGrpSpPr>
      <p:grpSpPr>
        <a:xfrm>
          <a:off x="0" y="0"/>
          <a:ext cx="0" cy="0"/>
          <a:chOff x="0" y="0"/>
          <a:chExt cx="0" cy="0"/>
        </a:xfrm>
      </p:grpSpPr>
      <p:sp>
        <p:nvSpPr>
          <p:cNvPr id="262" name="Google Shape;262;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5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64" name="Google Shape;264;p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5" name="Google Shape;265;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68" name="Shape 268"/>
        <p:cNvGrpSpPr/>
        <p:nvPr/>
      </p:nvGrpSpPr>
      <p:grpSpPr>
        <a:xfrm>
          <a:off x="0" y="0"/>
          <a:ext cx="0" cy="0"/>
          <a:chOff x="0" y="0"/>
          <a:chExt cx="0" cy="0"/>
        </a:xfrm>
      </p:grpSpPr>
      <p:sp>
        <p:nvSpPr>
          <p:cNvPr id="269" name="Google Shape;269;p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60"/>
          <p:cNvSpPr/>
          <p:nvPr>
            <p:ph idx="2" type="pic"/>
          </p:nvPr>
        </p:nvSpPr>
        <p:spPr>
          <a:xfrm>
            <a:off x="5183188" y="987425"/>
            <a:ext cx="6172200" cy="4873625"/>
          </a:xfrm>
          <a:prstGeom prst="rect">
            <a:avLst/>
          </a:prstGeom>
          <a:noFill/>
          <a:ln>
            <a:noFill/>
          </a:ln>
        </p:spPr>
      </p:sp>
      <p:sp>
        <p:nvSpPr>
          <p:cNvPr id="271" name="Google Shape;271;p6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2" name="Google Shape;272;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75" name="Shape 275"/>
        <p:cNvGrpSpPr/>
        <p:nvPr/>
      </p:nvGrpSpPr>
      <p:grpSpPr>
        <a:xfrm>
          <a:off x="0" y="0"/>
          <a:ext cx="0" cy="0"/>
          <a:chOff x="0" y="0"/>
          <a:chExt cx="0" cy="0"/>
        </a:xfrm>
      </p:grpSpPr>
      <p:sp>
        <p:nvSpPr>
          <p:cNvPr id="276" name="Google Shape;276;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6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 name="Google Shape;279;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0" name="Google Shape;280;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81" name="Shape 281"/>
        <p:cNvGrpSpPr/>
        <p:nvPr/>
      </p:nvGrpSpPr>
      <p:grpSpPr>
        <a:xfrm>
          <a:off x="0" y="0"/>
          <a:ext cx="0" cy="0"/>
          <a:chOff x="0" y="0"/>
          <a:chExt cx="0" cy="0"/>
        </a:xfrm>
      </p:grpSpPr>
      <p:sp>
        <p:nvSpPr>
          <p:cNvPr id="282" name="Google Shape;282;p6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 name="Google Shape;283;p6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4" name="Google Shape;28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2.xml"/><Relationship Id="rId10" Type="http://schemas.openxmlformats.org/officeDocument/2006/relationships/slideLayout" Target="../slideLayouts/slideLayout22.xml"/><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18.png"/><Relationship Id="rId5" Type="http://schemas.openxmlformats.org/officeDocument/2006/relationships/image" Target="../media/image1.png"/><Relationship Id="rId6" Type="http://schemas.openxmlformats.org/officeDocument/2006/relationships/image" Target="../media/image20.png"/></Relationships>
</file>

<file path=ppt/slides/_rels/slide3.xml.rels><?xml version="1.0" encoding="UTF-8" standalone="yes"?><Relationships xmlns="http://schemas.openxmlformats.org/package/2006/relationships"><Relationship Id="rId10" Type="http://schemas.openxmlformats.org/officeDocument/2006/relationships/image" Target="../media/image38.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5.png"/><Relationship Id="rId9" Type="http://schemas.openxmlformats.org/officeDocument/2006/relationships/image" Target="../media/image19.jpg"/><Relationship Id="rId5" Type="http://schemas.openxmlformats.org/officeDocument/2006/relationships/image" Target="../media/image33.png"/><Relationship Id="rId6" Type="http://schemas.openxmlformats.org/officeDocument/2006/relationships/image" Target="../media/image23.png"/><Relationship Id="rId7" Type="http://schemas.openxmlformats.org/officeDocument/2006/relationships/image" Target="../media/image27.png"/><Relationship Id="rId8" Type="http://schemas.openxmlformats.org/officeDocument/2006/relationships/image" Target="../media/image22.jpg"/></Relationships>
</file>

<file path=ppt/slides/_rels/slide4.xml.rels><?xml version="1.0" encoding="UTF-8" standalone="yes"?><Relationships xmlns="http://schemas.openxmlformats.org/package/2006/relationships"><Relationship Id="rId10" Type="http://schemas.openxmlformats.org/officeDocument/2006/relationships/image" Target="../media/image43.png"/><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4.png"/><Relationship Id="rId9" Type="http://schemas.openxmlformats.org/officeDocument/2006/relationships/image" Target="../media/image40.png"/><Relationship Id="rId5" Type="http://schemas.openxmlformats.org/officeDocument/2006/relationships/image" Target="../media/image17.jpg"/><Relationship Id="rId6" Type="http://schemas.openxmlformats.org/officeDocument/2006/relationships/image" Target="../media/image25.png"/><Relationship Id="rId7" Type="http://schemas.openxmlformats.org/officeDocument/2006/relationships/image" Target="../media/image29.png"/><Relationship Id="rId8"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gif"/><Relationship Id="rId4" Type="http://schemas.openxmlformats.org/officeDocument/2006/relationships/image" Target="../media/image39.pn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41.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3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4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3.gif"/><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48.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gif"/><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47.jp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2.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47.jpg"/><Relationship Id="rId4" Type="http://schemas.openxmlformats.org/officeDocument/2006/relationships/image" Target="../media/image51.png"/><Relationship Id="rId5"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2.png"/><Relationship Id="rId4" Type="http://schemas.openxmlformats.org/officeDocument/2006/relationships/image" Target="../media/image50.png"/><Relationship Id="rId5"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49.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64.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6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64.png"/><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6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3.gif"/><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93" name="Google Shape;293;p1"/>
          <p:cNvSpPr txBox="1"/>
          <p:nvPr/>
        </p:nvSpPr>
        <p:spPr>
          <a:xfrm>
            <a:off x="9769961" y="3567741"/>
            <a:ext cx="1474396" cy="369332"/>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الوحدة الثانية </a:t>
            </a:r>
            <a:endParaRPr/>
          </a:p>
        </p:txBody>
      </p:sp>
      <p:sp>
        <p:nvSpPr>
          <p:cNvPr id="294" name="Google Shape;294;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95" name="Google Shape;295;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96" name="Google Shape;296;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97" name="Google Shape;297;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98" name="Google Shape;298;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SA" sz="5400" u="none" cap="none" strike="noStrike">
                <a:solidFill>
                  <a:srgbClr val="002060"/>
                </a:solidFill>
                <a:latin typeface="Calibri"/>
                <a:ea typeface="Calibri"/>
                <a:cs typeface="Calibri"/>
                <a:sym typeface="Calibri"/>
              </a:rPr>
              <a:t>مادَّةُ اللُّغةِ العَربيَّةِ</a:t>
            </a:r>
            <a:endParaRPr/>
          </a:p>
        </p:txBody>
      </p:sp>
      <p:grpSp>
        <p:nvGrpSpPr>
          <p:cNvPr id="299" name="Google Shape;299;p1"/>
          <p:cNvGrpSpPr/>
          <p:nvPr/>
        </p:nvGrpSpPr>
        <p:grpSpPr>
          <a:xfrm>
            <a:off x="917856" y="1567544"/>
            <a:ext cx="1782933" cy="1428585"/>
            <a:chOff x="917856" y="1127574"/>
            <a:chExt cx="1782933" cy="1428585"/>
          </a:xfrm>
        </p:grpSpPr>
        <p:pic>
          <p:nvPicPr>
            <p:cNvPr id="300" name="Google Shape;300;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301" name="Google Shape;301;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sp>
        <p:nvSpPr>
          <p:cNvPr id="302" name="Google Shape;302;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03" name="Google Shape;303;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4  </a:t>
            </a:r>
            <a:endParaRPr/>
          </a:p>
        </p:txBody>
      </p:sp>
      <p:sp>
        <p:nvSpPr>
          <p:cNvPr id="304" name="Google Shape;304;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05" name="Google Shape;305;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SA" sz="2400" u="none" cap="none" strike="noStrike">
                <a:solidFill>
                  <a:srgbClr val="FFFFFF"/>
                </a:solidFill>
                <a:latin typeface="Calibri"/>
                <a:ea typeface="Calibri"/>
                <a:cs typeface="Calibri"/>
                <a:sym typeface="Calibri"/>
              </a:rPr>
              <a:t>عالم الأعمال</a:t>
            </a:r>
            <a:endParaRPr/>
          </a:p>
        </p:txBody>
      </p:sp>
      <p:sp>
        <p:nvSpPr>
          <p:cNvPr id="306" name="Google Shape;306;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SA" sz="2400" u="none" cap="none" strike="noStrike">
                <a:solidFill>
                  <a:srgbClr val="FFFFFF"/>
                </a:solidFill>
                <a:latin typeface="Calibri"/>
                <a:ea typeface="Calibri"/>
                <a:cs typeface="Calibri"/>
                <a:sym typeface="Calibri"/>
              </a:rPr>
              <a:t>الثاني</a:t>
            </a:r>
            <a:endParaRPr/>
          </a:p>
        </p:txBody>
      </p:sp>
      <p:sp>
        <p:nvSpPr>
          <p:cNvPr id="307" name="Google Shape;307;p1"/>
          <p:cNvSpPr txBox="1"/>
          <p:nvPr/>
        </p:nvSpPr>
        <p:spPr>
          <a:xfrm>
            <a:off x="5199969" y="5207306"/>
            <a:ext cx="4557408" cy="615553"/>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000"/>
              <a:buFont typeface="Calibri"/>
              <a:buNone/>
            </a:pPr>
            <a:r>
              <a:rPr b="1" i="0" lang="ar-SA" sz="2000" u="none" cap="none" strike="noStrike">
                <a:solidFill>
                  <a:srgbClr val="000000"/>
                </a:solidFill>
                <a:latin typeface="Calibri"/>
                <a:ea typeface="Calibri"/>
                <a:cs typeface="Calibri"/>
                <a:sym typeface="Calibri"/>
              </a:rPr>
              <a:t>الدعم والتقويم </a:t>
            </a:r>
            <a:endParaRPr/>
          </a:p>
          <a:p>
            <a:pPr indent="0" lvl="0" marL="0" marR="0" rtl="1" algn="ctr">
              <a:lnSpc>
                <a:spcPct val="100000"/>
              </a:lnSpc>
              <a:spcBef>
                <a:spcPts val="0"/>
              </a:spcBef>
              <a:spcAft>
                <a:spcPts val="0"/>
              </a:spcAft>
              <a:buClr>
                <a:srgbClr val="000000"/>
              </a:buClr>
              <a:buSzPts val="2000"/>
              <a:buFont typeface="Calibri"/>
              <a:buNone/>
            </a:pPr>
            <a:r>
              <a:rPr b="1" i="0" lang="ar-SA" sz="2000" u="none" cap="none" strike="noStrike">
                <a:solidFill>
                  <a:srgbClr val="000000"/>
                </a:solidFill>
                <a:latin typeface="Calibri"/>
                <a:ea typeface="Calibri"/>
                <a:cs typeface="Calibri"/>
                <a:sym typeface="Calibri"/>
              </a:rPr>
              <a:t>(</a:t>
            </a:r>
            <a:r>
              <a:rPr b="1" i="0" lang="ar-SA" sz="2000" u="none" cap="none" strike="noStrike">
                <a:solidFill>
                  <a:schemeClr val="dk1"/>
                </a:solidFill>
                <a:latin typeface="Calibri"/>
                <a:ea typeface="Calibri"/>
                <a:cs typeface="Calibri"/>
                <a:sym typeface="Calibri"/>
              </a:rPr>
              <a:t>اَلتَّحَدِّياتُ ﭐلْمُسْتَقْبَلِيَّةُ لِمُقَاوَلَاتِ ﭐلْبِنَاءِ.)</a:t>
            </a:r>
            <a:endParaRPr b="1" i="0" sz="2000" u="none" cap="none" strike="noStrike">
              <a:solidFill>
                <a:srgbClr val="000000"/>
              </a:solidFill>
              <a:latin typeface="Calibri"/>
              <a:ea typeface="Calibri"/>
              <a:cs typeface="Calibri"/>
              <a:sym typeface="Calibri"/>
            </a:endParaRPr>
          </a:p>
        </p:txBody>
      </p:sp>
      <p:grpSp>
        <p:nvGrpSpPr>
          <p:cNvPr id="308" name="Google Shape;308;p1"/>
          <p:cNvGrpSpPr/>
          <p:nvPr/>
        </p:nvGrpSpPr>
        <p:grpSpPr>
          <a:xfrm>
            <a:off x="14910" y="3937341"/>
            <a:ext cx="3666489" cy="2432262"/>
            <a:chOff x="219666" y="3988154"/>
            <a:chExt cx="3666489" cy="2432262"/>
          </a:xfrm>
        </p:grpSpPr>
        <p:pic>
          <p:nvPicPr>
            <p:cNvPr id="309" name="Google Shape;309;p1"/>
            <p:cNvPicPr preferRelativeResize="0"/>
            <p:nvPr/>
          </p:nvPicPr>
          <p:blipFill rotWithShape="1">
            <a:blip r:embed="rId4">
              <a:alphaModFix/>
            </a:blip>
            <a:srcRect b="0" l="0" r="5015" t="37039"/>
            <a:stretch/>
          </p:blipFill>
          <p:spPr>
            <a:xfrm>
              <a:off x="331381" y="4008120"/>
              <a:ext cx="3554774" cy="2412296"/>
            </a:xfrm>
            <a:prstGeom prst="rect">
              <a:avLst/>
            </a:prstGeom>
            <a:noFill/>
            <a:ln>
              <a:noFill/>
            </a:ln>
          </p:spPr>
        </p:pic>
        <p:sp>
          <p:nvSpPr>
            <p:cNvPr id="310" name="Google Shape;310;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311" name="Google Shape;311;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312" name="Google Shape;312;p1"/>
          <p:cNvSpPr/>
          <p:nvPr/>
        </p:nvSpPr>
        <p:spPr>
          <a:xfrm>
            <a:off x="8591043" y="2168916"/>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S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313" name="Google Shape;313;p1"/>
          <p:cNvSpPr/>
          <p:nvPr/>
        </p:nvSpPr>
        <p:spPr>
          <a:xfrm>
            <a:off x="8279792" y="2143720"/>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SA" sz="3000" u="none" cap="none" strike="noStrike">
                <a:solidFill>
                  <a:srgbClr val="0070C0"/>
                </a:solidFill>
                <a:latin typeface="Calibri"/>
                <a:ea typeface="Calibri"/>
                <a:cs typeface="Calibri"/>
                <a:sym typeface="Calibri"/>
              </a:rPr>
              <a:t>4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17" name="Shape 317"/>
        <p:cNvGrpSpPr/>
        <p:nvPr/>
      </p:nvGrpSpPr>
      <p:grpSpPr>
        <a:xfrm>
          <a:off x="0" y="0"/>
          <a:ext cx="0" cy="0"/>
          <a:chOff x="0" y="0"/>
          <a:chExt cx="0" cy="0"/>
        </a:xfrm>
      </p:grpSpPr>
      <p:sp>
        <p:nvSpPr>
          <p:cNvPr id="318" name="Google Shape;318;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19" name="Google Shape;319;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20" name="Google Shape;320;p2"/>
          <p:cNvPicPr preferRelativeResize="0"/>
          <p:nvPr/>
        </p:nvPicPr>
        <p:blipFill rotWithShape="1">
          <a:blip r:embed="rId3">
            <a:alphaModFix/>
          </a:blip>
          <a:srcRect b="60700" l="0" r="71114" t="23545"/>
          <a:stretch/>
        </p:blipFill>
        <p:spPr>
          <a:xfrm>
            <a:off x="10496362" y="2946687"/>
            <a:ext cx="1035476" cy="854359"/>
          </a:xfrm>
          <a:prstGeom prst="rect">
            <a:avLst/>
          </a:prstGeom>
          <a:noFill/>
          <a:ln>
            <a:noFill/>
          </a:ln>
        </p:spPr>
      </p:pic>
      <p:sp>
        <p:nvSpPr>
          <p:cNvPr id="321" name="Google Shape;321;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22" name="Google Shape;322;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23" name="Google Shape;323;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24" name="Google Shape;324;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أيقونات مخصصة للأستاذ</a:t>
            </a:r>
            <a:endParaRPr/>
          </a:p>
        </p:txBody>
      </p:sp>
      <p:grpSp>
        <p:nvGrpSpPr>
          <p:cNvPr id="325" name="Google Shape;325;p2"/>
          <p:cNvGrpSpPr/>
          <p:nvPr/>
        </p:nvGrpSpPr>
        <p:grpSpPr>
          <a:xfrm>
            <a:off x="10657636" y="1985795"/>
            <a:ext cx="923513" cy="733132"/>
            <a:chOff x="277892" y="2283969"/>
            <a:chExt cx="939577" cy="824904"/>
          </a:xfrm>
        </p:grpSpPr>
        <p:sp>
          <p:nvSpPr>
            <p:cNvPr id="326" name="Google Shape;326;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Image générée" id="328" name="Google Shape;328;p2"/>
          <p:cNvPicPr preferRelativeResize="0"/>
          <p:nvPr/>
        </p:nvPicPr>
        <p:blipFill rotWithShape="1">
          <a:blip r:embed="rId5">
            <a:alphaModFix/>
          </a:blip>
          <a:srcRect b="10678" l="0" r="0" t="11064"/>
          <a:stretch/>
        </p:blipFill>
        <p:spPr>
          <a:xfrm>
            <a:off x="10657635" y="1023539"/>
            <a:ext cx="727815" cy="854359"/>
          </a:xfrm>
          <a:prstGeom prst="rect">
            <a:avLst/>
          </a:prstGeom>
          <a:noFill/>
          <a:ln>
            <a:noFill/>
          </a:ln>
        </p:spPr>
      </p:pic>
      <p:pic>
        <p:nvPicPr>
          <p:cNvPr id="329" name="Google Shape;329;p2"/>
          <p:cNvPicPr preferRelativeResize="0"/>
          <p:nvPr/>
        </p:nvPicPr>
        <p:blipFill rotWithShape="1">
          <a:blip r:embed="rId6">
            <a:alphaModFix/>
          </a:blip>
          <a:srcRect b="0" l="0" r="0" t="0"/>
          <a:stretch/>
        </p:blipFill>
        <p:spPr>
          <a:xfrm>
            <a:off x="10701998" y="4942460"/>
            <a:ext cx="590757" cy="603600"/>
          </a:xfrm>
          <a:prstGeom prst="ellipse">
            <a:avLst/>
          </a:prstGeom>
          <a:solidFill>
            <a:srgbClr val="FFC000"/>
          </a:solidFill>
          <a:ln>
            <a:noFill/>
          </a:ln>
        </p:spPr>
      </p:pic>
      <p:sp>
        <p:nvSpPr>
          <p:cNvPr id="330" name="Google Shape;330;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تصحيح التمرين المنزلي</a:t>
            </a:r>
            <a:endParaRPr sz="200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34" name="Shape 334"/>
        <p:cNvGrpSpPr/>
        <p:nvPr/>
      </p:nvGrpSpPr>
      <p:grpSpPr>
        <a:xfrm>
          <a:off x="0" y="0"/>
          <a:ext cx="0" cy="0"/>
          <a:chOff x="0" y="0"/>
          <a:chExt cx="0" cy="0"/>
        </a:xfrm>
      </p:grpSpPr>
      <p:sp>
        <p:nvSpPr>
          <p:cNvPr id="335" name="Google Shape;335;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يشتغل التلاميذ بشكل مستقل</a:t>
            </a:r>
            <a:endParaRPr sz="2000">
              <a:solidFill>
                <a:srgbClr val="000000"/>
              </a:solidFill>
              <a:latin typeface="Arial"/>
              <a:ea typeface="Arial"/>
              <a:cs typeface="Arial"/>
              <a:sym typeface="Arial"/>
            </a:endParaRPr>
          </a:p>
        </p:txBody>
      </p:sp>
      <p:pic>
        <p:nvPicPr>
          <p:cNvPr id="336" name="Google Shape;336;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37" name="Google Shape;337;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يشتغل التلاميذ في ثنائيات</a:t>
            </a:r>
            <a:endParaRPr b="1" sz="2000">
              <a:solidFill>
                <a:srgbClr val="44546A"/>
              </a:solidFill>
              <a:latin typeface="Calibri"/>
              <a:ea typeface="Calibri"/>
              <a:cs typeface="Calibri"/>
              <a:sym typeface="Calibri"/>
            </a:endParaRPr>
          </a:p>
        </p:txBody>
      </p:sp>
      <p:pic>
        <p:nvPicPr>
          <p:cNvPr id="338" name="Google Shape;338;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39" name="Google Shape;339;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40" name="Google Shape;340;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يستمع التلاميذ للأستاذ بتركيز</a:t>
            </a:r>
            <a:endParaRPr sz="1467">
              <a:solidFill>
                <a:srgbClr val="000000"/>
              </a:solidFill>
              <a:latin typeface="Arial"/>
              <a:ea typeface="Arial"/>
              <a:cs typeface="Arial"/>
              <a:sym typeface="Arial"/>
            </a:endParaRPr>
          </a:p>
        </p:txBody>
      </p:sp>
      <p:sp>
        <p:nvSpPr>
          <p:cNvPr id="341" name="Google Shape;341;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يرفع التلاميذ أيديهم للمشاركة</a:t>
            </a:r>
            <a:endParaRPr sz="1467">
              <a:solidFill>
                <a:srgbClr val="000000"/>
              </a:solidFill>
              <a:latin typeface="Arial"/>
              <a:ea typeface="Arial"/>
              <a:cs typeface="Arial"/>
              <a:sym typeface="Arial"/>
            </a:endParaRPr>
          </a:p>
        </p:txBody>
      </p:sp>
      <p:pic>
        <p:nvPicPr>
          <p:cNvPr descr="Lever la main - Icônes mains et gestes gratuites" id="342" name="Google Shape;342;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43" name="Google Shape;343;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SA" sz="2133">
                <a:solidFill>
                  <a:srgbClr val="44546A"/>
                </a:solidFill>
                <a:latin typeface="Calibri"/>
                <a:ea typeface="Calibri"/>
                <a:cs typeface="Calibri"/>
                <a:sym typeface="Calibri"/>
              </a:rPr>
              <a:t>يستعمل التلاميذ اللوحات للإجابة</a:t>
            </a:r>
            <a:endParaRPr sz="1867">
              <a:solidFill>
                <a:srgbClr val="000000"/>
              </a:solidFill>
              <a:latin typeface="Arial"/>
              <a:ea typeface="Arial"/>
              <a:cs typeface="Arial"/>
              <a:sym typeface="Arial"/>
            </a:endParaRPr>
          </a:p>
        </p:txBody>
      </p:sp>
      <p:grpSp>
        <p:nvGrpSpPr>
          <p:cNvPr id="344" name="Google Shape;344;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45" name="Google Shape;345;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46" name="Google Shape;346;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Arial"/>
                <a:ea typeface="Arial"/>
                <a:cs typeface="Arial"/>
                <a:sym typeface="Arial"/>
              </a:endParaRPr>
            </a:p>
          </p:txBody>
        </p:sp>
      </p:grpSp>
      <p:sp>
        <p:nvSpPr>
          <p:cNvPr id="347" name="Google Shape;347;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يسجّل التلاميذ ما ينبغي تسجيله على دفاترهم</a:t>
            </a:r>
            <a:endParaRPr sz="1467">
              <a:solidFill>
                <a:srgbClr val="000000"/>
              </a:solidFill>
              <a:latin typeface="Arial"/>
              <a:ea typeface="Arial"/>
              <a:cs typeface="Arial"/>
              <a:sym typeface="Arial"/>
            </a:endParaRPr>
          </a:p>
        </p:txBody>
      </p:sp>
      <p:grpSp>
        <p:nvGrpSpPr>
          <p:cNvPr id="348" name="Google Shape;348;p3"/>
          <p:cNvGrpSpPr/>
          <p:nvPr/>
        </p:nvGrpSpPr>
        <p:grpSpPr>
          <a:xfrm>
            <a:off x="10824282" y="3007446"/>
            <a:ext cx="551667" cy="479498"/>
            <a:chOff x="10280460" y="4841540"/>
            <a:chExt cx="630930" cy="597556"/>
          </a:xfrm>
        </p:grpSpPr>
        <p:pic>
          <p:nvPicPr>
            <p:cNvPr id="349" name="Google Shape;349;p3"/>
            <p:cNvPicPr preferRelativeResize="0"/>
            <p:nvPr/>
          </p:nvPicPr>
          <p:blipFill rotWithShape="1">
            <a:blip r:embed="rId8">
              <a:alphaModFix/>
            </a:blip>
            <a:srcRect b="30055" l="11664" r="25923" t="23325"/>
            <a:stretch/>
          </p:blipFill>
          <p:spPr>
            <a:xfrm>
              <a:off x="10280460" y="4967823"/>
              <a:ext cx="630930" cy="471273"/>
            </a:xfrm>
            <a:prstGeom prst="rect">
              <a:avLst/>
            </a:prstGeom>
            <a:noFill/>
            <a:ln>
              <a:noFill/>
            </a:ln>
          </p:spPr>
        </p:pic>
        <p:pic>
          <p:nvPicPr>
            <p:cNvPr id="350" name="Google Shape;350;p3"/>
            <p:cNvPicPr preferRelativeResize="0"/>
            <p:nvPr/>
          </p:nvPicPr>
          <p:blipFill rotWithShape="1">
            <a:blip r:embed="rId9">
              <a:alphaModFix/>
            </a:blip>
            <a:srcRect b="30055" l="74744" r="10688" t="23325"/>
            <a:stretch/>
          </p:blipFill>
          <p:spPr>
            <a:xfrm rot="1461832">
              <a:off x="10456526" y="4850932"/>
              <a:ext cx="147273" cy="471273"/>
            </a:xfrm>
            <a:prstGeom prst="rect">
              <a:avLst/>
            </a:prstGeom>
            <a:noFill/>
            <a:ln>
              <a:noFill/>
            </a:ln>
          </p:spPr>
        </p:pic>
      </p:grpSp>
      <p:sp>
        <p:nvSpPr>
          <p:cNvPr id="351" name="Google Shape;351;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lang="ar-SA" sz="3200">
                <a:solidFill>
                  <a:srgbClr val="44546A"/>
                </a:solidFill>
                <a:latin typeface="Calibri"/>
                <a:ea typeface="Calibri"/>
                <a:cs typeface="Calibri"/>
                <a:sym typeface="Calibri"/>
              </a:rPr>
              <a:t>أيقونات مخصصة للتلاميذ</a:t>
            </a:r>
            <a:endParaRPr sz="1867">
              <a:solidFill>
                <a:srgbClr val="000000"/>
              </a:solidFill>
              <a:latin typeface="Arial"/>
              <a:ea typeface="Arial"/>
              <a:cs typeface="Arial"/>
              <a:sym typeface="Arial"/>
            </a:endParaRPr>
          </a:p>
        </p:txBody>
      </p:sp>
      <p:sp>
        <p:nvSpPr>
          <p:cNvPr id="352" name="Google Shape;352;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SA" sz="2000">
                <a:solidFill>
                  <a:srgbClr val="44546A"/>
                </a:solidFill>
                <a:latin typeface="Calibri"/>
                <a:ea typeface="Calibri"/>
                <a:cs typeface="Calibri"/>
                <a:sym typeface="Calibri"/>
              </a:rPr>
              <a:t>يقوم التلاميذ إلى السبورة</a:t>
            </a:r>
            <a:endParaRPr sz="2000">
              <a:solidFill>
                <a:srgbClr val="000000"/>
              </a:solidFill>
              <a:latin typeface="Arial"/>
              <a:ea typeface="Arial"/>
              <a:cs typeface="Arial"/>
              <a:sym typeface="Arial"/>
            </a:endParaRPr>
          </a:p>
        </p:txBody>
      </p:sp>
      <p:pic>
        <p:nvPicPr>
          <p:cNvPr id="353" name="Google Shape;353;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57" name="Shape 357"/>
        <p:cNvGrpSpPr/>
        <p:nvPr/>
      </p:nvGrpSpPr>
      <p:grpSpPr>
        <a:xfrm>
          <a:off x="0" y="0"/>
          <a:ext cx="0" cy="0"/>
          <a:chOff x="0" y="0"/>
          <a:chExt cx="0" cy="0"/>
        </a:xfrm>
      </p:grpSpPr>
      <p:sp>
        <p:nvSpPr>
          <p:cNvPr id="358" name="Google Shape;358;p4"/>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59" name="Google Shape;359;p4"/>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ar-SA" sz="3200" u="none" cap="none" strike="noStrike">
                <a:solidFill>
                  <a:srgbClr val="44546A"/>
                </a:solidFill>
                <a:latin typeface="Calibri"/>
                <a:ea typeface="Calibri"/>
                <a:cs typeface="Calibri"/>
                <a:sym typeface="Calibri"/>
              </a:rPr>
              <a:t>العدة اللازمة</a:t>
            </a:r>
            <a:endParaRPr b="1" sz="3200">
              <a:solidFill>
                <a:srgbClr val="44546A"/>
              </a:solidFill>
              <a:latin typeface="Calibri"/>
              <a:ea typeface="Calibri"/>
              <a:cs typeface="Calibri"/>
              <a:sym typeface="Calibri"/>
            </a:endParaRPr>
          </a:p>
        </p:txBody>
      </p:sp>
      <p:sp>
        <p:nvSpPr>
          <p:cNvPr id="360" name="Google Shape;360;p4"/>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ar-SA" sz="2400" u="none" cap="none" strike="noStrike">
                <a:solidFill>
                  <a:srgbClr val="FFFFFF"/>
                </a:solidFill>
                <a:latin typeface="Calibri"/>
                <a:ea typeface="Calibri"/>
                <a:cs typeface="Calibri"/>
                <a:sym typeface="Calibri"/>
              </a:rPr>
              <a:t>عدة الأستاذ</a:t>
            </a:r>
            <a:endParaRPr b="1" sz="2400">
              <a:solidFill>
                <a:srgbClr val="FFFFFF"/>
              </a:solidFill>
              <a:latin typeface="Calibri"/>
              <a:ea typeface="Calibri"/>
              <a:cs typeface="Calibri"/>
              <a:sym typeface="Calibri"/>
            </a:endParaRPr>
          </a:p>
        </p:txBody>
      </p:sp>
      <p:sp>
        <p:nvSpPr>
          <p:cNvPr id="361" name="Google Shape;361;p4"/>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ar-SA" sz="2400" u="none" cap="none" strike="noStrike">
                <a:solidFill>
                  <a:srgbClr val="FFFFFF"/>
                </a:solidFill>
                <a:latin typeface="Calibri"/>
                <a:ea typeface="Calibri"/>
                <a:cs typeface="Calibri"/>
                <a:sym typeface="Calibri"/>
              </a:rPr>
              <a:t>عدة التلميذ</a:t>
            </a:r>
            <a:endParaRPr b="1" sz="2400">
              <a:solidFill>
                <a:srgbClr val="FFFFFF"/>
              </a:solidFill>
              <a:latin typeface="Calibri"/>
              <a:ea typeface="Calibri"/>
              <a:cs typeface="Calibri"/>
              <a:sym typeface="Calibri"/>
            </a:endParaRPr>
          </a:p>
        </p:txBody>
      </p:sp>
      <p:pic>
        <p:nvPicPr>
          <p:cNvPr descr="Image générée" id="362" name="Google Shape;362;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pic>
        <p:nvPicPr>
          <p:cNvPr id="363" name="Google Shape;363;p4"/>
          <p:cNvPicPr preferRelativeResize="0"/>
          <p:nvPr/>
        </p:nvPicPr>
        <p:blipFill rotWithShape="1">
          <a:blip r:embed="rId4">
            <a:alphaModFix/>
          </a:blip>
          <a:srcRect b="0" l="0" r="0" t="0"/>
          <a:stretch/>
        </p:blipFill>
        <p:spPr>
          <a:xfrm rot="-1924716">
            <a:off x="8767614" y="4444158"/>
            <a:ext cx="1564020" cy="174252"/>
          </a:xfrm>
          <a:prstGeom prst="rect">
            <a:avLst/>
          </a:prstGeom>
          <a:noFill/>
          <a:ln>
            <a:noFill/>
          </a:ln>
        </p:spPr>
      </p:pic>
      <p:pic>
        <p:nvPicPr>
          <p:cNvPr id="364" name="Google Shape;364;p4"/>
          <p:cNvPicPr preferRelativeResize="0"/>
          <p:nvPr/>
        </p:nvPicPr>
        <p:blipFill rotWithShape="1">
          <a:blip r:embed="rId5">
            <a:alphaModFix/>
          </a:blip>
          <a:srcRect b="30055" l="11665" r="26247" t="23325"/>
          <a:stretch/>
        </p:blipFill>
        <p:spPr>
          <a:xfrm>
            <a:off x="8996142" y="2466789"/>
            <a:ext cx="1478097" cy="1109845"/>
          </a:xfrm>
          <a:prstGeom prst="rect">
            <a:avLst/>
          </a:prstGeom>
          <a:noFill/>
          <a:ln>
            <a:noFill/>
          </a:ln>
          <a:effectLst>
            <a:outerShdw blurRad="50800" rotWithShape="0" algn="tl" dir="2700000" dist="38100">
              <a:srgbClr val="000000">
                <a:alpha val="40000"/>
              </a:srgbClr>
            </a:outerShdw>
          </a:effectLst>
        </p:spPr>
      </p:pic>
      <p:pic>
        <p:nvPicPr>
          <p:cNvPr id="365" name="Google Shape;365;p4"/>
          <p:cNvPicPr preferRelativeResize="0"/>
          <p:nvPr/>
        </p:nvPicPr>
        <p:blipFill rotWithShape="1">
          <a:blip r:embed="rId6">
            <a:alphaModFix/>
          </a:blip>
          <a:srcRect b="0" l="0" r="0" t="0"/>
          <a:stretch/>
        </p:blipFill>
        <p:spPr>
          <a:xfrm flipH="1">
            <a:off x="9715486" y="4960411"/>
            <a:ext cx="413335" cy="397411"/>
          </a:xfrm>
          <a:prstGeom prst="rect">
            <a:avLst/>
          </a:prstGeom>
          <a:noFill/>
          <a:ln>
            <a:noFill/>
          </a:ln>
        </p:spPr>
      </p:pic>
      <p:sp>
        <p:nvSpPr>
          <p:cNvPr id="366" name="Google Shape;366;p4"/>
          <p:cNvSpPr txBox="1"/>
          <p:nvPr/>
        </p:nvSpPr>
        <p:spPr>
          <a:xfrm>
            <a:off x="8827225" y="3576634"/>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1067">
                <a:solidFill>
                  <a:srgbClr val="000000"/>
                </a:solidFill>
                <a:latin typeface="Arial"/>
                <a:ea typeface="Arial"/>
                <a:cs typeface="Arial"/>
                <a:sym typeface="Arial"/>
              </a:rPr>
              <a:t>دفتر التلميذ</a:t>
            </a:r>
            <a:endParaRPr/>
          </a:p>
        </p:txBody>
      </p:sp>
      <p:sp>
        <p:nvSpPr>
          <p:cNvPr id="367" name="Google Shape;367;p4"/>
          <p:cNvSpPr/>
          <p:nvPr/>
        </p:nvSpPr>
        <p:spPr>
          <a:xfrm>
            <a:off x="4428576" y="4028276"/>
            <a:ext cx="1349291"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1067">
                <a:solidFill>
                  <a:srgbClr val="000000"/>
                </a:solidFill>
                <a:latin typeface="Arial"/>
                <a:ea typeface="Arial"/>
                <a:cs typeface="Arial"/>
                <a:sym typeface="Arial"/>
              </a:rPr>
              <a:t>بطاقة التحضير للحصة</a:t>
            </a:r>
            <a:endParaRPr b="1" sz="1067">
              <a:solidFill>
                <a:srgbClr val="000000"/>
              </a:solidFill>
              <a:latin typeface="Arial"/>
              <a:ea typeface="Arial"/>
              <a:cs typeface="Arial"/>
              <a:sym typeface="Arial"/>
            </a:endParaRPr>
          </a:p>
        </p:txBody>
      </p:sp>
      <p:pic>
        <p:nvPicPr>
          <p:cNvPr id="368" name="Google Shape;368;p4"/>
          <p:cNvPicPr preferRelativeResize="0"/>
          <p:nvPr/>
        </p:nvPicPr>
        <p:blipFill rotWithShape="1">
          <a:blip r:embed="rId7">
            <a:alphaModFix/>
          </a:blip>
          <a:srcRect b="0" l="0" r="0" t="0"/>
          <a:stretch/>
        </p:blipFill>
        <p:spPr>
          <a:xfrm>
            <a:off x="4220447" y="2466789"/>
            <a:ext cx="1765551" cy="1457749"/>
          </a:xfrm>
          <a:prstGeom prst="rect">
            <a:avLst/>
          </a:prstGeom>
          <a:noFill/>
          <a:ln>
            <a:noFill/>
          </a:ln>
        </p:spPr>
      </p:pic>
      <p:sp>
        <p:nvSpPr>
          <p:cNvPr id="369" name="Google Shape;369;p4"/>
          <p:cNvSpPr/>
          <p:nvPr/>
        </p:nvSpPr>
        <p:spPr>
          <a:xfrm>
            <a:off x="2328360" y="3664174"/>
            <a:ext cx="1349291" cy="25654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1067">
                <a:solidFill>
                  <a:srgbClr val="000000"/>
                </a:solidFill>
                <a:latin typeface="Arial"/>
                <a:ea typeface="Arial"/>
                <a:cs typeface="Arial"/>
                <a:sym typeface="Arial"/>
              </a:rPr>
              <a:t>الحصة ppt  </a:t>
            </a:r>
            <a:endParaRPr b="1" sz="1067">
              <a:solidFill>
                <a:srgbClr val="000000"/>
              </a:solidFill>
              <a:latin typeface="Arial"/>
              <a:ea typeface="Arial"/>
              <a:cs typeface="Arial"/>
              <a:sym typeface="Arial"/>
            </a:endParaRPr>
          </a:p>
        </p:txBody>
      </p:sp>
      <p:sp>
        <p:nvSpPr>
          <p:cNvPr id="370" name="Google Shape;370;p4"/>
          <p:cNvSpPr txBox="1"/>
          <p:nvPr/>
        </p:nvSpPr>
        <p:spPr>
          <a:xfrm>
            <a:off x="6593195" y="4098385"/>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1067">
                <a:solidFill>
                  <a:srgbClr val="000000"/>
                </a:solidFill>
                <a:latin typeface="Arial"/>
                <a:ea typeface="Arial"/>
                <a:cs typeface="Arial"/>
                <a:sym typeface="Arial"/>
              </a:rPr>
              <a:t>الكراسة</a:t>
            </a:r>
            <a:endParaRPr b="1" sz="1067">
              <a:solidFill>
                <a:srgbClr val="000000"/>
              </a:solidFill>
              <a:latin typeface="Arial"/>
              <a:ea typeface="Arial"/>
              <a:cs typeface="Arial"/>
              <a:sym typeface="Arial"/>
            </a:endParaRPr>
          </a:p>
        </p:txBody>
      </p:sp>
      <p:pic>
        <p:nvPicPr>
          <p:cNvPr id="371" name="Google Shape;371;p4"/>
          <p:cNvPicPr preferRelativeResize="0"/>
          <p:nvPr/>
        </p:nvPicPr>
        <p:blipFill rotWithShape="1">
          <a:blip r:embed="rId8">
            <a:alphaModFix/>
          </a:blip>
          <a:srcRect b="0" l="0" r="0" t="0"/>
          <a:stretch/>
        </p:blipFill>
        <p:spPr>
          <a:xfrm>
            <a:off x="6924485" y="2376718"/>
            <a:ext cx="1212188" cy="1651558"/>
          </a:xfrm>
          <a:prstGeom prst="rect">
            <a:avLst/>
          </a:prstGeom>
          <a:noFill/>
          <a:ln>
            <a:noFill/>
          </a:ln>
        </p:spPr>
      </p:pic>
      <p:pic>
        <p:nvPicPr>
          <p:cNvPr id="372" name="Google Shape;372;p4"/>
          <p:cNvPicPr preferRelativeResize="0"/>
          <p:nvPr/>
        </p:nvPicPr>
        <p:blipFill rotWithShape="1">
          <a:blip r:embed="rId9">
            <a:alphaModFix/>
          </a:blip>
          <a:srcRect b="0" l="0" r="0" t="0"/>
          <a:stretch/>
        </p:blipFill>
        <p:spPr>
          <a:xfrm>
            <a:off x="2134435" y="2548493"/>
            <a:ext cx="1814614" cy="1030408"/>
          </a:xfrm>
          <a:prstGeom prst="rect">
            <a:avLst/>
          </a:prstGeom>
          <a:noFill/>
          <a:ln>
            <a:noFill/>
          </a:ln>
        </p:spPr>
      </p:pic>
      <p:pic>
        <p:nvPicPr>
          <p:cNvPr id="373" name="Google Shape;373;p4"/>
          <p:cNvPicPr preferRelativeResize="0"/>
          <p:nvPr/>
        </p:nvPicPr>
        <p:blipFill rotWithShape="1">
          <a:blip r:embed="rId10">
            <a:alphaModFix/>
          </a:blip>
          <a:srcRect b="40946" l="19275" r="13719" t="42588"/>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7" name="Shape 377"/>
        <p:cNvGrpSpPr/>
        <p:nvPr/>
      </p:nvGrpSpPr>
      <p:grpSpPr>
        <a:xfrm>
          <a:off x="0" y="0"/>
          <a:ext cx="0" cy="0"/>
          <a:chOff x="0" y="0"/>
          <a:chExt cx="0" cy="0"/>
        </a:xfrm>
      </p:grpSpPr>
      <p:sp>
        <p:nvSpPr>
          <p:cNvPr id="378" name="Google Shape;378;p5"/>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الوحدة الديدكتيكية:</a:t>
            </a:r>
            <a:endParaRPr b="1" i="0" sz="3200" u="none" cap="none" strike="noStrike">
              <a:solidFill>
                <a:srgbClr val="44546A"/>
              </a:solidFill>
              <a:latin typeface="Calibri"/>
              <a:ea typeface="Calibri"/>
              <a:cs typeface="Calibri"/>
              <a:sym typeface="Calibri"/>
            </a:endParaRPr>
          </a:p>
        </p:txBody>
      </p:sp>
      <p:grpSp>
        <p:nvGrpSpPr>
          <p:cNvPr id="379" name="Google Shape;379;p5"/>
          <p:cNvGrpSpPr/>
          <p:nvPr/>
        </p:nvGrpSpPr>
        <p:grpSpPr>
          <a:xfrm>
            <a:off x="6139754" y="2099367"/>
            <a:ext cx="5847433" cy="2635105"/>
            <a:chOff x="4299350" y="1553369"/>
            <a:chExt cx="6448599" cy="2635105"/>
          </a:xfrm>
        </p:grpSpPr>
        <p:sp>
          <p:nvSpPr>
            <p:cNvPr id="380" name="Google Shape;380;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SA" sz="2000">
                  <a:solidFill>
                    <a:srgbClr val="000000"/>
                  </a:solidFill>
                  <a:latin typeface="Calibri"/>
                  <a:ea typeface="Calibri"/>
                  <a:cs typeface="Calibri"/>
                  <a:sym typeface="Calibri"/>
                </a:rPr>
                <a:t>أستمع بتركيز وأفهم: المقاولة وأبعادها المختلفة</a:t>
              </a:r>
              <a:endParaRPr sz="2000">
                <a:solidFill>
                  <a:srgbClr val="000000"/>
                </a:solidFill>
                <a:latin typeface="Calibri"/>
                <a:ea typeface="Calibri"/>
                <a:cs typeface="Calibri"/>
                <a:sym typeface="Calibri"/>
              </a:endParaRPr>
            </a:p>
          </p:txBody>
        </p:sp>
        <p:sp>
          <p:nvSpPr>
            <p:cNvPr id="381" name="Google Shape;381;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rgbClr val="000000"/>
                  </a:solidFill>
                  <a:latin typeface="Calibri"/>
                  <a:ea typeface="Calibri"/>
                  <a:cs typeface="Calibri"/>
                  <a:sym typeface="Calibri"/>
                </a:rPr>
                <a:t>الحصة 3</a:t>
              </a:r>
              <a:endParaRPr sz="2000">
                <a:solidFill>
                  <a:srgbClr val="000000"/>
                </a:solidFill>
                <a:latin typeface="Calibri"/>
                <a:ea typeface="Calibri"/>
                <a:cs typeface="Calibri"/>
                <a:sym typeface="Calibri"/>
              </a:endParaRPr>
            </a:p>
          </p:txBody>
        </p:sp>
        <p:sp>
          <p:nvSpPr>
            <p:cNvPr id="382" name="Google Shape;382;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SA" sz="2000" u="none" cap="none" strike="noStrike">
                  <a:solidFill>
                    <a:srgbClr val="000000"/>
                  </a:solidFill>
                  <a:latin typeface="Calibri"/>
                  <a:ea typeface="Calibri"/>
                  <a:cs typeface="Calibri"/>
                  <a:sym typeface="Calibri"/>
                </a:rPr>
                <a:t>التحدث: </a:t>
              </a:r>
              <a:r>
                <a:rPr b="0" i="0" lang="ar-SA" sz="2000" u="none" cap="none" strike="noStrike">
                  <a:solidFill>
                    <a:srgbClr val="FFFFFF"/>
                  </a:solidFill>
                  <a:latin typeface="Arial"/>
                  <a:ea typeface="Arial"/>
                  <a:cs typeface="Arial"/>
                  <a:sym typeface="Arial"/>
                </a:rPr>
                <a:t> </a:t>
              </a:r>
              <a:r>
                <a:rPr b="0" i="0" lang="ar-SA" sz="2000" u="none" cap="none" strike="noStrike">
                  <a:solidFill>
                    <a:srgbClr val="000000"/>
                  </a:solidFill>
                  <a:latin typeface="Calibri"/>
                  <a:ea typeface="Calibri"/>
                  <a:cs typeface="Calibri"/>
                  <a:sym typeface="Calibri"/>
                </a:rPr>
                <a:t>التعريف بمقاولة</a:t>
              </a:r>
              <a:endParaRPr sz="2000">
                <a:solidFill>
                  <a:srgbClr val="000000"/>
                </a:solidFill>
                <a:latin typeface="Calibri"/>
                <a:ea typeface="Calibri"/>
                <a:cs typeface="Calibri"/>
                <a:sym typeface="Calibri"/>
              </a:endParaRPr>
            </a:p>
          </p:txBody>
        </p:sp>
        <p:sp>
          <p:nvSpPr>
            <p:cNvPr id="383" name="Google Shape;383;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rgbClr val="000000"/>
                  </a:solidFill>
                  <a:latin typeface="Calibri"/>
                  <a:ea typeface="Calibri"/>
                  <a:cs typeface="Calibri"/>
                  <a:sym typeface="Calibri"/>
                </a:rPr>
                <a:t>ا</a:t>
              </a:r>
              <a:r>
                <a:rPr lang="ar-SA" sz="2400">
                  <a:solidFill>
                    <a:srgbClr val="000000"/>
                  </a:solidFill>
                  <a:latin typeface="Calibri"/>
                  <a:ea typeface="Calibri"/>
                  <a:cs typeface="Calibri"/>
                  <a:sym typeface="Calibri"/>
                </a:rPr>
                <a:t>لحصة </a:t>
              </a:r>
              <a:r>
                <a:rPr lang="ar-SA" sz="2000">
                  <a:solidFill>
                    <a:srgbClr val="000000"/>
                  </a:solidFill>
                  <a:latin typeface="Calibri"/>
                  <a:ea typeface="Calibri"/>
                  <a:cs typeface="Calibri"/>
                  <a:sym typeface="Calibri"/>
                </a:rPr>
                <a:t>1</a:t>
              </a:r>
              <a:endParaRPr sz="2000">
                <a:solidFill>
                  <a:srgbClr val="000000"/>
                </a:solidFill>
                <a:latin typeface="Calibri"/>
                <a:ea typeface="Calibri"/>
                <a:cs typeface="Calibri"/>
                <a:sym typeface="Calibri"/>
              </a:endParaRPr>
            </a:p>
          </p:txBody>
        </p:sp>
        <p:sp>
          <p:nvSpPr>
            <p:cNvPr id="384" name="Google Shape;384;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SA" sz="2000">
                  <a:solidFill>
                    <a:srgbClr val="000000"/>
                  </a:solidFill>
                  <a:latin typeface="Calibri"/>
                  <a:ea typeface="Calibri"/>
                  <a:cs typeface="Calibri"/>
                  <a:sym typeface="Calibri"/>
                </a:rPr>
                <a:t>الحصة 2 </a:t>
              </a:r>
              <a:endParaRPr sz="2000">
                <a:solidFill>
                  <a:srgbClr val="000000"/>
                </a:solidFill>
                <a:latin typeface="Calibri"/>
                <a:ea typeface="Calibri"/>
                <a:cs typeface="Calibri"/>
                <a:sym typeface="Calibri"/>
              </a:endParaRPr>
            </a:p>
          </p:txBody>
        </p:sp>
        <p:sp>
          <p:nvSpPr>
            <p:cNvPr id="385" name="Google Shape;385;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SA" sz="2000">
                  <a:solidFill>
                    <a:srgbClr val="000000"/>
                  </a:solidFill>
                  <a:latin typeface="Calibri"/>
                  <a:ea typeface="Calibri"/>
                  <a:cs typeface="Calibri"/>
                  <a:sym typeface="Calibri"/>
                </a:rPr>
                <a:t>الظواهر اللغوية :أسلوب التعليل</a:t>
              </a:r>
              <a:endParaRPr sz="2000">
                <a:solidFill>
                  <a:srgbClr val="000000"/>
                </a:solidFill>
                <a:latin typeface="Calibri"/>
                <a:ea typeface="Calibri"/>
                <a:cs typeface="Calibri"/>
                <a:sym typeface="Calibri"/>
              </a:endParaRPr>
            </a:p>
          </p:txBody>
        </p:sp>
      </p:grpSp>
      <p:sp>
        <p:nvSpPr>
          <p:cNvPr id="386" name="Google Shape;386;p5"/>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SA" sz="3200">
                <a:solidFill>
                  <a:schemeClr val="lt1"/>
                </a:solidFill>
                <a:latin typeface="Arial"/>
                <a:ea typeface="Arial"/>
                <a:cs typeface="Arial"/>
                <a:sym typeface="Arial"/>
              </a:rPr>
              <a:t>الأسبوع الأول</a:t>
            </a:r>
            <a:endParaRPr b="1" sz="3200">
              <a:solidFill>
                <a:schemeClr val="lt1"/>
              </a:solidFill>
              <a:latin typeface="Arial"/>
              <a:ea typeface="Arial"/>
              <a:cs typeface="Arial"/>
              <a:sym typeface="Arial"/>
            </a:endParaRPr>
          </a:p>
        </p:txBody>
      </p:sp>
      <p:sp>
        <p:nvSpPr>
          <p:cNvPr id="387" name="Google Shape;387;p5"/>
          <p:cNvSpPr/>
          <p:nvPr/>
        </p:nvSpPr>
        <p:spPr>
          <a:xfrm>
            <a:off x="-39328" y="4851402"/>
            <a:ext cx="6177458" cy="89384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388" name="Google Shape;388;p5"/>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SA" sz="3200">
                <a:solidFill>
                  <a:schemeClr val="lt1"/>
                </a:solidFill>
                <a:latin typeface="Arial"/>
                <a:ea typeface="Arial"/>
                <a:cs typeface="Arial"/>
                <a:sym typeface="Arial"/>
              </a:rPr>
              <a:t>الأسبوع الثاني</a:t>
            </a:r>
            <a:endParaRPr b="1" sz="3200">
              <a:solidFill>
                <a:schemeClr val="lt1"/>
              </a:solidFill>
              <a:latin typeface="Arial"/>
              <a:ea typeface="Arial"/>
              <a:cs typeface="Arial"/>
              <a:sym typeface="Arial"/>
            </a:endParaRPr>
          </a:p>
        </p:txBody>
      </p:sp>
      <p:grpSp>
        <p:nvGrpSpPr>
          <p:cNvPr id="389" name="Google Shape;389;p5"/>
          <p:cNvGrpSpPr/>
          <p:nvPr/>
        </p:nvGrpSpPr>
        <p:grpSpPr>
          <a:xfrm>
            <a:off x="113923" y="2053557"/>
            <a:ext cx="5856822" cy="3607839"/>
            <a:chOff x="4288996" y="1542185"/>
            <a:chExt cx="6458953" cy="3607839"/>
          </a:xfrm>
        </p:grpSpPr>
        <p:sp>
          <p:nvSpPr>
            <p:cNvPr id="390" name="Google Shape;390;p5"/>
            <p:cNvSpPr/>
            <p:nvPr/>
          </p:nvSpPr>
          <p:spPr>
            <a:xfrm>
              <a:off x="4288996" y="154218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391" name="Google Shape;391;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الحصة 7</a:t>
              </a:r>
              <a:endParaRPr sz="2000">
                <a:solidFill>
                  <a:schemeClr val="dk1"/>
                </a:solidFill>
                <a:latin typeface="Calibri"/>
                <a:ea typeface="Calibri"/>
                <a:cs typeface="Calibri"/>
                <a:sym typeface="Calibri"/>
              </a:endParaRPr>
            </a:p>
          </p:txBody>
        </p:sp>
        <p:sp>
          <p:nvSpPr>
            <p:cNvPr id="392" name="Google Shape;392;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الإنتاج الكتابي : إنتاج نص حجاجي 2</a:t>
              </a:r>
              <a:endParaRPr sz="2000">
                <a:solidFill>
                  <a:schemeClr val="dk1"/>
                </a:solidFill>
                <a:latin typeface="Calibri"/>
                <a:ea typeface="Calibri"/>
                <a:cs typeface="Calibri"/>
                <a:sym typeface="Calibri"/>
              </a:endParaRPr>
            </a:p>
          </p:txBody>
        </p:sp>
        <p:sp>
          <p:nvSpPr>
            <p:cNvPr id="393" name="Google Shape;393;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الحصة 5</a:t>
              </a:r>
              <a:endParaRPr sz="2000">
                <a:solidFill>
                  <a:schemeClr val="dk1"/>
                </a:solidFill>
                <a:latin typeface="Calibri"/>
                <a:ea typeface="Calibri"/>
                <a:cs typeface="Calibri"/>
                <a:sym typeface="Calibri"/>
              </a:endParaRPr>
            </a:p>
          </p:txBody>
        </p:sp>
        <p:sp>
          <p:nvSpPr>
            <p:cNvPr id="394" name="Google Shape;394;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SA" sz="2000">
                  <a:solidFill>
                    <a:schemeClr val="dk1"/>
                  </a:solidFill>
                  <a:latin typeface="Calibri"/>
                  <a:ea typeface="Calibri"/>
                  <a:cs typeface="Calibri"/>
                  <a:sym typeface="Calibri"/>
                </a:rPr>
                <a:t>الحصة 6 </a:t>
              </a:r>
              <a:endParaRPr sz="2000">
                <a:solidFill>
                  <a:schemeClr val="dk1"/>
                </a:solidFill>
                <a:latin typeface="Calibri"/>
                <a:ea typeface="Calibri"/>
                <a:cs typeface="Calibri"/>
                <a:sym typeface="Calibri"/>
              </a:endParaRPr>
            </a:p>
          </p:txBody>
        </p:sp>
        <p:sp>
          <p:nvSpPr>
            <p:cNvPr id="395" name="Google Shape;395;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FFC000"/>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الحصة 8</a:t>
              </a:r>
              <a:endParaRPr sz="2000">
                <a:solidFill>
                  <a:schemeClr val="dk1"/>
                </a:solidFill>
                <a:latin typeface="Calibri"/>
                <a:ea typeface="Calibri"/>
                <a:cs typeface="Calibri"/>
                <a:sym typeface="Calibri"/>
              </a:endParaRPr>
            </a:p>
          </p:txBody>
        </p:sp>
        <p:sp>
          <p:nvSpPr>
            <p:cNvPr id="396" name="Google Shape;396;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الإنتاج الكتابي : إنتاج نص حجاجي 1</a:t>
              </a:r>
              <a:endParaRPr sz="2000">
                <a:solidFill>
                  <a:schemeClr val="dk1"/>
                </a:solidFill>
                <a:latin typeface="Calibri"/>
                <a:ea typeface="Calibri"/>
                <a:cs typeface="Calibri"/>
                <a:sym typeface="Calibri"/>
              </a:endParaRPr>
            </a:p>
          </p:txBody>
        </p:sp>
        <p:sp>
          <p:nvSpPr>
            <p:cNvPr id="397" name="Google Shape;397;p5"/>
            <p:cNvSpPr/>
            <p:nvPr/>
          </p:nvSpPr>
          <p:spPr>
            <a:xfrm>
              <a:off x="4289342" y="4424024"/>
              <a:ext cx="4483500" cy="726000"/>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FFC000"/>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ar-SA" sz="2400">
                  <a:solidFill>
                    <a:schemeClr val="dk1"/>
                  </a:solidFill>
                  <a:latin typeface="Calibri"/>
                  <a:ea typeface="Calibri"/>
                  <a:cs typeface="Calibri"/>
                  <a:sym typeface="Calibri"/>
                </a:rPr>
                <a:t>الدعم والتقويم:</a:t>
              </a:r>
              <a:endParaRPr/>
            </a:p>
            <a:p>
              <a:pPr indent="0" lvl="0" marL="0" marR="0" rtl="0" algn="ctr">
                <a:spcBef>
                  <a:spcPts val="0"/>
                </a:spcBef>
                <a:spcAft>
                  <a:spcPts val="0"/>
                </a:spcAft>
                <a:buNone/>
              </a:pPr>
              <a:r>
                <a:rPr lang="ar-SA" sz="2400">
                  <a:solidFill>
                    <a:schemeClr val="dk1"/>
                  </a:solidFill>
                  <a:latin typeface="Calibri"/>
                  <a:ea typeface="Calibri"/>
                  <a:cs typeface="Calibri"/>
                  <a:sym typeface="Calibri"/>
                </a:rPr>
                <a:t>اَلتَّحَدِّياتُ ﭐلْمُسْتَقْبَلِيَّةُ لِمُقَاوَلَاتِ ﭐلْبِنَاءِ. </a:t>
              </a:r>
              <a:endParaRPr sz="2000">
                <a:solidFill>
                  <a:schemeClr val="dk1"/>
                </a:solidFill>
                <a:latin typeface="Times New Roman"/>
                <a:ea typeface="Times New Roman"/>
                <a:cs typeface="Times New Roman"/>
                <a:sym typeface="Times New Roman"/>
              </a:endParaRPr>
            </a:p>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grpSp>
      <p:pic>
        <p:nvPicPr>
          <p:cNvPr descr="Image générée" id="398" name="Google Shape;398;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99" name="Google Shape;399;p5"/>
          <p:cNvSpPr/>
          <p:nvPr/>
        </p:nvSpPr>
        <p:spPr>
          <a:xfrm>
            <a:off x="6130654" y="497001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الطلاقة والفهم: كيف تصبح رجل أعمال ناجحا (ح1)</a:t>
            </a:r>
            <a:endParaRPr sz="2000">
              <a:solidFill>
                <a:schemeClr val="dk1"/>
              </a:solidFill>
              <a:latin typeface="Calibri"/>
              <a:ea typeface="Calibri"/>
              <a:cs typeface="Calibri"/>
              <a:sym typeface="Calibri"/>
            </a:endParaRPr>
          </a:p>
        </p:txBody>
      </p:sp>
      <p:sp>
        <p:nvSpPr>
          <p:cNvPr id="400" name="Google Shape;400;p5"/>
          <p:cNvSpPr/>
          <p:nvPr/>
        </p:nvSpPr>
        <p:spPr>
          <a:xfrm>
            <a:off x="10356163" y="4969577"/>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الحصة 4</a:t>
            </a:r>
            <a:endParaRPr sz="2000">
              <a:solidFill>
                <a:schemeClr val="dk1"/>
              </a:solidFill>
              <a:latin typeface="Calibri"/>
              <a:ea typeface="Calibri"/>
              <a:cs typeface="Calibri"/>
              <a:sym typeface="Calibri"/>
            </a:endParaRPr>
          </a:p>
        </p:txBody>
      </p:sp>
      <p:sp>
        <p:nvSpPr>
          <p:cNvPr id="401" name="Google Shape;401;p5"/>
          <p:cNvSpPr txBox="1"/>
          <p:nvPr/>
        </p:nvSpPr>
        <p:spPr>
          <a:xfrm>
            <a:off x="105112" y="2095934"/>
            <a:ext cx="4065600" cy="707886"/>
          </a:xfrm>
          <a:prstGeom prst="rect">
            <a:avLst/>
          </a:prstGeom>
          <a:solidFill>
            <a:srgbClr val="BFE0D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SA" sz="2000">
                <a:solidFill>
                  <a:schemeClr val="dk1"/>
                </a:solidFill>
                <a:latin typeface="Calibri"/>
                <a:ea typeface="Calibri"/>
                <a:cs typeface="Calibri"/>
                <a:sym typeface="Calibri"/>
              </a:rPr>
              <a:t>الطلاقة والفهم: كيف تصبح رجل أعمال ناجحا (ح2)</a:t>
            </a:r>
            <a:endParaRPr sz="20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8 دقائق</a:t>
            </a:r>
            <a:endParaRPr/>
          </a:p>
        </p:txBody>
      </p:sp>
      <p:sp>
        <p:nvSpPr>
          <p:cNvPr id="407" name="Google Shape;407;p6"/>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SA">
                <a:solidFill>
                  <a:srgbClr val="106585"/>
                </a:solidFill>
                <a:latin typeface="Calibri"/>
                <a:ea typeface="Calibri"/>
                <a:cs typeface="Calibri"/>
                <a:sym typeface="Calibri"/>
              </a:rPr>
              <a:t>أقرأ نص الانطلاق بطلاقة</a:t>
            </a:r>
            <a:endParaRPr/>
          </a:p>
        </p:txBody>
      </p:sp>
      <p:sp>
        <p:nvSpPr>
          <p:cNvPr id="408" name="Google Shape;408;p6"/>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1" algn="r">
              <a:lnSpc>
                <a:spcPct val="90000"/>
              </a:lnSpc>
              <a:spcBef>
                <a:spcPts val="0"/>
              </a:spcBef>
              <a:spcAft>
                <a:spcPts val="0"/>
              </a:spcAft>
              <a:buClr>
                <a:srgbClr val="106585"/>
              </a:buClr>
              <a:buSzPct val="100000"/>
              <a:buNone/>
            </a:pPr>
            <a:r>
              <a:rPr lang="ar-SA">
                <a:solidFill>
                  <a:srgbClr val="106585"/>
                </a:solidFill>
                <a:latin typeface="Calibri"/>
                <a:ea typeface="Calibri"/>
                <a:cs typeface="Calibri"/>
                <a:sym typeface="Calibri"/>
              </a:rPr>
              <a:t> أتعرف المطلوب وأنجزه ثم أصحح إنجازي وأقوم أدائي</a:t>
            </a:r>
            <a:endParaRPr/>
          </a:p>
        </p:txBody>
      </p:sp>
      <p:sp>
        <p:nvSpPr>
          <p:cNvPr id="409" name="Google Shape;409;p6"/>
          <p:cNvSpPr txBox="1"/>
          <p:nvPr>
            <p:ph idx="4" type="body"/>
          </p:nvPr>
        </p:nvSpPr>
        <p:spPr>
          <a:xfrm>
            <a:off x="4575349" y="1885165"/>
            <a:ext cx="5044339" cy="460800"/>
          </a:xfrm>
          <a:prstGeom prst="rect">
            <a:avLst/>
          </a:prstGeom>
          <a:noFill/>
          <a:ln>
            <a:noFill/>
          </a:ln>
        </p:spPr>
        <p:txBody>
          <a:bodyPr anchorCtr="0" anchor="t" bIns="45700" lIns="91425" spcFirstLastPara="1" rIns="91425" wrap="square" tIns="45700">
            <a:noAutofit/>
          </a:bodyPr>
          <a:lstStyle/>
          <a:p>
            <a:pPr indent="0" lvl="0" marL="0" marR="0" rtl="1" algn="r">
              <a:lnSpc>
                <a:spcPct val="150000"/>
              </a:lnSpc>
              <a:spcBef>
                <a:spcPts val="0"/>
              </a:spcBef>
              <a:spcAft>
                <a:spcPts val="0"/>
              </a:spcAft>
              <a:buClr>
                <a:srgbClr val="000000"/>
              </a:buClr>
              <a:buSzPts val="2000"/>
              <a:buFont typeface="Arial"/>
              <a:buNone/>
            </a:pPr>
            <a:r>
              <a:rPr b="1" i="0" lang="ar-SA" u="none" cap="none" strike="noStrike">
                <a:solidFill>
                  <a:srgbClr val="0F4861"/>
                </a:solidFill>
                <a:latin typeface="Calibri"/>
                <a:ea typeface="Calibri"/>
                <a:cs typeface="Calibri"/>
                <a:sym typeface="Calibri"/>
              </a:rPr>
              <a:t> </a:t>
            </a:r>
            <a:r>
              <a:rPr lang="ar-SA">
                <a:solidFill>
                  <a:srgbClr val="106585"/>
                </a:solidFill>
                <a:latin typeface="Calibri"/>
                <a:ea typeface="Calibri"/>
                <a:cs typeface="Calibri"/>
                <a:sym typeface="Calibri"/>
              </a:rPr>
              <a:t>افتتاح الحصة</a:t>
            </a:r>
            <a:endParaRPr b="1" i="0" u="none" cap="none" strike="noStrike">
              <a:solidFill>
                <a:srgbClr val="0F4861"/>
              </a:solidFill>
              <a:latin typeface="Calibri"/>
              <a:ea typeface="Calibri"/>
              <a:cs typeface="Calibri"/>
              <a:sym typeface="Calibri"/>
            </a:endParaRPr>
          </a:p>
        </p:txBody>
      </p:sp>
      <p:sp>
        <p:nvSpPr>
          <p:cNvPr id="410" name="Google Shape;410;p6"/>
          <p:cNvSpPr txBox="1"/>
          <p:nvPr>
            <p:ph idx="5"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15 دقيقة</a:t>
            </a:r>
            <a:endParaRPr/>
          </a:p>
        </p:txBody>
      </p:sp>
      <p:sp>
        <p:nvSpPr>
          <p:cNvPr id="411" name="Google Shape;411;p6"/>
          <p:cNvSpPr txBox="1"/>
          <p:nvPr>
            <p:ph idx="6"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25 دقيقة</a:t>
            </a:r>
            <a:endParaRPr/>
          </a:p>
        </p:txBody>
      </p:sp>
      <p:sp>
        <p:nvSpPr>
          <p:cNvPr id="412" name="Google Shape;412;p6"/>
          <p:cNvSpPr txBox="1"/>
          <p:nvPr>
            <p:ph idx="7" type="body"/>
          </p:nvPr>
        </p:nvSpPr>
        <p:spPr>
          <a:xfrm>
            <a:off x="2475559" y="4476586"/>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7 دقائق</a:t>
            </a:r>
            <a:endParaRPr/>
          </a:p>
        </p:txBody>
      </p:sp>
      <p:sp>
        <p:nvSpPr>
          <p:cNvPr id="413" name="Google Shape;413;p6"/>
          <p:cNvSpPr txBox="1"/>
          <p:nvPr>
            <p:ph idx="8" type="body"/>
          </p:nvPr>
        </p:nvSpPr>
        <p:spPr>
          <a:xfrm>
            <a:off x="4528561" y="4481761"/>
            <a:ext cx="5091127"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S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17" name="Shape 417"/>
        <p:cNvGrpSpPr/>
        <p:nvPr/>
      </p:nvGrpSpPr>
      <p:grpSpPr>
        <a:xfrm>
          <a:off x="0" y="0"/>
          <a:ext cx="0" cy="0"/>
          <a:chOff x="0" y="0"/>
          <a:chExt cx="0" cy="0"/>
        </a:xfrm>
      </p:grpSpPr>
      <p:grpSp>
        <p:nvGrpSpPr>
          <p:cNvPr id="418" name="Google Shape;418;p7"/>
          <p:cNvGrpSpPr/>
          <p:nvPr/>
        </p:nvGrpSpPr>
        <p:grpSpPr>
          <a:xfrm>
            <a:off x="812158" y="844906"/>
            <a:ext cx="10567685" cy="5198169"/>
            <a:chOff x="2184399" y="1402024"/>
            <a:chExt cx="7823200" cy="4942038"/>
          </a:xfrm>
        </p:grpSpPr>
        <p:sp>
          <p:nvSpPr>
            <p:cNvPr id="419" name="Google Shape;419;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420" name="Google Shape;420;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421" name="Google Shape;421;p7"/>
          <p:cNvGrpSpPr/>
          <p:nvPr/>
        </p:nvGrpSpPr>
        <p:grpSpPr>
          <a:xfrm>
            <a:off x="8302170" y="4917801"/>
            <a:ext cx="2919731" cy="936371"/>
            <a:chOff x="8302171" y="4917801"/>
            <a:chExt cx="2919730" cy="936370"/>
          </a:xfrm>
        </p:grpSpPr>
        <p:sp>
          <p:nvSpPr>
            <p:cNvPr id="422" name="Google Shape;422;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423" name="Google Shape;423;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600">
                  <a:solidFill>
                    <a:srgbClr val="000000"/>
                  </a:solidFill>
                  <a:latin typeface="Calibri"/>
                  <a:ea typeface="Calibri"/>
                  <a:cs typeface="Calibri"/>
                  <a:sym typeface="Calibri"/>
                </a:rPr>
                <a:t>8 دقائق</a:t>
              </a:r>
              <a:endParaRPr b="1" sz="3600">
                <a:solidFill>
                  <a:srgbClr val="000000"/>
                </a:solidFill>
                <a:latin typeface="Calibri"/>
                <a:ea typeface="Calibri"/>
                <a:cs typeface="Calibri"/>
                <a:sym typeface="Calibri"/>
              </a:endParaRPr>
            </a:p>
          </p:txBody>
        </p:sp>
      </p:grpSp>
      <p:sp>
        <p:nvSpPr>
          <p:cNvPr id="424" name="Google Shape;424;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SA" sz="4400">
                <a:solidFill>
                  <a:srgbClr val="F19D19"/>
                </a:solidFill>
                <a:latin typeface="Calibri"/>
                <a:ea typeface="Calibri"/>
                <a:cs typeface="Calibri"/>
                <a:sym typeface="Calibri"/>
              </a:rPr>
              <a:t>افتتاح الحصة</a:t>
            </a:r>
            <a:endParaRPr b="1" sz="4400">
              <a:solidFill>
                <a:srgbClr val="F19D19"/>
              </a:solidFill>
              <a:latin typeface="Calibri"/>
              <a:ea typeface="Calibri"/>
              <a:cs typeface="Calibri"/>
              <a:sym typeface="Calibri"/>
            </a:endParaRPr>
          </a:p>
        </p:txBody>
      </p:sp>
      <p:pic>
        <p:nvPicPr>
          <p:cNvPr id="425" name="Google Shape;425;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26" name="Google Shape;426;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مَرْحَبًا بِكُمْ. هَلْ أَنْتُمْ مُسْتَعِدُّونَ لِنَبْدَأَ حِصَّتَنَا؟ هَيَّا بِنَا لِنَنْطَلِقْ!</a:t>
            </a:r>
            <a:endParaRPr/>
          </a:p>
        </p:txBody>
      </p:sp>
      <p:pic>
        <p:nvPicPr>
          <p:cNvPr id="432" name="Google Shape;432;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33" name="Google Shape;433;p8"/>
          <p:cNvPicPr preferRelativeResize="0"/>
          <p:nvPr/>
        </p:nvPicPr>
        <p:blipFill rotWithShape="1">
          <a:blip r:embed="rId4">
            <a:alphaModFix/>
          </a:blip>
          <a:srcRect b="0" l="0" r="0" t="0"/>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grpSp>
        <p:nvGrpSpPr>
          <p:cNvPr id="438" name="Google Shape;438;p9"/>
          <p:cNvGrpSpPr/>
          <p:nvPr/>
        </p:nvGrpSpPr>
        <p:grpSpPr>
          <a:xfrm>
            <a:off x="4932835" y="1459304"/>
            <a:ext cx="6054377" cy="3711725"/>
            <a:chOff x="1715066" y="1103461"/>
            <a:chExt cx="5717724" cy="3124203"/>
          </a:xfrm>
        </p:grpSpPr>
        <p:sp>
          <p:nvSpPr>
            <p:cNvPr id="439" name="Google Shape;439;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440" name="Google Shape;440;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441" name="Google Shape;441;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000" u="none" cap="none" strike="noStrike">
                <a:solidFill>
                  <a:srgbClr val="F19D19"/>
                </a:solidFill>
                <a:latin typeface="Calibri"/>
                <a:ea typeface="Calibri"/>
                <a:cs typeface="Calibri"/>
                <a:sym typeface="Calibri"/>
              </a:rPr>
              <a:t>نشاط اعتيادي</a:t>
            </a:r>
            <a:endParaRPr b="1" sz="4000">
              <a:solidFill>
                <a:srgbClr val="F19D19"/>
              </a:solidFill>
              <a:latin typeface="Arial"/>
              <a:ea typeface="Arial"/>
              <a:cs typeface="Arial"/>
              <a:sym typeface="Arial"/>
            </a:endParaRPr>
          </a:p>
        </p:txBody>
      </p:sp>
      <p:sp>
        <p:nvSpPr>
          <p:cNvPr id="442" name="Google Shape;442;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SA" sz="2133">
                <a:solidFill>
                  <a:srgbClr val="7F7F7F"/>
                </a:solidFill>
                <a:latin typeface="Arial"/>
                <a:ea typeface="Arial"/>
                <a:cs typeface="Arial"/>
                <a:sym typeface="Arial"/>
              </a:rPr>
              <a:t>دقيقتان</a:t>
            </a:r>
            <a:endParaRPr i="1" sz="2133">
              <a:solidFill>
                <a:srgbClr val="7F7F7F"/>
              </a:solidFill>
              <a:latin typeface="Arial"/>
              <a:ea typeface="Arial"/>
              <a:cs typeface="Arial"/>
              <a:sym typeface="Arial"/>
            </a:endParaRPr>
          </a:p>
          <a:p>
            <a:pPr indent="0" lvl="0" marL="0" marR="0" rtl="0" algn="ctr">
              <a:spcBef>
                <a:spcPts val="0"/>
              </a:spcBef>
              <a:spcAft>
                <a:spcPts val="0"/>
              </a:spcAft>
              <a:buNone/>
            </a:pPr>
            <a:r>
              <a:t/>
            </a:r>
            <a:endParaRPr i="1" sz="2133">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43" name="Google Shape;443;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10"/>
          <p:cNvSpPr txBox="1"/>
          <p:nvPr/>
        </p:nvSpPr>
        <p:spPr>
          <a:xfrm>
            <a:off x="1323309" y="626083"/>
            <a:ext cx="10158065" cy="184666"/>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747474"/>
              </a:buClr>
              <a:buSzPts val="1200"/>
              <a:buFont typeface="Arial"/>
              <a:buNone/>
            </a:pPr>
            <a:r>
              <a:rPr lang="ar-SA" sz="1200">
                <a:solidFill>
                  <a:srgbClr val="747474"/>
                </a:solidFill>
                <a:latin typeface="Calibri"/>
                <a:ea typeface="Calibri"/>
                <a:cs typeface="Calibri"/>
                <a:sym typeface="Calibri"/>
              </a:rPr>
              <a:t>يطلب المدرس من المتعلمين تأمل الصورة وتقديم تعليق مناسب </a:t>
            </a:r>
            <a:endParaRPr/>
          </a:p>
        </p:txBody>
      </p:sp>
      <p:pic>
        <p:nvPicPr>
          <p:cNvPr id="449" name="Google Shape;449;p1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descr="Résultat d’images pour طبيعة" id="450" name="Google Shape;450;p10"/>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1" name="Google Shape;451;p10"/>
          <p:cNvSpPr/>
          <p:nvPr/>
        </p:nvSpPr>
        <p:spPr>
          <a:xfrm>
            <a:off x="2168525" y="1860550"/>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2" name="Google Shape;452;p10"/>
          <p:cNvSpPr txBox="1"/>
          <p:nvPr/>
        </p:nvSpPr>
        <p:spPr>
          <a:xfrm>
            <a:off x="2732235" y="-43493"/>
            <a:ext cx="8645525" cy="621709"/>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chemeClr val="dk1"/>
              </a:buClr>
              <a:buSzPts val="2000"/>
              <a:buFont typeface="Arial"/>
              <a:buNone/>
            </a:pPr>
            <a:r>
              <a:rPr b="1" lang="ar-SA" sz="2000">
                <a:solidFill>
                  <a:schemeClr val="dk1"/>
                </a:solidFill>
                <a:latin typeface="Calibri"/>
                <a:ea typeface="Calibri"/>
                <a:cs typeface="Calibri"/>
                <a:sym typeface="Calibri"/>
              </a:rPr>
              <a:t>قدم تعليقك على الصورة </a:t>
            </a:r>
            <a:endParaRPr/>
          </a:p>
        </p:txBody>
      </p:sp>
      <p:pic>
        <p:nvPicPr>
          <p:cNvPr id="453" name="Google Shape;453;p10"/>
          <p:cNvPicPr preferRelativeResize="0"/>
          <p:nvPr/>
        </p:nvPicPr>
        <p:blipFill rotWithShape="1">
          <a:blip r:embed="rId4">
            <a:alphaModFix/>
          </a:blip>
          <a:srcRect b="0" l="0" r="0" t="0"/>
          <a:stretch/>
        </p:blipFill>
        <p:spPr>
          <a:xfrm>
            <a:off x="2667000" y="1760529"/>
            <a:ext cx="6858000" cy="4598708"/>
          </a:xfrm>
          <a:prstGeom prst="rect">
            <a:avLst/>
          </a:prstGeom>
          <a:noFill/>
          <a:ln>
            <a:noFill/>
          </a:ln>
        </p:spPr>
      </p:pic>
      <p:sp>
        <p:nvSpPr>
          <p:cNvPr id="454" name="Google Shape;454;p10"/>
          <p:cNvSpPr txBox="1"/>
          <p:nvPr/>
        </p:nvSpPr>
        <p:spPr>
          <a:xfrm>
            <a:off x="2732235" y="1298864"/>
            <a:ext cx="6792765"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400">
                <a:solidFill>
                  <a:srgbClr val="FF0000"/>
                </a:solidFill>
                <a:latin typeface="Calibri"/>
                <a:ea typeface="Calibri"/>
                <a:cs typeface="Calibri"/>
                <a:sym typeface="Calibri"/>
              </a:rPr>
              <a:t>الهندسة المعمارية والذكاء الاصطناعي</a:t>
            </a:r>
            <a:endParaRPr b="1" sz="2400">
              <a:solidFill>
                <a:srgbClr val="FF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11"/>
          <p:cNvSpPr txBox="1"/>
          <p:nvPr/>
        </p:nvSpPr>
        <p:spPr>
          <a:xfrm>
            <a:off x="1323309" y="626083"/>
            <a:ext cx="10158065" cy="184666"/>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747474"/>
              </a:buClr>
              <a:buSzPts val="1200"/>
              <a:buFont typeface="Arial"/>
              <a:buNone/>
            </a:pPr>
            <a:r>
              <a:rPr lang="ar-SA" sz="1200">
                <a:solidFill>
                  <a:srgbClr val="747474"/>
                </a:solidFill>
                <a:latin typeface="Calibri"/>
                <a:ea typeface="Calibri"/>
                <a:cs typeface="Calibri"/>
                <a:sym typeface="Calibri"/>
              </a:rPr>
              <a:t>يطلب المدرس من المتعلمين تأمل الصورة وتقديم تعليق مناسب </a:t>
            </a:r>
            <a:endParaRPr/>
          </a:p>
        </p:txBody>
      </p:sp>
      <p:pic>
        <p:nvPicPr>
          <p:cNvPr id="460" name="Google Shape;460;p11"/>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descr="Résultat d’images pour طبيعة" id="461" name="Google Shape;461;p11"/>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2" name="Google Shape;462;p11"/>
          <p:cNvSpPr/>
          <p:nvPr/>
        </p:nvSpPr>
        <p:spPr>
          <a:xfrm>
            <a:off x="2168525" y="1860550"/>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3" name="Google Shape;463;p11"/>
          <p:cNvSpPr txBox="1"/>
          <p:nvPr/>
        </p:nvSpPr>
        <p:spPr>
          <a:xfrm>
            <a:off x="2732235" y="-43493"/>
            <a:ext cx="8645525" cy="621709"/>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chemeClr val="dk1"/>
              </a:buClr>
              <a:buSzPts val="2000"/>
              <a:buFont typeface="Arial"/>
              <a:buNone/>
            </a:pPr>
            <a:r>
              <a:rPr b="1" lang="ar-SA" sz="2000">
                <a:solidFill>
                  <a:schemeClr val="dk1"/>
                </a:solidFill>
                <a:latin typeface="Calibri"/>
                <a:ea typeface="Calibri"/>
                <a:cs typeface="Calibri"/>
                <a:sym typeface="Calibri"/>
              </a:rPr>
              <a:t>قدم تعليقك على الصورة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grpSp>
        <p:nvGrpSpPr>
          <p:cNvPr id="468" name="Google Shape;468;p12"/>
          <p:cNvGrpSpPr/>
          <p:nvPr/>
        </p:nvGrpSpPr>
        <p:grpSpPr>
          <a:xfrm>
            <a:off x="4932835" y="1459304"/>
            <a:ext cx="6054377" cy="3711725"/>
            <a:chOff x="1715066" y="1103461"/>
            <a:chExt cx="5717724" cy="3124203"/>
          </a:xfrm>
        </p:grpSpPr>
        <p:sp>
          <p:nvSpPr>
            <p:cNvPr id="469" name="Google Shape;469;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470" name="Google Shape;470;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471" name="Google Shape;471;p12"/>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000" u="none" cap="none" strike="noStrike">
                <a:solidFill>
                  <a:schemeClr val="accent2"/>
                </a:solidFill>
                <a:latin typeface="Calibri"/>
                <a:ea typeface="Calibri"/>
                <a:cs typeface="Calibri"/>
                <a:sym typeface="Calibri"/>
              </a:rPr>
              <a:t>مراقبة إنجاز الواجبات المنزلية</a:t>
            </a:r>
            <a:endParaRPr b="1" sz="3733">
              <a:solidFill>
                <a:srgbClr val="F19D19"/>
              </a:solidFill>
              <a:latin typeface="Arial"/>
              <a:ea typeface="Arial"/>
              <a:cs typeface="Arial"/>
              <a:sym typeface="Arial"/>
            </a:endParaRPr>
          </a:p>
        </p:txBody>
      </p:sp>
      <p:sp>
        <p:nvSpPr>
          <p:cNvPr id="472" name="Google Shape;472;p12"/>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SA" sz="2133">
                <a:solidFill>
                  <a:srgbClr val="7F7F7F"/>
                </a:solidFill>
                <a:latin typeface="Arial"/>
                <a:ea typeface="Arial"/>
                <a:cs typeface="Arial"/>
                <a:sym typeface="Arial"/>
              </a:rPr>
              <a:t>دقيقة واحدة</a:t>
            </a:r>
            <a:endParaRPr i="1" sz="2133">
              <a:solidFill>
                <a:srgbClr val="7F7F7F"/>
              </a:solidFill>
              <a:latin typeface="Arial"/>
              <a:ea typeface="Arial"/>
              <a:cs typeface="Arial"/>
              <a:sym typeface="Arial"/>
            </a:endParaRPr>
          </a:p>
          <a:p>
            <a:pPr indent="0" lvl="0" marL="0" marR="0" rtl="0" algn="ctr">
              <a:spcBef>
                <a:spcPts val="0"/>
              </a:spcBef>
              <a:spcAft>
                <a:spcPts val="0"/>
              </a:spcAft>
              <a:buNone/>
            </a:pPr>
            <a:r>
              <a:t/>
            </a:r>
            <a:endParaRPr i="1" sz="2133">
              <a:solidFill>
                <a:srgbClr val="7F7F7F"/>
              </a:solidFill>
              <a:latin typeface="Arial"/>
              <a:ea typeface="Arial"/>
              <a:cs typeface="Arial"/>
              <a:sym typeface="Arial"/>
            </a:endParaRPr>
          </a:p>
        </p:txBody>
      </p:sp>
      <p:pic>
        <p:nvPicPr>
          <p:cNvPr descr="Une image contenant Visage humain, personne, habits, dessin&#10;&#10;Le contenu généré par l’IA peut être incorrect." id="473" name="Google Shape;473;p12"/>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SA">
                <a:solidFill>
                  <a:srgbClr val="757070"/>
                </a:solidFill>
              </a:rPr>
              <a:t>الآن، دعونا نتحقق معًا من الواجبات المنزلية التي طلب منكم إنجازها، لنتأكد من مدى اجتهادكم وفهمكم للدرس.</a:t>
            </a:r>
            <a:br>
              <a:rPr lang="ar-SA">
                <a:solidFill>
                  <a:srgbClr val="757070"/>
                </a:solidFill>
              </a:rPr>
            </a:br>
            <a:endParaRPr/>
          </a:p>
        </p:txBody>
      </p:sp>
      <p:sp>
        <p:nvSpPr>
          <p:cNvPr id="479" name="Google Shape;479;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S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480" name="Google Shape;480;p13"/>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grpSp>
        <p:nvGrpSpPr>
          <p:cNvPr id="485" name="Google Shape;485;p14"/>
          <p:cNvGrpSpPr/>
          <p:nvPr/>
        </p:nvGrpSpPr>
        <p:grpSpPr>
          <a:xfrm>
            <a:off x="4932835" y="1459304"/>
            <a:ext cx="6054377" cy="3711725"/>
            <a:chOff x="1715066" y="1103461"/>
            <a:chExt cx="5717724" cy="3124203"/>
          </a:xfrm>
        </p:grpSpPr>
        <p:sp>
          <p:nvSpPr>
            <p:cNvPr id="486" name="Google Shape;486;p14"/>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487" name="Google Shape;487;p14"/>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488" name="Google Shape;488;p14"/>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3600" u="none" cap="none" strike="noStrike">
                <a:solidFill>
                  <a:schemeClr val="accent2"/>
                </a:solidFill>
                <a:latin typeface="Calibri"/>
                <a:ea typeface="Calibri"/>
                <a:cs typeface="Calibri"/>
                <a:sym typeface="Calibri"/>
              </a:rPr>
              <a:t>التصريح بالأهداف</a:t>
            </a:r>
            <a:endParaRPr b="1" sz="3733">
              <a:solidFill>
                <a:srgbClr val="F19D19"/>
              </a:solidFill>
              <a:latin typeface="Arial"/>
              <a:ea typeface="Arial"/>
              <a:cs typeface="Arial"/>
              <a:sym typeface="Arial"/>
            </a:endParaRPr>
          </a:p>
        </p:txBody>
      </p:sp>
      <p:sp>
        <p:nvSpPr>
          <p:cNvPr id="489" name="Google Shape;489;p14"/>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SA" sz="2133">
                <a:solidFill>
                  <a:srgbClr val="7F7F7F"/>
                </a:solidFill>
                <a:latin typeface="Arial"/>
                <a:ea typeface="Arial"/>
                <a:cs typeface="Arial"/>
                <a:sym typeface="Arial"/>
              </a:rPr>
              <a:t>دقيقتان</a:t>
            </a:r>
            <a:endParaRPr i="1" sz="2133">
              <a:solidFill>
                <a:srgbClr val="7F7F7F"/>
              </a:solidFill>
              <a:latin typeface="Arial"/>
              <a:ea typeface="Arial"/>
              <a:cs typeface="Arial"/>
              <a:sym typeface="Arial"/>
            </a:endParaRPr>
          </a:p>
        </p:txBody>
      </p:sp>
      <p:pic>
        <p:nvPicPr>
          <p:cNvPr id="490" name="Google Shape;490;p14"/>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عِندَ نِهَايَةِ هذِهِ الحِصَّةِ، سَتَكُونُونَ قَادِرِينَ عَلَى:</a:t>
            </a:r>
            <a:br>
              <a:rPr lang="ar-SA"/>
            </a:br>
            <a:endParaRPr/>
          </a:p>
        </p:txBody>
      </p:sp>
      <p:sp>
        <p:nvSpPr>
          <p:cNvPr id="496" name="Google Shape;496;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97" name="Google Shape;497;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id="498" name="Google Shape;498;p15"/>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499" name="Google Shape;499;p15"/>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500" name="Google Shape;500;p15"/>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501" name="Google Shape;501;p15"/>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قراءة النَّصِّ بِتَرْكيزٍ و</a:t>
            </a:r>
            <a:r>
              <a:rPr b="1" lang="ar-SA" sz="3200">
                <a:solidFill>
                  <a:srgbClr val="106585"/>
                </a:solidFill>
                <a:latin typeface="Calibri"/>
                <a:ea typeface="Calibri"/>
                <a:cs typeface="Calibri"/>
                <a:sym typeface="Calibri"/>
              </a:rPr>
              <a:t>فهم معانيه الصريحة والضمنية</a:t>
            </a:r>
            <a:endParaRPr b="1" i="0" sz="3200" u="none" cap="none" strike="noStrike">
              <a:solidFill>
                <a:srgbClr val="106585"/>
              </a:solidFill>
              <a:latin typeface="Calibri"/>
              <a:ea typeface="Calibri"/>
              <a:cs typeface="Calibri"/>
              <a:sym typeface="Calibri"/>
            </a:endParaRPr>
          </a:p>
        </p:txBody>
      </p:sp>
      <p:sp>
        <p:nvSpPr>
          <p:cNvPr id="502" name="Google Shape;502;p15"/>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توظيف الظاهرة اللغوية المكتسبة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2000"/>
                                        <p:tgtEl>
                                          <p:spTgt spid="4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2000"/>
                                        <p:tgtEl>
                                          <p:spTgt spid="4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500"/>
                                        <p:tgtEl>
                                          <p:spTgt spid="5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500"/>
                                        <p:tgtEl>
                                          <p:spTgt spid="5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1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SA"/>
              <a:t>15 دقيقة</a:t>
            </a:r>
            <a:endParaRPr/>
          </a:p>
        </p:txBody>
      </p:sp>
      <p:sp>
        <p:nvSpPr>
          <p:cNvPr id="508" name="Google Shape;508;p16"/>
          <p:cNvSpPr txBox="1"/>
          <p:nvPr>
            <p:ph idx="2" type="body"/>
          </p:nvPr>
        </p:nvSpPr>
        <p:spPr>
          <a:xfrm>
            <a:off x="5025419" y="2287933"/>
            <a:ext cx="5869201" cy="553589"/>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000000"/>
              </a:buClr>
              <a:buSzPts val="3200"/>
              <a:buNone/>
            </a:pPr>
            <a:r>
              <a:rPr lang="ar-SA">
                <a:solidFill>
                  <a:srgbClr val="106585"/>
                </a:solidFill>
                <a:latin typeface="Calibri"/>
                <a:ea typeface="Calibri"/>
                <a:cs typeface="Calibri"/>
                <a:sym typeface="Calibri"/>
              </a:rPr>
              <a:t>أقرأ نص الانطلاق بطلاقة وأقوم ذاتي</a:t>
            </a:r>
            <a:endParaRPr/>
          </a:p>
        </p:txBody>
      </p:sp>
      <p:pic>
        <p:nvPicPr>
          <p:cNvPr id="509" name="Google Shape;509;p16"/>
          <p:cNvPicPr preferRelativeResize="0"/>
          <p:nvPr/>
        </p:nvPicPr>
        <p:blipFill rotWithShape="1">
          <a:blip r:embed="rId3">
            <a:alphaModFix/>
          </a:blip>
          <a:srcRect b="0" l="0" r="0" t="0"/>
          <a:stretch/>
        </p:blipFill>
        <p:spPr>
          <a:xfrm>
            <a:off x="1138589" y="1894294"/>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17"/>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5" name="Google Shape;515;p17"/>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16" name="Google Shape;516;p17"/>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17" name="Google Shape;517;p17"/>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sp>
        <p:nvSpPr>
          <p:cNvPr id="518" name="Google Shape;518;p17"/>
          <p:cNvSpPr/>
          <p:nvPr/>
        </p:nvSpPr>
        <p:spPr>
          <a:xfrm>
            <a:off x="7797988" y="1263901"/>
            <a:ext cx="4112963" cy="897408"/>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a:t>
            </a:r>
            <a:r>
              <a:rPr b="1" i="0" lang="ar-SA" sz="2400" u="none" cap="none" strike="noStrike">
                <a:solidFill>
                  <a:srgbClr val="000000"/>
                </a:solidFill>
                <a:latin typeface="Calibri"/>
                <a:ea typeface="Calibri"/>
                <a:cs typeface="Calibri"/>
                <a:sym typeface="Calibri"/>
              </a:rPr>
              <a:t>قراءة سليمة من الأخطاء </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Calibri"/>
                <a:ea typeface="Calibri"/>
                <a:cs typeface="Calibri"/>
                <a:sym typeface="Calibri"/>
              </a:rPr>
              <a:t>(الدقة)</a:t>
            </a:r>
            <a:endParaRPr b="1" i="0" sz="2400" u="none" cap="none" strike="noStrike">
              <a:solidFill>
                <a:srgbClr val="000000"/>
              </a:solidFill>
              <a:latin typeface="Calibri"/>
              <a:ea typeface="Calibri"/>
              <a:cs typeface="Calibri"/>
              <a:sym typeface="Calibri"/>
            </a:endParaRPr>
          </a:p>
        </p:txBody>
      </p:sp>
      <p:sp>
        <p:nvSpPr>
          <p:cNvPr id="519" name="Google Shape;519;p17"/>
          <p:cNvSpPr/>
          <p:nvPr/>
        </p:nvSpPr>
        <p:spPr>
          <a:xfrm>
            <a:off x="7797988" y="3113116"/>
            <a:ext cx="4240763" cy="84136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Calibri"/>
                <a:ea typeface="Calibri"/>
                <a:cs typeface="Calibri"/>
                <a:sym typeface="Calibri"/>
              </a:rPr>
              <a:t>© </a:t>
            </a:r>
            <a:r>
              <a:rPr b="1" i="0" lang="ar-SA" sz="2400" u="none" cap="none" strike="noStrike">
                <a:solidFill>
                  <a:srgbClr val="000000"/>
                </a:solidFill>
                <a:latin typeface="Calibri"/>
                <a:ea typeface="Calibri"/>
                <a:cs typeface="Calibri"/>
                <a:sym typeface="Calibri"/>
              </a:rPr>
              <a:t>قراءة وفق وتيرة ثابتة </a:t>
            </a:r>
            <a:endParaRPr b="1"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Calibri"/>
                <a:ea typeface="Calibri"/>
                <a:cs typeface="Calibri"/>
                <a:sym typeface="Calibri"/>
              </a:rPr>
              <a:t>(السرعة والاسترسال)</a:t>
            </a:r>
            <a:endParaRPr b="1" i="0" sz="2400" u="none" cap="none" strike="noStrike">
              <a:solidFill>
                <a:srgbClr val="000000"/>
              </a:solidFill>
              <a:latin typeface="Calibri"/>
              <a:ea typeface="Calibri"/>
              <a:cs typeface="Calibri"/>
              <a:sym typeface="Calibri"/>
            </a:endParaRPr>
          </a:p>
        </p:txBody>
      </p:sp>
      <p:sp>
        <p:nvSpPr>
          <p:cNvPr id="520" name="Google Shape;520;p17"/>
          <p:cNvSpPr txBox="1"/>
          <p:nvPr/>
        </p:nvSpPr>
        <p:spPr>
          <a:xfrm>
            <a:off x="465271" y="421014"/>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46520"/>
              <a:buFont typeface="Calibri"/>
              <a:buNone/>
            </a:pPr>
            <a:r>
              <a:rPr b="0" i="0" lang="ar-SA" sz="1400" u="none" cap="none" strike="noStrike">
                <a:solidFill>
                  <a:srgbClr val="7F7F7F"/>
                </a:solidFill>
                <a:latin typeface="Calibri"/>
                <a:ea typeface="Calibri"/>
                <a:cs typeface="Calibri"/>
                <a:sym typeface="Calibri"/>
              </a:rPr>
              <a:t>يحدد الأستاذ(ة) معايير القراءة بطلاقة ويركز في كل حصة  على معيار محدد من بين المعايير المذكورة، مع التصريح للمتعلمين بذلك المعيار المستهدف</a:t>
            </a:r>
            <a:endParaRPr/>
          </a:p>
        </p:txBody>
      </p:sp>
      <p:sp>
        <p:nvSpPr>
          <p:cNvPr id="521" name="Google Shape;521;p17"/>
          <p:cNvSpPr/>
          <p:nvPr/>
        </p:nvSpPr>
        <p:spPr>
          <a:xfrm>
            <a:off x="7797986" y="5280872"/>
            <a:ext cx="4240763" cy="89429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Calibri"/>
                <a:ea typeface="Calibri"/>
                <a:cs typeface="Calibri"/>
                <a:sym typeface="Calibri"/>
              </a:rPr>
              <a:t>© </a:t>
            </a:r>
            <a:r>
              <a:rPr b="1" i="0" lang="ar-SA" sz="2400" u="none" cap="none" strike="noStrike">
                <a:solidFill>
                  <a:srgbClr val="000000"/>
                </a:solidFill>
                <a:latin typeface="Calibri"/>
                <a:ea typeface="Calibri"/>
                <a:cs typeface="Calibri"/>
                <a:sym typeface="Calibri"/>
              </a:rPr>
              <a:t>قراءة معبرة</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Calibri"/>
                <a:ea typeface="Calibri"/>
                <a:cs typeface="Calibri"/>
                <a:sym typeface="Calibri"/>
              </a:rPr>
              <a:t> (النبر والتنغيم)</a:t>
            </a:r>
            <a:endParaRPr b="1" i="0" sz="2400" u="none" cap="none" strike="noStrike">
              <a:solidFill>
                <a:srgbClr val="000000"/>
              </a:solidFill>
              <a:latin typeface="Calibri"/>
              <a:ea typeface="Calibri"/>
              <a:cs typeface="Calibri"/>
              <a:sym typeface="Calibri"/>
            </a:endParaRPr>
          </a:p>
        </p:txBody>
      </p:sp>
      <p:sp>
        <p:nvSpPr>
          <p:cNvPr id="522" name="Google Shape;522;p17"/>
          <p:cNvSpPr txBox="1"/>
          <p:nvPr/>
        </p:nvSpPr>
        <p:spPr>
          <a:xfrm>
            <a:off x="1337489" y="1021382"/>
            <a:ext cx="6134792" cy="1426031"/>
          </a:xfrm>
          <a:prstGeom prst="rect">
            <a:avLst/>
          </a:prstGeom>
          <a:solidFill>
            <a:schemeClr val="lt1"/>
          </a:solid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نطق الحروف من مخارجها الصحيحة.</a:t>
            </a:r>
            <a:endParaRPr sz="2000">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التمييز بين الحركات القصيرة والطويلة، الشدة والتنوين.</a:t>
            </a:r>
            <a:endParaRPr sz="2000">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احترام علامات الإعراب كما وردت في المقروء.</a:t>
            </a:r>
            <a:endParaRPr sz="2000">
              <a:solidFill>
                <a:srgbClr val="002060"/>
              </a:solidFill>
              <a:latin typeface="Calibri"/>
              <a:ea typeface="Calibri"/>
              <a:cs typeface="Calibri"/>
              <a:sym typeface="Calibri"/>
            </a:endParaRPr>
          </a:p>
          <a:p>
            <a:pPr indent="-342900" lvl="0" marL="342900" marR="0" rtl="1" algn="r">
              <a:spcBef>
                <a:spcPts val="80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عدم تغيير، أو حذف، أو إضافة حروف، أو كلمات.</a:t>
            </a:r>
            <a:endParaRPr sz="1800">
              <a:solidFill>
                <a:srgbClr val="002060"/>
              </a:solidFill>
              <a:latin typeface="Calibri"/>
              <a:ea typeface="Calibri"/>
              <a:cs typeface="Calibri"/>
              <a:sym typeface="Calibri"/>
            </a:endParaRPr>
          </a:p>
        </p:txBody>
      </p:sp>
      <p:sp>
        <p:nvSpPr>
          <p:cNvPr id="523" name="Google Shape;523;p17"/>
          <p:cNvSpPr txBox="1"/>
          <p:nvPr/>
        </p:nvSpPr>
        <p:spPr>
          <a:xfrm>
            <a:off x="580104" y="2890117"/>
            <a:ext cx="6891260" cy="1497589"/>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المحافظة على تدفق القراءة دون تلعثم أو توقفات طويلة.</a:t>
            </a:r>
            <a:endParaRPr sz="2000">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قراءة عدد مناسب من الحروف/الكلمات في الدقيقة بحسب المستوى/اللبنة.</a:t>
            </a:r>
            <a:endParaRPr sz="2000">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احترام علامات الوقف والفصل.</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تجنب البطء المفرط أو التسرع المخل بالمعنى.</a:t>
            </a:r>
            <a:endParaRPr sz="2000">
              <a:solidFill>
                <a:srgbClr val="002060"/>
              </a:solidFill>
              <a:latin typeface="Calibri"/>
              <a:ea typeface="Calibri"/>
              <a:cs typeface="Calibri"/>
              <a:sym typeface="Calibri"/>
            </a:endParaRPr>
          </a:p>
        </p:txBody>
      </p:sp>
      <p:sp>
        <p:nvSpPr>
          <p:cNvPr id="524" name="Google Shape;524;p17"/>
          <p:cNvSpPr txBox="1"/>
          <p:nvPr/>
        </p:nvSpPr>
        <p:spPr>
          <a:xfrm>
            <a:off x="1336571" y="4745111"/>
            <a:ext cx="6134792" cy="1703287"/>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إبراز الكلمات المفتاحية بالنبر المناسب.</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توظيف تنغيم ملائم للجمل (خبرية، استفهامية، تعجبية…).</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تنويع النبر لتفادي الرتابة.</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SA" sz="2000">
                <a:solidFill>
                  <a:srgbClr val="002060"/>
                </a:solidFill>
                <a:latin typeface="Calibri"/>
                <a:ea typeface="Calibri"/>
                <a:cs typeface="Calibri"/>
                <a:sym typeface="Calibri"/>
              </a:rPr>
              <a:t>انسجام الصوت مع الجو العاطفي للمقروء.</a:t>
            </a:r>
            <a:endParaRPr sz="2000">
              <a:solidFill>
                <a:srgbClr val="002060"/>
              </a:solidFill>
              <a:latin typeface="Calibri"/>
              <a:ea typeface="Calibri"/>
              <a:cs typeface="Calibri"/>
              <a:sym typeface="Calibri"/>
            </a:endParaRPr>
          </a:p>
        </p:txBody>
      </p:sp>
      <p:sp>
        <p:nvSpPr>
          <p:cNvPr id="525" name="Google Shape;525;p17"/>
          <p:cNvSpPr txBox="1"/>
          <p:nvPr/>
        </p:nvSpPr>
        <p:spPr>
          <a:xfrm>
            <a:off x="411056" y="82072"/>
            <a:ext cx="11125655"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2000"/>
              <a:buFont typeface="Calibri"/>
              <a:buNone/>
            </a:pPr>
            <a:r>
              <a:rPr b="1" lang="ar-SA" sz="2000">
                <a:solidFill>
                  <a:schemeClr val="dk1"/>
                </a:solidFill>
                <a:latin typeface="Calibri"/>
                <a:ea typeface="Calibri"/>
                <a:cs typeface="Calibri"/>
                <a:sym typeface="Calibri"/>
              </a:rPr>
              <a:t>جيد، بعد التذكير بمعايير الطلاقة، سنخوض تحديا؛ إذ سيعمد كل واحد منكم إلى قراءة النص بشكل صحيح في مدة زمنية وجيزة.</a:t>
            </a:r>
            <a:endParaRPr b="1" sz="20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18"/>
          <p:cNvSpPr txBox="1"/>
          <p:nvPr>
            <p:ph idx="1" type="body"/>
          </p:nvPr>
        </p:nvSpPr>
        <p:spPr>
          <a:xfrm>
            <a:off x="7570839" y="5236960"/>
            <a:ext cx="2714694" cy="503301"/>
          </a:xfrm>
          <a:prstGeom prst="rect">
            <a:avLst/>
          </a:prstGeom>
          <a:noFill/>
          <a:ln>
            <a:noFill/>
          </a:ln>
        </p:spPr>
        <p:txBody>
          <a:bodyPr anchorCtr="0" anchor="ctr"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lang="ar-SA"/>
              <a:t>دقيقتان</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19"/>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6" name="Google Shape;536;p19"/>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37" name="Google Shape;537;p19"/>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538" name="Google Shape;538;p19"/>
          <p:cNvSpPr txBox="1"/>
          <p:nvPr/>
        </p:nvSpPr>
        <p:spPr>
          <a:xfrm>
            <a:off x="436069" y="148913"/>
            <a:ext cx="11017224" cy="470617"/>
          </a:xfrm>
          <a:prstGeom prst="rect">
            <a:avLst/>
          </a:prstGeom>
          <a:noFill/>
          <a:ln>
            <a:noFill/>
          </a:ln>
        </p:spPr>
        <p:txBody>
          <a:bodyPr anchorCtr="0" anchor="ctr" bIns="45700" lIns="91425" spcFirstLastPara="1" rIns="91425" wrap="square" tIns="45700">
            <a:normAutofit fontScale="90000"/>
          </a:bodyPr>
          <a:lstStyle/>
          <a:p>
            <a:pPr indent="0" lvl="0" marL="0" marR="0" rtl="1" algn="r">
              <a:lnSpc>
                <a:spcPct val="90000"/>
              </a:lnSpc>
              <a:spcBef>
                <a:spcPts val="0"/>
              </a:spcBef>
              <a:spcAft>
                <a:spcPts val="0"/>
              </a:spcAft>
              <a:buClr>
                <a:schemeClr val="dk1"/>
              </a:buClr>
              <a:buSzPct val="100000"/>
              <a:buFont typeface="Calibri"/>
              <a:buNone/>
            </a:pPr>
            <a:r>
              <a:rPr b="1" i="0" lang="ar-SA" sz="2000" u="none" cap="none" strike="noStrike">
                <a:solidFill>
                  <a:schemeClr val="dk1"/>
                </a:solidFill>
                <a:latin typeface="Calibri"/>
                <a:ea typeface="Calibri"/>
                <a:cs typeface="Calibri"/>
                <a:sym typeface="Calibri"/>
              </a:rPr>
              <a:t>1- النمذجة: انتبهوا، سأقرأ جزءًا من النص بطلاقة، ثم ستتناوبون على القراءة مع احترام معايير الطلاقة: الدقة والسرعة والتعبير عن المعاني</a:t>
            </a:r>
            <a:endParaRPr b="1" i="0" sz="2000" u="none" cap="none" strike="noStrike">
              <a:solidFill>
                <a:schemeClr val="dk1"/>
              </a:solidFill>
              <a:latin typeface="Calibri"/>
              <a:ea typeface="Calibri"/>
              <a:cs typeface="Calibri"/>
              <a:sym typeface="Calibri"/>
            </a:endParaRPr>
          </a:p>
        </p:txBody>
      </p:sp>
      <p:sp>
        <p:nvSpPr>
          <p:cNvPr id="539" name="Google Shape;539;p19"/>
          <p:cNvSpPr txBox="1"/>
          <p:nvPr/>
        </p:nvSpPr>
        <p:spPr>
          <a:xfrm>
            <a:off x="1528249"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400"/>
              <a:buFont typeface="Calibri"/>
              <a:buNone/>
            </a:pPr>
            <a:r>
              <a:rPr b="0" i="0" lang="ar-SA" sz="1400" u="none" cap="none" strike="noStrike">
                <a:solidFill>
                  <a:schemeClr val="dk1"/>
                </a:solidFill>
                <a:latin typeface="Calibri"/>
                <a:ea typeface="Calibri"/>
                <a:cs typeface="Calibri"/>
                <a:sym typeface="Calibri"/>
              </a:rPr>
              <a:t>يطلب الأستاذ)ة( انتباه المتعلمين ، ثم يقرأ النص بطلاقة.</a:t>
            </a:r>
            <a:endParaRPr b="0" i="0" sz="1400" u="none" cap="none" strike="noStrike">
              <a:solidFill>
                <a:schemeClr val="dk1"/>
              </a:solidFill>
              <a:latin typeface="Calibri"/>
              <a:ea typeface="Calibri"/>
              <a:cs typeface="Calibri"/>
              <a:sym typeface="Calibri"/>
            </a:endParaRPr>
          </a:p>
        </p:txBody>
      </p:sp>
      <p:sp>
        <p:nvSpPr>
          <p:cNvPr id="540" name="Google Shape;540;p19"/>
          <p:cNvSpPr txBox="1"/>
          <p:nvPr/>
        </p:nvSpPr>
        <p:spPr>
          <a:xfrm>
            <a:off x="1011434" y="1317444"/>
            <a:ext cx="10441859" cy="4921155"/>
          </a:xfrm>
          <a:prstGeom prst="rect">
            <a:avLst/>
          </a:prstGeom>
          <a:noFill/>
          <a:ln>
            <a:noFill/>
          </a:ln>
        </p:spPr>
        <p:txBody>
          <a:bodyPr anchorCtr="0" anchor="t" bIns="45700" lIns="91425" spcFirstLastPara="1" rIns="91425" wrap="square" tIns="45700">
            <a:spAutoFit/>
          </a:bodyPr>
          <a:lstStyle/>
          <a:p>
            <a:pPr indent="0" lvl="0" marL="0" marR="0" rtl="1" algn="ctr">
              <a:lnSpc>
                <a:spcPct val="115000"/>
              </a:lnSpc>
              <a:spcBef>
                <a:spcPts val="0"/>
              </a:spcBef>
              <a:spcAft>
                <a:spcPts val="0"/>
              </a:spcAft>
              <a:buNone/>
            </a:pPr>
            <a:r>
              <a:rPr b="1" lang="ar-SA" sz="2400">
                <a:solidFill>
                  <a:schemeClr val="dk1"/>
                </a:solidFill>
                <a:latin typeface="Times New Roman"/>
                <a:ea typeface="Times New Roman"/>
                <a:cs typeface="Times New Roman"/>
                <a:sym typeface="Times New Roman"/>
              </a:rPr>
              <a:t>اَلتَّحَدِّياتُ ﭐلْمُسْتَقْبَلِيَّةُ لِمُقَاوَلَاتِ ﭐلْبِنَاءِ.</a:t>
            </a:r>
            <a:endParaRPr/>
          </a:p>
          <a:p>
            <a:pPr indent="0" lvl="0" marL="0" marR="0" rtl="1" algn="just">
              <a:lnSpc>
                <a:spcPct val="115000"/>
              </a:lnSpc>
              <a:spcBef>
                <a:spcPts val="1200"/>
              </a:spcBef>
              <a:spcAft>
                <a:spcPts val="0"/>
              </a:spcAft>
              <a:buNone/>
            </a:pPr>
            <a:r>
              <a:rPr lang="ar-SA" sz="2400">
                <a:solidFill>
                  <a:schemeClr val="dk1"/>
                </a:solidFill>
                <a:latin typeface="Times New Roman"/>
                <a:ea typeface="Times New Roman"/>
                <a:cs typeface="Times New Roman"/>
                <a:sym typeface="Times New Roman"/>
              </a:rPr>
              <a:t>   تُعَدُّ مُقَاوَلاتُ ﭐلْبِنَاءِ مِنْ أَكْبَرِ ﭐلْمُؤَسَّساتِ نَشَاطًا فِي ﭐلْعَالَمِ، حَيْثُ تُسْهِمُ في تَطْوِيرِ ﭐلْبنْيَةِ ﭐلتَّحْتِيَّةِ، ورَفْعِ ﭐلنُّمُوِّ ﭐلِاقْتِصَادِيِّ، وتَلْبِيَّةِ ﭐلِاحْتَيَاجَاتِ ﭐلْعُمْرَانِيَّةِ. وقَدْ شَهِدَتْ هَذِهِ ﭐلصِّنَاعَةُ تَطَوُّرَاتٍ كَبِيرَةً بِفَضْلِ ﭐلتِّكْنُولُوجِيَا ﭐلْحَدِيثَةِ، نَتَجَ عَنْهُ تَجْوِيدُ ﭐلْكَفَاءَةِ ورَفْعُ ﭐلْإِنْتَاجِيَّةِ وﭐلْمَرْدُودِيَّةِ. وأَصْبَحَ ﭐلِابْتِكَارُ سِمَةً حَاسِمَةً فِي تَحْسِينِ ﭐلْعَمَلِيَّاتِ وتَقْلِيلِ ﭐلتَّكْلُفَةِ. كَمَا يُعَدُّ ﭐلِابْتِكَارُ ﭐلتِّكْنُولُوجيُّ أَحَدَ أهَمِّ ﭐلْخِيَارَاتِ ﭐلْمَفْرُوضَةِ عَلَى ﭐلْمُقَاوَلاتِ لِتَحْقِيقِ مُسْتَقْبَلٍ أَكْثَر كَفَاءَةً وﭐسْتِدَامَةً ومُوَاجَهَةِ ﭐلْمُنَافَسَةِ.</a:t>
            </a:r>
            <a:endParaRPr/>
          </a:p>
          <a:p>
            <a:pPr indent="0" lvl="0" marL="0" marR="0" rtl="1" algn="just">
              <a:lnSpc>
                <a:spcPct val="115000"/>
              </a:lnSpc>
              <a:spcBef>
                <a:spcPts val="1200"/>
              </a:spcBef>
              <a:spcAft>
                <a:spcPts val="0"/>
              </a:spcAft>
              <a:buNone/>
            </a:pPr>
            <a:r>
              <a:rPr lang="ar-SA" sz="2400">
                <a:solidFill>
                  <a:schemeClr val="dk1"/>
                </a:solidFill>
                <a:latin typeface="Times New Roman"/>
                <a:ea typeface="Times New Roman"/>
                <a:cs typeface="Times New Roman"/>
                <a:sym typeface="Times New Roman"/>
              </a:rPr>
              <a:t>   وتُعَدُّ تقنِيةُ ﭐلنَّمْذَجَةِ ﭐلرَّقْمِيَّةِ لِلْمَبَانِي، عَلَى سَبِيلِ ﭐلْمِثَالِ، مِنَ ﭐلِابْتِكَارَاتِ ﭐلَّتِي غَيَّرَتْ وَجْهَ صِنَاعَةِ مُقَاوَلاتِ ﭐلْبِنَاءِ وﭐلتَّشْيِيدِ؛ فَهِيَ تَعْتَمِدُ إِنْشَاءَ نَمُوذَجٍ رَقْمِيٍّ ثُلَاثِيِّ ﭐلْأَبْعَادِ لِلْمَبَانِي قَبْلَ ﭐلشُّرُوعِ في ﭐلْإِنْجَازِ، مِمَّا يُتِيحُ لِلْمُهَنْدِسِينَ وﭐلْمُقَاوِلِينَ تَحْدِيدَ ﭐلْمُشْكِلَاتِ ﭐلْمُحْتَمَلَةِ وﭐلْأَخْطَارِ وتَجَنُّبَهَا. </a:t>
            </a:r>
            <a:endParaRPr/>
          </a:p>
          <a:p>
            <a:pPr indent="-635" lvl="0" marL="635" marR="0" rtl="1" algn="just">
              <a:lnSpc>
                <a:spcPct val="115000"/>
              </a:lnSpc>
              <a:spcBef>
                <a:spcPts val="120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grpSp>
        <p:nvGrpSpPr>
          <p:cNvPr id="545" name="Google Shape;545;p20"/>
          <p:cNvGrpSpPr/>
          <p:nvPr/>
        </p:nvGrpSpPr>
        <p:grpSpPr>
          <a:xfrm>
            <a:off x="812159" y="829917"/>
            <a:ext cx="10567685" cy="5198169"/>
            <a:chOff x="2184400" y="1402025"/>
            <a:chExt cx="7823200" cy="4942038"/>
          </a:xfrm>
        </p:grpSpPr>
        <p:sp>
          <p:nvSpPr>
            <p:cNvPr id="546" name="Google Shape;546;p20"/>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47" name="Google Shape;547;p20"/>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S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548" name="Google Shape;548;p20"/>
          <p:cNvGrpSpPr/>
          <p:nvPr/>
        </p:nvGrpSpPr>
        <p:grpSpPr>
          <a:xfrm>
            <a:off x="8664315" y="5002108"/>
            <a:ext cx="2351651" cy="708937"/>
            <a:chOff x="8664315" y="5002108"/>
            <a:chExt cx="2351650" cy="708937"/>
          </a:xfrm>
        </p:grpSpPr>
        <p:sp>
          <p:nvSpPr>
            <p:cNvPr id="549" name="Google Shape;549;p20"/>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50" name="Google Shape;550;p20"/>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SA" sz="3600" u="none" cap="none" strike="noStrike">
                  <a:solidFill>
                    <a:srgbClr val="000000"/>
                  </a:solidFill>
                  <a:latin typeface="Calibri"/>
                  <a:ea typeface="Calibri"/>
                  <a:cs typeface="Calibri"/>
                  <a:sym typeface="Calibri"/>
                </a:rPr>
                <a:t>4 دقائق</a:t>
              </a:r>
              <a:endParaRPr/>
            </a:p>
          </p:txBody>
        </p:sp>
      </p:grpSp>
      <p:pic>
        <p:nvPicPr>
          <p:cNvPr id="551" name="Google Shape;551;p20"/>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1"/>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7" name="Google Shape;557;p21"/>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58" name="Google Shape;558;p21"/>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559" name="Google Shape;559;p21"/>
          <p:cNvSpPr txBox="1"/>
          <p:nvPr/>
        </p:nvSpPr>
        <p:spPr>
          <a:xfrm>
            <a:off x="436069" y="148913"/>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chemeClr val="dk1"/>
              </a:buClr>
              <a:buSzPct val="100000"/>
              <a:buFont typeface="Calibri"/>
              <a:buNone/>
            </a:pPr>
            <a:r>
              <a:rPr b="1" i="0" lang="ar-SA" sz="2000" u="none" cap="none" strike="noStrike">
                <a:solidFill>
                  <a:schemeClr val="dk1"/>
                </a:solidFill>
                <a:latin typeface="Calibri"/>
                <a:ea typeface="Calibri"/>
                <a:cs typeface="Calibri"/>
                <a:sym typeface="Calibri"/>
              </a:rPr>
              <a:t>يتناوب المتعلمون  على القراءة، مع احترام معايير الطلاقة: الدقة والسرعة والتعبير عن المعاني</a:t>
            </a:r>
            <a:endParaRPr b="1" i="0" sz="2000" u="none" cap="none" strike="noStrike">
              <a:solidFill>
                <a:schemeClr val="dk1"/>
              </a:solidFill>
              <a:latin typeface="Calibri"/>
              <a:ea typeface="Calibri"/>
              <a:cs typeface="Calibri"/>
              <a:sym typeface="Calibri"/>
            </a:endParaRPr>
          </a:p>
        </p:txBody>
      </p:sp>
      <p:sp>
        <p:nvSpPr>
          <p:cNvPr id="560" name="Google Shape;560;p21"/>
          <p:cNvSpPr txBox="1"/>
          <p:nvPr/>
        </p:nvSpPr>
        <p:spPr>
          <a:xfrm>
            <a:off x="1528249"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400"/>
              <a:buFont typeface="Calibri"/>
              <a:buNone/>
            </a:pPr>
            <a:r>
              <a:rPr b="0" i="0" lang="ar-SA" sz="1400" u="none" cap="none" strike="noStrike">
                <a:solidFill>
                  <a:schemeClr val="dk1"/>
                </a:solidFill>
                <a:latin typeface="Calibri"/>
                <a:ea typeface="Calibri"/>
                <a:cs typeface="Calibri"/>
                <a:sym typeface="Calibri"/>
              </a:rPr>
              <a:t>يعين المدرس التلميذ الذي سيقرأ  جزءً من النص ويطلب من الآخرين تقديم التغذية الراجعة.</a:t>
            </a:r>
            <a:endParaRPr b="0" i="0" sz="1400" u="none" cap="none" strike="noStrike">
              <a:solidFill>
                <a:schemeClr val="dk1"/>
              </a:solidFill>
              <a:latin typeface="Calibri"/>
              <a:ea typeface="Calibri"/>
              <a:cs typeface="Calibri"/>
              <a:sym typeface="Calibri"/>
            </a:endParaRPr>
          </a:p>
        </p:txBody>
      </p:sp>
      <p:sp>
        <p:nvSpPr>
          <p:cNvPr id="561" name="Google Shape;561;p21"/>
          <p:cNvSpPr txBox="1"/>
          <p:nvPr/>
        </p:nvSpPr>
        <p:spPr>
          <a:xfrm>
            <a:off x="212443" y="900008"/>
            <a:ext cx="11726711" cy="6204455"/>
          </a:xfrm>
          <a:prstGeom prst="rect">
            <a:avLst/>
          </a:prstGeom>
          <a:noFill/>
          <a:ln>
            <a:noFill/>
          </a:ln>
        </p:spPr>
        <p:txBody>
          <a:bodyPr anchorCtr="0" anchor="t" bIns="45700" lIns="91425" spcFirstLastPara="1" rIns="91425" wrap="square" tIns="45700">
            <a:spAutoFit/>
          </a:bodyPr>
          <a:lstStyle/>
          <a:p>
            <a:pPr indent="0" lvl="0" marL="0" marR="0" rtl="1" algn="ctr">
              <a:lnSpc>
                <a:spcPct val="115000"/>
              </a:lnSpc>
              <a:spcBef>
                <a:spcPts val="0"/>
              </a:spcBef>
              <a:spcAft>
                <a:spcPts val="0"/>
              </a:spcAft>
              <a:buNone/>
            </a:pPr>
            <a:r>
              <a:rPr b="1" lang="ar-SA" sz="2400">
                <a:solidFill>
                  <a:schemeClr val="dk1"/>
                </a:solidFill>
                <a:latin typeface="Times New Roman"/>
                <a:ea typeface="Times New Roman"/>
                <a:cs typeface="Times New Roman"/>
                <a:sym typeface="Times New Roman"/>
              </a:rPr>
              <a:t> اَلتَّحَدِّياتُ ﭐلْمُسْتَقْبَلِيَّةُ لِمُقَاوَلَاتِ ﭐلْبِنَاءِ.</a:t>
            </a:r>
            <a:endParaRPr/>
          </a:p>
          <a:p>
            <a:pPr indent="0" lvl="0" marL="0" marR="0" rtl="1" algn="just">
              <a:lnSpc>
                <a:spcPct val="115000"/>
              </a:lnSpc>
              <a:spcBef>
                <a:spcPts val="1200"/>
              </a:spcBef>
              <a:spcAft>
                <a:spcPts val="0"/>
              </a:spcAft>
              <a:buNone/>
            </a:pPr>
            <a:r>
              <a:rPr b="1" lang="ar-SA" sz="2400">
                <a:solidFill>
                  <a:schemeClr val="dk1"/>
                </a:solidFill>
                <a:latin typeface="Times New Roman"/>
                <a:ea typeface="Times New Roman"/>
                <a:cs typeface="Times New Roman"/>
                <a:sym typeface="Times New Roman"/>
              </a:rPr>
              <a:t>   تُعَدُّ مُقَاوَلاتُ ﭐلْبِنَاءِ مِنْ أَكْبَرِ ﭐلْمُؤَسَّساتِ نَشَاطًا فِي ﭐلْعَالَمِ، حَيْثُ تُسْهِمُ في تَطْوِيرِ ﭐلْبنْيَةِ ﭐلتَّحْتِيَّةِ، ورَفْعِ ﭐلنُّمُوِّ ﭐلِاقْتِصَادِيِّ، وتَلْبِيَّةِ ﭐلِاحْتَيَاجَاتِ ﭐلْعُمْرَانِيَّةِ. وقَدْ شَهِدَتْ هَذِهِ ﭐلصِّنَاعَةُ تَطَوُّرَاتٍ كَبِيرَةً بِفَضْلِ ﭐلتِّكْنُولُوجِيَا ﭐلْحَدِيثَةِ، نَتَجَ عَنْهُ تَجْوِيدُ ﭐلْكَفَاءَةِ ورَفْعُ ﭐلْإِنْتَاجِيَّةِ وﭐلْمَرْدُودِيَّةِ. وأَصْبَحَ ﭐلِابْتِكَارُ سِمَةً حَاسِمَةً فِي تَحْسِينِ ﭐلْعَمَلِيَّاتِ وتَقْلِيلِ ﭐلتَّكْلُفَةِ. كَمَا يُعَدُّ ﭐلِابْتِكَارُ ﭐلتِّكْنُولُوجيُّ أَحَدَ أهَمِّ ﭐلْخِيَارَاتِ ﭐلْمَفْرُوضَةِ عَلَى ﭐلْمُقَاوَلاتِ لِتَحْقِيقِ مُسْتَقْبَلٍ أَكْثَر كَفَاءَةً وﭐسْتِدَامَةً ومُوَاجَهَةِ ﭐلْمُنَافَسَةِ.</a:t>
            </a:r>
            <a:endParaRPr/>
          </a:p>
          <a:p>
            <a:pPr indent="0" lvl="0" marL="0" marR="0" rtl="1" algn="just">
              <a:lnSpc>
                <a:spcPct val="115000"/>
              </a:lnSpc>
              <a:spcBef>
                <a:spcPts val="1200"/>
              </a:spcBef>
              <a:spcAft>
                <a:spcPts val="0"/>
              </a:spcAft>
              <a:buNone/>
            </a:pPr>
            <a:r>
              <a:rPr b="1" lang="ar-SA" sz="2400">
                <a:solidFill>
                  <a:schemeClr val="dk1"/>
                </a:solidFill>
                <a:latin typeface="Times New Roman"/>
                <a:ea typeface="Times New Roman"/>
                <a:cs typeface="Times New Roman"/>
                <a:sym typeface="Times New Roman"/>
              </a:rPr>
              <a:t>   وتُعَدُّ تقنِيةُ ﭐلنَّمْذَجَةِ ﭐلرَّقْمِيَّةِ لِلْمَبَانِي، عَلَى سَبِيلِ ﭐلْمِثَالِ، مِنَ ﭐلِابْتِكَارَاتِ ﭐلَّتِي غَيَّرَتْ وَجْهَ صِنَاعَةِ مُقَاوَلاتِ ﭐلْبِنَاءِ وﭐلتَّشْيِيدِ؛ فَهِيَ تَعْتَمِدُ إِنْشَاءَ نَمُوذَجٍ رَقْمِيٍّ ثُلَاثِيِّ ﭐلْأَبْعَادِ لِلْمَبَانِي قَبْلَ ﭐلشُّرُوعِ في ﭐلْإِنْجَازِ، مِمَّا يُتِيحُ لِلْمُهَنْدِسِينَ وﭐلْمُقَاوِلِينَ تَحْدِيدَ ﭐلْمُشْكِلَاتِ ﭐلْمُحْتَمَلَةِ وﭐلْأَخْطَارِ وتَجَنُّبَهَا. </a:t>
            </a:r>
            <a:endParaRPr/>
          </a:p>
          <a:p>
            <a:pPr indent="0" lvl="0" marL="0" marR="0" rtl="1" algn="just">
              <a:lnSpc>
                <a:spcPct val="115000"/>
              </a:lnSpc>
              <a:spcBef>
                <a:spcPts val="1200"/>
              </a:spcBef>
              <a:spcAft>
                <a:spcPts val="0"/>
              </a:spcAft>
              <a:buNone/>
            </a:pPr>
            <a:r>
              <a:rPr b="1" lang="ar-SA" sz="2400">
                <a:solidFill>
                  <a:schemeClr val="dk1"/>
                </a:solidFill>
                <a:latin typeface="Times New Roman"/>
                <a:ea typeface="Times New Roman"/>
                <a:cs typeface="Times New Roman"/>
                <a:sym typeface="Times New Roman"/>
              </a:rPr>
              <a:t>  كَمَا أَصْبَحَتِ ﭐلرُّوبُوتَاتُ جُزْءًا لَا يَتَجَزَّأُ مِنْ مُسْتَقْبَلِ صِنَاعَةِ ﭐلْمُقَاوَلَاتِ، حَيْثُ تُسْتَخْدَمُ في مَجْمُوعَةٍ مُتَنَوِّعَةٍ مِنَ ﭐلْمَهَامِّ مِثْل ﭐلْحَفْرِ، ونَقْلِ ﭐلْمَوَادِّ، وتَرْكِيبِ ﭐلْهَيَاكِلِ، وَتُوَفِّرُ خَدَمَاتٍ جَلِيلَةً في تَجْوِيدِ ﭐلْعَمَلِيَّاتِ وتَقْلِيصِ ﭐلْأَخْطَاءِ ﭐلْبَشَرِيَّةِ.</a:t>
            </a:r>
            <a:endParaRPr b="1" sz="2400">
              <a:solidFill>
                <a:schemeClr val="dk1"/>
              </a:solidFill>
              <a:latin typeface="Times New Roman"/>
              <a:ea typeface="Times New Roman"/>
              <a:cs typeface="Times New Roman"/>
              <a:sym typeface="Times New Roman"/>
            </a:endParaRPr>
          </a:p>
          <a:p>
            <a:pPr indent="0" lvl="0" marL="0" marR="0" rtl="1" algn="just">
              <a:lnSpc>
                <a:spcPct val="115000"/>
              </a:lnSpc>
              <a:spcBef>
                <a:spcPts val="1200"/>
              </a:spcBef>
              <a:spcAft>
                <a:spcPts val="0"/>
              </a:spcAft>
              <a:buNone/>
            </a:pPr>
            <a:r>
              <a:t/>
            </a:r>
            <a:endParaRPr b="1" sz="240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22"/>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67" name="Google Shape;567;p22"/>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68" name="Google Shape;568;p22"/>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569" name="Google Shape;569;p22"/>
          <p:cNvSpPr txBox="1"/>
          <p:nvPr/>
        </p:nvSpPr>
        <p:spPr>
          <a:xfrm>
            <a:off x="436069" y="148913"/>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chemeClr val="dk1"/>
              </a:buClr>
              <a:buSzPct val="100000"/>
              <a:buFont typeface="Calibri"/>
              <a:buNone/>
            </a:pPr>
            <a:r>
              <a:rPr b="1" i="0" lang="ar-SA" sz="2000" u="none" cap="none" strike="noStrike">
                <a:solidFill>
                  <a:schemeClr val="dk1"/>
                </a:solidFill>
                <a:latin typeface="Calibri"/>
                <a:ea typeface="Calibri"/>
                <a:cs typeface="Calibri"/>
                <a:sym typeface="Calibri"/>
              </a:rPr>
              <a:t>يتناوب المتعلمون  على القراءة، مع احترام معايير الطلاقة: الدقة والسرعة والتعبير عن المعاني</a:t>
            </a:r>
            <a:endParaRPr b="1" i="0" sz="2000" u="none" cap="none" strike="noStrike">
              <a:solidFill>
                <a:schemeClr val="dk1"/>
              </a:solidFill>
              <a:latin typeface="Calibri"/>
              <a:ea typeface="Calibri"/>
              <a:cs typeface="Calibri"/>
              <a:sym typeface="Calibri"/>
            </a:endParaRPr>
          </a:p>
        </p:txBody>
      </p:sp>
      <p:sp>
        <p:nvSpPr>
          <p:cNvPr id="570" name="Google Shape;570;p22"/>
          <p:cNvSpPr txBox="1"/>
          <p:nvPr/>
        </p:nvSpPr>
        <p:spPr>
          <a:xfrm>
            <a:off x="1528249"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400"/>
              <a:buFont typeface="Calibri"/>
              <a:buNone/>
            </a:pPr>
            <a:r>
              <a:rPr b="0" i="0" lang="ar-SA" sz="1400" u="none" cap="none" strike="noStrike">
                <a:solidFill>
                  <a:schemeClr val="dk1"/>
                </a:solidFill>
                <a:latin typeface="Calibri"/>
                <a:ea typeface="Calibri"/>
                <a:cs typeface="Calibri"/>
                <a:sym typeface="Calibri"/>
              </a:rPr>
              <a:t>يعين المدرس التلميذ الذي سيقرأ  جزءً من النص ويطلب من الآخرين تقديم التغذية الراجعة.</a:t>
            </a:r>
            <a:endParaRPr b="0" i="0" sz="1400" u="none" cap="none" strike="noStrike">
              <a:solidFill>
                <a:schemeClr val="dk1"/>
              </a:solidFill>
              <a:latin typeface="Calibri"/>
              <a:ea typeface="Calibri"/>
              <a:cs typeface="Calibri"/>
              <a:sym typeface="Calibri"/>
            </a:endParaRPr>
          </a:p>
        </p:txBody>
      </p:sp>
      <p:sp>
        <p:nvSpPr>
          <p:cNvPr id="571" name="Google Shape;571;p22"/>
          <p:cNvSpPr txBox="1"/>
          <p:nvPr/>
        </p:nvSpPr>
        <p:spPr>
          <a:xfrm>
            <a:off x="212443" y="1003918"/>
            <a:ext cx="11726711" cy="5625835"/>
          </a:xfrm>
          <a:prstGeom prst="rect">
            <a:avLst/>
          </a:prstGeom>
          <a:noFill/>
          <a:ln>
            <a:noFill/>
          </a:ln>
        </p:spPr>
        <p:txBody>
          <a:bodyPr anchorCtr="0" anchor="t" bIns="45700" lIns="91425" spcFirstLastPara="1" rIns="91425" wrap="square" tIns="45700">
            <a:spAutoFit/>
          </a:bodyPr>
          <a:lstStyle/>
          <a:p>
            <a:pPr indent="0" lvl="0" marL="0" marR="0" rtl="1" algn="just">
              <a:lnSpc>
                <a:spcPct val="115000"/>
              </a:lnSpc>
              <a:spcBef>
                <a:spcPts val="0"/>
              </a:spcBef>
              <a:spcAft>
                <a:spcPts val="0"/>
              </a:spcAft>
              <a:buNone/>
            </a:pPr>
            <a:r>
              <a:rPr b="1" lang="ar-SA" sz="2400">
                <a:solidFill>
                  <a:schemeClr val="dk1"/>
                </a:solidFill>
                <a:latin typeface="Times New Roman"/>
                <a:ea typeface="Times New Roman"/>
                <a:cs typeface="Times New Roman"/>
                <a:sym typeface="Times New Roman"/>
              </a:rPr>
              <a:t>    أَمَّا ﭐلذَّكَاءُ ﭐلِاصْطِنَاعِيُّ وﭐلتَّعَلُّمُ ﭐلْآلِيُّ فَيُشَكِّلانِ قَفْزَةً نَوْعِيَّةً في تَدْبِيرِ ﭐلْمَشَارِيعِ وﭐقْتِرَاحِ ﭐلْحُلُولِ ﭐلذَّكِيَّةِ. وبِاسْتِخْدَامِ ﭐلذَّكَاءِ ﭐلِاصْطِنَاعِيِّ، يُمْكِنُ تَحْسِينُ عَمَلِيَّةِ ﭐتِّخَاذِ ﭐلْقَرَارِ وتَقْلِيلُ حُدُوثِ ﭐلْأَخْطَاءِ. وتُصْبِحُ ﭐلْمَبَانِي ﭐلذَّكِيَّةُ مُعْتَمِدَةً عَلَى تِقْنِياتِ ﭐلتَّحَكُّمِ ﭐلرَّقْمِيِّ لِتَحْسِينِ ﭐسْتِخْدَامِ ﭐلطَّاقَةِ وﭐلْمِيَاهِ. كَمَا تَعْتَمِدُ عَلَى أَنْظِمَةٍ مُتَطَوِّرَةٍ لِقِيَاسِ ﭐسْتِهْلَاكِ ﭐلطَّاقَةِ وتَحْلِيلِهَا، مِمَّا يُسْهِمُ في تَقْلِيلِ ﭐلتَّكَالِيفِ وﭐلْحِفَاظِ عَلَى ﭐلْمَوَارِدِ ﭐلطَّبِيعِيَّةِ. </a:t>
            </a:r>
            <a:endParaRPr/>
          </a:p>
          <a:p>
            <a:pPr indent="0" lvl="0" marL="0" marR="0" rtl="1" algn="just">
              <a:lnSpc>
                <a:spcPct val="115000"/>
              </a:lnSpc>
              <a:spcBef>
                <a:spcPts val="1200"/>
              </a:spcBef>
              <a:spcAft>
                <a:spcPts val="0"/>
              </a:spcAft>
              <a:buNone/>
            </a:pPr>
            <a:r>
              <a:rPr b="1" lang="ar-SA" sz="2400">
                <a:solidFill>
                  <a:schemeClr val="dk1"/>
                </a:solidFill>
                <a:latin typeface="Times New Roman"/>
                <a:ea typeface="Times New Roman"/>
                <a:cs typeface="Times New Roman"/>
                <a:sym typeface="Times New Roman"/>
              </a:rPr>
              <a:t>    تُوَاجِهُ ﭐلْمُقَاوَلَاتُ وﭐلشَّرِكَاتُ تَحَدِّيَاتٍ عَدِيدَةً فِي إِدْمَاج ﭐلتِّكْنُولُوجِيَا فِي مَشَارِيعِهَا، بِالرَّغْمِ مِنَ ﭐلْفَوَائِدِ ﭐلْكَبِيرَةِ ﭐلَّتِي تُقَدِّمُهَا لَهَا، ذَلِكَ لِأَنَّ هَذَا ﭐلِاسْتِثْمَارَ فِي ﭐلتِّقْنِياتِ ﭐلْمُتَطَوِّرَةِ مِثْلَ ﭐلرُّوبُوتَاتِ وﭐلذَّكَاءِ ﭐلِاصْطِنَاعِيِّ يَتَطَلَّبُ ضَخَّ مَبَالِغَ ضَخْمَةٍ مِمَّا يُشَكِّلُ عَائِقًا لَا يُسْتَهَانُ بِهِ أمَامَ ﭐلشَّرِكَاتِ ﭐلصَّغِيرَةِ وﭐلْمُتَوَسِّطَةِ. إضَافَةً إِلَى مَا يَتَطَلَّبُهُ إِعَادَةُ تَأْهِيلِ ﭐلْعُنْصُرِ ﭐلْبَشَرِيِّ مِنْ مَصَارِيفَ، عِلَاوَةً عَلَى مُوَاجَهَةِ خَطَرِ ﭐلْهَجَمَاتِ ﭐلسِّيبْرَانِيَّةِ ﭐلَّتِي تُحَتِّمُ عَلَى ﭐلشَّرِكَاتِ حِمَايَةَ بَيَانَاتِهَا وتَأْمِينَ أَنْظِمَتِهَا مِنْ كُلِّ ﭐخْتِرَاقٍ مُحْتَمَلٍ.</a:t>
            </a:r>
            <a:endParaRPr/>
          </a:p>
          <a:p>
            <a:pPr indent="0" lvl="0" marL="0" marR="0" rtl="1" algn="just">
              <a:lnSpc>
                <a:spcPct val="115000"/>
              </a:lnSpc>
              <a:spcBef>
                <a:spcPts val="1200"/>
              </a:spcBef>
              <a:spcAft>
                <a:spcPts val="0"/>
              </a:spcAft>
              <a:buNone/>
            </a:pPr>
            <a:r>
              <a:rPr b="1" lang="ar-SA" sz="2400">
                <a:solidFill>
                  <a:schemeClr val="dk1"/>
                </a:solidFill>
                <a:latin typeface="Times New Roman"/>
                <a:ea typeface="Times New Roman"/>
                <a:cs typeface="Times New Roman"/>
                <a:sym typeface="Times New Roman"/>
              </a:rPr>
              <a:t>     ومَعَ ذَلِكَ، فَمِنَ ﭐلْمُتَوَقَّعِ فِي ﭐلْمُسْتَقْبَلِ ﭐلْقَرِيبِ أَنْ تَسْتَمِرَّ صِنَاعَةُ ﭐلْمُقَاوَلَاتِ فِي ﭐلتَّطَوُّرِ ﭐلسَّرِيعِ بِفَضْلِ ﭐلتِّقْنِياتِ ﭐلْحَدِيثَةِ، لِأنَّهَا تُعَدُّ مُحَرِّكًا رَئِيسًا لِلتَّطَوُّرِ، حَيْثُ تُسْهِمُ فِي تَحْسِينِ ﭐلْكَفَاءَةِ وزِيَادَةِ ﭐلْإِنْتَاجِيَّةِ وتَقْلِيلِ ﭐلتَّكَالِيفِ. </a:t>
            </a:r>
            <a:endParaRPr/>
          </a:p>
          <a:p>
            <a:pPr indent="0" lvl="0" marL="0" marR="0" rtl="1" algn="ctr">
              <a:lnSpc>
                <a:spcPct val="115000"/>
              </a:lnSpc>
              <a:spcBef>
                <a:spcPts val="1200"/>
              </a:spcBef>
              <a:spcAft>
                <a:spcPts val="0"/>
              </a:spcAft>
              <a:buNone/>
            </a:pPr>
            <a:r>
              <a:rPr b="1" lang="ar-SA" sz="2400">
                <a:solidFill>
                  <a:schemeClr val="dk1"/>
                </a:solidFill>
                <a:latin typeface="Times New Roman"/>
                <a:ea typeface="Times New Roman"/>
                <a:cs typeface="Times New Roman"/>
                <a:sym typeface="Times New Roman"/>
              </a:rPr>
              <a:t>(فريق التأليف)</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descr="Image générée" id="576" name="Google Shape;576;p23"/>
          <p:cNvPicPr preferRelativeResize="0"/>
          <p:nvPr/>
        </p:nvPicPr>
        <p:blipFill rotWithShape="1">
          <a:blip r:embed="rId3">
            <a:alphaModFix/>
          </a:blip>
          <a:srcRect b="41629" l="3381" r="70997" t="42119"/>
          <a:stretch/>
        </p:blipFill>
        <p:spPr>
          <a:xfrm>
            <a:off x="218921" y="63476"/>
            <a:ext cx="498102" cy="473924"/>
          </a:xfrm>
          <a:prstGeom prst="rect">
            <a:avLst/>
          </a:prstGeom>
          <a:noFill/>
          <a:ln>
            <a:noFill/>
          </a:ln>
        </p:spPr>
      </p:pic>
      <p:sp>
        <p:nvSpPr>
          <p:cNvPr id="577" name="Google Shape;577;p23"/>
          <p:cNvSpPr txBox="1"/>
          <p:nvPr/>
        </p:nvSpPr>
        <p:spPr>
          <a:xfrm>
            <a:off x="1127067" y="66761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i="1" lang="ar-SA" sz="1400">
                <a:solidFill>
                  <a:srgbClr val="7F7F7F"/>
                </a:solidFill>
                <a:latin typeface="Calibri"/>
                <a:ea typeface="Calibri"/>
                <a:cs typeface="Calibri"/>
                <a:sym typeface="Calibri"/>
              </a:rPr>
              <a:t> يطلب الأستاذ من التلاميذ أن يقوموا أداءهم القرائي ذاتيا باعتماد جدول التقويم.  </a:t>
            </a:r>
            <a:endParaRPr i="1" sz="1400">
              <a:solidFill>
                <a:srgbClr val="7F7F7F"/>
              </a:solidFill>
              <a:latin typeface="Calibri"/>
              <a:ea typeface="Calibri"/>
              <a:cs typeface="Calibri"/>
              <a:sym typeface="Calibri"/>
            </a:endParaRPr>
          </a:p>
        </p:txBody>
      </p:sp>
      <p:sp>
        <p:nvSpPr>
          <p:cNvPr id="578" name="Google Shape;578;p23"/>
          <p:cNvSpPr/>
          <p:nvPr/>
        </p:nvSpPr>
        <p:spPr>
          <a:xfrm>
            <a:off x="1998769" y="1423316"/>
            <a:ext cx="8630560" cy="615142"/>
          </a:xfrm>
          <a:prstGeom prst="roundRect">
            <a:avLst>
              <a:gd fmla="val 16667" name="adj"/>
            </a:avLst>
          </a:prstGeom>
          <a:solidFill>
            <a:srgbClr val="3A7D22"/>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ar-SA" sz="3200">
                <a:solidFill>
                  <a:srgbClr val="FFFFFF"/>
                </a:solidFill>
                <a:latin typeface="Calibri"/>
                <a:ea typeface="Calibri"/>
                <a:cs typeface="Calibri"/>
                <a:sym typeface="Calibri"/>
              </a:rPr>
              <a:t>أحرص على التقويم الذاتي المنتظم لأدائي القرائي </a:t>
            </a:r>
            <a:endParaRPr b="1" sz="3200">
              <a:solidFill>
                <a:srgbClr val="FFFFFF"/>
              </a:solidFill>
              <a:latin typeface="Calibri"/>
              <a:ea typeface="Calibri"/>
              <a:cs typeface="Calibri"/>
              <a:sym typeface="Calibri"/>
            </a:endParaRPr>
          </a:p>
        </p:txBody>
      </p:sp>
      <p:sp>
        <p:nvSpPr>
          <p:cNvPr id="579" name="Google Shape;579;p23"/>
          <p:cNvSpPr txBox="1"/>
          <p:nvPr/>
        </p:nvSpPr>
        <p:spPr>
          <a:xfrm>
            <a:off x="471665" y="228252"/>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SA" sz="1800" u="none" cap="none" strike="noStrike">
                <a:solidFill>
                  <a:srgbClr val="7F7F7F"/>
                </a:solidFill>
                <a:latin typeface="Calibri"/>
                <a:ea typeface="Calibri"/>
                <a:cs typeface="Calibri"/>
                <a:sym typeface="Calibri"/>
              </a:rPr>
              <a:t>التقويم الذاتي: أقوم أدائي القرائي ذاتيا.</a:t>
            </a:r>
            <a:endParaRPr/>
          </a:p>
        </p:txBody>
      </p:sp>
      <p:pic>
        <p:nvPicPr>
          <p:cNvPr id="580" name="Google Shape;580;p23"/>
          <p:cNvPicPr preferRelativeResize="0"/>
          <p:nvPr/>
        </p:nvPicPr>
        <p:blipFill rotWithShape="1">
          <a:blip r:embed="rId4">
            <a:alphaModFix/>
          </a:blip>
          <a:srcRect b="0" l="0" r="0" t="0"/>
          <a:stretch/>
        </p:blipFill>
        <p:spPr>
          <a:xfrm>
            <a:off x="868514" y="3211461"/>
            <a:ext cx="10620375" cy="1143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24"/>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SA"/>
              <a:t>25 دقيقة</a:t>
            </a:r>
            <a:endParaRPr/>
          </a:p>
        </p:txBody>
      </p:sp>
      <p:sp>
        <p:nvSpPr>
          <p:cNvPr id="586" name="Google Shape;586;p24"/>
          <p:cNvSpPr txBox="1"/>
          <p:nvPr>
            <p:ph idx="2" type="body"/>
          </p:nvPr>
        </p:nvSpPr>
        <p:spPr>
          <a:xfrm>
            <a:off x="5025419" y="1786487"/>
            <a:ext cx="5869201" cy="2350264"/>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000000"/>
              </a:buClr>
              <a:buSzPts val="3200"/>
              <a:buNone/>
            </a:pPr>
            <a:r>
              <a:rPr lang="ar-SA">
                <a:solidFill>
                  <a:srgbClr val="106585"/>
                </a:solidFill>
                <a:latin typeface="Calibri"/>
                <a:ea typeface="Calibri"/>
                <a:cs typeface="Calibri"/>
                <a:sym typeface="Calibri"/>
              </a:rPr>
              <a:t>أتعرف المطلوب وأنجزه: أسئلة الفهم – الظواهر اللغوية</a:t>
            </a:r>
            <a:endParaRPr/>
          </a:p>
        </p:txBody>
      </p:sp>
      <p:pic>
        <p:nvPicPr>
          <p:cNvPr id="587" name="Google Shape;587;p24"/>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591" name="Shape 591"/>
        <p:cNvGrpSpPr/>
        <p:nvPr/>
      </p:nvGrpSpPr>
      <p:grpSpPr>
        <a:xfrm>
          <a:off x="0" y="0"/>
          <a:ext cx="0" cy="0"/>
          <a:chOff x="0" y="0"/>
          <a:chExt cx="0" cy="0"/>
        </a:xfrm>
      </p:grpSpPr>
      <p:grpSp>
        <p:nvGrpSpPr>
          <p:cNvPr id="592" name="Google Shape;592;p25"/>
          <p:cNvGrpSpPr/>
          <p:nvPr/>
        </p:nvGrpSpPr>
        <p:grpSpPr>
          <a:xfrm>
            <a:off x="812159" y="839749"/>
            <a:ext cx="10567685" cy="5198169"/>
            <a:chOff x="2184400" y="1402025"/>
            <a:chExt cx="7823200" cy="4942038"/>
          </a:xfrm>
        </p:grpSpPr>
        <p:sp>
          <p:nvSpPr>
            <p:cNvPr id="593" name="Google Shape;593;p25"/>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4" name="Google Shape;594;p2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S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595" name="Google Shape;595;p25"/>
          <p:cNvGrpSpPr/>
          <p:nvPr/>
        </p:nvGrpSpPr>
        <p:grpSpPr>
          <a:xfrm>
            <a:off x="8649325" y="4917801"/>
            <a:ext cx="2572577" cy="936371"/>
            <a:chOff x="8649325" y="4917801"/>
            <a:chExt cx="2572576" cy="936370"/>
          </a:xfrm>
        </p:grpSpPr>
        <p:sp>
          <p:nvSpPr>
            <p:cNvPr id="596" name="Google Shape;596;p2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7" name="Google Shape;597;p25"/>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SA" sz="3600" u="none" cap="none" strike="noStrike">
                  <a:solidFill>
                    <a:srgbClr val="000000"/>
                  </a:solidFill>
                  <a:latin typeface="Calibri"/>
                  <a:ea typeface="Calibri"/>
                  <a:cs typeface="Calibri"/>
                  <a:sym typeface="Calibri"/>
                </a:rPr>
                <a:t>5 دقائق</a:t>
              </a:r>
              <a:endParaRPr/>
            </a:p>
          </p:txBody>
        </p:sp>
      </p:grpSp>
      <p:pic>
        <p:nvPicPr>
          <p:cNvPr descr="Une image contenant habits, Dessin d’enfant, table, meubles&#10;&#10;Le contenu généré par l’IA peut être incorrect." id="598" name="Google Shape;598;p25"/>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599" name="Google Shape;599;p25"/>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S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26"/>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SA" sz="1400" u="none" cap="none" strike="noStrike">
                <a:solidFill>
                  <a:srgbClr val="A5A5A5"/>
                </a:solidFill>
                <a:highlight>
                  <a:srgbClr val="FFFF00"/>
                </a:highlight>
                <a:latin typeface="Calibri"/>
                <a:ea typeface="Calibri"/>
                <a:cs typeface="Calibri"/>
                <a:sym typeface="Calibri"/>
              </a:rPr>
              <a:t> ثنائيا </a:t>
            </a:r>
            <a:r>
              <a:rPr b="0" i="0" lang="ar-S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05" name="Google Shape;605;p26"/>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S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 60/59</a:t>
            </a:r>
            <a:endParaRPr b="0" i="0" sz="2000" u="none" cap="none" strike="noStrike">
              <a:solidFill>
                <a:srgbClr val="000000"/>
              </a:solidFill>
              <a:latin typeface="Arial"/>
              <a:ea typeface="Arial"/>
              <a:cs typeface="Arial"/>
              <a:sym typeface="Arial"/>
            </a:endParaRPr>
          </a:p>
        </p:txBody>
      </p:sp>
      <p:pic>
        <p:nvPicPr>
          <p:cNvPr id="606" name="Google Shape;606;p26"/>
          <p:cNvPicPr preferRelativeResize="0"/>
          <p:nvPr/>
        </p:nvPicPr>
        <p:blipFill rotWithShape="1">
          <a:blip r:embed="rId3">
            <a:alphaModFix/>
          </a:blip>
          <a:srcRect b="0" l="0" r="0" t="0"/>
          <a:stretch/>
        </p:blipFill>
        <p:spPr>
          <a:xfrm>
            <a:off x="228600" y="1005321"/>
            <a:ext cx="11658602" cy="2943224"/>
          </a:xfrm>
          <a:prstGeom prst="rect">
            <a:avLst/>
          </a:prstGeom>
          <a:noFill/>
          <a:ln>
            <a:noFill/>
          </a:ln>
        </p:spPr>
      </p:pic>
      <p:pic>
        <p:nvPicPr>
          <p:cNvPr id="607" name="Google Shape;607;p26"/>
          <p:cNvPicPr preferRelativeResize="0"/>
          <p:nvPr/>
        </p:nvPicPr>
        <p:blipFill rotWithShape="1">
          <a:blip r:embed="rId4">
            <a:alphaModFix/>
          </a:blip>
          <a:srcRect b="0" l="0" r="0" t="0"/>
          <a:stretch/>
        </p:blipFill>
        <p:spPr>
          <a:xfrm>
            <a:off x="364980" y="3948546"/>
            <a:ext cx="11462039" cy="268736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27"/>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SA" sz="1400" u="none" cap="none" strike="noStrike">
                <a:solidFill>
                  <a:srgbClr val="A5A5A5"/>
                </a:solidFill>
                <a:highlight>
                  <a:srgbClr val="FFFF00"/>
                </a:highlight>
                <a:latin typeface="Calibri"/>
                <a:ea typeface="Calibri"/>
                <a:cs typeface="Calibri"/>
                <a:sym typeface="Calibri"/>
              </a:rPr>
              <a:t> ثنائيا </a:t>
            </a:r>
            <a:r>
              <a:rPr b="0" i="0" lang="ar-S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13" name="Google Shape;613;p27"/>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S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 60</a:t>
            </a:r>
            <a:endParaRPr b="0" i="0" sz="2000" u="none" cap="none" strike="noStrike">
              <a:solidFill>
                <a:srgbClr val="000000"/>
              </a:solidFill>
              <a:latin typeface="Arial"/>
              <a:ea typeface="Arial"/>
              <a:cs typeface="Arial"/>
              <a:sym typeface="Arial"/>
            </a:endParaRPr>
          </a:p>
        </p:txBody>
      </p:sp>
      <p:pic>
        <p:nvPicPr>
          <p:cNvPr id="614" name="Google Shape;614;p27"/>
          <p:cNvPicPr preferRelativeResize="0"/>
          <p:nvPr/>
        </p:nvPicPr>
        <p:blipFill rotWithShape="1">
          <a:blip r:embed="rId3">
            <a:alphaModFix/>
          </a:blip>
          <a:srcRect b="0" l="0" r="0" t="0"/>
          <a:stretch/>
        </p:blipFill>
        <p:spPr>
          <a:xfrm>
            <a:off x="417801" y="1453597"/>
            <a:ext cx="4975082" cy="3743325"/>
          </a:xfrm>
          <a:prstGeom prst="rect">
            <a:avLst/>
          </a:prstGeom>
          <a:noFill/>
          <a:ln>
            <a:noFill/>
          </a:ln>
        </p:spPr>
      </p:pic>
      <p:pic>
        <p:nvPicPr>
          <p:cNvPr id="615" name="Google Shape;615;p27"/>
          <p:cNvPicPr preferRelativeResize="0"/>
          <p:nvPr/>
        </p:nvPicPr>
        <p:blipFill rotWithShape="1">
          <a:blip r:embed="rId4">
            <a:alphaModFix/>
          </a:blip>
          <a:srcRect b="0" l="0" r="0" t="0"/>
          <a:stretch/>
        </p:blipFill>
        <p:spPr>
          <a:xfrm>
            <a:off x="5392883" y="1276951"/>
            <a:ext cx="6111150" cy="412745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28"/>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SA" sz="1400" u="none" cap="none" strike="noStrike">
                <a:solidFill>
                  <a:srgbClr val="A5A5A5"/>
                </a:solidFill>
                <a:highlight>
                  <a:srgbClr val="FFFF00"/>
                </a:highlight>
                <a:latin typeface="Calibri"/>
                <a:ea typeface="Calibri"/>
                <a:cs typeface="Calibri"/>
                <a:sym typeface="Calibri"/>
              </a:rPr>
              <a:t> ثنائيا </a:t>
            </a:r>
            <a:r>
              <a:rPr b="0" i="0" lang="ar-S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21" name="Google Shape;621;p28"/>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S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 60</a:t>
            </a:r>
            <a:endParaRPr b="0" i="0" sz="2000" u="none" cap="none" strike="noStrike">
              <a:solidFill>
                <a:srgbClr val="000000"/>
              </a:solidFill>
              <a:latin typeface="Arial"/>
              <a:ea typeface="Arial"/>
              <a:cs typeface="Arial"/>
              <a:sym typeface="Arial"/>
            </a:endParaRPr>
          </a:p>
        </p:txBody>
      </p:sp>
      <p:pic>
        <p:nvPicPr>
          <p:cNvPr id="622" name="Google Shape;622;p28"/>
          <p:cNvPicPr preferRelativeResize="0"/>
          <p:nvPr/>
        </p:nvPicPr>
        <p:blipFill rotWithShape="1">
          <a:blip r:embed="rId3">
            <a:alphaModFix/>
          </a:blip>
          <a:srcRect b="0" l="0" r="0" t="0"/>
          <a:stretch/>
        </p:blipFill>
        <p:spPr>
          <a:xfrm>
            <a:off x="1829776" y="1137619"/>
            <a:ext cx="7782790" cy="520584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29"/>
          <p:cNvPicPr preferRelativeResize="0"/>
          <p:nvPr/>
        </p:nvPicPr>
        <p:blipFill rotWithShape="1">
          <a:blip r:embed="rId3">
            <a:alphaModFix/>
          </a:blip>
          <a:srcRect b="0" l="0" r="0" t="0"/>
          <a:stretch/>
        </p:blipFill>
        <p:spPr>
          <a:xfrm>
            <a:off x="228600" y="1005321"/>
            <a:ext cx="11658602" cy="2943224"/>
          </a:xfrm>
          <a:prstGeom prst="rect">
            <a:avLst/>
          </a:prstGeom>
          <a:noFill/>
          <a:ln>
            <a:noFill/>
          </a:ln>
        </p:spPr>
      </p:pic>
      <p:pic>
        <p:nvPicPr>
          <p:cNvPr id="628" name="Google Shape;628;p29"/>
          <p:cNvPicPr preferRelativeResize="0"/>
          <p:nvPr/>
        </p:nvPicPr>
        <p:blipFill rotWithShape="1">
          <a:blip r:embed="rId4">
            <a:alphaModFix/>
          </a:blip>
          <a:srcRect b="0" l="0" r="0" t="0"/>
          <a:stretch/>
        </p:blipFill>
        <p:spPr>
          <a:xfrm>
            <a:off x="364980" y="3948546"/>
            <a:ext cx="11462039" cy="2687362"/>
          </a:xfrm>
          <a:prstGeom prst="rect">
            <a:avLst/>
          </a:prstGeom>
          <a:noFill/>
          <a:ln>
            <a:noFill/>
          </a:ln>
        </p:spPr>
      </p:pic>
      <p:sp>
        <p:nvSpPr>
          <p:cNvPr id="629" name="Google Shape;629;p29"/>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SA" sz="3600" u="none" cap="none" strike="noStrike">
                <a:solidFill>
                  <a:srgbClr val="757070"/>
                </a:solidFill>
                <a:latin typeface="Calibri"/>
                <a:ea typeface="Calibri"/>
                <a:cs typeface="Calibri"/>
                <a:sym typeface="Calibri"/>
              </a:rPr>
              <a:t>الآن، لنصحح الإجابات في السبورة</a:t>
            </a:r>
            <a:r>
              <a:rPr b="0" i="0" lang="ar-SA" sz="4400" u="none" cap="none" strike="noStrike">
                <a:solidFill>
                  <a:srgbClr val="000000"/>
                </a:solidFill>
                <a:latin typeface="Calibri"/>
                <a:ea typeface="Calibri"/>
                <a:cs typeface="Calibri"/>
                <a:sym typeface="Calibri"/>
              </a:rPr>
              <a:t>.</a:t>
            </a:r>
            <a:endParaRPr/>
          </a:p>
        </p:txBody>
      </p:sp>
      <p:sp>
        <p:nvSpPr>
          <p:cNvPr id="630" name="Google Shape;630;p29"/>
          <p:cNvSpPr txBox="1"/>
          <p:nvPr/>
        </p:nvSpPr>
        <p:spPr>
          <a:xfrm>
            <a:off x="364980" y="56647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S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SA" sz="1200">
                <a:solidFill>
                  <a:srgbClr val="A5A5A5"/>
                </a:solidFill>
                <a:latin typeface="Calibri"/>
                <a:ea typeface="Calibri"/>
                <a:cs typeface="Calibri"/>
                <a:sym typeface="Calibri"/>
              </a:rPr>
              <a:t>.</a:t>
            </a:r>
            <a:endParaRPr/>
          </a:p>
        </p:txBody>
      </p:sp>
      <p:sp>
        <p:nvSpPr>
          <p:cNvPr id="631" name="Google Shape;631;p29"/>
          <p:cNvSpPr txBox="1"/>
          <p:nvPr/>
        </p:nvSpPr>
        <p:spPr>
          <a:xfrm>
            <a:off x="447262" y="2774373"/>
            <a:ext cx="9528010" cy="40011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000">
                <a:solidFill>
                  <a:srgbClr val="1F5C99"/>
                </a:solidFill>
                <a:latin typeface="Calibri"/>
                <a:ea typeface="Calibri"/>
                <a:cs typeface="Calibri"/>
                <a:sym typeface="Calibri"/>
              </a:rPr>
              <a:t>القراء المهتمون بمجال البناء والتشييد، مثل المهندسين والمقاولين والمهتمين بالتطور التكنولوجي.</a:t>
            </a:r>
            <a:endParaRPr b="1" sz="2000">
              <a:solidFill>
                <a:srgbClr val="1F5C99"/>
              </a:solidFill>
              <a:latin typeface="Calibri"/>
              <a:ea typeface="Calibri"/>
              <a:cs typeface="Calibri"/>
              <a:sym typeface="Calibri"/>
            </a:endParaRPr>
          </a:p>
        </p:txBody>
      </p:sp>
      <p:sp>
        <p:nvSpPr>
          <p:cNvPr id="632" name="Google Shape;632;p29"/>
          <p:cNvSpPr txBox="1"/>
          <p:nvPr/>
        </p:nvSpPr>
        <p:spPr>
          <a:xfrm>
            <a:off x="447262" y="2174208"/>
            <a:ext cx="7761556" cy="40011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000">
                <a:solidFill>
                  <a:srgbClr val="FF0000"/>
                </a:solidFill>
                <a:latin typeface="Calibri"/>
                <a:ea typeface="Calibri"/>
                <a:cs typeface="Calibri"/>
                <a:sym typeface="Calibri"/>
              </a:rPr>
              <a:t>التحديات المستقبلية لمقاولات البناء ودور التكنولوجيا في تطويرها.</a:t>
            </a:r>
            <a:endParaRPr b="1" sz="2000">
              <a:solidFill>
                <a:srgbClr val="FF0000"/>
              </a:solidFill>
              <a:latin typeface="Calibri"/>
              <a:ea typeface="Calibri"/>
              <a:cs typeface="Calibri"/>
              <a:sym typeface="Calibri"/>
            </a:endParaRPr>
          </a:p>
        </p:txBody>
      </p:sp>
      <p:sp>
        <p:nvSpPr>
          <p:cNvPr id="633" name="Google Shape;633;p29"/>
          <p:cNvSpPr txBox="1"/>
          <p:nvPr/>
        </p:nvSpPr>
        <p:spPr>
          <a:xfrm>
            <a:off x="447263" y="3415982"/>
            <a:ext cx="9444882" cy="40011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000">
                <a:solidFill>
                  <a:srgbClr val="FF0000"/>
                </a:solidFill>
                <a:latin typeface="Calibri"/>
                <a:ea typeface="Calibri"/>
                <a:cs typeface="Calibri"/>
                <a:sym typeface="Calibri"/>
              </a:rPr>
              <a:t>الإخبار والتوعية بأهمية التكنولوجيا الحديثة في تطوير قطاع البناء، وبيان التحديات التي تواجهه في المستقبل.</a:t>
            </a:r>
            <a:endParaRPr b="1" sz="2000">
              <a:solidFill>
                <a:srgbClr val="FF0000"/>
              </a:solidFill>
              <a:latin typeface="Calibri"/>
              <a:ea typeface="Calibri"/>
              <a:cs typeface="Calibri"/>
              <a:sym typeface="Calibri"/>
            </a:endParaRPr>
          </a:p>
        </p:txBody>
      </p:sp>
      <p:pic>
        <p:nvPicPr>
          <p:cNvPr id="634" name="Google Shape;634;p29"/>
          <p:cNvPicPr preferRelativeResize="0"/>
          <p:nvPr/>
        </p:nvPicPr>
        <p:blipFill rotWithShape="1">
          <a:blip r:embed="rId5">
            <a:alphaModFix/>
          </a:blip>
          <a:srcRect b="0" l="0" r="0" t="0"/>
          <a:stretch/>
        </p:blipFill>
        <p:spPr>
          <a:xfrm>
            <a:off x="2562086" y="4849775"/>
            <a:ext cx="491787" cy="442452"/>
          </a:xfrm>
          <a:prstGeom prst="rect">
            <a:avLst/>
          </a:prstGeom>
          <a:noFill/>
          <a:ln>
            <a:noFill/>
          </a:ln>
        </p:spPr>
      </p:pic>
      <p:pic>
        <p:nvPicPr>
          <p:cNvPr id="635" name="Google Shape;635;p29"/>
          <p:cNvPicPr preferRelativeResize="0"/>
          <p:nvPr/>
        </p:nvPicPr>
        <p:blipFill rotWithShape="1">
          <a:blip r:embed="rId5">
            <a:alphaModFix/>
          </a:blip>
          <a:srcRect b="0" l="0" r="0" t="0"/>
          <a:stretch/>
        </p:blipFill>
        <p:spPr>
          <a:xfrm>
            <a:off x="2562085" y="5361527"/>
            <a:ext cx="491787" cy="442452"/>
          </a:xfrm>
          <a:prstGeom prst="rect">
            <a:avLst/>
          </a:prstGeom>
          <a:noFill/>
          <a:ln>
            <a:noFill/>
          </a:ln>
        </p:spPr>
      </p:pic>
      <p:pic>
        <p:nvPicPr>
          <p:cNvPr id="636" name="Google Shape;636;p29"/>
          <p:cNvPicPr preferRelativeResize="0"/>
          <p:nvPr/>
        </p:nvPicPr>
        <p:blipFill rotWithShape="1">
          <a:blip r:embed="rId5">
            <a:alphaModFix/>
          </a:blip>
          <a:srcRect b="0" l="0" r="0" t="0"/>
          <a:stretch/>
        </p:blipFill>
        <p:spPr>
          <a:xfrm>
            <a:off x="912530" y="5803979"/>
            <a:ext cx="491787" cy="442452"/>
          </a:xfrm>
          <a:prstGeom prst="rect">
            <a:avLst/>
          </a:prstGeom>
          <a:noFill/>
          <a:ln>
            <a:noFill/>
          </a:ln>
        </p:spPr>
      </p:pic>
      <p:pic>
        <p:nvPicPr>
          <p:cNvPr id="637" name="Google Shape;637;p29"/>
          <p:cNvPicPr preferRelativeResize="0"/>
          <p:nvPr/>
        </p:nvPicPr>
        <p:blipFill rotWithShape="1">
          <a:blip r:embed="rId5">
            <a:alphaModFix/>
          </a:blip>
          <a:srcRect b="0" l="0" r="0" t="0"/>
          <a:stretch/>
        </p:blipFill>
        <p:spPr>
          <a:xfrm>
            <a:off x="2562084" y="6193456"/>
            <a:ext cx="491787" cy="44245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30"/>
          <p:cNvSpPr/>
          <p:nvPr/>
        </p:nvSpPr>
        <p:spPr>
          <a:xfrm>
            <a:off x="433416" y="3342838"/>
            <a:ext cx="1500641" cy="38276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2000">
              <a:solidFill>
                <a:srgbClr val="FF0000"/>
              </a:solidFill>
              <a:latin typeface="Calibri"/>
              <a:ea typeface="Calibri"/>
              <a:cs typeface="Calibri"/>
              <a:sym typeface="Calibri"/>
            </a:endParaRPr>
          </a:p>
        </p:txBody>
      </p:sp>
      <p:pic>
        <p:nvPicPr>
          <p:cNvPr id="643" name="Google Shape;643;p30"/>
          <p:cNvPicPr preferRelativeResize="0"/>
          <p:nvPr/>
        </p:nvPicPr>
        <p:blipFill rotWithShape="1">
          <a:blip r:embed="rId3">
            <a:alphaModFix/>
          </a:blip>
          <a:srcRect b="0" l="0" r="0" t="0"/>
          <a:stretch/>
        </p:blipFill>
        <p:spPr>
          <a:xfrm>
            <a:off x="417801" y="1453597"/>
            <a:ext cx="4975082" cy="3743325"/>
          </a:xfrm>
          <a:prstGeom prst="rect">
            <a:avLst/>
          </a:prstGeom>
          <a:noFill/>
          <a:ln>
            <a:noFill/>
          </a:ln>
        </p:spPr>
      </p:pic>
      <p:pic>
        <p:nvPicPr>
          <p:cNvPr id="644" name="Google Shape;644;p30"/>
          <p:cNvPicPr preferRelativeResize="0"/>
          <p:nvPr/>
        </p:nvPicPr>
        <p:blipFill rotWithShape="1">
          <a:blip r:embed="rId4">
            <a:alphaModFix/>
          </a:blip>
          <a:srcRect b="0" l="0" r="0" t="0"/>
          <a:stretch/>
        </p:blipFill>
        <p:spPr>
          <a:xfrm>
            <a:off x="5392883" y="1276951"/>
            <a:ext cx="6111150" cy="4127452"/>
          </a:xfrm>
          <a:prstGeom prst="rect">
            <a:avLst/>
          </a:prstGeom>
          <a:noFill/>
          <a:ln>
            <a:noFill/>
          </a:ln>
        </p:spPr>
      </p:pic>
      <p:sp>
        <p:nvSpPr>
          <p:cNvPr id="645" name="Google Shape;645;p30"/>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SA" sz="3600" u="none" cap="none" strike="noStrike">
                <a:solidFill>
                  <a:srgbClr val="757070"/>
                </a:solidFill>
                <a:latin typeface="Calibri"/>
                <a:ea typeface="Calibri"/>
                <a:cs typeface="Calibri"/>
                <a:sym typeface="Calibri"/>
              </a:rPr>
              <a:t>الآن، لنصحح الإجابات في السبورة</a:t>
            </a:r>
            <a:r>
              <a:rPr b="0" i="0" lang="ar-SA" sz="4400" u="none" cap="none" strike="noStrike">
                <a:solidFill>
                  <a:srgbClr val="000000"/>
                </a:solidFill>
                <a:latin typeface="Calibri"/>
                <a:ea typeface="Calibri"/>
                <a:cs typeface="Calibri"/>
                <a:sym typeface="Calibri"/>
              </a:rPr>
              <a:t>.</a:t>
            </a:r>
            <a:endParaRPr/>
          </a:p>
        </p:txBody>
      </p:sp>
      <p:sp>
        <p:nvSpPr>
          <p:cNvPr id="646" name="Google Shape;646;p30"/>
          <p:cNvSpPr txBox="1"/>
          <p:nvPr/>
        </p:nvSpPr>
        <p:spPr>
          <a:xfrm>
            <a:off x="447262" y="53215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S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SA" sz="1200">
                <a:solidFill>
                  <a:srgbClr val="A5A5A5"/>
                </a:solidFill>
                <a:latin typeface="Calibri"/>
                <a:ea typeface="Calibri"/>
                <a:cs typeface="Calibri"/>
                <a:sym typeface="Calibri"/>
              </a:rPr>
              <a:t>.</a:t>
            </a:r>
            <a:endParaRPr/>
          </a:p>
        </p:txBody>
      </p:sp>
      <p:pic>
        <p:nvPicPr>
          <p:cNvPr id="647" name="Google Shape;647;p30"/>
          <p:cNvPicPr preferRelativeResize="0"/>
          <p:nvPr/>
        </p:nvPicPr>
        <p:blipFill rotWithShape="1">
          <a:blip r:embed="rId5">
            <a:alphaModFix/>
          </a:blip>
          <a:srcRect b="0" l="0" r="0" t="0"/>
          <a:stretch/>
        </p:blipFill>
        <p:spPr>
          <a:xfrm>
            <a:off x="5392884" y="3865418"/>
            <a:ext cx="426026" cy="654627"/>
          </a:xfrm>
          <a:prstGeom prst="rect">
            <a:avLst/>
          </a:prstGeom>
          <a:solidFill>
            <a:srgbClr val="FFFF00"/>
          </a:solidFill>
          <a:ln>
            <a:noFill/>
          </a:ln>
        </p:spPr>
      </p:pic>
      <p:pic>
        <p:nvPicPr>
          <p:cNvPr id="648" name="Google Shape;648;p30"/>
          <p:cNvPicPr preferRelativeResize="0"/>
          <p:nvPr/>
        </p:nvPicPr>
        <p:blipFill rotWithShape="1">
          <a:blip r:embed="rId5">
            <a:alphaModFix/>
          </a:blip>
          <a:srcRect b="0" l="0" r="0" t="0"/>
          <a:stretch/>
        </p:blipFill>
        <p:spPr>
          <a:xfrm>
            <a:off x="417800" y="3210791"/>
            <a:ext cx="426026" cy="654627"/>
          </a:xfrm>
          <a:prstGeom prst="rect">
            <a:avLst/>
          </a:prstGeom>
          <a:solidFill>
            <a:srgbClr val="FFFF00"/>
          </a:solid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31"/>
          <p:cNvSpPr/>
          <p:nvPr/>
        </p:nvSpPr>
        <p:spPr>
          <a:xfrm>
            <a:off x="433416" y="3342838"/>
            <a:ext cx="1500641" cy="38276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2000">
              <a:solidFill>
                <a:srgbClr val="FF0000"/>
              </a:solidFill>
              <a:latin typeface="Calibri"/>
              <a:ea typeface="Calibri"/>
              <a:cs typeface="Calibri"/>
              <a:sym typeface="Calibri"/>
            </a:endParaRPr>
          </a:p>
        </p:txBody>
      </p:sp>
      <p:pic>
        <p:nvPicPr>
          <p:cNvPr id="654" name="Google Shape;654;p31"/>
          <p:cNvPicPr preferRelativeResize="0"/>
          <p:nvPr/>
        </p:nvPicPr>
        <p:blipFill rotWithShape="1">
          <a:blip r:embed="rId3">
            <a:alphaModFix/>
          </a:blip>
          <a:srcRect b="0" l="0" r="0" t="0"/>
          <a:stretch/>
        </p:blipFill>
        <p:spPr>
          <a:xfrm>
            <a:off x="2473036" y="520190"/>
            <a:ext cx="491787" cy="442452"/>
          </a:xfrm>
          <a:prstGeom prst="rect">
            <a:avLst/>
          </a:prstGeom>
          <a:noFill/>
          <a:ln>
            <a:noFill/>
          </a:ln>
        </p:spPr>
      </p:pic>
      <p:pic>
        <p:nvPicPr>
          <p:cNvPr id="655" name="Google Shape;655;p31"/>
          <p:cNvPicPr preferRelativeResize="0"/>
          <p:nvPr/>
        </p:nvPicPr>
        <p:blipFill rotWithShape="1">
          <a:blip r:embed="rId4">
            <a:alphaModFix/>
          </a:blip>
          <a:srcRect b="0" l="0" r="0" t="0"/>
          <a:stretch/>
        </p:blipFill>
        <p:spPr>
          <a:xfrm>
            <a:off x="6712526" y="1115262"/>
            <a:ext cx="5046057" cy="5205845"/>
          </a:xfrm>
          <a:prstGeom prst="rect">
            <a:avLst/>
          </a:prstGeom>
          <a:noFill/>
          <a:ln>
            <a:noFill/>
          </a:ln>
        </p:spPr>
      </p:pic>
      <p:sp>
        <p:nvSpPr>
          <p:cNvPr id="656" name="Google Shape;656;p31"/>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SA" sz="3600" u="none" cap="none" strike="noStrike">
                <a:solidFill>
                  <a:srgbClr val="757070"/>
                </a:solidFill>
                <a:latin typeface="Calibri"/>
                <a:ea typeface="Calibri"/>
                <a:cs typeface="Calibri"/>
                <a:sym typeface="Calibri"/>
              </a:rPr>
              <a:t>الآن، لنصحح الإجابات في السبورة</a:t>
            </a:r>
            <a:r>
              <a:rPr b="0" i="0" lang="ar-SA" sz="4400" u="none" cap="none" strike="noStrike">
                <a:solidFill>
                  <a:srgbClr val="000000"/>
                </a:solidFill>
                <a:latin typeface="Calibri"/>
                <a:ea typeface="Calibri"/>
                <a:cs typeface="Calibri"/>
                <a:sym typeface="Calibri"/>
              </a:rPr>
              <a:t>.</a:t>
            </a:r>
            <a:endParaRPr/>
          </a:p>
        </p:txBody>
      </p:sp>
      <p:sp>
        <p:nvSpPr>
          <p:cNvPr id="657" name="Google Shape;657;p31"/>
          <p:cNvSpPr txBox="1"/>
          <p:nvPr/>
        </p:nvSpPr>
        <p:spPr>
          <a:xfrm>
            <a:off x="447262" y="53215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S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SA" sz="1200">
                <a:solidFill>
                  <a:srgbClr val="A5A5A5"/>
                </a:solidFill>
                <a:latin typeface="Calibri"/>
                <a:ea typeface="Calibri"/>
                <a:cs typeface="Calibri"/>
                <a:sym typeface="Calibri"/>
              </a:rPr>
              <a:t>.</a:t>
            </a:r>
            <a:endParaRPr/>
          </a:p>
        </p:txBody>
      </p:sp>
      <p:sp>
        <p:nvSpPr>
          <p:cNvPr id="658" name="Google Shape;658;p31"/>
          <p:cNvSpPr txBox="1"/>
          <p:nvPr/>
        </p:nvSpPr>
        <p:spPr>
          <a:xfrm>
            <a:off x="270164" y="1151056"/>
            <a:ext cx="6442362" cy="495520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rgbClr val="FF0000"/>
                </a:solidFill>
                <a:latin typeface="Calibri"/>
                <a:ea typeface="Calibri"/>
                <a:cs typeface="Calibri"/>
                <a:sym typeface="Calibri"/>
              </a:rPr>
              <a:t>جواب السؤال5:</a:t>
            </a:r>
            <a:endParaRPr/>
          </a:p>
          <a:p>
            <a:pPr indent="0" lvl="0" marL="0" marR="0" rtl="1" algn="just">
              <a:spcBef>
                <a:spcPts val="0"/>
              </a:spcBef>
              <a:spcAft>
                <a:spcPts val="0"/>
              </a:spcAft>
              <a:buNone/>
            </a:pPr>
            <a:r>
              <a:rPr b="1" lang="ar-SA" sz="2400">
                <a:solidFill>
                  <a:srgbClr val="1F5C99"/>
                </a:solidFill>
                <a:latin typeface="Calibri"/>
                <a:ea typeface="Calibri"/>
                <a:cs typeface="Calibri"/>
                <a:sym typeface="Calibri"/>
              </a:rPr>
              <a:t>الاحتجاج باستخدام الحقائق والإحصائيات: </a:t>
            </a:r>
            <a:r>
              <a:rPr b="1" lang="ar-SA" sz="2400">
                <a:solidFill>
                  <a:schemeClr val="dk1"/>
                </a:solidFill>
                <a:latin typeface="Calibri"/>
                <a:ea typeface="Calibri"/>
                <a:cs typeface="Calibri"/>
                <a:sym typeface="Calibri"/>
              </a:rPr>
              <a:t>يتجلى في قول النص: "تُعَدُّ مقاولاتُ البناء من أكبر المؤسسات نشاطًا في العالم، حيث تُسهم في تطوير البنية التحتية ورفع النمو الاقتصادي"، وهو عرض لحقائق عامة تؤكد أهمية القطاع.</a:t>
            </a:r>
            <a:endParaRPr/>
          </a:p>
          <a:p>
            <a:pPr indent="0" lvl="0" marL="0" marR="0" rtl="1" algn="just">
              <a:spcBef>
                <a:spcPts val="0"/>
              </a:spcBef>
              <a:spcAft>
                <a:spcPts val="0"/>
              </a:spcAft>
              <a:buNone/>
            </a:pPr>
            <a:r>
              <a:rPr b="1" lang="ar-SA" sz="2400">
                <a:solidFill>
                  <a:srgbClr val="1F5C99"/>
                </a:solidFill>
                <a:latin typeface="Calibri"/>
                <a:ea typeface="Calibri"/>
                <a:cs typeface="Calibri"/>
                <a:sym typeface="Calibri"/>
              </a:rPr>
              <a:t>الحجاج باستخدام الأمثلة والتوضيح: </a:t>
            </a:r>
            <a:r>
              <a:rPr b="1" lang="ar-SA" sz="2400">
                <a:solidFill>
                  <a:schemeClr val="dk1"/>
                </a:solidFill>
                <a:latin typeface="Calibri"/>
                <a:ea typeface="Calibri"/>
                <a:cs typeface="Calibri"/>
                <a:sym typeface="Calibri"/>
              </a:rPr>
              <a:t>يظهر في قوله: "وتُعدّ تقنية النمذجة الرقمية للمباني، على سبيل المثال..."، حيث قدّم مثالًا واضحًا لشرح دور التكنولوجيا، وكذلك ذكر استعمال الروبوتات في مهام مثل الحفر ونقل المواد.</a:t>
            </a:r>
            <a:endParaRPr/>
          </a:p>
          <a:p>
            <a:pPr indent="0" lvl="0" marL="0" marR="0" rtl="1" algn="just">
              <a:spcBef>
                <a:spcPts val="0"/>
              </a:spcBef>
              <a:spcAft>
                <a:spcPts val="0"/>
              </a:spcAft>
              <a:buNone/>
            </a:pPr>
            <a:r>
              <a:rPr b="1" lang="ar-SA" sz="2400">
                <a:solidFill>
                  <a:srgbClr val="1F5C99"/>
                </a:solidFill>
                <a:latin typeface="Calibri"/>
                <a:ea typeface="Calibri"/>
                <a:cs typeface="Calibri"/>
                <a:sym typeface="Calibri"/>
              </a:rPr>
              <a:t>الحجاج بعرض التحديات بشكل منطقي: </a:t>
            </a:r>
            <a:r>
              <a:rPr b="1" lang="ar-SA" sz="2400">
                <a:solidFill>
                  <a:schemeClr val="dk1"/>
                </a:solidFill>
                <a:latin typeface="Calibri"/>
                <a:ea typeface="Calibri"/>
                <a:cs typeface="Calibri"/>
                <a:sym typeface="Calibri"/>
              </a:rPr>
              <a:t>يتضح في الفقرة التي تذكر: ارتفاع تكاليف الاستثمار في التكنولوجيا، الحاجة إلى تأهيل العنصر البشري، وخطر الهجمات السيبرانية؛ حيث عرض الكاتب هذه التحديات بشكل متسلسل ومنطقي.</a:t>
            </a:r>
            <a:endParaRPr b="1" sz="24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32"/>
          <p:cNvSpPr/>
          <p:nvPr/>
        </p:nvSpPr>
        <p:spPr>
          <a:xfrm>
            <a:off x="1780720" y="1398085"/>
            <a:ext cx="8630560" cy="615142"/>
          </a:xfrm>
          <a:prstGeom prst="roundRect">
            <a:avLst>
              <a:gd fmla="val 16667" name="adj"/>
            </a:avLst>
          </a:prstGeom>
          <a:solidFill>
            <a:srgbClr val="CCFFCC"/>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1" algn="ctr">
              <a:spcBef>
                <a:spcPts val="0"/>
              </a:spcBef>
              <a:spcAft>
                <a:spcPts val="0"/>
              </a:spcAft>
              <a:buClr>
                <a:schemeClr val="dk1"/>
              </a:buClr>
              <a:buSzPts val="3200"/>
              <a:buFont typeface="Noto Sans Symbols"/>
              <a:buChar char="❑"/>
            </a:pPr>
            <a:r>
              <a:rPr b="1" lang="ar-SA" sz="3200">
                <a:solidFill>
                  <a:schemeClr val="dk1"/>
                </a:solidFill>
                <a:latin typeface="Calibri"/>
                <a:ea typeface="Calibri"/>
                <a:cs typeface="Calibri"/>
                <a:sym typeface="Calibri"/>
              </a:rPr>
              <a:t>أحرص على التقويم الذاتي المنتظم لأدائي في فهم النص</a:t>
            </a:r>
            <a:endParaRPr b="1" sz="3200">
              <a:solidFill>
                <a:schemeClr val="dk1"/>
              </a:solidFill>
              <a:latin typeface="Calibri"/>
              <a:ea typeface="Calibri"/>
              <a:cs typeface="Calibri"/>
              <a:sym typeface="Calibri"/>
            </a:endParaRPr>
          </a:p>
        </p:txBody>
      </p:sp>
      <p:sp>
        <p:nvSpPr>
          <p:cNvPr id="664" name="Google Shape;664;p32"/>
          <p:cNvSpPr txBox="1"/>
          <p:nvPr/>
        </p:nvSpPr>
        <p:spPr>
          <a:xfrm>
            <a:off x="363232" y="264579"/>
            <a:ext cx="11017224" cy="37754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800" u="none" cap="none" strike="noStrike">
                <a:solidFill>
                  <a:srgbClr val="7F7F7F"/>
                </a:solidFill>
                <a:latin typeface="Calibri"/>
                <a:ea typeface="Calibri"/>
                <a:cs typeface="Calibri"/>
                <a:sym typeface="Calibri"/>
              </a:rPr>
              <a:t>التقويم الذاتي لفهم النص</a:t>
            </a:r>
            <a:r>
              <a:rPr b="1" i="0" lang="ar-SA" sz="2000" u="none" cap="none" strike="noStrike">
                <a:solidFill>
                  <a:srgbClr val="757070"/>
                </a:solidFill>
                <a:latin typeface="Calibri"/>
                <a:ea typeface="Calibri"/>
                <a:cs typeface="Calibri"/>
                <a:sym typeface="Calibri"/>
              </a:rPr>
              <a:t>.</a:t>
            </a:r>
            <a:endParaRPr/>
          </a:p>
        </p:txBody>
      </p:sp>
      <p:sp>
        <p:nvSpPr>
          <p:cNvPr id="665" name="Google Shape;665;p32"/>
          <p:cNvSpPr txBox="1"/>
          <p:nvPr/>
        </p:nvSpPr>
        <p:spPr>
          <a:xfrm>
            <a:off x="0" y="598196"/>
            <a:ext cx="11499695"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SA" sz="1400">
                <a:solidFill>
                  <a:srgbClr val="A5A5A5"/>
                </a:solidFill>
                <a:latin typeface="Calibri"/>
                <a:ea typeface="Calibri"/>
                <a:cs typeface="Calibri"/>
                <a:sym typeface="Calibri"/>
              </a:rPr>
              <a:t>- </a:t>
            </a:r>
            <a:r>
              <a:rPr i="1" lang="ar-SA" sz="1400">
                <a:solidFill>
                  <a:srgbClr val="7F7F7F"/>
                </a:solidFill>
                <a:latin typeface="Calibri"/>
                <a:ea typeface="Calibri"/>
                <a:cs typeface="Calibri"/>
                <a:sym typeface="Calibri"/>
              </a:rPr>
              <a:t>يطلب المدرس من المتعلمين تصحيح المنجز في الكراسة وتوثيق تقويمهم الذاتي. ينتقل بعد ذلك إلى  التحقق من صدقية التقويم الذاتي عبر التنقل بين الصفوف ومراقبة عمل المتعلمين. </a:t>
            </a:r>
            <a:endParaRPr sz="1400">
              <a:solidFill>
                <a:srgbClr val="A5A5A5"/>
              </a:solidFill>
              <a:latin typeface="Calibri"/>
              <a:ea typeface="Calibri"/>
              <a:cs typeface="Calibri"/>
              <a:sym typeface="Calibri"/>
            </a:endParaRPr>
          </a:p>
        </p:txBody>
      </p:sp>
      <p:graphicFrame>
        <p:nvGraphicFramePr>
          <p:cNvPr id="666" name="Google Shape;666;p32"/>
          <p:cNvGraphicFramePr/>
          <p:nvPr/>
        </p:nvGraphicFramePr>
        <p:xfrm>
          <a:off x="1414367" y="2713931"/>
          <a:ext cx="3000000" cy="3000000"/>
        </p:xfrm>
        <a:graphic>
          <a:graphicData uri="http://schemas.openxmlformats.org/drawingml/2006/table">
            <a:tbl>
              <a:tblPr bandRow="1" firstRow="1">
                <a:noFill/>
                <a:tableStyleId>{760B9FB2-95F5-428C-91C4-FE903606AD2A}</a:tableStyleId>
              </a:tblPr>
              <a:tblGrid>
                <a:gridCol w="482350"/>
                <a:gridCol w="618875"/>
                <a:gridCol w="570275"/>
                <a:gridCol w="648925"/>
                <a:gridCol w="7266775"/>
              </a:tblGrid>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1" algn="r">
                        <a:spcBef>
                          <a:spcPts val="0"/>
                        </a:spcBef>
                        <a:spcAft>
                          <a:spcPts val="0"/>
                        </a:spcAft>
                        <a:buNone/>
                      </a:pPr>
                      <a:r>
                        <a:rPr lang="ar-SA" sz="1800">
                          <a:solidFill>
                            <a:schemeClr val="dk1"/>
                          </a:solidFill>
                          <a:latin typeface="Calibri"/>
                          <a:ea typeface="Calibri"/>
                          <a:cs typeface="Calibri"/>
                          <a:sym typeface="Calibri"/>
                        </a:rPr>
                        <a:t>تمكنت من الإجابة عن السؤال الأول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SA" sz="1800">
                          <a:solidFill>
                            <a:schemeClr val="dk1"/>
                          </a:solidFill>
                          <a:latin typeface="Calibri"/>
                          <a:ea typeface="Calibri"/>
                          <a:cs typeface="Calibri"/>
                          <a:sym typeface="Calibri"/>
                        </a:rPr>
                        <a:t>تمكنت من الإجابة عن السؤال الثاني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SA" sz="1800">
                          <a:solidFill>
                            <a:schemeClr val="dk1"/>
                          </a:solidFill>
                          <a:latin typeface="Calibri"/>
                          <a:ea typeface="Calibri"/>
                          <a:cs typeface="Calibri"/>
                          <a:sym typeface="Calibri"/>
                        </a:rPr>
                        <a:t>تمكنت من الإجابة عن السؤال الثالث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SA" sz="1800">
                          <a:solidFill>
                            <a:schemeClr val="dk1"/>
                          </a:solidFill>
                          <a:latin typeface="Calibri"/>
                          <a:ea typeface="Calibri"/>
                          <a:cs typeface="Calibri"/>
                          <a:sym typeface="Calibri"/>
                        </a:rPr>
                        <a:t>تمكنت من الإجابة عن السؤال الرابع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SA" sz="1800">
                          <a:solidFill>
                            <a:schemeClr val="dk1"/>
                          </a:solidFill>
                          <a:latin typeface="Calibri"/>
                          <a:ea typeface="Calibri"/>
                          <a:cs typeface="Calibri"/>
                          <a:sym typeface="Calibri"/>
                        </a:rPr>
                        <a:t>تمكنت من الإجابة عن السؤال الخامس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1800"/>
                        <a:buFont typeface="Calibri"/>
                        <a:buNone/>
                      </a:pPr>
                      <a:r>
                        <a:rPr b="1" lang="ar-SA" sz="1800">
                          <a:solidFill>
                            <a:schemeClr val="dk1"/>
                          </a:solidFill>
                          <a:latin typeface="Calibri"/>
                          <a:ea typeface="Calibri"/>
                          <a:cs typeface="Calibri"/>
                          <a:sym typeface="Calibri"/>
                        </a:rPr>
                        <a:t>تمكنت من الإجابة عن السؤال السادس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1800"/>
                        <a:buFont typeface="Calibri"/>
                        <a:buNone/>
                      </a:pPr>
                      <a:r>
                        <a:rPr b="1" lang="ar-SA" sz="1800">
                          <a:solidFill>
                            <a:schemeClr val="dk1"/>
                          </a:solidFill>
                          <a:latin typeface="Calibri"/>
                          <a:ea typeface="Calibri"/>
                          <a:cs typeface="Calibri"/>
                          <a:sym typeface="Calibri"/>
                        </a:rPr>
                        <a:t>تمكنت من الإجابة عن السؤال السابع بنجاح</a:t>
                      </a:r>
                      <a:endParaRPr/>
                    </a:p>
                    <a:p>
                      <a:pPr indent="0" lvl="0" marL="0" marR="0" rtl="1" algn="r">
                        <a:spcBef>
                          <a:spcPts val="0"/>
                        </a:spcBef>
                        <a:spcAft>
                          <a:spcPts val="0"/>
                        </a:spcAft>
                        <a:buNone/>
                      </a:pPr>
                      <a:r>
                        <a:t/>
                      </a:r>
                      <a:endParaRPr b="1"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667" name="Google Shape;667;p32"/>
          <p:cNvGraphicFramePr/>
          <p:nvPr/>
        </p:nvGraphicFramePr>
        <p:xfrm>
          <a:off x="1414367" y="5309811"/>
          <a:ext cx="3000000" cy="3000000"/>
        </p:xfrm>
        <a:graphic>
          <a:graphicData uri="http://schemas.openxmlformats.org/drawingml/2006/table">
            <a:tbl>
              <a:tblPr bandRow="1" firstRow="1">
                <a:noFill/>
                <a:tableStyleId>{760B9FB2-95F5-428C-91C4-FE903606AD2A}</a:tableStyleId>
              </a:tblPr>
              <a:tblGrid>
                <a:gridCol w="482350"/>
                <a:gridCol w="618875"/>
                <a:gridCol w="570275"/>
                <a:gridCol w="648925"/>
                <a:gridCol w="7266775"/>
              </a:tblGrid>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1" algn="r">
                        <a:lnSpc>
                          <a:spcPct val="100000"/>
                        </a:lnSpc>
                        <a:spcBef>
                          <a:spcPts val="0"/>
                        </a:spcBef>
                        <a:spcAft>
                          <a:spcPts val="0"/>
                        </a:spcAft>
                        <a:buClr>
                          <a:schemeClr val="dk1"/>
                        </a:buClr>
                        <a:buSzPts val="1800"/>
                        <a:buFont typeface="Calibri"/>
                        <a:buNone/>
                      </a:pPr>
                      <a:r>
                        <a:rPr b="1" lang="ar-SA" sz="1800">
                          <a:solidFill>
                            <a:schemeClr val="dk1"/>
                          </a:solidFill>
                          <a:latin typeface="Calibri"/>
                          <a:ea typeface="Calibri"/>
                          <a:cs typeface="Calibri"/>
                          <a:sym typeface="Calibri"/>
                        </a:rPr>
                        <a:t>أحتاج إلى المزيد من التمارين </a:t>
                      </a:r>
                      <a:endParaRPr/>
                    </a:p>
                    <a:p>
                      <a:pPr indent="0" lvl="0" marL="0" marR="0" rtl="1" algn="r">
                        <a:lnSpc>
                          <a:spcPct val="100000"/>
                        </a:lnSpc>
                        <a:spcBef>
                          <a:spcPts val="0"/>
                        </a:spcBef>
                        <a:spcAft>
                          <a:spcPts val="0"/>
                        </a:spcAft>
                        <a:buClr>
                          <a:schemeClr val="dk1"/>
                        </a:buClr>
                        <a:buSzPts val="1800"/>
                        <a:buFont typeface="Arial"/>
                        <a:buNone/>
                      </a:pPr>
                      <a:r>
                        <a:t/>
                      </a:r>
                      <a:endParaRPr b="1"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r>
            </a:tbl>
          </a:graphicData>
        </a:graphic>
      </p:graphicFrame>
      <p:graphicFrame>
        <p:nvGraphicFramePr>
          <p:cNvPr id="668" name="Google Shape;668;p32"/>
          <p:cNvGraphicFramePr/>
          <p:nvPr/>
        </p:nvGraphicFramePr>
        <p:xfrm>
          <a:off x="1414367" y="5680651"/>
          <a:ext cx="3000000" cy="3000000"/>
        </p:xfrm>
        <a:graphic>
          <a:graphicData uri="http://schemas.openxmlformats.org/drawingml/2006/table">
            <a:tbl>
              <a:tblPr bandRow="1" firstRow="1">
                <a:noFill/>
                <a:tableStyleId>{760B9FB2-95F5-428C-91C4-FE903606AD2A}</a:tableStyleId>
              </a:tblPr>
              <a:tblGrid>
                <a:gridCol w="482350"/>
                <a:gridCol w="618875"/>
                <a:gridCol w="570275"/>
                <a:gridCol w="648925"/>
                <a:gridCol w="7266775"/>
              </a:tblGrid>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ctr">
                        <a:spcBef>
                          <a:spcPts val="0"/>
                        </a:spcBef>
                        <a:spcAft>
                          <a:spcPts val="0"/>
                        </a:spcAft>
                        <a:buNone/>
                      </a:pPr>
                      <a:r>
                        <a:rPr b="1" lang="ar-S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ctr">
                        <a:spcBef>
                          <a:spcPts val="0"/>
                        </a:spcBef>
                        <a:spcAft>
                          <a:spcPts val="0"/>
                        </a:spcAft>
                        <a:buNone/>
                      </a:pPr>
                      <a:r>
                        <a:rPr b="1" lang="ar-S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1" algn="r">
                        <a:lnSpc>
                          <a:spcPct val="100000"/>
                        </a:lnSpc>
                        <a:spcBef>
                          <a:spcPts val="0"/>
                        </a:spcBef>
                        <a:spcAft>
                          <a:spcPts val="0"/>
                        </a:spcAft>
                        <a:buClr>
                          <a:schemeClr val="dk1"/>
                        </a:buClr>
                        <a:buSzPts val="1800"/>
                        <a:buFont typeface="Calibri"/>
                        <a:buNone/>
                      </a:pPr>
                      <a:r>
                        <a:rPr b="1" lang="ar-SA" sz="1800">
                          <a:solidFill>
                            <a:schemeClr val="dk1"/>
                          </a:solidFill>
                          <a:latin typeface="Calibri"/>
                          <a:ea typeface="Calibri"/>
                          <a:cs typeface="Calibri"/>
                          <a:sym typeface="Calibri"/>
                        </a:rPr>
                        <a:t>أحتاج مساعدة أستاذي(تي)</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33"/>
          <p:cNvSpPr txBox="1"/>
          <p:nvPr/>
        </p:nvSpPr>
        <p:spPr>
          <a:xfrm>
            <a:off x="557305" y="653702"/>
            <a:ext cx="11180605"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   يقرأ المدرس جميع الأسئلة، ويوضح المطلوب من كل سؤال، قبل أن يوجه المتعلمين للإجابة عنها  فرديا في دفاترهم في مدة 10 دقائق وتخصص 10 دقائق أخرى للتصحيح والتغذية الراجعة. </a:t>
            </a:r>
            <a:endParaRPr b="0" i="0" sz="1400" u="none" cap="none" strike="noStrike">
              <a:solidFill>
                <a:srgbClr val="A5A5A5"/>
              </a:solidFill>
              <a:latin typeface="Calibri"/>
              <a:ea typeface="Calibri"/>
              <a:cs typeface="Calibri"/>
              <a:sym typeface="Calibri"/>
            </a:endParaRPr>
          </a:p>
        </p:txBody>
      </p:sp>
      <p:sp>
        <p:nvSpPr>
          <p:cNvPr id="674" name="Google Shape;674;p33"/>
          <p:cNvSpPr txBox="1"/>
          <p:nvPr/>
        </p:nvSpPr>
        <p:spPr>
          <a:xfrm>
            <a:off x="1017033" y="258207"/>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SA" sz="2000" u="none" cap="none" strike="noStrike">
                <a:solidFill>
                  <a:srgbClr val="757070"/>
                </a:solidFill>
                <a:latin typeface="Calibri"/>
                <a:ea typeface="Calibri"/>
                <a:cs typeface="Calibri"/>
                <a:sym typeface="Calibri"/>
              </a:rPr>
              <a:t>أدعم مكتسباتي اللغوية بالاشتغال على أنشطة ص: 60</a:t>
            </a:r>
            <a:endParaRPr b="0" i="0" sz="2000" u="none" cap="none" strike="noStrike">
              <a:solidFill>
                <a:srgbClr val="000000"/>
              </a:solidFill>
              <a:latin typeface="Calibri"/>
              <a:ea typeface="Calibri"/>
              <a:cs typeface="Calibri"/>
              <a:sym typeface="Calibri"/>
            </a:endParaRPr>
          </a:p>
        </p:txBody>
      </p:sp>
      <p:pic>
        <p:nvPicPr>
          <p:cNvPr id="675" name="Google Shape;675;p33"/>
          <p:cNvPicPr preferRelativeResize="0"/>
          <p:nvPr/>
        </p:nvPicPr>
        <p:blipFill rotWithShape="1">
          <a:blip r:embed="rId3">
            <a:alphaModFix/>
          </a:blip>
          <a:srcRect b="0" l="0" r="0" t="0"/>
          <a:stretch/>
        </p:blipFill>
        <p:spPr>
          <a:xfrm>
            <a:off x="6629399" y="1157287"/>
            <a:ext cx="5341793" cy="4543425"/>
          </a:xfrm>
          <a:prstGeom prst="rect">
            <a:avLst/>
          </a:prstGeom>
          <a:noFill/>
          <a:ln>
            <a:noFill/>
          </a:ln>
        </p:spPr>
      </p:pic>
      <p:pic>
        <p:nvPicPr>
          <p:cNvPr id="676" name="Google Shape;676;p33"/>
          <p:cNvPicPr preferRelativeResize="0"/>
          <p:nvPr/>
        </p:nvPicPr>
        <p:blipFill rotWithShape="1">
          <a:blip r:embed="rId4">
            <a:alphaModFix/>
          </a:blip>
          <a:srcRect b="0" l="0" r="0" t="0"/>
          <a:stretch/>
        </p:blipFill>
        <p:spPr>
          <a:xfrm>
            <a:off x="581662" y="1805857"/>
            <a:ext cx="5669540" cy="37242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34"/>
          <p:cNvSpPr txBox="1"/>
          <p:nvPr/>
        </p:nvSpPr>
        <p:spPr>
          <a:xfrm>
            <a:off x="557305" y="653702"/>
            <a:ext cx="11180605"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   يقرأ المدرس جميع الأسئلة، ويوضح المطلوب من كل سؤال، قبل أن يوجه المتعلمين للإجابة عنها  فرديا في دفاترهم في مدة 10 دقائق وتخصص 10 دقائق أخرى للتصحيح والتغذية الراجعة. </a:t>
            </a:r>
            <a:endParaRPr b="0" i="0" sz="1400" u="none" cap="none" strike="noStrike">
              <a:solidFill>
                <a:srgbClr val="A5A5A5"/>
              </a:solidFill>
              <a:latin typeface="Calibri"/>
              <a:ea typeface="Calibri"/>
              <a:cs typeface="Calibri"/>
              <a:sym typeface="Calibri"/>
            </a:endParaRPr>
          </a:p>
        </p:txBody>
      </p:sp>
      <p:sp>
        <p:nvSpPr>
          <p:cNvPr id="682" name="Google Shape;682;p34"/>
          <p:cNvSpPr txBox="1"/>
          <p:nvPr/>
        </p:nvSpPr>
        <p:spPr>
          <a:xfrm>
            <a:off x="1017033" y="258207"/>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SA" sz="2000" u="none" cap="none" strike="noStrike">
                <a:solidFill>
                  <a:srgbClr val="757070"/>
                </a:solidFill>
                <a:latin typeface="Calibri"/>
                <a:ea typeface="Calibri"/>
                <a:cs typeface="Calibri"/>
                <a:sym typeface="Calibri"/>
              </a:rPr>
              <a:t>أدعم مكتسباتي اللغوية بالاشتغال على أنشطة ص: 60</a:t>
            </a:r>
            <a:endParaRPr b="0" i="0" sz="2000" u="none" cap="none" strike="noStrike">
              <a:solidFill>
                <a:srgbClr val="000000"/>
              </a:solidFill>
              <a:latin typeface="Calibri"/>
              <a:ea typeface="Calibri"/>
              <a:cs typeface="Calibri"/>
              <a:sym typeface="Calibri"/>
            </a:endParaRPr>
          </a:p>
        </p:txBody>
      </p:sp>
      <p:pic>
        <p:nvPicPr>
          <p:cNvPr id="683" name="Google Shape;683;p34"/>
          <p:cNvPicPr preferRelativeResize="0"/>
          <p:nvPr/>
        </p:nvPicPr>
        <p:blipFill rotWithShape="1">
          <a:blip r:embed="rId3">
            <a:alphaModFix/>
          </a:blip>
          <a:srcRect b="0" l="0" r="0" t="0"/>
          <a:stretch/>
        </p:blipFill>
        <p:spPr>
          <a:xfrm>
            <a:off x="1017034" y="1091645"/>
            <a:ext cx="9976548" cy="5028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35"/>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SA" sz="3600" u="none" cap="none" strike="noStrike">
                <a:solidFill>
                  <a:srgbClr val="757070"/>
                </a:solidFill>
                <a:latin typeface="Calibri"/>
                <a:ea typeface="Calibri"/>
                <a:cs typeface="Calibri"/>
                <a:sym typeface="Calibri"/>
              </a:rPr>
              <a:t>الآن، لنصحح الإجابات في السبورة</a:t>
            </a:r>
            <a:r>
              <a:rPr b="0" i="0" lang="ar-SA" sz="4400" u="none" cap="none" strike="noStrike">
                <a:solidFill>
                  <a:srgbClr val="000000"/>
                </a:solidFill>
                <a:latin typeface="Calibri"/>
                <a:ea typeface="Calibri"/>
                <a:cs typeface="Calibri"/>
                <a:sym typeface="Calibri"/>
              </a:rPr>
              <a:t>.</a:t>
            </a:r>
            <a:endParaRPr/>
          </a:p>
        </p:txBody>
      </p:sp>
      <p:sp>
        <p:nvSpPr>
          <p:cNvPr id="689" name="Google Shape;689;p35"/>
          <p:cNvSpPr txBox="1"/>
          <p:nvPr/>
        </p:nvSpPr>
        <p:spPr>
          <a:xfrm>
            <a:off x="447262" y="53215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S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SA" sz="1200">
                <a:solidFill>
                  <a:srgbClr val="A5A5A5"/>
                </a:solidFill>
                <a:latin typeface="Calibri"/>
                <a:ea typeface="Calibri"/>
                <a:cs typeface="Calibri"/>
                <a:sym typeface="Calibri"/>
              </a:rPr>
              <a:t>.</a:t>
            </a:r>
            <a:endParaRPr/>
          </a:p>
        </p:txBody>
      </p:sp>
      <p:pic>
        <p:nvPicPr>
          <p:cNvPr id="690" name="Google Shape;690;p35"/>
          <p:cNvPicPr preferRelativeResize="0"/>
          <p:nvPr/>
        </p:nvPicPr>
        <p:blipFill rotWithShape="1">
          <a:blip r:embed="rId3">
            <a:alphaModFix/>
          </a:blip>
          <a:srcRect b="0" l="0" r="0" t="0"/>
          <a:stretch/>
        </p:blipFill>
        <p:spPr>
          <a:xfrm>
            <a:off x="5569527" y="1157287"/>
            <a:ext cx="6401665" cy="4543425"/>
          </a:xfrm>
          <a:prstGeom prst="rect">
            <a:avLst/>
          </a:prstGeom>
          <a:noFill/>
          <a:ln>
            <a:noFill/>
          </a:ln>
        </p:spPr>
      </p:pic>
      <p:pic>
        <p:nvPicPr>
          <p:cNvPr id="691" name="Google Shape;691;p35"/>
          <p:cNvPicPr preferRelativeResize="0"/>
          <p:nvPr/>
        </p:nvPicPr>
        <p:blipFill rotWithShape="1">
          <a:blip r:embed="rId4">
            <a:alphaModFix/>
          </a:blip>
          <a:srcRect b="0" l="0" r="0" t="0"/>
          <a:stretch/>
        </p:blipFill>
        <p:spPr>
          <a:xfrm>
            <a:off x="447262" y="1143629"/>
            <a:ext cx="5514974" cy="4072607"/>
          </a:xfrm>
          <a:prstGeom prst="rect">
            <a:avLst/>
          </a:prstGeom>
          <a:noFill/>
          <a:ln>
            <a:noFill/>
          </a:ln>
        </p:spPr>
      </p:pic>
      <p:sp>
        <p:nvSpPr>
          <p:cNvPr id="692" name="Google Shape;692;p35"/>
          <p:cNvSpPr txBox="1"/>
          <p:nvPr/>
        </p:nvSpPr>
        <p:spPr>
          <a:xfrm>
            <a:off x="5351318" y="3429000"/>
            <a:ext cx="6546273"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FF0000"/>
                </a:solidFill>
                <a:latin typeface="Calibri"/>
                <a:ea typeface="Calibri"/>
                <a:cs typeface="Calibri"/>
                <a:sym typeface="Calibri"/>
              </a:rPr>
              <a:t>تُعَدُّ المقاولةُ ركيزةَ الاقتصاد الوطني لأنها تُسهم في خلق فرص الشغل.</a:t>
            </a:r>
            <a:endParaRPr b="1" sz="2000">
              <a:solidFill>
                <a:srgbClr val="FF0000"/>
              </a:solidFill>
              <a:latin typeface="Calibri"/>
              <a:ea typeface="Calibri"/>
              <a:cs typeface="Calibri"/>
              <a:sym typeface="Calibri"/>
            </a:endParaRPr>
          </a:p>
        </p:txBody>
      </p:sp>
      <p:sp>
        <p:nvSpPr>
          <p:cNvPr id="693" name="Google Shape;693;p35"/>
          <p:cNvSpPr txBox="1"/>
          <p:nvPr/>
        </p:nvSpPr>
        <p:spPr>
          <a:xfrm>
            <a:off x="5351317" y="4256843"/>
            <a:ext cx="6546273"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1F5C99"/>
                </a:solidFill>
                <a:latin typeface="Calibri"/>
                <a:ea typeface="Calibri"/>
                <a:cs typeface="Calibri"/>
                <a:sym typeface="Calibri"/>
              </a:rPr>
              <a:t>تنجح المقاولة بسبب اعتمادها على الابتكار الذي يُحسّن الأداءَ.</a:t>
            </a:r>
            <a:endParaRPr b="1" sz="2000">
              <a:solidFill>
                <a:srgbClr val="1F5C99"/>
              </a:solidFill>
              <a:latin typeface="Calibri"/>
              <a:ea typeface="Calibri"/>
              <a:cs typeface="Calibri"/>
              <a:sym typeface="Calibri"/>
            </a:endParaRPr>
          </a:p>
        </p:txBody>
      </p:sp>
      <p:sp>
        <p:nvSpPr>
          <p:cNvPr id="694" name="Google Shape;694;p35"/>
          <p:cNvSpPr txBox="1"/>
          <p:nvPr/>
        </p:nvSpPr>
        <p:spPr>
          <a:xfrm>
            <a:off x="5351316" y="5084686"/>
            <a:ext cx="6546273"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FF0000"/>
                </a:solidFill>
                <a:latin typeface="Calibri"/>
                <a:ea typeface="Calibri"/>
                <a:cs typeface="Calibri"/>
                <a:sym typeface="Calibri"/>
              </a:rPr>
              <a:t>ترتفع مردودية المقاولة نظراً لجودة التسيير التي تُحسن استغلال الموارد وتزيد من الإنتاجية.</a:t>
            </a:r>
            <a:endParaRPr b="1" sz="2000">
              <a:solidFill>
                <a:srgbClr val="FF0000"/>
              </a:solidFill>
              <a:latin typeface="Calibri"/>
              <a:ea typeface="Calibri"/>
              <a:cs typeface="Calibri"/>
              <a:sym typeface="Calibri"/>
            </a:endParaRPr>
          </a:p>
        </p:txBody>
      </p:sp>
      <p:sp>
        <p:nvSpPr>
          <p:cNvPr id="695" name="Google Shape;695;p35"/>
          <p:cNvSpPr txBox="1"/>
          <p:nvPr/>
        </p:nvSpPr>
        <p:spPr>
          <a:xfrm>
            <a:off x="-51955" y="2095291"/>
            <a:ext cx="3150816"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1F5C99"/>
                </a:solidFill>
                <a:latin typeface="Calibri"/>
                <a:ea typeface="Calibri"/>
                <a:cs typeface="Calibri"/>
                <a:sym typeface="Calibri"/>
              </a:rPr>
              <a:t>لأنها تعتمد التكنولوجيا والابتكار</a:t>
            </a:r>
            <a:endParaRPr b="1" sz="2000">
              <a:solidFill>
                <a:srgbClr val="1F5C99"/>
              </a:solidFill>
              <a:latin typeface="Calibri"/>
              <a:ea typeface="Calibri"/>
              <a:cs typeface="Calibri"/>
              <a:sym typeface="Calibri"/>
            </a:endParaRPr>
          </a:p>
        </p:txBody>
      </p:sp>
      <p:sp>
        <p:nvSpPr>
          <p:cNvPr id="696" name="Google Shape;696;p35"/>
          <p:cNvSpPr txBox="1"/>
          <p:nvPr/>
        </p:nvSpPr>
        <p:spPr>
          <a:xfrm>
            <a:off x="267793" y="2979877"/>
            <a:ext cx="5301734"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1F5C99"/>
                </a:solidFill>
                <a:latin typeface="Calibri"/>
                <a:ea typeface="Calibri"/>
                <a:cs typeface="Calibri"/>
                <a:sym typeface="Calibri"/>
              </a:rPr>
              <a:t>معرفة حاجيات الزبائن وتقليل المخاطر المحتملة.</a:t>
            </a:r>
            <a:endParaRPr b="1" sz="2000">
              <a:solidFill>
                <a:srgbClr val="1F5C99"/>
              </a:solidFill>
              <a:latin typeface="Calibri"/>
              <a:ea typeface="Calibri"/>
              <a:cs typeface="Calibri"/>
              <a:sym typeface="Calibri"/>
            </a:endParaRPr>
          </a:p>
        </p:txBody>
      </p:sp>
      <p:sp>
        <p:nvSpPr>
          <p:cNvPr id="697" name="Google Shape;697;p35"/>
          <p:cNvSpPr txBox="1"/>
          <p:nvPr/>
        </p:nvSpPr>
        <p:spPr>
          <a:xfrm>
            <a:off x="267793" y="3845836"/>
            <a:ext cx="5301734"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1F5C99"/>
                </a:solidFill>
                <a:latin typeface="Calibri"/>
                <a:ea typeface="Calibri"/>
                <a:cs typeface="Calibri"/>
                <a:sym typeface="Calibri"/>
              </a:rPr>
              <a:t>تتميز بالمرونة وسرعة التكيف مع التغيرات.</a:t>
            </a:r>
            <a:endParaRPr b="1" sz="2000">
              <a:solidFill>
                <a:srgbClr val="1F5C99"/>
              </a:solidFill>
              <a:latin typeface="Calibri"/>
              <a:ea typeface="Calibri"/>
              <a:cs typeface="Calibri"/>
              <a:sym typeface="Calibri"/>
            </a:endParaRPr>
          </a:p>
        </p:txBody>
      </p:sp>
      <p:sp>
        <p:nvSpPr>
          <p:cNvPr id="698" name="Google Shape;698;p35"/>
          <p:cNvSpPr txBox="1"/>
          <p:nvPr/>
        </p:nvSpPr>
        <p:spPr>
          <a:xfrm>
            <a:off x="178059" y="4667850"/>
            <a:ext cx="5301734"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000">
                <a:solidFill>
                  <a:srgbClr val="1F5C99"/>
                </a:solidFill>
                <a:latin typeface="Calibri"/>
                <a:ea typeface="Calibri"/>
                <a:cs typeface="Calibri"/>
                <a:sym typeface="Calibri"/>
              </a:rPr>
              <a:t>لتوفر فرص الاستثمار والدعم المقدم للمقاولين.</a:t>
            </a:r>
            <a:endParaRPr b="1" sz="2000">
              <a:solidFill>
                <a:srgbClr val="1F5C99"/>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36"/>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SA" sz="3600" u="none" cap="none" strike="noStrike">
                <a:solidFill>
                  <a:srgbClr val="757070"/>
                </a:solidFill>
                <a:latin typeface="Calibri"/>
                <a:ea typeface="Calibri"/>
                <a:cs typeface="Calibri"/>
                <a:sym typeface="Calibri"/>
              </a:rPr>
              <a:t>الآن، لنصحح الإجابات في السبورة</a:t>
            </a:r>
            <a:r>
              <a:rPr b="0" i="0" lang="ar-SA" sz="4400" u="none" cap="none" strike="noStrike">
                <a:solidFill>
                  <a:srgbClr val="000000"/>
                </a:solidFill>
                <a:latin typeface="Calibri"/>
                <a:ea typeface="Calibri"/>
                <a:cs typeface="Calibri"/>
                <a:sym typeface="Calibri"/>
              </a:rPr>
              <a:t>.</a:t>
            </a:r>
            <a:endParaRPr/>
          </a:p>
        </p:txBody>
      </p:sp>
      <p:sp>
        <p:nvSpPr>
          <p:cNvPr id="704" name="Google Shape;704;p36"/>
          <p:cNvSpPr txBox="1"/>
          <p:nvPr/>
        </p:nvSpPr>
        <p:spPr>
          <a:xfrm>
            <a:off x="447262" y="53215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S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SA" sz="1200">
                <a:solidFill>
                  <a:srgbClr val="A5A5A5"/>
                </a:solidFill>
                <a:latin typeface="Calibri"/>
                <a:ea typeface="Calibri"/>
                <a:cs typeface="Calibri"/>
                <a:sym typeface="Calibri"/>
              </a:rPr>
              <a:t>.</a:t>
            </a:r>
            <a:endParaRPr/>
          </a:p>
        </p:txBody>
      </p:sp>
      <p:pic>
        <p:nvPicPr>
          <p:cNvPr id="705" name="Google Shape;705;p36"/>
          <p:cNvPicPr preferRelativeResize="0"/>
          <p:nvPr/>
        </p:nvPicPr>
        <p:blipFill rotWithShape="1">
          <a:blip r:embed="rId3">
            <a:alphaModFix/>
          </a:blip>
          <a:srcRect b="0" l="0" r="0" t="0"/>
          <a:stretch/>
        </p:blipFill>
        <p:spPr>
          <a:xfrm>
            <a:off x="1017034" y="1091645"/>
            <a:ext cx="9976548" cy="5028600"/>
          </a:xfrm>
          <a:prstGeom prst="rect">
            <a:avLst/>
          </a:prstGeom>
          <a:noFill/>
          <a:ln>
            <a:noFill/>
          </a:ln>
        </p:spPr>
      </p:pic>
      <p:sp>
        <p:nvSpPr>
          <p:cNvPr id="706" name="Google Shape;706;p36"/>
          <p:cNvSpPr txBox="1"/>
          <p:nvPr/>
        </p:nvSpPr>
        <p:spPr>
          <a:xfrm>
            <a:off x="7886699" y="3061152"/>
            <a:ext cx="2182091"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800">
                <a:solidFill>
                  <a:srgbClr val="FF0000"/>
                </a:solidFill>
                <a:latin typeface="Calibri"/>
                <a:ea typeface="Calibri"/>
                <a:cs typeface="Calibri"/>
                <a:sym typeface="Calibri"/>
              </a:rPr>
              <a:t>أؤكد</a:t>
            </a:r>
            <a:endParaRPr b="1" sz="2800">
              <a:solidFill>
                <a:srgbClr val="FF0000"/>
              </a:solidFill>
              <a:latin typeface="Calibri"/>
              <a:ea typeface="Calibri"/>
              <a:cs typeface="Calibri"/>
              <a:sym typeface="Calibri"/>
            </a:endParaRPr>
          </a:p>
        </p:txBody>
      </p:sp>
      <p:sp>
        <p:nvSpPr>
          <p:cNvPr id="707" name="Google Shape;707;p36"/>
          <p:cNvSpPr txBox="1"/>
          <p:nvPr/>
        </p:nvSpPr>
        <p:spPr>
          <a:xfrm>
            <a:off x="7966363" y="3794315"/>
            <a:ext cx="2182091"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800">
                <a:solidFill>
                  <a:srgbClr val="FF0000"/>
                </a:solidFill>
                <a:latin typeface="Calibri"/>
                <a:ea typeface="Calibri"/>
                <a:cs typeface="Calibri"/>
                <a:sym typeface="Calibri"/>
              </a:rPr>
              <a:t>أطلب</a:t>
            </a:r>
            <a:endParaRPr b="1" sz="2800">
              <a:solidFill>
                <a:srgbClr val="FF0000"/>
              </a:solidFill>
              <a:latin typeface="Calibri"/>
              <a:ea typeface="Calibri"/>
              <a:cs typeface="Calibri"/>
              <a:sym typeface="Calibri"/>
            </a:endParaRPr>
          </a:p>
        </p:txBody>
      </p:sp>
      <p:sp>
        <p:nvSpPr>
          <p:cNvPr id="708" name="Google Shape;708;p36"/>
          <p:cNvSpPr txBox="1"/>
          <p:nvPr/>
        </p:nvSpPr>
        <p:spPr>
          <a:xfrm>
            <a:off x="7917870" y="4559076"/>
            <a:ext cx="2182091"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800">
                <a:solidFill>
                  <a:srgbClr val="FF0000"/>
                </a:solidFill>
                <a:latin typeface="Calibri"/>
                <a:ea typeface="Calibri"/>
                <a:cs typeface="Calibri"/>
                <a:sym typeface="Calibri"/>
              </a:rPr>
              <a:t>أنصح</a:t>
            </a:r>
            <a:endParaRPr b="1" sz="2800">
              <a:solidFill>
                <a:srgbClr val="FF0000"/>
              </a:solidFill>
              <a:latin typeface="Calibri"/>
              <a:ea typeface="Calibri"/>
              <a:cs typeface="Calibri"/>
              <a:sym typeface="Calibri"/>
            </a:endParaRPr>
          </a:p>
        </p:txBody>
      </p:sp>
      <p:sp>
        <p:nvSpPr>
          <p:cNvPr id="709" name="Google Shape;709;p36"/>
          <p:cNvSpPr txBox="1"/>
          <p:nvPr/>
        </p:nvSpPr>
        <p:spPr>
          <a:xfrm>
            <a:off x="7886698" y="5304690"/>
            <a:ext cx="2182091"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SA" sz="2800">
                <a:solidFill>
                  <a:srgbClr val="FF0000"/>
                </a:solidFill>
                <a:latin typeface="Calibri"/>
                <a:ea typeface="Calibri"/>
                <a:cs typeface="Calibri"/>
                <a:sym typeface="Calibri"/>
              </a:rPr>
              <a:t>أنصح</a:t>
            </a:r>
            <a:endParaRPr b="1" sz="2800">
              <a:solidFill>
                <a:srgbClr val="FF0000"/>
              </a:solidFill>
              <a:latin typeface="Calibri"/>
              <a:ea typeface="Calibri"/>
              <a:cs typeface="Calibri"/>
              <a:sym typeface="Calibri"/>
            </a:endParaRPr>
          </a:p>
        </p:txBody>
      </p:sp>
      <p:sp>
        <p:nvSpPr>
          <p:cNvPr id="710" name="Google Shape;710;p36"/>
          <p:cNvSpPr txBox="1"/>
          <p:nvPr/>
        </p:nvSpPr>
        <p:spPr>
          <a:xfrm>
            <a:off x="7917871" y="2230900"/>
            <a:ext cx="145473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SA" sz="2800">
                <a:solidFill>
                  <a:srgbClr val="FF0000"/>
                </a:solidFill>
                <a:latin typeface="Calibri"/>
                <a:ea typeface="Calibri"/>
                <a:cs typeface="Calibri"/>
                <a:sym typeface="Calibri"/>
              </a:rPr>
              <a:t>أقترح</a:t>
            </a:r>
            <a:endParaRPr b="1" sz="2800">
              <a:solidFill>
                <a:srgbClr val="FF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714" name="Shape 714"/>
        <p:cNvGrpSpPr/>
        <p:nvPr/>
      </p:nvGrpSpPr>
      <p:grpSpPr>
        <a:xfrm>
          <a:off x="0" y="0"/>
          <a:ext cx="0" cy="0"/>
          <a:chOff x="0" y="0"/>
          <a:chExt cx="0" cy="0"/>
        </a:xfrm>
      </p:grpSpPr>
      <p:grpSp>
        <p:nvGrpSpPr>
          <p:cNvPr id="715" name="Google Shape;715;p37"/>
          <p:cNvGrpSpPr/>
          <p:nvPr/>
        </p:nvGrpSpPr>
        <p:grpSpPr>
          <a:xfrm>
            <a:off x="812158" y="844906"/>
            <a:ext cx="10567685" cy="5198169"/>
            <a:chOff x="2184399" y="1402024"/>
            <a:chExt cx="7823200" cy="4942038"/>
          </a:xfrm>
        </p:grpSpPr>
        <p:sp>
          <p:nvSpPr>
            <p:cNvPr id="716" name="Google Shape;716;p3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17" name="Google Shape;717;p3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718" name="Google Shape;718;p37"/>
          <p:cNvGrpSpPr/>
          <p:nvPr/>
        </p:nvGrpSpPr>
        <p:grpSpPr>
          <a:xfrm>
            <a:off x="8559384" y="4917801"/>
            <a:ext cx="2662518" cy="936371"/>
            <a:chOff x="8559384" y="4917801"/>
            <a:chExt cx="2662517" cy="936370"/>
          </a:xfrm>
        </p:grpSpPr>
        <p:sp>
          <p:nvSpPr>
            <p:cNvPr id="719" name="Google Shape;719;p3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20" name="Google Shape;720;p37"/>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600">
                  <a:solidFill>
                    <a:srgbClr val="000000"/>
                  </a:solidFill>
                  <a:latin typeface="Calibri"/>
                  <a:ea typeface="Calibri"/>
                  <a:cs typeface="Calibri"/>
                  <a:sym typeface="Calibri"/>
                </a:rPr>
                <a:t> 5دقائق</a:t>
              </a:r>
              <a:endParaRPr/>
            </a:p>
          </p:txBody>
        </p:sp>
      </p:grpSp>
      <p:sp>
        <p:nvSpPr>
          <p:cNvPr id="721" name="Google Shape;721;p37"/>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SA" sz="4400" u="none" cap="none" strike="noStrike">
                <a:solidFill>
                  <a:srgbClr val="F19D19"/>
                </a:solidFill>
                <a:latin typeface="Calibri"/>
                <a:ea typeface="Calibri"/>
                <a:cs typeface="Calibri"/>
                <a:sym typeface="Calibri"/>
              </a:rPr>
              <a:t>اختتام الحصة</a:t>
            </a:r>
            <a:endParaRPr/>
          </a:p>
        </p:txBody>
      </p:sp>
      <p:pic>
        <p:nvPicPr>
          <p:cNvPr id="722" name="Google Shape;722;p37"/>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726" name="Shape 726"/>
        <p:cNvGrpSpPr/>
        <p:nvPr/>
      </p:nvGrpSpPr>
      <p:grpSpPr>
        <a:xfrm>
          <a:off x="0" y="0"/>
          <a:ext cx="0" cy="0"/>
          <a:chOff x="0" y="0"/>
          <a:chExt cx="0" cy="0"/>
        </a:xfrm>
      </p:grpSpPr>
      <p:grpSp>
        <p:nvGrpSpPr>
          <p:cNvPr id="727" name="Google Shape;727;p38"/>
          <p:cNvGrpSpPr/>
          <p:nvPr/>
        </p:nvGrpSpPr>
        <p:grpSpPr>
          <a:xfrm>
            <a:off x="812158" y="844906"/>
            <a:ext cx="10567685" cy="5198169"/>
            <a:chOff x="2184399" y="1402024"/>
            <a:chExt cx="7823200" cy="4942038"/>
          </a:xfrm>
        </p:grpSpPr>
        <p:sp>
          <p:nvSpPr>
            <p:cNvPr id="728" name="Google Shape;728;p38"/>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29" name="Google Shape;729;p3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pic>
        <p:nvPicPr>
          <p:cNvPr id="730" name="Google Shape;730;p38"/>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731" name="Google Shape;731;p38"/>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SA" sz="3600">
                <a:solidFill>
                  <a:srgbClr val="000000"/>
                </a:solidFill>
                <a:latin typeface="Calibri"/>
                <a:ea typeface="Calibri"/>
                <a:cs typeface="Calibri"/>
                <a:sym typeface="Calibri"/>
              </a:rPr>
              <a:t>إلى الحصة القادمة!</a:t>
            </a:r>
            <a:endParaRPr/>
          </a:p>
        </p:txBody>
      </p:sp>
      <p:grpSp>
        <p:nvGrpSpPr>
          <p:cNvPr id="732" name="Google Shape;732;p38"/>
          <p:cNvGrpSpPr/>
          <p:nvPr/>
        </p:nvGrpSpPr>
        <p:grpSpPr>
          <a:xfrm>
            <a:off x="6115549" y="1902899"/>
            <a:ext cx="3044407" cy="2644919"/>
            <a:chOff x="1622947" y="0"/>
            <a:chExt cx="3044407" cy="2644919"/>
          </a:xfrm>
        </p:grpSpPr>
        <p:sp>
          <p:nvSpPr>
            <p:cNvPr id="733" name="Google Shape;733;p38"/>
            <p:cNvSpPr/>
            <p:nvPr/>
          </p:nvSpPr>
          <p:spPr>
            <a:xfrm>
              <a:off x="1622947" y="0"/>
              <a:ext cx="2644919" cy="2644919"/>
            </a:xfrm>
            <a:prstGeom prst="triangle">
              <a:avLst>
                <a:gd fmla="val 50000" name="adj"/>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8"/>
            <p:cNvSpPr/>
            <p:nvPr/>
          </p:nvSpPr>
          <p:spPr>
            <a:xfrm>
              <a:off x="2945407" y="265912"/>
              <a:ext cx="1719197" cy="626101"/>
            </a:xfrm>
            <a:prstGeom prst="roundRect">
              <a:avLst>
                <a:gd fmla="val 16667" name="adj"/>
              </a:avLst>
            </a:prstGeom>
            <a:solidFill>
              <a:schemeClr val="lt1">
                <a:alpha val="9019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8"/>
            <p:cNvSpPr txBox="1"/>
            <p:nvPr/>
          </p:nvSpPr>
          <p:spPr>
            <a:xfrm>
              <a:off x="2975971" y="296476"/>
              <a:ext cx="1658069" cy="564973"/>
            </a:xfrm>
            <a:prstGeom prst="rect">
              <a:avLst/>
            </a:prstGeom>
            <a:noFill/>
            <a:ln>
              <a:noFill/>
            </a:ln>
          </p:spPr>
          <p:txBody>
            <a:bodyPr anchorCtr="0" anchor="ctr" bIns="53325" lIns="53325" spcFirstLastPara="1" rIns="53325" wrap="square" tIns="53325">
              <a:noAutofit/>
            </a:bodyPr>
            <a:lstStyle/>
            <a:p>
              <a:pPr indent="0" lvl="0" marL="0" marR="0" rtl="1" algn="ctr">
                <a:lnSpc>
                  <a:spcPct val="90000"/>
                </a:lnSpc>
                <a:spcBef>
                  <a:spcPts val="0"/>
                </a:spcBef>
                <a:spcAft>
                  <a:spcPts val="0"/>
                </a:spcAft>
                <a:buClr>
                  <a:schemeClr val="dk1"/>
                </a:buClr>
                <a:buSzPts val="1400"/>
                <a:buFont typeface="Calibri"/>
                <a:buNone/>
              </a:pPr>
              <a:r>
                <a:rPr b="1" lang="ar-SA" sz="1400">
                  <a:solidFill>
                    <a:schemeClr val="dk1"/>
                  </a:solidFill>
                  <a:latin typeface="Calibri"/>
                  <a:ea typeface="Calibri"/>
                  <a:cs typeface="Calibri"/>
                  <a:sym typeface="Calibri"/>
                </a:rPr>
                <a:t>اعد النشاط …باستخدام الخطوات</a:t>
              </a:r>
              <a:endParaRPr b="1" sz="1400">
                <a:solidFill>
                  <a:schemeClr val="dk1"/>
                </a:solidFill>
                <a:latin typeface="Calibri"/>
                <a:ea typeface="Calibri"/>
                <a:cs typeface="Calibri"/>
                <a:sym typeface="Calibri"/>
              </a:endParaRPr>
            </a:p>
          </p:txBody>
        </p:sp>
        <p:sp>
          <p:nvSpPr>
            <p:cNvPr id="736" name="Google Shape;736;p38"/>
            <p:cNvSpPr/>
            <p:nvPr/>
          </p:nvSpPr>
          <p:spPr>
            <a:xfrm>
              <a:off x="2948157" y="991437"/>
              <a:ext cx="1719197" cy="626101"/>
            </a:xfrm>
            <a:prstGeom prst="roundRect">
              <a:avLst>
                <a:gd fmla="val 16667" name="adj"/>
              </a:avLst>
            </a:prstGeom>
            <a:solidFill>
              <a:schemeClr val="lt1">
                <a:alpha val="9019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8"/>
            <p:cNvSpPr txBox="1"/>
            <p:nvPr/>
          </p:nvSpPr>
          <p:spPr>
            <a:xfrm>
              <a:off x="2978721" y="1022001"/>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rPr b="1" lang="ar-SA" sz="1400">
                  <a:solidFill>
                    <a:schemeClr val="dk1"/>
                  </a:solidFill>
                  <a:latin typeface="Calibri"/>
                  <a:ea typeface="Calibri"/>
                  <a:cs typeface="Calibri"/>
                  <a:sym typeface="Calibri"/>
                </a:rPr>
                <a:t>………..</a:t>
              </a:r>
              <a:endParaRPr b="1" sz="1400">
                <a:solidFill>
                  <a:schemeClr val="dk1"/>
                </a:solidFill>
                <a:latin typeface="Calibri"/>
                <a:ea typeface="Calibri"/>
                <a:cs typeface="Calibri"/>
                <a:sym typeface="Calibri"/>
              </a:endParaRPr>
            </a:p>
          </p:txBody>
        </p:sp>
        <p:sp>
          <p:nvSpPr>
            <p:cNvPr id="738" name="Google Shape;738;p38"/>
            <p:cNvSpPr/>
            <p:nvPr/>
          </p:nvSpPr>
          <p:spPr>
            <a:xfrm>
              <a:off x="2945407" y="1674641"/>
              <a:ext cx="1719197" cy="626101"/>
            </a:xfrm>
            <a:prstGeom prst="roundRect">
              <a:avLst>
                <a:gd fmla="val 16667" name="adj"/>
              </a:avLst>
            </a:prstGeom>
            <a:solidFill>
              <a:schemeClr val="lt1">
                <a:alpha val="9019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8"/>
            <p:cNvSpPr txBox="1"/>
            <p:nvPr/>
          </p:nvSpPr>
          <p:spPr>
            <a:xfrm>
              <a:off x="2975971" y="1705205"/>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sz="1400">
                <a:solidFill>
                  <a:schemeClr val="dk1"/>
                </a:solidFill>
                <a:latin typeface="Calibri"/>
                <a:ea typeface="Calibri"/>
                <a:cs typeface="Calibri"/>
                <a:sym typeface="Calibri"/>
              </a:endParaRPr>
            </a:p>
          </p:txBody>
        </p:sp>
      </p:grpSp>
      <p:sp>
        <p:nvSpPr>
          <p:cNvPr id="740" name="Google Shape;740;p38"/>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SA" sz="2800">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