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41"/>
  </p:notesMasterIdLst>
  <p:handoutMasterIdLst>
    <p:handoutMasterId r:id="rId42"/>
  </p:handoutMasterIdLst>
  <p:sldIdLst>
    <p:sldId id="256" r:id="rId3"/>
    <p:sldId id="2147483635" r:id="rId4"/>
    <p:sldId id="2147483641" r:id="rId5"/>
    <p:sldId id="2147483607" r:id="rId6"/>
    <p:sldId id="265" r:id="rId7"/>
    <p:sldId id="313" r:id="rId8"/>
    <p:sldId id="2147483624" r:id="rId9"/>
    <p:sldId id="296" r:id="rId10"/>
    <p:sldId id="2147483637" r:id="rId11"/>
    <p:sldId id="266" r:id="rId12"/>
    <p:sldId id="259" r:id="rId13"/>
    <p:sldId id="2147483636" r:id="rId14"/>
    <p:sldId id="269" r:id="rId15"/>
    <p:sldId id="2147483638" r:id="rId16"/>
    <p:sldId id="267" r:id="rId17"/>
    <p:sldId id="316" r:id="rId18"/>
    <p:sldId id="304" r:id="rId19"/>
    <p:sldId id="318" r:id="rId20"/>
    <p:sldId id="336" r:id="rId21"/>
    <p:sldId id="282" r:id="rId22"/>
    <p:sldId id="261" r:id="rId23"/>
    <p:sldId id="262" r:id="rId24"/>
    <p:sldId id="264" r:id="rId25"/>
    <p:sldId id="270" r:id="rId26"/>
    <p:sldId id="2147483647" r:id="rId27"/>
    <p:sldId id="272" r:id="rId28"/>
    <p:sldId id="319" r:id="rId29"/>
    <p:sldId id="342" r:id="rId30"/>
    <p:sldId id="257" r:id="rId31"/>
    <p:sldId id="268" r:id="rId32"/>
    <p:sldId id="278" r:id="rId33"/>
    <p:sldId id="274" r:id="rId34"/>
    <p:sldId id="277" r:id="rId35"/>
    <p:sldId id="279" r:id="rId36"/>
    <p:sldId id="2147483642" r:id="rId37"/>
    <p:sldId id="323" r:id="rId38"/>
    <p:sldId id="258" r:id="rId39"/>
    <p:sldId id="273"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FB7"/>
    <a:srgbClr val="BFE0D2"/>
    <a:srgbClr val="8BC145"/>
    <a:srgbClr val="E0EFE9"/>
    <a:srgbClr val="DCE6F2"/>
    <a:srgbClr val="7F7F7F"/>
    <a:srgbClr val="0070C0"/>
    <a:srgbClr val="F9F1DC"/>
    <a:srgbClr val="F19D19"/>
    <a:srgbClr val="1D6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4660"/>
  </p:normalViewPr>
  <p:slideViewPr>
    <p:cSldViewPr snapToGrid="0">
      <p:cViewPr varScale="1">
        <p:scale>
          <a:sx n="78" d="100"/>
          <a:sy n="78" d="100"/>
        </p:scale>
        <p:origin x="1051"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اعد النشاط </a:t>
          </a:r>
          <a:r>
            <a:rPr lang="fr-MA" sz="1400" b="1" dirty="0">
              <a:latin typeface="Calibri" panose="020F0502020204030204" pitchFamily="34" charset="0"/>
              <a:ea typeface="+mn-ea"/>
              <a:cs typeface="Calibri" panose="020F0502020204030204" pitchFamily="34" charset="0"/>
            </a:rPr>
            <a:t>…</a:t>
          </a:r>
          <a:r>
            <a:rPr lang="ar-MA" sz="1400" b="1" dirty="0">
              <a:latin typeface="Calibri" panose="020F0502020204030204" pitchFamily="34" charset="0"/>
              <a:ea typeface="+mn-ea"/>
              <a:cs typeface="Calibri" panose="020F0502020204030204" pitchFamily="34" charset="0"/>
            </a:rPr>
            <a:t>باستخدام الخطوات</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اعد النشاط </a:t>
          </a:r>
          <a:r>
            <a:rPr lang="fr-MA" sz="1400" b="1" kern="1200" dirty="0">
              <a:latin typeface="Calibri" panose="020F0502020204030204" pitchFamily="34" charset="0"/>
              <a:ea typeface="+mn-ea"/>
              <a:cs typeface="Calibri" panose="020F0502020204030204" pitchFamily="34" charset="0"/>
            </a:rPr>
            <a:t>…</a:t>
          </a:r>
          <a:r>
            <a:rPr lang="ar-MA" sz="1400" b="1" kern="1200" dirty="0">
              <a:latin typeface="Calibri" panose="020F0502020204030204" pitchFamily="34" charset="0"/>
              <a:ea typeface="+mn-ea"/>
              <a:cs typeface="Calibri" panose="020F0502020204030204" pitchFamily="34" charset="0"/>
            </a:rPr>
            <a:t>باستخدام الخطوات</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19/05/2026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19/05/2026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1: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dirty="0"/>
          </a:p>
        </p:txBody>
      </p:sp>
      <p:sp>
        <p:nvSpPr>
          <p:cNvPr id="260" name="Google Shape;260;p1: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Calibri"/>
              <a:buNone/>
            </a:pPr>
            <a:fld id="{00000000-1234-1234-1234-123412341234}" type="slidenum">
              <a:rPr lang="ar-MA" sz="18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5" name="Google Shape;69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34</a:t>
            </a:fld>
            <a:endParaRPr lang="fr-FR"/>
          </a:p>
        </p:txBody>
      </p:sp>
    </p:spTree>
    <p:extLst>
      <p:ext uri="{BB962C8B-B14F-4D97-AF65-F5344CB8AC3E}">
        <p14:creationId xmlns:p14="http://schemas.microsoft.com/office/powerpoint/2010/main" val="2694971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svg"/><Relationship Id="rId2" Type="http://schemas.openxmlformats.org/officeDocument/2006/relationships/image" Target="../media/image12.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هيكلة الحصة">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073236"/>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5"/>
            <a:ext cx="8950037" cy="3560620"/>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4432982"/>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4417789"/>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4476586"/>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4481761"/>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3435337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قابل للتعديل">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89415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PC">
  <p:cSld name="1_Slide PC">
    <p:spTree>
      <p:nvGrpSpPr>
        <p:cNvPr id="1" name="Shape 130"/>
        <p:cNvGrpSpPr/>
        <p:nvPr/>
      </p:nvGrpSpPr>
      <p:grpSpPr>
        <a:xfrm>
          <a:off x="0" y="0"/>
          <a:ext cx="0" cy="0"/>
          <a:chOff x="0" y="0"/>
          <a:chExt cx="0" cy="0"/>
        </a:xfrm>
      </p:grpSpPr>
      <p:grpSp>
        <p:nvGrpSpPr>
          <p:cNvPr id="131" name="Google Shape;131;p61"/>
          <p:cNvGrpSpPr/>
          <p:nvPr/>
        </p:nvGrpSpPr>
        <p:grpSpPr>
          <a:xfrm>
            <a:off x="0" y="1"/>
            <a:ext cx="12192000" cy="6858001"/>
            <a:chOff x="0" y="0"/>
            <a:chExt cx="13716000" cy="10287000"/>
          </a:xfrm>
        </p:grpSpPr>
        <p:sp>
          <p:nvSpPr>
            <p:cNvPr id="132" name="Google Shape;132;p61"/>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33" name="Google Shape;133;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34" name="Google Shape;134;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135" name="Google Shape;135;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8" name="Google Shape;138;p61"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561378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النمذجة">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0065861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88" r:id="rId19"/>
    <p:sldLayoutId id="2147483689" r:id="rId20"/>
    <p:sldLayoutId id="2147483690" r:id="rId21"/>
    <p:sldLayoutId id="2147483691"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19/05/2026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9.png"/><Relationship Id="rId11" Type="http://schemas.microsoft.com/office/2007/relationships/hdphoto" Target="../media/hdphoto2.wdp"/><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jpe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2.gif"/><Relationship Id="rId1" Type="http://schemas.openxmlformats.org/officeDocument/2006/relationships/slideLayout" Target="../slideLayouts/slideLayout14.xml"/><Relationship Id="rId5" Type="http://schemas.openxmlformats.org/officeDocument/2006/relationships/image" Target="../media/image15.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2.gif"/><Relationship Id="rId1" Type="http://schemas.openxmlformats.org/officeDocument/2006/relationships/slideLayout" Target="../slideLayouts/slideLayout14.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6.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2.gif"/><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0.png"/><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2.gif"/><Relationship Id="rId1" Type="http://schemas.openxmlformats.org/officeDocument/2006/relationships/slideLayout" Target="../slideLayouts/slideLayout14.xml"/><Relationship Id="rId4" Type="http://schemas.microsoft.com/office/2007/relationships/hdphoto" Target="../media/hdphoto6.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4.png"/><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63" name="Google Shape;263;p1"/>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dirty="0">
                <a:solidFill>
                  <a:srgbClr val="FFFFFF"/>
                </a:solidFill>
                <a:latin typeface="Calibri"/>
                <a:ea typeface="Calibri"/>
                <a:cs typeface="Calibri"/>
                <a:sym typeface="Calibri"/>
              </a:rPr>
              <a:t>الوحدة 1 </a:t>
            </a:r>
            <a:endParaRPr sz="1400" b="0" i="0" u="none" strike="noStrike" cap="none" dirty="0">
              <a:solidFill>
                <a:srgbClr val="000000"/>
              </a:solidFill>
              <a:latin typeface="Arial"/>
              <a:ea typeface="Arial"/>
              <a:cs typeface="Arial"/>
              <a:sym typeface="Arial"/>
            </a:endParaRPr>
          </a:p>
        </p:txBody>
      </p:sp>
      <p:sp>
        <p:nvSpPr>
          <p:cNvPr id="264" name="Google Shape;264;p1"/>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65" name="Google Shape;265;p1"/>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66" name="Google Shape;266;p1"/>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267" name="Google Shape;267;p1"/>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68" name="Google Shape;268;p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Calibri"/>
              <a:buNone/>
            </a:pPr>
            <a:r>
              <a:rPr lang="ar-MA" sz="5400" b="1" i="0" u="none" strike="noStrike" cap="none" dirty="0">
                <a:solidFill>
                  <a:srgbClr val="002060"/>
                </a:solidFill>
                <a:latin typeface="Calibri"/>
                <a:ea typeface="Calibri"/>
                <a:cs typeface="Calibri"/>
                <a:sym typeface="Calibri"/>
              </a:rPr>
              <a:t>مادَّةُ اللُّغةِ العَربيَّةِ</a:t>
            </a:r>
            <a:endParaRPr sz="1400" b="0" i="0" u="none" strike="noStrike" cap="none" dirty="0">
              <a:solidFill>
                <a:srgbClr val="000000"/>
              </a:solidFill>
              <a:latin typeface="Arial"/>
              <a:ea typeface="Arial"/>
              <a:cs typeface="Arial"/>
              <a:sym typeface="Arial"/>
            </a:endParaRPr>
          </a:p>
        </p:txBody>
      </p:sp>
      <p:grpSp>
        <p:nvGrpSpPr>
          <p:cNvPr id="269" name="Google Shape;269;p1"/>
          <p:cNvGrpSpPr/>
          <p:nvPr/>
        </p:nvGrpSpPr>
        <p:grpSpPr>
          <a:xfrm>
            <a:off x="917856" y="1567544"/>
            <a:ext cx="1782933" cy="1428585"/>
            <a:chOff x="917856" y="1127574"/>
            <a:chExt cx="1782933" cy="1428585"/>
          </a:xfrm>
        </p:grpSpPr>
        <p:pic>
          <p:nvPicPr>
            <p:cNvPr id="270" name="Google Shape;270;p1"/>
            <p:cNvPicPr preferRelativeResize="0"/>
            <p:nvPr/>
          </p:nvPicPr>
          <p:blipFill rotWithShape="1">
            <a:blip r:embed="rId3">
              <a:alphaModFix/>
            </a:blip>
            <a:srcRect/>
            <a:stretch/>
          </p:blipFill>
          <p:spPr>
            <a:xfrm>
              <a:off x="917856" y="1127574"/>
              <a:ext cx="1782933" cy="1428585"/>
            </a:xfrm>
            <a:prstGeom prst="rect">
              <a:avLst/>
            </a:prstGeom>
            <a:noFill/>
            <a:ln>
              <a:noFill/>
            </a:ln>
          </p:spPr>
        </p:pic>
        <p:sp>
          <p:nvSpPr>
            <p:cNvPr id="271" name="Google Shape;271;p1"/>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Calibri"/>
                <a:buNone/>
              </a:pPr>
              <a:r>
                <a:rPr lang="ar-MA" sz="2400" b="1" i="0" u="none" strike="noStrike" cap="none" dirty="0">
                  <a:solidFill>
                    <a:srgbClr val="FFFFFF"/>
                  </a:solidFill>
                  <a:latin typeface="Calibri"/>
                  <a:ea typeface="Calibri"/>
                  <a:cs typeface="Calibri"/>
                  <a:sym typeface="Calibri"/>
                </a:rPr>
                <a:t>الثالثة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dirty="0">
                  <a:solidFill>
                    <a:srgbClr val="FFFFFF"/>
                  </a:solidFill>
                  <a:latin typeface="Arial"/>
                  <a:ea typeface="Arial"/>
                  <a:cs typeface="Arial"/>
                  <a:sym typeface="Arial"/>
                </a:rPr>
                <a:t>إعدادي</a:t>
              </a:r>
              <a:endParaRPr sz="1400" b="0" i="0" u="none" strike="noStrike" cap="none" dirty="0">
                <a:solidFill>
                  <a:srgbClr val="000000"/>
                </a:solidFill>
                <a:latin typeface="Arial"/>
                <a:ea typeface="Arial"/>
                <a:cs typeface="Arial"/>
                <a:sym typeface="Arial"/>
              </a:endParaRPr>
            </a:p>
          </p:txBody>
        </p:sp>
      </p:grpSp>
      <p:sp>
        <p:nvSpPr>
          <p:cNvPr id="272" name="Google Shape;272;p1"/>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73" name="Google Shape;273;p1"/>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dirty="0">
                <a:solidFill>
                  <a:srgbClr val="FFFFFF"/>
                </a:solidFill>
                <a:latin typeface="Calibri"/>
                <a:ea typeface="Calibri"/>
                <a:cs typeface="Calibri"/>
                <a:sym typeface="Calibri"/>
              </a:rPr>
              <a:t>الحصة </a:t>
            </a:r>
            <a:r>
              <a:rPr lang="fr-FR" sz="2400" b="1" i="0" u="none" strike="noStrike" cap="none" dirty="0">
                <a:solidFill>
                  <a:srgbClr val="FFFFFF"/>
                </a:solidFill>
                <a:latin typeface="Calibri"/>
                <a:ea typeface="Calibri"/>
                <a:cs typeface="Calibri"/>
                <a:sym typeface="Calibri"/>
              </a:rPr>
              <a:t>8</a:t>
            </a:r>
            <a:r>
              <a:rPr lang="ar-MA" sz="2400" b="1" i="0" u="none" strike="noStrike" cap="none" dirty="0">
                <a:solidFill>
                  <a:srgbClr val="FFFFFF"/>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274" name="Google Shape;274;p1"/>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75" name="Google Shape;275;p1"/>
          <p:cNvSpPr txBox="1"/>
          <p:nvPr/>
        </p:nvSpPr>
        <p:spPr>
          <a:xfrm>
            <a:off x="5236149" y="3540991"/>
            <a:ext cx="4727890" cy="369332"/>
          </a:xfrm>
          <a:prstGeom prst="rect">
            <a:avLst/>
          </a:prstGeom>
          <a:noFill/>
          <a:ln>
            <a:noFill/>
          </a:ln>
        </p:spPr>
        <p:txBody>
          <a:bodyPr spcFirstLastPara="1" wrap="square" lIns="0" tIns="0" rIns="0" bIns="0" anchor="t" anchorCtr="1">
            <a:spAutoFit/>
          </a:bodyPr>
          <a:lstStyle/>
          <a:p>
            <a:pPr algn="ctr" rtl="1">
              <a:buClr>
                <a:srgbClr val="FFFFFF"/>
              </a:buClr>
              <a:buSzPts val="2400"/>
            </a:pPr>
            <a:r>
              <a:rPr lang="ar-MA" sz="2400" b="1" dirty="0">
                <a:solidFill>
                  <a:srgbClr val="FFFFFF"/>
                </a:solidFill>
                <a:latin typeface="Calibri"/>
                <a:ea typeface="Calibri"/>
                <a:cs typeface="Calibri"/>
              </a:rPr>
              <a:t>الحرف</a:t>
            </a:r>
            <a:endParaRPr lang="fr-FR" sz="2400" b="1" dirty="0">
              <a:solidFill>
                <a:srgbClr val="FFFFFF"/>
              </a:solidFill>
              <a:latin typeface="Calibri"/>
              <a:ea typeface="Calibri"/>
              <a:cs typeface="Calibri"/>
            </a:endParaRPr>
          </a:p>
        </p:txBody>
      </p:sp>
      <p:sp>
        <p:nvSpPr>
          <p:cNvPr id="276" name="Google Shape;276;p1"/>
          <p:cNvSpPr txBox="1"/>
          <p:nvPr/>
        </p:nvSpPr>
        <p:spPr>
          <a:xfrm>
            <a:off x="5236149" y="4503677"/>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dirty="0">
                <a:solidFill>
                  <a:srgbClr val="FFFFFF"/>
                </a:solidFill>
                <a:latin typeface="Calibri"/>
                <a:ea typeface="Calibri"/>
                <a:cs typeface="Calibri"/>
                <a:sym typeface="Calibri"/>
              </a:rPr>
              <a:t>الثاني</a:t>
            </a:r>
            <a:endParaRPr sz="1400" b="0" i="0" u="none" strike="noStrike" cap="none" dirty="0">
              <a:solidFill>
                <a:srgbClr val="000000"/>
              </a:solidFill>
              <a:latin typeface="Arial"/>
              <a:ea typeface="Arial"/>
              <a:cs typeface="Arial"/>
              <a:sym typeface="Arial"/>
            </a:endParaRPr>
          </a:p>
        </p:txBody>
      </p:sp>
      <p:sp>
        <p:nvSpPr>
          <p:cNvPr id="277" name="Google Shape;277;p1"/>
          <p:cNvSpPr txBox="1"/>
          <p:nvPr/>
        </p:nvSpPr>
        <p:spPr>
          <a:xfrm>
            <a:off x="4960847" y="5379417"/>
            <a:ext cx="4727890" cy="424732"/>
          </a:xfrm>
          <a:prstGeom prst="rect">
            <a:avLst/>
          </a:prstGeom>
          <a:noFill/>
          <a:ln>
            <a:noFill/>
          </a:ln>
        </p:spPr>
        <p:txBody>
          <a:bodyPr spcFirstLastPara="1" wrap="square" lIns="0" tIns="0" rIns="0" bIns="0" anchor="t" anchorCtr="1">
            <a:spAutoFit/>
          </a:bodyPr>
          <a:lstStyle/>
          <a:p>
            <a:pPr lvl="0" algn="r" rtl="1">
              <a:lnSpc>
                <a:spcPct val="115000"/>
              </a:lnSpc>
              <a:buClr>
                <a:srgbClr val="000000"/>
              </a:buClr>
              <a:buSzPts val="1100"/>
            </a:pPr>
            <a:r>
              <a:rPr lang="ar-MA" sz="2400" b="1" dirty="0">
                <a:solidFill>
                  <a:srgbClr val="FFFFFF"/>
                </a:solidFill>
                <a:latin typeface="Calibri"/>
                <a:ea typeface="Calibri"/>
                <a:cs typeface="Calibri"/>
                <a:sym typeface="Calibri"/>
              </a:rPr>
              <a:t>الدعم والتقويم</a:t>
            </a:r>
            <a:r>
              <a:rPr lang="ar-MA" sz="2000" b="1" dirty="0">
                <a:solidFill>
                  <a:srgbClr val="FFFFFF"/>
                </a:solidFill>
                <a:latin typeface="Calibri"/>
                <a:ea typeface="Calibri"/>
                <a:cs typeface="Calibri"/>
                <a:sym typeface="Calibri"/>
              </a:rPr>
              <a:t>: الحرف اليدوية</a:t>
            </a:r>
            <a:endParaRPr sz="2400" b="1" dirty="0">
              <a:solidFill>
                <a:srgbClr val="FFFFFF"/>
              </a:solidFill>
              <a:latin typeface="Calibri"/>
              <a:ea typeface="Calibri"/>
              <a:cs typeface="Calibri"/>
              <a:sym typeface="Arial"/>
            </a:endParaRPr>
          </a:p>
        </p:txBody>
      </p:sp>
      <p:grpSp>
        <p:nvGrpSpPr>
          <p:cNvPr id="278" name="Google Shape;278;p1"/>
          <p:cNvGrpSpPr/>
          <p:nvPr/>
        </p:nvGrpSpPr>
        <p:grpSpPr>
          <a:xfrm>
            <a:off x="496691" y="3346944"/>
            <a:ext cx="3666489" cy="2432262"/>
            <a:chOff x="219666" y="3988154"/>
            <a:chExt cx="3666489" cy="2432262"/>
          </a:xfrm>
        </p:grpSpPr>
        <p:pic>
          <p:nvPicPr>
            <p:cNvPr id="279" name="Google Shape;279;p1"/>
            <p:cNvPicPr preferRelativeResize="0"/>
            <p:nvPr/>
          </p:nvPicPr>
          <p:blipFill rotWithShape="1">
            <a:blip r:embed="rId4">
              <a:alphaModFix/>
            </a:blip>
            <a:srcRect t="37039" r="5013"/>
            <a:stretch/>
          </p:blipFill>
          <p:spPr>
            <a:xfrm>
              <a:off x="331381" y="4008120"/>
              <a:ext cx="3554774" cy="2412296"/>
            </a:xfrm>
            <a:prstGeom prst="rect">
              <a:avLst/>
            </a:prstGeom>
            <a:noFill/>
            <a:ln>
              <a:noFill/>
            </a:ln>
          </p:spPr>
        </p:pic>
        <p:sp>
          <p:nvSpPr>
            <p:cNvPr id="280" name="Google Shape;280;p1"/>
            <p:cNvSpPr/>
            <p:nvPr/>
          </p:nvSpPr>
          <p:spPr>
            <a:xfrm>
              <a:off x="219666" y="3988154"/>
              <a:ext cx="990600" cy="1131953"/>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281" name="Google Shape;281;p1" descr="الصفحة الرئيسية"/>
          <p:cNvPicPr preferRelativeResize="0"/>
          <p:nvPr/>
        </p:nvPicPr>
        <p:blipFill rotWithShape="1">
          <a:blip r:embed="rId5">
            <a:alphaModFix/>
          </a:blip>
          <a:srcRect/>
          <a:stretch/>
        </p:blipFill>
        <p:spPr>
          <a:xfrm>
            <a:off x="4127790" y="0"/>
            <a:ext cx="3936421" cy="596900"/>
          </a:xfrm>
          <a:prstGeom prst="rect">
            <a:avLst/>
          </a:prstGeom>
          <a:noFill/>
          <a:ln>
            <a:noFill/>
          </a:ln>
        </p:spPr>
      </p:pic>
      <p:sp>
        <p:nvSpPr>
          <p:cNvPr id="282" name="Google Shape;282;p1"/>
          <p:cNvSpPr/>
          <p:nvPr/>
        </p:nvSpPr>
        <p:spPr>
          <a:xfrm>
            <a:off x="9964039" y="2022239"/>
            <a:ext cx="1306109"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dirty="0">
                <a:solidFill>
                  <a:srgbClr val="0070C0"/>
                </a:solidFill>
                <a:latin typeface="Calibri"/>
                <a:ea typeface="Calibri"/>
                <a:cs typeface="Calibri"/>
                <a:sym typeface="Calibri"/>
              </a:rPr>
              <a:t>المرحلة </a:t>
            </a:r>
            <a:endParaRPr sz="3000" b="1" i="0" u="none" strike="noStrike" cap="none" dirty="0">
              <a:solidFill>
                <a:srgbClr val="0070C0"/>
              </a:solidFill>
              <a:latin typeface="Calibri"/>
              <a:ea typeface="Calibri"/>
              <a:cs typeface="Calibri"/>
              <a:sym typeface="Calibri"/>
            </a:endParaRPr>
          </a:p>
        </p:txBody>
      </p:sp>
      <p:sp>
        <p:nvSpPr>
          <p:cNvPr id="283" name="Google Shape;283;p1"/>
          <p:cNvSpPr/>
          <p:nvPr/>
        </p:nvSpPr>
        <p:spPr>
          <a:xfrm>
            <a:off x="9622431" y="2006697"/>
            <a:ext cx="508535"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dirty="0">
                <a:solidFill>
                  <a:srgbClr val="0070C0"/>
                </a:solidFill>
                <a:latin typeface="Calibri"/>
                <a:ea typeface="Calibri"/>
                <a:cs typeface="Calibri"/>
                <a:sym typeface="Calibri"/>
              </a:rPr>
              <a:t>5 </a:t>
            </a:r>
            <a:endParaRPr sz="3000" b="1" i="0" u="none" strike="noStrike" cap="none" dirty="0">
              <a:solidFill>
                <a:srgbClr val="0070C0"/>
              </a:solidFill>
              <a:latin typeface="Calibri"/>
              <a:ea typeface="Calibri"/>
              <a:cs typeface="Calibri"/>
              <a:sym typeface="Calibri"/>
            </a:endParaRPr>
          </a:p>
        </p:txBody>
      </p:sp>
      <p:sp>
        <p:nvSpPr>
          <p:cNvPr id="284" name="Google Shape;284;p1"/>
          <p:cNvSpPr/>
          <p:nvPr/>
        </p:nvSpPr>
        <p:spPr>
          <a:xfrm>
            <a:off x="845575" y="5878615"/>
            <a:ext cx="3032812" cy="619432"/>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dirty="0">
                <a:solidFill>
                  <a:schemeClr val="accent5"/>
                </a:solidFill>
                <a:latin typeface="Calibri"/>
                <a:ea typeface="Calibri"/>
                <a:cs typeface="Calibri"/>
                <a:sym typeface="Calibri"/>
              </a:rPr>
              <a:t>كراسة المتعلم، ص: 76</a:t>
            </a:r>
            <a:endParaRPr sz="2400" b="1" i="0" u="none" strike="noStrike" cap="none" dirty="0">
              <a:solidFill>
                <a:schemeClr val="accent5"/>
              </a:solidFill>
              <a:latin typeface="Calibri"/>
              <a:ea typeface="Calibri"/>
              <a:cs typeface="Calibri"/>
              <a:sym typeface="Calibri"/>
            </a:endParaRPr>
          </a:p>
        </p:txBody>
      </p:sp>
      <p:sp>
        <p:nvSpPr>
          <p:cNvPr id="285" name="Google Shape;285;p1"/>
          <p:cNvSpPr txBox="1"/>
          <p:nvPr/>
        </p:nvSpPr>
        <p:spPr>
          <a:xfrm>
            <a:off x="5061468" y="2071715"/>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dirty="0">
                <a:solidFill>
                  <a:schemeClr val="dk1"/>
                </a:solidFill>
                <a:latin typeface="Calibri"/>
                <a:ea typeface="Calibri"/>
                <a:cs typeface="Calibri"/>
                <a:sym typeface="Calibri"/>
              </a:rPr>
              <a:t>المهن والحرف</a:t>
            </a:r>
            <a:endParaRPr sz="24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txBody>
            <a:bodyPr/>
            <a:lstStyle/>
            <a:p>
              <a:endParaRPr lang="fr-FR"/>
            </a:p>
          </p:txBody>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هيكلة الوحدة</a:t>
            </a:r>
            <a:r>
              <a:rPr lang="fr-FR"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 </a:t>
            </a:r>
            <a:r>
              <a:rPr lang="ar-MA" sz="3200" b="1" i="0" u="none" strike="noStrike" kern="1200" cap="none" spc="0" baseline="0" dirty="0" err="1">
                <a:solidFill>
                  <a:srgbClr val="44546A"/>
                </a:solidFill>
                <a:uFillTx/>
                <a:latin typeface="Calibri" panose="020F0502020204030204" pitchFamily="34" charset="0"/>
                <a:ea typeface="Calibri" panose="020F0502020204030204" pitchFamily="34" charset="0"/>
                <a:cs typeface="Calibri" panose="020F0502020204030204" pitchFamily="34" charset="0"/>
              </a:rPr>
              <a:t>الديداكتية</a:t>
            </a:r>
            <a:r>
              <a:rPr lang="ar-MA"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a:t>
            </a:r>
            <a:endParaRPr lang="fr-FR"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endParaRPr>
          </a:p>
        </p:txBody>
      </p:sp>
      <p:grpSp>
        <p:nvGrpSpPr>
          <p:cNvPr id="13" name="Groupe 12"/>
          <p:cNvGrpSpPr/>
          <p:nvPr/>
        </p:nvGrpSpPr>
        <p:grpSpPr>
          <a:xfrm>
            <a:off x="6139754" y="2099367"/>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lvl="0" algn="ctr">
                <a:buSzPts val="2000"/>
              </a:pPr>
              <a:r>
                <a:rPr lang="ar-MA" sz="2000" dirty="0">
                  <a:solidFill>
                    <a:schemeClr val="tx2">
                      <a:lumMod val="75000"/>
                    </a:schemeClr>
                  </a:solidFill>
                  <a:latin typeface="Calibri"/>
                  <a:ea typeface="Calibri"/>
                  <a:cs typeface="Calibri"/>
                  <a:sym typeface="Calibri"/>
                </a:rPr>
                <a:t>أستمع بتركيز وأفهم: الحرف اليدوية المغربية</a:t>
              </a: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chemeClr val="bg1">
                      <a:lumMod val="65000"/>
                    </a:schemeClr>
                  </a:solidFill>
                  <a:latin typeface="Calibri"/>
                  <a:ea typeface="Calibri"/>
                  <a:cs typeface="Calibri"/>
                </a:rPr>
                <a:t>الحصة 3</a:t>
              </a:r>
              <a:endParaRPr lang="fr-FR" sz="2000" dirty="0">
                <a:solidFill>
                  <a:schemeClr val="bg1">
                    <a:lumMod val="65000"/>
                  </a:schemeClr>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lvl="0" algn="ctr">
                <a:buSzPts val="2000"/>
              </a:pPr>
              <a:r>
                <a:rPr lang="ar-MA" sz="1800" dirty="0">
                  <a:solidFill>
                    <a:srgbClr val="A5A5A5"/>
                  </a:solidFill>
                  <a:latin typeface="Calibri"/>
                  <a:ea typeface="Calibri"/>
                  <a:cs typeface="Calibri"/>
                  <a:sym typeface="Calibri"/>
                </a:rPr>
                <a:t>أتحدث: أفسر سبب اختياري حرفةً من الحرف</a:t>
              </a: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dirty="0">
                  <a:latin typeface="Calibri" panose="020F0502020204030204" pitchFamily="34" charset="0"/>
                  <a:cs typeface="Calibri" panose="020F0502020204030204" pitchFamily="34" charset="0"/>
                </a:rPr>
                <a:t>الحصة 1</a:t>
              </a:r>
              <a:endParaRPr lang="fr-FR" dirty="0">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dirty="0">
                  <a:latin typeface="Calibri" panose="020F0502020204030204" pitchFamily="34" charset="0"/>
                  <a:cs typeface="Calibri" panose="020F0502020204030204" pitchFamily="34" charset="0"/>
                </a:rPr>
                <a:t>الحصة</a:t>
              </a:r>
              <a:r>
                <a:rPr lang="fr-FR" dirty="0">
                  <a:latin typeface="Calibri" panose="020F0502020204030204" pitchFamily="34" charset="0"/>
                  <a:cs typeface="Calibri" panose="020F0502020204030204" pitchFamily="34" charset="0"/>
                </a:rPr>
                <a:t> </a:t>
              </a:r>
              <a:r>
                <a:rPr lang="ar-MA" dirty="0">
                  <a:latin typeface="Calibri" panose="020F0502020204030204" pitchFamily="34" charset="0"/>
                  <a:cs typeface="Calibri" panose="020F0502020204030204" pitchFamily="34" charset="0"/>
                </a:rPr>
                <a:t>2 </a:t>
              </a:r>
              <a:endParaRPr lang="fr-FR" dirty="0">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dirty="0">
                  <a:solidFill>
                    <a:srgbClr val="7F7F7F"/>
                  </a:solidFill>
                  <a:latin typeface="Calibri" panose="020F0502020204030204" pitchFamily="34" charset="0"/>
                  <a:cs typeface="Calibri" panose="020F0502020204030204" pitchFamily="34" charset="0"/>
                </a:rPr>
                <a:t>الحصة 4</a:t>
              </a:r>
              <a:endParaRPr lang="fr-FR"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buSzPts val="2400"/>
              </a:pPr>
              <a:r>
                <a:rPr lang="ar-MA" dirty="0">
                  <a:solidFill>
                    <a:schemeClr val="tx1"/>
                  </a:solidFill>
                  <a:latin typeface="Calibri"/>
                  <a:ea typeface="Calibri"/>
                  <a:cs typeface="Calibri"/>
                  <a:sym typeface="Calibri"/>
                </a:rPr>
                <a:t>الظواهر اللغوية : الاستدراك</a:t>
              </a: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a:buSzPts val="2000"/>
              </a:pPr>
              <a:r>
                <a:rPr lang="ar-MA" sz="1800" dirty="0">
                  <a:solidFill>
                    <a:schemeClr val="bg1">
                      <a:lumMod val="65000"/>
                    </a:schemeClr>
                  </a:solidFill>
                  <a:latin typeface="Calibri"/>
                  <a:ea typeface="Calibri"/>
                  <a:cs typeface="Calibri"/>
                  <a:sym typeface="Calibri"/>
                </a:rPr>
                <a:t>الطلاقة والفهم: </a:t>
              </a:r>
              <a:r>
                <a:rPr lang="ar-SA" sz="1800" dirty="0">
                  <a:solidFill>
                    <a:schemeClr val="bg1">
                      <a:lumMod val="65000"/>
                    </a:schemeClr>
                  </a:solidFill>
                  <a:latin typeface="Calibri"/>
                  <a:ea typeface="Calibri"/>
                  <a:cs typeface="Calibri"/>
                </a:rPr>
                <a:t>سر تفوق الحرفيات المغربيات </a:t>
              </a:r>
              <a:r>
                <a:rPr lang="ar-MA" sz="1800" dirty="0">
                  <a:solidFill>
                    <a:schemeClr val="bg1">
                      <a:lumMod val="65000"/>
                    </a:schemeClr>
                  </a:solidFill>
                  <a:latin typeface="Calibri"/>
                  <a:ea typeface="Calibri"/>
                  <a:cs typeface="Calibri"/>
                </a:rPr>
                <a:t>(1)</a:t>
              </a:r>
              <a:endParaRPr lang="fr-FR" sz="1800" dirty="0">
                <a:solidFill>
                  <a:schemeClr val="bg1">
                    <a:lumMod val="65000"/>
                  </a:schemeClr>
                </a:solidFill>
                <a:latin typeface="Calibri"/>
                <a:ea typeface="Calibri"/>
                <a:cs typeface="Calibri"/>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الأسبوع الأول</a:t>
            </a:r>
            <a:endParaRPr lang="fr-FR" sz="3200" b="1" dirty="0">
              <a:latin typeface="Calibri" panose="020F0502020204030204" pitchFamily="34" charset="0"/>
              <a:ea typeface="Calibri" panose="020F0502020204030204" pitchFamily="34" charset="0"/>
              <a:cs typeface="Calibri" panose="020F0502020204030204" pitchFamily="34" charset="0"/>
            </a:endParaRPr>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123748" y="4913431"/>
            <a:ext cx="6177458"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الأسبوع الثاني</a:t>
            </a:r>
            <a:endParaRPr lang="fr-FR" sz="32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SA" sz="1800" dirty="0">
                  <a:solidFill>
                    <a:schemeClr val="bg1">
                      <a:lumMod val="65000"/>
                    </a:schemeClr>
                  </a:solidFill>
                  <a:latin typeface="Calibri"/>
                  <a:ea typeface="Calibri"/>
                  <a:cs typeface="Calibri"/>
                </a:rPr>
                <a:t>الطلاقة والفهم: سر تفوق الحرفيات المغربيات </a:t>
              </a:r>
              <a:r>
                <a:rPr lang="ar-MA" sz="1800" dirty="0">
                  <a:solidFill>
                    <a:schemeClr val="bg1">
                      <a:lumMod val="65000"/>
                    </a:schemeClr>
                  </a:solidFill>
                  <a:latin typeface="Calibri"/>
                  <a:ea typeface="Calibri"/>
                  <a:cs typeface="Calibri"/>
                </a:rPr>
                <a:t>(2)</a:t>
              </a:r>
              <a:endParaRPr lang="fr-FR" sz="1800" dirty="0">
                <a:solidFill>
                  <a:srgbClr val="7F7F7F"/>
                </a:solidFill>
                <a:latin typeface="Calibri" panose="020F0502020204030204" pitchFamily="34" charset="0"/>
                <a:cs typeface="Calibri" panose="020F0502020204030204" pitchFamily="34" charset="0"/>
              </a:endParaRP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dirty="0">
                  <a:solidFill>
                    <a:srgbClr val="7F7F7F"/>
                  </a:solidFill>
                  <a:latin typeface="Calibri" panose="020F0502020204030204" pitchFamily="34" charset="0"/>
                  <a:cs typeface="Calibri" panose="020F0502020204030204" pitchFamily="34" charset="0"/>
                </a:rPr>
                <a:t>الحصة 7</a:t>
              </a:r>
              <a:endParaRPr lang="fr-FR"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dirty="0">
                  <a:solidFill>
                    <a:srgbClr val="7F7F7F"/>
                  </a:solidFill>
                  <a:latin typeface="Calibri" panose="020F0502020204030204" pitchFamily="34" charset="0"/>
                  <a:cs typeface="Calibri" panose="020F0502020204030204" pitchFamily="34" charset="0"/>
                </a:rPr>
                <a:t>الإنتاج الكتابي: إنتاج نص توجيهي (1)</a:t>
              </a:r>
              <a:endParaRPr lang="fr-FR" dirty="0">
                <a:solidFill>
                  <a:srgbClr val="7F7F7F"/>
                </a:solidFill>
                <a:latin typeface="Calibri" panose="020F0502020204030204" pitchFamily="34" charset="0"/>
                <a:cs typeface="Calibri" panose="020F0502020204030204" pitchFamily="34" charset="0"/>
              </a:endParaRP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dirty="0">
                  <a:solidFill>
                    <a:srgbClr val="7F7F7F"/>
                  </a:solidFill>
                  <a:latin typeface="Calibri" panose="020F0502020204030204" pitchFamily="34" charset="0"/>
                  <a:cs typeface="Calibri" panose="020F0502020204030204" pitchFamily="34" charset="0"/>
                </a:rPr>
                <a:t>الحصة 5</a:t>
              </a:r>
              <a:endParaRPr lang="fr-FR"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dirty="0">
                  <a:solidFill>
                    <a:srgbClr val="7F7F7F"/>
                  </a:solidFill>
                  <a:latin typeface="Calibri" panose="020F0502020204030204" pitchFamily="34" charset="0"/>
                  <a:cs typeface="Calibri" panose="020F0502020204030204" pitchFamily="34" charset="0"/>
                </a:rPr>
                <a:t>الحصة</a:t>
              </a:r>
              <a:r>
                <a:rPr lang="fr-FR" dirty="0">
                  <a:solidFill>
                    <a:srgbClr val="7F7F7F"/>
                  </a:solidFill>
                  <a:latin typeface="Calibri" panose="020F0502020204030204" pitchFamily="34" charset="0"/>
                  <a:cs typeface="Calibri" panose="020F0502020204030204" pitchFamily="34" charset="0"/>
                </a:rPr>
                <a:t> </a:t>
              </a:r>
              <a:r>
                <a:rPr lang="ar-MA" dirty="0">
                  <a:solidFill>
                    <a:srgbClr val="7F7F7F"/>
                  </a:solidFill>
                  <a:latin typeface="Calibri" panose="020F0502020204030204" pitchFamily="34" charset="0"/>
                  <a:cs typeface="Calibri" panose="020F0502020204030204" pitchFamily="34" charset="0"/>
                </a:rPr>
                <a:t>6 </a:t>
              </a:r>
              <a:endParaRPr lang="fr-FR"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2"/>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dirty="0">
                  <a:solidFill>
                    <a:srgbClr val="7F7F7F"/>
                  </a:solidFill>
                  <a:latin typeface="Calibri" panose="020F0502020204030204" pitchFamily="34" charset="0"/>
                  <a:cs typeface="Calibri" panose="020F0502020204030204" pitchFamily="34" charset="0"/>
                </a:rPr>
                <a:t>الحصة 8</a:t>
              </a:r>
              <a:endParaRPr lang="fr-FR"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dirty="0">
                  <a:solidFill>
                    <a:srgbClr val="7F7F7F"/>
                  </a:solidFill>
                  <a:latin typeface="Calibri" panose="020F0502020204030204" pitchFamily="34" charset="0"/>
                  <a:cs typeface="Calibri" panose="020F0502020204030204" pitchFamily="34" charset="0"/>
                </a:rPr>
                <a:t>الإنتاج الكتابي: إنتاج نص توجيهي (1)</a:t>
              </a:r>
              <a:endParaRPr lang="fr-FR" dirty="0">
                <a:solidFill>
                  <a:srgbClr val="7F7F7F"/>
                </a:solidFill>
                <a:latin typeface="Calibri" panose="020F0502020204030204" pitchFamily="34" charset="0"/>
                <a:cs typeface="Calibri" panose="020F0502020204030204" pitchFamily="34" charset="0"/>
              </a:endParaRP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2"/>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dirty="0">
                  <a:solidFill>
                    <a:srgbClr val="7F7F7F"/>
                  </a:solidFill>
                  <a:latin typeface="Calibri" panose="020F0502020204030204" pitchFamily="34" charset="0"/>
                  <a:cs typeface="Calibri" panose="020F0502020204030204" pitchFamily="34" charset="0"/>
                </a:rPr>
                <a:t>الدعم والتقويم: الحرف اليدوية</a:t>
              </a:r>
              <a:endParaRPr lang="fr-FR" dirty="0">
                <a:solidFill>
                  <a:srgbClr val="7F7F7F"/>
                </a:solidFill>
                <a:latin typeface="Calibri" panose="020F0502020204030204" pitchFamily="34" charset="0"/>
                <a:cs typeface="Calibri" panose="020F0502020204030204" pitchFamily="34" charset="0"/>
              </a:endParaRP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lstStyle/>
          <a:p>
            <a:r>
              <a:rPr lang="fr-FR" dirty="0"/>
              <a:t>8</a:t>
            </a:r>
            <a:r>
              <a:rPr lang="ar-MA" dirty="0"/>
              <a:t> دقائق</a:t>
            </a:r>
            <a:endParaRPr lang="fr-FR" dirty="0"/>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lstStyle/>
          <a:p>
            <a:r>
              <a:rPr lang="ar-MA" dirty="0">
                <a:solidFill>
                  <a:srgbClr val="106585"/>
                </a:solidFill>
                <a:latin typeface="Calibri"/>
                <a:ea typeface="Calibri"/>
                <a:cs typeface="Calibri"/>
                <a:sym typeface="Calibri"/>
              </a:rPr>
              <a:t>أقرأ نص الانطلاق بطلاقة</a:t>
            </a:r>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normAutofit fontScale="85000" lnSpcReduction="10000"/>
          </a:bodyPr>
          <a:lstStyle/>
          <a:p>
            <a:r>
              <a:rPr lang="ar-MA" dirty="0">
                <a:solidFill>
                  <a:srgbClr val="106585"/>
                </a:solidFill>
                <a:latin typeface="Calibri"/>
                <a:ea typeface="Calibri"/>
                <a:cs typeface="Calibri"/>
                <a:sym typeface="Calibri"/>
              </a:rPr>
              <a:t> أتعرف المطلوب وأنجزه ثم أصحح إنجازي وأقوم أدائي</a:t>
            </a:r>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a:xfrm>
            <a:off x="4575349" y="1885165"/>
            <a:ext cx="5044339" cy="460800"/>
          </a:xfrm>
        </p:spPr>
        <p:txBody>
          <a:bodyPr>
            <a:no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b="1" i="0" u="none" strike="noStrike" kern="0" cap="none" spc="0" normalizeH="0" baseline="0" noProof="0" dirty="0">
                <a:ln>
                  <a:noFill/>
                </a:ln>
                <a:solidFill>
                  <a:srgbClr val="0F4861"/>
                </a:solidFill>
                <a:effectLst/>
                <a:uLnTx/>
                <a:uFillTx/>
                <a:latin typeface="Calibri"/>
                <a:ea typeface="Calibri"/>
                <a:cs typeface="Calibri"/>
                <a:sym typeface="Calibri"/>
              </a:rPr>
              <a:t> </a:t>
            </a:r>
            <a:r>
              <a:rPr lang="ar-MA" dirty="0">
                <a:solidFill>
                  <a:srgbClr val="106585"/>
                </a:solidFill>
                <a:latin typeface="Calibri"/>
                <a:ea typeface="Calibri"/>
                <a:cs typeface="Calibri"/>
                <a:sym typeface="Calibri"/>
              </a:rPr>
              <a:t>افتتاح الحصة</a:t>
            </a:r>
            <a:endParaRPr kumimoji="0" lang="ar-MA" b="1" i="0" u="none" strike="noStrike" kern="0" cap="none" spc="0" normalizeH="0" baseline="0" noProof="0" dirty="0">
              <a:ln>
                <a:noFill/>
              </a:ln>
              <a:solidFill>
                <a:srgbClr val="0F4861"/>
              </a:solidFill>
              <a:effectLst/>
              <a:uLnTx/>
              <a:uFillTx/>
              <a:latin typeface="Calibri"/>
              <a:ea typeface="Calibri"/>
              <a:cs typeface="Calibri"/>
              <a:sym typeface="Calibri"/>
            </a:endParaRPr>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lstStyle/>
          <a:p>
            <a:r>
              <a:rPr lang="ar-MA" dirty="0"/>
              <a:t>15 دقيقة</a:t>
            </a:r>
            <a:endParaRPr lang="fr-FR" dirty="0"/>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lstStyle/>
          <a:p>
            <a:r>
              <a:rPr lang="ar-MA" dirty="0"/>
              <a:t>25 دقيقة</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lstStyle/>
          <a:p>
            <a:r>
              <a:rPr lang="ar-MA" dirty="0"/>
              <a:t>7 دقائق</a:t>
            </a:r>
            <a:endParaRPr lang="fr-FR" dirty="0"/>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lstStyle/>
          <a:p>
            <a:r>
              <a:rPr lang="ar-MA" dirty="0">
                <a:solidFill>
                  <a:srgbClr val="106585"/>
                </a:solidFill>
                <a:latin typeface="Calibri"/>
                <a:ea typeface="Calibri"/>
                <a:cs typeface="Calibri"/>
                <a:sym typeface="Calibri"/>
              </a:rPr>
              <a:t>اختتام الحصة</a:t>
            </a:r>
            <a:endParaRPr lang="ar-MA" b="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70383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71438" y="210537"/>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a:extLst>
              <a:ext uri="{FF2B5EF4-FFF2-40B4-BE49-F238E27FC236}">
                <a16:creationId xmlns:a16="http://schemas.microsoft.com/office/drawing/2014/main" id="{5B42687A-4962-4FCE-2D05-07C0B419773A}"/>
              </a:ext>
            </a:extLst>
          </p:cNvPr>
          <p:cNvSpPr txBox="1">
            <a:spLocks noChangeArrowheads="1"/>
          </p:cNvSpPr>
          <p:nvPr/>
        </p:nvSpPr>
        <p:spPr bwMode="auto">
          <a:xfrm>
            <a:off x="1323309" y="626083"/>
            <a:ext cx="101580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0000"/>
              </a:lnSpc>
              <a:spcBef>
                <a:spcPct val="0"/>
              </a:spcBef>
              <a:buNone/>
            </a:pPr>
            <a:r>
              <a:rPr lang="ar-MA" altLang="fr-FR" sz="1200" dirty="0">
                <a:solidFill>
                  <a:schemeClr val="bg2">
                    <a:lumMod val="50000"/>
                  </a:schemeClr>
                </a:solidFill>
                <a:cs typeface="Calibri" panose="020F0502020204030204" pitchFamily="34" charset="0"/>
              </a:rPr>
              <a:t>يطلب المدرس من كل صف انتداب من يمثله في لعبة سباق التنافس، ويعلن عن قانون اللعبة بالإجابة عن المطلوب في مدة ثلاثين ثانية، مع توضيح كيفية توصله إلى الإجابة</a:t>
            </a:r>
          </a:p>
        </p:txBody>
      </p:sp>
      <p:pic>
        <p:nvPicPr>
          <p:cNvPr id="11" name="Image 8">
            <a:extLst>
              <a:ext uri="{FF2B5EF4-FFF2-40B4-BE49-F238E27FC236}">
                <a16:creationId xmlns:a16="http://schemas.microsoft.com/office/drawing/2014/main" id="{6534A28A-9FCC-44FA-65BC-2A4BA3DDB1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Tableau 13">
            <a:extLst>
              <a:ext uri="{FF2B5EF4-FFF2-40B4-BE49-F238E27FC236}">
                <a16:creationId xmlns:a16="http://schemas.microsoft.com/office/drawing/2014/main" id="{2243BC0C-5EB7-FC30-E2F9-150C8AD1CA84}"/>
              </a:ext>
            </a:extLst>
          </p:cNvPr>
          <p:cNvGraphicFramePr>
            <a:graphicFrameLocks noGrp="1"/>
          </p:cNvGraphicFramePr>
          <p:nvPr>
            <p:extLst>
              <p:ext uri="{D42A27DB-BD31-4B8C-83A1-F6EECF244321}">
                <p14:modId xmlns:p14="http://schemas.microsoft.com/office/powerpoint/2010/main" val="2890331318"/>
              </p:ext>
            </p:extLst>
          </p:nvPr>
        </p:nvGraphicFramePr>
        <p:xfrm>
          <a:off x="1435509" y="1918443"/>
          <a:ext cx="9424724" cy="457200"/>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370840">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a:t>
                      </a:r>
                      <a:r>
                        <a:rPr lang="ar-MA" sz="2400" dirty="0" err="1">
                          <a:latin typeface="Calibri" panose="020F0502020204030204" pitchFamily="34" charset="0"/>
                          <a:ea typeface="Calibri" panose="020F0502020204030204" pitchFamily="34" charset="0"/>
                          <a:cs typeface="Calibri" panose="020F0502020204030204" pitchFamily="34" charset="0"/>
                        </a:rPr>
                        <a:t>عندلب</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عنادل</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a:t>
                      </a:r>
                      <a:r>
                        <a:rPr lang="ar-MA" sz="2400" dirty="0" err="1">
                          <a:latin typeface="Calibri" panose="020F0502020204030204" pitchFamily="34" charset="0"/>
                          <a:ea typeface="Calibri" panose="020F0502020204030204" pitchFamily="34" charset="0"/>
                          <a:cs typeface="Calibri" panose="020F0502020204030204" pitchFamily="34" charset="0"/>
                        </a:rPr>
                        <a:t>عنادليب</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a:t>
                      </a:r>
                      <a:r>
                        <a:rPr lang="ar-MA" sz="2400" dirty="0" err="1">
                          <a:latin typeface="Calibri" panose="020F0502020204030204" pitchFamily="34" charset="0"/>
                          <a:ea typeface="Calibri" panose="020F0502020204030204" pitchFamily="34" charset="0"/>
                          <a:cs typeface="Calibri" panose="020F0502020204030204" pitchFamily="34" charset="0"/>
                        </a:rPr>
                        <a:t>عندليبات</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sp>
        <p:nvSpPr>
          <p:cNvPr id="15" name="Rectangle : coins arrondis 14">
            <a:extLst>
              <a:ext uri="{FF2B5EF4-FFF2-40B4-BE49-F238E27FC236}">
                <a16:creationId xmlns:a16="http://schemas.microsoft.com/office/drawing/2014/main" id="{7E736DF9-0BAF-2D7C-824C-3F06BE68CEF6}"/>
              </a:ext>
            </a:extLst>
          </p:cNvPr>
          <p:cNvSpPr/>
          <p:nvPr/>
        </p:nvSpPr>
        <p:spPr>
          <a:xfrm>
            <a:off x="6563536" y="1355915"/>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1- جمع كلمة "عندليب":</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16" name="Rectangle : coins arrondis 15">
            <a:extLst>
              <a:ext uri="{FF2B5EF4-FFF2-40B4-BE49-F238E27FC236}">
                <a16:creationId xmlns:a16="http://schemas.microsoft.com/office/drawing/2014/main" id="{93B27FF6-4443-46EA-A7C9-F652F21346EC}"/>
              </a:ext>
            </a:extLst>
          </p:cNvPr>
          <p:cNvSpPr/>
          <p:nvPr/>
        </p:nvSpPr>
        <p:spPr>
          <a:xfrm>
            <a:off x="6563536" y="2539418"/>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2- يصد بـ "الأبيضان":</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7" name="Tableau 16">
            <a:extLst>
              <a:ext uri="{FF2B5EF4-FFF2-40B4-BE49-F238E27FC236}">
                <a16:creationId xmlns:a16="http://schemas.microsoft.com/office/drawing/2014/main" id="{E9160450-34B0-7E12-8782-32A550B51A6A}"/>
              </a:ext>
            </a:extLst>
          </p:cNvPr>
          <p:cNvGraphicFramePr>
            <a:graphicFrameLocks noGrp="1"/>
          </p:cNvGraphicFramePr>
          <p:nvPr>
            <p:extLst>
              <p:ext uri="{D42A27DB-BD31-4B8C-83A1-F6EECF244321}">
                <p14:modId xmlns:p14="http://schemas.microsoft.com/office/powerpoint/2010/main" val="2924466312"/>
              </p:ext>
            </p:extLst>
          </p:nvPr>
        </p:nvGraphicFramePr>
        <p:xfrm>
          <a:off x="1412911" y="3117232"/>
          <a:ext cx="9424724" cy="457200"/>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381181">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الطحين والسكر</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الملح والماء</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الملح والسكر</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الملح والطحين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sp>
        <p:nvSpPr>
          <p:cNvPr id="18" name="Rectangle : coins arrondis 17">
            <a:extLst>
              <a:ext uri="{FF2B5EF4-FFF2-40B4-BE49-F238E27FC236}">
                <a16:creationId xmlns:a16="http://schemas.microsoft.com/office/drawing/2014/main" id="{9A3BBB29-DD0E-EFFD-B27E-F1EC0D6C2954}"/>
              </a:ext>
            </a:extLst>
          </p:cNvPr>
          <p:cNvSpPr/>
          <p:nvPr/>
        </p:nvSpPr>
        <p:spPr>
          <a:xfrm>
            <a:off x="6622309" y="3619881"/>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3- يراد بــــ "الأسودان":</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9" name="Tableau 18">
            <a:extLst>
              <a:ext uri="{FF2B5EF4-FFF2-40B4-BE49-F238E27FC236}">
                <a16:creationId xmlns:a16="http://schemas.microsoft.com/office/drawing/2014/main" id="{8F47EAF2-ADD7-A133-0C14-C49A794D6B2C}"/>
              </a:ext>
            </a:extLst>
          </p:cNvPr>
          <p:cNvGraphicFramePr>
            <a:graphicFrameLocks noGrp="1"/>
          </p:cNvGraphicFramePr>
          <p:nvPr>
            <p:extLst>
              <p:ext uri="{D42A27DB-BD31-4B8C-83A1-F6EECF244321}">
                <p14:modId xmlns:p14="http://schemas.microsoft.com/office/powerpoint/2010/main" val="4145106232"/>
              </p:ext>
            </p:extLst>
          </p:nvPr>
        </p:nvGraphicFramePr>
        <p:xfrm>
          <a:off x="1412911" y="4173879"/>
          <a:ext cx="9424724" cy="458146"/>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458146">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الماء والطحين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التمر والطحين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التمر واللبن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التمر والماء</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sp>
        <p:nvSpPr>
          <p:cNvPr id="20" name="Rectangle : coins arrondis 19">
            <a:extLst>
              <a:ext uri="{FF2B5EF4-FFF2-40B4-BE49-F238E27FC236}">
                <a16:creationId xmlns:a16="http://schemas.microsoft.com/office/drawing/2014/main" id="{BD0BF317-DBBA-7679-2993-38523C5E8A9A}"/>
              </a:ext>
            </a:extLst>
          </p:cNvPr>
          <p:cNvSpPr/>
          <p:nvPr/>
        </p:nvSpPr>
        <p:spPr>
          <a:xfrm>
            <a:off x="6558399" y="4981651"/>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4- شاعر من هؤلاء قتله بيت من الشعر:</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1" name="Tableau 20">
            <a:extLst>
              <a:ext uri="{FF2B5EF4-FFF2-40B4-BE49-F238E27FC236}">
                <a16:creationId xmlns:a16="http://schemas.microsoft.com/office/drawing/2014/main" id="{FF32122E-FD15-6C74-FB33-D047058B4629}"/>
              </a:ext>
            </a:extLst>
          </p:cNvPr>
          <p:cNvGraphicFramePr>
            <a:graphicFrameLocks noGrp="1"/>
          </p:cNvGraphicFramePr>
          <p:nvPr>
            <p:extLst>
              <p:ext uri="{D42A27DB-BD31-4B8C-83A1-F6EECF244321}">
                <p14:modId xmlns:p14="http://schemas.microsoft.com/office/powerpoint/2010/main" val="462385523"/>
              </p:ext>
            </p:extLst>
          </p:nvPr>
        </p:nvGraphicFramePr>
        <p:xfrm>
          <a:off x="1407996" y="5673299"/>
          <a:ext cx="9424724" cy="458146"/>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458146">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الفرزدق</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المتنبي</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علال الفاسي</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أحمد شوقي</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sp>
        <p:nvSpPr>
          <p:cNvPr id="22" name="TextBox 13">
            <a:extLst>
              <a:ext uri="{FF2B5EF4-FFF2-40B4-BE49-F238E27FC236}">
                <a16:creationId xmlns:a16="http://schemas.microsoft.com/office/drawing/2014/main" id="{AAB64434-25CA-8E09-5518-BE2BD446CAF2}"/>
              </a:ext>
            </a:extLst>
          </p:cNvPr>
          <p:cNvSpPr txBox="1">
            <a:spLocks noChangeArrowheads="1"/>
          </p:cNvSpPr>
          <p:nvPr/>
        </p:nvSpPr>
        <p:spPr bwMode="auto">
          <a:xfrm>
            <a:off x="2732235" y="-43493"/>
            <a:ext cx="8645525" cy="62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just" rtl="1">
              <a:lnSpc>
                <a:spcPct val="200000"/>
              </a:lnSpc>
              <a:buNone/>
            </a:pPr>
            <a:r>
              <a:rPr lang="ar-MA" sz="2000" b="1" dirty="0">
                <a:ea typeface="Calibri" panose="020F0502020204030204" pitchFamily="34" charset="0"/>
                <a:cs typeface="Calibri" panose="020F0502020204030204" pitchFamily="34" charset="0"/>
              </a:rPr>
              <a:t>نم ثروتك اللغوية بالمشاركة في سباق التنافس اللغوي والمعرفي</a:t>
            </a:r>
          </a:p>
        </p:txBody>
      </p:sp>
    </p:spTree>
    <p:extLst>
      <p:ext uri="{BB962C8B-B14F-4D97-AF65-F5344CB8AC3E}">
        <p14:creationId xmlns:p14="http://schemas.microsoft.com/office/powerpoint/2010/main" val="3401525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E1E54-0B01-1275-7690-925D3D157E86}"/>
            </a:ext>
          </a:extLst>
        </p:cNvPr>
        <p:cNvGrpSpPr/>
        <p:nvPr/>
      </p:nvGrpSpPr>
      <p:grpSpPr>
        <a:xfrm>
          <a:off x="0" y="0"/>
          <a:ext cx="0" cy="0"/>
          <a:chOff x="0" y="0"/>
          <a:chExt cx="0" cy="0"/>
        </a:xfrm>
      </p:grpSpPr>
      <p:sp>
        <p:nvSpPr>
          <p:cNvPr id="10" name="TextBox 6">
            <a:extLst>
              <a:ext uri="{FF2B5EF4-FFF2-40B4-BE49-F238E27FC236}">
                <a16:creationId xmlns:a16="http://schemas.microsoft.com/office/drawing/2014/main" id="{7A711F74-E8A4-8D84-D576-AE00EECF0E5D}"/>
              </a:ext>
            </a:extLst>
          </p:cNvPr>
          <p:cNvSpPr txBox="1">
            <a:spLocks noChangeArrowheads="1"/>
          </p:cNvSpPr>
          <p:nvPr/>
        </p:nvSpPr>
        <p:spPr bwMode="auto">
          <a:xfrm>
            <a:off x="1323309" y="626083"/>
            <a:ext cx="101580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0000"/>
              </a:lnSpc>
              <a:spcBef>
                <a:spcPct val="0"/>
              </a:spcBef>
              <a:buNone/>
            </a:pPr>
            <a:r>
              <a:rPr lang="ar-MA" altLang="fr-FR" sz="1200" dirty="0">
                <a:solidFill>
                  <a:schemeClr val="bg2">
                    <a:lumMod val="50000"/>
                  </a:schemeClr>
                </a:solidFill>
                <a:cs typeface="Calibri" panose="020F0502020204030204" pitchFamily="34" charset="0"/>
              </a:rPr>
              <a:t>يستمع المدرس إلى إجابات المتنافسين في سباق اللعبة، ويعلن الفائز بالسباق بعد تأكده من صحة سيرورة توصله إلى الإجابة الصحيحة</a:t>
            </a:r>
          </a:p>
        </p:txBody>
      </p:sp>
      <p:pic>
        <p:nvPicPr>
          <p:cNvPr id="11" name="Image 8">
            <a:extLst>
              <a:ext uri="{FF2B5EF4-FFF2-40B4-BE49-F238E27FC236}">
                <a16:creationId xmlns:a16="http://schemas.microsoft.com/office/drawing/2014/main" id="{33665A6C-6BB5-9CAE-254F-E0B905353D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3">
            <a:extLst>
              <a:ext uri="{FF2B5EF4-FFF2-40B4-BE49-F238E27FC236}">
                <a16:creationId xmlns:a16="http://schemas.microsoft.com/office/drawing/2014/main" id="{F023FC29-41AF-69A8-2A44-8274AE707EE8}"/>
              </a:ext>
            </a:extLst>
          </p:cNvPr>
          <p:cNvSpPr txBox="1">
            <a:spLocks noChangeArrowheads="1"/>
          </p:cNvSpPr>
          <p:nvPr/>
        </p:nvSpPr>
        <p:spPr bwMode="auto">
          <a:xfrm>
            <a:off x="2732235" y="-43493"/>
            <a:ext cx="8645525" cy="62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just" rtl="1">
              <a:lnSpc>
                <a:spcPct val="200000"/>
              </a:lnSpc>
              <a:buNone/>
            </a:pPr>
            <a:r>
              <a:rPr lang="ar-MA" sz="2000" b="1" dirty="0">
                <a:ea typeface="Calibri" panose="020F0502020204030204" pitchFamily="34" charset="0"/>
                <a:cs typeface="Calibri" panose="020F0502020204030204" pitchFamily="34" charset="0"/>
              </a:rPr>
              <a:t>نم ثروتك اللغوية بالمشاركة في سباق التنافس اللغوي والمعرفي</a:t>
            </a:r>
          </a:p>
        </p:txBody>
      </p:sp>
      <p:graphicFrame>
        <p:nvGraphicFramePr>
          <p:cNvPr id="3" name="Tableau 2">
            <a:extLst>
              <a:ext uri="{FF2B5EF4-FFF2-40B4-BE49-F238E27FC236}">
                <a16:creationId xmlns:a16="http://schemas.microsoft.com/office/drawing/2014/main" id="{055B8804-4C17-9540-5232-4EAB51D43F59}"/>
              </a:ext>
            </a:extLst>
          </p:cNvPr>
          <p:cNvGraphicFramePr>
            <a:graphicFrameLocks noGrp="1"/>
          </p:cNvGraphicFramePr>
          <p:nvPr>
            <p:extLst>
              <p:ext uri="{D42A27DB-BD31-4B8C-83A1-F6EECF244321}">
                <p14:modId xmlns:p14="http://schemas.microsoft.com/office/powerpoint/2010/main" val="3477571749"/>
              </p:ext>
            </p:extLst>
          </p:nvPr>
        </p:nvGraphicFramePr>
        <p:xfrm>
          <a:off x="1435509" y="1918443"/>
          <a:ext cx="9424724" cy="457200"/>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370840">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a:t>
                      </a:r>
                      <a:r>
                        <a:rPr lang="ar-MA" sz="2400" dirty="0" err="1">
                          <a:latin typeface="Calibri" panose="020F0502020204030204" pitchFamily="34" charset="0"/>
                          <a:ea typeface="Calibri" panose="020F0502020204030204" pitchFamily="34" charset="0"/>
                          <a:cs typeface="Calibri" panose="020F0502020204030204" pitchFamily="34" charset="0"/>
                        </a:rPr>
                        <a:t>عندلب</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عنادل</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a:t>
                      </a:r>
                      <a:r>
                        <a:rPr lang="ar-MA" sz="2400" dirty="0" err="1">
                          <a:latin typeface="Calibri" panose="020F0502020204030204" pitchFamily="34" charset="0"/>
                          <a:ea typeface="Calibri" panose="020F0502020204030204" pitchFamily="34" charset="0"/>
                          <a:cs typeface="Calibri" panose="020F0502020204030204" pitchFamily="34" charset="0"/>
                        </a:rPr>
                        <a:t>عنادليب</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a:t>
                      </a:r>
                      <a:r>
                        <a:rPr lang="ar-MA" sz="2400" dirty="0" err="1">
                          <a:latin typeface="Calibri" panose="020F0502020204030204" pitchFamily="34" charset="0"/>
                          <a:ea typeface="Calibri" panose="020F0502020204030204" pitchFamily="34" charset="0"/>
                          <a:cs typeface="Calibri" panose="020F0502020204030204" pitchFamily="34" charset="0"/>
                        </a:rPr>
                        <a:t>عندليبات</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sp>
        <p:nvSpPr>
          <p:cNvPr id="4" name="Rectangle : coins arrondis 3">
            <a:extLst>
              <a:ext uri="{FF2B5EF4-FFF2-40B4-BE49-F238E27FC236}">
                <a16:creationId xmlns:a16="http://schemas.microsoft.com/office/drawing/2014/main" id="{8FEE1BE0-ACD7-18D1-5D87-ED84DEC5D473}"/>
              </a:ext>
            </a:extLst>
          </p:cNvPr>
          <p:cNvSpPr/>
          <p:nvPr/>
        </p:nvSpPr>
        <p:spPr>
          <a:xfrm>
            <a:off x="6563536" y="1355915"/>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1- جمع كلمة "عندليب":</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 coins arrondis 4">
            <a:extLst>
              <a:ext uri="{FF2B5EF4-FFF2-40B4-BE49-F238E27FC236}">
                <a16:creationId xmlns:a16="http://schemas.microsoft.com/office/drawing/2014/main" id="{9225C288-9157-A595-AD1B-63BC862B8257}"/>
              </a:ext>
            </a:extLst>
          </p:cNvPr>
          <p:cNvSpPr/>
          <p:nvPr/>
        </p:nvSpPr>
        <p:spPr>
          <a:xfrm>
            <a:off x="6563536" y="2539418"/>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2- يصد بـ "الأبيضان":</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Tableau 5">
            <a:extLst>
              <a:ext uri="{FF2B5EF4-FFF2-40B4-BE49-F238E27FC236}">
                <a16:creationId xmlns:a16="http://schemas.microsoft.com/office/drawing/2014/main" id="{46AF7659-853A-A551-98B6-F212909EB1A4}"/>
              </a:ext>
            </a:extLst>
          </p:cNvPr>
          <p:cNvGraphicFramePr>
            <a:graphicFrameLocks noGrp="1"/>
          </p:cNvGraphicFramePr>
          <p:nvPr>
            <p:extLst>
              <p:ext uri="{D42A27DB-BD31-4B8C-83A1-F6EECF244321}">
                <p14:modId xmlns:p14="http://schemas.microsoft.com/office/powerpoint/2010/main" val="2913545491"/>
              </p:ext>
            </p:extLst>
          </p:nvPr>
        </p:nvGraphicFramePr>
        <p:xfrm>
          <a:off x="1412911" y="3117232"/>
          <a:ext cx="9424724" cy="457200"/>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381181">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الطحين والسكر</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الملح والماء</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الملح والسكر</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الملح والطحين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sp>
        <p:nvSpPr>
          <p:cNvPr id="7" name="Rectangle : coins arrondis 6">
            <a:extLst>
              <a:ext uri="{FF2B5EF4-FFF2-40B4-BE49-F238E27FC236}">
                <a16:creationId xmlns:a16="http://schemas.microsoft.com/office/drawing/2014/main" id="{889AB0AD-D9CB-7445-F4DD-BD64805DE00C}"/>
              </a:ext>
            </a:extLst>
          </p:cNvPr>
          <p:cNvSpPr/>
          <p:nvPr/>
        </p:nvSpPr>
        <p:spPr>
          <a:xfrm>
            <a:off x="6622309" y="3619881"/>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3- يراد بــــ "الأسودان":</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Tableau 8">
            <a:extLst>
              <a:ext uri="{FF2B5EF4-FFF2-40B4-BE49-F238E27FC236}">
                <a16:creationId xmlns:a16="http://schemas.microsoft.com/office/drawing/2014/main" id="{77324DFA-5ED3-D9EC-EF9A-1154D8B97BDC}"/>
              </a:ext>
            </a:extLst>
          </p:cNvPr>
          <p:cNvGraphicFramePr>
            <a:graphicFrameLocks noGrp="1"/>
          </p:cNvGraphicFramePr>
          <p:nvPr>
            <p:extLst>
              <p:ext uri="{D42A27DB-BD31-4B8C-83A1-F6EECF244321}">
                <p14:modId xmlns:p14="http://schemas.microsoft.com/office/powerpoint/2010/main" val="200419855"/>
              </p:ext>
            </p:extLst>
          </p:nvPr>
        </p:nvGraphicFramePr>
        <p:xfrm>
          <a:off x="1412911" y="4173879"/>
          <a:ext cx="9424724" cy="458146"/>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458146">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الماء والطحين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التمر والطحين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التمر واللبن</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التمر والماء</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pic>
        <p:nvPicPr>
          <p:cNvPr id="2" name="Image 1">
            <a:extLst>
              <a:ext uri="{FF2B5EF4-FFF2-40B4-BE49-F238E27FC236}">
                <a16:creationId xmlns:a16="http://schemas.microsoft.com/office/drawing/2014/main" id="{C9BFEC04-D92A-70FD-FAFA-7393618179C2}"/>
              </a:ext>
            </a:extLst>
          </p:cNvPr>
          <p:cNvPicPr>
            <a:picLocks noChangeAspect="1"/>
          </p:cNvPicPr>
          <p:nvPr/>
        </p:nvPicPr>
        <p:blipFill>
          <a:blip r:embed="rId3"/>
          <a:stretch>
            <a:fillRect/>
          </a:stretch>
        </p:blipFill>
        <p:spPr>
          <a:xfrm>
            <a:off x="1510499" y="1970059"/>
            <a:ext cx="533238" cy="366721"/>
          </a:xfrm>
          <a:prstGeom prst="rect">
            <a:avLst/>
          </a:prstGeom>
        </p:spPr>
      </p:pic>
      <p:pic>
        <p:nvPicPr>
          <p:cNvPr id="8" name="Image 7">
            <a:extLst>
              <a:ext uri="{FF2B5EF4-FFF2-40B4-BE49-F238E27FC236}">
                <a16:creationId xmlns:a16="http://schemas.microsoft.com/office/drawing/2014/main" id="{43A0F645-BA24-F3FF-915B-F290C8693E61}"/>
              </a:ext>
            </a:extLst>
          </p:cNvPr>
          <p:cNvPicPr>
            <a:picLocks noChangeAspect="1"/>
          </p:cNvPicPr>
          <p:nvPr/>
        </p:nvPicPr>
        <p:blipFill>
          <a:blip r:embed="rId4"/>
          <a:stretch>
            <a:fillRect/>
          </a:stretch>
        </p:blipFill>
        <p:spPr>
          <a:xfrm>
            <a:off x="3919339" y="2008284"/>
            <a:ext cx="427948" cy="288121"/>
          </a:xfrm>
          <a:prstGeom prst="rect">
            <a:avLst/>
          </a:prstGeom>
        </p:spPr>
      </p:pic>
      <p:pic>
        <p:nvPicPr>
          <p:cNvPr id="13" name="Image 12">
            <a:extLst>
              <a:ext uri="{FF2B5EF4-FFF2-40B4-BE49-F238E27FC236}">
                <a16:creationId xmlns:a16="http://schemas.microsoft.com/office/drawing/2014/main" id="{ABBE0075-EAF1-D9D2-47C3-6D24AC002239}"/>
              </a:ext>
            </a:extLst>
          </p:cNvPr>
          <p:cNvPicPr>
            <a:picLocks noChangeAspect="1"/>
          </p:cNvPicPr>
          <p:nvPr/>
        </p:nvPicPr>
        <p:blipFill>
          <a:blip r:embed="rId3"/>
          <a:stretch>
            <a:fillRect/>
          </a:stretch>
        </p:blipFill>
        <p:spPr>
          <a:xfrm>
            <a:off x="6185366" y="1970060"/>
            <a:ext cx="533238" cy="366721"/>
          </a:xfrm>
          <a:prstGeom prst="rect">
            <a:avLst/>
          </a:prstGeom>
        </p:spPr>
      </p:pic>
      <p:pic>
        <p:nvPicPr>
          <p:cNvPr id="14" name="Image 13">
            <a:extLst>
              <a:ext uri="{FF2B5EF4-FFF2-40B4-BE49-F238E27FC236}">
                <a16:creationId xmlns:a16="http://schemas.microsoft.com/office/drawing/2014/main" id="{EA968D6C-E2F0-F827-C63A-D72E6B96BC31}"/>
              </a:ext>
            </a:extLst>
          </p:cNvPr>
          <p:cNvPicPr>
            <a:picLocks noChangeAspect="1"/>
          </p:cNvPicPr>
          <p:nvPr/>
        </p:nvPicPr>
        <p:blipFill>
          <a:blip r:embed="rId3"/>
          <a:stretch>
            <a:fillRect/>
          </a:stretch>
        </p:blipFill>
        <p:spPr>
          <a:xfrm>
            <a:off x="8556684" y="1964779"/>
            <a:ext cx="533238" cy="366721"/>
          </a:xfrm>
          <a:prstGeom prst="rect">
            <a:avLst/>
          </a:prstGeom>
        </p:spPr>
      </p:pic>
      <p:pic>
        <p:nvPicPr>
          <p:cNvPr id="15" name="Image 14">
            <a:extLst>
              <a:ext uri="{FF2B5EF4-FFF2-40B4-BE49-F238E27FC236}">
                <a16:creationId xmlns:a16="http://schemas.microsoft.com/office/drawing/2014/main" id="{A709E792-71F0-0F89-C7DB-88A5FD4B1997}"/>
              </a:ext>
            </a:extLst>
          </p:cNvPr>
          <p:cNvPicPr>
            <a:picLocks noChangeAspect="1"/>
          </p:cNvPicPr>
          <p:nvPr/>
        </p:nvPicPr>
        <p:blipFill>
          <a:blip r:embed="rId3"/>
          <a:stretch>
            <a:fillRect/>
          </a:stretch>
        </p:blipFill>
        <p:spPr>
          <a:xfrm>
            <a:off x="1451009" y="3178223"/>
            <a:ext cx="427948" cy="366721"/>
          </a:xfrm>
          <a:prstGeom prst="rect">
            <a:avLst/>
          </a:prstGeom>
        </p:spPr>
      </p:pic>
      <p:pic>
        <p:nvPicPr>
          <p:cNvPr id="16" name="Image 15">
            <a:extLst>
              <a:ext uri="{FF2B5EF4-FFF2-40B4-BE49-F238E27FC236}">
                <a16:creationId xmlns:a16="http://schemas.microsoft.com/office/drawing/2014/main" id="{885F5127-BA39-844E-B1DE-DB58650EC0BE}"/>
              </a:ext>
            </a:extLst>
          </p:cNvPr>
          <p:cNvPicPr>
            <a:picLocks noChangeAspect="1"/>
          </p:cNvPicPr>
          <p:nvPr/>
        </p:nvPicPr>
        <p:blipFill>
          <a:blip r:embed="rId4"/>
          <a:stretch>
            <a:fillRect/>
          </a:stretch>
        </p:blipFill>
        <p:spPr>
          <a:xfrm>
            <a:off x="6185366" y="3242895"/>
            <a:ext cx="427948" cy="288121"/>
          </a:xfrm>
          <a:prstGeom prst="rect">
            <a:avLst/>
          </a:prstGeom>
        </p:spPr>
      </p:pic>
      <p:pic>
        <p:nvPicPr>
          <p:cNvPr id="17" name="Image 16">
            <a:extLst>
              <a:ext uri="{FF2B5EF4-FFF2-40B4-BE49-F238E27FC236}">
                <a16:creationId xmlns:a16="http://schemas.microsoft.com/office/drawing/2014/main" id="{4EC204E6-732C-CA7B-F731-9CD954B1E76B}"/>
              </a:ext>
            </a:extLst>
          </p:cNvPr>
          <p:cNvPicPr>
            <a:picLocks noChangeAspect="1"/>
          </p:cNvPicPr>
          <p:nvPr/>
        </p:nvPicPr>
        <p:blipFill>
          <a:blip r:embed="rId3"/>
          <a:stretch>
            <a:fillRect/>
          </a:stretch>
        </p:blipFill>
        <p:spPr>
          <a:xfrm>
            <a:off x="3814049" y="3164295"/>
            <a:ext cx="533238" cy="366721"/>
          </a:xfrm>
          <a:prstGeom prst="rect">
            <a:avLst/>
          </a:prstGeom>
        </p:spPr>
      </p:pic>
      <p:pic>
        <p:nvPicPr>
          <p:cNvPr id="18" name="Image 17">
            <a:extLst>
              <a:ext uri="{FF2B5EF4-FFF2-40B4-BE49-F238E27FC236}">
                <a16:creationId xmlns:a16="http://schemas.microsoft.com/office/drawing/2014/main" id="{1ECCF50A-CD70-139F-D870-2B6530925D5E}"/>
              </a:ext>
            </a:extLst>
          </p:cNvPr>
          <p:cNvPicPr>
            <a:picLocks noChangeAspect="1"/>
          </p:cNvPicPr>
          <p:nvPr/>
        </p:nvPicPr>
        <p:blipFill>
          <a:blip r:embed="rId3"/>
          <a:stretch>
            <a:fillRect/>
          </a:stretch>
        </p:blipFill>
        <p:spPr>
          <a:xfrm>
            <a:off x="8537831" y="3162681"/>
            <a:ext cx="533238" cy="366721"/>
          </a:xfrm>
          <a:prstGeom prst="rect">
            <a:avLst/>
          </a:prstGeom>
        </p:spPr>
      </p:pic>
      <p:pic>
        <p:nvPicPr>
          <p:cNvPr id="19" name="Image 18">
            <a:extLst>
              <a:ext uri="{FF2B5EF4-FFF2-40B4-BE49-F238E27FC236}">
                <a16:creationId xmlns:a16="http://schemas.microsoft.com/office/drawing/2014/main" id="{CF85F2D5-DE18-536D-BBF4-63F5FD01CE73}"/>
              </a:ext>
            </a:extLst>
          </p:cNvPr>
          <p:cNvPicPr>
            <a:picLocks noChangeAspect="1"/>
          </p:cNvPicPr>
          <p:nvPr/>
        </p:nvPicPr>
        <p:blipFill>
          <a:blip r:embed="rId3"/>
          <a:stretch>
            <a:fillRect/>
          </a:stretch>
        </p:blipFill>
        <p:spPr>
          <a:xfrm>
            <a:off x="1451009" y="4210512"/>
            <a:ext cx="533238" cy="366721"/>
          </a:xfrm>
          <a:prstGeom prst="rect">
            <a:avLst/>
          </a:prstGeom>
        </p:spPr>
      </p:pic>
      <p:pic>
        <p:nvPicPr>
          <p:cNvPr id="20" name="Image 19">
            <a:extLst>
              <a:ext uri="{FF2B5EF4-FFF2-40B4-BE49-F238E27FC236}">
                <a16:creationId xmlns:a16="http://schemas.microsoft.com/office/drawing/2014/main" id="{89DCDF3C-4CB7-37F1-71B3-3FD2190FB667}"/>
              </a:ext>
            </a:extLst>
          </p:cNvPr>
          <p:cNvPicPr>
            <a:picLocks noChangeAspect="1"/>
          </p:cNvPicPr>
          <p:nvPr/>
        </p:nvPicPr>
        <p:blipFill>
          <a:blip r:embed="rId4"/>
          <a:stretch>
            <a:fillRect/>
          </a:stretch>
        </p:blipFill>
        <p:spPr>
          <a:xfrm>
            <a:off x="8556684" y="4289112"/>
            <a:ext cx="427948" cy="288121"/>
          </a:xfrm>
          <a:prstGeom prst="rect">
            <a:avLst/>
          </a:prstGeom>
        </p:spPr>
      </p:pic>
      <p:pic>
        <p:nvPicPr>
          <p:cNvPr id="21" name="Image 20">
            <a:extLst>
              <a:ext uri="{FF2B5EF4-FFF2-40B4-BE49-F238E27FC236}">
                <a16:creationId xmlns:a16="http://schemas.microsoft.com/office/drawing/2014/main" id="{FF3DA4FD-DD5C-8176-2556-801888CE2F04}"/>
              </a:ext>
            </a:extLst>
          </p:cNvPr>
          <p:cNvPicPr>
            <a:picLocks noChangeAspect="1"/>
          </p:cNvPicPr>
          <p:nvPr/>
        </p:nvPicPr>
        <p:blipFill>
          <a:blip r:embed="rId3"/>
          <a:stretch>
            <a:fillRect/>
          </a:stretch>
        </p:blipFill>
        <p:spPr>
          <a:xfrm>
            <a:off x="6125273" y="4235254"/>
            <a:ext cx="533238" cy="366721"/>
          </a:xfrm>
          <a:prstGeom prst="rect">
            <a:avLst/>
          </a:prstGeom>
        </p:spPr>
      </p:pic>
      <p:pic>
        <p:nvPicPr>
          <p:cNvPr id="22" name="Image 21">
            <a:extLst>
              <a:ext uri="{FF2B5EF4-FFF2-40B4-BE49-F238E27FC236}">
                <a16:creationId xmlns:a16="http://schemas.microsoft.com/office/drawing/2014/main" id="{166CA425-1EA1-E238-67A2-8283C76E2E23}"/>
              </a:ext>
            </a:extLst>
          </p:cNvPr>
          <p:cNvPicPr>
            <a:picLocks noChangeAspect="1"/>
          </p:cNvPicPr>
          <p:nvPr/>
        </p:nvPicPr>
        <p:blipFill>
          <a:blip r:embed="rId3"/>
          <a:stretch>
            <a:fillRect/>
          </a:stretch>
        </p:blipFill>
        <p:spPr>
          <a:xfrm>
            <a:off x="3776805" y="4226569"/>
            <a:ext cx="430460" cy="366721"/>
          </a:xfrm>
          <a:prstGeom prst="rect">
            <a:avLst/>
          </a:prstGeom>
        </p:spPr>
      </p:pic>
      <p:sp>
        <p:nvSpPr>
          <p:cNvPr id="23" name="Rectangle : coins arrondis 22">
            <a:extLst>
              <a:ext uri="{FF2B5EF4-FFF2-40B4-BE49-F238E27FC236}">
                <a16:creationId xmlns:a16="http://schemas.microsoft.com/office/drawing/2014/main" id="{B5BF6434-83AF-5BF6-4900-E24C95181596}"/>
              </a:ext>
            </a:extLst>
          </p:cNvPr>
          <p:cNvSpPr/>
          <p:nvPr/>
        </p:nvSpPr>
        <p:spPr>
          <a:xfrm>
            <a:off x="6558399" y="4981651"/>
            <a:ext cx="4296697" cy="553998"/>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ar-MA" sz="2400" b="1" dirty="0">
                <a:latin typeface="Calibri" panose="020F0502020204030204" pitchFamily="34" charset="0"/>
                <a:ea typeface="Calibri" panose="020F0502020204030204" pitchFamily="34" charset="0"/>
                <a:cs typeface="Calibri" panose="020F0502020204030204" pitchFamily="34" charset="0"/>
              </a:rPr>
              <a:t>4- شاعر من هؤلاء قتله بيت من الشعر:</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4" name="Tableau 23">
            <a:extLst>
              <a:ext uri="{FF2B5EF4-FFF2-40B4-BE49-F238E27FC236}">
                <a16:creationId xmlns:a16="http://schemas.microsoft.com/office/drawing/2014/main" id="{493D05C8-5534-9E8F-13E5-B7A7EC80A42C}"/>
              </a:ext>
            </a:extLst>
          </p:cNvPr>
          <p:cNvGraphicFramePr>
            <a:graphicFrameLocks noGrp="1"/>
          </p:cNvGraphicFramePr>
          <p:nvPr>
            <p:extLst>
              <p:ext uri="{D42A27DB-BD31-4B8C-83A1-F6EECF244321}">
                <p14:modId xmlns:p14="http://schemas.microsoft.com/office/powerpoint/2010/main" val="428964081"/>
              </p:ext>
            </p:extLst>
          </p:nvPr>
        </p:nvGraphicFramePr>
        <p:xfrm>
          <a:off x="1407996" y="5673299"/>
          <a:ext cx="9424724" cy="458146"/>
        </p:xfrm>
        <a:graphic>
          <a:graphicData uri="http://schemas.openxmlformats.org/drawingml/2006/table">
            <a:tbl>
              <a:tblPr firstRow="1" bandRow="1">
                <a:tableStyleId>{5940675A-B579-460E-94D1-54222C63F5DA}</a:tableStyleId>
              </a:tblPr>
              <a:tblGrid>
                <a:gridCol w="2356181">
                  <a:extLst>
                    <a:ext uri="{9D8B030D-6E8A-4147-A177-3AD203B41FA5}">
                      <a16:colId xmlns:a16="http://schemas.microsoft.com/office/drawing/2014/main" val="1725902634"/>
                    </a:ext>
                  </a:extLst>
                </a:gridCol>
                <a:gridCol w="2356181">
                  <a:extLst>
                    <a:ext uri="{9D8B030D-6E8A-4147-A177-3AD203B41FA5}">
                      <a16:colId xmlns:a16="http://schemas.microsoft.com/office/drawing/2014/main" val="125250438"/>
                    </a:ext>
                  </a:extLst>
                </a:gridCol>
                <a:gridCol w="2356181">
                  <a:extLst>
                    <a:ext uri="{9D8B030D-6E8A-4147-A177-3AD203B41FA5}">
                      <a16:colId xmlns:a16="http://schemas.microsoft.com/office/drawing/2014/main" val="27532260"/>
                    </a:ext>
                  </a:extLst>
                </a:gridCol>
                <a:gridCol w="2356181">
                  <a:extLst>
                    <a:ext uri="{9D8B030D-6E8A-4147-A177-3AD203B41FA5}">
                      <a16:colId xmlns:a16="http://schemas.microsoft.com/office/drawing/2014/main" val="4017472882"/>
                    </a:ext>
                  </a:extLst>
                </a:gridCol>
              </a:tblGrid>
              <a:tr h="458146">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د- الفرزدق</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ج- المتنبي</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ب- علال الفاسي</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r" rtl="1"/>
                      <a:r>
                        <a:rPr lang="ar-MA" sz="2400" dirty="0">
                          <a:latin typeface="Calibri" panose="020F0502020204030204" pitchFamily="34" charset="0"/>
                          <a:ea typeface="Calibri" panose="020F0502020204030204" pitchFamily="34" charset="0"/>
                          <a:cs typeface="Calibri" panose="020F0502020204030204" pitchFamily="34" charset="0"/>
                        </a:rPr>
                        <a:t>أ- أحمد شوقي</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29581366"/>
                  </a:ext>
                </a:extLst>
              </a:tr>
            </a:tbl>
          </a:graphicData>
        </a:graphic>
      </p:graphicFrame>
      <p:pic>
        <p:nvPicPr>
          <p:cNvPr id="25" name="Image 24">
            <a:extLst>
              <a:ext uri="{FF2B5EF4-FFF2-40B4-BE49-F238E27FC236}">
                <a16:creationId xmlns:a16="http://schemas.microsoft.com/office/drawing/2014/main" id="{4DA29F9B-E463-A9F7-24F9-075348154CEE}"/>
              </a:ext>
            </a:extLst>
          </p:cNvPr>
          <p:cNvPicPr>
            <a:picLocks noChangeAspect="1"/>
          </p:cNvPicPr>
          <p:nvPr/>
        </p:nvPicPr>
        <p:blipFill>
          <a:blip r:embed="rId4"/>
          <a:stretch>
            <a:fillRect/>
          </a:stretch>
        </p:blipFill>
        <p:spPr>
          <a:xfrm>
            <a:off x="3814049" y="5758311"/>
            <a:ext cx="427948" cy="288121"/>
          </a:xfrm>
          <a:prstGeom prst="rect">
            <a:avLst/>
          </a:prstGeom>
        </p:spPr>
      </p:pic>
      <p:pic>
        <p:nvPicPr>
          <p:cNvPr id="26" name="Image 25">
            <a:extLst>
              <a:ext uri="{FF2B5EF4-FFF2-40B4-BE49-F238E27FC236}">
                <a16:creationId xmlns:a16="http://schemas.microsoft.com/office/drawing/2014/main" id="{60DC48C9-58BA-2FC7-32FC-0995E61A438E}"/>
              </a:ext>
            </a:extLst>
          </p:cNvPr>
          <p:cNvPicPr>
            <a:picLocks noChangeAspect="1"/>
          </p:cNvPicPr>
          <p:nvPr/>
        </p:nvPicPr>
        <p:blipFill>
          <a:blip r:embed="rId3"/>
          <a:stretch>
            <a:fillRect/>
          </a:stretch>
        </p:blipFill>
        <p:spPr>
          <a:xfrm>
            <a:off x="6164885" y="5723115"/>
            <a:ext cx="533238" cy="366721"/>
          </a:xfrm>
          <a:prstGeom prst="rect">
            <a:avLst/>
          </a:prstGeom>
        </p:spPr>
      </p:pic>
      <p:pic>
        <p:nvPicPr>
          <p:cNvPr id="27" name="Image 26">
            <a:extLst>
              <a:ext uri="{FF2B5EF4-FFF2-40B4-BE49-F238E27FC236}">
                <a16:creationId xmlns:a16="http://schemas.microsoft.com/office/drawing/2014/main" id="{B6DDD7C6-CEAD-4117-8166-220DDE1CC725}"/>
              </a:ext>
            </a:extLst>
          </p:cNvPr>
          <p:cNvPicPr>
            <a:picLocks noChangeAspect="1"/>
          </p:cNvPicPr>
          <p:nvPr/>
        </p:nvPicPr>
        <p:blipFill>
          <a:blip r:embed="rId3"/>
          <a:stretch>
            <a:fillRect/>
          </a:stretch>
        </p:blipFill>
        <p:spPr>
          <a:xfrm>
            <a:off x="8548870" y="5723115"/>
            <a:ext cx="533238" cy="366721"/>
          </a:xfrm>
          <a:prstGeom prst="rect">
            <a:avLst/>
          </a:prstGeom>
        </p:spPr>
      </p:pic>
      <p:pic>
        <p:nvPicPr>
          <p:cNvPr id="28" name="Image 27">
            <a:extLst>
              <a:ext uri="{FF2B5EF4-FFF2-40B4-BE49-F238E27FC236}">
                <a16:creationId xmlns:a16="http://schemas.microsoft.com/office/drawing/2014/main" id="{2EE097E3-5E09-BF95-A3CF-9821A16444C8}"/>
              </a:ext>
            </a:extLst>
          </p:cNvPr>
          <p:cNvPicPr>
            <a:picLocks noChangeAspect="1"/>
          </p:cNvPicPr>
          <p:nvPr/>
        </p:nvPicPr>
        <p:blipFill>
          <a:blip r:embed="rId3"/>
          <a:stretch>
            <a:fillRect/>
          </a:stretch>
        </p:blipFill>
        <p:spPr>
          <a:xfrm>
            <a:off x="1451009" y="5723593"/>
            <a:ext cx="533238" cy="366721"/>
          </a:xfrm>
          <a:prstGeom prst="rect">
            <a:avLst/>
          </a:prstGeom>
        </p:spPr>
      </p:pic>
    </p:spTree>
    <p:extLst>
      <p:ext uri="{BB962C8B-B14F-4D97-AF65-F5344CB8AC3E}">
        <p14:creationId xmlns:p14="http://schemas.microsoft.com/office/powerpoint/2010/main" val="1011949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3" name="Google Shape;449;p12" descr="Une image contenant Visage humain, personne, habits, dessin&#10;&#10;Le contenu généré par l’IA peut être incorrect.">
            <a:extLst>
              <a:ext uri="{FF2B5EF4-FFF2-40B4-BE49-F238E27FC236}">
                <a16:creationId xmlns:a16="http://schemas.microsoft.com/office/drawing/2014/main" id="{9B085577-EA96-16A6-6B01-0AAEBF53EFAF}"/>
              </a:ext>
            </a:extLst>
          </p:cNvPr>
          <p:cNvPicPr preferRelativeResize="0"/>
          <p:nvPr/>
        </p:nvPicPr>
        <p:blipFill rotWithShape="1">
          <a:blip r:embed="rId2">
            <a:alphaModFix/>
          </a:blip>
          <a:srcRect/>
          <a:stretch/>
        </p:blipFill>
        <p:spPr>
          <a:xfrm>
            <a:off x="289743" y="1746941"/>
            <a:ext cx="3766659" cy="3766659"/>
          </a:xfrm>
          <a:prstGeom prst="rect">
            <a:avLst/>
          </a:prstGeom>
          <a:noFill/>
          <a:ln>
            <a:noFill/>
          </a:ln>
        </p:spPr>
      </p:pic>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pic>
        <p:nvPicPr>
          <p:cNvPr id="3" name="Image 8">
            <a:extLst>
              <a:ext uri="{FF2B5EF4-FFF2-40B4-BE49-F238E27FC236}">
                <a16:creationId xmlns:a16="http://schemas.microsoft.com/office/drawing/2014/main" id="{4A4290A4-37B7-2FA1-70D7-5A7A055679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1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ea typeface="Calibri" panose="020F0502020204030204" pitchFamily="34" charset="0"/>
              </a:rPr>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48227" y="2378781"/>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48227" y="3914380"/>
            <a:ext cx="707602" cy="707602"/>
          </a:xfrm>
          <a:prstGeom prst="rect">
            <a:avLst/>
          </a:prstGeom>
          <a:noFill/>
          <a:ln>
            <a:noFill/>
          </a:ln>
        </p:spPr>
      </p:pic>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
        <p:nvSpPr>
          <p:cNvPr id="10" name="Google Shape;1207;p11">
            <a:extLst>
              <a:ext uri="{FF2B5EF4-FFF2-40B4-BE49-F238E27FC236}">
                <a16:creationId xmlns:a16="http://schemas.microsoft.com/office/drawing/2014/main" id="{79C7D32B-EA1A-68B1-EE5E-A696D1AD33EC}"/>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 النَّصِّ </a:t>
            </a:r>
            <a:r>
              <a:rPr lang="ar-SA" sz="3200" b="1" i="0" u="none" strike="noStrike" cap="none" dirty="0">
                <a:solidFill>
                  <a:srgbClr val="106585"/>
                </a:solidFill>
                <a:latin typeface="Calibri"/>
                <a:ea typeface="Calibri"/>
                <a:cs typeface="Calibri"/>
                <a:sym typeface="Calibri"/>
              </a:rPr>
              <a:t>بِتَرْكيزٍ</a:t>
            </a:r>
            <a:r>
              <a:rPr lang="fr-FR" sz="3200" b="1" i="0" u="none" strike="noStrike" cap="none" dirty="0">
                <a:solidFill>
                  <a:srgbClr val="106585"/>
                </a:solidFill>
                <a:latin typeface="Calibri"/>
                <a:ea typeface="Calibri"/>
                <a:cs typeface="Calibri"/>
                <a:sym typeface="Calibri"/>
              </a:rPr>
              <a:t> </a:t>
            </a:r>
            <a:r>
              <a:rPr lang="ar-MA" sz="3200" b="1" i="0" u="none" strike="noStrike" cap="none" dirty="0">
                <a:solidFill>
                  <a:srgbClr val="106585"/>
                </a:solidFill>
                <a:latin typeface="Calibri"/>
                <a:ea typeface="Calibri"/>
                <a:cs typeface="Calibri"/>
                <a:sym typeface="Calibri"/>
              </a:rPr>
              <a:t>و</a:t>
            </a:r>
            <a:r>
              <a:rPr lang="ar-MA" sz="3200" b="1" dirty="0">
                <a:solidFill>
                  <a:srgbClr val="106585"/>
                </a:solidFill>
                <a:latin typeface="Calibri"/>
                <a:ea typeface="Calibri"/>
                <a:cs typeface="Calibri"/>
                <a:sym typeface="Calibri"/>
              </a:rPr>
              <a:t>فهم معانيه الصريحة والضمنية</a:t>
            </a:r>
            <a:endParaRPr sz="3200" b="1" i="0" u="none" strike="noStrike" cap="none" dirty="0">
              <a:solidFill>
                <a:srgbClr val="106585"/>
              </a:solidFill>
              <a:latin typeface="Calibri"/>
              <a:ea typeface="Calibri"/>
              <a:cs typeface="Calibri"/>
              <a:sym typeface="Calibri"/>
            </a:endParaRPr>
          </a:p>
        </p:txBody>
      </p:sp>
      <p:sp>
        <p:nvSpPr>
          <p:cNvPr id="11" name="Google Shape;1209;p11">
            <a:extLst>
              <a:ext uri="{FF2B5EF4-FFF2-40B4-BE49-F238E27FC236}">
                <a16:creationId xmlns:a16="http://schemas.microsoft.com/office/drawing/2014/main" id="{457959FE-07DF-0E06-6C0A-A51A655EC18C}"/>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توظيف الموارد اللغوية المكتسبة</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EBDCC-AFFA-F909-2E2D-BD7BA97308F7}"/>
              </a:ext>
            </a:extLst>
          </p:cNvPr>
          <p:cNvSpPr>
            <a:spLocks noGrp="1"/>
          </p:cNvSpPr>
          <p:nvPr>
            <p:ph type="body" sz="quarter" idx="10"/>
          </p:nvPr>
        </p:nvSpPr>
        <p:spPr/>
        <p:txBody>
          <a:bodyPr/>
          <a:lstStyle/>
          <a:p>
            <a:r>
              <a:rPr lang="ar-MA" dirty="0"/>
              <a:t>15 دقيقة</a:t>
            </a:r>
            <a:endParaRPr lang="fr-FR" dirty="0"/>
          </a:p>
        </p:txBody>
      </p:sp>
      <p:sp>
        <p:nvSpPr>
          <p:cNvPr id="3" name="Text Placeholder 2">
            <a:extLst>
              <a:ext uri="{FF2B5EF4-FFF2-40B4-BE49-F238E27FC236}">
                <a16:creationId xmlns:a16="http://schemas.microsoft.com/office/drawing/2014/main" id="{39A068ED-D11E-90A1-97E6-8BC303AF7F43}"/>
              </a:ext>
            </a:extLst>
          </p:cNvPr>
          <p:cNvSpPr>
            <a:spLocks noGrp="1"/>
          </p:cNvSpPr>
          <p:nvPr>
            <p:ph type="body" sz="quarter" idx="11"/>
          </p:nvPr>
        </p:nvSpPr>
        <p:spPr>
          <a:xfrm>
            <a:off x="5025419" y="2287933"/>
            <a:ext cx="5869201" cy="553589"/>
          </a:xfrm>
        </p:spPr>
        <p:txBody>
          <a:bodyPr/>
          <a:lstStyle/>
          <a:p>
            <a:pPr lvl="0" rtl="1">
              <a:buClr>
                <a:srgbClr val="000000"/>
              </a:buClr>
              <a:buSzPts val="3200"/>
            </a:pPr>
            <a:r>
              <a:rPr lang="ar-MA" dirty="0">
                <a:solidFill>
                  <a:srgbClr val="106585"/>
                </a:solidFill>
                <a:latin typeface="Calibri"/>
                <a:ea typeface="Calibri"/>
                <a:cs typeface="Calibri"/>
                <a:sym typeface="Calibri"/>
              </a:rPr>
              <a:t>أقرأ نص الانطلاق بطلاقة وأقوم ذاتي</a:t>
            </a:r>
          </a:p>
        </p:txBody>
      </p:sp>
      <p:pic>
        <p:nvPicPr>
          <p:cNvPr id="5" name="Image 4">
            <a:extLst>
              <a:ext uri="{FF2B5EF4-FFF2-40B4-BE49-F238E27FC236}">
                <a16:creationId xmlns:a16="http://schemas.microsoft.com/office/drawing/2014/main" id="{4918271E-4717-7BD3-3DA6-DA1195360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589" y="1894294"/>
            <a:ext cx="2924072" cy="2924072"/>
          </a:xfrm>
          <a:prstGeom prst="rect">
            <a:avLst/>
          </a:prstGeom>
          <a:ln>
            <a:noFill/>
          </a:ln>
          <a:effectLst>
            <a:softEdge rad="112500"/>
          </a:effectLst>
        </p:spPr>
      </p:pic>
    </p:spTree>
    <p:extLst>
      <p:ext uri="{BB962C8B-B14F-4D97-AF65-F5344CB8AC3E}">
        <p14:creationId xmlns:p14="http://schemas.microsoft.com/office/powerpoint/2010/main" val="3795759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2">
            <a:alphaModFix/>
          </a:blip>
          <a:srcRect/>
          <a:stretch>
            <a:fillRect/>
          </a:stretch>
        </p:blipFill>
        <p:spPr>
          <a:xfrm>
            <a:off x="202611" y="178392"/>
            <a:ext cx="591916" cy="591916"/>
          </a:xfrm>
          <a:prstGeom prst="rect">
            <a:avLst/>
          </a:prstGeom>
          <a:noFill/>
          <a:ln cap="flat">
            <a:noFill/>
          </a:ln>
        </p:spPr>
      </p:pic>
      <p:sp>
        <p:nvSpPr>
          <p:cNvPr id="3" name="Rectangle 2">
            <a:extLst>
              <a:ext uri="{FF2B5EF4-FFF2-40B4-BE49-F238E27FC236}">
                <a16:creationId xmlns:a16="http://schemas.microsoft.com/office/drawing/2014/main" id="{5B41E3C4-CC69-6012-6D39-A74282F527AE}"/>
              </a:ext>
            </a:extLst>
          </p:cNvPr>
          <p:cNvSpPr/>
          <p:nvPr/>
        </p:nvSpPr>
        <p:spPr>
          <a:xfrm>
            <a:off x="7797988" y="1263901"/>
            <a:ext cx="4112963" cy="897408"/>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قراءة سليمة من الأخطاء </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t>
            </a:r>
            <a:r>
              <a:rPr kumimoji="0" lang="ar-S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Rectangle 3">
            <a:extLst>
              <a:ext uri="{FF2B5EF4-FFF2-40B4-BE49-F238E27FC236}">
                <a16:creationId xmlns:a16="http://schemas.microsoft.com/office/drawing/2014/main" id="{C0C45053-CC62-3BE8-77D2-5652E44CF688}"/>
              </a:ext>
            </a:extLst>
          </p:cNvPr>
          <p:cNvSpPr/>
          <p:nvPr/>
        </p:nvSpPr>
        <p:spPr>
          <a:xfrm>
            <a:off x="7797988" y="3113116"/>
            <a:ext cx="4240763" cy="841367"/>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t>
            </a:r>
            <a:r>
              <a:rPr kumimoji="0" lang="ar-S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وفق وتيرة ثابتة </a:t>
            </a:r>
            <a:endPar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t>
            </a:r>
            <a:r>
              <a:rPr kumimoji="0" lang="ar-S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8" name="Google Shape;1348;p27">
            <a:extLst>
              <a:ext uri="{FF2B5EF4-FFF2-40B4-BE49-F238E27FC236}">
                <a16:creationId xmlns:a16="http://schemas.microsoft.com/office/drawing/2014/main" id="{7829852D-C420-630F-E2C4-FE68AD7FE422}"/>
              </a:ext>
            </a:extLst>
          </p:cNvPr>
          <p:cNvSpPr txBox="1">
            <a:spLocks/>
          </p:cNvSpPr>
          <p:nvPr/>
        </p:nvSpPr>
        <p:spPr>
          <a:xfrm>
            <a:off x="465271" y="421014"/>
            <a:ext cx="11017224" cy="470617"/>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lang="ar-MA" sz="1400" kern="0" dirty="0">
                <a:solidFill>
                  <a:schemeClr val="bg1">
                    <a:lumMod val="50000"/>
                  </a:schemeClr>
                </a:solidFill>
              </a:rPr>
              <a:t>يحدد الأستاذ(ة) معايير القراءة بطلاقة ويركز في كل حصة  على معيار محدد من بين المعايير المذكورة، مع التصريح للمتعلمين بذلك المعيار</a:t>
            </a:r>
            <a:r>
              <a:rPr lang="fr-FR" sz="1400" kern="0" dirty="0">
                <a:solidFill>
                  <a:schemeClr val="bg1">
                    <a:lumMod val="50000"/>
                  </a:schemeClr>
                </a:solidFill>
              </a:rPr>
              <a:t> </a:t>
            </a:r>
            <a:r>
              <a:rPr lang="ar-MA" sz="1400" kern="0" dirty="0">
                <a:solidFill>
                  <a:schemeClr val="bg1">
                    <a:lumMod val="50000"/>
                  </a:schemeClr>
                </a:solidFill>
              </a:rPr>
              <a:t>المستهدف</a:t>
            </a:r>
          </a:p>
        </p:txBody>
      </p:sp>
      <p:sp>
        <p:nvSpPr>
          <p:cNvPr id="9" name="Rectangle 8">
            <a:extLst>
              <a:ext uri="{FF2B5EF4-FFF2-40B4-BE49-F238E27FC236}">
                <a16:creationId xmlns:a16="http://schemas.microsoft.com/office/drawing/2014/main" id="{941B48E6-8924-D862-E745-EE6A74019E7D}"/>
              </a:ext>
            </a:extLst>
          </p:cNvPr>
          <p:cNvSpPr/>
          <p:nvPr/>
        </p:nvSpPr>
        <p:spPr>
          <a:xfrm>
            <a:off x="7797986" y="5280872"/>
            <a:ext cx="4240763" cy="894297"/>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t>
            </a:r>
            <a:r>
              <a:rPr kumimoji="0" lang="ar-SA"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قراءة معبرة</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ar-S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a:t>
            </a:r>
            <a:r>
              <a:rPr kumimoji="0" lang="ar-MA"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لنبر والتنغيم)</a:t>
            </a:r>
            <a:endPar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ZoneTexte 9">
            <a:extLst>
              <a:ext uri="{FF2B5EF4-FFF2-40B4-BE49-F238E27FC236}">
                <a16:creationId xmlns:a16="http://schemas.microsoft.com/office/drawing/2014/main" id="{8A349389-BA0A-7941-0BB2-3D5ABF06B050}"/>
              </a:ext>
            </a:extLst>
          </p:cNvPr>
          <p:cNvSpPr txBox="1"/>
          <p:nvPr/>
        </p:nvSpPr>
        <p:spPr>
          <a:xfrm>
            <a:off x="1337489" y="1021382"/>
            <a:ext cx="6134792" cy="14260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نطق الحروف من مخارجها الصحيحة.</a:t>
            </a:r>
            <a:endParaRPr lang="fr-FR" sz="2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التمييز بين الحركات القصيرة والطويلة، الشدة والتنوين.</a:t>
            </a:r>
            <a:endParaRPr lang="fr-FR" sz="2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احترام علامات الإعراب كما وردت في المقروء.</a:t>
            </a:r>
            <a:endParaRPr lang="ar-MA" sz="2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عدم تغيير، أو حذف، أو إضافة حروف، أو كلمات.</a:t>
            </a:r>
            <a:endParaRPr lang="fr-FR"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F9EED00D-040C-88C2-6A9B-8AEA188C9350}"/>
              </a:ext>
            </a:extLst>
          </p:cNvPr>
          <p:cNvSpPr txBox="1"/>
          <p:nvPr/>
        </p:nvSpPr>
        <p:spPr>
          <a:xfrm>
            <a:off x="580104" y="2890117"/>
            <a:ext cx="6891260" cy="1497589"/>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المحافظة على تدفق القراءة دون تلعثم أو توقفات طويلة.</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قراءة عدد مناسب من الحروف/الكلمات في الدقيقة بحسب المستوى/اللبنة.</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احترام علامات الوقف والفصل.</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تجنب البطء المفرط أو التسرع المخل بالمعنى.</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1E7FDC14-A329-ECE8-612B-B1CA800B827D}"/>
              </a:ext>
            </a:extLst>
          </p:cNvPr>
          <p:cNvSpPr txBox="1"/>
          <p:nvPr/>
        </p:nvSpPr>
        <p:spPr>
          <a:xfrm>
            <a:off x="1336571" y="4745111"/>
            <a:ext cx="6134792" cy="1703287"/>
          </a:xfrm>
          <a:prstGeom prst="rect">
            <a:avLst/>
          </a:prstGeom>
          <a:noFill/>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إبراز الكلمات المفتاحية بالنبر المناسب.</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توظيف تنغيم ملائم للجمل (خبرية، استفهامية، تعجبية…).</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تنويع النبر لتفادي الرتابة.</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r" rtl="1">
              <a:lnSpc>
                <a:spcPct val="107000"/>
              </a:lnSpc>
              <a:spcAft>
                <a:spcPts val="800"/>
              </a:spcAft>
              <a:buSzPts val="1000"/>
              <a:buFont typeface="Symbol" panose="05050102010706020507" pitchFamily="18" charset="2"/>
              <a:buChar char=""/>
              <a:tabLst>
                <a:tab pos="228600" algn="l"/>
                <a:tab pos="457200" algn="l"/>
              </a:tabLst>
            </a:pPr>
            <a:r>
              <a:rPr lang="ar-SA" sz="2000" dirty="0">
                <a:solidFill>
                  <a:srgbClr val="002060"/>
                </a:solidFill>
                <a:latin typeface="Calibri" panose="020F0502020204030204" pitchFamily="34" charset="0"/>
                <a:ea typeface="Calibri" panose="020F0502020204030204" pitchFamily="34" charset="0"/>
                <a:cs typeface="Calibri" panose="020F0502020204030204" pitchFamily="34" charset="0"/>
              </a:rPr>
              <a:t>انسجام الصوت مع الجو العاطفي للمقروء.</a:t>
            </a:r>
            <a:endParaRPr lang="fr-FR"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itre 9">
            <a:extLst>
              <a:ext uri="{FF2B5EF4-FFF2-40B4-BE49-F238E27FC236}">
                <a16:creationId xmlns:a16="http://schemas.microsoft.com/office/drawing/2014/main" id="{31ABF9AA-60A2-861B-7947-9B0306FB592F}"/>
              </a:ext>
            </a:extLst>
          </p:cNvPr>
          <p:cNvSpPr txBox="1">
            <a:spLocks/>
          </p:cNvSpPr>
          <p:nvPr/>
        </p:nvSpPr>
        <p:spPr>
          <a:xfrm>
            <a:off x="411056" y="82072"/>
            <a:ext cx="11125655" cy="4706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1" kern="1200">
                <a:solidFill>
                  <a:schemeClr val="bg2">
                    <a:lumMod val="50000"/>
                  </a:schemeClr>
                </a:solidFill>
                <a:latin typeface="+mj-lt"/>
                <a:ea typeface="+mj-ea"/>
                <a:cs typeface="+mj-cs"/>
              </a:defRPr>
            </a:lvl1pPr>
          </a:lstStyle>
          <a:p>
            <a:pPr algn="r" rtl="1"/>
            <a:r>
              <a:rPr lang="ar-MA" dirty="0">
                <a:solidFill>
                  <a:schemeClr val="tx1"/>
                </a:solidFill>
                <a:latin typeface="Calibri"/>
                <a:cs typeface="Calibri"/>
                <a:sym typeface="Calibri"/>
              </a:rPr>
              <a:t>جيد، بعد التذكير بمعايير الطلاقة، سنخوض تحديا؛ إذ سيعمد كل واحد منكم إلى قراءة النص بشكل صحيح في مدة زمنية وجيزة.</a:t>
            </a:r>
            <a:endParaRPr lang="fr-FR" dirty="0">
              <a:solidFill>
                <a:schemeClr val="tx1"/>
              </a:solidFill>
              <a:latin typeface="Calibri"/>
              <a:cs typeface="Calibri"/>
              <a:sym typeface="Calibri"/>
            </a:endParaRPr>
          </a:p>
        </p:txBody>
      </p:sp>
    </p:spTree>
    <p:extLst>
      <p:ext uri="{BB962C8B-B14F-4D97-AF65-F5344CB8AC3E}">
        <p14:creationId xmlns:p14="http://schemas.microsoft.com/office/powerpoint/2010/main" val="1759675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626DE-1015-9D5E-1F8D-C702E6E03525}"/>
              </a:ext>
            </a:extLst>
          </p:cNvPr>
          <p:cNvSpPr>
            <a:spLocks noGrp="1"/>
          </p:cNvSpPr>
          <p:nvPr>
            <p:ph type="body" sz="quarter" idx="10"/>
          </p:nvPr>
        </p:nvSpPr>
        <p:spPr>
          <a:xfrm>
            <a:off x="7570839" y="5236960"/>
            <a:ext cx="2714694" cy="503301"/>
          </a:xfrm>
        </p:spPr>
        <p:txBody>
          <a:bodyPr/>
          <a:lstStyle/>
          <a:p>
            <a:r>
              <a:rPr lang="ar-MA" dirty="0"/>
              <a:t>دقيقتان</a:t>
            </a:r>
            <a:endParaRPr lang="fr-FR" dirty="0"/>
          </a:p>
        </p:txBody>
      </p:sp>
    </p:spTree>
    <p:extLst>
      <p:ext uri="{BB962C8B-B14F-4D97-AF65-F5344CB8AC3E}">
        <p14:creationId xmlns:p14="http://schemas.microsoft.com/office/powerpoint/2010/main" val="3039227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6FA10-A679-401E-121F-1662D187BCB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88A06D5-B831-CEAF-3F81-DBACAE35D9B5}"/>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A00E43A1-0947-5640-05AE-C22543767ED0}"/>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32BB8C40-D7EF-1A66-E197-864672A57311}"/>
              </a:ext>
            </a:extLst>
          </p:cNvPr>
          <p:cNvPicPr>
            <a:picLocks noChangeAspect="1"/>
          </p:cNvPicPr>
          <p:nvPr/>
        </p:nvPicPr>
        <p:blipFill>
          <a:blip r:embed="rId2">
            <a:alphaModFix/>
          </a:blip>
          <a:srcRect/>
          <a:stretch>
            <a:fillRect/>
          </a:stretch>
        </p:blipFill>
        <p:spPr>
          <a:xfrm>
            <a:off x="241941" y="274111"/>
            <a:ext cx="591916" cy="591916"/>
          </a:xfrm>
          <a:prstGeom prst="rect">
            <a:avLst/>
          </a:prstGeom>
          <a:noFill/>
          <a:ln cap="flat">
            <a:noFill/>
          </a:ln>
        </p:spPr>
      </p:pic>
      <p:sp>
        <p:nvSpPr>
          <p:cNvPr id="4" name="Google Shape;1348;p27">
            <a:extLst>
              <a:ext uri="{FF2B5EF4-FFF2-40B4-BE49-F238E27FC236}">
                <a16:creationId xmlns:a16="http://schemas.microsoft.com/office/drawing/2014/main" id="{7037AD66-B7BF-701F-8A14-4694837093EB}"/>
              </a:ext>
            </a:extLst>
          </p:cNvPr>
          <p:cNvSpPr txBox="1">
            <a:spLocks/>
          </p:cNvSpPr>
          <p:nvPr/>
        </p:nvSpPr>
        <p:spPr>
          <a:xfrm>
            <a:off x="436069" y="148913"/>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20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انتبهوا، سأقرأ </a:t>
            </a:r>
            <a:r>
              <a:rPr kumimoji="0" lang="ar-MA" sz="20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النص </a:t>
            </a:r>
            <a:r>
              <a:rPr kumimoji="0" lang="ar-SA" sz="20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بطلاقة، ثم ستتناوبون على قراءته بعدي</a:t>
            </a:r>
            <a:r>
              <a:rPr kumimoji="0" lang="ar-MA" sz="20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a:t>
            </a:r>
            <a:r>
              <a:rPr kumimoji="0" lang="ar-SA" sz="20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 مع احترام معايير الطلاقة: الدقة والسرعة</a:t>
            </a:r>
            <a:r>
              <a:rPr kumimoji="0" lang="ar-MA" sz="20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 والتعبير عن المعاني</a:t>
            </a:r>
            <a:endParaRPr kumimoji="0" lang="ar-SA" sz="2000" b="1"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7AC3A591-1C4C-EDC3-8720-1EC074746D6A}"/>
              </a:ext>
            </a:extLst>
          </p:cNvPr>
          <p:cNvSpPr txBox="1"/>
          <p:nvPr/>
        </p:nvSpPr>
        <p:spPr>
          <a:xfrm>
            <a:off x="1528249" y="495264"/>
            <a:ext cx="9717757"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يطلب</a:t>
            </a:r>
            <a:r>
              <a:rPr kumimoji="0" lang="ar-M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الأستاذ</a:t>
            </a:r>
            <a:r>
              <a:rPr kumimoji="0" lang="fr-FR"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a:t>
            </a:r>
            <a:r>
              <a:rPr kumimoji="0" lang="ar-S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ة</a:t>
            </a:r>
            <a:r>
              <a:rPr kumimoji="0" lang="fr-FR"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a:t>
            </a:r>
            <a:r>
              <a:rPr kumimoji="0" lang="ar-M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a:t>
            </a:r>
            <a:r>
              <a:rPr kumimoji="0" lang="ar-S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انتباه ال</a:t>
            </a:r>
            <a:r>
              <a:rPr kumimoji="0" lang="ar-M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متعلمين </a:t>
            </a:r>
            <a:r>
              <a:rPr kumimoji="0" lang="ar-S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ثم يقرأ ا</a:t>
            </a:r>
            <a:r>
              <a:rPr kumimoji="0" lang="ar-M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لنص </a:t>
            </a:r>
            <a:r>
              <a:rPr kumimoji="0" lang="ar-S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بطلاقة</a:t>
            </a:r>
            <a:r>
              <a:rPr kumimoji="0" lang="ar-MA"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a:t>
            </a:r>
            <a:endParaRPr kumimoji="0" lang="fr-FR" sz="1400"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AEDC9290-D821-F414-75C7-AC7005BDC7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41" y="1013031"/>
            <a:ext cx="11487943" cy="5570857"/>
          </a:xfrm>
          <a:prstGeom prst="rect">
            <a:avLst/>
          </a:prstGeom>
        </p:spPr>
      </p:pic>
    </p:spTree>
    <p:extLst>
      <p:ext uri="{BB962C8B-B14F-4D97-AF65-F5344CB8AC3E}">
        <p14:creationId xmlns:p14="http://schemas.microsoft.com/office/powerpoint/2010/main" val="3433636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pic>
        <p:nvPicPr>
          <p:cNvPr id="697" name="Google Shape;697;p27"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sp>
        <p:nvSpPr>
          <p:cNvPr id="2" name="Google Shape;1348;p27">
            <a:extLst>
              <a:ext uri="{FF2B5EF4-FFF2-40B4-BE49-F238E27FC236}">
                <a16:creationId xmlns:a16="http://schemas.microsoft.com/office/drawing/2014/main" id="{975FDB7A-E766-BDF7-30C2-5F85B3A944CE}"/>
              </a:ext>
            </a:extLst>
          </p:cNvPr>
          <p:cNvSpPr txBox="1">
            <a:spLocks/>
          </p:cNvSpPr>
          <p:nvPr/>
        </p:nvSpPr>
        <p:spPr>
          <a:xfrm>
            <a:off x="288587" y="61552"/>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lang="ar-SA" sz="2000" b="1" dirty="0">
                <a:solidFill>
                  <a:prstClr val="white">
                    <a:lumMod val="50000"/>
                  </a:prstClr>
                </a:solidFill>
                <a:latin typeface="Calibri" panose="020F0502020204030204" pitchFamily="34" charset="0"/>
                <a:cs typeface="Calibri" panose="020F0502020204030204" pitchFamily="34" charset="0"/>
              </a:rPr>
              <a:t>2- </a:t>
            </a:r>
            <a:r>
              <a:rPr lang="ar-MA" sz="2000" b="1" dirty="0">
                <a:solidFill>
                  <a:prstClr val="white">
                    <a:lumMod val="50000"/>
                  </a:prstClr>
                </a:solidFill>
                <a:latin typeface="Calibri" panose="020F0502020204030204" pitchFamily="34" charset="0"/>
                <a:cs typeface="Calibri" panose="020F0502020204030204" pitchFamily="34" charset="0"/>
              </a:rPr>
              <a:t>القراءة الصامتة</a:t>
            </a:r>
            <a:r>
              <a:rPr lang="ar-SA" sz="2000" b="1" dirty="0">
                <a:solidFill>
                  <a:prstClr val="white">
                    <a:lumMod val="50000"/>
                  </a:prstClr>
                </a:solidFill>
                <a:latin typeface="Calibri" panose="020F0502020204030204" pitchFamily="34" charset="0"/>
                <a:cs typeface="Calibri" panose="020F0502020204030204" pitchFamily="34" charset="0"/>
              </a:rPr>
              <a:t>:</a:t>
            </a:r>
          </a:p>
        </p:txBody>
      </p:sp>
      <p:sp>
        <p:nvSpPr>
          <p:cNvPr id="3" name="ZoneTexte 2">
            <a:extLst>
              <a:ext uri="{FF2B5EF4-FFF2-40B4-BE49-F238E27FC236}">
                <a16:creationId xmlns:a16="http://schemas.microsoft.com/office/drawing/2014/main" id="{ADE716F8-BB6B-5F1F-4D55-05592FA20475}"/>
              </a:ext>
            </a:extLst>
          </p:cNvPr>
          <p:cNvSpPr txBox="1"/>
          <p:nvPr/>
        </p:nvSpPr>
        <p:spPr>
          <a:xfrm>
            <a:off x="1459425" y="495264"/>
            <a:ext cx="9717757" cy="523220"/>
          </a:xfrm>
          <a:prstGeom prst="rect">
            <a:avLst/>
          </a:prstGeom>
          <a:noFill/>
        </p:spPr>
        <p:txBody>
          <a:bodyPr wrap="square">
            <a:spAutoFit/>
          </a:bodyPr>
          <a:lstStyle/>
          <a:p>
            <a:pPr algn="r" rtl="1">
              <a:defRPr/>
            </a:pPr>
            <a:r>
              <a:rPr lang="ar-MA" sz="1400" dirty="0">
                <a:solidFill>
                  <a:prstClr val="white">
                    <a:lumMod val="65000"/>
                  </a:prst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يدعو المدرس المتعلمين إلى قراءة النص قراءة صامتة ، وتتبع الكلمات بالأصابع، مع وضع سطر تحت الكلمات التي وجدوا صعوبة في قراءتها وكذا غير المفهومة.</a:t>
            </a:r>
            <a:endParaRPr lang="fr-FR" sz="1400" dirty="0">
              <a:solidFill>
                <a:prstClr val="white">
                  <a:lumMod val="65000"/>
                </a:prstClr>
              </a:solidFill>
              <a:latin typeface="Calibri" panose="020F0502020204030204" pitchFamily="34" charset="0"/>
              <a:cs typeface="Calibri" panose="020F050202020403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400" b="0" i="0" u="none" strike="noStrike" kern="1200" cap="none" spc="0" normalizeH="0" baseline="0" noProof="0" dirty="0">
                <a:ln>
                  <a:noFill/>
                </a:ln>
                <a:solidFill>
                  <a:prstClr val="white">
                    <a:lumMod val="65000"/>
                  </a:prstClr>
                </a:solidFill>
                <a:effectLst/>
                <a:uLnTx/>
                <a:uFillTx/>
                <a:latin typeface="Calibri" panose="020F0502020204030204" pitchFamily="34" charset="0"/>
                <a:cs typeface="Calibri" panose="020F0502020204030204" pitchFamily="34" charset="0"/>
              </a:rPr>
              <a:t>.</a:t>
            </a:r>
            <a:endParaRPr kumimoji="0" lang="fr-FR" sz="1400" b="0" i="0" u="none" strike="noStrike" kern="1200" cap="none" spc="0" normalizeH="0" baseline="0" noProof="0" dirty="0">
              <a:ln>
                <a:noFill/>
              </a:ln>
              <a:solidFill>
                <a:prstClr val="white">
                  <a:lumMod val="65000"/>
                </a:prstClr>
              </a:solidFill>
              <a:effectLst/>
              <a:uLnTx/>
              <a:uFillTx/>
              <a:latin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CA15B66F-BB43-6845-4360-88474C23FB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941" y="1013031"/>
            <a:ext cx="11487943" cy="557085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810FA-020B-FFB1-FAA5-94AD34669606}"/>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F49C2D01-F8E1-F65C-FCB6-F0587FC8C8BC}"/>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43F1B9AA-67F6-A70E-171E-F71531C8FE9A}"/>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2EE434E-66EC-2F4A-593A-AA5AF6128E0F}"/>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21917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4400" b="1" i="0" u="none" strike="noStrike" kern="0" cap="none" spc="0" normalizeH="0" baseline="0" noProof="0" dirty="0">
                  <a:ln>
                    <a:noFill/>
                  </a:ln>
                  <a:solidFill>
                    <a:srgbClr val="92D050"/>
                  </a:solidFill>
                  <a:effectLst/>
                  <a:uLnTx/>
                  <a:uFillTx/>
                  <a:latin typeface="Calibri"/>
                  <a:ea typeface="+mn-ea"/>
                  <a:cs typeface="Calibri"/>
                </a:rPr>
                <a:t> </a:t>
              </a:r>
              <a:r>
                <a:rPr kumimoji="0" lang="ar-MA" sz="4400" b="1" i="0" u="none" strike="noStrike" kern="0" cap="none" spc="0" normalizeH="0" baseline="0" noProof="0" dirty="0">
                  <a:ln>
                    <a:noFill/>
                  </a:ln>
                  <a:solidFill>
                    <a:srgbClr val="92D050"/>
                  </a:solidFill>
                  <a:effectLst/>
                  <a:uLnTx/>
                  <a:uFillTx/>
                  <a:latin typeface="Calibri"/>
                  <a:ea typeface="+mn-ea"/>
                  <a:cs typeface="Calibri"/>
                </a:rPr>
                <a:t>الممارسة المستقلة</a:t>
              </a:r>
              <a:endParaRPr kumimoji="0" lang="ar-MA" sz="4400" b="1" i="0" u="none" strike="noStrike" kern="0" cap="none" spc="0" normalizeH="0" baseline="0" noProof="0" dirty="0">
                <a:ln>
                  <a:noFill/>
                </a:ln>
                <a:solidFill>
                  <a:srgbClr val="92D050"/>
                </a:solidFill>
                <a:effectLst/>
                <a:uLnTx/>
                <a:uFillTx/>
                <a:latin typeface="Calibri"/>
                <a:ea typeface="Calibri"/>
                <a:cs typeface="Calibri"/>
              </a:endParaRPr>
            </a:p>
          </p:txBody>
        </p:sp>
      </p:grpSp>
      <p:grpSp>
        <p:nvGrpSpPr>
          <p:cNvPr id="44" name="Group 43">
            <a:extLst>
              <a:ext uri="{FF2B5EF4-FFF2-40B4-BE49-F238E27FC236}">
                <a16:creationId xmlns:a16="http://schemas.microsoft.com/office/drawing/2014/main" id="{E09E5A49-9ABA-2922-2B70-4F4F36153232}"/>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CB7A0ADE-CE49-F823-CBEF-35B7DA063CF8}"/>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260BB1B4-E542-C2E6-CE27-854C33D3E519}"/>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 دقائق</a:t>
              </a:r>
            </a:p>
          </p:txBody>
        </p:sp>
      </p:grpSp>
      <p:pic>
        <p:nvPicPr>
          <p:cNvPr id="6" name="Picture 11">
            <a:extLst>
              <a:ext uri="{FF2B5EF4-FFF2-40B4-BE49-F238E27FC236}">
                <a16:creationId xmlns:a16="http://schemas.microsoft.com/office/drawing/2014/main" id="{F3C25A20-B9B2-9B75-A5E6-2E502D88373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346095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B54D8-B686-E71E-FD7D-ED33A54E1B30}"/>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1CBC6202-7131-2C86-A546-365F5B6A4EF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348;p27">
            <a:extLst>
              <a:ext uri="{FF2B5EF4-FFF2-40B4-BE49-F238E27FC236}">
                <a16:creationId xmlns:a16="http://schemas.microsoft.com/office/drawing/2014/main" id="{4B5301EE-7EB8-DC9F-F18C-C9733D913AE4}"/>
              </a:ext>
            </a:extLst>
          </p:cNvPr>
          <p:cNvSpPr txBox="1">
            <a:spLocks/>
          </p:cNvSpPr>
          <p:nvPr/>
        </p:nvSpPr>
        <p:spPr>
          <a:xfrm>
            <a:off x="456576" y="154350"/>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lang="ar-SA" sz="2000" b="1" dirty="0">
                <a:solidFill>
                  <a:prstClr val="white">
                    <a:lumMod val="50000"/>
                  </a:prstClr>
                </a:solidFill>
                <a:latin typeface="Calibri" panose="020F0502020204030204" pitchFamily="34" charset="0"/>
                <a:cs typeface="Calibri" panose="020F0502020204030204" pitchFamily="34" charset="0"/>
              </a:rPr>
              <a:t>3- </a:t>
            </a:r>
            <a:r>
              <a:rPr lang="ar-MA" sz="2000" b="1" dirty="0">
                <a:solidFill>
                  <a:prstClr val="white">
                    <a:lumMod val="50000"/>
                  </a:prstClr>
                </a:solidFill>
                <a:latin typeface="Calibri" panose="020F0502020204030204" pitchFamily="34" charset="0"/>
                <a:cs typeface="Calibri" panose="020F0502020204030204" pitchFamily="34" charset="0"/>
              </a:rPr>
              <a:t>القراءة</a:t>
            </a:r>
            <a:r>
              <a:rPr lang="ar-SA" sz="2000" b="1" dirty="0">
                <a:solidFill>
                  <a:prstClr val="white">
                    <a:lumMod val="50000"/>
                  </a:prstClr>
                </a:solidFill>
                <a:latin typeface="Calibri" panose="020F0502020204030204" pitchFamily="34" charset="0"/>
                <a:cs typeface="Calibri" panose="020F0502020204030204" pitchFamily="34" charset="0"/>
              </a:rPr>
              <a:t> </a:t>
            </a:r>
            <a:r>
              <a:rPr lang="ar-MA" sz="2000" b="1" dirty="0">
                <a:solidFill>
                  <a:prstClr val="white">
                    <a:lumMod val="50000"/>
                  </a:prstClr>
                </a:solidFill>
                <a:latin typeface="Calibri" panose="020F0502020204030204" pitchFamily="34" charset="0"/>
                <a:cs typeface="Calibri" panose="020F0502020204030204" pitchFamily="34" charset="0"/>
              </a:rPr>
              <a:t>ب</a:t>
            </a:r>
            <a:r>
              <a:rPr lang="ar-SA" sz="2000" b="1" dirty="0">
                <a:solidFill>
                  <a:prstClr val="white">
                    <a:lumMod val="50000"/>
                  </a:prstClr>
                </a:solidFill>
                <a:latin typeface="Calibri" panose="020F0502020204030204" pitchFamily="34" charset="0"/>
                <a:cs typeface="Calibri" panose="020F0502020204030204" pitchFamily="34" charset="0"/>
              </a:rPr>
              <a:t>طلاقة: الدقة والسرعة</a:t>
            </a:r>
            <a:r>
              <a:rPr lang="ar-MA" sz="2000" b="1" dirty="0">
                <a:solidFill>
                  <a:prstClr val="white">
                    <a:lumMod val="50000"/>
                  </a:prstClr>
                </a:solidFill>
                <a:latin typeface="Calibri" panose="020F0502020204030204" pitchFamily="34" charset="0"/>
                <a:cs typeface="Calibri" panose="020F0502020204030204" pitchFamily="34" charset="0"/>
              </a:rPr>
              <a:t> وتمثل المعنى</a:t>
            </a:r>
            <a:r>
              <a:rPr lang="ar-SA" sz="2000" b="1" dirty="0">
                <a:solidFill>
                  <a:prstClr val="white">
                    <a:lumMod val="50000"/>
                  </a:prstClr>
                </a:solidFill>
                <a:latin typeface="Calibri" panose="020F0502020204030204" pitchFamily="34" charset="0"/>
                <a:cs typeface="Calibri" panose="020F0502020204030204" pitchFamily="34" charset="0"/>
              </a:rPr>
              <a:t>.</a:t>
            </a:r>
          </a:p>
        </p:txBody>
      </p:sp>
      <p:sp>
        <p:nvSpPr>
          <p:cNvPr id="8" name="ZoneTexte 7">
            <a:extLst>
              <a:ext uri="{FF2B5EF4-FFF2-40B4-BE49-F238E27FC236}">
                <a16:creationId xmlns:a16="http://schemas.microsoft.com/office/drawing/2014/main" id="{655B30CD-B83F-6B50-2C39-CBBEB99D0CC0}"/>
              </a:ext>
            </a:extLst>
          </p:cNvPr>
          <p:cNvSpPr txBox="1"/>
          <p:nvPr/>
        </p:nvSpPr>
        <p:spPr>
          <a:xfrm>
            <a:off x="1756043" y="577955"/>
            <a:ext cx="9717757" cy="286232"/>
          </a:xfrm>
          <a:prstGeom prst="rect">
            <a:avLst/>
          </a:prstGeom>
          <a:noFill/>
        </p:spPr>
        <p:txBody>
          <a:bodyPr wrap="square">
            <a:spAutoFit/>
          </a:bodyPr>
          <a:lstStyle/>
          <a:p>
            <a:pPr lvl="0" algn="r" rtl="1">
              <a:lnSpc>
                <a:spcPct val="90000"/>
              </a:lnSpc>
              <a:spcBef>
                <a:spcPct val="0"/>
              </a:spcBef>
              <a:defRPr/>
            </a:pPr>
            <a:r>
              <a:rPr lang="ar-SA" sz="1400" b="1" dirty="0">
                <a:solidFill>
                  <a:prstClr val="white">
                    <a:lumMod val="50000"/>
                  </a:prstClr>
                </a:solidFill>
                <a:latin typeface="Calibri" panose="020F0502020204030204" pitchFamily="34" charset="0"/>
                <a:cs typeface="Calibri" panose="020F0502020204030204" pitchFamily="34" charset="0"/>
              </a:rPr>
              <a:t>يدعو المدرس المتعلمين إلى قراءة النص </a:t>
            </a:r>
            <a:r>
              <a:rPr lang="ar-MA" sz="1400" b="1" dirty="0">
                <a:solidFill>
                  <a:prstClr val="white">
                    <a:lumMod val="50000"/>
                  </a:prstClr>
                </a:solidFill>
                <a:latin typeface="Calibri" panose="020F0502020204030204" pitchFamily="34" charset="0"/>
                <a:cs typeface="Calibri" panose="020F0502020204030204" pitchFamily="34" charset="0"/>
              </a:rPr>
              <a:t>مع احترام </a:t>
            </a:r>
            <a:r>
              <a:rPr lang="ar-SA" sz="1400" b="1" dirty="0">
                <a:solidFill>
                  <a:prstClr val="white">
                    <a:lumMod val="50000"/>
                  </a:prstClr>
                </a:solidFill>
                <a:latin typeface="Calibri" panose="020F0502020204030204" pitchFamily="34" charset="0"/>
                <a:cs typeface="Calibri" panose="020F0502020204030204" pitchFamily="34" charset="0"/>
              </a:rPr>
              <a:t>معايير الطلاقة: الدقة والسرعة</a:t>
            </a:r>
            <a:r>
              <a:rPr lang="ar-MA" sz="1400" b="1" dirty="0">
                <a:solidFill>
                  <a:prstClr val="white">
                    <a:lumMod val="50000"/>
                  </a:prstClr>
                </a:solidFill>
                <a:latin typeface="Calibri" panose="020F0502020204030204" pitchFamily="34" charset="0"/>
                <a:cs typeface="Calibri" panose="020F0502020204030204" pitchFamily="34" charset="0"/>
              </a:rPr>
              <a:t> وتمثل المعنى</a:t>
            </a:r>
            <a:r>
              <a:rPr kumimoji="0" lang="ar-MA" sz="1400" b="0" i="0" u="none" strike="noStrike" kern="1200" cap="none" spc="0" normalizeH="0" baseline="0" noProof="0" dirty="0">
                <a:ln>
                  <a:noFill/>
                </a:ln>
                <a:solidFill>
                  <a:prstClr val="white">
                    <a:lumMod val="65000"/>
                  </a:prstClr>
                </a:solidFill>
                <a:effectLst/>
                <a:uLnTx/>
                <a:uFillTx/>
                <a:latin typeface="Calibri" panose="020F0502020204030204" pitchFamily="34" charset="0"/>
                <a:cs typeface="Calibri" panose="020F0502020204030204" pitchFamily="34" charset="0"/>
              </a:rPr>
              <a:t>.</a:t>
            </a:r>
            <a:endParaRPr kumimoji="0" lang="fr-FR" sz="1400" b="0" i="0" u="none" strike="noStrike" kern="1200" cap="none" spc="0" normalizeH="0" baseline="0" noProof="0" dirty="0">
              <a:ln>
                <a:noFill/>
              </a:ln>
              <a:solidFill>
                <a:prstClr val="white">
                  <a:lumMod val="65000"/>
                </a:prstClr>
              </a:solidFill>
              <a:effectLst/>
              <a:uLnTx/>
              <a:uFillTx/>
              <a:latin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6120E9B1-9878-0BE8-C3DE-A8CFA3E6A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41" y="1013031"/>
            <a:ext cx="11487943" cy="5570857"/>
          </a:xfrm>
          <a:prstGeom prst="rect">
            <a:avLst/>
          </a:prstGeom>
        </p:spPr>
      </p:pic>
    </p:spTree>
    <p:extLst>
      <p:ext uri="{BB962C8B-B14F-4D97-AF65-F5344CB8AC3E}">
        <p14:creationId xmlns:p14="http://schemas.microsoft.com/office/powerpoint/2010/main" val="580689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02F44-CD62-93F6-D726-DD84E3762B9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BF801CC-252C-0783-520A-49BE93600735}"/>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2" name="Google Shape;656;p54">
            <a:extLst>
              <a:ext uri="{FF2B5EF4-FFF2-40B4-BE49-F238E27FC236}">
                <a16:creationId xmlns:a16="http://schemas.microsoft.com/office/drawing/2014/main" id="{40B74C7B-35B9-3221-4B9F-130A42022A00}"/>
              </a:ext>
            </a:extLst>
          </p:cNvPr>
          <p:cNvPicPr>
            <a:picLocks noChangeAspect="1"/>
          </p:cNvPicPr>
          <p:nvPr/>
        </p:nvPicPr>
        <p:blipFill>
          <a:blip r:embed="rId2">
            <a:alphaModFix/>
          </a:blip>
          <a:srcRect/>
          <a:stretch>
            <a:fillRect/>
          </a:stretch>
        </p:blipFill>
        <p:spPr>
          <a:xfrm>
            <a:off x="212443" y="247222"/>
            <a:ext cx="591916" cy="591916"/>
          </a:xfrm>
          <a:prstGeom prst="rect">
            <a:avLst/>
          </a:prstGeom>
          <a:noFill/>
          <a:ln cap="flat">
            <a:noFill/>
          </a:ln>
        </p:spPr>
      </p:pic>
      <p:sp>
        <p:nvSpPr>
          <p:cNvPr id="3" name="Google Shape;1348;p27">
            <a:extLst>
              <a:ext uri="{FF2B5EF4-FFF2-40B4-BE49-F238E27FC236}">
                <a16:creationId xmlns:a16="http://schemas.microsoft.com/office/drawing/2014/main" id="{00949745-A1AA-084F-5C67-E0098D05B64E}"/>
              </a:ext>
            </a:extLst>
          </p:cNvPr>
          <p:cNvSpPr txBox="1">
            <a:spLocks/>
          </p:cNvSpPr>
          <p:nvPr/>
        </p:nvSpPr>
        <p:spPr>
          <a:xfrm>
            <a:off x="377075" y="112475"/>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0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4- التغذية الراجعة: أقرأ الكلمات التي كنت أجد صعوبة في قراءتها بطلاقة </a:t>
            </a:r>
            <a:r>
              <a:rPr lang="ar-MA" sz="20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a:t>
            </a:r>
            <a:r>
              <a:rPr lang="ar-SA" sz="20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المسطر تحتها أثناء القراءة الصامتة</a:t>
            </a:r>
            <a:r>
              <a:rPr lang="ar-MA" sz="20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a:t>
            </a:r>
            <a:endParaRPr lang="ar-SA" sz="20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A789C645-543C-A411-85A2-481AA7830543}"/>
              </a:ext>
            </a:extLst>
          </p:cNvPr>
          <p:cNvSpPr txBox="1"/>
          <p:nvPr/>
        </p:nvSpPr>
        <p:spPr>
          <a:xfrm>
            <a:off x="639097" y="495264"/>
            <a:ext cx="10854813" cy="286232"/>
          </a:xfrm>
          <a:prstGeom prst="rect">
            <a:avLst/>
          </a:prstGeom>
          <a:noFill/>
        </p:spPr>
        <p:txBody>
          <a:bodyPr wrap="square">
            <a:spAutoFit/>
          </a:bodyPr>
          <a:lstStyle/>
          <a:p>
            <a:pPr algn="r" rtl="1">
              <a:lnSpc>
                <a:spcPct val="90000"/>
              </a:lnSpc>
              <a:buClr>
                <a:srgbClr val="AEABAB"/>
              </a:buClr>
              <a:buSzPts val="1400"/>
            </a:pPr>
            <a:r>
              <a:rPr lang="ar-MA" sz="1400" i="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a:rPr>
              <a:t> </a:t>
            </a:r>
            <a:r>
              <a:rPr lang="ar-SA" sz="1400" i="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a:rPr>
              <a:t>يختار الأستاذ عينة من</a:t>
            </a:r>
            <a:r>
              <a:rPr lang="ar-SA" sz="1400" i="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ا</a:t>
            </a:r>
            <a:r>
              <a:rPr lang="ar-MA" sz="1400" i="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لمتعلمين</a:t>
            </a:r>
            <a:r>
              <a:rPr lang="ar-SA" sz="1400" i="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400" i="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48AB731E-2AA0-9CBF-31E4-DDF148E03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41" y="1013031"/>
            <a:ext cx="11487943" cy="5570857"/>
          </a:xfrm>
          <a:prstGeom prst="rect">
            <a:avLst/>
          </a:prstGeom>
        </p:spPr>
      </p:pic>
    </p:spTree>
    <p:extLst>
      <p:ext uri="{BB962C8B-B14F-4D97-AF65-F5344CB8AC3E}">
        <p14:creationId xmlns:p14="http://schemas.microsoft.com/office/powerpoint/2010/main" val="2382313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904D4-DEA1-F30D-E68B-A0C0EA315657}"/>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10B0CE77-BF27-F10F-078E-7E6E7722B84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369;p31">
            <a:extLst>
              <a:ext uri="{FF2B5EF4-FFF2-40B4-BE49-F238E27FC236}">
                <a16:creationId xmlns:a16="http://schemas.microsoft.com/office/drawing/2014/main" id="{2EBB49DF-A4FB-83A9-2119-6C29C1A6AA39}"/>
              </a:ext>
            </a:extLst>
          </p:cNvPr>
          <p:cNvSpPr txBox="1"/>
          <p:nvPr/>
        </p:nvSpPr>
        <p:spPr>
          <a:xfrm>
            <a:off x="1127067" y="667610"/>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sym typeface="Calibri"/>
              </a:rPr>
              <a:t> </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sym typeface="Calibri"/>
              </a:rPr>
              <a:t>يطلب الأستاذ من</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 التلاميذ أن يقوموا أداءهم القرائي ذاتيا </a:t>
            </a:r>
            <a:r>
              <a:rPr lang="ar-M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باعتماد جدول التقويم.  </a:t>
            </a:r>
            <a:endParaRPr lang="fr-FR"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 coins arrondis 2">
            <a:extLst>
              <a:ext uri="{FF2B5EF4-FFF2-40B4-BE49-F238E27FC236}">
                <a16:creationId xmlns:a16="http://schemas.microsoft.com/office/drawing/2014/main" id="{C4FC1D50-C75F-2CCF-84A9-A6909206D1A4}"/>
              </a:ext>
            </a:extLst>
          </p:cNvPr>
          <p:cNvSpPr/>
          <p:nvPr/>
        </p:nvSpPr>
        <p:spPr>
          <a:xfrm>
            <a:off x="1998769" y="1423316"/>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prstClr val="white"/>
                </a:solidFill>
                <a:latin typeface="Calibri" panose="020F0502020204030204" pitchFamily="34" charset="0"/>
                <a:ea typeface="Calibri" panose="020F0502020204030204" pitchFamily="34" charset="0"/>
                <a:cs typeface="Calibri" panose="020F0502020204030204" pitchFamily="34" charset="0"/>
              </a:rPr>
              <a:t>أحرص على التقويم الذاتي المنتظم لأدائي القرائي </a:t>
            </a:r>
            <a:endParaRPr lang="fr-FR" sz="3200" b="1"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1367;p31">
            <a:extLst>
              <a:ext uri="{FF2B5EF4-FFF2-40B4-BE49-F238E27FC236}">
                <a16:creationId xmlns:a16="http://schemas.microsoft.com/office/drawing/2014/main" id="{DE70B0F0-B54E-4DC1-BFBB-916F56C1DE9C}"/>
              </a:ext>
            </a:extLst>
          </p:cNvPr>
          <p:cNvSpPr txBox="1">
            <a:spLocks/>
          </p:cNvSpPr>
          <p:nvPr/>
        </p:nvSpPr>
        <p:spPr>
          <a:xfrm>
            <a:off x="471665" y="228252"/>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التقويم الذاتي: أقوم أدائي القرائي ذاتيا.</a:t>
            </a:r>
          </a:p>
        </p:txBody>
      </p:sp>
      <p:pic>
        <p:nvPicPr>
          <p:cNvPr id="9" name="Image 8">
            <a:extLst>
              <a:ext uri="{FF2B5EF4-FFF2-40B4-BE49-F238E27FC236}">
                <a16:creationId xmlns:a16="http://schemas.microsoft.com/office/drawing/2014/main" id="{5DBFD707-8ADB-0AFB-E806-9E59AA82D2F6}"/>
              </a:ext>
            </a:extLst>
          </p:cNvPr>
          <p:cNvPicPr>
            <a:picLocks noChangeAspect="1"/>
          </p:cNvPicPr>
          <p:nvPr/>
        </p:nvPicPr>
        <p:blipFill>
          <a:blip r:embed="rId3"/>
          <a:stretch>
            <a:fillRect/>
          </a:stretch>
        </p:blipFill>
        <p:spPr>
          <a:xfrm>
            <a:off x="868514" y="3211461"/>
            <a:ext cx="10620375" cy="1143000"/>
          </a:xfrm>
          <a:prstGeom prst="rect">
            <a:avLst/>
          </a:prstGeom>
        </p:spPr>
      </p:pic>
    </p:spTree>
    <p:extLst>
      <p:ext uri="{BB962C8B-B14F-4D97-AF65-F5344CB8AC3E}">
        <p14:creationId xmlns:p14="http://schemas.microsoft.com/office/powerpoint/2010/main" val="681201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D489E-FD5B-C87F-E7B0-93810A98CF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6A88F2-6F32-0425-C61E-187822F1E662}"/>
              </a:ext>
            </a:extLst>
          </p:cNvPr>
          <p:cNvSpPr>
            <a:spLocks noGrp="1"/>
          </p:cNvSpPr>
          <p:nvPr>
            <p:ph type="body" sz="quarter" idx="10"/>
          </p:nvPr>
        </p:nvSpPr>
        <p:spPr/>
        <p:txBody>
          <a:bodyPr/>
          <a:lstStyle/>
          <a:p>
            <a:r>
              <a:rPr lang="ar-MA" dirty="0"/>
              <a:t>25 دقيقة</a:t>
            </a:r>
            <a:endParaRPr lang="fr-FR" dirty="0"/>
          </a:p>
        </p:txBody>
      </p:sp>
      <p:sp>
        <p:nvSpPr>
          <p:cNvPr id="3" name="Text Placeholder 2">
            <a:extLst>
              <a:ext uri="{FF2B5EF4-FFF2-40B4-BE49-F238E27FC236}">
                <a16:creationId xmlns:a16="http://schemas.microsoft.com/office/drawing/2014/main" id="{D51DB475-A82B-75C4-3075-C92EB2B31782}"/>
              </a:ext>
            </a:extLst>
          </p:cNvPr>
          <p:cNvSpPr>
            <a:spLocks noGrp="1"/>
          </p:cNvSpPr>
          <p:nvPr>
            <p:ph type="body" sz="quarter" idx="11"/>
          </p:nvPr>
        </p:nvSpPr>
        <p:spPr>
          <a:xfrm>
            <a:off x="5025419" y="1786487"/>
            <a:ext cx="5869201" cy="2350264"/>
          </a:xfrm>
        </p:spPr>
        <p:txBody>
          <a:bodyPr/>
          <a:lstStyle/>
          <a:p>
            <a:pPr lvl="0" rtl="1">
              <a:buClr>
                <a:srgbClr val="000000"/>
              </a:buClr>
              <a:buSzPts val="3200"/>
            </a:pPr>
            <a:r>
              <a:rPr lang="ar-MA" dirty="0">
                <a:solidFill>
                  <a:srgbClr val="106585"/>
                </a:solidFill>
                <a:latin typeface="Calibri"/>
                <a:ea typeface="Calibri"/>
                <a:cs typeface="Calibri"/>
                <a:sym typeface="Calibri"/>
              </a:rPr>
              <a:t>أتعرف المطلوب وأنجزه: أسئلة الفهم – الظواهر اللغوية</a:t>
            </a:r>
          </a:p>
        </p:txBody>
      </p:sp>
      <p:pic>
        <p:nvPicPr>
          <p:cNvPr id="7" name="Picture 1">
            <a:extLst>
              <a:ext uri="{FF2B5EF4-FFF2-40B4-BE49-F238E27FC236}">
                <a16:creationId xmlns:a16="http://schemas.microsoft.com/office/drawing/2014/main" id="{85DE7C70-CB88-39B5-F232-4806345C1EC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1175798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3377ABF1-35CA-04A5-0FC4-840AAC56DAC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860170FD-BCA0-4DD7-9DF2-51657463FFC9}"/>
              </a:ext>
            </a:extLst>
          </p:cNvPr>
          <p:cNvGrpSpPr/>
          <p:nvPr/>
        </p:nvGrpSpPr>
        <p:grpSpPr>
          <a:xfrm>
            <a:off x="812159" y="839749"/>
            <a:ext cx="10567685" cy="5198169"/>
            <a:chOff x="2184400" y="1402025"/>
            <a:chExt cx="7823200" cy="4942038"/>
          </a:xfrm>
        </p:grpSpPr>
        <p:sp>
          <p:nvSpPr>
            <p:cNvPr id="3" name="Rectangle : coins arrondis 10">
              <a:extLst>
                <a:ext uri="{FF2B5EF4-FFF2-40B4-BE49-F238E27FC236}">
                  <a16:creationId xmlns:a16="http://schemas.microsoft.com/office/drawing/2014/main" id="{8F6A761D-590B-57CA-81DB-2A1132C1011B}"/>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DA1E617-6DCA-6E9D-FCFC-6458F054E5E2}"/>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5600" b="1" i="0" u="none" strike="noStrike" kern="1200" cap="none" spc="0" normalizeH="0" baseline="0" noProof="0" dirty="0">
                <a:ln>
                  <a:noFill/>
                </a:ln>
                <a:solidFill>
                  <a:srgbClr val="1D6FA9"/>
                </a:solidFill>
                <a:effectLst/>
                <a:uLnTx/>
                <a:uFillTx/>
                <a:latin typeface="Calibri" panose="020F0502020204030204"/>
                <a:ea typeface="+mn-ea"/>
                <a:cs typeface="+mn-cs"/>
              </a:endParaRPr>
            </a:p>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fr-FR" sz="4400" b="1" i="0" u="none" strike="noStrike" kern="1200" cap="none" spc="0" normalizeH="0" baseline="0" noProof="0" dirty="0">
                <a:ln>
                  <a:noFill/>
                </a:ln>
                <a:solidFill>
                  <a:srgbClr val="1D6FA9"/>
                </a:solidFill>
                <a:effectLst/>
                <a:uLnTx/>
                <a:uFillTx/>
                <a:latin typeface="Calibri" panose="020F0502020204030204"/>
                <a:ea typeface="+mn-ea"/>
                <a:cs typeface="+mn-cs"/>
              </a:endParaRPr>
            </a:p>
            <a:p>
              <a:pPr marL="0" marR="0" lvl="0" indent="0" algn="ctr" defTabSz="121917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4400" b="1" i="0" u="none" strike="noStrike" kern="0" cap="none" spc="0" normalizeH="0" baseline="0" noProof="0" dirty="0">
                  <a:ln>
                    <a:noFill/>
                  </a:ln>
                  <a:solidFill>
                    <a:srgbClr val="1D6FA9"/>
                  </a:solidFill>
                  <a:effectLst/>
                  <a:uLnTx/>
                  <a:uFillTx/>
                  <a:latin typeface="Calibri"/>
                  <a:ea typeface="+mn-ea"/>
                  <a:cs typeface="Calibri"/>
                </a:rPr>
                <a:t>الممارسة الموجهة الثنائية</a:t>
              </a:r>
              <a:r>
                <a:rPr kumimoji="0" lang="fr-FR" sz="4400" b="1" i="0" u="none" strike="noStrike" kern="0" cap="none" spc="0" normalizeH="0" baseline="0" noProof="0" dirty="0">
                  <a:ln>
                    <a:noFill/>
                  </a:ln>
                  <a:solidFill>
                    <a:srgbClr val="1D6FA9"/>
                  </a:solidFill>
                  <a:effectLst/>
                  <a:uLnTx/>
                  <a:uFillTx/>
                  <a:latin typeface="Calibri"/>
                  <a:ea typeface="+mn-ea"/>
                  <a:cs typeface="Calibri"/>
                </a:rPr>
                <a:t> </a:t>
              </a:r>
              <a:endParaRPr kumimoji="0" lang="ar-MA" sz="4400" b="1" i="0" u="none" strike="noStrike" kern="0" cap="none" spc="0" normalizeH="0" baseline="0" noProof="0" dirty="0">
                <a:ln>
                  <a:noFill/>
                </a:ln>
                <a:solidFill>
                  <a:srgbClr val="1D6FA9"/>
                </a:solidFill>
                <a:effectLst/>
                <a:uLnTx/>
                <a:uFillTx/>
                <a:latin typeface="Calibri"/>
                <a:ea typeface="Calibri"/>
                <a:cs typeface="Calibri"/>
              </a:endParaRPr>
            </a:p>
          </p:txBody>
        </p:sp>
      </p:grpSp>
      <p:grpSp>
        <p:nvGrpSpPr>
          <p:cNvPr id="44" name="Group 43">
            <a:extLst>
              <a:ext uri="{FF2B5EF4-FFF2-40B4-BE49-F238E27FC236}">
                <a16:creationId xmlns:a16="http://schemas.microsoft.com/office/drawing/2014/main" id="{260CA59C-5857-DD2B-7E77-1492231F7696}"/>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E253E908-7E25-F5C5-8C48-4288049A853F}"/>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70282F6B-4C92-74E8-F987-035F5196D371}"/>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5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D579A619-26B3-01CA-7338-DCE56F499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0B778974-A884-6C16-A08C-D162E18AECB0}"/>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110004020202020204"/>
                <a:ea typeface="+mn-ea"/>
                <a:cs typeface="Arial" panose="020B0604020202020204" pitchFamily="34" charset="0"/>
              </a:rPr>
              <a:t>تساءلت ما إذا...</a:t>
            </a:r>
            <a:endParaRPr kumimoji="0" lang="fr-FR"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4092032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511;p45">
            <a:extLst>
              <a:ext uri="{FF2B5EF4-FFF2-40B4-BE49-F238E27FC236}">
                <a16:creationId xmlns:a16="http://schemas.microsoft.com/office/drawing/2014/main" id="{6A76D865-D16E-4306-C93F-C6515B5C6EF4}"/>
              </a:ext>
            </a:extLst>
          </p:cNvPr>
          <p:cNvSpPr txBox="1">
            <a:spLocks/>
          </p:cNvSpPr>
          <p:nvPr/>
        </p:nvSpPr>
        <p:spPr>
          <a:xfrm>
            <a:off x="-61690" y="514536"/>
            <a:ext cx="11565723" cy="334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AEABAB"/>
              </a:buClr>
              <a:buSzPts val="1400"/>
            </a:pP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يقرأ</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المدرس</a:t>
            </a:r>
            <a:r>
              <a:rPr lang="ar-M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الأسئلة، ويوضح المطلوب من كل سؤال، قبل أن يوجه ال</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متعلمين</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للإجابة عنها</a:t>
            </a:r>
            <a:r>
              <a:rPr lang="ar-SA" sz="1400" dirty="0">
                <a:solidFill>
                  <a:schemeClr val="bg1">
                    <a:lumMod val="6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ar-MA" sz="1400" dirty="0">
                <a:solidFill>
                  <a:schemeClr val="bg1">
                    <a:lumMod val="6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ثنائيا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وذلك في حدود دقيقتين. يتجول المدرس بين الصفوف لتقديم الدعم لمن هم في حاجة إليه.</a:t>
            </a:r>
            <a:endPar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1548;p49">
            <a:extLst>
              <a:ext uri="{FF2B5EF4-FFF2-40B4-BE49-F238E27FC236}">
                <a16:creationId xmlns:a16="http://schemas.microsoft.com/office/drawing/2014/main" id="{1438E70D-50DA-EC3B-3DF6-EBE410AAAA85}"/>
              </a:ext>
            </a:extLst>
          </p:cNvPr>
          <p:cNvSpPr txBox="1">
            <a:spLocks/>
          </p:cNvSpPr>
          <p:nvPr/>
        </p:nvSpPr>
        <p:spPr>
          <a:xfrm>
            <a:off x="1035694" y="222093"/>
            <a:ext cx="10468339" cy="292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SzPct val="111111"/>
            </a:pPr>
            <a:r>
              <a:rPr lang="ar-SA" sz="2000" b="1" dirty="0">
                <a:solidFill>
                  <a:srgbClr val="757070"/>
                </a:solidFill>
                <a:latin typeface="Calibri"/>
                <a:cs typeface="Calibri"/>
              </a:rPr>
              <a:t>الآن، سننتقل إلى فهم </a:t>
            </a:r>
            <a:r>
              <a:rPr lang="ar-MA" sz="2000" b="1" dirty="0">
                <a:solidFill>
                  <a:srgbClr val="757070"/>
                </a:solidFill>
                <a:latin typeface="Calibri"/>
                <a:cs typeface="Calibri"/>
              </a:rPr>
              <a:t>معاني النص</a:t>
            </a:r>
            <a:r>
              <a:rPr lang="ar-SA" sz="2000" b="1" dirty="0">
                <a:solidFill>
                  <a:srgbClr val="757070"/>
                </a:solidFill>
                <a:latin typeface="Calibri"/>
                <a:cs typeface="Calibri"/>
              </a:rPr>
              <a:t>، من خلال الأسئلة المثبتة في الكراسة</a:t>
            </a:r>
            <a:r>
              <a:rPr lang="ar-MA" sz="2000" b="1" dirty="0">
                <a:solidFill>
                  <a:srgbClr val="757070"/>
                </a:solidFill>
                <a:latin typeface="Calibri"/>
                <a:cs typeface="Calibri"/>
              </a:rPr>
              <a:t> ص 76-77</a:t>
            </a:r>
            <a:endParaRPr lang="ar-MA" sz="2000" dirty="0"/>
          </a:p>
        </p:txBody>
      </p:sp>
      <p:pic>
        <p:nvPicPr>
          <p:cNvPr id="8" name="Image 7">
            <a:extLst>
              <a:ext uri="{FF2B5EF4-FFF2-40B4-BE49-F238E27FC236}">
                <a16:creationId xmlns:a16="http://schemas.microsoft.com/office/drawing/2014/main" id="{09CCCFF6-9C04-C1FB-CF67-446F2C8BD355}"/>
              </a:ext>
            </a:extLst>
          </p:cNvPr>
          <p:cNvPicPr>
            <a:picLocks noChangeAspect="1"/>
          </p:cNvPicPr>
          <p:nvPr/>
        </p:nvPicPr>
        <p:blipFill>
          <a:blip r:embed="rId2"/>
          <a:stretch>
            <a:fillRect/>
          </a:stretch>
        </p:blipFill>
        <p:spPr>
          <a:xfrm>
            <a:off x="636166" y="1225642"/>
            <a:ext cx="11022465" cy="1783029"/>
          </a:xfrm>
          <a:prstGeom prst="rect">
            <a:avLst/>
          </a:prstGeom>
        </p:spPr>
      </p:pic>
      <p:pic>
        <p:nvPicPr>
          <p:cNvPr id="11" name="Image 10">
            <a:extLst>
              <a:ext uri="{FF2B5EF4-FFF2-40B4-BE49-F238E27FC236}">
                <a16:creationId xmlns:a16="http://schemas.microsoft.com/office/drawing/2014/main" id="{C7798CB0-C560-BCE6-7900-C94A0C4A4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245" y="3005615"/>
            <a:ext cx="11022465" cy="3337849"/>
          </a:xfrm>
          <a:prstGeom prst="rect">
            <a:avLst/>
          </a:prstGeom>
        </p:spPr>
      </p:pic>
    </p:spTree>
    <p:extLst>
      <p:ext uri="{BB962C8B-B14F-4D97-AF65-F5344CB8AC3E}">
        <p14:creationId xmlns:p14="http://schemas.microsoft.com/office/powerpoint/2010/main" val="1574443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4A63D-E8F6-B478-AFC7-6158CA4C9EA8}"/>
            </a:ext>
          </a:extLst>
        </p:cNvPr>
        <p:cNvGrpSpPr/>
        <p:nvPr/>
      </p:nvGrpSpPr>
      <p:grpSpPr>
        <a:xfrm>
          <a:off x="0" y="0"/>
          <a:ext cx="0" cy="0"/>
          <a:chOff x="0" y="0"/>
          <a:chExt cx="0" cy="0"/>
        </a:xfrm>
      </p:grpSpPr>
      <p:sp>
        <p:nvSpPr>
          <p:cNvPr id="3" name="Google Shape;1511;p45">
            <a:extLst>
              <a:ext uri="{FF2B5EF4-FFF2-40B4-BE49-F238E27FC236}">
                <a16:creationId xmlns:a16="http://schemas.microsoft.com/office/drawing/2014/main" id="{6249E351-D795-08FD-F58D-AE3AFE13ABF2}"/>
              </a:ext>
            </a:extLst>
          </p:cNvPr>
          <p:cNvSpPr txBox="1">
            <a:spLocks/>
          </p:cNvSpPr>
          <p:nvPr/>
        </p:nvSpPr>
        <p:spPr>
          <a:xfrm>
            <a:off x="-61690" y="514536"/>
            <a:ext cx="11565723" cy="334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AEABAB"/>
              </a:buClr>
              <a:buSzPts val="1400"/>
            </a:pPr>
            <a:r>
              <a:rPr lang="ar-M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يستمع المدرس إلى إجابات 5 متعلمين مع مطالبتهم بالتصريح بسيرورة التوصل إلى الجواب واستحضار مكتسباتهم في فهم المقروء والإنتاج الكتابي</a:t>
            </a:r>
            <a:endPar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1548;p49">
            <a:extLst>
              <a:ext uri="{FF2B5EF4-FFF2-40B4-BE49-F238E27FC236}">
                <a16:creationId xmlns:a16="http://schemas.microsoft.com/office/drawing/2014/main" id="{26A698AC-A431-D9A5-962E-13BD2FF3D1DF}"/>
              </a:ext>
            </a:extLst>
          </p:cNvPr>
          <p:cNvSpPr txBox="1">
            <a:spLocks/>
          </p:cNvSpPr>
          <p:nvPr/>
        </p:nvSpPr>
        <p:spPr>
          <a:xfrm>
            <a:off x="1035694" y="237380"/>
            <a:ext cx="10468339" cy="292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SzPct val="111111"/>
            </a:pPr>
            <a:r>
              <a:rPr lang="ar-MA" sz="2000" b="1" dirty="0">
                <a:solidFill>
                  <a:srgbClr val="757070"/>
                </a:solidFill>
                <a:latin typeface="Calibri"/>
                <a:cs typeface="Calibri"/>
              </a:rPr>
              <a:t>إليكم الإجابات الصحيحة.</a:t>
            </a:r>
            <a:endParaRPr lang="ar-MA" sz="2000" dirty="0"/>
          </a:p>
        </p:txBody>
      </p:sp>
      <p:sp>
        <p:nvSpPr>
          <p:cNvPr id="15" name="Rectangle : coins arrondis 14">
            <a:extLst>
              <a:ext uri="{FF2B5EF4-FFF2-40B4-BE49-F238E27FC236}">
                <a16:creationId xmlns:a16="http://schemas.microsoft.com/office/drawing/2014/main" id="{394AFB0E-720E-CFF8-3712-F191C502FE92}"/>
              </a:ext>
            </a:extLst>
          </p:cNvPr>
          <p:cNvSpPr/>
          <p:nvPr/>
        </p:nvSpPr>
        <p:spPr>
          <a:xfrm>
            <a:off x="433416" y="3342838"/>
            <a:ext cx="1500641" cy="382761"/>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rtl="1"/>
            <a:endPar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EF4339DE-C25B-141F-B365-40D7C279C958}"/>
              </a:ext>
            </a:extLst>
          </p:cNvPr>
          <p:cNvPicPr>
            <a:picLocks noChangeAspect="1"/>
          </p:cNvPicPr>
          <p:nvPr/>
        </p:nvPicPr>
        <p:blipFill>
          <a:blip r:embed="rId2"/>
          <a:stretch>
            <a:fillRect/>
          </a:stretch>
        </p:blipFill>
        <p:spPr>
          <a:xfrm>
            <a:off x="1330662" y="4597675"/>
            <a:ext cx="491787" cy="442452"/>
          </a:xfrm>
          <a:prstGeom prst="rect">
            <a:avLst/>
          </a:prstGeom>
        </p:spPr>
      </p:pic>
      <p:pic>
        <p:nvPicPr>
          <p:cNvPr id="2" name="Image 1">
            <a:extLst>
              <a:ext uri="{FF2B5EF4-FFF2-40B4-BE49-F238E27FC236}">
                <a16:creationId xmlns:a16="http://schemas.microsoft.com/office/drawing/2014/main" id="{F1B0C615-7F73-8315-9E70-9E445CCC253C}"/>
              </a:ext>
            </a:extLst>
          </p:cNvPr>
          <p:cNvPicPr>
            <a:picLocks noChangeAspect="1"/>
          </p:cNvPicPr>
          <p:nvPr/>
        </p:nvPicPr>
        <p:blipFill>
          <a:blip r:embed="rId3"/>
          <a:stretch>
            <a:fillRect/>
          </a:stretch>
        </p:blipFill>
        <p:spPr>
          <a:xfrm>
            <a:off x="636166" y="1225642"/>
            <a:ext cx="11022465" cy="1783029"/>
          </a:xfrm>
          <a:prstGeom prst="rect">
            <a:avLst/>
          </a:prstGeom>
        </p:spPr>
      </p:pic>
      <p:pic>
        <p:nvPicPr>
          <p:cNvPr id="5" name="Image 4">
            <a:extLst>
              <a:ext uri="{FF2B5EF4-FFF2-40B4-BE49-F238E27FC236}">
                <a16:creationId xmlns:a16="http://schemas.microsoft.com/office/drawing/2014/main" id="{C58E8A4D-380A-B916-5D68-5585B75CA0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369" y="3005615"/>
            <a:ext cx="11295341" cy="3337849"/>
          </a:xfrm>
          <a:prstGeom prst="rect">
            <a:avLst/>
          </a:prstGeom>
        </p:spPr>
      </p:pic>
      <p:sp>
        <p:nvSpPr>
          <p:cNvPr id="9" name="ZoneTexte 8">
            <a:extLst>
              <a:ext uri="{FF2B5EF4-FFF2-40B4-BE49-F238E27FC236}">
                <a16:creationId xmlns:a16="http://schemas.microsoft.com/office/drawing/2014/main" id="{7A62DE50-B97D-2ECC-11A3-85960C6F44CB}"/>
              </a:ext>
            </a:extLst>
          </p:cNvPr>
          <p:cNvSpPr txBox="1"/>
          <p:nvPr/>
        </p:nvSpPr>
        <p:spPr>
          <a:xfrm>
            <a:off x="1822449" y="1768801"/>
            <a:ext cx="9470391" cy="369332"/>
          </a:xfrm>
          <a:prstGeom prst="rect">
            <a:avLst/>
          </a:prstGeom>
          <a:noFill/>
        </p:spPr>
        <p:txBody>
          <a:bodyPr wrap="square">
            <a:spAutoFit/>
          </a:bodyPr>
          <a:lstStyle/>
          <a:p>
            <a:pPr algn="ct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وصف الكاتب الحرف اليدوية بأنها  ليست مهنا تقليدية فقط، وإنما هي جزء من تراث الأمم وهويتها.</a:t>
            </a:r>
            <a:endParaRPr lang="fr-FR"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1AF2B6A8-D6E7-94C5-AE0B-D811F491C5FD}"/>
              </a:ext>
            </a:extLst>
          </p:cNvPr>
          <p:cNvSpPr txBox="1"/>
          <p:nvPr/>
        </p:nvSpPr>
        <p:spPr>
          <a:xfrm>
            <a:off x="1330662" y="2599417"/>
            <a:ext cx="10668126" cy="369332"/>
          </a:xfrm>
          <a:prstGeom prst="rect">
            <a:avLst/>
          </a:prstGeom>
          <a:noFill/>
        </p:spPr>
        <p:txBody>
          <a:bodyPr wrap="square">
            <a:spAutoFit/>
          </a:bodyPr>
          <a:lstStyle/>
          <a:p>
            <a:pPr algn="ct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كان الحرفيون يكتسبون مهاراتهم قديما عبر التلمذة على الوالد الذي كان يعمل في مشغل أو دكان بسيط ورثه عن أسلافه وأجداده.</a:t>
            </a:r>
            <a:endParaRPr lang="fr-FR"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09BA9E26-6B0A-114F-66BE-7E61DA786BE8}"/>
              </a:ext>
            </a:extLst>
          </p:cNvPr>
          <p:cNvSpPr txBox="1"/>
          <p:nvPr/>
        </p:nvSpPr>
        <p:spPr>
          <a:xfrm>
            <a:off x="2518784" y="3273437"/>
            <a:ext cx="6916342" cy="369332"/>
          </a:xfrm>
          <a:prstGeom prst="rect">
            <a:avLst/>
          </a:prstGeom>
          <a:noFill/>
        </p:spPr>
        <p:txBody>
          <a:bodyPr wrap="square">
            <a:spAutoFit/>
          </a:bodyPr>
          <a:lstStyle/>
          <a:p>
            <a:pPr algn="ct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يتطلب إنجاز العمل الحرفي حسب النص المهارة والخبرة.</a:t>
            </a:r>
            <a:endParaRPr lang="fr-FR"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0CAFADA4-2369-C96F-4007-51340778BE68}"/>
              </a:ext>
            </a:extLst>
          </p:cNvPr>
          <p:cNvSpPr txBox="1"/>
          <p:nvPr/>
        </p:nvSpPr>
        <p:spPr>
          <a:xfrm>
            <a:off x="228600" y="3774155"/>
            <a:ext cx="11770188" cy="353943"/>
          </a:xfrm>
          <a:prstGeom prst="rect">
            <a:avLst/>
          </a:prstGeom>
          <a:noFill/>
        </p:spPr>
        <p:txBody>
          <a:bodyPr wrap="square">
            <a:spAutoFit/>
          </a:bodyPr>
          <a:lstStyle/>
          <a:p>
            <a:pPr algn="ctr"/>
            <a:r>
              <a:rPr lang="ar-MA" sz="1700" dirty="0">
                <a:solidFill>
                  <a:srgbClr val="FF0000"/>
                </a:solidFill>
                <a:latin typeface="Calibri" panose="020F0502020204030204" pitchFamily="34" charset="0"/>
                <a:ea typeface="Calibri" panose="020F0502020204030204" pitchFamily="34" charset="0"/>
                <a:cs typeface="Calibri" panose="020F0502020204030204" pitchFamily="34" charset="0"/>
              </a:rPr>
              <a:t>يدعو الكاتب القارئ في نهاية النص إلى تشجيع الصناعات التقليدية في بلده، والحرص على اقتناء منتجاتها، وتعريف الأجيال الجديدة بقيمتها، والدفاع عن </a:t>
            </a:r>
            <a:r>
              <a:rPr lang="ar-MA" sz="1700" dirty="0" err="1">
                <a:solidFill>
                  <a:srgbClr val="FF0000"/>
                </a:solidFill>
                <a:latin typeface="Calibri" panose="020F0502020204030204" pitchFamily="34" charset="0"/>
                <a:ea typeface="Calibri" panose="020F0502020204030204" pitchFamily="34" charset="0"/>
                <a:cs typeface="Calibri" panose="020F0502020204030204" pitchFamily="34" charset="0"/>
              </a:rPr>
              <a:t>عن</a:t>
            </a:r>
            <a:r>
              <a:rPr lang="ar-MA" sz="1700" dirty="0">
                <a:solidFill>
                  <a:srgbClr val="FF0000"/>
                </a:solidFill>
                <a:latin typeface="Calibri" panose="020F0502020204030204" pitchFamily="34" charset="0"/>
                <a:ea typeface="Calibri" panose="020F0502020204030204" pitchFamily="34" charset="0"/>
                <a:cs typeface="Calibri" panose="020F0502020204030204" pitchFamily="34" charset="0"/>
              </a:rPr>
              <a:t> إرثها.</a:t>
            </a:r>
            <a:endParaRPr lang="fr-FR" sz="17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ZoneTexte 21">
            <a:extLst>
              <a:ext uri="{FF2B5EF4-FFF2-40B4-BE49-F238E27FC236}">
                <a16:creationId xmlns:a16="http://schemas.microsoft.com/office/drawing/2014/main" id="{FD2CBD3E-403E-5DD4-6687-73F7D6F54259}"/>
              </a:ext>
            </a:extLst>
          </p:cNvPr>
          <p:cNvSpPr txBox="1"/>
          <p:nvPr/>
        </p:nvSpPr>
        <p:spPr>
          <a:xfrm>
            <a:off x="1183736" y="4133771"/>
            <a:ext cx="7666346" cy="369332"/>
          </a:xfrm>
          <a:prstGeom prst="rect">
            <a:avLst/>
          </a:prstGeom>
          <a:noFill/>
        </p:spPr>
        <p:txBody>
          <a:bodyPr wrap="square">
            <a:spAutoFit/>
          </a:bodyPr>
          <a:lstStyle/>
          <a:p>
            <a:pPr algn="ct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فقد أبدع الحرفيون في تطويع الحديد والفولاذ، فبفضل المهارة اليدوية... التقليدية </a:t>
            </a:r>
            <a:r>
              <a:rPr lang="ar-MA" dirty="0" err="1">
                <a:solidFill>
                  <a:srgbClr val="FF0000"/>
                </a:solidFill>
                <a:latin typeface="Calibri" panose="020F0502020204030204" pitchFamily="34" charset="0"/>
                <a:ea typeface="Calibri" panose="020F0502020204030204" pitchFamily="34" charset="0"/>
                <a:cs typeface="Calibri" panose="020F0502020204030204" pitchFamily="34" charset="0"/>
              </a:rPr>
              <a:t>يتزيايد</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 </a:t>
            </a:r>
            <a:endParaRPr lang="fr-FR"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722722AC-BE13-8F77-F20E-84248C542FE7}"/>
              </a:ext>
            </a:extLst>
          </p:cNvPr>
          <p:cNvSpPr txBox="1"/>
          <p:nvPr/>
        </p:nvSpPr>
        <p:spPr>
          <a:xfrm>
            <a:off x="5871992" y="5392128"/>
            <a:ext cx="2477728" cy="369332"/>
          </a:xfrm>
          <a:prstGeom prst="rect">
            <a:avLst/>
          </a:prstGeom>
          <a:noFill/>
        </p:spPr>
        <p:txBody>
          <a:bodyPr wrap="square">
            <a:spAutoFit/>
          </a:bodyPr>
          <a:lstStyle/>
          <a:p>
            <a:pPr algn="ct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شجع، احرص، ساهم، دافع</a:t>
            </a:r>
            <a:endParaRPr lang="fr-FR"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ZoneTexte 24">
            <a:extLst>
              <a:ext uri="{FF2B5EF4-FFF2-40B4-BE49-F238E27FC236}">
                <a16:creationId xmlns:a16="http://schemas.microsoft.com/office/drawing/2014/main" id="{C9677856-0FAC-51F2-9C98-12C24632DF78}"/>
              </a:ext>
            </a:extLst>
          </p:cNvPr>
          <p:cNvSpPr txBox="1"/>
          <p:nvPr/>
        </p:nvSpPr>
        <p:spPr>
          <a:xfrm>
            <a:off x="5175057" y="5661232"/>
            <a:ext cx="3871598" cy="369332"/>
          </a:xfrm>
          <a:prstGeom prst="rect">
            <a:avLst/>
          </a:prstGeom>
          <a:noFill/>
        </p:spPr>
        <p:txBody>
          <a:bodyPr wrap="square">
            <a:spAutoFit/>
          </a:bodyPr>
          <a:lstStyle/>
          <a:p>
            <a:pPr algn="ct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 لأن وسائل .../ فبفضل ...أخذ تقدير...</a:t>
            </a:r>
            <a:endParaRPr lang="fr-FR"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ZoneTexte 25">
            <a:extLst>
              <a:ext uri="{FF2B5EF4-FFF2-40B4-BE49-F238E27FC236}">
                <a16:creationId xmlns:a16="http://schemas.microsoft.com/office/drawing/2014/main" id="{81C14826-1C69-C615-DD31-37F6EDFB80AD}"/>
              </a:ext>
            </a:extLst>
          </p:cNvPr>
          <p:cNvSpPr txBox="1"/>
          <p:nvPr/>
        </p:nvSpPr>
        <p:spPr>
          <a:xfrm>
            <a:off x="4648200" y="5893453"/>
            <a:ext cx="4632960" cy="323165"/>
          </a:xfrm>
          <a:prstGeom prst="rect">
            <a:avLst/>
          </a:prstGeom>
          <a:noFill/>
        </p:spPr>
        <p:txBody>
          <a:bodyPr wrap="square">
            <a:spAutoFit/>
          </a:bodyPr>
          <a:lstStyle/>
          <a:p>
            <a:pPr algn="ctr"/>
            <a:r>
              <a:rPr lang="ar-MA" sz="1500" dirty="0">
                <a:solidFill>
                  <a:srgbClr val="FF0000"/>
                </a:solidFill>
                <a:latin typeface="Calibri" panose="020F0502020204030204" pitchFamily="34" charset="0"/>
                <a:ea typeface="Calibri" panose="020F0502020204030204" pitchFamily="34" charset="0"/>
                <a:cs typeface="Calibri" panose="020F0502020204030204" pitchFamily="34" charset="0"/>
              </a:rPr>
              <a:t>ومن المهم أن تفضل اقتناء المنتجات المحلية متى أمكنك ذلك</a:t>
            </a:r>
            <a:endParaRPr lang="fr-FR" sz="15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ZoneTexte 26">
            <a:extLst>
              <a:ext uri="{FF2B5EF4-FFF2-40B4-BE49-F238E27FC236}">
                <a16:creationId xmlns:a16="http://schemas.microsoft.com/office/drawing/2014/main" id="{9D105D80-7174-8567-8F9A-0A1A6B954D27}"/>
              </a:ext>
            </a:extLst>
          </p:cNvPr>
          <p:cNvSpPr txBox="1"/>
          <p:nvPr/>
        </p:nvSpPr>
        <p:spPr>
          <a:xfrm>
            <a:off x="636166" y="4392062"/>
            <a:ext cx="7666346" cy="369332"/>
          </a:xfrm>
          <a:prstGeom prst="rect">
            <a:avLst/>
          </a:prstGeom>
          <a:noFill/>
        </p:spPr>
        <p:txBody>
          <a:bodyPr wrap="square">
            <a:spAutoFit/>
          </a:bodyPr>
          <a:lstStyle/>
          <a:p>
            <a:pPr algn="ct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احرص على شراء المنتجات الحرفية متى استطعت.</a:t>
            </a:r>
            <a:endParaRPr lang="fr-FR"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4507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C5213-B0D9-BB7E-84C3-1804140E9829}"/>
            </a:ext>
          </a:extLst>
        </p:cNvPr>
        <p:cNvGrpSpPr/>
        <p:nvPr/>
      </p:nvGrpSpPr>
      <p:grpSpPr>
        <a:xfrm>
          <a:off x="0" y="0"/>
          <a:ext cx="0" cy="0"/>
          <a:chOff x="0" y="0"/>
          <a:chExt cx="0" cy="0"/>
        </a:xfrm>
      </p:grpSpPr>
      <p:sp>
        <p:nvSpPr>
          <p:cNvPr id="4" name="Google Shape;1511;p45">
            <a:extLst>
              <a:ext uri="{FF2B5EF4-FFF2-40B4-BE49-F238E27FC236}">
                <a16:creationId xmlns:a16="http://schemas.microsoft.com/office/drawing/2014/main" id="{874A9D77-64A6-0893-5517-2FA8E0724A45}"/>
              </a:ext>
            </a:extLst>
          </p:cNvPr>
          <p:cNvSpPr txBox="1">
            <a:spLocks/>
          </p:cNvSpPr>
          <p:nvPr/>
        </p:nvSpPr>
        <p:spPr>
          <a:xfrm>
            <a:off x="-61690" y="514536"/>
            <a:ext cx="11565723" cy="334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AEABAB"/>
              </a:buClr>
              <a:buSzPts val="1400"/>
            </a:pP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يقرأ</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المدرس</a:t>
            </a:r>
            <a:r>
              <a:rPr lang="ar-M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الأسئلة، ويوضح المطلوب من كل سؤال، قبل أن يوجه ال</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متعلمين</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للإجابة عنها</a:t>
            </a:r>
            <a:r>
              <a:rPr lang="ar-SA" sz="1400" dirty="0">
                <a:solidFill>
                  <a:schemeClr val="bg1">
                    <a:lumMod val="6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ar-MA" sz="1400" dirty="0">
                <a:solidFill>
                  <a:schemeClr val="bg1">
                    <a:lumMod val="6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ثنائيا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وذلك في حدود دقيقتين. يتجول المدرس بين الصفوف لتقديم الدعم لمن هم في حاجة إليه.</a:t>
            </a:r>
            <a:endPar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1548;p49">
            <a:extLst>
              <a:ext uri="{FF2B5EF4-FFF2-40B4-BE49-F238E27FC236}">
                <a16:creationId xmlns:a16="http://schemas.microsoft.com/office/drawing/2014/main" id="{A7DA3A36-0A43-1805-85C4-CF139780C9FB}"/>
              </a:ext>
            </a:extLst>
          </p:cNvPr>
          <p:cNvSpPr txBox="1">
            <a:spLocks/>
          </p:cNvSpPr>
          <p:nvPr/>
        </p:nvSpPr>
        <p:spPr>
          <a:xfrm>
            <a:off x="1035694" y="222093"/>
            <a:ext cx="10468339" cy="292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SzPct val="111111"/>
            </a:pPr>
            <a:r>
              <a:rPr lang="ar-SA" sz="2000" b="1" dirty="0">
                <a:solidFill>
                  <a:srgbClr val="757070"/>
                </a:solidFill>
                <a:latin typeface="Calibri"/>
                <a:cs typeface="Calibri"/>
              </a:rPr>
              <a:t>الآن، سننتقل إلى فهم </a:t>
            </a:r>
            <a:r>
              <a:rPr lang="ar-MA" sz="2000" b="1" dirty="0">
                <a:solidFill>
                  <a:srgbClr val="757070"/>
                </a:solidFill>
                <a:latin typeface="Calibri"/>
                <a:cs typeface="Calibri"/>
              </a:rPr>
              <a:t>معاني النص</a:t>
            </a:r>
            <a:r>
              <a:rPr lang="ar-SA" sz="2000" b="1" dirty="0">
                <a:solidFill>
                  <a:srgbClr val="757070"/>
                </a:solidFill>
                <a:latin typeface="Calibri"/>
                <a:cs typeface="Calibri"/>
              </a:rPr>
              <a:t>، من خلال الأسئلة المثبتة في الكراسة</a:t>
            </a:r>
            <a:r>
              <a:rPr lang="ar-MA" sz="2000" b="1" dirty="0">
                <a:solidFill>
                  <a:srgbClr val="757070"/>
                </a:solidFill>
                <a:latin typeface="Calibri"/>
                <a:cs typeface="Calibri"/>
              </a:rPr>
              <a:t> ص: 77.</a:t>
            </a:r>
            <a:r>
              <a:rPr lang="ar-MA" sz="2000" dirty="0"/>
              <a:t> </a:t>
            </a:r>
          </a:p>
        </p:txBody>
      </p:sp>
      <p:pic>
        <p:nvPicPr>
          <p:cNvPr id="8" name="Image 7">
            <a:extLst>
              <a:ext uri="{FF2B5EF4-FFF2-40B4-BE49-F238E27FC236}">
                <a16:creationId xmlns:a16="http://schemas.microsoft.com/office/drawing/2014/main" id="{EB28C0EC-2B2E-D991-6B54-F98E82EF0D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129" y="1288026"/>
            <a:ext cx="11402114" cy="5347881"/>
          </a:xfrm>
          <a:prstGeom prst="rect">
            <a:avLst/>
          </a:prstGeom>
        </p:spPr>
      </p:pic>
    </p:spTree>
    <p:extLst>
      <p:ext uri="{BB962C8B-B14F-4D97-AF65-F5344CB8AC3E}">
        <p14:creationId xmlns:p14="http://schemas.microsoft.com/office/powerpoint/2010/main" val="3247720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2D675-3E7C-A75B-9B7E-F745D363E1AC}"/>
            </a:ext>
          </a:extLst>
        </p:cNvPr>
        <p:cNvGrpSpPr/>
        <p:nvPr/>
      </p:nvGrpSpPr>
      <p:grpSpPr>
        <a:xfrm>
          <a:off x="0" y="0"/>
          <a:ext cx="0" cy="0"/>
          <a:chOff x="0" y="0"/>
          <a:chExt cx="0" cy="0"/>
        </a:xfrm>
      </p:grpSpPr>
      <p:sp>
        <p:nvSpPr>
          <p:cNvPr id="6" name="Google Shape;1511;p45">
            <a:extLst>
              <a:ext uri="{FF2B5EF4-FFF2-40B4-BE49-F238E27FC236}">
                <a16:creationId xmlns:a16="http://schemas.microsoft.com/office/drawing/2014/main" id="{18D7DD7E-50FD-8DD1-05DD-F2C9BE9A5810}"/>
              </a:ext>
            </a:extLst>
          </p:cNvPr>
          <p:cNvSpPr txBox="1">
            <a:spLocks/>
          </p:cNvSpPr>
          <p:nvPr/>
        </p:nvSpPr>
        <p:spPr>
          <a:xfrm>
            <a:off x="-61690" y="514536"/>
            <a:ext cx="11565723" cy="334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AEABAB"/>
              </a:buClr>
              <a:buSzPts val="1400"/>
            </a:pPr>
            <a:r>
              <a:rPr lang="ar-M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يستمع المدرس إلى إجابات 5 متعلمين مع مطالبتهم بالتصريح بسيرورة التوصل إلى الجواب واستحضار مكتسباتهم في فهم المقروء والإنتاج الكتابي</a:t>
            </a:r>
            <a:endPar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Google Shape;1548;p49">
            <a:extLst>
              <a:ext uri="{FF2B5EF4-FFF2-40B4-BE49-F238E27FC236}">
                <a16:creationId xmlns:a16="http://schemas.microsoft.com/office/drawing/2014/main" id="{CE29CA0C-3247-4001-4749-CC9FA8C37A61}"/>
              </a:ext>
            </a:extLst>
          </p:cNvPr>
          <p:cNvSpPr txBox="1">
            <a:spLocks/>
          </p:cNvSpPr>
          <p:nvPr/>
        </p:nvSpPr>
        <p:spPr>
          <a:xfrm>
            <a:off x="1035694" y="222093"/>
            <a:ext cx="10468339" cy="292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SzPct val="111111"/>
            </a:pPr>
            <a:r>
              <a:rPr lang="ar-MA" sz="2000" b="1" dirty="0">
                <a:solidFill>
                  <a:srgbClr val="757070"/>
                </a:solidFill>
                <a:latin typeface="Calibri"/>
                <a:cs typeface="Calibri"/>
              </a:rPr>
              <a:t>إليكم الإجابات الصحيحة</a:t>
            </a:r>
            <a:endParaRPr lang="ar-MA" sz="2000" dirty="0"/>
          </a:p>
        </p:txBody>
      </p:sp>
      <p:pic>
        <p:nvPicPr>
          <p:cNvPr id="5" name="Image 4">
            <a:extLst>
              <a:ext uri="{FF2B5EF4-FFF2-40B4-BE49-F238E27FC236}">
                <a16:creationId xmlns:a16="http://schemas.microsoft.com/office/drawing/2014/main" id="{18F53295-16CA-2B14-7F17-255E31727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129" y="1288026"/>
            <a:ext cx="11402114" cy="5347881"/>
          </a:xfrm>
          <a:prstGeom prst="rect">
            <a:avLst/>
          </a:prstGeom>
        </p:spPr>
      </p:pic>
      <p:pic>
        <p:nvPicPr>
          <p:cNvPr id="10" name="Image 9">
            <a:extLst>
              <a:ext uri="{FF2B5EF4-FFF2-40B4-BE49-F238E27FC236}">
                <a16:creationId xmlns:a16="http://schemas.microsoft.com/office/drawing/2014/main" id="{18157A0D-2ACF-253F-F24D-DB621F11E648}"/>
              </a:ext>
            </a:extLst>
          </p:cNvPr>
          <p:cNvPicPr>
            <a:picLocks noChangeAspect="1"/>
          </p:cNvPicPr>
          <p:nvPr/>
        </p:nvPicPr>
        <p:blipFill>
          <a:blip r:embed="rId3"/>
          <a:stretch>
            <a:fillRect/>
          </a:stretch>
        </p:blipFill>
        <p:spPr>
          <a:xfrm>
            <a:off x="4706955" y="1785648"/>
            <a:ext cx="491787" cy="308622"/>
          </a:xfrm>
          <a:prstGeom prst="rect">
            <a:avLst/>
          </a:prstGeom>
        </p:spPr>
      </p:pic>
      <p:pic>
        <p:nvPicPr>
          <p:cNvPr id="11" name="Image 10">
            <a:extLst>
              <a:ext uri="{FF2B5EF4-FFF2-40B4-BE49-F238E27FC236}">
                <a16:creationId xmlns:a16="http://schemas.microsoft.com/office/drawing/2014/main" id="{70BF7F12-190B-22EE-A039-3AEDCA33EA5D}"/>
              </a:ext>
            </a:extLst>
          </p:cNvPr>
          <p:cNvPicPr>
            <a:picLocks noChangeAspect="1"/>
          </p:cNvPicPr>
          <p:nvPr/>
        </p:nvPicPr>
        <p:blipFill>
          <a:blip r:embed="rId3"/>
          <a:stretch>
            <a:fillRect/>
          </a:stretch>
        </p:blipFill>
        <p:spPr>
          <a:xfrm>
            <a:off x="4706955" y="3081050"/>
            <a:ext cx="491787" cy="308622"/>
          </a:xfrm>
          <a:prstGeom prst="rect">
            <a:avLst/>
          </a:prstGeom>
        </p:spPr>
      </p:pic>
      <p:pic>
        <p:nvPicPr>
          <p:cNvPr id="12" name="Image 11">
            <a:extLst>
              <a:ext uri="{FF2B5EF4-FFF2-40B4-BE49-F238E27FC236}">
                <a16:creationId xmlns:a16="http://schemas.microsoft.com/office/drawing/2014/main" id="{51DE8C5E-7562-C98B-27BD-EF1AFB329B2F}"/>
              </a:ext>
            </a:extLst>
          </p:cNvPr>
          <p:cNvPicPr>
            <a:picLocks noChangeAspect="1"/>
          </p:cNvPicPr>
          <p:nvPr/>
        </p:nvPicPr>
        <p:blipFill>
          <a:blip r:embed="rId3"/>
          <a:stretch>
            <a:fillRect/>
          </a:stretch>
        </p:blipFill>
        <p:spPr>
          <a:xfrm>
            <a:off x="4706955" y="4684503"/>
            <a:ext cx="491787" cy="308622"/>
          </a:xfrm>
          <a:prstGeom prst="rect">
            <a:avLst/>
          </a:prstGeom>
        </p:spPr>
      </p:pic>
      <p:pic>
        <p:nvPicPr>
          <p:cNvPr id="13" name="Image 12">
            <a:extLst>
              <a:ext uri="{FF2B5EF4-FFF2-40B4-BE49-F238E27FC236}">
                <a16:creationId xmlns:a16="http://schemas.microsoft.com/office/drawing/2014/main" id="{25A6FA6E-41B2-18A5-C145-6526F4343424}"/>
              </a:ext>
            </a:extLst>
          </p:cNvPr>
          <p:cNvPicPr>
            <a:picLocks noChangeAspect="1"/>
          </p:cNvPicPr>
          <p:nvPr/>
        </p:nvPicPr>
        <p:blipFill>
          <a:blip r:embed="rId3"/>
          <a:stretch>
            <a:fillRect/>
          </a:stretch>
        </p:blipFill>
        <p:spPr>
          <a:xfrm>
            <a:off x="4706954" y="5859458"/>
            <a:ext cx="491787" cy="308622"/>
          </a:xfrm>
          <a:prstGeom prst="rect">
            <a:avLst/>
          </a:prstGeom>
        </p:spPr>
      </p:pic>
    </p:spTree>
    <p:extLst>
      <p:ext uri="{BB962C8B-B14F-4D97-AF65-F5344CB8AC3E}">
        <p14:creationId xmlns:p14="http://schemas.microsoft.com/office/powerpoint/2010/main" val="3290937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C36DF-4648-AB06-FCCC-98A5F9C6E572}"/>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19EC660-6256-0722-D288-DA9A9262218F}"/>
              </a:ext>
            </a:extLst>
          </p:cNvPr>
          <p:cNvSpPr/>
          <p:nvPr/>
        </p:nvSpPr>
        <p:spPr>
          <a:xfrm>
            <a:off x="1780719" y="1239590"/>
            <a:ext cx="8630560" cy="615142"/>
          </a:xfrm>
          <a:prstGeom prst="roundRect">
            <a:avLst/>
          </a:prstGeom>
          <a:solidFill>
            <a:srgbClr val="CCFFCC"/>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rtl="1">
              <a:buFont typeface="Wingdings" panose="05000000000000000000" pitchFamily="2" charset="2"/>
              <a:buChar char="q"/>
            </a:pPr>
            <a:r>
              <a:rPr lang="ar-S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أحرص على التقويم الذاتي المنتظم لأدائي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في فهم النص</a:t>
            </a: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1348;p27">
            <a:extLst>
              <a:ext uri="{FF2B5EF4-FFF2-40B4-BE49-F238E27FC236}">
                <a16:creationId xmlns:a16="http://schemas.microsoft.com/office/drawing/2014/main" id="{3E2551D6-1296-D129-FA35-039981470F78}"/>
              </a:ext>
            </a:extLst>
          </p:cNvPr>
          <p:cNvSpPr txBox="1">
            <a:spLocks/>
          </p:cNvSpPr>
          <p:nvPr/>
        </p:nvSpPr>
        <p:spPr>
          <a:xfrm>
            <a:off x="363232" y="264579"/>
            <a:ext cx="11017224" cy="37754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r>
              <a:rPr lang="ar-SA" sz="1800" kern="0" dirty="0">
                <a:solidFill>
                  <a:schemeClr val="bg1">
                    <a:lumMod val="50000"/>
                  </a:schemeClr>
                </a:solidFill>
              </a:rPr>
              <a:t>التقويم الذاتي ل</a:t>
            </a:r>
            <a:r>
              <a:rPr lang="ar-MA" sz="1800" kern="0" dirty="0">
                <a:solidFill>
                  <a:schemeClr val="bg1">
                    <a:lumMod val="50000"/>
                  </a:schemeClr>
                </a:solidFill>
              </a:rPr>
              <a:t>فهم النص</a:t>
            </a:r>
            <a:r>
              <a:rPr lang="ar-SA" dirty="0"/>
              <a:t>.</a:t>
            </a:r>
          </a:p>
        </p:txBody>
      </p:sp>
      <p:sp>
        <p:nvSpPr>
          <p:cNvPr id="5" name="ZoneTexte 4">
            <a:extLst>
              <a:ext uri="{FF2B5EF4-FFF2-40B4-BE49-F238E27FC236}">
                <a16:creationId xmlns:a16="http://schemas.microsoft.com/office/drawing/2014/main" id="{9D620046-6468-8C67-8494-24D5B457A6D9}"/>
              </a:ext>
            </a:extLst>
          </p:cNvPr>
          <p:cNvSpPr txBox="1"/>
          <p:nvPr/>
        </p:nvSpPr>
        <p:spPr>
          <a:xfrm>
            <a:off x="0" y="598196"/>
            <a:ext cx="11499695" cy="307777"/>
          </a:xfrm>
          <a:prstGeom prst="rect">
            <a:avLst/>
          </a:prstGeom>
          <a:noFill/>
        </p:spPr>
        <p:txBody>
          <a:bodyPr wrap="square">
            <a:spAutoFit/>
          </a:bodyPr>
          <a:lstStyle/>
          <a:p>
            <a:pPr algn="r" rtl="1"/>
            <a:r>
              <a:rPr lang="ar-SA" sz="1400" dirty="0">
                <a:solidFill>
                  <a:schemeClr val="bg1">
                    <a:lumMod val="65000"/>
                  </a:schemeClr>
                </a:solidFill>
                <a:latin typeface="Calibri" panose="020F0502020204030204" pitchFamily="34" charset="0"/>
                <a:cs typeface="Calibri" panose="020F0502020204030204" pitchFamily="34" charset="0"/>
              </a:rPr>
              <a:t>- </a:t>
            </a:r>
            <a:r>
              <a:rPr lang="ar-SA" sz="1400" i="1" dirty="0">
                <a:solidFill>
                  <a:prstClr val="white">
                    <a:lumMod val="50000"/>
                  </a:prstClr>
                </a:solidFill>
                <a:latin typeface="Calibri" panose="020F0502020204030204" pitchFamily="34" charset="0"/>
                <a:cs typeface="Calibri" panose="020F0502020204030204" pitchFamily="34" charset="0"/>
              </a:rPr>
              <a:t>يطلب </a:t>
            </a:r>
            <a:r>
              <a:rPr lang="ar-MA" sz="1400" i="1" dirty="0">
                <a:solidFill>
                  <a:prstClr val="white">
                    <a:lumMod val="50000"/>
                  </a:prstClr>
                </a:solidFill>
                <a:latin typeface="Calibri" panose="020F0502020204030204" pitchFamily="34" charset="0"/>
                <a:cs typeface="Calibri" panose="020F0502020204030204" pitchFamily="34" charset="0"/>
              </a:rPr>
              <a:t>المدرس </a:t>
            </a:r>
            <a:r>
              <a:rPr lang="ar-SA" sz="1400" i="1" dirty="0">
                <a:solidFill>
                  <a:prstClr val="white">
                    <a:lumMod val="50000"/>
                  </a:prstClr>
                </a:solidFill>
                <a:latin typeface="Calibri" panose="020F0502020204030204" pitchFamily="34" charset="0"/>
                <a:cs typeface="Calibri" panose="020F0502020204030204" pitchFamily="34" charset="0"/>
              </a:rPr>
              <a:t>من ال</a:t>
            </a:r>
            <a:r>
              <a:rPr lang="ar-MA" sz="1400" i="1" dirty="0">
                <a:solidFill>
                  <a:prstClr val="white">
                    <a:lumMod val="50000"/>
                  </a:prstClr>
                </a:solidFill>
                <a:latin typeface="Calibri" panose="020F0502020204030204" pitchFamily="34" charset="0"/>
                <a:cs typeface="Calibri" panose="020F0502020204030204" pitchFamily="34" charset="0"/>
              </a:rPr>
              <a:t>متعلمين</a:t>
            </a:r>
            <a:r>
              <a:rPr lang="ar-SA" sz="1400" i="1" dirty="0">
                <a:solidFill>
                  <a:prstClr val="white">
                    <a:lumMod val="50000"/>
                  </a:prstClr>
                </a:solidFill>
                <a:latin typeface="Calibri" panose="020F0502020204030204" pitchFamily="34" charset="0"/>
                <a:cs typeface="Calibri" panose="020F0502020204030204" pitchFamily="34" charset="0"/>
              </a:rPr>
              <a:t> تصحيح</a:t>
            </a:r>
            <a:r>
              <a:rPr lang="ar-MA" sz="1400" i="1" dirty="0">
                <a:solidFill>
                  <a:prstClr val="white">
                    <a:lumMod val="50000"/>
                  </a:prstClr>
                </a:solidFill>
                <a:latin typeface="Calibri" panose="020F0502020204030204" pitchFamily="34" charset="0"/>
                <a:cs typeface="Calibri" panose="020F0502020204030204" pitchFamily="34" charset="0"/>
              </a:rPr>
              <a:t> المنجز في</a:t>
            </a:r>
            <a:r>
              <a:rPr lang="ar-SA" sz="1400" i="1" dirty="0">
                <a:solidFill>
                  <a:prstClr val="white">
                    <a:lumMod val="50000"/>
                  </a:prstClr>
                </a:solidFill>
                <a:latin typeface="Calibri" panose="020F0502020204030204" pitchFamily="34" charset="0"/>
                <a:cs typeface="Calibri" panose="020F0502020204030204" pitchFamily="34" charset="0"/>
              </a:rPr>
              <a:t> الكراسة وتوثيق تقويمهم الذاتي</a:t>
            </a:r>
            <a:r>
              <a:rPr lang="ar-MA" sz="1400" i="1" dirty="0">
                <a:solidFill>
                  <a:prstClr val="white">
                    <a:lumMod val="50000"/>
                  </a:prstClr>
                </a:solidFill>
                <a:latin typeface="Calibri" panose="020F0502020204030204" pitchFamily="34" charset="0"/>
                <a:cs typeface="Calibri" panose="020F0502020204030204" pitchFamily="34" charset="0"/>
              </a:rPr>
              <a:t>.</a:t>
            </a:r>
            <a:r>
              <a:rPr lang="ar-SA" sz="1400" i="1" dirty="0">
                <a:solidFill>
                  <a:prstClr val="white">
                    <a:lumMod val="50000"/>
                  </a:prstClr>
                </a:solidFill>
                <a:latin typeface="Calibri" panose="020F0502020204030204" pitchFamily="34" charset="0"/>
                <a:cs typeface="Calibri" panose="020F0502020204030204" pitchFamily="34" charset="0"/>
              </a:rPr>
              <a:t> ينتقل بعد ذلك إلى  التحقق من صدقية التقويم الذاتي عبر ال</a:t>
            </a:r>
            <a:r>
              <a:rPr lang="ar-MA" sz="1400" i="1" dirty="0">
                <a:solidFill>
                  <a:prstClr val="white">
                    <a:lumMod val="50000"/>
                  </a:prstClr>
                </a:solidFill>
                <a:latin typeface="Calibri" panose="020F0502020204030204" pitchFamily="34" charset="0"/>
                <a:cs typeface="Calibri" panose="020F0502020204030204" pitchFamily="34" charset="0"/>
              </a:rPr>
              <a:t>تنقل</a:t>
            </a:r>
            <a:r>
              <a:rPr lang="ar-SA" sz="1400" i="1" dirty="0">
                <a:solidFill>
                  <a:prstClr val="white">
                    <a:lumMod val="50000"/>
                  </a:prstClr>
                </a:solidFill>
                <a:latin typeface="Calibri" panose="020F0502020204030204" pitchFamily="34" charset="0"/>
                <a:cs typeface="Calibri" panose="020F0502020204030204" pitchFamily="34" charset="0"/>
              </a:rPr>
              <a:t> بين الصفوف ومراقبة عمل ال</a:t>
            </a:r>
            <a:r>
              <a:rPr lang="ar-MA" sz="1400" i="1" dirty="0">
                <a:solidFill>
                  <a:prstClr val="white">
                    <a:lumMod val="50000"/>
                  </a:prstClr>
                </a:solidFill>
                <a:latin typeface="Calibri" panose="020F0502020204030204" pitchFamily="34" charset="0"/>
                <a:cs typeface="Calibri" panose="020F0502020204030204" pitchFamily="34" charset="0"/>
              </a:rPr>
              <a:t>متعلمين</a:t>
            </a:r>
            <a:r>
              <a:rPr lang="ar-SA" sz="1400" i="1" dirty="0">
                <a:solidFill>
                  <a:prstClr val="white">
                    <a:lumMod val="50000"/>
                  </a:prstClr>
                </a:solidFill>
                <a:latin typeface="Calibri" panose="020F0502020204030204" pitchFamily="34" charset="0"/>
                <a:cs typeface="Calibri" panose="020F0502020204030204" pitchFamily="34" charset="0"/>
              </a:rPr>
              <a:t>. </a:t>
            </a:r>
            <a:endParaRPr lang="fr-FR" sz="1400" dirty="0">
              <a:solidFill>
                <a:schemeClr val="bg1">
                  <a:lumMod val="65000"/>
                </a:schemeClr>
              </a:solidFill>
              <a:latin typeface="Calibri" panose="020F0502020204030204" pitchFamily="34" charset="0"/>
              <a:cs typeface="Calibri" panose="020F0502020204030204" pitchFamily="34" charset="0"/>
            </a:endParaRPr>
          </a:p>
        </p:txBody>
      </p:sp>
      <p:graphicFrame>
        <p:nvGraphicFramePr>
          <p:cNvPr id="6" name="Tableau 5">
            <a:extLst>
              <a:ext uri="{FF2B5EF4-FFF2-40B4-BE49-F238E27FC236}">
                <a16:creationId xmlns:a16="http://schemas.microsoft.com/office/drawing/2014/main" id="{3D45D259-F7BD-CF16-B29D-1C53CF47D86D}"/>
              </a:ext>
            </a:extLst>
          </p:cNvPr>
          <p:cNvGraphicFramePr>
            <a:graphicFrameLocks noGrp="1"/>
          </p:cNvGraphicFramePr>
          <p:nvPr>
            <p:extLst>
              <p:ext uri="{D42A27DB-BD31-4B8C-83A1-F6EECF244321}">
                <p14:modId xmlns:p14="http://schemas.microsoft.com/office/powerpoint/2010/main" val="3673474021"/>
              </p:ext>
            </p:extLst>
          </p:nvPr>
        </p:nvGraphicFramePr>
        <p:xfrm>
          <a:off x="1452280" y="2090738"/>
          <a:ext cx="9287437" cy="4404360"/>
        </p:xfrm>
        <a:graphic>
          <a:graphicData uri="http://schemas.openxmlformats.org/drawingml/2006/table">
            <a:tbl>
              <a:tblPr firstRow="1" bandRow="1">
                <a:tableStyleId>{5C22544A-7EE6-4342-B048-85BDC9FD1C3A}</a:tableStyleId>
              </a:tblPr>
              <a:tblGrid>
                <a:gridCol w="467261">
                  <a:extLst>
                    <a:ext uri="{9D8B030D-6E8A-4147-A177-3AD203B41FA5}">
                      <a16:colId xmlns:a16="http://schemas.microsoft.com/office/drawing/2014/main" val="3553757170"/>
                    </a:ext>
                  </a:extLst>
                </a:gridCol>
                <a:gridCol w="599519">
                  <a:extLst>
                    <a:ext uri="{9D8B030D-6E8A-4147-A177-3AD203B41FA5}">
                      <a16:colId xmlns:a16="http://schemas.microsoft.com/office/drawing/2014/main" val="2058269443"/>
                    </a:ext>
                  </a:extLst>
                </a:gridCol>
                <a:gridCol w="552440">
                  <a:extLst>
                    <a:ext uri="{9D8B030D-6E8A-4147-A177-3AD203B41FA5}">
                      <a16:colId xmlns:a16="http://schemas.microsoft.com/office/drawing/2014/main" val="4181158780"/>
                    </a:ext>
                  </a:extLst>
                </a:gridCol>
                <a:gridCol w="628640">
                  <a:extLst>
                    <a:ext uri="{9D8B030D-6E8A-4147-A177-3AD203B41FA5}">
                      <a16:colId xmlns:a16="http://schemas.microsoft.com/office/drawing/2014/main" val="239397607"/>
                    </a:ext>
                  </a:extLst>
                </a:gridCol>
                <a:gridCol w="7039577">
                  <a:extLst>
                    <a:ext uri="{9D8B030D-6E8A-4147-A177-3AD203B41FA5}">
                      <a16:colId xmlns:a16="http://schemas.microsoft.com/office/drawing/2014/main" val="2944586296"/>
                    </a:ext>
                  </a:extLst>
                </a:gridCol>
              </a:tblGrid>
              <a:tr h="370840">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rtl="1"/>
                      <a:r>
                        <a:rPr lang="ar-MA"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الإجابة عن السؤال الأول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8620503"/>
                  </a:ext>
                </a:extLst>
              </a:tr>
              <a:tr h="123613">
                <a:tc>
                  <a:txBody>
                    <a:bodyPr/>
                    <a:lstStyle/>
                    <a:p>
                      <a:endParaRPr lang="fr-FR">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الإجابة عن السؤال الثاني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7394991"/>
                  </a:ext>
                </a:extLst>
              </a:tr>
              <a:tr h="242147">
                <a:tc>
                  <a:txBody>
                    <a:bodyPr/>
                    <a:lstStyle/>
                    <a:p>
                      <a:endParaRPr lang="fr-FR">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الإجابة عن السؤال الثالث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1529657"/>
                  </a:ext>
                </a:extLst>
              </a:tr>
              <a:tr h="123613">
                <a:tc>
                  <a:txBody>
                    <a:bodyPr/>
                    <a:lstStyle/>
                    <a:p>
                      <a:endParaRPr lang="fr-FR">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الإجابة عن السؤال الرابع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273088"/>
                  </a:ext>
                </a:extLst>
              </a:tr>
              <a:tr h="123613">
                <a:tc>
                  <a:txBody>
                    <a:bodyPr/>
                    <a:lstStyle/>
                    <a:p>
                      <a:endParaRPr lang="fr-FR">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الإجابة عن السؤال الخامس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9676089"/>
                  </a:ext>
                </a:extLst>
              </a:tr>
              <a:tr h="242147">
                <a:tc>
                  <a:txBody>
                    <a:bodyPr/>
                    <a:lstStyle/>
                    <a:p>
                      <a:endParaRPr lang="fr-FR">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الإجابة عن السؤال السادس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0653649"/>
                  </a:ext>
                </a:extLst>
              </a:tr>
              <a:tr h="182880">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الإجابة عن السؤال السابع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3819480"/>
                  </a:ext>
                </a:extLst>
              </a:tr>
              <a:tr h="182880">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تمكنت من الإجابة عن السؤال الثامن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0428896"/>
                  </a:ext>
                </a:extLst>
              </a:tr>
              <a:tr h="182880">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تمكنت من الإجابة عن السؤال التاسع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3686776"/>
                  </a:ext>
                </a:extLst>
              </a:tr>
              <a:tr h="182880">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تمكنت من الإجابة عن السؤال العاشر بنجاح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512106"/>
                  </a:ext>
                </a:extLst>
              </a:tr>
              <a:tr h="370840">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أحتاج إلى المزيد من التمارين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1869312"/>
                  </a:ext>
                </a:extLst>
              </a:tr>
              <a:tr h="370840">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b="1" dirty="0">
                          <a:solidFill>
                            <a:schemeClr val="tx1"/>
                          </a:solidFill>
                          <a:latin typeface="Calibri" panose="020F0502020204030204" pitchFamily="34" charset="0"/>
                          <a:ea typeface="Calibri" panose="020F0502020204030204" pitchFamily="34" charset="0"/>
                          <a:cs typeface="Calibri" panose="020F0502020204030204" pitchFamily="34" charset="0"/>
                        </a:rPr>
                        <a:t>أحتاج مساعدة أستاذي(تي)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240173"/>
                  </a:ext>
                </a:extLst>
              </a:tr>
            </a:tbl>
          </a:graphicData>
        </a:graphic>
      </p:graphicFrame>
    </p:spTree>
    <p:extLst>
      <p:ext uri="{BB962C8B-B14F-4D97-AF65-F5344CB8AC3E}">
        <p14:creationId xmlns:p14="http://schemas.microsoft.com/office/powerpoint/2010/main" val="4137219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B3A8E-85A7-D571-037B-FCF73E3858F6}"/>
            </a:ext>
          </a:extLst>
        </p:cNvPr>
        <p:cNvGrpSpPr/>
        <p:nvPr/>
      </p:nvGrpSpPr>
      <p:grpSpPr>
        <a:xfrm>
          <a:off x="0" y="0"/>
          <a:ext cx="0" cy="0"/>
          <a:chOff x="0" y="0"/>
          <a:chExt cx="0" cy="0"/>
        </a:xfrm>
      </p:grpSpPr>
      <p:sp>
        <p:nvSpPr>
          <p:cNvPr id="5" name="Google Shape;1511;p45">
            <a:extLst>
              <a:ext uri="{FF2B5EF4-FFF2-40B4-BE49-F238E27FC236}">
                <a16:creationId xmlns:a16="http://schemas.microsoft.com/office/drawing/2014/main" id="{70E0E545-5D67-56A2-53A6-D46F4A7CF2AE}"/>
              </a:ext>
            </a:extLst>
          </p:cNvPr>
          <p:cNvSpPr txBox="1">
            <a:spLocks/>
          </p:cNvSpPr>
          <p:nvPr/>
        </p:nvSpPr>
        <p:spPr>
          <a:xfrm>
            <a:off x="557305" y="653702"/>
            <a:ext cx="11180605" cy="334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AEABAB"/>
              </a:buClr>
              <a:buSzPts val="1400"/>
            </a:pP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يقرأ</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المدرس</a:t>
            </a:r>
            <a:r>
              <a:rPr lang="ar-M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ج</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ميع الأسئلة، ويوضح المطلوب من كل سؤال، قبل أن يوجه ال</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متعلمين</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للإجابة عنها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فرديا في</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دفاترهم في مدة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10</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د</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قائق </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وتخصص 10 دقائق أخرى للتصحيح والتغذية الراجعة. </a:t>
            </a:r>
            <a:endPar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1548;p49">
            <a:extLst>
              <a:ext uri="{FF2B5EF4-FFF2-40B4-BE49-F238E27FC236}">
                <a16:creationId xmlns:a16="http://schemas.microsoft.com/office/drawing/2014/main" id="{8B0176E1-4DF5-F4B9-5CA5-CAFE2DC7B707}"/>
              </a:ext>
            </a:extLst>
          </p:cNvPr>
          <p:cNvSpPr txBox="1">
            <a:spLocks/>
          </p:cNvSpPr>
          <p:nvPr/>
        </p:nvSpPr>
        <p:spPr>
          <a:xfrm>
            <a:off x="1017033" y="258207"/>
            <a:ext cx="10468339" cy="292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SzPct val="111111"/>
            </a:pPr>
            <a:r>
              <a:rPr lang="ar-MA" sz="2000" b="1" dirty="0">
                <a:solidFill>
                  <a:srgbClr val="757070"/>
                </a:solidFill>
                <a:latin typeface="Calibri" panose="020F0502020204030204" pitchFamily="34" charset="0"/>
                <a:ea typeface="Calibri" panose="020F0502020204030204" pitchFamily="34" charset="0"/>
                <a:cs typeface="Calibri" panose="020F0502020204030204" pitchFamily="34" charset="0"/>
              </a:rPr>
              <a:t>أدعم مكتسباتي اللغوية بالاشتغال على الأنشطة الواردة في كراسة المتعلم، ص: 78</a:t>
            </a:r>
            <a:r>
              <a:rPr lang="ar-MA" sz="2000" dirty="0">
                <a:latin typeface="Calibri" panose="020F0502020204030204" pitchFamily="34" charset="0"/>
                <a:ea typeface="Calibri" panose="020F0502020204030204" pitchFamily="34" charset="0"/>
                <a:cs typeface="Calibri" panose="020F0502020204030204" pitchFamily="34" charset="0"/>
              </a:rPr>
              <a:t> </a:t>
            </a:r>
          </a:p>
        </p:txBody>
      </p:sp>
      <p:pic>
        <p:nvPicPr>
          <p:cNvPr id="11" name="Image 10">
            <a:extLst>
              <a:ext uri="{FF2B5EF4-FFF2-40B4-BE49-F238E27FC236}">
                <a16:creationId xmlns:a16="http://schemas.microsoft.com/office/drawing/2014/main" id="{73CF5901-0F02-D093-AF6D-C6368A4EF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115" y="1341120"/>
            <a:ext cx="11180605" cy="5135880"/>
          </a:xfrm>
          <a:prstGeom prst="rect">
            <a:avLst/>
          </a:prstGeom>
        </p:spPr>
      </p:pic>
    </p:spTree>
    <p:extLst>
      <p:ext uri="{BB962C8B-B14F-4D97-AF65-F5344CB8AC3E}">
        <p14:creationId xmlns:p14="http://schemas.microsoft.com/office/powerpoint/2010/main" val="629301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8FC27-D729-79B0-185E-B8EAC8823E2A}"/>
            </a:ext>
          </a:extLst>
        </p:cNvPr>
        <p:cNvGrpSpPr/>
        <p:nvPr/>
      </p:nvGrpSpPr>
      <p:grpSpPr>
        <a:xfrm>
          <a:off x="0" y="0"/>
          <a:ext cx="0" cy="0"/>
          <a:chOff x="0" y="0"/>
          <a:chExt cx="0" cy="0"/>
        </a:xfrm>
      </p:grpSpPr>
      <p:sp>
        <p:nvSpPr>
          <p:cNvPr id="21" name="Google Shape;1369;p31">
            <a:extLst>
              <a:ext uri="{FF2B5EF4-FFF2-40B4-BE49-F238E27FC236}">
                <a16:creationId xmlns:a16="http://schemas.microsoft.com/office/drawing/2014/main" id="{740FDA4A-EFC6-57E2-81E5-BB1C42B02846}"/>
              </a:ext>
            </a:extLst>
          </p:cNvPr>
          <p:cNvSpPr txBox="1"/>
          <p:nvPr/>
        </p:nvSpPr>
        <p:spPr>
          <a:xfrm>
            <a:off x="447262" y="532156"/>
            <a:ext cx="11690312" cy="394692"/>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SA" sz="1400" dirty="0">
                <a:solidFill>
                  <a:srgbClr val="AEABAB"/>
                </a:solidFill>
                <a:latin typeface="Calibri" panose="020F0502020204030204" pitchFamily="34" charset="0"/>
                <a:ea typeface="Calibri" panose="020F0502020204030204" pitchFamily="34" charset="0"/>
                <a:cs typeface="Calibri" panose="020F0502020204030204" pitchFamily="34" charset="0"/>
              </a:rPr>
              <a:t>يحرص</a:t>
            </a: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 المدرس </a:t>
            </a:r>
            <a:r>
              <a:rPr lang="ar-SA" sz="1400" dirty="0">
                <a:solidFill>
                  <a:srgbClr val="AEABAB"/>
                </a:solidFill>
                <a:latin typeface="Calibri" panose="020F0502020204030204" pitchFamily="34" charset="0"/>
                <a:ea typeface="Calibri" panose="020F0502020204030204" pitchFamily="34" charset="0"/>
                <a:cs typeface="Calibri" panose="020F0502020204030204" pitchFamily="34" charset="0"/>
              </a:rPr>
              <a:t>على إشراك جل </a:t>
            </a: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المتعلمين </a:t>
            </a:r>
            <a:r>
              <a:rPr lang="ar-SA" sz="1400" dirty="0">
                <a:solidFill>
                  <a:srgbClr val="AEABAB"/>
                </a:solidFill>
                <a:latin typeface="Calibri" panose="020F0502020204030204" pitchFamily="34" charset="0"/>
                <a:ea typeface="Calibri" panose="020F0502020204030204" pitchFamily="34" charset="0"/>
                <a:cs typeface="Calibri" panose="020F0502020204030204" pitchFamily="34" charset="0"/>
              </a:rPr>
              <a:t> في التصحيح الجماعي لجميع الأسئلة </a:t>
            </a: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في</a:t>
            </a:r>
            <a:r>
              <a:rPr lang="ar-SA" sz="1400" dirty="0">
                <a:solidFill>
                  <a:srgbClr val="AEABAB"/>
                </a:solidFill>
                <a:latin typeface="Calibri" panose="020F0502020204030204" pitchFamily="34" charset="0"/>
                <a:ea typeface="Calibri" panose="020F0502020204030204" pitchFamily="34" charset="0"/>
                <a:cs typeface="Calibri" panose="020F0502020204030204" pitchFamily="34" charset="0"/>
              </a:rPr>
              <a:t> السبورة مع تقديم التغذية الراجعة الفورية، وإرجاء توثيق الإجابات الصحيحة </a:t>
            </a: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في </a:t>
            </a:r>
            <a:r>
              <a:rPr lang="ar-SA" sz="1400" dirty="0">
                <a:solidFill>
                  <a:srgbClr val="AEABAB"/>
                </a:solidFill>
                <a:latin typeface="Calibri" panose="020F0502020204030204" pitchFamily="34" charset="0"/>
                <a:ea typeface="Calibri" panose="020F0502020204030204" pitchFamily="34" charset="0"/>
                <a:cs typeface="Calibri" panose="020F0502020204030204" pitchFamily="34" charset="0"/>
              </a:rPr>
              <a:t> الكراسة إلى الانتهاء </a:t>
            </a: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من </a:t>
            </a:r>
            <a:r>
              <a:rPr lang="ar-SA" sz="1400" dirty="0">
                <a:solidFill>
                  <a:srgbClr val="AEABAB"/>
                </a:solidFill>
                <a:latin typeface="Calibri" panose="020F0502020204030204" pitchFamily="34" charset="0"/>
                <a:ea typeface="Calibri" panose="020F0502020204030204" pitchFamily="34" charset="0"/>
                <a:cs typeface="Calibri" panose="020F0502020204030204" pitchFamily="34" charset="0"/>
              </a:rPr>
              <a:t>جميع الأسئلة</a:t>
            </a:r>
            <a:r>
              <a:rPr lang="ar-SA" sz="12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30" name="Google Shape;1548;p49">
            <a:extLst>
              <a:ext uri="{FF2B5EF4-FFF2-40B4-BE49-F238E27FC236}">
                <a16:creationId xmlns:a16="http://schemas.microsoft.com/office/drawing/2014/main" id="{415E2207-6A26-99BB-855D-1B5930C87B1B}"/>
              </a:ext>
            </a:extLst>
          </p:cNvPr>
          <p:cNvSpPr txBox="1">
            <a:spLocks/>
          </p:cNvSpPr>
          <p:nvPr/>
        </p:nvSpPr>
        <p:spPr>
          <a:xfrm>
            <a:off x="998990" y="215544"/>
            <a:ext cx="10468339" cy="292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SzPct val="111111"/>
            </a:pPr>
            <a:r>
              <a:rPr lang="ar-MA" sz="2000" b="1" dirty="0">
                <a:solidFill>
                  <a:srgbClr val="757070"/>
                </a:solidFill>
                <a:latin typeface="Calibri"/>
                <a:cs typeface="Calibri"/>
              </a:rPr>
              <a:t>إليكم الإجابات الصحيحة</a:t>
            </a:r>
            <a:endParaRPr lang="ar-MA" sz="2000" dirty="0"/>
          </a:p>
        </p:txBody>
      </p:sp>
      <p:pic>
        <p:nvPicPr>
          <p:cNvPr id="2" name="Image 1">
            <a:extLst>
              <a:ext uri="{FF2B5EF4-FFF2-40B4-BE49-F238E27FC236}">
                <a16:creationId xmlns:a16="http://schemas.microsoft.com/office/drawing/2014/main" id="{7E8112D4-38C8-1D4C-F9A3-088C660B6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115" y="1341120"/>
            <a:ext cx="11180605" cy="5135880"/>
          </a:xfrm>
          <a:prstGeom prst="rect">
            <a:avLst/>
          </a:prstGeom>
        </p:spPr>
      </p:pic>
      <p:sp>
        <p:nvSpPr>
          <p:cNvPr id="5" name="ZoneTexte 4">
            <a:extLst>
              <a:ext uri="{FF2B5EF4-FFF2-40B4-BE49-F238E27FC236}">
                <a16:creationId xmlns:a16="http://schemas.microsoft.com/office/drawing/2014/main" id="{5AE6D19A-AD6F-180C-95EB-E790298429D9}"/>
              </a:ext>
            </a:extLst>
          </p:cNvPr>
          <p:cNvSpPr txBox="1"/>
          <p:nvPr/>
        </p:nvSpPr>
        <p:spPr>
          <a:xfrm>
            <a:off x="7543800" y="2287614"/>
            <a:ext cx="914400" cy="369332"/>
          </a:xfrm>
          <a:prstGeom prst="rect">
            <a:avLst/>
          </a:prstGeom>
          <a:noFill/>
        </p:spPr>
        <p:txBody>
          <a:bodyPr wrap="square">
            <a:spAutoFit/>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لكن</a:t>
            </a:r>
            <a:endParaRPr lang="fr-FR" sz="1600" dirty="0"/>
          </a:p>
        </p:txBody>
      </p:sp>
      <p:sp>
        <p:nvSpPr>
          <p:cNvPr id="8" name="ZoneTexte 7">
            <a:extLst>
              <a:ext uri="{FF2B5EF4-FFF2-40B4-BE49-F238E27FC236}">
                <a16:creationId xmlns:a16="http://schemas.microsoft.com/office/drawing/2014/main" id="{0ACD08E2-0C91-B1CA-63E0-C7D9DA212110}"/>
              </a:ext>
            </a:extLst>
          </p:cNvPr>
          <p:cNvSpPr txBox="1"/>
          <p:nvPr/>
        </p:nvSpPr>
        <p:spPr>
          <a:xfrm>
            <a:off x="7696200" y="2531454"/>
            <a:ext cx="914400" cy="369332"/>
          </a:xfrm>
          <a:prstGeom prst="rect">
            <a:avLst/>
          </a:prstGeom>
          <a:noFill/>
        </p:spPr>
        <p:txBody>
          <a:bodyPr wrap="square">
            <a:spAutoFit/>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لكن</a:t>
            </a:r>
            <a:endParaRPr lang="fr-FR" sz="1600" dirty="0"/>
          </a:p>
        </p:txBody>
      </p:sp>
      <p:sp>
        <p:nvSpPr>
          <p:cNvPr id="12" name="ZoneTexte 11">
            <a:extLst>
              <a:ext uri="{FF2B5EF4-FFF2-40B4-BE49-F238E27FC236}">
                <a16:creationId xmlns:a16="http://schemas.microsoft.com/office/drawing/2014/main" id="{D89E3970-9D39-4759-4AEA-B7D5D1004CE0}"/>
              </a:ext>
            </a:extLst>
          </p:cNvPr>
          <p:cNvSpPr txBox="1"/>
          <p:nvPr/>
        </p:nvSpPr>
        <p:spPr>
          <a:xfrm>
            <a:off x="6885039" y="2775294"/>
            <a:ext cx="1268361" cy="369332"/>
          </a:xfrm>
          <a:prstGeom prst="rect">
            <a:avLst/>
          </a:prstGeom>
          <a:noFill/>
        </p:spPr>
        <p:txBody>
          <a:bodyPr wrap="square">
            <a:spAutoFit/>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غَيرَ أنَّ</a:t>
            </a:r>
            <a:endParaRPr lang="fr-FR" sz="1600" dirty="0"/>
          </a:p>
        </p:txBody>
      </p:sp>
      <p:sp>
        <p:nvSpPr>
          <p:cNvPr id="16" name="ZoneTexte 15">
            <a:extLst>
              <a:ext uri="{FF2B5EF4-FFF2-40B4-BE49-F238E27FC236}">
                <a16:creationId xmlns:a16="http://schemas.microsoft.com/office/drawing/2014/main" id="{272C2708-6B90-0CC8-EF05-CD5A88015358}"/>
              </a:ext>
            </a:extLst>
          </p:cNvPr>
          <p:cNvSpPr txBox="1"/>
          <p:nvPr/>
        </p:nvSpPr>
        <p:spPr>
          <a:xfrm>
            <a:off x="861830" y="3713375"/>
            <a:ext cx="6489749" cy="369332"/>
          </a:xfrm>
          <a:prstGeom prst="rect">
            <a:avLst/>
          </a:prstGeom>
          <a:noFill/>
        </p:spPr>
        <p:txBody>
          <a:bodyPr wrap="square">
            <a:spAutoFit/>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أحب حرفة صناعة الفخار، غير أني أجد صعوبة في استخدام الدولاب. </a:t>
            </a:r>
            <a:endParaRPr lang="fr-FR" sz="1600" dirty="0"/>
          </a:p>
        </p:txBody>
      </p:sp>
      <p:sp>
        <p:nvSpPr>
          <p:cNvPr id="17" name="ZoneTexte 16">
            <a:extLst>
              <a:ext uri="{FF2B5EF4-FFF2-40B4-BE49-F238E27FC236}">
                <a16:creationId xmlns:a16="http://schemas.microsoft.com/office/drawing/2014/main" id="{2F3D920C-A208-E61D-8407-F18C356F07F2}"/>
              </a:ext>
            </a:extLst>
          </p:cNvPr>
          <p:cNvSpPr txBox="1"/>
          <p:nvPr/>
        </p:nvSpPr>
        <p:spPr>
          <a:xfrm>
            <a:off x="1054051" y="4026300"/>
            <a:ext cx="6489749" cy="369332"/>
          </a:xfrm>
          <a:prstGeom prst="rect">
            <a:avLst/>
          </a:prstGeom>
          <a:noFill/>
        </p:spPr>
        <p:txBody>
          <a:bodyPr wrap="square">
            <a:spAutoFit/>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أريد الولوج إلى مهنة البرمجة،  لكن لا أتقن لغة </a:t>
            </a:r>
            <a:r>
              <a:rPr lang="ar-MA" b="1" dirty="0" err="1">
                <a:solidFill>
                  <a:srgbClr val="FF0000"/>
                </a:solidFill>
                <a:latin typeface="Calibri" panose="020F0502020204030204" pitchFamily="34" charset="0"/>
                <a:ea typeface="Calibri" panose="020F0502020204030204" pitchFamily="34" charset="0"/>
                <a:cs typeface="Calibri" panose="020F0502020204030204" pitchFamily="34" charset="0"/>
              </a:rPr>
              <a:t>بايتون</a:t>
            </a: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 جيدا.</a:t>
            </a:r>
            <a:endParaRPr lang="fr-FR" sz="1600" dirty="0"/>
          </a:p>
        </p:txBody>
      </p:sp>
      <p:sp>
        <p:nvSpPr>
          <p:cNvPr id="19" name="ZoneTexte 18">
            <a:extLst>
              <a:ext uri="{FF2B5EF4-FFF2-40B4-BE49-F238E27FC236}">
                <a16:creationId xmlns:a16="http://schemas.microsoft.com/office/drawing/2014/main" id="{6FD9C544-FA60-8A45-7BFF-E3E58AC786D4}"/>
              </a:ext>
            </a:extLst>
          </p:cNvPr>
          <p:cNvSpPr txBox="1"/>
          <p:nvPr/>
        </p:nvSpPr>
        <p:spPr>
          <a:xfrm>
            <a:off x="1206451" y="4466790"/>
            <a:ext cx="6489749" cy="369332"/>
          </a:xfrm>
          <a:prstGeom prst="rect">
            <a:avLst/>
          </a:prstGeom>
          <a:noFill/>
        </p:spPr>
        <p:txBody>
          <a:bodyPr wrap="square">
            <a:spAutoFit/>
          </a:bodyPr>
          <a:lstStyle/>
          <a:p>
            <a:pPr algn="ct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أرغب في تعلم النقش على الخشب، لكني </a:t>
            </a:r>
            <a:r>
              <a:rPr lang="ar-MA" b="1" dirty="0" err="1">
                <a:solidFill>
                  <a:srgbClr val="FF0000"/>
                </a:solidFill>
                <a:latin typeface="Calibri" panose="020F0502020204030204" pitchFamily="34" charset="0"/>
                <a:ea typeface="Calibri" panose="020F0502020204030204" pitchFamily="34" charset="0"/>
                <a:cs typeface="Calibri" panose="020F0502020204030204" pitchFamily="34" charset="0"/>
              </a:rPr>
              <a:t>لأا</a:t>
            </a:r>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 أملك الوقت الكافي حاليا.</a:t>
            </a:r>
            <a:endParaRPr lang="fr-FR" sz="1600" dirty="0"/>
          </a:p>
        </p:txBody>
      </p:sp>
      <p:sp>
        <p:nvSpPr>
          <p:cNvPr id="24" name="ZoneTexte 23">
            <a:extLst>
              <a:ext uri="{FF2B5EF4-FFF2-40B4-BE49-F238E27FC236}">
                <a16:creationId xmlns:a16="http://schemas.microsoft.com/office/drawing/2014/main" id="{E014C8D9-0F6E-2619-C7C0-C63AA788AABA}"/>
              </a:ext>
            </a:extLst>
          </p:cNvPr>
          <p:cNvSpPr txBox="1"/>
          <p:nvPr/>
        </p:nvSpPr>
        <p:spPr>
          <a:xfrm>
            <a:off x="10241280" y="5152734"/>
            <a:ext cx="914400" cy="338554"/>
          </a:xfrm>
          <a:prstGeom prst="rect">
            <a:avLst/>
          </a:prstGeom>
          <a:noFill/>
        </p:spPr>
        <p:txBody>
          <a:bodyPr wrap="square">
            <a:spAutoFit/>
          </a:bodyPr>
          <a:lstStyle/>
          <a:p>
            <a:pPr algn="ctr"/>
            <a:r>
              <a:rPr lang="ar-MA" sz="1600" b="1" dirty="0">
                <a:solidFill>
                  <a:srgbClr val="FF0000"/>
                </a:solidFill>
                <a:latin typeface="Calibri" panose="020F0502020204030204" pitchFamily="34" charset="0"/>
                <a:ea typeface="Calibri" panose="020F0502020204030204" pitchFamily="34" charset="0"/>
                <a:cs typeface="Calibri" panose="020F0502020204030204" pitchFamily="34" charset="0"/>
              </a:rPr>
              <a:t>أفضل</a:t>
            </a:r>
            <a:endParaRPr lang="fr-FR" sz="1400" dirty="0"/>
          </a:p>
        </p:txBody>
      </p:sp>
      <p:sp>
        <p:nvSpPr>
          <p:cNvPr id="25" name="ZoneTexte 24">
            <a:extLst>
              <a:ext uri="{FF2B5EF4-FFF2-40B4-BE49-F238E27FC236}">
                <a16:creationId xmlns:a16="http://schemas.microsoft.com/office/drawing/2014/main" id="{5274D6AD-FA83-6AFA-8A8E-6C8520D785D8}"/>
              </a:ext>
            </a:extLst>
          </p:cNvPr>
          <p:cNvSpPr txBox="1"/>
          <p:nvPr/>
        </p:nvSpPr>
        <p:spPr>
          <a:xfrm>
            <a:off x="6553200" y="5152734"/>
            <a:ext cx="914400" cy="338554"/>
          </a:xfrm>
          <a:prstGeom prst="rect">
            <a:avLst/>
          </a:prstGeom>
          <a:noFill/>
        </p:spPr>
        <p:txBody>
          <a:bodyPr wrap="square">
            <a:spAutoFit/>
          </a:bodyPr>
          <a:lstStyle/>
          <a:p>
            <a:pPr algn="ctr"/>
            <a:r>
              <a:rPr lang="ar-MA" sz="1600" b="1" dirty="0">
                <a:solidFill>
                  <a:srgbClr val="FF0000"/>
                </a:solidFill>
                <a:latin typeface="Calibri" panose="020F0502020204030204" pitchFamily="34" charset="0"/>
                <a:ea typeface="Calibri" panose="020F0502020204030204" pitchFamily="34" charset="0"/>
                <a:cs typeface="Calibri" panose="020F0502020204030204" pitchFamily="34" charset="0"/>
              </a:rPr>
              <a:t>وأميل إليها</a:t>
            </a:r>
            <a:endParaRPr lang="fr-FR" sz="1400" dirty="0"/>
          </a:p>
        </p:txBody>
      </p:sp>
      <p:sp>
        <p:nvSpPr>
          <p:cNvPr id="26" name="ZoneTexte 25">
            <a:extLst>
              <a:ext uri="{FF2B5EF4-FFF2-40B4-BE49-F238E27FC236}">
                <a16:creationId xmlns:a16="http://schemas.microsoft.com/office/drawing/2014/main" id="{73D5BC39-52FE-E6D9-1D6F-DCBE5E734661}"/>
              </a:ext>
            </a:extLst>
          </p:cNvPr>
          <p:cNvSpPr txBox="1"/>
          <p:nvPr/>
        </p:nvSpPr>
        <p:spPr>
          <a:xfrm>
            <a:off x="4663440" y="5123138"/>
            <a:ext cx="1889760" cy="338554"/>
          </a:xfrm>
          <a:prstGeom prst="rect">
            <a:avLst/>
          </a:prstGeom>
          <a:noFill/>
        </p:spPr>
        <p:txBody>
          <a:bodyPr wrap="square">
            <a:spAutoFit/>
          </a:bodyPr>
          <a:lstStyle/>
          <a:p>
            <a:pPr algn="ctr"/>
            <a:r>
              <a:rPr lang="ar-MA" sz="1600" b="1" dirty="0">
                <a:solidFill>
                  <a:srgbClr val="FF0000"/>
                </a:solidFill>
                <a:latin typeface="Calibri" panose="020F0502020204030204" pitchFamily="34" charset="0"/>
                <a:ea typeface="Calibri" panose="020F0502020204030204" pitchFamily="34" charset="0"/>
                <a:cs typeface="Calibri" panose="020F0502020204030204" pitchFamily="34" charset="0"/>
              </a:rPr>
              <a:t>لأنها تتيح</a:t>
            </a:r>
            <a:endParaRPr lang="fr-FR" sz="1400" dirty="0"/>
          </a:p>
        </p:txBody>
      </p:sp>
      <p:sp>
        <p:nvSpPr>
          <p:cNvPr id="27" name="ZoneTexte 26">
            <a:extLst>
              <a:ext uri="{FF2B5EF4-FFF2-40B4-BE49-F238E27FC236}">
                <a16:creationId xmlns:a16="http://schemas.microsoft.com/office/drawing/2014/main" id="{0FF18691-C487-6B72-61A4-35C1CCE9617A}"/>
              </a:ext>
            </a:extLst>
          </p:cNvPr>
          <p:cNvSpPr txBox="1"/>
          <p:nvPr/>
        </p:nvSpPr>
        <p:spPr>
          <a:xfrm>
            <a:off x="6812280" y="5640414"/>
            <a:ext cx="914400" cy="338554"/>
          </a:xfrm>
          <a:prstGeom prst="rect">
            <a:avLst/>
          </a:prstGeom>
          <a:noFill/>
        </p:spPr>
        <p:txBody>
          <a:bodyPr wrap="square">
            <a:spAutoFit/>
          </a:bodyPr>
          <a:lstStyle/>
          <a:p>
            <a:pPr algn="ctr"/>
            <a:r>
              <a:rPr lang="ar-MA" sz="1600" b="1" dirty="0">
                <a:solidFill>
                  <a:srgbClr val="FF0000"/>
                </a:solidFill>
                <a:latin typeface="Calibri" panose="020F0502020204030204" pitchFamily="34" charset="0"/>
                <a:ea typeface="Calibri" panose="020F0502020204030204" pitchFamily="34" charset="0"/>
                <a:cs typeface="Calibri" panose="020F0502020204030204" pitchFamily="34" charset="0"/>
              </a:rPr>
              <a:t>اخترت</a:t>
            </a:r>
            <a:endParaRPr lang="fr-FR" sz="1400" dirty="0"/>
          </a:p>
        </p:txBody>
      </p:sp>
      <p:sp>
        <p:nvSpPr>
          <p:cNvPr id="28" name="ZoneTexte 27">
            <a:extLst>
              <a:ext uri="{FF2B5EF4-FFF2-40B4-BE49-F238E27FC236}">
                <a16:creationId xmlns:a16="http://schemas.microsoft.com/office/drawing/2014/main" id="{B2EC1A2B-5C01-D4EA-D249-EBC6A6FB446F}"/>
              </a:ext>
            </a:extLst>
          </p:cNvPr>
          <p:cNvSpPr txBox="1"/>
          <p:nvPr/>
        </p:nvSpPr>
        <p:spPr>
          <a:xfrm>
            <a:off x="2423160" y="5655654"/>
            <a:ext cx="914400" cy="338554"/>
          </a:xfrm>
          <a:prstGeom prst="rect">
            <a:avLst/>
          </a:prstGeom>
          <a:noFill/>
        </p:spPr>
        <p:txBody>
          <a:bodyPr wrap="square">
            <a:spAutoFit/>
          </a:bodyPr>
          <a:lstStyle/>
          <a:p>
            <a:pPr algn="ctr"/>
            <a:r>
              <a:rPr lang="ar-MA" sz="1600" b="1" dirty="0">
                <a:solidFill>
                  <a:srgbClr val="FF0000"/>
                </a:solidFill>
                <a:latin typeface="Calibri" panose="020F0502020204030204" pitchFamily="34" charset="0"/>
                <a:ea typeface="Calibri" panose="020F0502020204030204" pitchFamily="34" charset="0"/>
                <a:cs typeface="Calibri" panose="020F0502020204030204" pitchFamily="34" charset="0"/>
              </a:rPr>
              <a:t>ملائمة</a:t>
            </a:r>
            <a:endParaRPr lang="fr-FR" sz="1400" dirty="0"/>
          </a:p>
        </p:txBody>
      </p:sp>
      <p:sp>
        <p:nvSpPr>
          <p:cNvPr id="29" name="ZoneTexte 28">
            <a:extLst>
              <a:ext uri="{FF2B5EF4-FFF2-40B4-BE49-F238E27FC236}">
                <a16:creationId xmlns:a16="http://schemas.microsoft.com/office/drawing/2014/main" id="{B79AD7A0-8EC1-01BF-5234-E76A4F2CF7B0}"/>
              </a:ext>
            </a:extLst>
          </p:cNvPr>
          <p:cNvSpPr txBox="1"/>
          <p:nvPr/>
        </p:nvSpPr>
        <p:spPr>
          <a:xfrm>
            <a:off x="10302240" y="6204294"/>
            <a:ext cx="914400" cy="338554"/>
          </a:xfrm>
          <a:prstGeom prst="rect">
            <a:avLst/>
          </a:prstGeom>
          <a:noFill/>
        </p:spPr>
        <p:txBody>
          <a:bodyPr wrap="square">
            <a:spAutoFit/>
          </a:bodyPr>
          <a:lstStyle/>
          <a:p>
            <a:pPr algn="ctr"/>
            <a:r>
              <a:rPr lang="ar-MA" sz="1600" b="1" dirty="0">
                <a:solidFill>
                  <a:srgbClr val="FF0000"/>
                </a:solidFill>
                <a:latin typeface="Calibri" panose="020F0502020204030204" pitchFamily="34" charset="0"/>
                <a:ea typeface="Calibri" panose="020F0502020204030204" pitchFamily="34" charset="0"/>
                <a:cs typeface="Calibri" panose="020F0502020204030204" pitchFamily="34" charset="0"/>
              </a:rPr>
              <a:t>أميل إلى</a:t>
            </a:r>
            <a:endParaRPr lang="fr-FR" sz="1400" dirty="0"/>
          </a:p>
        </p:txBody>
      </p:sp>
      <p:sp>
        <p:nvSpPr>
          <p:cNvPr id="31" name="ZoneTexte 30">
            <a:extLst>
              <a:ext uri="{FF2B5EF4-FFF2-40B4-BE49-F238E27FC236}">
                <a16:creationId xmlns:a16="http://schemas.microsoft.com/office/drawing/2014/main" id="{DECA6360-A42A-19D1-2E02-0FB4B0478E97}"/>
              </a:ext>
            </a:extLst>
          </p:cNvPr>
          <p:cNvSpPr txBox="1"/>
          <p:nvPr/>
        </p:nvSpPr>
        <p:spPr>
          <a:xfrm>
            <a:off x="5775960" y="6173814"/>
            <a:ext cx="914400" cy="338554"/>
          </a:xfrm>
          <a:prstGeom prst="rect">
            <a:avLst/>
          </a:prstGeom>
          <a:noFill/>
        </p:spPr>
        <p:txBody>
          <a:bodyPr wrap="square">
            <a:spAutoFit/>
          </a:bodyPr>
          <a:lstStyle/>
          <a:p>
            <a:pPr algn="ctr"/>
            <a:r>
              <a:rPr lang="ar-MA" sz="1600" b="1" dirty="0">
                <a:solidFill>
                  <a:srgbClr val="FF0000"/>
                </a:solidFill>
                <a:latin typeface="Calibri" panose="020F0502020204030204" pitchFamily="34" charset="0"/>
                <a:ea typeface="Calibri" panose="020F0502020204030204" pitchFamily="34" charset="0"/>
                <a:cs typeface="Calibri" panose="020F0502020204030204" pitchFamily="34" charset="0"/>
              </a:rPr>
              <a:t>تمنحني</a:t>
            </a:r>
            <a:endParaRPr lang="fr-FR" sz="1400" dirty="0"/>
          </a:p>
        </p:txBody>
      </p:sp>
    </p:spTree>
    <p:extLst>
      <p:ext uri="{BB962C8B-B14F-4D97-AF65-F5344CB8AC3E}">
        <p14:creationId xmlns:p14="http://schemas.microsoft.com/office/powerpoint/2010/main" val="342499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0DBA-9456-4831-15BA-6ED82CD7AF12}"/>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6FBD814-A406-BF0D-FD78-BD10620BBEB8}"/>
              </a:ext>
            </a:extLst>
          </p:cNvPr>
          <p:cNvSpPr/>
          <p:nvPr/>
        </p:nvSpPr>
        <p:spPr>
          <a:xfrm>
            <a:off x="1081548" y="1541859"/>
            <a:ext cx="10224263" cy="615142"/>
          </a:xfrm>
          <a:prstGeom prst="roundRect">
            <a:avLst/>
          </a:prstGeom>
          <a:solidFill>
            <a:srgbClr val="66FFCC"/>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أحرص على التقويم الذاتي المنتظم لأدائي </a:t>
            </a:r>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في توظيف الظاهرة اللغوية وأفعال الكلام</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1348;p27">
            <a:extLst>
              <a:ext uri="{FF2B5EF4-FFF2-40B4-BE49-F238E27FC236}">
                <a16:creationId xmlns:a16="http://schemas.microsoft.com/office/drawing/2014/main" id="{2C48BC91-4DC9-F4EF-EC69-1300F1168766}"/>
              </a:ext>
            </a:extLst>
          </p:cNvPr>
          <p:cNvSpPr txBox="1">
            <a:spLocks/>
          </p:cNvSpPr>
          <p:nvPr/>
        </p:nvSpPr>
        <p:spPr>
          <a:xfrm>
            <a:off x="288587" y="150491"/>
            <a:ext cx="11017224" cy="37754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r>
              <a:rPr lang="ar-SA" sz="1800" kern="0" dirty="0">
                <a:solidFill>
                  <a:schemeClr val="bg1">
                    <a:lumMod val="50000"/>
                  </a:schemeClr>
                </a:solidFill>
              </a:rPr>
              <a:t>التقويم الذاتي ل</a:t>
            </a:r>
            <a:r>
              <a:rPr lang="ar-MA" sz="1800" kern="0" dirty="0">
                <a:solidFill>
                  <a:schemeClr val="bg1">
                    <a:lumMod val="50000"/>
                  </a:schemeClr>
                </a:solidFill>
              </a:rPr>
              <a:t>فهم النص</a:t>
            </a:r>
            <a:r>
              <a:rPr lang="ar-SA" dirty="0"/>
              <a:t>.</a:t>
            </a:r>
          </a:p>
        </p:txBody>
      </p:sp>
      <p:sp>
        <p:nvSpPr>
          <p:cNvPr id="5" name="ZoneTexte 4">
            <a:extLst>
              <a:ext uri="{FF2B5EF4-FFF2-40B4-BE49-F238E27FC236}">
                <a16:creationId xmlns:a16="http://schemas.microsoft.com/office/drawing/2014/main" id="{2EEF69D1-C1FC-DBE5-F8DA-66F734E4E2BD}"/>
              </a:ext>
            </a:extLst>
          </p:cNvPr>
          <p:cNvSpPr txBox="1"/>
          <p:nvPr/>
        </p:nvSpPr>
        <p:spPr>
          <a:xfrm>
            <a:off x="683619" y="339263"/>
            <a:ext cx="10818970" cy="646331"/>
          </a:xfrm>
          <a:prstGeom prst="rect">
            <a:avLst/>
          </a:prstGeom>
          <a:noFill/>
        </p:spPr>
        <p:txBody>
          <a:bodyPr wrap="square">
            <a:spAutoFit/>
          </a:bodyPr>
          <a:lstStyle/>
          <a:p>
            <a:pPr algn="r" rtl="1"/>
            <a:r>
              <a:rPr lang="ar-S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يطلب </a:t>
            </a:r>
            <a:r>
              <a:rPr lang="ar-M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المدرس </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من ال</a:t>
            </a:r>
            <a:r>
              <a:rPr lang="ar-M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متعلمين</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 تصحيح إجا</a:t>
            </a:r>
            <a:r>
              <a:rPr lang="ar-M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ب</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اتهم على الكراسة وتوثيق تقويمهم الذاتي عليها.</a:t>
            </a:r>
          </a:p>
          <a:p>
            <a:pPr algn="r" rtl="1"/>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 ينتقل بعد ذلك إلى  التحقق من صدقية التقويم الذاتي عبر ال</a:t>
            </a:r>
            <a:r>
              <a:rPr lang="ar-M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تنقل</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 بين الصفوف ومراقبة عمل ال</a:t>
            </a:r>
            <a:r>
              <a:rPr lang="ar-M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متعلمين</a:t>
            </a:r>
            <a:r>
              <a:rPr lang="ar-SA" sz="1400" i="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 </a:t>
            </a:r>
            <a:r>
              <a:rPr lang="ar-S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endParaRPr lang="fr-FR"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8" name="Tableau 6">
            <a:extLst>
              <a:ext uri="{FF2B5EF4-FFF2-40B4-BE49-F238E27FC236}">
                <a16:creationId xmlns:a16="http://schemas.microsoft.com/office/drawing/2014/main" id="{45433C02-6B97-667F-C484-FF315ECA9D29}"/>
              </a:ext>
            </a:extLst>
          </p:cNvPr>
          <p:cNvGraphicFramePr>
            <a:graphicFrameLocks noGrp="1"/>
          </p:cNvGraphicFramePr>
          <p:nvPr>
            <p:extLst>
              <p:ext uri="{D42A27DB-BD31-4B8C-83A1-F6EECF244321}">
                <p14:modId xmlns:p14="http://schemas.microsoft.com/office/powerpoint/2010/main" val="1680954001"/>
              </p:ext>
            </p:extLst>
          </p:nvPr>
        </p:nvGraphicFramePr>
        <p:xfrm>
          <a:off x="363539" y="2830927"/>
          <a:ext cx="11459131" cy="2590800"/>
        </p:xfrm>
        <a:graphic>
          <a:graphicData uri="http://schemas.openxmlformats.org/drawingml/2006/table">
            <a:tbl>
              <a:tblPr firstRow="1" bandRow="1">
                <a:tableStyleId>{5C22544A-7EE6-4342-B048-85BDC9FD1C3A}</a:tableStyleId>
              </a:tblPr>
              <a:tblGrid>
                <a:gridCol w="491867">
                  <a:extLst>
                    <a:ext uri="{9D8B030D-6E8A-4147-A177-3AD203B41FA5}">
                      <a16:colId xmlns:a16="http://schemas.microsoft.com/office/drawing/2014/main" val="258206342"/>
                    </a:ext>
                  </a:extLst>
                </a:gridCol>
                <a:gridCol w="589936">
                  <a:extLst>
                    <a:ext uri="{9D8B030D-6E8A-4147-A177-3AD203B41FA5}">
                      <a16:colId xmlns:a16="http://schemas.microsoft.com/office/drawing/2014/main" val="2426598242"/>
                    </a:ext>
                  </a:extLst>
                </a:gridCol>
                <a:gridCol w="540774">
                  <a:extLst>
                    <a:ext uri="{9D8B030D-6E8A-4147-A177-3AD203B41FA5}">
                      <a16:colId xmlns:a16="http://schemas.microsoft.com/office/drawing/2014/main" val="226804575"/>
                    </a:ext>
                  </a:extLst>
                </a:gridCol>
                <a:gridCol w="747252">
                  <a:extLst>
                    <a:ext uri="{9D8B030D-6E8A-4147-A177-3AD203B41FA5}">
                      <a16:colId xmlns:a16="http://schemas.microsoft.com/office/drawing/2014/main" val="1900482025"/>
                    </a:ext>
                  </a:extLst>
                </a:gridCol>
                <a:gridCol w="9089302">
                  <a:extLst>
                    <a:ext uri="{9D8B030D-6E8A-4147-A177-3AD203B41FA5}">
                      <a16:colId xmlns:a16="http://schemas.microsoft.com/office/drawing/2014/main" val="782928912"/>
                    </a:ext>
                  </a:extLst>
                </a:gridCol>
              </a:tblGrid>
              <a:tr h="0">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sz="28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indent="-457200" algn="r" rtl="1">
                        <a:buFont typeface="Wingdings" panose="05000000000000000000" pitchFamily="2" charset="2"/>
                        <a:buChar char="q"/>
                      </a:pPr>
                      <a:r>
                        <a:rPr lang="ar-MA" sz="2400"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توظيف العطف في العبارات المقترحة بشكل سليم.</a:t>
                      </a:r>
                      <a:endPar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589072459"/>
                  </a:ext>
                </a:extLst>
              </a:tr>
              <a:tr h="370840">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sz="28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r" defTabSz="121917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lang="ar-MA" sz="2400" b="1" dirty="0">
                          <a:solidFill>
                            <a:schemeClr val="tx1"/>
                          </a:solidFill>
                          <a:latin typeface="Calibri" panose="020F0502020204030204" pitchFamily="34" charset="0"/>
                          <a:ea typeface="Calibri" panose="020F0502020204030204" pitchFamily="34" charset="0"/>
                          <a:cs typeface="Calibri" panose="020F0502020204030204" pitchFamily="34" charset="0"/>
                        </a:rPr>
                        <a:t>تمكنت من إنشاء الدعوة إلى التعاون أو التضامن والتسامح موظفا التعابير المكتسبة.</a:t>
                      </a:r>
                      <a:endPar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1081267439"/>
                  </a:ext>
                </a:extLst>
              </a:tr>
              <a:tr h="370840">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sz="28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r" defTabSz="121917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lang="ar-MA" sz="2400" b="1" dirty="0">
                          <a:solidFill>
                            <a:schemeClr val="tx1"/>
                          </a:solidFill>
                          <a:latin typeface="Calibri" panose="020F0502020204030204" pitchFamily="34" charset="0"/>
                          <a:ea typeface="Calibri" panose="020F0502020204030204" pitchFamily="34" charset="0"/>
                          <a:cs typeface="Calibri" panose="020F0502020204030204" pitchFamily="34" charset="0"/>
                        </a:rPr>
                        <a:t>وظفت أفعال الكلام في التعبير عن الدعوة إلى التعاون والتضامن والتسامح.</a:t>
                      </a:r>
                      <a:endPar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3622009539"/>
                  </a:ext>
                </a:extLst>
              </a:tr>
              <a:tr h="370840">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sz="28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r" defTabSz="121917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lang="ar-MA" sz="2400" b="1" dirty="0">
                          <a:latin typeface="Calibri" panose="020F0502020204030204" pitchFamily="34" charset="0"/>
                          <a:ea typeface="Calibri" panose="020F0502020204030204" pitchFamily="34" charset="0"/>
                          <a:cs typeface="Calibri" panose="020F0502020204030204" pitchFamily="34" charset="0"/>
                        </a:rPr>
                        <a:t>أحتاج إلى المزيد من التمارين. </a:t>
                      </a:r>
                      <a:endParaRPr lang="fr-FR" sz="24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2480936226"/>
                  </a:ext>
                </a:extLst>
              </a:tr>
              <a:tr h="370840">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لا</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fr-FR" sz="28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MA" sz="2800" b="1" dirty="0">
                          <a:solidFill>
                            <a:srgbClr val="00B050"/>
                          </a:solidFill>
                          <a:latin typeface="Calibri" panose="020F0502020204030204" pitchFamily="34" charset="0"/>
                          <a:ea typeface="Calibri" panose="020F0502020204030204" pitchFamily="34" charset="0"/>
                          <a:cs typeface="Calibri" panose="020F0502020204030204" pitchFamily="34" charset="0"/>
                        </a:rPr>
                        <a:t>نعم</a:t>
                      </a:r>
                      <a:endParaRPr lang="fr-FR" sz="28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marR="0" lvl="0" indent="-457200" algn="r" defTabSz="121917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lang="ar-MA" sz="2400" b="1" dirty="0">
                          <a:latin typeface="Calibri" panose="020F0502020204030204" pitchFamily="34" charset="0"/>
                          <a:ea typeface="Calibri" panose="020F0502020204030204" pitchFamily="34" charset="0"/>
                          <a:cs typeface="Calibri" panose="020F0502020204030204" pitchFamily="34" charset="0"/>
                        </a:rPr>
                        <a:t>أحتاج مساعدة أستاذي(تي).</a:t>
                      </a:r>
                      <a:endParaRPr lang="fr-FR" sz="2400" b="1"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4201191693"/>
                  </a:ext>
                </a:extLst>
              </a:tr>
            </a:tbl>
          </a:graphicData>
        </a:graphic>
      </p:graphicFrame>
    </p:spTree>
    <p:extLst>
      <p:ext uri="{BB962C8B-B14F-4D97-AF65-F5344CB8AC3E}">
        <p14:creationId xmlns:p14="http://schemas.microsoft.com/office/powerpoint/2010/main" val="3517723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692;p59">
            <a:extLst>
              <a:ext uri="{FF2B5EF4-FFF2-40B4-BE49-F238E27FC236}">
                <a16:creationId xmlns:a16="http://schemas.microsoft.com/office/drawing/2014/main" id="{B0A64923-0994-97FB-DF16-31F0AF6EBEF7}"/>
              </a:ext>
            </a:extLst>
          </p:cNvPr>
          <p:cNvSpPr txBox="1">
            <a:spLocks/>
          </p:cNvSpPr>
          <p:nvPr/>
        </p:nvSpPr>
        <p:spPr>
          <a:xfrm>
            <a:off x="1225490" y="85762"/>
            <a:ext cx="1016110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buClr>
                <a:srgbClr val="757070"/>
              </a:buClr>
              <a:buSzPts val="2000"/>
              <a:buFont typeface="Calibri"/>
              <a:buNone/>
            </a:pPr>
            <a:r>
              <a:rPr lang="ar-SA" sz="2000" b="1" kern="1200" dirty="0">
                <a:solidFill>
                  <a:srgbClr val="757070"/>
                </a:solidFill>
                <a:ea typeface="+mj-ea"/>
                <a:sym typeface="Arial"/>
              </a:rPr>
              <a:t>التغذية الراجعة</a:t>
            </a:r>
          </a:p>
        </p:txBody>
      </p:sp>
      <p:sp>
        <p:nvSpPr>
          <p:cNvPr id="8" name="Google Shape;1694;p59">
            <a:extLst>
              <a:ext uri="{FF2B5EF4-FFF2-40B4-BE49-F238E27FC236}">
                <a16:creationId xmlns:a16="http://schemas.microsoft.com/office/drawing/2014/main" id="{21A296B5-A9CF-3D7F-22BB-2661CDBABBF6}"/>
              </a:ext>
            </a:extLst>
          </p:cNvPr>
          <p:cNvSpPr txBox="1"/>
          <p:nvPr/>
        </p:nvSpPr>
        <p:spPr>
          <a:xfrm>
            <a:off x="8310204" y="2642498"/>
            <a:ext cx="3654366" cy="707846"/>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2400"/>
              <a:buFont typeface="Arial"/>
              <a:buNone/>
            </a:pPr>
            <a:r>
              <a:rPr lang="ar-SA" sz="2000" b="1" i="0" u="none" strike="noStrike" cap="none" dirty="0">
                <a:solidFill>
                  <a:schemeClr val="dk1"/>
                </a:solidFill>
                <a:latin typeface="Calibri"/>
                <a:ea typeface="Calibri"/>
                <a:cs typeface="Calibri"/>
                <a:sym typeface="Calibri"/>
              </a:rPr>
              <a:t>قراءة الكلمات والعبارات التي لا يزال التلاميذ يجدون صعوبة في قراءتها</a:t>
            </a:r>
            <a:r>
              <a:rPr lang="ar-MA" sz="2000" b="1" i="0" u="none" strike="noStrike" cap="none" dirty="0">
                <a:solidFill>
                  <a:schemeClr val="dk1"/>
                </a:solidFill>
                <a:latin typeface="Calibri"/>
                <a:ea typeface="Calibri"/>
                <a:cs typeface="Calibri"/>
                <a:sym typeface="Calibri"/>
              </a:rPr>
              <a:t>.</a:t>
            </a:r>
            <a:endParaRPr sz="2000" b="1" i="0" u="none" strike="noStrike" cap="none" dirty="0">
              <a:solidFill>
                <a:schemeClr val="dk1"/>
              </a:solidFill>
              <a:latin typeface="Calibri"/>
              <a:ea typeface="Calibri"/>
              <a:cs typeface="Calibri"/>
              <a:sym typeface="Calibri"/>
            </a:endParaRPr>
          </a:p>
        </p:txBody>
      </p:sp>
      <p:sp>
        <p:nvSpPr>
          <p:cNvPr id="9" name="Google Shape;1695;p59">
            <a:extLst>
              <a:ext uri="{FF2B5EF4-FFF2-40B4-BE49-F238E27FC236}">
                <a16:creationId xmlns:a16="http://schemas.microsoft.com/office/drawing/2014/main" id="{F68CEDBC-C529-B6BD-B468-9656B1C7D867}"/>
              </a:ext>
            </a:extLst>
          </p:cNvPr>
          <p:cNvSpPr txBox="1"/>
          <p:nvPr/>
        </p:nvSpPr>
        <p:spPr>
          <a:xfrm>
            <a:off x="549370" y="2932882"/>
            <a:ext cx="2760456" cy="707846"/>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2400"/>
              <a:buFont typeface="Arial"/>
              <a:buNone/>
            </a:pPr>
            <a:r>
              <a:rPr lang="ar-MA" sz="2000" b="1" dirty="0">
                <a:solidFill>
                  <a:schemeClr val="dk1"/>
                </a:solidFill>
                <a:latin typeface="Calibri"/>
                <a:ea typeface="Calibri"/>
                <a:cs typeface="Calibri"/>
                <a:sym typeface="Calibri"/>
              </a:rPr>
              <a:t>انطلق من النص، وأنجز المطلوب: </a:t>
            </a:r>
            <a:endParaRPr sz="2000" b="1" dirty="0">
              <a:solidFill>
                <a:schemeClr val="dk1"/>
              </a:solidFill>
              <a:latin typeface="Calibri"/>
              <a:ea typeface="Calibri"/>
              <a:cs typeface="Calibri"/>
              <a:sym typeface="Calibri"/>
            </a:endParaRPr>
          </a:p>
        </p:txBody>
      </p:sp>
      <p:sp>
        <p:nvSpPr>
          <p:cNvPr id="11" name="Google Shape;1696;p59">
            <a:extLst>
              <a:ext uri="{FF2B5EF4-FFF2-40B4-BE49-F238E27FC236}">
                <a16:creationId xmlns:a16="http://schemas.microsoft.com/office/drawing/2014/main" id="{C33FBA10-9771-8B82-EE87-867815C2CADC}"/>
              </a:ext>
            </a:extLst>
          </p:cNvPr>
          <p:cNvSpPr txBox="1"/>
          <p:nvPr/>
        </p:nvSpPr>
        <p:spPr>
          <a:xfrm>
            <a:off x="4320725" y="2596485"/>
            <a:ext cx="2978580" cy="707846"/>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2400"/>
              <a:buFont typeface="Arial"/>
              <a:buNone/>
            </a:pPr>
            <a:r>
              <a:rPr lang="ar-SA" sz="2000" b="1" i="0" u="none" strike="noStrike" cap="none" dirty="0">
                <a:solidFill>
                  <a:schemeClr val="dk1"/>
                </a:solidFill>
                <a:latin typeface="Calibri"/>
                <a:ea typeface="Calibri"/>
                <a:cs typeface="Calibri"/>
                <a:sym typeface="Calibri"/>
              </a:rPr>
              <a:t>اقتراح أسئلة أخرى في </a:t>
            </a:r>
            <a:r>
              <a:rPr lang="ar-MA" sz="2000" b="1" dirty="0">
                <a:solidFill>
                  <a:schemeClr val="dk1"/>
                </a:solidFill>
                <a:latin typeface="Calibri"/>
                <a:ea typeface="Calibri"/>
                <a:cs typeface="Calibri"/>
                <a:sym typeface="Calibri"/>
              </a:rPr>
              <a:t>فهم النص من اختيار المدرس</a:t>
            </a:r>
            <a:endParaRPr sz="2000" b="1" i="0" u="none" strike="noStrike" cap="none" dirty="0">
              <a:solidFill>
                <a:srgbClr val="C00000"/>
              </a:solidFill>
              <a:latin typeface="Calibri"/>
              <a:ea typeface="Calibri"/>
              <a:cs typeface="Calibri"/>
              <a:sym typeface="Calibri"/>
            </a:endParaRPr>
          </a:p>
        </p:txBody>
      </p:sp>
      <p:sp>
        <p:nvSpPr>
          <p:cNvPr id="12" name="ZoneTexte 11">
            <a:extLst>
              <a:ext uri="{FF2B5EF4-FFF2-40B4-BE49-F238E27FC236}">
                <a16:creationId xmlns:a16="http://schemas.microsoft.com/office/drawing/2014/main" id="{A55AE4F6-B15C-C61D-ADB2-C423430075D7}"/>
              </a:ext>
            </a:extLst>
          </p:cNvPr>
          <p:cNvSpPr txBox="1"/>
          <p:nvPr/>
        </p:nvSpPr>
        <p:spPr>
          <a:xfrm>
            <a:off x="831660" y="409890"/>
            <a:ext cx="10818970" cy="369332"/>
          </a:xfrm>
          <a:prstGeom prst="rect">
            <a:avLst/>
          </a:prstGeom>
          <a:noFill/>
        </p:spPr>
        <p:txBody>
          <a:bodyPr wrap="square">
            <a:spAutoFit/>
          </a:bodyPr>
          <a:lstStyle/>
          <a:p>
            <a:pPr algn="r" rtl="1"/>
            <a:r>
              <a:rPr lang="ar-S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يقترح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المدرس على المتعلمين </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مجموعة من الأنشطة بناء على الصعوبات والتعثرات المرصودة من خلال التقويم الذاتي للمتعلمين: القراءة بطلاقة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و</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الفهم</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 وتوظيف الظواهر اللغوية.</a:t>
            </a:r>
            <a:endPar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87;p1">
            <a:extLst>
              <a:ext uri="{FF2B5EF4-FFF2-40B4-BE49-F238E27FC236}">
                <a16:creationId xmlns:a16="http://schemas.microsoft.com/office/drawing/2014/main" id="{3A5FA7F4-3CF8-640E-38D1-97948C5EE4D7}"/>
              </a:ext>
            </a:extLst>
          </p:cNvPr>
          <p:cNvSpPr/>
          <p:nvPr/>
        </p:nvSpPr>
        <p:spPr>
          <a:xfrm>
            <a:off x="8256717" y="2024059"/>
            <a:ext cx="3707853" cy="529361"/>
          </a:xfrm>
          <a:prstGeom prst="roundRect">
            <a:avLst>
              <a:gd name="adj" fmla="val 16667"/>
            </a:avLst>
          </a:prstGeom>
          <a:solidFill>
            <a:schemeClr val="accent4"/>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1">
              <a:spcBef>
                <a:spcPts val="0"/>
              </a:spcBef>
              <a:spcAft>
                <a:spcPts val="0"/>
              </a:spcAft>
              <a:buNone/>
            </a:pPr>
            <a:r>
              <a:rPr lang="ar-MA" sz="2400" b="1" dirty="0">
                <a:latin typeface="Calibri"/>
                <a:ea typeface="Calibri"/>
                <a:cs typeface="Calibri"/>
                <a:sym typeface="Calibri"/>
              </a:rPr>
              <a:t>أَقْرَأُ النص بِطَلاقَةٍ</a:t>
            </a:r>
            <a:endParaRPr sz="2400" b="1" dirty="0">
              <a:latin typeface="Calibri"/>
              <a:ea typeface="Calibri"/>
              <a:cs typeface="Calibri"/>
              <a:sym typeface="Calibri"/>
            </a:endParaRPr>
          </a:p>
        </p:txBody>
      </p:sp>
      <p:sp>
        <p:nvSpPr>
          <p:cNvPr id="14" name="Google Shape;89;p1">
            <a:extLst>
              <a:ext uri="{FF2B5EF4-FFF2-40B4-BE49-F238E27FC236}">
                <a16:creationId xmlns:a16="http://schemas.microsoft.com/office/drawing/2014/main" id="{6A6F03DF-DD7E-3DDE-AB4E-425EF5208817}"/>
              </a:ext>
            </a:extLst>
          </p:cNvPr>
          <p:cNvSpPr/>
          <p:nvPr/>
        </p:nvSpPr>
        <p:spPr>
          <a:xfrm>
            <a:off x="4097420" y="2015009"/>
            <a:ext cx="3402947"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1">
              <a:spcBef>
                <a:spcPts val="0"/>
              </a:spcBef>
              <a:spcAft>
                <a:spcPts val="0"/>
              </a:spcAft>
              <a:buNone/>
            </a:pPr>
            <a:r>
              <a:rPr lang="ar-MA" sz="2400" b="1" i="0" u="none" strike="noStrike" cap="none" dirty="0">
                <a:latin typeface="Calibri"/>
                <a:ea typeface="Calibri"/>
                <a:cs typeface="Calibri"/>
                <a:sym typeface="Calibri"/>
              </a:rPr>
              <a:t>أُجِيبُ عَنْ أَسْئِلَةِ الفَهْمِ</a:t>
            </a:r>
            <a:endParaRPr sz="2400" b="1" i="0" u="none" strike="noStrike" cap="none" dirty="0">
              <a:latin typeface="Calibri"/>
              <a:ea typeface="Calibri"/>
              <a:cs typeface="Calibri"/>
              <a:sym typeface="Calibri"/>
            </a:endParaRPr>
          </a:p>
        </p:txBody>
      </p:sp>
      <p:sp>
        <p:nvSpPr>
          <p:cNvPr id="15" name="Google Shape;92;p1">
            <a:extLst>
              <a:ext uri="{FF2B5EF4-FFF2-40B4-BE49-F238E27FC236}">
                <a16:creationId xmlns:a16="http://schemas.microsoft.com/office/drawing/2014/main" id="{038022B3-3EB5-D843-7434-193249A12B43}"/>
              </a:ext>
            </a:extLst>
          </p:cNvPr>
          <p:cNvSpPr/>
          <p:nvPr/>
        </p:nvSpPr>
        <p:spPr>
          <a:xfrm>
            <a:off x="227429" y="2258741"/>
            <a:ext cx="3534972" cy="532499"/>
          </a:xfrm>
          <a:prstGeom prst="roundRect">
            <a:avLst>
              <a:gd name="adj" fmla="val 16667"/>
            </a:avLst>
          </a:prstGeom>
          <a:solidFill>
            <a:srgbClr val="FFFF00"/>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FFFFFF"/>
              </a:buClr>
              <a:buSzPts val="1200"/>
              <a:buFont typeface="Calibri"/>
              <a:buNone/>
            </a:pPr>
            <a:r>
              <a:rPr lang="ar-MA" sz="2400" b="1" i="0" u="none" strike="noStrike" cap="none" dirty="0">
                <a:latin typeface="Calibri"/>
                <a:ea typeface="Calibri"/>
                <a:cs typeface="Calibri"/>
                <a:sym typeface="Calibri"/>
              </a:rPr>
              <a:t>الظواهر اللغوية</a:t>
            </a:r>
            <a:endParaRPr sz="2400" b="1" i="0" u="none" strike="noStrike" cap="none" dirty="0">
              <a:latin typeface="Calibri"/>
              <a:ea typeface="Calibri"/>
              <a:cs typeface="Calibri"/>
              <a:sym typeface="Calibri"/>
            </a:endParaRPr>
          </a:p>
        </p:txBody>
      </p:sp>
      <p:cxnSp>
        <p:nvCxnSpPr>
          <p:cNvPr id="16" name="Connecteur droit avec flèche 15">
            <a:extLst>
              <a:ext uri="{FF2B5EF4-FFF2-40B4-BE49-F238E27FC236}">
                <a16:creationId xmlns:a16="http://schemas.microsoft.com/office/drawing/2014/main" id="{BEB7D1A4-4266-CB30-C3D6-627E022B2885}"/>
              </a:ext>
            </a:extLst>
          </p:cNvPr>
          <p:cNvCxnSpPr>
            <a:cxnSpLocks/>
            <a:stCxn id="19" idx="2"/>
          </p:cNvCxnSpPr>
          <p:nvPr/>
        </p:nvCxnSpPr>
        <p:spPr>
          <a:xfrm>
            <a:off x="5776242" y="1329293"/>
            <a:ext cx="4113182" cy="667236"/>
          </a:xfrm>
          <a:prstGeom prst="straightConnector1">
            <a:avLst/>
          </a:prstGeom>
          <a:ln w="38100">
            <a:solidFill>
              <a:srgbClr val="66FFC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F374B780-3817-8F95-CFEB-1D90BEE14F04}"/>
              </a:ext>
            </a:extLst>
          </p:cNvPr>
          <p:cNvCxnSpPr>
            <a:cxnSpLocks/>
            <a:stCxn id="19" idx="2"/>
          </p:cNvCxnSpPr>
          <p:nvPr/>
        </p:nvCxnSpPr>
        <p:spPr>
          <a:xfrm>
            <a:off x="5776242" y="1329293"/>
            <a:ext cx="0" cy="648000"/>
          </a:xfrm>
          <a:prstGeom prst="straightConnector1">
            <a:avLst/>
          </a:prstGeom>
          <a:ln w="38100">
            <a:solidFill>
              <a:srgbClr val="66FF6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7CF9B28A-DAF6-DC87-7F66-DE3DF8C79274}"/>
              </a:ext>
            </a:extLst>
          </p:cNvPr>
          <p:cNvCxnSpPr>
            <a:cxnSpLocks/>
            <a:stCxn id="19" idx="2"/>
          </p:cNvCxnSpPr>
          <p:nvPr/>
        </p:nvCxnSpPr>
        <p:spPr>
          <a:xfrm flipH="1">
            <a:off x="2701159" y="1329293"/>
            <a:ext cx="3075083" cy="829755"/>
          </a:xfrm>
          <a:prstGeom prst="straightConnector1">
            <a:avLst/>
          </a:prstGeom>
          <a:ln w="38100">
            <a:solidFill>
              <a:srgbClr val="FFFF6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FB7D06D7-2E2C-4D39-ED4E-36CC8595046E}"/>
              </a:ext>
            </a:extLst>
          </p:cNvPr>
          <p:cNvSpPr/>
          <p:nvPr/>
        </p:nvSpPr>
        <p:spPr>
          <a:xfrm>
            <a:off x="4561749" y="853624"/>
            <a:ext cx="2428986" cy="475669"/>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400" b="1" dirty="0">
                <a:solidFill>
                  <a:srgbClr val="000000"/>
                </a:solidFill>
                <a:latin typeface="Calibri" panose="020F0502020204030204" pitchFamily="34" charset="0"/>
                <a:ea typeface="Calibri" panose="020F0502020204030204" pitchFamily="34" charset="0"/>
                <a:cs typeface="Calibri" panose="020F0502020204030204" pitchFamily="34" charset="0"/>
              </a:rPr>
              <a:t>الحرف اليدوية</a:t>
            </a:r>
          </a:p>
        </p:txBody>
      </p:sp>
      <p:sp>
        <p:nvSpPr>
          <p:cNvPr id="20" name="Rectangle 1">
            <a:extLst>
              <a:ext uri="{FF2B5EF4-FFF2-40B4-BE49-F238E27FC236}">
                <a16:creationId xmlns:a16="http://schemas.microsoft.com/office/drawing/2014/main" id="{1D20AC04-5964-186D-920A-D4E0E4464B76}"/>
              </a:ext>
            </a:extLst>
          </p:cNvPr>
          <p:cNvSpPr>
            <a:spLocks noChangeArrowheads="1"/>
          </p:cNvSpPr>
          <p:nvPr/>
        </p:nvSpPr>
        <p:spPr bwMode="auto">
          <a:xfrm>
            <a:off x="8256716" y="3490865"/>
            <a:ext cx="3707854" cy="2942857"/>
          </a:xfrm>
          <a:prstGeom prst="rect">
            <a:avLst/>
          </a:prstGeom>
          <a:solidFill>
            <a:schemeClr val="accent4"/>
          </a:solidFill>
          <a:ln>
            <a:noFill/>
          </a:ln>
          <a:effectLst/>
        </p:spPr>
        <p:txBody>
          <a:bodyPr vert="horz" wrap="square" lIns="91440" tIns="45720" rIns="91440" bIns="45720" numCol="1" anchor="ctr" anchorCtr="0" compatLnSpc="1">
            <a:prstTxWarp prst="textNoShape">
              <a:avLst/>
            </a:prstTxWarp>
            <a:spAutoFit/>
          </a:bodyPr>
          <a:lstStyle/>
          <a:p>
            <a:pPr lvl="0" algn="just" rtl="1" eaLnBrk="0" fontAlgn="base" hangingPunct="0">
              <a:lnSpc>
                <a:spcPts val="2800"/>
              </a:lnSpc>
              <a:spcBef>
                <a:spcPct val="0"/>
              </a:spcBef>
              <a:spcAft>
                <a:spcPct val="0"/>
              </a:spcAft>
            </a:pPr>
            <a:r>
              <a:rPr lang="ar-MA" sz="2000" dirty="0">
                <a:solidFill>
                  <a:srgbClr val="000000"/>
                </a:solidFill>
                <a:latin typeface="Calibri" panose="020F0502020204030204" pitchFamily="34" charset="0"/>
                <a:ea typeface="Calibri" panose="020F0502020204030204" pitchFamily="34" charset="0"/>
                <a:cs typeface="Calibri" panose="020F0502020204030204" pitchFamily="34" charset="0"/>
              </a:rPr>
              <a:t>وَمِنَ الْمُهِمِّ أَنْ تُفَضَّلَ اقْتِنَاءَ المُنْتَجَاتِ الْمَحَلَيَّةِ مَتَّى أَمْكَنَكَ ذَلِكَ، لِنَّ وَسَائِلَ الْنّقْلِ الحَدِيثَةِ جَعَلَتْ النَّاسِ يُقْبِلُونَ عَلَى بَضَائِعَ مُسْتَوْرَدَةٍ رَخِيصَةٍ، مِمَّا أَضْعَفَ مَكَانَةَ الصِّنَاَعَاتِ الْحِرَفِيَّةِ فِي الْعَدِيدِ مِنَّ الْبِلْدَانِ. لِذَلِكَ لَا تَتَرَدَّدْ فِي اخْتِيَارِ الْمُنْتَجَاتِ الَّتِي صَنَعَهَا حِرَفِيُّونَ مِنْ وَطَنِكَ دَعْمًا لَهُمْ وَحِفَاظًا عَلَى حُّضَارَةِ بِلَادِكَ.</a:t>
            </a:r>
          </a:p>
        </p:txBody>
      </p:sp>
      <p:sp>
        <p:nvSpPr>
          <p:cNvPr id="21" name="ZoneTexte 20">
            <a:extLst>
              <a:ext uri="{FF2B5EF4-FFF2-40B4-BE49-F238E27FC236}">
                <a16:creationId xmlns:a16="http://schemas.microsoft.com/office/drawing/2014/main" id="{83539ECE-1E86-545B-DE10-C29A3E483209}"/>
              </a:ext>
            </a:extLst>
          </p:cNvPr>
          <p:cNvSpPr txBox="1"/>
          <p:nvPr/>
        </p:nvSpPr>
        <p:spPr>
          <a:xfrm>
            <a:off x="4147981" y="3490865"/>
            <a:ext cx="3402947" cy="3170099"/>
          </a:xfrm>
          <a:prstGeom prst="rect">
            <a:avLst/>
          </a:prstGeom>
          <a:solidFill>
            <a:schemeClr val="accent2"/>
          </a:solidFill>
        </p:spPr>
        <p:txBody>
          <a:bodyPr wrap="square">
            <a:spAutoFit/>
          </a:bodyPr>
          <a:lstStyle/>
          <a:p>
            <a:pPr algn="just" rtl="1"/>
            <a:r>
              <a:rPr lang="ar-MA" sz="2000" dirty="0">
                <a:latin typeface="Calibri" panose="020F0502020204030204" pitchFamily="34" charset="0"/>
                <a:ea typeface="Calibri" panose="020F0502020204030204" pitchFamily="34" charset="0"/>
                <a:cs typeface="Calibri" panose="020F0502020204030204" pitchFamily="34" charset="0"/>
              </a:rPr>
              <a:t>-  ما المقصود بالصناعة التقليدية؟</a:t>
            </a:r>
          </a:p>
          <a:p>
            <a:pPr algn="just" rtl="1"/>
            <a:r>
              <a:rPr lang="ar-MA" sz="2000" dirty="0">
                <a:latin typeface="Calibri" panose="020F0502020204030204" pitchFamily="34" charset="0"/>
                <a:ea typeface="Calibri" panose="020F0502020204030204" pitchFamily="34" charset="0"/>
                <a:cs typeface="Calibri" panose="020F0502020204030204" pitchFamily="34" charset="0"/>
              </a:rPr>
              <a:t>- استخرج م النص أمثلة للنهي وبين وظيفتها التوجيهية؟ </a:t>
            </a:r>
          </a:p>
          <a:p>
            <a:pPr algn="just" rtl="1"/>
            <a:r>
              <a:rPr lang="ar-MA" sz="2000" dirty="0">
                <a:latin typeface="Calibri" panose="020F0502020204030204" pitchFamily="34" charset="0"/>
                <a:ea typeface="Calibri" panose="020F0502020204030204" pitchFamily="34" charset="0"/>
                <a:cs typeface="Calibri" panose="020F0502020204030204" pitchFamily="34" charset="0"/>
              </a:rPr>
              <a:t>- استعن بخطاطة النص التوجيهي في تحديد موضوع النص والتوجيهات التي يقدمها لتثمين الحرف اليدوية بالمغرب.</a:t>
            </a:r>
          </a:p>
          <a:p>
            <a:pPr algn="just" rtl="1"/>
            <a:r>
              <a:rPr lang="ar-MA" sz="2000" dirty="0">
                <a:latin typeface="Calibri" panose="020F0502020204030204" pitchFamily="34" charset="0"/>
                <a:ea typeface="Calibri" panose="020F0502020204030204" pitchFamily="34" charset="0"/>
                <a:cs typeface="Calibri" panose="020F0502020204030204" pitchFamily="34" charset="0"/>
              </a:rPr>
              <a:t>- اقترح حلا يتيح حفظ هوية الحرف اليدوية في سياق التطور التكنولوجي والذكاء الاصطناعي.</a:t>
            </a:r>
          </a:p>
        </p:txBody>
      </p:sp>
      <p:sp>
        <p:nvSpPr>
          <p:cNvPr id="22" name="ZoneTexte 21">
            <a:extLst>
              <a:ext uri="{FF2B5EF4-FFF2-40B4-BE49-F238E27FC236}">
                <a16:creationId xmlns:a16="http://schemas.microsoft.com/office/drawing/2014/main" id="{8EA6D196-2945-7860-C979-B8371BE8C093}"/>
              </a:ext>
            </a:extLst>
          </p:cNvPr>
          <p:cNvSpPr txBox="1"/>
          <p:nvPr/>
        </p:nvSpPr>
        <p:spPr>
          <a:xfrm>
            <a:off x="227429" y="3751443"/>
            <a:ext cx="3534972" cy="2010807"/>
          </a:xfrm>
          <a:prstGeom prst="rect">
            <a:avLst/>
          </a:prstGeom>
          <a:solidFill>
            <a:srgbClr val="FFFF00"/>
          </a:solidFill>
        </p:spPr>
        <p:txBody>
          <a:bodyPr wrap="square">
            <a:spAutoFit/>
          </a:bodyPr>
          <a:lstStyle/>
          <a:p>
            <a:pPr marL="104140" algn="r" rtl="1">
              <a:spcAft>
                <a:spcPts val="1000"/>
              </a:spcAft>
            </a:pPr>
            <a:r>
              <a:rPr lang="ar-MA" b="1" kern="100" dirty="0">
                <a:effectLst/>
                <a:latin typeface="Calibri" panose="020F0502020204030204" pitchFamily="34" charset="0"/>
                <a:ea typeface="Calibri" panose="020F0502020204030204" pitchFamily="34" charset="0"/>
                <a:cs typeface="Calibri" panose="020F0502020204030204" pitchFamily="34" charset="0"/>
              </a:rPr>
              <a:t>- أنسج على منوال العبارة الآتية في تركيب جملة استدراكية</a:t>
            </a:r>
            <a:r>
              <a:rPr lang="ar-MA" b="1" kern="100" dirty="0">
                <a:latin typeface="Calibri" panose="020F0502020204030204" pitchFamily="34" charset="0"/>
                <a:ea typeface="Calibri" panose="020F0502020204030204" pitchFamily="34" charset="0"/>
                <a:cs typeface="Calibri" panose="020F0502020204030204" pitchFamily="34" charset="0"/>
              </a:rPr>
              <a:t>: </a:t>
            </a:r>
          </a:p>
          <a:p>
            <a:pPr marL="104140" algn="r" rtl="1">
              <a:spcAft>
                <a:spcPts val="1000"/>
              </a:spcAft>
            </a:pPr>
            <a:r>
              <a:rPr lang="ar-MA" kern="100" dirty="0">
                <a:latin typeface="Calibri" panose="020F0502020204030204" pitchFamily="34" charset="0"/>
                <a:ea typeface="Calibri" panose="020F0502020204030204" pitchFamily="34" charset="0"/>
                <a:cs typeface="Calibri" panose="020F0502020204030204" pitchFamily="34" charset="0"/>
              </a:rPr>
              <a:t>أحب تحف الصناعة التقليدية لكن أثمنتها باهظة تمنعني من اقتنائها.</a:t>
            </a:r>
          </a:p>
          <a:p>
            <a:pPr marL="104140" algn="just" rtl="1">
              <a:spcAft>
                <a:spcPts val="1000"/>
              </a:spcAft>
            </a:pPr>
            <a:r>
              <a:rPr lang="ar-MA" b="1" kern="100" dirty="0">
                <a:effectLst/>
                <a:latin typeface="Calibri" panose="020F0502020204030204" pitchFamily="34" charset="0"/>
                <a:ea typeface="Calibri" panose="020F0502020204030204" pitchFamily="34" charset="0"/>
                <a:cs typeface="Calibri" panose="020F0502020204030204" pitchFamily="34" charset="0"/>
              </a:rPr>
              <a:t>- </a:t>
            </a:r>
            <a:r>
              <a:rPr lang="ar-MA" b="1" kern="100" dirty="0">
                <a:latin typeface="Calibri" panose="020F0502020204030204" pitchFamily="34" charset="0"/>
                <a:ea typeface="Calibri" panose="020F0502020204030204" pitchFamily="34" charset="0"/>
                <a:cs typeface="Calibri" panose="020F0502020204030204" pitchFamily="34" charset="0"/>
              </a:rPr>
              <a:t>أنتج عبارتين في موضوع الحرف اليدوية موظفا الاستدراك بأداتين مختلفتين.   </a:t>
            </a:r>
          </a:p>
        </p:txBody>
      </p:sp>
    </p:spTree>
    <p:extLst>
      <p:ext uri="{BB962C8B-B14F-4D97-AF65-F5344CB8AC3E}">
        <p14:creationId xmlns:p14="http://schemas.microsoft.com/office/powerpoint/2010/main" val="1388434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F621D-1D03-488E-F596-7842328E9925}"/>
            </a:ext>
          </a:extLst>
        </p:cNvPr>
        <p:cNvGrpSpPr/>
        <p:nvPr/>
      </p:nvGrpSpPr>
      <p:grpSpPr>
        <a:xfrm>
          <a:off x="0" y="0"/>
          <a:ext cx="0" cy="0"/>
          <a:chOff x="0" y="0"/>
          <a:chExt cx="0" cy="0"/>
        </a:xfrm>
      </p:grpSpPr>
      <p:sp>
        <p:nvSpPr>
          <p:cNvPr id="2" name="Google Shape;1713;p61">
            <a:extLst>
              <a:ext uri="{FF2B5EF4-FFF2-40B4-BE49-F238E27FC236}">
                <a16:creationId xmlns:a16="http://schemas.microsoft.com/office/drawing/2014/main" id="{97DA72B0-3439-ABBB-04C5-B070D97FF5EA}"/>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buFont typeface="Calibri"/>
              <a:buNone/>
            </a:pPr>
            <a:r>
              <a:rPr lang="ar-MA" sz="1600" b="1" dirty="0">
                <a:solidFill>
                  <a:schemeClr val="bg1">
                    <a:lumMod val="50000"/>
                  </a:schemeClr>
                </a:solidFill>
                <a:latin typeface="+mn-lt"/>
                <a:ea typeface="Calibri"/>
                <a:cs typeface="Calibri"/>
                <a:sym typeface="Calibri"/>
              </a:rPr>
              <a:t>قبل توديعكم، أطلب منكم إنجاز هذا العمل في المنزل:</a:t>
            </a:r>
          </a:p>
        </p:txBody>
      </p:sp>
      <p:sp>
        <p:nvSpPr>
          <p:cNvPr id="3" name="Organigramme : Terminateur 2">
            <a:extLst>
              <a:ext uri="{FF2B5EF4-FFF2-40B4-BE49-F238E27FC236}">
                <a16:creationId xmlns:a16="http://schemas.microsoft.com/office/drawing/2014/main" id="{A47307A9-8E86-153C-A75B-8BE88D018D7E}"/>
              </a:ext>
            </a:extLst>
          </p:cNvPr>
          <p:cNvSpPr/>
          <p:nvPr/>
        </p:nvSpPr>
        <p:spPr>
          <a:xfrm>
            <a:off x="1363789" y="2654709"/>
            <a:ext cx="9458632" cy="1897626"/>
          </a:xfrm>
          <a:prstGeom prst="flowChartTerminator">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dk1"/>
                </a:solidFill>
                <a:cs typeface="Calibri"/>
              </a:rPr>
              <a:t>أنتج نصا توجيهيا أرشد فيه المواطنين إلى الإقبال على منتجات الصناعة التقليدية والتعريف بها موظفا التعابير وأفعال الكلام والروابط التي اكتسبتها، في حدود عشرة أسطر.</a:t>
            </a:r>
          </a:p>
        </p:txBody>
      </p:sp>
      <p:sp>
        <p:nvSpPr>
          <p:cNvPr id="4" name="ZoneTexte 3">
            <a:extLst>
              <a:ext uri="{FF2B5EF4-FFF2-40B4-BE49-F238E27FC236}">
                <a16:creationId xmlns:a16="http://schemas.microsoft.com/office/drawing/2014/main" id="{1C7BF0B9-DA12-AE9F-E64B-B7B0D19C3B94}"/>
              </a:ext>
            </a:extLst>
          </p:cNvPr>
          <p:cNvSpPr txBox="1"/>
          <p:nvPr/>
        </p:nvSpPr>
        <p:spPr>
          <a:xfrm>
            <a:off x="814326" y="531188"/>
            <a:ext cx="10818970" cy="369332"/>
          </a:xfrm>
          <a:prstGeom prst="rect">
            <a:avLst/>
          </a:prstGeom>
          <a:noFill/>
        </p:spPr>
        <p:txBody>
          <a:bodyPr wrap="square">
            <a:spAutoFit/>
          </a:bodyPr>
          <a:lstStyle/>
          <a:p>
            <a:pPr algn="r" rtl="1"/>
            <a:r>
              <a:rPr lang="ar-SA"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يحث</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المدرس المتعلمين على إنجاز التمرين المنزلي بتوظيف شبكة </a:t>
            </a:r>
            <a:r>
              <a:rPr lang="ar-S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التقويم الذاتي </a:t>
            </a:r>
            <a:r>
              <a:rPr lang="ar-MA"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الخاصة بإنتاج نص حجاجي حول بأهمية طلب العلم في بناء مستقبل المجتمع</a:t>
            </a:r>
            <a:endPar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052517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564977642"/>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i="1"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i="1"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i="1"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8177</TotalTime>
  <Words>1896</Words>
  <Application>Microsoft Office PowerPoint</Application>
  <PresentationFormat>Grand écran</PresentationFormat>
  <Paragraphs>285</Paragraphs>
  <Slides>38</Slides>
  <Notes>5</Notes>
  <HiddenSlides>4</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38</vt:i4>
      </vt:variant>
    </vt:vector>
  </HeadingPairs>
  <TitlesOfParts>
    <vt:vector size="48" baseType="lpstr">
      <vt:lpstr>Aptos</vt:lpstr>
      <vt:lpstr>Aptos Display</vt:lpstr>
      <vt:lpstr>Arial</vt:lpstr>
      <vt:lpstr>Calibri</vt:lpstr>
      <vt:lpstr>Calibri Light</vt:lpstr>
      <vt:lpstr>Dosis</vt:lpstr>
      <vt:lpstr>Symbol</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77</cp:revision>
  <dcterms:created xsi:type="dcterms:W3CDTF">2025-11-03T10:55:47Z</dcterms:created>
  <dcterms:modified xsi:type="dcterms:W3CDTF">2026-05-18T23:17:05Z</dcterms:modified>
</cp:coreProperties>
</file>