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9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98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94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9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95.xml"/>
  <Override ContentType="application/vnd.openxmlformats-officedocument.presentationml.slideLayout+xml" PartName="/ppt/slideLayouts/slideLayout101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99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100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27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5" r:id="rId6"/>
    <p:sldMasterId id="2147483696" r:id="rId7"/>
    <p:sldMasterId id="2147483725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294" r:id="rId48"/>
    <p:sldId id="295" r:id="rId49"/>
    <p:sldId id="296" r:id="rId50"/>
    <p:sldId id="297" r:id="rId51"/>
  </p:sldIdLst>
  <p:sldSz cy="6858000" cx="12192000"/>
  <p:notesSz cx="6858000" cy="9144000"/>
  <p:embeddedFontLst>
    <p:embeddedFont>
      <p:font typeface="Dosis"/>
      <p:regular r:id="rId52"/>
      <p:bold r:id="rId53"/>
    </p:embeddedFont>
    <p:embeddedFont>
      <p:font typeface="Play"/>
      <p:regular r:id="rId54"/>
      <p:bold r:id="rId5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56" roundtripDataSignature="AMtx7mjpGNkbgNvJMQW3ffO9GbPBkW5r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03045D9-26F3-4C5F-ACD7-5B7FDDD07AFD}">
  <a:tblStyle styleId="{C03045D9-26F3-4C5F-ACD7-5B7FDDD07AFD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fill>
          <a:solidFill>
            <a:srgbClr val="CAD1D8"/>
          </a:solidFill>
        </a:fill>
      </a:tcStyle>
    </a:band1H>
    <a:band2H>
      <a:tcTxStyle/>
    </a:band2H>
    <a:band1V>
      <a:tcTxStyle/>
      <a:tcStyle>
        <a:fill>
          <a:solidFill>
            <a:srgbClr val="CAD1D8"/>
          </a:solidFill>
        </a:fill>
      </a:tcStyle>
    </a:band1V>
    <a:band2V>
      <a:tcTxStyle/>
    </a:band2V>
    <a:lastCol>
      <a:tcTxStyle b="on" i="off">
        <a:font>
          <a:latin typeface="Aptos"/>
          <a:ea typeface="Aptos"/>
          <a:cs typeface="Aptos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ptos"/>
          <a:ea typeface="Aptos"/>
          <a:cs typeface="Aptos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1.xml"/><Relationship Id="rId42" Type="http://schemas.openxmlformats.org/officeDocument/2006/relationships/slide" Target="slides/slide33.xml"/><Relationship Id="rId41" Type="http://schemas.openxmlformats.org/officeDocument/2006/relationships/slide" Target="slides/slide32.xml"/><Relationship Id="rId44" Type="http://schemas.openxmlformats.org/officeDocument/2006/relationships/slide" Target="slides/slide35.xml"/><Relationship Id="rId43" Type="http://schemas.openxmlformats.org/officeDocument/2006/relationships/slide" Target="slides/slide34.xml"/><Relationship Id="rId46" Type="http://schemas.openxmlformats.org/officeDocument/2006/relationships/slide" Target="slides/slide37.xml"/><Relationship Id="rId45" Type="http://schemas.openxmlformats.org/officeDocument/2006/relationships/slide" Target="slides/slide3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notesMaster" Target="notesMasters/notesMaster1.xml"/><Relationship Id="rId48" Type="http://schemas.openxmlformats.org/officeDocument/2006/relationships/slide" Target="slides/slide39.xml"/><Relationship Id="rId47" Type="http://schemas.openxmlformats.org/officeDocument/2006/relationships/slide" Target="slides/slide38.xml"/><Relationship Id="rId49" Type="http://schemas.openxmlformats.org/officeDocument/2006/relationships/slide" Target="slides/slide4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Relationship Id="rId31" Type="http://schemas.openxmlformats.org/officeDocument/2006/relationships/slide" Target="slides/slide22.xml"/><Relationship Id="rId30" Type="http://schemas.openxmlformats.org/officeDocument/2006/relationships/slide" Target="slides/slide21.xml"/><Relationship Id="rId33" Type="http://schemas.openxmlformats.org/officeDocument/2006/relationships/slide" Target="slides/slide24.xml"/><Relationship Id="rId32" Type="http://schemas.openxmlformats.org/officeDocument/2006/relationships/slide" Target="slides/slide23.xml"/><Relationship Id="rId35" Type="http://schemas.openxmlformats.org/officeDocument/2006/relationships/slide" Target="slides/slide26.xml"/><Relationship Id="rId34" Type="http://schemas.openxmlformats.org/officeDocument/2006/relationships/slide" Target="slides/slide25.xml"/><Relationship Id="rId37" Type="http://schemas.openxmlformats.org/officeDocument/2006/relationships/slide" Target="slides/slide28.xml"/><Relationship Id="rId36" Type="http://schemas.openxmlformats.org/officeDocument/2006/relationships/slide" Target="slides/slide27.xml"/><Relationship Id="rId39" Type="http://schemas.openxmlformats.org/officeDocument/2006/relationships/slide" Target="slides/slide30.xml"/><Relationship Id="rId38" Type="http://schemas.openxmlformats.org/officeDocument/2006/relationships/slide" Target="slides/slide29.xml"/><Relationship Id="rId20" Type="http://schemas.openxmlformats.org/officeDocument/2006/relationships/slide" Target="slides/slide11.xml"/><Relationship Id="rId22" Type="http://schemas.openxmlformats.org/officeDocument/2006/relationships/slide" Target="slides/slide13.xml"/><Relationship Id="rId21" Type="http://schemas.openxmlformats.org/officeDocument/2006/relationships/slide" Target="slides/slide12.xml"/><Relationship Id="rId24" Type="http://schemas.openxmlformats.org/officeDocument/2006/relationships/slide" Target="slides/slide15.xml"/><Relationship Id="rId23" Type="http://schemas.openxmlformats.org/officeDocument/2006/relationships/slide" Target="slides/slide14.xml"/><Relationship Id="rId26" Type="http://schemas.openxmlformats.org/officeDocument/2006/relationships/slide" Target="slides/slide17.xml"/><Relationship Id="rId25" Type="http://schemas.openxmlformats.org/officeDocument/2006/relationships/slide" Target="slides/slide16.xml"/><Relationship Id="rId28" Type="http://schemas.openxmlformats.org/officeDocument/2006/relationships/slide" Target="slides/slide19.xml"/><Relationship Id="rId27" Type="http://schemas.openxmlformats.org/officeDocument/2006/relationships/slide" Target="slides/slide18.xml"/><Relationship Id="rId29" Type="http://schemas.openxmlformats.org/officeDocument/2006/relationships/slide" Target="slides/slide20.xml"/><Relationship Id="rId51" Type="http://schemas.openxmlformats.org/officeDocument/2006/relationships/slide" Target="slides/slide42.xml"/><Relationship Id="rId50" Type="http://schemas.openxmlformats.org/officeDocument/2006/relationships/slide" Target="slides/slide41.xml"/><Relationship Id="rId53" Type="http://schemas.openxmlformats.org/officeDocument/2006/relationships/font" Target="fonts/Dosis-bold.fntdata"/><Relationship Id="rId52" Type="http://schemas.openxmlformats.org/officeDocument/2006/relationships/font" Target="fonts/Dosis-regular.fntdata"/><Relationship Id="rId11" Type="http://schemas.openxmlformats.org/officeDocument/2006/relationships/slide" Target="slides/slide2.xml"/><Relationship Id="rId55" Type="http://schemas.openxmlformats.org/officeDocument/2006/relationships/font" Target="fonts/Play-bold.fntdata"/><Relationship Id="rId10" Type="http://schemas.openxmlformats.org/officeDocument/2006/relationships/slide" Target="slides/slide1.xml"/><Relationship Id="rId54" Type="http://schemas.openxmlformats.org/officeDocument/2006/relationships/font" Target="fonts/Play-regular.fntdata"/><Relationship Id="rId13" Type="http://schemas.openxmlformats.org/officeDocument/2006/relationships/slide" Target="slides/slide4.xml"/><Relationship Id="rId12" Type="http://schemas.openxmlformats.org/officeDocument/2006/relationships/slide" Target="slides/slide3.xml"/><Relationship Id="rId56" Type="http://customschemas.google.com/relationships/presentationmetadata" Target="metadata"/><Relationship Id="rId15" Type="http://schemas.openxmlformats.org/officeDocument/2006/relationships/slide" Target="slides/slide6.xml"/><Relationship Id="rId14" Type="http://schemas.openxmlformats.org/officeDocument/2006/relationships/slide" Target="slides/slide5.xml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19" Type="http://schemas.openxmlformats.org/officeDocument/2006/relationships/slide" Target="slides/slide10.xml"/><Relationship Id="rId18" Type="http://schemas.openxmlformats.org/officeDocument/2006/relationships/slide" Target="slides/slide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ar-M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:notes"/>
          <p:cNvSpPr/>
          <p:nvPr>
            <p:ph idx="2" type="sldImg"/>
          </p:nvPr>
        </p:nvSpPr>
        <p:spPr>
          <a:xfrm>
            <a:off x="931863" y="1052513"/>
            <a:ext cx="5054600" cy="28432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2" name="Google Shape;572;p1:notes"/>
          <p:cNvSpPr txBox="1"/>
          <p:nvPr>
            <p:ph idx="1" type="body"/>
          </p:nvPr>
        </p:nvSpPr>
        <p:spPr>
          <a:xfrm>
            <a:off x="685800" y="4400559"/>
            <a:ext cx="5486400" cy="36005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1:notes"/>
          <p:cNvSpPr txBox="1"/>
          <p:nvPr/>
        </p:nvSpPr>
        <p:spPr>
          <a:xfrm>
            <a:off x="3884608" y="8685227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ar-MA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" name="Google Shape;732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6" name="Google Shape;746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8" name="Google Shape;768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4" name="Google Shape;784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4" name="Google Shape;794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4" name="Google Shape;814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24" name="Google Shape;824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4" name="Google Shape;834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4" name="Google Shape;844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4" name="Google Shape;854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6" name="Google Shape;866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6" name="Google Shape;886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8" name="Google Shape;898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5" name="Google Shape;915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5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7" name="Google Shape;927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40" name="Google Shape;940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0" name="Google Shape;950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0" name="Google Shape;960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1" name="Google Shape;971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3" name="Google Shape;983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7" name="Google Shape;997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16" name="Google Shape;1016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6" name="Google Shape;1026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1" name="Google Shape;1031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6" name="Google Shape;1056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gif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gif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gif"/><Relationship Id="rId3" Type="http://schemas.openxmlformats.org/officeDocument/2006/relationships/image" Target="../media/image5.pn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png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png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1.png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3.png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6.png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5.png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5.png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0.png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0.png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0.png"/></Relationships>
</file>

<file path=ppt/slideLayouts/_rels/slideLayout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0.png"/></Relationships>
</file>

<file path=ppt/slideLayouts/_rels/slideLayout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1.png"/></Relationships>
</file>

<file path=ppt/slideLayouts/_rels/slideLayout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5.png"/></Relationships>
</file>

<file path=ppt/slideLayouts/_rels/slideLayout9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5.png"/></Relationships>
</file>

<file path=ppt/slideLayouts/_rels/slideLayout9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5.png"/></Relationships>
</file>

<file path=ppt/slideLayouts/_rels/slideLayout9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5.png"/></Relationships>
</file>

<file path=ppt/slideLayouts/_rels/slideLayout10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5.png"/></Relationships>
</file>

<file path=ppt/slideLayouts/_rels/slideLayout10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4"/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Calibri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هيكلة الحصة">
  <p:cSld name="هيكلة الحصة">
    <p:bg>
      <p:bgPr>
        <a:solidFill>
          <a:srgbClr val="DCE6F2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6"/>
          <p:cNvSpPr/>
          <p:nvPr/>
        </p:nvSpPr>
        <p:spPr>
          <a:xfrm>
            <a:off x="5500020" y="429828"/>
            <a:ext cx="5817654" cy="584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1" i="0" lang="ar-MA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هيكلة الحصة</a:t>
            </a:r>
            <a:endParaRPr b="1" i="0" sz="3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23" name="Google Shape;23;p46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11266255" y="178633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6"/>
          <p:cNvSpPr/>
          <p:nvPr/>
        </p:nvSpPr>
        <p:spPr>
          <a:xfrm>
            <a:off x="1593283" y="1662544"/>
            <a:ext cx="8950037" cy="4172319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" name="Google Shape;25;p46"/>
          <p:cNvGrpSpPr/>
          <p:nvPr/>
        </p:nvGrpSpPr>
        <p:grpSpPr>
          <a:xfrm>
            <a:off x="1727870" y="1914415"/>
            <a:ext cx="8585152" cy="548005"/>
            <a:chOff x="2156845" y="1060636"/>
            <a:chExt cx="5246201" cy="411004"/>
          </a:xfrm>
        </p:grpSpPr>
        <p:sp>
          <p:nvSpPr>
            <p:cNvPr id="26" name="Google Shape;26;p46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46"/>
            <p:cNvSpPr/>
            <p:nvPr/>
          </p:nvSpPr>
          <p:spPr>
            <a:xfrm>
              <a:off x="2173655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C4E0B2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46"/>
            <p:cNvSpPr/>
            <p:nvPr/>
          </p:nvSpPr>
          <p:spPr>
            <a:xfrm>
              <a:off x="7029051" y="1128589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MA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</p:grpSp>
      <p:sp>
        <p:nvSpPr>
          <p:cNvPr id="29" name="Google Shape;29;p46"/>
          <p:cNvSpPr/>
          <p:nvPr/>
        </p:nvSpPr>
        <p:spPr>
          <a:xfrm>
            <a:off x="1727871" y="2740793"/>
            <a:ext cx="8585151" cy="548005"/>
          </a:xfrm>
          <a:custGeom>
            <a:rect b="b" l="l" r="r" t="t"/>
            <a:pathLst>
              <a:path extrusionOk="0" h="120000" w="120000">
                <a:moveTo>
                  <a:pt x="0" y="20000"/>
                </a:moveTo>
                <a:lnTo>
                  <a:pt x="0" y="20000"/>
                </a:lnTo>
                <a:cubicBezTo>
                  <a:pt x="0" y="8954"/>
                  <a:pt x="572" y="0"/>
                  <a:pt x="1277" y="0"/>
                </a:cubicBezTo>
                <a:lnTo>
                  <a:pt x="118723" y="0"/>
                </a:lnTo>
                <a:cubicBezTo>
                  <a:pt x="119062" y="0"/>
                  <a:pt x="119386" y="2107"/>
                  <a:pt x="119626" y="5858"/>
                </a:cubicBezTo>
                <a:cubicBezTo>
                  <a:pt x="11986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428" y="120000"/>
                  <a:pt x="118723" y="120000"/>
                </a:cubicBezTo>
                <a:lnTo>
                  <a:pt x="1277" y="120000"/>
                </a:lnTo>
                <a:cubicBezTo>
                  <a:pt x="938" y="120000"/>
                  <a:pt x="614" y="117893"/>
                  <a:pt x="374" y="114142"/>
                </a:cubicBezTo>
                <a:cubicBezTo>
                  <a:pt x="13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cap="flat" cmpd="sng" w="2857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" name="Google Shape;30;p46"/>
          <p:cNvGrpSpPr/>
          <p:nvPr/>
        </p:nvGrpSpPr>
        <p:grpSpPr>
          <a:xfrm>
            <a:off x="1727870" y="3567172"/>
            <a:ext cx="8585152" cy="548005"/>
            <a:chOff x="2156845" y="1060636"/>
            <a:chExt cx="5230662" cy="411004"/>
          </a:xfrm>
        </p:grpSpPr>
        <p:sp>
          <p:nvSpPr>
            <p:cNvPr id="31" name="Google Shape;31;p46"/>
            <p:cNvSpPr/>
            <p:nvPr/>
          </p:nvSpPr>
          <p:spPr>
            <a:xfrm>
              <a:off x="2156845" y="1060636"/>
              <a:ext cx="5230662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4" y="0"/>
                    <a:pt x="1572" y="0"/>
                  </a:cubicBezTo>
                  <a:lnTo>
                    <a:pt x="118428" y="0"/>
                  </a:lnTo>
                  <a:cubicBezTo>
                    <a:pt x="118845" y="0"/>
                    <a:pt x="119245" y="2107"/>
                    <a:pt x="119540" y="5858"/>
                  </a:cubicBezTo>
                  <a:cubicBezTo>
                    <a:pt x="119834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6" y="120000"/>
                    <a:pt x="118428" y="120000"/>
                  </a:cubicBezTo>
                  <a:lnTo>
                    <a:pt x="1572" y="120000"/>
                  </a:lnTo>
                  <a:lnTo>
                    <a:pt x="1572" y="120000"/>
                  </a:lnTo>
                  <a:cubicBezTo>
                    <a:pt x="1155" y="120000"/>
                    <a:pt x="755" y="117893"/>
                    <a:pt x="460" y="114142"/>
                  </a:cubicBezTo>
                  <a:cubicBezTo>
                    <a:pt x="166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46"/>
            <p:cNvSpPr/>
            <p:nvPr/>
          </p:nvSpPr>
          <p:spPr>
            <a:xfrm>
              <a:off x="2173605" y="1060872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46"/>
            <p:cNvSpPr/>
            <p:nvPr/>
          </p:nvSpPr>
          <p:spPr>
            <a:xfrm>
              <a:off x="7022854" y="1125891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156082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MA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b="0" i="0" sz="14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" name="Google Shape;34;p46"/>
          <p:cNvGrpSpPr/>
          <p:nvPr/>
        </p:nvGrpSpPr>
        <p:grpSpPr>
          <a:xfrm>
            <a:off x="1727870" y="5111865"/>
            <a:ext cx="8557644" cy="548008"/>
            <a:chOff x="2181743" y="1049983"/>
            <a:chExt cx="5221155" cy="411004"/>
          </a:xfrm>
        </p:grpSpPr>
        <p:sp>
          <p:nvSpPr>
            <p:cNvPr id="35" name="Google Shape;35;p46"/>
            <p:cNvSpPr/>
            <p:nvPr/>
          </p:nvSpPr>
          <p:spPr>
            <a:xfrm>
              <a:off x="2181743" y="1049983"/>
              <a:ext cx="5221155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5" y="0"/>
                    <a:pt x="1574" y="0"/>
                  </a:cubicBezTo>
                  <a:lnTo>
                    <a:pt x="118426" y="0"/>
                  </a:lnTo>
                  <a:cubicBezTo>
                    <a:pt x="118843" y="0"/>
                    <a:pt x="119244" y="2107"/>
                    <a:pt x="119539" y="5858"/>
                  </a:cubicBezTo>
                  <a:cubicBezTo>
                    <a:pt x="119834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5" y="120000"/>
                    <a:pt x="118426" y="120000"/>
                  </a:cubicBezTo>
                  <a:lnTo>
                    <a:pt x="1574" y="120000"/>
                  </a:lnTo>
                  <a:lnTo>
                    <a:pt x="1574" y="120000"/>
                  </a:lnTo>
                  <a:cubicBezTo>
                    <a:pt x="1157" y="120000"/>
                    <a:pt x="756" y="117893"/>
                    <a:pt x="461" y="114142"/>
                  </a:cubicBezTo>
                  <a:cubicBezTo>
                    <a:pt x="166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46"/>
            <p:cNvSpPr/>
            <p:nvPr/>
          </p:nvSpPr>
          <p:spPr>
            <a:xfrm>
              <a:off x="7071105" y="1107283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MA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b="0" i="0" sz="14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" name="Google Shape;37;p46"/>
          <p:cNvSpPr txBox="1"/>
          <p:nvPr>
            <p:ph idx="1" type="body"/>
          </p:nvPr>
        </p:nvSpPr>
        <p:spPr>
          <a:xfrm>
            <a:off x="2543375" y="1954844"/>
            <a:ext cx="121228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46"/>
          <p:cNvSpPr txBox="1"/>
          <p:nvPr>
            <p:ph idx="2" type="body"/>
          </p:nvPr>
        </p:nvSpPr>
        <p:spPr>
          <a:xfrm>
            <a:off x="4558155" y="2784394"/>
            <a:ext cx="5044338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46"/>
          <p:cNvSpPr txBox="1"/>
          <p:nvPr>
            <p:ph idx="3" type="body"/>
          </p:nvPr>
        </p:nvSpPr>
        <p:spPr>
          <a:xfrm>
            <a:off x="4558155" y="3621380"/>
            <a:ext cx="5044338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40" name="Google Shape;40;p46"/>
          <p:cNvGrpSpPr/>
          <p:nvPr/>
        </p:nvGrpSpPr>
        <p:grpSpPr>
          <a:xfrm>
            <a:off x="1755378" y="4326602"/>
            <a:ext cx="8557643" cy="548005"/>
            <a:chOff x="2156845" y="1060636"/>
            <a:chExt cx="5213902" cy="411004"/>
          </a:xfrm>
        </p:grpSpPr>
        <p:sp>
          <p:nvSpPr>
            <p:cNvPr id="41" name="Google Shape;41;p46"/>
            <p:cNvSpPr/>
            <p:nvPr/>
          </p:nvSpPr>
          <p:spPr>
            <a:xfrm>
              <a:off x="2156845" y="1060636"/>
              <a:ext cx="5213902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6" y="0"/>
                    <a:pt x="1577" y="0"/>
                  </a:cubicBezTo>
                  <a:lnTo>
                    <a:pt x="118423" y="0"/>
                  </a:lnTo>
                  <a:cubicBezTo>
                    <a:pt x="118841" y="0"/>
                    <a:pt x="119242" y="2107"/>
                    <a:pt x="119538" y="5858"/>
                  </a:cubicBezTo>
                  <a:cubicBezTo>
                    <a:pt x="119834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4" y="120000"/>
                    <a:pt x="118423" y="120000"/>
                  </a:cubicBezTo>
                  <a:lnTo>
                    <a:pt x="1577" y="120000"/>
                  </a:lnTo>
                  <a:lnTo>
                    <a:pt x="1577" y="120000"/>
                  </a:lnTo>
                  <a:cubicBezTo>
                    <a:pt x="1159" y="120000"/>
                    <a:pt x="758" y="117893"/>
                    <a:pt x="462" y="114142"/>
                  </a:cubicBezTo>
                  <a:cubicBezTo>
                    <a:pt x="166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46"/>
            <p:cNvSpPr/>
            <p:nvPr/>
          </p:nvSpPr>
          <p:spPr>
            <a:xfrm>
              <a:off x="2173605" y="1060872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46"/>
            <p:cNvSpPr/>
            <p:nvPr/>
          </p:nvSpPr>
          <p:spPr>
            <a:xfrm>
              <a:off x="7022244" y="1113471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156082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MA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b="0" i="0" sz="14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" name="Google Shape;44;p46"/>
          <p:cNvSpPr txBox="1"/>
          <p:nvPr>
            <p:ph idx="4" type="body"/>
          </p:nvPr>
        </p:nvSpPr>
        <p:spPr>
          <a:xfrm>
            <a:off x="4558155" y="1963761"/>
            <a:ext cx="5044339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46"/>
          <p:cNvSpPr txBox="1"/>
          <p:nvPr>
            <p:ph idx="5" type="body"/>
          </p:nvPr>
        </p:nvSpPr>
        <p:spPr>
          <a:xfrm>
            <a:off x="4558155" y="4367786"/>
            <a:ext cx="5044338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46"/>
          <p:cNvSpPr txBox="1"/>
          <p:nvPr>
            <p:ph idx="6" type="body"/>
          </p:nvPr>
        </p:nvSpPr>
        <p:spPr>
          <a:xfrm>
            <a:off x="2491895" y="2837871"/>
            <a:ext cx="1263765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46"/>
          <p:cNvSpPr txBox="1"/>
          <p:nvPr>
            <p:ph idx="7" type="body"/>
          </p:nvPr>
        </p:nvSpPr>
        <p:spPr>
          <a:xfrm>
            <a:off x="2543374" y="3621380"/>
            <a:ext cx="1278748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46"/>
          <p:cNvSpPr txBox="1"/>
          <p:nvPr>
            <p:ph idx="8" type="body"/>
          </p:nvPr>
        </p:nvSpPr>
        <p:spPr>
          <a:xfrm>
            <a:off x="2475560" y="4411085"/>
            <a:ext cx="1280099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46"/>
          <p:cNvSpPr/>
          <p:nvPr/>
        </p:nvSpPr>
        <p:spPr>
          <a:xfrm>
            <a:off x="1750744" y="5096672"/>
            <a:ext cx="639616" cy="519597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lnTo>
                  <a:pt x="0" y="60000"/>
                </a:ln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46"/>
          <p:cNvSpPr txBox="1"/>
          <p:nvPr>
            <p:ph idx="9" type="body"/>
          </p:nvPr>
        </p:nvSpPr>
        <p:spPr>
          <a:xfrm>
            <a:off x="2475559" y="5155469"/>
            <a:ext cx="1280099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46"/>
          <p:cNvSpPr txBox="1"/>
          <p:nvPr>
            <p:ph idx="13" type="body"/>
          </p:nvPr>
        </p:nvSpPr>
        <p:spPr>
          <a:xfrm>
            <a:off x="4528561" y="5160644"/>
            <a:ext cx="5091127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46"/>
          <p:cNvSpPr/>
          <p:nvPr/>
        </p:nvSpPr>
        <p:spPr>
          <a:xfrm>
            <a:off x="9772907" y="2801706"/>
            <a:ext cx="395203" cy="395203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lnTo>
                  <a:pt x="0" y="60000"/>
                </a:ln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156082"/>
          </a:solidFill>
          <a:ln>
            <a:noFill/>
          </a:ln>
        </p:spPr>
        <p:txBody>
          <a:bodyPr anchorCtr="1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4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46"/>
          <p:cNvSpPr/>
          <p:nvPr/>
        </p:nvSpPr>
        <p:spPr>
          <a:xfrm>
            <a:off x="1740097" y="2744359"/>
            <a:ext cx="637722" cy="519597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lnTo>
                  <a:pt x="0" y="60000"/>
                </a:ln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C4E0B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47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56" name="Google Shape;56;p47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270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47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5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" name="Google Shape;58;p47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47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افتتاح الحصة</a:t>
            </a:r>
            <a:endParaRPr b="1" i="0" sz="4400" u="none" cap="none" strike="noStrike">
              <a:solidFill>
                <a:srgbClr val="F19D1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" name="Google Shape;60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47"/>
          <p:cNvSpPr txBox="1"/>
          <p:nvPr>
            <p:ph idx="1" type="body"/>
          </p:nvPr>
        </p:nvSpPr>
        <p:spPr>
          <a:xfrm>
            <a:off x="8686801" y="5236960"/>
            <a:ext cx="1598732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4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5" name="Google Shape;65;p4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6" name="Google Shape;66;p4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7" name="Google Shape;67;p4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8" name="Google Shape;68;p48"/>
          <p:cNvSpPr txBox="1"/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48"/>
          <p:cNvSpPr txBox="1"/>
          <p:nvPr>
            <p:ph idx="1" type="body"/>
          </p:nvPr>
        </p:nvSpPr>
        <p:spPr>
          <a:xfrm>
            <a:off x="965589" y="575745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i="1" sz="110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70" name="Google Shape;70;p48"/>
          <p:cNvPicPr preferRelativeResize="0"/>
          <p:nvPr/>
        </p:nvPicPr>
        <p:blipFill rotWithShape="1">
          <a:blip r:embed="rId2">
            <a:alphaModFix/>
          </a:blip>
          <a:srcRect b="62431" l="6026" r="75345" t="25226"/>
          <a:stretch/>
        </p:blipFill>
        <p:spPr>
          <a:xfrm>
            <a:off x="11484657" y="200308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نشاط اعتيادي">
  <p:cSld name="نشاط اعتيادي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4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73" name="Google Shape;73;p4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4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5" name="Google Shape;75;p49"/>
          <p:cNvSpPr txBox="1"/>
          <p:nvPr/>
        </p:nvSpPr>
        <p:spPr>
          <a:xfrm>
            <a:off x="5001813" y="2239385"/>
            <a:ext cx="5985399" cy="81990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44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نشاط اعتيادي</a:t>
            </a:r>
            <a:endParaRPr b="1" i="0" sz="4400" u="none" cap="none" strike="noStrike">
              <a:solidFill>
                <a:srgbClr val="F19D1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49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Une image contenant dessin humoristique, habits, garçon, Dessin d’enfant&#10;&#10;Le contenu généré par l’IA peut être incorrect." id="77" name="Google Shape;77;p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82370" y="1727822"/>
            <a:ext cx="3207836" cy="30134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81" name="Google Shape;81;p1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3" name="Google Shape;93;p1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1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1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6" name="Google Shape;106;p1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1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8" name="Google Shape;108;p1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9" name="Google Shape;109;p1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20" name="Google Shape;120;p1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21" name="Google Shape;121;p1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Google Shape;127;p1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28" name="Google Shape;128;p1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4" name="Google Shape;134;p1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1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1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0" name="Google Shape;140;p1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1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1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>
  <p:cSld name="Diapositive de titre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مراقبة إنجاز الواجبات المنزلية">
  <p:cSld name="مراقبة إنجاز الواجبات المنزلية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52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47" name="Google Shape;147;p52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52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9" name="Google Shape;149;p52"/>
          <p:cNvSpPr txBox="1"/>
          <p:nvPr/>
        </p:nvSpPr>
        <p:spPr>
          <a:xfrm>
            <a:off x="5264727" y="2131992"/>
            <a:ext cx="5458691" cy="1706942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44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مراقبة إنجاز الواجبات المنزلية</a:t>
            </a:r>
            <a:endParaRPr b="1" i="0" sz="4400" u="none" cap="none" strike="noStrike">
              <a:solidFill>
                <a:srgbClr val="F19D1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52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ct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1" sz="20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Une image contenant Visage humain, personne, habits, dessin&#10;&#10;Le contenu généré par l’IA peut être incorrect." id="151" name="Google Shape;151;p5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9743" y="1746941"/>
            <a:ext cx="3766659" cy="3766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3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4" name="Google Shape;154;p53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5" name="Google Shape;155;p53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oogle Shape;157;p5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58" name="Google Shape;158;p5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9" name="Google Shape;159;p5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0" name="Google Shape;160;p5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61" name="Google Shape;161;p54"/>
          <p:cNvSpPr txBox="1"/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b="1" i="0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2" name="Google Shape;162;p54"/>
          <p:cNvSpPr txBox="1"/>
          <p:nvPr>
            <p:ph idx="1" type="body"/>
          </p:nvPr>
        </p:nvSpPr>
        <p:spPr>
          <a:xfrm>
            <a:off x="965589" y="575745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1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1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1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1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1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Image générée" id="163" name="Google Shape;163;p54"/>
          <p:cNvPicPr preferRelativeResize="0"/>
          <p:nvPr/>
        </p:nvPicPr>
        <p:blipFill rotWithShape="1">
          <a:blip r:embed="rId2">
            <a:alphaModFix/>
          </a:blip>
          <a:srcRect b="62431" l="6026" r="75345" t="25226"/>
          <a:stretch/>
        </p:blipFill>
        <p:spPr>
          <a:xfrm>
            <a:off x="11484657" y="200308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التصريح بالأهداف">
  <p:cSld name="التصريح بالأهداف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55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66" name="Google Shape;166;p55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55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8" name="Google Shape;168;p55"/>
          <p:cNvSpPr txBox="1"/>
          <p:nvPr/>
        </p:nvSpPr>
        <p:spPr>
          <a:xfrm>
            <a:off x="5001813" y="2239385"/>
            <a:ext cx="5985399" cy="81990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44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التصريح بالأهداف</a:t>
            </a:r>
            <a:endParaRPr b="1" i="0" sz="4400" u="none" cap="none" strike="noStrike">
              <a:solidFill>
                <a:srgbClr val="F19D1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55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ct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1" sz="20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70" name="Google Shape;170;p5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41920" y="1708359"/>
            <a:ext cx="2829300" cy="32065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able of contents">
  <p:cSld name="1_Table of contents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173" name="Google Shape;173;p124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24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able of contents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25"/>
          <p:cNvSpPr txBox="1"/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7" name="Google Shape;177;p125"/>
          <p:cNvSpPr txBox="1"/>
          <p:nvPr>
            <p:ph idx="1" type="subTitle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8" name="Google Shape;178;p125"/>
          <p:cNvSpPr txBox="1"/>
          <p:nvPr>
            <p:ph idx="2" type="subTitle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9" name="Google Shape;179;p125"/>
          <p:cNvSpPr txBox="1"/>
          <p:nvPr>
            <p:ph idx="3" type="title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0" name="Google Shape;180;p125"/>
          <p:cNvSpPr txBox="1"/>
          <p:nvPr>
            <p:ph idx="4" type="subTitle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1" name="Google Shape;181;p125"/>
          <p:cNvSpPr txBox="1"/>
          <p:nvPr>
            <p:ph idx="5" type="subTitle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2" name="Google Shape;182;p125"/>
          <p:cNvSpPr txBox="1"/>
          <p:nvPr>
            <p:ph idx="6" type="title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t" bIns="68550" lIns="91425" spcFirstLastPara="1" rIns="91425" wrap="square" tIns="6855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3" name="Google Shape;183;p125"/>
          <p:cNvSpPr txBox="1"/>
          <p:nvPr>
            <p:ph idx="7" type="title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t" bIns="68550" lIns="91425" spcFirstLastPara="1" rIns="91425" wrap="square" tIns="6855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4" name="Google Shape;184;p125"/>
          <p:cNvSpPr txBox="1"/>
          <p:nvPr>
            <p:ph idx="8" type="title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t" bIns="68550" lIns="91425" spcFirstLastPara="1" rIns="91425" wrap="square" tIns="6855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5" name="Google Shape;185;p125"/>
          <p:cNvSpPr txBox="1"/>
          <p:nvPr>
            <p:ph idx="9" type="title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t" bIns="68550" lIns="91425" spcFirstLastPara="1" rIns="91425" wrap="square" tIns="6855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6" name="Google Shape;186;p125"/>
          <p:cNvSpPr txBox="1"/>
          <p:nvPr>
            <p:ph idx="13" type="title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7" name="Google Shape;187;p125"/>
          <p:cNvSpPr txBox="1"/>
          <p:nvPr>
            <p:ph idx="14" type="title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8" name="Google Shape;188;p125"/>
          <p:cNvSpPr txBox="1"/>
          <p:nvPr>
            <p:ph idx="15" type="title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190" name="Google Shape;190;p126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-16983"/>
            <a:ext cx="792431" cy="791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position personnalisée">
  <p:cSld name="Disposition personnalisée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27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3" name="Google Shape;193;p127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4" name="Google Shape;194;p127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sp>
        <p:nvSpPr>
          <p:cNvPr id="195" name="Google Shape;195;p127"/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27"/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algn="tl">
              <a:srgbClr val="000000">
                <a:alpha val="4705"/>
              </a:srgbClr>
            </a:outerShdw>
          </a:effectLst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27"/>
          <p:cNvSpPr txBox="1"/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5467"/>
              <a:buFont typeface="Calibri"/>
              <a:buNone/>
              <a:defRPr b="1" i="0" sz="54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8" name="Google Shape;198;p127"/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9" name="Google Shape;199;p1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sposition personnalisée">
  <p:cSld name="1_Disposition personnalisée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28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2" name="Google Shape;202;p128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3" name="Google Shape;203;p128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sp>
        <p:nvSpPr>
          <p:cNvPr id="204" name="Google Shape;204;p128"/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28"/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algn="tl">
              <a:srgbClr val="000000">
                <a:alpha val="3921"/>
              </a:srgbClr>
            </a:outerShdw>
          </a:effectLst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28"/>
          <p:cNvSpPr txBox="1"/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5467"/>
              <a:buFont typeface="Calibri"/>
              <a:buNone/>
              <a:defRPr b="1" i="0" sz="54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07" name="Google Shape;207;p128"/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8" name="Google Shape;208;p1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30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30"/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rgbClr val="70AD47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0000" lIns="719975" spcFirstLastPara="1" rIns="719975" wrap="square" tIns="360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30"/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30"/>
          <p:cNvSpPr txBox="1"/>
          <p:nvPr>
            <p:ph idx="1" type="body"/>
          </p:nvPr>
        </p:nvSpPr>
        <p:spPr>
          <a:xfrm>
            <a:off x="3715207" y="81029"/>
            <a:ext cx="4757599" cy="7755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45720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b="1" i="0" sz="4800" u="none" cap="none" strike="noStrike">
                <a:solidFill>
                  <a:srgbClr val="000000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5" name="Google Shape;215;p130"/>
          <p:cNvSpPr txBox="1"/>
          <p:nvPr>
            <p:ph idx="2" type="body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7465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•"/>
              <a:defRPr b="0" i="0" sz="3067" u="none" cap="none" strike="noStrike">
                <a:solidFill>
                  <a:srgbClr val="000000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31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31"/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rgbClr val="70AD47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0000" lIns="719975" spcFirstLastPara="1" rIns="719975" wrap="square" tIns="360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31"/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31"/>
          <p:cNvSpPr txBox="1"/>
          <p:nvPr>
            <p:ph idx="1" type="body"/>
          </p:nvPr>
        </p:nvSpPr>
        <p:spPr>
          <a:xfrm>
            <a:off x="3715207" y="81028"/>
            <a:ext cx="4757599" cy="707599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1" name="Google Shape;221;p131"/>
          <p:cNvSpPr txBox="1"/>
          <p:nvPr>
            <p:ph idx="2" type="body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Disposition personnalisée">
  <p:cSld name="2_Disposition personnalisée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32"/>
          <p:cNvSpPr txBox="1"/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4" name="Google Shape;224;p132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5" name="Google Shape;225;p132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6" name="Google Shape;226;p132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33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9" name="Google Shape;229;p133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0" name="Google Shape;230;p133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sp>
        <p:nvSpPr>
          <p:cNvPr id="231" name="Google Shape;231;p133"/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33"/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algn="tl">
              <a:srgbClr val="000000">
                <a:alpha val="4705"/>
              </a:srgbClr>
            </a:outerShdw>
          </a:effectLst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33"/>
          <p:cNvSpPr txBox="1"/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5467"/>
              <a:buFont typeface="Calibri"/>
              <a:buNone/>
              <a:defRPr b="1" i="0" sz="54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4" name="Google Shape;234;p133"/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5" name="Google Shape;235;p1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Disposition personnalisée">
  <p:cSld name="3_Disposition personnalisée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34"/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905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666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34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9" name="Google Shape;239;p134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0" name="Google Shape;240;p134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sp>
        <p:nvSpPr>
          <p:cNvPr id="241" name="Google Shape;241;p134"/>
          <p:cNvSpPr/>
          <p:nvPr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34"/>
          <p:cNvSpPr/>
          <p:nvPr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470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34"/>
          <p:cNvSpPr txBox="1"/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i="0" sz="5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44" name="Google Shape;244;p134"/>
          <p:cNvSpPr/>
          <p:nvPr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5" name="Google Shape;245;p1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Google Shape;247;p135"/>
          <p:cNvGrpSpPr/>
          <p:nvPr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248" name="Google Shape;248;p13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9" name="Google Shape;249;p135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50" name="Google Shape;250;p135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51" name="Google Shape;251;p135"/>
          <p:cNvSpPr/>
          <p:nvPr/>
        </p:nvSpPr>
        <p:spPr>
          <a:xfrm rot="10800000">
            <a:off x="11447485" y="272473"/>
            <a:ext cx="290043" cy="219304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5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52" name="Google Shape;252;p135"/>
          <p:cNvSpPr txBox="1"/>
          <p:nvPr>
            <p:ph type="title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47474"/>
              </a:buClr>
              <a:buSzPts val="2000"/>
              <a:buFont typeface="Play"/>
              <a:buNone/>
              <a:defRPr b="1" i="0" sz="2000" u="none" cap="none" strike="noStrike">
                <a:solidFill>
                  <a:srgbClr val="747474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3" name="Google Shape;253;p135"/>
          <p:cNvSpPr txBox="1"/>
          <p:nvPr>
            <p:ph idx="1" type="body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1" sz="1400" u="none" cap="none" strike="noStrike">
                <a:solidFill>
                  <a:srgbClr val="AEAEA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bg>
      <p:bgPr>
        <a:solidFill>
          <a:schemeClr val="lt1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3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cap="flat" cmpd="sng" w="12700">
            <a:solidFill>
              <a:srgbClr val="70AD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60000" lIns="720000" spcFirstLastPara="1" rIns="720000" wrap="square" tIns="360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38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38"/>
          <p:cNvSpPr txBox="1"/>
          <p:nvPr>
            <p:ph idx="1" type="body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6195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1" i="0" sz="4800" u="none" cap="none" strike="noStrik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2" name="Google Shape;262;p138"/>
          <p:cNvSpPr txBox="1"/>
          <p:nvPr>
            <p:ph idx="2" type="body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6195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3000" u="none" cap="none" strike="noStrik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3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3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cap="flat" cmpd="sng" w="12700">
            <a:solidFill>
              <a:srgbClr val="70AD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60000" lIns="720000" spcFirstLastPara="1" rIns="720000" wrap="square" tIns="360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39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39"/>
          <p:cNvSpPr txBox="1"/>
          <p:nvPr>
            <p:ph idx="1" type="body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b="0" i="0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8" name="Google Shape;268;p139"/>
          <p:cNvSpPr txBox="1"/>
          <p:nvPr>
            <p:ph idx="2" type="body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Disposition personnalisée">
  <p:cSld name="4_Disposition personnalisée"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71" name="Google Shape;271;p140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2" name="Google Shape;272;p140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3" name="Google Shape;273;p140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ontents slide layout">
  <p:cSld name="3_Contents slide layout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1"/>
          <p:cNvSpPr txBox="1"/>
          <p:nvPr>
            <p:ph idx="1" type="body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5400" u="none" cap="none" strike="noStrike">
                <a:solidFill>
                  <a:srgbClr val="262626"/>
                </a:solidFill>
                <a:latin typeface="Play"/>
                <a:ea typeface="Play"/>
                <a:cs typeface="Play"/>
                <a:sym typeface="Play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>
  <p:cSld name="12_Title Slide">
    <p:bg>
      <p:bgPr>
        <a:solidFill>
          <a:schemeClr val="lt1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277" name="Google Shape;277;p142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42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Title Slide">
  <p:cSld name="13_Title Slide">
    <p:bg>
      <p:bgPr>
        <a:solidFill>
          <a:schemeClr val="lt1"/>
        </a:solid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280" name="Google Shape;280;p143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143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Title Slide">
  <p:cSld name="14_Title Slide">
    <p:bg>
      <p:bgPr>
        <a:solidFill>
          <a:schemeClr val="lt1"/>
        </a:solid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283" name="Google Shape;283;p144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144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Title Slide">
  <p:cSld name="15_Title Slide">
    <p:bg>
      <p:bgPr>
        <a:solidFill>
          <a:schemeClr val="lt1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286" name="Google Shape;286;p145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45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Title Slide">
  <p:cSld name="16_Title Slide">
    <p:bg>
      <p:bgPr>
        <a:solidFill>
          <a:schemeClr val="lt1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289" name="Google Shape;289;p146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146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cript">
  <p:cSld name="1_script"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47"/>
          <p:cNvSpPr/>
          <p:nvPr/>
        </p:nvSpPr>
        <p:spPr>
          <a:xfrm>
            <a:off x="83184" y="57572"/>
            <a:ext cx="12039799" cy="1093409"/>
          </a:xfrm>
          <a:prstGeom prst="roundRect">
            <a:avLst>
              <a:gd fmla="val 14434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93" name="Google Shape;293;p147"/>
          <p:cNvSpPr/>
          <p:nvPr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cap="flat" cmpd="sng" w="76200">
            <a:solidFill>
              <a:srgbClr val="8BC14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294" name="Google Shape;294;p147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83184" y="76094"/>
            <a:ext cx="1096128" cy="1096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57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8" name="Google Shape;298;p57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9" name="Google Shape;299;p57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able of contents">
  <p:cSld name="1_Table of contents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>
  <p:cSld name="Diapositive de titre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303" name="Google Shape;303;p60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60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اختتام الحصة">
  <p:cSld name="اختتام الحصة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06;p61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07" name="Google Shape;307;p61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61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5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9" name="Google Shape;309;p61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61"/>
          <p:cNvSpPr txBox="1"/>
          <p:nvPr/>
        </p:nvSpPr>
        <p:spPr>
          <a:xfrm>
            <a:off x="946951" y="3651380"/>
            <a:ext cx="10298101" cy="906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اختتام الحصة</a:t>
            </a:r>
            <a:endParaRPr/>
          </a:p>
        </p:txBody>
      </p:sp>
      <p:pic>
        <p:nvPicPr>
          <p:cNvPr id="311" name="Google Shape;311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61"/>
          <p:cNvSpPr txBox="1"/>
          <p:nvPr>
            <p:ph idx="1" type="body"/>
          </p:nvPr>
        </p:nvSpPr>
        <p:spPr>
          <a:xfrm>
            <a:off x="8661401" y="5229083"/>
            <a:ext cx="1698752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1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able of contents"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65"/>
          <p:cNvSpPr txBox="1"/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15" name="Google Shape;315;p65"/>
          <p:cNvSpPr txBox="1"/>
          <p:nvPr>
            <p:ph idx="1" type="subTitle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6" name="Google Shape;316;p65"/>
          <p:cNvSpPr txBox="1"/>
          <p:nvPr>
            <p:ph idx="2" type="subTitle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7" name="Google Shape;317;p65"/>
          <p:cNvSpPr txBox="1"/>
          <p:nvPr>
            <p:ph idx="3" type="title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18" name="Google Shape;318;p65"/>
          <p:cNvSpPr txBox="1"/>
          <p:nvPr>
            <p:ph idx="4" type="subTitle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9" name="Google Shape;319;p65"/>
          <p:cNvSpPr txBox="1"/>
          <p:nvPr>
            <p:ph idx="5" type="subTitle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0" name="Google Shape;320;p65"/>
          <p:cNvSpPr txBox="1"/>
          <p:nvPr>
            <p:ph idx="6" type="title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t" bIns="68550" lIns="91425" spcFirstLastPara="1" rIns="91425" wrap="square" tIns="6855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21" name="Google Shape;321;p65"/>
          <p:cNvSpPr txBox="1"/>
          <p:nvPr>
            <p:ph idx="7" type="title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t" bIns="68550" lIns="91425" spcFirstLastPara="1" rIns="91425" wrap="square" tIns="6855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22" name="Google Shape;322;p65"/>
          <p:cNvSpPr txBox="1"/>
          <p:nvPr>
            <p:ph idx="8" type="title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t" bIns="68550" lIns="91425" spcFirstLastPara="1" rIns="91425" wrap="square" tIns="6855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23" name="Google Shape;323;p65"/>
          <p:cNvSpPr txBox="1"/>
          <p:nvPr>
            <p:ph idx="9" type="title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t" bIns="68550" lIns="91425" spcFirstLastPara="1" rIns="91425" wrap="square" tIns="6855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24" name="Google Shape;324;p65"/>
          <p:cNvSpPr txBox="1"/>
          <p:nvPr>
            <p:ph idx="13" type="title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25" name="Google Shape;325;p65"/>
          <p:cNvSpPr txBox="1"/>
          <p:nvPr>
            <p:ph idx="14" type="title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26" name="Google Shape;326;p65"/>
          <p:cNvSpPr txBox="1"/>
          <p:nvPr>
            <p:ph idx="15" type="title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328" name="Google Shape;328;p66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-16983"/>
            <a:ext cx="792431" cy="791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position personnalisée">
  <p:cSld name="Disposition personnalisée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67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1" name="Google Shape;331;p67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2" name="Google Shape;332;p67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sp>
        <p:nvSpPr>
          <p:cNvPr id="333" name="Google Shape;333;p67"/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67"/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algn="tl">
              <a:srgbClr val="000000">
                <a:alpha val="4705"/>
              </a:srgbClr>
            </a:outerShdw>
          </a:effectLst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67"/>
          <p:cNvSpPr txBox="1"/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5467"/>
              <a:buFont typeface="Calibri"/>
              <a:buNone/>
              <a:defRPr b="1" i="0" sz="54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36" name="Google Shape;336;p67"/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7" name="Google Shape;337;p6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sposition personnalisée">
  <p:cSld name="1_Disposition personnalisée"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68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0" name="Google Shape;340;p68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1" name="Google Shape;341;p68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sp>
        <p:nvSpPr>
          <p:cNvPr id="342" name="Google Shape;342;p68"/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68"/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algn="tl">
              <a:srgbClr val="000000">
                <a:alpha val="3921"/>
              </a:srgbClr>
            </a:outerShdw>
          </a:effectLst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68"/>
          <p:cNvSpPr txBox="1"/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5467"/>
              <a:buFont typeface="Calibri"/>
              <a:buNone/>
              <a:defRPr b="1" i="0" sz="54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45" name="Google Shape;345;p68"/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6" name="Google Shape;346;p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70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70"/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rgbClr val="70AD47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0000" lIns="719975" spcFirstLastPara="1" rIns="719975" wrap="square" tIns="360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70"/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70"/>
          <p:cNvSpPr txBox="1"/>
          <p:nvPr>
            <p:ph idx="1" type="body"/>
          </p:nvPr>
        </p:nvSpPr>
        <p:spPr>
          <a:xfrm>
            <a:off x="3715207" y="81029"/>
            <a:ext cx="4757599" cy="7755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45720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b="1" i="0" sz="4800" u="none" cap="none" strike="noStrike">
                <a:solidFill>
                  <a:srgbClr val="000000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3" name="Google Shape;353;p70"/>
          <p:cNvSpPr txBox="1"/>
          <p:nvPr>
            <p:ph idx="2" type="body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7465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•"/>
              <a:defRPr b="0" i="0" sz="3067" u="none" cap="none" strike="noStrike">
                <a:solidFill>
                  <a:srgbClr val="000000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71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71"/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rgbClr val="70AD47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0000" lIns="719975" spcFirstLastPara="1" rIns="719975" wrap="square" tIns="360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71"/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71"/>
          <p:cNvSpPr txBox="1"/>
          <p:nvPr>
            <p:ph idx="1" type="body"/>
          </p:nvPr>
        </p:nvSpPr>
        <p:spPr>
          <a:xfrm>
            <a:off x="3715207" y="81028"/>
            <a:ext cx="4757599" cy="707599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9" name="Google Shape;359;p71"/>
          <p:cNvSpPr txBox="1"/>
          <p:nvPr>
            <p:ph idx="2" type="body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Disposition personnalisée">
  <p:cSld name="2_Disposition personnalisée"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72"/>
          <p:cNvSpPr txBox="1"/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62" name="Google Shape;362;p72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3" name="Google Shape;363;p72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4" name="Google Shape;364;p72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73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7" name="Google Shape;367;p73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8" name="Google Shape;368;p73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sp>
        <p:nvSpPr>
          <p:cNvPr id="369" name="Google Shape;369;p73"/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73"/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algn="tl">
              <a:srgbClr val="000000">
                <a:alpha val="4705"/>
              </a:srgbClr>
            </a:outerShdw>
          </a:effectLst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73"/>
          <p:cNvSpPr txBox="1"/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5467"/>
              <a:buFont typeface="Calibri"/>
              <a:buNone/>
              <a:defRPr b="1" i="0" sz="54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72" name="Google Shape;372;p73"/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3" name="Google Shape;373;p7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Disposition personnalisée">
  <p:cSld name="3_Disposition personnalisée"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74"/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905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666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74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7" name="Google Shape;377;p74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8" name="Google Shape;378;p74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sp>
        <p:nvSpPr>
          <p:cNvPr id="379" name="Google Shape;379;p74"/>
          <p:cNvSpPr/>
          <p:nvPr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74"/>
          <p:cNvSpPr/>
          <p:nvPr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470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74"/>
          <p:cNvSpPr txBox="1"/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i="0" sz="5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82" name="Google Shape;382;p74"/>
          <p:cNvSpPr/>
          <p:nvPr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3" name="Google Shape;383;p7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5" name="Google Shape;385;p75"/>
          <p:cNvGrpSpPr/>
          <p:nvPr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386" name="Google Shape;386;p7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7" name="Google Shape;387;p75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8" name="Google Shape;388;p75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89" name="Google Shape;389;p75"/>
          <p:cNvSpPr/>
          <p:nvPr/>
        </p:nvSpPr>
        <p:spPr>
          <a:xfrm rot="10800000">
            <a:off x="11447485" y="272473"/>
            <a:ext cx="290043" cy="219304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5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90" name="Google Shape;390;p75"/>
          <p:cNvSpPr txBox="1"/>
          <p:nvPr>
            <p:ph type="title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47474"/>
              </a:buClr>
              <a:buSzPts val="2000"/>
              <a:buFont typeface="Play"/>
              <a:buNone/>
              <a:defRPr b="1" i="0" sz="2000" u="none" cap="none" strike="noStrike">
                <a:solidFill>
                  <a:srgbClr val="747474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91" name="Google Shape;391;p75"/>
          <p:cNvSpPr txBox="1"/>
          <p:nvPr>
            <p:ph idx="1" type="body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1" sz="1400" u="none" cap="none" strike="noStrike">
                <a:solidFill>
                  <a:srgbClr val="AEAEA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bg>
      <p:bgPr>
        <a:solidFill>
          <a:schemeClr val="lt1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7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7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7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cap="flat" cmpd="sng" w="12700">
            <a:solidFill>
              <a:srgbClr val="70AD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60000" lIns="720000" spcFirstLastPara="1" rIns="720000" wrap="square" tIns="360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78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78"/>
          <p:cNvSpPr txBox="1"/>
          <p:nvPr>
            <p:ph idx="1" type="body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6195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1" i="0" sz="4800" u="none" cap="none" strike="noStrik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0" name="Google Shape;400;p78"/>
          <p:cNvSpPr txBox="1"/>
          <p:nvPr>
            <p:ph idx="2" type="body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6195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3000" u="none" cap="none" strike="noStrik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7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7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cap="flat" cmpd="sng" w="12700">
            <a:solidFill>
              <a:srgbClr val="70AD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60000" lIns="720000" spcFirstLastPara="1" rIns="720000" wrap="square" tIns="360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79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79"/>
          <p:cNvSpPr txBox="1"/>
          <p:nvPr>
            <p:ph idx="1" type="body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b="0" i="0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6" name="Google Shape;406;p79"/>
          <p:cNvSpPr txBox="1"/>
          <p:nvPr>
            <p:ph idx="2" type="body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Disposition personnalisée">
  <p:cSld name="4_Disposition personnalisée"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8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09" name="Google Shape;409;p80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0" name="Google Shape;410;p80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1" name="Google Shape;411;p80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ontents slide layout">
  <p:cSld name="3_Contents slide layout"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81"/>
          <p:cNvSpPr txBox="1"/>
          <p:nvPr>
            <p:ph idx="1" type="body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5400" u="none" cap="none" strike="noStrike">
                <a:solidFill>
                  <a:srgbClr val="262626"/>
                </a:solidFill>
                <a:latin typeface="Play"/>
                <a:ea typeface="Play"/>
                <a:cs typeface="Play"/>
                <a:sym typeface="Play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>
  <p:cSld name="12_Title Slide">
    <p:bg>
      <p:bgPr>
        <a:solidFill>
          <a:schemeClr val="lt1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415" name="Google Shape;415;p82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82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Title Slide">
  <p:cSld name="13_Title Slide">
    <p:bg>
      <p:bgPr>
        <a:solidFill>
          <a:schemeClr val="lt1"/>
        </a:solidFill>
      </p:bgPr>
    </p:bg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418" name="Google Shape;418;p83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83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Title Slide">
  <p:cSld name="14_Title Slide">
    <p:bg>
      <p:bgPr>
        <a:solidFill>
          <a:schemeClr val="lt1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421" name="Google Shape;421;p84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84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Title Slide">
  <p:cSld name="15_Title Slide">
    <p:bg>
      <p:bgPr>
        <a:solidFill>
          <a:schemeClr val="lt1"/>
        </a:solidFill>
      </p:bgPr>
    </p:bg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424" name="Google Shape;424;p85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85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Title Slide">
  <p:cSld name="16_Title Slide">
    <p:bg>
      <p:bgPr>
        <a:solidFill>
          <a:schemeClr val="lt1"/>
        </a:solidFill>
      </p:bgPr>
    </p:bg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427" name="Google Shape;427;p86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86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cript">
  <p:cSld name="1_script"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87"/>
          <p:cNvSpPr/>
          <p:nvPr/>
        </p:nvSpPr>
        <p:spPr>
          <a:xfrm>
            <a:off x="83184" y="57572"/>
            <a:ext cx="12039799" cy="1093409"/>
          </a:xfrm>
          <a:prstGeom prst="roundRect">
            <a:avLst>
              <a:gd fmla="val 14434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431" name="Google Shape;431;p87"/>
          <p:cNvSpPr/>
          <p:nvPr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cap="flat" cmpd="sng" w="76200">
            <a:solidFill>
              <a:srgbClr val="8BC14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432" name="Google Shape;432;p87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83184" y="76094"/>
            <a:ext cx="1096128" cy="1096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able of contents">
  <p:cSld name="1_Table of contents"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6" name="Google Shape;436;p6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37" name="Google Shape;437;p6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38" name="Google Shape;438;p6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39" name="Google Shape;439;p6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440" name="Google Shape;440;p64"/>
          <p:cNvPicPr preferRelativeResize="0"/>
          <p:nvPr/>
        </p:nvPicPr>
        <p:blipFill rotWithShape="1">
          <a:blip r:embed="rId2">
            <a:alphaModFix/>
          </a:blip>
          <a:srcRect b="62431" l="6026" r="75345" t="25226"/>
          <a:stretch/>
        </p:blipFill>
        <p:spPr>
          <a:xfrm>
            <a:off x="11484657" y="200308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64"/>
          <p:cNvSpPr txBox="1"/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b="1" i="0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42" name="Google Shape;442;p64"/>
          <p:cNvSpPr txBox="1"/>
          <p:nvPr>
            <p:ph idx="1" type="body"/>
          </p:nvPr>
        </p:nvSpPr>
        <p:spPr>
          <a:xfrm>
            <a:off x="965589" y="575745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1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1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1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1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1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444" name="Google Shape;444;p88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88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89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8" name="Google Shape;448;p89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9" name="Google Shape;449;p89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able of contents"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90"/>
          <p:cNvSpPr txBox="1"/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52" name="Google Shape;452;p90"/>
          <p:cNvSpPr txBox="1"/>
          <p:nvPr>
            <p:ph idx="1" type="subTitle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3" name="Google Shape;453;p90"/>
          <p:cNvSpPr txBox="1"/>
          <p:nvPr>
            <p:ph idx="2" type="subTitle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4" name="Google Shape;454;p90"/>
          <p:cNvSpPr txBox="1"/>
          <p:nvPr>
            <p:ph idx="3" type="title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55" name="Google Shape;455;p90"/>
          <p:cNvSpPr txBox="1"/>
          <p:nvPr>
            <p:ph idx="4" type="subTitle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6" name="Google Shape;456;p90"/>
          <p:cNvSpPr txBox="1"/>
          <p:nvPr>
            <p:ph idx="5" type="subTitle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7" name="Google Shape;457;p90"/>
          <p:cNvSpPr txBox="1"/>
          <p:nvPr>
            <p:ph idx="6" type="title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t" bIns="68550" lIns="91425" spcFirstLastPara="1" rIns="91425" wrap="square" tIns="6855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58" name="Google Shape;458;p90"/>
          <p:cNvSpPr txBox="1"/>
          <p:nvPr>
            <p:ph idx="7" type="title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t" bIns="68550" lIns="91425" spcFirstLastPara="1" rIns="91425" wrap="square" tIns="6855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59" name="Google Shape;459;p90"/>
          <p:cNvSpPr txBox="1"/>
          <p:nvPr>
            <p:ph idx="8" type="title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t" bIns="68550" lIns="91425" spcFirstLastPara="1" rIns="91425" wrap="square" tIns="6855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60" name="Google Shape;460;p90"/>
          <p:cNvSpPr txBox="1"/>
          <p:nvPr>
            <p:ph idx="9" type="title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t" bIns="68550" lIns="91425" spcFirstLastPara="1" rIns="91425" wrap="square" tIns="6855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61" name="Google Shape;461;p90"/>
          <p:cNvSpPr txBox="1"/>
          <p:nvPr>
            <p:ph idx="13" type="title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62" name="Google Shape;462;p90"/>
          <p:cNvSpPr txBox="1"/>
          <p:nvPr>
            <p:ph idx="14" type="title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63" name="Google Shape;463;p90"/>
          <p:cNvSpPr txBox="1"/>
          <p:nvPr>
            <p:ph idx="15" type="title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465" name="Google Shape;465;p91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-16983"/>
            <a:ext cx="792431" cy="791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position personnalisée">
  <p:cSld name="Disposition personnalisée"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92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8" name="Google Shape;468;p92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9" name="Google Shape;469;p92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sp>
        <p:nvSpPr>
          <p:cNvPr id="470" name="Google Shape;470;p92"/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92"/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algn="tl">
              <a:srgbClr val="000000">
                <a:alpha val="4705"/>
              </a:srgbClr>
            </a:outerShdw>
          </a:effectLst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92"/>
          <p:cNvSpPr txBox="1"/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5467"/>
              <a:buFont typeface="Calibri"/>
              <a:buNone/>
              <a:defRPr b="1" i="0" sz="54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73" name="Google Shape;473;p92"/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4" name="Google Shape;474;p9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sposition personnalisée">
  <p:cSld name="1_Disposition personnalisée"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93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7" name="Google Shape;477;p93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8" name="Google Shape;478;p93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sp>
        <p:nvSpPr>
          <p:cNvPr id="479" name="Google Shape;479;p93"/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93"/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algn="tl">
              <a:srgbClr val="000000">
                <a:alpha val="3921"/>
              </a:srgbClr>
            </a:outerShdw>
          </a:effectLst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93"/>
          <p:cNvSpPr txBox="1"/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5467"/>
              <a:buFont typeface="Calibri"/>
              <a:buNone/>
              <a:defRPr b="1" i="0" sz="54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82" name="Google Shape;482;p93"/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3" name="Google Shape;483;p9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95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95"/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rgbClr val="70AD47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0000" lIns="719975" spcFirstLastPara="1" rIns="719975" wrap="square" tIns="360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95"/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95"/>
          <p:cNvSpPr txBox="1"/>
          <p:nvPr>
            <p:ph idx="1" type="body"/>
          </p:nvPr>
        </p:nvSpPr>
        <p:spPr>
          <a:xfrm>
            <a:off x="3715207" y="81029"/>
            <a:ext cx="4757599" cy="7755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45720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b="1" i="0" sz="4800" u="none" cap="none" strike="noStrike">
                <a:solidFill>
                  <a:srgbClr val="000000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0" name="Google Shape;490;p95"/>
          <p:cNvSpPr txBox="1"/>
          <p:nvPr>
            <p:ph idx="2" type="body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7465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•"/>
              <a:defRPr b="0" i="0" sz="3067" u="none" cap="none" strike="noStrike">
                <a:solidFill>
                  <a:srgbClr val="000000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96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96"/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rgbClr val="70AD47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0000" lIns="719975" spcFirstLastPara="1" rIns="719975" wrap="square" tIns="360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96"/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96"/>
          <p:cNvSpPr txBox="1"/>
          <p:nvPr>
            <p:ph idx="1" type="body"/>
          </p:nvPr>
        </p:nvSpPr>
        <p:spPr>
          <a:xfrm>
            <a:off x="3715207" y="81028"/>
            <a:ext cx="4757599" cy="707599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6" name="Google Shape;496;p96"/>
          <p:cNvSpPr txBox="1"/>
          <p:nvPr>
            <p:ph idx="2" type="body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Disposition personnalisée">
  <p:cSld name="2_Disposition personnalisée"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97"/>
          <p:cNvSpPr txBox="1"/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99" name="Google Shape;499;p97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0" name="Google Shape;500;p97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1" name="Google Shape;501;p97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98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4" name="Google Shape;504;p98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5" name="Google Shape;505;p98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sp>
        <p:nvSpPr>
          <p:cNvPr id="506" name="Google Shape;506;p98"/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98"/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algn="tl">
              <a:srgbClr val="000000">
                <a:alpha val="4705"/>
              </a:srgbClr>
            </a:outerShdw>
          </a:effectLst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98"/>
          <p:cNvSpPr txBox="1"/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5467"/>
              <a:buFont typeface="Calibri"/>
              <a:buNone/>
              <a:defRPr b="1" i="0" sz="54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09" name="Google Shape;509;p98"/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0" name="Google Shape;510;p9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Disposition personnalisée">
  <p:cSld name="3_Disposition personnalisée"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99"/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905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666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99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4" name="Google Shape;514;p99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5" name="Google Shape;515;p99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sp>
        <p:nvSpPr>
          <p:cNvPr id="516" name="Google Shape;516;p99"/>
          <p:cNvSpPr/>
          <p:nvPr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99"/>
          <p:cNvSpPr/>
          <p:nvPr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470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99"/>
          <p:cNvSpPr txBox="1"/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i="0" sz="5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19" name="Google Shape;519;p99"/>
          <p:cNvSpPr/>
          <p:nvPr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0" name="Google Shape;520;p9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" name="Google Shape;522;p100"/>
          <p:cNvGrpSpPr/>
          <p:nvPr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523" name="Google Shape;523;p10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24" name="Google Shape;524;p100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25" name="Google Shape;525;p100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26" name="Google Shape;526;p100"/>
          <p:cNvSpPr/>
          <p:nvPr/>
        </p:nvSpPr>
        <p:spPr>
          <a:xfrm rot="10800000">
            <a:off x="11447485" y="272473"/>
            <a:ext cx="290043" cy="219304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5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27" name="Google Shape;527;p100"/>
          <p:cNvSpPr txBox="1"/>
          <p:nvPr>
            <p:ph type="title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47474"/>
              </a:buClr>
              <a:buSzPts val="2000"/>
              <a:buFont typeface="Play"/>
              <a:buNone/>
              <a:defRPr b="1" i="0" sz="2000" u="none" cap="none" strike="noStrike">
                <a:solidFill>
                  <a:srgbClr val="747474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8" name="Google Shape;528;p100"/>
          <p:cNvSpPr txBox="1"/>
          <p:nvPr>
            <p:ph idx="1" type="body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1" sz="1400" u="none" cap="none" strike="noStrike">
                <a:solidFill>
                  <a:srgbClr val="AEAEA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bg>
      <p:bgPr>
        <a:solidFill>
          <a:schemeClr val="lt1"/>
        </a:solidFill>
      </p:bgPr>
    </p:bg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0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10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10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cap="flat" cmpd="sng" w="12700">
            <a:solidFill>
              <a:srgbClr val="70AD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60000" lIns="720000" spcFirstLastPara="1" rIns="720000" wrap="square" tIns="360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103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103"/>
          <p:cNvSpPr txBox="1"/>
          <p:nvPr>
            <p:ph idx="1" type="body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6195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1" i="0" sz="4800" u="none" cap="none" strike="noStrik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7" name="Google Shape;537;p103"/>
          <p:cNvSpPr txBox="1"/>
          <p:nvPr>
            <p:ph idx="2" type="body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6195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3000" u="none" cap="none" strike="noStrik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0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10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cap="flat" cmpd="sng" w="12700">
            <a:solidFill>
              <a:srgbClr val="70AD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60000" lIns="720000" spcFirstLastPara="1" rIns="720000" wrap="square" tIns="360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10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104"/>
          <p:cNvSpPr txBox="1"/>
          <p:nvPr>
            <p:ph idx="1" type="body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b="0" i="0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3" name="Google Shape;543;p104"/>
          <p:cNvSpPr txBox="1"/>
          <p:nvPr>
            <p:ph idx="2" type="body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Disposition personnalisée">
  <p:cSld name="4_Disposition personnalisée"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0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46" name="Google Shape;546;p105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7" name="Google Shape;547;p105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8" name="Google Shape;548;p105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ontents slide layout">
  <p:cSld name="3_Contents slide layout"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06"/>
          <p:cNvSpPr txBox="1"/>
          <p:nvPr>
            <p:ph idx="1" type="body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5400" u="none" cap="none" strike="noStrike">
                <a:solidFill>
                  <a:srgbClr val="262626"/>
                </a:solidFill>
                <a:latin typeface="Play"/>
                <a:ea typeface="Play"/>
                <a:cs typeface="Play"/>
                <a:sym typeface="Play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>
  <p:cSld name="12_Title Slide">
    <p:bg>
      <p:bgPr>
        <a:solidFill>
          <a:schemeClr val="lt1"/>
        </a:solidFill>
      </p:bgPr>
    </p:bg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552" name="Google Shape;552;p107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107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Title Slide">
  <p:cSld name="13_Title Slide">
    <p:bg>
      <p:bgPr>
        <a:solidFill>
          <a:schemeClr val="lt1"/>
        </a:solidFill>
      </p:bgPr>
    </p:bg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555" name="Google Shape;555;p108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108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Title Slide">
  <p:cSld name="14_Title Slide">
    <p:bg>
      <p:bgPr>
        <a:solidFill>
          <a:schemeClr val="lt1"/>
        </a:solidFill>
      </p:bgPr>
    </p:bg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558" name="Google Shape;558;p109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109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Title Slide">
  <p:cSld name="15_Title Slide">
    <p:bg>
      <p:bgPr>
        <a:solidFill>
          <a:schemeClr val="lt1"/>
        </a:solidFill>
      </p:bgPr>
    </p:bg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561" name="Google Shape;561;p110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p110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Title Slide">
  <p:cSld name="16_Title Slide">
    <p:bg>
      <p:bgPr>
        <a:solidFill>
          <a:schemeClr val="lt1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564" name="Google Shape;564;p111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111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cript">
  <p:cSld name="1_script"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112"/>
          <p:cNvSpPr/>
          <p:nvPr/>
        </p:nvSpPr>
        <p:spPr>
          <a:xfrm>
            <a:off x="83184" y="57572"/>
            <a:ext cx="12039799" cy="1093409"/>
          </a:xfrm>
          <a:prstGeom prst="roundRect">
            <a:avLst>
              <a:gd fmla="val 14434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68" name="Google Shape;568;p112"/>
          <p:cNvSpPr/>
          <p:nvPr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cap="flat" cmpd="sng" w="76200">
            <a:solidFill>
              <a:srgbClr val="8BC14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569" name="Google Shape;569;p112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83184" y="76094"/>
            <a:ext cx="1096128" cy="1096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39.xml"/><Relationship Id="rId1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9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42.xml"/><Relationship Id="rId25" Type="http://schemas.openxmlformats.org/officeDocument/2006/relationships/slideLayout" Target="../slideLayouts/slideLayout41.xml"/><Relationship Id="rId28" Type="http://schemas.openxmlformats.org/officeDocument/2006/relationships/slideLayout" Target="../slideLayouts/slideLayout44.xml"/><Relationship Id="rId27" Type="http://schemas.openxmlformats.org/officeDocument/2006/relationships/slideLayout" Target="../slideLayouts/slideLayout43.xml"/><Relationship Id="rId5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2.xml"/><Relationship Id="rId29" Type="http://schemas.openxmlformats.org/officeDocument/2006/relationships/slideLayout" Target="../slideLayouts/slideLayout45.xml"/><Relationship Id="rId7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4.xml"/><Relationship Id="rId31" Type="http://schemas.openxmlformats.org/officeDocument/2006/relationships/theme" Target="../theme/theme3.xml"/><Relationship Id="rId30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34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68.xml"/><Relationship Id="rId21" Type="http://schemas.openxmlformats.org/officeDocument/2006/relationships/slideLayout" Target="../slideLayouts/slideLayout67.xml"/><Relationship Id="rId24" Type="http://schemas.openxmlformats.org/officeDocument/2006/relationships/slideLayout" Target="../slideLayouts/slideLayout70.xml"/><Relationship Id="rId23" Type="http://schemas.openxmlformats.org/officeDocument/2006/relationships/slideLayout" Target="../slideLayouts/slideLayout69.xml"/><Relationship Id="rId1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26" Type="http://schemas.openxmlformats.org/officeDocument/2006/relationships/slideLayout" Target="../slideLayouts/slideLayout72.xml"/><Relationship Id="rId25" Type="http://schemas.openxmlformats.org/officeDocument/2006/relationships/slideLayout" Target="../slideLayouts/slideLayout71.xml"/><Relationship Id="rId28" Type="http://schemas.openxmlformats.org/officeDocument/2006/relationships/slideLayout" Target="../slideLayouts/slideLayout74.xml"/><Relationship Id="rId27" Type="http://schemas.openxmlformats.org/officeDocument/2006/relationships/slideLayout" Target="../slideLayouts/slideLayout73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29" Type="http://schemas.openxmlformats.org/officeDocument/2006/relationships/theme" Target="../theme/theme4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64.xml"/></Relationships>
</file>

<file path=ppt/slideMasters/_rels/slideMaster4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96.xml"/><Relationship Id="rId21" Type="http://schemas.openxmlformats.org/officeDocument/2006/relationships/slideLayout" Target="../slideLayouts/slideLayout95.xml"/><Relationship Id="rId24" Type="http://schemas.openxmlformats.org/officeDocument/2006/relationships/slideLayout" Target="../slideLayouts/slideLayout98.xml"/><Relationship Id="rId23" Type="http://schemas.openxmlformats.org/officeDocument/2006/relationships/slideLayout" Target="../slideLayouts/slideLayout97.xml"/><Relationship Id="rId1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26" Type="http://schemas.openxmlformats.org/officeDocument/2006/relationships/slideLayout" Target="../slideLayouts/slideLayout100.xml"/><Relationship Id="rId25" Type="http://schemas.openxmlformats.org/officeDocument/2006/relationships/slideLayout" Target="../slideLayouts/slideLayout99.xml"/><Relationship Id="rId28" Type="http://schemas.openxmlformats.org/officeDocument/2006/relationships/theme" Target="../theme/theme5.xml"/><Relationship Id="rId27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1.xml"/><Relationship Id="rId8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  <p:sldLayoutId id="2147483685" r:id="rId20"/>
    <p:sldLayoutId id="2147483686" r:id="rId21"/>
    <p:sldLayoutId id="2147483687" r:id="rId22"/>
    <p:sldLayoutId id="2147483688" r:id="rId23"/>
    <p:sldLayoutId id="2147483689" r:id="rId24"/>
    <p:sldLayoutId id="2147483690" r:id="rId25"/>
    <p:sldLayoutId id="2147483691" r:id="rId26"/>
    <p:sldLayoutId id="2147483692" r:id="rId27"/>
    <p:sldLayoutId id="2147483693" r:id="rId28"/>
    <p:sldLayoutId id="2147483694" r:id="rId29"/>
    <p:sldLayoutId id="2147483695" r:id="rId3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  <p:sldLayoutId id="2147483743" r:id="rId18"/>
    <p:sldLayoutId id="2147483744" r:id="rId19"/>
    <p:sldLayoutId id="2147483745" r:id="rId20"/>
    <p:sldLayoutId id="2147483746" r:id="rId21"/>
    <p:sldLayoutId id="2147483747" r:id="rId22"/>
    <p:sldLayoutId id="2147483748" r:id="rId23"/>
    <p:sldLayoutId id="2147483749" r:id="rId24"/>
    <p:sldLayoutId id="2147483750" r:id="rId25"/>
    <p:sldLayoutId id="2147483751" r:id="rId26"/>
    <p:sldLayoutId id="2147483752" r:id="rId2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jpg"/><Relationship Id="rId4" Type="http://schemas.openxmlformats.org/officeDocument/2006/relationships/image" Target="../media/image20.png"/><Relationship Id="rId5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2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38.png"/><Relationship Id="rId5" Type="http://schemas.openxmlformats.org/officeDocument/2006/relationships/image" Target="../media/image19.png"/><Relationship Id="rId6" Type="http://schemas.openxmlformats.org/officeDocument/2006/relationships/image" Target="../media/image2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1.png"/><Relationship Id="rId4" Type="http://schemas.openxmlformats.org/officeDocument/2006/relationships/image" Target="../media/image2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2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2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4.png"/><Relationship Id="rId4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0.png"/><Relationship Id="rId4" Type="http://schemas.openxmlformats.org/officeDocument/2006/relationships/image" Target="../media/image2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8.png"/><Relationship Id="rId4" Type="http://schemas.openxmlformats.org/officeDocument/2006/relationships/image" Target="../media/image2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5.png"/><Relationship Id="rId4" Type="http://schemas.openxmlformats.org/officeDocument/2006/relationships/image" Target="../media/image3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8.png"/><Relationship Id="rId4" Type="http://schemas.openxmlformats.org/officeDocument/2006/relationships/image" Target="../media/image37.png"/><Relationship Id="rId5" Type="http://schemas.openxmlformats.org/officeDocument/2006/relationships/image" Target="../media/image3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8.png"/><Relationship Id="rId4" Type="http://schemas.openxmlformats.org/officeDocument/2006/relationships/image" Target="../media/image42.png"/><Relationship Id="rId5" Type="http://schemas.openxmlformats.org/officeDocument/2006/relationships/image" Target="../media/image3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8.png"/><Relationship Id="rId4" Type="http://schemas.openxmlformats.org/officeDocument/2006/relationships/image" Target="../media/image37.png"/><Relationship Id="rId5" Type="http://schemas.openxmlformats.org/officeDocument/2006/relationships/image" Target="../media/image3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8.png"/><Relationship Id="rId4" Type="http://schemas.openxmlformats.org/officeDocument/2006/relationships/image" Target="../media/image37.png"/><Relationship Id="rId5" Type="http://schemas.openxmlformats.org/officeDocument/2006/relationships/image" Target="../media/image3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8.png"/><Relationship Id="rId4" Type="http://schemas.openxmlformats.org/officeDocument/2006/relationships/image" Target="../media/image4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3.png"/><Relationship Id="rId4" Type="http://schemas.openxmlformats.org/officeDocument/2006/relationships/image" Target="../media/image25.png"/><Relationship Id="rId5" Type="http://schemas.openxmlformats.org/officeDocument/2006/relationships/image" Target="../media/image4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3.png"/><Relationship Id="rId4" Type="http://schemas.openxmlformats.org/officeDocument/2006/relationships/image" Target="../media/image25.png"/><Relationship Id="rId5" Type="http://schemas.openxmlformats.org/officeDocument/2006/relationships/image" Target="../media/image4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3.png"/><Relationship Id="rId4" Type="http://schemas.openxmlformats.org/officeDocument/2006/relationships/image" Target="../media/image25.png"/><Relationship Id="rId5" Type="http://schemas.openxmlformats.org/officeDocument/2006/relationships/image" Target="../media/image4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3.png"/><Relationship Id="rId4" Type="http://schemas.openxmlformats.org/officeDocument/2006/relationships/image" Target="../media/image25.png"/><Relationship Id="rId5" Type="http://schemas.openxmlformats.org/officeDocument/2006/relationships/image" Target="../media/image4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3.png"/><Relationship Id="rId4" Type="http://schemas.openxmlformats.org/officeDocument/2006/relationships/image" Target="../media/image25.png"/><Relationship Id="rId5" Type="http://schemas.openxmlformats.org/officeDocument/2006/relationships/image" Target="../media/image49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3.png"/><Relationship Id="rId4" Type="http://schemas.openxmlformats.org/officeDocument/2006/relationships/image" Target="../media/image25.png"/><Relationship Id="rId5" Type="http://schemas.openxmlformats.org/officeDocument/2006/relationships/image" Target="../media/image49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6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3.png"/><Relationship Id="rId4" Type="http://schemas.openxmlformats.org/officeDocument/2006/relationships/image" Target="../media/image25.png"/><Relationship Id="rId5" Type="http://schemas.openxmlformats.org/officeDocument/2006/relationships/image" Target="../media/image5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3.png"/><Relationship Id="rId4" Type="http://schemas.openxmlformats.org/officeDocument/2006/relationships/image" Target="../media/image2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3.png"/><Relationship Id="rId4" Type="http://schemas.openxmlformats.org/officeDocument/2006/relationships/image" Target="../media/image25.png"/><Relationship Id="rId5" Type="http://schemas.openxmlformats.org/officeDocument/2006/relationships/image" Target="../media/image5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3.png"/><Relationship Id="rId4" Type="http://schemas.openxmlformats.org/officeDocument/2006/relationships/image" Target="../media/image25.png"/><Relationship Id="rId5" Type="http://schemas.openxmlformats.org/officeDocument/2006/relationships/image" Target="../media/image54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5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5.png"/><Relationship Id="rId4" Type="http://schemas.openxmlformats.org/officeDocument/2006/relationships/image" Target="../media/image1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5" name="Google Shape;57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527" y="3875844"/>
            <a:ext cx="3081981" cy="23114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الصفحة الرئيسية" id="576" name="Google Shape;57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09508" y="183876"/>
            <a:ext cx="4372980" cy="663104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1"/>
          <p:cNvSpPr/>
          <p:nvPr/>
        </p:nvSpPr>
        <p:spPr>
          <a:xfrm>
            <a:off x="4858032" y="3475422"/>
            <a:ext cx="6558396" cy="650403"/>
          </a:xfrm>
          <a:custGeom>
            <a:rect b="b" l="l" r="r" t="t"/>
            <a:pathLst>
              <a:path extrusionOk="0" h="120000" w="120000">
                <a:moveTo>
                  <a:pt x="1025" y="0"/>
                </a:moveTo>
                <a:cubicBezTo>
                  <a:pt x="1024" y="0"/>
                  <a:pt x="1024" y="0"/>
                  <a:pt x="1024" y="1"/>
                </a:cubicBezTo>
                <a:lnTo>
                  <a:pt x="0" y="109661"/>
                </a:lnTo>
                <a:cubicBezTo>
                  <a:pt x="0" y="109662"/>
                  <a:pt x="0" y="109662"/>
                  <a:pt x="1" y="109662"/>
                </a:cubicBezTo>
                <a:lnTo>
                  <a:pt x="118975" y="120000"/>
                </a:lnTo>
                <a:cubicBezTo>
                  <a:pt x="118976" y="120000"/>
                  <a:pt x="118976" y="120000"/>
                  <a:pt x="118976" y="119999"/>
                </a:cubicBezTo>
                <a:lnTo>
                  <a:pt x="120000" y="10339"/>
                </a:lnTo>
                <a:cubicBezTo>
                  <a:pt x="120000" y="10338"/>
                  <a:pt x="120000" y="10338"/>
                  <a:pt x="119999" y="10338"/>
                </a:cubicBezTo>
                <a:close/>
              </a:path>
            </a:pathLst>
          </a:custGeom>
          <a:solidFill>
            <a:srgbClr val="037A9C"/>
          </a:solidFill>
          <a:ln cap="flat" cmpd="sng" w="9525">
            <a:solidFill>
              <a:srgbClr val="D5DBE5"/>
            </a:solidFill>
            <a:prstDash val="solid"/>
            <a:miter lim="8000"/>
            <a:headEnd len="sm" w="sm" type="none"/>
            <a:tailEnd len="sm" w="sm" type="none"/>
          </a:ln>
          <a:effectLst>
            <a:outerShdw algn="tl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7"/>
              <a:buFont typeface="Calibri"/>
              <a:buNone/>
            </a:pPr>
            <a:r>
              <a:t/>
            </a:r>
            <a:endParaRPr b="0" i="0" sz="6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1"/>
          <p:cNvSpPr txBox="1"/>
          <p:nvPr/>
        </p:nvSpPr>
        <p:spPr>
          <a:xfrm>
            <a:off x="9769961" y="3602745"/>
            <a:ext cx="1474396" cy="3696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i="0" lang="ar-MA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الوحدة الأولى</a:t>
            </a:r>
            <a:endParaRPr b="1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1"/>
          <p:cNvSpPr/>
          <p:nvPr/>
        </p:nvSpPr>
        <p:spPr>
          <a:xfrm>
            <a:off x="9623127" y="3572643"/>
            <a:ext cx="65599" cy="496400"/>
          </a:xfrm>
          <a:custGeom>
            <a:rect b="b" l="l" r="r" t="t"/>
            <a:pathLst>
              <a:path extrusionOk="0" h="120000" w="120000">
                <a:moveTo>
                  <a:pt x="60000" y="0"/>
                </a:moveTo>
                <a:cubicBezTo>
                  <a:pt x="59999" y="0"/>
                  <a:pt x="59999" y="0"/>
                  <a:pt x="59999" y="1"/>
                </a:cubicBezTo>
                <a:lnTo>
                  <a:pt x="0" y="112071"/>
                </a:lnTo>
                <a:cubicBezTo>
                  <a:pt x="0" y="112072"/>
                  <a:pt x="0" y="112072"/>
                  <a:pt x="1" y="112072"/>
                </a:cubicBezTo>
                <a:lnTo>
                  <a:pt x="60000" y="120000"/>
                </a:lnTo>
                <a:cubicBezTo>
                  <a:pt x="60001" y="120000"/>
                  <a:pt x="60001" y="120000"/>
                  <a:pt x="60001" y="119999"/>
                </a:cubicBezTo>
                <a:lnTo>
                  <a:pt x="120000" y="7929"/>
                </a:lnTo>
                <a:cubicBezTo>
                  <a:pt x="120000" y="7928"/>
                  <a:pt x="120000" y="7928"/>
                  <a:pt x="119999" y="79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Calibri"/>
              <a:buNone/>
            </a:pPr>
            <a:r>
              <a:t/>
            </a:r>
            <a:endParaRPr b="0" i="0" sz="933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1"/>
          <p:cNvSpPr/>
          <p:nvPr/>
        </p:nvSpPr>
        <p:spPr>
          <a:xfrm>
            <a:off x="4872828" y="4374434"/>
            <a:ext cx="6558396" cy="640400"/>
          </a:xfrm>
          <a:custGeom>
            <a:rect b="b" l="l" r="r" t="t"/>
            <a:pathLst>
              <a:path extrusionOk="0" h="120000" w="120000">
                <a:moveTo>
                  <a:pt x="1010" y="0"/>
                </a:moveTo>
                <a:cubicBezTo>
                  <a:pt x="1009" y="0"/>
                  <a:pt x="1009" y="0"/>
                  <a:pt x="1009" y="1"/>
                </a:cubicBezTo>
                <a:lnTo>
                  <a:pt x="0" y="109661"/>
                </a:lnTo>
                <a:cubicBezTo>
                  <a:pt x="0" y="109662"/>
                  <a:pt x="0" y="109662"/>
                  <a:pt x="1" y="109662"/>
                </a:cubicBezTo>
                <a:lnTo>
                  <a:pt x="118990" y="120000"/>
                </a:lnTo>
                <a:cubicBezTo>
                  <a:pt x="118991" y="120000"/>
                  <a:pt x="118991" y="120000"/>
                  <a:pt x="118991" y="119999"/>
                </a:cubicBezTo>
                <a:lnTo>
                  <a:pt x="120000" y="10339"/>
                </a:lnTo>
                <a:cubicBezTo>
                  <a:pt x="120000" y="10338"/>
                  <a:pt x="120000" y="10338"/>
                  <a:pt x="119999" y="10338"/>
                </a:cubicBezTo>
                <a:close/>
              </a:path>
            </a:pathLst>
          </a:custGeom>
          <a:solidFill>
            <a:srgbClr val="15A2C8"/>
          </a:solidFill>
          <a:ln cap="flat" cmpd="sng" w="9525">
            <a:solidFill>
              <a:srgbClr val="D5DBE5"/>
            </a:solidFill>
            <a:prstDash val="solid"/>
            <a:miter lim="8000"/>
            <a:headEnd len="sm" w="sm" type="none"/>
            <a:tailEnd len="sm" w="sm" type="none"/>
          </a:ln>
          <a:effectLst>
            <a:outerShdw algn="tl">
              <a:srgbClr val="000000">
                <a:alpha val="40000"/>
              </a:srgbClr>
            </a:outerShdw>
          </a:effectLst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7"/>
              <a:buFont typeface="Calibri"/>
              <a:buNone/>
            </a:pPr>
            <a:r>
              <a:t/>
            </a:r>
            <a:endParaRPr b="0" i="0" sz="6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1"/>
          <p:cNvSpPr txBox="1"/>
          <p:nvPr/>
        </p:nvSpPr>
        <p:spPr>
          <a:xfrm>
            <a:off x="9688973" y="4549743"/>
            <a:ext cx="1555595" cy="377667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i="0" lang="ar-MA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الأسبوع</a:t>
            </a:r>
            <a:endParaRPr b="1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1"/>
          <p:cNvSpPr/>
          <p:nvPr/>
        </p:nvSpPr>
        <p:spPr>
          <a:xfrm>
            <a:off x="9623127" y="4468224"/>
            <a:ext cx="65599" cy="496400"/>
          </a:xfrm>
          <a:custGeom>
            <a:rect b="b" l="l" r="r" t="t"/>
            <a:pathLst>
              <a:path extrusionOk="0" h="120000" w="120000">
                <a:moveTo>
                  <a:pt x="60000" y="0"/>
                </a:moveTo>
                <a:cubicBezTo>
                  <a:pt x="59999" y="0"/>
                  <a:pt x="59999" y="0"/>
                  <a:pt x="59999" y="1"/>
                </a:cubicBezTo>
                <a:lnTo>
                  <a:pt x="0" y="112071"/>
                </a:lnTo>
                <a:cubicBezTo>
                  <a:pt x="0" y="112072"/>
                  <a:pt x="0" y="112072"/>
                  <a:pt x="1" y="112072"/>
                </a:cubicBezTo>
                <a:lnTo>
                  <a:pt x="60000" y="120000"/>
                </a:lnTo>
                <a:cubicBezTo>
                  <a:pt x="60001" y="120000"/>
                  <a:pt x="60001" y="120000"/>
                  <a:pt x="60001" y="119999"/>
                </a:cubicBezTo>
                <a:lnTo>
                  <a:pt x="120000" y="7929"/>
                </a:lnTo>
                <a:cubicBezTo>
                  <a:pt x="120000" y="7928"/>
                  <a:pt x="120000" y="7928"/>
                  <a:pt x="119999" y="79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Calibri"/>
              <a:buNone/>
            </a:pPr>
            <a:r>
              <a:t/>
            </a:r>
            <a:endParaRPr b="0" i="0" sz="933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1"/>
          <p:cNvSpPr txBox="1"/>
          <p:nvPr/>
        </p:nvSpPr>
        <p:spPr>
          <a:xfrm>
            <a:off x="6095998" y="1666874"/>
            <a:ext cx="50120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60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مَادَّةُ ﭐللُّغَةِ ﭐلْعَرَبِيَّةِ</a:t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84" name="Google Shape;584;p1"/>
          <p:cNvGrpSpPr/>
          <p:nvPr/>
        </p:nvGrpSpPr>
        <p:grpSpPr>
          <a:xfrm>
            <a:off x="917856" y="1127574"/>
            <a:ext cx="1782933" cy="1428585"/>
            <a:chOff x="917856" y="1127574"/>
            <a:chExt cx="1782933" cy="1428585"/>
          </a:xfrm>
        </p:grpSpPr>
        <p:pic>
          <p:nvPicPr>
            <p:cNvPr id="585" name="Google Shape;585;p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917856" y="1127574"/>
              <a:ext cx="1782933" cy="14285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1"/>
            <p:cNvSpPr txBox="1"/>
            <p:nvPr/>
          </p:nvSpPr>
          <p:spPr>
            <a:xfrm>
              <a:off x="986052" y="1460726"/>
              <a:ext cx="1536896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1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Calibri"/>
                <a:buNone/>
              </a:pPr>
              <a:r>
                <a:rPr b="1" i="0" lang="ar-MA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الثالثة  </a:t>
              </a:r>
              <a:endParaRPr/>
            </a:p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Arial"/>
                <a:buNone/>
              </a:pPr>
              <a:r>
                <a:rPr b="1" i="0" lang="ar-MA" sz="2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إعدادي</a:t>
              </a:r>
              <a:endParaRPr/>
            </a:p>
          </p:txBody>
        </p:sp>
      </p:grpSp>
      <p:sp>
        <p:nvSpPr>
          <p:cNvPr id="587" name="Google Shape;587;p1"/>
          <p:cNvSpPr txBox="1"/>
          <p:nvPr/>
        </p:nvSpPr>
        <p:spPr>
          <a:xfrm>
            <a:off x="9789358" y="5401066"/>
            <a:ext cx="1474396" cy="3696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i="0" lang="ar-MA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الحصة  : 4 </a:t>
            </a:r>
            <a:endParaRPr/>
          </a:p>
        </p:txBody>
      </p:sp>
      <p:sp>
        <p:nvSpPr>
          <p:cNvPr id="588" name="Google Shape;588;p1"/>
          <p:cNvSpPr/>
          <p:nvPr/>
        </p:nvSpPr>
        <p:spPr>
          <a:xfrm>
            <a:off x="9642524" y="5370964"/>
            <a:ext cx="65599" cy="496400"/>
          </a:xfrm>
          <a:custGeom>
            <a:rect b="b" l="l" r="r" t="t"/>
            <a:pathLst>
              <a:path extrusionOk="0" h="120000" w="120000">
                <a:moveTo>
                  <a:pt x="60000" y="0"/>
                </a:moveTo>
                <a:cubicBezTo>
                  <a:pt x="59999" y="0"/>
                  <a:pt x="59999" y="0"/>
                  <a:pt x="59999" y="1"/>
                </a:cubicBezTo>
                <a:lnTo>
                  <a:pt x="0" y="112071"/>
                </a:lnTo>
                <a:cubicBezTo>
                  <a:pt x="0" y="112072"/>
                  <a:pt x="0" y="112072"/>
                  <a:pt x="1" y="112072"/>
                </a:cubicBezTo>
                <a:lnTo>
                  <a:pt x="60000" y="120000"/>
                </a:lnTo>
                <a:cubicBezTo>
                  <a:pt x="60001" y="120000"/>
                  <a:pt x="60001" y="120000"/>
                  <a:pt x="60001" y="119999"/>
                </a:cubicBezTo>
                <a:lnTo>
                  <a:pt x="120000" y="7929"/>
                </a:lnTo>
                <a:cubicBezTo>
                  <a:pt x="120000" y="7928"/>
                  <a:pt x="120000" y="7928"/>
                  <a:pt x="119999" y="79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Calibri"/>
              <a:buNone/>
            </a:pPr>
            <a:r>
              <a:t/>
            </a:r>
            <a:endParaRPr b="0" i="0" sz="933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1"/>
          <p:cNvSpPr/>
          <p:nvPr/>
        </p:nvSpPr>
        <p:spPr>
          <a:xfrm>
            <a:off x="4889205" y="5257749"/>
            <a:ext cx="6558396" cy="640400"/>
          </a:xfrm>
          <a:custGeom>
            <a:rect b="b" l="l" r="r" t="t"/>
            <a:pathLst>
              <a:path extrusionOk="0" h="120000" w="120000">
                <a:moveTo>
                  <a:pt x="1010" y="0"/>
                </a:moveTo>
                <a:cubicBezTo>
                  <a:pt x="1009" y="0"/>
                  <a:pt x="1009" y="0"/>
                  <a:pt x="1009" y="1"/>
                </a:cubicBezTo>
                <a:lnTo>
                  <a:pt x="0" y="109661"/>
                </a:lnTo>
                <a:cubicBezTo>
                  <a:pt x="0" y="109662"/>
                  <a:pt x="0" y="109662"/>
                  <a:pt x="1" y="109662"/>
                </a:cubicBezTo>
                <a:lnTo>
                  <a:pt x="118990" y="120000"/>
                </a:lnTo>
                <a:cubicBezTo>
                  <a:pt x="118991" y="120000"/>
                  <a:pt x="118991" y="120000"/>
                  <a:pt x="118991" y="119999"/>
                </a:cubicBezTo>
                <a:lnTo>
                  <a:pt x="120000" y="10339"/>
                </a:lnTo>
                <a:cubicBezTo>
                  <a:pt x="120000" y="10338"/>
                  <a:pt x="120000" y="10338"/>
                  <a:pt x="119999" y="10338"/>
                </a:cubicBezTo>
                <a:close/>
              </a:path>
            </a:pathLst>
          </a:custGeom>
          <a:solidFill>
            <a:srgbClr val="15A2C8"/>
          </a:solidFill>
          <a:ln cap="flat" cmpd="sng" w="9525">
            <a:solidFill>
              <a:srgbClr val="D5DBE5"/>
            </a:solidFill>
            <a:prstDash val="solid"/>
            <a:miter lim="8000"/>
            <a:headEnd len="sm" w="sm" type="none"/>
            <a:tailEnd len="sm" w="sm" type="none"/>
          </a:ln>
          <a:effectLst>
            <a:outerShdw algn="tl">
              <a:srgbClr val="000000">
                <a:alpha val="40000"/>
              </a:srgbClr>
            </a:outerShdw>
          </a:effectLst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الدعم والتقويم (رشيد اليزمي...)</a:t>
            </a:r>
            <a:endParaRPr b="0" i="0" sz="66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1"/>
          <p:cNvSpPr txBox="1"/>
          <p:nvPr/>
        </p:nvSpPr>
        <p:spPr>
          <a:xfrm>
            <a:off x="9758500" y="5385787"/>
            <a:ext cx="1555595" cy="377667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i="0" lang="ar-MA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الحصة: 8</a:t>
            </a:r>
            <a:endParaRPr b="1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1"/>
          <p:cNvSpPr/>
          <p:nvPr/>
        </p:nvSpPr>
        <p:spPr>
          <a:xfrm>
            <a:off x="9615508" y="5375396"/>
            <a:ext cx="65599" cy="496400"/>
          </a:xfrm>
          <a:custGeom>
            <a:rect b="b" l="l" r="r" t="t"/>
            <a:pathLst>
              <a:path extrusionOk="0" h="120000" w="120000">
                <a:moveTo>
                  <a:pt x="60000" y="0"/>
                </a:moveTo>
                <a:cubicBezTo>
                  <a:pt x="59999" y="0"/>
                  <a:pt x="59999" y="0"/>
                  <a:pt x="59999" y="1"/>
                </a:cubicBezTo>
                <a:lnTo>
                  <a:pt x="0" y="112071"/>
                </a:lnTo>
                <a:cubicBezTo>
                  <a:pt x="0" y="112072"/>
                  <a:pt x="0" y="112072"/>
                  <a:pt x="1" y="112072"/>
                </a:cubicBezTo>
                <a:lnTo>
                  <a:pt x="60000" y="120000"/>
                </a:lnTo>
                <a:cubicBezTo>
                  <a:pt x="60001" y="120000"/>
                  <a:pt x="60001" y="120000"/>
                  <a:pt x="60001" y="119999"/>
                </a:cubicBezTo>
                <a:lnTo>
                  <a:pt x="120000" y="7929"/>
                </a:lnTo>
                <a:cubicBezTo>
                  <a:pt x="120000" y="7928"/>
                  <a:pt x="120000" y="7928"/>
                  <a:pt x="119999" y="79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Calibri"/>
              <a:buNone/>
            </a:pPr>
            <a:r>
              <a:t/>
            </a:r>
            <a:endParaRPr b="0" i="0" sz="933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1"/>
          <p:cNvSpPr txBox="1"/>
          <p:nvPr/>
        </p:nvSpPr>
        <p:spPr>
          <a:xfrm>
            <a:off x="5236149" y="3575995"/>
            <a:ext cx="4727890" cy="399789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الاختراعات</a:t>
            </a:r>
            <a:endParaRPr/>
          </a:p>
        </p:txBody>
      </p:sp>
      <p:sp>
        <p:nvSpPr>
          <p:cNvPr id="593" name="Google Shape;593;p1"/>
          <p:cNvSpPr txBox="1"/>
          <p:nvPr/>
        </p:nvSpPr>
        <p:spPr>
          <a:xfrm>
            <a:off x="9845068" y="2741378"/>
            <a:ext cx="1474396" cy="3696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1" i="0" lang="ar-M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المرحلة   2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p1"/>
          <p:cNvSpPr txBox="1"/>
          <p:nvPr/>
        </p:nvSpPr>
        <p:spPr>
          <a:xfrm>
            <a:off x="5079257" y="2765513"/>
            <a:ext cx="4727890" cy="399789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العلوم والتكنولوجيا</a:t>
            </a:r>
            <a:endParaRPr/>
          </a:p>
        </p:txBody>
      </p:sp>
      <p:sp>
        <p:nvSpPr>
          <p:cNvPr id="595" name="Google Shape;595;p1"/>
          <p:cNvSpPr/>
          <p:nvPr/>
        </p:nvSpPr>
        <p:spPr>
          <a:xfrm>
            <a:off x="9645301" y="2821182"/>
            <a:ext cx="65599" cy="496400"/>
          </a:xfrm>
          <a:custGeom>
            <a:rect b="b" l="l" r="r" t="t"/>
            <a:pathLst>
              <a:path extrusionOk="0" h="120000" w="120000">
                <a:moveTo>
                  <a:pt x="60000" y="0"/>
                </a:moveTo>
                <a:cubicBezTo>
                  <a:pt x="59999" y="0"/>
                  <a:pt x="59999" y="0"/>
                  <a:pt x="59999" y="1"/>
                </a:cubicBezTo>
                <a:lnTo>
                  <a:pt x="0" y="112071"/>
                </a:lnTo>
                <a:cubicBezTo>
                  <a:pt x="0" y="112072"/>
                  <a:pt x="0" y="112072"/>
                  <a:pt x="1" y="112072"/>
                </a:cubicBezTo>
                <a:lnTo>
                  <a:pt x="60000" y="120000"/>
                </a:lnTo>
                <a:cubicBezTo>
                  <a:pt x="60001" y="120000"/>
                  <a:pt x="60001" y="120000"/>
                  <a:pt x="60001" y="119999"/>
                </a:cubicBezTo>
                <a:lnTo>
                  <a:pt x="120000" y="7929"/>
                </a:lnTo>
                <a:cubicBezTo>
                  <a:pt x="120000" y="7928"/>
                  <a:pt x="120000" y="7928"/>
                  <a:pt x="119999" y="79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Calibri"/>
              <a:buNone/>
            </a:pPr>
            <a:r>
              <a:t/>
            </a:r>
            <a:endParaRPr b="0" i="0" sz="933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1"/>
          <p:cNvSpPr txBox="1"/>
          <p:nvPr/>
        </p:nvSpPr>
        <p:spPr>
          <a:xfrm>
            <a:off x="5236149" y="4538681"/>
            <a:ext cx="4727890" cy="399789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الثاني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lt2"/>
        </a:solidFill>
      </p:bgPr>
    </p:bg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601" name="Google Shape;601;p2"/>
          <p:cNvPicPr preferRelativeResize="0"/>
          <p:nvPr/>
        </p:nvPicPr>
        <p:blipFill rotWithShape="1">
          <a:blip r:embed="rId3">
            <a:alphaModFix/>
          </a:blip>
          <a:srcRect b="4644" l="4008" r="68628" t="77363"/>
          <a:stretch/>
        </p:blipFill>
        <p:spPr>
          <a:xfrm>
            <a:off x="10651674" y="5098769"/>
            <a:ext cx="1197428" cy="1181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générée" id="602" name="Google Shape;602;p2"/>
          <p:cNvPicPr preferRelativeResize="0"/>
          <p:nvPr/>
        </p:nvPicPr>
        <p:blipFill rotWithShape="1">
          <a:blip r:embed="rId3">
            <a:alphaModFix/>
          </a:blip>
          <a:srcRect b="60700" l="0" r="71115" t="23546"/>
          <a:stretch/>
        </p:blipFill>
        <p:spPr>
          <a:xfrm>
            <a:off x="10559772" y="1849191"/>
            <a:ext cx="1264016" cy="10341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générée" id="603" name="Google Shape;603;p2"/>
          <p:cNvPicPr preferRelativeResize="0"/>
          <p:nvPr/>
        </p:nvPicPr>
        <p:blipFill rotWithShape="1">
          <a:blip r:embed="rId3">
            <a:alphaModFix/>
          </a:blip>
          <a:srcRect b="41629" l="3381" r="70997" t="42118"/>
          <a:stretch/>
        </p:blipFill>
        <p:spPr>
          <a:xfrm>
            <a:off x="10689774" y="3045400"/>
            <a:ext cx="1121228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générée" id="604" name="Google Shape;604;p2"/>
          <p:cNvPicPr preferRelativeResize="0"/>
          <p:nvPr/>
        </p:nvPicPr>
        <p:blipFill rotWithShape="1">
          <a:blip r:embed="rId3">
            <a:alphaModFix/>
          </a:blip>
          <a:srcRect b="24461" l="4961" r="71159" t="59121"/>
          <a:stretch/>
        </p:blipFill>
        <p:spPr>
          <a:xfrm>
            <a:off x="10778759" y="4080668"/>
            <a:ext cx="1045029" cy="1077685"/>
          </a:xfrm>
          <a:prstGeom prst="rect">
            <a:avLst/>
          </a:prstGeom>
          <a:noFill/>
          <a:ln>
            <a:noFill/>
          </a:ln>
        </p:spPr>
      </p:pic>
      <p:sp>
        <p:nvSpPr>
          <p:cNvPr id="605" name="Google Shape;605;p2"/>
          <p:cNvSpPr txBox="1"/>
          <p:nvPr/>
        </p:nvSpPr>
        <p:spPr>
          <a:xfrm>
            <a:off x="1439162" y="1303131"/>
            <a:ext cx="9106684" cy="369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صفحات خاصة بالأستاذ(ة)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p2"/>
          <p:cNvSpPr txBox="1"/>
          <p:nvPr/>
        </p:nvSpPr>
        <p:spPr>
          <a:xfrm>
            <a:off x="1502226" y="2041881"/>
            <a:ext cx="9106684" cy="1015612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 تعليمات وتوضيحات موجهة للتلميذ(ة)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(يخاطب بها الأستاذ التلاميذ بصوت مسموع)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2"/>
          <p:cNvSpPr txBox="1"/>
          <p:nvPr/>
        </p:nvSpPr>
        <p:spPr>
          <a:xfrm>
            <a:off x="7902048" y="3363873"/>
            <a:ext cx="2657724" cy="369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صفحة في كراسة المتعلم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2"/>
          <p:cNvSpPr txBox="1"/>
          <p:nvPr/>
        </p:nvSpPr>
        <p:spPr>
          <a:xfrm>
            <a:off x="7252138" y="4484538"/>
            <a:ext cx="3356772" cy="369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نشاط ذو أولوية ينجز في القسم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2"/>
          <p:cNvSpPr txBox="1"/>
          <p:nvPr/>
        </p:nvSpPr>
        <p:spPr>
          <a:xfrm>
            <a:off x="1502226" y="5504678"/>
            <a:ext cx="9106684" cy="369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نشاط اختياري يُستغنى عنه عند عدم توفر الوقت. 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610" name="Google Shape;610;p2"/>
          <p:cNvPicPr preferRelativeResize="0"/>
          <p:nvPr/>
        </p:nvPicPr>
        <p:blipFill rotWithShape="1">
          <a:blip r:embed="rId4">
            <a:alphaModFix/>
          </a:blip>
          <a:srcRect b="10678" l="0" r="0" t="11064"/>
          <a:stretch/>
        </p:blipFill>
        <p:spPr>
          <a:xfrm>
            <a:off x="10808880" y="934195"/>
            <a:ext cx="765800" cy="898948"/>
          </a:xfrm>
          <a:prstGeom prst="rect">
            <a:avLst/>
          </a:prstGeom>
          <a:noFill/>
          <a:ln>
            <a:noFill/>
          </a:ln>
        </p:spPr>
      </p:pic>
      <p:sp>
        <p:nvSpPr>
          <p:cNvPr id="611" name="Google Shape;611;p2"/>
          <p:cNvSpPr/>
          <p:nvPr/>
        </p:nvSpPr>
        <p:spPr>
          <a:xfrm>
            <a:off x="4615543" y="116366"/>
            <a:ext cx="6576237" cy="726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714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دلالة الأيقونات  الخاصة بالأستاذ: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3"/>
          <p:cNvSpPr/>
          <p:nvPr/>
        </p:nvSpPr>
        <p:spPr>
          <a:xfrm>
            <a:off x="172899" y="61516"/>
            <a:ext cx="11310803" cy="602723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1" algn="r">
              <a:lnSpc>
                <a:spcPct val="1714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دلالة الأيقونات  الخاصة بالمتعلم</a:t>
            </a:r>
            <a:r>
              <a:rPr b="0" i="0" lang="ar-M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ar-MA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/>
          </a:p>
        </p:txBody>
      </p:sp>
      <p:sp>
        <p:nvSpPr>
          <p:cNvPr id="617" name="Google Shape;617;p3"/>
          <p:cNvSpPr txBox="1"/>
          <p:nvPr/>
        </p:nvSpPr>
        <p:spPr>
          <a:xfrm>
            <a:off x="608022" y="1536628"/>
            <a:ext cx="10062183" cy="369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ضوابط القسم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3"/>
          <p:cNvSpPr txBox="1"/>
          <p:nvPr/>
        </p:nvSpPr>
        <p:spPr>
          <a:xfrm>
            <a:off x="797206" y="2629655"/>
            <a:ext cx="10062183" cy="420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133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استعمال الألواح للإجابة</a:t>
            </a:r>
            <a:endParaRPr b="1" i="0" sz="2133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3"/>
          <p:cNvSpPr txBox="1"/>
          <p:nvPr/>
        </p:nvSpPr>
        <p:spPr>
          <a:xfrm>
            <a:off x="797208" y="3958205"/>
            <a:ext cx="10062181" cy="369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الممارسة المستقلة</a:t>
            </a:r>
            <a:endParaRPr/>
          </a:p>
        </p:txBody>
      </p:sp>
      <p:sp>
        <p:nvSpPr>
          <p:cNvPr id="620" name="Google Shape;620;p3"/>
          <p:cNvSpPr txBox="1"/>
          <p:nvPr/>
        </p:nvSpPr>
        <p:spPr>
          <a:xfrm>
            <a:off x="797206" y="5159833"/>
            <a:ext cx="10062181" cy="369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الممارسة الموجهة الثنائية</a:t>
            </a:r>
            <a:endParaRPr/>
          </a:p>
        </p:txBody>
      </p:sp>
      <p:pic>
        <p:nvPicPr>
          <p:cNvPr id="621" name="Google Shape;62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17502" y="1181507"/>
            <a:ext cx="875940" cy="8759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Dessin animé, clipart, Animation, illustration&#10;&#10;Description générée automatiquement" id="622" name="Google Shape;622;p3"/>
          <p:cNvPicPr preferRelativeResize="0"/>
          <p:nvPr/>
        </p:nvPicPr>
        <p:blipFill rotWithShape="1">
          <a:blip r:embed="rId4">
            <a:alphaModFix/>
          </a:blip>
          <a:srcRect b="23864" l="18242" r="18458" t="9344"/>
          <a:stretch/>
        </p:blipFill>
        <p:spPr>
          <a:xfrm>
            <a:off x="10988052" y="2151545"/>
            <a:ext cx="991300" cy="1045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988052" y="3385655"/>
            <a:ext cx="991299" cy="991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988052" y="4684764"/>
            <a:ext cx="991299" cy="9254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4"/>
          <p:cNvSpPr txBox="1"/>
          <p:nvPr/>
        </p:nvSpPr>
        <p:spPr>
          <a:xfrm>
            <a:off x="6937601" y="446738"/>
            <a:ext cx="4234074" cy="509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b="1" i="0" lang="ar-MA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هيكلة الوحدة الديدكتيكية:</a:t>
            </a:r>
            <a:endParaRPr b="1" i="0" sz="3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30" name="Google Shape;630;p4"/>
          <p:cNvGrpSpPr/>
          <p:nvPr/>
        </p:nvGrpSpPr>
        <p:grpSpPr>
          <a:xfrm>
            <a:off x="6139754" y="2099609"/>
            <a:ext cx="5847433" cy="2634863"/>
            <a:chOff x="4299350" y="1553611"/>
            <a:chExt cx="6448599" cy="2634863"/>
          </a:xfrm>
        </p:grpSpPr>
        <p:sp>
          <p:nvSpPr>
            <p:cNvPr id="631" name="Google Shape;631;p4"/>
            <p:cNvSpPr/>
            <p:nvPr/>
          </p:nvSpPr>
          <p:spPr>
            <a:xfrm>
              <a:off x="4299350" y="1553611"/>
              <a:ext cx="4483578" cy="725869"/>
            </a:xfrm>
            <a:custGeom>
              <a:rect b="b" l="l" r="r" t="t"/>
              <a:pathLst>
                <a:path extrusionOk="0" h="120000" w="120000">
                  <a:moveTo>
                    <a:pt x="3238" y="0"/>
                  </a:moveTo>
                  <a:cubicBezTo>
                    <a:pt x="3237" y="0"/>
                    <a:pt x="3237" y="0"/>
                    <a:pt x="3237" y="1"/>
                  </a:cubicBezTo>
                  <a:lnTo>
                    <a:pt x="0" y="100000"/>
                  </a:lnTo>
                  <a:cubicBezTo>
                    <a:pt x="0" y="100001"/>
                    <a:pt x="0" y="100001"/>
                    <a:pt x="1" y="100001"/>
                  </a:cubicBezTo>
                  <a:lnTo>
                    <a:pt x="116762" y="120000"/>
                  </a:lnTo>
                  <a:cubicBezTo>
                    <a:pt x="116763" y="120000"/>
                    <a:pt x="116763" y="120000"/>
                    <a:pt x="116763" y="119999"/>
                  </a:cubicBezTo>
                  <a:lnTo>
                    <a:pt x="120000" y="20000"/>
                  </a:lnTo>
                  <a:cubicBezTo>
                    <a:pt x="120000" y="19999"/>
                    <a:pt x="120000" y="19999"/>
                    <a:pt x="119999" y="19999"/>
                  </a:cubicBezTo>
                  <a:close/>
                </a:path>
              </a:pathLst>
            </a:custGeom>
            <a:gradFill>
              <a:gsLst>
                <a:gs pos="0">
                  <a:srgbClr val="94CFB7"/>
                </a:gs>
                <a:gs pos="50000">
                  <a:srgbClr val="BFE0D2"/>
                </a:gs>
                <a:gs pos="100000">
                  <a:srgbClr val="E0EFE9"/>
                </a:gs>
              </a:gsLst>
              <a:lin ang="0" scaled="0"/>
            </a:gradFill>
            <a:ln cap="flat" cmpd="sng" w="95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ar-MA" sz="2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أستمع بتركيز وأفهم: السيارة المغربية الصنع</a:t>
              </a:r>
              <a:endPara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632;p4"/>
            <p:cNvSpPr/>
            <p:nvPr/>
          </p:nvSpPr>
          <p:spPr>
            <a:xfrm>
              <a:off x="8949242" y="3441299"/>
              <a:ext cx="1798707" cy="725869"/>
            </a:xfrm>
            <a:custGeom>
              <a:rect b="b" l="l" r="r" t="t"/>
              <a:pathLst>
                <a:path extrusionOk="0" h="120000" w="120000">
                  <a:moveTo>
                    <a:pt x="8071" y="0"/>
                  </a:moveTo>
                  <a:cubicBezTo>
                    <a:pt x="8070" y="0"/>
                    <a:pt x="8070" y="0"/>
                    <a:pt x="8070" y="1"/>
                  </a:cubicBezTo>
                  <a:lnTo>
                    <a:pt x="0" y="100000"/>
                  </a:lnTo>
                  <a:cubicBezTo>
                    <a:pt x="0" y="100001"/>
                    <a:pt x="0" y="100001"/>
                    <a:pt x="1" y="100001"/>
                  </a:cubicBezTo>
                  <a:lnTo>
                    <a:pt x="111929" y="120000"/>
                  </a:lnTo>
                  <a:cubicBezTo>
                    <a:pt x="111930" y="120000"/>
                    <a:pt x="111930" y="120000"/>
                    <a:pt x="111930" y="119999"/>
                  </a:cubicBezTo>
                  <a:lnTo>
                    <a:pt x="120000" y="20000"/>
                  </a:lnTo>
                  <a:cubicBezTo>
                    <a:pt x="120000" y="19999"/>
                    <a:pt x="120000" y="19999"/>
                    <a:pt x="119999" y="19999"/>
                  </a:cubicBezTo>
                  <a:close/>
                </a:path>
              </a:pathLst>
            </a:custGeom>
            <a:gradFill>
              <a:gsLst>
                <a:gs pos="0">
                  <a:srgbClr val="94CFB7"/>
                </a:gs>
                <a:gs pos="50000">
                  <a:srgbClr val="BFE0D2"/>
                </a:gs>
                <a:gs pos="100000">
                  <a:srgbClr val="E0EFE9"/>
                </a:gs>
              </a:gsLst>
              <a:lin ang="0" scaled="0"/>
            </a:gradFill>
            <a:ln cap="flat" cmpd="sng" w="95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MA" sz="24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الحصة 3</a:t>
              </a:r>
              <a:endParaRPr b="1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3" name="Google Shape;633;p4"/>
            <p:cNvSpPr/>
            <p:nvPr/>
          </p:nvSpPr>
          <p:spPr>
            <a:xfrm>
              <a:off x="4299350" y="3462605"/>
              <a:ext cx="4483578" cy="725869"/>
            </a:xfrm>
            <a:custGeom>
              <a:rect b="b" l="l" r="r" t="t"/>
              <a:pathLst>
                <a:path extrusionOk="0" h="120000" w="120000">
                  <a:moveTo>
                    <a:pt x="3238" y="0"/>
                  </a:moveTo>
                  <a:cubicBezTo>
                    <a:pt x="3237" y="0"/>
                    <a:pt x="3237" y="0"/>
                    <a:pt x="3237" y="1"/>
                  </a:cubicBezTo>
                  <a:lnTo>
                    <a:pt x="0" y="100000"/>
                  </a:lnTo>
                  <a:cubicBezTo>
                    <a:pt x="0" y="100001"/>
                    <a:pt x="0" y="100001"/>
                    <a:pt x="1" y="100001"/>
                  </a:cubicBezTo>
                  <a:lnTo>
                    <a:pt x="116762" y="120000"/>
                  </a:lnTo>
                  <a:cubicBezTo>
                    <a:pt x="116763" y="120000"/>
                    <a:pt x="116763" y="120000"/>
                    <a:pt x="116763" y="119999"/>
                  </a:cubicBezTo>
                  <a:lnTo>
                    <a:pt x="120000" y="20000"/>
                  </a:lnTo>
                  <a:cubicBezTo>
                    <a:pt x="120000" y="19999"/>
                    <a:pt x="120000" y="19999"/>
                    <a:pt x="119999" y="19999"/>
                  </a:cubicBezTo>
                  <a:close/>
                </a:path>
              </a:pathLst>
            </a:custGeom>
            <a:gradFill>
              <a:gsLst>
                <a:gs pos="0">
                  <a:srgbClr val="94CFB7"/>
                </a:gs>
                <a:gs pos="50000">
                  <a:srgbClr val="BFE0D2"/>
                </a:gs>
                <a:gs pos="100000">
                  <a:srgbClr val="E0EFE9"/>
                </a:gs>
              </a:gsLst>
              <a:lin ang="0" scaled="0"/>
            </a:gradFill>
            <a:ln cap="flat" cmpd="sng" w="95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ar-MA" sz="24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أتحدث: أعرّف باختراع متميز</a:t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4" name="Google Shape;634;p4"/>
            <p:cNvSpPr/>
            <p:nvPr/>
          </p:nvSpPr>
          <p:spPr>
            <a:xfrm>
              <a:off x="8949242" y="1564553"/>
              <a:ext cx="1798707" cy="725869"/>
            </a:xfrm>
            <a:custGeom>
              <a:rect b="b" l="l" r="r" t="t"/>
              <a:pathLst>
                <a:path extrusionOk="0" h="120000" w="120000">
                  <a:moveTo>
                    <a:pt x="8071" y="0"/>
                  </a:moveTo>
                  <a:cubicBezTo>
                    <a:pt x="8070" y="0"/>
                    <a:pt x="8070" y="0"/>
                    <a:pt x="8070" y="1"/>
                  </a:cubicBezTo>
                  <a:lnTo>
                    <a:pt x="0" y="100000"/>
                  </a:lnTo>
                  <a:cubicBezTo>
                    <a:pt x="0" y="100001"/>
                    <a:pt x="0" y="100001"/>
                    <a:pt x="1" y="100001"/>
                  </a:cubicBezTo>
                  <a:lnTo>
                    <a:pt x="111929" y="120000"/>
                  </a:lnTo>
                  <a:cubicBezTo>
                    <a:pt x="111930" y="120000"/>
                    <a:pt x="111930" y="120000"/>
                    <a:pt x="111930" y="119999"/>
                  </a:cubicBezTo>
                  <a:lnTo>
                    <a:pt x="120000" y="20000"/>
                  </a:lnTo>
                  <a:cubicBezTo>
                    <a:pt x="120000" y="19999"/>
                    <a:pt x="120000" y="19999"/>
                    <a:pt x="119999" y="19999"/>
                  </a:cubicBezTo>
                  <a:close/>
                </a:path>
              </a:pathLst>
            </a:custGeom>
            <a:gradFill>
              <a:gsLst>
                <a:gs pos="0">
                  <a:srgbClr val="94CFB7"/>
                </a:gs>
                <a:gs pos="50000">
                  <a:srgbClr val="BFE0D2"/>
                </a:gs>
                <a:gs pos="100000">
                  <a:srgbClr val="E0EFE9"/>
                </a:gs>
              </a:gsLst>
              <a:lin ang="0" scaled="0"/>
            </a:gradFill>
            <a:ln cap="flat" cmpd="sng" w="95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ar-MA" sz="2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الحصة 1</a:t>
              </a:r>
              <a:endPara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5" name="Google Shape;635;p4"/>
            <p:cNvSpPr/>
            <p:nvPr/>
          </p:nvSpPr>
          <p:spPr>
            <a:xfrm>
              <a:off x="8949242" y="2458583"/>
              <a:ext cx="1798707" cy="725869"/>
            </a:xfrm>
            <a:custGeom>
              <a:rect b="b" l="l" r="r" t="t"/>
              <a:pathLst>
                <a:path extrusionOk="0" h="120000" w="120000">
                  <a:moveTo>
                    <a:pt x="8071" y="0"/>
                  </a:moveTo>
                  <a:cubicBezTo>
                    <a:pt x="8070" y="0"/>
                    <a:pt x="8070" y="0"/>
                    <a:pt x="8070" y="1"/>
                  </a:cubicBezTo>
                  <a:lnTo>
                    <a:pt x="0" y="100000"/>
                  </a:lnTo>
                  <a:cubicBezTo>
                    <a:pt x="0" y="100001"/>
                    <a:pt x="0" y="100001"/>
                    <a:pt x="1" y="100001"/>
                  </a:cubicBezTo>
                  <a:lnTo>
                    <a:pt x="111929" y="120000"/>
                  </a:lnTo>
                  <a:cubicBezTo>
                    <a:pt x="111930" y="120000"/>
                    <a:pt x="111930" y="120000"/>
                    <a:pt x="111930" y="119999"/>
                  </a:cubicBezTo>
                  <a:lnTo>
                    <a:pt x="120000" y="20000"/>
                  </a:lnTo>
                  <a:cubicBezTo>
                    <a:pt x="120000" y="19999"/>
                    <a:pt x="120000" y="19999"/>
                    <a:pt x="119999" y="19999"/>
                  </a:cubicBezTo>
                  <a:close/>
                </a:path>
              </a:pathLst>
            </a:custGeom>
            <a:gradFill>
              <a:gsLst>
                <a:gs pos="0">
                  <a:srgbClr val="94CFB7"/>
                </a:gs>
                <a:gs pos="50000">
                  <a:srgbClr val="BFE0D2"/>
                </a:gs>
                <a:gs pos="100000">
                  <a:srgbClr val="E0EFE9"/>
                </a:gs>
              </a:gsLst>
              <a:lin ang="0" scaled="0"/>
            </a:gradFill>
            <a:ln cap="flat" cmpd="sng" w="95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50" lIns="68550" spcFirstLastPara="1" rIns="68550" wrap="square" tIns="3425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ar-MA" sz="2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الحصة 2 </a:t>
              </a:r>
              <a:endPara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6" name="Google Shape;636;p4"/>
            <p:cNvSpPr/>
            <p:nvPr/>
          </p:nvSpPr>
          <p:spPr>
            <a:xfrm>
              <a:off x="4299350" y="2481605"/>
              <a:ext cx="4483578" cy="725869"/>
            </a:xfrm>
            <a:custGeom>
              <a:rect b="b" l="l" r="r" t="t"/>
              <a:pathLst>
                <a:path extrusionOk="0" h="120000" w="120000">
                  <a:moveTo>
                    <a:pt x="3238" y="0"/>
                  </a:moveTo>
                  <a:cubicBezTo>
                    <a:pt x="3237" y="0"/>
                    <a:pt x="3237" y="0"/>
                    <a:pt x="3237" y="1"/>
                  </a:cubicBezTo>
                  <a:lnTo>
                    <a:pt x="0" y="100000"/>
                  </a:lnTo>
                  <a:cubicBezTo>
                    <a:pt x="0" y="100001"/>
                    <a:pt x="0" y="100001"/>
                    <a:pt x="1" y="100001"/>
                  </a:cubicBezTo>
                  <a:lnTo>
                    <a:pt x="116762" y="120000"/>
                  </a:lnTo>
                  <a:cubicBezTo>
                    <a:pt x="116763" y="120000"/>
                    <a:pt x="116763" y="120000"/>
                    <a:pt x="116763" y="119999"/>
                  </a:cubicBezTo>
                  <a:lnTo>
                    <a:pt x="120000" y="20000"/>
                  </a:lnTo>
                  <a:cubicBezTo>
                    <a:pt x="120000" y="19999"/>
                    <a:pt x="120000" y="19999"/>
                    <a:pt x="119999" y="19999"/>
                  </a:cubicBezTo>
                  <a:close/>
                </a:path>
              </a:pathLst>
            </a:custGeom>
            <a:gradFill>
              <a:gsLst>
                <a:gs pos="0">
                  <a:srgbClr val="94CFB7"/>
                </a:gs>
                <a:gs pos="50000">
                  <a:srgbClr val="BFE0D2"/>
                </a:gs>
                <a:gs pos="100000">
                  <a:srgbClr val="E0EFE9"/>
                </a:gs>
              </a:gsLst>
              <a:lin ang="0" scaled="0"/>
            </a:gradFill>
            <a:ln cap="flat" cmpd="sng" w="95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ar-MA" sz="2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الظواهر اللغوية : اسم الآلة</a:t>
              </a:r>
              <a:endPara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7" name="Google Shape;637;p4"/>
          <p:cNvSpPr/>
          <p:nvPr/>
        </p:nvSpPr>
        <p:spPr>
          <a:xfrm>
            <a:off x="6130654" y="1311586"/>
            <a:ext cx="5890794" cy="627084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الأسبوع الأول</a:t>
            </a:r>
            <a:endParaRPr b="1" i="0" sz="3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8" name="Google Shape;638;p4"/>
          <p:cNvSpPr/>
          <p:nvPr/>
        </p:nvSpPr>
        <p:spPr>
          <a:xfrm>
            <a:off x="123748" y="1311586"/>
            <a:ext cx="5890794" cy="627084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الأسبوع الثاني</a:t>
            </a:r>
            <a:endParaRPr b="1" i="0" sz="3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639" name="Google Shape;639;p4"/>
          <p:cNvPicPr preferRelativeResize="0"/>
          <p:nvPr/>
        </p:nvPicPr>
        <p:blipFill rotWithShape="1">
          <a:blip r:embed="rId3">
            <a:alphaModFix/>
          </a:blip>
          <a:srcRect b="10678" l="0" r="0" t="11064"/>
          <a:stretch/>
        </p:blipFill>
        <p:spPr>
          <a:xfrm>
            <a:off x="11266255" y="178633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"/>
          <p:cNvSpPr/>
          <p:nvPr/>
        </p:nvSpPr>
        <p:spPr>
          <a:xfrm>
            <a:off x="0" y="4899115"/>
            <a:ext cx="6139754" cy="976025"/>
          </a:xfrm>
          <a:prstGeom prst="roundRect">
            <a:avLst>
              <a:gd fmla="val 50000" name="adj"/>
            </a:avLst>
          </a:prstGeom>
          <a:noFill/>
          <a:ln cap="flat" cmpd="sng" w="38100">
            <a:solidFill>
              <a:srgbClr val="1C3052"/>
            </a:solidFill>
            <a:prstDash val="lg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p4"/>
          <p:cNvSpPr/>
          <p:nvPr/>
        </p:nvSpPr>
        <p:spPr>
          <a:xfrm>
            <a:off x="6165351" y="5024195"/>
            <a:ext cx="4065600" cy="725869"/>
          </a:xfrm>
          <a:custGeom>
            <a:rect b="b" l="l" r="r" t="t"/>
            <a:pathLst>
              <a:path extrusionOk="0" h="120000" w="120000">
                <a:moveTo>
                  <a:pt x="3571" y="0"/>
                </a:moveTo>
                <a:cubicBezTo>
                  <a:pt x="3570" y="0"/>
                  <a:pt x="3570" y="0"/>
                  <a:pt x="357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6429" y="120000"/>
                </a:lnTo>
                <a:cubicBezTo>
                  <a:pt x="116430" y="120000"/>
                  <a:pt x="116430" y="120000"/>
                  <a:pt x="11643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solidFill>
            <a:srgbClr val="CCFFCC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الطلاقة والفهم: المخترع المغربي الصغير (ح1)</a:t>
            </a:r>
            <a:endParaRPr b="1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2" name="Google Shape;642;p4"/>
          <p:cNvSpPr/>
          <p:nvPr/>
        </p:nvSpPr>
        <p:spPr>
          <a:xfrm>
            <a:off x="10363046" y="5024195"/>
            <a:ext cx="1631024" cy="725869"/>
          </a:xfrm>
          <a:custGeom>
            <a:rect b="b" l="l" r="r" t="t"/>
            <a:pathLst>
              <a:path extrusionOk="0" h="120000" w="120000">
                <a:moveTo>
                  <a:pt x="8901" y="0"/>
                </a:moveTo>
                <a:cubicBezTo>
                  <a:pt x="8900" y="0"/>
                  <a:pt x="8900" y="0"/>
                  <a:pt x="890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1099" y="120000"/>
                </a:lnTo>
                <a:cubicBezTo>
                  <a:pt x="111100" y="120000"/>
                  <a:pt x="111100" y="120000"/>
                  <a:pt x="11110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solidFill>
            <a:srgbClr val="CCFFCC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الحصة 4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p4"/>
          <p:cNvSpPr/>
          <p:nvPr/>
        </p:nvSpPr>
        <p:spPr>
          <a:xfrm>
            <a:off x="4356298" y="2110550"/>
            <a:ext cx="1631024" cy="725869"/>
          </a:xfrm>
          <a:custGeom>
            <a:rect b="b" l="l" r="r" t="t"/>
            <a:pathLst>
              <a:path extrusionOk="0" h="120000" w="120000">
                <a:moveTo>
                  <a:pt x="8901" y="0"/>
                </a:moveTo>
                <a:cubicBezTo>
                  <a:pt x="8900" y="0"/>
                  <a:pt x="8900" y="0"/>
                  <a:pt x="890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1099" y="120000"/>
                </a:lnTo>
                <a:cubicBezTo>
                  <a:pt x="111100" y="120000"/>
                  <a:pt x="111100" y="120000"/>
                  <a:pt x="11110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gradFill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0"/>
          </a:gra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الحصة 5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4" name="Google Shape;644;p4"/>
          <p:cNvSpPr/>
          <p:nvPr/>
        </p:nvSpPr>
        <p:spPr>
          <a:xfrm>
            <a:off x="4356298" y="3093267"/>
            <a:ext cx="1631024" cy="725869"/>
          </a:xfrm>
          <a:custGeom>
            <a:rect b="b" l="l" r="r" t="t"/>
            <a:pathLst>
              <a:path extrusionOk="0" h="120000" w="120000">
                <a:moveTo>
                  <a:pt x="8901" y="0"/>
                </a:moveTo>
                <a:cubicBezTo>
                  <a:pt x="8900" y="0"/>
                  <a:pt x="8900" y="0"/>
                  <a:pt x="890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1099" y="120000"/>
                </a:lnTo>
                <a:cubicBezTo>
                  <a:pt x="111100" y="120000"/>
                  <a:pt x="111100" y="120000"/>
                  <a:pt x="11110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gradFill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0"/>
          </a:gra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الحصة 6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4"/>
          <p:cNvSpPr/>
          <p:nvPr/>
        </p:nvSpPr>
        <p:spPr>
          <a:xfrm>
            <a:off x="4383518" y="3987296"/>
            <a:ext cx="1631024" cy="725869"/>
          </a:xfrm>
          <a:custGeom>
            <a:rect b="b" l="l" r="r" t="t"/>
            <a:pathLst>
              <a:path extrusionOk="0" h="120000" w="120000">
                <a:moveTo>
                  <a:pt x="8901" y="0"/>
                </a:moveTo>
                <a:cubicBezTo>
                  <a:pt x="8900" y="0"/>
                  <a:pt x="8900" y="0"/>
                  <a:pt x="890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1099" y="120000"/>
                </a:lnTo>
                <a:cubicBezTo>
                  <a:pt x="111100" y="120000"/>
                  <a:pt x="111100" y="120000"/>
                  <a:pt x="11110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gradFill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0"/>
          </a:gra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الحصة 7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p4"/>
          <p:cNvSpPr/>
          <p:nvPr/>
        </p:nvSpPr>
        <p:spPr>
          <a:xfrm>
            <a:off x="4410738" y="4989601"/>
            <a:ext cx="1631024" cy="725869"/>
          </a:xfrm>
          <a:custGeom>
            <a:rect b="b" l="l" r="r" t="t"/>
            <a:pathLst>
              <a:path extrusionOk="0" h="120000" w="120000">
                <a:moveTo>
                  <a:pt x="8901" y="0"/>
                </a:moveTo>
                <a:cubicBezTo>
                  <a:pt x="8900" y="0"/>
                  <a:pt x="8900" y="0"/>
                  <a:pt x="890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1099" y="120000"/>
                </a:lnTo>
                <a:cubicBezTo>
                  <a:pt x="111100" y="120000"/>
                  <a:pt x="111100" y="120000"/>
                  <a:pt x="11110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solidFill>
            <a:schemeClr val="accent4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الحصة 8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4"/>
          <p:cNvSpPr/>
          <p:nvPr/>
        </p:nvSpPr>
        <p:spPr>
          <a:xfrm>
            <a:off x="204813" y="2082341"/>
            <a:ext cx="4065600" cy="725869"/>
          </a:xfrm>
          <a:custGeom>
            <a:rect b="b" l="l" r="r" t="t"/>
            <a:pathLst>
              <a:path extrusionOk="0" h="120000" w="120000">
                <a:moveTo>
                  <a:pt x="3571" y="0"/>
                </a:moveTo>
                <a:cubicBezTo>
                  <a:pt x="3570" y="0"/>
                  <a:pt x="3570" y="0"/>
                  <a:pt x="357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6429" y="120000"/>
                </a:lnTo>
                <a:cubicBezTo>
                  <a:pt x="116430" y="120000"/>
                  <a:pt x="116430" y="120000"/>
                  <a:pt x="11643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gradFill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0"/>
          </a:gra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الطلاقة والفهم: المخترع المغربي الصغير(ح2)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4"/>
          <p:cNvSpPr/>
          <p:nvPr/>
        </p:nvSpPr>
        <p:spPr>
          <a:xfrm>
            <a:off x="214482" y="3093266"/>
            <a:ext cx="4065600" cy="725869"/>
          </a:xfrm>
          <a:custGeom>
            <a:rect b="b" l="l" r="r" t="t"/>
            <a:pathLst>
              <a:path extrusionOk="0" h="120000" w="120000">
                <a:moveTo>
                  <a:pt x="3571" y="0"/>
                </a:moveTo>
                <a:cubicBezTo>
                  <a:pt x="3570" y="0"/>
                  <a:pt x="3570" y="0"/>
                  <a:pt x="357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6429" y="120000"/>
                </a:lnTo>
                <a:cubicBezTo>
                  <a:pt x="116430" y="120000"/>
                  <a:pt x="116430" y="120000"/>
                  <a:pt x="11643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gradFill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0"/>
          </a:gra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الإنتاج الكتابي ح 1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إنتاج تقرير إخباري 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4"/>
          <p:cNvSpPr/>
          <p:nvPr/>
        </p:nvSpPr>
        <p:spPr>
          <a:xfrm>
            <a:off x="192706" y="4063124"/>
            <a:ext cx="4065600" cy="725869"/>
          </a:xfrm>
          <a:custGeom>
            <a:rect b="b" l="l" r="r" t="t"/>
            <a:pathLst>
              <a:path extrusionOk="0" h="120000" w="120000">
                <a:moveTo>
                  <a:pt x="3571" y="0"/>
                </a:moveTo>
                <a:cubicBezTo>
                  <a:pt x="3570" y="0"/>
                  <a:pt x="3570" y="0"/>
                  <a:pt x="357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6429" y="120000"/>
                </a:lnTo>
                <a:cubicBezTo>
                  <a:pt x="116430" y="120000"/>
                  <a:pt x="116430" y="120000"/>
                  <a:pt x="11643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gradFill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0"/>
          </a:gra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الإنتاج الكتابي ح 2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إنتاج تقرير إخباري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0" name="Google Shape;650;p4"/>
          <p:cNvSpPr/>
          <p:nvPr/>
        </p:nvSpPr>
        <p:spPr>
          <a:xfrm>
            <a:off x="174428" y="5024194"/>
            <a:ext cx="4065600" cy="725869"/>
          </a:xfrm>
          <a:custGeom>
            <a:rect b="b" l="l" r="r" t="t"/>
            <a:pathLst>
              <a:path extrusionOk="0" h="120000" w="120000">
                <a:moveTo>
                  <a:pt x="3571" y="0"/>
                </a:moveTo>
                <a:cubicBezTo>
                  <a:pt x="3570" y="0"/>
                  <a:pt x="3570" y="0"/>
                  <a:pt x="357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6429" y="120000"/>
                </a:lnTo>
                <a:cubicBezTo>
                  <a:pt x="116430" y="120000"/>
                  <a:pt x="116430" y="120000"/>
                  <a:pt x="11643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solidFill>
            <a:schemeClr val="accent4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الدعم والتقويم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5"/>
          <p:cNvSpPr txBox="1"/>
          <p:nvPr>
            <p:ph idx="1" type="body"/>
          </p:nvPr>
        </p:nvSpPr>
        <p:spPr>
          <a:xfrm>
            <a:off x="2543375" y="1954844"/>
            <a:ext cx="121228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656" name="Google Shape;656;p5"/>
          <p:cNvSpPr txBox="1"/>
          <p:nvPr>
            <p:ph idx="4" type="body"/>
          </p:nvPr>
        </p:nvSpPr>
        <p:spPr>
          <a:xfrm>
            <a:off x="4370836" y="1979029"/>
            <a:ext cx="5044339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ar-MA"/>
              <a:t>افتتاح الحصة</a:t>
            </a:r>
            <a:endParaRPr/>
          </a:p>
        </p:txBody>
      </p:sp>
      <p:sp>
        <p:nvSpPr>
          <p:cNvPr id="657" name="Google Shape;657;p5"/>
          <p:cNvSpPr txBox="1"/>
          <p:nvPr>
            <p:ph idx="6" type="body"/>
          </p:nvPr>
        </p:nvSpPr>
        <p:spPr>
          <a:xfrm>
            <a:off x="2491895" y="2837871"/>
            <a:ext cx="1263765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658" name="Google Shape;658;p5"/>
          <p:cNvSpPr txBox="1"/>
          <p:nvPr>
            <p:ph idx="7" type="body"/>
          </p:nvPr>
        </p:nvSpPr>
        <p:spPr>
          <a:xfrm>
            <a:off x="2543374" y="3621380"/>
            <a:ext cx="1278748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659" name="Google Shape;659;p5"/>
          <p:cNvSpPr txBox="1"/>
          <p:nvPr>
            <p:ph idx="8" type="body"/>
          </p:nvPr>
        </p:nvSpPr>
        <p:spPr>
          <a:xfrm>
            <a:off x="2475560" y="4411085"/>
            <a:ext cx="1280099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660" name="Google Shape;660;p5"/>
          <p:cNvSpPr txBox="1"/>
          <p:nvPr>
            <p:ph idx="9" type="body"/>
          </p:nvPr>
        </p:nvSpPr>
        <p:spPr>
          <a:xfrm>
            <a:off x="2475559" y="5155469"/>
            <a:ext cx="1280099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661" name="Google Shape;661;p5"/>
          <p:cNvSpPr txBox="1"/>
          <p:nvPr/>
        </p:nvSpPr>
        <p:spPr>
          <a:xfrm>
            <a:off x="4708971" y="2902445"/>
            <a:ext cx="4747262" cy="3350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أقرأ نص الانطلاق بطلاقة</a:t>
            </a:r>
            <a:endParaRPr b="1" i="0" sz="20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2" name="Google Shape;662;p5"/>
          <p:cNvSpPr txBox="1"/>
          <p:nvPr/>
        </p:nvSpPr>
        <p:spPr>
          <a:xfrm>
            <a:off x="3550276" y="3697891"/>
            <a:ext cx="590595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أتعرف المطلوب وأنجزه:</a:t>
            </a:r>
            <a:endParaRPr b="1" i="0" sz="2000" u="none" cap="none" strike="noStrike">
              <a:solidFill>
                <a:srgbClr val="1F5C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3" name="Google Shape;663;p5"/>
          <p:cNvSpPr txBox="1"/>
          <p:nvPr/>
        </p:nvSpPr>
        <p:spPr>
          <a:xfrm>
            <a:off x="5534059" y="4392449"/>
            <a:ext cx="3922174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أصحح إنجازي وأقوم أدائي</a:t>
            </a:r>
            <a:endParaRPr b="1" i="0" sz="2000" u="none" cap="none" strike="noStrike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4" name="Google Shape;664;p5"/>
          <p:cNvSpPr txBox="1"/>
          <p:nvPr/>
        </p:nvSpPr>
        <p:spPr>
          <a:xfrm>
            <a:off x="5534059" y="5155469"/>
            <a:ext cx="3922174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اختتام الحصة – تغذية راجعة.</a:t>
            </a:r>
            <a:r>
              <a:rPr b="1" i="0" lang="ar-MA" sz="2000" u="none" cap="none" strike="noStrike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endParaRPr b="1" i="0" sz="2000" u="none" cap="none" strike="noStrike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6"/>
          <p:cNvSpPr txBox="1"/>
          <p:nvPr>
            <p:ph idx="1" type="body"/>
          </p:nvPr>
        </p:nvSpPr>
        <p:spPr>
          <a:xfrm>
            <a:off x="8686801" y="5236960"/>
            <a:ext cx="1598732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600" lvl="0" marL="2286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ar-MA"/>
              <a:t>5 دقائق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7"/>
          <p:cNvSpPr txBox="1"/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ar-MA"/>
              <a:t>مَرْحَبًا بِكُمْ. هَلْ أَنْتُمْ مُسْتَعِدُّونَ لِنَبْدَأَ حِصَّتَنَا؟ هَيَّا بِنَا لِنَنْطَلِقْ!</a:t>
            </a:r>
            <a:endParaRPr/>
          </a:p>
        </p:txBody>
      </p:sp>
      <p:pic>
        <p:nvPicPr>
          <p:cNvPr id="675" name="Google Shape;675;p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2198" l="0" r="0" t="0"/>
          <a:stretch/>
        </p:blipFill>
        <p:spPr>
          <a:xfrm>
            <a:off x="2258461" y="1342118"/>
            <a:ext cx="7675078" cy="4492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755" y="640270"/>
            <a:ext cx="556939" cy="498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8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r>
              <a:rPr lang="ar-MA"/>
              <a:t>دقيقتان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686" name="Google Shape;686;p9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454717" y="-17825"/>
            <a:ext cx="731494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9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8" name="Google Shape;688;p9"/>
          <p:cNvSpPr txBox="1"/>
          <p:nvPr/>
        </p:nvSpPr>
        <p:spPr>
          <a:xfrm>
            <a:off x="1270435" y="75771"/>
            <a:ext cx="10161104" cy="2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النشاط الاعتيادي : أجيب عن السؤال اللغز</a:t>
            </a:r>
            <a:endParaRPr b="0" i="0" sz="20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9" name="Google Shape;689;p9"/>
          <p:cNvSpPr txBox="1"/>
          <p:nvPr/>
        </p:nvSpPr>
        <p:spPr>
          <a:xfrm>
            <a:off x="-153248" y="364313"/>
            <a:ext cx="11602176" cy="3758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ar-MA" sz="16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يوجه المدرس التلاميذ إلى الإجابة عن السؤال اللغز  مع تعليل إجاباتهم.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0" name="Google Shape;69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6149" y="90520"/>
            <a:ext cx="744881" cy="744881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9"/>
          <p:cNvSpPr txBox="1"/>
          <p:nvPr/>
        </p:nvSpPr>
        <p:spPr>
          <a:xfrm>
            <a:off x="2694039" y="1674674"/>
            <a:ext cx="7167716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أنا اختراعٌ غيَّرَ حياةَ الناس،</a:t>
            </a:r>
            <a:b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أبدأُ بحرفٍ يُنيرُ الظلام،</a:t>
            </a:r>
            <a:b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وفي وسطي عينٌ ترى ولا تُبصر،</a:t>
            </a:r>
            <a:b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وأنتهي بصوتٍ يصلُ البعيدَ بالقريب.</a:t>
            </a:r>
            <a:b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أُستَعملُ في البيتِ والمدرسةِ والطريق،</a:t>
            </a:r>
            <a:b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فما أنا؟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696" name="Google Shape;696;p10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454717" y="-17825"/>
            <a:ext cx="731494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10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8" name="Google Shape;698;p10"/>
          <p:cNvSpPr txBox="1"/>
          <p:nvPr/>
        </p:nvSpPr>
        <p:spPr>
          <a:xfrm>
            <a:off x="1270435" y="75771"/>
            <a:ext cx="10161104" cy="2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النشاط الاعتيادي :  الجواب عن السؤال اللغز</a:t>
            </a:r>
            <a:endParaRPr b="0" i="0" sz="20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ever la main - Icônes mains et gestes gratuites" id="699" name="Google Shape;699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643" y="9877"/>
            <a:ext cx="735012" cy="730251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10"/>
          <p:cNvSpPr txBox="1"/>
          <p:nvPr/>
        </p:nvSpPr>
        <p:spPr>
          <a:xfrm>
            <a:off x="2812882" y="1901536"/>
            <a:ext cx="7076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الجواب هو : الهاتف</a:t>
            </a:r>
            <a:endParaRPr b="1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11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82583" lvl="0" marL="609585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ar-MA"/>
              <a:t>دقيقة واحدة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0" name="Google Shape;710;p12"/>
          <p:cNvGrpSpPr/>
          <p:nvPr/>
        </p:nvGrpSpPr>
        <p:grpSpPr>
          <a:xfrm>
            <a:off x="5130955" y="1706886"/>
            <a:ext cx="6054377" cy="3711725"/>
            <a:chOff x="1715066" y="1103461"/>
            <a:chExt cx="5717724" cy="3124203"/>
          </a:xfrm>
        </p:grpSpPr>
        <p:sp>
          <p:nvSpPr>
            <p:cNvPr id="711" name="Google Shape;711;p12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12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3" name="Google Shape;713;p12"/>
          <p:cNvSpPr txBox="1"/>
          <p:nvPr/>
        </p:nvSpPr>
        <p:spPr>
          <a:xfrm>
            <a:off x="5320145" y="2008346"/>
            <a:ext cx="5312187" cy="271132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54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b="1" i="0" sz="5467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6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ب- مراقبة إنجاز الواجبات المنزلية</a:t>
            </a:r>
            <a:endParaRPr b="1" i="0" sz="3600" u="none" cap="none" strike="noStrike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4800" u="none" cap="none" strike="noStrike">
                <a:solidFill>
                  <a:srgbClr val="44546A"/>
                </a:solidFill>
                <a:latin typeface="Arial"/>
                <a:ea typeface="Arial"/>
                <a:cs typeface="Arial"/>
                <a:sym typeface="Arial"/>
              </a:rPr>
              <a:t>دقيقة واحدة</a:t>
            </a:r>
            <a:endParaRPr b="1" i="0" sz="48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4" name="Google Shape;71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863" y="2091395"/>
            <a:ext cx="2675209" cy="2675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13538" y="2342910"/>
            <a:ext cx="877251" cy="877251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12"/>
          <p:cNvSpPr/>
          <p:nvPr/>
        </p:nvSpPr>
        <p:spPr>
          <a:xfrm>
            <a:off x="-2894" y="9939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13"/>
          <p:cNvSpPr txBox="1"/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ar-MA"/>
              <a:t>الآن، دعونا نتحقق معًا من الواجبات المنزلية التي طلب منكم إنجازها، لنتأكد من مدى اجتهادكم وفهمكم للدرس.</a:t>
            </a:r>
            <a:br>
              <a:rPr lang="ar-MA"/>
            </a:br>
            <a:endParaRPr/>
          </a:p>
        </p:txBody>
      </p:sp>
      <p:sp>
        <p:nvSpPr>
          <p:cNvPr id="722" name="Google Shape;722;p13"/>
          <p:cNvSpPr txBox="1"/>
          <p:nvPr>
            <p:ph idx="1" type="body"/>
          </p:nvPr>
        </p:nvSpPr>
        <p:spPr>
          <a:xfrm>
            <a:off x="965589" y="575745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82583" lvl="0" marL="60958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None/>
            </a:pPr>
            <a:r>
              <a:rPr lang="ar-MA">
                <a:latin typeface="Calibri"/>
                <a:ea typeface="Calibri"/>
                <a:cs typeface="Calibri"/>
                <a:sym typeface="Calibri"/>
              </a:rPr>
              <a:t>يراقب  المدرس مدى إنجاز المتعلمين للواجبات المنزلية( يكفي المدرس بعينة من المتعلمين في كل حصة).</a:t>
            </a:r>
            <a:endParaRPr/>
          </a:p>
          <a:p>
            <a:pPr indent="-482583" lvl="0" marL="609585" rtl="1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SzPts val="2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14"/>
          <p:cNvSpPr txBox="1"/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b="1" i="0" lang="ar-MA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من يذكرنا بمعنى هذ الضابط الذي ينبغي الالتزام به داخل الفصل؟</a:t>
            </a:r>
            <a:endParaRPr sz="1100"/>
          </a:p>
        </p:txBody>
      </p:sp>
      <p:sp>
        <p:nvSpPr>
          <p:cNvPr id="728" name="Google Shape;728;p14"/>
          <p:cNvSpPr txBox="1"/>
          <p:nvPr>
            <p:ph idx="1" type="body"/>
          </p:nvPr>
        </p:nvSpPr>
        <p:spPr>
          <a:xfrm>
            <a:off x="965589" y="575745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82583" lvl="0" marL="60958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ar-MA"/>
              <a:t>يختار المدرس 3 متعلمين </a:t>
            </a:r>
            <a:endParaRPr/>
          </a:p>
        </p:txBody>
      </p:sp>
      <p:pic>
        <p:nvPicPr>
          <p:cNvPr id="729" name="Google Shape;72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0360" y="2324764"/>
            <a:ext cx="8291279" cy="175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5"/>
          <p:cNvSpPr txBox="1"/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b="1" i="0" lang="ar-MA" u="none" cap="none" strike="noStrike">
                <a:latin typeface="Calibri"/>
                <a:ea typeface="Calibri"/>
                <a:cs typeface="Calibri"/>
                <a:sym typeface="Calibri"/>
              </a:rPr>
              <a:t>صحيح</a:t>
            </a:r>
            <a:endParaRPr sz="1100"/>
          </a:p>
        </p:txBody>
      </p:sp>
      <p:pic>
        <p:nvPicPr>
          <p:cNvPr id="735" name="Google Shape;73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0360" y="2324764"/>
            <a:ext cx="8291279" cy="1755800"/>
          </a:xfrm>
          <a:prstGeom prst="rect">
            <a:avLst/>
          </a:prstGeom>
          <a:noFill/>
          <a:ln>
            <a:noFill/>
          </a:ln>
        </p:spPr>
      </p:pic>
      <p:sp>
        <p:nvSpPr>
          <p:cNvPr id="736" name="Google Shape;736;p15"/>
          <p:cNvSpPr txBox="1"/>
          <p:nvPr/>
        </p:nvSpPr>
        <p:spPr>
          <a:xfrm>
            <a:off x="1748011" y="4314251"/>
            <a:ext cx="1998489" cy="9848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ar-MA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أشارك بنشاط.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ar-MA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أرفع يدي للمشاركة.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7" name="Google Shape;737;p15"/>
          <p:cNvSpPr txBox="1"/>
          <p:nvPr/>
        </p:nvSpPr>
        <p:spPr>
          <a:xfrm>
            <a:off x="6096000" y="4274112"/>
            <a:ext cx="4854820" cy="9925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ar-MA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أنتبه عندما يتحدث أستاذي، وأصغي بعناية لحديث زملائي وزميلاتي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ar-MA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أنتبه عندما يجيب زملائي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8" name="Google Shape;73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755" y="640270"/>
            <a:ext cx="556939" cy="498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6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82583" lvl="0" marL="609585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ar-MA"/>
              <a:t>دقيقتان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17"/>
          <p:cNvSpPr txBox="1"/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ar-MA"/>
              <a:t>عِندَ نِهَايَةِ هذِهِ الحِصَّةِ، سَتَكُونُونَ قَادِرِينَ عَلَى:</a:t>
            </a:r>
            <a:endParaRPr/>
          </a:p>
        </p:txBody>
      </p:sp>
      <p:sp>
        <p:nvSpPr>
          <p:cNvPr id="749" name="Google Shape;749;p17"/>
          <p:cNvSpPr txBox="1"/>
          <p:nvPr>
            <p:ph idx="1" type="body"/>
          </p:nvPr>
        </p:nvSpPr>
        <p:spPr>
          <a:xfrm>
            <a:off x="965589" y="575745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82583" lvl="0" marL="60958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None/>
            </a:pPr>
            <a:r>
              <a:rPr lang="ar-MA"/>
              <a:t>يشرح المدرس أهداف الحصة، والمطلوب من المتعلم في كل هدف.</a:t>
            </a:r>
            <a:endParaRPr/>
          </a:p>
          <a:p>
            <a:pPr indent="-482583" lvl="0" marL="609585" rtl="1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SzPts val="2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750" name="Google Shape;750;p17"/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>
            <a:noFill/>
          </a:ln>
        </p:spPr>
        <p:txBody>
          <a:bodyPr anchorCtr="0" anchor="t" bIns="30450" lIns="60950" spcFirstLastPara="1" rIns="60950" wrap="square" tIns="30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1" name="Google Shape;75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48227" y="2378781"/>
            <a:ext cx="707602" cy="707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48227" y="3914380"/>
            <a:ext cx="707602" cy="707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755" y="640270"/>
            <a:ext cx="556939" cy="498414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17"/>
          <p:cNvSpPr/>
          <p:nvPr/>
        </p:nvSpPr>
        <p:spPr>
          <a:xfrm>
            <a:off x="2522669" y="3914380"/>
            <a:ext cx="7588833" cy="82161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ar-MA" sz="3200" u="none" cap="none" strike="noStrik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توظيف الظاهرة اللغوية المكتسبة</a:t>
            </a:r>
            <a:endParaRPr b="1" i="0" sz="3200" u="none" cap="none" strike="noStrike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" name="Google Shape;755;p17"/>
          <p:cNvSpPr/>
          <p:nvPr/>
        </p:nvSpPr>
        <p:spPr>
          <a:xfrm>
            <a:off x="2522669" y="2378781"/>
            <a:ext cx="7588833" cy="82161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ar-MA" sz="3200" u="none" cap="none" strike="noStrik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قراءة النَّصِّ بِتَرْكيزٍ وفهم معانيه الصريحة والضمنية</a:t>
            </a:r>
            <a:endParaRPr b="1" i="0" sz="3200" u="none" cap="none" strike="noStrike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0" name="Google Shape;760;p18"/>
          <p:cNvGrpSpPr/>
          <p:nvPr/>
        </p:nvGrpSpPr>
        <p:grpSpPr>
          <a:xfrm>
            <a:off x="5130955" y="1706886"/>
            <a:ext cx="6054377" cy="3711725"/>
            <a:chOff x="1715066" y="1103461"/>
            <a:chExt cx="5717724" cy="3124203"/>
          </a:xfrm>
        </p:grpSpPr>
        <p:sp>
          <p:nvSpPr>
            <p:cNvPr id="761" name="Google Shape;761;p18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18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3" name="Google Shape;763;p18"/>
          <p:cNvSpPr txBox="1"/>
          <p:nvPr/>
        </p:nvSpPr>
        <p:spPr>
          <a:xfrm>
            <a:off x="5877453" y="2008346"/>
            <a:ext cx="4754879" cy="282353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48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أقرأ نص الانطلاق بطلاقة وأقوم ذاتي</a:t>
            </a:r>
            <a:endParaRPr b="1" i="0" sz="4800" u="none" cap="none" strike="noStrike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15 دقيقة</a:t>
            </a:r>
            <a:endParaRPr b="1" i="0" sz="48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64" name="Google Shape;76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9260" y="2238423"/>
            <a:ext cx="2924072" cy="2924072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18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19"/>
          <p:cNvSpPr/>
          <p:nvPr/>
        </p:nvSpPr>
        <p:spPr>
          <a:xfrm>
            <a:off x="54427" y="55062"/>
            <a:ext cx="12137573" cy="81579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1" name="Google Shape;771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76200">
            <a:solidFill>
              <a:srgbClr val="F6C5A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2" name="Google Shape;77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0280" y="0"/>
            <a:ext cx="744881" cy="744881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19"/>
          <p:cNvSpPr/>
          <p:nvPr/>
        </p:nvSpPr>
        <p:spPr>
          <a:xfrm>
            <a:off x="7797988" y="1263901"/>
            <a:ext cx="4112963" cy="897408"/>
          </a:xfrm>
          <a:prstGeom prst="rect">
            <a:avLst/>
          </a:prstGeom>
          <a:solidFill>
            <a:srgbClr val="81E490"/>
          </a:solidFill>
          <a:ln cap="flat" cmpd="sng" w="25400">
            <a:solidFill>
              <a:srgbClr val="0C41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© قراءة سليمة من الأخطاء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(الدقة)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4" name="Google Shape;774;p19"/>
          <p:cNvSpPr/>
          <p:nvPr/>
        </p:nvSpPr>
        <p:spPr>
          <a:xfrm>
            <a:off x="7797988" y="3113116"/>
            <a:ext cx="4240763" cy="841367"/>
          </a:xfrm>
          <a:prstGeom prst="rect">
            <a:avLst/>
          </a:prstGeom>
          <a:solidFill>
            <a:srgbClr val="81E490"/>
          </a:solidFill>
          <a:ln cap="flat" cmpd="sng" w="25400">
            <a:solidFill>
              <a:srgbClr val="0C41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ar-MA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b="1" i="0" lang="ar-MA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قراءة وفق وتيرة ثابتة (السرعة والاسترسال)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5" name="Google Shape;775;p19"/>
          <p:cNvSpPr txBox="1"/>
          <p:nvPr/>
        </p:nvSpPr>
        <p:spPr>
          <a:xfrm>
            <a:off x="587388" y="372440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46520"/>
              <a:buFont typeface="Calibri"/>
              <a:buNone/>
            </a:pPr>
            <a:r>
              <a:rPr b="0" i="0" lang="ar-MA" sz="14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يحدد الأستاذ(ة) معايير القراءة بطلاقة ويركز في  حصة اليوم على معيار الدقة</a:t>
            </a:r>
            <a:endParaRPr/>
          </a:p>
        </p:txBody>
      </p:sp>
      <p:sp>
        <p:nvSpPr>
          <p:cNvPr id="776" name="Google Shape;776;p19"/>
          <p:cNvSpPr/>
          <p:nvPr/>
        </p:nvSpPr>
        <p:spPr>
          <a:xfrm>
            <a:off x="7797986" y="5280872"/>
            <a:ext cx="4240763" cy="894297"/>
          </a:xfrm>
          <a:prstGeom prst="rect">
            <a:avLst/>
          </a:prstGeom>
          <a:solidFill>
            <a:srgbClr val="81E490"/>
          </a:solidFill>
          <a:ln cap="flat" cmpd="sng" w="25400">
            <a:solidFill>
              <a:srgbClr val="0C41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ar-MA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b="1" i="0" lang="ar-MA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قراءة معبرة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(النبر والتنغيم)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777" name="Google Shape;777;p19"/>
          <p:cNvPicPr preferRelativeResize="0"/>
          <p:nvPr/>
        </p:nvPicPr>
        <p:blipFill rotWithShape="1">
          <a:blip r:embed="rId4">
            <a:alphaModFix/>
          </a:blip>
          <a:srcRect b="61971" l="3539" r="75793" t="24327"/>
          <a:stretch/>
        </p:blipFill>
        <p:spPr>
          <a:xfrm>
            <a:off x="11333166" y="9878"/>
            <a:ext cx="705586" cy="704386"/>
          </a:xfrm>
          <a:prstGeom prst="rect">
            <a:avLst/>
          </a:prstGeom>
          <a:noFill/>
          <a:ln>
            <a:noFill/>
          </a:ln>
        </p:spPr>
      </p:pic>
      <p:sp>
        <p:nvSpPr>
          <p:cNvPr id="778" name="Google Shape;778;p19"/>
          <p:cNvSpPr txBox="1"/>
          <p:nvPr/>
        </p:nvSpPr>
        <p:spPr>
          <a:xfrm>
            <a:off x="1514472" y="903398"/>
            <a:ext cx="6134792" cy="1426031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1" algn="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b="0" i="0" lang="ar-MA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نطق الحروف من مخارجها الصحيحة.</a:t>
            </a:r>
            <a:endParaRPr b="0" i="0" sz="20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b="0" i="0" lang="ar-MA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التمييز بين الحركات القصيرة والطويلة، الشدة والتنوين.</a:t>
            </a:r>
            <a:endParaRPr b="0" i="0" sz="20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b="0" i="0" lang="ar-MA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احترام علامات الإعراب كما وردت في المقروء.</a:t>
            </a:r>
            <a:endParaRPr/>
          </a:p>
          <a:p>
            <a:pPr indent="-342900" lvl="0" marL="342900" marR="0" rtl="1" algn="r"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b="0" i="0" lang="ar-MA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عدم تغيير، أو حذف، أو إضافة حروف، أو كلمات.</a:t>
            </a:r>
            <a:endParaRPr b="0" i="0" sz="18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9" name="Google Shape;779;p19"/>
          <p:cNvSpPr txBox="1"/>
          <p:nvPr/>
        </p:nvSpPr>
        <p:spPr>
          <a:xfrm>
            <a:off x="811794" y="2890117"/>
            <a:ext cx="6659569" cy="14981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1"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b="0" i="0" lang="ar-MA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المحافظة على تدفق القراءة دون تلعثم أو توقفات طويلة.</a:t>
            </a:r>
            <a:endParaRPr b="0" i="0" sz="20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b="0" i="0" lang="ar-MA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قراءة عدد مناسب من الحروف/الكلمات في الدقيقة بحسب المستوى/اللبنة.</a:t>
            </a:r>
            <a:endParaRPr b="0" i="0" sz="20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b="0" i="0" lang="ar-MA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احترام علامات الوقف والفصل.</a:t>
            </a:r>
            <a:endParaRPr b="0" i="0" sz="20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b="0" i="0" lang="ar-MA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تجنب البطء المفرط أو التسرع المخل بالمعنى.</a:t>
            </a:r>
            <a:endParaRPr b="0" i="0" sz="20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0" name="Google Shape;780;p19"/>
          <p:cNvSpPr txBox="1"/>
          <p:nvPr/>
        </p:nvSpPr>
        <p:spPr>
          <a:xfrm>
            <a:off x="1336571" y="4745111"/>
            <a:ext cx="6134792" cy="1703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1"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b="0" i="0" lang="ar-MA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إبراز الكلمات المفتاحية بالنبر المناسب.</a:t>
            </a:r>
            <a:endParaRPr b="0" i="0" sz="20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b="0" i="0" lang="ar-MA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توظيف تنغيم ملائم للجمل (خبرية، استفهامية، تعجبية…).</a:t>
            </a:r>
            <a:endParaRPr b="0" i="0" sz="20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b="0" i="0" lang="ar-MA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تنويع النبر لتفادي الرتابة.</a:t>
            </a:r>
            <a:endParaRPr b="0" i="0" sz="20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b="0" i="0" lang="ar-MA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انسجام الصوت مع الجو العاطفي للمقروء.</a:t>
            </a:r>
            <a:endParaRPr b="0" i="0" sz="20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1" name="Google Shape;781;p19"/>
          <p:cNvSpPr txBox="1"/>
          <p:nvPr/>
        </p:nvSpPr>
        <p:spPr>
          <a:xfrm>
            <a:off x="411056" y="82072"/>
            <a:ext cx="11125655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سنخوض تحديا رائعا؛ سيعمد كل واحد منكم إلى قراءة فقرة من النص بشكل سليم، في أقل من دقيقة.</a:t>
            </a:r>
            <a:endParaRPr b="1" i="0" sz="2000" u="none" cap="none" strike="noStrike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786" name="Google Shape;786;p20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07258" y="9878"/>
            <a:ext cx="731494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20"/>
          <p:cNvSpPr txBox="1"/>
          <p:nvPr/>
        </p:nvSpPr>
        <p:spPr>
          <a:xfrm>
            <a:off x="288587" y="615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Calibri"/>
              <a:buNone/>
            </a:pPr>
            <a:r>
              <a:rPr b="1" i="0" lang="ar-MA" sz="20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1- النمذجة: انتبهوا، سأقرأ النص بطلاقة، ثم ستتناوبون على قراءته بعدي، مع احترام معايير الطلاقة: الدقة والسرعة.</a:t>
            </a:r>
            <a:endParaRPr/>
          </a:p>
        </p:txBody>
      </p:sp>
      <p:sp>
        <p:nvSpPr>
          <p:cNvPr id="788" name="Google Shape;788;p20"/>
          <p:cNvSpPr txBox="1"/>
          <p:nvPr/>
        </p:nvSpPr>
        <p:spPr>
          <a:xfrm>
            <a:off x="1459425" y="495264"/>
            <a:ext cx="971775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Font typeface="Calibri"/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الأستاذ)ة( انتباه المتعلمين ، ثم يقرأ النص بطلاقة.</a:t>
            </a:r>
            <a:endParaRPr b="0" i="0" sz="1400" u="none" cap="none" strike="noStrike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89" name="Google Shape;789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3248" y="44086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90" name="Google Shape;790;p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76200">
            <a:solidFill>
              <a:srgbClr val="F6C5A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1" name="Google Shape;791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2466" y="842530"/>
            <a:ext cx="12038751" cy="5953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796" name="Google Shape;796;p21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07258" y="9878"/>
            <a:ext cx="731494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97" name="Google Shape;797;p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76200">
            <a:solidFill>
              <a:srgbClr val="F6C5A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ever la main - Icônes mains et gestes gratuites" id="798" name="Google Shape;79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613" y="85751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21"/>
          <p:cNvSpPr txBox="1"/>
          <p:nvPr/>
        </p:nvSpPr>
        <p:spPr>
          <a:xfrm>
            <a:off x="288587" y="615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Play"/>
              <a:buNone/>
            </a:pPr>
            <a:r>
              <a:rPr b="1" i="0" lang="ar-MA" sz="2000" u="none" cap="none" strike="noStrike">
                <a:solidFill>
                  <a:srgbClr val="7F7F7F"/>
                </a:solidFill>
                <a:latin typeface="Play"/>
                <a:ea typeface="Play"/>
                <a:cs typeface="Play"/>
                <a:sym typeface="Play"/>
              </a:rPr>
              <a:t>2- القراءة الصامتة: أقرأ الكلمات التي كنت أجد صعوبة في قراءتها بطلاقة ( المسطر تحتها ).</a:t>
            </a:r>
            <a:endParaRPr b="1" i="0" sz="2000" u="none" cap="none" strike="noStrike">
              <a:solidFill>
                <a:srgbClr val="7F7F7F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800" name="Google Shape;800;p21"/>
          <p:cNvSpPr txBox="1"/>
          <p:nvPr/>
        </p:nvSpPr>
        <p:spPr>
          <a:xfrm>
            <a:off x="1459425" y="495264"/>
            <a:ext cx="9717757" cy="287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ar-MA" sz="1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يدعو المدرس المتعلمين إلى قراءة النص قراءة صامتة، وتتبع الكلمات بالأصابع مع وضع سطر تحت الكلمات التي وجدوا صعوبة في قراءتها، وكذا الكلمات غير المفهومة</a:t>
            </a:r>
            <a:endParaRPr b="0" i="1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1" name="Google Shape;801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2466" y="842530"/>
            <a:ext cx="12038751" cy="5953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806" name="Google Shape;806;p22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07258" y="9878"/>
            <a:ext cx="731494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807" name="Google Shape;807;p22"/>
          <p:cNvSpPr txBox="1"/>
          <p:nvPr/>
        </p:nvSpPr>
        <p:spPr>
          <a:xfrm>
            <a:off x="288587" y="615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Play"/>
              <a:buNone/>
            </a:pPr>
            <a:r>
              <a:rPr b="1" i="0" lang="ar-MA" sz="2000" u="none" cap="none" strike="noStrike">
                <a:solidFill>
                  <a:srgbClr val="7F7F7F"/>
                </a:solidFill>
                <a:latin typeface="Play"/>
                <a:ea typeface="Play"/>
                <a:cs typeface="Play"/>
                <a:sym typeface="Play"/>
              </a:rPr>
              <a:t>3- الممارسة المستقلة: معايير الطلاقة: الدقة والسرعة وتمثل المعنى </a:t>
            </a:r>
            <a:endParaRPr b="1" i="0" sz="2000" u="none" cap="none" strike="noStrike">
              <a:solidFill>
                <a:srgbClr val="7F7F7F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808" name="Google Shape;808;p22"/>
          <p:cNvSpPr txBox="1"/>
          <p:nvPr/>
        </p:nvSpPr>
        <p:spPr>
          <a:xfrm>
            <a:off x="762718" y="495264"/>
            <a:ext cx="10799211" cy="2862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ar-MA" sz="1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يختار الأستاذ عينة من المتعلمين الذين وجدوا صعوبة في قراءة بعض الكلمات أثناء مرحلة القراءة الأولى، ويطلب منهم إعادة قراءتها بطلاقة وبصوت مرتفع، قصد تتبع تطور أدائهم القرائي.</a:t>
            </a:r>
            <a:endParaRPr b="0" i="1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9" name="Google Shape;809;p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76200">
            <a:solidFill>
              <a:srgbClr val="F6C5A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0" name="Google Shape;810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468" y="75345"/>
            <a:ext cx="730250" cy="7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120" y="842530"/>
            <a:ext cx="12038751" cy="5953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816" name="Google Shape;816;p23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07258" y="9878"/>
            <a:ext cx="731494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817" name="Google Shape;817;p23"/>
          <p:cNvSpPr txBox="1"/>
          <p:nvPr/>
        </p:nvSpPr>
        <p:spPr>
          <a:xfrm>
            <a:off x="288587" y="615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Play"/>
              <a:buNone/>
            </a:pPr>
            <a:r>
              <a:rPr b="1" i="0" lang="ar-MA" sz="2000" u="none" cap="none" strike="noStrike">
                <a:solidFill>
                  <a:srgbClr val="7F7F7F"/>
                </a:solidFill>
                <a:latin typeface="Play"/>
                <a:ea typeface="Play"/>
                <a:cs typeface="Play"/>
                <a:sym typeface="Play"/>
              </a:rPr>
              <a:t>4- التغذية الراجعة: أقرأ الكلمات التي كنت أجد صعوبة في قراءتها بطلاقة (المسطر تحتها في القراءة الصامتة)</a:t>
            </a:r>
            <a:endParaRPr b="1" i="0" sz="2000" u="none" cap="none" strike="noStrike">
              <a:solidFill>
                <a:srgbClr val="7F7F7F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818" name="Google Shape;818;p23"/>
          <p:cNvSpPr txBox="1"/>
          <p:nvPr/>
        </p:nvSpPr>
        <p:spPr>
          <a:xfrm>
            <a:off x="613064" y="495264"/>
            <a:ext cx="10769371" cy="2862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ar-MA" sz="1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يختار الأستاذ عينة من المتعلمين الذين وجدوا صعوبة في قراءة بعض الكلمات أثناء مرحلة القراءة الأولى، ويطلب منهم إعادة قراءتها بطلاقة وبصوت مرتفع، قصد تتبع تطور أدائهم القرائي.</a:t>
            </a:r>
            <a:endParaRPr b="0" i="1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9" name="Google Shape;819;p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76200">
            <a:solidFill>
              <a:srgbClr val="F6C5A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0" name="Google Shape;820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468" y="75345"/>
            <a:ext cx="730250" cy="7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120" y="842530"/>
            <a:ext cx="12038751" cy="5953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826" name="Google Shape;826;p24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07258" y="9878"/>
            <a:ext cx="731494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24"/>
          <p:cNvSpPr txBox="1"/>
          <p:nvPr/>
        </p:nvSpPr>
        <p:spPr>
          <a:xfrm>
            <a:off x="782940" y="409211"/>
            <a:ext cx="10373965" cy="203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ar-MA" sz="1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يطلب الأستاذ من التلاميذ أن يقوموا أداءهم القرائي ذاتيا باعتماد جدول التقويم.</a:t>
            </a:r>
            <a:endParaRPr b="0" i="1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8" name="Google Shape;828;p24"/>
          <p:cNvSpPr/>
          <p:nvPr/>
        </p:nvSpPr>
        <p:spPr>
          <a:xfrm>
            <a:off x="1826230" y="932419"/>
            <a:ext cx="8630560" cy="615142"/>
          </a:xfrm>
          <a:prstGeom prst="roundRect">
            <a:avLst>
              <a:gd fmla="val 16667" name="adj"/>
            </a:avLst>
          </a:prstGeom>
          <a:solidFill>
            <a:srgbClr val="3A7D22"/>
          </a:solidFill>
          <a:ln cap="flat" cmpd="sng" w="19050">
            <a:solidFill>
              <a:srgbClr val="3A7D2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1" i="0" lang="ar-MA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أحرص على التقويم الذاتي المنتظم لأدائي القرائي </a:t>
            </a:r>
            <a:endParaRPr b="1" i="0" sz="3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9" name="Google Shape;829;p24"/>
          <p:cNvSpPr txBox="1"/>
          <p:nvPr/>
        </p:nvSpPr>
        <p:spPr>
          <a:xfrm>
            <a:off x="206194" y="-30147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Calibri"/>
              <a:buNone/>
            </a:pPr>
            <a:r>
              <a:rPr b="1" i="0" lang="ar-MA" sz="1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التقويم الذاتي: أقوم أدائي القرائي ذاتيا.</a:t>
            </a:r>
            <a:endParaRPr/>
          </a:p>
        </p:txBody>
      </p:sp>
      <p:pic>
        <p:nvPicPr>
          <p:cNvPr id="830" name="Google Shape;830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5812" y="2857500"/>
            <a:ext cx="10620375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24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92D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6" name="Google Shape;836;p25"/>
          <p:cNvGrpSpPr/>
          <p:nvPr/>
        </p:nvGrpSpPr>
        <p:grpSpPr>
          <a:xfrm>
            <a:off x="4655833" y="1706886"/>
            <a:ext cx="6523251" cy="3711725"/>
            <a:chOff x="1715066" y="1103461"/>
            <a:chExt cx="5717724" cy="3124203"/>
          </a:xfrm>
        </p:grpSpPr>
        <p:sp>
          <p:nvSpPr>
            <p:cNvPr id="837" name="Google Shape;837;p25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25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39" name="Google Shape;839;p25"/>
          <p:cNvSpPr txBox="1"/>
          <p:nvPr/>
        </p:nvSpPr>
        <p:spPr>
          <a:xfrm>
            <a:off x="4755587" y="1706886"/>
            <a:ext cx="6035772" cy="3057312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1" i="0" lang="ar-MA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ar-MA" sz="4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أدعم مكتسباتي في الفهم وفي الظواهر اللغوية</a:t>
            </a:r>
            <a:br>
              <a:rPr b="1" i="0" lang="ar-MA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ar-MA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دقيقة</a:t>
            </a:r>
            <a:r>
              <a:rPr b="1" i="0" lang="ar-MA" sz="54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1" i="0" lang="ar-MA" sz="4800" u="none" cap="none" strike="noStrike">
                <a:solidFill>
                  <a:srgbClr val="44546A"/>
                </a:solidFill>
                <a:latin typeface="Arial"/>
                <a:ea typeface="Arial"/>
                <a:cs typeface="Arial"/>
                <a:sym typeface="Arial"/>
              </a:rPr>
              <a:t>25</a:t>
            </a:r>
            <a:endParaRPr b="1" i="0" sz="48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40" name="Google Shape;84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680" y="2078403"/>
            <a:ext cx="2701193" cy="2701193"/>
          </a:xfrm>
          <a:prstGeom prst="rect">
            <a:avLst/>
          </a:prstGeom>
          <a:noFill/>
          <a:ln>
            <a:noFill/>
          </a:ln>
        </p:spPr>
      </p:pic>
      <p:sp>
        <p:nvSpPr>
          <p:cNvPr id="841" name="Google Shape;841;p25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6" name="Google Shape;846;p26"/>
          <p:cNvGrpSpPr/>
          <p:nvPr/>
        </p:nvGrpSpPr>
        <p:grpSpPr>
          <a:xfrm>
            <a:off x="4655833" y="1706886"/>
            <a:ext cx="6523251" cy="3711725"/>
            <a:chOff x="1715066" y="1103461"/>
            <a:chExt cx="5717724" cy="3124203"/>
          </a:xfrm>
        </p:grpSpPr>
        <p:sp>
          <p:nvSpPr>
            <p:cNvPr id="847" name="Google Shape;847;p26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26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49" name="Google Shape;849;p26"/>
          <p:cNvSpPr txBox="1"/>
          <p:nvPr/>
        </p:nvSpPr>
        <p:spPr>
          <a:xfrm>
            <a:off x="4755587" y="1706886"/>
            <a:ext cx="6035772" cy="147732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br>
              <a:rPr b="1" i="0" lang="ar-MA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ar-MA" sz="4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أدعم مكتسباتي في الفهم </a:t>
            </a:r>
            <a:r>
              <a:rPr b="1" i="0" lang="ar-MA" sz="4800" u="none" cap="none" strike="noStrike">
                <a:solidFill>
                  <a:srgbClr val="44546A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1" i="0" sz="48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0" name="Google Shape;85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680" y="2078403"/>
            <a:ext cx="2701193" cy="2701193"/>
          </a:xfrm>
          <a:prstGeom prst="rect">
            <a:avLst/>
          </a:prstGeom>
          <a:noFill/>
          <a:ln>
            <a:noFill/>
          </a:ln>
        </p:spPr>
      </p:pic>
      <p:sp>
        <p:nvSpPr>
          <p:cNvPr id="851" name="Google Shape;851;p26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27"/>
          <p:cNvSpPr/>
          <p:nvPr/>
        </p:nvSpPr>
        <p:spPr>
          <a:xfrm>
            <a:off x="0" y="-23444"/>
            <a:ext cx="12192000" cy="81579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7" name="Google Shape;857;p27"/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>
            <a:noFill/>
          </a:ln>
        </p:spPr>
        <p:txBody>
          <a:bodyPr anchorCtr="0" anchor="t" bIns="30450" lIns="60950" spcFirstLastPara="1" rIns="60950" wrap="square" tIns="30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858" name="Google Shape;858;p27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59666" y="0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859" name="Google Shape;859;p27"/>
          <p:cNvSpPr txBox="1"/>
          <p:nvPr/>
        </p:nvSpPr>
        <p:spPr>
          <a:xfrm>
            <a:off x="-61690" y="514536"/>
            <a:ext cx="11565723" cy="4463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يطلب المدرس من متعلم قراءة السؤال و توضيح المطلوب، قبل أن يوجه المتعلمين للإجابة عنه</a:t>
            </a:r>
            <a:r>
              <a:rPr b="0" i="0" lang="ar-MA" sz="1400" u="none" cap="none" strike="noStrike">
                <a:solidFill>
                  <a:srgbClr val="A5A5A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ثنائيا </a:t>
            </a: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وذلك في حدود دقيقة و.يطلب منهم تعليل اختيارهم وبيان سبب استبعاد باقي الاختيارات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  يتجول المدرس بين الصفوف لتقديم الدعم لمن هم في حاجة إليه.</a:t>
            </a:r>
            <a:endParaRPr b="0" i="0" sz="14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0" name="Google Shape;860;p27"/>
          <p:cNvSpPr txBox="1"/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الآن، سننتقل إلى فهم معاني النص، من خلال الأسئلة المثبتة في الكراسة ص 46.</a:t>
            </a:r>
            <a:r>
              <a:rPr b="0" i="0" lang="ar-MA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861" name="Google Shape;861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>
            <a:noFill/>
          </a:ln>
        </p:spPr>
      </p:pic>
      <p:sp>
        <p:nvSpPr>
          <p:cNvPr id="862" name="Google Shape;862;p27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3" name="Google Shape;863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7300" y="1393212"/>
            <a:ext cx="11180618" cy="4929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8"/>
          <p:cNvSpPr/>
          <p:nvPr/>
        </p:nvSpPr>
        <p:spPr>
          <a:xfrm>
            <a:off x="0" y="-23444"/>
            <a:ext cx="12192000" cy="81579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9" name="Google Shape;869;p28"/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>
            <a:noFill/>
          </a:ln>
        </p:spPr>
        <p:txBody>
          <a:bodyPr anchorCtr="0" anchor="t" bIns="30450" lIns="60950" spcFirstLastPara="1" rIns="60950" wrap="square" tIns="30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870" name="Google Shape;870;p28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59666" y="0"/>
            <a:ext cx="792431" cy="791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1" name="Google Shape;871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>
            <a:noFill/>
          </a:ln>
        </p:spPr>
      </p:pic>
      <p:sp>
        <p:nvSpPr>
          <p:cNvPr id="872" name="Google Shape;872;p28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3" name="Google Shape;873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7300" y="1393212"/>
            <a:ext cx="11180618" cy="4929002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28"/>
          <p:cNvSpPr txBox="1"/>
          <p:nvPr/>
        </p:nvSpPr>
        <p:spPr>
          <a:xfrm>
            <a:off x="6093105" y="2706460"/>
            <a:ext cx="303760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المؤلفون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5" name="Google Shape;875;p28"/>
          <p:cNvSpPr txBox="1"/>
          <p:nvPr/>
        </p:nvSpPr>
        <p:spPr>
          <a:xfrm>
            <a:off x="3875809" y="3131593"/>
            <a:ext cx="525490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عموم الْقُرَّاءِ والنَّاشِئَةُ على وجه الخصوص 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6" name="Google Shape;876;p28"/>
          <p:cNvSpPr txBox="1"/>
          <p:nvPr/>
        </p:nvSpPr>
        <p:spPr>
          <a:xfrm>
            <a:off x="206113" y="3541663"/>
            <a:ext cx="913187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إطلاع الناشئة على مخترع مغربي ناجح على الصعيد العالمي هو رشيد اليزمي والتعريف به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7" name="Google Shape;877;p28"/>
          <p:cNvSpPr txBox="1"/>
          <p:nvPr/>
        </p:nvSpPr>
        <p:spPr>
          <a:xfrm>
            <a:off x="1397577" y="4413668"/>
            <a:ext cx="495646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الشحن السريع لبطاريات الليثيوم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8" name="Google Shape;878;p28"/>
          <p:cNvSpPr txBox="1"/>
          <p:nvPr/>
        </p:nvSpPr>
        <p:spPr>
          <a:xfrm>
            <a:off x="1475509" y="4833769"/>
            <a:ext cx="48785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في الحواسيب وبطاريات السيارات الكهربائية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9" name="Google Shape;879;p28"/>
          <p:cNvSpPr txBox="1"/>
          <p:nvPr/>
        </p:nvSpPr>
        <p:spPr>
          <a:xfrm>
            <a:off x="1555741" y="5368171"/>
            <a:ext cx="479540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مدة زمنية لا تقل على نصف ساعة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0" name="Google Shape;880;p28"/>
          <p:cNvSpPr txBox="1"/>
          <p:nvPr/>
        </p:nvSpPr>
        <p:spPr>
          <a:xfrm>
            <a:off x="1615192" y="5829836"/>
            <a:ext cx="471701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مدة زمنية لا تتجاوز خمس عشرة دقيقة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1" name="Google Shape;881;p28"/>
          <p:cNvSpPr txBox="1"/>
          <p:nvPr/>
        </p:nvSpPr>
        <p:spPr>
          <a:xfrm>
            <a:off x="1615192" y="2296390"/>
            <a:ext cx="769506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التعريف بالمخترع المغربي رشيد اليزمي وأهم اختراعاته وجوائزه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2" name="Google Shape;882;p28"/>
          <p:cNvSpPr txBox="1"/>
          <p:nvPr/>
        </p:nvSpPr>
        <p:spPr>
          <a:xfrm>
            <a:off x="1035694" y="26686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إليكم الإجابات الصحيحة.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883" name="Google Shape;883;p28"/>
          <p:cNvSpPr txBox="1"/>
          <p:nvPr/>
        </p:nvSpPr>
        <p:spPr>
          <a:xfrm>
            <a:off x="-61690" y="364127"/>
            <a:ext cx="11565723" cy="5587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يطلب المدرس من متعلم قراءة السؤال و توضيح المطلوب، قبل أن يوجه المتعلمين للإجابة عنه</a:t>
            </a:r>
            <a:r>
              <a:rPr b="0" i="0" lang="ar-MA" sz="1400" u="none" cap="none" strike="noStrike">
                <a:solidFill>
                  <a:srgbClr val="A5A5A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ثنائيا </a:t>
            </a: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وذلك في حدود دقيقة ويطلب منهم تعليل اختيارهم وبيان سبب استبعاد باقي الاختيارات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  يتجول المدرس بين الصفوف لتقديم الدعم لمن هم في حاجة إليه.</a:t>
            </a:r>
            <a:endParaRPr b="0" i="0" sz="14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29"/>
          <p:cNvSpPr/>
          <p:nvPr/>
        </p:nvSpPr>
        <p:spPr>
          <a:xfrm>
            <a:off x="0" y="-23444"/>
            <a:ext cx="12192000" cy="81579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9" name="Google Shape;889;p29"/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>
            <a:noFill/>
          </a:ln>
        </p:spPr>
        <p:txBody>
          <a:bodyPr anchorCtr="0" anchor="t" bIns="30450" lIns="60950" spcFirstLastPara="1" rIns="60950" wrap="square" tIns="30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890" name="Google Shape;890;p29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59666" y="0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29"/>
          <p:cNvSpPr txBox="1"/>
          <p:nvPr/>
        </p:nvSpPr>
        <p:spPr>
          <a:xfrm>
            <a:off x="-61690" y="383595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يطلب المدرس من متعلم قراءة السؤال و توضيح المطلوب، قبل أن يوجه المتعلمين للإجابة عنه</a:t>
            </a:r>
            <a:r>
              <a:rPr b="0" i="0" lang="ar-MA" sz="1400" u="none" cap="none" strike="noStrike">
                <a:solidFill>
                  <a:srgbClr val="A5A5A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ثنائيا </a:t>
            </a: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وذلك في حدود دقيقة و.يطلب منهم تعليل اختيارهم وبيان سبب استبعاد باقي الاختيارات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  يتجول المدرس بين الصفوف لتقديم الدعم لمن هم في حاجة إليه.</a:t>
            </a:r>
            <a:endParaRPr b="0" i="0" sz="14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2" name="Google Shape;892;p29"/>
          <p:cNvSpPr txBox="1"/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الآن، سننتقل إلى فهم معاني النص، من خلال الأسئلة المثبتة في الكراسة ص 47.</a:t>
            </a:r>
            <a:r>
              <a:rPr b="0" i="0" lang="ar-MA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893" name="Google Shape;893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>
            <a:noFill/>
          </a:ln>
        </p:spPr>
      </p:pic>
      <p:sp>
        <p:nvSpPr>
          <p:cNvPr id="894" name="Google Shape;894;p29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5" name="Google Shape;895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9382" y="862219"/>
            <a:ext cx="11627427" cy="5140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30"/>
          <p:cNvSpPr/>
          <p:nvPr/>
        </p:nvSpPr>
        <p:spPr>
          <a:xfrm>
            <a:off x="0" y="-23444"/>
            <a:ext cx="12192000" cy="81579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1" name="Google Shape;901;p30"/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>
            <a:noFill/>
          </a:ln>
        </p:spPr>
        <p:txBody>
          <a:bodyPr anchorCtr="0" anchor="t" bIns="30450" lIns="60950" spcFirstLastPara="1" rIns="60950" wrap="square" tIns="30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902" name="Google Shape;902;p30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59666" y="0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903" name="Google Shape;903;p30"/>
          <p:cNvSpPr txBox="1"/>
          <p:nvPr/>
        </p:nvSpPr>
        <p:spPr>
          <a:xfrm>
            <a:off x="-61691" y="440207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يطلب المدرس من متعلم قراءة السؤال و توضيح المطلوب، قبل أن يوجه المتعلمين للإجابة عنه</a:t>
            </a:r>
            <a:r>
              <a:rPr b="0" i="0" lang="ar-MA" sz="1400" u="none" cap="none" strike="noStrike">
                <a:solidFill>
                  <a:srgbClr val="A5A5A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ثنائيا </a:t>
            </a: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وذلك في حدود دقيقة و.يطلب منهم تعليل اختيارهم وبيان سبب استبعاد باقي الاختيارات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  يتجول المدرس بين الصفوف لتقديم الدعم لمن هم في حاجة إليه.</a:t>
            </a:r>
            <a:endParaRPr b="0" i="0" sz="14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4" name="Google Shape;904;p30"/>
          <p:cNvSpPr txBox="1"/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إليكم الإجابات الصحيحة.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5" name="Google Shape;905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>
            <a:noFill/>
          </a:ln>
        </p:spPr>
      </p:pic>
      <p:sp>
        <p:nvSpPr>
          <p:cNvPr id="906" name="Google Shape;906;p30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7" name="Google Shape;907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9382" y="862219"/>
            <a:ext cx="11627427" cy="5140174"/>
          </a:xfrm>
          <a:prstGeom prst="rect">
            <a:avLst/>
          </a:prstGeom>
          <a:noFill/>
          <a:ln>
            <a:noFill/>
          </a:ln>
        </p:spPr>
      </p:pic>
      <p:sp>
        <p:nvSpPr>
          <p:cNvPr id="908" name="Google Shape;908;p30"/>
          <p:cNvSpPr txBox="1"/>
          <p:nvPr/>
        </p:nvSpPr>
        <p:spPr>
          <a:xfrm>
            <a:off x="6197609" y="5056272"/>
            <a:ext cx="2774372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فقد أعلن العالم المغربي يوم الثلاثاء 20 فبراير 2024 أن مكتب براءات الاختراع الياباني (...)  مانحا إياه براءة الاختراع.</a:t>
            </a:r>
            <a:endParaRPr b="1" i="0" sz="20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9" name="Google Shape;909;p30"/>
          <p:cNvSpPr txBox="1"/>
          <p:nvPr/>
        </p:nvSpPr>
        <p:spPr>
          <a:xfrm>
            <a:off x="8971981" y="4985136"/>
            <a:ext cx="2774372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صادقت اليابان على منح براءة الاختراع للعالم المغربي رشيد اليزمي...</a:t>
            </a:r>
            <a:endParaRPr b="1" i="0" sz="20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0" name="Google Shape;910;p30"/>
          <p:cNvSpPr txBox="1"/>
          <p:nvPr/>
        </p:nvSpPr>
        <p:spPr>
          <a:xfrm>
            <a:off x="148641" y="5010174"/>
            <a:ext cx="2974694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وقد حطمت أبحاثه الأخيرة الرقم القياسي في الشحن (...) وهو إنجاز غير مسبوق</a:t>
            </a:r>
            <a:endParaRPr b="1" i="0" sz="20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1" name="Google Shape;911;p30"/>
          <p:cNvSpPr txBox="1"/>
          <p:nvPr/>
        </p:nvSpPr>
        <p:spPr>
          <a:xfrm>
            <a:off x="3192905" y="5020692"/>
            <a:ext cx="297469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الفقرة الأخيرة</a:t>
            </a:r>
            <a:endParaRPr b="1" i="0" sz="20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2" name="Google Shape;912;p30"/>
          <p:cNvSpPr txBox="1"/>
          <p:nvPr/>
        </p:nvSpPr>
        <p:spPr>
          <a:xfrm>
            <a:off x="3192905" y="1985586"/>
            <a:ext cx="346548" cy="5587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Calibri"/>
              <a:buNone/>
            </a:pPr>
            <a:r>
              <a:rPr b="0" i="0" lang="ar-MA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√</a:t>
            </a:r>
            <a:endParaRPr b="0" i="0" sz="2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31"/>
          <p:cNvSpPr/>
          <p:nvPr/>
        </p:nvSpPr>
        <p:spPr>
          <a:xfrm>
            <a:off x="0" y="-23444"/>
            <a:ext cx="12192000" cy="81579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8" name="Google Shape;918;p31"/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>
            <a:noFill/>
          </a:ln>
        </p:spPr>
        <p:txBody>
          <a:bodyPr anchorCtr="0" anchor="t" bIns="30450" lIns="60950" spcFirstLastPara="1" rIns="60950" wrap="square" tIns="30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919" name="Google Shape;919;p31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59666" y="0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920" name="Google Shape;920;p31"/>
          <p:cNvSpPr txBox="1"/>
          <p:nvPr/>
        </p:nvSpPr>
        <p:spPr>
          <a:xfrm>
            <a:off x="-61690" y="514536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يطلب المدرس من متعلم قراءة السؤال و توضيح المطلوب، قبل أن يوجه المتعلمين للإجابة عنه</a:t>
            </a:r>
            <a:r>
              <a:rPr b="0" i="0" lang="ar-MA" sz="1400" u="none" cap="none" strike="noStrike">
                <a:solidFill>
                  <a:srgbClr val="A5A5A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ثنائيا </a:t>
            </a: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وذلك في حدود دقيقة و.يطلب منهم تعليل اختيارهم وبيان سبب استبعاد باقي الاختيارات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  يتجول المدرس بين الصفوف لتقديم الدعم لمن هم في حاجة إليه.</a:t>
            </a:r>
            <a:endParaRPr b="0" i="0" sz="14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1" name="Google Shape;921;p31"/>
          <p:cNvSpPr txBox="1"/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الآن، سننتقل إلى فهم معاني النص، من خلال الأسئلة المثبتة في الكراسة ص 47.</a:t>
            </a:r>
            <a:r>
              <a:rPr b="0" i="0" lang="ar-MA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922" name="Google Shape;922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>
            <a:noFill/>
          </a:ln>
        </p:spPr>
      </p:pic>
      <p:sp>
        <p:nvSpPr>
          <p:cNvPr id="923" name="Google Shape;923;p31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4" name="Google Shape;924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2836" y="978258"/>
            <a:ext cx="10920846" cy="46951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32"/>
          <p:cNvSpPr/>
          <p:nvPr/>
        </p:nvSpPr>
        <p:spPr>
          <a:xfrm>
            <a:off x="0" y="-23444"/>
            <a:ext cx="12192000" cy="81579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0" name="Google Shape;930;p32"/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>
            <a:noFill/>
          </a:ln>
        </p:spPr>
        <p:txBody>
          <a:bodyPr anchorCtr="0" anchor="t" bIns="30450" lIns="60950" spcFirstLastPara="1" rIns="60950" wrap="square" tIns="30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931" name="Google Shape;931;p32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59666" y="0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932" name="Google Shape;932;p32"/>
          <p:cNvSpPr txBox="1"/>
          <p:nvPr/>
        </p:nvSpPr>
        <p:spPr>
          <a:xfrm>
            <a:off x="-61690" y="514536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يستمع المدرس إلى إجابات 5 متعلمين مع مطالبتهم بالتصريح بسيرورة التوصل إلى الجواب واستحضار مكتسباتهم في فهم المقروء والإنتاج الكتابي</a:t>
            </a:r>
            <a:endParaRPr b="0" i="0" sz="14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3" name="Google Shape;933;p32"/>
          <p:cNvSpPr txBox="1"/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إجابات المتعلمين.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4" name="Google Shape;934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>
            <a:noFill/>
          </a:ln>
        </p:spPr>
      </p:pic>
      <p:sp>
        <p:nvSpPr>
          <p:cNvPr id="935" name="Google Shape;935;p32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6" name="Google Shape;936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2836" y="978258"/>
            <a:ext cx="10920846" cy="4695177"/>
          </a:xfrm>
          <a:prstGeom prst="rect">
            <a:avLst/>
          </a:prstGeom>
          <a:noFill/>
          <a:ln>
            <a:noFill/>
          </a:ln>
        </p:spPr>
      </p:pic>
      <p:sp>
        <p:nvSpPr>
          <p:cNvPr id="937" name="Google Shape;937;p32"/>
          <p:cNvSpPr txBox="1"/>
          <p:nvPr/>
        </p:nvSpPr>
        <p:spPr>
          <a:xfrm>
            <a:off x="3592657" y="3321354"/>
            <a:ext cx="387061" cy="492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0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√</a:t>
            </a:r>
            <a:endParaRPr b="0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942" name="Google Shape;942;p33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07258" y="9878"/>
            <a:ext cx="731494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943" name="Google Shape;943;p33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4" name="Google Shape;944;p33"/>
          <p:cNvSpPr/>
          <p:nvPr/>
        </p:nvSpPr>
        <p:spPr>
          <a:xfrm>
            <a:off x="1872155" y="1046714"/>
            <a:ext cx="8630560" cy="615142"/>
          </a:xfrm>
          <a:prstGeom prst="roundRect">
            <a:avLst>
              <a:gd fmla="val 16667" name="adj"/>
            </a:avLst>
          </a:prstGeom>
          <a:solidFill>
            <a:srgbClr val="FFFF66"/>
          </a:solidFill>
          <a:ln cap="flat" cmpd="sng" w="19050">
            <a:solidFill>
              <a:srgbClr val="3A7D2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1" i="0" lang="ar-MA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أحرص على التقويم الذاتي المنتظم لأدائي في فهم النص</a:t>
            </a:r>
            <a:endParaRPr b="1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5" name="Google Shape;945;p33"/>
          <p:cNvSpPr txBox="1"/>
          <p:nvPr/>
        </p:nvSpPr>
        <p:spPr>
          <a:xfrm>
            <a:off x="288587" y="51787"/>
            <a:ext cx="11017224" cy="3775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</a:pPr>
            <a:r>
              <a:rPr b="1" i="0" lang="ar-MA" sz="1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التقويم الذاتي لفهم النص</a:t>
            </a: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946" name="Google Shape;946;p33"/>
          <p:cNvSpPr txBox="1"/>
          <p:nvPr/>
        </p:nvSpPr>
        <p:spPr>
          <a:xfrm>
            <a:off x="47351" y="352020"/>
            <a:ext cx="1149969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b="0" i="1" lang="ar-MA" sz="14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يطلب المدرس من المتعلمين تصحيح المنجز في الكراسة وتوثيق تقويمهم الذاتي. ينتقل بعد ذلك إلى  التحقق من صدقية التقويم الذاتي عبر التنقل بين الصفوف ومراقبة عمل المتعلمين. </a:t>
            </a:r>
            <a:endParaRPr b="0" i="0" sz="1400" u="none" cap="none" strike="noStrike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47" name="Google Shape;947;p33"/>
          <p:cNvGraphicFramePr/>
          <p:nvPr/>
        </p:nvGraphicFramePr>
        <p:xfrm>
          <a:off x="1583951" y="184254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{C03045D9-26F3-4C5F-ACD7-5B7FDDD07AFD}</a:tableStyleId>
              </a:tblPr>
              <a:tblGrid>
                <a:gridCol w="492475"/>
                <a:gridCol w="541975"/>
                <a:gridCol w="529925"/>
                <a:gridCol w="554025"/>
                <a:gridCol w="70885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2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ar-MA" sz="2800">
                          <a:solidFill>
                            <a:schemeClr val="dk1"/>
                          </a:solidFill>
                        </a:rPr>
                        <a:t>لا</a:t>
                      </a:r>
                      <a:endParaRPr b="0" sz="2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2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ar-MA" sz="2800">
                          <a:solidFill>
                            <a:schemeClr val="dk1"/>
                          </a:solidFill>
                        </a:rPr>
                        <a:t>نعم</a:t>
                      </a:r>
                      <a:endParaRPr b="0" sz="2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D65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ar-MA" sz="2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تمكنت من الإجابة عن السؤال الأول بنجاح</a:t>
                      </a:r>
                      <a:endParaRPr b="0" sz="2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DED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/>
                        <a:t>لا</a:t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/>
                        <a:t>نعم</a:t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D65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ar-MA"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تمكنت من الإجابة عن السؤال الثاني بنجاح</a:t>
                      </a:r>
                      <a:endParaRPr sz="2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DED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/>
                        <a:t>لا</a:t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/>
                        <a:t>نعم</a:t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D65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ar-MA"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تمكنت من الإجابة عن السؤال الثالث بنجاح</a:t>
                      </a:r>
                      <a:endParaRPr sz="2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DED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/>
                        <a:t>لا</a:t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/>
                        <a:t>نعم</a:t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D65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ar-MA"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تمكنت من الإجابة عن السؤال الرابع بنجاح</a:t>
                      </a:r>
                      <a:endParaRPr sz="2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DED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/>
                        <a:t>لا</a:t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/>
                        <a:t>نعم</a:t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D65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ar-MA"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تمكنت من الإجابة عن السؤال الخامس بنجاح</a:t>
                      </a:r>
                      <a:endParaRPr sz="2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DED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/>
                        <a:t>لا</a:t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/>
                        <a:t>نعم</a:t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D65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ar-MA"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تمكنت من الإجابة عن السؤال السادس بنجاح</a:t>
                      </a:r>
                      <a:endParaRPr sz="2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DED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/>
                        <a:t>لا</a:t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/>
                        <a:t>نعم</a:t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D65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1" lang="ar-MA" sz="2800"/>
                        <a:t>أحتاج إلى المزيد من التمارين </a:t>
                      </a:r>
                      <a:endParaRPr b="1"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F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/>
                        <a:t>لا</a:t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/>
                        <a:t>نعم</a:t>
                      </a:r>
                      <a:endParaRPr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D65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1" lang="ar-MA" sz="2800"/>
                        <a:t>أحتاج مساعدة أستاذي(تي)</a:t>
                      </a:r>
                      <a:endParaRPr b="1" sz="2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2" name="Google Shape;952;p34"/>
          <p:cNvGrpSpPr/>
          <p:nvPr/>
        </p:nvGrpSpPr>
        <p:grpSpPr>
          <a:xfrm>
            <a:off x="4655833" y="1706886"/>
            <a:ext cx="6523251" cy="3711725"/>
            <a:chOff x="1715066" y="1103461"/>
            <a:chExt cx="5717724" cy="3124203"/>
          </a:xfrm>
        </p:grpSpPr>
        <p:sp>
          <p:nvSpPr>
            <p:cNvPr id="953" name="Google Shape;953;p3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3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55" name="Google Shape;955;p34"/>
          <p:cNvSpPr txBox="1"/>
          <p:nvPr/>
        </p:nvSpPr>
        <p:spPr>
          <a:xfrm>
            <a:off x="4755587" y="1706886"/>
            <a:ext cx="6035772" cy="230832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5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br>
              <a:rPr b="1" i="0" lang="ar-MA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ar-MA" sz="4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أدعم مكتسباتي اللغوية</a:t>
            </a:r>
            <a:br>
              <a:rPr b="1" i="0" lang="ar-MA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i="0" sz="48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6" name="Google Shape;95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680" y="2078403"/>
            <a:ext cx="2701193" cy="2701193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34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35"/>
          <p:cNvSpPr/>
          <p:nvPr/>
        </p:nvSpPr>
        <p:spPr>
          <a:xfrm>
            <a:off x="0" y="-23444"/>
            <a:ext cx="12192000" cy="81579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3" name="Google Shape;963;p3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76200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964" name="Google Shape;964;p35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59666" y="0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965" name="Google Shape;965;p35"/>
          <p:cNvSpPr txBox="1"/>
          <p:nvPr/>
        </p:nvSpPr>
        <p:spPr>
          <a:xfrm>
            <a:off x="557305" y="569723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يقرأ المدرس جميع الأسئلة، ويوضح المطلوب من كل سؤال، قبل أن يوجه المتعلمين للإجابة عنها  فرديا في دفاترهم في مدة 10 دقائق وتخصص 10 دقائق أخرى للتصحيح والتغذية الراجعة. </a:t>
            </a:r>
            <a:endParaRPr b="0" i="0" sz="14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6" name="Google Shape;966;p35"/>
          <p:cNvSpPr txBox="1"/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أدعم مكتسباتي اللغوية بالاشتغال على أنشطة ص 47.</a:t>
            </a:r>
            <a:r>
              <a:rPr b="0" i="0" lang="ar-MA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967" name="Google Shape;967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8" name="Google Shape;968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3138" y="936583"/>
            <a:ext cx="11565723" cy="537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36"/>
          <p:cNvSpPr/>
          <p:nvPr/>
        </p:nvSpPr>
        <p:spPr>
          <a:xfrm>
            <a:off x="0" y="-23444"/>
            <a:ext cx="12192000" cy="81579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4" name="Google Shape;974;p3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76200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975" name="Google Shape;975;p36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59666" y="0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976" name="Google Shape;976;p36"/>
          <p:cNvSpPr txBox="1"/>
          <p:nvPr/>
        </p:nvSpPr>
        <p:spPr>
          <a:xfrm>
            <a:off x="557305" y="569723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يحرص المدرس على إشراك جل المتعلمين  في التصحيح الجماعي لجميع الأسئلة في السبورة مع تقديم التغذية الراجعة الفورية، وإرجاء توثيق الإجابات الصحيحة في  الكراسة إلى حين الانتهاء من جميع الأسئلة</a:t>
            </a:r>
            <a:endParaRPr b="0" i="0" sz="14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7" name="Google Shape;977;p36"/>
          <p:cNvSpPr txBox="1"/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الآن، لنصحح الإجابات في السبورة</a:t>
            </a:r>
            <a:r>
              <a:rPr b="0" i="0" lang="ar-MA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978" name="Google Shape;978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>
            <a:noFill/>
          </a:ln>
        </p:spPr>
      </p:pic>
      <p:sp>
        <p:nvSpPr>
          <p:cNvPr id="979" name="Google Shape;979;p36"/>
          <p:cNvSpPr txBox="1"/>
          <p:nvPr/>
        </p:nvSpPr>
        <p:spPr>
          <a:xfrm>
            <a:off x="2451968" y="951117"/>
            <a:ext cx="673918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❶</a:t>
            </a:r>
            <a:r>
              <a:rPr b="1" i="0" lang="ar-MA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أساعد في اقتراح الحل باقتراح اسم الآلة المناسب: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80" name="Google Shape;980;p36"/>
          <p:cNvGraphicFramePr/>
          <p:nvPr/>
        </p:nvGraphicFramePr>
        <p:xfrm>
          <a:off x="1" y="156387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{C03045D9-26F3-4C5F-ACD7-5B7FDDD07AFD}</a:tableStyleId>
              </a:tblPr>
              <a:tblGrid>
                <a:gridCol w="5985175"/>
                <a:gridCol w="59921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الحل باقتراح اسم الآلة المناسب</a:t>
                      </a:r>
                      <a:endParaRPr sz="2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الموقف</a:t>
                      </a:r>
                      <a:endParaRPr sz="2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b="0" lang="ar-MA" sz="2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أحتاج إلى </a:t>
                      </a:r>
                      <a:r>
                        <a:rPr b="1" lang="ar-MA" sz="28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حَاسُوبٍ</a:t>
                      </a:r>
                      <a:r>
                        <a:rPr b="0" lang="ar-MA" sz="2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لحساب المسائل الرياضية بسرعة فائقة والحصول على نتائج دقيقة دون خطأ.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b="0" lang="ar-MA" sz="2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أحتاج إلى أداة تساعدني في حساب المسائل الرياضية بسرعة فائقة، وتقدم النتائج دون خطأ.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b="0" lang="ar-MA" sz="2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في المؤتمر الدولي، استعملتُ </a:t>
                      </a:r>
                      <a:r>
                        <a:rPr b="1" lang="ar-MA" sz="28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سمَّاعَةَ</a:t>
                      </a:r>
                      <a:r>
                        <a:rPr b="0" lang="ar-MA" sz="2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الأذن لسماع صوت المترجم بوضوح رغم بُعد المسافة.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b="0" lang="ar-MA" sz="2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فِي مُؤْتَمَرٍ دَوْلِيٍّ، ﭐسْتَعْمَلْتُ وَسِيلَةً لِـسَمَاعِ صَوْتِ ﭐلْمُتَرْجِمِ بِوُضُوحٍ رَغْمَ بُعْدِ ﭐلْمَسَافَةِ</a:t>
                      </a:r>
                      <a:endParaRPr b="0" sz="2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b="0" lang="ar-MA" sz="2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في المختبر، نستخدم </a:t>
                      </a:r>
                      <a:r>
                        <a:rPr b="1" lang="ar-MA" sz="28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الأنبوبَ</a:t>
                      </a:r>
                      <a:r>
                        <a:rPr b="0" lang="ar-MA" sz="2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لنقل السوائل والغازات دون تسرّب.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b="0" lang="ar-MA" sz="2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فِي ﭐلْمُخْتَبَرِ، نَسْتَخْدِمُ جِهَازًا لِـنَقْلِ ﭐلسَّوَائِلِ وَﭐلْغَازَاتِ دُونَ تَسَرُّبٍ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b="0" lang="ar-MA" sz="2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في ورش البناء، تُستعمل</a:t>
                      </a:r>
                      <a:r>
                        <a:rPr b="1" lang="ar-MA" sz="28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الجَرَّافَةُ </a:t>
                      </a:r>
                      <a:r>
                        <a:rPr b="0" lang="ar-MA" sz="2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لجرف الرمل والحجارة بسرعة وفعالية.</a:t>
                      </a:r>
                      <a:endParaRPr b="0" sz="2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ar-MA" sz="2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ـ فِي وَرَشِ ﭐلْبِنَاءِ، تُسْتَعْمَلُ آلَةٌ لِـجَرْفِ ﭐلرَّمْلِ وَﭐلْحِجَارَةِ بِسُرْعَةٍ وَفَعَالِيَّةٍ</a:t>
                      </a:r>
                      <a:endParaRPr b="0" sz="2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37"/>
          <p:cNvSpPr/>
          <p:nvPr/>
        </p:nvSpPr>
        <p:spPr>
          <a:xfrm>
            <a:off x="0" y="-23444"/>
            <a:ext cx="12192000" cy="81579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6" name="Google Shape;986;p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76200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987" name="Google Shape;987;p37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59666" y="0"/>
            <a:ext cx="792431" cy="791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8" name="Google Shape;988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>
            <a:noFill/>
          </a:ln>
        </p:spPr>
      </p:pic>
      <p:sp>
        <p:nvSpPr>
          <p:cNvPr id="989" name="Google Shape;989;p37"/>
          <p:cNvSpPr txBox="1"/>
          <p:nvPr/>
        </p:nvSpPr>
        <p:spPr>
          <a:xfrm>
            <a:off x="1404317" y="106058"/>
            <a:ext cx="10161104" cy="370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55000" lnSpcReduction="20000"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01010"/>
              <a:buFont typeface="Calibri"/>
              <a:buNone/>
            </a:pPr>
            <a:r>
              <a:rPr b="1" i="0" lang="ar-MA" sz="36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الآن، لنصحح الإجابات في السبورة</a:t>
            </a:r>
            <a:r>
              <a:rPr b="0" i="0" lang="ar-MA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990" name="Google Shape;990;p37"/>
          <p:cNvSpPr txBox="1"/>
          <p:nvPr/>
        </p:nvSpPr>
        <p:spPr>
          <a:xfrm>
            <a:off x="447262" y="476170"/>
            <a:ext cx="11690312" cy="3946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يحرص المدرس على إشراك جل المتعلمين  في التصحيح الجماعي لجميع الأسئلة في السبورة مع تقديم التغذية الراجعة الفورية، وإرجاء توثيق الإجابات الصحيحة في  الكراسة إلى حين الانتهاء من جميع الأسئلة</a:t>
            </a:r>
            <a:r>
              <a:rPr b="0" i="0" lang="ar-MA" sz="12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991" name="Google Shape;991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3132" y="1264777"/>
            <a:ext cx="10246932" cy="4527560"/>
          </a:xfrm>
          <a:prstGeom prst="rect">
            <a:avLst/>
          </a:prstGeom>
          <a:noFill/>
          <a:ln>
            <a:noFill/>
          </a:ln>
        </p:spPr>
      </p:pic>
      <p:sp>
        <p:nvSpPr>
          <p:cNvPr id="992" name="Google Shape;992;p37"/>
          <p:cNvSpPr txBox="1"/>
          <p:nvPr/>
        </p:nvSpPr>
        <p:spPr>
          <a:xfrm>
            <a:off x="935180" y="2337955"/>
            <a:ext cx="46863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مبخرة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3" name="Google Shape;993;p37"/>
          <p:cNvSpPr txBox="1"/>
          <p:nvPr/>
        </p:nvSpPr>
        <p:spPr>
          <a:xfrm>
            <a:off x="3470564" y="3440853"/>
            <a:ext cx="317961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مكنسة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4" name="Google Shape;994;p37"/>
          <p:cNvSpPr txBox="1"/>
          <p:nvPr/>
        </p:nvSpPr>
        <p:spPr>
          <a:xfrm>
            <a:off x="3023754" y="4520045"/>
            <a:ext cx="283325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مصفاة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38"/>
          <p:cNvSpPr/>
          <p:nvPr/>
        </p:nvSpPr>
        <p:spPr>
          <a:xfrm>
            <a:off x="0" y="-23444"/>
            <a:ext cx="12192000" cy="81579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0" name="Google Shape;1000;p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76200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1001" name="Google Shape;1001;p38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59666" y="0"/>
            <a:ext cx="792431" cy="791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2" name="Google Shape;1002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>
            <a:noFill/>
          </a:ln>
        </p:spPr>
      </p:pic>
      <p:sp>
        <p:nvSpPr>
          <p:cNvPr id="1003" name="Google Shape;1003;p38"/>
          <p:cNvSpPr txBox="1"/>
          <p:nvPr/>
        </p:nvSpPr>
        <p:spPr>
          <a:xfrm>
            <a:off x="1404317" y="106058"/>
            <a:ext cx="10161104" cy="370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55000" lnSpcReduction="20000"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01010"/>
              <a:buFont typeface="Calibri"/>
              <a:buNone/>
            </a:pPr>
            <a:r>
              <a:rPr b="1" i="0" lang="ar-MA" sz="36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الآن، لنصحح الإجابات في السبورة</a:t>
            </a:r>
            <a:r>
              <a:rPr b="0" i="0" lang="ar-MA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1004" name="Google Shape;1004;p38"/>
          <p:cNvSpPr txBox="1"/>
          <p:nvPr/>
        </p:nvSpPr>
        <p:spPr>
          <a:xfrm>
            <a:off x="447262" y="476170"/>
            <a:ext cx="11690312" cy="3946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يحرص المدرس على إشراك جل المتعلمين  في التصحيح الجماعي لجميع الأسئلة في السبورة مع تقديم التغذية الراجعة الفورية، وإرجاء توثيق الإجابات الصحيحة في  الكراسة إلى حين الانتهاء من جميع الأسئلة</a:t>
            </a:r>
            <a:r>
              <a:rPr b="0" i="0" lang="ar-MA" sz="12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1005" name="Google Shape;1005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87136" y="1186270"/>
            <a:ext cx="9912927" cy="4016431"/>
          </a:xfrm>
          <a:prstGeom prst="rect">
            <a:avLst/>
          </a:prstGeom>
          <a:noFill/>
          <a:ln>
            <a:noFill/>
          </a:ln>
        </p:spPr>
      </p:pic>
      <p:sp>
        <p:nvSpPr>
          <p:cNvPr id="1006" name="Google Shape;1006;p38"/>
          <p:cNvSpPr txBox="1"/>
          <p:nvPr/>
        </p:nvSpPr>
        <p:spPr>
          <a:xfrm>
            <a:off x="6619009" y="2337955"/>
            <a:ext cx="121573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عَرَّفَ</a:t>
            </a:r>
            <a:endParaRPr b="1" i="0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7" name="Google Shape;1007;p38"/>
          <p:cNvSpPr txBox="1"/>
          <p:nvPr/>
        </p:nvSpPr>
        <p:spPr>
          <a:xfrm>
            <a:off x="8011391" y="3013363"/>
            <a:ext cx="180801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أَشَادَ</a:t>
            </a:r>
            <a:endParaRPr b="1" i="0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8" name="Google Shape;1008;p38"/>
          <p:cNvSpPr txBox="1"/>
          <p:nvPr/>
        </p:nvSpPr>
        <p:spPr>
          <a:xfrm>
            <a:off x="6421582" y="3642883"/>
            <a:ext cx="170410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أَثْنَى</a:t>
            </a:r>
            <a:endParaRPr b="1" i="0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9" name="Google Shape;1009;p38"/>
          <p:cNvSpPr txBox="1"/>
          <p:nvPr/>
        </p:nvSpPr>
        <p:spPr>
          <a:xfrm>
            <a:off x="8229600" y="4445830"/>
            <a:ext cx="149629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قَدَّمَ</a:t>
            </a:r>
            <a:endParaRPr b="1" i="0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0" name="Google Shape;1010;p38"/>
          <p:cNvSpPr/>
          <p:nvPr/>
        </p:nvSpPr>
        <p:spPr>
          <a:xfrm>
            <a:off x="7148946" y="4460272"/>
            <a:ext cx="446808" cy="487539"/>
          </a:xfrm>
          <a:prstGeom prst="mathMinus">
            <a:avLst>
              <a:gd fmla="val 23520" name="adj1"/>
            </a:avLst>
          </a:prstGeom>
          <a:solidFill>
            <a:schemeClr val="accen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1" name="Google Shape;1011;p38"/>
          <p:cNvSpPr/>
          <p:nvPr/>
        </p:nvSpPr>
        <p:spPr>
          <a:xfrm>
            <a:off x="7148946" y="4617663"/>
            <a:ext cx="446808" cy="487539"/>
          </a:xfrm>
          <a:prstGeom prst="mathMinus">
            <a:avLst>
              <a:gd fmla="val 23520" name="adj1"/>
            </a:avLst>
          </a:prstGeom>
          <a:solidFill>
            <a:schemeClr val="accen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2" name="Google Shape;1012;p38"/>
          <p:cNvSpPr/>
          <p:nvPr/>
        </p:nvSpPr>
        <p:spPr>
          <a:xfrm>
            <a:off x="4229101" y="1613735"/>
            <a:ext cx="280554" cy="487539"/>
          </a:xfrm>
          <a:prstGeom prst="mathMinus">
            <a:avLst>
              <a:gd fmla="val 23520" name="adj1"/>
            </a:avLst>
          </a:prstGeom>
          <a:solidFill>
            <a:schemeClr val="accen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3" name="Google Shape;1013;p38"/>
          <p:cNvSpPr/>
          <p:nvPr/>
        </p:nvSpPr>
        <p:spPr>
          <a:xfrm>
            <a:off x="2587336" y="1613734"/>
            <a:ext cx="204355" cy="487539"/>
          </a:xfrm>
          <a:prstGeom prst="mathMinus">
            <a:avLst>
              <a:gd fmla="val 23520" name="adj1"/>
            </a:avLst>
          </a:prstGeom>
          <a:solidFill>
            <a:schemeClr val="accen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1018" name="Google Shape;1018;p39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07258" y="9878"/>
            <a:ext cx="731494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9" name="Google Shape;1019;p39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0" name="Google Shape;1020;p39"/>
          <p:cNvSpPr/>
          <p:nvPr/>
        </p:nvSpPr>
        <p:spPr>
          <a:xfrm>
            <a:off x="377687" y="932419"/>
            <a:ext cx="11320669" cy="615142"/>
          </a:xfrm>
          <a:prstGeom prst="roundRect">
            <a:avLst>
              <a:gd fmla="val 16667" name="adj"/>
            </a:avLst>
          </a:prstGeom>
          <a:solidFill>
            <a:srgbClr val="66FFCC"/>
          </a:solidFill>
          <a:ln cap="flat" cmpd="sng" w="19050">
            <a:solidFill>
              <a:srgbClr val="3A7D2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1" i="0" lang="ar-MA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أحرص على التقويم الذاتي المنتظم لأدائي في تعرف الظاهرة اللغوية وتوظيفها</a:t>
            </a:r>
            <a:endParaRPr b="1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1" name="Google Shape;1021;p39"/>
          <p:cNvSpPr txBox="1"/>
          <p:nvPr/>
        </p:nvSpPr>
        <p:spPr>
          <a:xfrm>
            <a:off x="288587" y="51787"/>
            <a:ext cx="11017224" cy="3775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</a:pPr>
            <a:r>
              <a:rPr b="1" i="0" lang="ar-MA" sz="1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التقويم الذاتي لفهم النص</a:t>
            </a: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1022" name="Google Shape;1022;p39"/>
          <p:cNvSpPr txBox="1"/>
          <p:nvPr/>
        </p:nvSpPr>
        <p:spPr>
          <a:xfrm>
            <a:off x="683620" y="261564"/>
            <a:ext cx="1081897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MA" sz="18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0" i="1" lang="ar-MA" sz="1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يطلب المدرس من المتعلمين تصحيح إجازاتهم على الكراسة وتوثيق تقويمهم الذاتي لذلك عليها، وفق المعايير المحددة في ص.74.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ar-MA" sz="1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- ينتقل بعد ذلك إلى  التحقق من صدقية التقويم الذاتي عبر التنقل بين الصفوف ومراقبة عمل المتعلمين. </a:t>
            </a:r>
            <a:r>
              <a:rPr b="0" i="0" lang="ar-MA" sz="18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.  </a:t>
            </a:r>
            <a:endParaRPr b="0" i="0" sz="18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023" name="Google Shape;1023;p39"/>
          <p:cNvGraphicFramePr/>
          <p:nvPr/>
        </p:nvGraphicFramePr>
        <p:xfrm>
          <a:off x="496957" y="233103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{C03045D9-26F3-4C5F-ACD7-5B7FDDD07AFD}</a:tableStyleId>
              </a:tblPr>
              <a:tblGrid>
                <a:gridCol w="722050"/>
                <a:gridCol w="753850"/>
                <a:gridCol w="588525"/>
                <a:gridCol w="756675"/>
                <a:gridCol w="8638000"/>
              </a:tblGrid>
              <a:tr h="40640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32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>
                          <a:solidFill>
                            <a:srgbClr val="FF0000"/>
                          </a:solidFill>
                        </a:rPr>
                        <a:t>لا</a:t>
                      </a:r>
                      <a:endParaRPr b="1" sz="3200">
                        <a:solidFill>
                          <a:srgbClr val="FF000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3C5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32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>
                          <a:solidFill>
                            <a:srgbClr val="00B050"/>
                          </a:solidFill>
                        </a:rPr>
                        <a:t>نعم</a:t>
                      </a:r>
                      <a:endParaRPr b="1" sz="3200">
                        <a:solidFill>
                          <a:srgbClr val="00B05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3C5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800">
                          <a:solidFill>
                            <a:schemeClr val="dk1"/>
                          </a:solidFill>
                        </a:rPr>
                        <a:t>تمكنت من التعبير عن المواقف بمورد لغوي مناسب (أسماء الآلة) </a:t>
                      </a:r>
                      <a:endParaRPr b="1" sz="2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EAEAE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32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>
                          <a:solidFill>
                            <a:srgbClr val="FF0000"/>
                          </a:solidFill>
                        </a:rPr>
                        <a:t>لا</a:t>
                      </a:r>
                      <a:endParaRPr b="1" sz="3200">
                        <a:solidFill>
                          <a:srgbClr val="FF000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3C5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32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>
                          <a:solidFill>
                            <a:srgbClr val="00B050"/>
                          </a:solidFill>
                        </a:rPr>
                        <a:t>نعم</a:t>
                      </a:r>
                      <a:endParaRPr b="1" sz="3200">
                        <a:solidFill>
                          <a:srgbClr val="00B05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3C5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2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تمكنت من إكمال الجمل بأفعال مناسبة</a:t>
                      </a:r>
                      <a:endParaRPr b="1" sz="2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EAEAE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32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>
                          <a:solidFill>
                            <a:srgbClr val="FF0000"/>
                          </a:solidFill>
                        </a:rPr>
                        <a:t>لا</a:t>
                      </a:r>
                      <a:endParaRPr b="1" sz="3200">
                        <a:solidFill>
                          <a:srgbClr val="FF000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EF2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32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>
                          <a:solidFill>
                            <a:srgbClr val="00B050"/>
                          </a:solidFill>
                        </a:rPr>
                        <a:t>نعم</a:t>
                      </a:r>
                      <a:endParaRPr b="1" sz="3200">
                        <a:solidFill>
                          <a:srgbClr val="00B05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EF2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1" lang="ar-MA" sz="2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أحتاج إلى المزيد من التمارين </a:t>
                      </a:r>
                      <a:endParaRPr b="1" sz="2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A982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32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>
                          <a:solidFill>
                            <a:srgbClr val="FF0000"/>
                          </a:solidFill>
                        </a:rPr>
                        <a:t>لا</a:t>
                      </a:r>
                      <a:endParaRPr b="1" sz="3200">
                        <a:solidFill>
                          <a:srgbClr val="FF000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EF2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32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3200">
                          <a:solidFill>
                            <a:srgbClr val="00B050"/>
                          </a:solidFill>
                        </a:rPr>
                        <a:t>نعم</a:t>
                      </a:r>
                      <a:endParaRPr b="1" sz="3200">
                        <a:solidFill>
                          <a:srgbClr val="00B05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EF2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1" lang="ar-MA" sz="2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أحتاج مساعدة أستاذي(تي)</a:t>
                      </a:r>
                      <a:endParaRPr b="1" sz="2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A98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40"/>
          <p:cNvSpPr txBox="1"/>
          <p:nvPr>
            <p:ph idx="1" type="body"/>
          </p:nvPr>
        </p:nvSpPr>
        <p:spPr>
          <a:xfrm>
            <a:off x="8661401" y="5229083"/>
            <a:ext cx="1698752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482583" lvl="0" marL="60958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ar-MA"/>
              <a:t>5 دقائق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41"/>
          <p:cNvSpPr/>
          <p:nvPr/>
        </p:nvSpPr>
        <p:spPr>
          <a:xfrm>
            <a:off x="0" y="37825"/>
            <a:ext cx="12137573" cy="81579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4" name="Google Shape;1034;p4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76200">
            <a:solidFill>
              <a:srgbClr val="9759B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5" name="Google Shape;1035;p41"/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>
            <a:noFill/>
          </a:ln>
        </p:spPr>
        <p:txBody>
          <a:bodyPr anchorCtr="0" anchor="t" bIns="30450" lIns="60950" spcFirstLastPara="1" rIns="60950" wrap="square" tIns="30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6" name="Google Shape;1036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6149" y="90520"/>
            <a:ext cx="744881" cy="7448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générée" id="1037" name="Google Shape;1037;p41"/>
          <p:cNvPicPr preferRelativeResize="0"/>
          <p:nvPr/>
        </p:nvPicPr>
        <p:blipFill rotWithShape="1">
          <a:blip r:embed="rId4">
            <a:alphaModFix/>
          </a:blip>
          <a:srcRect b="61971" l="3539" r="75793" t="24327"/>
          <a:stretch/>
        </p:blipFill>
        <p:spPr>
          <a:xfrm>
            <a:off x="11359666" y="0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descr="أطفال الكرتون رسمت باليد المواد في الصف رفع اليدين للإجابة على أسئلة تحميل  مجاني, ارفع يدك, صف دراسي, طالب علم PNG وملف PSD للتحميل مجانا" id="1038" name="Google Shape;1038;p41"/>
          <p:cNvSpPr/>
          <p:nvPr/>
        </p:nvSpPr>
        <p:spPr>
          <a:xfrm>
            <a:off x="3448878" y="3276600"/>
            <a:ext cx="2799522" cy="27995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9" name="Google Shape;1039;p41"/>
          <p:cNvSpPr txBox="1"/>
          <p:nvPr/>
        </p:nvSpPr>
        <p:spPr>
          <a:xfrm>
            <a:off x="1134693" y="85762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التغذية الراجعة</a:t>
            </a:r>
            <a:endParaRPr/>
          </a:p>
        </p:txBody>
      </p:sp>
      <p:sp>
        <p:nvSpPr>
          <p:cNvPr id="1040" name="Google Shape;1040;p41"/>
          <p:cNvSpPr txBox="1"/>
          <p:nvPr/>
        </p:nvSpPr>
        <p:spPr>
          <a:xfrm>
            <a:off x="7926070" y="3149859"/>
            <a:ext cx="3633763" cy="1200288"/>
          </a:xfrm>
          <a:prstGeom prst="rect">
            <a:avLst/>
          </a:prstGeom>
          <a:solidFill>
            <a:srgbClr val="D9E5F8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قراءة الكلمات والعبارات التي لا يزال التلاميذ يجدون صعوبة في قراءتها.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1" name="Google Shape;1041;p41"/>
          <p:cNvSpPr txBox="1"/>
          <p:nvPr/>
        </p:nvSpPr>
        <p:spPr>
          <a:xfrm>
            <a:off x="196149" y="2824476"/>
            <a:ext cx="3753861" cy="830956"/>
          </a:xfrm>
          <a:prstGeom prst="rect">
            <a:avLst/>
          </a:prstGeom>
          <a:solidFill>
            <a:srgbClr val="BEF2C7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أوظف </a:t>
            </a:r>
            <a:r>
              <a:rPr b="1"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اسم الآلة المناسب: المِجهر/المنظار/المذياع</a:t>
            </a:r>
            <a:endParaRPr b="1" sz="2800">
              <a:solidFill>
                <a:srgbClr val="4892DC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2" name="Google Shape;1042;p41"/>
          <p:cNvSpPr txBox="1"/>
          <p:nvPr/>
        </p:nvSpPr>
        <p:spPr>
          <a:xfrm>
            <a:off x="4171954" y="2918893"/>
            <a:ext cx="3402946" cy="1200288"/>
          </a:xfrm>
          <a:prstGeom prst="rect">
            <a:avLst/>
          </a:prstGeom>
          <a:solidFill>
            <a:srgbClr val="F6C5AB"/>
          </a:solidFill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اقتراح أسئلة أخرى في </a:t>
            </a:r>
            <a:r>
              <a:rPr b="1"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فهم النص من اختيار المدرس.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3" name="Google Shape;1043;p41"/>
          <p:cNvSpPr txBox="1"/>
          <p:nvPr/>
        </p:nvSpPr>
        <p:spPr>
          <a:xfrm>
            <a:off x="740863" y="409890"/>
            <a:ext cx="108189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ar-MA" sz="14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يقترح  المدرس على المتعلمين مجموعة من الأنشطة بناء على الصعوبات والتعثرات المرصودة من خلال التقويم الذاتي للمتعلمين: القراءة بطلاقة والفهم وتوظيف الظواهر اللغوية.</a:t>
            </a:r>
            <a:endParaRPr sz="140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4" name="Google Shape;1044;p41"/>
          <p:cNvSpPr/>
          <p:nvPr/>
        </p:nvSpPr>
        <p:spPr>
          <a:xfrm>
            <a:off x="7926070" y="2185119"/>
            <a:ext cx="3633759" cy="529361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2700">
            <a:solidFill>
              <a:srgbClr val="1E4E79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1" i="0" lang="ar-MA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أَقْرَأُ النص بِطَلاقَةٍ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5" name="Google Shape;1045;p41"/>
          <p:cNvSpPr/>
          <p:nvPr/>
        </p:nvSpPr>
        <p:spPr>
          <a:xfrm>
            <a:off x="4165122" y="2160780"/>
            <a:ext cx="3402946" cy="578040"/>
          </a:xfrm>
          <a:prstGeom prst="roundRect">
            <a:avLst>
              <a:gd fmla="val 16667" name="adj"/>
            </a:avLst>
          </a:prstGeom>
          <a:solidFill>
            <a:srgbClr val="F6C5AB"/>
          </a:solidFill>
          <a:ln cap="flat" cmpd="sng" w="12700">
            <a:solidFill>
              <a:srgbClr val="1E4E79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ar-M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أُجِيبُ عَنْ أَسْئِلَةِ الفَهْمِ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6" name="Google Shape;1046;p41"/>
          <p:cNvSpPr/>
          <p:nvPr/>
        </p:nvSpPr>
        <p:spPr>
          <a:xfrm>
            <a:off x="225008" y="2137076"/>
            <a:ext cx="3725002" cy="532499"/>
          </a:xfrm>
          <a:prstGeom prst="roundRect">
            <a:avLst>
              <a:gd fmla="val 16667" name="adj"/>
            </a:avLst>
          </a:prstGeom>
          <a:solidFill>
            <a:srgbClr val="BEF2C7"/>
          </a:solidFill>
          <a:ln cap="flat" cmpd="sng" w="12700">
            <a:solidFill>
              <a:srgbClr val="1E4E79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ar-M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الظواهر اللغوية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7" name="Google Shape;1047;p41"/>
          <p:cNvSpPr/>
          <p:nvPr/>
        </p:nvSpPr>
        <p:spPr>
          <a:xfrm>
            <a:off x="4470952" y="853624"/>
            <a:ext cx="2496532" cy="475669"/>
          </a:xfrm>
          <a:prstGeom prst="rect">
            <a:avLst/>
          </a:prstGeom>
          <a:solidFill>
            <a:srgbClr val="FFFF00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مَخَاطِرُ النُّفَايَاتِ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" name="Google Shape;1048;p41"/>
          <p:cNvSpPr/>
          <p:nvPr/>
        </p:nvSpPr>
        <p:spPr>
          <a:xfrm>
            <a:off x="7926070" y="4476439"/>
            <a:ext cx="3707854" cy="1938992"/>
          </a:xfrm>
          <a:prstGeom prst="rect">
            <a:avLst/>
          </a:prstGeom>
          <a:solidFill>
            <a:srgbClr val="D9E5F8"/>
          </a:solidFill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152400" lvl="0" marL="0" marR="0" rt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وَسَبَقَ لِلْعَالِمِ ﭐلْمَغْرِبِيِّ أنْ شَرَحَ تِقْنِيتَهُ ﭐلْجَدِيدَةَ، ﭐلَّتِي تَسْمَحُ بِشَحْنٍ سَرِيعٍ لِبَطَّارِيَّاتِ الّليثيوم، سَواءٌ ﭐلْمُسْتَعمَلَةِ فِي ﭐلْحَوَاسِيبِ أو فِي بَطَّارِيَّاتِ ﭐلسَّيّارَاتِ ﭐلْكَهْرَبَائِيَّةِ.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9" name="Google Shape;1049;p41"/>
          <p:cNvSpPr txBox="1"/>
          <p:nvPr/>
        </p:nvSpPr>
        <p:spPr>
          <a:xfrm>
            <a:off x="4031674" y="4299254"/>
            <a:ext cx="3760942" cy="2308324"/>
          </a:xfrm>
          <a:prstGeom prst="rect">
            <a:avLst/>
          </a:prstGeom>
          <a:solidFill>
            <a:srgbClr val="F6C5AB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كيف نفهم من النص أن الطريقة التقليدية في الشحن لم تعد كافية لمتطلبات العصر الحالي؟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ما الأثر المحتمل لهذا الابتكار على مستقبل الطاقات النظيفة والنقل الكهربائي؟</a:t>
            </a:r>
            <a:endParaRPr/>
          </a:p>
        </p:txBody>
      </p:sp>
      <p:sp>
        <p:nvSpPr>
          <p:cNvPr id="1050" name="Google Shape;1050;p41"/>
          <p:cNvSpPr txBox="1"/>
          <p:nvPr/>
        </p:nvSpPr>
        <p:spPr>
          <a:xfrm>
            <a:off x="196149" y="3760225"/>
            <a:ext cx="3760942" cy="2379306"/>
          </a:xfrm>
          <a:prstGeom prst="rect">
            <a:avLst/>
          </a:prstGeom>
          <a:solidFill>
            <a:srgbClr val="BEF2C7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0414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ما أعْجَبَ ........... إنه دائم الحديث دون توقف!</a:t>
            </a:r>
            <a:endParaRPr/>
          </a:p>
          <a:p>
            <a:pPr indent="-342900" lvl="0" marL="447040" marR="0" rtl="1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b="1"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يستخدم عالم الفلك ............ ليرى النجوم.</a:t>
            </a:r>
            <a:endParaRPr/>
          </a:p>
        </p:txBody>
      </p:sp>
      <p:cxnSp>
        <p:nvCxnSpPr>
          <p:cNvPr id="1051" name="Google Shape;1051;p41"/>
          <p:cNvCxnSpPr>
            <a:stCxn id="1047" idx="2"/>
          </p:cNvCxnSpPr>
          <p:nvPr/>
        </p:nvCxnSpPr>
        <p:spPr>
          <a:xfrm flipH="1">
            <a:off x="2753718" y="1329293"/>
            <a:ext cx="2965500" cy="728100"/>
          </a:xfrm>
          <a:prstGeom prst="straightConnector1">
            <a:avLst/>
          </a:prstGeom>
          <a:noFill/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052" name="Google Shape;1052;p41"/>
          <p:cNvCxnSpPr>
            <a:stCxn id="1047" idx="2"/>
          </p:cNvCxnSpPr>
          <p:nvPr/>
        </p:nvCxnSpPr>
        <p:spPr>
          <a:xfrm>
            <a:off x="5719218" y="1329293"/>
            <a:ext cx="3289800" cy="8316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053" name="Google Shape;1053;p41"/>
          <p:cNvCxnSpPr>
            <a:stCxn id="1047" idx="2"/>
          </p:cNvCxnSpPr>
          <p:nvPr/>
        </p:nvCxnSpPr>
        <p:spPr>
          <a:xfrm>
            <a:off x="5719218" y="1329293"/>
            <a:ext cx="0" cy="728100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42"/>
          <p:cNvSpPr txBox="1"/>
          <p:nvPr>
            <p:ph type="title"/>
          </p:nvPr>
        </p:nvSpPr>
        <p:spPr>
          <a:xfrm>
            <a:off x="968558" y="37272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ar-MA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وَصَلْنَا إِلَى نِهَايَةِ ٱلْحصَّةِ. لَا تَنْسَوْا مُرَاجَعَةَ دُرُوسِكُمْ، وَإِنْجَازَ وَاجِبَاتِكُمْ.</a:t>
            </a:r>
            <a:endParaRPr/>
          </a:p>
        </p:txBody>
      </p:sp>
      <p:pic>
        <p:nvPicPr>
          <p:cNvPr id="1059" name="Google Shape;1059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4022" y="372721"/>
            <a:ext cx="940281" cy="889044"/>
          </a:xfrm>
          <a:prstGeom prst="rect">
            <a:avLst/>
          </a:prstGeom>
          <a:noFill/>
          <a:ln>
            <a:noFill/>
          </a:ln>
        </p:spPr>
      </p:pic>
      <p:sp>
        <p:nvSpPr>
          <p:cNvPr id="1060" name="Google Shape;1060;p42"/>
          <p:cNvSpPr txBox="1"/>
          <p:nvPr/>
        </p:nvSpPr>
        <p:spPr>
          <a:xfrm>
            <a:off x="1164303" y="2145144"/>
            <a:ext cx="1029810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إلى الحصة القادمة.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0_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5_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16_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2025-08-08T14:19:48Z</dcterms:created>
  <dc:creator>yassine lamsarsem</dc:creator>
</cp:coreProperties>
</file>