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5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  <p:sldMasterId id="2147483759" r:id="rId2"/>
    <p:sldMasterId id="2147483992" r:id="rId3"/>
    <p:sldMasterId id="2147484131" r:id="rId4"/>
    <p:sldMasterId id="2147484166" r:id="rId5"/>
    <p:sldMasterId id="2147484223" r:id="rId6"/>
  </p:sldMasterIdLst>
  <p:notesMasterIdLst>
    <p:notesMasterId r:id="rId44"/>
  </p:notesMasterIdLst>
  <p:sldIdLst>
    <p:sldId id="259" r:id="rId7"/>
    <p:sldId id="2147483630" r:id="rId8"/>
    <p:sldId id="2147483486" r:id="rId9"/>
    <p:sldId id="263" r:id="rId10"/>
    <p:sldId id="2147483592" r:id="rId11"/>
    <p:sldId id="298" r:id="rId12"/>
    <p:sldId id="2147483600" r:id="rId13"/>
    <p:sldId id="299" r:id="rId14"/>
    <p:sldId id="2147483642" r:id="rId15"/>
    <p:sldId id="257" r:id="rId16"/>
    <p:sldId id="258" r:id="rId17"/>
    <p:sldId id="300" r:id="rId18"/>
    <p:sldId id="2147483436" r:id="rId19"/>
    <p:sldId id="269" r:id="rId20"/>
    <p:sldId id="270" r:id="rId21"/>
    <p:sldId id="271" r:id="rId22"/>
    <p:sldId id="256" r:id="rId23"/>
    <p:sldId id="261" r:id="rId24"/>
    <p:sldId id="266" r:id="rId25"/>
    <p:sldId id="2147483647" r:id="rId26"/>
    <p:sldId id="2147483618" r:id="rId27"/>
    <p:sldId id="2147483589" r:id="rId28"/>
    <p:sldId id="274" r:id="rId29"/>
    <p:sldId id="273" r:id="rId30"/>
    <p:sldId id="272" r:id="rId31"/>
    <p:sldId id="275" r:id="rId32"/>
    <p:sldId id="277" r:id="rId33"/>
    <p:sldId id="276" r:id="rId34"/>
    <p:sldId id="264" r:id="rId35"/>
    <p:sldId id="260" r:id="rId36"/>
    <p:sldId id="279" r:id="rId37"/>
    <p:sldId id="281" r:id="rId38"/>
    <p:sldId id="262" r:id="rId39"/>
    <p:sldId id="2147483620" r:id="rId40"/>
    <p:sldId id="2147483597" r:id="rId41"/>
    <p:sldId id="268" r:id="rId42"/>
    <p:sldId id="2147483560" r:id="rId4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66FFCC"/>
    <a:srgbClr val="66FF66"/>
    <a:srgbClr val="00FFFF"/>
    <a:srgbClr val="FFFF66"/>
    <a:srgbClr val="FF0066"/>
    <a:srgbClr val="0099FF"/>
    <a:srgbClr val="99CCFF"/>
    <a:srgbClr val="CCFFCC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0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05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fr-FR"/>
          </a:p>
        </p:txBody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t>1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B6B60-4C97-8632-32AF-2ED4A5496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EEFAF4-475A-1034-978B-4C1D6D786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570A6BA-AAD8-7309-4068-557D414C72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7ED172-766A-A9CC-18BA-F1E9B51021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437357-FDEB-42E8-94B9-16208305E930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540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594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111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192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05/11/2025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05/11/2025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6331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3889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769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6004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5804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7863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5082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5468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8014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7209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348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0947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50176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111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9023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8908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324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258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4236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91043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717555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132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8485775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784005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58050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7970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3495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1010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01776114"/>
      </p:ext>
    </p:extLst>
  </p:cSld>
  <p:clrMapOvr>
    <a:masterClrMapping/>
  </p:clrMapOvr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05/11/2025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552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3824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92570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98897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8492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8768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05/11/2025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1759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7246318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407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518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422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661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553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415579"/>
      </p:ext>
    </p:extLst>
  </p:cSld>
  <p:clrMapOvr>
    <a:masterClrMapping/>
  </p:clrMapOvr>
  <p:hf sldNum="0"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5106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1749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27516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89721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28958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38978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62655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0729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1452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5828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9824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1749855"/>
      </p:ext>
    </p:extLst>
  </p:cSld>
  <p:clrMapOvr>
    <a:masterClrMapping/>
  </p:clrMapOvr>
  <p:hf sldNum="0"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3480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77984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591857"/>
      </p:ext>
    </p:extLst>
  </p:cSld>
  <p:clrMapOvr>
    <a:masterClrMapping/>
  </p:clrMapOvr>
  <p:hf sldNum="0"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0622775"/>
      </p:ext>
    </p:extLst>
  </p:cSld>
  <p:clrMapOvr>
    <a:masterClrMapping/>
  </p:clrMapOvr>
  <p:hf sldNum="0"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756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317359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1195473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035412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2552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5081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32336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75200313"/>
      </p:ext>
    </p:extLst>
  </p:cSld>
  <p:clrMapOvr>
    <a:masterClrMapping/>
  </p:clrMapOvr>
  <p:hf sldNum="0"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05/11/2025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4847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8114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9187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23821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4664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09711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05/11/2025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92375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767699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101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847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146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52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735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985604"/>
      </p:ext>
    </p:extLst>
  </p:cSld>
  <p:clrMapOvr>
    <a:masterClrMapping/>
  </p:clrMapOvr>
  <p:hf sldNum="0"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8004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2_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43725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04243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33898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93618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106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54100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559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47114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92573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7098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46408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2880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283578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176954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943007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8656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5112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1688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141897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4245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96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633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2" r:id="rId9"/>
    <p:sldLayoutId id="2147484003" r:id="rId10"/>
    <p:sldLayoutId id="2147484004" r:id="rId11"/>
    <p:sldLayoutId id="2147484005" r:id="rId12"/>
    <p:sldLayoutId id="2147484006" r:id="rId13"/>
    <p:sldLayoutId id="2147484007" r:id="rId14"/>
    <p:sldLayoutId id="2147484008" r:id="rId15"/>
    <p:sldLayoutId id="2147484009" r:id="rId16"/>
    <p:sldLayoutId id="2147484010" r:id="rId17"/>
    <p:sldLayoutId id="2147484011" r:id="rId18"/>
    <p:sldLayoutId id="2147484012" r:id="rId19"/>
    <p:sldLayoutId id="2147484013" r:id="rId20"/>
    <p:sldLayoutId id="2147484014" r:id="rId21"/>
    <p:sldLayoutId id="2147484015" r:id="rId22"/>
    <p:sldLayoutId id="2147484016" r:id="rId23"/>
    <p:sldLayoutId id="2147484017" r:id="rId24"/>
    <p:sldLayoutId id="2147484018" r:id="rId25"/>
    <p:sldLayoutId id="2147484019" r:id="rId26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7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  <p:sldLayoutId id="214748424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649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6" r:id="rId9"/>
    <p:sldLayoutId id="2147484177" r:id="rId10"/>
    <p:sldLayoutId id="2147484178" r:id="rId11"/>
    <p:sldLayoutId id="2147484179" r:id="rId12"/>
    <p:sldLayoutId id="2147484180" r:id="rId13"/>
    <p:sldLayoutId id="2147484181" r:id="rId14"/>
    <p:sldLayoutId id="2147484182" r:id="rId15"/>
    <p:sldLayoutId id="2147484183" r:id="rId16"/>
    <p:sldLayoutId id="2147484184" r:id="rId17"/>
    <p:sldLayoutId id="2147484185" r:id="rId18"/>
    <p:sldLayoutId id="2147484186" r:id="rId19"/>
    <p:sldLayoutId id="2147484187" r:id="rId20"/>
    <p:sldLayoutId id="2147484188" r:id="rId21"/>
    <p:sldLayoutId id="2147484189" r:id="rId22"/>
    <p:sldLayoutId id="2147484190" r:id="rId23"/>
    <p:sldLayoutId id="2147484191" r:id="rId24"/>
    <p:sldLayoutId id="2147484192" r:id="rId25"/>
    <p:sldLayoutId id="2147484193" r:id="rId26"/>
    <p:sldLayoutId id="2147484244" r:id="rId27"/>
    <p:sldLayoutId id="2147484246" r:id="rId28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01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  <p:sldLayoutId id="2147484235" r:id="rId12"/>
    <p:sldLayoutId id="2147484237" r:id="rId13"/>
    <p:sldLayoutId id="2147484238" r:id="rId14"/>
    <p:sldLayoutId id="2147484239" r:id="rId15"/>
    <p:sldLayoutId id="2147484240" r:id="rId16"/>
    <p:sldLayoutId id="2147484241" r:id="rId17"/>
    <p:sldLayoutId id="2147484242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4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8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6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id="{C1CD5E3F-6334-6BAD-8391-699AEABC32B7}"/>
              </a:ext>
            </a:extLst>
          </p:cNvPr>
          <p:cNvSpPr/>
          <p:nvPr/>
        </p:nvSpPr>
        <p:spPr>
          <a:xfrm>
            <a:off x="4875840" y="3464895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الوحدة الأولى</a:t>
            </a:r>
            <a:endParaRPr lang="ar-MA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id="{ACAD7DA3-8D04-019B-7276-FB1CD16AE0B9}"/>
              </a:ext>
            </a:extLst>
          </p:cNvPr>
          <p:cNvSpPr/>
          <p:nvPr/>
        </p:nvSpPr>
        <p:spPr>
          <a:xfrm>
            <a:off x="4872828" y="4374434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الأسبوع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lvl="0"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id="{E5F594F0-519F-8116-06FC-158330561925}"/>
                </a:ext>
              </a:extLst>
            </p:cNvPr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i="0" u="none" strike="noStrike" kern="1200" cap="none" spc="0" baseline="0" dirty="0">
                  <a:solidFill>
                    <a:srgbClr val="FFFFFF"/>
                  </a:solidFill>
                  <a:uFillTx/>
                  <a:latin typeface="Calibri" panose="020F0502020204030204" pitchFamily="34" charset="0"/>
                  <a:ea typeface="Dosis"/>
                  <a:cs typeface="Calibri" panose="020F0502020204030204" pitchFamily="34" charset="0"/>
                </a:rPr>
                <a:t>الثالثة  </a:t>
              </a:r>
            </a:p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i="0" u="none" strike="noStrike" kern="1200" cap="none" spc="0" baseline="0" dirty="0">
                  <a:solidFill>
                    <a:srgbClr val="FFFFFF"/>
                  </a:solidFill>
                  <a:uFillTx/>
                  <a:latin typeface="Arial" pitchFamily="34"/>
                  <a:ea typeface="Dosis"/>
                  <a:cs typeface="Arial" pitchFamily="34"/>
                </a:rPr>
                <a:t>إعدادي</a:t>
              </a:r>
            </a:p>
          </p:txBody>
        </p:sp>
      </p:grpSp>
      <p:sp>
        <p:nvSpPr>
          <p:cNvPr id="13" name="Google Shape;777;p100">
            <a:extLst>
              <a:ext uri="{FF2B5EF4-FFF2-40B4-BE49-F238E27FC236}">
                <a16:creationId xmlns:a16="http://schemas.microsoft.com/office/drawing/2014/main" id="{F1FBBE3B-B0B6-EF4B-3D10-C1678888BE57}"/>
              </a:ext>
            </a:extLst>
          </p:cNvPr>
          <p:cNvSpPr/>
          <p:nvPr/>
        </p:nvSpPr>
        <p:spPr>
          <a:xfrm>
            <a:off x="4895237" y="5263216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الحصة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الرابعة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id="{B9A582CD-A7E2-58EF-C6CE-EB8EC1CB9885}"/>
              </a:ext>
            </a:extLst>
          </p:cNvPr>
          <p:cNvSpPr txBox="1"/>
          <p:nvPr/>
        </p:nvSpPr>
        <p:spPr>
          <a:xfrm>
            <a:off x="5236149" y="3575995"/>
            <a:ext cx="4727890" cy="3997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r" rtl="1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قصتي مع الكتابة</a:t>
            </a:r>
          </a:p>
        </p:txBody>
      </p:sp>
      <p:sp>
        <p:nvSpPr>
          <p:cNvPr id="18" name="Google Shape;779;p100">
            <a:extLst>
              <a:ext uri="{FF2B5EF4-FFF2-40B4-BE49-F238E27FC236}">
                <a16:creationId xmlns:a16="http://schemas.microsoft.com/office/drawing/2014/main" id="{48D4A471-6B41-2192-2F3F-89C5CB6D8B2A}"/>
              </a:ext>
            </a:extLst>
          </p:cNvPr>
          <p:cNvSpPr txBox="1"/>
          <p:nvPr/>
        </p:nvSpPr>
        <p:spPr>
          <a:xfrm>
            <a:off x="9845068" y="2741378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المرحلة</a:t>
            </a:r>
            <a:endParaRPr lang="ar-MA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779;p100">
            <a:extLst>
              <a:ext uri="{FF2B5EF4-FFF2-40B4-BE49-F238E27FC236}">
                <a16:creationId xmlns:a16="http://schemas.microsoft.com/office/drawing/2014/main" id="{14D308F6-5533-8135-AA5D-F522B423BAAB}"/>
              </a:ext>
            </a:extLst>
          </p:cNvPr>
          <p:cNvSpPr txBox="1"/>
          <p:nvPr/>
        </p:nvSpPr>
        <p:spPr>
          <a:xfrm>
            <a:off x="5079257" y="2765513"/>
            <a:ext cx="4727890" cy="3997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r" rtl="1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الهوايات والاهتمامات</a:t>
            </a:r>
          </a:p>
        </p:txBody>
      </p:sp>
      <p:sp>
        <p:nvSpPr>
          <p:cNvPr id="20" name="Google Shape;780;p100">
            <a:extLst>
              <a:ext uri="{FF2B5EF4-FFF2-40B4-BE49-F238E27FC236}">
                <a16:creationId xmlns:a16="http://schemas.microsoft.com/office/drawing/2014/main" id="{4415FF52-2AD7-7436-4E10-154169CB7FDC}"/>
              </a:ext>
            </a:extLst>
          </p:cNvPr>
          <p:cNvSpPr/>
          <p:nvPr/>
        </p:nvSpPr>
        <p:spPr>
          <a:xfrm>
            <a:off x="9645301" y="2821182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779;p100">
            <a:extLst>
              <a:ext uri="{FF2B5EF4-FFF2-40B4-BE49-F238E27FC236}">
                <a16:creationId xmlns:a16="http://schemas.microsoft.com/office/drawing/2014/main" id="{BBF1E82C-B7CC-24A2-0D2D-7CDD297AD1BF}"/>
              </a:ext>
            </a:extLst>
          </p:cNvPr>
          <p:cNvSpPr txBox="1"/>
          <p:nvPr/>
        </p:nvSpPr>
        <p:spPr>
          <a:xfrm>
            <a:off x="5236149" y="4538681"/>
            <a:ext cx="4727890" cy="3997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r" rtl="1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الثاني</a:t>
            </a:r>
          </a:p>
        </p:txBody>
      </p:sp>
      <p:sp>
        <p:nvSpPr>
          <p:cNvPr id="22" name="Google Shape;779;p100">
            <a:extLst>
              <a:ext uri="{FF2B5EF4-FFF2-40B4-BE49-F238E27FC236}">
                <a16:creationId xmlns:a16="http://schemas.microsoft.com/office/drawing/2014/main" id="{99C1B572-CCCE-FC4C-2054-CDB7233EEA9D}"/>
              </a:ext>
            </a:extLst>
          </p:cNvPr>
          <p:cNvSpPr txBox="1"/>
          <p:nvPr/>
        </p:nvSpPr>
        <p:spPr>
          <a:xfrm>
            <a:off x="4790313" y="5439485"/>
            <a:ext cx="4979648" cy="3311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الدعم والتقويم: </a:t>
            </a:r>
            <a:r>
              <a:rPr lang="ar-MA" sz="2000" b="1" kern="0" dirty="0">
                <a:solidFill>
                  <a:prstClr val="white"/>
                </a:solidFill>
                <a:latin typeface="Calibri" panose="020F0502020204030204" pitchFamily="34" charset="0"/>
                <a:ea typeface="Calibri"/>
                <a:cs typeface="Calibri"/>
                <a:sym typeface="Arial"/>
              </a:rPr>
              <a:t>أنا والكتابة</a:t>
            </a:r>
            <a:endParaRPr lang="ar-MA" sz="2000" b="1" dirty="0">
              <a:solidFill>
                <a:schemeClr val="dk1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E6FC1DA-73D0-87CE-2871-0C333C2860A0}"/>
              </a:ext>
            </a:extLst>
          </p:cNvPr>
          <p:cNvGrpSpPr/>
          <p:nvPr/>
        </p:nvGrpSpPr>
        <p:grpSpPr>
          <a:xfrm>
            <a:off x="219666" y="3988154"/>
            <a:ext cx="3666489" cy="2432262"/>
            <a:chOff x="219666" y="3988154"/>
            <a:chExt cx="3666489" cy="2432262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1B306918-85F2-054F-8781-D28300BD72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7039" r="5015"/>
            <a:stretch/>
          </p:blipFill>
          <p:spPr>
            <a:xfrm>
              <a:off x="331381" y="4008120"/>
              <a:ext cx="3554774" cy="2412296"/>
            </a:xfrm>
            <a:prstGeom prst="rect">
              <a:avLst/>
            </a:prstGeom>
          </p:spPr>
        </p:pic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9AFEDD9A-0035-F2B2-BD99-0AFAFA1AE518}"/>
                </a:ext>
              </a:extLst>
            </p:cNvPr>
            <p:cNvSpPr/>
            <p:nvPr/>
          </p:nvSpPr>
          <p:spPr>
            <a:xfrm>
              <a:off x="219666" y="3988154"/>
              <a:ext cx="990600" cy="113195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8" name="Google Shape;777;p100">
            <a:extLst>
              <a:ext uri="{FF2B5EF4-FFF2-40B4-BE49-F238E27FC236}">
                <a16:creationId xmlns:a16="http://schemas.microsoft.com/office/drawing/2014/main" id="{02312E0D-B796-D20C-A37B-F781D57E09E0}"/>
              </a:ext>
            </a:extLst>
          </p:cNvPr>
          <p:cNvSpPr/>
          <p:nvPr/>
        </p:nvSpPr>
        <p:spPr>
          <a:xfrm>
            <a:off x="4865420" y="2672733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4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0" name="Google Shape;779;p100">
            <a:extLst>
              <a:ext uri="{FF2B5EF4-FFF2-40B4-BE49-F238E27FC236}">
                <a16:creationId xmlns:a16="http://schemas.microsoft.com/office/drawing/2014/main" id="{FC371645-71A6-D963-FC37-16C8485D867D}"/>
              </a:ext>
            </a:extLst>
          </p:cNvPr>
          <p:cNvSpPr txBox="1"/>
          <p:nvPr/>
        </p:nvSpPr>
        <p:spPr>
          <a:xfrm>
            <a:off x="9815251" y="2792589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المرحلة 1</a:t>
            </a:r>
            <a:endParaRPr lang="ar-MA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1" name="Google Shape;779;p100">
            <a:extLst>
              <a:ext uri="{FF2B5EF4-FFF2-40B4-BE49-F238E27FC236}">
                <a16:creationId xmlns:a16="http://schemas.microsoft.com/office/drawing/2014/main" id="{8FACF6CD-5F62-17DD-95C4-8082F56BD53C}"/>
              </a:ext>
            </a:extLst>
          </p:cNvPr>
          <p:cNvSpPr txBox="1"/>
          <p:nvPr/>
        </p:nvSpPr>
        <p:spPr>
          <a:xfrm>
            <a:off x="5049440" y="2755764"/>
            <a:ext cx="4727890" cy="3997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r" rtl="1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الآداب والفنون</a:t>
            </a:r>
          </a:p>
        </p:txBody>
      </p:sp>
      <p:sp>
        <p:nvSpPr>
          <p:cNvPr id="32" name="Google Shape;780;p100">
            <a:extLst>
              <a:ext uri="{FF2B5EF4-FFF2-40B4-BE49-F238E27FC236}">
                <a16:creationId xmlns:a16="http://schemas.microsoft.com/office/drawing/2014/main" id="{7C327287-1A28-5125-FE7F-72E9D2790CEE}"/>
              </a:ext>
            </a:extLst>
          </p:cNvPr>
          <p:cNvSpPr/>
          <p:nvPr/>
        </p:nvSpPr>
        <p:spPr>
          <a:xfrm>
            <a:off x="9615484" y="281143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6156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>
              <a:lnSpc>
                <a:spcPct val="90000"/>
              </a:lnSpc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srgbClr val="44546A"/>
                </a:solidFill>
                <a:ea typeface="Calibri"/>
                <a:cs typeface="Calibri"/>
              </a:rPr>
              <a:t>صفحات خاصة بالأستاذ(ة)</a:t>
            </a:r>
            <a:endParaRPr lang="fr-FR" sz="20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 تعليمات وتوضيحات موجهة للتلميذ(ة)</a:t>
            </a:r>
          </a:p>
          <a:p>
            <a:pPr>
              <a:defRPr/>
            </a:pPr>
            <a:r>
              <a:rPr lang="ar-MA" dirty="0"/>
              <a:t>(يخاطب بها الأستاذ التلاميذ بصوت مسموع)</a:t>
            </a:r>
            <a:endParaRPr lang="fr-FR" dirty="0"/>
          </a:p>
          <a:p>
            <a:pPr>
              <a:defRPr/>
            </a:pPr>
            <a:endParaRPr lang="ar-MA" dirty="0"/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صفحة في كراسة المتعلم</a:t>
            </a:r>
            <a:endParaRPr lang="fr-MA" dirty="0"/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نشاط ذو أولوية ينجز في القسم</a:t>
            </a:r>
            <a:endParaRPr lang="fr-FR" dirty="0"/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نشاط اختياري يُستغنى عنه عند عدم توفر </a:t>
            </a:r>
            <a:r>
              <a:rPr lang="ar-MA"/>
              <a:t>الوقت.</a:t>
            </a:r>
            <a:r>
              <a:rPr lang="ar-MA" dirty="0"/>
              <a:t> </a:t>
            </a:r>
            <a:endParaRPr lang="fr-FR" dirty="0"/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 </a:t>
            </a:r>
            <a:r>
              <a:rPr lang="fr-FR" sz="3200" b="1" kern="0" dirty="0">
                <a:solidFill>
                  <a:srgbClr val="44546A"/>
                </a:solidFill>
                <a:ea typeface="Calibri"/>
                <a:cs typeface="Calibri"/>
              </a:rPr>
              <a:t> </a:t>
            </a:r>
            <a:r>
              <a:rPr lang="ar-DZ" sz="3200" b="1" kern="0" dirty="0">
                <a:solidFill>
                  <a:srgbClr val="44546A"/>
                </a:solidFill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ea typeface="Calibri"/>
                <a:cs typeface="Calibri"/>
              </a:rPr>
              <a:t> بالأستاذ</a:t>
            </a:r>
            <a:r>
              <a:rPr lang="ar-MA" sz="3200" b="1" kern="0" dirty="0">
                <a:solidFill>
                  <a:srgbClr val="44546A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33970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:a16="http://schemas.microsoft.com/office/drawing/2014/main" id="{CD4330D0-95B7-A023-4E42-DC9716E9E7DD}"/>
              </a:ext>
            </a:extLst>
          </p:cNvPr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:a16="http://schemas.microsoft.com/office/drawing/2014/main" id="{3E61705D-FF76-C816-817F-FF16BB0F8FF7}"/>
              </a:ext>
            </a:extLst>
          </p:cNvPr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:a16="http://schemas.microsoft.com/office/drawing/2014/main" id="{1F8181F4-C03D-E637-B412-A06B1C7EBA67}"/>
              </a:ext>
            </a:extLst>
          </p:cNvPr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:a16="http://schemas.microsoft.com/office/drawing/2014/main" id="{9A3F2DC4-EC8C-51E0-FA84-7C61465E7C2D}"/>
              </a:ext>
            </a:extLst>
          </p:cNvPr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:a16="http://schemas.microsoft.com/office/drawing/2014/main" id="{7239D583-F5F6-41D5-78C5-F987E4E3E4E5}"/>
              </a:ext>
            </a:extLst>
          </p:cNvPr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:a16="http://schemas.microsoft.com/office/drawing/2014/main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:a16="http://schemas.microsoft.com/office/drawing/2014/main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3385655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4684764"/>
            <a:ext cx="991299" cy="9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97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3027482F-FED9-B0A9-461E-954C4FAC53C1}"/>
              </a:ext>
            </a:extLst>
          </p:cNvPr>
          <p:cNvGrpSpPr/>
          <p:nvPr/>
        </p:nvGrpSpPr>
        <p:grpSpPr>
          <a:xfrm>
            <a:off x="346429" y="2016782"/>
            <a:ext cx="11386498" cy="3821503"/>
            <a:chOff x="-7230137" y="1535570"/>
            <a:chExt cx="17978086" cy="3821503"/>
          </a:xfrm>
          <a:solidFill>
            <a:schemeClr val="bg1"/>
          </a:solidFill>
        </p:grpSpPr>
        <p:sp>
          <p:nvSpPr>
            <p:cNvPr id="26" name="Rectangle: Rounded Corners 11">
              <a:extLst>
                <a:ext uri="{FF2B5EF4-FFF2-40B4-BE49-F238E27FC236}">
                  <a16:creationId xmlns:a16="http://schemas.microsoft.com/office/drawing/2014/main" id="{5927A165-4A27-949F-A73E-E152F5AACE3A}"/>
                </a:ext>
              </a:extLst>
            </p:cNvPr>
            <p:cNvSpPr/>
            <p:nvPr/>
          </p:nvSpPr>
          <p:spPr>
            <a:xfrm>
              <a:off x="-7230137" y="4381048"/>
              <a:ext cx="8105013" cy="976025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fr-MA" sz="2400" dirty="0">
                <a:solidFill>
                  <a:schemeClr val="tx1"/>
                </a:solidFill>
                <a:latin typeface="Aptos" panose="02110004020202020204"/>
              </a:endParaRPr>
            </a:p>
          </p:txBody>
        </p:sp>
        <p:sp>
          <p:nvSpPr>
            <p:cNvPr id="17" name="Rectangle : coins arrondis 18 - 3">
              <a:extLst>
                <a:ext uri="{FF2B5EF4-FFF2-40B4-BE49-F238E27FC236}">
                  <a16:creationId xmlns:a16="http://schemas.microsoft.com/office/drawing/2014/main" id="{402822D5-F4C9-D454-7E6E-8248AFA83EE4}"/>
                </a:ext>
              </a:extLst>
            </p:cNvPr>
            <p:cNvSpPr/>
            <p:nvPr/>
          </p:nvSpPr>
          <p:spPr>
            <a:xfrm>
              <a:off x="2815502" y="1535570"/>
              <a:ext cx="5536024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algn="r" defTabSz="1219170" rtl="1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أستمع بتركيز وأفهم: كيف أنقذتني الكتابة؟</a:t>
              </a:r>
              <a:endParaRPr lang="fr-FR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 : coins arrondis 18 - 3">
              <a:extLst>
                <a:ext uri="{FF2B5EF4-FFF2-40B4-BE49-F238E27FC236}">
                  <a16:creationId xmlns:a16="http://schemas.microsoft.com/office/drawing/2014/main" id="{91029484-05D0-0DEE-B3A8-F0BDC3AC5546}"/>
                </a:ext>
              </a:extLst>
            </p:cNvPr>
            <p:cNvSpPr/>
            <p:nvPr/>
          </p:nvSpPr>
          <p:spPr>
            <a:xfrm>
              <a:off x="8922431" y="3475443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/>
              <a:r>
                <a:rPr lang="ar-MA" sz="2400" b="1" kern="0" dirty="0">
                  <a:latin typeface="Calibri"/>
                  <a:ea typeface="Calibri"/>
                  <a:cs typeface="Calibri"/>
                </a:rPr>
                <a:t>الحصة 3</a:t>
              </a:r>
              <a:endParaRPr lang="fr-FR" sz="2400" b="1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0" name="Rectangle : coins arrondis 18 - 3">
              <a:extLst>
                <a:ext uri="{FF2B5EF4-FFF2-40B4-BE49-F238E27FC236}">
                  <a16:creationId xmlns:a16="http://schemas.microsoft.com/office/drawing/2014/main" id="{0B57A373-B4D2-CEA1-AD4F-BACA07B403E8}"/>
                </a:ext>
              </a:extLst>
            </p:cNvPr>
            <p:cNvSpPr/>
            <p:nvPr/>
          </p:nvSpPr>
          <p:spPr>
            <a:xfrm>
              <a:off x="2819873" y="3495526"/>
              <a:ext cx="5545799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cap="flat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lvl="0" algn="r" defTabSz="342909" rtl="1">
                <a:buSzPct val="1000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b="1" kern="0" dirty="0">
                  <a:ea typeface="Calibri"/>
                  <a:cs typeface="Calibri"/>
                </a:rPr>
                <a:t>أتحدث: أتحدث عن أول تجربة لي مع الكتابة الأدبية</a:t>
              </a:r>
              <a:endParaRPr lang="fr-FR" sz="2000" kern="0" dirty="0">
                <a:cs typeface="Calibri"/>
              </a:endParaRPr>
            </a:p>
          </p:txBody>
        </p:sp>
        <p:sp>
          <p:nvSpPr>
            <p:cNvPr id="21" name="Rectangle : coins arrondis 18 - 3">
              <a:extLst>
                <a:ext uri="{FF2B5EF4-FFF2-40B4-BE49-F238E27FC236}">
                  <a16:creationId xmlns:a16="http://schemas.microsoft.com/office/drawing/2014/main" id="{AF6FEB97-E846-0798-DE43-19BA2558FDE8}"/>
                </a:ext>
              </a:extLst>
            </p:cNvPr>
            <p:cNvSpPr/>
            <p:nvPr/>
          </p:nvSpPr>
          <p:spPr>
            <a:xfrm>
              <a:off x="8949242" y="1564553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/>
              <a:r>
                <a:rPr lang="ar-MA" sz="1867" b="1" kern="0" dirty="0">
                  <a:latin typeface="Calibri"/>
                  <a:ea typeface="Calibri"/>
                  <a:cs typeface="Calibri"/>
                </a:rPr>
                <a:t>الحصة 1</a:t>
              </a:r>
              <a:endParaRPr lang="fr-FR" sz="1867" b="1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2" name="Rectangle : coins arrondis 18 - 3">
              <a:extLst>
                <a:ext uri="{FF2B5EF4-FFF2-40B4-BE49-F238E27FC236}">
                  <a16:creationId xmlns:a16="http://schemas.microsoft.com/office/drawing/2014/main" id="{1C185C00-2AE0-5CCE-FAD8-EA8BD5E22AC1}"/>
                </a:ext>
              </a:extLst>
            </p:cNvPr>
            <p:cNvSpPr/>
            <p:nvPr/>
          </p:nvSpPr>
          <p:spPr>
            <a:xfrm>
              <a:off x="8949242" y="2424476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 rtl="1"/>
              <a:r>
                <a:rPr lang="ar-MA" sz="1867" b="1" kern="0" dirty="0">
                  <a:latin typeface="Calibri"/>
                  <a:ea typeface="Calibri"/>
                  <a:cs typeface="Calibri"/>
                </a:rPr>
                <a:t>الحصة</a:t>
              </a:r>
              <a:r>
                <a:rPr lang="fr-FR" sz="1867" b="1" kern="0" dirty="0">
                  <a:latin typeface="Calibri"/>
                  <a:ea typeface="Calibri"/>
                  <a:cs typeface="Calibri"/>
                </a:rPr>
                <a:t> </a:t>
              </a:r>
              <a:r>
                <a:rPr lang="ar-MA" sz="1867" b="1" kern="0" dirty="0">
                  <a:latin typeface="Calibri"/>
                  <a:ea typeface="Calibri"/>
                  <a:cs typeface="Calibri"/>
                </a:rPr>
                <a:t>2 </a:t>
              </a:r>
              <a:endParaRPr lang="fr-FR" sz="1867" b="1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3" name="Rectangle : coins arrondis 18 - 3">
              <a:extLst>
                <a:ext uri="{FF2B5EF4-FFF2-40B4-BE49-F238E27FC236}">
                  <a16:creationId xmlns:a16="http://schemas.microsoft.com/office/drawing/2014/main" id="{05DE78AD-F632-DB4D-93ED-D38F2CD0313A}"/>
                </a:ext>
              </a:extLst>
            </p:cNvPr>
            <p:cNvSpPr/>
            <p:nvPr/>
          </p:nvSpPr>
          <p:spPr>
            <a:xfrm>
              <a:off x="8922432" y="4583397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/>
              <a:r>
                <a:rPr lang="ar-MA" sz="1867" b="1" kern="0">
                  <a:latin typeface="Calibri"/>
                  <a:ea typeface="Calibri"/>
                  <a:cs typeface="Calibri"/>
                </a:rPr>
                <a:t>الحصة 4</a:t>
              </a:r>
              <a:endParaRPr lang="fr-FR" sz="1867" b="1" kern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4" name="Rectangle : coins arrondis 18 - 3">
              <a:extLst>
                <a:ext uri="{FF2B5EF4-FFF2-40B4-BE49-F238E27FC236}">
                  <a16:creationId xmlns:a16="http://schemas.microsoft.com/office/drawing/2014/main" id="{AC32C710-4260-51A1-3FD9-9533B4AB98E3}"/>
                </a:ext>
              </a:extLst>
            </p:cNvPr>
            <p:cNvSpPr/>
            <p:nvPr/>
          </p:nvSpPr>
          <p:spPr>
            <a:xfrm>
              <a:off x="2819873" y="2427131"/>
              <a:ext cx="5545799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algn="r" defTabSz="1219170" rtl="1">
                <a:buClr>
                  <a:srgbClr val="000000"/>
                </a:buClr>
                <a:buSzPts val="1200"/>
              </a:pPr>
              <a:r>
                <a:rPr lang="ar-MA" sz="2000" b="1" kern="0" dirty="0">
                  <a:ea typeface="Calibri"/>
                  <a:cs typeface="Calibri"/>
                </a:rPr>
                <a:t>الظواهر اللغوية </a:t>
              </a:r>
              <a:r>
                <a:rPr lang="ar-MA" sz="2000" kern="0" dirty="0">
                  <a:ea typeface="Calibri"/>
                  <a:cs typeface="Calibri"/>
                </a:rPr>
                <a:t>: التشبيه</a:t>
              </a:r>
              <a:endParaRPr lang="fr-FR" sz="2000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5" name="Rectangle : coins arrondis 18 - 3">
              <a:extLst>
                <a:ext uri="{FF2B5EF4-FFF2-40B4-BE49-F238E27FC236}">
                  <a16:creationId xmlns:a16="http://schemas.microsoft.com/office/drawing/2014/main" id="{4AB9C2D2-2C8F-21E2-DF27-0451EBDDB73F}"/>
                </a:ext>
              </a:extLst>
            </p:cNvPr>
            <p:cNvSpPr/>
            <p:nvPr/>
          </p:nvSpPr>
          <p:spPr>
            <a:xfrm>
              <a:off x="2772709" y="4560431"/>
              <a:ext cx="5545799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cap="flat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lvl="0" algn="r" defTabSz="342909" rtl="1">
                <a:spcBef>
                  <a:spcPts val="600"/>
                </a:spcBef>
                <a:spcAft>
                  <a:spcPts val="600"/>
                </a:spcAft>
                <a:buSzPct val="1000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b="1" kern="0" dirty="0">
                  <a:ea typeface="Calibri"/>
                  <a:cs typeface="Calibri"/>
                </a:rPr>
                <a:t>الطلاقة والفهم: سحر الكتابة</a:t>
              </a:r>
              <a:endParaRPr lang="fr-FR" b="1" i="0" u="none" strike="noStrike" kern="1200" cap="none" spc="0" baseline="0" dirty="0">
                <a:uFillTx/>
                <a:latin typeface="Arial"/>
                <a:cs typeface="Calibri" pitchFamily="34"/>
              </a:endParaRPr>
            </a:p>
          </p:txBody>
        </p: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9367E4CA-14F3-9F57-ED53-8A3D06E4C32F}"/>
              </a:ext>
            </a:extLst>
          </p:cNvPr>
          <p:cNvSpPr txBox="1"/>
          <p:nvPr/>
        </p:nvSpPr>
        <p:spPr>
          <a:xfrm>
            <a:off x="6023700" y="235406"/>
            <a:ext cx="5024049" cy="509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685800" rtl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120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الوحدة </a:t>
            </a:r>
            <a:r>
              <a:rPr lang="ar-MA" sz="3200" b="1" i="0" u="none" strike="noStrike" kern="1200" cap="none" spc="0" baseline="0" dirty="0" err="1">
                <a:solidFill>
                  <a:srgbClr val="44546A"/>
                </a:solidFill>
                <a:uFillTx/>
                <a:latin typeface="Calibri"/>
                <a:cs typeface="Arial"/>
              </a:rPr>
              <a:t>الديداكتيكية</a:t>
            </a:r>
            <a:r>
              <a:rPr lang="ar-MA" sz="3200" b="1" i="0" u="none" strike="noStrike" kern="120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:</a:t>
            </a:r>
            <a:endParaRPr lang="fr-FR" sz="3200" b="1" i="0" u="none" strike="noStrike" kern="1200" cap="none" spc="0" baseline="0" dirty="0">
              <a:solidFill>
                <a:srgbClr val="44546A"/>
              </a:solidFill>
              <a:uFillTx/>
              <a:latin typeface="Calibri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388865" y="1988385"/>
            <a:ext cx="5051153" cy="3777157"/>
            <a:chOff x="2772708" y="1535570"/>
            <a:chExt cx="7975241" cy="3777157"/>
          </a:xfrm>
          <a:solidFill>
            <a:schemeClr val="bg1"/>
          </a:solidFill>
        </p:grpSpPr>
        <p:sp>
          <p:nvSpPr>
            <p:cNvPr id="3" name="Rectangle : coins arrondis 18 - 3">
              <a:extLst>
                <a:ext uri="{FF2B5EF4-FFF2-40B4-BE49-F238E27FC236}">
                  <a16:creationId xmlns:a16="http://schemas.microsoft.com/office/drawing/2014/main" id="{E7125ABE-93C9-34A7-EC4C-E28F434EFB62}"/>
                </a:ext>
              </a:extLst>
            </p:cNvPr>
            <p:cNvSpPr/>
            <p:nvPr/>
          </p:nvSpPr>
          <p:spPr>
            <a:xfrm>
              <a:off x="2815502" y="1535570"/>
              <a:ext cx="5536024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algn="r" defTabSz="1219170" rtl="1"/>
              <a:r>
                <a:rPr lang="ar-MA" sz="2000" b="1" kern="0" dirty="0">
                  <a:ea typeface="Calibri"/>
                  <a:cs typeface="Calibri"/>
                </a:rPr>
                <a:t>الطلاقة والفهم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ar-MA" sz="2000" b="1" kern="0" dirty="0">
                  <a:latin typeface="Calibri" panose="020F0502020204030204" pitchFamily="34" charset="0"/>
                  <a:ea typeface="Calibri"/>
                  <a:cs typeface="Calibri"/>
                </a:rPr>
                <a:t>سحر الكتابة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Rectangle : coins arrondis 18 - 3">
              <a:extLst>
                <a:ext uri="{FF2B5EF4-FFF2-40B4-BE49-F238E27FC236}">
                  <a16:creationId xmlns:a16="http://schemas.microsoft.com/office/drawing/2014/main" id="{5C84E3F9-EF5C-6B44-F6A3-C91E2579D4C5}"/>
                </a:ext>
              </a:extLst>
            </p:cNvPr>
            <p:cNvSpPr/>
            <p:nvPr/>
          </p:nvSpPr>
          <p:spPr>
            <a:xfrm>
              <a:off x="8922431" y="3475443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/>
              <a:r>
                <a:rPr lang="ar-MA" sz="2400" b="1" kern="0" dirty="0">
                  <a:latin typeface="Calibri"/>
                  <a:ea typeface="Calibri"/>
                  <a:cs typeface="Calibri"/>
                </a:rPr>
                <a:t>الحصة 3</a:t>
              </a:r>
              <a:endParaRPr lang="fr-FR" sz="2400" b="1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Rectangle : coins arrondis 18 - 3">
              <a:extLst>
                <a:ext uri="{FF2B5EF4-FFF2-40B4-BE49-F238E27FC236}">
                  <a16:creationId xmlns:a16="http://schemas.microsoft.com/office/drawing/2014/main" id="{F7E750AB-D1FD-A7E1-396E-64DB59D87636}"/>
                </a:ext>
              </a:extLst>
            </p:cNvPr>
            <p:cNvSpPr/>
            <p:nvPr/>
          </p:nvSpPr>
          <p:spPr>
            <a:xfrm>
              <a:off x="2819873" y="3495526"/>
              <a:ext cx="5545799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cap="flat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algn="r" defTabSz="1219170" rtl="1">
                <a:buClr>
                  <a:srgbClr val="000000"/>
                </a:buClr>
                <a:buSzPts val="1200"/>
              </a:pPr>
              <a:r>
                <a:rPr lang="ar-MA" sz="2000" b="1" kern="0" dirty="0">
                  <a:ea typeface="Calibri"/>
                  <a:cs typeface="Calibri"/>
                </a:rPr>
                <a:t>الإنتاج الكتابي</a:t>
              </a:r>
              <a:r>
                <a:rPr lang="ar-MA" sz="2000" kern="0" dirty="0">
                  <a:ea typeface="Calibri"/>
                  <a:cs typeface="Calibri"/>
                </a:rPr>
                <a:t>: إنتاج نص سردي (2)</a:t>
              </a:r>
              <a:endParaRPr lang="fr-FR" sz="2000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" name="Rectangle : coins arrondis 18 - 3">
              <a:extLst>
                <a:ext uri="{FF2B5EF4-FFF2-40B4-BE49-F238E27FC236}">
                  <a16:creationId xmlns:a16="http://schemas.microsoft.com/office/drawing/2014/main" id="{ACEE7100-E846-B31E-4E40-E4C90CED74BD}"/>
                </a:ext>
              </a:extLst>
            </p:cNvPr>
            <p:cNvSpPr/>
            <p:nvPr/>
          </p:nvSpPr>
          <p:spPr>
            <a:xfrm>
              <a:off x="8949242" y="1564553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/>
              <a:r>
                <a:rPr lang="ar-MA" sz="1867" b="1" kern="0" dirty="0">
                  <a:latin typeface="Calibri"/>
                  <a:ea typeface="Calibri"/>
                  <a:cs typeface="Calibri"/>
                </a:rPr>
                <a:t>الحصة 1</a:t>
              </a:r>
              <a:endParaRPr lang="fr-FR" sz="1867" b="1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1867A7A4-94C0-3F25-90FC-D9C5427B6C57}"/>
                </a:ext>
              </a:extLst>
            </p:cNvPr>
            <p:cNvSpPr/>
            <p:nvPr/>
          </p:nvSpPr>
          <p:spPr>
            <a:xfrm>
              <a:off x="8949242" y="2424476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 rtl="1"/>
              <a:r>
                <a:rPr lang="ar-MA" sz="1867" b="1" kern="0" dirty="0">
                  <a:latin typeface="Calibri"/>
                  <a:ea typeface="Calibri"/>
                  <a:cs typeface="Calibri"/>
                </a:rPr>
                <a:t>الحصة</a:t>
              </a:r>
              <a:r>
                <a:rPr lang="fr-FR" sz="1867" b="1" kern="0" dirty="0">
                  <a:latin typeface="Calibri"/>
                  <a:ea typeface="Calibri"/>
                  <a:cs typeface="Calibri"/>
                </a:rPr>
                <a:t> </a:t>
              </a:r>
              <a:r>
                <a:rPr lang="ar-MA" sz="1867" b="1" kern="0" dirty="0">
                  <a:latin typeface="Calibri"/>
                  <a:ea typeface="Calibri"/>
                  <a:cs typeface="Calibri"/>
                </a:rPr>
                <a:t>2 </a:t>
              </a:r>
              <a:endParaRPr lang="fr-FR" sz="1867" b="1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8F36FC4A-2671-3117-A4A3-DBF35D884BE9}"/>
                </a:ext>
              </a:extLst>
            </p:cNvPr>
            <p:cNvSpPr/>
            <p:nvPr/>
          </p:nvSpPr>
          <p:spPr>
            <a:xfrm>
              <a:off x="8922432" y="4586858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/>
              <a:r>
                <a:rPr lang="ar-MA" sz="1867" b="1" kern="0">
                  <a:latin typeface="Calibri"/>
                  <a:ea typeface="Calibri"/>
                  <a:cs typeface="Calibri"/>
                </a:rPr>
                <a:t>الحصة 4</a:t>
              </a:r>
              <a:endParaRPr lang="fr-FR" sz="1867" b="1" kern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111B0A63-0547-5E24-0F8D-78E2186A2009}"/>
                </a:ext>
              </a:extLst>
            </p:cNvPr>
            <p:cNvSpPr/>
            <p:nvPr/>
          </p:nvSpPr>
          <p:spPr>
            <a:xfrm>
              <a:off x="2819873" y="2427131"/>
              <a:ext cx="5545799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algn="r" defTabSz="1219170" rtl="1">
                <a:buClr>
                  <a:srgbClr val="000000"/>
                </a:buClr>
                <a:buSzPts val="1200"/>
              </a:pPr>
              <a:r>
                <a:rPr lang="ar-MA" sz="2000" b="1" kern="0" dirty="0">
                  <a:ea typeface="Calibri"/>
                  <a:cs typeface="Calibri"/>
                </a:rPr>
                <a:t>الإنتاج الكتابي</a:t>
              </a:r>
              <a:r>
                <a:rPr lang="ar-MA" sz="2000" kern="0" dirty="0">
                  <a:ea typeface="Calibri"/>
                  <a:cs typeface="Calibri"/>
                </a:rPr>
                <a:t>: إنتاج نص سردي (1)</a:t>
              </a:r>
              <a:endParaRPr lang="fr-FR" sz="2000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44A6D1D0-E243-831D-F355-A9B19B111ECB}"/>
                </a:ext>
              </a:extLst>
            </p:cNvPr>
            <p:cNvSpPr/>
            <p:nvPr/>
          </p:nvSpPr>
          <p:spPr>
            <a:xfrm>
              <a:off x="2772708" y="4563892"/>
              <a:ext cx="5545799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cap="flat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lvl="0" algn="r" defTabSz="342909" rtl="1">
                <a:spcBef>
                  <a:spcPts val="600"/>
                </a:spcBef>
                <a:spcAft>
                  <a:spcPts val="600"/>
                </a:spcAft>
                <a:buSzPct val="1000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>
                  <a:ea typeface="Calibri"/>
                  <a:cs typeface="Calibri"/>
                </a:rPr>
                <a:t>الدعم والتقويم</a:t>
              </a:r>
              <a:endParaRPr lang="fr-FR" sz="2400" i="0" u="none" strike="noStrike" kern="1200" cap="none" spc="0" baseline="0" dirty="0">
                <a:uFillTx/>
                <a:latin typeface="Arial"/>
                <a:cs typeface="Calibri" pitchFamily="34"/>
              </a:endParaRPr>
            </a:p>
          </p:txBody>
        </p:sp>
      </p:grp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708878" y="1051194"/>
            <a:ext cx="5024049" cy="627084"/>
          </a:xfrm>
          <a:prstGeom prst="rect">
            <a:avLst/>
          </a:prstGeom>
          <a:solidFill>
            <a:srgbClr val="25E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الأسبوع 1</a:t>
            </a:r>
            <a:r>
              <a:rPr lang="fr-FR" sz="3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5968" y="1017300"/>
            <a:ext cx="5007069" cy="62708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الأسبوع 2</a:t>
            </a:r>
            <a:endParaRPr lang="fr-FR" sz="3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BCB1B-7B42-77D7-D752-637D3DEFE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3968AC07-3CA9-ABB3-C866-136737AF9F52}"/>
              </a:ext>
            </a:extLst>
          </p:cNvPr>
          <p:cNvGrpSpPr/>
          <p:nvPr/>
        </p:nvGrpSpPr>
        <p:grpSpPr>
          <a:xfrm>
            <a:off x="806523" y="1189641"/>
            <a:ext cx="9600993" cy="5072667"/>
            <a:chOff x="2159302" y="1382561"/>
            <a:chExt cx="8127697" cy="5072667"/>
          </a:xfrm>
        </p:grpSpPr>
        <p:sp>
          <p:nvSpPr>
            <p:cNvPr id="4" name="Rectangle : coins arrondis 10">
              <a:extLst>
                <a:ext uri="{FF2B5EF4-FFF2-40B4-BE49-F238E27FC236}">
                  <a16:creationId xmlns:a16="http://schemas.microsoft.com/office/drawing/2014/main" id="{1C0E8262-DEFF-9D6D-5BCF-D6257E69571B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sz="1200">
                <a:solidFill>
                  <a:prstClr val="white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25B0D3-0519-0094-F364-D9BF021CB319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F4B92CB-AD80-A820-7D42-647B28F76122}"/>
              </a:ext>
            </a:extLst>
          </p:cNvPr>
          <p:cNvGrpSpPr/>
          <p:nvPr/>
        </p:nvGrpSpPr>
        <p:grpSpPr>
          <a:xfrm>
            <a:off x="2112493" y="1854505"/>
            <a:ext cx="7948146" cy="3347145"/>
            <a:chOff x="2290553" y="1783298"/>
            <a:chExt cx="7407100" cy="3347145"/>
          </a:xfrm>
        </p:grpSpPr>
        <p:sp>
          <p:nvSpPr>
            <p:cNvPr id="39" name="Flowchart: Alternate Process 38">
              <a:extLst>
                <a:ext uri="{FF2B5EF4-FFF2-40B4-BE49-F238E27FC236}">
                  <a16:creationId xmlns:a16="http://schemas.microsoft.com/office/drawing/2014/main" id="{8F3F8536-D53F-1222-20C8-F925AED47E8A}"/>
                </a:ext>
              </a:extLst>
            </p:cNvPr>
            <p:cNvSpPr/>
            <p:nvPr/>
          </p:nvSpPr>
          <p:spPr>
            <a:xfrm>
              <a:off x="2290553" y="1783298"/>
              <a:ext cx="7407100" cy="547670"/>
            </a:xfrm>
            <a:prstGeom prst="flowChartAlternateProcess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endParaRPr lang="en-US" sz="2000" b="1" dirty="0">
                <a:solidFill>
                  <a:srgbClr val="0E284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Flowchart: Alternate Process 38">
              <a:extLst>
                <a:ext uri="{FF2B5EF4-FFF2-40B4-BE49-F238E27FC236}">
                  <a16:creationId xmlns:a16="http://schemas.microsoft.com/office/drawing/2014/main" id="{CCA5F317-B27F-0B6C-F6D7-F67197FE70AA}"/>
                </a:ext>
              </a:extLst>
            </p:cNvPr>
            <p:cNvSpPr/>
            <p:nvPr/>
          </p:nvSpPr>
          <p:spPr>
            <a:xfrm>
              <a:off x="2290553" y="2710699"/>
              <a:ext cx="7407099" cy="547670"/>
            </a:xfrm>
            <a:prstGeom prst="flowChartAlternateProcess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34">
                <a:defRPr/>
              </a:pPr>
              <a:endParaRPr lang="en-US" sz="2000" b="1" dirty="0">
                <a:solidFill>
                  <a:srgbClr val="0E284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Flowchart: Alternate Process 38">
              <a:extLst>
                <a:ext uri="{FF2B5EF4-FFF2-40B4-BE49-F238E27FC236}">
                  <a16:creationId xmlns:a16="http://schemas.microsoft.com/office/drawing/2014/main" id="{54ED3C30-23E0-7A2E-7F17-9A04F641A0E9}"/>
                </a:ext>
              </a:extLst>
            </p:cNvPr>
            <p:cNvSpPr/>
            <p:nvPr/>
          </p:nvSpPr>
          <p:spPr>
            <a:xfrm>
              <a:off x="2290553" y="3612020"/>
              <a:ext cx="7407099" cy="547670"/>
            </a:xfrm>
            <a:prstGeom prst="flowChartAlternateProcess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34">
                <a:defRPr/>
              </a:pPr>
              <a:endParaRPr lang="en-US" sz="2000" b="1" dirty="0">
                <a:solidFill>
                  <a:srgbClr val="0E284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Flowchart: Alternate Process 38">
              <a:extLst>
                <a:ext uri="{FF2B5EF4-FFF2-40B4-BE49-F238E27FC236}">
                  <a16:creationId xmlns:a16="http://schemas.microsoft.com/office/drawing/2014/main" id="{C1E803E7-8765-0CF3-30AC-20D84174C772}"/>
                </a:ext>
              </a:extLst>
            </p:cNvPr>
            <p:cNvSpPr/>
            <p:nvPr/>
          </p:nvSpPr>
          <p:spPr>
            <a:xfrm>
              <a:off x="2290553" y="4582773"/>
              <a:ext cx="7407099" cy="547670"/>
            </a:xfrm>
            <a:prstGeom prst="flowChartAlternateProcess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34">
                <a:defRPr/>
              </a:pPr>
              <a:endParaRPr lang="en-US" sz="2000" b="1" dirty="0">
                <a:solidFill>
                  <a:srgbClr val="0E284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D764A51E-DDC5-3D6F-1192-78BDBDE27F6C}"/>
              </a:ext>
            </a:extLst>
          </p:cNvPr>
          <p:cNvSpPr/>
          <p:nvPr/>
        </p:nvSpPr>
        <p:spPr>
          <a:xfrm>
            <a:off x="1728056" y="1892124"/>
            <a:ext cx="519608" cy="519608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endParaRPr lang="fr-FR" sz="1200" dirty="0">
              <a:solidFill>
                <a:srgbClr val="0E2841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DEE0311-572E-2C02-07C8-9C99B2394BD7}"/>
              </a:ext>
            </a:extLst>
          </p:cNvPr>
          <p:cNvSpPr/>
          <p:nvPr/>
        </p:nvSpPr>
        <p:spPr>
          <a:xfrm>
            <a:off x="1739127" y="2783284"/>
            <a:ext cx="519608" cy="519608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endParaRPr lang="fr-FR" sz="1200" dirty="0">
              <a:solidFill>
                <a:srgbClr val="0E2841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DAB7540-0215-5E47-4EDE-1AD7A94CBB72}"/>
              </a:ext>
            </a:extLst>
          </p:cNvPr>
          <p:cNvSpPr/>
          <p:nvPr/>
        </p:nvSpPr>
        <p:spPr>
          <a:xfrm>
            <a:off x="1727811" y="3701180"/>
            <a:ext cx="519608" cy="519608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endParaRPr lang="fr-FR" sz="1200" dirty="0">
              <a:solidFill>
                <a:srgbClr val="0E2841"/>
              </a:solidFill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C1E82F1-0042-C7C6-06DF-B203A662B44F}"/>
              </a:ext>
            </a:extLst>
          </p:cNvPr>
          <p:cNvSpPr>
            <a:spLocks noChangeAspect="1"/>
          </p:cNvSpPr>
          <p:nvPr/>
        </p:nvSpPr>
        <p:spPr>
          <a:xfrm>
            <a:off x="9628457" y="1874344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630"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1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1E25C766-C791-F83A-2830-AE308DA3D7EA}"/>
              </a:ext>
            </a:extLst>
          </p:cNvPr>
          <p:cNvSpPr>
            <a:spLocks noChangeAspect="1"/>
          </p:cNvSpPr>
          <p:nvPr/>
        </p:nvSpPr>
        <p:spPr>
          <a:xfrm>
            <a:off x="9610540" y="2822781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630"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2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5F4CF89-4B26-9A77-BEDD-D16AF2C51ED7}"/>
              </a:ext>
            </a:extLst>
          </p:cNvPr>
          <p:cNvSpPr>
            <a:spLocks noChangeAspect="1"/>
          </p:cNvSpPr>
          <p:nvPr/>
        </p:nvSpPr>
        <p:spPr>
          <a:xfrm>
            <a:off x="9611578" y="3750122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630"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3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ADBB5FC4-D8E3-F2EE-A518-43FFCB67A269}"/>
              </a:ext>
            </a:extLst>
          </p:cNvPr>
          <p:cNvSpPr>
            <a:spLocks noChangeAspect="1"/>
          </p:cNvSpPr>
          <p:nvPr/>
        </p:nvSpPr>
        <p:spPr>
          <a:xfrm>
            <a:off x="9645083" y="4698559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630"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4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E93C1B-DE2E-595A-C59E-5DB6A3989C97}"/>
              </a:ext>
            </a:extLst>
          </p:cNvPr>
          <p:cNvSpPr/>
          <p:nvPr/>
        </p:nvSpPr>
        <p:spPr>
          <a:xfrm>
            <a:off x="1715132" y="4636408"/>
            <a:ext cx="519608" cy="519608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endParaRPr lang="fr-FR" sz="1200">
              <a:solidFill>
                <a:srgbClr val="0E2841"/>
              </a:solidFill>
            </a:endParaRP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9602EE36-3A70-69C3-C764-EE392593F6D3}"/>
              </a:ext>
            </a:extLst>
          </p:cNvPr>
          <p:cNvSpPr txBox="1"/>
          <p:nvPr/>
        </p:nvSpPr>
        <p:spPr>
          <a:xfrm>
            <a:off x="5379860" y="4777289"/>
            <a:ext cx="3922174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12" rtl="1">
              <a:lnSpc>
                <a:spcPts val="2799"/>
              </a:lnSpc>
              <a:defRPr/>
            </a:pPr>
            <a:r>
              <a:rPr lang="ar-SA" alt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أصحح إنجازي وأقوم </a:t>
            </a:r>
            <a:r>
              <a:rPr lang="ar-MA" alt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أدائي</a:t>
            </a:r>
            <a:endParaRPr lang="fr-FR" sz="2000" b="1" dirty="0">
              <a:solidFill>
                <a:srgbClr val="0E284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6D062F8-8C19-05F6-75B7-8E8872BBD495}"/>
              </a:ext>
            </a:extLst>
          </p:cNvPr>
          <p:cNvSpPr/>
          <p:nvPr/>
        </p:nvSpPr>
        <p:spPr>
          <a:xfrm>
            <a:off x="7050920" y="312328"/>
            <a:ext cx="49568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 defTabSz="609630" rtl="1">
              <a:defRPr/>
            </a:pPr>
            <a:r>
              <a:rPr lang="ar-MA" sz="3200" b="1" dirty="0">
                <a:solidFill>
                  <a:srgbClr val="0E2841"/>
                </a:solidFill>
                <a:latin typeface="Calibri"/>
              </a:rPr>
              <a:t>        </a:t>
            </a:r>
            <a:r>
              <a:rPr lang="ar-SA" sz="3200" b="1" dirty="0">
                <a:solidFill>
                  <a:srgbClr val="0E2841"/>
                </a:solidFill>
                <a:latin typeface="Calibri"/>
              </a:rPr>
              <a:t>هيكلة</a:t>
            </a:r>
            <a:r>
              <a:rPr lang="ar-MA" sz="3200" b="1" dirty="0">
                <a:solidFill>
                  <a:srgbClr val="0E2841"/>
                </a:solidFill>
                <a:latin typeface="Calibri"/>
              </a:rPr>
              <a:t> حصة </a:t>
            </a:r>
            <a:r>
              <a:rPr lang="ar-SA" sz="3200" b="1" dirty="0">
                <a:solidFill>
                  <a:srgbClr val="0E2841"/>
                </a:solidFill>
                <a:latin typeface="Calibri"/>
              </a:rPr>
              <a:t>الأنشطة </a:t>
            </a:r>
            <a:r>
              <a:rPr lang="ar-SA" sz="3200" b="1" dirty="0" err="1">
                <a:solidFill>
                  <a:srgbClr val="0E2841"/>
                </a:solidFill>
                <a:latin typeface="Calibri"/>
              </a:rPr>
              <a:t>التوليفية</a:t>
            </a:r>
            <a:endParaRPr lang="fr-FR" sz="3200" b="1" dirty="0">
              <a:solidFill>
                <a:srgbClr val="0E2841"/>
              </a:solidFill>
              <a:latin typeface="Calibri"/>
            </a:endParaRP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C9182D4B-CA7C-173A-1CBB-68711F3C8B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967" y="251992"/>
            <a:ext cx="609383" cy="609383"/>
          </a:xfrm>
          <a:prstGeom prst="rect">
            <a:avLst/>
          </a:prstGeom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id="{85BA2746-4888-D9E2-93C0-F28F68E4F559}"/>
              </a:ext>
            </a:extLst>
          </p:cNvPr>
          <p:cNvSpPr txBox="1"/>
          <p:nvPr/>
        </p:nvSpPr>
        <p:spPr>
          <a:xfrm>
            <a:off x="3186544" y="1936276"/>
            <a:ext cx="6237475" cy="686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12" rtl="1">
              <a:lnSpc>
                <a:spcPts val="2799"/>
              </a:lnSpc>
              <a:defRPr/>
            </a:pPr>
            <a:r>
              <a:rPr lang="ar-MA" alt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</a:t>
            </a:r>
            <a:r>
              <a:rPr lang="ar-MA" altLang="fr-FR" sz="2000" b="1" dirty="0">
                <a:solidFill>
                  <a:srgbClr val="002060"/>
                </a:solidFill>
                <a:ea typeface="Arial Unicode MS" pitchFamily="34" charset="-128"/>
              </a:rPr>
              <a:t> </a:t>
            </a:r>
            <a:r>
              <a:rPr lang="ar-MA" alt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</a:t>
            </a:r>
            <a:r>
              <a:rPr lang="ar-MA" altLang="fr-FR" sz="2000" b="1" dirty="0">
                <a:solidFill>
                  <a:srgbClr val="002060"/>
                </a:solidFill>
                <a:ea typeface="Arial Unicode MS" pitchFamily="34" charset="-128"/>
              </a:rPr>
              <a:t> </a:t>
            </a:r>
            <a:r>
              <a:rPr lang="ar-MA" altLang="fr-FR" b="1" dirty="0">
                <a:solidFill>
                  <a:srgbClr val="0E2841"/>
                </a:solidFill>
                <a:ea typeface="Arial Unicode MS" pitchFamily="34" charset="-128"/>
              </a:rPr>
              <a:t>افتتاح الحصة (النشاط الاعتيادي- مراقبة الانجاز القبلي-  التصريح بالأهداف)</a:t>
            </a:r>
            <a:r>
              <a:rPr lang="fr-MA" altLang="fr-FR" sz="2000" b="1" dirty="0">
                <a:solidFill>
                  <a:srgbClr val="0E2841"/>
                </a:solidFill>
                <a:ea typeface="Arial Unicode MS" pitchFamily="34" charset="-128"/>
              </a:rPr>
              <a:t>	</a:t>
            </a:r>
            <a:endParaRPr lang="fr-FR" sz="2000" b="1" dirty="0">
              <a:solidFill>
                <a:srgbClr val="0E2841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9DAD63D-BDA3-369E-E4F4-353F1681B2F8}"/>
              </a:ext>
            </a:extLst>
          </p:cNvPr>
          <p:cNvSpPr txBox="1"/>
          <p:nvPr/>
        </p:nvSpPr>
        <p:spPr>
          <a:xfrm>
            <a:off x="4708971" y="2902445"/>
            <a:ext cx="4747262" cy="335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12" rtl="1">
              <a:lnSpc>
                <a:spcPts val="2799"/>
              </a:lnSpc>
              <a:defRPr/>
            </a:pP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نص</a:t>
            </a:r>
            <a:r>
              <a:rPr 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الانطلاق بطلاقة</a:t>
            </a:r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9527E450-D266-4CD3-D3C6-78727513BDEE}"/>
              </a:ext>
            </a:extLst>
          </p:cNvPr>
          <p:cNvSpPr txBox="1"/>
          <p:nvPr/>
        </p:nvSpPr>
        <p:spPr>
          <a:xfrm>
            <a:off x="3518062" y="3807096"/>
            <a:ext cx="5905957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>
              <a:defRPr/>
            </a:pP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المطلوب وأنجزه</a:t>
            </a: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sz="2000" b="1" dirty="0">
              <a:solidFill>
                <a:srgbClr val="0E2841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74CFC9-7549-6319-3416-BCCC3C02A93D}"/>
              </a:ext>
            </a:extLst>
          </p:cNvPr>
          <p:cNvSpPr/>
          <p:nvPr/>
        </p:nvSpPr>
        <p:spPr>
          <a:xfrm>
            <a:off x="2353998" y="2071997"/>
            <a:ext cx="982515" cy="227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r>
              <a:rPr lang="ar-MA" sz="1867" b="1" dirty="0">
                <a:solidFill>
                  <a:srgbClr val="156082"/>
                </a:solidFill>
                <a:latin typeface="Poppins ExtraBold" panose="020B0604020202020204" charset="0"/>
              </a:rPr>
              <a:t>10 دقائق</a:t>
            </a:r>
            <a:endParaRPr lang="en-US" sz="1867" b="1" dirty="0">
              <a:solidFill>
                <a:srgbClr val="156082"/>
              </a:solidFill>
              <a:latin typeface="Poppins ExtraBold" panose="020B0604020202020204" charset="0"/>
              <a:cs typeface="Poppins ExtraBold" panose="020B060402020202020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362E07-9A26-78EA-5AD6-E5730D2D60BA}"/>
              </a:ext>
            </a:extLst>
          </p:cNvPr>
          <p:cNvSpPr/>
          <p:nvPr/>
        </p:nvSpPr>
        <p:spPr>
          <a:xfrm>
            <a:off x="2353997" y="3890289"/>
            <a:ext cx="982515" cy="203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r>
              <a:rPr lang="ar-MA" sz="1867" b="1" dirty="0">
                <a:solidFill>
                  <a:srgbClr val="156082"/>
                </a:solidFill>
                <a:latin typeface="Poppins ExtraBold" panose="020B0604020202020204" charset="0"/>
              </a:rPr>
              <a:t>15 دقيقة</a:t>
            </a:r>
            <a:endParaRPr lang="en-US" sz="1867" b="1" dirty="0">
              <a:solidFill>
                <a:srgbClr val="156082"/>
              </a:solidFill>
              <a:latin typeface="Poppins ExtraBold" panose="020B0604020202020204" charset="0"/>
              <a:cs typeface="Poppins ExtraBold" panose="020B060402020202020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C1778D-2CC0-689B-A327-1AFB787BA2AE}"/>
              </a:ext>
            </a:extLst>
          </p:cNvPr>
          <p:cNvSpPr/>
          <p:nvPr/>
        </p:nvSpPr>
        <p:spPr>
          <a:xfrm>
            <a:off x="2353996" y="4832064"/>
            <a:ext cx="982515" cy="227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r>
              <a:rPr lang="ar-MA" sz="1867" b="1" dirty="0">
                <a:solidFill>
                  <a:srgbClr val="156082"/>
                </a:solidFill>
                <a:latin typeface="Poppins ExtraBold" panose="020B0604020202020204" charset="0"/>
              </a:rPr>
              <a:t>10 دقائق</a:t>
            </a:r>
            <a:endParaRPr lang="en-US" sz="1867" b="1" dirty="0">
              <a:solidFill>
                <a:srgbClr val="156082"/>
              </a:solidFill>
              <a:latin typeface="Poppins ExtraBold" panose="020B0604020202020204" charset="0"/>
              <a:cs typeface="Poppins ExtraBold" panose="020B0604020202020204" charset="0"/>
            </a:endParaRPr>
          </a:p>
        </p:txBody>
      </p:sp>
      <p:sp>
        <p:nvSpPr>
          <p:cNvPr id="21" name="ZoneTexte 19">
            <a:extLst>
              <a:ext uri="{FF2B5EF4-FFF2-40B4-BE49-F238E27FC236}">
                <a16:creationId xmlns:a16="http://schemas.microsoft.com/office/drawing/2014/main" id="{693BEE76-7478-BBBC-93A3-B634D8C38D38}"/>
              </a:ext>
            </a:extLst>
          </p:cNvPr>
          <p:cNvSpPr txBox="1"/>
          <p:nvPr/>
        </p:nvSpPr>
        <p:spPr>
          <a:xfrm>
            <a:off x="2305781" y="2864416"/>
            <a:ext cx="1040244" cy="3625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R="0" lvl="0" indent="0" algn="ctr" defTabSz="60963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7" b="1">
                <a:solidFill>
                  <a:srgbClr val="156082"/>
                </a:solidFill>
                <a:latin typeface="Poppins ExtraBold" panose="020B060402020202020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r>
              <a:rPr lang="ar-SA" dirty="0"/>
              <a:t>1</a:t>
            </a:r>
            <a:r>
              <a:rPr lang="ar-MA" dirty="0"/>
              <a:t>5 دقيقة</a:t>
            </a:r>
            <a:endParaRPr lang="fr-FR" dirty="0"/>
          </a:p>
        </p:txBody>
      </p:sp>
      <p:sp>
        <p:nvSpPr>
          <p:cNvPr id="6" name="Flowchart: Alternate Process 38">
            <a:extLst>
              <a:ext uri="{FF2B5EF4-FFF2-40B4-BE49-F238E27FC236}">
                <a16:creationId xmlns:a16="http://schemas.microsoft.com/office/drawing/2014/main" id="{E3FADA04-2B92-DD0A-A92F-B8089BF18EEB}"/>
              </a:ext>
            </a:extLst>
          </p:cNvPr>
          <p:cNvSpPr/>
          <p:nvPr/>
        </p:nvSpPr>
        <p:spPr>
          <a:xfrm>
            <a:off x="1680311" y="5395477"/>
            <a:ext cx="7948145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34">
              <a:defRPr/>
            </a:pPr>
            <a:endParaRPr lang="en-US" sz="2000" b="1" dirty="0">
              <a:solidFill>
                <a:srgbClr val="0E284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0">
            <a:extLst>
              <a:ext uri="{FF2B5EF4-FFF2-40B4-BE49-F238E27FC236}">
                <a16:creationId xmlns:a16="http://schemas.microsoft.com/office/drawing/2014/main" id="{2457D518-EDD7-DF8A-6653-7B9D24A72E68}"/>
              </a:ext>
            </a:extLst>
          </p:cNvPr>
          <p:cNvSpPr>
            <a:spLocks noChangeAspect="1"/>
          </p:cNvSpPr>
          <p:nvPr/>
        </p:nvSpPr>
        <p:spPr>
          <a:xfrm>
            <a:off x="9634684" y="5395477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630">
              <a:defRPr/>
            </a:pPr>
            <a:r>
              <a:rPr lang="ar-SA" sz="2133" b="1" dirty="0">
                <a:solidFill>
                  <a:prstClr val="white"/>
                </a:solidFill>
                <a:latin typeface="Calibri"/>
              </a:rPr>
              <a:t>5</a:t>
            </a:r>
            <a:endParaRPr lang="fr-MA" sz="2133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A97CC9BE-DD44-E472-D6DC-DFAB46DE06C5}"/>
              </a:ext>
            </a:extLst>
          </p:cNvPr>
          <p:cNvSpPr txBox="1"/>
          <p:nvPr/>
        </p:nvSpPr>
        <p:spPr>
          <a:xfrm>
            <a:off x="5481573" y="5430076"/>
            <a:ext cx="3922174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12" rtl="1">
              <a:lnSpc>
                <a:spcPts val="2799"/>
              </a:lnSpc>
              <a:defRPr/>
            </a:pPr>
            <a:r>
              <a:rPr lang="ar-MA" alt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</a:t>
            </a:r>
            <a:r>
              <a:rPr lang="ar-MA" altLang="fr-FR" sz="2000" b="1" dirty="0">
                <a:solidFill>
                  <a:srgbClr val="002060"/>
                </a:solidFill>
                <a:ea typeface="Arial Unicode MS" pitchFamily="34" charset="-128"/>
              </a:rPr>
              <a:t> </a:t>
            </a:r>
            <a:r>
              <a:rPr lang="ar-MA" alt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– تغذية راجعة.</a:t>
            </a:r>
            <a:r>
              <a:rPr lang="fr-MA" altLang="fr-FR" sz="2000" b="1" dirty="0">
                <a:solidFill>
                  <a:srgbClr val="0E2841"/>
                </a:solidFill>
                <a:ea typeface="Arial Unicode MS" pitchFamily="34" charset="-128"/>
              </a:rPr>
              <a:t>			</a:t>
            </a:r>
            <a:endParaRPr lang="fr-FR" sz="2000" b="1" dirty="0">
              <a:solidFill>
                <a:srgbClr val="0E284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564B55-AA90-8690-B8F8-04386B3C71C9}"/>
              </a:ext>
            </a:extLst>
          </p:cNvPr>
          <p:cNvSpPr/>
          <p:nvPr/>
        </p:nvSpPr>
        <p:spPr>
          <a:xfrm>
            <a:off x="2394180" y="5563320"/>
            <a:ext cx="982515" cy="227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r>
              <a:rPr lang="ar-MA" sz="1867" b="1" dirty="0">
                <a:solidFill>
                  <a:srgbClr val="156082"/>
                </a:solidFill>
                <a:latin typeface="Poppins ExtraBold" panose="020B0604020202020204" charset="0"/>
              </a:rPr>
              <a:t>05 دقائق</a:t>
            </a:r>
            <a:endParaRPr lang="en-US" sz="1867" b="1" dirty="0">
              <a:solidFill>
                <a:srgbClr val="156082"/>
              </a:solidFill>
              <a:latin typeface="Poppins ExtraBold" panose="020B0604020202020204" charset="0"/>
              <a:cs typeface="Poppins ExtraBold" panose="020B0604020202020204" charset="0"/>
            </a:endParaRPr>
          </a:p>
        </p:txBody>
      </p:sp>
      <p:sp>
        <p:nvSpPr>
          <p:cNvPr id="10" name="Oval 10">
            <a:extLst>
              <a:ext uri="{FF2B5EF4-FFF2-40B4-BE49-F238E27FC236}">
                <a16:creationId xmlns:a16="http://schemas.microsoft.com/office/drawing/2014/main" id="{3EDA76C0-3AC8-A9D4-67FB-E660BB919831}"/>
              </a:ext>
            </a:extLst>
          </p:cNvPr>
          <p:cNvSpPr/>
          <p:nvPr/>
        </p:nvSpPr>
        <p:spPr>
          <a:xfrm>
            <a:off x="1727811" y="5402845"/>
            <a:ext cx="519608" cy="519608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endParaRPr lang="fr-FR" sz="1200">
              <a:solidFill>
                <a:srgbClr val="0E28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882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5857788" y="2692665"/>
            <a:ext cx="475487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05 </a:t>
            </a:r>
            <a:r>
              <a:rPr lang="ar-MA" sz="4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دقائق </a:t>
            </a:r>
            <a: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أ- نشاط اعتيادي</a:t>
            </a:r>
            <a:endParaRPr lang="ar-MA" sz="4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331808-E163-7E84-28FB-8BE65BC751E0}"/>
              </a:ext>
            </a:extLst>
          </p:cNvPr>
          <p:cNvGrpSpPr/>
          <p:nvPr/>
        </p:nvGrpSpPr>
        <p:grpSpPr>
          <a:xfrm>
            <a:off x="435500" y="2075448"/>
            <a:ext cx="3104368" cy="3007332"/>
            <a:chOff x="587266" y="1926814"/>
            <a:chExt cx="3104368" cy="3007332"/>
          </a:xfrm>
        </p:grpSpPr>
        <p:pic>
          <p:nvPicPr>
            <p:cNvPr id="3" name="Image 2" descr="Une image contenant gâteau d’anniversaire, dessin humoristique, dessin, clipart">
              <a:extLst>
                <a:ext uri="{FF2B5EF4-FFF2-40B4-BE49-F238E27FC236}">
                  <a16:creationId xmlns:a16="http://schemas.microsoft.com/office/drawing/2014/main" id="{016389F8-4A62-4E30-1DB3-7BF96A906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2519" y="1926814"/>
              <a:ext cx="2069115" cy="1234434"/>
            </a:xfrm>
            <a:prstGeom prst="rect">
              <a:avLst/>
            </a:prstGeom>
          </p:spPr>
        </p:pic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9C94CC5D-867C-00BA-095A-C073C9CF4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266" y="2258937"/>
              <a:ext cx="2675209" cy="2675209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B36D77B-006A-9ACA-624B-368B1BBF57FE}"/>
              </a:ext>
            </a:extLst>
          </p:cNvPr>
          <p:cNvSpPr/>
          <p:nvPr/>
        </p:nvSpPr>
        <p:spPr>
          <a:xfrm>
            <a:off x="-2894" y="9939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56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745B2-ED0C-6266-1FBC-E728D4664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2B94A646-9CCB-EAB9-C5D3-BF0801FFEA83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B34FFF07-3A35-D880-889A-B16C81E468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454717" y="-17825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E753F6-AF93-E10D-01DF-84DC5DA9AD86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A30FD756-E08F-CB94-81EB-0421991190CB}"/>
              </a:ext>
            </a:extLst>
          </p:cNvPr>
          <p:cNvSpPr txBox="1">
            <a:spLocks/>
          </p:cNvSpPr>
          <p:nvPr/>
        </p:nvSpPr>
        <p:spPr>
          <a:xfrm>
            <a:off x="1270435" y="75771"/>
            <a:ext cx="10161104" cy="29244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النشاط الاعتيادي : </a:t>
            </a:r>
            <a:r>
              <a:rPr lang="ar-MA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أعبر عن معاني الصورة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C7F21B3F-69C5-F45E-0832-97DF47518DFB}"/>
              </a:ext>
            </a:extLst>
          </p:cNvPr>
          <p:cNvSpPr txBox="1">
            <a:spLocks/>
          </p:cNvSpPr>
          <p:nvPr/>
        </p:nvSpPr>
        <p:spPr>
          <a:xfrm>
            <a:off x="-153248" y="364313"/>
            <a:ext cx="11602176" cy="37581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r" rtl="1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ar-MA" sz="1600" i="1" dirty="0">
                <a:solidFill>
                  <a:srgbClr val="AEABAB"/>
                </a:solidFill>
                <a:latin typeface="Calibri"/>
                <a:cs typeface="Calibri"/>
                <a:sym typeface="Arial"/>
              </a:rPr>
              <a:t>يوجه المدرس التلاميذ إلى التعبير عما تختزله الصورة من معان مع تعليل إجاباتهم.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oogle Shape;277;p6" descr="Lever la main - Icônes mains et gestes gratuites">
            <a:extLst>
              <a:ext uri="{FF2B5EF4-FFF2-40B4-BE49-F238E27FC236}">
                <a16:creationId xmlns:a16="http://schemas.microsoft.com/office/drawing/2014/main" id="{6FBA0970-674E-2929-0077-02420F24DF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43" y="9877"/>
            <a:ext cx="735012" cy="73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25B166-65DA-66ED-A65F-3651825944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330035"/>
            <a:ext cx="6858000" cy="517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69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5320145" y="2008346"/>
            <a:ext cx="5312187" cy="2711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lang="fr-FR" sz="5467" b="1" kern="0" dirty="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6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ب</a:t>
            </a:r>
            <a:r>
              <a:rPr lang="ar-SA" sz="36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6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مراقبة إنجاز الواجبات المنزلية</a:t>
            </a:r>
            <a:endParaRPr lang="ar-MA" sz="3600" b="1" kern="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دقيقة واحدة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BC5832-2B7A-7ED4-240F-6F1180D6D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63" y="2091395"/>
            <a:ext cx="2675209" cy="2675209"/>
          </a:xfrm>
          <a:prstGeom prst="rect">
            <a:avLst/>
          </a:prstGeom>
        </p:spPr>
      </p:pic>
      <p:pic>
        <p:nvPicPr>
          <p:cNvPr id="3" name="Google Shape;1333;p128">
            <a:extLst>
              <a:ext uri="{FF2B5EF4-FFF2-40B4-BE49-F238E27FC236}">
                <a16:creationId xmlns:a16="http://schemas.microsoft.com/office/drawing/2014/main" id="{67E6CB38-98DB-38FF-AA01-E4DE9E2303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2113538" y="2342910"/>
            <a:ext cx="877251" cy="8772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7D9251-797B-2F7F-E884-E1C7841176C4}"/>
              </a:ext>
            </a:extLst>
          </p:cNvPr>
          <p:cNvSpPr/>
          <p:nvPr/>
        </p:nvSpPr>
        <p:spPr>
          <a:xfrm>
            <a:off x="-2894" y="9939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617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E2175D2-986C-1BFD-098C-82CF13394720}"/>
              </a:ext>
            </a:extLst>
          </p:cNvPr>
          <p:cNvSpPr/>
          <p:nvPr/>
        </p:nvSpPr>
        <p:spPr>
          <a:xfrm>
            <a:off x="347870" y="216280"/>
            <a:ext cx="10560305" cy="520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757070"/>
                </a:solidFill>
                <a:cs typeface="Calibri"/>
              </a:rPr>
              <a:t>الآن، دعونا نتحقق معًا من الواجبات المنزلية التي طلب منكم إنجازها، لنتأكد من مدى اجتهادكم وفهمكم للدرس.</a:t>
            </a:r>
            <a:endParaRPr lang="en-US" b="1" dirty="0">
              <a:solidFill>
                <a:srgbClr val="757070"/>
              </a:solidFill>
              <a:ea typeface="Calibri"/>
              <a:cs typeface="Calibri"/>
            </a:endParaRPr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416402" y="591061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المدرس مدى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إنجاز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التلاميذ ل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لواجبات المنزلية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( يكتفي الاستاذ بعينة من التلاميذ في كل حصة)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.</a:t>
            </a:r>
            <a:endParaRPr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E44C85BE-ABA2-3C63-AD03-8158D99B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F9DE55-FEFC-7C05-CA7F-D1BB8AE33F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8"/>
          <a:stretch/>
        </p:blipFill>
        <p:spPr>
          <a:xfrm>
            <a:off x="3020472" y="1550504"/>
            <a:ext cx="6283631" cy="419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936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id="{23119887-D815-A3DE-23BC-E38CCAB80305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id="{631027FC-70ED-5C06-DCF5-CB283F9B7E7C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id="{78957CA4-8284-6C27-B548-4E384E3684FC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E2175D2-986C-1BFD-098C-82CF13394720}"/>
              </a:ext>
            </a:extLst>
          </p:cNvPr>
          <p:cNvSpPr/>
          <p:nvPr/>
        </p:nvSpPr>
        <p:spPr>
          <a:xfrm>
            <a:off x="4683940" y="216280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id="{EE72BEE6-A38D-09BB-F856-5446D08810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بمعنى هذا الضابط الذي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 داخل الفصل؟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بمعنى الضابط.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id="{831ECF76-1CE9-A753-0111-F0705AF51B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oogle Shape;1175;p113">
            <a:extLst>
              <a:ext uri="{FF2B5EF4-FFF2-40B4-BE49-F238E27FC236}">
                <a16:creationId xmlns:a16="http://schemas.microsoft.com/office/drawing/2014/main" id="{0461A7BA-D0AF-1BE5-3903-C00DEFCC2C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683940" y="2626163"/>
            <a:ext cx="2520000" cy="252000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63893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BEC6D-C62C-39CF-E54F-6715DE0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id="{1F267F23-D26C-31E1-A452-6F3EE9221B67}"/>
              </a:ext>
            </a:extLst>
          </p:cNvPr>
          <p:cNvGrpSpPr/>
          <p:nvPr/>
        </p:nvGrpSpPr>
        <p:grpSpPr>
          <a:xfrm>
            <a:off x="1117701" y="863102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id="{2536B6D8-C651-BC8C-AA32-640AE5A58F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id="{27D8E1CD-152C-1200-F78A-DC8B603CD9E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AB985E3-D36F-8039-48C9-F1600104E598}"/>
              </a:ext>
            </a:extLst>
          </p:cNvPr>
          <p:cNvSpPr/>
          <p:nvPr/>
        </p:nvSpPr>
        <p:spPr>
          <a:xfrm>
            <a:off x="4731236" y="293958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id="{19052196-F939-39D7-260F-076167BB6B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96934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بمعنى هذا الضابط الذي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 داخل الفصل؟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6B4B82A8-3527-B6A3-9E31-DC5D7DE51185}"/>
              </a:ext>
            </a:extLst>
          </p:cNvPr>
          <p:cNvSpPr txBox="1">
            <a:spLocks/>
          </p:cNvSpPr>
          <p:nvPr/>
        </p:nvSpPr>
        <p:spPr>
          <a:xfrm>
            <a:off x="1463698" y="1458892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بمعنى هذا الضابط.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id="{43A8E15F-8D8F-1B99-8622-6D8725DDCD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" name="Google Shape;1175;p113">
            <a:extLst>
              <a:ext uri="{FF2B5EF4-FFF2-40B4-BE49-F238E27FC236}">
                <a16:creationId xmlns:a16="http://schemas.microsoft.com/office/drawing/2014/main" id="{0139B7A4-F2AD-5ADF-F92E-BB7BB8522B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9111241" y="2101081"/>
            <a:ext cx="636507" cy="63650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Google Shape;5941;p5">
            <a:extLst>
              <a:ext uri="{FF2B5EF4-FFF2-40B4-BE49-F238E27FC236}">
                <a16:creationId xmlns:a16="http://schemas.microsoft.com/office/drawing/2014/main" id="{6052612C-BD6A-231A-A741-3ACEB8D990F1}"/>
              </a:ext>
            </a:extLst>
          </p:cNvPr>
          <p:cNvSpPr txBox="1"/>
          <p:nvPr/>
        </p:nvSpPr>
        <p:spPr>
          <a:xfrm>
            <a:off x="2497496" y="2173142"/>
            <a:ext cx="6504502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</a:t>
            </a:r>
            <a:r>
              <a:rPr lang="ar-M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طرح أسئلتي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كلما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كان أمر ما غير واضح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بالنسبة إلي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B23ADD6D-8446-A81A-4D59-21C56EA12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7044" y="3429000"/>
            <a:ext cx="239163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√"/>
              <a:tabLst/>
            </a:pPr>
            <a:r>
              <a:rPr kumimoji="0" lang="ar-S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زيادة الفهم والمعرفة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√"/>
              <a:tabLst/>
            </a:pPr>
            <a:r>
              <a:rPr kumimoji="0" lang="ar-S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تنمية التفكير النقدي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√"/>
              <a:tabLst/>
            </a:pPr>
            <a:r>
              <a:rPr kumimoji="0" lang="ar-S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تحسين التواصل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√"/>
              <a:tabLst/>
            </a:pPr>
            <a:r>
              <a:rPr kumimoji="0" lang="ar-S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تحفيز التعلم المستمر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√"/>
              <a:tabLst/>
            </a:pPr>
            <a:r>
              <a:rPr kumimoji="0" lang="ar-S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بناء الثقة بالنفس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5D2135C-C3AA-B813-8B3D-6E3AA047B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1534" y="4133915"/>
            <a:ext cx="307827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algn="r" rtl="1" eaLnBrk="0" fontAlgn="base" hangingPunct="0">
              <a:spcBef>
                <a:spcPct val="0"/>
              </a:spcBef>
              <a:spcAft>
                <a:spcPct val="0"/>
              </a:spcAft>
              <a:buFont typeface="Calibri" panose="020F0502020204030204" pitchFamily="34" charset="0"/>
              <a:buChar char="X"/>
            </a:pPr>
            <a:r>
              <a:rPr lang="ar-SA" altLang="fr-FR" b="1" dirty="0">
                <a:latin typeface="Calibri" panose="020F0502020204030204" pitchFamily="34" charset="0"/>
                <a:cs typeface="Calibri" panose="020F0502020204030204" pitchFamily="34" charset="0"/>
              </a:rPr>
              <a:t>بقاء الغموض وعدم الفهم</a:t>
            </a:r>
            <a:r>
              <a:rPr lang="fr-FR" altLang="fr-F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altLang="fr-F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 eaLnBrk="0" fontAlgn="base" hangingPunct="0">
              <a:spcBef>
                <a:spcPct val="0"/>
              </a:spcBef>
              <a:spcAft>
                <a:spcPct val="0"/>
              </a:spcAft>
              <a:buFont typeface="Calibri" panose="020F0502020204030204" pitchFamily="34" charset="0"/>
              <a:buChar char="X"/>
            </a:pPr>
            <a:r>
              <a:rPr lang="ar-SA" altLang="fr-FR" b="1" dirty="0">
                <a:latin typeface="Calibri" panose="020F0502020204030204" pitchFamily="34" charset="0"/>
                <a:cs typeface="Calibri" panose="020F0502020204030204" pitchFamily="34" charset="0"/>
              </a:rPr>
              <a:t>تكرار الأخطاء</a:t>
            </a:r>
            <a:r>
              <a:rPr lang="fr-FR" altLang="fr-FR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r" rtl="1" eaLnBrk="0" fontAlgn="base" hangingPunct="0">
              <a:spcBef>
                <a:spcPct val="0"/>
              </a:spcBef>
              <a:spcAft>
                <a:spcPct val="0"/>
              </a:spcAft>
              <a:buFont typeface="Calibri" panose="020F0502020204030204" pitchFamily="34" charset="0"/>
              <a:buChar char="X"/>
            </a:pPr>
            <a:r>
              <a:rPr lang="ar-SA" altLang="fr-FR" b="1" dirty="0">
                <a:latin typeface="Calibri" panose="020F0502020204030204" pitchFamily="34" charset="0"/>
                <a:cs typeface="Calibri" panose="020F0502020204030204" pitchFamily="34" charset="0"/>
              </a:rPr>
              <a:t>ضعف التواصل</a:t>
            </a:r>
            <a:r>
              <a:rPr lang="fr-FR" altLang="fr-FR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r" rtl="1" eaLnBrk="0" fontAlgn="base" hangingPunct="0">
              <a:spcBef>
                <a:spcPct val="0"/>
              </a:spcBef>
              <a:spcAft>
                <a:spcPct val="0"/>
              </a:spcAft>
              <a:buFont typeface="Calibri" panose="020F0502020204030204" pitchFamily="34" charset="0"/>
              <a:buChar char="X"/>
            </a:pPr>
            <a:r>
              <a:rPr lang="ar-SA" altLang="fr-FR" b="1" dirty="0">
                <a:latin typeface="Calibri" panose="020F0502020204030204" pitchFamily="34" charset="0"/>
                <a:cs typeface="Calibri" panose="020F0502020204030204" pitchFamily="34" charset="0"/>
              </a:rPr>
              <a:t>ضياع فرص التعلم</a:t>
            </a:r>
            <a:r>
              <a:rPr lang="fr-FR" altLang="fr-F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altLang="fr-F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 eaLnBrk="0" fontAlgn="base" hangingPunct="0">
              <a:spcBef>
                <a:spcPct val="0"/>
              </a:spcBef>
              <a:spcAft>
                <a:spcPct val="0"/>
              </a:spcAft>
              <a:buFont typeface="Calibri" panose="020F0502020204030204" pitchFamily="34" charset="0"/>
              <a:buChar char="X"/>
            </a:pPr>
            <a:r>
              <a:rPr lang="ar-SA" altLang="fr-FR" b="1" dirty="0">
                <a:latin typeface="Calibri" panose="020F0502020204030204" pitchFamily="34" charset="0"/>
                <a:cs typeface="Calibri" panose="020F0502020204030204" pitchFamily="34" charset="0"/>
              </a:rPr>
              <a:t>قلة الثقة بالنفس</a:t>
            </a:r>
            <a:r>
              <a:rPr lang="fr-FR" altLang="fr-F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C230ED55-CEB6-9453-AF34-FEBDA4F84CDB}"/>
              </a:ext>
            </a:extLst>
          </p:cNvPr>
          <p:cNvCxnSpPr>
            <a:stCxn id="5" idx="2"/>
          </p:cNvCxnSpPr>
          <p:nvPr/>
        </p:nvCxnSpPr>
        <p:spPr>
          <a:xfrm>
            <a:off x="5749747" y="2665528"/>
            <a:ext cx="3998001" cy="667873"/>
          </a:xfrm>
          <a:prstGeom prst="straightConnector1">
            <a:avLst/>
          </a:prstGeom>
          <a:ln w="571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9B33C3EF-785D-616D-A447-15AA6AC9C6D4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2900672" y="2665528"/>
            <a:ext cx="2849075" cy="1468387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286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761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5400" b="1" kern="0" dirty="0"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lang="fr-FR" sz="5400" b="1" kern="0" dirty="0">
              <a:latin typeface="Calibri"/>
              <a:ea typeface="Calibri"/>
              <a:cs typeface="Calibri"/>
              <a:sym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0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ج- </a:t>
            </a:r>
            <a:r>
              <a:rPr lang="ar-SA" sz="40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التصريح بالأهداف 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دقيقتان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Google Shape;1205;p11">
            <a:extLst>
              <a:ext uri="{FF2B5EF4-FFF2-40B4-BE49-F238E27FC236}">
                <a16:creationId xmlns:a16="http://schemas.microsoft.com/office/drawing/2014/main" id="{E7A1B5CF-27F0-B0C0-58F5-F4CA7006AC2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57708" y="2732387"/>
            <a:ext cx="1173691" cy="117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6E97B297-5E39-1758-318E-6CD59D2E3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82" y="2652876"/>
            <a:ext cx="2675209" cy="26752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B5900F-F8D0-630F-D939-2A758B881E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452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:a16="http://schemas.microsoft.com/office/drawing/2014/main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:a16="http://schemas.microsoft.com/office/drawing/2014/main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9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274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sz="18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:a16="http://schemas.microsoft.com/office/drawing/2014/main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207;p11">
            <a:extLst>
              <a:ext uri="{FF2B5EF4-FFF2-40B4-BE49-F238E27FC236}">
                <a16:creationId xmlns:a16="http://schemas.microsoft.com/office/drawing/2014/main" id="{1741CCD1-AEE6-9C6A-F1DF-213C83D2FB91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قراءة النَّصِّ </a:t>
            </a:r>
            <a:r>
              <a:rPr lang="ar-S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بِتَرْكيزٍ</a:t>
            </a:r>
            <a:r>
              <a:rPr lang="fr-FR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و</a:t>
            </a:r>
            <a:r>
              <a:rPr lang="ar-M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فهم معانيه الصريحة والضمنية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209;p11">
            <a:extLst>
              <a:ext uri="{FF2B5EF4-FFF2-40B4-BE49-F238E27FC236}">
                <a16:creationId xmlns:a16="http://schemas.microsoft.com/office/drawing/2014/main" id="{02014F9B-2F70-3B45-EB60-B6D354C8E43D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توظيف الظاهرة اللغوية المكتسبة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160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8235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chemeClr val="accent2"/>
                </a:solidFill>
                <a:latin typeface="Calibri"/>
                <a:cs typeface="Calibri"/>
              </a:rPr>
              <a:t>أقرأ نص</a:t>
            </a:r>
            <a:r>
              <a:rPr lang="fr-FR" sz="4800" b="1" kern="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lang="ar-MA" sz="4800" b="1" kern="0" dirty="0">
                <a:solidFill>
                  <a:schemeClr val="accent2"/>
                </a:solidFill>
                <a:latin typeface="Calibri"/>
                <a:cs typeface="Calibri"/>
              </a:rPr>
              <a:t>الانطلاق بطلاقة وأقوم ذاتي</a:t>
            </a:r>
            <a:endParaRPr lang="ar-MA" sz="4800" b="1" kern="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15 دقيقة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563CD17-BA35-B821-598B-B2F56B86393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1013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5CC96-D26C-D7BF-86AF-D06D1A02B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98D121E-37A2-233A-8271-F4530BAF6696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D80F54-345D-B196-5865-51974AFE71C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05C772D2-463B-3BAF-2F58-DF00E9F6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-130280" y="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E77428D-2631-CD91-920C-067A0FE1D012}"/>
              </a:ext>
            </a:extLst>
          </p:cNvPr>
          <p:cNvSpPr/>
          <p:nvPr/>
        </p:nvSpPr>
        <p:spPr>
          <a:xfrm>
            <a:off x="7797988" y="1263901"/>
            <a:ext cx="4112963" cy="8974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845F6F-9710-CF4A-9890-DB23F7B36190}"/>
              </a:ext>
            </a:extLst>
          </p:cNvPr>
          <p:cNvSpPr/>
          <p:nvPr/>
        </p:nvSpPr>
        <p:spPr>
          <a:xfrm>
            <a:off x="7797988" y="3113116"/>
            <a:ext cx="4240763" cy="841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1348;p27">
            <a:extLst>
              <a:ext uri="{FF2B5EF4-FFF2-40B4-BE49-F238E27FC236}">
                <a16:creationId xmlns:a16="http://schemas.microsoft.com/office/drawing/2014/main" id="{A39E02B0-076F-C4F1-B36E-4AB0C37C5202}"/>
              </a:ext>
            </a:extLst>
          </p:cNvPr>
          <p:cNvSpPr txBox="1">
            <a:spLocks/>
          </p:cNvSpPr>
          <p:nvPr/>
        </p:nvSpPr>
        <p:spPr>
          <a:xfrm>
            <a:off x="587388" y="37244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lang="ar-MA" sz="1400" kern="0" dirty="0">
                <a:solidFill>
                  <a:schemeClr val="bg1">
                    <a:lumMod val="50000"/>
                  </a:schemeClr>
                </a:solidFill>
              </a:rPr>
              <a:t>يحدد الأستاذ(ة) معايير القراءة بطلاقة ويركز في كل حصة  على معيار محدد من بين المعايير المذكورة، مع التصريح للمتعلمين بذلك المعيار</a:t>
            </a:r>
            <a:r>
              <a:rPr lang="fr-FR" sz="1400" kern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1400" kern="0" dirty="0">
                <a:solidFill>
                  <a:schemeClr val="bg1">
                    <a:lumMod val="50000"/>
                  </a:schemeClr>
                </a:solidFill>
              </a:rPr>
              <a:t>المستهدف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F04FB5-B68A-E4F5-94DF-5C571B130D23}"/>
              </a:ext>
            </a:extLst>
          </p:cNvPr>
          <p:cNvSpPr/>
          <p:nvPr/>
        </p:nvSpPr>
        <p:spPr>
          <a:xfrm>
            <a:off x="7797986" y="5280872"/>
            <a:ext cx="4240763" cy="8942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معبرة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C7FC9978-831B-1290-0AF5-486157280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0937883-90D6-70E1-AE63-533D0C583A64}"/>
              </a:ext>
            </a:extLst>
          </p:cNvPr>
          <p:cNvSpPr txBox="1"/>
          <p:nvPr/>
        </p:nvSpPr>
        <p:spPr>
          <a:xfrm>
            <a:off x="1514472" y="903398"/>
            <a:ext cx="6134792" cy="14260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C165D66-8CB8-2EDB-E147-858044280DFD}"/>
              </a:ext>
            </a:extLst>
          </p:cNvPr>
          <p:cNvSpPr txBox="1"/>
          <p:nvPr/>
        </p:nvSpPr>
        <p:spPr>
          <a:xfrm>
            <a:off x="811794" y="2890117"/>
            <a:ext cx="6659569" cy="1498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19AB96F-3D58-0E72-A930-09D5A0054C27}"/>
              </a:ext>
            </a:extLst>
          </p:cNvPr>
          <p:cNvSpPr txBox="1"/>
          <p:nvPr/>
        </p:nvSpPr>
        <p:spPr>
          <a:xfrm>
            <a:off x="1336571" y="4745111"/>
            <a:ext cx="6134792" cy="1703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تنويع النبر لتفادي الرتابة.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انسجام الصوت مع الجو العاطفي للمقروء.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1970B345-05FF-94A5-CFD8-8AEC7CC9CABA}"/>
              </a:ext>
            </a:extLst>
          </p:cNvPr>
          <p:cNvSpPr txBox="1">
            <a:spLocks/>
          </p:cNvSpPr>
          <p:nvPr/>
        </p:nvSpPr>
        <p:spPr>
          <a:xfrm>
            <a:off x="411056" y="82072"/>
            <a:ext cx="11125655" cy="470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MA" dirty="0">
                <a:solidFill>
                  <a:srgbClr val="757070"/>
                </a:solidFill>
                <a:latin typeface="Calibri"/>
                <a:cs typeface="Calibri"/>
                <a:sym typeface="Calibri"/>
              </a:rPr>
              <a:t>جيد، سنخوض تحديا رائعا؛ إذ سيعمد كل واحد منكم إلى قراءة النص بشكل صحيح في مدة زمنية وجيزة.</a:t>
            </a:r>
            <a:endParaRPr lang="fr-FR" dirty="0">
              <a:solidFill>
                <a:srgbClr val="757070"/>
              </a:solidFill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1882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1- النمذجة: انتبهوا، سأقرأ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النص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بطلاقة، ثم ستتناوبون على قراءته بعدي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مع احترام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AD2146-63F1-9EAB-6D8C-0623487D86A9}"/>
              </a:ext>
            </a:extLst>
          </p:cNvPr>
          <p:cNvSpPr txBox="1"/>
          <p:nvPr/>
        </p:nvSpPr>
        <p:spPr>
          <a:xfrm>
            <a:off x="1459425" y="495264"/>
            <a:ext cx="97177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يطلب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الأستاذ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انتباه ال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متعلمين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، ثم يقرأ ا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لنص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بطلاقة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:a16="http://schemas.microsoft.com/office/drawing/2014/main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6632FB-8A92-F637-1129-DF9F4E6EB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63" y="876738"/>
            <a:ext cx="12264736" cy="604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82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A8D72-209E-7248-D7D0-272CC180A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7CEE3D15-A952-ED0E-DF06-4AA711AFDC4D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B669E7C1-A876-F43B-B6DC-482AA361F0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751C58E4-02D2-C534-BC50-2433F78C75C9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 rtl="1"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القراءة الصامتة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695C5C-ABE2-4C44-6F94-8142E11AD39F}"/>
              </a:ext>
            </a:extLst>
          </p:cNvPr>
          <p:cNvSpPr txBox="1"/>
          <p:nvPr/>
        </p:nvSpPr>
        <p:spPr>
          <a:xfrm>
            <a:off x="1459425" y="495264"/>
            <a:ext cx="97177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يدعو المدرس المتعلمين إلى قراءة النص قراءة صامتة ، وتتبع الكلمات بالأصابع، مع وضع سطر تحت الكلمات التي وجدوا صعوبة في قراءتها وكذا غير المفهومة.</a:t>
            </a:r>
            <a:endParaRPr lang="fr-FR" sz="1400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E35E73-D617-B3F5-93E2-372C880C06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1FC1679-A619-DD4A-4575-A98C9BC722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63" y="876738"/>
            <a:ext cx="12264736" cy="6042814"/>
          </a:xfrm>
          <a:prstGeom prst="rect">
            <a:avLst/>
          </a:prstGeom>
        </p:spPr>
      </p:pic>
      <p:pic>
        <p:nvPicPr>
          <p:cNvPr id="4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BA6C028C-B4C2-FCF8-970E-F47445B6300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4303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BA1EC-15F1-9C9D-6DAD-9FE5E4138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5357C77A-4234-CC7F-19A4-60D8D03A32D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1D7276E7-A78A-1586-9030-046FB59790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530CE47F-2F27-ADE6-80CF-CB34CF1099F4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 rtl="1"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الممارسة المستقلة: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0A0597D-EE99-0917-1736-E56E5033042B}"/>
              </a:ext>
            </a:extLst>
          </p:cNvPr>
          <p:cNvSpPr txBox="1"/>
          <p:nvPr/>
        </p:nvSpPr>
        <p:spPr>
          <a:xfrm>
            <a:off x="1459425" y="495264"/>
            <a:ext cx="9717757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SA" sz="14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الممارسة المستقلة: معايير الطلاقة: الدقة والسرعة.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1CF984-1A88-6E79-8FEF-AF56CE54995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6D0E6CC-C8C5-B32E-2ABB-2EF230118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63" y="876738"/>
            <a:ext cx="12264736" cy="6042814"/>
          </a:xfrm>
          <a:prstGeom prst="rect">
            <a:avLst/>
          </a:prstGeom>
        </p:spPr>
      </p:pic>
      <p:pic>
        <p:nvPicPr>
          <p:cNvPr id="4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57E63F32-431D-E821-852C-6DD07D76FA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7111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BBE1B-800F-7B8C-DA1A-47B916851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DB542C94-0696-E54C-F0B3-ACFC9CC4717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1947053A-1A89-FB03-3F79-4F4DDCA7B9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D36FB2FC-887A-BF97-602F-38B95173ECBC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</a:rPr>
              <a:t>4- التغذية الراجعة: أقرأ الكلمات التي كنت أجد صعوبة في قراءتها بطلاقة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</a:rPr>
              <a:t> المسطر تحتها أثناء القراءة الصامتة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).</a:t>
            </a:r>
            <a:endParaRPr lang="ar-SA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0FDFE-E279-58EA-095F-B85305C02382}"/>
              </a:ext>
            </a:extLst>
          </p:cNvPr>
          <p:cNvSpPr txBox="1"/>
          <p:nvPr/>
        </p:nvSpPr>
        <p:spPr>
          <a:xfrm>
            <a:off x="1459425" y="495264"/>
            <a:ext cx="9717757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يختار الأستاذ عينة من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ا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لمتعلمين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الذين وجدوا صعوبة في قراءة بعض الكلمات أثناء مرحلة القراءة الصامتة، ويطلب منهم إعادة قراءتها بطلاقة وبصوت مرتفع، قصد تتبع تطور أدائهم القرائي.</a:t>
            </a:r>
            <a:endParaRPr lang="fr-FR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20D93E-0EA5-A74D-7E80-E0A3CC381A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CE11B1B-1A18-513A-60D5-B7C2256A0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63" y="876738"/>
            <a:ext cx="12264736" cy="6042814"/>
          </a:xfrm>
          <a:prstGeom prst="rect">
            <a:avLst/>
          </a:prstGeom>
        </p:spPr>
      </p:pic>
      <p:pic>
        <p:nvPicPr>
          <p:cNvPr id="7" name="Google Shape;1368;p31">
            <a:extLst>
              <a:ext uri="{FF2B5EF4-FFF2-40B4-BE49-F238E27FC236}">
                <a16:creationId xmlns:a16="http://schemas.microsoft.com/office/drawing/2014/main" id="{B548DB31-60AB-2EDD-638E-A28D4B1610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468" y="75345"/>
            <a:ext cx="730250" cy="730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0828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782940" y="409211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i="1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القرائي ذاتيا 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</a:rPr>
              <a:t>باعتماد جدول التقويم.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1654642" y="1533711"/>
            <a:ext cx="8630560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>
                <a:solidFill>
                  <a:prstClr val="white"/>
                </a:solidFill>
              </a:rPr>
              <a:t>أحرص على التقويم الذاتي المنتظم لأدائي القرائي </a:t>
            </a:r>
            <a:endParaRPr lang="fr-FR" sz="3200" b="1" dirty="0">
              <a:solidFill>
                <a:prstClr val="white"/>
              </a:solidFill>
            </a:endParaRPr>
          </a:p>
        </p:txBody>
      </p:sp>
      <p:sp>
        <p:nvSpPr>
          <p:cNvPr id="2" name="Google Shape;1367;p31">
            <a:extLst>
              <a:ext uri="{FF2B5EF4-FFF2-40B4-BE49-F238E27FC236}">
                <a16:creationId xmlns:a16="http://schemas.microsoft.com/office/drawing/2014/main" id="{9E2E9AA0-AF58-96DA-71A2-54023C453F71}"/>
              </a:ext>
            </a:extLst>
          </p:cNvPr>
          <p:cNvSpPr txBox="1">
            <a:spLocks/>
          </p:cNvSpPr>
          <p:nvPr/>
        </p:nvSpPr>
        <p:spPr>
          <a:xfrm>
            <a:off x="206194" y="-30147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التقويم الذاتي: أقوم أدائي القرائي ذاتيا.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0F8B8D-7F24-5580-66DD-71E2EE5FC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812" y="2857500"/>
            <a:ext cx="10620375" cy="1143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676BC79-425D-AE27-8646-32838D450357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691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87811A5-F94A-5853-7869-85CDC1E5A8B2}"/>
              </a:ext>
            </a:extLst>
          </p:cNvPr>
          <p:cNvSpPr txBox="1"/>
          <p:nvPr/>
        </p:nvSpPr>
        <p:spPr>
          <a:xfrm>
            <a:off x="4755587" y="1706886"/>
            <a:ext cx="6035772" cy="3888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 err="1">
                <a:latin typeface="Calibri"/>
                <a:ea typeface="Calibri"/>
                <a:cs typeface="Calibri"/>
              </a:rPr>
              <a:t>الثا</a:t>
            </a:r>
            <a:r>
              <a:rPr lang="ar-MA" sz="5400" b="1" kern="0" dirty="0">
                <a:latin typeface="Calibri"/>
                <a:ea typeface="Calibri"/>
                <a:cs typeface="Calibri"/>
              </a:rPr>
              <a:t>ني</a:t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المطلوب وأنجزه</a:t>
            </a:r>
            <a:r>
              <a:rPr lang="ar-SA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أسئلة الفهم – الظواهر اللغوية</a:t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دقيقة</a:t>
            </a:r>
            <a:r>
              <a:rPr lang="ar-M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25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E5968FF1-21F7-4CCD-6916-A69A87574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80" y="2078403"/>
            <a:ext cx="2701193" cy="270119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4C98892-A359-1E3A-CA1F-FAA87572F7C7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06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F220221C-8B9B-CBF1-934C-589163FF31FC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يقرأ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 المدرس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الأسئلة، ويوضح المطلوب من كل سؤال، قبل أن يوجه ال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متعلمين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للإجابة عنها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ثنائيا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وذلك في حدود دقيقتين.  يتجول المدرس بين الصفوف لتقديم الدعم لمن هم في حاجة إليه.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BD2D29D8-825D-48AE-E2E5-AD388725FF8F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الآن، سننتقل إلى فهم 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معاني النص</a:t>
            </a: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، من خلال الأسئلة المثبتة في الكراسة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 ص 16.</a:t>
            </a:r>
            <a:r>
              <a:rPr lang="ar-MA" sz="2000" dirty="0"/>
              <a:t> </a:t>
            </a:r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D72276D7-6044-878B-02E0-1F7175A0E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6E6FAAA-8535-F9A4-E21A-53C4A4705B37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2833B3-F120-E54D-B60A-2A9DD9E5D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6" y="1330335"/>
            <a:ext cx="10993580" cy="485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0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8B3F0-0A2F-B96C-C86D-FC975D2BF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D0AC7F6-DED0-FC26-9FCD-197CB2B38CF4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1CA14EB1-A66D-B29D-D81A-3D2D0C93A91E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8251A7DC-3281-F163-2F5D-076C64830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964C8122-7771-02A2-052B-B9E1032937AB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يقرأ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 المدرس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الأسئلة، ويوضح المطلوب من كل سؤال، قبل أن يوجه ال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متعلمين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للإجابة عنها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ثنائيا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وذلك في حدود دقيقتين.  يتجول المدرس بين الصفوف لتقديم الدعم لمن هم في حاجة إليه.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3F7A352B-7C9E-C1E8-FD6E-CB7648682D23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إليكم الإجابات الصحيحة.</a:t>
            </a:r>
            <a:endParaRPr lang="ar-MA" sz="2000" dirty="0"/>
          </a:p>
          <a:p>
            <a:pPr algn="r" rtl="1">
              <a:lnSpc>
                <a:spcPct val="90000"/>
              </a:lnSpc>
              <a:buSzPct val="111111"/>
            </a:pP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.</a:t>
            </a:r>
            <a:r>
              <a:rPr lang="ar-MA" sz="2000" dirty="0"/>
              <a:t> </a:t>
            </a:r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00562E9F-1C97-6B97-69D5-1C38C984E3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780C417-B542-9315-BE6E-76918E9992D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BFE692-79DE-5196-E8D6-3244AD36F39D}"/>
              </a:ext>
            </a:extLst>
          </p:cNvPr>
          <p:cNvSpPr txBox="1"/>
          <p:nvPr/>
        </p:nvSpPr>
        <p:spPr>
          <a:xfrm>
            <a:off x="1184564" y="1423555"/>
            <a:ext cx="1017510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ar-MA" sz="32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مَتَى بَدَأَتِ ﭐلْكَاتِبَةُ ﭐلْكِتَابَةَ؟</a:t>
            </a:r>
          </a:p>
          <a:p>
            <a:pPr algn="r" rtl="1"/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بدأت الكاتبةُ الكتابةَ منذ صغرها.</a:t>
            </a: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ar-MA" sz="32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مَنِ ﭐلَّذِي شَجَّعَهَا عَلَى ﭐلْكِتَابَةِ؟</a:t>
            </a:r>
          </a:p>
          <a:p>
            <a:pPr algn="r" rtl="1"/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والدتُها هي التي شجعتها على الكتابة.</a:t>
            </a: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ar-MA" sz="32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نَوْعُ ﭐلْكُتُبِ ﭐلَّتِي قَرَأَتْهَا؟</a:t>
            </a:r>
          </a:p>
          <a:p>
            <a:pPr algn="r" rtl="1"/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قرأتْ كتبَ جبران وكانت تلتهم الكتب والكلمات التهامًا.</a:t>
            </a: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ar-MA" sz="32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ﭐلْمُشْكِلَةُ ﭐلَّتِي وَاجَهَتْهَا ﭐلْكَاتِبَةُ في تَجْرِبَتِهَا مَعَ ﭐلْكِتَابَةِ؟</a:t>
            </a:r>
          </a:p>
          <a:p>
            <a:pPr algn="r" rtl="1"/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المشكلةُ التي واجهتها الكاتبةُ في تجربتها مع الكتابةِ هي النشرُ، فقد عَدَّتْ ذلك ضربًا منَ الخيال في تلكَ الأيام.</a:t>
            </a:r>
            <a:endParaRPr lang="fr-FR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911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74996-ABE1-9DF9-EAFA-1EDB19B29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E15DDE4-63F0-9EA2-4C9B-6D332B3CB548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443ECF13-A72B-2B21-DD1A-029E03C86D55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9D2C7E0B-AA6E-069D-6EA2-F2937C636A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3A0CB838-9C36-FDB1-D3A5-34BEE9DAC72C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يقرأ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 المدرس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الأسئلة، ويوضح المطلوب من كل سؤال، قبل أن يوجه ال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متعلمين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للإجابة عنها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ثنائيا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وذلك في حدود دقيقتين.  يتجول المدرس بين الصفوف لتقديم الدعم لمن هم في حاجة إليه.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E40ADFDF-B4BE-11B0-02D0-07832D12DAE3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الآن، سننتقل إلى فهم 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معاني النص</a:t>
            </a: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، من خلال الأسئلة المثبتة في الكراسة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 ص 17.</a:t>
            </a:r>
            <a:r>
              <a:rPr lang="ar-MA" sz="2000" dirty="0"/>
              <a:t> </a:t>
            </a:r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64399588-D422-56A2-41D0-E6CB3BB2DD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AA33FD8-2660-F30B-34BC-DC25B1150B8C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977A8D-47B5-9581-73A7-2F6DAAB18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09" y="1049482"/>
            <a:ext cx="11159836" cy="544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67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1F656-77DF-1A55-985C-8E0F2126E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116B5DC-61B1-63B3-65E9-83DCC43B32A7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6D2E564C-B33A-847A-F232-D27CDD7D8733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73A0C653-4D3A-8423-26C2-B4AEED828A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0CF62A4F-359A-E4AE-19CB-7E58FF22A612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يستمع المدرس إلى إجابات 5 متعلمين مع مطالبتهم بالتصريح بسيرورة التوصل إلى الجواب واستحضار مكتسباتهم في فهم المقروء والإنتاج الكتابي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3F7C8770-A2EF-BA30-FF21-EE53F7E004AE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إليكم الإجابات الصحيحة.</a:t>
            </a:r>
            <a:endParaRPr lang="ar-MA" sz="2000" dirty="0"/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B3772FDF-EB22-9B43-2EF9-E4948F07BE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A55FD62-E361-3E8A-6B24-FDF36A5D989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06F878-8F1A-BE56-D738-2F5DC9BC64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09" y="1049482"/>
            <a:ext cx="11159836" cy="54448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EA7739-5B8C-1CC8-019F-35D76D4713E6}"/>
              </a:ext>
            </a:extLst>
          </p:cNvPr>
          <p:cNvSpPr/>
          <p:nvPr/>
        </p:nvSpPr>
        <p:spPr>
          <a:xfrm>
            <a:off x="5085067" y="2316570"/>
            <a:ext cx="636104" cy="4671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92D050"/>
                </a:solidFill>
              </a:rPr>
              <a:t>√</a:t>
            </a:r>
            <a:endParaRPr lang="fr-FR" sz="3200" b="1" dirty="0">
              <a:solidFill>
                <a:srgbClr val="92D05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1E4AD5-AE29-4C59-9DAB-5584444868CF}"/>
              </a:ext>
            </a:extLst>
          </p:cNvPr>
          <p:cNvSpPr/>
          <p:nvPr/>
        </p:nvSpPr>
        <p:spPr>
          <a:xfrm>
            <a:off x="6269863" y="4587364"/>
            <a:ext cx="636104" cy="4671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92D050"/>
                </a:solidFill>
              </a:rPr>
              <a:t>√</a:t>
            </a:r>
            <a:endParaRPr lang="fr-FR" sz="3200" b="1" dirty="0">
              <a:solidFill>
                <a:srgbClr val="92D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0F798E-D73A-C2D0-0323-9EB6A2C3A439}"/>
              </a:ext>
            </a:extLst>
          </p:cNvPr>
          <p:cNvSpPr/>
          <p:nvPr/>
        </p:nvSpPr>
        <p:spPr>
          <a:xfrm>
            <a:off x="717642" y="4587363"/>
            <a:ext cx="636104" cy="4671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92D050"/>
                </a:solidFill>
              </a:rPr>
              <a:t>√</a:t>
            </a:r>
            <a:endParaRPr lang="fr-FR" sz="32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948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BA3C1-CDE0-9645-78F5-AAF97CE66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6FABD16-4843-4C71-1DE4-79012229D3CB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239906DD-F5BD-6ECE-E042-8467614A1C76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A4016533-D1A3-68CA-C189-2CFBD396D2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19EE3ECD-AC9D-8E49-68F9-3DC8B2B87F0D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يقرأ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 المدرس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الأسئلة، ويوضح المطلوب من كل سؤال، قبل أن يوجه ال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متعلمين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للإجابة عنها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ثنائيا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وذلك في حدود دقيقتين.  يتجول المدرس بين الصفوف لتقديم الدعم لمن هم في حاجة إليه.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C2C6F75F-73EA-1AA2-6311-4228BEE0594F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الآن، سننتقل إلى فهم 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معاني النص</a:t>
            </a: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، من خلال الأسئلة المثبتة في الكراسة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 ص 17.</a:t>
            </a:r>
            <a:r>
              <a:rPr lang="ar-MA" sz="2000" dirty="0"/>
              <a:t> </a:t>
            </a:r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D5E31124-83BE-BF40-FFF5-6E0DDFAEDD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AE10357-2C08-E62A-11B4-8EAA047AB605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69E562-FCD3-64A8-6EA7-D462784B56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18" y="962203"/>
            <a:ext cx="10923248" cy="538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23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EB57B-1ABA-92EB-CC1A-85EBD4DE7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6C6C756-A11C-0BD2-E96D-A421508EC69F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50B1AD6A-D1B5-2882-EB17-9FB471C0425A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43F7B5E4-267F-8C15-5235-7980A9D78D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178FD3BF-181B-1A9E-CFBA-F4477D4C1DFC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يستمع المدرس إلى إجابات 5 متعلمين مع مطالبتهم بالتصريح بسيرورة التوصل إلى الجواب واستحضار مكتسباتهم في فهم المقروء والإنتاج الكتابي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9C1C91A1-48BE-F449-E034-9A44183D45A9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إليكم الإجابات الصحيحة.</a:t>
            </a:r>
            <a:endParaRPr lang="ar-MA" sz="2000" dirty="0"/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1E1D2314-855A-61DC-2D9E-07923EC40C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FEAC645-54EE-0BD4-5651-002E35EF8E4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4D62C3-7EBB-1996-1E30-6C5145A6A24B}"/>
              </a:ext>
            </a:extLst>
          </p:cNvPr>
          <p:cNvSpPr/>
          <p:nvPr/>
        </p:nvSpPr>
        <p:spPr>
          <a:xfrm>
            <a:off x="5085067" y="2316570"/>
            <a:ext cx="636104" cy="4671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92D050"/>
                </a:solidFill>
              </a:rPr>
              <a:t>√</a:t>
            </a:r>
            <a:endParaRPr lang="fr-FR" sz="3200" b="1" dirty="0">
              <a:solidFill>
                <a:srgbClr val="92D05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B10971-3840-A795-A037-3757FF47CBFA}"/>
              </a:ext>
            </a:extLst>
          </p:cNvPr>
          <p:cNvSpPr/>
          <p:nvPr/>
        </p:nvSpPr>
        <p:spPr>
          <a:xfrm>
            <a:off x="6269863" y="4587364"/>
            <a:ext cx="636104" cy="4671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92D050"/>
                </a:solidFill>
              </a:rPr>
              <a:t>√</a:t>
            </a:r>
            <a:endParaRPr lang="fr-FR" sz="3200" b="1" dirty="0">
              <a:solidFill>
                <a:srgbClr val="92D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230EB7-D125-D92B-EF84-1B875D4FBA88}"/>
              </a:ext>
            </a:extLst>
          </p:cNvPr>
          <p:cNvSpPr/>
          <p:nvPr/>
        </p:nvSpPr>
        <p:spPr>
          <a:xfrm>
            <a:off x="717642" y="4587363"/>
            <a:ext cx="636104" cy="4671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92D050"/>
                </a:solidFill>
              </a:rPr>
              <a:t>√</a:t>
            </a:r>
            <a:endParaRPr lang="fr-FR" sz="3200" b="1" dirty="0">
              <a:solidFill>
                <a:srgbClr val="92D050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717E1BE-EC04-66FA-E76F-992257716C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18" y="962203"/>
            <a:ext cx="10923248" cy="53812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5E76E3D-C81F-C078-463C-1510EFA63F42}"/>
              </a:ext>
            </a:extLst>
          </p:cNvPr>
          <p:cNvSpPr/>
          <p:nvPr/>
        </p:nvSpPr>
        <p:spPr>
          <a:xfrm>
            <a:off x="2161758" y="3048257"/>
            <a:ext cx="636104" cy="4671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92D050"/>
                </a:solidFill>
              </a:rPr>
              <a:t>√</a:t>
            </a:r>
            <a:endParaRPr lang="fr-FR" sz="32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134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1872155" y="1046714"/>
            <a:ext cx="8630560" cy="615142"/>
          </a:xfrm>
          <a:prstGeom prst="roundRect">
            <a:avLst/>
          </a:prstGeom>
          <a:solidFill>
            <a:srgbClr val="CCFFCC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 rtl="1">
              <a:buFont typeface="Wingdings" panose="05000000000000000000" pitchFamily="2" charset="2"/>
              <a:buChar char="q"/>
            </a:pPr>
            <a:r>
              <a:rPr lang="ar-SA" sz="3200" b="1" dirty="0">
                <a:solidFill>
                  <a:schemeClr val="tx1"/>
                </a:solidFill>
              </a:rPr>
              <a:t>أحرص على التقويم الذاتي المنتظم لأدائي </a:t>
            </a:r>
            <a:r>
              <a:rPr lang="ar-MA" sz="3200" b="1" dirty="0">
                <a:solidFill>
                  <a:schemeClr val="tx1"/>
                </a:solidFill>
              </a:rPr>
              <a:t>في فهم النص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9" name="Google Shape;1348;p27">
            <a:extLst>
              <a:ext uri="{FF2B5EF4-FFF2-40B4-BE49-F238E27FC236}">
                <a16:creationId xmlns:a16="http://schemas.microsoft.com/office/drawing/2014/main" id="{BD697BAB-3A58-9607-024E-2AFCDBD5B650}"/>
              </a:ext>
            </a:extLst>
          </p:cNvPr>
          <p:cNvSpPr txBox="1">
            <a:spLocks/>
          </p:cNvSpPr>
          <p:nvPr/>
        </p:nvSpPr>
        <p:spPr>
          <a:xfrm>
            <a:off x="288587" y="51787"/>
            <a:ext cx="11017224" cy="377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/>
            <a:r>
              <a:rPr lang="ar-SA" sz="1800" kern="0" dirty="0">
                <a:solidFill>
                  <a:schemeClr val="bg1">
                    <a:lumMod val="50000"/>
                  </a:schemeClr>
                </a:solidFill>
              </a:rPr>
              <a:t>التقويم الذاتي ل</a:t>
            </a:r>
            <a:r>
              <a:rPr lang="ar-MA" sz="1800" kern="0" dirty="0">
                <a:solidFill>
                  <a:schemeClr val="bg1">
                    <a:lumMod val="50000"/>
                  </a:schemeClr>
                </a:solidFill>
              </a:rPr>
              <a:t>فهم النص</a:t>
            </a:r>
            <a:r>
              <a:rPr lang="ar-SA" dirty="0"/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E44A7A-71ED-5FD3-2EEF-63C41AE87F3D}"/>
              </a:ext>
            </a:extLst>
          </p:cNvPr>
          <p:cNvSpPr txBox="1"/>
          <p:nvPr/>
        </p:nvSpPr>
        <p:spPr>
          <a:xfrm>
            <a:off x="47351" y="352020"/>
            <a:ext cx="114996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4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المدرس 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ال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متعلمين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تصحيح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المنجز في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الكراسة وتوثيق تقويمهم الذاتي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ينتقل بعد ذلك إلى  التحقق من صدقية التقويم الذاتي عبر ال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تنقل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بين الصفوف ومراقبة عمل ال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متعلمين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sz="14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au 6">
            <a:extLst>
              <a:ext uri="{FF2B5EF4-FFF2-40B4-BE49-F238E27FC236}">
                <a16:creationId xmlns:a16="http://schemas.microsoft.com/office/drawing/2014/main" id="{F1979905-64A6-0783-51F0-BD4B5FB69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823518"/>
              </p:ext>
            </p:extLst>
          </p:nvPr>
        </p:nvGraphicFramePr>
        <p:xfrm>
          <a:off x="999785" y="1810069"/>
          <a:ext cx="10862784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85">
                  <a:extLst>
                    <a:ext uri="{9D8B030D-6E8A-4147-A177-3AD203B41FA5}">
                      <a16:colId xmlns:a16="http://schemas.microsoft.com/office/drawing/2014/main" val="258206342"/>
                    </a:ext>
                  </a:extLst>
                </a:gridCol>
                <a:gridCol w="714625">
                  <a:extLst>
                    <a:ext uri="{9D8B030D-6E8A-4147-A177-3AD203B41FA5}">
                      <a16:colId xmlns:a16="http://schemas.microsoft.com/office/drawing/2014/main" val="2426598242"/>
                    </a:ext>
                  </a:extLst>
                </a:gridCol>
                <a:gridCol w="557899">
                  <a:extLst>
                    <a:ext uri="{9D8B030D-6E8A-4147-A177-3AD203B41FA5}">
                      <a16:colId xmlns:a16="http://schemas.microsoft.com/office/drawing/2014/main" val="226804575"/>
                    </a:ext>
                  </a:extLst>
                </a:gridCol>
                <a:gridCol w="717298">
                  <a:extLst>
                    <a:ext uri="{9D8B030D-6E8A-4147-A177-3AD203B41FA5}">
                      <a16:colId xmlns:a16="http://schemas.microsoft.com/office/drawing/2014/main" val="1900482025"/>
                    </a:ext>
                  </a:extLst>
                </a:gridCol>
                <a:gridCol w="8188477">
                  <a:extLst>
                    <a:ext uri="{9D8B030D-6E8A-4147-A177-3AD203B41FA5}">
                      <a16:colId xmlns:a16="http://schemas.microsoft.com/office/drawing/2014/main" val="7829289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chemeClr val="tx1"/>
                          </a:solidFill>
                        </a:rPr>
                        <a:t>تمكنت من الإجابة عن السؤال الأول بنجاح</a:t>
                      </a:r>
                      <a:endParaRPr lang="fr-FR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07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chemeClr val="tx1"/>
                          </a:solidFill>
                        </a:rPr>
                        <a:t>تمكنت من الإجابة عن السؤال الثاني بنجاح</a:t>
                      </a:r>
                      <a:endParaRPr lang="fr-FR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26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dirty="0">
                          <a:solidFill>
                            <a:schemeClr val="tx1"/>
                          </a:solidFill>
                        </a:rPr>
                        <a:t>تمكنت من الإجابة عن السؤال الثالث بنجاح</a:t>
                      </a:r>
                      <a:endParaRPr lang="fr-FR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009539"/>
                  </a:ext>
                </a:extLst>
              </a:tr>
            </a:tbl>
          </a:graphicData>
        </a:graphic>
      </p:graphicFrame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CF15E86F-6DDE-BDEA-68D2-B035CE0227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552383"/>
              </p:ext>
            </p:extLst>
          </p:nvPr>
        </p:nvGraphicFramePr>
        <p:xfrm>
          <a:off x="999785" y="3554071"/>
          <a:ext cx="10862784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85">
                  <a:extLst>
                    <a:ext uri="{9D8B030D-6E8A-4147-A177-3AD203B41FA5}">
                      <a16:colId xmlns:a16="http://schemas.microsoft.com/office/drawing/2014/main" val="258206342"/>
                    </a:ext>
                  </a:extLst>
                </a:gridCol>
                <a:gridCol w="714625">
                  <a:extLst>
                    <a:ext uri="{9D8B030D-6E8A-4147-A177-3AD203B41FA5}">
                      <a16:colId xmlns:a16="http://schemas.microsoft.com/office/drawing/2014/main" val="2426598242"/>
                    </a:ext>
                  </a:extLst>
                </a:gridCol>
                <a:gridCol w="557899">
                  <a:extLst>
                    <a:ext uri="{9D8B030D-6E8A-4147-A177-3AD203B41FA5}">
                      <a16:colId xmlns:a16="http://schemas.microsoft.com/office/drawing/2014/main" val="226804575"/>
                    </a:ext>
                  </a:extLst>
                </a:gridCol>
                <a:gridCol w="717298">
                  <a:extLst>
                    <a:ext uri="{9D8B030D-6E8A-4147-A177-3AD203B41FA5}">
                      <a16:colId xmlns:a16="http://schemas.microsoft.com/office/drawing/2014/main" val="1900482025"/>
                    </a:ext>
                  </a:extLst>
                </a:gridCol>
                <a:gridCol w="8188477">
                  <a:extLst>
                    <a:ext uri="{9D8B030D-6E8A-4147-A177-3AD203B41FA5}">
                      <a16:colId xmlns:a16="http://schemas.microsoft.com/office/drawing/2014/main" val="7829289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chemeClr val="tx1"/>
                          </a:solidFill>
                        </a:rPr>
                        <a:t>تمكنت من الإجابة عن السؤال الرابع بنجاح</a:t>
                      </a:r>
                      <a:endParaRPr lang="fr-FR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07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chemeClr val="tx1"/>
                          </a:solidFill>
                        </a:rPr>
                        <a:t>تمكنت من الإجابة عن السؤال الخامس بنجاح</a:t>
                      </a:r>
                      <a:endParaRPr lang="fr-FR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26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dirty="0">
                          <a:solidFill>
                            <a:schemeClr val="tx1"/>
                          </a:solidFill>
                        </a:rPr>
                        <a:t>تمكنت من الإجابة عن السؤال السادس بنجاح</a:t>
                      </a:r>
                      <a:endParaRPr lang="fr-FR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00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dirty="0"/>
                        <a:t>أحتاج إلى المزيد من التمارين </a:t>
                      </a:r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936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dirty="0"/>
                        <a:t>أحتاج مساعدة أستاذي(تي)</a:t>
                      </a:r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191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0401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F220221C-8B9B-CBF1-934C-589163FF31FC}"/>
              </a:ext>
            </a:extLst>
          </p:cNvPr>
          <p:cNvSpPr txBox="1">
            <a:spLocks/>
          </p:cNvSpPr>
          <p:nvPr/>
        </p:nvSpPr>
        <p:spPr>
          <a:xfrm>
            <a:off x="557305" y="569723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يقرأ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 المدرس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 ج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ميع الأسئلة، ويوضح المطلوب من كل سؤال، قبل أن يوجه ال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متعلمين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للإجابة عنها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 فرديا في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دفاترهم في مدة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10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د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قائق 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وتخصص 10 دقائق أخرى للتصحيح والتغذية الراجعة. 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BD2D29D8-825D-48AE-E2E5-AD388725FF8F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أدعم مكتسباتي اللغوية بالاشتغال على أنشطة ص 17.</a:t>
            </a:r>
            <a:r>
              <a:rPr lang="ar-MA" sz="2000" dirty="0"/>
              <a:t> </a:t>
            </a:r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D72276D7-6044-878B-02E0-1F7175A0E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BABBF38-5B5F-B6E7-DC76-378318A378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3" y="923925"/>
            <a:ext cx="11419608" cy="571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0750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AF0C9-D14A-CBB3-14EC-BAEBAA389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764878F-07BC-EC89-60BA-257518F53223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5CBD71-E177-4C95-58F6-00080F9B06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9D5F9673-23B8-A81D-4412-99A53D6766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8D79B7DD-15DC-2219-E760-4D2B557B43A0}"/>
              </a:ext>
            </a:extLst>
          </p:cNvPr>
          <p:cNvSpPr txBox="1">
            <a:spLocks/>
          </p:cNvSpPr>
          <p:nvPr/>
        </p:nvSpPr>
        <p:spPr>
          <a:xfrm>
            <a:off x="557305" y="569723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يحرص</a:t>
            </a:r>
            <a:r>
              <a:rPr lang="ar-M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المدرس </a:t>
            </a:r>
            <a:r>
              <a:rPr lang="ar-S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إشراك جل </a:t>
            </a:r>
            <a:r>
              <a:rPr lang="ar-M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المتعلمين </a:t>
            </a:r>
            <a:r>
              <a:rPr lang="ar-S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التصحيح الجماعي لجميع الأسئلة </a:t>
            </a:r>
            <a:r>
              <a:rPr lang="ar-M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lang="ar-S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السبورة مع تقديم التغذية الراجعة الفورية، وإرجاء توثيق الإجابات الصحيحة </a:t>
            </a:r>
            <a:r>
              <a:rPr lang="ar-M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الكراسة إلى </a:t>
            </a:r>
            <a:r>
              <a:rPr lang="ar-M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حين </a:t>
            </a:r>
            <a:r>
              <a:rPr lang="ar-S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الانتهاء </a:t>
            </a:r>
            <a:r>
              <a:rPr lang="ar-M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</a:t>
            </a:r>
            <a:r>
              <a:rPr lang="ar-S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جميع الأسئلة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517688DC-8B78-3CD4-6DFE-31F4C27FE6F8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buClr>
                <a:srgbClr val="757070"/>
              </a:buClr>
              <a:buSzPts val="2000"/>
              <a:buFont typeface="Calibri"/>
              <a:buNone/>
            </a:pPr>
            <a:r>
              <a:rPr lang="ar-SA" sz="2000" b="1" dirty="0">
                <a:solidFill>
                  <a:srgbClr val="757070"/>
                </a:solidFill>
              </a:rPr>
              <a:t>الآن، </a:t>
            </a:r>
            <a:r>
              <a:rPr lang="ar-MA" sz="2000" b="1" dirty="0">
                <a:solidFill>
                  <a:srgbClr val="757070"/>
                </a:solidFill>
              </a:rPr>
              <a:t>لنصحح الإجابات في السبورة</a:t>
            </a:r>
            <a:r>
              <a:rPr lang="ar-SA" sz="2000" dirty="0"/>
              <a:t>.</a:t>
            </a:r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620335E4-5AA4-40BE-1E9F-D81E5F90AC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40BD5C7-EECF-719D-3B22-0752A77C86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054444"/>
              </p:ext>
            </p:extLst>
          </p:nvPr>
        </p:nvGraphicFramePr>
        <p:xfrm>
          <a:off x="12160" y="2350649"/>
          <a:ext cx="11833064" cy="2949057"/>
        </p:xfrm>
        <a:graphic>
          <a:graphicData uri="http://schemas.openxmlformats.org/drawingml/2006/table">
            <a:tbl>
              <a:tblPr rtl="1"/>
              <a:tblGrid>
                <a:gridCol w="4468168">
                  <a:extLst>
                    <a:ext uri="{9D8B030D-6E8A-4147-A177-3AD203B41FA5}">
                      <a16:colId xmlns:a16="http://schemas.microsoft.com/office/drawing/2014/main" val="2263424524"/>
                    </a:ext>
                  </a:extLst>
                </a:gridCol>
                <a:gridCol w="7364896">
                  <a:extLst>
                    <a:ext uri="{9D8B030D-6E8A-4147-A177-3AD203B41FA5}">
                      <a16:colId xmlns:a16="http://schemas.microsoft.com/office/drawing/2014/main" val="2386505325"/>
                    </a:ext>
                  </a:extLst>
                </a:gridCol>
              </a:tblGrid>
              <a:tr h="220071"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الجملة</a:t>
                      </a:r>
                      <a:endParaRPr lang="ar-MA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التشبيه المناسب</a:t>
                      </a: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165794"/>
                  </a:ext>
                </a:extLst>
              </a:tr>
              <a:tr h="571418"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أُقَلِّدُ مُدَرِّسَتِي فِي الشَّرْحِ</a:t>
                      </a:r>
                      <a:endParaRPr lang="ar-MA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3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أشرح الدّرْس  كأنني مدرِّسةٌ.</a:t>
                      </a: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671267"/>
                  </a:ext>
                </a:extLst>
              </a:tr>
              <a:tr h="747239"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أقوم باكرا</a:t>
                      </a:r>
                      <a:endParaRPr lang="ar-MA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3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أقومُ باكرًا كالعصفورِ الذي يُغرِّدُ معَ طلُوع الفَجر.</a:t>
                      </a: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5714782"/>
                  </a:ext>
                </a:extLst>
              </a:tr>
              <a:tr h="747239"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أمشي على خطى أحمد أمين في الكتابة </a:t>
                      </a:r>
                      <a:endParaRPr lang="ar-MA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3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أمْشي عَلى خُطى أحمد أمين كمَنْ يَقتفي أثرَ نجمٍ مُضيءٍ في سَماءِ الفِكر.</a:t>
                      </a: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073153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E7DF4F50-911B-7C40-823B-179FF5183088}"/>
              </a:ext>
            </a:extLst>
          </p:cNvPr>
          <p:cNvSpPr txBox="1"/>
          <p:nvPr/>
        </p:nvSpPr>
        <p:spPr>
          <a:xfrm>
            <a:off x="3403701" y="1347038"/>
            <a:ext cx="5049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أعبر عن المواقف بتشبيه مناسب: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5603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D72276D7-6044-878B-02E0-1F7175A0E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18B0FF1-63DE-CA66-5594-92E14AC07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185423"/>
              </p:ext>
            </p:extLst>
          </p:nvPr>
        </p:nvGraphicFramePr>
        <p:xfrm>
          <a:off x="12160" y="1557292"/>
          <a:ext cx="11833064" cy="2869147"/>
        </p:xfrm>
        <a:graphic>
          <a:graphicData uri="http://schemas.openxmlformats.org/drawingml/2006/table">
            <a:tbl>
              <a:tblPr rtl="1" firstRow="1"/>
              <a:tblGrid>
                <a:gridCol w="4468168">
                  <a:extLst>
                    <a:ext uri="{9D8B030D-6E8A-4147-A177-3AD203B41FA5}">
                      <a16:colId xmlns:a16="http://schemas.microsoft.com/office/drawing/2014/main" val="2263424524"/>
                    </a:ext>
                  </a:extLst>
                </a:gridCol>
                <a:gridCol w="7364896">
                  <a:extLst>
                    <a:ext uri="{9D8B030D-6E8A-4147-A177-3AD203B41FA5}">
                      <a16:colId xmlns:a16="http://schemas.microsoft.com/office/drawing/2014/main" val="2386505325"/>
                    </a:ext>
                  </a:extLst>
                </a:gridCol>
              </a:tblGrid>
              <a:tr h="494944"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الجملة</a:t>
                      </a:r>
                      <a:endParaRPr lang="ar-MA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التشبيه المناسب</a:t>
                      </a: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165794"/>
                  </a:ext>
                </a:extLst>
              </a:tr>
              <a:tr h="494944"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التلميذ المجتهد...............</a:t>
                      </a:r>
                      <a:endParaRPr lang="ar-MA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التلميذ المجتهد كالنحلة في نشاطها وعملها.</a:t>
                      </a:r>
                      <a:endParaRPr lang="ar-MA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671267"/>
                  </a:ext>
                </a:extLst>
              </a:tr>
              <a:tr h="558026"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قلبُ الأمِّ........................</a:t>
                      </a:r>
                      <a:endParaRPr lang="ar-MA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قلبُ الأمِّ كالبحر في عطائه وعمقه.</a:t>
                      </a:r>
                      <a:endParaRPr lang="ar-MA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5714782"/>
                  </a:ext>
                </a:extLst>
              </a:tr>
              <a:tr h="1155067"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دفترُ التِّلْمِيذَة..................</a:t>
                      </a:r>
                      <a:endParaRPr lang="ar-MA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دفترُ التِّلْمِيذَة كالمرآة الصافية يعكس صفاءها.</a:t>
                      </a:r>
                      <a:endParaRPr lang="ar-MA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0731537"/>
                  </a:ext>
                </a:extLst>
              </a:tr>
            </a:tbl>
          </a:graphicData>
        </a:graphic>
      </p:graphicFrame>
      <p:sp>
        <p:nvSpPr>
          <p:cNvPr id="11" name="Google Shape;1500;p44">
            <a:extLst>
              <a:ext uri="{FF2B5EF4-FFF2-40B4-BE49-F238E27FC236}">
                <a16:creationId xmlns:a16="http://schemas.microsoft.com/office/drawing/2014/main" id="{8D3AA640-29DF-EC2C-976A-09C9D063C1E0}"/>
              </a:ext>
            </a:extLst>
          </p:cNvPr>
          <p:cNvSpPr txBox="1">
            <a:spLocks/>
          </p:cNvSpPr>
          <p:nvPr/>
        </p:nvSpPr>
        <p:spPr>
          <a:xfrm>
            <a:off x="1404317" y="106058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55000" lnSpcReduction="20000"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>
              <a:buClr>
                <a:srgbClr val="757070"/>
              </a:buClr>
              <a:buSzPts val="2000"/>
              <a:buFont typeface="Calibri"/>
              <a:buNone/>
            </a:pPr>
            <a:r>
              <a:rPr lang="ar-SA" sz="3600" b="1" kern="1200" dirty="0">
                <a:solidFill>
                  <a:srgbClr val="757070"/>
                </a:solidFill>
                <a:latin typeface="+mn-lt"/>
                <a:ea typeface="+mn-ea"/>
                <a:cs typeface="+mn-cs"/>
              </a:rPr>
              <a:t>الآن، </a:t>
            </a:r>
            <a:r>
              <a:rPr lang="ar-MA" sz="3600" b="1" kern="1200" dirty="0">
                <a:solidFill>
                  <a:srgbClr val="757070"/>
                </a:solidFill>
                <a:latin typeface="+mn-lt"/>
                <a:ea typeface="+mn-ea"/>
                <a:cs typeface="+mn-cs"/>
              </a:rPr>
              <a:t>لنصحح الإجابات في السبورة</a:t>
            </a:r>
            <a:r>
              <a:rPr lang="ar-SA" dirty="0"/>
              <a:t>.</a:t>
            </a:r>
          </a:p>
        </p:txBody>
      </p:sp>
      <p:sp>
        <p:nvSpPr>
          <p:cNvPr id="12" name="Google Shape;1369;p31">
            <a:extLst>
              <a:ext uri="{FF2B5EF4-FFF2-40B4-BE49-F238E27FC236}">
                <a16:creationId xmlns:a16="http://schemas.microsoft.com/office/drawing/2014/main" id="{5536F81B-64D0-F94C-5911-67B0A3137383}"/>
              </a:ext>
            </a:extLst>
          </p:cNvPr>
          <p:cNvSpPr txBox="1"/>
          <p:nvPr/>
        </p:nvSpPr>
        <p:spPr>
          <a:xfrm>
            <a:off x="447262" y="476170"/>
            <a:ext cx="11690312" cy="394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يحرص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المدرس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إشراك جل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المتعلمين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التصحيح الجماعي لجميع الأسئلة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السبورة مع تقديم التغذية الراجعة الفورية، وإرجاء توثيق الإجابات الصحيحة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الكراسة إلى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حين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الانتهاء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جميع الأسئلة</a:t>
            </a:r>
            <a:r>
              <a:rPr lang="ar-SA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97B9FC2-7A9C-C562-3921-02FDD99F754D}"/>
              </a:ext>
            </a:extLst>
          </p:cNvPr>
          <p:cNvSpPr txBox="1"/>
          <p:nvPr/>
        </p:nvSpPr>
        <p:spPr>
          <a:xfrm>
            <a:off x="3491345" y="903610"/>
            <a:ext cx="5049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أكمل الجمل بتشبيه مناسب: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0EF03E2-16DE-6C09-E85D-78D5288F1E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975907"/>
              </p:ext>
            </p:extLst>
          </p:nvPr>
        </p:nvGraphicFramePr>
        <p:xfrm>
          <a:off x="53311" y="4426439"/>
          <a:ext cx="11804073" cy="759873"/>
        </p:xfrm>
        <a:graphic>
          <a:graphicData uri="http://schemas.openxmlformats.org/drawingml/2006/table">
            <a:tbl>
              <a:tblPr/>
              <a:tblGrid>
                <a:gridCol w="11804073">
                  <a:extLst>
                    <a:ext uri="{9D8B030D-6E8A-4147-A177-3AD203B41FA5}">
                      <a16:colId xmlns:a16="http://schemas.microsoft.com/office/drawing/2014/main" val="3481177637"/>
                    </a:ext>
                  </a:extLst>
                </a:gridCol>
              </a:tblGrid>
              <a:tr h="759873"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قراءة الروايات................           قراءة الروايات كالسفر عبر العالم.</a:t>
                      </a:r>
                      <a:endParaRPr lang="fr-FR" sz="32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803033"/>
                  </a:ext>
                </a:extLst>
              </a:tr>
            </a:tbl>
          </a:graphicData>
        </a:graphic>
      </p:graphicFrame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F51A6C0-19AB-3D40-850E-EBB7CD84B92D}"/>
              </a:ext>
            </a:extLst>
          </p:cNvPr>
          <p:cNvCxnSpPr/>
          <p:nvPr/>
        </p:nvCxnSpPr>
        <p:spPr>
          <a:xfrm>
            <a:off x="7377545" y="4426439"/>
            <a:ext cx="0" cy="7794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261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D72276D7-6044-878B-02E0-1F7175A0E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Google Shape;1500;p44">
            <a:extLst>
              <a:ext uri="{FF2B5EF4-FFF2-40B4-BE49-F238E27FC236}">
                <a16:creationId xmlns:a16="http://schemas.microsoft.com/office/drawing/2014/main" id="{94E00BE5-6C5A-CBDC-B002-78678982DFD6}"/>
              </a:ext>
            </a:extLst>
          </p:cNvPr>
          <p:cNvSpPr txBox="1">
            <a:spLocks/>
          </p:cNvSpPr>
          <p:nvPr/>
        </p:nvSpPr>
        <p:spPr>
          <a:xfrm>
            <a:off x="1404317" y="106058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55000" lnSpcReduction="20000"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>
              <a:buClr>
                <a:srgbClr val="757070"/>
              </a:buClr>
              <a:buSzPts val="2000"/>
              <a:buFont typeface="Calibri"/>
              <a:buNone/>
            </a:pPr>
            <a:r>
              <a:rPr lang="ar-SA" sz="3600" b="1" kern="1200" dirty="0">
                <a:solidFill>
                  <a:srgbClr val="757070"/>
                </a:solidFill>
                <a:latin typeface="+mn-lt"/>
                <a:ea typeface="+mn-ea"/>
                <a:cs typeface="+mn-cs"/>
              </a:rPr>
              <a:t>الآن، </a:t>
            </a:r>
            <a:r>
              <a:rPr lang="ar-MA" sz="3600" b="1" kern="1200" dirty="0">
                <a:solidFill>
                  <a:srgbClr val="757070"/>
                </a:solidFill>
                <a:latin typeface="+mn-lt"/>
                <a:ea typeface="+mn-ea"/>
                <a:cs typeface="+mn-cs"/>
              </a:rPr>
              <a:t>لنصحح الإجابات في السبورة</a:t>
            </a:r>
            <a:r>
              <a:rPr lang="ar-SA" dirty="0"/>
              <a:t>.</a:t>
            </a:r>
          </a:p>
        </p:txBody>
      </p:sp>
      <p:sp>
        <p:nvSpPr>
          <p:cNvPr id="15" name="Google Shape;1369;p31">
            <a:extLst>
              <a:ext uri="{FF2B5EF4-FFF2-40B4-BE49-F238E27FC236}">
                <a16:creationId xmlns:a16="http://schemas.microsoft.com/office/drawing/2014/main" id="{37150E29-CCCB-587C-BD7C-EA6E2532F420}"/>
              </a:ext>
            </a:extLst>
          </p:cNvPr>
          <p:cNvSpPr txBox="1"/>
          <p:nvPr/>
        </p:nvSpPr>
        <p:spPr>
          <a:xfrm>
            <a:off x="447262" y="476170"/>
            <a:ext cx="11690312" cy="394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يحرص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المدرس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إشراك جل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المتعلمين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التصحيح الجماعي لجميع الأسئلة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السبورة مع تقديم التغذية الراجعة الفورية، وإرجاء توثيق الإجابات الصحيحة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الكراسة إلى الانتهاء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جميع الأسئلة</a:t>
            </a:r>
            <a:r>
              <a:rPr lang="ar-SA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97048A5-1B07-FA84-6019-39C3DF9461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61" y="952340"/>
            <a:ext cx="11118159" cy="528220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807A777-8CBF-BD0B-1F40-AD337A8904BF}"/>
              </a:ext>
            </a:extLst>
          </p:cNvPr>
          <p:cNvSpPr/>
          <p:nvPr/>
        </p:nvSpPr>
        <p:spPr>
          <a:xfrm>
            <a:off x="8009445" y="2596188"/>
            <a:ext cx="2410228" cy="4671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FF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عَبَّرَ</a:t>
            </a:r>
            <a:endParaRPr lang="fr-FR" sz="4400" b="1" dirty="0">
              <a:solidFill>
                <a:srgbClr val="FF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C53C5E-E27C-4E87-E638-3D3C701D969F}"/>
              </a:ext>
            </a:extLst>
          </p:cNvPr>
          <p:cNvSpPr/>
          <p:nvPr/>
        </p:nvSpPr>
        <p:spPr>
          <a:xfrm>
            <a:off x="7022308" y="3429000"/>
            <a:ext cx="2410228" cy="4671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FF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وَصَفَ</a:t>
            </a:r>
            <a:endParaRPr lang="fr-FR" sz="4400" b="1" dirty="0">
              <a:solidFill>
                <a:srgbClr val="FF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562218-C4B9-61A1-4BC4-328C3377CD1D}"/>
              </a:ext>
            </a:extLst>
          </p:cNvPr>
          <p:cNvSpPr/>
          <p:nvPr/>
        </p:nvSpPr>
        <p:spPr>
          <a:xfrm>
            <a:off x="6679408" y="4364634"/>
            <a:ext cx="2410228" cy="4671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FF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صَرَّحَ</a:t>
            </a:r>
            <a:endParaRPr lang="fr-FR" sz="4400" b="1" dirty="0">
              <a:solidFill>
                <a:srgbClr val="FF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459D96-D19E-CBA8-4650-75546838EEDF}"/>
              </a:ext>
            </a:extLst>
          </p:cNvPr>
          <p:cNvSpPr/>
          <p:nvPr/>
        </p:nvSpPr>
        <p:spPr>
          <a:xfrm>
            <a:off x="6096000" y="5299590"/>
            <a:ext cx="2410228" cy="4671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FF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سَأَلَ</a:t>
            </a:r>
            <a:endParaRPr lang="fr-FR" sz="4400" b="1" dirty="0">
              <a:solidFill>
                <a:srgbClr val="FF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587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377687" y="932419"/>
            <a:ext cx="11320669" cy="615142"/>
          </a:xfrm>
          <a:prstGeom prst="roundRect">
            <a:avLst/>
          </a:prstGeom>
          <a:solidFill>
            <a:srgbClr val="66FFCC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>
                <a:solidFill>
                  <a:schemeClr val="tx1"/>
                </a:solidFill>
              </a:rPr>
              <a:t>أحرص على التقويم الذاتي المنتظم لأدائي </a:t>
            </a:r>
            <a:r>
              <a:rPr lang="ar-MA" sz="3200" b="1" dirty="0">
                <a:solidFill>
                  <a:schemeClr val="tx1"/>
                </a:solidFill>
              </a:rPr>
              <a:t>في تعرف الظاهرة اللغوية وتوظيفها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9" name="Google Shape;1348;p27">
            <a:extLst>
              <a:ext uri="{FF2B5EF4-FFF2-40B4-BE49-F238E27FC236}">
                <a16:creationId xmlns:a16="http://schemas.microsoft.com/office/drawing/2014/main" id="{BD697BAB-3A58-9607-024E-2AFCDBD5B650}"/>
              </a:ext>
            </a:extLst>
          </p:cNvPr>
          <p:cNvSpPr txBox="1">
            <a:spLocks/>
          </p:cNvSpPr>
          <p:nvPr/>
        </p:nvSpPr>
        <p:spPr>
          <a:xfrm>
            <a:off x="288587" y="51787"/>
            <a:ext cx="11017224" cy="377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/>
            <a:r>
              <a:rPr lang="ar-SA" sz="1800" kern="0" dirty="0">
                <a:solidFill>
                  <a:schemeClr val="bg1">
                    <a:lumMod val="50000"/>
                  </a:schemeClr>
                </a:solidFill>
              </a:rPr>
              <a:t>التقويم الذاتي ل</a:t>
            </a:r>
            <a:r>
              <a:rPr lang="ar-MA" sz="1800" kern="0" dirty="0">
                <a:solidFill>
                  <a:schemeClr val="bg1">
                    <a:lumMod val="50000"/>
                  </a:schemeClr>
                </a:solidFill>
              </a:rPr>
              <a:t>فهم النص</a:t>
            </a:r>
            <a:r>
              <a:rPr lang="ar-SA" dirty="0"/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E44A7A-71ED-5FD3-2EEF-63C41AE87F3D}"/>
              </a:ext>
            </a:extLst>
          </p:cNvPr>
          <p:cNvSpPr txBox="1"/>
          <p:nvPr/>
        </p:nvSpPr>
        <p:spPr>
          <a:xfrm>
            <a:off x="683620" y="261564"/>
            <a:ext cx="10818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dirty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يطلب 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</a:rPr>
              <a:t>المدرس 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من ال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</a:rPr>
              <a:t>متعلمين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 تصحيح إجازاتهم على الكراسة وتوثيق تقويمهم الذاتي لذلك عليها، وفق المعايير المحددة في ص.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</a:rPr>
              <a:t>74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.</a:t>
            </a:r>
          </a:p>
          <a:p>
            <a:pPr algn="r" rtl="1"/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- ينتقل بعد ذلك إلى  التحقق من صدقية التقويم الذاتي عبر ال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</a:rPr>
              <a:t>تنقل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 بين الصفوف ومراقبة عمل ال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</a:rPr>
              <a:t>متعلمين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ar-SA" dirty="0">
                <a:solidFill>
                  <a:schemeClr val="bg1">
                    <a:lumMod val="65000"/>
                  </a:schemeClr>
                </a:solidFill>
              </a:rPr>
              <a:t>.  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2" name="Tableau 6">
            <a:extLst>
              <a:ext uri="{FF2B5EF4-FFF2-40B4-BE49-F238E27FC236}">
                <a16:creationId xmlns:a16="http://schemas.microsoft.com/office/drawing/2014/main" id="{3E8FF3D4-EF22-0E77-6902-7675A118D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766292"/>
              </p:ext>
            </p:extLst>
          </p:nvPr>
        </p:nvGraphicFramePr>
        <p:xfrm>
          <a:off x="496957" y="2331031"/>
          <a:ext cx="11459131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2062">
                  <a:extLst>
                    <a:ext uri="{9D8B030D-6E8A-4147-A177-3AD203B41FA5}">
                      <a16:colId xmlns:a16="http://schemas.microsoft.com/office/drawing/2014/main" val="258206342"/>
                    </a:ext>
                  </a:extLst>
                </a:gridCol>
                <a:gridCol w="753857">
                  <a:extLst>
                    <a:ext uri="{9D8B030D-6E8A-4147-A177-3AD203B41FA5}">
                      <a16:colId xmlns:a16="http://schemas.microsoft.com/office/drawing/2014/main" val="2426598242"/>
                    </a:ext>
                  </a:extLst>
                </a:gridCol>
                <a:gridCol w="588527">
                  <a:extLst>
                    <a:ext uri="{9D8B030D-6E8A-4147-A177-3AD203B41FA5}">
                      <a16:colId xmlns:a16="http://schemas.microsoft.com/office/drawing/2014/main" val="226804575"/>
                    </a:ext>
                  </a:extLst>
                </a:gridCol>
                <a:gridCol w="756676">
                  <a:extLst>
                    <a:ext uri="{9D8B030D-6E8A-4147-A177-3AD203B41FA5}">
                      <a16:colId xmlns:a16="http://schemas.microsoft.com/office/drawing/2014/main" val="1900482025"/>
                    </a:ext>
                  </a:extLst>
                </a:gridCol>
                <a:gridCol w="8638009">
                  <a:extLst>
                    <a:ext uri="{9D8B030D-6E8A-4147-A177-3AD203B41FA5}">
                      <a16:colId xmlns:a16="http://schemas.microsoft.com/office/drawing/2014/main" val="7829289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chemeClr val="tx1"/>
                          </a:solidFill>
                        </a:rPr>
                        <a:t>تمكنت من التعبير عن المواقف بتشبيه مناسب</a:t>
                      </a:r>
                      <a:endParaRPr lang="fr-FR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07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chemeClr val="tx1"/>
                          </a:solidFill>
                        </a:rPr>
                        <a:t>تمكنت من إكمال الجمل بتشبيه مناسب</a:t>
                      </a:r>
                      <a:endParaRPr lang="fr-FR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26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dirty="0">
                          <a:solidFill>
                            <a:schemeClr val="tx1"/>
                          </a:solidFill>
                        </a:rPr>
                        <a:t>وظفت أفعال الكلام في سياقات تواصلية مختلفة.</a:t>
                      </a:r>
                      <a:endParaRPr lang="fr-FR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00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dirty="0"/>
                        <a:t>أحتاج إلى المزيد من التمارين </a:t>
                      </a:r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936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dirty="0"/>
                        <a:t>أحتاج مساعدة أستاذي(تي)</a:t>
                      </a:r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191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52860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B48AD0E8-9468-DB48-2187-E80396679C67}"/>
              </a:ext>
            </a:extLst>
          </p:cNvPr>
          <p:cNvSpPr txBox="1"/>
          <p:nvPr/>
        </p:nvSpPr>
        <p:spPr>
          <a:xfrm>
            <a:off x="5381468" y="1945420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latin typeface="Calibri"/>
                <a:ea typeface="Calibri"/>
                <a:cs typeface="Calibri"/>
              </a:rPr>
              <a:t>اختتام الحصة</a:t>
            </a: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796F63DB-5C1B-7547-7902-BB3281636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83" y="2323597"/>
            <a:ext cx="2795544" cy="2795544"/>
          </a:xfrm>
          <a:prstGeom prst="rect">
            <a:avLst/>
          </a:prstGeom>
        </p:spPr>
      </p:pic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AC27BB1F-2C5B-27F0-0E16-2A110A8A71CE}"/>
              </a:ext>
            </a:extLst>
          </p:cNvPr>
          <p:cNvSpPr/>
          <p:nvPr/>
        </p:nvSpPr>
        <p:spPr>
          <a:xfrm>
            <a:off x="2173574" y="1945420"/>
            <a:ext cx="2158583" cy="1050159"/>
          </a:xfrm>
          <a:prstGeom prst="wedgeRoundRectCallout">
            <a:avLst>
              <a:gd name="adj1" fmla="val -73611"/>
              <a:gd name="adj2" fmla="val 439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prstClr val="black"/>
                </a:solidFill>
              </a:rPr>
              <a:t>وَصَلْنَا إِلَى نِهَايَةِ ٱلْحِصَّةِ</a:t>
            </a:r>
            <a:endParaRPr lang="fr-FR" sz="2400" dirty="0">
              <a:solidFill>
                <a:prstClr val="black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F7B0F1-626E-3BA6-2167-341A004B47F5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878072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0" y="37825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9759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4" descr="أطفال الكرتون رسمت باليد المواد في الصف رفع اليدين للإجابة على أسئلة تحميل  مجاني, ارفع يدك, صف دراسي, طالب علم PNG وملف PSD للتحميل مجانا">
            <a:extLst>
              <a:ext uri="{FF2B5EF4-FFF2-40B4-BE49-F238E27FC236}">
                <a16:creationId xmlns:a16="http://schemas.microsoft.com/office/drawing/2014/main" id="{9C1CD068-2D44-124E-8361-ABAC420F34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48878" y="3276600"/>
            <a:ext cx="2799522" cy="279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Google Shape;1692;p59">
            <a:extLst>
              <a:ext uri="{FF2B5EF4-FFF2-40B4-BE49-F238E27FC236}">
                <a16:creationId xmlns:a16="http://schemas.microsoft.com/office/drawing/2014/main" id="{98EBBF9F-4471-0087-C0D0-579C566115FF}"/>
              </a:ext>
            </a:extLst>
          </p:cNvPr>
          <p:cNvSpPr txBox="1">
            <a:spLocks/>
          </p:cNvSpPr>
          <p:nvPr/>
        </p:nvSpPr>
        <p:spPr>
          <a:xfrm>
            <a:off x="1134693" y="8576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>
              <a:buClr>
                <a:srgbClr val="757070"/>
              </a:buClr>
              <a:buSzPts val="2000"/>
              <a:buFont typeface="Calibri"/>
              <a:buNone/>
            </a:pPr>
            <a:r>
              <a:rPr lang="ar-SA" sz="2000" b="1" kern="1200" dirty="0">
                <a:solidFill>
                  <a:srgbClr val="757070"/>
                </a:solidFill>
                <a:ea typeface="+mj-ea"/>
                <a:sym typeface="Arial"/>
              </a:rPr>
              <a:t>التغذية الراجعة</a:t>
            </a:r>
          </a:p>
        </p:txBody>
      </p:sp>
      <p:sp>
        <p:nvSpPr>
          <p:cNvPr id="9" name="Google Shape;1694;p59">
            <a:extLst>
              <a:ext uri="{FF2B5EF4-FFF2-40B4-BE49-F238E27FC236}">
                <a16:creationId xmlns:a16="http://schemas.microsoft.com/office/drawing/2014/main" id="{8A464389-3B98-3C13-8363-B64026B23AA9}"/>
              </a:ext>
            </a:extLst>
          </p:cNvPr>
          <p:cNvSpPr txBox="1"/>
          <p:nvPr/>
        </p:nvSpPr>
        <p:spPr>
          <a:xfrm>
            <a:off x="9108166" y="2738295"/>
            <a:ext cx="2519148" cy="156962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S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قراءة الكلمات والعبارات التي لا يزال التلاميذ يجدون صعوبة في قراءتها</a:t>
            </a:r>
            <a:r>
              <a:rPr lang="ar-M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695;p59">
            <a:extLst>
              <a:ext uri="{FF2B5EF4-FFF2-40B4-BE49-F238E27FC236}">
                <a16:creationId xmlns:a16="http://schemas.microsoft.com/office/drawing/2014/main" id="{E98FB853-E9D2-D609-9BC6-B02D1956E0A9}"/>
              </a:ext>
            </a:extLst>
          </p:cNvPr>
          <p:cNvSpPr txBox="1"/>
          <p:nvPr/>
        </p:nvSpPr>
        <p:spPr>
          <a:xfrm>
            <a:off x="458573" y="2932882"/>
            <a:ext cx="2760456" cy="12002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انطلق من الفقرة الآتية واطرح ثلاث جمل </a:t>
            </a:r>
            <a:r>
              <a:rPr lang="ar-MA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فيها تشبيه مناسب</a:t>
            </a:r>
            <a:r>
              <a:rPr lang="ar-M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b="1" dirty="0">
              <a:solidFill>
                <a:schemeClr val="tx2">
                  <a:lumMod val="50000"/>
                  <a:lumOff val="50000"/>
                </a:schemeClr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696;p59">
            <a:extLst>
              <a:ext uri="{FF2B5EF4-FFF2-40B4-BE49-F238E27FC236}">
                <a16:creationId xmlns:a16="http://schemas.microsoft.com/office/drawing/2014/main" id="{2E98FE60-DA99-E6EC-B76E-580CDA4FA567}"/>
              </a:ext>
            </a:extLst>
          </p:cNvPr>
          <p:cNvSpPr txBox="1"/>
          <p:nvPr/>
        </p:nvSpPr>
        <p:spPr>
          <a:xfrm>
            <a:off x="4391965" y="3215402"/>
            <a:ext cx="2978580" cy="83095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S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اقتراح أسئلة أخرى في </a:t>
            </a:r>
            <a:r>
              <a:rPr lang="ar-MA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فهم النص من اختيار المدرس.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5C32C9-C826-9B87-706C-2C0470C25A6F}"/>
              </a:ext>
            </a:extLst>
          </p:cNvPr>
          <p:cNvSpPr txBox="1"/>
          <p:nvPr/>
        </p:nvSpPr>
        <p:spPr>
          <a:xfrm>
            <a:off x="740863" y="409890"/>
            <a:ext cx="1081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dirty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يقترح 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المدرس على المتعلمين 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مجموعة من الأنشطة بناء على الصعوبات والتعثرات المرصودة من خلال التقويم الذاتي للمتعلمين: القراءة بطلاقة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  <a:sym typeface="Arial"/>
              </a:rPr>
              <a:t>و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  <a:sym typeface="Arial"/>
              </a:rPr>
              <a:t>الفهم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  <a:sym typeface="Arial"/>
              </a:rPr>
              <a:t> وتوظيف الظواهر اللغوية.</a:t>
            </a:r>
            <a:endParaRPr lang="fr-FR" sz="1400" dirty="0">
              <a:solidFill>
                <a:schemeClr val="bg1">
                  <a:lumMod val="65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87;p1">
            <a:extLst>
              <a:ext uri="{FF2B5EF4-FFF2-40B4-BE49-F238E27FC236}">
                <a16:creationId xmlns:a16="http://schemas.microsoft.com/office/drawing/2014/main" id="{BF7CCFAE-D4B4-D804-5988-A8233F1F3B2D}"/>
              </a:ext>
            </a:extLst>
          </p:cNvPr>
          <p:cNvSpPr/>
          <p:nvPr/>
        </p:nvSpPr>
        <p:spPr>
          <a:xfrm>
            <a:off x="9121261" y="2092883"/>
            <a:ext cx="2519147" cy="52936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أَقْرَأُ النص بِطَلاقَةٍ</a:t>
            </a:r>
            <a:endParaRPr sz="18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89;p1">
            <a:extLst>
              <a:ext uri="{FF2B5EF4-FFF2-40B4-BE49-F238E27FC236}">
                <a16:creationId xmlns:a16="http://schemas.microsoft.com/office/drawing/2014/main" id="{BCEBB6EA-F062-7CF9-6281-49E1F98C473C}"/>
              </a:ext>
            </a:extLst>
          </p:cNvPr>
          <p:cNvSpPr/>
          <p:nvPr/>
        </p:nvSpPr>
        <p:spPr>
          <a:xfrm>
            <a:off x="4310947" y="2565667"/>
            <a:ext cx="2978580" cy="5144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endParaRPr sz="24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92;p1">
            <a:extLst>
              <a:ext uri="{FF2B5EF4-FFF2-40B4-BE49-F238E27FC236}">
                <a16:creationId xmlns:a16="http://schemas.microsoft.com/office/drawing/2014/main" id="{B683E9F3-C456-8D85-627B-A5167F8DA8F3}"/>
              </a:ext>
            </a:extLst>
          </p:cNvPr>
          <p:cNvSpPr/>
          <p:nvPr/>
        </p:nvSpPr>
        <p:spPr>
          <a:xfrm>
            <a:off x="438452" y="2258741"/>
            <a:ext cx="2760456" cy="532499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ar-MA" sz="24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الظواهر اللغوية</a:t>
            </a:r>
            <a:endParaRPr sz="24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9A154EA-3599-47DB-4DAF-5E6F4184C675}"/>
              </a:ext>
            </a:extLst>
          </p:cNvPr>
          <p:cNvCxnSpPr>
            <a:cxnSpLocks/>
            <a:stCxn id="30" idx="2"/>
          </p:cNvCxnSpPr>
          <p:nvPr/>
        </p:nvCxnSpPr>
        <p:spPr>
          <a:xfrm>
            <a:off x="5719218" y="1329293"/>
            <a:ext cx="4079409" cy="667236"/>
          </a:xfrm>
          <a:prstGeom prst="straightConnector1">
            <a:avLst/>
          </a:prstGeom>
          <a:ln w="38100">
            <a:solidFill>
              <a:srgbClr val="66FFCC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6E424CE-7EF9-CC7A-2860-2B82C143D0E1}"/>
              </a:ext>
            </a:extLst>
          </p:cNvPr>
          <p:cNvCxnSpPr>
            <a:cxnSpLocks/>
            <a:stCxn id="30" idx="2"/>
          </p:cNvCxnSpPr>
          <p:nvPr/>
        </p:nvCxnSpPr>
        <p:spPr>
          <a:xfrm>
            <a:off x="5719218" y="1329293"/>
            <a:ext cx="162037" cy="1195698"/>
          </a:xfrm>
          <a:prstGeom prst="straightConnector1">
            <a:avLst/>
          </a:prstGeom>
          <a:ln w="38100">
            <a:solidFill>
              <a:srgbClr val="66FF66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6091862-287A-442B-1BAE-C755B18F093B}"/>
              </a:ext>
            </a:extLst>
          </p:cNvPr>
          <p:cNvCxnSpPr>
            <a:cxnSpLocks/>
            <a:stCxn id="30" idx="2"/>
          </p:cNvCxnSpPr>
          <p:nvPr/>
        </p:nvCxnSpPr>
        <p:spPr>
          <a:xfrm flipH="1">
            <a:off x="2610362" y="1329293"/>
            <a:ext cx="3108856" cy="829755"/>
          </a:xfrm>
          <a:prstGeom prst="straightConnector1">
            <a:avLst/>
          </a:prstGeom>
          <a:ln w="38100">
            <a:solidFill>
              <a:srgbClr val="FFFF66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4F3ABC7D-243C-852C-A650-FC4545D5293E}"/>
              </a:ext>
            </a:extLst>
          </p:cNvPr>
          <p:cNvSpPr/>
          <p:nvPr/>
        </p:nvSpPr>
        <p:spPr>
          <a:xfrm>
            <a:off x="4470952" y="853624"/>
            <a:ext cx="2496532" cy="47566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Calibri"/>
                <a:cs typeface="Calibri"/>
              </a:rPr>
              <a:t>أنا والكتابة</a:t>
            </a:r>
            <a:endParaRPr lang="fr-FR" sz="24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id="{79B484F6-0340-7F10-C341-2FEA86295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0910" y="4743877"/>
            <a:ext cx="3707854" cy="15696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MA" altLang="fr-FR" sz="2400" b="1" dirty="0">
                <a:solidFill>
                  <a:schemeClr val="dk1"/>
                </a:solidFill>
                <a:latin typeface="Calibri"/>
                <a:cs typeface="Calibri"/>
              </a:rPr>
              <a:t>وهو ملتصق بأصابعي</a:t>
            </a:r>
            <a:endParaRPr lang="fr-FR" altLang="fr-FR" sz="2400" b="1" dirty="0">
              <a:solidFill>
                <a:schemeClr val="dk1"/>
              </a:solidFill>
              <a:latin typeface="Calibri"/>
              <a:cs typeface="Calibri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MA" altLang="fr-FR" sz="2400" b="1" dirty="0">
                <a:solidFill>
                  <a:schemeClr val="dk1"/>
                </a:solidFill>
                <a:latin typeface="Calibri"/>
                <a:cs typeface="Calibri"/>
              </a:rPr>
              <a:t>كأنّ الكتابة بابي إلى الحياة</a:t>
            </a:r>
            <a:endParaRPr lang="fr-FR" altLang="fr-FR" sz="2400" b="1" dirty="0">
              <a:solidFill>
                <a:schemeClr val="dk1"/>
              </a:solidFill>
              <a:latin typeface="Calibri"/>
              <a:cs typeface="Calibri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MA" altLang="fr-FR" sz="2400" b="1" dirty="0">
                <a:solidFill>
                  <a:schemeClr val="dk1"/>
                </a:solidFill>
                <a:latin typeface="Calibri"/>
                <a:cs typeface="Calibri"/>
              </a:rPr>
              <a:t>وتتراكم القصاصات يوما بعد يوم</a:t>
            </a:r>
            <a:endParaRPr lang="fr-FR" altLang="fr-FR" sz="2400" b="1" dirty="0">
              <a:solidFill>
                <a:schemeClr val="dk1"/>
              </a:solidFill>
              <a:latin typeface="Calibri"/>
              <a:cs typeface="Calibri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MA" altLang="fr-FR" sz="2400" b="1" dirty="0">
                <a:solidFill>
                  <a:schemeClr val="dk1"/>
                </a:solidFill>
                <a:latin typeface="Calibri"/>
                <a:cs typeface="Calibri"/>
              </a:rPr>
              <a:t>أشم رائحة الكتب على بعد أميال</a:t>
            </a:r>
            <a:endParaRPr lang="fr-FR" altLang="fr-FR" sz="2400" b="1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17BACA1-D82D-EC13-01BE-CEB7469A0F78}"/>
              </a:ext>
            </a:extLst>
          </p:cNvPr>
          <p:cNvSpPr txBox="1"/>
          <p:nvPr/>
        </p:nvSpPr>
        <p:spPr>
          <a:xfrm>
            <a:off x="4246900" y="4291532"/>
            <a:ext cx="3402947" cy="193899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ماذا كانت الأم تقول لابنتها؟</a:t>
            </a:r>
          </a:p>
          <a:p>
            <a:pPr algn="r" rtl="1"/>
            <a:r>
              <a:rPr kumimoji="0" lang="ar-SA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لماذا </a:t>
            </a:r>
            <a:r>
              <a:rPr kumimoji="0" lang="ar-MA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لم يكن لمواقع التواصل الاجتماعي </a:t>
            </a:r>
            <a:r>
              <a:rPr lang="ar-MA" alt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مكان في </a:t>
            </a:r>
            <a:r>
              <a:rPr kumimoji="0" lang="ar-MA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حياة الكاتبة؟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الرسالة أو العبرة التي نست</a:t>
            </a:r>
            <a:r>
              <a:rPr kumimoji="0" lang="ar-MA" altLang="fr-F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نتجها</a:t>
            </a:r>
            <a:r>
              <a:rPr kumimoji="0" lang="ar-MA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من تجربة الكاتبة</a:t>
            </a:r>
            <a:r>
              <a:rPr kumimoji="0" lang="ar-SA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F316C4D-F3F3-6BAE-776C-874BC900FA91}"/>
              </a:ext>
            </a:extLst>
          </p:cNvPr>
          <p:cNvSpPr txBox="1"/>
          <p:nvPr/>
        </p:nvSpPr>
        <p:spPr>
          <a:xfrm>
            <a:off x="156829" y="4248891"/>
            <a:ext cx="3534972" cy="23509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104140" algn="just" rtl="1">
              <a:lnSpc>
                <a:spcPct val="150000"/>
              </a:lnSpc>
              <a:spcAft>
                <a:spcPts val="1000"/>
              </a:spcAft>
            </a:pPr>
            <a:r>
              <a:rPr lang="ar-MA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منذ وعيت الدنيا وعرفت ما هو القلم، وهو ملتصق بأصابعي، أكتب وأكتب باستمرار وكأن الكتابة بابي إلى الحياة، </a:t>
            </a:r>
            <a:r>
              <a:rPr lang="ar-MA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وإذل</a:t>
            </a:r>
            <a:r>
              <a:rPr lang="ar-MA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لم يكن القلم قريبا مني، خطت أصابعي كلمات في الهواء.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9757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52779C09-617F-3CA1-C55A-E5DE9B206FC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B2DFDBD-143E-9F7D-8D2E-F160B46CCFF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9759B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1713;p61">
            <a:extLst>
              <a:ext uri="{FF2B5EF4-FFF2-40B4-BE49-F238E27FC236}">
                <a16:creationId xmlns:a16="http://schemas.microsoft.com/office/drawing/2014/main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  <a:buFont typeface="Calibri"/>
              <a:buNone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قبل توديعكم، أطلب منكم إنجاز هذا العمل في المنزل:</a:t>
            </a:r>
          </a:p>
        </p:txBody>
      </p:sp>
      <p:pic>
        <p:nvPicPr>
          <p:cNvPr id="7" name="Google Shape;1715;p61">
            <a:extLst>
              <a:ext uri="{FF2B5EF4-FFF2-40B4-BE49-F238E27FC236}">
                <a16:creationId xmlns:a16="http://schemas.microsoft.com/office/drawing/2014/main" id="{F32A82F8-DF0E-ACC6-FEC1-016D11FDD2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64579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716;p61">
            <a:extLst>
              <a:ext uri="{FF2B5EF4-FFF2-40B4-BE49-F238E27FC236}">
                <a16:creationId xmlns:a16="http://schemas.microsoft.com/office/drawing/2014/main" id="{110F0263-432D-8589-1335-6C10538CD89A}"/>
              </a:ext>
            </a:extLst>
          </p:cNvPr>
          <p:cNvSpPr txBox="1"/>
          <p:nvPr/>
        </p:nvSpPr>
        <p:spPr>
          <a:xfrm>
            <a:off x="701277" y="2107704"/>
            <a:ext cx="11175531" cy="3024336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MA" sz="4400" b="1" dirty="0">
                <a:solidFill>
                  <a:schemeClr val="dk1"/>
                </a:solidFill>
                <a:latin typeface="Calibri"/>
                <a:cs typeface="Calibri"/>
              </a:rPr>
              <a:t>أحكي </a:t>
            </a:r>
            <a:r>
              <a:rPr lang="ar-SA" sz="4400" b="1" dirty="0">
                <a:solidFill>
                  <a:schemeClr val="dk1"/>
                </a:solidFill>
                <a:latin typeface="Calibri"/>
                <a:cs typeface="Calibri"/>
              </a:rPr>
              <a:t> عن </a:t>
            </a:r>
            <a:r>
              <a:rPr lang="ar-MA" sz="4400" b="1" dirty="0">
                <a:solidFill>
                  <a:schemeClr val="dk1"/>
                </a:solidFill>
                <a:latin typeface="Calibri"/>
                <a:cs typeface="Calibri"/>
              </a:rPr>
              <a:t>أول كتاب قرأته</a:t>
            </a:r>
            <a:r>
              <a:rPr lang="ar-SA" sz="4400" b="1" dirty="0">
                <a:solidFill>
                  <a:schemeClr val="dk1"/>
                </a:solidFill>
                <a:latin typeface="Calibri"/>
                <a:cs typeface="Calibri"/>
              </a:rPr>
              <a:t> في مقطع سردي</a:t>
            </a:r>
            <a:r>
              <a:rPr lang="ar-MA" sz="4400" b="1" dirty="0">
                <a:solidFill>
                  <a:schemeClr val="dk1"/>
                </a:solidFill>
                <a:latin typeface="Calibri"/>
                <a:cs typeface="Calibri"/>
              </a:rPr>
              <a:t> من عشرة أسطر.</a:t>
            </a:r>
            <a:endParaRPr sz="4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66050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21E1CBB2-FF1D-A50A-0166-BBCF33559C80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932AD5-D2DF-D842-707D-F08782BBAA5F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9759B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1721;p62">
            <a:extLst>
              <a:ext uri="{FF2B5EF4-FFF2-40B4-BE49-F238E27FC236}">
                <a16:creationId xmlns:a16="http://schemas.microsoft.com/office/drawing/2014/main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 dirty="0"/>
              <a:t>وَصَلْنَا إِلَى نِهَايَةِ </a:t>
            </a:r>
            <a:r>
              <a:rPr lang="ar-MA" sz="2400"/>
              <a:t>ٱلْحصَّةِ</a:t>
            </a:r>
            <a:r>
              <a:rPr lang="ar-MA" sz="2400" dirty="0"/>
              <a:t>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:a16="http://schemas.microsoft.com/office/drawing/2014/main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:a16="http://schemas.microsoft.com/office/drawing/2014/main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806" y="65335"/>
            <a:ext cx="731837" cy="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6911183"/>
      </p:ext>
    </p:extLst>
  </p:cSld>
  <p:clrMapOvr>
    <a:masterClrMapping/>
  </p:clrMapOvr>
</p:sld>
</file>

<file path=ppt/theme/theme1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6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0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2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2236</TotalTime>
  <Words>1792</Words>
  <Application>Microsoft Office PowerPoint</Application>
  <PresentationFormat>Grand écran</PresentationFormat>
  <Paragraphs>255</Paragraphs>
  <Slides>37</Slides>
  <Notes>5</Notes>
  <HiddenSlides>3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37</vt:i4>
      </vt:variant>
    </vt:vector>
  </HeadingPairs>
  <TitlesOfParts>
    <vt:vector size="54" baseType="lpstr">
      <vt:lpstr>Aptos</vt:lpstr>
      <vt:lpstr>Aptos Display</vt:lpstr>
      <vt:lpstr>Arial</vt:lpstr>
      <vt:lpstr>Calibri</vt:lpstr>
      <vt:lpstr>Calibri (En-têtes)</vt:lpstr>
      <vt:lpstr>Calibri Light</vt:lpstr>
      <vt:lpstr>Dosis</vt:lpstr>
      <vt:lpstr>Poppins ExtraBold</vt:lpstr>
      <vt:lpstr>Simplified Arabic</vt:lpstr>
      <vt:lpstr>Symbol</vt:lpstr>
      <vt:lpstr>Wingdings</vt:lpstr>
      <vt:lpstr>5_Thème Office</vt:lpstr>
      <vt:lpstr>6_Thème Office</vt:lpstr>
      <vt:lpstr>16_Thème Office</vt:lpstr>
      <vt:lpstr>Thème Office</vt:lpstr>
      <vt:lpstr>20_Thème Office</vt:lpstr>
      <vt:lpstr>22_Thème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بمعنى هذا الضابط الذي ينبغي الالتزام به داخل الفصل؟</vt:lpstr>
      <vt:lpstr>من يذكرنا بمعنى هذا الضابط الذي ينبغي الالتزام به داخل الفصل؟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admin</cp:lastModifiedBy>
  <cp:revision>188</cp:revision>
  <dcterms:created xsi:type="dcterms:W3CDTF">2025-08-08T14:19:48Z</dcterms:created>
  <dcterms:modified xsi:type="dcterms:W3CDTF">2025-11-05T07:51:30Z</dcterms:modified>
</cp:coreProperties>
</file>