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3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4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5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  <p:sldMasterId id="2147483759" r:id="rId2"/>
    <p:sldMasterId id="2147483992" r:id="rId3"/>
    <p:sldMasterId id="2147484131" r:id="rId4"/>
    <p:sldMasterId id="2147484166" r:id="rId5"/>
    <p:sldMasterId id="2147484223" r:id="rId6"/>
  </p:sldMasterIdLst>
  <p:notesMasterIdLst>
    <p:notesMasterId r:id="rId47"/>
  </p:notesMasterIdLst>
  <p:sldIdLst>
    <p:sldId id="259" r:id="rId7"/>
    <p:sldId id="2147483630" r:id="rId8"/>
    <p:sldId id="2147483486" r:id="rId9"/>
    <p:sldId id="263" r:id="rId10"/>
    <p:sldId id="2147483592" r:id="rId11"/>
    <p:sldId id="298" r:id="rId12"/>
    <p:sldId id="2147483600" r:id="rId13"/>
    <p:sldId id="299" r:id="rId14"/>
    <p:sldId id="2147483642" r:id="rId15"/>
    <p:sldId id="295" r:id="rId16"/>
    <p:sldId id="278" r:id="rId17"/>
    <p:sldId id="280" r:id="rId18"/>
    <p:sldId id="300" r:id="rId19"/>
    <p:sldId id="2147483436" r:id="rId20"/>
    <p:sldId id="269" r:id="rId21"/>
    <p:sldId id="270" r:id="rId22"/>
    <p:sldId id="271" r:id="rId23"/>
    <p:sldId id="261" r:id="rId24"/>
    <p:sldId id="266" r:id="rId25"/>
    <p:sldId id="2147483647" r:id="rId26"/>
    <p:sldId id="2147483618" r:id="rId27"/>
    <p:sldId id="2147483589" r:id="rId28"/>
    <p:sldId id="256" r:id="rId29"/>
    <p:sldId id="272" r:id="rId30"/>
    <p:sldId id="275" r:id="rId31"/>
    <p:sldId id="273" r:id="rId32"/>
    <p:sldId id="277" r:id="rId33"/>
    <p:sldId id="265" r:id="rId34"/>
    <p:sldId id="274" r:id="rId35"/>
    <p:sldId id="267" r:id="rId36"/>
    <p:sldId id="276" r:id="rId37"/>
    <p:sldId id="264" r:id="rId38"/>
    <p:sldId id="260" r:id="rId39"/>
    <p:sldId id="279" r:id="rId40"/>
    <p:sldId id="281" r:id="rId41"/>
    <p:sldId id="262" r:id="rId42"/>
    <p:sldId id="2147483620" r:id="rId43"/>
    <p:sldId id="2147483597" r:id="rId44"/>
    <p:sldId id="268" r:id="rId45"/>
    <p:sldId id="2147483560" r:id="rId4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FF3300"/>
    <a:srgbClr val="66FFCC"/>
    <a:srgbClr val="66FF66"/>
    <a:srgbClr val="00FFFF"/>
    <a:srgbClr val="FFFF66"/>
    <a:srgbClr val="FF0066"/>
    <a:srgbClr val="0099FF"/>
    <a:srgbClr val="99CCFF"/>
    <a:srgbClr val="15A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50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1051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D1214-C790-417D-A54B-85A42C4AE46A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74F34-2E39-4643-A01F-A565B072FF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989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66F0D78-D378-595E-6130-9F87EF53D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71;g3634b8406b9_1_0:notes">
            <a:extLst>
              <a:ext uri="{FF2B5EF4-FFF2-40B4-BE49-F238E27FC236}">
                <a16:creationId xmlns:a16="http://schemas.microsoft.com/office/drawing/2014/main" id="{A4EBF64A-B253-3FF9-BD8B-A31801EAC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1863" y="1052513"/>
            <a:ext cx="5054600" cy="2843212"/>
          </a:xfrm>
          <a:ln w="12701" cap="flat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fr-FR"/>
          </a:p>
        </p:txBody>
      </p:sp>
      <p:sp>
        <p:nvSpPr>
          <p:cNvPr id="3" name="Google Shape;772;g3634b8406b9_1_0:notes">
            <a:extLst>
              <a:ext uri="{FF2B5EF4-FFF2-40B4-BE49-F238E27FC236}">
                <a16:creationId xmlns:a16="http://schemas.microsoft.com/office/drawing/2014/main" id="{A990AF56-1BF7-D3FC-BC62-2948A9565A8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59"/>
            <a:ext cx="5486400" cy="3600596"/>
          </a:xfrm>
        </p:spPr>
        <p:txBody>
          <a:bodyPr lIns="91421" tIns="45701" rIns="91421" bIns="45701"/>
          <a:lstStyle/>
          <a:p>
            <a:endParaRPr lang="fr-FR" dirty="0"/>
          </a:p>
        </p:txBody>
      </p:sp>
      <p:sp>
        <p:nvSpPr>
          <p:cNvPr id="4" name="Google Shape;773;g3634b8406b9_1_0:notes">
            <a:extLst>
              <a:ext uri="{FF2B5EF4-FFF2-40B4-BE49-F238E27FC236}">
                <a16:creationId xmlns:a16="http://schemas.microsoft.com/office/drawing/2014/main" id="{784A298B-DC89-0AD9-4BDA-0369BB4C35D0}"/>
              </a:ext>
            </a:extLst>
          </p:cNvPr>
          <p:cNvSpPr txBox="1"/>
          <p:nvPr/>
        </p:nvSpPr>
        <p:spPr>
          <a:xfrm>
            <a:off x="3884608" y="8685227"/>
            <a:ext cx="2971800" cy="4586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8D0D654-7172-4DD1-A11D-C8D82BEB2586}" type="slidenum">
              <a:t>1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115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B6B60-4C97-8632-32AF-2ED4A5496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5EEFAF4-475A-1034-978B-4C1D6D786E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570A6BA-AAD8-7309-4068-557D414C72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7ED172-766A-A9CC-18BA-F1E9B51021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437357-FDEB-42E8-94B9-16208305E930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540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AC6A5CBB-8281-B2A4-DD81-824700A8E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88C5E7F4-DE2A-64B9-2DF7-04558F0E5F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ADD53A2B-6B19-7602-544E-36BE26D6EA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8594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AC6A5CBB-8281-B2A4-DD81-824700A8E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88C5E7F4-DE2A-64B9-2DF7-04558F0E5F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ADD53A2B-6B19-7602-544E-36BE26D6EA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9111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AC6A5CBB-8281-B2A4-DD81-824700A8E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88C5E7F4-DE2A-64B9-2DF7-04558F0E5F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ADD53A2B-6B19-7602-544E-36BE26D6EA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192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12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415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B64A3EE-1873-493E-94C6-3DA5AC4968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8895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28897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8732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7BE8DEB-705E-4647-B517-3FA30C223BDF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224582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6F310AA-5A3D-4C11-9811-C9290F9C2E68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428132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044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908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975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838A6BF-B8F6-446D-B38E-D5D93A388C7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399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4DCEC68-AA10-430F-AB8E-74B26C8292AC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23864028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14/11/2025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864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927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9719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</p:spTree>
    <p:extLst>
      <p:ext uri="{BB962C8B-B14F-4D97-AF65-F5344CB8AC3E}">
        <p14:creationId xmlns:p14="http://schemas.microsoft.com/office/powerpoint/2010/main" val="18383586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01096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3128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14/11/2025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6412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1396352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4404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502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87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6402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008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81477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6331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33889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7695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36004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85804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78636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5082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45468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8014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67209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83481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809473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50176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3111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9023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89080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324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0258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4236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791043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717555"/>
      </p:ext>
    </p:extLst>
  </p:cSld>
  <p:clrMapOvr>
    <a:masterClrMapping/>
  </p:clrMapOvr>
  <p:hf sldNum="0"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132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8485775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7840053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580507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879708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43495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10104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301776114"/>
      </p:ext>
    </p:extLst>
  </p:cSld>
  <p:clrMapOvr>
    <a:masterClrMapping/>
  </p:clrMapOvr>
  <p:hf sldNum="0"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14/11/2025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5520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3824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92570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98897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58492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87684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14/11/2025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17599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72463180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4077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5182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4226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6612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553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415579"/>
      </p:ext>
    </p:extLst>
  </p:cSld>
  <p:clrMapOvr>
    <a:masterClrMapping/>
  </p:clrMapOvr>
  <p:hf sldNum="0"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9B145A-EE5E-445F-8B91-90C4E506F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EF3F907-5569-9BCE-8A6B-BC1BB057C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AF89CE-4B4C-5321-564B-69254A22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AC68EB-0DBF-E572-FB53-7EE51E6D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0DD17E-B6BD-7069-50DD-AD5C0390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51067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2C897B-E86B-B5CA-E896-B0F47CC3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50A178-4D58-E79B-1B26-DB40F7111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E4BC91-89E0-F1CE-C6A0-843CF319A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57749F-43B6-19B7-30EF-A1A3E5CF9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97A07-2DF6-58D2-C46D-39142D24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17491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A67664-0A96-A11B-469E-9D0F60F07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2EB0FB-284F-9FAF-A736-00888E3F0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A81A025-33FC-1C2A-7EF0-CAE6BF0B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415823-E510-7F5F-7191-1D9934C6A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05DCD7-E301-9498-F932-90C450DC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27516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E00259-8F24-811D-BA6F-F0BD6098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7BEEF4-1B3F-90B0-4D2E-6612457B5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9CCBE76-9F1A-353A-12F7-3FAE8132B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B3CE214-72F8-0CCB-8191-F609D0230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04685B-9B52-4ED5-0275-3D04EE3C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645D7B3-5445-F943-6063-1D405B1B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89721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843E78-E586-B579-E9B0-FAA52146C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ACB1FBD-A8A3-D9E3-57F2-96097B72B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540FDAD-0BAB-55F5-E546-0AA449920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BD4DBD2-00FB-9311-4B56-7322DEC9D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34FED25-B4DF-2A72-91C7-D9559B83A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1ABF4BF-4FD7-BC35-C52C-F1C0770B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08583A-0313-53CA-3C83-3CEAF20C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2414D4-2DAB-C3BC-6084-CB863028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28958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3825C7-0915-E6FF-029C-E459254C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4BF64F8-5849-8849-1542-F41E5708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079A9E0-E8D3-53CB-4B27-32396B4D8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2849602-F748-A2AA-5B0C-019567B9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38978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4FDAF37-3944-6C5A-345E-2EA9DE6B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75D438C-A7A4-A160-3E08-9C1A9915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69369C-334B-7A2F-0C5D-4D0B82197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62655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3E0048-39D1-0605-6D00-562A1666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810052-C6A5-B1DF-0EC3-2054D954F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6B557F7-A11E-7D2D-0D49-DE7799D91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10ED86-2C89-87FE-B6BF-BDEB4FE1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8279DA5-11CB-45AE-3BE3-05F78C228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FE63A9-8179-8C7E-0035-097D6B7F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07294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B73204-4F88-0D02-88CC-102445617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53B9D6C-B98B-9E54-4309-ECFA32598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82CE850-CD5C-A3AF-C3BA-5543DBE24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2CA4C6-E7C0-39AB-8BE9-430732F96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5618498-DE66-330C-5EE4-742E2D51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45224D3-B1F7-A979-C7EE-36C59490E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14526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444841-DD72-DEF8-D265-6D0B28B0C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EC752F7-6BF9-0CBA-C0F3-441C1B9ED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571420-D84B-750F-3121-0CB9A730B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57DBA2-9167-49A8-3B45-7B0CE694D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F76EA2-4CB5-8A34-5F93-AE5CB715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58289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57394FC-BB82-DDC5-4401-B0036241E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3A50C8-4CE9-C1C5-1014-A1B4DFFA0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78C3EE-5F14-4308-35C8-D5979A1AB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5C1C12-E8FB-9399-0467-6196B2EA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46D178-FDAA-934E-8A75-B517AF1A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98249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1;p65">
            <a:extLst>
              <a:ext uri="{FF2B5EF4-FFF2-40B4-BE49-F238E27FC236}">
                <a16:creationId xmlns:a16="http://schemas.microsoft.com/office/drawing/2014/main" id="{26459DD0-CBC0-27E6-F49B-4789DAE18F30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1749855"/>
      </p:ext>
    </p:extLst>
  </p:cSld>
  <p:clrMapOvr>
    <a:masterClrMapping/>
  </p:clrMapOvr>
  <p:hf sldNum="0"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34801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77984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591857"/>
      </p:ext>
    </p:extLst>
  </p:cSld>
  <p:clrMapOvr>
    <a:masterClrMapping/>
  </p:clrMapOvr>
  <p:hf sldNum="0"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0622775"/>
      </p:ext>
    </p:extLst>
  </p:cSld>
  <p:clrMapOvr>
    <a:masterClrMapping/>
  </p:clrMapOvr>
  <p:hf sldNum="0" hdr="0" ft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756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03173591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91195473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035412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025524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35081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32336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075200313"/>
      </p:ext>
    </p:extLst>
  </p:cSld>
  <p:clrMapOvr>
    <a:masterClrMapping/>
  </p:clrMapOvr>
  <p:hf sldNum="0" hdr="0" ftr="0" dt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14/11/2025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24847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8114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91877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23821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4664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009711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14/11/2025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92375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6767699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101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847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146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525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735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985604"/>
      </p:ext>
    </p:extLst>
  </p:cSld>
  <p:clrMapOvr>
    <a:masterClrMapping/>
  </p:clrMapOvr>
  <p:hf sldNum="0" hdr="0" ftr="0" dt="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8004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2_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8437254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04243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33898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93618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106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54100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559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47114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92573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70982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46408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82880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8283578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176954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5943007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8656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851126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16886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1418978"/>
      </p:ext>
    </p:extLst>
  </p:cSld>
  <p:clrMapOvr>
    <a:masterClrMapping/>
  </p:clrMapOvr>
  <p:hf sldNum="0" hdr="0" ftr="0" dt="0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8558" y="372721"/>
            <a:ext cx="10529279" cy="267549"/>
          </a:xfrm>
        </p:spPr>
        <p:txBody>
          <a:bodyPr>
            <a:noAutofit/>
          </a:bodyPr>
          <a:lstStyle>
            <a:lvl1pPr algn="r">
              <a:defRPr sz="1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 algn="r"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46359" y="590324"/>
            <a:ext cx="10250160" cy="321521"/>
          </a:xfrm>
        </p:spPr>
        <p:txBody>
          <a:bodyPr>
            <a:noAutofit/>
          </a:bodyPr>
          <a:lstStyle>
            <a:lvl1pPr algn="r" rtl="1">
              <a:buFont typeface="Arial" panose="020B0604020202020204" pitchFamily="34" charset="0"/>
              <a:buChar char="•"/>
              <a:defRPr sz="140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11484657" y="200308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481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slideLayout" Target="../slideLayouts/slideLayout61.xml"/><Relationship Id="rId26" Type="http://schemas.openxmlformats.org/officeDocument/2006/relationships/slideLayout" Target="../slideLayouts/slideLayout69.xml"/><Relationship Id="rId3" Type="http://schemas.openxmlformats.org/officeDocument/2006/relationships/slideLayout" Target="../slideLayouts/slideLayout46.xml"/><Relationship Id="rId21" Type="http://schemas.openxmlformats.org/officeDocument/2006/relationships/slideLayout" Target="../slideLayouts/slideLayout64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5" Type="http://schemas.openxmlformats.org/officeDocument/2006/relationships/slideLayout" Target="../slideLayouts/slideLayout68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24" Type="http://schemas.openxmlformats.org/officeDocument/2006/relationships/slideLayout" Target="../slideLayouts/slideLayout67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23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53.xml"/><Relationship Id="rId19" Type="http://schemas.openxmlformats.org/officeDocument/2006/relationships/slideLayout" Target="../slideLayouts/slideLayout62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Relationship Id="rId22" Type="http://schemas.openxmlformats.org/officeDocument/2006/relationships/slideLayout" Target="../slideLayouts/slideLayout65.xml"/><Relationship Id="rId27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29" Type="http://schemas.openxmlformats.org/officeDocument/2006/relationships/theme" Target="../theme/theme5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28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Relationship Id="rId27" Type="http://schemas.openxmlformats.org/officeDocument/2006/relationships/slideLayout" Target="../slideLayouts/slideLayout10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2.xml"/><Relationship Id="rId18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17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1.xml"/><Relationship Id="rId16" Type="http://schemas.openxmlformats.org/officeDocument/2006/relationships/slideLayout" Target="../slideLayouts/slideLayout125.xml"/><Relationship Id="rId20" Type="http://schemas.openxmlformats.org/officeDocument/2006/relationships/theme" Target="../theme/theme6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19.xml"/><Relationship Id="rId19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8263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  <p:sldLayoutId id="2147483751" r:id="rId19"/>
    <p:sldLayoutId id="2147483752" r:id="rId20"/>
    <p:sldLayoutId id="2147483753" r:id="rId21"/>
    <p:sldLayoutId id="2147483754" r:id="rId22"/>
    <p:sldLayoutId id="2147483755" r:id="rId23"/>
    <p:sldLayoutId id="2147483756" r:id="rId24"/>
    <p:sldLayoutId id="2147483757" r:id="rId25"/>
    <p:sldLayoutId id="2147483758" r:id="rId26"/>
    <p:sldLayoutId id="2147484245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4960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5633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2" r:id="rId9"/>
    <p:sldLayoutId id="2147484003" r:id="rId10"/>
    <p:sldLayoutId id="2147484004" r:id="rId11"/>
    <p:sldLayoutId id="2147484005" r:id="rId12"/>
    <p:sldLayoutId id="2147484006" r:id="rId13"/>
    <p:sldLayoutId id="2147484007" r:id="rId14"/>
    <p:sldLayoutId id="2147484008" r:id="rId15"/>
    <p:sldLayoutId id="2147484009" r:id="rId16"/>
    <p:sldLayoutId id="2147484010" r:id="rId17"/>
    <p:sldLayoutId id="2147484011" r:id="rId18"/>
    <p:sldLayoutId id="2147484012" r:id="rId19"/>
    <p:sldLayoutId id="2147484013" r:id="rId20"/>
    <p:sldLayoutId id="2147484014" r:id="rId21"/>
    <p:sldLayoutId id="2147484015" r:id="rId22"/>
    <p:sldLayoutId id="2147484016" r:id="rId23"/>
    <p:sldLayoutId id="2147484017" r:id="rId24"/>
    <p:sldLayoutId id="2147484018" r:id="rId25"/>
    <p:sldLayoutId id="2147484019" r:id="rId26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4E50BBC-3BF8-C219-D542-F2C4D5D1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70E9FD-C48F-7E19-D5C0-82FC36994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903351-C726-AD3B-94E0-2347A4B67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926661-6C0F-1C34-98F3-6CEDB034D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2E3FEF-4450-FD47-B33C-70163431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75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2" r:id="rId1"/>
    <p:sldLayoutId id="2147484133" r:id="rId2"/>
    <p:sldLayoutId id="2147484134" r:id="rId3"/>
    <p:sldLayoutId id="2147484135" r:id="rId4"/>
    <p:sldLayoutId id="2147484136" r:id="rId5"/>
    <p:sldLayoutId id="2147484137" r:id="rId6"/>
    <p:sldLayoutId id="2147484138" r:id="rId7"/>
    <p:sldLayoutId id="2147484139" r:id="rId8"/>
    <p:sldLayoutId id="2147484140" r:id="rId9"/>
    <p:sldLayoutId id="2147484141" r:id="rId10"/>
    <p:sldLayoutId id="2147484142" r:id="rId11"/>
    <p:sldLayoutId id="214748424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6491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7" r:id="rId1"/>
    <p:sldLayoutId id="2147484168" r:id="rId2"/>
    <p:sldLayoutId id="2147484169" r:id="rId3"/>
    <p:sldLayoutId id="2147484170" r:id="rId4"/>
    <p:sldLayoutId id="2147484171" r:id="rId5"/>
    <p:sldLayoutId id="2147484172" r:id="rId6"/>
    <p:sldLayoutId id="2147484173" r:id="rId7"/>
    <p:sldLayoutId id="2147484174" r:id="rId8"/>
    <p:sldLayoutId id="2147484176" r:id="rId9"/>
    <p:sldLayoutId id="2147484177" r:id="rId10"/>
    <p:sldLayoutId id="2147484178" r:id="rId11"/>
    <p:sldLayoutId id="2147484179" r:id="rId12"/>
    <p:sldLayoutId id="2147484180" r:id="rId13"/>
    <p:sldLayoutId id="2147484181" r:id="rId14"/>
    <p:sldLayoutId id="2147484182" r:id="rId15"/>
    <p:sldLayoutId id="2147484183" r:id="rId16"/>
    <p:sldLayoutId id="2147484184" r:id="rId17"/>
    <p:sldLayoutId id="2147484185" r:id="rId18"/>
    <p:sldLayoutId id="2147484186" r:id="rId19"/>
    <p:sldLayoutId id="2147484187" r:id="rId20"/>
    <p:sldLayoutId id="2147484188" r:id="rId21"/>
    <p:sldLayoutId id="2147484189" r:id="rId22"/>
    <p:sldLayoutId id="2147484190" r:id="rId23"/>
    <p:sldLayoutId id="2147484191" r:id="rId24"/>
    <p:sldLayoutId id="2147484192" r:id="rId25"/>
    <p:sldLayoutId id="2147484193" r:id="rId26"/>
    <p:sldLayoutId id="2147484244" r:id="rId27"/>
    <p:sldLayoutId id="2147484246" r:id="rId28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14/11/2025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018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4" r:id="rId1"/>
    <p:sldLayoutId id="2147484225" r:id="rId2"/>
    <p:sldLayoutId id="2147484226" r:id="rId3"/>
    <p:sldLayoutId id="2147484227" r:id="rId4"/>
    <p:sldLayoutId id="2147484228" r:id="rId5"/>
    <p:sldLayoutId id="2147484229" r:id="rId6"/>
    <p:sldLayoutId id="2147484230" r:id="rId7"/>
    <p:sldLayoutId id="2147484231" r:id="rId8"/>
    <p:sldLayoutId id="2147484232" r:id="rId9"/>
    <p:sldLayoutId id="2147484233" r:id="rId10"/>
    <p:sldLayoutId id="2147484234" r:id="rId11"/>
    <p:sldLayoutId id="2147484235" r:id="rId12"/>
    <p:sldLayoutId id="2147484237" r:id="rId13"/>
    <p:sldLayoutId id="2147484238" r:id="rId14"/>
    <p:sldLayoutId id="2147484239" r:id="rId15"/>
    <p:sldLayoutId id="2147484240" r:id="rId16"/>
    <p:sldLayoutId id="2147484241" r:id="rId17"/>
    <p:sldLayoutId id="2147484242" r:id="rId18"/>
    <p:sldLayoutId id="2147484248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4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8.xml"/><Relationship Id="rId4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6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B1F8C-F8C4-401C-9AAA-F7A2EFE60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75;p100" descr="الصفحة الرئيسية">
            <a:extLst>
              <a:ext uri="{FF2B5EF4-FFF2-40B4-BE49-F238E27FC236}">
                <a16:creationId xmlns:a16="http://schemas.microsoft.com/office/drawing/2014/main" id="{6AD23381-334C-67D8-CF1A-37D4D26D10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909508" y="183876"/>
            <a:ext cx="4372980" cy="6631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777;p100">
            <a:extLst>
              <a:ext uri="{FF2B5EF4-FFF2-40B4-BE49-F238E27FC236}">
                <a16:creationId xmlns:a16="http://schemas.microsoft.com/office/drawing/2014/main" id="{C1CD5E3F-6334-6BAD-8391-699AEABC32B7}"/>
              </a:ext>
            </a:extLst>
          </p:cNvPr>
          <p:cNvSpPr/>
          <p:nvPr/>
        </p:nvSpPr>
        <p:spPr>
          <a:xfrm>
            <a:off x="4875840" y="3464895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779;p100">
            <a:extLst>
              <a:ext uri="{FF2B5EF4-FFF2-40B4-BE49-F238E27FC236}">
                <a16:creationId xmlns:a16="http://schemas.microsoft.com/office/drawing/2014/main" id="{99507D5E-01E4-585E-FE95-22064BECB586}"/>
              </a:ext>
            </a:extLst>
          </p:cNvPr>
          <p:cNvSpPr txBox="1"/>
          <p:nvPr/>
        </p:nvSpPr>
        <p:spPr>
          <a:xfrm>
            <a:off x="9769961" y="3602745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الوحدة الثانية</a:t>
            </a:r>
            <a:endParaRPr lang="ar-MA" sz="2400" b="1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780;p100">
            <a:extLst>
              <a:ext uri="{FF2B5EF4-FFF2-40B4-BE49-F238E27FC236}">
                <a16:creationId xmlns:a16="http://schemas.microsoft.com/office/drawing/2014/main" id="{50B1EF99-CF88-9967-3597-F1D93653E9A7}"/>
              </a:ext>
            </a:extLst>
          </p:cNvPr>
          <p:cNvSpPr/>
          <p:nvPr/>
        </p:nvSpPr>
        <p:spPr>
          <a:xfrm>
            <a:off x="9623127" y="357264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781;p100">
            <a:extLst>
              <a:ext uri="{FF2B5EF4-FFF2-40B4-BE49-F238E27FC236}">
                <a16:creationId xmlns:a16="http://schemas.microsoft.com/office/drawing/2014/main" id="{ACAD7DA3-8D04-019B-7276-FB1CD16AE0B9}"/>
              </a:ext>
            </a:extLst>
          </p:cNvPr>
          <p:cNvSpPr/>
          <p:nvPr/>
        </p:nvSpPr>
        <p:spPr>
          <a:xfrm>
            <a:off x="4872828" y="4374434"/>
            <a:ext cx="6558396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782;p100">
            <a:extLst>
              <a:ext uri="{FF2B5EF4-FFF2-40B4-BE49-F238E27FC236}">
                <a16:creationId xmlns:a16="http://schemas.microsoft.com/office/drawing/2014/main" id="{38D59DD8-FB78-B6A9-6375-F77709C89325}"/>
              </a:ext>
            </a:extLst>
          </p:cNvPr>
          <p:cNvSpPr txBox="1"/>
          <p:nvPr/>
        </p:nvSpPr>
        <p:spPr>
          <a:xfrm>
            <a:off x="9688973" y="4549743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الأسبوع</a:t>
            </a:r>
            <a:endParaRPr lang="fr-FR" sz="2400" b="1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783;p100">
            <a:extLst>
              <a:ext uri="{FF2B5EF4-FFF2-40B4-BE49-F238E27FC236}">
                <a16:creationId xmlns:a16="http://schemas.microsoft.com/office/drawing/2014/main" id="{99AFAB8F-2231-1287-D5FE-06B6ECE6BF9C}"/>
              </a:ext>
            </a:extLst>
          </p:cNvPr>
          <p:cNvSpPr/>
          <p:nvPr/>
        </p:nvSpPr>
        <p:spPr>
          <a:xfrm>
            <a:off x="9623127" y="446822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787;p100">
            <a:extLst>
              <a:ext uri="{FF2B5EF4-FFF2-40B4-BE49-F238E27FC236}">
                <a16:creationId xmlns:a16="http://schemas.microsoft.com/office/drawing/2014/main" id="{B5C52090-22C0-035E-A803-B1979C0780AB}"/>
              </a:ext>
            </a:extLst>
          </p:cNvPr>
          <p:cNvSpPr txBox="1"/>
          <p:nvPr/>
        </p:nvSpPr>
        <p:spPr>
          <a:xfrm>
            <a:off x="6095998" y="1666874"/>
            <a:ext cx="5012000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lvl="0" algn="r">
              <a:buClr>
                <a:srgbClr val="000000"/>
              </a:buClr>
              <a:buSzPts val="5400"/>
            </a:pPr>
            <a:r>
              <a:rPr lang="ar-MA" sz="60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مادَّةُ اللُّغةِ العَربيَّةِ</a:t>
            </a:r>
            <a:endParaRPr lang="ar-MA" sz="60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10" name="Google Shape;788;p100">
            <a:extLst>
              <a:ext uri="{FF2B5EF4-FFF2-40B4-BE49-F238E27FC236}">
                <a16:creationId xmlns:a16="http://schemas.microsoft.com/office/drawing/2014/main" id="{F0592166-6F2D-C246-7169-F49581E4BC0D}"/>
              </a:ext>
            </a:extLst>
          </p:cNvPr>
          <p:cNvGrpSpPr/>
          <p:nvPr/>
        </p:nvGrpSpPr>
        <p:grpSpPr>
          <a:xfrm>
            <a:off x="917856" y="1127574"/>
            <a:ext cx="1782933" cy="1428585"/>
            <a:chOff x="917856" y="1127574"/>
            <a:chExt cx="1782933" cy="1428585"/>
          </a:xfrm>
        </p:grpSpPr>
        <p:pic>
          <p:nvPicPr>
            <p:cNvPr id="11" name="Google Shape;789;p100">
              <a:extLst>
                <a:ext uri="{FF2B5EF4-FFF2-40B4-BE49-F238E27FC236}">
                  <a16:creationId xmlns:a16="http://schemas.microsoft.com/office/drawing/2014/main" id="{ABCEDE7A-8414-C9DF-97B3-D8D715B5F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rcRect/>
            <a:stretch>
              <a:fillRect/>
            </a:stretch>
          </p:blipFill>
          <p:spPr>
            <a:xfrm>
              <a:off x="917856" y="1127574"/>
              <a:ext cx="1782933" cy="142858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2" name="Google Shape;790;p100">
              <a:extLst>
                <a:ext uri="{FF2B5EF4-FFF2-40B4-BE49-F238E27FC236}">
                  <a16:creationId xmlns:a16="http://schemas.microsoft.com/office/drawing/2014/main" id="{E5F594F0-519F-8116-06FC-158330561925}"/>
                </a:ext>
              </a:extLst>
            </p:cNvPr>
            <p:cNvSpPr txBox="1"/>
            <p:nvPr/>
          </p:nvSpPr>
          <p:spPr>
            <a:xfrm>
              <a:off x="986052" y="1460726"/>
              <a:ext cx="153689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30" tIns="45701" rIns="91430" bIns="45701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i="0" u="none" strike="noStrike" kern="1200" cap="none" spc="0" baseline="0" dirty="0">
                  <a:solidFill>
                    <a:srgbClr val="FFFFFF"/>
                  </a:solidFill>
                  <a:uFillTx/>
                  <a:latin typeface="Calibri" panose="020F0502020204030204" pitchFamily="34" charset="0"/>
                  <a:ea typeface="Dosis"/>
                  <a:cs typeface="Calibri" panose="020F0502020204030204" pitchFamily="34" charset="0"/>
                </a:rPr>
                <a:t>الثالثة  </a:t>
              </a:r>
            </a:p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i="0" u="none" strike="noStrike" kern="1200" cap="none" spc="0" baseline="0" dirty="0">
                  <a:solidFill>
                    <a:srgbClr val="FFFFFF"/>
                  </a:solidFill>
                  <a:uFillTx/>
                  <a:latin typeface="Arial" pitchFamily="34"/>
                  <a:ea typeface="Dosis"/>
                  <a:cs typeface="Arial" pitchFamily="34"/>
                </a:rPr>
                <a:t>إعدادي</a:t>
              </a:r>
            </a:p>
          </p:txBody>
        </p:sp>
      </p:grpSp>
      <p:sp>
        <p:nvSpPr>
          <p:cNvPr id="13" name="Google Shape;777;p100">
            <a:extLst>
              <a:ext uri="{FF2B5EF4-FFF2-40B4-BE49-F238E27FC236}">
                <a16:creationId xmlns:a16="http://schemas.microsoft.com/office/drawing/2014/main" id="{F1FBBE3B-B0B6-EF4B-3D10-C1678888BE57}"/>
              </a:ext>
            </a:extLst>
          </p:cNvPr>
          <p:cNvSpPr/>
          <p:nvPr/>
        </p:nvSpPr>
        <p:spPr>
          <a:xfrm>
            <a:off x="4895237" y="5263216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6" name="Google Shape;779;p100">
            <a:extLst>
              <a:ext uri="{FF2B5EF4-FFF2-40B4-BE49-F238E27FC236}">
                <a16:creationId xmlns:a16="http://schemas.microsoft.com/office/drawing/2014/main" id="{495A62C2-3767-832C-8188-342235288A18}"/>
              </a:ext>
            </a:extLst>
          </p:cNvPr>
          <p:cNvSpPr txBox="1"/>
          <p:nvPr/>
        </p:nvSpPr>
        <p:spPr>
          <a:xfrm>
            <a:off x="9789358" y="5401066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الحصة</a:t>
            </a:r>
            <a:r>
              <a:rPr lang="ar-M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 </a:t>
            </a:r>
            <a:r>
              <a:rPr lang="ar-MA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الرابعة</a:t>
            </a:r>
            <a:r>
              <a:rPr lang="ar-M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  </a:t>
            </a:r>
          </a:p>
        </p:txBody>
      </p:sp>
      <p:sp>
        <p:nvSpPr>
          <p:cNvPr id="17" name="Google Shape;780;p100">
            <a:extLst>
              <a:ext uri="{FF2B5EF4-FFF2-40B4-BE49-F238E27FC236}">
                <a16:creationId xmlns:a16="http://schemas.microsoft.com/office/drawing/2014/main" id="{FADCFE4A-2F06-FC61-3AF8-476027C3EE6C}"/>
              </a:ext>
            </a:extLst>
          </p:cNvPr>
          <p:cNvSpPr/>
          <p:nvPr/>
        </p:nvSpPr>
        <p:spPr>
          <a:xfrm>
            <a:off x="9642524" y="537096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779;p100">
            <a:extLst>
              <a:ext uri="{FF2B5EF4-FFF2-40B4-BE49-F238E27FC236}">
                <a16:creationId xmlns:a16="http://schemas.microsoft.com/office/drawing/2014/main" id="{B9A582CD-A7E2-58EF-C6CE-EB8EC1CB9885}"/>
              </a:ext>
            </a:extLst>
          </p:cNvPr>
          <p:cNvSpPr txBox="1"/>
          <p:nvPr/>
        </p:nvSpPr>
        <p:spPr>
          <a:xfrm>
            <a:off x="5236149" y="3575995"/>
            <a:ext cx="4727890" cy="39978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r" rtl="1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ar-MA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قصتي مع السينما</a:t>
            </a:r>
          </a:p>
        </p:txBody>
      </p:sp>
      <p:sp>
        <p:nvSpPr>
          <p:cNvPr id="18" name="Google Shape;779;p100">
            <a:extLst>
              <a:ext uri="{FF2B5EF4-FFF2-40B4-BE49-F238E27FC236}">
                <a16:creationId xmlns:a16="http://schemas.microsoft.com/office/drawing/2014/main" id="{48D4A471-6B41-2192-2F3F-89C5CB6D8B2A}"/>
              </a:ext>
            </a:extLst>
          </p:cNvPr>
          <p:cNvSpPr txBox="1"/>
          <p:nvPr/>
        </p:nvSpPr>
        <p:spPr>
          <a:xfrm>
            <a:off x="9845068" y="2741378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المرحلة</a:t>
            </a:r>
            <a:endParaRPr lang="ar-MA" sz="2400" b="1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9" name="Google Shape;779;p100">
            <a:extLst>
              <a:ext uri="{FF2B5EF4-FFF2-40B4-BE49-F238E27FC236}">
                <a16:creationId xmlns:a16="http://schemas.microsoft.com/office/drawing/2014/main" id="{14D308F6-5533-8135-AA5D-F522B423BAAB}"/>
              </a:ext>
            </a:extLst>
          </p:cNvPr>
          <p:cNvSpPr txBox="1"/>
          <p:nvPr/>
        </p:nvSpPr>
        <p:spPr>
          <a:xfrm>
            <a:off x="5079257" y="2765513"/>
            <a:ext cx="4727890" cy="39978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r" rtl="1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ar-MA" sz="2400" b="1" dirty="0">
                <a:solidFill>
                  <a:schemeClr val="bg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الهوايات والاهتمامات</a:t>
            </a:r>
          </a:p>
        </p:txBody>
      </p:sp>
      <p:sp>
        <p:nvSpPr>
          <p:cNvPr id="20" name="Google Shape;780;p100">
            <a:extLst>
              <a:ext uri="{FF2B5EF4-FFF2-40B4-BE49-F238E27FC236}">
                <a16:creationId xmlns:a16="http://schemas.microsoft.com/office/drawing/2014/main" id="{4415FF52-2AD7-7436-4E10-154169CB7FDC}"/>
              </a:ext>
            </a:extLst>
          </p:cNvPr>
          <p:cNvSpPr/>
          <p:nvPr/>
        </p:nvSpPr>
        <p:spPr>
          <a:xfrm>
            <a:off x="9645301" y="2821182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1" name="Google Shape;779;p100">
            <a:extLst>
              <a:ext uri="{FF2B5EF4-FFF2-40B4-BE49-F238E27FC236}">
                <a16:creationId xmlns:a16="http://schemas.microsoft.com/office/drawing/2014/main" id="{BBF1E82C-B7CC-24A2-0D2D-7CDD297AD1BF}"/>
              </a:ext>
            </a:extLst>
          </p:cNvPr>
          <p:cNvSpPr txBox="1"/>
          <p:nvPr/>
        </p:nvSpPr>
        <p:spPr>
          <a:xfrm>
            <a:off x="5236149" y="4538681"/>
            <a:ext cx="4727890" cy="39978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r" rtl="1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ar-MA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الثاني</a:t>
            </a:r>
          </a:p>
        </p:txBody>
      </p:sp>
      <p:sp>
        <p:nvSpPr>
          <p:cNvPr id="22" name="Google Shape;779;p100">
            <a:extLst>
              <a:ext uri="{FF2B5EF4-FFF2-40B4-BE49-F238E27FC236}">
                <a16:creationId xmlns:a16="http://schemas.microsoft.com/office/drawing/2014/main" id="{99C1B572-CCCE-FC4C-2054-CDB7233EEA9D}"/>
              </a:ext>
            </a:extLst>
          </p:cNvPr>
          <p:cNvSpPr txBox="1"/>
          <p:nvPr/>
        </p:nvSpPr>
        <p:spPr>
          <a:xfrm>
            <a:off x="4790313" y="5439485"/>
            <a:ext cx="4979648" cy="3311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r" rtl="1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الدعم والتقويم: </a:t>
            </a:r>
            <a:r>
              <a:rPr lang="ar-MA" sz="2000" b="1" kern="0" dirty="0">
                <a:solidFill>
                  <a:prstClr val="white"/>
                </a:solidFill>
                <a:latin typeface="Calibri" panose="020F0502020204030204" pitchFamily="34" charset="0"/>
                <a:ea typeface="Calibri"/>
                <a:cs typeface="Calibri"/>
                <a:sym typeface="Arial"/>
              </a:rPr>
              <a:t>أنا والسينما</a:t>
            </a:r>
            <a:endParaRPr lang="ar-MA" sz="2000" b="1" dirty="0">
              <a:solidFill>
                <a:schemeClr val="dk1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0E6FC1DA-73D0-87CE-2871-0C333C2860A0}"/>
              </a:ext>
            </a:extLst>
          </p:cNvPr>
          <p:cNvGrpSpPr/>
          <p:nvPr/>
        </p:nvGrpSpPr>
        <p:grpSpPr>
          <a:xfrm>
            <a:off x="219666" y="3988154"/>
            <a:ext cx="3666489" cy="2432262"/>
            <a:chOff x="219666" y="3988154"/>
            <a:chExt cx="3666489" cy="2432262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1B306918-85F2-054F-8781-D28300BD72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37039" r="5015"/>
            <a:stretch/>
          </p:blipFill>
          <p:spPr>
            <a:xfrm>
              <a:off x="331381" y="4008120"/>
              <a:ext cx="3554774" cy="2412296"/>
            </a:xfrm>
            <a:prstGeom prst="rect">
              <a:avLst/>
            </a:prstGeom>
          </p:spPr>
        </p:pic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9AFEDD9A-0035-F2B2-BD99-0AFAFA1AE518}"/>
                </a:ext>
              </a:extLst>
            </p:cNvPr>
            <p:cNvSpPr/>
            <p:nvPr/>
          </p:nvSpPr>
          <p:spPr>
            <a:xfrm>
              <a:off x="219666" y="3988154"/>
              <a:ext cx="990600" cy="113195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0" name="Google Shape;779;p100">
            <a:extLst>
              <a:ext uri="{FF2B5EF4-FFF2-40B4-BE49-F238E27FC236}">
                <a16:creationId xmlns:a16="http://schemas.microsoft.com/office/drawing/2014/main" id="{FC371645-71A6-D963-FC37-16C8485D867D}"/>
              </a:ext>
            </a:extLst>
          </p:cNvPr>
          <p:cNvSpPr txBox="1"/>
          <p:nvPr/>
        </p:nvSpPr>
        <p:spPr>
          <a:xfrm>
            <a:off x="8799871" y="2495048"/>
            <a:ext cx="2980180" cy="5539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600" b="1" dirty="0">
                <a:latin typeface="Calibri"/>
                <a:ea typeface="Calibri"/>
                <a:cs typeface="Calibri"/>
              </a:rPr>
              <a:t>المرحلة 1</a:t>
            </a:r>
            <a:endParaRPr lang="ar-MA" sz="3600" b="1" i="0" u="none" strike="noStrike" kern="1200" cap="none" spc="0" baseline="0" dirty="0"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2" name="Google Shape;780;p100">
            <a:extLst>
              <a:ext uri="{FF2B5EF4-FFF2-40B4-BE49-F238E27FC236}">
                <a16:creationId xmlns:a16="http://schemas.microsoft.com/office/drawing/2014/main" id="{7C327287-1A28-5125-FE7F-72E9D2790CEE}"/>
              </a:ext>
            </a:extLst>
          </p:cNvPr>
          <p:cNvSpPr/>
          <p:nvPr/>
        </p:nvSpPr>
        <p:spPr>
          <a:xfrm>
            <a:off x="9615484" y="281143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6156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A053B6-0BB1-8FAF-5706-5A05EC837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803A1FCD-6298-E870-2699-1F7150C9AF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" t="77363" r="68628" b="4644"/>
          <a:stretch>
            <a:fillRect/>
          </a:stretch>
        </p:blipFill>
        <p:spPr bwMode="auto">
          <a:xfrm>
            <a:off x="10651674" y="5098769"/>
            <a:ext cx="1197428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Image générée">
            <a:extLst>
              <a:ext uri="{FF2B5EF4-FFF2-40B4-BE49-F238E27FC236}">
                <a16:creationId xmlns:a16="http://schemas.microsoft.com/office/drawing/2014/main" id="{58E428DA-285D-11A1-7748-7870A4E01C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6" r="71115" b="60700"/>
          <a:stretch>
            <a:fillRect/>
          </a:stretch>
        </p:blipFill>
        <p:spPr bwMode="auto">
          <a:xfrm>
            <a:off x="10559772" y="1849191"/>
            <a:ext cx="1264016" cy="10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générée">
            <a:extLst>
              <a:ext uri="{FF2B5EF4-FFF2-40B4-BE49-F238E27FC236}">
                <a16:creationId xmlns:a16="http://schemas.microsoft.com/office/drawing/2014/main" id="{0FAB7A11-4C0C-461D-8C0C-CBAB161491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0689774" y="3045400"/>
            <a:ext cx="112122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générée">
            <a:extLst>
              <a:ext uri="{FF2B5EF4-FFF2-40B4-BE49-F238E27FC236}">
                <a16:creationId xmlns:a16="http://schemas.microsoft.com/office/drawing/2014/main" id="{CCE51CEF-CA8A-168B-A2A0-9E292C7B2C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" t="59121" r="71159" b="24461"/>
          <a:stretch>
            <a:fillRect/>
          </a:stretch>
        </p:blipFill>
        <p:spPr bwMode="auto">
          <a:xfrm>
            <a:off x="10778759" y="4080668"/>
            <a:ext cx="1045029" cy="107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185;p114">
            <a:extLst>
              <a:ext uri="{FF2B5EF4-FFF2-40B4-BE49-F238E27FC236}">
                <a16:creationId xmlns:a16="http://schemas.microsoft.com/office/drawing/2014/main" id="{9917C2D1-B63A-53F3-CE8E-69A526B45DA0}"/>
              </a:ext>
            </a:extLst>
          </p:cNvPr>
          <p:cNvSpPr txBox="1"/>
          <p:nvPr/>
        </p:nvSpPr>
        <p:spPr>
          <a:xfrm>
            <a:off x="1439162" y="1303131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>
              <a:lnSpc>
                <a:spcPct val="90000"/>
              </a:lnSpc>
              <a:spcAft>
                <a:spcPts val="8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b="1" kern="0" dirty="0">
                <a:solidFill>
                  <a:srgbClr val="44546A"/>
                </a:solidFill>
                <a:ea typeface="Calibri"/>
                <a:cs typeface="Calibri"/>
              </a:rPr>
              <a:t>صفحات خاصة بالأستاذ(ة)</a:t>
            </a:r>
            <a:endParaRPr lang="fr-FR" sz="20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sp>
        <p:nvSpPr>
          <p:cNvPr id="9" name="Google Shape;1185;p114">
            <a:extLst>
              <a:ext uri="{FF2B5EF4-FFF2-40B4-BE49-F238E27FC236}">
                <a16:creationId xmlns:a16="http://schemas.microsoft.com/office/drawing/2014/main" id="{140C4DBB-C1A6-A4EF-C926-D43FCA1F9E57}"/>
              </a:ext>
            </a:extLst>
          </p:cNvPr>
          <p:cNvSpPr txBox="1"/>
          <p:nvPr/>
        </p:nvSpPr>
        <p:spPr>
          <a:xfrm>
            <a:off x="1502226" y="2041881"/>
            <a:ext cx="9106684" cy="10156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 تعليمات وتوضيحات موجهة للتلميذ(ة)</a:t>
            </a:r>
          </a:p>
          <a:p>
            <a:pPr>
              <a:defRPr/>
            </a:pPr>
            <a:r>
              <a:rPr lang="ar-MA" dirty="0"/>
              <a:t>(يخاطب بها الأستاذ التلاميذ بصوت مسموع)</a:t>
            </a:r>
            <a:endParaRPr lang="fr-FR" dirty="0"/>
          </a:p>
          <a:p>
            <a:pPr>
              <a:defRPr/>
            </a:pPr>
            <a:endParaRPr lang="ar-MA" dirty="0"/>
          </a:p>
        </p:txBody>
      </p:sp>
      <p:sp>
        <p:nvSpPr>
          <p:cNvPr id="10" name="Google Shape;1185;p114">
            <a:extLst>
              <a:ext uri="{FF2B5EF4-FFF2-40B4-BE49-F238E27FC236}">
                <a16:creationId xmlns:a16="http://schemas.microsoft.com/office/drawing/2014/main" id="{2C38AFB4-3628-A7C2-D803-D748ACB6F0A7}"/>
              </a:ext>
            </a:extLst>
          </p:cNvPr>
          <p:cNvSpPr txBox="1"/>
          <p:nvPr/>
        </p:nvSpPr>
        <p:spPr>
          <a:xfrm>
            <a:off x="7902048" y="3363873"/>
            <a:ext cx="265772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صفحة في كراسة المتعلم</a:t>
            </a:r>
            <a:endParaRPr lang="fr-MA" dirty="0"/>
          </a:p>
        </p:txBody>
      </p:sp>
      <p:sp>
        <p:nvSpPr>
          <p:cNvPr id="11" name="Google Shape;1185;p114">
            <a:extLst>
              <a:ext uri="{FF2B5EF4-FFF2-40B4-BE49-F238E27FC236}">
                <a16:creationId xmlns:a16="http://schemas.microsoft.com/office/drawing/2014/main" id="{054CEC93-47A8-1D69-15D6-D06394224B8D}"/>
              </a:ext>
            </a:extLst>
          </p:cNvPr>
          <p:cNvSpPr txBox="1"/>
          <p:nvPr/>
        </p:nvSpPr>
        <p:spPr>
          <a:xfrm>
            <a:off x="7252138" y="4484538"/>
            <a:ext cx="3356772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نشاط ذو أولوية ينجز في القسم</a:t>
            </a:r>
            <a:endParaRPr lang="fr-FR" dirty="0"/>
          </a:p>
        </p:txBody>
      </p:sp>
      <p:sp>
        <p:nvSpPr>
          <p:cNvPr id="12" name="Google Shape;1185;p114">
            <a:extLst>
              <a:ext uri="{FF2B5EF4-FFF2-40B4-BE49-F238E27FC236}">
                <a16:creationId xmlns:a16="http://schemas.microsoft.com/office/drawing/2014/main" id="{1EC40EC0-2873-795C-FC7D-1515888BCA8B}"/>
              </a:ext>
            </a:extLst>
          </p:cNvPr>
          <p:cNvSpPr txBox="1"/>
          <p:nvPr/>
        </p:nvSpPr>
        <p:spPr>
          <a:xfrm>
            <a:off x="1502226" y="5504678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نشاط اختياري يُستغنى عنه عند عدم توفر </a:t>
            </a:r>
            <a:r>
              <a:rPr lang="ar-MA"/>
              <a:t>الوقت.</a:t>
            </a:r>
            <a:r>
              <a:rPr lang="ar-MA" dirty="0"/>
              <a:t> </a:t>
            </a:r>
            <a:endParaRPr lang="fr-FR" dirty="0"/>
          </a:p>
        </p:txBody>
      </p:sp>
      <p:pic>
        <p:nvPicPr>
          <p:cNvPr id="1026" name="Picture 2" descr="Image générée">
            <a:extLst>
              <a:ext uri="{FF2B5EF4-FFF2-40B4-BE49-F238E27FC236}">
                <a16:creationId xmlns:a16="http://schemas.microsoft.com/office/drawing/2014/main" id="{95AD8B07-50C1-8C9C-8D56-1249EBDF41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0808880" y="934195"/>
            <a:ext cx="765800" cy="89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AD56834C-8B57-C279-82A8-6183DD408BCB}"/>
              </a:ext>
            </a:extLst>
          </p:cNvPr>
          <p:cNvSpPr/>
          <p:nvPr/>
        </p:nvSpPr>
        <p:spPr>
          <a:xfrm>
            <a:off x="4615543" y="116366"/>
            <a:ext cx="6576237" cy="7264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rtl="1">
              <a:lnSpc>
                <a:spcPts val="5485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</a:rPr>
              <a:t>دلالة الأيقونات</a:t>
            </a:r>
            <a:r>
              <a:rPr lang="fr-FR" sz="3200" b="1" kern="0" dirty="0">
                <a:solidFill>
                  <a:srgbClr val="44546A"/>
                </a:solidFill>
                <a:cs typeface="Arial"/>
              </a:rPr>
              <a:t> </a:t>
            </a:r>
            <a:r>
              <a:rPr lang="fr-FR" sz="3200" b="1" kern="0" dirty="0">
                <a:solidFill>
                  <a:srgbClr val="44546A"/>
                </a:solidFill>
                <a:ea typeface="Calibri"/>
                <a:cs typeface="Calibri"/>
              </a:rPr>
              <a:t> </a:t>
            </a:r>
            <a:r>
              <a:rPr lang="ar-DZ" sz="3200" b="1" kern="0" dirty="0">
                <a:solidFill>
                  <a:srgbClr val="44546A"/>
                </a:solidFill>
                <a:ea typeface="Calibri"/>
                <a:cs typeface="Calibri"/>
              </a:rPr>
              <a:t>الخاصة</a:t>
            </a:r>
            <a:r>
              <a:rPr lang="ar-MA" sz="3200" b="1" kern="0" dirty="0">
                <a:solidFill>
                  <a:srgbClr val="44546A"/>
                </a:solidFill>
                <a:ea typeface="Calibri"/>
                <a:cs typeface="Calibri"/>
              </a:rPr>
              <a:t> بالأستاذ</a:t>
            </a:r>
            <a:r>
              <a:rPr lang="ar-MA" sz="3200" b="1" kern="0" dirty="0">
                <a:solidFill>
                  <a:srgbClr val="44546A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33970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B6F77A-2E34-9DE2-DBE7-A4CC4B798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5;p28">
            <a:extLst>
              <a:ext uri="{FF2B5EF4-FFF2-40B4-BE49-F238E27FC236}">
                <a16:creationId xmlns:a16="http://schemas.microsoft.com/office/drawing/2014/main" id="{CD4330D0-95B7-A023-4E42-DC9716E9E7DD}"/>
              </a:ext>
            </a:extLst>
          </p:cNvPr>
          <p:cNvSpPr/>
          <p:nvPr/>
        </p:nvSpPr>
        <p:spPr>
          <a:xfrm>
            <a:off x="172899" y="61516"/>
            <a:ext cx="11310803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 algn="r" rtl="1">
              <a:lnSpc>
                <a:spcPts val="5485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دلالة الأيقونات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Arial"/>
              </a:rPr>
              <a:t>  </a:t>
            </a:r>
            <a:r>
              <a:rPr lang="ar-DZ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الخاصة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DZ" sz="3200" b="1" i="0" dirty="0">
                <a:solidFill>
                  <a:srgbClr val="44546A"/>
                </a:solidFill>
                <a:effectLst/>
                <a:latin typeface="Calibri" panose="020F0502020204030204" pitchFamily="34" charset="0"/>
              </a:rPr>
              <a:t>بالمتعلم</a:t>
            </a:r>
            <a:r>
              <a:rPr lang="ar-MA" sz="3200" dirty="0"/>
              <a:t> 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:</a:t>
            </a:r>
          </a:p>
        </p:txBody>
      </p:sp>
      <p:sp>
        <p:nvSpPr>
          <p:cNvPr id="3" name="Google Shape;1229;p116">
            <a:extLst>
              <a:ext uri="{FF2B5EF4-FFF2-40B4-BE49-F238E27FC236}">
                <a16:creationId xmlns:a16="http://schemas.microsoft.com/office/drawing/2014/main" id="{3E61705D-FF76-C816-817F-FF16BB0F8FF7}"/>
              </a:ext>
            </a:extLst>
          </p:cNvPr>
          <p:cNvSpPr txBox="1"/>
          <p:nvPr/>
        </p:nvSpPr>
        <p:spPr>
          <a:xfrm>
            <a:off x="608022" y="1536628"/>
            <a:ext cx="10062183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ضوابط القسم</a:t>
            </a:r>
            <a:endParaRPr lang="en-US" dirty="0"/>
          </a:p>
        </p:txBody>
      </p:sp>
      <p:sp>
        <p:nvSpPr>
          <p:cNvPr id="4" name="Google Shape;1233;p116">
            <a:extLst>
              <a:ext uri="{FF2B5EF4-FFF2-40B4-BE49-F238E27FC236}">
                <a16:creationId xmlns:a16="http://schemas.microsoft.com/office/drawing/2014/main" id="{1F8181F4-C03D-E637-B412-A06B1C7EBA67}"/>
              </a:ext>
            </a:extLst>
          </p:cNvPr>
          <p:cNvSpPr txBox="1"/>
          <p:nvPr/>
        </p:nvSpPr>
        <p:spPr>
          <a:xfrm>
            <a:off x="797206" y="2629655"/>
            <a:ext cx="10062183" cy="4205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133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استعمال الألواح للإجابة</a:t>
            </a:r>
            <a:endParaRPr lang="fr-MA" sz="2133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1234;p116">
            <a:extLst>
              <a:ext uri="{FF2B5EF4-FFF2-40B4-BE49-F238E27FC236}">
                <a16:creationId xmlns:a16="http://schemas.microsoft.com/office/drawing/2014/main" id="{9A3F2DC4-EC8C-51E0-FA84-7C61465E7C2D}"/>
              </a:ext>
            </a:extLst>
          </p:cNvPr>
          <p:cNvSpPr txBox="1"/>
          <p:nvPr/>
        </p:nvSpPr>
        <p:spPr>
          <a:xfrm>
            <a:off x="797208" y="3958205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المستقلة</a:t>
            </a:r>
          </a:p>
        </p:txBody>
      </p:sp>
      <p:sp>
        <p:nvSpPr>
          <p:cNvPr id="6" name="Google Shape;1235;p116">
            <a:extLst>
              <a:ext uri="{FF2B5EF4-FFF2-40B4-BE49-F238E27FC236}">
                <a16:creationId xmlns:a16="http://schemas.microsoft.com/office/drawing/2014/main" id="{7239D583-F5F6-41D5-78C5-F987E4E3E4E5}"/>
              </a:ext>
            </a:extLst>
          </p:cNvPr>
          <p:cNvSpPr txBox="1"/>
          <p:nvPr/>
        </p:nvSpPr>
        <p:spPr>
          <a:xfrm>
            <a:off x="797206" y="5159833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الموجهة الثنائية</a:t>
            </a:r>
          </a:p>
        </p:txBody>
      </p:sp>
      <p:pic>
        <p:nvPicPr>
          <p:cNvPr id="7" name="Google Shape;1333;p128">
            <a:extLst>
              <a:ext uri="{FF2B5EF4-FFF2-40B4-BE49-F238E27FC236}">
                <a16:creationId xmlns:a16="http://schemas.microsoft.com/office/drawing/2014/main" id="{7269954D-EFC0-CC0A-0945-F6DF168F33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017502" y="1181507"/>
            <a:ext cx="875940" cy="8759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Google Shape;1341;p128" descr="Une image contenant Dessin animé, clipart, Animation, illustration&#10;&#10;Description générée automatiquement">
            <a:extLst>
              <a:ext uri="{FF2B5EF4-FFF2-40B4-BE49-F238E27FC236}">
                <a16:creationId xmlns:a16="http://schemas.microsoft.com/office/drawing/2014/main" id="{171C970F-7B59-B41F-6A3A-3A7A745D5A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18242" t="9344" r="18458" b="23864"/>
          <a:stretch>
            <a:fillRect/>
          </a:stretch>
        </p:blipFill>
        <p:spPr>
          <a:xfrm>
            <a:off x="10988052" y="2151545"/>
            <a:ext cx="991300" cy="10459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14">
            <a:extLst>
              <a:ext uri="{FF2B5EF4-FFF2-40B4-BE49-F238E27FC236}">
                <a16:creationId xmlns:a16="http://schemas.microsoft.com/office/drawing/2014/main" id="{3459E6BA-34BF-9ABD-9DAF-C10A0FA6FA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3385655"/>
            <a:ext cx="991299" cy="9912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698D0B-D28C-54AB-04BD-8E0B04BC55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4684764"/>
            <a:ext cx="991299" cy="92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97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3027482F-FED9-B0A9-461E-954C4FAC53C1}"/>
              </a:ext>
            </a:extLst>
          </p:cNvPr>
          <p:cNvGrpSpPr/>
          <p:nvPr/>
        </p:nvGrpSpPr>
        <p:grpSpPr>
          <a:xfrm>
            <a:off x="346429" y="2016782"/>
            <a:ext cx="11386498" cy="3821503"/>
            <a:chOff x="-7230137" y="1535570"/>
            <a:chExt cx="17978086" cy="3821503"/>
          </a:xfrm>
          <a:solidFill>
            <a:schemeClr val="bg1"/>
          </a:solidFill>
        </p:grpSpPr>
        <p:sp>
          <p:nvSpPr>
            <p:cNvPr id="26" name="Rectangle: Rounded Corners 11">
              <a:extLst>
                <a:ext uri="{FF2B5EF4-FFF2-40B4-BE49-F238E27FC236}">
                  <a16:creationId xmlns:a16="http://schemas.microsoft.com/office/drawing/2014/main" id="{5927A165-4A27-949F-A73E-E152F5AACE3A}"/>
                </a:ext>
              </a:extLst>
            </p:cNvPr>
            <p:cNvSpPr/>
            <p:nvPr/>
          </p:nvSpPr>
          <p:spPr>
            <a:xfrm>
              <a:off x="-7230137" y="4381048"/>
              <a:ext cx="8105013" cy="976025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fr-MA" sz="2400" dirty="0">
                <a:solidFill>
                  <a:schemeClr val="tx1"/>
                </a:solidFill>
                <a:latin typeface="Aptos" panose="02110004020202020204"/>
              </a:endParaRPr>
            </a:p>
          </p:txBody>
        </p:sp>
        <p:sp>
          <p:nvSpPr>
            <p:cNvPr id="17" name="Rectangle : coins arrondis 18 - 3">
              <a:extLst>
                <a:ext uri="{FF2B5EF4-FFF2-40B4-BE49-F238E27FC236}">
                  <a16:creationId xmlns:a16="http://schemas.microsoft.com/office/drawing/2014/main" id="{402822D5-F4C9-D454-7E6E-8248AFA83EE4}"/>
                </a:ext>
              </a:extLst>
            </p:cNvPr>
            <p:cNvSpPr/>
            <p:nvPr/>
          </p:nvSpPr>
          <p:spPr>
            <a:xfrm>
              <a:off x="2815502" y="1535570"/>
              <a:ext cx="5536024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algn="r" defTabSz="1219170" rtl="1"/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أستمع بتركيز وأفهم: كيف عشقت السينما؟</a:t>
              </a:r>
              <a:endParaRPr lang="fr-FR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 : coins arrondis 18 - 3">
              <a:extLst>
                <a:ext uri="{FF2B5EF4-FFF2-40B4-BE49-F238E27FC236}">
                  <a16:creationId xmlns:a16="http://schemas.microsoft.com/office/drawing/2014/main" id="{91029484-05D0-0DEE-B3A8-F0BDC3AC5546}"/>
                </a:ext>
              </a:extLst>
            </p:cNvPr>
            <p:cNvSpPr/>
            <p:nvPr/>
          </p:nvSpPr>
          <p:spPr>
            <a:xfrm>
              <a:off x="8922431" y="3475443"/>
              <a:ext cx="1798707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/>
              <a:r>
                <a:rPr lang="ar-MA" sz="2400" b="1" kern="0" dirty="0">
                  <a:latin typeface="Calibri"/>
                  <a:ea typeface="Calibri"/>
                  <a:cs typeface="Calibri"/>
                </a:rPr>
                <a:t>الحصة 3</a:t>
              </a:r>
              <a:endParaRPr lang="fr-FR" sz="2400" b="1" kern="0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0" name="Rectangle : coins arrondis 18 - 3">
              <a:extLst>
                <a:ext uri="{FF2B5EF4-FFF2-40B4-BE49-F238E27FC236}">
                  <a16:creationId xmlns:a16="http://schemas.microsoft.com/office/drawing/2014/main" id="{0B57A373-B4D2-CEA1-AD4F-BACA07B403E8}"/>
                </a:ext>
              </a:extLst>
            </p:cNvPr>
            <p:cNvSpPr/>
            <p:nvPr/>
          </p:nvSpPr>
          <p:spPr>
            <a:xfrm>
              <a:off x="2819873" y="3495526"/>
              <a:ext cx="5545799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cap="flat">
              <a:solidFill>
                <a:schemeClr val="tx1"/>
              </a:solidFill>
              <a:prstDash val="solid"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lvl="0" algn="r" defTabSz="342909" rtl="1">
                <a:buSzPct val="100000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b="1" kern="0" dirty="0">
                  <a:ea typeface="Calibri"/>
                  <a:cs typeface="Calibri"/>
                </a:rPr>
                <a:t>أتحدث: أعبر عن أفضل فيلم سينمائي شاهدته</a:t>
              </a:r>
              <a:endParaRPr lang="fr-FR" sz="2000" kern="0" dirty="0">
                <a:cs typeface="Calibri"/>
              </a:endParaRPr>
            </a:p>
          </p:txBody>
        </p:sp>
        <p:sp>
          <p:nvSpPr>
            <p:cNvPr id="21" name="Rectangle : coins arrondis 18 - 3">
              <a:extLst>
                <a:ext uri="{FF2B5EF4-FFF2-40B4-BE49-F238E27FC236}">
                  <a16:creationId xmlns:a16="http://schemas.microsoft.com/office/drawing/2014/main" id="{AF6FEB97-E846-0798-DE43-19BA2558FDE8}"/>
                </a:ext>
              </a:extLst>
            </p:cNvPr>
            <p:cNvSpPr/>
            <p:nvPr/>
          </p:nvSpPr>
          <p:spPr>
            <a:xfrm>
              <a:off x="8949242" y="1564553"/>
              <a:ext cx="1798707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/>
              <a:r>
                <a:rPr lang="ar-MA" sz="1867" b="1" kern="0" dirty="0">
                  <a:latin typeface="Calibri"/>
                  <a:ea typeface="Calibri"/>
                  <a:cs typeface="Calibri"/>
                </a:rPr>
                <a:t>الحصة 1</a:t>
              </a:r>
              <a:endParaRPr lang="fr-FR" sz="1867" b="1" kern="0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2" name="Rectangle : coins arrondis 18 - 3">
              <a:extLst>
                <a:ext uri="{FF2B5EF4-FFF2-40B4-BE49-F238E27FC236}">
                  <a16:creationId xmlns:a16="http://schemas.microsoft.com/office/drawing/2014/main" id="{1C185C00-2AE0-5CCE-FAD8-EA8BD5E22AC1}"/>
                </a:ext>
              </a:extLst>
            </p:cNvPr>
            <p:cNvSpPr/>
            <p:nvPr/>
          </p:nvSpPr>
          <p:spPr>
            <a:xfrm>
              <a:off x="8949242" y="2424476"/>
              <a:ext cx="1798707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 rtl="1"/>
              <a:r>
                <a:rPr lang="ar-MA" sz="1867" b="1" kern="0" dirty="0">
                  <a:latin typeface="Calibri"/>
                  <a:ea typeface="Calibri"/>
                  <a:cs typeface="Calibri"/>
                </a:rPr>
                <a:t>الحصة</a:t>
              </a:r>
              <a:r>
                <a:rPr lang="fr-FR" sz="1867" b="1" kern="0" dirty="0">
                  <a:latin typeface="Calibri"/>
                  <a:ea typeface="Calibri"/>
                  <a:cs typeface="Calibri"/>
                </a:rPr>
                <a:t> </a:t>
              </a:r>
              <a:r>
                <a:rPr lang="ar-MA" sz="1867" b="1" kern="0" dirty="0">
                  <a:latin typeface="Calibri"/>
                  <a:ea typeface="Calibri"/>
                  <a:cs typeface="Calibri"/>
                </a:rPr>
                <a:t>2 </a:t>
              </a:r>
              <a:endParaRPr lang="fr-FR" sz="1867" b="1" kern="0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3" name="Rectangle : coins arrondis 18 - 3">
              <a:extLst>
                <a:ext uri="{FF2B5EF4-FFF2-40B4-BE49-F238E27FC236}">
                  <a16:creationId xmlns:a16="http://schemas.microsoft.com/office/drawing/2014/main" id="{05DE78AD-F632-DB4D-93ED-D38F2CD0313A}"/>
                </a:ext>
              </a:extLst>
            </p:cNvPr>
            <p:cNvSpPr/>
            <p:nvPr/>
          </p:nvSpPr>
          <p:spPr>
            <a:xfrm>
              <a:off x="8922432" y="4583397"/>
              <a:ext cx="1798707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/>
              <a:r>
                <a:rPr lang="ar-MA" sz="1867" b="1" kern="0">
                  <a:latin typeface="Calibri"/>
                  <a:ea typeface="Calibri"/>
                  <a:cs typeface="Calibri"/>
                </a:rPr>
                <a:t>الحصة 4</a:t>
              </a:r>
              <a:endParaRPr lang="fr-FR" sz="1867" b="1" kern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4" name="Rectangle : coins arrondis 18 - 3">
              <a:extLst>
                <a:ext uri="{FF2B5EF4-FFF2-40B4-BE49-F238E27FC236}">
                  <a16:creationId xmlns:a16="http://schemas.microsoft.com/office/drawing/2014/main" id="{AC32C710-4260-51A1-3FD9-9533B4AB98E3}"/>
                </a:ext>
              </a:extLst>
            </p:cNvPr>
            <p:cNvSpPr/>
            <p:nvPr/>
          </p:nvSpPr>
          <p:spPr>
            <a:xfrm>
              <a:off x="2819873" y="2427131"/>
              <a:ext cx="5545799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algn="r" defTabSz="1219170" rtl="1">
                <a:buClr>
                  <a:srgbClr val="000000"/>
                </a:buClr>
                <a:buSzPts val="1200"/>
              </a:pPr>
              <a:r>
                <a:rPr lang="ar-MA" sz="2000" b="1" kern="0" dirty="0">
                  <a:ea typeface="Calibri"/>
                  <a:cs typeface="Calibri"/>
                </a:rPr>
                <a:t>الظواهر اللغوية </a:t>
              </a:r>
              <a:r>
                <a:rPr lang="ar-MA" sz="2000" kern="0" dirty="0">
                  <a:ea typeface="Calibri"/>
                  <a:cs typeface="Calibri"/>
                </a:rPr>
                <a:t>: اسم الفاعل</a:t>
              </a:r>
              <a:endParaRPr lang="fr-FR" sz="2000" kern="0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5" name="Rectangle : coins arrondis 18 - 3">
              <a:extLst>
                <a:ext uri="{FF2B5EF4-FFF2-40B4-BE49-F238E27FC236}">
                  <a16:creationId xmlns:a16="http://schemas.microsoft.com/office/drawing/2014/main" id="{4AB9C2D2-2C8F-21E2-DF27-0451EBDDB73F}"/>
                </a:ext>
              </a:extLst>
            </p:cNvPr>
            <p:cNvSpPr/>
            <p:nvPr/>
          </p:nvSpPr>
          <p:spPr>
            <a:xfrm>
              <a:off x="2772709" y="4560431"/>
              <a:ext cx="5545799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cap="flat">
              <a:solidFill>
                <a:schemeClr val="tx1"/>
              </a:solidFill>
              <a:prstDash val="solid"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lvl="0" algn="r" defTabSz="342909" rtl="1">
                <a:spcBef>
                  <a:spcPts val="600"/>
                </a:spcBef>
                <a:spcAft>
                  <a:spcPts val="600"/>
                </a:spcAft>
                <a:buSzPct val="100000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b="1" kern="0" dirty="0">
                  <a:ea typeface="Calibri"/>
                  <a:cs typeface="Calibri"/>
                </a:rPr>
                <a:t>الطلاقة والفهم: قصتي مع السينما (1)</a:t>
              </a:r>
              <a:endParaRPr lang="fr-FR" b="1" i="0" u="none" strike="noStrike" kern="1200" cap="none" spc="0" baseline="0" dirty="0">
                <a:uFillTx/>
                <a:latin typeface="Arial"/>
                <a:cs typeface="Calibri" pitchFamily="34"/>
              </a:endParaRPr>
            </a:p>
          </p:txBody>
        </p: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9367E4CA-14F3-9F57-ED53-8A3D06E4C32F}"/>
              </a:ext>
            </a:extLst>
          </p:cNvPr>
          <p:cNvSpPr txBox="1"/>
          <p:nvPr/>
        </p:nvSpPr>
        <p:spPr>
          <a:xfrm>
            <a:off x="6023700" y="235406"/>
            <a:ext cx="5024049" cy="509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r" defTabSz="685800" rtl="1" fontAlgn="auto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i="0" u="none" strike="noStrike" kern="1200" cap="none" spc="0" baseline="0" dirty="0">
                <a:solidFill>
                  <a:srgbClr val="44546A"/>
                </a:solidFill>
                <a:uFillTx/>
                <a:latin typeface="Calibri"/>
                <a:cs typeface="Arial"/>
              </a:rPr>
              <a:t>هيكلة الوحدة </a:t>
            </a:r>
            <a:r>
              <a:rPr lang="ar-MA" sz="3200" b="1" i="0" u="none" strike="noStrike" kern="1200" cap="none" spc="0" baseline="0" dirty="0" err="1">
                <a:solidFill>
                  <a:srgbClr val="44546A"/>
                </a:solidFill>
                <a:uFillTx/>
                <a:latin typeface="Calibri"/>
                <a:cs typeface="Arial"/>
              </a:rPr>
              <a:t>الديداكتيكية</a:t>
            </a:r>
            <a:r>
              <a:rPr lang="ar-MA" sz="3200" b="1" i="0" u="none" strike="noStrike" kern="1200" cap="none" spc="0" baseline="0" dirty="0">
                <a:solidFill>
                  <a:srgbClr val="44546A"/>
                </a:solidFill>
                <a:uFillTx/>
                <a:latin typeface="Calibri"/>
                <a:cs typeface="Arial"/>
              </a:rPr>
              <a:t>:</a:t>
            </a:r>
            <a:endParaRPr lang="fr-FR" sz="3200" b="1" i="0" u="none" strike="noStrike" kern="1200" cap="none" spc="0" baseline="0" dirty="0">
              <a:solidFill>
                <a:srgbClr val="44546A"/>
              </a:solidFill>
              <a:uFillTx/>
              <a:latin typeface="Calibri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388865" y="1988385"/>
            <a:ext cx="5051153" cy="3777157"/>
            <a:chOff x="2772708" y="1535570"/>
            <a:chExt cx="7975241" cy="3777157"/>
          </a:xfrm>
          <a:solidFill>
            <a:schemeClr val="bg1"/>
          </a:solidFill>
        </p:grpSpPr>
        <p:sp>
          <p:nvSpPr>
            <p:cNvPr id="3" name="Rectangle : coins arrondis 18 - 3">
              <a:extLst>
                <a:ext uri="{FF2B5EF4-FFF2-40B4-BE49-F238E27FC236}">
                  <a16:creationId xmlns:a16="http://schemas.microsoft.com/office/drawing/2014/main" id="{E7125ABE-93C9-34A7-EC4C-E28F434EFB62}"/>
                </a:ext>
              </a:extLst>
            </p:cNvPr>
            <p:cNvSpPr/>
            <p:nvPr/>
          </p:nvSpPr>
          <p:spPr>
            <a:xfrm>
              <a:off x="2815502" y="1535570"/>
              <a:ext cx="5536024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algn="r" defTabSz="1219170" rtl="1"/>
              <a:r>
                <a:rPr lang="ar-MA" sz="2000" b="1" kern="0" dirty="0">
                  <a:ea typeface="Calibri"/>
                  <a:cs typeface="Calibri"/>
                </a:rPr>
                <a:t>الطلاقة والفهم </a:t>
              </a:r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: </a:t>
              </a:r>
              <a:r>
                <a:rPr lang="ar-MA" sz="2000" b="1" kern="0" dirty="0">
                  <a:latin typeface="Calibri" panose="020F0502020204030204" pitchFamily="34" charset="0"/>
                  <a:ea typeface="Calibri"/>
                  <a:cs typeface="Calibri"/>
                </a:rPr>
                <a:t>قصتي مع السينما(2)</a:t>
              </a:r>
              <a:endPara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Rectangle : coins arrondis 18 - 3">
              <a:extLst>
                <a:ext uri="{FF2B5EF4-FFF2-40B4-BE49-F238E27FC236}">
                  <a16:creationId xmlns:a16="http://schemas.microsoft.com/office/drawing/2014/main" id="{5C84E3F9-EF5C-6B44-F6A3-C91E2579D4C5}"/>
                </a:ext>
              </a:extLst>
            </p:cNvPr>
            <p:cNvSpPr/>
            <p:nvPr/>
          </p:nvSpPr>
          <p:spPr>
            <a:xfrm>
              <a:off x="8922431" y="3475443"/>
              <a:ext cx="1798707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/>
              <a:r>
                <a:rPr lang="ar-MA" sz="2400" b="1" kern="0" dirty="0">
                  <a:latin typeface="Calibri"/>
                  <a:ea typeface="Calibri"/>
                  <a:cs typeface="Calibri"/>
                </a:rPr>
                <a:t>الحصة 3</a:t>
              </a:r>
              <a:endParaRPr lang="fr-FR" sz="2400" b="1" kern="0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" name="Rectangle : coins arrondis 18 - 3">
              <a:extLst>
                <a:ext uri="{FF2B5EF4-FFF2-40B4-BE49-F238E27FC236}">
                  <a16:creationId xmlns:a16="http://schemas.microsoft.com/office/drawing/2014/main" id="{F7E750AB-D1FD-A7E1-396E-64DB59D87636}"/>
                </a:ext>
              </a:extLst>
            </p:cNvPr>
            <p:cNvSpPr/>
            <p:nvPr/>
          </p:nvSpPr>
          <p:spPr>
            <a:xfrm>
              <a:off x="2819873" y="3495526"/>
              <a:ext cx="5545799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cap="flat">
              <a:solidFill>
                <a:schemeClr val="tx1"/>
              </a:solidFill>
              <a:prstDash val="solid"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algn="r" defTabSz="1219170" rtl="1">
                <a:buClr>
                  <a:srgbClr val="000000"/>
                </a:buClr>
                <a:buSzPts val="1200"/>
              </a:pPr>
              <a:r>
                <a:rPr lang="ar-MA" sz="2000" b="1" kern="0" dirty="0">
                  <a:ea typeface="Calibri"/>
                  <a:cs typeface="Calibri"/>
                </a:rPr>
                <a:t>الإنتاج الكتابي</a:t>
              </a:r>
              <a:r>
                <a:rPr lang="ar-MA" sz="2000" kern="0" dirty="0">
                  <a:ea typeface="Calibri"/>
                  <a:cs typeface="Calibri"/>
                </a:rPr>
                <a:t>: إنتاج نص سردي (2)</a:t>
              </a:r>
              <a:endParaRPr lang="fr-FR" sz="2000" kern="0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" name="Rectangle : coins arrondis 18 - 3">
              <a:extLst>
                <a:ext uri="{FF2B5EF4-FFF2-40B4-BE49-F238E27FC236}">
                  <a16:creationId xmlns:a16="http://schemas.microsoft.com/office/drawing/2014/main" id="{ACEE7100-E846-B31E-4E40-E4C90CED74BD}"/>
                </a:ext>
              </a:extLst>
            </p:cNvPr>
            <p:cNvSpPr/>
            <p:nvPr/>
          </p:nvSpPr>
          <p:spPr>
            <a:xfrm>
              <a:off x="8949242" y="1564553"/>
              <a:ext cx="1798707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/>
              <a:r>
                <a:rPr lang="ar-MA" sz="1867" b="1" kern="0" dirty="0">
                  <a:latin typeface="Calibri"/>
                  <a:ea typeface="Calibri"/>
                  <a:cs typeface="Calibri"/>
                </a:rPr>
                <a:t>الحصة 1</a:t>
              </a:r>
              <a:endParaRPr lang="fr-FR" sz="1867" b="1" kern="0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" name="Rectangle : coins arrondis 18 - 3">
              <a:extLst>
                <a:ext uri="{FF2B5EF4-FFF2-40B4-BE49-F238E27FC236}">
                  <a16:creationId xmlns:a16="http://schemas.microsoft.com/office/drawing/2014/main" id="{1867A7A4-94C0-3F25-90FC-D9C5427B6C57}"/>
                </a:ext>
              </a:extLst>
            </p:cNvPr>
            <p:cNvSpPr/>
            <p:nvPr/>
          </p:nvSpPr>
          <p:spPr>
            <a:xfrm>
              <a:off x="8949242" y="2424476"/>
              <a:ext cx="1798707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 rtl="1"/>
              <a:r>
                <a:rPr lang="ar-MA" sz="1867" b="1" kern="0" dirty="0">
                  <a:latin typeface="Calibri"/>
                  <a:ea typeface="Calibri"/>
                  <a:cs typeface="Calibri"/>
                </a:rPr>
                <a:t>الحصة</a:t>
              </a:r>
              <a:r>
                <a:rPr lang="fr-FR" sz="1867" b="1" kern="0" dirty="0">
                  <a:latin typeface="Calibri"/>
                  <a:ea typeface="Calibri"/>
                  <a:cs typeface="Calibri"/>
                </a:rPr>
                <a:t> </a:t>
              </a:r>
              <a:r>
                <a:rPr lang="ar-MA" sz="1867" b="1" kern="0" dirty="0">
                  <a:latin typeface="Calibri"/>
                  <a:ea typeface="Calibri"/>
                  <a:cs typeface="Calibri"/>
                </a:rPr>
                <a:t>2 </a:t>
              </a:r>
              <a:endParaRPr lang="fr-FR" sz="1867" b="1" kern="0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9" name="Rectangle : coins arrondis 18 - 3">
              <a:extLst>
                <a:ext uri="{FF2B5EF4-FFF2-40B4-BE49-F238E27FC236}">
                  <a16:creationId xmlns:a16="http://schemas.microsoft.com/office/drawing/2014/main" id="{8F36FC4A-2671-3117-A4A3-DBF35D884BE9}"/>
                </a:ext>
              </a:extLst>
            </p:cNvPr>
            <p:cNvSpPr/>
            <p:nvPr/>
          </p:nvSpPr>
          <p:spPr>
            <a:xfrm>
              <a:off x="8922432" y="4586858"/>
              <a:ext cx="1798707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/>
              <a:r>
                <a:rPr lang="ar-MA" sz="1867" b="1" kern="0">
                  <a:latin typeface="Calibri"/>
                  <a:ea typeface="Calibri"/>
                  <a:cs typeface="Calibri"/>
                </a:rPr>
                <a:t>الحصة 4</a:t>
              </a:r>
              <a:endParaRPr lang="fr-FR" sz="1867" b="1" kern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0" name="Rectangle : coins arrondis 18 - 3">
              <a:extLst>
                <a:ext uri="{FF2B5EF4-FFF2-40B4-BE49-F238E27FC236}">
                  <a16:creationId xmlns:a16="http://schemas.microsoft.com/office/drawing/2014/main" id="{111B0A63-0547-5E24-0F8D-78E2186A2009}"/>
                </a:ext>
              </a:extLst>
            </p:cNvPr>
            <p:cNvSpPr/>
            <p:nvPr/>
          </p:nvSpPr>
          <p:spPr>
            <a:xfrm>
              <a:off x="2819873" y="2427131"/>
              <a:ext cx="5545799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algn="r" defTabSz="1219170" rtl="1">
                <a:buClr>
                  <a:srgbClr val="000000"/>
                </a:buClr>
                <a:buSzPts val="1200"/>
              </a:pPr>
              <a:r>
                <a:rPr lang="ar-MA" sz="2000" b="1" kern="0" dirty="0">
                  <a:ea typeface="Calibri"/>
                  <a:cs typeface="Calibri"/>
                </a:rPr>
                <a:t>الإنتاج الكتابي</a:t>
              </a:r>
              <a:r>
                <a:rPr lang="ar-MA" sz="2000" kern="0" dirty="0">
                  <a:ea typeface="Calibri"/>
                  <a:cs typeface="Calibri"/>
                </a:rPr>
                <a:t>: إنتاج نص سردي (1)</a:t>
              </a:r>
              <a:endParaRPr lang="fr-FR" sz="2000" kern="0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" name="Rectangle : coins arrondis 18 - 3">
              <a:extLst>
                <a:ext uri="{FF2B5EF4-FFF2-40B4-BE49-F238E27FC236}">
                  <a16:creationId xmlns:a16="http://schemas.microsoft.com/office/drawing/2014/main" id="{44A6D1D0-E243-831D-F355-A9B19B111ECB}"/>
                </a:ext>
              </a:extLst>
            </p:cNvPr>
            <p:cNvSpPr/>
            <p:nvPr/>
          </p:nvSpPr>
          <p:spPr>
            <a:xfrm>
              <a:off x="2772708" y="4563892"/>
              <a:ext cx="5545799" cy="72586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grpFill/>
            <a:ln cap="flat">
              <a:solidFill>
                <a:schemeClr val="tx1"/>
              </a:solidFill>
              <a:prstDash val="solid"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lvl="0" algn="r" defTabSz="342909" rtl="1">
                <a:spcBef>
                  <a:spcPts val="600"/>
                </a:spcBef>
                <a:spcAft>
                  <a:spcPts val="600"/>
                </a:spcAft>
                <a:buSzPct val="100000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kern="0" dirty="0">
                  <a:ea typeface="Calibri"/>
                  <a:cs typeface="Calibri"/>
                </a:rPr>
                <a:t>الدعم والتقويم</a:t>
              </a:r>
              <a:endParaRPr lang="fr-FR" sz="2400" i="0" u="none" strike="noStrike" kern="1200" cap="none" spc="0" baseline="0" dirty="0">
                <a:uFillTx/>
                <a:latin typeface="Arial"/>
                <a:cs typeface="Calibri" pitchFamily="34"/>
              </a:endParaRPr>
            </a:p>
          </p:txBody>
        </p:sp>
      </p:grpSp>
      <p:pic>
        <p:nvPicPr>
          <p:cNvPr id="15" name="Picture 2" descr="Image générée">
            <a:extLst>
              <a:ext uri="{FF2B5EF4-FFF2-40B4-BE49-F238E27FC236}">
                <a16:creationId xmlns:a16="http://schemas.microsoft.com/office/drawing/2014/main" id="{DB984D49-6584-6DDB-3AF2-68DD53A2AD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77521" y="627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6708878" y="1051194"/>
            <a:ext cx="5024049" cy="627084"/>
          </a:xfrm>
          <a:prstGeom prst="rect">
            <a:avLst/>
          </a:prstGeom>
          <a:solidFill>
            <a:srgbClr val="25E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الأسبوع 1</a:t>
            </a:r>
            <a:r>
              <a:rPr lang="fr-FR" sz="32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5968" y="1017300"/>
            <a:ext cx="5007069" cy="62708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الأسبوع 2</a:t>
            </a:r>
            <a:endParaRPr lang="fr-FR" sz="3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BCB1B-7B42-77D7-D752-637D3DEFE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3968AC07-3CA9-ABB3-C866-136737AF9F52}"/>
              </a:ext>
            </a:extLst>
          </p:cNvPr>
          <p:cNvGrpSpPr/>
          <p:nvPr/>
        </p:nvGrpSpPr>
        <p:grpSpPr>
          <a:xfrm>
            <a:off x="806523" y="1189641"/>
            <a:ext cx="9600993" cy="5072667"/>
            <a:chOff x="2159302" y="1382561"/>
            <a:chExt cx="8127697" cy="5072667"/>
          </a:xfrm>
        </p:grpSpPr>
        <p:sp>
          <p:nvSpPr>
            <p:cNvPr id="4" name="Rectangle : coins arrondis 10">
              <a:extLst>
                <a:ext uri="{FF2B5EF4-FFF2-40B4-BE49-F238E27FC236}">
                  <a16:creationId xmlns:a16="http://schemas.microsoft.com/office/drawing/2014/main" id="{1C0E8262-DEFF-9D6D-5BCF-D6257E69571B}"/>
                </a:ext>
              </a:extLst>
            </p:cNvPr>
            <p:cNvSpPr/>
            <p:nvPr/>
          </p:nvSpPr>
          <p:spPr>
            <a:xfrm>
              <a:off x="2159302" y="1382561"/>
              <a:ext cx="8127697" cy="5072667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fr-FR" sz="1200">
                <a:solidFill>
                  <a:prstClr val="white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25B0D3-0519-0094-F364-D9BF021CB319}"/>
                </a:ext>
              </a:extLst>
            </p:cNvPr>
            <p:cNvSpPr/>
            <p:nvPr/>
          </p:nvSpPr>
          <p:spPr>
            <a:xfrm>
              <a:off x="2257274" y="1455217"/>
              <a:ext cx="7899097" cy="4912926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F4B92CB-AD80-A820-7D42-647B28F76122}"/>
              </a:ext>
            </a:extLst>
          </p:cNvPr>
          <p:cNvGrpSpPr/>
          <p:nvPr/>
        </p:nvGrpSpPr>
        <p:grpSpPr>
          <a:xfrm>
            <a:off x="2112493" y="1854505"/>
            <a:ext cx="7948146" cy="3347145"/>
            <a:chOff x="2290553" y="1783298"/>
            <a:chExt cx="7407100" cy="3347145"/>
          </a:xfrm>
        </p:grpSpPr>
        <p:sp>
          <p:nvSpPr>
            <p:cNvPr id="39" name="Flowchart: Alternate Process 38">
              <a:extLst>
                <a:ext uri="{FF2B5EF4-FFF2-40B4-BE49-F238E27FC236}">
                  <a16:creationId xmlns:a16="http://schemas.microsoft.com/office/drawing/2014/main" id="{8F3F8536-D53F-1222-20C8-F925AED47E8A}"/>
                </a:ext>
              </a:extLst>
            </p:cNvPr>
            <p:cNvSpPr/>
            <p:nvPr/>
          </p:nvSpPr>
          <p:spPr>
            <a:xfrm>
              <a:off x="2290553" y="1783298"/>
              <a:ext cx="7407100" cy="547670"/>
            </a:xfrm>
            <a:prstGeom prst="flowChartAlternateProcess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endParaRPr lang="en-US" sz="2000" b="1" dirty="0">
                <a:solidFill>
                  <a:srgbClr val="0E284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Flowchart: Alternate Process 38">
              <a:extLst>
                <a:ext uri="{FF2B5EF4-FFF2-40B4-BE49-F238E27FC236}">
                  <a16:creationId xmlns:a16="http://schemas.microsoft.com/office/drawing/2014/main" id="{CCA5F317-B27F-0B6C-F6D7-F67197FE70AA}"/>
                </a:ext>
              </a:extLst>
            </p:cNvPr>
            <p:cNvSpPr/>
            <p:nvPr/>
          </p:nvSpPr>
          <p:spPr>
            <a:xfrm>
              <a:off x="2290553" y="2710699"/>
              <a:ext cx="7407099" cy="547670"/>
            </a:xfrm>
            <a:prstGeom prst="flowChartAlternateProcess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834">
                <a:defRPr/>
              </a:pPr>
              <a:endParaRPr lang="en-US" sz="2000" b="1" dirty="0">
                <a:solidFill>
                  <a:srgbClr val="0E284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Flowchart: Alternate Process 38">
              <a:extLst>
                <a:ext uri="{FF2B5EF4-FFF2-40B4-BE49-F238E27FC236}">
                  <a16:creationId xmlns:a16="http://schemas.microsoft.com/office/drawing/2014/main" id="{54ED3C30-23E0-7A2E-7F17-9A04F641A0E9}"/>
                </a:ext>
              </a:extLst>
            </p:cNvPr>
            <p:cNvSpPr/>
            <p:nvPr/>
          </p:nvSpPr>
          <p:spPr>
            <a:xfrm>
              <a:off x="2290553" y="3612020"/>
              <a:ext cx="7407099" cy="547670"/>
            </a:xfrm>
            <a:prstGeom prst="flowChartAlternateProcess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834">
                <a:defRPr/>
              </a:pPr>
              <a:endParaRPr lang="en-US" sz="2000" b="1" dirty="0">
                <a:solidFill>
                  <a:srgbClr val="0E284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Flowchart: Alternate Process 38">
              <a:extLst>
                <a:ext uri="{FF2B5EF4-FFF2-40B4-BE49-F238E27FC236}">
                  <a16:creationId xmlns:a16="http://schemas.microsoft.com/office/drawing/2014/main" id="{C1E803E7-8765-0CF3-30AC-20D84174C772}"/>
                </a:ext>
              </a:extLst>
            </p:cNvPr>
            <p:cNvSpPr/>
            <p:nvPr/>
          </p:nvSpPr>
          <p:spPr>
            <a:xfrm>
              <a:off x="2290553" y="4582773"/>
              <a:ext cx="7407099" cy="547670"/>
            </a:xfrm>
            <a:prstGeom prst="flowChartAlternateProcess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834">
                <a:defRPr/>
              </a:pPr>
              <a:endParaRPr lang="en-US" sz="2000" b="1" dirty="0">
                <a:solidFill>
                  <a:srgbClr val="0E284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4" name="Oval 43">
            <a:extLst>
              <a:ext uri="{FF2B5EF4-FFF2-40B4-BE49-F238E27FC236}">
                <a16:creationId xmlns:a16="http://schemas.microsoft.com/office/drawing/2014/main" id="{D764A51E-DDC5-3D6F-1192-78BDBDE27F6C}"/>
              </a:ext>
            </a:extLst>
          </p:cNvPr>
          <p:cNvSpPr/>
          <p:nvPr/>
        </p:nvSpPr>
        <p:spPr>
          <a:xfrm>
            <a:off x="1728056" y="1892124"/>
            <a:ext cx="519608" cy="519608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>
              <a:defRPr/>
            </a:pPr>
            <a:endParaRPr lang="fr-FR" sz="1200" dirty="0">
              <a:solidFill>
                <a:srgbClr val="0E2841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CDEE0311-572E-2C02-07C8-9C99B2394BD7}"/>
              </a:ext>
            </a:extLst>
          </p:cNvPr>
          <p:cNvSpPr/>
          <p:nvPr/>
        </p:nvSpPr>
        <p:spPr>
          <a:xfrm>
            <a:off x="1739127" y="2783284"/>
            <a:ext cx="519608" cy="519608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>
              <a:defRPr/>
            </a:pPr>
            <a:endParaRPr lang="fr-FR" sz="1200" dirty="0">
              <a:solidFill>
                <a:srgbClr val="0E2841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EDAB7540-0215-5E47-4EDE-1AD7A94CBB72}"/>
              </a:ext>
            </a:extLst>
          </p:cNvPr>
          <p:cNvSpPr/>
          <p:nvPr/>
        </p:nvSpPr>
        <p:spPr>
          <a:xfrm>
            <a:off x="1727811" y="3701180"/>
            <a:ext cx="519608" cy="519608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>
              <a:defRPr/>
            </a:pPr>
            <a:endParaRPr lang="fr-FR" sz="1200" dirty="0">
              <a:solidFill>
                <a:srgbClr val="0E2841"/>
              </a:solidFill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1C1E82F1-0042-C7C6-06DF-B203A662B44F}"/>
              </a:ext>
            </a:extLst>
          </p:cNvPr>
          <p:cNvSpPr>
            <a:spLocks noChangeAspect="1"/>
          </p:cNvSpPr>
          <p:nvPr/>
        </p:nvSpPr>
        <p:spPr>
          <a:xfrm>
            <a:off x="9628457" y="1874344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09630">
              <a:defRPr/>
            </a:pPr>
            <a:r>
              <a:rPr lang="fr-MA" sz="2133" b="1" dirty="0">
                <a:solidFill>
                  <a:prstClr val="white"/>
                </a:solidFill>
                <a:latin typeface="Calibri"/>
              </a:rPr>
              <a:t>1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1E25C766-C791-F83A-2830-AE308DA3D7EA}"/>
              </a:ext>
            </a:extLst>
          </p:cNvPr>
          <p:cNvSpPr>
            <a:spLocks noChangeAspect="1"/>
          </p:cNvSpPr>
          <p:nvPr/>
        </p:nvSpPr>
        <p:spPr>
          <a:xfrm>
            <a:off x="9610540" y="2822781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09630">
              <a:defRPr/>
            </a:pPr>
            <a:r>
              <a:rPr lang="fr-MA" sz="2133" b="1" dirty="0">
                <a:solidFill>
                  <a:prstClr val="white"/>
                </a:solidFill>
                <a:latin typeface="Calibri"/>
              </a:rPr>
              <a:t>2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65F4CF89-4B26-9A77-BEDD-D16AF2C51ED7}"/>
              </a:ext>
            </a:extLst>
          </p:cNvPr>
          <p:cNvSpPr>
            <a:spLocks noChangeAspect="1"/>
          </p:cNvSpPr>
          <p:nvPr/>
        </p:nvSpPr>
        <p:spPr>
          <a:xfrm>
            <a:off x="9611578" y="3750122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09630">
              <a:defRPr/>
            </a:pPr>
            <a:r>
              <a:rPr lang="fr-MA" sz="2133" b="1" dirty="0">
                <a:solidFill>
                  <a:prstClr val="white"/>
                </a:solidFill>
                <a:latin typeface="Calibri"/>
              </a:rPr>
              <a:t>3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ADBB5FC4-D8E3-F2EE-A518-43FFCB67A269}"/>
              </a:ext>
            </a:extLst>
          </p:cNvPr>
          <p:cNvSpPr>
            <a:spLocks noChangeAspect="1"/>
          </p:cNvSpPr>
          <p:nvPr/>
        </p:nvSpPr>
        <p:spPr>
          <a:xfrm>
            <a:off x="9645083" y="4698559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09630">
              <a:defRPr/>
            </a:pPr>
            <a:r>
              <a:rPr lang="fr-MA" sz="2133" b="1" dirty="0">
                <a:solidFill>
                  <a:prstClr val="white"/>
                </a:solidFill>
                <a:latin typeface="Calibri"/>
              </a:rPr>
              <a:t>4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2E93C1B-DE2E-595A-C59E-5DB6A3989C97}"/>
              </a:ext>
            </a:extLst>
          </p:cNvPr>
          <p:cNvSpPr/>
          <p:nvPr/>
        </p:nvSpPr>
        <p:spPr>
          <a:xfrm>
            <a:off x="1715132" y="4636408"/>
            <a:ext cx="519608" cy="519608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>
              <a:defRPr/>
            </a:pPr>
            <a:endParaRPr lang="fr-FR" sz="1200">
              <a:solidFill>
                <a:srgbClr val="0E2841"/>
              </a:solidFill>
            </a:endParaRPr>
          </a:p>
        </p:txBody>
      </p:sp>
      <p:sp>
        <p:nvSpPr>
          <p:cNvPr id="34" name="TextBox 9">
            <a:extLst>
              <a:ext uri="{FF2B5EF4-FFF2-40B4-BE49-F238E27FC236}">
                <a16:creationId xmlns:a16="http://schemas.microsoft.com/office/drawing/2014/main" id="{9602EE36-3A70-69C3-C764-EE392593F6D3}"/>
              </a:ext>
            </a:extLst>
          </p:cNvPr>
          <p:cNvSpPr txBox="1"/>
          <p:nvPr/>
        </p:nvSpPr>
        <p:spPr>
          <a:xfrm>
            <a:off x="5379860" y="4777289"/>
            <a:ext cx="3922174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457212" rtl="1">
              <a:lnSpc>
                <a:spcPts val="2799"/>
              </a:lnSpc>
              <a:defRPr/>
            </a:pPr>
            <a:r>
              <a:rPr lang="ar-SA" altLang="fr-F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أصحح إنجازي وأقوم </a:t>
            </a:r>
            <a:r>
              <a:rPr lang="ar-MA" altLang="fr-F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أدائي</a:t>
            </a:r>
            <a:endParaRPr lang="fr-FR" sz="2000" b="1" dirty="0">
              <a:solidFill>
                <a:srgbClr val="0E2841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6D062F8-8C19-05F6-75B7-8E8872BBD495}"/>
              </a:ext>
            </a:extLst>
          </p:cNvPr>
          <p:cNvSpPr/>
          <p:nvPr/>
        </p:nvSpPr>
        <p:spPr>
          <a:xfrm>
            <a:off x="7050920" y="312328"/>
            <a:ext cx="495680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just" defTabSz="609630" rtl="1">
              <a:defRPr/>
            </a:pPr>
            <a:r>
              <a:rPr lang="ar-MA" sz="3200" b="1" dirty="0">
                <a:solidFill>
                  <a:srgbClr val="0E2841"/>
                </a:solidFill>
                <a:latin typeface="Calibri"/>
              </a:rPr>
              <a:t>        </a:t>
            </a:r>
            <a:r>
              <a:rPr lang="ar-SA" sz="3200" b="1" dirty="0">
                <a:solidFill>
                  <a:srgbClr val="0E2841"/>
                </a:solidFill>
                <a:latin typeface="Calibri"/>
              </a:rPr>
              <a:t>هيكلة</a:t>
            </a:r>
            <a:r>
              <a:rPr lang="ar-MA" sz="3200" b="1" dirty="0">
                <a:solidFill>
                  <a:srgbClr val="0E2841"/>
                </a:solidFill>
                <a:latin typeface="Calibri"/>
              </a:rPr>
              <a:t> حصة </a:t>
            </a:r>
            <a:r>
              <a:rPr lang="ar-SA" sz="3200" b="1" dirty="0">
                <a:solidFill>
                  <a:srgbClr val="0E2841"/>
                </a:solidFill>
                <a:latin typeface="Calibri"/>
              </a:rPr>
              <a:t>الأنشطة </a:t>
            </a:r>
            <a:r>
              <a:rPr lang="ar-SA" sz="3200" b="1" dirty="0" err="1">
                <a:solidFill>
                  <a:srgbClr val="0E2841"/>
                </a:solidFill>
                <a:latin typeface="Calibri"/>
              </a:rPr>
              <a:t>التوليفية</a:t>
            </a:r>
            <a:endParaRPr lang="fr-FR" sz="3200" b="1" dirty="0">
              <a:solidFill>
                <a:srgbClr val="0E2841"/>
              </a:solidFill>
              <a:latin typeface="Calibri"/>
            </a:endParaRPr>
          </a:p>
        </p:txBody>
      </p:sp>
      <p:pic>
        <p:nvPicPr>
          <p:cNvPr id="54" name="Picture 3">
            <a:extLst>
              <a:ext uri="{FF2B5EF4-FFF2-40B4-BE49-F238E27FC236}">
                <a16:creationId xmlns:a16="http://schemas.microsoft.com/office/drawing/2014/main" id="{C9182D4B-CA7C-173A-1CBB-68711F3C8B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967" y="251992"/>
            <a:ext cx="609383" cy="609383"/>
          </a:xfrm>
          <a:prstGeom prst="rect">
            <a:avLst/>
          </a:prstGeom>
        </p:spPr>
      </p:pic>
      <p:sp>
        <p:nvSpPr>
          <p:cNvPr id="2" name="TextBox 9">
            <a:extLst>
              <a:ext uri="{FF2B5EF4-FFF2-40B4-BE49-F238E27FC236}">
                <a16:creationId xmlns:a16="http://schemas.microsoft.com/office/drawing/2014/main" id="{85BA2746-4888-D9E2-93C0-F28F68E4F559}"/>
              </a:ext>
            </a:extLst>
          </p:cNvPr>
          <p:cNvSpPr txBox="1"/>
          <p:nvPr/>
        </p:nvSpPr>
        <p:spPr>
          <a:xfrm>
            <a:off x="3186544" y="1936276"/>
            <a:ext cx="6237475" cy="686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457212" rtl="1">
              <a:lnSpc>
                <a:spcPts val="2799"/>
              </a:lnSpc>
              <a:defRPr/>
            </a:pPr>
            <a:r>
              <a:rPr lang="ar-MA" altLang="fr-F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</a:t>
            </a:r>
            <a:r>
              <a:rPr lang="ar-MA" altLang="fr-FR" sz="2000" b="1" dirty="0">
                <a:solidFill>
                  <a:srgbClr val="002060"/>
                </a:solidFill>
                <a:ea typeface="Arial Unicode MS" pitchFamily="34" charset="-128"/>
              </a:rPr>
              <a:t> </a:t>
            </a:r>
            <a:r>
              <a:rPr lang="ar-MA" altLang="fr-F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</a:t>
            </a:r>
            <a:r>
              <a:rPr lang="ar-MA" altLang="fr-FR" sz="2000" b="1" dirty="0">
                <a:solidFill>
                  <a:srgbClr val="002060"/>
                </a:solidFill>
                <a:ea typeface="Arial Unicode MS" pitchFamily="34" charset="-128"/>
              </a:rPr>
              <a:t> </a:t>
            </a:r>
            <a:r>
              <a:rPr lang="ar-MA" altLang="fr-FR" b="1" dirty="0">
                <a:solidFill>
                  <a:srgbClr val="0E2841"/>
                </a:solidFill>
                <a:ea typeface="Arial Unicode MS" pitchFamily="34" charset="-128"/>
              </a:rPr>
              <a:t>افتتاح الحصة (النشاط الاعتيادي- مراقبة الانجاز القبلي-  التصريح بالأهداف)</a:t>
            </a:r>
            <a:r>
              <a:rPr lang="fr-MA" altLang="fr-FR" sz="2000" b="1" dirty="0">
                <a:solidFill>
                  <a:srgbClr val="0E2841"/>
                </a:solidFill>
                <a:ea typeface="Arial Unicode MS" pitchFamily="34" charset="-128"/>
              </a:rPr>
              <a:t>	</a:t>
            </a:r>
            <a:endParaRPr lang="fr-FR" sz="2000" b="1" dirty="0">
              <a:solidFill>
                <a:srgbClr val="0E2841"/>
              </a:solidFill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9DAD63D-BDA3-369E-E4F4-353F1681B2F8}"/>
              </a:ext>
            </a:extLst>
          </p:cNvPr>
          <p:cNvSpPr txBox="1"/>
          <p:nvPr/>
        </p:nvSpPr>
        <p:spPr>
          <a:xfrm>
            <a:off x="4708971" y="2902445"/>
            <a:ext cx="4747262" cy="335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457212" rtl="1">
              <a:lnSpc>
                <a:spcPts val="2799"/>
              </a:lnSpc>
              <a:defRPr/>
            </a:pPr>
            <a:r>
              <a:rPr lang="ar-SA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نص</a:t>
            </a:r>
            <a:r>
              <a:rPr lang="fr-F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الانطلاق بطلاقة</a:t>
            </a:r>
            <a:endParaRPr lang="fr-FR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9527E450-D266-4CD3-D3C6-78727513BDEE}"/>
              </a:ext>
            </a:extLst>
          </p:cNvPr>
          <p:cNvSpPr txBox="1"/>
          <p:nvPr/>
        </p:nvSpPr>
        <p:spPr>
          <a:xfrm>
            <a:off x="3518062" y="3807096"/>
            <a:ext cx="5905957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>
              <a:defRPr/>
            </a:pPr>
            <a:r>
              <a:rPr lang="ar-SA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المطلوب وأنجزه</a:t>
            </a:r>
            <a:r>
              <a:rPr lang="ar-SA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MA" sz="2000" b="1" dirty="0">
              <a:solidFill>
                <a:srgbClr val="0E2841">
                  <a:lumMod val="75000"/>
                  <a:lumOff val="2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74CFC9-7549-6319-3416-BCCC3C02A93D}"/>
              </a:ext>
            </a:extLst>
          </p:cNvPr>
          <p:cNvSpPr/>
          <p:nvPr/>
        </p:nvSpPr>
        <p:spPr>
          <a:xfrm>
            <a:off x="2353998" y="2071997"/>
            <a:ext cx="982515" cy="227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r>
              <a:rPr lang="ar-MA" sz="1867" b="1" dirty="0">
                <a:solidFill>
                  <a:srgbClr val="156082"/>
                </a:solidFill>
                <a:latin typeface="Poppins ExtraBold" panose="020B0604020202020204" charset="0"/>
              </a:rPr>
              <a:t>10 دقائق</a:t>
            </a:r>
            <a:endParaRPr lang="en-US" sz="1867" b="1" dirty="0">
              <a:solidFill>
                <a:srgbClr val="156082"/>
              </a:solidFill>
              <a:latin typeface="Poppins ExtraBold" panose="020B0604020202020204" charset="0"/>
              <a:cs typeface="Poppins ExtraBold" panose="020B060402020202020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362E07-9A26-78EA-5AD6-E5730D2D60BA}"/>
              </a:ext>
            </a:extLst>
          </p:cNvPr>
          <p:cNvSpPr/>
          <p:nvPr/>
        </p:nvSpPr>
        <p:spPr>
          <a:xfrm>
            <a:off x="2353997" y="3890289"/>
            <a:ext cx="982515" cy="203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r>
              <a:rPr lang="ar-MA" sz="1867" b="1" dirty="0">
                <a:solidFill>
                  <a:srgbClr val="156082"/>
                </a:solidFill>
                <a:latin typeface="Poppins ExtraBold" panose="020B0604020202020204" charset="0"/>
              </a:rPr>
              <a:t>15 دقيقة</a:t>
            </a:r>
            <a:endParaRPr lang="en-US" sz="1867" b="1" dirty="0">
              <a:solidFill>
                <a:srgbClr val="156082"/>
              </a:solidFill>
              <a:latin typeface="Poppins ExtraBold" panose="020B0604020202020204" charset="0"/>
              <a:cs typeface="Poppins ExtraBold" panose="020B060402020202020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C1778D-2CC0-689B-A327-1AFB787BA2AE}"/>
              </a:ext>
            </a:extLst>
          </p:cNvPr>
          <p:cNvSpPr/>
          <p:nvPr/>
        </p:nvSpPr>
        <p:spPr>
          <a:xfrm>
            <a:off x="2353996" y="4832064"/>
            <a:ext cx="982515" cy="227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r>
              <a:rPr lang="ar-MA" sz="1867" b="1" dirty="0">
                <a:solidFill>
                  <a:srgbClr val="156082"/>
                </a:solidFill>
                <a:latin typeface="Poppins ExtraBold" panose="020B0604020202020204" charset="0"/>
              </a:rPr>
              <a:t>10 دقائق</a:t>
            </a:r>
            <a:endParaRPr lang="en-US" sz="1867" b="1" dirty="0">
              <a:solidFill>
                <a:srgbClr val="156082"/>
              </a:solidFill>
              <a:latin typeface="Poppins ExtraBold" panose="020B0604020202020204" charset="0"/>
              <a:cs typeface="Poppins ExtraBold" panose="020B0604020202020204" charset="0"/>
            </a:endParaRPr>
          </a:p>
        </p:txBody>
      </p:sp>
      <p:sp>
        <p:nvSpPr>
          <p:cNvPr id="21" name="ZoneTexte 19">
            <a:extLst>
              <a:ext uri="{FF2B5EF4-FFF2-40B4-BE49-F238E27FC236}">
                <a16:creationId xmlns:a16="http://schemas.microsoft.com/office/drawing/2014/main" id="{693BEE76-7478-BBBC-93A3-B634D8C38D38}"/>
              </a:ext>
            </a:extLst>
          </p:cNvPr>
          <p:cNvSpPr txBox="1"/>
          <p:nvPr/>
        </p:nvSpPr>
        <p:spPr>
          <a:xfrm>
            <a:off x="2305781" y="2864416"/>
            <a:ext cx="1040244" cy="3625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R="0" lvl="0" indent="0" algn="ctr" defTabSz="60963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7" b="1">
                <a:solidFill>
                  <a:srgbClr val="156082"/>
                </a:solidFill>
                <a:latin typeface="Poppins ExtraBold" panose="020B060402020202020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r>
              <a:rPr lang="ar-SA" dirty="0"/>
              <a:t>1</a:t>
            </a:r>
            <a:r>
              <a:rPr lang="ar-MA" dirty="0"/>
              <a:t>5 دقيقة</a:t>
            </a:r>
            <a:endParaRPr lang="fr-FR" dirty="0"/>
          </a:p>
        </p:txBody>
      </p:sp>
      <p:sp>
        <p:nvSpPr>
          <p:cNvPr id="6" name="Flowchart: Alternate Process 38">
            <a:extLst>
              <a:ext uri="{FF2B5EF4-FFF2-40B4-BE49-F238E27FC236}">
                <a16:creationId xmlns:a16="http://schemas.microsoft.com/office/drawing/2014/main" id="{E3FADA04-2B92-DD0A-A92F-B8089BF18EEB}"/>
              </a:ext>
            </a:extLst>
          </p:cNvPr>
          <p:cNvSpPr/>
          <p:nvPr/>
        </p:nvSpPr>
        <p:spPr>
          <a:xfrm>
            <a:off x="1680311" y="5395477"/>
            <a:ext cx="7948145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34">
              <a:defRPr/>
            </a:pPr>
            <a:endParaRPr lang="en-US" sz="2000" b="1" dirty="0">
              <a:solidFill>
                <a:srgbClr val="0E284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60">
            <a:extLst>
              <a:ext uri="{FF2B5EF4-FFF2-40B4-BE49-F238E27FC236}">
                <a16:creationId xmlns:a16="http://schemas.microsoft.com/office/drawing/2014/main" id="{2457D518-EDD7-DF8A-6653-7B9D24A72E68}"/>
              </a:ext>
            </a:extLst>
          </p:cNvPr>
          <p:cNvSpPr>
            <a:spLocks noChangeAspect="1"/>
          </p:cNvSpPr>
          <p:nvPr/>
        </p:nvSpPr>
        <p:spPr>
          <a:xfrm>
            <a:off x="9634684" y="5395477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09630">
              <a:defRPr/>
            </a:pPr>
            <a:r>
              <a:rPr lang="ar-SA" sz="2133" b="1" dirty="0">
                <a:solidFill>
                  <a:prstClr val="white"/>
                </a:solidFill>
                <a:latin typeface="Calibri"/>
              </a:rPr>
              <a:t>5</a:t>
            </a:r>
            <a:endParaRPr lang="fr-MA" sz="2133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A97CC9BE-DD44-E472-D6DC-DFAB46DE06C5}"/>
              </a:ext>
            </a:extLst>
          </p:cNvPr>
          <p:cNvSpPr txBox="1"/>
          <p:nvPr/>
        </p:nvSpPr>
        <p:spPr>
          <a:xfrm>
            <a:off x="5481573" y="5430076"/>
            <a:ext cx="3922174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457212" rtl="1">
              <a:lnSpc>
                <a:spcPts val="2799"/>
              </a:lnSpc>
              <a:defRPr/>
            </a:pPr>
            <a:r>
              <a:rPr lang="ar-MA" altLang="fr-F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</a:t>
            </a:r>
            <a:r>
              <a:rPr lang="ar-MA" altLang="fr-FR" sz="2000" b="1" dirty="0">
                <a:solidFill>
                  <a:srgbClr val="002060"/>
                </a:solidFill>
                <a:ea typeface="Arial Unicode MS" pitchFamily="34" charset="-128"/>
              </a:rPr>
              <a:t> </a:t>
            </a:r>
            <a:r>
              <a:rPr lang="ar-MA" altLang="fr-F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– تغذية راجعة.</a:t>
            </a:r>
            <a:r>
              <a:rPr lang="fr-MA" altLang="fr-FR" sz="2000" b="1" dirty="0">
                <a:solidFill>
                  <a:srgbClr val="0E2841"/>
                </a:solidFill>
                <a:ea typeface="Arial Unicode MS" pitchFamily="34" charset="-128"/>
              </a:rPr>
              <a:t>			</a:t>
            </a:r>
            <a:endParaRPr lang="fr-FR" sz="2000" b="1" dirty="0">
              <a:solidFill>
                <a:srgbClr val="0E284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564B55-AA90-8690-B8F8-04386B3C71C9}"/>
              </a:ext>
            </a:extLst>
          </p:cNvPr>
          <p:cNvSpPr/>
          <p:nvPr/>
        </p:nvSpPr>
        <p:spPr>
          <a:xfrm>
            <a:off x="2394180" y="5563320"/>
            <a:ext cx="982515" cy="227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r>
              <a:rPr lang="ar-MA" sz="1867" b="1" dirty="0">
                <a:solidFill>
                  <a:srgbClr val="156082"/>
                </a:solidFill>
                <a:latin typeface="Poppins ExtraBold" panose="020B0604020202020204" charset="0"/>
              </a:rPr>
              <a:t>05 دقائق</a:t>
            </a:r>
            <a:endParaRPr lang="en-US" sz="1867" b="1" dirty="0">
              <a:solidFill>
                <a:srgbClr val="156082"/>
              </a:solidFill>
              <a:latin typeface="Poppins ExtraBold" panose="020B0604020202020204" charset="0"/>
              <a:cs typeface="Poppins ExtraBold" panose="020B0604020202020204" charset="0"/>
            </a:endParaRPr>
          </a:p>
        </p:txBody>
      </p:sp>
      <p:sp>
        <p:nvSpPr>
          <p:cNvPr id="10" name="Oval 10">
            <a:extLst>
              <a:ext uri="{FF2B5EF4-FFF2-40B4-BE49-F238E27FC236}">
                <a16:creationId xmlns:a16="http://schemas.microsoft.com/office/drawing/2014/main" id="{3EDA76C0-3AC8-A9D4-67FB-E660BB919831}"/>
              </a:ext>
            </a:extLst>
          </p:cNvPr>
          <p:cNvSpPr/>
          <p:nvPr/>
        </p:nvSpPr>
        <p:spPr>
          <a:xfrm>
            <a:off x="1727811" y="5402845"/>
            <a:ext cx="519608" cy="519608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>
              <a:defRPr/>
            </a:pPr>
            <a:endParaRPr lang="fr-FR" sz="1200">
              <a:solidFill>
                <a:srgbClr val="0E28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882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CDE4EE86-FEB8-30A5-809C-AC3FCBE05DE2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22591A99-3F31-F4E9-B37E-69149333631F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A3325FEF-0392-D5B5-FF11-E304F2B3945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CE2DD2E2-6672-FB59-969F-7873F616062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C04BEE4D-7472-3D1F-28CE-C1038D4C6B99}"/>
              </a:ext>
            </a:extLst>
          </p:cNvPr>
          <p:cNvSpPr txBox="1"/>
          <p:nvPr/>
        </p:nvSpPr>
        <p:spPr>
          <a:xfrm>
            <a:off x="5857788" y="2692665"/>
            <a:ext cx="475487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SA" sz="4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الحصة: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05 </a:t>
            </a:r>
            <a:r>
              <a:rPr lang="ar-MA" sz="4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دقائق </a:t>
            </a:r>
            <a:r>
              <a:rPr kumimoji="0" lang="ar-SA" sz="4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أ- نشاط اعتيادي</a:t>
            </a:r>
            <a:endParaRPr lang="ar-MA" sz="4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331808-E163-7E84-28FB-8BE65BC751E0}"/>
              </a:ext>
            </a:extLst>
          </p:cNvPr>
          <p:cNvGrpSpPr/>
          <p:nvPr/>
        </p:nvGrpSpPr>
        <p:grpSpPr>
          <a:xfrm>
            <a:off x="435500" y="2075448"/>
            <a:ext cx="3104368" cy="3007332"/>
            <a:chOff x="587266" y="1926814"/>
            <a:chExt cx="3104368" cy="3007332"/>
          </a:xfrm>
        </p:grpSpPr>
        <p:pic>
          <p:nvPicPr>
            <p:cNvPr id="3" name="Image 2" descr="Une image contenant gâteau d’anniversaire, dessin humoristique, dessin, clipart">
              <a:extLst>
                <a:ext uri="{FF2B5EF4-FFF2-40B4-BE49-F238E27FC236}">
                  <a16:creationId xmlns:a16="http://schemas.microsoft.com/office/drawing/2014/main" id="{016389F8-4A62-4E30-1DB3-7BF96A906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2519" y="1926814"/>
              <a:ext cx="2069115" cy="1234434"/>
            </a:xfrm>
            <a:prstGeom prst="rect">
              <a:avLst/>
            </a:prstGeom>
          </p:spPr>
        </p:pic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9C94CC5D-867C-00BA-095A-C073C9CF4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266" y="2258937"/>
              <a:ext cx="2675209" cy="2675209"/>
            </a:xfrm>
            <a:prstGeom prst="rect">
              <a:avLst/>
            </a:prstGeom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B36D77B-006A-9ACA-624B-368B1BBF57FE}"/>
              </a:ext>
            </a:extLst>
          </p:cNvPr>
          <p:cNvSpPr/>
          <p:nvPr/>
        </p:nvSpPr>
        <p:spPr>
          <a:xfrm>
            <a:off x="-2894" y="9939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156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745B2-ED0C-6266-1FBC-E728D4664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2B94A646-9CCB-EAB9-C5D3-BF0801FFEA83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B34FFF07-3A35-D880-889A-B16C81E468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454717" y="-17825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AE753F6-AF93-E10D-01DF-84DC5DA9AD86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A30FD756-E08F-CB94-81EB-0421991190CB}"/>
              </a:ext>
            </a:extLst>
          </p:cNvPr>
          <p:cNvSpPr txBox="1">
            <a:spLocks/>
          </p:cNvSpPr>
          <p:nvPr/>
        </p:nvSpPr>
        <p:spPr>
          <a:xfrm>
            <a:off x="1270435" y="75771"/>
            <a:ext cx="10161104" cy="292443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النشاط الاعتيادي : </a:t>
            </a:r>
            <a:r>
              <a:rPr lang="ar-MA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أعبر عن معاني الصورة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C7F21B3F-69C5-F45E-0832-97DF47518DFB}"/>
              </a:ext>
            </a:extLst>
          </p:cNvPr>
          <p:cNvSpPr txBox="1">
            <a:spLocks/>
          </p:cNvSpPr>
          <p:nvPr/>
        </p:nvSpPr>
        <p:spPr>
          <a:xfrm>
            <a:off x="-153248" y="364313"/>
            <a:ext cx="11602176" cy="375815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r" rtl="1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ar-MA" sz="1600" i="1" dirty="0">
                <a:solidFill>
                  <a:srgbClr val="AEABAB"/>
                </a:solidFill>
                <a:latin typeface="Calibri"/>
                <a:cs typeface="Calibri"/>
                <a:sym typeface="Arial"/>
              </a:rPr>
              <a:t>يوجه المدرس التلاميذ إلى التعبير عما تختزله الصورة من معان مع تعليل إجاباتهم.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oogle Shape;277;p6" descr="Lever la main - Icônes mains et gestes gratuites">
            <a:extLst>
              <a:ext uri="{FF2B5EF4-FFF2-40B4-BE49-F238E27FC236}">
                <a16:creationId xmlns:a16="http://schemas.microsoft.com/office/drawing/2014/main" id="{6FBA0970-674E-2929-0077-02420F24DFD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43" y="9877"/>
            <a:ext cx="735012" cy="730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92CE2F0-7D4D-4356-3378-EB921593CB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44" y="900834"/>
            <a:ext cx="5813511" cy="588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569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CDE4EE86-FEB8-30A5-809C-AC3FCBE05DE2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22591A99-3F31-F4E9-B37E-69149333631F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A3325FEF-0392-D5B5-FF11-E304F2B3945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CE2DD2E2-6672-FB59-969F-7873F616062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C04BEE4D-7472-3D1F-28CE-C1038D4C6B99}"/>
              </a:ext>
            </a:extLst>
          </p:cNvPr>
          <p:cNvSpPr txBox="1"/>
          <p:nvPr/>
        </p:nvSpPr>
        <p:spPr>
          <a:xfrm>
            <a:off x="5320145" y="2008346"/>
            <a:ext cx="5312187" cy="27113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lang="fr-FR" sz="5467" b="1" kern="0" dirty="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6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ب</a:t>
            </a:r>
            <a:r>
              <a:rPr lang="ar-SA" sz="36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36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مراقبة إنجاز الواجبات المنزلية</a:t>
            </a:r>
            <a:endParaRPr lang="ar-MA" sz="3600" b="1" kern="0" dirty="0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دقيقة واحدة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BC5832-2B7A-7ED4-240F-6F1180D6D9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63" y="2091395"/>
            <a:ext cx="2675209" cy="2675209"/>
          </a:xfrm>
          <a:prstGeom prst="rect">
            <a:avLst/>
          </a:prstGeom>
        </p:spPr>
      </p:pic>
      <p:pic>
        <p:nvPicPr>
          <p:cNvPr id="3" name="Google Shape;1333;p128">
            <a:extLst>
              <a:ext uri="{FF2B5EF4-FFF2-40B4-BE49-F238E27FC236}">
                <a16:creationId xmlns:a16="http://schemas.microsoft.com/office/drawing/2014/main" id="{67E6CB38-98DB-38FF-AA01-E4DE9E2303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2113538" y="2342910"/>
            <a:ext cx="877251" cy="87725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F7D9251-797B-2F7F-E884-E1C7841176C4}"/>
              </a:ext>
            </a:extLst>
          </p:cNvPr>
          <p:cNvSpPr/>
          <p:nvPr/>
        </p:nvSpPr>
        <p:spPr>
          <a:xfrm>
            <a:off x="-2894" y="9939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6617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255;p28">
            <a:extLst>
              <a:ext uri="{FF2B5EF4-FFF2-40B4-BE49-F238E27FC236}">
                <a16:creationId xmlns:a16="http://schemas.microsoft.com/office/drawing/2014/main" id="{9E2175D2-986C-1BFD-098C-82CF13394720}"/>
              </a:ext>
            </a:extLst>
          </p:cNvPr>
          <p:cNvSpPr/>
          <p:nvPr/>
        </p:nvSpPr>
        <p:spPr>
          <a:xfrm>
            <a:off x="347870" y="216280"/>
            <a:ext cx="10560305" cy="5209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srgbClr val="757070"/>
                </a:solidFill>
                <a:cs typeface="Calibri"/>
              </a:rPr>
              <a:t>الآن، دعونا نتحقق معًا من الواجبات المنزلية التي طلب منكم إنجازها، لنتأكد من مدى اجتهادكم وفهمكم للدرس.</a:t>
            </a:r>
            <a:endParaRPr lang="en-US" b="1" dirty="0">
              <a:solidFill>
                <a:srgbClr val="757070"/>
              </a:solidFill>
              <a:ea typeface="Calibri"/>
              <a:cs typeface="Calibri"/>
            </a:endParaRPr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id="{47418503-E934-4EF4-9A75-8FFE7AC3F906}"/>
              </a:ext>
            </a:extLst>
          </p:cNvPr>
          <p:cNvSpPr txBox="1">
            <a:spLocks/>
          </p:cNvSpPr>
          <p:nvPr/>
        </p:nvSpPr>
        <p:spPr>
          <a:xfrm>
            <a:off x="1416402" y="591061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يراقب 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المدرس مدى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إنجاز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التلاميذ ل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لواجبات المنزلية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( يكتفي الاستاذ بعينة من التلاميذ في كل حصة)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.</a:t>
            </a:r>
            <a:endParaRPr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E44C85BE-ABA2-3C63-AD03-8158D99BAA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BF9DE55-FEFC-7C05-CA7F-D1BB8AE33F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78"/>
          <a:stretch/>
        </p:blipFill>
        <p:spPr>
          <a:xfrm>
            <a:off x="3020472" y="1550504"/>
            <a:ext cx="6283631" cy="419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936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4678B-4682-EA19-88A5-5D7949A88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40B557C8-223F-40BD-1F2E-8A9BAB6F4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0889"/>
          <a:stretch/>
        </p:blipFill>
        <p:spPr>
          <a:xfrm>
            <a:off x="902887" y="2065569"/>
            <a:ext cx="2761834" cy="3014934"/>
          </a:xfrm>
          <a:prstGeom prst="rect">
            <a:avLst/>
          </a:prstGeom>
        </p:spPr>
      </p:pic>
      <p:grpSp>
        <p:nvGrpSpPr>
          <p:cNvPr id="2" name="Group 14">
            <a:extLst>
              <a:ext uri="{FF2B5EF4-FFF2-40B4-BE49-F238E27FC236}">
                <a16:creationId xmlns:a16="http://schemas.microsoft.com/office/drawing/2014/main" id="{4178DCE5-FA5D-C0D1-0582-206A25936283}"/>
              </a:ext>
            </a:extLst>
          </p:cNvPr>
          <p:cNvGrpSpPr/>
          <p:nvPr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AC4A4AA6-0801-8D80-7DE3-214A875CCD40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" name="Rectangle 18">
              <a:extLst>
                <a:ext uri="{FF2B5EF4-FFF2-40B4-BE49-F238E27FC236}">
                  <a16:creationId xmlns:a16="http://schemas.microsoft.com/office/drawing/2014/main" id="{5DCEF8DE-C037-4DAB-17CB-68C191D4B0B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" name="Rectangle 19">
              <a:extLst>
                <a:ext uri="{FF2B5EF4-FFF2-40B4-BE49-F238E27FC236}">
                  <a16:creationId xmlns:a16="http://schemas.microsoft.com/office/drawing/2014/main" id="{6D51A707-5348-D6B8-E761-17BBF8DAFAC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6C5A5A50-F7F8-98D4-5953-0CCB3EBEA8C3}"/>
              </a:ext>
            </a:extLst>
          </p:cNvPr>
          <p:cNvSpPr txBox="1"/>
          <p:nvPr/>
        </p:nvSpPr>
        <p:spPr>
          <a:xfrm>
            <a:off x="5065856" y="2484078"/>
            <a:ext cx="5985399" cy="8834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تذكير بضوابط العمل</a:t>
            </a:r>
            <a:endParaRPr lang="fr-FR" sz="4800" b="1" kern="0" dirty="0">
              <a:solidFill>
                <a:srgbClr val="F19D19"/>
              </a:solidFill>
              <a:latin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9351690-B31B-7C6A-0416-156F1EC1755B}"/>
              </a:ext>
            </a:extLst>
          </p:cNvPr>
          <p:cNvSpPr txBox="1"/>
          <p:nvPr/>
        </p:nvSpPr>
        <p:spPr>
          <a:xfrm>
            <a:off x="5037317" y="3803450"/>
            <a:ext cx="6042479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133" i="1" dirty="0">
                <a:solidFill>
                  <a:schemeClr val="bg1">
                    <a:lumMod val="50000"/>
                  </a:schemeClr>
                </a:solidFill>
              </a:rPr>
              <a:t>دقيقة </a:t>
            </a:r>
            <a:endParaRPr lang="fr-FR" sz="2133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Freeform 17">
            <a:extLst>
              <a:ext uri="{FF2B5EF4-FFF2-40B4-BE49-F238E27FC236}">
                <a16:creationId xmlns:a16="http://schemas.microsoft.com/office/drawing/2014/main" id="{C446FC17-1FCC-F60C-EAB1-F59D3BB64553}"/>
              </a:ext>
            </a:extLst>
          </p:cNvPr>
          <p:cNvSpPr>
            <a:spLocks noEditPoints="1"/>
          </p:cNvSpPr>
          <p:nvPr/>
        </p:nvSpPr>
        <p:spPr bwMode="auto">
          <a:xfrm>
            <a:off x="1854135" y="1994010"/>
            <a:ext cx="668491" cy="658367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Freeform 18">
            <a:extLst>
              <a:ext uri="{FF2B5EF4-FFF2-40B4-BE49-F238E27FC236}">
                <a16:creationId xmlns:a16="http://schemas.microsoft.com/office/drawing/2014/main" id="{3F6B854A-3159-26DD-83F4-292399EC0691}"/>
              </a:ext>
            </a:extLst>
          </p:cNvPr>
          <p:cNvSpPr>
            <a:spLocks/>
          </p:cNvSpPr>
          <p:nvPr/>
        </p:nvSpPr>
        <p:spPr bwMode="auto">
          <a:xfrm rot="220151">
            <a:off x="2128420" y="2187361"/>
            <a:ext cx="564995" cy="593434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1476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B55090-3A46-6A3F-EED3-653D1D327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/>
                <a:ea typeface="+mj-ea"/>
                <a:cs typeface="Calibri" pitchFamily="34"/>
              </a:rPr>
              <a:t>من يذكرنا بمعنى هذ الضابط الذي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/>
                <a:ea typeface="+mj-ea"/>
                <a:cs typeface="Calibri" pitchFamily="34"/>
              </a:rPr>
              <a:t>ينبغي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/>
                <a:ea typeface="+mj-ea"/>
                <a:cs typeface="Calibri" pitchFamily="34"/>
              </a:rPr>
              <a:t>الالتزام به داخل الفصل؟</a:t>
            </a:r>
            <a:endParaRPr lang="fr-MA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9F6AFFF-E01E-6242-7928-ED5795B13BC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buSzPct val="90000"/>
            </a:pPr>
            <a:r>
              <a:rPr lang="ar-MA" dirty="0"/>
              <a:t>يختار المدرس 3 متعلمين </a:t>
            </a:r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D1989E1-16D7-A556-4197-21E0A9537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360" y="2324764"/>
            <a:ext cx="8291279" cy="17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135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B55090-3A46-6A3F-EED3-653D1D327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/>
                <a:ea typeface="+mj-ea"/>
                <a:cs typeface="Calibri" pitchFamily="34"/>
              </a:rPr>
              <a:t>من يذكرنا بمعنى هذ الضابط الذي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/>
                <a:ea typeface="+mj-ea"/>
                <a:cs typeface="Calibri" pitchFamily="34"/>
              </a:rPr>
              <a:t>ينبغي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/>
                <a:ea typeface="+mj-ea"/>
                <a:cs typeface="Calibri" pitchFamily="34"/>
              </a:rPr>
              <a:t>الالتزام به داخل الفصل؟</a:t>
            </a:r>
            <a:endParaRPr lang="fr-MA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9F6AFFF-E01E-6242-7928-ED5795B13BC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buSzPct val="90000"/>
            </a:pPr>
            <a:r>
              <a:rPr lang="ar-MA" dirty="0"/>
              <a:t>يختار المدرس 3 متعلمين </a:t>
            </a:r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D1989E1-16D7-A556-4197-21E0A9537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360" y="2324764"/>
            <a:ext cx="8291279" cy="17558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E9C42CF-462A-F9D5-782B-1E01466F08C8}"/>
              </a:ext>
            </a:extLst>
          </p:cNvPr>
          <p:cNvSpPr txBox="1"/>
          <p:nvPr/>
        </p:nvSpPr>
        <p:spPr>
          <a:xfrm>
            <a:off x="1748011" y="4314251"/>
            <a:ext cx="1998489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37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أشارك بنشاط.</a:t>
            </a:r>
          </a:p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أرفع يدي للمشاركة.</a:t>
            </a:r>
          </a:p>
          <a:p>
            <a:pPr marL="0" marR="0" lvl="0" indent="0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1186;p114">
            <a:extLst>
              <a:ext uri="{FF2B5EF4-FFF2-40B4-BE49-F238E27FC236}">
                <a16:creationId xmlns:a16="http://schemas.microsoft.com/office/drawing/2014/main" id="{58796D7B-13A5-6541-107E-A02ED15A5764}"/>
              </a:ext>
            </a:extLst>
          </p:cNvPr>
          <p:cNvSpPr txBox="1"/>
          <p:nvPr/>
        </p:nvSpPr>
        <p:spPr>
          <a:xfrm>
            <a:off x="6096000" y="4274112"/>
            <a:ext cx="4854820" cy="99254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marL="0" marR="0" lvl="0" indent="0" algn="r" defTabSz="91437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أنتبه عندما يتحدث أستاذي، وأصغي بعناية لحديث زملائي وزميلاتي</a:t>
            </a:r>
          </a:p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أنتبه عندما يجيب زملائي</a:t>
            </a: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52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DB9E8-8F01-A328-9FC0-74930CEE3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2F41E2FE-40CC-BC39-64A9-66A740FA41CF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F568693A-796A-28DE-F3E5-BE5AD788E1E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2B43CFB1-0803-201E-FD96-6BAE1C3FD76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15256EC8-9FAF-4D7C-3FE3-F11BD24D27AB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569A8221-3C16-4C7D-0611-CD5507A83D24}"/>
              </a:ext>
            </a:extLst>
          </p:cNvPr>
          <p:cNvSpPr txBox="1"/>
          <p:nvPr/>
        </p:nvSpPr>
        <p:spPr>
          <a:xfrm>
            <a:off x="5877453" y="2008346"/>
            <a:ext cx="4754879" cy="28761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5400" b="1" kern="0" dirty="0"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lang="fr-FR" sz="5400" b="1" kern="0" dirty="0">
              <a:latin typeface="Calibri"/>
              <a:ea typeface="Calibri"/>
              <a:cs typeface="Calibri"/>
              <a:sym typeface="Calibri"/>
            </a:endParaRP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0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ج- </a:t>
            </a:r>
            <a:r>
              <a:rPr lang="ar-SA" sz="40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التصريح بالأهداف 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دقيقتان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Google Shape;1205;p11">
            <a:extLst>
              <a:ext uri="{FF2B5EF4-FFF2-40B4-BE49-F238E27FC236}">
                <a16:creationId xmlns:a16="http://schemas.microsoft.com/office/drawing/2014/main" id="{E7A1B5CF-27F0-B0C0-58F5-F4CA7006AC2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57708" y="2732387"/>
            <a:ext cx="1173691" cy="1173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6E97B297-5E39-1758-318E-6CD59D2E3B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82" y="2652876"/>
            <a:ext cx="2675209" cy="26752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4B5900F-F8D0-630F-D939-2A758B881E6C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9452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4387CC0-A0EF-FB69-FFD6-2A5B1CC004C9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23B7A0-D3E8-10E6-B4B2-7C03C81EAD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BFA0097C-D827-F898-DB15-D971FDE7F35D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Google Shape;656;p54">
            <a:extLst>
              <a:ext uri="{FF2B5EF4-FFF2-40B4-BE49-F238E27FC236}">
                <a16:creationId xmlns:a16="http://schemas.microsoft.com/office/drawing/2014/main" id="{6E9EFBC9-927D-63C2-3029-CBAFE60441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96149" y="90520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0162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oogle Shape;1205;p11">
            <a:extLst>
              <a:ext uri="{FF2B5EF4-FFF2-40B4-BE49-F238E27FC236}">
                <a16:creationId xmlns:a16="http://schemas.microsoft.com/office/drawing/2014/main" id="{DA604BF0-59F3-C737-123E-BA34A0C9EB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2378781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06;p11">
            <a:extLst>
              <a:ext uri="{FF2B5EF4-FFF2-40B4-BE49-F238E27FC236}">
                <a16:creationId xmlns:a16="http://schemas.microsoft.com/office/drawing/2014/main" id="{B156C62E-7968-DA67-8393-161C0F4727E3}"/>
              </a:ext>
            </a:extLst>
          </p:cNvPr>
          <p:cNvSpPr txBox="1"/>
          <p:nvPr/>
        </p:nvSpPr>
        <p:spPr>
          <a:xfrm>
            <a:off x="1744713" y="-166900"/>
            <a:ext cx="9643604" cy="9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274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عِندَ نِهَايَةِ هذِهِ الحِصَّةِ، سَتَكُونُونَ قَادِرِينَ عَلَى:</a:t>
            </a:r>
            <a:endParaRPr sz="1800" b="1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1208;p11">
            <a:extLst>
              <a:ext uri="{FF2B5EF4-FFF2-40B4-BE49-F238E27FC236}">
                <a16:creationId xmlns:a16="http://schemas.microsoft.com/office/drawing/2014/main" id="{094E922A-BEDE-5284-DF57-F80CDA3070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3914380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207;p11">
            <a:extLst>
              <a:ext uri="{FF2B5EF4-FFF2-40B4-BE49-F238E27FC236}">
                <a16:creationId xmlns:a16="http://schemas.microsoft.com/office/drawing/2014/main" id="{1741CCD1-AEE6-9C6A-F1DF-213C83D2FB91}"/>
              </a:ext>
            </a:extLst>
          </p:cNvPr>
          <p:cNvSpPr/>
          <p:nvPr/>
        </p:nvSpPr>
        <p:spPr>
          <a:xfrm>
            <a:off x="2522669" y="2378781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قراءة النَّصِّ </a:t>
            </a:r>
            <a:r>
              <a:rPr lang="ar-S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بِتَرْكيزٍ</a:t>
            </a:r>
            <a:r>
              <a:rPr lang="fr-FR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و</a:t>
            </a:r>
            <a:r>
              <a:rPr lang="ar-MA" sz="32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فهم معانيه الصريحة والضمنية</a:t>
            </a:r>
            <a:endParaRPr sz="32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209;p11">
            <a:extLst>
              <a:ext uri="{FF2B5EF4-FFF2-40B4-BE49-F238E27FC236}">
                <a16:creationId xmlns:a16="http://schemas.microsoft.com/office/drawing/2014/main" id="{02014F9B-2F70-3B45-EB60-B6D354C8E43D}"/>
              </a:ext>
            </a:extLst>
          </p:cNvPr>
          <p:cNvSpPr/>
          <p:nvPr/>
        </p:nvSpPr>
        <p:spPr>
          <a:xfrm>
            <a:off x="2522669" y="3914380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توظيف الظاهرة اللغوية المكتسبة</a:t>
            </a:r>
            <a:endParaRPr sz="32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1602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E7CE5065-5221-BC2F-4F50-7E6CE30DB22A}"/>
              </a:ext>
            </a:extLst>
          </p:cNvPr>
          <p:cNvSpPr txBox="1"/>
          <p:nvPr/>
        </p:nvSpPr>
        <p:spPr>
          <a:xfrm>
            <a:off x="5877453" y="2008346"/>
            <a:ext cx="4754879" cy="28235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chemeClr val="accent2"/>
                </a:solidFill>
                <a:latin typeface="Calibri"/>
                <a:cs typeface="Calibri"/>
              </a:rPr>
              <a:t>أقرأ نص</a:t>
            </a:r>
            <a:r>
              <a:rPr lang="fr-FR" sz="4800" b="1" kern="0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lang="ar-MA" sz="4800" b="1" kern="0" dirty="0">
                <a:solidFill>
                  <a:schemeClr val="accent2"/>
                </a:solidFill>
                <a:latin typeface="Calibri"/>
                <a:cs typeface="Calibri"/>
              </a:rPr>
              <a:t>الانطلاق بطلاقة وأقوم ذاتي</a:t>
            </a:r>
            <a:endParaRPr lang="ar-MA" sz="4800" b="1" kern="0" dirty="0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15 دقيقة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1E22C40-88DC-4CE5-4C40-483FDCC90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563CD17-BA35-B821-598B-B2F56B86393C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1013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5CC96-D26C-D7BF-86AF-D06D1A02B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98D121E-37A2-233A-8271-F4530BAF6696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D80F54-345D-B196-5865-51974AFE71C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:a16="http://schemas.microsoft.com/office/drawing/2014/main" id="{05C772D2-463B-3BAF-2F58-DF00E9F69A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-130280" y="0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E77428D-2631-CD91-920C-067A0FE1D012}"/>
              </a:ext>
            </a:extLst>
          </p:cNvPr>
          <p:cNvSpPr/>
          <p:nvPr/>
        </p:nvSpPr>
        <p:spPr>
          <a:xfrm>
            <a:off x="7797988" y="1263901"/>
            <a:ext cx="4112963" cy="8974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B845F6F-9710-CF4A-9890-DB23F7B36190}"/>
              </a:ext>
            </a:extLst>
          </p:cNvPr>
          <p:cNvSpPr/>
          <p:nvPr/>
        </p:nvSpPr>
        <p:spPr>
          <a:xfrm>
            <a:off x="7797988" y="3113116"/>
            <a:ext cx="4240763" cy="8413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9" name="Google Shape;1348;p27">
            <a:extLst>
              <a:ext uri="{FF2B5EF4-FFF2-40B4-BE49-F238E27FC236}">
                <a16:creationId xmlns:a16="http://schemas.microsoft.com/office/drawing/2014/main" id="{A39E02B0-076F-C4F1-B36E-4AB0C37C5202}"/>
              </a:ext>
            </a:extLst>
          </p:cNvPr>
          <p:cNvSpPr txBox="1">
            <a:spLocks/>
          </p:cNvSpPr>
          <p:nvPr/>
        </p:nvSpPr>
        <p:spPr>
          <a:xfrm>
            <a:off x="587388" y="372440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lang="ar-MA" sz="1400" kern="0" dirty="0">
                <a:solidFill>
                  <a:schemeClr val="bg1">
                    <a:lumMod val="50000"/>
                  </a:schemeClr>
                </a:solidFill>
              </a:rPr>
              <a:t>يحدد الأستاذ(ة) معايير القراءة بطلاقة ويركز في كل حصة  على معيار محدد من بين المعايير المذكورة، مع التصريح للمتعلمين بذلك المعيار</a:t>
            </a:r>
            <a:r>
              <a:rPr lang="fr-FR" sz="1400" kern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1400" kern="0" dirty="0">
                <a:solidFill>
                  <a:schemeClr val="bg1">
                    <a:lumMod val="50000"/>
                  </a:schemeClr>
                </a:solidFill>
              </a:rPr>
              <a:t>المستهدف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F04FB5-B68A-E4F5-94DF-5C571B130D23}"/>
              </a:ext>
            </a:extLst>
          </p:cNvPr>
          <p:cNvSpPr/>
          <p:nvPr/>
        </p:nvSpPr>
        <p:spPr>
          <a:xfrm>
            <a:off x="7797986" y="5280872"/>
            <a:ext cx="4240763" cy="8942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معبرة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لنبر والتنغيم)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C7FC9978-831B-1290-0AF5-486157280F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3166" y="9878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0937883-90D6-70E1-AE63-533D0C583A64}"/>
              </a:ext>
            </a:extLst>
          </p:cNvPr>
          <p:cNvSpPr txBox="1"/>
          <p:nvPr/>
        </p:nvSpPr>
        <p:spPr>
          <a:xfrm>
            <a:off x="1514472" y="1077700"/>
            <a:ext cx="6134792" cy="14260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نطق الحروف من مخارجها الصحيحة.</a:t>
            </a:r>
            <a:endParaRPr lang="fr-FR" sz="20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التمييز بين الحركات القصيرة والطويلة، الشدة والتنوين.</a:t>
            </a:r>
            <a:endParaRPr lang="fr-FR" sz="20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احترام علامات الإعراب كما وردت في المقروء.</a:t>
            </a: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عدم تغيير، أو حذف، أو إضافة حروف، أو كلمات.</a:t>
            </a:r>
            <a:endParaRPr lang="fr-FR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C165D66-8CB8-2EDB-E147-858044280DFD}"/>
              </a:ext>
            </a:extLst>
          </p:cNvPr>
          <p:cNvSpPr txBox="1"/>
          <p:nvPr/>
        </p:nvSpPr>
        <p:spPr>
          <a:xfrm>
            <a:off x="811794" y="2890117"/>
            <a:ext cx="6659569" cy="1498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المحافظة على تدفق القراءة دون تلعثم أو توقفات طويلة.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قراءة عدد مناسب من الحروف/الكلمات في الدقيقة بحسب المستوى/اللبنة.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احترام علامات الوقف والفصل.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تجنب البطء المفرط أو التسرع المخل بالمعنى.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19AB96F-3D58-0E72-A930-09D5A0054C27}"/>
              </a:ext>
            </a:extLst>
          </p:cNvPr>
          <p:cNvSpPr txBox="1"/>
          <p:nvPr/>
        </p:nvSpPr>
        <p:spPr>
          <a:xfrm>
            <a:off x="1336571" y="4745111"/>
            <a:ext cx="6134792" cy="1703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إبراز الكلمات المفتاحية بالنبر المناسب.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توظيف تنغيم ملائم للجمل (خبرية، استفهامية، تعجبية…).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تنويع النبر لتفادي الرتابة.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انسجام الصوت مع الجو العاطفي للمقروء.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6" name="Titre 9">
            <a:extLst>
              <a:ext uri="{FF2B5EF4-FFF2-40B4-BE49-F238E27FC236}">
                <a16:creationId xmlns:a16="http://schemas.microsoft.com/office/drawing/2014/main" id="{1970B345-05FF-94A5-CFD8-8AEC7CC9CABA}"/>
              </a:ext>
            </a:extLst>
          </p:cNvPr>
          <p:cNvSpPr txBox="1">
            <a:spLocks/>
          </p:cNvSpPr>
          <p:nvPr/>
        </p:nvSpPr>
        <p:spPr>
          <a:xfrm>
            <a:off x="411056" y="82072"/>
            <a:ext cx="11125655" cy="4706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MA" dirty="0">
                <a:solidFill>
                  <a:srgbClr val="757070"/>
                </a:solidFill>
                <a:latin typeface="Calibri"/>
                <a:cs typeface="Calibri"/>
                <a:sym typeface="Calibri"/>
              </a:rPr>
              <a:t>جيد، سنخوض تحديا رائعا؛ إذ سيعمد كل واحد منكم إلى قراءة مقطع بشكل صحيح في مدة زمنية وجيزة.</a:t>
            </a:r>
            <a:endParaRPr lang="fr-FR" dirty="0">
              <a:solidFill>
                <a:srgbClr val="757070"/>
              </a:solidFill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1882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09DF8-5939-1453-D48F-A4652D1CB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3DD11F5A-913A-DA0B-E559-4755F2F2EF6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43F0849B-BCE5-191D-CC42-322E7F4E9E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:a16="http://schemas.microsoft.com/office/drawing/2014/main" id="{0295ECFE-6F9E-D222-8231-2801E86D7800}"/>
              </a:ext>
            </a:extLst>
          </p:cNvPr>
          <p:cNvSpPr txBox="1">
            <a:spLocks/>
          </p:cNvSpPr>
          <p:nvPr/>
        </p:nvSpPr>
        <p:spPr>
          <a:xfrm>
            <a:off x="288587" y="615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1- النمذجة: انتبهوا، سأقرأ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فقرة من النص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بطلاقة، ثم ستتناوبون على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القراءة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بعدي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مع احترام معايير الطلاقة: الدقة والسرعة.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AD2146-63F1-9EAB-6D8C-0623487D86A9}"/>
              </a:ext>
            </a:extLst>
          </p:cNvPr>
          <p:cNvSpPr txBox="1"/>
          <p:nvPr/>
        </p:nvSpPr>
        <p:spPr>
          <a:xfrm>
            <a:off x="1459425" y="495264"/>
            <a:ext cx="97177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يطلب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الأستاذ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انتباه ال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متعلمين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، ثم يقرأ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فقرة 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بطلاقة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1350;p27">
            <a:extLst>
              <a:ext uri="{FF2B5EF4-FFF2-40B4-BE49-F238E27FC236}">
                <a16:creationId xmlns:a16="http://schemas.microsoft.com/office/drawing/2014/main" id="{270769CE-BD1D-ACEE-B9CF-8676C39466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248" y="44086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07D32FE-A92E-968B-5C5F-1117DFA8F1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56066FD-724D-C237-04F0-51C0F74EA1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88" y="923924"/>
            <a:ext cx="11750164" cy="587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7829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BA1EC-15F1-9C9D-6DAD-9FE5E4138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5357C77A-4234-CC7F-19A4-60D8D03A32D9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1D7276E7-A78A-1586-9030-046FB59790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:a16="http://schemas.microsoft.com/office/drawing/2014/main" id="{530CE47F-2F27-ADE6-80CF-CB34CF1099F4}"/>
              </a:ext>
            </a:extLst>
          </p:cNvPr>
          <p:cNvSpPr txBox="1">
            <a:spLocks/>
          </p:cNvSpPr>
          <p:nvPr/>
        </p:nvSpPr>
        <p:spPr>
          <a:xfrm>
            <a:off x="288587" y="615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 rtl="1">
              <a:defRPr/>
            </a:pP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الممارسة المستقلة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بالتناوب 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معايير الطلاقة: الدقة والسرعة.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0A0597D-EE99-0917-1736-E56E5033042B}"/>
              </a:ext>
            </a:extLst>
          </p:cNvPr>
          <p:cNvSpPr txBox="1"/>
          <p:nvPr/>
        </p:nvSpPr>
        <p:spPr>
          <a:xfrm>
            <a:off x="1459425" y="495264"/>
            <a:ext cx="9717757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SA" sz="14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الممارسة المستقلة: معايير الطلاقة: الدقة والسرعة.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1CF984-1A88-6E79-8FEF-AF56CE54995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57E63F32-431D-E821-852C-6DD07D76FA9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13" y="85751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CD0FB8-194F-42BC-88E4-9AD2568801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2" y="923924"/>
            <a:ext cx="11964139" cy="587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1111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BBE1B-800F-7B8C-DA1A-47B916851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DB542C94-0696-E54C-F0B3-ACFC9CC47172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1947053A-1A89-FB03-3F79-4F4DDCA7B9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:a16="http://schemas.microsoft.com/office/drawing/2014/main" id="{D36FB2FC-887A-BF97-602F-38B95173ECBC}"/>
              </a:ext>
            </a:extLst>
          </p:cNvPr>
          <p:cNvSpPr txBox="1">
            <a:spLocks/>
          </p:cNvSpPr>
          <p:nvPr/>
        </p:nvSpPr>
        <p:spPr>
          <a:xfrm>
            <a:off x="288587" y="615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</a:rPr>
              <a:t>4- التغذية الراجعة: أقرأ الكلمات التي كنت أجد صعوبة في قراءتها بطلاقة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0FDFE-E279-58EA-095F-B85305C02382}"/>
              </a:ext>
            </a:extLst>
          </p:cNvPr>
          <p:cNvSpPr txBox="1"/>
          <p:nvPr/>
        </p:nvSpPr>
        <p:spPr>
          <a:xfrm>
            <a:off x="1459425" y="495264"/>
            <a:ext cx="9717757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يختار الأستاذ عينة من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 ا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</a:rPr>
              <a:t>لمتعلمين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 الذين وجدوا صعوبة في قراءة بعض الكلمات، ويطلب منهم إعادة قراءتها بطلاقة وبصوت مرتفع، قصد تتبع تطور أدائهم القرائي.</a:t>
            </a:r>
            <a:endParaRPr lang="fr-FR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20D93E-0EA5-A74D-7E80-E0A3CC381AB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Google Shape;1368;p31">
            <a:extLst>
              <a:ext uri="{FF2B5EF4-FFF2-40B4-BE49-F238E27FC236}">
                <a16:creationId xmlns:a16="http://schemas.microsoft.com/office/drawing/2014/main" id="{B548DB31-60AB-2EDD-638E-A28D4B16105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468" y="75345"/>
            <a:ext cx="730250" cy="7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04934C4-5499-F33C-329B-BA3E5B0D3C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18" y="923924"/>
            <a:ext cx="11910933" cy="587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8288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99595CBD-654E-B287-7FBD-B5243222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E0C9E64-4494-AA92-435E-A4933940D53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7504D60D-7325-8890-6465-9213C6BA2E9B}"/>
              </a:ext>
            </a:extLst>
          </p:cNvPr>
          <p:cNvSpPr txBox="1"/>
          <p:nvPr/>
        </p:nvSpPr>
        <p:spPr>
          <a:xfrm>
            <a:off x="782940" y="409211"/>
            <a:ext cx="10373965" cy="20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i="1" dirty="0">
                <a:solidFill>
                  <a:prstClr val="white">
                    <a:lumMod val="50000"/>
                  </a:prst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  <a:sym typeface="Calibri"/>
              </a:rPr>
              <a:t>يطلب الأستاذ من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</a:rPr>
              <a:t> التلاميذ أن يقوموا أداءهم القرائي ذاتيا </a:t>
            </a:r>
            <a:r>
              <a:rPr lang="ar-MA" sz="1400" i="1" dirty="0">
                <a:solidFill>
                  <a:prstClr val="white">
                    <a:lumMod val="50000"/>
                  </a:prstClr>
                </a:solidFill>
              </a:rPr>
              <a:t>باعتماد شبكة  التقويم.</a:t>
            </a:r>
            <a:endParaRPr lang="fr-FR" sz="1400" i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14266C-0E07-8282-A326-D95D777F3B6D}"/>
              </a:ext>
            </a:extLst>
          </p:cNvPr>
          <p:cNvSpPr/>
          <p:nvPr/>
        </p:nvSpPr>
        <p:spPr>
          <a:xfrm>
            <a:off x="1777825" y="1561649"/>
            <a:ext cx="8630560" cy="6151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ar-SA" sz="3200" b="1" dirty="0">
                <a:solidFill>
                  <a:prstClr val="white"/>
                </a:solidFill>
              </a:rPr>
              <a:t>أحرص على التقويم الذاتي المنتظم لأدائي القرائي </a:t>
            </a:r>
            <a:endParaRPr lang="fr-FR" sz="3200" b="1" dirty="0">
              <a:solidFill>
                <a:prstClr val="white"/>
              </a:solidFill>
            </a:endParaRPr>
          </a:p>
        </p:txBody>
      </p:sp>
      <p:sp>
        <p:nvSpPr>
          <p:cNvPr id="2" name="Google Shape;1367;p31">
            <a:extLst>
              <a:ext uri="{FF2B5EF4-FFF2-40B4-BE49-F238E27FC236}">
                <a16:creationId xmlns:a16="http://schemas.microsoft.com/office/drawing/2014/main" id="{9E2E9AA0-AF58-96DA-71A2-54023C453F71}"/>
              </a:ext>
            </a:extLst>
          </p:cNvPr>
          <p:cNvSpPr txBox="1">
            <a:spLocks/>
          </p:cNvSpPr>
          <p:nvPr/>
        </p:nvSpPr>
        <p:spPr>
          <a:xfrm>
            <a:off x="206194" y="-30147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l" defTabSz="121917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algn="r" rtl="1"/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التقويم الذاتي: أقوم أدائي القرائي ذاتيا.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D0F8B8D-7F24-5580-66DD-71E2EE5FC5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812" y="2857500"/>
            <a:ext cx="10620375" cy="1143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676BC79-425D-AE27-8646-32838D450357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92D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26912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5701A-4AA8-2089-F9E0-0CAD4BEEB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04B65BDB-22F3-EB17-94DF-07B915AE59EA}"/>
              </a:ext>
            </a:extLst>
          </p:cNvPr>
          <p:cNvGrpSpPr/>
          <p:nvPr/>
        </p:nvGrpSpPr>
        <p:grpSpPr>
          <a:xfrm>
            <a:off x="457200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BE564D95-A06B-02B3-C1D0-543E5BBF7E8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9B2C05D1-E7A5-7ECA-5A9E-C996BA0400E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20A18381-8FA2-3604-BE90-A2EA167BAC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E87811A5-F94A-5853-7869-85CDC1E5A8B2}"/>
              </a:ext>
            </a:extLst>
          </p:cNvPr>
          <p:cNvSpPr txBox="1"/>
          <p:nvPr/>
        </p:nvSpPr>
        <p:spPr>
          <a:xfrm>
            <a:off x="4755587" y="1706886"/>
            <a:ext cx="6035772" cy="38883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latin typeface="Calibri"/>
                <a:ea typeface="Calibri"/>
                <a:cs typeface="Calibri"/>
              </a:rPr>
              <a:t>النشاط </a:t>
            </a:r>
            <a:r>
              <a:rPr lang="ar-SA" sz="5400" b="1" kern="0" dirty="0" err="1">
                <a:latin typeface="Calibri"/>
                <a:ea typeface="Calibri"/>
                <a:cs typeface="Calibri"/>
              </a:rPr>
              <a:t>الثا</a:t>
            </a:r>
            <a:r>
              <a:rPr lang="ar-MA" sz="5400" b="1" kern="0" dirty="0">
                <a:latin typeface="Calibri"/>
                <a:ea typeface="Calibri"/>
                <a:cs typeface="Calibri"/>
              </a:rPr>
              <a:t>ني</a:t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المطلوب وأنجزه</a:t>
            </a:r>
            <a:r>
              <a:rPr lang="ar-SA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ar-MA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أسئلة الفهم – الظواهر اللغوية</a:t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دقيقة</a:t>
            </a:r>
            <a:r>
              <a:rPr lang="ar-MA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fr-FR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48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25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E5968FF1-21F7-4CCD-6916-A69A875742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80" y="2078403"/>
            <a:ext cx="2701193" cy="270119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4C98892-A359-1E3A-CA1F-FAA87572F7C7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9061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4387CC0-A0EF-FB69-FFD6-2A5B1CC004C9}"/>
              </a:ext>
            </a:extLst>
          </p:cNvPr>
          <p:cNvSpPr/>
          <p:nvPr/>
        </p:nvSpPr>
        <p:spPr>
          <a:xfrm>
            <a:off x="0" y="-23444"/>
            <a:ext cx="12192000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BFA0097C-D827-F898-DB15-D971FDE7F35D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59666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511;p45">
            <a:extLst>
              <a:ext uri="{FF2B5EF4-FFF2-40B4-BE49-F238E27FC236}">
                <a16:creationId xmlns:a16="http://schemas.microsoft.com/office/drawing/2014/main" id="{F220221C-8B9B-CBF1-934C-589163FF31FC}"/>
              </a:ext>
            </a:extLst>
          </p:cNvPr>
          <p:cNvSpPr txBox="1">
            <a:spLocks/>
          </p:cNvSpPr>
          <p:nvPr/>
        </p:nvSpPr>
        <p:spPr>
          <a:xfrm>
            <a:off x="-61690" y="514536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يقرأ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 المدرس</a:t>
            </a:r>
            <a:r>
              <a:rPr lang="ar-MA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الأسئلة، ويوضح المطلوب من كل سؤال، قبل أن يوجه ال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متعلمين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 للإجابة عنها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  <a:highlight>
                  <a:srgbClr val="FFFF00"/>
                </a:highlight>
              </a:rPr>
              <a:t> 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  <a:highlight>
                  <a:srgbClr val="FFFF00"/>
                </a:highlight>
              </a:rPr>
              <a:t>ثنائيا 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وذلك في حدود دقيقتين.  يتجول المدرس بين الصفوف لتقديم الدعم لمن هم في حاجة إليه.</a:t>
            </a:r>
            <a:endParaRPr lang="fr-FR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Google Shape;1548;p49">
            <a:extLst>
              <a:ext uri="{FF2B5EF4-FFF2-40B4-BE49-F238E27FC236}">
                <a16:creationId xmlns:a16="http://schemas.microsoft.com/office/drawing/2014/main" id="{BD2D29D8-825D-48AE-E2E5-AD388725FF8F}"/>
              </a:ext>
            </a:extLst>
          </p:cNvPr>
          <p:cNvSpPr txBox="1">
            <a:spLocks/>
          </p:cNvSpPr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SzPct val="111111"/>
            </a:pPr>
            <a:r>
              <a:rPr lang="ar-SA" sz="2000" b="1" dirty="0">
                <a:solidFill>
                  <a:srgbClr val="757070"/>
                </a:solidFill>
                <a:latin typeface="Calibri"/>
                <a:cs typeface="Calibri"/>
              </a:rPr>
              <a:t>الآن، سننتقل إلى فهم </a:t>
            </a: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</a:rPr>
              <a:t>معاني النص</a:t>
            </a:r>
            <a:r>
              <a:rPr lang="ar-SA" sz="2000" b="1" dirty="0">
                <a:solidFill>
                  <a:srgbClr val="757070"/>
                </a:solidFill>
                <a:latin typeface="Calibri"/>
                <a:cs typeface="Calibri"/>
              </a:rPr>
              <a:t>، من خلال الأسئلة المثبتة في الكراسة</a:t>
            </a: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</a:rPr>
              <a:t> ص 29.</a:t>
            </a:r>
            <a:r>
              <a:rPr lang="ar-MA" sz="2000" dirty="0"/>
              <a:t> </a:t>
            </a:r>
          </a:p>
        </p:txBody>
      </p:sp>
      <p:pic>
        <p:nvPicPr>
          <p:cNvPr id="21" name="Google Shape;656;p54">
            <a:extLst>
              <a:ext uri="{FF2B5EF4-FFF2-40B4-BE49-F238E27FC236}">
                <a16:creationId xmlns:a16="http://schemas.microsoft.com/office/drawing/2014/main" id="{D72276D7-6044-878B-02E0-1F7175A0E5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6E6FAAA-8535-F9A4-E21A-53C4A4705B37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6193C5-04C4-C4CC-7894-8F5C2C23A7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94" y="1285875"/>
            <a:ext cx="11661058" cy="530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005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4387CC0-A0EF-FB69-FFD6-2A5B1CC004C9}"/>
              </a:ext>
            </a:extLst>
          </p:cNvPr>
          <p:cNvSpPr/>
          <p:nvPr/>
        </p:nvSpPr>
        <p:spPr>
          <a:xfrm>
            <a:off x="0" y="-23444"/>
            <a:ext cx="12192000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BFA0097C-D827-F898-DB15-D971FDE7F35D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59666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511;p45">
            <a:extLst>
              <a:ext uri="{FF2B5EF4-FFF2-40B4-BE49-F238E27FC236}">
                <a16:creationId xmlns:a16="http://schemas.microsoft.com/office/drawing/2014/main" id="{F220221C-8B9B-CBF1-934C-589163FF31FC}"/>
              </a:ext>
            </a:extLst>
          </p:cNvPr>
          <p:cNvSpPr txBox="1">
            <a:spLocks/>
          </p:cNvSpPr>
          <p:nvPr/>
        </p:nvSpPr>
        <p:spPr>
          <a:xfrm>
            <a:off x="-61690" y="514536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يستمع المدرس </a:t>
            </a:r>
            <a:endParaRPr lang="fr-FR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Google Shape;1548;p49">
            <a:extLst>
              <a:ext uri="{FF2B5EF4-FFF2-40B4-BE49-F238E27FC236}">
                <a16:creationId xmlns:a16="http://schemas.microsoft.com/office/drawing/2014/main" id="{BD2D29D8-825D-48AE-E2E5-AD388725FF8F}"/>
              </a:ext>
            </a:extLst>
          </p:cNvPr>
          <p:cNvSpPr txBox="1">
            <a:spLocks/>
          </p:cNvSpPr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SzPct val="111111"/>
            </a:pPr>
            <a:r>
              <a:rPr lang="ar-SA" sz="2000" b="1" dirty="0">
                <a:solidFill>
                  <a:srgbClr val="757070"/>
                </a:solidFill>
                <a:latin typeface="Calibri"/>
                <a:cs typeface="Calibri"/>
              </a:rPr>
              <a:t>الآن، سننتقل إلى فهم </a:t>
            </a: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</a:rPr>
              <a:t>معاني النص</a:t>
            </a:r>
            <a:r>
              <a:rPr lang="ar-SA" sz="2000" b="1" dirty="0">
                <a:solidFill>
                  <a:srgbClr val="757070"/>
                </a:solidFill>
                <a:latin typeface="Calibri"/>
                <a:cs typeface="Calibri"/>
              </a:rPr>
              <a:t>، من خلال الأسئلة المثبتة في الكراسة</a:t>
            </a: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</a:rPr>
              <a:t> ص 29.</a:t>
            </a:r>
            <a:r>
              <a:rPr lang="ar-MA" sz="2000" dirty="0"/>
              <a:t> </a:t>
            </a:r>
          </a:p>
        </p:txBody>
      </p:sp>
      <p:pic>
        <p:nvPicPr>
          <p:cNvPr id="21" name="Google Shape;656;p54">
            <a:extLst>
              <a:ext uri="{FF2B5EF4-FFF2-40B4-BE49-F238E27FC236}">
                <a16:creationId xmlns:a16="http://schemas.microsoft.com/office/drawing/2014/main" id="{D72276D7-6044-878B-02E0-1F7175A0E5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6E6FAAA-8535-F9A4-E21A-53C4A4705B37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6193C5-04C4-C4CC-7894-8F5C2C23A7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94" y="1285875"/>
            <a:ext cx="11661058" cy="530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2474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1F656-77DF-1A55-985C-8E0F2126E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116B5DC-61B1-63B3-65E9-83DCC43B32A7}"/>
              </a:ext>
            </a:extLst>
          </p:cNvPr>
          <p:cNvSpPr/>
          <p:nvPr/>
        </p:nvSpPr>
        <p:spPr>
          <a:xfrm>
            <a:off x="0" y="-23444"/>
            <a:ext cx="12192000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6D2E564C-B33A-847A-F232-D27CDD7D8733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73A0C653-4D3A-8423-26C2-B4AEED828A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59666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511;p45">
            <a:extLst>
              <a:ext uri="{FF2B5EF4-FFF2-40B4-BE49-F238E27FC236}">
                <a16:creationId xmlns:a16="http://schemas.microsoft.com/office/drawing/2014/main" id="{0CF62A4F-359A-E4AE-19CB-7E58FF22A612}"/>
              </a:ext>
            </a:extLst>
          </p:cNvPr>
          <p:cNvSpPr txBox="1">
            <a:spLocks/>
          </p:cNvSpPr>
          <p:nvPr/>
        </p:nvSpPr>
        <p:spPr>
          <a:xfrm>
            <a:off x="-61690" y="514536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dirty="0">
                <a:solidFill>
                  <a:schemeClr val="bg1">
                    <a:lumMod val="65000"/>
                  </a:schemeClr>
                </a:solidFill>
              </a:rPr>
              <a:t>يستمع المدرس إلى إجابات 5 متعلمين مع مطالبتهم بالتصريح بسيرورة التوصل إلى الجواب واستحضار مكتسباتهم في فهم المقروء والإنتاج الكتابي</a:t>
            </a:r>
            <a:endParaRPr lang="fr-FR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Google Shape;1548;p49">
            <a:extLst>
              <a:ext uri="{FF2B5EF4-FFF2-40B4-BE49-F238E27FC236}">
                <a16:creationId xmlns:a16="http://schemas.microsoft.com/office/drawing/2014/main" id="{3F7C8770-A2EF-BA30-FF21-EE53F7E004AE}"/>
              </a:ext>
            </a:extLst>
          </p:cNvPr>
          <p:cNvSpPr txBox="1">
            <a:spLocks/>
          </p:cNvSpPr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SzPct val="111111"/>
            </a:pP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</a:rPr>
              <a:t>إليكم الإجابات الصحيحة.</a:t>
            </a:r>
            <a:endParaRPr lang="ar-MA" sz="2000" dirty="0"/>
          </a:p>
        </p:txBody>
      </p:sp>
      <p:pic>
        <p:nvPicPr>
          <p:cNvPr id="21" name="Google Shape;656;p54">
            <a:extLst>
              <a:ext uri="{FF2B5EF4-FFF2-40B4-BE49-F238E27FC236}">
                <a16:creationId xmlns:a16="http://schemas.microsoft.com/office/drawing/2014/main" id="{B3772FDF-EB22-9B43-2EF9-E4948F07BE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A55FD62-E361-3E8A-6B24-FDF36A5D989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122FB32-7527-D322-1EA9-A036C59BEA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94" y="1285875"/>
            <a:ext cx="11661058" cy="530173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979970E-7048-CA06-A936-0A82BA562A9A}"/>
              </a:ext>
            </a:extLst>
          </p:cNvPr>
          <p:cNvSpPr/>
          <p:nvPr/>
        </p:nvSpPr>
        <p:spPr>
          <a:xfrm>
            <a:off x="360899" y="3621451"/>
            <a:ext cx="636104" cy="33489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FF0000"/>
                </a:solidFill>
              </a:rPr>
              <a:t>√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448619-8801-4A48-7679-D52776A5BD31}"/>
              </a:ext>
            </a:extLst>
          </p:cNvPr>
          <p:cNvSpPr/>
          <p:nvPr/>
        </p:nvSpPr>
        <p:spPr>
          <a:xfrm>
            <a:off x="3256499" y="5572125"/>
            <a:ext cx="636104" cy="33489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FF0000"/>
                </a:solidFill>
              </a:rPr>
              <a:t>√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A331437-AD94-0973-CA4C-C2114193A26E}"/>
              </a:ext>
            </a:extLst>
          </p:cNvPr>
          <p:cNvSpPr txBox="1"/>
          <p:nvPr/>
        </p:nvSpPr>
        <p:spPr>
          <a:xfrm>
            <a:off x="6093105" y="2365119"/>
            <a:ext cx="2700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الكاتبة هناء حجازي</a:t>
            </a:r>
            <a:endParaRPr lang="fr-FR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9CD65C7-2CA7-4017-8BB3-D3DAAF10FBC9}"/>
              </a:ext>
            </a:extLst>
          </p:cNvPr>
          <p:cNvSpPr txBox="1"/>
          <p:nvPr/>
        </p:nvSpPr>
        <p:spPr>
          <a:xfrm>
            <a:off x="6093105" y="2734451"/>
            <a:ext cx="2700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تتحدث عن ولعها بالسينما </a:t>
            </a:r>
            <a:endParaRPr lang="fr-FR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74F9FA6-3A0B-A922-C7EC-CCD7C86182D7}"/>
              </a:ext>
            </a:extLst>
          </p:cNvPr>
          <p:cNvSpPr txBox="1"/>
          <p:nvPr/>
        </p:nvSpPr>
        <p:spPr>
          <a:xfrm>
            <a:off x="6145357" y="3195935"/>
            <a:ext cx="2700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لقارئ مفترض غير محدد </a:t>
            </a:r>
            <a:endParaRPr lang="fr-FR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BAA298B-2D70-58C9-52A7-4F4F981A1EA6}"/>
              </a:ext>
            </a:extLst>
          </p:cNvPr>
          <p:cNvSpPr txBox="1"/>
          <p:nvPr/>
        </p:nvSpPr>
        <p:spPr>
          <a:xfrm>
            <a:off x="5994405" y="3587010"/>
            <a:ext cx="2933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التعريف بتجربتها في حب السينما </a:t>
            </a:r>
            <a:endParaRPr lang="fr-FR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9482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BA3C1-CDE0-9645-78F5-AAF97CE66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6FABD16-4843-4C71-1DE4-79012229D3CB}"/>
              </a:ext>
            </a:extLst>
          </p:cNvPr>
          <p:cNvSpPr/>
          <p:nvPr/>
        </p:nvSpPr>
        <p:spPr>
          <a:xfrm>
            <a:off x="0" y="-23444"/>
            <a:ext cx="12192000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239906DD-F5BD-6ECE-E042-8467614A1C76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A4016533-D1A3-68CA-C189-2CFBD396D2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59666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511;p45">
            <a:extLst>
              <a:ext uri="{FF2B5EF4-FFF2-40B4-BE49-F238E27FC236}">
                <a16:creationId xmlns:a16="http://schemas.microsoft.com/office/drawing/2014/main" id="{19EE3ECD-AC9D-8E49-68F9-3DC8B2B87F0D}"/>
              </a:ext>
            </a:extLst>
          </p:cNvPr>
          <p:cNvSpPr txBox="1">
            <a:spLocks/>
          </p:cNvSpPr>
          <p:nvPr/>
        </p:nvSpPr>
        <p:spPr>
          <a:xfrm>
            <a:off x="-61690" y="514536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يقرأ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 المدرس</a:t>
            </a:r>
            <a:r>
              <a:rPr lang="ar-MA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الأسئلة، ويوضح المطلوب من كل سؤال، قبل أن يوجه ال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متعلمين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 للإجابة عنها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  <a:highlight>
                  <a:srgbClr val="FFFF00"/>
                </a:highlight>
              </a:rPr>
              <a:t> 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  <a:highlight>
                  <a:srgbClr val="FFFF00"/>
                </a:highlight>
              </a:rPr>
              <a:t>ثنائيا 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وذلك في حدود دقيقتين.  يتجول المدرس بين الصفوف لتقديم الدعم لمن هم في حاجة إليه.</a:t>
            </a:r>
            <a:endParaRPr lang="fr-FR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Google Shape;1548;p49">
            <a:extLst>
              <a:ext uri="{FF2B5EF4-FFF2-40B4-BE49-F238E27FC236}">
                <a16:creationId xmlns:a16="http://schemas.microsoft.com/office/drawing/2014/main" id="{C2C6F75F-73EA-1AA2-6311-4228BEE0594F}"/>
              </a:ext>
            </a:extLst>
          </p:cNvPr>
          <p:cNvSpPr txBox="1">
            <a:spLocks/>
          </p:cNvSpPr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SzPct val="111111"/>
            </a:pPr>
            <a:r>
              <a:rPr lang="ar-SA" sz="2000" b="1" dirty="0">
                <a:solidFill>
                  <a:srgbClr val="757070"/>
                </a:solidFill>
                <a:latin typeface="Calibri"/>
                <a:cs typeface="Calibri"/>
              </a:rPr>
              <a:t>الآن، سننتقل إلى فهم </a:t>
            </a: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</a:rPr>
              <a:t>معاني النص</a:t>
            </a:r>
            <a:r>
              <a:rPr lang="ar-SA" sz="2000" b="1" dirty="0">
                <a:solidFill>
                  <a:srgbClr val="757070"/>
                </a:solidFill>
                <a:latin typeface="Calibri"/>
                <a:cs typeface="Calibri"/>
              </a:rPr>
              <a:t>، من خلال الأسئلة المثبتة في الكراسة</a:t>
            </a: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</a:rPr>
              <a:t> ص 30.</a:t>
            </a:r>
            <a:r>
              <a:rPr lang="ar-MA" sz="2000" dirty="0"/>
              <a:t> </a:t>
            </a:r>
          </a:p>
        </p:txBody>
      </p:sp>
      <p:pic>
        <p:nvPicPr>
          <p:cNvPr id="21" name="Google Shape;656;p54">
            <a:extLst>
              <a:ext uri="{FF2B5EF4-FFF2-40B4-BE49-F238E27FC236}">
                <a16:creationId xmlns:a16="http://schemas.microsoft.com/office/drawing/2014/main" id="{D5E31124-83BE-BF40-FFF5-6E0DDFAEDD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AE10357-2C08-E62A-11B4-8EAA047AB605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26E0CD-A1B1-84B9-3FE8-66439C490C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30" y="924136"/>
            <a:ext cx="11565722" cy="516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7231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BA3C1-CDE0-9645-78F5-AAF97CE66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6FABD16-4843-4C71-1DE4-79012229D3CB}"/>
              </a:ext>
            </a:extLst>
          </p:cNvPr>
          <p:cNvSpPr/>
          <p:nvPr/>
        </p:nvSpPr>
        <p:spPr>
          <a:xfrm>
            <a:off x="0" y="-23444"/>
            <a:ext cx="12192000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239906DD-F5BD-6ECE-E042-8467614A1C76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A4016533-D1A3-68CA-C189-2CFBD396D2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59666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511;p45">
            <a:extLst>
              <a:ext uri="{FF2B5EF4-FFF2-40B4-BE49-F238E27FC236}">
                <a16:creationId xmlns:a16="http://schemas.microsoft.com/office/drawing/2014/main" id="{19EE3ECD-AC9D-8E49-68F9-3DC8B2B87F0D}"/>
              </a:ext>
            </a:extLst>
          </p:cNvPr>
          <p:cNvSpPr txBox="1">
            <a:spLocks/>
          </p:cNvSpPr>
          <p:nvPr/>
        </p:nvSpPr>
        <p:spPr>
          <a:xfrm>
            <a:off x="-61690" y="514536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ينتظر المدرس حتى ينتهي زمن الإنجاز ثم يطلب من متعلم المرور إلى السبورة .</a:t>
            </a:r>
            <a:endParaRPr lang="fr-FR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Google Shape;1548;p49">
            <a:extLst>
              <a:ext uri="{FF2B5EF4-FFF2-40B4-BE49-F238E27FC236}">
                <a16:creationId xmlns:a16="http://schemas.microsoft.com/office/drawing/2014/main" id="{C2C6F75F-73EA-1AA2-6311-4228BEE0594F}"/>
              </a:ext>
            </a:extLst>
          </p:cNvPr>
          <p:cNvSpPr txBox="1">
            <a:spLocks/>
          </p:cNvSpPr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SzPct val="111111"/>
            </a:pPr>
            <a:r>
              <a:rPr lang="ar-SA" sz="2000" b="1" dirty="0">
                <a:solidFill>
                  <a:srgbClr val="757070"/>
                </a:solidFill>
                <a:latin typeface="Calibri"/>
                <a:cs typeface="Calibri"/>
              </a:rPr>
              <a:t>الآن، سننتقل إلى فهم </a:t>
            </a: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</a:rPr>
              <a:t>معاني النص</a:t>
            </a:r>
            <a:r>
              <a:rPr lang="ar-SA" sz="2000" b="1" dirty="0">
                <a:solidFill>
                  <a:srgbClr val="757070"/>
                </a:solidFill>
                <a:latin typeface="Calibri"/>
                <a:cs typeface="Calibri"/>
              </a:rPr>
              <a:t>، من خلال الأسئلة المثبتة في الكراسة</a:t>
            </a: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</a:rPr>
              <a:t> ص 30.</a:t>
            </a:r>
            <a:r>
              <a:rPr lang="ar-MA" sz="2000" dirty="0"/>
              <a:t> </a:t>
            </a:r>
          </a:p>
        </p:txBody>
      </p:sp>
      <p:pic>
        <p:nvPicPr>
          <p:cNvPr id="21" name="Google Shape;656;p54">
            <a:extLst>
              <a:ext uri="{FF2B5EF4-FFF2-40B4-BE49-F238E27FC236}">
                <a16:creationId xmlns:a16="http://schemas.microsoft.com/office/drawing/2014/main" id="{D5E31124-83BE-BF40-FFF5-6E0DDFAEDD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AE10357-2C08-E62A-11B4-8EAA047AB605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26E0CD-A1B1-84B9-3FE8-66439C490C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30" y="924136"/>
            <a:ext cx="11565722" cy="516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3791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EB57B-1ABA-92EB-CC1A-85EBD4DE7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6C6C756-A11C-0BD2-E96D-A421508EC69F}"/>
              </a:ext>
            </a:extLst>
          </p:cNvPr>
          <p:cNvSpPr/>
          <p:nvPr/>
        </p:nvSpPr>
        <p:spPr>
          <a:xfrm>
            <a:off x="0" y="-23444"/>
            <a:ext cx="12192000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50B1AD6A-D1B5-2882-EB17-9FB471C0425A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43F7B5E4-267F-8C15-5235-7980A9D78D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59666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511;p45">
            <a:extLst>
              <a:ext uri="{FF2B5EF4-FFF2-40B4-BE49-F238E27FC236}">
                <a16:creationId xmlns:a16="http://schemas.microsoft.com/office/drawing/2014/main" id="{178FD3BF-181B-1A9E-CFBA-F4477D4C1DFC}"/>
              </a:ext>
            </a:extLst>
          </p:cNvPr>
          <p:cNvSpPr txBox="1">
            <a:spLocks/>
          </p:cNvSpPr>
          <p:nvPr/>
        </p:nvSpPr>
        <p:spPr>
          <a:xfrm>
            <a:off x="-61690" y="514536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dirty="0">
                <a:solidFill>
                  <a:schemeClr val="bg1">
                    <a:lumMod val="65000"/>
                  </a:schemeClr>
                </a:solidFill>
              </a:rPr>
              <a:t>يستمع المدرس إلى إجابات 5 متعلمين مع مطالبتهم بالتصريح بسيرورة التوصل إلى الجواب واستحضار مكتسباتهم في فهم المقروء والإنتاج الكتابي</a:t>
            </a:r>
            <a:endParaRPr lang="fr-FR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Google Shape;1548;p49">
            <a:extLst>
              <a:ext uri="{FF2B5EF4-FFF2-40B4-BE49-F238E27FC236}">
                <a16:creationId xmlns:a16="http://schemas.microsoft.com/office/drawing/2014/main" id="{9C1C91A1-48BE-F449-E034-9A44183D45A9}"/>
              </a:ext>
            </a:extLst>
          </p:cNvPr>
          <p:cNvSpPr txBox="1">
            <a:spLocks/>
          </p:cNvSpPr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SzPct val="111111"/>
            </a:pP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</a:rPr>
              <a:t>إليكم الإجابات الصحيحة.</a:t>
            </a:r>
            <a:endParaRPr lang="ar-MA" sz="2000" dirty="0"/>
          </a:p>
        </p:txBody>
      </p:sp>
      <p:pic>
        <p:nvPicPr>
          <p:cNvPr id="21" name="Google Shape;656;p54">
            <a:extLst>
              <a:ext uri="{FF2B5EF4-FFF2-40B4-BE49-F238E27FC236}">
                <a16:creationId xmlns:a16="http://schemas.microsoft.com/office/drawing/2014/main" id="{1E1D2314-855A-61DC-2D9E-07923EC40C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FEAC645-54EE-0BD4-5651-002E35EF8E42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33003C2-1BF5-D7A8-4163-37CAA36909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30" y="924136"/>
            <a:ext cx="11565722" cy="51620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8D355F5-CDAA-1B4F-07EC-C7B04A4039E7}"/>
              </a:ext>
            </a:extLst>
          </p:cNvPr>
          <p:cNvSpPr/>
          <p:nvPr/>
        </p:nvSpPr>
        <p:spPr>
          <a:xfrm>
            <a:off x="6451983" y="4225105"/>
            <a:ext cx="636104" cy="33489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FF0000"/>
                </a:solidFill>
              </a:rPr>
              <a:t>√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34F85CC-FAE8-7E1B-588E-52758E57287C}"/>
              </a:ext>
            </a:extLst>
          </p:cNvPr>
          <p:cNvSpPr/>
          <p:nvPr/>
        </p:nvSpPr>
        <p:spPr>
          <a:xfrm>
            <a:off x="1035694" y="4559996"/>
            <a:ext cx="636104" cy="33489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FF0000"/>
                </a:solidFill>
              </a:rPr>
              <a:t>√</a:t>
            </a:r>
            <a:endParaRPr lang="fr-F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1345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F417A-62FF-1DAF-676F-619C31D89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C0FAE2E-76CF-1709-C907-24A71F49FDF9}"/>
              </a:ext>
            </a:extLst>
          </p:cNvPr>
          <p:cNvSpPr/>
          <p:nvPr/>
        </p:nvSpPr>
        <p:spPr>
          <a:xfrm>
            <a:off x="0" y="-23444"/>
            <a:ext cx="12192000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1BAF18E8-1147-C9FE-D8DE-1118D2BE4D06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0186F425-32EE-D923-536D-B5FF9F2444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59666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511;p45">
            <a:extLst>
              <a:ext uri="{FF2B5EF4-FFF2-40B4-BE49-F238E27FC236}">
                <a16:creationId xmlns:a16="http://schemas.microsoft.com/office/drawing/2014/main" id="{367E19F1-23B4-58F3-3CB4-36001AA08EFC}"/>
              </a:ext>
            </a:extLst>
          </p:cNvPr>
          <p:cNvSpPr txBox="1">
            <a:spLocks/>
          </p:cNvSpPr>
          <p:nvPr/>
        </p:nvSpPr>
        <p:spPr>
          <a:xfrm>
            <a:off x="-61690" y="514536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يقرأ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 المدرس</a:t>
            </a:r>
            <a:r>
              <a:rPr lang="ar-MA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الأسئلة، ويوضح المطلوب من كل سؤال، قبل أن يوجه ال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متعلمين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 للإجابة عنها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  <a:highlight>
                  <a:srgbClr val="FFFF00"/>
                </a:highlight>
              </a:rPr>
              <a:t> 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  <a:highlight>
                  <a:srgbClr val="FFFF00"/>
                </a:highlight>
              </a:rPr>
              <a:t>ثنائيا 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وذلك في حدود دقيقتين.  يتجول المدرس بين الصفوف لتقديم الدعم لمن هم في حاجة إليه.</a:t>
            </a:r>
            <a:endParaRPr lang="fr-FR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Google Shape;1548;p49">
            <a:extLst>
              <a:ext uri="{FF2B5EF4-FFF2-40B4-BE49-F238E27FC236}">
                <a16:creationId xmlns:a16="http://schemas.microsoft.com/office/drawing/2014/main" id="{3FF5B3CC-BD49-FDB6-8757-F56DFA3FAD29}"/>
              </a:ext>
            </a:extLst>
          </p:cNvPr>
          <p:cNvSpPr txBox="1">
            <a:spLocks/>
          </p:cNvSpPr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SzPct val="111111"/>
            </a:pPr>
            <a:r>
              <a:rPr lang="ar-SA" sz="2000" b="1" dirty="0">
                <a:solidFill>
                  <a:srgbClr val="757070"/>
                </a:solidFill>
                <a:latin typeface="Calibri"/>
                <a:cs typeface="Calibri"/>
              </a:rPr>
              <a:t>الآن، سننتقل إلى فهم </a:t>
            </a: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</a:rPr>
              <a:t>معاني النص</a:t>
            </a:r>
            <a:r>
              <a:rPr lang="ar-SA" sz="2000" b="1" dirty="0">
                <a:solidFill>
                  <a:srgbClr val="757070"/>
                </a:solidFill>
                <a:latin typeface="Calibri"/>
                <a:cs typeface="Calibri"/>
              </a:rPr>
              <a:t>، من خلال الأسئلة المثبتة في الكراسة</a:t>
            </a: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</a:rPr>
              <a:t> ص 30.</a:t>
            </a:r>
            <a:r>
              <a:rPr lang="ar-MA" sz="2000" dirty="0"/>
              <a:t> </a:t>
            </a:r>
          </a:p>
        </p:txBody>
      </p:sp>
      <p:pic>
        <p:nvPicPr>
          <p:cNvPr id="21" name="Google Shape;656;p54">
            <a:extLst>
              <a:ext uri="{FF2B5EF4-FFF2-40B4-BE49-F238E27FC236}">
                <a16:creationId xmlns:a16="http://schemas.microsoft.com/office/drawing/2014/main" id="{AC367D01-6C7B-6BAF-C084-25EE2332D3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1CFEA68-5E20-55AD-CE8E-E3EDD821CBD3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72A59E6-4DF3-CB68-0ABE-5A5AF0555E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35" y="881396"/>
            <a:ext cx="11565723" cy="55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645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F417A-62FF-1DAF-676F-619C31D89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C0FAE2E-76CF-1709-C907-24A71F49FDF9}"/>
              </a:ext>
            </a:extLst>
          </p:cNvPr>
          <p:cNvSpPr/>
          <p:nvPr/>
        </p:nvSpPr>
        <p:spPr>
          <a:xfrm>
            <a:off x="0" y="-23444"/>
            <a:ext cx="12192000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1BAF18E8-1147-C9FE-D8DE-1118D2BE4D06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0186F425-32EE-D923-536D-B5FF9F2444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59666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511;p45">
            <a:extLst>
              <a:ext uri="{FF2B5EF4-FFF2-40B4-BE49-F238E27FC236}">
                <a16:creationId xmlns:a16="http://schemas.microsoft.com/office/drawing/2014/main" id="{367E19F1-23B4-58F3-3CB4-36001AA08EFC}"/>
              </a:ext>
            </a:extLst>
          </p:cNvPr>
          <p:cNvSpPr txBox="1">
            <a:spLocks/>
          </p:cNvSpPr>
          <p:nvPr/>
        </p:nvSpPr>
        <p:spPr>
          <a:xfrm>
            <a:off x="-61690" y="514536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يقرأ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 المدرس</a:t>
            </a:r>
            <a:r>
              <a:rPr lang="ar-MA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الأسئلة، ويوضح المطلوب من كل سؤال، قبل أن يوجه ال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متعلمين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 للإجابة عنها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  <a:highlight>
                  <a:srgbClr val="FFFF00"/>
                </a:highlight>
              </a:rPr>
              <a:t> 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  <a:highlight>
                  <a:srgbClr val="FFFF00"/>
                </a:highlight>
              </a:rPr>
              <a:t>ثنائيا 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وذلك في حدود دقيقتين.  يتجول المدرس بين الصفوف لتقديم الدعم لمن هم في حاجة إليه.</a:t>
            </a:r>
            <a:endParaRPr lang="fr-FR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Google Shape;1548;p49">
            <a:extLst>
              <a:ext uri="{FF2B5EF4-FFF2-40B4-BE49-F238E27FC236}">
                <a16:creationId xmlns:a16="http://schemas.microsoft.com/office/drawing/2014/main" id="{3FF5B3CC-BD49-FDB6-8757-F56DFA3FAD29}"/>
              </a:ext>
            </a:extLst>
          </p:cNvPr>
          <p:cNvSpPr txBox="1">
            <a:spLocks/>
          </p:cNvSpPr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SzPct val="111111"/>
            </a:pPr>
            <a:r>
              <a:rPr lang="ar-SA" sz="2000" b="1" dirty="0">
                <a:solidFill>
                  <a:srgbClr val="757070"/>
                </a:solidFill>
                <a:latin typeface="Calibri"/>
                <a:cs typeface="Calibri"/>
              </a:rPr>
              <a:t>الآن، سننتقل إلى فهم </a:t>
            </a: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</a:rPr>
              <a:t>معاني النص</a:t>
            </a:r>
            <a:r>
              <a:rPr lang="ar-SA" sz="2000" b="1" dirty="0">
                <a:solidFill>
                  <a:srgbClr val="757070"/>
                </a:solidFill>
                <a:latin typeface="Calibri"/>
                <a:cs typeface="Calibri"/>
              </a:rPr>
              <a:t>، من خلال الأسئلة المثبتة في الكراسة</a:t>
            </a: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</a:rPr>
              <a:t> ص 30.</a:t>
            </a:r>
            <a:r>
              <a:rPr lang="ar-MA" sz="2000" dirty="0"/>
              <a:t> </a:t>
            </a:r>
          </a:p>
        </p:txBody>
      </p:sp>
      <p:pic>
        <p:nvPicPr>
          <p:cNvPr id="21" name="Google Shape;656;p54">
            <a:extLst>
              <a:ext uri="{FF2B5EF4-FFF2-40B4-BE49-F238E27FC236}">
                <a16:creationId xmlns:a16="http://schemas.microsoft.com/office/drawing/2014/main" id="{AC367D01-6C7B-6BAF-C084-25EE2332D3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1CFEA68-5E20-55AD-CE8E-E3EDD821CBD3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72A59E6-4DF3-CB68-0ABE-5A5AF0555E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35" y="881396"/>
            <a:ext cx="11565723" cy="55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4623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F14BC-4563-7223-D50B-04F7A8E71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B20B7E6-3B07-3492-6E32-A42768EBD6E9}"/>
              </a:ext>
            </a:extLst>
          </p:cNvPr>
          <p:cNvSpPr/>
          <p:nvPr/>
        </p:nvSpPr>
        <p:spPr>
          <a:xfrm>
            <a:off x="0" y="-23444"/>
            <a:ext cx="12192000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C37E3D0C-73C1-8565-1A74-F636E08B6EC8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15F83F4A-ACF0-136B-1E86-AB4F7A26B1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59666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511;p45">
            <a:extLst>
              <a:ext uri="{FF2B5EF4-FFF2-40B4-BE49-F238E27FC236}">
                <a16:creationId xmlns:a16="http://schemas.microsoft.com/office/drawing/2014/main" id="{7C5AA0EF-FE99-FE7D-B14D-F0AB21251DEF}"/>
              </a:ext>
            </a:extLst>
          </p:cNvPr>
          <p:cNvSpPr txBox="1">
            <a:spLocks/>
          </p:cNvSpPr>
          <p:nvPr/>
        </p:nvSpPr>
        <p:spPr>
          <a:xfrm>
            <a:off x="-61690" y="514536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dirty="0">
                <a:solidFill>
                  <a:schemeClr val="bg1">
                    <a:lumMod val="65000"/>
                  </a:schemeClr>
                </a:solidFill>
              </a:rPr>
              <a:t>يستمع المدرس إلى إجابات 5 متعلمين مع مطالبتهم بالتصريح بسيرورة التوصل إلى الجواب واستحضار مكتسباتهم في فهم المقروء والإنتاج الكتابي</a:t>
            </a:r>
            <a:endParaRPr lang="fr-FR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Google Shape;1548;p49">
            <a:extLst>
              <a:ext uri="{FF2B5EF4-FFF2-40B4-BE49-F238E27FC236}">
                <a16:creationId xmlns:a16="http://schemas.microsoft.com/office/drawing/2014/main" id="{3A2CCC50-DEB4-24E5-79FB-89A747F7823F}"/>
              </a:ext>
            </a:extLst>
          </p:cNvPr>
          <p:cNvSpPr txBox="1">
            <a:spLocks/>
          </p:cNvSpPr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SzPct val="111111"/>
            </a:pP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</a:rPr>
              <a:t>إليكم الإجابات الصحيحة.</a:t>
            </a:r>
            <a:endParaRPr lang="ar-MA" sz="2000" dirty="0"/>
          </a:p>
        </p:txBody>
      </p:sp>
      <p:pic>
        <p:nvPicPr>
          <p:cNvPr id="21" name="Google Shape;656;p54">
            <a:extLst>
              <a:ext uri="{FF2B5EF4-FFF2-40B4-BE49-F238E27FC236}">
                <a16:creationId xmlns:a16="http://schemas.microsoft.com/office/drawing/2014/main" id="{995A0270-FC0F-F75C-1F11-02FD46C996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235BC3C-5531-F7B8-8B31-A073556843E7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87543EE-F4C4-777C-E851-7EDE38B4F9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35" y="881396"/>
            <a:ext cx="11565723" cy="557839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E45649F-204F-B622-E87A-181A123687FF}"/>
              </a:ext>
            </a:extLst>
          </p:cNvPr>
          <p:cNvSpPr/>
          <p:nvPr/>
        </p:nvSpPr>
        <p:spPr>
          <a:xfrm>
            <a:off x="6394275" y="2982413"/>
            <a:ext cx="636104" cy="33489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FF0000"/>
                </a:solidFill>
              </a:rPr>
              <a:t>√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7FEAF6-73B7-17B0-637A-6DBE105CA7BB}"/>
              </a:ext>
            </a:extLst>
          </p:cNvPr>
          <p:cNvSpPr/>
          <p:nvPr/>
        </p:nvSpPr>
        <p:spPr>
          <a:xfrm>
            <a:off x="1035694" y="2219919"/>
            <a:ext cx="636104" cy="33489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FF0000"/>
                </a:solidFill>
              </a:rPr>
              <a:t>√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5974417-EEF7-BA92-6019-C4F107F466A4}"/>
              </a:ext>
            </a:extLst>
          </p:cNvPr>
          <p:cNvSpPr txBox="1"/>
          <p:nvPr/>
        </p:nvSpPr>
        <p:spPr>
          <a:xfrm>
            <a:off x="1140542" y="5045055"/>
            <a:ext cx="10363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أتفق مع الكاتبة في تفضيلها السينما على التلفاز لأن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73F440A-5852-16F5-CE13-76D08CBBE3BD}"/>
              </a:ext>
            </a:extLst>
          </p:cNvPr>
          <p:cNvSpPr txBox="1"/>
          <p:nvPr/>
        </p:nvSpPr>
        <p:spPr>
          <a:xfrm>
            <a:off x="1212529" y="5567758"/>
            <a:ext cx="10363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 أتفق مع الكاتبة في تفضيلها السينما على التلفاز لأن</a:t>
            </a:r>
          </a:p>
        </p:txBody>
      </p:sp>
    </p:spTree>
    <p:extLst>
      <p:ext uri="{BB962C8B-B14F-4D97-AF65-F5344CB8AC3E}">
        <p14:creationId xmlns:p14="http://schemas.microsoft.com/office/powerpoint/2010/main" val="25671394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99595CBD-654E-B287-7FBD-B5243222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E0C9E64-4494-AA92-435E-A4933940D53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9EC9F32-7DA0-FFCB-A933-340B84C47D19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14266C-0E07-8282-A326-D95D777F3B6D}"/>
              </a:ext>
            </a:extLst>
          </p:cNvPr>
          <p:cNvSpPr/>
          <p:nvPr/>
        </p:nvSpPr>
        <p:spPr>
          <a:xfrm>
            <a:off x="1872155" y="1046714"/>
            <a:ext cx="8630560" cy="615142"/>
          </a:xfrm>
          <a:prstGeom prst="roundRect">
            <a:avLst/>
          </a:prstGeom>
          <a:solidFill>
            <a:srgbClr val="CCFFCC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 rtl="1">
              <a:buFont typeface="Wingdings" panose="05000000000000000000" pitchFamily="2" charset="2"/>
              <a:buChar char="q"/>
            </a:pPr>
            <a:r>
              <a:rPr lang="ar-SA" sz="3200" b="1" dirty="0">
                <a:solidFill>
                  <a:schemeClr val="tx1"/>
                </a:solidFill>
              </a:rPr>
              <a:t>أحرص على التقويم الذاتي المنتظم لأدائي </a:t>
            </a:r>
            <a:r>
              <a:rPr lang="ar-MA" sz="3200" b="1" dirty="0">
                <a:solidFill>
                  <a:schemeClr val="tx1"/>
                </a:solidFill>
              </a:rPr>
              <a:t>في فهم النص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9" name="Google Shape;1348;p27">
            <a:extLst>
              <a:ext uri="{FF2B5EF4-FFF2-40B4-BE49-F238E27FC236}">
                <a16:creationId xmlns:a16="http://schemas.microsoft.com/office/drawing/2014/main" id="{BD697BAB-3A58-9607-024E-2AFCDBD5B650}"/>
              </a:ext>
            </a:extLst>
          </p:cNvPr>
          <p:cNvSpPr txBox="1">
            <a:spLocks/>
          </p:cNvSpPr>
          <p:nvPr/>
        </p:nvSpPr>
        <p:spPr>
          <a:xfrm>
            <a:off x="288587" y="51787"/>
            <a:ext cx="11017224" cy="377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/>
            <a:r>
              <a:rPr lang="ar-SA" sz="1800" kern="0" dirty="0">
                <a:solidFill>
                  <a:schemeClr val="bg1">
                    <a:lumMod val="50000"/>
                  </a:schemeClr>
                </a:solidFill>
              </a:rPr>
              <a:t>التقويم الذاتي ل</a:t>
            </a:r>
            <a:r>
              <a:rPr lang="ar-MA" sz="1800" kern="0" dirty="0">
                <a:solidFill>
                  <a:schemeClr val="bg1">
                    <a:lumMod val="50000"/>
                  </a:schemeClr>
                </a:solidFill>
              </a:rPr>
              <a:t>فهم النص</a:t>
            </a:r>
            <a:r>
              <a:rPr lang="ar-SA" dirty="0"/>
              <a:t>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E44A7A-71ED-5FD3-2EEF-63C41AE87F3D}"/>
              </a:ext>
            </a:extLst>
          </p:cNvPr>
          <p:cNvSpPr txBox="1"/>
          <p:nvPr/>
        </p:nvSpPr>
        <p:spPr>
          <a:xfrm>
            <a:off x="47351" y="352020"/>
            <a:ext cx="114996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4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يطلب </a:t>
            </a:r>
            <a:r>
              <a:rPr lang="ar-MA" sz="1400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المدرس 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ال</a:t>
            </a:r>
            <a:r>
              <a:rPr lang="ar-MA" sz="1400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متعلمين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تصحيح</a:t>
            </a:r>
            <a:r>
              <a:rPr lang="ar-MA" sz="1400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المنجز في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الكراسة وتوثيق تقويمهم الذاتي</a:t>
            </a:r>
            <a:r>
              <a:rPr lang="ar-MA" sz="1400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ينتقل بعد ذلك إلى  التحقق من صدقية التقويم الذاتي عبر ال</a:t>
            </a:r>
            <a:r>
              <a:rPr lang="ar-MA" sz="1400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تنقل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بين الصفوف ومراقبة عمل ال</a:t>
            </a:r>
            <a:r>
              <a:rPr lang="ar-MA" sz="1400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متعلمين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FR" sz="14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CBBA028-DF9E-9EFA-9B79-A169E7E664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6273134"/>
              </p:ext>
            </p:extLst>
          </p:nvPr>
        </p:nvGraphicFramePr>
        <p:xfrm>
          <a:off x="1393835" y="1883506"/>
          <a:ext cx="95872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343">
                  <a:extLst>
                    <a:ext uri="{9D8B030D-6E8A-4147-A177-3AD203B41FA5}">
                      <a16:colId xmlns:a16="http://schemas.microsoft.com/office/drawing/2014/main" val="3553757170"/>
                    </a:ext>
                  </a:extLst>
                </a:gridCol>
                <a:gridCol w="618870">
                  <a:extLst>
                    <a:ext uri="{9D8B030D-6E8A-4147-A177-3AD203B41FA5}">
                      <a16:colId xmlns:a16="http://schemas.microsoft.com/office/drawing/2014/main" val="2058269443"/>
                    </a:ext>
                  </a:extLst>
                </a:gridCol>
                <a:gridCol w="570271">
                  <a:extLst>
                    <a:ext uri="{9D8B030D-6E8A-4147-A177-3AD203B41FA5}">
                      <a16:colId xmlns:a16="http://schemas.microsoft.com/office/drawing/2014/main" val="4181158780"/>
                    </a:ext>
                  </a:extLst>
                </a:gridCol>
                <a:gridCol w="648929">
                  <a:extLst>
                    <a:ext uri="{9D8B030D-6E8A-4147-A177-3AD203B41FA5}">
                      <a16:colId xmlns:a16="http://schemas.microsoft.com/office/drawing/2014/main" val="239397607"/>
                    </a:ext>
                  </a:extLst>
                </a:gridCol>
                <a:gridCol w="7266787">
                  <a:extLst>
                    <a:ext uri="{9D8B030D-6E8A-4147-A177-3AD203B41FA5}">
                      <a16:colId xmlns:a16="http://schemas.microsoft.com/office/drawing/2014/main" val="2944586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لا</a:t>
                      </a:r>
                      <a:endParaRPr lang="fr-FR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نعم</a:t>
                      </a:r>
                      <a:endParaRPr lang="fr-FR" b="1" dirty="0">
                        <a:solidFill>
                          <a:srgbClr val="00B05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تمكنت من الإجابة عن السؤال الأول بنجاح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620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لا</a:t>
                      </a:r>
                      <a:endParaRPr lang="fr-FR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نعم</a:t>
                      </a:r>
                      <a:endParaRPr lang="fr-FR" b="1" dirty="0">
                        <a:solidFill>
                          <a:srgbClr val="00B05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تمكنت من الإجابة عن السؤال الثاني بنجاح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7394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لا</a:t>
                      </a:r>
                      <a:endParaRPr lang="fr-FR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نعم</a:t>
                      </a:r>
                      <a:endParaRPr lang="fr-FR" b="1" dirty="0">
                        <a:solidFill>
                          <a:srgbClr val="00B05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تمكنت من الإجابة عن السؤال الثالث بنجاح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9676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لا</a:t>
                      </a:r>
                      <a:endParaRPr lang="fr-FR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نعم</a:t>
                      </a:r>
                      <a:endParaRPr lang="fr-FR" b="1" dirty="0">
                        <a:solidFill>
                          <a:srgbClr val="00B05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تمكنت من الإجابة عن السؤال الرابع بنجاح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1405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لا</a:t>
                      </a:r>
                      <a:endParaRPr lang="fr-FR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نعم</a:t>
                      </a:r>
                      <a:endParaRPr lang="fr-FR" b="1" dirty="0">
                        <a:solidFill>
                          <a:srgbClr val="00B05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تمكنت من الإجابة عن السؤال الخامس بنجاح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0538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لا</a:t>
                      </a:r>
                      <a:endParaRPr lang="fr-FR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نعم</a:t>
                      </a:r>
                      <a:endParaRPr lang="fr-FR" b="1" dirty="0">
                        <a:solidFill>
                          <a:srgbClr val="00B05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تمكنت من الإجابة عن السؤال السادس بنجاح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6669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لا</a:t>
                      </a:r>
                      <a:endParaRPr lang="fr-FR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نعم</a:t>
                      </a:r>
                      <a:endParaRPr lang="fr-FR" b="1" dirty="0">
                        <a:solidFill>
                          <a:srgbClr val="00B05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تمكنت من الإجابة عن السؤال السابع بنجاح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4827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لا</a:t>
                      </a:r>
                      <a:endParaRPr lang="fr-FR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نعم</a:t>
                      </a:r>
                      <a:endParaRPr lang="fr-FR" b="1" dirty="0">
                        <a:solidFill>
                          <a:srgbClr val="00B05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تمكنت من الإجابة عن السؤال الثامن بنجاح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9768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لا</a:t>
                      </a:r>
                      <a:endParaRPr lang="fr-FR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نعم</a:t>
                      </a:r>
                      <a:endParaRPr lang="fr-FR" b="1" dirty="0">
                        <a:solidFill>
                          <a:srgbClr val="00B05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أحتاج إلى المزيد من التمارين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1869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لا</a:t>
                      </a:r>
                      <a:endParaRPr lang="fr-FR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نعم</a:t>
                      </a:r>
                      <a:endParaRPr lang="fr-FR" b="1" dirty="0">
                        <a:solidFill>
                          <a:srgbClr val="00B05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أحتاج مساعدة أستاذي(تي)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2401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60401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4387CC0-A0EF-FB69-FFD6-2A5B1CC004C9}"/>
              </a:ext>
            </a:extLst>
          </p:cNvPr>
          <p:cNvSpPr/>
          <p:nvPr/>
        </p:nvSpPr>
        <p:spPr>
          <a:xfrm>
            <a:off x="0" y="-23444"/>
            <a:ext cx="12192000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23B7A0-D3E8-10E6-B4B2-7C03C81EAD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59666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511;p45">
            <a:extLst>
              <a:ext uri="{FF2B5EF4-FFF2-40B4-BE49-F238E27FC236}">
                <a16:creationId xmlns:a16="http://schemas.microsoft.com/office/drawing/2014/main" id="{F220221C-8B9B-CBF1-934C-589163FF31FC}"/>
              </a:ext>
            </a:extLst>
          </p:cNvPr>
          <p:cNvSpPr txBox="1">
            <a:spLocks/>
          </p:cNvSpPr>
          <p:nvPr/>
        </p:nvSpPr>
        <p:spPr>
          <a:xfrm>
            <a:off x="557305" y="569723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يقرأ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 المدرس</a:t>
            </a:r>
            <a:r>
              <a:rPr lang="ar-MA" dirty="0">
                <a:solidFill>
                  <a:schemeClr val="bg1">
                    <a:lumMod val="65000"/>
                  </a:schemeClr>
                </a:solidFill>
              </a:rPr>
              <a:t> ج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ميع الأسئلة، ويوضح المطلوب من كل سؤال، قبل أن يوجه ال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متعلمين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 للإجابة عنها 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 فرديا في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 دفاترهم في مدة 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10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 د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</a:rPr>
              <a:t>قائق 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وتخصص 10 دقائق أخرى للتصحيح والتغذية الراجعة. </a:t>
            </a:r>
            <a:endParaRPr lang="fr-FR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Google Shape;1548;p49">
            <a:extLst>
              <a:ext uri="{FF2B5EF4-FFF2-40B4-BE49-F238E27FC236}">
                <a16:creationId xmlns:a16="http://schemas.microsoft.com/office/drawing/2014/main" id="{BD2D29D8-825D-48AE-E2E5-AD388725FF8F}"/>
              </a:ext>
            </a:extLst>
          </p:cNvPr>
          <p:cNvSpPr txBox="1">
            <a:spLocks/>
          </p:cNvSpPr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SzPct val="111111"/>
            </a:pPr>
            <a:r>
              <a:rPr lang="ar-MA" sz="2000" b="1" dirty="0">
                <a:solidFill>
                  <a:srgbClr val="757070"/>
                </a:solidFill>
                <a:latin typeface="Calibri"/>
                <a:cs typeface="Calibri"/>
              </a:rPr>
              <a:t>أدعم مكتسباتي اللغوية بالاشتغال على أنشطة ص 17.</a:t>
            </a:r>
            <a:r>
              <a:rPr lang="ar-MA" sz="2000" dirty="0"/>
              <a:t> </a:t>
            </a:r>
          </a:p>
        </p:txBody>
      </p:sp>
      <p:pic>
        <p:nvPicPr>
          <p:cNvPr id="21" name="Google Shape;656;p54">
            <a:extLst>
              <a:ext uri="{FF2B5EF4-FFF2-40B4-BE49-F238E27FC236}">
                <a16:creationId xmlns:a16="http://schemas.microsoft.com/office/drawing/2014/main" id="{D72276D7-6044-878B-02E0-1F7175A0E5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4831AEB-E2F0-9B97-5CCC-98CD7CD902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6" y="1091103"/>
            <a:ext cx="11947366" cy="563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0750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AF0C9-D14A-CBB3-14EC-BAEBAA389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764878F-07BC-EC89-60BA-257518F53223}"/>
              </a:ext>
            </a:extLst>
          </p:cNvPr>
          <p:cNvSpPr/>
          <p:nvPr/>
        </p:nvSpPr>
        <p:spPr>
          <a:xfrm>
            <a:off x="0" y="-23444"/>
            <a:ext cx="12192000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15CBD71-E177-4C95-58F6-00080F9B06F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9D5F9673-23B8-A81D-4412-99A53D6766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59666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511;p45">
            <a:extLst>
              <a:ext uri="{FF2B5EF4-FFF2-40B4-BE49-F238E27FC236}">
                <a16:creationId xmlns:a16="http://schemas.microsoft.com/office/drawing/2014/main" id="{8D79B7DD-15DC-2219-E760-4D2B557B43A0}"/>
              </a:ext>
            </a:extLst>
          </p:cNvPr>
          <p:cNvSpPr txBox="1">
            <a:spLocks/>
          </p:cNvSpPr>
          <p:nvPr/>
        </p:nvSpPr>
        <p:spPr>
          <a:xfrm>
            <a:off x="557305" y="569723"/>
            <a:ext cx="11565723" cy="334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SA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يحرص</a:t>
            </a:r>
            <a:r>
              <a:rPr lang="ar-MA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المدرس </a:t>
            </a:r>
            <a:r>
              <a:rPr lang="ar-SA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إشراك جل </a:t>
            </a:r>
            <a:r>
              <a:rPr lang="ar-MA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المتعلمين </a:t>
            </a:r>
            <a:r>
              <a:rPr lang="ar-SA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التصحيح الجماعي لجميع الأسئلة </a:t>
            </a:r>
            <a:r>
              <a:rPr lang="ar-MA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</a:t>
            </a:r>
            <a:r>
              <a:rPr lang="ar-SA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السبورة مع تقديم التغذية الراجعة الفورية، وإرجاء توثيق الإجابات الصحيحة </a:t>
            </a:r>
            <a:r>
              <a:rPr lang="ar-MA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SA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الكراسة إلى </a:t>
            </a:r>
            <a:r>
              <a:rPr lang="ar-MA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حين </a:t>
            </a:r>
            <a:r>
              <a:rPr lang="ar-SA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الانتهاء </a:t>
            </a:r>
            <a:r>
              <a:rPr lang="ar-MA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</a:t>
            </a:r>
            <a:r>
              <a:rPr lang="ar-SA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جميع الأسئلة</a:t>
            </a:r>
            <a:endParaRPr lang="fr-FR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Google Shape;1548;p49">
            <a:extLst>
              <a:ext uri="{FF2B5EF4-FFF2-40B4-BE49-F238E27FC236}">
                <a16:creationId xmlns:a16="http://schemas.microsoft.com/office/drawing/2014/main" id="{517688DC-8B78-3CD4-6DFE-31F4C27FE6F8}"/>
              </a:ext>
            </a:extLst>
          </p:cNvPr>
          <p:cNvSpPr txBox="1">
            <a:spLocks/>
          </p:cNvSpPr>
          <p:nvPr/>
        </p:nvSpPr>
        <p:spPr>
          <a:xfrm>
            <a:off x="1035694" y="1317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buClr>
                <a:srgbClr val="757070"/>
              </a:buClr>
              <a:buSzPts val="2000"/>
              <a:buFont typeface="Calibri"/>
              <a:buNone/>
            </a:pPr>
            <a:r>
              <a:rPr lang="ar-SA" sz="2000" b="1" dirty="0">
                <a:solidFill>
                  <a:srgbClr val="757070"/>
                </a:solidFill>
              </a:rPr>
              <a:t>الآن، </a:t>
            </a:r>
            <a:r>
              <a:rPr lang="ar-MA" sz="2000" b="1" dirty="0">
                <a:solidFill>
                  <a:srgbClr val="757070"/>
                </a:solidFill>
              </a:rPr>
              <a:t>لنصحح الإجابات في السبورة</a:t>
            </a:r>
            <a:r>
              <a:rPr lang="ar-SA" sz="2000" dirty="0"/>
              <a:t>.</a:t>
            </a:r>
          </a:p>
        </p:txBody>
      </p:sp>
      <p:pic>
        <p:nvPicPr>
          <p:cNvPr id="21" name="Google Shape;656;p54">
            <a:extLst>
              <a:ext uri="{FF2B5EF4-FFF2-40B4-BE49-F238E27FC236}">
                <a16:creationId xmlns:a16="http://schemas.microsoft.com/office/drawing/2014/main" id="{620335E4-5AA4-40BE-1E9F-D81E5F90AC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40BD5C7-EECF-719D-3B22-0752A77C86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641722"/>
              </p:ext>
            </p:extLst>
          </p:nvPr>
        </p:nvGraphicFramePr>
        <p:xfrm>
          <a:off x="12160" y="2350649"/>
          <a:ext cx="11833064" cy="2637256"/>
        </p:xfrm>
        <a:graphic>
          <a:graphicData uri="http://schemas.openxmlformats.org/drawingml/2006/table">
            <a:tbl>
              <a:tblPr rtl="1"/>
              <a:tblGrid>
                <a:gridCol w="4468168">
                  <a:extLst>
                    <a:ext uri="{9D8B030D-6E8A-4147-A177-3AD203B41FA5}">
                      <a16:colId xmlns:a16="http://schemas.microsoft.com/office/drawing/2014/main" val="2263424524"/>
                    </a:ext>
                  </a:extLst>
                </a:gridCol>
                <a:gridCol w="7364896">
                  <a:extLst>
                    <a:ext uri="{9D8B030D-6E8A-4147-A177-3AD203B41FA5}">
                      <a16:colId xmlns:a16="http://schemas.microsoft.com/office/drawing/2014/main" val="2386505325"/>
                    </a:ext>
                  </a:extLst>
                </a:gridCol>
              </a:tblGrid>
              <a:tr h="220071">
                <a:tc>
                  <a:txBody>
                    <a:bodyPr/>
                    <a:lstStyle/>
                    <a:p>
                      <a:pPr algn="r" rtl="1"/>
                      <a:r>
                        <a:rPr lang="ar-MA" sz="32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الجملة</a:t>
                      </a:r>
                      <a:endParaRPr lang="ar-MA" sz="3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3680" marR="83680" marT="41840" marB="418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التشبيه المناسب</a:t>
                      </a:r>
                    </a:p>
                  </a:txBody>
                  <a:tcPr marL="83680" marR="83680" marT="41840" marB="418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2165794"/>
                  </a:ext>
                </a:extLst>
              </a:tr>
              <a:tr h="571418">
                <a:tc>
                  <a:txBody>
                    <a:bodyPr/>
                    <a:lstStyle/>
                    <a:p>
                      <a:pPr algn="r" rtl="1"/>
                      <a:r>
                        <a:rPr lang="ar-MA" sz="32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مُثَابَرَةُ التِّلْمِيذِ:</a:t>
                      </a:r>
                    </a:p>
                  </a:txBody>
                  <a:tcPr marL="83680" marR="83680" marT="41840" marB="418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3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التِّلْمِيذُ </a:t>
                      </a:r>
                      <a:r>
                        <a:rPr lang="ar-MA" sz="32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الْمُثَابِرُ</a:t>
                      </a:r>
                      <a:r>
                        <a:rPr lang="ar-MA" sz="3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يَنْجَحُ في الِامْتِحَانِ.</a:t>
                      </a:r>
                    </a:p>
                  </a:txBody>
                  <a:tcPr marL="83680" marR="83680" marT="41840" marB="418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0671267"/>
                  </a:ext>
                </a:extLst>
              </a:tr>
              <a:tr h="747239">
                <a:tc>
                  <a:txBody>
                    <a:bodyPr/>
                    <a:lstStyle/>
                    <a:p>
                      <a:pPr algn="r" rtl="1"/>
                      <a:r>
                        <a:rPr lang="ar-MA" sz="3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حِفْظُ الْأَمَانَةِ:</a:t>
                      </a:r>
                    </a:p>
                  </a:txBody>
                  <a:tcPr marL="83680" marR="83680" marT="41840" marB="418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32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الْحَافِظُ</a:t>
                      </a:r>
                      <a:r>
                        <a:rPr lang="ar-MA" sz="3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الْأَمَانَةِ شَخْصٌ يُحِبُّهُ النَّاسُ.</a:t>
                      </a:r>
                    </a:p>
                  </a:txBody>
                  <a:tcPr marL="83680" marR="83680" marT="41840" marB="418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5714782"/>
                  </a:ext>
                </a:extLst>
              </a:tr>
              <a:tr h="747239">
                <a:tc>
                  <a:txBody>
                    <a:bodyPr/>
                    <a:lstStyle/>
                    <a:p>
                      <a:pPr algn="r" rtl="1"/>
                      <a:r>
                        <a:rPr lang="ar-MA" sz="3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ذِكْرُ اللهِ فِي كُلِّ وَقْتٍ وحِينٍ:</a:t>
                      </a:r>
                    </a:p>
                  </a:txBody>
                  <a:tcPr marL="83680" marR="83680" marT="41840" marB="418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3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رَأَيْتُ جَدِّي </a:t>
                      </a:r>
                      <a:r>
                        <a:rPr lang="ar-MA" sz="32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ذَاكِرًا</a:t>
                      </a:r>
                      <a:r>
                        <a:rPr lang="ar-MA" sz="3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MA" sz="3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اللهَ فِي كُلِّ وَقْتٍ وحِينٍ.</a:t>
                      </a:r>
                    </a:p>
                  </a:txBody>
                  <a:tcPr marL="83680" marR="83680" marT="41840" marB="418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0731537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E7DF4F50-911B-7C40-823B-179FF5183088}"/>
              </a:ext>
            </a:extLst>
          </p:cNvPr>
          <p:cNvSpPr txBox="1"/>
          <p:nvPr/>
        </p:nvSpPr>
        <p:spPr>
          <a:xfrm>
            <a:off x="2949677" y="1347038"/>
            <a:ext cx="5504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أعبر عن المواقف باسم فاعل مناسب:</a:t>
            </a:r>
            <a:endParaRPr lang="fr-FR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5603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4387CC0-A0EF-FB69-FFD6-2A5B1CC004C9}"/>
              </a:ext>
            </a:extLst>
          </p:cNvPr>
          <p:cNvSpPr/>
          <p:nvPr/>
        </p:nvSpPr>
        <p:spPr>
          <a:xfrm>
            <a:off x="0" y="-23444"/>
            <a:ext cx="12192000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23B7A0-D3E8-10E6-B4B2-7C03C81EAD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59666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Google Shape;656;p54">
            <a:extLst>
              <a:ext uri="{FF2B5EF4-FFF2-40B4-BE49-F238E27FC236}">
                <a16:creationId xmlns:a16="http://schemas.microsoft.com/office/drawing/2014/main" id="{D72276D7-6044-878B-02E0-1F7175A0E5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1" name="Google Shape;1500;p44">
            <a:extLst>
              <a:ext uri="{FF2B5EF4-FFF2-40B4-BE49-F238E27FC236}">
                <a16:creationId xmlns:a16="http://schemas.microsoft.com/office/drawing/2014/main" id="{8D3AA640-29DF-EC2C-976A-09C9D063C1E0}"/>
              </a:ext>
            </a:extLst>
          </p:cNvPr>
          <p:cNvSpPr txBox="1">
            <a:spLocks/>
          </p:cNvSpPr>
          <p:nvPr/>
        </p:nvSpPr>
        <p:spPr>
          <a:xfrm>
            <a:off x="1404317" y="106058"/>
            <a:ext cx="10161104" cy="370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55000" lnSpcReduction="20000"/>
          </a:bodyPr>
          <a:lstStyle>
            <a:lvl1pPr marL="0" marR="0" lvl="0" indent="0" algn="l" defTabSz="121917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algn="r" rtl="1">
              <a:buClr>
                <a:srgbClr val="757070"/>
              </a:buClr>
              <a:buSzPts val="2000"/>
              <a:buFont typeface="Calibri"/>
              <a:buNone/>
            </a:pPr>
            <a:r>
              <a:rPr lang="ar-SA" sz="3600" b="1" kern="1200" dirty="0">
                <a:solidFill>
                  <a:srgbClr val="757070"/>
                </a:solidFill>
                <a:latin typeface="+mn-lt"/>
                <a:ea typeface="+mn-ea"/>
                <a:cs typeface="+mn-cs"/>
              </a:rPr>
              <a:t>الآن، </a:t>
            </a:r>
            <a:r>
              <a:rPr lang="ar-MA" sz="3600" b="1" kern="1200" dirty="0">
                <a:solidFill>
                  <a:srgbClr val="757070"/>
                </a:solidFill>
                <a:latin typeface="+mn-lt"/>
                <a:ea typeface="+mn-ea"/>
                <a:cs typeface="+mn-cs"/>
              </a:rPr>
              <a:t>لنصحح الإجابات في السبورة</a:t>
            </a:r>
            <a:r>
              <a:rPr lang="ar-SA" dirty="0"/>
              <a:t>.</a:t>
            </a:r>
          </a:p>
        </p:txBody>
      </p:sp>
      <p:sp>
        <p:nvSpPr>
          <p:cNvPr id="12" name="Google Shape;1369;p31">
            <a:extLst>
              <a:ext uri="{FF2B5EF4-FFF2-40B4-BE49-F238E27FC236}">
                <a16:creationId xmlns:a16="http://schemas.microsoft.com/office/drawing/2014/main" id="{5536F81B-64D0-F94C-5911-67B0A3137383}"/>
              </a:ext>
            </a:extLst>
          </p:cNvPr>
          <p:cNvSpPr txBox="1"/>
          <p:nvPr/>
        </p:nvSpPr>
        <p:spPr>
          <a:xfrm>
            <a:off x="447262" y="476170"/>
            <a:ext cx="11690312" cy="394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S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يحرص</a:t>
            </a:r>
            <a:r>
              <a:rPr lang="ar-M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المدرس </a:t>
            </a:r>
            <a:r>
              <a:rPr lang="ar-S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إشراك جل </a:t>
            </a:r>
            <a:r>
              <a:rPr lang="ar-M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المتعلمين </a:t>
            </a:r>
            <a:r>
              <a:rPr lang="ar-S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التصحيح الجماعي لجميع الأسئلة </a:t>
            </a:r>
            <a:r>
              <a:rPr lang="ar-M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</a:t>
            </a:r>
            <a:r>
              <a:rPr lang="ar-S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السبورة مع تقديم التغذية الراجعة الفورية، وإرجاء توثيق الإجابات الصحيحة </a:t>
            </a:r>
            <a:r>
              <a:rPr lang="ar-M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S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الكراسة إلى </a:t>
            </a:r>
            <a:r>
              <a:rPr lang="ar-M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حين </a:t>
            </a:r>
            <a:r>
              <a:rPr lang="ar-S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الانتهاء </a:t>
            </a:r>
            <a:r>
              <a:rPr lang="ar-M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</a:t>
            </a:r>
            <a:r>
              <a:rPr lang="ar-S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جميع الأسئلة</a:t>
            </a:r>
            <a:r>
              <a:rPr lang="ar-SA" sz="12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97B9FC2-7A9C-C562-3921-02FDD99F754D}"/>
              </a:ext>
            </a:extLst>
          </p:cNvPr>
          <p:cNvSpPr txBox="1"/>
          <p:nvPr/>
        </p:nvSpPr>
        <p:spPr>
          <a:xfrm>
            <a:off x="3491345" y="903610"/>
            <a:ext cx="5049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أكمل الجمل باسم فاعل مناسب مناسب:</a:t>
            </a:r>
            <a:endParaRPr lang="fr-FR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F51A6C0-19AB-3D40-850E-EBB7CD84B92D}"/>
              </a:ext>
            </a:extLst>
          </p:cNvPr>
          <p:cNvCxnSpPr/>
          <p:nvPr/>
        </p:nvCxnSpPr>
        <p:spPr>
          <a:xfrm>
            <a:off x="7377545" y="4426439"/>
            <a:ext cx="0" cy="77940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B9C1F54A-D52E-376E-D5B5-EC9A4AD542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369" y="1459578"/>
            <a:ext cx="9055508" cy="374626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870B8E1-D139-7D84-8233-CB621273B506}"/>
              </a:ext>
            </a:extLst>
          </p:cNvPr>
          <p:cNvSpPr txBox="1"/>
          <p:nvPr/>
        </p:nvSpPr>
        <p:spPr>
          <a:xfrm>
            <a:off x="5824051" y="2631469"/>
            <a:ext cx="1553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قَائِمٌ</a:t>
            </a:r>
            <a:endParaRPr lang="fr-FR" sz="3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04E8F80-340C-4687-A116-8B35376D5A0E}"/>
              </a:ext>
            </a:extLst>
          </p:cNvPr>
          <p:cNvSpPr txBox="1"/>
          <p:nvPr/>
        </p:nvSpPr>
        <p:spPr>
          <a:xfrm>
            <a:off x="5824051" y="3248992"/>
            <a:ext cx="1553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مُطَّلِعٌ</a:t>
            </a:r>
            <a:endParaRPr lang="fr-FR" sz="3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44E4D78-8F16-9DAB-57D5-5A222ACA1561}"/>
              </a:ext>
            </a:extLst>
          </p:cNvPr>
          <p:cNvSpPr txBox="1"/>
          <p:nvPr/>
        </p:nvSpPr>
        <p:spPr>
          <a:xfrm>
            <a:off x="5824051" y="3935030"/>
            <a:ext cx="1553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مُهَذِّبٌ</a:t>
            </a:r>
            <a:endParaRPr lang="fr-FR" sz="3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2614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4387CC0-A0EF-FB69-FFD6-2A5B1CC004C9}"/>
              </a:ext>
            </a:extLst>
          </p:cNvPr>
          <p:cNvSpPr/>
          <p:nvPr/>
        </p:nvSpPr>
        <p:spPr>
          <a:xfrm>
            <a:off x="0" y="-23444"/>
            <a:ext cx="12192000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23B7A0-D3E8-10E6-B4B2-7C03C81EAD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59666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Google Shape;656;p54">
            <a:extLst>
              <a:ext uri="{FF2B5EF4-FFF2-40B4-BE49-F238E27FC236}">
                <a16:creationId xmlns:a16="http://schemas.microsoft.com/office/drawing/2014/main" id="{D72276D7-6044-878B-02E0-1F7175A0E5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2160" y="82255"/>
            <a:ext cx="744881" cy="63623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4" name="Google Shape;1500;p44">
            <a:extLst>
              <a:ext uri="{FF2B5EF4-FFF2-40B4-BE49-F238E27FC236}">
                <a16:creationId xmlns:a16="http://schemas.microsoft.com/office/drawing/2014/main" id="{94E00BE5-6C5A-CBDC-B002-78678982DFD6}"/>
              </a:ext>
            </a:extLst>
          </p:cNvPr>
          <p:cNvSpPr txBox="1">
            <a:spLocks/>
          </p:cNvSpPr>
          <p:nvPr/>
        </p:nvSpPr>
        <p:spPr>
          <a:xfrm>
            <a:off x="1404317" y="106058"/>
            <a:ext cx="10161104" cy="370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55000" lnSpcReduction="20000"/>
          </a:bodyPr>
          <a:lstStyle>
            <a:lvl1pPr marL="0" marR="0" lvl="0" indent="0" algn="l" defTabSz="121917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algn="r" rtl="1">
              <a:buClr>
                <a:srgbClr val="757070"/>
              </a:buClr>
              <a:buSzPts val="2000"/>
              <a:buFont typeface="Calibri"/>
              <a:buNone/>
            </a:pPr>
            <a:r>
              <a:rPr lang="ar-SA" sz="3600" b="1" kern="1200" dirty="0">
                <a:solidFill>
                  <a:srgbClr val="757070"/>
                </a:solidFill>
                <a:latin typeface="+mn-lt"/>
                <a:ea typeface="+mn-ea"/>
                <a:cs typeface="+mn-cs"/>
              </a:rPr>
              <a:t>الآن، </a:t>
            </a:r>
            <a:r>
              <a:rPr lang="ar-MA" sz="3600" b="1" kern="1200" dirty="0">
                <a:solidFill>
                  <a:srgbClr val="757070"/>
                </a:solidFill>
                <a:latin typeface="+mn-lt"/>
                <a:ea typeface="+mn-ea"/>
                <a:cs typeface="+mn-cs"/>
              </a:rPr>
              <a:t>لنصحح الإجابات في السبورة</a:t>
            </a:r>
            <a:r>
              <a:rPr lang="ar-SA" dirty="0"/>
              <a:t>.</a:t>
            </a:r>
          </a:p>
        </p:txBody>
      </p:sp>
      <p:sp>
        <p:nvSpPr>
          <p:cNvPr id="15" name="Google Shape;1369;p31">
            <a:extLst>
              <a:ext uri="{FF2B5EF4-FFF2-40B4-BE49-F238E27FC236}">
                <a16:creationId xmlns:a16="http://schemas.microsoft.com/office/drawing/2014/main" id="{37150E29-CCCB-587C-BD7C-EA6E2532F420}"/>
              </a:ext>
            </a:extLst>
          </p:cNvPr>
          <p:cNvSpPr txBox="1"/>
          <p:nvPr/>
        </p:nvSpPr>
        <p:spPr>
          <a:xfrm>
            <a:off x="447262" y="476170"/>
            <a:ext cx="11690312" cy="394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S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يحرص</a:t>
            </a:r>
            <a:r>
              <a:rPr lang="ar-M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المدرس </a:t>
            </a:r>
            <a:r>
              <a:rPr lang="ar-S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إشراك جل </a:t>
            </a:r>
            <a:r>
              <a:rPr lang="ar-M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المتعلمين </a:t>
            </a:r>
            <a:r>
              <a:rPr lang="ar-S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التصحيح الجماعي لجميع الأسئلة </a:t>
            </a:r>
            <a:r>
              <a:rPr lang="ar-M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</a:t>
            </a:r>
            <a:r>
              <a:rPr lang="ar-S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السبورة مع تقديم التغذية الراجعة الفورية، وإرجاء توثيق الإجابات الصحيحة </a:t>
            </a:r>
            <a:r>
              <a:rPr lang="ar-M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S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الكراسة إلى الانتهاء </a:t>
            </a:r>
            <a:r>
              <a:rPr lang="ar-M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</a:t>
            </a:r>
            <a:r>
              <a:rPr lang="ar-SA" sz="1400" dirty="0">
                <a:solidFill>
                  <a:srgbClr val="AEABA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جميع الأسئلة</a:t>
            </a:r>
            <a:r>
              <a:rPr lang="ar-SA" sz="12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AC9C2A3-8AC5-A66D-A24D-A3B1B63F41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06" y="1022555"/>
            <a:ext cx="11690312" cy="535927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0CF23A7-BDFD-DFC2-2457-1420A44150B6}"/>
              </a:ext>
            </a:extLst>
          </p:cNvPr>
          <p:cNvSpPr txBox="1"/>
          <p:nvPr/>
        </p:nvSpPr>
        <p:spPr>
          <a:xfrm>
            <a:off x="8013289" y="2261419"/>
            <a:ext cx="1012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فَضَّلَ</a:t>
            </a:r>
            <a:endParaRPr lang="fr-FR" sz="32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F8959D1-84BD-7495-1AF7-5AFB5528DE71}"/>
              </a:ext>
            </a:extLst>
          </p:cNvPr>
          <p:cNvSpPr txBox="1"/>
          <p:nvPr/>
        </p:nvSpPr>
        <p:spPr>
          <a:xfrm>
            <a:off x="7084141" y="3117417"/>
            <a:ext cx="1012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أَشَادَ</a:t>
            </a:r>
            <a:endParaRPr lang="fr-FR" sz="32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A2ED7F0-0921-AA53-4CAC-5E01AACFED0C}"/>
              </a:ext>
            </a:extLst>
          </p:cNvPr>
          <p:cNvSpPr txBox="1"/>
          <p:nvPr/>
        </p:nvSpPr>
        <p:spPr>
          <a:xfrm>
            <a:off x="8013288" y="3973415"/>
            <a:ext cx="1012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رَشَّحَ</a:t>
            </a:r>
            <a:endParaRPr lang="fr-FR" sz="32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F41C4DC-96FF-3BEF-EC00-C6A32889012C}"/>
              </a:ext>
            </a:extLst>
          </p:cNvPr>
          <p:cNvSpPr txBox="1"/>
          <p:nvPr/>
        </p:nvSpPr>
        <p:spPr>
          <a:xfrm>
            <a:off x="8224682" y="4885234"/>
            <a:ext cx="1012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قَيَّمَ</a:t>
            </a:r>
            <a:endParaRPr lang="fr-FR" sz="32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5877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99595CBD-654E-B287-7FBD-B5243222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E0C9E64-4494-AA92-435E-A4933940D53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9EC9F32-7DA0-FFCB-A933-340B84C47D19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14266C-0E07-8282-A326-D95D777F3B6D}"/>
              </a:ext>
            </a:extLst>
          </p:cNvPr>
          <p:cNvSpPr/>
          <p:nvPr/>
        </p:nvSpPr>
        <p:spPr>
          <a:xfrm>
            <a:off x="377687" y="932419"/>
            <a:ext cx="11320669" cy="615142"/>
          </a:xfrm>
          <a:prstGeom prst="roundRect">
            <a:avLst/>
          </a:prstGeom>
          <a:solidFill>
            <a:srgbClr val="66FFCC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ar-SA" sz="3200" b="1" dirty="0">
                <a:solidFill>
                  <a:schemeClr val="tx1"/>
                </a:solidFill>
              </a:rPr>
              <a:t>أحرص على التقويم الذاتي المنتظم لأدائي </a:t>
            </a:r>
            <a:r>
              <a:rPr lang="ar-MA" sz="3200" b="1" dirty="0">
                <a:solidFill>
                  <a:schemeClr val="tx1"/>
                </a:solidFill>
              </a:rPr>
              <a:t>في تعرف الظاهرة اللغوية وتوظيفها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9" name="Google Shape;1348;p27">
            <a:extLst>
              <a:ext uri="{FF2B5EF4-FFF2-40B4-BE49-F238E27FC236}">
                <a16:creationId xmlns:a16="http://schemas.microsoft.com/office/drawing/2014/main" id="{BD697BAB-3A58-9607-024E-2AFCDBD5B650}"/>
              </a:ext>
            </a:extLst>
          </p:cNvPr>
          <p:cNvSpPr txBox="1">
            <a:spLocks/>
          </p:cNvSpPr>
          <p:nvPr/>
        </p:nvSpPr>
        <p:spPr>
          <a:xfrm>
            <a:off x="288587" y="51787"/>
            <a:ext cx="11017224" cy="377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/>
            <a:r>
              <a:rPr lang="ar-SA" sz="1800" kern="0" dirty="0">
                <a:solidFill>
                  <a:schemeClr val="bg1">
                    <a:lumMod val="50000"/>
                  </a:schemeClr>
                </a:solidFill>
              </a:rPr>
              <a:t>التقويم الذاتي ل</a:t>
            </a:r>
            <a:r>
              <a:rPr lang="ar-MA" sz="1800" kern="0" dirty="0">
                <a:solidFill>
                  <a:schemeClr val="bg1">
                    <a:lumMod val="50000"/>
                  </a:schemeClr>
                </a:solidFill>
              </a:rPr>
              <a:t>فهم النص</a:t>
            </a:r>
            <a:r>
              <a:rPr lang="ar-SA" dirty="0"/>
              <a:t>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E44A7A-71ED-5FD3-2EEF-63C41AE87F3D}"/>
              </a:ext>
            </a:extLst>
          </p:cNvPr>
          <p:cNvSpPr txBox="1"/>
          <p:nvPr/>
        </p:nvSpPr>
        <p:spPr>
          <a:xfrm>
            <a:off x="683620" y="261564"/>
            <a:ext cx="108189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dirty="0">
                <a:solidFill>
                  <a:schemeClr val="bg1">
                    <a:lumMod val="65000"/>
                  </a:schemeClr>
                </a:solidFill>
              </a:rPr>
              <a:t>- 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</a:rPr>
              <a:t>يطلب </a:t>
            </a:r>
            <a:r>
              <a:rPr lang="ar-MA" sz="1400" i="1" dirty="0">
                <a:solidFill>
                  <a:prstClr val="white">
                    <a:lumMod val="50000"/>
                  </a:prstClr>
                </a:solidFill>
              </a:rPr>
              <a:t>المدرس 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</a:rPr>
              <a:t>من ال</a:t>
            </a:r>
            <a:r>
              <a:rPr lang="ar-MA" sz="1400" i="1" dirty="0">
                <a:solidFill>
                  <a:prstClr val="white">
                    <a:lumMod val="50000"/>
                  </a:prstClr>
                </a:solidFill>
              </a:rPr>
              <a:t>متعلمين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</a:rPr>
              <a:t> تصحيح إجازاتهم على الكراسة وتوثيق تقويمهم الذاتي لذلك عليها.</a:t>
            </a:r>
          </a:p>
          <a:p>
            <a:pPr algn="r" rtl="1"/>
            <a:r>
              <a:rPr lang="ar-SA" sz="1400" i="1" dirty="0">
                <a:solidFill>
                  <a:prstClr val="white">
                    <a:lumMod val="50000"/>
                  </a:prstClr>
                </a:solidFill>
              </a:rPr>
              <a:t>- ينتقل بعد ذلك إلى  التحقق من صدقية التقويم الذاتي عبر ال</a:t>
            </a:r>
            <a:r>
              <a:rPr lang="ar-MA" sz="1400" i="1" dirty="0">
                <a:solidFill>
                  <a:prstClr val="white">
                    <a:lumMod val="50000"/>
                  </a:prstClr>
                </a:solidFill>
              </a:rPr>
              <a:t>تنقل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</a:rPr>
              <a:t> بين الصفوف ومراقبة عمل ال</a:t>
            </a:r>
            <a:r>
              <a:rPr lang="ar-MA" sz="1400" i="1" dirty="0">
                <a:solidFill>
                  <a:prstClr val="white">
                    <a:lumMod val="50000"/>
                  </a:prstClr>
                </a:solidFill>
              </a:rPr>
              <a:t>متعلمين</a:t>
            </a:r>
            <a:r>
              <a:rPr lang="ar-SA" sz="1400" i="1" dirty="0">
                <a:solidFill>
                  <a:prstClr val="white">
                    <a:lumMod val="50000"/>
                  </a:prstClr>
                </a:solidFill>
              </a:rPr>
              <a:t>. </a:t>
            </a:r>
            <a:r>
              <a:rPr lang="ar-SA" dirty="0">
                <a:solidFill>
                  <a:schemeClr val="bg1">
                    <a:lumMod val="65000"/>
                  </a:schemeClr>
                </a:solidFill>
              </a:rPr>
              <a:t>.  </a:t>
            </a:r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2" name="Tableau 6">
            <a:extLst>
              <a:ext uri="{FF2B5EF4-FFF2-40B4-BE49-F238E27FC236}">
                <a16:creationId xmlns:a16="http://schemas.microsoft.com/office/drawing/2014/main" id="{3E8FF3D4-EF22-0E77-6902-7675A118D3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9988863"/>
              </p:ext>
            </p:extLst>
          </p:nvPr>
        </p:nvGraphicFramePr>
        <p:xfrm>
          <a:off x="496957" y="2331031"/>
          <a:ext cx="11459131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2062">
                  <a:extLst>
                    <a:ext uri="{9D8B030D-6E8A-4147-A177-3AD203B41FA5}">
                      <a16:colId xmlns:a16="http://schemas.microsoft.com/office/drawing/2014/main" val="258206342"/>
                    </a:ext>
                  </a:extLst>
                </a:gridCol>
                <a:gridCol w="753857">
                  <a:extLst>
                    <a:ext uri="{9D8B030D-6E8A-4147-A177-3AD203B41FA5}">
                      <a16:colId xmlns:a16="http://schemas.microsoft.com/office/drawing/2014/main" val="2426598242"/>
                    </a:ext>
                  </a:extLst>
                </a:gridCol>
                <a:gridCol w="588527">
                  <a:extLst>
                    <a:ext uri="{9D8B030D-6E8A-4147-A177-3AD203B41FA5}">
                      <a16:colId xmlns:a16="http://schemas.microsoft.com/office/drawing/2014/main" val="226804575"/>
                    </a:ext>
                  </a:extLst>
                </a:gridCol>
                <a:gridCol w="756676">
                  <a:extLst>
                    <a:ext uri="{9D8B030D-6E8A-4147-A177-3AD203B41FA5}">
                      <a16:colId xmlns:a16="http://schemas.microsoft.com/office/drawing/2014/main" val="1900482025"/>
                    </a:ext>
                  </a:extLst>
                </a:gridCol>
                <a:gridCol w="8638009">
                  <a:extLst>
                    <a:ext uri="{9D8B030D-6E8A-4147-A177-3AD203B41FA5}">
                      <a16:colId xmlns:a16="http://schemas.microsoft.com/office/drawing/2014/main" val="78292891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FF0000"/>
                          </a:solidFill>
                        </a:rPr>
                        <a:t>لا</a:t>
                      </a:r>
                      <a:endParaRPr lang="fr-FR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00B050"/>
                          </a:solidFill>
                        </a:rPr>
                        <a:t>نعم</a:t>
                      </a:r>
                      <a:endParaRPr lang="fr-FR" sz="32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algn="r" rtl="1">
                        <a:buFont typeface="Wingdings" panose="05000000000000000000" pitchFamily="2" charset="2"/>
                        <a:buChar char="q"/>
                      </a:pPr>
                      <a:r>
                        <a:rPr lang="ar-MA" sz="3200" b="1" dirty="0">
                          <a:solidFill>
                            <a:schemeClr val="tx1"/>
                          </a:solidFill>
                        </a:rPr>
                        <a:t>تمكنت من التعبير عن المواقف باسم فاعل مناسب </a:t>
                      </a:r>
                      <a:endParaRPr lang="fr-FR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072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FF0000"/>
                          </a:solidFill>
                        </a:rPr>
                        <a:t>لا</a:t>
                      </a:r>
                      <a:endParaRPr lang="fr-FR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00B050"/>
                          </a:solidFill>
                        </a:rPr>
                        <a:t>نعم</a:t>
                      </a:r>
                      <a:endParaRPr lang="fr-FR" sz="32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algn="r" rtl="1">
                        <a:buFont typeface="Wingdings" panose="05000000000000000000" pitchFamily="2" charset="2"/>
                        <a:buChar char="q"/>
                      </a:pPr>
                      <a:r>
                        <a:rPr lang="ar-MA" sz="3200" b="1" dirty="0">
                          <a:solidFill>
                            <a:schemeClr val="tx1"/>
                          </a:solidFill>
                        </a:rPr>
                        <a:t>تمكنت من إكمال الجمل باسم فعل مناسب مناسب</a:t>
                      </a:r>
                      <a:endParaRPr lang="fr-FR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267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FF0000"/>
                          </a:solidFill>
                        </a:rPr>
                        <a:t>لا</a:t>
                      </a:r>
                      <a:endParaRPr lang="fr-FR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00B050"/>
                          </a:solidFill>
                        </a:rPr>
                        <a:t>نعم</a:t>
                      </a:r>
                      <a:endParaRPr lang="fr-FR" sz="32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r" defTabSz="121917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ar-MA" sz="3200" b="1" dirty="0">
                          <a:solidFill>
                            <a:schemeClr val="tx1"/>
                          </a:solidFill>
                        </a:rPr>
                        <a:t>وظفت أفعال الكلام في سياقات تواصلية مختلفة.</a:t>
                      </a:r>
                      <a:endParaRPr lang="fr-FR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009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FF0000"/>
                          </a:solidFill>
                        </a:rPr>
                        <a:t>لا</a:t>
                      </a:r>
                      <a:endParaRPr lang="fr-FR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00B050"/>
                          </a:solidFill>
                        </a:rPr>
                        <a:t>نعم</a:t>
                      </a:r>
                      <a:endParaRPr lang="fr-FR" sz="32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r" defTabSz="121917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ar-MA" sz="3200" b="1" dirty="0"/>
                        <a:t>أحتاج إلى المزيد من التمارين </a:t>
                      </a:r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936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FF0000"/>
                          </a:solidFill>
                        </a:rPr>
                        <a:t>لا</a:t>
                      </a:r>
                      <a:endParaRPr lang="fr-FR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3200" b="1" dirty="0">
                          <a:solidFill>
                            <a:srgbClr val="00B050"/>
                          </a:solidFill>
                        </a:rPr>
                        <a:t>نعم</a:t>
                      </a:r>
                      <a:endParaRPr lang="fr-FR" sz="32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r" defTabSz="121917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ar-MA" sz="3200" b="1" dirty="0"/>
                        <a:t>أحتاج مساعدة أستاذي(تي)</a:t>
                      </a:r>
                      <a:endParaRPr lang="fr-FR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1916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52860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0E921-5C7A-45B5-7A04-1577B4B7C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8088CFA2-87D6-D17C-610C-16AA721B3191}"/>
              </a:ext>
            </a:extLst>
          </p:cNvPr>
          <p:cNvGrpSpPr/>
          <p:nvPr/>
        </p:nvGrpSpPr>
        <p:grpSpPr>
          <a:xfrm>
            <a:off x="5111646" y="1642150"/>
            <a:ext cx="5801193" cy="3476991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87B02774-AF2D-3E6C-3A0E-23C1659D9390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8D78E122-5B7D-78C1-9F5E-EBB8286918CF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F9522235-60DD-07F0-87C8-068B389D5A37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B48AD0E8-9468-DB48-2187-E80396679C67}"/>
              </a:ext>
            </a:extLst>
          </p:cNvPr>
          <p:cNvSpPr txBox="1"/>
          <p:nvPr/>
        </p:nvSpPr>
        <p:spPr>
          <a:xfrm>
            <a:off x="5381468" y="1945420"/>
            <a:ext cx="5400765" cy="19768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latin typeface="Calibri"/>
                <a:ea typeface="Calibri"/>
                <a:cs typeface="Calibri"/>
              </a:rPr>
              <a:t>اختتام الحصة</a:t>
            </a: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05 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796F63DB-5C1B-7547-7902-BB3281636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83" y="2323597"/>
            <a:ext cx="2795544" cy="2795544"/>
          </a:xfrm>
          <a:prstGeom prst="rect">
            <a:avLst/>
          </a:prstGeom>
        </p:spPr>
      </p:pic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AC27BB1F-2C5B-27F0-0E16-2A110A8A71CE}"/>
              </a:ext>
            </a:extLst>
          </p:cNvPr>
          <p:cNvSpPr/>
          <p:nvPr/>
        </p:nvSpPr>
        <p:spPr>
          <a:xfrm>
            <a:off x="2173574" y="1945420"/>
            <a:ext cx="2158583" cy="1050159"/>
          </a:xfrm>
          <a:prstGeom prst="wedgeRoundRectCallout">
            <a:avLst>
              <a:gd name="adj1" fmla="val -73611"/>
              <a:gd name="adj2" fmla="val 4394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prstClr val="black"/>
                </a:solidFill>
              </a:rPr>
              <a:t>وَصَلْنَا إِلَى نِهَايَةِ ٱلْحِصَّةِ</a:t>
            </a:r>
            <a:endParaRPr lang="fr-FR" sz="2400" dirty="0">
              <a:solidFill>
                <a:prstClr val="black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3F7B0F1-626E-3BA6-2167-341A004B47F5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5878072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4387CC0-A0EF-FB69-FFD6-2A5B1CC004C9}"/>
              </a:ext>
            </a:extLst>
          </p:cNvPr>
          <p:cNvSpPr/>
          <p:nvPr/>
        </p:nvSpPr>
        <p:spPr>
          <a:xfrm>
            <a:off x="0" y="37825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23B7A0-D3E8-10E6-B4B2-7C03C81EAD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9759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BFA0097C-D827-F898-DB15-D971FDE7F35D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Google Shape;656;p54">
            <a:extLst>
              <a:ext uri="{FF2B5EF4-FFF2-40B4-BE49-F238E27FC236}">
                <a16:creationId xmlns:a16="http://schemas.microsoft.com/office/drawing/2014/main" id="{6E9EFBC9-927D-63C2-3029-CBAFE60441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96149" y="90520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59666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4" descr="أطفال الكرتون رسمت باليد المواد في الصف رفع اليدين للإجابة على أسئلة تحميل  مجاني, ارفع يدك, صف دراسي, طالب علم PNG وملف PSD للتحميل مجانا">
            <a:extLst>
              <a:ext uri="{FF2B5EF4-FFF2-40B4-BE49-F238E27FC236}">
                <a16:creationId xmlns:a16="http://schemas.microsoft.com/office/drawing/2014/main" id="{9C1CD068-2D44-124E-8361-ABAC420F34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48878" y="3276600"/>
            <a:ext cx="2799522" cy="279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Google Shape;1692;p59">
            <a:extLst>
              <a:ext uri="{FF2B5EF4-FFF2-40B4-BE49-F238E27FC236}">
                <a16:creationId xmlns:a16="http://schemas.microsoft.com/office/drawing/2014/main" id="{98EBBF9F-4471-0087-C0D0-579C566115FF}"/>
              </a:ext>
            </a:extLst>
          </p:cNvPr>
          <p:cNvSpPr txBox="1">
            <a:spLocks/>
          </p:cNvSpPr>
          <p:nvPr/>
        </p:nvSpPr>
        <p:spPr>
          <a:xfrm>
            <a:off x="1134693" y="85762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l" defTabSz="121917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algn="r" rtl="1">
              <a:buClr>
                <a:srgbClr val="757070"/>
              </a:buClr>
              <a:buSzPts val="2000"/>
              <a:buFont typeface="Calibri"/>
              <a:buNone/>
            </a:pPr>
            <a:r>
              <a:rPr lang="ar-SA" sz="2000" b="1" kern="1200" dirty="0">
                <a:solidFill>
                  <a:srgbClr val="757070"/>
                </a:solidFill>
                <a:ea typeface="+mj-ea"/>
                <a:sym typeface="Arial"/>
              </a:rPr>
              <a:t>التغذية الراجعة</a:t>
            </a:r>
          </a:p>
        </p:txBody>
      </p:sp>
      <p:sp>
        <p:nvSpPr>
          <p:cNvPr id="9" name="Google Shape;1694;p59">
            <a:extLst>
              <a:ext uri="{FF2B5EF4-FFF2-40B4-BE49-F238E27FC236}">
                <a16:creationId xmlns:a16="http://schemas.microsoft.com/office/drawing/2014/main" id="{8A464389-3B98-3C13-8363-B64026B23AA9}"/>
              </a:ext>
            </a:extLst>
          </p:cNvPr>
          <p:cNvSpPr txBox="1"/>
          <p:nvPr/>
        </p:nvSpPr>
        <p:spPr>
          <a:xfrm>
            <a:off x="8827792" y="2738295"/>
            <a:ext cx="2799522" cy="120028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SA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قراءة الكلمات والعبارات التي لا يزال التلاميذ يجدون صعوبة في قراءتها</a:t>
            </a:r>
            <a:r>
              <a:rPr lang="ar-MA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695;p59">
            <a:extLst>
              <a:ext uri="{FF2B5EF4-FFF2-40B4-BE49-F238E27FC236}">
                <a16:creationId xmlns:a16="http://schemas.microsoft.com/office/drawing/2014/main" id="{E98FB853-E9D2-D609-9BC6-B02D1956E0A9}"/>
              </a:ext>
            </a:extLst>
          </p:cNvPr>
          <p:cNvSpPr txBox="1"/>
          <p:nvPr/>
        </p:nvSpPr>
        <p:spPr>
          <a:xfrm>
            <a:off x="458573" y="2932882"/>
            <a:ext cx="2760456" cy="120028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انطلق من الفقرة الآتية واطرح ثلاث جمل </a:t>
            </a:r>
            <a:r>
              <a:rPr lang="ar-MA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فيها اسم فاعل مناسب</a:t>
            </a:r>
            <a:r>
              <a:rPr lang="ar-MA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800" b="1" dirty="0">
              <a:solidFill>
                <a:schemeClr val="tx2">
                  <a:lumMod val="50000"/>
                  <a:lumOff val="50000"/>
                </a:schemeClr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696;p59">
            <a:extLst>
              <a:ext uri="{FF2B5EF4-FFF2-40B4-BE49-F238E27FC236}">
                <a16:creationId xmlns:a16="http://schemas.microsoft.com/office/drawing/2014/main" id="{2E98FE60-DA99-E6EC-B76E-580CDA4FA567}"/>
              </a:ext>
            </a:extLst>
          </p:cNvPr>
          <p:cNvSpPr txBox="1"/>
          <p:nvPr/>
        </p:nvSpPr>
        <p:spPr>
          <a:xfrm>
            <a:off x="4246900" y="3024856"/>
            <a:ext cx="2978580" cy="83095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SA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اقتراح أسئلة أخرى في </a:t>
            </a:r>
            <a:r>
              <a:rPr lang="ar-MA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فهم النص من اختيار المدرس.</a:t>
            </a:r>
            <a:endParaRPr sz="24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35C32C9-C826-9B87-706C-2C0470C25A6F}"/>
              </a:ext>
            </a:extLst>
          </p:cNvPr>
          <p:cNvSpPr txBox="1"/>
          <p:nvPr/>
        </p:nvSpPr>
        <p:spPr>
          <a:xfrm>
            <a:off x="740863" y="409890"/>
            <a:ext cx="1081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dirty="0">
                <a:solidFill>
                  <a:schemeClr val="bg1">
                    <a:lumMod val="65000"/>
                  </a:schemeClr>
                </a:solidFill>
              </a:rPr>
              <a:t>- 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يقترح  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المدرس على المتعلمين 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مجموعة من الأنشطة بناء على الصعوبات والتعثرات المرصودة من خلال التقويم الذاتي للمتعلمين: القراءة بطلاقة 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  <a:sym typeface="Arial"/>
              </a:rPr>
              <a:t>و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  <a:sym typeface="Arial"/>
              </a:rPr>
              <a:t>الفهم</a:t>
            </a:r>
            <a:r>
              <a:rPr lang="ar-MA" sz="14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  <a:sym typeface="Arial"/>
              </a:rPr>
              <a:t> وتوظيف الظواهر اللغوية.</a:t>
            </a:r>
            <a:endParaRPr lang="fr-FR" sz="1400" dirty="0">
              <a:solidFill>
                <a:schemeClr val="bg1">
                  <a:lumMod val="65000"/>
                </a:scheme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Google Shape;87;p1">
            <a:extLst>
              <a:ext uri="{FF2B5EF4-FFF2-40B4-BE49-F238E27FC236}">
                <a16:creationId xmlns:a16="http://schemas.microsoft.com/office/drawing/2014/main" id="{BF7CCFAE-D4B4-D804-5988-A8233F1F3B2D}"/>
              </a:ext>
            </a:extLst>
          </p:cNvPr>
          <p:cNvSpPr/>
          <p:nvPr/>
        </p:nvSpPr>
        <p:spPr>
          <a:xfrm>
            <a:off x="9121261" y="2092883"/>
            <a:ext cx="2519147" cy="529361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1E4E7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800" b="1" i="0" u="none" strike="noStrike" cap="none" dirty="0">
                <a:latin typeface="Calibri"/>
                <a:ea typeface="Calibri"/>
                <a:cs typeface="Calibri"/>
                <a:sym typeface="Calibri"/>
              </a:rPr>
              <a:t>أَقْرَأُ النص بِطَلاقَةٍ</a:t>
            </a:r>
            <a:endParaRPr sz="1800" b="1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89;p1">
            <a:extLst>
              <a:ext uri="{FF2B5EF4-FFF2-40B4-BE49-F238E27FC236}">
                <a16:creationId xmlns:a16="http://schemas.microsoft.com/office/drawing/2014/main" id="{BCEBB6EA-F062-7CF9-6281-49E1F98C473C}"/>
              </a:ext>
            </a:extLst>
          </p:cNvPr>
          <p:cNvSpPr/>
          <p:nvPr/>
        </p:nvSpPr>
        <p:spPr>
          <a:xfrm>
            <a:off x="4229928" y="2260815"/>
            <a:ext cx="2978580" cy="514437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2700" cap="flat" cmpd="sng">
            <a:solidFill>
              <a:srgbClr val="1E4E7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latin typeface="Calibri"/>
                <a:ea typeface="Calibri"/>
                <a:cs typeface="Calibri"/>
                <a:sym typeface="Calibri"/>
              </a:rPr>
              <a:t>أُجِيبُ عَنْ أَسْئِلَةِ الفَهْمِ</a:t>
            </a:r>
            <a:endParaRPr sz="2400" b="1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92;p1">
            <a:extLst>
              <a:ext uri="{FF2B5EF4-FFF2-40B4-BE49-F238E27FC236}">
                <a16:creationId xmlns:a16="http://schemas.microsoft.com/office/drawing/2014/main" id="{B683E9F3-C456-8D85-627B-A5167F8DA8F3}"/>
              </a:ext>
            </a:extLst>
          </p:cNvPr>
          <p:cNvSpPr/>
          <p:nvPr/>
        </p:nvSpPr>
        <p:spPr>
          <a:xfrm>
            <a:off x="438452" y="2258741"/>
            <a:ext cx="2760456" cy="532499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2700" cap="flat" cmpd="sng">
            <a:solidFill>
              <a:srgbClr val="1E4E7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ar-MA" sz="2400" b="1" i="0" u="none" strike="noStrike" cap="none" dirty="0">
                <a:latin typeface="Calibri"/>
                <a:ea typeface="Calibri"/>
                <a:cs typeface="Calibri"/>
                <a:sym typeface="Calibri"/>
              </a:rPr>
              <a:t>الظواهر اللغوية</a:t>
            </a:r>
            <a:endParaRPr sz="2400" b="1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39A154EA-3599-47DB-4DAF-5E6F4184C675}"/>
              </a:ext>
            </a:extLst>
          </p:cNvPr>
          <p:cNvCxnSpPr>
            <a:cxnSpLocks/>
            <a:stCxn id="30" idx="2"/>
          </p:cNvCxnSpPr>
          <p:nvPr/>
        </p:nvCxnSpPr>
        <p:spPr>
          <a:xfrm>
            <a:off x="5719218" y="1329293"/>
            <a:ext cx="4079409" cy="667236"/>
          </a:xfrm>
          <a:prstGeom prst="straightConnector1">
            <a:avLst/>
          </a:prstGeom>
          <a:ln w="38100">
            <a:solidFill>
              <a:srgbClr val="66FFCC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96E424CE-7EF9-CC7A-2860-2B82C143D0E1}"/>
              </a:ext>
            </a:extLst>
          </p:cNvPr>
          <p:cNvCxnSpPr>
            <a:cxnSpLocks/>
            <a:stCxn id="30" idx="2"/>
          </p:cNvCxnSpPr>
          <p:nvPr/>
        </p:nvCxnSpPr>
        <p:spPr>
          <a:xfrm>
            <a:off x="5719218" y="1329293"/>
            <a:ext cx="0" cy="929448"/>
          </a:xfrm>
          <a:prstGeom prst="straightConnector1">
            <a:avLst/>
          </a:prstGeom>
          <a:ln w="38100">
            <a:solidFill>
              <a:srgbClr val="66FF66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36091862-287A-442B-1BAE-C755B18F093B}"/>
              </a:ext>
            </a:extLst>
          </p:cNvPr>
          <p:cNvCxnSpPr>
            <a:cxnSpLocks/>
            <a:stCxn id="30" idx="2"/>
          </p:cNvCxnSpPr>
          <p:nvPr/>
        </p:nvCxnSpPr>
        <p:spPr>
          <a:xfrm flipH="1">
            <a:off x="2610362" y="1329293"/>
            <a:ext cx="3108856" cy="829755"/>
          </a:xfrm>
          <a:prstGeom prst="straightConnector1">
            <a:avLst/>
          </a:prstGeom>
          <a:ln w="38100">
            <a:solidFill>
              <a:srgbClr val="FFFF66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4F3ABC7D-243C-852C-A650-FC4545D5293E}"/>
              </a:ext>
            </a:extLst>
          </p:cNvPr>
          <p:cNvSpPr/>
          <p:nvPr/>
        </p:nvSpPr>
        <p:spPr>
          <a:xfrm>
            <a:off x="4470952" y="853624"/>
            <a:ext cx="2496532" cy="475669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Calibri"/>
                <a:cs typeface="Calibri"/>
              </a:rPr>
              <a:t>أنا والسينما</a:t>
            </a:r>
            <a:endParaRPr lang="fr-FR" sz="2400" b="1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7" name="Rectangle 1">
            <a:extLst>
              <a:ext uri="{FF2B5EF4-FFF2-40B4-BE49-F238E27FC236}">
                <a16:creationId xmlns:a16="http://schemas.microsoft.com/office/drawing/2014/main" id="{79B484F6-0340-7F10-C341-2FEA86295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1413" y="4235757"/>
            <a:ext cx="3707854" cy="193899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MA" altLang="fr-FR" sz="2400" b="1" dirty="0">
                <a:solidFill>
                  <a:schemeClr val="dk1"/>
                </a:solidFill>
                <a:latin typeface="Calibri"/>
                <a:cs typeface="Calibri"/>
              </a:rPr>
              <a:t>كأنَ أبي يَأْخُذُنَا أحْيَانًا لِمُشَاهَدَةِ الْأَفلامِ الَّتِي تُعْرَضُ</a:t>
            </a:r>
            <a:endParaRPr lang="fr-FR" altLang="fr-FR" sz="2400" b="1" dirty="0">
              <a:solidFill>
                <a:schemeClr val="dk1"/>
              </a:solidFill>
              <a:latin typeface="Calibri"/>
              <a:cs typeface="Calibri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MA" altLang="fr-FR" sz="2400" b="1" dirty="0">
                <a:solidFill>
                  <a:schemeClr val="dk1"/>
                </a:solidFill>
                <a:latin typeface="Calibri"/>
                <a:cs typeface="Calibri"/>
              </a:rPr>
              <a:t>كُلُّ رِحْلَةٍ إِلَى السِّينِمَا كأنَتْ تَزِيدُ مِنْ عِشْقِي لِهَذَا الْفَنِّ.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fr-FR" altLang="fr-FR" sz="2400" b="1" dirty="0">
              <a:solidFill>
                <a:schemeClr val="dk1"/>
              </a:solidFill>
              <a:latin typeface="Calibri"/>
              <a:cs typeface="Calibri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817BACA1-D82D-EC13-01BE-CEB7469A0F78}"/>
              </a:ext>
            </a:extLst>
          </p:cNvPr>
          <p:cNvSpPr txBox="1"/>
          <p:nvPr/>
        </p:nvSpPr>
        <p:spPr>
          <a:xfrm>
            <a:off x="4185917" y="4248891"/>
            <a:ext cx="3402947" cy="193899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متى كانت الطفلة تفرح؟</a:t>
            </a:r>
          </a:p>
          <a:p>
            <a:pPr algn="r" rtl="1"/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بماذا وصفت الساردة السينما في طفولتها؟</a:t>
            </a:r>
          </a:p>
          <a:p>
            <a:pPr algn="r" rtl="1"/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سبب كراهيتها لأفلام العنف؟</a:t>
            </a:r>
          </a:p>
          <a:p>
            <a:pPr algn="r" rtl="1"/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أي مدينة شاهدت أول فيلم؟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1F316C4D-F3F3-6BAE-776C-874BC900FA91}"/>
              </a:ext>
            </a:extLst>
          </p:cNvPr>
          <p:cNvSpPr txBox="1"/>
          <p:nvPr/>
        </p:nvSpPr>
        <p:spPr>
          <a:xfrm>
            <a:off x="156829" y="4248891"/>
            <a:ext cx="3534972" cy="171136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104140" algn="just" rtl="1">
              <a:lnSpc>
                <a:spcPct val="150000"/>
              </a:lnSpc>
              <a:spcAft>
                <a:spcPts val="1000"/>
              </a:spcAft>
            </a:pPr>
            <a:r>
              <a:rPr lang="ar-MA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هَكَذ</a:t>
            </a:r>
            <a:r>
              <a:rPr lang="ar-MA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َا عَرَفْتُ مَدَى تَعَلُّقِي بِهَذَا الْفَنِّ، كَيْفَ كُنْتُ أَفْرَحُ فِي أَيِّ مُنَاسَبَةٍ يُمْكِنُنِي فِيهَا أَنْ أُشَاهِدَ عَرْضًا سِينِمَائِيًّا، (...) كُنَّا نَشْتَرِي التَّذَاكِرَ قُرْبَ بَابِ الْمَكَانِ ونَدْخُلُ...</a:t>
            </a:r>
            <a:endParaRPr lang="ar-MA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9757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BB944-3226-91BB-E658-36E3B69BB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52779C09-617F-3CA1-C55A-E5DE9B206FC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ABC4376C-8213-F6C3-5044-9270F19081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B2DFDBD-143E-9F7D-8D2E-F160B46CCFF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9759B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Google Shape;1713;p61">
            <a:extLst>
              <a:ext uri="{FF2B5EF4-FFF2-40B4-BE49-F238E27FC236}">
                <a16:creationId xmlns:a16="http://schemas.microsoft.com/office/drawing/2014/main" id="{E96BE0AF-5D87-C44E-1DEE-DCB5FE1AC6BE}"/>
              </a:ext>
            </a:extLst>
          </p:cNvPr>
          <p:cNvSpPr txBox="1">
            <a:spLocks/>
          </p:cNvSpPr>
          <p:nvPr/>
        </p:nvSpPr>
        <p:spPr>
          <a:xfrm>
            <a:off x="1143259" y="173902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ct val="100000"/>
              <a:buFont typeface="Calibri"/>
              <a:buNone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قبل توديعكم، أطلب منكم إنجاز هذا العمل في المنزل:</a:t>
            </a:r>
          </a:p>
        </p:txBody>
      </p:sp>
      <p:pic>
        <p:nvPicPr>
          <p:cNvPr id="7" name="Google Shape;1715;p61">
            <a:extLst>
              <a:ext uri="{FF2B5EF4-FFF2-40B4-BE49-F238E27FC236}">
                <a16:creationId xmlns:a16="http://schemas.microsoft.com/office/drawing/2014/main" id="{F32A82F8-DF0E-ACC6-FEC1-016D11FDD2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248" y="64579"/>
            <a:ext cx="731837" cy="73183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0105620E-4474-7199-07D0-0F9AA049DE90}"/>
              </a:ext>
            </a:extLst>
          </p:cNvPr>
          <p:cNvSpPr/>
          <p:nvPr/>
        </p:nvSpPr>
        <p:spPr>
          <a:xfrm>
            <a:off x="1022555" y="1641987"/>
            <a:ext cx="9458632" cy="1897626"/>
          </a:xfrm>
          <a:prstGeom prst="flowChartTermina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dk1"/>
                </a:solidFill>
                <a:cs typeface="Calibri"/>
              </a:rPr>
              <a:t>أحكي  عن أول  فيلم شاهدتُه في مقطع سردي من عشرة أسطر.</a:t>
            </a:r>
            <a:endParaRPr lang="ar-MA" sz="3600" b="1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66050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B8238-4DF5-63BF-AF32-3A939000E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21E1CBB2-FF1D-A50A-0166-BBCF33559C80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D8CEBBD-AB17-D22E-551E-C0561E451C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0932AD5-D2DF-D842-707D-F08782BBAA5F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9759B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Google Shape;1721;p62">
            <a:extLst>
              <a:ext uri="{FF2B5EF4-FFF2-40B4-BE49-F238E27FC236}">
                <a16:creationId xmlns:a16="http://schemas.microsoft.com/office/drawing/2014/main" id="{2473380F-BE6A-17E8-320A-84F8C3713F0A}"/>
              </a:ext>
            </a:extLst>
          </p:cNvPr>
          <p:cNvSpPr txBox="1">
            <a:spLocks/>
          </p:cNvSpPr>
          <p:nvPr/>
        </p:nvSpPr>
        <p:spPr>
          <a:xfrm>
            <a:off x="4242216" y="195946"/>
            <a:ext cx="6934336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spcBef>
                <a:spcPts val="0"/>
              </a:spcBef>
              <a:buClr>
                <a:srgbClr val="757070"/>
              </a:buClr>
              <a:buSzPts val="2400"/>
              <a:buFont typeface="Calibri"/>
              <a:buNone/>
            </a:pPr>
            <a:r>
              <a:rPr lang="ar-MA" sz="2400" dirty="0"/>
              <a:t>وَصَلْنَا إِلَى نِهَايَةِ </a:t>
            </a:r>
            <a:r>
              <a:rPr lang="ar-MA" sz="2400"/>
              <a:t>ٱلْحصَّةِ</a:t>
            </a:r>
            <a:r>
              <a:rPr lang="ar-MA" sz="2400" dirty="0"/>
              <a:t>. لَا تَنْسَوْا مُرَاجَعَةَ دُرُوسِكُمْ، وَإِنْجَازَ وَاجِبَاتِكُمْ.</a:t>
            </a:r>
          </a:p>
        </p:txBody>
      </p:sp>
      <p:pic>
        <p:nvPicPr>
          <p:cNvPr id="6" name="Google Shape;1723;p62">
            <a:extLst>
              <a:ext uri="{FF2B5EF4-FFF2-40B4-BE49-F238E27FC236}">
                <a16:creationId xmlns:a16="http://schemas.microsoft.com/office/drawing/2014/main" id="{FDFC161F-2A15-0B4B-E3D3-C7BB605B6E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48856" y="1901081"/>
            <a:ext cx="3711575" cy="37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724;p62">
            <a:extLst>
              <a:ext uri="{FF2B5EF4-FFF2-40B4-BE49-F238E27FC236}">
                <a16:creationId xmlns:a16="http://schemas.microsoft.com/office/drawing/2014/main" id="{9E2DDC0F-19F6-E588-7403-2C5A995727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1806" y="65335"/>
            <a:ext cx="731837" cy="731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6911183"/>
      </p:ext>
    </p:extLst>
  </p:cSld>
  <p:clrMapOvr>
    <a:masterClrMapping/>
  </p:clrMapOvr>
</p:sld>
</file>

<file path=ppt/theme/theme1.xml><?xml version="1.0" encoding="utf-8"?>
<a:theme xmlns:a="http://schemas.openxmlformats.org/drawingml/2006/main" name="5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6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6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0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22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2363</TotalTime>
  <Words>1735</Words>
  <Application>Microsoft Office PowerPoint</Application>
  <PresentationFormat>Grand écran</PresentationFormat>
  <Paragraphs>245</Paragraphs>
  <Slides>40</Slides>
  <Notes>5</Notes>
  <HiddenSlides>3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40</vt:i4>
      </vt:variant>
    </vt:vector>
  </HeadingPairs>
  <TitlesOfParts>
    <vt:vector size="58" baseType="lpstr">
      <vt:lpstr>Aptos</vt:lpstr>
      <vt:lpstr>Aptos Display</vt:lpstr>
      <vt:lpstr>Arial</vt:lpstr>
      <vt:lpstr>Calibri</vt:lpstr>
      <vt:lpstr>Calibri (En-têtes)</vt:lpstr>
      <vt:lpstr>Calibri Light</vt:lpstr>
      <vt:lpstr>Dosis</vt:lpstr>
      <vt:lpstr>Georgia</vt:lpstr>
      <vt:lpstr>Poppins ExtraBold</vt:lpstr>
      <vt:lpstr>Simplified Arabic</vt:lpstr>
      <vt:lpstr>Symbol</vt:lpstr>
      <vt:lpstr>Wingdings</vt:lpstr>
      <vt:lpstr>5_Thème Office</vt:lpstr>
      <vt:lpstr>6_Thème Office</vt:lpstr>
      <vt:lpstr>16_Thème Office</vt:lpstr>
      <vt:lpstr>Thème Office</vt:lpstr>
      <vt:lpstr>20_Thème Office</vt:lpstr>
      <vt:lpstr>22_Thème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من يذكرنا بمعنى هذ الضابط الذي ينبغي الالتزام به داخل الفصل؟</vt:lpstr>
      <vt:lpstr>من يذكرنا بمعنى هذ الضابط الذي ينبغي الالتزام به داخل الفصل؟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yassine lamsarsem</dc:creator>
  <cp:lastModifiedBy>admin</cp:lastModifiedBy>
  <cp:revision>193</cp:revision>
  <dcterms:created xsi:type="dcterms:W3CDTF">2025-08-08T14:19:48Z</dcterms:created>
  <dcterms:modified xsi:type="dcterms:W3CDTF">2025-11-14T17:38:33Z</dcterms:modified>
</cp:coreProperties>
</file>