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61" r:id="rId3"/>
  </p:sldMasterIdLst>
  <p:notesMasterIdLst>
    <p:notesMasterId r:id="rId6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Lst>
  <p:sldSz cx="12192000" cy="6858000"/>
  <p:notesSz cx="6858000" cy="9144000"/>
  <p:embeddedFontLst>
    <p:embeddedFont>
      <p:font typeface="Calibri" panose="020F0502020204030204" pitchFamily="34" charset="0"/>
      <p:regular r:id="rId62"/>
      <p:bold r:id="rId63"/>
    </p:embeddedFont>
    <p:embeddedFont>
      <p:font typeface="Dosis" pitchFamily="2" charset="0"/>
      <p:regular r:id="rId64"/>
      <p:bold r:id="rId65"/>
    </p:embeddedFont>
    <p:embeddedFont>
      <p:font typeface="Georgia" panose="02040502050405020303" pitchFamily="18" charset="0"/>
      <p:regular r:id="rId66"/>
      <p:bold r:id="rId67"/>
      <p:italic r:id="rId68"/>
      <p:boldItalic r:id="rId69"/>
    </p:embeddedFont>
    <p:embeddedFont>
      <p:font typeface="Play" panose="020B0604020202020204" charset="0"/>
      <p:regular r:id="rId70"/>
      <p:bold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hfrBVzGvvUTuuNDDk3l3ZCYh//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930CAC-CF37-4E5A-9D4D-EB4B439A4531}">
  <a:tblStyle styleId="{19930CAC-CF37-4E5A-9D4D-EB4B439A453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8B6CC77D-8765-499D-A246-2CFF6A7D8FFA}"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5.fntdata"/><Relationship Id="rId74"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5.xml"/><Relationship Id="rId51" Type="http://schemas.openxmlformats.org/officeDocument/2006/relationships/slide" Target="slides/slide48.xml"/><Relationship Id="rId72"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font" Target="fonts/font4.fntdata"/><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443" name="Google Shape;443;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71" name="Google Shape;47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88" name="Google Shape;48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0" name="Google Shape;5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8" name="Google Shape;608;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6" name="Google Shape;61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4" name="Google Shape;63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0" name="Google Shape;65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9" name="Google Shape;679;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0" name="Google Shape;690;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9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MA"/>
              <a:t>توجيهات إلى الأستاذ في نمذجة تعرف الاستثناء:</a:t>
            </a:r>
            <a:endParaRPr/>
          </a:p>
          <a:p>
            <a:pPr marL="457200" lvl="0" indent="-228600" algn="just" rtl="1">
              <a:lnSpc>
                <a:spcPct val="100000"/>
              </a:lnSpc>
              <a:spcBef>
                <a:spcPts val="0"/>
              </a:spcBef>
              <a:spcAft>
                <a:spcPts val="0"/>
              </a:spcAft>
              <a:buSzPts val="1400"/>
              <a:buNone/>
            </a:pPr>
            <a:r>
              <a:rPr lang="ar-MA" sz="1200"/>
              <a:t>1- أبين مضمون الرسالة في الجملة: موثوقية المواقع المشار إليها في نقل المعلومات والأخبار). </a:t>
            </a:r>
            <a:endParaRPr/>
          </a:p>
          <a:p>
            <a:pPr marL="457200" lvl="0" indent="-228600" algn="just" rtl="1">
              <a:lnSpc>
                <a:spcPct val="100000"/>
              </a:lnSpc>
              <a:spcBef>
                <a:spcPts val="0"/>
              </a:spcBef>
              <a:spcAft>
                <a:spcPts val="0"/>
              </a:spcAft>
              <a:buSzPts val="1400"/>
              <a:buNone/>
            </a:pPr>
            <a:r>
              <a:rPr lang="ar-MA" sz="1200"/>
              <a:t>2- أبين الحكم الذي تتضمنه الجملة: موثوقية الأخبار.</a:t>
            </a:r>
            <a:endParaRPr/>
          </a:p>
          <a:p>
            <a:pPr marL="457200" lvl="0" indent="-228600" algn="just" rtl="1">
              <a:lnSpc>
                <a:spcPct val="100000"/>
              </a:lnSpc>
              <a:spcBef>
                <a:spcPts val="0"/>
              </a:spcBef>
              <a:spcAft>
                <a:spcPts val="0"/>
              </a:spcAft>
              <a:buSzPts val="1400"/>
              <a:buNone/>
            </a:pPr>
            <a:r>
              <a:rPr lang="ar-MA" sz="1200"/>
              <a:t> 3- أوضح أن أداة الاستثناء "عدا" تدقق في المواقع الموثوقة؛ حيث تثبته لنوع من المواقع "المواقع المشار إليها"؛ وتنفي الموثوقية عن موقع واحد (لم تتم تسميته).</a:t>
            </a:r>
            <a:endParaRPr/>
          </a:p>
          <a:p>
            <a:pPr marL="0" lvl="0" indent="0" algn="l" rtl="0">
              <a:lnSpc>
                <a:spcPct val="100000"/>
              </a:lnSpc>
              <a:spcBef>
                <a:spcPts val="0"/>
              </a:spcBef>
              <a:spcAft>
                <a:spcPts val="0"/>
              </a:spcAft>
              <a:buSzPts val="1400"/>
              <a:buNone/>
            </a:pPr>
            <a:endParaRPr/>
          </a:p>
        </p:txBody>
      </p:sp>
      <p:sp>
        <p:nvSpPr>
          <p:cNvPr id="731" name="Google Shape;731;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MA"/>
              <a:t>توجيهات إلى الأستاذ في نمذجة تعرف الاستثناء:</a:t>
            </a:r>
            <a:endParaRPr/>
          </a:p>
          <a:p>
            <a:pPr marL="457200" lvl="0" indent="-228600" algn="just" rtl="1">
              <a:lnSpc>
                <a:spcPct val="100000"/>
              </a:lnSpc>
              <a:spcBef>
                <a:spcPts val="0"/>
              </a:spcBef>
              <a:spcAft>
                <a:spcPts val="0"/>
              </a:spcAft>
              <a:buSzPts val="1400"/>
              <a:buNone/>
            </a:pPr>
            <a:r>
              <a:rPr lang="ar-MA" sz="1200"/>
              <a:t>1- أبين مضمون الرسالة في الجملة: موثوقية المواقع المشار إليها في نقل المعلومات والأخبار). </a:t>
            </a:r>
            <a:endParaRPr/>
          </a:p>
          <a:p>
            <a:pPr marL="457200" lvl="0" indent="-228600" algn="just" rtl="1">
              <a:lnSpc>
                <a:spcPct val="100000"/>
              </a:lnSpc>
              <a:spcBef>
                <a:spcPts val="0"/>
              </a:spcBef>
              <a:spcAft>
                <a:spcPts val="0"/>
              </a:spcAft>
              <a:buSzPts val="1400"/>
              <a:buNone/>
            </a:pPr>
            <a:r>
              <a:rPr lang="ar-MA" sz="1200"/>
              <a:t>2- أبين الحكم الذي تتضمنه الجملة: موثوقية الأخبار.</a:t>
            </a:r>
            <a:endParaRPr/>
          </a:p>
          <a:p>
            <a:pPr marL="457200" lvl="0" indent="-228600" algn="just" rtl="1">
              <a:lnSpc>
                <a:spcPct val="100000"/>
              </a:lnSpc>
              <a:spcBef>
                <a:spcPts val="0"/>
              </a:spcBef>
              <a:spcAft>
                <a:spcPts val="0"/>
              </a:spcAft>
              <a:buSzPts val="1400"/>
              <a:buNone/>
            </a:pPr>
            <a:r>
              <a:rPr lang="ar-MA" sz="1200"/>
              <a:t> 3- أوضح أن أداة الاستثناء "عدا" تدقق في المواقع الموثوقة؛ حيث تثبته لنوع من المواقع "المواقع المشار إليها"؛ وتنفي الموثوقية عن موقع واحد (لم تتم تسميته).</a:t>
            </a:r>
            <a:endParaRPr/>
          </a:p>
          <a:p>
            <a:pPr marL="0" lvl="0" indent="0" algn="l" rtl="0">
              <a:lnSpc>
                <a:spcPct val="100000"/>
              </a:lnSpc>
              <a:spcBef>
                <a:spcPts val="0"/>
              </a:spcBef>
              <a:spcAft>
                <a:spcPts val="0"/>
              </a:spcAft>
              <a:buSzPts val="1400"/>
              <a:buNone/>
            </a:pPr>
            <a:endParaRPr/>
          </a:p>
        </p:txBody>
      </p:sp>
      <p:sp>
        <p:nvSpPr>
          <p:cNvPr id="756" name="Google Shape;756;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MA"/>
              <a:t>توجيهات إلى الأستاذ في نمذجة تعرف الاستثناء:</a:t>
            </a:r>
            <a:endParaRPr/>
          </a:p>
          <a:p>
            <a:pPr marL="457200" lvl="0" indent="-228600" algn="just" rtl="1">
              <a:lnSpc>
                <a:spcPct val="100000"/>
              </a:lnSpc>
              <a:spcBef>
                <a:spcPts val="0"/>
              </a:spcBef>
              <a:spcAft>
                <a:spcPts val="0"/>
              </a:spcAft>
              <a:buSzPts val="1400"/>
              <a:buNone/>
            </a:pPr>
            <a:r>
              <a:rPr lang="ar-MA" sz="1200"/>
              <a:t>1- أبين مضمون الرسالة في الجملة: موثوقية المواقع المشار إليها في نقل المعلومات والأخبار). </a:t>
            </a:r>
            <a:endParaRPr/>
          </a:p>
          <a:p>
            <a:pPr marL="457200" lvl="0" indent="-228600" algn="just" rtl="1">
              <a:lnSpc>
                <a:spcPct val="100000"/>
              </a:lnSpc>
              <a:spcBef>
                <a:spcPts val="0"/>
              </a:spcBef>
              <a:spcAft>
                <a:spcPts val="0"/>
              </a:spcAft>
              <a:buSzPts val="1400"/>
              <a:buNone/>
            </a:pPr>
            <a:r>
              <a:rPr lang="ar-MA" sz="1200"/>
              <a:t>2- أبين الحكم الذي تتضمنه الجملة: موثوقية الأخبار.</a:t>
            </a:r>
            <a:endParaRPr/>
          </a:p>
          <a:p>
            <a:pPr marL="457200" lvl="0" indent="-228600" algn="just" rtl="1">
              <a:lnSpc>
                <a:spcPct val="100000"/>
              </a:lnSpc>
              <a:spcBef>
                <a:spcPts val="0"/>
              </a:spcBef>
              <a:spcAft>
                <a:spcPts val="0"/>
              </a:spcAft>
              <a:buSzPts val="1400"/>
              <a:buNone/>
            </a:pPr>
            <a:r>
              <a:rPr lang="ar-MA" sz="1200"/>
              <a:t> 3- أوضح أن أداة الاستثناء "عدا" تدقق في المواقع الموثوقة؛ حيث تثبته لنوع من المواقع "المواقع المشار إليها"؛ وتنفي الموثوقية عن موقع واحد (لم تتم تسميته).</a:t>
            </a:r>
            <a:endParaRPr/>
          </a:p>
          <a:p>
            <a:pPr marL="0" lvl="0" indent="0" algn="l" rtl="0">
              <a:lnSpc>
                <a:spcPct val="100000"/>
              </a:lnSpc>
              <a:spcBef>
                <a:spcPts val="0"/>
              </a:spcBef>
              <a:spcAft>
                <a:spcPts val="0"/>
              </a:spcAft>
              <a:buSzPts val="1400"/>
              <a:buNone/>
            </a:pPr>
            <a:endParaRPr/>
          </a:p>
        </p:txBody>
      </p:sp>
      <p:sp>
        <p:nvSpPr>
          <p:cNvPr id="781" name="Google Shape;781;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6" name="Google Shape;806;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5" name="Google Shape;81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3" name="Google Shape;82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5" name="Google Shape;83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4" name="Google Shape;84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2" name="Google Shape;85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4" name="Google Shape;86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3" name="Google Shape;87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4" name="Google Shape;87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2" name="Google Shape;88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3" name="Google Shape;893;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2" name="Google Shape;90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7" name="Google Shape;917;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10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6" name="Google Shape;926;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1" name="Google Shape;931;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2" name="Google Shape;942;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0" name="Google Shape;970;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8" name="Google Shape;99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9" name="Google Shape;100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8" name="Google Shape;1018;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8" name="Google Shape;102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9" name="Google Shape;1049;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9" name="Google Shape;105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0" name="Google Shape;107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9" name="Google Shape;1079;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0" name="Google Shape;109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2" name="Google Shape;110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0" name="Google Shape;111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3b01cd110f7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3" name="Google Shape;1123;g3b01cd110f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1" name="Google Shape;1131;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8"/>
        <p:cNvGrpSpPr/>
        <p:nvPr/>
      </p:nvGrpSpPr>
      <p:grpSpPr>
        <a:xfrm>
          <a:off x="0" y="0"/>
          <a:ext cx="0" cy="0"/>
          <a:chOff x="0" y="0"/>
          <a:chExt cx="0" cy="0"/>
        </a:xfrm>
      </p:grpSpPr>
      <p:sp>
        <p:nvSpPr>
          <p:cNvPr id="1139" name="Google Shape;1139;p10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0" name="Google Shape;1140;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gif"/><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55"/>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3"/>
        <p:cNvGrpSpPr/>
        <p:nvPr/>
      </p:nvGrpSpPr>
      <p:grpSpPr>
        <a:xfrm>
          <a:off x="0" y="0"/>
          <a:ext cx="0" cy="0"/>
          <a:chOff x="0" y="0"/>
          <a:chExt cx="0" cy="0"/>
        </a:xfrm>
      </p:grpSpPr>
      <p:sp>
        <p:nvSpPr>
          <p:cNvPr id="24" name="Google Shape;2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27"/>
        <p:cNvGrpSpPr/>
        <p:nvPr/>
      </p:nvGrpSpPr>
      <p:grpSpPr>
        <a:xfrm>
          <a:off x="0" y="0"/>
          <a:ext cx="0" cy="0"/>
          <a:chOff x="0" y="0"/>
          <a:chExt cx="0" cy="0"/>
        </a:xfrm>
      </p:grpSpPr>
      <p:grpSp>
        <p:nvGrpSpPr>
          <p:cNvPr id="28" name="Google Shape;28;p59"/>
          <p:cNvGrpSpPr/>
          <p:nvPr/>
        </p:nvGrpSpPr>
        <p:grpSpPr>
          <a:xfrm>
            <a:off x="0" y="1"/>
            <a:ext cx="12192000" cy="6858001"/>
            <a:chOff x="0" y="0"/>
            <a:chExt cx="13716000" cy="10287000"/>
          </a:xfrm>
        </p:grpSpPr>
        <p:sp>
          <p:nvSpPr>
            <p:cNvPr id="29" name="Google Shape;29;p59"/>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0" name="Google Shape;30;p5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1" name="Google Shape;31;p5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32" name="Google Shape;32;p5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59"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lide Ouverture">
  <p:cSld name="1_Slide Ouverture">
    <p:spTree>
      <p:nvGrpSpPr>
        <p:cNvPr id="1" name="Shape 36"/>
        <p:cNvGrpSpPr/>
        <p:nvPr/>
      </p:nvGrpSpPr>
      <p:grpSpPr>
        <a:xfrm>
          <a:off x="0" y="0"/>
          <a:ext cx="0" cy="0"/>
          <a:chOff x="0" y="0"/>
          <a:chExt cx="0" cy="0"/>
        </a:xfrm>
      </p:grpSpPr>
      <p:grpSp>
        <p:nvGrpSpPr>
          <p:cNvPr id="37" name="Google Shape;37;p110"/>
          <p:cNvGrpSpPr/>
          <p:nvPr/>
        </p:nvGrpSpPr>
        <p:grpSpPr>
          <a:xfrm>
            <a:off x="0" y="1"/>
            <a:ext cx="12192000" cy="6858001"/>
            <a:chOff x="0" y="0"/>
            <a:chExt cx="13716000" cy="10287000"/>
          </a:xfrm>
        </p:grpSpPr>
        <p:sp>
          <p:nvSpPr>
            <p:cNvPr id="38" name="Google Shape;38;p11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39" name="Google Shape;39;p11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40" name="Google Shape;40;p11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41" name="Google Shape;41;p11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3" name="Google Shape;43;p11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44" name="Google Shape;44;p110"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45"/>
        <p:cNvGrpSpPr/>
        <p:nvPr/>
      </p:nvGrpSpPr>
      <p:grpSpPr>
        <a:xfrm>
          <a:off x="0" y="0"/>
          <a:ext cx="0" cy="0"/>
          <a:chOff x="0" y="0"/>
          <a:chExt cx="0" cy="0"/>
        </a:xfrm>
      </p:grpSpPr>
      <p:grpSp>
        <p:nvGrpSpPr>
          <p:cNvPr id="46" name="Google Shape;46;p60"/>
          <p:cNvGrpSpPr/>
          <p:nvPr/>
        </p:nvGrpSpPr>
        <p:grpSpPr>
          <a:xfrm>
            <a:off x="0" y="-1"/>
            <a:ext cx="12192000" cy="6858001"/>
            <a:chOff x="0" y="0"/>
            <a:chExt cx="13716000" cy="10287000"/>
          </a:xfrm>
        </p:grpSpPr>
        <p:sp>
          <p:nvSpPr>
            <p:cNvPr id="47" name="Google Shape;47;p60"/>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8" name="Google Shape;48;p6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9" name="Google Shape;49;p6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50" name="Google Shape;50;p60"/>
          <p:cNvGrpSpPr/>
          <p:nvPr/>
        </p:nvGrpSpPr>
        <p:grpSpPr>
          <a:xfrm>
            <a:off x="11497837" y="144790"/>
            <a:ext cx="565629" cy="524167"/>
            <a:chOff x="277892" y="2283969"/>
            <a:chExt cx="939577" cy="824904"/>
          </a:xfrm>
        </p:grpSpPr>
        <p:sp>
          <p:nvSpPr>
            <p:cNvPr id="51" name="Google Shape;51;p6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6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3" name="Google Shape;53;p60"/>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6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56"/>
        <p:cNvGrpSpPr/>
        <p:nvPr/>
      </p:nvGrpSpPr>
      <p:grpSpPr>
        <a:xfrm>
          <a:off x="0" y="0"/>
          <a:ext cx="0" cy="0"/>
          <a:chOff x="0" y="0"/>
          <a:chExt cx="0" cy="0"/>
        </a:xfrm>
      </p:grpSpPr>
      <p:grpSp>
        <p:nvGrpSpPr>
          <p:cNvPr id="57" name="Google Shape;57;p61"/>
          <p:cNvGrpSpPr/>
          <p:nvPr/>
        </p:nvGrpSpPr>
        <p:grpSpPr>
          <a:xfrm>
            <a:off x="0" y="1"/>
            <a:ext cx="12192000" cy="6858001"/>
            <a:chOff x="0" y="0"/>
            <a:chExt cx="13716000" cy="10287000"/>
          </a:xfrm>
        </p:grpSpPr>
        <p:sp>
          <p:nvSpPr>
            <p:cNvPr id="58" name="Google Shape;58;p61"/>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59" name="Google Shape;59;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0" name="Google Shape;60;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61" name="Google Shape;6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4" name="Google Shape;64;p61"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65"/>
        <p:cNvGrpSpPr/>
        <p:nvPr/>
      </p:nvGrpSpPr>
      <p:grpSpPr>
        <a:xfrm>
          <a:off x="0" y="0"/>
          <a:ext cx="0" cy="0"/>
          <a:chOff x="0" y="0"/>
          <a:chExt cx="0" cy="0"/>
        </a:xfrm>
      </p:grpSpPr>
      <p:grpSp>
        <p:nvGrpSpPr>
          <p:cNvPr id="66" name="Google Shape;66;p62"/>
          <p:cNvGrpSpPr/>
          <p:nvPr/>
        </p:nvGrpSpPr>
        <p:grpSpPr>
          <a:xfrm>
            <a:off x="0" y="1"/>
            <a:ext cx="12192000" cy="6858001"/>
            <a:chOff x="0" y="0"/>
            <a:chExt cx="13716000" cy="10287000"/>
          </a:xfrm>
        </p:grpSpPr>
        <p:sp>
          <p:nvSpPr>
            <p:cNvPr id="67" name="Google Shape;67;p62"/>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8" name="Google Shape;68;p6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9" name="Google Shape;69;p6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70" name="Google Shape;70;p62"/>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2352"/>
              </a:srgbClr>
            </a:outerShdw>
          </a:effectLst>
        </p:spPr>
      </p:pic>
      <p:sp>
        <p:nvSpPr>
          <p:cNvPr id="71" name="Google Shape;71;p6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4" name="Google Shape;74;p62"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75"/>
        <p:cNvGrpSpPr/>
        <p:nvPr/>
      </p:nvGrpSpPr>
      <p:grpSpPr>
        <a:xfrm>
          <a:off x="0" y="0"/>
          <a:ext cx="0" cy="0"/>
          <a:chOff x="0" y="0"/>
          <a:chExt cx="0" cy="0"/>
        </a:xfrm>
      </p:grpSpPr>
      <p:grpSp>
        <p:nvGrpSpPr>
          <p:cNvPr id="76" name="Google Shape;76;p63"/>
          <p:cNvGrpSpPr/>
          <p:nvPr/>
        </p:nvGrpSpPr>
        <p:grpSpPr>
          <a:xfrm>
            <a:off x="0" y="1"/>
            <a:ext cx="12192000" cy="6858001"/>
            <a:chOff x="0" y="0"/>
            <a:chExt cx="13716000" cy="10287000"/>
          </a:xfrm>
        </p:grpSpPr>
        <p:sp>
          <p:nvSpPr>
            <p:cNvPr id="77" name="Google Shape;77;p63"/>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8" name="Google Shape;78;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9" name="Google Shape;79;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80" name="Google Shape;80;p63"/>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81" name="Google Shape;81;p6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6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 name="Google Shape;84;p63"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85"/>
        <p:cNvGrpSpPr/>
        <p:nvPr/>
      </p:nvGrpSpPr>
      <p:grpSpPr>
        <a:xfrm>
          <a:off x="0" y="0"/>
          <a:ext cx="0" cy="0"/>
          <a:chOff x="0" y="0"/>
          <a:chExt cx="0" cy="0"/>
        </a:xfrm>
      </p:grpSpPr>
      <p:grpSp>
        <p:nvGrpSpPr>
          <p:cNvPr id="86" name="Google Shape;86;p64"/>
          <p:cNvGrpSpPr/>
          <p:nvPr/>
        </p:nvGrpSpPr>
        <p:grpSpPr>
          <a:xfrm>
            <a:off x="0" y="1"/>
            <a:ext cx="12192000" cy="6858001"/>
            <a:chOff x="0" y="0"/>
            <a:chExt cx="13716000" cy="10287000"/>
          </a:xfrm>
        </p:grpSpPr>
        <p:sp>
          <p:nvSpPr>
            <p:cNvPr id="87" name="Google Shape;87;p64"/>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8" name="Google Shape;88;p6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9" name="Google Shape;89;p6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90" name="Google Shape;90;p6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6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6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64"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Slide Clôture">
  <p:cSld name="1_Slide Clôture">
    <p:spTree>
      <p:nvGrpSpPr>
        <p:cNvPr id="1" name="Shape 94"/>
        <p:cNvGrpSpPr/>
        <p:nvPr/>
      </p:nvGrpSpPr>
      <p:grpSpPr>
        <a:xfrm>
          <a:off x="0" y="0"/>
          <a:ext cx="0" cy="0"/>
          <a:chOff x="0" y="0"/>
          <a:chExt cx="0" cy="0"/>
        </a:xfrm>
      </p:grpSpPr>
      <p:grpSp>
        <p:nvGrpSpPr>
          <p:cNvPr id="95" name="Google Shape;95;p115"/>
          <p:cNvGrpSpPr/>
          <p:nvPr/>
        </p:nvGrpSpPr>
        <p:grpSpPr>
          <a:xfrm>
            <a:off x="0" y="1"/>
            <a:ext cx="12192000" cy="6858001"/>
            <a:chOff x="0" y="0"/>
            <a:chExt cx="13716000" cy="10287000"/>
          </a:xfrm>
        </p:grpSpPr>
        <p:sp>
          <p:nvSpPr>
            <p:cNvPr id="96" name="Google Shape;96;p115"/>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7" name="Google Shape;97;p11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8" name="Google Shape;98;p11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99" name="Google Shape;99;p115"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100" name="Google Shape;100;p115"/>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5"/>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02"/>
        <p:cNvGrpSpPr/>
        <p:nvPr/>
      </p:nvGrpSpPr>
      <p:grpSpPr>
        <a:xfrm>
          <a:off x="0" y="0"/>
          <a:ext cx="0" cy="0"/>
          <a:chOff x="0" y="0"/>
          <a:chExt cx="0" cy="0"/>
        </a:xfrm>
      </p:grpSpPr>
      <p:sp>
        <p:nvSpPr>
          <p:cNvPr id="103" name="Google Shape;103;p65"/>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4" name="Google Shape;104;p65"/>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sz="1400" b="0" i="0" u="none" strike="noStrike" cap="none">
              <a:solidFill>
                <a:srgbClr val="000000"/>
              </a:solidFill>
              <a:latin typeface="Arial"/>
              <a:ea typeface="Arial"/>
              <a:cs typeface="Arial"/>
              <a:sym typeface="Arial"/>
            </a:endParaRPr>
          </a:p>
        </p:txBody>
      </p:sp>
      <p:sp>
        <p:nvSpPr>
          <p:cNvPr id="105" name="Google Shape;105;p65"/>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6" name="Google Shape;106;p65"/>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7" name="Google Shape;107;p65"/>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08" name="Google Shape;108;p65"/>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9" name="Google Shape;109;p65"/>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Arial"/>
                <a:ea typeface="Arial"/>
                <a:cs typeface="Arial"/>
                <a:sym typeface="Arial"/>
              </a:rPr>
              <a:t>مادَّةُ اللُّغةِ العَربيَّةِ</a:t>
            </a:r>
            <a:endParaRPr sz="1400" b="0" i="0" u="none" strike="noStrike" cap="none">
              <a:solidFill>
                <a:srgbClr val="000000"/>
              </a:solidFill>
              <a:latin typeface="Arial"/>
              <a:ea typeface="Arial"/>
              <a:cs typeface="Arial"/>
              <a:sym typeface="Arial"/>
            </a:endParaRPr>
          </a:p>
        </p:txBody>
      </p:sp>
      <p:grpSp>
        <p:nvGrpSpPr>
          <p:cNvPr id="110" name="Google Shape;110;p65"/>
          <p:cNvGrpSpPr/>
          <p:nvPr/>
        </p:nvGrpSpPr>
        <p:grpSpPr>
          <a:xfrm>
            <a:off x="917856" y="1567544"/>
            <a:ext cx="1782933" cy="1428585"/>
            <a:chOff x="917856" y="1127574"/>
            <a:chExt cx="1782933" cy="1428585"/>
          </a:xfrm>
        </p:grpSpPr>
        <p:pic>
          <p:nvPicPr>
            <p:cNvPr id="111" name="Google Shape;111;p65"/>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12" name="Google Shape;112;p65"/>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113" name="Google Shape;113;p65"/>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14" name="Google Shape;114;p65"/>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sz="1400" b="0" i="0" u="none" strike="noStrike" cap="none">
              <a:solidFill>
                <a:srgbClr val="000000"/>
              </a:solidFill>
              <a:latin typeface="Arial"/>
              <a:ea typeface="Arial"/>
              <a:cs typeface="Arial"/>
              <a:sym typeface="Arial"/>
            </a:endParaRPr>
          </a:p>
        </p:txBody>
      </p:sp>
      <p:sp>
        <p:nvSpPr>
          <p:cNvPr id="115" name="Google Shape;115;p65"/>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16" name="Google Shape;116;p65"/>
          <p:cNvGrpSpPr/>
          <p:nvPr/>
        </p:nvGrpSpPr>
        <p:grpSpPr>
          <a:xfrm>
            <a:off x="219666" y="3988154"/>
            <a:ext cx="3666489" cy="2432262"/>
            <a:chOff x="219666" y="3988154"/>
            <a:chExt cx="3666489" cy="2432262"/>
          </a:xfrm>
        </p:grpSpPr>
        <p:pic>
          <p:nvPicPr>
            <p:cNvPr id="117" name="Google Shape;117;p65"/>
            <p:cNvPicPr preferRelativeResize="0"/>
            <p:nvPr/>
          </p:nvPicPr>
          <p:blipFill rotWithShape="1">
            <a:blip r:embed="rId3">
              <a:alphaModFix/>
            </a:blip>
            <a:srcRect t="37039" r="5013"/>
            <a:stretch/>
          </p:blipFill>
          <p:spPr>
            <a:xfrm>
              <a:off x="331381" y="4008120"/>
              <a:ext cx="3554774" cy="2412296"/>
            </a:xfrm>
            <a:prstGeom prst="rect">
              <a:avLst/>
            </a:prstGeom>
            <a:noFill/>
            <a:ln>
              <a:noFill/>
            </a:ln>
          </p:spPr>
        </p:pic>
        <p:sp>
          <p:nvSpPr>
            <p:cNvPr id="118" name="Google Shape;118;p65"/>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119" name="Google Shape;119;p65"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20" name="Google Shape;120;p65"/>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Clr>
                <a:srgbClr val="000000"/>
              </a:buClr>
              <a:buSzPts val="3000"/>
              <a:buFont typeface="Arial"/>
              <a:buNone/>
            </a:pPr>
            <a:r>
              <a:rPr lang="ar-MA" sz="3000" b="1" i="0" u="none" strike="noStrike" cap="none">
                <a:solidFill>
                  <a:srgbClr val="0070C0"/>
                </a:solidFill>
                <a:latin typeface="Arial"/>
                <a:ea typeface="Arial"/>
                <a:cs typeface="Arial"/>
                <a:sym typeface="Arial"/>
              </a:rPr>
              <a:t>الفترة </a:t>
            </a:r>
            <a:endParaRPr sz="3000" b="1" i="0" u="none" strike="noStrike" cap="none">
              <a:solidFill>
                <a:srgbClr val="0070C0"/>
              </a:solidFill>
              <a:latin typeface="Arial"/>
              <a:ea typeface="Arial"/>
              <a:cs typeface="Arial"/>
              <a:sym typeface="Arial"/>
            </a:endParaRPr>
          </a:p>
        </p:txBody>
      </p:sp>
      <p:sp>
        <p:nvSpPr>
          <p:cNvPr id="121" name="Google Shape;121;p65"/>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65"/>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65"/>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5"/>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5"/>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هيكلة الحصة">
  <p:cSld name="هيكلة الحصة">
    <p:bg>
      <p:bgPr>
        <a:solidFill>
          <a:srgbClr val="DCE6F2"/>
        </a:solidFill>
        <a:effectLst/>
      </p:bgPr>
    </p:bg>
    <p:spTree>
      <p:nvGrpSpPr>
        <p:cNvPr id="1" name="Shape 132"/>
        <p:cNvGrpSpPr/>
        <p:nvPr/>
      </p:nvGrpSpPr>
      <p:grpSpPr>
        <a:xfrm>
          <a:off x="0" y="0"/>
          <a:ext cx="0" cy="0"/>
          <a:chOff x="0" y="0"/>
          <a:chExt cx="0" cy="0"/>
        </a:xfrm>
      </p:grpSpPr>
      <p:sp>
        <p:nvSpPr>
          <p:cNvPr id="133" name="Google Shape;133;p109"/>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134" name="Google Shape;134;p109"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135" name="Google Shape;135;p109"/>
          <p:cNvSpPr/>
          <p:nvPr/>
        </p:nvSpPr>
        <p:spPr>
          <a:xfrm>
            <a:off x="1593283" y="1662545"/>
            <a:ext cx="8950037" cy="3560620"/>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grpSp>
        <p:nvGrpSpPr>
          <p:cNvPr id="136" name="Google Shape;136;p109"/>
          <p:cNvGrpSpPr/>
          <p:nvPr/>
        </p:nvGrpSpPr>
        <p:grpSpPr>
          <a:xfrm>
            <a:off x="1727870" y="1914415"/>
            <a:ext cx="8585152" cy="548005"/>
            <a:chOff x="2156845" y="1060636"/>
            <a:chExt cx="5246201" cy="411004"/>
          </a:xfrm>
        </p:grpSpPr>
        <p:sp>
          <p:nvSpPr>
            <p:cNvPr id="137" name="Google Shape;137;p109"/>
            <p:cNvSpPr/>
            <p:nvPr/>
          </p:nvSpPr>
          <p:spPr>
            <a:xfrm>
              <a:off x="2156845" y="1060636"/>
              <a:ext cx="5246201" cy="411004"/>
            </a:xfrm>
            <a:custGeom>
              <a:avLst/>
              <a:gdLst/>
              <a:ahLst/>
              <a:cxnLst/>
              <a:rect l="l" t="t" r="r" b="b"/>
              <a:pathLst>
                <a:path w="120000" h="120000" extrusionOk="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38" name="Google Shape;138;p109"/>
            <p:cNvSpPr/>
            <p:nvPr/>
          </p:nvSpPr>
          <p:spPr>
            <a:xfrm>
              <a:off x="2173655" y="1071289"/>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39" name="Google Shape;139;p109"/>
            <p:cNvSpPr/>
            <p:nvPr/>
          </p:nvSpPr>
          <p:spPr>
            <a:xfrm>
              <a:off x="7029051" y="1128589"/>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1</a:t>
              </a:r>
              <a:endParaRPr/>
            </a:p>
          </p:txBody>
        </p:sp>
      </p:grpSp>
      <p:sp>
        <p:nvSpPr>
          <p:cNvPr id="140" name="Google Shape;140;p109"/>
          <p:cNvSpPr/>
          <p:nvPr/>
        </p:nvSpPr>
        <p:spPr>
          <a:xfrm>
            <a:off x="1727871" y="2740793"/>
            <a:ext cx="8585151" cy="548005"/>
          </a:xfrm>
          <a:custGeom>
            <a:avLst/>
            <a:gdLst/>
            <a:ahLst/>
            <a:cxnLst/>
            <a:rect l="l" t="t" r="r" b="b"/>
            <a:pathLst>
              <a:path w="120000" h="120000" extrusionOk="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grpSp>
        <p:nvGrpSpPr>
          <p:cNvPr id="141" name="Google Shape;141;p109"/>
          <p:cNvGrpSpPr/>
          <p:nvPr/>
        </p:nvGrpSpPr>
        <p:grpSpPr>
          <a:xfrm>
            <a:off x="1727870" y="3567172"/>
            <a:ext cx="8585152" cy="548005"/>
            <a:chOff x="2156845" y="1060636"/>
            <a:chExt cx="5230662" cy="411004"/>
          </a:xfrm>
        </p:grpSpPr>
        <p:sp>
          <p:nvSpPr>
            <p:cNvPr id="142" name="Google Shape;142;p109"/>
            <p:cNvSpPr/>
            <p:nvPr/>
          </p:nvSpPr>
          <p:spPr>
            <a:xfrm>
              <a:off x="2156845" y="1060636"/>
              <a:ext cx="5230662" cy="411004"/>
            </a:xfrm>
            <a:custGeom>
              <a:avLst/>
              <a:gdLst/>
              <a:ahLst/>
              <a:cxnLst/>
              <a:rect l="l" t="t" r="r" b="b"/>
              <a:pathLst>
                <a:path w="120000" h="120000" extrusionOk="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3" name="Google Shape;143;p109"/>
            <p:cNvSpPr/>
            <p:nvPr/>
          </p:nvSpPr>
          <p:spPr>
            <a:xfrm>
              <a:off x="2173605" y="1060872"/>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44" name="Google Shape;144;p109"/>
            <p:cNvSpPr/>
            <p:nvPr/>
          </p:nvSpPr>
          <p:spPr>
            <a:xfrm>
              <a:off x="7022854" y="1125891"/>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145" name="Google Shape;145;p109"/>
          <p:cNvGrpSpPr/>
          <p:nvPr/>
        </p:nvGrpSpPr>
        <p:grpSpPr>
          <a:xfrm>
            <a:off x="1727870" y="4432982"/>
            <a:ext cx="8557644" cy="548008"/>
            <a:chOff x="2181743" y="1049983"/>
            <a:chExt cx="5221155" cy="411004"/>
          </a:xfrm>
        </p:grpSpPr>
        <p:sp>
          <p:nvSpPr>
            <p:cNvPr id="146" name="Google Shape;146;p109"/>
            <p:cNvSpPr/>
            <p:nvPr/>
          </p:nvSpPr>
          <p:spPr>
            <a:xfrm>
              <a:off x="2181743" y="1049983"/>
              <a:ext cx="5221155" cy="411004"/>
            </a:xfrm>
            <a:custGeom>
              <a:avLst/>
              <a:gdLst/>
              <a:ahLst/>
              <a:cxnLst/>
              <a:rect l="l" t="t" r="r" b="b"/>
              <a:pathLst>
                <a:path w="120000" h="120000" extrusionOk="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7" name="Google Shape;147;p109"/>
            <p:cNvSpPr/>
            <p:nvPr/>
          </p:nvSpPr>
          <p:spPr>
            <a:xfrm>
              <a:off x="7071105" y="1107283"/>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148" name="Google Shape;148;p109"/>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109"/>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109"/>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109"/>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109"/>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109"/>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109"/>
          <p:cNvSpPr/>
          <p:nvPr/>
        </p:nvSpPr>
        <p:spPr>
          <a:xfrm>
            <a:off x="1750744" y="4417789"/>
            <a:ext cx="639616"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55" name="Google Shape;155;p109"/>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09"/>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09"/>
          <p:cNvSpPr/>
          <p:nvPr/>
        </p:nvSpPr>
        <p:spPr>
          <a:xfrm>
            <a:off x="9772907" y="2801706"/>
            <a:ext cx="395203" cy="395203"/>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158" name="Google Shape;158;p109"/>
          <p:cNvSpPr/>
          <p:nvPr/>
        </p:nvSpPr>
        <p:spPr>
          <a:xfrm>
            <a:off x="1740097" y="2744359"/>
            <a:ext cx="637722"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159"/>
        <p:cNvGrpSpPr/>
        <p:nvPr/>
      </p:nvGrpSpPr>
      <p:grpSpPr>
        <a:xfrm>
          <a:off x="0" y="0"/>
          <a:ext cx="0" cy="0"/>
          <a:chOff x="0" y="0"/>
          <a:chExt cx="0" cy="0"/>
        </a:xfrm>
      </p:grpSpPr>
      <p:grpSp>
        <p:nvGrpSpPr>
          <p:cNvPr id="160" name="Google Shape;160;p111"/>
          <p:cNvGrpSpPr/>
          <p:nvPr/>
        </p:nvGrpSpPr>
        <p:grpSpPr>
          <a:xfrm>
            <a:off x="4932835" y="1459304"/>
            <a:ext cx="6054377" cy="3711725"/>
            <a:chOff x="1715066" y="1103461"/>
            <a:chExt cx="5717724" cy="3124203"/>
          </a:xfrm>
        </p:grpSpPr>
        <p:sp>
          <p:nvSpPr>
            <p:cNvPr id="161" name="Google Shape;161;p111"/>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162" name="Google Shape;162;p111"/>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163" name="Google Shape;163;p11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11"/>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65"/>
        <p:cNvGrpSpPr/>
        <p:nvPr/>
      </p:nvGrpSpPr>
      <p:grpSpPr>
        <a:xfrm>
          <a:off x="0" y="0"/>
          <a:ext cx="0" cy="0"/>
          <a:chOff x="0" y="0"/>
          <a:chExt cx="0" cy="0"/>
        </a:xfrm>
      </p:grpSpPr>
      <p:grpSp>
        <p:nvGrpSpPr>
          <p:cNvPr id="166" name="Google Shape;166;p112"/>
          <p:cNvGrpSpPr/>
          <p:nvPr/>
        </p:nvGrpSpPr>
        <p:grpSpPr>
          <a:xfrm>
            <a:off x="0" y="1"/>
            <a:ext cx="12192000" cy="6858001"/>
            <a:chOff x="0" y="0"/>
            <a:chExt cx="13716000" cy="10287000"/>
          </a:xfrm>
        </p:grpSpPr>
        <p:sp>
          <p:nvSpPr>
            <p:cNvPr id="167" name="Google Shape;167;p11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8" name="Google Shape;168;p11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9" name="Google Shape;169;p11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170" name="Google Shape;170;p11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1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11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3" name="Google Shape;173;p112"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74"/>
        <p:cNvGrpSpPr/>
        <p:nvPr/>
      </p:nvGrpSpPr>
      <p:grpSpPr>
        <a:xfrm>
          <a:off x="0" y="0"/>
          <a:ext cx="0" cy="0"/>
          <a:chOff x="0" y="0"/>
          <a:chExt cx="0" cy="0"/>
        </a:xfrm>
      </p:grpSpPr>
      <p:grpSp>
        <p:nvGrpSpPr>
          <p:cNvPr id="175" name="Google Shape;175;p113"/>
          <p:cNvGrpSpPr/>
          <p:nvPr/>
        </p:nvGrpSpPr>
        <p:grpSpPr>
          <a:xfrm>
            <a:off x="812158" y="829917"/>
            <a:ext cx="10567685" cy="5198169"/>
            <a:chOff x="2184400" y="1402025"/>
            <a:chExt cx="7823200" cy="4942038"/>
          </a:xfrm>
        </p:grpSpPr>
        <p:sp>
          <p:nvSpPr>
            <p:cNvPr id="176" name="Google Shape;176;p113"/>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7" name="Google Shape;177;p11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78" name="Google Shape;178;p113"/>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9" name="Google Shape;179;p113"/>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80" name="Google Shape;180;p113"/>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81" name="Google Shape;181;p113"/>
          <p:cNvGrpSpPr/>
          <p:nvPr/>
        </p:nvGrpSpPr>
        <p:grpSpPr>
          <a:xfrm>
            <a:off x="5759801" y="1118243"/>
            <a:ext cx="670236" cy="588434"/>
            <a:chOff x="277892" y="2283969"/>
            <a:chExt cx="939577" cy="824904"/>
          </a:xfrm>
        </p:grpSpPr>
        <p:sp>
          <p:nvSpPr>
            <p:cNvPr id="182" name="Google Shape;182;p11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11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84" name="Google Shape;184;p113"/>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85"/>
        <p:cNvGrpSpPr/>
        <p:nvPr/>
      </p:nvGrpSpPr>
      <p:grpSpPr>
        <a:xfrm>
          <a:off x="0" y="0"/>
          <a:ext cx="0" cy="0"/>
          <a:chOff x="0" y="0"/>
          <a:chExt cx="0" cy="0"/>
        </a:xfrm>
      </p:grpSpPr>
      <p:grpSp>
        <p:nvGrpSpPr>
          <p:cNvPr id="186" name="Google Shape;186;p114"/>
          <p:cNvGrpSpPr/>
          <p:nvPr/>
        </p:nvGrpSpPr>
        <p:grpSpPr>
          <a:xfrm>
            <a:off x="0" y="-1"/>
            <a:ext cx="12192000" cy="6858001"/>
            <a:chOff x="0" y="0"/>
            <a:chExt cx="13716000" cy="10287000"/>
          </a:xfrm>
        </p:grpSpPr>
        <p:sp>
          <p:nvSpPr>
            <p:cNvPr id="187" name="Google Shape;187;p114"/>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8" name="Google Shape;188;p11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9" name="Google Shape;189;p11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190" name="Google Shape;190;p114"/>
          <p:cNvGrpSpPr/>
          <p:nvPr/>
        </p:nvGrpSpPr>
        <p:grpSpPr>
          <a:xfrm>
            <a:off x="11497837" y="144790"/>
            <a:ext cx="565629" cy="524167"/>
            <a:chOff x="277892" y="2283969"/>
            <a:chExt cx="939577" cy="824904"/>
          </a:xfrm>
        </p:grpSpPr>
        <p:sp>
          <p:nvSpPr>
            <p:cNvPr id="191" name="Google Shape;191;p114"/>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114"/>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93" name="Google Shape;193;p114"/>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11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11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96"/>
        <p:cNvGrpSpPr/>
        <p:nvPr/>
      </p:nvGrpSpPr>
      <p:grpSpPr>
        <a:xfrm>
          <a:off x="0" y="0"/>
          <a:ext cx="0" cy="0"/>
          <a:chOff x="0" y="0"/>
          <a:chExt cx="0" cy="0"/>
        </a:xfrm>
      </p:grpSpPr>
      <p:sp>
        <p:nvSpPr>
          <p:cNvPr id="197" name="Google Shape;197;p116"/>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Calibri"/>
                <a:ea typeface="Calibri"/>
                <a:cs typeface="Calibri"/>
                <a:sym typeface="Calibri"/>
              </a:rPr>
              <a:t>مادَّةُ اللُّغةِ العَربيَّةِ</a:t>
            </a:r>
            <a:endParaRPr/>
          </a:p>
        </p:txBody>
      </p:sp>
      <p:pic>
        <p:nvPicPr>
          <p:cNvPr id="198" name="Google Shape;198;p116"/>
          <p:cNvPicPr preferRelativeResize="0"/>
          <p:nvPr/>
        </p:nvPicPr>
        <p:blipFill rotWithShape="1">
          <a:blip r:embed="rId2">
            <a:alphaModFix/>
          </a:blip>
          <a:srcRect/>
          <a:stretch/>
        </p:blipFill>
        <p:spPr>
          <a:xfrm>
            <a:off x="917856" y="1567544"/>
            <a:ext cx="1782933" cy="1428585"/>
          </a:xfrm>
          <a:prstGeom prst="rect">
            <a:avLst/>
          </a:prstGeom>
          <a:noFill/>
          <a:ln>
            <a:noFill/>
          </a:ln>
        </p:spPr>
      </p:pic>
      <p:grpSp>
        <p:nvGrpSpPr>
          <p:cNvPr id="199" name="Google Shape;199;p116"/>
          <p:cNvGrpSpPr/>
          <p:nvPr/>
        </p:nvGrpSpPr>
        <p:grpSpPr>
          <a:xfrm>
            <a:off x="14910" y="3937341"/>
            <a:ext cx="3666489" cy="2432262"/>
            <a:chOff x="219666" y="3988154"/>
            <a:chExt cx="3666489" cy="2432262"/>
          </a:xfrm>
        </p:grpSpPr>
        <p:pic>
          <p:nvPicPr>
            <p:cNvPr id="200" name="Google Shape;200;p116"/>
            <p:cNvPicPr preferRelativeResize="0"/>
            <p:nvPr/>
          </p:nvPicPr>
          <p:blipFill rotWithShape="1">
            <a:blip r:embed="rId3">
              <a:alphaModFix/>
            </a:blip>
            <a:srcRect t="37039" r="5015"/>
            <a:stretch/>
          </p:blipFill>
          <p:spPr>
            <a:xfrm>
              <a:off x="331381" y="4008120"/>
              <a:ext cx="3554774" cy="2412296"/>
            </a:xfrm>
            <a:prstGeom prst="rect">
              <a:avLst/>
            </a:prstGeom>
            <a:noFill/>
            <a:ln>
              <a:noFill/>
            </a:ln>
          </p:spPr>
        </p:pic>
        <p:sp>
          <p:nvSpPr>
            <p:cNvPr id="201" name="Google Shape;201;p116"/>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02" name="Google Shape;202;p116"/>
          <p:cNvSpPr/>
          <p:nvPr/>
        </p:nvSpPr>
        <p:spPr>
          <a:xfrm>
            <a:off x="9919082" y="2005909"/>
            <a:ext cx="1413203"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Arial"/>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203" name="Google Shape;203;p116"/>
          <p:cNvSpPr txBox="1">
            <a:spLocks noGrp="1"/>
          </p:cNvSpPr>
          <p:nvPr>
            <p:ph type="body" idx="1"/>
          </p:nvPr>
        </p:nvSpPr>
        <p:spPr>
          <a:xfrm>
            <a:off x="1275196" y="2005909"/>
            <a:ext cx="996949" cy="677573"/>
          </a:xfrm>
          <a:prstGeom prst="rect">
            <a:avLst/>
          </a:prstGeom>
          <a:noFill/>
          <a:ln>
            <a:noFill/>
          </a:ln>
        </p:spPr>
        <p:txBody>
          <a:bodyPr spcFirstLastPara="1" wrap="square" lIns="91425" tIns="45700" rIns="91425" bIns="45700" anchor="t" anchorCtr="0">
            <a:normAutofit/>
          </a:bodyPr>
          <a:lstStyle>
            <a:lvl1pPr marL="457200" lvl="0" indent="-228600" algn="ctr" rtl="1">
              <a:lnSpc>
                <a:spcPct val="100000"/>
              </a:lnSpc>
              <a:spcBef>
                <a:spcPts val="1000"/>
              </a:spcBef>
              <a:spcAft>
                <a:spcPts val="0"/>
              </a:spcAft>
              <a:buClr>
                <a:schemeClr val="lt1"/>
              </a:buClr>
              <a:buSzPts val="2400"/>
              <a:buNone/>
              <a:defRPr sz="24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116"/>
          <p:cNvSpPr txBox="1">
            <a:spLocks noGrp="1"/>
          </p:cNvSpPr>
          <p:nvPr>
            <p:ph type="body" idx="2"/>
          </p:nvPr>
        </p:nvSpPr>
        <p:spPr>
          <a:xfrm>
            <a:off x="9202057" y="1972045"/>
            <a:ext cx="832780" cy="513554"/>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5" name="Google Shape;205;p116" descr="الصفحة الرئيسية"/>
          <p:cNvPicPr preferRelativeResize="0"/>
          <p:nvPr/>
        </p:nvPicPr>
        <p:blipFill rotWithShape="1">
          <a:blip r:embed="rId4">
            <a:alphaModFix/>
          </a:blip>
          <a:srcRect/>
          <a:stretch/>
        </p:blipFill>
        <p:spPr>
          <a:xfrm>
            <a:off x="3982650" y="0"/>
            <a:ext cx="3936421" cy="596900"/>
          </a:xfrm>
          <a:prstGeom prst="rect">
            <a:avLst/>
          </a:prstGeom>
          <a:noFill/>
          <a:ln>
            <a:noFill/>
          </a:ln>
        </p:spPr>
      </p:pic>
      <p:sp>
        <p:nvSpPr>
          <p:cNvPr id="206" name="Google Shape;206;p116"/>
          <p:cNvSpPr/>
          <p:nvPr/>
        </p:nvSpPr>
        <p:spPr>
          <a:xfrm>
            <a:off x="5079294" y="4295187"/>
            <a:ext cx="6693265" cy="522000"/>
          </a:xfrm>
          <a:prstGeom prst="rect">
            <a:avLst/>
          </a:prstGeom>
          <a:solidFill>
            <a:srgbClr val="037A9C"/>
          </a:solidFill>
          <a:ln>
            <a:noFill/>
          </a:ln>
        </p:spPr>
        <p:txBody>
          <a:bodyPr spcFirstLastPara="1" wrap="square" lIns="68550" tIns="34250" rIns="68550" bIns="34250" anchor="ctr" anchorCtr="0">
            <a:noAutofit/>
          </a:bodyPr>
          <a:lstStyle/>
          <a:p>
            <a:pPr marL="0" marR="0" lvl="0" indent="0" algn="r" rtl="0">
              <a:lnSpc>
                <a:spcPct val="100000"/>
              </a:lnSpc>
              <a:spcBef>
                <a:spcPts val="0"/>
              </a:spcBef>
              <a:spcAft>
                <a:spcPts val="0"/>
              </a:spcAft>
              <a:buNone/>
            </a:pPr>
            <a:endParaRPr sz="2000" b="1" i="0" u="none" strike="noStrike" cap="none">
              <a:solidFill>
                <a:srgbClr val="FFFFFF"/>
              </a:solidFill>
              <a:latin typeface="Calibri"/>
              <a:ea typeface="Calibri"/>
              <a:cs typeface="Calibri"/>
              <a:sym typeface="Calibri"/>
            </a:endParaRPr>
          </a:p>
        </p:txBody>
      </p:sp>
      <p:sp>
        <p:nvSpPr>
          <p:cNvPr id="207" name="Google Shape;207;p116"/>
          <p:cNvSpPr/>
          <p:nvPr/>
        </p:nvSpPr>
        <p:spPr>
          <a:xfrm>
            <a:off x="5079295" y="5025017"/>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08" name="Google Shape;208;p116"/>
          <p:cNvSpPr txBox="1">
            <a:spLocks noGrp="1"/>
          </p:cNvSpPr>
          <p:nvPr>
            <p:ph type="body" idx="3"/>
          </p:nvPr>
        </p:nvSpPr>
        <p:spPr>
          <a:xfrm>
            <a:off x="9877515" y="4371211"/>
            <a:ext cx="1747855"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116"/>
          <p:cNvSpPr txBox="1"/>
          <p:nvPr/>
        </p:nvSpPr>
        <p:spPr>
          <a:xfrm>
            <a:off x="3459597" y="-53486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210" name="Google Shape;210;p116"/>
          <p:cNvSpPr/>
          <p:nvPr/>
        </p:nvSpPr>
        <p:spPr>
          <a:xfrm>
            <a:off x="3312763" y="-564963"/>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1" name="Google Shape;211;p116"/>
          <p:cNvSpPr txBox="1"/>
          <p:nvPr/>
        </p:nvSpPr>
        <p:spPr>
          <a:xfrm>
            <a:off x="3378609" y="412137"/>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12" name="Google Shape;212;p116"/>
          <p:cNvSpPr txBox="1"/>
          <p:nvPr/>
        </p:nvSpPr>
        <p:spPr>
          <a:xfrm>
            <a:off x="3170913" y="1304146"/>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الحصة 3  </a:t>
            </a:r>
            <a:endParaRPr/>
          </a:p>
        </p:txBody>
      </p:sp>
      <p:sp>
        <p:nvSpPr>
          <p:cNvPr id="213" name="Google Shape;213;p116"/>
          <p:cNvSpPr/>
          <p:nvPr/>
        </p:nvSpPr>
        <p:spPr>
          <a:xfrm>
            <a:off x="9705002" y="430890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4" name="Google Shape;214;p116"/>
          <p:cNvSpPr txBox="1"/>
          <p:nvPr/>
        </p:nvSpPr>
        <p:spPr>
          <a:xfrm>
            <a:off x="-1074215" y="-561611"/>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حب التعلم</a:t>
            </a:r>
            <a:endParaRPr/>
          </a:p>
        </p:txBody>
      </p:sp>
      <p:sp>
        <p:nvSpPr>
          <p:cNvPr id="215" name="Google Shape;215;p116"/>
          <p:cNvSpPr txBox="1"/>
          <p:nvPr/>
        </p:nvSpPr>
        <p:spPr>
          <a:xfrm>
            <a:off x="-1074215" y="401075"/>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الأول</a:t>
            </a:r>
            <a:endParaRPr/>
          </a:p>
        </p:txBody>
      </p:sp>
      <p:sp>
        <p:nvSpPr>
          <p:cNvPr id="216" name="Google Shape;216;p116"/>
          <p:cNvSpPr txBox="1">
            <a:spLocks noGrp="1"/>
          </p:cNvSpPr>
          <p:nvPr>
            <p:ph type="body" idx="4"/>
          </p:nvPr>
        </p:nvSpPr>
        <p:spPr>
          <a:xfrm>
            <a:off x="9943113" y="5111467"/>
            <a:ext cx="1702897"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116"/>
          <p:cNvSpPr txBox="1">
            <a:spLocks noGrp="1"/>
          </p:cNvSpPr>
          <p:nvPr>
            <p:ph type="body" idx="5"/>
          </p:nvPr>
        </p:nvSpPr>
        <p:spPr>
          <a:xfrm>
            <a:off x="5104782" y="4378386"/>
            <a:ext cx="4558350"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116"/>
          <p:cNvSpPr txBox="1">
            <a:spLocks noGrp="1"/>
          </p:cNvSpPr>
          <p:nvPr>
            <p:ph type="body" idx="6"/>
          </p:nvPr>
        </p:nvSpPr>
        <p:spPr>
          <a:xfrm>
            <a:off x="5101704" y="5102515"/>
            <a:ext cx="4561428"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116"/>
          <p:cNvSpPr/>
          <p:nvPr/>
        </p:nvSpPr>
        <p:spPr>
          <a:xfrm>
            <a:off x="9700571" y="5063317"/>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20" name="Google Shape;220;p116"/>
          <p:cNvSpPr/>
          <p:nvPr/>
        </p:nvSpPr>
        <p:spPr>
          <a:xfrm>
            <a:off x="5079294" y="3579158"/>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21" name="Google Shape;221;p116"/>
          <p:cNvSpPr txBox="1">
            <a:spLocks noGrp="1"/>
          </p:cNvSpPr>
          <p:nvPr>
            <p:ph type="body" idx="7"/>
          </p:nvPr>
        </p:nvSpPr>
        <p:spPr>
          <a:xfrm>
            <a:off x="9877516" y="3665608"/>
            <a:ext cx="1768493"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116"/>
          <p:cNvSpPr txBox="1">
            <a:spLocks noGrp="1"/>
          </p:cNvSpPr>
          <p:nvPr>
            <p:ph type="body" idx="8"/>
          </p:nvPr>
        </p:nvSpPr>
        <p:spPr>
          <a:xfrm>
            <a:off x="5101703" y="3656656"/>
            <a:ext cx="4561429"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116"/>
          <p:cNvSpPr/>
          <p:nvPr/>
        </p:nvSpPr>
        <p:spPr>
          <a:xfrm>
            <a:off x="9728759" y="3611108"/>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شريحة الاقتتاح">
  <p:cSld name="شريحة الاقتتاح">
    <p:spTree>
      <p:nvGrpSpPr>
        <p:cNvPr id="1" name="Shape 224"/>
        <p:cNvGrpSpPr/>
        <p:nvPr/>
      </p:nvGrpSpPr>
      <p:grpSpPr>
        <a:xfrm>
          <a:off x="0" y="0"/>
          <a:ext cx="0" cy="0"/>
          <a:chOff x="0" y="0"/>
          <a:chExt cx="0" cy="0"/>
        </a:xfrm>
      </p:grpSpPr>
      <p:grpSp>
        <p:nvGrpSpPr>
          <p:cNvPr id="225" name="Google Shape;225;p117"/>
          <p:cNvGrpSpPr/>
          <p:nvPr/>
        </p:nvGrpSpPr>
        <p:grpSpPr>
          <a:xfrm>
            <a:off x="0" y="1"/>
            <a:ext cx="12192000" cy="6858001"/>
            <a:chOff x="0" y="0"/>
            <a:chExt cx="13716000" cy="10287000"/>
          </a:xfrm>
        </p:grpSpPr>
        <p:sp>
          <p:nvSpPr>
            <p:cNvPr id="226" name="Google Shape;226;p117"/>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7" name="Google Shape;227;p11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8" name="Google Shape;228;p11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229" name="Google Shape;229;p117"/>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117"/>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31" name="Google Shape;231;p117"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شريحة النمدجة">
  <p:cSld name="شريحة النمدجة">
    <p:spTree>
      <p:nvGrpSpPr>
        <p:cNvPr id="1" name="Shape 232"/>
        <p:cNvGrpSpPr/>
        <p:nvPr/>
      </p:nvGrpSpPr>
      <p:grpSpPr>
        <a:xfrm>
          <a:off x="0" y="0"/>
          <a:ext cx="0" cy="0"/>
          <a:chOff x="0" y="0"/>
          <a:chExt cx="0" cy="0"/>
        </a:xfrm>
      </p:grpSpPr>
      <p:grpSp>
        <p:nvGrpSpPr>
          <p:cNvPr id="233" name="Google Shape;233;p118"/>
          <p:cNvGrpSpPr/>
          <p:nvPr/>
        </p:nvGrpSpPr>
        <p:grpSpPr>
          <a:xfrm>
            <a:off x="0" y="-1"/>
            <a:ext cx="12192000" cy="6858001"/>
            <a:chOff x="0" y="0"/>
            <a:chExt cx="13716000" cy="10287000"/>
          </a:xfrm>
        </p:grpSpPr>
        <p:sp>
          <p:nvSpPr>
            <p:cNvPr id="234" name="Google Shape;234;p118"/>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5" name="Google Shape;235;p11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6" name="Google Shape;236;p11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237" name="Google Shape;237;p118"/>
          <p:cNvGrpSpPr/>
          <p:nvPr/>
        </p:nvGrpSpPr>
        <p:grpSpPr>
          <a:xfrm>
            <a:off x="11497837" y="144790"/>
            <a:ext cx="565629" cy="524167"/>
            <a:chOff x="277892" y="2283969"/>
            <a:chExt cx="939577" cy="824904"/>
          </a:xfrm>
        </p:grpSpPr>
        <p:sp>
          <p:nvSpPr>
            <p:cNvPr id="238" name="Google Shape;238;p11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sp>
        <p:sp>
          <p:nvSpPr>
            <p:cNvPr id="239" name="Google Shape;239;p11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sp>
      </p:grpSp>
      <p:sp>
        <p:nvSpPr>
          <p:cNvPr id="240" name="Google Shape;240;p118"/>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118"/>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شريحة الممارسة الموجهة">
  <p:cSld name="شريحة الممارسة الموجهة">
    <p:spTree>
      <p:nvGrpSpPr>
        <p:cNvPr id="1" name="Shape 242"/>
        <p:cNvGrpSpPr/>
        <p:nvPr/>
      </p:nvGrpSpPr>
      <p:grpSpPr>
        <a:xfrm>
          <a:off x="0" y="0"/>
          <a:ext cx="0" cy="0"/>
          <a:chOff x="0" y="0"/>
          <a:chExt cx="0" cy="0"/>
        </a:xfrm>
      </p:grpSpPr>
      <p:grpSp>
        <p:nvGrpSpPr>
          <p:cNvPr id="243" name="Google Shape;243;p119"/>
          <p:cNvGrpSpPr/>
          <p:nvPr/>
        </p:nvGrpSpPr>
        <p:grpSpPr>
          <a:xfrm>
            <a:off x="0" y="1"/>
            <a:ext cx="12192000" cy="6858001"/>
            <a:chOff x="0" y="0"/>
            <a:chExt cx="13716000" cy="10287000"/>
          </a:xfrm>
        </p:grpSpPr>
        <p:sp>
          <p:nvSpPr>
            <p:cNvPr id="244" name="Google Shape;244;p119"/>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5" name="Google Shape;245;p11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6" name="Google Shape;246;p11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47" name="Google Shape;247;p119"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48" name="Google Shape;248;p119"/>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9" name="Google Shape;249;p119"/>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شريحة الممارسة الثنائية">
  <p:cSld name="شريحة الممارسة الثنائية">
    <p:spTree>
      <p:nvGrpSpPr>
        <p:cNvPr id="1" name="Shape 250"/>
        <p:cNvGrpSpPr/>
        <p:nvPr/>
      </p:nvGrpSpPr>
      <p:grpSpPr>
        <a:xfrm>
          <a:off x="0" y="0"/>
          <a:ext cx="0" cy="0"/>
          <a:chOff x="0" y="0"/>
          <a:chExt cx="0" cy="0"/>
        </a:xfrm>
      </p:grpSpPr>
      <p:grpSp>
        <p:nvGrpSpPr>
          <p:cNvPr id="251" name="Google Shape;251;p120"/>
          <p:cNvGrpSpPr/>
          <p:nvPr/>
        </p:nvGrpSpPr>
        <p:grpSpPr>
          <a:xfrm>
            <a:off x="0" y="1"/>
            <a:ext cx="12192000" cy="6858001"/>
            <a:chOff x="0" y="0"/>
            <a:chExt cx="13716000" cy="10287000"/>
          </a:xfrm>
        </p:grpSpPr>
        <p:sp>
          <p:nvSpPr>
            <p:cNvPr id="252" name="Google Shape;252;p120"/>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3" name="Google Shape;253;p12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4" name="Google Shape;254;p12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55" name="Google Shape;255;p120"/>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3137"/>
              </a:srgbClr>
            </a:outerShdw>
          </a:effectLst>
        </p:spPr>
      </p:pic>
      <p:sp>
        <p:nvSpPr>
          <p:cNvPr id="256" name="Google Shape;256;p12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7" name="Google Shape;257;p120"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58" name="Google Shape;258;p120"/>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120"/>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شريحة الممارسة المستقلة">
  <p:cSld name="شريحة الممارسة المستقلة">
    <p:spTree>
      <p:nvGrpSpPr>
        <p:cNvPr id="1" name="Shape 260"/>
        <p:cNvGrpSpPr/>
        <p:nvPr/>
      </p:nvGrpSpPr>
      <p:grpSpPr>
        <a:xfrm>
          <a:off x="0" y="0"/>
          <a:ext cx="0" cy="0"/>
          <a:chOff x="0" y="0"/>
          <a:chExt cx="0" cy="0"/>
        </a:xfrm>
      </p:grpSpPr>
      <p:grpSp>
        <p:nvGrpSpPr>
          <p:cNvPr id="261" name="Google Shape;261;p121"/>
          <p:cNvGrpSpPr/>
          <p:nvPr/>
        </p:nvGrpSpPr>
        <p:grpSpPr>
          <a:xfrm>
            <a:off x="0" y="1"/>
            <a:ext cx="12192000" cy="6858001"/>
            <a:chOff x="0" y="0"/>
            <a:chExt cx="13716000" cy="10287000"/>
          </a:xfrm>
        </p:grpSpPr>
        <p:sp>
          <p:nvSpPr>
            <p:cNvPr id="262" name="Google Shape;262;p12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3" name="Google Shape;263;p12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4" name="Google Shape;264;p12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65" name="Google Shape;265;p121"/>
          <p:cNvPicPr preferRelativeResize="0"/>
          <p:nvPr/>
        </p:nvPicPr>
        <p:blipFill rotWithShape="1">
          <a:blip r:embed="rId2">
            <a:alphaModFix/>
          </a:blip>
          <a:srcRect/>
          <a:stretch/>
        </p:blipFill>
        <p:spPr>
          <a:xfrm>
            <a:off x="180512" y="643149"/>
            <a:ext cx="467998" cy="468000"/>
          </a:xfrm>
          <a:prstGeom prst="rect">
            <a:avLst/>
          </a:prstGeom>
          <a:noFill/>
          <a:ln>
            <a:noFill/>
          </a:ln>
        </p:spPr>
      </p:pic>
      <p:sp>
        <p:nvSpPr>
          <p:cNvPr id="266" name="Google Shape;266;p12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7" name="Google Shape;267;p121"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68" name="Google Shape;268;p121"/>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9" name="Google Shape;269;p121"/>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شريحة الاختتام">
  <p:cSld name="شريحة الاختتام">
    <p:spTree>
      <p:nvGrpSpPr>
        <p:cNvPr id="1" name="Shape 270"/>
        <p:cNvGrpSpPr/>
        <p:nvPr/>
      </p:nvGrpSpPr>
      <p:grpSpPr>
        <a:xfrm>
          <a:off x="0" y="0"/>
          <a:ext cx="0" cy="0"/>
          <a:chOff x="0" y="0"/>
          <a:chExt cx="0" cy="0"/>
        </a:xfrm>
      </p:grpSpPr>
      <p:grpSp>
        <p:nvGrpSpPr>
          <p:cNvPr id="271" name="Google Shape;271;p122"/>
          <p:cNvGrpSpPr/>
          <p:nvPr/>
        </p:nvGrpSpPr>
        <p:grpSpPr>
          <a:xfrm>
            <a:off x="0" y="1"/>
            <a:ext cx="12192000" cy="6858001"/>
            <a:chOff x="0" y="0"/>
            <a:chExt cx="13716000" cy="10287000"/>
          </a:xfrm>
        </p:grpSpPr>
        <p:sp>
          <p:nvSpPr>
            <p:cNvPr id="272" name="Google Shape;272;p12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3" name="Google Shape;273;p12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4" name="Google Shape;274;p12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75" name="Google Shape;275;p122"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76" name="Google Shape;276;p122"/>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122"/>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أيقونات مخصصة للأستاذ">
  <p:cSld name="أيقونات مخصصة للأستاذ">
    <p:bg>
      <p:bgPr>
        <a:solidFill>
          <a:srgbClr val="DCE6F2"/>
        </a:solidFill>
        <a:effectLst/>
      </p:bgPr>
    </p:bg>
    <p:spTree>
      <p:nvGrpSpPr>
        <p:cNvPr id="1" name="Shape 278"/>
        <p:cNvGrpSpPr/>
        <p:nvPr/>
      </p:nvGrpSpPr>
      <p:grpSpPr>
        <a:xfrm>
          <a:off x="0" y="0"/>
          <a:ext cx="0" cy="0"/>
          <a:chOff x="0" y="0"/>
          <a:chExt cx="0" cy="0"/>
        </a:xfrm>
      </p:grpSpPr>
      <p:sp>
        <p:nvSpPr>
          <p:cNvPr id="279" name="Google Shape;279;p123"/>
          <p:cNvSpPr txBox="1"/>
          <p:nvPr/>
        </p:nvSpPr>
        <p:spPr>
          <a:xfrm>
            <a:off x="2151695" y="134246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280" name="Google Shape;280;p123"/>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281" name="Google Shape;281;p123" descr="Image générée"/>
          <p:cNvPicPr preferRelativeResize="0"/>
          <p:nvPr/>
        </p:nvPicPr>
        <p:blipFill rotWithShape="1">
          <a:blip r:embed="rId2">
            <a:alphaModFix/>
          </a:blip>
          <a:srcRect t="23545" r="71114" b="60700"/>
          <a:stretch/>
        </p:blipFill>
        <p:spPr>
          <a:xfrm>
            <a:off x="10496362" y="2946687"/>
            <a:ext cx="1035476" cy="854359"/>
          </a:xfrm>
          <a:prstGeom prst="rect">
            <a:avLst/>
          </a:prstGeom>
          <a:noFill/>
          <a:ln>
            <a:noFill/>
          </a:ln>
        </p:spPr>
      </p:pic>
      <p:sp>
        <p:nvSpPr>
          <p:cNvPr id="282" name="Google Shape;282;p123"/>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283" name="Google Shape;283;p123"/>
          <p:cNvSpPr txBox="1"/>
          <p:nvPr/>
        </p:nvSpPr>
        <p:spPr>
          <a:xfrm>
            <a:off x="2151695" y="413877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284" name="Google Shape;284;p123"/>
          <p:cNvPicPr preferRelativeResize="0"/>
          <p:nvPr/>
        </p:nvPicPr>
        <p:blipFill rotWithShape="1">
          <a:blip r:embed="rId3">
            <a:alphaModFix/>
          </a:blip>
          <a:srcRect/>
          <a:stretch/>
        </p:blipFill>
        <p:spPr>
          <a:xfrm>
            <a:off x="10631721" y="4006225"/>
            <a:ext cx="753729" cy="603600"/>
          </a:xfrm>
          <a:prstGeom prst="rect">
            <a:avLst/>
          </a:prstGeom>
          <a:noFill/>
          <a:ln>
            <a:noFill/>
          </a:ln>
        </p:spPr>
      </p:pic>
      <p:sp>
        <p:nvSpPr>
          <p:cNvPr id="285" name="Google Shape;285;p123"/>
          <p:cNvSpPr/>
          <p:nvPr/>
        </p:nvSpPr>
        <p:spPr>
          <a:xfrm>
            <a:off x="3542730" y="171706"/>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286" name="Google Shape;286;p123"/>
          <p:cNvGrpSpPr/>
          <p:nvPr/>
        </p:nvGrpSpPr>
        <p:grpSpPr>
          <a:xfrm>
            <a:off x="10657636" y="1985795"/>
            <a:ext cx="923513" cy="733132"/>
            <a:chOff x="277892" y="2283969"/>
            <a:chExt cx="939577" cy="824904"/>
          </a:xfrm>
        </p:grpSpPr>
        <p:sp>
          <p:nvSpPr>
            <p:cNvPr id="287" name="Google Shape;287;p12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sp>
        <p:sp>
          <p:nvSpPr>
            <p:cNvPr id="288" name="Google Shape;288;p12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sp>
      </p:grpSp>
      <p:pic>
        <p:nvPicPr>
          <p:cNvPr id="289" name="Google Shape;289;p123" descr="Image générée"/>
          <p:cNvPicPr preferRelativeResize="0"/>
          <p:nvPr/>
        </p:nvPicPr>
        <p:blipFill rotWithShape="1">
          <a:blip r:embed="rId4">
            <a:alphaModFix/>
          </a:blip>
          <a:srcRect t="11064" b="10678"/>
          <a:stretch/>
        </p:blipFill>
        <p:spPr>
          <a:xfrm>
            <a:off x="10657635" y="1023539"/>
            <a:ext cx="727815" cy="854359"/>
          </a:xfrm>
          <a:prstGeom prst="rect">
            <a:avLst/>
          </a:prstGeom>
          <a:noFill/>
          <a:ln>
            <a:noFill/>
          </a:ln>
        </p:spPr>
      </p:pic>
      <p:pic>
        <p:nvPicPr>
          <p:cNvPr id="290" name="Google Shape;290;p123"/>
          <p:cNvPicPr preferRelativeResize="0"/>
          <p:nvPr/>
        </p:nvPicPr>
        <p:blipFill rotWithShape="1">
          <a:blip r:embed="rId5">
            <a:alphaModFix/>
          </a:blip>
          <a:srcRect/>
          <a:stretch/>
        </p:blipFill>
        <p:spPr>
          <a:xfrm>
            <a:off x="10701998" y="4970170"/>
            <a:ext cx="590757" cy="603600"/>
          </a:xfrm>
          <a:prstGeom prst="ellipse">
            <a:avLst/>
          </a:prstGeom>
          <a:solidFill>
            <a:srgbClr val="FFC000"/>
          </a:solidFill>
          <a:ln>
            <a:noFill/>
          </a:ln>
        </p:spPr>
      </p:pic>
      <p:sp>
        <p:nvSpPr>
          <p:cNvPr id="291" name="Google Shape;291;p123"/>
          <p:cNvSpPr txBox="1"/>
          <p:nvPr/>
        </p:nvSpPr>
        <p:spPr>
          <a:xfrm>
            <a:off x="2064863" y="506174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أيقونات مخصصة للتلاميذ">
  <p:cSld name="أيقونات مخصصة للتلاميذ">
    <p:bg>
      <p:bgPr>
        <a:solidFill>
          <a:srgbClr val="DCE6F2"/>
        </a:solidFill>
        <a:effectLst/>
      </p:bgPr>
    </p:bg>
    <p:spTree>
      <p:nvGrpSpPr>
        <p:cNvPr id="1" name="Shape 292"/>
        <p:cNvGrpSpPr/>
        <p:nvPr/>
      </p:nvGrpSpPr>
      <p:grpSpPr>
        <a:xfrm>
          <a:off x="0" y="0"/>
          <a:ext cx="0" cy="0"/>
          <a:chOff x="0" y="0"/>
          <a:chExt cx="0" cy="0"/>
        </a:xfrm>
      </p:grpSpPr>
      <p:sp>
        <p:nvSpPr>
          <p:cNvPr id="293" name="Google Shape;293;p124"/>
          <p:cNvSpPr txBox="1"/>
          <p:nvPr/>
        </p:nvSpPr>
        <p:spPr>
          <a:xfrm>
            <a:off x="8610600" y="6481045"/>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ar-MA" sz="1200" b="0" i="0" u="none" strike="noStrike" cap="none">
                <a:solidFill>
                  <a:srgbClr val="757575"/>
                </a:solidFill>
                <a:latin typeface="Arial"/>
                <a:ea typeface="Arial"/>
                <a:cs typeface="Arial"/>
                <a:sym typeface="Arial"/>
              </a:rPr>
              <a:t>‹N°›</a:t>
            </a:fld>
            <a:endParaRPr sz="1200" b="0" i="0" u="none" strike="noStrike" cap="none">
              <a:solidFill>
                <a:srgbClr val="757575"/>
              </a:solidFill>
              <a:latin typeface="Arial"/>
              <a:ea typeface="Arial"/>
              <a:cs typeface="Arial"/>
              <a:sym typeface="Arial"/>
            </a:endParaRPr>
          </a:p>
        </p:txBody>
      </p:sp>
      <p:sp>
        <p:nvSpPr>
          <p:cNvPr id="294" name="Google Shape;294;p124"/>
          <p:cNvSpPr txBox="1"/>
          <p:nvPr/>
        </p:nvSpPr>
        <p:spPr>
          <a:xfrm>
            <a:off x="1725695" y="4858786"/>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295" name="Google Shape;295;p124"/>
          <p:cNvPicPr preferRelativeResize="0"/>
          <p:nvPr/>
        </p:nvPicPr>
        <p:blipFill rotWithShape="1">
          <a:blip r:embed="rId2">
            <a:alphaModFix/>
          </a:blip>
          <a:srcRect/>
          <a:stretch/>
        </p:blipFill>
        <p:spPr>
          <a:xfrm>
            <a:off x="10667497" y="4767386"/>
            <a:ext cx="613620" cy="603600"/>
          </a:xfrm>
          <a:prstGeom prst="rect">
            <a:avLst/>
          </a:prstGeom>
          <a:noFill/>
          <a:ln>
            <a:noFill/>
          </a:ln>
        </p:spPr>
      </p:pic>
      <p:sp>
        <p:nvSpPr>
          <p:cNvPr id="296" name="Google Shape;296;p124"/>
          <p:cNvSpPr txBox="1"/>
          <p:nvPr/>
        </p:nvSpPr>
        <p:spPr>
          <a:xfrm>
            <a:off x="1725695" y="4089870"/>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297" name="Google Shape;297;p124"/>
          <p:cNvPicPr preferRelativeResize="0"/>
          <p:nvPr/>
        </p:nvPicPr>
        <p:blipFill rotWithShape="1">
          <a:blip r:embed="rId3">
            <a:alphaModFix/>
          </a:blip>
          <a:srcRect/>
          <a:stretch/>
        </p:blipFill>
        <p:spPr>
          <a:xfrm>
            <a:off x="10687954" y="4011975"/>
            <a:ext cx="551667" cy="498415"/>
          </a:xfrm>
          <a:prstGeom prst="rect">
            <a:avLst/>
          </a:prstGeom>
          <a:noFill/>
          <a:ln>
            <a:noFill/>
          </a:ln>
        </p:spPr>
      </p:pic>
      <p:pic>
        <p:nvPicPr>
          <p:cNvPr id="298" name="Google Shape;298;p124"/>
          <p:cNvPicPr preferRelativeResize="0"/>
          <p:nvPr/>
        </p:nvPicPr>
        <p:blipFill rotWithShape="1">
          <a:blip r:embed="rId4">
            <a:alphaModFix/>
          </a:blip>
          <a:srcRect/>
          <a:stretch/>
        </p:blipFill>
        <p:spPr>
          <a:xfrm>
            <a:off x="10691243" y="2579277"/>
            <a:ext cx="556939" cy="498414"/>
          </a:xfrm>
          <a:prstGeom prst="rect">
            <a:avLst/>
          </a:prstGeom>
          <a:noFill/>
          <a:ln>
            <a:noFill/>
          </a:ln>
        </p:spPr>
      </p:pic>
      <p:sp>
        <p:nvSpPr>
          <p:cNvPr id="299" name="Google Shape;299;p124"/>
          <p:cNvSpPr txBox="1"/>
          <p:nvPr/>
        </p:nvSpPr>
        <p:spPr>
          <a:xfrm>
            <a:off x="1737152" y="2664487"/>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00" name="Google Shape;300;p124"/>
          <p:cNvSpPr txBox="1"/>
          <p:nvPr/>
        </p:nvSpPr>
        <p:spPr>
          <a:xfrm>
            <a:off x="1725694" y="1954092"/>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01" name="Google Shape;301;p124" descr="Lever la main - Icônes mains et gestes gratuites"/>
          <p:cNvPicPr preferRelativeResize="0"/>
          <p:nvPr/>
        </p:nvPicPr>
        <p:blipFill rotWithShape="1">
          <a:blip r:embed="rId5">
            <a:alphaModFix/>
          </a:blip>
          <a:srcRect/>
          <a:stretch/>
        </p:blipFill>
        <p:spPr>
          <a:xfrm>
            <a:off x="10758368" y="1906767"/>
            <a:ext cx="540887" cy="426303"/>
          </a:xfrm>
          <a:prstGeom prst="rect">
            <a:avLst/>
          </a:prstGeom>
          <a:noFill/>
          <a:ln>
            <a:noFill/>
          </a:ln>
        </p:spPr>
      </p:pic>
      <p:sp>
        <p:nvSpPr>
          <p:cNvPr id="302" name="Google Shape;302;p124"/>
          <p:cNvSpPr txBox="1"/>
          <p:nvPr/>
        </p:nvSpPr>
        <p:spPr>
          <a:xfrm>
            <a:off x="1743832" y="1225026"/>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03" name="Google Shape;303;p124"/>
          <p:cNvGrpSpPr/>
          <p:nvPr/>
        </p:nvGrpSpPr>
        <p:grpSpPr>
          <a:xfrm>
            <a:off x="10667145" y="1130986"/>
            <a:ext cx="632111" cy="603600"/>
            <a:chOff x="779845" y="4335989"/>
            <a:chExt cx="442253" cy="575842"/>
          </a:xfrm>
        </p:grpSpPr>
        <p:pic>
          <p:nvPicPr>
            <p:cNvPr id="304" name="Google Shape;304;p124" descr="Une image contenant Dessin animé, clipart, Animation, illustration&#10;&#10;Description générée automatiquement"/>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05" name="Google Shape;305;p124"/>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06" name="Google Shape;306;p124"/>
          <p:cNvSpPr txBox="1"/>
          <p:nvPr/>
        </p:nvSpPr>
        <p:spPr>
          <a:xfrm>
            <a:off x="1725696" y="3375633"/>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07" name="Google Shape;307;p124"/>
          <p:cNvGrpSpPr/>
          <p:nvPr/>
        </p:nvGrpSpPr>
        <p:grpSpPr>
          <a:xfrm>
            <a:off x="10719352" y="3267051"/>
            <a:ext cx="551667" cy="479498"/>
            <a:chOff x="10280460" y="4841540"/>
            <a:chExt cx="630930" cy="597556"/>
          </a:xfrm>
        </p:grpSpPr>
        <p:pic>
          <p:nvPicPr>
            <p:cNvPr id="308" name="Google Shape;308;p124"/>
            <p:cNvPicPr preferRelativeResize="0"/>
            <p:nvPr/>
          </p:nvPicPr>
          <p:blipFill rotWithShape="1">
            <a:blip r:embed="rId7">
              <a:alphaModFix/>
            </a:blip>
            <a:srcRect l="11664" t="23325" r="25923" b="30055"/>
            <a:stretch/>
          </p:blipFill>
          <p:spPr>
            <a:xfrm>
              <a:off x="10280460" y="4967823"/>
              <a:ext cx="630930" cy="471273"/>
            </a:xfrm>
            <a:prstGeom prst="rect">
              <a:avLst/>
            </a:prstGeom>
            <a:noFill/>
            <a:ln>
              <a:noFill/>
            </a:ln>
          </p:spPr>
        </p:pic>
        <p:pic>
          <p:nvPicPr>
            <p:cNvPr id="309" name="Google Shape;309;p124"/>
            <p:cNvPicPr preferRelativeResize="0"/>
            <p:nvPr/>
          </p:nvPicPr>
          <p:blipFill rotWithShape="1">
            <a:blip r:embed="rId8">
              <a:alphaModFix/>
            </a:blip>
            <a:srcRect l="74744" t="23325" r="10688" b="30055"/>
            <a:stretch/>
          </p:blipFill>
          <p:spPr>
            <a:xfrm rot="1461832">
              <a:off x="10456526" y="4850932"/>
              <a:ext cx="147273" cy="471273"/>
            </a:xfrm>
            <a:prstGeom prst="rect">
              <a:avLst/>
            </a:prstGeom>
            <a:noFill/>
            <a:ln>
              <a:noFill/>
            </a:ln>
          </p:spPr>
        </p:pic>
      </p:grpSp>
      <p:sp>
        <p:nvSpPr>
          <p:cNvPr id="310" name="Google Shape;310;p124"/>
          <p:cNvSpPr/>
          <p:nvPr/>
        </p:nvSpPr>
        <p:spPr>
          <a:xfrm>
            <a:off x="3523676" y="16453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11" name="Google Shape;311;p124"/>
          <p:cNvSpPr txBox="1"/>
          <p:nvPr/>
        </p:nvSpPr>
        <p:spPr>
          <a:xfrm>
            <a:off x="1725694" y="5633312"/>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12" name="Google Shape;312;p124"/>
          <p:cNvPicPr preferRelativeResize="0"/>
          <p:nvPr/>
        </p:nvPicPr>
        <p:blipFill rotWithShape="1">
          <a:blip r:embed="rId9">
            <a:alphaModFix/>
          </a:blip>
          <a:srcRect/>
          <a:stretch/>
        </p:blipFill>
        <p:spPr>
          <a:xfrm>
            <a:off x="10667145" y="5558363"/>
            <a:ext cx="648055" cy="64805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العدة اللازمة">
  <p:cSld name="العدة اللازمة">
    <p:bg>
      <p:bgPr>
        <a:solidFill>
          <a:srgbClr val="DCE6F2"/>
        </a:solidFill>
        <a:effectLst/>
      </p:bgPr>
    </p:bg>
    <p:spTree>
      <p:nvGrpSpPr>
        <p:cNvPr id="1" name="Shape 313"/>
        <p:cNvGrpSpPr/>
        <p:nvPr/>
      </p:nvGrpSpPr>
      <p:grpSpPr>
        <a:xfrm>
          <a:off x="0" y="0"/>
          <a:ext cx="0" cy="0"/>
          <a:chOff x="0" y="0"/>
          <a:chExt cx="0" cy="0"/>
        </a:xfrm>
      </p:grpSpPr>
      <p:sp>
        <p:nvSpPr>
          <p:cNvPr id="314" name="Google Shape;314;p125"/>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15" name="Google Shape;315;p125"/>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316" name="Google Shape;316;p125"/>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317" name="Google Shape;317;p125"/>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318" name="Google Shape;318;p125"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هيكلة الوحدة ">
  <p:cSld name="هيكلة الوحدة ">
    <p:bg>
      <p:bgPr>
        <a:solidFill>
          <a:srgbClr val="DCE6F2"/>
        </a:solidFill>
        <a:effectLst/>
      </p:bgPr>
    </p:bg>
    <p:spTree>
      <p:nvGrpSpPr>
        <p:cNvPr id="1" name="Shape 319"/>
        <p:cNvGrpSpPr/>
        <p:nvPr/>
      </p:nvGrpSpPr>
      <p:grpSpPr>
        <a:xfrm>
          <a:off x="0" y="0"/>
          <a:ext cx="0" cy="0"/>
          <a:chOff x="0" y="0"/>
          <a:chExt cx="0" cy="0"/>
        </a:xfrm>
      </p:grpSpPr>
      <p:sp>
        <p:nvSpPr>
          <p:cNvPr id="320" name="Google Shape;320;p126"/>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sp>
        <p:nvSpPr>
          <p:cNvPr id="321" name="Google Shape;321;p126"/>
          <p:cNvSpPr/>
          <p:nvPr/>
        </p:nvSpPr>
        <p:spPr>
          <a:xfrm>
            <a:off x="6130654"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22" name="Google Shape;322;p126"/>
          <p:cNvSpPr/>
          <p:nvPr/>
        </p:nvSpPr>
        <p:spPr>
          <a:xfrm>
            <a:off x="123748"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323" name="Google Shape;323;p126"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توجيهات ديداكتيكية ">
  <p:cSld name="توجيهات ديداكتيكية ">
    <p:bg>
      <p:bgPr>
        <a:solidFill>
          <a:srgbClr val="DCE6F2"/>
        </a:solidFill>
        <a:effectLst/>
      </p:bgPr>
    </p:bg>
    <p:spTree>
      <p:nvGrpSpPr>
        <p:cNvPr id="1" name="Shape 324"/>
        <p:cNvGrpSpPr/>
        <p:nvPr/>
      </p:nvGrpSpPr>
      <p:grpSpPr>
        <a:xfrm>
          <a:off x="0" y="0"/>
          <a:ext cx="0" cy="0"/>
          <a:chOff x="0" y="0"/>
          <a:chExt cx="0" cy="0"/>
        </a:xfrm>
      </p:grpSpPr>
      <p:sp>
        <p:nvSpPr>
          <p:cNvPr id="325" name="Google Shape;325;p127"/>
          <p:cNvSpPr/>
          <p:nvPr/>
        </p:nvSpPr>
        <p:spPr>
          <a:xfrm>
            <a:off x="1333383" y="336824"/>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توجيهات ديداكتيكية تخص هذه الحصة:</a:t>
            </a:r>
            <a:endParaRPr sz="2400" b="0" i="0" u="none" strike="noStrike" cap="none">
              <a:solidFill>
                <a:srgbClr val="44546A"/>
              </a:solidFill>
              <a:latin typeface="Arial"/>
              <a:ea typeface="Arial"/>
              <a:cs typeface="Arial"/>
              <a:sym typeface="Arial"/>
            </a:endParaRPr>
          </a:p>
        </p:txBody>
      </p:sp>
      <p:pic>
        <p:nvPicPr>
          <p:cNvPr id="326" name="Google Shape;326;p127"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327" name="Google Shape;327;p127"/>
          <p:cNvSpPr txBox="1">
            <a:spLocks noGrp="1"/>
          </p:cNvSpPr>
          <p:nvPr>
            <p:ph type="body" idx="1"/>
          </p:nvPr>
        </p:nvSpPr>
        <p:spPr>
          <a:xfrm>
            <a:off x="698500" y="1093535"/>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chemeClr val="dk1"/>
              </a:buClr>
              <a:buSzPts val="1600"/>
              <a:buFont typeface="Arial"/>
              <a:buNone/>
              <a:defRPr sz="1600" b="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127"/>
          <p:cNvSpPr txBox="1">
            <a:spLocks noGrp="1"/>
          </p:cNvSpPr>
          <p:nvPr>
            <p:ph type="body" idx="2"/>
          </p:nvPr>
        </p:nvSpPr>
        <p:spPr>
          <a:xfrm>
            <a:off x="698500" y="3494248"/>
            <a:ext cx="9194528" cy="2052114"/>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127"/>
          <p:cNvSpPr txBox="1">
            <a:spLocks noGrp="1"/>
          </p:cNvSpPr>
          <p:nvPr>
            <p:ph type="body" idx="3"/>
          </p:nvPr>
        </p:nvSpPr>
        <p:spPr>
          <a:xfrm>
            <a:off x="623898" y="5575116"/>
            <a:ext cx="9194528" cy="1071438"/>
          </a:xfrm>
          <a:prstGeom prst="rect">
            <a:avLst/>
          </a:prstGeom>
          <a:noFill/>
          <a:ln>
            <a:noFill/>
          </a:ln>
        </p:spPr>
        <p:txBody>
          <a:bodyPr spcFirstLastPara="1" wrap="square" lIns="91425" tIns="45700" rIns="91425" bIns="45700" anchor="ctr" anchorCtr="0">
            <a:normAutofit/>
          </a:bodyPr>
          <a:lstStyle>
            <a:lvl1pPr marL="457200" lvl="0" indent="-304800" algn="r" rtl="1">
              <a:lnSpc>
                <a:spcPct val="90000"/>
              </a:lnSpc>
              <a:spcBef>
                <a:spcPts val="1000"/>
              </a:spcBef>
              <a:spcAft>
                <a:spcPts val="0"/>
              </a:spcAft>
              <a:buClr>
                <a:srgbClr val="000000"/>
              </a:buClr>
              <a:buSzPts val="1200"/>
              <a:buFont typeface="Arial"/>
              <a:buChar char="•"/>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127"/>
          <p:cNvSpPr txBox="1">
            <a:spLocks noGrp="1"/>
          </p:cNvSpPr>
          <p:nvPr>
            <p:ph type="body" idx="4"/>
          </p:nvPr>
        </p:nvSpPr>
        <p:spPr>
          <a:xfrm>
            <a:off x="758053" y="2173652"/>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6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الموارد التعليمية ">
  <p:cSld name="الموارد التعليمية ">
    <p:bg>
      <p:bgPr>
        <a:solidFill>
          <a:srgbClr val="DCE6F2"/>
        </a:solidFill>
        <a:effectLst/>
      </p:bgPr>
    </p:bg>
    <p:spTree>
      <p:nvGrpSpPr>
        <p:cNvPr id="1" name="Shape 331"/>
        <p:cNvGrpSpPr/>
        <p:nvPr/>
      </p:nvGrpSpPr>
      <p:grpSpPr>
        <a:xfrm>
          <a:off x="0" y="0"/>
          <a:ext cx="0" cy="0"/>
          <a:chOff x="0" y="0"/>
          <a:chExt cx="0" cy="0"/>
        </a:xfrm>
      </p:grpSpPr>
      <p:sp>
        <p:nvSpPr>
          <p:cNvPr id="332" name="Google Shape;332;p128"/>
          <p:cNvSpPr/>
          <p:nvPr/>
        </p:nvSpPr>
        <p:spPr>
          <a:xfrm>
            <a:off x="-614135" y="376739"/>
            <a:ext cx="11800115" cy="602723"/>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Arial"/>
                <a:ea typeface="Arial"/>
                <a:cs typeface="Arial"/>
                <a:sym typeface="Arial"/>
              </a:rPr>
              <a:t>توظيف الأستاذ للموارد التعليمية :</a:t>
            </a:r>
            <a:endParaRPr sz="3200" b="1" i="0" u="none" strike="noStrike" cap="none">
              <a:solidFill>
                <a:srgbClr val="FF0000"/>
              </a:solidFill>
              <a:latin typeface="Calibri"/>
              <a:ea typeface="Calibri"/>
              <a:cs typeface="Calibri"/>
              <a:sym typeface="Calibri"/>
            </a:endParaRPr>
          </a:p>
        </p:txBody>
      </p:sp>
      <p:pic>
        <p:nvPicPr>
          <p:cNvPr id="333" name="Google Shape;333;p128"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الممارسة البيداغوجية ">
  <p:cSld name="الممارسة البيداغوجية ">
    <p:bg>
      <p:bgPr>
        <a:solidFill>
          <a:srgbClr val="DCE6F2"/>
        </a:solidFill>
        <a:effectLst/>
      </p:bgPr>
    </p:bg>
    <p:spTree>
      <p:nvGrpSpPr>
        <p:cNvPr id="1" name="Shape 334"/>
        <p:cNvGrpSpPr/>
        <p:nvPr/>
      </p:nvGrpSpPr>
      <p:grpSpPr>
        <a:xfrm>
          <a:off x="0" y="0"/>
          <a:ext cx="0" cy="0"/>
          <a:chOff x="0" y="0"/>
          <a:chExt cx="0" cy="0"/>
        </a:xfrm>
      </p:grpSpPr>
      <p:sp>
        <p:nvSpPr>
          <p:cNvPr id="335" name="Google Shape;335;p129"/>
          <p:cNvSpPr/>
          <p:nvPr/>
        </p:nvSpPr>
        <p:spPr>
          <a:xfrm>
            <a:off x="1333383" y="352159"/>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الممارسة البيداغوجية الفعالة لهذا الأسبوع:</a:t>
            </a:r>
            <a:endParaRPr sz="2400" b="0" i="0" u="none" strike="noStrike" cap="none">
              <a:solidFill>
                <a:srgbClr val="44546A"/>
              </a:solidFill>
              <a:latin typeface="Arial"/>
              <a:ea typeface="Arial"/>
              <a:cs typeface="Arial"/>
              <a:sym typeface="Arial"/>
            </a:endParaRPr>
          </a:p>
        </p:txBody>
      </p:sp>
      <p:pic>
        <p:nvPicPr>
          <p:cNvPr id="336" name="Google Shape;336;p129"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37"/>
        <p:cNvGrpSpPr/>
        <p:nvPr/>
      </p:nvGrpSpPr>
      <p:grpSpPr>
        <a:xfrm>
          <a:off x="0" y="0"/>
          <a:ext cx="0" cy="0"/>
          <a:chOff x="0" y="0"/>
          <a:chExt cx="0" cy="0"/>
        </a:xfrm>
      </p:grpSpPr>
      <p:grpSp>
        <p:nvGrpSpPr>
          <p:cNvPr id="338" name="Google Shape;338;p130"/>
          <p:cNvGrpSpPr/>
          <p:nvPr/>
        </p:nvGrpSpPr>
        <p:grpSpPr>
          <a:xfrm>
            <a:off x="812158" y="844906"/>
            <a:ext cx="10567685" cy="5198169"/>
            <a:chOff x="2184399" y="1402024"/>
            <a:chExt cx="7823200" cy="4942038"/>
          </a:xfrm>
        </p:grpSpPr>
        <p:sp>
          <p:nvSpPr>
            <p:cNvPr id="339" name="Google Shape;339;p130"/>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0" name="Google Shape;340;p13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341" name="Google Shape;341;p130"/>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2" name="Google Shape;342;p130"/>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343" name="Google Shape;343;p130"/>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344" name="Google Shape;344;p130"/>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345" name="Google Shape;345;p13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نشاط اعتيادي">
  <p:cSld name="نشاط اعتيادي">
    <p:spTree>
      <p:nvGrpSpPr>
        <p:cNvPr id="1" name="Shape 346"/>
        <p:cNvGrpSpPr/>
        <p:nvPr/>
      </p:nvGrpSpPr>
      <p:grpSpPr>
        <a:xfrm>
          <a:off x="0" y="0"/>
          <a:ext cx="0" cy="0"/>
          <a:chOff x="0" y="0"/>
          <a:chExt cx="0" cy="0"/>
        </a:xfrm>
      </p:grpSpPr>
      <p:grpSp>
        <p:nvGrpSpPr>
          <p:cNvPr id="347" name="Google Shape;347;p131"/>
          <p:cNvGrpSpPr/>
          <p:nvPr/>
        </p:nvGrpSpPr>
        <p:grpSpPr>
          <a:xfrm>
            <a:off x="4932835" y="1459304"/>
            <a:ext cx="6054377" cy="3711725"/>
            <a:chOff x="1715066" y="1103461"/>
            <a:chExt cx="5717724" cy="3124203"/>
          </a:xfrm>
        </p:grpSpPr>
        <p:sp>
          <p:nvSpPr>
            <p:cNvPr id="348" name="Google Shape;348;p131"/>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49" name="Google Shape;349;p131"/>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0" name="Google Shape;350;p131"/>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نشاط اعتيادي</a:t>
            </a:r>
            <a:endParaRPr sz="4400" b="1" i="0" u="none" strike="noStrike" cap="none">
              <a:solidFill>
                <a:srgbClr val="F19D19"/>
              </a:solidFill>
              <a:latin typeface="Arial"/>
              <a:ea typeface="Arial"/>
              <a:cs typeface="Arial"/>
              <a:sym typeface="Arial"/>
            </a:endParaRPr>
          </a:p>
        </p:txBody>
      </p:sp>
      <p:sp>
        <p:nvSpPr>
          <p:cNvPr id="351" name="Google Shape;351;p13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2" name="Google Shape;352;p131" descr="Une image contenant dessin humoristique, habits, garçon, Dessin d’enfant&#10;&#10;Le contenu généré par l’IA peut être incorrect."/>
          <p:cNvPicPr preferRelativeResize="0"/>
          <p:nvPr/>
        </p:nvPicPr>
        <p:blipFill rotWithShape="1">
          <a:blip r:embed="rId2">
            <a:alphaModFix/>
          </a:blip>
          <a:srcRect/>
          <a:stretch/>
        </p:blipFill>
        <p:spPr>
          <a:xfrm>
            <a:off x="782370" y="1727822"/>
            <a:ext cx="3207836" cy="301342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حديث غير رسمي">
  <p:cSld name="حديث غير رسمي">
    <p:spTree>
      <p:nvGrpSpPr>
        <p:cNvPr id="1" name="Shape 353"/>
        <p:cNvGrpSpPr/>
        <p:nvPr/>
      </p:nvGrpSpPr>
      <p:grpSpPr>
        <a:xfrm>
          <a:off x="0" y="0"/>
          <a:ext cx="0" cy="0"/>
          <a:chOff x="0" y="0"/>
          <a:chExt cx="0" cy="0"/>
        </a:xfrm>
      </p:grpSpPr>
      <p:grpSp>
        <p:nvGrpSpPr>
          <p:cNvPr id="354" name="Google Shape;354;p132"/>
          <p:cNvGrpSpPr/>
          <p:nvPr/>
        </p:nvGrpSpPr>
        <p:grpSpPr>
          <a:xfrm>
            <a:off x="4932835" y="1459304"/>
            <a:ext cx="6054377" cy="3711725"/>
            <a:chOff x="1715066" y="1103461"/>
            <a:chExt cx="5717724" cy="3124203"/>
          </a:xfrm>
        </p:grpSpPr>
        <p:sp>
          <p:nvSpPr>
            <p:cNvPr id="355" name="Google Shape;355;p13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56" name="Google Shape;356;p13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7" name="Google Shape;357;p132"/>
          <p:cNvSpPr txBox="1"/>
          <p:nvPr/>
        </p:nvSpPr>
        <p:spPr>
          <a:xfrm>
            <a:off x="5025419" y="1993162"/>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حديث غير رسمي</a:t>
            </a:r>
            <a:endParaRPr sz="5400" b="1" i="0" u="none" strike="noStrike" cap="none">
              <a:solidFill>
                <a:srgbClr val="F19D19"/>
              </a:solidFill>
              <a:latin typeface="Calibri"/>
              <a:ea typeface="Calibri"/>
              <a:cs typeface="Calibri"/>
              <a:sym typeface="Calibri"/>
            </a:endParaRPr>
          </a:p>
        </p:txBody>
      </p:sp>
      <p:sp>
        <p:nvSpPr>
          <p:cNvPr id="358" name="Google Shape;358;p132"/>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9" name="Google Shape;359;p132"/>
          <p:cNvPicPr preferRelativeResize="0"/>
          <p:nvPr/>
        </p:nvPicPr>
        <p:blipFill rotWithShape="1">
          <a:blip r:embed="rId2">
            <a:alphaModFix/>
          </a:blip>
          <a:srcRect b="40889"/>
          <a:stretch/>
        </p:blipFill>
        <p:spPr>
          <a:xfrm>
            <a:off x="902886" y="2065568"/>
            <a:ext cx="3021413" cy="3298301"/>
          </a:xfrm>
          <a:prstGeom prst="rect">
            <a:avLst/>
          </a:prstGeom>
          <a:noFill/>
          <a:ln>
            <a:noFill/>
          </a:ln>
        </p:spPr>
      </p:pic>
      <p:sp>
        <p:nvSpPr>
          <p:cNvPr id="360" name="Google Shape;360;p132"/>
          <p:cNvSpPr/>
          <p:nvPr/>
        </p:nvSpPr>
        <p:spPr>
          <a:xfrm>
            <a:off x="20192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361" name="Google Shape;361;p132"/>
          <p:cNvSpPr/>
          <p:nvPr/>
        </p:nvSpPr>
        <p:spPr>
          <a:xfrm rot="220151">
            <a:off x="22935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مراقبة إنجاز الواجبات المنزلية">
  <p:cSld name="مراقبة إنجاز الواجبات المنزلية">
    <p:spTree>
      <p:nvGrpSpPr>
        <p:cNvPr id="1" name="Shape 362"/>
        <p:cNvGrpSpPr/>
        <p:nvPr/>
      </p:nvGrpSpPr>
      <p:grpSpPr>
        <a:xfrm>
          <a:off x="0" y="0"/>
          <a:ext cx="0" cy="0"/>
          <a:chOff x="0" y="0"/>
          <a:chExt cx="0" cy="0"/>
        </a:xfrm>
      </p:grpSpPr>
      <p:grpSp>
        <p:nvGrpSpPr>
          <p:cNvPr id="363" name="Google Shape;363;p133"/>
          <p:cNvGrpSpPr/>
          <p:nvPr/>
        </p:nvGrpSpPr>
        <p:grpSpPr>
          <a:xfrm>
            <a:off x="4932835" y="1459304"/>
            <a:ext cx="6054377" cy="3711725"/>
            <a:chOff x="1715066" y="1103461"/>
            <a:chExt cx="5717724" cy="3124203"/>
          </a:xfrm>
        </p:grpSpPr>
        <p:sp>
          <p:nvSpPr>
            <p:cNvPr id="364" name="Google Shape;364;p133"/>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65" name="Google Shape;365;p133"/>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66" name="Google Shape;366;p133"/>
          <p:cNvSpPr txBox="1"/>
          <p:nvPr/>
        </p:nvSpPr>
        <p:spPr>
          <a:xfrm>
            <a:off x="5264727" y="2131992"/>
            <a:ext cx="5458691" cy="170694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مراقبة إنجاز الواجبات المنزلية</a:t>
            </a:r>
            <a:endParaRPr sz="4400" b="1" i="0" u="none" strike="noStrike" cap="none">
              <a:solidFill>
                <a:srgbClr val="F19D19"/>
              </a:solidFill>
              <a:latin typeface="Arial"/>
              <a:ea typeface="Arial"/>
              <a:cs typeface="Arial"/>
              <a:sym typeface="Arial"/>
            </a:endParaRPr>
          </a:p>
        </p:txBody>
      </p:sp>
      <p:sp>
        <p:nvSpPr>
          <p:cNvPr id="367" name="Google Shape;367;p133"/>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8" name="Google Shape;368;p133" descr="Une image contenant Visage humain, personne, habits, dessin&#10;&#10;Le contenu généré par l’IA peut être incorrect."/>
          <p:cNvPicPr preferRelativeResize="0"/>
          <p:nvPr/>
        </p:nvPicPr>
        <p:blipFill rotWithShape="1">
          <a:blip r:embed="rId2">
            <a:alphaModFix/>
          </a:blip>
          <a:srcRect/>
          <a:stretch/>
        </p:blipFill>
        <p:spPr>
          <a:xfrm>
            <a:off x="289743" y="1746941"/>
            <a:ext cx="3766659" cy="376665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استرجاع المكتسبات">
  <p:cSld name="استرجاع المكتسبات">
    <p:spTree>
      <p:nvGrpSpPr>
        <p:cNvPr id="1" name="Shape 369"/>
        <p:cNvGrpSpPr/>
        <p:nvPr/>
      </p:nvGrpSpPr>
      <p:grpSpPr>
        <a:xfrm>
          <a:off x="0" y="0"/>
          <a:ext cx="0" cy="0"/>
          <a:chOff x="0" y="0"/>
          <a:chExt cx="0" cy="0"/>
        </a:xfrm>
      </p:grpSpPr>
      <p:grpSp>
        <p:nvGrpSpPr>
          <p:cNvPr id="370" name="Google Shape;370;p134"/>
          <p:cNvGrpSpPr/>
          <p:nvPr/>
        </p:nvGrpSpPr>
        <p:grpSpPr>
          <a:xfrm>
            <a:off x="4932835" y="1459304"/>
            <a:ext cx="6054377" cy="3711725"/>
            <a:chOff x="1715066" y="1103461"/>
            <a:chExt cx="5717724" cy="3124203"/>
          </a:xfrm>
        </p:grpSpPr>
        <p:sp>
          <p:nvSpPr>
            <p:cNvPr id="371" name="Google Shape;371;p13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2" name="Google Shape;372;p13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73" name="Google Shape;373;p134"/>
          <p:cNvSpPr txBox="1"/>
          <p:nvPr/>
        </p:nvSpPr>
        <p:spPr>
          <a:xfrm>
            <a:off x="5025419" y="1840616"/>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استرجاع المكتسبات</a:t>
            </a:r>
            <a:endParaRPr sz="5400" b="1" i="0" u="none" strike="noStrike" cap="none">
              <a:solidFill>
                <a:srgbClr val="F19D19"/>
              </a:solidFill>
              <a:latin typeface="Calibri"/>
              <a:ea typeface="Calibri"/>
              <a:cs typeface="Calibri"/>
              <a:sym typeface="Calibri"/>
            </a:endParaRPr>
          </a:p>
        </p:txBody>
      </p:sp>
      <p:sp>
        <p:nvSpPr>
          <p:cNvPr id="374" name="Google Shape;374;p134"/>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5" name="Google Shape;375;p134"/>
          <p:cNvPicPr preferRelativeResize="0"/>
          <p:nvPr/>
        </p:nvPicPr>
        <p:blipFill rotWithShape="1">
          <a:blip r:embed="rId2">
            <a:alphaModFix/>
          </a:blip>
          <a:srcRect/>
          <a:stretch/>
        </p:blipFill>
        <p:spPr>
          <a:xfrm>
            <a:off x="399616" y="1583362"/>
            <a:ext cx="3843765" cy="384376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التصريح بالأهداف">
  <p:cSld name="التصريح بالأهداف">
    <p:spTree>
      <p:nvGrpSpPr>
        <p:cNvPr id="1" name="Shape 376"/>
        <p:cNvGrpSpPr/>
        <p:nvPr/>
      </p:nvGrpSpPr>
      <p:grpSpPr>
        <a:xfrm>
          <a:off x="0" y="0"/>
          <a:ext cx="0" cy="0"/>
          <a:chOff x="0" y="0"/>
          <a:chExt cx="0" cy="0"/>
        </a:xfrm>
      </p:grpSpPr>
      <p:grpSp>
        <p:nvGrpSpPr>
          <p:cNvPr id="377" name="Google Shape;377;p135"/>
          <p:cNvGrpSpPr/>
          <p:nvPr/>
        </p:nvGrpSpPr>
        <p:grpSpPr>
          <a:xfrm>
            <a:off x="4932835" y="1459304"/>
            <a:ext cx="6054377" cy="3711725"/>
            <a:chOff x="1715066" y="1103461"/>
            <a:chExt cx="5717724" cy="3124203"/>
          </a:xfrm>
        </p:grpSpPr>
        <p:sp>
          <p:nvSpPr>
            <p:cNvPr id="378" name="Google Shape;378;p135"/>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9" name="Google Shape;379;p135"/>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80" name="Google Shape;380;p135"/>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التصريح بالأهداف</a:t>
            </a:r>
            <a:endParaRPr sz="4400" b="1" i="0" u="none" strike="noStrike" cap="none">
              <a:solidFill>
                <a:srgbClr val="F19D19"/>
              </a:solidFill>
              <a:latin typeface="Arial"/>
              <a:ea typeface="Arial"/>
              <a:cs typeface="Arial"/>
              <a:sym typeface="Arial"/>
            </a:endParaRPr>
          </a:p>
        </p:txBody>
      </p:sp>
      <p:sp>
        <p:nvSpPr>
          <p:cNvPr id="381" name="Google Shape;381;p135"/>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2" name="Google Shape;382;p135"/>
          <p:cNvPicPr preferRelativeResize="0"/>
          <p:nvPr/>
        </p:nvPicPr>
        <p:blipFill rotWithShape="1">
          <a:blip r:embed="rId2">
            <a:alphaModFix/>
          </a:blip>
          <a:srcRect/>
          <a:stretch/>
        </p:blipFill>
        <p:spPr>
          <a:xfrm>
            <a:off x="841920" y="1708359"/>
            <a:ext cx="2829300" cy="320654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الفهم العام">
  <p:cSld name="الفهم العام">
    <p:spTree>
      <p:nvGrpSpPr>
        <p:cNvPr id="1" name="Shape 383"/>
        <p:cNvGrpSpPr/>
        <p:nvPr/>
      </p:nvGrpSpPr>
      <p:grpSpPr>
        <a:xfrm>
          <a:off x="0" y="0"/>
          <a:ext cx="0" cy="0"/>
          <a:chOff x="0" y="0"/>
          <a:chExt cx="0" cy="0"/>
        </a:xfrm>
      </p:grpSpPr>
      <p:grpSp>
        <p:nvGrpSpPr>
          <p:cNvPr id="384" name="Google Shape;384;p136"/>
          <p:cNvGrpSpPr/>
          <p:nvPr/>
        </p:nvGrpSpPr>
        <p:grpSpPr>
          <a:xfrm>
            <a:off x="4932835" y="1459304"/>
            <a:ext cx="6054377" cy="3711725"/>
            <a:chOff x="1715066" y="1103461"/>
            <a:chExt cx="5717724" cy="3124203"/>
          </a:xfrm>
        </p:grpSpPr>
        <p:sp>
          <p:nvSpPr>
            <p:cNvPr id="385" name="Google Shape;385;p136"/>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86" name="Google Shape;386;p136"/>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pic>
        <p:nvPicPr>
          <p:cNvPr id="387" name="Google Shape;387;p136"/>
          <p:cNvPicPr preferRelativeResize="0"/>
          <p:nvPr/>
        </p:nvPicPr>
        <p:blipFill rotWithShape="1">
          <a:blip r:embed="rId2">
            <a:alphaModFix/>
          </a:blip>
          <a:srcRect/>
          <a:stretch/>
        </p:blipFill>
        <p:spPr>
          <a:xfrm>
            <a:off x="861539" y="1553667"/>
            <a:ext cx="3291362" cy="3291362"/>
          </a:xfrm>
          <a:prstGeom prst="rect">
            <a:avLst/>
          </a:prstGeom>
          <a:noFill/>
          <a:ln>
            <a:noFill/>
          </a:ln>
        </p:spPr>
      </p:pic>
      <p:sp>
        <p:nvSpPr>
          <p:cNvPr id="388" name="Google Shape;388;p136"/>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136"/>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القراءة بطلاقة">
  <p:cSld name="القراءة بطلاقة">
    <p:spTree>
      <p:nvGrpSpPr>
        <p:cNvPr id="1" name="Shape 390"/>
        <p:cNvGrpSpPr/>
        <p:nvPr/>
      </p:nvGrpSpPr>
      <p:grpSpPr>
        <a:xfrm>
          <a:off x="0" y="0"/>
          <a:ext cx="0" cy="0"/>
          <a:chOff x="0" y="0"/>
          <a:chExt cx="0" cy="0"/>
        </a:xfrm>
      </p:grpSpPr>
      <p:grpSp>
        <p:nvGrpSpPr>
          <p:cNvPr id="391" name="Google Shape;391;p137"/>
          <p:cNvGrpSpPr/>
          <p:nvPr/>
        </p:nvGrpSpPr>
        <p:grpSpPr>
          <a:xfrm>
            <a:off x="4932835" y="1459304"/>
            <a:ext cx="6054377" cy="3711725"/>
            <a:chOff x="1715066" y="1103461"/>
            <a:chExt cx="5717724" cy="3124203"/>
          </a:xfrm>
        </p:grpSpPr>
        <p:sp>
          <p:nvSpPr>
            <p:cNvPr id="392" name="Google Shape;392;p137"/>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93" name="Google Shape;393;p137"/>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94" name="Google Shape;394;p137"/>
          <p:cNvSpPr txBox="1"/>
          <p:nvPr/>
        </p:nvSpPr>
        <p:spPr>
          <a:xfrm>
            <a:off x="5001813" y="2239385"/>
            <a:ext cx="5985399" cy="82157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rgbClr val="156082"/>
                </a:solidFill>
                <a:latin typeface="Arial"/>
                <a:ea typeface="Arial"/>
                <a:cs typeface="Arial"/>
                <a:sym typeface="Arial"/>
              </a:rPr>
              <a:t>القراءة بطلاقة</a:t>
            </a:r>
            <a:endParaRPr sz="4400" b="1" i="0" u="none" strike="noStrike" cap="none">
              <a:solidFill>
                <a:srgbClr val="156082"/>
              </a:solidFill>
              <a:latin typeface="Arial"/>
              <a:ea typeface="Arial"/>
              <a:cs typeface="Arial"/>
              <a:sym typeface="Arial"/>
            </a:endParaRPr>
          </a:p>
        </p:txBody>
      </p:sp>
      <p:sp>
        <p:nvSpPr>
          <p:cNvPr id="395" name="Google Shape;395;p137"/>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6" name="Google Shape;396;p137"/>
          <p:cNvPicPr preferRelativeResize="0"/>
          <p:nvPr/>
        </p:nvPicPr>
        <p:blipFill rotWithShape="1">
          <a:blip r:embed="rId2">
            <a:alphaModFix/>
          </a:blip>
          <a:srcRect/>
          <a:stretch/>
        </p:blipFill>
        <p:spPr>
          <a:xfrm>
            <a:off x="698853" y="1567032"/>
            <a:ext cx="3528999" cy="352899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397"/>
        <p:cNvGrpSpPr/>
        <p:nvPr/>
      </p:nvGrpSpPr>
      <p:grpSpPr>
        <a:xfrm>
          <a:off x="0" y="0"/>
          <a:ext cx="0" cy="0"/>
          <a:chOff x="0" y="0"/>
          <a:chExt cx="0" cy="0"/>
        </a:xfrm>
      </p:grpSpPr>
      <p:grpSp>
        <p:nvGrpSpPr>
          <p:cNvPr id="398" name="Google Shape;398;p138"/>
          <p:cNvGrpSpPr/>
          <p:nvPr/>
        </p:nvGrpSpPr>
        <p:grpSpPr>
          <a:xfrm>
            <a:off x="812159" y="829917"/>
            <a:ext cx="10567685" cy="5198169"/>
            <a:chOff x="2184400" y="1402025"/>
            <a:chExt cx="7823200" cy="4942038"/>
          </a:xfrm>
        </p:grpSpPr>
        <p:sp>
          <p:nvSpPr>
            <p:cNvPr id="399" name="Google Shape;399;p138"/>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0" name="Google Shape;400;p1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401" name="Google Shape;401;p138"/>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02" name="Google Shape;402;p138"/>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403" name="Google Shape;403;p138"/>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404"/>
        <p:cNvGrpSpPr/>
        <p:nvPr/>
      </p:nvGrpSpPr>
      <p:grpSpPr>
        <a:xfrm>
          <a:off x="0" y="0"/>
          <a:ext cx="0" cy="0"/>
          <a:chOff x="0" y="0"/>
          <a:chExt cx="0" cy="0"/>
        </a:xfrm>
      </p:grpSpPr>
      <p:grpSp>
        <p:nvGrpSpPr>
          <p:cNvPr id="405" name="Google Shape;405;p139"/>
          <p:cNvGrpSpPr/>
          <p:nvPr/>
        </p:nvGrpSpPr>
        <p:grpSpPr>
          <a:xfrm>
            <a:off x="812159" y="829917"/>
            <a:ext cx="10567685" cy="5198169"/>
            <a:chOff x="2184400" y="1402025"/>
            <a:chExt cx="7823200" cy="4942038"/>
          </a:xfrm>
        </p:grpSpPr>
        <p:sp>
          <p:nvSpPr>
            <p:cNvPr id="406" name="Google Shape;406;p13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7" name="Google Shape;407;p1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408" name="Google Shape;408;p139"/>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9" name="Google Shape;409;p139"/>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10" name="Google Shape;410;p139"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411" name="Google Shape;411;p139"/>
          <p:cNvSpPr/>
          <p:nvPr/>
        </p:nvSpPr>
        <p:spPr>
          <a:xfrm>
            <a:off x="5455920" y="1269999"/>
            <a:ext cx="1097280" cy="615263"/>
          </a:xfrm>
          <a:prstGeom prst="cloudCallout">
            <a:avLst>
              <a:gd name="adj1" fmla="val -22817"/>
              <a:gd name="adj2" fmla="val 83298"/>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الممارسة المستقلة">
  <p:cSld name="الممارسة المستقلة">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412"/>
        <p:cNvGrpSpPr/>
        <p:nvPr/>
      </p:nvGrpSpPr>
      <p:grpSpPr>
        <a:xfrm>
          <a:off x="0" y="0"/>
          <a:ext cx="0" cy="0"/>
          <a:chOff x="0" y="0"/>
          <a:chExt cx="0" cy="0"/>
        </a:xfrm>
      </p:grpSpPr>
      <p:grpSp>
        <p:nvGrpSpPr>
          <p:cNvPr id="413" name="Google Shape;413;p140"/>
          <p:cNvGrpSpPr/>
          <p:nvPr/>
        </p:nvGrpSpPr>
        <p:grpSpPr>
          <a:xfrm>
            <a:off x="812159" y="829917"/>
            <a:ext cx="10567685" cy="5198169"/>
            <a:chOff x="2184400" y="1402025"/>
            <a:chExt cx="7823200" cy="4942038"/>
          </a:xfrm>
        </p:grpSpPr>
        <p:sp>
          <p:nvSpPr>
            <p:cNvPr id="414" name="Google Shape;414;p140"/>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15" name="Google Shape;415;p14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416" name="Google Shape;416;p140"/>
          <p:cNvSpPr/>
          <p:nvPr/>
        </p:nvSpPr>
        <p:spPr>
          <a:xfrm>
            <a:off x="10366088" y="5002108"/>
            <a:ext cx="649878" cy="649879"/>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17" name="Google Shape;417;p140"/>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418" name="Google Shape;418;p140"/>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اختتام الحصة">
  <p:cSld name="اختتام الحصة">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419"/>
        <p:cNvGrpSpPr/>
        <p:nvPr/>
      </p:nvGrpSpPr>
      <p:grpSpPr>
        <a:xfrm>
          <a:off x="0" y="0"/>
          <a:ext cx="0" cy="0"/>
          <a:chOff x="0" y="0"/>
          <a:chExt cx="0" cy="0"/>
        </a:xfrm>
      </p:grpSpPr>
      <p:grpSp>
        <p:nvGrpSpPr>
          <p:cNvPr id="420" name="Google Shape;420;p141"/>
          <p:cNvGrpSpPr/>
          <p:nvPr/>
        </p:nvGrpSpPr>
        <p:grpSpPr>
          <a:xfrm>
            <a:off x="812158" y="844906"/>
            <a:ext cx="10567685" cy="5198169"/>
            <a:chOff x="2184399" y="1402024"/>
            <a:chExt cx="7823200" cy="4942038"/>
          </a:xfrm>
        </p:grpSpPr>
        <p:sp>
          <p:nvSpPr>
            <p:cNvPr id="421" name="Google Shape;421;p141"/>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2" name="Google Shape;422;p141"/>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423" name="Google Shape;423;p141"/>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4" name="Google Shape;424;p141"/>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425" name="Google Shape;425;p141"/>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426" name="Google Shape;426;p141"/>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eu" type="blank">
  <p:cSld name="BLANK">
    <p:bg>
      <p:bgPr>
        <a:solidFill>
          <a:schemeClr val="lt1"/>
        </a:solidFill>
        <a:effectLst/>
      </p:bgPr>
    </p:bg>
    <p:spTree>
      <p:nvGrpSpPr>
        <p:cNvPr id="1" name="Shape 42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428"/>
        <p:cNvGrpSpPr/>
        <p:nvPr/>
      </p:nvGrpSpPr>
      <p:grpSpPr>
        <a:xfrm>
          <a:off x="0" y="0"/>
          <a:ext cx="0" cy="0"/>
          <a:chOff x="0" y="0"/>
          <a:chExt cx="0" cy="0"/>
        </a:xfrm>
      </p:grpSpPr>
      <p:sp>
        <p:nvSpPr>
          <p:cNvPr id="429" name="Google Shape;429;p1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0" name="Google Shape;430;p14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1" name="Google Shape;431;p1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1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3" name="Google Shape;433;p1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434"/>
        <p:cNvGrpSpPr/>
        <p:nvPr/>
      </p:nvGrpSpPr>
      <p:grpSpPr>
        <a:xfrm>
          <a:off x="0" y="0"/>
          <a:ext cx="0" cy="0"/>
          <a:chOff x="0" y="0"/>
          <a:chExt cx="0" cy="0"/>
        </a:xfrm>
      </p:grpSpPr>
      <p:sp>
        <p:nvSpPr>
          <p:cNvPr id="435" name="Google Shape;435;p14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6" name="Google Shape;436;p14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7" name="Google Shape;437;p1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1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1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3.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
        <p:cNvGrpSpPr/>
        <p:nvPr/>
      </p:nvGrpSpPr>
      <p:grpSpPr>
        <a:xfrm>
          <a:off x="0" y="0"/>
          <a:ext cx="0" cy="0"/>
          <a:chOff x="0" y="0"/>
          <a:chExt cx="0" cy="0"/>
        </a:xfrm>
      </p:grpSpPr>
      <p:sp>
        <p:nvSpPr>
          <p:cNvPr id="18" name="Google Shape;18;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5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1" name="Google Shape;2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10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0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0" name="Google Shape;130;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1" name="Google Shape;131;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8.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6" name="Google Shape;446;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2 </a:t>
            </a:r>
            <a:endParaRPr sz="1400" b="0" i="0" u="none" strike="noStrike" cap="none">
              <a:solidFill>
                <a:srgbClr val="000000"/>
              </a:solidFill>
              <a:latin typeface="Arial"/>
              <a:ea typeface="Arial"/>
              <a:cs typeface="Arial"/>
              <a:sym typeface="Arial"/>
            </a:endParaRPr>
          </a:p>
        </p:txBody>
      </p:sp>
      <p:sp>
        <p:nvSpPr>
          <p:cNvPr id="447" name="Google Shape;447;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48" name="Google Shape;448;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9" name="Google Shape;449;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450" name="Google Shape;450;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1" name="Google Shape;451;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a:solidFill>
                  <a:srgbClr val="002060"/>
                </a:solidFill>
                <a:latin typeface="Calibri"/>
                <a:ea typeface="Calibri"/>
                <a:cs typeface="Calibri"/>
                <a:sym typeface="Calibri"/>
              </a:rPr>
              <a:t>مادَّةُ اللُّغةِ العَربيَّةِ</a:t>
            </a:r>
            <a:endParaRPr sz="1400" b="0" i="0" u="none" strike="noStrike" cap="none">
              <a:solidFill>
                <a:srgbClr val="000000"/>
              </a:solidFill>
              <a:latin typeface="Arial"/>
              <a:ea typeface="Arial"/>
              <a:cs typeface="Arial"/>
              <a:sym typeface="Arial"/>
            </a:endParaRPr>
          </a:p>
        </p:txBody>
      </p:sp>
      <p:grpSp>
        <p:nvGrpSpPr>
          <p:cNvPr id="452" name="Google Shape;452;p1"/>
          <p:cNvGrpSpPr/>
          <p:nvPr/>
        </p:nvGrpSpPr>
        <p:grpSpPr>
          <a:xfrm>
            <a:off x="917856" y="1567544"/>
            <a:ext cx="1782933" cy="1428585"/>
            <a:chOff x="917856" y="1127574"/>
            <a:chExt cx="1782933" cy="1428585"/>
          </a:xfrm>
        </p:grpSpPr>
        <p:pic>
          <p:nvPicPr>
            <p:cNvPr id="453" name="Google Shape;453;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454" name="Google Shape;454;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الثالثة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455" name="Google Shape;455;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56" name="Google Shape;456;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2  </a:t>
            </a:r>
            <a:endParaRPr sz="1400" b="0" i="0" u="none" strike="noStrike" cap="none">
              <a:solidFill>
                <a:srgbClr val="000000"/>
              </a:solidFill>
              <a:latin typeface="Arial"/>
              <a:ea typeface="Arial"/>
              <a:cs typeface="Arial"/>
              <a:sym typeface="Arial"/>
            </a:endParaRPr>
          </a:p>
        </p:txBody>
      </p:sp>
      <p:sp>
        <p:nvSpPr>
          <p:cNvPr id="457" name="Google Shape;457;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8" name="Google Shape;458;p1"/>
          <p:cNvSpPr txBox="1"/>
          <p:nvPr/>
        </p:nvSpPr>
        <p:spPr>
          <a:xfrm>
            <a:off x="5236149" y="3540991"/>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عالم المقاولة</a:t>
            </a:r>
            <a:endParaRPr/>
          </a:p>
        </p:txBody>
      </p:sp>
      <p:sp>
        <p:nvSpPr>
          <p:cNvPr id="459" name="Google Shape;459;p1"/>
          <p:cNvSpPr txBox="1"/>
          <p:nvPr/>
        </p:nvSpPr>
        <p:spPr>
          <a:xfrm>
            <a:off x="5236149" y="4503677"/>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الأول</a:t>
            </a:r>
            <a:endParaRPr sz="1400" b="0" i="0" u="none" strike="noStrike" cap="none">
              <a:solidFill>
                <a:srgbClr val="000000"/>
              </a:solidFill>
              <a:latin typeface="Arial"/>
              <a:ea typeface="Arial"/>
              <a:cs typeface="Arial"/>
              <a:sym typeface="Arial"/>
            </a:endParaRPr>
          </a:p>
        </p:txBody>
      </p:sp>
      <p:sp>
        <p:nvSpPr>
          <p:cNvPr id="460" name="Google Shape;460;p1"/>
          <p:cNvSpPr txBox="1"/>
          <p:nvPr/>
        </p:nvSpPr>
        <p:spPr>
          <a:xfrm>
            <a:off x="5236149" y="5379417"/>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التعليل</a:t>
            </a:r>
            <a:endParaRPr sz="1400" b="0" i="0" u="none" strike="noStrike" cap="none">
              <a:solidFill>
                <a:srgbClr val="000000"/>
              </a:solidFill>
              <a:latin typeface="Arial"/>
              <a:ea typeface="Arial"/>
              <a:cs typeface="Arial"/>
              <a:sym typeface="Arial"/>
            </a:endParaRPr>
          </a:p>
        </p:txBody>
      </p:sp>
      <p:grpSp>
        <p:nvGrpSpPr>
          <p:cNvPr id="461" name="Google Shape;461;p1"/>
          <p:cNvGrpSpPr/>
          <p:nvPr/>
        </p:nvGrpSpPr>
        <p:grpSpPr>
          <a:xfrm>
            <a:off x="496691" y="3346944"/>
            <a:ext cx="3666489" cy="2432262"/>
            <a:chOff x="219666" y="3988154"/>
            <a:chExt cx="3666489" cy="2432262"/>
          </a:xfrm>
        </p:grpSpPr>
        <p:pic>
          <p:nvPicPr>
            <p:cNvPr id="462" name="Google Shape;462;p1"/>
            <p:cNvPicPr preferRelativeResize="0"/>
            <p:nvPr/>
          </p:nvPicPr>
          <p:blipFill rotWithShape="1">
            <a:blip r:embed="rId4">
              <a:alphaModFix/>
            </a:blip>
            <a:srcRect t="37039" r="5013"/>
            <a:stretch/>
          </p:blipFill>
          <p:spPr>
            <a:xfrm>
              <a:off x="331381" y="4008120"/>
              <a:ext cx="3554774" cy="2412296"/>
            </a:xfrm>
            <a:prstGeom prst="rect">
              <a:avLst/>
            </a:prstGeom>
            <a:noFill/>
            <a:ln>
              <a:noFill/>
            </a:ln>
          </p:spPr>
        </p:pic>
        <p:sp>
          <p:nvSpPr>
            <p:cNvPr id="463" name="Google Shape;463;p1"/>
            <p:cNvSpPr/>
            <p:nvPr/>
          </p:nvSpPr>
          <p:spPr>
            <a:xfrm>
              <a:off x="219666" y="3988154"/>
              <a:ext cx="990600" cy="113195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464" name="Google Shape;464;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465" name="Google Shape;465;p1"/>
          <p:cNvSpPr/>
          <p:nvPr/>
        </p:nvSpPr>
        <p:spPr>
          <a:xfrm>
            <a:off x="9964039" y="2022239"/>
            <a:ext cx="1306109"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466" name="Google Shape;466;p1"/>
          <p:cNvSpPr/>
          <p:nvPr/>
        </p:nvSpPr>
        <p:spPr>
          <a:xfrm>
            <a:off x="9622431" y="2006697"/>
            <a:ext cx="508535"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a:solidFill>
                  <a:srgbClr val="0070C0"/>
                </a:solidFill>
                <a:latin typeface="Calibri"/>
                <a:ea typeface="Calibri"/>
                <a:cs typeface="Calibri"/>
                <a:sym typeface="Calibri"/>
              </a:rPr>
              <a:t>4</a:t>
            </a:r>
            <a:r>
              <a:rPr lang="ar-MA" sz="3000" b="1" i="0" u="none" strike="noStrike" cap="none">
                <a:solidFill>
                  <a:srgbClr val="0070C0"/>
                </a:solidFill>
                <a:latin typeface="Calibri"/>
                <a:ea typeface="Calibri"/>
                <a:cs typeface="Calibri"/>
                <a:sym typeface="Calibri"/>
              </a:rPr>
              <a:t> </a:t>
            </a:r>
            <a:endParaRPr sz="3000" b="1" i="0" u="none" strike="noStrike" cap="none">
              <a:solidFill>
                <a:srgbClr val="0070C0"/>
              </a:solidFill>
              <a:latin typeface="Calibri"/>
              <a:ea typeface="Calibri"/>
              <a:cs typeface="Calibri"/>
              <a:sym typeface="Calibri"/>
            </a:endParaRPr>
          </a:p>
        </p:txBody>
      </p:sp>
      <p:sp>
        <p:nvSpPr>
          <p:cNvPr id="467" name="Google Shape;467;p1"/>
          <p:cNvSpPr/>
          <p:nvPr/>
        </p:nvSpPr>
        <p:spPr>
          <a:xfrm>
            <a:off x="845575" y="5878615"/>
            <a:ext cx="3032812" cy="619432"/>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accent5"/>
                </a:solidFill>
                <a:latin typeface="Calibri"/>
                <a:ea typeface="Calibri"/>
                <a:cs typeface="Calibri"/>
                <a:sym typeface="Calibri"/>
              </a:rPr>
              <a:t>كراسة المتعلم، ص: 51</a:t>
            </a:r>
            <a:endParaRPr sz="2400" b="1" i="0" u="none" strike="noStrike" cap="none">
              <a:solidFill>
                <a:schemeClr val="accent5"/>
              </a:solidFill>
              <a:latin typeface="Calibri"/>
              <a:ea typeface="Calibri"/>
              <a:cs typeface="Calibri"/>
              <a:sym typeface="Calibri"/>
            </a:endParaRPr>
          </a:p>
        </p:txBody>
      </p:sp>
      <p:sp>
        <p:nvSpPr>
          <p:cNvPr id="468" name="Google Shape;468;p1"/>
          <p:cNvSpPr txBox="1"/>
          <p:nvPr/>
        </p:nvSpPr>
        <p:spPr>
          <a:xfrm>
            <a:off x="4872818" y="2069465"/>
            <a:ext cx="4728000" cy="369300"/>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chemeClr val="dk1"/>
                </a:solidFill>
                <a:latin typeface="Calibri"/>
                <a:ea typeface="Calibri"/>
                <a:cs typeface="Calibri"/>
                <a:sym typeface="Calibri"/>
              </a:rPr>
              <a:t>المال والأعمال</a:t>
            </a: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72"/>
        <p:cNvGrpSpPr/>
        <p:nvPr/>
      </p:nvGrpSpPr>
      <p:grpSpPr>
        <a:xfrm>
          <a:off x="0" y="0"/>
          <a:ext cx="0" cy="0"/>
          <a:chOff x="0" y="0"/>
          <a:chExt cx="0" cy="0"/>
        </a:xfrm>
      </p:grpSpPr>
      <p:sp>
        <p:nvSpPr>
          <p:cNvPr id="473" name="Google Shape;473;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474" name="Google Shape;474;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475" name="Google Shape;475;p2" descr="Image générée"/>
          <p:cNvPicPr preferRelativeResize="0"/>
          <p:nvPr/>
        </p:nvPicPr>
        <p:blipFill rotWithShape="1">
          <a:blip r:embed="rId3">
            <a:alphaModFix/>
          </a:blip>
          <a:srcRect t="23545" r="71114" b="60699"/>
          <a:stretch/>
        </p:blipFill>
        <p:spPr>
          <a:xfrm>
            <a:off x="10496362" y="2946687"/>
            <a:ext cx="1035476" cy="854359"/>
          </a:xfrm>
          <a:prstGeom prst="rect">
            <a:avLst/>
          </a:prstGeom>
          <a:noFill/>
          <a:ln>
            <a:noFill/>
          </a:ln>
        </p:spPr>
      </p:pic>
      <p:sp>
        <p:nvSpPr>
          <p:cNvPr id="476" name="Google Shape;476;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477" name="Google Shape;477;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478" name="Google Shape;478;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79" name="Google Shape;479;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للأستاذ</a:t>
            </a:r>
            <a:endParaRPr sz="1400" b="0" i="0" u="none" strike="noStrike" cap="none">
              <a:solidFill>
                <a:srgbClr val="000000"/>
              </a:solidFill>
              <a:latin typeface="Arial"/>
              <a:ea typeface="Arial"/>
              <a:cs typeface="Arial"/>
              <a:sym typeface="Arial"/>
            </a:endParaRPr>
          </a:p>
        </p:txBody>
      </p:sp>
      <p:grpSp>
        <p:nvGrpSpPr>
          <p:cNvPr id="480" name="Google Shape;480;p2"/>
          <p:cNvGrpSpPr/>
          <p:nvPr/>
        </p:nvGrpSpPr>
        <p:grpSpPr>
          <a:xfrm>
            <a:off x="10657636" y="1985795"/>
            <a:ext cx="923513" cy="733132"/>
            <a:chOff x="277892" y="2283969"/>
            <a:chExt cx="939577" cy="824904"/>
          </a:xfrm>
        </p:grpSpPr>
        <p:sp>
          <p:nvSpPr>
            <p:cNvPr id="481" name="Google Shape;481;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483" name="Google Shape;483;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484" name="Google Shape;484;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485" name="Google Shape;485;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89"/>
        <p:cNvGrpSpPr/>
        <p:nvPr/>
      </p:nvGrpSpPr>
      <p:grpSpPr>
        <a:xfrm>
          <a:off x="0" y="0"/>
          <a:ext cx="0" cy="0"/>
          <a:chOff x="0" y="0"/>
          <a:chExt cx="0" cy="0"/>
        </a:xfrm>
      </p:grpSpPr>
      <p:sp>
        <p:nvSpPr>
          <p:cNvPr id="490" name="Google Shape;490;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491" name="Google Shape;491;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92" name="Google Shape;492;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493" name="Google Shape;493;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494" name="Google Shape;494;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495" name="Google Shape;495;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496" name="Google Shape;496;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497" name="Google Shape;497;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498" name="Google Shape;498;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133"/>
              <a:buFont typeface="Arial"/>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499" name="Google Shape;499;p3"/>
          <p:cNvGrpSpPr/>
          <p:nvPr/>
        </p:nvGrpSpPr>
        <p:grpSpPr>
          <a:xfrm>
            <a:off x="10772075" y="916351"/>
            <a:ext cx="632111" cy="603600"/>
            <a:chOff x="779845" y="4335989"/>
            <a:chExt cx="442253" cy="575842"/>
          </a:xfrm>
        </p:grpSpPr>
        <p:pic>
          <p:nvPicPr>
            <p:cNvPr id="500" name="Google Shape;500;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501" name="Google Shape;501;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FFFFFF"/>
                </a:solidFill>
                <a:latin typeface="Arial"/>
                <a:ea typeface="Arial"/>
                <a:cs typeface="Arial"/>
                <a:sym typeface="Arial"/>
              </a:endParaRPr>
            </a:p>
          </p:txBody>
        </p:sp>
      </p:grpSp>
      <p:sp>
        <p:nvSpPr>
          <p:cNvPr id="502" name="Google Shape;502;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503" name="Google Shape;503;p3"/>
          <p:cNvGrpSpPr/>
          <p:nvPr/>
        </p:nvGrpSpPr>
        <p:grpSpPr>
          <a:xfrm>
            <a:off x="10824282" y="3007446"/>
            <a:ext cx="551667" cy="479498"/>
            <a:chOff x="10280460" y="4841540"/>
            <a:chExt cx="630930" cy="597556"/>
          </a:xfrm>
        </p:grpSpPr>
        <p:pic>
          <p:nvPicPr>
            <p:cNvPr id="504" name="Google Shape;504;p3"/>
            <p:cNvPicPr preferRelativeResize="0"/>
            <p:nvPr/>
          </p:nvPicPr>
          <p:blipFill rotWithShape="1">
            <a:blip r:embed="rId8">
              <a:alphaModFix/>
            </a:blip>
            <a:srcRect l="11664" t="23325" r="25922" b="30054"/>
            <a:stretch/>
          </p:blipFill>
          <p:spPr>
            <a:xfrm>
              <a:off x="10280460" y="4967823"/>
              <a:ext cx="630930" cy="471273"/>
            </a:xfrm>
            <a:prstGeom prst="rect">
              <a:avLst/>
            </a:prstGeom>
            <a:noFill/>
            <a:ln>
              <a:noFill/>
            </a:ln>
          </p:spPr>
        </p:pic>
        <p:pic>
          <p:nvPicPr>
            <p:cNvPr id="505" name="Google Shape;505;p3"/>
            <p:cNvPicPr preferRelativeResize="0"/>
            <p:nvPr/>
          </p:nvPicPr>
          <p:blipFill rotWithShape="1">
            <a:blip r:embed="rId9">
              <a:alphaModFix/>
            </a:blip>
            <a:srcRect l="74744" t="23325" r="10688" b="30054"/>
            <a:stretch/>
          </p:blipFill>
          <p:spPr>
            <a:xfrm rot="1461832">
              <a:off x="10456526" y="4850932"/>
              <a:ext cx="147273" cy="471273"/>
            </a:xfrm>
            <a:prstGeom prst="rect">
              <a:avLst/>
            </a:prstGeom>
            <a:noFill/>
            <a:ln>
              <a:noFill/>
            </a:ln>
          </p:spPr>
        </p:pic>
      </p:grpSp>
      <p:sp>
        <p:nvSpPr>
          <p:cNvPr id="506" name="Google Shape;506;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507" name="Google Shape;507;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508" name="Google Shape;508;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512"/>
        <p:cNvGrpSpPr/>
        <p:nvPr/>
      </p:nvGrpSpPr>
      <p:grpSpPr>
        <a:xfrm>
          <a:off x="0" y="0"/>
          <a:ext cx="0" cy="0"/>
          <a:chOff x="0" y="0"/>
          <a:chExt cx="0" cy="0"/>
        </a:xfrm>
      </p:grpSpPr>
      <p:sp>
        <p:nvSpPr>
          <p:cNvPr id="513" name="Google Shape;513;p4"/>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14" name="Google Shape;514;p4"/>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515" name="Google Shape;515;p4"/>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516" name="Google Shape;516;p4"/>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517" name="Google Shape;517;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pic>
        <p:nvPicPr>
          <p:cNvPr id="518" name="Google Shape;518;p4"/>
          <p:cNvPicPr preferRelativeResize="0"/>
          <p:nvPr/>
        </p:nvPicPr>
        <p:blipFill rotWithShape="1">
          <a:blip r:embed="rId4">
            <a:alphaModFix/>
          </a:blip>
          <a:srcRect/>
          <a:stretch/>
        </p:blipFill>
        <p:spPr>
          <a:xfrm rot="-1924716">
            <a:off x="8767614" y="4444158"/>
            <a:ext cx="1564020" cy="174252"/>
          </a:xfrm>
          <a:prstGeom prst="rect">
            <a:avLst/>
          </a:prstGeom>
          <a:noFill/>
          <a:ln>
            <a:noFill/>
          </a:ln>
        </p:spPr>
      </p:pic>
      <p:pic>
        <p:nvPicPr>
          <p:cNvPr id="519" name="Google Shape;519;p4"/>
          <p:cNvPicPr preferRelativeResize="0"/>
          <p:nvPr/>
        </p:nvPicPr>
        <p:blipFill rotWithShape="1">
          <a:blip r:embed="rId5">
            <a:alphaModFix/>
          </a:blip>
          <a:srcRect l="11665" t="23325" r="26245" b="30054"/>
          <a:stretch/>
        </p:blipFill>
        <p:spPr>
          <a:xfrm>
            <a:off x="8996142" y="2466789"/>
            <a:ext cx="1478097" cy="1109845"/>
          </a:xfrm>
          <a:prstGeom prst="rect">
            <a:avLst/>
          </a:prstGeom>
          <a:noFill/>
          <a:ln>
            <a:noFill/>
          </a:ln>
          <a:effectLst>
            <a:outerShdw blurRad="50800" dist="38100" dir="2700000" algn="tl" rotWithShape="0">
              <a:srgbClr val="000000">
                <a:alpha val="40000"/>
              </a:srgbClr>
            </a:outerShdw>
          </a:effectLst>
        </p:spPr>
      </p:pic>
      <p:pic>
        <p:nvPicPr>
          <p:cNvPr id="520" name="Google Shape;520;p4"/>
          <p:cNvPicPr preferRelativeResize="0"/>
          <p:nvPr/>
        </p:nvPicPr>
        <p:blipFill rotWithShape="1">
          <a:blip r:embed="rId6">
            <a:alphaModFix/>
          </a:blip>
          <a:srcRect/>
          <a:stretch/>
        </p:blipFill>
        <p:spPr>
          <a:xfrm flipH="1">
            <a:off x="9715486" y="4960411"/>
            <a:ext cx="413335" cy="397411"/>
          </a:xfrm>
          <a:prstGeom prst="rect">
            <a:avLst/>
          </a:prstGeom>
          <a:noFill/>
          <a:ln>
            <a:noFill/>
          </a:ln>
        </p:spPr>
      </p:pic>
      <p:sp>
        <p:nvSpPr>
          <p:cNvPr id="521" name="Google Shape;521;p4"/>
          <p:cNvSpPr txBox="1"/>
          <p:nvPr/>
        </p:nvSpPr>
        <p:spPr>
          <a:xfrm>
            <a:off x="8827225" y="3576634"/>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دفتر التلميذ</a:t>
            </a:r>
            <a:endParaRPr sz="1400" b="0" i="0" u="none" strike="noStrike" cap="none">
              <a:solidFill>
                <a:srgbClr val="000000"/>
              </a:solidFill>
              <a:latin typeface="Arial"/>
              <a:ea typeface="Arial"/>
              <a:cs typeface="Arial"/>
              <a:sym typeface="Arial"/>
            </a:endParaRPr>
          </a:p>
        </p:txBody>
      </p:sp>
      <p:sp>
        <p:nvSpPr>
          <p:cNvPr id="522" name="Google Shape;522;p4"/>
          <p:cNvSpPr/>
          <p:nvPr/>
        </p:nvSpPr>
        <p:spPr>
          <a:xfrm>
            <a:off x="4428576" y="4028276"/>
            <a:ext cx="1349291"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بطاقة التحضير للحصة</a:t>
            </a:r>
            <a:endParaRPr sz="1067" b="1" i="0" u="none" strike="noStrike" cap="none">
              <a:solidFill>
                <a:srgbClr val="000000"/>
              </a:solidFill>
              <a:latin typeface="Arial"/>
              <a:ea typeface="Arial"/>
              <a:cs typeface="Arial"/>
              <a:sym typeface="Arial"/>
            </a:endParaRPr>
          </a:p>
        </p:txBody>
      </p:sp>
      <p:pic>
        <p:nvPicPr>
          <p:cNvPr id="523" name="Google Shape;523;p4"/>
          <p:cNvPicPr preferRelativeResize="0"/>
          <p:nvPr/>
        </p:nvPicPr>
        <p:blipFill rotWithShape="1">
          <a:blip r:embed="rId7">
            <a:alphaModFix/>
          </a:blip>
          <a:srcRect/>
          <a:stretch/>
        </p:blipFill>
        <p:spPr>
          <a:xfrm>
            <a:off x="4220447" y="2466789"/>
            <a:ext cx="1765551" cy="1457749"/>
          </a:xfrm>
          <a:prstGeom prst="rect">
            <a:avLst/>
          </a:prstGeom>
          <a:noFill/>
          <a:ln>
            <a:noFill/>
          </a:ln>
        </p:spPr>
      </p:pic>
      <p:sp>
        <p:nvSpPr>
          <p:cNvPr id="524" name="Google Shape;524;p4"/>
          <p:cNvSpPr/>
          <p:nvPr/>
        </p:nvSpPr>
        <p:spPr>
          <a:xfrm>
            <a:off x="2328360" y="3664174"/>
            <a:ext cx="1349291" cy="256545"/>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الحصة ppt  </a:t>
            </a:r>
            <a:endParaRPr sz="1067" b="1" i="0" u="none" strike="noStrike" cap="none">
              <a:solidFill>
                <a:srgbClr val="000000"/>
              </a:solidFill>
              <a:latin typeface="Arial"/>
              <a:ea typeface="Arial"/>
              <a:cs typeface="Arial"/>
              <a:sym typeface="Arial"/>
            </a:endParaRPr>
          </a:p>
        </p:txBody>
      </p:sp>
      <p:sp>
        <p:nvSpPr>
          <p:cNvPr id="525" name="Google Shape;525;p4"/>
          <p:cNvSpPr txBox="1"/>
          <p:nvPr/>
        </p:nvSpPr>
        <p:spPr>
          <a:xfrm>
            <a:off x="6593195" y="4098385"/>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الكراسة</a:t>
            </a:r>
            <a:endParaRPr sz="1067" b="1" i="0" u="none" strike="noStrike" cap="none">
              <a:solidFill>
                <a:srgbClr val="000000"/>
              </a:solidFill>
              <a:latin typeface="Arial"/>
              <a:ea typeface="Arial"/>
              <a:cs typeface="Arial"/>
              <a:sym typeface="Arial"/>
            </a:endParaRPr>
          </a:p>
        </p:txBody>
      </p:sp>
      <p:pic>
        <p:nvPicPr>
          <p:cNvPr id="526" name="Google Shape;526;p4"/>
          <p:cNvPicPr preferRelativeResize="0"/>
          <p:nvPr/>
        </p:nvPicPr>
        <p:blipFill rotWithShape="1">
          <a:blip r:embed="rId8">
            <a:alphaModFix/>
          </a:blip>
          <a:srcRect/>
          <a:stretch/>
        </p:blipFill>
        <p:spPr>
          <a:xfrm>
            <a:off x="6924485" y="2376718"/>
            <a:ext cx="1212188" cy="1651558"/>
          </a:xfrm>
          <a:prstGeom prst="rect">
            <a:avLst/>
          </a:prstGeom>
          <a:noFill/>
          <a:ln>
            <a:noFill/>
          </a:ln>
        </p:spPr>
      </p:pic>
      <p:pic>
        <p:nvPicPr>
          <p:cNvPr id="527" name="Google Shape;527;p4"/>
          <p:cNvPicPr preferRelativeResize="0"/>
          <p:nvPr/>
        </p:nvPicPr>
        <p:blipFill rotWithShape="1">
          <a:blip r:embed="rId9">
            <a:alphaModFix/>
          </a:blip>
          <a:srcRect/>
          <a:stretch/>
        </p:blipFill>
        <p:spPr>
          <a:xfrm>
            <a:off x="2134435" y="2548493"/>
            <a:ext cx="1814614" cy="1030408"/>
          </a:xfrm>
          <a:prstGeom prst="rect">
            <a:avLst/>
          </a:prstGeom>
          <a:noFill/>
          <a:ln>
            <a:noFill/>
          </a:ln>
        </p:spPr>
      </p:pic>
      <p:pic>
        <p:nvPicPr>
          <p:cNvPr id="528" name="Google Shape;528;p4"/>
          <p:cNvPicPr preferRelativeResize="0"/>
          <p:nvPr/>
        </p:nvPicPr>
        <p:blipFill rotWithShape="1">
          <a:blip r:embed="rId10">
            <a:alphaModFix/>
          </a:blip>
          <a:srcRect l="19275" t="42588" r="13719" b="40945"/>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532"/>
        <p:cNvGrpSpPr/>
        <p:nvPr/>
      </p:nvGrpSpPr>
      <p:grpSpPr>
        <a:xfrm>
          <a:off x="0" y="0"/>
          <a:ext cx="0" cy="0"/>
          <a:chOff x="0" y="0"/>
          <a:chExt cx="0" cy="0"/>
        </a:xfrm>
      </p:grpSpPr>
      <p:sp>
        <p:nvSpPr>
          <p:cNvPr id="533" name="Google Shape;533;p51"/>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grpSp>
        <p:nvGrpSpPr>
          <p:cNvPr id="534" name="Google Shape;534;p51"/>
          <p:cNvGrpSpPr/>
          <p:nvPr/>
        </p:nvGrpSpPr>
        <p:grpSpPr>
          <a:xfrm>
            <a:off x="6139754" y="2099367"/>
            <a:ext cx="5847433" cy="3626061"/>
            <a:chOff x="4299350" y="1553369"/>
            <a:chExt cx="6448599" cy="3626061"/>
          </a:xfrm>
        </p:grpSpPr>
        <p:sp>
          <p:nvSpPr>
            <p:cNvPr id="535" name="Google Shape;535;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D0D0D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EAEAE"/>
                  </a:solidFill>
                  <a:latin typeface="Calibri"/>
                  <a:ea typeface="Calibri"/>
                  <a:cs typeface="Calibri"/>
                  <a:sym typeface="Calibri"/>
                </a:rPr>
                <a:t>أستمع بتركيز وأفهم: المقاولة وأبعادها المختلفة</a:t>
              </a:r>
              <a:endParaRPr/>
            </a:p>
          </p:txBody>
        </p:sp>
        <p:sp>
          <p:nvSpPr>
            <p:cNvPr id="536" name="Google Shape;536;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5A5A5"/>
                  </a:solidFill>
                  <a:latin typeface="Calibri"/>
                  <a:ea typeface="Calibri"/>
                  <a:cs typeface="Calibri"/>
                  <a:sym typeface="Calibri"/>
                </a:rPr>
                <a:t>الحصة 3</a:t>
              </a:r>
              <a:endParaRPr sz="2000" b="0" i="0" u="none" strike="noStrike" cap="none">
                <a:solidFill>
                  <a:srgbClr val="A5A5A5"/>
                </a:solidFill>
                <a:latin typeface="Calibri"/>
                <a:ea typeface="Calibri"/>
                <a:cs typeface="Calibri"/>
                <a:sym typeface="Calibri"/>
              </a:endParaRPr>
            </a:p>
          </p:txBody>
        </p:sp>
        <p:sp>
          <p:nvSpPr>
            <p:cNvPr id="537" name="Google Shape;537;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800" b="0" i="0" u="none" strike="noStrike" cap="none">
                  <a:solidFill>
                    <a:srgbClr val="A5A5A5"/>
                  </a:solidFill>
                  <a:latin typeface="Calibri"/>
                  <a:ea typeface="Calibri"/>
                  <a:cs typeface="Calibri"/>
                  <a:sym typeface="Calibri"/>
                </a:rPr>
                <a:t>أتحدث: التعريف بمقاولة</a:t>
              </a:r>
              <a:endParaRPr/>
            </a:p>
          </p:txBody>
        </p:sp>
        <p:sp>
          <p:nvSpPr>
            <p:cNvPr id="538" name="Google Shape;538;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D0D0D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BFBFBF"/>
                  </a:solidFill>
                  <a:latin typeface="Calibri"/>
                  <a:ea typeface="Calibri"/>
                  <a:cs typeface="Calibri"/>
                  <a:sym typeface="Calibri"/>
                </a:rPr>
                <a:t>الحصة 1</a:t>
              </a:r>
              <a:endParaRPr sz="2000" b="0" i="0" u="none" strike="noStrike" cap="none">
                <a:solidFill>
                  <a:srgbClr val="BFBFBF"/>
                </a:solidFill>
                <a:latin typeface="Calibri"/>
                <a:ea typeface="Calibri"/>
                <a:cs typeface="Calibri"/>
                <a:sym typeface="Calibri"/>
              </a:endParaRPr>
            </a:p>
          </p:txBody>
        </p:sp>
        <p:sp>
          <p:nvSpPr>
            <p:cNvPr id="539" name="Google Shape;539;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الحصة 2 </a:t>
              </a:r>
              <a:endParaRPr sz="2400" b="0" i="0" u="none" strike="noStrike" cap="none">
                <a:solidFill>
                  <a:srgbClr val="000000"/>
                </a:solidFill>
                <a:latin typeface="Calibri"/>
                <a:ea typeface="Calibri"/>
                <a:cs typeface="Calibri"/>
                <a:sym typeface="Calibri"/>
              </a:endParaRPr>
            </a:p>
          </p:txBody>
        </p:sp>
        <p:sp>
          <p:nvSpPr>
            <p:cNvPr id="540" name="Google Shape;540;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4</a:t>
              </a:r>
              <a:endParaRPr sz="2000" b="0" i="0" u="none" strike="noStrike" cap="none">
                <a:solidFill>
                  <a:srgbClr val="7F7F7F"/>
                </a:solidFill>
                <a:latin typeface="Calibri"/>
                <a:ea typeface="Calibri"/>
                <a:cs typeface="Calibri"/>
                <a:sym typeface="Calibri"/>
              </a:endParaRPr>
            </a:p>
          </p:txBody>
        </p:sp>
        <p:sp>
          <p:nvSpPr>
            <p:cNvPr id="541" name="Google Shape;541;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800" b="0" i="0" u="none" strike="noStrike" cap="none">
                  <a:solidFill>
                    <a:schemeClr val="dk1"/>
                  </a:solidFill>
                  <a:latin typeface="Calibri"/>
                  <a:ea typeface="Calibri"/>
                  <a:cs typeface="Calibri"/>
                  <a:sym typeface="Calibri"/>
                </a:rPr>
                <a:t>الظواهر اللغوية : التعليل</a:t>
              </a:r>
              <a:endParaRPr/>
            </a:p>
          </p:txBody>
        </p:sp>
        <p:sp>
          <p:nvSpPr>
            <p:cNvPr id="542" name="Google Shape;542;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600" b="0" i="0" u="none" strike="noStrike" cap="none">
                  <a:solidFill>
                    <a:srgbClr val="A5A5A5"/>
                  </a:solidFill>
                  <a:latin typeface="Calibri"/>
                  <a:ea typeface="Calibri"/>
                  <a:cs typeface="Calibri"/>
                  <a:sym typeface="Calibri"/>
                </a:rPr>
                <a:t>الطلاقة والفهم: كيف تصبح رجل أعمال ناجحا؟(ح1)</a:t>
              </a:r>
              <a:endParaRPr/>
            </a:p>
          </p:txBody>
        </p:sp>
      </p:grpSp>
      <p:sp>
        <p:nvSpPr>
          <p:cNvPr id="543" name="Google Shape;543;p51"/>
          <p:cNvSpPr/>
          <p:nvPr/>
        </p:nvSpPr>
        <p:spPr>
          <a:xfrm>
            <a:off x="6130654"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الأول</a:t>
            </a:r>
            <a:endParaRPr sz="3200" b="1" i="0" u="none" strike="noStrike" cap="none">
              <a:solidFill>
                <a:schemeClr val="lt1"/>
              </a:solidFill>
              <a:latin typeface="Calibri"/>
              <a:ea typeface="Calibri"/>
              <a:cs typeface="Calibri"/>
              <a:sym typeface="Calibri"/>
            </a:endParaRPr>
          </a:p>
        </p:txBody>
      </p:sp>
      <p:sp>
        <p:nvSpPr>
          <p:cNvPr id="544" name="Google Shape;544;p51"/>
          <p:cNvSpPr/>
          <p:nvPr/>
        </p:nvSpPr>
        <p:spPr>
          <a:xfrm>
            <a:off x="6014542" y="2880631"/>
            <a:ext cx="6177458" cy="976025"/>
          </a:xfrm>
          <a:prstGeom prst="roundRect">
            <a:avLst>
              <a:gd name="adj" fmla="val 50000"/>
            </a:avLst>
          </a:prstGeom>
          <a:noFill/>
          <a:ln w="38100" cap="flat" cmpd="sng">
            <a:solidFill>
              <a:srgbClr val="082836"/>
            </a:solidFill>
            <a:prstDash val="lg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545" name="Google Shape;545;p51"/>
          <p:cNvSpPr/>
          <p:nvPr/>
        </p:nvSpPr>
        <p:spPr>
          <a:xfrm>
            <a:off x="123748"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الثاني</a:t>
            </a:r>
            <a:endParaRPr sz="3200" b="1" i="0" u="none" strike="noStrike" cap="none">
              <a:solidFill>
                <a:schemeClr val="lt1"/>
              </a:solidFill>
              <a:latin typeface="Calibri"/>
              <a:ea typeface="Calibri"/>
              <a:cs typeface="Calibri"/>
              <a:sym typeface="Calibri"/>
            </a:endParaRPr>
          </a:p>
        </p:txBody>
      </p:sp>
      <p:grpSp>
        <p:nvGrpSpPr>
          <p:cNvPr id="546" name="Google Shape;546;p51"/>
          <p:cNvGrpSpPr/>
          <p:nvPr/>
        </p:nvGrpSpPr>
        <p:grpSpPr>
          <a:xfrm>
            <a:off x="167109" y="2110551"/>
            <a:ext cx="5847433" cy="3626061"/>
            <a:chOff x="4299350" y="1553369"/>
            <a:chExt cx="6448599" cy="3626061"/>
          </a:xfrm>
        </p:grpSpPr>
        <p:sp>
          <p:nvSpPr>
            <p:cNvPr id="547" name="Google Shape;547;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600" b="0" i="0" u="none" strike="noStrike" cap="none">
                  <a:solidFill>
                    <a:srgbClr val="A5A5A5"/>
                  </a:solidFill>
                  <a:latin typeface="Calibri"/>
                  <a:ea typeface="Calibri"/>
                  <a:cs typeface="Calibri"/>
                  <a:sym typeface="Calibri"/>
                </a:rPr>
                <a:t>الطلاقة والفهم: كيف تصبح رجل أعمال ناجحا؟(ح2)</a:t>
              </a:r>
              <a:endParaRPr/>
            </a:p>
          </p:txBody>
        </p:sp>
        <p:sp>
          <p:nvSpPr>
            <p:cNvPr id="548" name="Google Shape;548;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7</a:t>
              </a:r>
              <a:endParaRPr sz="2000" b="0" i="0" u="none" strike="noStrike" cap="none">
                <a:solidFill>
                  <a:srgbClr val="7F7F7F"/>
                </a:solidFill>
                <a:latin typeface="Calibri"/>
                <a:ea typeface="Calibri"/>
                <a:cs typeface="Calibri"/>
                <a:sym typeface="Calibri"/>
              </a:endParaRPr>
            </a:p>
          </p:txBody>
        </p:sp>
        <p:sp>
          <p:nvSpPr>
            <p:cNvPr id="549" name="Google Shape;549;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الإنتاج الكتابي: إنتاج نص حجاجي (2)</a:t>
              </a:r>
              <a:endParaRPr sz="2000" b="0" i="0" u="none" strike="noStrike" cap="none">
                <a:solidFill>
                  <a:srgbClr val="7F7F7F"/>
                </a:solidFill>
                <a:latin typeface="Calibri"/>
                <a:ea typeface="Calibri"/>
                <a:cs typeface="Calibri"/>
                <a:sym typeface="Calibri"/>
              </a:endParaRPr>
            </a:p>
          </p:txBody>
        </p:sp>
        <p:sp>
          <p:nvSpPr>
            <p:cNvPr id="550" name="Google Shape;550;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5</a:t>
              </a:r>
              <a:endParaRPr sz="2000" b="0" i="0" u="none" strike="noStrike" cap="none">
                <a:solidFill>
                  <a:srgbClr val="7F7F7F"/>
                </a:solidFill>
                <a:latin typeface="Calibri"/>
                <a:ea typeface="Calibri"/>
                <a:cs typeface="Calibri"/>
                <a:sym typeface="Calibri"/>
              </a:endParaRPr>
            </a:p>
          </p:txBody>
        </p:sp>
        <p:sp>
          <p:nvSpPr>
            <p:cNvPr id="551" name="Google Shape;551;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6 </a:t>
              </a:r>
              <a:endParaRPr sz="2000" b="0" i="0" u="none" strike="noStrike" cap="none">
                <a:solidFill>
                  <a:srgbClr val="7F7F7F"/>
                </a:solidFill>
                <a:latin typeface="Calibri"/>
                <a:ea typeface="Calibri"/>
                <a:cs typeface="Calibri"/>
                <a:sym typeface="Calibri"/>
              </a:endParaRPr>
            </a:p>
          </p:txBody>
        </p:sp>
        <p:sp>
          <p:nvSpPr>
            <p:cNvPr id="552" name="Google Shape;552;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8</a:t>
              </a:r>
              <a:endParaRPr sz="2000" b="0" i="0" u="none" strike="noStrike" cap="none">
                <a:solidFill>
                  <a:srgbClr val="7F7F7F"/>
                </a:solidFill>
                <a:latin typeface="Calibri"/>
                <a:ea typeface="Calibri"/>
                <a:cs typeface="Calibri"/>
                <a:sym typeface="Calibri"/>
              </a:endParaRPr>
            </a:p>
          </p:txBody>
        </p:sp>
        <p:sp>
          <p:nvSpPr>
            <p:cNvPr id="553" name="Google Shape;553;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الإنتاج الكتابي: إنتاج نص حجاجي (2)</a:t>
              </a:r>
              <a:endParaRPr sz="2000" b="0" i="0" u="none" strike="noStrike" cap="none">
                <a:solidFill>
                  <a:srgbClr val="7F7F7F"/>
                </a:solidFill>
                <a:latin typeface="Calibri"/>
                <a:ea typeface="Calibri"/>
                <a:cs typeface="Calibri"/>
                <a:sym typeface="Calibri"/>
              </a:endParaRPr>
            </a:p>
          </p:txBody>
        </p:sp>
        <p:sp>
          <p:nvSpPr>
            <p:cNvPr id="554" name="Google Shape;554;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التقويم والدعم</a:t>
              </a:r>
              <a:endParaRPr sz="2000" b="0" i="0" u="none" strike="noStrike" cap="none">
                <a:solidFill>
                  <a:srgbClr val="7F7F7F"/>
                </a:solidFill>
                <a:latin typeface="Calibri"/>
                <a:ea typeface="Calibri"/>
                <a:cs typeface="Calibri"/>
                <a:sym typeface="Calibri"/>
              </a:endParaRPr>
            </a:p>
          </p:txBody>
        </p:sp>
      </p:grpSp>
      <p:pic>
        <p:nvPicPr>
          <p:cNvPr id="555" name="Google Shape;555;p51"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8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8 دقائق</a:t>
            </a:r>
            <a:endParaRPr/>
          </a:p>
        </p:txBody>
      </p:sp>
      <p:sp>
        <p:nvSpPr>
          <p:cNvPr id="561" name="Google Shape;561;p8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تعرف التعليل ووظيفته</a:t>
            </a:r>
            <a:endParaRPr/>
          </a:p>
        </p:txBody>
      </p:sp>
      <p:sp>
        <p:nvSpPr>
          <p:cNvPr id="562" name="Google Shape;562;p8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توظيف التعليل في سياقات تواصلية مختلفة</a:t>
            </a:r>
            <a:endParaRPr>
              <a:solidFill>
                <a:srgbClr val="2F5496"/>
              </a:solidFill>
              <a:latin typeface="Calibri"/>
              <a:ea typeface="Calibri"/>
              <a:cs typeface="Calibri"/>
              <a:sym typeface="Calibri"/>
            </a:endParaRPr>
          </a:p>
        </p:txBody>
      </p:sp>
      <p:sp>
        <p:nvSpPr>
          <p:cNvPr id="563" name="Google Shape;563;p87"/>
          <p:cNvSpPr txBox="1">
            <a:spLocks noGrp="1"/>
          </p:cNvSpPr>
          <p:nvPr>
            <p:ph type="body" idx="4"/>
          </p:nvPr>
        </p:nvSpPr>
        <p:spPr>
          <a:xfrm>
            <a:off x="4575349" y="1885165"/>
            <a:ext cx="5044339" cy="460800"/>
          </a:xfrm>
          <a:prstGeom prst="rect">
            <a:avLst/>
          </a:prstGeom>
          <a:noFill/>
          <a:ln>
            <a:noFill/>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Clr>
                <a:srgbClr val="000000"/>
              </a:buClr>
              <a:buSzPts val="2000"/>
              <a:buFont typeface="Arial"/>
              <a:buNone/>
            </a:pPr>
            <a:r>
              <a:rPr lang="ar-MA" b="1" i="0" u="none" strike="noStrike" cap="none">
                <a:solidFill>
                  <a:srgbClr val="0F4861"/>
                </a:solidFill>
                <a:latin typeface="Calibri"/>
                <a:ea typeface="Calibri"/>
                <a:cs typeface="Calibri"/>
                <a:sym typeface="Calibri"/>
              </a:rPr>
              <a:t> </a:t>
            </a:r>
            <a:r>
              <a:rPr lang="ar-MA">
                <a:solidFill>
                  <a:srgbClr val="106585"/>
                </a:solidFill>
                <a:latin typeface="Calibri"/>
                <a:ea typeface="Calibri"/>
                <a:cs typeface="Calibri"/>
                <a:sym typeface="Calibri"/>
              </a:rPr>
              <a:t>افتتاح الحصة</a:t>
            </a:r>
            <a:endParaRPr b="1" i="0" u="none" strike="noStrike" cap="none">
              <a:solidFill>
                <a:srgbClr val="0F4861"/>
              </a:solidFill>
              <a:latin typeface="Calibri"/>
              <a:ea typeface="Calibri"/>
              <a:cs typeface="Calibri"/>
              <a:sym typeface="Calibri"/>
            </a:endParaRPr>
          </a:p>
        </p:txBody>
      </p:sp>
      <p:sp>
        <p:nvSpPr>
          <p:cNvPr id="564" name="Google Shape;564;p87"/>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5" name="Google Shape;565;p87"/>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6" name="Google Shape;566;p87"/>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7 دقائق</a:t>
            </a:r>
            <a:endParaRPr/>
          </a:p>
        </p:txBody>
      </p:sp>
      <p:sp>
        <p:nvSpPr>
          <p:cNvPr id="567" name="Google Shape;567;p87"/>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571"/>
        <p:cNvGrpSpPr/>
        <p:nvPr/>
      </p:nvGrpSpPr>
      <p:grpSpPr>
        <a:xfrm>
          <a:off x="0" y="0"/>
          <a:ext cx="0" cy="0"/>
          <a:chOff x="0" y="0"/>
          <a:chExt cx="0" cy="0"/>
        </a:xfrm>
      </p:grpSpPr>
      <p:grpSp>
        <p:nvGrpSpPr>
          <p:cNvPr id="572" name="Google Shape;572;p7"/>
          <p:cNvGrpSpPr/>
          <p:nvPr/>
        </p:nvGrpSpPr>
        <p:grpSpPr>
          <a:xfrm>
            <a:off x="812158" y="844906"/>
            <a:ext cx="10567685" cy="5198169"/>
            <a:chOff x="2184399" y="1402024"/>
            <a:chExt cx="7823200" cy="4942038"/>
          </a:xfrm>
        </p:grpSpPr>
        <p:sp>
          <p:nvSpPr>
            <p:cNvPr id="573" name="Google Shape;573;p7"/>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4" name="Google Shape;574;p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575" name="Google Shape;575;p7"/>
          <p:cNvGrpSpPr/>
          <p:nvPr/>
        </p:nvGrpSpPr>
        <p:grpSpPr>
          <a:xfrm>
            <a:off x="8302170" y="4917801"/>
            <a:ext cx="2919731" cy="936371"/>
            <a:chOff x="8302171" y="4917801"/>
            <a:chExt cx="2919730" cy="936370"/>
          </a:xfrm>
        </p:grpSpPr>
        <p:sp>
          <p:nvSpPr>
            <p:cNvPr id="576" name="Google Shape;576;p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7" name="Google Shape;577;p7"/>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3600" b="1" i="0" u="none" strike="noStrike" cap="none">
                <a:solidFill>
                  <a:srgbClr val="000000"/>
                </a:solidFill>
                <a:latin typeface="Calibri"/>
                <a:ea typeface="Calibri"/>
                <a:cs typeface="Calibri"/>
                <a:sym typeface="Calibri"/>
              </a:endParaRPr>
            </a:p>
          </p:txBody>
        </p:sp>
      </p:grpSp>
      <p:sp>
        <p:nvSpPr>
          <p:cNvPr id="578" name="Google Shape;578;p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579" name="Google Shape;579;p7"/>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580" name="Google Shape;580;p7"/>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586" name="Google Shape;586;p8"/>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587" name="Google Shape;587;p8"/>
          <p:cNvPicPr preferRelativeResize="0"/>
          <p:nvPr/>
        </p:nvPicPr>
        <p:blipFill rotWithShape="1">
          <a:blip r:embed="rId4">
            <a:alphaModFix/>
          </a:blip>
          <a:srcRect/>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592" name="Google Shape;592;p9"/>
          <p:cNvGrpSpPr/>
          <p:nvPr/>
        </p:nvGrpSpPr>
        <p:grpSpPr>
          <a:xfrm>
            <a:off x="4932835" y="1459304"/>
            <a:ext cx="6054377" cy="3711725"/>
            <a:chOff x="1715066" y="1103461"/>
            <a:chExt cx="5717724" cy="3124203"/>
          </a:xfrm>
        </p:grpSpPr>
        <p:sp>
          <p:nvSpPr>
            <p:cNvPr id="593" name="Google Shape;593;p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94" name="Google Shape;594;p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595" name="Google Shape;595;p9"/>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596" name="Google Shape;596;p9"/>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pic>
        <p:nvPicPr>
          <p:cNvPr id="597" name="Google Shape;597;p9"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p10"/>
          <p:cNvPicPr preferRelativeResize="0"/>
          <p:nvPr/>
        </p:nvPicPr>
        <p:blipFill rotWithShape="1">
          <a:blip r:embed="rId3">
            <a:alphaModFix/>
          </a:blip>
          <a:srcRect/>
          <a:stretch/>
        </p:blipFill>
        <p:spPr>
          <a:xfrm>
            <a:off x="376775" y="192858"/>
            <a:ext cx="730250" cy="730250"/>
          </a:xfrm>
          <a:prstGeom prst="rect">
            <a:avLst/>
          </a:prstGeom>
          <a:noFill/>
          <a:ln>
            <a:noFill/>
          </a:ln>
        </p:spPr>
      </p:pic>
      <p:sp>
        <p:nvSpPr>
          <p:cNvPr id="603" name="Google Shape;603;p10"/>
          <p:cNvSpPr/>
          <p:nvPr/>
        </p:nvSpPr>
        <p:spPr>
          <a:xfrm>
            <a:off x="887380" y="2463644"/>
            <a:ext cx="10546902" cy="1785064"/>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endParaRPr sz="2400" b="1" i="0" u="none" strike="noStrike" cap="none">
              <a:solidFill>
                <a:schemeClr val="dk1"/>
              </a:solidFill>
              <a:latin typeface="Calibri"/>
              <a:ea typeface="Calibri"/>
              <a:cs typeface="Calibri"/>
              <a:sym typeface="Calibri"/>
            </a:endParaRPr>
          </a:p>
          <a:p>
            <a:pPr marL="0" marR="0" lvl="0" indent="0" algn="ctr" rtl="1">
              <a:lnSpc>
                <a:spcPct val="150000"/>
              </a:lnSpc>
              <a:spcBef>
                <a:spcPts val="0"/>
              </a:spcBef>
              <a:spcAft>
                <a:spcPts val="0"/>
              </a:spcAft>
              <a:buNone/>
            </a:pPr>
            <a:r>
              <a:rPr lang="ar-MA" sz="2400" b="1" i="0" u="none" strike="noStrike" cap="none">
                <a:solidFill>
                  <a:schemeClr val="dk1"/>
                </a:solidFill>
                <a:latin typeface="Calibri"/>
                <a:ea typeface="Calibri"/>
                <a:cs typeface="Calibri"/>
                <a:sym typeface="Calibri"/>
              </a:rPr>
              <a:t>1- شخصيتي المفضلة هي ..............، وهي شخصية اشتهرت بــــ...............، وتميزت .................</a:t>
            </a:r>
            <a:endParaRPr/>
          </a:p>
          <a:p>
            <a:pPr marL="0" marR="0" lvl="0" indent="0" algn="ctr" rtl="1">
              <a:lnSpc>
                <a:spcPct val="150000"/>
              </a:lnSpc>
              <a:spcBef>
                <a:spcPts val="0"/>
              </a:spcBef>
              <a:spcAft>
                <a:spcPts val="0"/>
              </a:spcAft>
              <a:buNone/>
            </a:pPr>
            <a:r>
              <a:rPr lang="ar-MA" sz="2400" b="1" i="0" u="none" strike="noStrike" cap="none">
                <a:solidFill>
                  <a:schemeClr val="dk1"/>
                </a:solidFill>
                <a:latin typeface="Calibri"/>
                <a:ea typeface="Calibri"/>
                <a:cs typeface="Calibri"/>
                <a:sym typeface="Calibri"/>
              </a:rPr>
              <a:t>2- قدوتي المفضلة هي ....................، لأنها ......................، ومن إنجازاتها .........................</a:t>
            </a:r>
            <a:endParaRPr/>
          </a:p>
          <a:p>
            <a:pPr marL="0" marR="0" lvl="0" indent="0" algn="ctr" rtl="1">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04" name="Google Shape;604;p10"/>
          <p:cNvSpPr txBox="1"/>
          <p:nvPr/>
        </p:nvSpPr>
        <p:spPr>
          <a:xfrm>
            <a:off x="1296051" y="634824"/>
            <a:ext cx="10038729" cy="21544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يطلب المدرس من المتعلم (ة)  التعريف بشخصية مفضلة، مع تعليل هذا التفضيل بإنجاز من إنجازاتها بتوظيف تعبير مناسب أو بمحاكاة تعبير من التعبيرين الآتيين:</a:t>
            </a:r>
            <a:endParaRPr sz="1400" b="0" i="0" u="none" strike="noStrike" cap="none">
              <a:solidFill>
                <a:srgbClr val="AEABAB"/>
              </a:solidFill>
              <a:latin typeface="Calibri"/>
              <a:ea typeface="Calibri"/>
              <a:cs typeface="Calibri"/>
              <a:sym typeface="Calibri"/>
            </a:endParaRPr>
          </a:p>
        </p:txBody>
      </p:sp>
      <p:sp>
        <p:nvSpPr>
          <p:cNvPr id="605" name="Google Shape;605;p10"/>
          <p:cNvSpPr txBox="1"/>
          <p:nvPr/>
        </p:nvSpPr>
        <p:spPr>
          <a:xfrm>
            <a:off x="2788757" y="222444"/>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اختيار شخصيتك المفضلة، وتعليل الاختيار</a:t>
            </a:r>
            <a:endParaRPr sz="2000" b="1"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88"/>
          <p:cNvPicPr preferRelativeResize="0"/>
          <p:nvPr/>
        </p:nvPicPr>
        <p:blipFill rotWithShape="1">
          <a:blip r:embed="rId3">
            <a:alphaModFix/>
          </a:blip>
          <a:srcRect/>
          <a:stretch/>
        </p:blipFill>
        <p:spPr>
          <a:xfrm>
            <a:off x="266247" y="192858"/>
            <a:ext cx="730250" cy="730250"/>
          </a:xfrm>
          <a:prstGeom prst="rect">
            <a:avLst/>
          </a:prstGeom>
          <a:noFill/>
          <a:ln>
            <a:noFill/>
          </a:ln>
        </p:spPr>
      </p:pic>
      <p:sp>
        <p:nvSpPr>
          <p:cNvPr id="611" name="Google Shape;611;p88"/>
          <p:cNvSpPr txBox="1"/>
          <p:nvPr/>
        </p:nvSpPr>
        <p:spPr>
          <a:xfrm>
            <a:off x="1304438" y="640682"/>
            <a:ext cx="10038729" cy="21544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يستمع المدرس لثمانية متعلمين، ويستثمرها الهدف من النشاط المتمثل في تعليل سلوكاتنا واختياراتنا وقراراتنا</a:t>
            </a:r>
            <a:endParaRPr sz="1400" b="0" i="0" u="none" strike="noStrike" cap="none">
              <a:solidFill>
                <a:srgbClr val="AEABAB"/>
              </a:solidFill>
              <a:latin typeface="Calibri"/>
              <a:ea typeface="Calibri"/>
              <a:cs typeface="Calibri"/>
              <a:sym typeface="Calibri"/>
            </a:endParaRPr>
          </a:p>
        </p:txBody>
      </p:sp>
      <p:sp>
        <p:nvSpPr>
          <p:cNvPr id="612" name="Google Shape;612;p88"/>
          <p:cNvSpPr txBox="1"/>
          <p:nvPr/>
        </p:nvSpPr>
        <p:spPr>
          <a:xfrm>
            <a:off x="2788757" y="222444"/>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اختيار شخصيتك المفضلة، وتعليل الاختيار</a:t>
            </a:r>
            <a:endParaRPr sz="2000" b="1" i="0" u="none" strike="noStrike" cap="none">
              <a:solidFill>
                <a:schemeClr val="dk1"/>
              </a:solidFill>
              <a:latin typeface="Calibri"/>
              <a:ea typeface="Calibri"/>
              <a:cs typeface="Calibri"/>
              <a:sym typeface="Calibri"/>
            </a:endParaRPr>
          </a:p>
        </p:txBody>
      </p:sp>
      <p:sp>
        <p:nvSpPr>
          <p:cNvPr id="613" name="Google Shape;613;p88"/>
          <p:cNvSpPr/>
          <p:nvPr/>
        </p:nvSpPr>
        <p:spPr>
          <a:xfrm>
            <a:off x="887380" y="2463644"/>
            <a:ext cx="10546902" cy="1785064"/>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endParaRPr sz="2400" b="1" i="0" u="none" strike="noStrike" cap="none">
              <a:solidFill>
                <a:schemeClr val="dk1"/>
              </a:solidFill>
              <a:latin typeface="Calibri"/>
              <a:ea typeface="Calibri"/>
              <a:cs typeface="Calibri"/>
              <a:sym typeface="Calibri"/>
            </a:endParaRPr>
          </a:p>
          <a:p>
            <a:pPr marL="0" marR="0" lvl="0" indent="0" algn="ctr" rtl="1">
              <a:lnSpc>
                <a:spcPct val="150000"/>
              </a:lnSpc>
              <a:spcBef>
                <a:spcPts val="0"/>
              </a:spcBef>
              <a:spcAft>
                <a:spcPts val="0"/>
              </a:spcAft>
              <a:buNone/>
            </a:pPr>
            <a:r>
              <a:rPr lang="ar-MA" sz="2400" b="1" i="0" u="none" strike="noStrike" cap="none">
                <a:solidFill>
                  <a:schemeClr val="dk1"/>
                </a:solidFill>
                <a:latin typeface="Calibri"/>
                <a:ea typeface="Calibri"/>
                <a:cs typeface="Calibri"/>
                <a:sym typeface="Calibri"/>
              </a:rPr>
              <a:t>1- شخصيتي المفضلة هي ..............، وهي شخصية اشتهرت بــــ...............، وتميزت .................</a:t>
            </a:r>
            <a:endParaRPr/>
          </a:p>
          <a:p>
            <a:pPr marL="0" marR="0" lvl="0" indent="0" algn="ctr" rtl="1">
              <a:lnSpc>
                <a:spcPct val="150000"/>
              </a:lnSpc>
              <a:spcBef>
                <a:spcPts val="0"/>
              </a:spcBef>
              <a:spcAft>
                <a:spcPts val="0"/>
              </a:spcAft>
              <a:buNone/>
            </a:pPr>
            <a:r>
              <a:rPr lang="ar-MA" sz="2400" b="1" i="0" u="none" strike="noStrike" cap="none">
                <a:solidFill>
                  <a:schemeClr val="dk1"/>
                </a:solidFill>
                <a:latin typeface="Calibri"/>
                <a:ea typeface="Calibri"/>
                <a:cs typeface="Calibri"/>
                <a:sym typeface="Calibri"/>
              </a:rPr>
              <a:t>2- قدوتي المفضلة هي ....................، لأنها ......................، ومن إنجازاتها .........................</a:t>
            </a:r>
            <a:endParaRPr/>
          </a:p>
          <a:p>
            <a:pPr marL="0" marR="0" lvl="0" indent="0" algn="ctr" rtl="1">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pic>
        <p:nvPicPr>
          <p:cNvPr id="618" name="Google Shape;618;p12"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619" name="Google Shape;619;p12"/>
          <p:cNvGrpSpPr/>
          <p:nvPr/>
        </p:nvGrpSpPr>
        <p:grpSpPr>
          <a:xfrm>
            <a:off x="4932835" y="1459304"/>
            <a:ext cx="6054377" cy="3711725"/>
            <a:chOff x="1715066" y="1103461"/>
            <a:chExt cx="5717724" cy="3124203"/>
          </a:xfrm>
        </p:grpSpPr>
        <p:sp>
          <p:nvSpPr>
            <p:cNvPr id="620" name="Google Shape;620;p1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21" name="Google Shape;621;p1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22" name="Google Shape;622;p12"/>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623" name="Google Shape;623;p12"/>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دقيقة واحدة</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a:solidFill>
                  <a:schemeClr val="dk1"/>
                </a:solidFill>
              </a:rPr>
              <a:t>الآن، دعونا نتحقق معًا من الواجبات المنزلية التي طلب منكم إنجازها</a:t>
            </a:r>
            <a:br>
              <a:rPr lang="ar-MA">
                <a:solidFill>
                  <a:schemeClr val="dk1"/>
                </a:solidFill>
              </a:rPr>
            </a:br>
            <a:endParaRPr>
              <a:solidFill>
                <a:schemeClr val="dk1"/>
              </a:solidFill>
            </a:endParaRPr>
          </a:p>
        </p:txBody>
      </p:sp>
      <p:sp>
        <p:nvSpPr>
          <p:cNvPr id="629" name="Google Shape;629;p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FABAB"/>
              </a:buClr>
              <a:buSzPts val="1400"/>
              <a:buNone/>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630" name="Google Shape;630;p13"/>
          <p:cNvPicPr preferRelativeResize="0"/>
          <p:nvPr/>
        </p:nvPicPr>
        <p:blipFill rotWithShape="1">
          <a:blip r:embed="rId3">
            <a:alphaModFix/>
          </a:blip>
          <a:srcRect/>
          <a:stretch/>
        </p:blipFill>
        <p:spPr>
          <a:xfrm>
            <a:off x="376775" y="192858"/>
            <a:ext cx="730250" cy="730250"/>
          </a:xfrm>
          <a:prstGeom prst="rect">
            <a:avLst/>
          </a:prstGeom>
          <a:noFill/>
          <a:ln>
            <a:noFill/>
          </a:ln>
        </p:spPr>
      </p:pic>
      <p:pic>
        <p:nvPicPr>
          <p:cNvPr id="631" name="Google Shape;631;p13"/>
          <p:cNvPicPr preferRelativeResize="0"/>
          <p:nvPr/>
        </p:nvPicPr>
        <p:blipFill rotWithShape="1">
          <a:blip r:embed="rId4">
            <a:alphaModFix/>
          </a:blip>
          <a:srcRect/>
          <a:stretch/>
        </p:blipFill>
        <p:spPr>
          <a:xfrm>
            <a:off x="737420" y="1047543"/>
            <a:ext cx="10760418" cy="51467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5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37" name="Google Shape;637;p5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38" name="Google Shape;638;p53"/>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44" name="Google Shape;644;p8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45" name="Google Shape;645;p89"/>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646" name="Google Shape;646;p89"/>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647" name="Google Shape;647;p89"/>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grpSp>
        <p:nvGrpSpPr>
          <p:cNvPr id="652" name="Google Shape;652;p14"/>
          <p:cNvGrpSpPr/>
          <p:nvPr/>
        </p:nvGrpSpPr>
        <p:grpSpPr>
          <a:xfrm>
            <a:off x="4932835" y="1459304"/>
            <a:ext cx="6054377" cy="3711725"/>
            <a:chOff x="1715066" y="1103461"/>
            <a:chExt cx="5717724" cy="3124203"/>
          </a:xfrm>
        </p:grpSpPr>
        <p:sp>
          <p:nvSpPr>
            <p:cNvPr id="653" name="Google Shape;653;p1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54" name="Google Shape;654;p1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55" name="Google Shape;655;p14"/>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3600"/>
              <a:buFont typeface="Arial"/>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656" name="Google Shape;656;p14"/>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657" name="Google Shape;657;p14"/>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1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solidFill>
                  <a:schemeClr val="dk1"/>
                </a:solidFill>
              </a:rPr>
              <a:t>عِندَ نِهَايَةِ هذِهِ الحِصَّةِ، سَتَكُونُونَ قَادِرِينَ عَلَى:</a:t>
            </a:r>
            <a:br>
              <a:rPr lang="ar-MA">
                <a:solidFill>
                  <a:schemeClr val="dk1"/>
                </a:solidFill>
              </a:rPr>
            </a:br>
            <a:endParaRPr>
              <a:solidFill>
                <a:schemeClr val="dk1"/>
              </a:solidFill>
            </a:endParaRPr>
          </a:p>
        </p:txBody>
      </p:sp>
      <p:sp>
        <p:nvSpPr>
          <p:cNvPr id="663" name="Google Shape;663;p1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64" name="Google Shape;664;p15"/>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65" name="Google Shape;665;p15"/>
          <p:cNvPicPr preferRelativeResize="0"/>
          <p:nvPr/>
        </p:nvPicPr>
        <p:blipFill rotWithShape="1">
          <a:blip r:embed="rId3">
            <a:alphaModFix/>
          </a:blip>
          <a:srcRect/>
          <a:stretch/>
        </p:blipFill>
        <p:spPr>
          <a:xfrm>
            <a:off x="10548227" y="2378781"/>
            <a:ext cx="707602" cy="707602"/>
          </a:xfrm>
          <a:prstGeom prst="rect">
            <a:avLst/>
          </a:prstGeom>
          <a:noFill/>
          <a:ln>
            <a:noFill/>
          </a:ln>
        </p:spPr>
      </p:pic>
      <p:pic>
        <p:nvPicPr>
          <p:cNvPr id="666" name="Google Shape;666;p15"/>
          <p:cNvPicPr preferRelativeResize="0"/>
          <p:nvPr/>
        </p:nvPicPr>
        <p:blipFill rotWithShape="1">
          <a:blip r:embed="rId3">
            <a:alphaModFix/>
          </a:blip>
          <a:srcRect/>
          <a:stretch/>
        </p:blipFill>
        <p:spPr>
          <a:xfrm>
            <a:off x="10548227" y="3914380"/>
            <a:ext cx="707602" cy="707602"/>
          </a:xfrm>
          <a:prstGeom prst="rect">
            <a:avLst/>
          </a:prstGeom>
          <a:noFill/>
          <a:ln>
            <a:noFill/>
          </a:ln>
        </p:spPr>
      </p:pic>
      <p:sp>
        <p:nvSpPr>
          <p:cNvPr id="667" name="Google Shape;667;p15"/>
          <p:cNvSpPr/>
          <p:nvPr/>
        </p:nvSpPr>
        <p:spPr>
          <a:xfrm>
            <a:off x="2522669" y="2378781"/>
            <a:ext cx="7588834"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تعرف التعليل ووظيفته التعبيرية</a:t>
            </a:r>
            <a:endParaRPr sz="3200" b="1" i="0" u="none" strike="noStrike" cap="none">
              <a:solidFill>
                <a:srgbClr val="106585"/>
              </a:solidFill>
              <a:latin typeface="Calibri"/>
              <a:ea typeface="Calibri"/>
              <a:cs typeface="Calibri"/>
              <a:sym typeface="Calibri"/>
            </a:endParaRPr>
          </a:p>
        </p:txBody>
      </p:sp>
      <p:sp>
        <p:nvSpPr>
          <p:cNvPr id="668" name="Google Shape;668;p15"/>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توظيف التعليل في سياقات تواصلية</a:t>
            </a:r>
            <a:endParaRPr sz="3200" b="1" i="0" u="none" strike="noStrike" cap="none">
              <a:solidFill>
                <a:srgbClr val="106585"/>
              </a:solidFill>
              <a:latin typeface="Calibri"/>
              <a:ea typeface="Calibri"/>
              <a:cs typeface="Calibri"/>
              <a:sym typeface="Calibri"/>
            </a:endParaRPr>
          </a:p>
        </p:txBody>
      </p:sp>
      <p:pic>
        <p:nvPicPr>
          <p:cNvPr id="669" name="Google Shape;669;p15"/>
          <p:cNvPicPr preferRelativeResize="0"/>
          <p:nvPr/>
        </p:nvPicPr>
        <p:blipFill rotWithShape="1">
          <a:blip r:embed="rId4">
            <a:alphaModFix/>
          </a:blip>
          <a:srcRect/>
          <a:stretch/>
        </p:blipFill>
        <p:spPr>
          <a:xfrm>
            <a:off x="241939" y="247220"/>
            <a:ext cx="591916" cy="59191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5"/>
                                        </p:tgtEl>
                                        <p:attrNameLst>
                                          <p:attrName>style.visibility</p:attrName>
                                        </p:attrNameLst>
                                      </p:cBhvr>
                                      <p:to>
                                        <p:strVal val="visible"/>
                                      </p:to>
                                    </p:set>
                                    <p:animEffect transition="in" filter="fade">
                                      <p:cBhvr>
                                        <p:cTn id="7" dur="2000"/>
                                        <p:tgtEl>
                                          <p:spTgt spid="6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66"/>
                                        </p:tgtEl>
                                        <p:attrNameLst>
                                          <p:attrName>style.visibility</p:attrName>
                                        </p:attrNameLst>
                                      </p:cBhvr>
                                      <p:to>
                                        <p:strVal val="visible"/>
                                      </p:to>
                                    </p:set>
                                    <p:animEffect transition="in" filter="fade">
                                      <p:cBhvr>
                                        <p:cTn id="12" dur="2000"/>
                                        <p:tgtEl>
                                          <p:spTgt spid="6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7"/>
                                        </p:tgtEl>
                                        <p:attrNameLst>
                                          <p:attrName>style.visibility</p:attrName>
                                        </p:attrNameLst>
                                      </p:cBhvr>
                                      <p:to>
                                        <p:strVal val="visible"/>
                                      </p:to>
                                    </p:set>
                                    <p:animEffect transition="in" filter="fade">
                                      <p:cBhvr>
                                        <p:cTn id="17" dur="500"/>
                                        <p:tgtEl>
                                          <p:spTgt spid="66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68"/>
                                        </p:tgtEl>
                                        <p:attrNameLst>
                                          <p:attrName>style.visibility</p:attrName>
                                        </p:attrNameLst>
                                      </p:cBhvr>
                                      <p:to>
                                        <p:strVal val="visible"/>
                                      </p:to>
                                    </p:set>
                                    <p:animEffect transition="in" filter="fade">
                                      <p:cBhvr>
                                        <p:cTn id="22" dur="500"/>
                                        <p:tgtEl>
                                          <p:spTgt spid="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9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20 دقيقة</a:t>
            </a:r>
            <a:endParaRPr/>
          </a:p>
        </p:txBody>
      </p:sp>
      <p:sp>
        <p:nvSpPr>
          <p:cNvPr id="675" name="Google Shape;675;p90"/>
          <p:cNvSpPr txBox="1">
            <a:spLocks noGrp="1"/>
          </p:cNvSpPr>
          <p:nvPr>
            <p:ph type="body" idx="2"/>
          </p:nvPr>
        </p:nvSpPr>
        <p:spPr>
          <a:xfrm>
            <a:off x="5025418" y="1717663"/>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تعرف التعليل</a:t>
            </a:r>
            <a:endParaRPr/>
          </a:p>
          <a:p>
            <a:pPr marL="228600" lvl="0" indent="-228600" algn="ctr" rtl="0">
              <a:lnSpc>
                <a:spcPct val="150000"/>
              </a:lnSpc>
              <a:spcBef>
                <a:spcPts val="1000"/>
              </a:spcBef>
              <a:spcAft>
                <a:spcPts val="0"/>
              </a:spcAft>
              <a:buClr>
                <a:srgbClr val="156082"/>
              </a:buClr>
              <a:buSzPts val="4400"/>
              <a:buNone/>
            </a:pPr>
            <a:r>
              <a:rPr lang="ar-MA">
                <a:latin typeface="Calibri"/>
                <a:ea typeface="Calibri"/>
                <a:cs typeface="Calibri"/>
                <a:sym typeface="Calibri"/>
              </a:rPr>
              <a:t>ووظيفته التعبيرية</a:t>
            </a:r>
            <a:endParaRPr/>
          </a:p>
          <a:p>
            <a:pPr marL="228600" lvl="0" indent="-228600" algn="ctr" rtl="0">
              <a:lnSpc>
                <a:spcPct val="90000"/>
              </a:lnSpc>
              <a:spcBef>
                <a:spcPts val="1000"/>
              </a:spcBef>
              <a:spcAft>
                <a:spcPts val="0"/>
              </a:spcAft>
              <a:buClr>
                <a:srgbClr val="156082"/>
              </a:buClr>
              <a:buSzPts val="4400"/>
              <a:buNone/>
            </a:pPr>
            <a:endParaRPr/>
          </a:p>
        </p:txBody>
      </p:sp>
      <p:pic>
        <p:nvPicPr>
          <p:cNvPr id="676" name="Google Shape;676;p90"/>
          <p:cNvPicPr preferRelativeResize="0"/>
          <p:nvPr/>
        </p:nvPicPr>
        <p:blipFill rotWithShape="1">
          <a:blip r:embed="rId3">
            <a:alphaModFix/>
          </a:blip>
          <a:srcRect/>
          <a:stretch/>
        </p:blipFill>
        <p:spPr>
          <a:xfrm>
            <a:off x="1072663" y="1620716"/>
            <a:ext cx="3241430" cy="32414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91"/>
          <p:cNvSpPr txBox="1">
            <a:spLocks noGrp="1"/>
          </p:cNvSpPr>
          <p:nvPr>
            <p:ph type="title"/>
          </p:nvPr>
        </p:nvSpPr>
        <p:spPr>
          <a:xfrm>
            <a:off x="831360" y="400563"/>
            <a:ext cx="10529279" cy="4571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لنتأمل هذه الوضعية. ولنتعرف الهدف من درس التعليل </a:t>
            </a:r>
            <a:endParaRPr>
              <a:solidFill>
                <a:schemeClr val="dk1"/>
              </a:solidFill>
            </a:endParaRPr>
          </a:p>
        </p:txBody>
      </p:sp>
      <p:sp>
        <p:nvSpPr>
          <p:cNvPr id="682" name="Google Shape;682;p91"/>
          <p:cNvSpPr txBox="1">
            <a:spLocks noGrp="1"/>
          </p:cNvSpPr>
          <p:nvPr>
            <p:ph type="body" idx="2"/>
          </p:nvPr>
        </p:nvSpPr>
        <p:spPr>
          <a:xfrm>
            <a:off x="1175012" y="413919"/>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يدعو المدرّس متعلما (ة) إلى ملاحظة الصورة ورصد الفرق بين الجملة 1 والجملة 2، ودعوتهم إلى الانتباه لسياق ورود الجملتين</a:t>
            </a:r>
            <a:endParaRPr/>
          </a:p>
        </p:txBody>
      </p:sp>
      <p:pic>
        <p:nvPicPr>
          <p:cNvPr id="683" name="Google Shape;683;p91"/>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84" name="Google Shape;684;p91"/>
          <p:cNvSpPr/>
          <p:nvPr/>
        </p:nvSpPr>
        <p:spPr>
          <a:xfrm>
            <a:off x="537897" y="4282350"/>
            <a:ext cx="8910903" cy="1668888"/>
          </a:xfrm>
          <a:prstGeom prst="rect">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rgbClr val="000000"/>
                </a:solidFill>
                <a:latin typeface="Calibri"/>
                <a:ea typeface="Calibri"/>
                <a:cs typeface="Calibri"/>
                <a:sym typeface="Calibri"/>
              </a:rPr>
              <a:t>- تأخر التلميذ عن موعد الدخول إلى المدرسة </a:t>
            </a:r>
            <a:r>
              <a:rPr lang="ar-MA" sz="1800" b="0" i="0" u="none" strike="noStrike" cap="none" dirty="0">
                <a:solidFill>
                  <a:schemeClr val="dk1"/>
                </a:solidFill>
                <a:latin typeface="Calibri"/>
                <a:ea typeface="Calibri"/>
                <a:cs typeface="Calibri"/>
                <a:sym typeface="Calibri"/>
              </a:rPr>
              <a:t>لأنَّ الطريقَ كانت مزدحمةً.</a:t>
            </a:r>
            <a:endParaRPr sz="1800" b="0" i="0" u="none" strike="noStrike" cap="none" dirty="0">
              <a:solidFill>
                <a:srgbClr val="000000"/>
              </a:solidFill>
              <a:latin typeface="Calibri"/>
              <a:ea typeface="Calibri"/>
              <a:cs typeface="Calibri"/>
              <a:sym typeface="Calibri"/>
            </a:endParaRPr>
          </a:p>
          <a:p>
            <a:pPr marL="0" marR="0" lvl="0" indent="0" algn="just" rtl="1">
              <a:lnSpc>
                <a:spcPct val="100000"/>
              </a:lnSpc>
              <a:spcBef>
                <a:spcPts val="0"/>
              </a:spcBef>
              <a:spcAft>
                <a:spcPts val="0"/>
              </a:spcAft>
              <a:buNone/>
            </a:pPr>
            <a:r>
              <a:rPr lang="ar-MA" sz="1600" b="0" i="0" u="none" strike="noStrike" cap="none" dirty="0">
                <a:solidFill>
                  <a:srgbClr val="000000"/>
                </a:solidFill>
                <a:latin typeface="Calibri"/>
                <a:ea typeface="Calibri"/>
                <a:cs typeface="Calibri"/>
                <a:sym typeface="Calibri"/>
              </a:rPr>
              <a:t>- </a:t>
            </a:r>
            <a:r>
              <a:rPr lang="ar-MA" sz="1800" b="0" i="0" u="none" strike="noStrike" cap="none" dirty="0">
                <a:solidFill>
                  <a:srgbClr val="000000"/>
                </a:solidFill>
                <a:latin typeface="Calibri"/>
                <a:ea typeface="Calibri"/>
                <a:cs typeface="Calibri"/>
                <a:sym typeface="Calibri"/>
              </a:rPr>
              <a:t>- الأسلوب الذي استخدمه التلميذ في هذه الجملة هو </a:t>
            </a:r>
            <a:r>
              <a:rPr lang="ar-MA" sz="1800" b="0" i="0" u="none" strike="noStrike" cap="none" dirty="0">
                <a:solidFill>
                  <a:srgbClr val="FF0000"/>
                </a:solidFill>
                <a:latin typeface="Calibri"/>
                <a:ea typeface="Calibri"/>
                <a:cs typeface="Calibri"/>
                <a:sym typeface="Calibri"/>
              </a:rPr>
              <a:t>أسلوب التعليل</a:t>
            </a:r>
            <a:r>
              <a:rPr lang="ar-MA" sz="1800" b="0" i="0" u="none" strike="noStrike" cap="none" dirty="0">
                <a:solidFill>
                  <a:srgbClr val="000000"/>
                </a:solidFill>
                <a:latin typeface="Calibri"/>
                <a:ea typeface="Calibri"/>
                <a:cs typeface="Calibri"/>
                <a:sym typeface="Calibri"/>
              </a:rPr>
              <a:t>؛ حيث بين سبب تأخره في الالتحاق بدروسه.</a:t>
            </a:r>
            <a:endParaRPr sz="1800" b="0" i="0" u="none" strike="noStrike" cap="none" dirty="0">
              <a:solidFill>
                <a:schemeClr val="dk1"/>
              </a:solidFill>
              <a:latin typeface="Calibri"/>
              <a:ea typeface="Calibri"/>
              <a:cs typeface="Calibri"/>
              <a:sym typeface="Calibri"/>
            </a:endParaRPr>
          </a:p>
        </p:txBody>
      </p:sp>
      <p:sp>
        <p:nvSpPr>
          <p:cNvPr id="685" name="Google Shape;685;p91"/>
          <p:cNvSpPr/>
          <p:nvPr/>
        </p:nvSpPr>
        <p:spPr>
          <a:xfrm>
            <a:off x="6331973" y="1145796"/>
            <a:ext cx="5401517" cy="400069"/>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يدعو الأستاذ التلاميذ إلى قراءة المشهد، والإجابة عن الأسئلة:</a:t>
            </a:r>
            <a:endParaRPr/>
          </a:p>
        </p:txBody>
      </p:sp>
      <p:sp>
        <p:nvSpPr>
          <p:cNvPr id="686" name="Google Shape;686;p91"/>
          <p:cNvSpPr/>
          <p:nvPr/>
        </p:nvSpPr>
        <p:spPr>
          <a:xfrm>
            <a:off x="6174526" y="2455628"/>
            <a:ext cx="5716409" cy="707846"/>
          </a:xfrm>
          <a:prstGeom prst="rect">
            <a:avLst/>
          </a:prstGeom>
          <a:solidFill>
            <a:srgbClr val="D5DBE5"/>
          </a:solidFill>
          <a:ln>
            <a:noFill/>
          </a:ln>
        </p:spPr>
        <p:txBody>
          <a:bodyPr spcFirstLastPara="1" wrap="square" lIns="91425" tIns="45700" rIns="91425" bIns="45700" anchor="t" anchorCtr="0">
            <a:spAutoFit/>
          </a:bodyPr>
          <a:lstStyle/>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dirty="0">
                <a:solidFill>
                  <a:srgbClr val="000000"/>
                </a:solidFill>
                <a:latin typeface="Calibri"/>
                <a:ea typeface="Calibri"/>
                <a:cs typeface="Calibri"/>
                <a:sym typeface="Calibri"/>
              </a:rPr>
              <a:t>لماذا تأخر التلميذ عن موعد الدخول إلى المدرسة؟</a:t>
            </a:r>
            <a:endParaRPr dirty="0"/>
          </a:p>
          <a:p>
            <a:pPr marL="342900" marR="0" lvl="0" indent="-342900" algn="r" rtl="1">
              <a:lnSpc>
                <a:spcPct val="100000"/>
              </a:lnSpc>
              <a:spcBef>
                <a:spcPts val="0"/>
              </a:spcBef>
              <a:spcAft>
                <a:spcPts val="0"/>
              </a:spcAft>
              <a:buClr>
                <a:srgbClr val="000000"/>
              </a:buClr>
              <a:buSzPts val="2000"/>
              <a:buFont typeface="Noto Sans Symbols"/>
              <a:buChar char="❑"/>
            </a:pPr>
            <a:r>
              <a:rPr lang="ar-MA" sz="2000" b="0" i="0" u="none" strike="noStrike" cap="none" dirty="0">
                <a:solidFill>
                  <a:srgbClr val="000000"/>
                </a:solidFill>
                <a:latin typeface="Calibri"/>
                <a:ea typeface="Calibri"/>
                <a:cs typeface="Calibri"/>
                <a:sym typeface="Calibri"/>
              </a:rPr>
              <a:t>ما الأسلوب الذي استخدمه التلميذ في هذه الجملة؟ </a:t>
            </a:r>
            <a:endParaRPr dirty="0"/>
          </a:p>
        </p:txBody>
      </p:sp>
      <p:sp>
        <p:nvSpPr>
          <p:cNvPr id="687" name="Google Shape;687;p91"/>
          <p:cNvSpPr txBox="1"/>
          <p:nvPr/>
        </p:nvSpPr>
        <p:spPr>
          <a:xfrm>
            <a:off x="993057" y="1665766"/>
            <a:ext cx="10250160" cy="707886"/>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مشهد: ي</a:t>
            </a:r>
            <a:r>
              <a:rPr lang="ar-MA" sz="2000" dirty="0">
                <a:latin typeface="Calibri"/>
                <a:ea typeface="Calibri"/>
                <a:cs typeface="Calibri"/>
                <a:sym typeface="Calibri"/>
              </a:rPr>
              <a:t>طلب</a:t>
            </a:r>
            <a:r>
              <a:rPr lang="ar-MA" sz="2000" b="0" i="0" u="none" strike="noStrike" cap="none" dirty="0">
                <a:solidFill>
                  <a:srgbClr val="000000"/>
                </a:solidFill>
                <a:latin typeface="Calibri"/>
                <a:ea typeface="Calibri"/>
                <a:cs typeface="Calibri"/>
                <a:sym typeface="Calibri"/>
              </a:rPr>
              <a:t> الأستاذ من المتعلمين دخول القاعة، يغلق الباب، يقرع تلميذ مواظب الباب، يسأله الأستاذ: لماذا تأخرت؟ يجيب التلميذ: </a:t>
            </a:r>
            <a:r>
              <a:rPr lang="ar-MA" sz="2000" b="0" i="0" u="none" strike="noStrike" cap="none" dirty="0">
                <a:solidFill>
                  <a:srgbClr val="000000"/>
                </a:solidFill>
                <a:latin typeface="Arial"/>
                <a:ea typeface="Arial"/>
                <a:cs typeface="Arial"/>
                <a:sym typeface="Arial"/>
              </a:rPr>
              <a:t>«</a:t>
            </a:r>
            <a:r>
              <a:rPr lang="ar-MA" sz="2000" b="0" i="0" u="none" strike="noStrike" cap="none" dirty="0">
                <a:solidFill>
                  <a:srgbClr val="000000"/>
                </a:solidFill>
                <a:latin typeface="Calibri"/>
                <a:ea typeface="Calibri"/>
                <a:cs typeface="Calibri"/>
                <a:sym typeface="Calibri"/>
              </a:rPr>
              <a:t>آسف أستاذي، تأخّرتُ لأنَّ الطريقَ كانت مزدحمةً.» </a:t>
            </a:r>
            <a:endParaRPr sz="20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92"/>
          <p:cNvSpPr txBox="1">
            <a:spLocks noGrp="1"/>
          </p:cNvSpPr>
          <p:nvPr>
            <p:ph type="title"/>
          </p:nvPr>
        </p:nvSpPr>
        <p:spPr>
          <a:xfrm>
            <a:off x="932969" y="37306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تعرف التعليل، وأبين لكم الجدوى من تعلمه </a:t>
            </a:r>
            <a:br>
              <a:rPr lang="ar-MA" b="0"/>
            </a:br>
            <a:endParaRPr>
              <a:solidFill>
                <a:schemeClr val="dk1"/>
              </a:solidFill>
            </a:endParaRPr>
          </a:p>
        </p:txBody>
      </p:sp>
      <p:sp>
        <p:nvSpPr>
          <p:cNvPr id="693" name="Google Shape;693;p9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يوضح المدرّس الهدف من تعرف التعليل وجدوى تعلمه، وطريقة توظيفه</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94" name="Google Shape;694;p92"/>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95" name="Google Shape;695;p92"/>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96" name="Google Shape;696;p92"/>
          <p:cNvSpPr txBox="1"/>
          <p:nvPr/>
        </p:nvSpPr>
        <p:spPr>
          <a:xfrm>
            <a:off x="610670" y="1912187"/>
            <a:ext cx="10529279" cy="2677616"/>
          </a:xfrm>
          <a:prstGeom prst="rect">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أتعرف أسلوب التعليل في سياق تواصلي،  باتباع الخطوات الآتية:</a:t>
            </a:r>
            <a:endParaRPr dirty="0"/>
          </a:p>
          <a:p>
            <a:pPr marL="0" marR="0" lvl="0" indent="0" algn="just"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 </a:t>
            </a:r>
            <a:r>
              <a:rPr lang="ar-MA" sz="2800" b="1" i="0" u="sng" strike="noStrike" cap="none" dirty="0">
                <a:solidFill>
                  <a:schemeClr val="dk1"/>
                </a:solidFill>
                <a:latin typeface="Calibri"/>
                <a:ea typeface="Calibri"/>
                <a:cs typeface="Calibri"/>
                <a:sym typeface="Calibri"/>
              </a:rPr>
              <a:t>بيان الهدف من تعلم التعليل</a:t>
            </a:r>
            <a:r>
              <a:rPr lang="ar-MA" sz="2800" b="0" i="0" u="none" strike="noStrike" cap="none" dirty="0">
                <a:solidFill>
                  <a:schemeClr val="dk1"/>
                </a:solidFill>
                <a:latin typeface="Calibri"/>
                <a:ea typeface="Calibri"/>
                <a:cs typeface="Calibri"/>
                <a:sym typeface="Calibri"/>
              </a:rPr>
              <a:t>: </a:t>
            </a:r>
            <a:r>
              <a:rPr lang="ar-MA" sz="2400" b="0" i="0" u="none" strike="noStrike" cap="none" dirty="0">
                <a:solidFill>
                  <a:schemeClr val="dk1"/>
                </a:solidFill>
                <a:latin typeface="Calibri"/>
                <a:ea typeface="Calibri"/>
                <a:cs typeface="Calibri"/>
                <a:sym typeface="Calibri"/>
              </a:rPr>
              <a:t>فهم وظيفته الحجاجية، وتوظيفه للحجاج والإقناع.  </a:t>
            </a:r>
            <a:endParaRPr dirty="0"/>
          </a:p>
          <a:p>
            <a:pPr marL="0" marR="0" lvl="0" indent="0" algn="r"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 </a:t>
            </a:r>
            <a:r>
              <a:rPr lang="ar-MA" sz="2800" b="1" i="0" u="none" strike="noStrike" cap="none" dirty="0">
                <a:solidFill>
                  <a:schemeClr val="dk1"/>
                </a:solidFill>
                <a:latin typeface="Calibri"/>
                <a:ea typeface="Calibri"/>
                <a:cs typeface="Calibri"/>
                <a:sym typeface="Calibri"/>
              </a:rPr>
              <a:t>تعريف التعليل</a:t>
            </a:r>
            <a:r>
              <a:rPr lang="ar-MA" sz="2800" b="0" i="0" u="none" strike="noStrike" cap="none" dirty="0">
                <a:solidFill>
                  <a:schemeClr val="dk1"/>
                </a:solidFill>
                <a:latin typeface="Calibri"/>
                <a:ea typeface="Calibri"/>
                <a:cs typeface="Calibri"/>
                <a:sym typeface="Calibri"/>
              </a:rPr>
              <a:t>، وبيان وظيفته وأدواته وأنواعه</a:t>
            </a:r>
            <a:endParaRPr dirty="0"/>
          </a:p>
          <a:p>
            <a:pPr marL="0" marR="0" lvl="0" indent="0" algn="r"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 </a:t>
            </a:r>
            <a:r>
              <a:rPr lang="ar-MA" sz="2800" b="1" i="0" u="none" strike="noStrike" cap="none" dirty="0" err="1">
                <a:solidFill>
                  <a:schemeClr val="dk1"/>
                </a:solidFill>
                <a:latin typeface="Calibri"/>
                <a:ea typeface="Calibri"/>
                <a:cs typeface="Calibri"/>
                <a:sym typeface="Calibri"/>
              </a:rPr>
              <a:t>توظبف</a:t>
            </a:r>
            <a:r>
              <a:rPr lang="ar-MA" sz="2800" b="1" i="0" u="none" strike="noStrike" cap="none" dirty="0">
                <a:solidFill>
                  <a:schemeClr val="dk1"/>
                </a:solidFill>
                <a:latin typeface="Calibri"/>
                <a:ea typeface="Calibri"/>
                <a:cs typeface="Calibri"/>
                <a:sym typeface="Calibri"/>
              </a:rPr>
              <a:t> التعليل </a:t>
            </a:r>
            <a:r>
              <a:rPr lang="ar-MA" sz="2800" b="0" i="0" u="none" strike="noStrike" cap="none" dirty="0">
                <a:solidFill>
                  <a:schemeClr val="dk1"/>
                </a:solidFill>
                <a:latin typeface="Calibri"/>
                <a:ea typeface="Calibri"/>
                <a:cs typeface="Calibri"/>
                <a:sym typeface="Calibri"/>
              </a:rPr>
              <a:t>في سياقات تواصلية (الحجاج والإقناع...)</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93"/>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1400" b="0" i="0" u="none" strike="noStrike" cap="none">
              <a:solidFill>
                <a:srgbClr val="000000"/>
              </a:solidFill>
              <a:latin typeface="Arial"/>
              <a:ea typeface="Arial"/>
              <a:cs typeface="Arial"/>
              <a:sym typeface="Arial"/>
            </a:endParaRPr>
          </a:p>
        </p:txBody>
      </p:sp>
      <p:sp>
        <p:nvSpPr>
          <p:cNvPr id="702" name="Google Shape;702;p93"/>
          <p:cNvSpPr/>
          <p:nvPr/>
        </p:nvSpPr>
        <p:spPr>
          <a:xfrm>
            <a:off x="5029200" y="3984295"/>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ar-MA" sz="4400" b="1" i="0" u="none" strike="noStrike" cap="none">
                <a:solidFill>
                  <a:srgbClr val="FF0000"/>
                </a:solidFill>
                <a:latin typeface="Calibri"/>
                <a:ea typeface="Calibri"/>
                <a:cs typeface="Calibri"/>
                <a:sym typeface="Calibri"/>
              </a:rPr>
              <a:t>النمذجة</a:t>
            </a:r>
            <a:endParaRPr sz="4400" b="1" i="0" u="none" strike="noStrike" cap="none">
              <a:solidFill>
                <a:srgbClr val="FF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19"/>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08" name="Google Shape;708;p19"/>
          <p:cNvPicPr preferRelativeResize="0"/>
          <p:nvPr/>
        </p:nvPicPr>
        <p:blipFill rotWithShape="1">
          <a:blip r:embed="rId3">
            <a:alphaModFix/>
          </a:blip>
          <a:srcRect/>
          <a:stretch/>
        </p:blipFill>
        <p:spPr>
          <a:xfrm>
            <a:off x="212443" y="247222"/>
            <a:ext cx="591916" cy="591916"/>
          </a:xfrm>
          <a:prstGeom prst="rect">
            <a:avLst/>
          </a:prstGeom>
          <a:noFill/>
          <a:ln>
            <a:noFill/>
          </a:ln>
        </p:spPr>
      </p:pic>
      <p:sp>
        <p:nvSpPr>
          <p:cNvPr id="709" name="Google Shape;709;p19"/>
          <p:cNvSpPr txBox="1"/>
          <p:nvPr/>
        </p:nvSpPr>
        <p:spPr>
          <a:xfrm>
            <a:off x="912182" y="199828"/>
            <a:ext cx="10468339" cy="424226"/>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1- أعرف التعليل</a:t>
            </a:r>
            <a:endParaRPr sz="2000" b="1" i="0" u="none" strike="noStrike" cap="none">
              <a:solidFill>
                <a:srgbClr val="000000"/>
              </a:solidFill>
              <a:latin typeface="Calibri"/>
              <a:ea typeface="Calibri"/>
              <a:cs typeface="Calibri"/>
              <a:sym typeface="Calibri"/>
            </a:endParaRPr>
          </a:p>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2- أوضح وظيفته التعبيرية انطلاقا من أمثلة</a:t>
            </a:r>
            <a:endParaRPr sz="2000" b="0" i="0" u="none" strike="noStrike" cap="none">
              <a:solidFill>
                <a:srgbClr val="000000"/>
              </a:solidFill>
              <a:latin typeface="Calibri"/>
              <a:ea typeface="Calibri"/>
              <a:cs typeface="Calibri"/>
              <a:sym typeface="Calibri"/>
            </a:endParaRPr>
          </a:p>
        </p:txBody>
      </p:sp>
      <p:sp>
        <p:nvSpPr>
          <p:cNvPr id="710" name="Google Shape;710;p19"/>
          <p:cNvSpPr txBox="1"/>
          <p:nvPr/>
        </p:nvSpPr>
        <p:spPr>
          <a:xfrm>
            <a:off x="1219417" y="624054"/>
            <a:ext cx="10161104" cy="53907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1" i="0" u="none" strike="noStrike" cap="none">
                <a:solidFill>
                  <a:srgbClr val="BFBFBF"/>
                </a:solidFill>
                <a:latin typeface="Calibri"/>
                <a:ea typeface="Calibri"/>
                <a:cs typeface="Calibri"/>
                <a:sym typeface="Calibri"/>
              </a:rPr>
              <a:t>يعرف المدرس التعليل، ويوضح وظيفته انطلاقا من مثالين مختلفين</a:t>
            </a:r>
            <a:endParaRPr sz="1400" b="0" i="0" u="none" strike="noStrike" cap="none">
              <a:solidFill>
                <a:srgbClr val="000000"/>
              </a:solidFill>
              <a:latin typeface="Arial"/>
              <a:ea typeface="Arial"/>
              <a:cs typeface="Arial"/>
              <a:sym typeface="Arial"/>
            </a:endParaRPr>
          </a:p>
        </p:txBody>
      </p:sp>
      <p:grpSp>
        <p:nvGrpSpPr>
          <p:cNvPr id="711" name="Google Shape;711;p19"/>
          <p:cNvGrpSpPr/>
          <p:nvPr/>
        </p:nvGrpSpPr>
        <p:grpSpPr>
          <a:xfrm>
            <a:off x="375824" y="1424044"/>
            <a:ext cx="11440351" cy="2522677"/>
            <a:chOff x="2198" y="936172"/>
            <a:chExt cx="11440351" cy="2522677"/>
          </a:xfrm>
        </p:grpSpPr>
        <p:sp>
          <p:nvSpPr>
            <p:cNvPr id="712" name="Google Shape;712;p19"/>
            <p:cNvSpPr/>
            <p:nvPr/>
          </p:nvSpPr>
          <p:spPr>
            <a:xfrm>
              <a:off x="5638270" y="1897473"/>
              <a:ext cx="2527168" cy="440280"/>
            </a:xfrm>
            <a:custGeom>
              <a:avLst/>
              <a:gdLst/>
              <a:ahLst/>
              <a:cxnLst/>
              <a:rect l="l" t="t" r="r" b="b"/>
              <a:pathLst>
                <a:path w="120000" h="120000" extrusionOk="0">
                  <a:moveTo>
                    <a:pt x="0" y="0"/>
                  </a:moveTo>
                  <a:lnTo>
                    <a:pt x="0" y="81777"/>
                  </a:lnTo>
                  <a:lnTo>
                    <a:pt x="120000" y="81777"/>
                  </a:lnTo>
                  <a:lnTo>
                    <a:pt x="120000" y="120000"/>
                  </a:lnTo>
                </a:path>
              </a:pathLst>
            </a:custGeom>
            <a:noFill/>
            <a:ln w="25400" cap="flat" cmpd="sng">
              <a:solidFill>
                <a:srgbClr val="A02891"/>
              </a:solidFill>
              <a:prstDash val="solid"/>
              <a:round/>
              <a:headEnd type="none" w="sm" len="sm"/>
              <a:tailEnd type="none" w="sm" len="sm"/>
            </a:ln>
          </p:spPr>
        </p:sp>
        <p:sp>
          <p:nvSpPr>
            <p:cNvPr id="713" name="Google Shape;713;p19"/>
            <p:cNvSpPr/>
            <p:nvPr/>
          </p:nvSpPr>
          <p:spPr>
            <a:xfrm>
              <a:off x="3519169" y="1897473"/>
              <a:ext cx="2119100" cy="440280"/>
            </a:xfrm>
            <a:custGeom>
              <a:avLst/>
              <a:gdLst/>
              <a:ahLst/>
              <a:cxnLst/>
              <a:rect l="l" t="t" r="r" b="b"/>
              <a:pathLst>
                <a:path w="120000" h="120000" extrusionOk="0">
                  <a:moveTo>
                    <a:pt x="120000" y="0"/>
                  </a:moveTo>
                  <a:lnTo>
                    <a:pt x="120000" y="81777"/>
                  </a:lnTo>
                  <a:lnTo>
                    <a:pt x="0" y="81777"/>
                  </a:lnTo>
                  <a:lnTo>
                    <a:pt x="0" y="120000"/>
                  </a:lnTo>
                </a:path>
              </a:pathLst>
            </a:custGeom>
            <a:noFill/>
            <a:ln w="25400" cap="flat" cmpd="sng">
              <a:solidFill>
                <a:srgbClr val="A02891"/>
              </a:solidFill>
              <a:prstDash val="solid"/>
              <a:round/>
              <a:headEnd type="none" w="sm" len="sm"/>
              <a:tailEnd type="none" w="sm" len="sm"/>
            </a:ln>
          </p:spPr>
        </p:sp>
        <p:sp>
          <p:nvSpPr>
            <p:cNvPr id="714" name="Google Shape;714;p19"/>
            <p:cNvSpPr/>
            <p:nvPr/>
          </p:nvSpPr>
          <p:spPr>
            <a:xfrm>
              <a:off x="2198" y="936172"/>
              <a:ext cx="11272145" cy="961300"/>
            </a:xfrm>
            <a:prstGeom prst="roundRect">
              <a:avLst>
                <a:gd name="adj" fmla="val 1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19"/>
            <p:cNvSpPr/>
            <p:nvPr/>
          </p:nvSpPr>
          <p:spPr>
            <a:xfrm>
              <a:off x="170404" y="1095969"/>
              <a:ext cx="11272145" cy="961300"/>
            </a:xfrm>
            <a:prstGeom prst="roundRect">
              <a:avLst>
                <a:gd name="adj" fmla="val 10000"/>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19"/>
            <p:cNvSpPr txBox="1"/>
            <p:nvPr/>
          </p:nvSpPr>
          <p:spPr>
            <a:xfrm>
              <a:off x="198560" y="1124125"/>
              <a:ext cx="11215833" cy="904988"/>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ar-MA" sz="2800" b="0" i="0" u="none" strike="noStrike" cap="none" dirty="0">
                  <a:solidFill>
                    <a:srgbClr val="000000"/>
                  </a:solidFill>
                  <a:latin typeface="Calibri"/>
                  <a:ea typeface="Calibri"/>
                  <a:cs typeface="Calibri"/>
                  <a:sym typeface="Calibri"/>
                </a:rPr>
                <a:t>التَّعْليلُ أُسْلُوبٌ يأتي لِبَيانِ سبب وقوع الفعل أو الغاية من وقوعه.</a:t>
              </a:r>
              <a:endParaRPr sz="2800" b="0" i="0" u="none" strike="noStrike" cap="none" dirty="0">
                <a:solidFill>
                  <a:srgbClr val="000000"/>
                </a:solidFill>
                <a:latin typeface="Calibri"/>
                <a:ea typeface="Calibri"/>
                <a:cs typeface="Calibri"/>
                <a:sym typeface="Calibri"/>
              </a:endParaRPr>
            </a:p>
          </p:txBody>
        </p:sp>
        <p:sp>
          <p:nvSpPr>
            <p:cNvPr id="717" name="Google Shape;717;p19"/>
            <p:cNvSpPr/>
            <p:nvPr/>
          </p:nvSpPr>
          <p:spPr>
            <a:xfrm>
              <a:off x="1160207" y="2337753"/>
              <a:ext cx="4717924" cy="871783"/>
            </a:xfrm>
            <a:prstGeom prst="roundRect">
              <a:avLst>
                <a:gd name="adj" fmla="val 10000"/>
              </a:avLst>
            </a:prstGeom>
            <a:solidFill>
              <a:srgbClr val="A028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9"/>
            <p:cNvSpPr/>
            <p:nvPr/>
          </p:nvSpPr>
          <p:spPr>
            <a:xfrm>
              <a:off x="1328413" y="2497549"/>
              <a:ext cx="4717924" cy="871783"/>
            </a:xfrm>
            <a:prstGeom prst="roundRect">
              <a:avLst>
                <a:gd name="adj" fmla="val 10000"/>
              </a:avLst>
            </a:prstGeom>
            <a:solidFill>
              <a:schemeClr val="lt1">
                <a:alpha val="90196"/>
              </a:schemeClr>
            </a:solidFill>
            <a:ln w="25400" cap="flat" cmpd="sng">
              <a:solidFill>
                <a:srgbClr val="A028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9"/>
            <p:cNvSpPr txBox="1"/>
            <p:nvPr/>
          </p:nvSpPr>
          <p:spPr>
            <a:xfrm>
              <a:off x="1353947" y="2523083"/>
              <a:ext cx="4666856" cy="820715"/>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تَحْرِصُ الْمُقاوَلَةُ عَلى تَكْوينِ مُسْتَخْدِميها ل</a:t>
              </a:r>
              <a:r>
                <a:rPr lang="ar-MA" sz="2400" b="0" i="0" u="none" strike="noStrike" cap="none">
                  <a:solidFill>
                    <a:srgbClr val="FF0000"/>
                  </a:solidFill>
                  <a:latin typeface="Calibri"/>
                  <a:ea typeface="Calibri"/>
                  <a:cs typeface="Calibri"/>
                  <a:sym typeface="Calibri"/>
                </a:rPr>
                <a:t>ِ</a:t>
              </a:r>
              <a:r>
                <a:rPr lang="ar-MA" sz="2400" b="0" i="0" u="none" strike="noStrike" cap="none">
                  <a:solidFill>
                    <a:srgbClr val="000000"/>
                  </a:solidFill>
                  <a:latin typeface="Calibri"/>
                  <a:ea typeface="Calibri"/>
                  <a:cs typeface="Calibri"/>
                  <a:sym typeface="Calibri"/>
                </a:rPr>
                <a:t>تَنْمِيَةِ كَفاءَتِهِمْ الْمِهْنِيَّةِ.</a:t>
              </a:r>
              <a:endParaRPr sz="2400" b="0" i="0" u="none" strike="noStrike" cap="none">
                <a:solidFill>
                  <a:srgbClr val="000000"/>
                </a:solidFill>
                <a:latin typeface="Calibri"/>
                <a:ea typeface="Calibri"/>
                <a:cs typeface="Calibri"/>
                <a:sym typeface="Calibri"/>
              </a:endParaRPr>
            </a:p>
          </p:txBody>
        </p:sp>
        <p:sp>
          <p:nvSpPr>
            <p:cNvPr id="720" name="Google Shape;720;p19"/>
            <p:cNvSpPr/>
            <p:nvPr/>
          </p:nvSpPr>
          <p:spPr>
            <a:xfrm>
              <a:off x="6214545" y="2337753"/>
              <a:ext cx="3901788" cy="961300"/>
            </a:xfrm>
            <a:prstGeom prst="roundRect">
              <a:avLst>
                <a:gd name="adj" fmla="val 10000"/>
              </a:avLst>
            </a:prstGeom>
            <a:solidFill>
              <a:srgbClr val="A028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19"/>
            <p:cNvSpPr/>
            <p:nvPr/>
          </p:nvSpPr>
          <p:spPr>
            <a:xfrm>
              <a:off x="6382751" y="2497549"/>
              <a:ext cx="3901788" cy="961300"/>
            </a:xfrm>
            <a:prstGeom prst="roundRect">
              <a:avLst>
                <a:gd name="adj" fmla="val 10000"/>
              </a:avLst>
            </a:prstGeom>
            <a:solidFill>
              <a:schemeClr val="lt1">
                <a:alpha val="90196"/>
              </a:schemeClr>
            </a:solidFill>
            <a:ln w="25400" cap="flat" cmpd="sng">
              <a:solidFill>
                <a:srgbClr val="A028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9"/>
            <p:cNvSpPr txBox="1"/>
            <p:nvPr/>
          </p:nvSpPr>
          <p:spPr>
            <a:xfrm>
              <a:off x="6410907" y="2525705"/>
              <a:ext cx="3845476" cy="90498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تَعْتَمِدُ الشَّرِكاتُ التَّسْويقَ الرَّقْمِيَّ </a:t>
              </a:r>
              <a:r>
                <a:rPr lang="ar-MA" sz="2400" b="0" i="0" u="none" strike="noStrike" cap="none">
                  <a:solidFill>
                    <a:srgbClr val="FF0000"/>
                  </a:solidFill>
                  <a:latin typeface="Calibri"/>
                  <a:ea typeface="Calibri"/>
                  <a:cs typeface="Calibri"/>
                  <a:sym typeface="Calibri"/>
                </a:rPr>
                <a:t>لِأَنَّ</a:t>
              </a:r>
              <a:r>
                <a:rPr lang="ar-MA" sz="2400" b="0" i="0" u="none" strike="noStrike" cap="none">
                  <a:solidFill>
                    <a:srgbClr val="000000"/>
                  </a:solidFill>
                  <a:latin typeface="Calibri"/>
                  <a:ea typeface="Calibri"/>
                  <a:cs typeface="Calibri"/>
                  <a:sym typeface="Calibri"/>
                </a:rPr>
                <a:t> تَكْلُفَتَهُ مُنْخَفِضَةٌ.</a:t>
              </a:r>
              <a:endParaRPr sz="2400" b="0" i="0" u="none" strike="noStrike" cap="none">
                <a:solidFill>
                  <a:srgbClr val="000000"/>
                </a:solidFill>
                <a:latin typeface="Calibri"/>
                <a:ea typeface="Calibri"/>
                <a:cs typeface="Calibri"/>
                <a:sym typeface="Calibri"/>
              </a:endParaRPr>
            </a:p>
          </p:txBody>
        </p:sp>
      </p:grpSp>
      <p:sp>
        <p:nvSpPr>
          <p:cNvPr id="723" name="Google Shape;723;p19"/>
          <p:cNvSpPr/>
          <p:nvPr/>
        </p:nvSpPr>
        <p:spPr>
          <a:xfrm>
            <a:off x="6940856" y="4567647"/>
            <a:ext cx="3717309" cy="707846"/>
          </a:xfrm>
          <a:prstGeom prst="rect">
            <a:avLst/>
          </a:prstGeom>
          <a:solidFill>
            <a:srgbClr val="D5DBE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بيان سبب اعتماد الشركات التسويق الرقمي: انخفاض التكلفة بواسطة "</a:t>
            </a:r>
            <a:r>
              <a:rPr lang="ar-MA" sz="2000" b="0" i="0" u="none" strike="noStrike" cap="none" dirty="0">
                <a:solidFill>
                  <a:srgbClr val="FF0000"/>
                </a:solidFill>
                <a:latin typeface="Calibri"/>
                <a:ea typeface="Calibri"/>
                <a:cs typeface="Calibri"/>
                <a:sym typeface="Calibri"/>
              </a:rPr>
              <a:t>لأنَّ</a:t>
            </a:r>
            <a:r>
              <a:rPr lang="ar-MA" sz="2000" b="0" i="0" u="none" strike="noStrike" cap="none" dirty="0">
                <a:solidFill>
                  <a:srgbClr val="000000"/>
                </a:solidFill>
                <a:latin typeface="Calibri"/>
                <a:ea typeface="Calibri"/>
                <a:cs typeface="Calibri"/>
                <a:sym typeface="Calibri"/>
              </a:rPr>
              <a:t>".</a:t>
            </a:r>
            <a:endParaRPr dirty="0"/>
          </a:p>
        </p:txBody>
      </p:sp>
      <p:sp>
        <p:nvSpPr>
          <p:cNvPr id="724" name="Google Shape;724;p19"/>
          <p:cNvSpPr/>
          <p:nvPr/>
        </p:nvSpPr>
        <p:spPr>
          <a:xfrm>
            <a:off x="1700981" y="4567647"/>
            <a:ext cx="4683762" cy="769401"/>
          </a:xfrm>
          <a:prstGeom prst="rect">
            <a:avLst/>
          </a:prstGeom>
          <a:solidFill>
            <a:srgbClr val="D5DBE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بيان الغاية من حِرْصِ الْمُقاوَلَةِ عَلى تَكْوينِ مُسْتَخْدِميها: تَنْمِيَةِ كَفاءَتِهِمْ الْمِهْنِيَّةِ بواسطة </a:t>
            </a:r>
            <a:r>
              <a:rPr lang="ar-MA" sz="2400" b="0" i="0" u="none" strike="noStrike" cap="none">
                <a:solidFill>
                  <a:srgbClr val="000000"/>
                </a:solidFill>
                <a:latin typeface="Calibri"/>
                <a:ea typeface="Calibri"/>
                <a:cs typeface="Calibri"/>
                <a:sym typeface="Calibri"/>
              </a:rPr>
              <a:t>"</a:t>
            </a:r>
            <a:r>
              <a:rPr lang="ar-MA" sz="2000" b="0" i="0" u="none" strike="noStrike" cap="none">
                <a:solidFill>
                  <a:srgbClr val="FF0000"/>
                </a:solidFill>
                <a:latin typeface="Calibri"/>
                <a:ea typeface="Calibri"/>
                <a:cs typeface="Calibri"/>
                <a:sym typeface="Calibri"/>
              </a:rPr>
              <a:t>لام التعليل</a:t>
            </a:r>
            <a:r>
              <a:rPr lang="ar-MA" sz="2400" b="0" i="0" u="none" strike="noStrike" cap="none">
                <a:solidFill>
                  <a:srgbClr val="000000"/>
                </a:solidFill>
                <a:latin typeface="Calibri"/>
                <a:ea typeface="Calibri"/>
                <a:cs typeface="Calibri"/>
                <a:sym typeface="Calibri"/>
              </a:rPr>
              <a:t>".</a:t>
            </a:r>
            <a:endParaRPr sz="2200" b="1" i="0" u="none" strike="noStrike" cap="none">
              <a:solidFill>
                <a:srgbClr val="000000"/>
              </a:solidFill>
              <a:latin typeface="Calibri"/>
              <a:ea typeface="Calibri"/>
              <a:cs typeface="Calibri"/>
              <a:sym typeface="Calibri"/>
            </a:endParaRPr>
          </a:p>
        </p:txBody>
      </p:sp>
      <p:pic>
        <p:nvPicPr>
          <p:cNvPr id="725" name="Google Shape;725;p19" descr="Une image contenant noir, obscurité&#10;&#10;Le contenu généré par l’IA peut être incorrect."/>
          <p:cNvPicPr preferRelativeResize="0"/>
          <p:nvPr/>
        </p:nvPicPr>
        <p:blipFill rotWithShape="1">
          <a:blip r:embed="rId4">
            <a:alphaModFix/>
          </a:blip>
          <a:srcRect/>
          <a:stretch/>
        </p:blipFill>
        <p:spPr>
          <a:xfrm>
            <a:off x="3573523" y="3966083"/>
            <a:ext cx="938678" cy="539071"/>
          </a:xfrm>
          <a:prstGeom prst="rect">
            <a:avLst/>
          </a:prstGeom>
          <a:noFill/>
          <a:ln>
            <a:noFill/>
          </a:ln>
        </p:spPr>
      </p:pic>
      <p:pic>
        <p:nvPicPr>
          <p:cNvPr id="727" name="Google Shape;727;p19" descr="Une image contenant noir, obscurité&#10;&#10;Le contenu généré par l’IA peut être incorrect."/>
          <p:cNvPicPr preferRelativeResize="0"/>
          <p:nvPr/>
        </p:nvPicPr>
        <p:blipFill rotWithShape="1">
          <a:blip r:embed="rId4">
            <a:alphaModFix/>
          </a:blip>
          <a:srcRect/>
          <a:stretch/>
        </p:blipFill>
        <p:spPr>
          <a:xfrm>
            <a:off x="8237932" y="4037773"/>
            <a:ext cx="938678" cy="455299"/>
          </a:xfrm>
          <a:prstGeom prst="rect">
            <a:avLst/>
          </a:prstGeom>
          <a:noFill/>
          <a:ln>
            <a:noFill/>
          </a:ln>
        </p:spPr>
      </p:pic>
      <p:sp>
        <p:nvSpPr>
          <p:cNvPr id="728" name="Google Shape;728;p19"/>
          <p:cNvSpPr/>
          <p:nvPr/>
        </p:nvSpPr>
        <p:spPr>
          <a:xfrm>
            <a:off x="1700981" y="5491106"/>
            <a:ext cx="9013372" cy="76940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r>
              <a:rPr lang="ar-MA" sz="2200" b="0" i="0" u="none" strike="noStrike" cap="none" dirty="0">
                <a:solidFill>
                  <a:srgbClr val="000000"/>
                </a:solidFill>
                <a:latin typeface="Calibri"/>
                <a:ea typeface="Calibri"/>
                <a:cs typeface="Calibri"/>
                <a:sym typeface="Calibri"/>
              </a:rPr>
              <a:t>يوظف التعليل في سياق الحجاج لبيان سبب اختيار قرار /موقف/ مقترح، أو بيان الغاية من ذلك لتوضيحه للمخاطب، أو لإقناع المخاطب بنتيجة محددة. </a:t>
            </a:r>
            <a:endParaRPr sz="22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94"/>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34" name="Google Shape;734;p94"/>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3- أتعرف أسلوب التعليل ووظيفه انطلاقا من مثال</a:t>
            </a:r>
            <a:endParaRPr sz="1400" b="0" i="0" u="none" strike="noStrike" cap="none">
              <a:solidFill>
                <a:schemeClr val="dk1"/>
              </a:solidFill>
              <a:latin typeface="Arial"/>
              <a:ea typeface="Arial"/>
              <a:cs typeface="Arial"/>
              <a:sym typeface="Arial"/>
            </a:endParaRPr>
          </a:p>
        </p:txBody>
      </p:sp>
      <p:sp>
        <p:nvSpPr>
          <p:cNvPr id="735" name="Google Shape;735;p94"/>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التعليل ووظيفته انطلاقا من مثال، ويبين كيفية التوصل إلى ذلك</a:t>
            </a:r>
            <a:endParaRPr/>
          </a:p>
        </p:txBody>
      </p:sp>
      <p:sp>
        <p:nvSpPr>
          <p:cNvPr id="736" name="Google Shape;736;p94"/>
          <p:cNvSpPr/>
          <p:nvPr/>
        </p:nvSpPr>
        <p:spPr>
          <a:xfrm>
            <a:off x="6095999" y="1401377"/>
            <a:ext cx="5361019" cy="646290"/>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تأخّرتُ </a:t>
            </a:r>
            <a:r>
              <a:rPr lang="ar-MA" sz="3600" b="0" i="0" u="none" strike="noStrike" cap="none">
                <a:solidFill>
                  <a:srgbClr val="FF0000"/>
                </a:solidFill>
                <a:latin typeface="Calibri"/>
                <a:ea typeface="Calibri"/>
                <a:cs typeface="Calibri"/>
                <a:sym typeface="Calibri"/>
              </a:rPr>
              <a:t>لأنَّ</a:t>
            </a:r>
            <a:r>
              <a:rPr lang="ar-MA" sz="3600" b="0" i="0" u="none" strike="noStrike" cap="none">
                <a:solidFill>
                  <a:srgbClr val="000000"/>
                </a:solidFill>
                <a:latin typeface="Calibri"/>
                <a:ea typeface="Calibri"/>
                <a:cs typeface="Calibri"/>
                <a:sym typeface="Calibri"/>
              </a:rPr>
              <a:t> الطريقَ كانت مزدحمةً.</a:t>
            </a:r>
            <a:endParaRPr sz="3600" b="0" i="0" u="none" strike="noStrike" cap="none">
              <a:solidFill>
                <a:srgbClr val="000000"/>
              </a:solidFill>
              <a:latin typeface="Calibri"/>
              <a:ea typeface="Calibri"/>
              <a:cs typeface="Calibri"/>
              <a:sym typeface="Calibri"/>
            </a:endParaRPr>
          </a:p>
        </p:txBody>
      </p:sp>
      <p:sp>
        <p:nvSpPr>
          <p:cNvPr id="737" name="Google Shape;737;p94"/>
          <p:cNvSpPr/>
          <p:nvPr/>
        </p:nvSpPr>
        <p:spPr>
          <a:xfrm>
            <a:off x="10343536" y="1358372"/>
            <a:ext cx="1058044" cy="688517"/>
          </a:xfrm>
          <a:prstGeom prst="ellipse">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8" name="Google Shape;738;p94"/>
          <p:cNvSpPr/>
          <p:nvPr/>
        </p:nvSpPr>
        <p:spPr>
          <a:xfrm>
            <a:off x="9710675" y="1394131"/>
            <a:ext cx="602928" cy="646291"/>
          </a:xfrm>
          <a:prstGeom prst="ellipse">
            <a:avLst/>
          </a:prstGeom>
          <a:noFill/>
          <a:ln w="381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9" name="Google Shape;739;p94"/>
          <p:cNvSpPr/>
          <p:nvPr/>
        </p:nvSpPr>
        <p:spPr>
          <a:xfrm>
            <a:off x="8504903" y="3246364"/>
            <a:ext cx="1507236" cy="99496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400" b="1" i="0" u="none" strike="noStrike" cap="none">
                <a:solidFill>
                  <a:schemeClr val="accent4"/>
                </a:solidFill>
                <a:latin typeface="Calibri"/>
                <a:ea typeface="Calibri"/>
                <a:cs typeface="Calibri"/>
                <a:sym typeface="Calibri"/>
              </a:rPr>
              <a:t>أداة التعليل السببي</a:t>
            </a:r>
            <a:endParaRPr sz="1200" b="0" i="0" u="none" strike="noStrike" cap="none">
              <a:solidFill>
                <a:srgbClr val="000000"/>
              </a:solidFill>
              <a:latin typeface="Arial"/>
              <a:ea typeface="Arial"/>
              <a:cs typeface="Arial"/>
              <a:sym typeface="Arial"/>
            </a:endParaRPr>
          </a:p>
        </p:txBody>
      </p:sp>
      <p:pic>
        <p:nvPicPr>
          <p:cNvPr id="740" name="Google Shape;740;p94"/>
          <p:cNvPicPr preferRelativeResize="0"/>
          <p:nvPr/>
        </p:nvPicPr>
        <p:blipFill rotWithShape="1">
          <a:blip r:embed="rId4">
            <a:alphaModFix/>
          </a:blip>
          <a:srcRect/>
          <a:stretch/>
        </p:blipFill>
        <p:spPr>
          <a:xfrm>
            <a:off x="9524410" y="1913436"/>
            <a:ext cx="567226" cy="1333172"/>
          </a:xfrm>
          <a:prstGeom prst="rect">
            <a:avLst/>
          </a:prstGeom>
          <a:noFill/>
          <a:ln>
            <a:noFill/>
          </a:ln>
        </p:spPr>
      </p:pic>
      <p:pic>
        <p:nvPicPr>
          <p:cNvPr id="741" name="Google Shape;741;p94"/>
          <p:cNvPicPr preferRelativeResize="0"/>
          <p:nvPr/>
        </p:nvPicPr>
        <p:blipFill rotWithShape="1">
          <a:blip r:embed="rId4">
            <a:alphaModFix/>
          </a:blip>
          <a:srcRect/>
          <a:stretch/>
        </p:blipFill>
        <p:spPr>
          <a:xfrm>
            <a:off x="10411389" y="2046889"/>
            <a:ext cx="922337" cy="492028"/>
          </a:xfrm>
          <a:prstGeom prst="rect">
            <a:avLst/>
          </a:prstGeom>
          <a:noFill/>
          <a:ln>
            <a:noFill/>
          </a:ln>
        </p:spPr>
      </p:pic>
      <p:sp>
        <p:nvSpPr>
          <p:cNvPr id="742" name="Google Shape;742;p94"/>
          <p:cNvSpPr/>
          <p:nvPr/>
        </p:nvSpPr>
        <p:spPr>
          <a:xfrm>
            <a:off x="9883206" y="2568793"/>
            <a:ext cx="1978701"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00CC00"/>
                </a:solidFill>
                <a:latin typeface="Calibri"/>
                <a:ea typeface="Calibri"/>
                <a:cs typeface="Calibri"/>
                <a:sym typeface="Calibri"/>
              </a:rPr>
              <a:t>السلوك</a:t>
            </a:r>
            <a:endParaRPr sz="3200" b="1" i="0" u="none" strike="noStrike" cap="none">
              <a:solidFill>
                <a:srgbClr val="00CC00"/>
              </a:solidFill>
              <a:latin typeface="Calibri"/>
              <a:ea typeface="Calibri"/>
              <a:cs typeface="Calibri"/>
              <a:sym typeface="Calibri"/>
            </a:endParaRPr>
          </a:p>
        </p:txBody>
      </p:sp>
      <p:pic>
        <p:nvPicPr>
          <p:cNvPr id="743" name="Google Shape;743;p94"/>
          <p:cNvPicPr preferRelativeResize="0"/>
          <p:nvPr/>
        </p:nvPicPr>
        <p:blipFill rotWithShape="1">
          <a:blip r:embed="rId4">
            <a:alphaModFix/>
          </a:blip>
          <a:srcRect/>
          <a:stretch/>
        </p:blipFill>
        <p:spPr>
          <a:xfrm rot="5400000">
            <a:off x="5110752" y="1340495"/>
            <a:ext cx="922337" cy="795048"/>
          </a:xfrm>
          <a:prstGeom prst="rect">
            <a:avLst/>
          </a:prstGeom>
          <a:noFill/>
          <a:ln>
            <a:noFill/>
          </a:ln>
        </p:spPr>
      </p:pic>
      <p:sp>
        <p:nvSpPr>
          <p:cNvPr id="744" name="Google Shape;744;p94"/>
          <p:cNvSpPr/>
          <p:nvPr/>
        </p:nvSpPr>
        <p:spPr>
          <a:xfrm rot="10800000">
            <a:off x="5883865" y="1476410"/>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45" name="Google Shape;745;p94"/>
          <p:cNvSpPr/>
          <p:nvPr/>
        </p:nvSpPr>
        <p:spPr>
          <a:xfrm>
            <a:off x="1215469" y="1426874"/>
            <a:ext cx="3928259" cy="643615"/>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جملة تتضمن أسلوب تعليل. </a:t>
            </a:r>
            <a:endParaRPr/>
          </a:p>
        </p:txBody>
      </p:sp>
      <p:sp>
        <p:nvSpPr>
          <p:cNvPr id="747" name="Google Shape;747;p94"/>
          <p:cNvSpPr/>
          <p:nvPr/>
        </p:nvSpPr>
        <p:spPr>
          <a:xfrm>
            <a:off x="530942" y="2864869"/>
            <a:ext cx="5438503" cy="695048"/>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1900" b="0" i="0" u="none" strike="noStrike" cap="none">
                <a:solidFill>
                  <a:schemeClr val="dk1"/>
                </a:solidFill>
                <a:latin typeface="Calibri"/>
                <a:ea typeface="Calibri"/>
                <a:cs typeface="Calibri"/>
                <a:sym typeface="Calibri"/>
              </a:rPr>
              <a:t>3- لبيان </a:t>
            </a:r>
            <a:r>
              <a:rPr lang="ar-MA" sz="1900" b="0" i="0" u="none" strike="noStrike" cap="none">
                <a:solidFill>
                  <a:srgbClr val="000000"/>
                </a:solidFill>
                <a:latin typeface="Calibri"/>
                <a:ea typeface="Calibri"/>
                <a:cs typeface="Calibri"/>
                <a:sym typeface="Calibri"/>
              </a:rPr>
              <a:t>سبب تأخر التلميذ عن موعد الدخول إلى الفصل (الطريقَ كانت مزدحمةً)، استخدم التلميذ أداة التعليل (</a:t>
            </a:r>
            <a:r>
              <a:rPr lang="ar-MA" sz="1900" b="0" i="0" u="none" strike="noStrike" cap="none">
                <a:solidFill>
                  <a:srgbClr val="FF0000"/>
                </a:solidFill>
                <a:latin typeface="Calibri"/>
                <a:ea typeface="Calibri"/>
                <a:cs typeface="Calibri"/>
                <a:sym typeface="Calibri"/>
              </a:rPr>
              <a:t>لأنَّ</a:t>
            </a:r>
            <a:r>
              <a:rPr lang="ar-MA" sz="1900" b="0" i="0" u="none" strike="noStrike" cap="none">
                <a:solidFill>
                  <a:srgbClr val="000000"/>
                </a:solidFill>
                <a:latin typeface="Calibri"/>
                <a:ea typeface="Calibri"/>
                <a:cs typeface="Calibri"/>
                <a:sym typeface="Calibri"/>
              </a:rPr>
              <a:t>)</a:t>
            </a:r>
            <a:r>
              <a:rPr lang="ar-MA" sz="1900" b="0" i="0" u="none" strike="noStrike" cap="none">
                <a:solidFill>
                  <a:schemeClr val="dk1"/>
                </a:solidFill>
                <a:latin typeface="Calibri"/>
                <a:ea typeface="Calibri"/>
                <a:cs typeface="Calibri"/>
                <a:sym typeface="Calibri"/>
              </a:rPr>
              <a:t> </a:t>
            </a:r>
            <a:endParaRPr sz="1900" b="0" i="0" u="none" strike="noStrike" cap="none">
              <a:solidFill>
                <a:schemeClr val="dk1"/>
              </a:solidFill>
              <a:latin typeface="Calibri"/>
              <a:ea typeface="Calibri"/>
              <a:cs typeface="Calibri"/>
              <a:sym typeface="Calibri"/>
            </a:endParaRPr>
          </a:p>
        </p:txBody>
      </p:sp>
      <p:sp>
        <p:nvSpPr>
          <p:cNvPr id="748" name="Google Shape;748;p94"/>
          <p:cNvSpPr/>
          <p:nvPr/>
        </p:nvSpPr>
        <p:spPr>
          <a:xfrm>
            <a:off x="500703" y="4823322"/>
            <a:ext cx="5438503" cy="770236"/>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5-</a:t>
            </a:r>
            <a:r>
              <a:rPr lang="ar-MA" sz="2000" b="0" i="0" u="none" strike="noStrike" cap="none">
                <a:solidFill>
                  <a:schemeClr val="dk1"/>
                </a:solidFill>
                <a:latin typeface="Arial"/>
                <a:ea typeface="Arial"/>
                <a:cs typeface="Arial"/>
                <a:sym typeface="Arial"/>
              </a:rPr>
              <a:t> </a:t>
            </a:r>
            <a:r>
              <a:rPr lang="ar-MA" sz="2000" b="0" i="0" u="none" strike="noStrike" cap="none">
                <a:solidFill>
                  <a:schemeClr val="dk1"/>
                </a:solidFill>
                <a:latin typeface="Calibri"/>
                <a:ea typeface="Calibri"/>
                <a:cs typeface="Calibri"/>
                <a:sym typeface="Calibri"/>
              </a:rPr>
              <a:t>وظف التلميذ التعليل لإقناع أستاذه بالسماح له بالدخول إلى الفصل.</a:t>
            </a:r>
            <a:r>
              <a:rPr lang="ar-MA" sz="2000" b="0" i="0" u="none" strike="noStrike" cap="none">
                <a:solidFill>
                  <a:schemeClr val="dk1"/>
                </a:solidFill>
                <a:latin typeface="Arial"/>
                <a:ea typeface="Arial"/>
                <a:cs typeface="Arial"/>
                <a:sym typeface="Arial"/>
              </a:rPr>
              <a:t> </a:t>
            </a:r>
            <a:endParaRPr sz="2000" b="0" i="0" u="none" strike="noStrike" cap="none">
              <a:solidFill>
                <a:schemeClr val="dk1"/>
              </a:solidFill>
              <a:latin typeface="Calibri"/>
              <a:ea typeface="Calibri"/>
              <a:cs typeface="Calibri"/>
              <a:sym typeface="Calibri"/>
            </a:endParaRPr>
          </a:p>
        </p:txBody>
      </p:sp>
      <p:sp>
        <p:nvSpPr>
          <p:cNvPr id="749" name="Google Shape;749;p94"/>
          <p:cNvSpPr/>
          <p:nvPr/>
        </p:nvSpPr>
        <p:spPr>
          <a:xfrm>
            <a:off x="530942" y="2094633"/>
            <a:ext cx="5352924"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2- وظف التعليل </a:t>
            </a:r>
            <a:r>
              <a:rPr lang="ar-MA" sz="2000" b="0" i="0" u="none" strike="noStrike" cap="none">
                <a:solidFill>
                  <a:srgbClr val="000000"/>
                </a:solidFill>
                <a:latin typeface="Calibri"/>
                <a:ea typeface="Calibri"/>
                <a:cs typeface="Calibri"/>
                <a:sym typeface="Calibri"/>
              </a:rPr>
              <a:t>لبيان سبب تأخر التلميذ عن موعد الدخول إلى الفصل (الطريقَ كانت مزدحمةً).</a:t>
            </a:r>
            <a:r>
              <a:rPr lang="ar-MA" sz="2000" b="0" i="0" u="none" strike="noStrike" cap="none">
                <a:solidFill>
                  <a:srgbClr val="C00000"/>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p:txBody>
      </p:sp>
      <p:sp>
        <p:nvSpPr>
          <p:cNvPr id="750" name="Google Shape;750;p94"/>
          <p:cNvSpPr/>
          <p:nvPr/>
        </p:nvSpPr>
        <p:spPr>
          <a:xfrm>
            <a:off x="526025" y="3580222"/>
            <a:ext cx="5438503" cy="124010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2000" b="0" i="0" u="none" strike="noStrike" cap="none" dirty="0">
                <a:solidFill>
                  <a:schemeClr val="dk1"/>
                </a:solidFill>
                <a:latin typeface="Calibri"/>
                <a:ea typeface="Calibri"/>
                <a:cs typeface="Calibri"/>
                <a:sym typeface="Calibri"/>
              </a:rPr>
              <a:t>4-</a:t>
            </a:r>
            <a:r>
              <a:rPr lang="ar-MA" sz="2000" b="0" i="0" u="none" strike="noStrike" cap="none" dirty="0">
                <a:solidFill>
                  <a:schemeClr val="dk1"/>
                </a:solidFill>
                <a:latin typeface="Arial"/>
                <a:ea typeface="Arial"/>
                <a:cs typeface="Arial"/>
                <a:sym typeface="Arial"/>
              </a:rPr>
              <a:t> </a:t>
            </a:r>
            <a:r>
              <a:rPr lang="ar-MA" sz="2000" b="0" i="0" u="none" strike="noStrike" cap="none" dirty="0">
                <a:solidFill>
                  <a:schemeClr val="dk1"/>
                </a:solidFill>
                <a:latin typeface="Calibri"/>
                <a:ea typeface="Calibri"/>
                <a:cs typeface="Calibri"/>
                <a:sym typeface="Calibri"/>
              </a:rPr>
              <a:t>يتكون أسلوب التعليل </a:t>
            </a:r>
            <a:r>
              <a:rPr lang="ar-MA" sz="2000" b="0" i="0" u="sng" strike="noStrike" cap="none" dirty="0">
                <a:solidFill>
                  <a:schemeClr val="dk1"/>
                </a:solidFill>
                <a:latin typeface="Calibri"/>
                <a:ea typeface="Calibri"/>
                <a:cs typeface="Calibri"/>
                <a:sym typeface="Calibri"/>
              </a:rPr>
              <a:t>في هذه الجملة </a:t>
            </a:r>
            <a:r>
              <a:rPr lang="ar-MA" sz="2000" b="0" i="0" u="none" strike="noStrike" cap="none" dirty="0">
                <a:solidFill>
                  <a:schemeClr val="dk1"/>
                </a:solidFill>
                <a:latin typeface="Calibri"/>
                <a:ea typeface="Calibri"/>
                <a:cs typeface="Calibri"/>
                <a:sym typeface="Calibri"/>
              </a:rPr>
              <a:t>من ثلاثة مكونات: مكون أول، يتمثل في السلوك</a:t>
            </a:r>
            <a:r>
              <a:rPr lang="ar-MA" sz="2000" dirty="0">
                <a:solidFill>
                  <a:schemeClr val="dk1"/>
                </a:solidFill>
                <a:latin typeface="Calibri"/>
                <a:ea typeface="Calibri"/>
                <a:cs typeface="Calibri"/>
                <a:sym typeface="Calibri"/>
              </a:rPr>
              <a:t> </a:t>
            </a:r>
            <a:r>
              <a:rPr lang="ar-MA" sz="2000" b="0" i="0" u="none" strike="noStrike" cap="none" dirty="0">
                <a:solidFill>
                  <a:schemeClr val="dk1"/>
                </a:solidFill>
                <a:latin typeface="Calibri"/>
                <a:ea typeface="Calibri"/>
                <a:cs typeface="Calibri"/>
                <a:sym typeface="Calibri"/>
              </a:rPr>
              <a:t>(تأخرت)، ومكون ثان يتمثل في السبب </a:t>
            </a:r>
            <a:r>
              <a:rPr lang="ar-MA" sz="2000" b="0" i="0" u="none" strike="noStrike" cap="none" dirty="0">
                <a:solidFill>
                  <a:srgbClr val="000000"/>
                </a:solidFill>
                <a:latin typeface="Calibri"/>
                <a:ea typeface="Calibri"/>
                <a:cs typeface="Calibri"/>
                <a:sym typeface="Calibri"/>
              </a:rPr>
              <a:t>(الطريقَ كانت مزدحمةً)، ومكون ثالث هو أداة التعليل</a:t>
            </a:r>
            <a:r>
              <a:rPr lang="ar-MA" sz="2000" b="0" i="0" u="none" strike="noStrike" cap="none" dirty="0">
                <a:solidFill>
                  <a:schemeClr val="dk1"/>
                </a:solidFill>
                <a:latin typeface="Calibri"/>
                <a:ea typeface="Calibri"/>
                <a:cs typeface="Calibri"/>
                <a:sym typeface="Calibri"/>
              </a:rPr>
              <a:t> (</a:t>
            </a:r>
            <a:r>
              <a:rPr lang="ar-MA" sz="2000" b="0" i="0" u="none" strike="noStrike" cap="none" dirty="0">
                <a:solidFill>
                  <a:srgbClr val="FF0000"/>
                </a:solidFill>
                <a:latin typeface="Calibri"/>
                <a:ea typeface="Calibri"/>
                <a:cs typeface="Calibri"/>
                <a:sym typeface="Calibri"/>
              </a:rPr>
              <a:t>لأنَّ</a:t>
            </a:r>
            <a:r>
              <a:rPr lang="ar-MA"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sp>
        <p:nvSpPr>
          <p:cNvPr id="751" name="Google Shape;751;p94"/>
          <p:cNvSpPr/>
          <p:nvPr/>
        </p:nvSpPr>
        <p:spPr>
          <a:xfrm>
            <a:off x="6509369" y="1358734"/>
            <a:ext cx="3167380" cy="688517"/>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2" name="Google Shape;752;p94"/>
          <p:cNvSpPr/>
          <p:nvPr/>
        </p:nvSpPr>
        <p:spPr>
          <a:xfrm>
            <a:off x="7103708" y="2577229"/>
            <a:ext cx="1978701"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00CC00"/>
                </a:solidFill>
                <a:latin typeface="Calibri"/>
                <a:ea typeface="Calibri"/>
                <a:cs typeface="Calibri"/>
                <a:sym typeface="Calibri"/>
              </a:rPr>
              <a:t>السبب</a:t>
            </a:r>
            <a:endParaRPr sz="3200" b="1" i="0" u="none" strike="noStrike" cap="none">
              <a:solidFill>
                <a:srgbClr val="00CC00"/>
              </a:solidFill>
              <a:latin typeface="Calibri"/>
              <a:ea typeface="Calibri"/>
              <a:cs typeface="Calibri"/>
              <a:sym typeface="Calibri"/>
            </a:endParaRPr>
          </a:p>
        </p:txBody>
      </p:sp>
      <p:pic>
        <p:nvPicPr>
          <p:cNvPr id="753" name="Google Shape;753;p94"/>
          <p:cNvPicPr preferRelativeResize="0"/>
          <p:nvPr/>
        </p:nvPicPr>
        <p:blipFill rotWithShape="1">
          <a:blip r:embed="rId4">
            <a:alphaModFix/>
          </a:blip>
          <a:srcRect/>
          <a:stretch/>
        </p:blipFill>
        <p:spPr>
          <a:xfrm>
            <a:off x="7609743" y="2053863"/>
            <a:ext cx="922337" cy="49202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7"/>
                                        </p:tgtEl>
                                        <p:attrNameLst>
                                          <p:attrName>style.visibility</p:attrName>
                                        </p:attrNameLst>
                                      </p:cBhvr>
                                      <p:to>
                                        <p:strVal val="visible"/>
                                      </p:to>
                                    </p:set>
                                    <p:anim calcmode="lin" valueType="num">
                                      <p:cBhvr additive="base">
                                        <p:cTn id="7" dur="500"/>
                                        <p:tgtEl>
                                          <p:spTgt spid="737"/>
                                        </p:tgtEl>
                                        <p:attrNameLst>
                                          <p:attrName>ppt_w</p:attrName>
                                        </p:attrNameLst>
                                      </p:cBhvr>
                                      <p:tavLst>
                                        <p:tav tm="0">
                                          <p:val>
                                            <p:strVal val="0"/>
                                          </p:val>
                                        </p:tav>
                                        <p:tav tm="100000">
                                          <p:val>
                                            <p:strVal val="#ppt_w"/>
                                          </p:val>
                                        </p:tav>
                                      </p:tavLst>
                                    </p:anim>
                                    <p:anim calcmode="lin" valueType="num">
                                      <p:cBhvr additive="base">
                                        <p:cTn id="8" dur="500"/>
                                        <p:tgtEl>
                                          <p:spTgt spid="73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38"/>
                                        </p:tgtEl>
                                        <p:attrNameLst>
                                          <p:attrName>style.visibility</p:attrName>
                                        </p:attrNameLst>
                                      </p:cBhvr>
                                      <p:to>
                                        <p:strVal val="visible"/>
                                      </p:to>
                                    </p:set>
                                    <p:anim calcmode="lin" valueType="num">
                                      <p:cBhvr additive="base">
                                        <p:cTn id="13" dur="500"/>
                                        <p:tgtEl>
                                          <p:spTgt spid="738"/>
                                        </p:tgtEl>
                                        <p:attrNameLst>
                                          <p:attrName>ppt_w</p:attrName>
                                        </p:attrNameLst>
                                      </p:cBhvr>
                                      <p:tavLst>
                                        <p:tav tm="0">
                                          <p:val>
                                            <p:strVal val="0"/>
                                          </p:val>
                                        </p:tav>
                                        <p:tav tm="100000">
                                          <p:val>
                                            <p:strVal val="#ppt_w"/>
                                          </p:val>
                                        </p:tav>
                                      </p:tavLst>
                                    </p:anim>
                                    <p:anim calcmode="lin" valueType="num">
                                      <p:cBhvr additive="base">
                                        <p:cTn id="14" dur="500"/>
                                        <p:tgtEl>
                                          <p:spTgt spid="738"/>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51"/>
                                        </p:tgtEl>
                                        <p:attrNameLst>
                                          <p:attrName>style.visibility</p:attrName>
                                        </p:attrNameLst>
                                      </p:cBhvr>
                                      <p:to>
                                        <p:strVal val="visible"/>
                                      </p:to>
                                    </p:set>
                                    <p:anim calcmode="lin" valueType="num">
                                      <p:cBhvr additive="base">
                                        <p:cTn id="19" dur="500"/>
                                        <p:tgtEl>
                                          <p:spTgt spid="751"/>
                                        </p:tgtEl>
                                        <p:attrNameLst>
                                          <p:attrName>ppt_w</p:attrName>
                                        </p:attrNameLst>
                                      </p:cBhvr>
                                      <p:tavLst>
                                        <p:tav tm="0">
                                          <p:val>
                                            <p:strVal val="0"/>
                                          </p:val>
                                        </p:tav>
                                        <p:tav tm="100000">
                                          <p:val>
                                            <p:strVal val="#ppt_w"/>
                                          </p:val>
                                        </p:tav>
                                      </p:tavLst>
                                    </p:anim>
                                    <p:anim calcmode="lin" valueType="num">
                                      <p:cBhvr additive="base">
                                        <p:cTn id="20" dur="500"/>
                                        <p:tgtEl>
                                          <p:spTgt spid="75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pic>
        <p:nvPicPr>
          <p:cNvPr id="758" name="Google Shape;758;p95"/>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59" name="Google Shape;759;p95"/>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3- أتعرف أسلوب التعليل ووظيفه انطلاقا من مثال آخر</a:t>
            </a:r>
            <a:endParaRPr sz="1400" b="0" i="0" u="none" strike="noStrike" cap="none">
              <a:solidFill>
                <a:schemeClr val="dk1"/>
              </a:solidFill>
              <a:latin typeface="Arial"/>
              <a:ea typeface="Arial"/>
              <a:cs typeface="Arial"/>
              <a:sym typeface="Arial"/>
            </a:endParaRPr>
          </a:p>
        </p:txBody>
      </p:sp>
      <p:sp>
        <p:nvSpPr>
          <p:cNvPr id="760" name="Google Shape;760;p95"/>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التعليل ووظيفته انطلاقا من مثال آخر، ويبين كيفية التوصل إلى ذلك</a:t>
            </a:r>
            <a:endParaRPr/>
          </a:p>
        </p:txBody>
      </p:sp>
      <p:sp>
        <p:nvSpPr>
          <p:cNvPr id="761" name="Google Shape;761;p95"/>
          <p:cNvSpPr/>
          <p:nvPr/>
        </p:nvSpPr>
        <p:spPr>
          <a:xfrm>
            <a:off x="6040561" y="1401110"/>
            <a:ext cx="5361019" cy="461624"/>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تَعْتَمِدُ الشَّرِكاتُ التَّسْويقَ الرَّقْمِيَّ لِأَنَّ تَكْلُفَتَهُ مُنْخَفِضَةٌ.</a:t>
            </a:r>
            <a:endParaRPr/>
          </a:p>
        </p:txBody>
      </p:sp>
      <p:sp>
        <p:nvSpPr>
          <p:cNvPr id="762" name="Google Shape;762;p95"/>
          <p:cNvSpPr/>
          <p:nvPr/>
        </p:nvSpPr>
        <p:spPr>
          <a:xfrm>
            <a:off x="8312625" y="1319044"/>
            <a:ext cx="3088955" cy="688517"/>
          </a:xfrm>
          <a:prstGeom prst="ellipse">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3" name="Google Shape;763;p95"/>
          <p:cNvSpPr/>
          <p:nvPr/>
        </p:nvSpPr>
        <p:spPr>
          <a:xfrm>
            <a:off x="7914968" y="1382841"/>
            <a:ext cx="385733" cy="479893"/>
          </a:xfrm>
          <a:prstGeom prst="ellipse">
            <a:avLst/>
          </a:prstGeom>
          <a:noFill/>
          <a:ln w="381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4" name="Google Shape;764;p95"/>
          <p:cNvSpPr/>
          <p:nvPr/>
        </p:nvSpPr>
        <p:spPr>
          <a:xfrm>
            <a:off x="7481104" y="3146406"/>
            <a:ext cx="1507236" cy="99496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400" b="1" i="0" u="none" strike="noStrike" cap="none">
                <a:solidFill>
                  <a:schemeClr val="accent4"/>
                </a:solidFill>
                <a:latin typeface="Calibri"/>
                <a:ea typeface="Calibri"/>
                <a:cs typeface="Calibri"/>
                <a:sym typeface="Calibri"/>
              </a:rPr>
              <a:t>أداة التعليل السببي</a:t>
            </a:r>
            <a:endParaRPr sz="1200" b="0" i="0" u="none" strike="noStrike" cap="none">
              <a:solidFill>
                <a:srgbClr val="000000"/>
              </a:solidFill>
              <a:latin typeface="Arial"/>
              <a:ea typeface="Arial"/>
              <a:cs typeface="Arial"/>
              <a:sym typeface="Arial"/>
            </a:endParaRPr>
          </a:p>
        </p:txBody>
      </p:sp>
      <p:pic>
        <p:nvPicPr>
          <p:cNvPr id="765" name="Google Shape;765;p95"/>
          <p:cNvPicPr preferRelativeResize="0"/>
          <p:nvPr/>
        </p:nvPicPr>
        <p:blipFill rotWithShape="1">
          <a:blip r:embed="rId4">
            <a:alphaModFix/>
          </a:blip>
          <a:srcRect/>
          <a:stretch/>
        </p:blipFill>
        <p:spPr>
          <a:xfrm>
            <a:off x="7951109" y="1811515"/>
            <a:ext cx="567226" cy="1333172"/>
          </a:xfrm>
          <a:prstGeom prst="rect">
            <a:avLst/>
          </a:prstGeom>
          <a:noFill/>
          <a:ln>
            <a:noFill/>
          </a:ln>
        </p:spPr>
      </p:pic>
      <p:pic>
        <p:nvPicPr>
          <p:cNvPr id="766" name="Google Shape;766;p95"/>
          <p:cNvPicPr preferRelativeResize="0"/>
          <p:nvPr/>
        </p:nvPicPr>
        <p:blipFill rotWithShape="1">
          <a:blip r:embed="rId4">
            <a:alphaModFix/>
          </a:blip>
          <a:srcRect/>
          <a:stretch/>
        </p:blipFill>
        <p:spPr>
          <a:xfrm>
            <a:off x="9395933" y="2007561"/>
            <a:ext cx="922337" cy="492028"/>
          </a:xfrm>
          <a:prstGeom prst="rect">
            <a:avLst/>
          </a:prstGeom>
          <a:noFill/>
          <a:ln>
            <a:noFill/>
          </a:ln>
        </p:spPr>
      </p:pic>
      <p:sp>
        <p:nvSpPr>
          <p:cNvPr id="767" name="Google Shape;767;p95"/>
          <p:cNvSpPr/>
          <p:nvPr/>
        </p:nvSpPr>
        <p:spPr>
          <a:xfrm>
            <a:off x="8835319" y="2519238"/>
            <a:ext cx="1978701"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00CC00"/>
                </a:solidFill>
                <a:latin typeface="Calibri"/>
                <a:ea typeface="Calibri"/>
                <a:cs typeface="Calibri"/>
                <a:sym typeface="Calibri"/>
              </a:rPr>
              <a:t>القرار</a:t>
            </a:r>
            <a:endParaRPr sz="3200" b="1" i="0" u="none" strike="noStrike" cap="none">
              <a:solidFill>
                <a:srgbClr val="00CC00"/>
              </a:solidFill>
              <a:latin typeface="Calibri"/>
              <a:ea typeface="Calibri"/>
              <a:cs typeface="Calibri"/>
              <a:sym typeface="Calibri"/>
            </a:endParaRPr>
          </a:p>
        </p:txBody>
      </p:sp>
      <p:pic>
        <p:nvPicPr>
          <p:cNvPr id="768" name="Google Shape;768;p95"/>
          <p:cNvPicPr preferRelativeResize="0"/>
          <p:nvPr/>
        </p:nvPicPr>
        <p:blipFill rotWithShape="1">
          <a:blip r:embed="rId4">
            <a:alphaModFix/>
          </a:blip>
          <a:srcRect/>
          <a:stretch/>
        </p:blipFill>
        <p:spPr>
          <a:xfrm rot="5400000">
            <a:off x="5110752" y="1340495"/>
            <a:ext cx="922337" cy="795048"/>
          </a:xfrm>
          <a:prstGeom prst="rect">
            <a:avLst/>
          </a:prstGeom>
          <a:noFill/>
          <a:ln>
            <a:noFill/>
          </a:ln>
        </p:spPr>
      </p:pic>
      <p:sp>
        <p:nvSpPr>
          <p:cNvPr id="769" name="Google Shape;769;p95"/>
          <p:cNvSpPr/>
          <p:nvPr/>
        </p:nvSpPr>
        <p:spPr>
          <a:xfrm rot="10800000">
            <a:off x="5883865" y="1476410"/>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70" name="Google Shape;770;p95"/>
          <p:cNvSpPr/>
          <p:nvPr/>
        </p:nvSpPr>
        <p:spPr>
          <a:xfrm>
            <a:off x="1215469" y="1426874"/>
            <a:ext cx="3928259" cy="643615"/>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جملة تتضمن أسلوب تعليل. </a:t>
            </a:r>
            <a:endParaRPr/>
          </a:p>
        </p:txBody>
      </p:sp>
      <p:sp>
        <p:nvSpPr>
          <p:cNvPr id="772" name="Google Shape;772;p95"/>
          <p:cNvSpPr/>
          <p:nvPr/>
        </p:nvSpPr>
        <p:spPr>
          <a:xfrm>
            <a:off x="530942" y="2864869"/>
            <a:ext cx="5438503" cy="695048"/>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1900" b="0" i="0" u="none" strike="noStrike" cap="none">
                <a:solidFill>
                  <a:schemeClr val="dk1"/>
                </a:solidFill>
                <a:latin typeface="Calibri"/>
                <a:ea typeface="Calibri"/>
                <a:cs typeface="Calibri"/>
                <a:sym typeface="Calibri"/>
              </a:rPr>
              <a:t>3- لبيان سبب اعتماد الشركات التسويق الرقمي </a:t>
            </a:r>
            <a:r>
              <a:rPr lang="ar-MA" sz="1900" b="0" i="0" u="none" strike="noStrike" cap="none">
                <a:solidFill>
                  <a:srgbClr val="000000"/>
                </a:solidFill>
                <a:latin typeface="Calibri"/>
                <a:ea typeface="Calibri"/>
                <a:cs typeface="Calibri"/>
                <a:sym typeface="Calibri"/>
              </a:rPr>
              <a:t>(</a:t>
            </a:r>
            <a:r>
              <a:rPr lang="ar-MA" sz="1800" b="0" i="0" u="none" strike="noStrike" cap="none">
                <a:solidFill>
                  <a:srgbClr val="000000"/>
                </a:solidFill>
                <a:latin typeface="Calibri"/>
                <a:ea typeface="Calibri"/>
                <a:cs typeface="Calibri"/>
                <a:sym typeface="Calibri"/>
              </a:rPr>
              <a:t>تَكْلُفَتُهُ مُنْخَفِضَةٌ</a:t>
            </a:r>
            <a:r>
              <a:rPr lang="ar-MA" sz="1900" b="0" i="0" u="none" strike="noStrike" cap="none">
                <a:solidFill>
                  <a:srgbClr val="000000"/>
                </a:solidFill>
                <a:latin typeface="Calibri"/>
                <a:ea typeface="Calibri"/>
                <a:cs typeface="Calibri"/>
                <a:sym typeface="Calibri"/>
              </a:rPr>
              <a:t>)، استخدمت أداة التعليل (</a:t>
            </a:r>
            <a:r>
              <a:rPr lang="ar-MA" sz="1900" b="0" i="0" u="none" strike="noStrike" cap="none">
                <a:solidFill>
                  <a:srgbClr val="FF0000"/>
                </a:solidFill>
                <a:latin typeface="Calibri"/>
                <a:ea typeface="Calibri"/>
                <a:cs typeface="Calibri"/>
                <a:sym typeface="Calibri"/>
              </a:rPr>
              <a:t>لأنَّ</a:t>
            </a:r>
            <a:r>
              <a:rPr lang="ar-MA" sz="1900" b="0" i="0" u="none" strike="noStrike" cap="none">
                <a:solidFill>
                  <a:srgbClr val="000000"/>
                </a:solidFill>
                <a:latin typeface="Calibri"/>
                <a:ea typeface="Calibri"/>
                <a:cs typeface="Calibri"/>
                <a:sym typeface="Calibri"/>
              </a:rPr>
              <a:t>)</a:t>
            </a:r>
            <a:r>
              <a:rPr lang="ar-MA" sz="1900" b="0" i="0" u="none" strike="noStrike" cap="none">
                <a:solidFill>
                  <a:schemeClr val="dk1"/>
                </a:solidFill>
                <a:latin typeface="Calibri"/>
                <a:ea typeface="Calibri"/>
                <a:cs typeface="Calibri"/>
                <a:sym typeface="Calibri"/>
              </a:rPr>
              <a:t> </a:t>
            </a:r>
            <a:endParaRPr sz="1900" b="0" i="0" u="none" strike="noStrike" cap="none">
              <a:solidFill>
                <a:schemeClr val="dk1"/>
              </a:solidFill>
              <a:latin typeface="Calibri"/>
              <a:ea typeface="Calibri"/>
              <a:cs typeface="Calibri"/>
              <a:sym typeface="Calibri"/>
            </a:endParaRPr>
          </a:p>
        </p:txBody>
      </p:sp>
      <p:sp>
        <p:nvSpPr>
          <p:cNvPr id="773" name="Google Shape;773;p95"/>
          <p:cNvSpPr/>
          <p:nvPr/>
        </p:nvSpPr>
        <p:spPr>
          <a:xfrm>
            <a:off x="460346" y="4689843"/>
            <a:ext cx="5438503" cy="770236"/>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r>
              <a:rPr lang="ar-MA" sz="2000" b="0" i="0" u="none" strike="noStrike" cap="none" dirty="0">
                <a:solidFill>
                  <a:schemeClr val="dk1"/>
                </a:solidFill>
                <a:latin typeface="Calibri"/>
                <a:ea typeface="Calibri"/>
                <a:cs typeface="Calibri"/>
                <a:sym typeface="Calibri"/>
              </a:rPr>
              <a:t>5-</a:t>
            </a:r>
            <a:r>
              <a:rPr lang="ar-MA" sz="2000" b="0" i="0" u="none" strike="noStrike" cap="none" dirty="0">
                <a:solidFill>
                  <a:schemeClr val="dk1"/>
                </a:solidFill>
                <a:latin typeface="Arial"/>
                <a:ea typeface="Arial"/>
                <a:cs typeface="Arial"/>
                <a:sym typeface="Arial"/>
              </a:rPr>
              <a:t> </a:t>
            </a:r>
            <a:r>
              <a:rPr lang="ar-MA" sz="2000" b="0" i="0" u="none" strike="noStrike" cap="none" dirty="0">
                <a:solidFill>
                  <a:schemeClr val="dk1"/>
                </a:solidFill>
                <a:latin typeface="Calibri"/>
                <a:ea typeface="Calibri"/>
                <a:cs typeface="Calibri"/>
                <a:sym typeface="Calibri"/>
              </a:rPr>
              <a:t>وظف المتكلم التعليل لإقناع المخاطب بسبب اعتماد التسويق  الرقمي  وهو تكلفته المنخفضة.</a:t>
            </a:r>
            <a:r>
              <a:rPr lang="ar-MA" sz="2000" b="0" i="0" u="none" strike="noStrike" cap="none" dirty="0">
                <a:solidFill>
                  <a:schemeClr val="dk1"/>
                </a:solidFill>
                <a:latin typeface="Arial"/>
                <a:ea typeface="Arial"/>
                <a:cs typeface="Arial"/>
                <a:sym typeface="Arial"/>
              </a:rPr>
              <a:t> </a:t>
            </a:r>
            <a:endParaRPr sz="2000" b="0" i="0" u="none" strike="noStrike" cap="none" dirty="0">
              <a:solidFill>
                <a:schemeClr val="dk1"/>
              </a:solidFill>
              <a:latin typeface="Calibri"/>
              <a:ea typeface="Calibri"/>
              <a:cs typeface="Calibri"/>
              <a:sym typeface="Calibri"/>
            </a:endParaRPr>
          </a:p>
        </p:txBody>
      </p:sp>
      <p:sp>
        <p:nvSpPr>
          <p:cNvPr id="774" name="Google Shape;774;p95"/>
          <p:cNvSpPr/>
          <p:nvPr/>
        </p:nvSpPr>
        <p:spPr>
          <a:xfrm>
            <a:off x="530942" y="2094633"/>
            <a:ext cx="5352924"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2- وظف التعليل </a:t>
            </a:r>
            <a:r>
              <a:rPr lang="ar-MA" sz="2000" b="0" i="0" u="none" strike="noStrike" cap="none">
                <a:solidFill>
                  <a:srgbClr val="000000"/>
                </a:solidFill>
                <a:latin typeface="Calibri"/>
                <a:ea typeface="Calibri"/>
                <a:cs typeface="Calibri"/>
                <a:sym typeface="Calibri"/>
              </a:rPr>
              <a:t>لبيان سبب اعتماد الشركات التسويق الرقمي (تَكْلُفَتُهُ مُنْخَفِضَةٌ).</a:t>
            </a:r>
            <a:r>
              <a:rPr lang="ar-MA" sz="2000" b="0" i="0" u="none" strike="noStrike" cap="none">
                <a:solidFill>
                  <a:srgbClr val="C00000"/>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p:txBody>
      </p:sp>
      <p:sp>
        <p:nvSpPr>
          <p:cNvPr id="775" name="Google Shape;775;p95"/>
          <p:cNvSpPr/>
          <p:nvPr/>
        </p:nvSpPr>
        <p:spPr>
          <a:xfrm>
            <a:off x="526025" y="3580222"/>
            <a:ext cx="5438503" cy="108026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4-</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يتكون أسلوب التعليل في هذه الجملة من ثلاثة مكونات: مكون أول، يتمثل في القرار (اعتماد التسويق الرقمي)، ومكون ثان يتمثل في السبب </a:t>
            </a:r>
            <a:r>
              <a:rPr lang="ar-MA" sz="1800" b="0" i="0" u="none" strike="noStrike" cap="none" dirty="0">
                <a:solidFill>
                  <a:srgbClr val="000000"/>
                </a:solidFill>
                <a:latin typeface="Calibri"/>
                <a:ea typeface="Calibri"/>
                <a:cs typeface="Calibri"/>
                <a:sym typeface="Calibri"/>
              </a:rPr>
              <a:t>(تَكْلُفَتُهُ مُنْخَفِضَةٌ)، ومكون ثالث هو أداة التعليل</a:t>
            </a:r>
            <a:r>
              <a:rPr lang="ar-MA" sz="1800" b="0" i="0" u="none" strike="noStrike" cap="none" dirty="0">
                <a:solidFill>
                  <a:schemeClr val="dk1"/>
                </a:solidFill>
                <a:latin typeface="Calibri"/>
                <a:ea typeface="Calibri"/>
                <a:cs typeface="Calibri"/>
                <a:sym typeface="Calibri"/>
              </a:rPr>
              <a:t> (</a:t>
            </a:r>
            <a:r>
              <a:rPr lang="ar-MA" sz="1800" b="0" i="0" u="none" strike="noStrike" cap="none" dirty="0">
                <a:solidFill>
                  <a:srgbClr val="FF0000"/>
                </a:solidFill>
                <a:latin typeface="Calibri"/>
                <a:ea typeface="Calibri"/>
                <a:cs typeface="Calibri"/>
                <a:sym typeface="Calibri"/>
              </a:rPr>
              <a:t>لأنَّ</a:t>
            </a:r>
            <a:r>
              <a:rPr lang="ar-MA" sz="1800" b="0" i="0" u="none" strike="noStrike" cap="none" dirty="0">
                <a:solidFill>
                  <a:schemeClr val="dk1"/>
                </a:solidFill>
                <a:latin typeface="Calibri"/>
                <a:ea typeface="Calibri"/>
                <a:cs typeface="Calibri"/>
                <a:sym typeface="Calibri"/>
              </a:rPr>
              <a:t>).</a:t>
            </a:r>
            <a:endParaRPr sz="1800" b="0" i="0" u="none" strike="noStrike" cap="none" dirty="0">
              <a:solidFill>
                <a:schemeClr val="dk1"/>
              </a:solidFill>
              <a:latin typeface="Calibri"/>
              <a:ea typeface="Calibri"/>
              <a:cs typeface="Calibri"/>
              <a:sym typeface="Calibri"/>
            </a:endParaRPr>
          </a:p>
        </p:txBody>
      </p:sp>
      <p:sp>
        <p:nvSpPr>
          <p:cNvPr id="776" name="Google Shape;776;p95"/>
          <p:cNvSpPr/>
          <p:nvPr/>
        </p:nvSpPr>
        <p:spPr>
          <a:xfrm>
            <a:off x="6289199" y="1358735"/>
            <a:ext cx="1625769" cy="554702"/>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7" name="Google Shape;777;p95"/>
          <p:cNvSpPr/>
          <p:nvPr/>
        </p:nvSpPr>
        <p:spPr>
          <a:xfrm>
            <a:off x="6133340" y="2408190"/>
            <a:ext cx="1978701"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C00000"/>
                </a:solidFill>
                <a:latin typeface="Calibri"/>
                <a:ea typeface="Calibri"/>
                <a:cs typeface="Calibri"/>
                <a:sym typeface="Calibri"/>
              </a:rPr>
              <a:t>السبب</a:t>
            </a:r>
            <a:endParaRPr sz="3200" b="1" i="0" u="none" strike="noStrike" cap="none">
              <a:solidFill>
                <a:srgbClr val="C00000"/>
              </a:solidFill>
              <a:latin typeface="Calibri"/>
              <a:ea typeface="Calibri"/>
              <a:cs typeface="Calibri"/>
              <a:sym typeface="Calibri"/>
            </a:endParaRPr>
          </a:p>
        </p:txBody>
      </p:sp>
      <p:pic>
        <p:nvPicPr>
          <p:cNvPr id="778" name="Google Shape;778;p95"/>
          <p:cNvPicPr preferRelativeResize="0"/>
          <p:nvPr/>
        </p:nvPicPr>
        <p:blipFill rotWithShape="1">
          <a:blip r:embed="rId4">
            <a:alphaModFix/>
          </a:blip>
          <a:srcRect/>
          <a:stretch/>
        </p:blipFill>
        <p:spPr>
          <a:xfrm>
            <a:off x="6631115" y="1921293"/>
            <a:ext cx="922337" cy="49202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62"/>
                                        </p:tgtEl>
                                        <p:attrNameLst>
                                          <p:attrName>style.visibility</p:attrName>
                                        </p:attrNameLst>
                                      </p:cBhvr>
                                      <p:to>
                                        <p:strVal val="visible"/>
                                      </p:to>
                                    </p:set>
                                    <p:anim calcmode="lin" valueType="num">
                                      <p:cBhvr additive="base">
                                        <p:cTn id="7" dur="500"/>
                                        <p:tgtEl>
                                          <p:spTgt spid="762"/>
                                        </p:tgtEl>
                                        <p:attrNameLst>
                                          <p:attrName>ppt_w</p:attrName>
                                        </p:attrNameLst>
                                      </p:cBhvr>
                                      <p:tavLst>
                                        <p:tav tm="0">
                                          <p:val>
                                            <p:strVal val="0"/>
                                          </p:val>
                                        </p:tav>
                                        <p:tav tm="100000">
                                          <p:val>
                                            <p:strVal val="#ppt_w"/>
                                          </p:val>
                                        </p:tav>
                                      </p:tavLst>
                                    </p:anim>
                                    <p:anim calcmode="lin" valueType="num">
                                      <p:cBhvr additive="base">
                                        <p:cTn id="8" dur="500"/>
                                        <p:tgtEl>
                                          <p:spTgt spid="76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63"/>
                                        </p:tgtEl>
                                        <p:attrNameLst>
                                          <p:attrName>style.visibility</p:attrName>
                                        </p:attrNameLst>
                                      </p:cBhvr>
                                      <p:to>
                                        <p:strVal val="visible"/>
                                      </p:to>
                                    </p:set>
                                    <p:anim calcmode="lin" valueType="num">
                                      <p:cBhvr additive="base">
                                        <p:cTn id="13" dur="500"/>
                                        <p:tgtEl>
                                          <p:spTgt spid="763"/>
                                        </p:tgtEl>
                                        <p:attrNameLst>
                                          <p:attrName>ppt_w</p:attrName>
                                        </p:attrNameLst>
                                      </p:cBhvr>
                                      <p:tavLst>
                                        <p:tav tm="0">
                                          <p:val>
                                            <p:strVal val="0"/>
                                          </p:val>
                                        </p:tav>
                                        <p:tav tm="100000">
                                          <p:val>
                                            <p:strVal val="#ppt_w"/>
                                          </p:val>
                                        </p:tav>
                                      </p:tavLst>
                                    </p:anim>
                                    <p:anim calcmode="lin" valueType="num">
                                      <p:cBhvr additive="base">
                                        <p:cTn id="14" dur="500"/>
                                        <p:tgtEl>
                                          <p:spTgt spid="763"/>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76"/>
                                        </p:tgtEl>
                                        <p:attrNameLst>
                                          <p:attrName>style.visibility</p:attrName>
                                        </p:attrNameLst>
                                      </p:cBhvr>
                                      <p:to>
                                        <p:strVal val="visible"/>
                                      </p:to>
                                    </p:set>
                                    <p:anim calcmode="lin" valueType="num">
                                      <p:cBhvr additive="base">
                                        <p:cTn id="19" dur="500"/>
                                        <p:tgtEl>
                                          <p:spTgt spid="776"/>
                                        </p:tgtEl>
                                        <p:attrNameLst>
                                          <p:attrName>ppt_w</p:attrName>
                                        </p:attrNameLst>
                                      </p:cBhvr>
                                      <p:tavLst>
                                        <p:tav tm="0">
                                          <p:val>
                                            <p:strVal val="0"/>
                                          </p:val>
                                        </p:tav>
                                        <p:tav tm="100000">
                                          <p:val>
                                            <p:strVal val="#ppt_w"/>
                                          </p:val>
                                        </p:tav>
                                      </p:tavLst>
                                    </p:anim>
                                    <p:anim calcmode="lin" valueType="num">
                                      <p:cBhvr additive="base">
                                        <p:cTn id="20" dur="500"/>
                                        <p:tgtEl>
                                          <p:spTgt spid="77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pic>
        <p:nvPicPr>
          <p:cNvPr id="783" name="Google Shape;783;p96"/>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84" name="Google Shape;784;p96"/>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3- أتعرف أسلوب التعليل ووظيفه انطلاقا من مثال مختلف</a:t>
            </a:r>
            <a:endParaRPr sz="1400" b="0" i="0" u="none" strike="noStrike" cap="none">
              <a:solidFill>
                <a:schemeClr val="dk1"/>
              </a:solidFill>
              <a:latin typeface="Arial"/>
              <a:ea typeface="Arial"/>
              <a:cs typeface="Arial"/>
              <a:sym typeface="Arial"/>
            </a:endParaRPr>
          </a:p>
        </p:txBody>
      </p:sp>
      <p:sp>
        <p:nvSpPr>
          <p:cNvPr id="785" name="Google Shape;785;p96"/>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التعليل ووظيفته انطلاقا من مثال مختلف، ويبين كيفية التوصل إلى ذلك</a:t>
            </a:r>
            <a:endParaRPr/>
          </a:p>
        </p:txBody>
      </p:sp>
      <p:sp>
        <p:nvSpPr>
          <p:cNvPr id="786" name="Google Shape;786;p96"/>
          <p:cNvSpPr/>
          <p:nvPr/>
        </p:nvSpPr>
        <p:spPr>
          <a:xfrm>
            <a:off x="5649125" y="1489197"/>
            <a:ext cx="6212781" cy="430847"/>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200" b="0" i="0" u="none" strike="noStrike" cap="none">
                <a:solidFill>
                  <a:srgbClr val="000000"/>
                </a:solidFill>
                <a:latin typeface="Calibri"/>
                <a:ea typeface="Calibri"/>
                <a:cs typeface="Calibri"/>
                <a:sym typeface="Calibri"/>
              </a:rPr>
              <a:t>تَحْرِصُ الْمُقاوَلَةُ عَلى تَكْوينِ مُسْتَخْدِميها لِتَنْمِيَةِ كَفاءَتِهِمْ الْمِهْنِيَّةِ.</a:t>
            </a:r>
            <a:endParaRPr/>
          </a:p>
        </p:txBody>
      </p:sp>
      <p:sp>
        <p:nvSpPr>
          <p:cNvPr id="787" name="Google Shape;787;p96"/>
          <p:cNvSpPr/>
          <p:nvPr/>
        </p:nvSpPr>
        <p:spPr>
          <a:xfrm>
            <a:off x="8227191" y="1328496"/>
            <a:ext cx="3537062" cy="688517"/>
          </a:xfrm>
          <a:prstGeom prst="ellipse">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88" name="Google Shape;788;p96"/>
          <p:cNvSpPr/>
          <p:nvPr/>
        </p:nvSpPr>
        <p:spPr>
          <a:xfrm>
            <a:off x="8058942" y="1448229"/>
            <a:ext cx="168249" cy="646291"/>
          </a:xfrm>
          <a:prstGeom prst="ellipse">
            <a:avLst/>
          </a:prstGeom>
          <a:noFill/>
          <a:ln w="381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89" name="Google Shape;789;p96"/>
          <p:cNvSpPr/>
          <p:nvPr/>
        </p:nvSpPr>
        <p:spPr>
          <a:xfrm>
            <a:off x="7516697" y="3400997"/>
            <a:ext cx="1507236" cy="99496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400" b="1" i="0" u="none" strike="noStrike" cap="none">
                <a:solidFill>
                  <a:schemeClr val="accent4"/>
                </a:solidFill>
                <a:latin typeface="Calibri"/>
                <a:ea typeface="Calibri"/>
                <a:cs typeface="Calibri"/>
                <a:sym typeface="Calibri"/>
              </a:rPr>
              <a:t>أداة التعليل الغائي</a:t>
            </a:r>
            <a:endParaRPr sz="1200" b="0" i="0" u="none" strike="noStrike" cap="none">
              <a:solidFill>
                <a:srgbClr val="000000"/>
              </a:solidFill>
              <a:latin typeface="Arial"/>
              <a:ea typeface="Arial"/>
              <a:cs typeface="Arial"/>
              <a:sym typeface="Arial"/>
            </a:endParaRPr>
          </a:p>
        </p:txBody>
      </p:sp>
      <p:pic>
        <p:nvPicPr>
          <p:cNvPr id="790" name="Google Shape;790;p96"/>
          <p:cNvPicPr preferRelativeResize="0"/>
          <p:nvPr/>
        </p:nvPicPr>
        <p:blipFill rotWithShape="1">
          <a:blip r:embed="rId4">
            <a:alphaModFix/>
          </a:blip>
          <a:srcRect/>
          <a:stretch/>
        </p:blipFill>
        <p:spPr>
          <a:xfrm>
            <a:off x="7878137" y="2083456"/>
            <a:ext cx="567226" cy="1333172"/>
          </a:xfrm>
          <a:prstGeom prst="rect">
            <a:avLst/>
          </a:prstGeom>
          <a:noFill/>
          <a:ln>
            <a:noFill/>
          </a:ln>
        </p:spPr>
      </p:pic>
      <p:pic>
        <p:nvPicPr>
          <p:cNvPr id="791" name="Google Shape;791;p96"/>
          <p:cNvPicPr preferRelativeResize="0"/>
          <p:nvPr/>
        </p:nvPicPr>
        <p:blipFill rotWithShape="1">
          <a:blip r:embed="rId4">
            <a:alphaModFix/>
          </a:blip>
          <a:srcRect/>
          <a:stretch/>
        </p:blipFill>
        <p:spPr>
          <a:xfrm>
            <a:off x="9534553" y="2046889"/>
            <a:ext cx="922337" cy="492028"/>
          </a:xfrm>
          <a:prstGeom prst="rect">
            <a:avLst/>
          </a:prstGeom>
          <a:noFill/>
          <a:ln>
            <a:noFill/>
          </a:ln>
        </p:spPr>
      </p:pic>
      <p:sp>
        <p:nvSpPr>
          <p:cNvPr id="792" name="Google Shape;792;p96"/>
          <p:cNvSpPr/>
          <p:nvPr/>
        </p:nvSpPr>
        <p:spPr>
          <a:xfrm>
            <a:off x="8877663" y="2531061"/>
            <a:ext cx="2112670"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00CC00"/>
                </a:solidFill>
                <a:latin typeface="Calibri"/>
                <a:ea typeface="Calibri"/>
                <a:cs typeface="Calibri"/>
                <a:sym typeface="Calibri"/>
              </a:rPr>
              <a:t>القرار/الموقف</a:t>
            </a:r>
            <a:endParaRPr sz="3200" b="1" i="0" u="none" strike="noStrike" cap="none">
              <a:solidFill>
                <a:srgbClr val="00CC00"/>
              </a:solidFill>
              <a:latin typeface="Calibri"/>
              <a:ea typeface="Calibri"/>
              <a:cs typeface="Calibri"/>
              <a:sym typeface="Calibri"/>
            </a:endParaRPr>
          </a:p>
        </p:txBody>
      </p:sp>
      <p:pic>
        <p:nvPicPr>
          <p:cNvPr id="793" name="Google Shape;793;p96"/>
          <p:cNvPicPr preferRelativeResize="0"/>
          <p:nvPr/>
        </p:nvPicPr>
        <p:blipFill rotWithShape="1">
          <a:blip r:embed="rId4">
            <a:alphaModFix/>
          </a:blip>
          <a:srcRect/>
          <a:stretch/>
        </p:blipFill>
        <p:spPr>
          <a:xfrm rot="5400000">
            <a:off x="4483986" y="1297288"/>
            <a:ext cx="922337" cy="795048"/>
          </a:xfrm>
          <a:prstGeom prst="rect">
            <a:avLst/>
          </a:prstGeom>
          <a:noFill/>
          <a:ln>
            <a:noFill/>
          </a:ln>
        </p:spPr>
      </p:pic>
      <p:sp>
        <p:nvSpPr>
          <p:cNvPr id="794" name="Google Shape;794;p96"/>
          <p:cNvSpPr/>
          <p:nvPr/>
        </p:nvSpPr>
        <p:spPr>
          <a:xfrm rot="10800000">
            <a:off x="5351976" y="1433202"/>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95" name="Google Shape;795;p96"/>
          <p:cNvSpPr/>
          <p:nvPr/>
        </p:nvSpPr>
        <p:spPr>
          <a:xfrm>
            <a:off x="591643" y="1358372"/>
            <a:ext cx="3928259" cy="643615"/>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جملة تتضمن أسلوب تعليل. </a:t>
            </a:r>
            <a:endParaRPr/>
          </a:p>
        </p:txBody>
      </p:sp>
      <p:sp>
        <p:nvSpPr>
          <p:cNvPr id="797" name="Google Shape;797;p96"/>
          <p:cNvSpPr/>
          <p:nvPr/>
        </p:nvSpPr>
        <p:spPr>
          <a:xfrm>
            <a:off x="530942" y="2864869"/>
            <a:ext cx="5438503" cy="695048"/>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1900" b="0" i="0" u="none" strike="noStrike" cap="none">
                <a:solidFill>
                  <a:schemeClr val="dk1"/>
                </a:solidFill>
                <a:latin typeface="Calibri"/>
                <a:ea typeface="Calibri"/>
                <a:cs typeface="Calibri"/>
                <a:sym typeface="Calibri"/>
              </a:rPr>
              <a:t>3- لبيان </a:t>
            </a:r>
            <a:r>
              <a:rPr lang="ar-MA" sz="1900" b="0" i="0" u="none" strike="noStrike" cap="none">
                <a:solidFill>
                  <a:srgbClr val="000000"/>
                </a:solidFill>
                <a:latin typeface="Calibri"/>
                <a:ea typeface="Calibri"/>
                <a:cs typeface="Calibri"/>
                <a:sym typeface="Calibri"/>
              </a:rPr>
              <a:t>الغاية من رص المقاولة على تكوين مستخدميها (</a:t>
            </a:r>
            <a:r>
              <a:rPr lang="ar-MA" sz="1800" b="0" i="0" u="none" strike="noStrike" cap="none">
                <a:solidFill>
                  <a:srgbClr val="000000"/>
                </a:solidFill>
                <a:latin typeface="Calibri"/>
                <a:ea typeface="Calibri"/>
                <a:cs typeface="Calibri"/>
                <a:sym typeface="Calibri"/>
              </a:rPr>
              <a:t>تَنْمِيَةُ كَفاءَتِهِمْ الْمِهْنِيَّةِ</a:t>
            </a:r>
            <a:r>
              <a:rPr lang="ar-MA" sz="1900" b="0" i="0" u="none" strike="noStrike" cap="none">
                <a:solidFill>
                  <a:srgbClr val="000000"/>
                </a:solidFill>
                <a:latin typeface="Calibri"/>
                <a:ea typeface="Calibri"/>
                <a:cs typeface="Calibri"/>
                <a:sym typeface="Calibri"/>
              </a:rPr>
              <a:t>)، استخدم المتكلم أداة التعليل (</a:t>
            </a:r>
            <a:r>
              <a:rPr lang="ar-MA" sz="1900" b="0" i="0" u="none" strike="noStrike" cap="none">
                <a:solidFill>
                  <a:srgbClr val="FF0000"/>
                </a:solidFill>
                <a:latin typeface="Calibri"/>
                <a:ea typeface="Calibri"/>
                <a:cs typeface="Calibri"/>
                <a:sym typeface="Calibri"/>
              </a:rPr>
              <a:t>لام التعليل</a:t>
            </a:r>
            <a:r>
              <a:rPr lang="ar-MA" sz="1900" b="0" i="0" u="none" strike="noStrike" cap="none">
                <a:solidFill>
                  <a:srgbClr val="000000"/>
                </a:solidFill>
                <a:latin typeface="Calibri"/>
                <a:ea typeface="Calibri"/>
                <a:cs typeface="Calibri"/>
                <a:sym typeface="Calibri"/>
              </a:rPr>
              <a:t>)</a:t>
            </a:r>
            <a:r>
              <a:rPr lang="ar-MA" sz="1900" b="0" i="0" u="none" strike="noStrike" cap="none">
                <a:solidFill>
                  <a:schemeClr val="dk1"/>
                </a:solidFill>
                <a:latin typeface="Calibri"/>
                <a:ea typeface="Calibri"/>
                <a:cs typeface="Calibri"/>
                <a:sym typeface="Calibri"/>
              </a:rPr>
              <a:t> </a:t>
            </a:r>
            <a:endParaRPr sz="1900" b="0" i="0" u="none" strike="noStrike" cap="none">
              <a:solidFill>
                <a:schemeClr val="dk1"/>
              </a:solidFill>
              <a:latin typeface="Calibri"/>
              <a:ea typeface="Calibri"/>
              <a:cs typeface="Calibri"/>
              <a:sym typeface="Calibri"/>
            </a:endParaRPr>
          </a:p>
        </p:txBody>
      </p:sp>
      <p:sp>
        <p:nvSpPr>
          <p:cNvPr id="798" name="Google Shape;798;p96"/>
          <p:cNvSpPr/>
          <p:nvPr/>
        </p:nvSpPr>
        <p:spPr>
          <a:xfrm>
            <a:off x="500703" y="4823322"/>
            <a:ext cx="5438503" cy="770236"/>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2000" b="0" i="0" u="none" strike="noStrike" cap="none" dirty="0">
                <a:solidFill>
                  <a:schemeClr val="dk1"/>
                </a:solidFill>
                <a:latin typeface="Calibri"/>
                <a:ea typeface="Calibri"/>
                <a:cs typeface="Calibri"/>
                <a:sym typeface="Calibri"/>
              </a:rPr>
              <a:t>5-</a:t>
            </a:r>
            <a:r>
              <a:rPr lang="ar-MA" sz="2000" b="0" i="0" u="none" strike="noStrike" cap="none" dirty="0">
                <a:solidFill>
                  <a:schemeClr val="dk1"/>
                </a:solidFill>
                <a:latin typeface="Arial"/>
                <a:ea typeface="Arial"/>
                <a:cs typeface="Arial"/>
                <a:sym typeface="Arial"/>
              </a:rPr>
              <a:t> </a:t>
            </a:r>
            <a:r>
              <a:rPr lang="ar-MA" sz="2000" b="0" i="0" u="none" strike="noStrike" cap="none" dirty="0">
                <a:solidFill>
                  <a:schemeClr val="dk1"/>
                </a:solidFill>
                <a:latin typeface="Calibri"/>
                <a:ea typeface="Calibri"/>
                <a:cs typeface="Calibri"/>
                <a:sym typeface="Calibri"/>
              </a:rPr>
              <a:t>وظف المتكلم التعليل ليبين للمخاطب الغاية من اهتمام المقاولة بتكوين المستخدمين</a:t>
            </a:r>
            <a:endParaRPr sz="2000" b="0" i="0" u="none" strike="noStrike" cap="none" dirty="0">
              <a:solidFill>
                <a:schemeClr val="dk1"/>
              </a:solidFill>
              <a:latin typeface="Calibri"/>
              <a:ea typeface="Calibri"/>
              <a:cs typeface="Calibri"/>
              <a:sym typeface="Calibri"/>
            </a:endParaRPr>
          </a:p>
        </p:txBody>
      </p:sp>
      <p:sp>
        <p:nvSpPr>
          <p:cNvPr id="799" name="Google Shape;799;p96"/>
          <p:cNvSpPr/>
          <p:nvPr/>
        </p:nvSpPr>
        <p:spPr>
          <a:xfrm>
            <a:off x="530942" y="2094633"/>
            <a:ext cx="5352924"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2- وظف التعليل </a:t>
            </a:r>
            <a:r>
              <a:rPr lang="ar-MA" sz="2000" b="0" i="0" u="none" strike="noStrike" cap="none">
                <a:solidFill>
                  <a:srgbClr val="000000"/>
                </a:solidFill>
                <a:latin typeface="Calibri"/>
                <a:ea typeface="Calibri"/>
                <a:cs typeface="Calibri"/>
                <a:sym typeface="Calibri"/>
              </a:rPr>
              <a:t>لبيان غاية حرص المقاولة على تكوين مستخدميها (تَنْمِيَةُ كَفاءَتِهِمْ الْمِهْنِيَّةِ).</a:t>
            </a:r>
            <a:r>
              <a:rPr lang="ar-MA" sz="2000" b="0" i="0" u="none" strike="noStrike" cap="none">
                <a:solidFill>
                  <a:srgbClr val="C00000"/>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p:txBody>
      </p:sp>
      <p:sp>
        <p:nvSpPr>
          <p:cNvPr id="800" name="Google Shape;800;p96"/>
          <p:cNvSpPr/>
          <p:nvPr/>
        </p:nvSpPr>
        <p:spPr>
          <a:xfrm>
            <a:off x="526025" y="3580222"/>
            <a:ext cx="5438503" cy="124010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2000" b="0" i="0" u="none" strike="noStrike" cap="none" dirty="0">
                <a:solidFill>
                  <a:schemeClr val="dk1"/>
                </a:solidFill>
                <a:latin typeface="Calibri"/>
                <a:ea typeface="Calibri"/>
                <a:cs typeface="Calibri"/>
                <a:sym typeface="Calibri"/>
              </a:rPr>
              <a:t>4-</a:t>
            </a:r>
            <a:r>
              <a:rPr lang="ar-MA" sz="2000" b="0" i="0" u="none" strike="noStrike" cap="none" dirty="0">
                <a:solidFill>
                  <a:schemeClr val="dk1"/>
                </a:solidFill>
                <a:latin typeface="Arial"/>
                <a:ea typeface="Arial"/>
                <a:cs typeface="Arial"/>
                <a:sym typeface="Arial"/>
              </a:rPr>
              <a:t> </a:t>
            </a:r>
            <a:r>
              <a:rPr lang="ar-MA" sz="2000" b="0" i="0" u="none" strike="noStrike" cap="none" dirty="0">
                <a:solidFill>
                  <a:schemeClr val="dk1"/>
                </a:solidFill>
                <a:latin typeface="Calibri"/>
                <a:ea typeface="Calibri"/>
                <a:cs typeface="Calibri"/>
                <a:sym typeface="Calibri"/>
              </a:rPr>
              <a:t>يتكون أسلوب التعليل في هذه الجملة من ثلاثة مكونات: مكون أول، يتمثل في القرار/الموقف (الحرص على تكوين المستخدمين)، ومكون ثان يتمثل في الغاية من ذلك </a:t>
            </a:r>
            <a:r>
              <a:rPr lang="ar-MA" sz="2000" b="0" i="0" u="none" strike="noStrike" cap="none" dirty="0">
                <a:solidFill>
                  <a:srgbClr val="000000"/>
                </a:solidFill>
                <a:latin typeface="Calibri"/>
                <a:ea typeface="Calibri"/>
                <a:cs typeface="Calibri"/>
                <a:sym typeface="Calibri"/>
              </a:rPr>
              <a:t>(تَنْمِيَةُ كَفاءَتِهِمْ الْمِهْنِيَّةِ)، ومكون ثالث هو أداة التعليل</a:t>
            </a:r>
            <a:r>
              <a:rPr lang="ar-MA" sz="2000" b="0" i="0" u="none" strike="noStrike" cap="none" dirty="0">
                <a:solidFill>
                  <a:schemeClr val="dk1"/>
                </a:solidFill>
                <a:latin typeface="Calibri"/>
                <a:ea typeface="Calibri"/>
                <a:cs typeface="Calibri"/>
                <a:sym typeface="Calibri"/>
              </a:rPr>
              <a:t> (</a:t>
            </a:r>
            <a:r>
              <a:rPr lang="ar-MA" sz="2000" b="0" i="0" u="none" strike="noStrike" cap="none" dirty="0">
                <a:solidFill>
                  <a:srgbClr val="FF0000"/>
                </a:solidFill>
                <a:latin typeface="Calibri"/>
                <a:ea typeface="Calibri"/>
                <a:cs typeface="Calibri"/>
                <a:sym typeface="Calibri"/>
              </a:rPr>
              <a:t>لام التعليل</a:t>
            </a:r>
            <a:r>
              <a:rPr lang="ar-MA"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sp>
        <p:nvSpPr>
          <p:cNvPr id="801" name="Google Shape;801;p96"/>
          <p:cNvSpPr/>
          <p:nvPr/>
        </p:nvSpPr>
        <p:spPr>
          <a:xfrm>
            <a:off x="6170679" y="1358734"/>
            <a:ext cx="1904188" cy="688517"/>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2" name="Google Shape;802;p96"/>
          <p:cNvSpPr/>
          <p:nvPr/>
        </p:nvSpPr>
        <p:spPr>
          <a:xfrm>
            <a:off x="6046605" y="2558614"/>
            <a:ext cx="1978701"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1" i="0" u="none" strike="noStrike" cap="none">
                <a:solidFill>
                  <a:srgbClr val="C00000"/>
                </a:solidFill>
                <a:latin typeface="Calibri"/>
                <a:ea typeface="Calibri"/>
                <a:cs typeface="Calibri"/>
                <a:sym typeface="Calibri"/>
              </a:rPr>
              <a:t>الغاية/الغرض</a:t>
            </a:r>
            <a:endParaRPr sz="3200" b="1" i="0" u="none" strike="noStrike" cap="none">
              <a:solidFill>
                <a:srgbClr val="C00000"/>
              </a:solidFill>
              <a:latin typeface="Calibri"/>
              <a:ea typeface="Calibri"/>
              <a:cs typeface="Calibri"/>
              <a:sym typeface="Calibri"/>
            </a:endParaRPr>
          </a:p>
        </p:txBody>
      </p:sp>
      <p:pic>
        <p:nvPicPr>
          <p:cNvPr id="803" name="Google Shape;803;p96"/>
          <p:cNvPicPr preferRelativeResize="0"/>
          <p:nvPr/>
        </p:nvPicPr>
        <p:blipFill rotWithShape="1">
          <a:blip r:embed="rId4">
            <a:alphaModFix/>
          </a:blip>
          <a:srcRect/>
          <a:stretch/>
        </p:blipFill>
        <p:spPr>
          <a:xfrm>
            <a:off x="6594360" y="2076765"/>
            <a:ext cx="922337" cy="49202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87"/>
                                        </p:tgtEl>
                                        <p:attrNameLst>
                                          <p:attrName>style.visibility</p:attrName>
                                        </p:attrNameLst>
                                      </p:cBhvr>
                                      <p:to>
                                        <p:strVal val="visible"/>
                                      </p:to>
                                    </p:set>
                                    <p:anim calcmode="lin" valueType="num">
                                      <p:cBhvr additive="base">
                                        <p:cTn id="7" dur="500"/>
                                        <p:tgtEl>
                                          <p:spTgt spid="787"/>
                                        </p:tgtEl>
                                        <p:attrNameLst>
                                          <p:attrName>ppt_w</p:attrName>
                                        </p:attrNameLst>
                                      </p:cBhvr>
                                      <p:tavLst>
                                        <p:tav tm="0">
                                          <p:val>
                                            <p:strVal val="0"/>
                                          </p:val>
                                        </p:tav>
                                        <p:tav tm="100000">
                                          <p:val>
                                            <p:strVal val="#ppt_w"/>
                                          </p:val>
                                        </p:tav>
                                      </p:tavLst>
                                    </p:anim>
                                    <p:anim calcmode="lin" valueType="num">
                                      <p:cBhvr additive="base">
                                        <p:cTn id="8" dur="500"/>
                                        <p:tgtEl>
                                          <p:spTgt spid="78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88"/>
                                        </p:tgtEl>
                                        <p:attrNameLst>
                                          <p:attrName>style.visibility</p:attrName>
                                        </p:attrNameLst>
                                      </p:cBhvr>
                                      <p:to>
                                        <p:strVal val="visible"/>
                                      </p:to>
                                    </p:set>
                                    <p:anim calcmode="lin" valueType="num">
                                      <p:cBhvr additive="base">
                                        <p:cTn id="13" dur="500"/>
                                        <p:tgtEl>
                                          <p:spTgt spid="788"/>
                                        </p:tgtEl>
                                        <p:attrNameLst>
                                          <p:attrName>ppt_w</p:attrName>
                                        </p:attrNameLst>
                                      </p:cBhvr>
                                      <p:tavLst>
                                        <p:tav tm="0">
                                          <p:val>
                                            <p:strVal val="0"/>
                                          </p:val>
                                        </p:tav>
                                        <p:tav tm="100000">
                                          <p:val>
                                            <p:strVal val="#ppt_w"/>
                                          </p:val>
                                        </p:tav>
                                      </p:tavLst>
                                    </p:anim>
                                    <p:anim calcmode="lin" valueType="num">
                                      <p:cBhvr additive="base">
                                        <p:cTn id="14" dur="500"/>
                                        <p:tgtEl>
                                          <p:spTgt spid="788"/>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801"/>
                                        </p:tgtEl>
                                        <p:attrNameLst>
                                          <p:attrName>style.visibility</p:attrName>
                                        </p:attrNameLst>
                                      </p:cBhvr>
                                      <p:to>
                                        <p:strVal val="visible"/>
                                      </p:to>
                                    </p:set>
                                    <p:anim calcmode="lin" valueType="num">
                                      <p:cBhvr additive="base">
                                        <p:cTn id="19" dur="500"/>
                                        <p:tgtEl>
                                          <p:spTgt spid="801"/>
                                        </p:tgtEl>
                                        <p:attrNameLst>
                                          <p:attrName>ppt_w</p:attrName>
                                        </p:attrNameLst>
                                      </p:cBhvr>
                                      <p:tavLst>
                                        <p:tav tm="0">
                                          <p:val>
                                            <p:strVal val="0"/>
                                          </p:val>
                                        </p:tav>
                                        <p:tav tm="100000">
                                          <p:val>
                                            <p:strVal val="#ppt_w"/>
                                          </p:val>
                                        </p:tav>
                                      </p:tavLst>
                                    </p:anim>
                                    <p:anim calcmode="lin" valueType="num">
                                      <p:cBhvr additive="base">
                                        <p:cTn id="20" dur="500"/>
                                        <p:tgtEl>
                                          <p:spTgt spid="80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pic>
        <p:nvPicPr>
          <p:cNvPr id="808" name="Google Shape;808;p97"/>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09" name="Google Shape;809;p97"/>
          <p:cNvSpPr txBox="1"/>
          <p:nvPr/>
        </p:nvSpPr>
        <p:spPr>
          <a:xfrm>
            <a:off x="381439" y="1442937"/>
            <a:ext cx="11356258" cy="707886"/>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يوظف التعليل في مناقشة الآراء والمواقف والمقترحات لإقناع المخاطب بنتيجة محددة. ويتكون من أداة التعليل، والفعل المعلل (السلوك أو القرار أو الموقف)، ثم التعليل (السبب أو الغاية). وفيما يأتي أمثلة جدول توضيحي لأنواع التعليل:</a:t>
            </a:r>
            <a:endParaRPr/>
          </a:p>
        </p:txBody>
      </p:sp>
      <p:graphicFrame>
        <p:nvGraphicFramePr>
          <p:cNvPr id="810" name="Google Shape;810;p97"/>
          <p:cNvGraphicFramePr/>
          <p:nvPr/>
        </p:nvGraphicFramePr>
        <p:xfrm>
          <a:off x="698091" y="2747967"/>
          <a:ext cx="10732375" cy="1697440"/>
        </p:xfrm>
        <a:graphic>
          <a:graphicData uri="http://schemas.openxmlformats.org/drawingml/2006/table">
            <a:tbl>
              <a:tblPr bandRow="1">
                <a:noFill/>
                <a:tableStyleId>{19930CAC-CF37-4E5A-9D4D-EB4B439A4531}</a:tableStyleId>
              </a:tblPr>
              <a:tblGrid>
                <a:gridCol w="7005950">
                  <a:extLst>
                    <a:ext uri="{9D8B030D-6E8A-4147-A177-3AD203B41FA5}">
                      <a16:colId xmlns:a16="http://schemas.microsoft.com/office/drawing/2014/main" val="20000"/>
                    </a:ext>
                  </a:extLst>
                </a:gridCol>
                <a:gridCol w="1435500">
                  <a:extLst>
                    <a:ext uri="{9D8B030D-6E8A-4147-A177-3AD203B41FA5}">
                      <a16:colId xmlns:a16="http://schemas.microsoft.com/office/drawing/2014/main" val="20001"/>
                    </a:ext>
                  </a:extLst>
                </a:gridCol>
                <a:gridCol w="2290925">
                  <a:extLst>
                    <a:ext uri="{9D8B030D-6E8A-4147-A177-3AD203B41FA5}">
                      <a16:colId xmlns:a16="http://schemas.microsoft.com/office/drawing/2014/main" val="20002"/>
                    </a:ext>
                  </a:extLst>
                </a:gridCol>
              </a:tblGrid>
              <a:tr h="50650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العِبارات</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أداة التعليل</a:t>
                      </a:r>
                      <a:endParaRPr sz="24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نوع التعليل</a:t>
                      </a:r>
                      <a:endParaRPr sz="24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385425">
                <a:tc>
                  <a:txBody>
                    <a:bodyPr/>
                    <a:lstStyle/>
                    <a:p>
                      <a:pPr marL="0" marR="0" lvl="0" indent="0" algn="r" rtl="1">
                        <a:lnSpc>
                          <a:spcPct val="100000"/>
                        </a:lnSpc>
                        <a:spcBef>
                          <a:spcPts val="0"/>
                        </a:spcBef>
                        <a:spcAft>
                          <a:spcPts val="0"/>
                        </a:spcAft>
                        <a:buNone/>
                      </a:pPr>
                      <a:r>
                        <a:rPr lang="ar-MA" sz="2400" u="none" strike="noStrike" cap="none">
                          <a:latin typeface="Calibri"/>
                          <a:ea typeface="Calibri"/>
                          <a:cs typeface="Calibri"/>
                          <a:sym typeface="Calibri"/>
                        </a:rPr>
                        <a:t>1- تأخّرتُ </a:t>
                      </a:r>
                      <a:r>
                        <a:rPr lang="ar-MA" sz="2400" u="none" strike="noStrike" cap="none">
                          <a:solidFill>
                            <a:schemeClr val="dk1"/>
                          </a:solidFill>
                          <a:latin typeface="Calibri"/>
                          <a:ea typeface="Calibri"/>
                          <a:cs typeface="Calibri"/>
                          <a:sym typeface="Calibri"/>
                        </a:rPr>
                        <a:t>لأنَّ</a:t>
                      </a:r>
                      <a:r>
                        <a:rPr lang="ar-MA" sz="2400" u="none" strike="noStrike" cap="none">
                          <a:latin typeface="Calibri"/>
                          <a:ea typeface="Calibri"/>
                          <a:cs typeface="Calibri"/>
                          <a:sym typeface="Calibri"/>
                        </a:rPr>
                        <a:t> الطريقَ كانت مزدحمةً.</a:t>
                      </a:r>
                      <a:endParaRPr sz="24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لأنَّْ</a:t>
                      </a:r>
                      <a:r>
                        <a:rPr lang="ar-MA" sz="2400" u="none" strike="noStrike" cap="none">
                          <a:latin typeface="Calibri"/>
                          <a:ea typeface="Calibri"/>
                          <a:cs typeface="Calibri"/>
                          <a:sym typeface="Calibri"/>
                        </a:rPr>
                        <a:t> </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التعليل السببي</a:t>
                      </a:r>
                      <a:endParaRPr sz="24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305350">
                <a:tc>
                  <a:txBody>
                    <a:bodyPr/>
                    <a:lstStyle/>
                    <a:p>
                      <a:pPr marL="0" marR="0" lvl="0" indent="0" algn="just"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2- تَعْتَمِدُ الشَّرِكاتُ التَّسْويقَ الرَّقْمِيَّ لِأَنَّ تَكْلُفَتَهُ مُنْخَفِضَةٌ.</a:t>
                      </a:r>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لِأَنَّ</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التعليل السببي</a:t>
                      </a:r>
                      <a:endParaRPr sz="24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2"/>
                  </a:ext>
                </a:extLst>
              </a:tr>
              <a:tr h="431500">
                <a:tc>
                  <a:txBody>
                    <a:bodyPr/>
                    <a:lstStyle/>
                    <a:p>
                      <a:pPr marL="0" marR="0" lvl="0" indent="0" algn="r" rtl="1">
                        <a:lnSpc>
                          <a:spcPct val="100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3- تَحْرِصُ الْمُقاوَلَةُ عَلى تَكْوينِ مُسْتَخْدِميها لِتَنْمِيَةِ كَفاءَتِهِمْ الْمِهْنِيَّةِ.</a:t>
                      </a:r>
                      <a:endParaRPr/>
                    </a:p>
                  </a:txBody>
                  <a:tcPr marL="63500" marR="63500" marT="0" marB="0" anchor="b"/>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لام التعليل</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التعليل الغائي</a:t>
                      </a:r>
                      <a:endParaRPr sz="24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3"/>
                  </a:ext>
                </a:extLst>
              </a:tr>
            </a:tbl>
          </a:graphicData>
        </a:graphic>
      </p:graphicFrame>
      <p:sp>
        <p:nvSpPr>
          <p:cNvPr id="811" name="Google Shape;811;p97"/>
          <p:cNvSpPr txBox="1"/>
          <p:nvPr/>
        </p:nvSpPr>
        <p:spPr>
          <a:xfrm>
            <a:off x="1269358" y="262685"/>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أقرأ العبارات، وأحدد مكونات التعليل وأدواته، وأبين نوعيه</a:t>
            </a:r>
            <a:endParaRPr sz="1400" b="0" i="0" u="none" strike="noStrike" cap="none">
              <a:solidFill>
                <a:schemeClr val="dk1"/>
              </a:solidFill>
              <a:latin typeface="Arial"/>
              <a:ea typeface="Arial"/>
              <a:cs typeface="Arial"/>
              <a:sym typeface="Arial"/>
            </a:endParaRPr>
          </a:p>
        </p:txBody>
      </p:sp>
      <p:sp>
        <p:nvSpPr>
          <p:cNvPr id="812" name="Google Shape;812;p97"/>
          <p:cNvSpPr txBox="1"/>
          <p:nvPr/>
        </p:nvSpPr>
        <p:spPr>
          <a:xfrm>
            <a:off x="1269358" y="545997"/>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مكونات التعليل  ووظيفته وأدواته، ويبين نوعيه انطلاقا من أمثلة الانطلاق، ويبين كيفية التوصل إلى ذلك</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pic>
        <p:nvPicPr>
          <p:cNvPr id="817" name="Google Shape;817;p25"/>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18" name="Google Shape;818;p25"/>
          <p:cNvSpPr txBox="1">
            <a:spLocks noGrp="1"/>
          </p:cNvSpPr>
          <p:nvPr>
            <p:ph type="title"/>
          </p:nvPr>
        </p:nvSpPr>
        <p:spPr>
          <a:xfrm>
            <a:off x="1341679" y="511807"/>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AEAEAE"/>
              </a:buClr>
              <a:buSzPts val="1400"/>
              <a:buFont typeface="Calibri"/>
              <a:buNone/>
            </a:pPr>
            <a:r>
              <a:rPr lang="ar-MA" sz="1400">
                <a:solidFill>
                  <a:srgbClr val="AEAEAE"/>
                </a:solidFill>
              </a:rPr>
              <a:t>يستثمر المدر س الخطاطة في تلخيص ما تم التوصل إليه مع التركيز على تعريف التعليل وبيان نوعيه ووظيفته وأدواته</a:t>
            </a:r>
            <a:endParaRPr sz="1400">
              <a:solidFill>
                <a:srgbClr val="AEAEAE"/>
              </a:solidFill>
            </a:endParaRPr>
          </a:p>
        </p:txBody>
      </p:sp>
      <p:sp>
        <p:nvSpPr>
          <p:cNvPr id="819" name="Google Shape;819;p25"/>
          <p:cNvSpPr txBox="1"/>
          <p:nvPr/>
        </p:nvSpPr>
        <p:spPr>
          <a:xfrm>
            <a:off x="1120878" y="250272"/>
            <a:ext cx="10283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ألخص ما تم تعرفه بخصوص أدوات التعليل ووظيفته وأنواعه ( الكراسة، ص: 52)</a:t>
            </a:r>
            <a:endParaRPr/>
          </a:p>
        </p:txBody>
      </p:sp>
      <p:pic>
        <p:nvPicPr>
          <p:cNvPr id="820" name="Google Shape;820;p25"/>
          <p:cNvPicPr preferRelativeResize="0"/>
          <p:nvPr/>
        </p:nvPicPr>
        <p:blipFill rotWithShape="1">
          <a:blip r:embed="rId4">
            <a:alphaModFix/>
          </a:blip>
          <a:srcRect/>
          <a:stretch/>
        </p:blipFill>
        <p:spPr>
          <a:xfrm>
            <a:off x="471948" y="1243959"/>
            <a:ext cx="11030835" cy="510223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824"/>
        <p:cNvGrpSpPr/>
        <p:nvPr/>
      </p:nvGrpSpPr>
      <p:grpSpPr>
        <a:xfrm>
          <a:off x="0" y="0"/>
          <a:ext cx="0" cy="0"/>
          <a:chOff x="0" y="0"/>
          <a:chExt cx="0" cy="0"/>
        </a:xfrm>
      </p:grpSpPr>
      <p:grpSp>
        <p:nvGrpSpPr>
          <p:cNvPr id="825" name="Google Shape;825;p26"/>
          <p:cNvGrpSpPr/>
          <p:nvPr/>
        </p:nvGrpSpPr>
        <p:grpSpPr>
          <a:xfrm>
            <a:off x="812159" y="829917"/>
            <a:ext cx="10567685" cy="5198169"/>
            <a:chOff x="2184400" y="1402025"/>
            <a:chExt cx="7823200" cy="4942038"/>
          </a:xfrm>
        </p:grpSpPr>
        <p:sp>
          <p:nvSpPr>
            <p:cNvPr id="826" name="Google Shape;826;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27" name="Google Shape;827;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28" name="Google Shape;828;p26"/>
          <p:cNvGrpSpPr/>
          <p:nvPr/>
        </p:nvGrpSpPr>
        <p:grpSpPr>
          <a:xfrm>
            <a:off x="8796759" y="4917801"/>
            <a:ext cx="2425143" cy="936371"/>
            <a:chOff x="8796759" y="4917801"/>
            <a:chExt cx="2425142" cy="936370"/>
          </a:xfrm>
        </p:grpSpPr>
        <p:sp>
          <p:nvSpPr>
            <p:cNvPr id="829" name="Google Shape;829;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30" name="Google Shape;830;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31" name="Google Shape;831;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32" name="Google Shape;832;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837" name="Google Shape;837;p27"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sp>
        <p:nvSpPr>
          <p:cNvPr id="838" name="Google Shape;838;p27"/>
          <p:cNvSpPr/>
          <p:nvPr/>
        </p:nvSpPr>
        <p:spPr>
          <a:xfrm>
            <a:off x="1012792" y="547713"/>
            <a:ext cx="10580802" cy="523180"/>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1400" b="0" i="0" u="none" strike="noStrike" cap="none">
                <a:solidFill>
                  <a:srgbClr val="AEAEAE"/>
                </a:solidFill>
                <a:latin typeface="Calibri"/>
                <a:ea typeface="Calibri"/>
                <a:cs typeface="Calibri"/>
                <a:sym typeface="Calibri"/>
              </a:rPr>
              <a:t>يطلب المدرس (ة) من </a:t>
            </a:r>
            <a:r>
              <a:rPr lang="ar-MA" sz="1400" b="0" i="0" u="none" strike="noStrike" cap="none">
                <a:solidFill>
                  <a:srgbClr val="FF0000"/>
                </a:solidFill>
                <a:latin typeface="Calibri"/>
                <a:ea typeface="Calibri"/>
                <a:cs typeface="Calibri"/>
                <a:sym typeface="Calibri"/>
              </a:rPr>
              <a:t>جماعة القسم </a:t>
            </a:r>
            <a:r>
              <a:rPr lang="ar-MA" sz="1400" b="0" i="0" u="none" strike="noStrike" cap="none">
                <a:solidFill>
                  <a:srgbClr val="AEAEAE"/>
                </a:solidFill>
                <a:latin typeface="Calibri"/>
                <a:ea typeface="Calibri"/>
                <a:cs typeface="Calibri"/>
                <a:sym typeface="Calibri"/>
              </a:rPr>
              <a:t>اسْتخرِاج أداة التعليل مِنْ كُلِّ عِبارَةٍ مِنَ الْعِباراتِ الآتية، وأبَيّنُ نَوْعَ التعليل، وتعليل ذلك بما يناسب،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sz="1800" b="0" i="0" u="none" strike="noStrike" cap="none">
              <a:solidFill>
                <a:srgbClr val="AEAEAE"/>
              </a:solidFill>
              <a:latin typeface="Calibri"/>
              <a:ea typeface="Calibri"/>
              <a:cs typeface="Calibri"/>
              <a:sym typeface="Calibri"/>
            </a:endParaRPr>
          </a:p>
        </p:txBody>
      </p:sp>
      <p:pic>
        <p:nvPicPr>
          <p:cNvPr id="839" name="Google Shape;839;p27"/>
          <p:cNvPicPr preferRelativeResize="0"/>
          <p:nvPr/>
        </p:nvPicPr>
        <p:blipFill rotWithShape="1">
          <a:blip r:embed="rId4">
            <a:alphaModFix/>
          </a:blip>
          <a:srcRect/>
          <a:stretch/>
        </p:blipFill>
        <p:spPr>
          <a:xfrm>
            <a:off x="270203" y="1027657"/>
            <a:ext cx="11833362" cy="5595540"/>
          </a:xfrm>
          <a:prstGeom prst="rect">
            <a:avLst/>
          </a:prstGeom>
          <a:noFill/>
          <a:ln>
            <a:noFill/>
          </a:ln>
        </p:spPr>
      </p:pic>
      <p:sp>
        <p:nvSpPr>
          <p:cNvPr id="840" name="Google Shape;840;p27"/>
          <p:cNvSpPr txBox="1"/>
          <p:nvPr/>
        </p:nvSpPr>
        <p:spPr>
          <a:xfrm>
            <a:off x="462117" y="234803"/>
            <a:ext cx="11056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أتعاون مع </a:t>
            </a:r>
            <a:r>
              <a:rPr lang="ar-MA" sz="1900" b="1" i="0" u="none" strike="noStrike" cap="none">
                <a:solidFill>
                  <a:srgbClr val="747474"/>
                </a:solidFill>
                <a:highlight>
                  <a:srgbClr val="FFFF00"/>
                </a:highlight>
                <a:latin typeface="Calibri"/>
                <a:ea typeface="Calibri"/>
                <a:cs typeface="Calibri"/>
                <a:sym typeface="Calibri"/>
              </a:rPr>
              <a:t>زملائي</a:t>
            </a:r>
            <a:r>
              <a:rPr lang="ar-MA" sz="1900" b="1" i="0" u="none" strike="noStrike" cap="none">
                <a:solidFill>
                  <a:schemeClr val="dk1"/>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على استخراج أداة التعليل مِنْ كُلِّ عِبارَةٍ مِنَ الْعِباراتِ الآتية، وأبَيّنُ نَوْعَ التعليل:</a:t>
            </a:r>
            <a:endParaRPr sz="1400" b="0" i="0" u="none" strike="noStrike" cap="none">
              <a:solidFill>
                <a:schemeClr val="dk1"/>
              </a:solidFill>
              <a:latin typeface="Arial"/>
              <a:ea typeface="Arial"/>
              <a:cs typeface="Arial"/>
              <a:sym typeface="Arial"/>
            </a:endParaRPr>
          </a:p>
        </p:txBody>
      </p:sp>
      <p:graphicFrame>
        <p:nvGraphicFramePr>
          <p:cNvPr id="841" name="Google Shape;841;p27"/>
          <p:cNvGraphicFramePr/>
          <p:nvPr/>
        </p:nvGraphicFramePr>
        <p:xfrm>
          <a:off x="619433" y="1946787"/>
          <a:ext cx="10899575" cy="2563375"/>
        </p:xfrm>
        <a:graphic>
          <a:graphicData uri="http://schemas.openxmlformats.org/drawingml/2006/table">
            <a:tbl>
              <a:tblPr bandRow="1">
                <a:noFill/>
                <a:tableStyleId>{19930CAC-CF37-4E5A-9D4D-EB4B439A4531}</a:tableStyleId>
              </a:tblPr>
              <a:tblGrid>
                <a:gridCol w="7291050">
                  <a:extLst>
                    <a:ext uri="{9D8B030D-6E8A-4147-A177-3AD203B41FA5}">
                      <a16:colId xmlns:a16="http://schemas.microsoft.com/office/drawing/2014/main" val="20000"/>
                    </a:ext>
                  </a:extLst>
                </a:gridCol>
                <a:gridCol w="1861875">
                  <a:extLst>
                    <a:ext uri="{9D8B030D-6E8A-4147-A177-3AD203B41FA5}">
                      <a16:colId xmlns:a16="http://schemas.microsoft.com/office/drawing/2014/main" val="20001"/>
                    </a:ext>
                  </a:extLst>
                </a:gridCol>
                <a:gridCol w="1746650">
                  <a:extLst>
                    <a:ext uri="{9D8B030D-6E8A-4147-A177-3AD203B41FA5}">
                      <a16:colId xmlns:a16="http://schemas.microsoft.com/office/drawing/2014/main" val="20002"/>
                    </a:ext>
                  </a:extLst>
                </a:gridCol>
              </a:tblGrid>
              <a:tr h="7863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أداة التعليل</a:t>
                      </a:r>
                      <a:endParaRPr sz="24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نوع التعليل</a:t>
                      </a:r>
                      <a:endParaRPr sz="24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1-حلَّ الحوْلُ فأخرج المُؤْمِن زكاةَ ماله. </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الفاء</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بيان سبب إخراج المؤمن زكاة ماله</a:t>
                      </a: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 يَضَعُ مُديرُ المُقاوَلَةِ مُخَطَّطًا لِعَمَلِهِ لأنَّهُ يُريدُ أنْ يَتَجَنَّبَ الْخَسائِرَ.</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 قَرَّرَتْ شَرِكَةُ الأَلْبِسَةِ الرِّياضِيَّةِ تَعْيينَ مُديرِ جَديدٍ  لِتُواكِبَ مُتَطَلَّباتِ السُّوقِ.</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pic>
        <p:nvPicPr>
          <p:cNvPr id="846" name="Google Shape;846;p28"/>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847" name="Google Shape;847;p28"/>
          <p:cNvSpPr txBox="1"/>
          <p:nvPr/>
        </p:nvSpPr>
        <p:spPr>
          <a:xfrm>
            <a:off x="1226274" y="591410"/>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graphicFrame>
        <p:nvGraphicFramePr>
          <p:cNvPr id="848" name="Google Shape;848;p28"/>
          <p:cNvGraphicFramePr/>
          <p:nvPr/>
        </p:nvGraphicFramePr>
        <p:xfrm>
          <a:off x="619433" y="1946787"/>
          <a:ext cx="10899625" cy="2711113"/>
        </p:xfrm>
        <a:graphic>
          <a:graphicData uri="http://schemas.openxmlformats.org/drawingml/2006/table">
            <a:tbl>
              <a:tblPr bandRow="1">
                <a:noFill/>
                <a:tableStyleId>{19930CAC-CF37-4E5A-9D4D-EB4B439A4531}</a:tableStyleId>
              </a:tblPr>
              <a:tblGrid>
                <a:gridCol w="6219450">
                  <a:extLst>
                    <a:ext uri="{9D8B030D-6E8A-4147-A177-3AD203B41FA5}">
                      <a16:colId xmlns:a16="http://schemas.microsoft.com/office/drawing/2014/main" val="20000"/>
                    </a:ext>
                  </a:extLst>
                </a:gridCol>
                <a:gridCol w="1710825">
                  <a:extLst>
                    <a:ext uri="{9D8B030D-6E8A-4147-A177-3AD203B41FA5}">
                      <a16:colId xmlns:a16="http://schemas.microsoft.com/office/drawing/2014/main" val="20001"/>
                    </a:ext>
                  </a:extLst>
                </a:gridCol>
                <a:gridCol w="2969350">
                  <a:extLst>
                    <a:ext uri="{9D8B030D-6E8A-4147-A177-3AD203B41FA5}">
                      <a16:colId xmlns:a16="http://schemas.microsoft.com/office/drawing/2014/main" val="20002"/>
                    </a:ext>
                  </a:extLst>
                </a:gridCol>
              </a:tblGrid>
              <a:tr h="7863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أداة التعليل</a:t>
                      </a:r>
                      <a:endParaRPr sz="24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نوع التعليل</a:t>
                      </a:r>
                      <a:endParaRPr sz="24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1-حلَّ الحوْلُ فأخرج المُؤْمِن زكاةَ ماله. </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الفاء</a:t>
                      </a:r>
                      <a:endParaRPr sz="20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بيان سبب إخراج المؤمن زكاة ماله.</a:t>
                      </a:r>
                      <a:endParaRPr sz="2000" b="0" i="0" u="none" strike="noStrike" cap="none">
                        <a:solidFill>
                          <a:srgbClr val="000000"/>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 يَضَعُ مُديرُ المُقاوَلَةِ مُخَطَّطًا لِعَمَلِهِ لأنَّهُ يُريدُ أنْ يَتَجَنَّبَ الْخَسائِرَ.</a:t>
                      </a:r>
                      <a:endParaRPr sz="20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لأنَّ</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بيان سبب وضع مدير المقاولة مخططا لعمله.</a:t>
                      </a:r>
                      <a:endParaRPr sz="2000" u="none" strike="noStrike" cap="none">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 قَرَّرَتْ شَرِكَةُ الأَلْبِسَةِ الرِّياضِيَّةِ تَعْيينَ مُديرِ جَديدٍ  لِتُواكِبَ مُتَطَلَّباتِ السُّوقِ.</a:t>
                      </a:r>
                      <a:endParaRPr sz="20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لام التعليل</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بيان الغاية من قرار تعيين شركة الألبسة الرياضية مديرا جديدا. </a:t>
                      </a:r>
                      <a:endParaRPr sz="2000" u="none" strike="noStrike" cap="none">
                        <a:latin typeface="Calibri"/>
                        <a:ea typeface="Calibri"/>
                        <a:cs typeface="Calibri"/>
                        <a:sym typeface="Calibri"/>
                      </a:endParaRPr>
                    </a:p>
                  </a:txBody>
                  <a:tcPr marL="63500" marR="63500" marT="0" marB="0" anchor="ctr"/>
                </a:tc>
                <a:extLst>
                  <a:ext uri="{0D108BD9-81ED-4DB2-BD59-A6C34878D82A}">
                    <a16:rowId xmlns:a16="http://schemas.microsoft.com/office/drawing/2014/main" val="10003"/>
                  </a:ext>
                </a:extLst>
              </a:tr>
            </a:tbl>
          </a:graphicData>
        </a:graphic>
      </p:graphicFrame>
      <p:sp>
        <p:nvSpPr>
          <p:cNvPr id="849" name="Google Shape;849;p28"/>
          <p:cNvSpPr txBox="1"/>
          <p:nvPr/>
        </p:nvSpPr>
        <p:spPr>
          <a:xfrm>
            <a:off x="462117" y="234803"/>
            <a:ext cx="11056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أتعاون مع </a:t>
            </a:r>
            <a:r>
              <a:rPr lang="ar-MA" sz="1900" b="1" i="0" u="none" strike="noStrike" cap="none">
                <a:solidFill>
                  <a:srgbClr val="747474"/>
                </a:solidFill>
                <a:highlight>
                  <a:srgbClr val="FFFF00"/>
                </a:highlight>
                <a:latin typeface="Calibri"/>
                <a:ea typeface="Calibri"/>
                <a:cs typeface="Calibri"/>
                <a:sym typeface="Calibri"/>
              </a:rPr>
              <a:t>زملائي</a:t>
            </a:r>
            <a:r>
              <a:rPr lang="ar-MA" sz="1900" b="1" i="0" u="none" strike="noStrike" cap="none">
                <a:solidFill>
                  <a:schemeClr val="dk1"/>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على استخراج أداة التعليل مِنْ كُلِّ عِبارَةٍ مِنَ الْعِباراتِ الآتية، وأبَيّنُ نَوْعَ التعليل </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853"/>
        <p:cNvGrpSpPr/>
        <p:nvPr/>
      </p:nvGrpSpPr>
      <p:grpSpPr>
        <a:xfrm>
          <a:off x="0" y="0"/>
          <a:ext cx="0" cy="0"/>
          <a:chOff x="0" y="0"/>
          <a:chExt cx="0" cy="0"/>
        </a:xfrm>
      </p:grpSpPr>
      <p:grpSp>
        <p:nvGrpSpPr>
          <p:cNvPr id="854" name="Google Shape;854;p29"/>
          <p:cNvGrpSpPr/>
          <p:nvPr/>
        </p:nvGrpSpPr>
        <p:grpSpPr>
          <a:xfrm>
            <a:off x="812159" y="839749"/>
            <a:ext cx="10567685" cy="5198169"/>
            <a:chOff x="2184400" y="1402025"/>
            <a:chExt cx="7823200" cy="4942038"/>
          </a:xfrm>
        </p:grpSpPr>
        <p:sp>
          <p:nvSpPr>
            <p:cNvPr id="855" name="Google Shape;855;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6" name="Google Shape;856;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857" name="Google Shape;857;p29"/>
          <p:cNvGrpSpPr/>
          <p:nvPr/>
        </p:nvGrpSpPr>
        <p:grpSpPr>
          <a:xfrm>
            <a:off x="8649325" y="4917801"/>
            <a:ext cx="2572577" cy="936371"/>
            <a:chOff x="8649325" y="4917801"/>
            <a:chExt cx="2572576" cy="936370"/>
          </a:xfrm>
        </p:grpSpPr>
        <p:sp>
          <p:nvSpPr>
            <p:cNvPr id="858" name="Google Shape;858;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9" name="Google Shape;859;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860" name="Google Shape;860;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861" name="Google Shape;861;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Google Shape;866;p30"/>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ar-MA" sz="1400" b="0" i="0" u="none" strike="noStrike" cap="none">
                <a:solidFill>
                  <a:schemeClr val="dk1"/>
                </a:solidFill>
                <a:latin typeface="Arial"/>
                <a:ea typeface="Arial"/>
                <a:cs typeface="Arial"/>
                <a:sym typeface="Arial"/>
              </a:rPr>
              <a:t> </a:t>
            </a:r>
            <a:br>
              <a:rPr lang="ar-MA" sz="1400" b="0" i="0" u="none" strike="noStrike" cap="none">
                <a:solidFill>
                  <a:schemeClr val="dk1"/>
                </a:solidFill>
                <a:latin typeface="Arial"/>
                <a:ea typeface="Arial"/>
                <a:cs typeface="Arial"/>
                <a:sym typeface="Arial"/>
              </a:rPr>
            </a:br>
            <a:r>
              <a:rPr lang="ar-MA" sz="1400" b="0" i="0" u="none" strike="noStrike" cap="none">
                <a:solidFill>
                  <a:srgbClr val="AEAEAE"/>
                </a:solidFill>
                <a:latin typeface="Calibri"/>
                <a:ea typeface="Calibri"/>
                <a:cs typeface="Calibri"/>
                <a:sym typeface="Calibri"/>
              </a:rPr>
              <a:t>يطلب المدر س من كل متعلم (ة) اسْتخرِاج أداة التعليل مِنْ كُلِّ عِبارَةٍ مِنَ الْعِباراتِ الآتية، وأبَيّنُ نَوْعَ التعليل في مدة دقبقتين، </a:t>
            </a:r>
            <a:r>
              <a:rPr lang="ar-MA" sz="1400" b="0" i="0" u="none" strike="noStrike" cap="none">
                <a:solidFill>
                  <a:srgbClr val="FF0000"/>
                </a:solidFill>
                <a:latin typeface="Calibri"/>
                <a:ea typeface="Calibri"/>
                <a:cs typeface="Calibri"/>
                <a:sym typeface="Calibri"/>
              </a:rPr>
              <a:t>ويدعوه</a:t>
            </a:r>
            <a:r>
              <a:rPr lang="ar-MA" sz="1400" b="0" i="0" u="none" strike="noStrike" cap="none">
                <a:solidFill>
                  <a:srgbClr val="AEAEAE"/>
                </a:solidFill>
                <a:latin typeface="Calibri"/>
                <a:ea typeface="Calibri"/>
                <a:cs typeface="Calibri"/>
                <a:sym typeface="Calibri"/>
              </a:rPr>
              <a:t> إلى شرح سيرورة توصله إلى الجواب </a:t>
            </a:r>
            <a:r>
              <a:rPr lang="ar-MA" sz="1400" b="0" i="0" u="none" strike="noStrike" cap="none">
                <a:solidFill>
                  <a:srgbClr val="FF0000"/>
                </a:solidFill>
                <a:latin typeface="Calibri"/>
                <a:ea typeface="Calibri"/>
                <a:cs typeface="Calibri"/>
                <a:sym typeface="Calibri"/>
              </a:rPr>
              <a:t>لزميله</a:t>
            </a:r>
            <a:r>
              <a:rPr lang="ar-MA" sz="1400" b="0" i="0" u="none" strike="noStrike" cap="none">
                <a:solidFill>
                  <a:srgbClr val="AEAEAE"/>
                </a:solidFill>
                <a:latin typeface="Calibri"/>
                <a:ea typeface="Calibri"/>
                <a:cs typeface="Calibri"/>
                <a:sym typeface="Calibri"/>
              </a:rPr>
              <a:t> في سياق التصحيح التبادلي، ثم ينهض متعلما لتقديم الإجابة وشرح خطوات الإجابة المتوصل إليها</a:t>
            </a:r>
            <a:br>
              <a:rPr lang="ar-MA" sz="1400" b="0" i="0" u="none" strike="noStrike" cap="none">
                <a:solidFill>
                  <a:srgbClr val="AEAEAE"/>
                </a:solidFill>
                <a:latin typeface="Calibri"/>
                <a:ea typeface="Calibri"/>
                <a:cs typeface="Calibri"/>
                <a:sym typeface="Calibri"/>
              </a:rPr>
            </a:br>
            <a:endParaRPr sz="1400" b="0" i="0" u="none" strike="noStrike" cap="none">
              <a:solidFill>
                <a:srgbClr val="AEAEAE"/>
              </a:solidFill>
              <a:latin typeface="Calibri"/>
              <a:ea typeface="Calibri"/>
              <a:cs typeface="Calibri"/>
              <a:sym typeface="Calibri"/>
            </a:endParaRPr>
          </a:p>
        </p:txBody>
      </p:sp>
      <p:sp>
        <p:nvSpPr>
          <p:cNvPr id="867" name="Google Shape;867;p30"/>
          <p:cNvSpPr txBox="1"/>
          <p:nvPr/>
        </p:nvSpPr>
        <p:spPr>
          <a:xfrm>
            <a:off x="2251587" y="209484"/>
            <a:ext cx="9160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أَسْتَخْرِج </a:t>
            </a:r>
            <a:r>
              <a:rPr lang="ar-MA" sz="2000" b="1" i="0" u="none" strike="noStrike" cap="none">
                <a:solidFill>
                  <a:srgbClr val="747474"/>
                </a:solidFill>
                <a:highlight>
                  <a:srgbClr val="FFFF00"/>
                </a:highlight>
                <a:latin typeface="Calibri"/>
                <a:ea typeface="Calibri"/>
                <a:cs typeface="Calibri"/>
                <a:sym typeface="Calibri"/>
              </a:rPr>
              <a:t>بالتعاون مع زميلي</a:t>
            </a:r>
            <a:r>
              <a:rPr lang="ar-MA" sz="2000" b="1" i="0" u="none" strike="noStrike" cap="none">
                <a:solidFill>
                  <a:schemeClr val="dk1"/>
                </a:solidFill>
                <a:latin typeface="Calibri"/>
                <a:ea typeface="Calibri"/>
                <a:cs typeface="Calibri"/>
                <a:sym typeface="Calibri"/>
              </a:rPr>
              <a:t> أداة التعليل مِنْ كُلِّ عِبارَةٍ مِنَ الْعِباراتِ الآتية، وأبَيّنُ نَوْعَ التعليل: </a:t>
            </a:r>
            <a:endParaRPr sz="1400" b="0" i="0" u="none" strike="noStrike" cap="none">
              <a:solidFill>
                <a:schemeClr val="dk1"/>
              </a:solidFill>
              <a:latin typeface="Arial"/>
              <a:ea typeface="Arial"/>
              <a:cs typeface="Arial"/>
              <a:sym typeface="Arial"/>
            </a:endParaRPr>
          </a:p>
        </p:txBody>
      </p:sp>
      <p:pic>
        <p:nvPicPr>
          <p:cNvPr id="868" name="Google Shape;868;p30"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pic>
        <p:nvPicPr>
          <p:cNvPr id="869" name="Google Shape;869;p30"/>
          <p:cNvPicPr preferRelativeResize="0"/>
          <p:nvPr/>
        </p:nvPicPr>
        <p:blipFill rotWithShape="1">
          <a:blip r:embed="rId4">
            <a:alphaModFix/>
          </a:blip>
          <a:srcRect/>
          <a:stretch/>
        </p:blipFill>
        <p:spPr>
          <a:xfrm>
            <a:off x="270203" y="1017825"/>
            <a:ext cx="11833362" cy="5595540"/>
          </a:xfrm>
          <a:prstGeom prst="rect">
            <a:avLst/>
          </a:prstGeom>
          <a:noFill/>
          <a:ln>
            <a:noFill/>
          </a:ln>
        </p:spPr>
      </p:pic>
      <p:graphicFrame>
        <p:nvGraphicFramePr>
          <p:cNvPr id="870" name="Google Shape;870;p30"/>
          <p:cNvGraphicFramePr/>
          <p:nvPr>
            <p:extLst>
              <p:ext uri="{D42A27DB-BD31-4B8C-83A1-F6EECF244321}">
                <p14:modId xmlns:p14="http://schemas.microsoft.com/office/powerpoint/2010/main" val="1514491247"/>
              </p:ext>
            </p:extLst>
          </p:nvPr>
        </p:nvGraphicFramePr>
        <p:xfrm>
          <a:off x="646204" y="2340077"/>
          <a:ext cx="10899575" cy="2563375"/>
        </p:xfrm>
        <a:graphic>
          <a:graphicData uri="http://schemas.openxmlformats.org/drawingml/2006/table">
            <a:tbl>
              <a:tblPr bandRow="1">
                <a:noFill/>
                <a:tableStyleId>{19930CAC-CF37-4E5A-9D4D-EB4B439A4531}</a:tableStyleId>
              </a:tblPr>
              <a:tblGrid>
                <a:gridCol w="7291050">
                  <a:extLst>
                    <a:ext uri="{9D8B030D-6E8A-4147-A177-3AD203B41FA5}">
                      <a16:colId xmlns:a16="http://schemas.microsoft.com/office/drawing/2014/main" val="20000"/>
                    </a:ext>
                  </a:extLst>
                </a:gridCol>
                <a:gridCol w="1861875">
                  <a:extLst>
                    <a:ext uri="{9D8B030D-6E8A-4147-A177-3AD203B41FA5}">
                      <a16:colId xmlns:a16="http://schemas.microsoft.com/office/drawing/2014/main" val="20001"/>
                    </a:ext>
                  </a:extLst>
                </a:gridCol>
                <a:gridCol w="1746650">
                  <a:extLst>
                    <a:ext uri="{9D8B030D-6E8A-4147-A177-3AD203B41FA5}">
                      <a16:colId xmlns:a16="http://schemas.microsoft.com/office/drawing/2014/main" val="20002"/>
                    </a:ext>
                  </a:extLst>
                </a:gridCol>
              </a:tblGrid>
              <a:tr h="7863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أداة التعليل</a:t>
                      </a:r>
                      <a:endParaRPr sz="24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نوع التعليل</a:t>
                      </a:r>
                      <a:endParaRPr sz="24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1-حلَّ الحوْلُ فأخرج المُؤْمِن زكاةَ ماله. </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الفاء</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بيان سبب إخراج المؤمن زكاة ماله</a:t>
                      </a: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2- يَعْمَلُ رَجُلُ الْأَعْمالِ بِجِدٍّ لِتَحْقيقِ أَهْدافِهِ.</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dirty="0">
                          <a:solidFill>
                            <a:schemeClr val="lt1"/>
                          </a:solidFill>
                          <a:latin typeface="Calibri"/>
                          <a:ea typeface="Calibri"/>
                          <a:cs typeface="Calibri"/>
                          <a:sym typeface="Calibri"/>
                        </a:rPr>
                        <a:t>3- قَالَ تَعالى: "فَرَدَدْنَاهُ إِلَى أُمِّهِ كَـيْ تَقَرَّ عَيْنُهَا وَلَا تَحْزَنَ" القصص 13.</a:t>
                      </a:r>
                      <a:endParaRPr sz="2000" u="none" strike="noStrike" cap="none" dirty="0">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dirty="0">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31"/>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pic>
        <p:nvPicPr>
          <p:cNvPr id="877" name="Google Shape;877;p31"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878" name="Google Shape;878;p31"/>
          <p:cNvSpPr txBox="1"/>
          <p:nvPr/>
        </p:nvSpPr>
        <p:spPr>
          <a:xfrm>
            <a:off x="2251587" y="209484"/>
            <a:ext cx="9160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أَسْتَخْرِج </a:t>
            </a:r>
            <a:r>
              <a:rPr lang="ar-MA" sz="2000" b="1" i="0" u="none" strike="noStrike" cap="none">
                <a:solidFill>
                  <a:srgbClr val="747474"/>
                </a:solidFill>
                <a:highlight>
                  <a:srgbClr val="FFFF00"/>
                </a:highlight>
                <a:latin typeface="Calibri"/>
                <a:ea typeface="Calibri"/>
                <a:cs typeface="Calibri"/>
                <a:sym typeface="Calibri"/>
              </a:rPr>
              <a:t>بالتعاون مع زميلي</a:t>
            </a:r>
            <a:r>
              <a:rPr lang="ar-MA" sz="2000" b="1" i="0" u="none" strike="noStrike" cap="none">
                <a:solidFill>
                  <a:schemeClr val="dk1"/>
                </a:solidFill>
                <a:latin typeface="Calibri"/>
                <a:ea typeface="Calibri"/>
                <a:cs typeface="Calibri"/>
                <a:sym typeface="Calibri"/>
              </a:rPr>
              <a:t> أداة التعليل مِنْ كُلِّ عِبارَةٍ مِنَ الْعِباراتِ الآتية، وأبَيّنُ نَوْعَ التعليل:</a:t>
            </a:r>
            <a:endParaRPr sz="1400" b="0" i="0" u="none" strike="noStrike" cap="none">
              <a:solidFill>
                <a:schemeClr val="dk1"/>
              </a:solidFill>
              <a:latin typeface="Arial"/>
              <a:ea typeface="Arial"/>
              <a:cs typeface="Arial"/>
              <a:sym typeface="Arial"/>
            </a:endParaRPr>
          </a:p>
        </p:txBody>
      </p:sp>
      <p:graphicFrame>
        <p:nvGraphicFramePr>
          <p:cNvPr id="879" name="Google Shape;879;p31"/>
          <p:cNvGraphicFramePr/>
          <p:nvPr/>
        </p:nvGraphicFramePr>
        <p:xfrm>
          <a:off x="619433" y="1946787"/>
          <a:ext cx="10899575" cy="2637244"/>
        </p:xfrm>
        <a:graphic>
          <a:graphicData uri="http://schemas.openxmlformats.org/drawingml/2006/table">
            <a:tbl>
              <a:tblPr bandRow="1">
                <a:noFill/>
                <a:tableStyleId>{19930CAC-CF37-4E5A-9D4D-EB4B439A4531}</a:tableStyleId>
              </a:tblPr>
              <a:tblGrid>
                <a:gridCol w="6071950">
                  <a:extLst>
                    <a:ext uri="{9D8B030D-6E8A-4147-A177-3AD203B41FA5}">
                      <a16:colId xmlns:a16="http://schemas.microsoft.com/office/drawing/2014/main" val="20000"/>
                    </a:ext>
                  </a:extLst>
                </a:gridCol>
                <a:gridCol w="1661650">
                  <a:extLst>
                    <a:ext uri="{9D8B030D-6E8A-4147-A177-3AD203B41FA5}">
                      <a16:colId xmlns:a16="http://schemas.microsoft.com/office/drawing/2014/main" val="20001"/>
                    </a:ext>
                  </a:extLst>
                </a:gridCol>
                <a:gridCol w="3165975">
                  <a:extLst>
                    <a:ext uri="{9D8B030D-6E8A-4147-A177-3AD203B41FA5}">
                      <a16:colId xmlns:a16="http://schemas.microsoft.com/office/drawing/2014/main" val="20002"/>
                    </a:ext>
                  </a:extLst>
                </a:gridCol>
              </a:tblGrid>
              <a:tr h="7863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أداة التعليل</a:t>
                      </a:r>
                      <a:endParaRPr sz="24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نوع التعليل</a:t>
                      </a:r>
                      <a:endParaRPr sz="24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1-حلَّ الحوْلُ فأخرج المُؤْمِن زكاةَ ماله. </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الفاء</a:t>
                      </a:r>
                      <a:endParaRPr sz="20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بيان سبب إخراج المؤمن زكاة ماله.</a:t>
                      </a:r>
                      <a:endParaRPr sz="2000" b="0" i="0" u="none" strike="noStrike" cap="none">
                        <a:solidFill>
                          <a:srgbClr val="000000"/>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2- يَعْمَلُ رَجُلُ الْأَعْمالِ بِجِدٍّ لِتَحْقيقِ أَهْدافِهِ.</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لام التعليل</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بيان الغاية من عمل الرجل بجد.</a:t>
                      </a:r>
                      <a:endParaRPr sz="2000" b="0" i="0" u="none" strike="noStrike" cap="none">
                        <a:solidFill>
                          <a:srgbClr val="000000"/>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3- قَالَ تَعالى: "</a:t>
                      </a:r>
                      <a:r>
                        <a:rPr lang="ar-MA" sz="2000" u="none" strike="noStrike" cap="none">
                          <a:solidFill>
                            <a:srgbClr val="1F1F1F"/>
                          </a:solidFill>
                          <a:highlight>
                            <a:srgbClr val="FFFFFF"/>
                          </a:highlight>
                          <a:latin typeface="Calibri"/>
                          <a:ea typeface="Calibri"/>
                          <a:cs typeface="Calibri"/>
                          <a:sym typeface="Calibri"/>
                        </a:rPr>
                        <a:t> </a:t>
                      </a:r>
                      <a:r>
                        <a:rPr lang="ar-MA" sz="2000" u="none" strike="noStrike" cap="none">
                          <a:latin typeface="Calibri"/>
                          <a:ea typeface="Calibri"/>
                          <a:cs typeface="Calibri"/>
                          <a:sym typeface="Calibri"/>
                        </a:rPr>
                        <a:t>فَرَدَدْنَاهُ إِلَى أُمِّهِ كَـيْ تَقَرَّ عَيْنُهَا وَلَا تَحْزَنَ" القصص 13.</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كي</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بيان الغاية من رد الله موسى عليه السلام إلى أمه.</a:t>
                      </a:r>
                      <a:endParaRPr sz="2000" b="0" i="0" u="none" strike="noStrike" cap="none">
                        <a:solidFill>
                          <a:srgbClr val="000000"/>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883"/>
        <p:cNvGrpSpPr/>
        <p:nvPr/>
      </p:nvGrpSpPr>
      <p:grpSpPr>
        <a:xfrm>
          <a:off x="0" y="0"/>
          <a:ext cx="0" cy="0"/>
          <a:chOff x="0" y="0"/>
          <a:chExt cx="0" cy="0"/>
        </a:xfrm>
      </p:grpSpPr>
      <p:grpSp>
        <p:nvGrpSpPr>
          <p:cNvPr id="884" name="Google Shape;884;p32"/>
          <p:cNvGrpSpPr/>
          <p:nvPr/>
        </p:nvGrpSpPr>
        <p:grpSpPr>
          <a:xfrm>
            <a:off x="812159" y="829917"/>
            <a:ext cx="10567685" cy="5198169"/>
            <a:chOff x="2184400" y="1402025"/>
            <a:chExt cx="7823200" cy="4942038"/>
          </a:xfrm>
        </p:grpSpPr>
        <p:sp>
          <p:nvSpPr>
            <p:cNvPr id="885" name="Google Shape;885;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86" name="Google Shape;886;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887" name="Google Shape;887;p32"/>
          <p:cNvGrpSpPr/>
          <p:nvPr/>
        </p:nvGrpSpPr>
        <p:grpSpPr>
          <a:xfrm>
            <a:off x="8664315" y="5002108"/>
            <a:ext cx="2351651" cy="708937"/>
            <a:chOff x="8664315" y="5002108"/>
            <a:chExt cx="2351650" cy="708937"/>
          </a:xfrm>
        </p:grpSpPr>
        <p:sp>
          <p:nvSpPr>
            <p:cNvPr id="888" name="Google Shape;888;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89" name="Google Shape;889;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890" name="Google Shape;890;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pic>
        <p:nvPicPr>
          <p:cNvPr id="895" name="Google Shape;895;p98"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896" name="Google Shape;896;p98"/>
          <p:cNvSpPr txBox="1"/>
          <p:nvPr/>
        </p:nvSpPr>
        <p:spPr>
          <a:xfrm>
            <a:off x="845574" y="537400"/>
            <a:ext cx="10805652"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None/>
            </a:pPr>
            <a:r>
              <a:rPr lang="ar-MA" sz="1400" b="0" i="1" u="none" strike="noStrike" cap="none">
                <a:solidFill>
                  <a:srgbClr val="AEAEAE"/>
                </a:solidFill>
                <a:latin typeface="Calibri"/>
                <a:ea typeface="Calibri"/>
                <a:cs typeface="Calibri"/>
                <a:sym typeface="Calibri"/>
              </a:rPr>
              <a:t>يدعو الأستاذ كل متعلم (ة) إلى اسْتخرِاج أداة التعليل مِنْ كُلِّ عِبارَةٍ مِنَ الْعِباراتِ الآتية، وأبَيّنُ نَوْعَ التعليل، في مدة دقبقتين، وتعليل ذلك بما يناسب،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1" u="none" strike="noStrike" cap="none">
              <a:solidFill>
                <a:srgbClr val="AEAEAE"/>
              </a:solidFill>
              <a:latin typeface="Calibri"/>
              <a:ea typeface="Calibri"/>
              <a:cs typeface="Calibri"/>
              <a:sym typeface="Calibri"/>
            </a:endParaRPr>
          </a:p>
        </p:txBody>
      </p:sp>
      <p:sp>
        <p:nvSpPr>
          <p:cNvPr id="897" name="Google Shape;897;p98"/>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أستخرج، </a:t>
            </a:r>
            <a:r>
              <a:rPr lang="ar-MA" sz="1800" b="1" i="0" u="none" strike="noStrike" cap="none">
                <a:solidFill>
                  <a:schemeClr val="dk1"/>
                </a:solidFill>
                <a:highlight>
                  <a:srgbClr val="FFFF00"/>
                </a:highlight>
                <a:latin typeface="Calibri"/>
                <a:ea typeface="Calibri"/>
                <a:cs typeface="Calibri"/>
                <a:sym typeface="Calibri"/>
              </a:rPr>
              <a:t>بمفردي</a:t>
            </a:r>
            <a:r>
              <a:rPr lang="ar-MA" sz="1800" b="1" i="0" u="none" strike="noStrike" cap="none">
                <a:solidFill>
                  <a:schemeClr val="dk1"/>
                </a:solidFill>
                <a:latin typeface="Calibri"/>
                <a:ea typeface="Calibri"/>
                <a:cs typeface="Calibri"/>
                <a:sym typeface="Calibri"/>
              </a:rPr>
              <a:t>، أداة التعليل مِنْ كُلِّ عِبارَةٍ مِنَ الْعِباراتِ الآتية، وأبَيّنُ نَوْعَ التعليل (الكراسة ص:51)</a:t>
            </a:r>
            <a:endParaRPr sz="1800" b="0" i="0" u="none" strike="noStrike" cap="none">
              <a:solidFill>
                <a:schemeClr val="dk1"/>
              </a:solidFill>
              <a:latin typeface="Arial"/>
              <a:ea typeface="Arial"/>
              <a:cs typeface="Arial"/>
              <a:sym typeface="Arial"/>
            </a:endParaRPr>
          </a:p>
        </p:txBody>
      </p:sp>
      <p:pic>
        <p:nvPicPr>
          <p:cNvPr id="898" name="Google Shape;898;p98"/>
          <p:cNvPicPr preferRelativeResize="0"/>
          <p:nvPr/>
        </p:nvPicPr>
        <p:blipFill rotWithShape="1">
          <a:blip r:embed="rId4">
            <a:alphaModFix/>
          </a:blip>
          <a:srcRect/>
          <a:stretch/>
        </p:blipFill>
        <p:spPr>
          <a:xfrm>
            <a:off x="270203" y="1027657"/>
            <a:ext cx="11833362" cy="5595540"/>
          </a:xfrm>
          <a:prstGeom prst="rect">
            <a:avLst/>
          </a:prstGeom>
          <a:noFill/>
          <a:ln>
            <a:noFill/>
          </a:ln>
        </p:spPr>
      </p:pic>
      <p:graphicFrame>
        <p:nvGraphicFramePr>
          <p:cNvPr id="899" name="Google Shape;899;p98"/>
          <p:cNvGraphicFramePr/>
          <p:nvPr>
            <p:extLst>
              <p:ext uri="{D42A27DB-BD31-4B8C-83A1-F6EECF244321}">
                <p14:modId xmlns:p14="http://schemas.microsoft.com/office/powerpoint/2010/main" val="1696337588"/>
              </p:ext>
            </p:extLst>
          </p:nvPr>
        </p:nvGraphicFramePr>
        <p:xfrm>
          <a:off x="646204" y="2147331"/>
          <a:ext cx="10899575" cy="2563375"/>
        </p:xfrm>
        <a:graphic>
          <a:graphicData uri="http://schemas.openxmlformats.org/drawingml/2006/table">
            <a:tbl>
              <a:tblPr bandRow="1">
                <a:noFill/>
                <a:tableStyleId>{19930CAC-CF37-4E5A-9D4D-EB4B439A4531}</a:tableStyleId>
              </a:tblPr>
              <a:tblGrid>
                <a:gridCol w="7291050">
                  <a:extLst>
                    <a:ext uri="{9D8B030D-6E8A-4147-A177-3AD203B41FA5}">
                      <a16:colId xmlns:a16="http://schemas.microsoft.com/office/drawing/2014/main" val="20000"/>
                    </a:ext>
                  </a:extLst>
                </a:gridCol>
                <a:gridCol w="1861875">
                  <a:extLst>
                    <a:ext uri="{9D8B030D-6E8A-4147-A177-3AD203B41FA5}">
                      <a16:colId xmlns:a16="http://schemas.microsoft.com/office/drawing/2014/main" val="20001"/>
                    </a:ext>
                  </a:extLst>
                </a:gridCol>
                <a:gridCol w="1746650">
                  <a:extLst>
                    <a:ext uri="{9D8B030D-6E8A-4147-A177-3AD203B41FA5}">
                      <a16:colId xmlns:a16="http://schemas.microsoft.com/office/drawing/2014/main" val="20002"/>
                    </a:ext>
                  </a:extLst>
                </a:gridCol>
              </a:tblGrid>
              <a:tr h="7863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أداة التعليل</a:t>
                      </a:r>
                      <a:endParaRPr sz="24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نوع التعليل</a:t>
                      </a:r>
                      <a:endParaRPr sz="24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1-حلَّ الحوْلُ فأخرج المُؤْمِن زكاةَ ماله. </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الفاء</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بيان سبب إخراج المؤمن زكاة ماله</a:t>
                      </a: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dirty="0">
                          <a:solidFill>
                            <a:schemeClr val="lt1"/>
                          </a:solidFill>
                          <a:latin typeface="Calibri"/>
                          <a:ea typeface="Calibri"/>
                          <a:cs typeface="Calibri"/>
                          <a:sym typeface="Calibri"/>
                        </a:rPr>
                        <a:t>4- نَصَحَ الطَّبيبُ رَجُلَ الْأَعْمالِ بِالرَّاحَةِ لِأَنَّهُ مُرْهَقٌ.</a:t>
                      </a:r>
                      <a:endParaRPr sz="2000" b="0" i="0" u="none" strike="noStrike" cap="none" dirty="0">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5- كُنْ صَادِقاً، إِذَنْ تَرْبَح تِجارَتُكَ.</a:t>
                      </a:r>
                      <a:endParaRPr sz="2000" b="0" i="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dirty="0">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pic>
        <p:nvPicPr>
          <p:cNvPr id="904" name="Google Shape;904;p34"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905" name="Google Shape;905;p34"/>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المفعول فيه /الظرف في  كل جملة، ويعمد رفقة جماعة الفصل إلى تصحيح التمرين</a:t>
            </a:r>
            <a:endParaRPr sz="1400" b="0" i="1" u="none" strike="noStrike" cap="none">
              <a:solidFill>
                <a:srgbClr val="AEAEAE"/>
              </a:solidFill>
              <a:latin typeface="Calibri"/>
              <a:ea typeface="Calibri"/>
              <a:cs typeface="Calibri"/>
              <a:sym typeface="Calibri"/>
            </a:endParaRPr>
          </a:p>
        </p:txBody>
      </p:sp>
      <p:sp>
        <p:nvSpPr>
          <p:cNvPr id="906" name="Google Shape;906;p34"/>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أستخرج، </a:t>
            </a:r>
            <a:r>
              <a:rPr lang="ar-MA" sz="1800" b="1" i="0" u="none" strike="noStrike" cap="none">
                <a:solidFill>
                  <a:schemeClr val="dk1"/>
                </a:solidFill>
                <a:highlight>
                  <a:srgbClr val="FFFF00"/>
                </a:highlight>
                <a:latin typeface="Calibri"/>
                <a:ea typeface="Calibri"/>
                <a:cs typeface="Calibri"/>
                <a:sym typeface="Calibri"/>
              </a:rPr>
              <a:t>بمفردي</a:t>
            </a:r>
            <a:r>
              <a:rPr lang="ar-MA" sz="1800" b="1" i="0" u="none" strike="noStrike" cap="none">
                <a:solidFill>
                  <a:schemeClr val="dk1"/>
                </a:solidFill>
                <a:latin typeface="Calibri"/>
                <a:ea typeface="Calibri"/>
                <a:cs typeface="Calibri"/>
                <a:sym typeface="Calibri"/>
              </a:rPr>
              <a:t>، أداة التعليل مِنْ كُلِّ عِبارَةٍ مِنَ الْعِباراتِ الآتية، وأبَيّنُ نَوْعَ التعليل (الكراسة ص:51)</a:t>
            </a:r>
            <a:endParaRPr sz="1800" b="0" i="0" u="none" strike="noStrike" cap="none">
              <a:solidFill>
                <a:schemeClr val="dk1"/>
              </a:solidFill>
              <a:latin typeface="Arial"/>
              <a:ea typeface="Arial"/>
              <a:cs typeface="Arial"/>
              <a:sym typeface="Arial"/>
            </a:endParaRPr>
          </a:p>
        </p:txBody>
      </p:sp>
      <p:graphicFrame>
        <p:nvGraphicFramePr>
          <p:cNvPr id="907" name="Google Shape;907;p34"/>
          <p:cNvGraphicFramePr/>
          <p:nvPr>
            <p:extLst>
              <p:ext uri="{D42A27DB-BD31-4B8C-83A1-F6EECF244321}">
                <p14:modId xmlns:p14="http://schemas.microsoft.com/office/powerpoint/2010/main" val="3668969350"/>
              </p:ext>
            </p:extLst>
          </p:nvPr>
        </p:nvGraphicFramePr>
        <p:xfrm>
          <a:off x="619433" y="1946787"/>
          <a:ext cx="10899600" cy="2563375"/>
        </p:xfrm>
        <a:graphic>
          <a:graphicData uri="http://schemas.openxmlformats.org/drawingml/2006/table">
            <a:tbl>
              <a:tblPr bandRow="1">
                <a:noFill/>
                <a:tableStyleId>{19930CAC-CF37-4E5A-9D4D-EB4B439A4531}</a:tableStyleId>
              </a:tblPr>
              <a:tblGrid>
                <a:gridCol w="5472175">
                  <a:extLst>
                    <a:ext uri="{9D8B030D-6E8A-4147-A177-3AD203B41FA5}">
                      <a16:colId xmlns:a16="http://schemas.microsoft.com/office/drawing/2014/main" val="20000"/>
                    </a:ext>
                  </a:extLst>
                </a:gridCol>
                <a:gridCol w="1750150">
                  <a:extLst>
                    <a:ext uri="{9D8B030D-6E8A-4147-A177-3AD203B41FA5}">
                      <a16:colId xmlns:a16="http://schemas.microsoft.com/office/drawing/2014/main" val="20001"/>
                    </a:ext>
                  </a:extLst>
                </a:gridCol>
                <a:gridCol w="3677275">
                  <a:extLst>
                    <a:ext uri="{9D8B030D-6E8A-4147-A177-3AD203B41FA5}">
                      <a16:colId xmlns:a16="http://schemas.microsoft.com/office/drawing/2014/main" val="20002"/>
                    </a:ext>
                  </a:extLst>
                </a:gridCol>
              </a:tblGrid>
              <a:tr h="786350">
                <a:tc>
                  <a:txBody>
                    <a:bodyPr/>
                    <a:lstStyle/>
                    <a:p>
                      <a:pPr marL="0" marR="0" lvl="0" indent="0" algn="ctr" rtl="1">
                        <a:lnSpc>
                          <a:spcPct val="107000"/>
                        </a:lnSpc>
                        <a:spcBef>
                          <a:spcPts val="0"/>
                        </a:spcBef>
                        <a:spcAft>
                          <a:spcPts val="0"/>
                        </a:spcAft>
                        <a:buClr>
                          <a:srgbClr val="000000"/>
                        </a:buClr>
                        <a:buSzPts val="2200"/>
                        <a:buFont typeface="Arial"/>
                        <a:buNone/>
                      </a:pPr>
                      <a:r>
                        <a:rPr lang="ar-MA" sz="2200" u="none" strike="noStrike" cap="none">
                          <a:solidFill>
                            <a:schemeClr val="dk1"/>
                          </a:solidFill>
                          <a:latin typeface="Calibri"/>
                          <a:ea typeface="Calibri"/>
                          <a:cs typeface="Calibri"/>
                          <a:sym typeface="Calibri"/>
                        </a:rPr>
                        <a:t>العِبارات</a:t>
                      </a:r>
                      <a:endParaRPr sz="22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200"/>
                        <a:buFont typeface="Arial"/>
                        <a:buNone/>
                      </a:pPr>
                      <a:r>
                        <a:rPr lang="ar-MA" sz="2200" u="none" strike="noStrike" cap="none">
                          <a:solidFill>
                            <a:schemeClr val="dk1"/>
                          </a:solidFill>
                          <a:latin typeface="Calibri"/>
                          <a:ea typeface="Calibri"/>
                          <a:cs typeface="Calibri"/>
                          <a:sym typeface="Calibri"/>
                        </a:rPr>
                        <a:t>أداة التعليل</a:t>
                      </a:r>
                      <a:endParaRPr sz="22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200"/>
                        <a:buFont typeface="Arial"/>
                        <a:buNone/>
                      </a:pPr>
                      <a:r>
                        <a:rPr lang="ar-MA" sz="2200" u="none" strike="noStrike" cap="none">
                          <a:solidFill>
                            <a:schemeClr val="dk1"/>
                          </a:solidFill>
                          <a:latin typeface="Calibri"/>
                          <a:ea typeface="Calibri"/>
                          <a:cs typeface="Calibri"/>
                          <a:sym typeface="Calibri"/>
                        </a:rPr>
                        <a:t>نوع التعليل</a:t>
                      </a:r>
                      <a:endParaRPr sz="22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1-حلَّ الحوْلُ فأخرج المُؤْمِن زكاةَ ماله. </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الفاء</a:t>
                      </a:r>
                      <a:endParaRPr sz="20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بيان سبب إخراج المؤمن زكاة ماله.</a:t>
                      </a:r>
                      <a:endParaRPr sz="2000" b="0" i="0" u="none" strike="noStrike" cap="none">
                        <a:solidFill>
                          <a:srgbClr val="000000"/>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dirty="0">
                          <a:solidFill>
                            <a:srgbClr val="000000"/>
                          </a:solidFill>
                          <a:latin typeface="Calibri"/>
                          <a:ea typeface="Calibri"/>
                          <a:cs typeface="Calibri"/>
                          <a:sym typeface="Calibri"/>
                        </a:rPr>
                        <a:t>4- نَصَحَ الطَّبيبُ رَجُلَ الْأَعْمالِ بِالرَّاحَةِ لِأَنَّهُ مُرْهَقٌ.</a:t>
                      </a:r>
                      <a:endParaRPr sz="2000" b="0" i="0" u="none" strike="noStrike" cap="none" dirty="0">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لِأَنَّهُ</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بيان سبب نصح الطبيب الرجل بالراحة.</a:t>
                      </a:r>
                      <a:endParaRPr sz="2000" u="none" strike="noStrike" cap="none">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5- كُنْ صَادِقاً، إِذَنْ تَرْبَح تِجارَتُكَ.</a:t>
                      </a:r>
                      <a:endParaRPr sz="2000" b="0" i="0" u="none" strike="noStrike" cap="none">
                        <a:solidFill>
                          <a:srgbClr val="000000"/>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إِذَنْ</a:t>
                      </a:r>
                      <a:endParaRPr sz="2000" u="none" strike="noStrike" cap="none">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dirty="0">
                          <a:latin typeface="Calibri"/>
                          <a:ea typeface="Calibri"/>
                          <a:cs typeface="Calibri"/>
                          <a:sym typeface="Calibri"/>
                        </a:rPr>
                        <a:t>بيان الغاية من التزام الصدق</a:t>
                      </a:r>
                      <a:endParaRPr sz="2000" u="none" strike="noStrike" cap="none" dirty="0">
                        <a:latin typeface="Calibri"/>
                        <a:ea typeface="Calibri"/>
                        <a:cs typeface="Calibri"/>
                        <a:sym typeface="Calibri"/>
                      </a:endParaRPr>
                    </a:p>
                  </a:txBody>
                  <a:tcPr marL="63500" marR="63500" marT="0"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9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 20  دقيقة </a:t>
            </a:r>
            <a:endParaRPr/>
          </a:p>
        </p:txBody>
      </p:sp>
      <p:sp>
        <p:nvSpPr>
          <p:cNvPr id="913" name="Google Shape;913;p99"/>
          <p:cNvSpPr txBox="1">
            <a:spLocks noGrp="1"/>
          </p:cNvSpPr>
          <p:nvPr>
            <p:ph type="body" idx="2"/>
          </p:nvPr>
        </p:nvSpPr>
        <p:spPr>
          <a:xfrm>
            <a:off x="5025418" y="1815986"/>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توظيف أسلوب التعليل في سياقات تواصلية مختلفة</a:t>
            </a:r>
            <a:endParaRPr/>
          </a:p>
        </p:txBody>
      </p:sp>
      <p:pic>
        <p:nvPicPr>
          <p:cNvPr id="914" name="Google Shape;914;p99"/>
          <p:cNvPicPr preferRelativeResize="0"/>
          <p:nvPr/>
        </p:nvPicPr>
        <p:blipFill rotWithShape="1">
          <a:blip r:embed="rId3">
            <a:alphaModFix/>
          </a:blip>
          <a:srcRect/>
          <a:stretch/>
        </p:blipFill>
        <p:spPr>
          <a:xfrm>
            <a:off x="650632" y="1611189"/>
            <a:ext cx="3335214" cy="333521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100"/>
          <p:cNvSpPr txBox="1">
            <a:spLocks noGrp="1"/>
          </p:cNvSpPr>
          <p:nvPr>
            <p:ph type="title"/>
          </p:nvPr>
        </p:nvSpPr>
        <p:spPr>
          <a:xfrm>
            <a:off x="932969" y="30125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توظيف التعليل في سياق تواصلي</a:t>
            </a:r>
            <a:endParaRPr>
              <a:solidFill>
                <a:schemeClr val="dk1"/>
              </a:solidFill>
            </a:endParaRPr>
          </a:p>
        </p:txBody>
      </p:sp>
      <p:sp>
        <p:nvSpPr>
          <p:cNvPr id="920" name="Google Shape;920;p10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يطرح المدرّس أسئلة حول طريقة توظيف التعليل، ويجيب عنها وفق ما  يأتي:</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921" name="Google Shape;921;p100"/>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922" name="Google Shape;922;p100"/>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923" name="Google Shape;923;p100"/>
          <p:cNvSpPr txBox="1"/>
          <p:nvPr/>
        </p:nvSpPr>
        <p:spPr>
          <a:xfrm>
            <a:off x="789866" y="1682426"/>
            <a:ext cx="10815484" cy="3257174"/>
          </a:xfrm>
          <a:prstGeom prst="rect">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لتوضيح استراتيجية توظيف التعليل، يصرح الأستاذ بالخطوات الآتية:</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أنطلق من وضعية /سياق تواصلي يتطلب توظيف التعليل.</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أحدد الهدف من توظيف التعليل "الإقناع بقرار/موقف/فكرة/سلوك". </a:t>
            </a:r>
            <a:endParaRPr/>
          </a:p>
          <a:p>
            <a:pPr marL="0" marR="0" lvl="0" indent="0" algn="r" rtl="1">
              <a:lnSpc>
                <a:spcPct val="150000"/>
              </a:lnSpc>
              <a:spcBef>
                <a:spcPts val="0"/>
              </a:spcBef>
              <a:spcAft>
                <a:spcPts val="0"/>
              </a:spcAft>
              <a:buNone/>
            </a:pPr>
            <a:r>
              <a:rPr lang="ar-MA" sz="2800" b="0" i="0" u="none" strike="noStrike" cap="none">
                <a:solidFill>
                  <a:srgbClr val="000000"/>
                </a:solidFill>
                <a:latin typeface="Calibri"/>
                <a:ea typeface="Calibri"/>
                <a:cs typeface="Calibri"/>
                <a:sym typeface="Calibri"/>
              </a:rPr>
              <a:t>- أصوغ عبارة تتضمن التعليل.</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 أشير أثناء الإنجاز إلى بعض الأخطاء التي يتعين الانتباه إليها. </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101"/>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02"/>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4" name="Google Shape;934;p102"/>
          <p:cNvSpPr/>
          <p:nvPr/>
        </p:nvSpPr>
        <p:spPr>
          <a:xfrm>
            <a:off x="5431454" y="2890627"/>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35" name="Google Shape;935;p102"/>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936" name="Google Shape;936;p102"/>
          <p:cNvSpPr txBox="1"/>
          <p:nvPr/>
        </p:nvSpPr>
        <p:spPr>
          <a:xfrm>
            <a:off x="6902448" y="1359849"/>
            <a:ext cx="4822965" cy="4308872"/>
          </a:xfrm>
          <a:prstGeom prst="rect">
            <a:avLst/>
          </a:prstGeom>
          <a:noFill/>
          <a:ln w="12700" cap="flat" cmpd="sng">
            <a:solidFill>
              <a:srgbClr val="000000"/>
            </a:solidFill>
            <a:prstDash val="solid"/>
            <a:round/>
            <a:headEnd type="none" w="sm" len="sm"/>
            <a:tailEnd type="none" w="sm" len="sm"/>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1- </a:t>
            </a:r>
            <a:r>
              <a:rPr lang="ar-MA" sz="2000" b="1" i="0" u="none" strike="noStrike" cap="none">
                <a:solidFill>
                  <a:srgbClr val="000000"/>
                </a:solidFill>
                <a:latin typeface="Calibri"/>
                <a:ea typeface="Calibri"/>
                <a:cs typeface="Calibri"/>
                <a:sym typeface="Calibri"/>
              </a:rPr>
              <a:t>أقرأ</a:t>
            </a:r>
            <a:r>
              <a:rPr lang="ar-MA" sz="2000" b="0" i="0" u="none" strike="noStrike" cap="none">
                <a:solidFill>
                  <a:srgbClr val="000000"/>
                </a:solidFill>
                <a:latin typeface="Calibri"/>
                <a:ea typeface="Calibri"/>
                <a:cs typeface="Calibri"/>
                <a:sym typeface="Calibri"/>
              </a:rPr>
              <a:t> </a:t>
            </a:r>
            <a:r>
              <a:rPr lang="ar-MA" sz="2000" b="1" i="0" u="none" strike="noStrike" cap="none">
                <a:solidFill>
                  <a:srgbClr val="000000"/>
                </a:solidFill>
                <a:latin typeface="Calibri"/>
                <a:ea typeface="Calibri"/>
                <a:cs typeface="Calibri"/>
                <a:sym typeface="Calibri"/>
              </a:rPr>
              <a:t>الوضعية</a:t>
            </a:r>
            <a:r>
              <a:rPr lang="ar-MA" sz="2000" b="0" i="0" u="none" strike="noStrike" cap="none">
                <a:solidFill>
                  <a:srgbClr val="000000"/>
                </a:solidFill>
                <a:latin typeface="Calibri"/>
                <a:ea typeface="Calibri"/>
                <a:cs typeface="Calibri"/>
                <a:sym typeface="Calibri"/>
              </a:rPr>
              <a:t>: أراد المستشار في التوجيه إقناع المتعلمين باختيار الشعب العلمية والتقنية.</a:t>
            </a:r>
            <a:endParaRPr sz="1800" b="0" i="0" u="none" strike="noStrike" cap="none">
              <a:solidFill>
                <a:srgbClr val="000000"/>
              </a:solidFill>
              <a:latin typeface="Arial"/>
              <a:ea typeface="Arial"/>
              <a:cs typeface="Arial"/>
              <a:sym typeface="Arial"/>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2- </a:t>
            </a:r>
            <a:r>
              <a:rPr lang="ar-MA" sz="2000" b="1" i="0" u="none" strike="noStrike" cap="none">
                <a:solidFill>
                  <a:srgbClr val="000000"/>
                </a:solidFill>
                <a:latin typeface="Calibri"/>
                <a:ea typeface="Calibri"/>
                <a:cs typeface="Calibri"/>
                <a:sym typeface="Calibri"/>
              </a:rPr>
              <a:t>أحدد سياق الوضعية</a:t>
            </a:r>
            <a:r>
              <a:rPr lang="ar-MA" sz="2000" b="0" i="0" u="none" strike="noStrike" cap="none">
                <a:solidFill>
                  <a:srgbClr val="000000"/>
                </a:solidFill>
                <a:latin typeface="Calibri"/>
                <a:ea typeface="Calibri"/>
                <a:cs typeface="Calibri"/>
                <a:sym typeface="Calibri"/>
              </a:rPr>
              <a:t>: تنظيم المستشار في التوجيه حصصا للتوجيه لفائدة المتعلمين. </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3- </a:t>
            </a:r>
            <a:r>
              <a:rPr lang="ar-MA" sz="2000" b="1" i="0" u="none" strike="noStrike" cap="none">
                <a:solidFill>
                  <a:srgbClr val="000000"/>
                </a:solidFill>
                <a:latin typeface="Calibri"/>
                <a:ea typeface="Calibri"/>
                <a:cs typeface="Calibri"/>
                <a:sym typeface="Calibri"/>
              </a:rPr>
              <a:t>أوضح</a:t>
            </a:r>
            <a:r>
              <a:rPr lang="ar-MA" sz="2000" b="0" i="0" u="none" strike="noStrike" cap="none">
                <a:solidFill>
                  <a:srgbClr val="000000"/>
                </a:solidFill>
                <a:latin typeface="Calibri"/>
                <a:ea typeface="Calibri"/>
                <a:cs typeface="Calibri"/>
                <a:sym typeface="Calibri"/>
              </a:rPr>
              <a:t> السلوك/الموقف/القرار: نصح المتعلمين باختيار الشعب العلمية والتقنية. </a:t>
            </a:r>
            <a:endParaRPr/>
          </a:p>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4- أعلل السلوك/ القرار/ الفكرة/ الموقف بما يناسب تعليلا يبين السبب (حاجةُ سوق الشغلِ إلى كفاءاتٍ مؤهَّلةٍ) أو الغاية (تأْهيلكُمْ لِمِهَنٍ مَطْلُوبَةٍ فِي سوق الشغل)</a:t>
            </a:r>
            <a:endParaRPr/>
          </a:p>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 5- أوظف أداة التعليل المناسبة للتعليل السببي (</a:t>
            </a:r>
            <a:r>
              <a:rPr lang="ar-MA" sz="2000" b="0" i="0" u="none" strike="noStrike" cap="none">
                <a:solidFill>
                  <a:srgbClr val="FF0000"/>
                </a:solidFill>
                <a:latin typeface="Calibri"/>
                <a:ea typeface="Calibri"/>
                <a:cs typeface="Calibri"/>
                <a:sym typeface="Calibri"/>
              </a:rPr>
              <a:t>لأنَّ</a:t>
            </a:r>
            <a:r>
              <a:rPr lang="ar-MA" sz="2000" b="0" i="0" u="none" strike="noStrike" cap="none">
                <a:solidFill>
                  <a:srgbClr val="000000"/>
                </a:solidFill>
                <a:latin typeface="Calibri"/>
                <a:ea typeface="Calibri"/>
                <a:cs typeface="Calibri"/>
                <a:sym typeface="Calibri"/>
              </a:rPr>
              <a:t>)،  أو التعليل الغائي (</a:t>
            </a:r>
            <a:r>
              <a:rPr lang="ar-MA" sz="2000" b="0" i="0" u="none" strike="noStrike" cap="none">
                <a:solidFill>
                  <a:srgbClr val="FF0000"/>
                </a:solidFill>
                <a:latin typeface="Calibri"/>
                <a:ea typeface="Calibri"/>
                <a:cs typeface="Calibri"/>
                <a:sym typeface="Calibri"/>
              </a:rPr>
              <a:t>لام التعليل</a:t>
            </a:r>
            <a:r>
              <a:rPr lang="ar-MA" sz="2000" b="0" i="0" u="none" strike="noStrike" cap="none">
                <a:solidFill>
                  <a:srgbClr val="000000"/>
                </a:solidFill>
                <a:latin typeface="Calibri"/>
                <a:ea typeface="Calibri"/>
                <a:cs typeface="Calibri"/>
                <a:sym typeface="Calibri"/>
              </a:rPr>
              <a:t>).</a:t>
            </a:r>
            <a:endParaRPr sz="2000" b="0" i="0" u="none" strike="noStrike" cap="none">
              <a:solidFill>
                <a:srgbClr val="000000"/>
              </a:solidFill>
              <a:latin typeface="Calibri"/>
              <a:ea typeface="Calibri"/>
              <a:cs typeface="Calibri"/>
              <a:sym typeface="Calibri"/>
            </a:endParaRPr>
          </a:p>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6-</a:t>
            </a:r>
            <a:r>
              <a:rPr lang="ar-MA" sz="2000" b="1" i="0" u="none" strike="noStrike" cap="none">
                <a:solidFill>
                  <a:srgbClr val="000000"/>
                </a:solidFill>
                <a:latin typeface="Calibri"/>
                <a:ea typeface="Calibri"/>
                <a:cs typeface="Calibri"/>
                <a:sym typeface="Calibri"/>
              </a:rPr>
              <a:t>أصوغ جملة التعليل </a:t>
            </a:r>
            <a:r>
              <a:rPr lang="ar-MA" sz="2000" b="0" i="0" u="none" strike="noStrike" cap="none">
                <a:solidFill>
                  <a:srgbClr val="000000"/>
                </a:solidFill>
                <a:latin typeface="Calibri"/>
                <a:ea typeface="Calibri"/>
                <a:cs typeface="Calibri"/>
                <a:sym typeface="Calibri"/>
              </a:rPr>
              <a:t>أبين فيها السبب أو الغاية التي جعلت المستشار في التوجيه يوجه بعض التلاميذ إلى اختيار الشعب العلمية والتقنية.</a:t>
            </a:r>
            <a:endParaRPr/>
          </a:p>
        </p:txBody>
      </p:sp>
      <p:sp>
        <p:nvSpPr>
          <p:cNvPr id="937" name="Google Shape;937;p102"/>
          <p:cNvSpPr txBox="1"/>
          <p:nvPr/>
        </p:nvSpPr>
        <p:spPr>
          <a:xfrm>
            <a:off x="939026" y="621215"/>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الوضعية في صياغة أسلوب التعليل، ويوضح سيرورة الإنجاز</a:t>
            </a:r>
            <a:endParaRPr/>
          </a:p>
        </p:txBody>
      </p:sp>
      <p:sp>
        <p:nvSpPr>
          <p:cNvPr id="938" name="Google Shape;938;p102"/>
          <p:cNvSpPr txBox="1"/>
          <p:nvPr/>
        </p:nvSpPr>
        <p:spPr>
          <a:xfrm>
            <a:off x="466587" y="1665766"/>
            <a:ext cx="5924381" cy="2400617"/>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طرح بعض المتعلمين في حصة التوجيه المدرسي سؤالين، هما: لماذا يحرص الآباء على اختيار الشعب العلمية والتقنية؟ وما الغاية من ذلك؟ فكان جواب المستشار في التوجيه: </a:t>
            </a:r>
            <a:endParaRPr dirty="0"/>
          </a:p>
          <a:p>
            <a:pPr marL="0" marR="0" lvl="0" indent="0" algn="just" rtl="1">
              <a:lnSpc>
                <a:spcPct val="15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«أنصحكم بهذه التخصصات لِأَنَّها تُؤَهّلُكُمْ لِمِهَنٍ مَطْلُوبَةٍ فِي سوقِ الشغلِ، ولأنَّ سوقَ الشغلِ يَحتاجُ إلى كفاءاتٍ عِلمِيَّةٍ وتِقْنِيّةٍ مؤهَّلةٍ.»</a:t>
            </a:r>
            <a:endParaRPr sz="2000" b="0" i="0" u="none" strike="noStrike" cap="none" dirty="0">
              <a:solidFill>
                <a:srgbClr val="000000"/>
              </a:solidFill>
              <a:latin typeface="Calibri"/>
              <a:ea typeface="Calibri"/>
              <a:cs typeface="Calibri"/>
              <a:sym typeface="Calibri"/>
            </a:endParaRPr>
          </a:p>
        </p:txBody>
      </p:sp>
      <p:sp>
        <p:nvSpPr>
          <p:cNvPr id="939" name="Google Shape;939;p102"/>
          <p:cNvSpPr txBox="1">
            <a:spLocks noGrp="1"/>
          </p:cNvSpPr>
          <p:nvPr>
            <p:ph type="title"/>
          </p:nvPr>
        </p:nvSpPr>
        <p:spPr>
          <a:xfrm>
            <a:off x="713938" y="271552"/>
            <a:ext cx="10529279" cy="321521"/>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لننطلق من هذه الوضعية. ولنتدرب على كيفية توظيف أسلوب التعليل </a:t>
            </a:r>
            <a:endParaRPr>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Google Shape;944;p103"/>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45" name="Google Shape;945;p103"/>
          <p:cNvSpPr/>
          <p:nvPr/>
        </p:nvSpPr>
        <p:spPr>
          <a:xfrm>
            <a:off x="5431454" y="1287964"/>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46" name="Google Shape;946;p103"/>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947" name="Google Shape;947;p103"/>
          <p:cNvSpPr txBox="1"/>
          <p:nvPr/>
        </p:nvSpPr>
        <p:spPr>
          <a:xfrm>
            <a:off x="515336" y="5245905"/>
            <a:ext cx="6191774" cy="1231106"/>
          </a:xfrm>
          <a:prstGeom prst="rect">
            <a:avLst/>
          </a:prstGeom>
          <a:noFill/>
          <a:ln w="12700" cap="flat" cmpd="sng">
            <a:solidFill>
              <a:srgbClr val="000000"/>
            </a:solidFill>
            <a:prstDash val="solid"/>
            <a:round/>
            <a:headEnd type="none" w="sm" len="sm"/>
            <a:tailEnd type="none" w="sm" len="sm"/>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1- أنطلق من مضمون الوضعية في صياغة جملة التعليل.</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 2- أحدد السلوك الذي أريد أن أقنع به غيري.</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3- أحدد الحجة/التعليل الذي يقنع غيري بالسلوك/القرار/الموقف</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4- أختار أداة التعليل المناسبة </a:t>
            </a:r>
            <a:r>
              <a:rPr lang="ar-MA" sz="2000" b="0" i="0" u="none" strike="noStrike" cap="none">
                <a:solidFill>
                  <a:srgbClr val="0070C0"/>
                </a:solidFill>
                <a:latin typeface="Calibri"/>
                <a:ea typeface="Calibri"/>
                <a:cs typeface="Calibri"/>
                <a:sym typeface="Calibri"/>
              </a:rPr>
              <a:t>للتعليل السببي </a:t>
            </a:r>
            <a:r>
              <a:rPr lang="ar-MA" sz="2000" b="0" i="0" u="none" strike="noStrike" cap="none">
                <a:solidFill>
                  <a:schemeClr val="dk1"/>
                </a:solidFill>
                <a:latin typeface="Calibri"/>
                <a:ea typeface="Calibri"/>
                <a:cs typeface="Calibri"/>
                <a:sym typeface="Calibri"/>
              </a:rPr>
              <a:t>(</a:t>
            </a:r>
            <a:r>
              <a:rPr lang="ar-MA" sz="2000" b="0" i="0" u="none" strike="noStrike" cap="none">
                <a:solidFill>
                  <a:srgbClr val="FF0000"/>
                </a:solidFill>
                <a:latin typeface="Calibri"/>
                <a:ea typeface="Calibri"/>
                <a:cs typeface="Calibri"/>
                <a:sym typeface="Calibri"/>
              </a:rPr>
              <a:t>لأنَّ</a:t>
            </a:r>
            <a:r>
              <a:rPr lang="ar-MA" sz="2000" b="0" i="0" u="none" strike="noStrike" cap="none">
                <a:solidFill>
                  <a:schemeClr val="dk1"/>
                </a:solidFill>
                <a:latin typeface="Calibri"/>
                <a:ea typeface="Calibri"/>
                <a:cs typeface="Calibri"/>
                <a:sym typeface="Calibri"/>
              </a:rPr>
              <a:t>)</a:t>
            </a:r>
            <a:r>
              <a:rPr lang="ar-MA" sz="2000" b="0" i="0" u="none" strike="noStrike" cap="none">
                <a:solidFill>
                  <a:srgbClr val="000000"/>
                </a:solidFill>
                <a:latin typeface="Calibri"/>
                <a:ea typeface="Calibri"/>
                <a:cs typeface="Calibri"/>
                <a:sym typeface="Calibri"/>
              </a:rPr>
              <a:t>، وأصوغ جملة التعليل.</a:t>
            </a:r>
            <a:endParaRPr sz="1800" b="0" i="0" u="none" strike="noStrike" cap="none">
              <a:solidFill>
                <a:srgbClr val="000000"/>
              </a:solidFill>
              <a:latin typeface="Arial"/>
              <a:ea typeface="Arial"/>
              <a:cs typeface="Arial"/>
              <a:sym typeface="Arial"/>
            </a:endParaRPr>
          </a:p>
        </p:txBody>
      </p:sp>
      <p:sp>
        <p:nvSpPr>
          <p:cNvPr id="948" name="Google Shape;948;p103"/>
          <p:cNvSpPr/>
          <p:nvPr/>
        </p:nvSpPr>
        <p:spPr>
          <a:xfrm>
            <a:off x="386008" y="1382295"/>
            <a:ext cx="10769926" cy="1077178"/>
          </a:xfrm>
          <a:prstGeom prst="rect">
            <a:avLst/>
          </a:prstGeom>
          <a:solidFill>
            <a:srgbClr val="D0D0D0"/>
          </a:solidFill>
          <a:ln>
            <a:noFill/>
          </a:ln>
        </p:spPr>
        <p:txBody>
          <a:bodyPr spcFirstLastPara="1" wrap="square" lIns="91425" tIns="45700" rIns="91425" bIns="45700" anchor="t" anchorCtr="0">
            <a:spAutoFit/>
          </a:bodyPr>
          <a:lstStyle/>
          <a:p>
            <a:pPr marL="0" marR="0" lvl="0" indent="0" algn="r" rtl="1">
              <a:lnSpc>
                <a:spcPct val="200000"/>
              </a:lnSpc>
              <a:spcBef>
                <a:spcPts val="0"/>
              </a:spcBef>
              <a:spcAft>
                <a:spcPts val="0"/>
              </a:spcAft>
              <a:buNone/>
            </a:pPr>
            <a:r>
              <a:rPr lang="ar-MA" sz="3200" b="1" i="0" u="none" strike="noStrike" cap="none">
                <a:solidFill>
                  <a:schemeClr val="dk1"/>
                </a:solidFill>
                <a:latin typeface="Calibri"/>
                <a:ea typeface="Calibri"/>
                <a:cs typeface="Calibri"/>
                <a:sym typeface="Calibri"/>
              </a:rPr>
              <a:t>نوجّهكم نحو هذه التخصّصاتِ لأنَّ سوقَ الشغلِ يَحتاجُ إلى كفاءاتٍ مؤهَّلةٍ.». </a:t>
            </a:r>
            <a:endParaRPr sz="3200" b="1" i="0" u="none" strike="noStrike" cap="none">
              <a:solidFill>
                <a:schemeClr val="dk1"/>
              </a:solidFill>
              <a:latin typeface="Calibri"/>
              <a:ea typeface="Calibri"/>
              <a:cs typeface="Calibri"/>
              <a:sym typeface="Calibri"/>
            </a:endParaRPr>
          </a:p>
        </p:txBody>
      </p:sp>
      <p:sp>
        <p:nvSpPr>
          <p:cNvPr id="949" name="Google Shape;949;p103"/>
          <p:cNvSpPr/>
          <p:nvPr/>
        </p:nvSpPr>
        <p:spPr>
          <a:xfrm>
            <a:off x="6321052" y="1728128"/>
            <a:ext cx="551900" cy="555088"/>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950" name="Google Shape;950;p103"/>
          <p:cNvSpPr/>
          <p:nvPr/>
        </p:nvSpPr>
        <p:spPr>
          <a:xfrm rot="5400000">
            <a:off x="8627226" y="219584"/>
            <a:ext cx="803928" cy="4253485"/>
          </a:xfrm>
          <a:prstGeom prst="rightBrace">
            <a:avLst>
              <a:gd name="adj1" fmla="val 8333"/>
              <a:gd name="adj2" fmla="val 50000"/>
            </a:avLst>
          </a:prstGeom>
          <a:noFill/>
          <a:ln w="254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951" name="Google Shape;951;p103"/>
          <p:cNvSpPr/>
          <p:nvPr/>
        </p:nvSpPr>
        <p:spPr>
          <a:xfrm>
            <a:off x="5913485" y="2757474"/>
            <a:ext cx="1410919" cy="596291"/>
          </a:xfrm>
          <a:prstGeom prst="roundRect">
            <a:avLst>
              <a:gd name="adj" fmla="val 16667"/>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Calibri"/>
                <a:ea typeface="Calibri"/>
                <a:cs typeface="Calibri"/>
                <a:sym typeface="Calibri"/>
              </a:rPr>
              <a:t>أداة التعليل</a:t>
            </a:r>
            <a:endParaRPr sz="2400" b="1" i="0" u="none" strike="noStrike" cap="none">
              <a:solidFill>
                <a:schemeClr val="dk1"/>
              </a:solidFill>
              <a:latin typeface="Calibri"/>
              <a:ea typeface="Calibri"/>
              <a:cs typeface="Calibri"/>
              <a:sym typeface="Calibri"/>
            </a:endParaRPr>
          </a:p>
        </p:txBody>
      </p:sp>
      <p:sp>
        <p:nvSpPr>
          <p:cNvPr id="952" name="Google Shape;952;p103"/>
          <p:cNvSpPr/>
          <p:nvPr/>
        </p:nvSpPr>
        <p:spPr>
          <a:xfrm rot="5400000">
            <a:off x="3253836" y="-92285"/>
            <a:ext cx="803928" cy="5197380"/>
          </a:xfrm>
          <a:prstGeom prst="rightBrace">
            <a:avLst>
              <a:gd name="adj1" fmla="val 8333"/>
              <a:gd name="adj2" fmla="val 50000"/>
            </a:avLst>
          </a:prstGeom>
          <a:noFill/>
          <a:ln w="254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953" name="Google Shape;953;p103"/>
          <p:cNvPicPr preferRelativeResize="0"/>
          <p:nvPr/>
        </p:nvPicPr>
        <p:blipFill rotWithShape="1">
          <a:blip r:embed="rId4">
            <a:alphaModFix/>
          </a:blip>
          <a:srcRect/>
          <a:stretch/>
        </p:blipFill>
        <p:spPr>
          <a:xfrm>
            <a:off x="3192323" y="2736049"/>
            <a:ext cx="922337" cy="651181"/>
          </a:xfrm>
          <a:prstGeom prst="rect">
            <a:avLst/>
          </a:prstGeom>
          <a:noFill/>
          <a:ln>
            <a:noFill/>
          </a:ln>
        </p:spPr>
      </p:pic>
      <p:sp>
        <p:nvSpPr>
          <p:cNvPr id="954" name="Google Shape;954;p103"/>
          <p:cNvSpPr/>
          <p:nvPr/>
        </p:nvSpPr>
        <p:spPr>
          <a:xfrm>
            <a:off x="2224073" y="3439846"/>
            <a:ext cx="2858836" cy="672039"/>
          </a:xfrm>
          <a:prstGeom prst="roundRect">
            <a:avLst>
              <a:gd name="adj" fmla="val 16667"/>
            </a:avLst>
          </a:prstGeom>
          <a:solidFill>
            <a:schemeClr val="lt1"/>
          </a:solid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سبب التوجيه نحو التخصصات العلمية والتقنية</a:t>
            </a:r>
            <a:endParaRPr sz="2000" b="1" i="0" u="none" strike="noStrike" cap="none">
              <a:solidFill>
                <a:schemeClr val="dk1"/>
              </a:solidFill>
              <a:latin typeface="Calibri"/>
              <a:ea typeface="Calibri"/>
              <a:cs typeface="Calibri"/>
              <a:sym typeface="Calibri"/>
            </a:endParaRPr>
          </a:p>
        </p:txBody>
      </p:sp>
      <p:sp>
        <p:nvSpPr>
          <p:cNvPr id="955" name="Google Shape;955;p103"/>
          <p:cNvSpPr/>
          <p:nvPr/>
        </p:nvSpPr>
        <p:spPr>
          <a:xfrm>
            <a:off x="4709470" y="464961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56" name="Google Shape;956;p103"/>
          <p:cNvSpPr/>
          <p:nvPr/>
        </p:nvSpPr>
        <p:spPr>
          <a:xfrm>
            <a:off x="7905139" y="3282583"/>
            <a:ext cx="2261420" cy="458944"/>
          </a:xfrm>
          <a:prstGeom prst="roundRect">
            <a:avLst>
              <a:gd name="adj" fmla="val 16667"/>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السلوك/القرار/الموقف</a:t>
            </a:r>
            <a:endParaRPr sz="2000" b="1" i="0" u="none" strike="noStrike" cap="none">
              <a:solidFill>
                <a:schemeClr val="dk1"/>
              </a:solidFill>
              <a:latin typeface="Calibri"/>
              <a:ea typeface="Calibri"/>
              <a:cs typeface="Calibri"/>
              <a:sym typeface="Calibri"/>
            </a:endParaRPr>
          </a:p>
        </p:txBody>
      </p:sp>
      <p:sp>
        <p:nvSpPr>
          <p:cNvPr id="957" name="Google Shape;957;p103"/>
          <p:cNvSpPr/>
          <p:nvPr/>
        </p:nvSpPr>
        <p:spPr>
          <a:xfrm rot="-5400000">
            <a:off x="5813104" y="-600957"/>
            <a:ext cx="586839" cy="10098826"/>
          </a:xfrm>
          <a:prstGeom prst="leftBrace">
            <a:avLst>
              <a:gd name="adj1" fmla="val 8333"/>
              <a:gd name="adj2" fmla="val 50000"/>
            </a:avLst>
          </a:prstGeom>
          <a:noFill/>
          <a:ln w="5715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958" name="Google Shape;958;p103"/>
          <p:cNvPicPr preferRelativeResize="0"/>
          <p:nvPr/>
        </p:nvPicPr>
        <p:blipFill rotWithShape="1">
          <a:blip r:embed="rId4">
            <a:alphaModFix/>
          </a:blip>
          <a:srcRect/>
          <a:stretch/>
        </p:blipFill>
        <p:spPr>
          <a:xfrm>
            <a:off x="8596265" y="2642131"/>
            <a:ext cx="922337" cy="651181"/>
          </a:xfrm>
          <a:prstGeom prst="rect">
            <a:avLst/>
          </a:prstGeom>
          <a:noFill/>
          <a:ln>
            <a:noFill/>
          </a:ln>
        </p:spPr>
      </p:pic>
      <p:sp>
        <p:nvSpPr>
          <p:cNvPr id="959" name="Google Shape;959;p103"/>
          <p:cNvSpPr/>
          <p:nvPr/>
        </p:nvSpPr>
        <p:spPr>
          <a:xfrm>
            <a:off x="6448453" y="4606463"/>
            <a:ext cx="3145039"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الفعل</a:t>
            </a:r>
            <a:r>
              <a:rPr lang="ar-MA" sz="1600" b="1" i="0" u="none" strike="noStrike" cap="none">
                <a:solidFill>
                  <a:schemeClr val="dk1"/>
                </a:solidFill>
                <a:latin typeface="Calibri"/>
                <a:ea typeface="Calibri"/>
                <a:cs typeface="Calibri"/>
                <a:sym typeface="Calibri"/>
              </a:rPr>
              <a:t> (سلوك/قرارم/موقف/ فكرة)</a:t>
            </a:r>
            <a:endParaRPr sz="1600" b="1" i="0" u="none" strike="noStrike" cap="none">
              <a:solidFill>
                <a:schemeClr val="dk1"/>
              </a:solidFill>
              <a:latin typeface="Calibri"/>
              <a:ea typeface="Calibri"/>
              <a:cs typeface="Calibri"/>
              <a:sym typeface="Calibri"/>
            </a:endParaRPr>
          </a:p>
        </p:txBody>
      </p:sp>
      <p:sp>
        <p:nvSpPr>
          <p:cNvPr id="960" name="Google Shape;960;p103"/>
          <p:cNvSpPr/>
          <p:nvPr/>
        </p:nvSpPr>
        <p:spPr>
          <a:xfrm>
            <a:off x="5124459" y="4606463"/>
            <a:ext cx="1254171"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أداة التعليل</a:t>
            </a:r>
            <a:endParaRPr sz="2000" b="1" i="0" u="none" strike="noStrike" cap="none">
              <a:solidFill>
                <a:schemeClr val="dk1"/>
              </a:solidFill>
              <a:latin typeface="Calibri"/>
              <a:ea typeface="Calibri"/>
              <a:cs typeface="Calibri"/>
              <a:sym typeface="Calibri"/>
            </a:endParaRPr>
          </a:p>
        </p:txBody>
      </p:sp>
      <p:sp>
        <p:nvSpPr>
          <p:cNvPr id="961" name="Google Shape;961;p103"/>
          <p:cNvSpPr/>
          <p:nvPr/>
        </p:nvSpPr>
        <p:spPr>
          <a:xfrm>
            <a:off x="2910349" y="4583631"/>
            <a:ext cx="1678314"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التعليل السببي</a:t>
            </a:r>
            <a:endParaRPr sz="2000" b="1" i="0" u="none" strike="noStrike" cap="none">
              <a:solidFill>
                <a:schemeClr val="dk1"/>
              </a:solidFill>
              <a:latin typeface="Calibri"/>
              <a:ea typeface="Calibri"/>
              <a:cs typeface="Calibri"/>
              <a:sym typeface="Calibri"/>
            </a:endParaRPr>
          </a:p>
        </p:txBody>
      </p:sp>
      <p:sp>
        <p:nvSpPr>
          <p:cNvPr id="962" name="Google Shape;962;p103"/>
          <p:cNvSpPr/>
          <p:nvPr/>
        </p:nvSpPr>
        <p:spPr>
          <a:xfrm>
            <a:off x="6279513" y="462929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63" name="Google Shape;963;p103"/>
          <p:cNvSpPr/>
          <p:nvPr/>
        </p:nvSpPr>
        <p:spPr>
          <a:xfrm>
            <a:off x="9518602" y="464961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64" name="Google Shape;964;p103"/>
          <p:cNvSpPr/>
          <p:nvPr/>
        </p:nvSpPr>
        <p:spPr>
          <a:xfrm>
            <a:off x="10016022" y="4596304"/>
            <a:ext cx="1556218" cy="596291"/>
          </a:xfrm>
          <a:prstGeom prst="roundRect">
            <a:avLst>
              <a:gd name="adj" fmla="val 16667"/>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أسلوب التعليل</a:t>
            </a:r>
            <a:endParaRPr sz="2000" b="1" i="0" u="none" strike="noStrike" cap="none">
              <a:solidFill>
                <a:schemeClr val="dk1"/>
              </a:solidFill>
              <a:latin typeface="Calibri"/>
              <a:ea typeface="Calibri"/>
              <a:cs typeface="Calibri"/>
              <a:sym typeface="Calibri"/>
            </a:endParaRPr>
          </a:p>
        </p:txBody>
      </p:sp>
      <p:pic>
        <p:nvPicPr>
          <p:cNvPr id="965" name="Google Shape;965;p103"/>
          <p:cNvPicPr preferRelativeResize="0"/>
          <p:nvPr/>
        </p:nvPicPr>
        <p:blipFill rotWithShape="1">
          <a:blip r:embed="rId4">
            <a:alphaModFix/>
          </a:blip>
          <a:srcRect/>
          <a:stretch/>
        </p:blipFill>
        <p:spPr>
          <a:xfrm>
            <a:off x="6135833" y="2315171"/>
            <a:ext cx="922337" cy="430887"/>
          </a:xfrm>
          <a:prstGeom prst="rect">
            <a:avLst/>
          </a:prstGeom>
          <a:noFill/>
          <a:ln>
            <a:noFill/>
          </a:ln>
        </p:spPr>
      </p:pic>
      <p:sp>
        <p:nvSpPr>
          <p:cNvPr id="966" name="Google Shape;966;p103"/>
          <p:cNvSpPr txBox="1"/>
          <p:nvPr/>
        </p:nvSpPr>
        <p:spPr>
          <a:xfrm>
            <a:off x="1057110" y="188418"/>
            <a:ext cx="10340363"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chemeClr val="dk1"/>
                </a:solidFill>
                <a:latin typeface="Calibri"/>
                <a:ea typeface="Calibri"/>
                <a:cs typeface="Calibri"/>
                <a:sym typeface="Calibri"/>
              </a:rPr>
              <a:t>أوضح الطريقة التي اتبعتها في إنشاء أسلوب التعليل</a:t>
            </a:r>
            <a:endParaRPr sz="1400" b="0" i="0" u="none" strike="noStrike" cap="none">
              <a:solidFill>
                <a:schemeClr val="dk1"/>
              </a:solidFill>
              <a:latin typeface="Arial"/>
              <a:ea typeface="Arial"/>
              <a:cs typeface="Arial"/>
              <a:sym typeface="Arial"/>
            </a:endParaRPr>
          </a:p>
        </p:txBody>
      </p:sp>
      <p:sp>
        <p:nvSpPr>
          <p:cNvPr id="967" name="Google Shape;967;p103"/>
          <p:cNvSpPr txBox="1"/>
          <p:nvPr/>
        </p:nvSpPr>
        <p:spPr>
          <a:xfrm>
            <a:off x="939026" y="621215"/>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الوضعية في صياغة أسلوب التعليل، ويوضح سيرورة الإنجاز</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49"/>
                                        </p:tgtEl>
                                        <p:attrNameLst>
                                          <p:attrName>style.visibility</p:attrName>
                                        </p:attrNameLst>
                                      </p:cBhvr>
                                      <p:to>
                                        <p:strVal val="visible"/>
                                      </p:to>
                                    </p:set>
                                    <p:anim calcmode="lin" valueType="num">
                                      <p:cBhvr additive="base">
                                        <p:cTn id="7" dur="500"/>
                                        <p:tgtEl>
                                          <p:spTgt spid="949"/>
                                        </p:tgtEl>
                                        <p:attrNameLst>
                                          <p:attrName>ppt_w</p:attrName>
                                        </p:attrNameLst>
                                      </p:cBhvr>
                                      <p:tavLst>
                                        <p:tav tm="0">
                                          <p:val>
                                            <p:strVal val="0"/>
                                          </p:val>
                                        </p:tav>
                                        <p:tav tm="100000">
                                          <p:val>
                                            <p:strVal val="#ppt_w"/>
                                          </p:val>
                                        </p:tav>
                                      </p:tavLst>
                                    </p:anim>
                                    <p:anim calcmode="lin" valueType="num">
                                      <p:cBhvr additive="base">
                                        <p:cTn id="8" dur="500"/>
                                        <p:tgtEl>
                                          <p:spTgt spid="94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104"/>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73" name="Google Shape;973;p104"/>
          <p:cNvSpPr/>
          <p:nvPr/>
        </p:nvSpPr>
        <p:spPr>
          <a:xfrm>
            <a:off x="5431454" y="1287964"/>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74" name="Google Shape;974;p104"/>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975" name="Google Shape;975;p104"/>
          <p:cNvSpPr txBox="1"/>
          <p:nvPr/>
        </p:nvSpPr>
        <p:spPr>
          <a:xfrm>
            <a:off x="386007" y="5414468"/>
            <a:ext cx="6062446" cy="1107996"/>
          </a:xfrm>
          <a:prstGeom prst="rect">
            <a:avLst/>
          </a:prstGeom>
          <a:noFill/>
          <a:ln w="12700" cap="flat" cmpd="sng">
            <a:solidFill>
              <a:srgbClr val="000000"/>
            </a:solidFill>
            <a:prstDash val="solid"/>
            <a:round/>
            <a:headEnd type="none" w="sm" len="sm"/>
            <a:tailEnd type="none" w="sm" len="sm"/>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2000"/>
              <a:buFont typeface="Arial"/>
              <a:buNone/>
            </a:pPr>
            <a:r>
              <a:rPr lang="ar-MA" sz="1800" b="0" i="0" u="none" strike="noStrike" cap="none">
                <a:solidFill>
                  <a:srgbClr val="000000"/>
                </a:solidFill>
                <a:latin typeface="Calibri"/>
                <a:ea typeface="Calibri"/>
                <a:cs typeface="Calibri"/>
                <a:sym typeface="Calibri"/>
              </a:rPr>
              <a:t>1- أنطلق من مضمون الوضعية في صياغة جملة التعليل.</a:t>
            </a:r>
            <a:endParaRPr/>
          </a:p>
          <a:p>
            <a:pPr marL="0" marR="0" lvl="0" indent="0" algn="just" rtl="1">
              <a:lnSpc>
                <a:spcPct val="100000"/>
              </a:lnSpc>
              <a:spcBef>
                <a:spcPts val="0"/>
              </a:spcBef>
              <a:spcAft>
                <a:spcPts val="0"/>
              </a:spcAft>
              <a:buClr>
                <a:srgbClr val="000000"/>
              </a:buClr>
              <a:buSzPts val="2000"/>
              <a:buFont typeface="Arial"/>
              <a:buNone/>
            </a:pPr>
            <a:r>
              <a:rPr lang="ar-MA" sz="1800" b="0" i="0" u="none" strike="noStrike" cap="none">
                <a:solidFill>
                  <a:srgbClr val="000000"/>
                </a:solidFill>
                <a:latin typeface="Calibri"/>
                <a:ea typeface="Calibri"/>
                <a:cs typeface="Calibri"/>
                <a:sym typeface="Calibri"/>
              </a:rPr>
              <a:t> 2- أحدد السلوك الذي أريد أن أقنع به غيري.</a:t>
            </a:r>
            <a:endParaRPr/>
          </a:p>
          <a:p>
            <a:pPr marL="0" marR="0" lvl="0" indent="0" algn="just" rtl="1">
              <a:lnSpc>
                <a:spcPct val="100000"/>
              </a:lnSpc>
              <a:spcBef>
                <a:spcPts val="0"/>
              </a:spcBef>
              <a:spcAft>
                <a:spcPts val="0"/>
              </a:spcAft>
              <a:buClr>
                <a:srgbClr val="000000"/>
              </a:buClr>
              <a:buSzPts val="2000"/>
              <a:buFont typeface="Arial"/>
              <a:buNone/>
            </a:pPr>
            <a:r>
              <a:rPr lang="ar-MA" sz="1800" b="0" i="0" u="none" strike="noStrike" cap="none">
                <a:solidFill>
                  <a:srgbClr val="000000"/>
                </a:solidFill>
                <a:latin typeface="Calibri"/>
                <a:ea typeface="Calibri"/>
                <a:cs typeface="Calibri"/>
                <a:sym typeface="Calibri"/>
              </a:rPr>
              <a:t>3- أحدد الحجة/التعليل الذي يقنع غيري بالسلوك/القرار/الموقف</a:t>
            </a:r>
            <a:endParaRPr/>
          </a:p>
          <a:p>
            <a:pPr marL="0" marR="0" lvl="0" indent="0" algn="just" rtl="1">
              <a:lnSpc>
                <a:spcPct val="100000"/>
              </a:lnSpc>
              <a:spcBef>
                <a:spcPts val="0"/>
              </a:spcBef>
              <a:spcAft>
                <a:spcPts val="0"/>
              </a:spcAft>
              <a:buClr>
                <a:srgbClr val="000000"/>
              </a:buClr>
              <a:buSzPts val="2000"/>
              <a:buFont typeface="Arial"/>
              <a:buNone/>
            </a:pPr>
            <a:r>
              <a:rPr lang="ar-MA" sz="1800" b="0" i="0" u="none" strike="noStrike" cap="none">
                <a:solidFill>
                  <a:srgbClr val="000000"/>
                </a:solidFill>
                <a:latin typeface="Calibri"/>
                <a:ea typeface="Calibri"/>
                <a:cs typeface="Calibri"/>
                <a:sym typeface="Calibri"/>
              </a:rPr>
              <a:t>4- أختار أداة التعليل المناسبة </a:t>
            </a:r>
            <a:r>
              <a:rPr lang="ar-MA" sz="1800" b="0" i="0" u="none" strike="noStrike" cap="none">
                <a:solidFill>
                  <a:srgbClr val="0070C0"/>
                </a:solidFill>
                <a:latin typeface="Calibri"/>
                <a:ea typeface="Calibri"/>
                <a:cs typeface="Calibri"/>
                <a:sym typeface="Calibri"/>
              </a:rPr>
              <a:t>للتعليل الغائي </a:t>
            </a:r>
            <a:r>
              <a:rPr lang="ar-MA" sz="1800" b="0" i="0" u="none" strike="noStrike" cap="none">
                <a:solidFill>
                  <a:srgbClr val="000000"/>
                </a:solidFill>
                <a:latin typeface="Calibri"/>
                <a:ea typeface="Calibri"/>
                <a:cs typeface="Calibri"/>
                <a:sym typeface="Calibri"/>
              </a:rPr>
              <a:t>(</a:t>
            </a:r>
            <a:r>
              <a:rPr lang="ar-MA" sz="1800" b="0" i="0" u="none" strike="noStrike" cap="none">
                <a:solidFill>
                  <a:srgbClr val="FF0000"/>
                </a:solidFill>
                <a:latin typeface="Calibri"/>
                <a:ea typeface="Calibri"/>
                <a:cs typeface="Calibri"/>
                <a:sym typeface="Calibri"/>
              </a:rPr>
              <a:t>لام التعليل</a:t>
            </a:r>
            <a:r>
              <a:rPr lang="ar-MA" sz="1800" b="0" i="0" u="none" strike="noStrike" cap="none">
                <a:solidFill>
                  <a:srgbClr val="000000"/>
                </a:solidFill>
                <a:latin typeface="Calibri"/>
                <a:ea typeface="Calibri"/>
                <a:cs typeface="Calibri"/>
                <a:sym typeface="Calibri"/>
              </a:rPr>
              <a:t>)، وأصوغ جملة التعليل.</a:t>
            </a:r>
            <a:endParaRPr sz="1600" b="0" i="0" u="none" strike="noStrike" cap="none">
              <a:solidFill>
                <a:srgbClr val="000000"/>
              </a:solidFill>
              <a:latin typeface="Arial"/>
              <a:ea typeface="Arial"/>
              <a:cs typeface="Arial"/>
              <a:sym typeface="Arial"/>
            </a:endParaRPr>
          </a:p>
        </p:txBody>
      </p:sp>
      <p:sp>
        <p:nvSpPr>
          <p:cNvPr id="976" name="Google Shape;976;p104"/>
          <p:cNvSpPr/>
          <p:nvPr/>
        </p:nvSpPr>
        <p:spPr>
          <a:xfrm>
            <a:off x="1036066" y="1382295"/>
            <a:ext cx="10119867" cy="1077178"/>
          </a:xfrm>
          <a:prstGeom prst="rect">
            <a:avLst/>
          </a:prstGeom>
          <a:solidFill>
            <a:srgbClr val="D0D0D0"/>
          </a:solidFill>
          <a:ln>
            <a:noFill/>
          </a:ln>
        </p:spPr>
        <p:txBody>
          <a:bodyPr spcFirstLastPara="1" wrap="square" lIns="91425" tIns="45700" rIns="91425" bIns="45700" anchor="t" anchorCtr="0">
            <a:spAutoFit/>
          </a:bodyPr>
          <a:lstStyle/>
          <a:p>
            <a:pPr marL="0" marR="0" lvl="0" indent="0" algn="r" rtl="1">
              <a:lnSpc>
                <a:spcPct val="200000"/>
              </a:lnSpc>
              <a:spcBef>
                <a:spcPts val="0"/>
              </a:spcBef>
              <a:spcAft>
                <a:spcPts val="0"/>
              </a:spcAft>
              <a:buNone/>
            </a:pPr>
            <a:r>
              <a:rPr lang="ar-MA" sz="3200" b="1" i="0" u="none" strike="noStrike" cap="none">
                <a:solidFill>
                  <a:schemeClr val="dk1"/>
                </a:solidFill>
                <a:latin typeface="Calibri"/>
                <a:ea typeface="Calibri"/>
                <a:cs typeface="Calibri"/>
                <a:sym typeface="Calibri"/>
              </a:rPr>
              <a:t>نوجّهكم نحو هذه التخصصات لِتَأْهيلِكُمْ لِمِهَنٍ مَطْلُوبَةٍ في سوقِ الشُّغْلِ. </a:t>
            </a:r>
            <a:endParaRPr sz="3200" b="1" i="0" u="none" strike="noStrike" cap="none">
              <a:solidFill>
                <a:schemeClr val="dk1"/>
              </a:solidFill>
              <a:latin typeface="Calibri"/>
              <a:ea typeface="Calibri"/>
              <a:cs typeface="Calibri"/>
              <a:sym typeface="Calibri"/>
            </a:endParaRPr>
          </a:p>
        </p:txBody>
      </p:sp>
      <p:sp>
        <p:nvSpPr>
          <p:cNvPr id="977" name="Google Shape;977;p104"/>
          <p:cNvSpPr/>
          <p:nvPr/>
        </p:nvSpPr>
        <p:spPr>
          <a:xfrm>
            <a:off x="6720986" y="1777288"/>
            <a:ext cx="181462" cy="555088"/>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978" name="Google Shape;978;p104"/>
          <p:cNvSpPr/>
          <p:nvPr/>
        </p:nvSpPr>
        <p:spPr>
          <a:xfrm rot="5400000">
            <a:off x="8627226" y="219584"/>
            <a:ext cx="803928" cy="4253485"/>
          </a:xfrm>
          <a:prstGeom prst="rightBrace">
            <a:avLst>
              <a:gd name="adj1" fmla="val 8333"/>
              <a:gd name="adj2" fmla="val 50000"/>
            </a:avLst>
          </a:prstGeom>
          <a:noFill/>
          <a:ln w="254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979" name="Google Shape;979;p104"/>
          <p:cNvSpPr/>
          <p:nvPr/>
        </p:nvSpPr>
        <p:spPr>
          <a:xfrm>
            <a:off x="5889189" y="2748291"/>
            <a:ext cx="1868464" cy="596291"/>
          </a:xfrm>
          <a:prstGeom prst="roundRect">
            <a:avLst>
              <a:gd name="adj" fmla="val 16667"/>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Calibri"/>
                <a:ea typeface="Calibri"/>
                <a:cs typeface="Calibri"/>
                <a:sym typeface="Calibri"/>
              </a:rPr>
              <a:t>أداة التعليل</a:t>
            </a:r>
            <a:endParaRPr sz="2400" b="1" i="0" u="none" strike="noStrike" cap="none">
              <a:solidFill>
                <a:schemeClr val="dk1"/>
              </a:solidFill>
              <a:latin typeface="Calibri"/>
              <a:ea typeface="Calibri"/>
              <a:cs typeface="Calibri"/>
              <a:sym typeface="Calibri"/>
            </a:endParaRPr>
          </a:p>
        </p:txBody>
      </p:sp>
      <p:sp>
        <p:nvSpPr>
          <p:cNvPr id="980" name="Google Shape;980;p104"/>
          <p:cNvSpPr/>
          <p:nvPr/>
        </p:nvSpPr>
        <p:spPr>
          <a:xfrm rot="5400000">
            <a:off x="3695391" y="-6132"/>
            <a:ext cx="803928" cy="5065228"/>
          </a:xfrm>
          <a:prstGeom prst="rightBrace">
            <a:avLst>
              <a:gd name="adj1" fmla="val 8333"/>
              <a:gd name="adj2" fmla="val 50000"/>
            </a:avLst>
          </a:prstGeom>
          <a:noFill/>
          <a:ln w="254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981" name="Google Shape;981;p104"/>
          <p:cNvPicPr preferRelativeResize="0"/>
          <p:nvPr/>
        </p:nvPicPr>
        <p:blipFill rotWithShape="1">
          <a:blip r:embed="rId4">
            <a:alphaModFix/>
          </a:blip>
          <a:srcRect/>
          <a:stretch/>
        </p:blipFill>
        <p:spPr>
          <a:xfrm>
            <a:off x="3636185" y="2766122"/>
            <a:ext cx="922337" cy="651181"/>
          </a:xfrm>
          <a:prstGeom prst="rect">
            <a:avLst/>
          </a:prstGeom>
          <a:noFill/>
          <a:ln>
            <a:noFill/>
          </a:ln>
        </p:spPr>
      </p:pic>
      <p:sp>
        <p:nvSpPr>
          <p:cNvPr id="982" name="Google Shape;982;p104"/>
          <p:cNvSpPr/>
          <p:nvPr/>
        </p:nvSpPr>
        <p:spPr>
          <a:xfrm>
            <a:off x="2666895" y="3444809"/>
            <a:ext cx="2858836" cy="672039"/>
          </a:xfrm>
          <a:prstGeom prst="roundRect">
            <a:avLst>
              <a:gd name="adj" fmla="val 16667"/>
            </a:avLst>
          </a:prstGeom>
          <a:solidFill>
            <a:schemeClr val="lt1"/>
          </a:solid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الغاية من التوجيه نحو التخصصات العلمية والتقنية</a:t>
            </a:r>
            <a:endParaRPr sz="2000" b="1" i="0" u="none" strike="noStrike" cap="none">
              <a:solidFill>
                <a:schemeClr val="dk1"/>
              </a:solidFill>
              <a:latin typeface="Calibri"/>
              <a:ea typeface="Calibri"/>
              <a:cs typeface="Calibri"/>
              <a:sym typeface="Calibri"/>
            </a:endParaRPr>
          </a:p>
        </p:txBody>
      </p:sp>
      <p:sp>
        <p:nvSpPr>
          <p:cNvPr id="983" name="Google Shape;983;p104"/>
          <p:cNvSpPr/>
          <p:nvPr/>
        </p:nvSpPr>
        <p:spPr>
          <a:xfrm>
            <a:off x="4709470" y="464961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84" name="Google Shape;984;p104"/>
          <p:cNvSpPr/>
          <p:nvPr/>
        </p:nvSpPr>
        <p:spPr>
          <a:xfrm>
            <a:off x="7905139" y="3282583"/>
            <a:ext cx="2261420" cy="458944"/>
          </a:xfrm>
          <a:prstGeom prst="roundRect">
            <a:avLst>
              <a:gd name="adj" fmla="val 16667"/>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السلوك/القرار/الموقف</a:t>
            </a:r>
            <a:endParaRPr sz="2000" b="1" i="0" u="none" strike="noStrike" cap="none">
              <a:solidFill>
                <a:schemeClr val="dk1"/>
              </a:solidFill>
              <a:latin typeface="Calibri"/>
              <a:ea typeface="Calibri"/>
              <a:cs typeface="Calibri"/>
              <a:sym typeface="Calibri"/>
            </a:endParaRPr>
          </a:p>
        </p:txBody>
      </p:sp>
      <p:sp>
        <p:nvSpPr>
          <p:cNvPr id="985" name="Google Shape;985;p104"/>
          <p:cNvSpPr/>
          <p:nvPr/>
        </p:nvSpPr>
        <p:spPr>
          <a:xfrm rot="-5400000">
            <a:off x="5813104" y="-600957"/>
            <a:ext cx="586839" cy="10098826"/>
          </a:xfrm>
          <a:prstGeom prst="leftBrace">
            <a:avLst>
              <a:gd name="adj1" fmla="val 8333"/>
              <a:gd name="adj2" fmla="val 50000"/>
            </a:avLst>
          </a:prstGeom>
          <a:noFill/>
          <a:ln w="5715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986" name="Google Shape;986;p104"/>
          <p:cNvPicPr preferRelativeResize="0"/>
          <p:nvPr/>
        </p:nvPicPr>
        <p:blipFill rotWithShape="1">
          <a:blip r:embed="rId4">
            <a:alphaModFix/>
          </a:blip>
          <a:srcRect/>
          <a:stretch/>
        </p:blipFill>
        <p:spPr>
          <a:xfrm>
            <a:off x="8596265" y="2642131"/>
            <a:ext cx="922337" cy="651181"/>
          </a:xfrm>
          <a:prstGeom prst="rect">
            <a:avLst/>
          </a:prstGeom>
          <a:noFill/>
          <a:ln>
            <a:noFill/>
          </a:ln>
        </p:spPr>
      </p:pic>
      <p:sp>
        <p:nvSpPr>
          <p:cNvPr id="987" name="Google Shape;987;p104"/>
          <p:cNvSpPr/>
          <p:nvPr/>
        </p:nvSpPr>
        <p:spPr>
          <a:xfrm>
            <a:off x="6448453" y="4606463"/>
            <a:ext cx="3145039"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الفعل</a:t>
            </a:r>
            <a:r>
              <a:rPr lang="ar-MA" sz="1600" b="1" i="0" u="none" strike="noStrike" cap="none">
                <a:solidFill>
                  <a:schemeClr val="dk1"/>
                </a:solidFill>
                <a:latin typeface="Calibri"/>
                <a:ea typeface="Calibri"/>
                <a:cs typeface="Calibri"/>
                <a:sym typeface="Calibri"/>
              </a:rPr>
              <a:t> (سلوك/قرارم/موقف/ فكرة)</a:t>
            </a:r>
            <a:endParaRPr sz="1600" b="1" i="0" u="none" strike="noStrike" cap="none">
              <a:solidFill>
                <a:schemeClr val="dk1"/>
              </a:solidFill>
              <a:latin typeface="Calibri"/>
              <a:ea typeface="Calibri"/>
              <a:cs typeface="Calibri"/>
              <a:sym typeface="Calibri"/>
            </a:endParaRPr>
          </a:p>
        </p:txBody>
      </p:sp>
      <p:sp>
        <p:nvSpPr>
          <p:cNvPr id="988" name="Google Shape;988;p104"/>
          <p:cNvSpPr/>
          <p:nvPr/>
        </p:nvSpPr>
        <p:spPr>
          <a:xfrm>
            <a:off x="5124459" y="4606463"/>
            <a:ext cx="1254171"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أداة التعليل</a:t>
            </a:r>
            <a:endParaRPr sz="2000" b="1" i="0" u="none" strike="noStrike" cap="none">
              <a:solidFill>
                <a:schemeClr val="dk1"/>
              </a:solidFill>
              <a:latin typeface="Calibri"/>
              <a:ea typeface="Calibri"/>
              <a:cs typeface="Calibri"/>
              <a:sym typeface="Calibri"/>
            </a:endParaRPr>
          </a:p>
        </p:txBody>
      </p:sp>
      <p:sp>
        <p:nvSpPr>
          <p:cNvPr id="989" name="Google Shape;989;p104"/>
          <p:cNvSpPr/>
          <p:nvPr/>
        </p:nvSpPr>
        <p:spPr>
          <a:xfrm>
            <a:off x="3146209" y="4583631"/>
            <a:ext cx="1442453"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التعليل الغائي</a:t>
            </a:r>
            <a:endParaRPr sz="2000" b="1" i="0" u="none" strike="noStrike" cap="none">
              <a:solidFill>
                <a:schemeClr val="dk1"/>
              </a:solidFill>
              <a:latin typeface="Calibri"/>
              <a:ea typeface="Calibri"/>
              <a:cs typeface="Calibri"/>
              <a:sym typeface="Calibri"/>
            </a:endParaRPr>
          </a:p>
        </p:txBody>
      </p:sp>
      <p:sp>
        <p:nvSpPr>
          <p:cNvPr id="990" name="Google Shape;990;p104"/>
          <p:cNvSpPr/>
          <p:nvPr/>
        </p:nvSpPr>
        <p:spPr>
          <a:xfrm>
            <a:off x="6279513" y="462929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91" name="Google Shape;991;p104"/>
          <p:cNvSpPr/>
          <p:nvPr/>
        </p:nvSpPr>
        <p:spPr>
          <a:xfrm>
            <a:off x="9518602" y="464961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92" name="Google Shape;992;p104"/>
          <p:cNvSpPr/>
          <p:nvPr/>
        </p:nvSpPr>
        <p:spPr>
          <a:xfrm>
            <a:off x="10016022" y="4596304"/>
            <a:ext cx="1556218" cy="596291"/>
          </a:xfrm>
          <a:prstGeom prst="roundRect">
            <a:avLst>
              <a:gd name="adj" fmla="val 16667"/>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أسلوب التعليل</a:t>
            </a:r>
            <a:endParaRPr sz="2000" b="1" i="0" u="none" strike="noStrike" cap="none">
              <a:solidFill>
                <a:schemeClr val="dk1"/>
              </a:solidFill>
              <a:latin typeface="Calibri"/>
              <a:ea typeface="Calibri"/>
              <a:cs typeface="Calibri"/>
              <a:sym typeface="Calibri"/>
            </a:endParaRPr>
          </a:p>
        </p:txBody>
      </p:sp>
      <p:pic>
        <p:nvPicPr>
          <p:cNvPr id="993" name="Google Shape;993;p104"/>
          <p:cNvPicPr preferRelativeResize="0"/>
          <p:nvPr/>
        </p:nvPicPr>
        <p:blipFill rotWithShape="1">
          <a:blip r:embed="rId4">
            <a:alphaModFix/>
          </a:blip>
          <a:srcRect/>
          <a:stretch/>
        </p:blipFill>
        <p:spPr>
          <a:xfrm>
            <a:off x="6350548" y="2353593"/>
            <a:ext cx="922337" cy="430887"/>
          </a:xfrm>
          <a:prstGeom prst="rect">
            <a:avLst/>
          </a:prstGeom>
          <a:noFill/>
          <a:ln>
            <a:noFill/>
          </a:ln>
        </p:spPr>
      </p:pic>
      <p:sp>
        <p:nvSpPr>
          <p:cNvPr id="994" name="Google Shape;994;p104"/>
          <p:cNvSpPr txBox="1"/>
          <p:nvPr/>
        </p:nvSpPr>
        <p:spPr>
          <a:xfrm>
            <a:off x="1057110" y="188418"/>
            <a:ext cx="10340363"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chemeClr val="dk1"/>
                </a:solidFill>
                <a:latin typeface="Calibri"/>
                <a:ea typeface="Calibri"/>
                <a:cs typeface="Calibri"/>
                <a:sym typeface="Calibri"/>
              </a:rPr>
              <a:t>أوضح الطريقة التي اتبعتها في إنشاء أسلوب التعليل</a:t>
            </a:r>
            <a:endParaRPr sz="1400" b="0" i="0" u="none" strike="noStrike" cap="none">
              <a:solidFill>
                <a:schemeClr val="dk1"/>
              </a:solidFill>
              <a:latin typeface="Arial"/>
              <a:ea typeface="Arial"/>
              <a:cs typeface="Arial"/>
              <a:sym typeface="Arial"/>
            </a:endParaRPr>
          </a:p>
        </p:txBody>
      </p:sp>
      <p:sp>
        <p:nvSpPr>
          <p:cNvPr id="995" name="Google Shape;995;p104"/>
          <p:cNvSpPr txBox="1"/>
          <p:nvPr/>
        </p:nvSpPr>
        <p:spPr>
          <a:xfrm>
            <a:off x="939026" y="621215"/>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الوضعية في صياغة أسلوب التعليل، ويوضح سيرورة الإنجاز</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77"/>
                                        </p:tgtEl>
                                        <p:attrNameLst>
                                          <p:attrName>style.visibility</p:attrName>
                                        </p:attrNameLst>
                                      </p:cBhvr>
                                      <p:to>
                                        <p:strVal val="visible"/>
                                      </p:to>
                                    </p:set>
                                    <p:anim calcmode="lin" valueType="num">
                                      <p:cBhvr additive="base">
                                        <p:cTn id="7" dur="500"/>
                                        <p:tgtEl>
                                          <p:spTgt spid="977"/>
                                        </p:tgtEl>
                                        <p:attrNameLst>
                                          <p:attrName>ppt_w</p:attrName>
                                        </p:attrNameLst>
                                      </p:cBhvr>
                                      <p:tavLst>
                                        <p:tav tm="0">
                                          <p:val>
                                            <p:strVal val="0"/>
                                          </p:val>
                                        </p:tav>
                                        <p:tav tm="100000">
                                          <p:val>
                                            <p:strVal val="#ppt_w"/>
                                          </p:val>
                                        </p:tav>
                                      </p:tavLst>
                                    </p:anim>
                                    <p:anim calcmode="lin" valueType="num">
                                      <p:cBhvr additive="base">
                                        <p:cTn id="8" dur="500"/>
                                        <p:tgtEl>
                                          <p:spTgt spid="97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999"/>
        <p:cNvGrpSpPr/>
        <p:nvPr/>
      </p:nvGrpSpPr>
      <p:grpSpPr>
        <a:xfrm>
          <a:off x="0" y="0"/>
          <a:ext cx="0" cy="0"/>
          <a:chOff x="0" y="0"/>
          <a:chExt cx="0" cy="0"/>
        </a:xfrm>
      </p:grpSpPr>
      <p:grpSp>
        <p:nvGrpSpPr>
          <p:cNvPr id="1000" name="Google Shape;1000;p39"/>
          <p:cNvGrpSpPr/>
          <p:nvPr/>
        </p:nvGrpSpPr>
        <p:grpSpPr>
          <a:xfrm>
            <a:off x="812159" y="829917"/>
            <a:ext cx="10567685" cy="5198169"/>
            <a:chOff x="2184400" y="1402025"/>
            <a:chExt cx="7823200" cy="4942038"/>
          </a:xfrm>
        </p:grpSpPr>
        <p:sp>
          <p:nvSpPr>
            <p:cNvPr id="1001" name="Google Shape;1001;p39"/>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02" name="Google Shape;1002;p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1003" name="Google Shape;1003;p39"/>
          <p:cNvGrpSpPr/>
          <p:nvPr/>
        </p:nvGrpSpPr>
        <p:grpSpPr>
          <a:xfrm>
            <a:off x="8796759" y="4917801"/>
            <a:ext cx="2425143" cy="936371"/>
            <a:chOff x="8796759" y="4917801"/>
            <a:chExt cx="2425142" cy="936370"/>
          </a:xfrm>
        </p:grpSpPr>
        <p:sp>
          <p:nvSpPr>
            <p:cNvPr id="1004" name="Google Shape;1004;p3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05" name="Google Shape;1005;p39"/>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1006" name="Google Shape;1006;p39"/>
          <p:cNvPicPr preferRelativeResize="0"/>
          <p:nvPr/>
        </p:nvPicPr>
        <p:blipFill rotWithShape="1">
          <a:blip r:embed="rId4">
            <a:alphaModFix/>
          </a:blip>
          <a:srcRect/>
          <a:stretch/>
        </p:blipFill>
        <p:spPr>
          <a:xfrm>
            <a:off x="4992506" y="1398207"/>
            <a:ext cx="2206989" cy="220698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pic>
        <p:nvPicPr>
          <p:cNvPr id="1011" name="Google Shape;1011;p40"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pic>
        <p:nvPicPr>
          <p:cNvPr id="1012" name="Google Shape;1012;p40"/>
          <p:cNvPicPr preferRelativeResize="0"/>
          <p:nvPr/>
        </p:nvPicPr>
        <p:blipFill rotWithShape="1">
          <a:blip r:embed="rId4">
            <a:alphaModFix/>
          </a:blip>
          <a:srcRect/>
          <a:stretch/>
        </p:blipFill>
        <p:spPr>
          <a:xfrm>
            <a:off x="270203" y="1027657"/>
            <a:ext cx="11833362" cy="5595540"/>
          </a:xfrm>
          <a:prstGeom prst="rect">
            <a:avLst/>
          </a:prstGeom>
          <a:noFill/>
          <a:ln>
            <a:noFill/>
          </a:ln>
        </p:spPr>
      </p:pic>
      <p:sp>
        <p:nvSpPr>
          <p:cNvPr id="1013" name="Google Shape;1013;p40"/>
          <p:cNvSpPr txBox="1"/>
          <p:nvPr/>
        </p:nvSpPr>
        <p:spPr>
          <a:xfrm>
            <a:off x="1330348" y="583627"/>
            <a:ext cx="10292750"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Clr>
                <a:srgbClr val="AEABAB"/>
              </a:buClr>
              <a:buSzPts val="1400"/>
              <a:buFont typeface="Calibri"/>
              <a:buNone/>
            </a:pPr>
            <a:r>
              <a:rPr lang="ar-MA" sz="1400" b="0" i="1" u="none" strike="noStrike" cap="none">
                <a:solidFill>
                  <a:srgbClr val="AEABAB"/>
                </a:solidFill>
                <a:latin typeface="Arial"/>
                <a:ea typeface="Arial"/>
                <a:cs typeface="Arial"/>
                <a:sym typeface="Arial"/>
              </a:rPr>
              <a:t>يطلب المدر س (ة) من </a:t>
            </a:r>
            <a:r>
              <a:rPr lang="ar-MA" sz="1400" b="0" i="1" u="none" strike="noStrike" cap="none">
                <a:solidFill>
                  <a:srgbClr val="C00000"/>
                </a:solidFill>
                <a:latin typeface="Arial"/>
                <a:ea typeface="Arial"/>
                <a:cs typeface="Arial"/>
                <a:sym typeface="Arial"/>
              </a:rPr>
              <a:t>جماعة</a:t>
            </a:r>
            <a:r>
              <a:rPr lang="ar-MA" sz="1400" b="0" i="1" u="none" strike="noStrike" cap="none">
                <a:solidFill>
                  <a:srgbClr val="AEABAB"/>
                </a:solidFill>
                <a:latin typeface="Arial"/>
                <a:ea typeface="Arial"/>
                <a:cs typeface="Arial"/>
                <a:sym typeface="Arial"/>
              </a:rPr>
              <a:t> </a:t>
            </a:r>
            <a:r>
              <a:rPr lang="ar-MA" sz="1400" b="0" i="1" u="none" strike="noStrike" cap="none">
                <a:solidFill>
                  <a:srgbClr val="BFBFBF"/>
                </a:solidFill>
                <a:latin typeface="Arial"/>
                <a:ea typeface="Arial"/>
                <a:cs typeface="Arial"/>
                <a:sym typeface="Arial"/>
              </a:rPr>
              <a:t>على إتمام ݴلْفَراغ في في الْعِباراتِ الآتِيَةِ بِتَعْليلٍ مُناسِبٍ، مُوَظِّفًا الْأَداةَ الْمُناسِبَةَ لِكُلِّ نَوْعٍ مِنْ أَنْواعِ التَّعْليلِ الْمَطْلوبَةِ ()</a:t>
            </a:r>
            <a:r>
              <a:rPr lang="ar-MA" sz="1400" b="0" i="1" u="none" strike="noStrike" cap="none">
                <a:solidFill>
                  <a:srgbClr val="AEABAB"/>
                </a:solidFill>
                <a:latin typeface="Arial"/>
                <a:ea typeface="Arial"/>
                <a:cs typeface="Arial"/>
                <a:sym typeface="Arial"/>
              </a:rPr>
              <a:t>، مع التصريح بسيرورة الإنجاز، ثم ينهض متعلما لتقديم الإجابة، ويطلب منه توضيح سيرورة الإنجاز لزملائه، مع حث المتعلمين على إبداء رأيهم في جوابه </a:t>
            </a:r>
            <a:endParaRPr/>
          </a:p>
        </p:txBody>
      </p:sp>
      <p:sp>
        <p:nvSpPr>
          <p:cNvPr id="1014" name="Google Shape;1014;p40"/>
          <p:cNvSpPr txBox="1"/>
          <p:nvPr/>
        </p:nvSpPr>
        <p:spPr>
          <a:xfrm>
            <a:off x="1585174" y="2596503"/>
            <a:ext cx="9783097" cy="1568827"/>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400"/>
              <a:buFont typeface="Arial"/>
              <a:buNone/>
            </a:pPr>
            <a:r>
              <a:rPr lang="ar-MA" sz="2400" b="0" i="0" u="none" strike="noStrike" cap="none">
                <a:solidFill>
                  <a:schemeClr val="lt1"/>
                </a:solidFill>
                <a:latin typeface="Calibri"/>
                <a:ea typeface="Calibri"/>
                <a:cs typeface="Calibri"/>
                <a:sym typeface="Calibri"/>
              </a:rPr>
              <a:t>1- وصلَ رَجُلُ ﭐلْأَعْمَالِ بَاكِرًا ...................................................(التعليل السببي)</a:t>
            </a:r>
            <a:endParaRPr sz="2400" b="0" i="0" u="none" strike="noStrike" cap="none">
              <a:solidFill>
                <a:schemeClr val="lt1"/>
              </a:solidFill>
              <a:latin typeface="Calibri"/>
              <a:ea typeface="Calibri"/>
              <a:cs typeface="Calibri"/>
              <a:sym typeface="Calibri"/>
            </a:endParaRPr>
          </a:p>
          <a:p>
            <a:pPr marL="0" marR="0" lvl="0" indent="0" algn="just" rtl="1">
              <a:lnSpc>
                <a:spcPct val="200000"/>
              </a:lnSpc>
              <a:spcBef>
                <a:spcPts val="800"/>
              </a:spcBef>
              <a:spcAft>
                <a:spcPts val="0"/>
              </a:spcAft>
              <a:buClr>
                <a:srgbClr val="000000"/>
              </a:buClr>
              <a:buSzPts val="2400"/>
              <a:buFont typeface="Arial"/>
              <a:buNone/>
            </a:pPr>
            <a:r>
              <a:rPr lang="ar-MA" sz="2400" b="0" i="0" u="none" strike="noStrike" cap="none">
                <a:solidFill>
                  <a:schemeClr val="lt1"/>
                </a:solidFill>
                <a:latin typeface="Calibri"/>
                <a:ea typeface="Calibri"/>
                <a:cs typeface="Calibri"/>
                <a:sym typeface="Calibri"/>
              </a:rPr>
              <a:t>2- على رَجُل ﭐلْأَعْمَالِ أن يكون على معرفة دقيقة بالعمليات المالية ...... (التعليل لبيان الغرض)</a:t>
            </a:r>
            <a:endParaRPr sz="2400" b="0" i="0" u="none" strike="noStrike" cap="none">
              <a:solidFill>
                <a:schemeClr val="lt1"/>
              </a:solidFill>
              <a:latin typeface="Calibri"/>
              <a:ea typeface="Calibri"/>
              <a:cs typeface="Calibri"/>
              <a:sym typeface="Calibri"/>
            </a:endParaRPr>
          </a:p>
        </p:txBody>
      </p:sp>
      <p:sp>
        <p:nvSpPr>
          <p:cNvPr id="1015" name="Google Shape;1015;p40"/>
          <p:cNvSpPr txBox="1"/>
          <p:nvPr/>
        </p:nvSpPr>
        <p:spPr>
          <a:xfrm>
            <a:off x="451593" y="219563"/>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زملائي،</a:t>
            </a:r>
            <a:r>
              <a:rPr lang="ar-MA" sz="1700" b="1" i="0" u="none" strike="noStrike" cap="none">
                <a:solidFill>
                  <a:srgbClr val="0A1D30"/>
                </a:solidFill>
                <a:latin typeface="Calibri"/>
                <a:ea typeface="Calibri"/>
                <a:cs typeface="Calibri"/>
                <a:sym typeface="Calibri"/>
              </a:rPr>
              <a:t> وَأَمْلَأٌ الْفَراغَ في الْعِباراتِ الآتِيَةِ بِتَعْليلٍ مُناسِبٍ، مُوَظِّفًا الْأَداةَ الْمُناسِبَةَ لِكُلِّ نَوْعٍ مِنْ أَنْواعِ التَّعْليلِ الْمَطْلوبَةِ ():(الكراسة، ص:52)</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pic>
        <p:nvPicPr>
          <p:cNvPr id="1020" name="Google Shape;1020;p105"/>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1021" name="Google Shape;1021;p105"/>
          <p:cNvSpPr txBox="1"/>
          <p:nvPr/>
        </p:nvSpPr>
        <p:spPr>
          <a:xfrm>
            <a:off x="1226274" y="488833"/>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1022" name="Google Shape;1022;p105"/>
          <p:cNvSpPr txBox="1"/>
          <p:nvPr/>
        </p:nvSpPr>
        <p:spPr>
          <a:xfrm>
            <a:off x="451593" y="219563"/>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زملائي،</a:t>
            </a:r>
            <a:r>
              <a:rPr lang="ar-MA" sz="1700" b="1" i="0" u="none" strike="noStrike" cap="none">
                <a:solidFill>
                  <a:srgbClr val="0A1D30"/>
                </a:solidFill>
                <a:latin typeface="Calibri"/>
                <a:ea typeface="Calibri"/>
                <a:cs typeface="Calibri"/>
                <a:sym typeface="Calibri"/>
              </a:rPr>
              <a:t> وَأَمْلَأٌ الْفَراغَ في الْعِباراتِ الآتِيَةِ بِتَعْليلٍ مُناسِبٍ، مُوَظِّفًا الْأَداةَ الْمُناسِبَةَ لِكُلِّ نَوْعٍ مِنْ أَنْواعِ التَّعْليلِ الْمَطْلوبَةِ ():(الكراسة، ص:52)</a:t>
            </a:r>
            <a:endParaRPr/>
          </a:p>
        </p:txBody>
      </p:sp>
      <p:sp>
        <p:nvSpPr>
          <p:cNvPr id="1023" name="Google Shape;1023;p105"/>
          <p:cNvSpPr txBox="1"/>
          <p:nvPr/>
        </p:nvSpPr>
        <p:spPr>
          <a:xfrm>
            <a:off x="451593" y="2281939"/>
            <a:ext cx="10979205" cy="1568827"/>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1- وصلَ رَجُلُ ﭐلْأَعْمَالِ بَاكِرًا ...................................................(التعليل السببي)</a:t>
            </a:r>
            <a:endParaRPr sz="2400" b="0" i="0" u="none" strike="noStrike" cap="none">
              <a:solidFill>
                <a:srgbClr val="000000"/>
              </a:solidFill>
              <a:latin typeface="Calibri"/>
              <a:ea typeface="Calibri"/>
              <a:cs typeface="Calibri"/>
              <a:sym typeface="Calibri"/>
            </a:endParaRPr>
          </a:p>
          <a:p>
            <a:pPr marL="0" marR="0" lvl="0" indent="0" algn="just" rtl="1">
              <a:lnSpc>
                <a:spcPct val="200000"/>
              </a:lnSpc>
              <a:spcBef>
                <a:spcPts val="80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2- على رَجُل ﭐلْأَعْمَالِ أن يكون على معرفة دقيقة بالعمليات المالية ........................... (التعليل لبيان الغرض)</a:t>
            </a:r>
            <a:endParaRPr sz="2400" b="0" i="0" u="none" strike="noStrike" cap="none">
              <a:solidFill>
                <a:srgbClr val="000000"/>
              </a:solidFill>
              <a:latin typeface="Calibri"/>
              <a:ea typeface="Calibri"/>
              <a:cs typeface="Calibri"/>
              <a:sym typeface="Calibri"/>
            </a:endParaRPr>
          </a:p>
        </p:txBody>
      </p:sp>
      <p:sp>
        <p:nvSpPr>
          <p:cNvPr id="1024" name="Google Shape;1024;p105"/>
          <p:cNvSpPr/>
          <p:nvPr/>
        </p:nvSpPr>
        <p:spPr>
          <a:xfrm>
            <a:off x="4874095" y="2543132"/>
            <a:ext cx="4349110"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لِأَنَّهُ يُريدُ إنْجَاحَ اجْتِمَاعِهِ. .</a:t>
            </a:r>
            <a:endParaRPr sz="1400" b="0" i="0" u="none" strike="noStrike" cap="none">
              <a:solidFill>
                <a:srgbClr val="FF0000"/>
              </a:solidFill>
              <a:latin typeface="Arial"/>
              <a:ea typeface="Arial"/>
              <a:cs typeface="Arial"/>
              <a:sym typeface="Arial"/>
            </a:endParaRPr>
          </a:p>
        </p:txBody>
      </p:sp>
      <p:sp>
        <p:nvSpPr>
          <p:cNvPr id="1025" name="Google Shape;1025;p105"/>
          <p:cNvSpPr txBox="1"/>
          <p:nvPr/>
        </p:nvSpPr>
        <p:spPr>
          <a:xfrm>
            <a:off x="2664542" y="3389101"/>
            <a:ext cx="249739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لِيُدَبِّرَ أَعْمالَهُ بِنَجاحٍ</a:t>
            </a:r>
            <a:endParaRPr sz="2400" b="0" i="0" u="none" strike="noStrike" cap="none">
              <a:solidFill>
                <a:srgbClr val="FF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029"/>
        <p:cNvGrpSpPr/>
        <p:nvPr/>
      </p:nvGrpSpPr>
      <p:grpSpPr>
        <a:xfrm>
          <a:off x="0" y="0"/>
          <a:ext cx="0" cy="0"/>
          <a:chOff x="0" y="0"/>
          <a:chExt cx="0" cy="0"/>
        </a:xfrm>
      </p:grpSpPr>
      <p:grpSp>
        <p:nvGrpSpPr>
          <p:cNvPr id="1030" name="Google Shape;1030;p42"/>
          <p:cNvGrpSpPr/>
          <p:nvPr/>
        </p:nvGrpSpPr>
        <p:grpSpPr>
          <a:xfrm>
            <a:off x="812159" y="829917"/>
            <a:ext cx="10567685" cy="5198169"/>
            <a:chOff x="2184400" y="1402025"/>
            <a:chExt cx="7823200" cy="4942038"/>
          </a:xfrm>
        </p:grpSpPr>
        <p:sp>
          <p:nvSpPr>
            <p:cNvPr id="1031" name="Google Shape;1031;p42"/>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2" name="Google Shape;1032;p4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1033" name="Google Shape;1033;p42"/>
          <p:cNvGrpSpPr/>
          <p:nvPr/>
        </p:nvGrpSpPr>
        <p:grpSpPr>
          <a:xfrm>
            <a:off x="8649325" y="4917801"/>
            <a:ext cx="2572577" cy="936371"/>
            <a:chOff x="8649325" y="4917801"/>
            <a:chExt cx="2572576" cy="936370"/>
          </a:xfrm>
        </p:grpSpPr>
        <p:sp>
          <p:nvSpPr>
            <p:cNvPr id="1034" name="Google Shape;1034;p42"/>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5" name="Google Shape;1035;p42"/>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1036" name="Google Shape;1036;p42"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1037" name="Google Shape;1037;p42"/>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43"/>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90000"/>
              </a:lnSpc>
              <a:spcBef>
                <a:spcPts val="0"/>
              </a:spcBef>
              <a:spcAft>
                <a:spcPts val="0"/>
              </a:spcAft>
              <a:buNone/>
            </a:pPr>
            <a:r>
              <a:rPr lang="ar-MA" sz="1100" b="0" i="1" u="none" strike="noStrike" cap="none">
                <a:solidFill>
                  <a:schemeClr val="dk1"/>
                </a:solidFill>
                <a:latin typeface="Arial"/>
                <a:ea typeface="Arial"/>
                <a:cs typeface="Arial"/>
                <a:sym typeface="Arial"/>
              </a:rPr>
              <a:t> </a:t>
            </a:r>
            <a:br>
              <a:rPr lang="ar-MA" sz="1100" b="0" i="1" u="none" strike="noStrike" cap="none">
                <a:solidFill>
                  <a:schemeClr val="dk1"/>
                </a:solidFill>
                <a:latin typeface="Arial"/>
                <a:ea typeface="Arial"/>
                <a:cs typeface="Arial"/>
                <a:sym typeface="Arial"/>
              </a:rPr>
            </a:br>
            <a:r>
              <a:rPr lang="ar-MA" sz="1400" b="0" i="1" u="none" strike="noStrike" cap="none">
                <a:solidFill>
                  <a:srgbClr val="AEAEAE"/>
                </a:solidFill>
                <a:latin typeface="Calibri"/>
                <a:ea typeface="Calibri"/>
                <a:cs typeface="Calibri"/>
                <a:sym typeface="Calibri"/>
              </a:rPr>
              <a:t>يطلب المدر س من كل متعلم (ة) على إتمام ݴلْفَراغ في في الْعِباراتِ الآتِيَةِ بِتَعْليلٍ مُناسِبٍ، مُوَظِّفًا الْأَداةَ الْمُناسِبَةَ لِكُلِّ نَوْعٍ مِنْ أَنْواعِ التَّعْليلِ الْمَطْلوبَةِ ()، في مدة دقبقتين، </a:t>
            </a:r>
            <a:r>
              <a:rPr lang="ar-MA" sz="1400" b="0" i="1" u="none" strike="noStrike" cap="none">
                <a:solidFill>
                  <a:srgbClr val="FF0000"/>
                </a:solidFill>
                <a:latin typeface="Calibri"/>
                <a:ea typeface="Calibri"/>
                <a:cs typeface="Calibri"/>
                <a:sym typeface="Calibri"/>
              </a:rPr>
              <a:t>ويدعوه</a:t>
            </a:r>
            <a:r>
              <a:rPr lang="ar-MA" sz="1400" b="0" i="1" u="none" strike="noStrike" cap="none">
                <a:solidFill>
                  <a:srgbClr val="AEAEAE"/>
                </a:solidFill>
                <a:latin typeface="Calibri"/>
                <a:ea typeface="Calibri"/>
                <a:cs typeface="Calibri"/>
                <a:sym typeface="Calibri"/>
              </a:rPr>
              <a:t> إلى شرح سيرورة توصله إلى الجواب </a:t>
            </a:r>
            <a:r>
              <a:rPr lang="ar-MA" sz="1400" b="0" i="1" u="none" strike="noStrike" cap="none">
                <a:solidFill>
                  <a:srgbClr val="FF0000"/>
                </a:solidFill>
                <a:latin typeface="Calibri"/>
                <a:ea typeface="Calibri"/>
                <a:cs typeface="Calibri"/>
                <a:sym typeface="Calibri"/>
              </a:rPr>
              <a:t>لزميله</a:t>
            </a:r>
            <a:r>
              <a:rPr lang="ar-MA" sz="1400" b="0" i="1" u="none" strike="noStrike" cap="none">
                <a:solidFill>
                  <a:srgbClr val="AEAEAE"/>
                </a:solidFill>
                <a:latin typeface="Calibri"/>
                <a:ea typeface="Calibri"/>
                <a:cs typeface="Calibri"/>
                <a:sym typeface="Calibri"/>
              </a:rPr>
              <a:t> في سياق التصحيح التبادلي، ثم ينهض متعلما لتقديم الإجابة وشرح مسار التوصل إلى الإجابة </a:t>
            </a:r>
            <a:endParaRPr sz="1400" b="0" i="1" u="none" strike="noStrike" cap="none">
              <a:solidFill>
                <a:srgbClr val="AEAEAE"/>
              </a:solidFill>
              <a:latin typeface="Calibri"/>
              <a:ea typeface="Calibri"/>
              <a:cs typeface="Calibri"/>
              <a:sym typeface="Calibri"/>
            </a:endParaRPr>
          </a:p>
        </p:txBody>
      </p:sp>
      <p:pic>
        <p:nvPicPr>
          <p:cNvPr id="1043" name="Google Shape;1043;p43"/>
          <p:cNvPicPr preferRelativeResize="0"/>
          <p:nvPr/>
        </p:nvPicPr>
        <p:blipFill rotWithShape="1">
          <a:blip r:embed="rId3">
            <a:alphaModFix/>
          </a:blip>
          <a:srcRect l="6770" t="6521" r="9313" b="19710"/>
          <a:stretch/>
        </p:blipFill>
        <p:spPr>
          <a:xfrm>
            <a:off x="216310" y="1229031"/>
            <a:ext cx="11828258" cy="5333489"/>
          </a:xfrm>
          <a:prstGeom prst="rect">
            <a:avLst/>
          </a:prstGeom>
          <a:noFill/>
          <a:ln>
            <a:noFill/>
          </a:ln>
        </p:spPr>
      </p:pic>
      <p:sp>
        <p:nvSpPr>
          <p:cNvPr id="1044" name="Google Shape;1044;p43"/>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5" name="Google Shape;1045;p43"/>
          <p:cNvSpPr txBox="1"/>
          <p:nvPr/>
        </p:nvSpPr>
        <p:spPr>
          <a:xfrm>
            <a:off x="451593" y="219563"/>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زميلي،</a:t>
            </a:r>
            <a:r>
              <a:rPr lang="ar-MA" sz="1700" b="1" i="0" u="none" strike="noStrike" cap="none">
                <a:solidFill>
                  <a:srgbClr val="0A1D30"/>
                </a:solidFill>
                <a:latin typeface="Calibri"/>
                <a:ea typeface="Calibri"/>
                <a:cs typeface="Calibri"/>
                <a:sym typeface="Calibri"/>
              </a:rPr>
              <a:t> وَأَمْلَأٌ الْفَراغَ في الْعِباراتِ الآتِيَةِ بِتَعْليلٍ مُناسِبٍ، مُوَظِّفًا الْأَداةَ الْمُناسِبَةَ لِكُلِّ نَوْعٍ مِنْ أَنْواعِ التَّعْليلِ الْمَطْلوبَةِ (): (الكراسة، ص: 52)</a:t>
            </a:r>
            <a:endParaRPr/>
          </a:p>
        </p:txBody>
      </p:sp>
      <p:sp>
        <p:nvSpPr>
          <p:cNvPr id="1046" name="Google Shape;1046;p43"/>
          <p:cNvSpPr txBox="1"/>
          <p:nvPr/>
        </p:nvSpPr>
        <p:spPr>
          <a:xfrm>
            <a:off x="451593" y="2270272"/>
            <a:ext cx="11297955" cy="2006703"/>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3- يَدَّخِرُ المُستَثمِرُ الْمالَ .................................................................... (التعليل لبيان السبب)</a:t>
            </a:r>
            <a:endParaRPr sz="2000" b="0" i="0" u="none" strike="noStrike" cap="none">
              <a:solidFill>
                <a:schemeClr val="lt1"/>
              </a:solidFill>
              <a:latin typeface="Calibri"/>
              <a:ea typeface="Calibri"/>
              <a:cs typeface="Calibri"/>
              <a:sym typeface="Calibri"/>
            </a:endParaRPr>
          </a:p>
          <a:p>
            <a:pPr marL="0" marR="0" lvl="0" indent="0" algn="just" rtl="1">
              <a:lnSpc>
                <a:spcPct val="200000"/>
              </a:lnSpc>
              <a:spcBef>
                <a:spcPts val="60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4- قَرَّرَتْ شَرِكَةُ الأَلْبِسَةِ الرِّيَاضِيَّةِ تَعْيِينَ مُدِيرٍ جَدِيدٍ .................... تُواكِبَ مُتَطَلَّباتِ السّوقِ. (التعليل لبيان الغرض)</a:t>
            </a:r>
            <a:endParaRPr sz="2000" b="0" i="0" u="none" strike="noStrike" cap="none">
              <a:solidFill>
                <a:schemeClr val="lt1"/>
              </a:solidFill>
              <a:latin typeface="Calibri"/>
              <a:ea typeface="Calibri"/>
              <a:cs typeface="Calibri"/>
              <a:sym typeface="Calibri"/>
            </a:endParaRPr>
          </a:p>
          <a:p>
            <a:pPr marL="0" marR="0" lvl="0" indent="0" algn="just" rtl="1">
              <a:lnSpc>
                <a:spcPct val="200000"/>
              </a:lnSpc>
              <a:spcBef>
                <a:spcPts val="60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5- تَسْعى ﭐلْمُؤَسَّسَاتُ ﭐلْعِلْمِيَّةُ وَﭐلْمِهْنِيَّةُ وﭐلتِّقْنِيَّةُ إلى صَقْلِ مَهَارَاتِ ﭐلطُّلَّابِ......  مُسَايَرَةِ مُسْتَجَدَّاتِ عَالَمِ ﭐلشُّغْلِ. (التعليل لبيان الغرض)</a:t>
            </a:r>
            <a:endParaRPr sz="2000" b="0" i="0" u="none" strike="noStrike" cap="none">
              <a:solidFill>
                <a:schemeClr val="lt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106"/>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sp>
        <p:nvSpPr>
          <p:cNvPr id="1052" name="Google Shape;1052;p106"/>
          <p:cNvSpPr/>
          <p:nvPr/>
        </p:nvSpPr>
        <p:spPr>
          <a:xfrm>
            <a:off x="4525788" y="3429000"/>
            <a:ext cx="1127760"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لِــــــــ</a:t>
            </a:r>
            <a:endParaRPr sz="1400" b="0" i="0" u="none" strike="noStrike" cap="none">
              <a:solidFill>
                <a:srgbClr val="FF0000"/>
              </a:solidFill>
              <a:latin typeface="Arial"/>
              <a:ea typeface="Arial"/>
              <a:cs typeface="Arial"/>
              <a:sym typeface="Arial"/>
            </a:endParaRPr>
          </a:p>
        </p:txBody>
      </p:sp>
      <p:sp>
        <p:nvSpPr>
          <p:cNvPr id="1053" name="Google Shape;1053;p106"/>
          <p:cNvSpPr/>
          <p:nvPr/>
        </p:nvSpPr>
        <p:spPr>
          <a:xfrm>
            <a:off x="4872225" y="2046165"/>
            <a:ext cx="4349110"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FF0000"/>
                </a:solidFill>
                <a:latin typeface="Calibri"/>
                <a:ea typeface="Calibri"/>
                <a:cs typeface="Calibri"/>
                <a:sym typeface="Calibri"/>
              </a:rPr>
              <a:t>لأن تمويل المشاريع يتطلب ذلك.</a:t>
            </a:r>
            <a:endParaRPr sz="1400" b="0" i="0" u="none" strike="noStrike" cap="none">
              <a:solidFill>
                <a:srgbClr val="FF0000"/>
              </a:solidFill>
              <a:latin typeface="Arial"/>
              <a:ea typeface="Arial"/>
              <a:cs typeface="Arial"/>
              <a:sym typeface="Arial"/>
            </a:endParaRPr>
          </a:p>
        </p:txBody>
      </p:sp>
      <p:sp>
        <p:nvSpPr>
          <p:cNvPr id="1054" name="Google Shape;1054;p106"/>
          <p:cNvSpPr/>
          <p:nvPr/>
        </p:nvSpPr>
        <p:spPr>
          <a:xfrm>
            <a:off x="6096000" y="2733091"/>
            <a:ext cx="1127760" cy="52322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كَيْ</a:t>
            </a:r>
            <a:endParaRPr sz="1400" b="0" i="0" u="none" strike="noStrike" cap="none">
              <a:solidFill>
                <a:srgbClr val="FF0000"/>
              </a:solidFill>
              <a:latin typeface="Arial"/>
              <a:ea typeface="Arial"/>
              <a:cs typeface="Arial"/>
              <a:sym typeface="Arial"/>
            </a:endParaRPr>
          </a:p>
        </p:txBody>
      </p:sp>
      <p:sp>
        <p:nvSpPr>
          <p:cNvPr id="1055" name="Google Shape;1055;p106"/>
          <p:cNvSpPr txBox="1"/>
          <p:nvPr/>
        </p:nvSpPr>
        <p:spPr>
          <a:xfrm>
            <a:off x="905259" y="1919424"/>
            <a:ext cx="10525539" cy="2622256"/>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3- يَدَّخِرُ المُستَثمِرُ الْمالَ .................................................................... (التعليل لبيان السبب)</a:t>
            </a:r>
            <a:endParaRPr sz="2000" b="0" i="0" u="none" strike="noStrike" cap="none">
              <a:solidFill>
                <a:srgbClr val="000000"/>
              </a:solidFill>
              <a:latin typeface="Calibri"/>
              <a:ea typeface="Calibri"/>
              <a:cs typeface="Calibri"/>
              <a:sym typeface="Calibri"/>
            </a:endParaRPr>
          </a:p>
          <a:p>
            <a:pPr marL="0" marR="0" lvl="0" indent="0" algn="just" rtl="1">
              <a:lnSpc>
                <a:spcPct val="200000"/>
              </a:lnSpc>
              <a:spcBef>
                <a:spcPts val="60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4- قَرَّرَتْ شَرِكَةُ الأَلْبِسَةِ الرِّيَاضِيَّةِ تَعْيِينَ مُدِيرٍ جَدِيدٍ .................... تُواكِبَ مُتَطَلَّباتِ السّوقِ. (التعليل لبيان الغرض)</a:t>
            </a:r>
            <a:endParaRPr sz="2000" b="0" i="0" u="none" strike="noStrike" cap="none">
              <a:solidFill>
                <a:srgbClr val="000000"/>
              </a:solidFill>
              <a:latin typeface="Calibri"/>
              <a:ea typeface="Calibri"/>
              <a:cs typeface="Calibri"/>
              <a:sym typeface="Calibri"/>
            </a:endParaRPr>
          </a:p>
          <a:p>
            <a:pPr marL="0" marR="0" lvl="0" indent="0" algn="just" rtl="1">
              <a:lnSpc>
                <a:spcPct val="200000"/>
              </a:lnSpc>
              <a:spcBef>
                <a:spcPts val="60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5- تَسْعى ﭐلْمُؤَسَّسَاتُ ﭐلْعِلْمِيَّةُ وَﭐلْمِهْنِيَّةُ وﭐلتِّقْنِيَّةُ إلى صَقْلِ مَهَارَاتِ الطّلابِ ......  مُسَايَرَةِ مُسْتَجَدَّاتِ عَالَمِ ﭐلشُّغْلِ. (التعليل لبيان الغرض)</a:t>
            </a:r>
            <a:endParaRPr sz="2000" b="0" i="0" u="none" strike="noStrike" cap="none">
              <a:solidFill>
                <a:srgbClr val="000000"/>
              </a:solidFill>
              <a:latin typeface="Calibri"/>
              <a:ea typeface="Calibri"/>
              <a:cs typeface="Calibri"/>
              <a:sym typeface="Calibri"/>
            </a:endParaRPr>
          </a:p>
        </p:txBody>
      </p:sp>
      <p:sp>
        <p:nvSpPr>
          <p:cNvPr id="1056" name="Google Shape;1056;p106"/>
          <p:cNvSpPr txBox="1"/>
          <p:nvPr/>
        </p:nvSpPr>
        <p:spPr>
          <a:xfrm>
            <a:off x="451593" y="219563"/>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زميلي،</a:t>
            </a:r>
            <a:r>
              <a:rPr lang="ar-MA" sz="1700" b="1" i="0" u="none" strike="noStrike" cap="none">
                <a:solidFill>
                  <a:srgbClr val="0A1D30"/>
                </a:solidFill>
                <a:latin typeface="Calibri"/>
                <a:ea typeface="Calibri"/>
                <a:cs typeface="Calibri"/>
                <a:sym typeface="Calibri"/>
              </a:rPr>
              <a:t> وَأَمْلَأٌ الْفَراغَ في الْعِباراتِ الآتِيَةِ بِتَعْليلٍ مُناسِبٍ، مُوَظِّفًا الْأَداةَ الْمُناسِبَةَ لِكُلِّ نَوْعٍ مِنْ أَنْواعِ التَّعْليلِ الْمَطْلوبَةِ (): (الكراسة، ص: 52)</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060"/>
        <p:cNvGrpSpPr/>
        <p:nvPr/>
      </p:nvGrpSpPr>
      <p:grpSpPr>
        <a:xfrm>
          <a:off x="0" y="0"/>
          <a:ext cx="0" cy="0"/>
          <a:chOff x="0" y="0"/>
          <a:chExt cx="0" cy="0"/>
        </a:xfrm>
      </p:grpSpPr>
      <p:grpSp>
        <p:nvGrpSpPr>
          <p:cNvPr id="1061" name="Google Shape;1061;p45"/>
          <p:cNvGrpSpPr/>
          <p:nvPr/>
        </p:nvGrpSpPr>
        <p:grpSpPr>
          <a:xfrm>
            <a:off x="812159" y="829917"/>
            <a:ext cx="10567685" cy="5198169"/>
            <a:chOff x="2184400" y="1402025"/>
            <a:chExt cx="7823200" cy="4942038"/>
          </a:xfrm>
        </p:grpSpPr>
        <p:sp>
          <p:nvSpPr>
            <p:cNvPr id="1062" name="Google Shape;1062;p45"/>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3" name="Google Shape;1063;p45"/>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064" name="Google Shape;1064;p45"/>
          <p:cNvGrpSpPr/>
          <p:nvPr/>
        </p:nvGrpSpPr>
        <p:grpSpPr>
          <a:xfrm>
            <a:off x="8664315" y="5002108"/>
            <a:ext cx="2351651" cy="708937"/>
            <a:chOff x="8664315" y="5002108"/>
            <a:chExt cx="2351650" cy="708937"/>
          </a:xfrm>
        </p:grpSpPr>
        <p:sp>
          <p:nvSpPr>
            <p:cNvPr id="1065" name="Google Shape;1065;p45"/>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6" name="Google Shape;1066;p45"/>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grpSp>
      <p:pic>
        <p:nvPicPr>
          <p:cNvPr id="1067" name="Google Shape;1067;p45"/>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2" name="Google Shape;1072;p46"/>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52)</a:t>
            </a:r>
            <a:endParaRPr/>
          </a:p>
        </p:txBody>
      </p:sp>
      <p:pic>
        <p:nvPicPr>
          <p:cNvPr id="1073" name="Google Shape;1073;p46"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074" name="Google Shape;1074;p46"/>
          <p:cNvSpPr txBox="1"/>
          <p:nvPr/>
        </p:nvSpPr>
        <p:spPr>
          <a:xfrm>
            <a:off x="963806" y="1992981"/>
            <a:ext cx="10529278" cy="3600945"/>
          </a:xfrm>
          <a:prstGeom prst="rect">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15900" algn="just" rtl="1">
              <a:lnSpc>
                <a:spcPct val="150000"/>
              </a:lnSpc>
              <a:spcBef>
                <a:spcPts val="0"/>
              </a:spcBef>
              <a:spcAft>
                <a:spcPts val="0"/>
              </a:spcAft>
              <a:buClr>
                <a:srgbClr val="000000"/>
              </a:buClr>
              <a:buSzPts val="2400"/>
              <a:buFont typeface="Calibri"/>
              <a:buNone/>
            </a:pPr>
            <a:r>
              <a:rPr lang="ar-MA" sz="2400" b="0" i="0" u="none" strike="noStrike" cap="none">
                <a:solidFill>
                  <a:srgbClr val="000000"/>
                </a:solidFill>
                <a:latin typeface="Calibri"/>
                <a:ea typeface="Calibri"/>
                <a:cs typeface="Calibri"/>
                <a:sym typeface="Calibri"/>
              </a:rPr>
              <a:t>نَظّمَ نادي الْمَهاراتِ الْحَياتِيّةِ والحَياةِ الْمَدْرَسِيَّةِ وَرْشَةً تَكْوينِيَّةً لِفائِدَةِ أَعْضائِهِ في مَوْضوعِ "خَطِّطْ لِحَياتِكَ تَكُنْ ناجِحاً". صُغْ أَرْبَعِ عِباراتٍ تَتَحَدثُ فيها عَنْ برْنامَجك السَّنوي لتحقيق النَّجاحِ والتَّفَوُّقِ، مُوَظِّفاً التَّعْليلَ بِالْأَدَواتِ الآتِيَةِ: الفاءُ، لامُ التَّعْليلِ، كَــــيْ، لأن.</a:t>
            </a:r>
            <a:endParaRPr sz="1400" b="0" i="0" u="none" strike="noStrike" cap="none">
              <a:solidFill>
                <a:srgbClr val="000000"/>
              </a:solidFill>
              <a:latin typeface="Calibri"/>
              <a:ea typeface="Calibri"/>
              <a:cs typeface="Calibri"/>
              <a:sym typeface="Calibri"/>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p:txBody>
      </p:sp>
      <p:sp>
        <p:nvSpPr>
          <p:cNvPr id="1075" name="Google Shape;1075;p46"/>
          <p:cNvSpPr txBox="1"/>
          <p:nvPr/>
        </p:nvSpPr>
        <p:spPr>
          <a:xfrm>
            <a:off x="867241" y="537400"/>
            <a:ext cx="10625843" cy="646331"/>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BFBFBF"/>
              </a:buClr>
              <a:buSzPts val="1400"/>
              <a:buFont typeface="Arial"/>
              <a:buNone/>
            </a:pPr>
            <a:r>
              <a:rPr lang="ar-MA" sz="1400" b="0" i="0" u="none" strike="noStrike" cap="none">
                <a:solidFill>
                  <a:srgbClr val="BFBFBF"/>
                </a:solidFill>
                <a:latin typeface="Calibri"/>
                <a:ea typeface="Calibri"/>
                <a:cs typeface="Calibri"/>
                <a:sym typeface="Calibri"/>
              </a:rPr>
              <a:t>يدعو المدرس كل متعلم (ة) إلى الانطلاق من الوضعية لصياغة أَرْبَع عِباراتٍ أنتجت أربع جمل تتضمن أسلوب التعليل في الموضوع لبيان السبب أو الغرض من وضع برنامج سنوي بتوظيف أدوات تعليل مختلفة،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pic>
        <p:nvPicPr>
          <p:cNvPr id="1081" name="Google Shape;1081;p47"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082" name="Google Shape;1082;p47"/>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أداة النداء في  كل جملة، ويعمد رفقة جماعة الفصل إلى تصحيح التمرين</a:t>
            </a:r>
            <a:endParaRPr sz="1400" b="0" i="1" u="none" strike="noStrike" cap="none">
              <a:solidFill>
                <a:srgbClr val="AEAEAE"/>
              </a:solidFill>
              <a:latin typeface="Calibri"/>
              <a:ea typeface="Calibri"/>
              <a:cs typeface="Calibri"/>
              <a:sym typeface="Calibri"/>
            </a:endParaRPr>
          </a:p>
        </p:txBody>
      </p:sp>
      <p:sp>
        <p:nvSpPr>
          <p:cNvPr id="1083" name="Google Shape;1083;p47"/>
          <p:cNvSpPr/>
          <p:nvPr/>
        </p:nvSpPr>
        <p:spPr>
          <a:xfrm>
            <a:off x="7870722" y="3126945"/>
            <a:ext cx="3721509" cy="54194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747474"/>
                </a:solidFill>
                <a:latin typeface="Calibri"/>
                <a:ea typeface="Calibri"/>
                <a:cs typeface="Calibri"/>
                <a:sym typeface="Calibri"/>
              </a:rPr>
              <a:t>أُقَوِّمُ إنجازي في ضوء مَعاييرَ ݴلنَّجاحِ</a:t>
            </a:r>
            <a:r>
              <a:rPr lang="ar-MA"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pic>
        <p:nvPicPr>
          <p:cNvPr id="1084" name="Google Shape;1084;p47"/>
          <p:cNvPicPr preferRelativeResize="0"/>
          <p:nvPr/>
        </p:nvPicPr>
        <p:blipFill rotWithShape="1">
          <a:blip r:embed="rId4">
            <a:alphaModFix/>
          </a:blip>
          <a:srcRect/>
          <a:stretch/>
        </p:blipFill>
        <p:spPr>
          <a:xfrm>
            <a:off x="7280785" y="3207815"/>
            <a:ext cx="647756" cy="350550"/>
          </a:xfrm>
          <a:prstGeom prst="rect">
            <a:avLst/>
          </a:prstGeom>
          <a:noFill/>
          <a:ln>
            <a:noFill/>
          </a:ln>
        </p:spPr>
      </p:pic>
      <p:sp>
        <p:nvSpPr>
          <p:cNvPr id="1085" name="Google Shape;1085;p47"/>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52)</a:t>
            </a:r>
            <a:endParaRPr/>
          </a:p>
        </p:txBody>
      </p:sp>
      <p:sp>
        <p:nvSpPr>
          <p:cNvPr id="1086" name="Google Shape;1086;p47"/>
          <p:cNvSpPr txBox="1"/>
          <p:nvPr/>
        </p:nvSpPr>
        <p:spPr>
          <a:xfrm>
            <a:off x="471948" y="1128749"/>
            <a:ext cx="11006408" cy="1569620"/>
          </a:xfrm>
          <a:prstGeom prst="rect">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p:txBody>
      </p:sp>
      <p:graphicFrame>
        <p:nvGraphicFramePr>
          <p:cNvPr id="1087" name="Google Shape;1087;p47"/>
          <p:cNvGraphicFramePr/>
          <p:nvPr/>
        </p:nvGraphicFramePr>
        <p:xfrm>
          <a:off x="1775187" y="3856622"/>
          <a:ext cx="8819550" cy="1676751"/>
        </p:xfrm>
        <a:graphic>
          <a:graphicData uri="http://schemas.openxmlformats.org/drawingml/2006/table">
            <a:tbl>
              <a:tblPr>
                <a:noFill/>
                <a:tableStyleId>{8B6CC77D-8765-499D-A246-2CFF6A7D8FFA}</a:tableStyleId>
              </a:tblPr>
              <a:tblGrid>
                <a:gridCol w="761025">
                  <a:extLst>
                    <a:ext uri="{9D8B030D-6E8A-4147-A177-3AD203B41FA5}">
                      <a16:colId xmlns:a16="http://schemas.microsoft.com/office/drawing/2014/main" val="20000"/>
                    </a:ext>
                  </a:extLst>
                </a:gridCol>
                <a:gridCol w="844550">
                  <a:extLst>
                    <a:ext uri="{9D8B030D-6E8A-4147-A177-3AD203B41FA5}">
                      <a16:colId xmlns:a16="http://schemas.microsoft.com/office/drawing/2014/main" val="20001"/>
                    </a:ext>
                  </a:extLst>
                </a:gridCol>
                <a:gridCol w="691150">
                  <a:extLst>
                    <a:ext uri="{9D8B030D-6E8A-4147-A177-3AD203B41FA5}">
                      <a16:colId xmlns:a16="http://schemas.microsoft.com/office/drawing/2014/main" val="20002"/>
                    </a:ext>
                  </a:extLst>
                </a:gridCol>
                <a:gridCol w="6522825">
                  <a:extLst>
                    <a:ext uri="{9D8B030D-6E8A-4147-A177-3AD203B41FA5}">
                      <a16:colId xmlns:a16="http://schemas.microsoft.com/office/drawing/2014/main" val="20003"/>
                    </a:ext>
                  </a:extLst>
                </a:gridCol>
              </a:tblGrid>
              <a:tr h="254625">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لا</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نسبيا</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نعم</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معايير النجاح</a:t>
                      </a: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1- أنتجت أربع جمل تتضمن أسلوب التعليل في الموضوع لبيان السبب أو الغرض من وضع برنامج معين.</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2- استخدمت أدوات التعليل المطلوبة بشكل سليم.</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3- وظفت جملا تامة المعنى والمبنى.</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4- احترمت سلامة اللغة وعلامة الترقيم المناسبة.</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1091"/>
        <p:cNvGrpSpPr/>
        <p:nvPr/>
      </p:nvGrpSpPr>
      <p:grpSpPr>
        <a:xfrm>
          <a:off x="0" y="0"/>
          <a:ext cx="0" cy="0"/>
          <a:chOff x="0" y="0"/>
          <a:chExt cx="0" cy="0"/>
        </a:xfrm>
      </p:grpSpPr>
      <p:grpSp>
        <p:nvGrpSpPr>
          <p:cNvPr id="1092" name="Google Shape;1092;p48"/>
          <p:cNvGrpSpPr/>
          <p:nvPr/>
        </p:nvGrpSpPr>
        <p:grpSpPr>
          <a:xfrm>
            <a:off x="812158" y="844906"/>
            <a:ext cx="10567685" cy="5198169"/>
            <a:chOff x="2184399" y="1402024"/>
            <a:chExt cx="7823200" cy="4942038"/>
          </a:xfrm>
        </p:grpSpPr>
        <p:sp>
          <p:nvSpPr>
            <p:cNvPr id="1093" name="Google Shape;1093;p48"/>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94" name="Google Shape;1094;p4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1095" name="Google Shape;1095;p48"/>
          <p:cNvGrpSpPr/>
          <p:nvPr/>
        </p:nvGrpSpPr>
        <p:grpSpPr>
          <a:xfrm>
            <a:off x="8559384" y="4917801"/>
            <a:ext cx="2662518" cy="936371"/>
            <a:chOff x="8559384" y="4917801"/>
            <a:chExt cx="2662517" cy="936370"/>
          </a:xfrm>
        </p:grpSpPr>
        <p:sp>
          <p:nvSpPr>
            <p:cNvPr id="1096" name="Google Shape;1096;p48"/>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97" name="Google Shape;1097;p48"/>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 5 دقائق</a:t>
              </a:r>
              <a:endParaRPr sz="1400" b="0" i="0" u="none" strike="noStrike" cap="none">
                <a:solidFill>
                  <a:srgbClr val="000000"/>
                </a:solidFill>
                <a:latin typeface="Arial"/>
                <a:ea typeface="Arial"/>
                <a:cs typeface="Arial"/>
                <a:sym typeface="Arial"/>
              </a:endParaRPr>
            </a:p>
          </p:txBody>
        </p:sp>
      </p:grpSp>
      <p:sp>
        <p:nvSpPr>
          <p:cNvPr id="1098" name="Google Shape;1098;p48"/>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اختتام الحصة</a:t>
            </a:r>
            <a:endParaRPr sz="1400" b="0" i="0" u="none" strike="noStrike" cap="none">
              <a:solidFill>
                <a:srgbClr val="000000"/>
              </a:solidFill>
              <a:latin typeface="Arial"/>
              <a:ea typeface="Arial"/>
              <a:cs typeface="Arial"/>
              <a:sym typeface="Arial"/>
            </a:endParaRPr>
          </a:p>
        </p:txBody>
      </p:sp>
      <p:pic>
        <p:nvPicPr>
          <p:cNvPr id="1099" name="Google Shape;1099;p48"/>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4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1800"/>
              <a:buNone/>
            </a:pPr>
            <a:r>
              <a:rPr lang="ar-MA"/>
              <a:t>التذكير بموضوع الدرس وأهدافه</a:t>
            </a:r>
            <a:endParaRPr/>
          </a:p>
        </p:txBody>
      </p:sp>
      <p:sp>
        <p:nvSpPr>
          <p:cNvPr id="1105" name="Google Shape;1105;p4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يدعو  المدرس التلاميذ إلى التذكير بالأهداف المصرح بها بداية الحصة، ويتحقق تدريجيا من تحققها</a:t>
            </a:r>
            <a:endParaRPr/>
          </a:p>
        </p:txBody>
      </p:sp>
      <p:sp>
        <p:nvSpPr>
          <p:cNvPr id="1106" name="Google Shape;1106;p49"/>
          <p:cNvSpPr txBox="1"/>
          <p:nvPr/>
        </p:nvSpPr>
        <p:spPr>
          <a:xfrm>
            <a:off x="761501" y="2782669"/>
            <a:ext cx="10829243" cy="646331"/>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600"/>
              <a:buFont typeface="Arial"/>
              <a:buNone/>
            </a:pPr>
            <a:r>
              <a:rPr lang="ar-MA" sz="3600" b="1" i="0" u="none" strike="noStrike" cap="none">
                <a:solidFill>
                  <a:srgbClr val="00B0F0"/>
                </a:solidFill>
                <a:latin typeface="Calibri"/>
                <a:ea typeface="Calibri"/>
                <a:cs typeface="Calibri"/>
                <a:sym typeface="Calibri"/>
              </a:rPr>
              <a:t>- تذكر أهداف الحصة.</a:t>
            </a:r>
            <a:endParaRPr sz="1400" b="0" i="0" u="none" strike="noStrike" cap="none">
              <a:solidFill>
                <a:srgbClr val="000000"/>
              </a:solidFill>
              <a:latin typeface="Calibri"/>
              <a:ea typeface="Calibri"/>
              <a:cs typeface="Calibri"/>
              <a:sym typeface="Calibri"/>
            </a:endParaRPr>
          </a:p>
        </p:txBody>
      </p:sp>
      <p:pic>
        <p:nvPicPr>
          <p:cNvPr id="1107" name="Google Shape;1107;p49"/>
          <p:cNvPicPr preferRelativeResize="0"/>
          <p:nvPr/>
        </p:nvPicPr>
        <p:blipFill rotWithShape="1">
          <a:blip r:embed="rId3">
            <a:alphaModFix/>
          </a:blip>
          <a:srcRect/>
          <a:stretch/>
        </p:blipFill>
        <p:spPr>
          <a:xfrm>
            <a:off x="169585" y="210537"/>
            <a:ext cx="591916" cy="591916"/>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Google Shape;1112;p50"/>
          <p:cNvSpPr txBox="1">
            <a:spLocks noGrp="1"/>
          </p:cNvSpPr>
          <p:nvPr>
            <p:ph type="title"/>
          </p:nvPr>
        </p:nvSpPr>
        <p:spPr>
          <a:xfrm>
            <a:off x="867240" y="433002"/>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خطوات استثمار الظاهرة اللغوية في الإنتاج الشفهي والكتابي</a:t>
            </a:r>
            <a:br>
              <a:rPr lang="ar-MA"/>
            </a:br>
            <a:endParaRPr/>
          </a:p>
        </p:txBody>
      </p:sp>
      <p:sp>
        <p:nvSpPr>
          <p:cNvPr id="1113" name="Google Shape;1113;p50"/>
          <p:cNvSpPr txBox="1">
            <a:spLocks noGrp="1"/>
          </p:cNvSpPr>
          <p:nvPr>
            <p:ph type="body" idx="2"/>
          </p:nvPr>
        </p:nvSpPr>
        <p:spPr>
          <a:xfrm>
            <a:off x="1258400" y="638348"/>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يطلب المدرس من المتعلمين تذكر خطوات استثمار الظاهرة اللغوية في  التواصل الشفهي والكتابي.</a:t>
            </a:r>
            <a:endParaRPr/>
          </a:p>
        </p:txBody>
      </p:sp>
      <p:pic>
        <p:nvPicPr>
          <p:cNvPr id="1114" name="Google Shape;1114;p50"/>
          <p:cNvPicPr preferRelativeResize="0"/>
          <p:nvPr/>
        </p:nvPicPr>
        <p:blipFill rotWithShape="1">
          <a:blip r:embed="rId3">
            <a:alphaModFix/>
          </a:blip>
          <a:srcRect/>
          <a:stretch/>
        </p:blipFill>
        <p:spPr>
          <a:xfrm>
            <a:off x="163283" y="512692"/>
            <a:ext cx="591916" cy="591916"/>
          </a:xfrm>
          <a:prstGeom prst="rect">
            <a:avLst/>
          </a:prstGeom>
          <a:noFill/>
          <a:ln>
            <a:noFill/>
          </a:ln>
        </p:spPr>
      </p:pic>
      <p:grpSp>
        <p:nvGrpSpPr>
          <p:cNvPr id="1115" name="Google Shape;1115;p50"/>
          <p:cNvGrpSpPr/>
          <p:nvPr/>
        </p:nvGrpSpPr>
        <p:grpSpPr>
          <a:xfrm>
            <a:off x="1553297" y="1104608"/>
            <a:ext cx="9843220" cy="5030721"/>
            <a:chOff x="798098" y="0"/>
            <a:chExt cx="9843220" cy="5030721"/>
          </a:xfrm>
        </p:grpSpPr>
        <p:sp>
          <p:nvSpPr>
            <p:cNvPr id="1116" name="Google Shape;1116;p50"/>
            <p:cNvSpPr/>
            <p:nvPr/>
          </p:nvSpPr>
          <p:spPr>
            <a:xfrm>
              <a:off x="798098" y="0"/>
              <a:ext cx="9045121" cy="5030721"/>
            </a:xfrm>
            <a:prstGeom prst="leftArrow">
              <a:avLst>
                <a:gd name="adj1" fmla="val 50000"/>
                <a:gd name="adj2" fmla="val 50000"/>
              </a:avLst>
            </a:prstGeom>
            <a:solidFill>
              <a:srgbClr val="F6D4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50"/>
            <p:cNvSpPr/>
            <p:nvPr/>
          </p:nvSpPr>
          <p:spPr>
            <a:xfrm>
              <a:off x="7448923" y="1509216"/>
              <a:ext cx="3192395" cy="2012288"/>
            </a:xfrm>
            <a:prstGeom prst="roundRect">
              <a:avLst>
                <a:gd name="adj" fmla="val 16667"/>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50"/>
            <p:cNvSpPr txBox="1"/>
            <p:nvPr/>
          </p:nvSpPr>
          <p:spPr>
            <a:xfrm>
              <a:off x="7547155" y="1607448"/>
              <a:ext cx="2995931" cy="181582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ar-MA" sz="3200" b="0" i="0" u="none" strike="noStrike" cap="none">
                  <a:solidFill>
                    <a:schemeClr val="lt1"/>
                  </a:solidFill>
                  <a:latin typeface="Arial"/>
                  <a:ea typeface="Arial"/>
                  <a:cs typeface="Arial"/>
                  <a:sym typeface="Arial"/>
                </a:rPr>
                <a:t>تعرف أسلوب التعليل ووظيفته</a:t>
              </a:r>
              <a:endParaRPr sz="3200" b="0" i="0" u="none" strike="noStrike" cap="none">
                <a:solidFill>
                  <a:schemeClr val="lt1"/>
                </a:solidFill>
                <a:latin typeface="Arial"/>
                <a:ea typeface="Arial"/>
                <a:cs typeface="Arial"/>
                <a:sym typeface="Arial"/>
              </a:endParaRPr>
            </a:p>
          </p:txBody>
        </p:sp>
        <p:sp>
          <p:nvSpPr>
            <p:cNvPr id="1119" name="Google Shape;1119;p50"/>
            <p:cNvSpPr/>
            <p:nvPr/>
          </p:nvSpPr>
          <p:spPr>
            <a:xfrm>
              <a:off x="3724461" y="1509216"/>
              <a:ext cx="3192395" cy="2012288"/>
            </a:xfrm>
            <a:prstGeom prst="roundRect">
              <a:avLst>
                <a:gd name="adj" fmla="val 16667"/>
              </a:avLst>
            </a:prstGeom>
            <a:solidFill>
              <a:srgbClr val="8CAF1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50"/>
            <p:cNvSpPr txBox="1"/>
            <p:nvPr/>
          </p:nvSpPr>
          <p:spPr>
            <a:xfrm>
              <a:off x="3822693" y="1607448"/>
              <a:ext cx="2995931" cy="1815824"/>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None/>
              </a:pPr>
              <a:r>
                <a:rPr lang="ar-MA" sz="3600" b="0" i="0" u="none" strike="noStrike" cap="none">
                  <a:solidFill>
                    <a:schemeClr val="lt1"/>
                  </a:solidFill>
                  <a:latin typeface="Arial"/>
                  <a:ea typeface="Arial"/>
                  <a:cs typeface="Arial"/>
                  <a:sym typeface="Arial"/>
                </a:rPr>
                <a:t>توظيف أسلوب التعليل في سياقات تواصلية</a:t>
              </a:r>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pic>
        <p:nvPicPr>
          <p:cNvPr id="1125" name="Google Shape;1125;g3b01cd110f7_1_0"/>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1126" name="Google Shape;1126;g3b01cd110f7_1_0"/>
          <p:cNvSpPr txBox="1"/>
          <p:nvPr/>
        </p:nvSpPr>
        <p:spPr>
          <a:xfrm>
            <a:off x="2759260" y="250272"/>
            <a:ext cx="8645400" cy="40020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من يذكرنا بما تعلمناه؟</a:t>
            </a:r>
            <a:endParaRPr sz="1400" b="0" i="0" u="none" strike="noStrike" cap="none">
              <a:solidFill>
                <a:srgbClr val="000000"/>
              </a:solidFill>
              <a:latin typeface="Arial"/>
              <a:ea typeface="Arial"/>
              <a:cs typeface="Arial"/>
              <a:sym typeface="Arial"/>
            </a:endParaRPr>
          </a:p>
        </p:txBody>
      </p:sp>
      <p:sp>
        <p:nvSpPr>
          <p:cNvPr id="1127" name="Google Shape;1127;g3b01cd110f7_1_0"/>
          <p:cNvSpPr txBox="1"/>
          <p:nvPr/>
        </p:nvSpPr>
        <p:spPr>
          <a:xfrm>
            <a:off x="4096082" y="351544"/>
            <a:ext cx="7224048" cy="528637"/>
          </a:xfrm>
          <a:prstGeom prst="rect">
            <a:avLst/>
          </a:prstGeom>
          <a:noFill/>
          <a:ln>
            <a:noFill/>
          </a:ln>
        </p:spPr>
        <p:txBody>
          <a:bodyPr spcFirstLastPara="1" wrap="square" lIns="91425" tIns="45700" rIns="91425" bIns="45700" anchor="b"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1" i="0" u="none" strike="noStrike" cap="none">
                <a:solidFill>
                  <a:srgbClr val="0A1D30"/>
                </a:solidFill>
                <a:latin typeface="Calibri"/>
                <a:ea typeface="Calibri"/>
                <a:cs typeface="Calibri"/>
                <a:sym typeface="Calibri"/>
              </a:rPr>
              <a:t>يوجه المدرس المتعلمات والمتعلمين إلى استعمال هذه الخطاطة في تعرف أسلوب التعليل وأدواته وأنواعه</a:t>
            </a:r>
            <a:endParaRPr sz="1400" b="0" i="0" u="none" strike="noStrike" cap="none">
              <a:solidFill>
                <a:srgbClr val="0A1D30"/>
              </a:solidFill>
              <a:latin typeface="Arial"/>
              <a:ea typeface="Arial"/>
              <a:cs typeface="Arial"/>
              <a:sym typeface="Arial"/>
            </a:endParaRPr>
          </a:p>
        </p:txBody>
      </p:sp>
      <p:pic>
        <p:nvPicPr>
          <p:cNvPr id="1128" name="Google Shape;1128;g3b01cd110f7_1_0"/>
          <p:cNvPicPr preferRelativeResize="0"/>
          <p:nvPr/>
        </p:nvPicPr>
        <p:blipFill rotWithShape="1">
          <a:blip r:embed="rId4">
            <a:alphaModFix/>
          </a:blip>
          <a:srcRect/>
          <a:stretch/>
        </p:blipFill>
        <p:spPr>
          <a:xfrm>
            <a:off x="471948" y="1243959"/>
            <a:ext cx="11030835" cy="5102234"/>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sp>
        <p:nvSpPr>
          <p:cNvPr id="1133" name="Google Shape;1133;p5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34" name="Google Shape;1134;p5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1135" name="Google Shape;1135;p52"/>
          <p:cNvPicPr preferRelativeResize="0"/>
          <p:nvPr/>
        </p:nvPicPr>
        <p:blipFill rotWithShape="1">
          <a:blip r:embed="rId3">
            <a:alphaModFix/>
          </a:blip>
          <a:srcRect/>
          <a:stretch/>
        </p:blipFill>
        <p:spPr>
          <a:xfrm>
            <a:off x="287742" y="294366"/>
            <a:ext cx="591916" cy="591916"/>
          </a:xfrm>
          <a:prstGeom prst="rect">
            <a:avLst/>
          </a:prstGeom>
          <a:noFill/>
          <a:ln>
            <a:noFill/>
          </a:ln>
        </p:spPr>
      </p:pic>
      <p:sp>
        <p:nvSpPr>
          <p:cNvPr id="1136" name="Google Shape;1136;p52"/>
          <p:cNvSpPr/>
          <p:nvPr/>
        </p:nvSpPr>
        <p:spPr>
          <a:xfrm>
            <a:off x="879658" y="1682168"/>
            <a:ext cx="4670787" cy="3539390"/>
          </a:xfrm>
          <a:prstGeom prst="rect">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1">
              <a:lnSpc>
                <a:spcPct val="200000"/>
              </a:lnSpc>
              <a:spcBef>
                <a:spcPts val="0"/>
              </a:spcBef>
              <a:spcAft>
                <a:spcPts val="0"/>
              </a:spcAft>
              <a:buClr>
                <a:srgbClr val="000000"/>
              </a:buClr>
              <a:buSzPts val="2800"/>
              <a:buFont typeface="Arial"/>
              <a:buNone/>
            </a:pPr>
            <a:r>
              <a:rPr lang="ar-MA" sz="2800" b="1" i="0" u="none" strike="noStrike" cap="none">
                <a:solidFill>
                  <a:srgbClr val="002060"/>
                </a:solidFill>
                <a:latin typeface="Calibri"/>
                <a:ea typeface="Calibri"/>
                <a:cs typeface="Calibri"/>
                <a:sym typeface="Calibri"/>
              </a:rPr>
              <a:t>............................................................................................................................................ ............................................... </a:t>
            </a:r>
            <a:endParaRPr sz="2800" b="1" i="0" u="none" strike="noStrike" cap="none">
              <a:solidFill>
                <a:srgbClr val="FFC000"/>
              </a:solidFill>
              <a:latin typeface="Calibri"/>
              <a:ea typeface="Calibri"/>
              <a:cs typeface="Calibri"/>
              <a:sym typeface="Calibri"/>
            </a:endParaRPr>
          </a:p>
        </p:txBody>
      </p:sp>
      <p:sp>
        <p:nvSpPr>
          <p:cNvPr id="1137" name="Google Shape;1137;p52"/>
          <p:cNvSpPr/>
          <p:nvPr/>
        </p:nvSpPr>
        <p:spPr>
          <a:xfrm>
            <a:off x="6084324" y="1536194"/>
            <a:ext cx="5413513" cy="37856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None/>
            </a:pPr>
            <a:r>
              <a:rPr lang="ar-MA" sz="2400" b="1" i="0" u="none" strike="noStrike" cap="none" dirty="0">
                <a:solidFill>
                  <a:srgbClr val="002060"/>
                </a:solidFill>
                <a:latin typeface="Calibri"/>
                <a:ea typeface="Calibri"/>
                <a:cs typeface="Calibri"/>
                <a:sym typeface="Calibri"/>
              </a:rPr>
              <a:t>نَظّمَتِ الْمُؤَسَّسَةُ زِيارَةً إلى مُقاوَلةٍ مَحَلّيةٍ. طَلَبَ مِنْك المُسْتشارُ في التّوجيهِ صِياغةَ أَرْبَعِ جُمَلٍ تُبَيِّنُ فيها أَسْبابَ الزِّيارَةِ وَالغايَةَ منها، مُوَظِّفا أَدواتِ التَّعْليلِ السَّبَبِيِّ وَالْغائِيِّ الآتِيَةَ: الفاءُ، لِأَنَّ، لامُ التَّعْليلِ، كَيْ،</a:t>
            </a:r>
            <a:endParaRPr sz="2400" b="1" i="0" u="none" strike="noStrike" cap="none" dirty="0">
              <a:solidFill>
                <a:srgbClr val="FFC00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41"/>
        <p:cNvGrpSpPr/>
        <p:nvPr/>
      </p:nvGrpSpPr>
      <p:grpSpPr>
        <a:xfrm>
          <a:off x="0" y="0"/>
          <a:ext cx="0" cy="0"/>
          <a:chOff x="0" y="0"/>
          <a:chExt cx="0" cy="0"/>
        </a:xfrm>
      </p:grpSpPr>
      <p:sp>
        <p:nvSpPr>
          <p:cNvPr id="1142" name="Google Shape;1142;p10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143" name="Google Shape;1143;p107"/>
          <p:cNvPicPr preferRelativeResize="0"/>
          <p:nvPr/>
        </p:nvPicPr>
        <p:blipFill rotWithShape="1">
          <a:blip r:embed="rId3">
            <a:alphaModFix/>
          </a:blip>
          <a:srcRect/>
          <a:stretch/>
        </p:blipFill>
        <p:spPr>
          <a:xfrm>
            <a:off x="224022" y="195748"/>
            <a:ext cx="940281" cy="889044"/>
          </a:xfrm>
          <a:prstGeom prst="rect">
            <a:avLst/>
          </a:prstGeom>
          <a:noFill/>
          <a:ln>
            <a:noFill/>
          </a:ln>
        </p:spPr>
      </p:pic>
      <p:sp>
        <p:nvSpPr>
          <p:cNvPr id="1144" name="Google Shape;1144;p107"/>
          <p:cNvSpPr txBox="1"/>
          <p:nvPr/>
        </p:nvSpPr>
        <p:spPr>
          <a:xfrm>
            <a:off x="946949" y="5511799"/>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إلى الحصة القادمة!</a:t>
            </a:r>
            <a:endParaRPr/>
          </a:p>
        </p:txBody>
      </p:sp>
      <p:sp>
        <p:nvSpPr>
          <p:cNvPr id="1145" name="Google Shape;1145;p107"/>
          <p:cNvSpPr/>
          <p:nvPr/>
        </p:nvSpPr>
        <p:spPr>
          <a:xfrm>
            <a:off x="593864" y="1406153"/>
            <a:ext cx="10903973" cy="333976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800" b="1" i="0" u="none" strike="noStrike" cap="none">
                <a:solidFill>
                  <a:schemeClr val="dk1"/>
                </a:solidFill>
                <a:latin typeface="Calibri"/>
                <a:ea typeface="Calibri"/>
                <a:cs typeface="Calibri"/>
                <a:sym typeface="Calibri"/>
              </a:rPr>
              <a:t>أعد النشاط باتباع الخطوات الآتية:</a:t>
            </a:r>
            <a:endParaRPr/>
          </a:p>
          <a:p>
            <a:pPr marL="457200" marR="0" lvl="0" indent="-254000" algn="r" rtl="1">
              <a:lnSpc>
                <a:spcPct val="100000"/>
              </a:lnSpc>
              <a:spcBef>
                <a:spcPts val="0"/>
              </a:spcBef>
              <a:spcAft>
                <a:spcPts val="0"/>
              </a:spcAft>
              <a:buClr>
                <a:srgbClr val="000000"/>
              </a:buClr>
              <a:buSzPts val="3200"/>
              <a:buFont typeface="Noto Sans Symbols"/>
              <a:buNone/>
            </a:pPr>
            <a:endParaRPr sz="3200" b="1"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a:t>
            </a:r>
            <a:endParaRPr sz="3200" b="0"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a:t>
            </a:r>
            <a:endParaRPr sz="2400" b="0" i="0" u="none" strike="noStrike" cap="none">
              <a:solidFill>
                <a:schemeClr val="dk1"/>
              </a:solidFill>
              <a:latin typeface="Calibri"/>
              <a:ea typeface="Calibri"/>
              <a:cs typeface="Calibri"/>
              <a:sym typeface="Calibri"/>
            </a:endParaRPr>
          </a:p>
        </p:txBody>
      </p:sp>
      <p:grpSp>
        <p:nvGrpSpPr>
          <p:cNvPr id="1146" name="Google Shape;1146;p107"/>
          <p:cNvGrpSpPr/>
          <p:nvPr/>
        </p:nvGrpSpPr>
        <p:grpSpPr>
          <a:xfrm>
            <a:off x="145364" y="4309781"/>
            <a:ext cx="3044407" cy="2044499"/>
            <a:chOff x="1622947" y="0"/>
            <a:chExt cx="3044407" cy="2644919"/>
          </a:xfrm>
        </p:grpSpPr>
        <p:sp>
          <p:nvSpPr>
            <p:cNvPr id="1147" name="Google Shape;1147;p107"/>
            <p:cNvSpPr/>
            <p:nvPr/>
          </p:nvSpPr>
          <p:spPr>
            <a:xfrm>
              <a:off x="1622947" y="0"/>
              <a:ext cx="2644919" cy="2644919"/>
            </a:xfrm>
            <a:prstGeom prst="triangle">
              <a:avLst>
                <a:gd name="adj" fmla="val 50000"/>
              </a:avLst>
            </a:prstGeom>
            <a:solidFill>
              <a:srgbClr val="E9713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107"/>
            <p:cNvSpPr/>
            <p:nvPr/>
          </p:nvSpPr>
          <p:spPr>
            <a:xfrm>
              <a:off x="2945407" y="265912"/>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9" name="Google Shape;1149;p107"/>
            <p:cNvSpPr/>
            <p:nvPr/>
          </p:nvSpPr>
          <p:spPr>
            <a:xfrm>
              <a:off x="2948157" y="991437"/>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0" name="Google Shape;1150;p107"/>
            <p:cNvSpPr txBox="1"/>
            <p:nvPr/>
          </p:nvSpPr>
          <p:spPr>
            <a:xfrm>
              <a:off x="2978721" y="1022001"/>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sp>
          <p:nvSpPr>
            <p:cNvPr id="1151" name="Google Shape;1151;p107"/>
            <p:cNvSpPr/>
            <p:nvPr/>
          </p:nvSpPr>
          <p:spPr>
            <a:xfrm>
              <a:off x="2945407" y="1674641"/>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107"/>
            <p:cNvSpPr txBox="1"/>
            <p:nvPr/>
          </p:nvSpPr>
          <p:spPr>
            <a:xfrm>
              <a:off x="2975971" y="1705205"/>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3729</Words>
  <Application>Microsoft Office PowerPoint</Application>
  <PresentationFormat>Grand écran</PresentationFormat>
  <Paragraphs>401</Paragraphs>
  <Slides>57</Slides>
  <Notes>57</Notes>
  <HiddenSlides>4</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57</vt:i4>
      </vt:variant>
    </vt:vector>
  </HeadingPairs>
  <TitlesOfParts>
    <vt:vector size="66" baseType="lpstr">
      <vt:lpstr>Dosis</vt:lpstr>
      <vt:lpstr>Arial</vt:lpstr>
      <vt:lpstr>Georgia</vt:lpstr>
      <vt:lpstr>Noto Sans Symbols</vt:lpstr>
      <vt:lpstr>Calibri</vt:lpstr>
      <vt:lpstr>Play</vt:lpstr>
      <vt:lpstr>1_Thème Office</vt:lpstr>
      <vt:lpstr>Thème Office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لنتأمل هذه الوضعية. ولنتعرف الهدف من درس التعليل </vt:lpstr>
      <vt:lpstr>انتبهوا. سوف أعرفكم بخطوات تعرف التعليل، وأبين لكم الجدوى من تعلمه  </vt:lpstr>
      <vt:lpstr>Présentation PowerPoint</vt:lpstr>
      <vt:lpstr>Présentation PowerPoint</vt:lpstr>
      <vt:lpstr>Présentation PowerPoint</vt:lpstr>
      <vt:lpstr>Présentation PowerPoint</vt:lpstr>
      <vt:lpstr>Présentation PowerPoint</vt:lpstr>
      <vt:lpstr>Présentation PowerPoint</vt:lpstr>
      <vt:lpstr>يستثمر المدر س الخطاطة في تلخيص ما تم التوصل إليه مع التركيز على تعريف التعليل وبيان نوعيه ووظيفته وأدواته</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انتبهوا. سوف أعرفكم بخطوات توظيف التعليل في سياق تواصلي</vt:lpstr>
      <vt:lpstr>Présentation PowerPoint</vt:lpstr>
      <vt:lpstr>لننطلق من هذه الوضعية. ولنتدرب على كيفية توظيف أسلوب التعليل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أَقْرَأُ ݴلوَضْعيّةَ بِتَمعّنٍ، وَأنْجِزُ ݴلْمَطلوبَ بمفردي، مراعيا معايير النجاح رفقته (الكراسة، ص: 52)</vt:lpstr>
      <vt:lpstr>أَقْرَأُ ݴلوَضْعيّةَ بِتَمعّنٍ، وَأنْجِزُ ݴلْمَطلوبَ بمفردي، مراعيا معايير النجاح رفقته (الكراسة، ص: 52)</vt:lpstr>
      <vt:lpstr>Présentation PowerPoint</vt:lpstr>
      <vt:lpstr>التذكير بموضوع الدرس وأهدافه</vt:lpstr>
      <vt:lpstr>خطوات استثمار الظاهرة اللغوية في الإنتاج الشفهي والكتابي </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3</cp:revision>
  <dcterms:created xsi:type="dcterms:W3CDTF">2025-11-03T10:55:47Z</dcterms:created>
  <dcterms:modified xsi:type="dcterms:W3CDTF">2026-04-05T10:24:01Z</dcterms:modified>
</cp:coreProperties>
</file>