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 id="2147483759" r:id="rId2"/>
    <p:sldMasterId id="2147483778" r:id="rId3"/>
  </p:sldMasterIdLst>
  <p:notesMasterIdLst>
    <p:notesMasterId r:id="rId54"/>
  </p:notesMasterIdLst>
  <p:sldIdLst>
    <p:sldId id="259" r:id="rId4"/>
    <p:sldId id="274" r:id="rId5"/>
    <p:sldId id="298" r:id="rId6"/>
    <p:sldId id="299" r:id="rId7"/>
    <p:sldId id="2134806337" r:id="rId8"/>
    <p:sldId id="2147483535" r:id="rId9"/>
    <p:sldId id="261" r:id="rId10"/>
    <p:sldId id="284" r:id="rId11"/>
    <p:sldId id="262" r:id="rId12"/>
    <p:sldId id="2147483642" r:id="rId13"/>
    <p:sldId id="281" r:id="rId14"/>
    <p:sldId id="285" r:id="rId15"/>
    <p:sldId id="272" r:id="rId16"/>
    <p:sldId id="2147483647" r:id="rId17"/>
    <p:sldId id="269" r:id="rId18"/>
    <p:sldId id="2147483592" r:id="rId19"/>
    <p:sldId id="275" r:id="rId20"/>
    <p:sldId id="256" r:id="rId21"/>
    <p:sldId id="264" r:id="rId22"/>
    <p:sldId id="265" r:id="rId23"/>
    <p:sldId id="283" r:id="rId24"/>
    <p:sldId id="266" r:id="rId25"/>
    <p:sldId id="358" r:id="rId26"/>
    <p:sldId id="279" r:id="rId27"/>
    <p:sldId id="260" r:id="rId28"/>
    <p:sldId id="277" r:id="rId29"/>
    <p:sldId id="273" r:id="rId30"/>
    <p:sldId id="257" r:id="rId31"/>
    <p:sldId id="268" r:id="rId32"/>
    <p:sldId id="278" r:id="rId33"/>
    <p:sldId id="270" r:id="rId34"/>
    <p:sldId id="276" r:id="rId35"/>
    <p:sldId id="263" r:id="rId36"/>
    <p:sldId id="258" r:id="rId37"/>
    <p:sldId id="360" r:id="rId38"/>
    <p:sldId id="286" r:id="rId39"/>
    <p:sldId id="287" r:id="rId40"/>
    <p:sldId id="289" r:id="rId41"/>
    <p:sldId id="292" r:id="rId42"/>
    <p:sldId id="294" r:id="rId43"/>
    <p:sldId id="295" r:id="rId44"/>
    <p:sldId id="296" r:id="rId45"/>
    <p:sldId id="297" r:id="rId46"/>
    <p:sldId id="2147483590" r:id="rId47"/>
    <p:sldId id="2147483560" r:id="rId48"/>
    <p:sldId id="290" r:id="rId49"/>
    <p:sldId id="267" r:id="rId50"/>
    <p:sldId id="271" r:id="rId51"/>
    <p:sldId id="282" r:id="rId52"/>
    <p:sldId id="293" r:id="rId5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25E33C"/>
    <a:srgbClr val="51D9F9"/>
    <a:srgbClr val="037A9C"/>
    <a:srgbClr val="FF99CC"/>
    <a:srgbClr val="156082"/>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9" autoAdjust="0"/>
    <p:restoredTop sz="94660"/>
  </p:normalViewPr>
  <p:slideViewPr>
    <p:cSldViewPr snapToGrid="0" showGuides="1">
      <p:cViewPr varScale="1">
        <p:scale>
          <a:sx n="64" d="100"/>
          <a:sy n="64" d="100"/>
        </p:scale>
        <p:origin x="852" y="40"/>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07/11/2025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5</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8996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18</a:t>
            </a:fld>
            <a:endParaRPr>
              <a:solidFill>
                <a:srgbClr val="000000"/>
              </a:solidFill>
            </a:endParaRPr>
          </a:p>
        </p:txBody>
      </p:sp>
    </p:spTree>
    <p:extLst>
      <p:ext uri="{BB962C8B-B14F-4D97-AF65-F5344CB8AC3E}">
        <p14:creationId xmlns:p14="http://schemas.microsoft.com/office/powerpoint/2010/main" val="356803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21</a:t>
            </a:fld>
            <a:endParaRPr>
              <a:solidFill>
                <a:srgbClr val="000000"/>
              </a:solidFill>
            </a:endParaRPr>
          </a:p>
        </p:txBody>
      </p:sp>
    </p:spTree>
    <p:extLst>
      <p:ext uri="{BB962C8B-B14F-4D97-AF65-F5344CB8AC3E}">
        <p14:creationId xmlns:p14="http://schemas.microsoft.com/office/powerpoint/2010/main" val="3976172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22</a:t>
            </a:fld>
            <a:endParaRPr>
              <a:solidFill>
                <a:srgbClr val="000000"/>
              </a:solidFill>
            </a:endParaRPr>
          </a:p>
        </p:txBody>
      </p:sp>
    </p:spTree>
    <p:extLst>
      <p:ext uri="{BB962C8B-B14F-4D97-AF65-F5344CB8AC3E}">
        <p14:creationId xmlns:p14="http://schemas.microsoft.com/office/powerpoint/2010/main" val="3724094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23</a:t>
            </a:fld>
            <a:endParaRPr>
              <a:solidFill>
                <a:srgbClr val="000000"/>
              </a:solidFill>
            </a:endParaRPr>
          </a:p>
        </p:txBody>
      </p:sp>
    </p:spTree>
    <p:extLst>
      <p:ext uri="{BB962C8B-B14F-4D97-AF65-F5344CB8AC3E}">
        <p14:creationId xmlns:p14="http://schemas.microsoft.com/office/powerpoint/2010/main" val="3194133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24</a:t>
            </a:fld>
            <a:endParaRPr>
              <a:solidFill>
                <a:srgbClr val="000000"/>
              </a:solidFill>
            </a:endParaRPr>
          </a:p>
        </p:txBody>
      </p:sp>
    </p:spTree>
    <p:extLst>
      <p:ext uri="{BB962C8B-B14F-4D97-AF65-F5344CB8AC3E}">
        <p14:creationId xmlns:p14="http://schemas.microsoft.com/office/powerpoint/2010/main" val="2291880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25</a:t>
            </a:fld>
            <a:endParaRPr>
              <a:solidFill>
                <a:srgbClr val="000000"/>
              </a:solidFill>
            </a:endParaRPr>
          </a:p>
        </p:txBody>
      </p:sp>
    </p:spTree>
    <p:extLst>
      <p:ext uri="{BB962C8B-B14F-4D97-AF65-F5344CB8AC3E}">
        <p14:creationId xmlns:p14="http://schemas.microsoft.com/office/powerpoint/2010/main" val="3200092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26</a:t>
            </a:fld>
            <a:endParaRPr>
              <a:solidFill>
                <a:srgbClr val="000000"/>
              </a:solidFill>
            </a:endParaRPr>
          </a:p>
        </p:txBody>
      </p:sp>
    </p:spTree>
    <p:extLst>
      <p:ext uri="{BB962C8B-B14F-4D97-AF65-F5344CB8AC3E}">
        <p14:creationId xmlns:p14="http://schemas.microsoft.com/office/powerpoint/2010/main" val="197183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86B2FB5D-C79B-A3E6-B090-22FC7CF727D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3A25E9C2-C705-F938-EDB0-2CA5D9725B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D8BAE41-52B7-370E-325B-80DF24B966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C3D7AC-8FD7-84AC-1D4F-242FA3556D9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27</a:t>
            </a:fld>
            <a:endParaRPr>
              <a:solidFill>
                <a:srgbClr val="000000"/>
              </a:solidFill>
            </a:endParaRPr>
          </a:p>
        </p:txBody>
      </p:sp>
    </p:spTree>
    <p:extLst>
      <p:ext uri="{BB962C8B-B14F-4D97-AF65-F5344CB8AC3E}">
        <p14:creationId xmlns:p14="http://schemas.microsoft.com/office/powerpoint/2010/main" val="2252515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86B2FB5D-C79B-A3E6-B090-22FC7CF727D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3A25E9C2-C705-F938-EDB0-2CA5D9725B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BD8BAE41-52B7-370E-325B-80DF24B966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C3D7AC-8FD7-84AC-1D4F-242FA3556D9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30</a:t>
            </a:fld>
            <a:endParaRPr>
              <a:solidFill>
                <a:srgbClr val="000000"/>
              </a:solidFill>
            </a:endParaRPr>
          </a:p>
        </p:txBody>
      </p:sp>
    </p:spTree>
    <p:extLst>
      <p:ext uri="{BB962C8B-B14F-4D97-AF65-F5344CB8AC3E}">
        <p14:creationId xmlns:p14="http://schemas.microsoft.com/office/powerpoint/2010/main" val="3823194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27143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34</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35</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36</a:t>
            </a:fld>
            <a:endParaRPr>
              <a:solidFill>
                <a:srgbClr val="000000"/>
              </a:solidFill>
            </a:endParaRPr>
          </a:p>
        </p:txBody>
      </p:sp>
    </p:spTree>
    <p:extLst>
      <p:ext uri="{BB962C8B-B14F-4D97-AF65-F5344CB8AC3E}">
        <p14:creationId xmlns:p14="http://schemas.microsoft.com/office/powerpoint/2010/main" val="561108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37</a:t>
            </a:fld>
            <a:endParaRPr>
              <a:solidFill>
                <a:srgbClr val="000000"/>
              </a:solidFill>
            </a:endParaRPr>
          </a:p>
        </p:txBody>
      </p:sp>
    </p:spTree>
    <p:extLst>
      <p:ext uri="{BB962C8B-B14F-4D97-AF65-F5344CB8AC3E}">
        <p14:creationId xmlns:p14="http://schemas.microsoft.com/office/powerpoint/2010/main" val="4034355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16832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0566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98227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4662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07/11/2025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07/11/2025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iapositive de titre" userDrawn="1">
  <p:cSld name="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2170107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07/11/2025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07/11/2025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07/11/2025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07/11/2025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07/11/2025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07/11/2025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07/11/2025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07/11/2025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07/11/2025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07/11/2025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07/11/2025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98305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5632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49581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4207598641"/>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930092301"/>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7192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601263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7492016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9758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133547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5954369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8363789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65210513"/>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07/11/2025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2072401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8119887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4647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2681299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2661326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7511469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07/11/2025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532815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34396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84964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5405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3904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165324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61071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45435"/>
      </p:ext>
    </p:extLst>
  </p:cSld>
  <p:clrMapOvr>
    <a:masterClrMapping/>
  </p:clrMapOvr>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303308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theme" Target="../theme/theme2.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theme" Target="../theme/theme3.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754" r:id="rId22"/>
    <p:sldLayoutId id="2147483755" r:id="rId23"/>
    <p:sldLayoutId id="2147483756" r:id="rId24"/>
    <p:sldLayoutId id="2147483757" r:id="rId25"/>
    <p:sldLayoutId id="2147483758" r:id="rId26"/>
    <p:sldLayoutId id="2147483812" r:id="rId27"/>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07/11/2025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0" r:id="rId18"/>
    <p:sldLayoutId id="214748381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88595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 id="2147483802" r:id="rId23"/>
    <p:sldLayoutId id="2147483803" r:id="rId24"/>
    <p:sldLayoutId id="2147483804" r:id="rId25"/>
    <p:sldLayoutId id="2147483805" r:id="rId26"/>
    <p:sldLayoutId id="2147483806" r:id="rId27"/>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9.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9.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3.xml"/><Relationship Id="rId4" Type="http://schemas.openxmlformats.org/officeDocument/2006/relationships/image" Target="../media/image17.gif"/></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40.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40.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34.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image" Target="../media/image20.pn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Layout" Target="../slideLayouts/slideLayout34.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0.png"/><Relationship Id="rId1" Type="http://schemas.openxmlformats.org/officeDocument/2006/relationships/slideLayout" Target="../slideLayouts/slideLayout46.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5.pn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46.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44.xml"/><Relationship Id="rId6" Type="http://schemas.microsoft.com/office/2007/relationships/hdphoto" Target="../media/hdphoto4.wdp"/><Relationship Id="rId5" Type="http://schemas.openxmlformats.org/officeDocument/2006/relationships/image" Target="../media/image3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44.xml"/><Relationship Id="rId6" Type="http://schemas.openxmlformats.org/officeDocument/2006/relationships/hyperlink" Target="https://www.youtube.com/watch?v=isyb3T8ilXo" TargetMode="External"/><Relationship Id="rId5" Type="http://schemas.openxmlformats.org/officeDocument/2006/relationships/image" Target="../media/image38.jp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44.xml"/><Relationship Id="rId5" Type="http://schemas.openxmlformats.org/officeDocument/2006/relationships/image" Target="../media/image39.jfif"/><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44.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44.xml"/><Relationship Id="rId5" Type="http://schemas.openxmlformats.org/officeDocument/2006/relationships/image" Target="../media/image40.jfif"/><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44.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44.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46.xml"/><Relationship Id="rId4" Type="http://schemas.openxmlformats.org/officeDocument/2006/relationships/image" Target="../media/image41.jpe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46.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44.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Layout" Target="../slideLayouts/slideLayout46.xml"/><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3.pn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44.xml"/><Relationship Id="rId5" Type="http://schemas.openxmlformats.org/officeDocument/2006/relationships/image" Target="../media/image45.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44.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44.xml"/><Relationship Id="rId5" Type="http://schemas.openxmlformats.org/officeDocument/2006/relationships/image" Target="../media/image45.png"/><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44.xml"/><Relationship Id="rId5" Type="http://schemas.openxmlformats.org/officeDocument/2006/relationships/image" Target="../media/image45.png"/><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44.xml"/><Relationship Id="rId5" Type="http://schemas.openxmlformats.org/officeDocument/2006/relationships/image" Target="../media/image45.png"/><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44.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44.xml"/><Relationship Id="rId5" Type="http://schemas.openxmlformats.org/officeDocument/2006/relationships/image" Target="../media/image45.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44.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Layout" Target="../slideLayouts/slideLayout46.xml"/><Relationship Id="rId7" Type="http://schemas.microsoft.com/office/2007/relationships/hdphoto" Target="../media/hdphoto6.wdp"/><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png"/><Relationship Id="rId5" Type="http://schemas.openxmlformats.org/officeDocument/2006/relationships/image" Target="../media/image5.png"/><Relationship Id="rId10" Type="http://schemas.openxmlformats.org/officeDocument/2006/relationships/image" Target="../media/image33.png"/><Relationship Id="rId4" Type="http://schemas.openxmlformats.org/officeDocument/2006/relationships/image" Target="../media/image30.png"/><Relationship Id="rId9" Type="http://schemas.openxmlformats.org/officeDocument/2006/relationships/image" Target="../media/image45.png"/></Relationships>
</file>

<file path=ppt/slides/_rels/slide4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4.png"/><Relationship Id="rId7" Type="http://schemas.openxmlformats.org/officeDocument/2006/relationships/image" Target="../media/image51.png"/><Relationship Id="rId12"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44.xml"/><Relationship Id="rId6" Type="http://schemas.openxmlformats.org/officeDocument/2006/relationships/image" Target="../media/image50.png"/><Relationship Id="rId11" Type="http://schemas.microsoft.com/office/2007/relationships/hdphoto" Target="../media/hdphoto8.wdp"/><Relationship Id="rId5" Type="http://schemas.openxmlformats.org/officeDocument/2006/relationships/image" Target="../media/image49.png"/><Relationship Id="rId10" Type="http://schemas.openxmlformats.org/officeDocument/2006/relationships/image" Target="../media/image53.png"/><Relationship Id="rId4" Type="http://schemas.openxmlformats.org/officeDocument/2006/relationships/image" Target="../media/image28.png"/><Relationship Id="rId9" Type="http://schemas.microsoft.com/office/2007/relationships/hdphoto" Target="../media/hdphoto7.wdp"/></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Layout" Target="../slideLayouts/slideLayout46.xml"/><Relationship Id="rId4" Type="http://schemas.openxmlformats.org/officeDocument/2006/relationships/image" Target="../media/image55.jpeg"/></Relationships>
</file>

<file path=ppt/slides/_rels/slide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4.png"/><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4.png"/><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4.png"/><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4.png"/><Relationship Id="rId1" Type="http://schemas.openxmlformats.org/officeDocument/2006/relationships/slideLayout" Target="../slideLayouts/slideLayout40.xml"/><Relationship Id="rId5" Type="http://schemas.openxmlformats.org/officeDocument/2006/relationships/image" Target="../media/image45.png"/><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4.png"/><Relationship Id="rId1" Type="http://schemas.openxmlformats.org/officeDocument/2006/relationships/slideLayout" Target="../slideLayouts/slideLayout40.xml"/><Relationship Id="rId4" Type="http://schemas.openxmlformats.org/officeDocument/2006/relationships/image" Target="../media/image57.gif"/></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4.png"/><Relationship Id="rId1" Type="http://schemas.openxmlformats.org/officeDocument/2006/relationships/slideLayout" Target="../slideLayouts/slideLayout40.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الثانية</a:t>
            </a:r>
            <a:endParaRPr lang="ar-MA" sz="2400" b="1" i="0" u="none" strike="noStrike" kern="1200" cap="none" spc="0" baseline="0" dirty="0">
              <a:solidFill>
                <a:srgbClr val="FFFFFF"/>
              </a:solidFill>
              <a:uFillTx/>
              <a:latin typeface="Calibri"/>
              <a:ea typeface="Calibri"/>
              <a:cs typeface="Calibri"/>
            </a:endParaRP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panose="020F0502020204030204" pitchFamily="34" charset="0"/>
                  <a:ea typeface="Dosis"/>
                  <a:cs typeface="Calibri" panose="020F0502020204030204" pitchFamily="34" charset="0"/>
                </a:rPr>
                <a:t>الثالثة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r>
              <a:rPr lang="ar-MA" sz="2400" b="1" dirty="0">
                <a:solidFill>
                  <a:schemeClr val="bg1"/>
                </a:solidFill>
                <a:latin typeface="Calibri" panose="020F0502020204030204" pitchFamily="34" charset="0"/>
                <a:cs typeface="Calibri" panose="020F0502020204030204" pitchFamily="34" charset="0"/>
                <a:sym typeface="Arial"/>
              </a:rPr>
              <a:t>الثالثة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75995"/>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sym typeface="Arial"/>
              </a:rPr>
              <a:t>قصتي مع السينما</a:t>
            </a:r>
          </a:p>
        </p:txBody>
      </p:sp>
      <p:sp>
        <p:nvSpPr>
          <p:cNvPr id="18" name="Google Shape;779;p100">
            <a:extLst>
              <a:ext uri="{FF2B5EF4-FFF2-40B4-BE49-F238E27FC236}">
                <a16:creationId xmlns:a16="http://schemas.microsoft.com/office/drawing/2014/main" id="{48D4A471-6B41-2192-2F3F-89C5CB6D8B2A}"/>
              </a:ext>
            </a:extLst>
          </p:cNvPr>
          <p:cNvSpPr txBox="1"/>
          <p:nvPr/>
        </p:nvSpPr>
        <p:spPr>
          <a:xfrm>
            <a:off x="9845068" y="2741378"/>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المرحلة</a:t>
            </a:r>
            <a:endParaRPr lang="ar-MA" sz="2400" b="1" i="0" u="none" strike="noStrike" kern="1200" cap="none" spc="0" baseline="0" dirty="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14D308F6-5533-8135-AA5D-F522B423BAAB}"/>
              </a:ext>
            </a:extLst>
          </p:cNvPr>
          <p:cNvSpPr txBox="1"/>
          <p:nvPr/>
        </p:nvSpPr>
        <p:spPr>
          <a:xfrm>
            <a:off x="5079257" y="2765513"/>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ea typeface="Arial"/>
                <a:cs typeface="Calibri" panose="020F0502020204030204" pitchFamily="34" charset="0"/>
                <a:sym typeface="Arial"/>
              </a:rPr>
              <a:t>الهوايات والاهتمامات</a:t>
            </a:r>
          </a:p>
        </p:txBody>
      </p:sp>
      <p:sp>
        <p:nvSpPr>
          <p:cNvPr id="20" name="Google Shape;780;p100">
            <a:extLst>
              <a:ext uri="{FF2B5EF4-FFF2-40B4-BE49-F238E27FC236}">
                <a16:creationId xmlns:a16="http://schemas.microsoft.com/office/drawing/2014/main" id="{4415FF52-2AD7-7436-4E10-154169CB7FDC}"/>
              </a:ext>
            </a:extLst>
          </p:cNvPr>
          <p:cNvSpPr/>
          <p:nvPr/>
        </p:nvSpPr>
        <p:spPr>
          <a:xfrm>
            <a:off x="9645301" y="2821182"/>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38681"/>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sym typeface="Arial"/>
              </a:rPr>
              <a:t>الأول</a:t>
            </a: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790313" y="5439485"/>
            <a:ext cx="4979648" cy="399789"/>
          </a:xfrm>
          <a:prstGeom prst="rect">
            <a:avLst/>
          </a:prstGeom>
          <a:noFill/>
          <a:ln cap="flat">
            <a:noFill/>
          </a:ln>
        </p:spPr>
        <p:txBody>
          <a:bodyPr vert="horz" wrap="square" lIns="0" tIns="0" rIns="0" bIns="0" anchor="t" anchorCtr="1" compatLnSpc="1">
            <a:spAutoFit/>
          </a:bodyPr>
          <a:lstStyle/>
          <a:p>
            <a:pPr algn="r" rtl="1">
              <a:lnSpc>
                <a:spcPct val="115000"/>
              </a:lnSpc>
              <a:spcBef>
                <a:spcPts val="1200"/>
              </a:spcBef>
              <a:buClr>
                <a:schemeClr val="dk1"/>
              </a:buClr>
              <a:buSzPts val="1100"/>
              <a:defRPr sz="1800" b="0" i="0" u="none" strike="noStrike" kern="0" cap="none" spc="0" baseline="0">
                <a:solidFill>
                  <a:srgbClr val="000000"/>
                </a:solidFill>
                <a:uFillTx/>
              </a:defRPr>
            </a:pPr>
            <a:r>
              <a:rPr lang="ar-MA" sz="2400" b="1" dirty="0">
                <a:solidFill>
                  <a:schemeClr val="bg1"/>
                </a:solidFill>
                <a:latin typeface="Calibri" panose="020F0502020204030204" pitchFamily="34" charset="0"/>
                <a:cs typeface="Calibri" panose="020F0502020204030204" pitchFamily="34" charset="0"/>
              </a:rPr>
              <a:t>أتحدث: أفضل فيلم شاهدته</a:t>
            </a:r>
            <a:endParaRPr lang="fr-FR" sz="2400" b="1" dirty="0">
              <a:solidFill>
                <a:schemeClr val="bg1"/>
              </a:solidFill>
              <a:latin typeface="Calibri" panose="020F0502020204030204" pitchFamily="34" charset="0"/>
              <a:cs typeface="Calibri" panose="020F0502020204030204" pitchFamily="34" charset="0"/>
            </a:endParaRPr>
          </a:p>
        </p:txBody>
      </p:sp>
      <p:grpSp>
        <p:nvGrpSpPr>
          <p:cNvPr id="15" name="Groupe 14">
            <a:extLst>
              <a:ext uri="{FF2B5EF4-FFF2-40B4-BE49-F238E27FC236}">
                <a16:creationId xmlns:a16="http://schemas.microsoft.com/office/drawing/2014/main" id="{0E6FC1DA-73D0-87CE-2871-0C333C2860A0}"/>
              </a:ext>
            </a:extLst>
          </p:cNvPr>
          <p:cNvGrpSpPr/>
          <p:nvPr/>
        </p:nvGrpSpPr>
        <p:grpSpPr>
          <a:xfrm>
            <a:off x="219666" y="3988154"/>
            <a:ext cx="3666489" cy="2432262"/>
            <a:chOff x="219666" y="3988154"/>
            <a:chExt cx="3666489" cy="2432262"/>
          </a:xfrm>
        </p:grpSpPr>
        <p:pic>
          <p:nvPicPr>
            <p:cNvPr id="26" name="Image 25">
              <a:extLst>
                <a:ext uri="{FF2B5EF4-FFF2-40B4-BE49-F238E27FC236}">
                  <a16:creationId xmlns:a16="http://schemas.microsoft.com/office/drawing/2014/main" id="{1B306918-85F2-054F-8781-D28300BD72BD}"/>
                </a:ext>
              </a:extLst>
            </p:cNvPr>
            <p:cNvPicPr>
              <a:picLocks noChangeAspect="1"/>
            </p:cNvPicPr>
            <p:nvPr/>
          </p:nvPicPr>
          <p:blipFill rotWithShape="1">
            <a:blip r:embed="rId5"/>
            <a:srcRect t="37039" r="5015"/>
            <a:stretch/>
          </p:blipFill>
          <p:spPr>
            <a:xfrm>
              <a:off x="331381" y="4008120"/>
              <a:ext cx="3554774" cy="2412296"/>
            </a:xfrm>
            <a:prstGeom prst="rect">
              <a:avLst/>
            </a:prstGeom>
          </p:spPr>
        </p:pic>
        <p:sp>
          <p:nvSpPr>
            <p:cNvPr id="29" name="Ellipse 28">
              <a:extLst>
                <a:ext uri="{FF2B5EF4-FFF2-40B4-BE49-F238E27FC236}">
                  <a16:creationId xmlns:a16="http://schemas.microsoft.com/office/drawing/2014/main" id="{9AFEDD9A-0035-F2B2-BD99-0AFAFA1AE518}"/>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8" name="Google Shape;777;p100">
            <a:extLst>
              <a:ext uri="{FF2B5EF4-FFF2-40B4-BE49-F238E27FC236}">
                <a16:creationId xmlns:a16="http://schemas.microsoft.com/office/drawing/2014/main" id="{02312E0D-B796-D20C-A37B-F781D57E09E0}"/>
              </a:ext>
            </a:extLst>
          </p:cNvPr>
          <p:cNvSpPr/>
          <p:nvPr/>
        </p:nvSpPr>
        <p:spPr>
          <a:xfrm>
            <a:off x="4865420" y="2672733"/>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C000"/>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uFillTx/>
              <a:latin typeface="Calibri"/>
              <a:ea typeface="Calibri"/>
              <a:cs typeface="Calibri"/>
            </a:endParaRPr>
          </a:p>
        </p:txBody>
      </p:sp>
      <p:sp>
        <p:nvSpPr>
          <p:cNvPr id="30" name="Google Shape;779;p100">
            <a:extLst>
              <a:ext uri="{FF2B5EF4-FFF2-40B4-BE49-F238E27FC236}">
                <a16:creationId xmlns:a16="http://schemas.microsoft.com/office/drawing/2014/main" id="{FC371645-71A6-D963-FC37-16C8485D867D}"/>
              </a:ext>
            </a:extLst>
          </p:cNvPr>
          <p:cNvSpPr txBox="1"/>
          <p:nvPr/>
        </p:nvSpPr>
        <p:spPr>
          <a:xfrm>
            <a:off x="9815251" y="2792589"/>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المرحلة 1</a:t>
            </a:r>
            <a:endParaRPr lang="ar-MA" sz="2400" b="1" i="0" u="none" strike="noStrike" kern="1200" cap="none" spc="0" baseline="0" dirty="0">
              <a:solidFill>
                <a:srgbClr val="FFFFFF"/>
              </a:solidFill>
              <a:uFillTx/>
              <a:latin typeface="Calibri"/>
              <a:ea typeface="Calibri"/>
              <a:cs typeface="Calibri"/>
            </a:endParaRPr>
          </a:p>
        </p:txBody>
      </p:sp>
      <p:sp>
        <p:nvSpPr>
          <p:cNvPr id="31" name="Google Shape;779;p100">
            <a:extLst>
              <a:ext uri="{FF2B5EF4-FFF2-40B4-BE49-F238E27FC236}">
                <a16:creationId xmlns:a16="http://schemas.microsoft.com/office/drawing/2014/main" id="{8FACF6CD-5F62-17DD-95C4-8082F56BD53C}"/>
              </a:ext>
            </a:extLst>
          </p:cNvPr>
          <p:cNvSpPr txBox="1"/>
          <p:nvPr/>
        </p:nvSpPr>
        <p:spPr>
          <a:xfrm>
            <a:off x="5049440" y="2755764"/>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ea typeface="Arial"/>
                <a:cs typeface="Calibri" panose="020F0502020204030204" pitchFamily="34" charset="0"/>
                <a:sym typeface="Arial"/>
              </a:rPr>
              <a:t>الآداب والفنون</a:t>
            </a:r>
          </a:p>
        </p:txBody>
      </p:sp>
      <p:sp>
        <p:nvSpPr>
          <p:cNvPr id="32" name="Google Shape;780;p100">
            <a:extLst>
              <a:ext uri="{FF2B5EF4-FFF2-40B4-BE49-F238E27FC236}">
                <a16:creationId xmlns:a16="http://schemas.microsoft.com/office/drawing/2014/main" id="{7C327287-1A28-5125-FE7F-72E9D2790CEE}"/>
              </a:ext>
            </a:extLst>
          </p:cNvPr>
          <p:cNvSpPr/>
          <p:nvPr/>
        </p:nvSpPr>
        <p:spPr>
          <a:xfrm>
            <a:off x="9615484" y="281143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626156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بالمدرس(ة)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128464"/>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المدرس المتعلمين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بالمدرس(ة)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spTree>
    <p:extLst>
      <p:ext uri="{BB962C8B-B14F-4D97-AF65-F5344CB8AC3E}">
        <p14:creationId xmlns:p14="http://schemas.microsoft.com/office/powerpoint/2010/main" val="29930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6" y="4830944"/>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8" y="387132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3" y="4574983"/>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3291556"/>
            <a:ext cx="991299" cy="925469"/>
          </a:xfrm>
          <a:prstGeom prst="rect">
            <a:avLst/>
          </a:prstGeom>
        </p:spPr>
      </p:pic>
    </p:spTree>
    <p:extLst>
      <p:ext uri="{BB962C8B-B14F-4D97-AF65-F5344CB8AC3E}">
        <p14:creationId xmlns:p14="http://schemas.microsoft.com/office/powerpoint/2010/main" val="2532211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023700" y="235406"/>
            <a:ext cx="5024049" cy="509114"/>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 </a:t>
            </a:r>
            <a:r>
              <a:rPr lang="ar-MA" sz="3200" b="1" i="0" u="none" strike="noStrike" kern="1200" cap="none" spc="0" baseline="0" dirty="0" err="1">
                <a:solidFill>
                  <a:srgbClr val="44546A"/>
                </a:solidFill>
                <a:uFillTx/>
                <a:latin typeface="Calibri"/>
                <a:cs typeface="Arial"/>
              </a:rPr>
              <a:t>الديدكتيكية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388865" y="1988385"/>
            <a:ext cx="5051153" cy="3777157"/>
            <a:chOff x="2772708" y="1535570"/>
            <a:chExt cx="7975241" cy="3777157"/>
          </a:xfrm>
          <a:solidFill>
            <a:schemeClr val="bg1"/>
          </a:solidFill>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2815502" y="1535570"/>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44546A"/>
              </a:solidFill>
              <a:prstDash val="solid"/>
              <a:miter/>
            </a:ln>
          </p:spPr>
          <p:txBody>
            <a:bodyPr vert="horz" wrap="square" lIns="91427" tIns="45695" rIns="91427" bIns="45695" anchor="ctr" anchorCtr="0" compatLnSpc="1">
              <a:noAutofit/>
            </a:bodyPr>
            <a:lstStyle/>
            <a:p>
              <a:pPr algn="r" defTabSz="1219170" rtl="1"/>
              <a:r>
                <a:rPr lang="ar-MA" sz="2000" b="1" kern="0" dirty="0">
                  <a:ea typeface="Calibri"/>
                  <a:cs typeface="Calibri"/>
                </a:rPr>
                <a:t>الطلاقة والفهم </a:t>
              </a:r>
              <a:r>
                <a:rPr lang="ar-MA" sz="2400" b="1" dirty="0">
                  <a:latin typeface="Calibri" panose="020F0502020204030204" pitchFamily="34" charset="0"/>
                  <a:ea typeface="Calibri" panose="020F0502020204030204" pitchFamily="34" charset="0"/>
                  <a:cs typeface="Calibri" panose="020F0502020204030204" pitchFamily="34" charset="0"/>
                </a:rPr>
                <a:t>: </a:t>
              </a:r>
              <a:r>
                <a:rPr lang="ar-MA" sz="2000" kern="0" dirty="0">
                  <a:ea typeface="Calibri"/>
                  <a:cs typeface="Calibri"/>
                </a:rPr>
                <a:t>تجربتي مع السينما</a:t>
              </a:r>
              <a:endParaRPr lang="fr-FR"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22431" y="347544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latin typeface="Calibri"/>
                  <a:cs typeface="Calibri"/>
                </a:rPr>
                <a:t>الحصة 7</a:t>
              </a:r>
              <a:endParaRPr lang="fr-FR" sz="1867" b="1" kern="0" dirty="0">
                <a:latin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2819873" y="3495526"/>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cap="flat">
              <a:solidFill>
                <a:schemeClr val="tx1"/>
              </a:solidFill>
              <a:prstDash val="solid"/>
            </a:ln>
          </p:spPr>
          <p:txBody>
            <a:bodyPr vert="horz" wrap="square" lIns="91440" tIns="45720" rIns="91440" bIns="45720" anchor="ctr" anchorCtr="0" compatLnSpc="1">
              <a:noAutofit/>
            </a:bodyPr>
            <a:lstStyle/>
            <a:p>
              <a:pPr algn="r" defTabSz="1219170" rtl="1">
                <a:buClr>
                  <a:srgbClr val="000000"/>
                </a:buClr>
                <a:buSzPts val="1200"/>
              </a:pPr>
              <a:r>
                <a:rPr lang="ar-MA" sz="2000" b="1" kern="0" dirty="0">
                  <a:ea typeface="Calibri"/>
                  <a:cs typeface="Calibri"/>
                </a:rPr>
                <a:t>الإنتاج الكتابي</a:t>
              </a:r>
              <a:r>
                <a:rPr lang="ar-MA" sz="2000" kern="0" dirty="0">
                  <a:ea typeface="Calibri"/>
                  <a:cs typeface="Calibri"/>
                </a:rPr>
                <a:t>: إنتاج نص سردي (2)</a:t>
              </a:r>
              <a:endParaRPr lang="fr-FR" sz="2000" kern="0" dirty="0">
                <a:latin typeface="Calibri"/>
                <a:ea typeface="Calibri"/>
                <a:cs typeface="Calibri"/>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latin typeface="Calibri"/>
                  <a:ea typeface="Calibri"/>
                  <a:cs typeface="Calibri"/>
                </a:rPr>
                <a:t>الحصة 5</a:t>
              </a:r>
              <a:endParaRPr lang="fr-FR" sz="1867" b="1" kern="0" dirty="0">
                <a:latin typeface="Calibri"/>
                <a:ea typeface="Calibri"/>
                <a:cs typeface="Calibri"/>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2447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latin typeface="Calibri"/>
                  <a:ea typeface="Calibri"/>
                  <a:cs typeface="Calibri"/>
                </a:rPr>
                <a:t>الحصة</a:t>
              </a:r>
              <a:r>
                <a:rPr lang="fr-FR" sz="1867" b="1" kern="0" dirty="0">
                  <a:latin typeface="Calibri"/>
                  <a:ea typeface="Calibri"/>
                  <a:cs typeface="Calibri"/>
                </a:rPr>
                <a:t> </a:t>
              </a:r>
              <a:r>
                <a:rPr lang="ar-MA" sz="1867" b="1" kern="0" dirty="0">
                  <a:latin typeface="Calibri"/>
                  <a:ea typeface="Calibri"/>
                  <a:cs typeface="Calibri"/>
                </a:rPr>
                <a:t>6 </a:t>
              </a:r>
              <a:endParaRPr lang="fr-FR" sz="1867" b="1" kern="0" dirty="0">
                <a:latin typeface="Calibri"/>
                <a:ea typeface="Calibri"/>
                <a:cs typeface="Calibri"/>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22432" y="4586858"/>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latin typeface="Calibri"/>
                  <a:ea typeface="Calibri"/>
                  <a:cs typeface="Calibri"/>
                </a:rPr>
                <a:t>الحصة 8</a:t>
              </a:r>
              <a:endParaRPr lang="fr-FR" sz="1867" b="1" kern="0" dirty="0">
                <a:latin typeface="Calibri"/>
                <a:ea typeface="Calibri"/>
                <a:cs typeface="Calibri"/>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2819873" y="2427131"/>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000000"/>
              </a:solidFill>
              <a:prstDash val="solid"/>
              <a:miter/>
            </a:ln>
          </p:spPr>
          <p:txBody>
            <a:bodyPr vert="horz" wrap="square" lIns="91427" tIns="45695" rIns="91427" bIns="45695" anchor="ctr" anchorCtr="0" compatLnSpc="1">
              <a:noAutofit/>
            </a:bodyPr>
            <a:lstStyle/>
            <a:p>
              <a:pPr algn="r" defTabSz="1219170" rtl="1">
                <a:buClr>
                  <a:srgbClr val="000000"/>
                </a:buClr>
                <a:buSzPts val="1200"/>
              </a:pPr>
              <a:r>
                <a:rPr lang="ar-MA" sz="2000" b="1" kern="0" dirty="0">
                  <a:ea typeface="Calibri"/>
                  <a:cs typeface="Calibri"/>
                </a:rPr>
                <a:t>الإنتاج الكتابي</a:t>
              </a:r>
              <a:r>
                <a:rPr lang="ar-MA" sz="2000" kern="0" dirty="0">
                  <a:ea typeface="Calibri"/>
                  <a:cs typeface="Calibri"/>
                </a:rPr>
                <a:t>: إنتاج نص سردي (1)</a:t>
              </a:r>
              <a:endParaRPr lang="fr-FR" sz="2000" kern="0" dirty="0">
                <a:latin typeface="Calibri"/>
                <a:ea typeface="Calibri"/>
                <a:cs typeface="Calibri"/>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2772708" y="4563892"/>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cap="flat">
              <a:solidFill>
                <a:schemeClr val="tx1"/>
              </a:solidFill>
              <a:prstDash val="solid"/>
            </a:ln>
          </p:spPr>
          <p:txBody>
            <a:bodyPr vert="horz" wrap="square" lIns="91440" tIns="45720" rIns="91440" bIns="45720" anchor="ctr" anchorCtr="0" compatLnSpc="1">
              <a:noAutofit/>
            </a:bodyPr>
            <a:lstStyle/>
            <a:p>
              <a:pPr lvl="0" algn="r" defTabSz="342909" rtl="1">
                <a:spcBef>
                  <a:spcPts val="600"/>
                </a:spcBef>
                <a:spcAft>
                  <a:spcPts val="600"/>
                </a:spcAft>
                <a:buSzPct val="100000"/>
                <a:defRPr sz="1800" b="0" i="0" u="none" strike="noStrike" kern="0" cap="none" spc="0" baseline="0">
                  <a:solidFill>
                    <a:srgbClr val="000000"/>
                  </a:solidFill>
                  <a:uFillTx/>
                </a:defRPr>
              </a:pPr>
              <a:r>
                <a:rPr lang="ar-MA" sz="2400" b="1" kern="0" dirty="0">
                  <a:ea typeface="Calibri"/>
                  <a:cs typeface="Calibri"/>
                </a:rPr>
                <a:t>الدعم والتقويم</a:t>
              </a:r>
              <a:endParaRPr lang="fr-FR" sz="2400" i="0" u="none" strike="noStrike" kern="1200" cap="none" spc="0" baseline="0" dirty="0">
                <a:uFillTx/>
                <a:latin typeface="Arial"/>
                <a:cs typeface="Calibri" pitchFamily="34"/>
              </a:endParaRPr>
            </a:p>
          </p:txBody>
        </p:sp>
      </p:grpSp>
      <p:pic>
        <p:nvPicPr>
          <p:cNvPr id="15" name="Picture 2" descr="Image générée">
            <a:extLst>
              <a:ext uri="{FF2B5EF4-FFF2-40B4-BE49-F238E27FC236}">
                <a16:creationId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708878" y="1051194"/>
            <a:ext cx="5024049" cy="627084"/>
          </a:xfrm>
          <a:prstGeom prst="rect">
            <a:avLst/>
          </a:prstGeom>
          <a:solidFill>
            <a:srgbClr val="25E3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rPr>
              <a:t>الأسبوع 1</a:t>
            </a:r>
            <a:r>
              <a:rPr lang="fr-FR" sz="3200" b="1" dirty="0">
                <a:solidFill>
                  <a:schemeClr val="tx1"/>
                </a:solidFill>
              </a:rPr>
              <a:t> </a:t>
            </a:r>
          </a:p>
        </p:txBody>
      </p:sp>
      <p:sp>
        <p:nvSpPr>
          <p:cNvPr id="16" name="Rectangle 15"/>
          <p:cNvSpPr/>
          <p:nvPr/>
        </p:nvSpPr>
        <p:spPr>
          <a:xfrm>
            <a:off x="415968" y="1017300"/>
            <a:ext cx="5007069" cy="6270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2</a:t>
            </a:r>
            <a:endParaRPr lang="fr-FR" sz="3200" b="1" dirty="0"/>
          </a:p>
        </p:txBody>
      </p:sp>
      <p:grpSp>
        <p:nvGrpSpPr>
          <p:cNvPr id="14" name="Groupe 13">
            <a:extLst>
              <a:ext uri="{FF2B5EF4-FFF2-40B4-BE49-F238E27FC236}">
                <a16:creationId xmlns:a16="http://schemas.microsoft.com/office/drawing/2014/main" id="{3027482F-FED9-B0A9-461E-954C4FAC53C1}"/>
              </a:ext>
            </a:extLst>
          </p:cNvPr>
          <p:cNvGrpSpPr/>
          <p:nvPr/>
        </p:nvGrpSpPr>
        <p:grpSpPr>
          <a:xfrm>
            <a:off x="6768965" y="2033110"/>
            <a:ext cx="5133345" cy="3773696"/>
            <a:chOff x="2772709" y="1535570"/>
            <a:chExt cx="8105014" cy="3773696"/>
          </a:xfrm>
          <a:solidFill>
            <a:schemeClr val="bg1"/>
          </a:solidFill>
        </p:grpSpPr>
        <p:sp>
          <p:nvSpPr>
            <p:cNvPr id="26" name="Rectangle: Rounded Corners 11">
              <a:extLst>
                <a:ext uri="{FF2B5EF4-FFF2-40B4-BE49-F238E27FC236}">
                  <a16:creationId xmlns:a16="http://schemas.microsoft.com/office/drawing/2014/main" id="{5927A165-4A27-949F-A73E-E152F5AACE3A}"/>
                </a:ext>
              </a:extLst>
            </p:cNvPr>
            <p:cNvSpPr/>
            <p:nvPr/>
          </p:nvSpPr>
          <p:spPr>
            <a:xfrm>
              <a:off x="2772709" y="3440379"/>
              <a:ext cx="8105014" cy="872540"/>
            </a:xfrm>
            <a:prstGeom prst="roundRect">
              <a:avLst/>
            </a:prstGeom>
            <a:grpFill/>
            <a:ln w="38100">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dirty="0">
                <a:solidFill>
                  <a:schemeClr val="tx1"/>
                </a:solidFill>
                <a:latin typeface="Aptos" panose="02110004020202020204"/>
              </a:endParaRPr>
            </a:p>
          </p:txBody>
        </p:sp>
        <p:sp>
          <p:nvSpPr>
            <p:cNvPr id="17" name="Rectangle : coins arrondis 18 - 3">
              <a:extLst>
                <a:ext uri="{FF2B5EF4-FFF2-40B4-BE49-F238E27FC236}">
                  <a16:creationId xmlns:a16="http://schemas.microsoft.com/office/drawing/2014/main" id="{402822D5-F4C9-D454-7E6E-8248AFA83EE4}"/>
                </a:ext>
              </a:extLst>
            </p:cNvPr>
            <p:cNvSpPr/>
            <p:nvPr/>
          </p:nvSpPr>
          <p:spPr>
            <a:xfrm>
              <a:off x="2815502" y="1535570"/>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44546A"/>
              </a:solidFill>
              <a:prstDash val="solid"/>
              <a:miter/>
            </a:ln>
          </p:spPr>
          <p:txBody>
            <a:bodyPr vert="horz" wrap="square" lIns="91427" tIns="45695" rIns="91427" bIns="45695" anchor="ctr" anchorCtr="0" compatLnSpc="1">
              <a:noAutofit/>
            </a:bodyPr>
            <a:lstStyle/>
            <a:p>
              <a:pPr algn="r" defTabSz="1219170" rtl="1"/>
              <a:r>
                <a:rPr lang="ar-MA" sz="2000" b="1" dirty="0">
                  <a:latin typeface="Calibri" panose="020F0502020204030204" pitchFamily="34" charset="0"/>
                  <a:ea typeface="Calibri" panose="020F0502020204030204" pitchFamily="34" charset="0"/>
                  <a:cs typeface="Calibri" panose="020F0502020204030204" pitchFamily="34" charset="0"/>
                </a:rPr>
                <a:t>أستمع بتركيز وأفهم: </a:t>
              </a:r>
              <a:r>
                <a:rPr lang="ar-MA" sz="2000" dirty="0">
                  <a:latin typeface="Calibri" panose="020F0502020204030204" pitchFamily="34" charset="0"/>
                  <a:cs typeface="Calibri" panose="020F0502020204030204" pitchFamily="34" charset="0"/>
                </a:rPr>
                <a:t>كيف عشقت السينما؟</a:t>
              </a:r>
              <a:endParaRPr lang="fr-FR" sz="2000" dirty="0">
                <a:latin typeface="Calibri" panose="020F0502020204030204" pitchFamily="34" charset="0"/>
                <a:cs typeface="Calibri" panose="020F0502020204030204" pitchFamily="34" charset="0"/>
              </a:endParaRPr>
            </a:p>
          </p:txBody>
        </p:sp>
        <p:sp>
          <p:nvSpPr>
            <p:cNvPr id="19" name="Rectangle : coins arrondis 18 - 3">
              <a:extLst>
                <a:ext uri="{FF2B5EF4-FFF2-40B4-BE49-F238E27FC236}">
                  <a16:creationId xmlns:a16="http://schemas.microsoft.com/office/drawing/2014/main" id="{91029484-05D0-0DEE-B3A8-F0BDC3AC5546}"/>
                </a:ext>
              </a:extLst>
            </p:cNvPr>
            <p:cNvSpPr/>
            <p:nvPr/>
          </p:nvSpPr>
          <p:spPr>
            <a:xfrm>
              <a:off x="8922431" y="347544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latin typeface="Calibri"/>
                  <a:cs typeface="Calibri"/>
                </a:rPr>
                <a:t>الحصة 3</a:t>
              </a:r>
              <a:endParaRPr lang="fr-FR" sz="1867" b="1" kern="0" dirty="0">
                <a:latin typeface="Calibri"/>
                <a:cs typeface="Calibri"/>
              </a:endParaRPr>
            </a:p>
          </p:txBody>
        </p:sp>
        <p:sp>
          <p:nvSpPr>
            <p:cNvPr id="20" name="Rectangle : coins arrondis 18 - 3">
              <a:extLst>
                <a:ext uri="{FF2B5EF4-FFF2-40B4-BE49-F238E27FC236}">
                  <a16:creationId xmlns:a16="http://schemas.microsoft.com/office/drawing/2014/main" id="{0B57A373-B4D2-CEA1-AD4F-BACA07B403E8}"/>
                </a:ext>
              </a:extLst>
            </p:cNvPr>
            <p:cNvSpPr/>
            <p:nvPr/>
          </p:nvSpPr>
          <p:spPr>
            <a:xfrm>
              <a:off x="2819873" y="3495526"/>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cap="flat">
              <a:solidFill>
                <a:schemeClr val="tx1"/>
              </a:solidFill>
              <a:prstDash val="solid"/>
            </a:ln>
          </p:spPr>
          <p:txBody>
            <a:bodyPr vert="horz" wrap="square" lIns="91440" tIns="45720" rIns="91440" bIns="45720" anchor="ctr" anchorCtr="0" compatLnSpc="1">
              <a:noAutofit/>
            </a:bodyPr>
            <a:lstStyle/>
            <a:p>
              <a:pPr lvl="0" algn="r" defTabSz="342909" rtl="1">
                <a:buSzPct val="100000"/>
                <a:defRPr sz="1800" b="0" i="0" u="none" strike="noStrike" kern="0" cap="none" spc="0" baseline="0">
                  <a:solidFill>
                    <a:srgbClr val="000000"/>
                  </a:solidFill>
                  <a:uFillTx/>
                </a:defRPr>
              </a:pPr>
              <a:r>
                <a:rPr lang="ar-MA" b="1" kern="0" dirty="0">
                  <a:ea typeface="Calibri"/>
                  <a:cs typeface="Calibri"/>
                </a:rPr>
                <a:t>أتحدث: أ</a:t>
              </a:r>
              <a:r>
                <a:rPr lang="ar-MA" sz="2000" kern="0" dirty="0">
                  <a:cs typeface="Calibri"/>
                </a:rPr>
                <a:t>فضل فيلم شاهدته</a:t>
              </a:r>
              <a:endParaRPr lang="fr-FR" sz="2000" kern="0" dirty="0">
                <a:cs typeface="Calibri"/>
              </a:endParaRPr>
            </a:p>
          </p:txBody>
        </p:sp>
        <p:sp>
          <p:nvSpPr>
            <p:cNvPr id="21" name="Rectangle : coins arrondis 18 - 3">
              <a:extLst>
                <a:ext uri="{FF2B5EF4-FFF2-40B4-BE49-F238E27FC236}">
                  <a16:creationId xmlns:a16="http://schemas.microsoft.com/office/drawing/2014/main" id="{AF6FEB97-E846-0798-DE43-19BA2558FDE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latin typeface="Calibri"/>
                  <a:ea typeface="Calibri"/>
                  <a:cs typeface="Calibri"/>
                </a:rPr>
                <a:t>الحصة 1</a:t>
              </a:r>
              <a:endParaRPr lang="fr-FR" sz="1867" b="1" kern="0" dirty="0">
                <a:latin typeface="Calibri"/>
                <a:ea typeface="Calibri"/>
                <a:cs typeface="Calibri"/>
              </a:endParaRPr>
            </a:p>
          </p:txBody>
        </p:sp>
        <p:sp>
          <p:nvSpPr>
            <p:cNvPr id="22" name="Rectangle : coins arrondis 18 - 3">
              <a:extLst>
                <a:ext uri="{FF2B5EF4-FFF2-40B4-BE49-F238E27FC236}">
                  <a16:creationId xmlns:a16="http://schemas.microsoft.com/office/drawing/2014/main" id="{1C185C00-2AE0-5CCE-FAD8-EA8BD5E22AC1}"/>
                </a:ext>
              </a:extLst>
            </p:cNvPr>
            <p:cNvSpPr/>
            <p:nvPr/>
          </p:nvSpPr>
          <p:spPr>
            <a:xfrm>
              <a:off x="8949242" y="242447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latin typeface="Calibri"/>
                  <a:ea typeface="Calibri"/>
                  <a:cs typeface="Calibri"/>
                </a:rPr>
                <a:t>الحصة</a:t>
              </a:r>
              <a:r>
                <a:rPr lang="fr-FR" sz="1867" b="1" kern="0" dirty="0">
                  <a:latin typeface="Calibri"/>
                  <a:ea typeface="Calibri"/>
                  <a:cs typeface="Calibri"/>
                </a:rPr>
                <a:t> </a:t>
              </a:r>
              <a:r>
                <a:rPr lang="ar-MA" sz="1867" b="1" kern="0" dirty="0">
                  <a:latin typeface="Calibri"/>
                  <a:ea typeface="Calibri"/>
                  <a:cs typeface="Calibri"/>
                </a:rPr>
                <a:t>2 </a:t>
              </a:r>
              <a:endParaRPr lang="fr-FR" sz="1867" b="1" kern="0" dirty="0">
                <a:latin typeface="Calibri"/>
                <a:ea typeface="Calibri"/>
                <a:cs typeface="Calibri"/>
              </a:endParaRPr>
            </a:p>
          </p:txBody>
        </p:sp>
        <p:sp>
          <p:nvSpPr>
            <p:cNvPr id="23" name="Rectangle : coins arrondis 18 - 3">
              <a:extLst>
                <a:ext uri="{FF2B5EF4-FFF2-40B4-BE49-F238E27FC236}">
                  <a16:creationId xmlns:a16="http://schemas.microsoft.com/office/drawing/2014/main" id="{05DE78AD-F632-DB4D-93ED-D38F2CD0313A}"/>
                </a:ext>
              </a:extLst>
            </p:cNvPr>
            <p:cNvSpPr/>
            <p:nvPr/>
          </p:nvSpPr>
          <p:spPr>
            <a:xfrm>
              <a:off x="8922432" y="4583397"/>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latin typeface="Calibri"/>
                  <a:ea typeface="Calibri"/>
                  <a:cs typeface="Calibri"/>
                </a:rPr>
                <a:t>الحصة 4</a:t>
              </a:r>
              <a:endParaRPr lang="fr-FR" sz="1867" b="1" kern="0">
                <a:latin typeface="Calibri"/>
                <a:ea typeface="Calibri"/>
                <a:cs typeface="Calibri"/>
              </a:endParaRPr>
            </a:p>
          </p:txBody>
        </p:sp>
        <p:sp>
          <p:nvSpPr>
            <p:cNvPr id="24" name="Rectangle : coins arrondis 18 - 3">
              <a:extLst>
                <a:ext uri="{FF2B5EF4-FFF2-40B4-BE49-F238E27FC236}">
                  <a16:creationId xmlns:a16="http://schemas.microsoft.com/office/drawing/2014/main" id="{AC32C710-4260-51A1-3FD9-9533B4AB98E3}"/>
                </a:ext>
              </a:extLst>
            </p:cNvPr>
            <p:cNvSpPr/>
            <p:nvPr/>
          </p:nvSpPr>
          <p:spPr>
            <a:xfrm>
              <a:off x="2819873" y="2427131"/>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w="9528" cap="flat">
              <a:solidFill>
                <a:srgbClr val="000000"/>
              </a:solidFill>
              <a:prstDash val="solid"/>
              <a:miter/>
            </a:ln>
          </p:spPr>
          <p:txBody>
            <a:bodyPr vert="horz" wrap="square" lIns="91427" tIns="45695" rIns="91427" bIns="45695" anchor="ctr" anchorCtr="0" compatLnSpc="1">
              <a:noAutofit/>
            </a:bodyPr>
            <a:lstStyle/>
            <a:p>
              <a:pPr algn="r" defTabSz="1219170" rtl="1">
                <a:buClr>
                  <a:srgbClr val="000000"/>
                </a:buClr>
                <a:buSzPts val="1200"/>
              </a:pPr>
              <a:r>
                <a:rPr lang="ar-MA" sz="2000" b="1" kern="0" dirty="0">
                  <a:ea typeface="Calibri"/>
                  <a:cs typeface="Calibri"/>
                </a:rPr>
                <a:t>الظواهر اللغوية </a:t>
              </a:r>
              <a:r>
                <a:rPr lang="ar-MA" sz="2000" kern="0" dirty="0">
                  <a:ea typeface="Calibri"/>
                  <a:cs typeface="Calibri"/>
                </a:rPr>
                <a:t>:اسم الفاعل</a:t>
              </a:r>
              <a:endParaRPr lang="fr-FR" sz="2000" kern="0" dirty="0">
                <a:latin typeface="Calibri"/>
                <a:ea typeface="Calibri"/>
                <a:cs typeface="Calibri"/>
              </a:endParaRPr>
            </a:p>
          </p:txBody>
        </p:sp>
        <p:sp>
          <p:nvSpPr>
            <p:cNvPr id="25" name="Rectangle : coins arrondis 18 - 3">
              <a:extLst>
                <a:ext uri="{FF2B5EF4-FFF2-40B4-BE49-F238E27FC236}">
                  <a16:creationId xmlns:a16="http://schemas.microsoft.com/office/drawing/2014/main" id="{4AB9C2D2-2C8F-21E2-DF27-0451EBDDB73F}"/>
                </a:ext>
              </a:extLst>
            </p:cNvPr>
            <p:cNvSpPr/>
            <p:nvPr/>
          </p:nvSpPr>
          <p:spPr>
            <a:xfrm>
              <a:off x="2772709" y="4560431"/>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pFill/>
            <a:ln cap="flat">
              <a:solidFill>
                <a:schemeClr val="tx1"/>
              </a:solidFill>
              <a:prstDash val="solid"/>
            </a:ln>
          </p:spPr>
          <p:txBody>
            <a:bodyPr vert="horz" wrap="square" lIns="91440" tIns="45720" rIns="91440" bIns="45720" anchor="ctr" anchorCtr="0" compatLnSpc="1">
              <a:noAutofit/>
            </a:bodyPr>
            <a:lstStyle/>
            <a:p>
              <a:pPr lvl="0" algn="r" defTabSz="342909" rtl="1">
                <a:spcBef>
                  <a:spcPts val="600"/>
                </a:spcBef>
                <a:spcAft>
                  <a:spcPts val="600"/>
                </a:spcAft>
                <a:buSzPct val="100000"/>
                <a:defRPr sz="1800" b="0" i="0" u="none" strike="noStrike" kern="0" cap="none" spc="0" baseline="0">
                  <a:solidFill>
                    <a:srgbClr val="000000"/>
                  </a:solidFill>
                  <a:uFillTx/>
                </a:defRPr>
              </a:pPr>
              <a:r>
                <a:rPr lang="ar-MA" b="1" kern="0" dirty="0">
                  <a:ea typeface="Calibri"/>
                  <a:cs typeface="Calibri"/>
                </a:rPr>
                <a:t>الطلاقة والفهم: </a:t>
              </a:r>
              <a:r>
                <a:rPr lang="ar-MA" kern="0" dirty="0">
                  <a:ea typeface="Calibri"/>
                  <a:cs typeface="Calibri"/>
                </a:rPr>
                <a:t>تجربتي مع السينما</a:t>
              </a:r>
              <a:endParaRPr lang="fr-FR" i="0" u="none" strike="noStrike" kern="1200" cap="none" spc="0" baseline="0" dirty="0">
                <a:uFillTx/>
                <a:latin typeface="Arial"/>
                <a:cs typeface="Calibri" pitchFamily="34"/>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grpSp>
        <p:nvGrpSpPr>
          <p:cNvPr id="364" name="Google Shape;364;p11">
            <a:extLst>
              <a:ext uri="{FF2B5EF4-FFF2-40B4-BE49-F238E27FC236}">
                <a16:creationId xmlns:a16="http://schemas.microsoft.com/office/drawing/2014/main" id="{52AB67E6-D525-0315-A349-C054D6D3E3CC}"/>
              </a:ext>
            </a:extLst>
          </p:cNvPr>
          <p:cNvGrpSpPr/>
          <p:nvPr/>
        </p:nvGrpSpPr>
        <p:grpSpPr>
          <a:xfrm>
            <a:off x="835255" y="904692"/>
            <a:ext cx="9864245" cy="5485899"/>
            <a:chOff x="2159302" y="1382561"/>
            <a:chExt cx="8127697" cy="5072667"/>
          </a:xfrm>
        </p:grpSpPr>
        <p:sp>
          <p:nvSpPr>
            <p:cNvPr id="365" name="Google Shape;365;p11">
              <a:extLst>
                <a:ext uri="{FF2B5EF4-FFF2-40B4-BE49-F238E27FC236}">
                  <a16:creationId xmlns:a16="http://schemas.microsoft.com/office/drawing/2014/main" id="{088D7E1F-712B-573D-5221-99A907992393}"/>
                </a:ext>
              </a:extLst>
            </p:cNvPr>
            <p:cNvSpPr/>
            <p:nvPr/>
          </p:nvSpPr>
          <p:spPr>
            <a:xfrm>
              <a:off x="2159302" y="1382561"/>
              <a:ext cx="8127697" cy="5072667"/>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366" name="Google Shape;366;p11">
              <a:extLst>
                <a:ext uri="{FF2B5EF4-FFF2-40B4-BE49-F238E27FC236}">
                  <a16:creationId xmlns:a16="http://schemas.microsoft.com/office/drawing/2014/main" id="{2FF7B050-7AAB-5120-9E2E-06A9DD4EBD18}"/>
                </a:ext>
              </a:extLst>
            </p:cNvPr>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sp>
        <p:nvSpPr>
          <p:cNvPr id="377" name="Google Shape;377;p11">
            <a:extLst>
              <a:ext uri="{FF2B5EF4-FFF2-40B4-BE49-F238E27FC236}">
                <a16:creationId xmlns:a16="http://schemas.microsoft.com/office/drawing/2014/main" id="{42AE0523-DC50-577D-5DAA-074BBA8B5B05}"/>
              </a:ext>
            </a:extLst>
          </p:cNvPr>
          <p:cNvSpPr/>
          <p:nvPr/>
        </p:nvSpPr>
        <p:spPr>
          <a:xfrm>
            <a:off x="9561957" y="160834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11">
            <a:extLst>
              <a:ext uri="{FF2B5EF4-FFF2-40B4-BE49-F238E27FC236}">
                <a16:creationId xmlns:a16="http://schemas.microsoft.com/office/drawing/2014/main" id="{E74577C6-757B-1496-456B-F240039DF494}"/>
              </a:ext>
            </a:extLst>
          </p:cNvPr>
          <p:cNvSpPr/>
          <p:nvPr/>
        </p:nvSpPr>
        <p:spPr>
          <a:xfrm>
            <a:off x="9502322" y="247631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9" name="Google Shape;379;p11">
            <a:extLst>
              <a:ext uri="{FF2B5EF4-FFF2-40B4-BE49-F238E27FC236}">
                <a16:creationId xmlns:a16="http://schemas.microsoft.com/office/drawing/2014/main" id="{7D730FBE-1D43-AD8B-ED3D-49EB8E1339DA}"/>
              </a:ext>
            </a:extLst>
          </p:cNvPr>
          <p:cNvSpPr/>
          <p:nvPr/>
        </p:nvSpPr>
        <p:spPr>
          <a:xfrm>
            <a:off x="9578437" y="3371609"/>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0" name="Google Shape;380;p11">
            <a:extLst>
              <a:ext uri="{FF2B5EF4-FFF2-40B4-BE49-F238E27FC236}">
                <a16:creationId xmlns:a16="http://schemas.microsoft.com/office/drawing/2014/main" id="{58D843F1-2329-1E78-0BBB-0F11F9B3BDC8}"/>
              </a:ext>
            </a:extLst>
          </p:cNvPr>
          <p:cNvSpPr/>
          <p:nvPr/>
        </p:nvSpPr>
        <p:spPr>
          <a:xfrm>
            <a:off x="9595208" y="4969267"/>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4" name="Google Shape;384;p11">
            <a:extLst>
              <a:ext uri="{FF2B5EF4-FFF2-40B4-BE49-F238E27FC236}">
                <a16:creationId xmlns:a16="http://schemas.microsoft.com/office/drawing/2014/main" id="{16871F99-CA06-4540-1E62-82B2F9A32AA7}"/>
              </a:ext>
            </a:extLst>
          </p:cNvPr>
          <p:cNvSpPr/>
          <p:nvPr/>
        </p:nvSpPr>
        <p:spPr>
          <a:xfrm>
            <a:off x="5334862" y="312272"/>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 </a:t>
            </a: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أستمع بتركيز </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وأفهم</a:t>
            </a:r>
            <a:endParaRPr kumimoji="0" sz="3200" b="1" i="0" u="none" strike="noStrike" kern="1200" cap="none" spc="0" normalizeH="0" baseline="0" noProof="0" dirty="0">
              <a:ln>
                <a:noFill/>
              </a:ln>
              <a:solidFill>
                <a:srgbClr val="0E2841"/>
              </a:solidFill>
              <a:effectLst/>
              <a:uLnTx/>
              <a:uFillTx/>
              <a:latin typeface="Calibri"/>
              <a:ea typeface="+mn-ea"/>
              <a:cs typeface="+mn-cs"/>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sp>
        <p:nvSpPr>
          <p:cNvPr id="386" name="Google Shape;386;p11">
            <a:extLst>
              <a:ext uri="{FF2B5EF4-FFF2-40B4-BE49-F238E27FC236}">
                <a16:creationId xmlns:a16="http://schemas.microsoft.com/office/drawing/2014/main" id="{34F31B66-ABE5-A5E7-339A-39848C700C78}"/>
              </a:ext>
            </a:extLst>
          </p:cNvPr>
          <p:cNvSpPr txBox="1"/>
          <p:nvPr/>
        </p:nvSpPr>
        <p:spPr>
          <a:xfrm>
            <a:off x="1667662" y="1604571"/>
            <a:ext cx="7885696"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sz="2000"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sz="16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الاعتيادي-مراقبة الواجبات المنزلية- التصريح بالأهداف</a:t>
            </a:r>
            <a:r>
              <a:rPr kumimoji="0" lang="fr-FR" sz="20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391" name="Google Shape;391;p11">
            <a:extLst>
              <a:ext uri="{FF2B5EF4-FFF2-40B4-BE49-F238E27FC236}">
                <a16:creationId xmlns:a16="http://schemas.microsoft.com/office/drawing/2014/main" id="{F5E92BA9-2335-A33E-5EC3-B347D0B4234F}"/>
              </a:ext>
            </a:extLst>
          </p:cNvPr>
          <p:cNvSpPr/>
          <p:nvPr/>
        </p:nvSpPr>
        <p:spPr>
          <a:xfrm>
            <a:off x="1894216" y="164153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8</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3" name="Google Shape;373;p11">
            <a:extLst>
              <a:ext uri="{FF2B5EF4-FFF2-40B4-BE49-F238E27FC236}">
                <a16:creationId xmlns:a16="http://schemas.microsoft.com/office/drawing/2014/main" id="{115781B9-3102-DBAE-DECC-14F6B6C98F61}"/>
              </a:ext>
            </a:extLst>
          </p:cNvPr>
          <p:cNvSpPr/>
          <p:nvPr/>
        </p:nvSpPr>
        <p:spPr>
          <a:xfrm>
            <a:off x="1634412" y="152198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5" name="Google Shape;386;p11">
            <a:extLst>
              <a:ext uri="{FF2B5EF4-FFF2-40B4-BE49-F238E27FC236}">
                <a16:creationId xmlns:a16="http://schemas.microsoft.com/office/drawing/2014/main" id="{D15EC988-D09E-382F-F0C1-480B7F0B6749}"/>
              </a:ext>
            </a:extLst>
          </p:cNvPr>
          <p:cNvSpPr txBox="1"/>
          <p:nvPr/>
        </p:nvSpPr>
        <p:spPr>
          <a:xfrm>
            <a:off x="1677303" y="246101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sz="2000" b="1" i="0" u="none" strike="noStrike" kern="1200" cap="none" spc="0" normalizeH="0" baseline="0" noProof="0" dirty="0">
                <a:ln>
                  <a:noFill/>
                </a:ln>
                <a:solidFill>
                  <a:srgbClr val="106585"/>
                </a:solidFill>
                <a:effectLst/>
                <a:uLnTx/>
                <a:uFillTx/>
                <a:latin typeface="Calibri"/>
                <a:ea typeface="Calibri"/>
                <a:cs typeface="Calibri"/>
                <a:sym typeface="Calibri"/>
              </a:rPr>
              <a:t>أكتسب </a:t>
            </a:r>
            <a:r>
              <a:rPr lang="ar-MA" sz="2000" b="1" dirty="0">
                <a:solidFill>
                  <a:srgbClr val="106585"/>
                </a:solidFill>
                <a:latin typeface="Calibri"/>
                <a:ea typeface="Calibri"/>
                <a:cs typeface="Calibri"/>
                <a:sym typeface="Calibri"/>
              </a:rPr>
              <a:t>أفعال الكلام</a:t>
            </a:r>
            <a:endPar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endParaRPr>
          </a:p>
        </p:txBody>
      </p:sp>
      <p:sp>
        <p:nvSpPr>
          <p:cNvPr id="6" name="Google Shape;391;p11">
            <a:extLst>
              <a:ext uri="{FF2B5EF4-FFF2-40B4-BE49-F238E27FC236}">
                <a16:creationId xmlns:a16="http://schemas.microsoft.com/office/drawing/2014/main" id="{C7EFD74C-DE08-C618-A64C-56FF375036C1}"/>
              </a:ext>
            </a:extLst>
          </p:cNvPr>
          <p:cNvSpPr/>
          <p:nvPr/>
        </p:nvSpPr>
        <p:spPr>
          <a:xfrm>
            <a:off x="1937107" y="2497983"/>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7" name="Google Shape;373;p11">
            <a:extLst>
              <a:ext uri="{FF2B5EF4-FFF2-40B4-BE49-F238E27FC236}">
                <a16:creationId xmlns:a16="http://schemas.microsoft.com/office/drawing/2014/main" id="{C2E74810-7391-B718-A69D-792FAA71E63D}"/>
              </a:ext>
            </a:extLst>
          </p:cNvPr>
          <p:cNvSpPr/>
          <p:nvPr/>
        </p:nvSpPr>
        <p:spPr>
          <a:xfrm>
            <a:off x="1677303" y="2378430"/>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8" name="Google Shape;386;p11">
            <a:extLst>
              <a:ext uri="{FF2B5EF4-FFF2-40B4-BE49-F238E27FC236}">
                <a16:creationId xmlns:a16="http://schemas.microsoft.com/office/drawing/2014/main" id="{34D52DFE-C64F-31EB-D486-B118B5FDD029}"/>
              </a:ext>
            </a:extLst>
          </p:cNvPr>
          <p:cNvSpPr txBox="1"/>
          <p:nvPr/>
        </p:nvSpPr>
        <p:spPr>
          <a:xfrm>
            <a:off x="1755752" y="3307523"/>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sz="2000" b="1" i="0" u="none" strike="noStrike" kern="1200" cap="none" spc="0" normalizeH="0" baseline="0" noProof="0" dirty="0">
                <a:ln>
                  <a:noFill/>
                </a:ln>
                <a:solidFill>
                  <a:srgbClr val="106585"/>
                </a:solidFill>
                <a:effectLst/>
                <a:uLnTx/>
                <a:uFillTx/>
                <a:latin typeface="Calibri"/>
                <a:ea typeface="Calibri"/>
                <a:cs typeface="Calibri"/>
                <a:sym typeface="Calibri"/>
              </a:rPr>
              <a:t>أطبق</a:t>
            </a:r>
            <a:endParaRPr kumimoji="0" lang="ar-SA" sz="2000" b="1" i="0" u="none" strike="noStrike" kern="1200" cap="none" spc="0" normalizeH="0" baseline="0" noProof="0" dirty="0">
              <a:ln>
                <a:noFill/>
              </a:ln>
              <a:solidFill>
                <a:srgbClr val="2F5496"/>
              </a:solidFill>
              <a:effectLst/>
              <a:uLnTx/>
              <a:uFillTx/>
              <a:latin typeface="Calibri"/>
              <a:ea typeface="Calibri"/>
              <a:cs typeface="Calibri"/>
              <a:sym typeface="Calibri"/>
            </a:endParaRPr>
          </a:p>
        </p:txBody>
      </p:sp>
      <p:sp>
        <p:nvSpPr>
          <p:cNvPr id="9" name="Google Shape;391;p11">
            <a:extLst>
              <a:ext uri="{FF2B5EF4-FFF2-40B4-BE49-F238E27FC236}">
                <a16:creationId xmlns:a16="http://schemas.microsoft.com/office/drawing/2014/main" id="{22570A76-0DE3-BDC6-39A4-1F16B4D164FF}"/>
              </a:ext>
            </a:extLst>
          </p:cNvPr>
          <p:cNvSpPr/>
          <p:nvPr/>
        </p:nvSpPr>
        <p:spPr>
          <a:xfrm>
            <a:off x="2015556" y="334221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0" name="Google Shape;373;p11">
            <a:extLst>
              <a:ext uri="{FF2B5EF4-FFF2-40B4-BE49-F238E27FC236}">
                <a16:creationId xmlns:a16="http://schemas.microsoft.com/office/drawing/2014/main" id="{C32223ED-C144-FED4-0C5E-6336335D6F5B}"/>
              </a:ext>
            </a:extLst>
          </p:cNvPr>
          <p:cNvSpPr/>
          <p:nvPr/>
        </p:nvSpPr>
        <p:spPr>
          <a:xfrm>
            <a:off x="1772377" y="328916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12" name="Google Shape;386;p11">
            <a:extLst>
              <a:ext uri="{FF2B5EF4-FFF2-40B4-BE49-F238E27FC236}">
                <a16:creationId xmlns:a16="http://schemas.microsoft.com/office/drawing/2014/main" id="{35C9797B-0D49-F071-76F7-543479752F37}"/>
              </a:ext>
            </a:extLst>
          </p:cNvPr>
          <p:cNvSpPr txBox="1"/>
          <p:nvPr/>
        </p:nvSpPr>
        <p:spPr>
          <a:xfrm>
            <a:off x="1739712" y="4978620"/>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sz="2000" b="1" i="0" u="none" strike="noStrike" kern="1200" cap="none" spc="0" normalizeH="0" baseline="0" noProof="0" dirty="0">
                <a:ln>
                  <a:noFill/>
                </a:ln>
                <a:solidFill>
                  <a:srgbClr val="106585"/>
                </a:solidFill>
                <a:effectLst/>
                <a:uLnTx/>
                <a:uFillTx/>
                <a:latin typeface="Calibri"/>
                <a:ea typeface="Calibri"/>
                <a:cs typeface="Calibri"/>
                <a:sym typeface="Calibri"/>
              </a:rPr>
              <a:t>اختتام الحصة</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394;p11">
            <a:extLst>
              <a:ext uri="{FF2B5EF4-FFF2-40B4-BE49-F238E27FC236}">
                <a16:creationId xmlns:a16="http://schemas.microsoft.com/office/drawing/2014/main" id="{D42B0536-28B8-D3DA-4D4E-7F08E7B76FE6}"/>
              </a:ext>
            </a:extLst>
          </p:cNvPr>
          <p:cNvSpPr txBox="1"/>
          <p:nvPr/>
        </p:nvSpPr>
        <p:spPr>
          <a:xfrm>
            <a:off x="2175031" y="5049218"/>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5</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دق</a:t>
            </a:r>
            <a:r>
              <a:rPr kumimoji="0" lang="ar-MA" sz="1867" b="1" i="0" u="none" strike="noStrike" kern="1200" cap="none" spc="0" normalizeH="0" baseline="0" noProof="0" dirty="0" err="1">
                <a:ln>
                  <a:noFill/>
                </a:ln>
                <a:solidFill>
                  <a:srgbClr val="156082"/>
                </a:solidFill>
                <a:effectLst/>
                <a:uLnTx/>
                <a:uFillTx/>
                <a:latin typeface="Poppins ExtraBold"/>
                <a:ea typeface="Poppins ExtraBold"/>
                <a:cs typeface="Arial" panose="020B0604020202020204" pitchFamily="34" charset="0"/>
                <a:sym typeface="Poppins ExtraBold"/>
              </a:rPr>
              <a:t>ائ</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5" name="Google Shape;375;p11">
            <a:extLst>
              <a:ext uri="{FF2B5EF4-FFF2-40B4-BE49-F238E27FC236}">
                <a16:creationId xmlns:a16="http://schemas.microsoft.com/office/drawing/2014/main" id="{A8D40963-F10C-088F-D2F0-3C2B8E25DF18}"/>
              </a:ext>
            </a:extLst>
          </p:cNvPr>
          <p:cNvSpPr/>
          <p:nvPr/>
        </p:nvSpPr>
        <p:spPr>
          <a:xfrm>
            <a:off x="1755752" y="4961308"/>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2" name="Google Shape;380;p11">
            <a:extLst>
              <a:ext uri="{FF2B5EF4-FFF2-40B4-BE49-F238E27FC236}">
                <a16:creationId xmlns:a16="http://schemas.microsoft.com/office/drawing/2014/main" id="{F30E781C-D60E-3BEF-36CD-C451DDA71A8D}"/>
              </a:ext>
            </a:extLst>
          </p:cNvPr>
          <p:cNvSpPr/>
          <p:nvPr/>
        </p:nvSpPr>
        <p:spPr>
          <a:xfrm>
            <a:off x="9578645" y="4117815"/>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4" name="Google Shape;386;p11">
            <a:extLst>
              <a:ext uri="{FF2B5EF4-FFF2-40B4-BE49-F238E27FC236}">
                <a16:creationId xmlns:a16="http://schemas.microsoft.com/office/drawing/2014/main" id="{88F29B74-C746-F1AF-94C0-7D2E48FF5E0F}"/>
              </a:ext>
            </a:extLst>
          </p:cNvPr>
          <p:cNvSpPr txBox="1"/>
          <p:nvPr/>
        </p:nvSpPr>
        <p:spPr>
          <a:xfrm>
            <a:off x="1723149" y="4127168"/>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MA" sz="2000" b="1" i="0" u="none" strike="noStrike" kern="1200" cap="none" spc="0" normalizeH="0" baseline="0" noProof="0" dirty="0">
                <a:ln>
                  <a:noFill/>
                </a:ln>
                <a:solidFill>
                  <a:srgbClr val="106585"/>
                </a:solidFill>
                <a:effectLst/>
                <a:uLnTx/>
                <a:uFillTx/>
                <a:latin typeface="Calibri"/>
                <a:ea typeface="Calibri"/>
                <a:cs typeface="Calibri"/>
                <a:sym typeface="Calibri"/>
              </a:rPr>
              <a:t>أتحدث</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1" name="Google Shape;394;p11">
            <a:extLst>
              <a:ext uri="{FF2B5EF4-FFF2-40B4-BE49-F238E27FC236}">
                <a16:creationId xmlns:a16="http://schemas.microsoft.com/office/drawing/2014/main" id="{9F9CEE66-AB2B-75A3-C7AD-5956C1EFE505}"/>
              </a:ext>
            </a:extLst>
          </p:cNvPr>
          <p:cNvSpPr txBox="1"/>
          <p:nvPr/>
        </p:nvSpPr>
        <p:spPr>
          <a:xfrm>
            <a:off x="2158468" y="4202372"/>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20</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دق</a:t>
            </a:r>
            <a:r>
              <a:rPr lang="ar-MA" sz="1867" b="1" dirty="0">
                <a:solidFill>
                  <a:srgbClr val="156082"/>
                </a:solidFill>
                <a:latin typeface="Poppins ExtraBold"/>
                <a:ea typeface="Poppins ExtraBold"/>
                <a:cs typeface="Arial" panose="020B0604020202020204" pitchFamily="34" charset="0"/>
                <a:sym typeface="Poppins ExtraBold"/>
              </a:rPr>
              <a:t>ي</a:t>
            </a: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ق</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3" name="Google Shape;375;p11">
            <a:extLst>
              <a:ext uri="{FF2B5EF4-FFF2-40B4-BE49-F238E27FC236}">
                <a16:creationId xmlns:a16="http://schemas.microsoft.com/office/drawing/2014/main" id="{AC7C48C3-9D00-ACE7-2922-CDAE9C148F6A}"/>
              </a:ext>
            </a:extLst>
          </p:cNvPr>
          <p:cNvSpPr/>
          <p:nvPr/>
        </p:nvSpPr>
        <p:spPr>
          <a:xfrm>
            <a:off x="1739189" y="4114462"/>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12550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857788" y="2692665"/>
            <a:ext cx="4754879" cy="1701300"/>
          </a:xfrm>
          <a:prstGeom prst="rect">
            <a:avLst/>
          </a:prstGeom>
          <a:noFill/>
          <a:ln cap="flat">
            <a:noFill/>
          </a:ln>
        </p:spPr>
        <p:txBody>
          <a:bodyPr vert="horz" wrap="square" lIns="0" tIns="0" rIns="0" bIns="0" anchor="t" anchorCtr="1" compatLnSpc="1">
            <a:spAutoFit/>
          </a:bodyPr>
          <a:lstStyle/>
          <a:p>
            <a:pPr algn="ctr" defTabSz="1219170" rtl="1">
              <a:lnSpc>
                <a:spcPct val="131218"/>
              </a:lnSpc>
              <a:defRPr sz="1800" b="0" i="0" u="none" strike="noStrike" kern="0" cap="none" spc="0" baseline="0">
                <a:solidFill>
                  <a:srgbClr val="000000"/>
                </a:solidFill>
                <a:uFillTx/>
              </a:defRPr>
            </a:pPr>
            <a:r>
              <a:rPr kumimoji="0" lang="ar-SA" sz="4400"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a:t>
            </a:r>
            <a:r>
              <a:rPr kumimoji="0" lang="ar-MA" sz="4400" b="1" i="0" u="none" strike="noStrike" kern="0" cap="none" spc="0" normalizeH="0" baseline="0" noProof="0" dirty="0">
                <a:ln>
                  <a:noFill/>
                </a:ln>
                <a:solidFill>
                  <a:srgbClr val="44546A"/>
                </a:solidFill>
                <a:effectLst/>
                <a:uLnTx/>
                <a:uFillTx/>
                <a:latin typeface="Calibri"/>
                <a:ea typeface="Calibri"/>
                <a:cs typeface="Calibri"/>
                <a:sym typeface="Calibri"/>
              </a:rPr>
              <a:t>05 </a:t>
            </a:r>
            <a:r>
              <a:rPr lang="ar-MA" sz="4400" b="1" kern="0" dirty="0">
                <a:solidFill>
                  <a:srgbClr val="44546A"/>
                </a:solidFill>
                <a:latin typeface="Calibri"/>
                <a:ea typeface="Calibri"/>
                <a:cs typeface="Calibri"/>
              </a:rPr>
              <a:t>دقائق </a:t>
            </a:r>
            <a:r>
              <a:rPr kumimoji="0" lang="ar-SA" sz="4400" b="1" i="0" u="none" strike="noStrike" kern="0" cap="none" spc="0" normalizeH="0" baseline="0" noProof="0" dirty="0">
                <a:ln>
                  <a:noFill/>
                </a:ln>
                <a:solidFill>
                  <a:srgbClr val="44546A"/>
                </a:solidFill>
                <a:effectLst/>
                <a:uLnTx/>
                <a:uFillTx/>
                <a:latin typeface="Calibri"/>
                <a:ea typeface="Calibri"/>
                <a:cs typeface="Calibri"/>
                <a:sym typeface="Calibri"/>
              </a:rPr>
              <a:t> </a:t>
            </a:r>
            <a:endParaRPr kumimoji="0" lang="fr-FR" sz="4400"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SA" sz="4400" b="1" kern="0" dirty="0">
                <a:solidFill>
                  <a:srgbClr val="44546A"/>
                </a:solidFill>
                <a:latin typeface="Calibri"/>
                <a:ea typeface="Calibri"/>
                <a:cs typeface="Calibri"/>
                <a:sym typeface="Calibri"/>
              </a:rPr>
              <a:t>أ- نشاط اعتيادي</a:t>
            </a:r>
            <a:endParaRPr lang="ar-MA" sz="4400" b="1" kern="0" dirty="0">
              <a:solidFill>
                <a:srgbClr val="44546A"/>
              </a:solidFill>
              <a:latin typeface="Calibri"/>
              <a:ea typeface="Calibri"/>
              <a:cs typeface="Calibri"/>
            </a:endParaRPr>
          </a:p>
        </p:txBody>
      </p:sp>
      <p:grpSp>
        <p:nvGrpSpPr>
          <p:cNvPr id="2" name="Groupe 1">
            <a:extLst>
              <a:ext uri="{FF2B5EF4-FFF2-40B4-BE49-F238E27FC236}">
                <a16:creationId xmlns:a16="http://schemas.microsoft.com/office/drawing/2014/main" id="{1B331808-E163-7E84-28FB-8BE65BC751E0}"/>
              </a:ext>
            </a:extLst>
          </p:cNvPr>
          <p:cNvGrpSpPr/>
          <p:nvPr/>
        </p:nvGrpSpPr>
        <p:grpSpPr>
          <a:xfrm>
            <a:off x="435500" y="2075448"/>
            <a:ext cx="3104368" cy="3007332"/>
            <a:chOff x="587266" y="1926814"/>
            <a:chExt cx="3104368" cy="3007332"/>
          </a:xfrm>
        </p:grpSpPr>
        <p:pic>
          <p:nvPicPr>
            <p:cNvPr id="3" name="Image 2" descr="Une image contenant gâteau d’anniversaire, dessin humoristique, dessin, clipart">
              <a:extLst>
                <a:ext uri="{FF2B5EF4-FFF2-40B4-BE49-F238E27FC236}">
                  <a16:creationId xmlns:a16="http://schemas.microsoft.com/office/drawing/2014/main" id="{016389F8-4A62-4E30-1DB3-7BF96A906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2519" y="1926814"/>
              <a:ext cx="2069115" cy="1234434"/>
            </a:xfrm>
            <a:prstGeom prst="rect">
              <a:avLst/>
            </a:prstGeom>
          </p:spPr>
        </p:pic>
        <p:pic>
          <p:nvPicPr>
            <p:cNvPr id="4" name="Picture 1">
              <a:extLst>
                <a:ext uri="{FF2B5EF4-FFF2-40B4-BE49-F238E27FC236}">
                  <a16:creationId xmlns:a16="http://schemas.microsoft.com/office/drawing/2014/main" id="{9C94CC5D-867C-00BA-095A-C073C9CF46F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87266" y="2258937"/>
              <a:ext cx="2675209" cy="2675209"/>
            </a:xfrm>
            <a:prstGeom prst="rect">
              <a:avLst/>
            </a:prstGeom>
          </p:spPr>
        </p:pic>
      </p:grpSp>
      <p:sp>
        <p:nvSpPr>
          <p:cNvPr id="10" name="Rectangle 9">
            <a:extLst>
              <a:ext uri="{FF2B5EF4-FFF2-40B4-BE49-F238E27FC236}">
                <a16:creationId xmlns:a16="http://schemas.microsoft.com/office/drawing/2014/main" id="{CB36D77B-006A-9ACA-624B-368B1BBF57FE}"/>
              </a:ext>
            </a:extLst>
          </p:cNvPr>
          <p:cNvSpPr/>
          <p:nvPr/>
        </p:nvSpPr>
        <p:spPr>
          <a:xfrm>
            <a:off x="-2894" y="9939"/>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1417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8" name="Picture 2" descr="Lever la main - Icônes mains et gestes gratuites">
            <a:extLst>
              <a:ext uri="{FF2B5EF4-FFF2-40B4-BE49-F238E27FC236}">
                <a16:creationId xmlns:a16="http://schemas.microsoft.com/office/drawing/2014/main" id="{534CD562-93D0-3ABD-CA5C-20845285BF7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34" y="60107"/>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re 9">
            <a:extLst>
              <a:ext uri="{FF2B5EF4-FFF2-40B4-BE49-F238E27FC236}">
                <a16:creationId xmlns:a16="http://schemas.microsoft.com/office/drawing/2014/main" id="{C47F273D-8CD0-BF2A-6379-82DCAC8F7C50}"/>
              </a:ext>
            </a:extLst>
          </p:cNvPr>
          <p:cNvSpPr txBox="1">
            <a:spLocks/>
          </p:cNvSpPr>
          <p:nvPr/>
        </p:nvSpPr>
        <p:spPr>
          <a:xfrm>
            <a:off x="134693" y="391532"/>
            <a:ext cx="11115069" cy="34233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1000"/>
              </a:spcBef>
            </a:pPr>
            <a:r>
              <a:rPr lang="ar-MA" sz="1400" dirty="0">
                <a:solidFill>
                  <a:schemeClr val="bg2">
                    <a:lumMod val="75000"/>
                  </a:schemeClr>
                </a:solidFill>
                <a:latin typeface="Calibri" panose="020F0502020204030204" pitchFamily="34" charset="0"/>
                <a:ea typeface="+mn-ea"/>
                <a:cs typeface="Calibri" panose="020F0502020204030204" pitchFamily="34" charset="0"/>
              </a:rPr>
              <a:t>يقدم المتعلم مجموعة من الصور، ويطلب من المتعلمين التعرف على أسمائها..</a:t>
            </a:r>
            <a:endParaRPr lang="fr-FR" sz="1400" dirty="0">
              <a:solidFill>
                <a:schemeClr val="bg2">
                  <a:lumMod val="75000"/>
                </a:schemeClr>
              </a:solidFill>
              <a:latin typeface="Calibri" panose="020F0502020204030204" pitchFamily="34" charset="0"/>
              <a:ea typeface="+mn-ea"/>
              <a:cs typeface="Calibri" panose="020F0502020204030204" pitchFamily="34" charset="0"/>
            </a:endParaRPr>
          </a:p>
        </p:txBody>
      </p:sp>
      <p:sp>
        <p:nvSpPr>
          <p:cNvPr id="10" name="Titre 3">
            <a:extLst>
              <a:ext uri="{FF2B5EF4-FFF2-40B4-BE49-F238E27FC236}">
                <a16:creationId xmlns:a16="http://schemas.microsoft.com/office/drawing/2014/main" id="{F7BFDFC8-B957-CEAD-D176-DD95D50136ED}"/>
              </a:ext>
            </a:extLst>
          </p:cNvPr>
          <p:cNvSpPr txBox="1">
            <a:spLocks/>
          </p:cNvSpPr>
          <p:nvPr/>
        </p:nvSpPr>
        <p:spPr>
          <a:xfrm>
            <a:off x="200630" y="0"/>
            <a:ext cx="11115069" cy="470617"/>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0" i="1" kern="1200">
                <a:solidFill>
                  <a:schemeClr val="bg2">
                    <a:lumMod val="50000"/>
                  </a:schemeClr>
                </a:solidFill>
                <a:latin typeface="+mn-lt"/>
                <a:ea typeface="+mj-ea"/>
                <a:cs typeface="+mj-cs"/>
              </a:defRPr>
            </a:lvl1pPr>
          </a:lstStyle>
          <a:p>
            <a:pPr rtl="1"/>
            <a:r>
              <a:rPr lang="ar-MA" sz="2000" b="1" i="0" dirty="0">
                <a:cs typeface="Calibri" panose="020F0502020204030204" pitchFamily="34" charset="0"/>
              </a:rPr>
              <a:t>النشاط الاعتيادي: لنتعرف أسماء هذه الأدوات السينمائية.</a:t>
            </a:r>
            <a:endParaRPr lang="fr-FR" sz="2000" b="1" i="0" dirty="0">
              <a:cs typeface="Calibri" panose="020F0502020204030204" pitchFamily="34" charset="0"/>
            </a:endParaRPr>
          </a:p>
        </p:txBody>
      </p:sp>
      <p:pic>
        <p:nvPicPr>
          <p:cNvPr id="11" name="Image 10">
            <a:extLst>
              <a:ext uri="{FF2B5EF4-FFF2-40B4-BE49-F238E27FC236}">
                <a16:creationId xmlns:a16="http://schemas.microsoft.com/office/drawing/2014/main" id="{52B45B5B-D24D-A266-18E9-F67DA9D97B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5214" y="1244396"/>
            <a:ext cx="3388672" cy="2886170"/>
          </a:xfrm>
          <a:prstGeom prst="rect">
            <a:avLst/>
          </a:prstGeom>
        </p:spPr>
      </p:pic>
      <p:pic>
        <p:nvPicPr>
          <p:cNvPr id="12" name="Image 11">
            <a:extLst>
              <a:ext uri="{FF2B5EF4-FFF2-40B4-BE49-F238E27FC236}">
                <a16:creationId xmlns:a16="http://schemas.microsoft.com/office/drawing/2014/main" id="{0A11A566-E1EB-F746-FFE9-F49144633B2E}"/>
              </a:ext>
            </a:extLst>
          </p:cNvPr>
          <p:cNvPicPr>
            <a:picLocks noChangeAspect="1"/>
          </p:cNvPicPr>
          <p:nvPr/>
        </p:nvPicPr>
        <p:blipFill rotWithShape="1">
          <a:blip r:embed="rId6">
            <a:extLst>
              <a:ext uri="{28A0092B-C50C-407E-A947-70E740481C1C}">
                <a14:useLocalDpi xmlns:a14="http://schemas.microsoft.com/office/drawing/2010/main" val="0"/>
              </a:ext>
            </a:extLst>
          </a:blip>
          <a:srcRect l="24068" r="18080"/>
          <a:stretch/>
        </p:blipFill>
        <p:spPr>
          <a:xfrm>
            <a:off x="4512989" y="4512778"/>
            <a:ext cx="3013764" cy="1975975"/>
          </a:xfrm>
          <a:prstGeom prst="rect">
            <a:avLst/>
          </a:prstGeom>
        </p:spPr>
      </p:pic>
      <p:pic>
        <p:nvPicPr>
          <p:cNvPr id="13" name="Image 12">
            <a:extLst>
              <a:ext uri="{FF2B5EF4-FFF2-40B4-BE49-F238E27FC236}">
                <a16:creationId xmlns:a16="http://schemas.microsoft.com/office/drawing/2014/main" id="{2136C5F3-39DD-7FCB-3EFA-4CAD4A8631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00116" y="1156911"/>
            <a:ext cx="3013763" cy="3099779"/>
          </a:xfrm>
          <a:prstGeom prst="rect">
            <a:avLst/>
          </a:prstGeom>
        </p:spPr>
      </p:pic>
      <p:pic>
        <p:nvPicPr>
          <p:cNvPr id="14" name="Image 13">
            <a:extLst>
              <a:ext uri="{FF2B5EF4-FFF2-40B4-BE49-F238E27FC236}">
                <a16:creationId xmlns:a16="http://schemas.microsoft.com/office/drawing/2014/main" id="{8300B906-C742-FD06-3477-A56C9AD960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8514" y="1342733"/>
            <a:ext cx="3440733" cy="260915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itre 9">
            <a:extLst>
              <a:ext uri="{FF2B5EF4-FFF2-40B4-BE49-F238E27FC236}">
                <a16:creationId xmlns:a16="http://schemas.microsoft.com/office/drawing/2014/main" id="{8A9DBF0A-4E6B-F80E-56DA-745E0FB9E1C7}"/>
              </a:ext>
            </a:extLst>
          </p:cNvPr>
          <p:cNvSpPr txBox="1">
            <a:spLocks/>
          </p:cNvSpPr>
          <p:nvPr/>
        </p:nvSpPr>
        <p:spPr>
          <a:xfrm>
            <a:off x="1090658" y="354384"/>
            <a:ext cx="10161104" cy="29919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1000"/>
              </a:spcBef>
            </a:pPr>
            <a:r>
              <a:rPr lang="ar-MA" sz="1400" dirty="0">
                <a:solidFill>
                  <a:schemeClr val="bg2">
                    <a:lumMod val="75000"/>
                  </a:schemeClr>
                </a:solidFill>
                <a:latin typeface="Calibri" panose="020F0502020204030204" pitchFamily="34" charset="0"/>
                <a:ea typeface="+mn-ea"/>
                <a:cs typeface="Calibri" panose="020F0502020204030204" pitchFamily="34" charset="0"/>
              </a:rPr>
              <a:t>يقدم المدرس اسم كل أداة من هذه الأدوات، ويشرح وظيفتها في العمل السينمائي.</a:t>
            </a:r>
            <a:endParaRPr lang="fr-FR" sz="1400" dirty="0">
              <a:solidFill>
                <a:schemeClr val="bg2">
                  <a:lumMod val="75000"/>
                </a:schemeClr>
              </a:solidFill>
              <a:latin typeface="Calibri" panose="020F0502020204030204" pitchFamily="34" charset="0"/>
              <a:ea typeface="+mn-ea"/>
              <a:cs typeface="Calibri" panose="020F0502020204030204" pitchFamily="34" charset="0"/>
            </a:endParaRPr>
          </a:p>
        </p:txBody>
      </p:sp>
      <p:sp>
        <p:nvSpPr>
          <p:cNvPr id="12" name="Titre 3">
            <a:extLst>
              <a:ext uri="{FF2B5EF4-FFF2-40B4-BE49-F238E27FC236}">
                <a16:creationId xmlns:a16="http://schemas.microsoft.com/office/drawing/2014/main" id="{7AACB11B-E005-2D0E-CCDF-7EDB88797725}"/>
              </a:ext>
            </a:extLst>
          </p:cNvPr>
          <p:cNvSpPr txBox="1">
            <a:spLocks/>
          </p:cNvSpPr>
          <p:nvPr/>
        </p:nvSpPr>
        <p:spPr>
          <a:xfrm>
            <a:off x="253332" y="-34704"/>
            <a:ext cx="11115069" cy="470617"/>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0" i="1" kern="1200">
                <a:solidFill>
                  <a:schemeClr val="bg2">
                    <a:lumMod val="50000"/>
                  </a:schemeClr>
                </a:solidFill>
                <a:latin typeface="+mn-lt"/>
                <a:ea typeface="+mj-ea"/>
                <a:cs typeface="+mj-cs"/>
              </a:defRPr>
            </a:lvl1pPr>
          </a:lstStyle>
          <a:p>
            <a:pPr rtl="1"/>
            <a:r>
              <a:rPr lang="ar-MA" sz="2000" b="1" i="0" dirty="0">
                <a:cs typeface="Calibri" panose="020F0502020204030204" pitchFamily="34" charset="0"/>
              </a:rPr>
              <a:t>ممتاز. </a:t>
            </a:r>
            <a:endParaRPr lang="fr-FR" sz="2000" b="1" i="0" dirty="0">
              <a:cs typeface="Calibri" panose="020F0502020204030204" pitchFamily="34" charset="0"/>
            </a:endParaRPr>
          </a:p>
        </p:txBody>
      </p:sp>
      <p:pic>
        <p:nvPicPr>
          <p:cNvPr id="13" name="Image 12">
            <a:extLst>
              <a:ext uri="{FF2B5EF4-FFF2-40B4-BE49-F238E27FC236}">
                <a16:creationId xmlns:a16="http://schemas.microsoft.com/office/drawing/2014/main" id="{FB571FE6-9222-C94A-C777-6E5DDF7ECE1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182" y="36580"/>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26662212-7D50-AD3E-D40B-5EB9764CFECC}"/>
              </a:ext>
            </a:extLst>
          </p:cNvPr>
          <p:cNvSpPr/>
          <p:nvPr/>
        </p:nvSpPr>
        <p:spPr>
          <a:xfrm>
            <a:off x="9680028" y="1370678"/>
            <a:ext cx="2151916" cy="788276"/>
          </a:xfrm>
          <a:prstGeom prst="rect">
            <a:avLst/>
          </a:prstGeom>
          <a:ln w="7620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t>الكاميرا</a:t>
            </a:r>
            <a:endParaRPr lang="fr-FR" sz="3200" b="1" dirty="0"/>
          </a:p>
        </p:txBody>
      </p:sp>
      <p:sp>
        <p:nvSpPr>
          <p:cNvPr id="15" name="Rectangle 14">
            <a:extLst>
              <a:ext uri="{FF2B5EF4-FFF2-40B4-BE49-F238E27FC236}">
                <a16:creationId xmlns:a16="http://schemas.microsoft.com/office/drawing/2014/main" id="{55670318-82EC-86C1-DC49-0119021AF301}"/>
              </a:ext>
            </a:extLst>
          </p:cNvPr>
          <p:cNvSpPr/>
          <p:nvPr/>
        </p:nvSpPr>
        <p:spPr>
          <a:xfrm>
            <a:off x="6096000" y="1350415"/>
            <a:ext cx="3013764" cy="966194"/>
          </a:xfrm>
          <a:prstGeom prst="rect">
            <a:avLst/>
          </a:prstGeom>
          <a:ln w="7620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t>الحوامل الثلاثية: </a:t>
            </a:r>
            <a:r>
              <a:rPr lang="ar-MA" sz="3200" b="1" dirty="0" err="1"/>
              <a:t>ترايبود</a:t>
            </a:r>
            <a:endParaRPr lang="fr-FR" sz="3200" b="1" dirty="0"/>
          </a:p>
        </p:txBody>
      </p:sp>
      <p:sp>
        <p:nvSpPr>
          <p:cNvPr id="16" name="Rectangle 15">
            <a:extLst>
              <a:ext uri="{FF2B5EF4-FFF2-40B4-BE49-F238E27FC236}">
                <a16:creationId xmlns:a16="http://schemas.microsoft.com/office/drawing/2014/main" id="{976A949F-E23C-0819-3269-C88D5E3A32D6}"/>
              </a:ext>
            </a:extLst>
          </p:cNvPr>
          <p:cNvSpPr/>
          <p:nvPr/>
        </p:nvSpPr>
        <p:spPr>
          <a:xfrm>
            <a:off x="3804744" y="1350415"/>
            <a:ext cx="2006123" cy="788276"/>
          </a:xfrm>
          <a:prstGeom prst="rect">
            <a:avLst/>
          </a:prstGeom>
          <a:ln w="7620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err="1"/>
              <a:t>كلاكيت</a:t>
            </a:r>
            <a:endParaRPr lang="fr-FR" sz="3200" b="1" dirty="0"/>
          </a:p>
        </p:txBody>
      </p:sp>
      <p:sp>
        <p:nvSpPr>
          <p:cNvPr id="17" name="Rectangle 16">
            <a:extLst>
              <a:ext uri="{FF2B5EF4-FFF2-40B4-BE49-F238E27FC236}">
                <a16:creationId xmlns:a16="http://schemas.microsoft.com/office/drawing/2014/main" id="{8CC59395-9576-0C76-D5F1-AC0B671873D8}"/>
              </a:ext>
            </a:extLst>
          </p:cNvPr>
          <p:cNvSpPr/>
          <p:nvPr/>
        </p:nvSpPr>
        <p:spPr>
          <a:xfrm>
            <a:off x="462455" y="1350415"/>
            <a:ext cx="3117513" cy="788276"/>
          </a:xfrm>
          <a:prstGeom prst="rect">
            <a:avLst/>
          </a:prstGeom>
          <a:ln w="7620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t>الإنارة</a:t>
            </a:r>
            <a:endParaRPr lang="fr-FR" sz="3200" b="1" dirty="0"/>
          </a:p>
        </p:txBody>
      </p:sp>
      <p:pic>
        <p:nvPicPr>
          <p:cNvPr id="18" name="Image 17">
            <a:extLst>
              <a:ext uri="{FF2B5EF4-FFF2-40B4-BE49-F238E27FC236}">
                <a16:creationId xmlns:a16="http://schemas.microsoft.com/office/drawing/2014/main" id="{F2D86592-B98B-18AB-5BF2-A210DFD6F6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068" y="2216383"/>
            <a:ext cx="3117513" cy="2886170"/>
          </a:xfrm>
          <a:prstGeom prst="rect">
            <a:avLst/>
          </a:prstGeom>
        </p:spPr>
      </p:pic>
      <p:pic>
        <p:nvPicPr>
          <p:cNvPr id="19" name="Image 18">
            <a:extLst>
              <a:ext uri="{FF2B5EF4-FFF2-40B4-BE49-F238E27FC236}">
                <a16:creationId xmlns:a16="http://schemas.microsoft.com/office/drawing/2014/main" id="{FE35FCED-1943-478B-CD2D-7580DE6EB786}"/>
              </a:ext>
            </a:extLst>
          </p:cNvPr>
          <p:cNvPicPr>
            <a:picLocks noChangeAspect="1"/>
          </p:cNvPicPr>
          <p:nvPr/>
        </p:nvPicPr>
        <p:blipFill rotWithShape="1">
          <a:blip r:embed="rId6">
            <a:extLst>
              <a:ext uri="{28A0092B-C50C-407E-A947-70E740481C1C}">
                <a14:useLocalDpi xmlns:a14="http://schemas.microsoft.com/office/drawing/2010/main" val="0"/>
              </a:ext>
            </a:extLst>
          </a:blip>
          <a:srcRect l="24068" r="18080"/>
          <a:stretch/>
        </p:blipFill>
        <p:spPr>
          <a:xfrm>
            <a:off x="3681808" y="2316609"/>
            <a:ext cx="2326805" cy="2878364"/>
          </a:xfrm>
          <a:prstGeom prst="rect">
            <a:avLst/>
          </a:prstGeom>
        </p:spPr>
      </p:pic>
      <p:pic>
        <p:nvPicPr>
          <p:cNvPr id="20" name="Image 19">
            <a:extLst>
              <a:ext uri="{FF2B5EF4-FFF2-40B4-BE49-F238E27FC236}">
                <a16:creationId xmlns:a16="http://schemas.microsoft.com/office/drawing/2014/main" id="{178EABCC-578A-26BC-29D9-9D048B0EFD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1" y="2402107"/>
            <a:ext cx="3013763" cy="3099779"/>
          </a:xfrm>
          <a:prstGeom prst="rect">
            <a:avLst/>
          </a:prstGeom>
        </p:spPr>
      </p:pic>
      <p:pic>
        <p:nvPicPr>
          <p:cNvPr id="21" name="Image 20">
            <a:extLst>
              <a:ext uri="{FF2B5EF4-FFF2-40B4-BE49-F238E27FC236}">
                <a16:creationId xmlns:a16="http://schemas.microsoft.com/office/drawing/2014/main" id="{5C3F2373-CE8D-46FC-BE98-C351E4D9A9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34027" y="2493396"/>
            <a:ext cx="2216037" cy="2609157"/>
          </a:xfrm>
          <a:prstGeom prst="rect">
            <a:avLst/>
          </a:prstGeom>
        </p:spPr>
      </p:pic>
    </p:spTree>
    <p:extLst>
      <p:ext uri="{BB962C8B-B14F-4D97-AF65-F5344CB8AC3E}">
        <p14:creationId xmlns:p14="http://schemas.microsoft.com/office/powerpoint/2010/main" val="1906315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320145" y="2008346"/>
            <a:ext cx="5312187" cy="271132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5467" b="1" kern="0" dirty="0">
                <a:solidFill>
                  <a:srgbClr val="44546A"/>
                </a:solidFill>
                <a:latin typeface="Calibri"/>
                <a:ea typeface="Calibri"/>
                <a:cs typeface="Calibri"/>
                <a:sym typeface="Calibri"/>
              </a:rPr>
              <a:t>افتتاح الحصة: </a:t>
            </a:r>
            <a:endParaRPr lang="fr-FR" sz="5467" b="1" kern="0" dirty="0">
              <a:solidFill>
                <a:srgbClr val="44546A"/>
              </a:solidFill>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MA" sz="3600" b="1" kern="0" dirty="0">
                <a:solidFill>
                  <a:schemeClr val="accent2"/>
                </a:solidFill>
                <a:latin typeface="Calibri"/>
                <a:ea typeface="Calibri"/>
                <a:cs typeface="Calibri"/>
                <a:sym typeface="Calibri"/>
              </a:rPr>
              <a:t>ب</a:t>
            </a:r>
            <a:r>
              <a:rPr lang="ar-SA" sz="3600" b="1" kern="0" dirty="0">
                <a:solidFill>
                  <a:schemeClr val="accent2"/>
                </a:solidFill>
                <a:latin typeface="Calibri"/>
                <a:ea typeface="Calibri"/>
                <a:cs typeface="Calibri"/>
                <a:sym typeface="Calibri"/>
              </a:rPr>
              <a:t>- </a:t>
            </a:r>
            <a:r>
              <a:rPr lang="ar-MA" sz="3600" b="1" kern="0" dirty="0">
                <a:solidFill>
                  <a:schemeClr val="accent2"/>
                </a:solidFill>
                <a:latin typeface="Calibri"/>
                <a:ea typeface="Calibri"/>
                <a:cs typeface="Calibri"/>
                <a:sym typeface="Calibri"/>
              </a:rPr>
              <a:t>مراقبة إنجاز الواجبات المنزلية</a:t>
            </a:r>
            <a:endParaRPr lang="ar-MA" sz="3600" b="1" kern="0" dirty="0">
              <a:solidFill>
                <a:schemeClr val="accent2"/>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MA" sz="4800" b="1" kern="0" dirty="0">
                <a:solidFill>
                  <a:srgbClr val="44546A"/>
                </a:solidFill>
                <a:latin typeface="Arial"/>
                <a:ea typeface="Calibri"/>
                <a:cs typeface="Arial"/>
              </a:rPr>
              <a:t>دقيقة واحدة</a:t>
            </a:r>
            <a:endParaRPr lang="fr-FR" sz="4800" b="1" kern="0" dirty="0">
              <a:solidFill>
                <a:srgbClr val="44546A"/>
              </a:solidFill>
              <a:latin typeface="Calibri"/>
              <a:ea typeface="Calibri"/>
              <a:cs typeface="Calibri"/>
            </a:endParaRPr>
          </a:p>
        </p:txBody>
      </p:sp>
      <p:pic>
        <p:nvPicPr>
          <p:cNvPr id="2" name="Picture 1">
            <a:extLst>
              <a:ext uri="{FF2B5EF4-FFF2-40B4-BE49-F238E27FC236}">
                <a16:creationId xmlns:a16="http://schemas.microsoft.com/office/drawing/2014/main" id="{9ABC5832-2B7A-7ED4-240F-6F1180D6D9D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713863" y="2091395"/>
            <a:ext cx="2675209" cy="2675209"/>
          </a:xfrm>
          <a:prstGeom prst="rect">
            <a:avLst/>
          </a:prstGeom>
        </p:spPr>
      </p:pic>
      <p:pic>
        <p:nvPicPr>
          <p:cNvPr id="3" name="Google Shape;1333;p128">
            <a:extLst>
              <a:ext uri="{FF2B5EF4-FFF2-40B4-BE49-F238E27FC236}">
                <a16:creationId xmlns:a16="http://schemas.microsoft.com/office/drawing/2014/main" id="{67E6CB38-98DB-38FF-AA01-E4DE9E230364}"/>
              </a:ext>
            </a:extLst>
          </p:cNvPr>
          <p:cNvPicPr>
            <a:picLocks noChangeAspect="1"/>
          </p:cNvPicPr>
          <p:nvPr/>
        </p:nvPicPr>
        <p:blipFill>
          <a:blip r:embed="rId4">
            <a:alphaModFix/>
          </a:blip>
          <a:srcRect/>
          <a:stretch>
            <a:fillRect/>
          </a:stretch>
        </p:blipFill>
        <p:spPr>
          <a:xfrm>
            <a:off x="2113538" y="2342910"/>
            <a:ext cx="877251" cy="877251"/>
          </a:xfrm>
          <a:prstGeom prst="rect">
            <a:avLst/>
          </a:prstGeom>
          <a:noFill/>
          <a:ln cap="flat">
            <a:noFill/>
          </a:ln>
        </p:spPr>
      </p:pic>
      <p:sp>
        <p:nvSpPr>
          <p:cNvPr id="4" name="Rectangle 3">
            <a:extLst>
              <a:ext uri="{FF2B5EF4-FFF2-40B4-BE49-F238E27FC236}">
                <a16:creationId xmlns:a16="http://schemas.microsoft.com/office/drawing/2014/main" id="{3F7D9251-797B-2F7F-E884-E1C7841176C4}"/>
              </a:ext>
            </a:extLst>
          </p:cNvPr>
          <p:cNvSpPr/>
          <p:nvPr/>
        </p:nvSpPr>
        <p:spPr>
          <a:xfrm>
            <a:off x="-2894" y="9939"/>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6617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347870" y="216280"/>
            <a:ext cx="1056030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b="1" kern="0" dirty="0">
                <a:solidFill>
                  <a:srgbClr val="757070"/>
                </a:solidFill>
                <a:cs typeface="Calibri"/>
              </a:rPr>
              <a:t>الآن، دعونا نتحقق معًا من الواجبات المنزلية التي طلب منكم إنجازها، لنتأكد من مدى اجتهادكم وفهمكم للدرس.</a:t>
            </a:r>
            <a:endParaRPr lang="en-US" b="1" dirty="0">
              <a:solidFill>
                <a:srgbClr val="757070"/>
              </a:solidFill>
              <a:ea typeface="Calibri"/>
              <a:cs typeface="Calibri"/>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591061"/>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مدى </a:t>
            </a:r>
            <a:r>
              <a:rPr lang="ar-SA" sz="1600" i="1" dirty="0">
                <a:solidFill>
                  <a:srgbClr val="AFABAB"/>
                </a:solidFill>
                <a:latin typeface="Calibri" pitchFamily="34"/>
                <a:cs typeface="Calibri" pitchFamily="34"/>
              </a:rPr>
              <a:t>إنجاز</a:t>
            </a:r>
            <a:r>
              <a:rPr lang="ar-MA" sz="1600" i="1" dirty="0">
                <a:solidFill>
                  <a:srgbClr val="AFABAB"/>
                </a:solidFill>
                <a:latin typeface="Calibri" pitchFamily="34"/>
                <a:cs typeface="Calibri" pitchFamily="34"/>
              </a:rPr>
              <a:t> المتعلمين ل</a:t>
            </a:r>
            <a:r>
              <a:rPr lang="ar-SA" sz="1600" i="1" dirty="0">
                <a:solidFill>
                  <a:srgbClr val="AFABAB"/>
                </a:solidFill>
                <a:latin typeface="Calibri" pitchFamily="34"/>
                <a:cs typeface="Calibri" pitchFamily="34"/>
              </a:rPr>
              <a:t>لواجبات المنزلية</a:t>
            </a:r>
            <a:r>
              <a:rPr lang="ar-MA" sz="1600" i="1" dirty="0">
                <a:solidFill>
                  <a:srgbClr val="AFABAB"/>
                </a:solidFill>
                <a:latin typeface="Calibri" pitchFamily="34"/>
                <a:cs typeface="Calibri" pitchFamily="34"/>
              </a:rPr>
              <a:t>( يكفي المدرس بعينة من المتعلمين في كل حصة)</a:t>
            </a:r>
            <a:r>
              <a:rPr lang="ar-SA" sz="1600" i="1" dirty="0">
                <a:solidFill>
                  <a:srgbClr val="AFABAB"/>
                </a:solidFill>
                <a:latin typeface="Calibri" pitchFamily="34"/>
                <a:cs typeface="Calibri" pitchFamily="34"/>
              </a:rPr>
              <a:t>.</a:t>
            </a:r>
            <a:endParaRPr sz="1600" i="1" dirty="0">
              <a:solidFill>
                <a:srgbClr val="AFABAB"/>
              </a:solidFill>
              <a:latin typeface="Calibri" pitchFamily="34"/>
              <a:cs typeface="Calibri" pitchFamily="34"/>
            </a:endParaRPr>
          </a:p>
        </p:txBody>
      </p:sp>
      <p:pic>
        <p:nvPicPr>
          <p:cNvPr id="6" name="Picture 2" descr="Image générée">
            <a:extLst>
              <a:ext uri="{FF2B5EF4-FFF2-40B4-BE49-F238E27FC236}">
                <a16:creationId xmlns:a16="http://schemas.microsoft.com/office/drawing/2014/main" id="{E44C85BE-ABA2-3C63-AD03-8158D99BAA0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6DBDE9D1-5B39-ACB6-520E-29A2F8CD7FAF}"/>
              </a:ext>
            </a:extLst>
          </p:cNvPr>
          <p:cNvPicPr>
            <a:picLocks noChangeAspect="1"/>
          </p:cNvPicPr>
          <p:nvPr/>
        </p:nvPicPr>
        <p:blipFill rotWithShape="1">
          <a:blip r:embed="rId3">
            <a:extLst>
              <a:ext uri="{28A0092B-C50C-407E-A947-70E740481C1C}">
                <a14:useLocalDpi xmlns:a14="http://schemas.microsoft.com/office/drawing/2010/main" val="0"/>
              </a:ext>
            </a:extLst>
          </a:blip>
          <a:srcRect l="23804" t="24214" r="12609" b="10121"/>
          <a:stretch/>
        </p:blipFill>
        <p:spPr>
          <a:xfrm>
            <a:off x="2117035" y="1427070"/>
            <a:ext cx="7752522" cy="4353339"/>
          </a:xfrm>
          <a:prstGeom prst="rect">
            <a:avLst/>
          </a:prstGeom>
        </p:spPr>
      </p:pic>
    </p:spTree>
    <p:extLst>
      <p:ext uri="{BB962C8B-B14F-4D97-AF65-F5344CB8AC3E}">
        <p14:creationId xmlns:p14="http://schemas.microsoft.com/office/powerpoint/2010/main" val="1915936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23119887-D815-A3DE-23BC-E38CCAB80305}"/>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631027FC-70ED-5C06-DCF5-CB283F9B7E7C}"/>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78957CA4-8284-6C27-B548-4E384E3684FC}"/>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sp>
        <p:nvSpPr>
          <p:cNvPr id="24" name="Google Shape;1177;p113">
            <a:extLst>
              <a:ext uri="{FF2B5EF4-FFF2-40B4-BE49-F238E27FC236}">
                <a16:creationId xmlns:a16="http://schemas.microsoft.com/office/drawing/2014/main" id="{EE72BEE6-A38D-09BB-F856-5446D088108A}"/>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بمعنى هذا الضابط الذي </a:t>
            </a:r>
            <a:r>
              <a:rPr lang="ar-SA" sz="2400" dirty="0">
                <a:latin typeface="Calibri" pitchFamily="34"/>
                <a:cs typeface="Calibri" pitchFamily="34"/>
              </a:rPr>
              <a:t>ينبغي </a:t>
            </a:r>
            <a:r>
              <a:rPr lang="ar-MA" sz="2400" dirty="0">
                <a:latin typeface="Calibri" pitchFamily="34"/>
                <a:cs typeface="Calibri" pitchFamily="34"/>
              </a:rPr>
              <a:t>الالتزام بها داخل الفصل؟</a:t>
            </a:r>
            <a:endParaRPr lang="fr-FR" sz="2400" dirty="0"/>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بمعنى الضابط.</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831ECF76-1CE9-A753-0111-F0705AF51B07}"/>
              </a:ext>
            </a:extLst>
          </p:cNvPr>
          <p:cNvPicPr>
            <a:picLocks noChangeAspect="1"/>
          </p:cNvPicPr>
          <p:nvPr/>
        </p:nvPicPr>
        <p:blipFill>
          <a:blip r:embed="rId2">
            <a:alphaModFix/>
          </a:blip>
          <a:srcRect/>
          <a:stretch>
            <a:fillRect/>
          </a:stretch>
        </p:blipFill>
        <p:spPr>
          <a:xfrm>
            <a:off x="11191413" y="183649"/>
            <a:ext cx="602723" cy="602723"/>
          </a:xfrm>
          <a:prstGeom prst="rect">
            <a:avLst/>
          </a:prstGeom>
          <a:noFill/>
          <a:ln cap="flat">
            <a:noFill/>
          </a:ln>
        </p:spPr>
      </p:pic>
      <p:pic>
        <p:nvPicPr>
          <p:cNvPr id="4" name="Google Shape;1173;p113" descr="Lever la main - Icônes mains et gestes gratuites">
            <a:extLst>
              <a:ext uri="{FF2B5EF4-FFF2-40B4-BE49-F238E27FC236}">
                <a16:creationId xmlns:a16="http://schemas.microsoft.com/office/drawing/2014/main" id="{BB96AFE8-B027-0EB8-03A5-8AD0CE6136D0}"/>
              </a:ext>
            </a:extLst>
          </p:cNvPr>
          <p:cNvPicPr>
            <a:picLocks noChangeAspect="1"/>
          </p:cNvPicPr>
          <p:nvPr/>
        </p:nvPicPr>
        <p:blipFill>
          <a:blip r:embed="rId3">
            <a:alphaModFix/>
          </a:blip>
          <a:srcRect/>
          <a:stretch>
            <a:fillRect/>
          </a:stretch>
        </p:blipFill>
        <p:spPr>
          <a:xfrm>
            <a:off x="5024057" y="2597678"/>
            <a:ext cx="2772000" cy="2772000"/>
          </a:xfrm>
          <a:prstGeom prst="rect">
            <a:avLst/>
          </a:prstGeom>
          <a:noFill/>
          <a:ln cap="flat">
            <a:noFill/>
          </a:ln>
        </p:spPr>
      </p:pic>
      <p:sp>
        <p:nvSpPr>
          <p:cNvPr id="3" name="Rectangle 2">
            <a:extLst>
              <a:ext uri="{FF2B5EF4-FFF2-40B4-BE49-F238E27FC236}">
                <a16:creationId xmlns:a16="http://schemas.microsoft.com/office/drawing/2014/main" id="{1F5DE9D2-5097-C700-7CD5-23174836D88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6739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flipV="1">
            <a:off x="768176" y="1000685"/>
            <a:ext cx="10059164" cy="45719"/>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9395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بمعنى هذا الضابط الذي </a:t>
            </a:r>
            <a:r>
              <a:rPr lang="ar-SA" sz="2400" dirty="0">
                <a:latin typeface="Calibri" pitchFamily="34"/>
                <a:cs typeface="Calibri" pitchFamily="34"/>
              </a:rPr>
              <a:t>ينبغي </a:t>
            </a:r>
            <a:r>
              <a:rPr lang="ar-MA" sz="2400" dirty="0">
                <a:latin typeface="Calibri" pitchFamily="34"/>
                <a:cs typeface="Calibri" pitchFamily="34"/>
              </a:rPr>
              <a:t>الالتزام به داخل الفصل؟</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بمعنى هذا الضابط، ثم يبين الأستاذ فوائد الالتزام بهذا الضابط ومحاذير الاخلال به.</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2">
            <a:alphaModFix/>
          </a:blip>
          <a:srcRect/>
          <a:stretch>
            <a:fillRect/>
          </a:stretch>
        </p:blipFill>
        <p:spPr>
          <a:xfrm>
            <a:off x="11191413" y="183649"/>
            <a:ext cx="602723" cy="602723"/>
          </a:xfrm>
          <a:prstGeom prst="rect">
            <a:avLst/>
          </a:prstGeom>
          <a:noFill/>
          <a:ln cap="flat">
            <a:noFill/>
          </a:ln>
        </p:spPr>
      </p:pic>
      <p:pic>
        <p:nvPicPr>
          <p:cNvPr id="6" name="Google Shape;1173;p113" descr="Lever la main - Icônes mains et gestes gratuites">
            <a:extLst>
              <a:ext uri="{FF2B5EF4-FFF2-40B4-BE49-F238E27FC236}">
                <a16:creationId xmlns:a16="http://schemas.microsoft.com/office/drawing/2014/main" id="{F84936B9-6B92-F70E-ADE2-E6A3EE4AAD0D}"/>
              </a:ext>
            </a:extLst>
          </p:cNvPr>
          <p:cNvPicPr>
            <a:picLocks noChangeAspect="1"/>
          </p:cNvPicPr>
          <p:nvPr/>
        </p:nvPicPr>
        <p:blipFill>
          <a:blip r:embed="rId3">
            <a:alphaModFix/>
          </a:blip>
          <a:srcRect/>
          <a:stretch>
            <a:fillRect/>
          </a:stretch>
        </p:blipFill>
        <p:spPr>
          <a:xfrm>
            <a:off x="9223194" y="2097044"/>
            <a:ext cx="702636" cy="702636"/>
          </a:xfrm>
          <a:prstGeom prst="rect">
            <a:avLst/>
          </a:prstGeom>
          <a:noFill/>
          <a:ln cap="flat">
            <a:noFill/>
          </a:ln>
        </p:spPr>
      </p:pic>
      <p:sp>
        <p:nvSpPr>
          <p:cNvPr id="7" name="Google Shape;5938;p5">
            <a:extLst>
              <a:ext uri="{FF2B5EF4-FFF2-40B4-BE49-F238E27FC236}">
                <a16:creationId xmlns:a16="http://schemas.microsoft.com/office/drawing/2014/main" id="{21EE0DAA-378B-23D0-A19F-DD383D86AB1F}"/>
              </a:ext>
            </a:extLst>
          </p:cNvPr>
          <p:cNvSpPr txBox="1"/>
          <p:nvPr/>
        </p:nvSpPr>
        <p:spPr>
          <a:xfrm>
            <a:off x="131349" y="2266759"/>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أشارك بفعالية</a:t>
            </a:r>
            <a:r>
              <a:rPr lang="ar-SA" sz="2400" b="1" i="0" u="none" strike="noStrike" kern="1200" cap="none" spc="0" baseline="0" dirty="0">
                <a:solidFill>
                  <a:srgbClr val="002060"/>
                </a:solidFill>
                <a:uFillTx/>
                <a:latin typeface="Calibri"/>
                <a:cs typeface="Arial" pitchFamily="34"/>
              </a:rPr>
              <a:t>، </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وأطلب الإذن عند المشاركة</a:t>
            </a:r>
            <a:endParaRPr lang="fr-FR" sz="2400" b="1" i="0" u="none" strike="noStrike" kern="1200" cap="none" spc="0" baseline="0" dirty="0">
              <a:solidFill>
                <a:srgbClr val="002060"/>
              </a:solidFill>
              <a:uFillTx/>
              <a:latin typeface="Calibri"/>
            </a:endParaRPr>
          </a:p>
        </p:txBody>
      </p:sp>
      <p:sp>
        <p:nvSpPr>
          <p:cNvPr id="2" name="Rectangle 1">
            <a:extLst>
              <a:ext uri="{FF2B5EF4-FFF2-40B4-BE49-F238E27FC236}">
                <a16:creationId xmlns:a16="http://schemas.microsoft.com/office/drawing/2014/main" id="{E6460F3B-50D6-C6DB-3058-9EE3DC9BB3F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Rectangle 1">
            <a:extLst>
              <a:ext uri="{FF2B5EF4-FFF2-40B4-BE49-F238E27FC236}">
                <a16:creationId xmlns:a16="http://schemas.microsoft.com/office/drawing/2014/main" id="{27417DDC-BB01-2E4C-AFF1-29309F1C3F1C}"/>
              </a:ext>
            </a:extLst>
          </p:cNvPr>
          <p:cNvSpPr>
            <a:spLocks noChangeArrowheads="1"/>
          </p:cNvSpPr>
          <p:nvPr/>
        </p:nvSpPr>
        <p:spPr bwMode="auto">
          <a:xfrm>
            <a:off x="7533861" y="4409775"/>
            <a:ext cx="4576485" cy="1891287"/>
          </a:xfrm>
          <a:prstGeom prst="rect">
            <a:avLst/>
          </a:prstGeom>
          <a:noFill/>
          <a:ln w="38100">
            <a:solidFill>
              <a:srgbClr val="00B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r" defTabSz="914400" rtl="1" eaLnBrk="0" fontAlgn="base" latinLnBrk="0" hangingPunct="0">
              <a:lnSpc>
                <a:spcPct val="150000"/>
              </a:lnSpc>
              <a:spcBef>
                <a:spcPct val="0"/>
              </a:spcBef>
              <a:spcAft>
                <a:spcPct val="0"/>
              </a:spcAft>
              <a:buClrTx/>
              <a:buSzTx/>
              <a:buFont typeface="+mj-lt"/>
              <a:buAutoNum type="arabicPeriod"/>
              <a:tabLst/>
            </a:pPr>
            <a:r>
              <a:rPr lang="ar-SA" altLang="fr-FR" sz="2000" dirty="0">
                <a:latin typeface="Calibri" pitchFamily="34"/>
                <a:ea typeface="+mj-ea"/>
                <a:cs typeface="Calibri" pitchFamily="34"/>
              </a:rPr>
              <a:t>قبل أن أت</a:t>
            </a:r>
            <a:r>
              <a:rPr lang="ar-MA" altLang="fr-FR" sz="2000" dirty="0">
                <a:latin typeface="Calibri" pitchFamily="34"/>
                <a:ea typeface="+mj-ea"/>
                <a:cs typeface="Calibri" pitchFamily="34"/>
              </a:rPr>
              <a:t>حدث</a:t>
            </a:r>
            <a:r>
              <a:rPr lang="ar-SA" altLang="fr-FR" sz="2000" dirty="0">
                <a:latin typeface="Calibri" pitchFamily="34"/>
                <a:ea typeface="+mj-ea"/>
                <a:cs typeface="Calibri" pitchFamily="34"/>
              </a:rPr>
              <a:t> أو أجيب عن سؤال الم</a:t>
            </a:r>
            <a:r>
              <a:rPr lang="ar-MA" altLang="fr-FR" sz="2000" dirty="0">
                <a:latin typeface="Calibri" pitchFamily="34"/>
                <a:ea typeface="+mj-ea"/>
                <a:cs typeface="Calibri" pitchFamily="34"/>
              </a:rPr>
              <a:t>درس</a:t>
            </a:r>
            <a:endParaRPr lang="fr-FR" altLang="fr-FR" sz="2000" dirty="0">
              <a:latin typeface="Calibri" pitchFamily="34"/>
              <a:ea typeface="+mj-ea"/>
              <a:cs typeface="Calibri" pitchFamily="34"/>
            </a:endParaRPr>
          </a:p>
          <a:p>
            <a:pPr marL="342900" marR="0" lvl="0" indent="-342900" algn="r" defTabSz="914400" rtl="1" eaLnBrk="0" fontAlgn="base" latinLnBrk="0" hangingPunct="0">
              <a:lnSpc>
                <a:spcPct val="150000"/>
              </a:lnSpc>
              <a:spcBef>
                <a:spcPct val="0"/>
              </a:spcBef>
              <a:spcAft>
                <a:spcPct val="0"/>
              </a:spcAft>
              <a:buClrTx/>
              <a:buSzTx/>
              <a:buFont typeface="+mj-lt"/>
              <a:buAutoNum type="arabicPeriod"/>
              <a:tabLst/>
            </a:pPr>
            <a:r>
              <a:rPr lang="ar-SA" altLang="fr-FR" sz="2000" dirty="0">
                <a:latin typeface="Calibri" pitchFamily="34"/>
                <a:ea typeface="+mj-ea"/>
                <a:cs typeface="Calibri" pitchFamily="34"/>
              </a:rPr>
              <a:t>عندما أريد أن أطرح سؤالًا</a:t>
            </a:r>
            <a:r>
              <a:rPr lang="fr-FR" altLang="fr-FR" sz="2000" dirty="0">
                <a:latin typeface="Calibri" pitchFamily="34"/>
                <a:ea typeface="+mj-ea"/>
                <a:cs typeface="Calibri" pitchFamily="34"/>
              </a:rPr>
              <a:t>.</a:t>
            </a:r>
          </a:p>
          <a:p>
            <a:pPr marL="342900" marR="0" lvl="0" indent="-342900" algn="r" defTabSz="914400" rtl="1" eaLnBrk="0" fontAlgn="base" latinLnBrk="0" hangingPunct="0">
              <a:lnSpc>
                <a:spcPct val="150000"/>
              </a:lnSpc>
              <a:spcBef>
                <a:spcPct val="0"/>
              </a:spcBef>
              <a:spcAft>
                <a:spcPct val="0"/>
              </a:spcAft>
              <a:buClrTx/>
              <a:buSzTx/>
              <a:buFont typeface="+mj-lt"/>
              <a:buAutoNum type="arabicPeriod"/>
              <a:tabLst/>
            </a:pPr>
            <a:r>
              <a:rPr lang="ar-SA" altLang="fr-FR" sz="2000" dirty="0">
                <a:latin typeface="Calibri" pitchFamily="34"/>
                <a:ea typeface="+mj-ea"/>
                <a:cs typeface="Calibri" pitchFamily="34"/>
              </a:rPr>
              <a:t>عندما أطلب الإذن بالخروج أو القيام بأمر خاص</a:t>
            </a:r>
            <a:endParaRPr lang="ar-MA" altLang="fr-FR" sz="2000" dirty="0">
              <a:latin typeface="Calibri" pitchFamily="34"/>
              <a:ea typeface="+mj-ea"/>
              <a:cs typeface="Calibri" pitchFamily="34"/>
            </a:endParaRPr>
          </a:p>
          <a:p>
            <a:pPr marL="342900" marR="0" lvl="0" indent="-342900" algn="r" defTabSz="914400" rtl="1" eaLnBrk="0" fontAlgn="base" latinLnBrk="0" hangingPunct="0">
              <a:lnSpc>
                <a:spcPct val="150000"/>
              </a:lnSpc>
              <a:spcBef>
                <a:spcPct val="0"/>
              </a:spcBef>
              <a:spcAft>
                <a:spcPct val="0"/>
              </a:spcAft>
              <a:buClrTx/>
              <a:buSzTx/>
              <a:buFont typeface="+mj-lt"/>
              <a:buAutoNum type="arabicPeriod"/>
              <a:tabLst/>
            </a:pPr>
            <a:r>
              <a:rPr lang="ar-SA" altLang="fr-FR" sz="2000" dirty="0">
                <a:latin typeface="Calibri" pitchFamily="34"/>
                <a:ea typeface="+mj-ea"/>
                <a:cs typeface="Calibri" pitchFamily="34"/>
              </a:rPr>
              <a:t>عندما أريد التعقيب على زميل أو إضافة فكرة</a:t>
            </a:r>
            <a:endParaRPr lang="ar-MA" altLang="fr-FR" sz="2000" dirty="0">
              <a:latin typeface="Calibri" pitchFamily="34"/>
              <a:ea typeface="+mj-ea"/>
              <a:cs typeface="Calibri" pitchFamily="34"/>
            </a:endParaRPr>
          </a:p>
        </p:txBody>
      </p:sp>
      <p:sp>
        <p:nvSpPr>
          <p:cNvPr id="8" name="Rectangle 2">
            <a:extLst>
              <a:ext uri="{FF2B5EF4-FFF2-40B4-BE49-F238E27FC236}">
                <a16:creationId xmlns:a16="http://schemas.microsoft.com/office/drawing/2014/main" id="{30E48865-B198-438D-483B-3E627498849D}"/>
              </a:ext>
            </a:extLst>
          </p:cNvPr>
          <p:cNvSpPr>
            <a:spLocks noChangeArrowheads="1"/>
          </p:cNvSpPr>
          <p:nvPr/>
        </p:nvSpPr>
        <p:spPr bwMode="auto">
          <a:xfrm>
            <a:off x="81654" y="4259124"/>
            <a:ext cx="4502426" cy="2251065"/>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lgn="r" rtl="1" eaLnBrk="0" fontAlgn="base" hangingPunct="0">
              <a:lnSpc>
                <a:spcPct val="150000"/>
              </a:lnSpc>
              <a:spcBef>
                <a:spcPct val="0"/>
              </a:spcBef>
              <a:spcAft>
                <a:spcPct val="0"/>
              </a:spcAft>
              <a:buFont typeface="+mj-lt"/>
              <a:buAutoNum type="arabicPeriod"/>
            </a:pPr>
            <a:r>
              <a:rPr lang="ar-SA" altLang="fr-FR" sz="2400" dirty="0">
                <a:latin typeface="Calibri" pitchFamily="34"/>
                <a:ea typeface="+mj-ea"/>
                <a:cs typeface="Calibri" pitchFamily="34"/>
              </a:rPr>
              <a:t>فقدان النظام في ال</a:t>
            </a:r>
            <a:r>
              <a:rPr lang="ar-MA" altLang="fr-FR" sz="2400" dirty="0">
                <a:latin typeface="Calibri" pitchFamily="34"/>
                <a:ea typeface="+mj-ea"/>
                <a:cs typeface="Calibri" pitchFamily="34"/>
              </a:rPr>
              <a:t>قسم</a:t>
            </a:r>
          </a:p>
          <a:p>
            <a:pPr marL="342900" indent="-342900" algn="r" rtl="1" eaLnBrk="0" fontAlgn="base" hangingPunct="0">
              <a:lnSpc>
                <a:spcPct val="150000"/>
              </a:lnSpc>
              <a:spcBef>
                <a:spcPct val="0"/>
              </a:spcBef>
              <a:spcAft>
                <a:spcPct val="0"/>
              </a:spcAft>
              <a:buFont typeface="+mj-lt"/>
              <a:buAutoNum type="arabicPeriod"/>
            </a:pPr>
            <a:r>
              <a:rPr lang="ar-SA" altLang="fr-FR" sz="2400" dirty="0">
                <a:latin typeface="Calibri" pitchFamily="34"/>
                <a:ea typeface="+mj-ea"/>
                <a:cs typeface="Calibri" pitchFamily="34"/>
              </a:rPr>
              <a:t>إزعاج الم</a:t>
            </a:r>
            <a:r>
              <a:rPr lang="ar-MA" altLang="fr-FR" sz="2400" dirty="0">
                <a:latin typeface="Calibri" pitchFamily="34"/>
                <a:ea typeface="+mj-ea"/>
                <a:cs typeface="Calibri" pitchFamily="34"/>
              </a:rPr>
              <a:t>درس</a:t>
            </a:r>
            <a:r>
              <a:rPr lang="ar-SA" altLang="fr-FR" sz="2400" dirty="0">
                <a:latin typeface="Calibri" pitchFamily="34"/>
                <a:ea typeface="+mj-ea"/>
                <a:cs typeface="Calibri" pitchFamily="34"/>
              </a:rPr>
              <a:t> و الزملاء</a:t>
            </a:r>
            <a:endParaRPr lang="ar-MA" altLang="fr-FR" sz="2400" dirty="0">
              <a:latin typeface="Calibri" pitchFamily="34"/>
              <a:ea typeface="+mj-ea"/>
              <a:cs typeface="Calibri" pitchFamily="34"/>
            </a:endParaRPr>
          </a:p>
          <a:p>
            <a:pPr marL="342900" indent="-342900" algn="r" rtl="1" eaLnBrk="0" fontAlgn="base" hangingPunct="0">
              <a:lnSpc>
                <a:spcPct val="150000"/>
              </a:lnSpc>
              <a:spcBef>
                <a:spcPct val="0"/>
              </a:spcBef>
              <a:spcAft>
                <a:spcPct val="0"/>
              </a:spcAft>
              <a:buFont typeface="+mj-lt"/>
              <a:buAutoNum type="arabicPeriod"/>
            </a:pPr>
            <a:r>
              <a:rPr lang="ar-MA" altLang="fr-FR" sz="2400" dirty="0">
                <a:latin typeface="Calibri" pitchFamily="34"/>
                <a:ea typeface="+mj-ea"/>
                <a:cs typeface="Calibri" pitchFamily="34"/>
              </a:rPr>
              <a:t>تقدم ا</a:t>
            </a:r>
            <a:r>
              <a:rPr lang="ar-SA" altLang="fr-FR" sz="2400" dirty="0" err="1">
                <a:latin typeface="Calibri" pitchFamily="34"/>
                <a:ea typeface="+mj-ea"/>
                <a:cs typeface="Calibri" pitchFamily="34"/>
              </a:rPr>
              <a:t>نطباع</a:t>
            </a:r>
            <a:r>
              <a:rPr lang="ar-MA" altLang="fr-FR" sz="2400" dirty="0">
                <a:latin typeface="Calibri" pitchFamily="34"/>
                <a:ea typeface="+mj-ea"/>
                <a:cs typeface="Calibri" pitchFamily="34"/>
              </a:rPr>
              <a:t>ا</a:t>
            </a:r>
            <a:r>
              <a:rPr lang="ar-SA" altLang="fr-FR" sz="2400" dirty="0">
                <a:latin typeface="Calibri" pitchFamily="34"/>
                <a:ea typeface="+mj-ea"/>
                <a:cs typeface="Calibri" pitchFamily="34"/>
              </a:rPr>
              <a:t> سلبي</a:t>
            </a:r>
            <a:r>
              <a:rPr lang="ar-MA" altLang="fr-FR" sz="2400" dirty="0">
                <a:latin typeface="Calibri" pitchFamily="34"/>
                <a:ea typeface="+mj-ea"/>
                <a:cs typeface="Calibri" pitchFamily="34"/>
              </a:rPr>
              <a:t>ا</a:t>
            </a:r>
            <a:r>
              <a:rPr lang="ar-SA" altLang="fr-FR" sz="2400" dirty="0">
                <a:latin typeface="Calibri" pitchFamily="34"/>
                <a:ea typeface="+mj-ea"/>
                <a:cs typeface="Calibri" pitchFamily="34"/>
              </a:rPr>
              <a:t> عنك</a:t>
            </a:r>
            <a:r>
              <a:rPr lang="fr-FR" altLang="fr-FR" sz="2400" dirty="0">
                <a:latin typeface="Calibri" pitchFamily="34"/>
                <a:ea typeface="+mj-ea"/>
                <a:cs typeface="Calibri" pitchFamily="34"/>
              </a:rPr>
              <a:t>:.</a:t>
            </a:r>
          </a:p>
          <a:p>
            <a:pPr marL="342900" indent="-342900" algn="r" rtl="1" eaLnBrk="0" fontAlgn="base" hangingPunct="0">
              <a:lnSpc>
                <a:spcPct val="150000"/>
              </a:lnSpc>
              <a:spcBef>
                <a:spcPct val="0"/>
              </a:spcBef>
              <a:spcAft>
                <a:spcPct val="0"/>
              </a:spcAft>
              <a:buFont typeface="+mj-lt"/>
              <a:buAutoNum type="arabicPeriod"/>
            </a:pPr>
            <a:r>
              <a:rPr lang="ar-MA" altLang="fr-FR" sz="2400" dirty="0">
                <a:latin typeface="Calibri" pitchFamily="34"/>
                <a:ea typeface="+mj-ea"/>
                <a:cs typeface="Calibri" pitchFamily="34"/>
              </a:rPr>
              <a:t>التشويش على تركيز زملائك وانتباههم</a:t>
            </a:r>
            <a:r>
              <a:rPr kumimoji="0" lang="fr-FR" altLang="fr-FR"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cxnSp>
        <p:nvCxnSpPr>
          <p:cNvPr id="10" name="Connecteur droit avec flèche 9">
            <a:extLst>
              <a:ext uri="{FF2B5EF4-FFF2-40B4-BE49-F238E27FC236}">
                <a16:creationId xmlns:a16="http://schemas.microsoft.com/office/drawing/2014/main" id="{DD7F34F8-3398-EB5C-5336-4BCF28B5A4BF}"/>
              </a:ext>
            </a:extLst>
          </p:cNvPr>
          <p:cNvCxnSpPr>
            <a:stCxn id="7" idx="2"/>
          </p:cNvCxnSpPr>
          <p:nvPr/>
        </p:nvCxnSpPr>
        <p:spPr>
          <a:xfrm>
            <a:off x="4606482" y="2759145"/>
            <a:ext cx="5319348" cy="1222325"/>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8E8E8E1A-A7B9-C113-66FC-FA4BF35C9663}"/>
              </a:ext>
            </a:extLst>
          </p:cNvPr>
          <p:cNvCxnSpPr>
            <a:stCxn id="7" idx="2"/>
            <a:endCxn id="8" idx="0"/>
          </p:cNvCxnSpPr>
          <p:nvPr/>
        </p:nvCxnSpPr>
        <p:spPr>
          <a:xfrm flipH="1">
            <a:off x="2332867" y="2759145"/>
            <a:ext cx="2273615" cy="149997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7001ACE1-096C-BE69-BE4C-242A5A8B4E3F}"/>
              </a:ext>
            </a:extLst>
          </p:cNvPr>
          <p:cNvCxnSpPr>
            <a:cxnSpLocks/>
            <a:stCxn id="7" idx="2"/>
            <a:endCxn id="20" idx="0"/>
          </p:cNvCxnSpPr>
          <p:nvPr/>
        </p:nvCxnSpPr>
        <p:spPr>
          <a:xfrm>
            <a:off x="4606482" y="2759145"/>
            <a:ext cx="1357101" cy="1213311"/>
          </a:xfrm>
          <a:prstGeom prst="straightConnector1">
            <a:avLst/>
          </a:prstGeom>
          <a:ln w="38100">
            <a:solidFill>
              <a:schemeClr val="accent4">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Rectangle : coins arrondis 19">
            <a:extLst>
              <a:ext uri="{FF2B5EF4-FFF2-40B4-BE49-F238E27FC236}">
                <a16:creationId xmlns:a16="http://schemas.microsoft.com/office/drawing/2014/main" id="{92FA3E23-34E9-67FB-B12B-8C35861DD38E}"/>
              </a:ext>
            </a:extLst>
          </p:cNvPr>
          <p:cNvSpPr/>
          <p:nvPr/>
        </p:nvSpPr>
        <p:spPr>
          <a:xfrm>
            <a:off x="4770992" y="3972456"/>
            <a:ext cx="2385181" cy="1980268"/>
          </a:xfrm>
          <a:prstGeom prst="roundRect">
            <a:avLst/>
          </a:prstGeom>
          <a:ln w="38100">
            <a:solidFill>
              <a:schemeClr val="accent4">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2400" dirty="0">
                <a:solidFill>
                  <a:schemeClr val="tx1"/>
                </a:solidFill>
                <a:latin typeface="Calibri" pitchFamily="34"/>
                <a:ea typeface="+mj-ea"/>
                <a:cs typeface="Calibri" pitchFamily="34"/>
              </a:rPr>
              <a:t>الممارسة الموجهة- الممارسة المستقلة- الاختتام.</a:t>
            </a:r>
            <a:endParaRPr lang="fr-FR" sz="2400" dirty="0">
              <a:solidFill>
                <a:schemeClr val="tx1"/>
              </a:solidFill>
              <a:latin typeface="Calibri" pitchFamily="34"/>
              <a:ea typeface="+mj-ea"/>
              <a:cs typeface="Calibri" pitchFamily="34"/>
            </a:endParaRPr>
          </a:p>
        </p:txBody>
      </p:sp>
    </p:spTree>
    <p:extLst>
      <p:ext uri="{BB962C8B-B14F-4D97-AF65-F5344CB8AC3E}">
        <p14:creationId xmlns:p14="http://schemas.microsoft.com/office/powerpoint/2010/main" val="804755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7617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5400" b="1" kern="0" dirty="0">
                <a:latin typeface="Calibri"/>
                <a:ea typeface="Calibri"/>
                <a:cs typeface="Calibri"/>
                <a:sym typeface="Calibri"/>
              </a:rPr>
              <a:t>افتتاح الحصة: </a:t>
            </a:r>
            <a:endParaRPr lang="fr-FR" sz="5400" b="1" kern="0" dirty="0">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ج- </a:t>
            </a:r>
            <a:r>
              <a:rPr lang="ar-SA" sz="4000" b="1" kern="0" dirty="0">
                <a:solidFill>
                  <a:schemeClr val="accent2"/>
                </a:solidFill>
                <a:latin typeface="Calibri"/>
                <a:ea typeface="Calibri"/>
                <a:cs typeface="Calibri"/>
              </a:rPr>
              <a:t>التصريح بالأهداف </a:t>
            </a:r>
            <a:r>
              <a:rPr lang="ar-MA" sz="4800" b="1" kern="0" dirty="0">
                <a:solidFill>
                  <a:srgbClr val="44546A"/>
                </a:solidFill>
                <a:latin typeface="Calibri"/>
                <a:ea typeface="Calibri"/>
                <a:cs typeface="Calibri"/>
              </a:rPr>
              <a:t>دقيقتان</a:t>
            </a:r>
            <a:endParaRPr lang="fr-FR" sz="4800" b="1" kern="0" dirty="0">
              <a:solidFill>
                <a:srgbClr val="44546A"/>
              </a:solidFill>
              <a:latin typeface="Calibri"/>
              <a:ea typeface="Calibri"/>
              <a:cs typeface="Calibri"/>
            </a:endParaRPr>
          </a:p>
        </p:txBody>
      </p:sp>
      <p:pic>
        <p:nvPicPr>
          <p:cNvPr id="3" name="Google Shape;1205;p11">
            <a:extLst>
              <a:ext uri="{FF2B5EF4-FFF2-40B4-BE49-F238E27FC236}">
                <a16:creationId xmlns:a16="http://schemas.microsoft.com/office/drawing/2014/main" id="{E7A1B5CF-27F0-B0C0-58F5-F4CA7006AC23}"/>
              </a:ext>
            </a:extLst>
          </p:cNvPr>
          <p:cNvPicPr preferRelativeResize="0"/>
          <p:nvPr/>
        </p:nvPicPr>
        <p:blipFill rotWithShape="1">
          <a:blip r:embed="rId2">
            <a:alphaModFix/>
          </a:blip>
          <a:srcRect/>
          <a:stretch/>
        </p:blipFill>
        <p:spPr>
          <a:xfrm>
            <a:off x="1757708" y="2732387"/>
            <a:ext cx="1173691" cy="1173691"/>
          </a:xfrm>
          <a:prstGeom prst="rect">
            <a:avLst/>
          </a:prstGeom>
          <a:noFill/>
          <a:ln>
            <a:noFill/>
          </a:ln>
        </p:spPr>
      </p:pic>
      <p:pic>
        <p:nvPicPr>
          <p:cNvPr id="4" name="Picture 1">
            <a:extLst>
              <a:ext uri="{FF2B5EF4-FFF2-40B4-BE49-F238E27FC236}">
                <a16:creationId xmlns:a16="http://schemas.microsoft.com/office/drawing/2014/main" id="{6E97B297-5E39-1758-318E-6CD59D2E3BE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1782" y="2652876"/>
            <a:ext cx="2675209" cy="2675209"/>
          </a:xfrm>
          <a:prstGeom prst="rect">
            <a:avLst/>
          </a:prstGeom>
        </p:spPr>
      </p:pic>
      <p:sp>
        <p:nvSpPr>
          <p:cNvPr id="2" name="Rectangle 1">
            <a:extLst>
              <a:ext uri="{FF2B5EF4-FFF2-40B4-BE49-F238E27FC236}">
                <a16:creationId xmlns:a16="http://schemas.microsoft.com/office/drawing/2014/main" id="{14B5900F-F8D0-630F-D939-2A758B881E6C}"/>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9452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74417" y="125250"/>
            <a:ext cx="9643604"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2000"/>
              <a:buFont typeface="Arial"/>
              <a:buNone/>
            </a:pPr>
            <a:r>
              <a:rPr lang="ar-MA" sz="2000" b="1" i="0" u="none" strike="noStrike" cap="none" dirty="0">
                <a:solidFill>
                  <a:srgbClr val="757070"/>
                </a:solidFill>
                <a:latin typeface="Calibri"/>
                <a:ea typeface="Calibri"/>
                <a:cs typeface="Calibri"/>
                <a:sym typeface="Calibri"/>
              </a:rPr>
              <a:t>عِندَ نِهَايَةِ هذِهِ الحِصَّةِ، سَتَكُونُونَ قَادِرِينَ عَلَى:</a:t>
            </a:r>
            <a:endParaRPr lang="ar-MA" sz="1800" b="1" i="0" u="none" strike="noStrike" cap="none" dirty="0">
              <a:solidFill>
                <a:srgbClr val="002060"/>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5" name="Google Shape;1207;p11">
            <a:extLst>
              <a:ext uri="{FF2B5EF4-FFF2-40B4-BE49-F238E27FC236}">
                <a16:creationId xmlns:a16="http://schemas.microsoft.com/office/drawing/2014/main" id="{1741CCD1-AEE6-9C6A-F1DF-213C83D2FB91}"/>
              </a:ext>
            </a:extLst>
          </p:cNvPr>
          <p:cNvSpPr/>
          <p:nvPr/>
        </p:nvSpPr>
        <p:spPr>
          <a:xfrm>
            <a:off x="1014353" y="2378781"/>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اكتساب أفعال الكلام للتعبير عن أفضل فيلم شاهدته</a:t>
            </a:r>
            <a:endParaRPr lang="fr-FR" sz="3200" b="1" dirty="0">
              <a:solidFill>
                <a:srgbClr val="106585"/>
              </a:solidFill>
              <a:latin typeface="Calibri"/>
              <a:ea typeface="Calibri"/>
              <a:cs typeface="Calibri"/>
            </a:endParaRPr>
          </a:p>
        </p:txBody>
      </p:sp>
      <p:sp>
        <p:nvSpPr>
          <p:cNvPr id="11" name="Google Shape;1209;p11">
            <a:extLst>
              <a:ext uri="{FF2B5EF4-FFF2-40B4-BE49-F238E27FC236}">
                <a16:creationId xmlns:a16="http://schemas.microsoft.com/office/drawing/2014/main" id="{02014F9B-2F70-3B45-EB60-B6D354C8E43D}"/>
              </a:ext>
            </a:extLst>
          </p:cNvPr>
          <p:cNvSpPr/>
          <p:nvPr/>
        </p:nvSpPr>
        <p:spPr>
          <a:xfrm>
            <a:off x="1014353" y="3914380"/>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التحدث عن أفضل فضل شاهدته.</a:t>
            </a:r>
            <a:endParaRPr sz="3200" b="1" i="0" u="none" strike="noStrike" cap="none" dirty="0">
              <a:solidFill>
                <a:srgbClr val="106585"/>
              </a:solidFill>
              <a:latin typeface="Calibri"/>
              <a:ea typeface="Calibri"/>
              <a:cs typeface="Calibri"/>
              <a:sym typeface="Calibri"/>
            </a:endParaRPr>
          </a:p>
        </p:txBody>
      </p:sp>
      <p:sp>
        <p:nvSpPr>
          <p:cNvPr id="10" name="Google Shape;1369;p31">
            <a:extLst>
              <a:ext uri="{FF2B5EF4-FFF2-40B4-BE49-F238E27FC236}">
                <a16:creationId xmlns:a16="http://schemas.microsoft.com/office/drawing/2014/main" id="{B5C83B22-DCDC-5E03-7D8F-752B0A3EBCF7}"/>
              </a:ext>
            </a:extLst>
          </p:cNvPr>
          <p:cNvSpPr txBox="1"/>
          <p:nvPr/>
        </p:nvSpPr>
        <p:spPr>
          <a:xfrm>
            <a:off x="1014352" y="491140"/>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dirty="0">
                <a:solidFill>
                  <a:prstClr val="white">
                    <a:lumMod val="50000"/>
                  </a:prstClr>
                </a:solidFill>
                <a:ea typeface="Calibri"/>
                <a:cs typeface="Calibri"/>
                <a:sym typeface="Calibri"/>
              </a:rPr>
              <a:t>يشرح المدرس أهداف الحصة، والمطلوب من المتعلم في كل هدف.</a:t>
            </a:r>
            <a:endParaRPr lang="fr-FR" sz="1600" dirty="0">
              <a:solidFill>
                <a:prstClr val="white">
                  <a:lumMod val="50000"/>
                </a:prstClr>
              </a:solidFill>
            </a:endParaRPr>
          </a:p>
        </p:txBody>
      </p:sp>
    </p:spTree>
    <p:extLst>
      <p:ext uri="{BB962C8B-B14F-4D97-AF65-F5344CB8AC3E}">
        <p14:creationId xmlns:p14="http://schemas.microsoft.com/office/powerpoint/2010/main" val="251505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321004"/>
            <a:ext cx="5869200" cy="2215991"/>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cs typeface="Calibri"/>
              </a:rPr>
              <a:t>النشاط الأول:</a:t>
            </a:r>
          </a:p>
          <a:p>
            <a:pPr algn="ctr" defTabSz="1219170" rtl="1">
              <a:defRPr sz="1800" b="0" i="0" u="none" strike="noStrike" kern="0" cap="none" spc="0" baseline="0">
                <a:solidFill>
                  <a:srgbClr val="000000"/>
                </a:solidFill>
                <a:uFillTx/>
              </a:defRPr>
            </a:pPr>
            <a:r>
              <a:rPr lang="ar-MA" sz="4800" b="1" kern="0" dirty="0">
                <a:solidFill>
                  <a:schemeClr val="accent2"/>
                </a:solidFill>
                <a:latin typeface="Calibri"/>
                <a:cs typeface="Calibri"/>
              </a:rPr>
              <a:t>أكتسب أفعال الكلام</a:t>
            </a:r>
            <a:endParaRPr lang="ar-MA" sz="4800" b="1" kern="0" dirty="0">
              <a:solidFill>
                <a:schemeClr val="accent2"/>
              </a:solidFill>
              <a:latin typeface="Calibri"/>
              <a:ea typeface="Calibri"/>
              <a:cs typeface="Calibri"/>
            </a:endParaRPr>
          </a:p>
          <a:p>
            <a:pPr algn="ctr" defTabSz="1219170">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10 دقائق</a:t>
            </a:r>
            <a:endParaRPr lang="fr-FR" sz="4800" b="1" kern="0" dirty="0">
              <a:solidFill>
                <a:srgbClr val="44546A"/>
              </a:solidFill>
              <a:latin typeface="Calibri"/>
              <a:ea typeface="Calibri"/>
              <a:cs typeface="Calibri"/>
            </a:endParaRPr>
          </a:p>
        </p:txBody>
      </p:sp>
      <p:pic>
        <p:nvPicPr>
          <p:cNvPr id="4" name="Image 3">
            <a:extLst>
              <a:ext uri="{FF2B5EF4-FFF2-40B4-BE49-F238E27FC236}">
                <a16:creationId xmlns:a16="http://schemas.microsoft.com/office/drawing/2014/main"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Tree>
    <p:extLst>
      <p:ext uri="{BB962C8B-B14F-4D97-AF65-F5344CB8AC3E}">
        <p14:creationId xmlns:p14="http://schemas.microsoft.com/office/powerpoint/2010/main" val="2571013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3">
            <a:extLst>
              <a:ext uri="{FF2B5EF4-FFF2-40B4-BE49-F238E27FC236}">
                <a16:creationId xmlns:a16="http://schemas.microsoft.com/office/drawing/2014/main" id="{6070AD6A-0F0E-55AB-92FB-9EE1BDD30729}"/>
              </a:ext>
            </a:extLst>
          </p:cNvPr>
          <p:cNvSpPr txBox="1">
            <a:spLocks noChangeArrowheads="1"/>
          </p:cNvSpPr>
          <p:nvPr/>
        </p:nvSpPr>
        <p:spPr bwMode="auto">
          <a:xfrm>
            <a:off x="2898520" y="102526"/>
            <a:ext cx="8434646"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لأعبر عن </a:t>
            </a:r>
            <a:r>
              <a:rPr lang="ar-MA" sz="2000" b="1" dirty="0">
                <a:solidFill>
                  <a:schemeClr val="bg2">
                    <a:lumMod val="50000"/>
                  </a:schemeClr>
                </a:solidFill>
                <a:cs typeface="Calibri" panose="020F0502020204030204" pitchFamily="34" charset="0"/>
              </a:rPr>
              <a:t>أفضل فيلم شاهدته </a:t>
            </a:r>
            <a:r>
              <a:rPr lang="ar-MA" altLang="fr-FR" sz="2000" b="1" dirty="0">
                <a:solidFill>
                  <a:schemeClr val="bg2">
                    <a:lumMod val="50000"/>
                  </a:schemeClr>
                </a:solidFill>
                <a:cs typeface="Calibri" panose="020F0502020204030204" pitchFamily="34" charset="0"/>
              </a:rPr>
              <a:t>يمكنني توظيف تعابير و أفعال الكلام الآتية:</a:t>
            </a:r>
          </a:p>
        </p:txBody>
      </p:sp>
      <p:sp>
        <p:nvSpPr>
          <p:cNvPr id="7" name="Titre 3">
            <a:extLst>
              <a:ext uri="{FF2B5EF4-FFF2-40B4-BE49-F238E27FC236}">
                <a16:creationId xmlns:a16="http://schemas.microsoft.com/office/drawing/2014/main" id="{9983D177-9657-44B4-BF6E-2DE34CEECDF0}"/>
              </a:ext>
            </a:extLst>
          </p:cNvPr>
          <p:cNvSpPr txBox="1">
            <a:spLocks/>
          </p:cNvSpPr>
          <p:nvPr/>
        </p:nvSpPr>
        <p:spPr>
          <a:xfrm>
            <a:off x="1067218" y="441663"/>
            <a:ext cx="10580802" cy="455299"/>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cs typeface="Calibri" panose="020F0502020204030204" pitchFamily="34" charset="0"/>
              </a:rPr>
              <a:t>يقدم المدرس أفعال الكلام ثم يطلب من 3 متعلمين إعادة قراءتها. بعدها يوظف المدرس 3 تعابير  من التعابير المقدمة. </a:t>
            </a:r>
            <a:endParaRPr lang="ar-MA" sz="1400" dirty="0"/>
          </a:p>
        </p:txBody>
      </p:sp>
      <p:sp>
        <p:nvSpPr>
          <p:cNvPr id="12" name="Rectangle 11">
            <a:extLst>
              <a:ext uri="{FF2B5EF4-FFF2-40B4-BE49-F238E27FC236}">
                <a16:creationId xmlns:a16="http://schemas.microsoft.com/office/drawing/2014/main" id="{0B339DC6-2927-5DAF-F22E-7B62FCF59052}"/>
              </a:ext>
            </a:extLst>
          </p:cNvPr>
          <p:cNvSpPr/>
          <p:nvPr/>
        </p:nvSpPr>
        <p:spPr>
          <a:xfrm>
            <a:off x="1361661" y="1869179"/>
            <a:ext cx="2892287"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13" name="Rectangle 12">
            <a:extLst>
              <a:ext uri="{FF2B5EF4-FFF2-40B4-BE49-F238E27FC236}">
                <a16:creationId xmlns:a16="http://schemas.microsoft.com/office/drawing/2014/main" id="{2D65E48B-08EF-38FF-59A6-997091AC7850}"/>
              </a:ext>
            </a:extLst>
          </p:cNvPr>
          <p:cNvSpPr/>
          <p:nvPr/>
        </p:nvSpPr>
        <p:spPr>
          <a:xfrm>
            <a:off x="1570383" y="3389875"/>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BFC3E052-7CED-5BA7-52CA-538238FD7CC2}"/>
              </a:ext>
            </a:extLst>
          </p:cNvPr>
          <p:cNvSpPr/>
          <p:nvPr/>
        </p:nvSpPr>
        <p:spPr>
          <a:xfrm>
            <a:off x="8786191" y="1869179"/>
            <a:ext cx="2044150"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C41E558C-700A-E21B-2C20-5155E85766CF}"/>
              </a:ext>
            </a:extLst>
          </p:cNvPr>
          <p:cNvSpPr/>
          <p:nvPr/>
        </p:nvSpPr>
        <p:spPr>
          <a:xfrm>
            <a:off x="8736496" y="4973552"/>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20" name="Rectangle 19">
            <a:extLst>
              <a:ext uri="{FF2B5EF4-FFF2-40B4-BE49-F238E27FC236}">
                <a16:creationId xmlns:a16="http://schemas.microsoft.com/office/drawing/2014/main" id="{13B2D762-024D-6157-CD78-938C36311D3A}"/>
              </a:ext>
            </a:extLst>
          </p:cNvPr>
          <p:cNvSpPr/>
          <p:nvPr/>
        </p:nvSpPr>
        <p:spPr>
          <a:xfrm>
            <a:off x="8878954" y="3448623"/>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8" name="Organigramme : Terminateur 7">
            <a:extLst>
              <a:ext uri="{FF2B5EF4-FFF2-40B4-BE49-F238E27FC236}">
                <a16:creationId xmlns:a16="http://schemas.microsoft.com/office/drawing/2014/main" id="{23E6B9B5-7547-CF34-C604-BB90FD0FE3D7}"/>
              </a:ext>
            </a:extLst>
          </p:cNvPr>
          <p:cNvSpPr/>
          <p:nvPr/>
        </p:nvSpPr>
        <p:spPr>
          <a:xfrm>
            <a:off x="4899991" y="932543"/>
            <a:ext cx="7292009" cy="875899"/>
          </a:xfrm>
          <a:prstGeom prst="flowChartTerminator">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أفضل فيلم شاهدته..... لأنه تميز ب......</a:t>
            </a:r>
            <a:endParaRPr lang="fr-FR" sz="3200" b="1" dirty="0">
              <a:solidFill>
                <a:schemeClr val="tx1"/>
              </a:solidFill>
              <a:latin typeface="Calibri" panose="020F0502020204030204" pitchFamily="34" charset="0"/>
              <a:cs typeface="Calibri" panose="020F0502020204030204" pitchFamily="34" charset="0"/>
            </a:endParaRPr>
          </a:p>
        </p:txBody>
      </p:sp>
      <p:sp>
        <p:nvSpPr>
          <p:cNvPr id="10" name="Organigramme : Terminateur 9">
            <a:extLst>
              <a:ext uri="{FF2B5EF4-FFF2-40B4-BE49-F238E27FC236}">
                <a16:creationId xmlns:a16="http://schemas.microsoft.com/office/drawing/2014/main" id="{5FA9DD6A-BFE8-F56B-1B92-2B5DA91E8F5B}"/>
              </a:ext>
            </a:extLst>
          </p:cNvPr>
          <p:cNvSpPr/>
          <p:nvPr/>
        </p:nvSpPr>
        <p:spPr>
          <a:xfrm>
            <a:off x="5257800" y="2574989"/>
            <a:ext cx="6934199" cy="875899"/>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solidFill>
                <a:latin typeface="Calibri" panose="020F0502020204030204" pitchFamily="34" charset="0"/>
                <a:cs typeface="Calibri" panose="020F0502020204030204" pitchFamily="34" charset="0"/>
              </a:rPr>
              <a:t>لقد غير فيلم..... نظرتي ل....</a:t>
            </a:r>
            <a:endParaRPr lang="fr-FR" sz="3200" b="1" dirty="0">
              <a:solidFill>
                <a:schemeClr val="bg1"/>
              </a:solidFill>
              <a:latin typeface="Calibri" panose="020F0502020204030204" pitchFamily="34" charset="0"/>
              <a:cs typeface="Calibri" panose="020F0502020204030204" pitchFamily="34" charset="0"/>
            </a:endParaRPr>
          </a:p>
        </p:txBody>
      </p:sp>
      <p:sp>
        <p:nvSpPr>
          <p:cNvPr id="11" name="Organigramme : Terminateur 10">
            <a:extLst>
              <a:ext uri="{FF2B5EF4-FFF2-40B4-BE49-F238E27FC236}">
                <a16:creationId xmlns:a16="http://schemas.microsoft.com/office/drawing/2014/main" id="{2156F44A-0971-192A-897E-8D5EA2F76586}"/>
              </a:ext>
            </a:extLst>
          </p:cNvPr>
          <p:cNvSpPr/>
          <p:nvPr/>
        </p:nvSpPr>
        <p:spPr>
          <a:xfrm>
            <a:off x="5337314" y="4129786"/>
            <a:ext cx="6854686" cy="875899"/>
          </a:xfrm>
          <a:prstGeom prst="flowChartTerminator">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ترك فيلم.... في نفسي أثرا.....</a:t>
            </a:r>
            <a:endParaRPr lang="fr-FR" sz="3200" b="1" dirty="0">
              <a:solidFill>
                <a:schemeClr val="tx1"/>
              </a:solidFill>
              <a:latin typeface="Calibri" panose="020F0502020204030204" pitchFamily="34" charset="0"/>
              <a:cs typeface="Calibri" panose="020F0502020204030204" pitchFamily="34" charset="0"/>
            </a:endParaRPr>
          </a:p>
        </p:txBody>
      </p:sp>
      <p:sp>
        <p:nvSpPr>
          <p:cNvPr id="14" name="Organigramme : Terminateur 13">
            <a:extLst>
              <a:ext uri="{FF2B5EF4-FFF2-40B4-BE49-F238E27FC236}">
                <a16:creationId xmlns:a16="http://schemas.microsoft.com/office/drawing/2014/main" id="{45194457-397F-32ED-98BE-B6646922504F}"/>
              </a:ext>
            </a:extLst>
          </p:cNvPr>
          <p:cNvSpPr/>
          <p:nvPr/>
        </p:nvSpPr>
        <p:spPr>
          <a:xfrm>
            <a:off x="5685183" y="5869048"/>
            <a:ext cx="6506816" cy="875899"/>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solidFill>
                <a:latin typeface="Calibri" panose="020F0502020204030204" pitchFamily="34" charset="0"/>
                <a:cs typeface="Calibri" panose="020F0502020204030204" pitchFamily="34" charset="0"/>
              </a:rPr>
              <a:t>لا يمكنني أن أتحدث عن السينما دون أن أشير إلى فيلم.....  الذي اعتبره.....</a:t>
            </a:r>
            <a:endParaRPr lang="fr-FR"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58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3">
            <a:extLst>
              <a:ext uri="{FF2B5EF4-FFF2-40B4-BE49-F238E27FC236}">
                <a16:creationId xmlns:a16="http://schemas.microsoft.com/office/drawing/2014/main" id="{6070AD6A-0F0E-55AB-92FB-9EE1BDD30729}"/>
              </a:ext>
            </a:extLst>
          </p:cNvPr>
          <p:cNvSpPr txBox="1">
            <a:spLocks noChangeArrowheads="1"/>
          </p:cNvSpPr>
          <p:nvPr/>
        </p:nvSpPr>
        <p:spPr bwMode="auto">
          <a:xfrm>
            <a:off x="2898520" y="102526"/>
            <a:ext cx="8434646"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إليكم مقترح توظيف هذه الأفعال:</a:t>
            </a:r>
          </a:p>
        </p:txBody>
      </p:sp>
      <p:sp>
        <p:nvSpPr>
          <p:cNvPr id="7" name="Titre 3">
            <a:extLst>
              <a:ext uri="{FF2B5EF4-FFF2-40B4-BE49-F238E27FC236}">
                <a16:creationId xmlns:a16="http://schemas.microsoft.com/office/drawing/2014/main" id="{9983D177-9657-44B4-BF6E-2DE34CEECDF0}"/>
              </a:ext>
            </a:extLst>
          </p:cNvPr>
          <p:cNvSpPr txBox="1">
            <a:spLocks/>
          </p:cNvSpPr>
          <p:nvPr/>
        </p:nvSpPr>
        <p:spPr>
          <a:xfrm>
            <a:off x="1067218" y="441663"/>
            <a:ext cx="10580802" cy="455299"/>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cs typeface="Calibri" panose="020F0502020204030204" pitchFamily="34" charset="0"/>
              </a:rPr>
              <a:t>يقدم المدرس أفعال الكلام ثم يطلب من 3 متعلمين إعادة قراءتها. </a:t>
            </a:r>
            <a:endParaRPr lang="ar-MA" sz="1400" dirty="0"/>
          </a:p>
        </p:txBody>
      </p:sp>
      <p:sp>
        <p:nvSpPr>
          <p:cNvPr id="12" name="Rectangle 11">
            <a:extLst>
              <a:ext uri="{FF2B5EF4-FFF2-40B4-BE49-F238E27FC236}">
                <a16:creationId xmlns:a16="http://schemas.microsoft.com/office/drawing/2014/main" id="{0B339DC6-2927-5DAF-F22E-7B62FCF59052}"/>
              </a:ext>
            </a:extLst>
          </p:cNvPr>
          <p:cNvSpPr/>
          <p:nvPr/>
        </p:nvSpPr>
        <p:spPr>
          <a:xfrm>
            <a:off x="1361661" y="1869179"/>
            <a:ext cx="2892287"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13" name="Rectangle 12">
            <a:extLst>
              <a:ext uri="{FF2B5EF4-FFF2-40B4-BE49-F238E27FC236}">
                <a16:creationId xmlns:a16="http://schemas.microsoft.com/office/drawing/2014/main" id="{2D65E48B-08EF-38FF-59A6-997091AC7850}"/>
              </a:ext>
            </a:extLst>
          </p:cNvPr>
          <p:cNvSpPr/>
          <p:nvPr/>
        </p:nvSpPr>
        <p:spPr>
          <a:xfrm>
            <a:off x="1570383" y="3389875"/>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BFC3E052-7CED-5BA7-52CA-538238FD7CC2}"/>
              </a:ext>
            </a:extLst>
          </p:cNvPr>
          <p:cNvSpPr/>
          <p:nvPr/>
        </p:nvSpPr>
        <p:spPr>
          <a:xfrm>
            <a:off x="8786191" y="1869179"/>
            <a:ext cx="2044150"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C41E558C-700A-E21B-2C20-5155E85766CF}"/>
              </a:ext>
            </a:extLst>
          </p:cNvPr>
          <p:cNvSpPr/>
          <p:nvPr/>
        </p:nvSpPr>
        <p:spPr>
          <a:xfrm>
            <a:off x="8736496" y="4973552"/>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20" name="Rectangle 19">
            <a:extLst>
              <a:ext uri="{FF2B5EF4-FFF2-40B4-BE49-F238E27FC236}">
                <a16:creationId xmlns:a16="http://schemas.microsoft.com/office/drawing/2014/main" id="{13B2D762-024D-6157-CD78-938C36311D3A}"/>
              </a:ext>
            </a:extLst>
          </p:cNvPr>
          <p:cNvSpPr/>
          <p:nvPr/>
        </p:nvSpPr>
        <p:spPr>
          <a:xfrm>
            <a:off x="8878954" y="3448623"/>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9" name="Image 8">
            <a:extLst>
              <a:ext uri="{FF2B5EF4-FFF2-40B4-BE49-F238E27FC236}">
                <a16:creationId xmlns:a16="http://schemas.microsoft.com/office/drawing/2014/main" id="{1380BE74-8B42-0C45-379A-10395C911037}"/>
              </a:ext>
            </a:extLst>
          </p:cNvPr>
          <p:cNvPicPr>
            <a:picLocks noChangeAspect="1"/>
          </p:cNvPicPr>
          <p:nvPr/>
        </p:nvPicPr>
        <p:blipFill>
          <a:blip r:embed="rId4"/>
          <a:stretch>
            <a:fillRect/>
          </a:stretch>
        </p:blipFill>
        <p:spPr>
          <a:xfrm>
            <a:off x="43070" y="1100865"/>
            <a:ext cx="12035317" cy="4896000"/>
          </a:xfrm>
          <a:prstGeom prst="rect">
            <a:avLst/>
          </a:prstGeom>
        </p:spPr>
      </p:pic>
      <p:sp>
        <p:nvSpPr>
          <p:cNvPr id="8" name="ZoneTexte 7">
            <a:extLst>
              <a:ext uri="{FF2B5EF4-FFF2-40B4-BE49-F238E27FC236}">
                <a16:creationId xmlns:a16="http://schemas.microsoft.com/office/drawing/2014/main" id="{4CFD24D1-505D-4DB0-B1C4-C2B6E0F3E42D}"/>
              </a:ext>
            </a:extLst>
          </p:cNvPr>
          <p:cNvSpPr txBox="1"/>
          <p:nvPr/>
        </p:nvSpPr>
        <p:spPr>
          <a:xfrm>
            <a:off x="10389704" y="1213593"/>
            <a:ext cx="45719" cy="149482"/>
          </a:xfrm>
          <a:prstGeom prst="rect">
            <a:avLst/>
          </a:prstGeom>
          <a:solidFill>
            <a:schemeClr val="accent2">
              <a:lumMod val="40000"/>
              <a:lumOff val="60000"/>
            </a:schemeClr>
          </a:solidFill>
        </p:spPr>
        <p:txBody>
          <a:bodyPr wrap="square" rtlCol="0">
            <a:spAutoFit/>
          </a:bodyPr>
          <a:lstStyle/>
          <a:p>
            <a:endParaRPr lang="fr-FR" dirty="0">
              <a:solidFill>
                <a:srgbClr val="FFC000"/>
              </a:solidFill>
            </a:endParaRPr>
          </a:p>
        </p:txBody>
      </p:sp>
    </p:spTree>
    <p:extLst>
      <p:ext uri="{BB962C8B-B14F-4D97-AF65-F5344CB8AC3E}">
        <p14:creationId xmlns:p14="http://schemas.microsoft.com/office/powerpoint/2010/main" val="786045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153248" y="-6643"/>
            <a:ext cx="11955333" cy="746771"/>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1368;p31">
            <a:extLst>
              <a:ext uri="{FF2B5EF4-FFF2-40B4-BE49-F238E27FC236}">
                <a16:creationId xmlns:a16="http://schemas.microsoft.com/office/drawing/2014/main" id="{4D123022-529C-35DC-EA8B-C71ED6C2B14A}"/>
              </a:ext>
            </a:extLst>
          </p:cNvPr>
          <p:cNvPicPr preferRelativeResize="0"/>
          <p:nvPr/>
        </p:nvPicPr>
        <p:blipFill rotWithShape="1">
          <a:blip r:embed="rId4">
            <a:alphaModFix/>
          </a:blip>
          <a:srcRect/>
          <a:stretch/>
        </p:blipFill>
        <p:spPr>
          <a:xfrm>
            <a:off x="2895" y="87003"/>
            <a:ext cx="730250" cy="576000"/>
          </a:xfrm>
          <a:prstGeom prst="rect">
            <a:avLst/>
          </a:prstGeom>
          <a:noFill/>
          <a:ln>
            <a:noFill/>
          </a:ln>
        </p:spPr>
      </p:pic>
      <p:sp>
        <p:nvSpPr>
          <p:cNvPr id="2" name="Titre 1">
            <a:extLst>
              <a:ext uri="{FF2B5EF4-FFF2-40B4-BE49-F238E27FC236}">
                <a16:creationId xmlns:a16="http://schemas.microsoft.com/office/drawing/2014/main" id="{D6769111-48E4-682A-187A-ABB7FC0CCD23}"/>
              </a:ext>
            </a:extLst>
          </p:cNvPr>
          <p:cNvSpPr txBox="1">
            <a:spLocks/>
          </p:cNvSpPr>
          <p:nvPr/>
        </p:nvSpPr>
        <p:spPr>
          <a:xfrm>
            <a:off x="278296" y="333399"/>
            <a:ext cx="11222930" cy="470617"/>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يطلب المدرس، تباعا، من أسماء المتعلمين الحاملين للأرقام الآتية في لائحة القسم (10-6-23-34-9-19-1-28) توظيف أفعال الكلام المكتسبة. خلال هذه اللعبة يتدخل المدرس لتقديم التغذية الراجعة الفورية. لا ينبغي أن تتجاوز مدة النشاط دقيقتين.</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6B1FD8A1-B921-98A6-4842-60DFEB6DE834}"/>
              </a:ext>
            </a:extLst>
          </p:cNvPr>
          <p:cNvSpPr txBox="1">
            <a:spLocks noChangeArrowheads="1"/>
          </p:cNvSpPr>
          <p:nvPr/>
        </p:nvSpPr>
        <p:spPr bwMode="auto">
          <a:xfrm>
            <a:off x="2661733" y="142870"/>
            <a:ext cx="8645525"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ts val="2075"/>
              </a:lnSpc>
              <a:spcBef>
                <a:spcPct val="0"/>
              </a:spcBef>
              <a:spcAft>
                <a:spcPts val="800"/>
              </a:spcAft>
              <a:buNone/>
            </a:pPr>
            <a:r>
              <a:rPr lang="ar-MA" sz="2000" b="1" dirty="0">
                <a:solidFill>
                  <a:schemeClr val="bg2">
                    <a:lumMod val="50000"/>
                  </a:schemeClr>
                </a:solidFill>
                <a:cs typeface="Calibri" panose="020F0502020204030204" pitchFamily="34" charset="0"/>
              </a:rPr>
              <a:t>أروج مكتسباتي .</a:t>
            </a:r>
            <a:endParaRPr lang="fr-FR" sz="2000" b="1" dirty="0">
              <a:solidFill>
                <a:schemeClr val="bg2">
                  <a:lumMod val="50000"/>
                </a:schemeClr>
              </a:solidFill>
              <a:cs typeface="Calibri" panose="020F0502020204030204" pitchFamily="34" charset="0"/>
            </a:endParaRPr>
          </a:p>
        </p:txBody>
      </p:sp>
      <p:sp>
        <p:nvSpPr>
          <p:cNvPr id="11" name="Rectangle 10">
            <a:extLst>
              <a:ext uri="{FF2B5EF4-FFF2-40B4-BE49-F238E27FC236}">
                <a16:creationId xmlns:a16="http://schemas.microsoft.com/office/drawing/2014/main" id="{5D42345A-5EAD-A135-05C0-AFCADE52841B}"/>
              </a:ext>
            </a:extLst>
          </p:cNvPr>
          <p:cNvSpPr/>
          <p:nvPr/>
        </p:nvSpPr>
        <p:spPr>
          <a:xfrm>
            <a:off x="-2894" y="0"/>
            <a:ext cx="12194893"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7" name="Organigramme : Terminateur 16">
            <a:extLst>
              <a:ext uri="{FF2B5EF4-FFF2-40B4-BE49-F238E27FC236}">
                <a16:creationId xmlns:a16="http://schemas.microsoft.com/office/drawing/2014/main" id="{C4FD266A-E1F5-CE64-8816-A3A5C4D623F1}"/>
              </a:ext>
            </a:extLst>
          </p:cNvPr>
          <p:cNvSpPr/>
          <p:nvPr/>
        </p:nvSpPr>
        <p:spPr>
          <a:xfrm>
            <a:off x="2753141" y="902726"/>
            <a:ext cx="7292009" cy="875899"/>
          </a:xfrm>
          <a:prstGeom prst="flowChartTerminator">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أفضل فيلم شاهدته..... لأنه تميز ب......</a:t>
            </a:r>
            <a:endParaRPr lang="fr-FR" sz="3200" b="1" dirty="0">
              <a:solidFill>
                <a:schemeClr val="tx1"/>
              </a:solidFill>
              <a:latin typeface="Calibri" panose="020F0502020204030204" pitchFamily="34" charset="0"/>
              <a:cs typeface="Calibri" panose="020F0502020204030204" pitchFamily="34" charset="0"/>
            </a:endParaRPr>
          </a:p>
        </p:txBody>
      </p:sp>
      <p:sp>
        <p:nvSpPr>
          <p:cNvPr id="4099" name="Organigramme : Terminateur 4098">
            <a:extLst>
              <a:ext uri="{FF2B5EF4-FFF2-40B4-BE49-F238E27FC236}">
                <a16:creationId xmlns:a16="http://schemas.microsoft.com/office/drawing/2014/main" id="{2FA275E4-DDFE-C603-A552-71BA347918E0}"/>
              </a:ext>
            </a:extLst>
          </p:cNvPr>
          <p:cNvSpPr/>
          <p:nvPr/>
        </p:nvSpPr>
        <p:spPr>
          <a:xfrm>
            <a:off x="3110950" y="2545172"/>
            <a:ext cx="6934199" cy="875899"/>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solidFill>
                <a:latin typeface="Calibri" panose="020F0502020204030204" pitchFamily="34" charset="0"/>
                <a:cs typeface="Calibri" panose="020F0502020204030204" pitchFamily="34" charset="0"/>
              </a:rPr>
              <a:t>لقد غير فيلم..... نظرتي ل....</a:t>
            </a:r>
            <a:endParaRPr lang="fr-FR" sz="3200" b="1" dirty="0">
              <a:solidFill>
                <a:schemeClr val="bg1"/>
              </a:solidFill>
              <a:latin typeface="Calibri" panose="020F0502020204030204" pitchFamily="34" charset="0"/>
              <a:cs typeface="Calibri" panose="020F0502020204030204" pitchFamily="34" charset="0"/>
            </a:endParaRPr>
          </a:p>
        </p:txBody>
      </p:sp>
      <p:sp>
        <p:nvSpPr>
          <p:cNvPr id="4102" name="Organigramme : Terminateur 4101">
            <a:extLst>
              <a:ext uri="{FF2B5EF4-FFF2-40B4-BE49-F238E27FC236}">
                <a16:creationId xmlns:a16="http://schemas.microsoft.com/office/drawing/2014/main" id="{E82B8EE7-2A04-EE6E-635B-3209025A8C56}"/>
              </a:ext>
            </a:extLst>
          </p:cNvPr>
          <p:cNvSpPr/>
          <p:nvPr/>
        </p:nvSpPr>
        <p:spPr>
          <a:xfrm>
            <a:off x="3190464" y="4099969"/>
            <a:ext cx="6854686" cy="875899"/>
          </a:xfrm>
          <a:prstGeom prst="flowChartTerminator">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ترك فيلم.... في نفسي أثرا.....</a:t>
            </a:r>
            <a:endParaRPr lang="fr-FR" sz="3200" b="1" dirty="0">
              <a:solidFill>
                <a:schemeClr val="tx1"/>
              </a:solidFill>
              <a:latin typeface="Calibri" panose="020F0502020204030204" pitchFamily="34" charset="0"/>
              <a:cs typeface="Calibri" panose="020F0502020204030204" pitchFamily="34" charset="0"/>
            </a:endParaRPr>
          </a:p>
        </p:txBody>
      </p:sp>
      <p:sp>
        <p:nvSpPr>
          <p:cNvPr id="4104" name="Organigramme : Terminateur 4103">
            <a:extLst>
              <a:ext uri="{FF2B5EF4-FFF2-40B4-BE49-F238E27FC236}">
                <a16:creationId xmlns:a16="http://schemas.microsoft.com/office/drawing/2014/main" id="{3E81327D-349D-9515-CF36-E1613BF81553}"/>
              </a:ext>
            </a:extLst>
          </p:cNvPr>
          <p:cNvSpPr/>
          <p:nvPr/>
        </p:nvSpPr>
        <p:spPr>
          <a:xfrm>
            <a:off x="3110950" y="5839231"/>
            <a:ext cx="6934199" cy="875899"/>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solidFill>
                <a:latin typeface="Calibri" panose="020F0502020204030204" pitchFamily="34" charset="0"/>
                <a:cs typeface="Calibri" panose="020F0502020204030204" pitchFamily="34" charset="0"/>
              </a:rPr>
              <a:t>لا يمكنني أن أتحدث عن السينما دون أن أشير إلى فيلم.....  الذي اعتبره.....</a:t>
            </a:r>
            <a:endParaRPr lang="fr-FR"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91385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321004"/>
            <a:ext cx="5869200" cy="2215991"/>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cs typeface="Calibri"/>
              </a:rPr>
              <a:t>النشاط الثاني:</a:t>
            </a:r>
          </a:p>
          <a:p>
            <a:pPr algn="ctr" defTabSz="1219170" rtl="1">
              <a:defRPr sz="1800" b="0" i="0" u="none" strike="noStrike" kern="0" cap="none" spc="0" baseline="0">
                <a:solidFill>
                  <a:srgbClr val="000000"/>
                </a:solidFill>
                <a:uFillTx/>
              </a:defRPr>
            </a:pPr>
            <a:r>
              <a:rPr lang="ar-MA" sz="4800" b="1" kern="0" dirty="0">
                <a:solidFill>
                  <a:schemeClr val="accent2"/>
                </a:solidFill>
                <a:latin typeface="Calibri"/>
                <a:cs typeface="Calibri"/>
              </a:rPr>
              <a:t>أطبق</a:t>
            </a:r>
            <a:endParaRPr lang="ar-MA" sz="4800" b="1" kern="0" dirty="0">
              <a:solidFill>
                <a:schemeClr val="accent2"/>
              </a:solidFill>
              <a:latin typeface="Calibri"/>
              <a:ea typeface="Calibri"/>
              <a:cs typeface="Calibri"/>
            </a:endParaRPr>
          </a:p>
          <a:p>
            <a:pPr algn="ctr" defTabSz="1219170">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10 دقائق</a:t>
            </a:r>
            <a:endParaRPr lang="fr-FR" sz="4800" b="1" kern="0" dirty="0">
              <a:solidFill>
                <a:srgbClr val="44546A"/>
              </a:solidFill>
              <a:latin typeface="Calibri"/>
              <a:ea typeface="Calibri"/>
              <a:cs typeface="Calibri"/>
            </a:endParaRPr>
          </a:p>
        </p:txBody>
      </p:sp>
      <p:pic>
        <p:nvPicPr>
          <p:cNvPr id="2" name="Picture 2">
            <a:extLst>
              <a:ext uri="{FF2B5EF4-FFF2-40B4-BE49-F238E27FC236}">
                <a16:creationId xmlns:a16="http://schemas.microsoft.com/office/drawing/2014/main" id="{C9A9785F-C1ED-9964-9C94-07A921F8DFF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38033" y="2080329"/>
            <a:ext cx="2697339" cy="2697339"/>
          </a:xfrm>
          <a:prstGeom prst="rect">
            <a:avLst/>
          </a:prstGeom>
        </p:spPr>
      </p:pic>
      <p:sp>
        <p:nvSpPr>
          <p:cNvPr id="3" name="Rectangle 2">
            <a:extLst>
              <a:ext uri="{FF2B5EF4-FFF2-40B4-BE49-F238E27FC236}">
                <a16:creationId xmlns:a16="http://schemas.microsoft.com/office/drawing/2014/main" id="{CF5E8767-79C0-2DC4-795E-9842C26361C4}"/>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921713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39" t="24327" r="75793" b="61972"/>
          <a:stretch>
            <a:fillRect/>
          </a:stretch>
        </p:blipFill>
        <p:spPr bwMode="auto">
          <a:xfrm>
            <a:off x="11359666"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1302;p21">
            <a:extLst>
              <a:ext uri="{FF2B5EF4-FFF2-40B4-BE49-F238E27FC236}">
                <a16:creationId xmlns:a16="http://schemas.microsoft.com/office/drawing/2014/main" id="{734EFAF7-DF77-89A7-CB66-C2C8AC5C1AD0}"/>
              </a:ext>
            </a:extLst>
          </p:cNvPr>
          <p:cNvSpPr txBox="1">
            <a:spLocks/>
          </p:cNvSpPr>
          <p:nvPr/>
        </p:nvSpPr>
        <p:spPr>
          <a:xfrm>
            <a:off x="1180063" y="574169"/>
            <a:ext cx="10179603" cy="29244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lnSpc>
                <a:spcPct val="90000"/>
              </a:lnSpc>
              <a:buClr>
                <a:srgbClr val="AEABAB"/>
              </a:buClr>
              <a:buSzPts val="1400"/>
              <a:buFont typeface="Calibri"/>
              <a:buNone/>
            </a:pPr>
            <a:r>
              <a:rPr lang="ar-MA" dirty="0">
                <a:solidFill>
                  <a:srgbClr val="AEABAB"/>
                </a:solidFill>
                <a:latin typeface="Calibri" panose="020F0502020204030204" pitchFamily="34" charset="0"/>
                <a:cs typeface="Calibri" panose="020F0502020204030204" pitchFamily="34" charset="0"/>
              </a:rPr>
              <a:t>يقدم المدرس الوضعية ويدعو المتعلمين إلى الانتباه لكيفية الإجابة عنها.</a:t>
            </a:r>
            <a:endParaRPr lang="ar-MA" dirty="0">
              <a:latin typeface="Calibri" panose="020F0502020204030204" pitchFamily="34" charset="0"/>
              <a:cs typeface="Calibri" panose="020F0502020204030204" pitchFamily="34" charset="0"/>
            </a:endParaRPr>
          </a:p>
        </p:txBody>
      </p:sp>
      <p:sp>
        <p:nvSpPr>
          <p:cNvPr id="8" name="Google Shape;838;p48">
            <a:extLst>
              <a:ext uri="{FF2B5EF4-FFF2-40B4-BE49-F238E27FC236}">
                <a16:creationId xmlns:a16="http://schemas.microsoft.com/office/drawing/2014/main" id="{9BDB9D67-A5B3-C483-A501-908417B29351}"/>
              </a:ext>
            </a:extLst>
          </p:cNvPr>
          <p:cNvSpPr txBox="1"/>
          <p:nvPr/>
        </p:nvSpPr>
        <p:spPr>
          <a:xfrm>
            <a:off x="832334" y="102308"/>
            <a:ext cx="10629290" cy="412380"/>
          </a:xfrm>
          <a:prstGeom prst="rect">
            <a:avLst/>
          </a:prstGeom>
          <a:noFill/>
          <a:ln>
            <a:noFill/>
          </a:ln>
        </p:spPr>
        <p:txBody>
          <a:bodyPr spcFirstLastPara="1" wrap="square" lIns="91425" tIns="45700" rIns="91425" bIns="45700" anchor="t" anchorCtr="0">
            <a:spAutoFit/>
          </a:bodyPr>
          <a:lstStyle/>
          <a:p>
            <a:pPr lvl="0" algn="r" rtl="1">
              <a:lnSpc>
                <a:spcPct val="103750"/>
              </a:lnSpc>
            </a:pPr>
            <a:r>
              <a:rPr lang="ar-MA" sz="2000" b="1" dirty="0">
                <a:solidFill>
                  <a:srgbClr val="757070"/>
                </a:solidFill>
                <a:latin typeface="Calibri"/>
                <a:ea typeface="Calibri"/>
                <a:cs typeface="Calibri"/>
                <a:sym typeface="Calibri"/>
              </a:rPr>
              <a:t>الآن، لنوظف أفعال الكلام المكتسبة في النشاط الأول للإجابة عن الوضعية الآتية:</a:t>
            </a:r>
            <a:endParaRPr dirty="0"/>
          </a:p>
        </p:txBody>
      </p:sp>
      <p:pic>
        <p:nvPicPr>
          <p:cNvPr id="9" name="Image 8">
            <a:extLst>
              <a:ext uri="{FF2B5EF4-FFF2-40B4-BE49-F238E27FC236}">
                <a16:creationId xmlns:a16="http://schemas.microsoft.com/office/drawing/2014/main" id="{C4664346-E963-DA75-7BA8-C45F49CBF367}"/>
              </a:ext>
            </a:extLst>
          </p:cNvPr>
          <p:cNvPicPr>
            <a:picLocks noChangeAspect="1"/>
          </p:cNvPicPr>
          <p:nvPr/>
        </p:nvPicPr>
        <p:blipFill>
          <a:blip r:embed="rId4"/>
          <a:stretch>
            <a:fillRect/>
          </a:stretch>
        </p:blipFill>
        <p:spPr>
          <a:xfrm>
            <a:off x="208958" y="2928430"/>
            <a:ext cx="11570893" cy="936000"/>
          </a:xfrm>
          <a:prstGeom prst="rect">
            <a:avLst/>
          </a:prstGeom>
        </p:spPr>
      </p:pic>
    </p:spTree>
    <p:extLst>
      <p:ext uri="{BB962C8B-B14F-4D97-AF65-F5344CB8AC3E}">
        <p14:creationId xmlns:p14="http://schemas.microsoft.com/office/powerpoint/2010/main" val="3513217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903165"/>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0" name="Google Shape;1368;p31">
            <a:extLst>
              <a:ext uri="{FF2B5EF4-FFF2-40B4-BE49-F238E27FC236}">
                <a16:creationId xmlns:a16="http://schemas.microsoft.com/office/drawing/2014/main" id="{4D123022-529C-35DC-EA8B-C71ED6C2B14A}"/>
              </a:ext>
            </a:extLst>
          </p:cNvPr>
          <p:cNvPicPr preferRelativeResize="0"/>
          <p:nvPr/>
        </p:nvPicPr>
        <p:blipFill rotWithShape="1">
          <a:blip r:embed="rId4">
            <a:alphaModFix/>
          </a:blip>
          <a:srcRect/>
          <a:stretch/>
        </p:blipFill>
        <p:spPr>
          <a:xfrm>
            <a:off x="2895" y="87003"/>
            <a:ext cx="730250" cy="576000"/>
          </a:xfrm>
          <a:prstGeom prst="rect">
            <a:avLst/>
          </a:prstGeom>
          <a:noFill/>
          <a:ln>
            <a:noFill/>
          </a:ln>
        </p:spPr>
      </p:pic>
      <p:sp>
        <p:nvSpPr>
          <p:cNvPr id="16" name="Titre 1">
            <a:extLst>
              <a:ext uri="{FF2B5EF4-FFF2-40B4-BE49-F238E27FC236}">
                <a16:creationId xmlns:a16="http://schemas.microsoft.com/office/drawing/2014/main" id="{C3D88CEE-ED28-51A3-87D0-8980ED4713F9}"/>
              </a:ext>
            </a:extLst>
          </p:cNvPr>
          <p:cNvSpPr txBox="1">
            <a:spLocks/>
          </p:cNvSpPr>
          <p:nvPr/>
        </p:nvSpPr>
        <p:spPr>
          <a:xfrm>
            <a:off x="1302350" y="425905"/>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يحث المدرس المتعلمين على الانتباه والتركيز، ويصرح بكل خطوة من خطوات التعبير.</a:t>
            </a:r>
            <a:endParaRPr lang="fr-FR" sz="1400" dirty="0">
              <a:solidFill>
                <a:schemeClr val="bg2">
                  <a:lumMod val="75000"/>
                </a:schemeClr>
              </a:solidFill>
              <a:cs typeface="Calibri" panose="020F0502020204030204" pitchFamily="34" charset="0"/>
            </a:endParaRPr>
          </a:p>
        </p:txBody>
      </p:sp>
      <p:sp>
        <p:nvSpPr>
          <p:cNvPr id="17" name="TextBox 13">
            <a:extLst>
              <a:ext uri="{FF2B5EF4-FFF2-40B4-BE49-F238E27FC236}">
                <a16:creationId xmlns:a16="http://schemas.microsoft.com/office/drawing/2014/main" id="{220088AF-8F5D-FBA5-B6BA-2CEF0A56CB91}"/>
              </a:ext>
            </a:extLst>
          </p:cNvPr>
          <p:cNvSpPr txBox="1">
            <a:spLocks noChangeArrowheads="1"/>
          </p:cNvSpPr>
          <p:nvPr/>
        </p:nvSpPr>
        <p:spPr bwMode="auto">
          <a:xfrm>
            <a:off x="953729" y="24535"/>
            <a:ext cx="10254091"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انتبهوا معي جيدا، سأجيب عن السؤال الأول:</a:t>
            </a:r>
          </a:p>
        </p:txBody>
      </p:sp>
      <p:pic>
        <p:nvPicPr>
          <p:cNvPr id="18" name="Image 17">
            <a:extLst>
              <a:ext uri="{FF2B5EF4-FFF2-40B4-BE49-F238E27FC236}">
                <a16:creationId xmlns:a16="http://schemas.microsoft.com/office/drawing/2014/main" id="{BA940C0C-BF32-4BE1-ED17-54ABCD53ED1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744898" y="996764"/>
            <a:ext cx="1346900" cy="1440000"/>
          </a:xfrm>
          <a:prstGeom prst="rect">
            <a:avLst/>
          </a:prstGeom>
          <a:ln>
            <a:noFill/>
          </a:ln>
          <a:effectLst>
            <a:softEdge rad="112500"/>
          </a:effectLst>
        </p:spPr>
      </p:pic>
      <p:sp>
        <p:nvSpPr>
          <p:cNvPr id="2" name="Organigramme : Terminateur 1">
            <a:extLst>
              <a:ext uri="{FF2B5EF4-FFF2-40B4-BE49-F238E27FC236}">
                <a16:creationId xmlns:a16="http://schemas.microsoft.com/office/drawing/2014/main" id="{42146829-41FF-BB43-D346-F41EFC6E4186}"/>
              </a:ext>
            </a:extLst>
          </p:cNvPr>
          <p:cNvSpPr/>
          <p:nvPr/>
        </p:nvSpPr>
        <p:spPr>
          <a:xfrm>
            <a:off x="3546845" y="1322427"/>
            <a:ext cx="5067858" cy="875899"/>
          </a:xfrm>
          <a:prstGeom prst="flowChartTerminator">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ما عنوان الفيلم؟</a:t>
            </a:r>
            <a:endParaRPr lang="fr-FR" sz="3200" b="1" dirty="0">
              <a:solidFill>
                <a:schemeClr val="tx1"/>
              </a:solidFill>
              <a:latin typeface="Calibri" panose="020F0502020204030204" pitchFamily="34" charset="0"/>
              <a:cs typeface="Calibri" panose="020F0502020204030204" pitchFamily="34" charset="0"/>
            </a:endParaRPr>
          </a:p>
        </p:txBody>
      </p:sp>
      <p:sp>
        <p:nvSpPr>
          <p:cNvPr id="3" name="Étiquette 2">
            <a:extLst>
              <a:ext uri="{FF2B5EF4-FFF2-40B4-BE49-F238E27FC236}">
                <a16:creationId xmlns:a16="http://schemas.microsoft.com/office/drawing/2014/main" id="{2990088F-0284-1AC9-17B6-D11702C4D509}"/>
              </a:ext>
            </a:extLst>
          </p:cNvPr>
          <p:cNvSpPr/>
          <p:nvPr/>
        </p:nvSpPr>
        <p:spPr>
          <a:xfrm>
            <a:off x="9448800" y="4603880"/>
            <a:ext cx="2666198" cy="2204185"/>
          </a:xfrm>
          <a:prstGeom prst="plaque">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عنوان الفيلم....</a:t>
            </a:r>
            <a:endParaRPr lang="fr-FR" sz="3200" b="1" dirty="0">
              <a:solidFill>
                <a:schemeClr val="tx1"/>
              </a:solidFill>
              <a:latin typeface="Calibri" panose="020F0502020204030204" pitchFamily="34" charset="0"/>
              <a:cs typeface="Calibri" panose="020F0502020204030204" pitchFamily="34" charset="0"/>
            </a:endParaRPr>
          </a:p>
        </p:txBody>
      </p:sp>
      <p:sp>
        <p:nvSpPr>
          <p:cNvPr id="6" name="Étiquette 5">
            <a:extLst>
              <a:ext uri="{FF2B5EF4-FFF2-40B4-BE49-F238E27FC236}">
                <a16:creationId xmlns:a16="http://schemas.microsoft.com/office/drawing/2014/main" id="{686E9E29-CF54-6F5E-E06D-ADAB30A4C94A}"/>
              </a:ext>
            </a:extLst>
          </p:cNvPr>
          <p:cNvSpPr/>
          <p:nvPr/>
        </p:nvSpPr>
        <p:spPr>
          <a:xfrm>
            <a:off x="4762901" y="4566811"/>
            <a:ext cx="2666198" cy="2204185"/>
          </a:xfrm>
          <a:prstGeom prst="plaque">
            <a:avLst/>
          </a:prstGeom>
          <a:solidFill>
            <a:srgbClr val="25E3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اسم الفيلم هو....</a:t>
            </a:r>
            <a:endParaRPr lang="fr-FR" sz="3200" b="1" dirty="0">
              <a:solidFill>
                <a:schemeClr val="tx1"/>
              </a:solidFill>
              <a:latin typeface="Calibri" panose="020F0502020204030204" pitchFamily="34" charset="0"/>
              <a:cs typeface="Calibri" panose="020F0502020204030204" pitchFamily="34" charset="0"/>
            </a:endParaRPr>
          </a:p>
        </p:txBody>
      </p:sp>
      <p:sp>
        <p:nvSpPr>
          <p:cNvPr id="8" name="Étiquette 7">
            <a:extLst>
              <a:ext uri="{FF2B5EF4-FFF2-40B4-BE49-F238E27FC236}">
                <a16:creationId xmlns:a16="http://schemas.microsoft.com/office/drawing/2014/main" id="{160FAFEA-B0D1-2E27-BAC6-F71BF3894D6D}"/>
              </a:ext>
            </a:extLst>
          </p:cNvPr>
          <p:cNvSpPr/>
          <p:nvPr/>
        </p:nvSpPr>
        <p:spPr>
          <a:xfrm>
            <a:off x="77002" y="4566812"/>
            <a:ext cx="2666198" cy="2204185"/>
          </a:xfrm>
          <a:prstGeom prst="plaqu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يُعرَف الفيلم باسم...</a:t>
            </a:r>
            <a:endParaRPr lang="fr-FR" sz="3200" b="1" dirty="0">
              <a:solidFill>
                <a:schemeClr val="tx1"/>
              </a:solidFill>
              <a:latin typeface="Calibri" panose="020F0502020204030204" pitchFamily="34" charset="0"/>
              <a:cs typeface="Calibri" panose="020F0502020204030204" pitchFamily="34" charset="0"/>
            </a:endParaRPr>
          </a:p>
        </p:txBody>
      </p:sp>
      <p:cxnSp>
        <p:nvCxnSpPr>
          <p:cNvPr id="12" name="Connecteur droit avec flèche 11">
            <a:extLst>
              <a:ext uri="{FF2B5EF4-FFF2-40B4-BE49-F238E27FC236}">
                <a16:creationId xmlns:a16="http://schemas.microsoft.com/office/drawing/2014/main" id="{5B4F2009-DD06-3413-FBA8-1DF8699A2776}"/>
              </a:ext>
            </a:extLst>
          </p:cNvPr>
          <p:cNvCxnSpPr>
            <a:stCxn id="2" idx="2"/>
            <a:endCxn id="3" idx="0"/>
          </p:cNvCxnSpPr>
          <p:nvPr/>
        </p:nvCxnSpPr>
        <p:spPr>
          <a:xfrm>
            <a:off x="6080774" y="2198326"/>
            <a:ext cx="4701125" cy="2405554"/>
          </a:xfrm>
          <a:prstGeom prst="straightConnector1">
            <a:avLst/>
          </a:prstGeom>
          <a:ln w="38100">
            <a:solidFill>
              <a:srgbClr val="15608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A2BFDAAC-1468-C16C-9595-41DEBB1F0BEB}"/>
              </a:ext>
            </a:extLst>
          </p:cNvPr>
          <p:cNvCxnSpPr>
            <a:cxnSpLocks/>
            <a:stCxn id="2" idx="2"/>
            <a:endCxn id="6" idx="0"/>
          </p:cNvCxnSpPr>
          <p:nvPr/>
        </p:nvCxnSpPr>
        <p:spPr>
          <a:xfrm>
            <a:off x="6080774" y="2198326"/>
            <a:ext cx="15226" cy="2368485"/>
          </a:xfrm>
          <a:prstGeom prst="straightConnector1">
            <a:avLst/>
          </a:prstGeom>
          <a:ln w="38100">
            <a:solidFill>
              <a:srgbClr val="15608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245B7D81-A033-17F0-FF2F-681CB505CC03}"/>
              </a:ext>
            </a:extLst>
          </p:cNvPr>
          <p:cNvCxnSpPr>
            <a:cxnSpLocks/>
            <a:stCxn id="2" idx="2"/>
            <a:endCxn id="8" idx="0"/>
          </p:cNvCxnSpPr>
          <p:nvPr/>
        </p:nvCxnSpPr>
        <p:spPr>
          <a:xfrm flipH="1">
            <a:off x="1410101" y="2198326"/>
            <a:ext cx="4670673" cy="2368486"/>
          </a:xfrm>
          <a:prstGeom prst="straightConnector1">
            <a:avLst/>
          </a:prstGeom>
          <a:ln w="38100">
            <a:solidFill>
              <a:srgbClr val="156082"/>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1957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746771"/>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0" name="Google Shape;1368;p31">
            <a:extLst>
              <a:ext uri="{FF2B5EF4-FFF2-40B4-BE49-F238E27FC236}">
                <a16:creationId xmlns:a16="http://schemas.microsoft.com/office/drawing/2014/main" id="{4D123022-529C-35DC-EA8B-C71ED6C2B14A}"/>
              </a:ext>
            </a:extLst>
          </p:cNvPr>
          <p:cNvPicPr preferRelativeResize="0"/>
          <p:nvPr/>
        </p:nvPicPr>
        <p:blipFill rotWithShape="1">
          <a:blip r:embed="rId4">
            <a:alphaModFix/>
          </a:blip>
          <a:srcRect/>
          <a:stretch/>
        </p:blipFill>
        <p:spPr>
          <a:xfrm>
            <a:off x="2895" y="87003"/>
            <a:ext cx="730250" cy="576000"/>
          </a:xfrm>
          <a:prstGeom prst="rect">
            <a:avLst/>
          </a:prstGeom>
          <a:noFill/>
          <a:ln>
            <a:noFill/>
          </a:ln>
        </p:spPr>
      </p:pic>
      <p:sp>
        <p:nvSpPr>
          <p:cNvPr id="2" name="Titre 1">
            <a:extLst>
              <a:ext uri="{FF2B5EF4-FFF2-40B4-BE49-F238E27FC236}">
                <a16:creationId xmlns:a16="http://schemas.microsoft.com/office/drawing/2014/main" id="{D6769111-48E4-682A-187A-ABB7FC0CCD23}"/>
              </a:ext>
            </a:extLst>
          </p:cNvPr>
          <p:cNvSpPr txBox="1">
            <a:spLocks/>
          </p:cNvSpPr>
          <p:nvPr/>
        </p:nvSpPr>
        <p:spPr>
          <a:xfrm>
            <a:off x="1330183" y="444928"/>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يحث المدرس المتعلمين على الانتباه والتركيز، ويصرح بكل خطوة من خطوات التعبير..</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6B1FD8A1-B921-98A6-4842-60DFEB6DE834}"/>
              </a:ext>
            </a:extLst>
          </p:cNvPr>
          <p:cNvSpPr txBox="1">
            <a:spLocks noChangeArrowheads="1"/>
          </p:cNvSpPr>
          <p:nvPr/>
        </p:nvSpPr>
        <p:spPr bwMode="auto">
          <a:xfrm>
            <a:off x="2641807" y="123330"/>
            <a:ext cx="8645525"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ts val="2075"/>
              </a:lnSpc>
              <a:spcBef>
                <a:spcPct val="0"/>
              </a:spcBef>
              <a:spcAft>
                <a:spcPts val="800"/>
              </a:spcAft>
              <a:buNone/>
            </a:pPr>
            <a:r>
              <a:rPr lang="ar-MA" sz="2000" b="1" dirty="0">
                <a:solidFill>
                  <a:schemeClr val="bg2">
                    <a:lumMod val="50000"/>
                  </a:schemeClr>
                </a:solidFill>
                <a:cs typeface="Calibri" panose="020F0502020204030204" pitchFamily="34" charset="0"/>
              </a:rPr>
              <a:t>إذًا، سأختار تعبيرا من التعابير الخاصة بالخطوة الأولى.</a:t>
            </a:r>
            <a:endParaRPr lang="fr-FR" sz="2000" b="1" dirty="0">
              <a:solidFill>
                <a:schemeClr val="bg2">
                  <a:lumMod val="50000"/>
                </a:schemeClr>
              </a:solidFill>
              <a:cs typeface="Calibri" panose="020F0502020204030204" pitchFamily="34" charset="0"/>
            </a:endParaRPr>
          </a:p>
        </p:txBody>
      </p:sp>
      <p:sp>
        <p:nvSpPr>
          <p:cNvPr id="6" name="ZoneTexte 5">
            <a:extLst>
              <a:ext uri="{FF2B5EF4-FFF2-40B4-BE49-F238E27FC236}">
                <a16:creationId xmlns:a16="http://schemas.microsoft.com/office/drawing/2014/main" id="{2A888A51-DAFE-8BBD-BB49-ED1A76558032}"/>
              </a:ext>
            </a:extLst>
          </p:cNvPr>
          <p:cNvSpPr txBox="1"/>
          <p:nvPr/>
        </p:nvSpPr>
        <p:spPr>
          <a:xfrm>
            <a:off x="819410" y="944974"/>
            <a:ext cx="10547390" cy="830997"/>
          </a:xfrm>
          <a:custGeom>
            <a:avLst/>
            <a:gdLst>
              <a:gd name="connsiteX0" fmla="*/ 0 w 10547390"/>
              <a:gd name="connsiteY0" fmla="*/ 0 h 830997"/>
              <a:gd name="connsiteX1" fmla="*/ 585966 w 10547390"/>
              <a:gd name="connsiteY1" fmla="*/ 0 h 830997"/>
              <a:gd name="connsiteX2" fmla="*/ 1171932 w 10547390"/>
              <a:gd name="connsiteY2" fmla="*/ 0 h 830997"/>
              <a:gd name="connsiteX3" fmla="*/ 1863372 w 10547390"/>
              <a:gd name="connsiteY3" fmla="*/ 0 h 830997"/>
              <a:gd name="connsiteX4" fmla="*/ 2660286 w 10547390"/>
              <a:gd name="connsiteY4" fmla="*/ 0 h 830997"/>
              <a:gd name="connsiteX5" fmla="*/ 3351726 w 10547390"/>
              <a:gd name="connsiteY5" fmla="*/ 0 h 830997"/>
              <a:gd name="connsiteX6" fmla="*/ 3726744 w 10547390"/>
              <a:gd name="connsiteY6" fmla="*/ 0 h 830997"/>
              <a:gd name="connsiteX7" fmla="*/ 4101763 w 10547390"/>
              <a:gd name="connsiteY7" fmla="*/ 0 h 830997"/>
              <a:gd name="connsiteX8" fmla="*/ 4898677 w 10547390"/>
              <a:gd name="connsiteY8" fmla="*/ 0 h 830997"/>
              <a:gd name="connsiteX9" fmla="*/ 5590117 w 10547390"/>
              <a:gd name="connsiteY9" fmla="*/ 0 h 830997"/>
              <a:gd name="connsiteX10" fmla="*/ 5859661 w 10547390"/>
              <a:gd name="connsiteY10" fmla="*/ 0 h 830997"/>
              <a:gd name="connsiteX11" fmla="*/ 6129206 w 10547390"/>
              <a:gd name="connsiteY11" fmla="*/ 0 h 830997"/>
              <a:gd name="connsiteX12" fmla="*/ 6504224 w 10547390"/>
              <a:gd name="connsiteY12" fmla="*/ 0 h 830997"/>
              <a:gd name="connsiteX13" fmla="*/ 7195664 w 10547390"/>
              <a:gd name="connsiteY13" fmla="*/ 0 h 830997"/>
              <a:gd name="connsiteX14" fmla="*/ 7887104 w 10547390"/>
              <a:gd name="connsiteY14" fmla="*/ 0 h 830997"/>
              <a:gd name="connsiteX15" fmla="*/ 8578544 w 10547390"/>
              <a:gd name="connsiteY15" fmla="*/ 0 h 830997"/>
              <a:gd name="connsiteX16" fmla="*/ 8953562 w 10547390"/>
              <a:gd name="connsiteY16" fmla="*/ 0 h 830997"/>
              <a:gd name="connsiteX17" fmla="*/ 9539528 w 10547390"/>
              <a:gd name="connsiteY17" fmla="*/ 0 h 830997"/>
              <a:gd name="connsiteX18" fmla="*/ 9914547 w 10547390"/>
              <a:gd name="connsiteY18" fmla="*/ 0 h 830997"/>
              <a:gd name="connsiteX19" fmla="*/ 10547390 w 10547390"/>
              <a:gd name="connsiteY19" fmla="*/ 0 h 830997"/>
              <a:gd name="connsiteX20" fmla="*/ 10547390 w 10547390"/>
              <a:gd name="connsiteY20" fmla="*/ 398879 h 830997"/>
              <a:gd name="connsiteX21" fmla="*/ 10547390 w 10547390"/>
              <a:gd name="connsiteY21" fmla="*/ 830997 h 830997"/>
              <a:gd name="connsiteX22" fmla="*/ 9855950 w 10547390"/>
              <a:gd name="connsiteY22" fmla="*/ 830997 h 830997"/>
              <a:gd name="connsiteX23" fmla="*/ 9059036 w 10547390"/>
              <a:gd name="connsiteY23" fmla="*/ 830997 h 830997"/>
              <a:gd name="connsiteX24" fmla="*/ 8262122 w 10547390"/>
              <a:gd name="connsiteY24" fmla="*/ 830997 h 830997"/>
              <a:gd name="connsiteX25" fmla="*/ 7465208 w 10547390"/>
              <a:gd name="connsiteY25" fmla="*/ 830997 h 830997"/>
              <a:gd name="connsiteX26" fmla="*/ 6773768 w 10547390"/>
              <a:gd name="connsiteY26" fmla="*/ 830997 h 830997"/>
              <a:gd name="connsiteX27" fmla="*/ 5976854 w 10547390"/>
              <a:gd name="connsiteY27" fmla="*/ 830997 h 830997"/>
              <a:gd name="connsiteX28" fmla="*/ 5601836 w 10547390"/>
              <a:gd name="connsiteY28" fmla="*/ 830997 h 830997"/>
              <a:gd name="connsiteX29" fmla="*/ 5015870 w 10547390"/>
              <a:gd name="connsiteY29" fmla="*/ 830997 h 830997"/>
              <a:gd name="connsiteX30" fmla="*/ 4218956 w 10547390"/>
              <a:gd name="connsiteY30" fmla="*/ 830997 h 830997"/>
              <a:gd name="connsiteX31" fmla="*/ 3949412 w 10547390"/>
              <a:gd name="connsiteY31" fmla="*/ 830997 h 830997"/>
              <a:gd name="connsiteX32" fmla="*/ 3574393 w 10547390"/>
              <a:gd name="connsiteY32" fmla="*/ 830997 h 830997"/>
              <a:gd name="connsiteX33" fmla="*/ 3093901 w 10547390"/>
              <a:gd name="connsiteY33" fmla="*/ 830997 h 830997"/>
              <a:gd name="connsiteX34" fmla="*/ 2402461 w 10547390"/>
              <a:gd name="connsiteY34" fmla="*/ 830997 h 830997"/>
              <a:gd name="connsiteX35" fmla="*/ 2132917 w 10547390"/>
              <a:gd name="connsiteY35" fmla="*/ 830997 h 830997"/>
              <a:gd name="connsiteX36" fmla="*/ 1652424 w 10547390"/>
              <a:gd name="connsiteY36" fmla="*/ 830997 h 830997"/>
              <a:gd name="connsiteX37" fmla="*/ 1171932 w 10547390"/>
              <a:gd name="connsiteY37" fmla="*/ 830997 h 830997"/>
              <a:gd name="connsiteX38" fmla="*/ 0 w 10547390"/>
              <a:gd name="connsiteY38" fmla="*/ 830997 h 830997"/>
              <a:gd name="connsiteX39" fmla="*/ 0 w 10547390"/>
              <a:gd name="connsiteY39" fmla="*/ 432118 h 830997"/>
              <a:gd name="connsiteX40" fmla="*/ 0 w 10547390"/>
              <a:gd name="connsiteY40" fmla="*/ 0 h 83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547390" h="830997" fill="none" extrusionOk="0">
                <a:moveTo>
                  <a:pt x="0" y="0"/>
                </a:moveTo>
                <a:cubicBezTo>
                  <a:pt x="215904" y="-23588"/>
                  <a:pt x="451055" y="64552"/>
                  <a:pt x="585966" y="0"/>
                </a:cubicBezTo>
                <a:cubicBezTo>
                  <a:pt x="720877" y="-64552"/>
                  <a:pt x="927643" y="55856"/>
                  <a:pt x="1171932" y="0"/>
                </a:cubicBezTo>
                <a:cubicBezTo>
                  <a:pt x="1416221" y="-55856"/>
                  <a:pt x="1620428" y="11628"/>
                  <a:pt x="1863372" y="0"/>
                </a:cubicBezTo>
                <a:cubicBezTo>
                  <a:pt x="2106316" y="-11628"/>
                  <a:pt x="2412259" y="95449"/>
                  <a:pt x="2660286" y="0"/>
                </a:cubicBezTo>
                <a:cubicBezTo>
                  <a:pt x="2908313" y="-95449"/>
                  <a:pt x="3084819" y="20450"/>
                  <a:pt x="3351726" y="0"/>
                </a:cubicBezTo>
                <a:cubicBezTo>
                  <a:pt x="3618633" y="-20450"/>
                  <a:pt x="3584510" y="29676"/>
                  <a:pt x="3726744" y="0"/>
                </a:cubicBezTo>
                <a:cubicBezTo>
                  <a:pt x="3868978" y="-29676"/>
                  <a:pt x="3992845" y="37192"/>
                  <a:pt x="4101763" y="0"/>
                </a:cubicBezTo>
                <a:cubicBezTo>
                  <a:pt x="4210681" y="-37192"/>
                  <a:pt x="4560258" y="73903"/>
                  <a:pt x="4898677" y="0"/>
                </a:cubicBezTo>
                <a:cubicBezTo>
                  <a:pt x="5237096" y="-73903"/>
                  <a:pt x="5267904" y="45737"/>
                  <a:pt x="5590117" y="0"/>
                </a:cubicBezTo>
                <a:cubicBezTo>
                  <a:pt x="5912330" y="-45737"/>
                  <a:pt x="5737723" y="4647"/>
                  <a:pt x="5859661" y="0"/>
                </a:cubicBezTo>
                <a:cubicBezTo>
                  <a:pt x="5981599" y="-4647"/>
                  <a:pt x="6012495" y="11808"/>
                  <a:pt x="6129206" y="0"/>
                </a:cubicBezTo>
                <a:cubicBezTo>
                  <a:pt x="6245917" y="-11808"/>
                  <a:pt x="6339560" y="40961"/>
                  <a:pt x="6504224" y="0"/>
                </a:cubicBezTo>
                <a:cubicBezTo>
                  <a:pt x="6668888" y="-40961"/>
                  <a:pt x="6900794" y="73774"/>
                  <a:pt x="7195664" y="0"/>
                </a:cubicBezTo>
                <a:cubicBezTo>
                  <a:pt x="7490534" y="-73774"/>
                  <a:pt x="7624425" y="38866"/>
                  <a:pt x="7887104" y="0"/>
                </a:cubicBezTo>
                <a:cubicBezTo>
                  <a:pt x="8149783" y="-38866"/>
                  <a:pt x="8280619" y="63633"/>
                  <a:pt x="8578544" y="0"/>
                </a:cubicBezTo>
                <a:cubicBezTo>
                  <a:pt x="8876469" y="-63633"/>
                  <a:pt x="8846089" y="2693"/>
                  <a:pt x="8953562" y="0"/>
                </a:cubicBezTo>
                <a:cubicBezTo>
                  <a:pt x="9061035" y="-2693"/>
                  <a:pt x="9310259" y="17960"/>
                  <a:pt x="9539528" y="0"/>
                </a:cubicBezTo>
                <a:cubicBezTo>
                  <a:pt x="9768797" y="-17960"/>
                  <a:pt x="9728397" y="5018"/>
                  <a:pt x="9914547" y="0"/>
                </a:cubicBezTo>
                <a:cubicBezTo>
                  <a:pt x="10100697" y="-5018"/>
                  <a:pt x="10277125" y="9983"/>
                  <a:pt x="10547390" y="0"/>
                </a:cubicBezTo>
                <a:cubicBezTo>
                  <a:pt x="10576553" y="104273"/>
                  <a:pt x="10537363" y="268020"/>
                  <a:pt x="10547390" y="398879"/>
                </a:cubicBezTo>
                <a:cubicBezTo>
                  <a:pt x="10557417" y="529738"/>
                  <a:pt x="10503640" y="691772"/>
                  <a:pt x="10547390" y="830997"/>
                </a:cubicBezTo>
                <a:cubicBezTo>
                  <a:pt x="10322796" y="913119"/>
                  <a:pt x="10100296" y="798927"/>
                  <a:pt x="9855950" y="830997"/>
                </a:cubicBezTo>
                <a:cubicBezTo>
                  <a:pt x="9611604" y="863067"/>
                  <a:pt x="9365744" y="791316"/>
                  <a:pt x="9059036" y="830997"/>
                </a:cubicBezTo>
                <a:cubicBezTo>
                  <a:pt x="8752328" y="870678"/>
                  <a:pt x="8528809" y="829080"/>
                  <a:pt x="8262122" y="830997"/>
                </a:cubicBezTo>
                <a:cubicBezTo>
                  <a:pt x="7995435" y="832914"/>
                  <a:pt x="7692846" y="823074"/>
                  <a:pt x="7465208" y="830997"/>
                </a:cubicBezTo>
                <a:cubicBezTo>
                  <a:pt x="7237570" y="838920"/>
                  <a:pt x="7026900" y="753200"/>
                  <a:pt x="6773768" y="830997"/>
                </a:cubicBezTo>
                <a:cubicBezTo>
                  <a:pt x="6520636" y="908794"/>
                  <a:pt x="6264254" y="815336"/>
                  <a:pt x="5976854" y="830997"/>
                </a:cubicBezTo>
                <a:cubicBezTo>
                  <a:pt x="5689454" y="846658"/>
                  <a:pt x="5752466" y="807196"/>
                  <a:pt x="5601836" y="830997"/>
                </a:cubicBezTo>
                <a:cubicBezTo>
                  <a:pt x="5451206" y="854798"/>
                  <a:pt x="5257341" y="795425"/>
                  <a:pt x="5015870" y="830997"/>
                </a:cubicBezTo>
                <a:cubicBezTo>
                  <a:pt x="4774399" y="866569"/>
                  <a:pt x="4464033" y="735874"/>
                  <a:pt x="4218956" y="830997"/>
                </a:cubicBezTo>
                <a:cubicBezTo>
                  <a:pt x="3973879" y="926120"/>
                  <a:pt x="4071866" y="829450"/>
                  <a:pt x="3949412" y="830997"/>
                </a:cubicBezTo>
                <a:cubicBezTo>
                  <a:pt x="3826958" y="832544"/>
                  <a:pt x="3692358" y="786979"/>
                  <a:pt x="3574393" y="830997"/>
                </a:cubicBezTo>
                <a:cubicBezTo>
                  <a:pt x="3456428" y="875015"/>
                  <a:pt x="3325976" y="782130"/>
                  <a:pt x="3093901" y="830997"/>
                </a:cubicBezTo>
                <a:cubicBezTo>
                  <a:pt x="2861826" y="879864"/>
                  <a:pt x="2550050" y="817728"/>
                  <a:pt x="2402461" y="830997"/>
                </a:cubicBezTo>
                <a:cubicBezTo>
                  <a:pt x="2254872" y="844266"/>
                  <a:pt x="2207819" y="799064"/>
                  <a:pt x="2132917" y="830997"/>
                </a:cubicBezTo>
                <a:cubicBezTo>
                  <a:pt x="2058015" y="862930"/>
                  <a:pt x="1789108" y="815712"/>
                  <a:pt x="1652424" y="830997"/>
                </a:cubicBezTo>
                <a:cubicBezTo>
                  <a:pt x="1515740" y="846282"/>
                  <a:pt x="1332942" y="815824"/>
                  <a:pt x="1171932" y="830997"/>
                </a:cubicBezTo>
                <a:cubicBezTo>
                  <a:pt x="1010922" y="846170"/>
                  <a:pt x="568015" y="801392"/>
                  <a:pt x="0" y="830997"/>
                </a:cubicBezTo>
                <a:cubicBezTo>
                  <a:pt x="-438" y="739184"/>
                  <a:pt x="42089" y="530948"/>
                  <a:pt x="0" y="432118"/>
                </a:cubicBezTo>
                <a:cubicBezTo>
                  <a:pt x="-42089" y="333288"/>
                  <a:pt x="43490" y="133991"/>
                  <a:pt x="0" y="0"/>
                </a:cubicBezTo>
                <a:close/>
              </a:path>
              <a:path w="10547390" h="830997" stroke="0" extrusionOk="0">
                <a:moveTo>
                  <a:pt x="0" y="0"/>
                </a:moveTo>
                <a:cubicBezTo>
                  <a:pt x="113322" y="-4830"/>
                  <a:pt x="276166" y="39521"/>
                  <a:pt x="375018" y="0"/>
                </a:cubicBezTo>
                <a:cubicBezTo>
                  <a:pt x="473870" y="-39521"/>
                  <a:pt x="580057" y="11938"/>
                  <a:pt x="644563" y="0"/>
                </a:cubicBezTo>
                <a:cubicBezTo>
                  <a:pt x="709069" y="-11938"/>
                  <a:pt x="1083632" y="31682"/>
                  <a:pt x="1336003" y="0"/>
                </a:cubicBezTo>
                <a:cubicBezTo>
                  <a:pt x="1588374" y="-31682"/>
                  <a:pt x="1570836" y="31537"/>
                  <a:pt x="1711021" y="0"/>
                </a:cubicBezTo>
                <a:cubicBezTo>
                  <a:pt x="1851206" y="-31537"/>
                  <a:pt x="2075440" y="37199"/>
                  <a:pt x="2191513" y="0"/>
                </a:cubicBezTo>
                <a:cubicBezTo>
                  <a:pt x="2307586" y="-37199"/>
                  <a:pt x="2663195" y="52583"/>
                  <a:pt x="2988427" y="0"/>
                </a:cubicBezTo>
                <a:cubicBezTo>
                  <a:pt x="3313659" y="-52583"/>
                  <a:pt x="3137249" y="23761"/>
                  <a:pt x="3257972" y="0"/>
                </a:cubicBezTo>
                <a:cubicBezTo>
                  <a:pt x="3378695" y="-23761"/>
                  <a:pt x="3794396" y="65676"/>
                  <a:pt x="4054885" y="0"/>
                </a:cubicBezTo>
                <a:cubicBezTo>
                  <a:pt x="4315374" y="-65676"/>
                  <a:pt x="4321352" y="27195"/>
                  <a:pt x="4429904" y="0"/>
                </a:cubicBezTo>
                <a:cubicBezTo>
                  <a:pt x="4538456" y="-27195"/>
                  <a:pt x="5049560" y="78390"/>
                  <a:pt x="5226818" y="0"/>
                </a:cubicBezTo>
                <a:cubicBezTo>
                  <a:pt x="5404076" y="-78390"/>
                  <a:pt x="5573648" y="38705"/>
                  <a:pt x="5812784" y="0"/>
                </a:cubicBezTo>
                <a:cubicBezTo>
                  <a:pt x="6051920" y="-38705"/>
                  <a:pt x="6110849" y="59153"/>
                  <a:pt x="6398750" y="0"/>
                </a:cubicBezTo>
                <a:cubicBezTo>
                  <a:pt x="6686651" y="-59153"/>
                  <a:pt x="6747700" y="32341"/>
                  <a:pt x="6879242" y="0"/>
                </a:cubicBezTo>
                <a:cubicBezTo>
                  <a:pt x="7010784" y="-32341"/>
                  <a:pt x="7204192" y="50683"/>
                  <a:pt x="7359734" y="0"/>
                </a:cubicBezTo>
                <a:cubicBezTo>
                  <a:pt x="7515276" y="-50683"/>
                  <a:pt x="7707933" y="53598"/>
                  <a:pt x="7840227" y="0"/>
                </a:cubicBezTo>
                <a:cubicBezTo>
                  <a:pt x="7972521" y="-53598"/>
                  <a:pt x="8363806" y="49443"/>
                  <a:pt x="8531667" y="0"/>
                </a:cubicBezTo>
                <a:cubicBezTo>
                  <a:pt x="8699528" y="-49443"/>
                  <a:pt x="8802688" y="23675"/>
                  <a:pt x="8906685" y="0"/>
                </a:cubicBezTo>
                <a:cubicBezTo>
                  <a:pt x="9010682" y="-23675"/>
                  <a:pt x="9497880" y="52523"/>
                  <a:pt x="9703599" y="0"/>
                </a:cubicBezTo>
                <a:cubicBezTo>
                  <a:pt x="9909318" y="-52523"/>
                  <a:pt x="10334462" y="63045"/>
                  <a:pt x="10547390" y="0"/>
                </a:cubicBezTo>
                <a:cubicBezTo>
                  <a:pt x="10596656" y="206850"/>
                  <a:pt x="10502903" y="270711"/>
                  <a:pt x="10547390" y="415499"/>
                </a:cubicBezTo>
                <a:cubicBezTo>
                  <a:pt x="10591877" y="560287"/>
                  <a:pt x="10538602" y="649387"/>
                  <a:pt x="10547390" y="830997"/>
                </a:cubicBezTo>
                <a:cubicBezTo>
                  <a:pt x="10390380" y="853429"/>
                  <a:pt x="10288783" y="788417"/>
                  <a:pt x="10172372" y="830997"/>
                </a:cubicBezTo>
                <a:cubicBezTo>
                  <a:pt x="10055961" y="873577"/>
                  <a:pt x="9728133" y="777976"/>
                  <a:pt x="9480932" y="830997"/>
                </a:cubicBezTo>
                <a:cubicBezTo>
                  <a:pt x="9233731" y="884018"/>
                  <a:pt x="8989942" y="816017"/>
                  <a:pt x="8684018" y="830997"/>
                </a:cubicBezTo>
                <a:cubicBezTo>
                  <a:pt x="8378094" y="845977"/>
                  <a:pt x="8339142" y="803222"/>
                  <a:pt x="8098052" y="830997"/>
                </a:cubicBezTo>
                <a:cubicBezTo>
                  <a:pt x="7856962" y="858772"/>
                  <a:pt x="7910910" y="806122"/>
                  <a:pt x="7828507" y="830997"/>
                </a:cubicBezTo>
                <a:cubicBezTo>
                  <a:pt x="7746105" y="855872"/>
                  <a:pt x="7220064" y="783358"/>
                  <a:pt x="7031593" y="830997"/>
                </a:cubicBezTo>
                <a:cubicBezTo>
                  <a:pt x="6843122" y="878636"/>
                  <a:pt x="6703383" y="804497"/>
                  <a:pt x="6551101" y="830997"/>
                </a:cubicBezTo>
                <a:cubicBezTo>
                  <a:pt x="6398819" y="857497"/>
                  <a:pt x="6309537" y="787335"/>
                  <a:pt x="6176083" y="830997"/>
                </a:cubicBezTo>
                <a:cubicBezTo>
                  <a:pt x="6042629" y="874659"/>
                  <a:pt x="5954482" y="809930"/>
                  <a:pt x="5801065" y="830997"/>
                </a:cubicBezTo>
                <a:cubicBezTo>
                  <a:pt x="5647648" y="852064"/>
                  <a:pt x="5393441" y="824251"/>
                  <a:pt x="5109624" y="830997"/>
                </a:cubicBezTo>
                <a:cubicBezTo>
                  <a:pt x="4825807" y="837743"/>
                  <a:pt x="4737613" y="785511"/>
                  <a:pt x="4523658" y="830997"/>
                </a:cubicBezTo>
                <a:cubicBezTo>
                  <a:pt x="4309703" y="876483"/>
                  <a:pt x="4295538" y="812678"/>
                  <a:pt x="4148640" y="830997"/>
                </a:cubicBezTo>
                <a:cubicBezTo>
                  <a:pt x="4001742" y="849316"/>
                  <a:pt x="3560118" y="765017"/>
                  <a:pt x="3351726" y="830997"/>
                </a:cubicBezTo>
                <a:cubicBezTo>
                  <a:pt x="3143334" y="896977"/>
                  <a:pt x="2892107" y="794051"/>
                  <a:pt x="2554812" y="830997"/>
                </a:cubicBezTo>
                <a:cubicBezTo>
                  <a:pt x="2217517" y="867943"/>
                  <a:pt x="2130430" y="829326"/>
                  <a:pt x="1863372" y="830997"/>
                </a:cubicBezTo>
                <a:cubicBezTo>
                  <a:pt x="1596314" y="832668"/>
                  <a:pt x="1409150" y="781221"/>
                  <a:pt x="1277406" y="830997"/>
                </a:cubicBezTo>
                <a:cubicBezTo>
                  <a:pt x="1145662" y="880773"/>
                  <a:pt x="256718" y="777337"/>
                  <a:pt x="0" y="830997"/>
                </a:cubicBezTo>
                <a:cubicBezTo>
                  <a:pt x="-28032" y="639993"/>
                  <a:pt x="48435" y="594356"/>
                  <a:pt x="0" y="407189"/>
                </a:cubicBezTo>
                <a:cubicBezTo>
                  <a:pt x="-48435" y="220022"/>
                  <a:pt x="6039" y="84171"/>
                  <a:pt x="0" y="0"/>
                </a:cubicBezTo>
                <a:close/>
              </a:path>
            </a:pathLst>
          </a:custGeom>
          <a:solidFill>
            <a:srgbClr val="51D9F9"/>
          </a:solidFill>
          <a:ln w="38100">
            <a:solidFill>
              <a:schemeClr val="tx1"/>
            </a:solidFill>
            <a:extLst>
              <a:ext uri="{C807C97D-BFC1-408E-A445-0C87EB9F89A2}">
                <ask:lineSketchStyleProps xmlns:ask="http://schemas.microsoft.com/office/drawing/2018/sketchyshapes" sd="3965783494">
                  <a:prstGeom prst="rect">
                    <a:avLst/>
                  </a:prstGeom>
                  <ask:type>
                    <ask:lineSketchScribble/>
                  </ask:type>
                </ask:lineSketchStyleProps>
              </a:ext>
            </a:extLst>
          </a:ln>
        </p:spPr>
        <p:txBody>
          <a:bodyPr wrap="square">
            <a:spAutoFit/>
          </a:bodyPr>
          <a:lstStyle/>
          <a:p>
            <a:pPr algn="ctr"/>
            <a:r>
              <a:rPr lang="ar-MA" sz="4800" b="1" dirty="0">
                <a:solidFill>
                  <a:schemeClr val="tx1"/>
                </a:solidFill>
                <a:latin typeface="Calibri" panose="020F0502020204030204" pitchFamily="34" charset="0"/>
                <a:cs typeface="Calibri" panose="020F0502020204030204" pitchFamily="34" charset="0"/>
              </a:rPr>
              <a:t>عنوان الفيلم هو المسيرة </a:t>
            </a:r>
            <a:endParaRPr lang="fr-FR" sz="4800" b="1" dirty="0">
              <a:solidFill>
                <a:schemeClr val="tx1"/>
              </a:solidFill>
              <a:latin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60502AA6-1B8A-A825-B937-DBF350B843B7}"/>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0432" r="10851"/>
          <a:stretch/>
        </p:blipFill>
        <p:spPr>
          <a:xfrm>
            <a:off x="2484782" y="1958985"/>
            <a:ext cx="6599583" cy="4716000"/>
          </a:xfrm>
          <a:prstGeom prst="rect">
            <a:avLst/>
          </a:prstGeom>
        </p:spPr>
      </p:pic>
    </p:spTree>
    <p:extLst>
      <p:ext uri="{BB962C8B-B14F-4D97-AF65-F5344CB8AC3E}">
        <p14:creationId xmlns:p14="http://schemas.microsoft.com/office/powerpoint/2010/main" val="2773407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2895" y="40099"/>
            <a:ext cx="12192000" cy="866809"/>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0" name="Google Shape;1368;p31">
            <a:extLst>
              <a:ext uri="{FF2B5EF4-FFF2-40B4-BE49-F238E27FC236}">
                <a16:creationId xmlns:a16="http://schemas.microsoft.com/office/drawing/2014/main" id="{4D123022-529C-35DC-EA8B-C71ED6C2B14A}"/>
              </a:ext>
            </a:extLst>
          </p:cNvPr>
          <p:cNvPicPr preferRelativeResize="0"/>
          <p:nvPr/>
        </p:nvPicPr>
        <p:blipFill rotWithShape="1">
          <a:blip r:embed="rId4">
            <a:alphaModFix/>
          </a:blip>
          <a:srcRect/>
          <a:stretch/>
        </p:blipFill>
        <p:spPr>
          <a:xfrm>
            <a:off x="2895" y="87003"/>
            <a:ext cx="730250" cy="576000"/>
          </a:xfrm>
          <a:prstGeom prst="rect">
            <a:avLst/>
          </a:prstGeom>
          <a:noFill/>
          <a:ln>
            <a:noFill/>
          </a:ln>
        </p:spPr>
      </p:pic>
      <p:sp>
        <p:nvSpPr>
          <p:cNvPr id="19" name="Titre 1">
            <a:extLst>
              <a:ext uri="{FF2B5EF4-FFF2-40B4-BE49-F238E27FC236}">
                <a16:creationId xmlns:a16="http://schemas.microsoft.com/office/drawing/2014/main" id="{3CBF7D08-AE9B-4C87-00A2-7128A0CF3D80}"/>
              </a:ext>
            </a:extLst>
          </p:cNvPr>
          <p:cNvSpPr txBox="1">
            <a:spLocks/>
          </p:cNvSpPr>
          <p:nvPr/>
        </p:nvSpPr>
        <p:spPr>
          <a:xfrm>
            <a:off x="1079354" y="49089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يحث المدرس المتعلمين على الانتباه والتركيز، ويصرح بكل خطوة من خطوات التعبير ..</a:t>
            </a:r>
            <a:endParaRPr lang="fr-FR" sz="1400" dirty="0">
              <a:solidFill>
                <a:schemeClr val="bg2">
                  <a:lumMod val="75000"/>
                </a:schemeClr>
              </a:solidFill>
              <a:cs typeface="Calibri" panose="020F0502020204030204" pitchFamily="34" charset="0"/>
            </a:endParaRPr>
          </a:p>
        </p:txBody>
      </p:sp>
      <p:sp>
        <p:nvSpPr>
          <p:cNvPr id="20" name="TextBox 13">
            <a:extLst>
              <a:ext uri="{FF2B5EF4-FFF2-40B4-BE49-F238E27FC236}">
                <a16:creationId xmlns:a16="http://schemas.microsoft.com/office/drawing/2014/main" id="{5C27A9AB-D0E8-6572-E856-E15D8A8437D8}"/>
              </a:ext>
            </a:extLst>
          </p:cNvPr>
          <p:cNvSpPr txBox="1">
            <a:spLocks noChangeArrowheads="1"/>
          </p:cNvSpPr>
          <p:nvPr/>
        </p:nvSpPr>
        <p:spPr bwMode="auto">
          <a:xfrm>
            <a:off x="1079354" y="144378"/>
            <a:ext cx="10161104"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بعد الخطوة الأولى تأتي الخطوة الثانية  لأجيب عن السؤال الثاني، وسأختار تعبيرا من  التعابير الخاصة بهذه المرحلة.</a:t>
            </a:r>
          </a:p>
        </p:txBody>
      </p:sp>
      <p:pic>
        <p:nvPicPr>
          <p:cNvPr id="21" name="Image 20">
            <a:extLst>
              <a:ext uri="{FF2B5EF4-FFF2-40B4-BE49-F238E27FC236}">
                <a16:creationId xmlns:a16="http://schemas.microsoft.com/office/drawing/2014/main" id="{EB4B2ACB-8A48-CE5C-26AD-5E21427318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02238" y="937129"/>
            <a:ext cx="2143125" cy="2143125"/>
          </a:xfrm>
          <a:prstGeom prst="rect">
            <a:avLst/>
          </a:prstGeom>
        </p:spPr>
      </p:pic>
      <p:sp>
        <p:nvSpPr>
          <p:cNvPr id="2" name="Organigramme : Terminateur 1">
            <a:extLst>
              <a:ext uri="{FF2B5EF4-FFF2-40B4-BE49-F238E27FC236}">
                <a16:creationId xmlns:a16="http://schemas.microsoft.com/office/drawing/2014/main" id="{C00D1F60-D764-BD9E-7FBE-16B03A23258D}"/>
              </a:ext>
            </a:extLst>
          </p:cNvPr>
          <p:cNvSpPr/>
          <p:nvPr/>
        </p:nvSpPr>
        <p:spPr>
          <a:xfrm>
            <a:off x="3526967" y="865227"/>
            <a:ext cx="5067858" cy="875899"/>
          </a:xfrm>
          <a:prstGeom prst="flowChartTerminator">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ما موضوع الفيلم؟</a:t>
            </a:r>
            <a:endParaRPr lang="fr-FR" sz="3200" b="1" dirty="0">
              <a:solidFill>
                <a:schemeClr val="tx1"/>
              </a:solidFill>
              <a:latin typeface="Calibri" panose="020F0502020204030204" pitchFamily="34" charset="0"/>
              <a:cs typeface="Calibri" panose="020F0502020204030204" pitchFamily="34" charset="0"/>
            </a:endParaRPr>
          </a:p>
        </p:txBody>
      </p:sp>
      <p:sp>
        <p:nvSpPr>
          <p:cNvPr id="3" name="Étiquette 2">
            <a:extLst>
              <a:ext uri="{FF2B5EF4-FFF2-40B4-BE49-F238E27FC236}">
                <a16:creationId xmlns:a16="http://schemas.microsoft.com/office/drawing/2014/main" id="{28F16969-592D-C4A7-D99B-E4381AD61097}"/>
              </a:ext>
            </a:extLst>
          </p:cNvPr>
          <p:cNvSpPr/>
          <p:nvPr/>
        </p:nvSpPr>
        <p:spPr>
          <a:xfrm>
            <a:off x="9448583" y="3007518"/>
            <a:ext cx="2666198" cy="1047647"/>
          </a:xfrm>
          <a:prstGeom prst="plaque">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يدور الفيلم حول....</a:t>
            </a:r>
            <a:endParaRPr lang="fr-FR" sz="3200" b="1" dirty="0">
              <a:solidFill>
                <a:schemeClr val="tx1"/>
              </a:solidFill>
              <a:latin typeface="Calibri" panose="020F0502020204030204" pitchFamily="34" charset="0"/>
              <a:cs typeface="Calibri" panose="020F0502020204030204" pitchFamily="34" charset="0"/>
            </a:endParaRPr>
          </a:p>
        </p:txBody>
      </p:sp>
      <p:sp>
        <p:nvSpPr>
          <p:cNvPr id="6" name="Étiquette 5">
            <a:extLst>
              <a:ext uri="{FF2B5EF4-FFF2-40B4-BE49-F238E27FC236}">
                <a16:creationId xmlns:a16="http://schemas.microsoft.com/office/drawing/2014/main" id="{50506161-B761-F50A-9624-2462F5F7A89E}"/>
              </a:ext>
            </a:extLst>
          </p:cNvPr>
          <p:cNvSpPr/>
          <p:nvPr/>
        </p:nvSpPr>
        <p:spPr>
          <a:xfrm>
            <a:off x="4826807" y="3007517"/>
            <a:ext cx="2666198" cy="1047647"/>
          </a:xfrm>
          <a:prstGeom prst="plaque">
            <a:avLst/>
          </a:prstGeom>
          <a:solidFill>
            <a:srgbClr val="25E3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يناقش الفيلم....</a:t>
            </a:r>
            <a:endParaRPr lang="fr-FR" sz="3200" b="1" dirty="0">
              <a:solidFill>
                <a:schemeClr val="tx1"/>
              </a:solidFill>
              <a:latin typeface="Calibri" panose="020F0502020204030204" pitchFamily="34" charset="0"/>
              <a:cs typeface="Calibri" panose="020F0502020204030204" pitchFamily="34" charset="0"/>
            </a:endParaRPr>
          </a:p>
        </p:txBody>
      </p:sp>
      <p:sp>
        <p:nvSpPr>
          <p:cNvPr id="8" name="Étiquette 7">
            <a:extLst>
              <a:ext uri="{FF2B5EF4-FFF2-40B4-BE49-F238E27FC236}">
                <a16:creationId xmlns:a16="http://schemas.microsoft.com/office/drawing/2014/main" id="{4B78CA8C-FB6B-8E30-FD2B-21878B7399B6}"/>
              </a:ext>
            </a:extLst>
          </p:cNvPr>
          <p:cNvSpPr/>
          <p:nvPr/>
        </p:nvSpPr>
        <p:spPr>
          <a:xfrm>
            <a:off x="106021" y="3007517"/>
            <a:ext cx="2666198" cy="1047648"/>
          </a:xfrm>
          <a:prstGeom prst="plaqu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يحكي الفيلم.....</a:t>
            </a:r>
            <a:endParaRPr lang="fr-FR" sz="3200" b="1" dirty="0">
              <a:solidFill>
                <a:schemeClr val="tx1"/>
              </a:solidFill>
              <a:latin typeface="Calibri" panose="020F0502020204030204" pitchFamily="34" charset="0"/>
              <a:cs typeface="Calibri" panose="020F0502020204030204" pitchFamily="34" charset="0"/>
            </a:endParaRPr>
          </a:p>
        </p:txBody>
      </p:sp>
      <p:cxnSp>
        <p:nvCxnSpPr>
          <p:cNvPr id="9" name="Connecteur droit avec flèche 8">
            <a:extLst>
              <a:ext uri="{FF2B5EF4-FFF2-40B4-BE49-F238E27FC236}">
                <a16:creationId xmlns:a16="http://schemas.microsoft.com/office/drawing/2014/main" id="{35558CF1-0C28-7671-3F5F-566F8904FEF2}"/>
              </a:ext>
            </a:extLst>
          </p:cNvPr>
          <p:cNvCxnSpPr>
            <a:cxnSpLocks/>
            <a:stCxn id="2" idx="2"/>
            <a:endCxn id="3" idx="0"/>
          </p:cNvCxnSpPr>
          <p:nvPr/>
        </p:nvCxnSpPr>
        <p:spPr>
          <a:xfrm>
            <a:off x="6060896" y="1741126"/>
            <a:ext cx="4720786" cy="1266392"/>
          </a:xfrm>
          <a:prstGeom prst="straightConnector1">
            <a:avLst/>
          </a:prstGeom>
          <a:ln w="38100">
            <a:solidFill>
              <a:srgbClr val="15608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B2CA969B-8853-7BD2-2B44-BEE29401F726}"/>
              </a:ext>
            </a:extLst>
          </p:cNvPr>
          <p:cNvCxnSpPr>
            <a:cxnSpLocks/>
            <a:stCxn id="2" idx="2"/>
            <a:endCxn id="6" idx="0"/>
          </p:cNvCxnSpPr>
          <p:nvPr/>
        </p:nvCxnSpPr>
        <p:spPr>
          <a:xfrm>
            <a:off x="6060896" y="1741126"/>
            <a:ext cx="99010" cy="1266391"/>
          </a:xfrm>
          <a:prstGeom prst="straightConnector1">
            <a:avLst/>
          </a:prstGeom>
          <a:ln w="38100">
            <a:solidFill>
              <a:srgbClr val="15608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96D4A9B9-4046-F821-FD33-B9DBE9FE1C91}"/>
              </a:ext>
            </a:extLst>
          </p:cNvPr>
          <p:cNvCxnSpPr>
            <a:cxnSpLocks/>
            <a:stCxn id="2" idx="2"/>
            <a:endCxn id="8" idx="0"/>
          </p:cNvCxnSpPr>
          <p:nvPr/>
        </p:nvCxnSpPr>
        <p:spPr>
          <a:xfrm flipH="1">
            <a:off x="1439120" y="1741126"/>
            <a:ext cx="4621776" cy="1266391"/>
          </a:xfrm>
          <a:prstGeom prst="straightConnector1">
            <a:avLst/>
          </a:prstGeom>
          <a:ln w="38100">
            <a:solidFill>
              <a:srgbClr val="15608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Organigramme : Terminateur 15">
            <a:extLst>
              <a:ext uri="{FF2B5EF4-FFF2-40B4-BE49-F238E27FC236}">
                <a16:creationId xmlns:a16="http://schemas.microsoft.com/office/drawing/2014/main" id="{EFFA4883-6D3A-0CF1-2845-9DFA87866EA9}"/>
              </a:ext>
            </a:extLst>
          </p:cNvPr>
          <p:cNvSpPr/>
          <p:nvPr/>
        </p:nvSpPr>
        <p:spPr>
          <a:xfrm>
            <a:off x="2896" y="5321555"/>
            <a:ext cx="3349592" cy="875899"/>
          </a:xfrm>
          <a:prstGeom prst="flowChartTerminator">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يتحدث الفيلم عن.....</a:t>
            </a:r>
            <a:endParaRPr lang="fr-FR" sz="3200" b="1" dirty="0">
              <a:solidFill>
                <a:schemeClr val="tx1"/>
              </a:solidFill>
              <a:latin typeface="Calibri" panose="020F0502020204030204" pitchFamily="34" charset="0"/>
              <a:cs typeface="Calibri" panose="020F0502020204030204" pitchFamily="34" charset="0"/>
            </a:endParaRPr>
          </a:p>
        </p:txBody>
      </p:sp>
      <p:sp>
        <p:nvSpPr>
          <p:cNvPr id="17" name="Organigramme : Terminateur 16">
            <a:extLst>
              <a:ext uri="{FF2B5EF4-FFF2-40B4-BE49-F238E27FC236}">
                <a16:creationId xmlns:a16="http://schemas.microsoft.com/office/drawing/2014/main" id="{BF46BFB4-FE61-D044-DFE4-F5D5A51FD6E8}"/>
              </a:ext>
            </a:extLst>
          </p:cNvPr>
          <p:cNvSpPr/>
          <p:nvPr/>
        </p:nvSpPr>
        <p:spPr>
          <a:xfrm>
            <a:off x="2640281" y="4445656"/>
            <a:ext cx="3349592" cy="875899"/>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solidFill>
                <a:latin typeface="Calibri" panose="020F0502020204030204" pitchFamily="34" charset="0"/>
                <a:cs typeface="Calibri" panose="020F0502020204030204" pitchFamily="34" charset="0"/>
              </a:rPr>
              <a:t>يسلط الفيلم الضوء على....</a:t>
            </a:r>
            <a:endParaRPr lang="fr-FR" sz="3200" b="1" dirty="0">
              <a:solidFill>
                <a:schemeClr val="bg1"/>
              </a:solidFill>
              <a:latin typeface="Calibri" panose="020F0502020204030204" pitchFamily="34" charset="0"/>
              <a:cs typeface="Calibri" panose="020F0502020204030204" pitchFamily="34" charset="0"/>
            </a:endParaRPr>
          </a:p>
        </p:txBody>
      </p:sp>
      <p:sp>
        <p:nvSpPr>
          <p:cNvPr id="18" name="Organigramme : Terminateur 17">
            <a:extLst>
              <a:ext uri="{FF2B5EF4-FFF2-40B4-BE49-F238E27FC236}">
                <a16:creationId xmlns:a16="http://schemas.microsoft.com/office/drawing/2014/main" id="{CCFDC63C-8209-85B8-3736-533CB0A4C62B}"/>
              </a:ext>
            </a:extLst>
          </p:cNvPr>
          <p:cNvSpPr/>
          <p:nvPr/>
        </p:nvSpPr>
        <p:spPr>
          <a:xfrm>
            <a:off x="5818209" y="5491211"/>
            <a:ext cx="3349592" cy="875899"/>
          </a:xfrm>
          <a:prstGeom prst="flowChartTerminator">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يقدم الفيلم....</a:t>
            </a:r>
            <a:endParaRPr lang="fr-FR" sz="3200" b="1" dirty="0">
              <a:solidFill>
                <a:schemeClr val="tx1"/>
              </a:solidFill>
              <a:latin typeface="Calibri" panose="020F0502020204030204" pitchFamily="34" charset="0"/>
              <a:cs typeface="Calibri" panose="020F0502020204030204" pitchFamily="34" charset="0"/>
            </a:endParaRPr>
          </a:p>
        </p:txBody>
      </p:sp>
      <p:sp>
        <p:nvSpPr>
          <p:cNvPr id="24" name="Organigramme : Terminateur 23">
            <a:extLst>
              <a:ext uri="{FF2B5EF4-FFF2-40B4-BE49-F238E27FC236}">
                <a16:creationId xmlns:a16="http://schemas.microsoft.com/office/drawing/2014/main" id="{797144B9-8F01-16FB-99B9-8B11F8DE4845}"/>
              </a:ext>
            </a:extLst>
          </p:cNvPr>
          <p:cNvSpPr/>
          <p:nvPr/>
        </p:nvSpPr>
        <p:spPr>
          <a:xfrm>
            <a:off x="8839513" y="4445658"/>
            <a:ext cx="3349592" cy="875899"/>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bg1"/>
                </a:solidFill>
                <a:latin typeface="Calibri" panose="020F0502020204030204" pitchFamily="34" charset="0"/>
                <a:cs typeface="Calibri" panose="020F0502020204030204" pitchFamily="34" charset="0"/>
              </a:rPr>
              <a:t>يعرض الفيلم....</a:t>
            </a:r>
            <a:endParaRPr lang="fr-FR"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3222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922188"/>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0" name="Google Shape;1368;p31">
            <a:extLst>
              <a:ext uri="{FF2B5EF4-FFF2-40B4-BE49-F238E27FC236}">
                <a16:creationId xmlns:a16="http://schemas.microsoft.com/office/drawing/2014/main" id="{4D123022-529C-35DC-EA8B-C71ED6C2B14A}"/>
              </a:ext>
            </a:extLst>
          </p:cNvPr>
          <p:cNvPicPr preferRelativeResize="0"/>
          <p:nvPr/>
        </p:nvPicPr>
        <p:blipFill rotWithShape="1">
          <a:blip r:embed="rId4">
            <a:alphaModFix/>
          </a:blip>
          <a:srcRect/>
          <a:stretch/>
        </p:blipFill>
        <p:spPr>
          <a:xfrm>
            <a:off x="2895" y="87003"/>
            <a:ext cx="730250" cy="576000"/>
          </a:xfrm>
          <a:prstGeom prst="rect">
            <a:avLst/>
          </a:prstGeom>
          <a:noFill/>
          <a:ln>
            <a:noFill/>
          </a:ln>
        </p:spPr>
      </p:pic>
      <p:sp>
        <p:nvSpPr>
          <p:cNvPr id="2" name="Titre 1">
            <a:extLst>
              <a:ext uri="{FF2B5EF4-FFF2-40B4-BE49-F238E27FC236}">
                <a16:creationId xmlns:a16="http://schemas.microsoft.com/office/drawing/2014/main" id="{D6769111-48E4-682A-187A-ABB7FC0CCD23}"/>
              </a:ext>
            </a:extLst>
          </p:cNvPr>
          <p:cNvSpPr txBox="1">
            <a:spLocks/>
          </p:cNvSpPr>
          <p:nvPr/>
        </p:nvSpPr>
        <p:spPr>
          <a:xfrm>
            <a:off x="1330183" y="444928"/>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يحث المدرس المتعلمين على الانتباه والتركيز، ويصرح بكل خطوة من خطوات التعبير .</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6B1FD8A1-B921-98A6-4842-60DFEB6DE834}"/>
              </a:ext>
            </a:extLst>
          </p:cNvPr>
          <p:cNvSpPr txBox="1">
            <a:spLocks noChangeArrowheads="1"/>
          </p:cNvSpPr>
          <p:nvPr/>
        </p:nvSpPr>
        <p:spPr bwMode="auto">
          <a:xfrm>
            <a:off x="2641807" y="123330"/>
            <a:ext cx="8645525"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ts val="2075"/>
              </a:lnSpc>
              <a:spcBef>
                <a:spcPct val="0"/>
              </a:spcBef>
              <a:spcAft>
                <a:spcPts val="800"/>
              </a:spcAft>
              <a:buNone/>
            </a:pPr>
            <a:r>
              <a:rPr lang="ar-MA" sz="2000" b="1" dirty="0">
                <a:solidFill>
                  <a:schemeClr val="bg2">
                    <a:lumMod val="50000"/>
                  </a:schemeClr>
                </a:solidFill>
                <a:cs typeface="Calibri" panose="020F0502020204030204" pitchFamily="34" charset="0"/>
              </a:rPr>
              <a:t>إذًا، سأختار تعبيرا من التعابير الخاصة بالخطوة الثانية.</a:t>
            </a:r>
            <a:endParaRPr lang="fr-FR" sz="2000" b="1" dirty="0">
              <a:solidFill>
                <a:schemeClr val="bg2">
                  <a:lumMod val="50000"/>
                </a:schemeClr>
              </a:solidFill>
              <a:cs typeface="Calibri" panose="020F0502020204030204" pitchFamily="34" charset="0"/>
            </a:endParaRPr>
          </a:p>
        </p:txBody>
      </p:sp>
      <p:sp>
        <p:nvSpPr>
          <p:cNvPr id="8" name="ZoneTexte 7">
            <a:extLst>
              <a:ext uri="{FF2B5EF4-FFF2-40B4-BE49-F238E27FC236}">
                <a16:creationId xmlns:a16="http://schemas.microsoft.com/office/drawing/2014/main" id="{9029895B-E74D-1C30-D5EC-9790E8EC711F}"/>
              </a:ext>
            </a:extLst>
          </p:cNvPr>
          <p:cNvSpPr txBox="1"/>
          <p:nvPr/>
        </p:nvSpPr>
        <p:spPr>
          <a:xfrm>
            <a:off x="168965" y="1360473"/>
            <a:ext cx="11869787" cy="4524315"/>
          </a:xfrm>
          <a:custGeom>
            <a:avLst/>
            <a:gdLst>
              <a:gd name="connsiteX0" fmla="*/ 0 w 11869787"/>
              <a:gd name="connsiteY0" fmla="*/ 0 h 4524315"/>
              <a:gd name="connsiteX1" fmla="*/ 474791 w 11869787"/>
              <a:gd name="connsiteY1" fmla="*/ 0 h 4524315"/>
              <a:gd name="connsiteX2" fmla="*/ 712187 w 11869787"/>
              <a:gd name="connsiteY2" fmla="*/ 0 h 4524315"/>
              <a:gd name="connsiteX3" fmla="*/ 1543072 w 11869787"/>
              <a:gd name="connsiteY3" fmla="*/ 0 h 4524315"/>
              <a:gd name="connsiteX4" fmla="*/ 2017864 w 11869787"/>
              <a:gd name="connsiteY4" fmla="*/ 0 h 4524315"/>
              <a:gd name="connsiteX5" fmla="*/ 2492655 w 11869787"/>
              <a:gd name="connsiteY5" fmla="*/ 0 h 4524315"/>
              <a:gd name="connsiteX6" fmla="*/ 3323540 w 11869787"/>
              <a:gd name="connsiteY6" fmla="*/ 0 h 4524315"/>
              <a:gd name="connsiteX7" fmla="*/ 3679634 w 11869787"/>
              <a:gd name="connsiteY7" fmla="*/ 0 h 4524315"/>
              <a:gd name="connsiteX8" fmla="*/ 4510519 w 11869787"/>
              <a:gd name="connsiteY8" fmla="*/ 0 h 4524315"/>
              <a:gd name="connsiteX9" fmla="*/ 5341404 w 11869787"/>
              <a:gd name="connsiteY9" fmla="*/ 0 h 4524315"/>
              <a:gd name="connsiteX10" fmla="*/ 5934894 w 11869787"/>
              <a:gd name="connsiteY10" fmla="*/ 0 h 4524315"/>
              <a:gd name="connsiteX11" fmla="*/ 6765779 w 11869787"/>
              <a:gd name="connsiteY11" fmla="*/ 0 h 4524315"/>
              <a:gd name="connsiteX12" fmla="*/ 7240570 w 11869787"/>
              <a:gd name="connsiteY12" fmla="*/ 0 h 4524315"/>
              <a:gd name="connsiteX13" fmla="*/ 7715362 w 11869787"/>
              <a:gd name="connsiteY13" fmla="*/ 0 h 4524315"/>
              <a:gd name="connsiteX14" fmla="*/ 8427549 w 11869787"/>
              <a:gd name="connsiteY14" fmla="*/ 0 h 4524315"/>
              <a:gd name="connsiteX15" fmla="*/ 8902340 w 11869787"/>
              <a:gd name="connsiteY15" fmla="*/ 0 h 4524315"/>
              <a:gd name="connsiteX16" fmla="*/ 9733225 w 11869787"/>
              <a:gd name="connsiteY16" fmla="*/ 0 h 4524315"/>
              <a:gd name="connsiteX17" fmla="*/ 10564110 w 11869787"/>
              <a:gd name="connsiteY17" fmla="*/ 0 h 4524315"/>
              <a:gd name="connsiteX18" fmla="*/ 11157600 w 11869787"/>
              <a:gd name="connsiteY18" fmla="*/ 0 h 4524315"/>
              <a:gd name="connsiteX19" fmla="*/ 11869787 w 11869787"/>
              <a:gd name="connsiteY19" fmla="*/ 0 h 4524315"/>
              <a:gd name="connsiteX20" fmla="*/ 11869787 w 11869787"/>
              <a:gd name="connsiteY20" fmla="*/ 429810 h 4524315"/>
              <a:gd name="connsiteX21" fmla="*/ 11869787 w 11869787"/>
              <a:gd name="connsiteY21" fmla="*/ 904863 h 4524315"/>
              <a:gd name="connsiteX22" fmla="*/ 11869787 w 11869787"/>
              <a:gd name="connsiteY22" fmla="*/ 1515646 h 4524315"/>
              <a:gd name="connsiteX23" fmla="*/ 11869787 w 11869787"/>
              <a:gd name="connsiteY23" fmla="*/ 2035942 h 4524315"/>
              <a:gd name="connsiteX24" fmla="*/ 11869787 w 11869787"/>
              <a:gd name="connsiteY24" fmla="*/ 2510995 h 4524315"/>
              <a:gd name="connsiteX25" fmla="*/ 11869787 w 11869787"/>
              <a:gd name="connsiteY25" fmla="*/ 3121777 h 4524315"/>
              <a:gd name="connsiteX26" fmla="*/ 11869787 w 11869787"/>
              <a:gd name="connsiteY26" fmla="*/ 3687317 h 4524315"/>
              <a:gd name="connsiteX27" fmla="*/ 11869787 w 11869787"/>
              <a:gd name="connsiteY27" fmla="*/ 4524315 h 4524315"/>
              <a:gd name="connsiteX28" fmla="*/ 11038902 w 11869787"/>
              <a:gd name="connsiteY28" fmla="*/ 4524315 h 4524315"/>
              <a:gd name="connsiteX29" fmla="*/ 10326715 w 11869787"/>
              <a:gd name="connsiteY29" fmla="*/ 4524315 h 4524315"/>
              <a:gd name="connsiteX30" fmla="*/ 9970621 w 11869787"/>
              <a:gd name="connsiteY30" fmla="*/ 4524315 h 4524315"/>
              <a:gd name="connsiteX31" fmla="*/ 9258434 w 11869787"/>
              <a:gd name="connsiteY31" fmla="*/ 4524315 h 4524315"/>
              <a:gd name="connsiteX32" fmla="*/ 9021038 w 11869787"/>
              <a:gd name="connsiteY32" fmla="*/ 4524315 h 4524315"/>
              <a:gd name="connsiteX33" fmla="*/ 8308851 w 11869787"/>
              <a:gd name="connsiteY33" fmla="*/ 4524315 h 4524315"/>
              <a:gd name="connsiteX34" fmla="*/ 7952757 w 11869787"/>
              <a:gd name="connsiteY34" fmla="*/ 4524315 h 4524315"/>
              <a:gd name="connsiteX35" fmla="*/ 7715362 w 11869787"/>
              <a:gd name="connsiteY35" fmla="*/ 4524315 h 4524315"/>
              <a:gd name="connsiteX36" fmla="*/ 7359268 w 11869787"/>
              <a:gd name="connsiteY36" fmla="*/ 4524315 h 4524315"/>
              <a:gd name="connsiteX37" fmla="*/ 6647081 w 11869787"/>
              <a:gd name="connsiteY37" fmla="*/ 4524315 h 4524315"/>
              <a:gd name="connsiteX38" fmla="*/ 6290987 w 11869787"/>
              <a:gd name="connsiteY38" fmla="*/ 4524315 h 4524315"/>
              <a:gd name="connsiteX39" fmla="*/ 6053591 w 11869787"/>
              <a:gd name="connsiteY39" fmla="*/ 4524315 h 4524315"/>
              <a:gd name="connsiteX40" fmla="*/ 5697498 w 11869787"/>
              <a:gd name="connsiteY40" fmla="*/ 4524315 h 4524315"/>
              <a:gd name="connsiteX41" fmla="*/ 5222706 w 11869787"/>
              <a:gd name="connsiteY41" fmla="*/ 4524315 h 4524315"/>
              <a:gd name="connsiteX42" fmla="*/ 4629217 w 11869787"/>
              <a:gd name="connsiteY42" fmla="*/ 4524315 h 4524315"/>
              <a:gd name="connsiteX43" fmla="*/ 4273123 w 11869787"/>
              <a:gd name="connsiteY43" fmla="*/ 4524315 h 4524315"/>
              <a:gd name="connsiteX44" fmla="*/ 3442238 w 11869787"/>
              <a:gd name="connsiteY44" fmla="*/ 4524315 h 4524315"/>
              <a:gd name="connsiteX45" fmla="*/ 2848749 w 11869787"/>
              <a:gd name="connsiteY45" fmla="*/ 4524315 h 4524315"/>
              <a:gd name="connsiteX46" fmla="*/ 2017864 w 11869787"/>
              <a:gd name="connsiteY46" fmla="*/ 4524315 h 4524315"/>
              <a:gd name="connsiteX47" fmla="*/ 1305677 w 11869787"/>
              <a:gd name="connsiteY47" fmla="*/ 4524315 h 4524315"/>
              <a:gd name="connsiteX48" fmla="*/ 830885 w 11869787"/>
              <a:gd name="connsiteY48" fmla="*/ 4524315 h 4524315"/>
              <a:gd name="connsiteX49" fmla="*/ 0 w 11869787"/>
              <a:gd name="connsiteY49" fmla="*/ 4524315 h 4524315"/>
              <a:gd name="connsiteX50" fmla="*/ 0 w 11869787"/>
              <a:gd name="connsiteY50" fmla="*/ 4049262 h 4524315"/>
              <a:gd name="connsiteX51" fmla="*/ 0 w 11869787"/>
              <a:gd name="connsiteY51" fmla="*/ 3483723 h 4524315"/>
              <a:gd name="connsiteX52" fmla="*/ 0 w 11869787"/>
              <a:gd name="connsiteY52" fmla="*/ 2827697 h 4524315"/>
              <a:gd name="connsiteX53" fmla="*/ 0 w 11869787"/>
              <a:gd name="connsiteY53" fmla="*/ 2171671 h 4524315"/>
              <a:gd name="connsiteX54" fmla="*/ 0 w 11869787"/>
              <a:gd name="connsiteY54" fmla="*/ 1560889 h 4524315"/>
              <a:gd name="connsiteX55" fmla="*/ 0 w 11869787"/>
              <a:gd name="connsiteY55" fmla="*/ 950106 h 4524315"/>
              <a:gd name="connsiteX56" fmla="*/ 0 w 11869787"/>
              <a:gd name="connsiteY56" fmla="*/ 0 h 452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1869787" h="4524315" extrusionOk="0">
                <a:moveTo>
                  <a:pt x="0" y="0"/>
                </a:moveTo>
                <a:cubicBezTo>
                  <a:pt x="226534" y="-28811"/>
                  <a:pt x="341881" y="48427"/>
                  <a:pt x="474791" y="0"/>
                </a:cubicBezTo>
                <a:cubicBezTo>
                  <a:pt x="607701" y="-48427"/>
                  <a:pt x="625561" y="24646"/>
                  <a:pt x="712187" y="0"/>
                </a:cubicBezTo>
                <a:cubicBezTo>
                  <a:pt x="798813" y="-24646"/>
                  <a:pt x="1346720" y="64017"/>
                  <a:pt x="1543072" y="0"/>
                </a:cubicBezTo>
                <a:cubicBezTo>
                  <a:pt x="1739425" y="-64017"/>
                  <a:pt x="1824820" y="35481"/>
                  <a:pt x="2017864" y="0"/>
                </a:cubicBezTo>
                <a:cubicBezTo>
                  <a:pt x="2210908" y="-35481"/>
                  <a:pt x="2350169" y="28589"/>
                  <a:pt x="2492655" y="0"/>
                </a:cubicBezTo>
                <a:cubicBezTo>
                  <a:pt x="2635141" y="-28589"/>
                  <a:pt x="2990533" y="81453"/>
                  <a:pt x="3323540" y="0"/>
                </a:cubicBezTo>
                <a:cubicBezTo>
                  <a:pt x="3656548" y="-81453"/>
                  <a:pt x="3552769" y="12186"/>
                  <a:pt x="3679634" y="0"/>
                </a:cubicBezTo>
                <a:cubicBezTo>
                  <a:pt x="3806499" y="-12186"/>
                  <a:pt x="4310541" y="87818"/>
                  <a:pt x="4510519" y="0"/>
                </a:cubicBezTo>
                <a:cubicBezTo>
                  <a:pt x="4710498" y="-87818"/>
                  <a:pt x="5092186" y="44120"/>
                  <a:pt x="5341404" y="0"/>
                </a:cubicBezTo>
                <a:cubicBezTo>
                  <a:pt x="5590622" y="-44120"/>
                  <a:pt x="5746705" y="29738"/>
                  <a:pt x="5934894" y="0"/>
                </a:cubicBezTo>
                <a:cubicBezTo>
                  <a:pt x="6123083" y="-29738"/>
                  <a:pt x="6525390" y="24120"/>
                  <a:pt x="6765779" y="0"/>
                </a:cubicBezTo>
                <a:cubicBezTo>
                  <a:pt x="7006168" y="-24120"/>
                  <a:pt x="7127958" y="28070"/>
                  <a:pt x="7240570" y="0"/>
                </a:cubicBezTo>
                <a:cubicBezTo>
                  <a:pt x="7353182" y="-28070"/>
                  <a:pt x="7497215" y="8315"/>
                  <a:pt x="7715362" y="0"/>
                </a:cubicBezTo>
                <a:cubicBezTo>
                  <a:pt x="7933509" y="-8315"/>
                  <a:pt x="8145926" y="62952"/>
                  <a:pt x="8427549" y="0"/>
                </a:cubicBezTo>
                <a:cubicBezTo>
                  <a:pt x="8709172" y="-62952"/>
                  <a:pt x="8768253" y="25146"/>
                  <a:pt x="8902340" y="0"/>
                </a:cubicBezTo>
                <a:cubicBezTo>
                  <a:pt x="9036427" y="-25146"/>
                  <a:pt x="9521317" y="48112"/>
                  <a:pt x="9733225" y="0"/>
                </a:cubicBezTo>
                <a:cubicBezTo>
                  <a:pt x="9945134" y="-48112"/>
                  <a:pt x="10189277" y="17474"/>
                  <a:pt x="10564110" y="0"/>
                </a:cubicBezTo>
                <a:cubicBezTo>
                  <a:pt x="10938943" y="-17474"/>
                  <a:pt x="11038784" y="21684"/>
                  <a:pt x="11157600" y="0"/>
                </a:cubicBezTo>
                <a:cubicBezTo>
                  <a:pt x="11276416" y="-21684"/>
                  <a:pt x="11517205" y="78693"/>
                  <a:pt x="11869787" y="0"/>
                </a:cubicBezTo>
                <a:cubicBezTo>
                  <a:pt x="11897460" y="107094"/>
                  <a:pt x="11850268" y="296220"/>
                  <a:pt x="11869787" y="429810"/>
                </a:cubicBezTo>
                <a:cubicBezTo>
                  <a:pt x="11889306" y="563400"/>
                  <a:pt x="11817499" y="682517"/>
                  <a:pt x="11869787" y="904863"/>
                </a:cubicBezTo>
                <a:cubicBezTo>
                  <a:pt x="11922075" y="1127209"/>
                  <a:pt x="11809350" y="1255547"/>
                  <a:pt x="11869787" y="1515646"/>
                </a:cubicBezTo>
                <a:cubicBezTo>
                  <a:pt x="11930224" y="1775745"/>
                  <a:pt x="11854139" y="1779552"/>
                  <a:pt x="11869787" y="2035942"/>
                </a:cubicBezTo>
                <a:cubicBezTo>
                  <a:pt x="11885435" y="2292332"/>
                  <a:pt x="11827623" y="2276604"/>
                  <a:pt x="11869787" y="2510995"/>
                </a:cubicBezTo>
                <a:cubicBezTo>
                  <a:pt x="11911951" y="2745386"/>
                  <a:pt x="11796603" y="2911179"/>
                  <a:pt x="11869787" y="3121777"/>
                </a:cubicBezTo>
                <a:cubicBezTo>
                  <a:pt x="11942971" y="3332375"/>
                  <a:pt x="11858543" y="3444458"/>
                  <a:pt x="11869787" y="3687317"/>
                </a:cubicBezTo>
                <a:cubicBezTo>
                  <a:pt x="11881031" y="3930176"/>
                  <a:pt x="11788377" y="4108135"/>
                  <a:pt x="11869787" y="4524315"/>
                </a:cubicBezTo>
                <a:cubicBezTo>
                  <a:pt x="11486386" y="4623274"/>
                  <a:pt x="11365655" y="4444377"/>
                  <a:pt x="11038902" y="4524315"/>
                </a:cubicBezTo>
                <a:cubicBezTo>
                  <a:pt x="10712149" y="4604253"/>
                  <a:pt x="10511283" y="4521479"/>
                  <a:pt x="10326715" y="4524315"/>
                </a:cubicBezTo>
                <a:cubicBezTo>
                  <a:pt x="10142147" y="4527151"/>
                  <a:pt x="10139932" y="4509854"/>
                  <a:pt x="9970621" y="4524315"/>
                </a:cubicBezTo>
                <a:cubicBezTo>
                  <a:pt x="9801310" y="4538776"/>
                  <a:pt x="9475935" y="4469995"/>
                  <a:pt x="9258434" y="4524315"/>
                </a:cubicBezTo>
                <a:cubicBezTo>
                  <a:pt x="9040933" y="4578635"/>
                  <a:pt x="9099240" y="4513884"/>
                  <a:pt x="9021038" y="4524315"/>
                </a:cubicBezTo>
                <a:cubicBezTo>
                  <a:pt x="8942836" y="4534746"/>
                  <a:pt x="8619622" y="4506587"/>
                  <a:pt x="8308851" y="4524315"/>
                </a:cubicBezTo>
                <a:cubicBezTo>
                  <a:pt x="7998080" y="4542043"/>
                  <a:pt x="8119774" y="4515649"/>
                  <a:pt x="7952757" y="4524315"/>
                </a:cubicBezTo>
                <a:cubicBezTo>
                  <a:pt x="7785740" y="4532981"/>
                  <a:pt x="7796505" y="4496661"/>
                  <a:pt x="7715362" y="4524315"/>
                </a:cubicBezTo>
                <a:cubicBezTo>
                  <a:pt x="7634219" y="4551969"/>
                  <a:pt x="7498860" y="4482926"/>
                  <a:pt x="7359268" y="4524315"/>
                </a:cubicBezTo>
                <a:cubicBezTo>
                  <a:pt x="7219676" y="4565704"/>
                  <a:pt x="6867745" y="4468832"/>
                  <a:pt x="6647081" y="4524315"/>
                </a:cubicBezTo>
                <a:cubicBezTo>
                  <a:pt x="6426417" y="4579798"/>
                  <a:pt x="6380760" y="4514363"/>
                  <a:pt x="6290987" y="4524315"/>
                </a:cubicBezTo>
                <a:cubicBezTo>
                  <a:pt x="6201214" y="4534267"/>
                  <a:pt x="6109140" y="4518333"/>
                  <a:pt x="6053591" y="4524315"/>
                </a:cubicBezTo>
                <a:cubicBezTo>
                  <a:pt x="5998042" y="4530297"/>
                  <a:pt x="5801326" y="4504510"/>
                  <a:pt x="5697498" y="4524315"/>
                </a:cubicBezTo>
                <a:cubicBezTo>
                  <a:pt x="5593670" y="4544120"/>
                  <a:pt x="5348264" y="4491578"/>
                  <a:pt x="5222706" y="4524315"/>
                </a:cubicBezTo>
                <a:cubicBezTo>
                  <a:pt x="5097148" y="4557052"/>
                  <a:pt x="4766382" y="4461747"/>
                  <a:pt x="4629217" y="4524315"/>
                </a:cubicBezTo>
                <a:cubicBezTo>
                  <a:pt x="4492052" y="4586883"/>
                  <a:pt x="4413974" y="4497959"/>
                  <a:pt x="4273123" y="4524315"/>
                </a:cubicBezTo>
                <a:cubicBezTo>
                  <a:pt x="4132272" y="4550671"/>
                  <a:pt x="3608759" y="4438114"/>
                  <a:pt x="3442238" y="4524315"/>
                </a:cubicBezTo>
                <a:cubicBezTo>
                  <a:pt x="3275718" y="4610516"/>
                  <a:pt x="3014495" y="4486393"/>
                  <a:pt x="2848749" y="4524315"/>
                </a:cubicBezTo>
                <a:cubicBezTo>
                  <a:pt x="2683003" y="4562237"/>
                  <a:pt x="2304397" y="4512449"/>
                  <a:pt x="2017864" y="4524315"/>
                </a:cubicBezTo>
                <a:cubicBezTo>
                  <a:pt x="1731332" y="4536181"/>
                  <a:pt x="1512858" y="4485387"/>
                  <a:pt x="1305677" y="4524315"/>
                </a:cubicBezTo>
                <a:cubicBezTo>
                  <a:pt x="1098496" y="4563243"/>
                  <a:pt x="1020313" y="4502070"/>
                  <a:pt x="830885" y="4524315"/>
                </a:cubicBezTo>
                <a:cubicBezTo>
                  <a:pt x="641457" y="4546560"/>
                  <a:pt x="357546" y="4498029"/>
                  <a:pt x="0" y="4524315"/>
                </a:cubicBezTo>
                <a:cubicBezTo>
                  <a:pt x="-13367" y="4370072"/>
                  <a:pt x="29986" y="4274024"/>
                  <a:pt x="0" y="4049262"/>
                </a:cubicBezTo>
                <a:cubicBezTo>
                  <a:pt x="-29986" y="3824500"/>
                  <a:pt x="28757" y="3661191"/>
                  <a:pt x="0" y="3483723"/>
                </a:cubicBezTo>
                <a:cubicBezTo>
                  <a:pt x="-28757" y="3306255"/>
                  <a:pt x="20209" y="3087517"/>
                  <a:pt x="0" y="2827697"/>
                </a:cubicBezTo>
                <a:cubicBezTo>
                  <a:pt x="-20209" y="2567877"/>
                  <a:pt x="22853" y="2497821"/>
                  <a:pt x="0" y="2171671"/>
                </a:cubicBezTo>
                <a:cubicBezTo>
                  <a:pt x="-22853" y="1845521"/>
                  <a:pt x="33091" y="1732234"/>
                  <a:pt x="0" y="1560889"/>
                </a:cubicBezTo>
                <a:cubicBezTo>
                  <a:pt x="-33091" y="1389544"/>
                  <a:pt x="50267" y="1170009"/>
                  <a:pt x="0" y="950106"/>
                </a:cubicBezTo>
                <a:cubicBezTo>
                  <a:pt x="-50267" y="730203"/>
                  <a:pt x="37250" y="330403"/>
                  <a:pt x="0" y="0"/>
                </a:cubicBezTo>
                <a:close/>
              </a:path>
            </a:pathLst>
          </a:custGeom>
          <a:noFill/>
          <a:ln w="38100">
            <a:solidFill>
              <a:srgbClr val="037A9C"/>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a:spAutoFit/>
          </a:bodyPr>
          <a:lstStyle/>
          <a:p>
            <a:pPr algn="r" rtl="1"/>
            <a:r>
              <a:rPr lang="ar-MA" sz="4800" b="1" dirty="0">
                <a:highlight>
                  <a:srgbClr val="00FFFF"/>
                </a:highlight>
                <a:latin typeface="Calibri" panose="020F0502020204030204" pitchFamily="34" charset="0"/>
                <a:cs typeface="Calibri" panose="020F0502020204030204" pitchFamily="34" charset="0"/>
              </a:rPr>
              <a:t>يحكي الفيلم:</a:t>
            </a:r>
          </a:p>
          <a:p>
            <a:pPr algn="just" rtl="1"/>
            <a:r>
              <a:rPr lang="ar-MA" sz="4800" b="1" dirty="0">
                <a:highlight>
                  <a:srgbClr val="00FFFF"/>
                </a:highlight>
                <a:latin typeface="Calibri" panose="020F0502020204030204" pitchFamily="34" charset="0"/>
                <a:cs typeface="Calibri" panose="020F0502020204030204" pitchFamily="34" charset="0"/>
              </a:rPr>
              <a:t>يحكي الفيلم عن </a:t>
            </a:r>
            <a:r>
              <a:rPr lang="ar-MA" sz="4800" b="1" dirty="0">
                <a:latin typeface="Calibri" panose="020F0502020204030204" pitchFamily="34" charset="0"/>
                <a:cs typeface="Calibri" panose="020F0502020204030204" pitchFamily="34" charset="0"/>
              </a:rPr>
              <a:t>حدث المسيرة لعام 1975 . يعد الفيلم رحلة تاريخية لاستعادة المرحلة عبر ذاكرة (مراد الزاوي). تمثل هذه المراوحة بين الماضي والحاضر إشارة الى استمرارية شعلة النخوة الوطنية والتعبئة من أجل صيانة الوحدة الترابية للبلاد.</a:t>
            </a:r>
          </a:p>
        </p:txBody>
      </p:sp>
    </p:spTree>
    <p:extLst>
      <p:ext uri="{BB962C8B-B14F-4D97-AF65-F5344CB8AC3E}">
        <p14:creationId xmlns:p14="http://schemas.microsoft.com/office/powerpoint/2010/main" val="1549946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903165"/>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0" name="Google Shape;1368;p31">
            <a:extLst>
              <a:ext uri="{FF2B5EF4-FFF2-40B4-BE49-F238E27FC236}">
                <a16:creationId xmlns:a16="http://schemas.microsoft.com/office/drawing/2014/main" id="{4D123022-529C-35DC-EA8B-C71ED6C2B14A}"/>
              </a:ext>
            </a:extLst>
          </p:cNvPr>
          <p:cNvPicPr preferRelativeResize="0"/>
          <p:nvPr/>
        </p:nvPicPr>
        <p:blipFill rotWithShape="1">
          <a:blip r:embed="rId4">
            <a:alphaModFix/>
          </a:blip>
          <a:srcRect/>
          <a:stretch/>
        </p:blipFill>
        <p:spPr>
          <a:xfrm>
            <a:off x="2895" y="87003"/>
            <a:ext cx="730250" cy="576000"/>
          </a:xfrm>
          <a:prstGeom prst="rect">
            <a:avLst/>
          </a:prstGeom>
          <a:noFill/>
          <a:ln>
            <a:noFill/>
          </a:ln>
        </p:spPr>
      </p:pic>
      <p:sp>
        <p:nvSpPr>
          <p:cNvPr id="16" name="Titre 1">
            <a:extLst>
              <a:ext uri="{FF2B5EF4-FFF2-40B4-BE49-F238E27FC236}">
                <a16:creationId xmlns:a16="http://schemas.microsoft.com/office/drawing/2014/main" id="{C3D88CEE-ED28-51A3-87D0-8980ED4713F9}"/>
              </a:ext>
            </a:extLst>
          </p:cNvPr>
          <p:cNvSpPr txBox="1">
            <a:spLocks/>
          </p:cNvSpPr>
          <p:nvPr/>
        </p:nvSpPr>
        <p:spPr>
          <a:xfrm>
            <a:off x="1302350" y="425905"/>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يحث المدرس المتعلمين على الانتباه والتركيز، ويصرح بكل خطوة من خطوات التعبير.</a:t>
            </a:r>
            <a:endParaRPr lang="fr-FR" sz="1400" dirty="0">
              <a:solidFill>
                <a:schemeClr val="bg2">
                  <a:lumMod val="75000"/>
                </a:schemeClr>
              </a:solidFill>
              <a:cs typeface="Calibri" panose="020F0502020204030204" pitchFamily="34" charset="0"/>
            </a:endParaRPr>
          </a:p>
        </p:txBody>
      </p:sp>
      <p:sp>
        <p:nvSpPr>
          <p:cNvPr id="17" name="TextBox 13">
            <a:extLst>
              <a:ext uri="{FF2B5EF4-FFF2-40B4-BE49-F238E27FC236}">
                <a16:creationId xmlns:a16="http://schemas.microsoft.com/office/drawing/2014/main" id="{220088AF-8F5D-FBA5-B6BA-2CEF0A56CB91}"/>
              </a:ext>
            </a:extLst>
          </p:cNvPr>
          <p:cNvSpPr txBox="1">
            <a:spLocks noChangeArrowheads="1"/>
          </p:cNvSpPr>
          <p:nvPr/>
        </p:nvSpPr>
        <p:spPr bwMode="auto">
          <a:xfrm>
            <a:off x="953729" y="24535"/>
            <a:ext cx="10254091"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انتبهوا معي جيدا، سأجيب عن السؤال الثالث:</a:t>
            </a:r>
          </a:p>
        </p:txBody>
      </p:sp>
      <p:pic>
        <p:nvPicPr>
          <p:cNvPr id="18" name="Image 17">
            <a:extLst>
              <a:ext uri="{FF2B5EF4-FFF2-40B4-BE49-F238E27FC236}">
                <a16:creationId xmlns:a16="http://schemas.microsoft.com/office/drawing/2014/main" id="{BA940C0C-BF32-4BE1-ED17-54ABCD53ED1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744898" y="1043314"/>
            <a:ext cx="1346900" cy="1346900"/>
          </a:xfrm>
          <a:prstGeom prst="rect">
            <a:avLst/>
          </a:prstGeom>
          <a:ln>
            <a:noFill/>
          </a:ln>
          <a:effectLst>
            <a:softEdge rad="112500"/>
          </a:effectLst>
        </p:spPr>
      </p:pic>
      <p:sp>
        <p:nvSpPr>
          <p:cNvPr id="2" name="Organigramme : Terminateur 1">
            <a:extLst>
              <a:ext uri="{FF2B5EF4-FFF2-40B4-BE49-F238E27FC236}">
                <a16:creationId xmlns:a16="http://schemas.microsoft.com/office/drawing/2014/main" id="{42146829-41FF-BB43-D346-F41EFC6E4186}"/>
              </a:ext>
            </a:extLst>
          </p:cNvPr>
          <p:cNvSpPr/>
          <p:nvPr/>
        </p:nvSpPr>
        <p:spPr>
          <a:xfrm>
            <a:off x="3546845" y="1322427"/>
            <a:ext cx="5067858" cy="875899"/>
          </a:xfrm>
          <a:prstGeom prst="flowChartTerminator">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ما الذي أعجبني في الفيلم؟</a:t>
            </a:r>
            <a:endParaRPr lang="fr-FR" sz="3200" b="1" dirty="0">
              <a:solidFill>
                <a:schemeClr val="tx1"/>
              </a:solidFill>
              <a:latin typeface="Calibri" panose="020F0502020204030204" pitchFamily="34" charset="0"/>
              <a:cs typeface="Calibri" panose="020F0502020204030204" pitchFamily="34" charset="0"/>
            </a:endParaRPr>
          </a:p>
        </p:txBody>
      </p:sp>
      <p:sp>
        <p:nvSpPr>
          <p:cNvPr id="3" name="Étiquette 2">
            <a:extLst>
              <a:ext uri="{FF2B5EF4-FFF2-40B4-BE49-F238E27FC236}">
                <a16:creationId xmlns:a16="http://schemas.microsoft.com/office/drawing/2014/main" id="{2990088F-0284-1AC9-17B6-D11702C4D509}"/>
              </a:ext>
            </a:extLst>
          </p:cNvPr>
          <p:cNvSpPr/>
          <p:nvPr/>
        </p:nvSpPr>
        <p:spPr>
          <a:xfrm>
            <a:off x="9448800" y="4603880"/>
            <a:ext cx="2666198" cy="2204185"/>
          </a:xfrm>
          <a:prstGeom prst="plaque">
            <a:avLst/>
          </a:prstGeom>
          <a:solidFill>
            <a:srgbClr val="51D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أفضل فيلم شاهدته..... لأنه تميز ب......</a:t>
            </a:r>
            <a:endParaRPr lang="fr-FR" sz="3200" b="1" dirty="0">
              <a:solidFill>
                <a:schemeClr val="tx1"/>
              </a:solidFill>
              <a:latin typeface="Calibri" panose="020F0502020204030204" pitchFamily="34" charset="0"/>
              <a:cs typeface="Calibri" panose="020F0502020204030204" pitchFamily="34" charset="0"/>
            </a:endParaRPr>
          </a:p>
        </p:txBody>
      </p:sp>
      <p:sp>
        <p:nvSpPr>
          <p:cNvPr id="6" name="Étiquette 5">
            <a:extLst>
              <a:ext uri="{FF2B5EF4-FFF2-40B4-BE49-F238E27FC236}">
                <a16:creationId xmlns:a16="http://schemas.microsoft.com/office/drawing/2014/main" id="{686E9E29-CF54-6F5E-E06D-ADAB30A4C94A}"/>
              </a:ext>
            </a:extLst>
          </p:cNvPr>
          <p:cNvSpPr/>
          <p:nvPr/>
        </p:nvSpPr>
        <p:spPr>
          <a:xfrm>
            <a:off x="6382902" y="4566811"/>
            <a:ext cx="2666198" cy="2204185"/>
          </a:xfrm>
          <a:prstGeom prst="plaque">
            <a:avLst/>
          </a:prstGeom>
          <a:solidFill>
            <a:srgbClr val="25E3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لقد غير فيلم..... نظرتي ل....</a:t>
            </a:r>
            <a:endParaRPr lang="fr-FR" sz="3200" b="1" dirty="0">
              <a:solidFill>
                <a:schemeClr val="tx1"/>
              </a:solidFill>
              <a:latin typeface="Calibri" panose="020F0502020204030204" pitchFamily="34" charset="0"/>
              <a:cs typeface="Calibri" panose="020F0502020204030204" pitchFamily="34" charset="0"/>
            </a:endParaRPr>
          </a:p>
        </p:txBody>
      </p:sp>
      <p:sp>
        <p:nvSpPr>
          <p:cNvPr id="8" name="Étiquette 7">
            <a:extLst>
              <a:ext uri="{FF2B5EF4-FFF2-40B4-BE49-F238E27FC236}">
                <a16:creationId xmlns:a16="http://schemas.microsoft.com/office/drawing/2014/main" id="{160FAFEA-B0D1-2E27-BAC6-F71BF3894D6D}"/>
              </a:ext>
            </a:extLst>
          </p:cNvPr>
          <p:cNvSpPr/>
          <p:nvPr/>
        </p:nvSpPr>
        <p:spPr>
          <a:xfrm>
            <a:off x="77002" y="4566812"/>
            <a:ext cx="2666198" cy="2204185"/>
          </a:xfrm>
          <a:prstGeom prst="plaqu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MA" sz="2400" b="1" dirty="0">
                <a:solidFill>
                  <a:schemeClr val="tx1"/>
                </a:solidFill>
                <a:latin typeface="Calibri" panose="020F0502020204030204" pitchFamily="34" charset="0"/>
                <a:cs typeface="Calibri" panose="020F0502020204030204" pitchFamily="34" charset="0"/>
              </a:rPr>
              <a:t>لا يمكنني أن أتحدث عن السينما دون أن أشير إلى فيلم.....  الذي اعتبره.....</a:t>
            </a:r>
            <a:endParaRPr lang="fr-FR" sz="2400" b="1" dirty="0">
              <a:solidFill>
                <a:schemeClr val="tx1"/>
              </a:solidFill>
              <a:latin typeface="Calibri" panose="020F0502020204030204" pitchFamily="34" charset="0"/>
              <a:cs typeface="Calibri" panose="020F0502020204030204" pitchFamily="34" charset="0"/>
            </a:endParaRPr>
          </a:p>
        </p:txBody>
      </p:sp>
      <p:cxnSp>
        <p:nvCxnSpPr>
          <p:cNvPr id="12" name="Connecteur droit avec flèche 11">
            <a:extLst>
              <a:ext uri="{FF2B5EF4-FFF2-40B4-BE49-F238E27FC236}">
                <a16:creationId xmlns:a16="http://schemas.microsoft.com/office/drawing/2014/main" id="{5B4F2009-DD06-3413-FBA8-1DF8699A2776}"/>
              </a:ext>
            </a:extLst>
          </p:cNvPr>
          <p:cNvCxnSpPr>
            <a:stCxn id="2" idx="2"/>
            <a:endCxn id="3" idx="0"/>
          </p:cNvCxnSpPr>
          <p:nvPr/>
        </p:nvCxnSpPr>
        <p:spPr>
          <a:xfrm>
            <a:off x="6080774" y="2198326"/>
            <a:ext cx="4701125" cy="2405554"/>
          </a:xfrm>
          <a:prstGeom prst="straightConnector1">
            <a:avLst/>
          </a:prstGeom>
          <a:ln w="38100">
            <a:solidFill>
              <a:srgbClr val="15608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A2BFDAAC-1468-C16C-9595-41DEBB1F0BEB}"/>
              </a:ext>
            </a:extLst>
          </p:cNvPr>
          <p:cNvCxnSpPr>
            <a:cxnSpLocks/>
            <a:stCxn id="2" idx="2"/>
            <a:endCxn id="6" idx="0"/>
          </p:cNvCxnSpPr>
          <p:nvPr/>
        </p:nvCxnSpPr>
        <p:spPr>
          <a:xfrm>
            <a:off x="6080774" y="2198326"/>
            <a:ext cx="1635227" cy="2368485"/>
          </a:xfrm>
          <a:prstGeom prst="straightConnector1">
            <a:avLst/>
          </a:prstGeom>
          <a:ln w="38100">
            <a:solidFill>
              <a:srgbClr val="15608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245B7D81-A033-17F0-FF2F-681CB505CC03}"/>
              </a:ext>
            </a:extLst>
          </p:cNvPr>
          <p:cNvCxnSpPr>
            <a:cxnSpLocks/>
            <a:stCxn id="2" idx="2"/>
            <a:endCxn id="8" idx="0"/>
          </p:cNvCxnSpPr>
          <p:nvPr/>
        </p:nvCxnSpPr>
        <p:spPr>
          <a:xfrm flipH="1">
            <a:off x="1410101" y="2198326"/>
            <a:ext cx="4670673" cy="2368486"/>
          </a:xfrm>
          <a:prstGeom prst="straightConnector1">
            <a:avLst/>
          </a:prstGeom>
          <a:ln w="38100">
            <a:solidFill>
              <a:srgbClr val="15608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Étiquette 10">
            <a:extLst>
              <a:ext uri="{FF2B5EF4-FFF2-40B4-BE49-F238E27FC236}">
                <a16:creationId xmlns:a16="http://schemas.microsoft.com/office/drawing/2014/main" id="{B203452E-577D-1543-F545-A6756815B067}"/>
              </a:ext>
            </a:extLst>
          </p:cNvPr>
          <p:cNvSpPr/>
          <p:nvPr/>
        </p:nvSpPr>
        <p:spPr>
          <a:xfrm>
            <a:off x="3066157" y="4566811"/>
            <a:ext cx="2666198" cy="2204185"/>
          </a:xfrm>
          <a:prstGeom prst="plaque">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solidFill>
                  <a:schemeClr val="tx1"/>
                </a:solidFill>
                <a:latin typeface="Calibri" panose="020F0502020204030204" pitchFamily="34" charset="0"/>
                <a:cs typeface="Calibri" panose="020F0502020204030204" pitchFamily="34" charset="0"/>
              </a:rPr>
              <a:t>ترك فيلم.... في نفسي أثرا.....</a:t>
            </a:r>
            <a:endParaRPr lang="fr-FR" sz="3200" b="1" dirty="0">
              <a:solidFill>
                <a:schemeClr val="tx1"/>
              </a:solidFill>
              <a:latin typeface="Calibri" panose="020F0502020204030204" pitchFamily="34" charset="0"/>
              <a:cs typeface="Calibri" panose="020F0502020204030204" pitchFamily="34" charset="0"/>
            </a:endParaRPr>
          </a:p>
        </p:txBody>
      </p:sp>
      <p:cxnSp>
        <p:nvCxnSpPr>
          <p:cNvPr id="13" name="Connecteur droit avec flèche 12">
            <a:extLst>
              <a:ext uri="{FF2B5EF4-FFF2-40B4-BE49-F238E27FC236}">
                <a16:creationId xmlns:a16="http://schemas.microsoft.com/office/drawing/2014/main" id="{4F7C2EEE-0861-82CA-4BC5-CF8888F76B50}"/>
              </a:ext>
            </a:extLst>
          </p:cNvPr>
          <p:cNvCxnSpPr>
            <a:cxnSpLocks/>
            <a:stCxn id="2" idx="2"/>
            <a:endCxn id="11" idx="0"/>
          </p:cNvCxnSpPr>
          <p:nvPr/>
        </p:nvCxnSpPr>
        <p:spPr>
          <a:xfrm flipH="1">
            <a:off x="4399256" y="2198326"/>
            <a:ext cx="1681518" cy="2368485"/>
          </a:xfrm>
          <a:prstGeom prst="straightConnector1">
            <a:avLst/>
          </a:prstGeom>
          <a:ln w="38100">
            <a:solidFill>
              <a:srgbClr val="156082"/>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0093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922188"/>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0" name="Google Shape;1368;p31">
            <a:extLst>
              <a:ext uri="{FF2B5EF4-FFF2-40B4-BE49-F238E27FC236}">
                <a16:creationId xmlns:a16="http://schemas.microsoft.com/office/drawing/2014/main" id="{4D123022-529C-35DC-EA8B-C71ED6C2B14A}"/>
              </a:ext>
            </a:extLst>
          </p:cNvPr>
          <p:cNvPicPr preferRelativeResize="0"/>
          <p:nvPr/>
        </p:nvPicPr>
        <p:blipFill rotWithShape="1">
          <a:blip r:embed="rId4">
            <a:alphaModFix/>
          </a:blip>
          <a:srcRect/>
          <a:stretch/>
        </p:blipFill>
        <p:spPr>
          <a:xfrm>
            <a:off x="2895" y="87003"/>
            <a:ext cx="730250" cy="576000"/>
          </a:xfrm>
          <a:prstGeom prst="rect">
            <a:avLst/>
          </a:prstGeom>
          <a:noFill/>
          <a:ln>
            <a:noFill/>
          </a:ln>
        </p:spPr>
      </p:pic>
      <p:sp>
        <p:nvSpPr>
          <p:cNvPr id="2" name="Titre 1">
            <a:extLst>
              <a:ext uri="{FF2B5EF4-FFF2-40B4-BE49-F238E27FC236}">
                <a16:creationId xmlns:a16="http://schemas.microsoft.com/office/drawing/2014/main" id="{D6769111-48E4-682A-187A-ABB7FC0CCD23}"/>
              </a:ext>
            </a:extLst>
          </p:cNvPr>
          <p:cNvSpPr txBox="1">
            <a:spLocks/>
          </p:cNvSpPr>
          <p:nvPr/>
        </p:nvSpPr>
        <p:spPr>
          <a:xfrm>
            <a:off x="1330183" y="444928"/>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يحث المدرس المتعلمين على الانتباه والتركيز، ويصرح بكل خطوة من خطوات التعبير عن مميزات أول يوم له في الدراسة.</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6B1FD8A1-B921-98A6-4842-60DFEB6DE834}"/>
              </a:ext>
            </a:extLst>
          </p:cNvPr>
          <p:cNvSpPr txBox="1">
            <a:spLocks noChangeArrowheads="1"/>
          </p:cNvSpPr>
          <p:nvPr/>
        </p:nvSpPr>
        <p:spPr bwMode="auto">
          <a:xfrm>
            <a:off x="2641807" y="123330"/>
            <a:ext cx="8645525"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ts val="2075"/>
              </a:lnSpc>
              <a:spcBef>
                <a:spcPct val="0"/>
              </a:spcBef>
              <a:spcAft>
                <a:spcPts val="800"/>
              </a:spcAft>
              <a:buNone/>
            </a:pPr>
            <a:r>
              <a:rPr lang="ar-MA" sz="2000" b="1" dirty="0">
                <a:solidFill>
                  <a:schemeClr val="bg2">
                    <a:lumMod val="50000"/>
                  </a:schemeClr>
                </a:solidFill>
                <a:cs typeface="Calibri" panose="020F0502020204030204" pitchFamily="34" charset="0"/>
              </a:rPr>
              <a:t>إذًا، سأختار تعبيرا من التعابير الخاصة بالخطوة الثالثة.</a:t>
            </a:r>
            <a:endParaRPr lang="fr-FR" sz="2000" b="1" dirty="0">
              <a:solidFill>
                <a:schemeClr val="bg2">
                  <a:lumMod val="50000"/>
                </a:schemeClr>
              </a:solidFill>
              <a:cs typeface="Calibri" panose="020F0502020204030204" pitchFamily="34" charset="0"/>
            </a:endParaRPr>
          </a:p>
        </p:txBody>
      </p:sp>
      <p:sp>
        <p:nvSpPr>
          <p:cNvPr id="6" name="ZoneTexte 5">
            <a:extLst>
              <a:ext uri="{FF2B5EF4-FFF2-40B4-BE49-F238E27FC236}">
                <a16:creationId xmlns:a16="http://schemas.microsoft.com/office/drawing/2014/main" id="{2A888A51-DAFE-8BBD-BB49-ED1A76558032}"/>
              </a:ext>
            </a:extLst>
          </p:cNvPr>
          <p:cNvSpPr txBox="1"/>
          <p:nvPr/>
        </p:nvSpPr>
        <p:spPr>
          <a:xfrm>
            <a:off x="168965" y="1360473"/>
            <a:ext cx="11869787" cy="830997"/>
          </a:xfrm>
          <a:custGeom>
            <a:avLst/>
            <a:gdLst>
              <a:gd name="connsiteX0" fmla="*/ 0 w 11869787"/>
              <a:gd name="connsiteY0" fmla="*/ 0 h 830997"/>
              <a:gd name="connsiteX1" fmla="*/ 474791 w 11869787"/>
              <a:gd name="connsiteY1" fmla="*/ 0 h 830997"/>
              <a:gd name="connsiteX2" fmla="*/ 712187 w 11869787"/>
              <a:gd name="connsiteY2" fmla="*/ 0 h 830997"/>
              <a:gd name="connsiteX3" fmla="*/ 1543072 w 11869787"/>
              <a:gd name="connsiteY3" fmla="*/ 0 h 830997"/>
              <a:gd name="connsiteX4" fmla="*/ 2017864 w 11869787"/>
              <a:gd name="connsiteY4" fmla="*/ 0 h 830997"/>
              <a:gd name="connsiteX5" fmla="*/ 2492655 w 11869787"/>
              <a:gd name="connsiteY5" fmla="*/ 0 h 830997"/>
              <a:gd name="connsiteX6" fmla="*/ 3323540 w 11869787"/>
              <a:gd name="connsiteY6" fmla="*/ 0 h 830997"/>
              <a:gd name="connsiteX7" fmla="*/ 3679634 w 11869787"/>
              <a:gd name="connsiteY7" fmla="*/ 0 h 830997"/>
              <a:gd name="connsiteX8" fmla="*/ 4510519 w 11869787"/>
              <a:gd name="connsiteY8" fmla="*/ 0 h 830997"/>
              <a:gd name="connsiteX9" fmla="*/ 5341404 w 11869787"/>
              <a:gd name="connsiteY9" fmla="*/ 0 h 830997"/>
              <a:gd name="connsiteX10" fmla="*/ 5934894 w 11869787"/>
              <a:gd name="connsiteY10" fmla="*/ 0 h 830997"/>
              <a:gd name="connsiteX11" fmla="*/ 6765779 w 11869787"/>
              <a:gd name="connsiteY11" fmla="*/ 0 h 830997"/>
              <a:gd name="connsiteX12" fmla="*/ 7240570 w 11869787"/>
              <a:gd name="connsiteY12" fmla="*/ 0 h 830997"/>
              <a:gd name="connsiteX13" fmla="*/ 7715362 w 11869787"/>
              <a:gd name="connsiteY13" fmla="*/ 0 h 830997"/>
              <a:gd name="connsiteX14" fmla="*/ 8427549 w 11869787"/>
              <a:gd name="connsiteY14" fmla="*/ 0 h 830997"/>
              <a:gd name="connsiteX15" fmla="*/ 8902340 w 11869787"/>
              <a:gd name="connsiteY15" fmla="*/ 0 h 830997"/>
              <a:gd name="connsiteX16" fmla="*/ 9733225 w 11869787"/>
              <a:gd name="connsiteY16" fmla="*/ 0 h 830997"/>
              <a:gd name="connsiteX17" fmla="*/ 10564110 w 11869787"/>
              <a:gd name="connsiteY17" fmla="*/ 0 h 830997"/>
              <a:gd name="connsiteX18" fmla="*/ 11157600 w 11869787"/>
              <a:gd name="connsiteY18" fmla="*/ 0 h 830997"/>
              <a:gd name="connsiteX19" fmla="*/ 11869787 w 11869787"/>
              <a:gd name="connsiteY19" fmla="*/ 0 h 830997"/>
              <a:gd name="connsiteX20" fmla="*/ 11869787 w 11869787"/>
              <a:gd name="connsiteY20" fmla="*/ 390569 h 830997"/>
              <a:gd name="connsiteX21" fmla="*/ 11869787 w 11869787"/>
              <a:gd name="connsiteY21" fmla="*/ 830997 h 830997"/>
              <a:gd name="connsiteX22" fmla="*/ 11157600 w 11869787"/>
              <a:gd name="connsiteY22" fmla="*/ 830997 h 830997"/>
              <a:gd name="connsiteX23" fmla="*/ 10801506 w 11869787"/>
              <a:gd name="connsiteY23" fmla="*/ 830997 h 830997"/>
              <a:gd name="connsiteX24" fmla="*/ 10208017 w 11869787"/>
              <a:gd name="connsiteY24" fmla="*/ 830997 h 830997"/>
              <a:gd name="connsiteX25" fmla="*/ 9970621 w 11869787"/>
              <a:gd name="connsiteY25" fmla="*/ 830997 h 830997"/>
              <a:gd name="connsiteX26" fmla="*/ 9733225 w 11869787"/>
              <a:gd name="connsiteY26" fmla="*/ 830997 h 830997"/>
              <a:gd name="connsiteX27" fmla="*/ 9139736 w 11869787"/>
              <a:gd name="connsiteY27" fmla="*/ 830997 h 830997"/>
              <a:gd name="connsiteX28" fmla="*/ 8783642 w 11869787"/>
              <a:gd name="connsiteY28" fmla="*/ 830997 h 830997"/>
              <a:gd name="connsiteX29" fmla="*/ 8071455 w 11869787"/>
              <a:gd name="connsiteY29" fmla="*/ 830997 h 830997"/>
              <a:gd name="connsiteX30" fmla="*/ 7715362 w 11869787"/>
              <a:gd name="connsiteY30" fmla="*/ 830997 h 830997"/>
              <a:gd name="connsiteX31" fmla="*/ 7003174 w 11869787"/>
              <a:gd name="connsiteY31" fmla="*/ 830997 h 830997"/>
              <a:gd name="connsiteX32" fmla="*/ 6765779 w 11869787"/>
              <a:gd name="connsiteY32" fmla="*/ 830997 h 830997"/>
              <a:gd name="connsiteX33" fmla="*/ 6053591 w 11869787"/>
              <a:gd name="connsiteY33" fmla="*/ 830997 h 830997"/>
              <a:gd name="connsiteX34" fmla="*/ 5697498 w 11869787"/>
              <a:gd name="connsiteY34" fmla="*/ 830997 h 830997"/>
              <a:gd name="connsiteX35" fmla="*/ 5460102 w 11869787"/>
              <a:gd name="connsiteY35" fmla="*/ 830997 h 830997"/>
              <a:gd name="connsiteX36" fmla="*/ 5104008 w 11869787"/>
              <a:gd name="connsiteY36" fmla="*/ 830997 h 830997"/>
              <a:gd name="connsiteX37" fmla="*/ 4391821 w 11869787"/>
              <a:gd name="connsiteY37" fmla="*/ 830997 h 830997"/>
              <a:gd name="connsiteX38" fmla="*/ 4035728 w 11869787"/>
              <a:gd name="connsiteY38" fmla="*/ 830997 h 830997"/>
              <a:gd name="connsiteX39" fmla="*/ 3798332 w 11869787"/>
              <a:gd name="connsiteY39" fmla="*/ 830997 h 830997"/>
              <a:gd name="connsiteX40" fmla="*/ 3442238 w 11869787"/>
              <a:gd name="connsiteY40" fmla="*/ 830997 h 830997"/>
              <a:gd name="connsiteX41" fmla="*/ 2967447 w 11869787"/>
              <a:gd name="connsiteY41" fmla="*/ 830997 h 830997"/>
              <a:gd name="connsiteX42" fmla="*/ 2373957 w 11869787"/>
              <a:gd name="connsiteY42" fmla="*/ 830997 h 830997"/>
              <a:gd name="connsiteX43" fmla="*/ 2017864 w 11869787"/>
              <a:gd name="connsiteY43" fmla="*/ 830997 h 830997"/>
              <a:gd name="connsiteX44" fmla="*/ 1186979 w 11869787"/>
              <a:gd name="connsiteY44" fmla="*/ 830997 h 830997"/>
              <a:gd name="connsiteX45" fmla="*/ 593489 w 11869787"/>
              <a:gd name="connsiteY45" fmla="*/ 830997 h 830997"/>
              <a:gd name="connsiteX46" fmla="*/ 0 w 11869787"/>
              <a:gd name="connsiteY46" fmla="*/ 830997 h 830997"/>
              <a:gd name="connsiteX47" fmla="*/ 0 w 11869787"/>
              <a:gd name="connsiteY47" fmla="*/ 407189 h 830997"/>
              <a:gd name="connsiteX48" fmla="*/ 0 w 11869787"/>
              <a:gd name="connsiteY48" fmla="*/ 0 h 83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869787" h="830997" extrusionOk="0">
                <a:moveTo>
                  <a:pt x="0" y="0"/>
                </a:moveTo>
                <a:cubicBezTo>
                  <a:pt x="226534" y="-28811"/>
                  <a:pt x="341881" y="48427"/>
                  <a:pt x="474791" y="0"/>
                </a:cubicBezTo>
                <a:cubicBezTo>
                  <a:pt x="607701" y="-48427"/>
                  <a:pt x="625561" y="24646"/>
                  <a:pt x="712187" y="0"/>
                </a:cubicBezTo>
                <a:cubicBezTo>
                  <a:pt x="798813" y="-24646"/>
                  <a:pt x="1346720" y="64017"/>
                  <a:pt x="1543072" y="0"/>
                </a:cubicBezTo>
                <a:cubicBezTo>
                  <a:pt x="1739425" y="-64017"/>
                  <a:pt x="1824820" y="35481"/>
                  <a:pt x="2017864" y="0"/>
                </a:cubicBezTo>
                <a:cubicBezTo>
                  <a:pt x="2210908" y="-35481"/>
                  <a:pt x="2350169" y="28589"/>
                  <a:pt x="2492655" y="0"/>
                </a:cubicBezTo>
                <a:cubicBezTo>
                  <a:pt x="2635141" y="-28589"/>
                  <a:pt x="2990533" y="81453"/>
                  <a:pt x="3323540" y="0"/>
                </a:cubicBezTo>
                <a:cubicBezTo>
                  <a:pt x="3656548" y="-81453"/>
                  <a:pt x="3552769" y="12186"/>
                  <a:pt x="3679634" y="0"/>
                </a:cubicBezTo>
                <a:cubicBezTo>
                  <a:pt x="3806499" y="-12186"/>
                  <a:pt x="4310541" y="87818"/>
                  <a:pt x="4510519" y="0"/>
                </a:cubicBezTo>
                <a:cubicBezTo>
                  <a:pt x="4710498" y="-87818"/>
                  <a:pt x="5092186" y="44120"/>
                  <a:pt x="5341404" y="0"/>
                </a:cubicBezTo>
                <a:cubicBezTo>
                  <a:pt x="5590622" y="-44120"/>
                  <a:pt x="5746705" y="29738"/>
                  <a:pt x="5934894" y="0"/>
                </a:cubicBezTo>
                <a:cubicBezTo>
                  <a:pt x="6123083" y="-29738"/>
                  <a:pt x="6525390" y="24120"/>
                  <a:pt x="6765779" y="0"/>
                </a:cubicBezTo>
                <a:cubicBezTo>
                  <a:pt x="7006168" y="-24120"/>
                  <a:pt x="7127958" y="28070"/>
                  <a:pt x="7240570" y="0"/>
                </a:cubicBezTo>
                <a:cubicBezTo>
                  <a:pt x="7353182" y="-28070"/>
                  <a:pt x="7497215" y="8315"/>
                  <a:pt x="7715362" y="0"/>
                </a:cubicBezTo>
                <a:cubicBezTo>
                  <a:pt x="7933509" y="-8315"/>
                  <a:pt x="8145926" y="62952"/>
                  <a:pt x="8427549" y="0"/>
                </a:cubicBezTo>
                <a:cubicBezTo>
                  <a:pt x="8709172" y="-62952"/>
                  <a:pt x="8768253" y="25146"/>
                  <a:pt x="8902340" y="0"/>
                </a:cubicBezTo>
                <a:cubicBezTo>
                  <a:pt x="9036427" y="-25146"/>
                  <a:pt x="9521317" y="48112"/>
                  <a:pt x="9733225" y="0"/>
                </a:cubicBezTo>
                <a:cubicBezTo>
                  <a:pt x="9945134" y="-48112"/>
                  <a:pt x="10189277" y="17474"/>
                  <a:pt x="10564110" y="0"/>
                </a:cubicBezTo>
                <a:cubicBezTo>
                  <a:pt x="10938943" y="-17474"/>
                  <a:pt x="11038784" y="21684"/>
                  <a:pt x="11157600" y="0"/>
                </a:cubicBezTo>
                <a:cubicBezTo>
                  <a:pt x="11276416" y="-21684"/>
                  <a:pt x="11517205" y="78693"/>
                  <a:pt x="11869787" y="0"/>
                </a:cubicBezTo>
                <a:cubicBezTo>
                  <a:pt x="11871875" y="114088"/>
                  <a:pt x="11861508" y="309904"/>
                  <a:pt x="11869787" y="390569"/>
                </a:cubicBezTo>
                <a:cubicBezTo>
                  <a:pt x="11878066" y="471234"/>
                  <a:pt x="11859599" y="742623"/>
                  <a:pt x="11869787" y="830997"/>
                </a:cubicBezTo>
                <a:cubicBezTo>
                  <a:pt x="11624652" y="882190"/>
                  <a:pt x="11384946" y="745564"/>
                  <a:pt x="11157600" y="830997"/>
                </a:cubicBezTo>
                <a:cubicBezTo>
                  <a:pt x="10930254" y="916430"/>
                  <a:pt x="10887126" y="829322"/>
                  <a:pt x="10801506" y="830997"/>
                </a:cubicBezTo>
                <a:cubicBezTo>
                  <a:pt x="10715886" y="832672"/>
                  <a:pt x="10373424" y="815123"/>
                  <a:pt x="10208017" y="830997"/>
                </a:cubicBezTo>
                <a:cubicBezTo>
                  <a:pt x="10042610" y="846871"/>
                  <a:pt x="10023420" y="814288"/>
                  <a:pt x="9970621" y="830997"/>
                </a:cubicBezTo>
                <a:cubicBezTo>
                  <a:pt x="9917822" y="847706"/>
                  <a:pt x="9840818" y="828974"/>
                  <a:pt x="9733225" y="830997"/>
                </a:cubicBezTo>
                <a:cubicBezTo>
                  <a:pt x="9625632" y="833020"/>
                  <a:pt x="9300403" y="784361"/>
                  <a:pt x="9139736" y="830997"/>
                </a:cubicBezTo>
                <a:cubicBezTo>
                  <a:pt x="8979069" y="877633"/>
                  <a:pt x="8922906" y="808559"/>
                  <a:pt x="8783642" y="830997"/>
                </a:cubicBezTo>
                <a:cubicBezTo>
                  <a:pt x="8644378" y="853435"/>
                  <a:pt x="8256023" y="828161"/>
                  <a:pt x="8071455" y="830997"/>
                </a:cubicBezTo>
                <a:cubicBezTo>
                  <a:pt x="7886887" y="833833"/>
                  <a:pt x="7878571" y="809382"/>
                  <a:pt x="7715362" y="830997"/>
                </a:cubicBezTo>
                <a:cubicBezTo>
                  <a:pt x="7552153" y="852612"/>
                  <a:pt x="7221144" y="780110"/>
                  <a:pt x="7003174" y="830997"/>
                </a:cubicBezTo>
                <a:cubicBezTo>
                  <a:pt x="6785204" y="881884"/>
                  <a:pt x="6828988" y="806183"/>
                  <a:pt x="6765779" y="830997"/>
                </a:cubicBezTo>
                <a:cubicBezTo>
                  <a:pt x="6702571" y="855811"/>
                  <a:pt x="6365387" y="816977"/>
                  <a:pt x="6053591" y="830997"/>
                </a:cubicBezTo>
                <a:cubicBezTo>
                  <a:pt x="5741795" y="845017"/>
                  <a:pt x="5854882" y="811357"/>
                  <a:pt x="5697498" y="830997"/>
                </a:cubicBezTo>
                <a:cubicBezTo>
                  <a:pt x="5540114" y="850637"/>
                  <a:pt x="5555781" y="819944"/>
                  <a:pt x="5460102" y="830997"/>
                </a:cubicBezTo>
                <a:cubicBezTo>
                  <a:pt x="5364423" y="842050"/>
                  <a:pt x="5243600" y="789608"/>
                  <a:pt x="5104008" y="830997"/>
                </a:cubicBezTo>
                <a:cubicBezTo>
                  <a:pt x="4964416" y="872386"/>
                  <a:pt x="4612485" y="775514"/>
                  <a:pt x="4391821" y="830997"/>
                </a:cubicBezTo>
                <a:cubicBezTo>
                  <a:pt x="4171157" y="886480"/>
                  <a:pt x="4119550" y="818566"/>
                  <a:pt x="4035728" y="830997"/>
                </a:cubicBezTo>
                <a:cubicBezTo>
                  <a:pt x="3951906" y="843428"/>
                  <a:pt x="3853881" y="825015"/>
                  <a:pt x="3798332" y="830997"/>
                </a:cubicBezTo>
                <a:cubicBezTo>
                  <a:pt x="3742783" y="836979"/>
                  <a:pt x="3556862" y="821785"/>
                  <a:pt x="3442238" y="830997"/>
                </a:cubicBezTo>
                <a:cubicBezTo>
                  <a:pt x="3327614" y="840209"/>
                  <a:pt x="3088162" y="791883"/>
                  <a:pt x="2967447" y="830997"/>
                </a:cubicBezTo>
                <a:cubicBezTo>
                  <a:pt x="2846732" y="870111"/>
                  <a:pt x="2511386" y="772052"/>
                  <a:pt x="2373957" y="830997"/>
                </a:cubicBezTo>
                <a:cubicBezTo>
                  <a:pt x="2236528" y="889942"/>
                  <a:pt x="2151657" y="803944"/>
                  <a:pt x="2017864" y="830997"/>
                </a:cubicBezTo>
                <a:cubicBezTo>
                  <a:pt x="1884071" y="858050"/>
                  <a:pt x="1353500" y="744796"/>
                  <a:pt x="1186979" y="830997"/>
                </a:cubicBezTo>
                <a:cubicBezTo>
                  <a:pt x="1020459" y="917198"/>
                  <a:pt x="763029" y="795611"/>
                  <a:pt x="593489" y="830997"/>
                </a:cubicBezTo>
                <a:cubicBezTo>
                  <a:pt x="423949" y="866383"/>
                  <a:pt x="203985" y="774789"/>
                  <a:pt x="0" y="830997"/>
                </a:cubicBezTo>
                <a:cubicBezTo>
                  <a:pt x="-34706" y="675915"/>
                  <a:pt x="28256" y="574821"/>
                  <a:pt x="0" y="407189"/>
                </a:cubicBezTo>
                <a:cubicBezTo>
                  <a:pt x="-28256" y="239557"/>
                  <a:pt x="33948" y="163350"/>
                  <a:pt x="0" y="0"/>
                </a:cubicBezTo>
                <a:close/>
              </a:path>
            </a:pathLst>
          </a:custGeom>
          <a:noFill/>
          <a:ln w="38100">
            <a:solidFill>
              <a:srgbClr val="037A9C"/>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a:spAutoFit/>
          </a:bodyPr>
          <a:lstStyle/>
          <a:p>
            <a:pPr algn="ctr"/>
            <a:r>
              <a:rPr lang="ar-MA" sz="4800" b="1" dirty="0">
                <a:solidFill>
                  <a:schemeClr val="tx1"/>
                </a:solidFill>
                <a:latin typeface="Calibri" panose="020F0502020204030204" pitchFamily="34" charset="0"/>
                <a:cs typeface="Calibri" panose="020F0502020204030204" pitchFamily="34" charset="0"/>
              </a:rPr>
              <a:t>ترك فيلم.... في نفسي أثرا.....</a:t>
            </a:r>
          </a:p>
        </p:txBody>
      </p:sp>
      <p:sp>
        <p:nvSpPr>
          <p:cNvPr id="8" name="ZoneTexte 7">
            <a:extLst>
              <a:ext uri="{FF2B5EF4-FFF2-40B4-BE49-F238E27FC236}">
                <a16:creationId xmlns:a16="http://schemas.microsoft.com/office/drawing/2014/main" id="{723C99EC-6E9C-36E3-7CE6-762781FA8121}"/>
              </a:ext>
            </a:extLst>
          </p:cNvPr>
          <p:cNvSpPr txBox="1"/>
          <p:nvPr/>
        </p:nvSpPr>
        <p:spPr>
          <a:xfrm>
            <a:off x="319318" y="3013501"/>
            <a:ext cx="11869787" cy="1569660"/>
          </a:xfrm>
          <a:custGeom>
            <a:avLst/>
            <a:gdLst>
              <a:gd name="connsiteX0" fmla="*/ 0 w 11869787"/>
              <a:gd name="connsiteY0" fmla="*/ 0 h 1569660"/>
              <a:gd name="connsiteX1" fmla="*/ 474791 w 11869787"/>
              <a:gd name="connsiteY1" fmla="*/ 0 h 1569660"/>
              <a:gd name="connsiteX2" fmla="*/ 712187 w 11869787"/>
              <a:gd name="connsiteY2" fmla="*/ 0 h 1569660"/>
              <a:gd name="connsiteX3" fmla="*/ 1543072 w 11869787"/>
              <a:gd name="connsiteY3" fmla="*/ 0 h 1569660"/>
              <a:gd name="connsiteX4" fmla="*/ 2017864 w 11869787"/>
              <a:gd name="connsiteY4" fmla="*/ 0 h 1569660"/>
              <a:gd name="connsiteX5" fmla="*/ 2492655 w 11869787"/>
              <a:gd name="connsiteY5" fmla="*/ 0 h 1569660"/>
              <a:gd name="connsiteX6" fmla="*/ 3323540 w 11869787"/>
              <a:gd name="connsiteY6" fmla="*/ 0 h 1569660"/>
              <a:gd name="connsiteX7" fmla="*/ 3679634 w 11869787"/>
              <a:gd name="connsiteY7" fmla="*/ 0 h 1569660"/>
              <a:gd name="connsiteX8" fmla="*/ 4510519 w 11869787"/>
              <a:gd name="connsiteY8" fmla="*/ 0 h 1569660"/>
              <a:gd name="connsiteX9" fmla="*/ 5341404 w 11869787"/>
              <a:gd name="connsiteY9" fmla="*/ 0 h 1569660"/>
              <a:gd name="connsiteX10" fmla="*/ 5934894 w 11869787"/>
              <a:gd name="connsiteY10" fmla="*/ 0 h 1569660"/>
              <a:gd name="connsiteX11" fmla="*/ 6765779 w 11869787"/>
              <a:gd name="connsiteY11" fmla="*/ 0 h 1569660"/>
              <a:gd name="connsiteX12" fmla="*/ 7240570 w 11869787"/>
              <a:gd name="connsiteY12" fmla="*/ 0 h 1569660"/>
              <a:gd name="connsiteX13" fmla="*/ 7715362 w 11869787"/>
              <a:gd name="connsiteY13" fmla="*/ 0 h 1569660"/>
              <a:gd name="connsiteX14" fmla="*/ 8427549 w 11869787"/>
              <a:gd name="connsiteY14" fmla="*/ 0 h 1569660"/>
              <a:gd name="connsiteX15" fmla="*/ 8902340 w 11869787"/>
              <a:gd name="connsiteY15" fmla="*/ 0 h 1569660"/>
              <a:gd name="connsiteX16" fmla="*/ 9733225 w 11869787"/>
              <a:gd name="connsiteY16" fmla="*/ 0 h 1569660"/>
              <a:gd name="connsiteX17" fmla="*/ 10564110 w 11869787"/>
              <a:gd name="connsiteY17" fmla="*/ 0 h 1569660"/>
              <a:gd name="connsiteX18" fmla="*/ 11157600 w 11869787"/>
              <a:gd name="connsiteY18" fmla="*/ 0 h 1569660"/>
              <a:gd name="connsiteX19" fmla="*/ 11869787 w 11869787"/>
              <a:gd name="connsiteY19" fmla="*/ 0 h 1569660"/>
              <a:gd name="connsiteX20" fmla="*/ 11869787 w 11869787"/>
              <a:gd name="connsiteY20" fmla="*/ 476130 h 1569660"/>
              <a:gd name="connsiteX21" fmla="*/ 11869787 w 11869787"/>
              <a:gd name="connsiteY21" fmla="*/ 967957 h 1569660"/>
              <a:gd name="connsiteX22" fmla="*/ 11869787 w 11869787"/>
              <a:gd name="connsiteY22" fmla="*/ 1569660 h 1569660"/>
              <a:gd name="connsiteX23" fmla="*/ 11394996 w 11869787"/>
              <a:gd name="connsiteY23" fmla="*/ 1569660 h 1569660"/>
              <a:gd name="connsiteX24" fmla="*/ 10801506 w 11869787"/>
              <a:gd name="connsiteY24" fmla="*/ 1569660 h 1569660"/>
              <a:gd name="connsiteX25" fmla="*/ 10564110 w 11869787"/>
              <a:gd name="connsiteY25" fmla="*/ 1569660 h 1569660"/>
              <a:gd name="connsiteX26" fmla="*/ 10326715 w 11869787"/>
              <a:gd name="connsiteY26" fmla="*/ 1569660 h 1569660"/>
              <a:gd name="connsiteX27" fmla="*/ 9733225 w 11869787"/>
              <a:gd name="connsiteY27" fmla="*/ 1569660 h 1569660"/>
              <a:gd name="connsiteX28" fmla="*/ 9377132 w 11869787"/>
              <a:gd name="connsiteY28" fmla="*/ 1569660 h 1569660"/>
              <a:gd name="connsiteX29" fmla="*/ 8664945 w 11869787"/>
              <a:gd name="connsiteY29" fmla="*/ 1569660 h 1569660"/>
              <a:gd name="connsiteX30" fmla="*/ 8308851 w 11869787"/>
              <a:gd name="connsiteY30" fmla="*/ 1569660 h 1569660"/>
              <a:gd name="connsiteX31" fmla="*/ 7596664 w 11869787"/>
              <a:gd name="connsiteY31" fmla="*/ 1569660 h 1569660"/>
              <a:gd name="connsiteX32" fmla="*/ 7359268 w 11869787"/>
              <a:gd name="connsiteY32" fmla="*/ 1569660 h 1569660"/>
              <a:gd name="connsiteX33" fmla="*/ 6647081 w 11869787"/>
              <a:gd name="connsiteY33" fmla="*/ 1569660 h 1569660"/>
              <a:gd name="connsiteX34" fmla="*/ 6290987 w 11869787"/>
              <a:gd name="connsiteY34" fmla="*/ 1569660 h 1569660"/>
              <a:gd name="connsiteX35" fmla="*/ 6053591 w 11869787"/>
              <a:gd name="connsiteY35" fmla="*/ 1569660 h 1569660"/>
              <a:gd name="connsiteX36" fmla="*/ 5697498 w 11869787"/>
              <a:gd name="connsiteY36" fmla="*/ 1569660 h 1569660"/>
              <a:gd name="connsiteX37" fmla="*/ 4985311 w 11869787"/>
              <a:gd name="connsiteY37" fmla="*/ 1569660 h 1569660"/>
              <a:gd name="connsiteX38" fmla="*/ 4629217 w 11869787"/>
              <a:gd name="connsiteY38" fmla="*/ 1569660 h 1569660"/>
              <a:gd name="connsiteX39" fmla="*/ 4391821 w 11869787"/>
              <a:gd name="connsiteY39" fmla="*/ 1569660 h 1569660"/>
              <a:gd name="connsiteX40" fmla="*/ 4035728 w 11869787"/>
              <a:gd name="connsiteY40" fmla="*/ 1569660 h 1569660"/>
              <a:gd name="connsiteX41" fmla="*/ 3560936 w 11869787"/>
              <a:gd name="connsiteY41" fmla="*/ 1569660 h 1569660"/>
              <a:gd name="connsiteX42" fmla="*/ 2967447 w 11869787"/>
              <a:gd name="connsiteY42" fmla="*/ 1569660 h 1569660"/>
              <a:gd name="connsiteX43" fmla="*/ 2611353 w 11869787"/>
              <a:gd name="connsiteY43" fmla="*/ 1569660 h 1569660"/>
              <a:gd name="connsiteX44" fmla="*/ 1780468 w 11869787"/>
              <a:gd name="connsiteY44" fmla="*/ 1569660 h 1569660"/>
              <a:gd name="connsiteX45" fmla="*/ 1186979 w 11869787"/>
              <a:gd name="connsiteY45" fmla="*/ 1569660 h 1569660"/>
              <a:gd name="connsiteX46" fmla="*/ 0 w 11869787"/>
              <a:gd name="connsiteY46" fmla="*/ 1569660 h 1569660"/>
              <a:gd name="connsiteX47" fmla="*/ 0 w 11869787"/>
              <a:gd name="connsiteY47" fmla="*/ 1030743 h 1569660"/>
              <a:gd name="connsiteX48" fmla="*/ 0 w 11869787"/>
              <a:gd name="connsiteY48" fmla="*/ 507523 h 1569660"/>
              <a:gd name="connsiteX49" fmla="*/ 0 w 11869787"/>
              <a:gd name="connsiteY49" fmla="*/ 0 h 156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1869787" h="1569660" extrusionOk="0">
                <a:moveTo>
                  <a:pt x="0" y="0"/>
                </a:moveTo>
                <a:cubicBezTo>
                  <a:pt x="226534" y="-28811"/>
                  <a:pt x="341881" y="48427"/>
                  <a:pt x="474791" y="0"/>
                </a:cubicBezTo>
                <a:cubicBezTo>
                  <a:pt x="607701" y="-48427"/>
                  <a:pt x="625561" y="24646"/>
                  <a:pt x="712187" y="0"/>
                </a:cubicBezTo>
                <a:cubicBezTo>
                  <a:pt x="798813" y="-24646"/>
                  <a:pt x="1346720" y="64017"/>
                  <a:pt x="1543072" y="0"/>
                </a:cubicBezTo>
                <a:cubicBezTo>
                  <a:pt x="1739425" y="-64017"/>
                  <a:pt x="1824820" y="35481"/>
                  <a:pt x="2017864" y="0"/>
                </a:cubicBezTo>
                <a:cubicBezTo>
                  <a:pt x="2210908" y="-35481"/>
                  <a:pt x="2350169" y="28589"/>
                  <a:pt x="2492655" y="0"/>
                </a:cubicBezTo>
                <a:cubicBezTo>
                  <a:pt x="2635141" y="-28589"/>
                  <a:pt x="2990533" y="81453"/>
                  <a:pt x="3323540" y="0"/>
                </a:cubicBezTo>
                <a:cubicBezTo>
                  <a:pt x="3656548" y="-81453"/>
                  <a:pt x="3552769" y="12186"/>
                  <a:pt x="3679634" y="0"/>
                </a:cubicBezTo>
                <a:cubicBezTo>
                  <a:pt x="3806499" y="-12186"/>
                  <a:pt x="4310541" y="87818"/>
                  <a:pt x="4510519" y="0"/>
                </a:cubicBezTo>
                <a:cubicBezTo>
                  <a:pt x="4710498" y="-87818"/>
                  <a:pt x="5092186" y="44120"/>
                  <a:pt x="5341404" y="0"/>
                </a:cubicBezTo>
                <a:cubicBezTo>
                  <a:pt x="5590622" y="-44120"/>
                  <a:pt x="5746705" y="29738"/>
                  <a:pt x="5934894" y="0"/>
                </a:cubicBezTo>
                <a:cubicBezTo>
                  <a:pt x="6123083" y="-29738"/>
                  <a:pt x="6525390" y="24120"/>
                  <a:pt x="6765779" y="0"/>
                </a:cubicBezTo>
                <a:cubicBezTo>
                  <a:pt x="7006168" y="-24120"/>
                  <a:pt x="7127958" y="28070"/>
                  <a:pt x="7240570" y="0"/>
                </a:cubicBezTo>
                <a:cubicBezTo>
                  <a:pt x="7353182" y="-28070"/>
                  <a:pt x="7497215" y="8315"/>
                  <a:pt x="7715362" y="0"/>
                </a:cubicBezTo>
                <a:cubicBezTo>
                  <a:pt x="7933509" y="-8315"/>
                  <a:pt x="8145926" y="62952"/>
                  <a:pt x="8427549" y="0"/>
                </a:cubicBezTo>
                <a:cubicBezTo>
                  <a:pt x="8709172" y="-62952"/>
                  <a:pt x="8768253" y="25146"/>
                  <a:pt x="8902340" y="0"/>
                </a:cubicBezTo>
                <a:cubicBezTo>
                  <a:pt x="9036427" y="-25146"/>
                  <a:pt x="9521317" y="48112"/>
                  <a:pt x="9733225" y="0"/>
                </a:cubicBezTo>
                <a:cubicBezTo>
                  <a:pt x="9945134" y="-48112"/>
                  <a:pt x="10189277" y="17474"/>
                  <a:pt x="10564110" y="0"/>
                </a:cubicBezTo>
                <a:cubicBezTo>
                  <a:pt x="10938943" y="-17474"/>
                  <a:pt x="11038784" y="21684"/>
                  <a:pt x="11157600" y="0"/>
                </a:cubicBezTo>
                <a:cubicBezTo>
                  <a:pt x="11276416" y="-21684"/>
                  <a:pt x="11517205" y="78693"/>
                  <a:pt x="11869787" y="0"/>
                </a:cubicBezTo>
                <a:cubicBezTo>
                  <a:pt x="11892809" y="233190"/>
                  <a:pt x="11820471" y="243948"/>
                  <a:pt x="11869787" y="476130"/>
                </a:cubicBezTo>
                <a:cubicBezTo>
                  <a:pt x="11919103" y="708312"/>
                  <a:pt x="11818698" y="823978"/>
                  <a:pt x="11869787" y="967957"/>
                </a:cubicBezTo>
                <a:cubicBezTo>
                  <a:pt x="11920876" y="1111936"/>
                  <a:pt x="11812493" y="1414514"/>
                  <a:pt x="11869787" y="1569660"/>
                </a:cubicBezTo>
                <a:cubicBezTo>
                  <a:pt x="11692015" y="1618208"/>
                  <a:pt x="11599262" y="1517118"/>
                  <a:pt x="11394996" y="1569660"/>
                </a:cubicBezTo>
                <a:cubicBezTo>
                  <a:pt x="11190730" y="1622202"/>
                  <a:pt x="10968231" y="1555582"/>
                  <a:pt x="10801506" y="1569660"/>
                </a:cubicBezTo>
                <a:cubicBezTo>
                  <a:pt x="10634781" y="1583738"/>
                  <a:pt x="10616909" y="1552951"/>
                  <a:pt x="10564110" y="1569660"/>
                </a:cubicBezTo>
                <a:cubicBezTo>
                  <a:pt x="10511311" y="1586369"/>
                  <a:pt x="10426845" y="1560997"/>
                  <a:pt x="10326715" y="1569660"/>
                </a:cubicBezTo>
                <a:cubicBezTo>
                  <a:pt x="10226586" y="1578323"/>
                  <a:pt x="9895659" y="1525821"/>
                  <a:pt x="9733225" y="1569660"/>
                </a:cubicBezTo>
                <a:cubicBezTo>
                  <a:pt x="9570791" y="1613499"/>
                  <a:pt x="9510268" y="1545997"/>
                  <a:pt x="9377132" y="1569660"/>
                </a:cubicBezTo>
                <a:cubicBezTo>
                  <a:pt x="9243996" y="1593323"/>
                  <a:pt x="8849513" y="1566824"/>
                  <a:pt x="8664945" y="1569660"/>
                </a:cubicBezTo>
                <a:cubicBezTo>
                  <a:pt x="8480377" y="1572496"/>
                  <a:pt x="8478162" y="1555199"/>
                  <a:pt x="8308851" y="1569660"/>
                </a:cubicBezTo>
                <a:cubicBezTo>
                  <a:pt x="8139540" y="1584121"/>
                  <a:pt x="7814165" y="1515340"/>
                  <a:pt x="7596664" y="1569660"/>
                </a:cubicBezTo>
                <a:cubicBezTo>
                  <a:pt x="7379163" y="1623980"/>
                  <a:pt x="7437470" y="1559229"/>
                  <a:pt x="7359268" y="1569660"/>
                </a:cubicBezTo>
                <a:cubicBezTo>
                  <a:pt x="7281066" y="1580091"/>
                  <a:pt x="6957852" y="1551932"/>
                  <a:pt x="6647081" y="1569660"/>
                </a:cubicBezTo>
                <a:cubicBezTo>
                  <a:pt x="6336310" y="1587388"/>
                  <a:pt x="6458004" y="1560994"/>
                  <a:pt x="6290987" y="1569660"/>
                </a:cubicBezTo>
                <a:cubicBezTo>
                  <a:pt x="6123970" y="1578326"/>
                  <a:pt x="6149270" y="1558607"/>
                  <a:pt x="6053591" y="1569660"/>
                </a:cubicBezTo>
                <a:cubicBezTo>
                  <a:pt x="5957912" y="1580713"/>
                  <a:pt x="5825886" y="1563534"/>
                  <a:pt x="5697498" y="1569660"/>
                </a:cubicBezTo>
                <a:cubicBezTo>
                  <a:pt x="5569110" y="1575786"/>
                  <a:pt x="5205975" y="1514177"/>
                  <a:pt x="4985311" y="1569660"/>
                </a:cubicBezTo>
                <a:cubicBezTo>
                  <a:pt x="4764647" y="1625143"/>
                  <a:pt x="4718990" y="1559708"/>
                  <a:pt x="4629217" y="1569660"/>
                </a:cubicBezTo>
                <a:cubicBezTo>
                  <a:pt x="4539444" y="1579612"/>
                  <a:pt x="4447370" y="1563678"/>
                  <a:pt x="4391821" y="1569660"/>
                </a:cubicBezTo>
                <a:cubicBezTo>
                  <a:pt x="4336272" y="1575642"/>
                  <a:pt x="4139556" y="1549855"/>
                  <a:pt x="4035728" y="1569660"/>
                </a:cubicBezTo>
                <a:cubicBezTo>
                  <a:pt x="3931900" y="1589465"/>
                  <a:pt x="3686494" y="1536923"/>
                  <a:pt x="3560936" y="1569660"/>
                </a:cubicBezTo>
                <a:cubicBezTo>
                  <a:pt x="3435378" y="1602397"/>
                  <a:pt x="3104612" y="1507092"/>
                  <a:pt x="2967447" y="1569660"/>
                </a:cubicBezTo>
                <a:cubicBezTo>
                  <a:pt x="2830282" y="1632228"/>
                  <a:pt x="2752204" y="1543304"/>
                  <a:pt x="2611353" y="1569660"/>
                </a:cubicBezTo>
                <a:cubicBezTo>
                  <a:pt x="2470502" y="1596016"/>
                  <a:pt x="1946989" y="1483459"/>
                  <a:pt x="1780468" y="1569660"/>
                </a:cubicBezTo>
                <a:cubicBezTo>
                  <a:pt x="1613948" y="1655861"/>
                  <a:pt x="1352725" y="1531738"/>
                  <a:pt x="1186979" y="1569660"/>
                </a:cubicBezTo>
                <a:cubicBezTo>
                  <a:pt x="1021233" y="1607582"/>
                  <a:pt x="321736" y="1445052"/>
                  <a:pt x="0" y="1569660"/>
                </a:cubicBezTo>
                <a:cubicBezTo>
                  <a:pt x="-29273" y="1450821"/>
                  <a:pt x="35777" y="1145997"/>
                  <a:pt x="0" y="1030743"/>
                </a:cubicBezTo>
                <a:cubicBezTo>
                  <a:pt x="-35777" y="915489"/>
                  <a:pt x="398" y="767540"/>
                  <a:pt x="0" y="507523"/>
                </a:cubicBezTo>
                <a:cubicBezTo>
                  <a:pt x="-398" y="247506"/>
                  <a:pt x="45763" y="148491"/>
                  <a:pt x="0" y="0"/>
                </a:cubicBezTo>
                <a:close/>
              </a:path>
            </a:pathLst>
          </a:custGeom>
          <a:noFill/>
          <a:ln w="38100">
            <a:solidFill>
              <a:srgbClr val="037A9C"/>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a:spAutoFit/>
          </a:bodyPr>
          <a:lstStyle/>
          <a:p>
            <a:pPr algn="ctr"/>
            <a:r>
              <a:rPr lang="ar-MA" sz="4800" b="1" dirty="0">
                <a:solidFill>
                  <a:schemeClr val="tx1"/>
                </a:solidFill>
                <a:latin typeface="Calibri" panose="020F0502020204030204" pitchFamily="34" charset="0"/>
                <a:cs typeface="Calibri" panose="020F0502020204030204" pitchFamily="34" charset="0"/>
              </a:rPr>
              <a:t>ترك فيلم المسيرة في نفسي أثرا جعلني أقدّر قيمة الوطن وأهمية التضحية من أجله.</a:t>
            </a:r>
          </a:p>
        </p:txBody>
      </p:sp>
    </p:spTree>
    <p:extLst>
      <p:ext uri="{BB962C8B-B14F-4D97-AF65-F5344CB8AC3E}">
        <p14:creationId xmlns:p14="http://schemas.microsoft.com/office/powerpoint/2010/main" val="3901784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3F01CF98-2B54-4770-3675-77DC4C99D9DE}"/>
            </a:ext>
          </a:extLst>
        </p:cNvPr>
        <p:cNvGrpSpPr/>
        <p:nvPr/>
      </p:nvGrpSpPr>
      <p:grpSpPr>
        <a:xfrm>
          <a:off x="0" y="0"/>
          <a:ext cx="0" cy="0"/>
          <a:chOff x="0" y="0"/>
          <a:chExt cx="0" cy="0"/>
        </a:xfrm>
      </p:grpSpPr>
      <p:sp>
        <p:nvSpPr>
          <p:cNvPr id="9" name="Google Shape;160;p18">
            <a:extLst>
              <a:ext uri="{FF2B5EF4-FFF2-40B4-BE49-F238E27FC236}">
                <a16:creationId xmlns:a16="http://schemas.microsoft.com/office/drawing/2014/main" id="{D31D72C6-6FE0-B029-2FB0-E297AF674DE6}"/>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640538E2-8EE4-A472-7F17-2F2539B7A9C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588269D9-6850-6EE9-2DA4-BC559F8ED3A2}"/>
              </a:ext>
            </a:extLst>
          </p:cNvPr>
          <p:cNvSpPr/>
          <p:nvPr/>
        </p:nvSpPr>
        <p:spPr>
          <a:xfrm>
            <a:off x="-2894" y="0"/>
            <a:ext cx="12191999" cy="6858000"/>
          </a:xfrm>
          <a:prstGeom prst="rect">
            <a:avLst/>
          </a:prstGeom>
          <a:noFill/>
          <a:ln w="76200" cap="flat" cmpd="sng" algn="ctr">
            <a:solidFill>
              <a:schemeClr val="accent2">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7" name="Image 6">
            <a:extLst>
              <a:ext uri="{FF2B5EF4-FFF2-40B4-BE49-F238E27FC236}">
                <a16:creationId xmlns:a16="http://schemas.microsoft.com/office/drawing/2014/main" id="{AEC8EFE4-7227-41FC-B4F0-E52948345A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73272"/>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a:extLst>
              <a:ext uri="{FF2B5EF4-FFF2-40B4-BE49-F238E27FC236}">
                <a16:creationId xmlns:a16="http://schemas.microsoft.com/office/drawing/2014/main" id="{488FDC68-A478-5B22-FF77-D7AAFD1F22C3}"/>
              </a:ext>
            </a:extLst>
          </p:cNvPr>
          <p:cNvSpPr txBox="1">
            <a:spLocks/>
          </p:cNvSpPr>
          <p:nvPr/>
        </p:nvSpPr>
        <p:spPr>
          <a:xfrm>
            <a:off x="1341679" y="38260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يقدم المدرس المنتوج بشكل شفهي. </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C53A3BC6-1706-CE44-9DCE-43A3E83FD3B5}"/>
              </a:ext>
            </a:extLst>
          </p:cNvPr>
          <p:cNvSpPr txBox="1">
            <a:spLocks noChangeArrowheads="1"/>
          </p:cNvSpPr>
          <p:nvPr/>
        </p:nvSpPr>
        <p:spPr bwMode="auto">
          <a:xfrm>
            <a:off x="2671625" y="63651"/>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في النهاية، واستنادا إلى كل العناصر السابقة، أكون قد قدمت جوابا منسجما وتاما، وهو كالآتي:</a:t>
            </a:r>
          </a:p>
        </p:txBody>
      </p:sp>
      <p:sp>
        <p:nvSpPr>
          <p:cNvPr id="4" name="ZoneTexte 3">
            <a:extLst>
              <a:ext uri="{FF2B5EF4-FFF2-40B4-BE49-F238E27FC236}">
                <a16:creationId xmlns:a16="http://schemas.microsoft.com/office/drawing/2014/main" id="{C6E05209-B397-DC14-04F1-FAB19EA15C63}"/>
              </a:ext>
            </a:extLst>
          </p:cNvPr>
          <p:cNvSpPr txBox="1"/>
          <p:nvPr/>
        </p:nvSpPr>
        <p:spPr>
          <a:xfrm>
            <a:off x="158211" y="904978"/>
            <a:ext cx="11869787" cy="6001643"/>
          </a:xfrm>
          <a:custGeom>
            <a:avLst/>
            <a:gdLst>
              <a:gd name="connsiteX0" fmla="*/ 0 w 11869787"/>
              <a:gd name="connsiteY0" fmla="*/ 0 h 6001643"/>
              <a:gd name="connsiteX1" fmla="*/ 474791 w 11869787"/>
              <a:gd name="connsiteY1" fmla="*/ 0 h 6001643"/>
              <a:gd name="connsiteX2" fmla="*/ 712187 w 11869787"/>
              <a:gd name="connsiteY2" fmla="*/ 0 h 6001643"/>
              <a:gd name="connsiteX3" fmla="*/ 1543072 w 11869787"/>
              <a:gd name="connsiteY3" fmla="*/ 0 h 6001643"/>
              <a:gd name="connsiteX4" fmla="*/ 2017864 w 11869787"/>
              <a:gd name="connsiteY4" fmla="*/ 0 h 6001643"/>
              <a:gd name="connsiteX5" fmla="*/ 2492655 w 11869787"/>
              <a:gd name="connsiteY5" fmla="*/ 0 h 6001643"/>
              <a:gd name="connsiteX6" fmla="*/ 3323540 w 11869787"/>
              <a:gd name="connsiteY6" fmla="*/ 0 h 6001643"/>
              <a:gd name="connsiteX7" fmla="*/ 3679634 w 11869787"/>
              <a:gd name="connsiteY7" fmla="*/ 0 h 6001643"/>
              <a:gd name="connsiteX8" fmla="*/ 4510519 w 11869787"/>
              <a:gd name="connsiteY8" fmla="*/ 0 h 6001643"/>
              <a:gd name="connsiteX9" fmla="*/ 5341404 w 11869787"/>
              <a:gd name="connsiteY9" fmla="*/ 0 h 6001643"/>
              <a:gd name="connsiteX10" fmla="*/ 5934894 w 11869787"/>
              <a:gd name="connsiteY10" fmla="*/ 0 h 6001643"/>
              <a:gd name="connsiteX11" fmla="*/ 6765779 w 11869787"/>
              <a:gd name="connsiteY11" fmla="*/ 0 h 6001643"/>
              <a:gd name="connsiteX12" fmla="*/ 7240570 w 11869787"/>
              <a:gd name="connsiteY12" fmla="*/ 0 h 6001643"/>
              <a:gd name="connsiteX13" fmla="*/ 7715362 w 11869787"/>
              <a:gd name="connsiteY13" fmla="*/ 0 h 6001643"/>
              <a:gd name="connsiteX14" fmla="*/ 8427549 w 11869787"/>
              <a:gd name="connsiteY14" fmla="*/ 0 h 6001643"/>
              <a:gd name="connsiteX15" fmla="*/ 8902340 w 11869787"/>
              <a:gd name="connsiteY15" fmla="*/ 0 h 6001643"/>
              <a:gd name="connsiteX16" fmla="*/ 9733225 w 11869787"/>
              <a:gd name="connsiteY16" fmla="*/ 0 h 6001643"/>
              <a:gd name="connsiteX17" fmla="*/ 10564110 w 11869787"/>
              <a:gd name="connsiteY17" fmla="*/ 0 h 6001643"/>
              <a:gd name="connsiteX18" fmla="*/ 11157600 w 11869787"/>
              <a:gd name="connsiteY18" fmla="*/ 0 h 6001643"/>
              <a:gd name="connsiteX19" fmla="*/ 11869787 w 11869787"/>
              <a:gd name="connsiteY19" fmla="*/ 0 h 6001643"/>
              <a:gd name="connsiteX20" fmla="*/ 11869787 w 11869787"/>
              <a:gd name="connsiteY20" fmla="*/ 365555 h 6001643"/>
              <a:gd name="connsiteX21" fmla="*/ 11869787 w 11869787"/>
              <a:gd name="connsiteY21" fmla="*/ 791126 h 6001643"/>
              <a:gd name="connsiteX22" fmla="*/ 11869787 w 11869787"/>
              <a:gd name="connsiteY22" fmla="*/ 1396746 h 6001643"/>
              <a:gd name="connsiteX23" fmla="*/ 11869787 w 11869787"/>
              <a:gd name="connsiteY23" fmla="*/ 1882333 h 6001643"/>
              <a:gd name="connsiteX24" fmla="*/ 11869787 w 11869787"/>
              <a:gd name="connsiteY24" fmla="*/ 2307905 h 6001643"/>
              <a:gd name="connsiteX25" fmla="*/ 11869787 w 11869787"/>
              <a:gd name="connsiteY25" fmla="*/ 2913525 h 6001643"/>
              <a:gd name="connsiteX26" fmla="*/ 11869787 w 11869787"/>
              <a:gd name="connsiteY26" fmla="*/ 3459129 h 6001643"/>
              <a:gd name="connsiteX27" fmla="*/ 11869787 w 11869787"/>
              <a:gd name="connsiteY27" fmla="*/ 4004733 h 6001643"/>
              <a:gd name="connsiteX28" fmla="*/ 11869787 w 11869787"/>
              <a:gd name="connsiteY28" fmla="*/ 4670369 h 6001643"/>
              <a:gd name="connsiteX29" fmla="*/ 11869787 w 11869787"/>
              <a:gd name="connsiteY29" fmla="*/ 5275990 h 6001643"/>
              <a:gd name="connsiteX30" fmla="*/ 11869787 w 11869787"/>
              <a:gd name="connsiteY30" fmla="*/ 6001643 h 6001643"/>
              <a:gd name="connsiteX31" fmla="*/ 11394996 w 11869787"/>
              <a:gd name="connsiteY31" fmla="*/ 6001643 h 6001643"/>
              <a:gd name="connsiteX32" fmla="*/ 11157600 w 11869787"/>
              <a:gd name="connsiteY32" fmla="*/ 6001643 h 6001643"/>
              <a:gd name="connsiteX33" fmla="*/ 10445413 w 11869787"/>
              <a:gd name="connsiteY33" fmla="*/ 6001643 h 6001643"/>
              <a:gd name="connsiteX34" fmla="*/ 10089319 w 11869787"/>
              <a:gd name="connsiteY34" fmla="*/ 6001643 h 6001643"/>
              <a:gd name="connsiteX35" fmla="*/ 9851923 w 11869787"/>
              <a:gd name="connsiteY35" fmla="*/ 6001643 h 6001643"/>
              <a:gd name="connsiteX36" fmla="*/ 9495830 w 11869787"/>
              <a:gd name="connsiteY36" fmla="*/ 6001643 h 6001643"/>
              <a:gd name="connsiteX37" fmla="*/ 8783642 w 11869787"/>
              <a:gd name="connsiteY37" fmla="*/ 6001643 h 6001643"/>
              <a:gd name="connsiteX38" fmla="*/ 8427549 w 11869787"/>
              <a:gd name="connsiteY38" fmla="*/ 6001643 h 6001643"/>
              <a:gd name="connsiteX39" fmla="*/ 8190153 w 11869787"/>
              <a:gd name="connsiteY39" fmla="*/ 6001643 h 6001643"/>
              <a:gd name="connsiteX40" fmla="*/ 7834059 w 11869787"/>
              <a:gd name="connsiteY40" fmla="*/ 6001643 h 6001643"/>
              <a:gd name="connsiteX41" fmla="*/ 7359268 w 11869787"/>
              <a:gd name="connsiteY41" fmla="*/ 6001643 h 6001643"/>
              <a:gd name="connsiteX42" fmla="*/ 6765779 w 11869787"/>
              <a:gd name="connsiteY42" fmla="*/ 6001643 h 6001643"/>
              <a:gd name="connsiteX43" fmla="*/ 6409685 w 11869787"/>
              <a:gd name="connsiteY43" fmla="*/ 6001643 h 6001643"/>
              <a:gd name="connsiteX44" fmla="*/ 5578800 w 11869787"/>
              <a:gd name="connsiteY44" fmla="*/ 6001643 h 6001643"/>
              <a:gd name="connsiteX45" fmla="*/ 4985311 w 11869787"/>
              <a:gd name="connsiteY45" fmla="*/ 6001643 h 6001643"/>
              <a:gd name="connsiteX46" fmla="*/ 4154425 w 11869787"/>
              <a:gd name="connsiteY46" fmla="*/ 6001643 h 6001643"/>
              <a:gd name="connsiteX47" fmla="*/ 3442238 w 11869787"/>
              <a:gd name="connsiteY47" fmla="*/ 6001643 h 6001643"/>
              <a:gd name="connsiteX48" fmla="*/ 2967447 w 11869787"/>
              <a:gd name="connsiteY48" fmla="*/ 6001643 h 6001643"/>
              <a:gd name="connsiteX49" fmla="*/ 2255260 w 11869787"/>
              <a:gd name="connsiteY49" fmla="*/ 6001643 h 6001643"/>
              <a:gd name="connsiteX50" fmla="*/ 1899166 w 11869787"/>
              <a:gd name="connsiteY50" fmla="*/ 6001643 h 6001643"/>
              <a:gd name="connsiteX51" fmla="*/ 1305677 w 11869787"/>
              <a:gd name="connsiteY51" fmla="*/ 6001643 h 6001643"/>
              <a:gd name="connsiteX52" fmla="*/ 1068281 w 11869787"/>
              <a:gd name="connsiteY52" fmla="*/ 6001643 h 6001643"/>
              <a:gd name="connsiteX53" fmla="*/ 0 w 11869787"/>
              <a:gd name="connsiteY53" fmla="*/ 6001643 h 6001643"/>
              <a:gd name="connsiteX54" fmla="*/ 0 w 11869787"/>
              <a:gd name="connsiteY54" fmla="*/ 5456039 h 6001643"/>
              <a:gd name="connsiteX55" fmla="*/ 0 w 11869787"/>
              <a:gd name="connsiteY55" fmla="*/ 4850419 h 6001643"/>
              <a:gd name="connsiteX56" fmla="*/ 0 w 11869787"/>
              <a:gd name="connsiteY56" fmla="*/ 4244798 h 6001643"/>
              <a:gd name="connsiteX57" fmla="*/ 0 w 11869787"/>
              <a:gd name="connsiteY57" fmla="*/ 3819227 h 6001643"/>
              <a:gd name="connsiteX58" fmla="*/ 0 w 11869787"/>
              <a:gd name="connsiteY58" fmla="*/ 3153591 h 6001643"/>
              <a:gd name="connsiteX59" fmla="*/ 0 w 11869787"/>
              <a:gd name="connsiteY59" fmla="*/ 2607987 h 6001643"/>
              <a:gd name="connsiteX60" fmla="*/ 0 w 11869787"/>
              <a:gd name="connsiteY60" fmla="*/ 2242432 h 6001643"/>
              <a:gd name="connsiteX61" fmla="*/ 0 w 11869787"/>
              <a:gd name="connsiteY61" fmla="*/ 1696828 h 6001643"/>
              <a:gd name="connsiteX62" fmla="*/ 0 w 11869787"/>
              <a:gd name="connsiteY62" fmla="*/ 1211241 h 6001643"/>
              <a:gd name="connsiteX63" fmla="*/ 0 w 11869787"/>
              <a:gd name="connsiteY63" fmla="*/ 725653 h 6001643"/>
              <a:gd name="connsiteX64" fmla="*/ 0 w 11869787"/>
              <a:gd name="connsiteY64" fmla="*/ 0 h 600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869787" h="6001643" extrusionOk="0">
                <a:moveTo>
                  <a:pt x="0" y="0"/>
                </a:moveTo>
                <a:cubicBezTo>
                  <a:pt x="226534" y="-28811"/>
                  <a:pt x="341881" y="48427"/>
                  <a:pt x="474791" y="0"/>
                </a:cubicBezTo>
                <a:cubicBezTo>
                  <a:pt x="607701" y="-48427"/>
                  <a:pt x="625561" y="24646"/>
                  <a:pt x="712187" y="0"/>
                </a:cubicBezTo>
                <a:cubicBezTo>
                  <a:pt x="798813" y="-24646"/>
                  <a:pt x="1346720" y="64017"/>
                  <a:pt x="1543072" y="0"/>
                </a:cubicBezTo>
                <a:cubicBezTo>
                  <a:pt x="1739425" y="-64017"/>
                  <a:pt x="1824820" y="35481"/>
                  <a:pt x="2017864" y="0"/>
                </a:cubicBezTo>
                <a:cubicBezTo>
                  <a:pt x="2210908" y="-35481"/>
                  <a:pt x="2350169" y="28589"/>
                  <a:pt x="2492655" y="0"/>
                </a:cubicBezTo>
                <a:cubicBezTo>
                  <a:pt x="2635141" y="-28589"/>
                  <a:pt x="2990533" y="81453"/>
                  <a:pt x="3323540" y="0"/>
                </a:cubicBezTo>
                <a:cubicBezTo>
                  <a:pt x="3656548" y="-81453"/>
                  <a:pt x="3552769" y="12186"/>
                  <a:pt x="3679634" y="0"/>
                </a:cubicBezTo>
                <a:cubicBezTo>
                  <a:pt x="3806499" y="-12186"/>
                  <a:pt x="4310541" y="87818"/>
                  <a:pt x="4510519" y="0"/>
                </a:cubicBezTo>
                <a:cubicBezTo>
                  <a:pt x="4710498" y="-87818"/>
                  <a:pt x="5092186" y="44120"/>
                  <a:pt x="5341404" y="0"/>
                </a:cubicBezTo>
                <a:cubicBezTo>
                  <a:pt x="5590622" y="-44120"/>
                  <a:pt x="5746705" y="29738"/>
                  <a:pt x="5934894" y="0"/>
                </a:cubicBezTo>
                <a:cubicBezTo>
                  <a:pt x="6123083" y="-29738"/>
                  <a:pt x="6525390" y="24120"/>
                  <a:pt x="6765779" y="0"/>
                </a:cubicBezTo>
                <a:cubicBezTo>
                  <a:pt x="7006168" y="-24120"/>
                  <a:pt x="7127958" y="28070"/>
                  <a:pt x="7240570" y="0"/>
                </a:cubicBezTo>
                <a:cubicBezTo>
                  <a:pt x="7353182" y="-28070"/>
                  <a:pt x="7497215" y="8315"/>
                  <a:pt x="7715362" y="0"/>
                </a:cubicBezTo>
                <a:cubicBezTo>
                  <a:pt x="7933509" y="-8315"/>
                  <a:pt x="8145926" y="62952"/>
                  <a:pt x="8427549" y="0"/>
                </a:cubicBezTo>
                <a:cubicBezTo>
                  <a:pt x="8709172" y="-62952"/>
                  <a:pt x="8768253" y="25146"/>
                  <a:pt x="8902340" y="0"/>
                </a:cubicBezTo>
                <a:cubicBezTo>
                  <a:pt x="9036427" y="-25146"/>
                  <a:pt x="9521317" y="48112"/>
                  <a:pt x="9733225" y="0"/>
                </a:cubicBezTo>
                <a:cubicBezTo>
                  <a:pt x="9945134" y="-48112"/>
                  <a:pt x="10189277" y="17474"/>
                  <a:pt x="10564110" y="0"/>
                </a:cubicBezTo>
                <a:cubicBezTo>
                  <a:pt x="10938943" y="-17474"/>
                  <a:pt x="11038784" y="21684"/>
                  <a:pt x="11157600" y="0"/>
                </a:cubicBezTo>
                <a:cubicBezTo>
                  <a:pt x="11276416" y="-21684"/>
                  <a:pt x="11517205" y="78693"/>
                  <a:pt x="11869787" y="0"/>
                </a:cubicBezTo>
                <a:cubicBezTo>
                  <a:pt x="11883261" y="77650"/>
                  <a:pt x="11857485" y="277066"/>
                  <a:pt x="11869787" y="365555"/>
                </a:cubicBezTo>
                <a:cubicBezTo>
                  <a:pt x="11882089" y="454045"/>
                  <a:pt x="11829186" y="599162"/>
                  <a:pt x="11869787" y="791126"/>
                </a:cubicBezTo>
                <a:cubicBezTo>
                  <a:pt x="11910388" y="983090"/>
                  <a:pt x="11847025" y="1109020"/>
                  <a:pt x="11869787" y="1396746"/>
                </a:cubicBezTo>
                <a:cubicBezTo>
                  <a:pt x="11892549" y="1684472"/>
                  <a:pt x="11838218" y="1766457"/>
                  <a:pt x="11869787" y="1882333"/>
                </a:cubicBezTo>
                <a:cubicBezTo>
                  <a:pt x="11901356" y="1998209"/>
                  <a:pt x="11835488" y="2141799"/>
                  <a:pt x="11869787" y="2307905"/>
                </a:cubicBezTo>
                <a:cubicBezTo>
                  <a:pt x="11904086" y="2474011"/>
                  <a:pt x="11868030" y="2630913"/>
                  <a:pt x="11869787" y="2913525"/>
                </a:cubicBezTo>
                <a:cubicBezTo>
                  <a:pt x="11871544" y="3196137"/>
                  <a:pt x="11866791" y="3275294"/>
                  <a:pt x="11869787" y="3459129"/>
                </a:cubicBezTo>
                <a:cubicBezTo>
                  <a:pt x="11872783" y="3642964"/>
                  <a:pt x="11838963" y="3795557"/>
                  <a:pt x="11869787" y="4004733"/>
                </a:cubicBezTo>
                <a:cubicBezTo>
                  <a:pt x="11900611" y="4213909"/>
                  <a:pt x="11830272" y="4382466"/>
                  <a:pt x="11869787" y="4670369"/>
                </a:cubicBezTo>
                <a:cubicBezTo>
                  <a:pt x="11909302" y="4958272"/>
                  <a:pt x="11821397" y="5136241"/>
                  <a:pt x="11869787" y="5275990"/>
                </a:cubicBezTo>
                <a:cubicBezTo>
                  <a:pt x="11918177" y="5415739"/>
                  <a:pt x="11851856" y="5649209"/>
                  <a:pt x="11869787" y="6001643"/>
                </a:cubicBezTo>
                <a:cubicBezTo>
                  <a:pt x="11644695" y="6022273"/>
                  <a:pt x="11494345" y="5974095"/>
                  <a:pt x="11394996" y="6001643"/>
                </a:cubicBezTo>
                <a:cubicBezTo>
                  <a:pt x="11295647" y="6029191"/>
                  <a:pt x="11235802" y="5991212"/>
                  <a:pt x="11157600" y="6001643"/>
                </a:cubicBezTo>
                <a:cubicBezTo>
                  <a:pt x="11079398" y="6012074"/>
                  <a:pt x="10756184" y="5983915"/>
                  <a:pt x="10445413" y="6001643"/>
                </a:cubicBezTo>
                <a:cubicBezTo>
                  <a:pt x="10134642" y="6019371"/>
                  <a:pt x="10256336" y="5992977"/>
                  <a:pt x="10089319" y="6001643"/>
                </a:cubicBezTo>
                <a:cubicBezTo>
                  <a:pt x="9922302" y="6010309"/>
                  <a:pt x="9947602" y="5990590"/>
                  <a:pt x="9851923" y="6001643"/>
                </a:cubicBezTo>
                <a:cubicBezTo>
                  <a:pt x="9756244" y="6012696"/>
                  <a:pt x="9624218" y="5995517"/>
                  <a:pt x="9495830" y="6001643"/>
                </a:cubicBezTo>
                <a:cubicBezTo>
                  <a:pt x="9367442" y="6007769"/>
                  <a:pt x="9004658" y="5949179"/>
                  <a:pt x="8783642" y="6001643"/>
                </a:cubicBezTo>
                <a:cubicBezTo>
                  <a:pt x="8562626" y="6054107"/>
                  <a:pt x="8511371" y="5989212"/>
                  <a:pt x="8427549" y="6001643"/>
                </a:cubicBezTo>
                <a:cubicBezTo>
                  <a:pt x="8343727" y="6014074"/>
                  <a:pt x="8245702" y="5995661"/>
                  <a:pt x="8190153" y="6001643"/>
                </a:cubicBezTo>
                <a:cubicBezTo>
                  <a:pt x="8134604" y="6007625"/>
                  <a:pt x="7948683" y="5992431"/>
                  <a:pt x="7834059" y="6001643"/>
                </a:cubicBezTo>
                <a:cubicBezTo>
                  <a:pt x="7719435" y="6010855"/>
                  <a:pt x="7479983" y="5962529"/>
                  <a:pt x="7359268" y="6001643"/>
                </a:cubicBezTo>
                <a:cubicBezTo>
                  <a:pt x="7238553" y="6040757"/>
                  <a:pt x="6902944" y="5939075"/>
                  <a:pt x="6765779" y="6001643"/>
                </a:cubicBezTo>
                <a:cubicBezTo>
                  <a:pt x="6628614" y="6064211"/>
                  <a:pt x="6550536" y="5975287"/>
                  <a:pt x="6409685" y="6001643"/>
                </a:cubicBezTo>
                <a:cubicBezTo>
                  <a:pt x="6268834" y="6027999"/>
                  <a:pt x="5745321" y="5915442"/>
                  <a:pt x="5578800" y="6001643"/>
                </a:cubicBezTo>
                <a:cubicBezTo>
                  <a:pt x="5412280" y="6087844"/>
                  <a:pt x="5151057" y="5963721"/>
                  <a:pt x="4985311" y="6001643"/>
                </a:cubicBezTo>
                <a:cubicBezTo>
                  <a:pt x="4819565" y="6039565"/>
                  <a:pt x="4441538" y="5993804"/>
                  <a:pt x="4154425" y="6001643"/>
                </a:cubicBezTo>
                <a:cubicBezTo>
                  <a:pt x="3867312" y="6009482"/>
                  <a:pt x="3649419" y="5962715"/>
                  <a:pt x="3442238" y="6001643"/>
                </a:cubicBezTo>
                <a:cubicBezTo>
                  <a:pt x="3235057" y="6040571"/>
                  <a:pt x="3150316" y="5978459"/>
                  <a:pt x="2967447" y="6001643"/>
                </a:cubicBezTo>
                <a:cubicBezTo>
                  <a:pt x="2784578" y="6024827"/>
                  <a:pt x="2484038" y="5988875"/>
                  <a:pt x="2255260" y="6001643"/>
                </a:cubicBezTo>
                <a:cubicBezTo>
                  <a:pt x="2026482" y="6014411"/>
                  <a:pt x="2060521" y="5970446"/>
                  <a:pt x="1899166" y="6001643"/>
                </a:cubicBezTo>
                <a:cubicBezTo>
                  <a:pt x="1737811" y="6032840"/>
                  <a:pt x="1598475" y="5951784"/>
                  <a:pt x="1305677" y="6001643"/>
                </a:cubicBezTo>
                <a:cubicBezTo>
                  <a:pt x="1012879" y="6051502"/>
                  <a:pt x="1145559" y="5997793"/>
                  <a:pt x="1068281" y="6001643"/>
                </a:cubicBezTo>
                <a:cubicBezTo>
                  <a:pt x="991003" y="6005493"/>
                  <a:pt x="316581" y="5983678"/>
                  <a:pt x="0" y="6001643"/>
                </a:cubicBezTo>
                <a:cubicBezTo>
                  <a:pt x="-24234" y="5856240"/>
                  <a:pt x="23924" y="5565608"/>
                  <a:pt x="0" y="5456039"/>
                </a:cubicBezTo>
                <a:cubicBezTo>
                  <a:pt x="-23924" y="5346470"/>
                  <a:pt x="63214" y="5113135"/>
                  <a:pt x="0" y="4850419"/>
                </a:cubicBezTo>
                <a:cubicBezTo>
                  <a:pt x="-63214" y="4587703"/>
                  <a:pt x="41026" y="4511840"/>
                  <a:pt x="0" y="4244798"/>
                </a:cubicBezTo>
                <a:cubicBezTo>
                  <a:pt x="-41026" y="3977756"/>
                  <a:pt x="31332" y="3926183"/>
                  <a:pt x="0" y="3819227"/>
                </a:cubicBezTo>
                <a:cubicBezTo>
                  <a:pt x="-31332" y="3712271"/>
                  <a:pt x="76012" y="3466567"/>
                  <a:pt x="0" y="3153591"/>
                </a:cubicBezTo>
                <a:cubicBezTo>
                  <a:pt x="-76012" y="2840615"/>
                  <a:pt x="33352" y="2845447"/>
                  <a:pt x="0" y="2607987"/>
                </a:cubicBezTo>
                <a:cubicBezTo>
                  <a:pt x="-33352" y="2370527"/>
                  <a:pt x="34951" y="2415105"/>
                  <a:pt x="0" y="2242432"/>
                </a:cubicBezTo>
                <a:cubicBezTo>
                  <a:pt x="-34951" y="2069759"/>
                  <a:pt x="28286" y="1853157"/>
                  <a:pt x="0" y="1696828"/>
                </a:cubicBezTo>
                <a:cubicBezTo>
                  <a:pt x="-28286" y="1540499"/>
                  <a:pt x="41020" y="1411151"/>
                  <a:pt x="0" y="1211241"/>
                </a:cubicBezTo>
                <a:cubicBezTo>
                  <a:pt x="-41020" y="1011331"/>
                  <a:pt x="2136" y="861299"/>
                  <a:pt x="0" y="725653"/>
                </a:cubicBezTo>
                <a:cubicBezTo>
                  <a:pt x="-2136" y="590007"/>
                  <a:pt x="55491" y="199706"/>
                  <a:pt x="0" y="0"/>
                </a:cubicBezTo>
                <a:close/>
              </a:path>
            </a:pathLst>
          </a:custGeom>
          <a:noFill/>
          <a:ln w="38100">
            <a:solidFill>
              <a:srgbClr val="037A9C"/>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a:spAutoFit/>
          </a:bodyPr>
          <a:lstStyle/>
          <a:p>
            <a:pPr algn="ctr"/>
            <a:r>
              <a:rPr lang="ar-MA" sz="4800" b="1" dirty="0">
                <a:solidFill>
                  <a:schemeClr val="tx1"/>
                </a:solidFill>
                <a:latin typeface="Calibri" panose="020F0502020204030204" pitchFamily="34" charset="0"/>
                <a:cs typeface="Calibri" panose="020F0502020204030204" pitchFamily="34" charset="0"/>
              </a:rPr>
              <a:t>عنوان الفيلم هو المسيرة </a:t>
            </a:r>
            <a:endParaRPr lang="fr-FR" sz="4800" b="1" dirty="0">
              <a:solidFill>
                <a:schemeClr val="tx1"/>
              </a:solidFill>
              <a:latin typeface="Calibri" panose="020F0502020204030204" pitchFamily="34" charset="0"/>
              <a:cs typeface="Calibri" panose="020F0502020204030204" pitchFamily="34" charset="0"/>
            </a:endParaRPr>
          </a:p>
          <a:p>
            <a:pPr algn="just" rtl="1"/>
            <a:r>
              <a:rPr lang="ar-MA" sz="4800" b="1" dirty="0">
                <a:latin typeface="Calibri" panose="020F0502020204030204" pitchFamily="34" charset="0"/>
                <a:cs typeface="Calibri" panose="020F0502020204030204" pitchFamily="34" charset="0"/>
              </a:rPr>
              <a:t>يحكي الفيلم عن حدث المسيرة لعام 1975 . يعد الفيلم رحلة تاريخية لاستعادة المرحلة عبر ذاكرة (مراد الزاوي). تمثل هذه المراوحة بين الماضي والحاضر إشارة الى استمرارية شعلة النخوة الوطنية والتعبئة من أجل صيانة الوحدة الترابية للبلاد.</a:t>
            </a:r>
          </a:p>
          <a:p>
            <a:pPr algn="just" rtl="1"/>
            <a:r>
              <a:rPr lang="ar-MA" sz="4800" b="1" dirty="0">
                <a:solidFill>
                  <a:schemeClr val="tx1"/>
                </a:solidFill>
                <a:latin typeface="Calibri" panose="020F0502020204030204" pitchFamily="34" charset="0"/>
                <a:cs typeface="Calibri" panose="020F0502020204030204" pitchFamily="34" charset="0"/>
              </a:rPr>
              <a:t>ترك فيلم المسيرة في نفسي أثرا جعلني أقدّر قيمة الوطن وأهمية التضحية من أجله.</a:t>
            </a:r>
          </a:p>
        </p:txBody>
      </p:sp>
    </p:spTree>
    <p:extLst>
      <p:ext uri="{BB962C8B-B14F-4D97-AF65-F5344CB8AC3E}">
        <p14:creationId xmlns:p14="http://schemas.microsoft.com/office/powerpoint/2010/main" val="1617658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655983" y="418737"/>
            <a:ext cx="10847241"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هل أنجزت المهمة جيدا؟</a:t>
            </a:r>
          </a:p>
        </p:txBody>
      </p:sp>
      <p:pic>
        <p:nvPicPr>
          <p:cNvPr id="8" name="Google Shape;656;p54">
            <a:extLst>
              <a:ext uri="{FF2B5EF4-FFF2-40B4-BE49-F238E27FC236}">
                <a16:creationId xmlns:a16="http://schemas.microsoft.com/office/drawing/2014/main" id="{4B00CFC3-60B0-6B2F-D4BA-CAA87CEDF779}"/>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sp>
        <p:nvSpPr>
          <p:cNvPr id="5" name="Rectangle 4">
            <a:extLst>
              <a:ext uri="{FF2B5EF4-FFF2-40B4-BE49-F238E27FC236}">
                <a16:creationId xmlns:a16="http://schemas.microsoft.com/office/drawing/2014/main" id="{D8BC535E-01CF-1041-0C63-2B8DDBC9C2CC}"/>
              </a:ext>
            </a:extLst>
          </p:cNvPr>
          <p:cNvSpPr/>
          <p:nvPr/>
        </p:nvSpPr>
        <p:spPr>
          <a:xfrm>
            <a:off x="-1" y="0"/>
            <a:ext cx="12155559"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graphicFrame>
        <p:nvGraphicFramePr>
          <p:cNvPr id="7" name="Tableau 9">
            <a:extLst>
              <a:ext uri="{FF2B5EF4-FFF2-40B4-BE49-F238E27FC236}">
                <a16:creationId xmlns:a16="http://schemas.microsoft.com/office/drawing/2014/main" id="{6CA07B0E-C870-652B-95C5-5377F9135EC8}"/>
              </a:ext>
            </a:extLst>
          </p:cNvPr>
          <p:cNvGraphicFramePr>
            <a:graphicFrameLocks noGrp="1"/>
          </p:cNvGraphicFramePr>
          <p:nvPr>
            <p:extLst>
              <p:ext uri="{D42A27DB-BD31-4B8C-83A1-F6EECF244321}">
                <p14:modId xmlns:p14="http://schemas.microsoft.com/office/powerpoint/2010/main" val="3417445085"/>
              </p:ext>
            </p:extLst>
          </p:nvPr>
        </p:nvGraphicFramePr>
        <p:xfrm>
          <a:off x="3071191" y="896041"/>
          <a:ext cx="8905472" cy="2926080"/>
        </p:xfrm>
        <a:graphic>
          <a:graphicData uri="http://schemas.openxmlformats.org/drawingml/2006/table">
            <a:tbl>
              <a:tblPr firstRow="1" bandRow="1">
                <a:tableStyleId>{5940675A-B579-460E-94D1-54222C63F5DA}</a:tableStyleId>
              </a:tblPr>
              <a:tblGrid>
                <a:gridCol w="595223">
                  <a:extLst>
                    <a:ext uri="{9D8B030D-6E8A-4147-A177-3AD203B41FA5}">
                      <a16:colId xmlns:a16="http://schemas.microsoft.com/office/drawing/2014/main" val="4034115923"/>
                    </a:ext>
                  </a:extLst>
                </a:gridCol>
                <a:gridCol w="675350">
                  <a:extLst>
                    <a:ext uri="{9D8B030D-6E8A-4147-A177-3AD203B41FA5}">
                      <a16:colId xmlns:a16="http://schemas.microsoft.com/office/drawing/2014/main" val="2053776902"/>
                    </a:ext>
                  </a:extLst>
                </a:gridCol>
                <a:gridCol w="7634899">
                  <a:extLst>
                    <a:ext uri="{9D8B030D-6E8A-4147-A177-3AD203B41FA5}">
                      <a16:colId xmlns:a16="http://schemas.microsoft.com/office/drawing/2014/main" val="1908127981"/>
                    </a:ext>
                  </a:extLst>
                </a:gridCol>
              </a:tblGrid>
              <a:tr h="370840">
                <a:tc>
                  <a:txBody>
                    <a:bodyPr/>
                    <a:lstStyle/>
                    <a:p>
                      <a:pPr algn="r" rtl="1"/>
                      <a:r>
                        <a:rPr lang="ar-MA" sz="2400" dirty="0">
                          <a:latin typeface="Calibri" panose="020F0502020204030204" pitchFamily="34" charset="0"/>
                          <a:cs typeface="Calibri" panose="020F0502020204030204" pitchFamily="34" charset="0"/>
                        </a:rPr>
                        <a:t>لا</a:t>
                      </a:r>
                      <a:endParaRPr lang="fr-FR" sz="2400" dirty="0">
                        <a:latin typeface="Calibri" panose="020F0502020204030204" pitchFamily="34" charset="0"/>
                        <a:cs typeface="Calibri" panose="020F0502020204030204" pitchFamily="34" charset="0"/>
                      </a:endParaRPr>
                    </a:p>
                  </a:txBody>
                  <a:tcPr>
                    <a:solidFill>
                      <a:srgbClr val="66FFFF"/>
                    </a:solidFill>
                  </a:tcPr>
                </a:tc>
                <a:tc>
                  <a:txBody>
                    <a:bodyPr/>
                    <a:lstStyle/>
                    <a:p>
                      <a:pPr algn="r" rtl="1"/>
                      <a:r>
                        <a:rPr lang="ar-MA" sz="2400" dirty="0">
                          <a:latin typeface="Calibri" panose="020F0502020204030204" pitchFamily="34" charset="0"/>
                          <a:cs typeface="Calibri" panose="020F0502020204030204" pitchFamily="34" charset="0"/>
                        </a:rPr>
                        <a:t>نعم </a:t>
                      </a:r>
                      <a:endParaRPr lang="fr-FR" sz="2400" dirty="0">
                        <a:latin typeface="Calibri" panose="020F0502020204030204" pitchFamily="34" charset="0"/>
                        <a:cs typeface="Calibri" panose="020F0502020204030204" pitchFamily="34" charset="0"/>
                      </a:endParaRPr>
                    </a:p>
                  </a:txBody>
                  <a:tcPr>
                    <a:solidFill>
                      <a:srgbClr val="66FFFF"/>
                    </a:solidFill>
                  </a:tcPr>
                </a:tc>
                <a:tc>
                  <a:txBody>
                    <a:bodyPr/>
                    <a:lstStyle/>
                    <a:p>
                      <a:pPr algn="r" rtl="1"/>
                      <a:r>
                        <a:rPr lang="ar-MA" sz="2400" dirty="0">
                          <a:latin typeface="Calibri" panose="020F0502020204030204" pitchFamily="34" charset="0"/>
                          <a:cs typeface="Calibri" panose="020F0502020204030204" pitchFamily="34" charset="0"/>
                        </a:rPr>
                        <a:t>المعيار</a:t>
                      </a:r>
                      <a:endParaRPr lang="fr-FR" sz="2400" dirty="0">
                        <a:latin typeface="Calibri" panose="020F0502020204030204" pitchFamily="34" charset="0"/>
                        <a:cs typeface="Calibri" panose="020F0502020204030204" pitchFamily="34" charset="0"/>
                      </a:endParaRPr>
                    </a:p>
                  </a:txBody>
                  <a:tcPr>
                    <a:solidFill>
                      <a:srgbClr val="66FFFF"/>
                    </a:solidFill>
                  </a:tcPr>
                </a:tc>
                <a:extLst>
                  <a:ext uri="{0D108BD9-81ED-4DB2-BD59-A6C34878D82A}">
                    <a16:rowId xmlns:a16="http://schemas.microsoft.com/office/drawing/2014/main" val="2394298605"/>
                  </a:ext>
                </a:extLst>
              </a:tr>
              <a:tr h="370840">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algn="r" rtl="1"/>
                      <a:r>
                        <a:rPr lang="fr-FR" sz="3600" dirty="0">
                          <a:solidFill>
                            <a:srgbClr val="00B050"/>
                          </a:solidFill>
                          <a:latin typeface="Calibri" panose="020F0502020204030204" pitchFamily="34" charset="0"/>
                          <a:cs typeface="Calibri" panose="020F0502020204030204" pitchFamily="34" charset="0"/>
                        </a:rPr>
                        <a:t>√</a:t>
                      </a:r>
                    </a:p>
                  </a:txBody>
                  <a:tcPr/>
                </a:tc>
                <a:tc>
                  <a:txBody>
                    <a:bodyPr/>
                    <a:lstStyle/>
                    <a:p>
                      <a:pPr algn="r" rtl="1"/>
                      <a:r>
                        <a:rPr lang="ar-MA" sz="2400" dirty="0">
                          <a:latin typeface="Calibri" panose="020F0502020204030204" pitchFamily="34" charset="0"/>
                          <a:cs typeface="Calibri" panose="020F0502020204030204" pitchFamily="34" charset="0"/>
                        </a:rPr>
                        <a:t>فهمت المهمة المطلوبة مني </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23252864"/>
                  </a:ext>
                </a:extLst>
              </a:tr>
              <a:tr h="370840">
                <a:tc>
                  <a:txBody>
                    <a:bodyPr/>
                    <a:lstStyle/>
                    <a:p>
                      <a:pPr algn="r" rtl="1"/>
                      <a:endParaRPr lang="fr-FR" sz="2400" dirty="0">
                        <a:latin typeface="Calibri" panose="020F0502020204030204" pitchFamily="34" charset="0"/>
                        <a:cs typeface="Calibri" panose="020F0502020204030204" pitchFamily="34" charset="0"/>
                      </a:endParaRPr>
                    </a:p>
                  </a:txBody>
                  <a:tcPr>
                    <a:solidFill>
                      <a:srgbClr val="CCFF99"/>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solidFill>
                      <a:srgbClr val="CCFF99"/>
                    </a:solidFill>
                  </a:tcPr>
                </a:tc>
                <a:tc>
                  <a:txBody>
                    <a:bodyPr/>
                    <a:lstStyle/>
                    <a:p>
                      <a:pPr algn="r" rtl="1"/>
                      <a:r>
                        <a:rPr lang="ar-MA" sz="2400" dirty="0">
                          <a:latin typeface="Calibri" panose="020F0502020204030204" pitchFamily="34" charset="0"/>
                          <a:cs typeface="Calibri" panose="020F0502020204030204" pitchFamily="34" charset="0"/>
                        </a:rPr>
                        <a:t>أجبت عن الجزء الأول بتوظيف التعبير المناسب</a:t>
                      </a:r>
                      <a:endParaRPr lang="fr-FR" sz="2400" dirty="0">
                        <a:latin typeface="Calibri" panose="020F0502020204030204" pitchFamily="34" charset="0"/>
                        <a:cs typeface="Calibri" panose="020F0502020204030204" pitchFamily="34" charset="0"/>
                      </a:endParaRPr>
                    </a:p>
                  </a:txBody>
                  <a:tcPr>
                    <a:solidFill>
                      <a:srgbClr val="CCFF99"/>
                    </a:solidFill>
                  </a:tcPr>
                </a:tc>
                <a:extLst>
                  <a:ext uri="{0D108BD9-81ED-4DB2-BD59-A6C34878D82A}">
                    <a16:rowId xmlns:a16="http://schemas.microsoft.com/office/drawing/2014/main" val="2187258286"/>
                  </a:ext>
                </a:extLst>
              </a:tr>
              <a:tr h="370840">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tc>
                <a:tc>
                  <a:txBody>
                    <a:bodyPr/>
                    <a:lstStyle/>
                    <a:p>
                      <a:pPr algn="r" rtl="1"/>
                      <a:r>
                        <a:rPr lang="ar-MA" sz="2400" dirty="0">
                          <a:latin typeface="Calibri" panose="020F0502020204030204" pitchFamily="34" charset="0"/>
                          <a:cs typeface="Calibri" panose="020F0502020204030204" pitchFamily="34" charset="0"/>
                        </a:rPr>
                        <a:t>أجبت عن الجزء الثاني بتوظيف التعبير المناسب.</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82902601"/>
                  </a:ext>
                </a:extLst>
              </a:tr>
              <a:tr h="370840">
                <a:tc>
                  <a:txBody>
                    <a:bodyPr/>
                    <a:lstStyle/>
                    <a:p>
                      <a:pPr algn="r" rtl="1"/>
                      <a:endParaRPr lang="fr-FR" sz="2400">
                        <a:latin typeface="Calibri" panose="020F0502020204030204" pitchFamily="34" charset="0"/>
                        <a:cs typeface="Calibri" panose="020F0502020204030204" pitchFamily="34" charset="0"/>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tc>
                <a:tc>
                  <a:txBody>
                    <a:bodyPr/>
                    <a:lstStyle/>
                    <a:p>
                      <a:pPr algn="r" rtl="1"/>
                      <a:r>
                        <a:rPr lang="ar-MA" sz="2400" dirty="0">
                          <a:latin typeface="Calibri" panose="020F0502020204030204" pitchFamily="34" charset="0"/>
                          <a:cs typeface="Calibri" panose="020F0502020204030204" pitchFamily="34" charset="0"/>
                        </a:rPr>
                        <a:t>أجبت عن الجزء الثالث بتوظيف التعبير المناسب.</a:t>
                      </a:r>
                      <a:endParaRPr lang="fr-FR"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904335695"/>
                  </a:ext>
                </a:extLst>
              </a:tr>
              <a:tr h="370840">
                <a:tc>
                  <a:txBody>
                    <a:bodyPr/>
                    <a:lstStyle/>
                    <a:p>
                      <a:pPr algn="r" rtl="1"/>
                      <a:endParaRPr lang="fr-FR" sz="2400" dirty="0">
                        <a:latin typeface="Calibri" panose="020F0502020204030204" pitchFamily="34" charset="0"/>
                        <a:cs typeface="Calibri" panose="020F0502020204030204" pitchFamily="34" charset="0"/>
                      </a:endParaRPr>
                    </a:p>
                  </a:txBody>
                  <a:tcPr>
                    <a:solidFill>
                      <a:srgbClr val="FFCC99"/>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FR" sz="2400" dirty="0">
                          <a:solidFill>
                            <a:srgbClr val="00B050"/>
                          </a:solidFill>
                          <a:latin typeface="Calibri" panose="020F0502020204030204" pitchFamily="34" charset="0"/>
                          <a:cs typeface="Calibri" panose="020F0502020204030204" pitchFamily="34" charset="0"/>
                        </a:rPr>
                        <a:t>√</a:t>
                      </a:r>
                    </a:p>
                  </a:txBody>
                  <a:tcPr>
                    <a:solidFill>
                      <a:srgbClr val="FFCC99"/>
                    </a:solidFill>
                  </a:tcPr>
                </a:tc>
                <a:tc>
                  <a:txBody>
                    <a:bodyPr/>
                    <a:lstStyle/>
                    <a:p>
                      <a:pPr algn="r" rtl="1"/>
                      <a:r>
                        <a:rPr lang="ar-MA" sz="2400" dirty="0">
                          <a:latin typeface="Calibri" panose="020F0502020204030204" pitchFamily="34" charset="0"/>
                          <a:cs typeface="Calibri" panose="020F0502020204030204" pitchFamily="34" charset="0"/>
                        </a:rPr>
                        <a:t>توفقت في الجمع بين التعبير الأول والثاني والثالث بتوظيف أدوات الربط</a:t>
                      </a:r>
                      <a:endParaRPr lang="fr-FR" sz="2400" dirty="0">
                        <a:latin typeface="Calibri" panose="020F0502020204030204" pitchFamily="34" charset="0"/>
                        <a:cs typeface="Calibri" panose="020F0502020204030204" pitchFamily="34" charset="0"/>
                      </a:endParaRPr>
                    </a:p>
                  </a:txBody>
                  <a:tcPr>
                    <a:solidFill>
                      <a:srgbClr val="FFCC99"/>
                    </a:solidFill>
                  </a:tcPr>
                </a:tc>
                <a:extLst>
                  <a:ext uri="{0D108BD9-81ED-4DB2-BD59-A6C34878D82A}">
                    <a16:rowId xmlns:a16="http://schemas.microsoft.com/office/drawing/2014/main" val="2409024705"/>
                  </a:ext>
                </a:extLst>
              </a:tr>
            </a:tbl>
          </a:graphicData>
        </a:graphic>
      </p:graphicFrame>
      <p:pic>
        <p:nvPicPr>
          <p:cNvPr id="2050" name="Picture 2" descr="‫Golden Check Mark Icon 3d المعتمدة من اختيار النجاح الجودة موافق تأكيد زر  عزل معزول, علامة الاختيار الذهبية, 3d موافقة علامة, تأكيد زر الرسم PNG صورة  للتحميل مجانا‬‎">
            <a:extLst>
              <a:ext uri="{FF2B5EF4-FFF2-40B4-BE49-F238E27FC236}">
                <a16:creationId xmlns:a16="http://schemas.microsoft.com/office/drawing/2014/main" id="{A1F029D0-E054-EC94-9E66-61C412DB26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7995" y="429613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697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655983" y="418737"/>
            <a:ext cx="10847241"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الآن حان دوركم للاشتغال بشكل ثنائي للإجابة عن الوضعية نفسها.</a:t>
            </a:r>
          </a:p>
        </p:txBody>
      </p:sp>
      <p:pic>
        <p:nvPicPr>
          <p:cNvPr id="8" name="Google Shape;656;p54">
            <a:extLst>
              <a:ext uri="{FF2B5EF4-FFF2-40B4-BE49-F238E27FC236}">
                <a16:creationId xmlns:a16="http://schemas.microsoft.com/office/drawing/2014/main" id="{4B00CFC3-60B0-6B2F-D4BA-CAA87CEDF779}"/>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pic>
        <p:nvPicPr>
          <p:cNvPr id="7" name="Image 6">
            <a:extLst>
              <a:ext uri="{FF2B5EF4-FFF2-40B4-BE49-F238E27FC236}">
                <a16:creationId xmlns:a16="http://schemas.microsoft.com/office/drawing/2014/main" id="{A5D69A04-9AA0-EDBC-C6CF-1A793DC4A35B}"/>
              </a:ext>
            </a:extLst>
          </p:cNvPr>
          <p:cNvPicPr>
            <a:picLocks noChangeAspect="1"/>
          </p:cNvPicPr>
          <p:nvPr/>
        </p:nvPicPr>
        <p:blipFill>
          <a:blip r:embed="rId4"/>
          <a:stretch>
            <a:fillRect/>
          </a:stretch>
        </p:blipFill>
        <p:spPr>
          <a:xfrm>
            <a:off x="208958" y="2928430"/>
            <a:ext cx="11570893" cy="936000"/>
          </a:xfrm>
          <a:prstGeom prst="rect">
            <a:avLst/>
          </a:prstGeom>
        </p:spPr>
      </p:pic>
    </p:spTree>
    <p:extLst>
      <p:ext uri="{BB962C8B-B14F-4D97-AF65-F5344CB8AC3E}">
        <p14:creationId xmlns:p14="http://schemas.microsoft.com/office/powerpoint/2010/main" val="1089113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3F01CF98-2B54-4770-3675-77DC4C99D9DE}"/>
            </a:ext>
          </a:extLst>
        </p:cNvPr>
        <p:cNvGrpSpPr/>
        <p:nvPr/>
      </p:nvGrpSpPr>
      <p:grpSpPr>
        <a:xfrm>
          <a:off x="0" y="0"/>
          <a:ext cx="0" cy="0"/>
          <a:chOff x="0" y="0"/>
          <a:chExt cx="0" cy="0"/>
        </a:xfrm>
      </p:grpSpPr>
      <p:sp>
        <p:nvSpPr>
          <p:cNvPr id="9" name="Google Shape;160;p18">
            <a:extLst>
              <a:ext uri="{FF2B5EF4-FFF2-40B4-BE49-F238E27FC236}">
                <a16:creationId xmlns:a16="http://schemas.microsoft.com/office/drawing/2014/main" id="{D31D72C6-6FE0-B029-2FB0-E297AF674DE6}"/>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640538E2-8EE4-A472-7F17-2F2539B7A9C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AEC8EFE4-7227-41FC-B4F0-E52948345A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73272"/>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
            <a:extLst>
              <a:ext uri="{FF2B5EF4-FFF2-40B4-BE49-F238E27FC236}">
                <a16:creationId xmlns:a16="http://schemas.microsoft.com/office/drawing/2014/main" id="{5608F2F8-95AC-B0CF-0A53-031D745C7FF1}"/>
              </a:ext>
            </a:extLst>
          </p:cNvPr>
          <p:cNvSpPr>
            <a:spLocks noChangeArrowheads="1"/>
          </p:cNvSpPr>
          <p:nvPr/>
        </p:nvSpPr>
        <p:spPr bwMode="auto">
          <a:xfrm>
            <a:off x="1563329" y="3044279"/>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للتحضير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2" name="Titre 1">
            <a:extLst>
              <a:ext uri="{FF2B5EF4-FFF2-40B4-BE49-F238E27FC236}">
                <a16:creationId xmlns:a16="http://schemas.microsoft.com/office/drawing/2014/main" id="{488FDC68-A478-5B22-FF77-D7AAFD1F22C3}"/>
              </a:ext>
            </a:extLst>
          </p:cNvPr>
          <p:cNvSpPr txBox="1">
            <a:spLocks/>
          </p:cNvSpPr>
          <p:nvPr/>
        </p:nvSpPr>
        <p:spPr>
          <a:xfrm>
            <a:off x="1341679" y="38260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C53A3BC6-1706-CE44-9DCE-43A3E83FD3B5}"/>
              </a:ext>
            </a:extLst>
          </p:cNvPr>
          <p:cNvSpPr txBox="1">
            <a:spLocks noChangeArrowheads="1"/>
          </p:cNvSpPr>
          <p:nvPr/>
        </p:nvSpPr>
        <p:spPr bwMode="auto">
          <a:xfrm>
            <a:off x="2582160" y="73272"/>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sz="2000" b="1" dirty="0">
                <a:solidFill>
                  <a:srgbClr val="757070"/>
                </a:solidFill>
                <a:latin typeface="Calibri"/>
                <a:cs typeface="Calibri"/>
                <a:sym typeface="Calibri"/>
              </a:rPr>
              <a:t>الآن حان دوركم للاشتغال بشكل ثنائي للإجابة عن الوضعية نفسها انطلاقا من تجاربكم الخاصة:</a:t>
            </a:r>
          </a:p>
        </p:txBody>
      </p:sp>
      <p:sp>
        <p:nvSpPr>
          <p:cNvPr id="4" name="Rectangle 3">
            <a:extLst>
              <a:ext uri="{FF2B5EF4-FFF2-40B4-BE49-F238E27FC236}">
                <a16:creationId xmlns:a16="http://schemas.microsoft.com/office/drawing/2014/main" id="{3B588DA7-0FC7-A555-84C6-B2297C9BB514}"/>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9458298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851839" y="333993"/>
            <a:ext cx="10373090"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يعلن المدرس نهاية المدة المخصصة للنشاط، ثم يستمع إلى إجابات 3 ثنائيات مع ضرورة استفسار المتعلمين عن سيرورة تقديم الجواب وكذا خلق تفاعل صفي بطرح سؤال: ما رأيكم في إجابة زميلكم.</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3">
            <a:alphaModFix/>
          </a:blip>
          <a:srcRect/>
          <a:stretch/>
        </p:blipFill>
        <p:spPr>
          <a:xfrm>
            <a:off x="153248" y="83931"/>
            <a:ext cx="702642" cy="702642"/>
          </a:xfrm>
          <a:prstGeom prst="rect">
            <a:avLst/>
          </a:prstGeom>
          <a:noFill/>
          <a:ln>
            <a:noFill/>
          </a:ln>
        </p:spPr>
      </p:pic>
      <p:pic>
        <p:nvPicPr>
          <p:cNvPr id="3074" name="Picture 2" descr="Public Speaking Made Easy | First United Bank">
            <a:extLst>
              <a:ext uri="{FF2B5EF4-FFF2-40B4-BE49-F238E27FC236}">
                <a16:creationId xmlns:a16="http://schemas.microsoft.com/office/drawing/2014/main" id="{9A8C194B-7F59-48AA-21ED-CEF653B1A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9706" y="1683579"/>
            <a:ext cx="5626210" cy="374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28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701A-4AA8-2089-F9E0-0CAD4BEEBED6}"/>
            </a:ext>
          </a:extLst>
        </p:cNvPr>
        <p:cNvGrpSpPr/>
        <p:nvPr/>
      </p:nvGrpSpPr>
      <p:grpSpPr>
        <a:xfrm>
          <a:off x="0" y="0"/>
          <a:ext cx="0" cy="0"/>
          <a:chOff x="0" y="0"/>
          <a:chExt cx="0" cy="0"/>
        </a:xfrm>
      </p:grpSpPr>
      <p:grpSp>
        <p:nvGrpSpPr>
          <p:cNvPr id="3" name="Group 14">
            <a:extLst>
              <a:ext uri="{FF2B5EF4-FFF2-40B4-BE49-F238E27FC236}">
                <a16:creationId xmlns:a16="http://schemas.microsoft.com/office/drawing/2014/main" id="{12CC5253-48B0-C93F-DB3C-F00332EE7627}"/>
              </a:ext>
            </a:extLst>
          </p:cNvPr>
          <p:cNvGrpSpPr/>
          <p:nvPr/>
        </p:nvGrpSpPr>
        <p:grpSpPr>
          <a:xfrm>
            <a:off x="5053148" y="1642150"/>
            <a:ext cx="6212869" cy="3873929"/>
            <a:chOff x="1641585" y="1048972"/>
            <a:chExt cx="5867403" cy="3260732"/>
          </a:xfrm>
        </p:grpSpPr>
        <p:sp>
          <p:nvSpPr>
            <p:cNvPr id="4" name="Rectangle : coins arrondis 10">
              <a:extLst>
                <a:ext uri="{FF2B5EF4-FFF2-40B4-BE49-F238E27FC236}">
                  <a16:creationId xmlns:a16="http://schemas.microsoft.com/office/drawing/2014/main" id="{EAB0CF1B-CF24-2909-BF65-C7BCC4337CE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10" name="Rectangle 18">
              <a:extLst>
                <a:ext uri="{FF2B5EF4-FFF2-40B4-BE49-F238E27FC236}">
                  <a16:creationId xmlns:a16="http://schemas.microsoft.com/office/drawing/2014/main" id="{66016FF3-0152-1434-D69F-966E0D4C642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11" name="Rectangle 19">
              <a:extLst>
                <a:ext uri="{FF2B5EF4-FFF2-40B4-BE49-F238E27FC236}">
                  <a16:creationId xmlns:a16="http://schemas.microsoft.com/office/drawing/2014/main" id="{CA096702-6C46-AA64-5362-F5AF5E28584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12" name="TextBox 6">
            <a:extLst>
              <a:ext uri="{FF2B5EF4-FFF2-40B4-BE49-F238E27FC236}">
                <a16:creationId xmlns:a16="http://schemas.microsoft.com/office/drawing/2014/main" id="{FB65AA61-FC84-3B99-1944-93461EAB8FF3}"/>
              </a:ext>
            </a:extLst>
          </p:cNvPr>
          <p:cNvSpPr txBox="1"/>
          <p:nvPr/>
        </p:nvSpPr>
        <p:spPr>
          <a:xfrm>
            <a:off x="5223539" y="2321004"/>
            <a:ext cx="5869200" cy="2215991"/>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kern="0" dirty="0">
                <a:solidFill>
                  <a:srgbClr val="44546A"/>
                </a:solidFill>
                <a:latin typeface="Calibri"/>
                <a:cs typeface="Calibri"/>
              </a:rPr>
              <a:t>النشاط الثالث:</a:t>
            </a:r>
          </a:p>
          <a:p>
            <a:pPr algn="ctr" defTabSz="1219170" rtl="1">
              <a:defRPr sz="1800" b="0" i="0" u="none" strike="noStrike" kern="0" cap="none" spc="0" baseline="0">
                <a:solidFill>
                  <a:srgbClr val="000000"/>
                </a:solidFill>
                <a:uFillTx/>
              </a:defRPr>
            </a:pPr>
            <a:r>
              <a:rPr lang="ar-MA" sz="4800" b="1" kern="0" dirty="0">
                <a:solidFill>
                  <a:schemeClr val="accent2"/>
                </a:solidFill>
                <a:latin typeface="Calibri"/>
                <a:cs typeface="Calibri"/>
              </a:rPr>
              <a:t>أتحدث</a:t>
            </a:r>
            <a:endParaRPr lang="ar-MA" sz="4800" b="1" kern="0" dirty="0">
              <a:solidFill>
                <a:schemeClr val="accent2"/>
              </a:solidFill>
              <a:latin typeface="Calibri"/>
              <a:ea typeface="Calibri"/>
              <a:cs typeface="Calibri"/>
            </a:endParaRPr>
          </a:p>
          <a:p>
            <a:pPr algn="ctr" defTabSz="1219170">
              <a:defRPr sz="1800" b="0" i="0" u="none" strike="noStrike" kern="0" cap="none" spc="0" baseline="0">
                <a:solidFill>
                  <a:srgbClr val="000000"/>
                </a:solidFill>
                <a:uFillTx/>
              </a:defRPr>
            </a:pPr>
            <a:r>
              <a:rPr lang="ar-MA" sz="4800" b="1" kern="0" dirty="0">
                <a:solidFill>
                  <a:srgbClr val="44546A"/>
                </a:solidFill>
                <a:latin typeface="Calibri"/>
                <a:ea typeface="Calibri"/>
                <a:cs typeface="Calibri"/>
              </a:rPr>
              <a:t>20 دقيقة</a:t>
            </a:r>
            <a:endParaRPr lang="fr-FR" sz="4800" b="1" kern="0" dirty="0">
              <a:solidFill>
                <a:srgbClr val="44546A"/>
              </a:solidFill>
              <a:latin typeface="Calibri"/>
              <a:ea typeface="Calibri"/>
              <a:cs typeface="Calibri"/>
            </a:endParaRPr>
          </a:p>
        </p:txBody>
      </p:sp>
      <p:pic>
        <p:nvPicPr>
          <p:cNvPr id="5" name="Picture 2">
            <a:extLst>
              <a:ext uri="{FF2B5EF4-FFF2-40B4-BE49-F238E27FC236}">
                <a16:creationId xmlns:a16="http://schemas.microsoft.com/office/drawing/2014/main" id="{F6D40596-C88C-E408-9AFC-CECB89083C3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04" b="100000" l="293" r="100000">
                        <a14:foregroundMark x1="73047" y1="11133" x2="70508" y2="32813"/>
                        <a14:foregroundMark x1="85645" y1="19238" x2="86621" y2="28809"/>
                        <a14:foregroundMark x1="89648" y1="17480" x2="90723" y2="29980"/>
                      </a14:backgroundRemoval>
                    </a14:imgEffect>
                  </a14:imgLayer>
                </a14:imgProps>
              </a:ext>
              <a:ext uri="{28A0092B-C50C-407E-A947-70E740481C1C}">
                <a14:useLocalDpi xmlns:a14="http://schemas.microsoft.com/office/drawing/2010/main" val="0"/>
              </a:ext>
            </a:extLst>
          </a:blip>
          <a:stretch>
            <a:fillRect/>
          </a:stretch>
        </p:blipFill>
        <p:spPr>
          <a:xfrm>
            <a:off x="1006668" y="1976015"/>
            <a:ext cx="2905968" cy="2905968"/>
          </a:xfrm>
          <a:prstGeom prst="rect">
            <a:avLst/>
          </a:prstGeom>
        </p:spPr>
      </p:pic>
      <p:sp>
        <p:nvSpPr>
          <p:cNvPr id="6" name="Bulle narrative : ronde 5">
            <a:extLst>
              <a:ext uri="{FF2B5EF4-FFF2-40B4-BE49-F238E27FC236}">
                <a16:creationId xmlns:a16="http://schemas.microsoft.com/office/drawing/2014/main" id="{1D35CE47-AB8C-046D-3C08-938DC1E15202}"/>
              </a:ext>
            </a:extLst>
          </p:cNvPr>
          <p:cNvSpPr/>
          <p:nvPr/>
        </p:nvSpPr>
        <p:spPr>
          <a:xfrm>
            <a:off x="2710982" y="2107021"/>
            <a:ext cx="1685997" cy="886409"/>
          </a:xfrm>
          <a:prstGeom prst="wedgeEllipseCallout">
            <a:avLst>
              <a:gd name="adj1" fmla="val -60126"/>
              <a:gd name="adj2" fmla="val 73026"/>
            </a:avLst>
          </a:prstGeom>
          <a:solidFill>
            <a:srgbClr val="D5A4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 name="Rectangle 1">
            <a:extLst>
              <a:ext uri="{FF2B5EF4-FFF2-40B4-BE49-F238E27FC236}">
                <a16:creationId xmlns:a16="http://schemas.microsoft.com/office/drawing/2014/main" id="{495068EF-CF5E-1FB6-EE26-EEFB301644F8}"/>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465882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54634"/>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13B1984-79F5-2DD1-90C4-83DE0CAB4716}"/>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Titre 1">
            <a:extLst>
              <a:ext uri="{FF2B5EF4-FFF2-40B4-BE49-F238E27FC236}">
                <a16:creationId xmlns:a16="http://schemas.microsoft.com/office/drawing/2014/main" id="{4B828BF8-24FB-15F2-A138-BF56A45D0F5D}"/>
              </a:ext>
            </a:extLst>
          </p:cNvPr>
          <p:cNvSpPr txBox="1">
            <a:spLocks/>
          </p:cNvSpPr>
          <p:nvPr/>
        </p:nvSpPr>
        <p:spPr>
          <a:xfrm>
            <a:off x="361541" y="349918"/>
            <a:ext cx="11538807"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i="1" dirty="0">
                <a:solidFill>
                  <a:schemeClr val="bg2">
                    <a:lumMod val="75000"/>
                  </a:schemeClr>
                </a:solidFill>
                <a:cs typeface="Calibri" panose="020F0502020204030204" pitchFamily="34" charset="0"/>
              </a:rPr>
              <a:t>يتأكد المدرس من فهم المتعلمين للوضعية وأيضا صفحة الكراسة التي سيشتغلون فيها. كما يذكر بالخطوات الواجب اتباعها والتعابير التي ينبغي الاستعانة بها للتوصل للجواب الصحيح.</a:t>
            </a:r>
            <a:endParaRPr lang="fr-FR" sz="1400" dirty="0">
              <a:solidFill>
                <a:schemeClr val="bg2">
                  <a:lumMod val="75000"/>
                </a:schemeClr>
              </a:solidFill>
            </a:endParaRPr>
          </a:p>
        </p:txBody>
      </p:sp>
      <p:sp>
        <p:nvSpPr>
          <p:cNvPr id="9" name="TextBox 13">
            <a:extLst>
              <a:ext uri="{FF2B5EF4-FFF2-40B4-BE49-F238E27FC236}">
                <a16:creationId xmlns:a16="http://schemas.microsoft.com/office/drawing/2014/main" id="{FFD66066-B6C5-E4D2-7CB8-BBBBAFA5C446}"/>
              </a:ext>
            </a:extLst>
          </p:cNvPr>
          <p:cNvSpPr txBox="1">
            <a:spLocks noChangeArrowheads="1"/>
          </p:cNvSpPr>
          <p:nvPr/>
        </p:nvSpPr>
        <p:spPr bwMode="auto">
          <a:xfrm>
            <a:off x="2592112" y="51492"/>
            <a:ext cx="8645525"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sz="2000" b="1" dirty="0">
                <a:solidFill>
                  <a:schemeClr val="bg2">
                    <a:lumMod val="50000"/>
                  </a:schemeClr>
                </a:solidFill>
                <a:cs typeface="Calibri" panose="020F0502020204030204" pitchFamily="34" charset="0"/>
              </a:rPr>
              <a:t>كل واحد منكم سيشتغل منفردا على الوضعية الآتية</a:t>
            </a:r>
            <a:r>
              <a:rPr lang="ar-MA" altLang="fr-FR" sz="2000" b="1" dirty="0">
                <a:solidFill>
                  <a:schemeClr val="bg2">
                    <a:lumMod val="50000"/>
                  </a:schemeClr>
                </a:solidFill>
                <a:cs typeface="Calibri" panose="020F0502020204030204" pitchFamily="34" charset="0"/>
              </a:rPr>
              <a:t>، أدعوكم إلى التوجه إلى الكراسة ص 23 </a:t>
            </a:r>
            <a:endParaRPr lang="ar-MA" altLang="fr-FR" sz="2000" b="1" dirty="0">
              <a:solidFill>
                <a:schemeClr val="bg2">
                  <a:lumMod val="50000"/>
                </a:schemeClr>
              </a:solidFill>
              <a:latin typeface="+mn-lt"/>
            </a:endParaRPr>
          </a:p>
        </p:txBody>
      </p:sp>
      <p:pic>
        <p:nvPicPr>
          <p:cNvPr id="10" name="Picture 4" descr="Image générée">
            <a:extLst>
              <a:ext uri="{FF2B5EF4-FFF2-40B4-BE49-F238E27FC236}">
                <a16:creationId xmlns:a16="http://schemas.microsoft.com/office/drawing/2014/main" id="{60C2DA7E-67C8-EDCE-FDB6-2DF3755422C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4415" y="93297"/>
            <a:ext cx="730250" cy="694801"/>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2987CB43-3D0B-2224-063E-09BFE558AAB5}"/>
              </a:ext>
            </a:extLst>
          </p:cNvPr>
          <p:cNvPicPr>
            <a:picLocks noChangeAspect="1"/>
          </p:cNvPicPr>
          <p:nvPr/>
        </p:nvPicPr>
        <p:blipFill>
          <a:blip r:embed="rId5"/>
          <a:stretch>
            <a:fillRect/>
          </a:stretch>
        </p:blipFill>
        <p:spPr>
          <a:xfrm>
            <a:off x="106801" y="1288020"/>
            <a:ext cx="11978398" cy="4212000"/>
          </a:xfrm>
          <a:prstGeom prst="rect">
            <a:avLst/>
          </a:prstGeom>
        </p:spPr>
      </p:pic>
    </p:spTree>
    <p:extLst>
      <p:ext uri="{BB962C8B-B14F-4D97-AF65-F5344CB8AC3E}">
        <p14:creationId xmlns:p14="http://schemas.microsoft.com/office/powerpoint/2010/main" val="347189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grpSp>
        <p:nvGrpSpPr>
          <p:cNvPr id="13" name="Google Shape;1385;p36">
            <a:extLst>
              <a:ext uri="{FF2B5EF4-FFF2-40B4-BE49-F238E27FC236}">
                <a16:creationId xmlns:a16="http://schemas.microsoft.com/office/drawing/2014/main" id="{92AF2FC6-07EF-FA92-01E9-045DE0BC5D3A}"/>
              </a:ext>
            </a:extLst>
          </p:cNvPr>
          <p:cNvGrpSpPr/>
          <p:nvPr/>
        </p:nvGrpSpPr>
        <p:grpSpPr>
          <a:xfrm>
            <a:off x="5901700" y="1684387"/>
            <a:ext cx="1194197" cy="1400175"/>
            <a:chOff x="4243980" y="2039128"/>
            <a:chExt cx="1591582" cy="1866900"/>
          </a:xfrm>
        </p:grpSpPr>
        <p:sp>
          <p:nvSpPr>
            <p:cNvPr id="14" name="Google Shape;1386;p36">
              <a:extLst>
                <a:ext uri="{FF2B5EF4-FFF2-40B4-BE49-F238E27FC236}">
                  <a16:creationId xmlns:a16="http://schemas.microsoft.com/office/drawing/2014/main" id="{48C823CF-A648-B4FF-609D-B12096D0B1AB}"/>
                </a:ext>
              </a:extLst>
            </p:cNvPr>
            <p:cNvSpPr/>
            <p:nvPr/>
          </p:nvSpPr>
          <p:spPr>
            <a:xfrm>
              <a:off x="4243980" y="2039128"/>
              <a:ext cx="1591582" cy="1866900"/>
            </a:xfrm>
            <a:custGeom>
              <a:avLst/>
              <a:gdLst/>
              <a:ahLst/>
              <a:cxnLst/>
              <a:rect l="l" t="t" r="r" b="b"/>
              <a:pathLst>
                <a:path w="1591582" h="1866900" extrusionOk="0">
                  <a:moveTo>
                    <a:pt x="191993" y="0"/>
                  </a:moveTo>
                  <a:lnTo>
                    <a:pt x="1399589" y="0"/>
                  </a:lnTo>
                  <a:cubicBezTo>
                    <a:pt x="1505624" y="0"/>
                    <a:pt x="1591582" y="85958"/>
                    <a:pt x="1591582" y="191993"/>
                  </a:cubicBezTo>
                  <a:lnTo>
                    <a:pt x="1591582" y="1866900"/>
                  </a:lnTo>
                  <a:lnTo>
                    <a:pt x="1591582" y="1866900"/>
                  </a:lnTo>
                  <a:lnTo>
                    <a:pt x="0" y="1866900"/>
                  </a:lnTo>
                  <a:lnTo>
                    <a:pt x="0" y="1866900"/>
                  </a:lnTo>
                  <a:lnTo>
                    <a:pt x="0" y="191993"/>
                  </a:lnTo>
                  <a:cubicBezTo>
                    <a:pt x="0" y="85958"/>
                    <a:pt x="85958" y="0"/>
                    <a:pt x="191993" y="0"/>
                  </a:cubicBezTo>
                  <a:close/>
                </a:path>
              </a:pathLst>
            </a:custGeom>
            <a:solidFill>
              <a:srgbClr val="EE9524"/>
            </a:solidFill>
            <a:ln>
              <a:noFill/>
            </a:ln>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 name="Google Shape;1387;p36">
              <a:extLst>
                <a:ext uri="{FF2B5EF4-FFF2-40B4-BE49-F238E27FC236}">
                  <a16:creationId xmlns:a16="http://schemas.microsoft.com/office/drawing/2014/main" id="{2C9F79F5-2E28-1639-4CBA-D0F873FEA86C}"/>
                </a:ext>
              </a:extLst>
            </p:cNvPr>
            <p:cNvSpPr txBox="1"/>
            <p:nvPr/>
          </p:nvSpPr>
          <p:spPr>
            <a:xfrm>
              <a:off x="4620949" y="2432237"/>
              <a:ext cx="894432" cy="1015623"/>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E6E7E9"/>
                </a:buClr>
                <a:buSzPts val="6000"/>
                <a:buFontTx/>
                <a:buNone/>
                <a:tabLst/>
                <a:defRPr/>
              </a:pPr>
              <a:r>
                <a:rPr kumimoji="0" lang="ar-MA" sz="4500" b="1" i="0" u="none" strike="noStrike" kern="0" cap="none" spc="0" normalizeH="0" baseline="0" noProof="0" dirty="0">
                  <a:ln>
                    <a:noFill/>
                  </a:ln>
                  <a:solidFill>
                    <a:srgbClr val="E6E7E9"/>
                  </a:solidFill>
                  <a:effectLst/>
                  <a:uLnTx/>
                  <a:uFillTx/>
                  <a:latin typeface="Twentieth Century"/>
                  <a:ea typeface="Twentieth Century"/>
                  <a:cs typeface="Twentieth Century"/>
                  <a:sym typeface="Twentieth Century"/>
                </a:rPr>
                <a:t>2</a:t>
              </a:r>
              <a:endParaRPr kumimoji="0" sz="105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23" name="Google Shape;1402;p36">
            <a:extLst>
              <a:ext uri="{FF2B5EF4-FFF2-40B4-BE49-F238E27FC236}">
                <a16:creationId xmlns:a16="http://schemas.microsoft.com/office/drawing/2014/main" id="{04704B23-51E6-5E2C-991E-6238FCD5DE87}"/>
              </a:ext>
            </a:extLst>
          </p:cNvPr>
          <p:cNvSpPr/>
          <p:nvPr/>
        </p:nvSpPr>
        <p:spPr>
          <a:xfrm rot="10800000" flipH="1">
            <a:off x="5897361" y="2417219"/>
            <a:ext cx="1194197" cy="2274094"/>
          </a:xfrm>
          <a:custGeom>
            <a:avLst/>
            <a:gdLst/>
            <a:ahLst/>
            <a:cxnLst/>
            <a:rect l="l" t="t" r="r" b="b"/>
            <a:pathLst>
              <a:path w="1591582" h="3031986" extrusionOk="0">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lnTo>
                  <a:pt x="0" y="3031986"/>
                </a:lnTo>
                <a:close/>
              </a:path>
            </a:pathLst>
          </a:custGeom>
          <a:solidFill>
            <a:srgbClr val="F2F2F2"/>
          </a:solidFill>
          <a:ln>
            <a:noFill/>
          </a:ln>
          <a:effectLst>
            <a:outerShdw blurRad="63500" sx="107000" sy="107000">
              <a:srgbClr val="000000">
                <a:alpha val="22352"/>
              </a:srgbClr>
            </a:outerShdw>
          </a:effectLst>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4" name="Google Shape;160;p18">
            <a:extLst>
              <a:ext uri="{FF2B5EF4-FFF2-40B4-BE49-F238E27FC236}">
                <a16:creationId xmlns:a16="http://schemas.microsoft.com/office/drawing/2014/main" id="{E10A8A3A-3ABE-A114-3C07-404016DE58E3}"/>
              </a:ext>
            </a:extLst>
          </p:cNvPr>
          <p:cNvSpPr/>
          <p:nvPr/>
        </p:nvSpPr>
        <p:spPr>
          <a:xfrm>
            <a:off x="0" y="-6642"/>
            <a:ext cx="12192000" cy="988722"/>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1368;p31">
            <a:extLst>
              <a:ext uri="{FF2B5EF4-FFF2-40B4-BE49-F238E27FC236}">
                <a16:creationId xmlns:a16="http://schemas.microsoft.com/office/drawing/2014/main" id="{4D123022-529C-35DC-EA8B-C71ED6C2B14A}"/>
              </a:ext>
            </a:extLst>
          </p:cNvPr>
          <p:cNvPicPr preferRelativeResize="0"/>
          <p:nvPr/>
        </p:nvPicPr>
        <p:blipFill rotWithShape="1">
          <a:blip r:embed="rId4">
            <a:alphaModFix/>
          </a:blip>
          <a:srcRect/>
          <a:stretch/>
        </p:blipFill>
        <p:spPr>
          <a:xfrm>
            <a:off x="2895" y="87003"/>
            <a:ext cx="730250" cy="576000"/>
          </a:xfrm>
          <a:prstGeom prst="rect">
            <a:avLst/>
          </a:prstGeom>
          <a:noFill/>
          <a:ln>
            <a:noFill/>
          </a:ln>
        </p:spPr>
      </p:pic>
      <p:sp>
        <p:nvSpPr>
          <p:cNvPr id="2" name="Titre 1">
            <a:extLst>
              <a:ext uri="{FF2B5EF4-FFF2-40B4-BE49-F238E27FC236}">
                <a16:creationId xmlns:a16="http://schemas.microsoft.com/office/drawing/2014/main" id="{9979088E-AA86-3F23-0984-04231832AE70}"/>
              </a:ext>
            </a:extLst>
          </p:cNvPr>
          <p:cNvSpPr txBox="1">
            <a:spLocks/>
          </p:cNvSpPr>
          <p:nvPr/>
        </p:nvSpPr>
        <p:spPr>
          <a:xfrm>
            <a:off x="1332646" y="511462"/>
            <a:ext cx="10161104" cy="470617"/>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b="1" dirty="0">
                <a:solidFill>
                  <a:schemeClr val="bg2">
                    <a:lumMod val="75000"/>
                  </a:schemeClr>
                </a:solidFill>
                <a:cs typeface="Calibri" panose="020F0502020204030204" pitchFamily="34" charset="0"/>
              </a:rPr>
              <a:t>يقدم المدرس مساعدة للمتعلمين (نمذجة بسيطة</a:t>
            </a:r>
            <a:r>
              <a:rPr lang="ar-MA" sz="1400" dirty="0">
                <a:solidFill>
                  <a:schemeClr val="bg2">
                    <a:lumMod val="75000"/>
                  </a:schemeClr>
                </a:solidFill>
                <a:cs typeface="Calibri" panose="020F0502020204030204" pitchFamily="34" charset="0"/>
              </a:rPr>
              <a:t>) بشرح المسار في دقيقتين و يبرز ما يتعين القيام به خلال كل خطوة/ مرحلة من مراحل الإنجاز ، ويذكرهم بضرورة اختيار ما يناسب من أفعال كلام وعبارات مما تم اكتسابه مع إمكانية التوسع وإضافة تعابير أخرى  من </a:t>
            </a:r>
            <a:r>
              <a:rPr lang="ar-MA" sz="1400" dirty="0" err="1">
                <a:solidFill>
                  <a:schemeClr val="bg2">
                    <a:lumMod val="75000"/>
                  </a:schemeClr>
                </a:solidFill>
                <a:cs typeface="Calibri" panose="020F0502020204030204" pitchFamily="34" charset="0"/>
              </a:rPr>
              <a:t>مقروئهم</a:t>
            </a:r>
            <a:r>
              <a:rPr lang="ar-MA" sz="1400" dirty="0">
                <a:solidFill>
                  <a:schemeClr val="bg2">
                    <a:lumMod val="75000"/>
                  </a:schemeClr>
                </a:solidFill>
                <a:cs typeface="Calibri" panose="020F0502020204030204" pitchFamily="34" charset="0"/>
              </a:rPr>
              <a:t>.</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29EC1E38-3754-B579-7CBD-31F6F8BDD6E6}"/>
              </a:ext>
            </a:extLst>
          </p:cNvPr>
          <p:cNvSpPr txBox="1">
            <a:spLocks noChangeArrowheads="1"/>
          </p:cNvSpPr>
          <p:nvPr/>
        </p:nvSpPr>
        <p:spPr bwMode="auto">
          <a:xfrm>
            <a:off x="546653" y="33834"/>
            <a:ext cx="10770497"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أذكركم : للإجابة عن هذه الوضعية استأنسوا بالخطوات الآتية التي ستساعدك على إتمام المهمة</a:t>
            </a:r>
          </a:p>
        </p:txBody>
      </p:sp>
      <p:sp>
        <p:nvSpPr>
          <p:cNvPr id="6" name="Rectangle 5">
            <a:extLst>
              <a:ext uri="{FF2B5EF4-FFF2-40B4-BE49-F238E27FC236}">
                <a16:creationId xmlns:a16="http://schemas.microsoft.com/office/drawing/2014/main" id="{1C502799-0B13-0187-B872-AE503F534F43}"/>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grpSp>
        <p:nvGrpSpPr>
          <p:cNvPr id="8" name="Google Shape;1388;p36">
            <a:extLst>
              <a:ext uri="{FF2B5EF4-FFF2-40B4-BE49-F238E27FC236}">
                <a16:creationId xmlns:a16="http://schemas.microsoft.com/office/drawing/2014/main" id="{02128CD8-0442-4812-8106-D1679A2F1D70}"/>
              </a:ext>
            </a:extLst>
          </p:cNvPr>
          <p:cNvGrpSpPr/>
          <p:nvPr/>
        </p:nvGrpSpPr>
        <p:grpSpPr>
          <a:xfrm>
            <a:off x="2182675" y="1679761"/>
            <a:ext cx="1194197" cy="1400175"/>
            <a:chOff x="3991395" y="2209800"/>
            <a:chExt cx="1591582" cy="1866900"/>
          </a:xfrm>
        </p:grpSpPr>
        <p:sp>
          <p:nvSpPr>
            <p:cNvPr id="9" name="Google Shape;1389;p36">
              <a:extLst>
                <a:ext uri="{FF2B5EF4-FFF2-40B4-BE49-F238E27FC236}">
                  <a16:creationId xmlns:a16="http://schemas.microsoft.com/office/drawing/2014/main" id="{BB8E0DA2-1C18-35BF-2E29-3E2B05AF9449}"/>
                </a:ext>
              </a:extLst>
            </p:cNvPr>
            <p:cNvSpPr/>
            <p:nvPr/>
          </p:nvSpPr>
          <p:spPr>
            <a:xfrm>
              <a:off x="3991395" y="2209800"/>
              <a:ext cx="1591582" cy="1866900"/>
            </a:xfrm>
            <a:custGeom>
              <a:avLst/>
              <a:gdLst/>
              <a:ahLst/>
              <a:cxnLst/>
              <a:rect l="l" t="t" r="r" b="b"/>
              <a:pathLst>
                <a:path w="1591582" h="1866900" extrusionOk="0">
                  <a:moveTo>
                    <a:pt x="191993" y="0"/>
                  </a:moveTo>
                  <a:lnTo>
                    <a:pt x="1399589" y="0"/>
                  </a:lnTo>
                  <a:cubicBezTo>
                    <a:pt x="1505624" y="0"/>
                    <a:pt x="1591582" y="85958"/>
                    <a:pt x="1591582" y="191993"/>
                  </a:cubicBezTo>
                  <a:lnTo>
                    <a:pt x="1591582" y="1866900"/>
                  </a:lnTo>
                  <a:lnTo>
                    <a:pt x="1591582" y="1866900"/>
                  </a:lnTo>
                  <a:lnTo>
                    <a:pt x="0" y="1866900"/>
                  </a:lnTo>
                  <a:lnTo>
                    <a:pt x="0" y="1866900"/>
                  </a:lnTo>
                  <a:lnTo>
                    <a:pt x="0" y="191993"/>
                  </a:lnTo>
                  <a:cubicBezTo>
                    <a:pt x="0" y="85958"/>
                    <a:pt x="85958" y="0"/>
                    <a:pt x="191993" y="0"/>
                  </a:cubicBezTo>
                  <a:close/>
                </a:path>
              </a:pathLst>
            </a:custGeom>
            <a:solidFill>
              <a:srgbClr val="03A1A4"/>
            </a:solidFill>
            <a:ln>
              <a:noFill/>
            </a:ln>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 name="Google Shape;1390;p36">
              <a:extLst>
                <a:ext uri="{FF2B5EF4-FFF2-40B4-BE49-F238E27FC236}">
                  <a16:creationId xmlns:a16="http://schemas.microsoft.com/office/drawing/2014/main" id="{F1264118-B3CB-866D-F7A0-EE02B16407DB}"/>
                </a:ext>
              </a:extLst>
            </p:cNvPr>
            <p:cNvSpPr txBox="1"/>
            <p:nvPr/>
          </p:nvSpPr>
          <p:spPr>
            <a:xfrm>
              <a:off x="4339969" y="2563851"/>
              <a:ext cx="894432" cy="1015623"/>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E6E7E9"/>
                </a:buClr>
                <a:buSzPts val="6000"/>
                <a:buFontTx/>
                <a:buNone/>
                <a:tabLst/>
                <a:defRPr/>
              </a:pPr>
              <a:r>
                <a:rPr kumimoji="0" lang="ar-MA" sz="4500" b="1" i="0" u="none" strike="noStrike" kern="0" cap="none" spc="0" normalizeH="0" baseline="0" noProof="0" dirty="0">
                  <a:ln>
                    <a:noFill/>
                  </a:ln>
                  <a:solidFill>
                    <a:srgbClr val="E6E7E9"/>
                  </a:solidFill>
                  <a:effectLst/>
                  <a:uLnTx/>
                  <a:uFillTx/>
                  <a:latin typeface="Twentieth Century"/>
                  <a:ea typeface="Twentieth Century"/>
                  <a:cs typeface="Twentieth Century"/>
                  <a:sym typeface="Twentieth Century"/>
                </a:rPr>
                <a:t>3</a:t>
              </a:r>
              <a:endParaRPr kumimoji="0" sz="105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12" name="Google Shape;1402;p36">
            <a:extLst>
              <a:ext uri="{FF2B5EF4-FFF2-40B4-BE49-F238E27FC236}">
                <a16:creationId xmlns:a16="http://schemas.microsoft.com/office/drawing/2014/main" id="{C6DF3FB3-0BE7-3A63-D2CE-D8ADEF2A8695}"/>
              </a:ext>
            </a:extLst>
          </p:cNvPr>
          <p:cNvSpPr/>
          <p:nvPr/>
        </p:nvSpPr>
        <p:spPr>
          <a:xfrm rot="10800000" flipH="1">
            <a:off x="2182675" y="2379849"/>
            <a:ext cx="1194197" cy="2274094"/>
          </a:xfrm>
          <a:custGeom>
            <a:avLst/>
            <a:gdLst/>
            <a:ahLst/>
            <a:cxnLst/>
            <a:rect l="l" t="t" r="r" b="b"/>
            <a:pathLst>
              <a:path w="1591582" h="3031986" extrusionOk="0">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lnTo>
                  <a:pt x="0" y="3031986"/>
                </a:lnTo>
                <a:close/>
              </a:path>
            </a:pathLst>
          </a:custGeom>
          <a:solidFill>
            <a:srgbClr val="F2F2F2"/>
          </a:solidFill>
          <a:ln>
            <a:noFill/>
          </a:ln>
          <a:effectLst>
            <a:outerShdw blurRad="63500" sx="107000" sy="107000">
              <a:srgbClr val="000000">
                <a:alpha val="22352"/>
              </a:srgbClr>
            </a:outerShdw>
          </a:effectLst>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6" name="Google Shape;1394;p36">
            <a:extLst>
              <a:ext uri="{FF2B5EF4-FFF2-40B4-BE49-F238E27FC236}">
                <a16:creationId xmlns:a16="http://schemas.microsoft.com/office/drawing/2014/main" id="{DF23D626-8CDE-C642-CEAC-D47278598772}"/>
              </a:ext>
            </a:extLst>
          </p:cNvPr>
          <p:cNvSpPr txBox="1"/>
          <p:nvPr/>
        </p:nvSpPr>
        <p:spPr>
          <a:xfrm>
            <a:off x="5937553" y="2862336"/>
            <a:ext cx="1173178" cy="1177215"/>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A6A6A6"/>
              </a:buClr>
              <a:buSzPts val="4000"/>
              <a:buFontTx/>
              <a:buNone/>
              <a:tabLst/>
              <a:defRPr/>
            </a:pPr>
            <a:r>
              <a:rPr lang="ar-MA" sz="2400" kern="0" dirty="0">
                <a:solidFill>
                  <a:srgbClr val="000000"/>
                </a:solidFill>
                <a:effectLst>
                  <a:outerShdw blurRad="38100" dist="38100" dir="2700000" algn="tl">
                    <a:srgbClr val="000000">
                      <a:alpha val="43137"/>
                    </a:srgbClr>
                  </a:outerShdw>
                </a:effectLst>
                <a:latin typeface="Twentieth Century"/>
                <a:ea typeface="Arial"/>
                <a:cs typeface="Arial"/>
                <a:sym typeface="Twentieth Century"/>
              </a:rPr>
              <a:t>إظهار الإعجاب بالفيلم</a:t>
            </a:r>
            <a:endParaRPr kumimoji="0" sz="10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Arial"/>
              <a:cs typeface="Arial"/>
              <a:sym typeface="Arial"/>
            </a:endParaRPr>
          </a:p>
        </p:txBody>
      </p:sp>
      <p:grpSp>
        <p:nvGrpSpPr>
          <p:cNvPr id="17" name="Google Shape;1391;p36">
            <a:extLst>
              <a:ext uri="{FF2B5EF4-FFF2-40B4-BE49-F238E27FC236}">
                <a16:creationId xmlns:a16="http://schemas.microsoft.com/office/drawing/2014/main" id="{59BAE8C1-C970-0E64-BE32-9372204AB388}"/>
              </a:ext>
            </a:extLst>
          </p:cNvPr>
          <p:cNvGrpSpPr/>
          <p:nvPr/>
        </p:nvGrpSpPr>
        <p:grpSpPr>
          <a:xfrm>
            <a:off x="9988875" y="1679761"/>
            <a:ext cx="1194197" cy="1400175"/>
            <a:chOff x="1494518" y="2209800"/>
            <a:chExt cx="1591582" cy="1866900"/>
          </a:xfrm>
        </p:grpSpPr>
        <p:sp>
          <p:nvSpPr>
            <p:cNvPr id="18" name="Google Shape;1392;p36">
              <a:extLst>
                <a:ext uri="{FF2B5EF4-FFF2-40B4-BE49-F238E27FC236}">
                  <a16:creationId xmlns:a16="http://schemas.microsoft.com/office/drawing/2014/main" id="{B03DBE80-CAE8-94F7-B43E-9AE3BC45973E}"/>
                </a:ext>
              </a:extLst>
            </p:cNvPr>
            <p:cNvSpPr/>
            <p:nvPr/>
          </p:nvSpPr>
          <p:spPr>
            <a:xfrm>
              <a:off x="1494518" y="2209800"/>
              <a:ext cx="1591582" cy="1866900"/>
            </a:xfrm>
            <a:custGeom>
              <a:avLst/>
              <a:gdLst/>
              <a:ahLst/>
              <a:cxnLst/>
              <a:rect l="l" t="t" r="r" b="b"/>
              <a:pathLst>
                <a:path w="1591582" h="1866900" extrusionOk="0">
                  <a:moveTo>
                    <a:pt x="191993" y="0"/>
                  </a:moveTo>
                  <a:lnTo>
                    <a:pt x="1399589" y="0"/>
                  </a:lnTo>
                  <a:cubicBezTo>
                    <a:pt x="1505624" y="0"/>
                    <a:pt x="1591582" y="85958"/>
                    <a:pt x="1591582" y="191993"/>
                  </a:cubicBezTo>
                  <a:lnTo>
                    <a:pt x="1591582" y="1866900"/>
                  </a:lnTo>
                  <a:lnTo>
                    <a:pt x="1591582" y="1866900"/>
                  </a:lnTo>
                  <a:lnTo>
                    <a:pt x="0" y="1866900"/>
                  </a:lnTo>
                  <a:lnTo>
                    <a:pt x="0" y="1866900"/>
                  </a:lnTo>
                  <a:lnTo>
                    <a:pt x="0" y="191993"/>
                  </a:lnTo>
                  <a:cubicBezTo>
                    <a:pt x="0" y="85958"/>
                    <a:pt x="85958" y="0"/>
                    <a:pt x="191993" y="0"/>
                  </a:cubicBezTo>
                  <a:close/>
                </a:path>
              </a:pathLst>
            </a:custGeom>
            <a:solidFill>
              <a:srgbClr val="EF3078"/>
            </a:solidFill>
            <a:ln>
              <a:noFill/>
            </a:ln>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9" name="Google Shape;1393;p36">
              <a:extLst>
                <a:ext uri="{FF2B5EF4-FFF2-40B4-BE49-F238E27FC236}">
                  <a16:creationId xmlns:a16="http://schemas.microsoft.com/office/drawing/2014/main" id="{EF16FAE5-6744-A1CC-92F6-18201B6AD551}"/>
                </a:ext>
              </a:extLst>
            </p:cNvPr>
            <p:cNvSpPr txBox="1"/>
            <p:nvPr/>
          </p:nvSpPr>
          <p:spPr>
            <a:xfrm>
              <a:off x="1843092" y="2563851"/>
              <a:ext cx="894432" cy="1015623"/>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E6E7E9"/>
                </a:buClr>
                <a:buSzPts val="6000"/>
                <a:buFontTx/>
                <a:buNone/>
                <a:tabLst/>
                <a:defRPr/>
              </a:pPr>
              <a:r>
                <a:rPr kumimoji="0" lang="ar-SA" sz="4500" b="1" i="0" u="none" strike="noStrike" kern="0" cap="none" spc="0" normalizeH="0" baseline="0" noProof="0" dirty="0">
                  <a:ln>
                    <a:noFill/>
                  </a:ln>
                  <a:solidFill>
                    <a:srgbClr val="E6E7E9"/>
                  </a:solidFill>
                  <a:effectLst/>
                  <a:uLnTx/>
                  <a:uFillTx/>
                  <a:latin typeface="Twentieth Century"/>
                  <a:ea typeface="Arial"/>
                  <a:cs typeface="Arial"/>
                  <a:sym typeface="Twentieth Century"/>
                </a:rPr>
                <a:t>1</a:t>
              </a:r>
              <a:endParaRPr kumimoji="0" sz="105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20" name="Google Shape;1404;p36">
            <a:extLst>
              <a:ext uri="{FF2B5EF4-FFF2-40B4-BE49-F238E27FC236}">
                <a16:creationId xmlns:a16="http://schemas.microsoft.com/office/drawing/2014/main" id="{B54451C9-444A-BB77-A7D7-F1BA0EF70372}"/>
              </a:ext>
            </a:extLst>
          </p:cNvPr>
          <p:cNvSpPr/>
          <p:nvPr/>
        </p:nvSpPr>
        <p:spPr>
          <a:xfrm rot="10800000" flipH="1">
            <a:off x="9995356" y="2417220"/>
            <a:ext cx="1203320" cy="2274094"/>
          </a:xfrm>
          <a:custGeom>
            <a:avLst/>
            <a:gdLst/>
            <a:ahLst/>
            <a:cxnLst/>
            <a:rect l="l" t="t" r="r" b="b"/>
            <a:pathLst>
              <a:path w="1591582" h="3031986" extrusionOk="0">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lnTo>
                  <a:pt x="0" y="3031986"/>
                </a:lnTo>
                <a:close/>
              </a:path>
            </a:pathLst>
          </a:custGeom>
          <a:solidFill>
            <a:srgbClr val="F2F2F2"/>
          </a:solidFill>
          <a:ln>
            <a:noFill/>
          </a:ln>
          <a:effectLst>
            <a:outerShdw blurRad="63500" sx="107000" sy="107000">
              <a:srgbClr val="000000">
                <a:alpha val="22352"/>
              </a:srgbClr>
            </a:outerShdw>
          </a:effectLst>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1" name="Google Shape;1394;p36">
            <a:extLst>
              <a:ext uri="{FF2B5EF4-FFF2-40B4-BE49-F238E27FC236}">
                <a16:creationId xmlns:a16="http://schemas.microsoft.com/office/drawing/2014/main" id="{66A8777B-1F78-2EAE-F801-6F0705AB95C3}"/>
              </a:ext>
            </a:extLst>
          </p:cNvPr>
          <p:cNvSpPr txBox="1"/>
          <p:nvPr/>
        </p:nvSpPr>
        <p:spPr>
          <a:xfrm>
            <a:off x="2203694" y="2866520"/>
            <a:ext cx="1173178" cy="1177215"/>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A6A6A6"/>
              </a:buClr>
              <a:buSzPts val="4000"/>
              <a:buFontTx/>
              <a:buNone/>
              <a:tabLst/>
              <a:defRPr/>
            </a:pPr>
            <a:r>
              <a:rPr lang="ar-MA" sz="2400" kern="0" dirty="0">
                <a:solidFill>
                  <a:srgbClr val="000000"/>
                </a:solidFill>
                <a:effectLst>
                  <a:outerShdw blurRad="38100" dist="38100" dir="2700000" algn="tl">
                    <a:srgbClr val="000000">
                      <a:alpha val="43137"/>
                    </a:srgbClr>
                  </a:outerShdw>
                </a:effectLst>
                <a:latin typeface="Twentieth Century"/>
                <a:ea typeface="Arial"/>
                <a:cs typeface="Arial"/>
                <a:sym typeface="Twentieth Century"/>
              </a:rPr>
              <a:t>تعليل  الإعجاب بالفيلم</a:t>
            </a:r>
            <a:endParaRPr kumimoji="0" sz="10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22" name="Google Shape;1394;p36">
            <a:extLst>
              <a:ext uri="{FF2B5EF4-FFF2-40B4-BE49-F238E27FC236}">
                <a16:creationId xmlns:a16="http://schemas.microsoft.com/office/drawing/2014/main" id="{4EB8AA9E-CF03-3BAE-DEAB-4F6E415CEEF2}"/>
              </a:ext>
            </a:extLst>
          </p:cNvPr>
          <p:cNvSpPr txBox="1"/>
          <p:nvPr/>
        </p:nvSpPr>
        <p:spPr>
          <a:xfrm>
            <a:off x="9985306" y="3025774"/>
            <a:ext cx="1173178" cy="684773"/>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A6A6A6"/>
              </a:buClr>
              <a:buSzPts val="4000"/>
              <a:buFontTx/>
              <a:buNone/>
              <a:tabLst/>
              <a:defRPr/>
            </a:pPr>
            <a:r>
              <a:rPr kumimoji="0" lang="ar-MA" sz="20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wentieth Century"/>
                <a:ea typeface="Arial"/>
                <a:cs typeface="Arial"/>
                <a:sym typeface="Twentieth Century"/>
              </a:rPr>
              <a:t>اسم الفيلم وموضوعه</a:t>
            </a:r>
            <a:endParaRPr kumimoji="0" sz="9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Arial"/>
              <a:cs typeface="Arial"/>
              <a:sym typeface="Arial"/>
            </a:endParaRPr>
          </a:p>
        </p:txBody>
      </p:sp>
    </p:spTree>
    <p:extLst>
      <p:ext uri="{BB962C8B-B14F-4D97-AF65-F5344CB8AC3E}">
        <p14:creationId xmlns:p14="http://schemas.microsoft.com/office/powerpoint/2010/main" val="207166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2" grpId="0" animBg="1"/>
      <p:bldP spid="16" grpId="0"/>
      <p:bldP spid="20" grpId="0" animBg="1"/>
      <p:bldP spid="21" grpId="0"/>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a:solidFill>
                  <a:schemeClr val="bg2">
                    <a:lumMod val="75000"/>
                  </a:schemeClr>
                </a:solidFill>
              </a:rPr>
              <a:t>يعرف المدرس هذه المرحلة ويؤكد على أهميتها.</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33873BD7-F6AD-926E-AB01-CF53E85F3705}"/>
              </a:ext>
            </a:extLst>
          </p:cNvPr>
          <p:cNvSpPr txBox="1">
            <a:spLocks noChangeArrowheads="1"/>
          </p:cNvSpPr>
          <p:nvPr/>
        </p:nvSpPr>
        <p:spPr bwMode="auto">
          <a:xfrm>
            <a:off x="2671625" y="43771"/>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الخطوة الأولى هي:</a:t>
            </a: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6775" y="43771"/>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8AFE47FD-B95F-3050-61C4-4D2B8B6B4F65}"/>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4" name="Image 3">
            <a:extLst>
              <a:ext uri="{FF2B5EF4-FFF2-40B4-BE49-F238E27FC236}">
                <a16:creationId xmlns:a16="http://schemas.microsoft.com/office/drawing/2014/main" id="{E21A6ED6-94A2-0F01-8C40-1F5D12F04313}"/>
              </a:ext>
            </a:extLst>
          </p:cNvPr>
          <p:cNvPicPr>
            <a:picLocks noChangeAspect="1"/>
          </p:cNvPicPr>
          <p:nvPr/>
        </p:nvPicPr>
        <p:blipFill rotWithShape="1">
          <a:blip r:embed="rId5"/>
          <a:srcRect l="57773" t="40211" r="12024"/>
          <a:stretch/>
        </p:blipFill>
        <p:spPr>
          <a:xfrm>
            <a:off x="2484750" y="1188983"/>
            <a:ext cx="6930330" cy="4824000"/>
          </a:xfrm>
          <a:prstGeom prst="rect">
            <a:avLst/>
          </a:prstGeom>
        </p:spPr>
      </p:pic>
    </p:spTree>
    <p:extLst>
      <p:ext uri="{BB962C8B-B14F-4D97-AF65-F5344CB8AC3E}">
        <p14:creationId xmlns:p14="http://schemas.microsoft.com/office/powerpoint/2010/main" val="39964291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a:solidFill>
                  <a:schemeClr val="bg2">
                    <a:lumMod val="75000"/>
                  </a:schemeClr>
                </a:solidFill>
              </a:rPr>
              <a:t>يعرف المدرس هذه المرحلة ويؤكد على أهميتها.</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33873BD7-F6AD-926E-AB01-CF53E85F3705}"/>
              </a:ext>
            </a:extLst>
          </p:cNvPr>
          <p:cNvSpPr txBox="1">
            <a:spLocks noChangeArrowheads="1"/>
          </p:cNvSpPr>
          <p:nvPr/>
        </p:nvSpPr>
        <p:spPr bwMode="auto">
          <a:xfrm>
            <a:off x="2671625" y="43771"/>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الخطوة الثانية هي:</a:t>
            </a: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6775" y="43771"/>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8AFE47FD-B95F-3050-61C4-4D2B8B6B4F65}"/>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6" name="Image 5">
            <a:extLst>
              <a:ext uri="{FF2B5EF4-FFF2-40B4-BE49-F238E27FC236}">
                <a16:creationId xmlns:a16="http://schemas.microsoft.com/office/drawing/2014/main" id="{7E3FEED3-4505-7C86-BD79-B21A1B4B0ACC}"/>
              </a:ext>
            </a:extLst>
          </p:cNvPr>
          <p:cNvPicPr>
            <a:picLocks noChangeAspect="1"/>
          </p:cNvPicPr>
          <p:nvPr/>
        </p:nvPicPr>
        <p:blipFill rotWithShape="1">
          <a:blip r:embed="rId5"/>
          <a:srcRect l="27071" t="40448" r="41813"/>
          <a:stretch/>
        </p:blipFill>
        <p:spPr>
          <a:xfrm>
            <a:off x="2882319" y="1188983"/>
            <a:ext cx="6793598" cy="4572000"/>
          </a:xfrm>
          <a:prstGeom prst="rect">
            <a:avLst/>
          </a:prstGeom>
        </p:spPr>
      </p:pic>
    </p:spTree>
    <p:extLst>
      <p:ext uri="{BB962C8B-B14F-4D97-AF65-F5344CB8AC3E}">
        <p14:creationId xmlns:p14="http://schemas.microsoft.com/office/powerpoint/2010/main" val="3138126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4A19773A-5E7E-3692-E251-AA83757CC122}"/>
              </a:ext>
            </a:extLst>
          </p:cNvPr>
          <p:cNvSpPr txBox="1">
            <a:spLocks/>
          </p:cNvSpPr>
          <p:nvPr/>
        </p:nvSpPr>
        <p:spPr>
          <a:xfrm>
            <a:off x="1341679" y="362720"/>
            <a:ext cx="10161104"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a:solidFill>
                  <a:schemeClr val="bg2">
                    <a:lumMod val="75000"/>
                  </a:schemeClr>
                </a:solidFill>
              </a:rPr>
              <a:t>يعرف المدرس هذه المرحلة ويؤكد على أهميتها.</a:t>
            </a:r>
            <a:endParaRPr lang="fr-FR" sz="1400" dirty="0">
              <a:solidFill>
                <a:schemeClr val="bg2">
                  <a:lumMod val="75000"/>
                </a:schemeClr>
              </a:solidFill>
            </a:endParaRPr>
          </a:p>
        </p:txBody>
      </p:sp>
      <p:sp>
        <p:nvSpPr>
          <p:cNvPr id="3" name="TextBox 13">
            <a:extLst>
              <a:ext uri="{FF2B5EF4-FFF2-40B4-BE49-F238E27FC236}">
                <a16:creationId xmlns:a16="http://schemas.microsoft.com/office/drawing/2014/main" id="{33873BD7-F6AD-926E-AB01-CF53E85F3705}"/>
              </a:ext>
            </a:extLst>
          </p:cNvPr>
          <p:cNvSpPr txBox="1">
            <a:spLocks noChangeArrowheads="1"/>
          </p:cNvSpPr>
          <p:nvPr/>
        </p:nvSpPr>
        <p:spPr bwMode="auto">
          <a:xfrm>
            <a:off x="2671625" y="43771"/>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altLang="fr-FR" sz="2000" b="1" dirty="0">
                <a:solidFill>
                  <a:schemeClr val="bg2">
                    <a:lumMod val="50000"/>
                  </a:schemeClr>
                </a:solidFill>
                <a:cs typeface="Calibri" panose="020F0502020204030204" pitchFamily="34" charset="0"/>
              </a:rPr>
              <a:t>الخطوة الثالثة هي:</a:t>
            </a:r>
          </a:p>
        </p:txBody>
      </p:sp>
      <p:pic>
        <p:nvPicPr>
          <p:cNvPr id="5" name="Image 4">
            <a:extLst>
              <a:ext uri="{FF2B5EF4-FFF2-40B4-BE49-F238E27FC236}">
                <a16:creationId xmlns:a16="http://schemas.microsoft.com/office/drawing/2014/main" id="{107E54E1-9CF7-3BAE-CDEC-42F49D6D1A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6775" y="43771"/>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8AFE47FD-B95F-3050-61C4-4D2B8B6B4F65}"/>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6" name="Image 5">
            <a:extLst>
              <a:ext uri="{FF2B5EF4-FFF2-40B4-BE49-F238E27FC236}">
                <a16:creationId xmlns:a16="http://schemas.microsoft.com/office/drawing/2014/main" id="{2B6C60D5-AD58-E42C-0615-BE87AB59F59B}"/>
              </a:ext>
            </a:extLst>
          </p:cNvPr>
          <p:cNvPicPr>
            <a:picLocks noChangeAspect="1"/>
          </p:cNvPicPr>
          <p:nvPr/>
        </p:nvPicPr>
        <p:blipFill rotWithShape="1">
          <a:blip r:embed="rId5"/>
          <a:srcRect t="40448" r="72431"/>
          <a:stretch/>
        </p:blipFill>
        <p:spPr>
          <a:xfrm>
            <a:off x="2489398" y="1152286"/>
            <a:ext cx="6398344" cy="4860000"/>
          </a:xfrm>
          <a:prstGeom prst="rect">
            <a:avLst/>
          </a:prstGeom>
        </p:spPr>
      </p:pic>
    </p:spTree>
    <p:extLst>
      <p:ext uri="{BB962C8B-B14F-4D97-AF65-F5344CB8AC3E}">
        <p14:creationId xmlns:p14="http://schemas.microsoft.com/office/powerpoint/2010/main" val="9053733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a:extLst>
              <a:ext uri="{FF2B5EF4-FFF2-40B4-BE49-F238E27FC236}">
                <a16:creationId xmlns:a16="http://schemas.microsoft.com/office/drawing/2014/main" id="{BD542D3B-E1F4-7147-C98A-7B6B52CC04C7}"/>
              </a:ext>
            </a:extLst>
          </p:cNvPr>
          <p:cNvSpPr txBox="1">
            <a:spLocks/>
          </p:cNvSpPr>
          <p:nvPr/>
        </p:nvSpPr>
        <p:spPr>
          <a:xfrm>
            <a:off x="1043608" y="299786"/>
            <a:ext cx="10461379" cy="5252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يشرح المدرس كل قاعدة من القواعد الآتية :. </a:t>
            </a:r>
            <a:endParaRPr lang="fr-FR" sz="1200" dirty="0">
              <a:solidFill>
                <a:schemeClr val="bg2">
                  <a:lumMod val="75000"/>
                </a:schemeClr>
              </a:solidFill>
            </a:endParaRPr>
          </a:p>
        </p:txBody>
      </p:sp>
      <p:sp>
        <p:nvSpPr>
          <p:cNvPr id="6" name="TextBox 13">
            <a:extLst>
              <a:ext uri="{FF2B5EF4-FFF2-40B4-BE49-F238E27FC236}">
                <a16:creationId xmlns:a16="http://schemas.microsoft.com/office/drawing/2014/main" id="{48DEF10B-7BA7-E4B9-5F02-B6107AEBA762}"/>
              </a:ext>
            </a:extLst>
          </p:cNvPr>
          <p:cNvSpPr txBox="1">
            <a:spLocks noChangeArrowheads="1"/>
          </p:cNvSpPr>
          <p:nvPr/>
        </p:nvSpPr>
        <p:spPr bwMode="auto">
          <a:xfrm>
            <a:off x="1513410" y="46398"/>
            <a:ext cx="979384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إليكم معايير النجاح، ضعوها نصب أعينكم وأنتم تنجزون المهمة :</a:t>
            </a:r>
          </a:p>
        </p:txBody>
      </p:sp>
      <p:sp>
        <p:nvSpPr>
          <p:cNvPr id="11" name="Rectangle 10">
            <a:extLst>
              <a:ext uri="{FF2B5EF4-FFF2-40B4-BE49-F238E27FC236}">
                <a16:creationId xmlns:a16="http://schemas.microsoft.com/office/drawing/2014/main" id="{5B690CDE-FDA3-AD7D-00B8-7A97CB521293}"/>
              </a:ext>
            </a:extLst>
          </p:cNvPr>
          <p:cNvSpPr/>
          <p:nvPr/>
        </p:nvSpPr>
        <p:spPr>
          <a:xfrm>
            <a:off x="1437112" y="877814"/>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3200" b="1" dirty="0">
                <a:solidFill>
                  <a:schemeClr val="tx1"/>
                </a:solidFill>
                <a:latin typeface="Calibri" panose="020F0502020204030204" pitchFamily="34" charset="0"/>
                <a:cs typeface="Calibri" panose="020F0502020204030204" pitchFamily="34" charset="0"/>
              </a:rPr>
              <a:t>معايير النجاح في إنجاز المهمة(تستعمل للتقويم الذاتي).</a:t>
            </a:r>
            <a:endParaRPr lang="fr-FR" sz="3200" b="1" dirty="0">
              <a:solidFill>
                <a:schemeClr val="tx1"/>
              </a:solidFill>
              <a:latin typeface="Calibri" panose="020F0502020204030204" pitchFamily="34" charset="0"/>
              <a:cs typeface="Calibri" panose="020F0502020204030204" pitchFamily="34" charset="0"/>
            </a:endParaRPr>
          </a:p>
        </p:txBody>
      </p:sp>
      <p:graphicFrame>
        <p:nvGraphicFramePr>
          <p:cNvPr id="7" name="Tableau 6">
            <a:extLst>
              <a:ext uri="{FF2B5EF4-FFF2-40B4-BE49-F238E27FC236}">
                <a16:creationId xmlns:a16="http://schemas.microsoft.com/office/drawing/2014/main" id="{331AFE4B-6ECF-E5A6-7D03-02151E01691B}"/>
              </a:ext>
            </a:extLst>
          </p:cNvPr>
          <p:cNvGraphicFramePr>
            <a:graphicFrameLocks noGrp="1"/>
          </p:cNvGraphicFramePr>
          <p:nvPr/>
        </p:nvGraphicFramePr>
        <p:xfrm>
          <a:off x="149087" y="2079926"/>
          <a:ext cx="11907261" cy="2973324"/>
        </p:xfrm>
        <a:graphic>
          <a:graphicData uri="http://schemas.openxmlformats.org/drawingml/2006/table">
            <a:tbl>
              <a:tblPr rtl="1" firstRow="1" firstCol="1" bandRow="1">
                <a:tableStyleId>{5940675A-B579-460E-94D1-54222C63F5DA}</a:tableStyleId>
              </a:tblPr>
              <a:tblGrid>
                <a:gridCol w="9544731">
                  <a:extLst>
                    <a:ext uri="{9D8B030D-6E8A-4147-A177-3AD203B41FA5}">
                      <a16:colId xmlns:a16="http://schemas.microsoft.com/office/drawing/2014/main" val="2584582014"/>
                    </a:ext>
                  </a:extLst>
                </a:gridCol>
                <a:gridCol w="735828">
                  <a:extLst>
                    <a:ext uri="{9D8B030D-6E8A-4147-A177-3AD203B41FA5}">
                      <a16:colId xmlns:a16="http://schemas.microsoft.com/office/drawing/2014/main" val="2831188359"/>
                    </a:ext>
                  </a:extLst>
                </a:gridCol>
                <a:gridCol w="922412">
                  <a:extLst>
                    <a:ext uri="{9D8B030D-6E8A-4147-A177-3AD203B41FA5}">
                      <a16:colId xmlns:a16="http://schemas.microsoft.com/office/drawing/2014/main" val="2653171822"/>
                    </a:ext>
                  </a:extLst>
                </a:gridCol>
                <a:gridCol w="704290">
                  <a:extLst>
                    <a:ext uri="{9D8B030D-6E8A-4147-A177-3AD203B41FA5}">
                      <a16:colId xmlns:a16="http://schemas.microsoft.com/office/drawing/2014/main" val="1596819464"/>
                    </a:ext>
                  </a:extLst>
                </a:gridCol>
              </a:tblGrid>
              <a:tr h="0">
                <a:tc>
                  <a:txBody>
                    <a:bodyPr/>
                    <a:lstStyle/>
                    <a:p>
                      <a:pPr algn="ctr" rtl="1">
                        <a:lnSpc>
                          <a:spcPct val="107000"/>
                        </a:lnSpc>
                        <a:spcAft>
                          <a:spcPts val="800"/>
                        </a:spcAft>
                      </a:pPr>
                      <a:r>
                        <a:rPr lang="ar-SA" sz="3200" b="1" kern="1200" dirty="0">
                          <a:solidFill>
                            <a:schemeClr val="tx1"/>
                          </a:solidFill>
                        </a:rPr>
                        <a:t>المعيار</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نعم</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نسبيا</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لا</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extLst>
                  <a:ext uri="{0D108BD9-81ED-4DB2-BD59-A6C34878D82A}">
                    <a16:rowId xmlns:a16="http://schemas.microsoft.com/office/drawing/2014/main" val="942911937"/>
                  </a:ext>
                </a:extLst>
              </a:tr>
              <a:tr h="0">
                <a:tc>
                  <a:txBody>
                    <a:bodyPr/>
                    <a:lstStyle/>
                    <a:p>
                      <a:pPr algn="r" rtl="1">
                        <a:lnSpc>
                          <a:spcPct val="107000"/>
                        </a:lnSpc>
                        <a:spcAft>
                          <a:spcPts val="800"/>
                        </a:spcAft>
                      </a:pPr>
                      <a:r>
                        <a:rPr lang="ar-SA" sz="3200" b="1" kern="1200" dirty="0">
                          <a:solidFill>
                            <a:schemeClr val="tx1"/>
                          </a:solidFill>
                        </a:rPr>
                        <a:t>تحدثت</a:t>
                      </a:r>
                      <a:r>
                        <a:rPr lang="ar-MA" sz="3200" b="1" kern="1200" dirty="0">
                          <a:solidFill>
                            <a:schemeClr val="tx1"/>
                          </a:solidFill>
                        </a:rPr>
                        <a:t>ُ</a:t>
                      </a:r>
                      <a:r>
                        <a:rPr lang="ar-SA" sz="3200" b="1" kern="1200" dirty="0">
                          <a:solidFill>
                            <a:schemeClr val="tx1"/>
                          </a:solidFill>
                        </a:rPr>
                        <a:t> باسترسال في خطاب منسجم</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21097593"/>
                  </a:ext>
                </a:extLst>
              </a:tr>
              <a:tr h="0">
                <a:tc>
                  <a:txBody>
                    <a:bodyPr/>
                    <a:lstStyle/>
                    <a:p>
                      <a:pPr algn="r" rtl="1">
                        <a:lnSpc>
                          <a:spcPct val="107000"/>
                        </a:lnSpc>
                        <a:spcAft>
                          <a:spcPts val="800"/>
                        </a:spcAft>
                      </a:pPr>
                      <a:r>
                        <a:rPr lang="ar-SA" sz="3200" b="1" kern="1200" dirty="0">
                          <a:solidFill>
                            <a:schemeClr val="tx1"/>
                          </a:solidFill>
                        </a:rPr>
                        <a:t>استخدمت</a:t>
                      </a:r>
                      <a:r>
                        <a:rPr lang="ar-MA" sz="3200" b="1" kern="1200" dirty="0">
                          <a:solidFill>
                            <a:schemeClr val="tx1"/>
                          </a:solidFill>
                        </a:rPr>
                        <a:t>ُ</a:t>
                      </a:r>
                      <a:r>
                        <a:rPr lang="ar-SA" sz="3200" b="1" kern="1200" dirty="0">
                          <a:solidFill>
                            <a:schemeClr val="tx1"/>
                          </a:solidFill>
                        </a:rPr>
                        <a:t> جملا مفيدة ومترابطة</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528724"/>
                  </a:ext>
                </a:extLst>
              </a:tr>
              <a:tr h="0">
                <a:tc>
                  <a:txBody>
                    <a:bodyPr/>
                    <a:lstStyle/>
                    <a:p>
                      <a:pPr algn="r" rtl="1">
                        <a:lnSpc>
                          <a:spcPct val="107000"/>
                        </a:lnSpc>
                        <a:spcAft>
                          <a:spcPts val="800"/>
                        </a:spcAft>
                      </a:pPr>
                      <a:r>
                        <a:rPr lang="ar-SA" sz="3200" b="1" kern="1200" dirty="0">
                          <a:solidFill>
                            <a:schemeClr val="tx1"/>
                          </a:solidFill>
                        </a:rPr>
                        <a:t>وظفت</a:t>
                      </a:r>
                      <a:r>
                        <a:rPr lang="ar-MA" sz="3200" b="1" kern="1200" dirty="0">
                          <a:solidFill>
                            <a:schemeClr val="tx1"/>
                          </a:solidFill>
                        </a:rPr>
                        <a:t>ُ</a:t>
                      </a:r>
                      <a:r>
                        <a:rPr lang="ar-SA" sz="3200" b="1" kern="1200" dirty="0">
                          <a:solidFill>
                            <a:schemeClr val="tx1"/>
                          </a:solidFill>
                        </a:rPr>
                        <a:t> أفعال كلام مناسبة.</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75235675"/>
                  </a:ext>
                </a:extLst>
              </a:tr>
              <a:tr h="0">
                <a:tc>
                  <a:txBody>
                    <a:bodyPr/>
                    <a:lstStyle/>
                    <a:p>
                      <a:pPr algn="r" rtl="1">
                        <a:lnSpc>
                          <a:spcPct val="107000"/>
                        </a:lnSpc>
                        <a:spcAft>
                          <a:spcPts val="800"/>
                        </a:spcAft>
                      </a:pPr>
                      <a:r>
                        <a:rPr lang="fr-FR" sz="3200" b="1" kern="1200" dirty="0">
                          <a:solidFill>
                            <a:schemeClr val="tx1"/>
                          </a:solidFill>
                        </a:rPr>
                        <a:t> </a:t>
                      </a:r>
                      <a:r>
                        <a:rPr lang="ar-SA" sz="3200" b="1" kern="1200" dirty="0">
                          <a:solidFill>
                            <a:schemeClr val="tx1"/>
                          </a:solidFill>
                        </a:rPr>
                        <a:t>تحدثت</a:t>
                      </a:r>
                      <a:r>
                        <a:rPr lang="ar-MA" sz="3200" b="1" kern="1200" dirty="0">
                          <a:solidFill>
                            <a:schemeClr val="tx1"/>
                          </a:solidFill>
                        </a:rPr>
                        <a:t>ُ</a:t>
                      </a:r>
                      <a:r>
                        <a:rPr lang="ar-SA" sz="3200" b="1" kern="1200" dirty="0">
                          <a:solidFill>
                            <a:schemeClr val="tx1"/>
                          </a:solidFill>
                        </a:rPr>
                        <a:t> بشكل جهري ومعبر (نبرة، إيقاع، تنغيم).</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9067060"/>
                  </a:ext>
                </a:extLst>
              </a:tr>
              <a:tr h="0">
                <a:tc>
                  <a:txBody>
                    <a:bodyPr/>
                    <a:lstStyle/>
                    <a:p>
                      <a:pPr algn="r" rtl="1">
                        <a:lnSpc>
                          <a:spcPct val="107000"/>
                        </a:lnSpc>
                        <a:spcAft>
                          <a:spcPts val="800"/>
                        </a:spcAft>
                      </a:pPr>
                      <a:r>
                        <a:rPr lang="ar-SA" sz="3200" b="1" kern="1200" dirty="0">
                          <a:solidFill>
                            <a:schemeClr val="tx1"/>
                          </a:solidFill>
                        </a:rPr>
                        <a:t>استخدمت</a:t>
                      </a:r>
                      <a:r>
                        <a:rPr lang="ar-MA" sz="3200" b="1" kern="1200" dirty="0">
                          <a:solidFill>
                            <a:schemeClr val="tx1"/>
                          </a:solidFill>
                        </a:rPr>
                        <a:t>ُ</a:t>
                      </a:r>
                      <a:r>
                        <a:rPr lang="ar-SA" sz="3200" b="1" kern="1200" dirty="0">
                          <a:solidFill>
                            <a:schemeClr val="tx1"/>
                          </a:solidFill>
                        </a:rPr>
                        <a:t> لغة الجسد (التواصل غير اللفظي) بالعين، باليد</a:t>
                      </a:r>
                      <a:endParaRPr lang="fr-FR" sz="32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68942181"/>
                  </a:ext>
                </a:extLst>
              </a:tr>
            </a:tbl>
          </a:graphicData>
        </a:graphic>
      </p:graphicFrame>
      <p:sp>
        <p:nvSpPr>
          <p:cNvPr id="8" name="Rectangle 7">
            <a:extLst>
              <a:ext uri="{FF2B5EF4-FFF2-40B4-BE49-F238E27FC236}">
                <a16:creationId xmlns:a16="http://schemas.microsoft.com/office/drawing/2014/main" id="{D2AF9AE7-F66A-4F60-CECE-8592A0177E01}"/>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892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54634"/>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13B1984-79F5-2DD1-90C4-83DE0CAB4716}"/>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Titre 1">
            <a:extLst>
              <a:ext uri="{FF2B5EF4-FFF2-40B4-BE49-F238E27FC236}">
                <a16:creationId xmlns:a16="http://schemas.microsoft.com/office/drawing/2014/main" id="{4B828BF8-24FB-15F2-A138-BF56A45D0F5D}"/>
              </a:ext>
            </a:extLst>
          </p:cNvPr>
          <p:cNvSpPr txBox="1">
            <a:spLocks/>
          </p:cNvSpPr>
          <p:nvPr/>
        </p:nvSpPr>
        <p:spPr>
          <a:xfrm>
            <a:off x="361541" y="349918"/>
            <a:ext cx="11538807" cy="4706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i="1" dirty="0">
                <a:solidFill>
                  <a:schemeClr val="bg2">
                    <a:lumMod val="75000"/>
                  </a:schemeClr>
                </a:solidFill>
                <a:cs typeface="Calibri" panose="020F0502020204030204" pitchFamily="34" charset="0"/>
              </a:rPr>
              <a:t>يتأكد المدرس من فهم المتعلمين للوضعية وأيضا صفحة الكراسة التي سيشتغلون فيها. كما يذكر بالخطوات الواجب اتباعها والتعابير التي ينبغي الاستعانة بها للتوصل للجواب الصحيح.</a:t>
            </a:r>
            <a:endParaRPr lang="fr-FR" sz="1400" dirty="0">
              <a:solidFill>
                <a:schemeClr val="bg2">
                  <a:lumMod val="75000"/>
                </a:schemeClr>
              </a:solidFill>
            </a:endParaRPr>
          </a:p>
        </p:txBody>
      </p:sp>
      <p:sp>
        <p:nvSpPr>
          <p:cNvPr id="9" name="TextBox 13">
            <a:extLst>
              <a:ext uri="{FF2B5EF4-FFF2-40B4-BE49-F238E27FC236}">
                <a16:creationId xmlns:a16="http://schemas.microsoft.com/office/drawing/2014/main" id="{FFD66066-B6C5-E4D2-7CB8-BBBBAFA5C446}"/>
              </a:ext>
            </a:extLst>
          </p:cNvPr>
          <p:cNvSpPr txBox="1">
            <a:spLocks noChangeArrowheads="1"/>
          </p:cNvSpPr>
          <p:nvPr/>
        </p:nvSpPr>
        <p:spPr bwMode="auto">
          <a:xfrm>
            <a:off x="1106206" y="51492"/>
            <a:ext cx="10131431"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latin typeface="+mn-lt"/>
                <a:cs typeface="Calibri" panose="020F0502020204030204" pitchFamily="34" charset="0"/>
              </a:rPr>
              <a:t>أعيد تذكيركم بالتعابير الخاصة بكل مرحلة من مراحل التحدث عن أفضل فيلم شاهدته</a:t>
            </a:r>
            <a:endParaRPr lang="ar-MA" altLang="fr-FR" sz="2000" b="1" dirty="0">
              <a:solidFill>
                <a:schemeClr val="bg2">
                  <a:lumMod val="50000"/>
                </a:schemeClr>
              </a:solidFill>
              <a:latin typeface="+mn-lt"/>
            </a:endParaRPr>
          </a:p>
        </p:txBody>
      </p:sp>
      <p:pic>
        <p:nvPicPr>
          <p:cNvPr id="10" name="Picture 4" descr="Image générée">
            <a:extLst>
              <a:ext uri="{FF2B5EF4-FFF2-40B4-BE49-F238E27FC236}">
                <a16:creationId xmlns:a16="http://schemas.microsoft.com/office/drawing/2014/main" id="{60C2DA7E-67C8-EDCE-FDB6-2DF3755422C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4415" y="93297"/>
            <a:ext cx="730250" cy="69480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BF86E979-41CF-3522-C7ED-CEDCF197907D}"/>
              </a:ext>
            </a:extLst>
          </p:cNvPr>
          <p:cNvPicPr>
            <a:picLocks noChangeAspect="1"/>
          </p:cNvPicPr>
          <p:nvPr/>
        </p:nvPicPr>
        <p:blipFill rotWithShape="1">
          <a:blip r:embed="rId5"/>
          <a:srcRect t="39976"/>
          <a:stretch/>
        </p:blipFill>
        <p:spPr>
          <a:xfrm>
            <a:off x="106801" y="2971800"/>
            <a:ext cx="11978398" cy="2528220"/>
          </a:xfrm>
          <a:prstGeom prst="rect">
            <a:avLst/>
          </a:prstGeom>
        </p:spPr>
      </p:pic>
    </p:spTree>
    <p:extLst>
      <p:ext uri="{BB962C8B-B14F-4D97-AF65-F5344CB8AC3E}">
        <p14:creationId xmlns:p14="http://schemas.microsoft.com/office/powerpoint/2010/main" val="3669338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a:extLst>
              <a:ext uri="{FF2B5EF4-FFF2-40B4-BE49-F238E27FC236}">
                <a16:creationId xmlns:a16="http://schemas.microsoft.com/office/drawing/2014/main" id="{BD542D3B-E1F4-7147-C98A-7B6B52CC04C7}"/>
              </a:ext>
            </a:extLst>
          </p:cNvPr>
          <p:cNvSpPr txBox="1">
            <a:spLocks/>
          </p:cNvSpPr>
          <p:nvPr/>
        </p:nvSpPr>
        <p:spPr>
          <a:xfrm>
            <a:off x="1043608" y="299786"/>
            <a:ext cx="10461379" cy="5252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يشرح المدرس كل قاعدة من القواعد الآتية :. </a:t>
            </a:r>
            <a:endParaRPr lang="fr-FR" sz="1200" dirty="0">
              <a:solidFill>
                <a:schemeClr val="bg2">
                  <a:lumMod val="75000"/>
                </a:schemeClr>
              </a:solidFill>
            </a:endParaRPr>
          </a:p>
        </p:txBody>
      </p:sp>
      <p:sp>
        <p:nvSpPr>
          <p:cNvPr id="6" name="TextBox 13">
            <a:extLst>
              <a:ext uri="{FF2B5EF4-FFF2-40B4-BE49-F238E27FC236}">
                <a16:creationId xmlns:a16="http://schemas.microsoft.com/office/drawing/2014/main" id="{48DEF10B-7BA7-E4B9-5F02-B6107AEBA762}"/>
              </a:ext>
            </a:extLst>
          </p:cNvPr>
          <p:cNvSpPr txBox="1">
            <a:spLocks noChangeArrowheads="1"/>
          </p:cNvSpPr>
          <p:nvPr/>
        </p:nvSpPr>
        <p:spPr bwMode="auto">
          <a:xfrm>
            <a:off x="1513410" y="46398"/>
            <a:ext cx="979384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إليكم أهم قواعد العمل:</a:t>
            </a:r>
          </a:p>
        </p:txBody>
      </p:sp>
      <p:sp>
        <p:nvSpPr>
          <p:cNvPr id="11" name="Rectangle 10">
            <a:extLst>
              <a:ext uri="{FF2B5EF4-FFF2-40B4-BE49-F238E27FC236}">
                <a16:creationId xmlns:a16="http://schemas.microsoft.com/office/drawing/2014/main" id="{5B690CDE-FDA3-AD7D-00B8-7A97CB521293}"/>
              </a:ext>
            </a:extLst>
          </p:cNvPr>
          <p:cNvSpPr/>
          <p:nvPr/>
        </p:nvSpPr>
        <p:spPr>
          <a:xfrm>
            <a:off x="1043609" y="967381"/>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1- احترام المدة المخصصة للتحدث.</a:t>
            </a:r>
            <a:endParaRPr lang="fr-FR" sz="3200" b="1" dirty="0">
              <a:solidFill>
                <a:schemeClr val="tx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09283656-C0D6-265B-EAF1-403A8313966D}"/>
              </a:ext>
            </a:extLst>
          </p:cNvPr>
          <p:cNvSpPr/>
          <p:nvPr/>
        </p:nvSpPr>
        <p:spPr>
          <a:xfrm>
            <a:off x="1043609" y="2080594"/>
            <a:ext cx="8497956" cy="10038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2- احترام ترتيب الخطوات خلال الإجابة عن الوضعية.</a:t>
            </a:r>
            <a:endParaRPr lang="fr-FR" sz="3200" b="1" dirty="0">
              <a:solidFill>
                <a:schemeClr val="tx1"/>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1C1690A1-5021-3DB3-39A7-02BCA4AF9ABF}"/>
              </a:ext>
            </a:extLst>
          </p:cNvPr>
          <p:cNvSpPr/>
          <p:nvPr/>
        </p:nvSpPr>
        <p:spPr>
          <a:xfrm>
            <a:off x="1043608" y="3309449"/>
            <a:ext cx="8497956" cy="100385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3- التوظيف الجيد للتعابير المكتسبة</a:t>
            </a:r>
            <a:endParaRPr lang="fr-FR" sz="3200" b="1" dirty="0">
              <a:solidFill>
                <a:schemeClr val="tx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F91AD7FA-D86F-6925-6F31-E968533D37A7}"/>
              </a:ext>
            </a:extLst>
          </p:cNvPr>
          <p:cNvSpPr/>
          <p:nvPr/>
        </p:nvSpPr>
        <p:spPr>
          <a:xfrm>
            <a:off x="1043608" y="4624149"/>
            <a:ext cx="8497956" cy="100385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4- التقديم الجيد للعمل (الصوت- الحركات- التحرك ) أمام الفصل شفهيا دون اعتماد المسودة المنجزة.</a:t>
            </a:r>
            <a:endParaRPr lang="fr-FR" sz="3200" b="1" dirty="0">
              <a:solidFill>
                <a:schemeClr val="tx1"/>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87035B27-764F-C1FE-8D6B-ADE9760956B1}"/>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3747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12">
                                            <p:bg/>
                                          </p:spTgt>
                                        </p:tgtEl>
                                        <p:attrNameLst>
                                          <p:attrName>style.visibility</p:attrName>
                                        </p:attrNameLst>
                                      </p:cBhvr>
                                      <p:to>
                                        <p:strVal val="visible"/>
                                      </p:to>
                                    </p:set>
                                    <p:anim calcmode="lin" valueType="num">
                                      <p:cBhvr>
                                        <p:cTn id="17" dur="500" fill="hold"/>
                                        <p:tgtEl>
                                          <p:spTgt spid="12">
                                            <p:bg/>
                                          </p:spTgt>
                                        </p:tgtEl>
                                        <p:attrNameLst>
                                          <p:attrName>ppt_w</p:attrName>
                                        </p:attrNameLst>
                                      </p:cBhvr>
                                      <p:tavLst>
                                        <p:tav tm="0">
                                          <p:val>
                                            <p:fltVal val="0"/>
                                          </p:val>
                                        </p:tav>
                                        <p:tav tm="100000">
                                          <p:val>
                                            <p:strVal val="#ppt_w"/>
                                          </p:val>
                                        </p:tav>
                                      </p:tavLst>
                                    </p:anim>
                                    <p:anim calcmode="lin" valueType="num">
                                      <p:cBhvr>
                                        <p:cTn id="18" dur="500" fill="hold"/>
                                        <p:tgtEl>
                                          <p:spTgt spid="12">
                                            <p:bg/>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 calcmode="lin" valueType="num">
                                      <p:cBhvr>
                                        <p:cTn id="23"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12">
                                            <p:txEl>
                                              <p:pRg st="0" end="0"/>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13">
                                            <p:bg/>
                                          </p:spTgt>
                                        </p:tgtEl>
                                        <p:attrNameLst>
                                          <p:attrName>style.visibility</p:attrName>
                                        </p:attrNameLst>
                                      </p:cBhvr>
                                      <p:to>
                                        <p:strVal val="visible"/>
                                      </p:to>
                                    </p:set>
                                    <p:anim calcmode="lin" valueType="num">
                                      <p:cBhvr>
                                        <p:cTn id="27" dur="500" fill="hold"/>
                                        <p:tgtEl>
                                          <p:spTgt spid="13">
                                            <p:bg/>
                                          </p:spTgt>
                                        </p:tgtEl>
                                        <p:attrNameLst>
                                          <p:attrName>ppt_w</p:attrName>
                                        </p:attrNameLst>
                                      </p:cBhvr>
                                      <p:tavLst>
                                        <p:tav tm="0">
                                          <p:val>
                                            <p:fltVal val="0"/>
                                          </p:val>
                                        </p:tav>
                                        <p:tav tm="100000">
                                          <p:val>
                                            <p:strVal val="#ppt_w"/>
                                          </p:val>
                                        </p:tav>
                                      </p:tavLst>
                                    </p:anim>
                                    <p:anim calcmode="lin" valueType="num">
                                      <p:cBhvr>
                                        <p:cTn id="28" dur="500" fill="hold"/>
                                        <p:tgtEl>
                                          <p:spTgt spid="13">
                                            <p:bg/>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 calcmode="lin" valueType="num">
                                      <p:cBhvr>
                                        <p:cTn id="33"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13">
                                            <p:txEl>
                                              <p:pRg st="0" end="0"/>
                                            </p:txEl>
                                          </p:spTgt>
                                        </p:tgtEl>
                                        <p:attrNameLst>
                                          <p:attrName>ppt_h</p:attrName>
                                        </p:attrNameLst>
                                      </p:cBhvr>
                                      <p:tavLst>
                                        <p:tav tm="0">
                                          <p:val>
                                            <p:strVal val="#ppt_h"/>
                                          </p:val>
                                        </p:tav>
                                        <p:tav tm="100000">
                                          <p:val>
                                            <p:strVal val="#ppt_h"/>
                                          </p:val>
                                        </p:tav>
                                      </p:tavLst>
                                    </p:anim>
                                  </p:childTnLst>
                                </p:cTn>
                              </p:par>
                              <p:par>
                                <p:cTn id="35" presetID="17" presetClass="entr" presetSubtype="10" fill="hold" grpId="0" nodeType="withEffect">
                                  <p:stCondLst>
                                    <p:cond delay="0"/>
                                  </p:stCondLst>
                                  <p:childTnLst>
                                    <p:set>
                                      <p:cBhvr>
                                        <p:cTn id="36" dur="1" fill="hold">
                                          <p:stCondLst>
                                            <p:cond delay="0"/>
                                          </p:stCondLst>
                                        </p:cTn>
                                        <p:tgtEl>
                                          <p:spTgt spid="14">
                                            <p:bg/>
                                          </p:spTgt>
                                        </p:tgtEl>
                                        <p:attrNameLst>
                                          <p:attrName>style.visibility</p:attrName>
                                        </p:attrNameLst>
                                      </p:cBhvr>
                                      <p:to>
                                        <p:strVal val="visible"/>
                                      </p:to>
                                    </p:set>
                                    <p:anim calcmode="lin" valueType="num">
                                      <p:cBhvr>
                                        <p:cTn id="37" dur="500" fill="hold"/>
                                        <p:tgtEl>
                                          <p:spTgt spid="14">
                                            <p:bg/>
                                          </p:spTgt>
                                        </p:tgtEl>
                                        <p:attrNameLst>
                                          <p:attrName>ppt_w</p:attrName>
                                        </p:attrNameLst>
                                      </p:cBhvr>
                                      <p:tavLst>
                                        <p:tav tm="0">
                                          <p:val>
                                            <p:fltVal val="0"/>
                                          </p:val>
                                        </p:tav>
                                        <p:tav tm="100000">
                                          <p:val>
                                            <p:strVal val="#ppt_w"/>
                                          </p:val>
                                        </p:tav>
                                      </p:tavLst>
                                    </p:anim>
                                    <p:anim calcmode="lin" valueType="num">
                                      <p:cBhvr>
                                        <p:cTn id="38" dur="500" fill="hold"/>
                                        <p:tgtEl>
                                          <p:spTgt spid="14">
                                            <p:bg/>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 calcmode="lin" valueType="num">
                                      <p:cBhvr>
                                        <p:cTn id="43"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 grpId="0" build="p" animBg="1"/>
      <p:bldP spid="13" grpId="0" build="p" animBg="1"/>
      <p:bldP spid="14"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15306"/>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4">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39" t="24327" r="75793" b="61972"/>
          <a:stretch>
            <a:fillRect/>
          </a:stretch>
        </p:blipFill>
        <p:spPr bwMode="auto">
          <a:xfrm>
            <a:off x="11359666"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Titre 1">
            <a:extLst>
              <a:ext uri="{FF2B5EF4-FFF2-40B4-BE49-F238E27FC236}">
                <a16:creationId xmlns:a16="http://schemas.microsoft.com/office/drawing/2014/main" id="{833F83B3-5EB1-4D1A-8505-FD8F76F50346}"/>
              </a:ext>
            </a:extLst>
          </p:cNvPr>
          <p:cNvSpPr txBox="1">
            <a:spLocks/>
          </p:cNvSpPr>
          <p:nvPr/>
        </p:nvSpPr>
        <p:spPr>
          <a:xfrm>
            <a:off x="1312183" y="423206"/>
            <a:ext cx="10161104" cy="42320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يدعو المدرس المتعلمين إلى التفكير في المطلوب ، والتمرّن على الإنجاز في المسودة </a:t>
            </a:r>
            <a:endParaRPr lang="fr-FR" sz="1400" dirty="0">
              <a:solidFill>
                <a:schemeClr val="bg2">
                  <a:lumMod val="75000"/>
                </a:schemeClr>
              </a:solidFill>
            </a:endParaRPr>
          </a:p>
        </p:txBody>
      </p:sp>
      <p:sp>
        <p:nvSpPr>
          <p:cNvPr id="9" name="TextBox 13">
            <a:extLst>
              <a:ext uri="{FF2B5EF4-FFF2-40B4-BE49-F238E27FC236}">
                <a16:creationId xmlns:a16="http://schemas.microsoft.com/office/drawing/2014/main" id="{5F533496-2304-DC20-7800-2581BD86B5CB}"/>
              </a:ext>
            </a:extLst>
          </p:cNvPr>
          <p:cNvSpPr txBox="1">
            <a:spLocks noChangeArrowheads="1"/>
          </p:cNvSpPr>
          <p:nvPr/>
        </p:nvSpPr>
        <p:spPr bwMode="auto">
          <a:xfrm>
            <a:off x="2671625" y="33832"/>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sz="2000" b="1" dirty="0">
                <a:solidFill>
                  <a:schemeClr val="bg2">
                    <a:lumMod val="50000"/>
                  </a:schemeClr>
                </a:solidFill>
                <a:cs typeface="Calibri" panose="020F0502020204030204" pitchFamily="34" charset="0"/>
              </a:rPr>
              <a:t>كل واحد منكم سيشتغل  منفردا على الوضعية الآتية</a:t>
            </a:r>
            <a:r>
              <a:rPr lang="ar-MA" altLang="fr-FR" sz="2000" b="1" dirty="0">
                <a:solidFill>
                  <a:schemeClr val="bg2">
                    <a:lumMod val="50000"/>
                  </a:schemeClr>
                </a:solidFill>
                <a:cs typeface="Calibri" panose="020F0502020204030204" pitchFamily="34" charset="0"/>
              </a:rPr>
              <a:t>، أدعوكم إلى التوجه إلى الكراسة ص 23</a:t>
            </a:r>
            <a:endParaRPr lang="ar-MA" altLang="fr-FR" sz="2000" b="1" dirty="0">
              <a:solidFill>
                <a:schemeClr val="bg2">
                  <a:lumMod val="50000"/>
                </a:schemeClr>
              </a:solidFill>
              <a:highlight>
                <a:srgbClr val="FFFF00"/>
              </a:highlight>
              <a:cs typeface="Calibri" panose="020F0502020204030204" pitchFamily="34" charset="0"/>
            </a:endParaRPr>
          </a:p>
        </p:txBody>
      </p:sp>
      <p:pic>
        <p:nvPicPr>
          <p:cNvPr id="10" name="Picture 2">
            <a:extLst>
              <a:ext uri="{FF2B5EF4-FFF2-40B4-BE49-F238E27FC236}">
                <a16:creationId xmlns:a16="http://schemas.microsoft.com/office/drawing/2014/main" id="{85408B87-E016-48E6-5799-64F763BBC76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8887930" y="806389"/>
            <a:ext cx="3249643" cy="3249643"/>
          </a:xfrm>
          <a:prstGeom prst="rect">
            <a:avLst/>
          </a:prstGeom>
        </p:spPr>
      </p:pic>
      <p:sp>
        <p:nvSpPr>
          <p:cNvPr id="11" name="Rectangle 10">
            <a:extLst>
              <a:ext uri="{FF2B5EF4-FFF2-40B4-BE49-F238E27FC236}">
                <a16:creationId xmlns:a16="http://schemas.microsoft.com/office/drawing/2014/main" id="{55DF1526-DAA3-918B-4DBB-3E2A1B786731}"/>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78696583-C694-FE9D-6509-010C2698A24D}"/>
              </a:ext>
            </a:extLst>
          </p:cNvPr>
          <p:cNvSpPr/>
          <p:nvPr/>
        </p:nvSpPr>
        <p:spPr>
          <a:xfrm>
            <a:off x="1907794" y="966874"/>
            <a:ext cx="5899851" cy="443447"/>
          </a:xfrm>
          <a:prstGeom prst="rec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chemeClr val="tx1"/>
                </a:solidFill>
              </a:rPr>
              <a:t>أدوات أوظفها لإنجاز المهمة بنجاح:</a:t>
            </a:r>
            <a:endParaRPr lang="fr-FR" sz="2400" dirty="0">
              <a:solidFill>
                <a:schemeClr val="tx1"/>
              </a:solidFill>
            </a:endParaRPr>
          </a:p>
        </p:txBody>
      </p:sp>
      <p:graphicFrame>
        <p:nvGraphicFramePr>
          <p:cNvPr id="19" name="Tableau 18">
            <a:extLst>
              <a:ext uri="{FF2B5EF4-FFF2-40B4-BE49-F238E27FC236}">
                <a16:creationId xmlns:a16="http://schemas.microsoft.com/office/drawing/2014/main" id="{FACABBCA-40FE-C96B-D800-2E6509A0A1B5}"/>
              </a:ext>
            </a:extLst>
          </p:cNvPr>
          <p:cNvGraphicFramePr>
            <a:graphicFrameLocks noGrp="1"/>
          </p:cNvGraphicFramePr>
          <p:nvPr>
            <p:extLst>
              <p:ext uri="{D42A27DB-BD31-4B8C-83A1-F6EECF244321}">
                <p14:modId xmlns:p14="http://schemas.microsoft.com/office/powerpoint/2010/main" val="4146888798"/>
              </p:ext>
            </p:extLst>
          </p:nvPr>
        </p:nvGraphicFramePr>
        <p:xfrm>
          <a:off x="4889540" y="4479410"/>
          <a:ext cx="4337609" cy="2267998"/>
        </p:xfrm>
        <a:graphic>
          <a:graphicData uri="http://schemas.openxmlformats.org/drawingml/2006/table">
            <a:tbl>
              <a:tblPr rtl="1" firstRow="1" firstCol="1" bandRow="1">
                <a:tableStyleId>{5940675A-B579-460E-94D1-54222C63F5DA}</a:tableStyleId>
              </a:tblPr>
              <a:tblGrid>
                <a:gridCol w="3217861">
                  <a:extLst>
                    <a:ext uri="{9D8B030D-6E8A-4147-A177-3AD203B41FA5}">
                      <a16:colId xmlns:a16="http://schemas.microsoft.com/office/drawing/2014/main" val="2584582014"/>
                    </a:ext>
                  </a:extLst>
                </a:gridCol>
                <a:gridCol w="322763">
                  <a:extLst>
                    <a:ext uri="{9D8B030D-6E8A-4147-A177-3AD203B41FA5}">
                      <a16:colId xmlns:a16="http://schemas.microsoft.com/office/drawing/2014/main" val="2831188359"/>
                    </a:ext>
                  </a:extLst>
                </a:gridCol>
                <a:gridCol w="377868">
                  <a:extLst>
                    <a:ext uri="{9D8B030D-6E8A-4147-A177-3AD203B41FA5}">
                      <a16:colId xmlns:a16="http://schemas.microsoft.com/office/drawing/2014/main" val="2653171822"/>
                    </a:ext>
                  </a:extLst>
                </a:gridCol>
                <a:gridCol w="419117">
                  <a:extLst>
                    <a:ext uri="{9D8B030D-6E8A-4147-A177-3AD203B41FA5}">
                      <a16:colId xmlns:a16="http://schemas.microsoft.com/office/drawing/2014/main" val="1596819464"/>
                    </a:ext>
                  </a:extLst>
                </a:gridCol>
              </a:tblGrid>
              <a:tr h="574417">
                <a:tc>
                  <a:txBody>
                    <a:bodyPr/>
                    <a:lstStyle/>
                    <a:p>
                      <a:pPr algn="ctr" rtl="1">
                        <a:lnSpc>
                          <a:spcPct val="107000"/>
                        </a:lnSpc>
                        <a:spcAft>
                          <a:spcPts val="800"/>
                        </a:spcAft>
                      </a:pPr>
                      <a:r>
                        <a:rPr lang="ar-SA" sz="1400" b="1" kern="1200" dirty="0">
                          <a:solidFill>
                            <a:schemeClr val="tx1"/>
                          </a:solidFill>
                        </a:rPr>
                        <a:t>المعيار</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نعم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نسبيا</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لا</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extLst>
                  <a:ext uri="{0D108BD9-81ED-4DB2-BD59-A6C34878D82A}">
                    <a16:rowId xmlns:a16="http://schemas.microsoft.com/office/drawing/2014/main" val="942911937"/>
                  </a:ext>
                </a:extLst>
              </a:tr>
              <a:tr h="279791">
                <a:tc>
                  <a:txBody>
                    <a:bodyPr/>
                    <a:lstStyle/>
                    <a:p>
                      <a:pPr algn="r" rtl="1">
                        <a:lnSpc>
                          <a:spcPct val="107000"/>
                        </a:lnSpc>
                        <a:spcAft>
                          <a:spcPts val="800"/>
                        </a:spcAft>
                      </a:pPr>
                      <a:r>
                        <a:rPr lang="ar-SA" sz="1400" b="1" kern="1200" dirty="0">
                          <a:solidFill>
                            <a:schemeClr val="tx1"/>
                          </a:solidFill>
                        </a:rPr>
                        <a:t>تحدثت</a:t>
                      </a:r>
                      <a:r>
                        <a:rPr lang="ar-MA" sz="1400" b="1" kern="1200" dirty="0">
                          <a:solidFill>
                            <a:schemeClr val="tx1"/>
                          </a:solidFill>
                        </a:rPr>
                        <a:t>ُ</a:t>
                      </a:r>
                      <a:r>
                        <a:rPr lang="ar-SA" sz="1400" b="1" kern="1200" dirty="0">
                          <a:solidFill>
                            <a:schemeClr val="tx1"/>
                          </a:solidFill>
                        </a:rPr>
                        <a:t> باسترسال في خطاب منسجم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21097593"/>
                  </a:ext>
                </a:extLst>
              </a:tr>
              <a:tr h="279791">
                <a:tc>
                  <a:txBody>
                    <a:bodyPr/>
                    <a:lstStyle/>
                    <a:p>
                      <a:pPr algn="r" rtl="1">
                        <a:lnSpc>
                          <a:spcPct val="107000"/>
                        </a:lnSpc>
                        <a:spcAft>
                          <a:spcPts val="800"/>
                        </a:spcAft>
                      </a:pPr>
                      <a:r>
                        <a:rPr lang="ar-SA" sz="1400" b="1" kern="1200" dirty="0">
                          <a:solidFill>
                            <a:schemeClr val="tx1"/>
                          </a:solidFill>
                        </a:rPr>
                        <a:t>استخدمت</a:t>
                      </a:r>
                      <a:r>
                        <a:rPr lang="ar-MA" sz="1400" b="1" kern="1200" dirty="0">
                          <a:solidFill>
                            <a:schemeClr val="tx1"/>
                          </a:solidFill>
                        </a:rPr>
                        <a:t>ُ</a:t>
                      </a:r>
                      <a:r>
                        <a:rPr lang="ar-SA" sz="1400" b="1" kern="1200" dirty="0">
                          <a:solidFill>
                            <a:schemeClr val="tx1"/>
                          </a:solidFill>
                        </a:rPr>
                        <a:t> جملا مفيدة ومترابطة</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528724"/>
                  </a:ext>
                </a:extLst>
              </a:tr>
              <a:tr h="279791">
                <a:tc>
                  <a:txBody>
                    <a:bodyPr/>
                    <a:lstStyle/>
                    <a:p>
                      <a:pPr algn="r" rtl="1">
                        <a:lnSpc>
                          <a:spcPct val="107000"/>
                        </a:lnSpc>
                        <a:spcAft>
                          <a:spcPts val="800"/>
                        </a:spcAft>
                      </a:pPr>
                      <a:r>
                        <a:rPr lang="ar-SA" sz="1400" b="1" kern="1200" dirty="0">
                          <a:solidFill>
                            <a:schemeClr val="tx1"/>
                          </a:solidFill>
                        </a:rPr>
                        <a:t>وظفت</a:t>
                      </a:r>
                      <a:r>
                        <a:rPr lang="ar-MA" sz="1400" b="1" kern="1200" dirty="0">
                          <a:solidFill>
                            <a:schemeClr val="tx1"/>
                          </a:solidFill>
                        </a:rPr>
                        <a:t>ُ</a:t>
                      </a:r>
                      <a:r>
                        <a:rPr lang="ar-SA" sz="1400" b="1" kern="1200" dirty="0">
                          <a:solidFill>
                            <a:schemeClr val="tx1"/>
                          </a:solidFill>
                        </a:rPr>
                        <a:t> أفعال كلام مناسبة.</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75235675"/>
                  </a:ext>
                </a:extLst>
              </a:tr>
              <a:tr h="279791">
                <a:tc>
                  <a:txBody>
                    <a:bodyPr/>
                    <a:lstStyle/>
                    <a:p>
                      <a:pPr algn="r" rtl="1">
                        <a:lnSpc>
                          <a:spcPct val="107000"/>
                        </a:lnSpc>
                        <a:spcAft>
                          <a:spcPts val="800"/>
                        </a:spcAft>
                      </a:pPr>
                      <a:r>
                        <a:rPr lang="fr-FR" sz="1400" b="1" kern="1200" dirty="0">
                          <a:solidFill>
                            <a:schemeClr val="tx1"/>
                          </a:solidFill>
                        </a:rPr>
                        <a:t> </a:t>
                      </a:r>
                      <a:r>
                        <a:rPr lang="ar-SA" sz="1400" b="1" kern="1200" dirty="0">
                          <a:solidFill>
                            <a:schemeClr val="tx1"/>
                          </a:solidFill>
                        </a:rPr>
                        <a:t>تحدثت</a:t>
                      </a:r>
                      <a:r>
                        <a:rPr lang="ar-MA" sz="1400" b="1" kern="1200" dirty="0">
                          <a:solidFill>
                            <a:schemeClr val="tx1"/>
                          </a:solidFill>
                        </a:rPr>
                        <a:t>ُ</a:t>
                      </a:r>
                      <a:r>
                        <a:rPr lang="ar-SA" sz="1400" b="1" kern="1200" dirty="0">
                          <a:solidFill>
                            <a:schemeClr val="tx1"/>
                          </a:solidFill>
                        </a:rPr>
                        <a:t> بشكل جهري ومعبر (نبرة، إيقاع، تنغيم).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9067060"/>
                  </a:ext>
                </a:extLst>
              </a:tr>
              <a:tr h="574417">
                <a:tc>
                  <a:txBody>
                    <a:bodyPr/>
                    <a:lstStyle/>
                    <a:p>
                      <a:pPr algn="r" rtl="1">
                        <a:lnSpc>
                          <a:spcPct val="107000"/>
                        </a:lnSpc>
                        <a:spcAft>
                          <a:spcPts val="800"/>
                        </a:spcAft>
                      </a:pPr>
                      <a:r>
                        <a:rPr lang="ar-SA" sz="1400" b="1" kern="1200" dirty="0">
                          <a:solidFill>
                            <a:schemeClr val="tx1"/>
                          </a:solidFill>
                        </a:rPr>
                        <a:t>استخدمت</a:t>
                      </a:r>
                      <a:r>
                        <a:rPr lang="ar-MA" sz="1400" b="1" kern="1200" dirty="0">
                          <a:solidFill>
                            <a:schemeClr val="tx1"/>
                          </a:solidFill>
                        </a:rPr>
                        <a:t>ُ</a:t>
                      </a:r>
                      <a:r>
                        <a:rPr lang="ar-SA" sz="1400" b="1" kern="1200" dirty="0">
                          <a:solidFill>
                            <a:schemeClr val="tx1"/>
                          </a:solidFill>
                        </a:rPr>
                        <a:t> لغة الجسد (التواصل غير اللفظي) بالعين، باليد</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68942181"/>
                  </a:ext>
                </a:extLst>
              </a:tr>
            </a:tbl>
          </a:graphicData>
        </a:graphic>
      </p:graphicFrame>
      <p:pic>
        <p:nvPicPr>
          <p:cNvPr id="21" name="WhatsApp Video 2024-09-27 at 21.02.05">
            <a:hlinkClick r:id="" action="ppaction://media"/>
            <a:extLst>
              <a:ext uri="{FF2B5EF4-FFF2-40B4-BE49-F238E27FC236}">
                <a16:creationId xmlns:a16="http://schemas.microsoft.com/office/drawing/2014/main" id="{14A62554-8767-5208-1935-F2024DB9029A}"/>
              </a:ext>
            </a:extLst>
          </p:cNvPr>
          <p:cNvPicPr>
            <a:picLocks noChangeAspect="1"/>
          </p:cNvPicPr>
          <p:nvPr>
            <a:videoFile r:link="rId2"/>
            <p:extLst>
              <p:ext uri="{DAA4B4D4-6D71-4841-9C94-3DE7FCFB9230}">
                <p14:media xmlns:p14="http://schemas.microsoft.com/office/powerpoint/2010/main" r:embed="rId1"/>
              </p:ext>
            </p:extLst>
          </p:nvPr>
        </p:nvPicPr>
        <p:blipFill>
          <a:blip r:embed="rId8">
            <a:lum bright="40000" contrast="40000"/>
          </a:blip>
          <a:stretch>
            <a:fillRect/>
          </a:stretch>
        </p:blipFill>
        <p:spPr>
          <a:xfrm>
            <a:off x="9517489" y="4576470"/>
            <a:ext cx="2168775" cy="1228973"/>
          </a:xfrm>
          <a:prstGeom prst="rect">
            <a:avLst/>
          </a:prstGeom>
        </p:spPr>
      </p:pic>
      <p:pic>
        <p:nvPicPr>
          <p:cNvPr id="17" name="Image 16">
            <a:extLst>
              <a:ext uri="{FF2B5EF4-FFF2-40B4-BE49-F238E27FC236}">
                <a16:creationId xmlns:a16="http://schemas.microsoft.com/office/drawing/2014/main" id="{27D5E335-F955-3F04-E1D5-FF3B4FB60574}"/>
              </a:ext>
            </a:extLst>
          </p:cNvPr>
          <p:cNvPicPr>
            <a:picLocks noChangeAspect="1"/>
          </p:cNvPicPr>
          <p:nvPr/>
        </p:nvPicPr>
        <p:blipFill rotWithShape="1">
          <a:blip r:embed="rId9"/>
          <a:srcRect t="15260" b="60600"/>
          <a:stretch/>
        </p:blipFill>
        <p:spPr>
          <a:xfrm>
            <a:off x="4984885" y="1679710"/>
            <a:ext cx="4085740" cy="1620000"/>
          </a:xfrm>
          <a:prstGeom prst="rect">
            <a:avLst/>
          </a:prstGeom>
        </p:spPr>
      </p:pic>
      <p:pic>
        <p:nvPicPr>
          <p:cNvPr id="20" name="Image 19">
            <a:extLst>
              <a:ext uri="{FF2B5EF4-FFF2-40B4-BE49-F238E27FC236}">
                <a16:creationId xmlns:a16="http://schemas.microsoft.com/office/drawing/2014/main" id="{A2A6DA03-B0D8-9345-90F9-68B1B837467D}"/>
              </a:ext>
            </a:extLst>
          </p:cNvPr>
          <p:cNvPicPr>
            <a:picLocks noChangeAspect="1"/>
          </p:cNvPicPr>
          <p:nvPr/>
        </p:nvPicPr>
        <p:blipFill rotWithShape="1">
          <a:blip r:embed="rId9"/>
          <a:srcRect t="39976"/>
          <a:stretch/>
        </p:blipFill>
        <p:spPr>
          <a:xfrm>
            <a:off x="54427" y="1484341"/>
            <a:ext cx="4876031" cy="2528220"/>
          </a:xfrm>
          <a:prstGeom prst="rect">
            <a:avLst/>
          </a:prstGeom>
        </p:spPr>
      </p:pic>
      <p:pic>
        <p:nvPicPr>
          <p:cNvPr id="22" name="Image 21">
            <a:extLst>
              <a:ext uri="{FF2B5EF4-FFF2-40B4-BE49-F238E27FC236}">
                <a16:creationId xmlns:a16="http://schemas.microsoft.com/office/drawing/2014/main" id="{482ADF02-69CE-8E2F-D090-884FFFB8362D}"/>
              </a:ext>
            </a:extLst>
          </p:cNvPr>
          <p:cNvPicPr>
            <a:picLocks noChangeAspect="1"/>
          </p:cNvPicPr>
          <p:nvPr/>
        </p:nvPicPr>
        <p:blipFill>
          <a:blip r:embed="rId10"/>
          <a:stretch>
            <a:fillRect/>
          </a:stretch>
        </p:blipFill>
        <p:spPr>
          <a:xfrm>
            <a:off x="54427" y="4576470"/>
            <a:ext cx="4661570" cy="2088000"/>
          </a:xfrm>
          <a:prstGeom prst="rect">
            <a:avLst/>
          </a:prstGeom>
        </p:spPr>
      </p:pic>
    </p:spTree>
    <p:extLst>
      <p:ext uri="{BB962C8B-B14F-4D97-AF65-F5344CB8AC3E}">
        <p14:creationId xmlns:p14="http://schemas.microsoft.com/office/powerpoint/2010/main" val="168537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3832"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1"/>
                                        </p:tgtEl>
                                      </p:cBhvr>
                                    </p:cmd>
                                  </p:childTnLst>
                                </p:cTn>
                              </p:par>
                            </p:childTnLst>
                          </p:cTn>
                        </p:par>
                      </p:childTnLst>
                    </p:cTn>
                  </p:par>
                </p:childTnLst>
              </p:cTn>
              <p:nextCondLst>
                <p:cond evt="onClick" delay="0">
                  <p:tgtEl>
                    <p:spTgt spid="21"/>
                  </p:tgtEl>
                </p:cond>
              </p:nextCondLst>
            </p:seq>
            <p:video>
              <p:cMediaNode vol="80000">
                <p:cTn id="12" fill="hold" display="0">
                  <p:stCondLst>
                    <p:cond delay="indefinite"/>
                  </p:stCondLst>
                </p:cTn>
                <p:tgtEl>
                  <p:spTgt spid="21"/>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54634"/>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Titre 1">
            <a:extLst>
              <a:ext uri="{FF2B5EF4-FFF2-40B4-BE49-F238E27FC236}">
                <a16:creationId xmlns:a16="http://schemas.microsoft.com/office/drawing/2014/main" id="{3B8108CE-9FC0-5BB1-C545-6D2FADC88E89}"/>
              </a:ext>
            </a:extLst>
          </p:cNvPr>
          <p:cNvSpPr txBox="1">
            <a:spLocks/>
          </p:cNvSpPr>
          <p:nvPr/>
        </p:nvSpPr>
        <p:spPr>
          <a:xfrm>
            <a:off x="405727" y="512697"/>
            <a:ext cx="11702718" cy="5252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يدعو المدرس المتعلمين إلى الانتباه والتركيز، يستمع إلى إجابات 6 متعلمين وذلك في حدود 30 ثانية لكل واحد منهم. ويطلب من باقي المتعلمين  تتبع مدى الالتزام بالقواعد المقدمة سلفا. وذلك بناء على شبكة التقويم. </a:t>
            </a:r>
            <a:endParaRPr lang="fr-FR" sz="1200" dirty="0">
              <a:solidFill>
                <a:schemeClr val="bg2">
                  <a:lumMod val="75000"/>
                </a:schemeClr>
              </a:solidFill>
            </a:endParaRPr>
          </a:p>
        </p:txBody>
      </p:sp>
      <p:sp>
        <p:nvSpPr>
          <p:cNvPr id="9" name="TextBox 13">
            <a:extLst>
              <a:ext uri="{FF2B5EF4-FFF2-40B4-BE49-F238E27FC236}">
                <a16:creationId xmlns:a16="http://schemas.microsoft.com/office/drawing/2014/main" id="{D6CA4C86-AD00-1759-7CC9-A5B7B4DDB92C}"/>
              </a:ext>
            </a:extLst>
          </p:cNvPr>
          <p:cNvSpPr txBox="1">
            <a:spLocks noChangeArrowheads="1"/>
          </p:cNvSpPr>
          <p:nvPr/>
        </p:nvSpPr>
        <p:spPr bwMode="auto">
          <a:xfrm>
            <a:off x="1360162" y="97188"/>
            <a:ext cx="979384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انتهت المدة المخصصة للمهمة، الآن لنستمع لإجاباتكم.</a:t>
            </a:r>
          </a:p>
        </p:txBody>
      </p:sp>
      <p:pic>
        <p:nvPicPr>
          <p:cNvPr id="25" name="Google Shape;1504;p44" descr="Lever la main - Icônes mains et gestes gratuites">
            <a:extLst>
              <a:ext uri="{FF2B5EF4-FFF2-40B4-BE49-F238E27FC236}">
                <a16:creationId xmlns:a16="http://schemas.microsoft.com/office/drawing/2014/main" id="{D29A4FBD-4148-057E-F381-91C579DFADF3}"/>
              </a:ext>
            </a:extLst>
          </p:cNvPr>
          <p:cNvPicPr preferRelativeResize="0"/>
          <p:nvPr/>
        </p:nvPicPr>
        <p:blipFill rotWithShape="1">
          <a:blip r:embed="rId4">
            <a:alphaModFix/>
          </a:blip>
          <a:srcRect/>
          <a:stretch/>
        </p:blipFill>
        <p:spPr>
          <a:xfrm>
            <a:off x="151886" y="111545"/>
            <a:ext cx="702642" cy="716446"/>
          </a:xfrm>
          <a:prstGeom prst="rect">
            <a:avLst/>
          </a:prstGeom>
          <a:noFill/>
          <a:ln>
            <a:noFill/>
          </a:ln>
        </p:spPr>
      </p:pic>
      <p:pic>
        <p:nvPicPr>
          <p:cNvPr id="2" name="Image 1" descr="Une image contenant dessin, dessin humoristique, clipart, illustration&#10;&#10;Le contenu généré par l’IA peut être incorrect.">
            <a:extLst>
              <a:ext uri="{FF2B5EF4-FFF2-40B4-BE49-F238E27FC236}">
                <a16:creationId xmlns:a16="http://schemas.microsoft.com/office/drawing/2014/main" id="{5914A2DC-B321-528A-D435-45E2C08D90AA}"/>
              </a:ext>
            </a:extLst>
          </p:cNvPr>
          <p:cNvPicPr>
            <a:picLocks noChangeAspect="1"/>
          </p:cNvPicPr>
          <p:nvPr/>
        </p:nvPicPr>
        <p:blipFill>
          <a:blip r:embed="rId5"/>
          <a:stretch>
            <a:fillRect/>
          </a:stretch>
        </p:blipFill>
        <p:spPr>
          <a:xfrm flipH="1">
            <a:off x="1003615" y="978953"/>
            <a:ext cx="1524203" cy="2286305"/>
          </a:xfrm>
          <a:prstGeom prst="rect">
            <a:avLst/>
          </a:prstGeom>
        </p:spPr>
      </p:pic>
      <p:pic>
        <p:nvPicPr>
          <p:cNvPr id="5" name="Image 4" descr="Une image contenant garçon, clipart, dessin, dessin humoristique&#10;&#10;Le contenu généré par l’IA peut être incorrect.">
            <a:extLst>
              <a:ext uri="{FF2B5EF4-FFF2-40B4-BE49-F238E27FC236}">
                <a16:creationId xmlns:a16="http://schemas.microsoft.com/office/drawing/2014/main" id="{987C84B4-A3CD-8A1B-BCDC-9441FDAD60BD}"/>
              </a:ext>
            </a:extLst>
          </p:cNvPr>
          <p:cNvPicPr>
            <a:picLocks noChangeAspect="1"/>
          </p:cNvPicPr>
          <p:nvPr/>
        </p:nvPicPr>
        <p:blipFill>
          <a:blip r:embed="rId6"/>
          <a:srcRect b="5107"/>
          <a:stretch/>
        </p:blipFill>
        <p:spPr>
          <a:xfrm flipH="1">
            <a:off x="4410447" y="956755"/>
            <a:ext cx="1593084" cy="2267601"/>
          </a:xfrm>
          <a:prstGeom prst="rect">
            <a:avLst/>
          </a:prstGeom>
        </p:spPr>
      </p:pic>
      <p:pic>
        <p:nvPicPr>
          <p:cNvPr id="7" name="Image 6" descr="Une image contenant dessin, illustration, dessin humoristique, clipart&#10;&#10;Le contenu généré par l’IA peut être incorrect.">
            <a:extLst>
              <a:ext uri="{FF2B5EF4-FFF2-40B4-BE49-F238E27FC236}">
                <a16:creationId xmlns:a16="http://schemas.microsoft.com/office/drawing/2014/main" id="{74A636AB-0C05-5D9F-F564-C34E28295E88}"/>
              </a:ext>
            </a:extLst>
          </p:cNvPr>
          <p:cNvPicPr>
            <a:picLocks noChangeAspect="1"/>
          </p:cNvPicPr>
          <p:nvPr/>
        </p:nvPicPr>
        <p:blipFill>
          <a:blip r:embed="rId7"/>
          <a:stretch>
            <a:fillRect/>
          </a:stretch>
        </p:blipFill>
        <p:spPr>
          <a:xfrm>
            <a:off x="7886161" y="956755"/>
            <a:ext cx="1486793" cy="2230189"/>
          </a:xfrm>
          <a:prstGeom prst="rect">
            <a:avLst/>
          </a:prstGeom>
        </p:spPr>
      </p:pic>
      <p:pic>
        <p:nvPicPr>
          <p:cNvPr id="8" name="Image 7" descr="Une image contenant garçon, clipart, dessin, dessin humoristique&#10;&#10;Le contenu généré par l’IA peut être incorrect.">
            <a:extLst>
              <a:ext uri="{FF2B5EF4-FFF2-40B4-BE49-F238E27FC236}">
                <a16:creationId xmlns:a16="http://schemas.microsoft.com/office/drawing/2014/main" id="{D90C92C9-C58C-5361-7448-561455A07C2C}"/>
              </a:ext>
            </a:extLst>
          </p:cNvPr>
          <p:cNvPicPr>
            <a:picLocks noChangeAspect="1"/>
          </p:cNvPicPr>
          <p:nvPr/>
        </p:nvPicPr>
        <p:blipFill>
          <a:blip r:embed="rId8">
            <a:extLst>
              <a:ext uri="{BEBA8EAE-BF5A-486C-A8C5-ECC9F3942E4B}">
                <a14:imgProps xmlns:a14="http://schemas.microsoft.com/office/drawing/2010/main">
                  <a14:imgLayer r:embed="rId9">
                    <a14:imgEffect>
                      <a14:saturation sat="300000"/>
                    </a14:imgEffect>
                  </a14:imgLayer>
                </a14:imgProps>
              </a:ext>
            </a:extLst>
          </a:blip>
          <a:srcRect b="5107"/>
          <a:stretch/>
        </p:blipFill>
        <p:spPr>
          <a:xfrm>
            <a:off x="10405846" y="940974"/>
            <a:ext cx="1632906" cy="2324284"/>
          </a:xfrm>
          <a:prstGeom prst="rect">
            <a:avLst/>
          </a:prstGeom>
        </p:spPr>
      </p:pic>
      <p:pic>
        <p:nvPicPr>
          <p:cNvPr id="10" name="Image 9" descr="Une image contenant dessin, dessin humoristique, clipart, illustration&#10;&#10;Le contenu généré par l’IA peut être incorrect.">
            <a:extLst>
              <a:ext uri="{FF2B5EF4-FFF2-40B4-BE49-F238E27FC236}">
                <a16:creationId xmlns:a16="http://schemas.microsoft.com/office/drawing/2014/main" id="{D2B152C1-5F4B-1BE3-861C-66E6FA1E380B}"/>
              </a:ext>
            </a:extLst>
          </p:cNvPr>
          <p:cNvPicPr>
            <a:picLocks noChangeAspect="1"/>
          </p:cNvPicPr>
          <p:nvPr/>
        </p:nvPicPr>
        <p:blipFill>
          <a:blip r:embed="rId10">
            <a:extLst>
              <a:ext uri="{BEBA8EAE-BF5A-486C-A8C5-ECC9F3942E4B}">
                <a14:imgProps xmlns:a14="http://schemas.microsoft.com/office/drawing/2010/main">
                  <a14:imgLayer r:embed="rId11">
                    <a14:imgEffect>
                      <a14:saturation sat="200000"/>
                    </a14:imgEffect>
                  </a14:imgLayer>
                </a14:imgProps>
              </a:ext>
            </a:extLst>
          </a:blip>
          <a:stretch>
            <a:fillRect/>
          </a:stretch>
        </p:blipFill>
        <p:spPr>
          <a:xfrm flipH="1">
            <a:off x="7000224" y="3874380"/>
            <a:ext cx="1524203" cy="2286305"/>
          </a:xfrm>
          <a:prstGeom prst="rect">
            <a:avLst/>
          </a:prstGeom>
        </p:spPr>
      </p:pic>
      <p:pic>
        <p:nvPicPr>
          <p:cNvPr id="11" name="Image 10" descr="Une image contenant garçon, clipart, dessin, dessin humoristique&#10;&#10;Le contenu généré par l’IA peut être incorrect.">
            <a:extLst>
              <a:ext uri="{FF2B5EF4-FFF2-40B4-BE49-F238E27FC236}">
                <a16:creationId xmlns:a16="http://schemas.microsoft.com/office/drawing/2014/main" id="{99DE0514-32A7-B155-5106-92506DCC4C1F}"/>
              </a:ext>
            </a:extLst>
          </p:cNvPr>
          <p:cNvPicPr>
            <a:picLocks noChangeAspect="1"/>
          </p:cNvPicPr>
          <p:nvPr/>
        </p:nvPicPr>
        <p:blipFill>
          <a:blip r:embed="rId12"/>
          <a:srcRect b="5107"/>
          <a:stretch/>
        </p:blipFill>
        <p:spPr>
          <a:xfrm flipH="1">
            <a:off x="3727960" y="3874380"/>
            <a:ext cx="1593084" cy="2267601"/>
          </a:xfrm>
          <a:prstGeom prst="rect">
            <a:avLst/>
          </a:prstGeom>
        </p:spPr>
      </p:pic>
      <p:sp>
        <p:nvSpPr>
          <p:cNvPr id="12" name="Rectangle 11">
            <a:extLst>
              <a:ext uri="{FF2B5EF4-FFF2-40B4-BE49-F238E27FC236}">
                <a16:creationId xmlns:a16="http://schemas.microsoft.com/office/drawing/2014/main" id="{3E6A4B2F-3644-B5C0-5192-24C03E872B70}"/>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392327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30547"/>
            <a:ext cx="12192000" cy="6777758"/>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879051" y="403066"/>
            <a:ext cx="10578161"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يخلق المدرس  تفاعلا صفيا بطرح سؤال: ما رأيكم في إجابة زملائكم: وذلك بتحديد العناصر الآتية:</a:t>
            </a:r>
            <a:r>
              <a:rPr lang="ar-MA" sz="1400" dirty="0">
                <a:solidFill>
                  <a:schemeClr val="bg2">
                    <a:lumMod val="75000"/>
                  </a:schemeClr>
                </a:solidFill>
                <a:latin typeface="Calibri" panose="020F0502020204030204" pitchFamily="34" charset="0"/>
                <a:ea typeface="+mj-ea"/>
                <a:cs typeface="Calibri" panose="020F0502020204030204" pitchFamily="34" charset="0"/>
              </a:rPr>
              <a:t> 1-ملاحظة عدد الأفعال الكلامية التي تم استخدامها. 2-التحقق مما إذا كانوا قد أجابوا عن جميع أسئلة التعليمات. 3-إبداء رأيهم في الإنتاج. في الختام، يقدم تغذية راجعة شاملة.</a:t>
            </a:r>
            <a:endParaRPr lang="fr-FR" sz="1400" dirty="0">
              <a:solidFill>
                <a:schemeClr val="bg2">
                  <a:lumMod val="75000"/>
                </a:schemeClr>
              </a:solidFill>
              <a:latin typeface="Calibri" panose="020F0502020204030204" pitchFamily="34" charset="0"/>
              <a:ea typeface="+mj-ea"/>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479374" y="40223"/>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ما رأيكم في ما قدمه زملاؤكم؟</a:t>
            </a:r>
            <a:endParaRPr dirty="0"/>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3">
            <a:alphaModFix/>
          </a:blip>
          <a:srcRect/>
          <a:stretch/>
        </p:blipFill>
        <p:spPr>
          <a:xfrm>
            <a:off x="27212" y="79126"/>
            <a:ext cx="702642" cy="702642"/>
          </a:xfrm>
          <a:prstGeom prst="rect">
            <a:avLst/>
          </a:prstGeom>
          <a:noFill/>
          <a:ln>
            <a:noFill/>
          </a:ln>
        </p:spPr>
      </p:pic>
      <p:pic>
        <p:nvPicPr>
          <p:cNvPr id="7" name="Image 6">
            <a:extLst>
              <a:ext uri="{FF2B5EF4-FFF2-40B4-BE49-F238E27FC236}">
                <a16:creationId xmlns:a16="http://schemas.microsoft.com/office/drawing/2014/main" id="{2C3E25DC-296A-066C-1871-F59E757B6EBF}"/>
              </a:ext>
            </a:extLst>
          </p:cNvPr>
          <p:cNvPicPr>
            <a:picLocks noChangeAspect="1"/>
          </p:cNvPicPr>
          <p:nvPr/>
        </p:nvPicPr>
        <p:blipFill rotWithShape="1">
          <a:blip r:embed="rId4">
            <a:extLst>
              <a:ext uri="{28A0092B-C50C-407E-A947-70E740481C1C}">
                <a14:useLocalDpi xmlns:a14="http://schemas.microsoft.com/office/drawing/2010/main" val="0"/>
              </a:ext>
            </a:extLst>
          </a:blip>
          <a:srcRect b="10724"/>
          <a:stretch/>
        </p:blipFill>
        <p:spPr>
          <a:xfrm>
            <a:off x="1576815" y="1203389"/>
            <a:ext cx="8835180" cy="4680000"/>
          </a:xfrm>
          <a:prstGeom prst="rect">
            <a:avLst/>
          </a:prstGeom>
        </p:spPr>
      </p:pic>
    </p:spTree>
    <p:extLst>
      <p:ext uri="{BB962C8B-B14F-4D97-AF65-F5344CB8AC3E}">
        <p14:creationId xmlns:p14="http://schemas.microsoft.com/office/powerpoint/2010/main" val="5673733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1945420"/>
            <a:ext cx="5400765" cy="210031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M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MA" sz="4800" b="1" i="0" u="none" strike="noStrike" kern="0" cap="none" spc="0" normalizeH="0" baseline="0" noProof="0" dirty="0">
                <a:ln>
                  <a:noFill/>
                </a:ln>
                <a:solidFill>
                  <a:srgbClr val="44546A"/>
                </a:solidFill>
                <a:effectLst/>
                <a:uLnTx/>
                <a:uFillTx/>
                <a:latin typeface="Arial"/>
                <a:ea typeface="Calibri"/>
                <a:cs typeface="Arial"/>
              </a:rPr>
              <a:t>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
        <p:nvSpPr>
          <p:cNvPr id="2" name="Rectangle 1">
            <a:extLst>
              <a:ext uri="{FF2B5EF4-FFF2-40B4-BE49-F238E27FC236}">
                <a16:creationId xmlns:a16="http://schemas.microsoft.com/office/drawing/2014/main" id="{0A5EFE0C-D4B0-AD69-CB8E-4CD9BB9D3086}"/>
              </a:ext>
            </a:extLst>
          </p:cNvPr>
          <p:cNvSpPr/>
          <p:nvPr/>
        </p:nvSpPr>
        <p:spPr>
          <a:xfrm>
            <a:off x="0" y="30547"/>
            <a:ext cx="12192000" cy="6777758"/>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10581680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03EEF6A-F975-1C30-D797-F67F9F5C9607}"/>
              </a:ext>
            </a:extLst>
          </p:cNvPr>
          <p:cNvSpPr txBox="1">
            <a:spLocks noChangeArrowheads="1"/>
          </p:cNvSpPr>
          <p:nvPr/>
        </p:nvSpPr>
        <p:spPr bwMode="auto">
          <a:xfrm>
            <a:off x="0" y="55083"/>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من يذكرني بما تعلمناه اليوم؟</a:t>
            </a:r>
          </a:p>
        </p:txBody>
      </p:sp>
      <p:sp>
        <p:nvSpPr>
          <p:cNvPr id="6" name="Titre 2">
            <a:extLst>
              <a:ext uri="{FF2B5EF4-FFF2-40B4-BE49-F238E27FC236}">
                <a16:creationId xmlns:a16="http://schemas.microsoft.com/office/drawing/2014/main" id="{BF305F2B-316A-D490-4E0E-C64D8778BD82}"/>
              </a:ext>
            </a:extLst>
          </p:cNvPr>
          <p:cNvSpPr txBox="1">
            <a:spLocks/>
          </p:cNvSpPr>
          <p:nvPr/>
        </p:nvSpPr>
        <p:spPr>
          <a:xfrm>
            <a:off x="2154238" y="315174"/>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يوجه المدرس  المتعلمين إلى تحديد التعابير والمهارات  المكتسبة</a:t>
            </a:r>
            <a:r>
              <a:rPr lang="ar-MA" sz="1400" dirty="0">
                <a:solidFill>
                  <a:schemeClr val="bg2">
                    <a:lumMod val="75000"/>
                  </a:schemeClr>
                </a:solidFill>
              </a:rPr>
              <a:t>.</a:t>
            </a:r>
            <a:endParaRPr lang="fr-FR" sz="1400" dirty="0">
              <a:solidFill>
                <a:schemeClr val="bg2">
                  <a:lumMod val="75000"/>
                </a:schemeClr>
              </a:solidFill>
            </a:endParaRPr>
          </a:p>
        </p:txBody>
      </p:sp>
      <p:pic>
        <p:nvPicPr>
          <p:cNvPr id="7" name="Picture 2" descr="Lever la main - Icônes mains et gestes gratuites">
            <a:extLst>
              <a:ext uri="{FF2B5EF4-FFF2-40B4-BE49-F238E27FC236}">
                <a16:creationId xmlns:a16="http://schemas.microsoft.com/office/drawing/2014/main" id="{33FBB6A3-B62D-EF56-CBFB-61F3635DC1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87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 coins arrondis 11">
            <a:extLst>
              <a:ext uri="{FF2B5EF4-FFF2-40B4-BE49-F238E27FC236}">
                <a16:creationId xmlns:a16="http://schemas.microsoft.com/office/drawing/2014/main" id="{E0C15626-08B9-FD58-99A2-4E0CC74129F0}"/>
              </a:ext>
            </a:extLst>
          </p:cNvPr>
          <p:cNvSpPr/>
          <p:nvPr/>
        </p:nvSpPr>
        <p:spPr>
          <a:xfrm>
            <a:off x="640067" y="1958551"/>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1- مراحل التعبير عن أفضل فيلم شاهدته</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669111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9E4659C6-F542-7324-9DA4-E1B80FDB05F6}"/>
              </a:ext>
            </a:extLst>
          </p:cNvPr>
          <p:cNvSpPr txBox="1">
            <a:spLocks noChangeArrowheads="1"/>
          </p:cNvSpPr>
          <p:nvPr/>
        </p:nvSpPr>
        <p:spPr bwMode="auto">
          <a:xfrm>
            <a:off x="0" y="-4553"/>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sz="2000" b="1" dirty="0">
                <a:solidFill>
                  <a:schemeClr val="bg2">
                    <a:lumMod val="50000"/>
                  </a:schemeClr>
                </a:solidFill>
                <a:cs typeface="Calibri" panose="020F0502020204030204" pitchFamily="34" charset="0"/>
              </a:rPr>
              <a:t>مراحل التعبير عن أفضل فيلم شاهدته</a:t>
            </a:r>
            <a:endParaRPr lang="ar-MA" altLang="fr-FR" sz="2000" b="1" dirty="0">
              <a:solidFill>
                <a:schemeClr val="bg2">
                  <a:lumMod val="50000"/>
                </a:schemeClr>
              </a:solidFill>
              <a:cs typeface="Calibri" panose="020F0502020204030204" pitchFamily="34" charset="0"/>
            </a:endParaRPr>
          </a:p>
        </p:txBody>
      </p:sp>
      <p:sp>
        <p:nvSpPr>
          <p:cNvPr id="6" name="Titre 2">
            <a:extLst>
              <a:ext uri="{FF2B5EF4-FFF2-40B4-BE49-F238E27FC236}">
                <a16:creationId xmlns:a16="http://schemas.microsoft.com/office/drawing/2014/main" id="{881FC022-14A5-55C6-E605-6499A572E4E7}"/>
              </a:ext>
            </a:extLst>
          </p:cNvPr>
          <p:cNvSpPr txBox="1">
            <a:spLocks/>
          </p:cNvSpPr>
          <p:nvPr/>
        </p:nvSpPr>
        <p:spPr>
          <a:xfrm>
            <a:off x="2087472" y="315173"/>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يذكر المدرس بالخطوات ودور ها وأهميتها.</a:t>
            </a:r>
            <a:endParaRPr lang="fr-FR" dirty="0"/>
          </a:p>
        </p:txBody>
      </p:sp>
      <p:pic>
        <p:nvPicPr>
          <p:cNvPr id="7" name="Image 8">
            <a:extLst>
              <a:ext uri="{FF2B5EF4-FFF2-40B4-BE49-F238E27FC236}">
                <a16:creationId xmlns:a16="http://schemas.microsoft.com/office/drawing/2014/main" id="{2DE78475-EE35-C5F6-2B29-4229EDD83A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775" y="-519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oogle Shape;1385;p36">
            <a:extLst>
              <a:ext uri="{FF2B5EF4-FFF2-40B4-BE49-F238E27FC236}">
                <a16:creationId xmlns:a16="http://schemas.microsoft.com/office/drawing/2014/main" id="{E3A43369-C941-8BF3-E326-0EB5ECA6C263}"/>
              </a:ext>
            </a:extLst>
          </p:cNvPr>
          <p:cNvGrpSpPr/>
          <p:nvPr/>
        </p:nvGrpSpPr>
        <p:grpSpPr>
          <a:xfrm>
            <a:off x="5901700" y="1684387"/>
            <a:ext cx="1194197" cy="1400175"/>
            <a:chOff x="4243980" y="2039128"/>
            <a:chExt cx="1591582" cy="1866900"/>
          </a:xfrm>
        </p:grpSpPr>
        <p:sp>
          <p:nvSpPr>
            <p:cNvPr id="9" name="Google Shape;1386;p36">
              <a:extLst>
                <a:ext uri="{FF2B5EF4-FFF2-40B4-BE49-F238E27FC236}">
                  <a16:creationId xmlns:a16="http://schemas.microsoft.com/office/drawing/2014/main" id="{85765472-B210-6C7C-3ADC-A36695E3EA3A}"/>
                </a:ext>
              </a:extLst>
            </p:cNvPr>
            <p:cNvSpPr/>
            <p:nvPr/>
          </p:nvSpPr>
          <p:spPr>
            <a:xfrm>
              <a:off x="4243980" y="2039128"/>
              <a:ext cx="1591582" cy="1866900"/>
            </a:xfrm>
            <a:custGeom>
              <a:avLst/>
              <a:gdLst/>
              <a:ahLst/>
              <a:cxnLst/>
              <a:rect l="l" t="t" r="r" b="b"/>
              <a:pathLst>
                <a:path w="1591582" h="1866900" extrusionOk="0">
                  <a:moveTo>
                    <a:pt x="191993" y="0"/>
                  </a:moveTo>
                  <a:lnTo>
                    <a:pt x="1399589" y="0"/>
                  </a:lnTo>
                  <a:cubicBezTo>
                    <a:pt x="1505624" y="0"/>
                    <a:pt x="1591582" y="85958"/>
                    <a:pt x="1591582" y="191993"/>
                  </a:cubicBezTo>
                  <a:lnTo>
                    <a:pt x="1591582" y="1866900"/>
                  </a:lnTo>
                  <a:lnTo>
                    <a:pt x="1591582" y="1866900"/>
                  </a:lnTo>
                  <a:lnTo>
                    <a:pt x="0" y="1866900"/>
                  </a:lnTo>
                  <a:lnTo>
                    <a:pt x="0" y="1866900"/>
                  </a:lnTo>
                  <a:lnTo>
                    <a:pt x="0" y="191993"/>
                  </a:lnTo>
                  <a:cubicBezTo>
                    <a:pt x="0" y="85958"/>
                    <a:pt x="85958" y="0"/>
                    <a:pt x="191993" y="0"/>
                  </a:cubicBezTo>
                  <a:close/>
                </a:path>
              </a:pathLst>
            </a:custGeom>
            <a:solidFill>
              <a:srgbClr val="EE9524"/>
            </a:solidFill>
            <a:ln>
              <a:noFill/>
            </a:ln>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 name="Google Shape;1387;p36">
              <a:extLst>
                <a:ext uri="{FF2B5EF4-FFF2-40B4-BE49-F238E27FC236}">
                  <a16:creationId xmlns:a16="http://schemas.microsoft.com/office/drawing/2014/main" id="{4B743F92-52D0-A0C3-7FA4-C4E320BCE0D5}"/>
                </a:ext>
              </a:extLst>
            </p:cNvPr>
            <p:cNvSpPr txBox="1"/>
            <p:nvPr/>
          </p:nvSpPr>
          <p:spPr>
            <a:xfrm>
              <a:off x="4620949" y="2432237"/>
              <a:ext cx="894432" cy="1015623"/>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E6E7E9"/>
                </a:buClr>
                <a:buSzPts val="6000"/>
                <a:buFontTx/>
                <a:buNone/>
                <a:tabLst/>
                <a:defRPr/>
              </a:pPr>
              <a:r>
                <a:rPr kumimoji="0" lang="ar-MA" sz="4500" b="1" i="0" u="none" strike="noStrike" kern="0" cap="none" spc="0" normalizeH="0" baseline="0" noProof="0" dirty="0">
                  <a:ln>
                    <a:noFill/>
                  </a:ln>
                  <a:solidFill>
                    <a:srgbClr val="E6E7E9"/>
                  </a:solidFill>
                  <a:effectLst/>
                  <a:uLnTx/>
                  <a:uFillTx/>
                  <a:latin typeface="Twentieth Century"/>
                  <a:ea typeface="Twentieth Century"/>
                  <a:cs typeface="Twentieth Century"/>
                  <a:sym typeface="Twentieth Century"/>
                </a:rPr>
                <a:t>2</a:t>
              </a:r>
              <a:endParaRPr kumimoji="0" sz="105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11" name="Google Shape;1402;p36">
            <a:extLst>
              <a:ext uri="{FF2B5EF4-FFF2-40B4-BE49-F238E27FC236}">
                <a16:creationId xmlns:a16="http://schemas.microsoft.com/office/drawing/2014/main" id="{59D66FE2-AE8F-DE80-B8E3-BBEA4DB8F6E2}"/>
              </a:ext>
            </a:extLst>
          </p:cNvPr>
          <p:cNvSpPr/>
          <p:nvPr/>
        </p:nvSpPr>
        <p:spPr>
          <a:xfrm rot="10800000" flipH="1">
            <a:off x="5897361" y="2417219"/>
            <a:ext cx="1194197" cy="2274094"/>
          </a:xfrm>
          <a:custGeom>
            <a:avLst/>
            <a:gdLst/>
            <a:ahLst/>
            <a:cxnLst/>
            <a:rect l="l" t="t" r="r" b="b"/>
            <a:pathLst>
              <a:path w="1591582" h="3031986" extrusionOk="0">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lnTo>
                  <a:pt x="0" y="3031986"/>
                </a:lnTo>
                <a:close/>
              </a:path>
            </a:pathLst>
          </a:custGeom>
          <a:solidFill>
            <a:srgbClr val="F2F2F2"/>
          </a:solidFill>
          <a:ln>
            <a:noFill/>
          </a:ln>
          <a:effectLst>
            <a:outerShdw blurRad="63500" sx="107000" sy="107000">
              <a:srgbClr val="000000">
                <a:alpha val="22352"/>
              </a:srgbClr>
            </a:outerShdw>
          </a:effectLst>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12" name="Google Shape;1388;p36">
            <a:extLst>
              <a:ext uri="{FF2B5EF4-FFF2-40B4-BE49-F238E27FC236}">
                <a16:creationId xmlns:a16="http://schemas.microsoft.com/office/drawing/2014/main" id="{8DFABC36-49ED-E2C1-279E-356B59324E6D}"/>
              </a:ext>
            </a:extLst>
          </p:cNvPr>
          <p:cNvGrpSpPr/>
          <p:nvPr/>
        </p:nvGrpSpPr>
        <p:grpSpPr>
          <a:xfrm>
            <a:off x="2182675" y="1679761"/>
            <a:ext cx="1194197" cy="1400175"/>
            <a:chOff x="3991395" y="2209800"/>
            <a:chExt cx="1591582" cy="1866900"/>
          </a:xfrm>
        </p:grpSpPr>
        <p:sp>
          <p:nvSpPr>
            <p:cNvPr id="14" name="Google Shape;1389;p36">
              <a:extLst>
                <a:ext uri="{FF2B5EF4-FFF2-40B4-BE49-F238E27FC236}">
                  <a16:creationId xmlns:a16="http://schemas.microsoft.com/office/drawing/2014/main" id="{04714251-D4FC-420A-C4F5-9D421453062D}"/>
                </a:ext>
              </a:extLst>
            </p:cNvPr>
            <p:cNvSpPr/>
            <p:nvPr/>
          </p:nvSpPr>
          <p:spPr>
            <a:xfrm>
              <a:off x="3991395" y="2209800"/>
              <a:ext cx="1591582" cy="1866900"/>
            </a:xfrm>
            <a:custGeom>
              <a:avLst/>
              <a:gdLst/>
              <a:ahLst/>
              <a:cxnLst/>
              <a:rect l="l" t="t" r="r" b="b"/>
              <a:pathLst>
                <a:path w="1591582" h="1866900" extrusionOk="0">
                  <a:moveTo>
                    <a:pt x="191993" y="0"/>
                  </a:moveTo>
                  <a:lnTo>
                    <a:pt x="1399589" y="0"/>
                  </a:lnTo>
                  <a:cubicBezTo>
                    <a:pt x="1505624" y="0"/>
                    <a:pt x="1591582" y="85958"/>
                    <a:pt x="1591582" y="191993"/>
                  </a:cubicBezTo>
                  <a:lnTo>
                    <a:pt x="1591582" y="1866900"/>
                  </a:lnTo>
                  <a:lnTo>
                    <a:pt x="1591582" y="1866900"/>
                  </a:lnTo>
                  <a:lnTo>
                    <a:pt x="0" y="1866900"/>
                  </a:lnTo>
                  <a:lnTo>
                    <a:pt x="0" y="1866900"/>
                  </a:lnTo>
                  <a:lnTo>
                    <a:pt x="0" y="191993"/>
                  </a:lnTo>
                  <a:cubicBezTo>
                    <a:pt x="0" y="85958"/>
                    <a:pt x="85958" y="0"/>
                    <a:pt x="191993" y="0"/>
                  </a:cubicBezTo>
                  <a:close/>
                </a:path>
              </a:pathLst>
            </a:custGeom>
            <a:solidFill>
              <a:srgbClr val="03A1A4"/>
            </a:solidFill>
            <a:ln>
              <a:noFill/>
            </a:ln>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 name="Google Shape;1390;p36">
              <a:extLst>
                <a:ext uri="{FF2B5EF4-FFF2-40B4-BE49-F238E27FC236}">
                  <a16:creationId xmlns:a16="http://schemas.microsoft.com/office/drawing/2014/main" id="{F54BDF66-1BA8-E54A-F5BF-A6CF5198A5F4}"/>
                </a:ext>
              </a:extLst>
            </p:cNvPr>
            <p:cNvSpPr txBox="1"/>
            <p:nvPr/>
          </p:nvSpPr>
          <p:spPr>
            <a:xfrm>
              <a:off x="4339969" y="2563851"/>
              <a:ext cx="894432" cy="1015623"/>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E6E7E9"/>
                </a:buClr>
                <a:buSzPts val="6000"/>
                <a:buFontTx/>
                <a:buNone/>
                <a:tabLst/>
                <a:defRPr/>
              </a:pPr>
              <a:r>
                <a:rPr kumimoji="0" lang="ar-MA" sz="4500" b="1" i="0" u="none" strike="noStrike" kern="0" cap="none" spc="0" normalizeH="0" baseline="0" noProof="0" dirty="0">
                  <a:ln>
                    <a:noFill/>
                  </a:ln>
                  <a:solidFill>
                    <a:srgbClr val="E6E7E9"/>
                  </a:solidFill>
                  <a:effectLst/>
                  <a:uLnTx/>
                  <a:uFillTx/>
                  <a:latin typeface="Twentieth Century"/>
                  <a:ea typeface="Twentieth Century"/>
                  <a:cs typeface="Twentieth Century"/>
                  <a:sym typeface="Twentieth Century"/>
                </a:rPr>
                <a:t>3</a:t>
              </a:r>
              <a:endParaRPr kumimoji="0" sz="105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16" name="Google Shape;1402;p36">
            <a:extLst>
              <a:ext uri="{FF2B5EF4-FFF2-40B4-BE49-F238E27FC236}">
                <a16:creationId xmlns:a16="http://schemas.microsoft.com/office/drawing/2014/main" id="{0AED7C75-B3C4-69F2-9F7A-BB1747923E9E}"/>
              </a:ext>
            </a:extLst>
          </p:cNvPr>
          <p:cNvSpPr/>
          <p:nvPr/>
        </p:nvSpPr>
        <p:spPr>
          <a:xfrm rot="10800000" flipH="1">
            <a:off x="2182675" y="2379849"/>
            <a:ext cx="1194197" cy="2274094"/>
          </a:xfrm>
          <a:custGeom>
            <a:avLst/>
            <a:gdLst/>
            <a:ahLst/>
            <a:cxnLst/>
            <a:rect l="l" t="t" r="r" b="b"/>
            <a:pathLst>
              <a:path w="1591582" h="3031986" extrusionOk="0">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lnTo>
                  <a:pt x="0" y="3031986"/>
                </a:lnTo>
                <a:close/>
              </a:path>
            </a:pathLst>
          </a:custGeom>
          <a:solidFill>
            <a:srgbClr val="F2F2F2"/>
          </a:solidFill>
          <a:ln>
            <a:noFill/>
          </a:ln>
          <a:effectLst>
            <a:outerShdw blurRad="63500" sx="107000" sy="107000">
              <a:srgbClr val="000000">
                <a:alpha val="22352"/>
              </a:srgbClr>
            </a:outerShdw>
          </a:effectLst>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 name="Google Shape;1394;p36">
            <a:extLst>
              <a:ext uri="{FF2B5EF4-FFF2-40B4-BE49-F238E27FC236}">
                <a16:creationId xmlns:a16="http://schemas.microsoft.com/office/drawing/2014/main" id="{DA3B3F1C-8182-567B-6869-D7DC87EE5597}"/>
              </a:ext>
            </a:extLst>
          </p:cNvPr>
          <p:cNvSpPr txBox="1"/>
          <p:nvPr/>
        </p:nvSpPr>
        <p:spPr>
          <a:xfrm>
            <a:off x="5937553" y="2862336"/>
            <a:ext cx="1173178" cy="1177215"/>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A6A6A6"/>
              </a:buClr>
              <a:buSzPts val="4000"/>
              <a:buFontTx/>
              <a:buNone/>
              <a:tabLst/>
              <a:defRPr/>
            </a:pPr>
            <a:r>
              <a:rPr lang="ar-MA" sz="2400" kern="0" dirty="0">
                <a:solidFill>
                  <a:srgbClr val="000000"/>
                </a:solidFill>
                <a:effectLst>
                  <a:outerShdw blurRad="38100" dist="38100" dir="2700000" algn="tl">
                    <a:srgbClr val="000000">
                      <a:alpha val="43137"/>
                    </a:srgbClr>
                  </a:outerShdw>
                </a:effectLst>
                <a:latin typeface="Twentieth Century"/>
                <a:ea typeface="Arial"/>
                <a:cs typeface="Arial"/>
                <a:sym typeface="Twentieth Century"/>
              </a:rPr>
              <a:t>إظهار الإعجاب بالفيلم</a:t>
            </a:r>
            <a:endParaRPr kumimoji="0" sz="10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Arial"/>
              <a:cs typeface="Arial"/>
              <a:sym typeface="Arial"/>
            </a:endParaRPr>
          </a:p>
        </p:txBody>
      </p:sp>
      <p:grpSp>
        <p:nvGrpSpPr>
          <p:cNvPr id="18" name="Google Shape;1391;p36">
            <a:extLst>
              <a:ext uri="{FF2B5EF4-FFF2-40B4-BE49-F238E27FC236}">
                <a16:creationId xmlns:a16="http://schemas.microsoft.com/office/drawing/2014/main" id="{9C6B21C2-AD06-2565-9F09-FC669DAC4ED0}"/>
              </a:ext>
            </a:extLst>
          </p:cNvPr>
          <p:cNvGrpSpPr/>
          <p:nvPr/>
        </p:nvGrpSpPr>
        <p:grpSpPr>
          <a:xfrm>
            <a:off x="9988875" y="1679761"/>
            <a:ext cx="1194197" cy="1400175"/>
            <a:chOff x="1494518" y="2209800"/>
            <a:chExt cx="1591582" cy="1866900"/>
          </a:xfrm>
        </p:grpSpPr>
        <p:sp>
          <p:nvSpPr>
            <p:cNvPr id="19" name="Google Shape;1392;p36">
              <a:extLst>
                <a:ext uri="{FF2B5EF4-FFF2-40B4-BE49-F238E27FC236}">
                  <a16:creationId xmlns:a16="http://schemas.microsoft.com/office/drawing/2014/main" id="{00C0F7C1-3DD1-3DBC-A78C-19C0794E6EB6}"/>
                </a:ext>
              </a:extLst>
            </p:cNvPr>
            <p:cNvSpPr/>
            <p:nvPr/>
          </p:nvSpPr>
          <p:spPr>
            <a:xfrm>
              <a:off x="1494518" y="2209800"/>
              <a:ext cx="1591582" cy="1866900"/>
            </a:xfrm>
            <a:custGeom>
              <a:avLst/>
              <a:gdLst/>
              <a:ahLst/>
              <a:cxnLst/>
              <a:rect l="l" t="t" r="r" b="b"/>
              <a:pathLst>
                <a:path w="1591582" h="1866900" extrusionOk="0">
                  <a:moveTo>
                    <a:pt x="191993" y="0"/>
                  </a:moveTo>
                  <a:lnTo>
                    <a:pt x="1399589" y="0"/>
                  </a:lnTo>
                  <a:cubicBezTo>
                    <a:pt x="1505624" y="0"/>
                    <a:pt x="1591582" y="85958"/>
                    <a:pt x="1591582" y="191993"/>
                  </a:cubicBezTo>
                  <a:lnTo>
                    <a:pt x="1591582" y="1866900"/>
                  </a:lnTo>
                  <a:lnTo>
                    <a:pt x="1591582" y="1866900"/>
                  </a:lnTo>
                  <a:lnTo>
                    <a:pt x="0" y="1866900"/>
                  </a:lnTo>
                  <a:lnTo>
                    <a:pt x="0" y="1866900"/>
                  </a:lnTo>
                  <a:lnTo>
                    <a:pt x="0" y="191993"/>
                  </a:lnTo>
                  <a:cubicBezTo>
                    <a:pt x="0" y="85958"/>
                    <a:pt x="85958" y="0"/>
                    <a:pt x="191993" y="0"/>
                  </a:cubicBezTo>
                  <a:close/>
                </a:path>
              </a:pathLst>
            </a:custGeom>
            <a:solidFill>
              <a:srgbClr val="EF3078"/>
            </a:solidFill>
            <a:ln>
              <a:noFill/>
            </a:ln>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0" name="Google Shape;1393;p36">
              <a:extLst>
                <a:ext uri="{FF2B5EF4-FFF2-40B4-BE49-F238E27FC236}">
                  <a16:creationId xmlns:a16="http://schemas.microsoft.com/office/drawing/2014/main" id="{FB58051D-7412-20D4-ADFC-E5047F3B6D78}"/>
                </a:ext>
              </a:extLst>
            </p:cNvPr>
            <p:cNvSpPr txBox="1"/>
            <p:nvPr/>
          </p:nvSpPr>
          <p:spPr>
            <a:xfrm>
              <a:off x="1843092" y="2563851"/>
              <a:ext cx="894432" cy="1015623"/>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E6E7E9"/>
                </a:buClr>
                <a:buSzPts val="6000"/>
                <a:buFontTx/>
                <a:buNone/>
                <a:tabLst/>
                <a:defRPr/>
              </a:pPr>
              <a:r>
                <a:rPr kumimoji="0" lang="ar-SA" sz="4500" b="1" i="0" u="none" strike="noStrike" kern="0" cap="none" spc="0" normalizeH="0" baseline="0" noProof="0" dirty="0">
                  <a:ln>
                    <a:noFill/>
                  </a:ln>
                  <a:solidFill>
                    <a:srgbClr val="E6E7E9"/>
                  </a:solidFill>
                  <a:effectLst/>
                  <a:uLnTx/>
                  <a:uFillTx/>
                  <a:latin typeface="Twentieth Century"/>
                  <a:ea typeface="Arial"/>
                  <a:cs typeface="Arial"/>
                  <a:sym typeface="Twentieth Century"/>
                </a:rPr>
                <a:t>1</a:t>
              </a:r>
              <a:endParaRPr kumimoji="0" sz="105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21" name="Google Shape;1404;p36">
            <a:extLst>
              <a:ext uri="{FF2B5EF4-FFF2-40B4-BE49-F238E27FC236}">
                <a16:creationId xmlns:a16="http://schemas.microsoft.com/office/drawing/2014/main" id="{6860910C-C812-07E5-9EF3-0801CA4BACBF}"/>
              </a:ext>
            </a:extLst>
          </p:cNvPr>
          <p:cNvSpPr/>
          <p:nvPr/>
        </p:nvSpPr>
        <p:spPr>
          <a:xfrm rot="10800000" flipH="1">
            <a:off x="9995356" y="2417220"/>
            <a:ext cx="1203320" cy="2274094"/>
          </a:xfrm>
          <a:custGeom>
            <a:avLst/>
            <a:gdLst/>
            <a:ahLst/>
            <a:cxnLst/>
            <a:rect l="l" t="t" r="r" b="b"/>
            <a:pathLst>
              <a:path w="1591582" h="3031986" extrusionOk="0">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lnTo>
                  <a:pt x="0" y="3031986"/>
                </a:lnTo>
                <a:close/>
              </a:path>
            </a:pathLst>
          </a:custGeom>
          <a:solidFill>
            <a:srgbClr val="F2F2F2"/>
          </a:solidFill>
          <a:ln>
            <a:noFill/>
          </a:ln>
          <a:effectLst>
            <a:outerShdw blurRad="63500" sx="107000" sy="107000">
              <a:srgbClr val="000000">
                <a:alpha val="22352"/>
              </a:srgbClr>
            </a:outerShdw>
          </a:effectLst>
        </p:spPr>
        <p:txBody>
          <a:bodyPr spcFirstLastPara="1" wrap="square" lIns="68569" tIns="34275" rIns="68569" bIns="34275" anchor="ctr"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Tx/>
              <a:buNone/>
              <a:tabLst/>
              <a:defRPr/>
            </a:pPr>
            <a:endParaRPr kumimoji="0" sz="135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2" name="Google Shape;1394;p36">
            <a:extLst>
              <a:ext uri="{FF2B5EF4-FFF2-40B4-BE49-F238E27FC236}">
                <a16:creationId xmlns:a16="http://schemas.microsoft.com/office/drawing/2014/main" id="{FA447D7E-F92C-6BDC-2B87-5FB7076A0554}"/>
              </a:ext>
            </a:extLst>
          </p:cNvPr>
          <p:cNvSpPr txBox="1"/>
          <p:nvPr/>
        </p:nvSpPr>
        <p:spPr>
          <a:xfrm>
            <a:off x="2203694" y="2866520"/>
            <a:ext cx="1173178" cy="1177215"/>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A6A6A6"/>
              </a:buClr>
              <a:buSzPts val="4000"/>
              <a:buFontTx/>
              <a:buNone/>
              <a:tabLst/>
              <a:defRPr/>
            </a:pPr>
            <a:r>
              <a:rPr lang="ar-MA" sz="2400" kern="0" dirty="0">
                <a:solidFill>
                  <a:srgbClr val="000000"/>
                </a:solidFill>
                <a:effectLst>
                  <a:outerShdw blurRad="38100" dist="38100" dir="2700000" algn="tl">
                    <a:srgbClr val="000000">
                      <a:alpha val="43137"/>
                    </a:srgbClr>
                  </a:outerShdw>
                </a:effectLst>
                <a:latin typeface="Twentieth Century"/>
                <a:ea typeface="Arial"/>
                <a:cs typeface="Arial"/>
                <a:sym typeface="Twentieth Century"/>
              </a:rPr>
              <a:t>تعليل  الإعجاب بالفيلم</a:t>
            </a:r>
            <a:endParaRPr kumimoji="0" sz="10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23" name="Google Shape;1394;p36">
            <a:extLst>
              <a:ext uri="{FF2B5EF4-FFF2-40B4-BE49-F238E27FC236}">
                <a16:creationId xmlns:a16="http://schemas.microsoft.com/office/drawing/2014/main" id="{DC9E5B03-F74F-5AA9-5DD5-84FA407AC4E1}"/>
              </a:ext>
            </a:extLst>
          </p:cNvPr>
          <p:cNvSpPr txBox="1"/>
          <p:nvPr/>
        </p:nvSpPr>
        <p:spPr>
          <a:xfrm>
            <a:off x="9985306" y="3025774"/>
            <a:ext cx="1173178" cy="684773"/>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A6A6A6"/>
              </a:buClr>
              <a:buSzPts val="4000"/>
              <a:buFontTx/>
              <a:buNone/>
              <a:tabLst/>
              <a:defRPr/>
            </a:pPr>
            <a:r>
              <a:rPr kumimoji="0" lang="ar-MA" sz="20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Twentieth Century"/>
                <a:ea typeface="Arial"/>
                <a:cs typeface="Arial"/>
                <a:sym typeface="Twentieth Century"/>
              </a:rPr>
              <a:t>اسم الفيلم وموضوعه</a:t>
            </a:r>
            <a:endParaRPr kumimoji="0" sz="9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Arial"/>
              <a:cs typeface="Arial"/>
              <a:sym typeface="Arial"/>
            </a:endParaRPr>
          </a:p>
        </p:txBody>
      </p:sp>
    </p:spTree>
    <p:extLst>
      <p:ext uri="{BB962C8B-B14F-4D97-AF65-F5344CB8AC3E}">
        <p14:creationId xmlns:p14="http://schemas.microsoft.com/office/powerpoint/2010/main" val="170295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7" grpId="0"/>
      <p:bldP spid="21" grpId="0" animBg="1"/>
      <p:bldP spid="22" grpId="0"/>
      <p:bldP spid="2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6000AE68-B5F9-66DE-32CD-333C13E88101}"/>
              </a:ext>
            </a:extLst>
          </p:cNvPr>
          <p:cNvSpPr txBox="1">
            <a:spLocks noChangeArrowheads="1"/>
          </p:cNvSpPr>
          <p:nvPr/>
        </p:nvSpPr>
        <p:spPr bwMode="auto">
          <a:xfrm>
            <a:off x="32624" y="65020"/>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من يذكرني بما تعلمناه اليوم على مستوى التعابير؟</a:t>
            </a:r>
          </a:p>
        </p:txBody>
      </p:sp>
      <p:sp>
        <p:nvSpPr>
          <p:cNvPr id="6" name="Titre 2">
            <a:extLst>
              <a:ext uri="{FF2B5EF4-FFF2-40B4-BE49-F238E27FC236}">
                <a16:creationId xmlns:a16="http://schemas.microsoft.com/office/drawing/2014/main" id="{2BF0B34D-5E16-07CD-C3D0-8F4C50F68438}"/>
              </a:ext>
            </a:extLst>
          </p:cNvPr>
          <p:cNvSpPr txBox="1">
            <a:spLocks/>
          </p:cNvSpPr>
          <p:nvPr/>
        </p:nvSpPr>
        <p:spPr>
          <a:xfrm>
            <a:off x="2186862" y="325111"/>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a:solidFill>
                  <a:schemeClr val="bg2">
                    <a:lumMod val="75000"/>
                  </a:schemeClr>
                </a:solidFill>
                <a:latin typeface="Calibri" panose="020F0502020204030204" pitchFamily="34" charset="0"/>
                <a:ea typeface="+mn-ea"/>
                <a:cs typeface="Calibri" panose="020F0502020204030204" pitchFamily="34" charset="0"/>
              </a:rPr>
              <a:t>يوجه المدرس  المتعلمين إلى تحديد التعابير المكتسبة</a:t>
            </a:r>
            <a:r>
              <a:rPr lang="ar-MA" sz="1400">
                <a:solidFill>
                  <a:schemeClr val="bg2">
                    <a:lumMod val="75000"/>
                  </a:schemeClr>
                </a:solidFill>
              </a:rPr>
              <a:t>.</a:t>
            </a:r>
            <a:endParaRPr lang="fr-FR" sz="1400" dirty="0">
              <a:solidFill>
                <a:schemeClr val="bg2">
                  <a:lumMod val="75000"/>
                </a:schemeClr>
              </a:solidFill>
            </a:endParaRPr>
          </a:p>
        </p:txBody>
      </p:sp>
      <p:pic>
        <p:nvPicPr>
          <p:cNvPr id="7" name="Picture 2" descr="Lever la main - Icônes mains et gestes gratuites">
            <a:extLst>
              <a:ext uri="{FF2B5EF4-FFF2-40B4-BE49-F238E27FC236}">
                <a16:creationId xmlns:a16="http://schemas.microsoft.com/office/drawing/2014/main" id="{A239B0E5-21BF-387E-F853-75A403448B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24" y="3306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 coins arrondis 12">
            <a:extLst>
              <a:ext uri="{FF2B5EF4-FFF2-40B4-BE49-F238E27FC236}">
                <a16:creationId xmlns:a16="http://schemas.microsoft.com/office/drawing/2014/main" id="{A58592D3-5F5D-F3BD-5AFA-88EC0D928F60}"/>
              </a:ext>
            </a:extLst>
          </p:cNvPr>
          <p:cNvSpPr/>
          <p:nvPr/>
        </p:nvSpPr>
        <p:spPr>
          <a:xfrm>
            <a:off x="1401416" y="1928192"/>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2- التعابير المكتسبة للتحدث عن أفضل فيلم شاهدته</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847674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3BA12F3-3A83-CC3A-A752-06EB7D5147BE}"/>
              </a:ext>
            </a:extLst>
          </p:cNvPr>
          <p:cNvSpPr txBox="1">
            <a:spLocks noChangeArrowheads="1"/>
          </p:cNvSpPr>
          <p:nvPr/>
        </p:nvSpPr>
        <p:spPr bwMode="auto">
          <a:xfrm>
            <a:off x="32624" y="25264"/>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ممتاز.</a:t>
            </a:r>
          </a:p>
        </p:txBody>
      </p:sp>
      <p:sp>
        <p:nvSpPr>
          <p:cNvPr id="6" name="Titre 2">
            <a:extLst>
              <a:ext uri="{FF2B5EF4-FFF2-40B4-BE49-F238E27FC236}">
                <a16:creationId xmlns:a16="http://schemas.microsoft.com/office/drawing/2014/main" id="{71C12480-629F-B5D1-FB60-881019C094F7}"/>
              </a:ext>
            </a:extLst>
          </p:cNvPr>
          <p:cNvSpPr txBox="1">
            <a:spLocks/>
          </p:cNvSpPr>
          <p:nvPr/>
        </p:nvSpPr>
        <p:spPr>
          <a:xfrm>
            <a:off x="2186862" y="305234"/>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يعيد المدرس تذكير المتعلمين ببعض التعابير الخاصة بكل خطوة من خطوات المهارة.</a:t>
            </a:r>
            <a:endParaRPr lang="fr-FR" sz="1400" dirty="0">
              <a:solidFill>
                <a:schemeClr val="bg2">
                  <a:lumMod val="75000"/>
                </a:schemeClr>
              </a:solidFill>
              <a:latin typeface="Calibri" panose="020F0502020204030204" pitchFamily="34" charset="0"/>
              <a:ea typeface="+mn-ea"/>
              <a:cs typeface="Calibri" panose="020F0502020204030204" pitchFamily="34" charset="0"/>
            </a:endParaRPr>
          </a:p>
        </p:txBody>
      </p:sp>
      <p:pic>
        <p:nvPicPr>
          <p:cNvPr id="4" name="Image 3">
            <a:extLst>
              <a:ext uri="{FF2B5EF4-FFF2-40B4-BE49-F238E27FC236}">
                <a16:creationId xmlns:a16="http://schemas.microsoft.com/office/drawing/2014/main" id="{4F28EFBA-8791-0B64-B7EC-66124A1FBFF9}"/>
              </a:ext>
            </a:extLst>
          </p:cNvPr>
          <p:cNvPicPr>
            <a:picLocks noChangeAspect="1"/>
          </p:cNvPicPr>
          <p:nvPr/>
        </p:nvPicPr>
        <p:blipFill>
          <a:blip r:embed="rId4"/>
          <a:stretch>
            <a:fillRect/>
          </a:stretch>
        </p:blipFill>
        <p:spPr>
          <a:xfrm>
            <a:off x="3461" y="880269"/>
            <a:ext cx="7345082" cy="2988000"/>
          </a:xfrm>
          <a:prstGeom prst="rect">
            <a:avLst/>
          </a:prstGeom>
        </p:spPr>
      </p:pic>
      <p:pic>
        <p:nvPicPr>
          <p:cNvPr id="10" name="Image 9">
            <a:extLst>
              <a:ext uri="{FF2B5EF4-FFF2-40B4-BE49-F238E27FC236}">
                <a16:creationId xmlns:a16="http://schemas.microsoft.com/office/drawing/2014/main" id="{8896550D-62E8-2BDF-C0AB-38BC78FEA2D4}"/>
              </a:ext>
            </a:extLst>
          </p:cNvPr>
          <p:cNvPicPr>
            <a:picLocks noChangeAspect="1"/>
          </p:cNvPicPr>
          <p:nvPr/>
        </p:nvPicPr>
        <p:blipFill rotWithShape="1">
          <a:blip r:embed="rId5"/>
          <a:srcRect t="39976"/>
          <a:stretch/>
        </p:blipFill>
        <p:spPr>
          <a:xfrm>
            <a:off x="106801" y="4099024"/>
            <a:ext cx="11978398" cy="2528220"/>
          </a:xfrm>
          <a:prstGeom prst="rect">
            <a:avLst/>
          </a:prstGeom>
        </p:spPr>
      </p:pic>
    </p:spTree>
    <p:extLst>
      <p:ext uri="{BB962C8B-B14F-4D97-AF65-F5344CB8AC3E}">
        <p14:creationId xmlns:p14="http://schemas.microsoft.com/office/powerpoint/2010/main" val="35299853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itre 2">
            <a:extLst>
              <a:ext uri="{FF2B5EF4-FFF2-40B4-BE49-F238E27FC236}">
                <a16:creationId xmlns:a16="http://schemas.microsoft.com/office/drawing/2014/main" id="{73C3A244-0152-246B-BE98-A912AE79E942}"/>
              </a:ext>
            </a:extLst>
          </p:cNvPr>
          <p:cNvSpPr txBox="1">
            <a:spLocks/>
          </p:cNvSpPr>
          <p:nvPr/>
        </p:nvSpPr>
        <p:spPr>
          <a:xfrm>
            <a:off x="4754057" y="375003"/>
            <a:ext cx="6553201" cy="3755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r-MA" sz="1400" i="1" dirty="0">
                <a:solidFill>
                  <a:schemeClr val="bg2">
                    <a:lumMod val="75000"/>
                  </a:schemeClr>
                </a:solidFill>
                <a:latin typeface="+mn-lt"/>
                <a:cs typeface="Calibri" panose="020F0502020204030204" pitchFamily="34" charset="0"/>
              </a:rPr>
              <a:t>يشرح المدرس النشاط المنزلي، وأهم العلميات الواجب القيام بها للتوصل إلى الجواب.</a:t>
            </a:r>
            <a:endParaRPr lang="fr-FR" sz="1400" i="1" dirty="0">
              <a:solidFill>
                <a:schemeClr val="bg2">
                  <a:lumMod val="50000"/>
                </a:schemeClr>
              </a:solidFill>
            </a:endParaRPr>
          </a:p>
        </p:txBody>
      </p:sp>
      <p:sp>
        <p:nvSpPr>
          <p:cNvPr id="10" name="TextBox 13">
            <a:extLst>
              <a:ext uri="{FF2B5EF4-FFF2-40B4-BE49-F238E27FC236}">
                <a16:creationId xmlns:a16="http://schemas.microsoft.com/office/drawing/2014/main" id="{64A8CA48-984C-917E-C745-2359B0B38B8A}"/>
              </a:ext>
            </a:extLst>
          </p:cNvPr>
          <p:cNvSpPr txBox="1">
            <a:spLocks noChangeArrowheads="1"/>
          </p:cNvSpPr>
          <p:nvPr/>
        </p:nvSpPr>
        <p:spPr bwMode="auto">
          <a:xfrm>
            <a:off x="79513" y="32198"/>
            <a:ext cx="1148835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ea typeface="+mj-ea"/>
                <a:cs typeface="Calibri" panose="020F0502020204030204" pitchFamily="34" charset="0"/>
              </a:rPr>
              <a:t>قبل توديعكم، أدعوكم إلى الإجابة عن هذا السؤال في منازلكم:</a:t>
            </a:r>
            <a:r>
              <a:rPr lang="ar-MA" sz="2000" b="1" dirty="0">
                <a:solidFill>
                  <a:schemeClr val="bg2">
                    <a:lumMod val="50000"/>
                  </a:schemeClr>
                </a:solidFill>
                <a:ea typeface="+mj-ea"/>
                <a:cs typeface="Calibri" panose="020F0502020204030204" pitchFamily="34" charset="0"/>
              </a:rPr>
              <a:t> </a:t>
            </a:r>
            <a:endParaRPr lang="ar-MA" altLang="fr-FR" sz="2000" b="1" dirty="0">
              <a:solidFill>
                <a:schemeClr val="bg2">
                  <a:lumMod val="50000"/>
                </a:schemeClr>
              </a:solidFill>
              <a:ea typeface="+mj-ea"/>
              <a:cs typeface="Calibri" panose="020F0502020204030204" pitchFamily="34" charset="0"/>
            </a:endParaRPr>
          </a:p>
        </p:txBody>
      </p:sp>
      <p:pic>
        <p:nvPicPr>
          <p:cNvPr id="12" name="Image 11">
            <a:extLst>
              <a:ext uri="{FF2B5EF4-FFF2-40B4-BE49-F238E27FC236}">
                <a16:creationId xmlns:a16="http://schemas.microsoft.com/office/drawing/2014/main" id="{34455E62-A4E7-EE47-51F0-7BC65BFA59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6435" y="737025"/>
            <a:ext cx="5794513" cy="3048000"/>
          </a:xfrm>
          <a:prstGeom prst="rect">
            <a:avLst/>
          </a:prstGeom>
        </p:spPr>
      </p:pic>
      <p:sp>
        <p:nvSpPr>
          <p:cNvPr id="14" name="ZoneTexte 13">
            <a:extLst>
              <a:ext uri="{FF2B5EF4-FFF2-40B4-BE49-F238E27FC236}">
                <a16:creationId xmlns:a16="http://schemas.microsoft.com/office/drawing/2014/main" id="{5D35DD3B-B5F4-4D87-1216-011F0AFC76E7}"/>
              </a:ext>
            </a:extLst>
          </p:cNvPr>
          <p:cNvSpPr txBox="1"/>
          <p:nvPr/>
        </p:nvSpPr>
        <p:spPr>
          <a:xfrm>
            <a:off x="0" y="4417151"/>
            <a:ext cx="12192000" cy="2193806"/>
          </a:xfrm>
          <a:prstGeom prst="rect">
            <a:avLst/>
          </a:prstGeom>
          <a:noFill/>
          <a:ln w="38100">
            <a:solidFill>
              <a:srgbClr val="7030A0"/>
            </a:solidFill>
          </a:ln>
        </p:spPr>
        <p:txBody>
          <a:bodyPr wrap="square">
            <a:spAutoFit/>
          </a:bodyPr>
          <a:lstStyle/>
          <a:p>
            <a:pPr algn="just" rtl="1">
              <a:lnSpc>
                <a:spcPct val="150000"/>
              </a:lnSpc>
              <a:spcBef>
                <a:spcPct val="0"/>
              </a:spcBef>
              <a:buNone/>
            </a:pPr>
            <a:r>
              <a:rPr lang="ar-MA" sz="4800" b="1" dirty="0">
                <a:ea typeface="+mj-ea"/>
                <a:cs typeface="Calibri" panose="020F0502020204030204" pitchFamily="34" charset="0"/>
              </a:rPr>
              <a:t>في رأيك هل تؤثر الأفلام إيجابا أم سلبا على الأطفال؟ </a:t>
            </a:r>
          </a:p>
          <a:p>
            <a:pPr algn="ctr" rtl="1">
              <a:lnSpc>
                <a:spcPct val="150000"/>
              </a:lnSpc>
              <a:spcBef>
                <a:spcPct val="0"/>
              </a:spcBef>
              <a:buNone/>
            </a:pPr>
            <a:r>
              <a:rPr lang="ar-MA" sz="4800" b="1" dirty="0">
                <a:ea typeface="+mj-ea"/>
                <a:cs typeface="Calibri" panose="020F0502020204030204" pitchFamily="34" charset="0"/>
              </a:rPr>
              <a:t>علّل جوابك</a:t>
            </a:r>
            <a:endParaRPr lang="ar-MA" sz="5400" b="1" dirty="0">
              <a:latin typeface="Calibri"/>
              <a:ea typeface="Calibri"/>
              <a:cs typeface="Calibri"/>
              <a:sym typeface="Calibri"/>
            </a:endParaRPr>
          </a:p>
        </p:txBody>
      </p:sp>
    </p:spTree>
    <p:extLst>
      <p:ext uri="{BB962C8B-B14F-4D97-AF65-F5344CB8AC3E}">
        <p14:creationId xmlns:p14="http://schemas.microsoft.com/office/powerpoint/2010/main" val="29813397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000" b="1" dirty="0">
                <a:solidFill>
                  <a:schemeClr val="bg2">
                    <a:lumMod val="50000"/>
                  </a:schemeClr>
                </a:solidFill>
                <a:latin typeface="Calibri" panose="020F0502020204030204" pitchFamily="34" charset="0"/>
                <a:cs typeface="Calibri" panose="020F0502020204030204" pitchFamily="34" charset="0"/>
              </a:rPr>
              <a:t>وَصَلْنَا إِلَى نِهَايَةِ </a:t>
            </a:r>
            <a:r>
              <a:rPr lang="ar-MA" sz="2000" b="1" dirty="0" err="1">
                <a:solidFill>
                  <a:schemeClr val="bg2">
                    <a:lumMod val="50000"/>
                  </a:schemeClr>
                </a:solidFill>
                <a:latin typeface="Calibri" panose="020F0502020204030204" pitchFamily="34" charset="0"/>
                <a:cs typeface="Calibri" panose="020F0502020204030204" pitchFamily="34" charset="0"/>
              </a:rPr>
              <a:t>ٱلْحصَّةِ</a:t>
            </a:r>
            <a:r>
              <a:rPr lang="ar-MA" sz="2000" b="1" dirty="0">
                <a:solidFill>
                  <a:schemeClr val="bg2">
                    <a:lumMod val="50000"/>
                  </a:schemeClr>
                </a:solidFill>
                <a:latin typeface="Calibri" panose="020F0502020204030204" pitchFamily="34" charset="0"/>
                <a:cs typeface="Calibri" panose="020F0502020204030204" pitchFamily="34" charset="0"/>
              </a:rPr>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6177677"/>
      </p:ext>
    </p:extLst>
  </p:cSld>
  <p:clrMapOvr>
    <a:masterClrMapping/>
  </p:clrMapOvr>
</p:sld>
</file>

<file path=ppt/theme/theme1.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4185</TotalTime>
  <Words>1980</Words>
  <Application>Microsoft Office PowerPoint</Application>
  <PresentationFormat>Grand écran</PresentationFormat>
  <Paragraphs>304</Paragraphs>
  <Slides>50</Slides>
  <Notes>22</Notes>
  <HiddenSlides>4</HiddenSlides>
  <MMClips>1</MMClips>
  <ScaleCrop>false</ScaleCrop>
  <HeadingPairs>
    <vt:vector size="6" baseType="variant">
      <vt:variant>
        <vt:lpstr>Polices utilisées</vt:lpstr>
      </vt:variant>
      <vt:variant>
        <vt:i4>10</vt:i4>
      </vt:variant>
      <vt:variant>
        <vt:lpstr>Thème</vt:lpstr>
      </vt:variant>
      <vt:variant>
        <vt:i4>3</vt:i4>
      </vt:variant>
      <vt:variant>
        <vt:lpstr>Titres des diapositives</vt:lpstr>
      </vt:variant>
      <vt:variant>
        <vt:i4>50</vt:i4>
      </vt:variant>
    </vt:vector>
  </HeadingPairs>
  <TitlesOfParts>
    <vt:vector size="63" baseType="lpstr">
      <vt:lpstr>Aptos</vt:lpstr>
      <vt:lpstr>Aptos Display</vt:lpstr>
      <vt:lpstr>Arial</vt:lpstr>
      <vt:lpstr>Calibri</vt:lpstr>
      <vt:lpstr>Calibri (En-têtes)</vt:lpstr>
      <vt:lpstr>Calibri Light</vt:lpstr>
      <vt:lpstr>Dosis</vt:lpstr>
      <vt:lpstr>Poppins ExtraBold</vt:lpstr>
      <vt:lpstr>Simplified Arabic</vt:lpstr>
      <vt:lpstr>Twentieth Century</vt:lpstr>
      <vt:lpstr>5_Thème Office</vt:lpstr>
      <vt:lpstr>6_Thème Office</vt:lpstr>
      <vt:lpstr>7_Thème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بمعنى هذا الضابط الذي ينبغي الالتزام بها داخل الفصل؟</vt:lpstr>
      <vt:lpstr>من يذكرنا بمعنى هذا الضابط الذي ينبغي الالتزام به داخل الفصل؟</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PC</cp:lastModifiedBy>
  <cp:revision>105</cp:revision>
  <dcterms:created xsi:type="dcterms:W3CDTF">2025-08-08T14:19:48Z</dcterms:created>
  <dcterms:modified xsi:type="dcterms:W3CDTF">2025-11-07T22:55:34Z</dcterms:modified>
</cp:coreProperties>
</file>