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59"/>
  </p:notesMasterIdLst>
  <p:handoutMasterIdLst>
    <p:handoutMasterId r:id="rId60"/>
  </p:handoutMasterIdLst>
  <p:sldIdLst>
    <p:sldId id="271" r:id="rId3"/>
    <p:sldId id="2147483635" r:id="rId4"/>
    <p:sldId id="2147483641" r:id="rId5"/>
    <p:sldId id="955" r:id="rId6"/>
    <p:sldId id="315" r:id="rId7"/>
    <p:sldId id="2147483624" r:id="rId8"/>
    <p:sldId id="296" r:id="rId9"/>
    <p:sldId id="2147483637" r:id="rId10"/>
    <p:sldId id="261" r:id="rId11"/>
    <p:sldId id="2147483636" r:id="rId12"/>
    <p:sldId id="275" r:id="rId13"/>
    <p:sldId id="295" r:id="rId14"/>
    <p:sldId id="260" r:id="rId15"/>
    <p:sldId id="256" r:id="rId16"/>
    <p:sldId id="2147483638" r:id="rId17"/>
    <p:sldId id="267" r:id="rId18"/>
    <p:sldId id="2147483629" r:id="rId19"/>
    <p:sldId id="2134807574" r:id="rId20"/>
    <p:sldId id="2147483631" r:id="rId21"/>
    <p:sldId id="288" r:id="rId22"/>
    <p:sldId id="2134807668" r:id="rId23"/>
    <p:sldId id="263" r:id="rId24"/>
    <p:sldId id="2147483646" r:id="rId25"/>
    <p:sldId id="266" r:id="rId26"/>
    <p:sldId id="302" r:id="rId27"/>
    <p:sldId id="272" r:id="rId28"/>
    <p:sldId id="284" r:id="rId29"/>
    <p:sldId id="287" r:id="rId30"/>
    <p:sldId id="289" r:id="rId31"/>
    <p:sldId id="2147483647" r:id="rId32"/>
    <p:sldId id="258" r:id="rId33"/>
    <p:sldId id="358" r:id="rId34"/>
    <p:sldId id="360" r:id="rId35"/>
    <p:sldId id="283" r:id="rId36"/>
    <p:sldId id="262" r:id="rId37"/>
    <p:sldId id="257" r:id="rId38"/>
    <p:sldId id="259" r:id="rId39"/>
    <p:sldId id="265" r:id="rId40"/>
    <p:sldId id="269" r:id="rId41"/>
    <p:sldId id="311" r:id="rId42"/>
    <p:sldId id="290" r:id="rId43"/>
    <p:sldId id="2147483644" r:id="rId44"/>
    <p:sldId id="2147483645" r:id="rId45"/>
    <p:sldId id="268" r:id="rId46"/>
    <p:sldId id="317" r:id="rId47"/>
    <p:sldId id="318" r:id="rId48"/>
    <p:sldId id="274" r:id="rId49"/>
    <p:sldId id="282" r:id="rId50"/>
    <p:sldId id="300" r:id="rId51"/>
    <p:sldId id="299" r:id="rId52"/>
    <p:sldId id="2147483642" r:id="rId53"/>
    <p:sldId id="2147483560" r:id="rId54"/>
    <p:sldId id="301" r:id="rId55"/>
    <p:sldId id="303" r:id="rId56"/>
    <p:sldId id="270" r:id="rId57"/>
    <p:sldId id="273" r:id="rId5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147483635"/>
            <p14:sldId id="2147483641"/>
            <p14:sldId id="955"/>
            <p14:sldId id="315"/>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1"/>
          </p14:sldIdLst>
        </p14:section>
        <p14:section name="مراقبة إنجاز الواجبات المنزلية" id="{D246771F-C8AA-4F75-BAD7-8024CAB55D79}">
          <p14:sldIdLst>
            <p14:sldId id="2147483636"/>
            <p14:sldId id="275"/>
          </p14:sldIdLst>
        </p14:section>
        <p14:section name="حديث غير رسمي" id="{424B5FE0-E67A-49E0-BAF3-0DF201233B69}">
          <p14:sldIdLst>
            <p14:sldId id="295"/>
            <p14:sldId id="260"/>
            <p14:sldId id="256"/>
          </p14:sldIdLst>
        </p14:section>
        <p14:section name="التصريح بالأهداف" id="{096B6BF6-20D6-43DE-B358-982838B98259}">
          <p14:sldIdLst>
            <p14:sldId id="2147483638"/>
            <p14:sldId id="267"/>
          </p14:sldIdLst>
        </p14:section>
        <p14:section name="المعجم" id="{6D007598-4F88-4283-9E36-970C44D688AD}">
          <p14:sldIdLst>
            <p14:sldId id="2147483629"/>
            <p14:sldId id="2134807574"/>
          </p14:sldIdLst>
        </p14:section>
        <p14:section name="Pratique collective" id="{CF34AB29-930A-422C-8BB3-41EE66488593}">
          <p14:sldIdLst/>
        </p14:section>
        <p14:section name="الممارسة المستقلة" id="{89211873-F649-4A72-AB32-DC4F4703E8C4}">
          <p14:sldIdLst>
            <p14:sldId id="2147483631"/>
            <p14:sldId id="288"/>
            <p14:sldId id="2134807668"/>
          </p14:sldIdLst>
        </p14:section>
        <p14:section name="فهم المسموع" id="{FE749540-3229-4DFC-BAC1-6F8BC4477D31}">
          <p14:sldIdLst>
            <p14:sldId id="263"/>
            <p14:sldId id="2147483646"/>
            <p14:sldId id="266"/>
            <p14:sldId id="302"/>
            <p14:sldId id="272"/>
            <p14:sldId id="284"/>
            <p14:sldId id="287"/>
            <p14:sldId id="289"/>
            <p14:sldId id="2147483647"/>
            <p14:sldId id="258"/>
            <p14:sldId id="358"/>
            <p14:sldId id="360"/>
            <p14:sldId id="283"/>
            <p14:sldId id="262"/>
            <p14:sldId id="257"/>
            <p14:sldId id="259"/>
            <p14:sldId id="265"/>
            <p14:sldId id="269"/>
            <p14:sldId id="311"/>
            <p14:sldId id="290"/>
            <p14:sldId id="2147483644"/>
            <p14:sldId id="2147483645"/>
            <p14:sldId id="268"/>
            <p14:sldId id="317"/>
            <p14:sldId id="318"/>
            <p14:sldId id="274"/>
            <p14:sldId id="282"/>
            <p14:sldId id="300"/>
            <p14:sldId id="299"/>
          </p14:sldIdLst>
        </p14:section>
        <p14:section name="اختتام الحصة" id="{EBCF91DF-0CDC-4636-96C9-6E6A8A771057}">
          <p14:sldIdLst>
            <p14:sldId id="2147483642"/>
            <p14:sldId id="2147483560"/>
            <p14:sldId id="301"/>
            <p14:sldId id="303"/>
            <p14:sldId id="270"/>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0D2"/>
    <a:srgbClr val="F9F1DC"/>
    <a:srgbClr val="94CFB7"/>
    <a:srgbClr val="8BC145"/>
    <a:srgbClr val="0070C0"/>
    <a:srgbClr val="DCE6F2"/>
    <a:srgbClr val="7F7F7F"/>
    <a:srgbClr val="F19D19"/>
    <a:srgbClr val="1D6FA9"/>
    <a:srgbClr val="E0EF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04/04/2026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775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8" name="Google Shape;89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671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34</a:t>
            </a:fld>
            <a:endParaRPr>
              <a:solidFill>
                <a:srgbClr val="000000"/>
              </a:solidFill>
            </a:endParaRPr>
          </a:p>
        </p:txBody>
      </p:sp>
    </p:spTree>
    <p:extLst>
      <p:ext uri="{BB962C8B-B14F-4D97-AF65-F5344CB8AC3E}">
        <p14:creationId xmlns:p14="http://schemas.microsoft.com/office/powerpoint/2010/main" val="3239007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35</a:t>
            </a:fld>
            <a:endParaRPr>
              <a:solidFill>
                <a:srgbClr val="000000"/>
              </a:solidFill>
            </a:endParaRPr>
          </a:p>
        </p:txBody>
      </p:sp>
    </p:spTree>
    <p:extLst>
      <p:ext uri="{BB962C8B-B14F-4D97-AF65-F5344CB8AC3E}">
        <p14:creationId xmlns:p14="http://schemas.microsoft.com/office/powerpoint/2010/main" val="251163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36</a:t>
            </a:fld>
            <a:endParaRPr>
              <a:solidFill>
                <a:srgbClr val="000000"/>
              </a:solidFill>
            </a:endParaRPr>
          </a:p>
        </p:txBody>
      </p:sp>
    </p:spTree>
    <p:extLst>
      <p:ext uri="{BB962C8B-B14F-4D97-AF65-F5344CB8AC3E}">
        <p14:creationId xmlns:p14="http://schemas.microsoft.com/office/powerpoint/2010/main" val="3500051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6B2FB5D-C79B-A3E6-B090-22FC7CF727D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A25E9C2-C705-F938-EDB0-2CA5D9725B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D8BAE41-52B7-370E-325B-80DF24B96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C3D7AC-8FD7-84AC-1D4F-242FA3556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753442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54</a:t>
            </a:fld>
            <a:endParaRPr lang="fr-FR"/>
          </a:p>
        </p:txBody>
      </p:sp>
    </p:spTree>
    <p:extLst>
      <p:ext uri="{BB962C8B-B14F-4D97-AF65-F5344CB8AC3E}">
        <p14:creationId xmlns:p14="http://schemas.microsoft.com/office/powerpoint/2010/main" val="1353296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46327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94662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Title Slide">
  <p:cSld name="3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18037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7FA5B814-C475-06AE-7AC6-DB7266BFB5F3}"/>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4">
            <a:extLst>
              <a:ext uri="{FF2B5EF4-FFF2-40B4-BE49-F238E27FC236}">
                <a16:creationId xmlns:a16="http://schemas.microsoft.com/office/drawing/2014/main" id="{A4A6FDCF-D576-2CC5-BF55-D396EB96C45B}"/>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6254539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الموارد التعليمية ">
    <p:bg>
      <p:bgPr>
        <a:solidFill>
          <a:srgbClr val="DCE6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215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الفهم العام">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87E6F384-5751-0B49-23C0-790E5EC1CE7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952194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90" r:id="rId19"/>
    <p:sldLayoutId id="2147483692" r:id="rId20"/>
    <p:sldLayoutId id="2147483693" r:id="rId21"/>
    <p:sldLayoutId id="2147483696" r:id="rId22"/>
    <p:sldLayoutId id="2147483699" r:id="rId23"/>
    <p:sldLayoutId id="214748370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6.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9.png"/><Relationship Id="rId11" Type="http://schemas.microsoft.com/office/2007/relationships/hdphoto" Target="../media/hdphoto2.wdp"/><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e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gif"/><Relationship Id="rId1" Type="http://schemas.openxmlformats.org/officeDocument/2006/relationships/slideLayout" Target="../slideLayouts/slideLayout14.xml"/><Relationship Id="rId5" Type="http://schemas.openxmlformats.org/officeDocument/2006/relationships/image" Target="../media/image14.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4.gif"/><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jpeg"/><Relationship Id="rId1" Type="http://schemas.openxmlformats.org/officeDocument/2006/relationships/slideLayout" Target="../slideLayouts/slideLayout6.xml"/><Relationship Id="rId5" Type="http://schemas.openxmlformats.org/officeDocument/2006/relationships/image" Target="../media/image38.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4.gif"/><Relationship Id="rId1" Type="http://schemas.openxmlformats.org/officeDocument/2006/relationships/slideLayout" Target="../slideLayouts/slideLayout14.xml"/><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4.gif"/><Relationship Id="rId1" Type="http://schemas.openxmlformats.org/officeDocument/2006/relationships/slideLayout" Target="../slideLayouts/slideLayout14.xml"/><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45.png"/><Relationship Id="rId5" Type="http://schemas.microsoft.com/office/2007/relationships/hdphoto" Target="../media/hdphoto2.wdp"/><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cgem.ma/ar/qui-sommes-nous/biographie-de-m-chakib-alj-president-de-la-cge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gif"/><Relationship Id="rId1" Type="http://schemas.openxmlformats.org/officeDocument/2006/relationships/slideLayout" Target="../slideLayouts/slideLayout14.xml"/><Relationship Id="rId4" Type="http://schemas.microsoft.com/office/2007/relationships/hdphoto" Target="../media/hdphoto8.wdp"/></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gif"/><Relationship Id="rId1" Type="http://schemas.openxmlformats.org/officeDocument/2006/relationships/slideLayout" Target="../slideLayouts/slideLayout14.xml"/><Relationship Id="rId4" Type="http://schemas.microsoft.com/office/2007/relationships/hdphoto" Target="../media/hdphoto9.wdp"/></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49.png"/><Relationship Id="rId1" Type="http://schemas.openxmlformats.org/officeDocument/2006/relationships/slideLayout" Target="../slideLayouts/slideLayout7.xml"/><Relationship Id="rId5" Type="http://schemas.microsoft.com/office/2007/relationships/hdphoto" Target="../media/hdphoto10.wdp"/><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a:t>
              </a:r>
              <a:r>
                <a:rPr lang="ar-MA" sz="2400" b="1" dirty="0">
                  <a:solidFill>
                    <a:srgbClr val="FFFFFF"/>
                  </a:solidFill>
                  <a:latin typeface="Calibri" panose="020F0502020204030204" pitchFamily="34" charset="0"/>
                  <a:ea typeface="Dosis"/>
                  <a:cs typeface="Calibri" panose="020F0502020204030204" pitchFamily="34" charset="0"/>
                </a:rPr>
                <a:t>ثالثة</a:t>
              </a:r>
              <a:endPar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1</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عالم الأعمال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895237" y="5324952"/>
            <a:ext cx="4727890" cy="333168"/>
          </a:xfrm>
          <a:prstGeom prst="rect">
            <a:avLst/>
          </a:prstGeom>
          <a:noFill/>
          <a:ln cap="flat">
            <a:noFill/>
          </a:ln>
        </p:spPr>
        <p:txBody>
          <a:bodyPr vert="horz" wrap="square" lIns="0" tIns="0" rIns="0" bIns="0" anchor="t" anchorCtr="1" compatLnSpc="1">
            <a:spAutoFit/>
          </a:bodyPr>
          <a:lstStyle/>
          <a:p>
            <a:pPr algn="r" rtl="1">
              <a:lnSpc>
                <a:spcPct val="115000"/>
              </a:lnSpc>
              <a:spcBef>
                <a:spcPts val="1200"/>
              </a:spcBef>
              <a:buClr>
                <a:schemeClr val="dk1"/>
              </a:buClr>
              <a:buSzPts val="1100"/>
            </a:pPr>
            <a:r>
              <a:rPr lang="ar-MA" sz="2000" b="1" dirty="0">
                <a:solidFill>
                  <a:schemeClr val="bg1"/>
                </a:solidFill>
                <a:latin typeface="Calibri" panose="020F0502020204030204" pitchFamily="34" charset="0"/>
                <a:cs typeface="Calibri" panose="020F0502020204030204" pitchFamily="34" charset="0"/>
                <a:sym typeface="Arial"/>
              </a:rPr>
              <a:t>فهم المسموع: </a:t>
            </a:r>
            <a:r>
              <a:rPr lang="ar-MA" sz="2000" b="1" dirty="0">
                <a:solidFill>
                  <a:schemeClr val="bg1"/>
                </a:solidFill>
                <a:latin typeface="Calibri" panose="020F0502020204030204" pitchFamily="34" charset="0"/>
                <a:cs typeface="Calibri" panose="020F0502020204030204" pitchFamily="34" charset="0"/>
                <a:sym typeface="Calibri"/>
              </a:rPr>
              <a:t>المقاولة وأبعادها المختلفة</a:t>
            </a:r>
            <a:endParaRPr lang="ar-MA" sz="2000" b="1" dirty="0">
              <a:solidFill>
                <a:schemeClr val="bg1"/>
              </a:solidFill>
              <a:latin typeface="Calibri" panose="020F0502020204030204" pitchFamily="34" charset="0"/>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4" name="Google Shape;223;p26">
            <a:extLst>
              <a:ext uri="{FF2B5EF4-FFF2-40B4-BE49-F238E27FC236}">
                <a16:creationId xmlns:a16="http://schemas.microsoft.com/office/drawing/2014/main" id="{87CB0E96-3583-327D-9974-24EF615C541C}"/>
              </a:ext>
            </a:extLst>
          </p:cNvPr>
          <p:cNvSpPr/>
          <p:nvPr/>
        </p:nvSpPr>
        <p:spPr>
          <a:xfrm>
            <a:off x="10526556"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25" name="Google Shape;223;p26">
            <a:extLst>
              <a:ext uri="{FF2B5EF4-FFF2-40B4-BE49-F238E27FC236}">
                <a16:creationId xmlns:a16="http://schemas.microsoft.com/office/drawing/2014/main" id="{CDBF03F6-5B9D-3B6E-A49C-7CB1E394EEB0}"/>
              </a:ext>
            </a:extLst>
          </p:cNvPr>
          <p:cNvSpPr/>
          <p:nvPr/>
        </p:nvSpPr>
        <p:spPr>
          <a:xfrm>
            <a:off x="10212502" y="1987855"/>
            <a:ext cx="508535"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4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110551"/>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a:t>
              </a:r>
              <a:r>
                <a:rPr lang="ar-MA" sz="2400" b="1" dirty="0">
                  <a:solidFill>
                    <a:prstClr val="black"/>
                  </a:solidFill>
                  <a:latin typeface="Calibri" panose="020F0502020204030204" pitchFamily="34" charset="0"/>
                  <a:cs typeface="Calibri" panose="020F0502020204030204" pitchFamily="34" charset="0"/>
                </a:rPr>
                <a:t>المقاولة وأبعادها المختلفة</a:t>
              </a:r>
              <a:endParaRPr lang="fr-FR" sz="2400" b="1"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3</a:t>
              </a:r>
              <a:endParaRPr lang="fr-FR" sz="2000"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dirty="0">
                  <a:solidFill>
                    <a:prstClr val="black"/>
                  </a:solidFill>
                  <a:latin typeface="Calibri" panose="020F0502020204030204" pitchFamily="34" charset="0"/>
                  <a:cs typeface="Calibri" panose="020F0502020204030204" pitchFamily="34" charset="0"/>
                </a:rPr>
                <a:t>أتحدث: </a:t>
              </a:r>
              <a:r>
                <a:rPr lang="ar-MA" sz="2000" kern="0" dirty="0">
                  <a:solidFill>
                    <a:prstClr val="black"/>
                  </a:solidFill>
                  <a:latin typeface="Calibri" panose="020F0502020204030204" pitchFamily="34" charset="0"/>
                  <a:cs typeface="Calibri" panose="020F0502020204030204" pitchFamily="34" charset="0"/>
                </a:rPr>
                <a:t>التعريف بمقاولة</a:t>
              </a:r>
              <a:endParaRPr lang="fr-FR" sz="2000" kern="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a:t>
              </a:r>
              <a:r>
                <a:rPr lang="ar-MA" sz="2400" b="1" dirty="0">
                  <a:solidFill>
                    <a:prstClr val="black"/>
                  </a:solidFill>
                  <a:latin typeface="Calibri" panose="020F0502020204030204" pitchFamily="34" charset="0"/>
                  <a:cs typeface="Calibri" panose="020F0502020204030204" pitchFamily="34" charset="0"/>
                </a:rPr>
                <a:t>لحصة </a:t>
              </a:r>
              <a:r>
                <a:rPr lang="ar-MA" sz="2000" b="1" dirty="0">
                  <a:solidFill>
                    <a:prstClr val="black"/>
                  </a:solidFill>
                  <a:latin typeface="Calibri" panose="020F0502020204030204" pitchFamily="34" charset="0"/>
                  <a:cs typeface="Calibri" panose="020F0502020204030204" pitchFamily="34" charset="0"/>
                </a:rPr>
                <a:t>1</a:t>
              </a:r>
              <a:endParaRPr lang="fr-FR" sz="2000" b="1"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14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327579" y="2503998"/>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:أسلوب التعليل</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14542" y="2017643"/>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81198"/>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a:t>
            </a:r>
            <a:r>
              <a:rPr lang="ar-MA" sz="2000" dirty="0">
                <a:solidFill>
                  <a:prstClr val="black"/>
                </a:solidFill>
                <a:latin typeface="Calibri" panose="020F0502020204030204" pitchFamily="34" charset="0"/>
                <a:cs typeface="Calibri" panose="020F0502020204030204" pitchFamily="34" charset="0"/>
              </a:rPr>
              <a:t>كيف تصبح رجل أعمال ناجحا؟</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80761"/>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0EC08-AEAE-4798-3D1C-A79B667AE17D}"/>
            </a:ext>
          </a:extLst>
        </p:cNvPr>
        <p:cNvGrpSpPr/>
        <p:nvPr/>
      </p:nvGrpSpPr>
      <p:grpSpPr>
        <a:xfrm>
          <a:off x="0" y="0"/>
          <a:ext cx="0" cy="0"/>
          <a:chOff x="0" y="0"/>
          <a:chExt cx="0" cy="0"/>
        </a:xfrm>
      </p:grpSpPr>
      <p:sp>
        <p:nvSpPr>
          <p:cNvPr id="2" name="Google Shape;384;p11">
            <a:extLst>
              <a:ext uri="{FF2B5EF4-FFF2-40B4-BE49-F238E27FC236}">
                <a16:creationId xmlns:a16="http://schemas.microsoft.com/office/drawing/2014/main" id="{E7B2E6BF-CAE5-65FB-5CE7-DE4E79FEE322}"/>
              </a:ext>
            </a:extLst>
          </p:cNvPr>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a:solidFill>
                  <a:srgbClr val="44546A"/>
                </a:solidFill>
                <a:uFillTx/>
                <a:latin typeface="Calibri"/>
                <a:ea typeface="+mn-ea"/>
                <a:cs typeface="Arial"/>
                <a:sym typeface="Calibri"/>
              </a:rPr>
              <a:t>هيكلة الحصة</a:t>
            </a:r>
            <a:endParaRPr lang="ar-MA" sz="3200" b="1" i="0" u="none" strike="noStrike" kern="1200" cap="none" spc="0" baseline="0" noProof="0" dirty="0">
              <a:solidFill>
                <a:srgbClr val="44546A"/>
              </a:solidFill>
              <a:uFillTx/>
              <a:latin typeface="Calibri"/>
              <a:ea typeface="+mn-ea"/>
              <a:cs typeface="Arial"/>
              <a:sym typeface="Calibri"/>
            </a:endParaRPr>
          </a:p>
        </p:txBody>
      </p:sp>
      <p:pic>
        <p:nvPicPr>
          <p:cNvPr id="3" name="Picture 2" descr="Image générée">
            <a:extLst>
              <a:ext uri="{FF2B5EF4-FFF2-40B4-BE49-F238E27FC236}">
                <a16:creationId xmlns:a16="http://schemas.microsoft.com/office/drawing/2014/main" id="{7F6AA6E6-A1CE-D87C-23A0-C4602A45FE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51;p28">
            <a:extLst>
              <a:ext uri="{FF2B5EF4-FFF2-40B4-BE49-F238E27FC236}">
                <a16:creationId xmlns:a16="http://schemas.microsoft.com/office/drawing/2014/main" id="{234AC6AA-8E64-2150-9C86-8E1480368EB5}"/>
              </a:ext>
            </a:extLst>
          </p:cNvPr>
          <p:cNvSpPr/>
          <p:nvPr/>
        </p:nvSpPr>
        <p:spPr>
          <a:xfrm>
            <a:off x="1270682" y="1265757"/>
            <a:ext cx="9407226" cy="4315235"/>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5" name="Google Shape;252;p28">
            <a:extLst>
              <a:ext uri="{FF2B5EF4-FFF2-40B4-BE49-F238E27FC236}">
                <a16:creationId xmlns:a16="http://schemas.microsoft.com/office/drawing/2014/main" id="{4F78F90B-D015-5731-8FE1-43CC98F6F631}"/>
              </a:ext>
            </a:extLst>
          </p:cNvPr>
          <p:cNvSpPr/>
          <p:nvPr/>
        </p:nvSpPr>
        <p:spPr>
          <a:xfrm>
            <a:off x="1514092" y="1568019"/>
            <a:ext cx="8950037" cy="3729195"/>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6" name="Group 5">
            <a:extLst>
              <a:ext uri="{FF2B5EF4-FFF2-40B4-BE49-F238E27FC236}">
                <a16:creationId xmlns:a16="http://schemas.microsoft.com/office/drawing/2014/main" id="{18AD7622-2FCC-C4EF-4B69-4CB4A1C98C6D}"/>
              </a:ext>
            </a:extLst>
          </p:cNvPr>
          <p:cNvGrpSpPr/>
          <p:nvPr/>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8A4369D5-37CB-83AB-EFC3-0F224151A22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9" name="Google Shape;278;p28">
              <a:extLst>
                <a:ext uri="{FF2B5EF4-FFF2-40B4-BE49-F238E27FC236}">
                  <a16:creationId xmlns:a16="http://schemas.microsoft.com/office/drawing/2014/main" id="{59DA6610-1780-6446-9867-1071CD9FF691}"/>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1" name="Google Shape;275;p28">
              <a:extLst>
                <a:ext uri="{FF2B5EF4-FFF2-40B4-BE49-F238E27FC236}">
                  <a16:creationId xmlns:a16="http://schemas.microsoft.com/office/drawing/2014/main" id="{1C31F53F-D18D-6048-F8D8-C01864C8DE2A}"/>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3" name="Google Shape;276;p28">
            <a:extLst>
              <a:ext uri="{FF2B5EF4-FFF2-40B4-BE49-F238E27FC236}">
                <a16:creationId xmlns:a16="http://schemas.microsoft.com/office/drawing/2014/main" id="{D6D4F69D-3428-30A4-C253-DBBA256F12A8}"/>
              </a:ext>
            </a:extLst>
          </p:cNvPr>
          <p:cNvSpPr/>
          <p:nvPr/>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5" name="Group 14">
            <a:extLst>
              <a:ext uri="{FF2B5EF4-FFF2-40B4-BE49-F238E27FC236}">
                <a16:creationId xmlns:a16="http://schemas.microsoft.com/office/drawing/2014/main" id="{B3883524-ECE3-7C15-5AB2-75F030498FDF}"/>
              </a:ext>
            </a:extLst>
          </p:cNvPr>
          <p:cNvGrpSpPr/>
          <p:nvPr/>
        </p:nvGrpSpPr>
        <p:grpSpPr>
          <a:xfrm>
            <a:off x="1727870" y="3567172"/>
            <a:ext cx="8585152" cy="548005"/>
            <a:chOff x="2156845" y="1060636"/>
            <a:chExt cx="5230662" cy="411004"/>
          </a:xfrm>
        </p:grpSpPr>
        <p:sp>
          <p:nvSpPr>
            <p:cNvPr id="17" name="Google Shape;276;p28">
              <a:extLst>
                <a:ext uri="{FF2B5EF4-FFF2-40B4-BE49-F238E27FC236}">
                  <a16:creationId xmlns:a16="http://schemas.microsoft.com/office/drawing/2014/main" id="{CCBB1E0D-E94B-3F83-5351-2FD01A5D0681}"/>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9" name="Google Shape;278;p28">
              <a:extLst>
                <a:ext uri="{FF2B5EF4-FFF2-40B4-BE49-F238E27FC236}">
                  <a16:creationId xmlns:a16="http://schemas.microsoft.com/office/drawing/2014/main" id="{0E2CEC17-E4E0-6027-8045-C650D4480683}"/>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5;p28">
              <a:extLst>
                <a:ext uri="{FF2B5EF4-FFF2-40B4-BE49-F238E27FC236}">
                  <a16:creationId xmlns:a16="http://schemas.microsoft.com/office/drawing/2014/main" id="{E6B63C6E-E063-6FD4-D312-8C1C350CAFA1}"/>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23" name="Group 22">
            <a:extLst>
              <a:ext uri="{FF2B5EF4-FFF2-40B4-BE49-F238E27FC236}">
                <a16:creationId xmlns:a16="http://schemas.microsoft.com/office/drawing/2014/main" id="{9358784A-BE59-5F62-BA04-38951F56985E}"/>
              </a:ext>
            </a:extLst>
          </p:cNvPr>
          <p:cNvGrpSpPr/>
          <p:nvPr/>
        </p:nvGrpSpPr>
        <p:grpSpPr>
          <a:xfrm>
            <a:off x="1727870" y="4433935"/>
            <a:ext cx="8557644" cy="548008"/>
            <a:chOff x="2181743" y="1073631"/>
            <a:chExt cx="5221155" cy="411004"/>
          </a:xfrm>
        </p:grpSpPr>
        <p:sp>
          <p:nvSpPr>
            <p:cNvPr id="25" name="Google Shape;276;p28">
              <a:extLst>
                <a:ext uri="{FF2B5EF4-FFF2-40B4-BE49-F238E27FC236}">
                  <a16:creationId xmlns:a16="http://schemas.microsoft.com/office/drawing/2014/main" id="{DB92EC97-39CE-977B-C431-9E21FE0CAA02}"/>
                </a:ext>
              </a:extLst>
            </p:cNvPr>
            <p:cNvSpPr/>
            <p:nvPr/>
          </p:nvSpPr>
          <p:spPr>
            <a:xfrm>
              <a:off x="2181743" y="1073631"/>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5;p28">
              <a:extLst>
                <a:ext uri="{FF2B5EF4-FFF2-40B4-BE49-F238E27FC236}">
                  <a16:creationId xmlns:a16="http://schemas.microsoft.com/office/drawing/2014/main" id="{8533A1E5-D6ED-9F60-5E9B-95B315E4337E}"/>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36" name="Text Placeholder 59">
            <a:extLst>
              <a:ext uri="{FF2B5EF4-FFF2-40B4-BE49-F238E27FC236}">
                <a16:creationId xmlns:a16="http://schemas.microsoft.com/office/drawing/2014/main" id="{82539B66-7F44-6C29-E08A-8E7B3406C55B}"/>
              </a:ext>
            </a:extLst>
          </p:cNvPr>
          <p:cNvSpPr txBox="1">
            <a:spLocks/>
          </p:cNvSpPr>
          <p:nvPr/>
        </p:nvSpPr>
        <p:spPr>
          <a:xfrm>
            <a:off x="2491895" y="2837871"/>
            <a:ext cx="1263765" cy="460800"/>
          </a:xfrm>
          <a:prstGeom prst="rect">
            <a:avLst/>
          </a:prstGeom>
        </p:spPr>
        <p:txBody>
          <a:bodyPr>
            <a:normAutofit/>
          </a:bodyPr>
          <a:lstStyle>
            <a:lvl1pPr marL="228600" indent="-228600" algn="r" defTabSz="914400" rtl="1"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dirty="0"/>
              <a:t>10 دقائق</a:t>
            </a:r>
          </a:p>
        </p:txBody>
      </p:sp>
      <p:sp>
        <p:nvSpPr>
          <p:cNvPr id="37" name="Text Placeholder 59">
            <a:extLst>
              <a:ext uri="{FF2B5EF4-FFF2-40B4-BE49-F238E27FC236}">
                <a16:creationId xmlns:a16="http://schemas.microsoft.com/office/drawing/2014/main" id="{511F850C-BB12-1678-51E1-F8A6176CC553}"/>
              </a:ext>
            </a:extLst>
          </p:cNvPr>
          <p:cNvSpPr txBox="1">
            <a:spLocks/>
          </p:cNvSpPr>
          <p:nvPr/>
        </p:nvSpPr>
        <p:spPr>
          <a:xfrm>
            <a:off x="2543374" y="3621380"/>
            <a:ext cx="1278748" cy="460800"/>
          </a:xfrm>
          <a:prstGeom prst="rect">
            <a:avLst/>
          </a:prstGeom>
        </p:spPr>
        <p:txBody>
          <a:bodyPr>
            <a:normAutofit/>
          </a:bodyPr>
          <a:lstStyle>
            <a:lvl1pPr marL="228600" indent="-228600" algn="r" defTabSz="914400" rtl="1"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dirty="0"/>
              <a:t> 32 دقيقة</a:t>
            </a:r>
          </a:p>
        </p:txBody>
      </p:sp>
      <p:sp>
        <p:nvSpPr>
          <p:cNvPr id="39" name="Google Shape;278;p28">
            <a:extLst>
              <a:ext uri="{FF2B5EF4-FFF2-40B4-BE49-F238E27FC236}">
                <a16:creationId xmlns:a16="http://schemas.microsoft.com/office/drawing/2014/main" id="{E99E92F9-162B-A879-2BAC-FD4531CA3689}"/>
              </a:ext>
            </a:extLst>
          </p:cNvPr>
          <p:cNvSpPr/>
          <p:nvPr/>
        </p:nvSpPr>
        <p:spPr>
          <a:xfrm>
            <a:off x="1750744" y="4450276"/>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B46C3DB8-1BF6-1273-0ED9-C506CF5462A6}"/>
              </a:ext>
            </a:extLst>
          </p:cNvPr>
          <p:cNvSpPr txBox="1">
            <a:spLocks/>
          </p:cNvSpPr>
          <p:nvPr/>
        </p:nvSpPr>
        <p:spPr>
          <a:xfrm>
            <a:off x="2365321" y="4492953"/>
            <a:ext cx="1280099" cy="460800"/>
          </a:xfrm>
          <a:prstGeom prst="rect">
            <a:avLst/>
          </a:prstGeom>
        </p:spPr>
        <p:txBody>
          <a:bodyPr>
            <a:normAutofit/>
          </a:bodyPr>
          <a:lstStyle>
            <a:lvl1pPr marL="228600" indent="-228600" algn="r" defTabSz="914400" rtl="1"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dirty="0"/>
              <a:t>5 دقائق</a:t>
            </a:r>
          </a:p>
        </p:txBody>
      </p:sp>
      <p:sp>
        <p:nvSpPr>
          <p:cNvPr id="42" name="Google Shape;275;p28">
            <a:extLst>
              <a:ext uri="{FF2B5EF4-FFF2-40B4-BE49-F238E27FC236}">
                <a16:creationId xmlns:a16="http://schemas.microsoft.com/office/drawing/2014/main" id="{934D9375-0600-9394-377C-E00155D70AB0}"/>
              </a:ext>
            </a:extLst>
          </p:cNvPr>
          <p:cNvSpPr/>
          <p:nvPr/>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3" name="Google Shape;278;p28">
            <a:extLst>
              <a:ext uri="{FF2B5EF4-FFF2-40B4-BE49-F238E27FC236}">
                <a16:creationId xmlns:a16="http://schemas.microsoft.com/office/drawing/2014/main" id="{25505111-2BD1-9CCD-C29F-1FD3AE4DCAE9}"/>
              </a:ext>
            </a:extLst>
          </p:cNvPr>
          <p:cNvSpPr/>
          <p:nvPr/>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4" name="TextBox 43">
            <a:extLst>
              <a:ext uri="{FF2B5EF4-FFF2-40B4-BE49-F238E27FC236}">
                <a16:creationId xmlns:a16="http://schemas.microsoft.com/office/drawing/2014/main" id="{04B6F579-5F7F-A076-7833-8A9F6449A339}"/>
              </a:ext>
            </a:extLst>
          </p:cNvPr>
          <p:cNvSpPr txBox="1"/>
          <p:nvPr/>
        </p:nvSpPr>
        <p:spPr>
          <a:xfrm>
            <a:off x="3798452" y="1964686"/>
            <a:ext cx="5829544" cy="584775"/>
          </a:xfrm>
          <a:prstGeom prst="rect">
            <a:avLst/>
          </a:prstGeom>
          <a:noFill/>
        </p:spPr>
        <p:txBody>
          <a:bodyPr wrap="square" rtlCol="0">
            <a:spAutoFit/>
          </a:bodyPr>
          <a:lstStyle/>
          <a:p>
            <a:pPr algn="r" rtl="1"/>
            <a:r>
              <a:rPr kumimoji="0" lang="ar-MA" sz="32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sz="1600"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sz="12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الاعتيادي-مراقبة الواجبات المنزلية- </a:t>
            </a:r>
            <a:r>
              <a:rPr lang="ar-MA" sz="1200" b="1" dirty="0">
                <a:solidFill>
                  <a:srgbClr val="106585"/>
                </a:solidFill>
                <a:latin typeface="Calibri" panose="020F0502020204030204" pitchFamily="34" charset="0"/>
                <a:cs typeface="Calibri" panose="020F0502020204030204" pitchFamily="34" charset="0"/>
              </a:rPr>
              <a:t>التصريح بالأهداف</a:t>
            </a:r>
            <a:r>
              <a:rPr lang="fr-FR" sz="1200" b="1" dirty="0">
                <a:solidFill>
                  <a:srgbClr val="106585"/>
                </a:solidFill>
                <a:latin typeface="Calibri" panose="020F0502020204030204" pitchFamily="34" charset="0"/>
                <a:cs typeface="Calibri" panose="020F0502020204030204" pitchFamily="34" charset="0"/>
              </a:rPr>
              <a:t>(</a:t>
            </a:r>
            <a:endParaRPr lang="en-US" sz="1200" b="1" dirty="0">
              <a:solidFill>
                <a:srgbClr val="106585"/>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6FFF329E-67F7-7538-6D28-F03CF2D8F951}"/>
              </a:ext>
            </a:extLst>
          </p:cNvPr>
          <p:cNvSpPr txBox="1"/>
          <p:nvPr/>
        </p:nvSpPr>
        <p:spPr>
          <a:xfrm>
            <a:off x="4879852" y="2783962"/>
            <a:ext cx="4748143" cy="461665"/>
          </a:xfrm>
          <a:prstGeom prst="rect">
            <a:avLst/>
          </a:prstGeom>
          <a:noFill/>
        </p:spPr>
        <p:txBody>
          <a:bodyPr wrap="square" rtlCol="0">
            <a:spAutoFit/>
          </a:bodyPr>
          <a:lstStyle/>
          <a:p>
            <a:pPr algn="r"/>
            <a:r>
              <a:rPr lang="ar-MA" sz="2400" b="1" dirty="0">
                <a:solidFill>
                  <a:srgbClr val="156082">
                    <a:lumMod val="75000"/>
                  </a:srgbClr>
                </a:solidFill>
                <a:latin typeface="Calibri"/>
                <a:ea typeface="Calibri"/>
                <a:cs typeface="Calibri"/>
                <a:sym typeface="Calibri"/>
              </a:rPr>
              <a:t>أكتسب المعجم وأوظفه</a:t>
            </a:r>
            <a:endParaRPr lang="en-US" sz="2400" b="1" dirty="0">
              <a:latin typeface="Calibri"/>
              <a:ea typeface="Calibri"/>
              <a:cs typeface="Calibri"/>
            </a:endParaRPr>
          </a:p>
        </p:txBody>
      </p:sp>
      <p:sp>
        <p:nvSpPr>
          <p:cNvPr id="46" name="TextBox 45">
            <a:extLst>
              <a:ext uri="{FF2B5EF4-FFF2-40B4-BE49-F238E27FC236}">
                <a16:creationId xmlns:a16="http://schemas.microsoft.com/office/drawing/2014/main" id="{5151940C-75D1-3DCE-592B-72231BA6349F}"/>
              </a:ext>
            </a:extLst>
          </p:cNvPr>
          <p:cNvSpPr txBox="1"/>
          <p:nvPr/>
        </p:nvSpPr>
        <p:spPr>
          <a:xfrm>
            <a:off x="4900483" y="3645629"/>
            <a:ext cx="4748143" cy="461665"/>
          </a:xfrm>
          <a:prstGeom prst="rect">
            <a:avLst/>
          </a:prstGeom>
          <a:noFill/>
        </p:spPr>
        <p:txBody>
          <a:bodyPr wrap="square" rtlCol="0">
            <a:spAutoFit/>
          </a:bodyPr>
          <a:lstStyle/>
          <a:p>
            <a:pPr algn="r"/>
            <a:r>
              <a:rPr lang="ar-MA" sz="2400" b="1" dirty="0">
                <a:solidFill>
                  <a:srgbClr val="156082">
                    <a:lumMod val="75000"/>
                  </a:srgbClr>
                </a:solidFill>
                <a:latin typeface="Calibri"/>
                <a:ea typeface="Calibri"/>
                <a:cs typeface="Calibri"/>
                <a:sym typeface="Calibri"/>
              </a:rPr>
              <a:t>فهم المسموع</a:t>
            </a:r>
            <a:endParaRPr lang="en-US" sz="2400" b="1" dirty="0">
              <a:latin typeface="Calibri"/>
              <a:ea typeface="Calibri"/>
              <a:cs typeface="Calibri"/>
            </a:endParaRPr>
          </a:p>
        </p:txBody>
      </p:sp>
      <p:sp>
        <p:nvSpPr>
          <p:cNvPr id="48" name="TextBox 47">
            <a:extLst>
              <a:ext uri="{FF2B5EF4-FFF2-40B4-BE49-F238E27FC236}">
                <a16:creationId xmlns:a16="http://schemas.microsoft.com/office/drawing/2014/main" id="{F0F25458-9C4E-D58D-2E68-1D57D68F343E}"/>
              </a:ext>
            </a:extLst>
          </p:cNvPr>
          <p:cNvSpPr txBox="1"/>
          <p:nvPr/>
        </p:nvSpPr>
        <p:spPr>
          <a:xfrm>
            <a:off x="4900482" y="4478805"/>
            <a:ext cx="4748143" cy="461665"/>
          </a:xfrm>
          <a:prstGeom prst="rect">
            <a:avLst/>
          </a:prstGeom>
          <a:noFill/>
        </p:spPr>
        <p:txBody>
          <a:bodyPr wrap="square" rtlCol="0">
            <a:spAutoFit/>
          </a:bodyPr>
          <a:lstStyle/>
          <a:p>
            <a:pPr algn="r"/>
            <a:r>
              <a:rPr lang="ar-MA" sz="2400" b="1" dirty="0">
                <a:solidFill>
                  <a:srgbClr val="156082">
                    <a:lumMod val="75000"/>
                  </a:srgbClr>
                </a:solidFill>
                <a:latin typeface="Calibri"/>
                <a:ea typeface="Calibri"/>
                <a:cs typeface="Calibri"/>
                <a:sym typeface="Calibri"/>
              </a:rPr>
              <a:t>اختتام الحصة</a:t>
            </a:r>
            <a:endParaRPr lang="en-US" sz="2400" b="1" dirty="0">
              <a:latin typeface="Calibri"/>
              <a:ea typeface="Calibri"/>
              <a:cs typeface="Calibri"/>
            </a:endParaRPr>
          </a:p>
        </p:txBody>
      </p:sp>
      <p:sp>
        <p:nvSpPr>
          <p:cNvPr id="49" name="Text Placeholder 59">
            <a:extLst>
              <a:ext uri="{FF2B5EF4-FFF2-40B4-BE49-F238E27FC236}">
                <a16:creationId xmlns:a16="http://schemas.microsoft.com/office/drawing/2014/main" id="{34D48579-E673-9B13-7FED-579AC21A7756}"/>
              </a:ext>
            </a:extLst>
          </p:cNvPr>
          <p:cNvSpPr txBox="1">
            <a:spLocks/>
          </p:cNvSpPr>
          <p:nvPr/>
        </p:nvSpPr>
        <p:spPr>
          <a:xfrm>
            <a:off x="2420610" y="2001054"/>
            <a:ext cx="1263765" cy="460800"/>
          </a:xfrm>
          <a:prstGeom prst="rect">
            <a:avLst/>
          </a:prstGeom>
        </p:spPr>
        <p:txBody>
          <a:bodyPr>
            <a:normAutofit/>
          </a:bodyPr>
          <a:lstStyle>
            <a:lvl1pPr marL="228600" indent="-228600" algn="r" defTabSz="914400" rtl="1"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dirty="0"/>
              <a:t>8 دقائق</a:t>
            </a:r>
          </a:p>
        </p:txBody>
      </p:sp>
    </p:spTree>
    <p:extLst>
      <p:ext uri="{BB962C8B-B14F-4D97-AF65-F5344CB8AC3E}">
        <p14:creationId xmlns:p14="http://schemas.microsoft.com/office/powerpoint/2010/main" val="2325356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t="6019" b="6019"/>
          <a:stretch/>
        </p:blipFill>
        <p:spPr>
          <a:xfrm>
            <a:off x="2258461" y="1342118"/>
            <a:ext cx="7675078" cy="4492624"/>
          </a:xfrm>
          <a:prstGeom prst="rect">
            <a:avLst/>
          </a:prstGeom>
          <a:ln>
            <a:noFill/>
          </a:ln>
          <a:effectLst>
            <a:softEdge rad="112500"/>
          </a:effectLst>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9" name="Image 8">
            <a:extLst>
              <a:ext uri="{FF2B5EF4-FFF2-40B4-BE49-F238E27FC236}">
                <a16:creationId xmlns:a16="http://schemas.microsoft.com/office/drawing/2014/main" id="{78426117-45C3-5A72-3F1F-319B3975E5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971200"/>
            <a:ext cx="5852160" cy="3721608"/>
          </a:xfrm>
          <a:prstGeom prst="rect">
            <a:avLst/>
          </a:prstGeom>
        </p:spPr>
      </p:pic>
      <p:sp>
        <p:nvSpPr>
          <p:cNvPr id="439" name="Google Shape;439;p14"/>
          <p:cNvSpPr txBox="1">
            <a:spLocks noGrp="1"/>
          </p:cNvSpPr>
          <p:nvPr>
            <p:ph type="title"/>
          </p:nvPr>
        </p:nvSpPr>
        <p:spPr>
          <a:xfrm>
            <a:off x="930798" y="231744"/>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2000"/>
              <a:buFont typeface="Calibri"/>
              <a:buNone/>
            </a:pPr>
            <a:r>
              <a:rPr lang="ar-MA" sz="2000" dirty="0"/>
              <a:t>نشاط اعتيادي: اقترح فكرة إبداعية.</a:t>
            </a:r>
            <a:endParaRPr sz="2000" dirty="0"/>
          </a:p>
        </p:txBody>
      </p:sp>
      <p:sp>
        <p:nvSpPr>
          <p:cNvPr id="3" name="Espace réservé du contenu 2">
            <a:extLst>
              <a:ext uri="{FF2B5EF4-FFF2-40B4-BE49-F238E27FC236}">
                <a16:creationId xmlns:a16="http://schemas.microsoft.com/office/drawing/2014/main" id="{871F6190-47F5-17B3-A3C1-D8AE34D9F64B}"/>
              </a:ext>
            </a:extLst>
          </p:cNvPr>
          <p:cNvSpPr>
            <a:spLocks noGrp="1"/>
          </p:cNvSpPr>
          <p:nvPr>
            <p:ph sz="quarter" idx="11"/>
          </p:nvPr>
        </p:nvSpPr>
        <p:spPr/>
        <p:txBody>
          <a:bodyPr/>
          <a:lstStyle/>
          <a:p>
            <a:r>
              <a:rPr lang="ar-MA" dirty="0"/>
              <a:t>يستمع المدرس إلى إجابات </a:t>
            </a:r>
            <a:r>
              <a:rPr lang="fr-FR" dirty="0"/>
              <a:t>6</a:t>
            </a:r>
            <a:r>
              <a:rPr lang="ar-MA" dirty="0"/>
              <a:t> متعلمين مع استفسارهم عن سبب المقترح.</a:t>
            </a:r>
          </a:p>
        </p:txBody>
      </p:sp>
      <p:pic>
        <p:nvPicPr>
          <p:cNvPr id="4" name="Image 3">
            <a:extLst>
              <a:ext uri="{FF2B5EF4-FFF2-40B4-BE49-F238E27FC236}">
                <a16:creationId xmlns:a16="http://schemas.microsoft.com/office/drawing/2014/main" id="{FDE6D139-2E66-8373-C5CB-B88F2430E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047" y="1003582"/>
            <a:ext cx="6470641" cy="3511858"/>
          </a:xfrm>
          <a:prstGeom prst="rect">
            <a:avLst/>
          </a:prstGeom>
        </p:spPr>
      </p:pic>
    </p:spTree>
    <p:extLst>
      <p:ext uri="{BB962C8B-B14F-4D97-AF65-F5344CB8AC3E}">
        <p14:creationId xmlns:p14="http://schemas.microsoft.com/office/powerpoint/2010/main" val="1095778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الدرس.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a:t>
            </a:r>
            <a:r>
              <a:rPr lang="ar-MA" dirty="0">
                <a:solidFill>
                  <a:srgbClr val="AFABAB"/>
                </a:solidFill>
                <a:highlight>
                  <a:srgbClr val="FFFF00"/>
                </a:highlight>
                <a:latin typeface="Calibri" pitchFamily="34"/>
                <a:cs typeface="Calibri" pitchFamily="34"/>
              </a:rPr>
              <a:t>متعلمان </a:t>
            </a:r>
            <a:r>
              <a:rPr lang="ar-SA" dirty="0">
                <a:solidFill>
                  <a:srgbClr val="AFABAB"/>
                </a:solidFill>
                <a:highlight>
                  <a:srgbClr val="FFFF00"/>
                </a:highlight>
                <a:latin typeface="Calibri" pitchFamily="34"/>
                <a:cs typeface="Calibri" pitchFamily="34"/>
              </a:rPr>
              <a:t>في كل حصة</a:t>
            </a:r>
            <a:r>
              <a:rPr lang="ar-SA" dirty="0">
                <a:solidFill>
                  <a:srgbClr val="AFABAB"/>
                </a:solidFill>
                <a:latin typeface="Calibri" pitchFamily="34"/>
                <a:cs typeface="Calibri" pitchFamily="34"/>
              </a:rPr>
              <a:t>).</a:t>
            </a:r>
          </a:p>
          <a:p>
            <a:endParaRPr lang="fr-FR" dirty="0"/>
          </a:p>
        </p:txBody>
      </p:sp>
      <p:sp>
        <p:nvSpPr>
          <p:cNvPr id="5" name="ZoneTexte 4">
            <a:extLst>
              <a:ext uri="{FF2B5EF4-FFF2-40B4-BE49-F238E27FC236}">
                <a16:creationId xmlns:a16="http://schemas.microsoft.com/office/drawing/2014/main" id="{8FEF4218-A1BF-5696-552D-CF22A6113D84}"/>
              </a:ext>
            </a:extLst>
          </p:cNvPr>
          <p:cNvSpPr txBox="1"/>
          <p:nvPr/>
        </p:nvSpPr>
        <p:spPr>
          <a:xfrm>
            <a:off x="440341" y="2382774"/>
            <a:ext cx="11585712" cy="370300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rtl="1">
              <a:lnSpc>
                <a:spcPct val="150000"/>
              </a:lnSpc>
              <a:spcBef>
                <a:spcPct val="0"/>
              </a:spcBef>
              <a:buNone/>
            </a:pPr>
            <a:r>
              <a:rPr lang="ar-MA" sz="4800" b="1" dirty="0">
                <a:solidFill>
                  <a:schemeClr val="tx1"/>
                </a:solidFill>
                <a:ea typeface="+mj-ea"/>
                <a:cs typeface="Calibri" panose="020F0502020204030204" pitchFamily="34" charset="0"/>
              </a:rPr>
              <a:t>أطلب من أحد أفراد أسرتك عرض </a:t>
            </a:r>
            <a:r>
              <a:rPr lang="ar-MA" sz="5400" b="1" dirty="0">
                <a:latin typeface="Calibri" panose="020F0502020204030204" pitchFamily="34" charset="0"/>
                <a:cs typeface="Calibri" panose="020F0502020204030204" pitchFamily="34" charset="0"/>
              </a:rPr>
              <a:t>خطة تدبير ميزانيته الشخصية، ثم أعد تنظيم تلك الخطة وفق المراحل والتعابير المكتسبة.</a:t>
            </a:r>
            <a:endParaRPr lang="ar-MA" sz="5400" b="1" dirty="0">
              <a:solidFill>
                <a:schemeClr val="tx1"/>
              </a:solidFill>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747131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678B-4682-EA19-88A5-5D7949A880F9}"/>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40B557C8-223F-40BD-1F2E-8A9BAB6F4CD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7" y="2065569"/>
            <a:ext cx="2761834" cy="3014934"/>
          </a:xfrm>
          <a:prstGeom prst="rect">
            <a:avLst/>
          </a:prstGeom>
        </p:spPr>
      </p:pic>
      <p:grpSp>
        <p:nvGrpSpPr>
          <p:cNvPr id="2" name="Group 14">
            <a:extLst>
              <a:ext uri="{FF2B5EF4-FFF2-40B4-BE49-F238E27FC236}">
                <a16:creationId xmlns:a16="http://schemas.microsoft.com/office/drawing/2014/main" id="{4178DCE5-FA5D-C0D1-0582-206A25936283}"/>
              </a:ext>
            </a:extLst>
          </p:cNvPr>
          <p:cNvGrpSpPr/>
          <p:nvPr/>
        </p:nvGrpSpPr>
        <p:grpSpPr>
          <a:xfrm>
            <a:off x="4855028" y="1394568"/>
            <a:ext cx="6212869" cy="3873929"/>
            <a:chOff x="1641585" y="1048972"/>
            <a:chExt cx="5867403" cy="3260732"/>
          </a:xfrm>
        </p:grpSpPr>
        <p:sp>
          <p:nvSpPr>
            <p:cNvPr id="3" name="Rectangle : coins arrondis 10">
              <a:extLst>
                <a:ext uri="{FF2B5EF4-FFF2-40B4-BE49-F238E27FC236}">
                  <a16:creationId xmlns:a16="http://schemas.microsoft.com/office/drawing/2014/main" id="{AC4A4AA6-0801-8D80-7DE3-214A875CCD4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4" name="Rectangle 18">
              <a:extLst>
                <a:ext uri="{FF2B5EF4-FFF2-40B4-BE49-F238E27FC236}">
                  <a16:creationId xmlns:a16="http://schemas.microsoft.com/office/drawing/2014/main" id="{5DCEF8DE-C037-4DAB-17CB-68C191D4B0B6}"/>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5" name="Rectangle 19">
              <a:extLst>
                <a:ext uri="{FF2B5EF4-FFF2-40B4-BE49-F238E27FC236}">
                  <a16:creationId xmlns:a16="http://schemas.microsoft.com/office/drawing/2014/main" id="{6D51A707-5348-D6B8-E761-17BBF8DAFACC}"/>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TextBox 6">
            <a:extLst>
              <a:ext uri="{FF2B5EF4-FFF2-40B4-BE49-F238E27FC236}">
                <a16:creationId xmlns:a16="http://schemas.microsoft.com/office/drawing/2014/main" id="{6C5A5A50-F7F8-98D4-5953-0CCB3EBEA8C3}"/>
              </a:ext>
            </a:extLst>
          </p:cNvPr>
          <p:cNvSpPr txBox="1"/>
          <p:nvPr/>
        </p:nvSpPr>
        <p:spPr>
          <a:xfrm>
            <a:off x="5065856" y="2484078"/>
            <a:ext cx="5985399" cy="88344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kern="0" dirty="0">
                <a:solidFill>
                  <a:srgbClr val="F19D19"/>
                </a:solidFill>
                <a:latin typeface="Calibri"/>
                <a:ea typeface="Calibri"/>
                <a:cs typeface="Calibri"/>
                <a:sym typeface="Calibri"/>
              </a:rPr>
              <a:t>حديث غير رسمي</a:t>
            </a:r>
            <a:endParaRPr lang="fr-FR" sz="4800" b="1" kern="0" dirty="0">
              <a:solidFill>
                <a:srgbClr val="F19D19"/>
              </a:solidFill>
              <a:latin typeface="Arial"/>
            </a:endParaRPr>
          </a:p>
        </p:txBody>
      </p:sp>
      <p:sp>
        <p:nvSpPr>
          <p:cNvPr id="8" name="ZoneTexte 7">
            <a:extLst>
              <a:ext uri="{FF2B5EF4-FFF2-40B4-BE49-F238E27FC236}">
                <a16:creationId xmlns:a16="http://schemas.microsoft.com/office/drawing/2014/main" id="{29351690-B31B-7C6A-0416-156F1EC1755B}"/>
              </a:ext>
            </a:extLst>
          </p:cNvPr>
          <p:cNvSpPr txBox="1"/>
          <p:nvPr/>
        </p:nvSpPr>
        <p:spPr>
          <a:xfrm>
            <a:off x="5037317" y="3803450"/>
            <a:ext cx="6042479" cy="420564"/>
          </a:xfrm>
          <a:prstGeom prst="rect">
            <a:avLst/>
          </a:prstGeom>
          <a:noFill/>
        </p:spPr>
        <p:txBody>
          <a:bodyPr wrap="square" rtlCol="0">
            <a:spAutoFit/>
          </a:bodyPr>
          <a:lstStyle/>
          <a:p>
            <a:pPr algn="ctr" rtl="1"/>
            <a:r>
              <a:rPr lang="ar-SA" sz="2133" i="1" dirty="0">
                <a:solidFill>
                  <a:schemeClr val="bg1">
                    <a:lumMod val="50000"/>
                  </a:schemeClr>
                </a:solidFill>
              </a:rPr>
              <a:t>دقيقتان</a:t>
            </a:r>
            <a:endParaRPr lang="fr-FR" sz="2133" i="1" dirty="0">
              <a:solidFill>
                <a:schemeClr val="bg1">
                  <a:lumMod val="50000"/>
                </a:schemeClr>
              </a:solidFill>
            </a:endParaRPr>
          </a:p>
        </p:txBody>
      </p:sp>
      <p:sp>
        <p:nvSpPr>
          <p:cNvPr id="16" name="Freeform 17">
            <a:extLst>
              <a:ext uri="{FF2B5EF4-FFF2-40B4-BE49-F238E27FC236}">
                <a16:creationId xmlns:a16="http://schemas.microsoft.com/office/drawing/2014/main" id="{C446FC17-1FCC-F60C-EAB1-F59D3BB64553}"/>
              </a:ext>
            </a:extLst>
          </p:cNvPr>
          <p:cNvSpPr>
            <a:spLocks noEditPoints="1"/>
          </p:cNvSpPr>
          <p:nvPr/>
        </p:nvSpPr>
        <p:spPr bwMode="auto">
          <a:xfrm>
            <a:off x="18541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17" name="Freeform 18">
            <a:extLst>
              <a:ext uri="{FF2B5EF4-FFF2-40B4-BE49-F238E27FC236}">
                <a16:creationId xmlns:a16="http://schemas.microsoft.com/office/drawing/2014/main" id="{3F6B854A-3159-26DD-83F4-292399EC0691}"/>
              </a:ext>
            </a:extLst>
          </p:cNvPr>
          <p:cNvSpPr>
            <a:spLocks/>
          </p:cNvSpPr>
          <p:nvPr/>
        </p:nvSpPr>
        <p:spPr bwMode="auto">
          <a:xfrm rot="220151">
            <a:off x="21284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3381147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11" name="Google Shape;1209;p11">
            <a:extLst>
              <a:ext uri="{FF2B5EF4-FFF2-40B4-BE49-F238E27FC236}">
                <a16:creationId xmlns:a16="http://schemas.microsoft.com/office/drawing/2014/main" id="{A7A49076-6028-F8F1-5579-CC1C3C5BBCFD}"/>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 </a:t>
            </a:r>
            <a:r>
              <a:rPr lang="ar-MA" sz="3200" b="1" i="0" u="none" strike="noStrike" cap="none">
                <a:solidFill>
                  <a:srgbClr val="106585"/>
                </a:solidFill>
                <a:latin typeface="Calibri"/>
                <a:ea typeface="Calibri"/>
                <a:cs typeface="Calibri"/>
                <a:sym typeface="Calibri"/>
              </a:rPr>
              <a:t>المعاني المباشرة والضمنية </a:t>
            </a:r>
            <a:r>
              <a:rPr lang="ar-MA" sz="3200" b="1" i="0" u="none" strike="noStrike" cap="none" dirty="0">
                <a:solidFill>
                  <a:srgbClr val="106585"/>
                </a:solidFill>
                <a:latin typeface="Calibri"/>
                <a:ea typeface="Calibri"/>
                <a:cs typeface="Calibri"/>
                <a:sym typeface="Calibri"/>
              </a:rPr>
              <a:t>للنص المسموع .</a:t>
            </a:r>
            <a:endParaRPr sz="3200" b="1" i="0" u="none" strike="noStrike" cap="none" dirty="0">
              <a:solidFill>
                <a:srgbClr val="106585"/>
              </a:solidFill>
              <a:latin typeface="Calibri"/>
              <a:ea typeface="Calibri"/>
              <a:cs typeface="Calibri"/>
              <a:sym typeface="Calibri"/>
            </a:endParaRPr>
          </a:p>
        </p:txBody>
      </p:sp>
      <p:sp>
        <p:nvSpPr>
          <p:cNvPr id="8" name="Google Shape;1207;p11">
            <a:extLst>
              <a:ext uri="{FF2B5EF4-FFF2-40B4-BE49-F238E27FC236}">
                <a16:creationId xmlns:a16="http://schemas.microsoft.com/office/drawing/2014/main" id="{354B48F2-3229-C9A5-0850-ED3263A68D86}"/>
              </a:ext>
            </a:extLst>
          </p:cNvPr>
          <p:cNvSpPr/>
          <p:nvPr/>
        </p:nvSpPr>
        <p:spPr>
          <a:xfrm>
            <a:off x="1166753" y="25311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اكتساب معجم مرتبط بعالم المقاولات وتوظيفه.</a:t>
            </a:r>
            <a:endParaRPr lang="fr-FR" sz="3200" b="1" dirty="0">
              <a:solidFill>
                <a:srgbClr val="106585"/>
              </a:solidFill>
              <a:latin typeface="Calibri"/>
              <a:ea typeface="Calibri"/>
              <a:cs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84000">
              <a:srgbClr val="FE0000">
                <a:lumMod val="72000"/>
                <a:lumOff val="28000"/>
              </a:srgbClr>
            </a:gs>
            <a:gs pos="0">
              <a:schemeClr val="accent5">
                <a:lumMod val="0"/>
                <a:lumOff val="100000"/>
              </a:schemeClr>
            </a:gs>
            <a:gs pos="73000">
              <a:schemeClr val="bg1">
                <a:lumMod val="0"/>
                <a:lumOff val="100000"/>
                <a:alpha val="68000"/>
              </a:schemeClr>
            </a:gs>
            <a:gs pos="100000">
              <a:srgbClr val="CC0000"/>
            </a:gs>
          </a:gsLst>
          <a:path path="shape">
            <a:fillToRect l="50000" t="50000" r="50000" b="50000"/>
          </a:path>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15 دقيقة</a:t>
              </a: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أكتسب المعجم وأوظفه</a:t>
            </a:r>
          </a:p>
        </p:txBody>
      </p:sp>
      <p:pic>
        <p:nvPicPr>
          <p:cNvPr id="5" name="Image 4">
            <a:extLst>
              <a:ext uri="{FF2B5EF4-FFF2-40B4-BE49-F238E27FC236}">
                <a16:creationId xmlns:a16="http://schemas.microsoft.com/office/drawing/2014/main" id="{DF50189C-7D5C-4450-3A1D-CB3CC1EE6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120" y="938500"/>
            <a:ext cx="2924072" cy="2924072"/>
          </a:xfrm>
          <a:prstGeom prst="rect">
            <a:avLst/>
          </a:prstGeom>
          <a:ln>
            <a:noFill/>
          </a:ln>
          <a:effectLst>
            <a:softEdge rad="112500"/>
          </a:effectLst>
        </p:spPr>
      </p:pic>
    </p:spTree>
    <p:extLst>
      <p:ext uri="{BB962C8B-B14F-4D97-AF65-F5344CB8AC3E}">
        <p14:creationId xmlns:p14="http://schemas.microsoft.com/office/powerpoint/2010/main" val="66731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29A65EA-BCE1-721C-685F-BEE5D8252BB4}"/>
              </a:ext>
            </a:extLst>
          </p:cNvPr>
          <p:cNvSpPr>
            <a:spLocks noGrp="1"/>
          </p:cNvSpPr>
          <p:nvPr>
            <p:ph type="title"/>
          </p:nvPr>
        </p:nvSpPr>
        <p:spPr>
          <a:xfrm>
            <a:off x="867240" y="269986"/>
            <a:ext cx="10529279" cy="267549"/>
          </a:xfrm>
        </p:spPr>
        <p:txBody>
          <a:bodyPr>
            <a:noAutofit/>
          </a:bodyPr>
          <a:lstStyle/>
          <a:p>
            <a:pPr rtl="1"/>
            <a:r>
              <a:rPr lang="ar-MA" altLang="fr-FR" sz="2000" b="1" dirty="0">
                <a:cs typeface="Calibri" panose="020F0502020204030204" pitchFamily="34" charset="0"/>
              </a:rPr>
              <a:t>يرتبط مفهوم عالم المقاولات بمجموعة من المفردات، </a:t>
            </a:r>
            <a:r>
              <a:rPr lang="ar-MA" altLang="fr-FR" sz="2000" dirty="0"/>
              <a:t>منها</a:t>
            </a:r>
            <a:r>
              <a:rPr lang="ar-MA" altLang="fr-FR" sz="2000" b="1" dirty="0">
                <a:cs typeface="Calibri" panose="020F0502020204030204" pitchFamily="34" charset="0"/>
              </a:rPr>
              <a:t>: </a:t>
            </a:r>
            <a:endParaRPr lang="fr-FR" sz="2000" dirty="0"/>
          </a:p>
        </p:txBody>
      </p:sp>
      <p:sp>
        <p:nvSpPr>
          <p:cNvPr id="5" name="Espace réservé du contenu 4">
            <a:extLst>
              <a:ext uri="{FF2B5EF4-FFF2-40B4-BE49-F238E27FC236}">
                <a16:creationId xmlns:a16="http://schemas.microsoft.com/office/drawing/2014/main" id="{FE993835-CD75-EFA9-9E8F-F204F7D805CC}"/>
              </a:ext>
            </a:extLst>
          </p:cNvPr>
          <p:cNvSpPr>
            <a:spLocks noGrp="1"/>
          </p:cNvSpPr>
          <p:nvPr>
            <p:ph sz="quarter" idx="11"/>
          </p:nvPr>
        </p:nvSpPr>
        <p:spPr/>
        <p:txBody>
          <a:bodyPr/>
          <a:lstStyle/>
          <a:p>
            <a:r>
              <a:rPr lang="ar-MA" sz="1400" dirty="0">
                <a:cs typeface="Calibri" panose="020F0502020204030204" pitchFamily="34" charset="0"/>
              </a:rPr>
              <a:t>يقدم المدرس هذه المفردات ويشرح تلك التي استعصى على المتعلمين فهمها. </a:t>
            </a:r>
            <a:r>
              <a:rPr lang="ar-MA" dirty="0"/>
              <a:t>ويخبر المتعلمين بالمرحلة الموالية وهي التوظيف.</a:t>
            </a:r>
            <a:endParaRPr lang="fr-FR" dirty="0"/>
          </a:p>
          <a:p>
            <a:endParaRPr lang="fr-FR" dirty="0"/>
          </a:p>
        </p:txBody>
      </p:sp>
      <p:pic>
        <p:nvPicPr>
          <p:cNvPr id="3" name="Image 2">
            <a:extLst>
              <a:ext uri="{FF2B5EF4-FFF2-40B4-BE49-F238E27FC236}">
                <a16:creationId xmlns:a16="http://schemas.microsoft.com/office/drawing/2014/main" id="{6D8DEDA8-73F1-2CBD-1863-2DC52E4CC7E7}"/>
              </a:ext>
            </a:extLst>
          </p:cNvPr>
          <p:cNvPicPr>
            <a:picLocks noChangeAspect="1"/>
          </p:cNvPicPr>
          <p:nvPr/>
        </p:nvPicPr>
        <p:blipFill>
          <a:blip r:embed="rId2"/>
          <a:stretch>
            <a:fillRect/>
          </a:stretch>
        </p:blipFill>
        <p:spPr>
          <a:xfrm>
            <a:off x="310299" y="234104"/>
            <a:ext cx="699046" cy="699046"/>
          </a:xfrm>
          <a:prstGeom prst="rect">
            <a:avLst/>
          </a:prstGeom>
        </p:spPr>
      </p:pic>
      <p:sp>
        <p:nvSpPr>
          <p:cNvPr id="9" name="Étiquette 8">
            <a:extLst>
              <a:ext uri="{FF2B5EF4-FFF2-40B4-BE49-F238E27FC236}">
                <a16:creationId xmlns:a16="http://schemas.microsoft.com/office/drawing/2014/main" id="{6794535F-7E0F-C03C-68F6-ECDD7770C182}"/>
              </a:ext>
            </a:extLst>
          </p:cNvPr>
          <p:cNvSpPr/>
          <p:nvPr/>
        </p:nvSpPr>
        <p:spPr>
          <a:xfrm>
            <a:off x="5068103" y="3179543"/>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المقاولة</a:t>
            </a:r>
            <a:endParaRPr lang="fr-FR" sz="3200" b="1" dirty="0">
              <a:latin typeface="Calibri" panose="020F0502020204030204" pitchFamily="34" charset="0"/>
              <a:cs typeface="Calibri" panose="020F0502020204030204" pitchFamily="34" charset="0"/>
            </a:endParaRPr>
          </a:p>
        </p:txBody>
      </p:sp>
      <p:sp>
        <p:nvSpPr>
          <p:cNvPr id="14" name="Étiquette 13">
            <a:extLst>
              <a:ext uri="{FF2B5EF4-FFF2-40B4-BE49-F238E27FC236}">
                <a16:creationId xmlns:a16="http://schemas.microsoft.com/office/drawing/2014/main" id="{254AF997-EEE3-1408-71B9-216247409BF2}"/>
              </a:ext>
            </a:extLst>
          </p:cNvPr>
          <p:cNvSpPr/>
          <p:nvPr/>
        </p:nvSpPr>
        <p:spPr>
          <a:xfrm>
            <a:off x="285434" y="3179543"/>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المعاملات السنوية</a:t>
            </a:r>
            <a:endParaRPr lang="fr-FR" sz="3200" b="1" dirty="0">
              <a:latin typeface="Calibri" panose="020F0502020204030204" pitchFamily="34" charset="0"/>
              <a:cs typeface="Calibri" panose="020F0502020204030204" pitchFamily="34" charset="0"/>
            </a:endParaRPr>
          </a:p>
        </p:txBody>
      </p:sp>
      <p:sp>
        <p:nvSpPr>
          <p:cNvPr id="15" name="Étiquette 14">
            <a:extLst>
              <a:ext uri="{FF2B5EF4-FFF2-40B4-BE49-F238E27FC236}">
                <a16:creationId xmlns:a16="http://schemas.microsoft.com/office/drawing/2014/main" id="{E042B0EC-4604-D3B0-957C-B26D6E85441A}"/>
              </a:ext>
            </a:extLst>
          </p:cNvPr>
          <p:cNvSpPr/>
          <p:nvPr/>
        </p:nvSpPr>
        <p:spPr>
          <a:xfrm>
            <a:off x="9850772" y="3043752"/>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المهارات المهنية</a:t>
            </a:r>
            <a:endParaRPr lang="fr-FR" sz="3200" b="1" dirty="0">
              <a:latin typeface="Calibri" panose="020F0502020204030204" pitchFamily="34" charset="0"/>
              <a:cs typeface="Calibri" panose="020F0502020204030204" pitchFamily="34" charset="0"/>
            </a:endParaRPr>
          </a:p>
        </p:txBody>
      </p:sp>
      <p:sp>
        <p:nvSpPr>
          <p:cNvPr id="16" name="Étiquette 15">
            <a:extLst>
              <a:ext uri="{FF2B5EF4-FFF2-40B4-BE49-F238E27FC236}">
                <a16:creationId xmlns:a16="http://schemas.microsoft.com/office/drawing/2014/main" id="{B9DBC161-32DF-1C82-CE6A-322EC53820DF}"/>
              </a:ext>
            </a:extLst>
          </p:cNvPr>
          <p:cNvSpPr/>
          <p:nvPr/>
        </p:nvSpPr>
        <p:spPr>
          <a:xfrm>
            <a:off x="2458853" y="1033028"/>
            <a:ext cx="2030929" cy="1206631"/>
          </a:xfrm>
          <a:prstGeom prst="plaque">
            <a:avLst/>
          </a:prstGeom>
          <a:ln w="5715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استيراد </a:t>
            </a:r>
            <a:endParaRPr lang="fr-FR" sz="3200" b="1" dirty="0">
              <a:latin typeface="Calibri" panose="020F0502020204030204" pitchFamily="34" charset="0"/>
              <a:cs typeface="Calibri" panose="020F0502020204030204" pitchFamily="34" charset="0"/>
            </a:endParaRPr>
          </a:p>
        </p:txBody>
      </p:sp>
      <p:sp>
        <p:nvSpPr>
          <p:cNvPr id="17" name="Étiquette 16">
            <a:extLst>
              <a:ext uri="{FF2B5EF4-FFF2-40B4-BE49-F238E27FC236}">
                <a16:creationId xmlns:a16="http://schemas.microsoft.com/office/drawing/2014/main" id="{966D80D0-B5A2-3369-8551-1D67F72CE0B2}"/>
              </a:ext>
            </a:extLst>
          </p:cNvPr>
          <p:cNvSpPr/>
          <p:nvPr/>
        </p:nvSpPr>
        <p:spPr>
          <a:xfrm>
            <a:off x="7571338" y="1039169"/>
            <a:ext cx="2030929" cy="1206631"/>
          </a:xfrm>
          <a:prstGeom prst="plaque">
            <a:avLst/>
          </a:prstGeom>
          <a:ln w="5715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السوق</a:t>
            </a:r>
            <a:endParaRPr lang="fr-FR" sz="3200" b="1" dirty="0">
              <a:latin typeface="Calibri" panose="020F0502020204030204" pitchFamily="34" charset="0"/>
              <a:cs typeface="Calibri" panose="020F0502020204030204" pitchFamily="34" charset="0"/>
            </a:endParaRPr>
          </a:p>
        </p:txBody>
      </p:sp>
      <p:sp>
        <p:nvSpPr>
          <p:cNvPr id="18" name="Étiquette 17">
            <a:extLst>
              <a:ext uri="{FF2B5EF4-FFF2-40B4-BE49-F238E27FC236}">
                <a16:creationId xmlns:a16="http://schemas.microsoft.com/office/drawing/2014/main" id="{7FD2C4AB-C3F8-0CC9-4871-B874B73C28C8}"/>
              </a:ext>
            </a:extLst>
          </p:cNvPr>
          <p:cNvSpPr/>
          <p:nvPr/>
        </p:nvSpPr>
        <p:spPr>
          <a:xfrm>
            <a:off x="2416198" y="5464462"/>
            <a:ext cx="2030929" cy="1206631"/>
          </a:xfrm>
          <a:prstGeom prst="plaque">
            <a:avLst/>
          </a:prstGeom>
          <a:ln w="5715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الإدارة</a:t>
            </a:r>
            <a:endParaRPr lang="fr-FR" sz="3200" b="1" dirty="0">
              <a:latin typeface="Calibri" panose="020F0502020204030204" pitchFamily="34" charset="0"/>
              <a:cs typeface="Calibri" panose="020F0502020204030204" pitchFamily="34" charset="0"/>
            </a:endParaRPr>
          </a:p>
        </p:txBody>
      </p:sp>
      <p:sp>
        <p:nvSpPr>
          <p:cNvPr id="19" name="Étiquette 18">
            <a:extLst>
              <a:ext uri="{FF2B5EF4-FFF2-40B4-BE49-F238E27FC236}">
                <a16:creationId xmlns:a16="http://schemas.microsoft.com/office/drawing/2014/main" id="{73E1D276-66FB-4AFC-9FD5-395EB0A9A54A}"/>
              </a:ext>
            </a:extLst>
          </p:cNvPr>
          <p:cNvSpPr/>
          <p:nvPr/>
        </p:nvSpPr>
        <p:spPr>
          <a:xfrm>
            <a:off x="7475920" y="5464462"/>
            <a:ext cx="2030929" cy="1206631"/>
          </a:xfrm>
          <a:prstGeom prst="plaque">
            <a:avLst/>
          </a:prstGeom>
          <a:ln w="5715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نشاط تجاري</a:t>
            </a:r>
            <a:endParaRPr lang="fr-FR" sz="3200" b="1" dirty="0">
              <a:latin typeface="Calibri" panose="020F0502020204030204" pitchFamily="34" charset="0"/>
              <a:cs typeface="Calibri" panose="020F0502020204030204" pitchFamily="34" charset="0"/>
            </a:endParaRPr>
          </a:p>
        </p:txBody>
      </p:sp>
      <p:sp>
        <p:nvSpPr>
          <p:cNvPr id="20" name="Étiquette 19">
            <a:extLst>
              <a:ext uri="{FF2B5EF4-FFF2-40B4-BE49-F238E27FC236}">
                <a16:creationId xmlns:a16="http://schemas.microsoft.com/office/drawing/2014/main" id="{F7F9384B-B375-B753-777A-1A4AFBC9C045}"/>
              </a:ext>
            </a:extLst>
          </p:cNvPr>
          <p:cNvSpPr/>
          <p:nvPr/>
        </p:nvSpPr>
        <p:spPr>
          <a:xfrm>
            <a:off x="4889634" y="5475471"/>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المستثمر</a:t>
            </a:r>
            <a:endParaRPr lang="fr-FR" sz="3200" b="1" dirty="0">
              <a:latin typeface="Calibri" panose="020F0502020204030204" pitchFamily="34" charset="0"/>
              <a:cs typeface="Calibri" panose="020F0502020204030204" pitchFamily="34" charset="0"/>
            </a:endParaRPr>
          </a:p>
        </p:txBody>
      </p:sp>
      <p:sp>
        <p:nvSpPr>
          <p:cNvPr id="21" name="Étiquette 20">
            <a:extLst>
              <a:ext uri="{FF2B5EF4-FFF2-40B4-BE49-F238E27FC236}">
                <a16:creationId xmlns:a16="http://schemas.microsoft.com/office/drawing/2014/main" id="{327663F7-408C-139E-2522-997E173AEC59}"/>
              </a:ext>
            </a:extLst>
          </p:cNvPr>
          <p:cNvSpPr/>
          <p:nvPr/>
        </p:nvSpPr>
        <p:spPr>
          <a:xfrm>
            <a:off x="4953802" y="1042156"/>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الإنتاج</a:t>
            </a:r>
            <a:endParaRPr lang="fr-FR" sz="3200" b="1" dirty="0">
              <a:latin typeface="Calibri" panose="020F0502020204030204" pitchFamily="34" charset="0"/>
              <a:cs typeface="Calibri" panose="020F0502020204030204" pitchFamily="34" charset="0"/>
            </a:endParaRPr>
          </a:p>
        </p:txBody>
      </p:sp>
      <p:sp>
        <p:nvSpPr>
          <p:cNvPr id="22" name="Étiquette 21">
            <a:extLst>
              <a:ext uri="{FF2B5EF4-FFF2-40B4-BE49-F238E27FC236}">
                <a16:creationId xmlns:a16="http://schemas.microsoft.com/office/drawing/2014/main" id="{91CA5791-D39C-0626-26B6-9EBBF609ED29}"/>
              </a:ext>
            </a:extLst>
          </p:cNvPr>
          <p:cNvSpPr/>
          <p:nvPr/>
        </p:nvSpPr>
        <p:spPr>
          <a:xfrm>
            <a:off x="9850772" y="1059913"/>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الربح</a:t>
            </a:r>
            <a:endParaRPr lang="fr-FR" sz="3200" b="1" dirty="0">
              <a:latin typeface="Calibri" panose="020F0502020204030204" pitchFamily="34" charset="0"/>
              <a:cs typeface="Calibri" panose="020F0502020204030204" pitchFamily="34" charset="0"/>
            </a:endParaRPr>
          </a:p>
        </p:txBody>
      </p:sp>
      <p:sp>
        <p:nvSpPr>
          <p:cNvPr id="23" name="Étiquette 22">
            <a:extLst>
              <a:ext uri="{FF2B5EF4-FFF2-40B4-BE49-F238E27FC236}">
                <a16:creationId xmlns:a16="http://schemas.microsoft.com/office/drawing/2014/main" id="{DC1F9CBC-90B4-C1E5-318B-CFA3149BDDD2}"/>
              </a:ext>
            </a:extLst>
          </p:cNvPr>
          <p:cNvSpPr/>
          <p:nvPr/>
        </p:nvSpPr>
        <p:spPr>
          <a:xfrm>
            <a:off x="9850772" y="5464462"/>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الخدمات</a:t>
            </a:r>
            <a:endParaRPr lang="fr-FR" sz="3200" b="1" dirty="0">
              <a:latin typeface="Calibri" panose="020F0502020204030204" pitchFamily="34" charset="0"/>
              <a:cs typeface="Calibri" panose="020F0502020204030204" pitchFamily="34" charset="0"/>
            </a:endParaRPr>
          </a:p>
        </p:txBody>
      </p:sp>
      <p:sp>
        <p:nvSpPr>
          <p:cNvPr id="24" name="Étiquette 23">
            <a:extLst>
              <a:ext uri="{FF2B5EF4-FFF2-40B4-BE49-F238E27FC236}">
                <a16:creationId xmlns:a16="http://schemas.microsoft.com/office/drawing/2014/main" id="{97317D0E-BE57-5324-6A1A-6351730C70B0}"/>
              </a:ext>
            </a:extLst>
          </p:cNvPr>
          <p:cNvSpPr/>
          <p:nvPr/>
        </p:nvSpPr>
        <p:spPr>
          <a:xfrm>
            <a:off x="310299" y="5479877"/>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الاستدامة</a:t>
            </a:r>
            <a:endParaRPr lang="fr-FR" sz="3200" b="1" dirty="0">
              <a:latin typeface="Calibri" panose="020F0502020204030204" pitchFamily="34" charset="0"/>
              <a:cs typeface="Calibri" panose="020F0502020204030204" pitchFamily="34" charset="0"/>
            </a:endParaRPr>
          </a:p>
        </p:txBody>
      </p:sp>
      <p:sp>
        <p:nvSpPr>
          <p:cNvPr id="25" name="Étiquette 24">
            <a:extLst>
              <a:ext uri="{FF2B5EF4-FFF2-40B4-BE49-F238E27FC236}">
                <a16:creationId xmlns:a16="http://schemas.microsoft.com/office/drawing/2014/main" id="{89277A89-5832-A2ED-59F5-304DDD9C0579}"/>
              </a:ext>
            </a:extLst>
          </p:cNvPr>
          <p:cNvSpPr/>
          <p:nvPr/>
        </p:nvSpPr>
        <p:spPr>
          <a:xfrm>
            <a:off x="282147" y="1035040"/>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تصدير</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9915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DFAD3AE-E9C6-9DEB-9AED-6834FBCC3F17}"/>
              </a:ext>
            </a:extLst>
          </p:cNvPr>
          <p:cNvPicPr>
            <a:picLocks noChangeAspect="1"/>
          </p:cNvPicPr>
          <p:nvPr/>
        </p:nvPicPr>
        <p:blipFill rotWithShape="1">
          <a:blip r:embed="rId2">
            <a:extLst>
              <a:ext uri="{28A0092B-C50C-407E-A947-70E740481C1C}">
                <a14:useLocalDpi xmlns:a14="http://schemas.microsoft.com/office/drawing/2010/main" val="0"/>
              </a:ext>
            </a:extLst>
          </a:blip>
          <a:srcRect l="6770" t="6521" r="9313" b="19711"/>
          <a:stretch/>
        </p:blipFill>
        <p:spPr>
          <a:xfrm>
            <a:off x="218662" y="1101864"/>
            <a:ext cx="11756332" cy="5580000"/>
          </a:xfrm>
          <a:prstGeom prst="rect">
            <a:avLst/>
          </a:prstGeom>
        </p:spPr>
      </p:pic>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31359" y="269851"/>
            <a:ext cx="10529279" cy="267549"/>
          </a:xfrm>
        </p:spPr>
        <p:txBody>
          <a:bodyPr/>
          <a:lstStyle/>
          <a:p>
            <a:pPr algn="r" rtl="1">
              <a:lnSpc>
                <a:spcPts val="2075"/>
              </a:lnSpc>
              <a:spcBef>
                <a:spcPct val="0"/>
              </a:spcBef>
              <a:buNone/>
            </a:pPr>
            <a:r>
              <a:rPr lang="ar-MA" altLang="fr-FR" sz="1800" b="1" dirty="0">
                <a:cs typeface="Calibri" panose="020F0502020204030204" pitchFamily="34" charset="0"/>
              </a:rPr>
              <a:t>الآن، ستشتغلون بشكل فردي في كراساتكم لإتمام الجدول </a:t>
            </a:r>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a:xfrm>
            <a:off x="1354023" y="537400"/>
            <a:ext cx="10250160" cy="321521"/>
          </a:xfrm>
        </p:spPr>
        <p:txBody>
          <a:bodyPr/>
          <a:lstStyle/>
          <a:p>
            <a:pPr algn="just" rtl="1"/>
            <a:r>
              <a:rPr lang="ar-MA" sz="1400" i="1" dirty="0"/>
              <a:t> </a:t>
            </a:r>
            <a:r>
              <a:rPr lang="ar-MA" sz="1400" dirty="0">
                <a:cs typeface="Calibri" panose="020F0502020204030204" pitchFamily="34" charset="0"/>
              </a:rPr>
              <a:t>يطلب المدرس من المتعلمين إنجاز النشاط بشكل فردي، وفي هذه المرحلة ينتقل المدرس بين المتعلمين ويقدم الدعم اللازم لمن هم في حاجة إليه. يستدعي المدرس المتعلم لتدوين إجابته. يركز المدرس على المتعلمين الذي لم يشاركوا في الممارسة الموجهة.</a:t>
            </a:r>
            <a:endParaRPr lang="fr-FR" sz="1400" dirty="0">
              <a:latin typeface="Calibri" panose="020F0502020204030204" pitchFamily="34" charset="0"/>
              <a:cs typeface="Calibri" panose="020F0502020204030204" pitchFamily="34" charset="0"/>
            </a:endParaRPr>
          </a:p>
        </p:txBody>
      </p:sp>
      <p:pic>
        <p:nvPicPr>
          <p:cNvPr id="8" name="Picture 1">
            <a:extLst>
              <a:ext uri="{FF2B5EF4-FFF2-40B4-BE49-F238E27FC236}">
                <a16:creationId xmlns:a16="http://schemas.microsoft.com/office/drawing/2014/main" id="{A394896B-49CE-4A1E-FA73-0E28DDCBCBF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587814" y="186260"/>
            <a:ext cx="648055" cy="648055"/>
          </a:xfrm>
          <a:prstGeom prst="rect">
            <a:avLst/>
          </a:prstGeom>
        </p:spPr>
      </p:pic>
      <p:pic>
        <p:nvPicPr>
          <p:cNvPr id="7" name="Image 6">
            <a:extLst>
              <a:ext uri="{FF2B5EF4-FFF2-40B4-BE49-F238E27FC236}">
                <a16:creationId xmlns:a16="http://schemas.microsoft.com/office/drawing/2014/main" id="{C92F93DD-6602-9579-DBE7-8929EBD0C4F7}"/>
              </a:ext>
            </a:extLst>
          </p:cNvPr>
          <p:cNvPicPr>
            <a:picLocks noChangeAspect="1"/>
          </p:cNvPicPr>
          <p:nvPr/>
        </p:nvPicPr>
        <p:blipFill>
          <a:blip r:embed="rId5"/>
          <a:stretch>
            <a:fillRect/>
          </a:stretch>
        </p:blipFill>
        <p:spPr>
          <a:xfrm>
            <a:off x="543029" y="1956436"/>
            <a:ext cx="11061154" cy="3168000"/>
          </a:xfrm>
          <a:prstGeom prst="rect">
            <a:avLst/>
          </a:prstGeom>
        </p:spPr>
      </p:pic>
    </p:spTree>
    <p:extLst>
      <p:ext uri="{BB962C8B-B14F-4D97-AF65-F5344CB8AC3E}">
        <p14:creationId xmlns:p14="http://schemas.microsoft.com/office/powerpoint/2010/main" val="786858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7" name="Google Shape;900;p55">
            <a:extLst>
              <a:ext uri="{FF2B5EF4-FFF2-40B4-BE49-F238E27FC236}">
                <a16:creationId xmlns:a16="http://schemas.microsoft.com/office/drawing/2014/main" id="{63A53796-5AFD-B56D-85A2-2C0EC4F12982}"/>
              </a:ext>
            </a:extLst>
          </p:cNvPr>
          <p:cNvSpPr txBox="1">
            <a:spLocks noGrp="1"/>
          </p:cNvSpPr>
          <p:nvPr>
            <p:ph type="title"/>
          </p:nvPr>
        </p:nvSpPr>
        <p:spPr>
          <a:xfrm>
            <a:off x="867240" y="216779"/>
            <a:ext cx="10529279" cy="267549"/>
          </a:xfrm>
          <a:prstGeom prst="rect">
            <a:avLst/>
          </a:prstGeom>
          <a:noFill/>
          <a:ln>
            <a:noFill/>
          </a:ln>
        </p:spPr>
        <p:txBody>
          <a:bodyPr spcFirstLastPara="1" wrap="square" lIns="91425" tIns="45700" rIns="91425" bIns="45700" anchor="ctr" anchorCtr="0">
            <a:noAutofit/>
          </a:bodyPr>
          <a:lstStyle/>
          <a:p>
            <a:pPr rtl="1"/>
            <a:r>
              <a:rPr lang="ar-MA" sz="2000" b="1" dirty="0">
                <a:latin typeface="Calibri"/>
                <a:cs typeface="Calibri"/>
              </a:rPr>
              <a:t>إليكم الإجابات الصحيحة.</a:t>
            </a:r>
            <a:endParaRPr lang="fr-FR" sz="2000" dirty="0">
              <a:latin typeface="Calibri" panose="020F0502020204030204" pitchFamily="34" charset="0"/>
              <a:cs typeface="Calibri" panose="020F0502020204030204" pitchFamily="34" charset="0"/>
            </a:endParaRPr>
          </a:p>
        </p:txBody>
      </p:sp>
      <p:sp>
        <p:nvSpPr>
          <p:cNvPr id="8" name="Espace réservé du contenu 3">
            <a:extLst>
              <a:ext uri="{FF2B5EF4-FFF2-40B4-BE49-F238E27FC236}">
                <a16:creationId xmlns:a16="http://schemas.microsoft.com/office/drawing/2014/main" id="{93969041-563D-AF49-C34F-046E19AC0627}"/>
              </a:ext>
            </a:extLst>
          </p:cNvPr>
          <p:cNvSpPr>
            <a:spLocks noGrp="1"/>
          </p:cNvSpPr>
          <p:nvPr>
            <p:ph sz="quarter" idx="11"/>
          </p:nvPr>
        </p:nvSpPr>
        <p:spPr>
          <a:xfrm>
            <a:off x="1146359" y="465756"/>
            <a:ext cx="10250160" cy="321521"/>
          </a:xfrm>
        </p:spPr>
        <p:txBody>
          <a:bodyPr/>
          <a:lstStyle/>
          <a:p>
            <a:r>
              <a:rPr lang="ar-MA" sz="1400" dirty="0">
                <a:cs typeface="Calibri" panose="020F0502020204030204" pitchFamily="34" charset="0"/>
              </a:rPr>
              <a:t>يطلب المدرس من كل متعلم تدوين إجاباته في السبورة ويتم تصحيحها بشكل جماعي وهكذا دواليك. و يطلب من المتعلمين الذي لم يشاركوا إعادة قراءة الجمل. ثم تنقل الإجابات الصحيحة في الكراسة.</a:t>
            </a:r>
            <a:endParaRPr lang="fr-FR" dirty="0"/>
          </a:p>
        </p:txBody>
      </p:sp>
      <p:sp>
        <p:nvSpPr>
          <p:cNvPr id="4" name="ZoneTexte 3">
            <a:extLst>
              <a:ext uri="{FF2B5EF4-FFF2-40B4-BE49-F238E27FC236}">
                <a16:creationId xmlns:a16="http://schemas.microsoft.com/office/drawing/2014/main" id="{16DF7341-4066-16BD-297C-FB8C4A7DB9C4}"/>
              </a:ext>
            </a:extLst>
          </p:cNvPr>
          <p:cNvSpPr txBox="1"/>
          <p:nvPr/>
        </p:nvSpPr>
        <p:spPr>
          <a:xfrm>
            <a:off x="257736" y="2477537"/>
            <a:ext cx="11759081" cy="523220"/>
          </a:xfrm>
          <a:prstGeom prst="rect">
            <a:avLst/>
          </a:prstGeom>
          <a:noFill/>
        </p:spPr>
        <p:txBody>
          <a:bodyPr wrap="square">
            <a:spAutoFit/>
          </a:bodyPr>
          <a:lstStyle/>
          <a:p>
            <a:pPr marL="285750" indent="-285750" algn="r" defTabSz="914400" rtl="1" eaLnBrk="1" latinLnBrk="0" hangingPunct="1">
              <a:lnSpc>
                <a:spcPct val="100000"/>
              </a:lnSpc>
              <a:spcAft>
                <a:spcPts val="0"/>
              </a:spcAft>
              <a:buFont typeface="Wingdings" panose="05000000000000000000" pitchFamily="2" charset="2"/>
              <a:buChar char="q"/>
            </a:pPr>
            <a:r>
              <a:rPr lang="ar-SA" sz="2800" b="1" kern="1200" dirty="0">
                <a:solidFill>
                  <a:schemeClr val="tx1"/>
                </a:solidFill>
                <a:effectLst/>
                <a:latin typeface="Calibri" panose="020F0502020204030204" pitchFamily="34" charset="0"/>
                <a:ea typeface="+mn-ea"/>
                <a:cs typeface="Calibri" panose="020F0502020204030204" pitchFamily="34" charset="0"/>
              </a:rPr>
              <a:t>تتنوع </a:t>
            </a:r>
            <a:r>
              <a:rPr lang="ar-SA" sz="2800" b="1" kern="1200" dirty="0">
                <a:solidFill>
                  <a:schemeClr val="tx1"/>
                </a:solidFill>
                <a:effectLst/>
                <a:highlight>
                  <a:srgbClr val="FFFF00"/>
                </a:highlight>
                <a:latin typeface="Calibri" panose="020F0502020204030204" pitchFamily="34" charset="0"/>
                <a:ea typeface="+mn-ea"/>
                <a:cs typeface="Calibri" panose="020F0502020204030204" pitchFamily="34" charset="0"/>
              </a:rPr>
              <a:t>الأنشطة التجارية </a:t>
            </a:r>
            <a:r>
              <a:rPr lang="ar-SA" sz="2800" b="1" kern="1200" dirty="0">
                <a:solidFill>
                  <a:schemeClr val="tx1"/>
                </a:solidFill>
                <a:effectLst/>
                <a:latin typeface="Calibri" panose="020F0502020204030204" pitchFamily="34" charset="0"/>
                <a:ea typeface="+mn-ea"/>
                <a:cs typeface="Calibri" panose="020F0502020204030204" pitchFamily="34" charset="0"/>
              </a:rPr>
              <a:t>للمقاولات بين البيع المحلي والتصدير إلى الأسواق العالمية</a:t>
            </a:r>
            <a:r>
              <a:rPr lang="fr-FR" sz="2800" b="1" kern="1200" dirty="0">
                <a:solidFill>
                  <a:schemeClr val="tx1"/>
                </a:solidFill>
                <a:effectLst/>
                <a:latin typeface="Calibri" panose="020F0502020204030204" pitchFamily="34" charset="0"/>
                <a:ea typeface="+mn-ea"/>
                <a:cs typeface="Calibri" panose="020F0502020204030204" pitchFamily="34" charset="0"/>
              </a:rPr>
              <a:t>.</a:t>
            </a:r>
          </a:p>
        </p:txBody>
      </p:sp>
      <p:sp>
        <p:nvSpPr>
          <p:cNvPr id="6" name="ZoneTexte 5">
            <a:extLst>
              <a:ext uri="{FF2B5EF4-FFF2-40B4-BE49-F238E27FC236}">
                <a16:creationId xmlns:a16="http://schemas.microsoft.com/office/drawing/2014/main" id="{D99C14C0-EBB9-969E-B36D-900FA9783778}"/>
              </a:ext>
            </a:extLst>
          </p:cNvPr>
          <p:cNvSpPr txBox="1"/>
          <p:nvPr/>
        </p:nvSpPr>
        <p:spPr>
          <a:xfrm>
            <a:off x="1487538" y="4899301"/>
            <a:ext cx="10529279" cy="523220"/>
          </a:xfrm>
          <a:prstGeom prst="rect">
            <a:avLst/>
          </a:prstGeom>
          <a:noFill/>
        </p:spPr>
        <p:txBody>
          <a:bodyPr wrap="square">
            <a:spAutoFit/>
          </a:bodyPr>
          <a:lstStyle/>
          <a:p>
            <a:pPr marL="285750" indent="-285750" algn="r" rtl="1">
              <a:lnSpc>
                <a:spcPct val="100000"/>
              </a:lnSpc>
              <a:spcAft>
                <a:spcPts val="0"/>
              </a:spcAft>
              <a:buFont typeface="Wingdings" panose="05000000000000000000" pitchFamily="2" charset="2"/>
              <a:buChar char="q"/>
            </a:pPr>
            <a:r>
              <a:rPr lang="ar-SA" sz="2800" b="1" kern="1200" dirty="0">
                <a:solidFill>
                  <a:schemeClr val="tx1"/>
                </a:solidFill>
                <a:effectLst/>
                <a:latin typeface="Calibri" panose="020F0502020204030204" pitchFamily="34" charset="0"/>
                <a:ea typeface="+mn-ea"/>
                <a:cs typeface="Calibri" panose="020F0502020204030204" pitchFamily="34" charset="0"/>
              </a:rPr>
              <a:t>تعزز المقاولات </a:t>
            </a:r>
            <a:r>
              <a:rPr lang="ar-SA" sz="2800" b="1" kern="1200" dirty="0">
                <a:solidFill>
                  <a:schemeClr val="tx1"/>
                </a:solidFill>
                <a:effectLst/>
                <a:highlight>
                  <a:srgbClr val="00FF00"/>
                </a:highlight>
                <a:latin typeface="Calibri" panose="020F0502020204030204" pitchFamily="34" charset="0"/>
                <a:ea typeface="+mn-ea"/>
                <a:cs typeface="Calibri" panose="020F0502020204030204" pitchFamily="34" charset="0"/>
              </a:rPr>
              <a:t>المهارات المهنية </a:t>
            </a:r>
            <a:r>
              <a:rPr lang="ar-SA" sz="2800" b="1" kern="1200" dirty="0">
                <a:solidFill>
                  <a:schemeClr val="tx1"/>
                </a:solidFill>
                <a:effectLst/>
                <a:latin typeface="Calibri" panose="020F0502020204030204" pitchFamily="34" charset="0"/>
                <a:ea typeface="+mn-ea"/>
                <a:cs typeface="Calibri" panose="020F0502020204030204" pitchFamily="34" charset="0"/>
              </a:rPr>
              <a:t>للعمال من خلال توفير تدريبات عملية مستمرة</a:t>
            </a:r>
            <a:r>
              <a:rPr lang="fr-FR" sz="2800" b="1" kern="1200" dirty="0">
                <a:solidFill>
                  <a:schemeClr val="tx1"/>
                </a:solidFill>
                <a:effectLst/>
                <a:latin typeface="Calibri" panose="020F0502020204030204" pitchFamily="34" charset="0"/>
                <a:ea typeface="+mn-ea"/>
                <a:cs typeface="Calibri" panose="020F0502020204030204" pitchFamily="34" charset="0"/>
              </a:rPr>
              <a:t>.</a:t>
            </a:r>
          </a:p>
        </p:txBody>
      </p:sp>
      <p:sp>
        <p:nvSpPr>
          <p:cNvPr id="10" name="ZoneTexte 9">
            <a:extLst>
              <a:ext uri="{FF2B5EF4-FFF2-40B4-BE49-F238E27FC236}">
                <a16:creationId xmlns:a16="http://schemas.microsoft.com/office/drawing/2014/main" id="{7E8C3DC3-9119-CFDB-05B5-A507390DFBD6}"/>
              </a:ext>
            </a:extLst>
          </p:cNvPr>
          <p:cNvSpPr txBox="1"/>
          <p:nvPr/>
        </p:nvSpPr>
        <p:spPr>
          <a:xfrm>
            <a:off x="1096894" y="3692427"/>
            <a:ext cx="10919923" cy="558743"/>
          </a:xfrm>
          <a:prstGeom prst="rect">
            <a:avLst/>
          </a:prstGeom>
          <a:noFill/>
        </p:spPr>
        <p:txBody>
          <a:bodyPr wrap="square">
            <a:spAutoFit/>
          </a:bodyPr>
          <a:lstStyle/>
          <a:p>
            <a:pPr marL="285750" indent="-285750" algn="just" rtl="1">
              <a:lnSpc>
                <a:spcPct val="115000"/>
              </a:lnSpc>
              <a:spcAft>
                <a:spcPts val="800"/>
              </a:spcAft>
              <a:buFont typeface="Wingdings" panose="05000000000000000000" pitchFamily="2" charset="2"/>
              <a:buChar char="q"/>
            </a:pPr>
            <a:r>
              <a:rPr lang="ar-SA" sz="2800" b="1" kern="1200" dirty="0">
                <a:solidFill>
                  <a:schemeClr val="tx1"/>
                </a:solidFill>
                <a:effectLst/>
                <a:latin typeface="Calibri" panose="020F0502020204030204" pitchFamily="34" charset="0"/>
                <a:ea typeface="+mn-ea"/>
                <a:cs typeface="Calibri" panose="020F0502020204030204" pitchFamily="34" charset="0"/>
              </a:rPr>
              <a:t>تصن</a:t>
            </a:r>
            <a:r>
              <a:rPr lang="ar-MA" sz="2800" b="1" kern="1200" dirty="0">
                <a:solidFill>
                  <a:schemeClr val="tx1"/>
                </a:solidFill>
                <a:effectLst/>
                <a:latin typeface="Calibri" panose="020F0502020204030204" pitchFamily="34" charset="0"/>
                <a:ea typeface="+mn-ea"/>
                <a:cs typeface="Calibri" panose="020F0502020204030204" pitchFamily="34" charset="0"/>
              </a:rPr>
              <a:t>ّ</a:t>
            </a:r>
            <a:r>
              <a:rPr lang="ar-SA" sz="2800" b="1" kern="1200" dirty="0">
                <a:solidFill>
                  <a:schemeClr val="tx1"/>
                </a:solidFill>
                <a:effectLst/>
                <a:latin typeface="Calibri" panose="020F0502020204030204" pitchFamily="34" charset="0"/>
                <a:ea typeface="+mn-ea"/>
                <a:cs typeface="Calibri" panose="020F0502020204030204" pitchFamily="34" charset="0"/>
              </a:rPr>
              <a:t>ف</a:t>
            </a:r>
            <a:r>
              <a:rPr lang="ar-MA" sz="2800" b="1" kern="1200" dirty="0">
                <a:solidFill>
                  <a:schemeClr val="tx1"/>
                </a:solidFill>
                <a:effectLst/>
                <a:latin typeface="Calibri" panose="020F0502020204030204" pitchFamily="34" charset="0"/>
                <a:ea typeface="+mn-ea"/>
                <a:cs typeface="Calibri" panose="020F0502020204030204" pitchFamily="34" charset="0"/>
              </a:rPr>
              <a:t>ُ</a:t>
            </a:r>
            <a:r>
              <a:rPr lang="ar-SA" sz="2800" b="1" kern="1200" dirty="0">
                <a:solidFill>
                  <a:schemeClr val="tx1"/>
                </a:solidFill>
                <a:effectLst/>
                <a:latin typeface="Calibri" panose="020F0502020204030204" pitchFamily="34" charset="0"/>
                <a:ea typeface="+mn-ea"/>
                <a:cs typeface="Calibri" panose="020F0502020204030204" pitchFamily="34" charset="0"/>
              </a:rPr>
              <a:t> المقاولات بناءً على </a:t>
            </a:r>
            <a:r>
              <a:rPr lang="ar-SA" sz="2800" b="1" kern="1200" dirty="0">
                <a:solidFill>
                  <a:schemeClr val="tx1"/>
                </a:solidFill>
                <a:effectLst/>
                <a:highlight>
                  <a:srgbClr val="00FFFF"/>
                </a:highlight>
                <a:latin typeface="Calibri" panose="020F0502020204030204" pitchFamily="34" charset="0"/>
                <a:ea typeface="+mn-ea"/>
                <a:cs typeface="Calibri" panose="020F0502020204030204" pitchFamily="34" charset="0"/>
              </a:rPr>
              <a:t>المعاملات السنوية </a:t>
            </a:r>
            <a:r>
              <a:rPr lang="ar-SA" sz="2800" b="1" kern="1200" dirty="0">
                <a:solidFill>
                  <a:schemeClr val="tx1"/>
                </a:solidFill>
                <a:effectLst/>
                <a:latin typeface="Calibri" panose="020F0502020204030204" pitchFamily="34" charset="0"/>
                <a:ea typeface="+mn-ea"/>
                <a:cs typeface="Calibri" panose="020F0502020204030204" pitchFamily="34" charset="0"/>
              </a:rPr>
              <a:t>وعدد الموظفين العاملين فيها</a:t>
            </a:r>
            <a:r>
              <a:rPr lang="fr-FR" sz="2800" b="1" kern="1200" dirty="0">
                <a:solidFill>
                  <a:schemeClr val="tx1"/>
                </a:solidFill>
                <a:effectLst/>
                <a:latin typeface="Calibri" panose="020F0502020204030204" pitchFamily="34" charset="0"/>
                <a:ea typeface="+mn-ea"/>
                <a:cs typeface="Calibri" panose="020F0502020204030204" pitchFamily="34" charset="0"/>
              </a:rPr>
              <a:t>.</a:t>
            </a:r>
          </a:p>
        </p:txBody>
      </p:sp>
      <p:sp>
        <p:nvSpPr>
          <p:cNvPr id="12" name="ZoneTexte 11">
            <a:extLst>
              <a:ext uri="{FF2B5EF4-FFF2-40B4-BE49-F238E27FC236}">
                <a16:creationId xmlns:a16="http://schemas.microsoft.com/office/drawing/2014/main" id="{65AA8B08-3E2C-F07C-C498-349F537F4890}"/>
              </a:ext>
            </a:extLst>
          </p:cNvPr>
          <p:cNvSpPr txBox="1"/>
          <p:nvPr/>
        </p:nvSpPr>
        <p:spPr>
          <a:xfrm>
            <a:off x="2663083" y="1405551"/>
            <a:ext cx="9353733" cy="532903"/>
          </a:xfrm>
          <a:prstGeom prst="rect">
            <a:avLst/>
          </a:prstGeom>
          <a:noFill/>
        </p:spPr>
        <p:txBody>
          <a:bodyPr wrap="square">
            <a:spAutoFit/>
          </a:bodyPr>
          <a:lstStyle/>
          <a:p>
            <a:pPr marL="285750" indent="-285750" algn="just" defTabSz="914400" rtl="1" eaLnBrk="1" latinLnBrk="0" hangingPunct="1">
              <a:lnSpc>
                <a:spcPct val="107000"/>
              </a:lnSpc>
              <a:spcAft>
                <a:spcPts val="800"/>
              </a:spcAft>
              <a:buFont typeface="Wingdings" panose="05000000000000000000" pitchFamily="2" charset="2"/>
              <a:buChar char="q"/>
            </a:pPr>
            <a:r>
              <a:rPr lang="ar-MA" sz="2800" b="1" kern="1200" dirty="0">
                <a:solidFill>
                  <a:schemeClr val="tx1"/>
                </a:solidFill>
                <a:effectLst/>
                <a:latin typeface="Calibri" panose="020F0502020204030204" pitchFamily="34" charset="0"/>
                <a:ea typeface="+mn-ea"/>
                <a:cs typeface="Calibri" panose="020F0502020204030204" pitchFamily="34" charset="0"/>
              </a:rPr>
              <a:t>قررت أنا وأخي تأسيس </a:t>
            </a:r>
            <a:r>
              <a:rPr lang="ar-MA" sz="2800" b="1" kern="1200" dirty="0">
                <a:solidFill>
                  <a:schemeClr val="tx1"/>
                </a:solidFill>
                <a:effectLst/>
                <a:highlight>
                  <a:srgbClr val="00FF00"/>
                </a:highlight>
                <a:latin typeface="Calibri" panose="020F0502020204030204" pitchFamily="34" charset="0"/>
                <a:ea typeface="+mn-ea"/>
                <a:cs typeface="Calibri" panose="020F0502020204030204" pitchFamily="34" charset="0"/>
              </a:rPr>
              <a:t>مقاولة </a:t>
            </a:r>
            <a:r>
              <a:rPr lang="ar-MA" sz="2800" b="1" kern="1200" dirty="0">
                <a:solidFill>
                  <a:schemeClr val="tx1"/>
                </a:solidFill>
                <a:effectLst/>
                <a:latin typeface="Calibri" panose="020F0502020204030204" pitchFamily="34" charset="0"/>
                <a:ea typeface="+mn-ea"/>
                <a:cs typeface="Calibri" panose="020F0502020204030204" pitchFamily="34" charset="0"/>
              </a:rPr>
              <a:t>تهم الخدمات الرقمية.</a:t>
            </a:r>
            <a:endParaRPr lang="fr-FR" sz="2800" b="1" kern="1200" dirty="0">
              <a:solidFill>
                <a:schemeClr val="tx1"/>
              </a:solidFill>
              <a:effectLst/>
              <a:latin typeface="Calibri" panose="020F0502020204030204" pitchFamily="34" charset="0"/>
              <a:ea typeface="+mn-ea"/>
              <a:cs typeface="Calibri" panose="020F0502020204030204" pitchFamily="34" charset="0"/>
            </a:endParaRPr>
          </a:p>
        </p:txBody>
      </p:sp>
      <p:sp>
        <p:nvSpPr>
          <p:cNvPr id="14" name="ZoneTexte 13">
            <a:extLst>
              <a:ext uri="{FF2B5EF4-FFF2-40B4-BE49-F238E27FC236}">
                <a16:creationId xmlns:a16="http://schemas.microsoft.com/office/drawing/2014/main" id="{87FBC1FA-0891-D391-12CF-563901209B30}"/>
              </a:ext>
            </a:extLst>
          </p:cNvPr>
          <p:cNvSpPr txBox="1"/>
          <p:nvPr/>
        </p:nvSpPr>
        <p:spPr>
          <a:xfrm>
            <a:off x="1838228" y="5755156"/>
            <a:ext cx="10178590" cy="523220"/>
          </a:xfrm>
          <a:prstGeom prst="rect">
            <a:avLst/>
          </a:prstGeom>
          <a:noFill/>
        </p:spPr>
        <p:txBody>
          <a:bodyPr wrap="square">
            <a:spAutoFit/>
          </a:bodyPr>
          <a:lstStyle/>
          <a:p>
            <a:pPr marL="285750" indent="-285750" algn="r" rtl="1">
              <a:buFont typeface="Wingdings" panose="05000000000000000000" pitchFamily="2" charset="2"/>
              <a:buChar char="q"/>
            </a:pPr>
            <a:r>
              <a:rPr lang="ar-SA" sz="2800" b="1" kern="1200" dirty="0">
                <a:solidFill>
                  <a:schemeClr val="tx1"/>
                </a:solidFill>
                <a:effectLst/>
                <a:latin typeface="Calibri" panose="020F0502020204030204" pitchFamily="34" charset="0"/>
                <a:ea typeface="+mn-ea"/>
                <a:cs typeface="Calibri" panose="020F0502020204030204" pitchFamily="34" charset="0"/>
              </a:rPr>
              <a:t>يتطلب جذب </a:t>
            </a:r>
            <a:r>
              <a:rPr lang="ar-SA" sz="2800" b="1" kern="1200" dirty="0">
                <a:solidFill>
                  <a:schemeClr val="tx1"/>
                </a:solidFill>
                <a:effectLst/>
                <a:highlight>
                  <a:srgbClr val="FFFF00"/>
                </a:highlight>
                <a:latin typeface="Calibri" panose="020F0502020204030204" pitchFamily="34" charset="0"/>
                <a:ea typeface="+mn-ea"/>
                <a:cs typeface="Calibri" panose="020F0502020204030204" pitchFamily="34" charset="0"/>
              </a:rPr>
              <a:t>المستثمر</a:t>
            </a:r>
            <a:r>
              <a:rPr lang="ar-MA" sz="2800" b="1" kern="1200" dirty="0">
                <a:solidFill>
                  <a:schemeClr val="tx1"/>
                </a:solidFill>
                <a:effectLst/>
                <a:highlight>
                  <a:srgbClr val="FFFF00"/>
                </a:highlight>
                <a:latin typeface="Calibri" panose="020F0502020204030204" pitchFamily="34" charset="0"/>
                <a:ea typeface="+mn-ea"/>
                <a:cs typeface="Calibri" panose="020F0502020204030204" pitchFamily="34" charset="0"/>
              </a:rPr>
              <a:t>ي</a:t>
            </a:r>
            <a:r>
              <a:rPr lang="ar-SA" sz="2800" b="1" kern="1200" dirty="0">
                <a:solidFill>
                  <a:schemeClr val="tx1"/>
                </a:solidFill>
                <a:effectLst/>
                <a:highlight>
                  <a:srgbClr val="FFFF00"/>
                </a:highlight>
                <a:latin typeface="Calibri" panose="020F0502020204030204" pitchFamily="34" charset="0"/>
                <a:ea typeface="+mn-ea"/>
                <a:cs typeface="Calibri" panose="020F0502020204030204" pitchFamily="34" charset="0"/>
              </a:rPr>
              <a:t>ن </a:t>
            </a:r>
            <a:r>
              <a:rPr lang="ar-SA" sz="2800" b="1" kern="1200" dirty="0">
                <a:solidFill>
                  <a:schemeClr val="tx1"/>
                </a:solidFill>
                <a:effectLst/>
                <a:latin typeface="Calibri" panose="020F0502020204030204" pitchFamily="34" charset="0"/>
                <a:ea typeface="+mn-ea"/>
                <a:cs typeface="Calibri" panose="020F0502020204030204" pitchFamily="34" charset="0"/>
              </a:rPr>
              <a:t>تقديم خطط تجارية مبتكرة تحقق الربح</a:t>
            </a:r>
            <a:r>
              <a:rPr lang="fr-FR" sz="2800" b="1" kern="1200" dirty="0">
                <a:solidFill>
                  <a:schemeClr val="tx1"/>
                </a:solidFill>
                <a:effectLst/>
                <a:latin typeface="Calibri" panose="020F0502020204030204" pitchFamily="34" charset="0"/>
                <a:ea typeface="+mn-ea"/>
                <a:cs typeface="Calibri" panose="020F0502020204030204" pitchFamily="34" charset="0"/>
              </a:rPr>
              <a:t>.</a:t>
            </a:r>
            <a:endParaRPr lang="fr-FR" sz="2800" dirty="0"/>
          </a:p>
        </p:txBody>
      </p:sp>
    </p:spTree>
    <p:extLst>
      <p:ext uri="{BB962C8B-B14F-4D97-AF65-F5344CB8AC3E}">
        <p14:creationId xmlns:p14="http://schemas.microsoft.com/office/powerpoint/2010/main" val="4275442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ar-MA" sz="3600" b="1" kern="0" dirty="0">
                  <a:solidFill>
                    <a:srgbClr val="44546A"/>
                  </a:solidFill>
                  <a:latin typeface="Calibri"/>
                  <a:ea typeface="Calibri"/>
                  <a:cs typeface="Calibri"/>
                </a:rPr>
                <a:t>8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أستمع وأفهم</a:t>
            </a:r>
          </a:p>
        </p:txBody>
      </p:sp>
      <p:sp>
        <p:nvSpPr>
          <p:cNvPr id="6" name="TextBox 6">
            <a:extLst>
              <a:ext uri="{FF2B5EF4-FFF2-40B4-BE49-F238E27FC236}">
                <a16:creationId xmlns:a16="http://schemas.microsoft.com/office/drawing/2014/main" id="{E7CE5065-5221-BC2F-4F50-7E6CE30DB22A}"/>
              </a:ext>
            </a:extLst>
          </p:cNvPr>
          <p:cNvSpPr txBox="1"/>
          <p:nvPr/>
        </p:nvSpPr>
        <p:spPr>
          <a:xfrm>
            <a:off x="2738031" y="4719847"/>
            <a:ext cx="5869200" cy="738664"/>
          </a:xfrm>
          <a:prstGeom prst="rect">
            <a:avLst/>
          </a:prstGeom>
          <a:noFill/>
          <a:ln cap="flat">
            <a:noFill/>
          </a:ln>
        </p:spPr>
        <p:txBody>
          <a:bodyPr vert="horz" wrap="square" lIns="0" tIns="0" rIns="0" bIns="0" anchor="t" anchorCtr="1" compatLnSpc="1">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التسميع 1</a:t>
            </a:r>
          </a:p>
        </p:txBody>
      </p:sp>
      <p:pic>
        <p:nvPicPr>
          <p:cNvPr id="7" name="Picture 2">
            <a:extLst>
              <a:ext uri="{FF2B5EF4-FFF2-40B4-BE49-F238E27FC236}">
                <a16:creationId xmlns:a16="http://schemas.microsoft.com/office/drawing/2014/main" id="{C9A9785F-C1ED-9964-9C94-07A921F8DFF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251130" y="1162549"/>
            <a:ext cx="2697339" cy="2697339"/>
          </a:xfrm>
          <a:prstGeom prst="rect">
            <a:avLst/>
          </a:prstGeom>
        </p:spPr>
      </p:pic>
    </p:spTree>
    <p:extLst>
      <p:ext uri="{BB962C8B-B14F-4D97-AF65-F5344CB8AC3E}">
        <p14:creationId xmlns:p14="http://schemas.microsoft.com/office/powerpoint/2010/main" val="205688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 </a:t>
            </a:r>
            <a:r>
              <a:rPr lang="ar-MA" sz="1800" b="1" dirty="0">
                <a:latin typeface="Calibri"/>
                <a:ea typeface="Calibri"/>
                <a:cs typeface="Calibri"/>
                <a:sym typeface="Calibri"/>
              </a:rPr>
              <a:t>تحديد </a:t>
            </a:r>
            <a:r>
              <a:rPr lang="ar-SA" sz="1800" b="1" dirty="0">
                <a:latin typeface="Calibri"/>
                <a:ea typeface="Calibri"/>
                <a:cs typeface="Calibri"/>
                <a:sym typeface="Calibri"/>
              </a:rPr>
              <a:t>عناصر الوضعية التواصلية. </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pic>
        <p:nvPicPr>
          <p:cNvPr id="6" name="Image 5">
            <a:extLst>
              <a:ext uri="{FF2B5EF4-FFF2-40B4-BE49-F238E27FC236}">
                <a16:creationId xmlns:a16="http://schemas.microsoft.com/office/drawing/2014/main" id="{2B50DE7B-A970-CE59-0CE5-71703083EADE}"/>
              </a:ext>
            </a:extLst>
          </p:cNvPr>
          <p:cNvPicPr>
            <a:picLocks noChangeAspect="1"/>
          </p:cNvPicPr>
          <p:nvPr/>
        </p:nvPicPr>
        <p:blipFill rotWithShape="1">
          <a:blip r:embed="rId3"/>
          <a:srcRect r="6525"/>
          <a:stretch/>
        </p:blipFill>
        <p:spPr>
          <a:xfrm>
            <a:off x="499349" y="1579642"/>
            <a:ext cx="11396519" cy="3957133"/>
          </a:xfrm>
          <a:prstGeom prst="rect">
            <a:avLst/>
          </a:prstGeom>
        </p:spPr>
      </p:pic>
    </p:spTree>
    <p:extLst>
      <p:ext uri="{BB962C8B-B14F-4D97-AF65-F5344CB8AC3E}">
        <p14:creationId xmlns:p14="http://schemas.microsoft.com/office/powerpoint/2010/main" val="3230911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95C7EF-D45D-5EFF-0B83-216CBDB56D26}"/>
              </a:ext>
            </a:extLst>
          </p:cNvPr>
          <p:cNvSpPr>
            <a:spLocks noGrp="1"/>
          </p:cNvSpPr>
          <p:nvPr>
            <p:ph type="title"/>
          </p:nvPr>
        </p:nvSpPr>
        <p:spPr/>
        <p:txBody>
          <a:bodyPr/>
          <a:lstStyle/>
          <a:p>
            <a:r>
              <a:rPr lang="ar-MA" sz="1800" b="1" dirty="0">
                <a:latin typeface="Calibri"/>
                <a:ea typeface="Calibri"/>
                <a:cs typeface="Calibri"/>
                <a:sym typeface="Calibri"/>
              </a:rPr>
              <a:t>سأسمعكم النص التسميع الأول، انتبهوا سوف نبدأ، أنصتوا جيدا ودوِّنوا رؤوس أقلام في دفتر البحث </a:t>
            </a:r>
            <a:endParaRPr lang="fr-FR" dirty="0"/>
          </a:p>
        </p:txBody>
      </p:sp>
      <p:sp>
        <p:nvSpPr>
          <p:cNvPr id="4" name="Espace réservé du contenu 3">
            <a:extLst>
              <a:ext uri="{FF2B5EF4-FFF2-40B4-BE49-F238E27FC236}">
                <a16:creationId xmlns:a16="http://schemas.microsoft.com/office/drawing/2014/main" id="{3D0011FF-F9F8-5722-350D-B1AACD1A18CF}"/>
              </a:ext>
            </a:extLst>
          </p:cNvPr>
          <p:cNvSpPr>
            <a:spLocks noGrp="1"/>
          </p:cNvSpPr>
          <p:nvPr>
            <p:ph sz="quarter" idx="11"/>
          </p:nvPr>
        </p:nvSpPr>
        <p:spPr/>
        <p:txBody>
          <a:bodyPr/>
          <a:lstStyle/>
          <a:p>
            <a:r>
              <a:rPr lang="ar-MA" dirty="0">
                <a:latin typeface="Calibri" panose="020F0502020204030204" pitchFamily="34" charset="0"/>
                <a:cs typeface="Calibri" panose="020F0502020204030204" pitchFamily="34" charset="0"/>
              </a:rPr>
              <a:t>يوجه المدرس المتعلمين إلى الانتباه والإصغاء الجيد. </a:t>
            </a:r>
            <a:r>
              <a:rPr lang="ar-MA" dirty="0">
                <a:highlight>
                  <a:srgbClr val="FFFF00"/>
                </a:highlight>
                <a:latin typeface="Calibri" panose="020F0502020204030204" pitchFamily="34" charset="0"/>
                <a:cs typeface="Calibri" panose="020F0502020204030204" pitchFamily="34" charset="0"/>
              </a:rPr>
              <a:t>في التسميع الأول، يقف المدرس عند حدود فقال؛ عناصر الوضعية واردة كلها في بداية النص المسموع.</a:t>
            </a:r>
          </a:p>
        </p:txBody>
      </p:sp>
      <p:pic>
        <p:nvPicPr>
          <p:cNvPr id="5" name="Google Shape;656;p54">
            <a:extLst>
              <a:ext uri="{FF2B5EF4-FFF2-40B4-BE49-F238E27FC236}">
                <a16:creationId xmlns:a16="http://schemas.microsoft.com/office/drawing/2014/main" id="{05C1066D-4B9E-5A18-C0FD-8FD8E8BF6D98}"/>
              </a:ext>
            </a:extLst>
          </p:cNvPr>
          <p:cNvPicPr>
            <a:picLocks noChangeAspect="1"/>
          </p:cNvPicPr>
          <p:nvPr/>
        </p:nvPicPr>
        <p:blipFill>
          <a:blip r:embed="rId2">
            <a:alphaModFix/>
          </a:blip>
          <a:srcRect/>
          <a:stretch>
            <a:fillRect/>
          </a:stretch>
        </p:blipFill>
        <p:spPr>
          <a:xfrm>
            <a:off x="134776" y="134054"/>
            <a:ext cx="744881" cy="744881"/>
          </a:xfrm>
          <a:prstGeom prst="rect">
            <a:avLst/>
          </a:prstGeom>
          <a:noFill/>
          <a:ln cap="flat">
            <a:noFill/>
          </a:ln>
        </p:spPr>
      </p:pic>
      <p:pic>
        <p:nvPicPr>
          <p:cNvPr id="6" name="Picture 2" descr="كيف أعرف أن طفلي لا يسمع؟ 10 أعراض تنذر بالإصابة بضعف السمع">
            <a:extLst>
              <a:ext uri="{FF2B5EF4-FFF2-40B4-BE49-F238E27FC236}">
                <a16:creationId xmlns:a16="http://schemas.microsoft.com/office/drawing/2014/main" id="{B7F54882-55E6-0A54-8456-8501DC73C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50051"/>
            <a:ext cx="7315200" cy="418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055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140623"/>
            <a:ext cx="744881" cy="744881"/>
          </a:xfrm>
          <a:prstGeom prst="rect">
            <a:avLst/>
          </a:prstGeom>
          <a:noFill/>
          <a:ln cap="flat">
            <a:noFill/>
          </a:ln>
        </p:spPr>
      </p:pic>
      <p:sp>
        <p:nvSpPr>
          <p:cNvPr id="8" name="Google Shape;846;p49">
            <a:extLst>
              <a:ext uri="{FF2B5EF4-FFF2-40B4-BE49-F238E27FC236}">
                <a16:creationId xmlns:a16="http://schemas.microsoft.com/office/drawing/2014/main" id="{BAC873CB-8376-910C-3639-14BA80A6FE50}"/>
              </a:ext>
            </a:extLst>
          </p:cNvPr>
          <p:cNvSpPr/>
          <p:nvPr/>
        </p:nvSpPr>
        <p:spPr>
          <a:xfrm>
            <a:off x="2709863" y="1557338"/>
            <a:ext cx="6945312" cy="869950"/>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a:solidFill>
                  <a:schemeClr val="dk1"/>
                </a:solidFill>
                <a:latin typeface="Calibri"/>
                <a:ea typeface="Calibri"/>
                <a:cs typeface="Calibri"/>
                <a:sym typeface="Calibri"/>
              </a:rPr>
              <a:t>ألتزمُ الصمت؛</a:t>
            </a:r>
            <a:endParaRPr sz="2800" b="1">
              <a:solidFill>
                <a:schemeClr val="dk1"/>
              </a:solidFill>
              <a:latin typeface="Calibri"/>
              <a:ea typeface="Calibri"/>
              <a:cs typeface="Calibri"/>
              <a:sym typeface="Calibri"/>
            </a:endParaRPr>
          </a:p>
        </p:txBody>
      </p:sp>
      <p:sp>
        <p:nvSpPr>
          <p:cNvPr id="9" name="Google Shape;847;p49">
            <a:extLst>
              <a:ext uri="{FF2B5EF4-FFF2-40B4-BE49-F238E27FC236}">
                <a16:creationId xmlns:a16="http://schemas.microsoft.com/office/drawing/2014/main" id="{A129493C-F7F6-8BFB-7E13-FB5B0CAD1AE2}"/>
              </a:ext>
            </a:extLst>
          </p:cNvPr>
          <p:cNvSpPr/>
          <p:nvPr/>
        </p:nvSpPr>
        <p:spPr>
          <a:xfrm>
            <a:off x="2709863" y="2808288"/>
            <a:ext cx="6945312" cy="871537"/>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a:solidFill>
                  <a:schemeClr val="dk1"/>
                </a:solidFill>
                <a:latin typeface="Calibri"/>
                <a:ea typeface="Calibri"/>
                <a:cs typeface="Calibri"/>
                <a:sym typeface="Calibri"/>
              </a:rPr>
              <a:t>أَنتبهُ وأَستمعُ بتركيز؛</a:t>
            </a:r>
            <a:endParaRPr/>
          </a:p>
        </p:txBody>
      </p:sp>
      <p:sp>
        <p:nvSpPr>
          <p:cNvPr id="11" name="Google Shape;848;p49">
            <a:extLst>
              <a:ext uri="{FF2B5EF4-FFF2-40B4-BE49-F238E27FC236}">
                <a16:creationId xmlns:a16="http://schemas.microsoft.com/office/drawing/2014/main" id="{F32A3710-79DE-C505-3A5E-6314B0100E95}"/>
              </a:ext>
            </a:extLst>
          </p:cNvPr>
          <p:cNvSpPr/>
          <p:nvPr/>
        </p:nvSpPr>
        <p:spPr>
          <a:xfrm>
            <a:off x="2709863" y="4060825"/>
            <a:ext cx="6945312" cy="869950"/>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dirty="0">
                <a:solidFill>
                  <a:schemeClr val="dk1"/>
                </a:solidFill>
                <a:latin typeface="Calibri"/>
                <a:ea typeface="Calibri"/>
                <a:cs typeface="Calibri"/>
                <a:sym typeface="Calibri"/>
              </a:rPr>
              <a:t>أفهم الأسئلة وأوجه استماعي للنص للإجابة عنها.</a:t>
            </a:r>
            <a:endParaRPr dirty="0"/>
          </a:p>
        </p:txBody>
      </p:sp>
      <p:sp>
        <p:nvSpPr>
          <p:cNvPr id="12" name="Google Shape;849;p49">
            <a:extLst>
              <a:ext uri="{FF2B5EF4-FFF2-40B4-BE49-F238E27FC236}">
                <a16:creationId xmlns:a16="http://schemas.microsoft.com/office/drawing/2014/main" id="{1F2088D2-C684-FA9B-3305-5B76A1601855}"/>
              </a:ext>
            </a:extLst>
          </p:cNvPr>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4800" b="1">
                <a:solidFill>
                  <a:schemeClr val="accent1"/>
                </a:solidFill>
                <a:latin typeface="Arial Rounded"/>
                <a:ea typeface="Arial Rounded"/>
                <a:cs typeface="Arial Rounded"/>
                <a:sym typeface="Arial Rounded"/>
              </a:rPr>
              <a:t>1</a:t>
            </a:r>
            <a:endParaRPr/>
          </a:p>
        </p:txBody>
      </p:sp>
      <p:sp>
        <p:nvSpPr>
          <p:cNvPr id="16" name="Google Shape;850;p49">
            <a:extLst>
              <a:ext uri="{FF2B5EF4-FFF2-40B4-BE49-F238E27FC236}">
                <a16:creationId xmlns:a16="http://schemas.microsoft.com/office/drawing/2014/main" id="{157B9088-329E-47FF-98E1-61C6F3BE6920}"/>
              </a:ext>
            </a:extLst>
          </p:cNvPr>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4800" b="1">
                <a:solidFill>
                  <a:schemeClr val="accent1"/>
                </a:solidFill>
                <a:latin typeface="Arial Rounded"/>
                <a:ea typeface="Arial Rounded"/>
                <a:cs typeface="Arial Rounded"/>
                <a:sym typeface="Arial Rounded"/>
              </a:rPr>
              <a:t>2</a:t>
            </a:r>
            <a:endParaRPr/>
          </a:p>
        </p:txBody>
      </p:sp>
      <p:sp>
        <p:nvSpPr>
          <p:cNvPr id="20" name="Google Shape;851;p49">
            <a:extLst>
              <a:ext uri="{FF2B5EF4-FFF2-40B4-BE49-F238E27FC236}">
                <a16:creationId xmlns:a16="http://schemas.microsoft.com/office/drawing/2014/main" id="{E350962A-DD00-B0FB-B095-4CCF05F7C1D7}"/>
              </a:ext>
            </a:extLst>
          </p:cNvPr>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4800" b="1">
                <a:solidFill>
                  <a:schemeClr val="accent1"/>
                </a:solidFill>
                <a:latin typeface="Arial Rounded"/>
                <a:ea typeface="Arial Rounded"/>
                <a:cs typeface="Arial Rounded"/>
                <a:sym typeface="Arial Rounded"/>
              </a:rPr>
              <a:t>3</a:t>
            </a:r>
            <a:endParaRPr/>
          </a:p>
        </p:txBody>
      </p:sp>
      <p:sp>
        <p:nvSpPr>
          <p:cNvPr id="4" name="Titre 3">
            <a:extLst>
              <a:ext uri="{FF2B5EF4-FFF2-40B4-BE49-F238E27FC236}">
                <a16:creationId xmlns:a16="http://schemas.microsoft.com/office/drawing/2014/main" id="{8A0A1B3F-D216-2D7D-228C-6DBC8CEA088D}"/>
              </a:ext>
            </a:extLst>
          </p:cNvPr>
          <p:cNvSpPr>
            <a:spLocks noGrp="1"/>
          </p:cNvSpPr>
          <p:nvPr>
            <p:ph type="title"/>
          </p:nvPr>
        </p:nvSpPr>
        <p:spPr>
          <a:xfrm>
            <a:off x="941030" y="266050"/>
            <a:ext cx="10529279" cy="267549"/>
          </a:xfrm>
        </p:spPr>
        <p:txBody>
          <a:bodyPr/>
          <a:lstStyle/>
          <a:p>
            <a:r>
              <a:rPr lang="ar-SA" sz="1800" b="1" dirty="0">
                <a:solidFill>
                  <a:srgbClr val="757070"/>
                </a:solidFill>
                <a:latin typeface="Calibri"/>
                <a:ea typeface="Calibri"/>
                <a:cs typeface="Calibri"/>
                <a:sym typeface="Calibri"/>
              </a:rPr>
              <a:t>قبل أن نستمع إلى نص </a:t>
            </a:r>
            <a:r>
              <a:rPr lang="ar-MA" sz="1800" b="1" dirty="0">
                <a:latin typeface="Calibri"/>
                <a:ea typeface="Calibri"/>
                <a:cs typeface="Calibri"/>
                <a:sym typeface="Calibri"/>
              </a:rPr>
              <a:t>بعنوان</a:t>
            </a:r>
            <a:r>
              <a:rPr lang="ar-MA" sz="1800" b="1" dirty="0">
                <a:solidFill>
                  <a:srgbClr val="FF0000"/>
                </a:solidFill>
                <a:latin typeface="Calibri"/>
                <a:ea typeface="Calibri"/>
                <a:cs typeface="Calibri"/>
                <a:sym typeface="Calibri"/>
              </a:rPr>
              <a:t> المقاولة وأبعادها المختلفة </a:t>
            </a:r>
            <a:r>
              <a:rPr lang="ar-SA" sz="1800" b="1" dirty="0">
                <a:solidFill>
                  <a:srgbClr val="757070"/>
                </a:solidFill>
                <a:latin typeface="Calibri"/>
                <a:ea typeface="Calibri"/>
                <a:cs typeface="Calibri"/>
                <a:sym typeface="Calibri"/>
              </a:rPr>
              <a:t>، نتذكر أبرز قواعد الاستماع الجيد. </a:t>
            </a:r>
            <a:endParaRPr lang="fr-FR" dirty="0"/>
          </a:p>
        </p:txBody>
      </p:sp>
      <p:sp>
        <p:nvSpPr>
          <p:cNvPr id="14" name="Espace réservé du contenu 13">
            <a:extLst>
              <a:ext uri="{FF2B5EF4-FFF2-40B4-BE49-F238E27FC236}">
                <a16:creationId xmlns:a16="http://schemas.microsoft.com/office/drawing/2014/main" id="{571AB83B-98E5-379A-6B97-57E8B72446E3}"/>
              </a:ext>
            </a:extLst>
          </p:cNvPr>
          <p:cNvSpPr>
            <a:spLocks noGrp="1"/>
          </p:cNvSpPr>
          <p:nvPr>
            <p:ph sz="quarter" idx="11"/>
          </p:nvPr>
        </p:nvSpPr>
        <p:spPr>
          <a:xfrm>
            <a:off x="1220149" y="563983"/>
            <a:ext cx="10250160" cy="321521"/>
          </a:xfrm>
        </p:spPr>
        <p:txBody>
          <a:bodyPr/>
          <a:lstStyle/>
          <a:p>
            <a:r>
              <a:rPr lang="ar-MA" i="1" dirty="0">
                <a:solidFill>
                  <a:srgbClr val="AEABAB"/>
                </a:solidFill>
                <a:latin typeface="Calibri" panose="020F0502020204030204" pitchFamily="34" charset="0"/>
                <a:cs typeface="Calibri" panose="020F0502020204030204" pitchFamily="34" charset="0"/>
              </a:rPr>
              <a:t>يشرح المدرس (ة) للتلاميذ  ضوابط الاستماع الجيد</a:t>
            </a:r>
          </a:p>
        </p:txBody>
      </p:sp>
    </p:spTree>
    <p:extLst>
      <p:ext uri="{BB962C8B-B14F-4D97-AF65-F5344CB8AC3E}">
        <p14:creationId xmlns:p14="http://schemas.microsoft.com/office/powerpoint/2010/main" val="6174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ppt_w</p:attrName>
                                        </p:attrNameLst>
                                      </p:cBhvr>
                                      <p:tavLst>
                                        <p:tav tm="0">
                                          <p:val>
                                            <p:strVal val="0"/>
                                          </p:val>
                                        </p:tav>
                                        <p:tav tm="100000">
                                          <p:val>
                                            <p:strVal val="#ppt_w"/>
                                          </p:val>
                                        </p:tav>
                                      </p:tavLst>
                                    </p:anim>
                                    <p:anim calcmode="lin" valueType="num">
                                      <p:cBhvr additive="base">
                                        <p:cTn id="8" dur="500"/>
                                        <p:tgtEl>
                                          <p:spTgt spid="8"/>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ppt_w</p:attrName>
                                        </p:attrNameLst>
                                      </p:cBhvr>
                                      <p:tavLst>
                                        <p:tav tm="0">
                                          <p:val>
                                            <p:strVal val="0"/>
                                          </p:val>
                                        </p:tav>
                                        <p:tav tm="100000">
                                          <p:val>
                                            <p:strVal val="#ppt_w"/>
                                          </p:val>
                                        </p:tav>
                                      </p:tavLst>
                                    </p:anim>
                                    <p:anim calcmode="lin" valueType="num">
                                      <p:cBhvr additive="base">
                                        <p:cTn id="19" dur="500"/>
                                        <p:tgtEl>
                                          <p:spTgt spid="1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2" name="Picture 19">
            <a:extLst>
              <a:ext uri="{FF2B5EF4-FFF2-40B4-BE49-F238E27FC236}">
                <a16:creationId xmlns:a16="http://schemas.microsoft.com/office/drawing/2014/main" id="{3A2884E6-983E-EB69-AFD1-F3AB61CD439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2962" y="835401"/>
            <a:ext cx="12069038" cy="5399091"/>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SA" sz="1800" b="1" dirty="0">
                <a:latin typeface="Calibri"/>
                <a:ea typeface="Calibri"/>
                <a:cs typeface="Calibri"/>
                <a:sym typeface="Calibri"/>
              </a:rPr>
              <a:t>الآن، سأسمعكم نصا بعنوان: </a:t>
            </a:r>
            <a:r>
              <a:rPr lang="ar-MA" sz="1800" b="1" dirty="0">
                <a:latin typeface="Calibri"/>
                <a:ea typeface="Calibri"/>
                <a:cs typeface="Calibri"/>
                <a:sym typeface="Calibri"/>
              </a:rPr>
              <a:t>المقاولة وأبعادها المختلفة </a:t>
            </a:r>
            <a:r>
              <a:rPr lang="ar-SA" sz="1800" b="1" dirty="0">
                <a:latin typeface="Calibri"/>
                <a:ea typeface="Calibri"/>
                <a:cs typeface="Calibri"/>
                <a:sym typeface="Calibri"/>
              </a:rPr>
              <a:t>، حاولوا أن تحددوا  عناصر الوضعية التواصلية. </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SA" sz="1400" dirty="0"/>
              <a:t>يطلب  المدرس</a:t>
            </a:r>
            <a:r>
              <a:rPr lang="ar-MA" sz="1400" dirty="0"/>
              <a:t>(</a:t>
            </a:r>
            <a:r>
              <a:rPr lang="ar-SA" sz="1400" dirty="0"/>
              <a:t>ة</a:t>
            </a:r>
            <a:r>
              <a:rPr lang="ar-MA" dirty="0"/>
              <a:t>)</a:t>
            </a:r>
            <a:r>
              <a:rPr lang="ar-SA" sz="1400" dirty="0"/>
              <a:t>من المتعلمين  الاستماع بانتباه وتركيز، محاولين ا</a:t>
            </a:r>
            <a:r>
              <a:rPr lang="ar-MA" sz="1400" dirty="0" err="1"/>
              <a:t>لتقاط</a:t>
            </a:r>
            <a:r>
              <a:rPr lang="ar-SA" sz="1400" dirty="0"/>
              <a:t> عناصر الوضعية التواصلية للنص المسموع</a:t>
            </a:r>
            <a:r>
              <a:rPr lang="ar-MA" sz="1400" dirty="0"/>
              <a:t>. </a:t>
            </a:r>
            <a:r>
              <a:rPr lang="ar-MA" sz="1400" dirty="0">
                <a:highlight>
                  <a:srgbClr val="FFFF00"/>
                </a:highlight>
              </a:rPr>
              <a:t>بعدها يطرح أسئلة الوضعية تباعا ويستمع إلى جواب واحد في كل سؤال.</a:t>
            </a:r>
            <a:endParaRPr lang="ar-SA" sz="1400" dirty="0">
              <a:highlight>
                <a:srgbClr val="FFFF00"/>
              </a:highlight>
            </a:endParaRPr>
          </a:p>
        </p:txBody>
      </p:sp>
      <p:pic>
        <p:nvPicPr>
          <p:cNvPr id="3" name="Image 2">
            <a:extLst>
              <a:ext uri="{FF2B5EF4-FFF2-40B4-BE49-F238E27FC236}">
                <a16:creationId xmlns:a16="http://schemas.microsoft.com/office/drawing/2014/main" id="{9F7A4CE8-E451-A8E8-EE67-09930D2452DA}"/>
              </a:ext>
            </a:extLst>
          </p:cNvPr>
          <p:cNvPicPr>
            <a:picLocks noChangeAspect="1"/>
          </p:cNvPicPr>
          <p:nvPr/>
        </p:nvPicPr>
        <p:blipFill rotWithShape="1">
          <a:blip r:embed="rId4"/>
          <a:srcRect r="7473"/>
          <a:stretch/>
        </p:blipFill>
        <p:spPr>
          <a:xfrm>
            <a:off x="353948" y="1556379"/>
            <a:ext cx="11280913" cy="3957133"/>
          </a:xfrm>
          <a:prstGeom prst="rect">
            <a:avLst/>
          </a:prstGeom>
        </p:spPr>
      </p:pic>
    </p:spTree>
    <p:extLst>
      <p:ext uri="{BB962C8B-B14F-4D97-AF65-F5344CB8AC3E}">
        <p14:creationId xmlns:p14="http://schemas.microsoft.com/office/powerpoint/2010/main" val="205563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9F7A184-BF15-F3D5-F9E0-C8D783EDF565}"/>
              </a:ext>
            </a:extLst>
          </p:cNvPr>
          <p:cNvPicPr>
            <a:picLocks noChangeAspect="1"/>
          </p:cNvPicPr>
          <p:nvPr/>
        </p:nvPicPr>
        <p:blipFill rotWithShape="1">
          <a:blip r:embed="rId2"/>
          <a:srcRect r="7473"/>
          <a:stretch/>
        </p:blipFill>
        <p:spPr>
          <a:xfrm>
            <a:off x="196149" y="1430284"/>
            <a:ext cx="11715745" cy="5103000"/>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10" name="Titre 9">
            <a:extLst>
              <a:ext uri="{FF2B5EF4-FFF2-40B4-BE49-F238E27FC236}">
                <a16:creationId xmlns:a16="http://schemas.microsoft.com/office/drawing/2014/main" id="{F39B75D4-A99A-A953-A3C7-15096E3AA955}"/>
              </a:ext>
            </a:extLst>
          </p:cNvPr>
          <p:cNvSpPr>
            <a:spLocks noGrp="1"/>
          </p:cNvSpPr>
          <p:nvPr>
            <p:ph type="title"/>
          </p:nvPr>
        </p:nvSpPr>
        <p:spPr>
          <a:xfrm>
            <a:off x="1006799" y="195237"/>
            <a:ext cx="10529279" cy="267549"/>
          </a:xfrm>
        </p:spPr>
        <p:txBody>
          <a:bodyPr/>
          <a:lstStyle/>
          <a:p>
            <a:r>
              <a:rPr lang="ar-MA" sz="1800" b="1" dirty="0">
                <a:latin typeface="Calibri"/>
                <a:ea typeface="Calibri"/>
                <a:cs typeface="Calibri"/>
                <a:sym typeface="Calibri"/>
              </a:rPr>
              <a:t>أحسنتم. إليكم عناصر الوضعية التواصلية.</a:t>
            </a:r>
            <a:endParaRPr lang="fr-FR" dirty="0"/>
          </a:p>
        </p:txBody>
      </p:sp>
      <p:sp>
        <p:nvSpPr>
          <p:cNvPr id="14" name="Espace réservé du contenu 13">
            <a:extLst>
              <a:ext uri="{FF2B5EF4-FFF2-40B4-BE49-F238E27FC236}">
                <a16:creationId xmlns:a16="http://schemas.microsoft.com/office/drawing/2014/main" id="{DDBCE7A0-E799-9EDD-C744-C5C575E92EE0}"/>
              </a:ext>
            </a:extLst>
          </p:cNvPr>
          <p:cNvSpPr>
            <a:spLocks noGrp="1"/>
          </p:cNvSpPr>
          <p:nvPr>
            <p:ph sz="quarter" idx="11"/>
          </p:nvPr>
        </p:nvSpPr>
        <p:spPr>
          <a:xfrm>
            <a:off x="1146358" y="513880"/>
            <a:ext cx="10250160" cy="321521"/>
          </a:xfrm>
        </p:spPr>
        <p:txBody>
          <a:bodyPr/>
          <a:lstStyle/>
          <a:p>
            <a:pPr marL="0" lvl="0" indent="0" algn="r" rtl="1">
              <a:spcBef>
                <a:spcPts val="0"/>
              </a:spcBef>
              <a:buClr>
                <a:srgbClr val="AEABAB"/>
              </a:buClr>
              <a:buSzPts val="1400"/>
            </a:pPr>
            <a:r>
              <a:rPr lang="ar-SA" sz="1400" dirty="0"/>
              <a:t>- يطلب المدرس من المتعلمين توثيق الأجوبة الصحيحة </a:t>
            </a:r>
            <a:r>
              <a:rPr lang="ar-MA" sz="1400" dirty="0"/>
              <a:t>في </a:t>
            </a:r>
            <a:r>
              <a:rPr lang="ar-SA" sz="1400" dirty="0"/>
              <a:t> كراساتهم</a:t>
            </a:r>
          </a:p>
        </p:txBody>
      </p:sp>
      <p:sp>
        <p:nvSpPr>
          <p:cNvPr id="2" name="ZoneTexte 1">
            <a:extLst>
              <a:ext uri="{FF2B5EF4-FFF2-40B4-BE49-F238E27FC236}">
                <a16:creationId xmlns:a16="http://schemas.microsoft.com/office/drawing/2014/main" id="{D26F5A41-D218-E99E-A291-7F316D5A38C5}"/>
              </a:ext>
            </a:extLst>
          </p:cNvPr>
          <p:cNvSpPr txBox="1"/>
          <p:nvPr/>
        </p:nvSpPr>
        <p:spPr>
          <a:xfrm>
            <a:off x="7911198" y="2003776"/>
            <a:ext cx="3813311" cy="1077218"/>
          </a:xfrm>
          <a:prstGeom prst="rect">
            <a:avLst/>
          </a:prstGeom>
          <a:noFill/>
        </p:spPr>
        <p:txBody>
          <a:bodyPr wrap="square">
            <a:spAutoFit/>
          </a:bodyPr>
          <a:lstStyle/>
          <a:p>
            <a:pPr marL="0" algn="r" defTabSz="914400" rtl="1" eaLnBrk="1" latinLnBrk="0" hangingPunct="1"/>
            <a:r>
              <a:rPr lang="ar-MA" sz="3200" b="1" kern="1200" dirty="0">
                <a:ln>
                  <a:solidFill>
                    <a:schemeClr val="tx1"/>
                  </a:solidFill>
                </a:ln>
                <a:solidFill>
                  <a:srgbClr val="44546A"/>
                </a:solidFill>
                <a:latin typeface="+mn-lt"/>
                <a:ea typeface="+mn-ea"/>
                <a:cs typeface="+mn-cs"/>
              </a:rPr>
              <a:t>رئيس الاتحاد العام لمقاولات المغرب</a:t>
            </a:r>
            <a:endParaRPr lang="fr-FR" sz="3200" b="1" kern="1200" dirty="0">
              <a:ln>
                <a:solidFill>
                  <a:schemeClr val="tx1"/>
                </a:solidFill>
              </a:ln>
              <a:solidFill>
                <a:srgbClr val="44546A"/>
              </a:solidFill>
              <a:latin typeface="+mn-lt"/>
              <a:ea typeface="+mn-ea"/>
              <a:cs typeface="+mn-cs"/>
            </a:endParaRPr>
          </a:p>
        </p:txBody>
      </p:sp>
      <p:sp>
        <p:nvSpPr>
          <p:cNvPr id="6" name="Rectangle 5">
            <a:extLst>
              <a:ext uri="{FF2B5EF4-FFF2-40B4-BE49-F238E27FC236}">
                <a16:creationId xmlns:a16="http://schemas.microsoft.com/office/drawing/2014/main" id="{54AE7F63-5C46-2C85-2D60-22981653F02A}"/>
              </a:ext>
            </a:extLst>
          </p:cNvPr>
          <p:cNvSpPr/>
          <p:nvPr/>
        </p:nvSpPr>
        <p:spPr>
          <a:xfrm>
            <a:off x="7732503" y="4661576"/>
            <a:ext cx="3992006" cy="168254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ln>
                  <a:solidFill>
                    <a:schemeClr val="tx1"/>
                  </a:solidFill>
                </a:ln>
                <a:solidFill>
                  <a:srgbClr val="44546A"/>
                </a:solidFill>
                <a:latin typeface="+mn-lt"/>
                <a:ea typeface="+mn-ea"/>
                <a:cs typeface="+mn-cs"/>
              </a:rPr>
              <a:t>المقاولة وأبعادها المختلفة</a:t>
            </a:r>
            <a:endParaRPr lang="fr-FR" sz="3200" b="1" kern="1200" dirty="0">
              <a:ln>
                <a:solidFill>
                  <a:schemeClr val="tx1"/>
                </a:solidFill>
              </a:ln>
              <a:solidFill>
                <a:srgbClr val="44546A"/>
              </a:solidFill>
              <a:latin typeface="+mn-lt"/>
              <a:ea typeface="+mn-ea"/>
              <a:cs typeface="+mn-cs"/>
            </a:endParaRPr>
          </a:p>
        </p:txBody>
      </p:sp>
      <p:sp>
        <p:nvSpPr>
          <p:cNvPr id="8" name="Rectangle 7">
            <a:extLst>
              <a:ext uri="{FF2B5EF4-FFF2-40B4-BE49-F238E27FC236}">
                <a16:creationId xmlns:a16="http://schemas.microsoft.com/office/drawing/2014/main" id="{31F67A49-ADF2-C118-87DD-457410E4338B}"/>
              </a:ext>
            </a:extLst>
          </p:cNvPr>
          <p:cNvSpPr/>
          <p:nvPr/>
        </p:nvSpPr>
        <p:spPr>
          <a:xfrm>
            <a:off x="128588" y="4684544"/>
            <a:ext cx="4164495" cy="15888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400" b="1" kern="1200" dirty="0">
                <a:ln>
                  <a:solidFill>
                    <a:schemeClr val="tx1"/>
                  </a:solidFill>
                </a:ln>
                <a:solidFill>
                  <a:srgbClr val="44546A"/>
                </a:solidFill>
                <a:latin typeface="+mn-lt"/>
                <a:ea typeface="+mn-ea"/>
                <a:cs typeface="+mn-cs"/>
              </a:rPr>
              <a:t>غرس ثقافة الفكر </a:t>
            </a:r>
            <a:r>
              <a:rPr lang="ar-SA" sz="2400" b="1" kern="1200" dirty="0" err="1">
                <a:ln>
                  <a:solidFill>
                    <a:schemeClr val="tx1"/>
                  </a:solidFill>
                </a:ln>
                <a:solidFill>
                  <a:srgbClr val="44546A"/>
                </a:solidFill>
                <a:latin typeface="+mn-lt"/>
                <a:ea typeface="+mn-ea"/>
                <a:cs typeface="+mn-cs"/>
              </a:rPr>
              <a:t>المقاولاتي</a:t>
            </a:r>
            <a:r>
              <a:rPr lang="ar-SA" sz="2400" b="1" kern="1200" dirty="0">
                <a:ln>
                  <a:solidFill>
                    <a:schemeClr val="tx1"/>
                  </a:solidFill>
                </a:ln>
                <a:solidFill>
                  <a:srgbClr val="44546A"/>
                </a:solidFill>
                <a:latin typeface="+mn-lt"/>
                <a:ea typeface="+mn-ea"/>
                <a:cs typeface="+mn-cs"/>
              </a:rPr>
              <a:t> في نفوس المتعلمين </a:t>
            </a:r>
            <a:r>
              <a:rPr lang="ar-MA" sz="2400" b="1" kern="1200" dirty="0">
                <a:ln>
                  <a:solidFill>
                    <a:schemeClr val="tx1"/>
                  </a:solidFill>
                </a:ln>
                <a:solidFill>
                  <a:srgbClr val="44546A"/>
                </a:solidFill>
                <a:latin typeface="+mn-lt"/>
                <a:ea typeface="+mn-ea"/>
                <a:cs typeface="+mn-cs"/>
              </a:rPr>
              <a:t> وتفنيد فكرة أن المقاولة ليس لها تأثير اقتصادي واجتماعي.</a:t>
            </a:r>
            <a:endParaRPr lang="fr-FR" sz="2400" b="1" kern="1200" dirty="0">
              <a:ln>
                <a:solidFill>
                  <a:schemeClr val="tx1"/>
                </a:solidFill>
              </a:ln>
              <a:solidFill>
                <a:srgbClr val="44546A"/>
              </a:solidFill>
              <a:latin typeface="+mn-lt"/>
              <a:ea typeface="+mn-ea"/>
              <a:cs typeface="+mn-cs"/>
            </a:endParaRPr>
          </a:p>
        </p:txBody>
      </p:sp>
      <p:sp>
        <p:nvSpPr>
          <p:cNvPr id="5" name="Rectangle 4">
            <a:extLst>
              <a:ext uri="{FF2B5EF4-FFF2-40B4-BE49-F238E27FC236}">
                <a16:creationId xmlns:a16="http://schemas.microsoft.com/office/drawing/2014/main" id="{776E175F-40EB-54F8-D1B2-35AB4DAEE501}"/>
              </a:ext>
            </a:extLst>
          </p:cNvPr>
          <p:cNvSpPr/>
          <p:nvPr/>
        </p:nvSpPr>
        <p:spPr>
          <a:xfrm>
            <a:off x="941030" y="1689326"/>
            <a:ext cx="3124074" cy="15888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800" b="1" kern="1200" dirty="0">
                <a:ln>
                  <a:solidFill>
                    <a:schemeClr val="tx1"/>
                  </a:solidFill>
                </a:ln>
                <a:solidFill>
                  <a:srgbClr val="44546A"/>
                </a:solidFill>
                <a:latin typeface="+mn-lt"/>
                <a:ea typeface="+mn-ea"/>
                <a:cs typeface="+mn-cs"/>
              </a:rPr>
              <a:t>متعلمي إعدادية الريادة</a:t>
            </a:r>
            <a:endParaRPr lang="fr-FR" sz="2800" b="1" kern="1200" dirty="0">
              <a:ln>
                <a:solidFill>
                  <a:schemeClr val="tx1"/>
                </a:solidFill>
              </a:ln>
              <a:solidFill>
                <a:srgbClr val="44546A"/>
              </a:solidFill>
              <a:latin typeface="+mn-lt"/>
              <a:ea typeface="+mn-ea"/>
              <a:cs typeface="+mn-cs"/>
            </a:endParaRPr>
          </a:p>
        </p:txBody>
      </p:sp>
    </p:spTree>
    <p:extLst>
      <p:ext uri="{BB962C8B-B14F-4D97-AF65-F5344CB8AC3E}">
        <p14:creationId xmlns:p14="http://schemas.microsoft.com/office/powerpoint/2010/main" val="898895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ar-MA" sz="3600" b="1" kern="0" dirty="0">
                  <a:solidFill>
                    <a:srgbClr val="44546A"/>
                  </a:solidFill>
                  <a:latin typeface="Calibri"/>
                  <a:ea typeface="Calibri"/>
                  <a:cs typeface="Calibri"/>
                </a:rPr>
                <a:t>5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أستمع وأفهم</a:t>
            </a:r>
          </a:p>
        </p:txBody>
      </p:sp>
      <p:sp>
        <p:nvSpPr>
          <p:cNvPr id="6" name="TextBox 6">
            <a:extLst>
              <a:ext uri="{FF2B5EF4-FFF2-40B4-BE49-F238E27FC236}">
                <a16:creationId xmlns:a16="http://schemas.microsoft.com/office/drawing/2014/main" id="{E7CE5065-5221-BC2F-4F50-7E6CE30DB22A}"/>
              </a:ext>
            </a:extLst>
          </p:cNvPr>
          <p:cNvSpPr txBox="1"/>
          <p:nvPr/>
        </p:nvSpPr>
        <p:spPr>
          <a:xfrm>
            <a:off x="2738031" y="4719847"/>
            <a:ext cx="5869200" cy="738664"/>
          </a:xfrm>
          <a:prstGeom prst="rect">
            <a:avLst/>
          </a:prstGeom>
          <a:noFill/>
          <a:ln cap="flat">
            <a:noFill/>
          </a:ln>
        </p:spPr>
        <p:txBody>
          <a:bodyPr vert="horz" wrap="square" lIns="0" tIns="0" rIns="0" bIns="0" anchor="t" anchorCtr="1" compatLnSpc="1">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التسميع </a:t>
            </a:r>
            <a:r>
              <a:rPr lang="fr-FR" sz="4800" b="1" kern="0" dirty="0">
                <a:solidFill>
                  <a:srgbClr val="44546A"/>
                </a:solidFill>
                <a:latin typeface="Calibri"/>
                <a:ea typeface="Calibri"/>
                <a:cs typeface="Calibri"/>
              </a:rPr>
              <a:t>2</a:t>
            </a:r>
            <a:endParaRPr lang="ar-MA" sz="4800" b="1" kern="0" dirty="0">
              <a:solidFill>
                <a:srgbClr val="44546A"/>
              </a:solidFill>
              <a:latin typeface="Calibri"/>
              <a:ea typeface="Calibri"/>
              <a:cs typeface="Calibri"/>
            </a:endParaRPr>
          </a:p>
        </p:txBody>
      </p:sp>
      <p:pic>
        <p:nvPicPr>
          <p:cNvPr id="5" name="Picture 1">
            <a:extLst>
              <a:ext uri="{FF2B5EF4-FFF2-40B4-BE49-F238E27FC236}">
                <a16:creationId xmlns:a16="http://schemas.microsoft.com/office/drawing/2014/main" id="{30DB2963-85E4-5C66-74D4-56073645819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322034" y="1048214"/>
            <a:ext cx="2701193" cy="2701193"/>
          </a:xfrm>
          <a:prstGeom prst="rect">
            <a:avLst/>
          </a:prstGeom>
        </p:spPr>
      </p:pic>
    </p:spTree>
    <p:extLst>
      <p:ext uri="{BB962C8B-B14F-4D97-AF65-F5344CB8AC3E}">
        <p14:creationId xmlns:p14="http://schemas.microsoft.com/office/powerpoint/2010/main" val="739898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أطبق</a:t>
              </a:r>
              <a:r>
                <a:rPr lang="fr-FR" sz="4400" b="1" kern="0" dirty="0">
                  <a:solidFill>
                    <a:srgbClr val="1D6FA9"/>
                  </a:solidFill>
                  <a:latin typeface="Calibri"/>
                  <a:cs typeface="Calibri"/>
                </a:rPr>
                <a:t> </a:t>
              </a:r>
              <a:r>
                <a:rPr lang="ar-MA" sz="4400" b="1" kern="0" dirty="0">
                  <a:solidFill>
                    <a:srgbClr val="1D6FA9"/>
                  </a:solidFill>
                  <a:latin typeface="Calibri"/>
                  <a:cs typeface="Calibri"/>
                </a:rPr>
                <a:t>(الممارسة الثنائية)</a:t>
              </a:r>
              <a:r>
                <a:rPr lang="fr-FR" sz="4400" b="1" kern="0" dirty="0">
                  <a:solidFill>
                    <a:srgbClr val="1D6FA9"/>
                  </a:solidFill>
                  <a:latin typeface="Calibri"/>
                  <a:cs typeface="Calibri"/>
                </a:rPr>
                <a:t> </a:t>
              </a:r>
              <a:endParaRPr lang="ar-MA" sz="4400" b="1" kern="0" dirty="0">
                <a:solidFill>
                  <a:srgbClr val="1D6FA9"/>
                </a:solidFill>
                <a:latin typeface="Calibri"/>
                <a:ea typeface="Calibri"/>
                <a:cs typeface="Calibri"/>
              </a:endParaRP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71210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 </a:t>
            </a:r>
            <a:r>
              <a:rPr lang="ar-MA" sz="1800" b="1" dirty="0">
                <a:latin typeface="Calibri"/>
                <a:ea typeface="Calibri"/>
                <a:cs typeface="Calibri"/>
                <a:sym typeface="Calibri"/>
              </a:rPr>
              <a:t>فهم النص المسموع</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pic>
        <p:nvPicPr>
          <p:cNvPr id="3" name="Image 2">
            <a:extLst>
              <a:ext uri="{FF2B5EF4-FFF2-40B4-BE49-F238E27FC236}">
                <a16:creationId xmlns:a16="http://schemas.microsoft.com/office/drawing/2014/main" id="{7736C85A-5346-018B-FCF7-DABC974F4775}"/>
              </a:ext>
            </a:extLst>
          </p:cNvPr>
          <p:cNvPicPr>
            <a:picLocks noChangeAspect="1"/>
          </p:cNvPicPr>
          <p:nvPr/>
        </p:nvPicPr>
        <p:blipFill>
          <a:blip r:embed="rId3"/>
          <a:stretch>
            <a:fillRect/>
          </a:stretch>
        </p:blipFill>
        <p:spPr>
          <a:xfrm>
            <a:off x="1146359" y="911845"/>
            <a:ext cx="10376503" cy="5436000"/>
          </a:xfrm>
          <a:prstGeom prst="rect">
            <a:avLst/>
          </a:prstGeom>
        </p:spPr>
      </p:pic>
    </p:spTree>
    <p:extLst>
      <p:ext uri="{BB962C8B-B14F-4D97-AF65-F5344CB8AC3E}">
        <p14:creationId xmlns:p14="http://schemas.microsoft.com/office/powerpoint/2010/main" val="2184273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95C7EF-D45D-5EFF-0B83-216CBDB56D26}"/>
              </a:ext>
            </a:extLst>
          </p:cNvPr>
          <p:cNvSpPr>
            <a:spLocks noGrp="1"/>
          </p:cNvSpPr>
          <p:nvPr>
            <p:ph type="title"/>
          </p:nvPr>
        </p:nvSpPr>
        <p:spPr/>
        <p:txBody>
          <a:bodyPr/>
          <a:lstStyle/>
          <a:p>
            <a:pPr lvl="0" algn="r" rtl="1">
              <a:lnSpc>
                <a:spcPct val="103750"/>
              </a:lnSpc>
            </a:pPr>
            <a:r>
              <a:rPr lang="ar-MA" sz="1800" b="1" dirty="0">
                <a:latin typeface="Calibri"/>
                <a:ea typeface="Calibri"/>
                <a:cs typeface="Calibri"/>
                <a:sym typeface="Calibri"/>
              </a:rPr>
              <a:t>سأسمعكم النص مرة ثانية، انتبهوا سوف نبدأ، أنصتوا جيدا. </a:t>
            </a:r>
            <a:endParaRPr lang="ar-MA" dirty="0"/>
          </a:p>
        </p:txBody>
      </p:sp>
      <p:sp>
        <p:nvSpPr>
          <p:cNvPr id="4" name="Espace réservé du contenu 3">
            <a:extLst>
              <a:ext uri="{FF2B5EF4-FFF2-40B4-BE49-F238E27FC236}">
                <a16:creationId xmlns:a16="http://schemas.microsoft.com/office/drawing/2014/main" id="{3D0011FF-F9F8-5722-350D-B1AACD1A18CF}"/>
              </a:ext>
            </a:extLst>
          </p:cNvPr>
          <p:cNvSpPr>
            <a:spLocks noGrp="1"/>
          </p:cNvSpPr>
          <p:nvPr>
            <p:ph sz="quarter" idx="11"/>
          </p:nvPr>
        </p:nvSpPr>
        <p:spPr/>
        <p:txBody>
          <a:bodyPr/>
          <a:lstStyle/>
          <a:p>
            <a:r>
              <a:rPr lang="ar-MA" dirty="0">
                <a:latin typeface="Calibri" panose="020F0502020204030204" pitchFamily="34" charset="0"/>
                <a:cs typeface="Calibri" panose="020F0502020204030204" pitchFamily="34" charset="0"/>
              </a:rPr>
              <a:t>يوجه المدرس المتعلمين إلى الانتباه والإصغاء الجيد</a:t>
            </a:r>
          </a:p>
        </p:txBody>
      </p:sp>
      <p:pic>
        <p:nvPicPr>
          <p:cNvPr id="5" name="Google Shape;656;p54">
            <a:extLst>
              <a:ext uri="{FF2B5EF4-FFF2-40B4-BE49-F238E27FC236}">
                <a16:creationId xmlns:a16="http://schemas.microsoft.com/office/drawing/2014/main" id="{05C1066D-4B9E-5A18-C0FD-8FD8E8BF6D98}"/>
              </a:ext>
            </a:extLst>
          </p:cNvPr>
          <p:cNvPicPr>
            <a:picLocks noChangeAspect="1"/>
          </p:cNvPicPr>
          <p:nvPr/>
        </p:nvPicPr>
        <p:blipFill>
          <a:blip r:embed="rId2">
            <a:alphaModFix/>
          </a:blip>
          <a:srcRect/>
          <a:stretch>
            <a:fillRect/>
          </a:stretch>
        </p:blipFill>
        <p:spPr>
          <a:xfrm>
            <a:off x="134776" y="134054"/>
            <a:ext cx="744881" cy="744881"/>
          </a:xfrm>
          <a:prstGeom prst="rect">
            <a:avLst/>
          </a:prstGeom>
          <a:noFill/>
          <a:ln cap="flat">
            <a:noFill/>
          </a:ln>
        </p:spPr>
      </p:pic>
      <p:pic>
        <p:nvPicPr>
          <p:cNvPr id="6" name="Picture 2" descr="كيف أعرف أن طفلي لا يسمع؟ 10 أعراض تنذر بالإصابة بضعف السمع">
            <a:extLst>
              <a:ext uri="{FF2B5EF4-FFF2-40B4-BE49-F238E27FC236}">
                <a16:creationId xmlns:a16="http://schemas.microsoft.com/office/drawing/2014/main" id="{B7F54882-55E6-0A54-8456-8501DC73C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50051"/>
            <a:ext cx="7315200" cy="418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317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p:nvPr>
        </p:nvSpPr>
        <p:spPr>
          <a:xfrm>
            <a:off x="988436" y="200956"/>
            <a:ext cx="10529279" cy="267549"/>
          </a:xfrm>
          <a:prstGeom prst="rect">
            <a:avLst/>
          </a:prstGeom>
          <a:noFill/>
          <a:ln>
            <a:noFill/>
          </a:ln>
        </p:spPr>
        <p:txBody>
          <a:bodyPr spcFirstLastPara="1" wrap="square" lIns="91425" tIns="45700" rIns="91425" bIns="45700" anchor="ctr" anchorCtr="0">
            <a:noAutofit/>
          </a:bodyPr>
          <a:lstStyle/>
          <a:p>
            <a:pPr algn="r" rtl="1">
              <a:spcBef>
                <a:spcPts val="0"/>
              </a:spcBef>
              <a:buClr>
                <a:srgbClr val="000000"/>
              </a:buClr>
              <a:buSzPct val="111111"/>
            </a:pPr>
            <a:r>
              <a:rPr lang="ar-MA" sz="2000" b="1" dirty="0">
                <a:latin typeface="Calibri"/>
                <a:cs typeface="Calibri"/>
              </a:rPr>
              <a:t>أمامكم الأسئلة التي ينبغي عليكم الإجابة عنها </a:t>
            </a:r>
            <a:r>
              <a:rPr lang="ar-MA" sz="2000" b="1" dirty="0">
                <a:latin typeface="Calibri"/>
                <a:cs typeface="Calibri"/>
                <a:sym typeface="Arial"/>
              </a:rPr>
              <a:t>ثنائيا.</a:t>
            </a:r>
            <a:endParaRPr sz="2000" b="1" dirty="0">
              <a:latin typeface="Calibri"/>
              <a:cs typeface="Calibri"/>
              <a:sym typeface="Arial"/>
            </a:endParaRPr>
          </a:p>
        </p:txBody>
      </p:sp>
      <p:sp>
        <p:nvSpPr>
          <p:cNvPr id="13" name="Espace réservé du contenu 12">
            <a:extLst>
              <a:ext uri="{FF2B5EF4-FFF2-40B4-BE49-F238E27FC236}">
                <a16:creationId xmlns:a16="http://schemas.microsoft.com/office/drawing/2014/main" id="{AD492982-0155-87DB-D77B-FFC9588E830A}"/>
              </a:ext>
            </a:extLst>
          </p:cNvPr>
          <p:cNvSpPr>
            <a:spLocks noGrp="1"/>
          </p:cNvSpPr>
          <p:nvPr>
            <p:ph sz="quarter" idx="11"/>
          </p:nvPr>
        </p:nvSpPr>
        <p:spPr>
          <a:xfrm>
            <a:off x="755374" y="385511"/>
            <a:ext cx="11038710" cy="379802"/>
          </a:xfrm>
        </p:spPr>
        <p:txBody>
          <a:bodyPr/>
          <a:lstStyle/>
          <a:p>
            <a:r>
              <a:rPr lang="ar-MA" i="1" dirty="0">
                <a:latin typeface="Calibri" panose="020F0502020204030204" pitchFamily="34" charset="0"/>
                <a:cs typeface="Calibri" panose="020F0502020204030204" pitchFamily="34" charset="0"/>
              </a:rPr>
              <a:t>يقرأ المدرس الأسئلة ويطلب من  متعلمين إعادة قراءتها. ثم يسأل المتعلمين عن الأسئلة التي تحتاج إلى الشرح قبل بدء الإجابة</a:t>
            </a:r>
            <a:r>
              <a:rPr lang="ar-MA" dirty="0">
                <a:latin typeface="Calibri" panose="020F0502020204030204" pitchFamily="34" charset="0"/>
                <a:cs typeface="Calibri" panose="020F0502020204030204" pitchFamily="34" charset="0"/>
              </a:rPr>
              <a:t>.</a:t>
            </a:r>
            <a:r>
              <a:rPr lang="ar-MA" i="1" dirty="0">
                <a:latin typeface="Calibri" panose="020F0502020204030204" pitchFamily="34" charset="0"/>
                <a:cs typeface="Calibri" panose="020F0502020204030204" pitchFamily="34" charset="0"/>
              </a:rPr>
              <a:t> ثم  يوجه المتعلمين إلى الاشتغال في ثنائيات للجواب عن الأسئلة حيث يتناقش كل ثنائي حول إجابة كل منهما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p>
        </p:txBody>
      </p:sp>
      <p:pic>
        <p:nvPicPr>
          <p:cNvPr id="3" name="Image 2">
            <a:extLst>
              <a:ext uri="{FF2B5EF4-FFF2-40B4-BE49-F238E27FC236}">
                <a16:creationId xmlns:a16="http://schemas.microsoft.com/office/drawing/2014/main" id="{1861DEF0-6BA9-749D-7676-C35C1CD7EBB9}"/>
              </a:ext>
            </a:extLst>
          </p:cNvPr>
          <p:cNvPicPr>
            <a:picLocks noChangeAspect="1"/>
          </p:cNvPicPr>
          <p:nvPr/>
        </p:nvPicPr>
        <p:blipFill>
          <a:blip r:embed="rId3"/>
          <a:stretch>
            <a:fillRect/>
          </a:stretch>
        </p:blipFill>
        <p:spPr>
          <a:xfrm>
            <a:off x="1141212" y="949868"/>
            <a:ext cx="10376503" cy="5436000"/>
          </a:xfrm>
          <a:prstGeom prst="rect">
            <a:avLst/>
          </a:prstGeom>
        </p:spPr>
      </p:pic>
    </p:spTree>
    <p:extLst>
      <p:ext uri="{BB962C8B-B14F-4D97-AF65-F5344CB8AC3E}">
        <p14:creationId xmlns:p14="http://schemas.microsoft.com/office/powerpoint/2010/main" val="2071669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5805881D-9DBB-51A7-1C79-8133A8F1C15E}"/>
              </a:ext>
            </a:extLst>
          </p:cNvPr>
          <p:cNvPicPr>
            <a:picLocks noChangeAspect="1"/>
          </p:cNvPicPr>
          <p:nvPr/>
        </p:nvPicPr>
        <p:blipFill rotWithShape="1">
          <a:blip r:embed="rId3">
            <a:extLst>
              <a:ext uri="{28A0092B-C50C-407E-A947-70E740481C1C}">
                <a14:useLocalDpi xmlns:a14="http://schemas.microsoft.com/office/drawing/2010/main" val="0"/>
              </a:ext>
            </a:extLst>
          </a:blip>
          <a:srcRect l="6770" t="6521" r="9313" b="19711"/>
          <a:stretch/>
        </p:blipFill>
        <p:spPr>
          <a:xfrm>
            <a:off x="147429" y="1020776"/>
            <a:ext cx="11897139" cy="5580000"/>
          </a:xfrm>
          <a:prstGeom prst="rect">
            <a:avLst/>
          </a:prstGeom>
        </p:spPr>
      </p:pic>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algn="r" rtl="1">
              <a:spcBef>
                <a:spcPts val="0"/>
              </a:spcBef>
              <a:spcAft>
                <a:spcPts val="0"/>
              </a:spcAft>
              <a:buClr>
                <a:srgbClr val="000000"/>
              </a:buClr>
              <a:buSzPct val="111111"/>
            </a:pPr>
            <a:r>
              <a:rPr lang="ar-MA" sz="2000" b="1" dirty="0">
                <a:latin typeface="Calibri"/>
                <a:cs typeface="Calibri"/>
              </a:rPr>
              <a:t>لنستمع إلى إجاباتكم.</a:t>
            </a:r>
            <a:endParaRPr sz="2000" b="1" dirty="0">
              <a:latin typeface="Calibri"/>
              <a:cs typeface="Calibri"/>
            </a:endParaRPr>
          </a:p>
        </p:txBody>
      </p:sp>
      <p:sp>
        <p:nvSpPr>
          <p:cNvPr id="2" name="Espace réservé du contenu 1">
            <a:extLst>
              <a:ext uri="{FF2B5EF4-FFF2-40B4-BE49-F238E27FC236}">
                <a16:creationId xmlns:a16="http://schemas.microsoft.com/office/drawing/2014/main" id="{4254E5F6-49D2-0E5C-FAC9-DCEF24474AB4}"/>
              </a:ext>
            </a:extLst>
          </p:cNvPr>
          <p:cNvSpPr>
            <a:spLocks noGrp="1"/>
          </p:cNvSpPr>
          <p:nvPr>
            <p:ph sz="quarter" idx="11"/>
          </p:nvPr>
        </p:nvSpPr>
        <p:spPr/>
        <p:txBody>
          <a:bodyPr/>
          <a:lstStyle/>
          <a:p>
            <a:pPr marL="0" indent="0">
              <a:buNone/>
            </a:pPr>
            <a:r>
              <a:rPr lang="ar-SA" sz="1400" i="1" dirty="0">
                <a:latin typeface="Calibri" panose="020F0502020204030204" pitchFamily="34" charset="0"/>
                <a:cs typeface="Calibri" panose="020F0502020204030204" pitchFamily="34" charset="0"/>
              </a:rPr>
              <a:t>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p>
        </p:txBody>
      </p:sp>
      <p:pic>
        <p:nvPicPr>
          <p:cNvPr id="3" name="Picture 1">
            <a:extLst>
              <a:ext uri="{FF2B5EF4-FFF2-40B4-BE49-F238E27FC236}">
                <a16:creationId xmlns:a16="http://schemas.microsoft.com/office/drawing/2014/main" id="{1D876709-434F-CBA6-0437-4BA0BAFC703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198472"/>
            <a:ext cx="648055" cy="648055"/>
          </a:xfrm>
          <a:prstGeom prst="rect">
            <a:avLst/>
          </a:prstGeom>
        </p:spPr>
      </p:pic>
      <p:pic>
        <p:nvPicPr>
          <p:cNvPr id="4" name="Image 3">
            <a:extLst>
              <a:ext uri="{FF2B5EF4-FFF2-40B4-BE49-F238E27FC236}">
                <a16:creationId xmlns:a16="http://schemas.microsoft.com/office/drawing/2014/main" id="{F69007C1-C67D-2201-21E8-025BEF298712}"/>
              </a:ext>
            </a:extLst>
          </p:cNvPr>
          <p:cNvPicPr>
            <a:picLocks noChangeAspect="1"/>
          </p:cNvPicPr>
          <p:nvPr/>
        </p:nvPicPr>
        <p:blipFill>
          <a:blip r:embed="rId6"/>
          <a:stretch>
            <a:fillRect/>
          </a:stretch>
        </p:blipFill>
        <p:spPr>
          <a:xfrm>
            <a:off x="968558" y="1227033"/>
            <a:ext cx="9414437" cy="4932000"/>
          </a:xfrm>
          <a:prstGeom prst="rect">
            <a:avLst/>
          </a:prstGeom>
        </p:spPr>
      </p:pic>
    </p:spTree>
    <p:extLst>
      <p:ext uri="{BB962C8B-B14F-4D97-AF65-F5344CB8AC3E}">
        <p14:creationId xmlns:p14="http://schemas.microsoft.com/office/powerpoint/2010/main" val="3996429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pic>
        <p:nvPicPr>
          <p:cNvPr id="7" name="Google Shape;1368;p31">
            <a:extLst>
              <a:ext uri="{FF2B5EF4-FFF2-40B4-BE49-F238E27FC236}">
                <a16:creationId xmlns:a16="http://schemas.microsoft.com/office/drawing/2014/main" id="{502480AB-FCD9-3F24-DE41-D4C2795CE57E}"/>
              </a:ext>
            </a:extLst>
          </p:cNvPr>
          <p:cNvPicPr preferRelativeResize="0"/>
          <p:nvPr/>
        </p:nvPicPr>
        <p:blipFill rotWithShape="1">
          <a:blip r:embed="rId3">
            <a:alphaModFix/>
          </a:blip>
          <a:srcRect/>
          <a:stretch/>
        </p:blipFill>
        <p:spPr>
          <a:xfrm>
            <a:off x="902999" y="127034"/>
            <a:ext cx="730250" cy="730250"/>
          </a:xfrm>
          <a:prstGeom prst="rect">
            <a:avLst/>
          </a:prstGeom>
          <a:noFill/>
          <a:ln>
            <a:noFill/>
          </a:ln>
        </p:spPr>
      </p:pic>
      <p:sp>
        <p:nvSpPr>
          <p:cNvPr id="2" name="Titre 1">
            <a:extLst>
              <a:ext uri="{FF2B5EF4-FFF2-40B4-BE49-F238E27FC236}">
                <a16:creationId xmlns:a16="http://schemas.microsoft.com/office/drawing/2014/main" id="{AF92F1F4-1BDE-56C3-44B0-82B717752611}"/>
              </a:ext>
            </a:extLst>
          </p:cNvPr>
          <p:cNvSpPr>
            <a:spLocks noGrp="1"/>
          </p:cNvSpPr>
          <p:nvPr>
            <p:ph type="title"/>
          </p:nvPr>
        </p:nvSpPr>
        <p:spPr>
          <a:xfrm>
            <a:off x="989005" y="194856"/>
            <a:ext cx="10529279" cy="267549"/>
          </a:xfrm>
        </p:spPr>
        <p:txBody>
          <a:bodyPr/>
          <a:lstStyle/>
          <a:p>
            <a:r>
              <a:rPr lang="ar-MA" sz="1800" b="1" dirty="0">
                <a:latin typeface="Calibri" panose="020F0502020204030204" pitchFamily="34" charset="0"/>
                <a:cs typeface="Calibri" panose="020F0502020204030204" pitchFamily="34" charset="0"/>
              </a:rPr>
              <a:t>ممتاز. إليكم الإجابات الصحيحة.</a:t>
            </a:r>
            <a:endParaRPr lang="fr-FR" dirty="0"/>
          </a:p>
        </p:txBody>
      </p:sp>
      <p:sp>
        <p:nvSpPr>
          <p:cNvPr id="5" name="Espace réservé du contenu 4">
            <a:extLst>
              <a:ext uri="{FF2B5EF4-FFF2-40B4-BE49-F238E27FC236}">
                <a16:creationId xmlns:a16="http://schemas.microsoft.com/office/drawing/2014/main" id="{FA7840AA-7123-B116-B9EC-170A65DA94F8}"/>
              </a:ext>
            </a:extLst>
          </p:cNvPr>
          <p:cNvSpPr>
            <a:spLocks noGrp="1"/>
          </p:cNvSpPr>
          <p:nvPr>
            <p:ph sz="quarter" idx="11"/>
          </p:nvPr>
        </p:nvSpPr>
        <p:spPr>
          <a:xfrm>
            <a:off x="1268124" y="483416"/>
            <a:ext cx="10250160" cy="321521"/>
          </a:xfrm>
        </p:spPr>
        <p:txBody>
          <a:bodyPr/>
          <a:lstStyle/>
          <a:p>
            <a:r>
              <a:rPr lang="ar-SA" sz="1400" dirty="0">
                <a:latin typeface="Calibri" panose="020F0502020204030204" pitchFamily="34" charset="0"/>
                <a:cs typeface="Calibri" panose="020F0502020204030204" pitchFamily="34" charset="0"/>
              </a:rPr>
              <a:t>- يطلب المدرس من المتعلمين توثيق الأجوبة الصحيحة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p>
        </p:txBody>
      </p:sp>
      <p:sp>
        <p:nvSpPr>
          <p:cNvPr id="4" name="Rectangle 3">
            <a:extLst>
              <a:ext uri="{FF2B5EF4-FFF2-40B4-BE49-F238E27FC236}">
                <a16:creationId xmlns:a16="http://schemas.microsoft.com/office/drawing/2014/main" id="{AF7CB26C-53F6-F21D-312D-C02816AEC042}"/>
              </a:ext>
            </a:extLst>
          </p:cNvPr>
          <p:cNvSpPr/>
          <p:nvPr/>
        </p:nvSpPr>
        <p:spPr>
          <a:xfrm>
            <a:off x="185771" y="2653170"/>
            <a:ext cx="11820458" cy="2828140"/>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r" rtl="1">
              <a:spcAft>
                <a:spcPts val="800"/>
              </a:spcAft>
            </a:pPr>
            <a:r>
              <a:rPr lang="fr-FR" sz="3200" b="1" u="sng" dirty="0">
                <a:effectLst/>
                <a:latin typeface="Calibri" panose="020F0502020204030204" pitchFamily="34" charset="0"/>
                <a:ea typeface="Times New Roman" panose="02020603050405020304" pitchFamily="18" charset="0"/>
                <a:cs typeface="Calibri" panose="020F0502020204030204" pitchFamily="34" charset="0"/>
              </a:rPr>
              <a:t>. </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مَا تَعْرِيفُ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ﭐلْمُقَاوَلَةِ</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 حَسَبَ رَئِيسِ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ﭐلِاتِّحَادِ</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a:t>
            </a:r>
            <a:endParaRPr lang="ar-MA" sz="3200" b="1" u="sng" dirty="0">
              <a:effectLst/>
              <a:latin typeface="Calibri" panose="020F0502020204030204" pitchFamily="34" charset="0"/>
              <a:ea typeface="Times New Roman" panose="02020603050405020304" pitchFamily="18" charset="0"/>
              <a:cs typeface="Calibri" panose="020F0502020204030204" pitchFamily="34" charset="0"/>
            </a:endParaRPr>
          </a:p>
          <a:p>
            <a:pPr algn="r" rtl="1">
              <a:spcAft>
                <a:spcPts val="800"/>
              </a:spcAft>
            </a:pPr>
            <a:r>
              <a:rPr lang="ar-MA" sz="3200" dirty="0">
                <a:solidFill>
                  <a:srgbClr val="0070C0"/>
                </a:solidFill>
                <a:latin typeface="Calibri" panose="020F0502020204030204" pitchFamily="34" charset="0"/>
                <a:cs typeface="Calibri" panose="020F0502020204030204" pitchFamily="34" charset="0"/>
              </a:rPr>
              <a:t>المقاولة هي وحدة إنتاجية للسلع أو الخدمات أو هما معًا، بهدف تحقيق الربح.</a:t>
            </a:r>
            <a:endParaRPr lang="fr-FR" sz="320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r" rtl="1">
              <a:spcAft>
                <a:spcPts val="800"/>
              </a:spcAft>
            </a:pPr>
            <a:r>
              <a:rPr lang="fr-FR" sz="3200" dirty="0">
                <a:effectLst/>
                <a:latin typeface="Calibri" panose="020F0502020204030204" pitchFamily="34" charset="0"/>
                <a:ea typeface="Times New Roman" panose="02020603050405020304" pitchFamily="18" charset="0"/>
                <a:cs typeface="Calibri" panose="020F0502020204030204" pitchFamily="34" charset="0"/>
              </a:rPr>
              <a:t>. </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مَا الأَنْشِطَةُ الَّتِي تُمَارِسُهَا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ﭐلْمُقَاوَلَاتُ</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a:t>
            </a:r>
            <a:endParaRPr lang="ar-MA" sz="3200" b="1" u="sng" dirty="0">
              <a:effectLst/>
              <a:latin typeface="Calibri" panose="020F0502020204030204" pitchFamily="34" charset="0"/>
              <a:ea typeface="Times New Roman" panose="02020603050405020304" pitchFamily="18" charset="0"/>
              <a:cs typeface="Calibri" panose="020F0502020204030204" pitchFamily="34" charset="0"/>
            </a:endParaRPr>
          </a:p>
          <a:p>
            <a:pPr algn="r" rtl="1"/>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الأَنْشِطَةُ الَّتِي تُمَارِسُهَا </a:t>
            </a:r>
            <a:r>
              <a:rPr lang="ar-SA" sz="3200" dirty="0" err="1">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ﭐلْمُقَاوَلَاتُ</a:t>
            </a:r>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a:t>
            </a:r>
            <a:r>
              <a:rPr lang="ar-M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هي: إنتاج</a:t>
            </a:r>
            <a:r>
              <a:rPr lang="ar-MA" sz="3200" dirty="0">
                <a:solidFill>
                  <a:srgbClr val="0070C0"/>
                </a:solidFill>
                <a:latin typeface="Calibri" panose="020F0502020204030204" pitchFamily="34" charset="0"/>
                <a:cs typeface="Calibri" panose="020F0502020204030204" pitchFamily="34" charset="0"/>
              </a:rPr>
              <a:t> السلع _تقديم الخدمات_ بيع منتجاتها داخل السوق</a:t>
            </a:r>
            <a:br>
              <a:rPr lang="fr-FR" sz="3200" dirty="0">
                <a:effectLst/>
                <a:latin typeface="Calibri" panose="020F0502020204030204" pitchFamily="34" charset="0"/>
                <a:ea typeface="Times New Roman" panose="02020603050405020304" pitchFamily="18" charset="0"/>
                <a:cs typeface="Calibri" panose="020F0502020204030204" pitchFamily="34" charset="0"/>
              </a:rPr>
            </a:br>
            <a:endParaRPr lang="fr-FR" sz="3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0808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pic>
        <p:nvPicPr>
          <p:cNvPr id="7" name="Google Shape;1368;p31">
            <a:extLst>
              <a:ext uri="{FF2B5EF4-FFF2-40B4-BE49-F238E27FC236}">
                <a16:creationId xmlns:a16="http://schemas.microsoft.com/office/drawing/2014/main" id="{502480AB-FCD9-3F24-DE41-D4C2795CE57E}"/>
              </a:ext>
            </a:extLst>
          </p:cNvPr>
          <p:cNvPicPr preferRelativeResize="0"/>
          <p:nvPr/>
        </p:nvPicPr>
        <p:blipFill rotWithShape="1">
          <a:blip r:embed="rId3">
            <a:alphaModFix/>
          </a:blip>
          <a:srcRect/>
          <a:stretch/>
        </p:blipFill>
        <p:spPr>
          <a:xfrm>
            <a:off x="902999" y="127034"/>
            <a:ext cx="730250" cy="730250"/>
          </a:xfrm>
          <a:prstGeom prst="rect">
            <a:avLst/>
          </a:prstGeom>
          <a:noFill/>
          <a:ln>
            <a:noFill/>
          </a:ln>
        </p:spPr>
      </p:pic>
      <p:sp>
        <p:nvSpPr>
          <p:cNvPr id="2" name="Titre 1">
            <a:extLst>
              <a:ext uri="{FF2B5EF4-FFF2-40B4-BE49-F238E27FC236}">
                <a16:creationId xmlns:a16="http://schemas.microsoft.com/office/drawing/2014/main" id="{AF92F1F4-1BDE-56C3-44B0-82B717752611}"/>
              </a:ext>
            </a:extLst>
          </p:cNvPr>
          <p:cNvSpPr>
            <a:spLocks noGrp="1"/>
          </p:cNvSpPr>
          <p:nvPr>
            <p:ph type="title"/>
          </p:nvPr>
        </p:nvSpPr>
        <p:spPr>
          <a:xfrm>
            <a:off x="989005" y="194856"/>
            <a:ext cx="10529279" cy="267549"/>
          </a:xfrm>
        </p:spPr>
        <p:txBody>
          <a:bodyPr/>
          <a:lstStyle/>
          <a:p>
            <a:r>
              <a:rPr lang="ar-MA" sz="1800" b="1" dirty="0">
                <a:latin typeface="Calibri" panose="020F0502020204030204" pitchFamily="34" charset="0"/>
                <a:cs typeface="Calibri" panose="020F0502020204030204" pitchFamily="34" charset="0"/>
              </a:rPr>
              <a:t>ممتاز. إليكم الإجابات الصحيحة.</a:t>
            </a:r>
            <a:endParaRPr lang="fr-FR" dirty="0"/>
          </a:p>
        </p:txBody>
      </p:sp>
      <p:sp>
        <p:nvSpPr>
          <p:cNvPr id="5" name="Espace réservé du contenu 4">
            <a:extLst>
              <a:ext uri="{FF2B5EF4-FFF2-40B4-BE49-F238E27FC236}">
                <a16:creationId xmlns:a16="http://schemas.microsoft.com/office/drawing/2014/main" id="{FA7840AA-7123-B116-B9EC-170A65DA94F8}"/>
              </a:ext>
            </a:extLst>
          </p:cNvPr>
          <p:cNvSpPr>
            <a:spLocks noGrp="1"/>
          </p:cNvSpPr>
          <p:nvPr>
            <p:ph sz="quarter" idx="11"/>
          </p:nvPr>
        </p:nvSpPr>
        <p:spPr>
          <a:xfrm>
            <a:off x="1268124" y="483416"/>
            <a:ext cx="10250160" cy="321521"/>
          </a:xfrm>
        </p:spPr>
        <p:txBody>
          <a:bodyPr/>
          <a:lstStyle/>
          <a:p>
            <a:r>
              <a:rPr lang="ar-SA" sz="1400" dirty="0">
                <a:latin typeface="Calibri" panose="020F0502020204030204" pitchFamily="34" charset="0"/>
                <a:cs typeface="Calibri" panose="020F0502020204030204" pitchFamily="34" charset="0"/>
              </a:rPr>
              <a:t>- يطلب المدرس من المتعلمين توثيق الأجوبة الصحيحة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p>
        </p:txBody>
      </p:sp>
      <p:sp>
        <p:nvSpPr>
          <p:cNvPr id="4" name="Rectangle 3">
            <a:extLst>
              <a:ext uri="{FF2B5EF4-FFF2-40B4-BE49-F238E27FC236}">
                <a16:creationId xmlns:a16="http://schemas.microsoft.com/office/drawing/2014/main" id="{AF7CB26C-53F6-F21D-312D-C02816AEC042}"/>
              </a:ext>
            </a:extLst>
          </p:cNvPr>
          <p:cNvSpPr/>
          <p:nvPr/>
        </p:nvSpPr>
        <p:spPr>
          <a:xfrm>
            <a:off x="185771" y="1912776"/>
            <a:ext cx="11820458" cy="3568534"/>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r" rtl="1">
              <a:spcAft>
                <a:spcPts val="800"/>
              </a:spcAft>
            </a:pPr>
            <a:br>
              <a:rPr lang="fr-FR" sz="3200" dirty="0">
                <a:effectLst/>
                <a:latin typeface="Calibri" panose="020F0502020204030204" pitchFamily="34" charset="0"/>
                <a:ea typeface="Times New Roman" panose="02020603050405020304" pitchFamily="18" charset="0"/>
                <a:cs typeface="Calibri" panose="020F0502020204030204" pitchFamily="34" charset="0"/>
              </a:rPr>
            </a:br>
            <a:r>
              <a:rPr lang="fr-FR" sz="3200" dirty="0">
                <a:effectLst/>
                <a:latin typeface="Calibri" panose="020F0502020204030204" pitchFamily="34" charset="0"/>
                <a:ea typeface="Times New Roman" panose="02020603050405020304" pitchFamily="18" charset="0"/>
                <a:cs typeface="Calibri" panose="020F0502020204030204" pitchFamily="34" charset="0"/>
              </a:rPr>
              <a:t> </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مَا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ﭐلْمِعْيَارَانِ</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ﭐلمُعْتَمَدَانِ</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 فِي تصْنِيفِ المقاولات؟</a:t>
            </a:r>
            <a:endParaRPr lang="ar-MA" sz="3200" b="1" u="sng" dirty="0">
              <a:effectLst/>
              <a:latin typeface="Calibri" panose="020F0502020204030204" pitchFamily="34" charset="0"/>
              <a:ea typeface="Times New Roman" panose="02020603050405020304" pitchFamily="18" charset="0"/>
              <a:cs typeface="Calibri" panose="020F0502020204030204" pitchFamily="34" charset="0"/>
            </a:endParaRPr>
          </a:p>
          <a:p>
            <a:pPr algn="just" rtl="1"/>
            <a:r>
              <a:rPr lang="ar-SA" sz="3200" dirty="0" err="1">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ﭐلْمِعْيَارَانِ</a:t>
            </a:r>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a:t>
            </a:r>
            <a:r>
              <a:rPr lang="ar-SA" sz="3200" dirty="0" err="1">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ﭐلمُعْتَمَدَانِ</a:t>
            </a:r>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فِي تصْنِيفِ المقاولات </a:t>
            </a:r>
            <a:r>
              <a:rPr lang="ar-M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هما: عدد</a:t>
            </a:r>
            <a:r>
              <a:rPr lang="ar-MA" sz="3200" dirty="0">
                <a:solidFill>
                  <a:srgbClr val="0070C0"/>
                </a:solidFill>
                <a:latin typeface="Calibri" panose="020F0502020204030204" pitchFamily="34" charset="0"/>
                <a:cs typeface="Calibri" panose="020F0502020204030204" pitchFamily="34" charset="0"/>
              </a:rPr>
              <a:t> المستخدمين (العمال) و رقم المعاملات السنوي.</a:t>
            </a:r>
            <a:endParaRPr lang="fr-FR" sz="320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r" rtl="1">
              <a:spcAft>
                <a:spcPts val="800"/>
              </a:spcAft>
            </a:pPr>
            <a:r>
              <a:rPr lang="fr-FR" sz="3200" dirty="0">
                <a:effectLst/>
                <a:latin typeface="Calibri" panose="020F0502020204030204" pitchFamily="34" charset="0"/>
                <a:ea typeface="Times New Roman" panose="02020603050405020304" pitchFamily="18" charset="0"/>
                <a:cs typeface="Calibri" panose="020F0502020204030204" pitchFamily="34" charset="0"/>
              </a:rPr>
              <a:t>. </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مَا أَنْوَاعُ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ﭐلْمُقَاوَلَاتِ</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 مِنْ حَيْثُ </a:t>
            </a:r>
            <a:r>
              <a:rPr lang="ar-SA" sz="3200" b="1" u="sng" dirty="0" err="1">
                <a:effectLst/>
                <a:latin typeface="Calibri" panose="020F0502020204030204" pitchFamily="34" charset="0"/>
                <a:ea typeface="Times New Roman" panose="02020603050405020304" pitchFamily="18" charset="0"/>
                <a:cs typeface="Calibri" panose="020F0502020204030204" pitchFamily="34" charset="0"/>
              </a:rPr>
              <a:t>ﭐلنَّشَاطِ</a:t>
            </a:r>
            <a:r>
              <a:rPr lang="ar-SA" sz="3200" b="1" u="sng" dirty="0">
                <a:effectLst/>
                <a:latin typeface="Calibri" panose="020F0502020204030204" pitchFamily="34" charset="0"/>
                <a:ea typeface="Times New Roman" panose="02020603050405020304" pitchFamily="18" charset="0"/>
                <a:cs typeface="Calibri" panose="020F0502020204030204" pitchFamily="34" charset="0"/>
              </a:rPr>
              <a:t>؟</a:t>
            </a:r>
            <a:endParaRPr lang="ar-MA" sz="3200" b="1" u="sng" dirty="0">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r" defTabSz="914400" rtl="1" eaLnBrk="0" fontAlgn="base" latinLnBrk="0" hangingPunct="0">
              <a:spcBef>
                <a:spcPct val="0"/>
              </a:spcBef>
              <a:spcAft>
                <a:spcPct val="0"/>
              </a:spcAft>
              <a:buClrTx/>
              <a:buSzTx/>
              <a:tabLst/>
            </a:pPr>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أَنْوَاعُ </a:t>
            </a:r>
            <a:r>
              <a:rPr lang="ar-SA" sz="3200" dirty="0" err="1">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ﭐلْمُقَاوَلَاتِ</a:t>
            </a:r>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مِنْ حَيْثُ </a:t>
            </a:r>
            <a:r>
              <a:rPr lang="ar-SA" sz="3200" dirty="0" err="1">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ﭐلنَّشَاط</a:t>
            </a:r>
            <a:r>
              <a:rPr lang="ar-M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t>
            </a:r>
            <a:r>
              <a:rPr lang="ar-S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a:t>
            </a:r>
            <a:r>
              <a:rPr lang="ar-MA" sz="3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هي:</a:t>
            </a:r>
            <a:r>
              <a:rPr kumimoji="0" lang="ar-SA"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المقاولة الصناعية</a:t>
            </a:r>
            <a:r>
              <a:rPr kumimoji="0" lang="fr-FR"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 </a:t>
            </a:r>
            <a:r>
              <a:rPr kumimoji="0" lang="ar-MA"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_</a:t>
            </a:r>
            <a:r>
              <a:rPr kumimoji="0" lang="ar-SA"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المقاولة الفلاحية</a:t>
            </a:r>
            <a:r>
              <a:rPr kumimoji="0" lang="fr-FR"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 </a:t>
            </a:r>
            <a:r>
              <a:rPr kumimoji="0" lang="ar-MA"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_</a:t>
            </a:r>
            <a:r>
              <a:rPr kumimoji="0" lang="ar-SA"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المقاولة الخدماتية</a:t>
            </a:r>
            <a:r>
              <a:rPr kumimoji="0" lang="fr-FR" altLang="fr-FR" sz="3200" i="0" u="none" strike="noStrike" cap="none" normalizeH="0" baseline="0" dirty="0">
                <a:ln>
                  <a:noFill/>
                </a:ln>
                <a:solidFill>
                  <a:srgbClr val="0070C0"/>
                </a:solidFill>
                <a:effectLst/>
                <a:latin typeface="Calibri" panose="020F0502020204030204" pitchFamily="34" charset="0"/>
                <a:cs typeface="Calibri" panose="020F0502020204030204" pitchFamily="34" charset="0"/>
              </a:rPr>
              <a:t> </a:t>
            </a:r>
          </a:p>
          <a:p>
            <a:pPr algn="r" rtl="1">
              <a:spcAft>
                <a:spcPts val="800"/>
              </a:spcAft>
            </a:pPr>
            <a:endParaRPr lang="fr-FR" sz="3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5512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pic>
        <p:nvPicPr>
          <p:cNvPr id="7" name="Google Shape;1368;p31">
            <a:extLst>
              <a:ext uri="{FF2B5EF4-FFF2-40B4-BE49-F238E27FC236}">
                <a16:creationId xmlns:a16="http://schemas.microsoft.com/office/drawing/2014/main" id="{502480AB-FCD9-3F24-DE41-D4C2795CE57E}"/>
              </a:ext>
            </a:extLst>
          </p:cNvPr>
          <p:cNvPicPr preferRelativeResize="0"/>
          <p:nvPr/>
        </p:nvPicPr>
        <p:blipFill rotWithShape="1">
          <a:blip r:embed="rId3">
            <a:alphaModFix/>
          </a:blip>
          <a:srcRect/>
          <a:stretch/>
        </p:blipFill>
        <p:spPr>
          <a:xfrm>
            <a:off x="902999" y="127034"/>
            <a:ext cx="730250" cy="730250"/>
          </a:xfrm>
          <a:prstGeom prst="rect">
            <a:avLst/>
          </a:prstGeom>
          <a:noFill/>
          <a:ln>
            <a:noFill/>
          </a:ln>
        </p:spPr>
      </p:pic>
      <p:sp>
        <p:nvSpPr>
          <p:cNvPr id="2" name="Titre 1">
            <a:extLst>
              <a:ext uri="{FF2B5EF4-FFF2-40B4-BE49-F238E27FC236}">
                <a16:creationId xmlns:a16="http://schemas.microsoft.com/office/drawing/2014/main" id="{AF92F1F4-1BDE-56C3-44B0-82B717752611}"/>
              </a:ext>
            </a:extLst>
          </p:cNvPr>
          <p:cNvSpPr>
            <a:spLocks noGrp="1"/>
          </p:cNvSpPr>
          <p:nvPr>
            <p:ph type="title"/>
          </p:nvPr>
        </p:nvSpPr>
        <p:spPr>
          <a:xfrm>
            <a:off x="989005" y="194856"/>
            <a:ext cx="10529279" cy="267549"/>
          </a:xfrm>
        </p:spPr>
        <p:txBody>
          <a:bodyPr/>
          <a:lstStyle/>
          <a:p>
            <a:r>
              <a:rPr lang="ar-MA" sz="1800" b="1" dirty="0">
                <a:latin typeface="Calibri" panose="020F0502020204030204" pitchFamily="34" charset="0"/>
                <a:cs typeface="Calibri" panose="020F0502020204030204" pitchFamily="34" charset="0"/>
              </a:rPr>
              <a:t>ممتاز. إليكم الإجابات الصحيحة.</a:t>
            </a:r>
            <a:endParaRPr lang="fr-FR" dirty="0"/>
          </a:p>
        </p:txBody>
      </p:sp>
      <p:sp>
        <p:nvSpPr>
          <p:cNvPr id="5" name="Espace réservé du contenu 4">
            <a:extLst>
              <a:ext uri="{FF2B5EF4-FFF2-40B4-BE49-F238E27FC236}">
                <a16:creationId xmlns:a16="http://schemas.microsoft.com/office/drawing/2014/main" id="{FA7840AA-7123-B116-B9EC-170A65DA94F8}"/>
              </a:ext>
            </a:extLst>
          </p:cNvPr>
          <p:cNvSpPr>
            <a:spLocks noGrp="1"/>
          </p:cNvSpPr>
          <p:nvPr>
            <p:ph sz="quarter" idx="11"/>
          </p:nvPr>
        </p:nvSpPr>
        <p:spPr>
          <a:xfrm>
            <a:off x="1268124" y="483416"/>
            <a:ext cx="10250160" cy="321521"/>
          </a:xfrm>
        </p:spPr>
        <p:txBody>
          <a:bodyPr/>
          <a:lstStyle/>
          <a:p>
            <a:r>
              <a:rPr lang="ar-SA" sz="1400" dirty="0">
                <a:latin typeface="Calibri" panose="020F0502020204030204" pitchFamily="34" charset="0"/>
                <a:cs typeface="Calibri" panose="020F0502020204030204" pitchFamily="34" charset="0"/>
              </a:rPr>
              <a:t>- يطلب المدرس من المتعلمين توثيق الأجوبة الصحيحة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p>
        </p:txBody>
      </p:sp>
      <p:graphicFrame>
        <p:nvGraphicFramePr>
          <p:cNvPr id="6" name="Tableau 5">
            <a:extLst>
              <a:ext uri="{FF2B5EF4-FFF2-40B4-BE49-F238E27FC236}">
                <a16:creationId xmlns:a16="http://schemas.microsoft.com/office/drawing/2014/main" id="{6B0417D2-1E16-84E2-6773-05B486ED1B30}"/>
              </a:ext>
            </a:extLst>
          </p:cNvPr>
          <p:cNvGraphicFramePr>
            <a:graphicFrameLocks noGrp="1"/>
          </p:cNvGraphicFramePr>
          <p:nvPr>
            <p:extLst>
              <p:ext uri="{D42A27DB-BD31-4B8C-83A1-F6EECF244321}">
                <p14:modId xmlns:p14="http://schemas.microsoft.com/office/powerpoint/2010/main" val="2467613825"/>
              </p:ext>
            </p:extLst>
          </p:nvPr>
        </p:nvGraphicFramePr>
        <p:xfrm>
          <a:off x="914081" y="1449450"/>
          <a:ext cx="10958245" cy="3959100"/>
        </p:xfrm>
        <a:graphic>
          <a:graphicData uri="http://schemas.openxmlformats.org/drawingml/2006/table">
            <a:tbl>
              <a:tblPr firstRow="1" firstCol="1" bandRow="1">
                <a:tableStyleId>{5940675A-B579-460E-94D1-54222C63F5DA}</a:tableStyleId>
              </a:tblPr>
              <a:tblGrid>
                <a:gridCol w="10958245">
                  <a:extLst>
                    <a:ext uri="{9D8B030D-6E8A-4147-A177-3AD203B41FA5}">
                      <a16:colId xmlns:a16="http://schemas.microsoft.com/office/drawing/2014/main" val="3769940817"/>
                    </a:ext>
                  </a:extLst>
                </a:gridCol>
              </a:tblGrid>
              <a:tr h="197485">
                <a:tc>
                  <a:txBody>
                    <a:bodyPr/>
                    <a:lstStyle/>
                    <a:p>
                      <a:pPr algn="r" rtl="1">
                        <a:lnSpc>
                          <a:spcPct val="107000"/>
                        </a:lnSpc>
                        <a:spcAft>
                          <a:spcPts val="800"/>
                        </a:spcAft>
                      </a:pPr>
                      <a:r>
                        <a:rPr lang="ar-SA" sz="2800">
                          <a:effectLst/>
                          <a:latin typeface="Calibri" panose="020F0502020204030204" pitchFamily="34" charset="0"/>
                          <a:cs typeface="Calibri" panose="020F0502020204030204" pitchFamily="34" charset="0"/>
                        </a:rPr>
                        <a:t>2-إليك الجواب، اطرح السؤال المناسب:</a:t>
                      </a:r>
                      <a:endParaRPr lang="fr-FR" sz="2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243559"/>
                  </a:ext>
                </a:extLst>
              </a:tr>
              <a:tr h="197485">
                <a:tc>
                  <a:txBody>
                    <a:bodyPr/>
                    <a:lstStyle/>
                    <a:p>
                      <a:pPr algn="r" rtl="1">
                        <a:lnSpc>
                          <a:spcPct val="107000"/>
                        </a:lnSpc>
                        <a:spcAft>
                          <a:spcPts val="800"/>
                        </a:spcAft>
                      </a:pPr>
                      <a:r>
                        <a:rPr lang="fr-FR" sz="2800" dirty="0">
                          <a:effectLst/>
                          <a:latin typeface="Calibri" panose="020F0502020204030204" pitchFamily="34" charset="0"/>
                          <a:cs typeface="Calibri" panose="020F0502020204030204" pitchFamily="34" charset="0"/>
                        </a:rPr>
                        <a:t> </a:t>
                      </a:r>
                      <a:r>
                        <a:rPr kumimoji="0" lang="ar-SA" altLang="fr-FR" sz="2800" b="0" i="0" u="none" strike="noStrike" cap="none" normalizeH="0" baseline="0" dirty="0">
                          <a:ln>
                            <a:noFill/>
                          </a:ln>
                          <a:solidFill>
                            <a:schemeClr val="tx1"/>
                          </a:solidFill>
                          <a:effectLst/>
                          <a:latin typeface="Arial" panose="020B0604020202020204" pitchFamily="34" charset="0"/>
                          <a:cs typeface="+mn-cs"/>
                        </a:rPr>
                        <a:t>من حاور </a:t>
                      </a:r>
                      <a:r>
                        <a:rPr lang="ar-SA" sz="2800" dirty="0">
                          <a:effectLst/>
                          <a:latin typeface="Calibri" panose="020F0502020204030204" pitchFamily="34" charset="0"/>
                          <a:cs typeface="Calibri" panose="020F0502020204030204" pitchFamily="34" charset="0"/>
                        </a:rPr>
                        <a:t>رئيس الإتحاد العام لمقاولات المغرب </a:t>
                      </a:r>
                      <a:r>
                        <a:rPr kumimoji="0" lang="ar-SA" altLang="fr-FR" sz="2800" b="0" i="0" u="none" strike="noStrike" cap="none" normalizeH="0" baseline="0" dirty="0">
                          <a:ln>
                            <a:noFill/>
                          </a:ln>
                          <a:solidFill>
                            <a:schemeClr val="tx1"/>
                          </a:solidFill>
                          <a:effectLst/>
                          <a:latin typeface="Arial" panose="020B0604020202020204" pitchFamily="34" charset="0"/>
                          <a:cs typeface="+mn-cs"/>
                        </a:rPr>
                        <a:t>؟</a:t>
                      </a:r>
                      <a:r>
                        <a:rPr kumimoji="0" lang="fr-FR" altLang="fr-FR" sz="2800" b="0" i="0" u="none" strike="noStrike" cap="none" normalizeH="0" baseline="0" dirty="0">
                          <a:ln>
                            <a:noFill/>
                          </a:ln>
                          <a:solidFill>
                            <a:schemeClr val="tx1"/>
                          </a:solidFill>
                          <a:effectLst/>
                          <a:latin typeface="Arial" panose="020B0604020202020204" pitchFamily="34" charset="0"/>
                        </a:rPr>
                        <a:t>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853647733"/>
                  </a:ext>
                </a:extLst>
              </a:tr>
              <a:tr h="197485">
                <a:tc>
                  <a:txBody>
                    <a:bodyPr/>
                    <a:lstStyle/>
                    <a:p>
                      <a:pPr algn="r" rtl="1">
                        <a:lnSpc>
                          <a:spcPct val="107000"/>
                        </a:lnSpc>
                        <a:spcAft>
                          <a:spcPts val="800"/>
                        </a:spcAft>
                      </a:pPr>
                      <a:r>
                        <a:rPr lang="ar-SA" sz="2800" dirty="0">
                          <a:effectLst/>
                          <a:latin typeface="Calibri" panose="020F0502020204030204" pitchFamily="34" charset="0"/>
                          <a:cs typeface="Calibri" panose="020F0502020204030204" pitchFamily="34" charset="0"/>
                        </a:rPr>
                        <a:t>حاور رئيس الإتحاد العام لمقاولات المغرب متعلمي إعدادية الريادة.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678002286"/>
                  </a:ext>
                </a:extLst>
              </a:tr>
              <a:tr h="197485">
                <a:tc>
                  <a:txBody>
                    <a:bodyPr/>
                    <a:lstStyle/>
                    <a:p>
                      <a:pPr algn="r" rtl="1">
                        <a:lnSpc>
                          <a:spcPct val="107000"/>
                        </a:lnSpc>
                        <a:spcAft>
                          <a:spcPts val="800"/>
                        </a:spcAft>
                      </a:pPr>
                      <a:r>
                        <a:rPr lang="fr-FR" sz="2800" dirty="0">
                          <a:effectLst/>
                          <a:latin typeface="Calibri" panose="020F0502020204030204" pitchFamily="34" charset="0"/>
                          <a:cs typeface="Calibri" panose="020F0502020204030204" pitchFamily="34" charset="0"/>
                        </a:rPr>
                        <a:t> </a:t>
                      </a:r>
                      <a:r>
                        <a:rPr kumimoji="0" lang="ar-SA" altLang="fr-FR" sz="2800" b="0" i="0" u="none" strike="noStrike" cap="none" normalizeH="0" baseline="0" dirty="0">
                          <a:ln>
                            <a:noFill/>
                          </a:ln>
                          <a:solidFill>
                            <a:schemeClr val="tx1"/>
                          </a:solidFill>
                          <a:effectLst/>
                          <a:latin typeface="Arial" panose="020B0604020202020204" pitchFamily="34" charset="0"/>
                          <a:cs typeface="+mn-cs"/>
                        </a:rPr>
                        <a:t>ما الهدف من هذا الحوار؟</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313526575"/>
                  </a:ext>
                </a:extLst>
              </a:tr>
              <a:tr h="197485">
                <a:tc>
                  <a:txBody>
                    <a:bodyPr/>
                    <a:lstStyle/>
                    <a:p>
                      <a:pPr algn="r" rtl="1">
                        <a:lnSpc>
                          <a:spcPct val="107000"/>
                        </a:lnSpc>
                        <a:spcAft>
                          <a:spcPts val="800"/>
                        </a:spcAft>
                      </a:pPr>
                      <a:r>
                        <a:rPr lang="ar-SA" sz="2800" u="none" strike="noStrike" dirty="0">
                          <a:effectLst/>
                          <a:latin typeface="Calibri" panose="020F0502020204030204" pitchFamily="34" charset="0"/>
                          <a:cs typeface="Calibri" panose="020F0502020204030204" pitchFamily="34" charset="0"/>
                          <a:hlinkClick r:id="rId4"/>
                        </a:rPr>
                        <a:t>الهدف من الحوار هو </a:t>
                      </a:r>
                      <a:r>
                        <a:rPr lang="ar-SA" sz="2800" dirty="0">
                          <a:effectLst/>
                          <a:latin typeface="Calibri" panose="020F0502020204030204" pitchFamily="34" charset="0"/>
                          <a:cs typeface="Calibri" panose="020F0502020204030204" pitchFamily="34" charset="0"/>
                        </a:rPr>
                        <a:t>غرس ثقافة الفكر </a:t>
                      </a:r>
                      <a:r>
                        <a:rPr lang="ar-SA" sz="2800" dirty="0" err="1">
                          <a:effectLst/>
                          <a:latin typeface="Calibri" panose="020F0502020204030204" pitchFamily="34" charset="0"/>
                          <a:cs typeface="Calibri" panose="020F0502020204030204" pitchFamily="34" charset="0"/>
                        </a:rPr>
                        <a:t>المقاولاتي</a:t>
                      </a:r>
                      <a:r>
                        <a:rPr lang="ar-SA" sz="2800" dirty="0">
                          <a:effectLst/>
                          <a:latin typeface="Calibri" panose="020F0502020204030204" pitchFamily="34" charset="0"/>
                          <a:cs typeface="Calibri" panose="020F0502020204030204" pitchFamily="34" charset="0"/>
                        </a:rPr>
                        <a:t> في نفوس المتعلمين، وتفنيد فكرة أن المقاولة ليس لها تأثير اقتصادي واجتماعي.</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778701297"/>
                  </a:ext>
                </a:extLst>
              </a:tr>
              <a:tr h="197485">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fr-FR" sz="2800" dirty="0">
                          <a:effectLst/>
                          <a:latin typeface="Calibri" panose="020F0502020204030204" pitchFamily="34" charset="0"/>
                          <a:cs typeface="Calibri" panose="020F0502020204030204" pitchFamily="34" charset="0"/>
                        </a:rPr>
                        <a:t> </a:t>
                      </a:r>
                      <a:r>
                        <a:rPr kumimoji="0" lang="ar-SA" altLang="fr-FR" sz="2800" b="0" i="0" u="none" strike="noStrike" cap="none" normalizeH="0" baseline="0" dirty="0">
                          <a:ln>
                            <a:noFill/>
                          </a:ln>
                          <a:solidFill>
                            <a:schemeClr val="tx1"/>
                          </a:solidFill>
                          <a:effectLst/>
                          <a:latin typeface="Arial" panose="020B0604020202020204" pitchFamily="34" charset="0"/>
                          <a:cs typeface="+mn-cs"/>
                        </a:rPr>
                        <a:t>ما دور مدارس المهندسين ومعاهد تأهيل التقنيين؟</a:t>
                      </a:r>
                      <a:r>
                        <a:rPr lang="ar-MA" sz="2800" b="1" dirty="0"/>
                        <a:t>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4224928643"/>
                  </a:ext>
                </a:extLst>
              </a:tr>
              <a:tr h="197485">
                <a:tc>
                  <a:txBody>
                    <a:bodyPr/>
                    <a:lstStyle/>
                    <a:p>
                      <a:pPr algn="r" rtl="1">
                        <a:lnSpc>
                          <a:spcPct val="107000"/>
                        </a:lnSpc>
                        <a:spcAft>
                          <a:spcPts val="800"/>
                        </a:spcAft>
                      </a:pPr>
                      <a:r>
                        <a:rPr lang="ar-SA" sz="2800" dirty="0">
                          <a:effectLst/>
                          <a:latin typeface="Calibri" panose="020F0502020204030204" pitchFamily="34" charset="0"/>
                          <a:cs typeface="Calibri" panose="020F0502020204030204" pitchFamily="34" charset="0"/>
                        </a:rPr>
                        <a:t> تُسْهِمُ  مَدَارِس </a:t>
                      </a:r>
                      <a:r>
                        <a:rPr lang="ar-SA" sz="2800" dirty="0" err="1">
                          <a:effectLst/>
                          <a:latin typeface="Calibri" panose="020F0502020204030204" pitchFamily="34" charset="0"/>
                          <a:cs typeface="Calibri" panose="020F0502020204030204" pitchFamily="34" charset="0"/>
                        </a:rPr>
                        <a:t>ﭐلْمُهَنْدِسِينَ</a:t>
                      </a:r>
                      <a:r>
                        <a:rPr lang="ar-SA" sz="2800" dirty="0">
                          <a:effectLst/>
                          <a:latin typeface="Calibri" panose="020F0502020204030204" pitchFamily="34" charset="0"/>
                          <a:cs typeface="Calibri" panose="020F0502020204030204" pitchFamily="34" charset="0"/>
                        </a:rPr>
                        <a:t> ومَعَاهِدُ تَأْهِيلِ </a:t>
                      </a:r>
                      <a:r>
                        <a:rPr lang="ar-SA" sz="2800" dirty="0" err="1">
                          <a:effectLst/>
                          <a:latin typeface="Calibri" panose="020F0502020204030204" pitchFamily="34" charset="0"/>
                          <a:cs typeface="Calibri" panose="020F0502020204030204" pitchFamily="34" charset="0"/>
                        </a:rPr>
                        <a:t>ﭐلتِّقْنِيِّينَ</a:t>
                      </a:r>
                      <a:r>
                        <a:rPr lang="ar-SA" sz="2800" dirty="0">
                          <a:effectLst/>
                          <a:latin typeface="Calibri" panose="020F0502020204030204" pitchFamily="34" charset="0"/>
                          <a:cs typeface="Calibri" panose="020F0502020204030204" pitchFamily="34" charset="0"/>
                        </a:rPr>
                        <a:t> فِي </a:t>
                      </a:r>
                      <a:r>
                        <a:rPr lang="ar-SA" sz="2800" dirty="0" err="1">
                          <a:effectLst/>
                          <a:latin typeface="Calibri" panose="020F0502020204030204" pitchFamily="34" charset="0"/>
                          <a:cs typeface="Calibri" panose="020F0502020204030204" pitchFamily="34" charset="0"/>
                        </a:rPr>
                        <a:t>ﭐلتَّنْشِئَةِ</a:t>
                      </a:r>
                      <a:r>
                        <a:rPr lang="ar-SA" sz="2800" dirty="0">
                          <a:effectLst/>
                          <a:latin typeface="Calibri" panose="020F0502020204030204" pitchFamily="34" charset="0"/>
                          <a:cs typeface="Calibri" panose="020F0502020204030204" pitchFamily="34" charset="0"/>
                        </a:rPr>
                        <a:t> </a:t>
                      </a:r>
                      <a:r>
                        <a:rPr lang="ar-SA" sz="2800" dirty="0" err="1">
                          <a:effectLst/>
                          <a:latin typeface="Calibri" panose="020F0502020204030204" pitchFamily="34" charset="0"/>
                          <a:cs typeface="Calibri" panose="020F0502020204030204" pitchFamily="34" charset="0"/>
                        </a:rPr>
                        <a:t>ﭐلِاجْتِمَاعِيَّةِ</a:t>
                      </a:r>
                      <a:r>
                        <a:rPr lang="ar-SA" sz="2800" dirty="0">
                          <a:effectLst/>
                          <a:latin typeface="Calibri" panose="020F0502020204030204" pitchFamily="34" charset="0"/>
                          <a:cs typeface="Calibri" panose="020F0502020204030204" pitchFamily="34" charset="0"/>
                        </a:rPr>
                        <a:t> لِعُمَّالِهَا ومُخْتَلفِ أُطُرِهَا التِّقْنِيَّةِ </a:t>
                      </a:r>
                      <a:r>
                        <a:rPr lang="ar-SA" sz="2800" dirty="0" err="1">
                          <a:effectLst/>
                          <a:latin typeface="Calibri" panose="020F0502020204030204" pitchFamily="34" charset="0"/>
                          <a:cs typeface="Calibri" panose="020F0502020204030204" pitchFamily="34" charset="0"/>
                        </a:rPr>
                        <a:t>وﭐلْإِدَارِيَّةِ</a:t>
                      </a:r>
                      <a:r>
                        <a:rPr lang="ar-SA" sz="2800" dirty="0">
                          <a:effectLst/>
                          <a:latin typeface="Calibri" panose="020F0502020204030204" pitchFamily="34" charset="0"/>
                          <a:cs typeface="Calibri" panose="020F0502020204030204" pitchFamily="34" charset="0"/>
                        </a:rPr>
                        <a:t>.</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300508792"/>
                  </a:ext>
                </a:extLst>
              </a:tr>
            </a:tbl>
          </a:graphicData>
        </a:graphic>
      </p:graphicFrame>
    </p:spTree>
    <p:extLst>
      <p:ext uri="{BB962C8B-B14F-4D97-AF65-F5344CB8AC3E}">
        <p14:creationId xmlns:p14="http://schemas.microsoft.com/office/powerpoint/2010/main" val="530529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BFE413D0-C414-EC50-E6F2-93D407F68AFB}"/>
              </a:ext>
            </a:extLst>
          </p:cNvPr>
          <p:cNvSpPr>
            <a:spLocks noGrp="1"/>
          </p:cNvSpPr>
          <p:nvPr>
            <p:ph type="body" sz="quarter" idx="10"/>
          </p:nvPr>
        </p:nvSpPr>
        <p:spPr/>
        <p:txBody>
          <a:bodyPr/>
          <a:lstStyle/>
          <a:p>
            <a:r>
              <a:rPr lang="ar-MA" dirty="0"/>
              <a:t>15 دقيقة</a:t>
            </a:r>
            <a:endParaRPr lang="fr-FR" dirty="0"/>
          </a:p>
        </p:txBody>
      </p:sp>
      <p:sp>
        <p:nvSpPr>
          <p:cNvPr id="5" name="Espace réservé du texte 4">
            <a:extLst>
              <a:ext uri="{FF2B5EF4-FFF2-40B4-BE49-F238E27FC236}">
                <a16:creationId xmlns:a16="http://schemas.microsoft.com/office/drawing/2014/main" id="{FF248015-0311-FE07-D220-90FBC439E0C4}"/>
              </a:ext>
            </a:extLst>
          </p:cNvPr>
          <p:cNvSpPr>
            <a:spLocks noGrp="1"/>
          </p:cNvSpPr>
          <p:nvPr>
            <p:ph type="body" sz="quarter" idx="11"/>
          </p:nvPr>
        </p:nvSpPr>
        <p:spPr/>
        <p:txBody>
          <a:bodyPr/>
          <a:lstStyle/>
          <a:p>
            <a:r>
              <a:rPr lang="ar-MA" dirty="0"/>
              <a:t>عناصر النص الحجاجي</a:t>
            </a:r>
            <a:endParaRPr lang="fr-FR" dirty="0"/>
          </a:p>
        </p:txBody>
      </p:sp>
    </p:spTree>
    <p:extLst>
      <p:ext uri="{BB962C8B-B14F-4D97-AF65-F5344CB8AC3E}">
        <p14:creationId xmlns:p14="http://schemas.microsoft.com/office/powerpoint/2010/main" val="4157822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4F986E8-65F7-38B8-E79E-C1C66BE10AA7}"/>
              </a:ext>
            </a:extLst>
          </p:cNvPr>
          <p:cNvSpPr>
            <a:spLocks noGrp="1"/>
          </p:cNvSpPr>
          <p:nvPr>
            <p:ph type="title"/>
          </p:nvPr>
        </p:nvSpPr>
        <p:spPr/>
        <p:txBody>
          <a:bodyPr/>
          <a:lstStyle/>
          <a:p>
            <a:r>
              <a:rPr lang="ar-MA" dirty="0"/>
              <a:t>أذكركم، لكي أحدد عناصر النص الحجاجي ، فإني أتبع الخطوات الآتية:</a:t>
            </a:r>
            <a:endParaRPr lang="fr-FR" dirty="0"/>
          </a:p>
        </p:txBody>
      </p:sp>
      <p:sp>
        <p:nvSpPr>
          <p:cNvPr id="4" name="Espace réservé du contenu 3">
            <a:extLst>
              <a:ext uri="{FF2B5EF4-FFF2-40B4-BE49-F238E27FC236}">
                <a16:creationId xmlns:a16="http://schemas.microsoft.com/office/drawing/2014/main" id="{2C487C55-62F3-6F21-D08C-CE6DCDA97109}"/>
              </a:ext>
            </a:extLst>
          </p:cNvPr>
          <p:cNvSpPr>
            <a:spLocks noGrp="1"/>
          </p:cNvSpPr>
          <p:nvPr>
            <p:ph sz="quarter" idx="11"/>
          </p:nvPr>
        </p:nvSpPr>
        <p:spPr/>
        <p:txBody>
          <a:bodyPr/>
          <a:lstStyle/>
          <a:p>
            <a:r>
              <a:rPr lang="ar-MA" dirty="0"/>
              <a:t>يذكر المدرس بالخطوات ويقدم أمثلة مضادة.</a:t>
            </a:r>
            <a:endParaRPr lang="fr-FR" dirty="0"/>
          </a:p>
        </p:txBody>
      </p:sp>
      <p:sp>
        <p:nvSpPr>
          <p:cNvPr id="12" name="Rectangle 7">
            <a:extLst>
              <a:ext uri="{FF2B5EF4-FFF2-40B4-BE49-F238E27FC236}">
                <a16:creationId xmlns:a16="http://schemas.microsoft.com/office/drawing/2014/main" id="{FD1D8A1B-B4BD-C228-816C-7C71B74FC659}"/>
              </a:ext>
            </a:extLst>
          </p:cNvPr>
          <p:cNvSpPr>
            <a:spLocks noChangeArrowheads="1"/>
          </p:cNvSpPr>
          <p:nvPr/>
        </p:nvSpPr>
        <p:spPr bwMode="auto">
          <a:xfrm>
            <a:off x="2559522" y="5233914"/>
            <a:ext cx="7423834" cy="584775"/>
          </a:xfrm>
          <a:prstGeom prst="rect">
            <a:avLst/>
          </a:prstGeom>
          <a:noFill/>
          <a:ln w="9525">
            <a:solidFill>
              <a:schemeClr val="accent5">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lang="ar-MA" altLang="fr-FR" sz="3200" b="1" dirty="0">
                <a:highlight>
                  <a:srgbClr val="00FF00"/>
                </a:highlight>
                <a:latin typeface="Calibri" panose="020F0502020204030204" pitchFamily="34" charset="0"/>
                <a:cs typeface="Calibri" panose="020F0502020204030204" pitchFamily="34" charset="0"/>
              </a:rPr>
              <a:t>خامسا: تنظيم المعطيات </a:t>
            </a:r>
            <a:r>
              <a:rPr lang="ar-MA" altLang="fr-FR" dirty="0">
                <a:latin typeface="Calibri" panose="020F0502020204030204" pitchFamily="34" charset="0"/>
                <a:cs typeface="Calibri" panose="020F0502020204030204" pitchFamily="34" charset="0"/>
              </a:rPr>
              <a:t>الخاصة بكل عنصر في الخانة الخاصة بها.</a:t>
            </a:r>
            <a:endParaRPr lang="fr-FR" altLang="fr-FR" dirty="0">
              <a:latin typeface="Calibri" panose="020F0502020204030204" pitchFamily="34" charset="0"/>
              <a:cs typeface="Calibri" panose="020F0502020204030204" pitchFamily="34" charset="0"/>
            </a:endParaRPr>
          </a:p>
        </p:txBody>
      </p:sp>
      <p:sp>
        <p:nvSpPr>
          <p:cNvPr id="6" name="Rectangle 1">
            <a:extLst>
              <a:ext uri="{FF2B5EF4-FFF2-40B4-BE49-F238E27FC236}">
                <a16:creationId xmlns:a16="http://schemas.microsoft.com/office/drawing/2014/main" id="{FDA0C5E4-07F5-C742-1400-4154ABF648D2}"/>
              </a:ext>
            </a:extLst>
          </p:cNvPr>
          <p:cNvSpPr>
            <a:spLocks noChangeArrowheads="1"/>
          </p:cNvSpPr>
          <p:nvPr/>
        </p:nvSpPr>
        <p:spPr bwMode="auto">
          <a:xfrm>
            <a:off x="8521025" y="991070"/>
            <a:ext cx="3491948" cy="1692771"/>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sz="3200" b="1" i="0" u="none" strike="noStrike" cap="none" normalizeH="0" baseline="0" dirty="0">
                <a:ln>
                  <a:noFill/>
                </a:ln>
                <a:solidFill>
                  <a:schemeClr val="tx1"/>
                </a:solidFill>
                <a:effectLst/>
                <a:highlight>
                  <a:srgbClr val="00FF00"/>
                </a:highlight>
                <a:latin typeface="Calibri" panose="020F0502020204030204" pitchFamily="34" charset="0"/>
                <a:cs typeface="Calibri" panose="020F0502020204030204" pitchFamily="34" charset="0"/>
              </a:rPr>
              <a:t>أولًا: فهم المطلوب</a:t>
            </a:r>
            <a:endParaRPr kumimoji="0" lang="fr-FR" altLang="fr-FR" sz="3200" b="1" i="0" u="none" strike="noStrike" cap="none" normalizeH="0" baseline="0" dirty="0">
              <a:ln>
                <a:noFill/>
              </a:ln>
              <a:solidFill>
                <a:schemeClr val="tx1"/>
              </a:solidFill>
              <a:effectLst/>
              <a:highlight>
                <a:srgbClr val="00FF00"/>
              </a:highlight>
              <a:latin typeface="Calibri" panose="020F0502020204030204" pitchFamily="34" charset="0"/>
              <a:cs typeface="Calibri" panose="020F050202020403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ملء </a:t>
            </a:r>
            <a:r>
              <a:rPr kumimoji="0" lang="ar-MA" altLang="fr-F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ال</a:t>
            </a:r>
            <a:r>
              <a:rPr kumimoji="0" lang="ar-SA" altLang="fr-F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جدول</a:t>
            </a:r>
            <a:r>
              <a:rPr kumimoji="0" lang="fr-FR"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lang="ar-MA" altLang="fr-FR" dirty="0">
                <a:latin typeface="Calibri" panose="020F0502020204030204" pitchFamily="34" charset="0"/>
                <a:cs typeface="Calibri" panose="020F0502020204030204" pitchFamily="34" charset="0"/>
              </a:rPr>
              <a:t> المكون من </a:t>
            </a:r>
            <a:r>
              <a:rPr kumimoji="0" lang="ar-SA"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ثلاث خانات</a:t>
            </a:r>
            <a:r>
              <a:rPr kumimoji="0" lang="fr-FR"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ar-MA"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القضية</a:t>
            </a:r>
            <a:endParaRPr kumimoji="0" lang="fr-FR"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ar-MA"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الأدلة والحجج</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lang="ar-MA" altLang="fr-FR" dirty="0">
                <a:latin typeface="Calibri" panose="020F0502020204030204" pitchFamily="34" charset="0"/>
                <a:cs typeface="Calibri" panose="020F0502020204030204" pitchFamily="34" charset="0"/>
              </a:rPr>
              <a:t>الخلاصة</a:t>
            </a:r>
            <a:endParaRPr kumimoji="0" lang="fr-FR" altLang="fr-F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7" name="Rectangle 3">
            <a:extLst>
              <a:ext uri="{FF2B5EF4-FFF2-40B4-BE49-F238E27FC236}">
                <a16:creationId xmlns:a16="http://schemas.microsoft.com/office/drawing/2014/main" id="{9D526C11-5CB8-E56D-3648-EC5BC725D355}"/>
              </a:ext>
            </a:extLst>
          </p:cNvPr>
          <p:cNvSpPr>
            <a:spLocks noChangeArrowheads="1"/>
          </p:cNvSpPr>
          <p:nvPr/>
        </p:nvSpPr>
        <p:spPr bwMode="auto">
          <a:xfrm>
            <a:off x="2178617" y="1021220"/>
            <a:ext cx="4286400" cy="1802929"/>
          </a:xfrm>
          <a:prstGeom prst="rect">
            <a:avLst/>
          </a:prstGeom>
          <a:noFill/>
          <a:ln w="9525">
            <a:solidFill>
              <a:schemeClr val="accent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endParaRPr kumimoji="0" lang="fr-FR" altLang="fr-FR" sz="9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algn="r" rtl="1" eaLnBrk="0" fontAlgn="base" hangingPunct="0">
              <a:spcBef>
                <a:spcPct val="0"/>
              </a:spcBef>
              <a:spcAft>
                <a:spcPct val="0"/>
              </a:spcAft>
            </a:pPr>
            <a:r>
              <a:rPr lang="ar-SA" altLang="fr-FR" sz="3200" b="1" dirty="0">
                <a:highlight>
                  <a:srgbClr val="00FF00"/>
                </a:highlight>
                <a:latin typeface="Calibri" panose="020F0502020204030204" pitchFamily="34" charset="0"/>
                <a:cs typeface="Calibri" panose="020F0502020204030204" pitchFamily="34" charset="0"/>
              </a:rPr>
              <a:t>ثانيًا: </a:t>
            </a:r>
            <a:r>
              <a:rPr lang="ar-MA" altLang="fr-FR" sz="3200" b="1" dirty="0">
                <a:highlight>
                  <a:srgbClr val="00FF00"/>
                </a:highlight>
                <a:latin typeface="Calibri" panose="020F0502020204030204" pitchFamily="34" charset="0"/>
                <a:cs typeface="Calibri" panose="020F0502020204030204" pitchFamily="34" charset="0"/>
              </a:rPr>
              <a:t>تحديد القضية</a:t>
            </a:r>
            <a:endParaRPr lang="fr-FR" altLang="fr-FR" sz="3200" b="1" dirty="0">
              <a:highlight>
                <a:srgbClr val="00FF00"/>
              </a:highlight>
              <a:latin typeface="Calibri" panose="020F0502020204030204" pitchFamily="34" charset="0"/>
              <a:cs typeface="Calibri" panose="020F0502020204030204" pitchFamily="34" charset="0"/>
            </a:endParaRPr>
          </a:p>
          <a:p>
            <a:pPr marL="285750" lvl="0" indent="-285750" algn="r" rtl="1">
              <a:lnSpc>
                <a:spcPct val="107000"/>
              </a:lnSpc>
              <a:spcAft>
                <a:spcPts val="800"/>
              </a:spcAft>
              <a:buSzPts val="1000"/>
              <a:buFont typeface="Wingdings" panose="05000000000000000000" pitchFamily="2" charset="2"/>
              <a:buChar char="q"/>
              <a:tabLst>
                <a:tab pos="457200" algn="l"/>
              </a:tabLst>
            </a:pPr>
            <a:r>
              <a:rPr lang="ar-MA" dirty="0">
                <a:latin typeface="Calibri" panose="020F0502020204030204" pitchFamily="34" charset="0"/>
                <a:cs typeface="Calibri" panose="020F0502020204030204" pitchFamily="34" charset="0"/>
              </a:rPr>
              <a:t>أبحث</a:t>
            </a:r>
            <a:r>
              <a:rPr lang="ar-SA" dirty="0">
                <a:latin typeface="Calibri" panose="020F0502020204030204" pitchFamily="34" charset="0"/>
                <a:cs typeface="Calibri" panose="020F0502020204030204" pitchFamily="34" charset="0"/>
              </a:rPr>
              <a:t> عمّا يناقشه النص بشكل عام</a:t>
            </a:r>
            <a:r>
              <a:rPr lang="fr-FR" dirty="0">
                <a:latin typeface="Calibri" panose="020F0502020204030204" pitchFamily="34" charset="0"/>
                <a:cs typeface="Calibri" panose="020F0502020204030204" pitchFamily="34" charset="0"/>
              </a:rPr>
              <a:t>.</a:t>
            </a:r>
          </a:p>
          <a:p>
            <a:pPr marL="342900" lvl="0" indent="-342900" algn="r" rtl="1">
              <a:lnSpc>
                <a:spcPct val="107000"/>
              </a:lnSpc>
              <a:spcAft>
                <a:spcPts val="800"/>
              </a:spcAft>
              <a:buSzPts val="1000"/>
              <a:buFont typeface="Wingdings" panose="05000000000000000000" pitchFamily="2" charset="2"/>
              <a:buChar char="q"/>
              <a:tabLst>
                <a:tab pos="457200" algn="l"/>
              </a:tabLst>
            </a:pPr>
            <a:r>
              <a:rPr lang="ar-MA" dirty="0">
                <a:latin typeface="Calibri" panose="020F0502020204030204" pitchFamily="34" charset="0"/>
                <a:cs typeface="Calibri" panose="020F0502020204030204" pitchFamily="34" charset="0"/>
              </a:rPr>
              <a:t>أبحث عن فكرة لا يتوافق حولها طرفان أو أكثر</a:t>
            </a:r>
            <a:r>
              <a:rPr lang="fr-FR" dirty="0">
                <a:latin typeface="Calibri" panose="020F0502020204030204" pitchFamily="34" charset="0"/>
                <a:cs typeface="Calibri" panose="020F0502020204030204" pitchFamily="34" charset="0"/>
              </a:rPr>
              <a:t>.</a:t>
            </a:r>
          </a:p>
          <a:p>
            <a:pPr marL="342900" lvl="0" indent="-342900" algn="r" rtl="1">
              <a:lnSpc>
                <a:spcPct val="107000"/>
              </a:lnSpc>
              <a:spcAft>
                <a:spcPts val="800"/>
              </a:spcAft>
              <a:buSzPts val="1000"/>
              <a:buFont typeface="Wingdings" panose="05000000000000000000" pitchFamily="2" charset="2"/>
              <a:buChar char="q"/>
              <a:tabLst>
                <a:tab pos="457200" algn="l"/>
              </a:tabLst>
            </a:pPr>
            <a:r>
              <a:rPr lang="ar-MA" dirty="0">
                <a:latin typeface="Calibri" panose="020F0502020204030204" pitchFamily="34" charset="0"/>
                <a:cs typeface="Calibri" panose="020F0502020204030204" pitchFamily="34" charset="0"/>
              </a:rPr>
              <a:t>أ</a:t>
            </a:r>
            <a:r>
              <a:rPr lang="ar-SA" dirty="0">
                <a:latin typeface="Calibri" panose="020F0502020204030204" pitchFamily="34" charset="0"/>
                <a:cs typeface="Calibri" panose="020F0502020204030204" pitchFamily="34" charset="0"/>
              </a:rPr>
              <a:t>سأل</a:t>
            </a:r>
            <a:r>
              <a:rPr lang="fr-FR" dirty="0">
                <a:latin typeface="Calibri" panose="020F0502020204030204" pitchFamily="34" charset="0"/>
                <a:cs typeface="Calibri" panose="020F0502020204030204" pitchFamily="34" charset="0"/>
              </a:rPr>
              <a:t>: </a:t>
            </a:r>
            <a:r>
              <a:rPr lang="ar-MA" dirty="0">
                <a:latin typeface="Calibri" panose="020F0502020204030204" pitchFamily="34" charset="0"/>
                <a:cs typeface="Calibri" panose="020F0502020204030204" pitchFamily="34" charset="0"/>
              </a:rPr>
              <a:t>ما الظاهرة أو المشكلة التي يناقشها النص؟</a:t>
            </a:r>
            <a:endParaRPr lang="fr-FR" dirty="0">
              <a:latin typeface="Calibri" panose="020F0502020204030204" pitchFamily="34" charset="0"/>
              <a:cs typeface="Calibri" panose="020F0502020204030204" pitchFamily="34" charset="0"/>
            </a:endParaRPr>
          </a:p>
        </p:txBody>
      </p:sp>
      <p:sp>
        <p:nvSpPr>
          <p:cNvPr id="8" name="Rectangle 5">
            <a:extLst>
              <a:ext uri="{FF2B5EF4-FFF2-40B4-BE49-F238E27FC236}">
                <a16:creationId xmlns:a16="http://schemas.microsoft.com/office/drawing/2014/main" id="{55AAC79A-FB5E-2CCA-E5E6-8FDC73807F78}"/>
              </a:ext>
            </a:extLst>
          </p:cNvPr>
          <p:cNvSpPr>
            <a:spLocks noChangeArrowheads="1"/>
          </p:cNvSpPr>
          <p:nvPr/>
        </p:nvSpPr>
        <p:spPr bwMode="auto">
          <a:xfrm>
            <a:off x="1716833" y="3123114"/>
            <a:ext cx="4877298" cy="1554272"/>
          </a:xfrm>
          <a:prstGeom prst="rect">
            <a:avLst/>
          </a:prstGeom>
          <a:noFill/>
          <a:ln w="9525">
            <a:solidFill>
              <a:schemeClr val="tx2">
                <a:lumMod val="75000"/>
                <a:lumOff val="2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endParaRPr kumimoji="0" lang="fr-FR" altLang="fr-FR" sz="9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r" defTabSz="914400" rtl="1" eaLnBrk="0" fontAlgn="base" latinLnBrk="0" hangingPunct="0">
              <a:lnSpc>
                <a:spcPct val="100000"/>
              </a:lnSpc>
              <a:spcBef>
                <a:spcPct val="0"/>
              </a:spcBef>
              <a:spcAft>
                <a:spcPct val="0"/>
              </a:spcAft>
              <a:buClrTx/>
              <a:buSzTx/>
              <a:tabLst/>
            </a:pPr>
            <a:r>
              <a:rPr lang="ar-MA" altLang="fr-FR" sz="3200" b="1" dirty="0">
                <a:highlight>
                  <a:srgbClr val="00FF00"/>
                </a:highlight>
                <a:latin typeface="Calibri" panose="020F0502020204030204" pitchFamily="34" charset="0"/>
                <a:cs typeface="Calibri" panose="020F0502020204030204" pitchFamily="34" charset="0"/>
              </a:rPr>
              <a:t>رابعا: الخلاصة</a:t>
            </a:r>
          </a:p>
          <a:p>
            <a:pPr marL="0" marR="0" lvl="0" indent="0" algn="r" defTabSz="914400" rtl="1" eaLnBrk="0" fontAlgn="base" latinLnBrk="0" hangingPunct="0">
              <a:lnSpc>
                <a:spcPct val="100000"/>
              </a:lnSpc>
              <a:spcBef>
                <a:spcPct val="0"/>
              </a:spcBef>
              <a:spcAft>
                <a:spcPct val="0"/>
              </a:spcAft>
              <a:buClrTx/>
              <a:buSzTx/>
              <a:tabLst/>
            </a:pPr>
            <a:r>
              <a:rPr lang="ar-MA" dirty="0">
                <a:latin typeface="Calibri" panose="020F0502020204030204" pitchFamily="34" charset="0"/>
                <a:cs typeface="Calibri" panose="020F0502020204030204" pitchFamily="34" charset="0"/>
              </a:rPr>
              <a:t>هي استنتاج نهائي يُؤكِّد فيه الكاتب موقفه أو رأيه، ويُقنع القارئ بصحة أطروحته من خلال تجميع أهم ما سبق من حجج بشكل موجز وواضح.</a:t>
            </a:r>
            <a:endParaRPr lang="fr-FR" altLang="fr-FR" dirty="0">
              <a:latin typeface="Calibri" panose="020F0502020204030204" pitchFamily="34" charset="0"/>
              <a:cs typeface="Calibri" panose="020F0502020204030204" pitchFamily="34" charset="0"/>
            </a:endParaRPr>
          </a:p>
        </p:txBody>
      </p:sp>
      <p:sp>
        <p:nvSpPr>
          <p:cNvPr id="10" name="Rectangle 7">
            <a:extLst>
              <a:ext uri="{FF2B5EF4-FFF2-40B4-BE49-F238E27FC236}">
                <a16:creationId xmlns:a16="http://schemas.microsoft.com/office/drawing/2014/main" id="{3FADFBBF-5090-6C29-F516-8B0BE6D7A19E}"/>
              </a:ext>
            </a:extLst>
          </p:cNvPr>
          <p:cNvSpPr>
            <a:spLocks noChangeArrowheads="1"/>
          </p:cNvSpPr>
          <p:nvPr/>
        </p:nvSpPr>
        <p:spPr bwMode="auto">
          <a:xfrm>
            <a:off x="8355318" y="2959034"/>
            <a:ext cx="3491948" cy="141577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tabLst/>
            </a:pPr>
            <a:r>
              <a:rPr lang="ar-SA" altLang="fr-FR" sz="3200" b="1" dirty="0">
                <a:highlight>
                  <a:srgbClr val="00FF00"/>
                </a:highlight>
                <a:latin typeface="Calibri" panose="020F0502020204030204" pitchFamily="34" charset="0"/>
                <a:cs typeface="Calibri" panose="020F0502020204030204" pitchFamily="34" charset="0"/>
              </a:rPr>
              <a:t>ثالثًا : </a:t>
            </a:r>
            <a:r>
              <a:rPr lang="ar-MA" altLang="fr-FR" sz="3200" b="1" dirty="0">
                <a:highlight>
                  <a:srgbClr val="00FF00"/>
                </a:highlight>
                <a:latin typeface="Calibri" panose="020F0502020204030204" pitchFamily="34" charset="0"/>
                <a:cs typeface="Calibri" panose="020F0502020204030204" pitchFamily="34" charset="0"/>
              </a:rPr>
              <a:t>الأدلة والحجج</a:t>
            </a:r>
            <a:endParaRPr lang="fr-FR" altLang="fr-FR" sz="3200" b="1" dirty="0">
              <a:highlight>
                <a:srgbClr val="00FF00"/>
              </a:highlight>
              <a:latin typeface="Calibri" panose="020F0502020204030204" pitchFamily="34" charset="0"/>
              <a:cs typeface="Calibri" panose="020F050202020403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lang="ar-MA" dirty="0">
                <a:latin typeface="Calibri" panose="020F0502020204030204" pitchFamily="34" charset="0"/>
                <a:cs typeface="Calibri" panose="020F0502020204030204" pitchFamily="34" charset="0"/>
              </a:rPr>
              <a:t>أ</a:t>
            </a:r>
            <a:r>
              <a:rPr lang="ar-SA" dirty="0">
                <a:latin typeface="Calibri" panose="020F0502020204030204" pitchFamily="34" charset="0"/>
                <a:cs typeface="Calibri" panose="020F0502020204030204" pitchFamily="34" charset="0"/>
              </a:rPr>
              <a:t>سأل</a:t>
            </a:r>
            <a:r>
              <a:rPr lang="fr-FR" dirty="0">
                <a:latin typeface="Calibri" panose="020F0502020204030204" pitchFamily="34" charset="0"/>
                <a:cs typeface="Calibri" panose="020F0502020204030204" pitchFamily="34" charset="0"/>
              </a:rPr>
              <a:t>: </a:t>
            </a:r>
            <a:r>
              <a:rPr lang="ar-MA" dirty="0">
                <a:latin typeface="Calibri" panose="020F0502020204030204" pitchFamily="34" charset="0"/>
                <a:cs typeface="Calibri" panose="020F0502020204030204" pitchFamily="34" charset="0"/>
              </a:rPr>
              <a:t>ما الأدلة والحجج التي تدعم الرأي؟ هل كل دليل / حجة مرتبطة مباشرة بالقضية؟</a:t>
            </a:r>
            <a:endParaRPr lang="fr-FR" altLang="fr-F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9704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5595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a:t>
            </a:r>
            <a:r>
              <a:rPr lang="ar-MA" dirty="0">
                <a:latin typeface="Calibri"/>
                <a:ea typeface="Calibri"/>
                <a:cs typeface="Calibri"/>
                <a:sym typeface="Calibri"/>
              </a:rPr>
              <a:t> تحديد عناصر النص الحجاجي.</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graphicFrame>
        <p:nvGraphicFramePr>
          <p:cNvPr id="2" name="Tableau 5">
            <a:extLst>
              <a:ext uri="{FF2B5EF4-FFF2-40B4-BE49-F238E27FC236}">
                <a16:creationId xmlns:a16="http://schemas.microsoft.com/office/drawing/2014/main" id="{FE016D7F-D374-250B-0543-10283C0AD6D0}"/>
              </a:ext>
            </a:extLst>
          </p:cNvPr>
          <p:cNvGraphicFramePr>
            <a:graphicFrameLocks noGrp="1"/>
          </p:cNvGraphicFramePr>
          <p:nvPr>
            <p:extLst>
              <p:ext uri="{D42A27DB-BD31-4B8C-83A1-F6EECF244321}">
                <p14:modId xmlns:p14="http://schemas.microsoft.com/office/powerpoint/2010/main" val="4141316626"/>
              </p:ext>
            </p:extLst>
          </p:nvPr>
        </p:nvGraphicFramePr>
        <p:xfrm>
          <a:off x="385042" y="2317580"/>
          <a:ext cx="11511108" cy="1280160"/>
        </p:xfrm>
        <a:graphic>
          <a:graphicData uri="http://schemas.openxmlformats.org/drawingml/2006/table">
            <a:tbl>
              <a:tblPr firstRow="1" bandRow="1">
                <a:tableStyleId>{5C22544A-7EE6-4342-B048-85BDC9FD1C3A}</a:tableStyleId>
              </a:tblPr>
              <a:tblGrid>
                <a:gridCol w="3837036">
                  <a:extLst>
                    <a:ext uri="{9D8B030D-6E8A-4147-A177-3AD203B41FA5}">
                      <a16:colId xmlns:a16="http://schemas.microsoft.com/office/drawing/2014/main" val="2388319796"/>
                    </a:ext>
                  </a:extLst>
                </a:gridCol>
                <a:gridCol w="5155363">
                  <a:extLst>
                    <a:ext uri="{9D8B030D-6E8A-4147-A177-3AD203B41FA5}">
                      <a16:colId xmlns:a16="http://schemas.microsoft.com/office/drawing/2014/main" val="1861190764"/>
                    </a:ext>
                  </a:extLst>
                </a:gridCol>
                <a:gridCol w="2518709">
                  <a:extLst>
                    <a:ext uri="{9D8B030D-6E8A-4147-A177-3AD203B41FA5}">
                      <a16:colId xmlns:a16="http://schemas.microsoft.com/office/drawing/2014/main" val="2470590672"/>
                    </a:ext>
                  </a:extLst>
                </a:gridCol>
              </a:tblGrid>
              <a:tr h="0">
                <a:tc>
                  <a:txBody>
                    <a:bodyPr/>
                    <a:lstStyle/>
                    <a:p>
                      <a:pPr algn="r" rtl="1"/>
                      <a:r>
                        <a:rPr lang="ar-MA" sz="3600" dirty="0">
                          <a:solidFill>
                            <a:schemeClr val="tx1"/>
                          </a:solidFill>
                          <a:latin typeface="Calibri" panose="020F0502020204030204" pitchFamily="34" charset="0"/>
                          <a:cs typeface="Calibri" panose="020F0502020204030204" pitchFamily="34" charset="0"/>
                        </a:rPr>
                        <a:t>الخلاصة</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600" dirty="0">
                          <a:solidFill>
                            <a:schemeClr val="tx1"/>
                          </a:solidFill>
                          <a:latin typeface="Calibri" panose="020F0502020204030204" pitchFamily="34" charset="0"/>
                          <a:cs typeface="Calibri" panose="020F0502020204030204" pitchFamily="34" charset="0"/>
                        </a:rPr>
                        <a:t>الحجج</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rtl="0"/>
                      <a:r>
                        <a:rPr lang="ar-MA" sz="3600" dirty="0">
                          <a:solidFill>
                            <a:schemeClr val="tx1"/>
                          </a:solidFill>
                          <a:latin typeface="Calibri" panose="020F0502020204030204" pitchFamily="34" charset="0"/>
                          <a:cs typeface="Calibri" panose="020F0502020204030204" pitchFamily="34" charset="0"/>
                        </a:rPr>
                        <a:t>القضية</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666918092"/>
                  </a:ext>
                </a:extLst>
              </a:tr>
              <a:tr h="370840">
                <a:tc>
                  <a:txBody>
                    <a:bodyPr/>
                    <a:lstStyle/>
                    <a:p>
                      <a:pPr algn="r" rtl="1"/>
                      <a:endParaRPr lang="fr-FR" sz="3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endParaRPr lang="fr-FR" sz="3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endParaRPr lang="fr-FR" sz="3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6226976"/>
                  </a:ext>
                </a:extLst>
              </a:tr>
            </a:tbl>
          </a:graphicData>
        </a:graphic>
      </p:graphicFrame>
    </p:spTree>
    <p:extLst>
      <p:ext uri="{BB962C8B-B14F-4D97-AF65-F5344CB8AC3E}">
        <p14:creationId xmlns:p14="http://schemas.microsoft.com/office/powerpoint/2010/main" val="38069645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92D050"/>
                  </a:solidFill>
                  <a:latin typeface="Calibri"/>
                  <a:cs typeface="Calibri"/>
                </a:rPr>
                <a:t>أفهم</a:t>
              </a: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3709078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EFACFAB0-F6CF-8186-80E7-F89DF60ED239}"/>
              </a:ext>
            </a:extLst>
          </p:cNvPr>
          <p:cNvPicPr>
            <a:picLocks noChangeAspect="1"/>
          </p:cNvPicPr>
          <p:nvPr/>
        </p:nvPicPr>
        <p:blipFill rotWithShape="1">
          <a:blip r:embed="rId3">
            <a:extLst>
              <a:ext uri="{28A0092B-C50C-407E-A947-70E740481C1C}">
                <a14:useLocalDpi xmlns:a14="http://schemas.microsoft.com/office/drawing/2010/main" val="0"/>
              </a:ext>
            </a:extLst>
          </a:blip>
          <a:srcRect l="6770" t="6521" r="9313" b="19711"/>
          <a:stretch/>
        </p:blipFill>
        <p:spPr>
          <a:xfrm>
            <a:off x="147430" y="1031529"/>
            <a:ext cx="11897139" cy="5580000"/>
          </a:xfrm>
          <a:prstGeom prst="rect">
            <a:avLst/>
          </a:prstGeom>
        </p:spPr>
      </p:pic>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p:nvPr>
        </p:nvSpPr>
        <p:spPr>
          <a:xfrm>
            <a:off x="867240" y="24647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2000" b="1" dirty="0">
                <a:latin typeface="Calibri" panose="020F0502020204030204" pitchFamily="34" charset="0"/>
                <a:cs typeface="Calibri" panose="020F0502020204030204" pitchFamily="34" charset="0"/>
              </a:rPr>
              <a:t>ننتقل الآن، إلى الجواب عن </a:t>
            </a:r>
            <a:r>
              <a:rPr lang="ar-MA" sz="2000" b="1" dirty="0">
                <a:latin typeface="Calibri" panose="020F0502020204030204" pitchFamily="34" charset="0"/>
                <a:cs typeface="Calibri" panose="020F0502020204030204" pitchFamily="34" charset="0"/>
              </a:rPr>
              <a:t>السؤال</a:t>
            </a:r>
            <a:r>
              <a:rPr lang="ar-SA" sz="2000" b="1" dirty="0">
                <a:latin typeface="Calibri" panose="020F0502020204030204" pitchFamily="34" charset="0"/>
                <a:cs typeface="Calibri" panose="020F0502020204030204" pitchFamily="34" charset="0"/>
              </a:rPr>
              <a:t> ال</a:t>
            </a:r>
            <a:r>
              <a:rPr lang="ar-MA" sz="2000" b="1" dirty="0">
                <a:latin typeface="Calibri" panose="020F0502020204030204" pitchFamily="34" charset="0"/>
                <a:cs typeface="Calibri" panose="020F0502020204030204" pitchFamily="34" charset="0"/>
              </a:rPr>
              <a:t>آتي</a:t>
            </a:r>
            <a:r>
              <a:rPr lang="ar-SA" sz="2000" b="1" dirty="0">
                <a:latin typeface="Calibri" panose="020F0502020204030204" pitchFamily="34" charset="0"/>
                <a:cs typeface="Calibri" panose="020F0502020204030204" pitchFamily="34" charset="0"/>
              </a:rPr>
              <a:t>  فردي</a:t>
            </a:r>
            <a:r>
              <a:rPr lang="ar-MA" sz="2000" b="1" dirty="0">
                <a:latin typeface="Calibri" panose="020F0502020204030204" pitchFamily="34" charset="0"/>
                <a:cs typeface="Calibri" panose="020F0502020204030204" pitchFamily="34" charset="0"/>
              </a:rPr>
              <a:t>ا. </a:t>
            </a:r>
            <a:r>
              <a:rPr lang="ar-MA" sz="2000" dirty="0"/>
              <a:t>والمطلوب هو ملء الجدول بعناصر النص الحجاجي انطلاقا من النص .</a:t>
            </a:r>
            <a:endParaRPr sz="2000" dirty="0"/>
          </a:p>
        </p:txBody>
      </p:sp>
      <p:sp>
        <p:nvSpPr>
          <p:cNvPr id="6" name="Espace réservé du contenu 5">
            <a:extLst>
              <a:ext uri="{FF2B5EF4-FFF2-40B4-BE49-F238E27FC236}">
                <a16:creationId xmlns:a16="http://schemas.microsoft.com/office/drawing/2014/main" id="{3C075FCC-A9D3-1BAD-DF60-9658E1C188AF}"/>
              </a:ext>
            </a:extLst>
          </p:cNvPr>
          <p:cNvSpPr>
            <a:spLocks noGrp="1"/>
          </p:cNvSpPr>
          <p:nvPr>
            <p:ph sz="quarter" idx="11"/>
          </p:nvPr>
        </p:nvSpPr>
        <p:spPr>
          <a:xfrm>
            <a:off x="804451" y="557797"/>
            <a:ext cx="10808438" cy="267549"/>
          </a:xfrm>
        </p:spPr>
        <p:txBody>
          <a:bodyPr/>
          <a:lstStyle/>
          <a:p>
            <a:pPr marL="0" lvl="0" indent="0" algn="r" rtl="1">
              <a:lnSpc>
                <a:spcPct val="90000"/>
              </a:lnSpc>
              <a:spcBef>
                <a:spcPts val="0"/>
              </a:spcBef>
              <a:spcAft>
                <a:spcPts val="0"/>
              </a:spcAft>
              <a:buClr>
                <a:srgbClr val="AEABAB"/>
              </a:buClr>
              <a:buSzPts val="1400"/>
              <a:buNone/>
            </a:pPr>
            <a:r>
              <a:rPr lang="ar-SA" sz="1400" i="1" dirty="0">
                <a:latin typeface="Calibri" panose="020F0502020204030204" pitchFamily="34" charset="0"/>
                <a:cs typeface="Calibri" panose="020F0502020204030204" pitchFamily="34" charset="0"/>
              </a:rPr>
              <a:t>يوجه المدرس المتعلمين إلى الاشتغال بطريقة  فردية في الإجابة عن السؤال، ويحرص على مراقبة تقدم الإنجاز، ويقدم التغذية الراجعة عند الحاجة. بعدها يستمع إلى إجابة متعلمين مع مطالبتهم بسيرورة التوصل إلى الجواب.</a:t>
            </a:r>
            <a:endParaRPr lang="ar-SA" sz="1400" i="1" dirty="0">
              <a:highlight>
                <a:srgbClr val="FFFF00"/>
              </a:highlight>
              <a:latin typeface="Calibri" panose="020F0502020204030204" pitchFamily="34" charset="0"/>
              <a:cs typeface="Calibri" panose="020F0502020204030204" pitchFamily="34" charset="0"/>
            </a:endParaRPr>
          </a:p>
        </p:txBody>
      </p:sp>
      <p:pic>
        <p:nvPicPr>
          <p:cNvPr id="10" name="Picture 1">
            <a:extLst>
              <a:ext uri="{FF2B5EF4-FFF2-40B4-BE49-F238E27FC236}">
                <a16:creationId xmlns:a16="http://schemas.microsoft.com/office/drawing/2014/main" id="{02562DB3-B1D0-067B-6DDE-202C29446ED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659692" y="233769"/>
            <a:ext cx="648055" cy="648055"/>
          </a:xfrm>
          <a:prstGeom prst="rect">
            <a:avLst/>
          </a:prstGeom>
        </p:spPr>
      </p:pic>
      <p:graphicFrame>
        <p:nvGraphicFramePr>
          <p:cNvPr id="3" name="Tableau 5">
            <a:extLst>
              <a:ext uri="{FF2B5EF4-FFF2-40B4-BE49-F238E27FC236}">
                <a16:creationId xmlns:a16="http://schemas.microsoft.com/office/drawing/2014/main" id="{109E05BC-E87B-04D5-6C53-6327E77AF0E0}"/>
              </a:ext>
            </a:extLst>
          </p:cNvPr>
          <p:cNvGraphicFramePr>
            <a:graphicFrameLocks noGrp="1"/>
          </p:cNvGraphicFramePr>
          <p:nvPr>
            <p:extLst>
              <p:ext uri="{D42A27DB-BD31-4B8C-83A1-F6EECF244321}">
                <p14:modId xmlns:p14="http://schemas.microsoft.com/office/powerpoint/2010/main" val="1225104133"/>
              </p:ext>
            </p:extLst>
          </p:nvPr>
        </p:nvGraphicFramePr>
        <p:xfrm>
          <a:off x="385042" y="2317580"/>
          <a:ext cx="11511108" cy="1280160"/>
        </p:xfrm>
        <a:graphic>
          <a:graphicData uri="http://schemas.openxmlformats.org/drawingml/2006/table">
            <a:tbl>
              <a:tblPr firstRow="1" bandRow="1">
                <a:tableStyleId>{5C22544A-7EE6-4342-B048-85BDC9FD1C3A}</a:tableStyleId>
              </a:tblPr>
              <a:tblGrid>
                <a:gridCol w="3837036">
                  <a:extLst>
                    <a:ext uri="{9D8B030D-6E8A-4147-A177-3AD203B41FA5}">
                      <a16:colId xmlns:a16="http://schemas.microsoft.com/office/drawing/2014/main" val="2388319796"/>
                    </a:ext>
                  </a:extLst>
                </a:gridCol>
                <a:gridCol w="5155363">
                  <a:extLst>
                    <a:ext uri="{9D8B030D-6E8A-4147-A177-3AD203B41FA5}">
                      <a16:colId xmlns:a16="http://schemas.microsoft.com/office/drawing/2014/main" val="1861190764"/>
                    </a:ext>
                  </a:extLst>
                </a:gridCol>
                <a:gridCol w="2518709">
                  <a:extLst>
                    <a:ext uri="{9D8B030D-6E8A-4147-A177-3AD203B41FA5}">
                      <a16:colId xmlns:a16="http://schemas.microsoft.com/office/drawing/2014/main" val="2470590672"/>
                    </a:ext>
                  </a:extLst>
                </a:gridCol>
              </a:tblGrid>
              <a:tr h="0">
                <a:tc>
                  <a:txBody>
                    <a:bodyPr/>
                    <a:lstStyle/>
                    <a:p>
                      <a:pPr algn="r" rtl="1"/>
                      <a:r>
                        <a:rPr lang="ar-MA" sz="3600" dirty="0">
                          <a:solidFill>
                            <a:schemeClr val="tx1"/>
                          </a:solidFill>
                          <a:latin typeface="Calibri" panose="020F0502020204030204" pitchFamily="34" charset="0"/>
                          <a:cs typeface="Calibri" panose="020F0502020204030204" pitchFamily="34" charset="0"/>
                        </a:rPr>
                        <a:t>الخلاصة</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600" dirty="0">
                          <a:solidFill>
                            <a:schemeClr val="tx1"/>
                          </a:solidFill>
                          <a:latin typeface="Calibri" panose="020F0502020204030204" pitchFamily="34" charset="0"/>
                          <a:cs typeface="Calibri" panose="020F0502020204030204" pitchFamily="34" charset="0"/>
                        </a:rPr>
                        <a:t>الحجج</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rtl="0"/>
                      <a:r>
                        <a:rPr lang="ar-MA" sz="3600" dirty="0">
                          <a:solidFill>
                            <a:schemeClr val="tx1"/>
                          </a:solidFill>
                          <a:latin typeface="Calibri" panose="020F0502020204030204" pitchFamily="34" charset="0"/>
                          <a:cs typeface="Calibri" panose="020F0502020204030204" pitchFamily="34" charset="0"/>
                        </a:rPr>
                        <a:t>القضية</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666918092"/>
                  </a:ext>
                </a:extLst>
              </a:tr>
              <a:tr h="370840">
                <a:tc>
                  <a:txBody>
                    <a:bodyPr/>
                    <a:lstStyle/>
                    <a:p>
                      <a:pPr algn="r" rtl="1"/>
                      <a:endParaRPr lang="fr-FR" sz="3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endParaRPr lang="fr-FR" sz="3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endParaRPr lang="fr-FR" sz="3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6226976"/>
                  </a:ext>
                </a:extLst>
              </a:tr>
            </a:tbl>
          </a:graphicData>
        </a:graphic>
      </p:graphicFrame>
    </p:spTree>
    <p:extLst>
      <p:ext uri="{BB962C8B-B14F-4D97-AF65-F5344CB8AC3E}">
        <p14:creationId xmlns:p14="http://schemas.microsoft.com/office/powerpoint/2010/main" val="3688481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F01CF98-2B54-4770-3675-77DC4C99D9DE}"/>
            </a:ext>
          </a:extLst>
        </p:cNvPr>
        <p:cNvGrpSpPr/>
        <p:nvPr/>
      </p:nvGrpSpPr>
      <p:grpSpPr>
        <a:xfrm>
          <a:off x="0" y="0"/>
          <a:ext cx="0" cy="0"/>
          <a:chOff x="0" y="0"/>
          <a:chExt cx="0" cy="0"/>
        </a:xfrm>
      </p:grpSpPr>
      <p:sp>
        <p:nvSpPr>
          <p:cNvPr id="1548" name="Google Shape;1548;p49">
            <a:extLst>
              <a:ext uri="{FF2B5EF4-FFF2-40B4-BE49-F238E27FC236}">
                <a16:creationId xmlns:a16="http://schemas.microsoft.com/office/drawing/2014/main" id="{26F9C7FA-DE32-1A4B-70C2-01B0BEB3402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MA" sz="2000" b="1" dirty="0">
                <a:latin typeface="Calibri" panose="020F0502020204030204" pitchFamily="34" charset="0"/>
                <a:cs typeface="Calibri" panose="020F0502020204030204" pitchFamily="34" charset="0"/>
              </a:rPr>
              <a:t>ما أروعكم! أمامكم الجواب الصحيح.</a:t>
            </a:r>
            <a:endParaRPr sz="2000" b="1" dirty="0">
              <a:latin typeface="Calibri" panose="020F0502020204030204" pitchFamily="34" charset="0"/>
              <a:cs typeface="Calibri" panose="020F0502020204030204" pitchFamily="34" charset="0"/>
            </a:endParaRPr>
          </a:p>
        </p:txBody>
      </p:sp>
      <p:sp>
        <p:nvSpPr>
          <p:cNvPr id="11" name="Espace réservé du contenu 10">
            <a:extLst>
              <a:ext uri="{FF2B5EF4-FFF2-40B4-BE49-F238E27FC236}">
                <a16:creationId xmlns:a16="http://schemas.microsoft.com/office/drawing/2014/main" id="{876052CF-D9D7-349E-266F-0309BA00AA5B}"/>
              </a:ext>
            </a:extLst>
          </p:cNvPr>
          <p:cNvSpPr>
            <a:spLocks noGrp="1"/>
          </p:cNvSpPr>
          <p:nvPr>
            <p:ph sz="quarter" idx="11"/>
          </p:nvPr>
        </p:nvSpPr>
        <p:spPr/>
        <p:txBody>
          <a:bodyPr/>
          <a:lstStyle/>
          <a:p>
            <a:pPr marL="0" lvl="0" indent="0" algn="r" rtl="1">
              <a:lnSpc>
                <a:spcPct val="100000"/>
              </a:lnSpc>
              <a:spcBef>
                <a:spcPts val="0"/>
              </a:spcBef>
              <a:buClr>
                <a:srgbClr val="AEABAB"/>
              </a:buClr>
              <a:buSzPts val="1400"/>
              <a:buNone/>
            </a:pPr>
            <a:r>
              <a:rPr lang="ar-SA" sz="1400" dirty="0">
                <a:latin typeface="Calibri" panose="020F0502020204030204" pitchFamily="34" charset="0"/>
                <a:cs typeface="Calibri" panose="020F0502020204030204" pitchFamily="34" charset="0"/>
              </a:rPr>
              <a:t>- يطلب المدرس من المتعلمين توثيق ال</a:t>
            </a:r>
            <a:r>
              <a:rPr lang="ar-MA" sz="1400" dirty="0">
                <a:latin typeface="Calibri" panose="020F0502020204030204" pitchFamily="34" charset="0"/>
                <a:cs typeface="Calibri" panose="020F0502020204030204" pitchFamily="34" charset="0"/>
              </a:rPr>
              <a:t>جواب</a:t>
            </a:r>
            <a:r>
              <a:rPr lang="ar-SA" sz="1400" dirty="0">
                <a:latin typeface="Calibri" panose="020F0502020204030204" pitchFamily="34" charset="0"/>
                <a:cs typeface="Calibri" panose="020F0502020204030204" pitchFamily="34" charset="0"/>
              </a:rPr>
              <a:t> الصحيح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r>
              <a:rPr lang="ar-MA" sz="1400" dirty="0">
                <a:latin typeface="Calibri" panose="020F0502020204030204" pitchFamily="34" charset="0"/>
                <a:cs typeface="Calibri" panose="020F0502020204030204" pitchFamily="34" charset="0"/>
              </a:rPr>
              <a:t>.</a:t>
            </a:r>
            <a:endParaRPr lang="ar-SA" sz="1400" dirty="0">
              <a:latin typeface="Calibri" panose="020F0502020204030204" pitchFamily="34" charset="0"/>
              <a:cs typeface="Calibri" panose="020F0502020204030204" pitchFamily="34" charset="0"/>
            </a:endParaRPr>
          </a:p>
        </p:txBody>
      </p:sp>
      <p:pic>
        <p:nvPicPr>
          <p:cNvPr id="2" name="Google Shape;1368;p31">
            <a:extLst>
              <a:ext uri="{FF2B5EF4-FFF2-40B4-BE49-F238E27FC236}">
                <a16:creationId xmlns:a16="http://schemas.microsoft.com/office/drawing/2014/main" id="{AE9BF6AA-012C-2492-8CAB-E23A17542611}"/>
              </a:ext>
            </a:extLst>
          </p:cNvPr>
          <p:cNvPicPr preferRelativeResize="0"/>
          <p:nvPr/>
        </p:nvPicPr>
        <p:blipFill rotWithShape="1">
          <a:blip r:embed="rId3">
            <a:alphaModFix/>
          </a:blip>
          <a:srcRect/>
          <a:stretch/>
        </p:blipFill>
        <p:spPr>
          <a:xfrm>
            <a:off x="-5789" y="9878"/>
            <a:ext cx="730250" cy="730250"/>
          </a:xfrm>
          <a:prstGeom prst="rect">
            <a:avLst/>
          </a:prstGeom>
          <a:noFill/>
          <a:ln>
            <a:noFill/>
          </a:ln>
        </p:spPr>
      </p:pic>
      <p:sp>
        <p:nvSpPr>
          <p:cNvPr id="5" name="Rectangle 4">
            <a:extLst>
              <a:ext uri="{FF2B5EF4-FFF2-40B4-BE49-F238E27FC236}">
                <a16:creationId xmlns:a16="http://schemas.microsoft.com/office/drawing/2014/main" id="{20EA81D5-4B42-835A-4DE3-B746273C3995}"/>
              </a:ext>
            </a:extLst>
          </p:cNvPr>
          <p:cNvSpPr/>
          <p:nvPr/>
        </p:nvSpPr>
        <p:spPr>
          <a:xfrm>
            <a:off x="10008036" y="3428999"/>
            <a:ext cx="2077278" cy="49695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A6BBAD4C-3BFC-86A5-A592-F98D0E7F3AFD}"/>
              </a:ext>
            </a:extLst>
          </p:cNvPr>
          <p:cNvSpPr/>
          <p:nvPr/>
        </p:nvSpPr>
        <p:spPr>
          <a:xfrm>
            <a:off x="7709870" y="2650745"/>
            <a:ext cx="2194374" cy="16697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rtl="1"/>
            <a:endParaRPr lang="fr-FR" sz="2800" b="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FB989548-5AB6-1A72-F5B5-DADCA78AA44D}"/>
              </a:ext>
            </a:extLst>
          </p:cNvPr>
          <p:cNvSpPr/>
          <p:nvPr/>
        </p:nvSpPr>
        <p:spPr>
          <a:xfrm>
            <a:off x="2775350" y="3428998"/>
            <a:ext cx="2077278" cy="49695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4598E83D-390E-6579-67B0-98F3403A6B52}"/>
              </a:ext>
            </a:extLst>
          </p:cNvPr>
          <p:cNvSpPr/>
          <p:nvPr/>
        </p:nvSpPr>
        <p:spPr>
          <a:xfrm>
            <a:off x="409866" y="3237155"/>
            <a:ext cx="2077278" cy="49695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2800" b="1" dirty="0">
                <a:latin typeface="Calibri" panose="020F0502020204030204" pitchFamily="34" charset="0"/>
                <a:cs typeface="Calibri" panose="020F0502020204030204" pitchFamily="34" charset="0"/>
              </a:rPr>
              <a:t> </a:t>
            </a:r>
            <a:endParaRPr lang="fr-FR" sz="2800" b="1" dirty="0">
              <a:latin typeface="Calibri" panose="020F0502020204030204" pitchFamily="34" charset="0"/>
              <a:cs typeface="Calibri" panose="020F0502020204030204" pitchFamily="34" charset="0"/>
            </a:endParaRPr>
          </a:p>
        </p:txBody>
      </p:sp>
      <p:graphicFrame>
        <p:nvGraphicFramePr>
          <p:cNvPr id="3" name="Tableau 5">
            <a:extLst>
              <a:ext uri="{FF2B5EF4-FFF2-40B4-BE49-F238E27FC236}">
                <a16:creationId xmlns:a16="http://schemas.microsoft.com/office/drawing/2014/main" id="{8BD3C784-A4AC-D15A-6202-60B6457E6FC9}"/>
              </a:ext>
            </a:extLst>
          </p:cNvPr>
          <p:cNvGraphicFramePr>
            <a:graphicFrameLocks noGrp="1"/>
          </p:cNvGraphicFramePr>
          <p:nvPr>
            <p:extLst>
              <p:ext uri="{D42A27DB-BD31-4B8C-83A1-F6EECF244321}">
                <p14:modId xmlns:p14="http://schemas.microsoft.com/office/powerpoint/2010/main" val="367767005"/>
              </p:ext>
            </p:extLst>
          </p:nvPr>
        </p:nvGraphicFramePr>
        <p:xfrm>
          <a:off x="271026" y="1600198"/>
          <a:ext cx="11511108" cy="2560320"/>
        </p:xfrm>
        <a:graphic>
          <a:graphicData uri="http://schemas.openxmlformats.org/drawingml/2006/table">
            <a:tbl>
              <a:tblPr firstRow="1" bandRow="1">
                <a:tableStyleId>{5C22544A-7EE6-4342-B048-85BDC9FD1C3A}</a:tableStyleId>
              </a:tblPr>
              <a:tblGrid>
                <a:gridCol w="3837036">
                  <a:extLst>
                    <a:ext uri="{9D8B030D-6E8A-4147-A177-3AD203B41FA5}">
                      <a16:colId xmlns:a16="http://schemas.microsoft.com/office/drawing/2014/main" val="2388319796"/>
                    </a:ext>
                  </a:extLst>
                </a:gridCol>
                <a:gridCol w="5155363">
                  <a:extLst>
                    <a:ext uri="{9D8B030D-6E8A-4147-A177-3AD203B41FA5}">
                      <a16:colId xmlns:a16="http://schemas.microsoft.com/office/drawing/2014/main" val="1861190764"/>
                    </a:ext>
                  </a:extLst>
                </a:gridCol>
                <a:gridCol w="2518709">
                  <a:extLst>
                    <a:ext uri="{9D8B030D-6E8A-4147-A177-3AD203B41FA5}">
                      <a16:colId xmlns:a16="http://schemas.microsoft.com/office/drawing/2014/main" val="2470590672"/>
                    </a:ext>
                  </a:extLst>
                </a:gridCol>
              </a:tblGrid>
              <a:tr h="0">
                <a:tc>
                  <a:txBody>
                    <a:bodyPr/>
                    <a:lstStyle/>
                    <a:p>
                      <a:pPr algn="ctr" rtl="1"/>
                      <a:r>
                        <a:rPr lang="ar-MA" sz="3600" dirty="0">
                          <a:solidFill>
                            <a:schemeClr val="tx1"/>
                          </a:solidFill>
                          <a:latin typeface="Calibri" panose="020F0502020204030204" pitchFamily="34" charset="0"/>
                          <a:cs typeface="Calibri" panose="020F0502020204030204" pitchFamily="34" charset="0"/>
                        </a:rPr>
                        <a:t>الخلاصة</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dirty="0">
                          <a:solidFill>
                            <a:schemeClr val="tx1"/>
                          </a:solidFill>
                          <a:latin typeface="Calibri" panose="020F0502020204030204" pitchFamily="34" charset="0"/>
                          <a:cs typeface="Calibri" panose="020F0502020204030204" pitchFamily="34" charset="0"/>
                        </a:rPr>
                        <a:t>الحجج</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rtl="0"/>
                      <a:r>
                        <a:rPr lang="ar-MA" sz="3600" dirty="0">
                          <a:solidFill>
                            <a:schemeClr val="tx1"/>
                          </a:solidFill>
                          <a:latin typeface="Calibri" panose="020F0502020204030204" pitchFamily="34" charset="0"/>
                          <a:cs typeface="Calibri" panose="020F0502020204030204" pitchFamily="34" charset="0"/>
                        </a:rPr>
                        <a:t>القضية</a:t>
                      </a:r>
                      <a:endParaRPr lang="fr-FR" sz="3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666918092"/>
                  </a:ext>
                </a:extLst>
              </a:tr>
              <a:tr h="370840">
                <a:tc>
                  <a:txBody>
                    <a:bodyPr/>
                    <a:lstStyle/>
                    <a:p>
                      <a:pPr algn="r" rtl="1"/>
                      <a:r>
                        <a:rPr lang="ar-MA" sz="2400" dirty="0">
                          <a:latin typeface="Calibri" panose="020F0502020204030204" pitchFamily="34" charset="0"/>
                          <a:cs typeface="Calibri" panose="020F0502020204030204" pitchFamily="34" charset="0"/>
                        </a:rPr>
                        <a:t>المقاولة عنصر أساس في تنمية الاقتصاد والمجتمع، ولا يمكن الاستغناء عن دورها في خلق الثروة وتوفير فرص الشغل.</a:t>
                      </a:r>
                      <a:endParaRPr lang="fr-FR"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400" b="1" kern="1200" dirty="0">
                          <a:solidFill>
                            <a:schemeClr val="tx1"/>
                          </a:solidFill>
                          <a:latin typeface="Calibri" panose="020F0502020204030204" pitchFamily="34" charset="0"/>
                          <a:ea typeface="+mn-ea"/>
                          <a:cs typeface="Calibri" panose="020F0502020204030204" pitchFamily="34" charset="0"/>
                        </a:rPr>
                        <a:t>ــ  تسهم في التنشئة الاجتماعية لعمالها ومختلف أطرها التقنية والإدارية</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400" b="1" kern="1200" dirty="0">
                          <a:solidFill>
                            <a:schemeClr val="tx1"/>
                          </a:solidFill>
                          <a:latin typeface="Calibri" panose="020F0502020204030204" pitchFamily="34" charset="0"/>
                          <a:ea typeface="+mn-ea"/>
                          <a:cs typeface="Calibri" panose="020F0502020204030204" pitchFamily="34" charset="0"/>
                        </a:rPr>
                        <a:t>-توفير </a:t>
                      </a:r>
                      <a:r>
                        <a:rPr lang="ar-MA" sz="2400" b="1" dirty="0">
                          <a:latin typeface="Calibri" panose="020F0502020204030204" pitchFamily="34" charset="0"/>
                          <a:cs typeface="Calibri" panose="020F0502020204030204" pitchFamily="34" charset="0"/>
                        </a:rPr>
                        <a:t>السلع والخدمات وتحقيق الربح</a:t>
                      </a:r>
                    </a:p>
                    <a:p>
                      <a:pPr marL="0" marR="0" lvl="0" indent="0" algn="r" defTabSz="914400" rtl="1" eaLnBrk="1" fontAlgn="auto" latinLnBrk="0" hangingPunct="1">
                        <a:lnSpc>
                          <a:spcPct val="100000"/>
                        </a:lnSpc>
                        <a:spcBef>
                          <a:spcPts val="0"/>
                        </a:spcBef>
                        <a:spcAft>
                          <a:spcPts val="0"/>
                        </a:spcAft>
                        <a:buClrTx/>
                        <a:buSzTx/>
                        <a:buFontTx/>
                        <a:buNone/>
                        <a:tabLst/>
                        <a:defRPr/>
                      </a:pPr>
                      <a:r>
                        <a:rPr lang="ar-MA" sz="2400" b="1" dirty="0">
                          <a:latin typeface="Calibri" panose="020F0502020204030204" pitchFamily="34" charset="0"/>
                          <a:cs typeface="Calibri" panose="020F0502020204030204" pitchFamily="34" charset="0"/>
                        </a:rPr>
                        <a:t>- تغرس مجموعة من القيم ( العمل الجماعي- الانضباط -....)</a:t>
                      </a:r>
                      <a:endParaRPr lang="fr-FR" sz="24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r>
                        <a:rPr lang="ar-MA" sz="2400" dirty="0">
                          <a:latin typeface="Calibri" panose="020F0502020204030204" pitchFamily="34" charset="0"/>
                          <a:cs typeface="Calibri" panose="020F0502020204030204" pitchFamily="34" charset="0"/>
                        </a:rPr>
                        <a:t>أهمية المقاولة ودورها الاقتصادي والاجتماعي. </a:t>
                      </a:r>
                      <a:endParaRPr lang="fr-FR"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6226976"/>
                  </a:ext>
                </a:extLst>
              </a:tr>
            </a:tbl>
          </a:graphicData>
        </a:graphic>
      </p:graphicFrame>
    </p:spTree>
    <p:extLst>
      <p:ext uri="{BB962C8B-B14F-4D97-AF65-F5344CB8AC3E}">
        <p14:creationId xmlns:p14="http://schemas.microsoft.com/office/powerpoint/2010/main" val="3503342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92D050"/>
                  </a:solidFill>
                  <a:latin typeface="Calibri"/>
                  <a:cs typeface="Calibri"/>
                </a:rPr>
                <a:t>المؤشرات</a:t>
              </a: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865649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67240"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a:t>
            </a:r>
            <a:r>
              <a:rPr lang="ar-MA" dirty="0">
                <a:latin typeface="Calibri"/>
                <a:ea typeface="Calibri"/>
                <a:cs typeface="Calibri"/>
                <a:sym typeface="Calibri"/>
              </a:rPr>
              <a:t>.</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pic>
        <p:nvPicPr>
          <p:cNvPr id="3" name="Image 2">
            <a:extLst>
              <a:ext uri="{FF2B5EF4-FFF2-40B4-BE49-F238E27FC236}">
                <a16:creationId xmlns:a16="http://schemas.microsoft.com/office/drawing/2014/main" id="{08CF5327-A997-C166-571E-31AEDBD1181B}"/>
              </a:ext>
            </a:extLst>
          </p:cNvPr>
          <p:cNvPicPr>
            <a:picLocks noChangeAspect="1"/>
          </p:cNvPicPr>
          <p:nvPr/>
        </p:nvPicPr>
        <p:blipFill>
          <a:blip r:embed="rId3"/>
          <a:stretch>
            <a:fillRect/>
          </a:stretch>
        </p:blipFill>
        <p:spPr>
          <a:xfrm>
            <a:off x="501843" y="1542717"/>
            <a:ext cx="11260072" cy="4320000"/>
          </a:xfrm>
          <a:prstGeom prst="rect">
            <a:avLst/>
          </a:prstGeom>
        </p:spPr>
      </p:pic>
    </p:spTree>
    <p:extLst>
      <p:ext uri="{BB962C8B-B14F-4D97-AF65-F5344CB8AC3E}">
        <p14:creationId xmlns:p14="http://schemas.microsoft.com/office/powerpoint/2010/main" val="1859023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95C7EF-D45D-5EFF-0B83-216CBDB56D26}"/>
              </a:ext>
            </a:extLst>
          </p:cNvPr>
          <p:cNvSpPr>
            <a:spLocks noGrp="1"/>
          </p:cNvSpPr>
          <p:nvPr>
            <p:ph type="title"/>
          </p:nvPr>
        </p:nvSpPr>
        <p:spPr/>
        <p:txBody>
          <a:bodyPr/>
          <a:lstStyle/>
          <a:p>
            <a:pPr lvl="0" algn="r" rtl="1">
              <a:lnSpc>
                <a:spcPct val="103750"/>
              </a:lnSpc>
            </a:pPr>
            <a:r>
              <a:rPr lang="ar-MA" sz="1800" b="1" dirty="0">
                <a:latin typeface="Calibri"/>
                <a:ea typeface="Calibri"/>
                <a:cs typeface="Calibri"/>
                <a:sym typeface="Calibri"/>
              </a:rPr>
              <a:t>سأسمعكم النص مرة رابعة، انتبهوا سوف نبدأ، أنصتوا جيدا. </a:t>
            </a:r>
            <a:endParaRPr lang="ar-MA" dirty="0"/>
          </a:p>
        </p:txBody>
      </p:sp>
      <p:sp>
        <p:nvSpPr>
          <p:cNvPr id="3" name="Espace réservé du contenu 2">
            <a:extLst>
              <a:ext uri="{FF2B5EF4-FFF2-40B4-BE49-F238E27FC236}">
                <a16:creationId xmlns:a16="http://schemas.microsoft.com/office/drawing/2014/main" id="{07EE0E11-5E7F-D8E5-33F3-205EB3FB1607}"/>
              </a:ext>
            </a:extLst>
          </p:cNvPr>
          <p:cNvSpPr>
            <a:spLocks noGrp="1"/>
          </p:cNvSpPr>
          <p:nvPr>
            <p:ph sz="quarter" idx="11"/>
          </p:nvPr>
        </p:nvSpPr>
        <p:spPr/>
        <p:txBody>
          <a:bodyPr/>
          <a:lstStyle/>
          <a:p>
            <a:r>
              <a:rPr lang="ar-MA" dirty="0">
                <a:latin typeface="Calibri" panose="020F0502020204030204" pitchFamily="34" charset="0"/>
                <a:cs typeface="Calibri" panose="020F0502020204030204" pitchFamily="34" charset="0"/>
              </a:rPr>
              <a:t>يوجه المدرس المتعلمين إلى الانتباه والإصغاء الجيد</a:t>
            </a:r>
          </a:p>
        </p:txBody>
      </p:sp>
      <p:pic>
        <p:nvPicPr>
          <p:cNvPr id="5" name="Google Shape;656;p54">
            <a:extLst>
              <a:ext uri="{FF2B5EF4-FFF2-40B4-BE49-F238E27FC236}">
                <a16:creationId xmlns:a16="http://schemas.microsoft.com/office/drawing/2014/main" id="{05C1066D-4B9E-5A18-C0FD-8FD8E8BF6D98}"/>
              </a:ext>
            </a:extLst>
          </p:cNvPr>
          <p:cNvPicPr>
            <a:picLocks noChangeAspect="1"/>
          </p:cNvPicPr>
          <p:nvPr/>
        </p:nvPicPr>
        <p:blipFill>
          <a:blip r:embed="rId2">
            <a:alphaModFix/>
          </a:blip>
          <a:srcRect/>
          <a:stretch>
            <a:fillRect/>
          </a:stretch>
        </p:blipFill>
        <p:spPr>
          <a:xfrm>
            <a:off x="134776" y="134054"/>
            <a:ext cx="744881" cy="744881"/>
          </a:xfrm>
          <a:prstGeom prst="rect">
            <a:avLst/>
          </a:prstGeom>
          <a:noFill/>
          <a:ln cap="flat">
            <a:noFill/>
          </a:ln>
        </p:spPr>
      </p:pic>
      <p:pic>
        <p:nvPicPr>
          <p:cNvPr id="6" name="Picture 2" descr="كيف أعرف أن طفلي لا يسمع؟ 10 أعراض تنذر بالإصابة بضعف السمع">
            <a:extLst>
              <a:ext uri="{FF2B5EF4-FFF2-40B4-BE49-F238E27FC236}">
                <a16:creationId xmlns:a16="http://schemas.microsoft.com/office/drawing/2014/main" id="{B7F54882-55E6-0A54-8456-8501DC73C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50051"/>
            <a:ext cx="7315200" cy="418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768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941030" y="279709"/>
            <a:ext cx="10529279" cy="267549"/>
          </a:xfrm>
        </p:spPr>
        <p:txBody>
          <a:bodyPr/>
          <a:lstStyle/>
          <a:p>
            <a:r>
              <a:rPr lang="ar-MA" sz="1800" b="1" dirty="0">
                <a:latin typeface="Calibri"/>
                <a:ea typeface="Calibri"/>
                <a:cs typeface="Calibri"/>
                <a:sym typeface="Calibri"/>
              </a:rPr>
              <a:t>استخراج مؤشر دال على </a:t>
            </a:r>
            <a:r>
              <a:rPr lang="ar-SA" dirty="0">
                <a:latin typeface="Calibri"/>
                <a:cs typeface="Calibri"/>
              </a:rPr>
              <a:t>قيم المقاولة</a:t>
            </a:r>
            <a:endParaRPr lang="fr-FR" dirty="0">
              <a:latin typeface="Calibri"/>
              <a:cs typeface="Calibri"/>
            </a:endParaRPr>
          </a:p>
        </p:txBody>
      </p:sp>
      <p:sp>
        <p:nvSpPr>
          <p:cNvPr id="9" name="Espace réservé du contenu 8">
            <a:extLst>
              <a:ext uri="{FF2B5EF4-FFF2-40B4-BE49-F238E27FC236}">
                <a16:creationId xmlns:a16="http://schemas.microsoft.com/office/drawing/2014/main" id="{84011540-C5FC-BF53-C880-E1562F75A61E}"/>
              </a:ext>
            </a:extLst>
          </p:cNvPr>
          <p:cNvSpPr>
            <a:spLocks noGrp="1"/>
          </p:cNvSpPr>
          <p:nvPr>
            <p:ph sz="quarter" idx="11"/>
          </p:nvPr>
        </p:nvSpPr>
        <p:spPr/>
        <p:txBody>
          <a:bodyPr/>
          <a:lstStyle/>
          <a:p>
            <a:r>
              <a:rPr lang="ar-MA" dirty="0"/>
              <a:t>يشرح المدرس المهمة ويمنح المدرسين دقيقة واحدة للإجابة عن السؤال مع ضرورة تفسير إجاباتهم.</a:t>
            </a:r>
            <a:endParaRPr lang="fr-FR" dirty="0"/>
          </a:p>
        </p:txBody>
      </p:sp>
      <p:pic>
        <p:nvPicPr>
          <p:cNvPr id="4" name="Image 3">
            <a:extLst>
              <a:ext uri="{FF2B5EF4-FFF2-40B4-BE49-F238E27FC236}">
                <a16:creationId xmlns:a16="http://schemas.microsoft.com/office/drawing/2014/main" id="{A6D24B6A-152F-D60E-2A1E-58739F118866}"/>
              </a:ext>
            </a:extLst>
          </p:cNvPr>
          <p:cNvPicPr>
            <a:picLocks noChangeAspect="1"/>
          </p:cNvPicPr>
          <p:nvPr/>
        </p:nvPicPr>
        <p:blipFill>
          <a:blip r:embed="rId3"/>
          <a:stretch>
            <a:fillRect/>
          </a:stretch>
        </p:blipFill>
        <p:spPr>
          <a:xfrm>
            <a:off x="794383" y="1589850"/>
            <a:ext cx="10603234" cy="4068000"/>
          </a:xfrm>
          <a:prstGeom prst="rect">
            <a:avLst/>
          </a:prstGeom>
        </p:spPr>
      </p:pic>
    </p:spTree>
    <p:extLst>
      <p:ext uri="{BB962C8B-B14F-4D97-AF65-F5344CB8AC3E}">
        <p14:creationId xmlns:p14="http://schemas.microsoft.com/office/powerpoint/2010/main" val="1354109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F7DB31D-C92E-4787-C6A5-E884B4B06D18}"/>
              </a:ext>
            </a:extLst>
          </p:cNvPr>
          <p:cNvPicPr>
            <a:picLocks noChangeAspect="1"/>
          </p:cNvPicPr>
          <p:nvPr/>
        </p:nvPicPr>
        <p:blipFill>
          <a:blip r:embed="rId2"/>
          <a:stretch>
            <a:fillRect/>
          </a:stretch>
        </p:blipFill>
        <p:spPr>
          <a:xfrm>
            <a:off x="650450" y="1740680"/>
            <a:ext cx="10415566" cy="3996000"/>
          </a:xfrm>
          <a:prstGeom prst="rect">
            <a:avLst/>
          </a:prstGeom>
        </p:spPr>
      </p:pic>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941030" y="315390"/>
            <a:ext cx="10529279" cy="267549"/>
          </a:xfrm>
        </p:spPr>
        <p:txBody>
          <a:bodyPr/>
          <a:lstStyle/>
          <a:p>
            <a:r>
              <a:rPr lang="ar-MA" sz="1800" b="1" dirty="0">
                <a:latin typeface="Calibri"/>
                <a:ea typeface="Calibri"/>
                <a:cs typeface="Calibri"/>
                <a:sym typeface="Calibri"/>
              </a:rPr>
              <a:t>جيد، المؤشر الصحيح هو:</a:t>
            </a:r>
            <a:endParaRPr lang="fr-FR" dirty="0"/>
          </a:p>
        </p:txBody>
      </p:sp>
      <p:sp>
        <p:nvSpPr>
          <p:cNvPr id="6" name="Espace réservé du contenu 5">
            <a:extLst>
              <a:ext uri="{FF2B5EF4-FFF2-40B4-BE49-F238E27FC236}">
                <a16:creationId xmlns:a16="http://schemas.microsoft.com/office/drawing/2014/main" id="{5BC4DF9B-C317-5BB5-41E2-5F51209FBD15}"/>
              </a:ext>
            </a:extLst>
          </p:cNvPr>
          <p:cNvSpPr>
            <a:spLocks noGrp="1"/>
          </p:cNvSpPr>
          <p:nvPr>
            <p:ph sz="quarter" idx="11"/>
          </p:nvPr>
        </p:nvSpPr>
        <p:spPr/>
        <p:txBody>
          <a:bodyPr/>
          <a:lstStyle/>
          <a:p>
            <a:r>
              <a:rPr lang="ar-MA" dirty="0"/>
              <a:t>يستمع المدرس إلى إجابات المتعلمين مع استفسارهم عن الإجابات المقدمة.</a:t>
            </a:r>
            <a:endParaRPr lang="fr-FR" dirty="0"/>
          </a:p>
        </p:txBody>
      </p:sp>
      <p:sp>
        <p:nvSpPr>
          <p:cNvPr id="9" name="ZoneTexte 8">
            <a:extLst>
              <a:ext uri="{FF2B5EF4-FFF2-40B4-BE49-F238E27FC236}">
                <a16:creationId xmlns:a16="http://schemas.microsoft.com/office/drawing/2014/main" id="{67A42796-B32D-26D9-245B-7E125AFA8924}"/>
              </a:ext>
            </a:extLst>
          </p:cNvPr>
          <p:cNvSpPr txBox="1"/>
          <p:nvPr/>
        </p:nvSpPr>
        <p:spPr>
          <a:xfrm>
            <a:off x="1923067" y="4658899"/>
            <a:ext cx="3582186" cy="923330"/>
          </a:xfrm>
          <a:prstGeom prst="rect">
            <a:avLst/>
          </a:prstGeom>
          <a:noFill/>
        </p:spPr>
        <p:txBody>
          <a:bodyPr wrap="square">
            <a:spAutoFit/>
          </a:bodyPr>
          <a:lstStyle/>
          <a:p>
            <a:pPr lvl="0" algn="just" rtl="1"/>
            <a:r>
              <a:rPr lang="ar-SA"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تَرْسِيخِ قِيَمِ العمل الجماعي، ومَبَادِئ الِانْضِبَاطِ وتَحَمُّلِ المسؤولية، وتَثْبِيتِ قِيَمِ الإنتاج و</a:t>
            </a:r>
            <a:r>
              <a:rPr lang="ar-MA"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ال</a:t>
            </a:r>
            <a:r>
              <a:rPr lang="ar-SA"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سلَامَةِ ومَعَايِيرِهِمَا</a:t>
            </a:r>
            <a:endParaRPr lang="fr-FR" sz="18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3794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ar-MA" sz="3600" b="1" kern="0" dirty="0">
                  <a:solidFill>
                    <a:srgbClr val="44546A"/>
                  </a:solidFill>
                  <a:latin typeface="Calibri"/>
                  <a:ea typeface="Calibri"/>
                  <a:cs typeface="Calibri"/>
                </a:rPr>
                <a:t>4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أستثمر</a:t>
            </a:r>
          </a:p>
        </p:txBody>
      </p:sp>
      <p:pic>
        <p:nvPicPr>
          <p:cNvPr id="7" name="Picture 1">
            <a:extLst>
              <a:ext uri="{FF2B5EF4-FFF2-40B4-BE49-F238E27FC236}">
                <a16:creationId xmlns:a16="http://schemas.microsoft.com/office/drawing/2014/main" id="{D5AC49F1-E0F4-006A-1368-F07ABA5C4E3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274859" y="1002764"/>
            <a:ext cx="2795544" cy="2795544"/>
          </a:xfrm>
          <a:prstGeom prst="rect">
            <a:avLst/>
          </a:prstGeom>
        </p:spPr>
      </p:pic>
    </p:spTree>
    <p:extLst>
      <p:ext uri="{BB962C8B-B14F-4D97-AF65-F5344CB8AC3E}">
        <p14:creationId xmlns:p14="http://schemas.microsoft.com/office/powerpoint/2010/main" val="476540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780440" y="135399"/>
            <a:ext cx="731837" cy="731837"/>
          </a:xfrm>
          <a:prstGeom prst="rect">
            <a:avLst/>
          </a:prstGeom>
          <a:noFill/>
          <a:ln>
            <a:noFill/>
          </a:ln>
        </p:spPr>
      </p:pic>
      <p:pic>
        <p:nvPicPr>
          <p:cNvPr id="10" name="Picture 2" descr="Image générée">
            <a:extLst>
              <a:ext uri="{FF2B5EF4-FFF2-40B4-BE49-F238E27FC236}">
                <a16:creationId xmlns:a16="http://schemas.microsoft.com/office/drawing/2014/main" id="{56A7BC20-09FF-088B-900B-F6C42BDCD1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9" t="77363" r="68628" b="4644"/>
          <a:stretch>
            <a:fillRect/>
          </a:stretch>
        </p:blipFill>
        <p:spPr bwMode="auto">
          <a:xfrm>
            <a:off x="67374" y="181505"/>
            <a:ext cx="1044783" cy="787109"/>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a:extLst>
              <a:ext uri="{FF2B5EF4-FFF2-40B4-BE49-F238E27FC236}">
                <a16:creationId xmlns:a16="http://schemas.microsoft.com/office/drawing/2014/main" id="{590961CD-223A-77D6-CBFF-1F9B6E3E9A0B}"/>
              </a:ext>
            </a:extLst>
          </p:cNvPr>
          <p:cNvSpPr>
            <a:spLocks noGrp="1"/>
          </p:cNvSpPr>
          <p:nvPr>
            <p:ph type="title"/>
          </p:nvPr>
        </p:nvSpPr>
        <p:spPr>
          <a:xfrm>
            <a:off x="1006799" y="195667"/>
            <a:ext cx="10529279" cy="267549"/>
          </a:xfrm>
        </p:spPr>
        <p:txBody>
          <a:bodyPr/>
          <a:lstStyle/>
          <a:p>
            <a:pPr rtl="1"/>
            <a:r>
              <a:rPr lang="ar-MA" dirty="0"/>
              <a:t>أجيب شفهيا: </a:t>
            </a:r>
            <a:endParaRPr lang="fr-FR" dirty="0"/>
          </a:p>
        </p:txBody>
      </p:sp>
      <p:sp>
        <p:nvSpPr>
          <p:cNvPr id="9" name="Espace réservé du contenu 8">
            <a:extLst>
              <a:ext uri="{FF2B5EF4-FFF2-40B4-BE49-F238E27FC236}">
                <a16:creationId xmlns:a16="http://schemas.microsoft.com/office/drawing/2014/main" id="{3BDCB636-E770-7DED-FF0D-4E19E5B29DF5}"/>
              </a:ext>
            </a:extLst>
          </p:cNvPr>
          <p:cNvSpPr>
            <a:spLocks noGrp="1"/>
          </p:cNvSpPr>
          <p:nvPr>
            <p:ph sz="quarter" idx="11"/>
          </p:nvPr>
        </p:nvSpPr>
        <p:spPr/>
        <p:txBody>
          <a:bodyPr/>
          <a:lstStyle/>
          <a:p>
            <a:r>
              <a:rPr lang="ar-MA" sz="1400" dirty="0">
                <a:cs typeface="Calibri" panose="020F0502020204030204" pitchFamily="34" charset="0"/>
              </a:rPr>
              <a:t>يمنح المدرس</a:t>
            </a:r>
            <a:r>
              <a:rPr lang="ar-MA" sz="1400" dirty="0">
                <a:solidFill>
                  <a:srgbClr val="FF0000"/>
                </a:solidFill>
                <a:cs typeface="Calibri" panose="020F0502020204030204" pitchFamily="34" charset="0"/>
              </a:rPr>
              <a:t> دقيقتين </a:t>
            </a:r>
            <a:r>
              <a:rPr lang="ar-MA" sz="1400" dirty="0">
                <a:cs typeface="Calibri" panose="020F0502020204030204" pitchFamily="34" charset="0"/>
              </a:rPr>
              <a:t>للتفكير، ثم يختار 3 متعلمين لتقديم إجاباتهم، ويستفسر 4 عن رأيه في إجابات زملائهم.</a:t>
            </a:r>
            <a:endParaRPr lang="fr-FR" sz="1400" i="1" dirty="0"/>
          </a:p>
        </p:txBody>
      </p:sp>
      <p:pic>
        <p:nvPicPr>
          <p:cNvPr id="5" name="Image 4">
            <a:extLst>
              <a:ext uri="{FF2B5EF4-FFF2-40B4-BE49-F238E27FC236}">
                <a16:creationId xmlns:a16="http://schemas.microsoft.com/office/drawing/2014/main" id="{CB28E295-A12C-DBE2-CFA4-11098795130B}"/>
              </a:ext>
            </a:extLst>
          </p:cNvPr>
          <p:cNvPicPr>
            <a:picLocks noChangeAspect="1"/>
          </p:cNvPicPr>
          <p:nvPr/>
        </p:nvPicPr>
        <p:blipFill>
          <a:blip r:embed="rId4"/>
          <a:stretch>
            <a:fillRect/>
          </a:stretch>
        </p:blipFill>
        <p:spPr>
          <a:xfrm>
            <a:off x="914400" y="2347912"/>
            <a:ext cx="10363200" cy="2162175"/>
          </a:xfrm>
          <a:prstGeom prst="rect">
            <a:avLst/>
          </a:prstGeom>
        </p:spPr>
      </p:pic>
    </p:spTree>
    <p:extLst>
      <p:ext uri="{BB962C8B-B14F-4D97-AF65-F5344CB8AC3E}">
        <p14:creationId xmlns:p14="http://schemas.microsoft.com/office/powerpoint/2010/main" val="35299853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10" name="Picture 2" descr="Lever la main - Icônes mains et gestes gratuites">
            <a:extLst>
              <a:ext uri="{FF2B5EF4-FFF2-40B4-BE49-F238E27FC236}">
                <a16:creationId xmlns:a16="http://schemas.microsoft.com/office/drawing/2014/main" id="{C43E6C37-D4A2-8A1F-4472-C6C55505D8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295"/>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9">
            <a:extLst>
              <a:ext uri="{FF2B5EF4-FFF2-40B4-BE49-F238E27FC236}">
                <a16:creationId xmlns:a16="http://schemas.microsoft.com/office/drawing/2014/main" id="{37AAC3D7-29B1-A4D9-0FF9-FA502A73E6A2}"/>
              </a:ext>
            </a:extLst>
          </p:cNvPr>
          <p:cNvSpPr txBox="1">
            <a:spLocks noChangeArrowheads="1"/>
          </p:cNvSpPr>
          <p:nvPr/>
        </p:nvSpPr>
        <p:spPr bwMode="auto">
          <a:xfrm>
            <a:off x="3468300" y="2989500"/>
            <a:ext cx="4798124" cy="1503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1952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50000"/>
              </a:lnSpc>
              <a:spcBef>
                <a:spcPct val="0"/>
              </a:spcBef>
              <a:spcAft>
                <a:spcPts val="800"/>
              </a:spcAft>
              <a:buNone/>
            </a:pPr>
            <a:r>
              <a:rPr lang="ar-MA" altLang="fr-FR" b="1" dirty="0">
                <a:cs typeface="Calibri" panose="020F0502020204030204" pitchFamily="34" charset="0"/>
              </a:rPr>
              <a:t>ما المعجم الذي اكتسبناه اليوم؟</a:t>
            </a:r>
          </a:p>
          <a:p>
            <a:pPr algn="r" rtl="1">
              <a:lnSpc>
                <a:spcPct val="150000"/>
              </a:lnSpc>
              <a:spcBef>
                <a:spcPct val="0"/>
              </a:spcBef>
              <a:spcAft>
                <a:spcPts val="800"/>
              </a:spcAft>
              <a:buNone/>
            </a:pPr>
            <a:endParaRPr lang="ar-MA" altLang="fr-FR" sz="3200" dirty="0">
              <a:cs typeface="Calibri" panose="020F0502020204030204" pitchFamily="34" charset="0"/>
            </a:endParaRPr>
          </a:p>
        </p:txBody>
      </p:sp>
      <p:sp>
        <p:nvSpPr>
          <p:cNvPr id="5" name="Titre 4">
            <a:extLst>
              <a:ext uri="{FF2B5EF4-FFF2-40B4-BE49-F238E27FC236}">
                <a16:creationId xmlns:a16="http://schemas.microsoft.com/office/drawing/2014/main" id="{519F8A34-E759-A435-FA88-32CE89982D4B}"/>
              </a:ext>
            </a:extLst>
          </p:cNvPr>
          <p:cNvSpPr>
            <a:spLocks noGrp="1"/>
          </p:cNvSpPr>
          <p:nvPr>
            <p:ph type="title"/>
          </p:nvPr>
        </p:nvSpPr>
        <p:spPr>
          <a:xfrm>
            <a:off x="1006799" y="180644"/>
            <a:ext cx="10529279" cy="267549"/>
          </a:xfrm>
        </p:spPr>
        <p:txBody>
          <a:bodyPr/>
          <a:lstStyle/>
          <a:p>
            <a:r>
              <a:rPr lang="ar-MA" altLang="fr-FR" sz="1800" b="1" dirty="0">
                <a:cs typeface="Calibri" panose="020F0502020204030204" pitchFamily="34" charset="0"/>
              </a:rPr>
              <a:t>من يذكرني بما تعلمناه اليوم على مستوى المعجم؟</a:t>
            </a:r>
            <a:endParaRPr lang="fr-FR" dirty="0"/>
          </a:p>
        </p:txBody>
      </p:sp>
      <p:sp>
        <p:nvSpPr>
          <p:cNvPr id="7" name="Espace réservé du contenu 6">
            <a:extLst>
              <a:ext uri="{FF2B5EF4-FFF2-40B4-BE49-F238E27FC236}">
                <a16:creationId xmlns:a16="http://schemas.microsoft.com/office/drawing/2014/main" id="{11CFAA44-5202-86AC-DDE9-E1EFFF00CE19}"/>
              </a:ext>
            </a:extLst>
          </p:cNvPr>
          <p:cNvSpPr>
            <a:spLocks noGrp="1"/>
          </p:cNvSpPr>
          <p:nvPr>
            <p:ph sz="quarter" idx="11"/>
          </p:nvPr>
        </p:nvSpPr>
        <p:spPr>
          <a:xfrm>
            <a:off x="1146358" y="439416"/>
            <a:ext cx="10250160" cy="321521"/>
          </a:xfrm>
        </p:spPr>
        <p:txBody>
          <a:bodyPr/>
          <a:lstStyle/>
          <a:p>
            <a:pPr algn="r" rtl="1"/>
            <a:r>
              <a:rPr lang="ar-MA" sz="1400" dirty="0">
                <a:cs typeface="Calibri" panose="020F0502020204030204" pitchFamily="34" charset="0"/>
              </a:rPr>
              <a:t>يوجه المدرس  المتعلمين إلى تحديد المعجم المكتسب</a:t>
            </a:r>
            <a:endParaRPr lang="fr-FR" sz="1400" dirty="0">
              <a:cs typeface="Calibri" panose="020F0502020204030204" pitchFamily="34" charset="0"/>
            </a:endParaRPr>
          </a:p>
        </p:txBody>
      </p:sp>
    </p:spTree>
    <p:extLst>
      <p:ext uri="{BB962C8B-B14F-4D97-AF65-F5344CB8AC3E}">
        <p14:creationId xmlns:p14="http://schemas.microsoft.com/office/powerpoint/2010/main" val="3766911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34" name="Image 8">
            <a:extLst>
              <a:ext uri="{FF2B5EF4-FFF2-40B4-BE49-F238E27FC236}">
                <a16:creationId xmlns:a16="http://schemas.microsoft.com/office/drawing/2014/main" id="{76D6056F-709A-DA6E-F221-113239EBBE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7677"/>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4">
            <a:extLst>
              <a:ext uri="{FF2B5EF4-FFF2-40B4-BE49-F238E27FC236}">
                <a16:creationId xmlns:a16="http://schemas.microsoft.com/office/drawing/2014/main" id="{3091E553-5270-1421-BA0D-E02220F7D31A}"/>
              </a:ext>
            </a:extLst>
          </p:cNvPr>
          <p:cNvSpPr>
            <a:spLocks noGrp="1"/>
          </p:cNvSpPr>
          <p:nvPr>
            <p:ph type="title"/>
          </p:nvPr>
        </p:nvSpPr>
        <p:spPr>
          <a:xfrm>
            <a:off x="1001271" y="233664"/>
            <a:ext cx="10529279" cy="267549"/>
          </a:xfrm>
        </p:spPr>
        <p:txBody>
          <a:bodyPr/>
          <a:lstStyle/>
          <a:p>
            <a:r>
              <a:rPr lang="ar-MA" altLang="fr-FR" sz="1800" b="1" dirty="0">
                <a:cs typeface="Calibri" panose="020F0502020204030204" pitchFamily="34" charset="0"/>
              </a:rPr>
              <a:t>قدموا لي الكلمات التي تعرفنا عليها اليوم.</a:t>
            </a:r>
            <a:endParaRPr lang="fr-FR" dirty="0"/>
          </a:p>
        </p:txBody>
      </p:sp>
      <p:sp>
        <p:nvSpPr>
          <p:cNvPr id="7" name="Espace réservé du contenu 6">
            <a:extLst>
              <a:ext uri="{FF2B5EF4-FFF2-40B4-BE49-F238E27FC236}">
                <a16:creationId xmlns:a16="http://schemas.microsoft.com/office/drawing/2014/main" id="{64F44B45-0369-A98D-FE2C-A141649B585E}"/>
              </a:ext>
            </a:extLst>
          </p:cNvPr>
          <p:cNvSpPr>
            <a:spLocks noGrp="1"/>
          </p:cNvSpPr>
          <p:nvPr>
            <p:ph sz="quarter" idx="11"/>
          </p:nvPr>
        </p:nvSpPr>
        <p:spPr/>
        <p:txBody>
          <a:bodyPr/>
          <a:lstStyle/>
          <a:p>
            <a:pPr algn="r" rtl="1"/>
            <a:r>
              <a:rPr lang="ar-MA" sz="1400" dirty="0">
                <a:cs typeface="Calibri" panose="020F0502020204030204" pitchFamily="34" charset="0"/>
              </a:rPr>
              <a:t>يوجه المدرس  المتعلمين إلى تحديد المعجم المكتسب</a:t>
            </a:r>
            <a:r>
              <a:rPr lang="ar-MA" sz="1400" dirty="0"/>
              <a:t>.</a:t>
            </a:r>
            <a:endParaRPr lang="fr-FR" sz="1400" dirty="0"/>
          </a:p>
        </p:txBody>
      </p:sp>
      <p:sp>
        <p:nvSpPr>
          <p:cNvPr id="3" name="Étiquette 2">
            <a:extLst>
              <a:ext uri="{FF2B5EF4-FFF2-40B4-BE49-F238E27FC236}">
                <a16:creationId xmlns:a16="http://schemas.microsoft.com/office/drawing/2014/main" id="{0A9E0FE5-E709-A605-B3A2-FC8226075979}"/>
              </a:ext>
            </a:extLst>
          </p:cNvPr>
          <p:cNvSpPr/>
          <p:nvPr/>
        </p:nvSpPr>
        <p:spPr>
          <a:xfrm>
            <a:off x="5068103" y="3179543"/>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المقاولة</a:t>
            </a:r>
            <a:endParaRPr lang="fr-FR" sz="3200" b="1" dirty="0">
              <a:latin typeface="Calibri" panose="020F0502020204030204" pitchFamily="34" charset="0"/>
              <a:cs typeface="Calibri" panose="020F0502020204030204" pitchFamily="34" charset="0"/>
            </a:endParaRPr>
          </a:p>
        </p:txBody>
      </p:sp>
      <p:sp>
        <p:nvSpPr>
          <p:cNvPr id="36" name="Étiquette 35">
            <a:extLst>
              <a:ext uri="{FF2B5EF4-FFF2-40B4-BE49-F238E27FC236}">
                <a16:creationId xmlns:a16="http://schemas.microsoft.com/office/drawing/2014/main" id="{9332E3DE-02F4-9B62-3142-E6DB2B05AB64}"/>
              </a:ext>
            </a:extLst>
          </p:cNvPr>
          <p:cNvSpPr/>
          <p:nvPr/>
        </p:nvSpPr>
        <p:spPr>
          <a:xfrm>
            <a:off x="285434" y="3179543"/>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المعاملات السنوية</a:t>
            </a:r>
            <a:endParaRPr lang="fr-FR" sz="3200" b="1" dirty="0">
              <a:latin typeface="Calibri" panose="020F0502020204030204" pitchFamily="34" charset="0"/>
              <a:cs typeface="Calibri" panose="020F0502020204030204" pitchFamily="34" charset="0"/>
            </a:endParaRPr>
          </a:p>
        </p:txBody>
      </p:sp>
      <p:sp>
        <p:nvSpPr>
          <p:cNvPr id="37" name="Étiquette 36">
            <a:extLst>
              <a:ext uri="{FF2B5EF4-FFF2-40B4-BE49-F238E27FC236}">
                <a16:creationId xmlns:a16="http://schemas.microsoft.com/office/drawing/2014/main" id="{CE3FBB8A-05C2-E428-6AA4-37EBA47B7EEE}"/>
              </a:ext>
            </a:extLst>
          </p:cNvPr>
          <p:cNvSpPr/>
          <p:nvPr/>
        </p:nvSpPr>
        <p:spPr>
          <a:xfrm>
            <a:off x="9850772" y="3043752"/>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المهارات المهنية</a:t>
            </a:r>
            <a:endParaRPr lang="fr-FR" sz="3200" b="1" dirty="0">
              <a:latin typeface="Calibri" panose="020F0502020204030204" pitchFamily="34" charset="0"/>
              <a:cs typeface="Calibri" panose="020F0502020204030204" pitchFamily="34" charset="0"/>
            </a:endParaRPr>
          </a:p>
        </p:txBody>
      </p:sp>
      <p:sp>
        <p:nvSpPr>
          <p:cNvPr id="38" name="Étiquette 37">
            <a:extLst>
              <a:ext uri="{FF2B5EF4-FFF2-40B4-BE49-F238E27FC236}">
                <a16:creationId xmlns:a16="http://schemas.microsoft.com/office/drawing/2014/main" id="{E7083C09-21A2-B3F3-5C66-53E1A75FC6D3}"/>
              </a:ext>
            </a:extLst>
          </p:cNvPr>
          <p:cNvSpPr/>
          <p:nvPr/>
        </p:nvSpPr>
        <p:spPr>
          <a:xfrm>
            <a:off x="2458853" y="1033028"/>
            <a:ext cx="2030929" cy="1206631"/>
          </a:xfrm>
          <a:prstGeom prst="plaque">
            <a:avLst/>
          </a:prstGeom>
          <a:ln w="5715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استيراد </a:t>
            </a:r>
            <a:endParaRPr lang="fr-FR" sz="3200" b="1" dirty="0">
              <a:latin typeface="Calibri" panose="020F0502020204030204" pitchFamily="34" charset="0"/>
              <a:cs typeface="Calibri" panose="020F0502020204030204" pitchFamily="34" charset="0"/>
            </a:endParaRPr>
          </a:p>
        </p:txBody>
      </p:sp>
      <p:sp>
        <p:nvSpPr>
          <p:cNvPr id="39" name="Étiquette 38">
            <a:extLst>
              <a:ext uri="{FF2B5EF4-FFF2-40B4-BE49-F238E27FC236}">
                <a16:creationId xmlns:a16="http://schemas.microsoft.com/office/drawing/2014/main" id="{4BBE83BF-E8D8-3093-3FB5-5924915A5DBB}"/>
              </a:ext>
            </a:extLst>
          </p:cNvPr>
          <p:cNvSpPr/>
          <p:nvPr/>
        </p:nvSpPr>
        <p:spPr>
          <a:xfrm>
            <a:off x="7571338" y="1039169"/>
            <a:ext cx="2030929" cy="1206631"/>
          </a:xfrm>
          <a:prstGeom prst="plaque">
            <a:avLst/>
          </a:prstGeom>
          <a:ln w="5715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السوق</a:t>
            </a:r>
            <a:endParaRPr lang="fr-FR" sz="3200" b="1" dirty="0">
              <a:latin typeface="Calibri" panose="020F0502020204030204" pitchFamily="34" charset="0"/>
              <a:cs typeface="Calibri" panose="020F0502020204030204" pitchFamily="34" charset="0"/>
            </a:endParaRPr>
          </a:p>
        </p:txBody>
      </p:sp>
      <p:sp>
        <p:nvSpPr>
          <p:cNvPr id="40" name="Étiquette 39">
            <a:extLst>
              <a:ext uri="{FF2B5EF4-FFF2-40B4-BE49-F238E27FC236}">
                <a16:creationId xmlns:a16="http://schemas.microsoft.com/office/drawing/2014/main" id="{9E89FAF9-4083-195B-09DD-E907D355B42B}"/>
              </a:ext>
            </a:extLst>
          </p:cNvPr>
          <p:cNvSpPr/>
          <p:nvPr/>
        </p:nvSpPr>
        <p:spPr>
          <a:xfrm>
            <a:off x="2416198" y="5464462"/>
            <a:ext cx="2030929" cy="1206631"/>
          </a:xfrm>
          <a:prstGeom prst="plaque">
            <a:avLst/>
          </a:prstGeom>
          <a:ln w="5715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الإدارة</a:t>
            </a:r>
            <a:endParaRPr lang="fr-FR" sz="3200" b="1" dirty="0">
              <a:latin typeface="Calibri" panose="020F0502020204030204" pitchFamily="34" charset="0"/>
              <a:cs typeface="Calibri" panose="020F0502020204030204" pitchFamily="34" charset="0"/>
            </a:endParaRPr>
          </a:p>
        </p:txBody>
      </p:sp>
      <p:sp>
        <p:nvSpPr>
          <p:cNvPr id="41" name="Étiquette 40">
            <a:extLst>
              <a:ext uri="{FF2B5EF4-FFF2-40B4-BE49-F238E27FC236}">
                <a16:creationId xmlns:a16="http://schemas.microsoft.com/office/drawing/2014/main" id="{81944BCE-5632-8705-3D01-0E907CEE0C27}"/>
              </a:ext>
            </a:extLst>
          </p:cNvPr>
          <p:cNvSpPr/>
          <p:nvPr/>
        </p:nvSpPr>
        <p:spPr>
          <a:xfrm>
            <a:off x="7475920" y="5464462"/>
            <a:ext cx="2030929" cy="1206631"/>
          </a:xfrm>
          <a:prstGeom prst="plaque">
            <a:avLst/>
          </a:prstGeom>
          <a:ln w="5715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نشاط تجاري</a:t>
            </a:r>
            <a:endParaRPr lang="fr-FR" sz="3200" b="1" dirty="0">
              <a:latin typeface="Calibri" panose="020F0502020204030204" pitchFamily="34" charset="0"/>
              <a:cs typeface="Calibri" panose="020F0502020204030204" pitchFamily="34" charset="0"/>
            </a:endParaRPr>
          </a:p>
        </p:txBody>
      </p:sp>
      <p:sp>
        <p:nvSpPr>
          <p:cNvPr id="42" name="Étiquette 41">
            <a:extLst>
              <a:ext uri="{FF2B5EF4-FFF2-40B4-BE49-F238E27FC236}">
                <a16:creationId xmlns:a16="http://schemas.microsoft.com/office/drawing/2014/main" id="{8F6CBA75-E25B-D565-01E8-B88FC151B429}"/>
              </a:ext>
            </a:extLst>
          </p:cNvPr>
          <p:cNvSpPr/>
          <p:nvPr/>
        </p:nvSpPr>
        <p:spPr>
          <a:xfrm>
            <a:off x="4889634" y="5475471"/>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المستثمر</a:t>
            </a:r>
            <a:endParaRPr lang="fr-FR" sz="3200" b="1" dirty="0">
              <a:latin typeface="Calibri" panose="020F0502020204030204" pitchFamily="34" charset="0"/>
              <a:cs typeface="Calibri" panose="020F0502020204030204" pitchFamily="34" charset="0"/>
            </a:endParaRPr>
          </a:p>
        </p:txBody>
      </p:sp>
      <p:sp>
        <p:nvSpPr>
          <p:cNvPr id="43" name="Étiquette 42">
            <a:extLst>
              <a:ext uri="{FF2B5EF4-FFF2-40B4-BE49-F238E27FC236}">
                <a16:creationId xmlns:a16="http://schemas.microsoft.com/office/drawing/2014/main" id="{3B6C0406-A73A-964A-8A80-602A384DFE0A}"/>
              </a:ext>
            </a:extLst>
          </p:cNvPr>
          <p:cNvSpPr/>
          <p:nvPr/>
        </p:nvSpPr>
        <p:spPr>
          <a:xfrm>
            <a:off x="4953802" y="1042156"/>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الإنتاج</a:t>
            </a:r>
            <a:endParaRPr lang="fr-FR" sz="3200" b="1" dirty="0">
              <a:latin typeface="Calibri" panose="020F0502020204030204" pitchFamily="34" charset="0"/>
              <a:cs typeface="Calibri" panose="020F0502020204030204" pitchFamily="34" charset="0"/>
            </a:endParaRPr>
          </a:p>
        </p:txBody>
      </p:sp>
      <p:sp>
        <p:nvSpPr>
          <p:cNvPr id="44" name="Étiquette 43">
            <a:extLst>
              <a:ext uri="{FF2B5EF4-FFF2-40B4-BE49-F238E27FC236}">
                <a16:creationId xmlns:a16="http://schemas.microsoft.com/office/drawing/2014/main" id="{58D1428D-A102-88EA-FA3C-D4E84A0CE8A1}"/>
              </a:ext>
            </a:extLst>
          </p:cNvPr>
          <p:cNvSpPr/>
          <p:nvPr/>
        </p:nvSpPr>
        <p:spPr>
          <a:xfrm>
            <a:off x="9850772" y="1059913"/>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الربح</a:t>
            </a:r>
            <a:endParaRPr lang="fr-FR" sz="3200" b="1" dirty="0">
              <a:latin typeface="Calibri" panose="020F0502020204030204" pitchFamily="34" charset="0"/>
              <a:cs typeface="Calibri" panose="020F0502020204030204" pitchFamily="34" charset="0"/>
            </a:endParaRPr>
          </a:p>
        </p:txBody>
      </p:sp>
      <p:sp>
        <p:nvSpPr>
          <p:cNvPr id="45" name="Étiquette 44">
            <a:extLst>
              <a:ext uri="{FF2B5EF4-FFF2-40B4-BE49-F238E27FC236}">
                <a16:creationId xmlns:a16="http://schemas.microsoft.com/office/drawing/2014/main" id="{8633715A-F19B-2AD7-643F-D307E8350BA2}"/>
              </a:ext>
            </a:extLst>
          </p:cNvPr>
          <p:cNvSpPr/>
          <p:nvPr/>
        </p:nvSpPr>
        <p:spPr>
          <a:xfrm>
            <a:off x="9850772" y="5464462"/>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الخدمات</a:t>
            </a:r>
            <a:endParaRPr lang="fr-FR" sz="3200" b="1" dirty="0">
              <a:latin typeface="Calibri" panose="020F0502020204030204" pitchFamily="34" charset="0"/>
              <a:cs typeface="Calibri" panose="020F0502020204030204" pitchFamily="34" charset="0"/>
            </a:endParaRPr>
          </a:p>
        </p:txBody>
      </p:sp>
      <p:sp>
        <p:nvSpPr>
          <p:cNvPr id="46" name="Étiquette 45">
            <a:extLst>
              <a:ext uri="{FF2B5EF4-FFF2-40B4-BE49-F238E27FC236}">
                <a16:creationId xmlns:a16="http://schemas.microsoft.com/office/drawing/2014/main" id="{B1A80F02-6507-2482-EA03-6CF72A68AF33}"/>
              </a:ext>
            </a:extLst>
          </p:cNvPr>
          <p:cNvSpPr/>
          <p:nvPr/>
        </p:nvSpPr>
        <p:spPr>
          <a:xfrm>
            <a:off x="310299" y="5479877"/>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الاستدامة</a:t>
            </a:r>
            <a:endParaRPr lang="fr-FR" sz="3200" b="1" dirty="0">
              <a:latin typeface="Calibri" panose="020F0502020204030204" pitchFamily="34" charset="0"/>
              <a:cs typeface="Calibri" panose="020F0502020204030204" pitchFamily="34" charset="0"/>
            </a:endParaRPr>
          </a:p>
        </p:txBody>
      </p:sp>
      <p:sp>
        <p:nvSpPr>
          <p:cNvPr id="47" name="Étiquette 46">
            <a:extLst>
              <a:ext uri="{FF2B5EF4-FFF2-40B4-BE49-F238E27FC236}">
                <a16:creationId xmlns:a16="http://schemas.microsoft.com/office/drawing/2014/main" id="{FD1A5E3E-AC1F-E6D5-E688-59042594C54F}"/>
              </a:ext>
            </a:extLst>
          </p:cNvPr>
          <p:cNvSpPr/>
          <p:nvPr/>
        </p:nvSpPr>
        <p:spPr>
          <a:xfrm>
            <a:off x="282147" y="1035040"/>
            <a:ext cx="2030929" cy="1206631"/>
          </a:xfrm>
          <a:prstGeom prst="plaque">
            <a:avLst/>
          </a:prstGeom>
          <a:ln w="57150">
            <a:solidFill>
              <a:srgbClr val="0852A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تصدير</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91901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4" name="Google Shape;1037;p71">
            <a:extLst>
              <a:ext uri="{FF2B5EF4-FFF2-40B4-BE49-F238E27FC236}">
                <a16:creationId xmlns:a16="http://schemas.microsoft.com/office/drawing/2014/main" id="{A8B4440C-1CEB-0E52-434E-8B433DD506D7}"/>
              </a:ext>
            </a:extLst>
          </p:cNvPr>
          <p:cNvSpPr/>
          <p:nvPr/>
        </p:nvSpPr>
        <p:spPr>
          <a:xfrm>
            <a:off x="838200" y="2875366"/>
            <a:ext cx="9817329" cy="962025"/>
          </a:xfrm>
          <a:prstGeom prst="roundRect">
            <a:avLst>
              <a:gd name="adj" fmla="val 16667"/>
            </a:avLst>
          </a:prstGeom>
          <a:noFill/>
          <a:ln>
            <a:noFill/>
          </a:ln>
        </p:spPr>
        <p:txBody>
          <a:bodyPr spcFirstLastPara="1" wrap="square" lIns="91425" tIns="45700" rIns="91425" bIns="45700" anchor="ctr" anchorCtr="0">
            <a:noAutofit/>
          </a:bodyPr>
          <a:lstStyle/>
          <a:p>
            <a:pPr algn="r" rtl="1"/>
            <a:r>
              <a:rPr lang="ar-MA" sz="3200" b="1" dirty="0">
                <a:solidFill>
                  <a:schemeClr val="dk1"/>
                </a:solidFill>
                <a:latin typeface="Calibri"/>
                <a:ea typeface="Calibri"/>
                <a:cs typeface="Calibri"/>
                <a:sym typeface="Calibri"/>
              </a:rPr>
              <a:t>تدربنا على مهارة الاستماع بتركيز وتحديد </a:t>
            </a:r>
            <a:r>
              <a:rPr lang="ar-MA" sz="3200" b="1" dirty="0">
                <a:solidFill>
                  <a:schemeClr val="dk1"/>
                </a:solidFill>
                <a:latin typeface="Calibri"/>
                <a:ea typeface="Calibri"/>
                <a:cs typeface="Calibri"/>
              </a:rPr>
              <a:t>عناصر النص الحجاجي</a:t>
            </a:r>
            <a:r>
              <a:rPr lang="ar-MA" sz="3200" b="1" dirty="0">
                <a:solidFill>
                  <a:schemeClr val="dk1"/>
                </a:solidFill>
                <a:latin typeface="Calibri"/>
                <a:ea typeface="Calibri"/>
                <a:cs typeface="Calibri"/>
                <a:sym typeface="Calibri"/>
              </a:rPr>
              <a:t>.</a:t>
            </a:r>
            <a:endParaRPr dirty="0"/>
          </a:p>
        </p:txBody>
      </p:sp>
      <p:pic>
        <p:nvPicPr>
          <p:cNvPr id="11" name="Google Shape;1048;p72">
            <a:extLst>
              <a:ext uri="{FF2B5EF4-FFF2-40B4-BE49-F238E27FC236}">
                <a16:creationId xmlns:a16="http://schemas.microsoft.com/office/drawing/2014/main" id="{6A7702DC-3647-6D01-78A1-F99727B5C872}"/>
              </a:ext>
            </a:extLst>
          </p:cNvPr>
          <p:cNvPicPr preferRelativeResize="0"/>
          <p:nvPr/>
        </p:nvPicPr>
        <p:blipFill rotWithShape="1">
          <a:blip r:embed="rId3">
            <a:alphaModFix/>
          </a:blip>
          <a:srcRect/>
          <a:stretch/>
        </p:blipFill>
        <p:spPr>
          <a:xfrm>
            <a:off x="107950" y="45232"/>
            <a:ext cx="730250" cy="730250"/>
          </a:xfrm>
          <a:prstGeom prst="rect">
            <a:avLst/>
          </a:prstGeom>
          <a:noFill/>
          <a:ln>
            <a:noFill/>
          </a:ln>
        </p:spPr>
      </p:pic>
      <p:sp>
        <p:nvSpPr>
          <p:cNvPr id="5" name="Titre 4">
            <a:extLst>
              <a:ext uri="{FF2B5EF4-FFF2-40B4-BE49-F238E27FC236}">
                <a16:creationId xmlns:a16="http://schemas.microsoft.com/office/drawing/2014/main" id="{1939D385-C0E3-4A3F-7E49-784C45E00227}"/>
              </a:ext>
            </a:extLst>
          </p:cNvPr>
          <p:cNvSpPr>
            <a:spLocks noGrp="1"/>
          </p:cNvSpPr>
          <p:nvPr>
            <p:ph type="title"/>
          </p:nvPr>
        </p:nvSpPr>
        <p:spPr>
          <a:xfrm>
            <a:off x="906369" y="240102"/>
            <a:ext cx="10529279" cy="267549"/>
          </a:xfrm>
        </p:spPr>
        <p:txBody>
          <a:bodyPr/>
          <a:lstStyle/>
          <a:p>
            <a:r>
              <a:rPr lang="ar-MA" sz="1800" b="1" dirty="0">
                <a:latin typeface="Calibri"/>
                <a:ea typeface="Calibri"/>
                <a:cs typeface="Calibri"/>
                <a:sym typeface="Calibri"/>
              </a:rPr>
              <a:t>ما المهارة التي اعتمدتم عليها ومكنتكم من الإجابة عن الأسئلة؟</a:t>
            </a:r>
            <a:endParaRPr lang="fr-FR" dirty="0"/>
          </a:p>
        </p:txBody>
      </p:sp>
      <p:sp>
        <p:nvSpPr>
          <p:cNvPr id="7" name="Espace réservé du contenu 6">
            <a:extLst>
              <a:ext uri="{FF2B5EF4-FFF2-40B4-BE49-F238E27FC236}">
                <a16:creationId xmlns:a16="http://schemas.microsoft.com/office/drawing/2014/main" id="{6324CCB4-CAEE-8763-B0C2-E88838EC8354}"/>
              </a:ext>
            </a:extLst>
          </p:cNvPr>
          <p:cNvSpPr>
            <a:spLocks noGrp="1"/>
          </p:cNvSpPr>
          <p:nvPr>
            <p:ph sz="quarter" idx="11"/>
          </p:nvPr>
        </p:nvSpPr>
        <p:spPr/>
        <p:txBody>
          <a:bodyPr/>
          <a:lstStyle/>
          <a:p>
            <a:pPr marL="0" marR="0" lvl="0" indent="0" algn="r" rtl="0">
              <a:lnSpc>
                <a:spcPct val="90000"/>
              </a:lnSpc>
              <a:spcBef>
                <a:spcPts val="0"/>
              </a:spcBef>
              <a:spcAft>
                <a:spcPts val="0"/>
              </a:spcAft>
              <a:buClr>
                <a:srgbClr val="AEABAB"/>
              </a:buClr>
              <a:buSzPts val="1400"/>
              <a:buFont typeface="Calibri"/>
              <a:buNone/>
            </a:pPr>
            <a:r>
              <a:rPr lang="ar-MA" sz="1400" i="1" dirty="0">
                <a:latin typeface="Calibri"/>
                <a:ea typeface="Calibri"/>
                <a:cs typeface="Calibri"/>
                <a:sym typeface="Calibri"/>
              </a:rPr>
              <a:t>يقدم المدرس شبكة المؤشرات وعناصرها. </a:t>
            </a:r>
          </a:p>
        </p:txBody>
      </p:sp>
    </p:spTree>
    <p:extLst>
      <p:ext uri="{BB962C8B-B14F-4D97-AF65-F5344CB8AC3E}">
        <p14:creationId xmlns:p14="http://schemas.microsoft.com/office/powerpoint/2010/main" val="145775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161925" y="52897"/>
            <a:ext cx="731837" cy="731837"/>
          </a:xfrm>
          <a:prstGeom prst="rect">
            <a:avLst/>
          </a:prstGeom>
          <a:noFill/>
          <a:ln>
            <a:noFill/>
          </a:ln>
        </p:spPr>
      </p:pic>
      <p:sp>
        <p:nvSpPr>
          <p:cNvPr id="5" name="Titre 4">
            <a:extLst>
              <a:ext uri="{FF2B5EF4-FFF2-40B4-BE49-F238E27FC236}">
                <a16:creationId xmlns:a16="http://schemas.microsoft.com/office/drawing/2014/main" id="{ABF3E223-0DD2-B70E-A0EF-F912137FD240}"/>
              </a:ext>
            </a:extLst>
          </p:cNvPr>
          <p:cNvSpPr>
            <a:spLocks noGrp="1"/>
          </p:cNvSpPr>
          <p:nvPr>
            <p:ph type="title"/>
          </p:nvPr>
        </p:nvSpPr>
        <p:spPr>
          <a:xfrm>
            <a:off x="893762" y="270955"/>
            <a:ext cx="10529279" cy="267549"/>
          </a:xfrm>
        </p:spPr>
        <p:txBody>
          <a:bodyPr/>
          <a:lstStyle/>
          <a:p>
            <a:pPr rtl="1">
              <a:lnSpc>
                <a:spcPts val="2075"/>
              </a:lnSpc>
            </a:pPr>
            <a:r>
              <a:rPr lang="ar-MA" altLang="fr-FR" sz="2000" b="1" dirty="0">
                <a:ea typeface="+mj-ea"/>
                <a:cs typeface="Calibri" panose="020F0502020204030204" pitchFamily="34" charset="0"/>
              </a:rPr>
              <a:t>قبل توديعكم، </a:t>
            </a:r>
            <a:r>
              <a:rPr lang="ar-MA" altLang="fr-FR" sz="2000" dirty="0"/>
              <a:t>أدعوكم إلى الإجابة عن هذا السؤال في منازلكم: </a:t>
            </a:r>
            <a:r>
              <a:rPr lang="ar-MA" sz="2000" dirty="0"/>
              <a:t>ورد في النص أن هنالك ثلاثة أنواع من المقاولات، ما النوع الذي تفضِّله</a:t>
            </a:r>
            <a:r>
              <a:rPr lang="ar-MA" sz="2000"/>
              <a:t>؟ علل </a:t>
            </a:r>
            <a:r>
              <a:rPr lang="ar-MA" sz="2000" dirty="0"/>
              <a:t>جوابك</a:t>
            </a:r>
            <a:r>
              <a:rPr lang="ar-MA" sz="2000" b="1" dirty="0">
                <a:solidFill>
                  <a:schemeClr val="bg2">
                    <a:lumMod val="50000"/>
                  </a:schemeClr>
                </a:solidFill>
                <a:ea typeface="+mj-ea"/>
                <a:cs typeface="Calibri" panose="020F0502020204030204" pitchFamily="34" charset="0"/>
              </a:rPr>
              <a:t>.</a:t>
            </a:r>
            <a:endParaRPr lang="ar-MA" altLang="fr-FR" sz="2000" b="1" dirty="0">
              <a:ea typeface="+mj-ea"/>
              <a:cs typeface="Calibri" panose="020F0502020204030204" pitchFamily="34" charset="0"/>
            </a:endParaRPr>
          </a:p>
        </p:txBody>
      </p:sp>
      <p:sp>
        <p:nvSpPr>
          <p:cNvPr id="9" name="Espace réservé du contenu 8">
            <a:extLst>
              <a:ext uri="{FF2B5EF4-FFF2-40B4-BE49-F238E27FC236}">
                <a16:creationId xmlns:a16="http://schemas.microsoft.com/office/drawing/2014/main" id="{A76000BA-750C-A9FE-9CCD-AEF91907F216}"/>
              </a:ext>
            </a:extLst>
          </p:cNvPr>
          <p:cNvSpPr>
            <a:spLocks noGrp="1"/>
          </p:cNvSpPr>
          <p:nvPr>
            <p:ph sz="quarter" idx="11"/>
          </p:nvPr>
        </p:nvSpPr>
        <p:spPr/>
        <p:txBody>
          <a:bodyPr/>
          <a:lstStyle/>
          <a:p>
            <a:pPr algn="r"/>
            <a:r>
              <a:rPr lang="ar-MA" sz="1400" i="1" dirty="0">
                <a:latin typeface="+mn-lt"/>
                <a:cs typeface="Calibri" panose="020F0502020204030204" pitchFamily="34" charset="0"/>
              </a:rPr>
              <a:t>يشرح المدرس النشاط ويقدم مثالا للجواب.</a:t>
            </a:r>
            <a:endParaRPr lang="fr-FR" sz="1400" i="1" dirty="0"/>
          </a:p>
        </p:txBody>
      </p:sp>
      <p:pic>
        <p:nvPicPr>
          <p:cNvPr id="3" name="Image 2">
            <a:extLst>
              <a:ext uri="{FF2B5EF4-FFF2-40B4-BE49-F238E27FC236}">
                <a16:creationId xmlns:a16="http://schemas.microsoft.com/office/drawing/2014/main" id="{E2723C03-7A88-8642-E8D6-B845F2C29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3542" y="1275905"/>
            <a:ext cx="4807572" cy="4743450"/>
          </a:xfrm>
          <a:prstGeom prst="rect">
            <a:avLst/>
          </a:prstGeom>
        </p:spPr>
      </p:pic>
      <p:pic>
        <p:nvPicPr>
          <p:cNvPr id="4" name="Image 3">
            <a:extLst>
              <a:ext uri="{FF2B5EF4-FFF2-40B4-BE49-F238E27FC236}">
                <a16:creationId xmlns:a16="http://schemas.microsoft.com/office/drawing/2014/main" id="{DC391973-D777-FD81-3AC0-443C5419079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233121" y="2217087"/>
            <a:ext cx="4431493" cy="3708000"/>
          </a:xfrm>
          <a:prstGeom prst="rect">
            <a:avLst/>
          </a:prstGeom>
        </p:spPr>
      </p:pic>
    </p:spTree>
    <p:extLst>
      <p:ext uri="{BB962C8B-B14F-4D97-AF65-F5344CB8AC3E}">
        <p14:creationId xmlns:p14="http://schemas.microsoft.com/office/powerpoint/2010/main" val="4283461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4773062" y="1827456"/>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a:rPr>
              <a:t>وَصَلْنَا إِلَى نِهَايَةِ </a:t>
            </a:r>
            <a:r>
              <a:rPr lang="ar-MA" sz="2800" i="1">
                <a:solidFill>
                  <a:prstClr val="black"/>
                </a:solidFill>
                <a:latin typeface="Calibri" panose="020F0502020204030204"/>
              </a:rPr>
              <a:t>ٱلْحِصَّةِ</a:t>
            </a:r>
            <a:r>
              <a:rPr lang="ar-MA" sz="2800" i="1" dirty="0">
                <a:solidFill>
                  <a:prstClr val="black"/>
                </a:solidFill>
                <a:latin typeface="Calibri" panose="020F0502020204030204"/>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2610</TotalTime>
  <Words>1789</Words>
  <Application>Microsoft Office PowerPoint</Application>
  <PresentationFormat>Grand écran</PresentationFormat>
  <Paragraphs>272</Paragraphs>
  <Slides>56</Slides>
  <Notes>13</Notes>
  <HiddenSlides>3</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56</vt:i4>
      </vt:variant>
    </vt:vector>
  </HeadingPairs>
  <TitlesOfParts>
    <vt:vector size="68" baseType="lpstr">
      <vt:lpstr>Aptos</vt:lpstr>
      <vt:lpstr>Aptos Display</vt:lpstr>
      <vt:lpstr>Arial</vt:lpstr>
      <vt:lpstr>Arial Rounded</vt:lpstr>
      <vt:lpstr>Calibri</vt:lpstr>
      <vt:lpstr>Calibri Light</vt:lpstr>
      <vt:lpstr>Dosis</vt:lpstr>
      <vt:lpstr>Georgia</vt:lpstr>
      <vt:lpstr>Inter</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نشاط اعتيادي: اقترح فكرة إبداعية.</vt:lpstr>
      <vt:lpstr>Présentation PowerPoint</vt:lpstr>
      <vt:lpstr>الآن، دعونا نتحقق معًا من الواجبات المنزلية التي طلب منكم إنجازها، لنتأكد من مدى اجتهادكم وفهمكم الدرس.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يرتبط مفهوم عالم المقاولات بمجموعة من المفردات، منها: </vt:lpstr>
      <vt:lpstr>Présentation PowerPoint</vt:lpstr>
      <vt:lpstr>الآن، ستشتغلون بشكل فردي في كراساتكم لإتمام الجدول </vt:lpstr>
      <vt:lpstr>إليكم الإجابات الصحيحة.</vt:lpstr>
      <vt:lpstr>Présentation PowerPoint</vt:lpstr>
      <vt:lpstr>قبل التسميع أقدم لكم المهمة التي ينبغي إنجازها: تحديد عناصر الوضعية التواصلية. </vt:lpstr>
      <vt:lpstr>سأسمعكم النص التسميع الأول، انتبهوا سوف نبدأ، أنصتوا جيدا ودوِّنوا رؤوس أقلام في دفتر البحث </vt:lpstr>
      <vt:lpstr>قبل أن نستمع إلى نص بعنوان المقاولة وأبعادها المختلفة ، نتذكر أبرز قواعد الاستماع الجيد. </vt:lpstr>
      <vt:lpstr>الآن، سأسمعكم نصا بعنوان: المقاولة وأبعادها المختلفة ، حاولوا أن تحددوا  عناصر الوضعية التواصلية. </vt:lpstr>
      <vt:lpstr>أحسنتم. إليكم عناصر الوضعية التواصلية.</vt:lpstr>
      <vt:lpstr>Présentation PowerPoint</vt:lpstr>
      <vt:lpstr>Présentation PowerPoint</vt:lpstr>
      <vt:lpstr>قبل التسميع أقدم لكم المهمة التي ينبغي إنجازها: فهم النص المسموع</vt:lpstr>
      <vt:lpstr>سأسمعكم النص مرة ثانية، انتبهوا سوف نبدأ، أنصتوا جيدا. </vt:lpstr>
      <vt:lpstr>أمامكم الأسئلة التي ينبغي عليكم الإجابة عنها ثنائيا.</vt:lpstr>
      <vt:lpstr>لنستمع إلى إجاباتكم.</vt:lpstr>
      <vt:lpstr>ممتاز. إليكم الإجابات الصحيحة.</vt:lpstr>
      <vt:lpstr>ممتاز. إليكم الإجابات الصحيحة.</vt:lpstr>
      <vt:lpstr>ممتاز. إليكم الإجابات الصحيحة.</vt:lpstr>
      <vt:lpstr>Présentation PowerPoint</vt:lpstr>
      <vt:lpstr>أذكركم، لكي أحدد عناصر النص الحجاجي ، فإني أتبع الخطوات الآتية:</vt:lpstr>
      <vt:lpstr>Présentation PowerPoint</vt:lpstr>
      <vt:lpstr>قبل التسميع أقدم لكم المهمة التي ينبغي إنجازها: تحديد عناصر النص الحجاجي.</vt:lpstr>
      <vt:lpstr>Présentation PowerPoint</vt:lpstr>
      <vt:lpstr>ننتقل الآن، إلى الجواب عن السؤال الآتي  فرديا. والمطلوب هو ملء الجدول بعناصر النص الحجاجي انطلاقا من النص .</vt:lpstr>
      <vt:lpstr>ما أروعكم! أمامكم الجواب الصحيح.</vt:lpstr>
      <vt:lpstr>Présentation PowerPoint</vt:lpstr>
      <vt:lpstr>قبل التسميع أقدم لكم المهمة التي ينبغي إنجازها:.</vt:lpstr>
      <vt:lpstr>سأسمعكم النص مرة رابعة، انتبهوا سوف نبدأ، أنصتوا جيدا. </vt:lpstr>
      <vt:lpstr>استخراج مؤشر دال على قيم المقاولة</vt:lpstr>
      <vt:lpstr>جيد، المؤشر الصحيح هو:</vt:lpstr>
      <vt:lpstr>Présentation PowerPoint</vt:lpstr>
      <vt:lpstr>أجيب شفهيا: </vt:lpstr>
      <vt:lpstr>Présentation PowerPoint</vt:lpstr>
      <vt:lpstr>من يذكرني بما تعلمناه اليوم على مستوى المعجم؟</vt:lpstr>
      <vt:lpstr>قدموا لي الكلمات التي تعرفنا عليها اليوم.</vt:lpstr>
      <vt:lpstr>ما المهارة التي اعتمدتم عليها ومكنتكم من الإجابة عن الأسئلة؟</vt:lpstr>
      <vt:lpstr>قبل توديعكم، أدعوكم إلى الإجابة عن هذا السؤال في منازلكم: ورد في النص أن هنالك ثلاثة أنواع من المقاولات، ما النوع الذي تفضِّله؟ علل جوابك.</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86</cp:revision>
  <dcterms:created xsi:type="dcterms:W3CDTF">2025-11-03T10:55:47Z</dcterms:created>
  <dcterms:modified xsi:type="dcterms:W3CDTF">2026-04-04T17:53:49Z</dcterms:modified>
</cp:coreProperties>
</file>