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61" r:id="rId3"/>
  </p:sldMasterIdLst>
  <p:notesMasterIdLst>
    <p:notesMasterId r:id="rId6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Lst>
  <p:sldSz cx="12192000" cy="6858000"/>
  <p:notesSz cx="6858000" cy="9144000"/>
  <p:embeddedFontLst>
    <p:embeddedFont>
      <p:font typeface="Calibri" panose="020F0502020204030204" pitchFamily="34" charset="0"/>
      <p:regular r:id="rId61"/>
      <p:bold r:id="rId62"/>
    </p:embeddedFont>
    <p:embeddedFont>
      <p:font typeface="Dosis" pitchFamily="2" charset="0"/>
      <p:regular r:id="rId63"/>
      <p:bold r:id="rId64"/>
    </p:embeddedFont>
    <p:embeddedFont>
      <p:font typeface="Georgia" panose="02040502050405020303" pitchFamily="18" charset="0"/>
      <p:regular r:id="rId65"/>
      <p:bold r:id="rId66"/>
      <p:italic r:id="rId67"/>
      <p:boldItalic r:id="rId68"/>
    </p:embeddedFont>
    <p:embeddedFont>
      <p:font typeface="Play" panose="020B0604020202020204" charset="0"/>
      <p:regular r:id="rId69"/>
      <p:bold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ixVUFwv6d49OPPjnoQGz9Cmh2L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53F7C01-37A2-431B-B48A-C52875E7B9A2}">
  <a:tblStyle styleId="{853F7C01-37A2-431B-B48A-C52875E7B9A2}"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E99D45C-EA36-4D1E-B787-B3FCDBA440D9}"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3.fntdata"/><Relationship Id="rId6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6.fntdata"/><Relationship Id="rId74"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font" Target="fonts/font1.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font" Target="fonts/font5.fntdata"/><Relationship Id="rId73"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theme" Target="theme/theme1.xml"/><Relationship Id="rId7"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443" name="Google Shape;443;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71" name="Google Shape;47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88" name="Google Shape;48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0" name="Google Shape;5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9" name="Google Shape;60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2" name="Google Shape;642;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1" name="Google Shape;65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1" name="Google Shape;66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1" name="Google Shape;691;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4" name="Google Shape;704;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9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3" name="Google Shape;713;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9" name="Google Shape;71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just" rtl="1">
              <a:lnSpc>
                <a:spcPct val="100000"/>
              </a:lnSpc>
              <a:spcBef>
                <a:spcPts val="0"/>
              </a:spcBef>
              <a:spcAft>
                <a:spcPts val="0"/>
              </a:spcAft>
              <a:buSzPts val="1400"/>
              <a:buNone/>
            </a:pPr>
            <a:r>
              <a:rPr lang="ar-MA" sz="1200"/>
              <a:t>توجيهات إلى الأستاذ:</a:t>
            </a:r>
            <a:endParaRPr/>
          </a:p>
          <a:p>
            <a:pPr marL="457200" lvl="0" indent="-228600" algn="just" rtl="1">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marL="457200" lvl="0" indent="-228600" algn="just" rtl="1">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marL="457200" lvl="0" indent="-228600" algn="just" rtl="1">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marL="0" lvl="0" indent="0" algn="l" rtl="0">
              <a:lnSpc>
                <a:spcPct val="100000"/>
              </a:lnSpc>
              <a:spcBef>
                <a:spcPts val="0"/>
              </a:spcBef>
              <a:spcAft>
                <a:spcPts val="0"/>
              </a:spcAft>
              <a:buSzPts val="1400"/>
              <a:buNone/>
            </a:pPr>
            <a:endParaRPr/>
          </a:p>
        </p:txBody>
      </p:sp>
      <p:sp>
        <p:nvSpPr>
          <p:cNvPr id="739" name="Google Shape;739;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just" rtl="1">
              <a:lnSpc>
                <a:spcPct val="100000"/>
              </a:lnSpc>
              <a:spcBef>
                <a:spcPts val="0"/>
              </a:spcBef>
              <a:spcAft>
                <a:spcPts val="0"/>
              </a:spcAft>
              <a:buSzPts val="1400"/>
              <a:buNone/>
            </a:pPr>
            <a:r>
              <a:rPr lang="ar-MA" sz="1200"/>
              <a:t>توجيهات إلى الأستاذ:</a:t>
            </a:r>
            <a:endParaRPr/>
          </a:p>
          <a:p>
            <a:pPr marL="457200" lvl="0" indent="-228600" algn="just" rtl="1">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marL="457200" lvl="0" indent="-228600" algn="just" rtl="1">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marL="457200" lvl="0" indent="-228600" algn="just" rtl="1">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marL="0" lvl="0" indent="0" algn="l" rtl="0">
              <a:lnSpc>
                <a:spcPct val="100000"/>
              </a:lnSpc>
              <a:spcBef>
                <a:spcPts val="0"/>
              </a:spcBef>
              <a:spcAft>
                <a:spcPts val="0"/>
              </a:spcAft>
              <a:buSzPts val="1400"/>
              <a:buNone/>
            </a:pPr>
            <a:endParaRPr/>
          </a:p>
        </p:txBody>
      </p:sp>
      <p:sp>
        <p:nvSpPr>
          <p:cNvPr id="756" name="Google Shape;756;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just" rtl="1">
              <a:lnSpc>
                <a:spcPct val="100000"/>
              </a:lnSpc>
              <a:spcBef>
                <a:spcPts val="0"/>
              </a:spcBef>
              <a:spcAft>
                <a:spcPts val="0"/>
              </a:spcAft>
              <a:buSzPts val="1400"/>
              <a:buNone/>
            </a:pPr>
            <a:r>
              <a:rPr lang="ar-MA" sz="1200"/>
              <a:t>توجيهات إلى الأستاذ:</a:t>
            </a:r>
            <a:endParaRPr/>
          </a:p>
          <a:p>
            <a:pPr marL="457200" lvl="0" indent="-228600" algn="just" rtl="1">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marL="457200" lvl="0" indent="-228600" algn="just" rtl="1">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marL="457200" lvl="0" indent="-228600" algn="just" rtl="1">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marL="0" lvl="0" indent="0" algn="l" rtl="0">
              <a:lnSpc>
                <a:spcPct val="100000"/>
              </a:lnSpc>
              <a:spcBef>
                <a:spcPts val="0"/>
              </a:spcBef>
              <a:spcAft>
                <a:spcPts val="0"/>
              </a:spcAft>
              <a:buSzPts val="1400"/>
              <a:buNone/>
            </a:pPr>
            <a:endParaRPr/>
          </a:p>
        </p:txBody>
      </p:sp>
      <p:sp>
        <p:nvSpPr>
          <p:cNvPr id="779" name="Google Shape;779;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just" rtl="1">
              <a:lnSpc>
                <a:spcPct val="100000"/>
              </a:lnSpc>
              <a:spcBef>
                <a:spcPts val="0"/>
              </a:spcBef>
              <a:spcAft>
                <a:spcPts val="0"/>
              </a:spcAft>
              <a:buSzPts val="1400"/>
              <a:buNone/>
            </a:pPr>
            <a:r>
              <a:rPr lang="ar-MA" sz="1200"/>
              <a:t>توجيهات إلى الأستاذ:</a:t>
            </a:r>
            <a:endParaRPr/>
          </a:p>
          <a:p>
            <a:pPr marL="457200" lvl="0" indent="-228600" algn="just" rtl="1">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marL="457200" lvl="0" indent="-228600" algn="just" rtl="1">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marL="457200" lvl="0" indent="-228600" algn="just" rtl="1">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marL="0" lvl="0" indent="0" algn="l" rtl="0">
              <a:lnSpc>
                <a:spcPct val="100000"/>
              </a:lnSpc>
              <a:spcBef>
                <a:spcPts val="0"/>
              </a:spcBef>
              <a:spcAft>
                <a:spcPts val="0"/>
              </a:spcAft>
              <a:buSzPts val="1400"/>
              <a:buNone/>
            </a:pPr>
            <a:endParaRPr/>
          </a:p>
        </p:txBody>
      </p:sp>
      <p:sp>
        <p:nvSpPr>
          <p:cNvPr id="796" name="Google Shape;796;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9" name="Google Shape;819;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828" name="Google Shape;828;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6" name="Google Shape;83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3" name="Google Shape;85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5" name="Google Shape;86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4" name="Google Shape;87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2" name="Google Shape;88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4" name="Google Shape;89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4" name="Google Shape;90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2" name="Google Shape;91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3" name="Google Shape;923;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0" name="Google Shape;940;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7" name="Google Shape;94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8" name="Google Shape;102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9" name="Google Shape;103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8" name="Google Shape;105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0" name="Google Shape;1070;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9" name="Google Shape;107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1" name="Google Shape;1091;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2" name="Google Shape;110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1" name="Google Shape;111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2" name="Google Shape;1122;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4" name="Google Shape;113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2" name="Google Shape;114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3b01cd110f7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5" name="Google Shape;1155;g3b01cd110f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2" name="Google Shape;1172;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1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1" name="Google Shape;1181;p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gif"/><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55"/>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3"/>
        <p:cNvGrpSpPr/>
        <p:nvPr/>
      </p:nvGrpSpPr>
      <p:grpSpPr>
        <a:xfrm>
          <a:off x="0" y="0"/>
          <a:ext cx="0" cy="0"/>
          <a:chOff x="0" y="0"/>
          <a:chExt cx="0" cy="0"/>
        </a:xfrm>
      </p:grpSpPr>
      <p:sp>
        <p:nvSpPr>
          <p:cNvPr id="24" name="Google Shape;2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27"/>
        <p:cNvGrpSpPr/>
        <p:nvPr/>
      </p:nvGrpSpPr>
      <p:grpSpPr>
        <a:xfrm>
          <a:off x="0" y="0"/>
          <a:ext cx="0" cy="0"/>
          <a:chOff x="0" y="0"/>
          <a:chExt cx="0" cy="0"/>
        </a:xfrm>
      </p:grpSpPr>
      <p:grpSp>
        <p:nvGrpSpPr>
          <p:cNvPr id="28" name="Google Shape;28;p59"/>
          <p:cNvGrpSpPr/>
          <p:nvPr/>
        </p:nvGrpSpPr>
        <p:grpSpPr>
          <a:xfrm>
            <a:off x="0" y="1"/>
            <a:ext cx="12192000" cy="6858001"/>
            <a:chOff x="0" y="0"/>
            <a:chExt cx="13716000" cy="10287000"/>
          </a:xfrm>
        </p:grpSpPr>
        <p:sp>
          <p:nvSpPr>
            <p:cNvPr id="29" name="Google Shape;29;p59"/>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0" name="Google Shape;30;p5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1" name="Google Shape;31;p5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32" name="Google Shape;32;p5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59"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lide Ouverture">
  <p:cSld name="1_Slide Ouverture">
    <p:spTree>
      <p:nvGrpSpPr>
        <p:cNvPr id="1" name="Shape 36"/>
        <p:cNvGrpSpPr/>
        <p:nvPr/>
      </p:nvGrpSpPr>
      <p:grpSpPr>
        <a:xfrm>
          <a:off x="0" y="0"/>
          <a:ext cx="0" cy="0"/>
          <a:chOff x="0" y="0"/>
          <a:chExt cx="0" cy="0"/>
        </a:xfrm>
      </p:grpSpPr>
      <p:grpSp>
        <p:nvGrpSpPr>
          <p:cNvPr id="37" name="Google Shape;37;p113"/>
          <p:cNvGrpSpPr/>
          <p:nvPr/>
        </p:nvGrpSpPr>
        <p:grpSpPr>
          <a:xfrm>
            <a:off x="0" y="1"/>
            <a:ext cx="12192000" cy="6858001"/>
            <a:chOff x="0" y="0"/>
            <a:chExt cx="13716000" cy="10287000"/>
          </a:xfrm>
        </p:grpSpPr>
        <p:sp>
          <p:nvSpPr>
            <p:cNvPr id="38" name="Google Shape;38;p11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39" name="Google Shape;39;p11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40" name="Google Shape;40;p11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41" name="Google Shape;41;p1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3" name="Google Shape;43;p1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44" name="Google Shape;44;p113"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45"/>
        <p:cNvGrpSpPr/>
        <p:nvPr/>
      </p:nvGrpSpPr>
      <p:grpSpPr>
        <a:xfrm>
          <a:off x="0" y="0"/>
          <a:ext cx="0" cy="0"/>
          <a:chOff x="0" y="0"/>
          <a:chExt cx="0" cy="0"/>
        </a:xfrm>
      </p:grpSpPr>
      <p:grpSp>
        <p:nvGrpSpPr>
          <p:cNvPr id="46" name="Google Shape;46;p60"/>
          <p:cNvGrpSpPr/>
          <p:nvPr/>
        </p:nvGrpSpPr>
        <p:grpSpPr>
          <a:xfrm>
            <a:off x="0" y="-1"/>
            <a:ext cx="12192000" cy="6858001"/>
            <a:chOff x="0" y="0"/>
            <a:chExt cx="13716000" cy="10287000"/>
          </a:xfrm>
        </p:grpSpPr>
        <p:sp>
          <p:nvSpPr>
            <p:cNvPr id="47" name="Google Shape;47;p60"/>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8" name="Google Shape;48;p6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9" name="Google Shape;49;p6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50" name="Google Shape;50;p60"/>
          <p:cNvGrpSpPr/>
          <p:nvPr/>
        </p:nvGrpSpPr>
        <p:grpSpPr>
          <a:xfrm>
            <a:off x="11497837" y="144790"/>
            <a:ext cx="565629" cy="524167"/>
            <a:chOff x="277892" y="2283969"/>
            <a:chExt cx="939577" cy="824904"/>
          </a:xfrm>
        </p:grpSpPr>
        <p:sp>
          <p:nvSpPr>
            <p:cNvPr id="51" name="Google Shape;51;p6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6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3" name="Google Shape;53;p60"/>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6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56"/>
        <p:cNvGrpSpPr/>
        <p:nvPr/>
      </p:nvGrpSpPr>
      <p:grpSpPr>
        <a:xfrm>
          <a:off x="0" y="0"/>
          <a:ext cx="0" cy="0"/>
          <a:chOff x="0" y="0"/>
          <a:chExt cx="0" cy="0"/>
        </a:xfrm>
      </p:grpSpPr>
      <p:grpSp>
        <p:nvGrpSpPr>
          <p:cNvPr id="57" name="Google Shape;57;p61"/>
          <p:cNvGrpSpPr/>
          <p:nvPr/>
        </p:nvGrpSpPr>
        <p:grpSpPr>
          <a:xfrm>
            <a:off x="0" y="1"/>
            <a:ext cx="12192000" cy="6858001"/>
            <a:chOff x="0" y="0"/>
            <a:chExt cx="13716000" cy="10287000"/>
          </a:xfrm>
        </p:grpSpPr>
        <p:sp>
          <p:nvSpPr>
            <p:cNvPr id="58" name="Google Shape;58;p61"/>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59" name="Google Shape;59;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0" name="Google Shape;60;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61" name="Google Shape;6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4" name="Google Shape;64;p61"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65"/>
        <p:cNvGrpSpPr/>
        <p:nvPr/>
      </p:nvGrpSpPr>
      <p:grpSpPr>
        <a:xfrm>
          <a:off x="0" y="0"/>
          <a:ext cx="0" cy="0"/>
          <a:chOff x="0" y="0"/>
          <a:chExt cx="0" cy="0"/>
        </a:xfrm>
      </p:grpSpPr>
      <p:grpSp>
        <p:nvGrpSpPr>
          <p:cNvPr id="66" name="Google Shape;66;p62"/>
          <p:cNvGrpSpPr/>
          <p:nvPr/>
        </p:nvGrpSpPr>
        <p:grpSpPr>
          <a:xfrm>
            <a:off x="0" y="1"/>
            <a:ext cx="12192000" cy="6858001"/>
            <a:chOff x="0" y="0"/>
            <a:chExt cx="13716000" cy="10287000"/>
          </a:xfrm>
        </p:grpSpPr>
        <p:sp>
          <p:nvSpPr>
            <p:cNvPr id="67" name="Google Shape;67;p62"/>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8" name="Google Shape;68;p6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9" name="Google Shape;69;p6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70" name="Google Shape;70;p62"/>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2352"/>
              </a:srgbClr>
            </a:outerShdw>
          </a:effectLst>
        </p:spPr>
      </p:pic>
      <p:sp>
        <p:nvSpPr>
          <p:cNvPr id="71" name="Google Shape;71;p6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4" name="Google Shape;74;p62"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75"/>
        <p:cNvGrpSpPr/>
        <p:nvPr/>
      </p:nvGrpSpPr>
      <p:grpSpPr>
        <a:xfrm>
          <a:off x="0" y="0"/>
          <a:ext cx="0" cy="0"/>
          <a:chOff x="0" y="0"/>
          <a:chExt cx="0" cy="0"/>
        </a:xfrm>
      </p:grpSpPr>
      <p:grpSp>
        <p:nvGrpSpPr>
          <p:cNvPr id="76" name="Google Shape;76;p63"/>
          <p:cNvGrpSpPr/>
          <p:nvPr/>
        </p:nvGrpSpPr>
        <p:grpSpPr>
          <a:xfrm>
            <a:off x="0" y="1"/>
            <a:ext cx="12192000" cy="6858001"/>
            <a:chOff x="0" y="0"/>
            <a:chExt cx="13716000" cy="10287000"/>
          </a:xfrm>
        </p:grpSpPr>
        <p:sp>
          <p:nvSpPr>
            <p:cNvPr id="77" name="Google Shape;77;p63"/>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8" name="Google Shape;78;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9" name="Google Shape;79;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80" name="Google Shape;80;p63"/>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81" name="Google Shape;81;p6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6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 name="Google Shape;84;p63"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85"/>
        <p:cNvGrpSpPr/>
        <p:nvPr/>
      </p:nvGrpSpPr>
      <p:grpSpPr>
        <a:xfrm>
          <a:off x="0" y="0"/>
          <a:ext cx="0" cy="0"/>
          <a:chOff x="0" y="0"/>
          <a:chExt cx="0" cy="0"/>
        </a:xfrm>
      </p:grpSpPr>
      <p:grpSp>
        <p:nvGrpSpPr>
          <p:cNvPr id="86" name="Google Shape;86;p64"/>
          <p:cNvGrpSpPr/>
          <p:nvPr/>
        </p:nvGrpSpPr>
        <p:grpSpPr>
          <a:xfrm>
            <a:off x="0" y="1"/>
            <a:ext cx="12192000" cy="6858001"/>
            <a:chOff x="0" y="0"/>
            <a:chExt cx="13716000" cy="10287000"/>
          </a:xfrm>
        </p:grpSpPr>
        <p:sp>
          <p:nvSpPr>
            <p:cNvPr id="87" name="Google Shape;87;p64"/>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8" name="Google Shape;88;p6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9" name="Google Shape;89;p6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90" name="Google Shape;90;p6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6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6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64"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Slide Clôture">
  <p:cSld name="1_Slide Clôture">
    <p:spTree>
      <p:nvGrpSpPr>
        <p:cNvPr id="1" name="Shape 94"/>
        <p:cNvGrpSpPr/>
        <p:nvPr/>
      </p:nvGrpSpPr>
      <p:grpSpPr>
        <a:xfrm>
          <a:off x="0" y="0"/>
          <a:ext cx="0" cy="0"/>
          <a:chOff x="0" y="0"/>
          <a:chExt cx="0" cy="0"/>
        </a:xfrm>
      </p:grpSpPr>
      <p:grpSp>
        <p:nvGrpSpPr>
          <p:cNvPr id="95" name="Google Shape;95;p118"/>
          <p:cNvGrpSpPr/>
          <p:nvPr/>
        </p:nvGrpSpPr>
        <p:grpSpPr>
          <a:xfrm>
            <a:off x="0" y="1"/>
            <a:ext cx="12192000" cy="6858001"/>
            <a:chOff x="0" y="0"/>
            <a:chExt cx="13716000" cy="10287000"/>
          </a:xfrm>
        </p:grpSpPr>
        <p:sp>
          <p:nvSpPr>
            <p:cNvPr id="96" name="Google Shape;96;p118"/>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7" name="Google Shape;97;p11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8" name="Google Shape;98;p11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99" name="Google Shape;99;p118"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100" name="Google Shape;100;p118"/>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8"/>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02"/>
        <p:cNvGrpSpPr/>
        <p:nvPr/>
      </p:nvGrpSpPr>
      <p:grpSpPr>
        <a:xfrm>
          <a:off x="0" y="0"/>
          <a:ext cx="0" cy="0"/>
          <a:chOff x="0" y="0"/>
          <a:chExt cx="0" cy="0"/>
        </a:xfrm>
      </p:grpSpPr>
      <p:sp>
        <p:nvSpPr>
          <p:cNvPr id="103" name="Google Shape;103;p65"/>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4" name="Google Shape;104;p65"/>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sz="1400" b="0" i="0" u="none" strike="noStrike" cap="none">
              <a:solidFill>
                <a:srgbClr val="000000"/>
              </a:solidFill>
              <a:latin typeface="Arial"/>
              <a:ea typeface="Arial"/>
              <a:cs typeface="Arial"/>
              <a:sym typeface="Arial"/>
            </a:endParaRPr>
          </a:p>
        </p:txBody>
      </p:sp>
      <p:sp>
        <p:nvSpPr>
          <p:cNvPr id="105" name="Google Shape;105;p65"/>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6" name="Google Shape;106;p65"/>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7" name="Google Shape;107;p65"/>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08" name="Google Shape;108;p65"/>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9" name="Google Shape;109;p65"/>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Arial"/>
                <a:ea typeface="Arial"/>
                <a:cs typeface="Arial"/>
                <a:sym typeface="Arial"/>
              </a:rPr>
              <a:t>مادَّةُ اللُّغةِ العَربيَّةِ</a:t>
            </a:r>
            <a:endParaRPr sz="1400" b="0" i="0" u="none" strike="noStrike" cap="none">
              <a:solidFill>
                <a:srgbClr val="000000"/>
              </a:solidFill>
              <a:latin typeface="Arial"/>
              <a:ea typeface="Arial"/>
              <a:cs typeface="Arial"/>
              <a:sym typeface="Arial"/>
            </a:endParaRPr>
          </a:p>
        </p:txBody>
      </p:sp>
      <p:grpSp>
        <p:nvGrpSpPr>
          <p:cNvPr id="110" name="Google Shape;110;p65"/>
          <p:cNvGrpSpPr/>
          <p:nvPr/>
        </p:nvGrpSpPr>
        <p:grpSpPr>
          <a:xfrm>
            <a:off x="917856" y="1567544"/>
            <a:ext cx="1782933" cy="1428585"/>
            <a:chOff x="917856" y="1127574"/>
            <a:chExt cx="1782933" cy="1428585"/>
          </a:xfrm>
        </p:grpSpPr>
        <p:pic>
          <p:nvPicPr>
            <p:cNvPr id="111" name="Google Shape;111;p65"/>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12" name="Google Shape;112;p65"/>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113" name="Google Shape;113;p65"/>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14" name="Google Shape;114;p65"/>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sz="1400" b="0" i="0" u="none" strike="noStrike" cap="none">
              <a:solidFill>
                <a:srgbClr val="000000"/>
              </a:solidFill>
              <a:latin typeface="Arial"/>
              <a:ea typeface="Arial"/>
              <a:cs typeface="Arial"/>
              <a:sym typeface="Arial"/>
            </a:endParaRPr>
          </a:p>
        </p:txBody>
      </p:sp>
      <p:sp>
        <p:nvSpPr>
          <p:cNvPr id="115" name="Google Shape;115;p65"/>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16" name="Google Shape;116;p65"/>
          <p:cNvGrpSpPr/>
          <p:nvPr/>
        </p:nvGrpSpPr>
        <p:grpSpPr>
          <a:xfrm>
            <a:off x="219666" y="3988154"/>
            <a:ext cx="3666489" cy="2432262"/>
            <a:chOff x="219666" y="3988154"/>
            <a:chExt cx="3666489" cy="2432262"/>
          </a:xfrm>
        </p:grpSpPr>
        <p:pic>
          <p:nvPicPr>
            <p:cNvPr id="117" name="Google Shape;117;p65"/>
            <p:cNvPicPr preferRelativeResize="0"/>
            <p:nvPr/>
          </p:nvPicPr>
          <p:blipFill rotWithShape="1">
            <a:blip r:embed="rId3">
              <a:alphaModFix/>
            </a:blip>
            <a:srcRect t="37039" r="5013"/>
            <a:stretch/>
          </p:blipFill>
          <p:spPr>
            <a:xfrm>
              <a:off x="331381" y="4008120"/>
              <a:ext cx="3554774" cy="2412296"/>
            </a:xfrm>
            <a:prstGeom prst="rect">
              <a:avLst/>
            </a:prstGeom>
            <a:noFill/>
            <a:ln>
              <a:noFill/>
            </a:ln>
          </p:spPr>
        </p:pic>
        <p:sp>
          <p:nvSpPr>
            <p:cNvPr id="118" name="Google Shape;118;p65"/>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119" name="Google Shape;119;p65"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20" name="Google Shape;120;p65"/>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Clr>
                <a:srgbClr val="000000"/>
              </a:buClr>
              <a:buSzPts val="3000"/>
              <a:buFont typeface="Arial"/>
              <a:buNone/>
            </a:pPr>
            <a:r>
              <a:rPr lang="ar-MA" sz="3000" b="1" i="0" u="none" strike="noStrike" cap="none">
                <a:solidFill>
                  <a:srgbClr val="0070C0"/>
                </a:solidFill>
                <a:latin typeface="Arial"/>
                <a:ea typeface="Arial"/>
                <a:cs typeface="Arial"/>
                <a:sym typeface="Arial"/>
              </a:rPr>
              <a:t>الفترة </a:t>
            </a:r>
            <a:endParaRPr sz="3000" b="1" i="0" u="none" strike="noStrike" cap="none">
              <a:solidFill>
                <a:srgbClr val="0070C0"/>
              </a:solidFill>
              <a:latin typeface="Arial"/>
              <a:ea typeface="Arial"/>
              <a:cs typeface="Arial"/>
              <a:sym typeface="Arial"/>
            </a:endParaRPr>
          </a:p>
        </p:txBody>
      </p:sp>
      <p:sp>
        <p:nvSpPr>
          <p:cNvPr id="121" name="Google Shape;121;p65"/>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65"/>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65"/>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5"/>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5"/>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هيكلة الحصة">
  <p:cSld name="هيكلة الحصة">
    <p:bg>
      <p:bgPr>
        <a:solidFill>
          <a:srgbClr val="DCE6F2"/>
        </a:solidFill>
        <a:effectLst/>
      </p:bgPr>
    </p:bg>
    <p:spTree>
      <p:nvGrpSpPr>
        <p:cNvPr id="1" name="Shape 132"/>
        <p:cNvGrpSpPr/>
        <p:nvPr/>
      </p:nvGrpSpPr>
      <p:grpSpPr>
        <a:xfrm>
          <a:off x="0" y="0"/>
          <a:ext cx="0" cy="0"/>
          <a:chOff x="0" y="0"/>
          <a:chExt cx="0" cy="0"/>
        </a:xfrm>
      </p:grpSpPr>
      <p:sp>
        <p:nvSpPr>
          <p:cNvPr id="133" name="Google Shape;133;p112"/>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134" name="Google Shape;134;p112"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135" name="Google Shape;135;p112"/>
          <p:cNvSpPr/>
          <p:nvPr/>
        </p:nvSpPr>
        <p:spPr>
          <a:xfrm>
            <a:off x="1593283" y="1662545"/>
            <a:ext cx="8950037" cy="3560620"/>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grpSp>
        <p:nvGrpSpPr>
          <p:cNvPr id="136" name="Google Shape;136;p112"/>
          <p:cNvGrpSpPr/>
          <p:nvPr/>
        </p:nvGrpSpPr>
        <p:grpSpPr>
          <a:xfrm>
            <a:off x="1727870" y="1914415"/>
            <a:ext cx="8585152" cy="548005"/>
            <a:chOff x="2156845" y="1060636"/>
            <a:chExt cx="5246201" cy="411004"/>
          </a:xfrm>
        </p:grpSpPr>
        <p:sp>
          <p:nvSpPr>
            <p:cNvPr id="137" name="Google Shape;137;p112"/>
            <p:cNvSpPr/>
            <p:nvPr/>
          </p:nvSpPr>
          <p:spPr>
            <a:xfrm>
              <a:off x="2156845" y="1060636"/>
              <a:ext cx="5246201" cy="411004"/>
            </a:xfrm>
            <a:custGeom>
              <a:avLst/>
              <a:gdLst/>
              <a:ahLst/>
              <a:cxnLst/>
              <a:rect l="l" t="t" r="r" b="b"/>
              <a:pathLst>
                <a:path w="120000" h="120000" extrusionOk="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38" name="Google Shape;138;p112"/>
            <p:cNvSpPr/>
            <p:nvPr/>
          </p:nvSpPr>
          <p:spPr>
            <a:xfrm>
              <a:off x="2173655" y="1071289"/>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39" name="Google Shape;139;p112"/>
            <p:cNvSpPr/>
            <p:nvPr/>
          </p:nvSpPr>
          <p:spPr>
            <a:xfrm>
              <a:off x="7029051" y="1128589"/>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1</a:t>
              </a:r>
              <a:endParaRPr/>
            </a:p>
          </p:txBody>
        </p:sp>
      </p:grpSp>
      <p:sp>
        <p:nvSpPr>
          <p:cNvPr id="140" name="Google Shape;140;p112"/>
          <p:cNvSpPr/>
          <p:nvPr/>
        </p:nvSpPr>
        <p:spPr>
          <a:xfrm>
            <a:off x="1727871" y="2740793"/>
            <a:ext cx="8585151" cy="548005"/>
          </a:xfrm>
          <a:custGeom>
            <a:avLst/>
            <a:gdLst/>
            <a:ahLst/>
            <a:cxnLst/>
            <a:rect l="l" t="t" r="r" b="b"/>
            <a:pathLst>
              <a:path w="120000" h="120000" extrusionOk="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grpSp>
        <p:nvGrpSpPr>
          <p:cNvPr id="141" name="Google Shape;141;p112"/>
          <p:cNvGrpSpPr/>
          <p:nvPr/>
        </p:nvGrpSpPr>
        <p:grpSpPr>
          <a:xfrm>
            <a:off x="1727870" y="3567172"/>
            <a:ext cx="8585152" cy="548005"/>
            <a:chOff x="2156845" y="1060636"/>
            <a:chExt cx="5230662" cy="411004"/>
          </a:xfrm>
        </p:grpSpPr>
        <p:sp>
          <p:nvSpPr>
            <p:cNvPr id="142" name="Google Shape;142;p112"/>
            <p:cNvSpPr/>
            <p:nvPr/>
          </p:nvSpPr>
          <p:spPr>
            <a:xfrm>
              <a:off x="2156845" y="1060636"/>
              <a:ext cx="5230662" cy="411004"/>
            </a:xfrm>
            <a:custGeom>
              <a:avLst/>
              <a:gdLst/>
              <a:ahLst/>
              <a:cxnLst/>
              <a:rect l="l" t="t" r="r" b="b"/>
              <a:pathLst>
                <a:path w="120000" h="120000" extrusionOk="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3" name="Google Shape;143;p112"/>
            <p:cNvSpPr/>
            <p:nvPr/>
          </p:nvSpPr>
          <p:spPr>
            <a:xfrm>
              <a:off x="2173605" y="1060872"/>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44" name="Google Shape;144;p112"/>
            <p:cNvSpPr/>
            <p:nvPr/>
          </p:nvSpPr>
          <p:spPr>
            <a:xfrm>
              <a:off x="7022854" y="1125891"/>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145" name="Google Shape;145;p112"/>
          <p:cNvGrpSpPr/>
          <p:nvPr/>
        </p:nvGrpSpPr>
        <p:grpSpPr>
          <a:xfrm>
            <a:off x="1727870" y="4432982"/>
            <a:ext cx="8557644" cy="548008"/>
            <a:chOff x="2181743" y="1049983"/>
            <a:chExt cx="5221155" cy="411004"/>
          </a:xfrm>
        </p:grpSpPr>
        <p:sp>
          <p:nvSpPr>
            <p:cNvPr id="146" name="Google Shape;146;p112"/>
            <p:cNvSpPr/>
            <p:nvPr/>
          </p:nvSpPr>
          <p:spPr>
            <a:xfrm>
              <a:off x="2181743" y="1049983"/>
              <a:ext cx="5221155" cy="411004"/>
            </a:xfrm>
            <a:custGeom>
              <a:avLst/>
              <a:gdLst/>
              <a:ahLst/>
              <a:cxnLst/>
              <a:rect l="l" t="t" r="r" b="b"/>
              <a:pathLst>
                <a:path w="120000" h="120000" extrusionOk="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7" name="Google Shape;147;p112"/>
            <p:cNvSpPr/>
            <p:nvPr/>
          </p:nvSpPr>
          <p:spPr>
            <a:xfrm>
              <a:off x="7071105" y="1107283"/>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148" name="Google Shape;148;p112"/>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112"/>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112"/>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112"/>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112"/>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112"/>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112"/>
          <p:cNvSpPr/>
          <p:nvPr/>
        </p:nvSpPr>
        <p:spPr>
          <a:xfrm>
            <a:off x="1750744" y="4417789"/>
            <a:ext cx="639616"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55" name="Google Shape;155;p112"/>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12"/>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12"/>
          <p:cNvSpPr/>
          <p:nvPr/>
        </p:nvSpPr>
        <p:spPr>
          <a:xfrm>
            <a:off x="9772907" y="2801706"/>
            <a:ext cx="395203" cy="395203"/>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158" name="Google Shape;158;p112"/>
          <p:cNvSpPr/>
          <p:nvPr/>
        </p:nvSpPr>
        <p:spPr>
          <a:xfrm>
            <a:off x="1740097" y="2744359"/>
            <a:ext cx="637722"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159"/>
        <p:cNvGrpSpPr/>
        <p:nvPr/>
      </p:nvGrpSpPr>
      <p:grpSpPr>
        <a:xfrm>
          <a:off x="0" y="0"/>
          <a:ext cx="0" cy="0"/>
          <a:chOff x="0" y="0"/>
          <a:chExt cx="0" cy="0"/>
        </a:xfrm>
      </p:grpSpPr>
      <p:grpSp>
        <p:nvGrpSpPr>
          <p:cNvPr id="160" name="Google Shape;160;p114"/>
          <p:cNvGrpSpPr/>
          <p:nvPr/>
        </p:nvGrpSpPr>
        <p:grpSpPr>
          <a:xfrm>
            <a:off x="4932835" y="1459304"/>
            <a:ext cx="6054377" cy="3711725"/>
            <a:chOff x="1715066" y="1103461"/>
            <a:chExt cx="5717724" cy="3124203"/>
          </a:xfrm>
        </p:grpSpPr>
        <p:sp>
          <p:nvSpPr>
            <p:cNvPr id="161" name="Google Shape;161;p114"/>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162" name="Google Shape;162;p114"/>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163" name="Google Shape;163;p114"/>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14"/>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65"/>
        <p:cNvGrpSpPr/>
        <p:nvPr/>
      </p:nvGrpSpPr>
      <p:grpSpPr>
        <a:xfrm>
          <a:off x="0" y="0"/>
          <a:ext cx="0" cy="0"/>
          <a:chOff x="0" y="0"/>
          <a:chExt cx="0" cy="0"/>
        </a:xfrm>
      </p:grpSpPr>
      <p:grpSp>
        <p:nvGrpSpPr>
          <p:cNvPr id="166" name="Google Shape;166;p115"/>
          <p:cNvGrpSpPr/>
          <p:nvPr/>
        </p:nvGrpSpPr>
        <p:grpSpPr>
          <a:xfrm>
            <a:off x="0" y="1"/>
            <a:ext cx="12192000" cy="6858001"/>
            <a:chOff x="0" y="0"/>
            <a:chExt cx="13716000" cy="10287000"/>
          </a:xfrm>
        </p:grpSpPr>
        <p:sp>
          <p:nvSpPr>
            <p:cNvPr id="167" name="Google Shape;167;p115"/>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8" name="Google Shape;168;p11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9" name="Google Shape;169;p11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170" name="Google Shape;170;p11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15"/>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11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3" name="Google Shape;173;p115"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74"/>
        <p:cNvGrpSpPr/>
        <p:nvPr/>
      </p:nvGrpSpPr>
      <p:grpSpPr>
        <a:xfrm>
          <a:off x="0" y="0"/>
          <a:ext cx="0" cy="0"/>
          <a:chOff x="0" y="0"/>
          <a:chExt cx="0" cy="0"/>
        </a:xfrm>
      </p:grpSpPr>
      <p:grpSp>
        <p:nvGrpSpPr>
          <p:cNvPr id="175" name="Google Shape;175;p116"/>
          <p:cNvGrpSpPr/>
          <p:nvPr/>
        </p:nvGrpSpPr>
        <p:grpSpPr>
          <a:xfrm>
            <a:off x="812158" y="829917"/>
            <a:ext cx="10567685" cy="5198169"/>
            <a:chOff x="2184400" y="1402025"/>
            <a:chExt cx="7823200" cy="4942038"/>
          </a:xfrm>
        </p:grpSpPr>
        <p:sp>
          <p:nvSpPr>
            <p:cNvPr id="176" name="Google Shape;176;p116"/>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7" name="Google Shape;177;p11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78" name="Google Shape;178;p116"/>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9" name="Google Shape;179;p116"/>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80" name="Google Shape;180;p116"/>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81" name="Google Shape;181;p116"/>
          <p:cNvGrpSpPr/>
          <p:nvPr/>
        </p:nvGrpSpPr>
        <p:grpSpPr>
          <a:xfrm>
            <a:off x="5759801" y="1118243"/>
            <a:ext cx="670236" cy="588434"/>
            <a:chOff x="277892" y="2283969"/>
            <a:chExt cx="939577" cy="824904"/>
          </a:xfrm>
        </p:grpSpPr>
        <p:sp>
          <p:nvSpPr>
            <p:cNvPr id="182" name="Google Shape;182;p116"/>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116"/>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84" name="Google Shape;184;p116"/>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96"/>
        <p:cNvGrpSpPr/>
        <p:nvPr/>
      </p:nvGrpSpPr>
      <p:grpSpPr>
        <a:xfrm>
          <a:off x="0" y="0"/>
          <a:ext cx="0" cy="0"/>
          <a:chOff x="0" y="0"/>
          <a:chExt cx="0" cy="0"/>
        </a:xfrm>
      </p:grpSpPr>
      <p:sp>
        <p:nvSpPr>
          <p:cNvPr id="197" name="Google Shape;197;p119"/>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Calibri"/>
                <a:ea typeface="Calibri"/>
                <a:cs typeface="Calibri"/>
                <a:sym typeface="Calibri"/>
              </a:rPr>
              <a:t>مادَّةُ اللُّغةِ العَربيَّةِ</a:t>
            </a:r>
            <a:endParaRPr/>
          </a:p>
        </p:txBody>
      </p:sp>
      <p:pic>
        <p:nvPicPr>
          <p:cNvPr id="198" name="Google Shape;198;p119"/>
          <p:cNvPicPr preferRelativeResize="0"/>
          <p:nvPr/>
        </p:nvPicPr>
        <p:blipFill rotWithShape="1">
          <a:blip r:embed="rId2">
            <a:alphaModFix/>
          </a:blip>
          <a:srcRect/>
          <a:stretch/>
        </p:blipFill>
        <p:spPr>
          <a:xfrm>
            <a:off x="917856" y="1567544"/>
            <a:ext cx="1782933" cy="1428585"/>
          </a:xfrm>
          <a:prstGeom prst="rect">
            <a:avLst/>
          </a:prstGeom>
          <a:noFill/>
          <a:ln>
            <a:noFill/>
          </a:ln>
        </p:spPr>
      </p:pic>
      <p:grpSp>
        <p:nvGrpSpPr>
          <p:cNvPr id="199" name="Google Shape;199;p119"/>
          <p:cNvGrpSpPr/>
          <p:nvPr/>
        </p:nvGrpSpPr>
        <p:grpSpPr>
          <a:xfrm>
            <a:off x="14910" y="3937341"/>
            <a:ext cx="3666489" cy="2432262"/>
            <a:chOff x="219666" y="3988154"/>
            <a:chExt cx="3666489" cy="2432262"/>
          </a:xfrm>
        </p:grpSpPr>
        <p:pic>
          <p:nvPicPr>
            <p:cNvPr id="200" name="Google Shape;200;p119"/>
            <p:cNvPicPr preferRelativeResize="0"/>
            <p:nvPr/>
          </p:nvPicPr>
          <p:blipFill rotWithShape="1">
            <a:blip r:embed="rId3">
              <a:alphaModFix/>
            </a:blip>
            <a:srcRect t="37039" r="5015"/>
            <a:stretch/>
          </p:blipFill>
          <p:spPr>
            <a:xfrm>
              <a:off x="331381" y="4008120"/>
              <a:ext cx="3554774" cy="2412296"/>
            </a:xfrm>
            <a:prstGeom prst="rect">
              <a:avLst/>
            </a:prstGeom>
            <a:noFill/>
            <a:ln>
              <a:noFill/>
            </a:ln>
          </p:spPr>
        </p:pic>
        <p:sp>
          <p:nvSpPr>
            <p:cNvPr id="201" name="Google Shape;201;p119"/>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02" name="Google Shape;202;p119"/>
          <p:cNvSpPr/>
          <p:nvPr/>
        </p:nvSpPr>
        <p:spPr>
          <a:xfrm>
            <a:off x="9919082" y="2005909"/>
            <a:ext cx="1413203"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Arial"/>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203" name="Google Shape;203;p119"/>
          <p:cNvSpPr txBox="1">
            <a:spLocks noGrp="1"/>
          </p:cNvSpPr>
          <p:nvPr>
            <p:ph type="body" idx="1"/>
          </p:nvPr>
        </p:nvSpPr>
        <p:spPr>
          <a:xfrm>
            <a:off x="1275196" y="2005909"/>
            <a:ext cx="996949" cy="677573"/>
          </a:xfrm>
          <a:prstGeom prst="rect">
            <a:avLst/>
          </a:prstGeom>
          <a:noFill/>
          <a:ln>
            <a:noFill/>
          </a:ln>
        </p:spPr>
        <p:txBody>
          <a:bodyPr spcFirstLastPara="1" wrap="square" lIns="91425" tIns="45700" rIns="91425" bIns="45700" anchor="t" anchorCtr="0">
            <a:normAutofit/>
          </a:bodyPr>
          <a:lstStyle>
            <a:lvl1pPr marL="457200" lvl="0" indent="-228600" algn="ctr" rtl="1">
              <a:lnSpc>
                <a:spcPct val="100000"/>
              </a:lnSpc>
              <a:spcBef>
                <a:spcPts val="1000"/>
              </a:spcBef>
              <a:spcAft>
                <a:spcPts val="0"/>
              </a:spcAft>
              <a:buClr>
                <a:schemeClr val="lt1"/>
              </a:buClr>
              <a:buSzPts val="2400"/>
              <a:buNone/>
              <a:defRPr sz="24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119"/>
          <p:cNvSpPr txBox="1">
            <a:spLocks noGrp="1"/>
          </p:cNvSpPr>
          <p:nvPr>
            <p:ph type="body" idx="2"/>
          </p:nvPr>
        </p:nvSpPr>
        <p:spPr>
          <a:xfrm>
            <a:off x="9202057" y="1972045"/>
            <a:ext cx="832780" cy="513554"/>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5" name="Google Shape;205;p119" descr="الصفحة الرئيسية"/>
          <p:cNvPicPr preferRelativeResize="0"/>
          <p:nvPr/>
        </p:nvPicPr>
        <p:blipFill rotWithShape="1">
          <a:blip r:embed="rId4">
            <a:alphaModFix/>
          </a:blip>
          <a:srcRect/>
          <a:stretch/>
        </p:blipFill>
        <p:spPr>
          <a:xfrm>
            <a:off x="3982650" y="0"/>
            <a:ext cx="3936421" cy="596900"/>
          </a:xfrm>
          <a:prstGeom prst="rect">
            <a:avLst/>
          </a:prstGeom>
          <a:noFill/>
          <a:ln>
            <a:noFill/>
          </a:ln>
        </p:spPr>
      </p:pic>
      <p:sp>
        <p:nvSpPr>
          <p:cNvPr id="206" name="Google Shape;206;p119"/>
          <p:cNvSpPr/>
          <p:nvPr/>
        </p:nvSpPr>
        <p:spPr>
          <a:xfrm>
            <a:off x="5079294" y="4295187"/>
            <a:ext cx="6693265" cy="522000"/>
          </a:xfrm>
          <a:prstGeom prst="rect">
            <a:avLst/>
          </a:prstGeom>
          <a:solidFill>
            <a:srgbClr val="037A9C"/>
          </a:solidFill>
          <a:ln>
            <a:noFill/>
          </a:ln>
        </p:spPr>
        <p:txBody>
          <a:bodyPr spcFirstLastPara="1" wrap="square" lIns="68550" tIns="34250" rIns="68550" bIns="34250" anchor="ctr" anchorCtr="0">
            <a:noAutofit/>
          </a:bodyPr>
          <a:lstStyle/>
          <a:p>
            <a:pPr marL="0" marR="0" lvl="0" indent="0" algn="r" rtl="0">
              <a:lnSpc>
                <a:spcPct val="100000"/>
              </a:lnSpc>
              <a:spcBef>
                <a:spcPts val="0"/>
              </a:spcBef>
              <a:spcAft>
                <a:spcPts val="0"/>
              </a:spcAft>
              <a:buNone/>
            </a:pPr>
            <a:endParaRPr sz="2000" b="1" i="0" u="none" strike="noStrike" cap="none">
              <a:solidFill>
                <a:srgbClr val="FFFFFF"/>
              </a:solidFill>
              <a:latin typeface="Calibri"/>
              <a:ea typeface="Calibri"/>
              <a:cs typeface="Calibri"/>
              <a:sym typeface="Calibri"/>
            </a:endParaRPr>
          </a:p>
        </p:txBody>
      </p:sp>
      <p:sp>
        <p:nvSpPr>
          <p:cNvPr id="207" name="Google Shape;207;p119"/>
          <p:cNvSpPr/>
          <p:nvPr/>
        </p:nvSpPr>
        <p:spPr>
          <a:xfrm>
            <a:off x="5079295" y="5025017"/>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08" name="Google Shape;208;p119"/>
          <p:cNvSpPr txBox="1">
            <a:spLocks noGrp="1"/>
          </p:cNvSpPr>
          <p:nvPr>
            <p:ph type="body" idx="3"/>
          </p:nvPr>
        </p:nvSpPr>
        <p:spPr>
          <a:xfrm>
            <a:off x="9877515" y="4371211"/>
            <a:ext cx="1747855"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119"/>
          <p:cNvSpPr txBox="1"/>
          <p:nvPr/>
        </p:nvSpPr>
        <p:spPr>
          <a:xfrm>
            <a:off x="3459597" y="-53486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210" name="Google Shape;210;p119"/>
          <p:cNvSpPr/>
          <p:nvPr/>
        </p:nvSpPr>
        <p:spPr>
          <a:xfrm>
            <a:off x="3312763" y="-564963"/>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1" name="Google Shape;211;p119"/>
          <p:cNvSpPr txBox="1"/>
          <p:nvPr/>
        </p:nvSpPr>
        <p:spPr>
          <a:xfrm>
            <a:off x="3378609" y="412137"/>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12" name="Google Shape;212;p119"/>
          <p:cNvSpPr txBox="1"/>
          <p:nvPr/>
        </p:nvSpPr>
        <p:spPr>
          <a:xfrm>
            <a:off x="3170913" y="1304146"/>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الحصة 3  </a:t>
            </a:r>
            <a:endParaRPr/>
          </a:p>
        </p:txBody>
      </p:sp>
      <p:sp>
        <p:nvSpPr>
          <p:cNvPr id="213" name="Google Shape;213;p119"/>
          <p:cNvSpPr/>
          <p:nvPr/>
        </p:nvSpPr>
        <p:spPr>
          <a:xfrm>
            <a:off x="9705002" y="430890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4" name="Google Shape;214;p119"/>
          <p:cNvSpPr txBox="1"/>
          <p:nvPr/>
        </p:nvSpPr>
        <p:spPr>
          <a:xfrm>
            <a:off x="-1074215" y="-561611"/>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حب التعلم</a:t>
            </a:r>
            <a:endParaRPr/>
          </a:p>
        </p:txBody>
      </p:sp>
      <p:sp>
        <p:nvSpPr>
          <p:cNvPr id="215" name="Google Shape;215;p119"/>
          <p:cNvSpPr txBox="1"/>
          <p:nvPr/>
        </p:nvSpPr>
        <p:spPr>
          <a:xfrm>
            <a:off x="-1074215" y="401075"/>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الأول</a:t>
            </a:r>
            <a:endParaRPr/>
          </a:p>
        </p:txBody>
      </p:sp>
      <p:sp>
        <p:nvSpPr>
          <p:cNvPr id="216" name="Google Shape;216;p119"/>
          <p:cNvSpPr txBox="1">
            <a:spLocks noGrp="1"/>
          </p:cNvSpPr>
          <p:nvPr>
            <p:ph type="body" idx="4"/>
          </p:nvPr>
        </p:nvSpPr>
        <p:spPr>
          <a:xfrm>
            <a:off x="9943113" y="5111467"/>
            <a:ext cx="1702897"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119"/>
          <p:cNvSpPr txBox="1">
            <a:spLocks noGrp="1"/>
          </p:cNvSpPr>
          <p:nvPr>
            <p:ph type="body" idx="5"/>
          </p:nvPr>
        </p:nvSpPr>
        <p:spPr>
          <a:xfrm>
            <a:off x="5104782" y="4378386"/>
            <a:ext cx="4558350"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119"/>
          <p:cNvSpPr txBox="1">
            <a:spLocks noGrp="1"/>
          </p:cNvSpPr>
          <p:nvPr>
            <p:ph type="body" idx="6"/>
          </p:nvPr>
        </p:nvSpPr>
        <p:spPr>
          <a:xfrm>
            <a:off x="5101704" y="5102515"/>
            <a:ext cx="4561428"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119"/>
          <p:cNvSpPr/>
          <p:nvPr/>
        </p:nvSpPr>
        <p:spPr>
          <a:xfrm>
            <a:off x="9700571" y="5063317"/>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20" name="Google Shape;220;p119"/>
          <p:cNvSpPr/>
          <p:nvPr/>
        </p:nvSpPr>
        <p:spPr>
          <a:xfrm>
            <a:off x="5079294" y="3579158"/>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21" name="Google Shape;221;p119"/>
          <p:cNvSpPr txBox="1">
            <a:spLocks noGrp="1"/>
          </p:cNvSpPr>
          <p:nvPr>
            <p:ph type="body" idx="7"/>
          </p:nvPr>
        </p:nvSpPr>
        <p:spPr>
          <a:xfrm>
            <a:off x="9877516" y="3665608"/>
            <a:ext cx="1768493"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119"/>
          <p:cNvSpPr txBox="1">
            <a:spLocks noGrp="1"/>
          </p:cNvSpPr>
          <p:nvPr>
            <p:ph type="body" idx="8"/>
          </p:nvPr>
        </p:nvSpPr>
        <p:spPr>
          <a:xfrm>
            <a:off x="5101703" y="3656656"/>
            <a:ext cx="4561429"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119"/>
          <p:cNvSpPr/>
          <p:nvPr/>
        </p:nvSpPr>
        <p:spPr>
          <a:xfrm>
            <a:off x="9728759" y="3611108"/>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شريحة الاقتتاح">
  <p:cSld name="شريحة الاقتتاح">
    <p:spTree>
      <p:nvGrpSpPr>
        <p:cNvPr id="1" name="Shape 224"/>
        <p:cNvGrpSpPr/>
        <p:nvPr/>
      </p:nvGrpSpPr>
      <p:grpSpPr>
        <a:xfrm>
          <a:off x="0" y="0"/>
          <a:ext cx="0" cy="0"/>
          <a:chOff x="0" y="0"/>
          <a:chExt cx="0" cy="0"/>
        </a:xfrm>
      </p:grpSpPr>
      <p:grpSp>
        <p:nvGrpSpPr>
          <p:cNvPr id="225" name="Google Shape;225;p120"/>
          <p:cNvGrpSpPr/>
          <p:nvPr/>
        </p:nvGrpSpPr>
        <p:grpSpPr>
          <a:xfrm>
            <a:off x="0" y="1"/>
            <a:ext cx="12192000" cy="6858001"/>
            <a:chOff x="0" y="0"/>
            <a:chExt cx="13716000" cy="10287000"/>
          </a:xfrm>
        </p:grpSpPr>
        <p:sp>
          <p:nvSpPr>
            <p:cNvPr id="226" name="Google Shape;226;p12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7" name="Google Shape;227;p12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8" name="Google Shape;228;p12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229" name="Google Shape;229;p120"/>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120"/>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31" name="Google Shape;231;p120"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شريحة النمدجة">
  <p:cSld name="شريحة النمدجة">
    <p:spTree>
      <p:nvGrpSpPr>
        <p:cNvPr id="1" name="Shape 232"/>
        <p:cNvGrpSpPr/>
        <p:nvPr/>
      </p:nvGrpSpPr>
      <p:grpSpPr>
        <a:xfrm>
          <a:off x="0" y="0"/>
          <a:ext cx="0" cy="0"/>
          <a:chOff x="0" y="0"/>
          <a:chExt cx="0" cy="0"/>
        </a:xfrm>
      </p:grpSpPr>
      <p:grpSp>
        <p:nvGrpSpPr>
          <p:cNvPr id="233" name="Google Shape;233;p121"/>
          <p:cNvGrpSpPr/>
          <p:nvPr/>
        </p:nvGrpSpPr>
        <p:grpSpPr>
          <a:xfrm>
            <a:off x="0" y="-1"/>
            <a:ext cx="12192000" cy="6858001"/>
            <a:chOff x="0" y="0"/>
            <a:chExt cx="13716000" cy="10287000"/>
          </a:xfrm>
        </p:grpSpPr>
        <p:sp>
          <p:nvSpPr>
            <p:cNvPr id="234" name="Google Shape;234;p121"/>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5" name="Google Shape;235;p12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6" name="Google Shape;236;p12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237" name="Google Shape;237;p121"/>
          <p:cNvGrpSpPr/>
          <p:nvPr/>
        </p:nvGrpSpPr>
        <p:grpSpPr>
          <a:xfrm>
            <a:off x="11497837" y="144790"/>
            <a:ext cx="565629" cy="524167"/>
            <a:chOff x="277892" y="2283969"/>
            <a:chExt cx="939577" cy="824904"/>
          </a:xfrm>
        </p:grpSpPr>
        <p:sp>
          <p:nvSpPr>
            <p:cNvPr id="238" name="Google Shape;238;p121"/>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sp>
        <p:sp>
          <p:nvSpPr>
            <p:cNvPr id="239" name="Google Shape;239;p121"/>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sp>
      </p:grpSp>
      <p:sp>
        <p:nvSpPr>
          <p:cNvPr id="240" name="Google Shape;240;p121"/>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121"/>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شريحة الممارسة الموجهة">
  <p:cSld name="شريحة الممارسة الموجهة">
    <p:spTree>
      <p:nvGrpSpPr>
        <p:cNvPr id="1" name="Shape 242"/>
        <p:cNvGrpSpPr/>
        <p:nvPr/>
      </p:nvGrpSpPr>
      <p:grpSpPr>
        <a:xfrm>
          <a:off x="0" y="0"/>
          <a:ext cx="0" cy="0"/>
          <a:chOff x="0" y="0"/>
          <a:chExt cx="0" cy="0"/>
        </a:xfrm>
      </p:grpSpPr>
      <p:grpSp>
        <p:nvGrpSpPr>
          <p:cNvPr id="243" name="Google Shape;243;p122"/>
          <p:cNvGrpSpPr/>
          <p:nvPr/>
        </p:nvGrpSpPr>
        <p:grpSpPr>
          <a:xfrm>
            <a:off x="0" y="1"/>
            <a:ext cx="12192000" cy="6858001"/>
            <a:chOff x="0" y="0"/>
            <a:chExt cx="13716000" cy="10287000"/>
          </a:xfrm>
        </p:grpSpPr>
        <p:sp>
          <p:nvSpPr>
            <p:cNvPr id="244" name="Google Shape;244;p122"/>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5" name="Google Shape;245;p12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6" name="Google Shape;246;p12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47" name="Google Shape;247;p122"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48" name="Google Shape;248;p122"/>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9" name="Google Shape;249;p122"/>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شريحة الممارسة الثنائية">
  <p:cSld name="شريحة الممارسة الثنائية">
    <p:spTree>
      <p:nvGrpSpPr>
        <p:cNvPr id="1" name="Shape 250"/>
        <p:cNvGrpSpPr/>
        <p:nvPr/>
      </p:nvGrpSpPr>
      <p:grpSpPr>
        <a:xfrm>
          <a:off x="0" y="0"/>
          <a:ext cx="0" cy="0"/>
          <a:chOff x="0" y="0"/>
          <a:chExt cx="0" cy="0"/>
        </a:xfrm>
      </p:grpSpPr>
      <p:grpSp>
        <p:nvGrpSpPr>
          <p:cNvPr id="251" name="Google Shape;251;p123"/>
          <p:cNvGrpSpPr/>
          <p:nvPr/>
        </p:nvGrpSpPr>
        <p:grpSpPr>
          <a:xfrm>
            <a:off x="0" y="1"/>
            <a:ext cx="12192000" cy="6858001"/>
            <a:chOff x="0" y="0"/>
            <a:chExt cx="13716000" cy="10287000"/>
          </a:xfrm>
        </p:grpSpPr>
        <p:sp>
          <p:nvSpPr>
            <p:cNvPr id="252" name="Google Shape;252;p123"/>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3" name="Google Shape;253;p12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4" name="Google Shape;254;p12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55" name="Google Shape;255;p123"/>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3137"/>
              </a:srgbClr>
            </a:outerShdw>
          </a:effectLst>
        </p:spPr>
      </p:pic>
      <p:sp>
        <p:nvSpPr>
          <p:cNvPr id="256" name="Google Shape;256;p12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7" name="Google Shape;257;p123"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58" name="Google Shape;258;p12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123"/>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شريحة الممارسة المستقلة">
  <p:cSld name="شريحة الممارسة المستقلة">
    <p:spTree>
      <p:nvGrpSpPr>
        <p:cNvPr id="1" name="Shape 260"/>
        <p:cNvGrpSpPr/>
        <p:nvPr/>
      </p:nvGrpSpPr>
      <p:grpSpPr>
        <a:xfrm>
          <a:off x="0" y="0"/>
          <a:ext cx="0" cy="0"/>
          <a:chOff x="0" y="0"/>
          <a:chExt cx="0" cy="0"/>
        </a:xfrm>
      </p:grpSpPr>
      <p:grpSp>
        <p:nvGrpSpPr>
          <p:cNvPr id="261" name="Google Shape;261;p124"/>
          <p:cNvGrpSpPr/>
          <p:nvPr/>
        </p:nvGrpSpPr>
        <p:grpSpPr>
          <a:xfrm>
            <a:off x="0" y="1"/>
            <a:ext cx="12192000" cy="6858001"/>
            <a:chOff x="0" y="0"/>
            <a:chExt cx="13716000" cy="10287000"/>
          </a:xfrm>
        </p:grpSpPr>
        <p:sp>
          <p:nvSpPr>
            <p:cNvPr id="262" name="Google Shape;262;p124"/>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3" name="Google Shape;263;p12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4" name="Google Shape;264;p12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65" name="Google Shape;265;p124"/>
          <p:cNvPicPr preferRelativeResize="0"/>
          <p:nvPr/>
        </p:nvPicPr>
        <p:blipFill rotWithShape="1">
          <a:blip r:embed="rId2">
            <a:alphaModFix/>
          </a:blip>
          <a:srcRect/>
          <a:stretch/>
        </p:blipFill>
        <p:spPr>
          <a:xfrm>
            <a:off x="180512" y="643149"/>
            <a:ext cx="467998" cy="468000"/>
          </a:xfrm>
          <a:prstGeom prst="rect">
            <a:avLst/>
          </a:prstGeom>
          <a:noFill/>
          <a:ln>
            <a:noFill/>
          </a:ln>
        </p:spPr>
      </p:pic>
      <p:sp>
        <p:nvSpPr>
          <p:cNvPr id="266" name="Google Shape;266;p12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7" name="Google Shape;267;p124"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68" name="Google Shape;268;p124"/>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9" name="Google Shape;269;p124"/>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شريحة الاختتام">
  <p:cSld name="شريحة الاختتام">
    <p:spTree>
      <p:nvGrpSpPr>
        <p:cNvPr id="1" name="Shape 270"/>
        <p:cNvGrpSpPr/>
        <p:nvPr/>
      </p:nvGrpSpPr>
      <p:grpSpPr>
        <a:xfrm>
          <a:off x="0" y="0"/>
          <a:ext cx="0" cy="0"/>
          <a:chOff x="0" y="0"/>
          <a:chExt cx="0" cy="0"/>
        </a:xfrm>
      </p:grpSpPr>
      <p:grpSp>
        <p:nvGrpSpPr>
          <p:cNvPr id="271" name="Google Shape;271;p125"/>
          <p:cNvGrpSpPr/>
          <p:nvPr/>
        </p:nvGrpSpPr>
        <p:grpSpPr>
          <a:xfrm>
            <a:off x="0" y="1"/>
            <a:ext cx="12192000" cy="6858001"/>
            <a:chOff x="0" y="0"/>
            <a:chExt cx="13716000" cy="10287000"/>
          </a:xfrm>
        </p:grpSpPr>
        <p:sp>
          <p:nvSpPr>
            <p:cNvPr id="272" name="Google Shape;272;p125"/>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3" name="Google Shape;273;p12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4" name="Google Shape;274;p12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75" name="Google Shape;275;p125"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76" name="Google Shape;276;p125"/>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125"/>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أيقونات مخصصة للأستاذ">
  <p:cSld name="أيقونات مخصصة للأستاذ">
    <p:bg>
      <p:bgPr>
        <a:solidFill>
          <a:srgbClr val="DCE6F2"/>
        </a:solidFill>
        <a:effectLst/>
      </p:bgPr>
    </p:bg>
    <p:spTree>
      <p:nvGrpSpPr>
        <p:cNvPr id="1" name="Shape 278"/>
        <p:cNvGrpSpPr/>
        <p:nvPr/>
      </p:nvGrpSpPr>
      <p:grpSpPr>
        <a:xfrm>
          <a:off x="0" y="0"/>
          <a:ext cx="0" cy="0"/>
          <a:chOff x="0" y="0"/>
          <a:chExt cx="0" cy="0"/>
        </a:xfrm>
      </p:grpSpPr>
      <p:sp>
        <p:nvSpPr>
          <p:cNvPr id="279" name="Google Shape;279;p126"/>
          <p:cNvSpPr txBox="1"/>
          <p:nvPr/>
        </p:nvSpPr>
        <p:spPr>
          <a:xfrm>
            <a:off x="2151695" y="134246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280" name="Google Shape;280;p126"/>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281" name="Google Shape;281;p126" descr="Image générée"/>
          <p:cNvPicPr preferRelativeResize="0"/>
          <p:nvPr/>
        </p:nvPicPr>
        <p:blipFill rotWithShape="1">
          <a:blip r:embed="rId2">
            <a:alphaModFix/>
          </a:blip>
          <a:srcRect t="23545" r="71114" b="60700"/>
          <a:stretch/>
        </p:blipFill>
        <p:spPr>
          <a:xfrm>
            <a:off x="10496362" y="2946687"/>
            <a:ext cx="1035476" cy="854359"/>
          </a:xfrm>
          <a:prstGeom prst="rect">
            <a:avLst/>
          </a:prstGeom>
          <a:noFill/>
          <a:ln>
            <a:noFill/>
          </a:ln>
        </p:spPr>
      </p:pic>
      <p:sp>
        <p:nvSpPr>
          <p:cNvPr id="282" name="Google Shape;282;p126"/>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283" name="Google Shape;283;p126"/>
          <p:cNvSpPr txBox="1"/>
          <p:nvPr/>
        </p:nvSpPr>
        <p:spPr>
          <a:xfrm>
            <a:off x="2151695" y="413877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284" name="Google Shape;284;p126"/>
          <p:cNvPicPr preferRelativeResize="0"/>
          <p:nvPr/>
        </p:nvPicPr>
        <p:blipFill rotWithShape="1">
          <a:blip r:embed="rId3">
            <a:alphaModFix/>
          </a:blip>
          <a:srcRect/>
          <a:stretch/>
        </p:blipFill>
        <p:spPr>
          <a:xfrm>
            <a:off x="10631721" y="4006225"/>
            <a:ext cx="753729" cy="603600"/>
          </a:xfrm>
          <a:prstGeom prst="rect">
            <a:avLst/>
          </a:prstGeom>
          <a:noFill/>
          <a:ln>
            <a:noFill/>
          </a:ln>
        </p:spPr>
      </p:pic>
      <p:sp>
        <p:nvSpPr>
          <p:cNvPr id="285" name="Google Shape;285;p126"/>
          <p:cNvSpPr/>
          <p:nvPr/>
        </p:nvSpPr>
        <p:spPr>
          <a:xfrm>
            <a:off x="3542730" y="171706"/>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286" name="Google Shape;286;p126"/>
          <p:cNvGrpSpPr/>
          <p:nvPr/>
        </p:nvGrpSpPr>
        <p:grpSpPr>
          <a:xfrm>
            <a:off x="10657636" y="1985795"/>
            <a:ext cx="923513" cy="733132"/>
            <a:chOff x="277892" y="2283969"/>
            <a:chExt cx="939577" cy="824904"/>
          </a:xfrm>
        </p:grpSpPr>
        <p:sp>
          <p:nvSpPr>
            <p:cNvPr id="287" name="Google Shape;287;p126"/>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sp>
        <p:sp>
          <p:nvSpPr>
            <p:cNvPr id="288" name="Google Shape;288;p126"/>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sp>
      </p:grpSp>
      <p:pic>
        <p:nvPicPr>
          <p:cNvPr id="289" name="Google Shape;289;p126" descr="Image générée"/>
          <p:cNvPicPr preferRelativeResize="0"/>
          <p:nvPr/>
        </p:nvPicPr>
        <p:blipFill rotWithShape="1">
          <a:blip r:embed="rId4">
            <a:alphaModFix/>
          </a:blip>
          <a:srcRect t="11064" b="10678"/>
          <a:stretch/>
        </p:blipFill>
        <p:spPr>
          <a:xfrm>
            <a:off x="10657635" y="1023539"/>
            <a:ext cx="727815" cy="854359"/>
          </a:xfrm>
          <a:prstGeom prst="rect">
            <a:avLst/>
          </a:prstGeom>
          <a:noFill/>
          <a:ln>
            <a:noFill/>
          </a:ln>
        </p:spPr>
      </p:pic>
      <p:pic>
        <p:nvPicPr>
          <p:cNvPr id="290" name="Google Shape;290;p126"/>
          <p:cNvPicPr preferRelativeResize="0"/>
          <p:nvPr/>
        </p:nvPicPr>
        <p:blipFill rotWithShape="1">
          <a:blip r:embed="rId5">
            <a:alphaModFix/>
          </a:blip>
          <a:srcRect/>
          <a:stretch/>
        </p:blipFill>
        <p:spPr>
          <a:xfrm>
            <a:off x="10701998" y="4970170"/>
            <a:ext cx="590757" cy="603600"/>
          </a:xfrm>
          <a:prstGeom prst="ellipse">
            <a:avLst/>
          </a:prstGeom>
          <a:solidFill>
            <a:srgbClr val="FFC000"/>
          </a:solidFill>
          <a:ln>
            <a:noFill/>
          </a:ln>
        </p:spPr>
      </p:pic>
      <p:sp>
        <p:nvSpPr>
          <p:cNvPr id="291" name="Google Shape;291;p126"/>
          <p:cNvSpPr txBox="1"/>
          <p:nvPr/>
        </p:nvSpPr>
        <p:spPr>
          <a:xfrm>
            <a:off x="2064863" y="506174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أيقونات مخصصة للتلاميذ">
  <p:cSld name="أيقونات مخصصة للتلاميذ">
    <p:bg>
      <p:bgPr>
        <a:solidFill>
          <a:srgbClr val="DCE6F2"/>
        </a:solidFill>
        <a:effectLst/>
      </p:bgPr>
    </p:bg>
    <p:spTree>
      <p:nvGrpSpPr>
        <p:cNvPr id="1" name="Shape 292"/>
        <p:cNvGrpSpPr/>
        <p:nvPr/>
      </p:nvGrpSpPr>
      <p:grpSpPr>
        <a:xfrm>
          <a:off x="0" y="0"/>
          <a:ext cx="0" cy="0"/>
          <a:chOff x="0" y="0"/>
          <a:chExt cx="0" cy="0"/>
        </a:xfrm>
      </p:grpSpPr>
      <p:sp>
        <p:nvSpPr>
          <p:cNvPr id="293" name="Google Shape;293;p127"/>
          <p:cNvSpPr txBox="1"/>
          <p:nvPr/>
        </p:nvSpPr>
        <p:spPr>
          <a:xfrm>
            <a:off x="8610600" y="6481045"/>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ar-MA" sz="1200" b="0" i="0" u="none" strike="noStrike" cap="none">
                <a:solidFill>
                  <a:srgbClr val="757575"/>
                </a:solidFill>
                <a:latin typeface="Arial"/>
                <a:ea typeface="Arial"/>
                <a:cs typeface="Arial"/>
                <a:sym typeface="Arial"/>
              </a:rPr>
              <a:t>‹N°›</a:t>
            </a:fld>
            <a:endParaRPr sz="1200" b="0" i="0" u="none" strike="noStrike" cap="none">
              <a:solidFill>
                <a:srgbClr val="757575"/>
              </a:solidFill>
              <a:latin typeface="Arial"/>
              <a:ea typeface="Arial"/>
              <a:cs typeface="Arial"/>
              <a:sym typeface="Arial"/>
            </a:endParaRPr>
          </a:p>
        </p:txBody>
      </p:sp>
      <p:sp>
        <p:nvSpPr>
          <p:cNvPr id="294" name="Google Shape;294;p127"/>
          <p:cNvSpPr txBox="1"/>
          <p:nvPr/>
        </p:nvSpPr>
        <p:spPr>
          <a:xfrm>
            <a:off x="1725695" y="4858786"/>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295" name="Google Shape;295;p127"/>
          <p:cNvPicPr preferRelativeResize="0"/>
          <p:nvPr/>
        </p:nvPicPr>
        <p:blipFill rotWithShape="1">
          <a:blip r:embed="rId2">
            <a:alphaModFix/>
          </a:blip>
          <a:srcRect/>
          <a:stretch/>
        </p:blipFill>
        <p:spPr>
          <a:xfrm>
            <a:off x="10667497" y="4767386"/>
            <a:ext cx="613620" cy="603600"/>
          </a:xfrm>
          <a:prstGeom prst="rect">
            <a:avLst/>
          </a:prstGeom>
          <a:noFill/>
          <a:ln>
            <a:noFill/>
          </a:ln>
        </p:spPr>
      </p:pic>
      <p:sp>
        <p:nvSpPr>
          <p:cNvPr id="296" name="Google Shape;296;p127"/>
          <p:cNvSpPr txBox="1"/>
          <p:nvPr/>
        </p:nvSpPr>
        <p:spPr>
          <a:xfrm>
            <a:off x="1725695" y="4089870"/>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297" name="Google Shape;297;p127"/>
          <p:cNvPicPr preferRelativeResize="0"/>
          <p:nvPr/>
        </p:nvPicPr>
        <p:blipFill rotWithShape="1">
          <a:blip r:embed="rId3">
            <a:alphaModFix/>
          </a:blip>
          <a:srcRect/>
          <a:stretch/>
        </p:blipFill>
        <p:spPr>
          <a:xfrm>
            <a:off x="10687954" y="4011975"/>
            <a:ext cx="551667" cy="498415"/>
          </a:xfrm>
          <a:prstGeom prst="rect">
            <a:avLst/>
          </a:prstGeom>
          <a:noFill/>
          <a:ln>
            <a:noFill/>
          </a:ln>
        </p:spPr>
      </p:pic>
      <p:pic>
        <p:nvPicPr>
          <p:cNvPr id="298" name="Google Shape;298;p127"/>
          <p:cNvPicPr preferRelativeResize="0"/>
          <p:nvPr/>
        </p:nvPicPr>
        <p:blipFill rotWithShape="1">
          <a:blip r:embed="rId4">
            <a:alphaModFix/>
          </a:blip>
          <a:srcRect/>
          <a:stretch/>
        </p:blipFill>
        <p:spPr>
          <a:xfrm>
            <a:off x="10691243" y="2579277"/>
            <a:ext cx="556939" cy="498414"/>
          </a:xfrm>
          <a:prstGeom prst="rect">
            <a:avLst/>
          </a:prstGeom>
          <a:noFill/>
          <a:ln>
            <a:noFill/>
          </a:ln>
        </p:spPr>
      </p:pic>
      <p:sp>
        <p:nvSpPr>
          <p:cNvPr id="299" name="Google Shape;299;p127"/>
          <p:cNvSpPr txBox="1"/>
          <p:nvPr/>
        </p:nvSpPr>
        <p:spPr>
          <a:xfrm>
            <a:off x="1737152" y="2664487"/>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00" name="Google Shape;300;p127"/>
          <p:cNvSpPr txBox="1"/>
          <p:nvPr/>
        </p:nvSpPr>
        <p:spPr>
          <a:xfrm>
            <a:off x="1725694" y="1954092"/>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01" name="Google Shape;301;p127" descr="Lever la main - Icônes mains et gestes gratuites"/>
          <p:cNvPicPr preferRelativeResize="0"/>
          <p:nvPr/>
        </p:nvPicPr>
        <p:blipFill rotWithShape="1">
          <a:blip r:embed="rId5">
            <a:alphaModFix/>
          </a:blip>
          <a:srcRect/>
          <a:stretch/>
        </p:blipFill>
        <p:spPr>
          <a:xfrm>
            <a:off x="10758368" y="1906767"/>
            <a:ext cx="540887" cy="426303"/>
          </a:xfrm>
          <a:prstGeom prst="rect">
            <a:avLst/>
          </a:prstGeom>
          <a:noFill/>
          <a:ln>
            <a:noFill/>
          </a:ln>
        </p:spPr>
      </p:pic>
      <p:sp>
        <p:nvSpPr>
          <p:cNvPr id="302" name="Google Shape;302;p127"/>
          <p:cNvSpPr txBox="1"/>
          <p:nvPr/>
        </p:nvSpPr>
        <p:spPr>
          <a:xfrm>
            <a:off x="1743832" y="1225026"/>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03" name="Google Shape;303;p127"/>
          <p:cNvGrpSpPr/>
          <p:nvPr/>
        </p:nvGrpSpPr>
        <p:grpSpPr>
          <a:xfrm>
            <a:off x="10667145" y="1130986"/>
            <a:ext cx="632111" cy="603600"/>
            <a:chOff x="779845" y="4335989"/>
            <a:chExt cx="442253" cy="575842"/>
          </a:xfrm>
        </p:grpSpPr>
        <p:pic>
          <p:nvPicPr>
            <p:cNvPr id="304" name="Google Shape;304;p127" descr="Une image contenant Dessin animé, clipart, Animation, illustration&#10;&#10;Description générée automatiquement"/>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05" name="Google Shape;305;p127"/>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06" name="Google Shape;306;p127"/>
          <p:cNvSpPr txBox="1"/>
          <p:nvPr/>
        </p:nvSpPr>
        <p:spPr>
          <a:xfrm>
            <a:off x="1725696" y="3375633"/>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07" name="Google Shape;307;p127"/>
          <p:cNvGrpSpPr/>
          <p:nvPr/>
        </p:nvGrpSpPr>
        <p:grpSpPr>
          <a:xfrm>
            <a:off x="10719352" y="3267051"/>
            <a:ext cx="551667" cy="479498"/>
            <a:chOff x="10280460" y="4841540"/>
            <a:chExt cx="630930" cy="597556"/>
          </a:xfrm>
        </p:grpSpPr>
        <p:pic>
          <p:nvPicPr>
            <p:cNvPr id="308" name="Google Shape;308;p127"/>
            <p:cNvPicPr preferRelativeResize="0"/>
            <p:nvPr/>
          </p:nvPicPr>
          <p:blipFill rotWithShape="1">
            <a:blip r:embed="rId7">
              <a:alphaModFix/>
            </a:blip>
            <a:srcRect l="11664" t="23325" r="25923" b="30055"/>
            <a:stretch/>
          </p:blipFill>
          <p:spPr>
            <a:xfrm>
              <a:off x="10280460" y="4967823"/>
              <a:ext cx="630930" cy="471273"/>
            </a:xfrm>
            <a:prstGeom prst="rect">
              <a:avLst/>
            </a:prstGeom>
            <a:noFill/>
            <a:ln>
              <a:noFill/>
            </a:ln>
          </p:spPr>
        </p:pic>
        <p:pic>
          <p:nvPicPr>
            <p:cNvPr id="309" name="Google Shape;309;p127"/>
            <p:cNvPicPr preferRelativeResize="0"/>
            <p:nvPr/>
          </p:nvPicPr>
          <p:blipFill rotWithShape="1">
            <a:blip r:embed="rId8">
              <a:alphaModFix/>
            </a:blip>
            <a:srcRect l="74744" t="23325" r="10688" b="30055"/>
            <a:stretch/>
          </p:blipFill>
          <p:spPr>
            <a:xfrm rot="1461832">
              <a:off x="10456526" y="4850932"/>
              <a:ext cx="147273" cy="471273"/>
            </a:xfrm>
            <a:prstGeom prst="rect">
              <a:avLst/>
            </a:prstGeom>
            <a:noFill/>
            <a:ln>
              <a:noFill/>
            </a:ln>
          </p:spPr>
        </p:pic>
      </p:grpSp>
      <p:sp>
        <p:nvSpPr>
          <p:cNvPr id="310" name="Google Shape;310;p127"/>
          <p:cNvSpPr/>
          <p:nvPr/>
        </p:nvSpPr>
        <p:spPr>
          <a:xfrm>
            <a:off x="3523676" y="16453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11" name="Google Shape;311;p127"/>
          <p:cNvSpPr txBox="1"/>
          <p:nvPr/>
        </p:nvSpPr>
        <p:spPr>
          <a:xfrm>
            <a:off x="1725694" y="5633312"/>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12" name="Google Shape;312;p127"/>
          <p:cNvPicPr preferRelativeResize="0"/>
          <p:nvPr/>
        </p:nvPicPr>
        <p:blipFill rotWithShape="1">
          <a:blip r:embed="rId9">
            <a:alphaModFix/>
          </a:blip>
          <a:srcRect/>
          <a:stretch/>
        </p:blipFill>
        <p:spPr>
          <a:xfrm>
            <a:off x="10667145" y="5558363"/>
            <a:ext cx="648055" cy="64805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العدة اللازمة">
  <p:cSld name="العدة اللازمة">
    <p:bg>
      <p:bgPr>
        <a:solidFill>
          <a:srgbClr val="DCE6F2"/>
        </a:solidFill>
        <a:effectLst/>
      </p:bgPr>
    </p:bg>
    <p:spTree>
      <p:nvGrpSpPr>
        <p:cNvPr id="1" name="Shape 313"/>
        <p:cNvGrpSpPr/>
        <p:nvPr/>
      </p:nvGrpSpPr>
      <p:grpSpPr>
        <a:xfrm>
          <a:off x="0" y="0"/>
          <a:ext cx="0" cy="0"/>
          <a:chOff x="0" y="0"/>
          <a:chExt cx="0" cy="0"/>
        </a:xfrm>
      </p:grpSpPr>
      <p:sp>
        <p:nvSpPr>
          <p:cNvPr id="314" name="Google Shape;314;p128"/>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15" name="Google Shape;315;p128"/>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316" name="Google Shape;316;p128"/>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317" name="Google Shape;317;p128"/>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318" name="Google Shape;318;p128"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هيكلة الوحدة ">
  <p:cSld name="هيكلة الوحدة ">
    <p:bg>
      <p:bgPr>
        <a:solidFill>
          <a:srgbClr val="DCE6F2"/>
        </a:solidFill>
        <a:effectLst/>
      </p:bgPr>
    </p:bg>
    <p:spTree>
      <p:nvGrpSpPr>
        <p:cNvPr id="1" name="Shape 319"/>
        <p:cNvGrpSpPr/>
        <p:nvPr/>
      </p:nvGrpSpPr>
      <p:grpSpPr>
        <a:xfrm>
          <a:off x="0" y="0"/>
          <a:ext cx="0" cy="0"/>
          <a:chOff x="0" y="0"/>
          <a:chExt cx="0" cy="0"/>
        </a:xfrm>
      </p:grpSpPr>
      <p:sp>
        <p:nvSpPr>
          <p:cNvPr id="320" name="Google Shape;320;p129"/>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sp>
        <p:nvSpPr>
          <p:cNvPr id="321" name="Google Shape;321;p129"/>
          <p:cNvSpPr/>
          <p:nvPr/>
        </p:nvSpPr>
        <p:spPr>
          <a:xfrm>
            <a:off x="6130654"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22" name="Google Shape;322;p129"/>
          <p:cNvSpPr/>
          <p:nvPr/>
        </p:nvSpPr>
        <p:spPr>
          <a:xfrm>
            <a:off x="123748"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323" name="Google Shape;323;p129"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توجيهات ديداكتيكية ">
  <p:cSld name="توجيهات ديداكتيكية ">
    <p:bg>
      <p:bgPr>
        <a:solidFill>
          <a:srgbClr val="DCE6F2"/>
        </a:solidFill>
        <a:effectLst/>
      </p:bgPr>
    </p:bg>
    <p:spTree>
      <p:nvGrpSpPr>
        <p:cNvPr id="1" name="Shape 324"/>
        <p:cNvGrpSpPr/>
        <p:nvPr/>
      </p:nvGrpSpPr>
      <p:grpSpPr>
        <a:xfrm>
          <a:off x="0" y="0"/>
          <a:ext cx="0" cy="0"/>
          <a:chOff x="0" y="0"/>
          <a:chExt cx="0" cy="0"/>
        </a:xfrm>
      </p:grpSpPr>
      <p:sp>
        <p:nvSpPr>
          <p:cNvPr id="325" name="Google Shape;325;p130"/>
          <p:cNvSpPr/>
          <p:nvPr/>
        </p:nvSpPr>
        <p:spPr>
          <a:xfrm>
            <a:off x="1333383" y="336824"/>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توجيهات ديداكتيكية تخص هذه الحصة:</a:t>
            </a:r>
            <a:endParaRPr sz="2400" b="0" i="0" u="none" strike="noStrike" cap="none">
              <a:solidFill>
                <a:srgbClr val="44546A"/>
              </a:solidFill>
              <a:latin typeface="Arial"/>
              <a:ea typeface="Arial"/>
              <a:cs typeface="Arial"/>
              <a:sym typeface="Arial"/>
            </a:endParaRPr>
          </a:p>
        </p:txBody>
      </p:sp>
      <p:pic>
        <p:nvPicPr>
          <p:cNvPr id="326" name="Google Shape;326;p130"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327" name="Google Shape;327;p130"/>
          <p:cNvSpPr txBox="1">
            <a:spLocks noGrp="1"/>
          </p:cNvSpPr>
          <p:nvPr>
            <p:ph type="body" idx="1"/>
          </p:nvPr>
        </p:nvSpPr>
        <p:spPr>
          <a:xfrm>
            <a:off x="698500" y="1093535"/>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chemeClr val="dk1"/>
              </a:buClr>
              <a:buSzPts val="1600"/>
              <a:buFont typeface="Arial"/>
              <a:buNone/>
              <a:defRPr sz="1600" b="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130"/>
          <p:cNvSpPr txBox="1">
            <a:spLocks noGrp="1"/>
          </p:cNvSpPr>
          <p:nvPr>
            <p:ph type="body" idx="2"/>
          </p:nvPr>
        </p:nvSpPr>
        <p:spPr>
          <a:xfrm>
            <a:off x="698500" y="3494248"/>
            <a:ext cx="9194528" cy="2052114"/>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130"/>
          <p:cNvSpPr txBox="1">
            <a:spLocks noGrp="1"/>
          </p:cNvSpPr>
          <p:nvPr>
            <p:ph type="body" idx="3"/>
          </p:nvPr>
        </p:nvSpPr>
        <p:spPr>
          <a:xfrm>
            <a:off x="623898" y="5575116"/>
            <a:ext cx="9194528" cy="1071438"/>
          </a:xfrm>
          <a:prstGeom prst="rect">
            <a:avLst/>
          </a:prstGeom>
          <a:noFill/>
          <a:ln>
            <a:noFill/>
          </a:ln>
        </p:spPr>
        <p:txBody>
          <a:bodyPr spcFirstLastPara="1" wrap="square" lIns="91425" tIns="45700" rIns="91425" bIns="45700" anchor="ctr" anchorCtr="0">
            <a:normAutofit/>
          </a:bodyPr>
          <a:lstStyle>
            <a:lvl1pPr marL="457200" lvl="0" indent="-304800" algn="r" rtl="1">
              <a:lnSpc>
                <a:spcPct val="90000"/>
              </a:lnSpc>
              <a:spcBef>
                <a:spcPts val="1000"/>
              </a:spcBef>
              <a:spcAft>
                <a:spcPts val="0"/>
              </a:spcAft>
              <a:buClr>
                <a:srgbClr val="000000"/>
              </a:buClr>
              <a:buSzPts val="1200"/>
              <a:buFont typeface="Arial"/>
              <a:buChar char="•"/>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130"/>
          <p:cNvSpPr txBox="1">
            <a:spLocks noGrp="1"/>
          </p:cNvSpPr>
          <p:nvPr>
            <p:ph type="body" idx="4"/>
          </p:nvPr>
        </p:nvSpPr>
        <p:spPr>
          <a:xfrm>
            <a:off x="758053" y="2173652"/>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6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الموارد التعليمية ">
  <p:cSld name="الموارد التعليمية ">
    <p:bg>
      <p:bgPr>
        <a:solidFill>
          <a:srgbClr val="DCE6F2"/>
        </a:solidFill>
        <a:effectLst/>
      </p:bgPr>
    </p:bg>
    <p:spTree>
      <p:nvGrpSpPr>
        <p:cNvPr id="1" name="Shape 331"/>
        <p:cNvGrpSpPr/>
        <p:nvPr/>
      </p:nvGrpSpPr>
      <p:grpSpPr>
        <a:xfrm>
          <a:off x="0" y="0"/>
          <a:ext cx="0" cy="0"/>
          <a:chOff x="0" y="0"/>
          <a:chExt cx="0" cy="0"/>
        </a:xfrm>
      </p:grpSpPr>
      <p:sp>
        <p:nvSpPr>
          <p:cNvPr id="332" name="Google Shape;332;p131"/>
          <p:cNvSpPr/>
          <p:nvPr/>
        </p:nvSpPr>
        <p:spPr>
          <a:xfrm>
            <a:off x="-614135" y="376739"/>
            <a:ext cx="11800115" cy="602723"/>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Arial"/>
                <a:ea typeface="Arial"/>
                <a:cs typeface="Arial"/>
                <a:sym typeface="Arial"/>
              </a:rPr>
              <a:t>توظيف الأستاذ للموارد التعليمية :</a:t>
            </a:r>
            <a:endParaRPr sz="3200" b="1" i="0" u="none" strike="noStrike" cap="none">
              <a:solidFill>
                <a:srgbClr val="FF0000"/>
              </a:solidFill>
              <a:latin typeface="Calibri"/>
              <a:ea typeface="Calibri"/>
              <a:cs typeface="Calibri"/>
              <a:sym typeface="Calibri"/>
            </a:endParaRPr>
          </a:p>
        </p:txBody>
      </p:sp>
      <p:pic>
        <p:nvPicPr>
          <p:cNvPr id="333" name="Google Shape;333;p131"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الممارسة البيداغوجية ">
  <p:cSld name="الممارسة البيداغوجية ">
    <p:bg>
      <p:bgPr>
        <a:solidFill>
          <a:srgbClr val="DCE6F2"/>
        </a:solidFill>
        <a:effectLst/>
      </p:bgPr>
    </p:bg>
    <p:spTree>
      <p:nvGrpSpPr>
        <p:cNvPr id="1" name="Shape 334"/>
        <p:cNvGrpSpPr/>
        <p:nvPr/>
      </p:nvGrpSpPr>
      <p:grpSpPr>
        <a:xfrm>
          <a:off x="0" y="0"/>
          <a:ext cx="0" cy="0"/>
          <a:chOff x="0" y="0"/>
          <a:chExt cx="0" cy="0"/>
        </a:xfrm>
      </p:grpSpPr>
      <p:sp>
        <p:nvSpPr>
          <p:cNvPr id="335" name="Google Shape;335;p132"/>
          <p:cNvSpPr/>
          <p:nvPr/>
        </p:nvSpPr>
        <p:spPr>
          <a:xfrm>
            <a:off x="1333383" y="352159"/>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الممارسة البيداغوجية الفعالة لهذا الأسبوع:</a:t>
            </a:r>
            <a:endParaRPr sz="2400" b="0" i="0" u="none" strike="noStrike" cap="none">
              <a:solidFill>
                <a:srgbClr val="44546A"/>
              </a:solidFill>
              <a:latin typeface="Arial"/>
              <a:ea typeface="Arial"/>
              <a:cs typeface="Arial"/>
              <a:sym typeface="Arial"/>
            </a:endParaRPr>
          </a:p>
        </p:txBody>
      </p:sp>
      <p:pic>
        <p:nvPicPr>
          <p:cNvPr id="336" name="Google Shape;336;p132"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37"/>
        <p:cNvGrpSpPr/>
        <p:nvPr/>
      </p:nvGrpSpPr>
      <p:grpSpPr>
        <a:xfrm>
          <a:off x="0" y="0"/>
          <a:ext cx="0" cy="0"/>
          <a:chOff x="0" y="0"/>
          <a:chExt cx="0" cy="0"/>
        </a:xfrm>
      </p:grpSpPr>
      <p:grpSp>
        <p:nvGrpSpPr>
          <p:cNvPr id="338" name="Google Shape;338;p133"/>
          <p:cNvGrpSpPr/>
          <p:nvPr/>
        </p:nvGrpSpPr>
        <p:grpSpPr>
          <a:xfrm>
            <a:off x="812158" y="844906"/>
            <a:ext cx="10567685" cy="5198169"/>
            <a:chOff x="2184399" y="1402024"/>
            <a:chExt cx="7823200" cy="4942038"/>
          </a:xfrm>
        </p:grpSpPr>
        <p:sp>
          <p:nvSpPr>
            <p:cNvPr id="339" name="Google Shape;339;p133"/>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0" name="Google Shape;340;p13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341" name="Google Shape;341;p133"/>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2" name="Google Shape;342;p133"/>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343" name="Google Shape;343;p133"/>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344" name="Google Shape;344;p133"/>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345" name="Google Shape;345;p133"/>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نشاط اعتيادي">
  <p:cSld name="نشاط اعتيادي">
    <p:spTree>
      <p:nvGrpSpPr>
        <p:cNvPr id="1" name="Shape 346"/>
        <p:cNvGrpSpPr/>
        <p:nvPr/>
      </p:nvGrpSpPr>
      <p:grpSpPr>
        <a:xfrm>
          <a:off x="0" y="0"/>
          <a:ext cx="0" cy="0"/>
          <a:chOff x="0" y="0"/>
          <a:chExt cx="0" cy="0"/>
        </a:xfrm>
      </p:grpSpPr>
      <p:grpSp>
        <p:nvGrpSpPr>
          <p:cNvPr id="347" name="Google Shape;347;p134"/>
          <p:cNvGrpSpPr/>
          <p:nvPr/>
        </p:nvGrpSpPr>
        <p:grpSpPr>
          <a:xfrm>
            <a:off x="4932835" y="1459304"/>
            <a:ext cx="6054377" cy="3711725"/>
            <a:chOff x="1715066" y="1103461"/>
            <a:chExt cx="5717724" cy="3124203"/>
          </a:xfrm>
        </p:grpSpPr>
        <p:sp>
          <p:nvSpPr>
            <p:cNvPr id="348" name="Google Shape;348;p13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49" name="Google Shape;349;p13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0" name="Google Shape;350;p134"/>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نشاط اعتيادي</a:t>
            </a:r>
            <a:endParaRPr sz="4400" b="1" i="0" u="none" strike="noStrike" cap="none">
              <a:solidFill>
                <a:srgbClr val="F19D19"/>
              </a:solidFill>
              <a:latin typeface="Arial"/>
              <a:ea typeface="Arial"/>
              <a:cs typeface="Arial"/>
              <a:sym typeface="Arial"/>
            </a:endParaRPr>
          </a:p>
        </p:txBody>
      </p:sp>
      <p:sp>
        <p:nvSpPr>
          <p:cNvPr id="351" name="Google Shape;351;p134"/>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2" name="Google Shape;352;p134" descr="Une image contenant dessin humoristique, habits, garçon, Dessin d’enfant&#10;&#10;Le contenu généré par l’IA peut être incorrect."/>
          <p:cNvPicPr preferRelativeResize="0"/>
          <p:nvPr/>
        </p:nvPicPr>
        <p:blipFill rotWithShape="1">
          <a:blip r:embed="rId2">
            <a:alphaModFix/>
          </a:blip>
          <a:srcRect/>
          <a:stretch/>
        </p:blipFill>
        <p:spPr>
          <a:xfrm>
            <a:off x="782370" y="1727822"/>
            <a:ext cx="3207836" cy="301342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حديث غير رسمي">
  <p:cSld name="حديث غير رسمي">
    <p:spTree>
      <p:nvGrpSpPr>
        <p:cNvPr id="1" name="Shape 353"/>
        <p:cNvGrpSpPr/>
        <p:nvPr/>
      </p:nvGrpSpPr>
      <p:grpSpPr>
        <a:xfrm>
          <a:off x="0" y="0"/>
          <a:ext cx="0" cy="0"/>
          <a:chOff x="0" y="0"/>
          <a:chExt cx="0" cy="0"/>
        </a:xfrm>
      </p:grpSpPr>
      <p:grpSp>
        <p:nvGrpSpPr>
          <p:cNvPr id="354" name="Google Shape;354;p135"/>
          <p:cNvGrpSpPr/>
          <p:nvPr/>
        </p:nvGrpSpPr>
        <p:grpSpPr>
          <a:xfrm>
            <a:off x="4932835" y="1459304"/>
            <a:ext cx="6054377" cy="3711725"/>
            <a:chOff x="1715066" y="1103461"/>
            <a:chExt cx="5717724" cy="3124203"/>
          </a:xfrm>
        </p:grpSpPr>
        <p:sp>
          <p:nvSpPr>
            <p:cNvPr id="355" name="Google Shape;355;p135"/>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56" name="Google Shape;356;p135"/>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7" name="Google Shape;357;p135"/>
          <p:cNvSpPr txBox="1"/>
          <p:nvPr/>
        </p:nvSpPr>
        <p:spPr>
          <a:xfrm>
            <a:off x="5025419" y="1993162"/>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حديث غير رسمي</a:t>
            </a:r>
            <a:endParaRPr sz="5400" b="1" i="0" u="none" strike="noStrike" cap="none">
              <a:solidFill>
                <a:srgbClr val="F19D19"/>
              </a:solidFill>
              <a:latin typeface="Calibri"/>
              <a:ea typeface="Calibri"/>
              <a:cs typeface="Calibri"/>
              <a:sym typeface="Calibri"/>
            </a:endParaRPr>
          </a:p>
        </p:txBody>
      </p:sp>
      <p:sp>
        <p:nvSpPr>
          <p:cNvPr id="358" name="Google Shape;358;p135"/>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9" name="Google Shape;359;p135"/>
          <p:cNvPicPr preferRelativeResize="0"/>
          <p:nvPr/>
        </p:nvPicPr>
        <p:blipFill rotWithShape="1">
          <a:blip r:embed="rId2">
            <a:alphaModFix/>
          </a:blip>
          <a:srcRect b="40889"/>
          <a:stretch/>
        </p:blipFill>
        <p:spPr>
          <a:xfrm>
            <a:off x="902886" y="2065568"/>
            <a:ext cx="3021413" cy="3298301"/>
          </a:xfrm>
          <a:prstGeom prst="rect">
            <a:avLst/>
          </a:prstGeom>
          <a:noFill/>
          <a:ln>
            <a:noFill/>
          </a:ln>
        </p:spPr>
      </p:pic>
      <p:sp>
        <p:nvSpPr>
          <p:cNvPr id="360" name="Google Shape;360;p135"/>
          <p:cNvSpPr/>
          <p:nvPr/>
        </p:nvSpPr>
        <p:spPr>
          <a:xfrm>
            <a:off x="20192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361" name="Google Shape;361;p135"/>
          <p:cNvSpPr/>
          <p:nvPr/>
        </p:nvSpPr>
        <p:spPr>
          <a:xfrm rot="220151">
            <a:off x="22935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مراقبة إنجاز الواجبات المنزلية">
  <p:cSld name="مراقبة إنجاز الواجبات المنزلية">
    <p:spTree>
      <p:nvGrpSpPr>
        <p:cNvPr id="1" name="Shape 362"/>
        <p:cNvGrpSpPr/>
        <p:nvPr/>
      </p:nvGrpSpPr>
      <p:grpSpPr>
        <a:xfrm>
          <a:off x="0" y="0"/>
          <a:ext cx="0" cy="0"/>
          <a:chOff x="0" y="0"/>
          <a:chExt cx="0" cy="0"/>
        </a:xfrm>
      </p:grpSpPr>
      <p:grpSp>
        <p:nvGrpSpPr>
          <p:cNvPr id="363" name="Google Shape;363;p136"/>
          <p:cNvGrpSpPr/>
          <p:nvPr/>
        </p:nvGrpSpPr>
        <p:grpSpPr>
          <a:xfrm>
            <a:off x="4932835" y="1459304"/>
            <a:ext cx="6054377" cy="3711725"/>
            <a:chOff x="1715066" y="1103461"/>
            <a:chExt cx="5717724" cy="3124203"/>
          </a:xfrm>
        </p:grpSpPr>
        <p:sp>
          <p:nvSpPr>
            <p:cNvPr id="364" name="Google Shape;364;p136"/>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65" name="Google Shape;365;p136"/>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66" name="Google Shape;366;p136"/>
          <p:cNvSpPr txBox="1"/>
          <p:nvPr/>
        </p:nvSpPr>
        <p:spPr>
          <a:xfrm>
            <a:off x="5264727" y="2131992"/>
            <a:ext cx="5458691" cy="170694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مراقبة إنجاز الواجبات المنزلية</a:t>
            </a:r>
            <a:endParaRPr sz="4400" b="1" i="0" u="none" strike="noStrike" cap="none">
              <a:solidFill>
                <a:srgbClr val="F19D19"/>
              </a:solidFill>
              <a:latin typeface="Arial"/>
              <a:ea typeface="Arial"/>
              <a:cs typeface="Arial"/>
              <a:sym typeface="Arial"/>
            </a:endParaRPr>
          </a:p>
        </p:txBody>
      </p:sp>
      <p:sp>
        <p:nvSpPr>
          <p:cNvPr id="367" name="Google Shape;367;p136"/>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8" name="Google Shape;368;p136" descr="Une image contenant Visage humain, personne, habits, dessin&#10;&#10;Le contenu généré par l’IA peut être incorrect."/>
          <p:cNvPicPr preferRelativeResize="0"/>
          <p:nvPr/>
        </p:nvPicPr>
        <p:blipFill rotWithShape="1">
          <a:blip r:embed="rId2">
            <a:alphaModFix/>
          </a:blip>
          <a:srcRect/>
          <a:stretch/>
        </p:blipFill>
        <p:spPr>
          <a:xfrm>
            <a:off x="289743" y="1746941"/>
            <a:ext cx="3766659" cy="376665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استرجاع المكتسبات">
  <p:cSld name="استرجاع المكتسبات">
    <p:spTree>
      <p:nvGrpSpPr>
        <p:cNvPr id="1" name="Shape 369"/>
        <p:cNvGrpSpPr/>
        <p:nvPr/>
      </p:nvGrpSpPr>
      <p:grpSpPr>
        <a:xfrm>
          <a:off x="0" y="0"/>
          <a:ext cx="0" cy="0"/>
          <a:chOff x="0" y="0"/>
          <a:chExt cx="0" cy="0"/>
        </a:xfrm>
      </p:grpSpPr>
      <p:grpSp>
        <p:nvGrpSpPr>
          <p:cNvPr id="370" name="Google Shape;370;p137"/>
          <p:cNvGrpSpPr/>
          <p:nvPr/>
        </p:nvGrpSpPr>
        <p:grpSpPr>
          <a:xfrm>
            <a:off x="4932835" y="1459304"/>
            <a:ext cx="6054377" cy="3711725"/>
            <a:chOff x="1715066" y="1103461"/>
            <a:chExt cx="5717724" cy="3124203"/>
          </a:xfrm>
        </p:grpSpPr>
        <p:sp>
          <p:nvSpPr>
            <p:cNvPr id="371" name="Google Shape;371;p137"/>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2" name="Google Shape;372;p137"/>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73" name="Google Shape;373;p137"/>
          <p:cNvSpPr txBox="1"/>
          <p:nvPr/>
        </p:nvSpPr>
        <p:spPr>
          <a:xfrm>
            <a:off x="5025419" y="1840616"/>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استرجاع المكتسبات</a:t>
            </a:r>
            <a:endParaRPr sz="5400" b="1" i="0" u="none" strike="noStrike" cap="none">
              <a:solidFill>
                <a:srgbClr val="F19D19"/>
              </a:solidFill>
              <a:latin typeface="Calibri"/>
              <a:ea typeface="Calibri"/>
              <a:cs typeface="Calibri"/>
              <a:sym typeface="Calibri"/>
            </a:endParaRPr>
          </a:p>
        </p:txBody>
      </p:sp>
      <p:sp>
        <p:nvSpPr>
          <p:cNvPr id="374" name="Google Shape;374;p137"/>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5" name="Google Shape;375;p137"/>
          <p:cNvPicPr preferRelativeResize="0"/>
          <p:nvPr/>
        </p:nvPicPr>
        <p:blipFill rotWithShape="1">
          <a:blip r:embed="rId2">
            <a:alphaModFix/>
          </a:blip>
          <a:srcRect/>
          <a:stretch/>
        </p:blipFill>
        <p:spPr>
          <a:xfrm>
            <a:off x="399616" y="1583362"/>
            <a:ext cx="3843765" cy="384376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التصريح بالأهداف">
  <p:cSld name="التصريح بالأهداف">
    <p:spTree>
      <p:nvGrpSpPr>
        <p:cNvPr id="1" name="Shape 376"/>
        <p:cNvGrpSpPr/>
        <p:nvPr/>
      </p:nvGrpSpPr>
      <p:grpSpPr>
        <a:xfrm>
          <a:off x="0" y="0"/>
          <a:ext cx="0" cy="0"/>
          <a:chOff x="0" y="0"/>
          <a:chExt cx="0" cy="0"/>
        </a:xfrm>
      </p:grpSpPr>
      <p:grpSp>
        <p:nvGrpSpPr>
          <p:cNvPr id="377" name="Google Shape;377;p138"/>
          <p:cNvGrpSpPr/>
          <p:nvPr/>
        </p:nvGrpSpPr>
        <p:grpSpPr>
          <a:xfrm>
            <a:off x="4932835" y="1459304"/>
            <a:ext cx="6054377" cy="3711725"/>
            <a:chOff x="1715066" y="1103461"/>
            <a:chExt cx="5717724" cy="3124203"/>
          </a:xfrm>
        </p:grpSpPr>
        <p:sp>
          <p:nvSpPr>
            <p:cNvPr id="378" name="Google Shape;378;p138"/>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9" name="Google Shape;379;p138"/>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80" name="Google Shape;380;p138"/>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التصريح بالأهداف</a:t>
            </a:r>
            <a:endParaRPr sz="4400" b="1" i="0" u="none" strike="noStrike" cap="none">
              <a:solidFill>
                <a:srgbClr val="F19D19"/>
              </a:solidFill>
              <a:latin typeface="Arial"/>
              <a:ea typeface="Arial"/>
              <a:cs typeface="Arial"/>
              <a:sym typeface="Arial"/>
            </a:endParaRPr>
          </a:p>
        </p:txBody>
      </p:sp>
      <p:sp>
        <p:nvSpPr>
          <p:cNvPr id="381" name="Google Shape;381;p138"/>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2" name="Google Shape;382;p138"/>
          <p:cNvPicPr preferRelativeResize="0"/>
          <p:nvPr/>
        </p:nvPicPr>
        <p:blipFill rotWithShape="1">
          <a:blip r:embed="rId2">
            <a:alphaModFix/>
          </a:blip>
          <a:srcRect/>
          <a:stretch/>
        </p:blipFill>
        <p:spPr>
          <a:xfrm>
            <a:off x="841920" y="1708359"/>
            <a:ext cx="2829300" cy="320654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الفهم العام">
  <p:cSld name="الفهم العام">
    <p:spTree>
      <p:nvGrpSpPr>
        <p:cNvPr id="1" name="Shape 383"/>
        <p:cNvGrpSpPr/>
        <p:nvPr/>
      </p:nvGrpSpPr>
      <p:grpSpPr>
        <a:xfrm>
          <a:off x="0" y="0"/>
          <a:ext cx="0" cy="0"/>
          <a:chOff x="0" y="0"/>
          <a:chExt cx="0" cy="0"/>
        </a:xfrm>
      </p:grpSpPr>
      <p:grpSp>
        <p:nvGrpSpPr>
          <p:cNvPr id="384" name="Google Shape;384;p139"/>
          <p:cNvGrpSpPr/>
          <p:nvPr/>
        </p:nvGrpSpPr>
        <p:grpSpPr>
          <a:xfrm>
            <a:off x="4932835" y="1459304"/>
            <a:ext cx="6054377" cy="3711725"/>
            <a:chOff x="1715066" y="1103461"/>
            <a:chExt cx="5717724" cy="3124203"/>
          </a:xfrm>
        </p:grpSpPr>
        <p:sp>
          <p:nvSpPr>
            <p:cNvPr id="385" name="Google Shape;385;p139"/>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86" name="Google Shape;386;p139"/>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pic>
        <p:nvPicPr>
          <p:cNvPr id="387" name="Google Shape;387;p139"/>
          <p:cNvPicPr preferRelativeResize="0"/>
          <p:nvPr/>
        </p:nvPicPr>
        <p:blipFill rotWithShape="1">
          <a:blip r:embed="rId2">
            <a:alphaModFix/>
          </a:blip>
          <a:srcRect/>
          <a:stretch/>
        </p:blipFill>
        <p:spPr>
          <a:xfrm>
            <a:off x="861539" y="1553667"/>
            <a:ext cx="3291362" cy="3291362"/>
          </a:xfrm>
          <a:prstGeom prst="rect">
            <a:avLst/>
          </a:prstGeom>
          <a:noFill/>
          <a:ln>
            <a:noFill/>
          </a:ln>
        </p:spPr>
      </p:pic>
      <p:sp>
        <p:nvSpPr>
          <p:cNvPr id="388" name="Google Shape;388;p13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13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القراءة بطلاقة">
  <p:cSld name="القراءة بطلاقة">
    <p:spTree>
      <p:nvGrpSpPr>
        <p:cNvPr id="1" name="Shape 390"/>
        <p:cNvGrpSpPr/>
        <p:nvPr/>
      </p:nvGrpSpPr>
      <p:grpSpPr>
        <a:xfrm>
          <a:off x="0" y="0"/>
          <a:ext cx="0" cy="0"/>
          <a:chOff x="0" y="0"/>
          <a:chExt cx="0" cy="0"/>
        </a:xfrm>
      </p:grpSpPr>
      <p:grpSp>
        <p:nvGrpSpPr>
          <p:cNvPr id="391" name="Google Shape;391;p140"/>
          <p:cNvGrpSpPr/>
          <p:nvPr/>
        </p:nvGrpSpPr>
        <p:grpSpPr>
          <a:xfrm>
            <a:off x="4932835" y="1459304"/>
            <a:ext cx="6054377" cy="3711725"/>
            <a:chOff x="1715066" y="1103461"/>
            <a:chExt cx="5717724" cy="3124203"/>
          </a:xfrm>
        </p:grpSpPr>
        <p:sp>
          <p:nvSpPr>
            <p:cNvPr id="392" name="Google Shape;392;p140"/>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93" name="Google Shape;393;p140"/>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94" name="Google Shape;394;p140"/>
          <p:cNvSpPr txBox="1"/>
          <p:nvPr/>
        </p:nvSpPr>
        <p:spPr>
          <a:xfrm>
            <a:off x="5001813" y="2239385"/>
            <a:ext cx="5985399" cy="82157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rgbClr val="156082"/>
                </a:solidFill>
                <a:latin typeface="Arial"/>
                <a:ea typeface="Arial"/>
                <a:cs typeface="Arial"/>
                <a:sym typeface="Arial"/>
              </a:rPr>
              <a:t>القراءة بطلاقة</a:t>
            </a:r>
            <a:endParaRPr sz="4400" b="1" i="0" u="none" strike="noStrike" cap="none">
              <a:solidFill>
                <a:srgbClr val="156082"/>
              </a:solidFill>
              <a:latin typeface="Arial"/>
              <a:ea typeface="Arial"/>
              <a:cs typeface="Arial"/>
              <a:sym typeface="Arial"/>
            </a:endParaRPr>
          </a:p>
        </p:txBody>
      </p:sp>
      <p:sp>
        <p:nvSpPr>
          <p:cNvPr id="395" name="Google Shape;395;p14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6" name="Google Shape;396;p140"/>
          <p:cNvPicPr preferRelativeResize="0"/>
          <p:nvPr/>
        </p:nvPicPr>
        <p:blipFill rotWithShape="1">
          <a:blip r:embed="rId2">
            <a:alphaModFix/>
          </a:blip>
          <a:srcRect/>
          <a:stretch/>
        </p:blipFill>
        <p:spPr>
          <a:xfrm>
            <a:off x="698853" y="1567032"/>
            <a:ext cx="3528999" cy="352899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397"/>
        <p:cNvGrpSpPr/>
        <p:nvPr/>
      </p:nvGrpSpPr>
      <p:grpSpPr>
        <a:xfrm>
          <a:off x="0" y="0"/>
          <a:ext cx="0" cy="0"/>
          <a:chOff x="0" y="0"/>
          <a:chExt cx="0" cy="0"/>
        </a:xfrm>
      </p:grpSpPr>
      <p:grpSp>
        <p:nvGrpSpPr>
          <p:cNvPr id="398" name="Google Shape;398;p141"/>
          <p:cNvGrpSpPr/>
          <p:nvPr/>
        </p:nvGrpSpPr>
        <p:grpSpPr>
          <a:xfrm>
            <a:off x="812159" y="829917"/>
            <a:ext cx="10567685" cy="5198169"/>
            <a:chOff x="2184400" y="1402025"/>
            <a:chExt cx="7823200" cy="4942038"/>
          </a:xfrm>
        </p:grpSpPr>
        <p:sp>
          <p:nvSpPr>
            <p:cNvPr id="399" name="Google Shape;399;p141"/>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0" name="Google Shape;400;p141"/>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401" name="Google Shape;401;p141"/>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02" name="Google Shape;402;p141"/>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403" name="Google Shape;403;p141"/>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404"/>
        <p:cNvGrpSpPr/>
        <p:nvPr/>
      </p:nvGrpSpPr>
      <p:grpSpPr>
        <a:xfrm>
          <a:off x="0" y="0"/>
          <a:ext cx="0" cy="0"/>
          <a:chOff x="0" y="0"/>
          <a:chExt cx="0" cy="0"/>
        </a:xfrm>
      </p:grpSpPr>
      <p:grpSp>
        <p:nvGrpSpPr>
          <p:cNvPr id="405" name="Google Shape;405;p142"/>
          <p:cNvGrpSpPr/>
          <p:nvPr/>
        </p:nvGrpSpPr>
        <p:grpSpPr>
          <a:xfrm>
            <a:off x="812159" y="829917"/>
            <a:ext cx="10567685" cy="5198169"/>
            <a:chOff x="2184400" y="1402025"/>
            <a:chExt cx="7823200" cy="4942038"/>
          </a:xfrm>
        </p:grpSpPr>
        <p:sp>
          <p:nvSpPr>
            <p:cNvPr id="406" name="Google Shape;406;p142"/>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7" name="Google Shape;407;p14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408" name="Google Shape;408;p142"/>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9" name="Google Shape;409;p142"/>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10" name="Google Shape;410;p142"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411" name="Google Shape;411;p142"/>
          <p:cNvSpPr/>
          <p:nvPr/>
        </p:nvSpPr>
        <p:spPr>
          <a:xfrm>
            <a:off x="5455920" y="1269999"/>
            <a:ext cx="1097280" cy="615263"/>
          </a:xfrm>
          <a:prstGeom prst="cloudCallout">
            <a:avLst>
              <a:gd name="adj1" fmla="val -22817"/>
              <a:gd name="adj2" fmla="val 83298"/>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الممارسة المستقلة">
  <p:cSld name="الممارسة المستقلة">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412"/>
        <p:cNvGrpSpPr/>
        <p:nvPr/>
      </p:nvGrpSpPr>
      <p:grpSpPr>
        <a:xfrm>
          <a:off x="0" y="0"/>
          <a:ext cx="0" cy="0"/>
          <a:chOff x="0" y="0"/>
          <a:chExt cx="0" cy="0"/>
        </a:xfrm>
      </p:grpSpPr>
      <p:grpSp>
        <p:nvGrpSpPr>
          <p:cNvPr id="413" name="Google Shape;413;p143"/>
          <p:cNvGrpSpPr/>
          <p:nvPr/>
        </p:nvGrpSpPr>
        <p:grpSpPr>
          <a:xfrm>
            <a:off x="812159" y="829917"/>
            <a:ext cx="10567685" cy="5198169"/>
            <a:chOff x="2184400" y="1402025"/>
            <a:chExt cx="7823200" cy="4942038"/>
          </a:xfrm>
        </p:grpSpPr>
        <p:sp>
          <p:nvSpPr>
            <p:cNvPr id="414" name="Google Shape;414;p143"/>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15" name="Google Shape;415;p14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416" name="Google Shape;416;p143"/>
          <p:cNvSpPr/>
          <p:nvPr/>
        </p:nvSpPr>
        <p:spPr>
          <a:xfrm>
            <a:off x="10366088" y="5002108"/>
            <a:ext cx="649878" cy="649879"/>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17" name="Google Shape;417;p143"/>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418" name="Google Shape;418;p143"/>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اختتام الحصة">
  <p:cSld name="اختتام الحصة">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419"/>
        <p:cNvGrpSpPr/>
        <p:nvPr/>
      </p:nvGrpSpPr>
      <p:grpSpPr>
        <a:xfrm>
          <a:off x="0" y="0"/>
          <a:ext cx="0" cy="0"/>
          <a:chOff x="0" y="0"/>
          <a:chExt cx="0" cy="0"/>
        </a:xfrm>
      </p:grpSpPr>
      <p:grpSp>
        <p:nvGrpSpPr>
          <p:cNvPr id="420" name="Google Shape;420;p144"/>
          <p:cNvGrpSpPr/>
          <p:nvPr/>
        </p:nvGrpSpPr>
        <p:grpSpPr>
          <a:xfrm>
            <a:off x="812158" y="844906"/>
            <a:ext cx="10567685" cy="5198169"/>
            <a:chOff x="2184399" y="1402024"/>
            <a:chExt cx="7823200" cy="4942038"/>
          </a:xfrm>
        </p:grpSpPr>
        <p:sp>
          <p:nvSpPr>
            <p:cNvPr id="421" name="Google Shape;421;p144"/>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2" name="Google Shape;422;p14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423" name="Google Shape;423;p144"/>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4" name="Google Shape;424;p144"/>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425" name="Google Shape;425;p144"/>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426" name="Google Shape;426;p144"/>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eu" type="blank">
  <p:cSld name="BLANK">
    <p:bg>
      <p:bgPr>
        <a:solidFill>
          <a:schemeClr val="lt1"/>
        </a:solidFill>
        <a:effectLst/>
      </p:bgPr>
    </p:bg>
    <p:spTree>
      <p:nvGrpSpPr>
        <p:cNvPr id="1" name="Shape 42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428"/>
        <p:cNvGrpSpPr/>
        <p:nvPr/>
      </p:nvGrpSpPr>
      <p:grpSpPr>
        <a:xfrm>
          <a:off x="0" y="0"/>
          <a:ext cx="0" cy="0"/>
          <a:chOff x="0" y="0"/>
          <a:chExt cx="0" cy="0"/>
        </a:xfrm>
      </p:grpSpPr>
      <p:sp>
        <p:nvSpPr>
          <p:cNvPr id="429" name="Google Shape;429;p1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0" name="Google Shape;430;p1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1" name="Google Shape;431;p1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1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3" name="Google Shape;433;p1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434"/>
        <p:cNvGrpSpPr/>
        <p:nvPr/>
      </p:nvGrpSpPr>
      <p:grpSpPr>
        <a:xfrm>
          <a:off x="0" y="0"/>
          <a:ext cx="0" cy="0"/>
          <a:chOff x="0" y="0"/>
          <a:chExt cx="0" cy="0"/>
        </a:xfrm>
      </p:grpSpPr>
      <p:sp>
        <p:nvSpPr>
          <p:cNvPr id="435" name="Google Shape;435;p1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6" name="Google Shape;436;p1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7" name="Google Shape;437;p1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1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1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theme" Target="../theme/theme3.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
        <p:cNvGrpSpPr/>
        <p:nvPr/>
      </p:nvGrpSpPr>
      <p:grpSpPr>
        <a:xfrm>
          <a:off x="0" y="0"/>
          <a:ext cx="0" cy="0"/>
          <a:chOff x="0" y="0"/>
          <a:chExt cx="0" cy="0"/>
        </a:xfrm>
      </p:grpSpPr>
      <p:sp>
        <p:nvSpPr>
          <p:cNvPr id="18" name="Google Shape;18;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5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1" name="Google Shape;2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1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0" name="Google Shape;130;p1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1" name="Google Shape;131;p1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6" name="Google Shape;446;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1 </a:t>
            </a:r>
            <a:endParaRPr sz="1400" b="0" i="0" u="none" strike="noStrike" cap="none">
              <a:solidFill>
                <a:srgbClr val="000000"/>
              </a:solidFill>
              <a:latin typeface="Arial"/>
              <a:ea typeface="Arial"/>
              <a:cs typeface="Arial"/>
              <a:sym typeface="Arial"/>
            </a:endParaRPr>
          </a:p>
        </p:txBody>
      </p:sp>
      <p:sp>
        <p:nvSpPr>
          <p:cNvPr id="447" name="Google Shape;447;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48" name="Google Shape;448;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9" name="Google Shape;449;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450" name="Google Shape;450;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1" name="Google Shape;451;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a:solidFill>
                  <a:srgbClr val="002060"/>
                </a:solidFill>
                <a:latin typeface="Calibri"/>
                <a:ea typeface="Calibri"/>
                <a:cs typeface="Calibri"/>
                <a:sym typeface="Calibri"/>
              </a:rPr>
              <a:t>مادَّةُ اللُّغةِ العَربيَّةِ</a:t>
            </a:r>
            <a:endParaRPr sz="1400" b="0" i="0" u="none" strike="noStrike" cap="none">
              <a:solidFill>
                <a:srgbClr val="000000"/>
              </a:solidFill>
              <a:latin typeface="Arial"/>
              <a:ea typeface="Arial"/>
              <a:cs typeface="Arial"/>
              <a:sym typeface="Arial"/>
            </a:endParaRPr>
          </a:p>
        </p:txBody>
      </p:sp>
      <p:grpSp>
        <p:nvGrpSpPr>
          <p:cNvPr id="452" name="Google Shape;452;p1"/>
          <p:cNvGrpSpPr/>
          <p:nvPr/>
        </p:nvGrpSpPr>
        <p:grpSpPr>
          <a:xfrm>
            <a:off x="917856" y="1567544"/>
            <a:ext cx="1782933" cy="1428585"/>
            <a:chOff x="917856" y="1127574"/>
            <a:chExt cx="1782933" cy="1428585"/>
          </a:xfrm>
        </p:grpSpPr>
        <p:pic>
          <p:nvPicPr>
            <p:cNvPr id="453" name="Google Shape;453;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454" name="Google Shape;454;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الثالثة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455" name="Google Shape;455;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56" name="Google Shape;456;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2  </a:t>
            </a:r>
            <a:endParaRPr sz="1400" b="0" i="0" u="none" strike="noStrike" cap="none">
              <a:solidFill>
                <a:srgbClr val="000000"/>
              </a:solidFill>
              <a:latin typeface="Arial"/>
              <a:ea typeface="Arial"/>
              <a:cs typeface="Arial"/>
              <a:sym typeface="Arial"/>
            </a:endParaRPr>
          </a:p>
        </p:txBody>
      </p:sp>
      <p:sp>
        <p:nvSpPr>
          <p:cNvPr id="457" name="Google Shape;457;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8" name="Google Shape;458;p1"/>
          <p:cNvSpPr txBox="1"/>
          <p:nvPr/>
        </p:nvSpPr>
        <p:spPr>
          <a:xfrm>
            <a:off x="5236149" y="3540991"/>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الحرف</a:t>
            </a:r>
            <a:endParaRPr sz="2400" b="1" i="0" u="none" strike="noStrike" cap="none">
              <a:solidFill>
                <a:srgbClr val="FFFFFF"/>
              </a:solidFill>
              <a:latin typeface="Calibri"/>
              <a:ea typeface="Calibri"/>
              <a:cs typeface="Calibri"/>
              <a:sym typeface="Calibri"/>
            </a:endParaRPr>
          </a:p>
        </p:txBody>
      </p:sp>
      <p:sp>
        <p:nvSpPr>
          <p:cNvPr id="459" name="Google Shape;459;p1"/>
          <p:cNvSpPr txBox="1"/>
          <p:nvPr/>
        </p:nvSpPr>
        <p:spPr>
          <a:xfrm>
            <a:off x="5236149" y="4503677"/>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الأول</a:t>
            </a:r>
            <a:endParaRPr sz="1400" b="0" i="0" u="none" strike="noStrike" cap="none">
              <a:solidFill>
                <a:srgbClr val="000000"/>
              </a:solidFill>
              <a:latin typeface="Arial"/>
              <a:ea typeface="Arial"/>
              <a:cs typeface="Arial"/>
              <a:sym typeface="Arial"/>
            </a:endParaRPr>
          </a:p>
        </p:txBody>
      </p:sp>
      <p:sp>
        <p:nvSpPr>
          <p:cNvPr id="460" name="Google Shape;460;p1"/>
          <p:cNvSpPr txBox="1"/>
          <p:nvPr/>
        </p:nvSpPr>
        <p:spPr>
          <a:xfrm>
            <a:off x="5236149" y="5379417"/>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الاستدراك</a:t>
            </a:r>
            <a:endParaRPr sz="1400" b="0" i="0" u="none" strike="noStrike" cap="none">
              <a:solidFill>
                <a:srgbClr val="000000"/>
              </a:solidFill>
              <a:latin typeface="Arial"/>
              <a:ea typeface="Arial"/>
              <a:cs typeface="Arial"/>
              <a:sym typeface="Arial"/>
            </a:endParaRPr>
          </a:p>
        </p:txBody>
      </p:sp>
      <p:grpSp>
        <p:nvGrpSpPr>
          <p:cNvPr id="461" name="Google Shape;461;p1"/>
          <p:cNvGrpSpPr/>
          <p:nvPr/>
        </p:nvGrpSpPr>
        <p:grpSpPr>
          <a:xfrm>
            <a:off x="496691" y="3346944"/>
            <a:ext cx="3666489" cy="2432262"/>
            <a:chOff x="219666" y="3988154"/>
            <a:chExt cx="3666489" cy="2432262"/>
          </a:xfrm>
        </p:grpSpPr>
        <p:pic>
          <p:nvPicPr>
            <p:cNvPr id="462" name="Google Shape;462;p1"/>
            <p:cNvPicPr preferRelativeResize="0"/>
            <p:nvPr/>
          </p:nvPicPr>
          <p:blipFill rotWithShape="1">
            <a:blip r:embed="rId4">
              <a:alphaModFix/>
            </a:blip>
            <a:srcRect t="37039" r="5013"/>
            <a:stretch/>
          </p:blipFill>
          <p:spPr>
            <a:xfrm>
              <a:off x="331381" y="4008120"/>
              <a:ext cx="3554774" cy="2412296"/>
            </a:xfrm>
            <a:prstGeom prst="rect">
              <a:avLst/>
            </a:prstGeom>
            <a:noFill/>
            <a:ln>
              <a:noFill/>
            </a:ln>
          </p:spPr>
        </p:pic>
        <p:sp>
          <p:nvSpPr>
            <p:cNvPr id="463" name="Google Shape;463;p1"/>
            <p:cNvSpPr/>
            <p:nvPr/>
          </p:nvSpPr>
          <p:spPr>
            <a:xfrm>
              <a:off x="219666" y="3988154"/>
              <a:ext cx="990600" cy="113195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464" name="Google Shape;464;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465" name="Google Shape;465;p1"/>
          <p:cNvSpPr/>
          <p:nvPr/>
        </p:nvSpPr>
        <p:spPr>
          <a:xfrm>
            <a:off x="9964039" y="2022239"/>
            <a:ext cx="1306109"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466" name="Google Shape;466;p1"/>
          <p:cNvSpPr/>
          <p:nvPr/>
        </p:nvSpPr>
        <p:spPr>
          <a:xfrm>
            <a:off x="9622431" y="2006697"/>
            <a:ext cx="508535"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3 </a:t>
            </a:r>
            <a:endParaRPr sz="3000" b="1" i="0" u="none" strike="noStrike" cap="none">
              <a:solidFill>
                <a:srgbClr val="0070C0"/>
              </a:solidFill>
              <a:latin typeface="Calibri"/>
              <a:ea typeface="Calibri"/>
              <a:cs typeface="Calibri"/>
              <a:sym typeface="Calibri"/>
            </a:endParaRPr>
          </a:p>
        </p:txBody>
      </p:sp>
      <p:sp>
        <p:nvSpPr>
          <p:cNvPr id="467" name="Google Shape;467;p1"/>
          <p:cNvSpPr/>
          <p:nvPr/>
        </p:nvSpPr>
        <p:spPr>
          <a:xfrm>
            <a:off x="845575" y="5878615"/>
            <a:ext cx="3032812" cy="619432"/>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accent5"/>
                </a:solidFill>
                <a:latin typeface="Calibri"/>
                <a:ea typeface="Calibri"/>
                <a:cs typeface="Calibri"/>
                <a:sym typeface="Calibri"/>
              </a:rPr>
              <a:t>كراسة المتعلم، ص: 68</a:t>
            </a:r>
            <a:endParaRPr sz="2400" b="1" i="0" u="none" strike="noStrike" cap="none">
              <a:solidFill>
                <a:schemeClr val="accent5"/>
              </a:solidFill>
              <a:latin typeface="Calibri"/>
              <a:ea typeface="Calibri"/>
              <a:cs typeface="Calibri"/>
              <a:sym typeface="Calibri"/>
            </a:endParaRPr>
          </a:p>
        </p:txBody>
      </p:sp>
      <p:sp>
        <p:nvSpPr>
          <p:cNvPr id="468" name="Google Shape;468;p1"/>
          <p:cNvSpPr txBox="1"/>
          <p:nvPr/>
        </p:nvSpPr>
        <p:spPr>
          <a:xfrm>
            <a:off x="5061468" y="2071715"/>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chemeClr val="dk1"/>
                </a:solidFill>
                <a:latin typeface="Calibri"/>
                <a:ea typeface="Calibri"/>
                <a:cs typeface="Calibri"/>
                <a:sym typeface="Calibri"/>
              </a:rPr>
              <a:t>المهن والحرف</a:t>
            </a: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72"/>
        <p:cNvGrpSpPr/>
        <p:nvPr/>
      </p:nvGrpSpPr>
      <p:grpSpPr>
        <a:xfrm>
          <a:off x="0" y="0"/>
          <a:ext cx="0" cy="0"/>
          <a:chOff x="0" y="0"/>
          <a:chExt cx="0" cy="0"/>
        </a:xfrm>
      </p:grpSpPr>
      <p:sp>
        <p:nvSpPr>
          <p:cNvPr id="473" name="Google Shape;473;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474" name="Google Shape;474;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475" name="Google Shape;475;p2" descr="Image générée"/>
          <p:cNvPicPr preferRelativeResize="0"/>
          <p:nvPr/>
        </p:nvPicPr>
        <p:blipFill rotWithShape="1">
          <a:blip r:embed="rId3">
            <a:alphaModFix/>
          </a:blip>
          <a:srcRect t="23545" r="71114" b="60699"/>
          <a:stretch/>
        </p:blipFill>
        <p:spPr>
          <a:xfrm>
            <a:off x="10496362" y="2946687"/>
            <a:ext cx="1035476" cy="854359"/>
          </a:xfrm>
          <a:prstGeom prst="rect">
            <a:avLst/>
          </a:prstGeom>
          <a:noFill/>
          <a:ln>
            <a:noFill/>
          </a:ln>
        </p:spPr>
      </p:pic>
      <p:sp>
        <p:nvSpPr>
          <p:cNvPr id="476" name="Google Shape;476;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477" name="Google Shape;477;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478" name="Google Shape;478;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79" name="Google Shape;479;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للأستاذ</a:t>
            </a:r>
            <a:endParaRPr sz="1400" b="0" i="0" u="none" strike="noStrike" cap="none">
              <a:solidFill>
                <a:srgbClr val="000000"/>
              </a:solidFill>
              <a:latin typeface="Arial"/>
              <a:ea typeface="Arial"/>
              <a:cs typeface="Arial"/>
              <a:sym typeface="Arial"/>
            </a:endParaRPr>
          </a:p>
        </p:txBody>
      </p:sp>
      <p:grpSp>
        <p:nvGrpSpPr>
          <p:cNvPr id="480" name="Google Shape;480;p2"/>
          <p:cNvGrpSpPr/>
          <p:nvPr/>
        </p:nvGrpSpPr>
        <p:grpSpPr>
          <a:xfrm>
            <a:off x="10657636" y="1985795"/>
            <a:ext cx="923513" cy="733132"/>
            <a:chOff x="277892" y="2283969"/>
            <a:chExt cx="939577" cy="824904"/>
          </a:xfrm>
        </p:grpSpPr>
        <p:sp>
          <p:nvSpPr>
            <p:cNvPr id="481" name="Google Shape;481;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483" name="Google Shape;483;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484" name="Google Shape;484;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485" name="Google Shape;485;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89"/>
        <p:cNvGrpSpPr/>
        <p:nvPr/>
      </p:nvGrpSpPr>
      <p:grpSpPr>
        <a:xfrm>
          <a:off x="0" y="0"/>
          <a:ext cx="0" cy="0"/>
          <a:chOff x="0" y="0"/>
          <a:chExt cx="0" cy="0"/>
        </a:xfrm>
      </p:grpSpPr>
      <p:sp>
        <p:nvSpPr>
          <p:cNvPr id="490" name="Google Shape;490;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491" name="Google Shape;491;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92" name="Google Shape;492;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493" name="Google Shape;493;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494" name="Google Shape;494;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495" name="Google Shape;495;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496" name="Google Shape;496;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497" name="Google Shape;497;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498" name="Google Shape;498;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133"/>
              <a:buFont typeface="Arial"/>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499" name="Google Shape;499;p3"/>
          <p:cNvGrpSpPr/>
          <p:nvPr/>
        </p:nvGrpSpPr>
        <p:grpSpPr>
          <a:xfrm>
            <a:off x="10772075" y="916351"/>
            <a:ext cx="632111" cy="603600"/>
            <a:chOff x="779845" y="4335989"/>
            <a:chExt cx="442253" cy="575842"/>
          </a:xfrm>
        </p:grpSpPr>
        <p:pic>
          <p:nvPicPr>
            <p:cNvPr id="500" name="Google Shape;500;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501" name="Google Shape;501;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FFFFFF"/>
                </a:solidFill>
                <a:latin typeface="Arial"/>
                <a:ea typeface="Arial"/>
                <a:cs typeface="Arial"/>
                <a:sym typeface="Arial"/>
              </a:endParaRPr>
            </a:p>
          </p:txBody>
        </p:sp>
      </p:grpSp>
      <p:sp>
        <p:nvSpPr>
          <p:cNvPr id="502" name="Google Shape;502;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503" name="Google Shape;503;p3"/>
          <p:cNvGrpSpPr/>
          <p:nvPr/>
        </p:nvGrpSpPr>
        <p:grpSpPr>
          <a:xfrm>
            <a:off x="10824282" y="3007446"/>
            <a:ext cx="551667" cy="479498"/>
            <a:chOff x="10280460" y="4841540"/>
            <a:chExt cx="630930" cy="597556"/>
          </a:xfrm>
        </p:grpSpPr>
        <p:pic>
          <p:nvPicPr>
            <p:cNvPr id="504" name="Google Shape;504;p3"/>
            <p:cNvPicPr preferRelativeResize="0"/>
            <p:nvPr/>
          </p:nvPicPr>
          <p:blipFill rotWithShape="1">
            <a:blip r:embed="rId8">
              <a:alphaModFix/>
            </a:blip>
            <a:srcRect l="11664" t="23325" r="25922" b="30054"/>
            <a:stretch/>
          </p:blipFill>
          <p:spPr>
            <a:xfrm>
              <a:off x="10280460" y="4967823"/>
              <a:ext cx="630930" cy="471273"/>
            </a:xfrm>
            <a:prstGeom prst="rect">
              <a:avLst/>
            </a:prstGeom>
            <a:noFill/>
            <a:ln>
              <a:noFill/>
            </a:ln>
          </p:spPr>
        </p:pic>
        <p:pic>
          <p:nvPicPr>
            <p:cNvPr id="505" name="Google Shape;505;p3"/>
            <p:cNvPicPr preferRelativeResize="0"/>
            <p:nvPr/>
          </p:nvPicPr>
          <p:blipFill rotWithShape="1">
            <a:blip r:embed="rId9">
              <a:alphaModFix/>
            </a:blip>
            <a:srcRect l="74744" t="23325" r="10688" b="30054"/>
            <a:stretch/>
          </p:blipFill>
          <p:spPr>
            <a:xfrm rot="1461832">
              <a:off x="10456526" y="4850932"/>
              <a:ext cx="147273" cy="471273"/>
            </a:xfrm>
            <a:prstGeom prst="rect">
              <a:avLst/>
            </a:prstGeom>
            <a:noFill/>
            <a:ln>
              <a:noFill/>
            </a:ln>
          </p:spPr>
        </p:pic>
      </p:grpSp>
      <p:sp>
        <p:nvSpPr>
          <p:cNvPr id="506" name="Google Shape;506;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507" name="Google Shape;507;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508" name="Google Shape;508;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512"/>
        <p:cNvGrpSpPr/>
        <p:nvPr/>
      </p:nvGrpSpPr>
      <p:grpSpPr>
        <a:xfrm>
          <a:off x="0" y="0"/>
          <a:ext cx="0" cy="0"/>
          <a:chOff x="0" y="0"/>
          <a:chExt cx="0" cy="0"/>
        </a:xfrm>
      </p:grpSpPr>
      <p:sp>
        <p:nvSpPr>
          <p:cNvPr id="513" name="Google Shape;513;p4"/>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14" name="Google Shape;514;p4"/>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515" name="Google Shape;515;p4"/>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516" name="Google Shape;516;p4"/>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517" name="Google Shape;517;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pic>
        <p:nvPicPr>
          <p:cNvPr id="518" name="Google Shape;518;p4"/>
          <p:cNvPicPr preferRelativeResize="0"/>
          <p:nvPr/>
        </p:nvPicPr>
        <p:blipFill rotWithShape="1">
          <a:blip r:embed="rId4">
            <a:alphaModFix/>
          </a:blip>
          <a:srcRect/>
          <a:stretch/>
        </p:blipFill>
        <p:spPr>
          <a:xfrm rot="-1924716">
            <a:off x="8767614" y="4444158"/>
            <a:ext cx="1564020" cy="174252"/>
          </a:xfrm>
          <a:prstGeom prst="rect">
            <a:avLst/>
          </a:prstGeom>
          <a:noFill/>
          <a:ln>
            <a:noFill/>
          </a:ln>
        </p:spPr>
      </p:pic>
      <p:pic>
        <p:nvPicPr>
          <p:cNvPr id="519" name="Google Shape;519;p4"/>
          <p:cNvPicPr preferRelativeResize="0"/>
          <p:nvPr/>
        </p:nvPicPr>
        <p:blipFill rotWithShape="1">
          <a:blip r:embed="rId5">
            <a:alphaModFix/>
          </a:blip>
          <a:srcRect l="11665" t="23325" r="26245" b="30054"/>
          <a:stretch/>
        </p:blipFill>
        <p:spPr>
          <a:xfrm>
            <a:off x="8996142" y="2466789"/>
            <a:ext cx="1478097" cy="1109845"/>
          </a:xfrm>
          <a:prstGeom prst="rect">
            <a:avLst/>
          </a:prstGeom>
          <a:noFill/>
          <a:ln>
            <a:noFill/>
          </a:ln>
          <a:effectLst>
            <a:outerShdw blurRad="50800" dist="38100" dir="2700000" algn="tl" rotWithShape="0">
              <a:srgbClr val="000000">
                <a:alpha val="40000"/>
              </a:srgbClr>
            </a:outerShdw>
          </a:effectLst>
        </p:spPr>
      </p:pic>
      <p:pic>
        <p:nvPicPr>
          <p:cNvPr id="520" name="Google Shape;520;p4"/>
          <p:cNvPicPr preferRelativeResize="0"/>
          <p:nvPr/>
        </p:nvPicPr>
        <p:blipFill rotWithShape="1">
          <a:blip r:embed="rId6">
            <a:alphaModFix/>
          </a:blip>
          <a:srcRect/>
          <a:stretch/>
        </p:blipFill>
        <p:spPr>
          <a:xfrm flipH="1">
            <a:off x="9715486" y="4960411"/>
            <a:ext cx="413335" cy="397411"/>
          </a:xfrm>
          <a:prstGeom prst="rect">
            <a:avLst/>
          </a:prstGeom>
          <a:noFill/>
          <a:ln>
            <a:noFill/>
          </a:ln>
        </p:spPr>
      </p:pic>
      <p:sp>
        <p:nvSpPr>
          <p:cNvPr id="521" name="Google Shape;521;p4"/>
          <p:cNvSpPr txBox="1"/>
          <p:nvPr/>
        </p:nvSpPr>
        <p:spPr>
          <a:xfrm>
            <a:off x="8827225" y="3576634"/>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دفتر التلميذ</a:t>
            </a:r>
            <a:endParaRPr sz="1400" b="0" i="0" u="none" strike="noStrike" cap="none">
              <a:solidFill>
                <a:srgbClr val="000000"/>
              </a:solidFill>
              <a:latin typeface="Arial"/>
              <a:ea typeface="Arial"/>
              <a:cs typeface="Arial"/>
              <a:sym typeface="Arial"/>
            </a:endParaRPr>
          </a:p>
        </p:txBody>
      </p:sp>
      <p:sp>
        <p:nvSpPr>
          <p:cNvPr id="522" name="Google Shape;522;p4"/>
          <p:cNvSpPr/>
          <p:nvPr/>
        </p:nvSpPr>
        <p:spPr>
          <a:xfrm>
            <a:off x="4428576" y="4028276"/>
            <a:ext cx="1349291"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بطاقة التحضير للحصة</a:t>
            </a:r>
            <a:endParaRPr sz="1067" b="1" i="0" u="none" strike="noStrike" cap="none">
              <a:solidFill>
                <a:srgbClr val="000000"/>
              </a:solidFill>
              <a:latin typeface="Arial"/>
              <a:ea typeface="Arial"/>
              <a:cs typeface="Arial"/>
              <a:sym typeface="Arial"/>
            </a:endParaRPr>
          </a:p>
        </p:txBody>
      </p:sp>
      <p:pic>
        <p:nvPicPr>
          <p:cNvPr id="523" name="Google Shape;523;p4"/>
          <p:cNvPicPr preferRelativeResize="0"/>
          <p:nvPr/>
        </p:nvPicPr>
        <p:blipFill rotWithShape="1">
          <a:blip r:embed="rId7">
            <a:alphaModFix/>
          </a:blip>
          <a:srcRect/>
          <a:stretch/>
        </p:blipFill>
        <p:spPr>
          <a:xfrm>
            <a:off x="4220447" y="2466789"/>
            <a:ext cx="1765551" cy="1457749"/>
          </a:xfrm>
          <a:prstGeom prst="rect">
            <a:avLst/>
          </a:prstGeom>
          <a:noFill/>
          <a:ln>
            <a:noFill/>
          </a:ln>
        </p:spPr>
      </p:pic>
      <p:sp>
        <p:nvSpPr>
          <p:cNvPr id="524" name="Google Shape;524;p4"/>
          <p:cNvSpPr/>
          <p:nvPr/>
        </p:nvSpPr>
        <p:spPr>
          <a:xfrm>
            <a:off x="2328360" y="3664174"/>
            <a:ext cx="1349291" cy="256545"/>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الحصة ppt  </a:t>
            </a:r>
            <a:endParaRPr sz="1067" b="1" i="0" u="none" strike="noStrike" cap="none">
              <a:solidFill>
                <a:srgbClr val="000000"/>
              </a:solidFill>
              <a:latin typeface="Arial"/>
              <a:ea typeface="Arial"/>
              <a:cs typeface="Arial"/>
              <a:sym typeface="Arial"/>
            </a:endParaRPr>
          </a:p>
        </p:txBody>
      </p:sp>
      <p:sp>
        <p:nvSpPr>
          <p:cNvPr id="525" name="Google Shape;525;p4"/>
          <p:cNvSpPr txBox="1"/>
          <p:nvPr/>
        </p:nvSpPr>
        <p:spPr>
          <a:xfrm>
            <a:off x="6593195" y="4098385"/>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الكراسة</a:t>
            </a:r>
            <a:endParaRPr sz="1067" b="1" i="0" u="none" strike="noStrike" cap="none">
              <a:solidFill>
                <a:srgbClr val="000000"/>
              </a:solidFill>
              <a:latin typeface="Arial"/>
              <a:ea typeface="Arial"/>
              <a:cs typeface="Arial"/>
              <a:sym typeface="Arial"/>
            </a:endParaRPr>
          </a:p>
        </p:txBody>
      </p:sp>
      <p:pic>
        <p:nvPicPr>
          <p:cNvPr id="526" name="Google Shape;526;p4"/>
          <p:cNvPicPr preferRelativeResize="0"/>
          <p:nvPr/>
        </p:nvPicPr>
        <p:blipFill rotWithShape="1">
          <a:blip r:embed="rId8">
            <a:alphaModFix/>
          </a:blip>
          <a:srcRect/>
          <a:stretch/>
        </p:blipFill>
        <p:spPr>
          <a:xfrm>
            <a:off x="6924485" y="2376718"/>
            <a:ext cx="1212188" cy="1651558"/>
          </a:xfrm>
          <a:prstGeom prst="rect">
            <a:avLst/>
          </a:prstGeom>
          <a:noFill/>
          <a:ln>
            <a:noFill/>
          </a:ln>
        </p:spPr>
      </p:pic>
      <p:pic>
        <p:nvPicPr>
          <p:cNvPr id="527" name="Google Shape;527;p4"/>
          <p:cNvPicPr preferRelativeResize="0"/>
          <p:nvPr/>
        </p:nvPicPr>
        <p:blipFill rotWithShape="1">
          <a:blip r:embed="rId9">
            <a:alphaModFix/>
          </a:blip>
          <a:srcRect/>
          <a:stretch/>
        </p:blipFill>
        <p:spPr>
          <a:xfrm>
            <a:off x="2134435" y="2548493"/>
            <a:ext cx="1814614" cy="1030408"/>
          </a:xfrm>
          <a:prstGeom prst="rect">
            <a:avLst/>
          </a:prstGeom>
          <a:noFill/>
          <a:ln>
            <a:noFill/>
          </a:ln>
        </p:spPr>
      </p:pic>
      <p:pic>
        <p:nvPicPr>
          <p:cNvPr id="528" name="Google Shape;528;p4"/>
          <p:cNvPicPr preferRelativeResize="0"/>
          <p:nvPr/>
        </p:nvPicPr>
        <p:blipFill rotWithShape="1">
          <a:blip r:embed="rId10">
            <a:alphaModFix/>
          </a:blip>
          <a:srcRect l="19275" t="42588" r="13719" b="40945"/>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532"/>
        <p:cNvGrpSpPr/>
        <p:nvPr/>
      </p:nvGrpSpPr>
      <p:grpSpPr>
        <a:xfrm>
          <a:off x="0" y="0"/>
          <a:ext cx="0" cy="0"/>
          <a:chOff x="0" y="0"/>
          <a:chExt cx="0" cy="0"/>
        </a:xfrm>
      </p:grpSpPr>
      <p:sp>
        <p:nvSpPr>
          <p:cNvPr id="533" name="Google Shape;533;p51"/>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grpSp>
        <p:nvGrpSpPr>
          <p:cNvPr id="534" name="Google Shape;534;p51"/>
          <p:cNvGrpSpPr/>
          <p:nvPr/>
        </p:nvGrpSpPr>
        <p:grpSpPr>
          <a:xfrm>
            <a:off x="6139754" y="2099367"/>
            <a:ext cx="5847433" cy="3626061"/>
            <a:chOff x="4299350" y="1553369"/>
            <a:chExt cx="6448599" cy="3626061"/>
          </a:xfrm>
        </p:grpSpPr>
        <p:sp>
          <p:nvSpPr>
            <p:cNvPr id="535" name="Google Shape;535;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EAEAE"/>
                  </a:solidFill>
                  <a:latin typeface="Calibri"/>
                  <a:ea typeface="Calibri"/>
                  <a:cs typeface="Calibri"/>
                  <a:sym typeface="Calibri"/>
                </a:rPr>
                <a:t>أستمع بتركيز وأفهم: الحرف اليدوية المغربية</a:t>
              </a:r>
              <a:endParaRPr/>
            </a:p>
          </p:txBody>
        </p:sp>
        <p:sp>
          <p:nvSpPr>
            <p:cNvPr id="536" name="Google Shape;536;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5A5A5"/>
                  </a:solidFill>
                  <a:latin typeface="Calibri"/>
                  <a:ea typeface="Calibri"/>
                  <a:cs typeface="Calibri"/>
                  <a:sym typeface="Calibri"/>
                </a:rPr>
                <a:t>الحصة 3</a:t>
              </a:r>
              <a:endParaRPr sz="2000" b="0" i="0" u="none" strike="noStrike" cap="none">
                <a:solidFill>
                  <a:srgbClr val="A5A5A5"/>
                </a:solidFill>
                <a:latin typeface="Calibri"/>
                <a:ea typeface="Calibri"/>
                <a:cs typeface="Calibri"/>
                <a:sym typeface="Calibri"/>
              </a:endParaRPr>
            </a:p>
          </p:txBody>
        </p:sp>
        <p:sp>
          <p:nvSpPr>
            <p:cNvPr id="537" name="Google Shape;537;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800" b="0" i="0" u="none" strike="noStrike" cap="none">
                  <a:solidFill>
                    <a:srgbClr val="A5A5A5"/>
                  </a:solidFill>
                  <a:latin typeface="Calibri"/>
                  <a:ea typeface="Calibri"/>
                  <a:cs typeface="Calibri"/>
                  <a:sym typeface="Calibri"/>
                </a:rPr>
                <a:t>أتحدث: أفسر سبب اختياري حرفةً من الحرف</a:t>
              </a:r>
              <a:endParaRPr/>
            </a:p>
          </p:txBody>
        </p:sp>
        <p:sp>
          <p:nvSpPr>
            <p:cNvPr id="538" name="Google Shape;538;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BFBFBF"/>
                  </a:solidFill>
                  <a:latin typeface="Calibri"/>
                  <a:ea typeface="Calibri"/>
                  <a:cs typeface="Calibri"/>
                  <a:sym typeface="Calibri"/>
                </a:rPr>
                <a:t>الحصة 1</a:t>
              </a:r>
              <a:endParaRPr sz="2000" b="0" i="0" u="none" strike="noStrike" cap="none">
                <a:solidFill>
                  <a:srgbClr val="BFBFBF"/>
                </a:solidFill>
                <a:latin typeface="Calibri"/>
                <a:ea typeface="Calibri"/>
                <a:cs typeface="Calibri"/>
                <a:sym typeface="Calibri"/>
              </a:endParaRPr>
            </a:p>
          </p:txBody>
        </p:sp>
        <p:sp>
          <p:nvSpPr>
            <p:cNvPr id="539" name="Google Shape;539;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الحصة 2 </a:t>
              </a:r>
              <a:endParaRPr sz="2400" b="0" i="0" u="none" strike="noStrike" cap="none">
                <a:solidFill>
                  <a:srgbClr val="000000"/>
                </a:solidFill>
                <a:latin typeface="Calibri"/>
                <a:ea typeface="Calibri"/>
                <a:cs typeface="Calibri"/>
                <a:sym typeface="Calibri"/>
              </a:endParaRPr>
            </a:p>
          </p:txBody>
        </p:sp>
        <p:sp>
          <p:nvSpPr>
            <p:cNvPr id="540" name="Google Shape;540;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4</a:t>
              </a:r>
              <a:endParaRPr sz="2000" b="0" i="0" u="none" strike="noStrike" cap="none">
                <a:solidFill>
                  <a:srgbClr val="7F7F7F"/>
                </a:solidFill>
                <a:latin typeface="Calibri"/>
                <a:ea typeface="Calibri"/>
                <a:cs typeface="Calibri"/>
                <a:sym typeface="Calibri"/>
              </a:endParaRPr>
            </a:p>
          </p:txBody>
        </p:sp>
        <p:sp>
          <p:nvSpPr>
            <p:cNvPr id="541" name="Google Shape;541;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0" i="0" u="none" strike="noStrike" cap="none">
                  <a:solidFill>
                    <a:schemeClr val="dk1"/>
                  </a:solidFill>
                  <a:latin typeface="Calibri"/>
                  <a:ea typeface="Calibri"/>
                  <a:cs typeface="Calibri"/>
                  <a:sym typeface="Calibri"/>
                </a:rPr>
                <a:t>الظواهر اللغوية : الاستدراك</a:t>
              </a:r>
              <a:endParaRPr/>
            </a:p>
          </p:txBody>
        </p:sp>
        <p:sp>
          <p:nvSpPr>
            <p:cNvPr id="542" name="Google Shape;542;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800" b="0" i="0" u="none" strike="noStrike" cap="none">
                  <a:solidFill>
                    <a:srgbClr val="A5A5A5"/>
                  </a:solidFill>
                  <a:latin typeface="Calibri"/>
                  <a:ea typeface="Calibri"/>
                  <a:cs typeface="Calibri"/>
                  <a:sym typeface="Calibri"/>
                </a:rPr>
                <a:t>الطلاقة والفهم: سر تفوق الحرفيات المغربيات (1)</a:t>
              </a:r>
              <a:endParaRPr sz="1800" b="0" i="0" u="none" strike="noStrike" cap="none">
                <a:solidFill>
                  <a:srgbClr val="A5A5A5"/>
                </a:solidFill>
                <a:latin typeface="Calibri"/>
                <a:ea typeface="Calibri"/>
                <a:cs typeface="Calibri"/>
                <a:sym typeface="Calibri"/>
              </a:endParaRPr>
            </a:p>
          </p:txBody>
        </p:sp>
      </p:grpSp>
      <p:sp>
        <p:nvSpPr>
          <p:cNvPr id="543" name="Google Shape;543;p51"/>
          <p:cNvSpPr/>
          <p:nvPr/>
        </p:nvSpPr>
        <p:spPr>
          <a:xfrm>
            <a:off x="6130654"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الأول</a:t>
            </a:r>
            <a:endParaRPr sz="3200" b="1" i="0" u="none" strike="noStrike" cap="none">
              <a:solidFill>
                <a:schemeClr val="lt1"/>
              </a:solidFill>
              <a:latin typeface="Calibri"/>
              <a:ea typeface="Calibri"/>
              <a:cs typeface="Calibri"/>
              <a:sym typeface="Calibri"/>
            </a:endParaRPr>
          </a:p>
        </p:txBody>
      </p:sp>
      <p:sp>
        <p:nvSpPr>
          <p:cNvPr id="544" name="Google Shape;544;p51"/>
          <p:cNvSpPr/>
          <p:nvPr/>
        </p:nvSpPr>
        <p:spPr>
          <a:xfrm>
            <a:off x="6014542" y="2880631"/>
            <a:ext cx="6177458" cy="976025"/>
          </a:xfrm>
          <a:prstGeom prst="roundRect">
            <a:avLst>
              <a:gd name="adj" fmla="val 50000"/>
            </a:avLst>
          </a:prstGeom>
          <a:noFill/>
          <a:ln w="38100" cap="flat" cmpd="sng">
            <a:solidFill>
              <a:srgbClr val="082836"/>
            </a:solidFill>
            <a:prstDash val="lg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545" name="Google Shape;545;p51"/>
          <p:cNvSpPr/>
          <p:nvPr/>
        </p:nvSpPr>
        <p:spPr>
          <a:xfrm>
            <a:off x="123748"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الثاني</a:t>
            </a:r>
            <a:endParaRPr sz="3200" b="1" i="0" u="none" strike="noStrike" cap="none">
              <a:solidFill>
                <a:schemeClr val="lt1"/>
              </a:solidFill>
              <a:latin typeface="Calibri"/>
              <a:ea typeface="Calibri"/>
              <a:cs typeface="Calibri"/>
              <a:sym typeface="Calibri"/>
            </a:endParaRPr>
          </a:p>
        </p:txBody>
      </p:sp>
      <p:grpSp>
        <p:nvGrpSpPr>
          <p:cNvPr id="546" name="Google Shape;546;p51"/>
          <p:cNvGrpSpPr/>
          <p:nvPr/>
        </p:nvGrpSpPr>
        <p:grpSpPr>
          <a:xfrm>
            <a:off x="167109" y="2110551"/>
            <a:ext cx="5847433" cy="3626061"/>
            <a:chOff x="4299350" y="1553369"/>
            <a:chExt cx="6448599" cy="3626061"/>
          </a:xfrm>
        </p:grpSpPr>
        <p:sp>
          <p:nvSpPr>
            <p:cNvPr id="547" name="Google Shape;547;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800" b="0" i="0" u="none" strike="noStrike" cap="none">
                  <a:solidFill>
                    <a:srgbClr val="A5A5A5"/>
                  </a:solidFill>
                  <a:latin typeface="Calibri"/>
                  <a:ea typeface="Calibri"/>
                  <a:cs typeface="Calibri"/>
                  <a:sym typeface="Calibri"/>
                </a:rPr>
                <a:t>الطلاقة والفهم: سر تفوق الحرفيات المغربيات (2)</a:t>
              </a:r>
              <a:endParaRPr sz="1800" b="0" i="0" u="none" strike="noStrike" cap="none">
                <a:solidFill>
                  <a:srgbClr val="7F7F7F"/>
                </a:solidFill>
                <a:latin typeface="Calibri"/>
                <a:ea typeface="Calibri"/>
                <a:cs typeface="Calibri"/>
                <a:sym typeface="Calibri"/>
              </a:endParaRPr>
            </a:p>
          </p:txBody>
        </p:sp>
        <p:sp>
          <p:nvSpPr>
            <p:cNvPr id="548" name="Google Shape;548;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7</a:t>
              </a:r>
              <a:endParaRPr sz="2000" b="0" i="0" u="none" strike="noStrike" cap="none">
                <a:solidFill>
                  <a:srgbClr val="7F7F7F"/>
                </a:solidFill>
                <a:latin typeface="Calibri"/>
                <a:ea typeface="Calibri"/>
                <a:cs typeface="Calibri"/>
                <a:sym typeface="Calibri"/>
              </a:endParaRPr>
            </a:p>
          </p:txBody>
        </p:sp>
        <p:sp>
          <p:nvSpPr>
            <p:cNvPr id="549" name="Google Shape;549;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الإنتاج الكتابي: إنتاج نص توجيهي (1)</a:t>
              </a:r>
              <a:endParaRPr sz="2000" b="0" i="0" u="none" strike="noStrike" cap="none">
                <a:solidFill>
                  <a:srgbClr val="7F7F7F"/>
                </a:solidFill>
                <a:latin typeface="Calibri"/>
                <a:ea typeface="Calibri"/>
                <a:cs typeface="Calibri"/>
                <a:sym typeface="Calibri"/>
              </a:endParaRPr>
            </a:p>
          </p:txBody>
        </p:sp>
        <p:sp>
          <p:nvSpPr>
            <p:cNvPr id="550" name="Google Shape;550;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5</a:t>
              </a:r>
              <a:endParaRPr sz="2000" b="0" i="0" u="none" strike="noStrike" cap="none">
                <a:solidFill>
                  <a:srgbClr val="7F7F7F"/>
                </a:solidFill>
                <a:latin typeface="Calibri"/>
                <a:ea typeface="Calibri"/>
                <a:cs typeface="Calibri"/>
                <a:sym typeface="Calibri"/>
              </a:endParaRPr>
            </a:p>
          </p:txBody>
        </p:sp>
        <p:sp>
          <p:nvSpPr>
            <p:cNvPr id="551" name="Google Shape;551;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6 </a:t>
              </a:r>
              <a:endParaRPr sz="2000" b="0" i="0" u="none" strike="noStrike" cap="none">
                <a:solidFill>
                  <a:srgbClr val="7F7F7F"/>
                </a:solidFill>
                <a:latin typeface="Calibri"/>
                <a:ea typeface="Calibri"/>
                <a:cs typeface="Calibri"/>
                <a:sym typeface="Calibri"/>
              </a:endParaRPr>
            </a:p>
          </p:txBody>
        </p:sp>
        <p:sp>
          <p:nvSpPr>
            <p:cNvPr id="552" name="Google Shape;552;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8</a:t>
              </a:r>
              <a:endParaRPr sz="2000" b="0" i="0" u="none" strike="noStrike" cap="none">
                <a:solidFill>
                  <a:srgbClr val="7F7F7F"/>
                </a:solidFill>
                <a:latin typeface="Calibri"/>
                <a:ea typeface="Calibri"/>
                <a:cs typeface="Calibri"/>
                <a:sym typeface="Calibri"/>
              </a:endParaRPr>
            </a:p>
          </p:txBody>
        </p:sp>
        <p:sp>
          <p:nvSpPr>
            <p:cNvPr id="553" name="Google Shape;553;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الإنتاج الكتابي: إنتاج نص توجيهي (1)</a:t>
              </a:r>
              <a:endParaRPr sz="2000" b="0" i="0" u="none" strike="noStrike" cap="none">
                <a:solidFill>
                  <a:srgbClr val="7F7F7F"/>
                </a:solidFill>
                <a:latin typeface="Calibri"/>
                <a:ea typeface="Calibri"/>
                <a:cs typeface="Calibri"/>
                <a:sym typeface="Calibri"/>
              </a:endParaRPr>
            </a:p>
          </p:txBody>
        </p:sp>
        <p:sp>
          <p:nvSpPr>
            <p:cNvPr id="554" name="Google Shape;554;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التقويم والدعم:</a:t>
              </a:r>
              <a:endParaRPr sz="2000" b="0" i="0" u="none" strike="noStrike" cap="none">
                <a:solidFill>
                  <a:srgbClr val="7F7F7F"/>
                </a:solidFill>
                <a:latin typeface="Calibri"/>
                <a:ea typeface="Calibri"/>
                <a:cs typeface="Calibri"/>
                <a:sym typeface="Calibri"/>
              </a:endParaRPr>
            </a:p>
          </p:txBody>
        </p:sp>
      </p:grpSp>
      <p:pic>
        <p:nvPicPr>
          <p:cNvPr id="555" name="Google Shape;555;p51"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8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8 دقائق</a:t>
            </a:r>
            <a:endParaRPr/>
          </a:p>
        </p:txBody>
      </p:sp>
      <p:sp>
        <p:nvSpPr>
          <p:cNvPr id="561" name="Google Shape;561;p8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تعرف الاستدراك ووظيفته</a:t>
            </a:r>
            <a:endParaRPr/>
          </a:p>
        </p:txBody>
      </p:sp>
      <p:sp>
        <p:nvSpPr>
          <p:cNvPr id="562" name="Google Shape;562;p8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توظيف الاستدراك في سياقات تواصلية مختلفة</a:t>
            </a:r>
            <a:endParaRPr>
              <a:solidFill>
                <a:srgbClr val="2F5496"/>
              </a:solidFill>
              <a:latin typeface="Calibri"/>
              <a:ea typeface="Calibri"/>
              <a:cs typeface="Calibri"/>
              <a:sym typeface="Calibri"/>
            </a:endParaRPr>
          </a:p>
        </p:txBody>
      </p:sp>
      <p:sp>
        <p:nvSpPr>
          <p:cNvPr id="563" name="Google Shape;563;p87"/>
          <p:cNvSpPr txBox="1">
            <a:spLocks noGrp="1"/>
          </p:cNvSpPr>
          <p:nvPr>
            <p:ph type="body" idx="4"/>
          </p:nvPr>
        </p:nvSpPr>
        <p:spPr>
          <a:xfrm>
            <a:off x="4575349" y="1885165"/>
            <a:ext cx="5044339" cy="460800"/>
          </a:xfrm>
          <a:prstGeom prst="rect">
            <a:avLst/>
          </a:prstGeom>
          <a:noFill/>
          <a:ln>
            <a:noFill/>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Clr>
                <a:srgbClr val="000000"/>
              </a:buClr>
              <a:buSzPts val="2000"/>
              <a:buFont typeface="Arial"/>
              <a:buNone/>
            </a:pPr>
            <a:r>
              <a:rPr lang="ar-MA" b="1" i="0" u="none" strike="noStrike" cap="none">
                <a:solidFill>
                  <a:srgbClr val="0F4861"/>
                </a:solidFill>
                <a:latin typeface="Calibri"/>
                <a:ea typeface="Calibri"/>
                <a:cs typeface="Calibri"/>
                <a:sym typeface="Calibri"/>
              </a:rPr>
              <a:t> </a:t>
            </a:r>
            <a:r>
              <a:rPr lang="ar-MA">
                <a:solidFill>
                  <a:srgbClr val="106585"/>
                </a:solidFill>
                <a:latin typeface="Calibri"/>
                <a:ea typeface="Calibri"/>
                <a:cs typeface="Calibri"/>
                <a:sym typeface="Calibri"/>
              </a:rPr>
              <a:t>افتتاح الحصة</a:t>
            </a:r>
            <a:endParaRPr b="1" i="0" u="none" strike="noStrike" cap="none">
              <a:solidFill>
                <a:srgbClr val="0F4861"/>
              </a:solidFill>
              <a:latin typeface="Calibri"/>
              <a:ea typeface="Calibri"/>
              <a:cs typeface="Calibri"/>
              <a:sym typeface="Calibri"/>
            </a:endParaRPr>
          </a:p>
        </p:txBody>
      </p:sp>
      <p:sp>
        <p:nvSpPr>
          <p:cNvPr id="564" name="Google Shape;564;p87"/>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5" name="Google Shape;565;p87"/>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6" name="Google Shape;566;p87"/>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7 دقائق</a:t>
            </a:r>
            <a:endParaRPr/>
          </a:p>
        </p:txBody>
      </p:sp>
      <p:sp>
        <p:nvSpPr>
          <p:cNvPr id="567" name="Google Shape;567;p87"/>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571"/>
        <p:cNvGrpSpPr/>
        <p:nvPr/>
      </p:nvGrpSpPr>
      <p:grpSpPr>
        <a:xfrm>
          <a:off x="0" y="0"/>
          <a:ext cx="0" cy="0"/>
          <a:chOff x="0" y="0"/>
          <a:chExt cx="0" cy="0"/>
        </a:xfrm>
      </p:grpSpPr>
      <p:grpSp>
        <p:nvGrpSpPr>
          <p:cNvPr id="572" name="Google Shape;572;p7"/>
          <p:cNvGrpSpPr/>
          <p:nvPr/>
        </p:nvGrpSpPr>
        <p:grpSpPr>
          <a:xfrm>
            <a:off x="812158" y="844906"/>
            <a:ext cx="10567685" cy="5198169"/>
            <a:chOff x="2184399" y="1402024"/>
            <a:chExt cx="7823200" cy="4942038"/>
          </a:xfrm>
        </p:grpSpPr>
        <p:sp>
          <p:nvSpPr>
            <p:cNvPr id="573" name="Google Shape;573;p7"/>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4" name="Google Shape;574;p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575" name="Google Shape;575;p7"/>
          <p:cNvGrpSpPr/>
          <p:nvPr/>
        </p:nvGrpSpPr>
        <p:grpSpPr>
          <a:xfrm>
            <a:off x="8302170" y="4917801"/>
            <a:ext cx="2919731" cy="936371"/>
            <a:chOff x="8302171" y="4917801"/>
            <a:chExt cx="2919730" cy="936370"/>
          </a:xfrm>
        </p:grpSpPr>
        <p:sp>
          <p:nvSpPr>
            <p:cNvPr id="576" name="Google Shape;576;p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7" name="Google Shape;577;p7"/>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3600" b="1" i="0" u="none" strike="noStrike" cap="none">
                <a:solidFill>
                  <a:srgbClr val="000000"/>
                </a:solidFill>
                <a:latin typeface="Calibri"/>
                <a:ea typeface="Calibri"/>
                <a:cs typeface="Calibri"/>
                <a:sym typeface="Calibri"/>
              </a:endParaRPr>
            </a:p>
          </p:txBody>
        </p:sp>
      </p:grpSp>
      <p:sp>
        <p:nvSpPr>
          <p:cNvPr id="578" name="Google Shape;578;p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579" name="Google Shape;579;p7"/>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580" name="Google Shape;580;p7"/>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586" name="Google Shape;586;p8"/>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587" name="Google Shape;587;p8"/>
          <p:cNvPicPr preferRelativeResize="0"/>
          <p:nvPr/>
        </p:nvPicPr>
        <p:blipFill rotWithShape="1">
          <a:blip r:embed="rId4">
            <a:alphaModFix/>
          </a:blip>
          <a:srcRect/>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592" name="Google Shape;592;p9"/>
          <p:cNvGrpSpPr/>
          <p:nvPr/>
        </p:nvGrpSpPr>
        <p:grpSpPr>
          <a:xfrm>
            <a:off x="4932835" y="1459304"/>
            <a:ext cx="6054377" cy="3711725"/>
            <a:chOff x="1715066" y="1103461"/>
            <a:chExt cx="5717724" cy="3124203"/>
          </a:xfrm>
        </p:grpSpPr>
        <p:sp>
          <p:nvSpPr>
            <p:cNvPr id="593" name="Google Shape;593;p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94" name="Google Shape;594;p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595" name="Google Shape;595;p9"/>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596" name="Google Shape;596;p9"/>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pic>
        <p:nvPicPr>
          <p:cNvPr id="597" name="Google Shape;597;p9"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p10"/>
          <p:cNvPicPr preferRelativeResize="0"/>
          <p:nvPr/>
        </p:nvPicPr>
        <p:blipFill rotWithShape="1">
          <a:blip r:embed="rId3">
            <a:alphaModFix/>
          </a:blip>
          <a:srcRect/>
          <a:stretch/>
        </p:blipFill>
        <p:spPr>
          <a:xfrm>
            <a:off x="376775" y="192858"/>
            <a:ext cx="730250" cy="730250"/>
          </a:xfrm>
          <a:prstGeom prst="rect">
            <a:avLst/>
          </a:prstGeom>
          <a:noFill/>
          <a:ln>
            <a:noFill/>
          </a:ln>
        </p:spPr>
      </p:pic>
      <p:sp>
        <p:nvSpPr>
          <p:cNvPr id="603" name="Google Shape;603;p10"/>
          <p:cNvSpPr txBox="1"/>
          <p:nvPr/>
        </p:nvSpPr>
        <p:spPr>
          <a:xfrm>
            <a:off x="2689255" y="145603"/>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شرح حديث نبوي شريف </a:t>
            </a:r>
            <a:endParaRPr sz="2000" b="1" i="0" u="none" strike="noStrike" cap="none">
              <a:solidFill>
                <a:schemeClr val="dk1"/>
              </a:solidFill>
              <a:latin typeface="Calibri"/>
              <a:ea typeface="Calibri"/>
              <a:cs typeface="Calibri"/>
              <a:sym typeface="Calibri"/>
            </a:endParaRPr>
          </a:p>
        </p:txBody>
      </p:sp>
      <p:sp>
        <p:nvSpPr>
          <p:cNvPr id="604" name="Google Shape;604;p10"/>
          <p:cNvSpPr/>
          <p:nvPr/>
        </p:nvSpPr>
        <p:spPr>
          <a:xfrm>
            <a:off x="3461857" y="4309096"/>
            <a:ext cx="4927759" cy="64629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200000"/>
              </a:lnSpc>
              <a:spcBef>
                <a:spcPts val="0"/>
              </a:spcBef>
              <a:spcAft>
                <a:spcPts val="0"/>
              </a:spcAft>
              <a:buClr>
                <a:srgbClr val="000000"/>
              </a:buClr>
              <a:buSzPts val="1800"/>
              <a:buFont typeface="Arial"/>
              <a:buNone/>
            </a:pPr>
            <a:r>
              <a:rPr lang="ar-MA"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sp>
        <p:nvSpPr>
          <p:cNvPr id="605" name="Google Shape;605;p10"/>
          <p:cNvSpPr/>
          <p:nvPr/>
        </p:nvSpPr>
        <p:spPr>
          <a:xfrm>
            <a:off x="690735" y="1726225"/>
            <a:ext cx="10546902" cy="1754286"/>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endParaRPr sz="2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ar-MA" sz="2800" b="0" i="0" u="none" strike="noStrike" cap="none">
                <a:solidFill>
                  <a:schemeClr val="dk1"/>
                </a:solidFill>
                <a:latin typeface="Calibri"/>
                <a:ea typeface="Calibri"/>
                <a:cs typeface="Calibri"/>
                <a:sym typeface="Calibri"/>
              </a:rPr>
              <a:t>عَْن جابِر بْنِ عَبْدِ اللهِ رَضِيَ اللهُ عَنْهُ، عَنِ النَّبيِّ -صلّى اللهُ عَلَيْهِ وَسَلَّمَ، أنََّهُ قالَ: "ما مِنْ مُسْلِمٍ يَغْرِسُ غَرْسًا إِلّا كانَ ما أُكِلَ مِنهُ لَهُ صَدَقَةً..."</a:t>
            </a:r>
            <a:endParaRPr/>
          </a:p>
          <a:p>
            <a:pPr marL="0" marR="0" lvl="0" indent="0" algn="ctr" rtl="0">
              <a:lnSpc>
                <a:spcPct val="100000"/>
              </a:lnSpc>
              <a:spcBef>
                <a:spcPts val="0"/>
              </a:spcBef>
              <a:spcAft>
                <a:spcPts val="0"/>
              </a:spcAft>
              <a:buNone/>
            </a:pPr>
            <a:endParaRPr sz="2800" b="0" i="0" u="none" strike="noStrike" cap="none">
              <a:solidFill>
                <a:schemeClr val="dk1"/>
              </a:solidFill>
              <a:latin typeface="Calibri"/>
              <a:ea typeface="Calibri"/>
              <a:cs typeface="Calibri"/>
              <a:sym typeface="Calibri"/>
            </a:endParaRPr>
          </a:p>
        </p:txBody>
      </p:sp>
      <p:sp>
        <p:nvSpPr>
          <p:cNvPr id="606" name="Google Shape;606;p10"/>
          <p:cNvSpPr txBox="1"/>
          <p:nvPr/>
        </p:nvSpPr>
        <p:spPr>
          <a:xfrm>
            <a:off x="1296051" y="634824"/>
            <a:ext cx="10038729" cy="21544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يطلب المدرس من المتعلم (ة)  شرح معنى هذا الحديث النبوي الشريف، مع التصريح بسيرورة التوصل إلى ذلك</a:t>
            </a:r>
            <a:endParaRPr sz="1400" b="0" i="0" u="none" strike="noStrike" cap="none">
              <a:solidFill>
                <a:srgbClr val="AEABAB"/>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pic>
        <p:nvPicPr>
          <p:cNvPr id="611" name="Google Shape;611;p88"/>
          <p:cNvPicPr preferRelativeResize="0"/>
          <p:nvPr/>
        </p:nvPicPr>
        <p:blipFill rotWithShape="1">
          <a:blip r:embed="rId3">
            <a:alphaModFix/>
          </a:blip>
          <a:srcRect/>
          <a:stretch/>
        </p:blipFill>
        <p:spPr>
          <a:xfrm>
            <a:off x="266247" y="192858"/>
            <a:ext cx="730250" cy="730250"/>
          </a:xfrm>
          <a:prstGeom prst="rect">
            <a:avLst/>
          </a:prstGeom>
          <a:noFill/>
          <a:ln>
            <a:noFill/>
          </a:ln>
        </p:spPr>
      </p:pic>
      <p:sp>
        <p:nvSpPr>
          <p:cNvPr id="612" name="Google Shape;612;p88"/>
          <p:cNvSpPr/>
          <p:nvPr/>
        </p:nvSpPr>
        <p:spPr>
          <a:xfrm>
            <a:off x="484545" y="3853348"/>
            <a:ext cx="10959282" cy="2031285"/>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Clr>
                <a:srgbClr val="000000"/>
              </a:buClr>
              <a:buSzPts val="2800"/>
              <a:buFont typeface="Arial"/>
              <a:buNone/>
            </a:pPr>
            <a:r>
              <a:rPr lang="ar-MA" sz="2800" b="0" i="0" u="none" strike="noStrike" cap="none">
                <a:solidFill>
                  <a:srgbClr val="FF0000"/>
                </a:solidFill>
                <a:latin typeface="Calibri"/>
                <a:ea typeface="Calibri"/>
                <a:cs typeface="Calibri"/>
                <a:sym typeface="Calibri"/>
              </a:rPr>
              <a:t>يحث الحديث النبوي الشريف على العمل، وبدرجة أولى على الزرع والغرس لما فيهما من أجر وثواب ونفع للغير. فالزرع والغرس يتعدى نفعهما إلى الغير، بغذاء الحيوان والناس عليهما، فيكون هذا الزرع وهذا الغرس صدقة لصاحبيهما. </a:t>
            </a:r>
            <a:endParaRPr/>
          </a:p>
        </p:txBody>
      </p:sp>
      <p:sp>
        <p:nvSpPr>
          <p:cNvPr id="613" name="Google Shape;613;p88"/>
          <p:cNvSpPr txBox="1"/>
          <p:nvPr/>
        </p:nvSpPr>
        <p:spPr>
          <a:xfrm>
            <a:off x="1304438" y="640682"/>
            <a:ext cx="10038729" cy="21544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يستمع المدرس لأربعة متعلمين، ويستثمرها في بيان معنى الحديث النبوي الشريف، وتوضيح سيرورة التوصل إلى ذلك، مع التأكيد على قيمة العمل وفضله في حياة الإنسان</a:t>
            </a:r>
            <a:endParaRPr sz="1400" b="0" i="0" u="none" strike="noStrike" cap="none">
              <a:solidFill>
                <a:srgbClr val="AEABAB"/>
              </a:solidFill>
              <a:latin typeface="Calibri"/>
              <a:ea typeface="Calibri"/>
              <a:cs typeface="Calibri"/>
              <a:sym typeface="Calibri"/>
            </a:endParaRPr>
          </a:p>
        </p:txBody>
      </p:sp>
      <p:sp>
        <p:nvSpPr>
          <p:cNvPr id="614" name="Google Shape;614;p88"/>
          <p:cNvSpPr txBox="1"/>
          <p:nvPr/>
        </p:nvSpPr>
        <p:spPr>
          <a:xfrm>
            <a:off x="2798302" y="192858"/>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شرح حديث نبوي شريف </a:t>
            </a:r>
            <a:endParaRPr sz="2000" b="1" i="0" u="none" strike="noStrike" cap="none">
              <a:solidFill>
                <a:schemeClr val="dk1"/>
              </a:solidFill>
              <a:latin typeface="Calibri"/>
              <a:ea typeface="Calibri"/>
              <a:cs typeface="Calibri"/>
              <a:sym typeface="Calibri"/>
            </a:endParaRPr>
          </a:p>
        </p:txBody>
      </p:sp>
      <p:sp>
        <p:nvSpPr>
          <p:cNvPr id="615" name="Google Shape;615;p88"/>
          <p:cNvSpPr/>
          <p:nvPr/>
        </p:nvSpPr>
        <p:spPr>
          <a:xfrm>
            <a:off x="690735" y="1726225"/>
            <a:ext cx="10546902" cy="1754286"/>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endParaRPr sz="2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ar-MA" sz="2800" b="0" i="0" u="none" strike="noStrike" cap="none">
                <a:solidFill>
                  <a:schemeClr val="dk1"/>
                </a:solidFill>
                <a:latin typeface="Calibri"/>
                <a:ea typeface="Calibri"/>
                <a:cs typeface="Calibri"/>
                <a:sym typeface="Calibri"/>
              </a:rPr>
              <a:t>عَْن جابِرِ بْنِ عَبْدِ اللهِ رَضِيَ اللهُ عَنْهُ، عَنِ النَّبيِّ -صلّى اللهُ عَلَيْهِ وَسَلَّمَ، أنََّهُ قالَ: "ما مِنْ مُسْلِمٍ يَغْرِسُ غَرْسًا إِلّا كانَ ما أُكِلَ مِنهُ لَهُ صَدَقَةً..." رواه مسلم في صحيحه. </a:t>
            </a:r>
            <a:endParaRPr/>
          </a:p>
          <a:p>
            <a:pPr marL="0" marR="0" lvl="0" indent="0" algn="ctr" rtl="0">
              <a:lnSpc>
                <a:spcPct val="100000"/>
              </a:lnSpc>
              <a:spcBef>
                <a:spcPts val="0"/>
              </a:spcBef>
              <a:spcAft>
                <a:spcPts val="0"/>
              </a:spcAft>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Google Shape;620;p12"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621" name="Google Shape;621;p12"/>
          <p:cNvGrpSpPr/>
          <p:nvPr/>
        </p:nvGrpSpPr>
        <p:grpSpPr>
          <a:xfrm>
            <a:off x="4932835" y="1459304"/>
            <a:ext cx="6054377" cy="3711725"/>
            <a:chOff x="1715066" y="1103461"/>
            <a:chExt cx="5717724" cy="3124203"/>
          </a:xfrm>
        </p:grpSpPr>
        <p:sp>
          <p:nvSpPr>
            <p:cNvPr id="622" name="Google Shape;622;p1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23" name="Google Shape;623;p1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24" name="Google Shape;624;p12"/>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625" name="Google Shape;625;p12"/>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دقيقة واحدة</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a:solidFill>
                  <a:schemeClr val="dk1"/>
                </a:solidFill>
              </a:rPr>
              <a:t>الآن، دعونا نتحقق معًا من الواجبات المنزلية التي طلب منكم إنجازها</a:t>
            </a:r>
            <a:br>
              <a:rPr lang="ar-MA">
                <a:solidFill>
                  <a:schemeClr val="dk1"/>
                </a:solidFill>
              </a:rPr>
            </a:br>
            <a:endParaRPr>
              <a:solidFill>
                <a:schemeClr val="dk1"/>
              </a:solidFill>
            </a:endParaRPr>
          </a:p>
        </p:txBody>
      </p:sp>
      <p:sp>
        <p:nvSpPr>
          <p:cNvPr id="631" name="Google Shape;631;p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FABAB"/>
              </a:buClr>
              <a:buSzPts val="1400"/>
              <a:buNone/>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632" name="Google Shape;632;p13"/>
          <p:cNvPicPr preferRelativeResize="0"/>
          <p:nvPr/>
        </p:nvPicPr>
        <p:blipFill rotWithShape="1">
          <a:blip r:embed="rId3">
            <a:alphaModFix/>
          </a:blip>
          <a:srcRect/>
          <a:stretch/>
        </p:blipFill>
        <p:spPr>
          <a:xfrm>
            <a:off x="376775" y="192858"/>
            <a:ext cx="730250" cy="730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5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38" name="Google Shape;638;p5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39" name="Google Shape;639;p53"/>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8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45" name="Google Shape;645;p8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46" name="Google Shape;646;p89"/>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647" name="Google Shape;647;p89"/>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648" name="Google Shape;648;p89"/>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grpSp>
        <p:nvGrpSpPr>
          <p:cNvPr id="653" name="Google Shape;653;p14"/>
          <p:cNvGrpSpPr/>
          <p:nvPr/>
        </p:nvGrpSpPr>
        <p:grpSpPr>
          <a:xfrm>
            <a:off x="4932835" y="1459304"/>
            <a:ext cx="6054377" cy="3711725"/>
            <a:chOff x="1715066" y="1103461"/>
            <a:chExt cx="5717724" cy="3124203"/>
          </a:xfrm>
        </p:grpSpPr>
        <p:sp>
          <p:nvSpPr>
            <p:cNvPr id="654" name="Google Shape;654;p1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55" name="Google Shape;655;p1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56" name="Google Shape;656;p14"/>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3600"/>
              <a:buFont typeface="Arial"/>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657" name="Google Shape;657;p14"/>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658" name="Google Shape;658;p14"/>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1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solidFill>
                  <a:schemeClr val="dk1"/>
                </a:solidFill>
              </a:rPr>
              <a:t>عِندَ نِهَايَةِ هذِهِ الحِصَّةِ، سَتَكُونُونَ قَادِرِينَ عَلَى:</a:t>
            </a:r>
            <a:br>
              <a:rPr lang="ar-MA">
                <a:solidFill>
                  <a:schemeClr val="dk1"/>
                </a:solidFill>
              </a:rPr>
            </a:br>
            <a:endParaRPr>
              <a:solidFill>
                <a:schemeClr val="dk1"/>
              </a:solidFill>
            </a:endParaRPr>
          </a:p>
        </p:txBody>
      </p:sp>
      <p:sp>
        <p:nvSpPr>
          <p:cNvPr id="664" name="Google Shape;664;p1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65" name="Google Shape;665;p15"/>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66" name="Google Shape;666;p15"/>
          <p:cNvPicPr preferRelativeResize="0"/>
          <p:nvPr/>
        </p:nvPicPr>
        <p:blipFill rotWithShape="1">
          <a:blip r:embed="rId3">
            <a:alphaModFix/>
          </a:blip>
          <a:srcRect/>
          <a:stretch/>
        </p:blipFill>
        <p:spPr>
          <a:xfrm>
            <a:off x="10548227" y="2378781"/>
            <a:ext cx="707602" cy="707602"/>
          </a:xfrm>
          <a:prstGeom prst="rect">
            <a:avLst/>
          </a:prstGeom>
          <a:noFill/>
          <a:ln>
            <a:noFill/>
          </a:ln>
        </p:spPr>
      </p:pic>
      <p:pic>
        <p:nvPicPr>
          <p:cNvPr id="667" name="Google Shape;667;p15"/>
          <p:cNvPicPr preferRelativeResize="0"/>
          <p:nvPr/>
        </p:nvPicPr>
        <p:blipFill rotWithShape="1">
          <a:blip r:embed="rId3">
            <a:alphaModFix/>
          </a:blip>
          <a:srcRect/>
          <a:stretch/>
        </p:blipFill>
        <p:spPr>
          <a:xfrm>
            <a:off x="10548227" y="3914380"/>
            <a:ext cx="707602" cy="707602"/>
          </a:xfrm>
          <a:prstGeom prst="rect">
            <a:avLst/>
          </a:prstGeom>
          <a:noFill/>
          <a:ln>
            <a:noFill/>
          </a:ln>
        </p:spPr>
      </p:pic>
      <p:sp>
        <p:nvSpPr>
          <p:cNvPr id="668" name="Google Shape;668;p15"/>
          <p:cNvSpPr/>
          <p:nvPr/>
        </p:nvSpPr>
        <p:spPr>
          <a:xfrm>
            <a:off x="2522669" y="2378781"/>
            <a:ext cx="7588834"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تعرف الاستدراك ووظيفته التعبيرية</a:t>
            </a:r>
            <a:endParaRPr sz="3200" b="1" i="0" u="none" strike="noStrike" cap="none">
              <a:solidFill>
                <a:srgbClr val="106585"/>
              </a:solidFill>
              <a:latin typeface="Calibri"/>
              <a:ea typeface="Calibri"/>
              <a:cs typeface="Calibri"/>
              <a:sym typeface="Calibri"/>
            </a:endParaRPr>
          </a:p>
        </p:txBody>
      </p:sp>
      <p:sp>
        <p:nvSpPr>
          <p:cNvPr id="669" name="Google Shape;669;p15"/>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توظيف الاستدراك في سياقات تواصلية</a:t>
            </a:r>
            <a:endParaRPr sz="3200" b="1" i="0" u="none" strike="noStrike" cap="none">
              <a:solidFill>
                <a:srgbClr val="106585"/>
              </a:solidFill>
              <a:latin typeface="Calibri"/>
              <a:ea typeface="Calibri"/>
              <a:cs typeface="Calibri"/>
              <a:sym typeface="Calibri"/>
            </a:endParaRPr>
          </a:p>
        </p:txBody>
      </p:sp>
      <p:pic>
        <p:nvPicPr>
          <p:cNvPr id="670" name="Google Shape;670;p15"/>
          <p:cNvPicPr preferRelativeResize="0"/>
          <p:nvPr/>
        </p:nvPicPr>
        <p:blipFill rotWithShape="1">
          <a:blip r:embed="rId4">
            <a:alphaModFix/>
          </a:blip>
          <a:srcRect/>
          <a:stretch/>
        </p:blipFill>
        <p:spPr>
          <a:xfrm>
            <a:off x="241939" y="247220"/>
            <a:ext cx="591916" cy="59191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6"/>
                                        </p:tgtEl>
                                        <p:attrNameLst>
                                          <p:attrName>style.visibility</p:attrName>
                                        </p:attrNameLst>
                                      </p:cBhvr>
                                      <p:to>
                                        <p:strVal val="visible"/>
                                      </p:to>
                                    </p:set>
                                    <p:animEffect transition="in" filter="fade">
                                      <p:cBhvr>
                                        <p:cTn id="7" dur="2000"/>
                                        <p:tgtEl>
                                          <p:spTgt spid="6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67"/>
                                        </p:tgtEl>
                                        <p:attrNameLst>
                                          <p:attrName>style.visibility</p:attrName>
                                        </p:attrNameLst>
                                      </p:cBhvr>
                                      <p:to>
                                        <p:strVal val="visible"/>
                                      </p:to>
                                    </p:set>
                                    <p:animEffect transition="in" filter="fade">
                                      <p:cBhvr>
                                        <p:cTn id="12" dur="2000"/>
                                        <p:tgtEl>
                                          <p:spTgt spid="6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8"/>
                                        </p:tgtEl>
                                        <p:attrNameLst>
                                          <p:attrName>style.visibility</p:attrName>
                                        </p:attrNameLst>
                                      </p:cBhvr>
                                      <p:to>
                                        <p:strVal val="visible"/>
                                      </p:to>
                                    </p:set>
                                    <p:animEffect transition="in" filter="fade">
                                      <p:cBhvr>
                                        <p:cTn id="17" dur="500"/>
                                        <p:tgtEl>
                                          <p:spTgt spid="6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69"/>
                                        </p:tgtEl>
                                        <p:attrNameLst>
                                          <p:attrName>style.visibility</p:attrName>
                                        </p:attrNameLst>
                                      </p:cBhvr>
                                      <p:to>
                                        <p:strVal val="visible"/>
                                      </p:to>
                                    </p:set>
                                    <p:animEffect transition="in" filter="fade">
                                      <p:cBhvr>
                                        <p:cTn id="22" dur="500"/>
                                        <p:tgtEl>
                                          <p:spTgt spid="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9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20 دقيقة</a:t>
            </a:r>
            <a:endParaRPr/>
          </a:p>
        </p:txBody>
      </p:sp>
      <p:sp>
        <p:nvSpPr>
          <p:cNvPr id="676" name="Google Shape;676;p90"/>
          <p:cNvSpPr txBox="1">
            <a:spLocks noGrp="1"/>
          </p:cNvSpPr>
          <p:nvPr>
            <p:ph type="body" idx="2"/>
          </p:nvPr>
        </p:nvSpPr>
        <p:spPr>
          <a:xfrm>
            <a:off x="5025418" y="1717663"/>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تعرف الاستدراك</a:t>
            </a:r>
            <a:endParaRPr/>
          </a:p>
          <a:p>
            <a:pPr marL="228600" lvl="0" indent="-228600" algn="ctr" rtl="0">
              <a:lnSpc>
                <a:spcPct val="150000"/>
              </a:lnSpc>
              <a:spcBef>
                <a:spcPts val="1000"/>
              </a:spcBef>
              <a:spcAft>
                <a:spcPts val="0"/>
              </a:spcAft>
              <a:buClr>
                <a:srgbClr val="156082"/>
              </a:buClr>
              <a:buSzPts val="4400"/>
              <a:buNone/>
            </a:pPr>
            <a:r>
              <a:rPr lang="ar-MA">
                <a:latin typeface="Calibri"/>
                <a:ea typeface="Calibri"/>
                <a:cs typeface="Calibri"/>
                <a:sym typeface="Calibri"/>
              </a:rPr>
              <a:t>ووظيفته التعبيرية</a:t>
            </a:r>
            <a:endParaRPr/>
          </a:p>
          <a:p>
            <a:pPr marL="228600" lvl="0" indent="-228600" algn="ctr" rtl="0">
              <a:lnSpc>
                <a:spcPct val="90000"/>
              </a:lnSpc>
              <a:spcBef>
                <a:spcPts val="1000"/>
              </a:spcBef>
              <a:spcAft>
                <a:spcPts val="0"/>
              </a:spcAft>
              <a:buClr>
                <a:srgbClr val="156082"/>
              </a:buClr>
              <a:buSzPts val="4400"/>
              <a:buNone/>
            </a:pPr>
            <a:endParaRPr/>
          </a:p>
        </p:txBody>
      </p:sp>
      <p:pic>
        <p:nvPicPr>
          <p:cNvPr id="677" name="Google Shape;677;p90"/>
          <p:cNvPicPr preferRelativeResize="0"/>
          <p:nvPr/>
        </p:nvPicPr>
        <p:blipFill rotWithShape="1">
          <a:blip r:embed="rId3">
            <a:alphaModFix/>
          </a:blip>
          <a:srcRect/>
          <a:stretch/>
        </p:blipFill>
        <p:spPr>
          <a:xfrm>
            <a:off x="1072663" y="1620716"/>
            <a:ext cx="3241430" cy="32414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91"/>
          <p:cNvSpPr txBox="1">
            <a:spLocks noGrp="1"/>
          </p:cNvSpPr>
          <p:nvPr>
            <p:ph type="title"/>
          </p:nvPr>
        </p:nvSpPr>
        <p:spPr>
          <a:xfrm>
            <a:off x="831360" y="400563"/>
            <a:ext cx="10529279" cy="4571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لنتأمل هذه الوضعية. ولنتعرف الهدف من درس الاستدراك </a:t>
            </a:r>
            <a:endParaRPr>
              <a:solidFill>
                <a:schemeClr val="dk1"/>
              </a:solidFill>
            </a:endParaRPr>
          </a:p>
        </p:txBody>
      </p:sp>
      <p:sp>
        <p:nvSpPr>
          <p:cNvPr id="683" name="Google Shape;683;p91"/>
          <p:cNvSpPr txBox="1">
            <a:spLocks noGrp="1"/>
          </p:cNvSpPr>
          <p:nvPr>
            <p:ph type="body" idx="2"/>
          </p:nvPr>
        </p:nvSpPr>
        <p:spPr>
          <a:xfrm>
            <a:off x="1175012" y="413919"/>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يدعو المدرّس متعلما (ة) إلى ملاحظة الصورة ورصد الفرق بين الجملة 1 والجملة 2، ودعوتهم إلى الانتباه لسياق ورود الجملتين</a:t>
            </a:r>
            <a:endParaRPr/>
          </a:p>
        </p:txBody>
      </p:sp>
      <p:pic>
        <p:nvPicPr>
          <p:cNvPr id="684" name="Google Shape;684;p91"/>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85" name="Google Shape;685;p91"/>
          <p:cNvSpPr/>
          <p:nvPr/>
        </p:nvSpPr>
        <p:spPr>
          <a:xfrm>
            <a:off x="557561" y="5168034"/>
            <a:ext cx="8910903" cy="1515545"/>
          </a:xfrm>
          <a:prstGeom prst="rect">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 يُحِبُّ التِّلْمِيذُ سَعِيدٌ أَنْ يُصْبِحَ طَبِيبًا، أَمَّا زَمِيلُهُ عَلِيٌّ فَيُحِبُّ أَنْ يُصْبِحَ نَجَّارًا.</a:t>
            </a:r>
            <a:endParaRPr/>
          </a:p>
          <a:p>
            <a:pPr marL="0" marR="0" lvl="0" indent="0" algn="just" rtl="1">
              <a:lnSpc>
                <a:spcPct val="100000"/>
              </a:lnSpc>
              <a:spcBef>
                <a:spcPts val="0"/>
              </a:spcBef>
              <a:spcAft>
                <a:spcPts val="0"/>
              </a:spcAft>
              <a:buNone/>
            </a:pPr>
            <a:r>
              <a:rPr lang="ar-MA" sz="1600" b="0" i="0" u="none" strike="noStrike" cap="none">
                <a:solidFill>
                  <a:srgbClr val="000000"/>
                </a:solidFill>
                <a:latin typeface="Calibri"/>
                <a:ea typeface="Calibri"/>
                <a:cs typeface="Calibri"/>
                <a:sym typeface="Calibri"/>
              </a:rPr>
              <a:t>- </a:t>
            </a:r>
            <a:r>
              <a:rPr lang="ar-MA" sz="1800" b="0" i="0" u="none" strike="noStrike" cap="none">
                <a:solidFill>
                  <a:srgbClr val="000000"/>
                </a:solidFill>
                <a:latin typeface="Calibri"/>
                <a:ea typeface="Calibri"/>
                <a:cs typeface="Calibri"/>
                <a:sym typeface="Calibri"/>
              </a:rPr>
              <a:t>عَلَّلَ سَعِيدٌ اخْتِيَارَهُ لِلطِّبِّ بِمُسَاعَدَةِ الْمَرْضَى وَإِنْقَاذِ حَيَاتِهِمْ.</a:t>
            </a:r>
            <a:endParaRPr sz="1600" b="0" i="0" u="none" strike="noStrike" cap="none">
              <a:solidFill>
                <a:srgbClr val="000000"/>
              </a:solidFill>
              <a:latin typeface="Calibri"/>
              <a:ea typeface="Calibri"/>
              <a:cs typeface="Calibri"/>
              <a:sym typeface="Calibri"/>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 تَحْتَاجُ كُلُّ مِهْنَةٍ مِنَ الْمِهَنِ الْمُفَضَّلَةِ لَدَى التَّلَامِيذِ فِي تَقْدِيرِ الْمُعَلِّمِ إِلَى صَبْرٍ وَتَحَمُّلٍ وَصُمُودٍ وَمَهَارَةٍ.</a:t>
            </a:r>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 الْأُسْلُوبُ الَّذِي اسْتَخْدَمَهُ الْمُعَلِّمُ لِبَيَانِ ذٰلِكَ هُوَ أُسْلُوبُ الِاسْتِدْرَاكِ. فَمَا الِاسْتِدْرَاكُ؟ وَمَا وَظِيفَتُهُ؟ وَمَا الْغَرَضُ مِنْ تَعَلُّمِهِ؟ وَمَا أَدَوَاتُهُ؟</a:t>
            </a:r>
            <a:endParaRPr sz="1800" b="0" i="0" u="none" strike="noStrike" cap="none">
              <a:solidFill>
                <a:schemeClr val="dk1"/>
              </a:solidFill>
              <a:latin typeface="Calibri"/>
              <a:ea typeface="Calibri"/>
              <a:cs typeface="Calibri"/>
              <a:sym typeface="Calibri"/>
            </a:endParaRPr>
          </a:p>
        </p:txBody>
      </p:sp>
      <p:sp>
        <p:nvSpPr>
          <p:cNvPr id="686" name="Google Shape;686;p91"/>
          <p:cNvSpPr/>
          <p:nvPr/>
        </p:nvSpPr>
        <p:spPr>
          <a:xfrm>
            <a:off x="6331973" y="1145796"/>
            <a:ext cx="5401517" cy="369291"/>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Calibri"/>
                <a:ea typeface="Calibri"/>
                <a:cs typeface="Calibri"/>
                <a:sym typeface="Calibri"/>
              </a:rPr>
              <a:t>يَدْعو الأُسْتاذُ التَّلاميذَ إِلى قِراءَةِ الْمَشْهَدِ، وَالإِجابَةِ عَنِ الأَسْئِلَةِ:</a:t>
            </a:r>
            <a:endParaRPr/>
          </a:p>
        </p:txBody>
      </p:sp>
      <p:sp>
        <p:nvSpPr>
          <p:cNvPr id="687" name="Google Shape;687;p91"/>
          <p:cNvSpPr/>
          <p:nvPr/>
        </p:nvSpPr>
        <p:spPr>
          <a:xfrm>
            <a:off x="4866968" y="3461076"/>
            <a:ext cx="6892413" cy="1631175"/>
          </a:xfrm>
          <a:prstGeom prst="rect">
            <a:avLst/>
          </a:prstGeom>
          <a:solidFill>
            <a:srgbClr val="D5DBE5"/>
          </a:solidFill>
          <a:ln>
            <a:noFill/>
          </a:ln>
        </p:spPr>
        <p:txBody>
          <a:bodyPr spcFirstLastPara="1" wrap="square" lIns="91425" tIns="45700" rIns="91425" bIns="45700" anchor="t" anchorCtr="0">
            <a:spAutoFit/>
          </a:bodyPr>
          <a:lstStyle/>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a:solidFill>
                  <a:srgbClr val="000000"/>
                </a:solidFill>
                <a:latin typeface="Calibri"/>
                <a:ea typeface="Calibri"/>
                <a:cs typeface="Calibri"/>
                <a:sym typeface="Calibri"/>
              </a:rPr>
              <a:t>مَا الْمِهْنَةُ الَّتِي يُحِبُّ كُلُّ تِلْمِيذٍ أَنْ يَحْتَرِفَهَا؟</a:t>
            </a:r>
            <a:endParaRPr/>
          </a:p>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a:solidFill>
                  <a:srgbClr val="000000"/>
                </a:solidFill>
                <a:latin typeface="Calibri"/>
                <a:ea typeface="Calibri"/>
                <a:cs typeface="Calibri"/>
                <a:sym typeface="Calibri"/>
              </a:rPr>
              <a:t>بِمَاذَا عَلَّلَ سَعِيدٌ مِهْنَتَهُ الْمُفَضَّلَةَ؟</a:t>
            </a:r>
            <a:endParaRPr/>
          </a:p>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a:solidFill>
                  <a:srgbClr val="000000"/>
                </a:solidFill>
                <a:latin typeface="Calibri"/>
                <a:ea typeface="Calibri"/>
                <a:cs typeface="Calibri"/>
                <a:sym typeface="Calibri"/>
              </a:rPr>
              <a:t>إِلَى مَاذَا تَحْتَاجُ كُلُّ مِهْنَةٍ مِنَ الْمِهَنِ الْمُفَضَّلَةِ لَدَى التَّلَامِيذِ فِي تَقْدِيرِ الْمُعَلِّمِ؟</a:t>
            </a:r>
            <a:endParaRPr/>
          </a:p>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a:solidFill>
                  <a:srgbClr val="000000"/>
                </a:solidFill>
                <a:latin typeface="Calibri"/>
                <a:ea typeface="Calibri"/>
                <a:cs typeface="Calibri"/>
                <a:sym typeface="Calibri"/>
              </a:rPr>
              <a:t>مَا الْأُسْلُوبُ الَّذِي اسْتَخْدَمَهُ الْمُعَلِّمُ لِبَيَانِ ذلِكَ؟</a:t>
            </a:r>
            <a:endParaRPr/>
          </a:p>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a:solidFill>
                  <a:srgbClr val="000000"/>
                </a:solidFill>
                <a:latin typeface="Calibri"/>
                <a:ea typeface="Calibri"/>
                <a:cs typeface="Calibri"/>
                <a:sym typeface="Calibri"/>
              </a:rPr>
              <a:t>مَا الْغَرَضُ مِنْ تَوْظِيفِ الْمُعَلِّمِ لِهذَا الْأُسْلُوبِ؟</a:t>
            </a:r>
            <a:endParaRPr sz="2000" b="0" i="0" u="none" strike="noStrike" cap="none">
              <a:solidFill>
                <a:srgbClr val="000000"/>
              </a:solidFill>
              <a:latin typeface="Calibri"/>
              <a:ea typeface="Calibri"/>
              <a:cs typeface="Calibri"/>
              <a:sym typeface="Calibri"/>
            </a:endParaRPr>
          </a:p>
        </p:txBody>
      </p:sp>
      <p:sp>
        <p:nvSpPr>
          <p:cNvPr id="688" name="Google Shape;688;p91"/>
          <p:cNvSpPr txBox="1"/>
          <p:nvPr/>
        </p:nvSpPr>
        <p:spPr>
          <a:xfrm>
            <a:off x="360188" y="1545865"/>
            <a:ext cx="11399100" cy="1754700"/>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سَعِيدٌ: أَنَا أُحِبُّ أَنْ أُصْبِحَ طَبِيبًا لِأُسَاعِدَ الْمَرْضَى، لَكِنَّنِي أَعْشَقُ التَّدْرِيسَ.</a:t>
            </a:r>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الْمُعَلِّمُ: مُمْتَازٌ، هذَا قَصْدٌ جَمِيلٌ. وَلَكِنْ تَذَكَّرُوا أَنَّ الطَّبِيبَ يَحْتَاجُ إِلَى سَنَوَاتٍ كَثِيرَةٍ مِنَ الدِّرَاسَةِ، وَمَعَ ذلِكَ فَالْمُكَافَأَةُ هِيَ مُسَاعَدَةُ الْآخَرِينَ وَإِنْقَاذُ حَيَاتِهِمْ.</a:t>
            </a:r>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عَلِيٌّ: وَأَنَا أُحِبُّ أَنْ أُصْبِحَ نَجَّارًا، لَكِنَّنِي أَظُنُّ أَنَّ هذِهِ الْمِهْنَةَ صَعْبَةٌ.</a:t>
            </a:r>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الْمُعَلِّمُ: صَحِيحٌ، فَالنِّجَارَةُ تَحْتَاجُ إِلَى صَبْرٍ وَمَهَارَةٍ، غَيْرَ أَنَّ تَصْمِيمَ الْأَثَاثِ وَالْأَعْمَالِ الْخَشَبِيَّةِ يَمْنَحُكَ شُعُورًا رَائِعًا بِالْإِنْجَازِ.</a:t>
            </a:r>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عَلِيٌّ: هَلِ امْتَهَنْتَ النِّجَارَةَ يَا مُعَلِّمِي؟</a:t>
            </a:r>
            <a:endParaRPr/>
          </a:p>
          <a:p>
            <a:pPr marL="0" marR="0" lvl="0" indent="0" algn="just" rtl="1">
              <a:lnSpc>
                <a:spcPct val="100000"/>
              </a:lnSpc>
              <a:spcBef>
                <a:spcPts val="0"/>
              </a:spcBef>
              <a:spcAft>
                <a:spcPts val="0"/>
              </a:spcAft>
              <a:buNone/>
            </a:pPr>
            <a:r>
              <a:rPr lang="ar-MA" sz="1800" b="0" i="0" u="none" strike="noStrike" cap="none">
                <a:solidFill>
                  <a:srgbClr val="000000"/>
                </a:solidFill>
                <a:latin typeface="Calibri"/>
                <a:ea typeface="Calibri"/>
                <a:cs typeface="Calibri"/>
                <a:sym typeface="Calibri"/>
              </a:rPr>
              <a:t>الْمُعَلِّمُ: مَا امْتَهَنْتُ حِرْفَةً، لَكِنَّنِي أُحِبُّ النِّجَارَةَ.</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92"/>
          <p:cNvSpPr txBox="1">
            <a:spLocks noGrp="1"/>
          </p:cNvSpPr>
          <p:nvPr>
            <p:ph type="title"/>
          </p:nvPr>
        </p:nvSpPr>
        <p:spPr>
          <a:xfrm>
            <a:off x="831360" y="400563"/>
            <a:ext cx="10529279" cy="4571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لنتأمل هذه الوضعية. ولنتعرف الهدف من درس الاستدراك </a:t>
            </a:r>
            <a:endParaRPr>
              <a:solidFill>
                <a:schemeClr val="dk1"/>
              </a:solidFill>
            </a:endParaRPr>
          </a:p>
        </p:txBody>
      </p:sp>
      <p:sp>
        <p:nvSpPr>
          <p:cNvPr id="694" name="Google Shape;694;p92"/>
          <p:cNvSpPr txBox="1">
            <a:spLocks noGrp="1"/>
          </p:cNvSpPr>
          <p:nvPr>
            <p:ph type="body" idx="2"/>
          </p:nvPr>
        </p:nvSpPr>
        <p:spPr>
          <a:xfrm>
            <a:off x="1175012" y="413919"/>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يدعو المدرّس متعلما (ة) إلى ملاحظة الجملتين ورصد الفرق بين الجملة 1 والجملة 2، ودعوتهم إلى الانتباه لسياق ورود الجملتين</a:t>
            </a:r>
            <a:endParaRPr/>
          </a:p>
        </p:txBody>
      </p:sp>
      <p:pic>
        <p:nvPicPr>
          <p:cNvPr id="695" name="Google Shape;695;p92"/>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96" name="Google Shape;696;p92"/>
          <p:cNvSpPr/>
          <p:nvPr/>
        </p:nvSpPr>
        <p:spPr>
          <a:xfrm>
            <a:off x="481781" y="4845159"/>
            <a:ext cx="11251710" cy="1751694"/>
          </a:xfrm>
          <a:prstGeom prst="rect">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ألاحظ أن الجملتين تختلفان في التعبير عن ممارسة مهنة من المهن، ففي الجملة الأولى نفي مطلق لممارسة أي مهنة، بما فيها مهنة النجارة، أما في الجملة الثانية فقد سعى المتكلم إلى إزالة الوهم الذي يمكن أن يتسرب إلى المخاطب بنفي ممارسة أي حرفة في الجزء الأول من الجملة 2 باستدراك يثبت امتهان حرفة النجارة ولا ينفي امتهان أي حرفة أخرى. فالمتكلم يستدرك في الجملة 2 بإثبات امتهان النجارة بأداة الاستدراك (لكنْ)، دون نفي امتهان أي حرفة أخرى</a:t>
            </a:r>
            <a:r>
              <a:rPr lang="ar-MA" sz="2000" b="0" i="0" u="none" strike="noStrike" cap="none">
                <a:solidFill>
                  <a:schemeClr val="dk1"/>
                </a:solidFill>
                <a:latin typeface="Arial"/>
                <a:ea typeface="Arial"/>
                <a:cs typeface="Arial"/>
                <a:sym typeface="Arial"/>
              </a:rPr>
              <a:t>. فما </a:t>
            </a:r>
            <a:r>
              <a:rPr lang="ar-MA" sz="2000" b="0" i="0" u="none" strike="noStrike" cap="none">
                <a:solidFill>
                  <a:schemeClr val="dk1"/>
                </a:solidFill>
                <a:latin typeface="Calibri"/>
                <a:ea typeface="Calibri"/>
                <a:cs typeface="Calibri"/>
                <a:sym typeface="Calibri"/>
              </a:rPr>
              <a:t>الاستدراك</a:t>
            </a:r>
            <a:r>
              <a:rPr lang="ar-MA" sz="2000" b="0" i="0" u="none" strike="noStrike" cap="none">
                <a:solidFill>
                  <a:schemeClr val="dk1"/>
                </a:solidFill>
                <a:latin typeface="Arial"/>
                <a:ea typeface="Arial"/>
                <a:cs typeface="Arial"/>
                <a:sym typeface="Arial"/>
              </a:rPr>
              <a:t>؟ وما وظيفته؟ وما أركانه وأدواته؟</a:t>
            </a:r>
            <a:endParaRPr/>
          </a:p>
          <a:p>
            <a:pPr marL="0" marR="0" lvl="0" indent="0" algn="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انتبهوا، تعالوا جميعا نتعرف الاستدراك ووظيفته وكيفية توظيفه.</a:t>
            </a:r>
            <a:endParaRPr sz="2000" b="0" i="0" u="none" strike="noStrike" cap="none">
              <a:solidFill>
                <a:schemeClr val="dk1"/>
              </a:solidFill>
              <a:latin typeface="Calibri"/>
              <a:ea typeface="Calibri"/>
              <a:cs typeface="Calibri"/>
              <a:sym typeface="Calibri"/>
            </a:endParaRPr>
          </a:p>
        </p:txBody>
      </p:sp>
      <p:sp>
        <p:nvSpPr>
          <p:cNvPr id="697" name="Google Shape;697;p92"/>
          <p:cNvSpPr/>
          <p:nvPr/>
        </p:nvSpPr>
        <p:spPr>
          <a:xfrm>
            <a:off x="6826504" y="3125603"/>
            <a:ext cx="4175793" cy="1200288"/>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200000"/>
              </a:lnSpc>
              <a:spcBef>
                <a:spcPts val="0"/>
              </a:spcBef>
              <a:spcAft>
                <a:spcPts val="0"/>
              </a:spcAft>
              <a:buClr>
                <a:srgbClr val="000000"/>
              </a:buClr>
              <a:buSzPts val="3600"/>
              <a:buFont typeface="Arial"/>
              <a:buNone/>
            </a:pPr>
            <a:r>
              <a:rPr lang="ar-MA" sz="3600" b="0" i="0" u="none" strike="noStrike" cap="none">
                <a:solidFill>
                  <a:srgbClr val="000000"/>
                </a:solidFill>
                <a:latin typeface="Calibri"/>
                <a:ea typeface="Calibri"/>
                <a:cs typeface="Calibri"/>
                <a:sym typeface="Calibri"/>
              </a:rPr>
              <a:t>1- ما امْتَهَنْتُ حِرْفَةً.</a:t>
            </a:r>
            <a:endParaRPr/>
          </a:p>
        </p:txBody>
      </p:sp>
      <p:pic>
        <p:nvPicPr>
          <p:cNvPr id="698" name="Google Shape;698;p92"/>
          <p:cNvPicPr preferRelativeResize="0"/>
          <p:nvPr/>
        </p:nvPicPr>
        <p:blipFill rotWithShape="1">
          <a:blip r:embed="rId4">
            <a:alphaModFix/>
          </a:blip>
          <a:srcRect/>
          <a:stretch/>
        </p:blipFill>
        <p:spPr>
          <a:xfrm rot="3274997">
            <a:off x="5090246" y="2184265"/>
            <a:ext cx="922337" cy="1156105"/>
          </a:xfrm>
          <a:prstGeom prst="rect">
            <a:avLst/>
          </a:prstGeom>
          <a:noFill/>
          <a:ln>
            <a:noFill/>
          </a:ln>
        </p:spPr>
      </p:pic>
      <p:sp>
        <p:nvSpPr>
          <p:cNvPr id="699" name="Google Shape;699;p92"/>
          <p:cNvSpPr/>
          <p:nvPr/>
        </p:nvSpPr>
        <p:spPr>
          <a:xfrm>
            <a:off x="481780" y="3119312"/>
            <a:ext cx="5807979" cy="1200288"/>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200000"/>
              </a:lnSpc>
              <a:spcBef>
                <a:spcPts val="0"/>
              </a:spcBef>
              <a:spcAft>
                <a:spcPts val="0"/>
              </a:spcAft>
              <a:buNone/>
            </a:pPr>
            <a:r>
              <a:rPr lang="ar-MA" sz="3600" b="0" i="0" u="none" strike="noStrike" cap="none">
                <a:solidFill>
                  <a:srgbClr val="000000"/>
                </a:solidFill>
                <a:latin typeface="Calibri"/>
                <a:ea typeface="Calibri"/>
                <a:cs typeface="Calibri"/>
                <a:sym typeface="Calibri"/>
              </a:rPr>
              <a:t>2- ما امْتَهَنْتُ حِرْفَةً، لَكِن النِّجارَةَ.</a:t>
            </a:r>
            <a:endParaRPr/>
          </a:p>
        </p:txBody>
      </p:sp>
      <p:pic>
        <p:nvPicPr>
          <p:cNvPr id="700" name="Google Shape;700;p92"/>
          <p:cNvPicPr preferRelativeResize="0"/>
          <p:nvPr/>
        </p:nvPicPr>
        <p:blipFill rotWithShape="1">
          <a:blip r:embed="rId4">
            <a:alphaModFix/>
          </a:blip>
          <a:srcRect/>
          <a:stretch/>
        </p:blipFill>
        <p:spPr>
          <a:xfrm rot="-3363981">
            <a:off x="6091098" y="2133943"/>
            <a:ext cx="922337" cy="1240248"/>
          </a:xfrm>
          <a:prstGeom prst="rect">
            <a:avLst/>
          </a:prstGeom>
          <a:noFill/>
          <a:ln>
            <a:noFill/>
          </a:ln>
        </p:spPr>
      </p:pic>
      <p:pic>
        <p:nvPicPr>
          <p:cNvPr id="701" name="Google Shape;701;p92"/>
          <p:cNvPicPr preferRelativeResize="0"/>
          <p:nvPr/>
        </p:nvPicPr>
        <p:blipFill rotWithShape="1">
          <a:blip r:embed="rId5">
            <a:alphaModFix/>
          </a:blip>
          <a:srcRect/>
          <a:stretch/>
        </p:blipFill>
        <p:spPr>
          <a:xfrm>
            <a:off x="4582162" y="1182243"/>
            <a:ext cx="3027676" cy="127904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93"/>
          <p:cNvSpPr txBox="1">
            <a:spLocks noGrp="1"/>
          </p:cNvSpPr>
          <p:nvPr>
            <p:ph type="title"/>
          </p:nvPr>
        </p:nvSpPr>
        <p:spPr>
          <a:xfrm>
            <a:off x="932969" y="37306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تعرف الاستدراك، وأبين لكم الجدوى من تعلمه </a:t>
            </a:r>
            <a:br>
              <a:rPr lang="ar-MA" b="0"/>
            </a:br>
            <a:endParaRPr>
              <a:solidFill>
                <a:schemeClr val="dk1"/>
              </a:solidFill>
            </a:endParaRPr>
          </a:p>
        </p:txBody>
      </p:sp>
      <p:sp>
        <p:nvSpPr>
          <p:cNvPr id="707" name="Google Shape;707;p9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يوضح المدرّس الهدف من تعرف الاستدراك وجدوى تعلمه، وطريقة توظيفه</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708" name="Google Shape;708;p93"/>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709" name="Google Shape;709;p93"/>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710" name="Google Shape;710;p93"/>
          <p:cNvSpPr txBox="1"/>
          <p:nvPr/>
        </p:nvSpPr>
        <p:spPr>
          <a:xfrm>
            <a:off x="610670" y="1912187"/>
            <a:ext cx="10529279" cy="2610843"/>
          </a:xfrm>
          <a:prstGeom prst="rect">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أتعرف الاستدراك في سياق تواصلي،  باتباع الخطوات الآتية:</a:t>
            </a:r>
            <a:endParaRPr/>
          </a:p>
          <a:p>
            <a:pPr marL="0" marR="0" lvl="0" indent="0" algn="just"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 </a:t>
            </a:r>
            <a:r>
              <a:rPr lang="ar-MA" sz="2800" b="1" i="0" u="sng" strike="noStrike" cap="none">
                <a:solidFill>
                  <a:schemeClr val="dk1"/>
                </a:solidFill>
                <a:latin typeface="Calibri"/>
                <a:ea typeface="Calibri"/>
                <a:cs typeface="Calibri"/>
                <a:sym typeface="Calibri"/>
              </a:rPr>
              <a:t>بيان الهدف من تعلم الاستدراك</a:t>
            </a:r>
            <a:r>
              <a:rPr lang="ar-MA" sz="28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Calibri"/>
                <a:ea typeface="Calibri"/>
                <a:cs typeface="Calibri"/>
                <a:sym typeface="Calibri"/>
              </a:rPr>
              <a:t>فهم المعاني التوجيهية، وتوظيفه للتوجيه والإرشاد.  </a:t>
            </a:r>
            <a:endParaRPr/>
          </a:p>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 </a:t>
            </a:r>
            <a:r>
              <a:rPr lang="ar-MA" sz="2800" b="1" i="0" u="none" strike="noStrike" cap="none">
                <a:solidFill>
                  <a:schemeClr val="dk1"/>
                </a:solidFill>
                <a:latin typeface="Calibri"/>
                <a:ea typeface="Calibri"/>
                <a:cs typeface="Calibri"/>
                <a:sym typeface="Calibri"/>
              </a:rPr>
              <a:t>تعريف الاستدراك</a:t>
            </a:r>
            <a:r>
              <a:rPr lang="ar-MA" sz="2800" b="0" i="0" u="none" strike="noStrike" cap="none">
                <a:solidFill>
                  <a:schemeClr val="dk1"/>
                </a:solidFill>
                <a:latin typeface="Calibri"/>
                <a:ea typeface="Calibri"/>
                <a:cs typeface="Calibri"/>
                <a:sym typeface="Calibri"/>
              </a:rPr>
              <a:t>، وبيان وظيفته وأركانه وأدواته</a:t>
            </a:r>
            <a:endParaRPr/>
          </a:p>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 </a:t>
            </a:r>
            <a:r>
              <a:rPr lang="ar-MA" sz="2800" b="1" i="0" u="none" strike="noStrike" cap="none">
                <a:solidFill>
                  <a:schemeClr val="dk1"/>
                </a:solidFill>
                <a:latin typeface="Calibri"/>
                <a:ea typeface="Calibri"/>
                <a:cs typeface="Calibri"/>
                <a:sym typeface="Calibri"/>
              </a:rPr>
              <a:t>توظبف الاستدراك </a:t>
            </a:r>
            <a:r>
              <a:rPr lang="ar-MA" sz="2800" b="0" i="0" u="none" strike="noStrike" cap="none">
                <a:solidFill>
                  <a:schemeClr val="dk1"/>
                </a:solidFill>
                <a:latin typeface="Calibri"/>
                <a:ea typeface="Calibri"/>
                <a:cs typeface="Calibri"/>
                <a:sym typeface="Calibri"/>
              </a:rPr>
              <a:t>في سياقات تواصلية (التوجيه...)</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94"/>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1400" b="0" i="0" u="none" strike="noStrike" cap="none">
              <a:solidFill>
                <a:srgbClr val="000000"/>
              </a:solidFill>
              <a:latin typeface="Arial"/>
              <a:ea typeface="Arial"/>
              <a:cs typeface="Arial"/>
              <a:sym typeface="Arial"/>
            </a:endParaRPr>
          </a:p>
        </p:txBody>
      </p:sp>
      <p:sp>
        <p:nvSpPr>
          <p:cNvPr id="716" name="Google Shape;716;p94"/>
          <p:cNvSpPr/>
          <p:nvPr/>
        </p:nvSpPr>
        <p:spPr>
          <a:xfrm>
            <a:off x="5029200" y="3984295"/>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ar-MA" sz="4400" b="1" i="0" u="none" strike="noStrike" cap="none">
                <a:solidFill>
                  <a:srgbClr val="FF0000"/>
                </a:solidFill>
                <a:latin typeface="Calibri"/>
                <a:ea typeface="Calibri"/>
                <a:cs typeface="Calibri"/>
                <a:sym typeface="Calibri"/>
              </a:rPr>
              <a:t>النمذجة</a:t>
            </a:r>
            <a:endParaRPr sz="4400" b="1" i="0" u="none" strike="noStrike" cap="none">
              <a:solidFill>
                <a:srgbClr val="FF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19"/>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22" name="Google Shape;722;p19"/>
          <p:cNvPicPr preferRelativeResize="0"/>
          <p:nvPr/>
        </p:nvPicPr>
        <p:blipFill rotWithShape="1">
          <a:blip r:embed="rId3">
            <a:alphaModFix/>
          </a:blip>
          <a:srcRect/>
          <a:stretch/>
        </p:blipFill>
        <p:spPr>
          <a:xfrm>
            <a:off x="212443" y="247222"/>
            <a:ext cx="591916" cy="591916"/>
          </a:xfrm>
          <a:prstGeom prst="rect">
            <a:avLst/>
          </a:prstGeom>
          <a:noFill/>
          <a:ln>
            <a:noFill/>
          </a:ln>
        </p:spPr>
      </p:pic>
      <p:sp>
        <p:nvSpPr>
          <p:cNvPr id="723" name="Google Shape;723;p19"/>
          <p:cNvSpPr txBox="1"/>
          <p:nvPr/>
        </p:nvSpPr>
        <p:spPr>
          <a:xfrm>
            <a:off x="912182" y="199828"/>
            <a:ext cx="10468339" cy="424226"/>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1- أعرف الاستدراك</a:t>
            </a:r>
            <a:endParaRPr sz="2000" b="1" i="0" u="none" strike="noStrike" cap="none">
              <a:solidFill>
                <a:srgbClr val="000000"/>
              </a:solidFill>
              <a:latin typeface="Calibri"/>
              <a:ea typeface="Calibri"/>
              <a:cs typeface="Calibri"/>
              <a:sym typeface="Calibri"/>
            </a:endParaRPr>
          </a:p>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2- أوضح وظيفته التعبيرية انطلاقا من أمثلة</a:t>
            </a:r>
            <a:endParaRPr sz="2000" b="0" i="0" u="none" strike="noStrike" cap="none">
              <a:solidFill>
                <a:srgbClr val="000000"/>
              </a:solidFill>
              <a:latin typeface="Calibri"/>
              <a:ea typeface="Calibri"/>
              <a:cs typeface="Calibri"/>
              <a:sym typeface="Calibri"/>
            </a:endParaRPr>
          </a:p>
        </p:txBody>
      </p:sp>
      <p:sp>
        <p:nvSpPr>
          <p:cNvPr id="724" name="Google Shape;724;p19"/>
          <p:cNvSpPr txBox="1"/>
          <p:nvPr/>
        </p:nvSpPr>
        <p:spPr>
          <a:xfrm>
            <a:off x="1219417" y="624054"/>
            <a:ext cx="10161104" cy="53907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1" i="0" u="none" strike="noStrike" cap="none">
                <a:solidFill>
                  <a:srgbClr val="BFBFBF"/>
                </a:solidFill>
                <a:latin typeface="Calibri"/>
                <a:ea typeface="Calibri"/>
                <a:cs typeface="Calibri"/>
                <a:sym typeface="Calibri"/>
              </a:rPr>
              <a:t>يعرف المدرس الاستدراك، ويوضح وظيفته انطلاقا من مثالين مختلفين</a:t>
            </a:r>
            <a:endParaRPr sz="1400" b="0" i="0" u="none" strike="noStrike" cap="none">
              <a:solidFill>
                <a:srgbClr val="000000"/>
              </a:solidFill>
              <a:latin typeface="Arial"/>
              <a:ea typeface="Arial"/>
              <a:cs typeface="Arial"/>
              <a:sym typeface="Arial"/>
            </a:endParaRPr>
          </a:p>
        </p:txBody>
      </p:sp>
      <p:grpSp>
        <p:nvGrpSpPr>
          <p:cNvPr id="725" name="Google Shape;725;p19"/>
          <p:cNvGrpSpPr/>
          <p:nvPr/>
        </p:nvGrpSpPr>
        <p:grpSpPr>
          <a:xfrm>
            <a:off x="405322" y="2057045"/>
            <a:ext cx="11440351" cy="2522677"/>
            <a:chOff x="2198" y="936172"/>
            <a:chExt cx="11440351" cy="2522677"/>
          </a:xfrm>
        </p:grpSpPr>
        <p:sp>
          <p:nvSpPr>
            <p:cNvPr id="726" name="Google Shape;726;p19"/>
            <p:cNvSpPr/>
            <p:nvPr/>
          </p:nvSpPr>
          <p:spPr>
            <a:xfrm>
              <a:off x="5592550" y="1897473"/>
              <a:ext cx="91440" cy="440280"/>
            </a:xfrm>
            <a:custGeom>
              <a:avLst/>
              <a:gdLst/>
              <a:ahLst/>
              <a:cxnLst/>
              <a:rect l="l" t="t" r="r" b="b"/>
              <a:pathLst>
                <a:path w="120000" h="120000" extrusionOk="0">
                  <a:moveTo>
                    <a:pt x="60000" y="0"/>
                  </a:moveTo>
                  <a:lnTo>
                    <a:pt x="60000" y="120000"/>
                  </a:lnTo>
                </a:path>
              </a:pathLst>
            </a:custGeom>
            <a:noFill/>
            <a:ln w="25400" cap="flat" cmpd="sng">
              <a:solidFill>
                <a:srgbClr val="A02891"/>
              </a:solidFill>
              <a:prstDash val="solid"/>
              <a:round/>
              <a:headEnd type="none" w="sm" len="sm"/>
              <a:tailEnd type="none" w="sm" len="sm"/>
            </a:ln>
          </p:spPr>
        </p:sp>
        <p:sp>
          <p:nvSpPr>
            <p:cNvPr id="727" name="Google Shape;727;p19"/>
            <p:cNvSpPr/>
            <p:nvPr/>
          </p:nvSpPr>
          <p:spPr>
            <a:xfrm>
              <a:off x="2198" y="936172"/>
              <a:ext cx="11272145" cy="961300"/>
            </a:xfrm>
            <a:prstGeom prst="roundRect">
              <a:avLst>
                <a:gd name="adj" fmla="val 1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9"/>
            <p:cNvSpPr/>
            <p:nvPr/>
          </p:nvSpPr>
          <p:spPr>
            <a:xfrm>
              <a:off x="170404" y="1095969"/>
              <a:ext cx="11272145" cy="961300"/>
            </a:xfrm>
            <a:prstGeom prst="roundRect">
              <a:avLst>
                <a:gd name="adj" fmla="val 10000"/>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9"/>
            <p:cNvSpPr txBox="1"/>
            <p:nvPr/>
          </p:nvSpPr>
          <p:spPr>
            <a:xfrm>
              <a:off x="198560" y="1124125"/>
              <a:ext cx="11215833" cy="904988"/>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الاستدراك أسلوب لغوي يستعمل لإزالة التوهم أو تصحيح معنى قد يفهمه السامع من كلام سابق.</a:t>
              </a:r>
              <a:endParaRPr sz="2800" b="0" i="0" u="none" strike="noStrike" cap="none">
                <a:solidFill>
                  <a:srgbClr val="000000"/>
                </a:solidFill>
                <a:latin typeface="Calibri"/>
                <a:ea typeface="Calibri"/>
                <a:cs typeface="Calibri"/>
                <a:sym typeface="Calibri"/>
              </a:endParaRPr>
            </a:p>
          </p:txBody>
        </p:sp>
        <p:sp>
          <p:nvSpPr>
            <p:cNvPr id="730" name="Google Shape;730;p19"/>
            <p:cNvSpPr/>
            <p:nvPr/>
          </p:nvSpPr>
          <p:spPr>
            <a:xfrm>
              <a:off x="2851355" y="2337753"/>
              <a:ext cx="5573830" cy="961300"/>
            </a:xfrm>
            <a:prstGeom prst="roundRect">
              <a:avLst>
                <a:gd name="adj" fmla="val 10000"/>
              </a:avLst>
            </a:prstGeom>
            <a:solidFill>
              <a:srgbClr val="A028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9"/>
            <p:cNvSpPr/>
            <p:nvPr/>
          </p:nvSpPr>
          <p:spPr>
            <a:xfrm>
              <a:off x="3019562" y="2497549"/>
              <a:ext cx="5573830" cy="961300"/>
            </a:xfrm>
            <a:prstGeom prst="roundRect">
              <a:avLst>
                <a:gd name="adj" fmla="val 10000"/>
              </a:avLst>
            </a:prstGeom>
            <a:solidFill>
              <a:schemeClr val="lt1">
                <a:alpha val="90196"/>
              </a:schemeClr>
            </a:solidFill>
            <a:ln w="25400" cap="flat" cmpd="sng">
              <a:solidFill>
                <a:srgbClr val="A028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9"/>
            <p:cNvSpPr txBox="1"/>
            <p:nvPr/>
          </p:nvSpPr>
          <p:spPr>
            <a:xfrm>
              <a:off x="3047718" y="2525705"/>
              <a:ext cx="5517518" cy="90498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أُحِبُّ مِهْنَةَ الطِّبِّ، لَكِنِّي أَعْشَقُ التَّدْرِيسَ.</a:t>
              </a:r>
              <a:endParaRPr sz="2400" b="0" i="0" u="none" strike="noStrike" cap="none">
                <a:solidFill>
                  <a:srgbClr val="000000"/>
                </a:solidFill>
                <a:latin typeface="Arial"/>
                <a:ea typeface="Arial"/>
                <a:cs typeface="Arial"/>
                <a:sym typeface="Arial"/>
              </a:endParaRPr>
            </a:p>
          </p:txBody>
        </p:sp>
      </p:grpSp>
      <p:sp>
        <p:nvSpPr>
          <p:cNvPr id="733" name="Google Shape;733;p19"/>
          <p:cNvSpPr/>
          <p:nvPr/>
        </p:nvSpPr>
        <p:spPr>
          <a:xfrm>
            <a:off x="1219417" y="5064793"/>
            <a:ext cx="9999406" cy="769401"/>
          </a:xfrm>
          <a:prstGeom prst="rect">
            <a:avLst/>
          </a:prstGeom>
          <a:solidFill>
            <a:srgbClr val="D5DBE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200" b="0" i="0" u="none" strike="noStrike" cap="none" dirty="0">
                <a:solidFill>
                  <a:srgbClr val="000000"/>
                </a:solidFill>
                <a:latin typeface="Calibri"/>
                <a:ea typeface="Calibri"/>
                <a:cs typeface="Calibri"/>
                <a:sym typeface="Calibri"/>
              </a:rPr>
              <a:t>سعى المتحدث إلى تصحيح معنى يفهم من الجزء الأول من الجملة (أحب مهنة الطب)، يتمثل في كونه يحب مهنة الطب لا </a:t>
            </a:r>
            <a:r>
              <a:rPr lang="ar-MA" sz="2200" b="0" i="0" u="none" strike="noStrike" cap="none" dirty="0" err="1">
                <a:solidFill>
                  <a:srgbClr val="000000"/>
                </a:solidFill>
                <a:latin typeface="Calibri"/>
                <a:ea typeface="Calibri"/>
                <a:cs typeface="Calibri"/>
                <a:sym typeface="Calibri"/>
              </a:rPr>
              <a:t>غيرهابالتأكيد</a:t>
            </a:r>
            <a:r>
              <a:rPr lang="ar-MA" sz="2200" b="0" i="0" u="none" strike="noStrike" cap="none" dirty="0">
                <a:solidFill>
                  <a:srgbClr val="000000"/>
                </a:solidFill>
                <a:latin typeface="Calibri"/>
                <a:ea typeface="Calibri"/>
                <a:cs typeface="Calibri"/>
                <a:sym typeface="Calibri"/>
              </a:rPr>
              <a:t> على عشقه مهنة التدريس بتوظيف أسلوب الاستدراك بلكنَّ.</a:t>
            </a:r>
            <a:endParaRPr dirty="0"/>
          </a:p>
        </p:txBody>
      </p:sp>
      <p:sp>
        <p:nvSpPr>
          <p:cNvPr id="734" name="Google Shape;734;p19"/>
          <p:cNvSpPr txBox="1"/>
          <p:nvPr/>
        </p:nvSpPr>
        <p:spPr>
          <a:xfrm>
            <a:off x="3539635" y="1525209"/>
            <a:ext cx="5132418" cy="307777"/>
          </a:xfrm>
          <a:prstGeom prst="rect">
            <a:avLst/>
          </a:prstGeom>
          <a:solidFill>
            <a:srgbClr val="FFFFFF"/>
          </a:solidFill>
          <a:ln w="19050" cap="flat" cmpd="sng">
            <a:solidFill>
              <a:srgbClr val="FF0000"/>
            </a:solidFill>
            <a:prstDash val="solid"/>
            <a:miter lim="800000"/>
            <a:headEnd type="none" w="sm" len="sm"/>
            <a:tailEnd type="none" w="sm" len="sm"/>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الأسلوب الوارد في الجملة يسمى الاستدراك. فما الاستدراك؟</a:t>
            </a:r>
            <a:endParaRPr sz="2000" b="0" i="0" u="none" strike="noStrike" cap="none">
              <a:solidFill>
                <a:srgbClr val="FF0000"/>
              </a:solidFill>
              <a:latin typeface="Calibri"/>
              <a:ea typeface="Calibri"/>
              <a:cs typeface="Calibri"/>
              <a:sym typeface="Calibri"/>
            </a:endParaRPr>
          </a:p>
        </p:txBody>
      </p:sp>
      <p:pic>
        <p:nvPicPr>
          <p:cNvPr id="735" name="Google Shape;735;p19" descr="Une image contenant noir, obscurité&#10;&#10;Le contenu généré par l’IA peut être incorrect."/>
          <p:cNvPicPr preferRelativeResize="0"/>
          <p:nvPr/>
        </p:nvPicPr>
        <p:blipFill rotWithShape="1">
          <a:blip r:embed="rId4">
            <a:alphaModFix/>
          </a:blip>
          <a:srcRect/>
          <a:stretch/>
        </p:blipFill>
        <p:spPr>
          <a:xfrm>
            <a:off x="5677012" y="4618736"/>
            <a:ext cx="938678" cy="455299"/>
          </a:xfrm>
          <a:prstGeom prst="rect">
            <a:avLst/>
          </a:prstGeom>
          <a:noFill/>
          <a:ln>
            <a:noFill/>
          </a:ln>
        </p:spPr>
      </p:pic>
      <p:sp>
        <p:nvSpPr>
          <p:cNvPr id="736" name="Google Shape;736;p19"/>
          <p:cNvSpPr/>
          <p:nvPr/>
        </p:nvSpPr>
        <p:spPr>
          <a:xfrm>
            <a:off x="1793283" y="5951369"/>
            <a:ext cx="9013372" cy="600124"/>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2200" b="0" i="0" u="none" strike="noStrike" cap="none">
                <a:solidFill>
                  <a:srgbClr val="000000"/>
                </a:solidFill>
                <a:latin typeface="Calibri"/>
                <a:ea typeface="Calibri"/>
                <a:cs typeface="Calibri"/>
                <a:sym typeface="Calibri"/>
              </a:rPr>
              <a:t>يوظف الاستدراك لتوجيه فهم المخاطب وإقناعه بنتيجة محددة. </a:t>
            </a:r>
            <a:endParaRPr sz="2200" b="1" i="0" u="none" strike="noStrike" cap="non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pic>
        <p:nvPicPr>
          <p:cNvPr id="741" name="Google Shape;741;p95"/>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42" name="Google Shape;742;p95"/>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أتعرف الاستدراك وسياق توظيفه انطلاقا من مثال</a:t>
            </a:r>
            <a:endParaRPr sz="1400" b="0" i="0" u="none" strike="noStrike" cap="none">
              <a:solidFill>
                <a:schemeClr val="dk1"/>
              </a:solidFill>
              <a:latin typeface="Arial"/>
              <a:ea typeface="Arial"/>
              <a:cs typeface="Arial"/>
              <a:sym typeface="Arial"/>
            </a:endParaRPr>
          </a:p>
        </p:txBody>
      </p:sp>
      <p:sp>
        <p:nvSpPr>
          <p:cNvPr id="743" name="Google Shape;743;p95"/>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الاستدراك ووظيفته انطلاقا من مثال، ويبين كيفية التوصل إلى ذلك</a:t>
            </a:r>
            <a:endParaRPr/>
          </a:p>
        </p:txBody>
      </p:sp>
      <p:sp>
        <p:nvSpPr>
          <p:cNvPr id="744" name="Google Shape;744;p95"/>
          <p:cNvSpPr/>
          <p:nvPr/>
        </p:nvSpPr>
        <p:spPr>
          <a:xfrm>
            <a:off x="6246062" y="1511529"/>
            <a:ext cx="5301103" cy="461624"/>
          </a:xfrm>
          <a:prstGeom prst="rect">
            <a:avLst/>
          </a:prstGeom>
          <a:solidFill>
            <a:srgbClr val="B3D0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أُحِبُّ مِهْنَةَ الطِّبِّ، لَكِنِّي أَعْشَقُ التَّدْرِيسَ.</a:t>
            </a:r>
            <a:endParaRPr sz="2400" b="0" i="0" u="none" strike="noStrike" cap="none">
              <a:solidFill>
                <a:srgbClr val="000000"/>
              </a:solidFill>
              <a:latin typeface="Arial"/>
              <a:ea typeface="Arial"/>
              <a:cs typeface="Arial"/>
              <a:sym typeface="Arial"/>
            </a:endParaRPr>
          </a:p>
        </p:txBody>
      </p:sp>
      <p:sp>
        <p:nvSpPr>
          <p:cNvPr id="745" name="Google Shape;745;p95"/>
          <p:cNvSpPr/>
          <p:nvPr/>
        </p:nvSpPr>
        <p:spPr>
          <a:xfrm>
            <a:off x="7305371" y="2064320"/>
            <a:ext cx="3696928" cy="455299"/>
          </a:xfrm>
          <a:prstGeom prst="rect">
            <a:avLst/>
          </a:prstGeom>
          <a:solidFill>
            <a:srgbClr val="F6C5A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2400" b="1" i="0" u="none" strike="noStrike" cap="none">
                <a:solidFill>
                  <a:schemeClr val="dk1"/>
                </a:solidFill>
                <a:latin typeface="Calibri"/>
                <a:ea typeface="Calibri"/>
                <a:cs typeface="Calibri"/>
                <a:sym typeface="Calibri"/>
              </a:rPr>
              <a:t>  خطاب واصف موجه للأستاذ (ة)</a:t>
            </a:r>
            <a:endParaRPr sz="2400" b="1" i="0" u="none" strike="noStrike" cap="none">
              <a:solidFill>
                <a:schemeClr val="dk1"/>
              </a:solidFill>
              <a:latin typeface="Calibri"/>
              <a:ea typeface="Calibri"/>
              <a:cs typeface="Calibri"/>
              <a:sym typeface="Calibri"/>
            </a:endParaRPr>
          </a:p>
        </p:txBody>
      </p:sp>
      <p:pic>
        <p:nvPicPr>
          <p:cNvPr id="746" name="Google Shape;746;p95"/>
          <p:cNvPicPr preferRelativeResize="0"/>
          <p:nvPr/>
        </p:nvPicPr>
        <p:blipFill rotWithShape="1">
          <a:blip r:embed="rId4">
            <a:alphaModFix/>
          </a:blip>
          <a:srcRect/>
          <a:stretch/>
        </p:blipFill>
        <p:spPr>
          <a:xfrm rot="5400000">
            <a:off x="5132979" y="1328327"/>
            <a:ext cx="922337" cy="795048"/>
          </a:xfrm>
          <a:prstGeom prst="rect">
            <a:avLst/>
          </a:prstGeom>
          <a:noFill/>
          <a:ln>
            <a:noFill/>
          </a:ln>
        </p:spPr>
      </p:pic>
      <p:sp>
        <p:nvSpPr>
          <p:cNvPr id="747" name="Google Shape;747;p95"/>
          <p:cNvSpPr/>
          <p:nvPr/>
        </p:nvSpPr>
        <p:spPr>
          <a:xfrm rot="10800000">
            <a:off x="5973776" y="1465784"/>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48" name="Google Shape;748;p95"/>
          <p:cNvSpPr/>
          <p:nvPr/>
        </p:nvSpPr>
        <p:spPr>
          <a:xfrm>
            <a:off x="1268364" y="1331528"/>
            <a:ext cx="3928259"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جملة تتضمن الاستدراك</a:t>
            </a:r>
            <a:endParaRPr/>
          </a:p>
        </p:txBody>
      </p:sp>
      <p:sp>
        <p:nvSpPr>
          <p:cNvPr id="749" name="Google Shape;749;p95"/>
          <p:cNvSpPr txBox="1"/>
          <p:nvPr/>
        </p:nvSpPr>
        <p:spPr>
          <a:xfrm>
            <a:off x="6605602" y="2519619"/>
            <a:ext cx="4991506" cy="3539430"/>
          </a:xfrm>
          <a:prstGeom prst="rect">
            <a:avLst/>
          </a:prstGeom>
          <a:solidFill>
            <a:srgbClr val="FAE2D5"/>
          </a:solid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أصرح بالظاهرة اللغوية التي تتضمنها الجملة/المثال</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أوضح دلالة الجملة على </a:t>
            </a:r>
            <a:r>
              <a:rPr lang="ar-MA" sz="1900" b="0" i="0" u="none" strike="noStrike" cap="none">
                <a:solidFill>
                  <a:srgbClr val="FF0000"/>
                </a:solidFill>
                <a:latin typeface="Calibri"/>
                <a:ea typeface="Calibri"/>
                <a:cs typeface="Calibri"/>
                <a:sym typeface="Calibri"/>
              </a:rPr>
              <a:t>ميول ا</a:t>
            </a:r>
            <a:r>
              <a:rPr lang="ar-MA" sz="1900" b="0" i="0" u="none" strike="noStrike" cap="none">
                <a:solidFill>
                  <a:schemeClr val="dk1"/>
                </a:solidFill>
                <a:latin typeface="Calibri"/>
                <a:ea typeface="Calibri"/>
                <a:cs typeface="Calibri"/>
                <a:sym typeface="Calibri"/>
              </a:rPr>
              <a:t>لمتكلم ال</a:t>
            </a:r>
            <a:r>
              <a:rPr lang="ar-MA" sz="1900" b="0" i="0" u="none" strike="noStrike" cap="none">
                <a:solidFill>
                  <a:srgbClr val="FF0000"/>
                </a:solidFill>
                <a:latin typeface="Calibri"/>
                <a:ea typeface="Calibri"/>
                <a:cs typeface="Calibri"/>
                <a:sym typeface="Calibri"/>
              </a:rPr>
              <a:t>مهنية</a:t>
            </a:r>
            <a:r>
              <a:rPr lang="ar-MA" sz="1900" b="0" i="0" u="none" strike="noStrike" cap="none">
                <a:solidFill>
                  <a:schemeClr val="dk1"/>
                </a:solidFill>
                <a:latin typeface="Calibri"/>
                <a:ea typeface="Calibri"/>
                <a:cs typeface="Calibri"/>
                <a:sym typeface="Calibri"/>
              </a:rPr>
              <a:t>، يدل عليها الفعلان (أحب، أعشق)</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أصرح بأن المتكلم في بداية الجملة يحب مهنة الطب، ويؤكد في الجزء الثاني عشقه مهنة التدريس.</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أبينُ وظيفة الاستدراك في الكلام: نية تصحيح معنى قد يتوهمه المخاطب (حبه مهنة الطب دون غيرها من المهن)، وتأكيد عشقه مهنة التدريس دون نفي حبه الطب.</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أعينُ مكونات الاستدراك: المعنى الأول (</a:t>
            </a:r>
            <a:r>
              <a:rPr lang="ar-MA" sz="2000" b="0" i="0" u="none" strike="noStrike" cap="none">
                <a:solidFill>
                  <a:schemeClr val="dk1"/>
                </a:solidFill>
                <a:latin typeface="Calibri"/>
                <a:ea typeface="Calibri"/>
                <a:cs typeface="Calibri"/>
                <a:sym typeface="Calibri"/>
              </a:rPr>
              <a:t>حب مهنة الطب</a:t>
            </a:r>
            <a:r>
              <a:rPr lang="ar-MA" sz="1900" b="0" i="0" u="none" strike="noStrike" cap="none">
                <a:solidFill>
                  <a:schemeClr val="dk1"/>
                </a:solidFill>
                <a:latin typeface="Calibri"/>
                <a:ea typeface="Calibri"/>
                <a:cs typeface="Calibri"/>
                <a:sym typeface="Calibri"/>
              </a:rPr>
              <a:t>)، أداة الاستدراك (</a:t>
            </a:r>
            <a:r>
              <a:rPr lang="ar-MA" sz="2000" b="0" i="0" u="none" strike="noStrike" cap="none">
                <a:solidFill>
                  <a:schemeClr val="dk1"/>
                </a:solidFill>
                <a:latin typeface="Calibri"/>
                <a:ea typeface="Calibri"/>
                <a:cs typeface="Calibri"/>
                <a:sym typeface="Calibri"/>
              </a:rPr>
              <a:t>لكنَّ</a:t>
            </a:r>
            <a:r>
              <a:rPr lang="ar-MA" sz="1900" b="0" i="0" u="none" strike="noStrike" cap="none">
                <a:solidFill>
                  <a:schemeClr val="dk1"/>
                </a:solidFill>
                <a:latin typeface="Calibri"/>
                <a:ea typeface="Calibri"/>
                <a:cs typeface="Calibri"/>
                <a:sym typeface="Calibri"/>
              </a:rPr>
              <a:t>)، المعنى المستدرك (</a:t>
            </a:r>
            <a:r>
              <a:rPr lang="ar-MA" sz="2000" b="0" i="0" u="none" strike="noStrike" cap="none">
                <a:solidFill>
                  <a:schemeClr val="dk1"/>
                </a:solidFill>
                <a:latin typeface="Calibri"/>
                <a:ea typeface="Calibri"/>
                <a:cs typeface="Calibri"/>
                <a:sym typeface="Calibri"/>
              </a:rPr>
              <a:t>عشق التدريس</a:t>
            </a:r>
            <a:r>
              <a:rPr lang="ar-MA" sz="1900" b="0" i="0" u="none" strike="noStrike" cap="none">
                <a:solidFill>
                  <a:schemeClr val="dk1"/>
                </a:solidFill>
                <a:latin typeface="Calibri"/>
                <a:ea typeface="Calibri"/>
                <a:cs typeface="Calibri"/>
                <a:sym typeface="Calibri"/>
              </a:rPr>
              <a:t>).</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أنبّهُ إلى أنَّ أداةَ الاستدراك لا ينفي المعني الأول في الكلام/الجملة. </a:t>
            </a:r>
            <a:endParaRPr/>
          </a:p>
        </p:txBody>
      </p:sp>
      <p:sp>
        <p:nvSpPr>
          <p:cNvPr id="750" name="Google Shape;750;p95"/>
          <p:cNvSpPr/>
          <p:nvPr/>
        </p:nvSpPr>
        <p:spPr>
          <a:xfrm>
            <a:off x="452286" y="2901991"/>
            <a:ext cx="5923195" cy="695048"/>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3- يَهْدف المتكلِّمُ بالاستدراك إلى </a:t>
            </a:r>
            <a:r>
              <a:rPr lang="ar-MA" sz="1800" b="0" i="0" u="none" strike="noStrike" cap="none">
                <a:solidFill>
                  <a:schemeClr val="dk1"/>
                </a:solidFill>
                <a:highlight>
                  <a:srgbClr val="00FFFF"/>
                </a:highlight>
                <a:latin typeface="Calibri"/>
                <a:ea typeface="Calibri"/>
                <a:cs typeface="Calibri"/>
                <a:sym typeface="Calibri"/>
              </a:rPr>
              <a:t>إزالة توهم </a:t>
            </a:r>
            <a:r>
              <a:rPr lang="ar-MA" sz="1800" b="0" i="0" u="none" strike="noStrike" cap="none">
                <a:solidFill>
                  <a:schemeClr val="dk1"/>
                </a:solidFill>
                <a:latin typeface="Calibri"/>
                <a:ea typeface="Calibri"/>
                <a:cs typeface="Calibri"/>
                <a:sym typeface="Calibri"/>
              </a:rPr>
              <a:t>المخاطب بأن حبه مهنة الطب لا يمنعه من عشق مهنة التدريس.  </a:t>
            </a:r>
            <a:endParaRPr sz="1800" b="0" i="0" u="none" strike="noStrike" cap="none">
              <a:solidFill>
                <a:schemeClr val="dk1"/>
              </a:solidFill>
              <a:latin typeface="Calibri"/>
              <a:ea typeface="Calibri"/>
              <a:cs typeface="Calibri"/>
              <a:sym typeface="Calibri"/>
            </a:endParaRPr>
          </a:p>
        </p:txBody>
      </p:sp>
      <p:sp>
        <p:nvSpPr>
          <p:cNvPr id="751" name="Google Shape;751;p95"/>
          <p:cNvSpPr/>
          <p:nvPr/>
        </p:nvSpPr>
        <p:spPr>
          <a:xfrm>
            <a:off x="452286" y="3615496"/>
            <a:ext cx="5923195" cy="770236"/>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4-</a:t>
            </a:r>
            <a:r>
              <a:rPr lang="ar-MA" sz="1800" b="0" i="0" u="none" strike="noStrike" cap="none">
                <a:solidFill>
                  <a:schemeClr val="dk1"/>
                </a:solidFill>
                <a:latin typeface="Arial"/>
                <a:ea typeface="Arial"/>
                <a:cs typeface="Arial"/>
                <a:sym typeface="Arial"/>
              </a:rPr>
              <a:t> </a:t>
            </a:r>
            <a:r>
              <a:rPr lang="ar-MA" sz="1800" b="0" i="0" u="none" strike="noStrike" cap="none">
                <a:solidFill>
                  <a:schemeClr val="dk1"/>
                </a:solidFill>
                <a:latin typeface="Calibri"/>
                <a:ea typeface="Calibri"/>
                <a:cs typeface="Calibri"/>
                <a:sym typeface="Calibri"/>
              </a:rPr>
              <a:t>وظف المتكلم أداة الاستدراك (</a:t>
            </a:r>
            <a:r>
              <a:rPr lang="ar-MA" sz="1800" b="0" i="0" u="none" strike="noStrike" cap="none">
                <a:solidFill>
                  <a:srgbClr val="FF0000"/>
                </a:solidFill>
                <a:latin typeface="Calibri"/>
                <a:ea typeface="Calibri"/>
                <a:cs typeface="Calibri"/>
                <a:sym typeface="Calibri"/>
              </a:rPr>
              <a:t>لكنَّ</a:t>
            </a:r>
            <a:r>
              <a:rPr lang="ar-MA" sz="1800" b="0" i="0" u="none" strike="noStrike" cap="none">
                <a:solidFill>
                  <a:schemeClr val="dk1"/>
                </a:solidFill>
                <a:latin typeface="Calibri"/>
                <a:ea typeface="Calibri"/>
                <a:cs typeface="Calibri"/>
                <a:sym typeface="Calibri"/>
              </a:rPr>
              <a:t>) </a:t>
            </a:r>
            <a:r>
              <a:rPr lang="ar-MA" sz="1800" b="0" i="0" u="none" strike="noStrike" cap="none">
                <a:solidFill>
                  <a:schemeClr val="dk1"/>
                </a:solidFill>
                <a:highlight>
                  <a:srgbClr val="00FFFF"/>
                </a:highlight>
                <a:latin typeface="Calibri"/>
                <a:ea typeface="Calibri"/>
                <a:cs typeface="Calibri"/>
                <a:sym typeface="Calibri"/>
              </a:rPr>
              <a:t>لتصحيح</a:t>
            </a:r>
            <a:r>
              <a:rPr lang="ar-MA" sz="1800" b="0" i="0" u="none" strike="noStrike" cap="none">
                <a:solidFill>
                  <a:schemeClr val="dk1"/>
                </a:solidFill>
                <a:latin typeface="Calibri"/>
                <a:ea typeface="Calibri"/>
                <a:cs typeface="Calibri"/>
                <a:sym typeface="Calibri"/>
              </a:rPr>
              <a:t> المعنى الأول الذي يفهم من الجزء الأول وإثبات المعنى الثاني (عشق المتكلم التدريس).</a:t>
            </a:r>
            <a:endParaRPr sz="1800" b="0" i="0" u="none" strike="noStrike" cap="none">
              <a:solidFill>
                <a:schemeClr val="dk1"/>
              </a:solidFill>
              <a:latin typeface="Calibri"/>
              <a:ea typeface="Calibri"/>
              <a:cs typeface="Calibri"/>
              <a:sym typeface="Calibri"/>
            </a:endParaRPr>
          </a:p>
        </p:txBody>
      </p:sp>
      <p:sp>
        <p:nvSpPr>
          <p:cNvPr id="752" name="Google Shape;752;p95"/>
          <p:cNvSpPr/>
          <p:nvPr/>
        </p:nvSpPr>
        <p:spPr>
          <a:xfrm>
            <a:off x="241941" y="4396236"/>
            <a:ext cx="6230785" cy="69504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5-</a:t>
            </a:r>
            <a:r>
              <a:rPr lang="ar-MA" sz="1800" b="0" i="0" u="none" strike="noStrike" cap="none">
                <a:solidFill>
                  <a:schemeClr val="dk1"/>
                </a:solidFill>
                <a:latin typeface="Arial"/>
                <a:ea typeface="Arial"/>
                <a:cs typeface="Arial"/>
                <a:sym typeface="Arial"/>
              </a:rPr>
              <a:t> </a:t>
            </a:r>
            <a:r>
              <a:rPr lang="ar-MA" sz="1800" b="0" i="0" u="none" strike="noStrike" cap="none">
                <a:solidFill>
                  <a:schemeClr val="dk1"/>
                </a:solidFill>
                <a:latin typeface="Calibri"/>
                <a:ea typeface="Calibri"/>
                <a:cs typeface="Calibri"/>
                <a:sym typeface="Calibri"/>
              </a:rPr>
              <a:t>يتكون الاستدراك في الجملة من ثلاثة مكونات: </a:t>
            </a:r>
            <a:r>
              <a:rPr lang="ar-MA" sz="1800" b="0" i="0" u="none" strike="noStrike" cap="none">
                <a:solidFill>
                  <a:srgbClr val="002060"/>
                </a:solidFill>
                <a:latin typeface="Calibri"/>
                <a:ea typeface="Calibri"/>
                <a:cs typeface="Calibri"/>
                <a:sym typeface="Calibri"/>
              </a:rPr>
              <a:t>المعنى الأول </a:t>
            </a:r>
            <a:r>
              <a:rPr lang="ar-MA" sz="1800" b="0" i="0" u="none" strike="noStrike" cap="none">
                <a:solidFill>
                  <a:schemeClr val="dk1"/>
                </a:solidFill>
                <a:highlight>
                  <a:srgbClr val="00FFFF"/>
                </a:highlight>
                <a:latin typeface="Calibri"/>
                <a:ea typeface="Calibri"/>
                <a:cs typeface="Calibri"/>
                <a:sym typeface="Calibri"/>
              </a:rPr>
              <a:t>المراد</a:t>
            </a:r>
            <a:r>
              <a:rPr lang="ar-MA" sz="1800" b="0" i="0" u="none" strike="noStrike" cap="none">
                <a:solidFill>
                  <a:schemeClr val="dk1"/>
                </a:solidFill>
                <a:latin typeface="Calibri"/>
                <a:ea typeface="Calibri"/>
                <a:cs typeface="Calibri"/>
                <a:sym typeface="Calibri"/>
              </a:rPr>
              <a:t> </a:t>
            </a:r>
            <a:r>
              <a:rPr lang="ar-MA" sz="1800" b="0" i="0" u="none" strike="noStrike" cap="none">
                <a:solidFill>
                  <a:schemeClr val="dk1"/>
                </a:solidFill>
                <a:highlight>
                  <a:srgbClr val="00FFFF"/>
                </a:highlight>
                <a:latin typeface="Calibri"/>
                <a:ea typeface="Calibri"/>
                <a:cs typeface="Calibri"/>
                <a:sym typeface="Calibri"/>
              </a:rPr>
              <a:t>تصحيحه</a:t>
            </a:r>
            <a:r>
              <a:rPr lang="ar-MA" sz="1800" b="0" i="0" u="none" strike="noStrike" cap="none">
                <a:solidFill>
                  <a:schemeClr val="dk1"/>
                </a:solidFill>
                <a:latin typeface="Calibri"/>
                <a:ea typeface="Calibri"/>
                <a:cs typeface="Calibri"/>
                <a:sym typeface="Calibri"/>
              </a:rPr>
              <a:t> (حب مهنة الطب)، و</a:t>
            </a:r>
            <a:r>
              <a:rPr lang="ar-MA" sz="1800" b="0" i="0" u="none" strike="noStrike" cap="none">
                <a:solidFill>
                  <a:schemeClr val="accent6"/>
                </a:solidFill>
                <a:latin typeface="Calibri"/>
                <a:ea typeface="Calibri"/>
                <a:cs typeface="Calibri"/>
                <a:sym typeface="Calibri"/>
              </a:rPr>
              <a:t>أداة الاستدراك </a:t>
            </a:r>
            <a:r>
              <a:rPr lang="ar-MA" sz="1800" b="0" i="0" u="none" strike="noStrike" cap="none">
                <a:solidFill>
                  <a:schemeClr val="dk1"/>
                </a:solidFill>
                <a:latin typeface="Calibri"/>
                <a:ea typeface="Calibri"/>
                <a:cs typeface="Calibri"/>
                <a:sym typeface="Calibri"/>
              </a:rPr>
              <a:t>(لكنَّ)، و</a:t>
            </a:r>
            <a:r>
              <a:rPr lang="ar-MA" sz="1800" b="0" i="0" u="none" strike="noStrike" cap="none">
                <a:solidFill>
                  <a:srgbClr val="FF0000"/>
                </a:solidFill>
                <a:latin typeface="Calibri"/>
                <a:ea typeface="Calibri"/>
                <a:cs typeface="Calibri"/>
                <a:sym typeface="Calibri"/>
              </a:rPr>
              <a:t>المعنى المستدرك </a:t>
            </a:r>
            <a:r>
              <a:rPr lang="ar-MA" sz="1800" b="0" i="0" u="none" strike="noStrike" cap="none">
                <a:solidFill>
                  <a:schemeClr val="dk1"/>
                </a:solidFill>
                <a:latin typeface="Calibri"/>
                <a:ea typeface="Calibri"/>
                <a:cs typeface="Calibri"/>
                <a:sym typeface="Calibri"/>
              </a:rPr>
              <a:t>(عشق التدريس).</a:t>
            </a:r>
            <a:endParaRPr sz="1800" b="0" i="0" u="none" strike="noStrike" cap="none">
              <a:solidFill>
                <a:schemeClr val="dk1"/>
              </a:solidFill>
              <a:latin typeface="Calibri"/>
              <a:ea typeface="Calibri"/>
              <a:cs typeface="Calibri"/>
              <a:sym typeface="Calibri"/>
            </a:endParaRPr>
          </a:p>
        </p:txBody>
      </p:sp>
      <p:sp>
        <p:nvSpPr>
          <p:cNvPr id="753" name="Google Shape;753;p95"/>
          <p:cNvSpPr/>
          <p:nvPr/>
        </p:nvSpPr>
        <p:spPr>
          <a:xfrm>
            <a:off x="452286" y="2122461"/>
            <a:ext cx="5923196"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2- بعد التصريح بحبه مهنة الطب، يستدرك المتكلم ليؤكد عشقه التدريسَ</a:t>
            </a:r>
            <a:r>
              <a:rPr lang="ar-MA" sz="1800" b="0" i="0" u="none" strike="noStrike" cap="none">
                <a:solidFill>
                  <a:srgbClr val="000000"/>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pic>
        <p:nvPicPr>
          <p:cNvPr id="758" name="Google Shape;758;p96"/>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59" name="Google Shape;759;p96"/>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     أتعرف أركان الاستدراك وأدواته انطلاقا من مثال</a:t>
            </a:r>
            <a:endParaRPr sz="1400" b="0" i="0" u="none" strike="noStrike" cap="none">
              <a:solidFill>
                <a:schemeClr val="dk1"/>
              </a:solidFill>
              <a:latin typeface="Arial"/>
              <a:ea typeface="Arial"/>
              <a:cs typeface="Arial"/>
              <a:sym typeface="Arial"/>
            </a:endParaRPr>
          </a:p>
        </p:txBody>
      </p:sp>
      <p:sp>
        <p:nvSpPr>
          <p:cNvPr id="760" name="Google Shape;760;p96"/>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الاستدراك وأركانه وأدواته انطلاقا من مثال، ويبين كيفية التوصل إلى ذلك</a:t>
            </a:r>
            <a:endParaRPr/>
          </a:p>
        </p:txBody>
      </p:sp>
      <p:sp>
        <p:nvSpPr>
          <p:cNvPr id="761" name="Google Shape;761;p96"/>
          <p:cNvSpPr/>
          <p:nvPr/>
        </p:nvSpPr>
        <p:spPr>
          <a:xfrm>
            <a:off x="2419380" y="3780130"/>
            <a:ext cx="8898193"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تصحيح المعنى الأول لإزالة التوهم الذي يمكن أن يتسرب إلى المخاطب.</a:t>
            </a:r>
            <a:endParaRPr sz="2800" b="1" i="0" u="none" strike="noStrike" cap="none">
              <a:solidFill>
                <a:schemeClr val="dk1"/>
              </a:solidFill>
              <a:latin typeface="Calibri"/>
              <a:ea typeface="Calibri"/>
              <a:cs typeface="Calibri"/>
              <a:sym typeface="Calibri"/>
            </a:endParaRPr>
          </a:p>
        </p:txBody>
      </p:sp>
      <p:pic>
        <p:nvPicPr>
          <p:cNvPr id="762" name="Google Shape;762;p96"/>
          <p:cNvPicPr preferRelativeResize="0"/>
          <p:nvPr/>
        </p:nvPicPr>
        <p:blipFill rotWithShape="1">
          <a:blip r:embed="rId4">
            <a:alphaModFix/>
          </a:blip>
          <a:srcRect/>
          <a:stretch/>
        </p:blipFill>
        <p:spPr>
          <a:xfrm rot="5400000">
            <a:off x="6518315" y="2947922"/>
            <a:ext cx="823098" cy="799563"/>
          </a:xfrm>
          <a:prstGeom prst="rect">
            <a:avLst/>
          </a:prstGeom>
          <a:noFill/>
          <a:ln>
            <a:noFill/>
          </a:ln>
        </p:spPr>
      </p:pic>
      <p:sp>
        <p:nvSpPr>
          <p:cNvPr id="763" name="Google Shape;763;p96"/>
          <p:cNvSpPr/>
          <p:nvPr/>
        </p:nvSpPr>
        <p:spPr>
          <a:xfrm>
            <a:off x="1690654" y="5047116"/>
            <a:ext cx="3655809"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Calibri"/>
                <a:ea typeface="Calibri"/>
                <a:cs typeface="Calibri"/>
                <a:sym typeface="Calibri"/>
              </a:rPr>
              <a:t>المعنى الثاني (المستدرك)</a:t>
            </a:r>
            <a:endParaRPr/>
          </a:p>
        </p:txBody>
      </p:sp>
      <p:pic>
        <p:nvPicPr>
          <p:cNvPr id="764" name="Google Shape;764;p96"/>
          <p:cNvPicPr preferRelativeResize="0"/>
          <p:nvPr/>
        </p:nvPicPr>
        <p:blipFill rotWithShape="1">
          <a:blip r:embed="rId5">
            <a:alphaModFix/>
          </a:blip>
          <a:srcRect/>
          <a:stretch/>
        </p:blipFill>
        <p:spPr>
          <a:xfrm rot="-3891169">
            <a:off x="7210125" y="3815769"/>
            <a:ext cx="922337" cy="1678907"/>
          </a:xfrm>
          <a:prstGeom prst="rect">
            <a:avLst/>
          </a:prstGeom>
          <a:noFill/>
          <a:ln>
            <a:noFill/>
          </a:ln>
        </p:spPr>
      </p:pic>
      <p:sp>
        <p:nvSpPr>
          <p:cNvPr id="765" name="Google Shape;765;p96"/>
          <p:cNvSpPr/>
          <p:nvPr/>
        </p:nvSpPr>
        <p:spPr>
          <a:xfrm>
            <a:off x="8450757" y="5865217"/>
            <a:ext cx="2605548"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002060"/>
                </a:solidFill>
                <a:latin typeface="Calibri"/>
                <a:ea typeface="Calibri"/>
                <a:cs typeface="Calibri"/>
                <a:sym typeface="Calibri"/>
              </a:rPr>
              <a:t>حب مهنة الطب</a:t>
            </a:r>
            <a:endParaRPr sz="2800" b="1" i="0" u="none" strike="noStrike" cap="none">
              <a:solidFill>
                <a:srgbClr val="002060"/>
              </a:solidFill>
              <a:latin typeface="Calibri"/>
              <a:ea typeface="Calibri"/>
              <a:cs typeface="Calibri"/>
              <a:sym typeface="Calibri"/>
            </a:endParaRPr>
          </a:p>
        </p:txBody>
      </p:sp>
      <p:sp>
        <p:nvSpPr>
          <p:cNvPr id="766" name="Google Shape;766;p96"/>
          <p:cNvSpPr/>
          <p:nvPr/>
        </p:nvSpPr>
        <p:spPr>
          <a:xfrm>
            <a:off x="7959689" y="5034454"/>
            <a:ext cx="3603045"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2060"/>
                </a:solidFill>
                <a:latin typeface="Calibri"/>
                <a:ea typeface="Calibri"/>
                <a:cs typeface="Calibri"/>
                <a:sym typeface="Calibri"/>
              </a:rPr>
              <a:t>المعنى الأول (المستدرك عليه)</a:t>
            </a:r>
            <a:endParaRPr/>
          </a:p>
        </p:txBody>
      </p:sp>
      <p:pic>
        <p:nvPicPr>
          <p:cNvPr id="767" name="Google Shape;767;p96"/>
          <p:cNvPicPr preferRelativeResize="0"/>
          <p:nvPr/>
        </p:nvPicPr>
        <p:blipFill rotWithShape="1">
          <a:blip r:embed="rId5">
            <a:alphaModFix/>
          </a:blip>
          <a:srcRect/>
          <a:stretch/>
        </p:blipFill>
        <p:spPr>
          <a:xfrm rot="3604399">
            <a:off x="5549160" y="3916073"/>
            <a:ext cx="1137551" cy="1711412"/>
          </a:xfrm>
          <a:prstGeom prst="rect">
            <a:avLst/>
          </a:prstGeom>
          <a:noFill/>
          <a:ln>
            <a:noFill/>
          </a:ln>
        </p:spPr>
      </p:pic>
      <p:sp>
        <p:nvSpPr>
          <p:cNvPr id="768" name="Google Shape;768;p96"/>
          <p:cNvSpPr/>
          <p:nvPr/>
        </p:nvSpPr>
        <p:spPr>
          <a:xfrm>
            <a:off x="2878324" y="5852553"/>
            <a:ext cx="2171195"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عشق التدريس</a:t>
            </a:r>
            <a:endParaRPr sz="2800" b="1" i="0" u="none" strike="noStrike" cap="none">
              <a:solidFill>
                <a:schemeClr val="dk1"/>
              </a:solidFill>
              <a:latin typeface="Calibri"/>
              <a:ea typeface="Calibri"/>
              <a:cs typeface="Calibri"/>
              <a:sym typeface="Calibri"/>
            </a:endParaRPr>
          </a:p>
        </p:txBody>
      </p:sp>
      <p:pic>
        <p:nvPicPr>
          <p:cNvPr id="769" name="Google Shape;769;p96"/>
          <p:cNvPicPr preferRelativeResize="0"/>
          <p:nvPr/>
        </p:nvPicPr>
        <p:blipFill rotWithShape="1">
          <a:blip r:embed="rId4">
            <a:alphaModFix/>
          </a:blip>
          <a:srcRect/>
          <a:stretch/>
        </p:blipFill>
        <p:spPr>
          <a:xfrm rot="5400000">
            <a:off x="9631517" y="5330759"/>
            <a:ext cx="244028" cy="799563"/>
          </a:xfrm>
          <a:prstGeom prst="rect">
            <a:avLst/>
          </a:prstGeom>
          <a:noFill/>
          <a:ln>
            <a:noFill/>
          </a:ln>
        </p:spPr>
      </p:pic>
      <p:pic>
        <p:nvPicPr>
          <p:cNvPr id="770" name="Google Shape;770;p96"/>
          <p:cNvPicPr preferRelativeResize="0"/>
          <p:nvPr/>
        </p:nvPicPr>
        <p:blipFill rotWithShape="1">
          <a:blip r:embed="rId4">
            <a:alphaModFix/>
          </a:blip>
          <a:srcRect/>
          <a:stretch/>
        </p:blipFill>
        <p:spPr>
          <a:xfrm rot="5400000">
            <a:off x="3717611" y="5326351"/>
            <a:ext cx="235210" cy="799563"/>
          </a:xfrm>
          <a:prstGeom prst="rect">
            <a:avLst/>
          </a:prstGeom>
          <a:noFill/>
          <a:ln>
            <a:noFill/>
          </a:ln>
        </p:spPr>
      </p:pic>
      <p:sp>
        <p:nvSpPr>
          <p:cNvPr id="771" name="Google Shape;771;p96"/>
          <p:cNvSpPr/>
          <p:nvPr/>
        </p:nvSpPr>
        <p:spPr>
          <a:xfrm>
            <a:off x="4171455" y="2252315"/>
            <a:ext cx="5301103" cy="461624"/>
          </a:xfrm>
          <a:prstGeom prst="rect">
            <a:avLst/>
          </a:prstGeom>
          <a:solidFill>
            <a:srgbClr val="B3D0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أُحِبُّ مِهْنَةَ الطِّبِّ، لَكِنِّي أَعْشَقُ التَّدْرِيسَ.</a:t>
            </a:r>
            <a:endParaRPr sz="2400" b="0" i="0" u="none" strike="noStrike" cap="none">
              <a:solidFill>
                <a:srgbClr val="000000"/>
              </a:solidFill>
              <a:latin typeface="Arial"/>
              <a:ea typeface="Arial"/>
              <a:cs typeface="Arial"/>
              <a:sym typeface="Arial"/>
            </a:endParaRPr>
          </a:p>
        </p:txBody>
      </p:sp>
      <p:pic>
        <p:nvPicPr>
          <p:cNvPr id="772" name="Google Shape;772;p96"/>
          <p:cNvPicPr preferRelativeResize="0"/>
          <p:nvPr/>
        </p:nvPicPr>
        <p:blipFill rotWithShape="1">
          <a:blip r:embed="rId6">
            <a:alphaModFix/>
          </a:blip>
          <a:srcRect/>
          <a:stretch/>
        </p:blipFill>
        <p:spPr>
          <a:xfrm rot="5400000">
            <a:off x="6599501" y="700847"/>
            <a:ext cx="464596" cy="4224629"/>
          </a:xfrm>
          <a:prstGeom prst="rect">
            <a:avLst/>
          </a:prstGeom>
          <a:noFill/>
          <a:ln>
            <a:noFill/>
          </a:ln>
          <a:effectLst>
            <a:outerShdw blurRad="292100" dist="139700" dir="2700000" algn="tl" rotWithShape="0">
              <a:srgbClr val="333333">
                <a:alpha val="65098"/>
              </a:srgbClr>
            </a:outerShdw>
          </a:effectLst>
        </p:spPr>
      </p:pic>
      <p:pic>
        <p:nvPicPr>
          <p:cNvPr id="773" name="Google Shape;773;p96"/>
          <p:cNvPicPr preferRelativeResize="0"/>
          <p:nvPr/>
        </p:nvPicPr>
        <p:blipFill rotWithShape="1">
          <a:blip r:embed="rId5">
            <a:alphaModFix/>
          </a:blip>
          <a:srcRect/>
          <a:stretch/>
        </p:blipFill>
        <p:spPr>
          <a:xfrm>
            <a:off x="6407309" y="4320662"/>
            <a:ext cx="922337" cy="910099"/>
          </a:xfrm>
          <a:prstGeom prst="rect">
            <a:avLst/>
          </a:prstGeom>
          <a:noFill/>
          <a:ln>
            <a:noFill/>
          </a:ln>
        </p:spPr>
      </p:pic>
      <p:sp>
        <p:nvSpPr>
          <p:cNvPr id="774" name="Google Shape;774;p96"/>
          <p:cNvSpPr/>
          <p:nvPr/>
        </p:nvSpPr>
        <p:spPr>
          <a:xfrm>
            <a:off x="5788885" y="5237766"/>
            <a:ext cx="2050735"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FF0000"/>
                </a:solidFill>
                <a:latin typeface="Calibri"/>
                <a:ea typeface="Calibri"/>
                <a:cs typeface="Calibri"/>
                <a:sym typeface="Calibri"/>
              </a:rPr>
              <a:t>أداة الاستدراك</a:t>
            </a:r>
            <a:endParaRPr sz="2800" b="1" i="0" u="none" strike="noStrike" cap="none">
              <a:solidFill>
                <a:srgbClr val="FF0000"/>
              </a:solidFill>
              <a:latin typeface="Calibri"/>
              <a:ea typeface="Calibri"/>
              <a:cs typeface="Calibri"/>
              <a:sym typeface="Calibri"/>
            </a:endParaRPr>
          </a:p>
        </p:txBody>
      </p:sp>
      <p:sp>
        <p:nvSpPr>
          <p:cNvPr id="775" name="Google Shape;775;p96"/>
          <p:cNvSpPr/>
          <p:nvPr/>
        </p:nvSpPr>
        <p:spPr>
          <a:xfrm>
            <a:off x="5878139" y="6038999"/>
            <a:ext cx="1779050"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C00000"/>
                </a:solidFill>
                <a:latin typeface="Calibri"/>
                <a:ea typeface="Calibri"/>
                <a:cs typeface="Calibri"/>
                <a:sym typeface="Calibri"/>
              </a:rPr>
              <a:t>لكني</a:t>
            </a:r>
            <a:endParaRPr sz="2800" b="1" i="0" u="none" strike="noStrike" cap="none">
              <a:solidFill>
                <a:srgbClr val="C00000"/>
              </a:solidFill>
              <a:latin typeface="Calibri"/>
              <a:ea typeface="Calibri"/>
              <a:cs typeface="Calibri"/>
              <a:sym typeface="Calibri"/>
            </a:endParaRPr>
          </a:p>
        </p:txBody>
      </p:sp>
      <p:pic>
        <p:nvPicPr>
          <p:cNvPr id="776" name="Google Shape;776;p96"/>
          <p:cNvPicPr preferRelativeResize="0"/>
          <p:nvPr/>
        </p:nvPicPr>
        <p:blipFill rotWithShape="1">
          <a:blip r:embed="rId4">
            <a:alphaModFix/>
          </a:blip>
          <a:srcRect/>
          <a:stretch/>
        </p:blipFill>
        <p:spPr>
          <a:xfrm rot="5400000">
            <a:off x="6688831" y="5526424"/>
            <a:ext cx="225587" cy="79956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pic>
        <p:nvPicPr>
          <p:cNvPr id="781" name="Google Shape;781;p97"/>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82" name="Google Shape;782;p97"/>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أتعرف الاستدراك وسياق توظيفه انطلاقا من مثال مختلف</a:t>
            </a:r>
            <a:endParaRPr sz="1400" b="0" i="0" u="none" strike="noStrike" cap="none">
              <a:solidFill>
                <a:schemeClr val="dk1"/>
              </a:solidFill>
              <a:latin typeface="Arial"/>
              <a:ea typeface="Arial"/>
              <a:cs typeface="Arial"/>
              <a:sym typeface="Arial"/>
            </a:endParaRPr>
          </a:p>
        </p:txBody>
      </p:sp>
      <p:sp>
        <p:nvSpPr>
          <p:cNvPr id="783" name="Google Shape;783;p97"/>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الاستدراك ووظيفته انطلاقا من مثال مختلف، ويبين كيفية التوصل إلى ذلك</a:t>
            </a:r>
            <a:endParaRPr/>
          </a:p>
        </p:txBody>
      </p:sp>
      <p:sp>
        <p:nvSpPr>
          <p:cNvPr id="784" name="Google Shape;784;p97"/>
          <p:cNvSpPr/>
          <p:nvPr/>
        </p:nvSpPr>
        <p:spPr>
          <a:xfrm>
            <a:off x="6296005" y="1224308"/>
            <a:ext cx="5301103" cy="830956"/>
          </a:xfrm>
          <a:prstGeom prst="rect">
            <a:avLst/>
          </a:prstGeom>
          <a:solidFill>
            <a:srgbClr val="B3D0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2- لا أُحِبُّ أَنْ أَكونَ نَجّارًا، لَكِنْ </a:t>
            </a:r>
            <a:r>
              <a:rPr lang="ar-MA" sz="2400" dirty="0">
                <a:latin typeface="Calibri"/>
                <a:ea typeface="Calibri"/>
                <a:cs typeface="Calibri"/>
              </a:rPr>
              <a:t>أُحِبُّ أَنْ أَكونَ طَبيبًا</a:t>
            </a:r>
            <a:r>
              <a:rPr lang="ar-MA" sz="2400" b="0" i="0" u="none" strike="noStrike" cap="none" dirty="0">
                <a:solidFill>
                  <a:srgbClr val="000000"/>
                </a:solidFill>
                <a:latin typeface="Calibri"/>
                <a:ea typeface="Calibri"/>
                <a:cs typeface="Calibri"/>
                <a:sym typeface="Calibri"/>
              </a:rPr>
              <a:t> </a:t>
            </a:r>
            <a:r>
              <a:rPr lang="ar-MA" sz="2400" b="0" i="0" u="none" strike="noStrike" cap="none" dirty="0" err="1">
                <a:solidFill>
                  <a:srgbClr val="000000"/>
                </a:solidFill>
                <a:latin typeface="Calibri"/>
                <a:ea typeface="Calibri"/>
                <a:cs typeface="Calibri"/>
                <a:sym typeface="Calibri"/>
              </a:rPr>
              <a:t>طَبيبًا</a:t>
            </a:r>
            <a:r>
              <a:rPr lang="ar-MA" sz="2400" b="0" i="0" u="none" strike="noStrike" cap="none" dirty="0">
                <a:solidFill>
                  <a:srgbClr val="000000"/>
                </a:solidFill>
                <a:latin typeface="Calibri"/>
                <a:ea typeface="Calibri"/>
                <a:cs typeface="Calibri"/>
                <a:sym typeface="Calibri"/>
              </a:rPr>
              <a:t>.</a:t>
            </a:r>
            <a:endParaRPr dirty="0"/>
          </a:p>
        </p:txBody>
      </p:sp>
      <p:sp>
        <p:nvSpPr>
          <p:cNvPr id="785" name="Google Shape;785;p97"/>
          <p:cNvSpPr/>
          <p:nvPr/>
        </p:nvSpPr>
        <p:spPr>
          <a:xfrm>
            <a:off x="7305371" y="2064320"/>
            <a:ext cx="3696928" cy="455299"/>
          </a:xfrm>
          <a:prstGeom prst="rect">
            <a:avLst/>
          </a:prstGeom>
          <a:solidFill>
            <a:srgbClr val="F6C5A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2400" b="1" i="0" u="none" strike="noStrike" cap="none">
                <a:solidFill>
                  <a:schemeClr val="dk1"/>
                </a:solidFill>
                <a:latin typeface="Calibri"/>
                <a:ea typeface="Calibri"/>
                <a:cs typeface="Calibri"/>
                <a:sym typeface="Calibri"/>
              </a:rPr>
              <a:t>  خطاب واصف موجه للأستاذ (ة)</a:t>
            </a:r>
            <a:endParaRPr sz="2400" b="1" i="0" u="none" strike="noStrike" cap="none">
              <a:solidFill>
                <a:schemeClr val="dk1"/>
              </a:solidFill>
              <a:latin typeface="Calibri"/>
              <a:ea typeface="Calibri"/>
              <a:cs typeface="Calibri"/>
              <a:sym typeface="Calibri"/>
            </a:endParaRPr>
          </a:p>
        </p:txBody>
      </p:sp>
      <p:pic>
        <p:nvPicPr>
          <p:cNvPr id="786" name="Google Shape;786;p97"/>
          <p:cNvPicPr preferRelativeResize="0"/>
          <p:nvPr/>
        </p:nvPicPr>
        <p:blipFill rotWithShape="1">
          <a:blip r:embed="rId4">
            <a:alphaModFix/>
          </a:blip>
          <a:srcRect/>
          <a:stretch/>
        </p:blipFill>
        <p:spPr>
          <a:xfrm rot="5400000">
            <a:off x="5132979" y="1328327"/>
            <a:ext cx="922337" cy="795048"/>
          </a:xfrm>
          <a:prstGeom prst="rect">
            <a:avLst/>
          </a:prstGeom>
          <a:noFill/>
          <a:ln>
            <a:noFill/>
          </a:ln>
        </p:spPr>
      </p:pic>
      <p:sp>
        <p:nvSpPr>
          <p:cNvPr id="787" name="Google Shape;787;p97"/>
          <p:cNvSpPr/>
          <p:nvPr/>
        </p:nvSpPr>
        <p:spPr>
          <a:xfrm rot="10800000">
            <a:off x="5973776" y="1465784"/>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88" name="Google Shape;788;p97"/>
          <p:cNvSpPr/>
          <p:nvPr/>
        </p:nvSpPr>
        <p:spPr>
          <a:xfrm>
            <a:off x="1268364" y="1331528"/>
            <a:ext cx="3928259"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جملة تتضمن الاستدراك</a:t>
            </a:r>
            <a:endParaRPr/>
          </a:p>
        </p:txBody>
      </p:sp>
      <p:sp>
        <p:nvSpPr>
          <p:cNvPr id="789" name="Google Shape;789;p97"/>
          <p:cNvSpPr txBox="1"/>
          <p:nvPr/>
        </p:nvSpPr>
        <p:spPr>
          <a:xfrm>
            <a:off x="6605602" y="2519619"/>
            <a:ext cx="4991506" cy="3539430"/>
          </a:xfrm>
          <a:prstGeom prst="rect">
            <a:avLst/>
          </a:prstGeom>
          <a:solidFill>
            <a:srgbClr val="FAE2D5"/>
          </a:solid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أصرح بالظاهرة اللغوية التي تتضمنها الجملة/المثال</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أوضح دلالة الجملة على </a:t>
            </a:r>
            <a:r>
              <a:rPr lang="ar-MA" sz="1900" b="0" i="0" u="none" strike="noStrike" cap="none">
                <a:solidFill>
                  <a:srgbClr val="FF0000"/>
                </a:solidFill>
                <a:latin typeface="Calibri"/>
                <a:ea typeface="Calibri"/>
                <a:cs typeface="Calibri"/>
                <a:sym typeface="Calibri"/>
              </a:rPr>
              <a:t>ميول </a:t>
            </a:r>
            <a:r>
              <a:rPr lang="ar-MA" sz="1900" b="0" i="0" u="none" strike="noStrike" cap="none">
                <a:solidFill>
                  <a:schemeClr val="dk1"/>
                </a:solidFill>
                <a:latin typeface="Calibri"/>
                <a:ea typeface="Calibri"/>
                <a:cs typeface="Calibri"/>
                <a:sym typeface="Calibri"/>
              </a:rPr>
              <a:t>المتكلم </a:t>
            </a:r>
            <a:r>
              <a:rPr lang="ar-MA" sz="1900" b="0" i="0" u="none" strike="noStrike" cap="none">
                <a:solidFill>
                  <a:srgbClr val="FF0000"/>
                </a:solidFill>
                <a:latin typeface="Calibri"/>
                <a:ea typeface="Calibri"/>
                <a:cs typeface="Calibri"/>
                <a:sym typeface="Calibri"/>
              </a:rPr>
              <a:t>المهنية</a:t>
            </a:r>
            <a:r>
              <a:rPr lang="ar-MA" sz="1900" b="0" i="0" u="none" strike="noStrike" cap="none">
                <a:solidFill>
                  <a:schemeClr val="dk1"/>
                </a:solidFill>
                <a:latin typeface="Calibri"/>
                <a:ea typeface="Calibri"/>
                <a:cs typeface="Calibri"/>
                <a:sym typeface="Calibri"/>
              </a:rPr>
              <a:t>، يدل عليها الفعل (أحب)</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أصرح بأن المتكلم في بداية الجملة ينفي حبهُ امتهان النجارة، ويؤكد في الجزء الثاني حبه امتهان الطب.</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أبينُ وظيفة الاستدراك في الكلام: نية تصحيح معنى قد يتوهمه المخاطب (نفيه المطلق حبه امتهان النجارة)، وتأكيد </a:t>
            </a:r>
            <a:r>
              <a:rPr lang="ar-MA" sz="1900" b="0" i="0" u="none" strike="noStrike" cap="none">
                <a:solidFill>
                  <a:schemeClr val="dk1"/>
                </a:solidFill>
                <a:highlight>
                  <a:srgbClr val="00FFFF"/>
                </a:highlight>
                <a:latin typeface="Calibri"/>
                <a:ea typeface="Calibri"/>
                <a:cs typeface="Calibri"/>
                <a:sym typeface="Calibri"/>
              </a:rPr>
              <a:t>حبه امتهان الطب</a:t>
            </a:r>
            <a:r>
              <a:rPr lang="ar-MA" sz="1900" b="0" i="0" u="none" strike="noStrike" cap="none">
                <a:solidFill>
                  <a:schemeClr val="dk1"/>
                </a:solidFill>
                <a:latin typeface="Calibri"/>
                <a:ea typeface="Calibri"/>
                <a:cs typeface="Calibri"/>
                <a:sym typeface="Calibri"/>
              </a:rPr>
              <a:t>.</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أعينُ مكونات الاستدراك: المعنى الأول (</a:t>
            </a:r>
            <a:r>
              <a:rPr lang="ar-MA" sz="2000" b="0" i="0" u="none" strike="noStrike" cap="none">
                <a:solidFill>
                  <a:schemeClr val="dk1"/>
                </a:solidFill>
                <a:latin typeface="Calibri"/>
                <a:ea typeface="Calibri"/>
                <a:cs typeface="Calibri"/>
                <a:sym typeface="Calibri"/>
              </a:rPr>
              <a:t>حب امتهان النجارة</a:t>
            </a:r>
            <a:r>
              <a:rPr lang="ar-MA" sz="1900" b="0" i="0" u="none" strike="noStrike" cap="none">
                <a:solidFill>
                  <a:schemeClr val="dk1"/>
                </a:solidFill>
                <a:latin typeface="Calibri"/>
                <a:ea typeface="Calibri"/>
                <a:cs typeface="Calibri"/>
                <a:sym typeface="Calibri"/>
              </a:rPr>
              <a:t>)، أداة الاستدراك (</a:t>
            </a:r>
            <a:r>
              <a:rPr lang="ar-MA" sz="2000" b="0" i="0" u="none" strike="noStrike" cap="none">
                <a:solidFill>
                  <a:srgbClr val="FF0000"/>
                </a:solidFill>
                <a:latin typeface="Calibri"/>
                <a:ea typeface="Calibri"/>
                <a:cs typeface="Calibri"/>
                <a:sym typeface="Calibri"/>
              </a:rPr>
              <a:t>لكنْ</a:t>
            </a:r>
            <a:r>
              <a:rPr lang="ar-MA" sz="1900" b="0" i="0" u="none" strike="noStrike" cap="none">
                <a:solidFill>
                  <a:schemeClr val="dk1"/>
                </a:solidFill>
                <a:latin typeface="Calibri"/>
                <a:ea typeface="Calibri"/>
                <a:cs typeface="Calibri"/>
                <a:sym typeface="Calibri"/>
              </a:rPr>
              <a:t>)، المعنى المستدرك (</a:t>
            </a:r>
            <a:r>
              <a:rPr lang="ar-MA" sz="1900" b="0" i="0" u="none" strike="noStrike" cap="none">
                <a:solidFill>
                  <a:schemeClr val="dk1"/>
                </a:solidFill>
                <a:highlight>
                  <a:srgbClr val="00FFFF"/>
                </a:highlight>
                <a:latin typeface="Calibri"/>
                <a:ea typeface="Calibri"/>
                <a:cs typeface="Calibri"/>
                <a:sym typeface="Calibri"/>
              </a:rPr>
              <a:t>حبه امتهان الطب</a:t>
            </a:r>
            <a:r>
              <a:rPr lang="ar-MA" sz="1900" b="0" i="0" u="none" strike="noStrike" cap="none">
                <a:solidFill>
                  <a:schemeClr val="dk1"/>
                </a:solidFill>
                <a:latin typeface="Calibri"/>
                <a:ea typeface="Calibri"/>
                <a:cs typeface="Calibri"/>
                <a:sym typeface="Calibri"/>
              </a:rPr>
              <a:t>).</a:t>
            </a:r>
            <a:endParaRPr/>
          </a:p>
          <a:p>
            <a:pPr marL="0" marR="0" lvl="0" indent="0" algn="just" rtl="1">
              <a:lnSpc>
                <a:spcPct val="100000"/>
              </a:lnSpc>
              <a:spcBef>
                <a:spcPts val="0"/>
              </a:spcBef>
              <a:spcAft>
                <a:spcPts val="0"/>
              </a:spcAft>
              <a:buClr>
                <a:srgbClr val="000000"/>
              </a:buClr>
              <a:buSzPts val="1900"/>
              <a:buFont typeface="Arial"/>
              <a:buNone/>
            </a:pPr>
            <a:r>
              <a:rPr lang="ar-MA" sz="1900" b="0" i="0" u="none" strike="noStrike" cap="none">
                <a:solidFill>
                  <a:schemeClr val="dk1"/>
                </a:solidFill>
                <a:latin typeface="Calibri"/>
                <a:ea typeface="Calibri"/>
                <a:cs typeface="Calibri"/>
                <a:sym typeface="Calibri"/>
              </a:rPr>
              <a:t>- أنبّهُ إلى أنَّ أداةَ الاستدراك لا تنفي المعني الأول مطلقا في الكلام/الجملة. </a:t>
            </a:r>
            <a:endParaRPr/>
          </a:p>
        </p:txBody>
      </p:sp>
      <p:sp>
        <p:nvSpPr>
          <p:cNvPr id="790" name="Google Shape;790;p97"/>
          <p:cNvSpPr/>
          <p:nvPr/>
        </p:nvSpPr>
        <p:spPr>
          <a:xfrm>
            <a:off x="452286" y="2901991"/>
            <a:ext cx="5923195" cy="695048"/>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3- يَهْدف المتكلِّمُ بالاستدراك إلى </a:t>
            </a:r>
            <a:r>
              <a:rPr lang="ar-MA" sz="1800" b="0" i="0" u="none" strike="noStrike" cap="none">
                <a:solidFill>
                  <a:schemeClr val="dk1"/>
                </a:solidFill>
                <a:highlight>
                  <a:srgbClr val="00FFFF"/>
                </a:highlight>
                <a:latin typeface="Calibri"/>
                <a:ea typeface="Calibri"/>
                <a:cs typeface="Calibri"/>
                <a:sym typeface="Calibri"/>
              </a:rPr>
              <a:t>إزالة توهم </a:t>
            </a:r>
            <a:r>
              <a:rPr lang="ar-MA" sz="1800" b="0" i="0" u="none" strike="noStrike" cap="none">
                <a:solidFill>
                  <a:schemeClr val="dk1"/>
                </a:solidFill>
                <a:latin typeface="Calibri"/>
                <a:ea typeface="Calibri"/>
                <a:cs typeface="Calibri"/>
                <a:sym typeface="Calibri"/>
              </a:rPr>
              <a:t>المخاطب عدم حبه اختيار  النجارة، واختياره أن يكون طبيبا.  </a:t>
            </a:r>
            <a:endParaRPr sz="1800" b="0" i="0" u="none" strike="noStrike" cap="none">
              <a:solidFill>
                <a:schemeClr val="dk1"/>
              </a:solidFill>
              <a:latin typeface="Calibri"/>
              <a:ea typeface="Calibri"/>
              <a:cs typeface="Calibri"/>
              <a:sym typeface="Calibri"/>
            </a:endParaRPr>
          </a:p>
        </p:txBody>
      </p:sp>
      <p:sp>
        <p:nvSpPr>
          <p:cNvPr id="791" name="Google Shape;791;p97"/>
          <p:cNvSpPr/>
          <p:nvPr/>
        </p:nvSpPr>
        <p:spPr>
          <a:xfrm>
            <a:off x="452286" y="3615496"/>
            <a:ext cx="5923195" cy="770236"/>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4-</a:t>
            </a:r>
            <a:r>
              <a:rPr lang="ar-MA" sz="1800" b="0" i="0" u="none" strike="noStrike" cap="none">
                <a:solidFill>
                  <a:schemeClr val="dk1"/>
                </a:solidFill>
                <a:latin typeface="Arial"/>
                <a:ea typeface="Arial"/>
                <a:cs typeface="Arial"/>
                <a:sym typeface="Arial"/>
              </a:rPr>
              <a:t> </a:t>
            </a:r>
            <a:r>
              <a:rPr lang="ar-MA" sz="1800" b="0" i="0" u="none" strike="noStrike" cap="none">
                <a:solidFill>
                  <a:schemeClr val="dk1"/>
                </a:solidFill>
                <a:latin typeface="Calibri"/>
                <a:ea typeface="Calibri"/>
                <a:cs typeface="Calibri"/>
                <a:sym typeface="Calibri"/>
              </a:rPr>
              <a:t>وظف المتكلم أداة الاستدراك (</a:t>
            </a:r>
            <a:r>
              <a:rPr lang="ar-MA" sz="1800" b="0" i="0" u="none" strike="noStrike" cap="none">
                <a:solidFill>
                  <a:srgbClr val="FF0000"/>
                </a:solidFill>
                <a:latin typeface="Calibri"/>
                <a:ea typeface="Calibri"/>
                <a:cs typeface="Calibri"/>
                <a:sym typeface="Calibri"/>
              </a:rPr>
              <a:t>لكنْ</a:t>
            </a:r>
            <a:r>
              <a:rPr lang="ar-MA" sz="1800" b="0" i="0" u="none" strike="noStrike" cap="none">
                <a:solidFill>
                  <a:schemeClr val="dk1"/>
                </a:solidFill>
                <a:latin typeface="Calibri"/>
                <a:ea typeface="Calibri"/>
                <a:cs typeface="Calibri"/>
                <a:sym typeface="Calibri"/>
              </a:rPr>
              <a:t>) </a:t>
            </a:r>
            <a:r>
              <a:rPr lang="ar-MA" sz="1800" b="0" i="0" u="none" strike="noStrike" cap="none">
                <a:solidFill>
                  <a:schemeClr val="dk1"/>
                </a:solidFill>
                <a:highlight>
                  <a:srgbClr val="00FFFF"/>
                </a:highlight>
                <a:latin typeface="Calibri"/>
                <a:ea typeface="Calibri"/>
                <a:cs typeface="Calibri"/>
                <a:sym typeface="Calibri"/>
              </a:rPr>
              <a:t>لتصحيح</a:t>
            </a:r>
            <a:r>
              <a:rPr lang="ar-MA" sz="1800" b="0" i="0" u="none" strike="noStrike" cap="none">
                <a:solidFill>
                  <a:schemeClr val="dk1"/>
                </a:solidFill>
                <a:latin typeface="Calibri"/>
                <a:ea typeface="Calibri"/>
                <a:cs typeface="Calibri"/>
                <a:sym typeface="Calibri"/>
              </a:rPr>
              <a:t> المعنى الأول الذي يفهم من الجزء الأول وإثبات المعنى الثاني (حبه الطبَّ).</a:t>
            </a:r>
            <a:endParaRPr sz="1800" b="0" i="0" u="none" strike="noStrike" cap="none">
              <a:solidFill>
                <a:schemeClr val="dk1"/>
              </a:solidFill>
              <a:latin typeface="Calibri"/>
              <a:ea typeface="Calibri"/>
              <a:cs typeface="Calibri"/>
              <a:sym typeface="Calibri"/>
            </a:endParaRPr>
          </a:p>
        </p:txBody>
      </p:sp>
      <p:sp>
        <p:nvSpPr>
          <p:cNvPr id="792" name="Google Shape;792;p97"/>
          <p:cNvSpPr/>
          <p:nvPr/>
        </p:nvSpPr>
        <p:spPr>
          <a:xfrm>
            <a:off x="241941" y="4396236"/>
            <a:ext cx="6230785" cy="69504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5-</a:t>
            </a:r>
            <a:r>
              <a:rPr lang="ar-MA" sz="1800" b="0" i="0" u="none" strike="noStrike" cap="none">
                <a:solidFill>
                  <a:schemeClr val="dk1"/>
                </a:solidFill>
                <a:latin typeface="Arial"/>
                <a:ea typeface="Arial"/>
                <a:cs typeface="Arial"/>
                <a:sym typeface="Arial"/>
              </a:rPr>
              <a:t> </a:t>
            </a:r>
            <a:r>
              <a:rPr lang="ar-MA" sz="1800" b="0" i="0" u="none" strike="noStrike" cap="none">
                <a:solidFill>
                  <a:schemeClr val="dk1"/>
                </a:solidFill>
                <a:latin typeface="Calibri"/>
                <a:ea typeface="Calibri"/>
                <a:cs typeface="Calibri"/>
                <a:sym typeface="Calibri"/>
              </a:rPr>
              <a:t>يتكون الاستدراك في الجملة من ثلاثة مكونات: </a:t>
            </a:r>
            <a:r>
              <a:rPr lang="ar-MA" sz="1800" b="0" i="0" u="none" strike="noStrike" cap="none">
                <a:solidFill>
                  <a:srgbClr val="002060"/>
                </a:solidFill>
                <a:latin typeface="Calibri"/>
                <a:ea typeface="Calibri"/>
                <a:cs typeface="Calibri"/>
                <a:sym typeface="Calibri"/>
              </a:rPr>
              <a:t>المعنى الأول </a:t>
            </a:r>
            <a:r>
              <a:rPr lang="ar-MA" sz="1800" b="0" i="0" u="none" strike="noStrike" cap="none">
                <a:solidFill>
                  <a:schemeClr val="dk1"/>
                </a:solidFill>
                <a:highlight>
                  <a:srgbClr val="00FFFF"/>
                </a:highlight>
                <a:latin typeface="Calibri"/>
                <a:ea typeface="Calibri"/>
                <a:cs typeface="Calibri"/>
                <a:sym typeface="Calibri"/>
              </a:rPr>
              <a:t>المراد</a:t>
            </a:r>
            <a:r>
              <a:rPr lang="ar-MA" sz="1800" b="0" i="0" u="none" strike="noStrike" cap="none">
                <a:solidFill>
                  <a:schemeClr val="dk1"/>
                </a:solidFill>
                <a:latin typeface="Calibri"/>
                <a:ea typeface="Calibri"/>
                <a:cs typeface="Calibri"/>
                <a:sym typeface="Calibri"/>
              </a:rPr>
              <a:t> </a:t>
            </a:r>
            <a:r>
              <a:rPr lang="ar-MA" sz="1800" b="0" i="0" u="none" strike="noStrike" cap="none">
                <a:solidFill>
                  <a:schemeClr val="dk1"/>
                </a:solidFill>
                <a:highlight>
                  <a:srgbClr val="00FFFF"/>
                </a:highlight>
                <a:latin typeface="Calibri"/>
                <a:ea typeface="Calibri"/>
                <a:cs typeface="Calibri"/>
                <a:sym typeface="Calibri"/>
              </a:rPr>
              <a:t>تصحيحه</a:t>
            </a:r>
            <a:r>
              <a:rPr lang="ar-MA" sz="1800" b="0" i="0" u="none" strike="noStrike" cap="none">
                <a:solidFill>
                  <a:schemeClr val="dk1"/>
                </a:solidFill>
                <a:latin typeface="Calibri"/>
                <a:ea typeface="Calibri"/>
                <a:cs typeface="Calibri"/>
                <a:sym typeface="Calibri"/>
              </a:rPr>
              <a:t> (حب النجارة)، و</a:t>
            </a:r>
            <a:r>
              <a:rPr lang="ar-MA" sz="1800" b="0" i="0" u="none" strike="noStrike" cap="none">
                <a:solidFill>
                  <a:schemeClr val="accent6"/>
                </a:solidFill>
                <a:latin typeface="Calibri"/>
                <a:ea typeface="Calibri"/>
                <a:cs typeface="Calibri"/>
                <a:sym typeface="Calibri"/>
              </a:rPr>
              <a:t>أداة الاستدراك </a:t>
            </a:r>
            <a:r>
              <a:rPr lang="ar-MA" sz="1800" b="0" i="0" u="none" strike="noStrike" cap="none">
                <a:solidFill>
                  <a:schemeClr val="dk1"/>
                </a:solidFill>
                <a:latin typeface="Calibri"/>
                <a:ea typeface="Calibri"/>
                <a:cs typeface="Calibri"/>
                <a:sym typeface="Calibri"/>
              </a:rPr>
              <a:t>(لكنْ)، و</a:t>
            </a:r>
            <a:r>
              <a:rPr lang="ar-MA" sz="1800" b="0" i="0" u="none" strike="noStrike" cap="none">
                <a:solidFill>
                  <a:srgbClr val="FF0000"/>
                </a:solidFill>
                <a:latin typeface="Calibri"/>
                <a:ea typeface="Calibri"/>
                <a:cs typeface="Calibri"/>
                <a:sym typeface="Calibri"/>
              </a:rPr>
              <a:t>المعنى المستدرك </a:t>
            </a:r>
            <a:r>
              <a:rPr lang="ar-MA" sz="1800" b="0" i="0" u="none" strike="noStrike" cap="none">
                <a:solidFill>
                  <a:schemeClr val="dk1"/>
                </a:solidFill>
                <a:latin typeface="Calibri"/>
                <a:ea typeface="Calibri"/>
                <a:cs typeface="Calibri"/>
                <a:sym typeface="Calibri"/>
              </a:rPr>
              <a:t>(حب الطب).</a:t>
            </a:r>
            <a:endParaRPr sz="1800" b="0" i="0" u="none" strike="noStrike" cap="none">
              <a:solidFill>
                <a:schemeClr val="dk1"/>
              </a:solidFill>
              <a:latin typeface="Calibri"/>
              <a:ea typeface="Calibri"/>
              <a:cs typeface="Calibri"/>
              <a:sym typeface="Calibri"/>
            </a:endParaRPr>
          </a:p>
        </p:txBody>
      </p:sp>
      <p:sp>
        <p:nvSpPr>
          <p:cNvPr id="793" name="Google Shape;793;p97"/>
          <p:cNvSpPr/>
          <p:nvPr/>
        </p:nvSpPr>
        <p:spPr>
          <a:xfrm>
            <a:off x="452286" y="2122461"/>
            <a:ext cx="5923196"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2- ينفي المتكلم اختياره مهنة النجارة، ويؤكد اختياره الطِّبَّ</a:t>
            </a:r>
            <a:r>
              <a:rPr lang="ar-MA" sz="1800" b="0" i="0" u="none" strike="noStrike" cap="none">
                <a:solidFill>
                  <a:srgbClr val="000000"/>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pic>
        <p:nvPicPr>
          <p:cNvPr id="798" name="Google Shape;798;p98"/>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99" name="Google Shape;799;p98"/>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أتعرف الاستدراك وسياق توظيفه انطلاقا من مثال</a:t>
            </a:r>
            <a:endParaRPr sz="1400" b="0" i="0" u="none" strike="noStrike" cap="none">
              <a:solidFill>
                <a:schemeClr val="dk1"/>
              </a:solidFill>
              <a:latin typeface="Arial"/>
              <a:ea typeface="Arial"/>
              <a:cs typeface="Arial"/>
              <a:sym typeface="Arial"/>
            </a:endParaRPr>
          </a:p>
        </p:txBody>
      </p:sp>
      <p:sp>
        <p:nvSpPr>
          <p:cNvPr id="800" name="Google Shape;800;p98"/>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الاستدراك ووظيفته انطلاقا من مثال، ويبين كيفية التوصل إلى ذلك</a:t>
            </a:r>
            <a:endParaRPr/>
          </a:p>
        </p:txBody>
      </p:sp>
      <p:sp>
        <p:nvSpPr>
          <p:cNvPr id="801" name="Google Shape;801;p98"/>
          <p:cNvSpPr/>
          <p:nvPr/>
        </p:nvSpPr>
        <p:spPr>
          <a:xfrm>
            <a:off x="4055783" y="3759252"/>
            <a:ext cx="5532449"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accent5"/>
                </a:solidFill>
                <a:latin typeface="Calibri"/>
                <a:ea typeface="Calibri"/>
                <a:cs typeface="Calibri"/>
                <a:sym typeface="Calibri"/>
              </a:rPr>
              <a:t>المعلومة</a:t>
            </a:r>
            <a:endParaRPr sz="2800" b="1" i="0" u="none" strike="noStrike" cap="none">
              <a:solidFill>
                <a:schemeClr val="accent5"/>
              </a:solidFill>
              <a:latin typeface="Calibri"/>
              <a:ea typeface="Calibri"/>
              <a:cs typeface="Calibri"/>
              <a:sym typeface="Calibri"/>
            </a:endParaRPr>
          </a:p>
        </p:txBody>
      </p:sp>
      <p:pic>
        <p:nvPicPr>
          <p:cNvPr id="802" name="Google Shape;802;p98"/>
          <p:cNvPicPr preferRelativeResize="0"/>
          <p:nvPr/>
        </p:nvPicPr>
        <p:blipFill rotWithShape="1">
          <a:blip r:embed="rId4">
            <a:alphaModFix/>
          </a:blip>
          <a:srcRect/>
          <a:stretch/>
        </p:blipFill>
        <p:spPr>
          <a:xfrm rot="5400000">
            <a:off x="6518315" y="2947922"/>
            <a:ext cx="823098" cy="799563"/>
          </a:xfrm>
          <a:prstGeom prst="rect">
            <a:avLst/>
          </a:prstGeom>
          <a:noFill/>
          <a:ln>
            <a:noFill/>
          </a:ln>
        </p:spPr>
      </p:pic>
      <p:sp>
        <p:nvSpPr>
          <p:cNvPr id="803" name="Google Shape;803;p98"/>
          <p:cNvSpPr/>
          <p:nvPr/>
        </p:nvSpPr>
        <p:spPr>
          <a:xfrm>
            <a:off x="1690654" y="5047116"/>
            <a:ext cx="3655809"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accent5"/>
                </a:solidFill>
                <a:latin typeface="Calibri"/>
                <a:ea typeface="Calibri"/>
                <a:cs typeface="Calibri"/>
                <a:sym typeface="Calibri"/>
              </a:rPr>
              <a:t>المعنى الثاني (المستدرك)</a:t>
            </a:r>
            <a:endParaRPr/>
          </a:p>
        </p:txBody>
      </p:sp>
      <p:pic>
        <p:nvPicPr>
          <p:cNvPr id="804" name="Google Shape;804;p98"/>
          <p:cNvPicPr preferRelativeResize="0"/>
          <p:nvPr/>
        </p:nvPicPr>
        <p:blipFill rotWithShape="1">
          <a:blip r:embed="rId5">
            <a:alphaModFix/>
          </a:blip>
          <a:srcRect/>
          <a:stretch/>
        </p:blipFill>
        <p:spPr>
          <a:xfrm rot="-3891169">
            <a:off x="7210125" y="3815769"/>
            <a:ext cx="922337" cy="1678907"/>
          </a:xfrm>
          <a:prstGeom prst="rect">
            <a:avLst/>
          </a:prstGeom>
          <a:noFill/>
          <a:ln>
            <a:noFill/>
          </a:ln>
        </p:spPr>
      </p:pic>
      <p:sp>
        <p:nvSpPr>
          <p:cNvPr id="805" name="Google Shape;805;p98"/>
          <p:cNvSpPr/>
          <p:nvPr/>
        </p:nvSpPr>
        <p:spPr>
          <a:xfrm>
            <a:off x="8308709" y="5865217"/>
            <a:ext cx="2875412" cy="718672"/>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accent5"/>
                </a:solidFill>
                <a:latin typeface="Calibri"/>
                <a:ea typeface="Calibri"/>
                <a:cs typeface="Calibri"/>
                <a:sym typeface="Calibri"/>
              </a:rPr>
              <a:t>نفي حب امتهان النجارة</a:t>
            </a:r>
            <a:endParaRPr sz="2800" b="1" i="0" u="none" strike="noStrike" cap="none">
              <a:solidFill>
                <a:schemeClr val="accent5"/>
              </a:solidFill>
              <a:latin typeface="Calibri"/>
              <a:ea typeface="Calibri"/>
              <a:cs typeface="Calibri"/>
              <a:sym typeface="Calibri"/>
            </a:endParaRPr>
          </a:p>
        </p:txBody>
      </p:sp>
      <p:sp>
        <p:nvSpPr>
          <p:cNvPr id="806" name="Google Shape;806;p98"/>
          <p:cNvSpPr/>
          <p:nvPr/>
        </p:nvSpPr>
        <p:spPr>
          <a:xfrm>
            <a:off x="7959689" y="5034454"/>
            <a:ext cx="3603045"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accent5"/>
                </a:solidFill>
                <a:latin typeface="Calibri"/>
                <a:ea typeface="Calibri"/>
                <a:cs typeface="Calibri"/>
                <a:sym typeface="Calibri"/>
              </a:rPr>
              <a:t>المعنى الأول (المستدرك عليه)</a:t>
            </a:r>
            <a:endParaRPr/>
          </a:p>
        </p:txBody>
      </p:sp>
      <p:pic>
        <p:nvPicPr>
          <p:cNvPr id="807" name="Google Shape;807;p98"/>
          <p:cNvPicPr preferRelativeResize="0"/>
          <p:nvPr/>
        </p:nvPicPr>
        <p:blipFill rotWithShape="1">
          <a:blip r:embed="rId5">
            <a:alphaModFix/>
          </a:blip>
          <a:srcRect/>
          <a:stretch/>
        </p:blipFill>
        <p:spPr>
          <a:xfrm rot="3604399">
            <a:off x="5549160" y="3916073"/>
            <a:ext cx="1137551" cy="1711412"/>
          </a:xfrm>
          <a:prstGeom prst="rect">
            <a:avLst/>
          </a:prstGeom>
          <a:noFill/>
          <a:ln>
            <a:noFill/>
          </a:ln>
        </p:spPr>
      </p:pic>
      <p:sp>
        <p:nvSpPr>
          <p:cNvPr id="808" name="Google Shape;808;p98"/>
          <p:cNvSpPr/>
          <p:nvPr/>
        </p:nvSpPr>
        <p:spPr>
          <a:xfrm>
            <a:off x="2428568" y="5852553"/>
            <a:ext cx="2807764"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accent5"/>
                </a:solidFill>
                <a:latin typeface="Calibri"/>
                <a:ea typeface="Calibri"/>
                <a:cs typeface="Calibri"/>
                <a:sym typeface="Calibri"/>
              </a:rPr>
              <a:t>حب امتهان الطب</a:t>
            </a:r>
            <a:endParaRPr sz="2800" b="1" i="0" u="none" strike="noStrike" cap="none">
              <a:solidFill>
                <a:schemeClr val="accent5"/>
              </a:solidFill>
              <a:latin typeface="Calibri"/>
              <a:ea typeface="Calibri"/>
              <a:cs typeface="Calibri"/>
              <a:sym typeface="Calibri"/>
            </a:endParaRPr>
          </a:p>
        </p:txBody>
      </p:sp>
      <p:pic>
        <p:nvPicPr>
          <p:cNvPr id="809" name="Google Shape;809;p98"/>
          <p:cNvPicPr preferRelativeResize="0"/>
          <p:nvPr/>
        </p:nvPicPr>
        <p:blipFill rotWithShape="1">
          <a:blip r:embed="rId4">
            <a:alphaModFix/>
          </a:blip>
          <a:srcRect/>
          <a:stretch/>
        </p:blipFill>
        <p:spPr>
          <a:xfrm rot="5400000">
            <a:off x="9631517" y="5330759"/>
            <a:ext cx="244028" cy="799563"/>
          </a:xfrm>
          <a:prstGeom prst="rect">
            <a:avLst/>
          </a:prstGeom>
          <a:noFill/>
          <a:ln>
            <a:noFill/>
          </a:ln>
        </p:spPr>
      </p:pic>
      <p:pic>
        <p:nvPicPr>
          <p:cNvPr id="810" name="Google Shape;810;p98"/>
          <p:cNvPicPr preferRelativeResize="0"/>
          <p:nvPr/>
        </p:nvPicPr>
        <p:blipFill rotWithShape="1">
          <a:blip r:embed="rId4">
            <a:alphaModFix/>
          </a:blip>
          <a:srcRect/>
          <a:stretch/>
        </p:blipFill>
        <p:spPr>
          <a:xfrm rot="5400000">
            <a:off x="3717611" y="5326351"/>
            <a:ext cx="235210" cy="799563"/>
          </a:xfrm>
          <a:prstGeom prst="rect">
            <a:avLst/>
          </a:prstGeom>
          <a:noFill/>
          <a:ln>
            <a:noFill/>
          </a:ln>
        </p:spPr>
      </p:pic>
      <p:sp>
        <p:nvSpPr>
          <p:cNvPr id="811" name="Google Shape;811;p98"/>
          <p:cNvSpPr/>
          <p:nvPr/>
        </p:nvSpPr>
        <p:spPr>
          <a:xfrm>
            <a:off x="4445312" y="2205177"/>
            <a:ext cx="5301103" cy="461624"/>
          </a:xfrm>
          <a:prstGeom prst="rect">
            <a:avLst/>
          </a:prstGeom>
          <a:solidFill>
            <a:srgbClr val="B3D0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2- لا أُحِبُّ أَنْ أَكونَ نَجّارًا، لكن  </a:t>
            </a:r>
            <a:r>
              <a:rPr lang="ar-MA" sz="2400" dirty="0">
                <a:latin typeface="Calibri"/>
                <a:ea typeface="Calibri"/>
                <a:cs typeface="Calibri"/>
              </a:rPr>
              <a:t>أُحِبُّ أَنْ أَكونَ طَبيبًا</a:t>
            </a:r>
            <a:r>
              <a:rPr lang="ar-MA" sz="2400" dirty="0">
                <a:latin typeface="Calibri"/>
                <a:ea typeface="Calibri"/>
                <a:cs typeface="Calibri"/>
                <a:sym typeface="Calibri"/>
              </a:rPr>
              <a:t>.</a:t>
            </a:r>
            <a:endParaRPr sz="2400" dirty="0">
              <a:latin typeface="Calibri"/>
              <a:ea typeface="Calibri"/>
              <a:cs typeface="Calibri"/>
            </a:endParaRPr>
          </a:p>
        </p:txBody>
      </p:sp>
      <p:pic>
        <p:nvPicPr>
          <p:cNvPr id="812" name="Google Shape;812;p98"/>
          <p:cNvPicPr preferRelativeResize="0"/>
          <p:nvPr/>
        </p:nvPicPr>
        <p:blipFill rotWithShape="1">
          <a:blip r:embed="rId6">
            <a:alphaModFix/>
          </a:blip>
          <a:srcRect/>
          <a:stretch/>
        </p:blipFill>
        <p:spPr>
          <a:xfrm rot="5400000">
            <a:off x="6599501" y="700848"/>
            <a:ext cx="464596" cy="4224629"/>
          </a:xfrm>
          <a:prstGeom prst="rect">
            <a:avLst/>
          </a:prstGeom>
          <a:noFill/>
          <a:ln>
            <a:noFill/>
          </a:ln>
          <a:effectLst>
            <a:outerShdw blurRad="292100" dist="139700" dir="2700000" algn="tl" rotWithShape="0">
              <a:srgbClr val="333333">
                <a:alpha val="65098"/>
              </a:srgbClr>
            </a:outerShdw>
          </a:effectLst>
        </p:spPr>
      </p:pic>
      <p:pic>
        <p:nvPicPr>
          <p:cNvPr id="813" name="Google Shape;813;p98"/>
          <p:cNvPicPr preferRelativeResize="0"/>
          <p:nvPr/>
        </p:nvPicPr>
        <p:blipFill rotWithShape="1">
          <a:blip r:embed="rId5">
            <a:alphaModFix/>
          </a:blip>
          <a:srcRect/>
          <a:stretch/>
        </p:blipFill>
        <p:spPr>
          <a:xfrm>
            <a:off x="6407309" y="4320662"/>
            <a:ext cx="922337" cy="910099"/>
          </a:xfrm>
          <a:prstGeom prst="rect">
            <a:avLst/>
          </a:prstGeom>
          <a:noFill/>
          <a:ln>
            <a:noFill/>
          </a:ln>
        </p:spPr>
      </p:pic>
      <p:sp>
        <p:nvSpPr>
          <p:cNvPr id="814" name="Google Shape;814;p98"/>
          <p:cNvSpPr/>
          <p:nvPr/>
        </p:nvSpPr>
        <p:spPr>
          <a:xfrm>
            <a:off x="5788885" y="5237766"/>
            <a:ext cx="2050735"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accent5"/>
                </a:solidFill>
                <a:latin typeface="Calibri"/>
                <a:ea typeface="Calibri"/>
                <a:cs typeface="Calibri"/>
                <a:sym typeface="Calibri"/>
              </a:rPr>
              <a:t>أداة الاستدراك</a:t>
            </a:r>
            <a:endParaRPr sz="2800" b="1" i="0" u="none" strike="noStrike" cap="none">
              <a:solidFill>
                <a:schemeClr val="accent5"/>
              </a:solidFill>
              <a:latin typeface="Calibri"/>
              <a:ea typeface="Calibri"/>
              <a:cs typeface="Calibri"/>
              <a:sym typeface="Calibri"/>
            </a:endParaRPr>
          </a:p>
        </p:txBody>
      </p:sp>
      <p:sp>
        <p:nvSpPr>
          <p:cNvPr id="815" name="Google Shape;815;p98"/>
          <p:cNvSpPr/>
          <p:nvPr/>
        </p:nvSpPr>
        <p:spPr>
          <a:xfrm>
            <a:off x="5878139" y="6038999"/>
            <a:ext cx="1779050" cy="56141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chemeClr val="accent5"/>
                </a:solidFill>
                <a:latin typeface="Calibri"/>
                <a:ea typeface="Calibri"/>
                <a:cs typeface="Calibri"/>
                <a:sym typeface="Calibri"/>
              </a:rPr>
              <a:t>لكنْ</a:t>
            </a:r>
            <a:endParaRPr sz="2800" b="1" i="0" u="none" strike="noStrike" cap="none">
              <a:solidFill>
                <a:schemeClr val="accent5"/>
              </a:solidFill>
              <a:latin typeface="Calibri"/>
              <a:ea typeface="Calibri"/>
              <a:cs typeface="Calibri"/>
              <a:sym typeface="Calibri"/>
            </a:endParaRPr>
          </a:p>
        </p:txBody>
      </p:sp>
      <p:pic>
        <p:nvPicPr>
          <p:cNvPr id="816" name="Google Shape;816;p98"/>
          <p:cNvPicPr preferRelativeResize="0"/>
          <p:nvPr/>
        </p:nvPicPr>
        <p:blipFill rotWithShape="1">
          <a:blip r:embed="rId4">
            <a:alphaModFix/>
          </a:blip>
          <a:srcRect/>
          <a:stretch/>
        </p:blipFill>
        <p:spPr>
          <a:xfrm rot="5400000">
            <a:off x="6688831" y="5526424"/>
            <a:ext cx="225587" cy="79956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pic>
        <p:nvPicPr>
          <p:cNvPr id="821" name="Google Shape;821;p99"/>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22" name="Google Shape;822;p99"/>
          <p:cNvSpPr txBox="1"/>
          <p:nvPr/>
        </p:nvSpPr>
        <p:spPr>
          <a:xfrm>
            <a:off x="417871" y="1204964"/>
            <a:ext cx="11356258" cy="707886"/>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يوظف الاستدرا</a:t>
            </a:r>
            <a:r>
              <a:rPr lang="ar-MA" sz="2000">
                <a:latin typeface="Calibri"/>
                <a:ea typeface="Calibri"/>
                <a:cs typeface="Calibri"/>
                <a:sym typeface="Calibri"/>
              </a:rPr>
              <a:t>ك</a:t>
            </a:r>
            <a:r>
              <a:rPr lang="ar-MA" sz="2000" b="0" i="0" u="none" strike="noStrike" cap="none">
                <a:solidFill>
                  <a:srgbClr val="000000"/>
                </a:solidFill>
                <a:latin typeface="Calibri"/>
                <a:ea typeface="Calibri"/>
                <a:cs typeface="Calibri"/>
                <a:sym typeface="Calibri"/>
              </a:rPr>
              <a:t> في مناقشة الآراء والمواقف والمقترحات لإقناع المخاطب بنتيجة محددة. ويتكون من أداة الشرط، وفعل الشرط ثم جواب الشرط. وفيما يأتي مثالان توضيحيان:</a:t>
            </a:r>
            <a:endParaRPr/>
          </a:p>
        </p:txBody>
      </p:sp>
      <p:graphicFrame>
        <p:nvGraphicFramePr>
          <p:cNvPr id="823" name="Google Shape;823;p99"/>
          <p:cNvGraphicFramePr/>
          <p:nvPr>
            <p:extLst>
              <p:ext uri="{D42A27DB-BD31-4B8C-83A1-F6EECF244321}">
                <p14:modId xmlns:p14="http://schemas.microsoft.com/office/powerpoint/2010/main" val="4259729160"/>
              </p:ext>
            </p:extLst>
          </p:nvPr>
        </p:nvGraphicFramePr>
        <p:xfrm>
          <a:off x="761537" y="2747967"/>
          <a:ext cx="10668925" cy="2025000"/>
        </p:xfrm>
        <a:graphic>
          <a:graphicData uri="http://schemas.openxmlformats.org/drawingml/2006/table">
            <a:tbl>
              <a:tblPr bandRow="1">
                <a:noFill/>
                <a:tableStyleId>{853F7C01-37A2-431B-B48A-C52875E7B9A2}</a:tableStyleId>
              </a:tblPr>
              <a:tblGrid>
                <a:gridCol w="5344300">
                  <a:extLst>
                    <a:ext uri="{9D8B030D-6E8A-4147-A177-3AD203B41FA5}">
                      <a16:colId xmlns:a16="http://schemas.microsoft.com/office/drawing/2014/main" val="20000"/>
                    </a:ext>
                  </a:extLst>
                </a:gridCol>
                <a:gridCol w="1759975">
                  <a:extLst>
                    <a:ext uri="{9D8B030D-6E8A-4147-A177-3AD203B41FA5}">
                      <a16:colId xmlns:a16="http://schemas.microsoft.com/office/drawing/2014/main" val="20001"/>
                    </a:ext>
                  </a:extLst>
                </a:gridCol>
                <a:gridCol w="1700975">
                  <a:extLst>
                    <a:ext uri="{9D8B030D-6E8A-4147-A177-3AD203B41FA5}">
                      <a16:colId xmlns:a16="http://schemas.microsoft.com/office/drawing/2014/main" val="20002"/>
                    </a:ext>
                  </a:extLst>
                </a:gridCol>
                <a:gridCol w="1863675">
                  <a:extLst>
                    <a:ext uri="{9D8B030D-6E8A-4147-A177-3AD203B41FA5}">
                      <a16:colId xmlns:a16="http://schemas.microsoft.com/office/drawing/2014/main" val="20003"/>
                    </a:ext>
                  </a:extLst>
                </a:gridCol>
              </a:tblGrid>
              <a:tr h="7441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العِبارات</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المعنى الأول </a:t>
                      </a:r>
                      <a:endParaRPr sz="24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أداة الاستدراك</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المعنى المستدرك</a:t>
                      </a:r>
                      <a:endParaRPr sz="24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0425">
                <a:tc>
                  <a:txBody>
                    <a:bodyPr/>
                    <a:lstStyle/>
                    <a:p>
                      <a:pPr marL="0" marR="0" lvl="0" indent="0" algn="just"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1-  أُحِبُّ مِهْنَةَ الطِّبِّ، لَكِنِّي أَعْشَقُ التَّدْرِيسَ.</a:t>
                      </a:r>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حب مهنة الطب</a:t>
                      </a:r>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لَكِنَّ</a:t>
                      </a:r>
                      <a:endParaRPr sz="2000" b="0" i="0" u="none" strike="noStrike" cap="none">
                        <a:solidFill>
                          <a:srgbClr val="000000"/>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عشق مهنة التدريس</a:t>
                      </a:r>
                      <a:endParaRPr sz="2000" b="0" i="0" u="none" strike="noStrike" cap="none">
                        <a:solidFill>
                          <a:srgbClr val="000000"/>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640425">
                <a:tc>
                  <a:txBody>
                    <a:bodyPr/>
                    <a:lstStyle/>
                    <a:p>
                      <a:pPr marL="0" marR="0" lvl="0" indent="0" algn="just" rtl="1">
                        <a:lnSpc>
                          <a:spcPct val="107000"/>
                        </a:lnSpc>
                        <a:spcBef>
                          <a:spcPts val="0"/>
                        </a:spcBef>
                        <a:spcAft>
                          <a:spcPts val="0"/>
                        </a:spcAft>
                        <a:buClr>
                          <a:srgbClr val="000000"/>
                        </a:buClr>
                        <a:buSzPts val="2400"/>
                        <a:buFont typeface="Arial"/>
                        <a:buNone/>
                      </a:pPr>
                      <a:r>
                        <a:rPr lang="ar-MA" sz="2400" u="none" strike="noStrike" cap="none" dirty="0">
                          <a:latin typeface="Calibri"/>
                          <a:ea typeface="Calibri"/>
                          <a:cs typeface="Calibri"/>
                          <a:sym typeface="Calibri"/>
                        </a:rPr>
                        <a:t>2- </a:t>
                      </a:r>
                      <a:r>
                        <a:rPr lang="ar-MA" sz="2400" b="0" i="0" u="none" strike="noStrike" cap="none" dirty="0">
                          <a:solidFill>
                            <a:srgbClr val="000000"/>
                          </a:solidFill>
                          <a:latin typeface="Calibri"/>
                          <a:ea typeface="Calibri"/>
                          <a:cs typeface="Calibri"/>
                          <a:sym typeface="Calibri"/>
                        </a:rPr>
                        <a:t> لا أُحِبُّ أَنْ أَكونَ نَجّارًا، لَكِنْ أحب أن أكون طَبيبًا.</a:t>
                      </a:r>
                      <a:endParaRPr sz="2400" b="0" i="0" u="none" strike="noStrike" cap="none" dirty="0">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نفي حب امتهان النجارة</a:t>
                      </a:r>
                      <a:endParaRPr sz="2000" b="0" i="0" u="none" strike="noStrike" cap="none">
                        <a:solidFill>
                          <a:srgbClr val="000000"/>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لكنْ</a:t>
                      </a:r>
                      <a:endParaRPr sz="2000" b="0" i="0" u="none" strike="noStrike" cap="none">
                        <a:solidFill>
                          <a:srgbClr val="000000"/>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dirty="0">
                          <a:solidFill>
                            <a:srgbClr val="000000"/>
                          </a:solidFill>
                          <a:latin typeface="Calibri"/>
                          <a:ea typeface="Calibri"/>
                          <a:cs typeface="Calibri"/>
                          <a:sym typeface="Calibri"/>
                        </a:rPr>
                        <a:t>حب امتهان الطب</a:t>
                      </a:r>
                      <a:endParaRPr sz="2000" b="0" i="0" u="none" strike="noStrike" cap="none" dirty="0">
                        <a:solidFill>
                          <a:srgbClr val="000000"/>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2"/>
                  </a:ext>
                </a:extLst>
              </a:tr>
            </a:tbl>
          </a:graphicData>
        </a:graphic>
      </p:graphicFrame>
      <p:sp>
        <p:nvSpPr>
          <p:cNvPr id="824" name="Google Shape;824;p99"/>
          <p:cNvSpPr txBox="1"/>
          <p:nvPr/>
        </p:nvSpPr>
        <p:spPr>
          <a:xfrm>
            <a:off x="1269358" y="262685"/>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dirty="0">
                <a:solidFill>
                  <a:schemeClr val="dk1"/>
                </a:solidFill>
                <a:latin typeface="Calibri"/>
                <a:ea typeface="Calibri"/>
                <a:cs typeface="Calibri"/>
                <a:sym typeface="Calibri"/>
              </a:rPr>
              <a:t>     أتعرف أركان الاستدراك وسياق توظيفه انطلاقا من مثال</a:t>
            </a:r>
            <a:endParaRPr sz="1400" b="0" i="0" u="none" strike="noStrike" cap="none" dirty="0">
              <a:solidFill>
                <a:schemeClr val="dk1"/>
              </a:solidFill>
              <a:latin typeface="Arial"/>
              <a:ea typeface="Arial"/>
              <a:cs typeface="Arial"/>
              <a:sym typeface="Arial"/>
            </a:endParaRPr>
          </a:p>
        </p:txBody>
      </p:sp>
      <p:sp>
        <p:nvSpPr>
          <p:cNvPr id="825" name="Google Shape;825;p99"/>
          <p:cNvSpPr txBox="1"/>
          <p:nvPr/>
        </p:nvSpPr>
        <p:spPr>
          <a:xfrm>
            <a:off x="1269358" y="545997"/>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أركان الشرط  ووظيفته انطلاقا من مثال، ويبين كيفية التوصل إلى ذلك</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pic>
        <p:nvPicPr>
          <p:cNvPr id="830" name="Google Shape;830;p100"/>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31" name="Google Shape;831;p100"/>
          <p:cNvSpPr txBox="1">
            <a:spLocks noGrp="1"/>
          </p:cNvSpPr>
          <p:nvPr>
            <p:ph type="title"/>
          </p:nvPr>
        </p:nvSpPr>
        <p:spPr>
          <a:xfrm>
            <a:off x="1341679" y="511807"/>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AEAEAE"/>
              </a:buClr>
              <a:buSzPts val="1400"/>
              <a:buFont typeface="Calibri"/>
              <a:buNone/>
            </a:pPr>
            <a:r>
              <a:rPr lang="ar-MA" sz="1400">
                <a:solidFill>
                  <a:srgbClr val="AEAEAE"/>
                </a:solidFill>
              </a:rPr>
              <a:t>يختار  المدر س بعض الفوائد النحوية التي تخص مكونات الشرط</a:t>
            </a:r>
            <a:endParaRPr sz="1400">
              <a:solidFill>
                <a:srgbClr val="AEAEAE"/>
              </a:solidFill>
            </a:endParaRPr>
          </a:p>
        </p:txBody>
      </p:sp>
      <p:sp>
        <p:nvSpPr>
          <p:cNvPr id="832" name="Google Shape;832;p100"/>
          <p:cNvSpPr txBox="1"/>
          <p:nvPr/>
        </p:nvSpPr>
        <p:spPr>
          <a:xfrm>
            <a:off x="833858" y="250272"/>
            <a:ext cx="1057092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dirty="0">
                <a:solidFill>
                  <a:srgbClr val="AEAEAE"/>
                </a:solidFill>
                <a:latin typeface="Calibri"/>
                <a:ea typeface="Calibri"/>
                <a:cs typeface="Calibri"/>
                <a:sym typeface="Calibri"/>
              </a:rPr>
              <a:t> </a:t>
            </a:r>
            <a:r>
              <a:rPr lang="ar-MA" sz="2000" b="1" i="0" u="none" strike="noStrike" cap="none" dirty="0">
                <a:solidFill>
                  <a:schemeClr val="dk1"/>
                </a:solidFill>
                <a:latin typeface="Calibri"/>
                <a:ea typeface="Calibri"/>
                <a:cs typeface="Calibri"/>
                <a:sym typeface="Calibri"/>
              </a:rPr>
              <a:t>أقدم فوائد أخرى تخص مكونات الاستدراك، وإعرابها</a:t>
            </a:r>
            <a:endParaRPr sz="1400" b="0" i="0" u="none" strike="noStrike" cap="none" dirty="0">
              <a:solidFill>
                <a:srgbClr val="000000"/>
              </a:solidFill>
              <a:latin typeface="Arial"/>
              <a:ea typeface="Arial"/>
              <a:cs typeface="Arial"/>
              <a:sym typeface="Arial"/>
            </a:endParaRPr>
          </a:p>
        </p:txBody>
      </p:sp>
      <p:graphicFrame>
        <p:nvGraphicFramePr>
          <p:cNvPr id="833" name="Google Shape;833;p100"/>
          <p:cNvGraphicFramePr/>
          <p:nvPr/>
        </p:nvGraphicFramePr>
        <p:xfrm>
          <a:off x="388926" y="1140002"/>
          <a:ext cx="11414150" cy="4860635"/>
        </p:xfrm>
        <a:graphic>
          <a:graphicData uri="http://schemas.openxmlformats.org/drawingml/2006/table">
            <a:tbl>
              <a:tblPr firstRow="1" bandRow="1">
                <a:noFill/>
                <a:tableStyleId>{853F7C01-37A2-431B-B48A-C52875E7B9A2}</a:tableStyleId>
              </a:tblPr>
              <a:tblGrid>
                <a:gridCol w="9320850">
                  <a:extLst>
                    <a:ext uri="{9D8B030D-6E8A-4147-A177-3AD203B41FA5}">
                      <a16:colId xmlns:a16="http://schemas.microsoft.com/office/drawing/2014/main" val="20000"/>
                    </a:ext>
                  </a:extLst>
                </a:gridCol>
                <a:gridCol w="2093300">
                  <a:extLst>
                    <a:ext uri="{9D8B030D-6E8A-4147-A177-3AD203B41FA5}">
                      <a16:colId xmlns:a16="http://schemas.microsoft.com/office/drawing/2014/main" val="20001"/>
                    </a:ext>
                  </a:extLst>
                </a:gridCol>
              </a:tblGrid>
              <a:tr h="419075">
                <a:tc>
                  <a:txBody>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000000"/>
                          </a:solidFill>
                          <a:latin typeface="Arial"/>
                          <a:ea typeface="Arial"/>
                          <a:cs typeface="Arial"/>
                          <a:sym typeface="Arial"/>
                        </a:rPr>
                        <a:t>فوائد نحوية وأحكام</a:t>
                      </a:r>
                      <a:r>
                        <a:rPr lang="ar-MA" sz="2400" b="1" u="none" strike="noStrike" cap="none"/>
                        <a:t> إعرابية</a:t>
                      </a:r>
                      <a:endParaRPr sz="2400" u="none" strike="noStrike" cap="none"/>
                    </a:p>
                  </a:txBody>
                  <a:tcPr marL="91450" marR="91450" marT="45725" marB="45725" anchor="ctr">
                    <a:solidFill>
                      <a:srgbClr val="C0E4F5"/>
                    </a:solidFill>
                  </a:tcPr>
                </a:tc>
                <a:tc>
                  <a:txBody>
                    <a:bodyPr/>
                    <a:lstStyle/>
                    <a:p>
                      <a:pPr marL="0" marR="0" lvl="0" indent="0" algn="ctr" rtl="1">
                        <a:lnSpc>
                          <a:spcPct val="100000"/>
                        </a:lnSpc>
                        <a:spcBef>
                          <a:spcPts val="0"/>
                        </a:spcBef>
                        <a:spcAft>
                          <a:spcPts val="0"/>
                        </a:spcAft>
                        <a:buNone/>
                      </a:pPr>
                      <a:r>
                        <a:rPr lang="ar-MA" sz="2400" b="1" i="0" u="none" strike="noStrike" cap="none">
                          <a:solidFill>
                            <a:srgbClr val="000000"/>
                          </a:solidFill>
                          <a:latin typeface="Arial"/>
                          <a:ea typeface="Arial"/>
                          <a:cs typeface="Arial"/>
                          <a:sym typeface="Arial"/>
                        </a:rPr>
                        <a:t>مكونات الشرط</a:t>
                      </a:r>
                      <a:endParaRPr sz="2400" b="1" i="0" u="none" strike="noStrike" cap="none">
                        <a:solidFill>
                          <a:srgbClr val="000000"/>
                        </a:solidFill>
                        <a:latin typeface="Arial"/>
                        <a:ea typeface="Arial"/>
                        <a:cs typeface="Arial"/>
                        <a:sym typeface="Arial"/>
                      </a:endParaRPr>
                    </a:p>
                  </a:txBody>
                  <a:tcPr marL="91450" marR="91450" marT="45725" marB="45725" anchor="ctr">
                    <a:solidFill>
                      <a:srgbClr val="C0E4F5"/>
                    </a:solidFill>
                  </a:tcPr>
                </a:tc>
                <a:extLst>
                  <a:ext uri="{0D108BD9-81ED-4DB2-BD59-A6C34878D82A}">
                    <a16:rowId xmlns:a16="http://schemas.microsoft.com/office/drawing/2014/main" val="10000"/>
                  </a:ext>
                </a:extLst>
              </a:tr>
              <a:tr h="723200">
                <a:tc>
                  <a:txBody>
                    <a:bodyPr/>
                    <a:lstStyle/>
                    <a:p>
                      <a:pPr marL="0" marR="0" lvl="0" indent="0" algn="just" rtl="1">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Calibri"/>
                          <a:ea typeface="Calibri"/>
                          <a:cs typeface="Calibri"/>
                          <a:sym typeface="Calibri"/>
                        </a:rPr>
                        <a:t>- أدوات الاستدراك : لكن، لكنَّ، .</a:t>
                      </a:r>
                      <a:endParaRPr sz="1800" b="0" i="0" u="none" strike="noStrike" cap="none">
                        <a:solidFill>
                          <a:srgbClr val="000000"/>
                        </a:solidFill>
                        <a:latin typeface="Calibri"/>
                        <a:ea typeface="Calibri"/>
                        <a:cs typeface="Calibri"/>
                        <a:sym typeface="Calibri"/>
                      </a:endParaRPr>
                    </a:p>
                    <a:p>
                      <a:pPr marL="0" marR="0" lvl="0" indent="0" algn="just" rtl="1">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Calibri"/>
                          <a:ea typeface="Calibri"/>
                          <a:cs typeface="Calibri"/>
                          <a:sym typeface="Calibri"/>
                        </a:rPr>
                        <a:t>- أدوات تنوب عن لكنْ ولكنَّ: بل، بيد أن، إلا أن، غير أن</a:t>
                      </a:r>
                      <a:endParaRPr sz="1800" b="0" i="0" u="none" strike="noStrike" cap="none">
                        <a:solidFill>
                          <a:srgbClr val="00000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أدوات الاستدراك</a:t>
                      </a:r>
                      <a:endParaRPr/>
                    </a:p>
                  </a:txBody>
                  <a:tcPr marL="91450" marR="91450" marT="45725" marB="45725" anchor="ctr"/>
                </a:tc>
                <a:extLst>
                  <a:ext uri="{0D108BD9-81ED-4DB2-BD59-A6C34878D82A}">
                    <a16:rowId xmlns:a16="http://schemas.microsoft.com/office/drawing/2014/main" val="10001"/>
                  </a:ext>
                </a:extLst>
              </a:tr>
              <a:tr h="845575">
                <a:tc>
                  <a:txBody>
                    <a:bodyPr/>
                    <a:lstStyle/>
                    <a:p>
                      <a:pPr marL="0" marR="0" lvl="0" indent="0" algn="r" rtl="1">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r h="969750">
                <a:tc>
                  <a:txBody>
                    <a:bodyPr/>
                    <a:lstStyle/>
                    <a:p>
                      <a:pPr marL="0" marR="0" lvl="0" indent="0" algn="r" rtl="1">
                        <a:lnSpc>
                          <a:spcPct val="100000"/>
                        </a:lnSpc>
                        <a:spcBef>
                          <a:spcPts val="0"/>
                        </a:spcBef>
                        <a:spcAft>
                          <a:spcPts val="0"/>
                        </a:spcAft>
                        <a:buClr>
                          <a:srgbClr val="000000"/>
                        </a:buClr>
                        <a:buSzPts val="1800"/>
                        <a:buFont typeface="Arial"/>
                        <a:buNone/>
                      </a:pPr>
                      <a:r>
                        <a:rPr lang="ar-MA" sz="1800" b="1" u="none" strike="noStrike" cap="none">
                          <a:latin typeface="Calibri"/>
                          <a:ea typeface="Calibri"/>
                          <a:cs typeface="Calibri"/>
                          <a:sym typeface="Calibri"/>
                        </a:rPr>
                        <a:t>أُحِبُّ مِهْنَةَ الطِّبِّ، لَكِنِّي أَعْشَقُ التَّدْرِيسَ.</a:t>
                      </a:r>
                      <a:endParaRPr/>
                    </a:p>
                    <a:p>
                      <a:pPr marL="0" marR="0" lvl="0" indent="0" algn="r" rtl="1">
                        <a:lnSpc>
                          <a:spcPct val="100000"/>
                        </a:lnSpc>
                        <a:spcBef>
                          <a:spcPts val="0"/>
                        </a:spcBef>
                        <a:spcAft>
                          <a:spcPts val="0"/>
                        </a:spcAft>
                        <a:buClr>
                          <a:srgbClr val="000000"/>
                        </a:buClr>
                        <a:buSzPts val="1800"/>
                        <a:buFont typeface="Arial"/>
                        <a:buNone/>
                      </a:pPr>
                      <a:r>
                        <a:rPr lang="ar-MA" sz="1800" u="none" strike="noStrike" cap="none">
                          <a:latin typeface="Calibri"/>
                          <a:ea typeface="Calibri"/>
                          <a:cs typeface="Calibri"/>
                          <a:sym typeface="Calibri"/>
                        </a:rPr>
                        <a:t>- </a:t>
                      </a:r>
                      <a:r>
                        <a:rPr lang="ar-MA" sz="1800" b="1" i="0" u="none" strike="noStrike" cap="none">
                          <a:solidFill>
                            <a:srgbClr val="000000"/>
                          </a:solidFill>
                          <a:latin typeface="Calibri"/>
                          <a:ea typeface="Calibri"/>
                          <a:cs typeface="Calibri"/>
                          <a:sym typeface="Calibri"/>
                        </a:rPr>
                        <a:t>لَكِنّي</a:t>
                      </a:r>
                      <a:r>
                        <a:rPr lang="ar-MA" sz="1800" u="none" strike="noStrike" cap="none">
                          <a:latin typeface="Calibri"/>
                          <a:ea typeface="Calibri"/>
                          <a:cs typeface="Calibri"/>
                          <a:sym typeface="Calibri"/>
                        </a:rPr>
                        <a:t>: لكنَّ، حرف نصب واستدراك على الفتح. والنون نون الوقاية مبنية على الكسر لا محل لها من الإعراب.</a:t>
                      </a:r>
                      <a:endParaRPr/>
                    </a:p>
                    <a:p>
                      <a:pPr marL="0" marR="0" lvl="0" indent="0" algn="r" rtl="1">
                        <a:lnSpc>
                          <a:spcPct val="100000"/>
                        </a:lnSpc>
                        <a:spcBef>
                          <a:spcPts val="0"/>
                        </a:spcBef>
                        <a:spcAft>
                          <a:spcPts val="0"/>
                        </a:spcAft>
                        <a:buNone/>
                      </a:pPr>
                      <a:r>
                        <a:rPr lang="ar-MA" sz="1800" u="none" strike="noStrike" cap="none">
                          <a:latin typeface="Calibri"/>
                          <a:ea typeface="Calibri"/>
                          <a:cs typeface="Calibri"/>
                          <a:sym typeface="Calibri"/>
                        </a:rPr>
                        <a:t>- </a:t>
                      </a:r>
                      <a:r>
                        <a:rPr lang="ar-MA" sz="1800" b="1" u="none" strike="noStrike" cap="none">
                          <a:latin typeface="Calibri"/>
                          <a:ea typeface="Calibri"/>
                          <a:cs typeface="Calibri"/>
                          <a:sym typeface="Calibri"/>
                        </a:rPr>
                        <a:t>ياء المتكلم</a:t>
                      </a:r>
                      <a:r>
                        <a:rPr lang="ar-MA" sz="1800" u="none" strike="noStrike" cap="none">
                          <a:latin typeface="Calibri"/>
                          <a:ea typeface="Calibri"/>
                          <a:cs typeface="Calibri"/>
                          <a:sym typeface="Calibri"/>
                        </a:rPr>
                        <a:t>: ضمير مبني على السكون في محل نصب اسم لكنَّ.</a:t>
                      </a:r>
                      <a:endParaRPr/>
                    </a:p>
                    <a:p>
                      <a:pPr marL="0" marR="0" lvl="0" indent="0" algn="r" rtl="1">
                        <a:lnSpc>
                          <a:spcPct val="100000"/>
                        </a:lnSpc>
                        <a:spcBef>
                          <a:spcPts val="0"/>
                        </a:spcBef>
                        <a:spcAft>
                          <a:spcPts val="0"/>
                        </a:spcAft>
                        <a:buNone/>
                      </a:pPr>
                      <a:r>
                        <a:rPr lang="ar-MA" sz="1800" b="1" u="none" strike="noStrike" cap="none">
                          <a:latin typeface="Calibri"/>
                          <a:ea typeface="Calibri"/>
                          <a:cs typeface="Calibri"/>
                          <a:sym typeface="Calibri"/>
                        </a:rPr>
                        <a:t>أعْشَق</a:t>
                      </a:r>
                      <a:r>
                        <a:rPr lang="ar-MA" sz="1800" u="none" strike="noStrike" cap="none">
                          <a:latin typeface="Calibri"/>
                          <a:ea typeface="Calibri"/>
                          <a:cs typeface="Calibri"/>
                          <a:sym typeface="Calibri"/>
                        </a:rPr>
                        <a:t>: فعل مضارع مرفوع، وعلامة رفعه الضمة الظاهرة على آخره. والفاعل ضمير مستتر فيه وجوبا تقديره أنا.</a:t>
                      </a:r>
                      <a:endParaRPr/>
                    </a:p>
                    <a:p>
                      <a:pPr marL="0" marR="0" lvl="0" indent="0" algn="r" rtl="1">
                        <a:lnSpc>
                          <a:spcPct val="100000"/>
                        </a:lnSpc>
                        <a:spcBef>
                          <a:spcPts val="0"/>
                        </a:spcBef>
                        <a:spcAft>
                          <a:spcPts val="0"/>
                        </a:spcAft>
                        <a:buNone/>
                      </a:pPr>
                      <a:r>
                        <a:rPr lang="ar-MA" sz="1800" b="1" u="none" strike="noStrike" cap="none">
                          <a:latin typeface="Calibri"/>
                          <a:ea typeface="Calibri"/>
                          <a:cs typeface="Calibri"/>
                          <a:sym typeface="Calibri"/>
                        </a:rPr>
                        <a:t>التَّدْرِيسَ: مفعول به منصوب، وعلامة نصبه الفتحة الظاهرة على آخره. </a:t>
                      </a:r>
                      <a:endParaRPr/>
                    </a:p>
                    <a:p>
                      <a:pPr marL="0" marR="0" lvl="0" indent="0" algn="r" rtl="1">
                        <a:lnSpc>
                          <a:spcPct val="100000"/>
                        </a:lnSpc>
                        <a:spcBef>
                          <a:spcPts val="0"/>
                        </a:spcBef>
                        <a:spcAft>
                          <a:spcPts val="0"/>
                        </a:spcAft>
                        <a:buNone/>
                      </a:pPr>
                      <a:r>
                        <a:rPr lang="ar-MA" sz="1800" b="0" u="none" strike="noStrike" cap="none">
                          <a:latin typeface="Calibri"/>
                          <a:ea typeface="Calibri"/>
                          <a:cs typeface="Calibri"/>
                          <a:sym typeface="Calibri"/>
                        </a:rPr>
                        <a:t>والجملة الفعلية (اعشق التدريس) في محل رفع خبر لكنَّ.</a:t>
                      </a:r>
                      <a:endParaRPr/>
                    </a:p>
                    <a:p>
                      <a:pPr marL="0" marR="0" lvl="0" indent="0" algn="r" rtl="1">
                        <a:lnSpc>
                          <a:spcPct val="100000"/>
                        </a:lnSpc>
                        <a:spcBef>
                          <a:spcPts val="0"/>
                        </a:spcBef>
                        <a:spcAft>
                          <a:spcPts val="0"/>
                        </a:spcAft>
                        <a:buNone/>
                      </a:pPr>
                      <a:r>
                        <a:rPr lang="ar-MA" sz="1800" b="1" i="0" u="none" strike="noStrike" cap="none">
                          <a:solidFill>
                            <a:srgbClr val="000000"/>
                          </a:solidFill>
                          <a:latin typeface="Calibri"/>
                          <a:ea typeface="Calibri"/>
                          <a:cs typeface="Calibri"/>
                          <a:sym typeface="Calibri"/>
                        </a:rPr>
                        <a:t>لا أُحِبُّ أَنْ أَكونَ نَجّارًا، لَكِنْ طَبيبًا.</a:t>
                      </a:r>
                      <a:endParaRPr/>
                    </a:p>
                    <a:p>
                      <a:pPr marL="0" marR="0" lvl="0" indent="0" algn="r" rtl="1">
                        <a:lnSpc>
                          <a:spcPct val="100000"/>
                        </a:lnSpc>
                        <a:spcBef>
                          <a:spcPts val="0"/>
                        </a:spcBef>
                        <a:spcAft>
                          <a:spcPts val="0"/>
                        </a:spcAft>
                        <a:buNone/>
                      </a:pPr>
                      <a:r>
                        <a:rPr lang="ar-MA" sz="1800" b="1" i="0" u="none" strike="noStrike" cap="none">
                          <a:solidFill>
                            <a:srgbClr val="000000"/>
                          </a:solidFill>
                          <a:latin typeface="Calibri"/>
                          <a:ea typeface="Calibri"/>
                          <a:cs typeface="Calibri"/>
                          <a:sym typeface="Calibri"/>
                        </a:rPr>
                        <a:t>لَكِنْ: </a:t>
                      </a:r>
                      <a:r>
                        <a:rPr lang="ar-MA" sz="1800" u="none" strike="noStrike" cap="none">
                          <a:latin typeface="Calibri"/>
                          <a:ea typeface="Calibri"/>
                          <a:cs typeface="Calibri"/>
                          <a:sym typeface="Calibri"/>
                        </a:rPr>
                        <a:t>حرف عطف واستدراك </a:t>
                      </a:r>
                      <a:r>
                        <a:rPr lang="ar-MA" sz="1800" b="0" i="0" u="none" strike="noStrike" cap="none">
                          <a:solidFill>
                            <a:srgbClr val="000000"/>
                          </a:solidFill>
                          <a:latin typeface="Calibri"/>
                          <a:ea typeface="Calibri"/>
                          <a:cs typeface="Calibri"/>
                          <a:sym typeface="Calibri"/>
                        </a:rPr>
                        <a:t>مبني على السكون لا محل له من الإعراب. </a:t>
                      </a:r>
                      <a:endParaRPr/>
                    </a:p>
                    <a:p>
                      <a:pPr marL="0" marR="0" lvl="0" indent="0" algn="r" rtl="1">
                        <a:lnSpc>
                          <a:spcPct val="100000"/>
                        </a:lnSpc>
                        <a:spcBef>
                          <a:spcPts val="0"/>
                        </a:spcBef>
                        <a:spcAft>
                          <a:spcPts val="0"/>
                        </a:spcAft>
                        <a:buNone/>
                      </a:pPr>
                      <a:r>
                        <a:rPr lang="ar-MA" sz="1800" b="1" i="0" u="none" strike="noStrike" cap="none">
                          <a:solidFill>
                            <a:srgbClr val="000000"/>
                          </a:solidFill>
                          <a:latin typeface="Calibri"/>
                          <a:ea typeface="Calibri"/>
                          <a:cs typeface="Calibri"/>
                          <a:sym typeface="Calibri"/>
                        </a:rPr>
                        <a:t>طَبيبًا: </a:t>
                      </a:r>
                      <a:r>
                        <a:rPr lang="ar-MA" sz="1800" u="none" strike="noStrike" cap="none">
                          <a:latin typeface="Calibri"/>
                          <a:ea typeface="Calibri"/>
                          <a:cs typeface="Calibri"/>
                          <a:sym typeface="Calibri"/>
                        </a:rPr>
                        <a:t>معطوف على "نجارا" تابع له في إعرابه منصوب، وعلامة نصبه الفتحة الظاهرة على آخره.</a:t>
                      </a:r>
                      <a:endParaRPr/>
                    </a:p>
                    <a:p>
                      <a:pPr marL="0" marR="0" lvl="0" indent="0" algn="r" rtl="1">
                        <a:lnSpc>
                          <a:spcPct val="100000"/>
                        </a:lnSpc>
                        <a:spcBef>
                          <a:spcPts val="0"/>
                        </a:spcBef>
                        <a:spcAft>
                          <a:spcPts val="0"/>
                        </a:spcAft>
                        <a:buNone/>
                      </a:pPr>
                      <a:endParaRPr sz="1800" b="0" u="none" strike="noStrike" cap="none">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إعراب جملة الاستدراك</a:t>
                      </a:r>
                      <a:endParaRPr/>
                    </a:p>
                    <a:p>
                      <a:pPr marL="0" marR="0" lvl="0" indent="0" algn="ctr" rtl="0">
                        <a:lnSpc>
                          <a:spcPct val="10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(نموذج إعرابي)</a:t>
                      </a:r>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pic>
        <p:nvPicPr>
          <p:cNvPr id="838" name="Google Shape;838;p25"/>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39" name="Google Shape;839;p25"/>
          <p:cNvSpPr txBox="1">
            <a:spLocks noGrp="1"/>
          </p:cNvSpPr>
          <p:nvPr>
            <p:ph type="title"/>
          </p:nvPr>
        </p:nvSpPr>
        <p:spPr>
          <a:xfrm>
            <a:off x="1341679" y="511807"/>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AEAEAE"/>
              </a:buClr>
              <a:buSzPts val="1400"/>
              <a:buFont typeface="Calibri"/>
              <a:buNone/>
            </a:pPr>
            <a:r>
              <a:rPr lang="ar-MA" sz="1400">
                <a:solidFill>
                  <a:srgbClr val="AEAEAE"/>
                </a:solidFill>
              </a:rPr>
              <a:t>يستثمر المدر س الخطاطة في تلخيص ما تم التوصل إليه مع التركيز على وظيفة الاستدراك وتعريفه</a:t>
            </a:r>
            <a:endParaRPr sz="1400">
              <a:solidFill>
                <a:srgbClr val="AEAEAE"/>
              </a:solidFill>
            </a:endParaRPr>
          </a:p>
        </p:txBody>
      </p:sp>
      <p:sp>
        <p:nvSpPr>
          <p:cNvPr id="840" name="Google Shape;840;p25"/>
          <p:cNvSpPr txBox="1"/>
          <p:nvPr/>
        </p:nvSpPr>
        <p:spPr>
          <a:xfrm>
            <a:off x="1120878" y="250272"/>
            <a:ext cx="10283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ألخص ما تم تعرفه بخصوص الاستدراك ووظيفته ومكوناته ( الكراسة، ص: 68)</a:t>
            </a:r>
            <a:endParaRPr/>
          </a:p>
        </p:txBody>
      </p:sp>
      <p:sp>
        <p:nvSpPr>
          <p:cNvPr id="841" name="Google Shape;841;p25"/>
          <p:cNvSpPr/>
          <p:nvPr/>
        </p:nvSpPr>
        <p:spPr>
          <a:xfrm>
            <a:off x="7477535" y="3358220"/>
            <a:ext cx="732397" cy="415925"/>
          </a:xfrm>
          <a:prstGeom prst="roundRect">
            <a:avLst>
              <a:gd name="adj" fmla="val 16667"/>
            </a:avLst>
          </a:prstGeom>
          <a:solidFill>
            <a:srgbClr val="FFE599"/>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لَكِنْ</a:t>
            </a:r>
            <a:endParaRPr sz="1800" b="0" i="0" u="none" strike="noStrike" cap="none">
              <a:solidFill>
                <a:schemeClr val="dk1"/>
              </a:solidFill>
              <a:latin typeface="Calibri"/>
              <a:ea typeface="Calibri"/>
              <a:cs typeface="Calibri"/>
              <a:sym typeface="Calibri"/>
            </a:endParaRPr>
          </a:p>
        </p:txBody>
      </p:sp>
      <p:sp>
        <p:nvSpPr>
          <p:cNvPr id="842" name="Google Shape;842;p25"/>
          <p:cNvSpPr/>
          <p:nvPr/>
        </p:nvSpPr>
        <p:spPr>
          <a:xfrm>
            <a:off x="4611330" y="3405845"/>
            <a:ext cx="732398" cy="368300"/>
          </a:xfrm>
          <a:prstGeom prst="roundRect">
            <a:avLst>
              <a:gd name="adj" fmla="val 16667"/>
            </a:avLst>
          </a:prstGeom>
          <a:solidFill>
            <a:srgbClr val="FFE599"/>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rgbClr val="000000"/>
                </a:solidFill>
                <a:latin typeface="Calibri"/>
                <a:ea typeface="Calibri"/>
                <a:cs typeface="Calibri"/>
                <a:sym typeface="Calibri"/>
              </a:rPr>
              <a:t>لَكِنَّ</a:t>
            </a:r>
            <a:endParaRPr sz="1800" b="0" i="0" u="none" strike="noStrike" cap="none">
              <a:solidFill>
                <a:schemeClr val="dk1"/>
              </a:solidFill>
              <a:latin typeface="Calibri"/>
              <a:ea typeface="Calibri"/>
              <a:cs typeface="Calibri"/>
              <a:sym typeface="Calibri"/>
            </a:endParaRPr>
          </a:p>
        </p:txBody>
      </p:sp>
      <p:sp>
        <p:nvSpPr>
          <p:cNvPr id="843" name="Google Shape;843;p25"/>
          <p:cNvSpPr/>
          <p:nvPr/>
        </p:nvSpPr>
        <p:spPr>
          <a:xfrm>
            <a:off x="3264311" y="2558779"/>
            <a:ext cx="6253316" cy="601201"/>
          </a:xfrm>
          <a:prstGeom prst="roundRect">
            <a:avLst>
              <a:gd name="adj" fmla="val 16667"/>
            </a:avLst>
          </a:prstGeom>
          <a:solidFill>
            <a:srgbClr val="FAE2D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أسلوب لغوي يستعمل لإزالة التوهم أو تصحيح معنى قد يفهمه السامع/المخاطب من كلام سابق، بواسطة أدوات أشهرها : </a:t>
            </a:r>
            <a:endParaRPr/>
          </a:p>
        </p:txBody>
      </p:sp>
      <p:sp>
        <p:nvSpPr>
          <p:cNvPr id="844" name="Google Shape;844;p25"/>
          <p:cNvSpPr/>
          <p:nvPr/>
        </p:nvSpPr>
        <p:spPr>
          <a:xfrm>
            <a:off x="3792285" y="4020009"/>
            <a:ext cx="2303715" cy="776288"/>
          </a:xfrm>
          <a:prstGeom prst="roundRect">
            <a:avLst>
              <a:gd name="adj" fmla="val 16667"/>
            </a:avLst>
          </a:prstGeom>
          <a:solidFill>
            <a:srgbClr val="FFF2CC"/>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 أُحِبُّ مِهْنَةَ الطِّبِّ، </a:t>
            </a:r>
            <a:r>
              <a:rPr lang="ar-MA" sz="2000" b="0" i="0" u="none" strike="noStrike" cap="none">
                <a:solidFill>
                  <a:srgbClr val="FF0000"/>
                </a:solidFill>
                <a:latin typeface="Calibri"/>
                <a:ea typeface="Calibri"/>
                <a:cs typeface="Calibri"/>
                <a:sym typeface="Calibri"/>
              </a:rPr>
              <a:t>لَكِنِّي</a:t>
            </a:r>
            <a:r>
              <a:rPr lang="ar-MA" sz="2000" b="0" i="0" u="none" strike="noStrike" cap="none">
                <a:solidFill>
                  <a:srgbClr val="000000"/>
                </a:solidFill>
                <a:latin typeface="Calibri"/>
                <a:ea typeface="Calibri"/>
                <a:cs typeface="Calibri"/>
                <a:sym typeface="Calibri"/>
              </a:rPr>
              <a:t> أَعْشَقُ التَّدْرِيسَ.</a:t>
            </a:r>
            <a:endParaRPr sz="2000" b="0" i="0" u="none" strike="noStrike" cap="none">
              <a:solidFill>
                <a:schemeClr val="dk1"/>
              </a:solidFill>
              <a:latin typeface="Calibri"/>
              <a:ea typeface="Calibri"/>
              <a:cs typeface="Calibri"/>
              <a:sym typeface="Calibri"/>
            </a:endParaRPr>
          </a:p>
        </p:txBody>
      </p:sp>
      <p:sp>
        <p:nvSpPr>
          <p:cNvPr id="845" name="Google Shape;845;p25"/>
          <p:cNvSpPr/>
          <p:nvPr/>
        </p:nvSpPr>
        <p:spPr>
          <a:xfrm>
            <a:off x="5624053" y="1975568"/>
            <a:ext cx="1602658" cy="421699"/>
          </a:xfrm>
          <a:prstGeom prst="roundRect">
            <a:avLst>
              <a:gd name="adj" fmla="val 16667"/>
            </a:avLst>
          </a:prstGeom>
          <a:solidFill>
            <a:srgbClr val="FAE2D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الاستدراك</a:t>
            </a:r>
            <a:endParaRPr sz="3200" b="0" i="0" u="none" strike="noStrike" cap="none">
              <a:solidFill>
                <a:schemeClr val="dk1"/>
              </a:solidFill>
              <a:latin typeface="Calibri"/>
              <a:ea typeface="Calibri"/>
              <a:cs typeface="Calibri"/>
              <a:sym typeface="Calibri"/>
            </a:endParaRPr>
          </a:p>
        </p:txBody>
      </p:sp>
      <p:cxnSp>
        <p:nvCxnSpPr>
          <p:cNvPr id="846" name="Google Shape;846;p25"/>
          <p:cNvCxnSpPr/>
          <p:nvPr/>
        </p:nvCxnSpPr>
        <p:spPr>
          <a:xfrm flipH="1">
            <a:off x="4973175" y="3249200"/>
            <a:ext cx="2831238" cy="7366"/>
          </a:xfrm>
          <a:prstGeom prst="straightConnector1">
            <a:avLst/>
          </a:prstGeom>
          <a:noFill/>
          <a:ln w="9525" cap="flat" cmpd="sng">
            <a:solidFill>
              <a:srgbClr val="FAE2D5"/>
            </a:solidFill>
            <a:prstDash val="solid"/>
            <a:round/>
            <a:headEnd type="none" w="sm" len="sm"/>
            <a:tailEnd type="none" w="sm" len="sm"/>
          </a:ln>
        </p:spPr>
      </p:cxnSp>
      <p:cxnSp>
        <p:nvCxnSpPr>
          <p:cNvPr id="847" name="Google Shape;847;p25"/>
          <p:cNvCxnSpPr>
            <a:stCxn id="845" idx="2"/>
          </p:cNvCxnSpPr>
          <p:nvPr/>
        </p:nvCxnSpPr>
        <p:spPr>
          <a:xfrm>
            <a:off x="6425382" y="2397267"/>
            <a:ext cx="0" cy="770700"/>
          </a:xfrm>
          <a:prstGeom prst="straightConnector1">
            <a:avLst/>
          </a:prstGeom>
          <a:noFill/>
          <a:ln w="9525" cap="flat" cmpd="sng">
            <a:solidFill>
              <a:srgbClr val="FAE2D5"/>
            </a:solidFill>
            <a:prstDash val="solid"/>
            <a:round/>
            <a:headEnd type="none" w="sm" len="sm"/>
            <a:tailEnd type="none" w="sm" len="sm"/>
          </a:ln>
        </p:spPr>
      </p:cxnSp>
      <p:cxnSp>
        <p:nvCxnSpPr>
          <p:cNvPr id="848" name="Google Shape;848;p25"/>
          <p:cNvCxnSpPr>
            <a:endCxn id="841" idx="2"/>
          </p:cNvCxnSpPr>
          <p:nvPr/>
        </p:nvCxnSpPr>
        <p:spPr>
          <a:xfrm>
            <a:off x="7804434" y="3249145"/>
            <a:ext cx="39300" cy="525000"/>
          </a:xfrm>
          <a:prstGeom prst="straightConnector1">
            <a:avLst/>
          </a:prstGeom>
          <a:noFill/>
          <a:ln w="9525" cap="flat" cmpd="sng">
            <a:solidFill>
              <a:srgbClr val="FAE2D5"/>
            </a:solidFill>
            <a:prstDash val="solid"/>
            <a:round/>
            <a:headEnd type="none" w="sm" len="sm"/>
            <a:tailEnd type="none" w="sm" len="sm"/>
          </a:ln>
        </p:spPr>
      </p:cxnSp>
      <p:cxnSp>
        <p:nvCxnSpPr>
          <p:cNvPr id="849" name="Google Shape;849;p25"/>
          <p:cNvCxnSpPr>
            <a:endCxn id="844" idx="0"/>
          </p:cNvCxnSpPr>
          <p:nvPr/>
        </p:nvCxnSpPr>
        <p:spPr>
          <a:xfrm>
            <a:off x="4944143" y="3256509"/>
            <a:ext cx="0" cy="763500"/>
          </a:xfrm>
          <a:prstGeom prst="straightConnector1">
            <a:avLst/>
          </a:prstGeom>
          <a:noFill/>
          <a:ln w="9525" cap="flat" cmpd="sng">
            <a:solidFill>
              <a:srgbClr val="FAE2D5"/>
            </a:solidFill>
            <a:prstDash val="solid"/>
            <a:round/>
            <a:headEnd type="none" w="sm" len="sm"/>
            <a:tailEnd type="none" w="sm" len="sm"/>
          </a:ln>
        </p:spPr>
      </p:cxnSp>
      <p:sp>
        <p:nvSpPr>
          <p:cNvPr id="850" name="Google Shape;850;p25"/>
          <p:cNvSpPr/>
          <p:nvPr/>
        </p:nvSpPr>
        <p:spPr>
          <a:xfrm>
            <a:off x="5624053" y="1939416"/>
            <a:ext cx="1602658"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854"/>
        <p:cNvGrpSpPr/>
        <p:nvPr/>
      </p:nvGrpSpPr>
      <p:grpSpPr>
        <a:xfrm>
          <a:off x="0" y="0"/>
          <a:ext cx="0" cy="0"/>
          <a:chOff x="0" y="0"/>
          <a:chExt cx="0" cy="0"/>
        </a:xfrm>
      </p:grpSpPr>
      <p:grpSp>
        <p:nvGrpSpPr>
          <p:cNvPr id="855" name="Google Shape;855;p26"/>
          <p:cNvGrpSpPr/>
          <p:nvPr/>
        </p:nvGrpSpPr>
        <p:grpSpPr>
          <a:xfrm>
            <a:off x="812159" y="829917"/>
            <a:ext cx="10567685" cy="5198169"/>
            <a:chOff x="2184400" y="1402025"/>
            <a:chExt cx="7823200" cy="4942038"/>
          </a:xfrm>
        </p:grpSpPr>
        <p:sp>
          <p:nvSpPr>
            <p:cNvPr id="856" name="Google Shape;856;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7" name="Google Shape;857;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58" name="Google Shape;858;p26"/>
          <p:cNvGrpSpPr/>
          <p:nvPr/>
        </p:nvGrpSpPr>
        <p:grpSpPr>
          <a:xfrm>
            <a:off x="8796759" y="4917801"/>
            <a:ext cx="2425143" cy="936371"/>
            <a:chOff x="8796759" y="4917801"/>
            <a:chExt cx="2425142" cy="936370"/>
          </a:xfrm>
        </p:grpSpPr>
        <p:sp>
          <p:nvSpPr>
            <p:cNvPr id="859" name="Google Shape;859;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60" name="Google Shape;860;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61" name="Google Shape;861;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62" name="Google Shape;862;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pic>
        <p:nvPicPr>
          <p:cNvPr id="867" name="Google Shape;867;p27"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sp>
        <p:nvSpPr>
          <p:cNvPr id="868" name="Google Shape;868;p27"/>
          <p:cNvSpPr/>
          <p:nvPr/>
        </p:nvSpPr>
        <p:spPr>
          <a:xfrm>
            <a:off x="1012792" y="547713"/>
            <a:ext cx="10580802" cy="523180"/>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1400" b="0" i="0" u="none" strike="noStrike" cap="none">
                <a:solidFill>
                  <a:srgbClr val="AEAEAE"/>
                </a:solidFill>
                <a:latin typeface="Calibri"/>
                <a:ea typeface="Calibri"/>
                <a:cs typeface="Calibri"/>
                <a:sym typeface="Calibri"/>
              </a:rPr>
              <a:t>يطلب المدرس (ة) من </a:t>
            </a:r>
            <a:r>
              <a:rPr lang="ar-MA" sz="1400" b="0" i="0" u="none" strike="noStrike" cap="none">
                <a:solidFill>
                  <a:srgbClr val="FF0000"/>
                </a:solidFill>
                <a:latin typeface="Calibri"/>
                <a:ea typeface="Calibri"/>
                <a:cs typeface="Calibri"/>
                <a:sym typeface="Calibri"/>
              </a:rPr>
              <a:t>جماعة القسم </a:t>
            </a:r>
            <a:r>
              <a:rPr lang="ar-MA" sz="1400" b="0" i="0" u="none" strike="noStrike" cap="none">
                <a:solidFill>
                  <a:srgbClr val="AEAEAE"/>
                </a:solidFill>
                <a:latin typeface="Calibri"/>
                <a:ea typeface="Calibri"/>
                <a:cs typeface="Calibri"/>
                <a:sym typeface="Calibri"/>
              </a:rPr>
              <a:t>تَعيينَ أداة الاستدراك والمعنى الأول والمعنى المستدرك مِنْ كُلِّ عِبارَةٍ مِنَ الْعِباراتِ ، وبيان وظيفة الشرط في بناء المعنى، وتعليل ذلك بما يناسب،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sz="1800" b="0" i="0" u="none" strike="noStrike" cap="none">
              <a:solidFill>
                <a:srgbClr val="AEAEAE"/>
              </a:solidFill>
              <a:latin typeface="Calibri"/>
              <a:ea typeface="Calibri"/>
              <a:cs typeface="Calibri"/>
              <a:sym typeface="Calibri"/>
            </a:endParaRPr>
          </a:p>
        </p:txBody>
      </p:sp>
      <p:pic>
        <p:nvPicPr>
          <p:cNvPr id="869" name="Google Shape;869;p27"/>
          <p:cNvPicPr preferRelativeResize="0"/>
          <p:nvPr/>
        </p:nvPicPr>
        <p:blipFill rotWithShape="1">
          <a:blip r:embed="rId4">
            <a:alphaModFix/>
          </a:blip>
          <a:srcRect/>
          <a:stretch/>
        </p:blipFill>
        <p:spPr>
          <a:xfrm>
            <a:off x="270203" y="1027657"/>
            <a:ext cx="11833362" cy="5595540"/>
          </a:xfrm>
          <a:prstGeom prst="rect">
            <a:avLst/>
          </a:prstGeom>
          <a:noFill/>
          <a:ln>
            <a:noFill/>
          </a:ln>
        </p:spPr>
      </p:pic>
      <p:graphicFrame>
        <p:nvGraphicFramePr>
          <p:cNvPr id="870" name="Google Shape;870;p27"/>
          <p:cNvGraphicFramePr/>
          <p:nvPr/>
        </p:nvGraphicFramePr>
        <p:xfrm>
          <a:off x="850100" y="2454834"/>
          <a:ext cx="10668925" cy="1561319"/>
        </p:xfrm>
        <a:graphic>
          <a:graphicData uri="http://schemas.openxmlformats.org/drawingml/2006/table">
            <a:tbl>
              <a:tblPr bandRow="1">
                <a:noFill/>
                <a:tableStyleId>{853F7C01-37A2-431B-B48A-C52875E7B9A2}</a:tableStyleId>
              </a:tblPr>
              <a:tblGrid>
                <a:gridCol w="6160450">
                  <a:extLst>
                    <a:ext uri="{9D8B030D-6E8A-4147-A177-3AD203B41FA5}">
                      <a16:colId xmlns:a16="http://schemas.microsoft.com/office/drawing/2014/main" val="20000"/>
                    </a:ext>
                  </a:extLst>
                </a:gridCol>
                <a:gridCol w="1425675">
                  <a:extLst>
                    <a:ext uri="{9D8B030D-6E8A-4147-A177-3AD203B41FA5}">
                      <a16:colId xmlns:a16="http://schemas.microsoft.com/office/drawing/2014/main" val="20001"/>
                    </a:ext>
                  </a:extLst>
                </a:gridCol>
                <a:gridCol w="1623275">
                  <a:extLst>
                    <a:ext uri="{9D8B030D-6E8A-4147-A177-3AD203B41FA5}">
                      <a16:colId xmlns:a16="http://schemas.microsoft.com/office/drawing/2014/main" val="20002"/>
                    </a:ext>
                  </a:extLst>
                </a:gridCol>
                <a:gridCol w="1459525">
                  <a:extLst>
                    <a:ext uri="{9D8B030D-6E8A-4147-A177-3AD203B41FA5}">
                      <a16:colId xmlns:a16="http://schemas.microsoft.com/office/drawing/2014/main" val="20003"/>
                    </a:ext>
                  </a:extLst>
                </a:gridCol>
              </a:tblGrid>
              <a:tr h="434575">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المعنى الأول</a:t>
                      </a:r>
                      <a:endParaRPr sz="18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أداة الاستدراك</a:t>
                      </a:r>
                      <a:endParaRPr sz="18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المعنى المستدرك</a:t>
                      </a:r>
                      <a:endParaRPr sz="18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5358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1- حَقَّقَتِ الصِّناعَةُ تَطَوُّرًا كَبيرًا لَكِنَّ الصِّناعَةَ التَّقْليدِيَّةَ حافَظَتْ عَلى أَصالَتِها. </a:t>
                      </a:r>
                      <a:endParaRPr sz="2000" b="0" i="0" u="none" strike="noStrike" cap="none">
                        <a:solidFill>
                          <a:schemeClr val="lt1"/>
                        </a:solidFill>
                        <a:latin typeface="Calibri"/>
                        <a:ea typeface="Calibri"/>
                        <a:cs typeface="Calibri"/>
                        <a:sym typeface="Calibri"/>
                      </a:endParaRPr>
                    </a:p>
                  </a:txBody>
                  <a:tcPr marL="63500" marR="63500" marT="0" marB="0"/>
                </a:tc>
                <a:tc>
                  <a:txBody>
                    <a:bodyPr/>
                    <a:lstStyle/>
                    <a:p>
                      <a:pPr marL="0" marR="0" lvl="0" indent="0" algn="ctr" rtl="1">
                        <a:lnSpc>
                          <a:spcPct val="107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4889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2- أحبُّ السفرَ لكنْ لا أملكُ الوقتَ.</a:t>
                      </a:r>
                      <a:endParaRPr/>
                    </a:p>
                  </a:txBody>
                  <a:tcPr marL="63500" marR="63500" marT="0" marB="0"/>
                </a:tc>
                <a:tc>
                  <a:txBody>
                    <a:bodyPr/>
                    <a:lstStyle/>
                    <a:p>
                      <a:pPr marL="0" marR="0" lvl="0" indent="0" algn="ctr" rtl="1">
                        <a:lnSpc>
                          <a:spcPct val="107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endParaRPr sz="2400" u="none" strike="noStrike" cap="none">
                        <a:solidFill>
                          <a:schemeClr val="lt1"/>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
        <p:nvSpPr>
          <p:cNvPr id="871" name="Google Shape;871;p27"/>
          <p:cNvSpPr txBox="1"/>
          <p:nvPr/>
        </p:nvSpPr>
        <p:spPr>
          <a:xfrm>
            <a:off x="462117" y="234803"/>
            <a:ext cx="11056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أتعاون مع </a:t>
            </a:r>
            <a:r>
              <a:rPr lang="ar-MA" sz="1900" b="1" i="0" u="none" strike="noStrike" cap="none">
                <a:solidFill>
                  <a:srgbClr val="747474"/>
                </a:solidFill>
                <a:highlight>
                  <a:srgbClr val="FFFF00"/>
                </a:highlight>
                <a:latin typeface="Calibri"/>
                <a:ea typeface="Calibri"/>
                <a:cs typeface="Calibri"/>
                <a:sym typeface="Calibri"/>
              </a:rPr>
              <a:t>زملائي</a:t>
            </a:r>
            <a:r>
              <a:rPr lang="ar-MA" sz="1900" b="1" i="0" u="none" strike="noStrike" cap="none">
                <a:solidFill>
                  <a:schemeClr val="dk1"/>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لتعيين أداة الاستدراك والمعنى الأول والمعنى المستدرك مِنْ كُلِّ عِبارَةٍ مِنَ الْعِباراتِ الآتية:</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pic>
        <p:nvPicPr>
          <p:cNvPr id="876" name="Google Shape;876;p28"/>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877" name="Google Shape;877;p28"/>
          <p:cNvSpPr txBox="1"/>
          <p:nvPr/>
        </p:nvSpPr>
        <p:spPr>
          <a:xfrm>
            <a:off x="1226274" y="591410"/>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878" name="Google Shape;878;p28"/>
          <p:cNvSpPr txBox="1"/>
          <p:nvPr/>
        </p:nvSpPr>
        <p:spPr>
          <a:xfrm>
            <a:off x="462117" y="234803"/>
            <a:ext cx="11056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أتعاون مع </a:t>
            </a:r>
            <a:r>
              <a:rPr lang="ar-MA" sz="1900" b="1" i="0" u="none" strike="noStrike" cap="none">
                <a:solidFill>
                  <a:srgbClr val="747474"/>
                </a:solidFill>
                <a:highlight>
                  <a:srgbClr val="FFFF00"/>
                </a:highlight>
                <a:latin typeface="Calibri"/>
                <a:ea typeface="Calibri"/>
                <a:cs typeface="Calibri"/>
                <a:sym typeface="Calibri"/>
              </a:rPr>
              <a:t>زملائي</a:t>
            </a:r>
            <a:r>
              <a:rPr lang="ar-MA" sz="1900" b="1" i="0" u="none" strike="noStrike" cap="none">
                <a:solidFill>
                  <a:schemeClr val="dk1"/>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أداة الاستدراك والمعنى الأول والمعنى المستدرك مِنْ كُلِّ عِبارَةٍ مِنَ الْعِباراتِ الآتية: (الكراسة، ص: 68)</a:t>
            </a:r>
            <a:endParaRPr sz="1400" b="0" i="0" u="none" strike="noStrike" cap="none">
              <a:solidFill>
                <a:schemeClr val="dk1"/>
              </a:solidFill>
              <a:latin typeface="Arial"/>
              <a:ea typeface="Arial"/>
              <a:cs typeface="Arial"/>
              <a:sym typeface="Arial"/>
            </a:endParaRPr>
          </a:p>
        </p:txBody>
      </p:sp>
      <p:graphicFrame>
        <p:nvGraphicFramePr>
          <p:cNvPr id="879" name="Google Shape;879;p28"/>
          <p:cNvGraphicFramePr/>
          <p:nvPr/>
        </p:nvGraphicFramePr>
        <p:xfrm>
          <a:off x="850100" y="2454834"/>
          <a:ext cx="10668925" cy="1715942"/>
        </p:xfrm>
        <a:graphic>
          <a:graphicData uri="http://schemas.openxmlformats.org/drawingml/2006/table">
            <a:tbl>
              <a:tblPr bandRow="1">
                <a:noFill/>
                <a:tableStyleId>{853F7C01-37A2-431B-B48A-C52875E7B9A2}</a:tableStyleId>
              </a:tblPr>
              <a:tblGrid>
                <a:gridCol w="6160450">
                  <a:extLst>
                    <a:ext uri="{9D8B030D-6E8A-4147-A177-3AD203B41FA5}">
                      <a16:colId xmlns:a16="http://schemas.microsoft.com/office/drawing/2014/main" val="20000"/>
                    </a:ext>
                  </a:extLst>
                </a:gridCol>
                <a:gridCol w="1425675">
                  <a:extLst>
                    <a:ext uri="{9D8B030D-6E8A-4147-A177-3AD203B41FA5}">
                      <a16:colId xmlns:a16="http://schemas.microsoft.com/office/drawing/2014/main" val="20001"/>
                    </a:ext>
                  </a:extLst>
                </a:gridCol>
                <a:gridCol w="1623275">
                  <a:extLst>
                    <a:ext uri="{9D8B030D-6E8A-4147-A177-3AD203B41FA5}">
                      <a16:colId xmlns:a16="http://schemas.microsoft.com/office/drawing/2014/main" val="20002"/>
                    </a:ext>
                  </a:extLst>
                </a:gridCol>
                <a:gridCol w="1459525">
                  <a:extLst>
                    <a:ext uri="{9D8B030D-6E8A-4147-A177-3AD203B41FA5}">
                      <a16:colId xmlns:a16="http://schemas.microsoft.com/office/drawing/2014/main" val="20003"/>
                    </a:ext>
                  </a:extLst>
                </a:gridCol>
              </a:tblGrid>
              <a:tr h="434575">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المعنى الأول</a:t>
                      </a:r>
                      <a:endParaRPr sz="18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أداة الاستدراك</a:t>
                      </a:r>
                      <a:endParaRPr sz="18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المعنى المستدرك</a:t>
                      </a:r>
                      <a:endParaRPr sz="18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5358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1- حَقَّقَتِ الصِّناعَةُ تَطَوُّرًا كَبيرًا لَكِنَّ الصِّناعَةَ التَّقْليدِيَّةَ حافَظَتْ عَلى أَصالَتِها. </a:t>
                      </a:r>
                      <a:endParaRPr sz="2000" b="0" i="0" u="none" strike="noStrike" cap="none">
                        <a:solidFill>
                          <a:schemeClr val="dk1"/>
                        </a:solidFill>
                        <a:latin typeface="Calibri"/>
                        <a:ea typeface="Calibri"/>
                        <a:cs typeface="Calibri"/>
                        <a:sym typeface="Calibri"/>
                      </a:endParaRPr>
                    </a:p>
                  </a:txBody>
                  <a:tcPr marL="63500" marR="63500" marT="0" marB="0"/>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التطور الكبير الذي حققته الصناعة.</a:t>
                      </a:r>
                      <a:endParaRPr sz="16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لَكِنَّ</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محافظة الصناعة التقليدية على أصالتها</a:t>
                      </a:r>
                      <a:endParaRPr sz="16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4889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2- أحبُّ السفرَ لكنْ لا أملكُ الوقتَ.</a:t>
                      </a:r>
                      <a:endParaRPr sz="2000" b="0" i="0" u="none" strike="noStrike" cap="none">
                        <a:solidFill>
                          <a:schemeClr val="dk1"/>
                        </a:solidFill>
                        <a:latin typeface="Calibri"/>
                        <a:ea typeface="Calibri"/>
                        <a:cs typeface="Calibri"/>
                        <a:sym typeface="Calibri"/>
                      </a:endParaRPr>
                    </a:p>
                  </a:txBody>
                  <a:tcPr marL="63500" marR="63500" marT="0" marB="0"/>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أحبُّ السفرَ </a:t>
                      </a:r>
                      <a:endParaRPr sz="1600" b="0" i="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لكنْ</a:t>
                      </a:r>
                      <a:endParaRPr sz="2400" u="none" strike="noStrike" cap="none">
                        <a:solidFill>
                          <a:schemeClr val="dk1"/>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لا أملكُ الوقتَ للسفر حاليا</a:t>
                      </a:r>
                      <a:endParaRPr sz="1600" b="0" i="0" u="none" strike="noStrike" cap="none">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883"/>
        <p:cNvGrpSpPr/>
        <p:nvPr/>
      </p:nvGrpSpPr>
      <p:grpSpPr>
        <a:xfrm>
          <a:off x="0" y="0"/>
          <a:ext cx="0" cy="0"/>
          <a:chOff x="0" y="0"/>
          <a:chExt cx="0" cy="0"/>
        </a:xfrm>
      </p:grpSpPr>
      <p:grpSp>
        <p:nvGrpSpPr>
          <p:cNvPr id="884" name="Google Shape;884;p29"/>
          <p:cNvGrpSpPr/>
          <p:nvPr/>
        </p:nvGrpSpPr>
        <p:grpSpPr>
          <a:xfrm>
            <a:off x="812159" y="839749"/>
            <a:ext cx="10567685" cy="5198169"/>
            <a:chOff x="2184400" y="1402025"/>
            <a:chExt cx="7823200" cy="4942038"/>
          </a:xfrm>
        </p:grpSpPr>
        <p:sp>
          <p:nvSpPr>
            <p:cNvPr id="885" name="Google Shape;885;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86" name="Google Shape;886;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887" name="Google Shape;887;p29"/>
          <p:cNvGrpSpPr/>
          <p:nvPr/>
        </p:nvGrpSpPr>
        <p:grpSpPr>
          <a:xfrm>
            <a:off x="8649325" y="4917801"/>
            <a:ext cx="2572577" cy="936371"/>
            <a:chOff x="8649325" y="4917801"/>
            <a:chExt cx="2572576" cy="936370"/>
          </a:xfrm>
        </p:grpSpPr>
        <p:sp>
          <p:nvSpPr>
            <p:cNvPr id="888" name="Google Shape;888;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89" name="Google Shape;889;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890" name="Google Shape;890;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891" name="Google Shape;891;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30"/>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ar-MA" sz="1400" b="0" i="0" u="none" strike="noStrike" cap="none">
                <a:solidFill>
                  <a:schemeClr val="dk1"/>
                </a:solidFill>
                <a:latin typeface="Arial"/>
                <a:ea typeface="Arial"/>
                <a:cs typeface="Arial"/>
                <a:sym typeface="Arial"/>
              </a:rPr>
              <a:t> </a:t>
            </a:r>
            <a:br>
              <a:rPr lang="ar-MA" sz="1400" b="0" i="0" u="none" strike="noStrike" cap="none">
                <a:solidFill>
                  <a:schemeClr val="dk1"/>
                </a:solidFill>
                <a:latin typeface="Arial"/>
                <a:ea typeface="Arial"/>
                <a:cs typeface="Arial"/>
                <a:sym typeface="Arial"/>
              </a:rPr>
            </a:br>
            <a:r>
              <a:rPr lang="ar-MA" sz="1400" b="0" i="0" u="none" strike="noStrike" cap="none">
                <a:solidFill>
                  <a:srgbClr val="AEAEAE"/>
                </a:solidFill>
                <a:latin typeface="Calibri"/>
                <a:ea typeface="Calibri"/>
                <a:cs typeface="Calibri"/>
                <a:sym typeface="Calibri"/>
              </a:rPr>
              <a:t>يطلب المدر س من كل متعلم (ة) تَعيينَ أداة الاستدراك والمعنى الأول والمعنى المستدرك مِنْ كُلِّ عِبارَةٍ مِنَ الْعِباراتِ ، وبيان وظيفة الشرط في بناء المعنى في مدة دقبقتين، </a:t>
            </a:r>
            <a:r>
              <a:rPr lang="ar-MA" sz="1400" b="0" i="0" u="none" strike="noStrike" cap="none">
                <a:solidFill>
                  <a:srgbClr val="FF0000"/>
                </a:solidFill>
                <a:latin typeface="Calibri"/>
                <a:ea typeface="Calibri"/>
                <a:cs typeface="Calibri"/>
                <a:sym typeface="Calibri"/>
              </a:rPr>
              <a:t>ويدعوه</a:t>
            </a:r>
            <a:r>
              <a:rPr lang="ar-MA" sz="1400" b="0" i="0" u="none" strike="noStrike" cap="none">
                <a:solidFill>
                  <a:srgbClr val="AEAEAE"/>
                </a:solidFill>
                <a:latin typeface="Calibri"/>
                <a:ea typeface="Calibri"/>
                <a:cs typeface="Calibri"/>
                <a:sym typeface="Calibri"/>
              </a:rPr>
              <a:t> إلى شرح سيرورة توصله إلى الجواب </a:t>
            </a:r>
            <a:r>
              <a:rPr lang="ar-MA" sz="1400" b="0" i="0" u="none" strike="noStrike" cap="none">
                <a:solidFill>
                  <a:srgbClr val="FF0000"/>
                </a:solidFill>
                <a:latin typeface="Calibri"/>
                <a:ea typeface="Calibri"/>
                <a:cs typeface="Calibri"/>
                <a:sym typeface="Calibri"/>
              </a:rPr>
              <a:t>لزميله</a:t>
            </a:r>
            <a:r>
              <a:rPr lang="ar-MA" sz="1400" b="0" i="0" u="none" strike="noStrike" cap="none">
                <a:solidFill>
                  <a:srgbClr val="AEAEAE"/>
                </a:solidFill>
                <a:latin typeface="Calibri"/>
                <a:ea typeface="Calibri"/>
                <a:cs typeface="Calibri"/>
                <a:sym typeface="Calibri"/>
              </a:rPr>
              <a:t> في سياق التصحيح التبادلي، ثم ينهض متعلما لتقديم الإجابة وشرح خطوات الإجابة المتوصل إليها</a:t>
            </a:r>
            <a:br>
              <a:rPr lang="ar-MA" sz="1400" b="0" i="0" u="none" strike="noStrike" cap="none">
                <a:solidFill>
                  <a:srgbClr val="AEAEAE"/>
                </a:solidFill>
                <a:latin typeface="Calibri"/>
                <a:ea typeface="Calibri"/>
                <a:cs typeface="Calibri"/>
                <a:sym typeface="Calibri"/>
              </a:rPr>
            </a:br>
            <a:endParaRPr sz="1400" b="0" i="0" u="none" strike="noStrike" cap="none">
              <a:solidFill>
                <a:srgbClr val="AEAEAE"/>
              </a:solidFill>
              <a:latin typeface="Calibri"/>
              <a:ea typeface="Calibri"/>
              <a:cs typeface="Calibri"/>
              <a:sym typeface="Calibri"/>
            </a:endParaRPr>
          </a:p>
        </p:txBody>
      </p:sp>
      <p:sp>
        <p:nvSpPr>
          <p:cNvPr id="897" name="Google Shape;897;p30"/>
          <p:cNvSpPr txBox="1"/>
          <p:nvPr/>
        </p:nvSpPr>
        <p:spPr>
          <a:xfrm>
            <a:off x="218921" y="209484"/>
            <a:ext cx="11192904"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أُعَيِّنُ </a:t>
            </a:r>
            <a:r>
              <a:rPr lang="ar-MA" sz="2000" b="1" i="0" u="none" strike="noStrike" cap="none">
                <a:solidFill>
                  <a:srgbClr val="747474"/>
                </a:solidFill>
                <a:highlight>
                  <a:srgbClr val="FFFF00"/>
                </a:highlight>
                <a:latin typeface="Calibri"/>
                <a:ea typeface="Calibri"/>
                <a:cs typeface="Calibri"/>
                <a:sym typeface="Calibri"/>
              </a:rPr>
              <a:t>بالتعاون مع زميلي</a:t>
            </a:r>
            <a:r>
              <a:rPr lang="ar-MA" sz="2000" b="1" i="0" u="none" strike="noStrike" cap="none">
                <a:solidFill>
                  <a:schemeClr val="dk1"/>
                </a:solidFill>
                <a:latin typeface="Calibri"/>
                <a:ea typeface="Calibri"/>
                <a:cs typeface="Calibri"/>
                <a:sym typeface="Calibri"/>
              </a:rPr>
              <a:t> أداة الاستدراك والمعنى الأول والمعنى المستدرك  مِنْ كُلِّ عِبارَةٍ مِنَ الْعِباراتِ الآتية (الكراسة ص:68)</a:t>
            </a:r>
            <a:endParaRPr sz="1400" b="0" i="0" u="none" strike="noStrike" cap="none">
              <a:solidFill>
                <a:schemeClr val="dk1"/>
              </a:solidFill>
              <a:latin typeface="Arial"/>
              <a:ea typeface="Arial"/>
              <a:cs typeface="Arial"/>
              <a:sym typeface="Arial"/>
            </a:endParaRPr>
          </a:p>
        </p:txBody>
      </p:sp>
      <p:pic>
        <p:nvPicPr>
          <p:cNvPr id="898" name="Google Shape;898;p30"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pic>
        <p:nvPicPr>
          <p:cNvPr id="899" name="Google Shape;899;p30"/>
          <p:cNvPicPr preferRelativeResize="0"/>
          <p:nvPr/>
        </p:nvPicPr>
        <p:blipFill rotWithShape="1">
          <a:blip r:embed="rId4">
            <a:alphaModFix/>
          </a:blip>
          <a:srcRect/>
          <a:stretch/>
        </p:blipFill>
        <p:spPr>
          <a:xfrm>
            <a:off x="270203" y="1027657"/>
            <a:ext cx="11833362" cy="5595540"/>
          </a:xfrm>
          <a:prstGeom prst="rect">
            <a:avLst/>
          </a:prstGeom>
          <a:noFill/>
          <a:ln>
            <a:noFill/>
          </a:ln>
        </p:spPr>
      </p:pic>
      <p:graphicFrame>
        <p:nvGraphicFramePr>
          <p:cNvPr id="900" name="Google Shape;900;p30"/>
          <p:cNvGraphicFramePr/>
          <p:nvPr/>
        </p:nvGraphicFramePr>
        <p:xfrm>
          <a:off x="850100" y="2454834"/>
          <a:ext cx="10668925" cy="1459375"/>
        </p:xfrm>
        <a:graphic>
          <a:graphicData uri="http://schemas.openxmlformats.org/drawingml/2006/table">
            <a:tbl>
              <a:tblPr bandRow="1">
                <a:noFill/>
                <a:tableStyleId>{853F7C01-37A2-431B-B48A-C52875E7B9A2}</a:tableStyleId>
              </a:tblPr>
              <a:tblGrid>
                <a:gridCol w="6160450">
                  <a:extLst>
                    <a:ext uri="{9D8B030D-6E8A-4147-A177-3AD203B41FA5}">
                      <a16:colId xmlns:a16="http://schemas.microsoft.com/office/drawing/2014/main" val="20000"/>
                    </a:ext>
                  </a:extLst>
                </a:gridCol>
                <a:gridCol w="1425675">
                  <a:extLst>
                    <a:ext uri="{9D8B030D-6E8A-4147-A177-3AD203B41FA5}">
                      <a16:colId xmlns:a16="http://schemas.microsoft.com/office/drawing/2014/main" val="20001"/>
                    </a:ext>
                  </a:extLst>
                </a:gridCol>
                <a:gridCol w="1623275">
                  <a:extLst>
                    <a:ext uri="{9D8B030D-6E8A-4147-A177-3AD203B41FA5}">
                      <a16:colId xmlns:a16="http://schemas.microsoft.com/office/drawing/2014/main" val="20002"/>
                    </a:ext>
                  </a:extLst>
                </a:gridCol>
                <a:gridCol w="1459525">
                  <a:extLst>
                    <a:ext uri="{9D8B030D-6E8A-4147-A177-3AD203B41FA5}">
                      <a16:colId xmlns:a16="http://schemas.microsoft.com/office/drawing/2014/main" val="20003"/>
                    </a:ext>
                  </a:extLst>
                </a:gridCol>
              </a:tblGrid>
              <a:tr h="434575">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المعنى الأول</a:t>
                      </a:r>
                      <a:endParaRPr sz="18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أداة الاستدراك</a:t>
                      </a:r>
                      <a:endParaRPr sz="18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المعنى المستدرك</a:t>
                      </a:r>
                      <a:endParaRPr sz="18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5358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2- قالَ تَعالى: " وما ظَلَمونا، وَلَكِنْ كانوا أَنْفُسَهُمْ يَظْلِمونَ" البقرة الآية 57.</a:t>
                      </a:r>
                      <a:endParaRPr sz="2000" b="0" i="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4889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3- قال الشاعر:     وَما نَيْلُ الْمَطالِبِ بِالتَّمَنِّي *** ولَكِنْ تؤخذ الدُّنْيا غِلابا</a:t>
                      </a:r>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endParaRPr sz="2400" u="none" strike="noStrike" cap="none">
                        <a:solidFill>
                          <a:schemeClr val="lt1"/>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31"/>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pic>
        <p:nvPicPr>
          <p:cNvPr id="907" name="Google Shape;907;p31"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graphicFrame>
        <p:nvGraphicFramePr>
          <p:cNvPr id="908" name="Google Shape;908;p31"/>
          <p:cNvGraphicFramePr/>
          <p:nvPr/>
        </p:nvGraphicFramePr>
        <p:xfrm>
          <a:off x="521110" y="2454834"/>
          <a:ext cx="10997925" cy="1488585"/>
        </p:xfrm>
        <a:graphic>
          <a:graphicData uri="http://schemas.openxmlformats.org/drawingml/2006/table">
            <a:tbl>
              <a:tblPr bandRow="1">
                <a:noFill/>
                <a:tableStyleId>{853F7C01-37A2-431B-B48A-C52875E7B9A2}</a:tableStyleId>
              </a:tblPr>
              <a:tblGrid>
                <a:gridCol w="6350400">
                  <a:extLst>
                    <a:ext uri="{9D8B030D-6E8A-4147-A177-3AD203B41FA5}">
                      <a16:colId xmlns:a16="http://schemas.microsoft.com/office/drawing/2014/main" val="20000"/>
                    </a:ext>
                  </a:extLst>
                </a:gridCol>
                <a:gridCol w="1469650">
                  <a:extLst>
                    <a:ext uri="{9D8B030D-6E8A-4147-A177-3AD203B41FA5}">
                      <a16:colId xmlns:a16="http://schemas.microsoft.com/office/drawing/2014/main" val="20001"/>
                    </a:ext>
                  </a:extLst>
                </a:gridCol>
                <a:gridCol w="1486725">
                  <a:extLst>
                    <a:ext uri="{9D8B030D-6E8A-4147-A177-3AD203B41FA5}">
                      <a16:colId xmlns:a16="http://schemas.microsoft.com/office/drawing/2014/main" val="20002"/>
                    </a:ext>
                  </a:extLst>
                </a:gridCol>
                <a:gridCol w="1691150">
                  <a:extLst>
                    <a:ext uri="{9D8B030D-6E8A-4147-A177-3AD203B41FA5}">
                      <a16:colId xmlns:a16="http://schemas.microsoft.com/office/drawing/2014/main" val="20003"/>
                    </a:ext>
                  </a:extLst>
                </a:gridCol>
              </a:tblGrid>
              <a:tr h="434575">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المعنى الأول</a:t>
                      </a:r>
                      <a:endParaRPr sz="18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أداة الاستدراك</a:t>
                      </a:r>
                      <a:endParaRPr sz="18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المعنى المستدرك</a:t>
                      </a:r>
                      <a:endParaRPr sz="18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535850">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2- قالَ تَعالى: " وما ظَلَمونا، وَلَكِنْ كانوا أَنْفُسَهُمْ يَظْلِمونَ" البقرة الآية 57.</a:t>
                      </a:r>
                      <a:endParaRPr sz="2000" b="0" i="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عدم إضرار الشرك بالله  تعالى</a:t>
                      </a:r>
                      <a:endParaRPr sz="1600" b="0" i="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لَكِنْ</a:t>
                      </a:r>
                      <a:r>
                        <a:rPr lang="ar-MA" sz="2400" u="none" strike="noStrike" cap="none">
                          <a:solidFill>
                            <a:schemeClr val="dk1"/>
                          </a:solidFill>
                          <a:latin typeface="Calibri"/>
                          <a:ea typeface="Calibri"/>
                          <a:cs typeface="Calibri"/>
                          <a:sym typeface="Calibri"/>
                        </a:rPr>
                        <a:t> </a:t>
                      </a:r>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ظلم المشركين أنفسهم بالشرك</a:t>
                      </a:r>
                      <a:endParaRPr sz="1600" b="0" i="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488950">
                <a:tc>
                  <a:txBody>
                    <a:bodyPr/>
                    <a:lstStyle/>
                    <a:p>
                      <a:pPr marL="0" marR="0" lvl="0" indent="0" algn="r" rtl="1">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3- قال الشاعر:     وَما نَيْلُ الْمَطالِبِ بِالتَّمَنِّي *** ولَكِنْ تؤخذ الدُّنْيا غِلابا</a:t>
                      </a:r>
                      <a:endParaRPr/>
                    </a:p>
                    <a:p>
                      <a:pPr marL="0" marR="0" lvl="0" indent="0" algn="r" rtl="1">
                        <a:lnSpc>
                          <a:spcPct val="100000"/>
                        </a:lnSpc>
                        <a:spcBef>
                          <a:spcPts val="0"/>
                        </a:spcBef>
                        <a:spcAft>
                          <a:spcPts val="0"/>
                        </a:spcAft>
                        <a:buNone/>
                      </a:pPr>
                      <a:endParaRPr sz="1400" u="none" strike="noStrike" cap="none"/>
                    </a:p>
                  </a:txBody>
                  <a:tcPr marL="63500" marR="63500" marT="0" marB="0" anchor="b"/>
                </a:tc>
                <a:tc>
                  <a:txBody>
                    <a:bodyPr/>
                    <a:lstStyle/>
                    <a:p>
                      <a:pPr marL="0" marR="0" lvl="0" indent="0" algn="ctr" rtl="1">
                        <a:lnSpc>
                          <a:spcPct val="107000"/>
                        </a:lnSpc>
                        <a:spcBef>
                          <a:spcPts val="0"/>
                        </a:spcBef>
                        <a:spcAft>
                          <a:spcPts val="0"/>
                        </a:spcAft>
                        <a:buClr>
                          <a:srgbClr val="000000"/>
                        </a:buClr>
                        <a:buSzPts val="1400"/>
                        <a:buFont typeface="Arial"/>
                        <a:buNone/>
                      </a:pPr>
                      <a:r>
                        <a:rPr lang="ar-MA" sz="1400" b="0" i="0" u="none" strike="noStrike" cap="none">
                          <a:solidFill>
                            <a:schemeClr val="dk1"/>
                          </a:solidFill>
                          <a:latin typeface="Calibri"/>
                          <a:ea typeface="Calibri"/>
                          <a:cs typeface="Calibri"/>
                          <a:sym typeface="Calibri"/>
                        </a:rPr>
                        <a:t>استحالة تحقيق المطالب بالمتمنيات</a:t>
                      </a:r>
                      <a:endParaRPr sz="1400" b="0" i="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لَكِنْ</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العمل والجد سبيلا بلوغ أعلى المراتب في الدنيا</a:t>
                      </a:r>
                      <a:endParaRPr sz="1600" b="0" i="0" u="none" strike="noStrike" cap="none">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
        <p:nvSpPr>
          <p:cNvPr id="909" name="Google Shape;909;p31"/>
          <p:cNvSpPr txBox="1"/>
          <p:nvPr/>
        </p:nvSpPr>
        <p:spPr>
          <a:xfrm>
            <a:off x="218921" y="209484"/>
            <a:ext cx="11192904"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أُعَيِّنُ </a:t>
            </a:r>
            <a:r>
              <a:rPr lang="ar-MA" sz="2000" b="1" i="0" u="none" strike="noStrike" cap="none">
                <a:solidFill>
                  <a:srgbClr val="747474"/>
                </a:solidFill>
                <a:highlight>
                  <a:srgbClr val="FFFF00"/>
                </a:highlight>
                <a:latin typeface="Calibri"/>
                <a:ea typeface="Calibri"/>
                <a:cs typeface="Calibri"/>
                <a:sym typeface="Calibri"/>
              </a:rPr>
              <a:t>بالتعاون مع زميلي</a:t>
            </a:r>
            <a:r>
              <a:rPr lang="ar-MA" sz="2000" b="1" i="0" u="none" strike="noStrike" cap="none">
                <a:solidFill>
                  <a:schemeClr val="dk1"/>
                </a:solidFill>
                <a:latin typeface="Calibri"/>
                <a:ea typeface="Calibri"/>
                <a:cs typeface="Calibri"/>
                <a:sym typeface="Calibri"/>
              </a:rPr>
              <a:t> أداة الاستدراك والمعنى الأول والمعنى المستدرك  مِنْ كُلِّ عِبارَةٍ مِنَ الْعِباراتِ الآتية (الكراسة ص:68)</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913"/>
        <p:cNvGrpSpPr/>
        <p:nvPr/>
      </p:nvGrpSpPr>
      <p:grpSpPr>
        <a:xfrm>
          <a:off x="0" y="0"/>
          <a:ext cx="0" cy="0"/>
          <a:chOff x="0" y="0"/>
          <a:chExt cx="0" cy="0"/>
        </a:xfrm>
      </p:grpSpPr>
      <p:grpSp>
        <p:nvGrpSpPr>
          <p:cNvPr id="914" name="Google Shape;914;p32"/>
          <p:cNvGrpSpPr/>
          <p:nvPr/>
        </p:nvGrpSpPr>
        <p:grpSpPr>
          <a:xfrm>
            <a:off x="812159" y="829917"/>
            <a:ext cx="10567685" cy="5198169"/>
            <a:chOff x="2184400" y="1402025"/>
            <a:chExt cx="7823200" cy="4942038"/>
          </a:xfrm>
        </p:grpSpPr>
        <p:sp>
          <p:nvSpPr>
            <p:cNvPr id="915" name="Google Shape;915;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16" name="Google Shape;916;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917" name="Google Shape;917;p32"/>
          <p:cNvGrpSpPr/>
          <p:nvPr/>
        </p:nvGrpSpPr>
        <p:grpSpPr>
          <a:xfrm>
            <a:off x="8664315" y="5002108"/>
            <a:ext cx="2351651" cy="708937"/>
            <a:chOff x="8664315" y="5002108"/>
            <a:chExt cx="2351650" cy="708937"/>
          </a:xfrm>
        </p:grpSpPr>
        <p:sp>
          <p:nvSpPr>
            <p:cNvPr id="918" name="Google Shape;918;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19" name="Google Shape;919;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920" name="Google Shape;920;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pic>
        <p:nvPicPr>
          <p:cNvPr id="925" name="Google Shape;925;p101"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926" name="Google Shape;926;p101"/>
          <p:cNvSpPr txBox="1"/>
          <p:nvPr/>
        </p:nvSpPr>
        <p:spPr>
          <a:xfrm>
            <a:off x="845574" y="537400"/>
            <a:ext cx="10805652"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None/>
            </a:pPr>
            <a:r>
              <a:rPr lang="ar-MA" sz="1400" b="0" i="1" u="none" strike="noStrike" cap="none">
                <a:solidFill>
                  <a:srgbClr val="AEAEAE"/>
                </a:solidFill>
                <a:latin typeface="Calibri"/>
                <a:ea typeface="Calibri"/>
                <a:cs typeface="Calibri"/>
                <a:sym typeface="Calibri"/>
              </a:rPr>
              <a:t>يدعو الأستاذ كل متعلم (ة) إلى تَعيينَ أداة الاستدراك والمعنى الأول والمعنى المستدرك مِنْ كُلِّ عِبارَةٍ مِنَ الْعِباراتِ، وبيان وظيفة الشرط في بناء المعنى، في مدة دقبقتين، وتعليل ذلك بما يناسب،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1" u="none" strike="noStrike" cap="none">
              <a:solidFill>
                <a:srgbClr val="AEAEAE"/>
              </a:solidFill>
              <a:latin typeface="Calibri"/>
              <a:ea typeface="Calibri"/>
              <a:cs typeface="Calibri"/>
              <a:sym typeface="Calibri"/>
            </a:endParaRPr>
          </a:p>
        </p:txBody>
      </p:sp>
      <p:sp>
        <p:nvSpPr>
          <p:cNvPr id="927" name="Google Shape;927;p101"/>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أُعَيِّنُ، </a:t>
            </a:r>
            <a:r>
              <a:rPr lang="ar-MA" sz="1800" b="1" i="0" u="none" strike="noStrike" cap="none">
                <a:solidFill>
                  <a:schemeClr val="dk1"/>
                </a:solidFill>
                <a:highlight>
                  <a:srgbClr val="FFFF00"/>
                </a:highlight>
                <a:latin typeface="Calibri"/>
                <a:ea typeface="Calibri"/>
                <a:cs typeface="Calibri"/>
                <a:sym typeface="Calibri"/>
              </a:rPr>
              <a:t>بمفردي</a:t>
            </a:r>
            <a:r>
              <a:rPr lang="ar-MA" sz="1800" b="1" i="0" u="none" strike="noStrike" cap="none">
                <a:solidFill>
                  <a:schemeClr val="dk1"/>
                </a:solidFill>
                <a:latin typeface="Calibri"/>
                <a:ea typeface="Calibri"/>
                <a:cs typeface="Calibri"/>
                <a:sym typeface="Calibri"/>
              </a:rPr>
              <a:t>، أداة الاستدراك والمعنى الأول والمعنى المستدرك مِنْ كُلِّ عِبارَةٍ مِنَ الْعِباراتِ الآتية (الكراسة ص:68)</a:t>
            </a:r>
            <a:endParaRPr sz="1800" b="0" i="0" u="none" strike="noStrike" cap="none">
              <a:solidFill>
                <a:schemeClr val="dk1"/>
              </a:solidFill>
              <a:latin typeface="Arial"/>
              <a:ea typeface="Arial"/>
              <a:cs typeface="Arial"/>
              <a:sym typeface="Arial"/>
            </a:endParaRPr>
          </a:p>
        </p:txBody>
      </p:sp>
      <p:pic>
        <p:nvPicPr>
          <p:cNvPr id="928" name="Google Shape;928;p101"/>
          <p:cNvPicPr preferRelativeResize="0"/>
          <p:nvPr/>
        </p:nvPicPr>
        <p:blipFill rotWithShape="1">
          <a:blip r:embed="rId4">
            <a:alphaModFix/>
          </a:blip>
          <a:srcRect/>
          <a:stretch/>
        </p:blipFill>
        <p:spPr>
          <a:xfrm>
            <a:off x="270203" y="1027657"/>
            <a:ext cx="11833362" cy="5595540"/>
          </a:xfrm>
          <a:prstGeom prst="rect">
            <a:avLst/>
          </a:prstGeom>
          <a:noFill/>
          <a:ln>
            <a:noFill/>
          </a:ln>
        </p:spPr>
      </p:pic>
      <p:graphicFrame>
        <p:nvGraphicFramePr>
          <p:cNvPr id="929" name="Google Shape;929;p101"/>
          <p:cNvGraphicFramePr/>
          <p:nvPr/>
        </p:nvGraphicFramePr>
        <p:xfrm>
          <a:off x="850100" y="2454834"/>
          <a:ext cx="10668925" cy="1459375"/>
        </p:xfrm>
        <a:graphic>
          <a:graphicData uri="http://schemas.openxmlformats.org/drawingml/2006/table">
            <a:tbl>
              <a:tblPr bandRow="1">
                <a:noFill/>
                <a:tableStyleId>{853F7C01-37A2-431B-B48A-C52875E7B9A2}</a:tableStyleId>
              </a:tblPr>
              <a:tblGrid>
                <a:gridCol w="6160450">
                  <a:extLst>
                    <a:ext uri="{9D8B030D-6E8A-4147-A177-3AD203B41FA5}">
                      <a16:colId xmlns:a16="http://schemas.microsoft.com/office/drawing/2014/main" val="20000"/>
                    </a:ext>
                  </a:extLst>
                </a:gridCol>
                <a:gridCol w="1425675">
                  <a:extLst>
                    <a:ext uri="{9D8B030D-6E8A-4147-A177-3AD203B41FA5}">
                      <a16:colId xmlns:a16="http://schemas.microsoft.com/office/drawing/2014/main" val="20001"/>
                    </a:ext>
                  </a:extLst>
                </a:gridCol>
                <a:gridCol w="1623275">
                  <a:extLst>
                    <a:ext uri="{9D8B030D-6E8A-4147-A177-3AD203B41FA5}">
                      <a16:colId xmlns:a16="http://schemas.microsoft.com/office/drawing/2014/main" val="20002"/>
                    </a:ext>
                  </a:extLst>
                </a:gridCol>
                <a:gridCol w="1459525">
                  <a:extLst>
                    <a:ext uri="{9D8B030D-6E8A-4147-A177-3AD203B41FA5}">
                      <a16:colId xmlns:a16="http://schemas.microsoft.com/office/drawing/2014/main" val="20003"/>
                    </a:ext>
                  </a:extLst>
                </a:gridCol>
              </a:tblGrid>
              <a:tr h="434575">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المعنى الأول</a:t>
                      </a:r>
                      <a:endParaRPr sz="18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أداة الاستدراك</a:t>
                      </a:r>
                      <a:endParaRPr sz="18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lt1"/>
                          </a:solidFill>
                          <a:latin typeface="Calibri"/>
                          <a:ea typeface="Calibri"/>
                          <a:cs typeface="Calibri"/>
                          <a:sym typeface="Calibri"/>
                        </a:rPr>
                        <a:t>المعنى المستدرك</a:t>
                      </a:r>
                      <a:endParaRPr sz="18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535850">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4 ـ الْجَوُّ لَطيفٌ غَيْرَ أَنَّ الرِّياحَ قَوِيَّةٌ.</a:t>
                      </a:r>
                      <a:endParaRPr sz="16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488950">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5 ـ لا تَكُنْ ارْتجالِيّاً في تَدْبيرِكَ لِلْوَقْتِ، لَكِنْ حازِماً.</a:t>
                      </a:r>
                      <a:endParaRPr sz="16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endParaRPr sz="2400" u="none" strike="noStrike" cap="none">
                        <a:solidFill>
                          <a:schemeClr val="lt1"/>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pic>
        <p:nvPicPr>
          <p:cNvPr id="934" name="Google Shape;934;p34"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935" name="Google Shape;935;p34"/>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المفعول فيه /الظرف في  كل جملة، ويعمد رفقة جماعة الفصل إلى تصحيح التمرين</a:t>
            </a:r>
            <a:endParaRPr sz="1400" b="0" i="1" u="none" strike="noStrike" cap="none">
              <a:solidFill>
                <a:srgbClr val="AEAEAE"/>
              </a:solidFill>
              <a:latin typeface="Calibri"/>
              <a:ea typeface="Calibri"/>
              <a:cs typeface="Calibri"/>
              <a:sym typeface="Calibri"/>
            </a:endParaRPr>
          </a:p>
        </p:txBody>
      </p:sp>
      <p:graphicFrame>
        <p:nvGraphicFramePr>
          <p:cNvPr id="936" name="Google Shape;936;p34"/>
          <p:cNvGraphicFramePr/>
          <p:nvPr/>
        </p:nvGraphicFramePr>
        <p:xfrm>
          <a:off x="850100" y="2454834"/>
          <a:ext cx="10668925" cy="1715942"/>
        </p:xfrm>
        <a:graphic>
          <a:graphicData uri="http://schemas.openxmlformats.org/drawingml/2006/table">
            <a:tbl>
              <a:tblPr bandRow="1">
                <a:noFill/>
                <a:tableStyleId>{853F7C01-37A2-431B-B48A-C52875E7B9A2}</a:tableStyleId>
              </a:tblPr>
              <a:tblGrid>
                <a:gridCol w="6160450">
                  <a:extLst>
                    <a:ext uri="{9D8B030D-6E8A-4147-A177-3AD203B41FA5}">
                      <a16:colId xmlns:a16="http://schemas.microsoft.com/office/drawing/2014/main" val="20000"/>
                    </a:ext>
                  </a:extLst>
                </a:gridCol>
                <a:gridCol w="1425675">
                  <a:extLst>
                    <a:ext uri="{9D8B030D-6E8A-4147-A177-3AD203B41FA5}">
                      <a16:colId xmlns:a16="http://schemas.microsoft.com/office/drawing/2014/main" val="20001"/>
                    </a:ext>
                  </a:extLst>
                </a:gridCol>
                <a:gridCol w="1623275">
                  <a:extLst>
                    <a:ext uri="{9D8B030D-6E8A-4147-A177-3AD203B41FA5}">
                      <a16:colId xmlns:a16="http://schemas.microsoft.com/office/drawing/2014/main" val="20002"/>
                    </a:ext>
                  </a:extLst>
                </a:gridCol>
                <a:gridCol w="1459525">
                  <a:extLst>
                    <a:ext uri="{9D8B030D-6E8A-4147-A177-3AD203B41FA5}">
                      <a16:colId xmlns:a16="http://schemas.microsoft.com/office/drawing/2014/main" val="20003"/>
                    </a:ext>
                  </a:extLst>
                </a:gridCol>
              </a:tblGrid>
              <a:tr h="434575">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المعنى الأول</a:t>
                      </a:r>
                      <a:endParaRPr sz="18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أداة الاستدراك</a:t>
                      </a:r>
                      <a:endParaRPr sz="18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المعنى المستدرك</a:t>
                      </a:r>
                      <a:endParaRPr sz="18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535850">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4 ـ الْجَوُّ لَطيفٌ غَيْرَ أَنَّ الرِّياحَ قَوِيَّةٌ.</a:t>
                      </a:r>
                      <a:endParaRPr sz="16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التطور الكبير الذي حققته الصناعة.</a:t>
                      </a:r>
                      <a:endParaRPr sz="16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غَيْرَ أَنَّ</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محافظة الصناعة التقليدية على أصالتها</a:t>
                      </a:r>
                      <a:endParaRPr sz="16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488950">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5 ـ لا تَكُنْ ارْتجالِيّاً في تَدْبيرِكَ لِلْوَقْتِ، لَكِنْ حازِماً.</a:t>
                      </a:r>
                      <a:endParaRPr sz="16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نهي عن الارتجال في تدبير الوقت</a:t>
                      </a:r>
                      <a:endParaRPr sz="1600" b="0" i="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لَكِنْ</a:t>
                      </a:r>
                      <a:r>
                        <a:rPr lang="ar-MA" sz="2400" u="none" strike="noStrike" cap="none">
                          <a:solidFill>
                            <a:schemeClr val="dk1"/>
                          </a:solidFill>
                          <a:latin typeface="Calibri"/>
                          <a:ea typeface="Calibri"/>
                          <a:cs typeface="Calibri"/>
                          <a:sym typeface="Calibri"/>
                        </a:rPr>
                        <a:t> </a:t>
                      </a:r>
                      <a:endParaRPr/>
                    </a:p>
                  </a:txBody>
                  <a:tcPr marL="68575" marR="68575" marT="0" marB="0"/>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a:solidFill>
                            <a:schemeClr val="dk1"/>
                          </a:solidFill>
                          <a:latin typeface="Calibri"/>
                          <a:ea typeface="Calibri"/>
                          <a:cs typeface="Calibri"/>
                          <a:sym typeface="Calibri"/>
                        </a:rPr>
                        <a:t>حث على الحزم في تدبير الوقت.</a:t>
                      </a:r>
                      <a:endParaRPr sz="1600" b="0" i="0" u="none" strike="noStrike" cap="none">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
        <p:nvSpPr>
          <p:cNvPr id="937" name="Google Shape;937;p34"/>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أُعَيِّنُ، </a:t>
            </a:r>
            <a:r>
              <a:rPr lang="ar-MA" sz="1800" b="1" i="0" u="none" strike="noStrike" cap="none">
                <a:solidFill>
                  <a:schemeClr val="dk1"/>
                </a:solidFill>
                <a:highlight>
                  <a:srgbClr val="FFFF00"/>
                </a:highlight>
                <a:latin typeface="Calibri"/>
                <a:ea typeface="Calibri"/>
                <a:cs typeface="Calibri"/>
                <a:sym typeface="Calibri"/>
              </a:rPr>
              <a:t>بمفردي</a:t>
            </a:r>
            <a:r>
              <a:rPr lang="ar-MA" sz="1800" b="1" i="0" u="none" strike="noStrike" cap="none">
                <a:solidFill>
                  <a:schemeClr val="dk1"/>
                </a:solidFill>
                <a:latin typeface="Calibri"/>
                <a:ea typeface="Calibri"/>
                <a:cs typeface="Calibri"/>
                <a:sym typeface="Calibri"/>
              </a:rPr>
              <a:t>، أداة الاستدراك والمعنى الأول والمعنى المستدرك مِنْ كُلِّ عِبارَةٍ مِنَ الْعِباراتِ الآتية (الكراسة ص:68)</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02"/>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 20  دقيقة </a:t>
            </a:r>
            <a:endParaRPr/>
          </a:p>
        </p:txBody>
      </p:sp>
      <p:sp>
        <p:nvSpPr>
          <p:cNvPr id="943" name="Google Shape;943;p102"/>
          <p:cNvSpPr txBox="1">
            <a:spLocks noGrp="1"/>
          </p:cNvSpPr>
          <p:nvPr>
            <p:ph type="body" idx="2"/>
          </p:nvPr>
        </p:nvSpPr>
        <p:spPr>
          <a:xfrm>
            <a:off x="5025418" y="1815986"/>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توظيف الاستدراك في سياقات تواصلية مختلفة</a:t>
            </a:r>
            <a:endParaRPr/>
          </a:p>
        </p:txBody>
      </p:sp>
      <p:pic>
        <p:nvPicPr>
          <p:cNvPr id="944" name="Google Shape;944;p102"/>
          <p:cNvPicPr preferRelativeResize="0"/>
          <p:nvPr/>
        </p:nvPicPr>
        <p:blipFill rotWithShape="1">
          <a:blip r:embed="rId3">
            <a:alphaModFix/>
          </a:blip>
          <a:srcRect/>
          <a:stretch/>
        </p:blipFill>
        <p:spPr>
          <a:xfrm>
            <a:off x="650632" y="1611189"/>
            <a:ext cx="3335214" cy="333521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103"/>
          <p:cNvSpPr txBox="1">
            <a:spLocks noGrp="1"/>
          </p:cNvSpPr>
          <p:nvPr>
            <p:ph type="title"/>
          </p:nvPr>
        </p:nvSpPr>
        <p:spPr>
          <a:xfrm>
            <a:off x="932969" y="30125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توظيف الاستدراك في سياق تواصلي</a:t>
            </a:r>
            <a:endParaRPr>
              <a:solidFill>
                <a:schemeClr val="dk1"/>
              </a:solidFill>
            </a:endParaRPr>
          </a:p>
        </p:txBody>
      </p:sp>
      <p:sp>
        <p:nvSpPr>
          <p:cNvPr id="950" name="Google Shape;950;p10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يطرح المدرّس أسئلة حول طريقة توظيف الاستدراك، ويجيب عنها وفق ما  يأتي:</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951" name="Google Shape;951;p103"/>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952" name="Google Shape;952;p103"/>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953" name="Google Shape;953;p103"/>
          <p:cNvSpPr txBox="1"/>
          <p:nvPr/>
        </p:nvSpPr>
        <p:spPr>
          <a:xfrm>
            <a:off x="789866" y="1682426"/>
            <a:ext cx="10815484" cy="3257174"/>
          </a:xfrm>
          <a:prstGeom prst="rect">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لتوضيح استراتيجية توظيف الاستدراك، يصرح الأستاذ بالخطوات الآتية:</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أنطلق من وضعية /سياق تواصلي يتطلب توظيف الاستدراك.</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أحدد الهدف من توظيف الاستدراك "توجيه المخاطب إلى اتخاذ قرار". </a:t>
            </a:r>
            <a:endParaRPr/>
          </a:p>
          <a:p>
            <a:pPr marL="0" marR="0" lvl="0" indent="0" algn="r" rtl="1">
              <a:lnSpc>
                <a:spcPct val="150000"/>
              </a:lnSpc>
              <a:spcBef>
                <a:spcPts val="0"/>
              </a:spcBef>
              <a:spcAft>
                <a:spcPts val="0"/>
              </a:spcAft>
              <a:buNone/>
            </a:pPr>
            <a:r>
              <a:rPr lang="ar-MA" sz="2800" b="0" i="0" u="none" strike="noStrike" cap="none">
                <a:solidFill>
                  <a:srgbClr val="000000"/>
                </a:solidFill>
                <a:latin typeface="Calibri"/>
                <a:ea typeface="Calibri"/>
                <a:cs typeface="Calibri"/>
                <a:sym typeface="Calibri"/>
              </a:rPr>
              <a:t>- أصوغ عبارة تتضمن الاستدراك.</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 أشير أثناء الإنجاز إلى بعض الأخطاء التي يتعين الانتباه إليها. </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1029"/>
        <p:cNvGrpSpPr/>
        <p:nvPr/>
      </p:nvGrpSpPr>
      <p:grpSpPr>
        <a:xfrm>
          <a:off x="0" y="0"/>
          <a:ext cx="0" cy="0"/>
          <a:chOff x="0" y="0"/>
          <a:chExt cx="0" cy="0"/>
        </a:xfrm>
      </p:grpSpPr>
      <p:grpSp>
        <p:nvGrpSpPr>
          <p:cNvPr id="1030" name="Google Shape;1030;p39"/>
          <p:cNvGrpSpPr/>
          <p:nvPr/>
        </p:nvGrpSpPr>
        <p:grpSpPr>
          <a:xfrm>
            <a:off x="812159" y="829917"/>
            <a:ext cx="10567685" cy="5198169"/>
            <a:chOff x="2184400" y="1402025"/>
            <a:chExt cx="7823200" cy="4942038"/>
          </a:xfrm>
        </p:grpSpPr>
        <p:sp>
          <p:nvSpPr>
            <p:cNvPr id="1031" name="Google Shape;1031;p39"/>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2" name="Google Shape;1032;p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1033" name="Google Shape;1033;p39"/>
          <p:cNvGrpSpPr/>
          <p:nvPr/>
        </p:nvGrpSpPr>
        <p:grpSpPr>
          <a:xfrm>
            <a:off x="8796759" y="4917801"/>
            <a:ext cx="2425143" cy="936371"/>
            <a:chOff x="8796759" y="4917801"/>
            <a:chExt cx="2425142" cy="936370"/>
          </a:xfrm>
        </p:grpSpPr>
        <p:sp>
          <p:nvSpPr>
            <p:cNvPr id="1034" name="Google Shape;1034;p3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5" name="Google Shape;1035;p39"/>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1036" name="Google Shape;1036;p39"/>
          <p:cNvPicPr preferRelativeResize="0"/>
          <p:nvPr/>
        </p:nvPicPr>
        <p:blipFill rotWithShape="1">
          <a:blip r:embed="rId4">
            <a:alphaModFix/>
          </a:blip>
          <a:srcRect/>
          <a:stretch/>
        </p:blipFill>
        <p:spPr>
          <a:xfrm>
            <a:off x="4992506" y="1398207"/>
            <a:ext cx="2206989" cy="220698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pic>
        <p:nvPicPr>
          <p:cNvPr id="1041" name="Google Shape;1041;p40"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pic>
        <p:nvPicPr>
          <p:cNvPr id="1042" name="Google Shape;1042;p40"/>
          <p:cNvPicPr preferRelativeResize="0"/>
          <p:nvPr/>
        </p:nvPicPr>
        <p:blipFill rotWithShape="1">
          <a:blip r:embed="rId4">
            <a:alphaModFix/>
          </a:blip>
          <a:srcRect/>
          <a:stretch/>
        </p:blipFill>
        <p:spPr>
          <a:xfrm>
            <a:off x="270203" y="1027657"/>
            <a:ext cx="11833362" cy="5595540"/>
          </a:xfrm>
          <a:prstGeom prst="rect">
            <a:avLst/>
          </a:prstGeom>
          <a:noFill/>
          <a:ln>
            <a:noFill/>
          </a:ln>
        </p:spPr>
      </p:pic>
      <p:sp>
        <p:nvSpPr>
          <p:cNvPr id="1043" name="Google Shape;1043;p40"/>
          <p:cNvSpPr txBox="1"/>
          <p:nvPr/>
        </p:nvSpPr>
        <p:spPr>
          <a:xfrm>
            <a:off x="1330348" y="583627"/>
            <a:ext cx="10292750"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Clr>
                <a:srgbClr val="AEABAB"/>
              </a:buClr>
              <a:buSzPts val="1400"/>
              <a:buFont typeface="Calibri"/>
              <a:buNone/>
            </a:pPr>
            <a:r>
              <a:rPr lang="ar-MA" sz="1400" b="0" i="1" u="none" strike="noStrike" cap="none">
                <a:solidFill>
                  <a:srgbClr val="AEABAB"/>
                </a:solidFill>
                <a:latin typeface="Arial"/>
                <a:ea typeface="Arial"/>
                <a:cs typeface="Arial"/>
                <a:sym typeface="Arial"/>
              </a:rPr>
              <a:t>يطلب المدر س (ة) من</a:t>
            </a:r>
            <a:r>
              <a:rPr lang="ar-MA" sz="1400" b="0" i="1" u="none" strike="noStrike" cap="none">
                <a:solidFill>
                  <a:srgbClr val="FF0000"/>
                </a:solidFill>
                <a:latin typeface="Arial"/>
                <a:ea typeface="Arial"/>
                <a:cs typeface="Arial"/>
                <a:sym typeface="Arial"/>
              </a:rPr>
              <a:t> جماعة القسم </a:t>
            </a:r>
            <a:r>
              <a:rPr lang="ar-MA" sz="1400" b="0" i="1" u="none" strike="noStrike" cap="none">
                <a:solidFill>
                  <a:srgbClr val="BFBFBF"/>
                </a:solidFill>
                <a:latin typeface="Arial"/>
                <a:ea typeface="Arial"/>
                <a:cs typeface="Arial"/>
                <a:sym typeface="Arial"/>
              </a:rPr>
              <a:t>على إتمام ݴلْفَراغ في ݴلْجُمَلِ ݴلآتِيَةِ بِأَداةِ الاسْتِدْراكِ الْمُناسِبَةِ لِتَوْضيحِ الْمَعْنى أَوْ تَصْحيحِهِ</a:t>
            </a:r>
            <a:r>
              <a:rPr lang="ar-MA" sz="1400" b="0" i="1" u="none" strike="noStrike" cap="none">
                <a:solidFill>
                  <a:srgbClr val="AEABAB"/>
                </a:solidFill>
                <a:latin typeface="Arial"/>
                <a:ea typeface="Arial"/>
                <a:cs typeface="Arial"/>
                <a:sym typeface="Arial"/>
              </a:rPr>
              <a:t>، مع التصريح بسيرورة الإنجاز، ثم ينهض متعلما لتقديم الإجابة، ويطلب منه توضيح سيرورة الإنجاز لزملائه، مع حث المتعلمين على إبداء رأيهم في جوابه </a:t>
            </a:r>
            <a:endParaRPr/>
          </a:p>
        </p:txBody>
      </p:sp>
      <p:sp>
        <p:nvSpPr>
          <p:cNvPr id="1044" name="Google Shape;1044;p40"/>
          <p:cNvSpPr txBox="1"/>
          <p:nvPr/>
        </p:nvSpPr>
        <p:spPr>
          <a:xfrm>
            <a:off x="1150373" y="2667564"/>
            <a:ext cx="10000789" cy="1466235"/>
          </a:xfrm>
          <a:prstGeom prst="rect">
            <a:avLst/>
          </a:prstGeom>
          <a:noFill/>
          <a:ln>
            <a:noFill/>
          </a:ln>
        </p:spPr>
        <p:txBody>
          <a:bodyPr spcFirstLastPara="1" wrap="square" lIns="91425" tIns="45700" rIns="91425" bIns="45700" anchor="t" anchorCtr="0">
            <a:spAutoFit/>
          </a:bodyPr>
          <a:lstStyle/>
          <a:p>
            <a:pPr marL="0" marR="0" lvl="0" indent="0" algn="r" rtl="0">
              <a:lnSpc>
                <a:spcPct val="200000"/>
              </a:lnSpc>
              <a:spcBef>
                <a:spcPts val="0"/>
              </a:spcBef>
              <a:spcAft>
                <a:spcPts val="0"/>
              </a:spcAft>
              <a:buNone/>
            </a:pPr>
            <a:r>
              <a:rPr lang="ar-MA" sz="2400" b="0" i="0" u="none" strike="noStrike" cap="none">
                <a:solidFill>
                  <a:schemeClr val="lt1"/>
                </a:solidFill>
                <a:latin typeface="Calibri"/>
                <a:ea typeface="Calibri"/>
                <a:cs typeface="Calibri"/>
                <a:sym typeface="Calibri"/>
              </a:rPr>
              <a:t>1- أحب الحرف اليدوية، ........................ أحب صناعة الفخار أكثر.</a:t>
            </a:r>
            <a:endParaRPr/>
          </a:p>
          <a:p>
            <a:pPr marL="0" marR="0" lvl="0" indent="0" algn="r" rtl="0">
              <a:lnSpc>
                <a:spcPct val="200000"/>
              </a:lnSpc>
              <a:spcBef>
                <a:spcPts val="0"/>
              </a:spcBef>
              <a:spcAft>
                <a:spcPts val="0"/>
              </a:spcAft>
              <a:buNone/>
            </a:pPr>
            <a:r>
              <a:rPr lang="ar-MA" sz="2400" b="0" i="0" u="none" strike="noStrike" cap="none">
                <a:solidFill>
                  <a:schemeClr val="lt1"/>
                </a:solidFill>
                <a:latin typeface="Calibri"/>
                <a:ea typeface="Calibri"/>
                <a:cs typeface="Calibri"/>
                <a:sym typeface="Calibri"/>
              </a:rPr>
              <a:t>2- الورشة منظمة بشكل جيد، ........................ نقص المعدات يعيق العمل أحيانًا.</a:t>
            </a:r>
            <a:endParaRPr/>
          </a:p>
        </p:txBody>
      </p:sp>
      <p:sp>
        <p:nvSpPr>
          <p:cNvPr id="1045" name="Google Shape;1045;p40"/>
          <p:cNvSpPr txBox="1"/>
          <p:nvPr/>
        </p:nvSpPr>
        <p:spPr>
          <a:xfrm>
            <a:off x="451593" y="234803"/>
            <a:ext cx="10979205"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rgbClr val="000000"/>
              </a:buClr>
              <a:buSzPts val="1800"/>
              <a:buFont typeface="Arial"/>
              <a:buNone/>
            </a:pPr>
            <a:r>
              <a:rPr lang="ar-MA" sz="1800" b="1" i="0" u="none" strike="noStrike" cap="none">
                <a:solidFill>
                  <a:srgbClr val="0A1D30"/>
                </a:solidFill>
                <a:latin typeface="Calibri"/>
                <a:ea typeface="Calibri"/>
                <a:cs typeface="Calibri"/>
                <a:sym typeface="Calibri"/>
              </a:rPr>
              <a:t>أكْمِلُ، </a:t>
            </a:r>
            <a:r>
              <a:rPr lang="ar-MA" sz="1800" b="1" i="0" u="none" strike="noStrike" cap="none">
                <a:solidFill>
                  <a:schemeClr val="dk1"/>
                </a:solidFill>
                <a:highlight>
                  <a:srgbClr val="FFFF00"/>
                </a:highlight>
                <a:latin typeface="Calibri"/>
                <a:ea typeface="Calibri"/>
                <a:cs typeface="Calibri"/>
                <a:sym typeface="Calibri"/>
              </a:rPr>
              <a:t>مَعَ زملائي،</a:t>
            </a:r>
            <a:r>
              <a:rPr lang="ar-MA" sz="1800" b="1" i="0" u="none" strike="noStrike" cap="none">
                <a:solidFill>
                  <a:srgbClr val="0A1D30"/>
                </a:solidFill>
                <a:latin typeface="Calibri"/>
                <a:ea typeface="Calibri"/>
                <a:cs typeface="Calibri"/>
                <a:sym typeface="Calibri"/>
              </a:rPr>
              <a:t> الجُمَلَ الآتِيَةَ بِأَداةِ الاسْتِدْراكِ الْمُناسِبَةِ لِتَوْضيحِ الْمَعْنى أَوْ تَصْحيحِهِ: (الكراسة ص: 69)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pic>
        <p:nvPicPr>
          <p:cNvPr id="1050" name="Google Shape;1050;p108"/>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1051" name="Google Shape;1051;p108"/>
          <p:cNvSpPr txBox="1"/>
          <p:nvPr/>
        </p:nvSpPr>
        <p:spPr>
          <a:xfrm>
            <a:off x="1226274" y="488833"/>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1052" name="Google Shape;1052;p108"/>
          <p:cNvSpPr/>
          <p:nvPr/>
        </p:nvSpPr>
        <p:spPr>
          <a:xfrm>
            <a:off x="7044936" y="2694978"/>
            <a:ext cx="1127760"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لَكِنّي</a:t>
            </a:r>
            <a:endParaRPr sz="1400" b="0" i="0" u="none" strike="noStrike" cap="none">
              <a:solidFill>
                <a:srgbClr val="FF0000"/>
              </a:solidFill>
              <a:latin typeface="Arial"/>
              <a:ea typeface="Arial"/>
              <a:cs typeface="Arial"/>
              <a:sym typeface="Arial"/>
            </a:endParaRPr>
          </a:p>
        </p:txBody>
      </p:sp>
      <p:sp>
        <p:nvSpPr>
          <p:cNvPr id="1053" name="Google Shape;1053;p108"/>
          <p:cNvSpPr/>
          <p:nvPr/>
        </p:nvSpPr>
        <p:spPr>
          <a:xfrm>
            <a:off x="6747756" y="3429000"/>
            <a:ext cx="861060"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لَكِنَّ</a:t>
            </a:r>
            <a:endParaRPr sz="1400" b="0" i="0" u="none" strike="noStrike" cap="none">
              <a:solidFill>
                <a:srgbClr val="FF0000"/>
              </a:solidFill>
              <a:latin typeface="Arial"/>
              <a:ea typeface="Arial"/>
              <a:cs typeface="Arial"/>
              <a:sym typeface="Arial"/>
            </a:endParaRPr>
          </a:p>
        </p:txBody>
      </p:sp>
      <p:sp>
        <p:nvSpPr>
          <p:cNvPr id="1054" name="Google Shape;1054;p108"/>
          <p:cNvSpPr txBox="1"/>
          <p:nvPr/>
        </p:nvSpPr>
        <p:spPr>
          <a:xfrm>
            <a:off x="1226274" y="2510902"/>
            <a:ext cx="10000789" cy="1466235"/>
          </a:xfrm>
          <a:prstGeom prst="rect">
            <a:avLst/>
          </a:prstGeom>
          <a:noFill/>
          <a:ln>
            <a:noFill/>
          </a:ln>
        </p:spPr>
        <p:txBody>
          <a:bodyPr spcFirstLastPara="1" wrap="square" lIns="91425" tIns="45700" rIns="91425" bIns="45700" anchor="t" anchorCtr="0">
            <a:spAutoFit/>
          </a:bodyPr>
          <a:lstStyle/>
          <a:p>
            <a:pPr marL="0" marR="0" lvl="0" indent="0" algn="r" rtl="0">
              <a:lnSpc>
                <a:spcPct val="200000"/>
              </a:lnSpc>
              <a:spcBef>
                <a:spcPts val="0"/>
              </a:spcBef>
              <a:spcAft>
                <a:spcPts val="0"/>
              </a:spcAft>
              <a:buNone/>
            </a:pPr>
            <a:r>
              <a:rPr lang="ar-MA" sz="2400" b="0" i="0" u="none" strike="noStrike" cap="none">
                <a:solidFill>
                  <a:schemeClr val="dk1"/>
                </a:solidFill>
                <a:latin typeface="Calibri"/>
                <a:ea typeface="Calibri"/>
                <a:cs typeface="Calibri"/>
                <a:sym typeface="Calibri"/>
              </a:rPr>
              <a:t>1- أُحِبُّ الْحِرَفَ الْيَدَوِيَّةَ، ........................ أحب صناعة الفخار أكثر.</a:t>
            </a:r>
            <a:endParaRPr/>
          </a:p>
          <a:p>
            <a:pPr marL="0" marR="0" lvl="0" indent="0" algn="r" rtl="0">
              <a:lnSpc>
                <a:spcPct val="200000"/>
              </a:lnSpc>
              <a:spcBef>
                <a:spcPts val="0"/>
              </a:spcBef>
              <a:spcAft>
                <a:spcPts val="0"/>
              </a:spcAft>
              <a:buNone/>
            </a:pPr>
            <a:r>
              <a:rPr lang="ar-MA" sz="2400" b="0" i="0" u="none" strike="noStrike" cap="none">
                <a:solidFill>
                  <a:schemeClr val="dk1"/>
                </a:solidFill>
                <a:latin typeface="Calibri"/>
                <a:ea typeface="Calibri"/>
                <a:cs typeface="Calibri"/>
                <a:sym typeface="Calibri"/>
              </a:rPr>
              <a:t>2- الورشة منظمة بشكل جيد، ........................ نقص المعدات يعيق العمل أحيانًا.</a:t>
            </a:r>
            <a:endParaRPr/>
          </a:p>
        </p:txBody>
      </p:sp>
      <p:sp>
        <p:nvSpPr>
          <p:cNvPr id="1055" name="Google Shape;1055;p108"/>
          <p:cNvSpPr txBox="1"/>
          <p:nvPr/>
        </p:nvSpPr>
        <p:spPr>
          <a:xfrm>
            <a:off x="451593" y="234803"/>
            <a:ext cx="10979205"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rgbClr val="000000"/>
              </a:buClr>
              <a:buSzPts val="1800"/>
              <a:buFont typeface="Arial"/>
              <a:buNone/>
            </a:pPr>
            <a:r>
              <a:rPr lang="ar-MA" sz="1800" b="1" i="0" u="none" strike="noStrike" cap="none">
                <a:solidFill>
                  <a:srgbClr val="0A1D30"/>
                </a:solidFill>
                <a:latin typeface="Calibri"/>
                <a:ea typeface="Calibri"/>
                <a:cs typeface="Calibri"/>
                <a:sym typeface="Calibri"/>
              </a:rPr>
              <a:t>أكْمِلُ، </a:t>
            </a:r>
            <a:r>
              <a:rPr lang="ar-MA" sz="1800" b="1" i="0" u="none" strike="noStrike" cap="none">
                <a:solidFill>
                  <a:schemeClr val="dk1"/>
                </a:solidFill>
                <a:highlight>
                  <a:srgbClr val="FFFF00"/>
                </a:highlight>
                <a:latin typeface="Calibri"/>
                <a:ea typeface="Calibri"/>
                <a:cs typeface="Calibri"/>
                <a:sym typeface="Calibri"/>
              </a:rPr>
              <a:t>مَعَ زملائي،</a:t>
            </a:r>
            <a:r>
              <a:rPr lang="ar-MA" sz="1800" b="1" i="0" u="none" strike="noStrike" cap="none">
                <a:solidFill>
                  <a:srgbClr val="0A1D30"/>
                </a:solidFill>
                <a:latin typeface="Calibri"/>
                <a:ea typeface="Calibri"/>
                <a:cs typeface="Calibri"/>
                <a:sym typeface="Calibri"/>
              </a:rPr>
              <a:t> الجُمَلَ الآتِيَةَ بِأَداةِ الاسْتِدْراكِ الْمُناسِبَةِ لِتَوْضيحِ الْمَعْنى أَوْ تَصْحيحِهِ: (الكراسة ص: 69)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059"/>
        <p:cNvGrpSpPr/>
        <p:nvPr/>
      </p:nvGrpSpPr>
      <p:grpSpPr>
        <a:xfrm>
          <a:off x="0" y="0"/>
          <a:ext cx="0" cy="0"/>
          <a:chOff x="0" y="0"/>
          <a:chExt cx="0" cy="0"/>
        </a:xfrm>
      </p:grpSpPr>
      <p:grpSp>
        <p:nvGrpSpPr>
          <p:cNvPr id="1060" name="Google Shape;1060;p42"/>
          <p:cNvGrpSpPr/>
          <p:nvPr/>
        </p:nvGrpSpPr>
        <p:grpSpPr>
          <a:xfrm>
            <a:off x="812159" y="829917"/>
            <a:ext cx="10567685" cy="5198169"/>
            <a:chOff x="2184400" y="1402025"/>
            <a:chExt cx="7823200" cy="4942038"/>
          </a:xfrm>
        </p:grpSpPr>
        <p:sp>
          <p:nvSpPr>
            <p:cNvPr id="1061" name="Google Shape;1061;p42"/>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2" name="Google Shape;1062;p4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1063" name="Google Shape;1063;p42"/>
          <p:cNvGrpSpPr/>
          <p:nvPr/>
        </p:nvGrpSpPr>
        <p:grpSpPr>
          <a:xfrm>
            <a:off x="8649325" y="4917801"/>
            <a:ext cx="2572577" cy="936371"/>
            <a:chOff x="8649325" y="4917801"/>
            <a:chExt cx="2572576" cy="936370"/>
          </a:xfrm>
        </p:grpSpPr>
        <p:sp>
          <p:nvSpPr>
            <p:cNvPr id="1064" name="Google Shape;1064;p42"/>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5" name="Google Shape;1065;p42"/>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1066" name="Google Shape;1066;p42"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1067" name="Google Shape;1067;p42"/>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2" name="Google Shape;1072;p43"/>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90000"/>
              </a:lnSpc>
              <a:spcBef>
                <a:spcPts val="0"/>
              </a:spcBef>
              <a:spcAft>
                <a:spcPts val="0"/>
              </a:spcAft>
              <a:buNone/>
            </a:pPr>
            <a:r>
              <a:rPr lang="ar-MA" sz="1100" b="0" i="1" u="none" strike="noStrike" cap="none">
                <a:solidFill>
                  <a:schemeClr val="dk1"/>
                </a:solidFill>
                <a:latin typeface="Arial"/>
                <a:ea typeface="Arial"/>
                <a:cs typeface="Arial"/>
                <a:sym typeface="Arial"/>
              </a:rPr>
              <a:t> </a:t>
            </a:r>
            <a:br>
              <a:rPr lang="ar-MA" sz="1100" b="0" i="1" u="none" strike="noStrike" cap="none">
                <a:solidFill>
                  <a:schemeClr val="dk1"/>
                </a:solidFill>
                <a:latin typeface="Arial"/>
                <a:ea typeface="Arial"/>
                <a:cs typeface="Arial"/>
                <a:sym typeface="Arial"/>
              </a:rPr>
            </a:br>
            <a:r>
              <a:rPr lang="ar-MA" sz="1400" b="0" i="1" u="none" strike="noStrike" cap="none">
                <a:solidFill>
                  <a:srgbClr val="AEAEAE"/>
                </a:solidFill>
                <a:latin typeface="Calibri"/>
                <a:ea typeface="Calibri"/>
                <a:cs typeface="Calibri"/>
                <a:sym typeface="Calibri"/>
              </a:rPr>
              <a:t>يطلب المدر س من كل متعلم (ة) على إتمام ݴلْفَراغ في ݴلْجُمَلِ ݴلآتِيَةِ بِأَداةِ الاسْتِدْراكِ الْمُناسِبَةِ لِتَوْضيحِ الْمَعْنى أَوْ تَصْحيحِهِ، في مدة دقبقتين، </a:t>
            </a:r>
            <a:r>
              <a:rPr lang="ar-MA" sz="1400" b="0" i="1" u="none" strike="noStrike" cap="none">
                <a:solidFill>
                  <a:srgbClr val="FF0000"/>
                </a:solidFill>
                <a:latin typeface="Calibri"/>
                <a:ea typeface="Calibri"/>
                <a:cs typeface="Calibri"/>
                <a:sym typeface="Calibri"/>
              </a:rPr>
              <a:t>ويدعوه</a:t>
            </a:r>
            <a:r>
              <a:rPr lang="ar-MA" sz="1400" b="0" i="1" u="none" strike="noStrike" cap="none">
                <a:solidFill>
                  <a:srgbClr val="AEAEAE"/>
                </a:solidFill>
                <a:latin typeface="Calibri"/>
                <a:ea typeface="Calibri"/>
                <a:cs typeface="Calibri"/>
                <a:sym typeface="Calibri"/>
              </a:rPr>
              <a:t> إلى شرح سيرورة توصله إلى الجواب </a:t>
            </a:r>
            <a:r>
              <a:rPr lang="ar-MA" sz="1400" b="0" i="1" u="none" strike="noStrike" cap="none">
                <a:solidFill>
                  <a:srgbClr val="FF0000"/>
                </a:solidFill>
                <a:latin typeface="Calibri"/>
                <a:ea typeface="Calibri"/>
                <a:cs typeface="Calibri"/>
                <a:sym typeface="Calibri"/>
              </a:rPr>
              <a:t>لزميله</a:t>
            </a:r>
            <a:r>
              <a:rPr lang="ar-MA" sz="1400" b="0" i="1" u="none" strike="noStrike" cap="none">
                <a:solidFill>
                  <a:srgbClr val="AEAEAE"/>
                </a:solidFill>
                <a:latin typeface="Calibri"/>
                <a:ea typeface="Calibri"/>
                <a:cs typeface="Calibri"/>
                <a:sym typeface="Calibri"/>
              </a:rPr>
              <a:t> في سياق التصحيح التبادلي، ثم ينهض متعلما لتقديم الإجابة وشرح مسار التوصل إلى الإجابة </a:t>
            </a:r>
            <a:endParaRPr sz="1400" b="0" i="1" u="none" strike="noStrike" cap="none">
              <a:solidFill>
                <a:srgbClr val="AEAEAE"/>
              </a:solidFill>
              <a:latin typeface="Calibri"/>
              <a:ea typeface="Calibri"/>
              <a:cs typeface="Calibri"/>
              <a:sym typeface="Calibri"/>
            </a:endParaRPr>
          </a:p>
        </p:txBody>
      </p:sp>
      <p:pic>
        <p:nvPicPr>
          <p:cNvPr id="1073" name="Google Shape;1073;p43"/>
          <p:cNvPicPr preferRelativeResize="0"/>
          <p:nvPr/>
        </p:nvPicPr>
        <p:blipFill rotWithShape="1">
          <a:blip r:embed="rId3">
            <a:alphaModFix/>
          </a:blip>
          <a:srcRect l="6770" t="6521" r="9313" b="19710"/>
          <a:stretch/>
        </p:blipFill>
        <p:spPr>
          <a:xfrm>
            <a:off x="216310" y="1229031"/>
            <a:ext cx="11828258" cy="5333489"/>
          </a:xfrm>
          <a:prstGeom prst="rect">
            <a:avLst/>
          </a:prstGeom>
          <a:noFill/>
          <a:ln>
            <a:noFill/>
          </a:ln>
        </p:spPr>
      </p:pic>
      <p:sp>
        <p:nvSpPr>
          <p:cNvPr id="1074" name="Google Shape;1074;p43"/>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5" name="Google Shape;1075;p43"/>
          <p:cNvSpPr txBox="1"/>
          <p:nvPr/>
        </p:nvSpPr>
        <p:spPr>
          <a:xfrm>
            <a:off x="443143" y="278982"/>
            <a:ext cx="10979205"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rgbClr val="000000"/>
              </a:buClr>
              <a:buSzPts val="1800"/>
              <a:buFont typeface="Arial"/>
              <a:buNone/>
            </a:pPr>
            <a:r>
              <a:rPr lang="ar-MA" sz="1800" b="1" i="0" u="none" strike="noStrike" cap="none">
                <a:solidFill>
                  <a:srgbClr val="0A1D30"/>
                </a:solidFill>
                <a:latin typeface="Calibri"/>
                <a:ea typeface="Calibri"/>
                <a:cs typeface="Calibri"/>
                <a:sym typeface="Calibri"/>
              </a:rPr>
              <a:t>أكْمِلُ، </a:t>
            </a:r>
            <a:r>
              <a:rPr lang="ar-MA" sz="1800" b="1" i="0" u="none" strike="noStrike" cap="none">
                <a:solidFill>
                  <a:schemeClr val="dk1"/>
                </a:solidFill>
                <a:highlight>
                  <a:srgbClr val="FFFF00"/>
                </a:highlight>
                <a:latin typeface="Calibri"/>
                <a:ea typeface="Calibri"/>
                <a:cs typeface="Calibri"/>
                <a:sym typeface="Calibri"/>
              </a:rPr>
              <a:t>مَعَ زميلي،</a:t>
            </a:r>
            <a:r>
              <a:rPr lang="ar-MA" sz="1800" b="1" i="0" u="none" strike="noStrike" cap="none">
                <a:solidFill>
                  <a:srgbClr val="0A1D30"/>
                </a:solidFill>
                <a:latin typeface="Calibri"/>
                <a:ea typeface="Calibri"/>
                <a:cs typeface="Calibri"/>
                <a:sym typeface="Calibri"/>
              </a:rPr>
              <a:t> الجُمَلَ الآتِيَةَ بِأَداةِ الاسْتِدْراكِ الْمُناسِبَةِ لِتَوْضيحِ الْمَعْنى أَوْ تَصْحيحِهِ: (الكراسة ص: 69) </a:t>
            </a:r>
            <a:endParaRPr/>
          </a:p>
        </p:txBody>
      </p:sp>
      <p:sp>
        <p:nvSpPr>
          <p:cNvPr id="1076" name="Google Shape;1076;p43"/>
          <p:cNvSpPr txBox="1"/>
          <p:nvPr/>
        </p:nvSpPr>
        <p:spPr>
          <a:xfrm>
            <a:off x="0" y="2478950"/>
            <a:ext cx="11288814" cy="2204899"/>
          </a:xfrm>
          <a:prstGeom prst="rect">
            <a:avLst/>
          </a:prstGeom>
          <a:noFill/>
          <a:ln>
            <a:noFill/>
          </a:ln>
        </p:spPr>
        <p:txBody>
          <a:bodyPr spcFirstLastPara="1" wrap="square" lIns="91425" tIns="45700" rIns="91425" bIns="45700" anchor="t" anchorCtr="0">
            <a:spAutoFit/>
          </a:bodyPr>
          <a:lstStyle/>
          <a:p>
            <a:pPr marL="0" marR="0" lvl="0" indent="0" algn="r" rtl="0">
              <a:lnSpc>
                <a:spcPct val="200000"/>
              </a:lnSpc>
              <a:spcBef>
                <a:spcPts val="0"/>
              </a:spcBef>
              <a:spcAft>
                <a:spcPts val="0"/>
              </a:spcAft>
              <a:buNone/>
            </a:pPr>
            <a:r>
              <a:rPr lang="ar-MA" sz="2400" b="0" i="0" u="none" strike="noStrike" cap="none">
                <a:solidFill>
                  <a:schemeClr val="lt1"/>
                </a:solidFill>
                <a:latin typeface="Calibri"/>
                <a:ea typeface="Calibri"/>
                <a:cs typeface="Calibri"/>
                <a:sym typeface="Calibri"/>
              </a:rPr>
              <a:t>3- شاركت في معرض الحرف التقليدية، ....................... لم أتمكن من بيع كل منتجاتي.</a:t>
            </a:r>
            <a:endParaRPr/>
          </a:p>
          <a:p>
            <a:pPr marL="0" marR="0" lvl="0" indent="0" algn="r" rtl="0">
              <a:lnSpc>
                <a:spcPct val="200000"/>
              </a:lnSpc>
              <a:spcBef>
                <a:spcPts val="0"/>
              </a:spcBef>
              <a:spcAft>
                <a:spcPts val="0"/>
              </a:spcAft>
              <a:buNone/>
            </a:pPr>
            <a:r>
              <a:rPr lang="ar-MA" sz="2400" b="0" i="0" u="none" strike="noStrike" cap="none">
                <a:solidFill>
                  <a:schemeClr val="lt1"/>
                </a:solidFill>
                <a:latin typeface="Calibri"/>
                <a:ea typeface="Calibri"/>
                <a:cs typeface="Calibri"/>
                <a:sym typeface="Calibri"/>
              </a:rPr>
              <a:t>4- لم يكن العمل سهلاً، ....................... تعلمت مهارات جديدة قيّمة.</a:t>
            </a:r>
            <a:endParaRPr/>
          </a:p>
          <a:p>
            <a:pPr marL="0" marR="0" lvl="0" indent="0" algn="r" rtl="0">
              <a:lnSpc>
                <a:spcPct val="200000"/>
              </a:lnSpc>
              <a:spcBef>
                <a:spcPts val="0"/>
              </a:spcBef>
              <a:spcAft>
                <a:spcPts val="0"/>
              </a:spcAft>
              <a:buNone/>
            </a:pPr>
            <a:r>
              <a:rPr lang="ar-MA" sz="2400" b="0" i="0" u="none" strike="noStrike" cap="none">
                <a:solidFill>
                  <a:schemeClr val="lt1"/>
                </a:solidFill>
                <a:latin typeface="Calibri"/>
                <a:ea typeface="Calibri"/>
                <a:cs typeface="Calibri"/>
                <a:sym typeface="Calibri"/>
              </a:rPr>
              <a:t>5- إنّ المنتوجات التقليدية تحتاج إلى وقت طويل، ....................... قيمتها الفنية عالية جدًا.</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p109"/>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cxnSp>
        <p:nvCxnSpPr>
          <p:cNvPr id="1082" name="Google Shape;1082;p109"/>
          <p:cNvCxnSpPr/>
          <p:nvPr/>
        </p:nvCxnSpPr>
        <p:spPr>
          <a:xfrm>
            <a:off x="4480560" y="1607820"/>
            <a:ext cx="320040" cy="205740"/>
          </a:xfrm>
          <a:prstGeom prst="straightConnector1">
            <a:avLst/>
          </a:prstGeom>
          <a:noFill/>
          <a:ln w="9525" cap="flat" cmpd="sng">
            <a:solidFill>
              <a:schemeClr val="dk1"/>
            </a:solidFill>
            <a:prstDash val="solid"/>
            <a:round/>
            <a:headEnd type="none" w="sm" len="sm"/>
            <a:tailEnd type="none" w="sm" len="sm"/>
          </a:ln>
        </p:spPr>
      </p:cxnSp>
      <p:cxnSp>
        <p:nvCxnSpPr>
          <p:cNvPr id="1083" name="Google Shape;1083;p109"/>
          <p:cNvCxnSpPr/>
          <p:nvPr/>
        </p:nvCxnSpPr>
        <p:spPr>
          <a:xfrm>
            <a:off x="6370320" y="1661160"/>
            <a:ext cx="251460" cy="114300"/>
          </a:xfrm>
          <a:prstGeom prst="straightConnector1">
            <a:avLst/>
          </a:prstGeom>
          <a:noFill/>
          <a:ln w="9525" cap="flat" cmpd="sng">
            <a:solidFill>
              <a:srgbClr val="115D81"/>
            </a:solidFill>
            <a:prstDash val="solid"/>
            <a:round/>
            <a:headEnd type="none" w="sm" len="sm"/>
            <a:tailEnd type="none" w="sm" len="sm"/>
          </a:ln>
        </p:spPr>
      </p:cxnSp>
      <p:sp>
        <p:nvSpPr>
          <p:cNvPr id="1084" name="Google Shape;1084;p109"/>
          <p:cNvSpPr txBox="1"/>
          <p:nvPr/>
        </p:nvSpPr>
        <p:spPr>
          <a:xfrm>
            <a:off x="1430815" y="2064985"/>
            <a:ext cx="10148272" cy="2204899"/>
          </a:xfrm>
          <a:prstGeom prst="rect">
            <a:avLst/>
          </a:prstGeom>
          <a:noFill/>
          <a:ln>
            <a:noFill/>
          </a:ln>
        </p:spPr>
        <p:txBody>
          <a:bodyPr spcFirstLastPara="1" wrap="square" lIns="91425" tIns="45700" rIns="91425" bIns="45700" anchor="t" anchorCtr="0">
            <a:spAutoFit/>
          </a:bodyPr>
          <a:lstStyle/>
          <a:p>
            <a:pPr marL="0" marR="0" lvl="0" indent="0" algn="r" rtl="0">
              <a:lnSpc>
                <a:spcPct val="200000"/>
              </a:lnSpc>
              <a:spcBef>
                <a:spcPts val="0"/>
              </a:spcBef>
              <a:spcAft>
                <a:spcPts val="0"/>
              </a:spcAft>
              <a:buNone/>
            </a:pPr>
            <a:r>
              <a:rPr lang="ar-MA" sz="2400" b="0" i="0" u="none" strike="noStrike" cap="none">
                <a:solidFill>
                  <a:schemeClr val="dk1"/>
                </a:solidFill>
                <a:latin typeface="Calibri"/>
                <a:ea typeface="Calibri"/>
                <a:cs typeface="Calibri"/>
                <a:sym typeface="Calibri"/>
              </a:rPr>
              <a:t>3- شارَكْتُ في مَعْرِضِ الْحِرَفِ التَّقْليدِيَّةِ، ....................... لَمْ أَتَمَكَّنْ مِنْ بَيْعِ كُلِّ مُنْتَجاتي.</a:t>
            </a:r>
            <a:endParaRPr/>
          </a:p>
          <a:p>
            <a:pPr marL="0" marR="0" lvl="0" indent="0" algn="r" rtl="0">
              <a:lnSpc>
                <a:spcPct val="200000"/>
              </a:lnSpc>
              <a:spcBef>
                <a:spcPts val="0"/>
              </a:spcBef>
              <a:spcAft>
                <a:spcPts val="0"/>
              </a:spcAft>
              <a:buNone/>
            </a:pPr>
            <a:r>
              <a:rPr lang="ar-MA" sz="2400" b="0" i="0" u="none" strike="noStrike" cap="none">
                <a:solidFill>
                  <a:schemeClr val="dk1"/>
                </a:solidFill>
                <a:latin typeface="Calibri"/>
                <a:ea typeface="Calibri"/>
                <a:cs typeface="Calibri"/>
                <a:sym typeface="Calibri"/>
              </a:rPr>
              <a:t>4- لَمْ يَكُنِ الْعَمَلُ سَهْلاً، ....................... تَعَلَّمْتُ مَهاراتٍ جَديدَةٍ قَيِّمَةٍ.</a:t>
            </a:r>
            <a:endParaRPr/>
          </a:p>
          <a:p>
            <a:pPr marL="0" marR="0" lvl="0" indent="0" algn="r" rtl="0">
              <a:lnSpc>
                <a:spcPct val="200000"/>
              </a:lnSpc>
              <a:spcBef>
                <a:spcPts val="0"/>
              </a:spcBef>
              <a:spcAft>
                <a:spcPts val="0"/>
              </a:spcAft>
              <a:buNone/>
            </a:pPr>
            <a:r>
              <a:rPr lang="ar-MA" sz="2400" b="0" i="0" u="none" strike="noStrike" cap="none">
                <a:solidFill>
                  <a:schemeClr val="dk1"/>
                </a:solidFill>
                <a:latin typeface="Calibri"/>
                <a:ea typeface="Calibri"/>
                <a:cs typeface="Calibri"/>
                <a:sym typeface="Calibri"/>
              </a:rPr>
              <a:t>5- إنّ الْمَنْتوجاتِ التَّقْليدِيَّةِ تَحْتاجُ إِلى وَقْتٍ طَويلٍ، ....................... قيمَتَها الْفَنِّيَّةَ عالِيَةٌ جِدًّا.</a:t>
            </a:r>
            <a:endParaRPr/>
          </a:p>
        </p:txBody>
      </p:sp>
      <p:sp>
        <p:nvSpPr>
          <p:cNvPr id="1085" name="Google Shape;1085;p109"/>
          <p:cNvSpPr/>
          <p:nvPr/>
        </p:nvSpPr>
        <p:spPr>
          <a:xfrm>
            <a:off x="6096000" y="2332693"/>
            <a:ext cx="1365701"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لَكِنِّي</a:t>
            </a:r>
            <a:endParaRPr sz="2400" b="0" i="0" u="none" strike="noStrike" cap="none">
              <a:solidFill>
                <a:srgbClr val="FF0000"/>
              </a:solidFill>
              <a:latin typeface="Calibri"/>
              <a:ea typeface="Calibri"/>
              <a:cs typeface="Calibri"/>
              <a:sym typeface="Calibri"/>
            </a:endParaRPr>
          </a:p>
        </p:txBody>
      </p:sp>
      <p:sp>
        <p:nvSpPr>
          <p:cNvPr id="1086" name="Google Shape;1086;p109"/>
          <p:cNvSpPr/>
          <p:nvPr/>
        </p:nvSpPr>
        <p:spPr>
          <a:xfrm>
            <a:off x="7595418" y="3084861"/>
            <a:ext cx="1365701"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لَكِنِّي</a:t>
            </a:r>
            <a:endParaRPr sz="2400" b="0" i="0" u="none" strike="noStrike" cap="none">
              <a:solidFill>
                <a:srgbClr val="FF0000"/>
              </a:solidFill>
              <a:latin typeface="Calibri"/>
              <a:ea typeface="Calibri"/>
              <a:cs typeface="Calibri"/>
              <a:sym typeface="Calibri"/>
            </a:endParaRPr>
          </a:p>
        </p:txBody>
      </p:sp>
      <p:sp>
        <p:nvSpPr>
          <p:cNvPr id="1087" name="Google Shape;1087;p109"/>
          <p:cNvSpPr/>
          <p:nvPr/>
        </p:nvSpPr>
        <p:spPr>
          <a:xfrm>
            <a:off x="4989872" y="3822281"/>
            <a:ext cx="1365701"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لَكِنَّ</a:t>
            </a:r>
            <a:endParaRPr sz="2400" b="0" i="0" u="none" strike="noStrike" cap="none">
              <a:solidFill>
                <a:srgbClr val="FF0000"/>
              </a:solidFill>
              <a:latin typeface="Calibri"/>
              <a:ea typeface="Calibri"/>
              <a:cs typeface="Calibri"/>
              <a:sym typeface="Calibri"/>
            </a:endParaRPr>
          </a:p>
        </p:txBody>
      </p:sp>
      <p:sp>
        <p:nvSpPr>
          <p:cNvPr id="1088" name="Google Shape;1088;p109"/>
          <p:cNvSpPr txBox="1"/>
          <p:nvPr/>
        </p:nvSpPr>
        <p:spPr>
          <a:xfrm>
            <a:off x="443143" y="278982"/>
            <a:ext cx="10979205"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rgbClr val="000000"/>
              </a:buClr>
              <a:buSzPts val="1800"/>
              <a:buFont typeface="Arial"/>
              <a:buNone/>
            </a:pPr>
            <a:r>
              <a:rPr lang="ar-MA" sz="1800" b="1" i="0" u="none" strike="noStrike" cap="none">
                <a:solidFill>
                  <a:srgbClr val="0A1D30"/>
                </a:solidFill>
                <a:latin typeface="Calibri"/>
                <a:ea typeface="Calibri"/>
                <a:cs typeface="Calibri"/>
                <a:sym typeface="Calibri"/>
              </a:rPr>
              <a:t>أكْمِلُ، </a:t>
            </a:r>
            <a:r>
              <a:rPr lang="ar-MA" sz="1800" b="1" i="0" u="none" strike="noStrike" cap="none">
                <a:solidFill>
                  <a:schemeClr val="dk1"/>
                </a:solidFill>
                <a:highlight>
                  <a:srgbClr val="FFFF00"/>
                </a:highlight>
                <a:latin typeface="Calibri"/>
                <a:ea typeface="Calibri"/>
                <a:cs typeface="Calibri"/>
                <a:sym typeface="Calibri"/>
              </a:rPr>
              <a:t>مَعَ زميلي،</a:t>
            </a:r>
            <a:r>
              <a:rPr lang="ar-MA" sz="1800" b="1" i="0" u="none" strike="noStrike" cap="none">
                <a:solidFill>
                  <a:srgbClr val="0A1D30"/>
                </a:solidFill>
                <a:latin typeface="Calibri"/>
                <a:ea typeface="Calibri"/>
                <a:cs typeface="Calibri"/>
                <a:sym typeface="Calibri"/>
              </a:rPr>
              <a:t> الجُمَلَ الآتِيَةَ بِأَداةِ الاسْتِدْراكِ الْمُناسِبَةِ لِتَوْضيحِ الْمَعْنى أَوْ تَصْحيحِهِ: (الكراسة ص: 69)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092"/>
        <p:cNvGrpSpPr/>
        <p:nvPr/>
      </p:nvGrpSpPr>
      <p:grpSpPr>
        <a:xfrm>
          <a:off x="0" y="0"/>
          <a:ext cx="0" cy="0"/>
          <a:chOff x="0" y="0"/>
          <a:chExt cx="0" cy="0"/>
        </a:xfrm>
      </p:grpSpPr>
      <p:grpSp>
        <p:nvGrpSpPr>
          <p:cNvPr id="1093" name="Google Shape;1093;p45"/>
          <p:cNvGrpSpPr/>
          <p:nvPr/>
        </p:nvGrpSpPr>
        <p:grpSpPr>
          <a:xfrm>
            <a:off x="812159" y="829917"/>
            <a:ext cx="10567685" cy="5198169"/>
            <a:chOff x="2184400" y="1402025"/>
            <a:chExt cx="7823200" cy="4942038"/>
          </a:xfrm>
        </p:grpSpPr>
        <p:sp>
          <p:nvSpPr>
            <p:cNvPr id="1094" name="Google Shape;1094;p45"/>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95" name="Google Shape;1095;p45"/>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096" name="Google Shape;1096;p45"/>
          <p:cNvGrpSpPr/>
          <p:nvPr/>
        </p:nvGrpSpPr>
        <p:grpSpPr>
          <a:xfrm>
            <a:off x="8664315" y="5002108"/>
            <a:ext cx="2351651" cy="708937"/>
            <a:chOff x="8664315" y="5002108"/>
            <a:chExt cx="2351650" cy="708937"/>
          </a:xfrm>
        </p:grpSpPr>
        <p:sp>
          <p:nvSpPr>
            <p:cNvPr id="1097" name="Google Shape;1097;p45"/>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98" name="Google Shape;1098;p45"/>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grpSp>
      <p:pic>
        <p:nvPicPr>
          <p:cNvPr id="1099" name="Google Shape;1099;p45"/>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46"/>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69)</a:t>
            </a:r>
            <a:endParaRPr/>
          </a:p>
        </p:txBody>
      </p:sp>
      <p:pic>
        <p:nvPicPr>
          <p:cNvPr id="1105" name="Google Shape;1105;p46"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106" name="Google Shape;1106;p46"/>
          <p:cNvSpPr txBox="1"/>
          <p:nvPr/>
        </p:nvSpPr>
        <p:spPr>
          <a:xfrm>
            <a:off x="920317" y="1604731"/>
            <a:ext cx="10529278" cy="2585283"/>
          </a:xfrm>
          <a:prstGeom prst="rect">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15900" algn="just" rtl="1">
              <a:lnSpc>
                <a:spcPct val="150000"/>
              </a:lnSpc>
              <a:spcBef>
                <a:spcPts val="0"/>
              </a:spcBef>
              <a:spcAft>
                <a:spcPts val="0"/>
              </a:spcAft>
              <a:buClr>
                <a:srgbClr val="000000"/>
              </a:buClr>
              <a:buSzPts val="2400"/>
              <a:buFont typeface="Calibri"/>
              <a:buNone/>
            </a:pPr>
            <a:r>
              <a:rPr lang="ar-MA" sz="2400" b="0" i="0" u="none" strike="noStrike" cap="none">
                <a:solidFill>
                  <a:srgbClr val="000000"/>
                </a:solidFill>
                <a:latin typeface="Calibri"/>
                <a:ea typeface="Calibri"/>
                <a:cs typeface="Calibri"/>
                <a:sym typeface="Calibri"/>
              </a:rPr>
              <a:t>تَعَرَّفْت في فَهْمِ الْمَسْموعِ آفاقَ الْحِرَفِ التَّقْليدِيَّةِ الْمَغْرِبِيَّةِ، وَإِقْبالَ النَّاسِ عَلى اقْتِناءِ مُنْتَجاتِها. صُغْ ثَلاثَ عِبارَاتٍ تُوَجِّهُ فيها زُملاءَكَ إِلى خَصائِصِ هَذِهِ الْحِرَفِ، مُوَظِّفاً الاسْتِدْراكَ.</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p:txBody>
      </p:sp>
      <p:sp>
        <p:nvSpPr>
          <p:cNvPr id="1107" name="Google Shape;1107;p46"/>
          <p:cNvSpPr txBox="1"/>
          <p:nvPr/>
        </p:nvSpPr>
        <p:spPr>
          <a:xfrm>
            <a:off x="867241" y="537400"/>
            <a:ext cx="10625843" cy="646331"/>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BFBFBF"/>
              </a:buClr>
              <a:buSzPts val="1400"/>
              <a:buFont typeface="Arial"/>
              <a:buNone/>
            </a:pPr>
            <a:r>
              <a:rPr lang="ar-MA" sz="1400" b="0" i="0" u="none" strike="noStrike" cap="none">
                <a:solidFill>
                  <a:srgbClr val="BFBFBF"/>
                </a:solidFill>
                <a:latin typeface="Calibri"/>
                <a:ea typeface="Calibri"/>
                <a:cs typeface="Calibri"/>
                <a:sym typeface="Calibri"/>
              </a:rPr>
              <a:t>يدعو المدرس كل متعلم (ة) إلى الانطلاق من الوضعية لصياغة ثَلاثِ عِباراتٍ تُوَجِّهُ فيها زُملاءَكَ إِلى خَصائِصِ الْحِرَفِ التَّقْليدِيَّةِ الْمَغْرِبِيَّة،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0" u="none" strike="noStrike" cap="none">
              <a:solidFill>
                <a:srgbClr val="000000"/>
              </a:solidFill>
              <a:latin typeface="Arial"/>
              <a:ea typeface="Arial"/>
              <a:cs typeface="Arial"/>
              <a:sym typeface="Arial"/>
            </a:endParaRPr>
          </a:p>
        </p:txBody>
      </p:sp>
      <p:graphicFrame>
        <p:nvGraphicFramePr>
          <p:cNvPr id="1108" name="Google Shape;1108;p46"/>
          <p:cNvGraphicFramePr/>
          <p:nvPr/>
        </p:nvGraphicFramePr>
        <p:xfrm>
          <a:off x="920316" y="4869345"/>
          <a:ext cx="10529275" cy="1342751"/>
        </p:xfrm>
        <a:graphic>
          <a:graphicData uri="http://schemas.openxmlformats.org/drawingml/2006/table">
            <a:tbl>
              <a:tblPr>
                <a:noFill/>
                <a:tableStyleId>{4E99D45C-EA36-4D1E-B787-B3FCDBA440D9}</a:tableStyleId>
              </a:tblPr>
              <a:tblGrid>
                <a:gridCol w="908550">
                  <a:extLst>
                    <a:ext uri="{9D8B030D-6E8A-4147-A177-3AD203B41FA5}">
                      <a16:colId xmlns:a16="http://schemas.microsoft.com/office/drawing/2014/main" val="20000"/>
                    </a:ext>
                  </a:extLst>
                </a:gridCol>
                <a:gridCol w="1008275">
                  <a:extLst>
                    <a:ext uri="{9D8B030D-6E8A-4147-A177-3AD203B41FA5}">
                      <a16:colId xmlns:a16="http://schemas.microsoft.com/office/drawing/2014/main" val="20001"/>
                    </a:ext>
                  </a:extLst>
                </a:gridCol>
                <a:gridCol w="825125">
                  <a:extLst>
                    <a:ext uri="{9D8B030D-6E8A-4147-A177-3AD203B41FA5}">
                      <a16:colId xmlns:a16="http://schemas.microsoft.com/office/drawing/2014/main" val="20002"/>
                    </a:ext>
                  </a:extLst>
                </a:gridCol>
                <a:gridCol w="7787325">
                  <a:extLst>
                    <a:ext uri="{9D8B030D-6E8A-4147-A177-3AD203B41FA5}">
                      <a16:colId xmlns:a16="http://schemas.microsoft.com/office/drawing/2014/main" val="20003"/>
                    </a:ext>
                  </a:extLst>
                </a:gridCol>
              </a:tblGrid>
              <a:tr h="254625">
                <a:tc>
                  <a:txBody>
                    <a:bodyPr/>
                    <a:lstStyle/>
                    <a:p>
                      <a:pPr marL="0" marR="0" lvl="0" indent="0" algn="ctr" rtl="0">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لا</a:t>
                      </a:r>
                      <a:endParaRPr sz="10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نسبيا</a:t>
                      </a:r>
                      <a:endParaRPr sz="10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نعم</a:t>
                      </a:r>
                      <a:endParaRPr sz="10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chemeClr val="dk1"/>
                          </a:solidFill>
                          <a:latin typeface="Calibri"/>
                          <a:ea typeface="Calibri"/>
                          <a:cs typeface="Calibri"/>
                          <a:sym typeface="Calibri"/>
                        </a:rPr>
                        <a:t>معايير النجاح</a:t>
                      </a:r>
                      <a:endParaRPr sz="1100" u="none" strike="noStrike" cap="none">
                        <a:solidFill>
                          <a:schemeClr val="dk1"/>
                        </a:solidFill>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just" rtl="1">
                        <a:lnSpc>
                          <a:spcPct val="107000"/>
                        </a:lnSpc>
                        <a:spcBef>
                          <a:spcPts val="0"/>
                        </a:spcBef>
                        <a:spcAft>
                          <a:spcPts val="0"/>
                        </a:spcAft>
                        <a:buClr>
                          <a:srgbClr val="000000"/>
                        </a:buClr>
                        <a:buSzPts val="1200"/>
                        <a:buFont typeface="Arial"/>
                        <a:buNone/>
                      </a:pPr>
                      <a:r>
                        <a:rPr lang="ar-MA" sz="1200" b="1" u="none" strike="noStrike" cap="none">
                          <a:solidFill>
                            <a:schemeClr val="dk1"/>
                          </a:solidFill>
                          <a:latin typeface="Calibri"/>
                          <a:ea typeface="Calibri"/>
                          <a:cs typeface="Calibri"/>
                          <a:sym typeface="Calibri"/>
                        </a:rPr>
                        <a:t>1- أنجزت المطلوب: أنتجت ثلاث جمل  تتضمن الاستدراك ٍ</a:t>
                      </a:r>
                      <a:r>
                        <a:rPr lang="ar-MA" sz="1200" b="1" i="0" u="none" strike="noStrike" cap="none">
                          <a:solidFill>
                            <a:schemeClr val="dk1"/>
                          </a:solidFill>
                          <a:latin typeface="Calibri"/>
                          <a:ea typeface="Calibri"/>
                          <a:cs typeface="Calibri"/>
                          <a:sym typeface="Calibri"/>
                        </a:rPr>
                        <a:t>أُوَجِّهُ فيها زُملائي إِلى خَصائِصِ الْحِرَفِ التَّقْليدِيَّةِ الْمَغْرِبِيَّةِ.</a:t>
                      </a:r>
                      <a:endParaRPr sz="1100" b="1"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just" rtl="1">
                        <a:lnSpc>
                          <a:spcPct val="107000"/>
                        </a:lnSpc>
                        <a:spcBef>
                          <a:spcPts val="0"/>
                        </a:spcBef>
                        <a:spcAft>
                          <a:spcPts val="0"/>
                        </a:spcAft>
                        <a:buClr>
                          <a:srgbClr val="000000"/>
                        </a:buClr>
                        <a:buSzPts val="1200"/>
                        <a:buFont typeface="Arial"/>
                        <a:buNone/>
                      </a:pPr>
                      <a:r>
                        <a:rPr lang="ar-MA" sz="1200" b="1" i="0" u="none" strike="noStrike" cap="none">
                          <a:solidFill>
                            <a:schemeClr val="dk1"/>
                          </a:solidFill>
                          <a:latin typeface="Calibri"/>
                          <a:ea typeface="Calibri"/>
                          <a:cs typeface="Calibri"/>
                          <a:sym typeface="Calibri"/>
                        </a:rPr>
                        <a:t>2- استخدمت أدوات الاستدراك بشكل سليم.</a:t>
                      </a:r>
                      <a:endParaRPr sz="1200" b="1"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just" rtl="1">
                        <a:lnSpc>
                          <a:spcPct val="107000"/>
                        </a:lnSpc>
                        <a:spcBef>
                          <a:spcPts val="0"/>
                        </a:spcBef>
                        <a:spcAft>
                          <a:spcPts val="0"/>
                        </a:spcAft>
                        <a:buClr>
                          <a:srgbClr val="000000"/>
                        </a:buClr>
                        <a:buSzPts val="1200"/>
                        <a:buFont typeface="Arial"/>
                        <a:buNone/>
                      </a:pPr>
                      <a:r>
                        <a:rPr lang="ar-MA" sz="1200" b="1" i="0" u="none" strike="noStrike" cap="none">
                          <a:solidFill>
                            <a:schemeClr val="dk1"/>
                          </a:solidFill>
                          <a:latin typeface="Calibri"/>
                          <a:ea typeface="Calibri"/>
                          <a:cs typeface="Calibri"/>
                          <a:sym typeface="Calibri"/>
                        </a:rPr>
                        <a:t>3- وظفت جملا تامة المعنى والمبنى. </a:t>
                      </a:r>
                      <a:endParaRPr sz="1200" b="1"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pic>
        <p:nvPicPr>
          <p:cNvPr id="1113" name="Google Shape;1113;p47"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114" name="Google Shape;1114;p47"/>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أداة النداء في  كل جملة، ويعمد رفقة جماعة الفصل إلى تصحيح التمرين</a:t>
            </a:r>
            <a:endParaRPr sz="1400" b="0" i="1" u="none" strike="noStrike" cap="none">
              <a:solidFill>
                <a:srgbClr val="AEAEAE"/>
              </a:solidFill>
              <a:latin typeface="Calibri"/>
              <a:ea typeface="Calibri"/>
              <a:cs typeface="Calibri"/>
              <a:sym typeface="Calibri"/>
            </a:endParaRPr>
          </a:p>
        </p:txBody>
      </p:sp>
      <p:sp>
        <p:nvSpPr>
          <p:cNvPr id="1115" name="Google Shape;1115;p47"/>
          <p:cNvSpPr/>
          <p:nvPr/>
        </p:nvSpPr>
        <p:spPr>
          <a:xfrm>
            <a:off x="7870722" y="3126945"/>
            <a:ext cx="3721509" cy="54194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747474"/>
                </a:solidFill>
                <a:latin typeface="Calibri"/>
                <a:ea typeface="Calibri"/>
                <a:cs typeface="Calibri"/>
                <a:sym typeface="Calibri"/>
              </a:rPr>
              <a:t>أُقَوِّمُ إنجازي في ضوء مَعاييرَ ݴلنَّجاحِ</a:t>
            </a:r>
            <a:r>
              <a:rPr lang="ar-MA"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pic>
        <p:nvPicPr>
          <p:cNvPr id="1116" name="Google Shape;1116;p47"/>
          <p:cNvPicPr preferRelativeResize="0"/>
          <p:nvPr/>
        </p:nvPicPr>
        <p:blipFill rotWithShape="1">
          <a:blip r:embed="rId4">
            <a:alphaModFix/>
          </a:blip>
          <a:srcRect/>
          <a:stretch/>
        </p:blipFill>
        <p:spPr>
          <a:xfrm>
            <a:off x="7280785" y="3207815"/>
            <a:ext cx="647756" cy="350550"/>
          </a:xfrm>
          <a:prstGeom prst="rect">
            <a:avLst/>
          </a:prstGeom>
          <a:noFill/>
          <a:ln>
            <a:noFill/>
          </a:ln>
        </p:spPr>
      </p:pic>
      <p:sp>
        <p:nvSpPr>
          <p:cNvPr id="1117" name="Google Shape;1117;p47"/>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69)</a:t>
            </a:r>
            <a:endParaRPr/>
          </a:p>
        </p:txBody>
      </p:sp>
      <p:sp>
        <p:nvSpPr>
          <p:cNvPr id="1118" name="Google Shape;1118;p47"/>
          <p:cNvSpPr txBox="1"/>
          <p:nvPr/>
        </p:nvSpPr>
        <p:spPr>
          <a:xfrm>
            <a:off x="467972" y="1538515"/>
            <a:ext cx="11006408" cy="1200288"/>
          </a:xfrm>
          <a:prstGeom prst="rect">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p:txBody>
      </p:sp>
      <p:graphicFrame>
        <p:nvGraphicFramePr>
          <p:cNvPr id="1119" name="Google Shape;1119;p47"/>
          <p:cNvGraphicFramePr/>
          <p:nvPr/>
        </p:nvGraphicFramePr>
        <p:xfrm>
          <a:off x="920316" y="3866454"/>
          <a:ext cx="10529275" cy="1342751"/>
        </p:xfrm>
        <a:graphic>
          <a:graphicData uri="http://schemas.openxmlformats.org/drawingml/2006/table">
            <a:tbl>
              <a:tblPr>
                <a:noFill/>
                <a:tableStyleId>{4E99D45C-EA36-4D1E-B787-B3FCDBA440D9}</a:tableStyleId>
              </a:tblPr>
              <a:tblGrid>
                <a:gridCol w="908550">
                  <a:extLst>
                    <a:ext uri="{9D8B030D-6E8A-4147-A177-3AD203B41FA5}">
                      <a16:colId xmlns:a16="http://schemas.microsoft.com/office/drawing/2014/main" val="20000"/>
                    </a:ext>
                  </a:extLst>
                </a:gridCol>
                <a:gridCol w="1008275">
                  <a:extLst>
                    <a:ext uri="{9D8B030D-6E8A-4147-A177-3AD203B41FA5}">
                      <a16:colId xmlns:a16="http://schemas.microsoft.com/office/drawing/2014/main" val="20001"/>
                    </a:ext>
                  </a:extLst>
                </a:gridCol>
                <a:gridCol w="825125">
                  <a:extLst>
                    <a:ext uri="{9D8B030D-6E8A-4147-A177-3AD203B41FA5}">
                      <a16:colId xmlns:a16="http://schemas.microsoft.com/office/drawing/2014/main" val="20002"/>
                    </a:ext>
                  </a:extLst>
                </a:gridCol>
                <a:gridCol w="7787325">
                  <a:extLst>
                    <a:ext uri="{9D8B030D-6E8A-4147-A177-3AD203B41FA5}">
                      <a16:colId xmlns:a16="http://schemas.microsoft.com/office/drawing/2014/main" val="20003"/>
                    </a:ext>
                  </a:extLst>
                </a:gridCol>
              </a:tblGrid>
              <a:tr h="254625">
                <a:tc>
                  <a:txBody>
                    <a:bodyPr/>
                    <a:lstStyle/>
                    <a:p>
                      <a:pPr marL="0" marR="0" lvl="0" indent="0" algn="ctr" rtl="0">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لا</a:t>
                      </a:r>
                      <a:endParaRPr sz="10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نسبيا</a:t>
                      </a:r>
                      <a:endParaRPr sz="10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نعم</a:t>
                      </a:r>
                      <a:endParaRPr sz="10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chemeClr val="dk1"/>
                          </a:solidFill>
                          <a:latin typeface="Calibri"/>
                          <a:ea typeface="Calibri"/>
                          <a:cs typeface="Calibri"/>
                          <a:sym typeface="Calibri"/>
                        </a:rPr>
                        <a:t>معايير النجاح</a:t>
                      </a:r>
                      <a:endParaRPr sz="1100" u="none" strike="noStrike" cap="none">
                        <a:solidFill>
                          <a:schemeClr val="dk1"/>
                        </a:solidFill>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just" rtl="1">
                        <a:lnSpc>
                          <a:spcPct val="107000"/>
                        </a:lnSpc>
                        <a:spcBef>
                          <a:spcPts val="0"/>
                        </a:spcBef>
                        <a:spcAft>
                          <a:spcPts val="0"/>
                        </a:spcAft>
                        <a:buClr>
                          <a:srgbClr val="000000"/>
                        </a:buClr>
                        <a:buSzPts val="1200"/>
                        <a:buFont typeface="Arial"/>
                        <a:buNone/>
                      </a:pPr>
                      <a:r>
                        <a:rPr lang="ar-MA" sz="1200" b="1" u="none" strike="noStrike" cap="none">
                          <a:solidFill>
                            <a:schemeClr val="dk1"/>
                          </a:solidFill>
                          <a:latin typeface="Calibri"/>
                          <a:ea typeface="Calibri"/>
                          <a:cs typeface="Calibri"/>
                          <a:sym typeface="Calibri"/>
                        </a:rPr>
                        <a:t>1- أنجزت المطلوب: أنتجت ثلاث جمل  تتضمن الاستدراك ٍ</a:t>
                      </a:r>
                      <a:r>
                        <a:rPr lang="ar-MA" sz="1200" b="1" i="0" u="none" strike="noStrike" cap="none">
                          <a:solidFill>
                            <a:schemeClr val="dk1"/>
                          </a:solidFill>
                          <a:latin typeface="Calibri"/>
                          <a:ea typeface="Calibri"/>
                          <a:cs typeface="Calibri"/>
                          <a:sym typeface="Calibri"/>
                        </a:rPr>
                        <a:t>أُوَجِّهُ فيها زُملائي إِلى خَصائِصِ الْحِرَفِ التَّقْليدِيَّةِ الْمَغْرِبِيَّةِ.</a:t>
                      </a:r>
                      <a:endParaRPr sz="1100" b="1"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just" rtl="1">
                        <a:lnSpc>
                          <a:spcPct val="107000"/>
                        </a:lnSpc>
                        <a:spcBef>
                          <a:spcPts val="0"/>
                        </a:spcBef>
                        <a:spcAft>
                          <a:spcPts val="0"/>
                        </a:spcAft>
                        <a:buClr>
                          <a:srgbClr val="000000"/>
                        </a:buClr>
                        <a:buSzPts val="1200"/>
                        <a:buFont typeface="Arial"/>
                        <a:buNone/>
                      </a:pPr>
                      <a:r>
                        <a:rPr lang="ar-MA" sz="1200" b="1" i="0" u="none" strike="noStrike" cap="none">
                          <a:solidFill>
                            <a:schemeClr val="dk1"/>
                          </a:solidFill>
                          <a:latin typeface="Calibri"/>
                          <a:ea typeface="Calibri"/>
                          <a:cs typeface="Calibri"/>
                          <a:sym typeface="Calibri"/>
                        </a:rPr>
                        <a:t>2- استخدمت أدوات الاستدراك بشكل سليم.</a:t>
                      </a:r>
                      <a:endParaRPr sz="1200" b="1"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just" rtl="1">
                        <a:lnSpc>
                          <a:spcPct val="107000"/>
                        </a:lnSpc>
                        <a:spcBef>
                          <a:spcPts val="0"/>
                        </a:spcBef>
                        <a:spcAft>
                          <a:spcPts val="0"/>
                        </a:spcAft>
                        <a:buClr>
                          <a:srgbClr val="000000"/>
                        </a:buClr>
                        <a:buSzPts val="1200"/>
                        <a:buFont typeface="Arial"/>
                        <a:buNone/>
                      </a:pPr>
                      <a:r>
                        <a:rPr lang="ar-MA" sz="1200" b="1" i="0" u="none" strike="noStrike" cap="none">
                          <a:solidFill>
                            <a:schemeClr val="dk1"/>
                          </a:solidFill>
                          <a:latin typeface="Calibri"/>
                          <a:ea typeface="Calibri"/>
                          <a:cs typeface="Calibri"/>
                          <a:sym typeface="Calibri"/>
                        </a:rPr>
                        <a:t>3- وظفت جملا تامة المعنى والمبنى. </a:t>
                      </a:r>
                      <a:endParaRPr sz="1200" b="1"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1123"/>
        <p:cNvGrpSpPr/>
        <p:nvPr/>
      </p:nvGrpSpPr>
      <p:grpSpPr>
        <a:xfrm>
          <a:off x="0" y="0"/>
          <a:ext cx="0" cy="0"/>
          <a:chOff x="0" y="0"/>
          <a:chExt cx="0" cy="0"/>
        </a:xfrm>
      </p:grpSpPr>
      <p:grpSp>
        <p:nvGrpSpPr>
          <p:cNvPr id="1124" name="Google Shape;1124;p48"/>
          <p:cNvGrpSpPr/>
          <p:nvPr/>
        </p:nvGrpSpPr>
        <p:grpSpPr>
          <a:xfrm>
            <a:off x="812158" y="844906"/>
            <a:ext cx="10567685" cy="5198169"/>
            <a:chOff x="2184399" y="1402024"/>
            <a:chExt cx="7823200" cy="4942038"/>
          </a:xfrm>
        </p:grpSpPr>
        <p:sp>
          <p:nvSpPr>
            <p:cNvPr id="1125" name="Google Shape;1125;p48"/>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26" name="Google Shape;1126;p4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1127" name="Google Shape;1127;p48"/>
          <p:cNvGrpSpPr/>
          <p:nvPr/>
        </p:nvGrpSpPr>
        <p:grpSpPr>
          <a:xfrm>
            <a:off x="8559384" y="4917801"/>
            <a:ext cx="2662518" cy="936371"/>
            <a:chOff x="8559384" y="4917801"/>
            <a:chExt cx="2662517" cy="936370"/>
          </a:xfrm>
        </p:grpSpPr>
        <p:sp>
          <p:nvSpPr>
            <p:cNvPr id="1128" name="Google Shape;1128;p48"/>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29" name="Google Shape;1129;p48"/>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 5 دقائق</a:t>
              </a:r>
              <a:endParaRPr sz="1400" b="0" i="0" u="none" strike="noStrike" cap="none">
                <a:solidFill>
                  <a:srgbClr val="000000"/>
                </a:solidFill>
                <a:latin typeface="Arial"/>
                <a:ea typeface="Arial"/>
                <a:cs typeface="Arial"/>
                <a:sym typeface="Arial"/>
              </a:endParaRPr>
            </a:p>
          </p:txBody>
        </p:sp>
      </p:grpSp>
      <p:sp>
        <p:nvSpPr>
          <p:cNvPr id="1130" name="Google Shape;1130;p48"/>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اختتام الحصة</a:t>
            </a:r>
            <a:endParaRPr sz="1400" b="0" i="0" u="none" strike="noStrike" cap="none">
              <a:solidFill>
                <a:srgbClr val="000000"/>
              </a:solidFill>
              <a:latin typeface="Arial"/>
              <a:ea typeface="Arial"/>
              <a:cs typeface="Arial"/>
              <a:sym typeface="Arial"/>
            </a:endParaRPr>
          </a:p>
        </p:txBody>
      </p:sp>
      <p:pic>
        <p:nvPicPr>
          <p:cNvPr id="1131" name="Google Shape;1131;p48"/>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4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37" name="Google Shape;1137;p4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1138" name="Google Shape;1138;p49"/>
          <p:cNvSpPr txBox="1"/>
          <p:nvPr/>
        </p:nvSpPr>
        <p:spPr>
          <a:xfrm>
            <a:off x="761501" y="2782669"/>
            <a:ext cx="10829243" cy="646331"/>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600"/>
              <a:buFont typeface="Arial"/>
              <a:buNone/>
            </a:pPr>
            <a:r>
              <a:rPr lang="ar-MA" sz="3600" b="1" i="0" u="none" strike="noStrike" cap="none">
                <a:solidFill>
                  <a:srgbClr val="00B0F0"/>
                </a:solidFill>
                <a:latin typeface="Calibri"/>
                <a:ea typeface="Calibri"/>
                <a:cs typeface="Calibri"/>
                <a:sym typeface="Calibri"/>
              </a:rPr>
              <a:t>- تذكر أهداف الحصة.</a:t>
            </a:r>
            <a:endParaRPr sz="1400" b="0" i="0" u="none" strike="noStrike" cap="none">
              <a:solidFill>
                <a:srgbClr val="000000"/>
              </a:solidFill>
              <a:latin typeface="Calibri"/>
              <a:ea typeface="Calibri"/>
              <a:cs typeface="Calibri"/>
              <a:sym typeface="Calibri"/>
            </a:endParaRPr>
          </a:p>
        </p:txBody>
      </p:sp>
      <p:pic>
        <p:nvPicPr>
          <p:cNvPr id="1139" name="Google Shape;1139;p49"/>
          <p:cNvPicPr preferRelativeResize="0"/>
          <p:nvPr/>
        </p:nvPicPr>
        <p:blipFill rotWithShape="1">
          <a:blip r:embed="rId3">
            <a:alphaModFix/>
          </a:blip>
          <a:srcRect/>
          <a:stretch/>
        </p:blipFill>
        <p:spPr>
          <a:xfrm>
            <a:off x="169585" y="210537"/>
            <a:ext cx="591916" cy="59191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sp>
        <p:nvSpPr>
          <p:cNvPr id="1144" name="Google Shape;1144;p50"/>
          <p:cNvSpPr txBox="1">
            <a:spLocks noGrp="1"/>
          </p:cNvSpPr>
          <p:nvPr>
            <p:ph type="title"/>
          </p:nvPr>
        </p:nvSpPr>
        <p:spPr>
          <a:xfrm>
            <a:off x="867240" y="433002"/>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خطوات استثمار الظاهرة اللغوية في الإنتاج الشفهي والكتابي</a:t>
            </a:r>
            <a:br>
              <a:rPr lang="ar-MA"/>
            </a:br>
            <a:endParaRPr/>
          </a:p>
        </p:txBody>
      </p:sp>
      <p:sp>
        <p:nvSpPr>
          <p:cNvPr id="1145" name="Google Shape;1145;p50"/>
          <p:cNvSpPr txBox="1">
            <a:spLocks noGrp="1"/>
          </p:cNvSpPr>
          <p:nvPr>
            <p:ph type="body" idx="2"/>
          </p:nvPr>
        </p:nvSpPr>
        <p:spPr>
          <a:xfrm>
            <a:off x="1258400" y="638348"/>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يطلب المدرس من المتعلمين تذكر خطوات استثمار الظاهرة اللغوية في  التواصل الشفهي والكتابي.</a:t>
            </a:r>
            <a:endParaRPr/>
          </a:p>
        </p:txBody>
      </p:sp>
      <p:pic>
        <p:nvPicPr>
          <p:cNvPr id="1146" name="Google Shape;1146;p50"/>
          <p:cNvPicPr preferRelativeResize="0"/>
          <p:nvPr/>
        </p:nvPicPr>
        <p:blipFill rotWithShape="1">
          <a:blip r:embed="rId3">
            <a:alphaModFix/>
          </a:blip>
          <a:srcRect/>
          <a:stretch/>
        </p:blipFill>
        <p:spPr>
          <a:xfrm>
            <a:off x="163283" y="512692"/>
            <a:ext cx="591916" cy="591916"/>
          </a:xfrm>
          <a:prstGeom prst="rect">
            <a:avLst/>
          </a:prstGeom>
          <a:noFill/>
          <a:ln>
            <a:noFill/>
          </a:ln>
        </p:spPr>
      </p:pic>
      <p:grpSp>
        <p:nvGrpSpPr>
          <p:cNvPr id="1147" name="Google Shape;1147;p50"/>
          <p:cNvGrpSpPr/>
          <p:nvPr/>
        </p:nvGrpSpPr>
        <p:grpSpPr>
          <a:xfrm>
            <a:off x="1553297" y="1104608"/>
            <a:ext cx="9843220" cy="5030721"/>
            <a:chOff x="798098" y="0"/>
            <a:chExt cx="9843220" cy="5030721"/>
          </a:xfrm>
        </p:grpSpPr>
        <p:sp>
          <p:nvSpPr>
            <p:cNvPr id="1148" name="Google Shape;1148;p50"/>
            <p:cNvSpPr/>
            <p:nvPr/>
          </p:nvSpPr>
          <p:spPr>
            <a:xfrm>
              <a:off x="798098" y="0"/>
              <a:ext cx="9045121" cy="5030721"/>
            </a:xfrm>
            <a:prstGeom prst="leftArrow">
              <a:avLst>
                <a:gd name="adj1" fmla="val 50000"/>
                <a:gd name="adj2" fmla="val 50000"/>
              </a:avLst>
            </a:prstGeom>
            <a:solidFill>
              <a:srgbClr val="F6D4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9" name="Google Shape;1149;p50"/>
            <p:cNvSpPr/>
            <p:nvPr/>
          </p:nvSpPr>
          <p:spPr>
            <a:xfrm>
              <a:off x="7448923" y="1509216"/>
              <a:ext cx="3192395" cy="2012288"/>
            </a:xfrm>
            <a:prstGeom prst="roundRect">
              <a:avLst>
                <a:gd name="adj" fmla="val 16667"/>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0" name="Google Shape;1150;p50"/>
            <p:cNvSpPr txBox="1"/>
            <p:nvPr/>
          </p:nvSpPr>
          <p:spPr>
            <a:xfrm>
              <a:off x="7547155" y="1607448"/>
              <a:ext cx="2995931" cy="181582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ar-MA" sz="3200" b="0" i="0" u="none" strike="noStrike" cap="none">
                  <a:solidFill>
                    <a:schemeClr val="lt1"/>
                  </a:solidFill>
                  <a:latin typeface="Arial"/>
                  <a:ea typeface="Arial"/>
                  <a:cs typeface="Arial"/>
                  <a:sym typeface="Arial"/>
                </a:rPr>
                <a:t>تعرف الاستدراك ووظيفته</a:t>
              </a:r>
              <a:endParaRPr sz="3200" b="0" i="0" u="none" strike="noStrike" cap="none">
                <a:solidFill>
                  <a:schemeClr val="lt1"/>
                </a:solidFill>
                <a:latin typeface="Arial"/>
                <a:ea typeface="Arial"/>
                <a:cs typeface="Arial"/>
                <a:sym typeface="Arial"/>
              </a:endParaRPr>
            </a:p>
          </p:txBody>
        </p:sp>
        <p:sp>
          <p:nvSpPr>
            <p:cNvPr id="1151" name="Google Shape;1151;p50"/>
            <p:cNvSpPr/>
            <p:nvPr/>
          </p:nvSpPr>
          <p:spPr>
            <a:xfrm>
              <a:off x="3724461" y="1509216"/>
              <a:ext cx="3192395" cy="2012288"/>
            </a:xfrm>
            <a:prstGeom prst="roundRect">
              <a:avLst>
                <a:gd name="adj" fmla="val 16667"/>
              </a:avLst>
            </a:prstGeom>
            <a:solidFill>
              <a:srgbClr val="8CAF1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50"/>
            <p:cNvSpPr txBox="1"/>
            <p:nvPr/>
          </p:nvSpPr>
          <p:spPr>
            <a:xfrm>
              <a:off x="3822693" y="1607448"/>
              <a:ext cx="2995931" cy="1815824"/>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None/>
              </a:pPr>
              <a:r>
                <a:rPr lang="ar-MA" sz="3600" b="0" i="0" u="none" strike="noStrike" cap="none">
                  <a:solidFill>
                    <a:schemeClr val="lt1"/>
                  </a:solidFill>
                  <a:latin typeface="Arial"/>
                  <a:ea typeface="Arial"/>
                  <a:cs typeface="Arial"/>
                  <a:sym typeface="Arial"/>
                </a:rPr>
                <a:t>توظيف الاستدراك في سياقات تواصلية</a:t>
              </a:r>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pic>
        <p:nvPicPr>
          <p:cNvPr id="1157" name="Google Shape;1157;g3b01cd110f7_1_0"/>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1158" name="Google Shape;1158;g3b01cd110f7_1_0"/>
          <p:cNvSpPr txBox="1"/>
          <p:nvPr/>
        </p:nvSpPr>
        <p:spPr>
          <a:xfrm>
            <a:off x="2759260" y="250272"/>
            <a:ext cx="8645400" cy="40020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من يذكرنا بما تعلمناه؟</a:t>
            </a:r>
            <a:endParaRPr sz="1400" b="0" i="0" u="none" strike="noStrike" cap="none">
              <a:solidFill>
                <a:srgbClr val="000000"/>
              </a:solidFill>
              <a:latin typeface="Arial"/>
              <a:ea typeface="Arial"/>
              <a:cs typeface="Arial"/>
              <a:sym typeface="Arial"/>
            </a:endParaRPr>
          </a:p>
        </p:txBody>
      </p:sp>
      <p:sp>
        <p:nvSpPr>
          <p:cNvPr id="1159" name="Google Shape;1159;g3b01cd110f7_1_0"/>
          <p:cNvSpPr txBox="1"/>
          <p:nvPr/>
        </p:nvSpPr>
        <p:spPr>
          <a:xfrm>
            <a:off x="4096082" y="351544"/>
            <a:ext cx="7224048" cy="528637"/>
          </a:xfrm>
          <a:prstGeom prst="rect">
            <a:avLst/>
          </a:prstGeom>
          <a:noFill/>
          <a:ln>
            <a:noFill/>
          </a:ln>
        </p:spPr>
        <p:txBody>
          <a:bodyPr spcFirstLastPara="1" wrap="square" lIns="91425" tIns="45700" rIns="91425" bIns="45700" anchor="b"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1" i="0" u="none" strike="noStrike" cap="none">
                <a:solidFill>
                  <a:srgbClr val="0A1D30"/>
                </a:solidFill>
                <a:latin typeface="Calibri"/>
                <a:ea typeface="Calibri"/>
                <a:cs typeface="Calibri"/>
                <a:sym typeface="Calibri"/>
              </a:rPr>
              <a:t>يوجه المدرس المتعلمات والمتعلمين إلى استعمال هذه الخطاطة في تعرف الاستدراك وأركانه ووظائفه</a:t>
            </a:r>
            <a:endParaRPr sz="1400" b="0" i="0" u="none" strike="noStrike" cap="none">
              <a:solidFill>
                <a:srgbClr val="0A1D30"/>
              </a:solidFill>
              <a:latin typeface="Arial"/>
              <a:ea typeface="Arial"/>
              <a:cs typeface="Arial"/>
              <a:sym typeface="Arial"/>
            </a:endParaRPr>
          </a:p>
        </p:txBody>
      </p:sp>
      <p:sp>
        <p:nvSpPr>
          <p:cNvPr id="1160" name="Google Shape;1160;g3b01cd110f7_1_0"/>
          <p:cNvSpPr/>
          <p:nvPr/>
        </p:nvSpPr>
        <p:spPr>
          <a:xfrm>
            <a:off x="7477535" y="3358220"/>
            <a:ext cx="732397" cy="415925"/>
          </a:xfrm>
          <a:prstGeom prst="roundRect">
            <a:avLst>
              <a:gd name="adj" fmla="val 16667"/>
            </a:avLst>
          </a:prstGeom>
          <a:solidFill>
            <a:srgbClr val="FFE599"/>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لَكِنْ</a:t>
            </a:r>
            <a:endParaRPr sz="1800" b="0" i="0" u="none" strike="noStrike" cap="none">
              <a:solidFill>
                <a:schemeClr val="dk1"/>
              </a:solidFill>
              <a:latin typeface="Calibri"/>
              <a:ea typeface="Calibri"/>
              <a:cs typeface="Calibri"/>
              <a:sym typeface="Calibri"/>
            </a:endParaRPr>
          </a:p>
        </p:txBody>
      </p:sp>
      <p:sp>
        <p:nvSpPr>
          <p:cNvPr id="1161" name="Google Shape;1161;g3b01cd110f7_1_0"/>
          <p:cNvSpPr/>
          <p:nvPr/>
        </p:nvSpPr>
        <p:spPr>
          <a:xfrm>
            <a:off x="4611330" y="3405845"/>
            <a:ext cx="732398" cy="368300"/>
          </a:xfrm>
          <a:prstGeom prst="roundRect">
            <a:avLst>
              <a:gd name="adj" fmla="val 16667"/>
            </a:avLst>
          </a:prstGeom>
          <a:solidFill>
            <a:srgbClr val="FFE599"/>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rgbClr val="000000"/>
                </a:solidFill>
                <a:latin typeface="Calibri"/>
                <a:ea typeface="Calibri"/>
                <a:cs typeface="Calibri"/>
                <a:sym typeface="Calibri"/>
              </a:rPr>
              <a:t>لَكِنَّ</a:t>
            </a:r>
            <a:endParaRPr sz="1800" b="0" i="0" u="none" strike="noStrike" cap="none">
              <a:solidFill>
                <a:schemeClr val="dk1"/>
              </a:solidFill>
              <a:latin typeface="Calibri"/>
              <a:ea typeface="Calibri"/>
              <a:cs typeface="Calibri"/>
              <a:sym typeface="Calibri"/>
            </a:endParaRPr>
          </a:p>
        </p:txBody>
      </p:sp>
      <p:sp>
        <p:nvSpPr>
          <p:cNvPr id="1162" name="Google Shape;1162;g3b01cd110f7_1_0"/>
          <p:cNvSpPr/>
          <p:nvPr/>
        </p:nvSpPr>
        <p:spPr>
          <a:xfrm>
            <a:off x="3264311" y="2558779"/>
            <a:ext cx="6253316" cy="601201"/>
          </a:xfrm>
          <a:prstGeom prst="roundRect">
            <a:avLst>
              <a:gd name="adj" fmla="val 16667"/>
            </a:avLst>
          </a:prstGeom>
          <a:solidFill>
            <a:srgbClr val="FAE2D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أسلوب لغوي يستعمل لإزالة التوهم أو تصحيح معنى قد يفهمه السامع/المخاطب من كلام سابق، بواسطة أدوات أشهرها : </a:t>
            </a:r>
            <a:endParaRPr/>
          </a:p>
        </p:txBody>
      </p:sp>
      <p:sp>
        <p:nvSpPr>
          <p:cNvPr id="1163" name="Google Shape;1163;g3b01cd110f7_1_0"/>
          <p:cNvSpPr/>
          <p:nvPr/>
        </p:nvSpPr>
        <p:spPr>
          <a:xfrm>
            <a:off x="3792285" y="4020009"/>
            <a:ext cx="2303715" cy="776288"/>
          </a:xfrm>
          <a:prstGeom prst="roundRect">
            <a:avLst>
              <a:gd name="adj" fmla="val 16667"/>
            </a:avLst>
          </a:prstGeom>
          <a:solidFill>
            <a:srgbClr val="FFF2CC"/>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 أُحِبُّ مِهْنَةَ الطِّبِّ، </a:t>
            </a:r>
            <a:r>
              <a:rPr lang="ar-MA" sz="2000" b="0" i="0" u="none" strike="noStrike" cap="none">
                <a:solidFill>
                  <a:srgbClr val="FF0000"/>
                </a:solidFill>
                <a:latin typeface="Calibri"/>
                <a:ea typeface="Calibri"/>
                <a:cs typeface="Calibri"/>
                <a:sym typeface="Calibri"/>
              </a:rPr>
              <a:t>لَكِنِّي</a:t>
            </a:r>
            <a:r>
              <a:rPr lang="ar-MA" sz="2000" b="0" i="0" u="none" strike="noStrike" cap="none">
                <a:solidFill>
                  <a:srgbClr val="000000"/>
                </a:solidFill>
                <a:latin typeface="Calibri"/>
                <a:ea typeface="Calibri"/>
                <a:cs typeface="Calibri"/>
                <a:sym typeface="Calibri"/>
              </a:rPr>
              <a:t> أَعْشَقُ التَّدْرِيسَ.</a:t>
            </a:r>
            <a:endParaRPr sz="2000" b="0" i="0" u="none" strike="noStrike" cap="none">
              <a:solidFill>
                <a:schemeClr val="dk1"/>
              </a:solidFill>
              <a:latin typeface="Calibri"/>
              <a:ea typeface="Calibri"/>
              <a:cs typeface="Calibri"/>
              <a:sym typeface="Calibri"/>
            </a:endParaRPr>
          </a:p>
        </p:txBody>
      </p:sp>
      <p:sp>
        <p:nvSpPr>
          <p:cNvPr id="1164" name="Google Shape;1164;g3b01cd110f7_1_0"/>
          <p:cNvSpPr/>
          <p:nvPr/>
        </p:nvSpPr>
        <p:spPr>
          <a:xfrm>
            <a:off x="5624053" y="1975568"/>
            <a:ext cx="1602658" cy="421699"/>
          </a:xfrm>
          <a:prstGeom prst="roundRect">
            <a:avLst>
              <a:gd name="adj" fmla="val 16667"/>
            </a:avLst>
          </a:prstGeom>
          <a:solidFill>
            <a:srgbClr val="FAE2D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الاستدراك</a:t>
            </a:r>
            <a:endParaRPr sz="2800" b="0" i="0" u="none" strike="noStrike" cap="none">
              <a:solidFill>
                <a:schemeClr val="dk1"/>
              </a:solidFill>
              <a:latin typeface="Calibri"/>
              <a:ea typeface="Calibri"/>
              <a:cs typeface="Calibri"/>
              <a:sym typeface="Calibri"/>
            </a:endParaRPr>
          </a:p>
        </p:txBody>
      </p:sp>
      <p:cxnSp>
        <p:nvCxnSpPr>
          <p:cNvPr id="1165" name="Google Shape;1165;g3b01cd110f7_1_0"/>
          <p:cNvCxnSpPr/>
          <p:nvPr/>
        </p:nvCxnSpPr>
        <p:spPr>
          <a:xfrm flipH="1">
            <a:off x="4973175" y="3249200"/>
            <a:ext cx="2831238" cy="7366"/>
          </a:xfrm>
          <a:prstGeom prst="straightConnector1">
            <a:avLst/>
          </a:prstGeom>
          <a:noFill/>
          <a:ln w="9525" cap="flat" cmpd="sng">
            <a:solidFill>
              <a:srgbClr val="FAE2D5"/>
            </a:solidFill>
            <a:prstDash val="solid"/>
            <a:round/>
            <a:headEnd type="none" w="sm" len="sm"/>
            <a:tailEnd type="none" w="sm" len="sm"/>
          </a:ln>
        </p:spPr>
      </p:cxnSp>
      <p:cxnSp>
        <p:nvCxnSpPr>
          <p:cNvPr id="1166" name="Google Shape;1166;g3b01cd110f7_1_0"/>
          <p:cNvCxnSpPr>
            <a:stCxn id="1164" idx="2"/>
          </p:cNvCxnSpPr>
          <p:nvPr/>
        </p:nvCxnSpPr>
        <p:spPr>
          <a:xfrm>
            <a:off x="6425382" y="2397267"/>
            <a:ext cx="0" cy="770700"/>
          </a:xfrm>
          <a:prstGeom prst="straightConnector1">
            <a:avLst/>
          </a:prstGeom>
          <a:noFill/>
          <a:ln w="9525" cap="flat" cmpd="sng">
            <a:solidFill>
              <a:srgbClr val="FAE2D5"/>
            </a:solidFill>
            <a:prstDash val="solid"/>
            <a:round/>
            <a:headEnd type="none" w="sm" len="sm"/>
            <a:tailEnd type="none" w="sm" len="sm"/>
          </a:ln>
        </p:spPr>
      </p:cxnSp>
      <p:cxnSp>
        <p:nvCxnSpPr>
          <p:cNvPr id="1167" name="Google Shape;1167;g3b01cd110f7_1_0"/>
          <p:cNvCxnSpPr>
            <a:endCxn id="1160" idx="2"/>
          </p:cNvCxnSpPr>
          <p:nvPr/>
        </p:nvCxnSpPr>
        <p:spPr>
          <a:xfrm>
            <a:off x="7804434" y="3249145"/>
            <a:ext cx="39300" cy="525000"/>
          </a:xfrm>
          <a:prstGeom prst="straightConnector1">
            <a:avLst/>
          </a:prstGeom>
          <a:noFill/>
          <a:ln w="9525" cap="flat" cmpd="sng">
            <a:solidFill>
              <a:srgbClr val="FAE2D5"/>
            </a:solidFill>
            <a:prstDash val="solid"/>
            <a:round/>
            <a:headEnd type="none" w="sm" len="sm"/>
            <a:tailEnd type="none" w="sm" len="sm"/>
          </a:ln>
        </p:spPr>
      </p:cxnSp>
      <p:cxnSp>
        <p:nvCxnSpPr>
          <p:cNvPr id="1168" name="Google Shape;1168;g3b01cd110f7_1_0"/>
          <p:cNvCxnSpPr>
            <a:endCxn id="1163" idx="0"/>
          </p:cNvCxnSpPr>
          <p:nvPr/>
        </p:nvCxnSpPr>
        <p:spPr>
          <a:xfrm>
            <a:off x="4944143" y="3256509"/>
            <a:ext cx="0" cy="763500"/>
          </a:xfrm>
          <a:prstGeom prst="straightConnector1">
            <a:avLst/>
          </a:prstGeom>
          <a:noFill/>
          <a:ln w="9525" cap="flat" cmpd="sng">
            <a:solidFill>
              <a:srgbClr val="FAE2D5"/>
            </a:solidFill>
            <a:prstDash val="solid"/>
            <a:round/>
            <a:headEnd type="none" w="sm" len="sm"/>
            <a:tailEnd type="none" w="sm" len="sm"/>
          </a:ln>
        </p:spPr>
      </p:cxnSp>
      <p:sp>
        <p:nvSpPr>
          <p:cNvPr id="1169" name="Google Shape;1169;g3b01cd110f7_1_0"/>
          <p:cNvSpPr/>
          <p:nvPr/>
        </p:nvSpPr>
        <p:spPr>
          <a:xfrm>
            <a:off x="5624053" y="1939416"/>
            <a:ext cx="1602658"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73"/>
        <p:cNvGrpSpPr/>
        <p:nvPr/>
      </p:nvGrpSpPr>
      <p:grpSpPr>
        <a:xfrm>
          <a:off x="0" y="0"/>
          <a:ext cx="0" cy="0"/>
          <a:chOff x="0" y="0"/>
          <a:chExt cx="0" cy="0"/>
        </a:xfrm>
      </p:grpSpPr>
      <p:sp>
        <p:nvSpPr>
          <p:cNvPr id="1174" name="Google Shape;1174;p5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75" name="Google Shape;1175;p5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1176" name="Google Shape;1176;p52"/>
          <p:cNvPicPr preferRelativeResize="0"/>
          <p:nvPr/>
        </p:nvPicPr>
        <p:blipFill rotWithShape="1">
          <a:blip r:embed="rId3">
            <a:alphaModFix/>
          </a:blip>
          <a:srcRect/>
          <a:stretch/>
        </p:blipFill>
        <p:spPr>
          <a:xfrm>
            <a:off x="287742" y="294366"/>
            <a:ext cx="591916" cy="591916"/>
          </a:xfrm>
          <a:prstGeom prst="rect">
            <a:avLst/>
          </a:prstGeom>
          <a:noFill/>
          <a:ln>
            <a:noFill/>
          </a:ln>
        </p:spPr>
      </p:pic>
      <p:sp>
        <p:nvSpPr>
          <p:cNvPr id="1177" name="Google Shape;1177;p52"/>
          <p:cNvSpPr/>
          <p:nvPr/>
        </p:nvSpPr>
        <p:spPr>
          <a:xfrm>
            <a:off x="879658" y="1682168"/>
            <a:ext cx="4670787" cy="3539390"/>
          </a:xfrm>
          <a:prstGeom prst="rect">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1">
              <a:lnSpc>
                <a:spcPct val="200000"/>
              </a:lnSpc>
              <a:spcBef>
                <a:spcPts val="0"/>
              </a:spcBef>
              <a:spcAft>
                <a:spcPts val="0"/>
              </a:spcAft>
              <a:buClr>
                <a:srgbClr val="000000"/>
              </a:buClr>
              <a:buSzPts val="2800"/>
              <a:buFont typeface="Arial"/>
              <a:buNone/>
            </a:pPr>
            <a:r>
              <a:rPr lang="ar-MA" sz="2800" b="1" i="0" u="none" strike="noStrike" cap="none">
                <a:solidFill>
                  <a:srgbClr val="002060"/>
                </a:solidFill>
                <a:latin typeface="Calibri"/>
                <a:ea typeface="Calibri"/>
                <a:cs typeface="Calibri"/>
                <a:sym typeface="Calibri"/>
              </a:rPr>
              <a:t>............................................................................................................................................ ............................................... </a:t>
            </a:r>
            <a:endParaRPr sz="2800" b="1" i="0" u="none" strike="noStrike" cap="none">
              <a:solidFill>
                <a:srgbClr val="FFC000"/>
              </a:solidFill>
              <a:latin typeface="Calibri"/>
              <a:ea typeface="Calibri"/>
              <a:cs typeface="Calibri"/>
              <a:sym typeface="Calibri"/>
            </a:endParaRPr>
          </a:p>
        </p:txBody>
      </p:sp>
      <p:sp>
        <p:nvSpPr>
          <p:cNvPr id="1178" name="Google Shape;1178;p52"/>
          <p:cNvSpPr/>
          <p:nvPr/>
        </p:nvSpPr>
        <p:spPr>
          <a:xfrm>
            <a:off x="6084324" y="1536194"/>
            <a:ext cx="5413513" cy="37856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None/>
            </a:pPr>
            <a:r>
              <a:rPr lang="ar-MA" sz="2400" b="1" i="0" u="none" strike="noStrike" cap="none">
                <a:solidFill>
                  <a:srgbClr val="002060"/>
                </a:solidFill>
                <a:latin typeface="Calibri"/>
                <a:ea typeface="Calibri"/>
                <a:cs typeface="Calibri"/>
                <a:sym typeface="Calibri"/>
              </a:rPr>
              <a:t>طلب منك المستشار في التوجيه في الورشة الأخيرة للتوجيه التعبير عن التحول في اختيار مهن مستقبلية. صغْ أربعَ جُمَلٍ تتحدثُ فيها عن هذا التحول في مسارك ومسار ثلاثة من زملائك، موظفا أسلوب الاستدراك. </a:t>
            </a:r>
            <a:endParaRPr sz="2400" b="1" i="0" u="none" strike="noStrike" cap="none">
              <a:solidFill>
                <a:srgbClr val="FFC000"/>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82"/>
        <p:cNvGrpSpPr/>
        <p:nvPr/>
      </p:nvGrpSpPr>
      <p:grpSpPr>
        <a:xfrm>
          <a:off x="0" y="0"/>
          <a:ext cx="0" cy="0"/>
          <a:chOff x="0" y="0"/>
          <a:chExt cx="0" cy="0"/>
        </a:xfrm>
      </p:grpSpPr>
      <p:sp>
        <p:nvSpPr>
          <p:cNvPr id="1183" name="Google Shape;1183;p11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184" name="Google Shape;1184;p110"/>
          <p:cNvPicPr preferRelativeResize="0"/>
          <p:nvPr/>
        </p:nvPicPr>
        <p:blipFill rotWithShape="1">
          <a:blip r:embed="rId3">
            <a:alphaModFix/>
          </a:blip>
          <a:srcRect/>
          <a:stretch/>
        </p:blipFill>
        <p:spPr>
          <a:xfrm>
            <a:off x="224022" y="195748"/>
            <a:ext cx="940281" cy="889044"/>
          </a:xfrm>
          <a:prstGeom prst="rect">
            <a:avLst/>
          </a:prstGeom>
          <a:noFill/>
          <a:ln>
            <a:noFill/>
          </a:ln>
        </p:spPr>
      </p:pic>
      <p:sp>
        <p:nvSpPr>
          <p:cNvPr id="1185" name="Google Shape;1185;p110"/>
          <p:cNvSpPr txBox="1"/>
          <p:nvPr/>
        </p:nvSpPr>
        <p:spPr>
          <a:xfrm>
            <a:off x="946949" y="5511799"/>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إلى الحصة القادمة!</a:t>
            </a:r>
            <a:endParaRPr/>
          </a:p>
        </p:txBody>
      </p:sp>
      <p:sp>
        <p:nvSpPr>
          <p:cNvPr id="1186" name="Google Shape;1186;p110"/>
          <p:cNvSpPr/>
          <p:nvPr/>
        </p:nvSpPr>
        <p:spPr>
          <a:xfrm>
            <a:off x="593864" y="1406153"/>
            <a:ext cx="10903973" cy="333976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800" b="1" i="0" u="none" strike="noStrike" cap="none">
                <a:solidFill>
                  <a:schemeClr val="dk1"/>
                </a:solidFill>
                <a:latin typeface="Calibri"/>
                <a:ea typeface="Calibri"/>
                <a:cs typeface="Calibri"/>
                <a:sym typeface="Calibri"/>
              </a:rPr>
              <a:t>أعد النشاط باتباع الخطوات الآتية:</a:t>
            </a:r>
            <a:endParaRPr/>
          </a:p>
          <a:p>
            <a:pPr marL="457200" marR="0" lvl="0" indent="-254000" algn="r" rtl="1">
              <a:lnSpc>
                <a:spcPct val="100000"/>
              </a:lnSpc>
              <a:spcBef>
                <a:spcPts val="0"/>
              </a:spcBef>
              <a:spcAft>
                <a:spcPts val="0"/>
              </a:spcAft>
              <a:buClr>
                <a:srgbClr val="000000"/>
              </a:buClr>
              <a:buSzPts val="3200"/>
              <a:buFont typeface="Noto Sans Symbols"/>
              <a:buNone/>
            </a:pPr>
            <a:endParaRPr sz="3200" b="1"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a:t>
            </a:r>
            <a:endParaRPr sz="3200" b="0"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a:t>
            </a:r>
            <a:endParaRPr sz="2400" b="0" i="0" u="none" strike="noStrike" cap="none">
              <a:solidFill>
                <a:schemeClr val="dk1"/>
              </a:solidFill>
              <a:latin typeface="Calibri"/>
              <a:ea typeface="Calibri"/>
              <a:cs typeface="Calibri"/>
              <a:sym typeface="Calibri"/>
            </a:endParaRPr>
          </a:p>
        </p:txBody>
      </p:sp>
      <p:grpSp>
        <p:nvGrpSpPr>
          <p:cNvPr id="1187" name="Google Shape;1187;p110"/>
          <p:cNvGrpSpPr/>
          <p:nvPr/>
        </p:nvGrpSpPr>
        <p:grpSpPr>
          <a:xfrm>
            <a:off x="145364" y="4309781"/>
            <a:ext cx="3044407" cy="2044499"/>
            <a:chOff x="1622947" y="0"/>
            <a:chExt cx="3044407" cy="2644919"/>
          </a:xfrm>
        </p:grpSpPr>
        <p:sp>
          <p:nvSpPr>
            <p:cNvPr id="1188" name="Google Shape;1188;p110"/>
            <p:cNvSpPr/>
            <p:nvPr/>
          </p:nvSpPr>
          <p:spPr>
            <a:xfrm>
              <a:off x="1622947" y="0"/>
              <a:ext cx="2644919" cy="2644919"/>
            </a:xfrm>
            <a:prstGeom prst="triangle">
              <a:avLst>
                <a:gd name="adj" fmla="val 50000"/>
              </a:avLst>
            </a:prstGeom>
            <a:solidFill>
              <a:srgbClr val="E9713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9" name="Google Shape;1189;p110"/>
            <p:cNvSpPr/>
            <p:nvPr/>
          </p:nvSpPr>
          <p:spPr>
            <a:xfrm>
              <a:off x="2945407" y="265912"/>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110"/>
            <p:cNvSpPr/>
            <p:nvPr/>
          </p:nvSpPr>
          <p:spPr>
            <a:xfrm>
              <a:off x="2948157" y="991437"/>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1" name="Google Shape;1191;p110"/>
            <p:cNvSpPr txBox="1"/>
            <p:nvPr/>
          </p:nvSpPr>
          <p:spPr>
            <a:xfrm>
              <a:off x="2978721" y="1022001"/>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sp>
          <p:nvSpPr>
            <p:cNvPr id="1192" name="Google Shape;1192;p110"/>
            <p:cNvSpPr/>
            <p:nvPr/>
          </p:nvSpPr>
          <p:spPr>
            <a:xfrm>
              <a:off x="2945407" y="1674641"/>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110"/>
            <p:cNvSpPr txBox="1"/>
            <p:nvPr/>
          </p:nvSpPr>
          <p:spPr>
            <a:xfrm>
              <a:off x="2975971" y="1705205"/>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3990</Words>
  <Application>Microsoft Office PowerPoint</Application>
  <PresentationFormat>Grand écran</PresentationFormat>
  <Paragraphs>421</Paragraphs>
  <Slides>56</Slides>
  <Notes>56</Notes>
  <HiddenSlides>4</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56</vt:i4>
      </vt:variant>
    </vt:vector>
  </HeadingPairs>
  <TitlesOfParts>
    <vt:vector size="65" baseType="lpstr">
      <vt:lpstr>Arial</vt:lpstr>
      <vt:lpstr>Georgia</vt:lpstr>
      <vt:lpstr>Play</vt:lpstr>
      <vt:lpstr>Calibri</vt:lpstr>
      <vt:lpstr>Dosis</vt:lpstr>
      <vt:lpstr>Noto Sans Symbols</vt:lpstr>
      <vt:lpstr>1_Thème Office</vt:lpstr>
      <vt:lpstr>Thème Office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لنتأمل هذه الوضعية. ولنتعرف الهدف من درس الاستدراك </vt:lpstr>
      <vt:lpstr>لنتأمل هذه الوضعية. ولنتعرف الهدف من درس الاستدراك </vt:lpstr>
      <vt:lpstr>انتبهوا. سوف أعرفكم بخطوات تعرف الاستدراك، وأبين لكم الجدوى من تعلمه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يختار  المدر س بعض الفوائد النحوية التي تخص مكونات الشرط</vt:lpstr>
      <vt:lpstr>يستثمر المدر س الخطاطة في تلخيص ما تم التوصل إليه مع التركيز على وظيفة الاستدراك وتعريفه</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انتبهوا. سوف أعرفكم بخطوات توظيف الاستدراك في سياق تواصلي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أَقْرَأُ ݴلوَضْعيّةَ بِتَمعّنٍ، وَأنْجِزُ ݴلْمَطلوبَ بمفردي، مراعيا معايير النجاح رفقته (الكراسة، ص: 69)</vt:lpstr>
      <vt:lpstr>أَقْرَأُ ݴلوَضْعيّةَ بِتَمعّنٍ، وَأنْجِزُ ݴلْمَطلوبَ بمفردي، مراعيا معايير النجاح رفقته (الكراسة، ص: 69)</vt:lpstr>
      <vt:lpstr>Présentation PowerPoint</vt:lpstr>
      <vt:lpstr>قبل توديعكم، أدعوكم إلى الإجابة عن هذا السؤال في منازلكم:  </vt:lpstr>
      <vt:lpstr>خطوات استثمار الظاهرة اللغوية في الإنتاج الشفهي والكتابي </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3</cp:revision>
  <dcterms:created xsi:type="dcterms:W3CDTF">2025-11-03T10:55:47Z</dcterms:created>
  <dcterms:modified xsi:type="dcterms:W3CDTF">2026-05-10T09:11:05Z</dcterms:modified>
</cp:coreProperties>
</file>