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31" r:id="rId2"/>
    <p:sldMasterId id="2147483759" r:id="rId3"/>
  </p:sldMasterIdLst>
  <p:notesMasterIdLst>
    <p:notesMasterId r:id="rId57"/>
  </p:notesMasterIdLst>
  <p:sldIdLst>
    <p:sldId id="256" r:id="rId4"/>
    <p:sldId id="2147483485" r:id="rId5"/>
    <p:sldId id="2147483486" r:id="rId6"/>
    <p:sldId id="279" r:id="rId7"/>
    <p:sldId id="2147483535" r:id="rId8"/>
    <p:sldId id="296" r:id="rId9"/>
    <p:sldId id="261" r:id="rId10"/>
    <p:sldId id="294" r:id="rId11"/>
    <p:sldId id="2147483646" r:id="rId12"/>
    <p:sldId id="2147483642" r:id="rId13"/>
    <p:sldId id="262" r:id="rId14"/>
    <p:sldId id="264" r:id="rId15"/>
    <p:sldId id="2147483645" r:id="rId16"/>
    <p:sldId id="2147483647" r:id="rId17"/>
    <p:sldId id="267" r:id="rId18"/>
    <p:sldId id="269" r:id="rId19"/>
    <p:sldId id="2147483592" r:id="rId20"/>
    <p:sldId id="295" r:id="rId21"/>
    <p:sldId id="257" r:id="rId22"/>
    <p:sldId id="258" r:id="rId23"/>
    <p:sldId id="297" r:id="rId24"/>
    <p:sldId id="2147483505" r:id="rId25"/>
    <p:sldId id="268" r:id="rId26"/>
    <p:sldId id="259" r:id="rId27"/>
    <p:sldId id="260" r:id="rId28"/>
    <p:sldId id="319" r:id="rId29"/>
    <p:sldId id="266" r:id="rId30"/>
    <p:sldId id="265" r:id="rId31"/>
    <p:sldId id="277" r:id="rId32"/>
    <p:sldId id="270" r:id="rId33"/>
    <p:sldId id="281" r:id="rId34"/>
    <p:sldId id="300" r:id="rId35"/>
    <p:sldId id="284" r:id="rId36"/>
    <p:sldId id="285" r:id="rId37"/>
    <p:sldId id="263" r:id="rId38"/>
    <p:sldId id="288" r:id="rId39"/>
    <p:sldId id="289" r:id="rId40"/>
    <p:sldId id="273" r:id="rId41"/>
    <p:sldId id="271" r:id="rId42"/>
    <p:sldId id="291" r:id="rId43"/>
    <p:sldId id="274" r:id="rId44"/>
    <p:sldId id="272" r:id="rId45"/>
    <p:sldId id="292" r:id="rId46"/>
    <p:sldId id="275" r:id="rId47"/>
    <p:sldId id="326" r:id="rId48"/>
    <p:sldId id="301" r:id="rId49"/>
    <p:sldId id="282" r:id="rId50"/>
    <p:sldId id="302" r:id="rId51"/>
    <p:sldId id="305" r:id="rId52"/>
    <p:sldId id="276" r:id="rId53"/>
    <p:sldId id="304" r:id="rId54"/>
    <p:sldId id="278" r:id="rId55"/>
    <p:sldId id="293" r:id="rId5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2A088B-B5E8-93F3-ECE1-9E70768B94A7}" name="OUTIZGUI AHMED" initials="AO" userId="S::AHMED.OUTIZGUI@TAALIM.MA::6c1d9dfc-82bb-47ed-b00f-add50caa3f4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037A9C"/>
    <a:srgbClr val="15A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04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1138" y="62"/>
      </p:cViewPr>
      <p:guideLst>
        <p:guide orient="horz" pos="2137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2" d="100"/>
          <a:sy n="52" d="100"/>
        </p:scale>
        <p:origin x="286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tableStyles" Target="tableStyle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F12A07-4456-4B61-BC8E-0619932D81DE}" type="doc">
      <dgm:prSet loTypeId="urn:microsoft.com/office/officeart/2005/8/layout/radial2" loCatId="relationship" qsTypeId="urn:microsoft.com/office/officeart/2005/8/quickstyle/3d4" qsCatId="3D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60F04646-4829-4F00-B7EF-27057FF05228}">
      <dgm:prSet phldrT="[Texte]" custT="1"/>
      <dgm:spPr/>
      <dgm:t>
        <a:bodyPr/>
        <a:lstStyle/>
        <a:p>
          <a:r>
            <a:rPr lang="ar-MA" sz="2800" b="1" kern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المطلوب</a:t>
          </a:r>
          <a:endParaRPr lang="fr-FR" sz="2800" b="1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069058EE-E867-42B5-B816-1A5A9D7542AF}" type="parTrans" cxnId="{46CA1D1C-3874-4102-BD2C-0502F54FEAB5}">
      <dgm:prSet/>
      <dgm:spPr/>
      <dgm:t>
        <a:bodyPr/>
        <a:lstStyle/>
        <a:p>
          <a:endParaRPr lang="fr-FR"/>
        </a:p>
      </dgm:t>
    </dgm:pt>
    <dgm:pt modelId="{8CD8C53A-78AF-42E0-A981-7E59032AC27D}" type="sibTrans" cxnId="{46CA1D1C-3874-4102-BD2C-0502F54FEAB5}">
      <dgm:prSet/>
      <dgm:spPr/>
      <dgm:t>
        <a:bodyPr/>
        <a:lstStyle/>
        <a:p>
          <a:endParaRPr lang="fr-FR"/>
        </a:p>
      </dgm:t>
    </dgm:pt>
    <dgm:pt modelId="{EEFAF406-A2D7-4F56-AB8C-21F8B94A1DC7}">
      <dgm:prSet phldrT="[Texte]" custT="1"/>
      <dgm:spPr/>
      <dgm:t>
        <a:bodyPr/>
        <a:lstStyle/>
        <a:p>
          <a:pPr rtl="1"/>
          <a:r>
            <a:rPr lang="ar-MA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إنتاج نص سردي</a:t>
          </a:r>
          <a:endParaRPr lang="fr-FR" sz="28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07F6823-37B8-4C43-8CFF-0AFB8A73719B}" type="parTrans" cxnId="{7171A564-E0D0-4BBA-996E-3F11811B77F6}">
      <dgm:prSet/>
      <dgm:spPr/>
      <dgm:t>
        <a:bodyPr/>
        <a:lstStyle/>
        <a:p>
          <a:endParaRPr lang="fr-FR"/>
        </a:p>
      </dgm:t>
    </dgm:pt>
    <dgm:pt modelId="{F24192B6-11EC-42D3-9CB2-1A275C894032}" type="sibTrans" cxnId="{7171A564-E0D0-4BBA-996E-3F11811B77F6}">
      <dgm:prSet/>
      <dgm:spPr/>
      <dgm:t>
        <a:bodyPr/>
        <a:lstStyle/>
        <a:p>
          <a:endParaRPr lang="fr-FR"/>
        </a:p>
      </dgm:t>
    </dgm:pt>
    <dgm:pt modelId="{85BB9316-2B66-46A6-A3A6-FFCFD2D920F8}">
      <dgm:prSet phldrT="[Texte]" custT="1"/>
      <dgm:spPr/>
      <dgm:t>
        <a:bodyPr/>
        <a:lstStyle/>
        <a:p>
          <a:r>
            <a:rPr lang="ar-MA" sz="2800" b="1" kern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الموضوع</a:t>
          </a:r>
          <a:endParaRPr lang="fr-FR" sz="2800" b="1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DF8B4ADE-15BC-4F9C-8308-0A98A86EC268}" type="parTrans" cxnId="{8814DF56-286C-4DFF-BAD5-76521F6DBBE1}">
      <dgm:prSet/>
      <dgm:spPr/>
      <dgm:t>
        <a:bodyPr/>
        <a:lstStyle/>
        <a:p>
          <a:endParaRPr lang="fr-FR"/>
        </a:p>
      </dgm:t>
    </dgm:pt>
    <dgm:pt modelId="{64E4AAF5-EB84-494A-A893-C2992D06EBC7}" type="sibTrans" cxnId="{8814DF56-286C-4DFF-BAD5-76521F6DBBE1}">
      <dgm:prSet/>
      <dgm:spPr/>
      <dgm:t>
        <a:bodyPr/>
        <a:lstStyle/>
        <a:p>
          <a:endParaRPr lang="fr-FR"/>
        </a:p>
      </dgm:t>
    </dgm:pt>
    <dgm:pt modelId="{25A5E8D8-5DFA-4E5A-8EDC-B978B03906A4}">
      <dgm:prSet phldrT="[Texte]"/>
      <dgm:spPr/>
      <dgm:t>
        <a:bodyPr/>
        <a:lstStyle/>
        <a:p>
          <a:pPr rtl="1"/>
          <a:r>
            <a:rPr lang="a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سرد تفاصيل قصتي مع الكتابة</a:t>
          </a:r>
          <a:endParaRPr lang="fr-FR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D12DB69A-50F5-4026-8996-2AAE62DB97B3}" type="parTrans" cxnId="{0D0737A4-D94E-43D6-9E68-FC7615A9DA59}">
      <dgm:prSet/>
      <dgm:spPr/>
      <dgm:t>
        <a:bodyPr/>
        <a:lstStyle/>
        <a:p>
          <a:endParaRPr lang="fr-FR"/>
        </a:p>
      </dgm:t>
    </dgm:pt>
    <dgm:pt modelId="{B96AE787-67CD-4C63-836E-1DE8BF9BB776}" type="sibTrans" cxnId="{0D0737A4-D94E-43D6-9E68-FC7615A9DA59}">
      <dgm:prSet/>
      <dgm:spPr/>
      <dgm:t>
        <a:bodyPr/>
        <a:lstStyle/>
        <a:p>
          <a:endParaRPr lang="fr-FR"/>
        </a:p>
      </dgm:t>
    </dgm:pt>
    <dgm:pt modelId="{BD965D3E-D500-440E-8E7A-65BD68EB6A77}">
      <dgm:prSet phldrT="[Texte]" custT="1"/>
      <dgm:spPr/>
      <dgm:t>
        <a:bodyPr/>
        <a:lstStyle/>
        <a:p>
          <a:r>
            <a:rPr lang="ar-MA" sz="2800" b="1" kern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الموارد</a:t>
          </a:r>
          <a:endParaRPr lang="fr-FR" sz="2800" b="1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3D786E3-8ABA-4CF7-810E-675FB519FC06}" type="parTrans" cxnId="{EA68185F-F9F9-45F2-8425-395AED208592}">
      <dgm:prSet/>
      <dgm:spPr/>
      <dgm:t>
        <a:bodyPr/>
        <a:lstStyle/>
        <a:p>
          <a:endParaRPr lang="fr-FR"/>
        </a:p>
      </dgm:t>
    </dgm:pt>
    <dgm:pt modelId="{BF0B6C2E-783A-4223-AFD6-76BFBC4E6978}" type="sibTrans" cxnId="{EA68185F-F9F9-45F2-8425-395AED208592}">
      <dgm:prSet/>
      <dgm:spPr/>
      <dgm:t>
        <a:bodyPr/>
        <a:lstStyle/>
        <a:p>
          <a:endParaRPr lang="fr-FR"/>
        </a:p>
      </dgm:t>
    </dgm:pt>
    <dgm:pt modelId="{6481FFEE-FE30-4B81-B55C-B23501335D9E}">
      <dgm:prSet phldrT="[Texte]"/>
      <dgm:spPr/>
      <dgm:t>
        <a:bodyPr/>
        <a:lstStyle/>
        <a:p>
          <a:pPr rtl="1"/>
          <a:r>
            <a:rPr lang="a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المعجم</a:t>
          </a:r>
          <a:endParaRPr lang="fr-FR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24A2EFA-40EF-48BD-B0B1-BDF73A4F4BF4}" type="parTrans" cxnId="{D3031B7A-9C77-4A67-BA13-FB10C1C8EABF}">
      <dgm:prSet/>
      <dgm:spPr/>
      <dgm:t>
        <a:bodyPr/>
        <a:lstStyle/>
        <a:p>
          <a:endParaRPr lang="fr-FR"/>
        </a:p>
      </dgm:t>
    </dgm:pt>
    <dgm:pt modelId="{2EDAD4E7-E769-4CC8-9AE8-F295F066E566}" type="sibTrans" cxnId="{D3031B7A-9C77-4A67-BA13-FB10C1C8EABF}">
      <dgm:prSet/>
      <dgm:spPr/>
      <dgm:t>
        <a:bodyPr/>
        <a:lstStyle/>
        <a:p>
          <a:endParaRPr lang="fr-FR"/>
        </a:p>
      </dgm:t>
    </dgm:pt>
    <dgm:pt modelId="{0D0EFAE8-5C42-43BB-83C2-A10A93FBE23D}">
      <dgm:prSet phldrT="[Texte]"/>
      <dgm:spPr/>
      <dgm:t>
        <a:bodyPr/>
        <a:lstStyle/>
        <a:p>
          <a:pPr rtl="1"/>
          <a:r>
            <a:rPr lang="a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التعابير </a:t>
          </a:r>
          <a:endParaRPr lang="fr-FR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3A071A1-1E97-43AC-9B89-725146862059}" type="parTrans" cxnId="{4F4F9E0B-020C-4E5D-BC71-82B77208EBD3}">
      <dgm:prSet/>
      <dgm:spPr/>
      <dgm:t>
        <a:bodyPr/>
        <a:lstStyle/>
        <a:p>
          <a:endParaRPr lang="fr-FR"/>
        </a:p>
      </dgm:t>
    </dgm:pt>
    <dgm:pt modelId="{A592C817-FB8A-4F17-B818-2E330F5E707D}" type="sibTrans" cxnId="{4F4F9E0B-020C-4E5D-BC71-82B77208EBD3}">
      <dgm:prSet/>
      <dgm:spPr/>
      <dgm:t>
        <a:bodyPr/>
        <a:lstStyle/>
        <a:p>
          <a:endParaRPr lang="fr-FR"/>
        </a:p>
      </dgm:t>
    </dgm:pt>
    <dgm:pt modelId="{9A1A6F8B-6478-4C8A-AF19-1D18E12357F1}">
      <dgm:prSet phldrT="[Texte]"/>
      <dgm:spPr/>
      <dgm:t>
        <a:bodyPr/>
        <a:lstStyle/>
        <a:p>
          <a:pPr rtl="1"/>
          <a:r>
            <a:rPr lang="a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أفعال الكلام</a:t>
          </a:r>
          <a:endParaRPr lang="fr-FR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5404468-9EAD-4E2F-B717-AFAE9BDA107F}" type="parTrans" cxnId="{A7D71105-E52F-4AE9-AA2D-B4CBCC95D06B}">
      <dgm:prSet/>
      <dgm:spPr/>
      <dgm:t>
        <a:bodyPr/>
        <a:lstStyle/>
        <a:p>
          <a:endParaRPr lang="fr-FR"/>
        </a:p>
      </dgm:t>
    </dgm:pt>
    <dgm:pt modelId="{133BB306-030D-42A0-8968-C5F005FDF0E5}" type="sibTrans" cxnId="{A7D71105-E52F-4AE9-AA2D-B4CBCC95D06B}">
      <dgm:prSet/>
      <dgm:spPr/>
      <dgm:t>
        <a:bodyPr/>
        <a:lstStyle/>
        <a:p>
          <a:endParaRPr lang="fr-FR"/>
        </a:p>
      </dgm:t>
    </dgm:pt>
    <dgm:pt modelId="{050C6879-4067-4DFB-823C-F474D4EC3698}">
      <dgm:prSet phldrT="[Texte]"/>
      <dgm:spPr/>
      <dgm:t>
        <a:bodyPr/>
        <a:lstStyle/>
        <a:p>
          <a:pPr rtl="1"/>
          <a:r>
            <a:rPr lang="a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وصف المشاعر</a:t>
          </a:r>
          <a:endParaRPr lang="fr-FR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54D431F6-813D-4897-9930-ECFAFC09946E}" type="parTrans" cxnId="{F3FBB225-9DD0-45FE-BD66-DF8FCE4320AA}">
      <dgm:prSet/>
      <dgm:spPr/>
      <dgm:t>
        <a:bodyPr/>
        <a:lstStyle/>
        <a:p>
          <a:endParaRPr lang="fr-FR"/>
        </a:p>
      </dgm:t>
    </dgm:pt>
    <dgm:pt modelId="{8792DC53-506E-4372-A4C9-99C8613CF99D}" type="sibTrans" cxnId="{F3FBB225-9DD0-45FE-BD66-DF8FCE4320AA}">
      <dgm:prSet/>
      <dgm:spPr/>
      <dgm:t>
        <a:bodyPr/>
        <a:lstStyle/>
        <a:p>
          <a:endParaRPr lang="fr-FR"/>
        </a:p>
      </dgm:t>
    </dgm:pt>
    <dgm:pt modelId="{9F825799-CC64-454D-AD41-9BC3F53F7C75}" type="pres">
      <dgm:prSet presAssocID="{3BF12A07-4456-4B61-BC8E-0619932D81DE}" presName="composite" presStyleCnt="0">
        <dgm:presLayoutVars>
          <dgm:chMax val="5"/>
          <dgm:dir val="rev"/>
          <dgm:animLvl val="ctr"/>
          <dgm:resizeHandles val="exact"/>
        </dgm:presLayoutVars>
      </dgm:prSet>
      <dgm:spPr/>
    </dgm:pt>
    <dgm:pt modelId="{0C486515-8E19-46B6-A426-A906FC51E514}" type="pres">
      <dgm:prSet presAssocID="{3BF12A07-4456-4B61-BC8E-0619932D81DE}" presName="cycle" presStyleCnt="0"/>
      <dgm:spPr/>
    </dgm:pt>
    <dgm:pt modelId="{5DF84646-722A-4EB0-A317-A66AD74F2F4D}" type="pres">
      <dgm:prSet presAssocID="{3BF12A07-4456-4B61-BC8E-0619932D81DE}" presName="centerShape" presStyleCnt="0"/>
      <dgm:spPr/>
    </dgm:pt>
    <dgm:pt modelId="{52BB1738-DD97-436F-87E4-79E7C9E81A4B}" type="pres">
      <dgm:prSet presAssocID="{3BF12A07-4456-4B61-BC8E-0619932D81DE}" presName="connSite" presStyleLbl="node1" presStyleIdx="0" presStyleCnt="4"/>
      <dgm:spPr/>
    </dgm:pt>
    <dgm:pt modelId="{1EF97FF8-1443-4289-B729-9C4967F50460}" type="pres">
      <dgm:prSet presAssocID="{3BF12A07-4456-4B61-BC8E-0619932D81DE}" presName="visible" presStyleLbl="node1" presStyleIdx="0" presStyleCnt="4"/>
      <dgm:spPr/>
    </dgm:pt>
    <dgm:pt modelId="{1CCCE30C-45A7-457A-B715-54810CB1BCB7}" type="pres">
      <dgm:prSet presAssocID="{069058EE-E867-42B5-B816-1A5A9D7542AF}" presName="Name25" presStyleLbl="parChTrans1D1" presStyleIdx="0" presStyleCnt="3"/>
      <dgm:spPr/>
    </dgm:pt>
    <dgm:pt modelId="{3B70CD34-6C29-42AD-B952-2A781CD582D4}" type="pres">
      <dgm:prSet presAssocID="{60F04646-4829-4F00-B7EF-27057FF05228}" presName="node" presStyleCnt="0"/>
      <dgm:spPr/>
    </dgm:pt>
    <dgm:pt modelId="{FAF36704-2F0D-4CA1-81EE-E0335E50B067}" type="pres">
      <dgm:prSet presAssocID="{60F04646-4829-4F00-B7EF-27057FF05228}" presName="parentNode" presStyleLbl="node1" presStyleIdx="1" presStyleCnt="4" custScaleX="115947">
        <dgm:presLayoutVars>
          <dgm:chMax val="1"/>
          <dgm:bulletEnabled val="1"/>
        </dgm:presLayoutVars>
      </dgm:prSet>
      <dgm:spPr/>
    </dgm:pt>
    <dgm:pt modelId="{6DA42DD3-3F67-493A-AD26-5BCC385F3059}" type="pres">
      <dgm:prSet presAssocID="{60F04646-4829-4F00-B7EF-27057FF05228}" presName="childNode" presStyleLbl="revTx" presStyleIdx="0" presStyleCnt="3">
        <dgm:presLayoutVars>
          <dgm:bulletEnabled val="1"/>
        </dgm:presLayoutVars>
      </dgm:prSet>
      <dgm:spPr/>
    </dgm:pt>
    <dgm:pt modelId="{540311E5-679D-41BB-92AD-9CE9E9BF839C}" type="pres">
      <dgm:prSet presAssocID="{DF8B4ADE-15BC-4F9C-8308-0A98A86EC268}" presName="Name25" presStyleLbl="parChTrans1D1" presStyleIdx="1" presStyleCnt="3"/>
      <dgm:spPr/>
    </dgm:pt>
    <dgm:pt modelId="{EC4977D9-FA9E-4B95-80CC-9208C256783B}" type="pres">
      <dgm:prSet presAssocID="{85BB9316-2B66-46A6-A3A6-FFCFD2D920F8}" presName="node" presStyleCnt="0"/>
      <dgm:spPr/>
    </dgm:pt>
    <dgm:pt modelId="{832372C5-563E-455E-99F3-DB5453EB2C1B}" type="pres">
      <dgm:prSet presAssocID="{85BB9316-2B66-46A6-A3A6-FFCFD2D920F8}" presName="parentNode" presStyleLbl="node1" presStyleIdx="2" presStyleCnt="4" custScaleX="120665">
        <dgm:presLayoutVars>
          <dgm:chMax val="1"/>
          <dgm:bulletEnabled val="1"/>
        </dgm:presLayoutVars>
      </dgm:prSet>
      <dgm:spPr/>
    </dgm:pt>
    <dgm:pt modelId="{ADB70E8E-E62C-4C35-8638-1A5436D6EB77}" type="pres">
      <dgm:prSet presAssocID="{85BB9316-2B66-46A6-A3A6-FFCFD2D920F8}" presName="childNode" presStyleLbl="revTx" presStyleIdx="1" presStyleCnt="3">
        <dgm:presLayoutVars>
          <dgm:bulletEnabled val="1"/>
        </dgm:presLayoutVars>
      </dgm:prSet>
      <dgm:spPr/>
    </dgm:pt>
    <dgm:pt modelId="{285BBC8C-3A4A-40CB-BD97-1D211C335432}" type="pres">
      <dgm:prSet presAssocID="{A3D786E3-8ABA-4CF7-810E-675FB519FC06}" presName="Name25" presStyleLbl="parChTrans1D1" presStyleIdx="2" presStyleCnt="3"/>
      <dgm:spPr/>
    </dgm:pt>
    <dgm:pt modelId="{E66AFF61-7EA9-4015-8103-33F80A6B0B28}" type="pres">
      <dgm:prSet presAssocID="{BD965D3E-D500-440E-8E7A-65BD68EB6A77}" presName="node" presStyleCnt="0"/>
      <dgm:spPr/>
    </dgm:pt>
    <dgm:pt modelId="{680D9CC4-A8F7-4790-9B16-23574D42191A}" type="pres">
      <dgm:prSet presAssocID="{BD965D3E-D500-440E-8E7A-65BD68EB6A77}" presName="parentNode" presStyleLbl="node1" presStyleIdx="3" presStyleCnt="4" custScaleX="103836">
        <dgm:presLayoutVars>
          <dgm:chMax val="1"/>
          <dgm:bulletEnabled val="1"/>
        </dgm:presLayoutVars>
      </dgm:prSet>
      <dgm:spPr/>
    </dgm:pt>
    <dgm:pt modelId="{0A214F25-FF5E-4079-BE5C-385E4C5EBABB}" type="pres">
      <dgm:prSet presAssocID="{BD965D3E-D500-440E-8E7A-65BD68EB6A77}" presName="childNode" presStyleLbl="revTx" presStyleIdx="2" presStyleCnt="3">
        <dgm:presLayoutVars>
          <dgm:bulletEnabled val="1"/>
        </dgm:presLayoutVars>
      </dgm:prSet>
      <dgm:spPr/>
    </dgm:pt>
  </dgm:ptLst>
  <dgm:cxnLst>
    <dgm:cxn modelId="{A7D71105-E52F-4AE9-AA2D-B4CBCC95D06B}" srcId="{BD965D3E-D500-440E-8E7A-65BD68EB6A77}" destId="{9A1A6F8B-6478-4C8A-AF19-1D18E12357F1}" srcOrd="2" destOrd="0" parTransId="{65404468-9EAD-4E2F-B717-AFAE9BDA107F}" sibTransId="{133BB306-030D-42A0-8968-C5F005FDF0E5}"/>
    <dgm:cxn modelId="{4F4F9E0B-020C-4E5D-BC71-82B77208EBD3}" srcId="{BD965D3E-D500-440E-8E7A-65BD68EB6A77}" destId="{0D0EFAE8-5C42-43BB-83C2-A10A93FBE23D}" srcOrd="1" destOrd="0" parTransId="{A3A071A1-1E97-43AC-9B89-725146862059}" sibTransId="{A592C817-FB8A-4F17-B818-2E330F5E707D}"/>
    <dgm:cxn modelId="{A782A314-E329-4801-B25E-68C16D11C36C}" type="presOf" srcId="{25A5E8D8-5DFA-4E5A-8EDC-B978B03906A4}" destId="{ADB70E8E-E62C-4C35-8638-1A5436D6EB77}" srcOrd="0" destOrd="0" presId="urn:microsoft.com/office/officeart/2005/8/layout/radial2"/>
    <dgm:cxn modelId="{60927619-D7BD-4C65-B944-F8C14693F336}" type="presOf" srcId="{069058EE-E867-42B5-B816-1A5A9D7542AF}" destId="{1CCCE30C-45A7-457A-B715-54810CB1BCB7}" srcOrd="0" destOrd="0" presId="urn:microsoft.com/office/officeart/2005/8/layout/radial2"/>
    <dgm:cxn modelId="{46CA1D1C-3874-4102-BD2C-0502F54FEAB5}" srcId="{3BF12A07-4456-4B61-BC8E-0619932D81DE}" destId="{60F04646-4829-4F00-B7EF-27057FF05228}" srcOrd="0" destOrd="0" parTransId="{069058EE-E867-42B5-B816-1A5A9D7542AF}" sibTransId="{8CD8C53A-78AF-42E0-A981-7E59032AC27D}"/>
    <dgm:cxn modelId="{A7B64625-8F1E-4329-B1E7-31B6FC676B2F}" type="presOf" srcId="{050C6879-4067-4DFB-823C-F474D4EC3698}" destId="{ADB70E8E-E62C-4C35-8638-1A5436D6EB77}" srcOrd="0" destOrd="1" presId="urn:microsoft.com/office/officeart/2005/8/layout/radial2"/>
    <dgm:cxn modelId="{F3FBB225-9DD0-45FE-BD66-DF8FCE4320AA}" srcId="{85BB9316-2B66-46A6-A3A6-FFCFD2D920F8}" destId="{050C6879-4067-4DFB-823C-F474D4EC3698}" srcOrd="1" destOrd="0" parTransId="{54D431F6-813D-4897-9930-ECFAFC09946E}" sibTransId="{8792DC53-506E-4372-A4C9-99C8613CF99D}"/>
    <dgm:cxn modelId="{6ECB8F39-C811-4737-9104-78B97C2BA66D}" type="presOf" srcId="{60F04646-4829-4F00-B7EF-27057FF05228}" destId="{FAF36704-2F0D-4CA1-81EE-E0335E50B067}" srcOrd="0" destOrd="0" presId="urn:microsoft.com/office/officeart/2005/8/layout/radial2"/>
    <dgm:cxn modelId="{EA68185F-F9F9-45F2-8425-395AED208592}" srcId="{3BF12A07-4456-4B61-BC8E-0619932D81DE}" destId="{BD965D3E-D500-440E-8E7A-65BD68EB6A77}" srcOrd="2" destOrd="0" parTransId="{A3D786E3-8ABA-4CF7-810E-675FB519FC06}" sibTransId="{BF0B6C2E-783A-4223-AFD6-76BFBC4E6978}"/>
    <dgm:cxn modelId="{7171A564-E0D0-4BBA-996E-3F11811B77F6}" srcId="{60F04646-4829-4F00-B7EF-27057FF05228}" destId="{EEFAF406-A2D7-4F56-AB8C-21F8B94A1DC7}" srcOrd="0" destOrd="0" parTransId="{607F6823-37B8-4C43-8CFF-0AFB8A73719B}" sibTransId="{F24192B6-11EC-42D3-9CB2-1A275C894032}"/>
    <dgm:cxn modelId="{99D10868-0AF4-4416-AAC6-C0D2E2ACD301}" type="presOf" srcId="{85BB9316-2B66-46A6-A3A6-FFCFD2D920F8}" destId="{832372C5-563E-455E-99F3-DB5453EB2C1B}" srcOrd="0" destOrd="0" presId="urn:microsoft.com/office/officeart/2005/8/layout/radial2"/>
    <dgm:cxn modelId="{CEC97B68-4E1E-445C-9C9C-5A2A57FA0B18}" type="presOf" srcId="{0D0EFAE8-5C42-43BB-83C2-A10A93FBE23D}" destId="{0A214F25-FF5E-4079-BE5C-385E4C5EBABB}" srcOrd="0" destOrd="1" presId="urn:microsoft.com/office/officeart/2005/8/layout/radial2"/>
    <dgm:cxn modelId="{7105E94E-FE5F-4999-A775-CFCF0469DC81}" type="presOf" srcId="{6481FFEE-FE30-4B81-B55C-B23501335D9E}" destId="{0A214F25-FF5E-4079-BE5C-385E4C5EBABB}" srcOrd="0" destOrd="0" presId="urn:microsoft.com/office/officeart/2005/8/layout/radial2"/>
    <dgm:cxn modelId="{E9B6A454-9E79-4508-B99A-B586E415A024}" type="presOf" srcId="{A3D786E3-8ABA-4CF7-810E-675FB519FC06}" destId="{285BBC8C-3A4A-40CB-BD97-1D211C335432}" srcOrd="0" destOrd="0" presId="urn:microsoft.com/office/officeart/2005/8/layout/radial2"/>
    <dgm:cxn modelId="{0966A874-8AD7-4414-8F6D-FDCF28EAC0D8}" type="presOf" srcId="{BD965D3E-D500-440E-8E7A-65BD68EB6A77}" destId="{680D9CC4-A8F7-4790-9B16-23574D42191A}" srcOrd="0" destOrd="0" presId="urn:microsoft.com/office/officeart/2005/8/layout/radial2"/>
    <dgm:cxn modelId="{8814DF56-286C-4DFF-BAD5-76521F6DBBE1}" srcId="{3BF12A07-4456-4B61-BC8E-0619932D81DE}" destId="{85BB9316-2B66-46A6-A3A6-FFCFD2D920F8}" srcOrd="1" destOrd="0" parTransId="{DF8B4ADE-15BC-4F9C-8308-0A98A86EC268}" sibTransId="{64E4AAF5-EB84-494A-A893-C2992D06EBC7}"/>
    <dgm:cxn modelId="{D3031B7A-9C77-4A67-BA13-FB10C1C8EABF}" srcId="{BD965D3E-D500-440E-8E7A-65BD68EB6A77}" destId="{6481FFEE-FE30-4B81-B55C-B23501335D9E}" srcOrd="0" destOrd="0" parTransId="{624A2EFA-40EF-48BD-B0B1-BDF73A4F4BF4}" sibTransId="{2EDAD4E7-E769-4CC8-9AE8-F295F066E566}"/>
    <dgm:cxn modelId="{0D0737A4-D94E-43D6-9E68-FC7615A9DA59}" srcId="{85BB9316-2B66-46A6-A3A6-FFCFD2D920F8}" destId="{25A5E8D8-5DFA-4E5A-8EDC-B978B03906A4}" srcOrd="0" destOrd="0" parTransId="{D12DB69A-50F5-4026-8996-2AAE62DB97B3}" sibTransId="{B96AE787-67CD-4C63-836E-1DE8BF9BB776}"/>
    <dgm:cxn modelId="{90A80AA8-4A83-4A36-AE62-71AAA6687072}" type="presOf" srcId="{EEFAF406-A2D7-4F56-AB8C-21F8B94A1DC7}" destId="{6DA42DD3-3F67-493A-AD26-5BCC385F3059}" srcOrd="0" destOrd="0" presId="urn:microsoft.com/office/officeart/2005/8/layout/radial2"/>
    <dgm:cxn modelId="{86B5CBC1-CFDD-498C-8BDA-09253385AFDF}" type="presOf" srcId="{9A1A6F8B-6478-4C8A-AF19-1D18E12357F1}" destId="{0A214F25-FF5E-4079-BE5C-385E4C5EBABB}" srcOrd="0" destOrd="2" presId="urn:microsoft.com/office/officeart/2005/8/layout/radial2"/>
    <dgm:cxn modelId="{EA75CCD9-3FCE-4CC1-9EF7-E24D254139B5}" type="presOf" srcId="{3BF12A07-4456-4B61-BC8E-0619932D81DE}" destId="{9F825799-CC64-454D-AD41-9BC3F53F7C75}" srcOrd="0" destOrd="0" presId="urn:microsoft.com/office/officeart/2005/8/layout/radial2"/>
    <dgm:cxn modelId="{F48FFDF2-DABD-46C1-97B4-B8BDB66724E7}" type="presOf" srcId="{DF8B4ADE-15BC-4F9C-8308-0A98A86EC268}" destId="{540311E5-679D-41BB-92AD-9CE9E9BF839C}" srcOrd="0" destOrd="0" presId="urn:microsoft.com/office/officeart/2005/8/layout/radial2"/>
    <dgm:cxn modelId="{229B9CB9-333A-4F60-BD86-BEA32944DBD1}" type="presParOf" srcId="{9F825799-CC64-454D-AD41-9BC3F53F7C75}" destId="{0C486515-8E19-46B6-A426-A906FC51E514}" srcOrd="0" destOrd="0" presId="urn:microsoft.com/office/officeart/2005/8/layout/radial2"/>
    <dgm:cxn modelId="{C5C8FF0C-7D48-49BF-8679-4CBB312EB646}" type="presParOf" srcId="{0C486515-8E19-46B6-A426-A906FC51E514}" destId="{5DF84646-722A-4EB0-A317-A66AD74F2F4D}" srcOrd="0" destOrd="0" presId="urn:microsoft.com/office/officeart/2005/8/layout/radial2"/>
    <dgm:cxn modelId="{F1D144A5-5975-4D28-AE7E-C64D4397C82B}" type="presParOf" srcId="{5DF84646-722A-4EB0-A317-A66AD74F2F4D}" destId="{52BB1738-DD97-436F-87E4-79E7C9E81A4B}" srcOrd="0" destOrd="0" presId="urn:microsoft.com/office/officeart/2005/8/layout/radial2"/>
    <dgm:cxn modelId="{DCB654EA-84AF-49EE-983A-6D36BBC75A85}" type="presParOf" srcId="{5DF84646-722A-4EB0-A317-A66AD74F2F4D}" destId="{1EF97FF8-1443-4289-B729-9C4967F50460}" srcOrd="1" destOrd="0" presId="urn:microsoft.com/office/officeart/2005/8/layout/radial2"/>
    <dgm:cxn modelId="{08748D6F-3843-4FDC-81BD-65FC31E42449}" type="presParOf" srcId="{0C486515-8E19-46B6-A426-A906FC51E514}" destId="{1CCCE30C-45A7-457A-B715-54810CB1BCB7}" srcOrd="1" destOrd="0" presId="urn:microsoft.com/office/officeart/2005/8/layout/radial2"/>
    <dgm:cxn modelId="{ACA7F237-6DA3-4840-843D-2FC586B6AFD6}" type="presParOf" srcId="{0C486515-8E19-46B6-A426-A906FC51E514}" destId="{3B70CD34-6C29-42AD-B952-2A781CD582D4}" srcOrd="2" destOrd="0" presId="urn:microsoft.com/office/officeart/2005/8/layout/radial2"/>
    <dgm:cxn modelId="{802B8E65-A5BC-4E88-85D8-EFF4A8E6884E}" type="presParOf" srcId="{3B70CD34-6C29-42AD-B952-2A781CD582D4}" destId="{FAF36704-2F0D-4CA1-81EE-E0335E50B067}" srcOrd="0" destOrd="0" presId="urn:microsoft.com/office/officeart/2005/8/layout/radial2"/>
    <dgm:cxn modelId="{34EFD3CB-9ED3-442A-951B-9C24B397A704}" type="presParOf" srcId="{3B70CD34-6C29-42AD-B952-2A781CD582D4}" destId="{6DA42DD3-3F67-493A-AD26-5BCC385F3059}" srcOrd="1" destOrd="0" presId="urn:microsoft.com/office/officeart/2005/8/layout/radial2"/>
    <dgm:cxn modelId="{743C029F-354F-49AC-85B1-FEE0D3C3870A}" type="presParOf" srcId="{0C486515-8E19-46B6-A426-A906FC51E514}" destId="{540311E5-679D-41BB-92AD-9CE9E9BF839C}" srcOrd="3" destOrd="0" presId="urn:microsoft.com/office/officeart/2005/8/layout/radial2"/>
    <dgm:cxn modelId="{0F4405CF-4A39-4E54-8B06-C5FED96CA263}" type="presParOf" srcId="{0C486515-8E19-46B6-A426-A906FC51E514}" destId="{EC4977D9-FA9E-4B95-80CC-9208C256783B}" srcOrd="4" destOrd="0" presId="urn:microsoft.com/office/officeart/2005/8/layout/radial2"/>
    <dgm:cxn modelId="{B4D2C541-E62D-4BE5-BC92-78C47B960FE4}" type="presParOf" srcId="{EC4977D9-FA9E-4B95-80CC-9208C256783B}" destId="{832372C5-563E-455E-99F3-DB5453EB2C1B}" srcOrd="0" destOrd="0" presId="urn:microsoft.com/office/officeart/2005/8/layout/radial2"/>
    <dgm:cxn modelId="{0B8CA252-AA22-4208-8F2A-8A27E975EDD4}" type="presParOf" srcId="{EC4977D9-FA9E-4B95-80CC-9208C256783B}" destId="{ADB70E8E-E62C-4C35-8638-1A5436D6EB77}" srcOrd="1" destOrd="0" presId="urn:microsoft.com/office/officeart/2005/8/layout/radial2"/>
    <dgm:cxn modelId="{178E8346-ABCD-4A36-8417-7592EA16D696}" type="presParOf" srcId="{0C486515-8E19-46B6-A426-A906FC51E514}" destId="{285BBC8C-3A4A-40CB-BD97-1D211C335432}" srcOrd="5" destOrd="0" presId="urn:microsoft.com/office/officeart/2005/8/layout/radial2"/>
    <dgm:cxn modelId="{27A75E39-5BF9-489E-B625-A764BF26375F}" type="presParOf" srcId="{0C486515-8E19-46B6-A426-A906FC51E514}" destId="{E66AFF61-7EA9-4015-8103-33F80A6B0B28}" srcOrd="6" destOrd="0" presId="urn:microsoft.com/office/officeart/2005/8/layout/radial2"/>
    <dgm:cxn modelId="{C45D0D55-0E3F-47B0-B689-075FDF1F0B20}" type="presParOf" srcId="{E66AFF61-7EA9-4015-8103-33F80A6B0B28}" destId="{680D9CC4-A8F7-4790-9B16-23574D42191A}" srcOrd="0" destOrd="0" presId="urn:microsoft.com/office/officeart/2005/8/layout/radial2"/>
    <dgm:cxn modelId="{D9868706-D291-4ABD-9624-E9658E7DA910}" type="presParOf" srcId="{E66AFF61-7EA9-4015-8103-33F80A6B0B28}" destId="{0A214F25-FF5E-4079-BE5C-385E4C5EBABB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A470BC-3617-4C96-871C-91AAD5F93841}" type="doc">
      <dgm:prSet loTypeId="urn:microsoft.com/office/officeart/2009/3/layout/HorizontalOrganizationChart" loCatId="hierarchy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3E0E714B-1CBC-4060-8C93-455FD57421B4}">
      <dgm:prSet phldrT="[Texte]" custT="1"/>
      <dgm:spPr/>
      <dgm:t>
        <a:bodyPr/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9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عناصر النص السردي</a:t>
          </a:r>
          <a:endParaRPr lang="fr-FR" sz="2900" b="1" kern="1200" dirty="0"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2DC5F5C6-8BDF-405B-84DB-0E2873571CC5}" type="parTrans" cxnId="{6438AED9-1BC5-41EC-A82D-C5C467957BE6}">
      <dgm:prSet/>
      <dgm:spPr/>
      <dgm:t>
        <a:bodyPr/>
        <a:lstStyle/>
        <a:p>
          <a:endParaRPr lang="fr-FR"/>
        </a:p>
      </dgm:t>
    </dgm:pt>
    <dgm:pt modelId="{1429FAA1-00AC-4931-A1FB-1B03EFEB9129}" type="sibTrans" cxnId="{6438AED9-1BC5-41EC-A82D-C5C467957BE6}">
      <dgm:prSet/>
      <dgm:spPr/>
      <dgm:t>
        <a:bodyPr/>
        <a:lstStyle/>
        <a:p>
          <a:endParaRPr lang="fr-FR"/>
        </a:p>
      </dgm:t>
    </dgm:pt>
    <dgm:pt modelId="{8E9A6E0E-6266-4474-9F96-4909DF6711D6}">
      <dgm:prSet phldrT="[Texte]" custT="1"/>
      <dgm:spPr/>
      <dgm:t>
        <a:bodyPr/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9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الأحداث</a:t>
          </a:r>
        </a:p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9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(ماذا)</a:t>
          </a:r>
          <a:endParaRPr lang="fr-FR" sz="2900" b="1" kern="1200" dirty="0"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47F56009-7681-4745-9048-ED381CAC1213}" type="parTrans" cxnId="{5390A8AB-5DA1-4A3E-BAC6-71C716C4E396}">
      <dgm:prSet/>
      <dgm:spPr/>
      <dgm:t>
        <a:bodyPr/>
        <a:lstStyle/>
        <a:p>
          <a:endParaRPr lang="fr-FR"/>
        </a:p>
      </dgm:t>
    </dgm:pt>
    <dgm:pt modelId="{2A011908-4686-4262-9093-EA39A1B9F6F8}" type="sibTrans" cxnId="{5390A8AB-5DA1-4A3E-BAC6-71C716C4E396}">
      <dgm:prSet/>
      <dgm:spPr/>
      <dgm:t>
        <a:bodyPr/>
        <a:lstStyle/>
        <a:p>
          <a:endParaRPr lang="fr-FR"/>
        </a:p>
      </dgm:t>
    </dgm:pt>
    <dgm:pt modelId="{E294FEAB-8A74-4CD7-B809-F5D20BF7AE87}">
      <dgm:prSet phldrT="[Texte]" custT="1"/>
      <dgm:spPr/>
      <dgm:t>
        <a:bodyPr/>
        <a:lstStyle/>
        <a:p>
          <a:r>
            <a:rPr lang="ar-MA" sz="28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الشخصيات</a:t>
          </a:r>
        </a:p>
        <a:p>
          <a:r>
            <a:rPr lang="ar-MA" sz="2900" kern="1200" dirty="0"/>
            <a:t>(من؟) </a:t>
          </a:r>
          <a:endParaRPr lang="fr-FR" sz="2900" b="1" kern="1200" dirty="0"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0C9F0EBB-E735-45CA-B1A2-C085504B396F}" type="parTrans" cxnId="{4FE90AA8-5FE7-4CD6-9E91-666C74C779F4}">
      <dgm:prSet/>
      <dgm:spPr/>
      <dgm:t>
        <a:bodyPr/>
        <a:lstStyle/>
        <a:p>
          <a:endParaRPr lang="fr-FR"/>
        </a:p>
      </dgm:t>
    </dgm:pt>
    <dgm:pt modelId="{D215EE71-5EC0-43CB-B5E0-37EAA6610AF3}" type="sibTrans" cxnId="{4FE90AA8-5FE7-4CD6-9E91-666C74C779F4}">
      <dgm:prSet/>
      <dgm:spPr/>
      <dgm:t>
        <a:bodyPr/>
        <a:lstStyle/>
        <a:p>
          <a:endParaRPr lang="fr-FR"/>
        </a:p>
      </dgm:t>
    </dgm:pt>
    <dgm:pt modelId="{0084B694-5F17-449F-81FA-D6A704D92707}">
      <dgm:prSet phldrT="[Texte]" custT="1"/>
      <dgm:spPr/>
      <dgm:t>
        <a:bodyPr/>
        <a:lstStyle/>
        <a:p>
          <a:r>
            <a:rPr lang="ar-MA" sz="29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الزمان والمكان </a:t>
          </a:r>
          <a:r>
            <a:rPr lang="ar-MA" sz="2900" b="0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(أين؟ متى؟) </a:t>
          </a:r>
          <a:endParaRPr lang="fr-FR" sz="2900" b="1" kern="1200" dirty="0"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1E7E40CD-F48D-48BA-BFB3-EF27049BCD8A}" type="parTrans" cxnId="{9FE12F52-3848-469E-88B6-D708477F4AA8}">
      <dgm:prSet/>
      <dgm:spPr/>
      <dgm:t>
        <a:bodyPr/>
        <a:lstStyle/>
        <a:p>
          <a:endParaRPr lang="fr-FR"/>
        </a:p>
      </dgm:t>
    </dgm:pt>
    <dgm:pt modelId="{FCB0EBA4-A876-4184-AA9F-6C9B61D72932}" type="sibTrans" cxnId="{9FE12F52-3848-469E-88B6-D708477F4AA8}">
      <dgm:prSet/>
      <dgm:spPr/>
      <dgm:t>
        <a:bodyPr/>
        <a:lstStyle/>
        <a:p>
          <a:endParaRPr lang="fr-FR"/>
        </a:p>
      </dgm:t>
    </dgm:pt>
    <dgm:pt modelId="{CEA37A9C-9823-498A-8F58-9CCA81DE5FE6}">
      <dgm:prSet custT="1"/>
      <dgm:spPr/>
      <dgm:t>
        <a:bodyPr/>
        <a:lstStyle/>
        <a:p>
          <a:r>
            <a:rPr lang="ar-MA" sz="2600" b="0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هي كائنات (بشرية أو غير بشرية) تقوم بالأفعال أو تتأثر بها. وتصنف إلى رئيسة أو ثانوية، وتحمل صفات جسدية ونفسية واجتماعية...</a:t>
          </a:r>
          <a:endParaRPr lang="fr-FR" sz="2600" b="0" kern="1200" dirty="0"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EACB6286-8E75-46B6-B411-6B762E324EB0}" type="parTrans" cxnId="{BB9CDE47-AD70-427B-8747-9ECD33543FCD}">
      <dgm:prSet/>
      <dgm:spPr/>
      <dgm:t>
        <a:bodyPr/>
        <a:lstStyle/>
        <a:p>
          <a:endParaRPr lang="fr-FR"/>
        </a:p>
      </dgm:t>
    </dgm:pt>
    <dgm:pt modelId="{5FFB663E-887B-4E99-874B-F428E9CA73C5}" type="sibTrans" cxnId="{BB9CDE47-AD70-427B-8747-9ECD33543FCD}">
      <dgm:prSet/>
      <dgm:spPr/>
      <dgm:t>
        <a:bodyPr/>
        <a:lstStyle/>
        <a:p>
          <a:endParaRPr lang="fr-FR"/>
        </a:p>
      </dgm:t>
    </dgm:pt>
    <dgm:pt modelId="{A04BD6F6-9CCD-4E46-B8BA-623BA9F79B2A}">
      <dgm:prSet custT="1"/>
      <dgm:spPr/>
      <dgm:t>
        <a:bodyPr/>
        <a:lstStyle/>
        <a:p>
          <a:r>
            <a:rPr lang="ar-MA" sz="29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-  </a:t>
          </a:r>
          <a:r>
            <a:rPr lang="ar-MA" sz="2900" b="1" kern="120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الزمان: </a:t>
          </a:r>
          <a:r>
            <a:rPr lang="ar-MA" sz="2400" b="0" kern="120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الإطار الزمني الذي تقع فيه </a:t>
          </a:r>
          <a:r>
            <a:rPr lang="ar-MA" sz="2400" b="0" kern="12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ا</a:t>
          </a:r>
          <a:r>
            <a:rPr lang="ar-MA" sz="2400" b="0" kern="120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لأحداث (ماضٍ، حاضر، مستقبل، أو زمن غير محدد...).</a:t>
          </a:r>
        </a:p>
        <a:p>
          <a:r>
            <a:rPr lang="ar-MA" sz="2900" b="0" kern="120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- </a:t>
          </a:r>
          <a:r>
            <a:rPr lang="ar-MA" sz="2900" b="1" kern="120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المكان: </a:t>
          </a:r>
          <a:r>
            <a:rPr lang="ar-MA" sz="2400" b="0" kern="120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هو الفضاء الذي تجري </a:t>
          </a:r>
          <a:r>
            <a:rPr lang="ar-MA" sz="2400" b="0" kern="12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فيه</a:t>
          </a:r>
          <a:r>
            <a:rPr lang="ar-MA" sz="2400" b="0" kern="120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الأحداث (واقعي أو خيالي- داخلي أو خارجي..) </a:t>
          </a:r>
          <a:endParaRPr lang="fr-FR" sz="2900" b="0" kern="1200" dirty="0">
            <a:solidFill>
              <a:prstClr val="black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1885B7CF-5879-4621-A8C0-D6555A058D1F}" type="parTrans" cxnId="{70873910-0409-4B5C-9B51-A1BBBD3C6386}">
      <dgm:prSet/>
      <dgm:spPr/>
      <dgm:t>
        <a:bodyPr/>
        <a:lstStyle/>
        <a:p>
          <a:endParaRPr lang="fr-FR"/>
        </a:p>
      </dgm:t>
    </dgm:pt>
    <dgm:pt modelId="{82F238E3-192E-4ACE-A724-9155ACE10FE5}" type="sibTrans" cxnId="{70873910-0409-4B5C-9B51-A1BBBD3C6386}">
      <dgm:prSet/>
      <dgm:spPr/>
      <dgm:t>
        <a:bodyPr/>
        <a:lstStyle/>
        <a:p>
          <a:endParaRPr lang="fr-FR"/>
        </a:p>
      </dgm:t>
    </dgm:pt>
    <dgm:pt modelId="{5DDAABCC-3DEA-420E-8C8A-95E264F57D09}">
      <dgm:prSet custT="1"/>
      <dgm:spPr/>
      <dgm:t>
        <a:bodyPr/>
        <a:lstStyle/>
        <a:p>
          <a:r>
            <a:rPr lang="ar-MA" sz="2600" b="0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ما يجري في القصة من وقائع وأفعال تتطور تدريجيا من البداية إلى النهاية</a:t>
          </a:r>
          <a:r>
            <a:rPr lang="ar-MA" sz="2600" b="0" kern="12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.</a:t>
          </a:r>
          <a:r>
            <a:rPr lang="ar-MA" sz="2600" b="0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ونميز فيها بين الحدث الرئيس والأحداث الثانوية...</a:t>
          </a:r>
          <a:endParaRPr lang="fr-FR" sz="2600" b="0" kern="1200" dirty="0"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28C1B650-B76C-4EA2-9D7B-F748FE0B56DF}" type="parTrans" cxnId="{5D975B7F-9AAD-4143-99B6-D6863CCB4811}">
      <dgm:prSet/>
      <dgm:spPr/>
      <dgm:t>
        <a:bodyPr/>
        <a:lstStyle/>
        <a:p>
          <a:endParaRPr lang="fr-FR"/>
        </a:p>
      </dgm:t>
    </dgm:pt>
    <dgm:pt modelId="{FC10975C-393C-48F5-9B4E-E14E962A1330}" type="sibTrans" cxnId="{5D975B7F-9AAD-4143-99B6-D6863CCB4811}">
      <dgm:prSet/>
      <dgm:spPr/>
      <dgm:t>
        <a:bodyPr/>
        <a:lstStyle/>
        <a:p>
          <a:endParaRPr lang="fr-FR"/>
        </a:p>
      </dgm:t>
    </dgm:pt>
    <dgm:pt modelId="{38C2400C-B9AE-4867-98F8-08C9C66E213E}" type="pres">
      <dgm:prSet presAssocID="{E4A470BC-3617-4C96-871C-91AAD5F93841}" presName="hierChild1" presStyleCnt="0">
        <dgm:presLayoutVars>
          <dgm:orgChart val="1"/>
          <dgm:chPref val="1"/>
          <dgm:dir val="rev"/>
          <dgm:animOne val="branch"/>
          <dgm:animLvl val="lvl"/>
          <dgm:resizeHandles/>
        </dgm:presLayoutVars>
      </dgm:prSet>
      <dgm:spPr/>
    </dgm:pt>
    <dgm:pt modelId="{6211D4FF-F639-4A1D-B21C-C0105C0125D0}" type="pres">
      <dgm:prSet presAssocID="{3E0E714B-1CBC-4060-8C93-455FD57421B4}" presName="hierRoot1" presStyleCnt="0">
        <dgm:presLayoutVars>
          <dgm:hierBranch val="init"/>
        </dgm:presLayoutVars>
      </dgm:prSet>
      <dgm:spPr/>
    </dgm:pt>
    <dgm:pt modelId="{503168D0-FA6B-4E58-BE97-A149586AC513}" type="pres">
      <dgm:prSet presAssocID="{3E0E714B-1CBC-4060-8C93-455FD57421B4}" presName="rootComposite1" presStyleCnt="0"/>
      <dgm:spPr/>
    </dgm:pt>
    <dgm:pt modelId="{E368033E-F847-456E-8070-921467E0B319}" type="pres">
      <dgm:prSet presAssocID="{3E0E714B-1CBC-4060-8C93-455FD57421B4}" presName="rootText1" presStyleLbl="node0" presStyleIdx="0" presStyleCnt="1" custScaleX="62831">
        <dgm:presLayoutVars>
          <dgm:chPref val="3"/>
        </dgm:presLayoutVars>
      </dgm:prSet>
      <dgm:spPr/>
    </dgm:pt>
    <dgm:pt modelId="{2386D835-C100-45AE-94B7-789DBB718D1E}" type="pres">
      <dgm:prSet presAssocID="{3E0E714B-1CBC-4060-8C93-455FD57421B4}" presName="rootConnector1" presStyleLbl="node1" presStyleIdx="0" presStyleCnt="0"/>
      <dgm:spPr/>
    </dgm:pt>
    <dgm:pt modelId="{42774F68-249E-4F0B-B298-59AB13EAEB53}" type="pres">
      <dgm:prSet presAssocID="{3E0E714B-1CBC-4060-8C93-455FD57421B4}" presName="hierChild2" presStyleCnt="0"/>
      <dgm:spPr/>
    </dgm:pt>
    <dgm:pt modelId="{E0D740D5-DB91-4C98-8A2C-23EFECC2A957}" type="pres">
      <dgm:prSet presAssocID="{47F56009-7681-4745-9048-ED381CAC1213}" presName="Name66" presStyleLbl="parChTrans1D2" presStyleIdx="0" presStyleCnt="3"/>
      <dgm:spPr/>
    </dgm:pt>
    <dgm:pt modelId="{509D7639-2B57-4BD5-B499-70C22F2286BC}" type="pres">
      <dgm:prSet presAssocID="{8E9A6E0E-6266-4474-9F96-4909DF6711D6}" presName="hierRoot2" presStyleCnt="0">
        <dgm:presLayoutVars>
          <dgm:hierBranch val="init"/>
        </dgm:presLayoutVars>
      </dgm:prSet>
      <dgm:spPr/>
    </dgm:pt>
    <dgm:pt modelId="{4C83D47E-F988-47CD-8BC6-9196FD5F5A0F}" type="pres">
      <dgm:prSet presAssocID="{8E9A6E0E-6266-4474-9F96-4909DF6711D6}" presName="rootComposite" presStyleCnt="0"/>
      <dgm:spPr/>
    </dgm:pt>
    <dgm:pt modelId="{12E665A0-E898-45C4-A551-E9368F37379F}" type="pres">
      <dgm:prSet presAssocID="{8E9A6E0E-6266-4474-9F96-4909DF6711D6}" presName="rootText" presStyleLbl="node2" presStyleIdx="0" presStyleCnt="3" custScaleX="68378" custLinFactNeighborY="2618">
        <dgm:presLayoutVars>
          <dgm:chPref val="3"/>
        </dgm:presLayoutVars>
      </dgm:prSet>
      <dgm:spPr/>
    </dgm:pt>
    <dgm:pt modelId="{D239DA8F-CB96-4B9C-A85D-23A209D99E1F}" type="pres">
      <dgm:prSet presAssocID="{8E9A6E0E-6266-4474-9F96-4909DF6711D6}" presName="rootConnector" presStyleLbl="node2" presStyleIdx="0" presStyleCnt="3"/>
      <dgm:spPr/>
    </dgm:pt>
    <dgm:pt modelId="{9A30008C-EAA7-4B36-B943-3E8B02F843F3}" type="pres">
      <dgm:prSet presAssocID="{8E9A6E0E-6266-4474-9F96-4909DF6711D6}" presName="hierChild4" presStyleCnt="0"/>
      <dgm:spPr/>
    </dgm:pt>
    <dgm:pt modelId="{E15C29C6-DF81-465C-A84B-B2D8AB45D36C}" type="pres">
      <dgm:prSet presAssocID="{28C1B650-B76C-4EA2-9D7B-F748FE0B56DF}" presName="Name66" presStyleLbl="parChTrans1D3" presStyleIdx="0" presStyleCnt="3"/>
      <dgm:spPr/>
    </dgm:pt>
    <dgm:pt modelId="{4C20ABD5-BD7A-42EB-A66E-6EF59174D3BB}" type="pres">
      <dgm:prSet presAssocID="{5DDAABCC-3DEA-420E-8C8A-95E264F57D09}" presName="hierRoot2" presStyleCnt="0">
        <dgm:presLayoutVars>
          <dgm:hierBranch val="init"/>
        </dgm:presLayoutVars>
      </dgm:prSet>
      <dgm:spPr/>
    </dgm:pt>
    <dgm:pt modelId="{8234149E-595C-4106-9AFB-861D7E220A3E}" type="pres">
      <dgm:prSet presAssocID="{5DDAABCC-3DEA-420E-8C8A-95E264F57D09}" presName="rootComposite" presStyleCnt="0"/>
      <dgm:spPr/>
    </dgm:pt>
    <dgm:pt modelId="{73F63E4E-8962-484E-AA06-7BE8CEB75A07}" type="pres">
      <dgm:prSet presAssocID="{5DDAABCC-3DEA-420E-8C8A-95E264F57D09}" presName="rootText" presStyleLbl="node3" presStyleIdx="0" presStyleCnt="3" custScaleX="162521">
        <dgm:presLayoutVars>
          <dgm:chPref val="3"/>
        </dgm:presLayoutVars>
      </dgm:prSet>
      <dgm:spPr/>
    </dgm:pt>
    <dgm:pt modelId="{BF5F14C8-25D2-45AF-BCD1-8473711ABE6F}" type="pres">
      <dgm:prSet presAssocID="{5DDAABCC-3DEA-420E-8C8A-95E264F57D09}" presName="rootConnector" presStyleLbl="node3" presStyleIdx="0" presStyleCnt="3"/>
      <dgm:spPr/>
    </dgm:pt>
    <dgm:pt modelId="{C599D13C-5309-434A-A889-504E90F4293B}" type="pres">
      <dgm:prSet presAssocID="{5DDAABCC-3DEA-420E-8C8A-95E264F57D09}" presName="hierChild4" presStyleCnt="0"/>
      <dgm:spPr/>
    </dgm:pt>
    <dgm:pt modelId="{1E150416-D57B-4CA6-9D13-34D09DAFDAF7}" type="pres">
      <dgm:prSet presAssocID="{5DDAABCC-3DEA-420E-8C8A-95E264F57D09}" presName="hierChild5" presStyleCnt="0"/>
      <dgm:spPr/>
    </dgm:pt>
    <dgm:pt modelId="{83DFA370-8518-4FF1-B263-1BADFBF66009}" type="pres">
      <dgm:prSet presAssocID="{8E9A6E0E-6266-4474-9F96-4909DF6711D6}" presName="hierChild5" presStyleCnt="0"/>
      <dgm:spPr/>
    </dgm:pt>
    <dgm:pt modelId="{5DB32CD7-DFAD-4657-9694-0DDDC9C448BE}" type="pres">
      <dgm:prSet presAssocID="{0C9F0EBB-E735-45CA-B1A2-C085504B396F}" presName="Name66" presStyleLbl="parChTrans1D2" presStyleIdx="1" presStyleCnt="3"/>
      <dgm:spPr/>
    </dgm:pt>
    <dgm:pt modelId="{A565466A-E47F-498E-BCCA-5DAB134D03FD}" type="pres">
      <dgm:prSet presAssocID="{E294FEAB-8A74-4CD7-B809-F5D20BF7AE87}" presName="hierRoot2" presStyleCnt="0">
        <dgm:presLayoutVars>
          <dgm:hierBranch val="init"/>
        </dgm:presLayoutVars>
      </dgm:prSet>
      <dgm:spPr/>
    </dgm:pt>
    <dgm:pt modelId="{2E5FF1CA-30CB-468D-9AC6-3CB1AFF784C9}" type="pres">
      <dgm:prSet presAssocID="{E294FEAB-8A74-4CD7-B809-F5D20BF7AE87}" presName="rootComposite" presStyleCnt="0"/>
      <dgm:spPr/>
    </dgm:pt>
    <dgm:pt modelId="{B622E610-6B76-4C0F-9A21-54BBF147AA82}" type="pres">
      <dgm:prSet presAssocID="{E294FEAB-8A74-4CD7-B809-F5D20BF7AE87}" presName="rootText" presStyleLbl="node2" presStyleIdx="1" presStyleCnt="3" custScaleX="74150" custScaleY="118528" custLinFactNeighborY="2618">
        <dgm:presLayoutVars>
          <dgm:chPref val="3"/>
        </dgm:presLayoutVars>
      </dgm:prSet>
      <dgm:spPr/>
    </dgm:pt>
    <dgm:pt modelId="{24490499-3E8F-45C3-B2C0-E46D28BC0BD0}" type="pres">
      <dgm:prSet presAssocID="{E294FEAB-8A74-4CD7-B809-F5D20BF7AE87}" presName="rootConnector" presStyleLbl="node2" presStyleIdx="1" presStyleCnt="3"/>
      <dgm:spPr/>
    </dgm:pt>
    <dgm:pt modelId="{FB5AFD02-CA0D-4B73-9B3B-3E5BDA215069}" type="pres">
      <dgm:prSet presAssocID="{E294FEAB-8A74-4CD7-B809-F5D20BF7AE87}" presName="hierChild4" presStyleCnt="0"/>
      <dgm:spPr/>
    </dgm:pt>
    <dgm:pt modelId="{6BA09E6F-8A46-4EF8-861B-63BCFB8BD497}" type="pres">
      <dgm:prSet presAssocID="{EACB6286-8E75-46B6-B411-6B762E324EB0}" presName="Name66" presStyleLbl="parChTrans1D3" presStyleIdx="1" presStyleCnt="3"/>
      <dgm:spPr/>
    </dgm:pt>
    <dgm:pt modelId="{B1A4DCCC-44E0-4B63-9D24-59E89542F140}" type="pres">
      <dgm:prSet presAssocID="{CEA37A9C-9823-498A-8F58-9CCA81DE5FE6}" presName="hierRoot2" presStyleCnt="0">
        <dgm:presLayoutVars>
          <dgm:hierBranch val="init"/>
        </dgm:presLayoutVars>
      </dgm:prSet>
      <dgm:spPr/>
    </dgm:pt>
    <dgm:pt modelId="{7BBBDBE1-EFA9-4EF9-B51F-4C6F292BB5E9}" type="pres">
      <dgm:prSet presAssocID="{CEA37A9C-9823-498A-8F58-9CCA81DE5FE6}" presName="rootComposite" presStyleCnt="0"/>
      <dgm:spPr/>
    </dgm:pt>
    <dgm:pt modelId="{4DB70396-03CF-40DF-914F-5848850A630D}" type="pres">
      <dgm:prSet presAssocID="{CEA37A9C-9823-498A-8F58-9CCA81DE5FE6}" presName="rootText" presStyleLbl="node3" presStyleIdx="1" presStyleCnt="3" custScaleX="162521" custScaleY="128744">
        <dgm:presLayoutVars>
          <dgm:chPref val="3"/>
        </dgm:presLayoutVars>
      </dgm:prSet>
      <dgm:spPr/>
    </dgm:pt>
    <dgm:pt modelId="{2F056CB5-8419-4456-B706-AB194B607430}" type="pres">
      <dgm:prSet presAssocID="{CEA37A9C-9823-498A-8F58-9CCA81DE5FE6}" presName="rootConnector" presStyleLbl="node3" presStyleIdx="1" presStyleCnt="3"/>
      <dgm:spPr/>
    </dgm:pt>
    <dgm:pt modelId="{057EB7E5-74F1-4570-A04E-85F1F4993EC8}" type="pres">
      <dgm:prSet presAssocID="{CEA37A9C-9823-498A-8F58-9CCA81DE5FE6}" presName="hierChild4" presStyleCnt="0"/>
      <dgm:spPr/>
    </dgm:pt>
    <dgm:pt modelId="{5E4F17E5-53AC-41BE-B92F-17D9BF4D20F7}" type="pres">
      <dgm:prSet presAssocID="{CEA37A9C-9823-498A-8F58-9CCA81DE5FE6}" presName="hierChild5" presStyleCnt="0"/>
      <dgm:spPr/>
    </dgm:pt>
    <dgm:pt modelId="{21CA1745-16F6-488A-AFBE-FAFD237F1C4A}" type="pres">
      <dgm:prSet presAssocID="{E294FEAB-8A74-4CD7-B809-F5D20BF7AE87}" presName="hierChild5" presStyleCnt="0"/>
      <dgm:spPr/>
    </dgm:pt>
    <dgm:pt modelId="{5904BA02-519B-452E-A5B8-BB2A9DA9B551}" type="pres">
      <dgm:prSet presAssocID="{1E7E40CD-F48D-48BA-BFB3-EF27049BCD8A}" presName="Name66" presStyleLbl="parChTrans1D2" presStyleIdx="2" presStyleCnt="3"/>
      <dgm:spPr/>
    </dgm:pt>
    <dgm:pt modelId="{330EF241-D9AE-4506-B8D6-19A4804A5484}" type="pres">
      <dgm:prSet presAssocID="{0084B694-5F17-449F-81FA-D6A704D92707}" presName="hierRoot2" presStyleCnt="0">
        <dgm:presLayoutVars>
          <dgm:hierBranch val="init"/>
        </dgm:presLayoutVars>
      </dgm:prSet>
      <dgm:spPr/>
    </dgm:pt>
    <dgm:pt modelId="{F3733253-798B-4D27-A697-318F2245DA39}" type="pres">
      <dgm:prSet presAssocID="{0084B694-5F17-449F-81FA-D6A704D92707}" presName="rootComposite" presStyleCnt="0"/>
      <dgm:spPr/>
    </dgm:pt>
    <dgm:pt modelId="{7C24AC32-145F-41CC-B89F-D5A04CCF0856}" type="pres">
      <dgm:prSet presAssocID="{0084B694-5F17-449F-81FA-D6A704D92707}" presName="rootText" presStyleLbl="node2" presStyleIdx="2" presStyleCnt="3" custScaleX="68378" custLinFactNeighborY="2618">
        <dgm:presLayoutVars>
          <dgm:chPref val="3"/>
        </dgm:presLayoutVars>
      </dgm:prSet>
      <dgm:spPr/>
    </dgm:pt>
    <dgm:pt modelId="{5135FFC8-8883-402D-9FCF-BB905D922A7C}" type="pres">
      <dgm:prSet presAssocID="{0084B694-5F17-449F-81FA-D6A704D92707}" presName="rootConnector" presStyleLbl="node2" presStyleIdx="2" presStyleCnt="3"/>
      <dgm:spPr/>
    </dgm:pt>
    <dgm:pt modelId="{63F8F426-6B11-44A7-A9DC-2A07CAE6E70D}" type="pres">
      <dgm:prSet presAssocID="{0084B694-5F17-449F-81FA-D6A704D92707}" presName="hierChild4" presStyleCnt="0"/>
      <dgm:spPr/>
    </dgm:pt>
    <dgm:pt modelId="{6ECEA9D9-BF0A-4C24-B8E0-3729929C4BCE}" type="pres">
      <dgm:prSet presAssocID="{1885B7CF-5879-4621-A8C0-D6555A058D1F}" presName="Name66" presStyleLbl="parChTrans1D3" presStyleIdx="2" presStyleCnt="3"/>
      <dgm:spPr/>
    </dgm:pt>
    <dgm:pt modelId="{391C602F-ADF9-45DB-A45F-26120C835A82}" type="pres">
      <dgm:prSet presAssocID="{A04BD6F6-9CCD-4E46-B8BA-623BA9F79B2A}" presName="hierRoot2" presStyleCnt="0">
        <dgm:presLayoutVars>
          <dgm:hierBranch val="init"/>
        </dgm:presLayoutVars>
      </dgm:prSet>
      <dgm:spPr/>
    </dgm:pt>
    <dgm:pt modelId="{FEAA6BD6-D82F-4FB3-B519-4CFCC00183F0}" type="pres">
      <dgm:prSet presAssocID="{A04BD6F6-9CCD-4E46-B8BA-623BA9F79B2A}" presName="rootComposite" presStyleCnt="0"/>
      <dgm:spPr/>
    </dgm:pt>
    <dgm:pt modelId="{A0697CFA-8439-4522-815E-44634548169B}" type="pres">
      <dgm:prSet presAssocID="{A04BD6F6-9CCD-4E46-B8BA-623BA9F79B2A}" presName="rootText" presStyleLbl="node3" presStyleIdx="2" presStyleCnt="3" custScaleX="168221" custScaleY="155553">
        <dgm:presLayoutVars>
          <dgm:chPref val="3"/>
        </dgm:presLayoutVars>
      </dgm:prSet>
      <dgm:spPr/>
    </dgm:pt>
    <dgm:pt modelId="{4331934C-A571-4F1E-B14E-8502D8E58B0B}" type="pres">
      <dgm:prSet presAssocID="{A04BD6F6-9CCD-4E46-B8BA-623BA9F79B2A}" presName="rootConnector" presStyleLbl="node3" presStyleIdx="2" presStyleCnt="3"/>
      <dgm:spPr/>
    </dgm:pt>
    <dgm:pt modelId="{2D6A419D-8AA2-424C-BFAF-6E2A2E4B99B5}" type="pres">
      <dgm:prSet presAssocID="{A04BD6F6-9CCD-4E46-B8BA-623BA9F79B2A}" presName="hierChild4" presStyleCnt="0"/>
      <dgm:spPr/>
    </dgm:pt>
    <dgm:pt modelId="{B3C2F6FE-6958-40A7-95C1-23976BFDCE49}" type="pres">
      <dgm:prSet presAssocID="{A04BD6F6-9CCD-4E46-B8BA-623BA9F79B2A}" presName="hierChild5" presStyleCnt="0"/>
      <dgm:spPr/>
    </dgm:pt>
    <dgm:pt modelId="{23AD8034-8AF3-4A31-9B2B-B46F6B70CE97}" type="pres">
      <dgm:prSet presAssocID="{0084B694-5F17-449F-81FA-D6A704D92707}" presName="hierChild5" presStyleCnt="0"/>
      <dgm:spPr/>
    </dgm:pt>
    <dgm:pt modelId="{12079194-2175-4CDE-B0D4-C6315FCB0644}" type="pres">
      <dgm:prSet presAssocID="{3E0E714B-1CBC-4060-8C93-455FD57421B4}" presName="hierChild3" presStyleCnt="0"/>
      <dgm:spPr/>
    </dgm:pt>
  </dgm:ptLst>
  <dgm:cxnLst>
    <dgm:cxn modelId="{8B5F5B03-D8B4-4BEE-95FE-B294DB2C3E03}" type="presOf" srcId="{1E7E40CD-F48D-48BA-BFB3-EF27049BCD8A}" destId="{5904BA02-519B-452E-A5B8-BB2A9DA9B551}" srcOrd="0" destOrd="0" presId="urn:microsoft.com/office/officeart/2009/3/layout/HorizontalOrganizationChart"/>
    <dgm:cxn modelId="{70873910-0409-4B5C-9B51-A1BBBD3C6386}" srcId="{0084B694-5F17-449F-81FA-D6A704D92707}" destId="{A04BD6F6-9CCD-4E46-B8BA-623BA9F79B2A}" srcOrd="0" destOrd="0" parTransId="{1885B7CF-5879-4621-A8C0-D6555A058D1F}" sibTransId="{82F238E3-192E-4ACE-A724-9155ACE10FE5}"/>
    <dgm:cxn modelId="{0ED10417-C27A-47A5-BAE1-59320B86254A}" type="presOf" srcId="{3E0E714B-1CBC-4060-8C93-455FD57421B4}" destId="{2386D835-C100-45AE-94B7-789DBB718D1E}" srcOrd="1" destOrd="0" presId="urn:microsoft.com/office/officeart/2009/3/layout/HorizontalOrganizationChart"/>
    <dgm:cxn modelId="{3C8E7727-7DBD-4F9E-8282-B507982CD32D}" type="presOf" srcId="{5DDAABCC-3DEA-420E-8C8A-95E264F57D09}" destId="{73F63E4E-8962-484E-AA06-7BE8CEB75A07}" srcOrd="0" destOrd="0" presId="urn:microsoft.com/office/officeart/2009/3/layout/HorizontalOrganizationChart"/>
    <dgm:cxn modelId="{2E1C952A-5CD4-4623-BBEF-BC19A9BEF0DD}" type="presOf" srcId="{8E9A6E0E-6266-4474-9F96-4909DF6711D6}" destId="{D239DA8F-CB96-4B9C-A85D-23A209D99E1F}" srcOrd="1" destOrd="0" presId="urn:microsoft.com/office/officeart/2009/3/layout/HorizontalOrganizationChart"/>
    <dgm:cxn modelId="{0FBA3E34-4B26-458F-81B4-305E6B15BD9F}" type="presOf" srcId="{5DDAABCC-3DEA-420E-8C8A-95E264F57D09}" destId="{BF5F14C8-25D2-45AF-BCD1-8473711ABE6F}" srcOrd="1" destOrd="0" presId="urn:microsoft.com/office/officeart/2009/3/layout/HorizontalOrganizationChart"/>
    <dgm:cxn modelId="{BBE28834-233E-4D31-B169-45D6D5DB3408}" type="presOf" srcId="{E4A470BC-3617-4C96-871C-91AAD5F93841}" destId="{38C2400C-B9AE-4867-98F8-08C9C66E213E}" srcOrd="0" destOrd="0" presId="urn:microsoft.com/office/officeart/2009/3/layout/HorizontalOrganizationChart"/>
    <dgm:cxn modelId="{C17EAB61-D807-4FF8-A966-1E573307FD3D}" type="presOf" srcId="{CEA37A9C-9823-498A-8F58-9CCA81DE5FE6}" destId="{2F056CB5-8419-4456-B706-AB194B607430}" srcOrd="1" destOrd="0" presId="urn:microsoft.com/office/officeart/2009/3/layout/HorizontalOrganizationChart"/>
    <dgm:cxn modelId="{D2C44247-516B-4E56-94D5-61415AA60A29}" type="presOf" srcId="{0084B694-5F17-449F-81FA-D6A704D92707}" destId="{7C24AC32-145F-41CC-B89F-D5A04CCF0856}" srcOrd="0" destOrd="0" presId="urn:microsoft.com/office/officeart/2009/3/layout/HorizontalOrganizationChart"/>
    <dgm:cxn modelId="{BB9CDE47-AD70-427B-8747-9ECD33543FCD}" srcId="{E294FEAB-8A74-4CD7-B809-F5D20BF7AE87}" destId="{CEA37A9C-9823-498A-8F58-9CCA81DE5FE6}" srcOrd="0" destOrd="0" parTransId="{EACB6286-8E75-46B6-B411-6B762E324EB0}" sibTransId="{5FFB663E-887B-4E99-874B-F428E9CA73C5}"/>
    <dgm:cxn modelId="{B7931168-2D28-4DED-BFB7-30A9CCF305EF}" type="presOf" srcId="{A04BD6F6-9CCD-4E46-B8BA-623BA9F79B2A}" destId="{4331934C-A571-4F1E-B14E-8502D8E58B0B}" srcOrd="1" destOrd="0" presId="urn:microsoft.com/office/officeart/2009/3/layout/HorizontalOrganizationChart"/>
    <dgm:cxn modelId="{9FE12F52-3848-469E-88B6-D708477F4AA8}" srcId="{3E0E714B-1CBC-4060-8C93-455FD57421B4}" destId="{0084B694-5F17-449F-81FA-D6A704D92707}" srcOrd="2" destOrd="0" parTransId="{1E7E40CD-F48D-48BA-BFB3-EF27049BCD8A}" sibTransId="{FCB0EBA4-A876-4184-AA9F-6C9B61D72932}"/>
    <dgm:cxn modelId="{9B26B97A-1CFC-4B91-8555-4E9B381F620E}" type="presOf" srcId="{CEA37A9C-9823-498A-8F58-9CCA81DE5FE6}" destId="{4DB70396-03CF-40DF-914F-5848850A630D}" srcOrd="0" destOrd="0" presId="urn:microsoft.com/office/officeart/2009/3/layout/HorizontalOrganizationChart"/>
    <dgm:cxn modelId="{AE19237D-4C6B-4E53-B269-90E8F4196EEF}" type="presOf" srcId="{EACB6286-8E75-46B6-B411-6B762E324EB0}" destId="{6BA09E6F-8A46-4EF8-861B-63BCFB8BD497}" srcOrd="0" destOrd="0" presId="urn:microsoft.com/office/officeart/2009/3/layout/HorizontalOrganizationChart"/>
    <dgm:cxn modelId="{5D975B7F-9AAD-4143-99B6-D6863CCB4811}" srcId="{8E9A6E0E-6266-4474-9F96-4909DF6711D6}" destId="{5DDAABCC-3DEA-420E-8C8A-95E264F57D09}" srcOrd="0" destOrd="0" parTransId="{28C1B650-B76C-4EA2-9D7B-F748FE0B56DF}" sibTransId="{FC10975C-393C-48F5-9B4E-E14E962A1330}"/>
    <dgm:cxn modelId="{53E4AC7F-65AC-4CF0-813B-EB6D359FDFC7}" type="presOf" srcId="{47F56009-7681-4745-9048-ED381CAC1213}" destId="{E0D740D5-DB91-4C98-8A2C-23EFECC2A957}" srcOrd="0" destOrd="0" presId="urn:microsoft.com/office/officeart/2009/3/layout/HorizontalOrganizationChart"/>
    <dgm:cxn modelId="{C3BDFA94-BBA7-461E-A8EA-7C1C2FD46FAE}" type="presOf" srcId="{E294FEAB-8A74-4CD7-B809-F5D20BF7AE87}" destId="{B622E610-6B76-4C0F-9A21-54BBF147AA82}" srcOrd="0" destOrd="0" presId="urn:microsoft.com/office/officeart/2009/3/layout/HorizontalOrganizationChart"/>
    <dgm:cxn modelId="{4FE90AA8-5FE7-4CD6-9E91-666C74C779F4}" srcId="{3E0E714B-1CBC-4060-8C93-455FD57421B4}" destId="{E294FEAB-8A74-4CD7-B809-F5D20BF7AE87}" srcOrd="1" destOrd="0" parTransId="{0C9F0EBB-E735-45CA-B1A2-C085504B396F}" sibTransId="{D215EE71-5EC0-43CB-B5E0-37EAA6610AF3}"/>
    <dgm:cxn modelId="{5390A8AB-5DA1-4A3E-BAC6-71C716C4E396}" srcId="{3E0E714B-1CBC-4060-8C93-455FD57421B4}" destId="{8E9A6E0E-6266-4474-9F96-4909DF6711D6}" srcOrd="0" destOrd="0" parTransId="{47F56009-7681-4745-9048-ED381CAC1213}" sibTransId="{2A011908-4686-4262-9093-EA39A1B9F6F8}"/>
    <dgm:cxn modelId="{C9B515C0-7078-44EF-998B-97DCD1BD892B}" type="presOf" srcId="{8E9A6E0E-6266-4474-9F96-4909DF6711D6}" destId="{12E665A0-E898-45C4-A551-E9368F37379F}" srcOrd="0" destOrd="0" presId="urn:microsoft.com/office/officeart/2009/3/layout/HorizontalOrganizationChart"/>
    <dgm:cxn modelId="{5035BFC6-7C22-4919-8698-6ABCCA34FF60}" type="presOf" srcId="{1885B7CF-5879-4621-A8C0-D6555A058D1F}" destId="{6ECEA9D9-BF0A-4C24-B8E0-3729929C4BCE}" srcOrd="0" destOrd="0" presId="urn:microsoft.com/office/officeart/2009/3/layout/HorizontalOrganizationChart"/>
    <dgm:cxn modelId="{27211AD1-6809-420C-B526-10522F7D463E}" type="presOf" srcId="{A04BD6F6-9CCD-4E46-B8BA-623BA9F79B2A}" destId="{A0697CFA-8439-4522-815E-44634548169B}" srcOrd="0" destOrd="0" presId="urn:microsoft.com/office/officeart/2009/3/layout/HorizontalOrganizationChart"/>
    <dgm:cxn modelId="{4966FBD2-76A2-43E7-B548-E51A68BC8FED}" type="presOf" srcId="{E294FEAB-8A74-4CD7-B809-F5D20BF7AE87}" destId="{24490499-3E8F-45C3-B2C0-E46D28BC0BD0}" srcOrd="1" destOrd="0" presId="urn:microsoft.com/office/officeart/2009/3/layout/HorizontalOrganizationChart"/>
    <dgm:cxn modelId="{D9AC70D8-00A5-4FF9-82CC-FB79DE2F256D}" type="presOf" srcId="{3E0E714B-1CBC-4060-8C93-455FD57421B4}" destId="{E368033E-F847-456E-8070-921467E0B319}" srcOrd="0" destOrd="0" presId="urn:microsoft.com/office/officeart/2009/3/layout/HorizontalOrganizationChart"/>
    <dgm:cxn modelId="{6438AED9-1BC5-41EC-A82D-C5C467957BE6}" srcId="{E4A470BC-3617-4C96-871C-91AAD5F93841}" destId="{3E0E714B-1CBC-4060-8C93-455FD57421B4}" srcOrd="0" destOrd="0" parTransId="{2DC5F5C6-8BDF-405B-84DB-0E2873571CC5}" sibTransId="{1429FAA1-00AC-4931-A1FB-1B03EFEB9129}"/>
    <dgm:cxn modelId="{15849EDD-2191-4ECE-A2CE-62AA12604D5C}" type="presOf" srcId="{28C1B650-B76C-4EA2-9D7B-F748FE0B56DF}" destId="{E15C29C6-DF81-465C-A84B-B2D8AB45D36C}" srcOrd="0" destOrd="0" presId="urn:microsoft.com/office/officeart/2009/3/layout/HorizontalOrganizationChart"/>
    <dgm:cxn modelId="{8DD65ADE-847D-4D8D-9481-3BC5D99D2E94}" type="presOf" srcId="{0084B694-5F17-449F-81FA-D6A704D92707}" destId="{5135FFC8-8883-402D-9FCF-BB905D922A7C}" srcOrd="1" destOrd="0" presId="urn:microsoft.com/office/officeart/2009/3/layout/HorizontalOrganizationChart"/>
    <dgm:cxn modelId="{C21875E5-4273-4DCC-BB62-4A8D7AF1F03C}" type="presOf" srcId="{0C9F0EBB-E735-45CA-B1A2-C085504B396F}" destId="{5DB32CD7-DFAD-4657-9694-0DDDC9C448BE}" srcOrd="0" destOrd="0" presId="urn:microsoft.com/office/officeart/2009/3/layout/HorizontalOrganizationChart"/>
    <dgm:cxn modelId="{BF999E11-96E5-425A-A5A7-E67DB41A5BA2}" type="presParOf" srcId="{38C2400C-B9AE-4867-98F8-08C9C66E213E}" destId="{6211D4FF-F639-4A1D-B21C-C0105C0125D0}" srcOrd="0" destOrd="0" presId="urn:microsoft.com/office/officeart/2009/3/layout/HorizontalOrganizationChart"/>
    <dgm:cxn modelId="{7488256A-7B18-4B17-95D4-841F25547E7C}" type="presParOf" srcId="{6211D4FF-F639-4A1D-B21C-C0105C0125D0}" destId="{503168D0-FA6B-4E58-BE97-A149586AC513}" srcOrd="0" destOrd="0" presId="urn:microsoft.com/office/officeart/2009/3/layout/HorizontalOrganizationChart"/>
    <dgm:cxn modelId="{5060E4EC-CBD1-49A8-B887-DC2317977E49}" type="presParOf" srcId="{503168D0-FA6B-4E58-BE97-A149586AC513}" destId="{E368033E-F847-456E-8070-921467E0B319}" srcOrd="0" destOrd="0" presId="urn:microsoft.com/office/officeart/2009/3/layout/HorizontalOrganizationChart"/>
    <dgm:cxn modelId="{465399BA-AFD6-4C8A-A834-B04A36D174F7}" type="presParOf" srcId="{503168D0-FA6B-4E58-BE97-A149586AC513}" destId="{2386D835-C100-45AE-94B7-789DBB718D1E}" srcOrd="1" destOrd="0" presId="urn:microsoft.com/office/officeart/2009/3/layout/HorizontalOrganizationChart"/>
    <dgm:cxn modelId="{389BF37B-9003-407B-B255-AE2BC143E5CE}" type="presParOf" srcId="{6211D4FF-F639-4A1D-B21C-C0105C0125D0}" destId="{42774F68-249E-4F0B-B298-59AB13EAEB53}" srcOrd="1" destOrd="0" presId="urn:microsoft.com/office/officeart/2009/3/layout/HorizontalOrganizationChart"/>
    <dgm:cxn modelId="{AE4C7E3A-88F7-4DA1-A6C4-4DCCE8A073AD}" type="presParOf" srcId="{42774F68-249E-4F0B-B298-59AB13EAEB53}" destId="{E0D740D5-DB91-4C98-8A2C-23EFECC2A957}" srcOrd="0" destOrd="0" presId="urn:microsoft.com/office/officeart/2009/3/layout/HorizontalOrganizationChart"/>
    <dgm:cxn modelId="{FF6BBDE7-5D4C-4F4A-9C5D-1C7A32906CB4}" type="presParOf" srcId="{42774F68-249E-4F0B-B298-59AB13EAEB53}" destId="{509D7639-2B57-4BD5-B499-70C22F2286BC}" srcOrd="1" destOrd="0" presId="urn:microsoft.com/office/officeart/2009/3/layout/HorizontalOrganizationChart"/>
    <dgm:cxn modelId="{481D7578-EDDB-4427-B4EC-6397EC80960E}" type="presParOf" srcId="{509D7639-2B57-4BD5-B499-70C22F2286BC}" destId="{4C83D47E-F988-47CD-8BC6-9196FD5F5A0F}" srcOrd="0" destOrd="0" presId="urn:microsoft.com/office/officeart/2009/3/layout/HorizontalOrganizationChart"/>
    <dgm:cxn modelId="{29A8B0F1-EAA4-445F-B33D-B4C6F0A0E1DB}" type="presParOf" srcId="{4C83D47E-F988-47CD-8BC6-9196FD5F5A0F}" destId="{12E665A0-E898-45C4-A551-E9368F37379F}" srcOrd="0" destOrd="0" presId="urn:microsoft.com/office/officeart/2009/3/layout/HorizontalOrganizationChart"/>
    <dgm:cxn modelId="{946A7671-10DF-4548-9C34-112F335D6CFC}" type="presParOf" srcId="{4C83D47E-F988-47CD-8BC6-9196FD5F5A0F}" destId="{D239DA8F-CB96-4B9C-A85D-23A209D99E1F}" srcOrd="1" destOrd="0" presId="urn:microsoft.com/office/officeart/2009/3/layout/HorizontalOrganizationChart"/>
    <dgm:cxn modelId="{16280214-7665-41CA-A6D9-B65C8435FD48}" type="presParOf" srcId="{509D7639-2B57-4BD5-B499-70C22F2286BC}" destId="{9A30008C-EAA7-4B36-B943-3E8B02F843F3}" srcOrd="1" destOrd="0" presId="urn:microsoft.com/office/officeart/2009/3/layout/HorizontalOrganizationChart"/>
    <dgm:cxn modelId="{09B2BD13-6B46-47EB-ABDC-8626BEFAB005}" type="presParOf" srcId="{9A30008C-EAA7-4B36-B943-3E8B02F843F3}" destId="{E15C29C6-DF81-465C-A84B-B2D8AB45D36C}" srcOrd="0" destOrd="0" presId="urn:microsoft.com/office/officeart/2009/3/layout/HorizontalOrganizationChart"/>
    <dgm:cxn modelId="{3B68B6C7-AF5F-4A91-9E15-6A88B878E77C}" type="presParOf" srcId="{9A30008C-EAA7-4B36-B943-3E8B02F843F3}" destId="{4C20ABD5-BD7A-42EB-A66E-6EF59174D3BB}" srcOrd="1" destOrd="0" presId="urn:microsoft.com/office/officeart/2009/3/layout/HorizontalOrganizationChart"/>
    <dgm:cxn modelId="{1B815F3B-F997-4E6B-9AB5-B748D0E817E3}" type="presParOf" srcId="{4C20ABD5-BD7A-42EB-A66E-6EF59174D3BB}" destId="{8234149E-595C-4106-9AFB-861D7E220A3E}" srcOrd="0" destOrd="0" presId="urn:microsoft.com/office/officeart/2009/3/layout/HorizontalOrganizationChart"/>
    <dgm:cxn modelId="{AFE66931-027C-4431-856E-FAC4D9E14D0A}" type="presParOf" srcId="{8234149E-595C-4106-9AFB-861D7E220A3E}" destId="{73F63E4E-8962-484E-AA06-7BE8CEB75A07}" srcOrd="0" destOrd="0" presId="urn:microsoft.com/office/officeart/2009/3/layout/HorizontalOrganizationChart"/>
    <dgm:cxn modelId="{E0C1FB63-173B-4097-A46B-915C7B4C6077}" type="presParOf" srcId="{8234149E-595C-4106-9AFB-861D7E220A3E}" destId="{BF5F14C8-25D2-45AF-BCD1-8473711ABE6F}" srcOrd="1" destOrd="0" presId="urn:microsoft.com/office/officeart/2009/3/layout/HorizontalOrganizationChart"/>
    <dgm:cxn modelId="{0BFCE2EF-75A6-4391-BFAE-31F1AFD8F675}" type="presParOf" srcId="{4C20ABD5-BD7A-42EB-A66E-6EF59174D3BB}" destId="{C599D13C-5309-434A-A889-504E90F4293B}" srcOrd="1" destOrd="0" presId="urn:microsoft.com/office/officeart/2009/3/layout/HorizontalOrganizationChart"/>
    <dgm:cxn modelId="{B2271387-E1F0-49AE-B467-34F071B9E01B}" type="presParOf" srcId="{4C20ABD5-BD7A-42EB-A66E-6EF59174D3BB}" destId="{1E150416-D57B-4CA6-9D13-34D09DAFDAF7}" srcOrd="2" destOrd="0" presId="urn:microsoft.com/office/officeart/2009/3/layout/HorizontalOrganizationChart"/>
    <dgm:cxn modelId="{36469BC0-A856-45CD-A4ED-E2A328D83C4E}" type="presParOf" srcId="{509D7639-2B57-4BD5-B499-70C22F2286BC}" destId="{83DFA370-8518-4FF1-B263-1BADFBF66009}" srcOrd="2" destOrd="0" presId="urn:microsoft.com/office/officeart/2009/3/layout/HorizontalOrganizationChart"/>
    <dgm:cxn modelId="{860B79E9-C6F2-4613-94AE-C5CE23B7B0FA}" type="presParOf" srcId="{42774F68-249E-4F0B-B298-59AB13EAEB53}" destId="{5DB32CD7-DFAD-4657-9694-0DDDC9C448BE}" srcOrd="2" destOrd="0" presId="urn:microsoft.com/office/officeart/2009/3/layout/HorizontalOrganizationChart"/>
    <dgm:cxn modelId="{4C17CD84-20AC-4FB9-9288-07F88CE9E101}" type="presParOf" srcId="{42774F68-249E-4F0B-B298-59AB13EAEB53}" destId="{A565466A-E47F-498E-BCCA-5DAB134D03FD}" srcOrd="3" destOrd="0" presId="urn:microsoft.com/office/officeart/2009/3/layout/HorizontalOrganizationChart"/>
    <dgm:cxn modelId="{B74F1634-9875-46D2-8944-78A70F6DAE9A}" type="presParOf" srcId="{A565466A-E47F-498E-BCCA-5DAB134D03FD}" destId="{2E5FF1CA-30CB-468D-9AC6-3CB1AFF784C9}" srcOrd="0" destOrd="0" presId="urn:microsoft.com/office/officeart/2009/3/layout/HorizontalOrganizationChart"/>
    <dgm:cxn modelId="{0AB458D3-DCD3-4D3A-98B5-BC27F4531D64}" type="presParOf" srcId="{2E5FF1CA-30CB-468D-9AC6-3CB1AFF784C9}" destId="{B622E610-6B76-4C0F-9A21-54BBF147AA82}" srcOrd="0" destOrd="0" presId="urn:microsoft.com/office/officeart/2009/3/layout/HorizontalOrganizationChart"/>
    <dgm:cxn modelId="{DB69A60B-53D2-45DF-9D50-6124F7D0700A}" type="presParOf" srcId="{2E5FF1CA-30CB-468D-9AC6-3CB1AFF784C9}" destId="{24490499-3E8F-45C3-B2C0-E46D28BC0BD0}" srcOrd="1" destOrd="0" presId="urn:microsoft.com/office/officeart/2009/3/layout/HorizontalOrganizationChart"/>
    <dgm:cxn modelId="{5837A80A-17AA-4B38-92EF-7E951AD8C2DD}" type="presParOf" srcId="{A565466A-E47F-498E-BCCA-5DAB134D03FD}" destId="{FB5AFD02-CA0D-4B73-9B3B-3E5BDA215069}" srcOrd="1" destOrd="0" presId="urn:microsoft.com/office/officeart/2009/3/layout/HorizontalOrganizationChart"/>
    <dgm:cxn modelId="{0EAC382C-E15F-4C0A-B48D-D199B65733BD}" type="presParOf" srcId="{FB5AFD02-CA0D-4B73-9B3B-3E5BDA215069}" destId="{6BA09E6F-8A46-4EF8-861B-63BCFB8BD497}" srcOrd="0" destOrd="0" presId="urn:microsoft.com/office/officeart/2009/3/layout/HorizontalOrganizationChart"/>
    <dgm:cxn modelId="{22A7DCBC-C184-47CC-B8F0-99FBA96997D9}" type="presParOf" srcId="{FB5AFD02-CA0D-4B73-9B3B-3E5BDA215069}" destId="{B1A4DCCC-44E0-4B63-9D24-59E89542F140}" srcOrd="1" destOrd="0" presId="urn:microsoft.com/office/officeart/2009/3/layout/HorizontalOrganizationChart"/>
    <dgm:cxn modelId="{0AC3DE2C-2466-49A5-A7CC-B2B6C3B328C8}" type="presParOf" srcId="{B1A4DCCC-44E0-4B63-9D24-59E89542F140}" destId="{7BBBDBE1-EFA9-4EF9-B51F-4C6F292BB5E9}" srcOrd="0" destOrd="0" presId="urn:microsoft.com/office/officeart/2009/3/layout/HorizontalOrganizationChart"/>
    <dgm:cxn modelId="{200E7320-62BE-45E8-852F-D3839DA1E5E3}" type="presParOf" srcId="{7BBBDBE1-EFA9-4EF9-B51F-4C6F292BB5E9}" destId="{4DB70396-03CF-40DF-914F-5848850A630D}" srcOrd="0" destOrd="0" presId="urn:microsoft.com/office/officeart/2009/3/layout/HorizontalOrganizationChart"/>
    <dgm:cxn modelId="{098B08E2-6D1E-4318-A039-F4B47C04E281}" type="presParOf" srcId="{7BBBDBE1-EFA9-4EF9-B51F-4C6F292BB5E9}" destId="{2F056CB5-8419-4456-B706-AB194B607430}" srcOrd="1" destOrd="0" presId="urn:microsoft.com/office/officeart/2009/3/layout/HorizontalOrganizationChart"/>
    <dgm:cxn modelId="{074DCB39-53A6-4AEB-B617-E87B0E9E0009}" type="presParOf" srcId="{B1A4DCCC-44E0-4B63-9D24-59E89542F140}" destId="{057EB7E5-74F1-4570-A04E-85F1F4993EC8}" srcOrd="1" destOrd="0" presId="urn:microsoft.com/office/officeart/2009/3/layout/HorizontalOrganizationChart"/>
    <dgm:cxn modelId="{0CE181AB-0574-47A1-8892-1DCBC4909B6B}" type="presParOf" srcId="{B1A4DCCC-44E0-4B63-9D24-59E89542F140}" destId="{5E4F17E5-53AC-41BE-B92F-17D9BF4D20F7}" srcOrd="2" destOrd="0" presId="urn:microsoft.com/office/officeart/2009/3/layout/HorizontalOrganizationChart"/>
    <dgm:cxn modelId="{C13FE3B4-CBC3-4CB3-8CA5-02C880C45210}" type="presParOf" srcId="{A565466A-E47F-498E-BCCA-5DAB134D03FD}" destId="{21CA1745-16F6-488A-AFBE-FAFD237F1C4A}" srcOrd="2" destOrd="0" presId="urn:microsoft.com/office/officeart/2009/3/layout/HorizontalOrganizationChart"/>
    <dgm:cxn modelId="{7A5273EC-F448-4E51-8B7F-21FCD48323B0}" type="presParOf" srcId="{42774F68-249E-4F0B-B298-59AB13EAEB53}" destId="{5904BA02-519B-452E-A5B8-BB2A9DA9B551}" srcOrd="4" destOrd="0" presId="urn:microsoft.com/office/officeart/2009/3/layout/HorizontalOrganizationChart"/>
    <dgm:cxn modelId="{6347A55F-DF42-4A6C-9BEA-3E431E786128}" type="presParOf" srcId="{42774F68-249E-4F0B-B298-59AB13EAEB53}" destId="{330EF241-D9AE-4506-B8D6-19A4804A5484}" srcOrd="5" destOrd="0" presId="urn:microsoft.com/office/officeart/2009/3/layout/HorizontalOrganizationChart"/>
    <dgm:cxn modelId="{EA412E38-3F99-4100-836B-9CF8A52FCEB2}" type="presParOf" srcId="{330EF241-D9AE-4506-B8D6-19A4804A5484}" destId="{F3733253-798B-4D27-A697-318F2245DA39}" srcOrd="0" destOrd="0" presId="urn:microsoft.com/office/officeart/2009/3/layout/HorizontalOrganizationChart"/>
    <dgm:cxn modelId="{7A40E381-EFBD-4013-9CA0-1099111A02F6}" type="presParOf" srcId="{F3733253-798B-4D27-A697-318F2245DA39}" destId="{7C24AC32-145F-41CC-B89F-D5A04CCF0856}" srcOrd="0" destOrd="0" presId="urn:microsoft.com/office/officeart/2009/3/layout/HorizontalOrganizationChart"/>
    <dgm:cxn modelId="{8F864C1B-25F9-4FDC-9E9A-41F59079B8B0}" type="presParOf" srcId="{F3733253-798B-4D27-A697-318F2245DA39}" destId="{5135FFC8-8883-402D-9FCF-BB905D922A7C}" srcOrd="1" destOrd="0" presId="urn:microsoft.com/office/officeart/2009/3/layout/HorizontalOrganizationChart"/>
    <dgm:cxn modelId="{D82B9491-9742-48B5-B9DF-E3ED72B868E4}" type="presParOf" srcId="{330EF241-D9AE-4506-B8D6-19A4804A5484}" destId="{63F8F426-6B11-44A7-A9DC-2A07CAE6E70D}" srcOrd="1" destOrd="0" presId="urn:microsoft.com/office/officeart/2009/3/layout/HorizontalOrganizationChart"/>
    <dgm:cxn modelId="{D838F55B-7BA5-466B-80CD-434A0E66F7DE}" type="presParOf" srcId="{63F8F426-6B11-44A7-A9DC-2A07CAE6E70D}" destId="{6ECEA9D9-BF0A-4C24-B8E0-3729929C4BCE}" srcOrd="0" destOrd="0" presId="urn:microsoft.com/office/officeart/2009/3/layout/HorizontalOrganizationChart"/>
    <dgm:cxn modelId="{F21CFFA2-4668-4E9B-82A1-D8153379C44B}" type="presParOf" srcId="{63F8F426-6B11-44A7-A9DC-2A07CAE6E70D}" destId="{391C602F-ADF9-45DB-A45F-26120C835A82}" srcOrd="1" destOrd="0" presId="urn:microsoft.com/office/officeart/2009/3/layout/HorizontalOrganizationChart"/>
    <dgm:cxn modelId="{CCF3EE63-32D8-4239-BFE9-D433635E99FE}" type="presParOf" srcId="{391C602F-ADF9-45DB-A45F-26120C835A82}" destId="{FEAA6BD6-D82F-4FB3-B519-4CFCC00183F0}" srcOrd="0" destOrd="0" presId="urn:microsoft.com/office/officeart/2009/3/layout/HorizontalOrganizationChart"/>
    <dgm:cxn modelId="{B9696935-490D-4F38-BDB6-311474A3851B}" type="presParOf" srcId="{FEAA6BD6-D82F-4FB3-B519-4CFCC00183F0}" destId="{A0697CFA-8439-4522-815E-44634548169B}" srcOrd="0" destOrd="0" presId="urn:microsoft.com/office/officeart/2009/3/layout/HorizontalOrganizationChart"/>
    <dgm:cxn modelId="{918A7A7A-E22F-4F34-9D5A-D6098F798FAD}" type="presParOf" srcId="{FEAA6BD6-D82F-4FB3-B519-4CFCC00183F0}" destId="{4331934C-A571-4F1E-B14E-8502D8E58B0B}" srcOrd="1" destOrd="0" presId="urn:microsoft.com/office/officeart/2009/3/layout/HorizontalOrganizationChart"/>
    <dgm:cxn modelId="{DA4E857B-0785-447F-A6A1-9545D11A574D}" type="presParOf" srcId="{391C602F-ADF9-45DB-A45F-26120C835A82}" destId="{2D6A419D-8AA2-424C-BFAF-6E2A2E4B99B5}" srcOrd="1" destOrd="0" presId="urn:microsoft.com/office/officeart/2009/3/layout/HorizontalOrganizationChart"/>
    <dgm:cxn modelId="{FF9F0A36-5774-44A5-99DA-D10F07F42D73}" type="presParOf" srcId="{391C602F-ADF9-45DB-A45F-26120C835A82}" destId="{B3C2F6FE-6958-40A7-95C1-23976BFDCE49}" srcOrd="2" destOrd="0" presId="urn:microsoft.com/office/officeart/2009/3/layout/HorizontalOrganizationChart"/>
    <dgm:cxn modelId="{30CDBE44-9F82-46E2-9B31-84B133D86709}" type="presParOf" srcId="{330EF241-D9AE-4506-B8D6-19A4804A5484}" destId="{23AD8034-8AF3-4A31-9B2B-B46F6B70CE97}" srcOrd="2" destOrd="0" presId="urn:microsoft.com/office/officeart/2009/3/layout/HorizontalOrganizationChart"/>
    <dgm:cxn modelId="{49555A0B-9D23-444D-AB12-8B481C747072}" type="presParOf" srcId="{6211D4FF-F639-4A1D-B21C-C0105C0125D0}" destId="{12079194-2175-4CDE-B0D4-C6315FCB0644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862189-DB99-44D1-972B-2B9F34503B58}" type="doc">
      <dgm:prSet loTypeId="urn:microsoft.com/office/officeart/2005/8/layout/hProcess11" loCatId="process" qsTypeId="urn:microsoft.com/office/officeart/2005/8/quickstyle/simple1" qsCatId="simple" csTypeId="urn:microsoft.com/office/officeart/2005/8/colors/colorful1" csCatId="colorful" phldr="1"/>
      <dgm:spPr/>
    </dgm:pt>
    <dgm:pt modelId="{7A71E508-F3EA-4C22-93A8-608A01C05C81}" type="pres">
      <dgm:prSet presAssocID="{BD862189-DB99-44D1-972B-2B9F34503B58}" presName="Name0" presStyleCnt="0">
        <dgm:presLayoutVars>
          <dgm:dir val="rev"/>
          <dgm:resizeHandles val="exact"/>
        </dgm:presLayoutVars>
      </dgm:prSet>
      <dgm:spPr/>
    </dgm:pt>
    <dgm:pt modelId="{AAF96AEA-5C53-4682-ACB6-6C50D29934CB}" type="pres">
      <dgm:prSet presAssocID="{BD862189-DB99-44D1-972B-2B9F34503B58}" presName="arrow" presStyleLbl="bgShp" presStyleIdx="0" presStyleCnt="1" custScaleY="165529" custLinFactNeighborX="651" custLinFactNeighborY="992"/>
      <dgm:spPr/>
    </dgm:pt>
    <dgm:pt modelId="{D02C64DE-DCC6-4333-9630-E02B88550237}" type="pres">
      <dgm:prSet presAssocID="{BD862189-DB99-44D1-972B-2B9F34503B58}" presName="points" presStyleCnt="0"/>
      <dgm:spPr/>
    </dgm:pt>
  </dgm:ptLst>
  <dgm:cxnLst>
    <dgm:cxn modelId="{40146611-4742-4059-B077-878AE1427E9E}" type="presOf" srcId="{BD862189-DB99-44D1-972B-2B9F34503B58}" destId="{7A71E508-F3EA-4C22-93A8-608A01C05C81}" srcOrd="0" destOrd="0" presId="urn:microsoft.com/office/officeart/2005/8/layout/hProcess11"/>
    <dgm:cxn modelId="{A300FA3A-1042-47C2-A278-75F39105AD94}" type="presParOf" srcId="{7A71E508-F3EA-4C22-93A8-608A01C05C81}" destId="{AAF96AEA-5C53-4682-ACB6-6C50D29934CB}" srcOrd="0" destOrd="0" presId="urn:microsoft.com/office/officeart/2005/8/layout/hProcess11"/>
    <dgm:cxn modelId="{17DA9289-EB12-4551-B20D-E1F57FCF68DA}" type="presParOf" srcId="{7A71E508-F3EA-4C22-93A8-608A01C05C81}" destId="{D02C64DE-DCC6-4333-9630-E02B88550237}" srcOrd="1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5BBC8C-3A4A-40CB-BD97-1D211C335432}">
      <dsp:nvSpPr>
        <dsp:cNvPr id="0" name=""/>
        <dsp:cNvSpPr/>
      </dsp:nvSpPr>
      <dsp:spPr>
        <a:xfrm rot="8272226">
          <a:off x="5808243" y="3585161"/>
          <a:ext cx="750023" cy="44033"/>
        </a:xfrm>
        <a:custGeom>
          <a:avLst/>
          <a:gdLst/>
          <a:ahLst/>
          <a:cxnLst/>
          <a:rect l="0" t="0" r="0" b="0"/>
          <a:pathLst>
            <a:path>
              <a:moveTo>
                <a:pt x="0" y="22016"/>
              </a:moveTo>
              <a:lnTo>
                <a:pt x="750023" y="22016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0311E5-679D-41BB-92AD-9CE9E9BF839C}">
      <dsp:nvSpPr>
        <dsp:cNvPr id="0" name=""/>
        <dsp:cNvSpPr/>
      </dsp:nvSpPr>
      <dsp:spPr>
        <a:xfrm rot="10800000">
          <a:off x="5789590" y="2540931"/>
          <a:ext cx="671783" cy="44033"/>
        </a:xfrm>
        <a:custGeom>
          <a:avLst/>
          <a:gdLst/>
          <a:ahLst/>
          <a:cxnLst/>
          <a:rect l="0" t="0" r="0" b="0"/>
          <a:pathLst>
            <a:path>
              <a:moveTo>
                <a:pt x="0" y="22016"/>
              </a:moveTo>
              <a:lnTo>
                <a:pt x="671783" y="22016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CCE30C-45A7-457A-B715-54810CB1BCB7}">
      <dsp:nvSpPr>
        <dsp:cNvPr id="0" name=""/>
        <dsp:cNvSpPr/>
      </dsp:nvSpPr>
      <dsp:spPr>
        <a:xfrm rot="13347333">
          <a:off x="5867099" y="1508315"/>
          <a:ext cx="683939" cy="44033"/>
        </a:xfrm>
        <a:custGeom>
          <a:avLst/>
          <a:gdLst/>
          <a:ahLst/>
          <a:cxnLst/>
          <a:rect l="0" t="0" r="0" b="0"/>
          <a:pathLst>
            <a:path>
              <a:moveTo>
                <a:pt x="0" y="22016"/>
              </a:moveTo>
              <a:lnTo>
                <a:pt x="683939" y="22016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F97FF8-1443-4289-B729-9C4967F50460}">
      <dsp:nvSpPr>
        <dsp:cNvPr id="0" name=""/>
        <dsp:cNvSpPr/>
      </dsp:nvSpPr>
      <dsp:spPr>
        <a:xfrm>
          <a:off x="6085793" y="1311013"/>
          <a:ext cx="2503870" cy="250387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F36704-2F0D-4CA1-81EE-E0335E50B067}">
      <dsp:nvSpPr>
        <dsp:cNvPr id="0" name=""/>
        <dsp:cNvSpPr/>
      </dsp:nvSpPr>
      <dsp:spPr>
        <a:xfrm>
          <a:off x="4488391" y="1750"/>
          <a:ext cx="1741897" cy="1502322"/>
        </a:xfrm>
        <a:prstGeom prst="ellipse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المطلوب</a:t>
          </a:r>
          <a:endParaRPr lang="fr-FR" sz="2800" b="1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4743486" y="221760"/>
        <a:ext cx="1231707" cy="1062302"/>
      </dsp:txXfrm>
    </dsp:sp>
    <dsp:sp modelId="{6DA42DD3-3F67-493A-AD26-5BCC385F3059}">
      <dsp:nvSpPr>
        <dsp:cNvPr id="0" name=""/>
        <dsp:cNvSpPr/>
      </dsp:nvSpPr>
      <dsp:spPr>
        <a:xfrm>
          <a:off x="2175014" y="1750"/>
          <a:ext cx="2612845" cy="15023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r" defTabSz="12446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MA" sz="28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إنتاج نص سردي</a:t>
          </a:r>
          <a:endParaRPr lang="fr-FR" sz="28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2175014" y="1750"/>
        <a:ext cx="2612845" cy="1502322"/>
      </dsp:txXfrm>
    </dsp:sp>
    <dsp:sp modelId="{832372C5-563E-455E-99F3-DB5453EB2C1B}">
      <dsp:nvSpPr>
        <dsp:cNvPr id="0" name=""/>
        <dsp:cNvSpPr/>
      </dsp:nvSpPr>
      <dsp:spPr>
        <a:xfrm>
          <a:off x="3976813" y="1811787"/>
          <a:ext cx="1812776" cy="1502322"/>
        </a:xfrm>
        <a:prstGeom prst="ellipse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الموضوع</a:t>
          </a:r>
          <a:endParaRPr lang="fr-FR" sz="2800" b="1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4242288" y="2031797"/>
        <a:ext cx="1281826" cy="1062302"/>
      </dsp:txXfrm>
    </dsp:sp>
    <dsp:sp modelId="{ADB70E8E-E62C-4C35-8638-1A5436D6EB77}">
      <dsp:nvSpPr>
        <dsp:cNvPr id="0" name=""/>
        <dsp:cNvSpPr/>
      </dsp:nvSpPr>
      <dsp:spPr>
        <a:xfrm>
          <a:off x="1645717" y="1811787"/>
          <a:ext cx="2719165" cy="15023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r" defTabSz="1422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MA" sz="32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سرد تفاصيل قصتي مع الكتابة</a:t>
          </a:r>
          <a:endParaRPr lang="fr-FR" sz="32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285750" lvl="1" indent="-285750" algn="r" defTabSz="1422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MA" sz="32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وصف المشاعر</a:t>
          </a:r>
          <a:endParaRPr lang="fr-FR" sz="32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1645717" y="1811787"/>
        <a:ext cx="2719165" cy="1502322"/>
      </dsp:txXfrm>
    </dsp:sp>
    <dsp:sp modelId="{680D9CC4-A8F7-4790-9B16-23574D42191A}">
      <dsp:nvSpPr>
        <dsp:cNvPr id="0" name=""/>
        <dsp:cNvSpPr/>
      </dsp:nvSpPr>
      <dsp:spPr>
        <a:xfrm>
          <a:off x="4556621" y="3621824"/>
          <a:ext cx="1559951" cy="1502322"/>
        </a:xfrm>
        <a:prstGeom prst="ellipse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الموارد</a:t>
          </a:r>
          <a:endParaRPr lang="fr-FR" sz="2800" b="1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4785071" y="3841834"/>
        <a:ext cx="1103051" cy="1062302"/>
      </dsp:txXfrm>
    </dsp:sp>
    <dsp:sp modelId="{0A214F25-FF5E-4079-BE5C-385E4C5EBABB}">
      <dsp:nvSpPr>
        <dsp:cNvPr id="0" name=""/>
        <dsp:cNvSpPr/>
      </dsp:nvSpPr>
      <dsp:spPr>
        <a:xfrm>
          <a:off x="2288731" y="3621824"/>
          <a:ext cx="2339926" cy="15023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r" defTabSz="1422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MA" sz="32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المعجم</a:t>
          </a:r>
          <a:endParaRPr lang="fr-FR" sz="32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285750" lvl="1" indent="-285750" algn="r" defTabSz="1422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MA" sz="32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التعابير </a:t>
          </a:r>
          <a:endParaRPr lang="fr-FR" sz="32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285750" lvl="1" indent="-285750" algn="r" defTabSz="1422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MA" sz="32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أفعال الكلام</a:t>
          </a:r>
          <a:endParaRPr lang="fr-FR" sz="32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2288731" y="3621824"/>
        <a:ext cx="2339926" cy="15023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CEA9D9-BF0A-4C24-B8E0-3729929C4BCE}">
      <dsp:nvSpPr>
        <dsp:cNvPr id="0" name=""/>
        <dsp:cNvSpPr/>
      </dsp:nvSpPr>
      <dsp:spPr>
        <a:xfrm>
          <a:off x="5348721" y="3798453"/>
          <a:ext cx="635525" cy="91440"/>
        </a:xfrm>
        <a:custGeom>
          <a:avLst/>
          <a:gdLst/>
          <a:ahLst/>
          <a:cxnLst/>
          <a:rect l="0" t="0" r="0" b="0"/>
          <a:pathLst>
            <a:path>
              <a:moveTo>
                <a:pt x="635525" y="71093"/>
              </a:moveTo>
              <a:lnTo>
                <a:pt x="317762" y="71093"/>
              </a:lnTo>
              <a:lnTo>
                <a:pt x="317762" y="45720"/>
              </a:lnTo>
              <a:lnTo>
                <a:pt x="0" y="4572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04BA02-519B-452E-A5B8-BB2A9DA9B551}">
      <dsp:nvSpPr>
        <dsp:cNvPr id="0" name=""/>
        <dsp:cNvSpPr/>
      </dsp:nvSpPr>
      <dsp:spPr>
        <a:xfrm>
          <a:off x="8157044" y="2203901"/>
          <a:ext cx="635525" cy="1665644"/>
        </a:xfrm>
        <a:custGeom>
          <a:avLst/>
          <a:gdLst/>
          <a:ahLst/>
          <a:cxnLst/>
          <a:rect l="0" t="0" r="0" b="0"/>
          <a:pathLst>
            <a:path>
              <a:moveTo>
                <a:pt x="635525" y="0"/>
              </a:moveTo>
              <a:lnTo>
                <a:pt x="317762" y="0"/>
              </a:lnTo>
              <a:lnTo>
                <a:pt x="317762" y="1665644"/>
              </a:lnTo>
              <a:lnTo>
                <a:pt x="0" y="1665644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A09E6F-8A46-4EF8-861B-63BCFB8BD497}">
      <dsp:nvSpPr>
        <dsp:cNvPr id="0" name=""/>
        <dsp:cNvSpPr/>
      </dsp:nvSpPr>
      <dsp:spPr>
        <a:xfrm>
          <a:off x="5165308" y="2023580"/>
          <a:ext cx="635525" cy="91440"/>
        </a:xfrm>
        <a:custGeom>
          <a:avLst/>
          <a:gdLst/>
          <a:ahLst/>
          <a:cxnLst/>
          <a:rect l="0" t="0" r="0" b="0"/>
          <a:pathLst>
            <a:path>
              <a:moveTo>
                <a:pt x="635525" y="71093"/>
              </a:moveTo>
              <a:lnTo>
                <a:pt x="317762" y="71093"/>
              </a:lnTo>
              <a:lnTo>
                <a:pt x="317762" y="45720"/>
              </a:lnTo>
              <a:lnTo>
                <a:pt x="0" y="4572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B32CD7-DFAD-4657-9694-0DDDC9C448BE}">
      <dsp:nvSpPr>
        <dsp:cNvPr id="0" name=""/>
        <dsp:cNvSpPr/>
      </dsp:nvSpPr>
      <dsp:spPr>
        <a:xfrm>
          <a:off x="8157044" y="2094673"/>
          <a:ext cx="635525" cy="109228"/>
        </a:xfrm>
        <a:custGeom>
          <a:avLst/>
          <a:gdLst/>
          <a:ahLst/>
          <a:cxnLst/>
          <a:rect l="0" t="0" r="0" b="0"/>
          <a:pathLst>
            <a:path>
              <a:moveTo>
                <a:pt x="635525" y="109228"/>
              </a:moveTo>
              <a:lnTo>
                <a:pt x="317762" y="109228"/>
              </a:lnTo>
              <a:lnTo>
                <a:pt x="317762" y="0"/>
              </a:lnTo>
              <a:lnTo>
                <a:pt x="0" y="0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5C29C6-DF81-465C-A84B-B2D8AB45D36C}">
      <dsp:nvSpPr>
        <dsp:cNvPr id="0" name=""/>
        <dsp:cNvSpPr/>
      </dsp:nvSpPr>
      <dsp:spPr>
        <a:xfrm>
          <a:off x="5348721" y="517910"/>
          <a:ext cx="635525" cy="91440"/>
        </a:xfrm>
        <a:custGeom>
          <a:avLst/>
          <a:gdLst/>
          <a:ahLst/>
          <a:cxnLst/>
          <a:rect l="0" t="0" r="0" b="0"/>
          <a:pathLst>
            <a:path>
              <a:moveTo>
                <a:pt x="635525" y="71093"/>
              </a:moveTo>
              <a:lnTo>
                <a:pt x="317762" y="71093"/>
              </a:lnTo>
              <a:lnTo>
                <a:pt x="317762" y="45720"/>
              </a:lnTo>
              <a:lnTo>
                <a:pt x="0" y="4572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D740D5-DB91-4C98-8A2C-23EFECC2A957}">
      <dsp:nvSpPr>
        <dsp:cNvPr id="0" name=""/>
        <dsp:cNvSpPr/>
      </dsp:nvSpPr>
      <dsp:spPr>
        <a:xfrm>
          <a:off x="8157044" y="589003"/>
          <a:ext cx="635525" cy="1614898"/>
        </a:xfrm>
        <a:custGeom>
          <a:avLst/>
          <a:gdLst/>
          <a:ahLst/>
          <a:cxnLst/>
          <a:rect l="0" t="0" r="0" b="0"/>
          <a:pathLst>
            <a:path>
              <a:moveTo>
                <a:pt x="635525" y="1614898"/>
              </a:moveTo>
              <a:lnTo>
                <a:pt x="317762" y="1614898"/>
              </a:lnTo>
              <a:lnTo>
                <a:pt x="317762" y="0"/>
              </a:lnTo>
              <a:lnTo>
                <a:pt x="0" y="0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68033E-F847-456E-8070-921467E0B319}">
      <dsp:nvSpPr>
        <dsp:cNvPr id="0" name=""/>
        <dsp:cNvSpPr/>
      </dsp:nvSpPr>
      <dsp:spPr>
        <a:xfrm>
          <a:off x="8792569" y="1719313"/>
          <a:ext cx="1996534" cy="96917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9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عناصر النص السردي</a:t>
          </a:r>
          <a:endParaRPr lang="fr-FR" sz="2900" b="1" kern="1200" dirty="0"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8792569" y="1719313"/>
        <a:ext cx="1996534" cy="969176"/>
      </dsp:txXfrm>
    </dsp:sp>
    <dsp:sp modelId="{12E665A0-E898-45C4-A551-E9368F37379F}">
      <dsp:nvSpPr>
        <dsp:cNvPr id="0" name=""/>
        <dsp:cNvSpPr/>
      </dsp:nvSpPr>
      <dsp:spPr>
        <a:xfrm>
          <a:off x="5984246" y="104415"/>
          <a:ext cx="2172797" cy="96917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9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الأحداث</a:t>
          </a:r>
        </a:p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9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(ماذا)</a:t>
          </a:r>
          <a:endParaRPr lang="fr-FR" sz="2900" b="1" kern="1200" dirty="0"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5984246" y="104415"/>
        <a:ext cx="2172797" cy="969176"/>
      </dsp:txXfrm>
    </dsp:sp>
    <dsp:sp modelId="{73F63E4E-8962-484E-AA06-7BE8CEB75A07}">
      <dsp:nvSpPr>
        <dsp:cNvPr id="0" name=""/>
        <dsp:cNvSpPr/>
      </dsp:nvSpPr>
      <dsp:spPr>
        <a:xfrm>
          <a:off x="184409" y="79042"/>
          <a:ext cx="5164311" cy="969176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600" b="0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ما يجري في القصة من وقائع وأفعال تتطور تدريجيا من البداية إلى النهاية</a:t>
          </a:r>
          <a:r>
            <a:rPr lang="ar-MA" sz="2600" b="0" kern="12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.</a:t>
          </a:r>
          <a:r>
            <a:rPr lang="ar-MA" sz="2600" b="0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ونميز فيها بين الحدث الرئيس والأحداث الثانوية...</a:t>
          </a:r>
          <a:endParaRPr lang="fr-FR" sz="2600" b="0" kern="1200" dirty="0"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184409" y="79042"/>
        <a:ext cx="5164311" cy="969176"/>
      </dsp:txXfrm>
    </dsp:sp>
    <dsp:sp modelId="{B622E610-6B76-4C0F-9A21-54BBF147AA82}">
      <dsp:nvSpPr>
        <dsp:cNvPr id="0" name=""/>
        <dsp:cNvSpPr/>
      </dsp:nvSpPr>
      <dsp:spPr>
        <a:xfrm>
          <a:off x="5800833" y="1520300"/>
          <a:ext cx="2356210" cy="114874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الشخصيات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900" kern="1200" dirty="0"/>
            <a:t>(من؟) </a:t>
          </a:r>
          <a:endParaRPr lang="fr-FR" sz="2900" b="1" kern="1200" dirty="0"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5800833" y="1520300"/>
        <a:ext cx="2356210" cy="1148745"/>
      </dsp:txXfrm>
    </dsp:sp>
    <dsp:sp modelId="{4DB70396-03CF-40DF-914F-5848850A630D}">
      <dsp:nvSpPr>
        <dsp:cNvPr id="0" name=""/>
        <dsp:cNvSpPr/>
      </dsp:nvSpPr>
      <dsp:spPr>
        <a:xfrm>
          <a:off x="997" y="1445422"/>
          <a:ext cx="5164311" cy="1247756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600" b="0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هي كائنات (بشرية أو غير بشرية) تقوم بالأفعال أو تتأثر بها. وتصنف إلى رئيسة أو ثانوية، وتحمل صفات جسدية ونفسية واجتماعية...</a:t>
          </a:r>
          <a:endParaRPr lang="fr-FR" sz="2600" b="0" kern="1200" dirty="0"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997" y="1445422"/>
        <a:ext cx="5164311" cy="1247756"/>
      </dsp:txXfrm>
    </dsp:sp>
    <dsp:sp modelId="{7C24AC32-145F-41CC-B89F-D5A04CCF0856}">
      <dsp:nvSpPr>
        <dsp:cNvPr id="0" name=""/>
        <dsp:cNvSpPr/>
      </dsp:nvSpPr>
      <dsp:spPr>
        <a:xfrm>
          <a:off x="5984246" y="3384958"/>
          <a:ext cx="2172797" cy="96917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9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الزمان والمكان </a:t>
          </a:r>
          <a:r>
            <a:rPr lang="ar-MA" sz="2900" b="0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(أين؟ متى؟) </a:t>
          </a:r>
          <a:endParaRPr lang="fr-FR" sz="2900" b="1" kern="1200" dirty="0"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5984246" y="3384958"/>
        <a:ext cx="2172797" cy="969176"/>
      </dsp:txXfrm>
    </dsp:sp>
    <dsp:sp modelId="{A0697CFA-8439-4522-815E-44634548169B}">
      <dsp:nvSpPr>
        <dsp:cNvPr id="0" name=""/>
        <dsp:cNvSpPr/>
      </dsp:nvSpPr>
      <dsp:spPr>
        <a:xfrm>
          <a:off x="3285" y="3090381"/>
          <a:ext cx="5345436" cy="150758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9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-  </a:t>
          </a:r>
          <a:r>
            <a:rPr lang="ar-MA" sz="2900" b="1" kern="120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الزمان: </a:t>
          </a:r>
          <a:r>
            <a:rPr lang="ar-MA" sz="2400" b="0" kern="120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الإطار الزمني الذي تقع فيه </a:t>
          </a:r>
          <a:r>
            <a:rPr lang="ar-MA" sz="2400" b="0" kern="12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ا</a:t>
          </a:r>
          <a:r>
            <a:rPr lang="ar-MA" sz="2400" b="0" kern="120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لأحداث (ماضٍ، حاضر، مستقبل، أو زمن غير محدد...).</a:t>
          </a:r>
        </a:p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900" b="0" kern="120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- </a:t>
          </a:r>
          <a:r>
            <a:rPr lang="ar-MA" sz="2900" b="1" kern="120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المكان: </a:t>
          </a:r>
          <a:r>
            <a:rPr lang="ar-MA" sz="2400" b="0" kern="120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هو الفضاء الذي تجري </a:t>
          </a:r>
          <a:r>
            <a:rPr lang="ar-MA" sz="2400" b="0" kern="12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فيه</a:t>
          </a:r>
          <a:r>
            <a:rPr lang="ar-MA" sz="2400" b="0" kern="120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الأحداث (واقعي أو خيالي- داخلي أو خارجي..) </a:t>
          </a:r>
          <a:endParaRPr lang="fr-FR" sz="2900" b="0" kern="1200" dirty="0">
            <a:solidFill>
              <a:prstClr val="black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3285" y="3090381"/>
        <a:ext cx="5345436" cy="15075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F96AEA-5C53-4682-ACB6-6C50D29934CB}">
      <dsp:nvSpPr>
        <dsp:cNvPr id="0" name=""/>
        <dsp:cNvSpPr/>
      </dsp:nvSpPr>
      <dsp:spPr>
        <a:xfrm rot="10800000">
          <a:off x="0" y="589935"/>
          <a:ext cx="9669063" cy="2259010"/>
        </a:xfrm>
        <a:prstGeom prst="notched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D1214-C790-417D-A54B-85A42C4AE46A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74F34-2E39-4643-A01F-A565B072FF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989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66F0D78-D378-595E-6130-9F87EF53D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71;g3634b8406b9_1_0:notes">
            <a:extLst>
              <a:ext uri="{FF2B5EF4-FFF2-40B4-BE49-F238E27FC236}">
                <a16:creationId xmlns:a16="http://schemas.microsoft.com/office/drawing/2014/main" id="{A4EBF64A-B253-3FF9-BD8B-A31801EAC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1863" y="1052513"/>
            <a:ext cx="5054600" cy="2843212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72;g3634b8406b9_1_0:notes">
            <a:extLst>
              <a:ext uri="{FF2B5EF4-FFF2-40B4-BE49-F238E27FC236}">
                <a16:creationId xmlns:a16="http://schemas.microsoft.com/office/drawing/2014/main" id="{A990AF56-1BF7-D3FC-BC62-2948A9565A8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59"/>
            <a:ext cx="5486400" cy="3600596"/>
          </a:xfrm>
        </p:spPr>
        <p:txBody>
          <a:bodyPr lIns="91421" tIns="45701" rIns="91421" bIns="45701"/>
          <a:lstStyle/>
          <a:p>
            <a:endParaRPr lang="fr-FR" dirty="0"/>
          </a:p>
        </p:txBody>
      </p:sp>
      <p:sp>
        <p:nvSpPr>
          <p:cNvPr id="4" name="Google Shape;773;g3634b8406b9_1_0:notes">
            <a:extLst>
              <a:ext uri="{FF2B5EF4-FFF2-40B4-BE49-F238E27FC236}">
                <a16:creationId xmlns:a16="http://schemas.microsoft.com/office/drawing/2014/main" id="{784A298B-DC89-0AD9-4BDA-0369BB4C35D0}"/>
              </a:ext>
            </a:extLst>
          </p:cNvPr>
          <p:cNvSpPr txBox="1"/>
          <p:nvPr/>
        </p:nvSpPr>
        <p:spPr>
          <a:xfrm>
            <a:off x="3884608" y="8685227"/>
            <a:ext cx="2971800" cy="4586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8D0D654-7172-4DD1-A11D-C8D82BEB2586}" type="slidenum">
              <a:t>1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1159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>
          <a:extLst>
            <a:ext uri="{FF2B5EF4-FFF2-40B4-BE49-F238E27FC236}">
              <a16:creationId xmlns:a16="http://schemas.microsoft.com/office/drawing/2014/main" id="{6104F79D-0C71-8EAE-5091-94FB58FA0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1:notes">
            <a:extLst>
              <a:ext uri="{FF2B5EF4-FFF2-40B4-BE49-F238E27FC236}">
                <a16:creationId xmlns:a16="http://schemas.microsoft.com/office/drawing/2014/main" id="{84F5C3CC-5784-622A-3B10-325BEDB1E3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1" name="Google Shape;361;p11:notes">
            <a:extLst>
              <a:ext uri="{FF2B5EF4-FFF2-40B4-BE49-F238E27FC236}">
                <a16:creationId xmlns:a16="http://schemas.microsoft.com/office/drawing/2014/main" id="{9DA59ABC-DB7C-8EA5-AC7A-8F54E55E08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2" name="Google Shape;362;p11:notes">
            <a:extLst>
              <a:ext uri="{FF2B5EF4-FFF2-40B4-BE49-F238E27FC236}">
                <a16:creationId xmlns:a16="http://schemas.microsoft.com/office/drawing/2014/main" id="{6E4D306F-3EDF-201A-94EB-55CC157FBC1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ar-M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4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7511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11084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>
          <a:extLst>
            <a:ext uri="{FF2B5EF4-FFF2-40B4-BE49-F238E27FC236}">
              <a16:creationId xmlns:a16="http://schemas.microsoft.com/office/drawing/2014/main" id="{1B4A7B0D-7F33-4AA6-F7CF-0E213FA48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:notes">
            <a:extLst>
              <a:ext uri="{FF2B5EF4-FFF2-40B4-BE49-F238E27FC236}">
                <a16:creationId xmlns:a16="http://schemas.microsoft.com/office/drawing/2014/main" id="{F078FD26-EFC2-F70C-01FB-79EBC3C52D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6:notes">
            <a:extLst>
              <a:ext uri="{FF2B5EF4-FFF2-40B4-BE49-F238E27FC236}">
                <a16:creationId xmlns:a16="http://schemas.microsoft.com/office/drawing/2014/main" id="{9F034D23-4EED-54A8-CAE4-06734A9B50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20513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53123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32150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00195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32150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1" name="Google Shape;83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9" name="Google Shape;969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970" name="Google Shape;970;p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38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7782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8" name="Google Shape;948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0554DAB2-0798-6949-836B-3492D00E2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E6161331-A47C-C8AC-D61D-EAC117658B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9F9346F6-8D4B-8F16-B0CE-38F55292B3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43BA416B-6076-FC5D-35CD-2A3D0B5F1B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41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543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3" name="Google Shape;993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0554DAB2-0798-6949-836B-3492D00E2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E6161331-A47C-C8AC-D61D-EAC117658B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9F9346F6-8D4B-8F16-B0CE-38F55292B3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43BA416B-6076-FC5D-35CD-2A3D0B5F1B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44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5987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>
          <a:extLst>
            <a:ext uri="{FF2B5EF4-FFF2-40B4-BE49-F238E27FC236}">
              <a16:creationId xmlns:a16="http://schemas.microsoft.com/office/drawing/2014/main" id="{96BA9CDF-FF58-B6FE-8004-1C836B661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:notes">
            <a:extLst>
              <a:ext uri="{FF2B5EF4-FFF2-40B4-BE49-F238E27FC236}">
                <a16:creationId xmlns:a16="http://schemas.microsoft.com/office/drawing/2014/main" id="{EA01A076-F093-178D-9CE7-1DF15E554A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6:notes">
            <a:extLst>
              <a:ext uri="{FF2B5EF4-FFF2-40B4-BE49-F238E27FC236}">
                <a16:creationId xmlns:a16="http://schemas.microsoft.com/office/drawing/2014/main" id="{044855F0-4CC2-BC34-FEF7-7754466B04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77685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0554DAB2-0798-6949-836B-3492D00E2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E6161331-A47C-C8AC-D61D-EAC117658B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9F9346F6-8D4B-8F16-B0CE-38F55292B3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43BA416B-6076-FC5D-35CD-2A3D0B5F1B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46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9970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9" name="Google Shape;1059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9" name="Google Shape;1069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00686FEF-783C-8F81-3883-13B60E2CC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3F8FB6C6-615B-D085-6871-5082ACE7C3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AE11C0A0-9DBF-0D12-8EC1-FC27A50483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D7E6B5EC-13BD-6D1F-CEA2-CED478897CB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51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835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9B145A-EE5E-445F-8B91-90C4E506F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EF3F907-5569-9BCE-8A6B-BC1BB057C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AF89CE-4B4C-5321-564B-69254A22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AC68EB-0DBF-E572-FB53-7EE51E6D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0DD17E-B6BD-7069-50DD-AD5C0390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931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2C897B-E86B-B5CA-E896-B0F47CC3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50A178-4D58-E79B-1B26-DB40F7111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E4BC91-89E0-F1CE-C6A0-843CF319A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57749F-43B6-19B7-30EF-A1A3E5CF9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97A07-2DF6-58D2-C46D-39142D24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8178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A67664-0A96-A11B-469E-9D0F60F07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2EB0FB-284F-9FAF-A736-00888E3F0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A81A025-33FC-1C2A-7EF0-CAE6BF0B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415823-E510-7F5F-7191-1D9934C6A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05DCD7-E301-9498-F932-90C450DC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833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E00259-8F24-811D-BA6F-F0BD6098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7BEEF4-1B3F-90B0-4D2E-6612457B5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9CCBE76-9F1A-353A-12F7-3FAE8132B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B3CE214-72F8-0CCB-8191-F609D0230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04685B-9B52-4ED5-0275-3D04EE3C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645D7B3-5445-F943-6063-1D405B1B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1630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843E78-E586-B579-E9B0-FAA52146C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ACB1FBD-A8A3-D9E3-57F2-96097B72B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540FDAD-0BAB-55F5-E546-0AA449920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BD4DBD2-00FB-9311-4B56-7322DEC9D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34FED25-B4DF-2A72-91C7-D9559B83A6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1ABF4BF-4FD7-BC35-C52C-F1C0770B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08583A-0313-53CA-3C83-3CEAF20C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2414D4-2DAB-C3BC-6084-CB863028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2977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3825C7-0915-E6FF-029C-E459254C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4BF64F8-5849-8849-1542-F41E5708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079A9E0-E8D3-53CB-4B27-32396B4D8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2849602-F748-A2AA-5B0C-019567B9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083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4FDAF37-3944-6C5A-345E-2EA9DE6BF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75D438C-A7A4-A160-3E08-9C1A9915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69369C-334B-7A2F-0C5D-4D0B82197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4944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3E0048-39D1-0605-6D00-562A1666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810052-C6A5-B1DF-0EC3-2054D954F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6B557F7-A11E-7D2D-0D49-DE7799D91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10ED86-2C89-87FE-B6BF-BDEB4FE1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8279DA5-11CB-45AE-3BE3-05F78C228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FE63A9-8179-8C7E-0035-097D6B7F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0936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B73204-4F88-0D02-88CC-102445617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53B9D6C-B98B-9E54-4309-ECFA325987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82CE850-CD5C-A3AF-C3BA-5543DBE24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2CA4C6-E7C0-39AB-8BE9-430732F96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5618498-DE66-330C-5EE4-742E2D519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45224D3-B1F7-A979-C7EE-36C59490E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2655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444841-DD72-DEF8-D265-6D0B28B0C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EC752F7-6BF9-0CBA-C0F3-441C1B9ED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571420-D84B-750F-3121-0CB9A730B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57DBA2-9167-49A8-3B45-7B0CE694D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F76EA2-4CB5-8A34-5F93-AE5CB715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5795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57394FC-BB82-DDC5-4401-B0036241E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3A50C8-4CE9-C1C5-1014-A1B4DFFA0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78C3EE-5F14-4308-35C8-D5979A1AB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5C1C12-E8FB-9399-0467-6196B2EA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46D178-FDAA-934E-8A75-B517AF1A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0429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1;p65">
            <a:extLst>
              <a:ext uri="{FF2B5EF4-FFF2-40B4-BE49-F238E27FC236}">
                <a16:creationId xmlns:a16="http://schemas.microsoft.com/office/drawing/2014/main" id="{26459DD0-CBC0-27E6-F49B-4789DAE18F30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459527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12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4151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B64A3EE-1873-493E-94C6-3DA5AC4968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889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28897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8732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7BE8DEB-705E-4647-B517-3FA30C223BDF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2245826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6F310AA-5A3D-4C11-9811-C9290F9C2E68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4281321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90441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59088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9758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838A6BF-B8F6-446D-B38E-D5D93A388C7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3990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4DCEC68-AA10-430F-AB8E-74B26C8292AC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238640289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02/11/2025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864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9276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9719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</p:spTree>
    <p:extLst>
      <p:ext uri="{BB962C8B-B14F-4D97-AF65-F5344CB8AC3E}">
        <p14:creationId xmlns:p14="http://schemas.microsoft.com/office/powerpoint/2010/main" val="18383586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01096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3128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02/11/2025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6412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1396352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4404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502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87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6402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008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81477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0239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2_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806164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338895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7695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36004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858042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786366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85082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45468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8014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672099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834817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809473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501767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3111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90238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890808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324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7771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8533175"/>
      </p:ext>
    </p:extLst>
  </p:cSld>
  <p:clrMapOvr>
    <a:masterClrMapping/>
  </p:clrMapOvr>
  <p:hf sldNum="0"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69830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4E50BBC-3BF8-C219-D542-F2C4D5D1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70E9FD-C48F-7E19-D5C0-82FC36994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903351-C726-AD3B-94E0-2347A4B67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96569-37C4-49FE-9A8B-6BB2F945B40E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926661-6C0F-1C34-98F3-6CEDB034D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2E3FEF-4450-FD47-B33C-70163431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6460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8263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50" r:id="rId18"/>
    <p:sldLayoutId id="2147483751" r:id="rId19"/>
    <p:sldLayoutId id="2147483752" r:id="rId20"/>
    <p:sldLayoutId id="2147483753" r:id="rId21"/>
    <p:sldLayoutId id="2147483754" r:id="rId22"/>
    <p:sldLayoutId id="2147483755" r:id="rId23"/>
    <p:sldLayoutId id="2147483756" r:id="rId24"/>
    <p:sldLayoutId id="2147483757" r:id="rId25"/>
    <p:sldLayoutId id="2147483758" r:id="rId26"/>
    <p:sldLayoutId id="2147483812" r:id="rId27"/>
    <p:sldLayoutId id="2147483813" r:id="rId28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4960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7" r:id="rId17"/>
    <p:sldLayoutId id="2147483810" r:id="rId18"/>
    <p:sldLayoutId id="2147483811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.png"/><Relationship Id="rId4" Type="http://schemas.openxmlformats.org/officeDocument/2006/relationships/image" Target="../media/image1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21.png"/><Relationship Id="rId4" Type="http://schemas.openxmlformats.org/officeDocument/2006/relationships/image" Target="../media/image24.jfif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7.xml"/><Relationship Id="rId4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1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jp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1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35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9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27.png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5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27.png"/><Relationship Id="rId4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27.png"/><Relationship Id="rId4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27.png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9.xml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2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2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55.png"/><Relationship Id="rId5" Type="http://schemas.openxmlformats.org/officeDocument/2006/relationships/image" Target="../media/image27.png"/><Relationship Id="rId4" Type="http://schemas.openxmlformats.org/officeDocument/2006/relationships/image" Target="../media/image50.png"/></Relationships>
</file>

<file path=ppt/slides/_rels/slide5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3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3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58.png"/><Relationship Id="rId5" Type="http://schemas.openxmlformats.org/officeDocument/2006/relationships/diagramLayout" Target="../diagrams/layout3.xml"/><Relationship Id="rId10" Type="http://schemas.openxmlformats.org/officeDocument/2006/relationships/image" Target="../media/image57.png"/><Relationship Id="rId4" Type="http://schemas.openxmlformats.org/officeDocument/2006/relationships/diagramData" Target="../diagrams/data3.xml"/><Relationship Id="rId9" Type="http://schemas.openxmlformats.org/officeDocument/2006/relationships/image" Target="../media/image5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B1F8C-F8C4-401C-9AAA-F7A2EFE60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75;p100" descr="الصفحة الرئيسية">
            <a:extLst>
              <a:ext uri="{FF2B5EF4-FFF2-40B4-BE49-F238E27FC236}">
                <a16:creationId xmlns:a16="http://schemas.microsoft.com/office/drawing/2014/main" id="{6AD23381-334C-67D8-CF1A-37D4D26D10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909508" y="183876"/>
            <a:ext cx="4372980" cy="6631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777;p100">
            <a:extLst>
              <a:ext uri="{FF2B5EF4-FFF2-40B4-BE49-F238E27FC236}">
                <a16:creationId xmlns:a16="http://schemas.microsoft.com/office/drawing/2014/main" id="{C1CD5E3F-6334-6BAD-8391-699AEABC32B7}"/>
              </a:ext>
            </a:extLst>
          </p:cNvPr>
          <p:cNvSpPr/>
          <p:nvPr/>
        </p:nvSpPr>
        <p:spPr>
          <a:xfrm>
            <a:off x="4488873" y="3464895"/>
            <a:ext cx="6945363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C000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779;p100">
            <a:extLst>
              <a:ext uri="{FF2B5EF4-FFF2-40B4-BE49-F238E27FC236}">
                <a16:creationId xmlns:a16="http://schemas.microsoft.com/office/drawing/2014/main" id="{99507D5E-01E4-585E-FE95-22064BECB586}"/>
              </a:ext>
            </a:extLst>
          </p:cNvPr>
          <p:cNvSpPr txBox="1"/>
          <p:nvPr/>
        </p:nvSpPr>
        <p:spPr>
          <a:xfrm>
            <a:off x="9769961" y="3602745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المرحلة</a:t>
            </a:r>
          </a:p>
        </p:txBody>
      </p:sp>
      <p:sp>
        <p:nvSpPr>
          <p:cNvPr id="5" name="Google Shape;780;p100">
            <a:extLst>
              <a:ext uri="{FF2B5EF4-FFF2-40B4-BE49-F238E27FC236}">
                <a16:creationId xmlns:a16="http://schemas.microsoft.com/office/drawing/2014/main" id="{50B1EF99-CF88-9967-3597-F1D93653E9A7}"/>
              </a:ext>
            </a:extLst>
          </p:cNvPr>
          <p:cNvSpPr/>
          <p:nvPr/>
        </p:nvSpPr>
        <p:spPr>
          <a:xfrm>
            <a:off x="9623127" y="357264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781;p100">
            <a:extLst>
              <a:ext uri="{FF2B5EF4-FFF2-40B4-BE49-F238E27FC236}">
                <a16:creationId xmlns:a16="http://schemas.microsoft.com/office/drawing/2014/main" id="{ACAD7DA3-8D04-019B-7276-FB1CD16AE0B9}"/>
              </a:ext>
            </a:extLst>
          </p:cNvPr>
          <p:cNvSpPr/>
          <p:nvPr/>
        </p:nvSpPr>
        <p:spPr>
          <a:xfrm>
            <a:off x="4485861" y="4374434"/>
            <a:ext cx="6945363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667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</a:t>
            </a:r>
            <a:endParaRPr lang="fr-FR" sz="667" b="0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782;p100">
            <a:extLst>
              <a:ext uri="{FF2B5EF4-FFF2-40B4-BE49-F238E27FC236}">
                <a16:creationId xmlns:a16="http://schemas.microsoft.com/office/drawing/2014/main" id="{38D59DD8-FB78-B6A9-6375-F77709C89325}"/>
              </a:ext>
            </a:extLst>
          </p:cNvPr>
          <p:cNvSpPr txBox="1"/>
          <p:nvPr/>
        </p:nvSpPr>
        <p:spPr>
          <a:xfrm>
            <a:off x="9688973" y="4549743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الوحدة 1</a:t>
            </a:r>
            <a:endParaRPr lang="fr-FR" sz="2400" b="1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783;p100">
            <a:extLst>
              <a:ext uri="{FF2B5EF4-FFF2-40B4-BE49-F238E27FC236}">
                <a16:creationId xmlns:a16="http://schemas.microsoft.com/office/drawing/2014/main" id="{99AFAB8F-2231-1287-D5FE-06B6ECE6BF9C}"/>
              </a:ext>
            </a:extLst>
          </p:cNvPr>
          <p:cNvSpPr/>
          <p:nvPr/>
        </p:nvSpPr>
        <p:spPr>
          <a:xfrm>
            <a:off x="9623127" y="446822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10" name="Google Shape;788;p100">
            <a:extLst>
              <a:ext uri="{FF2B5EF4-FFF2-40B4-BE49-F238E27FC236}">
                <a16:creationId xmlns:a16="http://schemas.microsoft.com/office/drawing/2014/main" id="{F0592166-6F2D-C246-7169-F49581E4BC0D}"/>
              </a:ext>
            </a:extLst>
          </p:cNvPr>
          <p:cNvGrpSpPr/>
          <p:nvPr/>
        </p:nvGrpSpPr>
        <p:grpSpPr>
          <a:xfrm>
            <a:off x="1115312" y="846980"/>
            <a:ext cx="2137264" cy="1833146"/>
            <a:chOff x="917856" y="1127574"/>
            <a:chExt cx="1782933" cy="1428585"/>
          </a:xfrm>
        </p:grpSpPr>
        <p:pic>
          <p:nvPicPr>
            <p:cNvPr id="11" name="Google Shape;789;p100">
              <a:extLst>
                <a:ext uri="{FF2B5EF4-FFF2-40B4-BE49-F238E27FC236}">
                  <a16:creationId xmlns:a16="http://schemas.microsoft.com/office/drawing/2014/main" id="{ABCEDE7A-8414-C9DF-97B3-D8D715B5F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rcRect/>
            <a:stretch>
              <a:fillRect/>
            </a:stretch>
          </p:blipFill>
          <p:spPr>
            <a:xfrm>
              <a:off x="917856" y="1127574"/>
              <a:ext cx="1782933" cy="142858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2" name="Google Shape;790;p100">
              <a:extLst>
                <a:ext uri="{FF2B5EF4-FFF2-40B4-BE49-F238E27FC236}">
                  <a16:creationId xmlns:a16="http://schemas.microsoft.com/office/drawing/2014/main" id="{E5F594F0-519F-8116-06FC-158330561925}"/>
                </a:ext>
              </a:extLst>
            </p:cNvPr>
            <p:cNvSpPr txBox="1"/>
            <p:nvPr/>
          </p:nvSpPr>
          <p:spPr>
            <a:xfrm>
              <a:off x="994921" y="1551873"/>
              <a:ext cx="1536896" cy="64757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30" tIns="45701" rIns="91430" bIns="45701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dirty="0">
                  <a:solidFill>
                    <a:srgbClr val="FFFFFF"/>
                  </a:solidFill>
                  <a:latin typeface="Dosis"/>
                  <a:ea typeface="Dosis"/>
                  <a:cs typeface="+mj-cs"/>
                </a:rPr>
                <a:t>الثالثة</a:t>
              </a:r>
              <a:endParaRPr lang="ar-MA" sz="2400" b="1" i="0" u="none" strike="noStrike" kern="1200" cap="none" spc="0" baseline="0" dirty="0">
                <a:solidFill>
                  <a:srgbClr val="FFFFFF"/>
                </a:solidFill>
                <a:uFillTx/>
                <a:latin typeface="Dosis"/>
                <a:ea typeface="Dosis"/>
                <a:cs typeface="+mj-cs"/>
              </a:endParaRPr>
            </a:p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i="0" u="none" strike="noStrike" kern="1200" cap="none" spc="0" baseline="0" dirty="0">
                  <a:solidFill>
                    <a:srgbClr val="FFFFFF"/>
                  </a:solidFill>
                  <a:uFillTx/>
                  <a:latin typeface="Arial" pitchFamily="34"/>
                  <a:ea typeface="Dosis"/>
                  <a:cs typeface="+mj-cs"/>
                </a:rPr>
                <a:t>إعدادي</a:t>
              </a:r>
            </a:p>
          </p:txBody>
        </p:sp>
      </p:grpSp>
      <p:sp>
        <p:nvSpPr>
          <p:cNvPr id="13" name="Google Shape;777;p100">
            <a:extLst>
              <a:ext uri="{FF2B5EF4-FFF2-40B4-BE49-F238E27FC236}">
                <a16:creationId xmlns:a16="http://schemas.microsoft.com/office/drawing/2014/main" id="{F1FBBE3B-B0B6-EF4B-3D10-C1678888BE57}"/>
              </a:ext>
            </a:extLst>
          </p:cNvPr>
          <p:cNvSpPr/>
          <p:nvPr/>
        </p:nvSpPr>
        <p:spPr>
          <a:xfrm>
            <a:off x="4508270" y="5263216"/>
            <a:ext cx="6945363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6" name="Google Shape;779;p100">
            <a:extLst>
              <a:ext uri="{FF2B5EF4-FFF2-40B4-BE49-F238E27FC236}">
                <a16:creationId xmlns:a16="http://schemas.microsoft.com/office/drawing/2014/main" id="{495A62C2-3767-832C-8188-342235288A18}"/>
              </a:ext>
            </a:extLst>
          </p:cNvPr>
          <p:cNvSpPr txBox="1"/>
          <p:nvPr/>
        </p:nvSpPr>
        <p:spPr>
          <a:xfrm>
            <a:off x="9789358" y="5401066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الأسبوع</a:t>
            </a:r>
            <a:r>
              <a:rPr lang="fr-FR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17" name="Google Shape;780;p100">
            <a:extLst>
              <a:ext uri="{FF2B5EF4-FFF2-40B4-BE49-F238E27FC236}">
                <a16:creationId xmlns:a16="http://schemas.microsoft.com/office/drawing/2014/main" id="{FADCFE4A-2F06-FC61-3AF8-476027C3EE6C}"/>
              </a:ext>
            </a:extLst>
          </p:cNvPr>
          <p:cNvSpPr/>
          <p:nvPr/>
        </p:nvSpPr>
        <p:spPr>
          <a:xfrm>
            <a:off x="9642524" y="537096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3" name="Google Shape;781;p100">
            <a:extLst>
              <a:ext uri="{FF2B5EF4-FFF2-40B4-BE49-F238E27FC236}">
                <a16:creationId xmlns:a16="http://schemas.microsoft.com/office/drawing/2014/main" id="{328AD07A-2BE8-E8A4-C02B-B9C4DE22C9E7}"/>
              </a:ext>
            </a:extLst>
          </p:cNvPr>
          <p:cNvSpPr/>
          <p:nvPr/>
        </p:nvSpPr>
        <p:spPr>
          <a:xfrm>
            <a:off x="4584027" y="5987846"/>
            <a:ext cx="6847197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0" i="0" u="none" strike="noStrike" kern="1200" cap="none" spc="0" baseline="0" dirty="0">
              <a:solidFill>
                <a:schemeClr val="bg1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4" name="Google Shape;782;p100">
            <a:extLst>
              <a:ext uri="{FF2B5EF4-FFF2-40B4-BE49-F238E27FC236}">
                <a16:creationId xmlns:a16="http://schemas.microsoft.com/office/drawing/2014/main" id="{61109EE3-7AB9-A65B-8940-341C607461A7}"/>
              </a:ext>
            </a:extLst>
          </p:cNvPr>
          <p:cNvSpPr txBox="1"/>
          <p:nvPr/>
        </p:nvSpPr>
        <p:spPr>
          <a:xfrm>
            <a:off x="9691748" y="6181817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الموضوع</a:t>
            </a:r>
            <a:endParaRPr lang="fr-FR" sz="2400" b="1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5" name="Google Shape;783;p100">
            <a:extLst>
              <a:ext uri="{FF2B5EF4-FFF2-40B4-BE49-F238E27FC236}">
                <a16:creationId xmlns:a16="http://schemas.microsoft.com/office/drawing/2014/main" id="{93D21B39-1633-4036-1A1C-A89F17307FFF}"/>
              </a:ext>
            </a:extLst>
          </p:cNvPr>
          <p:cNvSpPr/>
          <p:nvPr/>
        </p:nvSpPr>
        <p:spPr>
          <a:xfrm>
            <a:off x="9625902" y="615017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7" name="Google Shape;779;p100">
            <a:extLst>
              <a:ext uri="{FF2B5EF4-FFF2-40B4-BE49-F238E27FC236}">
                <a16:creationId xmlns:a16="http://schemas.microsoft.com/office/drawing/2014/main" id="{B9A582CD-A7E2-58EF-C6CE-EB8EC1CB9885}"/>
              </a:ext>
            </a:extLst>
          </p:cNvPr>
          <p:cNvSpPr txBox="1"/>
          <p:nvPr/>
        </p:nvSpPr>
        <p:spPr>
          <a:xfrm>
            <a:off x="4584027" y="3601096"/>
            <a:ext cx="5145317" cy="39978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r" rtl="1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ar-MA" sz="2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rPr>
              <a:t>1 ـ الآداب والفنون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502DAEC-1110-74BC-E649-C42B7B7DB84D}"/>
              </a:ext>
            </a:extLst>
          </p:cNvPr>
          <p:cNvSpPr txBox="1"/>
          <p:nvPr/>
        </p:nvSpPr>
        <p:spPr>
          <a:xfrm>
            <a:off x="5007873" y="4468224"/>
            <a:ext cx="4407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قصتي مع الكتابة</a:t>
            </a:r>
            <a:endParaRPr lang="fr-BE" sz="2400" b="1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96888A6-001A-E9CB-37F8-6531B9C86BF7}"/>
              </a:ext>
            </a:extLst>
          </p:cNvPr>
          <p:cNvSpPr txBox="1"/>
          <p:nvPr/>
        </p:nvSpPr>
        <p:spPr>
          <a:xfrm>
            <a:off x="5425440" y="5388331"/>
            <a:ext cx="3989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الحصة 2</a:t>
            </a:r>
            <a:endParaRPr lang="fr-BE" sz="2400" b="1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3B84D7B-3CCD-A534-87BE-95E94819D801}"/>
              </a:ext>
            </a:extLst>
          </p:cNvPr>
          <p:cNvSpPr txBox="1"/>
          <p:nvPr/>
        </p:nvSpPr>
        <p:spPr>
          <a:xfrm>
            <a:off x="4657445" y="6162001"/>
            <a:ext cx="50718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الإنتاج الكتابي: إنتاج نص سردي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E13AEDD-6C1E-B32A-2FA1-A86F7B38E3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319" y="2905453"/>
            <a:ext cx="3251201" cy="1095432"/>
          </a:xfrm>
          <a:prstGeom prst="rect">
            <a:avLst/>
          </a:prstGeom>
        </p:spPr>
      </p:pic>
      <p:sp>
        <p:nvSpPr>
          <p:cNvPr id="22" name="Google Shape;787;p100">
            <a:extLst>
              <a:ext uri="{FF2B5EF4-FFF2-40B4-BE49-F238E27FC236}">
                <a16:creationId xmlns:a16="http://schemas.microsoft.com/office/drawing/2014/main" id="{108AB091-5A39-3759-C36A-8DD83B5C0D60}"/>
              </a:ext>
            </a:extLst>
          </p:cNvPr>
          <p:cNvSpPr txBox="1"/>
          <p:nvPr/>
        </p:nvSpPr>
        <p:spPr>
          <a:xfrm>
            <a:off x="6066502" y="2001169"/>
            <a:ext cx="5012000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lvl="0" algn="r">
              <a:buClr>
                <a:srgbClr val="000000"/>
              </a:buClr>
              <a:buSzPts val="5400"/>
            </a:pPr>
            <a:r>
              <a:rPr lang="ar-MA" sz="60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مادَّةُ اللُّغةِ العَربيَّةِ</a:t>
            </a:r>
            <a:endParaRPr lang="ar-MA" sz="60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180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A053B6-0BB1-8FAF-5706-5A05EC837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803A1FCD-6298-E870-2699-1F7150C9AF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" t="77363" r="68628" b="4644"/>
          <a:stretch>
            <a:fillRect/>
          </a:stretch>
        </p:blipFill>
        <p:spPr bwMode="auto">
          <a:xfrm>
            <a:off x="10651674" y="5098769"/>
            <a:ext cx="1197428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Image générée">
            <a:extLst>
              <a:ext uri="{FF2B5EF4-FFF2-40B4-BE49-F238E27FC236}">
                <a16:creationId xmlns:a16="http://schemas.microsoft.com/office/drawing/2014/main" id="{58E428DA-285D-11A1-7748-7870A4E01C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6" r="71115" b="60700"/>
          <a:stretch>
            <a:fillRect/>
          </a:stretch>
        </p:blipFill>
        <p:spPr bwMode="auto">
          <a:xfrm>
            <a:off x="10559772" y="1849191"/>
            <a:ext cx="1264016" cy="10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générée">
            <a:extLst>
              <a:ext uri="{FF2B5EF4-FFF2-40B4-BE49-F238E27FC236}">
                <a16:creationId xmlns:a16="http://schemas.microsoft.com/office/drawing/2014/main" id="{0FAB7A11-4C0C-461D-8C0C-CBAB161491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0689774" y="3045400"/>
            <a:ext cx="1121228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générée">
            <a:extLst>
              <a:ext uri="{FF2B5EF4-FFF2-40B4-BE49-F238E27FC236}">
                <a16:creationId xmlns:a16="http://schemas.microsoft.com/office/drawing/2014/main" id="{CCE51CEF-CA8A-168B-A2A0-9E292C7B2C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" t="59121" r="71159" b="24461"/>
          <a:stretch>
            <a:fillRect/>
          </a:stretch>
        </p:blipFill>
        <p:spPr bwMode="auto">
          <a:xfrm>
            <a:off x="10778759" y="4080668"/>
            <a:ext cx="1045029" cy="107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185;p114">
            <a:extLst>
              <a:ext uri="{FF2B5EF4-FFF2-40B4-BE49-F238E27FC236}">
                <a16:creationId xmlns:a16="http://schemas.microsoft.com/office/drawing/2014/main" id="{9917C2D1-B63A-53F3-CE8E-69A526B45DA0}"/>
              </a:ext>
            </a:extLst>
          </p:cNvPr>
          <p:cNvSpPr txBox="1"/>
          <p:nvPr/>
        </p:nvSpPr>
        <p:spPr>
          <a:xfrm>
            <a:off x="1439162" y="1303131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صفحات خاصة بالمدرس(ة)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1185;p114">
            <a:extLst>
              <a:ext uri="{FF2B5EF4-FFF2-40B4-BE49-F238E27FC236}">
                <a16:creationId xmlns:a16="http://schemas.microsoft.com/office/drawing/2014/main" id="{140C4DBB-C1A6-A4EF-C926-D43FCA1F9E57}"/>
              </a:ext>
            </a:extLst>
          </p:cNvPr>
          <p:cNvSpPr txBox="1"/>
          <p:nvPr/>
        </p:nvSpPr>
        <p:spPr>
          <a:xfrm>
            <a:off x="1502226" y="2041881"/>
            <a:ext cx="9106684" cy="112846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تعليمات وتوضيحات موجهة للتلميذ(ة)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(يخاطب بها المدرس المتعلمين بصوت مسموع)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1185;p114">
            <a:extLst>
              <a:ext uri="{FF2B5EF4-FFF2-40B4-BE49-F238E27FC236}">
                <a16:creationId xmlns:a16="http://schemas.microsoft.com/office/drawing/2014/main" id="{2C38AFB4-3628-A7C2-D803-D748ACB6F0A7}"/>
              </a:ext>
            </a:extLst>
          </p:cNvPr>
          <p:cNvSpPr txBox="1"/>
          <p:nvPr/>
        </p:nvSpPr>
        <p:spPr>
          <a:xfrm>
            <a:off x="7902048" y="3363873"/>
            <a:ext cx="265772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صفحة في كراسة المتعلم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1185;p114">
            <a:extLst>
              <a:ext uri="{FF2B5EF4-FFF2-40B4-BE49-F238E27FC236}">
                <a16:creationId xmlns:a16="http://schemas.microsoft.com/office/drawing/2014/main" id="{054CEC93-47A8-1D69-15D6-D06394224B8D}"/>
              </a:ext>
            </a:extLst>
          </p:cNvPr>
          <p:cNvSpPr txBox="1"/>
          <p:nvPr/>
        </p:nvSpPr>
        <p:spPr>
          <a:xfrm>
            <a:off x="7252138" y="4484538"/>
            <a:ext cx="3356772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نشاط ذو أولوية ينجز في القسم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1185;p114">
            <a:extLst>
              <a:ext uri="{FF2B5EF4-FFF2-40B4-BE49-F238E27FC236}">
                <a16:creationId xmlns:a16="http://schemas.microsoft.com/office/drawing/2014/main" id="{1EC40EC0-2873-795C-FC7D-1515888BCA8B}"/>
              </a:ext>
            </a:extLst>
          </p:cNvPr>
          <p:cNvSpPr txBox="1"/>
          <p:nvPr/>
        </p:nvSpPr>
        <p:spPr>
          <a:xfrm>
            <a:off x="1502226" y="5504678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نشاط اختياري يُستغنى عنه عند عدم توفر </a:t>
            </a:r>
            <a:r>
              <a:rPr kumimoji="0" lang="ar-MA" sz="2000" b="1" i="0" u="none" strike="noStrike" kern="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الوقت.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26" name="Picture 2" descr="Image générée">
            <a:extLst>
              <a:ext uri="{FF2B5EF4-FFF2-40B4-BE49-F238E27FC236}">
                <a16:creationId xmlns:a16="http://schemas.microsoft.com/office/drawing/2014/main" id="{95AD8B07-50C1-8C9C-8D56-1249EBDF41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0808880" y="934195"/>
            <a:ext cx="765800" cy="89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AD56834C-8B57-C279-82A8-6183DD408BCB}"/>
              </a:ext>
            </a:extLst>
          </p:cNvPr>
          <p:cNvSpPr/>
          <p:nvPr/>
        </p:nvSpPr>
        <p:spPr>
          <a:xfrm>
            <a:off x="4615543" y="116366"/>
            <a:ext cx="6576237" cy="7264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54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دلالة الأيقونات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ar-DZ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الخاصة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بالمدرس(ة)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253135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B6F77A-2E34-9DE2-DBE7-A4CC4B798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5;p28">
            <a:extLst>
              <a:ext uri="{FF2B5EF4-FFF2-40B4-BE49-F238E27FC236}">
                <a16:creationId xmlns:a16="http://schemas.microsoft.com/office/drawing/2014/main" id="{CD4330D0-95B7-A023-4E42-DC9716E9E7DD}"/>
              </a:ext>
            </a:extLst>
          </p:cNvPr>
          <p:cNvSpPr/>
          <p:nvPr/>
        </p:nvSpPr>
        <p:spPr>
          <a:xfrm>
            <a:off x="172899" y="61516"/>
            <a:ext cx="11310803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 algn="r" rtl="1">
              <a:lnSpc>
                <a:spcPts val="5485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دلالة الأيقونات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Arial"/>
              </a:rPr>
              <a:t>  </a:t>
            </a:r>
            <a:r>
              <a:rPr lang="ar-DZ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الخاصة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DZ" sz="3200" b="1" i="0" dirty="0">
                <a:solidFill>
                  <a:srgbClr val="44546A"/>
                </a:solidFill>
                <a:effectLst/>
                <a:latin typeface="Calibri" panose="020F0502020204030204" pitchFamily="34" charset="0"/>
              </a:rPr>
              <a:t>بالمتعلم</a:t>
            </a:r>
            <a:r>
              <a:rPr lang="ar-MA" sz="3200" dirty="0"/>
              <a:t> 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:</a:t>
            </a:r>
          </a:p>
        </p:txBody>
      </p:sp>
      <p:sp>
        <p:nvSpPr>
          <p:cNvPr id="3" name="Google Shape;1229;p116">
            <a:extLst>
              <a:ext uri="{FF2B5EF4-FFF2-40B4-BE49-F238E27FC236}">
                <a16:creationId xmlns:a16="http://schemas.microsoft.com/office/drawing/2014/main" id="{3E61705D-FF76-C816-817F-FF16BB0F8FF7}"/>
              </a:ext>
            </a:extLst>
          </p:cNvPr>
          <p:cNvSpPr txBox="1"/>
          <p:nvPr/>
        </p:nvSpPr>
        <p:spPr>
          <a:xfrm>
            <a:off x="608022" y="1536628"/>
            <a:ext cx="10062183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ضوابط القسم</a:t>
            </a:r>
            <a:endParaRPr lang="en-US" dirty="0"/>
          </a:p>
        </p:txBody>
      </p:sp>
      <p:sp>
        <p:nvSpPr>
          <p:cNvPr id="4" name="Google Shape;1233;p116">
            <a:extLst>
              <a:ext uri="{FF2B5EF4-FFF2-40B4-BE49-F238E27FC236}">
                <a16:creationId xmlns:a16="http://schemas.microsoft.com/office/drawing/2014/main" id="{1F8181F4-C03D-E637-B412-A06B1C7EBA67}"/>
              </a:ext>
            </a:extLst>
          </p:cNvPr>
          <p:cNvSpPr txBox="1"/>
          <p:nvPr/>
        </p:nvSpPr>
        <p:spPr>
          <a:xfrm>
            <a:off x="797206" y="2629655"/>
            <a:ext cx="10062183" cy="4205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133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استعمال الألواح للإجابة</a:t>
            </a:r>
            <a:endParaRPr lang="fr-MA" sz="2133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1234;p116">
            <a:extLst>
              <a:ext uri="{FF2B5EF4-FFF2-40B4-BE49-F238E27FC236}">
                <a16:creationId xmlns:a16="http://schemas.microsoft.com/office/drawing/2014/main" id="{9A3F2DC4-EC8C-51E0-FA84-7C61465E7C2D}"/>
              </a:ext>
            </a:extLst>
          </p:cNvPr>
          <p:cNvSpPr txBox="1"/>
          <p:nvPr/>
        </p:nvSpPr>
        <p:spPr>
          <a:xfrm>
            <a:off x="797208" y="3958205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المستقلة</a:t>
            </a:r>
          </a:p>
        </p:txBody>
      </p:sp>
      <p:sp>
        <p:nvSpPr>
          <p:cNvPr id="6" name="Google Shape;1235;p116">
            <a:extLst>
              <a:ext uri="{FF2B5EF4-FFF2-40B4-BE49-F238E27FC236}">
                <a16:creationId xmlns:a16="http://schemas.microsoft.com/office/drawing/2014/main" id="{7239D583-F5F6-41D5-78C5-F987E4E3E4E5}"/>
              </a:ext>
            </a:extLst>
          </p:cNvPr>
          <p:cNvSpPr txBox="1"/>
          <p:nvPr/>
        </p:nvSpPr>
        <p:spPr>
          <a:xfrm>
            <a:off x="797206" y="5159833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الموجهة الثنائية</a:t>
            </a:r>
          </a:p>
        </p:txBody>
      </p:sp>
      <p:pic>
        <p:nvPicPr>
          <p:cNvPr id="7" name="Google Shape;1333;p128">
            <a:extLst>
              <a:ext uri="{FF2B5EF4-FFF2-40B4-BE49-F238E27FC236}">
                <a16:creationId xmlns:a16="http://schemas.microsoft.com/office/drawing/2014/main" id="{7269954D-EFC0-CC0A-0945-F6DF168F33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017502" y="1181507"/>
            <a:ext cx="875940" cy="8759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Google Shape;1341;p128" descr="Une image contenant Dessin animé, clipart, Animation, illustration&#10;&#10;Description générée automatiquement">
            <a:extLst>
              <a:ext uri="{FF2B5EF4-FFF2-40B4-BE49-F238E27FC236}">
                <a16:creationId xmlns:a16="http://schemas.microsoft.com/office/drawing/2014/main" id="{171C970F-7B59-B41F-6A3A-3A7A745D5A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18242" t="9344" r="18458" b="23864"/>
          <a:stretch>
            <a:fillRect/>
          </a:stretch>
        </p:blipFill>
        <p:spPr>
          <a:xfrm>
            <a:off x="10988052" y="2151545"/>
            <a:ext cx="991300" cy="10459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14">
            <a:extLst>
              <a:ext uri="{FF2B5EF4-FFF2-40B4-BE49-F238E27FC236}">
                <a16:creationId xmlns:a16="http://schemas.microsoft.com/office/drawing/2014/main" id="{3459E6BA-34BF-9ABD-9DAF-C10A0FA6FA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2" y="3385655"/>
            <a:ext cx="991299" cy="9912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698D0B-D28C-54AB-04BD-8E0B04BC55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2" y="4684764"/>
            <a:ext cx="991299" cy="92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97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>
          <a:extLst>
            <a:ext uri="{FF2B5EF4-FFF2-40B4-BE49-F238E27FC236}">
              <a16:creationId xmlns:a16="http://schemas.microsoft.com/office/drawing/2014/main" id="{3EC07401-45A5-C18F-0F8F-EEA36FE24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1">
            <a:extLst>
              <a:ext uri="{FF2B5EF4-FFF2-40B4-BE49-F238E27FC236}">
                <a16:creationId xmlns:a16="http://schemas.microsoft.com/office/drawing/2014/main" id="{16871F99-CA06-4540-1E62-82B2F9A32AA7}"/>
              </a:ext>
            </a:extLst>
          </p:cNvPr>
          <p:cNvSpPr/>
          <p:nvPr/>
        </p:nvSpPr>
        <p:spPr>
          <a:xfrm>
            <a:off x="4101059" y="312272"/>
            <a:ext cx="705145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تنظيم حصة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الإنتاج الكتابي: حصة التعرف والبناء</a:t>
            </a:r>
            <a:endParaRPr kumimoji="0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385" name="Google Shape;385;p11">
            <a:extLst>
              <a:ext uri="{FF2B5EF4-FFF2-40B4-BE49-F238E27FC236}">
                <a16:creationId xmlns:a16="http://schemas.microsoft.com/office/drawing/2014/main" id="{B2DE4F48-3EA0-F416-B924-FCDBFA312A0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82967" y="251992"/>
            <a:ext cx="609383" cy="6093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38458B7-54E4-F72D-3EEE-4E30A8E1ED35}"/>
              </a:ext>
            </a:extLst>
          </p:cNvPr>
          <p:cNvGrpSpPr/>
          <p:nvPr/>
        </p:nvGrpSpPr>
        <p:grpSpPr>
          <a:xfrm>
            <a:off x="2032151" y="1250374"/>
            <a:ext cx="8127697" cy="5072667"/>
            <a:chOff x="2159302" y="1382561"/>
            <a:chExt cx="8127697" cy="5072667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3019D56-3C78-12B3-9630-474010885DA4}"/>
                </a:ext>
              </a:extLst>
            </p:cNvPr>
            <p:cNvSpPr/>
            <p:nvPr/>
          </p:nvSpPr>
          <p:spPr>
            <a:xfrm>
              <a:off x="2159302" y="1382561"/>
              <a:ext cx="8127697" cy="5072667"/>
            </a:xfrm>
            <a:prstGeom prst="roundRect">
              <a:avLst>
                <a:gd name="adj" fmla="val 2665"/>
              </a:avLst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txBody>
            <a:bodyPr rtlCol="0" anchor="ctr"/>
            <a:lstStyle/>
            <a:p>
              <a:pPr algn="ctr" defTabSz="457200">
                <a:defRPr/>
              </a:pPr>
              <a:endParaRPr lang="fr-FR" sz="120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0AE6A0D-0DB7-0770-423A-F0333E950504}"/>
                </a:ext>
              </a:extLst>
            </p:cNvPr>
            <p:cNvSpPr/>
            <p:nvPr/>
          </p:nvSpPr>
          <p:spPr>
            <a:xfrm>
              <a:off x="2257274" y="1455217"/>
              <a:ext cx="7899097" cy="4912926"/>
            </a:xfrm>
            <a:prstGeom prst="rect">
              <a:avLst/>
            </a:prstGeom>
            <a:solidFill>
              <a:srgbClr val="E3EEF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defRPr/>
              </a:pPr>
              <a:endParaRPr lang="fr-FR" sz="120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D22782F-7DEE-5E6B-70A0-0107845F8A08}"/>
              </a:ext>
            </a:extLst>
          </p:cNvPr>
          <p:cNvGrpSpPr/>
          <p:nvPr/>
        </p:nvGrpSpPr>
        <p:grpSpPr>
          <a:xfrm>
            <a:off x="2481683" y="1614514"/>
            <a:ext cx="6750363" cy="4532285"/>
            <a:chOff x="2995545" y="1969480"/>
            <a:chExt cx="6750363" cy="3520122"/>
          </a:xfrm>
        </p:grpSpPr>
        <p:sp>
          <p:nvSpPr>
            <p:cNvPr id="18" name="Flowchart: Alternate Process 38">
              <a:extLst>
                <a:ext uri="{FF2B5EF4-FFF2-40B4-BE49-F238E27FC236}">
                  <a16:creationId xmlns:a16="http://schemas.microsoft.com/office/drawing/2014/main" id="{70047751-3201-1730-E88E-AA63C4C832F3}"/>
                </a:ext>
              </a:extLst>
            </p:cNvPr>
            <p:cNvSpPr/>
            <p:nvPr/>
          </p:nvSpPr>
          <p:spPr>
            <a:xfrm>
              <a:off x="2995545" y="1969480"/>
              <a:ext cx="6664609" cy="547670"/>
            </a:xfrm>
            <a:prstGeom prst="flowChartAlternateProcess">
              <a:avLst/>
            </a:prstGeom>
            <a:solidFill>
              <a:srgbClr val="F2F2F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r" defTabSz="685834" rtl="1">
                <a:defRPr/>
              </a:pPr>
              <a:endParaRPr lang="en-US" sz="2000" b="1" kern="0" dirty="0">
                <a:solidFill>
                  <a:srgbClr val="44546A"/>
                </a:solidFill>
                <a:latin typeface="Calibri" panose="020F0502020204030204"/>
                <a:cs typeface="Calibri" panose="020F0502020204030204" pitchFamily="34" charset="0"/>
              </a:endParaRPr>
            </a:p>
          </p:txBody>
        </p:sp>
        <p:sp>
          <p:nvSpPr>
            <p:cNvPr id="19" name="Flowchart: Alternate Process 38">
              <a:extLst>
                <a:ext uri="{FF2B5EF4-FFF2-40B4-BE49-F238E27FC236}">
                  <a16:creationId xmlns:a16="http://schemas.microsoft.com/office/drawing/2014/main" id="{C46461FB-3C5F-FCB8-9C93-E5C3B7444398}"/>
                </a:ext>
              </a:extLst>
            </p:cNvPr>
            <p:cNvSpPr/>
            <p:nvPr/>
          </p:nvSpPr>
          <p:spPr>
            <a:xfrm>
              <a:off x="3033043" y="2710699"/>
              <a:ext cx="6664609" cy="547670"/>
            </a:xfrm>
            <a:prstGeom prst="flowChartAlternateProcess">
              <a:avLst/>
            </a:prstGeom>
            <a:solidFill>
              <a:srgbClr val="F2F2F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85834">
                <a:defRPr/>
              </a:pPr>
              <a:endParaRPr lang="en-US" sz="2000" b="1" kern="0" dirty="0">
                <a:solidFill>
                  <a:srgbClr val="44546A"/>
                </a:solidFill>
                <a:latin typeface="Calibri" panose="020F0502020204030204"/>
                <a:cs typeface="Calibri" panose="020F0502020204030204" pitchFamily="34" charset="0"/>
              </a:endParaRPr>
            </a:p>
          </p:txBody>
        </p:sp>
        <p:sp>
          <p:nvSpPr>
            <p:cNvPr id="20" name="Flowchart: Alternate Process 38">
              <a:extLst>
                <a:ext uri="{FF2B5EF4-FFF2-40B4-BE49-F238E27FC236}">
                  <a16:creationId xmlns:a16="http://schemas.microsoft.com/office/drawing/2014/main" id="{618103A2-B3D7-426A-9155-A4AE9E68287F}"/>
                </a:ext>
              </a:extLst>
            </p:cNvPr>
            <p:cNvSpPr/>
            <p:nvPr/>
          </p:nvSpPr>
          <p:spPr>
            <a:xfrm>
              <a:off x="3065168" y="3441775"/>
              <a:ext cx="6664609" cy="547670"/>
            </a:xfrm>
            <a:prstGeom prst="flowChartAlternateProcess">
              <a:avLst/>
            </a:prstGeom>
            <a:solidFill>
              <a:srgbClr val="F2F2F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85834">
                <a:defRPr/>
              </a:pPr>
              <a:endParaRPr lang="en-US" sz="2000" b="1" kern="0" dirty="0">
                <a:solidFill>
                  <a:srgbClr val="44546A"/>
                </a:solidFill>
                <a:latin typeface="Calibri" panose="020F0502020204030204"/>
                <a:cs typeface="Calibri" panose="020F0502020204030204" pitchFamily="34" charset="0"/>
              </a:endParaRPr>
            </a:p>
          </p:txBody>
        </p:sp>
        <p:sp>
          <p:nvSpPr>
            <p:cNvPr id="21" name="Flowchart: Alternate Process 38">
              <a:extLst>
                <a:ext uri="{FF2B5EF4-FFF2-40B4-BE49-F238E27FC236}">
                  <a16:creationId xmlns:a16="http://schemas.microsoft.com/office/drawing/2014/main" id="{249E3A33-663C-BE68-9D8E-75787DD9C06C}"/>
                </a:ext>
              </a:extLst>
            </p:cNvPr>
            <p:cNvSpPr/>
            <p:nvPr/>
          </p:nvSpPr>
          <p:spPr>
            <a:xfrm>
              <a:off x="3066122" y="4215860"/>
              <a:ext cx="6664609" cy="547670"/>
            </a:xfrm>
            <a:prstGeom prst="flowChartAlternateProcess">
              <a:avLst/>
            </a:prstGeom>
            <a:solidFill>
              <a:srgbClr val="F2F2F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85834">
                <a:defRPr/>
              </a:pPr>
              <a:endParaRPr lang="en-US" sz="2000" b="1" kern="0" dirty="0">
                <a:solidFill>
                  <a:srgbClr val="44546A"/>
                </a:solidFill>
                <a:latin typeface="Calibri" panose="020F0502020204030204"/>
                <a:cs typeface="Calibri" panose="020F0502020204030204" pitchFamily="34" charset="0"/>
              </a:endParaRPr>
            </a:p>
          </p:txBody>
        </p:sp>
        <p:sp>
          <p:nvSpPr>
            <p:cNvPr id="22" name="Flowchart: Alternate Process 38">
              <a:extLst>
                <a:ext uri="{FF2B5EF4-FFF2-40B4-BE49-F238E27FC236}">
                  <a16:creationId xmlns:a16="http://schemas.microsoft.com/office/drawing/2014/main" id="{CF960D36-EBF8-0FDE-532B-B176F399D8EC}"/>
                </a:ext>
              </a:extLst>
            </p:cNvPr>
            <p:cNvSpPr/>
            <p:nvPr/>
          </p:nvSpPr>
          <p:spPr>
            <a:xfrm>
              <a:off x="3081299" y="4941932"/>
              <a:ext cx="6664609" cy="547670"/>
            </a:xfrm>
            <a:prstGeom prst="flowChartAlternateProcess">
              <a:avLst/>
            </a:prstGeom>
            <a:solidFill>
              <a:srgbClr val="F2F2F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85834">
                <a:defRPr/>
              </a:pPr>
              <a:endParaRPr lang="en-US" sz="2000" b="1" kern="0" dirty="0">
                <a:solidFill>
                  <a:srgbClr val="44546A"/>
                </a:solidFill>
                <a:latin typeface="Calibri" panose="020F0502020204030204"/>
                <a:cs typeface="Calibri" panose="020F0502020204030204" pitchFamily="34" charset="0"/>
              </a:endParaRPr>
            </a:p>
          </p:txBody>
        </p:sp>
      </p:grpSp>
      <p:sp>
        <p:nvSpPr>
          <p:cNvPr id="23" name="Oval 43">
            <a:extLst>
              <a:ext uri="{FF2B5EF4-FFF2-40B4-BE49-F238E27FC236}">
                <a16:creationId xmlns:a16="http://schemas.microsoft.com/office/drawing/2014/main" id="{BDE46D87-E040-8C3D-5B98-AE2456F2CAD4}"/>
              </a:ext>
            </a:extLst>
          </p:cNvPr>
          <p:cNvSpPr/>
          <p:nvPr/>
        </p:nvSpPr>
        <p:spPr>
          <a:xfrm>
            <a:off x="2688648" y="1614515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/>
          <a:lstStyle/>
          <a:p>
            <a:pPr defTabSz="457200">
              <a:defRPr/>
            </a:pPr>
            <a:endParaRPr lang="fr-FR" sz="1200" kern="0" dirty="0">
              <a:solidFill>
                <a:srgbClr val="44546A"/>
              </a:solidFill>
              <a:latin typeface="Calibri" panose="020F0502020204030204"/>
            </a:endParaRPr>
          </a:p>
        </p:txBody>
      </p:sp>
      <p:sp>
        <p:nvSpPr>
          <p:cNvPr id="25" name="Oval 47">
            <a:extLst>
              <a:ext uri="{FF2B5EF4-FFF2-40B4-BE49-F238E27FC236}">
                <a16:creationId xmlns:a16="http://schemas.microsoft.com/office/drawing/2014/main" id="{D88A9FCD-5EF4-CF77-F79D-4BBD15989AC6}"/>
              </a:ext>
            </a:extLst>
          </p:cNvPr>
          <p:cNvSpPr/>
          <p:nvPr/>
        </p:nvSpPr>
        <p:spPr>
          <a:xfrm>
            <a:off x="2692301" y="3111149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/>
          <a:lstStyle/>
          <a:p>
            <a:pPr defTabSz="457200">
              <a:defRPr/>
            </a:pPr>
            <a:endParaRPr lang="fr-FR" sz="1200" kern="0" dirty="0">
              <a:solidFill>
                <a:srgbClr val="44546A"/>
              </a:solidFill>
              <a:latin typeface="Calibri" panose="020F0502020204030204"/>
            </a:endParaRPr>
          </a:p>
        </p:txBody>
      </p:sp>
      <p:sp>
        <p:nvSpPr>
          <p:cNvPr id="26" name="Oval 49">
            <a:extLst>
              <a:ext uri="{FF2B5EF4-FFF2-40B4-BE49-F238E27FC236}">
                <a16:creationId xmlns:a16="http://schemas.microsoft.com/office/drawing/2014/main" id="{3EB40532-5E2F-4D22-F750-2395B8590230}"/>
              </a:ext>
            </a:extLst>
          </p:cNvPr>
          <p:cNvSpPr/>
          <p:nvPr/>
        </p:nvSpPr>
        <p:spPr>
          <a:xfrm>
            <a:off x="2687909" y="3878986"/>
            <a:ext cx="519608" cy="465747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/>
          <a:lstStyle/>
          <a:p>
            <a:pPr defTabSz="457200">
              <a:defRPr/>
            </a:pPr>
            <a:endParaRPr lang="fr-FR" sz="1200" kern="0">
              <a:solidFill>
                <a:srgbClr val="44546A"/>
              </a:solidFill>
              <a:latin typeface="Calibri" panose="020F0502020204030204"/>
            </a:endParaRPr>
          </a:p>
        </p:txBody>
      </p:sp>
      <p:sp>
        <p:nvSpPr>
          <p:cNvPr id="27" name="Oval 55">
            <a:extLst>
              <a:ext uri="{FF2B5EF4-FFF2-40B4-BE49-F238E27FC236}">
                <a16:creationId xmlns:a16="http://schemas.microsoft.com/office/drawing/2014/main" id="{76897BC7-20E6-7E15-148D-7D4C5ABA1294}"/>
              </a:ext>
            </a:extLst>
          </p:cNvPr>
          <p:cNvSpPr>
            <a:spLocks noChangeAspect="1"/>
          </p:cNvSpPr>
          <p:nvPr/>
        </p:nvSpPr>
        <p:spPr>
          <a:xfrm>
            <a:off x="9408667" y="1664193"/>
            <a:ext cx="395307" cy="395307"/>
          </a:xfrm>
          <a:prstGeom prst="ellipse">
            <a:avLst/>
          </a:pr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09630">
              <a:defRPr/>
            </a:pPr>
            <a:r>
              <a:rPr lang="fr-MA" sz="2133" b="1" kern="0" dirty="0">
                <a:solidFill>
                  <a:prstClr val="white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28" name="Oval 56">
            <a:extLst>
              <a:ext uri="{FF2B5EF4-FFF2-40B4-BE49-F238E27FC236}">
                <a16:creationId xmlns:a16="http://schemas.microsoft.com/office/drawing/2014/main" id="{39891587-2604-2577-B4E4-45EC84DC2414}"/>
              </a:ext>
            </a:extLst>
          </p:cNvPr>
          <p:cNvSpPr>
            <a:spLocks noChangeAspect="1"/>
          </p:cNvSpPr>
          <p:nvPr/>
        </p:nvSpPr>
        <p:spPr>
          <a:xfrm>
            <a:off x="9414437" y="2398249"/>
            <a:ext cx="395307" cy="395307"/>
          </a:xfrm>
          <a:prstGeom prst="ellipse">
            <a:avLst/>
          </a:pr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09630">
              <a:defRPr/>
            </a:pPr>
            <a:r>
              <a:rPr lang="fr-MA" sz="2133" b="1" kern="0" dirty="0">
                <a:solidFill>
                  <a:prstClr val="white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32" name="TextBox 9">
            <a:extLst>
              <a:ext uri="{FF2B5EF4-FFF2-40B4-BE49-F238E27FC236}">
                <a16:creationId xmlns:a16="http://schemas.microsoft.com/office/drawing/2014/main" id="{CA6AA610-7CB9-0952-2546-ADE8B9B227ED}"/>
              </a:ext>
            </a:extLst>
          </p:cNvPr>
          <p:cNvSpPr txBox="1"/>
          <p:nvPr/>
        </p:nvSpPr>
        <p:spPr>
          <a:xfrm>
            <a:off x="4702275" y="1697140"/>
            <a:ext cx="4392322" cy="330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457212" rtl="1">
              <a:lnSpc>
                <a:spcPts val="2799"/>
              </a:lnSpc>
              <a:defRPr/>
            </a:pPr>
            <a:r>
              <a:rPr lang="ar-MA" altLang="fr-FR" sz="1700" b="1" kern="0" dirty="0">
                <a:solidFill>
                  <a:srgbClr val="44546A"/>
                </a:solidFill>
                <a:latin typeface="Calibri" panose="020F0502020204030204"/>
                <a:ea typeface="Arial Unicode MS" pitchFamily="34" charset="-128"/>
              </a:rPr>
              <a:t>افتتاح الحصة</a:t>
            </a:r>
            <a:r>
              <a:rPr lang="ar-MA" altLang="fr-FR" sz="1600" b="1" kern="0" dirty="0">
                <a:solidFill>
                  <a:srgbClr val="44546A"/>
                </a:solidFill>
                <a:latin typeface="Calibri" panose="020F0502020204030204"/>
                <a:ea typeface="Arial Unicode MS" pitchFamily="34" charset="-128"/>
              </a:rPr>
              <a:t>:      (النشاط الاعتيادي- التصريح بالأهداف)</a:t>
            </a:r>
            <a:endParaRPr lang="fr-FR" b="1" kern="0" dirty="0">
              <a:solidFill>
                <a:srgbClr val="44546A"/>
              </a:solidFill>
              <a:latin typeface="Calibri" panose="020F0502020204030204"/>
            </a:endParaRPr>
          </a:p>
        </p:txBody>
      </p:sp>
      <p:sp>
        <p:nvSpPr>
          <p:cNvPr id="33" name="TextBox 9">
            <a:extLst>
              <a:ext uri="{FF2B5EF4-FFF2-40B4-BE49-F238E27FC236}">
                <a16:creationId xmlns:a16="http://schemas.microsoft.com/office/drawing/2014/main" id="{A34946F8-B051-262C-EB46-74885E700583}"/>
              </a:ext>
            </a:extLst>
          </p:cNvPr>
          <p:cNvSpPr txBox="1"/>
          <p:nvPr/>
        </p:nvSpPr>
        <p:spPr>
          <a:xfrm>
            <a:off x="4543321" y="2482940"/>
            <a:ext cx="4483452" cy="3284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457212" rtl="1">
              <a:lnSpc>
                <a:spcPts val="2799"/>
              </a:lnSpc>
              <a:defRPr/>
            </a:pPr>
            <a:r>
              <a:rPr lang="ar-MA" altLang="fr-FR" b="1" kern="0" dirty="0">
                <a:solidFill>
                  <a:srgbClr val="44546A"/>
                </a:solidFill>
                <a:latin typeface="Calibri" panose="020F0502020204030204"/>
                <a:ea typeface="Arial Unicode MS" pitchFamily="34" charset="-128"/>
              </a:rPr>
              <a:t> التعرف والبناء: تعرف بنية النص السردي وتحديد عناصره</a:t>
            </a:r>
            <a:endParaRPr lang="fr-FR" b="1" kern="0" dirty="0">
              <a:solidFill>
                <a:srgbClr val="44546A"/>
              </a:solidFill>
              <a:latin typeface="Calibri" panose="020F0502020204030204"/>
            </a:endParaRPr>
          </a:p>
        </p:txBody>
      </p:sp>
      <p:sp>
        <p:nvSpPr>
          <p:cNvPr id="34" name="TextBox 9">
            <a:extLst>
              <a:ext uri="{FF2B5EF4-FFF2-40B4-BE49-F238E27FC236}">
                <a16:creationId xmlns:a16="http://schemas.microsoft.com/office/drawing/2014/main" id="{7C0A5E93-7BEF-200E-0A04-A29CCA7CA598}"/>
              </a:ext>
            </a:extLst>
          </p:cNvPr>
          <p:cNvSpPr txBox="1"/>
          <p:nvPr/>
        </p:nvSpPr>
        <p:spPr>
          <a:xfrm>
            <a:off x="4387851" y="3153787"/>
            <a:ext cx="4760842" cy="3284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457212" rtl="1">
              <a:lnSpc>
                <a:spcPts val="2799"/>
              </a:lnSpc>
              <a:defRPr/>
            </a:pPr>
            <a:r>
              <a:rPr lang="ar-MA" altLang="fr-FR" b="1" kern="0" dirty="0">
                <a:solidFill>
                  <a:srgbClr val="44546A"/>
                </a:solidFill>
                <a:latin typeface="Calibri" panose="020F0502020204030204"/>
                <a:ea typeface="Arial Unicode MS" pitchFamily="34" charset="-128"/>
              </a:rPr>
              <a:t>النشاط 1: تعرف عناصر النص السردي انطلاقا من نموذج</a:t>
            </a:r>
            <a:endParaRPr lang="fr-FR" b="1" kern="0" dirty="0">
              <a:solidFill>
                <a:srgbClr val="44546A"/>
              </a:solidFill>
              <a:latin typeface="Calibri" panose="020F0502020204030204"/>
            </a:endParaRPr>
          </a:p>
        </p:txBody>
      </p:sp>
      <p:sp>
        <p:nvSpPr>
          <p:cNvPr id="35" name="TextBox 9">
            <a:extLst>
              <a:ext uri="{FF2B5EF4-FFF2-40B4-BE49-F238E27FC236}">
                <a16:creationId xmlns:a16="http://schemas.microsoft.com/office/drawing/2014/main" id="{DAE4E2CC-0C5F-C0A5-D672-0BFDA3177F70}"/>
              </a:ext>
            </a:extLst>
          </p:cNvPr>
          <p:cNvSpPr txBox="1"/>
          <p:nvPr/>
        </p:nvSpPr>
        <p:spPr>
          <a:xfrm>
            <a:off x="4273779" y="3885348"/>
            <a:ext cx="5004765" cy="3284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457212" rtl="1">
              <a:lnSpc>
                <a:spcPts val="2799"/>
              </a:lnSpc>
              <a:defRPr/>
            </a:pPr>
            <a:r>
              <a:rPr lang="ar-MA" altLang="fr-FR" b="1" kern="0" dirty="0">
                <a:solidFill>
                  <a:srgbClr val="44546A"/>
                </a:solidFill>
                <a:latin typeface="Calibri" panose="020F0502020204030204"/>
                <a:ea typeface="Arial Unicode MS" pitchFamily="34" charset="-128"/>
              </a:rPr>
              <a:t>النشاط 2: استخراج موارد الكتابة السردية</a:t>
            </a:r>
            <a:endParaRPr lang="fr-FR" b="1" kern="0" dirty="0">
              <a:solidFill>
                <a:srgbClr val="44546A"/>
              </a:solidFill>
              <a:latin typeface="Calibri" panose="020F0502020204030204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96AA197-E4F0-8649-BA8F-D0D7B35F16C1}"/>
              </a:ext>
            </a:extLst>
          </p:cNvPr>
          <p:cNvSpPr/>
          <p:nvPr/>
        </p:nvSpPr>
        <p:spPr>
          <a:xfrm>
            <a:off x="3283416" y="4021739"/>
            <a:ext cx="982515" cy="20388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630">
              <a:defRPr/>
            </a:pPr>
            <a:r>
              <a:rPr lang="ar-MA" sz="1867" b="1" kern="0" dirty="0">
                <a:solidFill>
                  <a:srgbClr val="00B050"/>
                </a:solidFill>
                <a:latin typeface="Poppins ExtraBold" panose="020B0604020202020204" charset="0"/>
              </a:rPr>
              <a:t>05 دقائق</a:t>
            </a:r>
            <a:endParaRPr lang="en-US" sz="1867" b="1" kern="0" dirty="0">
              <a:solidFill>
                <a:srgbClr val="00B050"/>
              </a:solidFill>
              <a:latin typeface="Poppins ExtraBold" panose="020B0604020202020204" charset="0"/>
              <a:cs typeface="Poppins ExtraBold" panose="020B0604020202020204" charset="0"/>
            </a:endParaRPr>
          </a:p>
        </p:txBody>
      </p:sp>
      <p:sp>
        <p:nvSpPr>
          <p:cNvPr id="37" name="Flowchart: Alternate Process 38">
            <a:extLst>
              <a:ext uri="{FF2B5EF4-FFF2-40B4-BE49-F238E27FC236}">
                <a16:creationId xmlns:a16="http://schemas.microsoft.com/office/drawing/2014/main" id="{C7D14D74-E830-80A1-329D-B008C25B8BDE}"/>
              </a:ext>
            </a:extLst>
          </p:cNvPr>
          <p:cNvSpPr/>
          <p:nvPr/>
        </p:nvSpPr>
        <p:spPr>
          <a:xfrm>
            <a:off x="2567437" y="5276990"/>
            <a:ext cx="6664609" cy="547670"/>
          </a:xfrm>
          <a:prstGeom prst="flowChartAlternateProcess">
            <a:avLst/>
          </a:prstGeom>
          <a:solidFill>
            <a:srgbClr val="F2F2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685834">
              <a:defRPr/>
            </a:pPr>
            <a:endParaRPr lang="en-US" sz="2000" b="1" kern="0" dirty="0">
              <a:solidFill>
                <a:srgbClr val="44546A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8" name="TextBox 9">
            <a:extLst>
              <a:ext uri="{FF2B5EF4-FFF2-40B4-BE49-F238E27FC236}">
                <a16:creationId xmlns:a16="http://schemas.microsoft.com/office/drawing/2014/main" id="{372DFDF0-EAB7-F9B4-0A28-0B1CAB0D3033}"/>
              </a:ext>
            </a:extLst>
          </p:cNvPr>
          <p:cNvSpPr txBox="1"/>
          <p:nvPr/>
        </p:nvSpPr>
        <p:spPr>
          <a:xfrm>
            <a:off x="4204990" y="5346324"/>
            <a:ext cx="4988175" cy="3284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457212" rtl="1">
              <a:lnSpc>
                <a:spcPts val="2799"/>
              </a:lnSpc>
              <a:defRPr/>
            </a:pPr>
            <a:r>
              <a:rPr lang="ar-MA" altLang="fr-FR" b="1" kern="0" dirty="0">
                <a:solidFill>
                  <a:srgbClr val="44546A"/>
                </a:solidFill>
                <a:latin typeface="Calibri" panose="020F0502020204030204"/>
                <a:ea typeface="Arial Unicode MS" pitchFamily="34" charset="-128"/>
              </a:rPr>
              <a:t>اختتام الحصة</a:t>
            </a:r>
            <a:r>
              <a:rPr lang="fr-MA" altLang="fr-FR" b="1" kern="0" dirty="0">
                <a:solidFill>
                  <a:srgbClr val="44546A"/>
                </a:solidFill>
                <a:latin typeface="Calibri" panose="020F0502020204030204"/>
                <a:ea typeface="Arial Unicode MS" pitchFamily="34" charset="-128"/>
              </a:rPr>
              <a:t>			</a:t>
            </a:r>
            <a:endParaRPr lang="fr-FR" b="1" kern="0" dirty="0">
              <a:solidFill>
                <a:srgbClr val="44546A"/>
              </a:solidFill>
              <a:latin typeface="Calibri" panose="020F0502020204030204"/>
            </a:endParaRPr>
          </a:p>
        </p:txBody>
      </p:sp>
      <p:sp>
        <p:nvSpPr>
          <p:cNvPr id="39" name="Oval 10">
            <a:extLst>
              <a:ext uri="{FF2B5EF4-FFF2-40B4-BE49-F238E27FC236}">
                <a16:creationId xmlns:a16="http://schemas.microsoft.com/office/drawing/2014/main" id="{A334260E-00FF-9A8B-B539-F09839B4589C}"/>
              </a:ext>
            </a:extLst>
          </p:cNvPr>
          <p:cNvSpPr/>
          <p:nvPr/>
        </p:nvSpPr>
        <p:spPr>
          <a:xfrm>
            <a:off x="2653439" y="5254368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/>
          <a:lstStyle/>
          <a:p>
            <a:pPr defTabSz="457200">
              <a:defRPr/>
            </a:pPr>
            <a:endParaRPr lang="fr-FR" sz="1200" kern="0">
              <a:solidFill>
                <a:srgbClr val="44546A"/>
              </a:solidFill>
              <a:latin typeface="Calibri" panose="020F0502020204030204"/>
            </a:endParaRPr>
          </a:p>
        </p:txBody>
      </p:sp>
      <p:sp>
        <p:nvSpPr>
          <p:cNvPr id="40" name="Oval 9">
            <a:extLst>
              <a:ext uri="{FF2B5EF4-FFF2-40B4-BE49-F238E27FC236}">
                <a16:creationId xmlns:a16="http://schemas.microsoft.com/office/drawing/2014/main" id="{2563A7C3-5C17-D98D-05CD-5E8B4DFD00DF}"/>
              </a:ext>
            </a:extLst>
          </p:cNvPr>
          <p:cNvSpPr>
            <a:spLocks noChangeAspect="1"/>
          </p:cNvSpPr>
          <p:nvPr/>
        </p:nvSpPr>
        <p:spPr>
          <a:xfrm>
            <a:off x="9408666" y="5336415"/>
            <a:ext cx="395307" cy="395307"/>
          </a:xfrm>
          <a:prstGeom prst="ellipse">
            <a:avLst/>
          </a:pr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09630">
              <a:defRPr/>
            </a:pPr>
            <a:r>
              <a:rPr lang="ar-MA" sz="2133" b="1" kern="0" dirty="0">
                <a:solidFill>
                  <a:prstClr val="white"/>
                </a:solidFill>
                <a:latin typeface="Calibri" panose="020F0502020204030204"/>
              </a:rPr>
              <a:t>3</a:t>
            </a:r>
            <a:endParaRPr lang="fr-MA" sz="2133" b="1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1" name="TextBox 9">
            <a:extLst>
              <a:ext uri="{FF2B5EF4-FFF2-40B4-BE49-F238E27FC236}">
                <a16:creationId xmlns:a16="http://schemas.microsoft.com/office/drawing/2014/main" id="{26B980C9-D7FE-BAEB-7F76-29F50F57108A}"/>
              </a:ext>
            </a:extLst>
          </p:cNvPr>
          <p:cNvSpPr txBox="1"/>
          <p:nvPr/>
        </p:nvSpPr>
        <p:spPr>
          <a:xfrm>
            <a:off x="4292331" y="4636921"/>
            <a:ext cx="4813492" cy="3284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457212" rtl="1">
              <a:lnSpc>
                <a:spcPts val="2799"/>
              </a:lnSpc>
              <a:defRPr/>
            </a:pPr>
            <a:r>
              <a:rPr lang="ar-MA" altLang="fr-FR" b="1" kern="0" dirty="0">
                <a:solidFill>
                  <a:srgbClr val="44546A"/>
                </a:solidFill>
                <a:latin typeface="Calibri" panose="020F0502020204030204"/>
                <a:ea typeface="Arial Unicode MS" pitchFamily="34" charset="-128"/>
              </a:rPr>
              <a:t>النشاط 3: استنتاج خطاطة النص السردي</a:t>
            </a:r>
            <a:endParaRPr lang="fr-FR" b="1" kern="0" dirty="0">
              <a:solidFill>
                <a:srgbClr val="44546A"/>
              </a:solidFill>
              <a:latin typeface="Calibri" panose="020F0502020204030204"/>
            </a:endParaRPr>
          </a:p>
        </p:txBody>
      </p:sp>
      <p:sp>
        <p:nvSpPr>
          <p:cNvPr id="42" name="Oval 10">
            <a:extLst>
              <a:ext uri="{FF2B5EF4-FFF2-40B4-BE49-F238E27FC236}">
                <a16:creationId xmlns:a16="http://schemas.microsoft.com/office/drawing/2014/main" id="{EF5520F6-12FF-F5D5-E17C-CF9EE6050CCA}"/>
              </a:ext>
            </a:extLst>
          </p:cNvPr>
          <p:cNvSpPr/>
          <p:nvPr/>
        </p:nvSpPr>
        <p:spPr>
          <a:xfrm>
            <a:off x="2693277" y="458262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/>
          <a:lstStyle/>
          <a:p>
            <a:pPr defTabSz="457200">
              <a:defRPr/>
            </a:pPr>
            <a:endParaRPr lang="fr-FR" sz="1200" kern="0">
              <a:solidFill>
                <a:srgbClr val="44546A"/>
              </a:solidFill>
              <a:latin typeface="Calibri" panose="020F0502020204030204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DF6F4A8-7248-8B3B-D2F0-845FB895EA23}"/>
              </a:ext>
            </a:extLst>
          </p:cNvPr>
          <p:cNvSpPr/>
          <p:nvPr/>
        </p:nvSpPr>
        <p:spPr>
          <a:xfrm>
            <a:off x="3257351" y="5408592"/>
            <a:ext cx="982515" cy="20388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630">
              <a:defRPr/>
            </a:pPr>
            <a:r>
              <a:rPr lang="ar-MA" sz="1867" b="1" kern="0" dirty="0">
                <a:solidFill>
                  <a:srgbClr val="156082"/>
                </a:solidFill>
                <a:latin typeface="Poppins ExtraBold" panose="020B0604020202020204" charset="0"/>
              </a:rPr>
              <a:t>05 دقائق</a:t>
            </a:r>
            <a:endParaRPr lang="en-US" sz="1867" b="1" kern="0" dirty="0">
              <a:solidFill>
                <a:srgbClr val="156082"/>
              </a:solidFill>
              <a:latin typeface="Poppins ExtraBold" panose="020B0604020202020204" charset="0"/>
              <a:cs typeface="Poppins ExtraBold" panose="020B060402020202020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2C4451C-4886-E85D-5C23-76D5BF84381E}"/>
              </a:ext>
            </a:extLst>
          </p:cNvPr>
          <p:cNvSpPr/>
          <p:nvPr/>
        </p:nvSpPr>
        <p:spPr>
          <a:xfrm>
            <a:off x="3222475" y="3235673"/>
            <a:ext cx="982515" cy="20388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630">
              <a:defRPr/>
            </a:pPr>
            <a:r>
              <a:rPr lang="ar-MA" sz="1867" b="1" kern="0" dirty="0">
                <a:solidFill>
                  <a:srgbClr val="00B050"/>
                </a:solidFill>
                <a:latin typeface="Poppins ExtraBold" panose="020B0604020202020204" charset="0"/>
              </a:rPr>
              <a:t>20 دقيقة</a:t>
            </a:r>
            <a:endParaRPr lang="en-US" sz="1867" b="1" kern="0" dirty="0">
              <a:solidFill>
                <a:srgbClr val="00B050"/>
              </a:solidFill>
              <a:latin typeface="Poppins ExtraBold" panose="020B0604020202020204" charset="0"/>
              <a:cs typeface="Poppins ExtraBold" panose="020B060402020202020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B6949EA-13A2-F1B9-45B2-678566BFE260}"/>
              </a:ext>
            </a:extLst>
          </p:cNvPr>
          <p:cNvSpPr/>
          <p:nvPr/>
        </p:nvSpPr>
        <p:spPr>
          <a:xfrm>
            <a:off x="3222261" y="1826596"/>
            <a:ext cx="982515" cy="20388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630">
              <a:defRPr/>
            </a:pPr>
            <a:r>
              <a:rPr lang="ar-MA" sz="1867" b="1" kern="0" dirty="0">
                <a:solidFill>
                  <a:srgbClr val="156082"/>
                </a:solidFill>
                <a:latin typeface="Poppins ExtraBold" panose="020B0604020202020204" charset="0"/>
              </a:rPr>
              <a:t>05 دقائق</a:t>
            </a:r>
            <a:endParaRPr lang="en-US" sz="1867" b="1" kern="0" dirty="0">
              <a:solidFill>
                <a:srgbClr val="156082"/>
              </a:solidFill>
              <a:latin typeface="Poppins ExtraBold" panose="020B0604020202020204" charset="0"/>
              <a:cs typeface="Poppins ExtraBold" panose="020B0604020202020204" charset="0"/>
            </a:endParaRPr>
          </a:p>
        </p:txBody>
      </p:sp>
      <p:pic>
        <p:nvPicPr>
          <p:cNvPr id="48" name="Picture 2" descr="Image générée">
            <a:extLst>
              <a:ext uri="{FF2B5EF4-FFF2-40B4-BE49-F238E27FC236}">
                <a16:creationId xmlns:a16="http://schemas.microsoft.com/office/drawing/2014/main" id="{8CAE184D-96F3-2E78-B144-21DCAE8095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" t="77363" r="68628" b="4644"/>
          <a:stretch>
            <a:fillRect/>
          </a:stretch>
        </p:blipFill>
        <p:spPr bwMode="auto">
          <a:xfrm>
            <a:off x="4034343" y="4675577"/>
            <a:ext cx="490902" cy="484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5" descr="Image générée">
            <a:extLst>
              <a:ext uri="{FF2B5EF4-FFF2-40B4-BE49-F238E27FC236}">
                <a16:creationId xmlns:a16="http://schemas.microsoft.com/office/drawing/2014/main" id="{7A54F70D-48BB-C364-4F82-A8C8160784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" t="59121" r="71159" b="24461"/>
          <a:stretch>
            <a:fillRect/>
          </a:stretch>
        </p:blipFill>
        <p:spPr bwMode="auto">
          <a:xfrm>
            <a:off x="4119688" y="1733598"/>
            <a:ext cx="320212" cy="33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5" descr="Image générée">
            <a:extLst>
              <a:ext uri="{FF2B5EF4-FFF2-40B4-BE49-F238E27FC236}">
                <a16:creationId xmlns:a16="http://schemas.microsoft.com/office/drawing/2014/main" id="{8AC3AA9D-FE6D-268F-8AA5-8C957D67D2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" t="59121" r="71159" b="24461"/>
          <a:stretch>
            <a:fillRect/>
          </a:stretch>
        </p:blipFill>
        <p:spPr bwMode="auto">
          <a:xfrm>
            <a:off x="4161274" y="3950979"/>
            <a:ext cx="320212" cy="33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5" descr="Image générée">
            <a:extLst>
              <a:ext uri="{FF2B5EF4-FFF2-40B4-BE49-F238E27FC236}">
                <a16:creationId xmlns:a16="http://schemas.microsoft.com/office/drawing/2014/main" id="{5245D012-6890-8D7C-FFE3-FC4280E876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" t="59121" r="71159" b="24461"/>
          <a:stretch>
            <a:fillRect/>
          </a:stretch>
        </p:blipFill>
        <p:spPr bwMode="auto">
          <a:xfrm>
            <a:off x="4101059" y="3119380"/>
            <a:ext cx="320212" cy="33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5" descr="Image générée">
            <a:extLst>
              <a:ext uri="{FF2B5EF4-FFF2-40B4-BE49-F238E27FC236}">
                <a16:creationId xmlns:a16="http://schemas.microsoft.com/office/drawing/2014/main" id="{D1FD04F6-0F64-13AD-011C-22C72D2BF4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" t="59121" r="71159" b="24461"/>
          <a:stretch>
            <a:fillRect/>
          </a:stretch>
        </p:blipFill>
        <p:spPr bwMode="auto">
          <a:xfrm>
            <a:off x="4207545" y="5322894"/>
            <a:ext cx="320212" cy="33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90D12873-A0FF-D77B-E1CD-EAAF27935520}"/>
              </a:ext>
            </a:extLst>
          </p:cNvPr>
          <p:cNvSpPr/>
          <p:nvPr/>
        </p:nvSpPr>
        <p:spPr>
          <a:xfrm>
            <a:off x="3120215" y="4780981"/>
            <a:ext cx="982515" cy="20388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630">
              <a:defRPr/>
            </a:pPr>
            <a:r>
              <a:rPr lang="ar-MA" sz="1867" b="1" kern="0" dirty="0">
                <a:solidFill>
                  <a:srgbClr val="156082"/>
                </a:solidFill>
                <a:latin typeface="Poppins ExtraBold" panose="020B0604020202020204" charset="0"/>
              </a:rPr>
              <a:t>20 دقيقة</a:t>
            </a:r>
            <a:endParaRPr lang="en-US" sz="1867" b="1" kern="0" dirty="0">
              <a:solidFill>
                <a:srgbClr val="156082"/>
              </a:solidFill>
              <a:latin typeface="Poppins ExtraBold" panose="020B0604020202020204" charset="0"/>
              <a:cs typeface="Poppins Extra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084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CDE4EE86-FEB8-30A5-809C-AC3FCBE05DE2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22591A99-3F31-F4E9-B37E-69149333631F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A3325FEF-0392-D5B5-FF11-E304F2B3945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CE2DD2E2-6672-FB59-969F-7873F616062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C04BEE4D-7472-3D1F-28CE-C1038D4C6B99}"/>
              </a:ext>
            </a:extLst>
          </p:cNvPr>
          <p:cNvSpPr txBox="1"/>
          <p:nvPr/>
        </p:nvSpPr>
        <p:spPr>
          <a:xfrm>
            <a:off x="5877453" y="2008346"/>
            <a:ext cx="4754879" cy="292022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S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kumimoji="0" lang="fr-FR" sz="5467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0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أ- </a:t>
            </a:r>
            <a:r>
              <a:rPr lang="ar-MA" sz="40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ال</a:t>
            </a:r>
            <a:r>
              <a:rPr lang="ar-SA" sz="40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نشاط </a:t>
            </a:r>
            <a:r>
              <a:rPr lang="ar-MA" sz="40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ال</a:t>
            </a:r>
            <a:r>
              <a:rPr lang="ar-SA" sz="40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اعتيادي</a:t>
            </a:r>
            <a:endParaRPr lang="ar-MA" sz="4000" b="1" kern="0" dirty="0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دقائق</a:t>
            </a:r>
            <a:r>
              <a:rPr lang="ar-MA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fr-FR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48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05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4D480CD-8F26-4913-F982-169DA3E0A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174" y="2026230"/>
            <a:ext cx="2431983" cy="1522857"/>
          </a:xfrm>
          <a:prstGeom prst="rect">
            <a:avLst/>
          </a:prstGeom>
        </p:spPr>
      </p:pic>
      <p:pic>
        <p:nvPicPr>
          <p:cNvPr id="13" name="Picture 1">
            <a:extLst>
              <a:ext uri="{FF2B5EF4-FFF2-40B4-BE49-F238E27FC236}">
                <a16:creationId xmlns:a16="http://schemas.microsoft.com/office/drawing/2014/main" id="{5D56DD50-132E-0E00-E306-AAC21A10CA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77" y="2211482"/>
            <a:ext cx="2675209" cy="267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417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863E7021-E1F9-1E6D-87AA-933CAF2FED48}"/>
              </a:ext>
            </a:extLst>
          </p:cNvPr>
          <p:cNvSpPr/>
          <p:nvPr/>
        </p:nvSpPr>
        <p:spPr>
          <a:xfrm>
            <a:off x="-171310" y="-22082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273" name="Google Shape;273;p6"/>
          <p:cNvSpPr txBox="1"/>
          <p:nvPr/>
        </p:nvSpPr>
        <p:spPr>
          <a:xfrm>
            <a:off x="171310" y="119345"/>
            <a:ext cx="11132371" cy="348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Arial"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النشاط الاعتيادي: نستهل الحصة بنشاط اعتيادي .</a:t>
            </a:r>
            <a:r>
              <a:rPr lang="ar-MA" sz="16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74" name="Google Shape;274;p6"/>
          <p:cNvSpPr txBox="1"/>
          <p:nvPr/>
        </p:nvSpPr>
        <p:spPr>
          <a:xfrm>
            <a:off x="-2894" y="424148"/>
            <a:ext cx="11057129" cy="19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يحفز المدرس المتعلمين على المشاركة بفعالية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2C3D16F6-84F4-A124-9FB9-9BFA10F404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 flipH="1" flipV="1">
            <a:off x="11235701" y="-90672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06FC9D-CAA9-BE36-8910-3D0C7A1D5CBB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Google Shape;285;p7">
            <a:extLst>
              <a:ext uri="{FF2B5EF4-FFF2-40B4-BE49-F238E27FC236}">
                <a16:creationId xmlns:a16="http://schemas.microsoft.com/office/drawing/2014/main" id="{832DB38D-517B-9D90-9D3C-60E1A48D01B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3248" y="661088"/>
            <a:ext cx="730250" cy="730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809277C-8A5A-9F75-7301-9B5CA3F83D60}"/>
              </a:ext>
            </a:extLst>
          </p:cNvPr>
          <p:cNvGrpSpPr/>
          <p:nvPr/>
        </p:nvGrpSpPr>
        <p:grpSpPr>
          <a:xfrm>
            <a:off x="3771875" y="1905513"/>
            <a:ext cx="5561652" cy="3316354"/>
            <a:chOff x="3310831" y="1902240"/>
            <a:chExt cx="5561652" cy="3316354"/>
          </a:xfrm>
        </p:grpSpPr>
        <p:pic>
          <p:nvPicPr>
            <p:cNvPr id="6" name="Image 5" descr="Une image contenant gâteau d’anniversaire, dessin humoristique, dessin, clipart">
              <a:extLst>
                <a:ext uri="{FF2B5EF4-FFF2-40B4-BE49-F238E27FC236}">
                  <a16:creationId xmlns:a16="http://schemas.microsoft.com/office/drawing/2014/main" id="{E9E3F7AA-B54B-5BB5-D24D-17B3F72EB7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3726" y="1902240"/>
              <a:ext cx="5558757" cy="3316354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9CB524B-4661-9AB3-5BBC-CC5C91CF39AF}"/>
                </a:ext>
              </a:extLst>
            </p:cNvPr>
            <p:cNvSpPr txBox="1"/>
            <p:nvPr/>
          </p:nvSpPr>
          <p:spPr>
            <a:xfrm>
              <a:off x="3310831" y="2002109"/>
              <a:ext cx="24266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200" b="1" dirty="0">
                  <a:solidFill>
                    <a:srgbClr val="2CC1BE"/>
                  </a:solidFill>
                </a:rPr>
                <a:t>نشاط اعتيادي</a:t>
              </a:r>
              <a:endParaRPr lang="fr-BE" sz="3200" b="1" dirty="0">
                <a:solidFill>
                  <a:srgbClr val="2CC1BE"/>
                </a:solidFill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863E7021-E1F9-1E6D-87AA-933CAF2FED48}"/>
              </a:ext>
            </a:extLst>
          </p:cNvPr>
          <p:cNvSpPr/>
          <p:nvPr/>
        </p:nvSpPr>
        <p:spPr>
          <a:xfrm>
            <a:off x="-6896" y="9878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2C3D16F6-84F4-A124-9FB9-9BFA10F404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06FC9D-CAA9-BE36-8910-3D0C7A1D5CBB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A13A03CE-D6D1-A173-0C06-49D4E260E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526" y="110718"/>
            <a:ext cx="10429321" cy="362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>
              <a:lnSpc>
                <a:spcPts val="2075"/>
              </a:lnSpc>
              <a:spcBef>
                <a:spcPct val="0"/>
              </a:spcBef>
              <a:buFontTx/>
              <a:buNone/>
            </a:pPr>
            <a:r>
              <a:rPr lang="ar-MA" altLang="fr-FR" sz="2000" b="1" dirty="0">
                <a:solidFill>
                  <a:schemeClr val="bg2">
                    <a:lumMod val="50000"/>
                  </a:schemeClr>
                </a:solidFill>
                <a:cs typeface="Calibri" panose="020F0502020204030204" pitchFamily="34" charset="0"/>
              </a:rPr>
              <a:t> النشاط الاعتيادي: نستهل حصتنا بحديث نبوي.</a:t>
            </a: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3179747B-5AB6-AC93-6343-5D39343E6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3274" y="496148"/>
            <a:ext cx="9601200" cy="193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609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defTabSz="914400">
              <a:buNone/>
            </a:pPr>
            <a:r>
              <a:rPr lang="ar-MA" altLang="fr-FR" sz="1400" i="1" dirty="0">
                <a:solidFill>
                  <a:schemeClr val="bg2">
                    <a:lumMod val="75000"/>
                  </a:schemeClr>
                </a:solidFill>
                <a:cs typeface="Calibri" panose="020F0502020204030204" pitchFamily="34" charset="0"/>
              </a:rPr>
              <a:t>يقرأ المدرس الحديث، ويدعو المتعلمين إلى تقديم المعاني المستفادة منه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856BCFD-2856-2D16-1ECF-45C6ACD1B411}"/>
              </a:ext>
            </a:extLst>
          </p:cNvPr>
          <p:cNvSpPr txBox="1"/>
          <p:nvPr/>
        </p:nvSpPr>
        <p:spPr>
          <a:xfrm>
            <a:off x="629265" y="2644170"/>
            <a:ext cx="10854812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rtl="1"/>
            <a:r>
              <a:rPr lang="ar-MA" sz="4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قال رسول الله صلى الله عليه وسلم:</a:t>
            </a:r>
          </a:p>
          <a:p>
            <a:pPr algn="ctr" rtl="1"/>
            <a:r>
              <a:rPr lang="ar-MA" sz="4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"أَدَّبَني رَبّي فَأَحْسَنَ تَأْديبي".</a:t>
            </a:r>
          </a:p>
        </p:txBody>
      </p:sp>
      <p:pic>
        <p:nvPicPr>
          <p:cNvPr id="21" name="Picture 2" descr="Lever la main - Icônes mains et gestes gratuites">
            <a:extLst>
              <a:ext uri="{FF2B5EF4-FFF2-40B4-BE49-F238E27FC236}">
                <a16:creationId xmlns:a16="http://schemas.microsoft.com/office/drawing/2014/main" id="{7E3A028E-2577-BF0D-2A92-2F88C831C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41" y="34992"/>
            <a:ext cx="735012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863E7021-E1F9-1E6D-87AA-933CAF2FED48}"/>
              </a:ext>
            </a:extLst>
          </p:cNvPr>
          <p:cNvSpPr/>
          <p:nvPr/>
        </p:nvSpPr>
        <p:spPr>
          <a:xfrm>
            <a:off x="-6896" y="9878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2C3D16F6-84F4-A124-9FB9-9BFA10F404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06FC9D-CAA9-BE36-8910-3D0C7A1D5CBB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3A72E43F-4BAA-2C19-7F46-709511716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7189" y="75345"/>
            <a:ext cx="9870632" cy="362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>
              <a:lnSpc>
                <a:spcPts val="2075"/>
              </a:lnSpc>
              <a:spcBef>
                <a:spcPct val="0"/>
              </a:spcBef>
              <a:buFontTx/>
              <a:buNone/>
            </a:pPr>
            <a:r>
              <a:rPr lang="ar-MA" altLang="fr-FR" sz="2000" b="1" dirty="0">
                <a:solidFill>
                  <a:schemeClr val="bg2">
                    <a:lumMod val="50000"/>
                  </a:schemeClr>
                </a:solidFill>
                <a:cs typeface="Calibri" panose="020F0502020204030204" pitchFamily="34" charset="0"/>
              </a:rPr>
              <a:t>النشاط الاعتيادي: بعد سماع إجاباتكم،  إليكم بعض المعاني التي تدل عليها كلمة آداب في بعض السياقات.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EE79D7-F0C6-955A-B692-183B7AAED4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735" y="450896"/>
            <a:ext cx="1031308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09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MA" altLang="fr-FR" sz="1400" i="1" dirty="0">
                <a:solidFill>
                  <a:schemeClr val="bg2">
                    <a:lumMod val="75000"/>
                  </a:schemeClr>
                </a:solidFill>
                <a:cs typeface="Calibri" panose="020F0502020204030204" pitchFamily="34" charset="0"/>
              </a:rPr>
              <a:t>ينوه المدرس بعمل المتعلمين  ويؤكد على أهمية التحلي بالآداب الحسنة  </a:t>
            </a:r>
            <a:r>
              <a:rPr lang="ar-MA" altLang="fr-FR" sz="1400" i="1" dirty="0">
                <a:cs typeface="Calibri" panose="020F0502020204030204" pitchFamily="34" charset="0"/>
              </a:rPr>
              <a:t>والقيم الحميدة </a:t>
            </a:r>
            <a:r>
              <a:rPr lang="ar-MA" altLang="fr-FR" sz="1400" i="1" dirty="0">
                <a:solidFill>
                  <a:schemeClr val="bg2">
                    <a:lumMod val="75000"/>
                  </a:schemeClr>
                </a:solidFill>
                <a:cs typeface="Calibri" panose="020F0502020204030204" pitchFamily="34" charset="0"/>
              </a:rPr>
              <a:t>والسعي في طلب العلم</a:t>
            </a:r>
            <a:endParaRPr lang="ar-MA" altLang="fr-FR" sz="1400" i="1" dirty="0">
              <a:solidFill>
                <a:srgbClr val="FF0000"/>
              </a:solidFill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3FBFCD5-762C-D3E8-6BC5-C844726D3B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08" y="4886632"/>
            <a:ext cx="3621173" cy="179953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93782B9-3FAF-33D4-A2CB-3B69175AF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" y="85772"/>
            <a:ext cx="73025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Google Shape;269;p14">
            <a:extLst>
              <a:ext uri="{FF2B5EF4-FFF2-40B4-BE49-F238E27FC236}">
                <a16:creationId xmlns:a16="http://schemas.microsoft.com/office/drawing/2014/main" id="{72ABB8AD-E682-0C93-E541-8DE36E6E3B2E}"/>
              </a:ext>
            </a:extLst>
          </p:cNvPr>
          <p:cNvSpPr txBox="1"/>
          <p:nvPr/>
        </p:nvSpPr>
        <p:spPr>
          <a:xfrm>
            <a:off x="1337188" y="2051332"/>
            <a:ext cx="8977862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lnSpc>
                <a:spcPct val="150000"/>
              </a:lnSpc>
              <a:buSzPts val="2400"/>
            </a:pPr>
            <a:r>
              <a:rPr lang="ar-MA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مِنْ المَعَانِي التي تدل عليها كمة أدب:</a:t>
            </a:r>
            <a:endParaRPr lang="ar-MA" sz="1400" dirty="0"/>
          </a:p>
          <a:p>
            <a:pPr marL="342900" indent="-342900" algn="r" rtl="1">
              <a:buFontTx/>
              <a:buChar char="-"/>
            </a:pPr>
            <a:r>
              <a:rPr lang="ar-MA" sz="2800" b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أَدَّبَ:  </a:t>
            </a:r>
            <a:r>
              <a:rPr lang="ar-MA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قدّمَ</a:t>
            </a:r>
            <a:r>
              <a:rPr lang="ar-MA" sz="2800" b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الرعاية والعناية والتربية الحسنة ومكارم الأخلاق والالتزام بالقيم</a:t>
            </a:r>
          </a:p>
          <a:p>
            <a:pPr marL="342900" indent="-342900" algn="r" rtl="1">
              <a:buFontTx/>
              <a:buChar char="-"/>
            </a:pPr>
            <a:r>
              <a:rPr lang="ar-MA" sz="2800" b="1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أَدَبَ: </a:t>
            </a:r>
            <a:r>
              <a:rPr lang="ar-MA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دعا إلى الطعام . </a:t>
            </a:r>
          </a:p>
          <a:p>
            <a:pPr marL="342900" indent="-342900" algn="r" rtl="1">
              <a:buFontTx/>
              <a:buChar char="-"/>
            </a:pPr>
            <a:r>
              <a:rPr lang="ar-MA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2800" b="1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الآداب</a:t>
            </a:r>
            <a:r>
              <a:rPr lang="ar-MA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ar-MA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فنون المعرفة والعلوم الإنسانية- الشعر والنثر وما يساعد على معرفتهما... </a:t>
            </a:r>
            <a:endParaRPr lang="ar-MA" sz="1200" dirty="0"/>
          </a:p>
        </p:txBody>
      </p:sp>
    </p:spTree>
    <p:extLst>
      <p:ext uri="{BB962C8B-B14F-4D97-AF65-F5344CB8AC3E}">
        <p14:creationId xmlns:p14="http://schemas.microsoft.com/office/powerpoint/2010/main" val="2655248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CDE4EE86-FEB8-30A5-809C-AC3FCBE05DE2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22591A99-3F31-F4E9-B37E-69149333631F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A3325FEF-0392-D5B5-FF11-E304F2B3945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CE2DD2E2-6672-FB59-969F-7873F616062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C04BEE4D-7472-3D1F-28CE-C1038D4C6B99}"/>
              </a:ext>
            </a:extLst>
          </p:cNvPr>
          <p:cNvSpPr txBox="1"/>
          <p:nvPr/>
        </p:nvSpPr>
        <p:spPr>
          <a:xfrm>
            <a:off x="5320145" y="2008346"/>
            <a:ext cx="5312187" cy="22720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lang="fr-FR" sz="5467" b="1" kern="0" dirty="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6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ب</a:t>
            </a:r>
            <a:r>
              <a:rPr lang="ar-SA" sz="36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36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مراقبة إنجاز الواجبات المنزلية</a:t>
            </a:r>
            <a:endParaRPr lang="ar-MA" sz="3600" b="1" kern="0" dirty="0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دقيقة واحدة</a:t>
            </a:r>
            <a:endParaRPr lang="fr-FR" sz="2400" b="1" kern="0" dirty="0">
              <a:solidFill>
                <a:srgbClr val="44546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BC5832-2B7A-7ED4-240F-6F1180D6D9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63" y="2091395"/>
            <a:ext cx="2675209" cy="2675209"/>
          </a:xfrm>
          <a:prstGeom prst="rect">
            <a:avLst/>
          </a:prstGeom>
        </p:spPr>
      </p:pic>
      <p:pic>
        <p:nvPicPr>
          <p:cNvPr id="3" name="Google Shape;1333;p128">
            <a:extLst>
              <a:ext uri="{FF2B5EF4-FFF2-40B4-BE49-F238E27FC236}">
                <a16:creationId xmlns:a16="http://schemas.microsoft.com/office/drawing/2014/main" id="{67E6CB38-98DB-38FF-AA01-E4DE9E2303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2113538" y="2342910"/>
            <a:ext cx="877251" cy="87725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288702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255;p28">
            <a:extLst>
              <a:ext uri="{FF2B5EF4-FFF2-40B4-BE49-F238E27FC236}">
                <a16:creationId xmlns:a16="http://schemas.microsoft.com/office/drawing/2014/main" id="{9E2175D2-986C-1BFD-098C-82CF13394720}"/>
              </a:ext>
            </a:extLst>
          </p:cNvPr>
          <p:cNvSpPr/>
          <p:nvPr/>
        </p:nvSpPr>
        <p:spPr>
          <a:xfrm>
            <a:off x="347870" y="216280"/>
            <a:ext cx="10560305" cy="5209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>
                <a:solidFill>
                  <a:srgbClr val="757070"/>
                </a:solidFill>
                <a:cs typeface="Calibri"/>
              </a:rPr>
              <a:t>الآن، دعونا نتحقق معًا من الواجبات المنزلية التي طلبتُ منكم إنجازها.</a:t>
            </a:r>
            <a:endParaRPr lang="en-US" b="1" dirty="0">
              <a:solidFill>
                <a:srgbClr val="757070"/>
              </a:solidFill>
              <a:ea typeface="Calibri"/>
              <a:cs typeface="Calibri"/>
            </a:endParaRPr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id="{47418503-E934-4EF4-9A75-8FFE7AC3F906}"/>
              </a:ext>
            </a:extLst>
          </p:cNvPr>
          <p:cNvSpPr txBox="1">
            <a:spLocks/>
          </p:cNvSpPr>
          <p:nvPr/>
        </p:nvSpPr>
        <p:spPr>
          <a:xfrm>
            <a:off x="1416402" y="591061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يراقب 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المدرس مدى 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إنجاز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المتعلمين ل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لواجبات المنزلية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( يكتفي المدرس بعينة من المتعلمين في كل حصة)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.</a:t>
            </a:r>
            <a:endParaRPr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E44C85BE-ABA2-3C63-AD03-8158D99BAA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BF9DE55-FEFC-7C05-CA7F-D1BB8AE33F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78"/>
          <a:stretch/>
        </p:blipFill>
        <p:spPr>
          <a:xfrm>
            <a:off x="3020472" y="1550504"/>
            <a:ext cx="6283631" cy="419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936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250;p28">
            <a:extLst>
              <a:ext uri="{FF2B5EF4-FFF2-40B4-BE49-F238E27FC236}">
                <a16:creationId xmlns:a16="http://schemas.microsoft.com/office/drawing/2014/main" id="{23119887-D815-A3DE-23BC-E38CCAB80305}"/>
              </a:ext>
            </a:extLst>
          </p:cNvPr>
          <p:cNvGrpSpPr/>
          <p:nvPr/>
        </p:nvGrpSpPr>
        <p:grpSpPr>
          <a:xfrm>
            <a:off x="707014" y="1086161"/>
            <a:ext cx="10655649" cy="5072700"/>
            <a:chOff x="530260" y="814620"/>
            <a:chExt cx="7991737" cy="3804525"/>
          </a:xfrm>
        </p:grpSpPr>
        <p:sp>
          <p:nvSpPr>
            <p:cNvPr id="16" name="Google Shape;251;p28">
              <a:extLst>
                <a:ext uri="{FF2B5EF4-FFF2-40B4-BE49-F238E27FC236}">
                  <a16:creationId xmlns:a16="http://schemas.microsoft.com/office/drawing/2014/main" id="{631027FC-70ED-5C06-DCF5-CB283F9B7E7C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" name="Google Shape;252;p28">
              <a:extLst>
                <a:ext uri="{FF2B5EF4-FFF2-40B4-BE49-F238E27FC236}">
                  <a16:creationId xmlns:a16="http://schemas.microsoft.com/office/drawing/2014/main" id="{78957CA4-8284-6C27-B548-4E384E3684FC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8" name="Google Shape;255;p28">
            <a:extLst>
              <a:ext uri="{FF2B5EF4-FFF2-40B4-BE49-F238E27FC236}">
                <a16:creationId xmlns:a16="http://schemas.microsoft.com/office/drawing/2014/main" id="{9E2175D2-986C-1BFD-098C-82CF13394720}"/>
              </a:ext>
            </a:extLst>
          </p:cNvPr>
          <p:cNvSpPr/>
          <p:nvPr/>
        </p:nvSpPr>
        <p:spPr>
          <a:xfrm>
            <a:off x="4683940" y="216280"/>
            <a:ext cx="622423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ضوابط القسم</a:t>
            </a:r>
            <a:endParaRPr lang="en-US" sz="3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" name="Google Shape;1177;p113">
            <a:extLst>
              <a:ext uri="{FF2B5EF4-FFF2-40B4-BE49-F238E27FC236}">
                <a16:creationId xmlns:a16="http://schemas.microsoft.com/office/drawing/2014/main" id="{EE72BEE6-A38D-09BB-F856-5446D08810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9640" y="1229905"/>
            <a:ext cx="9491773" cy="470793"/>
          </a:xfrm>
        </p:spPr>
        <p:txBody>
          <a:bodyPr/>
          <a:lstStyle/>
          <a:p>
            <a:pPr lvl="0" algn="r"/>
            <a:r>
              <a:rPr lang="ar-MA" sz="2400" dirty="0">
                <a:latin typeface="Calibri" pitchFamily="34"/>
                <a:cs typeface="Calibri" pitchFamily="34"/>
              </a:rPr>
              <a:t>من يذكرنا بمعنى هذه الضوابط التي </a:t>
            </a:r>
            <a:r>
              <a:rPr lang="ar-SA" sz="2400" dirty="0">
                <a:latin typeface="Calibri" pitchFamily="34"/>
                <a:cs typeface="Calibri" pitchFamily="34"/>
              </a:rPr>
              <a:t>ينبغي </a:t>
            </a:r>
            <a:r>
              <a:rPr lang="ar-MA" sz="2400" dirty="0">
                <a:latin typeface="Calibri" pitchFamily="34"/>
                <a:cs typeface="Calibri" pitchFamily="34"/>
              </a:rPr>
              <a:t>الالتزام بها داخل الفصل؟</a:t>
            </a:r>
            <a:endParaRPr lang="fr-FR" sz="2400" dirty="0"/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id="{47418503-E934-4EF4-9A75-8FFE7AC3F906}"/>
              </a:ext>
            </a:extLst>
          </p:cNvPr>
          <p:cNvSpPr txBox="1">
            <a:spLocks/>
          </p:cNvSpPr>
          <p:nvPr/>
        </p:nvSpPr>
        <p:spPr>
          <a:xfrm>
            <a:off x="1261098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يختار المدرس 3 متعلمين للتذكير بمعنى الضوابط.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26" name="Google Shape;1333;p128">
            <a:extLst>
              <a:ext uri="{FF2B5EF4-FFF2-40B4-BE49-F238E27FC236}">
                <a16:creationId xmlns:a16="http://schemas.microsoft.com/office/drawing/2014/main" id="{831ECF76-1CE9-A753-0111-F0705AF51B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191413" y="183649"/>
            <a:ext cx="602723" cy="60272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" name="Google Shape;1174;p113">
            <a:extLst>
              <a:ext uri="{FF2B5EF4-FFF2-40B4-BE49-F238E27FC236}">
                <a16:creationId xmlns:a16="http://schemas.microsoft.com/office/drawing/2014/main" id="{0AC77276-4B3D-F8FA-22F4-7A932BDE67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7671750" y="2676095"/>
            <a:ext cx="2952000" cy="2952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BB96AFE8-B027-0EB8-03A5-8AD0CE6136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2465894" y="2856095"/>
            <a:ext cx="2772000" cy="277200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063893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BEC6D-C62C-39CF-E54F-6715DE07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250;p28">
            <a:extLst>
              <a:ext uri="{FF2B5EF4-FFF2-40B4-BE49-F238E27FC236}">
                <a16:creationId xmlns:a16="http://schemas.microsoft.com/office/drawing/2014/main" id="{1F267F23-D26C-31E1-A452-6F3EE9221B67}"/>
              </a:ext>
            </a:extLst>
          </p:cNvPr>
          <p:cNvGrpSpPr/>
          <p:nvPr/>
        </p:nvGrpSpPr>
        <p:grpSpPr>
          <a:xfrm>
            <a:off x="768175" y="1046404"/>
            <a:ext cx="10655649" cy="5072700"/>
            <a:chOff x="530260" y="814620"/>
            <a:chExt cx="7991737" cy="3804525"/>
          </a:xfrm>
        </p:grpSpPr>
        <p:sp>
          <p:nvSpPr>
            <p:cNvPr id="16" name="Google Shape;251;p28">
              <a:extLst>
                <a:ext uri="{FF2B5EF4-FFF2-40B4-BE49-F238E27FC236}">
                  <a16:creationId xmlns:a16="http://schemas.microsoft.com/office/drawing/2014/main" id="{2536B6D8-C651-BC8C-AA32-640AE5A58F22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" name="Google Shape;252;p28">
              <a:extLst>
                <a:ext uri="{FF2B5EF4-FFF2-40B4-BE49-F238E27FC236}">
                  <a16:creationId xmlns:a16="http://schemas.microsoft.com/office/drawing/2014/main" id="{27D8E1CD-152C-1200-F78A-DC8B603CD9EF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8" name="Google Shape;255;p28">
            <a:extLst>
              <a:ext uri="{FF2B5EF4-FFF2-40B4-BE49-F238E27FC236}">
                <a16:creationId xmlns:a16="http://schemas.microsoft.com/office/drawing/2014/main" id="{9AB985E3-D36F-8039-48C9-F1600104E598}"/>
              </a:ext>
            </a:extLst>
          </p:cNvPr>
          <p:cNvSpPr/>
          <p:nvPr/>
        </p:nvSpPr>
        <p:spPr>
          <a:xfrm>
            <a:off x="4731236" y="293958"/>
            <a:ext cx="622423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ضوابط القسم</a:t>
            </a:r>
            <a:endParaRPr lang="en-US" sz="3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" name="Google Shape;1177;p113">
            <a:extLst>
              <a:ext uri="{FF2B5EF4-FFF2-40B4-BE49-F238E27FC236}">
                <a16:creationId xmlns:a16="http://schemas.microsoft.com/office/drawing/2014/main" id="{19052196-F939-39D7-260F-076167BB6B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9640" y="1229905"/>
            <a:ext cx="9491773" cy="470793"/>
          </a:xfrm>
        </p:spPr>
        <p:txBody>
          <a:bodyPr/>
          <a:lstStyle/>
          <a:p>
            <a:pPr lvl="0" algn="r"/>
            <a:r>
              <a:rPr lang="ar-MA" sz="2400" dirty="0">
                <a:latin typeface="Calibri" pitchFamily="34"/>
                <a:cs typeface="Calibri" pitchFamily="34"/>
              </a:rPr>
              <a:t>من يذكرنا بمعنى هذه الضوابط التي </a:t>
            </a:r>
            <a:r>
              <a:rPr lang="ar-SA" sz="2400" dirty="0">
                <a:latin typeface="Calibri" pitchFamily="34"/>
                <a:cs typeface="Calibri" pitchFamily="34"/>
              </a:rPr>
              <a:t>ينبغي </a:t>
            </a:r>
            <a:r>
              <a:rPr lang="ar-MA" sz="2400" dirty="0">
                <a:latin typeface="Calibri" pitchFamily="34"/>
                <a:cs typeface="Calibri" pitchFamily="34"/>
              </a:rPr>
              <a:t>الالتزام بها داخل الفصل؟</a:t>
            </a:r>
            <a:endParaRPr lang="fr-FR" sz="2400" dirty="0"/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id="{6B4B82A8-3527-B6A3-9E31-DC5D7DE51185}"/>
              </a:ext>
            </a:extLst>
          </p:cNvPr>
          <p:cNvSpPr txBox="1">
            <a:spLocks/>
          </p:cNvSpPr>
          <p:nvPr/>
        </p:nvSpPr>
        <p:spPr>
          <a:xfrm>
            <a:off x="1261098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يختار المدرس 3 متعلمين للتذكير بمعنى هذا الضابط.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26" name="Google Shape;1333;p128">
            <a:extLst>
              <a:ext uri="{FF2B5EF4-FFF2-40B4-BE49-F238E27FC236}">
                <a16:creationId xmlns:a16="http://schemas.microsoft.com/office/drawing/2014/main" id="{43A8E15F-8D8F-1B99-8622-6D8725DDCD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191413" y="183649"/>
            <a:ext cx="602723" cy="60272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oogle Shape;1174;p113">
            <a:extLst>
              <a:ext uri="{FF2B5EF4-FFF2-40B4-BE49-F238E27FC236}">
                <a16:creationId xmlns:a16="http://schemas.microsoft.com/office/drawing/2014/main" id="{C2F3AD70-7D93-46B7-7A90-25E9159512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0024889" y="2370180"/>
            <a:ext cx="699052" cy="6990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Google Shape;5939;p5">
            <a:extLst>
              <a:ext uri="{FF2B5EF4-FFF2-40B4-BE49-F238E27FC236}">
                <a16:creationId xmlns:a16="http://schemas.microsoft.com/office/drawing/2014/main" id="{B06113F6-2F5C-E42B-99E4-622F47990EC5}"/>
              </a:ext>
            </a:extLst>
          </p:cNvPr>
          <p:cNvSpPr txBox="1"/>
          <p:nvPr/>
        </p:nvSpPr>
        <p:spPr>
          <a:xfrm>
            <a:off x="2094591" y="2576846"/>
            <a:ext cx="7824785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أنتبه عندما يتحدث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أستاذي، وأصغي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بعناية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لحديث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زم</a:t>
            </a:r>
            <a:r>
              <a:rPr lang="ar-SA" sz="2400" b="1" i="0" u="none" strike="noStrike" kern="1200" cap="none" spc="0" baseline="0" dirty="0" err="1">
                <a:solidFill>
                  <a:srgbClr val="00206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لائي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زميل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اتي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F84936B9-6B92-F70E-ADE2-E6A3EE4AAD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0140554" y="3707003"/>
            <a:ext cx="702636" cy="70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Google Shape;5938;p5">
            <a:extLst>
              <a:ext uri="{FF2B5EF4-FFF2-40B4-BE49-F238E27FC236}">
                <a16:creationId xmlns:a16="http://schemas.microsoft.com/office/drawing/2014/main" id="{21EE0DAA-378B-23D0-A19F-DD383D86AB1F}"/>
              </a:ext>
            </a:extLst>
          </p:cNvPr>
          <p:cNvSpPr txBox="1"/>
          <p:nvPr/>
        </p:nvSpPr>
        <p:spPr>
          <a:xfrm>
            <a:off x="1074623" y="3917253"/>
            <a:ext cx="8950266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أشارك بفعالية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وأطلب الإذن عند المشاركة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286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DB9E8-8F01-A328-9FC0-74930CEE3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05;p11">
            <a:extLst>
              <a:ext uri="{FF2B5EF4-FFF2-40B4-BE49-F238E27FC236}">
                <a16:creationId xmlns:a16="http://schemas.microsoft.com/office/drawing/2014/main" id="{447D94BB-F4C9-038C-FD8A-BEF11876804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07581" y="2255309"/>
            <a:ext cx="1173691" cy="11736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14">
            <a:extLst>
              <a:ext uri="{FF2B5EF4-FFF2-40B4-BE49-F238E27FC236}">
                <a16:creationId xmlns:a16="http://schemas.microsoft.com/office/drawing/2014/main" id="{2F41E2FE-40CC-BC39-64A9-66A740FA41CF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F568693A-796A-28DE-F3E5-BE5AD788E1E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2B43CFB1-0803-201E-FD96-6BAE1C3FD76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15256EC8-9FAF-4D7C-3FE3-F11BD24D27AB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569A8221-3C16-4C7D-0611-CD5507A83D24}"/>
              </a:ext>
            </a:extLst>
          </p:cNvPr>
          <p:cNvSpPr txBox="1"/>
          <p:nvPr/>
        </p:nvSpPr>
        <p:spPr>
          <a:xfrm>
            <a:off x="5877453" y="2008346"/>
            <a:ext cx="4754879" cy="28761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5400" b="1" kern="0" dirty="0"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lang="fr-FR" sz="5400" b="1" kern="0" dirty="0">
              <a:latin typeface="Calibri"/>
              <a:ea typeface="Calibri"/>
              <a:cs typeface="Calibri"/>
              <a:sym typeface="Calibri"/>
            </a:endParaRP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0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ب- </a:t>
            </a:r>
            <a:r>
              <a:rPr lang="ar-SA" sz="40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التصريح بالأهداف 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دقيقتان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1F9C021E-375B-53B7-4762-8E92153E8F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77" y="2211482"/>
            <a:ext cx="2675209" cy="267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65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4387CC0-A0EF-FB69-FFD6-2A5B1CC004C9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23B7A0-D3E8-10E6-B4B2-7C03C81EAD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BFA0097C-D827-F898-DB15-D971FDE7F35D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Google Shape;656;p54">
            <a:extLst>
              <a:ext uri="{FF2B5EF4-FFF2-40B4-BE49-F238E27FC236}">
                <a16:creationId xmlns:a16="http://schemas.microsoft.com/office/drawing/2014/main" id="{6E9EFBC9-927D-63C2-3029-CBAFE60441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96149" y="90520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0162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oogle Shape;1205;p11">
            <a:extLst>
              <a:ext uri="{FF2B5EF4-FFF2-40B4-BE49-F238E27FC236}">
                <a16:creationId xmlns:a16="http://schemas.microsoft.com/office/drawing/2014/main" id="{DA604BF0-59F3-C737-123E-BA34A0C9EB4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2378781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06;p11">
            <a:extLst>
              <a:ext uri="{FF2B5EF4-FFF2-40B4-BE49-F238E27FC236}">
                <a16:creationId xmlns:a16="http://schemas.microsoft.com/office/drawing/2014/main" id="{B156C62E-7968-DA67-8393-161C0F4727E3}"/>
              </a:ext>
            </a:extLst>
          </p:cNvPr>
          <p:cNvSpPr txBox="1"/>
          <p:nvPr/>
        </p:nvSpPr>
        <p:spPr>
          <a:xfrm>
            <a:off x="1774417" y="125250"/>
            <a:ext cx="964360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عِندَ نِهَايَةِ هذِهِ الحِصَّةِ، سَتَكُونُونَ قَادِرِينَ عَلَى:</a:t>
            </a:r>
            <a:endParaRPr lang="ar-MA" sz="1800" b="1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207;p11">
            <a:extLst>
              <a:ext uri="{FF2B5EF4-FFF2-40B4-BE49-F238E27FC236}">
                <a16:creationId xmlns:a16="http://schemas.microsoft.com/office/drawing/2014/main" id="{1741CCD1-AEE6-9C6A-F1DF-213C83D2FB91}"/>
              </a:ext>
            </a:extLst>
          </p:cNvPr>
          <p:cNvSpPr/>
          <p:nvPr/>
        </p:nvSpPr>
        <p:spPr>
          <a:xfrm>
            <a:off x="1014353" y="2378781"/>
            <a:ext cx="9097150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/>
            <a:r>
              <a:rPr lang="ar-MA" sz="3200" b="1" dirty="0">
                <a:solidFill>
                  <a:srgbClr val="106585"/>
                </a:solidFill>
                <a:latin typeface="Calibri"/>
                <a:ea typeface="Calibri"/>
                <a:cs typeface="Calibri"/>
              </a:rPr>
              <a:t>تعرف عناصر النص السردي وبنيته وخطاطته النصية</a:t>
            </a: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.</a:t>
            </a:r>
            <a:r>
              <a:rPr lang="ar-MA" sz="3200" b="1" dirty="0">
                <a:solidFill>
                  <a:srgbClr val="106585"/>
                </a:solidFill>
                <a:latin typeface="Calibri"/>
                <a:ea typeface="Calibri"/>
                <a:cs typeface="Calibri"/>
              </a:rPr>
              <a:t> </a:t>
            </a:r>
            <a:endParaRPr lang="fr-FR" sz="3200" b="1" dirty="0">
              <a:solidFill>
                <a:srgbClr val="10658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1369;p31">
            <a:extLst>
              <a:ext uri="{FF2B5EF4-FFF2-40B4-BE49-F238E27FC236}">
                <a16:creationId xmlns:a16="http://schemas.microsoft.com/office/drawing/2014/main" id="{B5C83B22-DCDC-5E03-7D8F-752B0A3EBCF7}"/>
              </a:ext>
            </a:extLst>
          </p:cNvPr>
          <p:cNvSpPr txBox="1"/>
          <p:nvPr/>
        </p:nvSpPr>
        <p:spPr>
          <a:xfrm>
            <a:off x="1014352" y="491140"/>
            <a:ext cx="10373965" cy="20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dirty="0">
                <a:solidFill>
                  <a:prstClr val="white">
                    <a:lumMod val="50000"/>
                  </a:prstClr>
                </a:solidFill>
                <a:ea typeface="Calibri"/>
                <a:cs typeface="Calibri"/>
                <a:sym typeface="Calibri"/>
              </a:rPr>
              <a:t>يشرح المدرس أهداف الحصة، والمطلوب من المتعلم في كل هدف.</a:t>
            </a:r>
            <a:endParaRPr lang="fr-FR" sz="1600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05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" name="Google Shape;552;p13"/>
          <p:cNvGrpSpPr/>
          <p:nvPr/>
        </p:nvGrpSpPr>
        <p:grpSpPr>
          <a:xfrm>
            <a:off x="5130955" y="1706886"/>
            <a:ext cx="6054377" cy="3711725"/>
            <a:chOff x="1715066" y="1103461"/>
            <a:chExt cx="5717724" cy="3124203"/>
          </a:xfrm>
        </p:grpSpPr>
        <p:sp>
          <p:nvSpPr>
            <p:cNvPr id="553" name="Google Shape;553;p13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w="9525" cap="flat" cmpd="sng">
              <a:solidFill>
                <a:srgbClr val="44546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13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44546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5" name="Google Shape;555;p13"/>
          <p:cNvSpPr txBox="1"/>
          <p:nvPr/>
        </p:nvSpPr>
        <p:spPr>
          <a:xfrm>
            <a:off x="5223539" y="2321004"/>
            <a:ext cx="5869200" cy="2708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b="1" i="0" u="none" strike="noStrike" cap="none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النشاط الأول:</a:t>
            </a:r>
            <a:endParaRPr dirty="0"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تعرف عناصره النص السردي من خلال النص النموذج</a:t>
            </a: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b="1" i="0" u="none" strike="noStrike" cap="none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25 دقيقة</a:t>
            </a:r>
            <a:endParaRPr sz="4800" b="1" i="0" u="none" strike="noStrike" cap="none" dirty="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6" name="Google Shape;55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9260" y="2238423"/>
            <a:ext cx="2924072" cy="29240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>
          <a:extLst>
            <a:ext uri="{FF2B5EF4-FFF2-40B4-BE49-F238E27FC236}">
              <a16:creationId xmlns:a16="http://schemas.microsoft.com/office/drawing/2014/main" id="{8AE5B863-4888-8E3B-1220-E07BF37D0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380AF8F4-D284-5AFA-467C-85469DAFBF1A}"/>
              </a:ext>
            </a:extLst>
          </p:cNvPr>
          <p:cNvSpPr/>
          <p:nvPr/>
        </p:nvSpPr>
        <p:spPr>
          <a:xfrm>
            <a:off x="-6896" y="9878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DDB661F1-A545-2C9C-CF19-AF39D01318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A959FD0-DBF2-DC04-2751-C45E3CD5F0B5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8CDBF58A-FC7E-CBA5-BF6E-48AA897DFB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2563" y="654420"/>
            <a:ext cx="9601200" cy="193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609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defTabSz="914400">
              <a:buNone/>
            </a:pPr>
            <a:r>
              <a:rPr lang="ar-MA" sz="1400" dirty="0">
                <a:solidFill>
                  <a:schemeClr val="bg2">
                    <a:lumMod val="7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يطلب المدرس الانتباه، ويشرع في عرض المهمة النهائية وشرح مكوناتها</a:t>
            </a:r>
            <a:endParaRPr lang="ar-MA" altLang="fr-FR" sz="1400" i="1" dirty="0">
              <a:solidFill>
                <a:schemeClr val="bg2">
                  <a:lumMod val="75000"/>
                </a:schemeClr>
              </a:solidFill>
              <a:cs typeface="Calibri" panose="020F0502020204030204" pitchFamily="34" charset="0"/>
            </a:endParaRPr>
          </a:p>
        </p:txBody>
      </p:sp>
      <p:pic>
        <p:nvPicPr>
          <p:cNvPr id="21" name="Picture 2" descr="Lever la main - Icônes mains et gestes gratuites">
            <a:extLst>
              <a:ext uri="{FF2B5EF4-FFF2-40B4-BE49-F238E27FC236}">
                <a16:creationId xmlns:a16="http://schemas.microsoft.com/office/drawing/2014/main" id="{8F3F6D7A-069B-0F7D-B747-B214E3AAF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41" y="34992"/>
            <a:ext cx="735012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7FA4F23-CAF7-6399-B68B-54758B8A721D}"/>
              </a:ext>
            </a:extLst>
          </p:cNvPr>
          <p:cNvSpPr txBox="1"/>
          <p:nvPr/>
        </p:nvSpPr>
        <p:spPr>
          <a:xfrm>
            <a:off x="1652563" y="1871693"/>
            <a:ext cx="9201525" cy="2909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200000"/>
              </a:lnSpc>
            </a:pPr>
            <a:r>
              <a:rPr lang="ar-MA" sz="32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انتبهوا من فضلكم ، وركزوا معي جيدا، سأعرض المهمة النهائية التي سنشتغل عليها خلال حصتيْ الإنتاج الكتابي، وسأشرح مكوناتها.</a:t>
            </a:r>
          </a:p>
          <a:p>
            <a:pPr algn="just" rtl="1">
              <a:lnSpc>
                <a:spcPct val="200000"/>
              </a:lnSpc>
            </a:pPr>
            <a:r>
              <a:rPr lang="ar-MA" sz="32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ثم سنتعرف ماهية النص السردي وعناصره. </a:t>
            </a:r>
            <a:endParaRPr lang="fr-FR" sz="2400" b="1" dirty="0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838;p48">
            <a:extLst>
              <a:ext uri="{FF2B5EF4-FFF2-40B4-BE49-F238E27FC236}">
                <a16:creationId xmlns:a16="http://schemas.microsoft.com/office/drawing/2014/main" id="{CEE28CF6-4B87-AD66-B0A4-434A8D7DAB68}"/>
              </a:ext>
            </a:extLst>
          </p:cNvPr>
          <p:cNvSpPr txBox="1"/>
          <p:nvPr/>
        </p:nvSpPr>
        <p:spPr>
          <a:xfrm>
            <a:off x="349705" y="122189"/>
            <a:ext cx="11128796" cy="38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lnSpc>
                <a:spcPct val="103750"/>
              </a:lnSpc>
            </a:pPr>
            <a:r>
              <a:rPr lang="ar-MA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يشد المدرس انتباه التلاميذ، ويعرض  مراحل الحصة بالتدرج: عرض المهمة النهائية موضوع الاشتغال، وتعريف النص السردي وعناصره. </a:t>
            </a:r>
            <a:endParaRPr sz="1600" dirty="0">
              <a:highlight>
                <a:srgbClr val="FF00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1341894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2B78F-D478-980D-AA12-7F8ABAC65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9B1AB7D-67CE-BE72-9D03-1826AAB5AA07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42EF9D-538B-A6EF-7DC4-2601602D84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:a16="http://schemas.microsoft.com/office/drawing/2014/main" id="{81CA331E-0C01-F137-FBAC-2A91E5A82D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267910" y="9137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D3E34BF-2EFB-217A-608D-C3C4F8463B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3166" y="9878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13">
            <a:extLst>
              <a:ext uri="{FF2B5EF4-FFF2-40B4-BE49-F238E27FC236}">
                <a16:creationId xmlns:a16="http://schemas.microsoft.com/office/drawing/2014/main" id="{6070AD6A-0F0E-55AB-92FB-9EE1BDD307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8520" y="102526"/>
            <a:ext cx="8434646" cy="362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>
              <a:lnSpc>
                <a:spcPts val="2075"/>
              </a:lnSpc>
              <a:spcBef>
                <a:spcPct val="0"/>
              </a:spcBef>
              <a:buFontTx/>
              <a:buNone/>
            </a:pPr>
            <a:r>
              <a:rPr lang="ar-MA" altLang="fr-FR" sz="2000" b="1" dirty="0">
                <a:solidFill>
                  <a:schemeClr val="bg2">
                    <a:lumMod val="50000"/>
                  </a:schemeClr>
                </a:solidFill>
                <a:cs typeface="Calibri" panose="020F0502020204030204" pitchFamily="34" charset="0"/>
              </a:rPr>
              <a:t>الإفصاح عن المهمة وشرحها:</a:t>
            </a: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9983D177-9657-44B4-BF6E-2DE34CEECDF0}"/>
              </a:ext>
            </a:extLst>
          </p:cNvPr>
          <p:cNvSpPr txBox="1">
            <a:spLocks/>
          </p:cNvSpPr>
          <p:nvPr/>
        </p:nvSpPr>
        <p:spPr>
          <a:xfrm>
            <a:off x="1067218" y="441663"/>
            <a:ext cx="10580802" cy="45529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lvl="0" indent="0" algn="l" defTabSz="121917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4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algn="r" rtl="1">
              <a:lnSpc>
                <a:spcPct val="100000"/>
              </a:lnSpc>
            </a:pPr>
            <a:r>
              <a:rPr lang="ar-MA" sz="14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يعرض المدرس المهمة ويقرأ التعليمة، ويطلب من المتعلمين التركيز لتعرف مكونات المهمة .</a:t>
            </a:r>
            <a:endParaRPr lang="ar-MA" sz="1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65E48B-08EF-38FF-59A6-997091AC7850}"/>
              </a:ext>
            </a:extLst>
          </p:cNvPr>
          <p:cNvSpPr/>
          <p:nvPr/>
        </p:nvSpPr>
        <p:spPr>
          <a:xfrm>
            <a:off x="1570383" y="3389875"/>
            <a:ext cx="2219739" cy="4552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C3E052-7CED-5BA7-52CA-538238FD7CC2}"/>
              </a:ext>
            </a:extLst>
          </p:cNvPr>
          <p:cNvSpPr/>
          <p:nvPr/>
        </p:nvSpPr>
        <p:spPr>
          <a:xfrm>
            <a:off x="8786191" y="1869179"/>
            <a:ext cx="2044150" cy="4552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1E558C-700A-E21B-2C20-5155E85766CF}"/>
              </a:ext>
            </a:extLst>
          </p:cNvPr>
          <p:cNvSpPr/>
          <p:nvPr/>
        </p:nvSpPr>
        <p:spPr>
          <a:xfrm>
            <a:off x="8736496" y="4973552"/>
            <a:ext cx="1470994" cy="4552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B2D762-024D-6157-CD78-938C36311D3A}"/>
              </a:ext>
            </a:extLst>
          </p:cNvPr>
          <p:cNvSpPr/>
          <p:nvPr/>
        </p:nvSpPr>
        <p:spPr>
          <a:xfrm>
            <a:off x="8878954" y="3448623"/>
            <a:ext cx="1470994" cy="4552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B9231CB-E2CE-0701-1ABF-96D099AF78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1018" y="3794910"/>
            <a:ext cx="707602" cy="707602"/>
          </a:xfrm>
          <a:prstGeom prst="rect">
            <a:avLst/>
          </a:prstGeom>
        </p:spPr>
      </p:pic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6DF01C77-9571-B0D0-F8A5-A1133EC746C1}"/>
              </a:ext>
            </a:extLst>
          </p:cNvPr>
          <p:cNvSpPr/>
          <p:nvPr/>
        </p:nvSpPr>
        <p:spPr>
          <a:xfrm>
            <a:off x="1202443" y="3316089"/>
            <a:ext cx="8775760" cy="166524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rtl="1">
              <a:lnSpc>
                <a:spcPct val="150000"/>
              </a:lnSpc>
            </a:pP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التعليمة: 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أنتجُ نصاً 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سرد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اً </a:t>
            </a:r>
            <a:r>
              <a:rPr lang="ar-SA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مِنْ اثْنَيْ عَشَرَ سَطْراً،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أَسْرُدُ فيهِ تَفاصيلَ </a:t>
            </a:r>
            <a:r>
              <a:rPr lang="ar-MA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قِصَّتي مَعَ الْكِتابَةِ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واصِفاً الْمَشاعِرَ الَّتي غَمَرَتْني خِلالَ هَذِهِ التَّجْرِبَةِ</a:t>
            </a:r>
            <a:r>
              <a:rPr lang="ar-SA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مُسْتَثْمِراً الْمُعْجَمَ وَالتَّعابير وَأَفْعالَ الْكَلامِ وَالظَّواهِر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اللُّغَوِيَة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الْمُكْتَسَبة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19957ED3-45F4-2FE4-2E4F-8D0BF1D2C84F}"/>
              </a:ext>
            </a:extLst>
          </p:cNvPr>
          <p:cNvSpPr/>
          <p:nvPr/>
        </p:nvSpPr>
        <p:spPr>
          <a:xfrm>
            <a:off x="2861187" y="1866993"/>
            <a:ext cx="5968181" cy="8073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المهمة النهائية: إنتاج نص سردي (1) </a:t>
            </a:r>
            <a:endParaRPr lang="fr-FR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Google Shape;1294;p76">
            <a:extLst>
              <a:ext uri="{FF2B5EF4-FFF2-40B4-BE49-F238E27FC236}">
                <a16:creationId xmlns:a16="http://schemas.microsoft.com/office/drawing/2014/main" id="{CD3AEE1C-1779-CDE3-E36E-75F0124CC5F6}"/>
              </a:ext>
            </a:extLst>
          </p:cNvPr>
          <p:cNvSpPr/>
          <p:nvPr/>
        </p:nvSpPr>
        <p:spPr>
          <a:xfrm>
            <a:off x="7168189" y="3343593"/>
            <a:ext cx="1710766" cy="575287"/>
          </a:xfrm>
          <a:prstGeom prst="ellipse">
            <a:avLst/>
          </a:prstGeom>
          <a:noFill/>
          <a:ln w="38100" cap="flat" cmpd="sng">
            <a:solidFill>
              <a:srgbClr val="007A9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278;p75">
            <a:extLst>
              <a:ext uri="{FF2B5EF4-FFF2-40B4-BE49-F238E27FC236}">
                <a16:creationId xmlns:a16="http://schemas.microsoft.com/office/drawing/2014/main" id="{40C5D09C-4256-765D-94E0-AC1ABBFB62DA}"/>
              </a:ext>
            </a:extLst>
          </p:cNvPr>
          <p:cNvSpPr/>
          <p:nvPr/>
        </p:nvSpPr>
        <p:spPr>
          <a:xfrm>
            <a:off x="1429313" y="3350366"/>
            <a:ext cx="1812979" cy="588078"/>
          </a:xfrm>
          <a:prstGeom prst="ellipse">
            <a:avLst/>
          </a:prstGeom>
          <a:noFill/>
          <a:ln w="3810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58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2B78F-D478-980D-AA12-7F8ABAC65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9B1AB7D-67CE-BE72-9D03-1826AAB5AA07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:a16="http://schemas.microsoft.com/office/drawing/2014/main" id="{81CA331E-0C01-F137-FBAC-2A91E5A82D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267910" y="9137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D3E34BF-2EFB-217A-608D-C3C4F8463B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3166" y="9878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13">
            <a:extLst>
              <a:ext uri="{FF2B5EF4-FFF2-40B4-BE49-F238E27FC236}">
                <a16:creationId xmlns:a16="http://schemas.microsoft.com/office/drawing/2014/main" id="{6070AD6A-0F0E-55AB-92FB-9EE1BDD307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8520" y="102526"/>
            <a:ext cx="8434646" cy="631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>
              <a:lnSpc>
                <a:spcPts val="2075"/>
              </a:lnSpc>
              <a:spcBef>
                <a:spcPct val="0"/>
              </a:spcBef>
              <a:buNone/>
            </a:pPr>
            <a:r>
              <a:rPr lang="ar-MA" sz="2000" b="1" dirty="0">
                <a:solidFill>
                  <a:schemeClr val="bg2">
                    <a:lumMod val="50000"/>
                  </a:schemeClr>
                </a:solidFill>
                <a:cs typeface="Calibri" panose="020F0502020204030204" pitchFamily="34" charset="0"/>
              </a:rPr>
              <a:t>نتعرف مكونات المهمة وعناصرها: إنتاج نص سردي، أسرد فيه تفاصيل قصتي مع الكتابة</a:t>
            </a:r>
          </a:p>
          <a:p>
            <a:pPr algn="r" rtl="1" eaLnBrk="1" hangingPunct="1">
              <a:lnSpc>
                <a:spcPts val="2075"/>
              </a:lnSpc>
              <a:spcBef>
                <a:spcPct val="0"/>
              </a:spcBef>
              <a:buFontTx/>
              <a:buNone/>
            </a:pPr>
            <a:endParaRPr lang="ar-MA" altLang="fr-FR" sz="2000" b="1" dirty="0">
              <a:solidFill>
                <a:schemeClr val="bg2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71F33F-3C45-D928-CFCB-2531EBD4434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3736CB74-26A9-EA14-6116-324050F4EA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4880674"/>
              </p:ext>
            </p:extLst>
          </p:nvPr>
        </p:nvGraphicFramePr>
        <p:xfrm>
          <a:off x="978309" y="1142502"/>
          <a:ext cx="10235381" cy="51258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6B8D7389-58FC-0393-FB0B-2CEEBDDC711A}"/>
              </a:ext>
            </a:extLst>
          </p:cNvPr>
          <p:cNvSpPr/>
          <p:nvPr/>
        </p:nvSpPr>
        <p:spPr>
          <a:xfrm>
            <a:off x="7438105" y="2992611"/>
            <a:ext cx="1720645" cy="1425678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المهمة</a:t>
            </a:r>
            <a:endParaRPr lang="fr-FR" sz="2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itre 9">
            <a:extLst>
              <a:ext uri="{FF2B5EF4-FFF2-40B4-BE49-F238E27FC236}">
                <a16:creationId xmlns:a16="http://schemas.microsoft.com/office/drawing/2014/main" id="{49964A15-65B0-9730-6096-C15B48130657}"/>
              </a:ext>
            </a:extLst>
          </p:cNvPr>
          <p:cNvSpPr txBox="1">
            <a:spLocks/>
          </p:cNvSpPr>
          <p:nvPr/>
        </p:nvSpPr>
        <p:spPr>
          <a:xfrm>
            <a:off x="2733367" y="418189"/>
            <a:ext cx="8507107" cy="3707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lvl="0" indent="0" algn="l" defTabSz="121917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4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algn="r" rtl="1"/>
            <a:r>
              <a:rPr lang="ar-MA" sz="140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يفكك المدرس مكونات المهمة موضحا: المطلوب والموضوع والموارد، ويشرح كل عنصر على حدة. </a:t>
            </a:r>
            <a:endParaRPr lang="ar-MA" sz="14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2725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863E7021-E1F9-1E6D-87AA-933CAF2FED48}"/>
              </a:ext>
            </a:extLst>
          </p:cNvPr>
          <p:cNvSpPr/>
          <p:nvPr/>
        </p:nvSpPr>
        <p:spPr>
          <a:xfrm>
            <a:off x="-6896" y="9878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2C3D16F6-84F4-A124-9FB9-9BFA10F404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06FC9D-CAA9-BE36-8910-3D0C7A1D5CBB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Picture 2" descr="Lever la main - Icônes mains et gestes gratuites">
            <a:extLst>
              <a:ext uri="{FF2B5EF4-FFF2-40B4-BE49-F238E27FC236}">
                <a16:creationId xmlns:a16="http://schemas.microsoft.com/office/drawing/2014/main" id="{7E3A028E-2577-BF0D-2A92-2F88C831C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41" y="34992"/>
            <a:ext cx="735012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14E3F40-A44D-1F7F-E2B7-229FDD9E3EA9}"/>
              </a:ext>
            </a:extLst>
          </p:cNvPr>
          <p:cNvSpPr txBox="1"/>
          <p:nvPr/>
        </p:nvSpPr>
        <p:spPr>
          <a:xfrm>
            <a:off x="1288504" y="2148325"/>
            <a:ext cx="9601200" cy="22048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 rtl="1">
              <a:lnSpc>
                <a:spcPct val="200000"/>
              </a:lnSpc>
            </a:pPr>
            <a:r>
              <a:rPr lang="ar-MA" sz="2400" b="1" dirty="0">
                <a:solidFill>
                  <a:srgbClr val="222A35"/>
                </a:solidFill>
                <a:latin typeface="Calibri"/>
                <a:ea typeface="Calibri"/>
                <a:cs typeface="Calibri"/>
              </a:rPr>
              <a:t>يحدد المدرس الهدف من النشاط، ويشرح مكوناته، ويطلب من المتعلمين التركيز والانتباه. كما ينوه إلى أن بعضا من المعارف التي سيقدمها، سبق التعرف عليها خلال حصتي الطلاقة والفهم. </a:t>
            </a:r>
            <a:endParaRPr lang="fr-FR" sz="2400" b="1" dirty="0">
              <a:solidFill>
                <a:srgbClr val="222A3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838;p48">
            <a:extLst>
              <a:ext uri="{FF2B5EF4-FFF2-40B4-BE49-F238E27FC236}">
                <a16:creationId xmlns:a16="http://schemas.microsoft.com/office/drawing/2014/main" id="{4F3399BA-03F8-2D1C-76B0-A75EEC5CF33D}"/>
              </a:ext>
            </a:extLst>
          </p:cNvPr>
          <p:cNvSpPr txBox="1"/>
          <p:nvPr/>
        </p:nvSpPr>
        <p:spPr>
          <a:xfrm>
            <a:off x="349705" y="210682"/>
            <a:ext cx="11128796" cy="668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lnSpc>
                <a:spcPct val="103750"/>
              </a:lnSpc>
            </a:pPr>
            <a:r>
              <a:rPr lang="ar-MA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يطلب المدرس من التلاميذ الانتباه، ويذكرهم أن تعرف بنية النص السردي وتحديد عناصره، يتطلب أولا تعرف ماهية النص السردي وأهم عناصره. </a:t>
            </a:r>
            <a:endParaRPr sz="1600" dirty="0">
              <a:highlight>
                <a:srgbClr val="FF00FF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09B7BE-9E09-02E1-674F-D9B928889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7147" y="580679"/>
            <a:ext cx="9601200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609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defTabSz="914400">
              <a:buNone/>
            </a:pPr>
            <a:r>
              <a:rPr lang="ar-MA" sz="1400" dirty="0">
                <a:solidFill>
                  <a:schemeClr val="bg2">
                    <a:lumMod val="7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يذكر المدرس المتعلمين بالهدف من الحصة، ويحفز استعدادهم لذلك قائلا: لتحقيق الهدف من الدرس ينبغي في المقام الثاني أن نتعرف النص السردي وعناصره. ويمكنه الاستعانة بالتنويه أسفله. </a:t>
            </a:r>
            <a:endParaRPr lang="ar-MA" altLang="fr-FR" sz="1400" i="1" dirty="0">
              <a:solidFill>
                <a:schemeClr val="bg2">
                  <a:lumMod val="75000"/>
                </a:schemeClr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7100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9897C-DADF-9D5E-389F-24FA512DB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1E4BA10-6686-C52A-333D-6A39E8FE290F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:a16="http://schemas.microsoft.com/office/drawing/2014/main" id="{E66F0DC5-4AD8-845F-B204-0A807F966F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267910" y="9137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87700410-7034-C29F-2E59-8BC2364532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3166" y="9878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13">
            <a:extLst>
              <a:ext uri="{FF2B5EF4-FFF2-40B4-BE49-F238E27FC236}">
                <a16:creationId xmlns:a16="http://schemas.microsoft.com/office/drawing/2014/main" id="{464C5A44-1D46-BF28-BB42-361D3D3225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8520" y="102526"/>
            <a:ext cx="8434646" cy="362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>
              <a:lnSpc>
                <a:spcPts val="2075"/>
              </a:lnSpc>
              <a:spcBef>
                <a:spcPct val="0"/>
              </a:spcBef>
              <a:buNone/>
            </a:pPr>
            <a:r>
              <a:rPr lang="ar-MA" sz="2000" b="1" dirty="0">
                <a:solidFill>
                  <a:schemeClr val="bg2">
                    <a:lumMod val="50000"/>
                  </a:schemeClr>
                </a:solidFill>
                <a:cs typeface="Calibri" panose="020F0502020204030204" pitchFamily="34" charset="0"/>
              </a:rPr>
              <a:t>تعرف  ماهية النص السردي وعناصره</a:t>
            </a:r>
            <a:endParaRPr lang="ar-MA" altLang="fr-FR" sz="2000" b="1" dirty="0">
              <a:solidFill>
                <a:schemeClr val="bg2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213761-BAC7-3245-1C38-DEBD806A346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0823796-2F2E-0589-3B35-0EC6877CA8DA}"/>
              </a:ext>
            </a:extLst>
          </p:cNvPr>
          <p:cNvSpPr/>
          <p:nvPr/>
        </p:nvSpPr>
        <p:spPr>
          <a:xfrm>
            <a:off x="472984" y="2498310"/>
            <a:ext cx="11246032" cy="1742094"/>
          </a:xfrm>
          <a:prstGeom prst="roundRect">
            <a:avLst>
              <a:gd name="adj" fmla="val 3741"/>
            </a:avLst>
          </a:prstGeom>
          <a:solidFill>
            <a:sysClr val="window" lastClr="FFFFFF"/>
          </a:solidFill>
          <a:ln w="127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algn="r" defTabSz="457200" rtl="1">
              <a:defRPr/>
            </a:pPr>
            <a:endParaRPr lang="ar-MA" kern="0" dirty="0">
              <a:solidFill>
                <a:srgbClr val="C55A11"/>
              </a:solidFill>
              <a:latin typeface="Calibri"/>
              <a:sym typeface="Wingdings 2" panose="05020102010507070707" pitchFamily="18" charset="2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B09821D-95FB-9DDC-E92E-4ACBAD75C246}"/>
              </a:ext>
            </a:extLst>
          </p:cNvPr>
          <p:cNvSpPr txBox="1">
            <a:spLocks/>
          </p:cNvSpPr>
          <p:nvPr/>
        </p:nvSpPr>
        <p:spPr>
          <a:xfrm>
            <a:off x="589934" y="2548184"/>
            <a:ext cx="10814449" cy="1077218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algn="just" rtl="1"/>
            <a:r>
              <a:rPr lang="ar-MA" sz="3200" dirty="0">
                <a:latin typeface="Calibri"/>
                <a:ea typeface="Calibri"/>
                <a:cs typeface="Calibri"/>
              </a:rPr>
              <a:t>النَّصُّ السّرديُّ، نَوْعٌ مِنَ النُّصوصِ </a:t>
            </a:r>
            <a:r>
              <a:rPr lang="ar-MA" sz="3200" dirty="0" err="1">
                <a:latin typeface="Calibri"/>
                <a:ea typeface="Calibri"/>
                <a:cs typeface="Calibri"/>
              </a:rPr>
              <a:t>الْحِكائِيَّةِ</a:t>
            </a:r>
            <a:r>
              <a:rPr lang="ar-MA" sz="3200" dirty="0">
                <a:latin typeface="Calibri"/>
                <a:ea typeface="Calibri"/>
                <a:cs typeface="Calibri"/>
              </a:rPr>
              <a:t>، يُعْنى بِسَرْدِ أَحْداثٍ وَاقِعية أو خيالية، تُعرض بطريقة منظمة ومترابطة، بهدف إيصال فكرة أو إثارة مشاعر أو تقديم عبرة.</a:t>
            </a:r>
          </a:p>
        </p:txBody>
      </p:sp>
      <p:sp>
        <p:nvSpPr>
          <p:cNvPr id="23" name="Google Shape;475;p23">
            <a:extLst>
              <a:ext uri="{FF2B5EF4-FFF2-40B4-BE49-F238E27FC236}">
                <a16:creationId xmlns:a16="http://schemas.microsoft.com/office/drawing/2014/main" id="{D6BC457B-9B5A-0F0E-D416-7ED54B02929E}"/>
              </a:ext>
            </a:extLst>
          </p:cNvPr>
          <p:cNvSpPr/>
          <p:nvPr/>
        </p:nvSpPr>
        <p:spPr>
          <a:xfrm>
            <a:off x="4208206" y="1537650"/>
            <a:ext cx="3058793" cy="689838"/>
          </a:xfrm>
          <a:prstGeom prst="flowChartTerminator">
            <a:avLst/>
          </a:prstGeom>
          <a:blipFill rotWithShape="1">
            <a:blip r:embed="rId4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ar-MA" sz="3600" b="1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النص السردي</a:t>
            </a:r>
            <a:r>
              <a:rPr lang="ar-MA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:</a:t>
            </a:r>
            <a:endParaRPr sz="36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02B6132-4274-ACFA-5CAE-CF9CB63591AB}"/>
              </a:ext>
            </a:extLst>
          </p:cNvPr>
          <p:cNvSpPr/>
          <p:nvPr/>
        </p:nvSpPr>
        <p:spPr>
          <a:xfrm>
            <a:off x="934134" y="4369119"/>
            <a:ext cx="10235457" cy="2279430"/>
          </a:xfrm>
          <a:prstGeom prst="roundRect">
            <a:avLst>
              <a:gd name="adj" fmla="val 3741"/>
            </a:avLst>
          </a:prstGeom>
          <a:solidFill>
            <a:sysClr val="window" lastClr="FFFFFF"/>
          </a:solidFill>
          <a:ln w="127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algn="r" defTabSz="457200" rtl="1">
              <a:defRPr/>
            </a:pPr>
            <a:endParaRPr lang="ar-MA" kern="0" dirty="0">
              <a:solidFill>
                <a:srgbClr val="C55A11"/>
              </a:solidFill>
              <a:latin typeface="Calibri"/>
              <a:sym typeface="Wingdings 2" panose="05020102010507070707" pitchFamily="18" charset="2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C57926B-4DA5-82EE-25B5-8758CBD4163F}"/>
              </a:ext>
            </a:extLst>
          </p:cNvPr>
          <p:cNvSpPr txBox="1">
            <a:spLocks/>
          </p:cNvSpPr>
          <p:nvPr/>
        </p:nvSpPr>
        <p:spPr>
          <a:xfrm>
            <a:off x="1012790" y="4509746"/>
            <a:ext cx="10019003" cy="2062103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- وظيفة النص السردي: </a:t>
            </a:r>
            <a:r>
              <a:rPr lang="ar-MA" sz="3200" dirty="0">
                <a:latin typeface="Calibri"/>
                <a:ea typeface="Calibri"/>
                <a:cs typeface="Calibri"/>
              </a:rPr>
              <a:t>النَّصُّ السَّردي تركيبٌ لُغوي وَفنّي له وظائف متعددة، تَرومُ تَنْميةَ خَيال المتعلم وتَدْريبَهُ على تحليل عناصره: الأحداث، الشخصيات، الزمان والمكان، وربطها بالرسالة أو المغزى، بما يساعد على فهم الحياة والناس عبر الحكاية.</a:t>
            </a:r>
          </a:p>
        </p:txBody>
      </p:sp>
      <p:sp>
        <p:nvSpPr>
          <p:cNvPr id="7" name="Titre 9">
            <a:extLst>
              <a:ext uri="{FF2B5EF4-FFF2-40B4-BE49-F238E27FC236}">
                <a16:creationId xmlns:a16="http://schemas.microsoft.com/office/drawing/2014/main" id="{3AF5959F-0060-D79B-4524-46E9C5BF68E3}"/>
              </a:ext>
            </a:extLst>
          </p:cNvPr>
          <p:cNvSpPr txBox="1">
            <a:spLocks/>
          </p:cNvSpPr>
          <p:nvPr/>
        </p:nvSpPr>
        <p:spPr>
          <a:xfrm>
            <a:off x="2733367" y="418189"/>
            <a:ext cx="8507107" cy="3707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lvl="0" indent="0" algn="l" defTabSz="121917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4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algn="r" rtl="1"/>
            <a:r>
              <a:rPr lang="ar-MA" sz="14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400" dirty="0">
                <a:solidFill>
                  <a:schemeClr val="bg2">
                    <a:lumMod val="75000"/>
                  </a:schemeClr>
                </a:solidFill>
              </a:rPr>
              <a:t>يعرض المدرس معطيات حول النص السردي، مركزا على تعريف النص السردي وتحديد وظيفته</a:t>
            </a:r>
            <a:r>
              <a:rPr lang="ar-MA" sz="1400" dirty="0">
                <a:solidFill>
                  <a:srgbClr val="AEABAB"/>
                </a:solidFill>
              </a:rPr>
              <a:t>. ويعزز عرضه بالشرح الوافي. </a:t>
            </a:r>
            <a:endParaRPr lang="ar-MA" sz="14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638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DAC23-F571-6EF3-36CF-D4E821E87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44489D5-D9CD-5BF9-4ECC-3BBF24138A5F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:a16="http://schemas.microsoft.com/office/drawing/2014/main" id="{CC6F836B-1205-CA32-EF79-A151C93D73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267910" y="9137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4E5EFFBB-963B-1193-1F5D-954C90EB2C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3166" y="9878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F0DFEF8-0EF3-6648-4028-2DD8DA8679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7" name="Diagramme 6">
            <a:extLst>
              <a:ext uri="{FF2B5EF4-FFF2-40B4-BE49-F238E27FC236}">
                <a16:creationId xmlns:a16="http://schemas.microsoft.com/office/drawing/2014/main" id="{719FE25E-8B50-828F-AD4F-093158A5E8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8314721"/>
              </p:ext>
            </p:extLst>
          </p:nvPr>
        </p:nvGraphicFramePr>
        <p:xfrm>
          <a:off x="741900" y="1659106"/>
          <a:ext cx="10790102" cy="4677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xtBox 13">
            <a:extLst>
              <a:ext uri="{FF2B5EF4-FFF2-40B4-BE49-F238E27FC236}">
                <a16:creationId xmlns:a16="http://schemas.microsoft.com/office/drawing/2014/main" id="{CD5F4707-342B-4CE1-0304-0E1A7E476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8520" y="102526"/>
            <a:ext cx="8434646" cy="362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>
              <a:lnSpc>
                <a:spcPts val="2075"/>
              </a:lnSpc>
              <a:spcBef>
                <a:spcPct val="0"/>
              </a:spcBef>
              <a:buNone/>
            </a:pPr>
            <a:r>
              <a:rPr lang="ar-MA" sz="2000" b="1" dirty="0">
                <a:solidFill>
                  <a:schemeClr val="bg2">
                    <a:lumMod val="50000"/>
                  </a:schemeClr>
                </a:solidFill>
                <a:cs typeface="Calibri" panose="020F0502020204030204" pitchFamily="34" charset="0"/>
              </a:rPr>
              <a:t>تعرف  عناصر النص السردي</a:t>
            </a:r>
            <a:endParaRPr lang="ar-MA" altLang="fr-FR" sz="2000" b="1" dirty="0">
              <a:solidFill>
                <a:schemeClr val="bg2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9" name="Titre 9">
            <a:extLst>
              <a:ext uri="{FF2B5EF4-FFF2-40B4-BE49-F238E27FC236}">
                <a16:creationId xmlns:a16="http://schemas.microsoft.com/office/drawing/2014/main" id="{70B345C4-DF7A-154D-D061-EE68450A4AEA}"/>
              </a:ext>
            </a:extLst>
          </p:cNvPr>
          <p:cNvSpPr txBox="1">
            <a:spLocks/>
          </p:cNvSpPr>
          <p:nvPr/>
        </p:nvSpPr>
        <p:spPr>
          <a:xfrm>
            <a:off x="2733367" y="418189"/>
            <a:ext cx="8507107" cy="3707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lvl="0" indent="0" algn="l" defTabSz="121917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4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algn="r" rtl="1"/>
            <a:r>
              <a:rPr lang="ar-MA" sz="14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400" dirty="0">
                <a:solidFill>
                  <a:schemeClr val="bg2">
                    <a:lumMod val="75000"/>
                  </a:schemeClr>
                </a:solidFill>
              </a:rPr>
              <a:t>يعرض المدرس الخطاطة، ويوضح عناصر النص السردي مبرزا الأسئلة التي ترتبط بكل عنصر</a:t>
            </a:r>
            <a:r>
              <a:rPr lang="ar-MA" sz="1400" dirty="0">
                <a:solidFill>
                  <a:srgbClr val="AEABAB"/>
                </a:solidFill>
              </a:rPr>
              <a:t>.</a:t>
            </a:r>
            <a:endParaRPr lang="ar-MA" sz="14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2854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018F9-6958-071B-2EC9-5E1A5FEC9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1">
            <a:extLst>
              <a:ext uri="{FF2B5EF4-FFF2-40B4-BE49-F238E27FC236}">
                <a16:creationId xmlns:a16="http://schemas.microsoft.com/office/drawing/2014/main" id="{687636AC-B22C-F664-41D5-C135209347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03" y="993046"/>
            <a:ext cx="3736023" cy="3736023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:a16="http://schemas.microsoft.com/office/drawing/2014/main" id="{0099B80A-89E8-278D-5AE8-2B93876D6A38}"/>
              </a:ext>
            </a:extLst>
          </p:cNvPr>
          <p:cNvSpPr/>
          <p:nvPr/>
        </p:nvSpPr>
        <p:spPr>
          <a:xfrm>
            <a:off x="5851712" y="3803714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grpSp>
        <p:nvGrpSpPr>
          <p:cNvPr id="6" name="Group 14">
            <a:extLst>
              <a:ext uri="{FF2B5EF4-FFF2-40B4-BE49-F238E27FC236}">
                <a16:creationId xmlns:a16="http://schemas.microsoft.com/office/drawing/2014/main" id="{200E081D-A338-9D50-9510-5F63158A948D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10" name="Rectangle : coins arrondis 10">
              <a:extLst>
                <a:ext uri="{FF2B5EF4-FFF2-40B4-BE49-F238E27FC236}">
                  <a16:creationId xmlns:a16="http://schemas.microsoft.com/office/drawing/2014/main" id="{9E6A243B-DEF7-8535-9763-07A2BE79A00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" name="Rectangle 18">
              <a:extLst>
                <a:ext uri="{FF2B5EF4-FFF2-40B4-BE49-F238E27FC236}">
                  <a16:creationId xmlns:a16="http://schemas.microsoft.com/office/drawing/2014/main" id="{EBD5068D-8DBB-9A5C-7579-1A237256BCF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" name="Rectangle 19">
              <a:extLst>
                <a:ext uri="{FF2B5EF4-FFF2-40B4-BE49-F238E27FC236}">
                  <a16:creationId xmlns:a16="http://schemas.microsoft.com/office/drawing/2014/main" id="{7F09D42F-D1F1-128F-C8C4-FB7103020448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3" name="TextBox 6">
            <a:extLst>
              <a:ext uri="{FF2B5EF4-FFF2-40B4-BE49-F238E27FC236}">
                <a16:creationId xmlns:a16="http://schemas.microsoft.com/office/drawing/2014/main" id="{AE26E592-73CB-2F49-0E5B-0F56A39CD573}"/>
              </a:ext>
            </a:extLst>
          </p:cNvPr>
          <p:cNvSpPr txBox="1"/>
          <p:nvPr/>
        </p:nvSpPr>
        <p:spPr>
          <a:xfrm>
            <a:off x="5223539" y="2321004"/>
            <a:ext cx="5869200" cy="22159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>
                <a:solidFill>
                  <a:srgbClr val="44546A"/>
                </a:solidFill>
                <a:latin typeface="Calibri"/>
                <a:cs typeface="Calibri"/>
              </a:rPr>
              <a:t>النشاط الثاني:</a:t>
            </a:r>
          </a:p>
          <a:p>
            <a:pPr algn="ct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>
                <a:solidFill>
                  <a:schemeClr val="accent2"/>
                </a:solidFill>
                <a:latin typeface="Calibri"/>
                <a:cs typeface="Calibri"/>
              </a:rPr>
              <a:t>تعرف عناصر السردي</a:t>
            </a:r>
            <a:endParaRPr lang="ar-MA" sz="4800" b="1" kern="0" dirty="0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10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31461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4387CC0-A0EF-FB69-FFD6-2A5B1CC004C9}"/>
              </a:ext>
            </a:extLst>
          </p:cNvPr>
          <p:cNvSpPr/>
          <p:nvPr/>
        </p:nvSpPr>
        <p:spPr>
          <a:xfrm>
            <a:off x="27213" y="11981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23B7A0-D3E8-10E6-B4B2-7C03C81EAD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BFA0097C-D827-F898-DB15-D971FDE7F35D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0162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Google Shape;902;p55">
            <a:extLst>
              <a:ext uri="{FF2B5EF4-FFF2-40B4-BE49-F238E27FC236}">
                <a16:creationId xmlns:a16="http://schemas.microsoft.com/office/drawing/2014/main" id="{E577BFF9-290D-608D-8C15-AADED6827C28}"/>
              </a:ext>
            </a:extLst>
          </p:cNvPr>
          <p:cNvSpPr txBox="1"/>
          <p:nvPr/>
        </p:nvSpPr>
        <p:spPr>
          <a:xfrm>
            <a:off x="1022555" y="80242"/>
            <a:ext cx="1031760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/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  <a:sym typeface="Calibri"/>
              </a:rPr>
              <a:t>الممارسة الموجهة الجماعية: </a:t>
            </a:r>
            <a:r>
              <a:rPr lang="ar-MA" altLang="fr-FR" sz="2000" b="1" dirty="0">
                <a:solidFill>
                  <a:srgbClr val="757070"/>
                </a:solidFill>
                <a:cs typeface="Calibri"/>
              </a:rPr>
              <a:t>نشتغل جماعة </a:t>
            </a:r>
            <a:r>
              <a:rPr lang="ar-MA" altLang="fr-FR" sz="2000" b="1" dirty="0">
                <a:cs typeface="Calibri"/>
              </a:rPr>
              <a:t>من أجل </a:t>
            </a:r>
            <a:r>
              <a:rPr lang="ar-MA" altLang="fr-FR" sz="2000" b="1" dirty="0">
                <a:solidFill>
                  <a:srgbClr val="757070"/>
                </a:solidFill>
                <a:cs typeface="Calibri"/>
              </a:rPr>
              <a:t>تعرف عناصر النص السردي، انطلاقا من نص </a:t>
            </a:r>
            <a:r>
              <a:rPr lang="ar-MA" altLang="fr-FR" sz="2000" b="1" dirty="0">
                <a:solidFill>
                  <a:srgbClr val="757070"/>
                </a:solidFill>
                <a:latin typeface="Calibri"/>
                <a:cs typeface="Calibri"/>
              </a:rPr>
              <a:t>نموذج</a:t>
            </a:r>
            <a:endParaRPr lang="ar-MA" sz="2000" b="1" dirty="0">
              <a:solidFill>
                <a:srgbClr val="757070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8" name="Google Shape;656;p54">
            <a:extLst>
              <a:ext uri="{FF2B5EF4-FFF2-40B4-BE49-F238E27FC236}">
                <a16:creationId xmlns:a16="http://schemas.microsoft.com/office/drawing/2014/main" id="{4B00CFC3-60B0-6B2F-D4BA-CAA87CEDF7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59407" y="23100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E15CF9D5-1829-325C-8956-DAA2D235C231}"/>
              </a:ext>
            </a:extLst>
          </p:cNvPr>
          <p:cNvSpPr txBox="1">
            <a:spLocks/>
          </p:cNvSpPr>
          <p:nvPr/>
        </p:nvSpPr>
        <p:spPr>
          <a:xfrm>
            <a:off x="815567" y="515748"/>
            <a:ext cx="10560865" cy="2717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altLang="fr-FR" sz="1400" dirty="0">
                <a:solidFill>
                  <a:schemeClr val="bg2">
                    <a:lumMod val="75000"/>
                  </a:schemeClr>
                </a:solidFill>
                <a:cs typeface="Calibri" panose="020F0502020204030204" pitchFamily="34" charset="0"/>
              </a:rPr>
              <a:t>يعرض المدرس النص النموذج ويوجه المتعلمين  إلى  قراءته ، وتحديد عناصره السردية مستعينا بالجدول المخصص لذلك. (النشاط 1 في الكراسة ص. 14 )</a:t>
            </a:r>
            <a:endParaRPr lang="fr-FR" dirty="0">
              <a:solidFill>
                <a:srgbClr val="BFBFBF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6DC31AB-E70E-49C7-11E0-E140C0269B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3498" y="896041"/>
            <a:ext cx="9822934" cy="75865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64E3800-EAB3-16F0-B62F-1613327ABE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104" y="1847295"/>
            <a:ext cx="10816946" cy="4730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1138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3FE72-0C82-948E-6FDD-BA7BB5AA5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905B0F6-3005-A73C-53A3-3FD59B0F3788}"/>
              </a:ext>
            </a:extLst>
          </p:cNvPr>
          <p:cNvSpPr/>
          <p:nvPr/>
        </p:nvSpPr>
        <p:spPr>
          <a:xfrm>
            <a:off x="27213" y="11981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ECE8E6-2F56-07D8-7F31-780218A0E11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BABC57EE-3275-6808-D14D-E51A7881EE61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2C541A08-59A6-1516-7684-307DFFF0E7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0162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Google Shape;902;p55">
            <a:extLst>
              <a:ext uri="{FF2B5EF4-FFF2-40B4-BE49-F238E27FC236}">
                <a16:creationId xmlns:a16="http://schemas.microsoft.com/office/drawing/2014/main" id="{8FE0E1F1-1047-07EB-C467-92C5DD16D9DD}"/>
              </a:ext>
            </a:extLst>
          </p:cNvPr>
          <p:cNvSpPr txBox="1"/>
          <p:nvPr/>
        </p:nvSpPr>
        <p:spPr>
          <a:xfrm>
            <a:off x="1022555" y="80242"/>
            <a:ext cx="1031760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/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  <a:sym typeface="Calibri"/>
              </a:rPr>
              <a:t>الممارسة الموجهة الجماعية: </a:t>
            </a:r>
            <a:r>
              <a:rPr lang="ar-MA" altLang="fr-FR" sz="2000" b="1" dirty="0">
                <a:solidFill>
                  <a:srgbClr val="757070"/>
                </a:solidFill>
                <a:latin typeface="Calibri"/>
                <a:cs typeface="Calibri"/>
              </a:rPr>
              <a:t>نشتغل جماعة</a:t>
            </a:r>
            <a:r>
              <a:rPr lang="ar-MA" altLang="fr-FR" sz="20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ar-MA" altLang="fr-FR" sz="2000" b="1" dirty="0">
                <a:latin typeface="Calibri"/>
                <a:cs typeface="Calibri"/>
              </a:rPr>
              <a:t>من أجل </a:t>
            </a:r>
            <a:r>
              <a:rPr lang="ar-MA" altLang="fr-FR" sz="2000" b="1" dirty="0">
                <a:solidFill>
                  <a:srgbClr val="757070"/>
                </a:solidFill>
                <a:latin typeface="Calibri"/>
                <a:cs typeface="Calibri"/>
              </a:rPr>
              <a:t>تعرف عناصر نص سردي نموذج. </a:t>
            </a:r>
            <a:endParaRPr lang="ar-MA" sz="2000" b="1" dirty="0">
              <a:solidFill>
                <a:srgbClr val="757070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8" name="Google Shape;656;p54">
            <a:extLst>
              <a:ext uri="{FF2B5EF4-FFF2-40B4-BE49-F238E27FC236}">
                <a16:creationId xmlns:a16="http://schemas.microsoft.com/office/drawing/2014/main" id="{E7374F0E-BB81-9D69-B1E1-DD66070152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59407" y="23100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E776F9BD-66C6-AD86-94C1-1A8B87C1339E}"/>
              </a:ext>
            </a:extLst>
          </p:cNvPr>
          <p:cNvSpPr txBox="1">
            <a:spLocks/>
          </p:cNvSpPr>
          <p:nvPr/>
        </p:nvSpPr>
        <p:spPr>
          <a:xfrm>
            <a:off x="815567" y="515748"/>
            <a:ext cx="10560865" cy="2717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altLang="fr-FR" sz="1400" dirty="0">
                <a:solidFill>
                  <a:schemeClr val="bg2">
                    <a:lumMod val="75000"/>
                  </a:schemeClr>
                </a:solidFill>
                <a:cs typeface="Calibri" panose="020F0502020204030204" pitchFamily="34" charset="0"/>
              </a:rPr>
              <a:t>يعرض المدرس النص النموذج ويوجه المتعلمين  إلى  قراءته ، وتحديد عناصره السردية مستعينا بالجدول المخصص لذلك. (النشاط 1 في الكراسة ص. 14 )</a:t>
            </a:r>
            <a:endParaRPr lang="fr-FR" dirty="0">
              <a:solidFill>
                <a:srgbClr val="BFBFBF"/>
              </a:solidFill>
            </a:endParaRPr>
          </a:p>
        </p:txBody>
      </p:sp>
      <p:pic>
        <p:nvPicPr>
          <p:cNvPr id="5" name="Google Shape;657;p38" descr="Колокольчик звонок колокол GIF on GIFER - by Faulrajas">
            <a:extLst>
              <a:ext uri="{FF2B5EF4-FFF2-40B4-BE49-F238E27FC236}">
                <a16:creationId xmlns:a16="http://schemas.microsoft.com/office/drawing/2014/main" id="{6AA96035-0668-9FE2-71D1-0EA862D8736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6896" y="2102157"/>
            <a:ext cx="3687417" cy="3652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629;p36" descr="Team Work - Lineal - Wired - Lordicon">
            <a:extLst>
              <a:ext uri="{FF2B5EF4-FFF2-40B4-BE49-F238E27FC236}">
                <a16:creationId xmlns:a16="http://schemas.microsoft.com/office/drawing/2014/main" id="{2862E75B-E7CE-1B62-752F-1642A678EBC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7325" y="5156200"/>
            <a:ext cx="1428750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 descr="Premium Vector | Stopwatch icon 5 minutes timer vector graphics">
            <a:extLst>
              <a:ext uri="{FF2B5EF4-FFF2-40B4-BE49-F238E27FC236}">
                <a16:creationId xmlns:a16="http://schemas.microsoft.com/office/drawing/2014/main" id="{BCC3131E-2734-D68F-5CE2-E48C97F36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084" y="1517650"/>
            <a:ext cx="4879975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67145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36480-89D6-76F1-B40F-ADDBF2674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2A72E82-1EE1-E9CA-1851-2FE015DA3B9A}"/>
              </a:ext>
            </a:extLst>
          </p:cNvPr>
          <p:cNvSpPr/>
          <p:nvPr/>
        </p:nvSpPr>
        <p:spPr>
          <a:xfrm>
            <a:off x="27213" y="11981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B3BEE1-E9B5-5201-907C-ABD4FCBD3F9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9D1B95D9-132D-A831-3898-77607564A7CF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C4AE5542-2D99-7437-0EBC-205794CE6A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0162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Google Shape;902;p55">
            <a:extLst>
              <a:ext uri="{FF2B5EF4-FFF2-40B4-BE49-F238E27FC236}">
                <a16:creationId xmlns:a16="http://schemas.microsoft.com/office/drawing/2014/main" id="{D8C0BEA1-B237-9A9A-04E0-D4122050080A}"/>
              </a:ext>
            </a:extLst>
          </p:cNvPr>
          <p:cNvSpPr txBox="1"/>
          <p:nvPr/>
        </p:nvSpPr>
        <p:spPr>
          <a:xfrm>
            <a:off x="1022555" y="80242"/>
            <a:ext cx="1031760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/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  <a:sym typeface="Calibri"/>
              </a:rPr>
              <a:t>الممارسة الموجهة الجماعية: </a:t>
            </a:r>
            <a:r>
              <a:rPr lang="ar-MA" altLang="fr-FR" sz="2000" b="1" dirty="0">
                <a:solidFill>
                  <a:srgbClr val="757070"/>
                </a:solidFill>
                <a:latin typeface="Calibri"/>
                <a:cs typeface="Calibri"/>
              </a:rPr>
              <a:t>نشتغل جماعة </a:t>
            </a:r>
            <a:r>
              <a:rPr lang="ar-MA" altLang="fr-FR" sz="2000" b="1" dirty="0">
                <a:cs typeface="Calibri"/>
              </a:rPr>
              <a:t>من أجل </a:t>
            </a:r>
            <a:r>
              <a:rPr lang="ar-MA" altLang="fr-FR" sz="2000" b="1" dirty="0">
                <a:solidFill>
                  <a:srgbClr val="757070"/>
                </a:solidFill>
                <a:latin typeface="Calibri"/>
                <a:cs typeface="Calibri"/>
              </a:rPr>
              <a:t>تعرف عناصر نص سردي نموذج. </a:t>
            </a:r>
            <a:endParaRPr lang="ar-MA" sz="2000" b="1" dirty="0">
              <a:solidFill>
                <a:srgbClr val="757070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8" name="Google Shape;656;p54">
            <a:extLst>
              <a:ext uri="{FF2B5EF4-FFF2-40B4-BE49-F238E27FC236}">
                <a16:creationId xmlns:a16="http://schemas.microsoft.com/office/drawing/2014/main" id="{F05528A9-8B53-0974-F244-1EFCEDFC92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59407" y="23100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D74DEBC3-C250-A83C-C4DF-DE645D22359D}"/>
              </a:ext>
            </a:extLst>
          </p:cNvPr>
          <p:cNvSpPr txBox="1">
            <a:spLocks/>
          </p:cNvSpPr>
          <p:nvPr/>
        </p:nvSpPr>
        <p:spPr>
          <a:xfrm>
            <a:off x="815567" y="515748"/>
            <a:ext cx="10560865" cy="2717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altLang="fr-FR" sz="1400" dirty="0">
                <a:solidFill>
                  <a:schemeClr val="bg2">
                    <a:lumMod val="75000"/>
                  </a:schemeClr>
                </a:solidFill>
                <a:cs typeface="Calibri" panose="020F0502020204030204" pitchFamily="34" charset="0"/>
              </a:rPr>
              <a:t>يعرض المدرس النص النموذج ويوجه المتعلمين  إلى  قراءته ، وتحديد عناصره السردية مستعينا بالجدول المخصص لذلك. (النشاط 1 في الكراسة ص. 14 )</a:t>
            </a:r>
            <a:endParaRPr lang="fr-FR" dirty="0">
              <a:solidFill>
                <a:srgbClr val="BFBFBF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A46107A-22DB-224A-8EDD-69B2B0CE5A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735" y="1877961"/>
            <a:ext cx="10559846" cy="3283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9776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863E7021-E1F9-1E6D-87AA-933CAF2FED48}"/>
              </a:ext>
            </a:extLst>
          </p:cNvPr>
          <p:cNvSpPr/>
          <p:nvPr/>
        </p:nvSpPr>
        <p:spPr>
          <a:xfrm>
            <a:off x="-6896" y="9878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2C3D16F6-84F4-A124-9FB9-9BFA10F404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06FC9D-CAA9-BE36-8910-3D0C7A1D5CBB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Google Shape;610;p57">
            <a:extLst>
              <a:ext uri="{FF2B5EF4-FFF2-40B4-BE49-F238E27FC236}">
                <a16:creationId xmlns:a16="http://schemas.microsoft.com/office/drawing/2014/main" id="{8DED45F8-282C-DF9B-735D-58D21B9476A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902" y="36580"/>
            <a:ext cx="730250" cy="7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‫Lovepik- صورة JPG-501123007 id صورة فوتوغرافية بحث - صور معلمة أنثى تكتب  على السبورة‬‎">
            <a:extLst>
              <a:ext uri="{FF2B5EF4-FFF2-40B4-BE49-F238E27FC236}">
                <a16:creationId xmlns:a16="http://schemas.microsoft.com/office/drawing/2014/main" id="{ED450D98-A925-39ED-6012-5F8019702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065" y="2519363"/>
            <a:ext cx="7285703" cy="3497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548;p49">
            <a:extLst>
              <a:ext uri="{FF2B5EF4-FFF2-40B4-BE49-F238E27FC236}">
                <a16:creationId xmlns:a16="http://schemas.microsoft.com/office/drawing/2014/main" id="{9D584ADA-7948-0D66-3B16-625C0E45F0DD}"/>
              </a:ext>
            </a:extLst>
          </p:cNvPr>
          <p:cNvSpPr txBox="1">
            <a:spLocks/>
          </p:cNvSpPr>
          <p:nvPr/>
        </p:nvSpPr>
        <p:spPr>
          <a:xfrm>
            <a:off x="919210" y="15644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الموجهة: </a:t>
            </a:r>
            <a:r>
              <a:rPr lang="ar-MA" alt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نشتغل جماعيا </a:t>
            </a:r>
            <a:r>
              <a:rPr lang="ar-MA" alt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من أجل تعرف</a:t>
            </a:r>
            <a:r>
              <a:rPr lang="ar-MA" alt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عناصر النص السردي (من خلال النص النموذج)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Espace réservé du texte 3">
            <a:extLst>
              <a:ext uri="{FF2B5EF4-FFF2-40B4-BE49-F238E27FC236}">
                <a16:creationId xmlns:a16="http://schemas.microsoft.com/office/drawing/2014/main" id="{712235F6-50DB-7811-0DF8-FF97E5C19B43}"/>
              </a:ext>
            </a:extLst>
          </p:cNvPr>
          <p:cNvSpPr txBox="1">
            <a:spLocks/>
          </p:cNvSpPr>
          <p:nvPr/>
        </p:nvSpPr>
        <p:spPr>
          <a:xfrm>
            <a:off x="815567" y="476420"/>
            <a:ext cx="10560865" cy="4528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altLang="fr-FR" sz="1400" dirty="0">
                <a:solidFill>
                  <a:schemeClr val="bg2">
                    <a:lumMod val="75000"/>
                  </a:schemeClr>
                </a:solidFill>
                <a:cs typeface="Calibri" panose="020F0502020204030204" pitchFamily="34" charset="0"/>
              </a:rPr>
              <a:t>يواكب المدرس إجابات المتعلمين، ويطلب تدوينها على السبورة، وبعد تعليل الإجابات والتأكد من صحتها ينقل الجدول إلى كراسة المتعلم أو دفتر الدروس (النشاط 3 ص 15) </a:t>
            </a:r>
            <a:endParaRPr lang="fr-FR" dirty="0">
              <a:solidFill>
                <a:srgbClr val="BFBFBF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BABCD26-A202-EEE1-CD68-FA8E879A19D3}"/>
              </a:ext>
            </a:extLst>
          </p:cNvPr>
          <p:cNvSpPr txBox="1"/>
          <p:nvPr/>
        </p:nvSpPr>
        <p:spPr>
          <a:xfrm>
            <a:off x="1759974" y="1760927"/>
            <a:ext cx="9439818" cy="47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540385" algn="r" rtl="1">
              <a:lnSpc>
                <a:spcPct val="107000"/>
              </a:lnSpc>
              <a:spcAft>
                <a:spcPts val="800"/>
              </a:spcAft>
            </a:pPr>
            <a:r>
              <a:rPr lang="ar-MA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يتلقى المدرس الإجابات ويتعهدها بالمواكبة والتعزيز،  ويختار نماذج تدون على السبورة.. 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2902648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C02D0-7497-4882-2F6B-687F55DE2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3EC4392-AEC6-4DF2-5703-F77CFFD1A750}"/>
              </a:ext>
            </a:extLst>
          </p:cNvPr>
          <p:cNvSpPr/>
          <p:nvPr/>
        </p:nvSpPr>
        <p:spPr>
          <a:xfrm>
            <a:off x="27213" y="11981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A53A65-0BEC-FE61-DFE1-52E7902397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AFF26CDA-C444-59EF-0B03-9702C0677A3A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7432FD33-9B9C-BC92-D01A-FAAED9546C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0162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Google Shape;902;p55">
            <a:extLst>
              <a:ext uri="{FF2B5EF4-FFF2-40B4-BE49-F238E27FC236}">
                <a16:creationId xmlns:a16="http://schemas.microsoft.com/office/drawing/2014/main" id="{0F3DFB81-DF59-B3C9-3BA2-958EF9B958C6}"/>
              </a:ext>
            </a:extLst>
          </p:cNvPr>
          <p:cNvSpPr txBox="1"/>
          <p:nvPr/>
        </p:nvSpPr>
        <p:spPr>
          <a:xfrm>
            <a:off x="1022555" y="80242"/>
            <a:ext cx="1031760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/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  <a:sym typeface="Calibri"/>
              </a:rPr>
              <a:t>الممارسة الموجهة الجماعية: </a:t>
            </a:r>
            <a:r>
              <a:rPr lang="ar-MA" altLang="fr-FR" sz="2000" b="1" dirty="0">
                <a:solidFill>
                  <a:srgbClr val="757070"/>
                </a:solidFill>
                <a:latin typeface="Calibri"/>
                <a:cs typeface="Calibri"/>
              </a:rPr>
              <a:t>نشتغل جماعة </a:t>
            </a:r>
            <a:r>
              <a:rPr lang="ar-MA" altLang="fr-FR" sz="2000" b="1" dirty="0">
                <a:cs typeface="Calibri"/>
              </a:rPr>
              <a:t>من أجل </a:t>
            </a:r>
            <a:r>
              <a:rPr lang="ar-MA" altLang="fr-FR" sz="2000" b="1" dirty="0">
                <a:solidFill>
                  <a:srgbClr val="757070"/>
                </a:solidFill>
                <a:latin typeface="Calibri"/>
                <a:cs typeface="Calibri"/>
              </a:rPr>
              <a:t>تعرف عناصر نص سردي نموذج. </a:t>
            </a:r>
            <a:endParaRPr lang="ar-MA" sz="2000" b="1" dirty="0">
              <a:solidFill>
                <a:srgbClr val="757070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8" name="Google Shape;656;p54">
            <a:extLst>
              <a:ext uri="{FF2B5EF4-FFF2-40B4-BE49-F238E27FC236}">
                <a16:creationId xmlns:a16="http://schemas.microsoft.com/office/drawing/2014/main" id="{6ED63999-C0D5-2E84-C98E-4F27EC5BE7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59407" y="23100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D9E3C793-E7DA-EA7E-F978-F5B97E030FC3}"/>
              </a:ext>
            </a:extLst>
          </p:cNvPr>
          <p:cNvSpPr txBox="1">
            <a:spLocks/>
          </p:cNvSpPr>
          <p:nvPr/>
        </p:nvSpPr>
        <p:spPr>
          <a:xfrm>
            <a:off x="815567" y="515748"/>
            <a:ext cx="10560865" cy="2717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altLang="fr-FR" sz="1400" dirty="0">
                <a:solidFill>
                  <a:schemeClr val="bg2">
                    <a:lumMod val="75000"/>
                  </a:schemeClr>
                </a:solidFill>
                <a:cs typeface="Calibri" panose="020F0502020204030204" pitchFamily="34" charset="0"/>
              </a:rPr>
              <a:t>يعرض المدرس النص النموذج ويوجه المتعلمين  إلى  قراءته ، وتحديد عناصره السردية مستعينا بالجدول المخصص لذلك. (النشاط 1 في الكراسة ص. 14 )</a:t>
            </a:r>
            <a:endParaRPr lang="fr-FR" dirty="0">
              <a:solidFill>
                <a:srgbClr val="BFBFBF"/>
              </a:solidFill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3190457-2AD9-B023-1696-139AE4E2BD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105581"/>
              </p:ext>
            </p:extLst>
          </p:nvPr>
        </p:nvGraphicFramePr>
        <p:xfrm>
          <a:off x="560439" y="1979482"/>
          <a:ext cx="10893377" cy="3726815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2005016">
                  <a:extLst>
                    <a:ext uri="{9D8B030D-6E8A-4147-A177-3AD203B41FA5}">
                      <a16:colId xmlns:a16="http://schemas.microsoft.com/office/drawing/2014/main" val="2782604161"/>
                    </a:ext>
                  </a:extLst>
                </a:gridCol>
                <a:gridCol w="3224981">
                  <a:extLst>
                    <a:ext uri="{9D8B030D-6E8A-4147-A177-3AD203B41FA5}">
                      <a16:colId xmlns:a16="http://schemas.microsoft.com/office/drawing/2014/main" val="63635074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75436409"/>
                    </a:ext>
                  </a:extLst>
                </a:gridCol>
                <a:gridCol w="2920180">
                  <a:extLst>
                    <a:ext uri="{9D8B030D-6E8A-4147-A177-3AD203B41FA5}">
                      <a16:colId xmlns:a16="http://schemas.microsoft.com/office/drawing/2014/main" val="36555929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الحدث الرئيس</a:t>
                      </a:r>
                      <a:endParaRPr lang="fr-FR" sz="2400" b="1" i="0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الأحداث الفرعية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الشخصيات</a:t>
                      </a:r>
                      <a:endParaRPr lang="ar-SA" sz="2400" b="1" i="0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الزمان والمكان</a:t>
                      </a:r>
                      <a:endParaRPr lang="fr-FR" sz="2400" b="1" i="0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7652479"/>
                  </a:ext>
                </a:extLst>
              </a:tr>
              <a:tr h="736141">
                <a:tc>
                  <a:txBody>
                    <a:bodyPr/>
                    <a:lstStyle/>
                    <a:p>
                      <a:pPr algn="just" rtl="1"/>
                      <a:r>
                        <a:rPr lang="ar-MA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اكتشاف السارد ميوله نحو الكتابة، وتحوّلها من مجرد تجربة إلى شغف، وصولًا إلى تحقيق حلمه بنشر أول كتاب</a:t>
                      </a:r>
                      <a:r>
                        <a:rPr lang="ar-MA" sz="2200" dirty="0"/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fr-FR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SA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مراقبة الأخت وهي تكتب</a:t>
                      </a:r>
                      <a:r>
                        <a:rPr lang="ar-MA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 في مفكّرتها السرية؛</a:t>
                      </a:r>
                      <a:r>
                        <a:rPr lang="ar-SA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 </a:t>
                      </a:r>
                      <a:br>
                        <a:rPr lang="fr-FR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</a:br>
                      <a:r>
                        <a:rPr lang="fr-FR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- </a:t>
                      </a:r>
                      <a:r>
                        <a:rPr lang="ar-SA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انقطاع الكهرباء</a:t>
                      </a:r>
                      <a:r>
                        <a:rPr lang="ar-MA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،</a:t>
                      </a:r>
                      <a:r>
                        <a:rPr lang="ar-SA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 و</a:t>
                      </a:r>
                      <a:r>
                        <a:rPr lang="ar-MA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الاستجابة لطلب الأسرة  ب</a:t>
                      </a:r>
                      <a:r>
                        <a:rPr lang="ar-SA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سرد الحكاية الأولى</a:t>
                      </a:r>
                      <a:r>
                        <a:rPr lang="ar-MA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؛</a:t>
                      </a:r>
                      <a:r>
                        <a:rPr lang="ar-SA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 </a:t>
                      </a:r>
                      <a:br>
                        <a:rPr lang="fr-FR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</a:br>
                      <a:r>
                        <a:rPr lang="ar-MA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 - تشجيع الأب و</a:t>
                      </a:r>
                      <a:r>
                        <a:rPr lang="ar-SA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بداية تجربة الكتابة</a:t>
                      </a:r>
                      <a:r>
                        <a:rPr lang="ar-MA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..</a:t>
                      </a:r>
                      <a:r>
                        <a:rPr lang="ar-SA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 </a:t>
                      </a:r>
                      <a:br>
                        <a:rPr lang="fr-FR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</a:br>
                      <a:r>
                        <a:rPr lang="fr-FR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- </a:t>
                      </a:r>
                      <a:r>
                        <a:rPr lang="ar-MA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تطور الكتابة و</a:t>
                      </a:r>
                      <a:r>
                        <a:rPr lang="ar-SA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تشجيع الأستاذ</a:t>
                      </a:r>
                      <a:r>
                        <a:rPr lang="ar-MA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؛</a:t>
                      </a:r>
                      <a:r>
                        <a:rPr lang="ar-SA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 </a:t>
                      </a:r>
                      <a:br>
                        <a:rPr lang="fr-FR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</a:br>
                      <a:r>
                        <a:rPr lang="fr-FR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- </a:t>
                      </a:r>
                      <a:r>
                        <a:rPr lang="ar-SA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النشر </a:t>
                      </a:r>
                      <a:r>
                        <a:rPr lang="ar-MA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وتحقيق الذات والشعور بالفخر والامتنان..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1800" b="1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MA" sz="1800" b="1" i="0" u="sng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 الطفل </a:t>
                      </a:r>
                      <a:r>
                        <a:rPr lang="ar-MA" sz="1800" b="1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(السارد): </a:t>
                      </a:r>
                      <a:r>
                        <a:rPr lang="ar-MA" sz="18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الشخصية الرئيسة التي تعيش</a:t>
                      </a:r>
                      <a:r>
                        <a:rPr lang="ar-MA" sz="1800" b="0" i="0" kern="1200" dirty="0">
                          <a:solidFill>
                            <a:srgbClr val="FF0000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MA" sz="18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التجربة.</a:t>
                      </a:r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MA" sz="1800" b="1" i="0" u="sng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الأب: </a:t>
                      </a:r>
                      <a:r>
                        <a:rPr lang="ar-MA" sz="1800" b="0" i="0" u="none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أول من اكتشف موهبة الطفل وشجّعه؛</a:t>
                      </a:r>
                    </a:p>
                    <a:p>
                      <a:pPr marL="0" indent="0" algn="r" rtl="1">
                        <a:buFontTx/>
                        <a:buNone/>
                      </a:pPr>
                      <a:r>
                        <a:rPr lang="ar-MA" sz="1800" b="1" i="0" u="sng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-  الأخت</a:t>
                      </a:r>
                      <a:r>
                        <a:rPr lang="ar-MA" sz="1800" b="1" i="0" u="none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: </a:t>
                      </a:r>
                      <a:r>
                        <a:rPr lang="ar-MA" sz="1800" b="0" i="0" u="none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مصدر الإلهام الأول، تثير فضول السارد نحو عالم الكلمات؛ </a:t>
                      </a:r>
                      <a:endParaRPr lang="ar-MA" sz="2000" b="0" i="0" u="none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Calibri" panose="020F0502020204030204" pitchFamily="34" charset="0"/>
                      </a:endParaRPr>
                    </a:p>
                    <a:p>
                      <a:pPr marL="0" indent="0" algn="r" rtl="1">
                        <a:buFontTx/>
                        <a:buNone/>
                      </a:pPr>
                      <a:r>
                        <a:rPr lang="ar-MA" sz="1800" b="1" i="0" u="sng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- الأستاذ</a:t>
                      </a:r>
                      <a:r>
                        <a:rPr lang="ar-MA" sz="1800" b="1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: </a:t>
                      </a:r>
                      <a:r>
                        <a:rPr lang="ar-MA" sz="2000" b="0" i="0" u="none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منحه دفعة معنوية قوية وأكّد له موهبته؛</a:t>
                      </a:r>
                    </a:p>
                    <a:p>
                      <a:pPr marL="0" indent="0" algn="r" rtl="1">
                        <a:buFontTx/>
                        <a:buNone/>
                      </a:pPr>
                      <a:r>
                        <a:rPr lang="ar-MA" sz="2000" b="1" i="0" u="sng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- العائلة</a:t>
                      </a:r>
                      <a:r>
                        <a:rPr lang="ar-MA" sz="2000" b="0" i="0" u="none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: الحاضنة الأولى لتجربته السردية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- الزمان: </a:t>
                      </a:r>
                      <a:r>
                        <a:rPr lang="ar-MA" sz="20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يمتد من مرحلة الطفولة إلى مرحلة النضج الأدبي</a:t>
                      </a:r>
                    </a:p>
                    <a:p>
                      <a:pPr marL="342900" indent="-342900" algn="r" rtl="1">
                        <a:buFontTx/>
                        <a:buChar char="-"/>
                      </a:pPr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المكان: </a:t>
                      </a:r>
                    </a:p>
                    <a:p>
                      <a:pPr marL="0" indent="0" algn="r" rtl="1">
                        <a:buFontTx/>
                        <a:buNone/>
                      </a:pPr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- البيت:</a:t>
                      </a:r>
                      <a:r>
                        <a:rPr lang="ar-MA" sz="2000" dirty="0"/>
                        <a:t> </a:t>
                      </a:r>
                      <a:r>
                        <a:rPr lang="ar-MA" sz="20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حيث بدأت شرارة الكتابة (المفكرة، الشمعة، الدفاتر).</a:t>
                      </a:r>
                    </a:p>
                    <a:p>
                      <a:pPr algn="r" rtl="1"/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- القسم الدراسي</a:t>
                      </a:r>
                      <a:r>
                        <a:rPr lang="ar-MA" sz="20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: لحظة الاعتراف بموهبته.</a:t>
                      </a:r>
                    </a:p>
                    <a:p>
                      <a:pPr algn="r" rtl="1"/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- الفضاء الداخلي للكاتب</a:t>
                      </a:r>
                      <a:r>
                        <a:rPr lang="ar-MA" sz="20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: حيث تنمو الأحلام وتُصاغ الكلمات.</a:t>
                      </a:r>
                    </a:p>
                    <a:p>
                      <a:pPr algn="r" rtl="1"/>
                      <a:r>
                        <a:rPr lang="ar-MA" sz="20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- </a:t>
                      </a:r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المجلات ودور النشر: </a:t>
                      </a:r>
                      <a:r>
                        <a:rPr lang="ar-MA" sz="2000" b="0" i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فضاء تحقق الحلم وانتشار أعماله.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5619976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F4A46A70-541D-3CCC-DC0F-8A3D513D9C5E}"/>
              </a:ext>
            </a:extLst>
          </p:cNvPr>
          <p:cNvSpPr txBox="1"/>
          <p:nvPr/>
        </p:nvSpPr>
        <p:spPr>
          <a:xfrm>
            <a:off x="4257368" y="1124429"/>
            <a:ext cx="6774425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النشاط 1</a:t>
            </a:r>
            <a:r>
              <a:rPr lang="ar-SA" sz="24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-</a:t>
            </a:r>
            <a:r>
              <a:rPr lang="ar-SA" sz="24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 أستخرج من ال</a:t>
            </a:r>
            <a:r>
              <a:rPr lang="ar-MA" sz="24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نص النموذج عناصر </a:t>
            </a:r>
            <a:r>
              <a:rPr lang="ar-SA" sz="24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ال</a:t>
            </a:r>
            <a:r>
              <a:rPr lang="ar-MA" sz="24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نص السردي</a:t>
            </a:r>
            <a:r>
              <a:rPr lang="ar-SA" sz="24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: </a:t>
            </a:r>
            <a:endParaRPr lang="fr-FR" sz="2400" b="1" dirty="0">
              <a:solidFill>
                <a:srgbClr val="002060"/>
              </a:solidFill>
              <a:ea typeface="+mj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7638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" name="Google Shape;552;p13"/>
          <p:cNvGrpSpPr/>
          <p:nvPr/>
        </p:nvGrpSpPr>
        <p:grpSpPr>
          <a:xfrm>
            <a:off x="5130955" y="1706886"/>
            <a:ext cx="6054377" cy="3711725"/>
            <a:chOff x="1715066" y="1103461"/>
            <a:chExt cx="5717724" cy="3124203"/>
          </a:xfrm>
        </p:grpSpPr>
        <p:sp>
          <p:nvSpPr>
            <p:cNvPr id="553" name="Google Shape;553;p13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w="9525" cap="flat" cmpd="sng">
              <a:solidFill>
                <a:srgbClr val="44546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13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44546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5" name="Google Shape;555;p13"/>
          <p:cNvSpPr txBox="1"/>
          <p:nvPr/>
        </p:nvSpPr>
        <p:spPr>
          <a:xfrm>
            <a:off x="5223539" y="2321004"/>
            <a:ext cx="5869200" cy="2708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b="1" i="0" u="none" strike="noStrike" cap="none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النشاط الثاني:</a:t>
            </a:r>
            <a:endParaRPr dirty="0"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تعرف موارد الكتابة السردية من خلال النص النموذج</a:t>
            </a: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b="1" i="0" u="none" strike="noStrike" cap="none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5 دقائق</a:t>
            </a:r>
            <a:endParaRPr sz="4800" b="1" i="0" u="none" strike="noStrike" cap="none" dirty="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6" name="Google Shape;55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9260" y="2238423"/>
            <a:ext cx="2924072" cy="29240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84813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918AC-935D-C54D-174F-0F0AE5603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4ADBA2B-9E1A-BA37-409F-8BF811399146}"/>
              </a:ext>
            </a:extLst>
          </p:cNvPr>
          <p:cNvSpPr/>
          <p:nvPr/>
        </p:nvSpPr>
        <p:spPr>
          <a:xfrm>
            <a:off x="27213" y="11981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274E93-3180-316B-16ED-23B9A89142D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4D79734B-F2B9-AB6F-924A-0FA42DC06A3C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1BAB9B08-A669-964B-EA47-8F990B13E4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0162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Google Shape;902;p55">
            <a:extLst>
              <a:ext uri="{FF2B5EF4-FFF2-40B4-BE49-F238E27FC236}">
                <a16:creationId xmlns:a16="http://schemas.microsoft.com/office/drawing/2014/main" id="{32A78983-A31A-8AC3-04F9-C724C9D409D0}"/>
              </a:ext>
            </a:extLst>
          </p:cNvPr>
          <p:cNvSpPr txBox="1"/>
          <p:nvPr/>
        </p:nvSpPr>
        <p:spPr>
          <a:xfrm>
            <a:off x="1022555" y="80242"/>
            <a:ext cx="1031760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/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  <a:sym typeface="Calibri"/>
              </a:rPr>
              <a:t>الممارسة الموجهة الثنائية: </a:t>
            </a:r>
            <a:r>
              <a:rPr lang="ar-MA" altLang="fr-FR" sz="2000" b="1" dirty="0">
                <a:solidFill>
                  <a:srgbClr val="757070"/>
                </a:solidFill>
                <a:latin typeface="Calibri"/>
                <a:cs typeface="Calibri"/>
              </a:rPr>
              <a:t>نشتغل في ثنائيات لإتمام استخراج  أهم موارد الكتابة السردية من النص النموذج . </a:t>
            </a:r>
            <a:endParaRPr lang="ar-MA" sz="2000" b="1" dirty="0">
              <a:solidFill>
                <a:srgbClr val="757070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8" name="Google Shape;656;p54">
            <a:extLst>
              <a:ext uri="{FF2B5EF4-FFF2-40B4-BE49-F238E27FC236}">
                <a16:creationId xmlns:a16="http://schemas.microsoft.com/office/drawing/2014/main" id="{297DD121-3298-0847-87B5-B28879DED7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59407" y="23100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A873DBAD-A232-C7C5-1EAF-BFD122B9F95E}"/>
              </a:ext>
            </a:extLst>
          </p:cNvPr>
          <p:cNvSpPr txBox="1">
            <a:spLocks/>
          </p:cNvSpPr>
          <p:nvPr/>
        </p:nvSpPr>
        <p:spPr>
          <a:xfrm>
            <a:off x="815567" y="480312"/>
            <a:ext cx="10560865" cy="3858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altLang="fr-FR" sz="1400" dirty="0">
                <a:solidFill>
                  <a:schemeClr val="bg2">
                    <a:lumMod val="75000"/>
                  </a:schemeClr>
                </a:solidFill>
                <a:cs typeface="Calibri" panose="020F0502020204030204" pitchFamily="34" charset="0"/>
              </a:rPr>
              <a:t>يوجه  المدرس المتعلمين إلى الاشتغال في ثنائيات لاستخراج أدوات الكتابة السردية من النص، ويواكب اشتغالهم متنقلا بين الصفوف لمعاينة المنجز وتقديم الدعم للمتعثرين (النشاط 2- ص 14)</a:t>
            </a:r>
            <a:endParaRPr lang="fr-FR" dirty="0">
              <a:solidFill>
                <a:srgbClr val="BFBFBF"/>
              </a:solidFill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64A344F-3B22-3368-8E9D-C3BF1D88A0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286873"/>
              </p:ext>
            </p:extLst>
          </p:nvPr>
        </p:nvGraphicFramePr>
        <p:xfrm>
          <a:off x="686299" y="1570495"/>
          <a:ext cx="10768282" cy="4377255"/>
        </p:xfrm>
        <a:graphic>
          <a:graphicData uri="http://schemas.openxmlformats.org/drawingml/2006/table">
            <a:tbl>
              <a:tblPr rtl="1" firstRow="1" firstCol="1" bandRow="1">
                <a:tableStyleId>{21E4AEA4-8DFA-4A89-87EB-49C32662AFE0}</a:tableStyleId>
              </a:tblPr>
              <a:tblGrid>
                <a:gridCol w="3409826">
                  <a:extLst>
                    <a:ext uri="{9D8B030D-6E8A-4147-A177-3AD203B41FA5}">
                      <a16:colId xmlns:a16="http://schemas.microsoft.com/office/drawing/2014/main" val="350390385"/>
                    </a:ext>
                  </a:extLst>
                </a:gridCol>
                <a:gridCol w="2455473">
                  <a:extLst>
                    <a:ext uri="{9D8B030D-6E8A-4147-A177-3AD203B41FA5}">
                      <a16:colId xmlns:a16="http://schemas.microsoft.com/office/drawing/2014/main" val="1758431239"/>
                    </a:ext>
                  </a:extLst>
                </a:gridCol>
                <a:gridCol w="2513314">
                  <a:extLst>
                    <a:ext uri="{9D8B030D-6E8A-4147-A177-3AD203B41FA5}">
                      <a16:colId xmlns:a16="http://schemas.microsoft.com/office/drawing/2014/main" val="4130422710"/>
                    </a:ext>
                  </a:extLst>
                </a:gridCol>
                <a:gridCol w="2389669">
                  <a:extLst>
                    <a:ext uri="{9D8B030D-6E8A-4147-A177-3AD203B41FA5}">
                      <a16:colId xmlns:a16="http://schemas.microsoft.com/office/drawing/2014/main" val="1456038451"/>
                    </a:ext>
                  </a:extLst>
                </a:gridCol>
              </a:tblGrid>
              <a:tr h="28827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بعض موارد الكتابة السردية في النص النموذج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183838"/>
                  </a:ext>
                </a:extLst>
              </a:tr>
              <a:tr h="25943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التعابير </a:t>
                      </a:r>
                      <a:endParaRPr lang="fr-F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أفعال الكلام</a:t>
                      </a:r>
                      <a:endParaRPr lang="fr-F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الروابط</a:t>
                      </a:r>
                      <a:endParaRPr lang="fr-FR" sz="1800" b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وصف المشاعر</a:t>
                      </a:r>
                      <a:endParaRPr lang="fr-F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4876879"/>
                  </a:ext>
                </a:extLst>
              </a:tr>
              <a:tr h="3785117">
                <a:tc>
                  <a:txBody>
                    <a:bodyPr/>
                    <a:lstStyle/>
                    <a:p>
                      <a:pPr marL="342900" indent="-342900"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هكذا فُتحَ أَمامي بابٌ جَديدٌ</a:t>
                      </a:r>
                      <a:endParaRPr lang="ar-MA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342900" indent="-342900"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ar-M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......................................</a:t>
                      </a:r>
                      <a:endParaRPr lang="fr-FR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- قال الأستاذ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: "</a:t>
                      </a:r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فيك روح الكاتب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..."</a:t>
                      </a:r>
                    </a:p>
                    <a:p>
                      <a:pPr algn="r" rtl="1"/>
                      <a:r>
                        <a:rPr lang="ar-M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.....................................</a:t>
                      </a:r>
                      <a:endParaRPr lang="fr-FR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ar-SA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indent="-285750"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لكنّني"، "ثمّ"، "فـ"، </a:t>
                      </a:r>
                      <a:endParaRPr lang="ar-MA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indent="-285750"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ar-M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..........................</a:t>
                      </a:r>
                      <a:endParaRPr lang="fr-FR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-الإعجاب: 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"</a:t>
                      </a:r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شعرتُ أن للأقلام سحرًا خفيًّا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"</a:t>
                      </a:r>
                    </a:p>
                    <a:p>
                      <a:pPr algn="r" rtl="1"/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-</a:t>
                      </a:r>
                      <a:r>
                        <a:rPr lang="ar-M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............................</a:t>
                      </a:r>
                      <a:endParaRPr lang="fr-FR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38500263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289A2A3A-C3D9-2B54-DC3B-2A2C83DD296A}"/>
              </a:ext>
            </a:extLst>
          </p:cNvPr>
          <p:cNvSpPr txBox="1"/>
          <p:nvPr/>
        </p:nvSpPr>
        <p:spPr>
          <a:xfrm>
            <a:off x="4473677" y="954684"/>
            <a:ext cx="5889523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النشاط 2</a:t>
            </a:r>
            <a:r>
              <a:rPr lang="ar-S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-</a:t>
            </a:r>
            <a:r>
              <a:rPr lang="ar-S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 أستخرج من ال</a:t>
            </a:r>
            <a:r>
              <a:rPr lang="ar-M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نص موارد الكتابة السردية</a:t>
            </a:r>
            <a:r>
              <a:rPr lang="ar-S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: </a:t>
            </a:r>
            <a:endParaRPr lang="fr-FR" sz="2000" b="1" dirty="0">
              <a:solidFill>
                <a:srgbClr val="002060"/>
              </a:solidFill>
              <a:ea typeface="+mj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2864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4387CC0-A0EF-FB69-FFD6-2A5B1CC004C9}"/>
              </a:ext>
            </a:extLst>
          </p:cNvPr>
          <p:cNvSpPr/>
          <p:nvPr/>
        </p:nvSpPr>
        <p:spPr>
          <a:xfrm>
            <a:off x="27213" y="11981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23B7A0-D3E8-10E6-B4B2-7C03C81EAD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BFA0097C-D827-F898-DB15-D971FDE7F35D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0162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Google Shape;900;p55">
            <a:extLst>
              <a:ext uri="{FF2B5EF4-FFF2-40B4-BE49-F238E27FC236}">
                <a16:creationId xmlns:a16="http://schemas.microsoft.com/office/drawing/2014/main" id="{2B8F81EE-2C06-EA69-029F-18D2382F0FAB}"/>
              </a:ext>
            </a:extLst>
          </p:cNvPr>
          <p:cNvSpPr txBox="1">
            <a:spLocks/>
          </p:cNvSpPr>
          <p:nvPr/>
        </p:nvSpPr>
        <p:spPr>
          <a:xfrm>
            <a:off x="851839" y="333993"/>
            <a:ext cx="10373090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MA" sz="14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يعلن المدرس نهاية المدة المخصصة للنشاط، ثم يستمع إلى إجابات 3 ثنائيات، ويحث  المتعلمين على تعليل الإجابة، متوخيا خلق تفاعل صفي بطرح سؤال: ما رأيكم في إجابة زميلكم.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Google Shape;902;p55">
            <a:extLst>
              <a:ext uri="{FF2B5EF4-FFF2-40B4-BE49-F238E27FC236}">
                <a16:creationId xmlns:a16="http://schemas.microsoft.com/office/drawing/2014/main" id="{E577BFF9-290D-608D-8C15-AADED6827C28}"/>
              </a:ext>
            </a:extLst>
          </p:cNvPr>
          <p:cNvSpPr txBox="1"/>
          <p:nvPr/>
        </p:nvSpPr>
        <p:spPr>
          <a:xfrm>
            <a:off x="2362324" y="80242"/>
            <a:ext cx="897783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  <a:sym typeface="Calibri"/>
              </a:rPr>
              <a:t>لنستمع إلى إجابتكم.</a:t>
            </a:r>
            <a:endParaRPr dirty="0"/>
          </a:p>
        </p:txBody>
      </p:sp>
      <p:pic>
        <p:nvPicPr>
          <p:cNvPr id="8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262F39C2-B766-7C73-99DB-2EB3D3BF65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248" y="83931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Public Speaking Made Easy | First United Bank">
            <a:extLst>
              <a:ext uri="{FF2B5EF4-FFF2-40B4-BE49-F238E27FC236}">
                <a16:creationId xmlns:a16="http://schemas.microsoft.com/office/drawing/2014/main" id="{9A8C194B-7F59-48AA-21ED-CEF653B1A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117" y="1456857"/>
            <a:ext cx="5626210" cy="37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peaker At Seminar Stock Illustration - Download Image Now - Lectern,  Presentation - Speech, Professor - iStock">
            <a:extLst>
              <a:ext uri="{FF2B5EF4-FFF2-40B4-BE49-F238E27FC236}">
                <a16:creationId xmlns:a16="http://schemas.microsoft.com/office/drawing/2014/main" id="{D38868EA-E260-3E54-E401-1923805D4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863" y="1456857"/>
            <a:ext cx="3780000" cy="37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287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863E7021-E1F9-1E6D-87AA-933CAF2FED48}"/>
              </a:ext>
            </a:extLst>
          </p:cNvPr>
          <p:cNvSpPr/>
          <p:nvPr/>
        </p:nvSpPr>
        <p:spPr>
          <a:xfrm>
            <a:off x="-6896" y="9878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2C3D16F6-84F4-A124-9FB9-9BFA10F404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06FC9D-CAA9-BE36-8910-3D0C7A1D5CBB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Google Shape;610;p57">
            <a:extLst>
              <a:ext uri="{FF2B5EF4-FFF2-40B4-BE49-F238E27FC236}">
                <a16:creationId xmlns:a16="http://schemas.microsoft.com/office/drawing/2014/main" id="{8DED45F8-282C-DF9B-735D-58D21B9476A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902" y="36580"/>
            <a:ext cx="730250" cy="7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‫Lovepik- صورة JPG-501123007 id صورة فوتوغرافية بحث - صور معلمة أنثى تكتب  على السبورة‬‎">
            <a:extLst>
              <a:ext uri="{FF2B5EF4-FFF2-40B4-BE49-F238E27FC236}">
                <a16:creationId xmlns:a16="http://schemas.microsoft.com/office/drawing/2014/main" id="{ED450D98-A925-39ED-6012-5F8019702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065" y="2519363"/>
            <a:ext cx="7285703" cy="3497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548;p49">
            <a:extLst>
              <a:ext uri="{FF2B5EF4-FFF2-40B4-BE49-F238E27FC236}">
                <a16:creationId xmlns:a16="http://schemas.microsoft.com/office/drawing/2014/main" id="{9D584ADA-7948-0D66-3B16-625C0E45F0DD}"/>
              </a:ext>
            </a:extLst>
          </p:cNvPr>
          <p:cNvSpPr txBox="1">
            <a:spLocks/>
          </p:cNvSpPr>
          <p:nvPr/>
        </p:nvSpPr>
        <p:spPr>
          <a:xfrm>
            <a:off x="919210" y="15644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MA" altLang="fr-FR" sz="2000" b="1" dirty="0">
                <a:solidFill>
                  <a:srgbClr val="757070"/>
                </a:solidFill>
                <a:latin typeface="Calibri"/>
                <a:cs typeface="Calibri"/>
              </a:rPr>
              <a:t>نستخرج أهم موارد الكتابة السردية من النص النموذج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3">
            <a:extLst>
              <a:ext uri="{FF2B5EF4-FFF2-40B4-BE49-F238E27FC236}">
                <a16:creationId xmlns:a16="http://schemas.microsoft.com/office/drawing/2014/main" id="{712235F6-50DB-7811-0DF8-FF97E5C19B43}"/>
              </a:ext>
            </a:extLst>
          </p:cNvPr>
          <p:cNvSpPr txBox="1">
            <a:spLocks/>
          </p:cNvSpPr>
          <p:nvPr/>
        </p:nvSpPr>
        <p:spPr>
          <a:xfrm>
            <a:off x="815567" y="476420"/>
            <a:ext cx="10560865" cy="4528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altLang="fr-FR" sz="1400" dirty="0">
                <a:solidFill>
                  <a:schemeClr val="bg2">
                    <a:lumMod val="75000"/>
                  </a:schemeClr>
                </a:solidFill>
                <a:cs typeface="Calibri" panose="020F0502020204030204" pitchFamily="34" charset="0"/>
              </a:rPr>
              <a:t>يواكب المدرس إجابات المتعلمين، ويطلب تدوينها على السبورة، وبعد تعليل الإجابات والتأكد من صحتها ينقل الجدول إلى كراسة المتعلم أو دفتر الدروس (النشاط 3 ص 15) </a:t>
            </a:r>
            <a:endParaRPr lang="fr-FR" dirty="0">
              <a:solidFill>
                <a:srgbClr val="BFBFBF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BABCD26-A202-EEE1-CD68-FA8E879A19D3}"/>
              </a:ext>
            </a:extLst>
          </p:cNvPr>
          <p:cNvSpPr txBox="1"/>
          <p:nvPr/>
        </p:nvSpPr>
        <p:spPr>
          <a:xfrm>
            <a:off x="1759974" y="1760927"/>
            <a:ext cx="9439818" cy="47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540385" algn="r" rtl="1">
              <a:lnSpc>
                <a:spcPct val="107000"/>
              </a:lnSpc>
              <a:spcAft>
                <a:spcPts val="800"/>
              </a:spcAft>
            </a:pPr>
            <a:r>
              <a:rPr lang="ar-MA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يتلقى المدرس الإجابات ويتعهدها بالمواكبة والتعزيز،  ويختار نماذج تدون على السبورة.. 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891343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918AC-935D-C54D-174F-0F0AE5603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4ADBA2B-9E1A-BA37-409F-8BF811399146}"/>
              </a:ext>
            </a:extLst>
          </p:cNvPr>
          <p:cNvSpPr/>
          <p:nvPr/>
        </p:nvSpPr>
        <p:spPr>
          <a:xfrm>
            <a:off x="27213" y="11981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274E93-3180-316B-16ED-23B9A89142D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4D79734B-F2B9-AB6F-924A-0FA42DC06A3C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1BAB9B08-A669-964B-EA47-8F990B13E4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0162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Google Shape;902;p55">
            <a:extLst>
              <a:ext uri="{FF2B5EF4-FFF2-40B4-BE49-F238E27FC236}">
                <a16:creationId xmlns:a16="http://schemas.microsoft.com/office/drawing/2014/main" id="{32A78983-A31A-8AC3-04F9-C724C9D409D0}"/>
              </a:ext>
            </a:extLst>
          </p:cNvPr>
          <p:cNvSpPr txBox="1"/>
          <p:nvPr/>
        </p:nvSpPr>
        <p:spPr>
          <a:xfrm>
            <a:off x="1022555" y="80242"/>
            <a:ext cx="1031760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/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  <a:sym typeface="Calibri"/>
              </a:rPr>
              <a:t>الممارسة الموجهة الثنائية: </a:t>
            </a:r>
            <a:r>
              <a:rPr lang="ar-MA" altLang="fr-FR" sz="2000" b="1" dirty="0">
                <a:solidFill>
                  <a:srgbClr val="757070"/>
                </a:solidFill>
                <a:latin typeface="Calibri"/>
                <a:cs typeface="Calibri"/>
              </a:rPr>
              <a:t>نشتغل في ثنائيات لاستخراج أهم موارد الكتابة السردية من النص النموذج . </a:t>
            </a:r>
            <a:endParaRPr lang="ar-MA" sz="2000" b="1" dirty="0">
              <a:solidFill>
                <a:srgbClr val="757070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8" name="Google Shape;656;p54">
            <a:extLst>
              <a:ext uri="{FF2B5EF4-FFF2-40B4-BE49-F238E27FC236}">
                <a16:creationId xmlns:a16="http://schemas.microsoft.com/office/drawing/2014/main" id="{297DD121-3298-0847-87B5-B28879DED7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59407" y="23100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A873DBAD-A232-C7C5-1EAF-BFD122B9F95E}"/>
              </a:ext>
            </a:extLst>
          </p:cNvPr>
          <p:cNvSpPr txBox="1">
            <a:spLocks/>
          </p:cNvSpPr>
          <p:nvPr/>
        </p:nvSpPr>
        <p:spPr>
          <a:xfrm>
            <a:off x="815567" y="480312"/>
            <a:ext cx="10560865" cy="3858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altLang="fr-FR" sz="1400" dirty="0">
                <a:solidFill>
                  <a:schemeClr val="bg2">
                    <a:lumMod val="75000"/>
                  </a:schemeClr>
                </a:solidFill>
                <a:cs typeface="Calibri" panose="020F0502020204030204" pitchFamily="34" charset="0"/>
              </a:rPr>
              <a:t>يوجه  المدرس المتعلمين إلى الاشتغال في ثنائيات لاستخراج أدوات الكتابة السردية من النص، ويواكب اشتغالهم متنقلا بين الصفوف لمعاينة المنجز وتقديم الدعم للمتعثرين (النشاط 2- ص 14)</a:t>
            </a:r>
            <a:endParaRPr lang="fr-FR" dirty="0">
              <a:solidFill>
                <a:srgbClr val="BFBFBF"/>
              </a:solidFill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64A344F-3B22-3368-8E9D-C3BF1D88A0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545187"/>
              </p:ext>
            </p:extLst>
          </p:nvPr>
        </p:nvGraphicFramePr>
        <p:xfrm>
          <a:off x="686299" y="1570495"/>
          <a:ext cx="10768282" cy="4377255"/>
        </p:xfrm>
        <a:graphic>
          <a:graphicData uri="http://schemas.openxmlformats.org/drawingml/2006/table">
            <a:tbl>
              <a:tblPr rtl="1" firstRow="1" firstCol="1" bandRow="1">
                <a:tableStyleId>{21E4AEA4-8DFA-4A89-87EB-49C32662AFE0}</a:tableStyleId>
              </a:tblPr>
              <a:tblGrid>
                <a:gridCol w="3409826">
                  <a:extLst>
                    <a:ext uri="{9D8B030D-6E8A-4147-A177-3AD203B41FA5}">
                      <a16:colId xmlns:a16="http://schemas.microsoft.com/office/drawing/2014/main" val="350390385"/>
                    </a:ext>
                  </a:extLst>
                </a:gridCol>
                <a:gridCol w="2455473">
                  <a:extLst>
                    <a:ext uri="{9D8B030D-6E8A-4147-A177-3AD203B41FA5}">
                      <a16:colId xmlns:a16="http://schemas.microsoft.com/office/drawing/2014/main" val="1758431239"/>
                    </a:ext>
                  </a:extLst>
                </a:gridCol>
                <a:gridCol w="2513314">
                  <a:extLst>
                    <a:ext uri="{9D8B030D-6E8A-4147-A177-3AD203B41FA5}">
                      <a16:colId xmlns:a16="http://schemas.microsoft.com/office/drawing/2014/main" val="4130422710"/>
                    </a:ext>
                  </a:extLst>
                </a:gridCol>
                <a:gridCol w="2389669">
                  <a:extLst>
                    <a:ext uri="{9D8B030D-6E8A-4147-A177-3AD203B41FA5}">
                      <a16:colId xmlns:a16="http://schemas.microsoft.com/office/drawing/2014/main" val="1456038451"/>
                    </a:ext>
                  </a:extLst>
                </a:gridCol>
              </a:tblGrid>
              <a:tr h="28827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بعض موارد الكتابة السردية في النص النموذج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183838"/>
                  </a:ext>
                </a:extLst>
              </a:tr>
              <a:tr h="25943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التعابير </a:t>
                      </a:r>
                      <a:endParaRPr lang="fr-F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أفعال الكلام</a:t>
                      </a:r>
                      <a:endParaRPr lang="fr-F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الروابط</a:t>
                      </a:r>
                      <a:endParaRPr lang="fr-FR" sz="1800" b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وصف المشاعر</a:t>
                      </a:r>
                      <a:endParaRPr lang="fr-F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4876879"/>
                  </a:ext>
                </a:extLst>
              </a:tr>
              <a:tr h="3785117"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- هكذا فُتحَ أَمامي بابٌ جَديدٌ</a:t>
                      </a:r>
                      <a:endParaRPr lang="fr-FR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"</a:t>
                      </a:r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مُنذُ طُفولتِي"، "ذاتَ مساءٍ"</a:t>
                      </a:r>
                      <a:r>
                        <a:rPr lang="ar-M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؛</a:t>
                      </a:r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"في اليومِ التالي"،</a:t>
                      </a:r>
                      <a:endParaRPr lang="ar-MA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"ذاتَ يومٍ"، "مَع مُرورِ السِّنين"، "واليومَ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"</a:t>
                      </a:r>
                      <a:r>
                        <a:rPr lang="ar-M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؛</a:t>
                      </a:r>
                      <a:br>
                        <a:rPr lang="fr-F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</a:br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- 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"</a:t>
                      </a:r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حينها"، "وكانت تلك الشرارة الأولى"</a:t>
                      </a:r>
                      <a:r>
                        <a:rPr lang="ar-M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؛</a:t>
                      </a:r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"شيئًا فشيئًا"، "ثم"، "وهكذا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"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- قالت: (فقالت لي..)</a:t>
                      </a:r>
                      <a:endParaRPr lang="fr-FR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r" rtl="1"/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- قال أبي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: "</a:t>
                      </a:r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عندك خيال كاتب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!"</a:t>
                      </a:r>
                    </a:p>
                    <a:p>
                      <a:pPr algn="r" rtl="1"/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- قال الأستاذ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: "</a:t>
                      </a:r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فيك روح الكاتب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..."</a:t>
                      </a:r>
                    </a:p>
                    <a:p>
                      <a:pPr algn="r" rtl="1"/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- أهمس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: "</a:t>
                      </a:r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شكرًا أيتها الأقلام</a:t>
                      </a: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..."</a:t>
                      </a:r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-.......</a:t>
                      </a:r>
                      <a:endParaRPr lang="fr-FR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ar-SA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indent="-285750"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لكنّني"، "ثمّ"، "فـ"، </a:t>
                      </a:r>
                      <a:endParaRPr lang="ar-MA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indent="-285750"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"وهكذا"، </a:t>
                      </a:r>
                      <a:endParaRPr lang="ar-MA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indent="-285750"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"حينها"، </a:t>
                      </a:r>
                      <a:endParaRPr lang="ar-MA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indent="-285750"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"مُنذُ"، </a:t>
                      </a:r>
                      <a:endParaRPr lang="ar-MA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indent="-285750"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"شيئًا فشيئًا"، </a:t>
                      </a:r>
                      <a:endParaRPr lang="ar-MA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indent="-285750"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"واليومَ"، "حتى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"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-الإعجاب: 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"</a:t>
                      </a:r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شعرتُ أن للأقلام سحرًا خفيًّا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"</a:t>
                      </a:r>
                    </a:p>
                    <a:p>
                      <a:pPr algn="r" rtl="1"/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- الدهشة: 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"</a:t>
                      </a:r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غمَرني شعور لا يُوصَف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"</a:t>
                      </a:r>
                    </a:p>
                    <a:p>
                      <a:pPr algn="r" rtl="1"/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- السعادة: 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"</a:t>
                      </a:r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شعرت بفرح لم أعرفه من قبل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"</a:t>
                      </a:r>
                    </a:p>
                    <a:p>
                      <a:pPr algn="r" rtl="1"/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- التوتر: 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"</a:t>
                      </a:r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خفق قلبي بشدة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"</a:t>
                      </a:r>
                    </a:p>
                    <a:p>
                      <a:pPr algn="r" rtl="1"/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- الرضا: "شعرت أنني أتنفّس بعمق"</a:t>
                      </a:r>
                      <a:endParaRPr lang="fr-FR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r" rtl="1"/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- الفخر والامتنان: 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"</a:t>
                      </a:r>
                      <a:r>
                        <a:rPr lang="ar-S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أبتسم وأهمس</a:t>
                      </a:r>
                      <a:r>
                        <a:rPr lang="fr-FR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..."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38500263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289A2A3A-C3D9-2B54-DC3B-2A2C83DD296A}"/>
              </a:ext>
            </a:extLst>
          </p:cNvPr>
          <p:cNvSpPr txBox="1"/>
          <p:nvPr/>
        </p:nvSpPr>
        <p:spPr>
          <a:xfrm>
            <a:off x="4473677" y="954684"/>
            <a:ext cx="5889523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النشاط 2</a:t>
            </a:r>
            <a:r>
              <a:rPr lang="ar-S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-</a:t>
            </a:r>
            <a:r>
              <a:rPr lang="ar-S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 أستخرج من ال</a:t>
            </a:r>
            <a:r>
              <a:rPr lang="ar-M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نص موارد الكتابة السردية</a:t>
            </a:r>
            <a:r>
              <a:rPr lang="ar-S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: </a:t>
            </a:r>
            <a:endParaRPr lang="fr-FR" sz="2000" b="1" dirty="0">
              <a:solidFill>
                <a:srgbClr val="002060"/>
              </a:solidFill>
              <a:ea typeface="+mj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5386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586C0-F1CB-1FBC-44D2-895B64206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4">
            <a:extLst>
              <a:ext uri="{FF2B5EF4-FFF2-40B4-BE49-F238E27FC236}">
                <a16:creationId xmlns:a16="http://schemas.microsoft.com/office/drawing/2014/main" id="{3B3059EB-3792-180C-FA88-6EAF01F3BC28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4" name="Rectangle : coins arrondis 10">
              <a:extLst>
                <a:ext uri="{FF2B5EF4-FFF2-40B4-BE49-F238E27FC236}">
                  <a16:creationId xmlns:a16="http://schemas.microsoft.com/office/drawing/2014/main" id="{9BA03BB7-3F00-9E40-3A6F-A16E7580F588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" name="Rectangle 18">
              <a:extLst>
                <a:ext uri="{FF2B5EF4-FFF2-40B4-BE49-F238E27FC236}">
                  <a16:creationId xmlns:a16="http://schemas.microsoft.com/office/drawing/2014/main" id="{4DC83E92-C9D2-1419-C0D1-AD945F54965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" name="Rectangle 19">
              <a:extLst>
                <a:ext uri="{FF2B5EF4-FFF2-40B4-BE49-F238E27FC236}">
                  <a16:creationId xmlns:a16="http://schemas.microsoft.com/office/drawing/2014/main" id="{47DDDED7-72CB-DFF8-3093-97FBD5F6614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2" name="TextBox 6">
            <a:extLst>
              <a:ext uri="{FF2B5EF4-FFF2-40B4-BE49-F238E27FC236}">
                <a16:creationId xmlns:a16="http://schemas.microsoft.com/office/drawing/2014/main" id="{E512761D-8069-06F4-0F2F-68E75AA86B9F}"/>
              </a:ext>
            </a:extLst>
          </p:cNvPr>
          <p:cNvSpPr txBox="1"/>
          <p:nvPr/>
        </p:nvSpPr>
        <p:spPr>
          <a:xfrm>
            <a:off x="5223539" y="2321004"/>
            <a:ext cx="5869200" cy="295465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>
                <a:solidFill>
                  <a:srgbClr val="44546A"/>
                </a:solidFill>
                <a:latin typeface="Calibri"/>
                <a:cs typeface="Calibri"/>
              </a:rPr>
              <a:t>النشاط الثالث:</a:t>
            </a:r>
          </a:p>
          <a:p>
            <a:pPr algn="ct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استنتاج خطاطة النص السردي</a:t>
            </a:r>
          </a:p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15 دقيقة 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0328E1A-6424-BF34-2151-E56E116D0D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83" y="2321004"/>
            <a:ext cx="2697339" cy="269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0272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87B20-5889-CB2D-2F95-4C930128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B39E3D8A-52D2-2064-210E-6DB6722A2577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97923C4F-7A95-0C90-7F25-E607055788F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D85A7A66-AAD4-2F68-71D1-8B0D981FE1B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4AC2F6CA-65E4-C5D5-5A64-C8DCDC06117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E7CE5065-5221-BC2F-4F50-7E6CE30DB22A}"/>
              </a:ext>
            </a:extLst>
          </p:cNvPr>
          <p:cNvSpPr txBox="1"/>
          <p:nvPr/>
        </p:nvSpPr>
        <p:spPr>
          <a:xfrm>
            <a:off x="5223539" y="2321004"/>
            <a:ext cx="5869200" cy="116955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dirty="0">
                <a:solidFill>
                  <a:srgbClr val="44546A"/>
                </a:solidFill>
                <a:latin typeface="Calibri"/>
                <a:cs typeface="Calibri"/>
              </a:rPr>
              <a:t>النمذجة</a:t>
            </a:r>
            <a:br>
              <a:rPr lang="ar-MA" sz="9600" dirty="0"/>
            </a:br>
            <a:r>
              <a:rPr lang="ar-MA" sz="2800" b="1" dirty="0">
                <a:solidFill>
                  <a:srgbClr val="44546A"/>
                </a:solidFill>
                <a:latin typeface="Calibri"/>
                <a:cs typeface="Calibri"/>
              </a:rPr>
              <a:t>(07  دقائق)</a:t>
            </a:r>
            <a:endParaRPr lang="fr-FR" sz="2800" b="1" dirty="0">
              <a:solidFill>
                <a:srgbClr val="44546A"/>
              </a:solidFill>
              <a:latin typeface="Calibri"/>
              <a:cs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735F917-8D3B-BFF8-74FD-063AD9859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6668" y="1525583"/>
            <a:ext cx="3650756" cy="3650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699777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33"/>
          <p:cNvSpPr/>
          <p:nvPr/>
        </p:nvSpPr>
        <p:spPr>
          <a:xfrm>
            <a:off x="54427" y="55062"/>
            <a:ext cx="12137573" cy="81579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4" name="Google Shape;834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7910" y="91374"/>
            <a:ext cx="744881" cy="744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33" descr="Image générée"/>
          <p:cNvPicPr preferRelativeResize="0"/>
          <p:nvPr/>
        </p:nvPicPr>
        <p:blipFill rotWithShape="1">
          <a:blip r:embed="rId4">
            <a:alphaModFix/>
          </a:blip>
          <a:srcRect l="3539" t="24327" r="75793" b="61971"/>
          <a:stretch/>
        </p:blipFill>
        <p:spPr>
          <a:xfrm>
            <a:off x="11333166" y="9878"/>
            <a:ext cx="705586" cy="704386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3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 cap="flat" cmpd="sng">
            <a:solidFill>
              <a:srgbClr val="F7CAA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7" name="Google Shape;837;p33"/>
          <p:cNvSpPr txBox="1"/>
          <p:nvPr/>
        </p:nvSpPr>
        <p:spPr>
          <a:xfrm>
            <a:off x="1337188" y="110718"/>
            <a:ext cx="10029660" cy="361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يحدد المدرس المهمة، ويشرحها ويدعو المتعلمين إلى الانتباه: </a:t>
            </a:r>
            <a:endParaRPr sz="2000" b="1" i="0" u="none" strike="noStrike" cap="non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8" name="Google Shape;838;p33"/>
          <p:cNvSpPr txBox="1"/>
          <p:nvPr/>
        </p:nvSpPr>
        <p:spPr>
          <a:xfrm>
            <a:off x="1675221" y="560020"/>
            <a:ext cx="9454137" cy="19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3F4F"/>
              </a:buClr>
              <a:buSzPts val="1400"/>
              <a:buFont typeface="Arial"/>
              <a:buNone/>
            </a:pPr>
            <a:r>
              <a:rPr lang="ar-MA" sz="1400" b="0" i="0" u="none" strike="noStrike" cap="none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يدعو المدرس المتعلمين إلى الانتباه ويشرح لهم المهمة: </a:t>
            </a:r>
            <a:endParaRPr sz="1400" b="0" i="1" u="none" strike="noStrike" cap="none">
              <a:solidFill>
                <a:srgbClr val="AEAB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9" name="Google Shape;839;p33"/>
          <p:cNvSpPr txBox="1"/>
          <p:nvPr/>
        </p:nvSpPr>
        <p:spPr>
          <a:xfrm>
            <a:off x="825152" y="2097677"/>
            <a:ext cx="10304206" cy="3063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سنشتغل خلال هذا النشاط على تعرف </a:t>
            </a:r>
            <a:r>
              <a:rPr lang="ar-MA" sz="28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الخطاطة السردية </a:t>
            </a:r>
            <a:r>
              <a:rPr lang="ar-MA" sz="2800" b="1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(البداية – التحول – النهاية) من خلال نص سردي نموذجي. لندرك كيف تُسهم هذه المراحل في بناء تجربة سردية متماسكة.</a:t>
            </a:r>
            <a:endParaRPr dirty="0"/>
          </a:p>
          <a:p>
            <a:pPr marL="0" marR="0" lvl="0" indent="0" algn="just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MA" sz="2800" b="1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سأنجز جزء من المهمة أولا ، وسأصرح بالخطوات التي سأسلكها. </a:t>
            </a:r>
            <a:endParaRPr dirty="0"/>
          </a:p>
          <a:p>
            <a:pPr marL="0" marR="0" lvl="0" indent="0" algn="just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MA" sz="2800" b="1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لذا، انتبهوا وركزوا جيدا، على الكيفية التي سأنجز بها المهمة كي تتمكنوا من محاكاتها بعد ذلك.</a:t>
            </a:r>
            <a:endParaRPr sz="2800" b="1" i="0" u="none" strike="noStrike" cap="none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040B3-3619-5373-56F8-9213C8166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1AB4012-47D9-6899-D516-32522CB3B855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:a16="http://schemas.microsoft.com/office/drawing/2014/main" id="{05F06978-A79E-2784-AC59-CCDD67A650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267910" y="9137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43DF97ED-C9F8-AF36-BFB4-BED2B602A4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3166" y="9878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2095C8F-1A69-8683-D0B8-E4D5217754F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A027181D-493F-1A7E-31BC-276C1880B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9699" y="471532"/>
            <a:ext cx="10029660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09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defTabSz="914400">
              <a:buNone/>
            </a:pPr>
            <a:r>
              <a:rPr lang="ar-MA" sz="1400" dirty="0">
                <a:solidFill>
                  <a:schemeClr val="bg2">
                    <a:lumMod val="75000"/>
                  </a:schemeClr>
                </a:solidFill>
                <a:latin typeface="+mn-lt"/>
                <a:cs typeface="Calibri" panose="020F0502020204030204" pitchFamily="34" charset="0"/>
              </a:rPr>
              <a:t>يعود المدرس إلى النص، يطلب من بعض المتعلمين إعادة سرد أهم الأحداث بأسلوبهم، ويشرع في يطرح الأسئلة قائلا: "سأطرح على نفسي مجموعة من الأسئلة من أجل تحقيق فهم عام للنص". ويجيب عنها، كما يمكنه الاستعانة بإجابات التلاميذ لتهيئهم لاكتشاف البنية السردية. </a:t>
            </a:r>
            <a:endParaRPr lang="ar-MA" altLang="fr-FR" sz="1400" dirty="0">
              <a:solidFill>
                <a:schemeClr val="bg2">
                  <a:lumMod val="75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813CE39-55A7-E388-932B-6614D283FDA0}"/>
              </a:ext>
            </a:extLst>
          </p:cNvPr>
          <p:cNvSpPr txBox="1"/>
          <p:nvPr/>
        </p:nvSpPr>
        <p:spPr>
          <a:xfrm>
            <a:off x="267910" y="5620327"/>
            <a:ext cx="9094839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الأسئلة</a:t>
            </a:r>
            <a:r>
              <a:rPr lang="ar-MA" sz="28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القصة التي يرويها الكاتب في هذا النص؟</a:t>
            </a:r>
          </a:p>
          <a:p>
            <a:pPr algn="r" rtl="1"/>
            <a:r>
              <a:rPr lang="ar-MA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latin typeface="Calibri" panose="020F0502020204030204" pitchFamily="34" charset="0"/>
                <a:cs typeface="Calibri" panose="020F0502020204030204" pitchFamily="34" charset="0"/>
              </a:rPr>
              <a:t>من المتحدث؟ ما الحدث الرئيس في النص؟ ما المشاعر التي عبر عنها الكاتب؟</a:t>
            </a:r>
            <a:endParaRPr lang="fr-F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45127CAF-5959-7D4F-1E5C-AE21FF97E053}"/>
              </a:ext>
            </a:extLst>
          </p:cNvPr>
          <p:cNvSpPr/>
          <p:nvPr/>
        </p:nvSpPr>
        <p:spPr>
          <a:xfrm>
            <a:off x="4256720" y="5166611"/>
            <a:ext cx="580750" cy="3985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21D316D9-6072-292E-DCD0-22102F6EA6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7188" y="110718"/>
            <a:ext cx="10029660" cy="36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>
              <a:lnSpc>
                <a:spcPts val="2075"/>
              </a:lnSpc>
              <a:spcBef>
                <a:spcPct val="0"/>
              </a:spcBef>
              <a:buNone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+mj-ea"/>
                <a:cs typeface="Calibri" panose="020F0502020204030204" pitchFamily="34" charset="0"/>
              </a:rPr>
              <a:t>ينجز المدرس المهمة: يقرأ النص قراءة معبرة ويطرح أسئلة للفهم العام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+mj-ea"/>
                <a:cs typeface="Calibri" panose="020F0502020204030204" pitchFamily="34" charset="0"/>
                <a:sym typeface="Calibri"/>
              </a:rPr>
              <a:t>: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ea typeface="+mj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26FACE6-916C-43D5-E9AE-9AAD443921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646" y="998111"/>
            <a:ext cx="8840576" cy="411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7217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01BCF-E8DA-9411-A32D-F56B1669B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DEAEDE0-38FC-CC18-613D-DD8CCF9A7FB8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:a16="http://schemas.microsoft.com/office/drawing/2014/main" id="{0D6C6449-D8F8-8FC7-33E2-8A6BC5B45F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267910" y="9137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063EB092-A91E-DCFF-4E2F-ACECEDE199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3166" y="9878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68063B-8DD9-7308-7268-5023413916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ED57072-D94A-22CC-A965-CC4914DA4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9699" y="471532"/>
            <a:ext cx="10029660" cy="193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09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defTabSz="914400">
              <a:buNone/>
            </a:pPr>
            <a:r>
              <a:rPr lang="ar-MA" sz="1400" dirty="0">
                <a:solidFill>
                  <a:schemeClr val="bg2">
                    <a:lumMod val="75000"/>
                  </a:schemeClr>
                </a:solidFill>
                <a:latin typeface="+mn-lt"/>
                <a:cs typeface="Calibri" panose="020F0502020204030204" pitchFamily="34" charset="0"/>
              </a:rPr>
              <a:t>يبدأ المدرس في تحليل النص، مبرزًا المراحل السردية بالتدرج، ويُدونها في جدول أمام المتعلمين، معتمدا أسئلة متدرجة، ومصرحا بسيرورة التفكير والتوصل إلى الجواب المناسب</a:t>
            </a:r>
            <a:r>
              <a:rPr lang="ar-MA" sz="1400" dirty="0">
                <a:solidFill>
                  <a:srgbClr val="323F4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altLang="fr-FR" sz="1400" dirty="0">
              <a:solidFill>
                <a:srgbClr val="323F4F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1E757D6-3F53-5D34-1383-5A52CCBBDEAA}"/>
              </a:ext>
            </a:extLst>
          </p:cNvPr>
          <p:cNvSpPr txBox="1"/>
          <p:nvPr/>
        </p:nvSpPr>
        <p:spPr>
          <a:xfrm>
            <a:off x="108160" y="4111433"/>
            <a:ext cx="8470840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2800" dirty="0">
                <a:latin typeface="Calibri" panose="020F0502020204030204" pitchFamily="34" charset="0"/>
                <a:cs typeface="Calibri" panose="020F0502020204030204" pitchFamily="34" charset="0"/>
              </a:rPr>
              <a:t> كان الطفل/ السارد منذ طفولته يجد متعة في مراقبة أخته وهي تكتب في مفكرتها، وشعر بجاذبية غامضة نحو الأقلام والكتابة.</a:t>
            </a:r>
            <a:endParaRPr lang="fr-F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86BAE9BA-6FEE-EE77-45F4-9F1445F40EB3}"/>
              </a:ext>
            </a:extLst>
          </p:cNvPr>
          <p:cNvSpPr/>
          <p:nvPr/>
        </p:nvSpPr>
        <p:spPr>
          <a:xfrm>
            <a:off x="4094677" y="3544058"/>
            <a:ext cx="802584" cy="5673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1CDF134B-37C4-FF76-E797-C6ECE8003C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7188" y="110718"/>
            <a:ext cx="10029660" cy="36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>
              <a:lnSpc>
                <a:spcPts val="2075"/>
              </a:lnSpc>
              <a:spcBef>
                <a:spcPct val="0"/>
              </a:spcBef>
              <a:buNone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+mj-ea"/>
                <a:cs typeface="Calibri" panose="020F0502020204030204" pitchFamily="34" charset="0"/>
              </a:rPr>
              <a:t>ينجز المدرس المهمة: اكتشاف مراحل الخطاطة السردية، </a:t>
            </a:r>
            <a:r>
              <a:rPr lang="ar-MA" sz="2000" b="1" dirty="0">
                <a:ea typeface="+mj-ea"/>
                <a:cs typeface="Calibri" panose="020F0502020204030204" pitchFamily="34" charset="0"/>
              </a:rPr>
              <a:t>بصوت مسموع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+mj-ea"/>
                <a:cs typeface="Calibri" panose="020F0502020204030204" pitchFamily="34" charset="0"/>
                <a:sym typeface="Calibri"/>
              </a:rPr>
              <a:t>: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ea typeface="+mj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CEE2093-66B4-C36C-A2A1-A7105C3B1C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675" y="3033582"/>
            <a:ext cx="769954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سؤال: كيف كانت بداية القصة؟ ما الحالة التي كان يعيشها الكاتب في البداية؟</a:t>
            </a:r>
            <a:endParaRPr lang="fr-FR" altLang="fr-FR" sz="2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FB288417-A4E1-59BD-1635-9A90793C8AD5}"/>
              </a:ext>
            </a:extLst>
          </p:cNvPr>
          <p:cNvSpPr/>
          <p:nvPr/>
        </p:nvSpPr>
        <p:spPr>
          <a:xfrm>
            <a:off x="4082253" y="2334149"/>
            <a:ext cx="815008" cy="675675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22505DB-4A57-B3D3-ABBA-CADBF415C1F8}"/>
              </a:ext>
            </a:extLst>
          </p:cNvPr>
          <p:cNvSpPr txBox="1"/>
          <p:nvPr/>
        </p:nvSpPr>
        <p:spPr>
          <a:xfrm>
            <a:off x="1315245" y="5948004"/>
            <a:ext cx="5496231" cy="46166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sz="2400" dirty="0">
                <a:latin typeface="Calibri" panose="020F0502020204030204" pitchFamily="34" charset="0"/>
                <a:cs typeface="Calibri" panose="020F0502020204030204" pitchFamily="34" charset="0"/>
              </a:rPr>
              <a:t>هذا المقطع يسمى 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وضعية البداية</a:t>
            </a:r>
            <a:r>
              <a:rPr lang="ar-MA" sz="2400" dirty="0">
                <a:latin typeface="Calibri" panose="020F0502020204030204" pitchFamily="34" charset="0"/>
                <a:cs typeface="Calibri" panose="020F0502020204030204" pitchFamily="34" charset="0"/>
              </a:rPr>
              <a:t>: الهدوء- التشويق...</a:t>
            </a:r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BEACA0D5-0206-B8F2-A66B-945E846ADE0F}"/>
              </a:ext>
            </a:extLst>
          </p:cNvPr>
          <p:cNvSpPr/>
          <p:nvPr/>
        </p:nvSpPr>
        <p:spPr>
          <a:xfrm>
            <a:off x="4082253" y="5272531"/>
            <a:ext cx="802584" cy="567376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21C47B6-2EC2-E820-1118-428A35FB18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962" y="1143412"/>
            <a:ext cx="8613058" cy="1141925"/>
          </a:xfrm>
          <a:prstGeom prst="rect">
            <a:avLst/>
          </a:prstGeom>
        </p:spPr>
      </p:pic>
      <p:sp>
        <p:nvSpPr>
          <p:cNvPr id="13" name="Google Shape;1294;p76">
            <a:extLst>
              <a:ext uri="{FF2B5EF4-FFF2-40B4-BE49-F238E27FC236}">
                <a16:creationId xmlns:a16="http://schemas.microsoft.com/office/drawing/2014/main" id="{36F20AE7-19B9-D525-AE2A-168441CA9A0D}"/>
              </a:ext>
            </a:extLst>
          </p:cNvPr>
          <p:cNvSpPr/>
          <p:nvPr/>
        </p:nvSpPr>
        <p:spPr>
          <a:xfrm>
            <a:off x="2930013" y="1223408"/>
            <a:ext cx="5084811" cy="603143"/>
          </a:xfrm>
          <a:prstGeom prst="ellipse">
            <a:avLst/>
          </a:prstGeom>
          <a:noFill/>
          <a:ln w="38100" cap="flat" cmpd="sng">
            <a:solidFill>
              <a:srgbClr val="007A9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278;p75">
            <a:extLst>
              <a:ext uri="{FF2B5EF4-FFF2-40B4-BE49-F238E27FC236}">
                <a16:creationId xmlns:a16="http://schemas.microsoft.com/office/drawing/2014/main" id="{D51E271E-B007-0F5E-0868-273FC48911B5}"/>
              </a:ext>
            </a:extLst>
          </p:cNvPr>
          <p:cNvSpPr/>
          <p:nvPr/>
        </p:nvSpPr>
        <p:spPr>
          <a:xfrm>
            <a:off x="6718947" y="1728577"/>
            <a:ext cx="2260567" cy="605572"/>
          </a:xfrm>
          <a:prstGeom prst="ellipse">
            <a:avLst/>
          </a:prstGeom>
          <a:noFill/>
          <a:ln w="3810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1278;p75">
            <a:extLst>
              <a:ext uri="{FF2B5EF4-FFF2-40B4-BE49-F238E27FC236}">
                <a16:creationId xmlns:a16="http://schemas.microsoft.com/office/drawing/2014/main" id="{D406DF94-EE67-4BBD-905B-52D857669B8E}"/>
              </a:ext>
            </a:extLst>
          </p:cNvPr>
          <p:cNvSpPr/>
          <p:nvPr/>
        </p:nvSpPr>
        <p:spPr>
          <a:xfrm>
            <a:off x="393292" y="1182887"/>
            <a:ext cx="1101213" cy="605572"/>
          </a:xfrm>
          <a:prstGeom prst="ellipse">
            <a:avLst/>
          </a:prstGeom>
          <a:noFill/>
          <a:ln w="3810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3311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" name="Google Shape;972;p42" descr="Image générée"/>
          <p:cNvPicPr preferRelativeResize="0"/>
          <p:nvPr/>
        </p:nvPicPr>
        <p:blipFill rotWithShape="1">
          <a:blip r:embed="rId3">
            <a:alphaModFix/>
          </a:blip>
          <a:srcRect l="3539" t="24327" r="75793" b="61971"/>
          <a:stretch/>
        </p:blipFill>
        <p:spPr>
          <a:xfrm>
            <a:off x="11307258" y="9878"/>
            <a:ext cx="731494" cy="7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3" name="Google Shape;973;p42" descr="Image générée"/>
          <p:cNvPicPr preferRelativeResize="0"/>
          <p:nvPr/>
        </p:nvPicPr>
        <p:blipFill rotWithShape="1">
          <a:blip r:embed="rId4">
            <a:alphaModFix/>
          </a:blip>
          <a:srcRect l="3381" t="42118" r="70997" b="41629"/>
          <a:stretch/>
        </p:blipFill>
        <p:spPr>
          <a:xfrm>
            <a:off x="-79380" y="-44737"/>
            <a:ext cx="730250" cy="694801"/>
          </a:xfrm>
          <a:prstGeom prst="rect">
            <a:avLst/>
          </a:prstGeom>
          <a:noFill/>
          <a:ln>
            <a:noFill/>
          </a:ln>
        </p:spPr>
      </p:pic>
      <p:sp>
        <p:nvSpPr>
          <p:cNvPr id="974" name="Google Shape;974;p42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5" name="Google Shape;975;p42" descr="Lever la main - Icônes mains et gestes gratuite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3130" y="23682"/>
            <a:ext cx="702642" cy="452824"/>
          </a:xfrm>
          <a:prstGeom prst="rect">
            <a:avLst/>
          </a:prstGeom>
          <a:noFill/>
          <a:ln>
            <a:noFill/>
          </a:ln>
        </p:spPr>
      </p:pic>
      <p:sp>
        <p:nvSpPr>
          <p:cNvPr id="976" name="Google Shape;976;p42"/>
          <p:cNvSpPr txBox="1"/>
          <p:nvPr/>
        </p:nvSpPr>
        <p:spPr>
          <a:xfrm>
            <a:off x="4817806" y="1595944"/>
            <a:ext cx="5889523" cy="400110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النشاط 3 – أستنتج خطاطة النص السردي: </a:t>
            </a:r>
            <a:endParaRPr sz="20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77" name="Google Shape;977;p42"/>
          <p:cNvGraphicFramePr/>
          <p:nvPr>
            <p:extLst>
              <p:ext uri="{D42A27DB-BD31-4B8C-83A1-F6EECF244321}">
                <p14:modId xmlns:p14="http://schemas.microsoft.com/office/powerpoint/2010/main" val="1075058539"/>
              </p:ext>
            </p:extLst>
          </p:nvPr>
        </p:nvGraphicFramePr>
        <p:xfrm>
          <a:off x="1771602" y="2353302"/>
          <a:ext cx="9615950" cy="2817800"/>
        </p:xfrm>
        <a:graphic>
          <a:graphicData uri="http://schemas.openxmlformats.org/drawingml/2006/table">
            <a:tbl>
              <a:tblPr firstRow="1" firstCol="1" bandRow="1">
                <a:noFill/>
              </a:tblPr>
              <a:tblGrid>
                <a:gridCol w="3290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82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87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4200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ar-MA" sz="2800" b="1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وضعية النهاية</a:t>
                      </a:r>
                      <a:endParaRPr sz="2800" b="1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ar-MA" sz="2800" b="1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وضعية التحول</a:t>
                      </a:r>
                      <a:endParaRPr sz="2800" b="1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ar-MA" sz="2800" b="1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وضعية البداية</a:t>
                      </a:r>
                      <a:endParaRPr sz="2800" b="1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7975">
                <a:tc>
                  <a:txBody>
                    <a:bodyPr/>
                    <a:lstStyle/>
                    <a:p>
                      <a:pPr marL="342900" marR="0" lvl="0" indent="-34290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ar-MA" sz="2000" b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.................................................................................</a:t>
                      </a:r>
                    </a:p>
                    <a:p>
                      <a:pPr marL="342900" marR="0" lvl="0" indent="-34290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ar-MA" sz="2000" b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.................................................................................</a:t>
                      </a:r>
                    </a:p>
                    <a:p>
                      <a:pPr marL="342900" marR="0" lvl="0" indent="-34290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ar-MA" sz="2000" b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.............................................................</a:t>
                      </a:r>
                    </a:p>
                    <a:p>
                      <a:pPr marL="0" marR="0" lvl="0" indent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ar-MA" sz="2000" b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.................................................................................</a:t>
                      </a:r>
                    </a:p>
                    <a:p>
                      <a:pPr marL="342900" marR="0" lvl="0" indent="-34290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ar-MA" sz="2000" b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.................................................................................</a:t>
                      </a:r>
                    </a:p>
                    <a:p>
                      <a:pPr marL="342900" marR="0" lvl="0" indent="-34290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ar-MA" sz="2000" b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.............................................................</a:t>
                      </a:r>
                    </a:p>
                  </a:txBody>
                  <a:tcPr marL="68575" marR="68575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طفل صغير يراقب أختَه وهي تكتب في مفكرتها، ويشعر بانجذاب غامض نحو الأقلام والكتابة، دون أن يفهم معناها بعد.</a:t>
                      </a:r>
                    </a:p>
                    <a:p>
                      <a:pPr marL="0" marR="0" lvl="0" indent="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MA" sz="2000" b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endParaRPr lang="ar-MA" sz="2000" dirty="0"/>
                    </a:p>
                    <a:p>
                      <a:pPr marL="0" marR="0" lvl="0" indent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endParaRPr sz="2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78" name="Google Shape;978;p42"/>
          <p:cNvSpPr txBox="1"/>
          <p:nvPr/>
        </p:nvSpPr>
        <p:spPr>
          <a:xfrm>
            <a:off x="815567" y="476420"/>
            <a:ext cx="10560865" cy="452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400" b="0" i="0" u="none" strike="noStrike" cap="none" dirty="0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يلخص المدرس ما توصل إليه</a:t>
            </a:r>
            <a:endParaRPr sz="1200" b="0" i="0" u="none" strike="noStrike" cap="none" dirty="0">
              <a:solidFill>
                <a:srgbClr val="BFBFB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9" name="Google Shape;979;p42"/>
          <p:cNvSpPr txBox="1"/>
          <p:nvPr/>
        </p:nvSpPr>
        <p:spPr>
          <a:xfrm>
            <a:off x="919210" y="15644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222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نلخص ما توصلنا إليه.</a:t>
            </a:r>
            <a:endParaRPr sz="2000" b="1" i="0" u="none" strike="noStrike" cap="none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69468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0" name="Google Shape;950;p40"/>
          <p:cNvGrpSpPr/>
          <p:nvPr/>
        </p:nvGrpSpPr>
        <p:grpSpPr>
          <a:xfrm>
            <a:off x="5130955" y="1706886"/>
            <a:ext cx="6054377" cy="3711725"/>
            <a:chOff x="1715066" y="1103461"/>
            <a:chExt cx="5717724" cy="3124203"/>
          </a:xfrm>
        </p:grpSpPr>
        <p:sp>
          <p:nvSpPr>
            <p:cNvPr id="951" name="Google Shape;951;p40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w="9525" cap="flat" cmpd="sng">
              <a:solidFill>
                <a:srgbClr val="44546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40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44546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53" name="Google Shape;953;p40"/>
          <p:cNvSpPr txBox="1"/>
          <p:nvPr/>
        </p:nvSpPr>
        <p:spPr>
          <a:xfrm>
            <a:off x="5223539" y="2321004"/>
            <a:ext cx="5869200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الممارسة الموجهة</a:t>
            </a:r>
            <a:br>
              <a:rPr lang="ar-MA" sz="9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28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(4  دقائق)</a:t>
            </a:r>
            <a:endParaRPr sz="2800" b="1" i="0" u="none" strike="noStrike" cap="non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54" name="Google Shape;954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9451" y="1706887"/>
            <a:ext cx="3470872" cy="30209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4B52F-4FC9-BE58-306D-9EA266703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1E847C9-8FF4-A692-6D19-A48BCFEEEA30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:a16="http://schemas.microsoft.com/office/drawing/2014/main" id="{C4B2E259-C189-9C30-107A-E2321D70FD7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267910" y="9137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77F581FA-AFEC-3E1F-DCB9-52A54B634E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3166" y="9878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25F7B65-519B-F4A1-8ED0-162B1D5003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EFCCBFE-B640-D0E2-45C2-7BEB8CF2F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9699" y="471532"/>
            <a:ext cx="10029660" cy="193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09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defTabSz="914400">
              <a:buNone/>
            </a:pPr>
            <a:r>
              <a:rPr lang="ar-MA" sz="1400" dirty="0">
                <a:solidFill>
                  <a:schemeClr val="bg2">
                    <a:lumMod val="75000"/>
                  </a:schemeClr>
                </a:solidFill>
                <a:latin typeface="+mn-lt"/>
                <a:cs typeface="Calibri" panose="020F0502020204030204" pitchFamily="34" charset="0"/>
              </a:rPr>
              <a:t>يطرح المدرس أسئلة توليدية كثيرة على المتعلمين لاستدراجهم إلى إنجاز المطلوب ويعللون أجوبتهم ، ويصرحون  بسيرورة التفكير والتوصل إلى الجواب المناسب.</a:t>
            </a:r>
            <a:endParaRPr lang="ar-MA" altLang="fr-FR" sz="1400" dirty="0">
              <a:solidFill>
                <a:schemeClr val="bg2">
                  <a:lumMod val="75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7BE83D9-2243-9796-8BA4-1E50A96CD375}"/>
              </a:ext>
            </a:extLst>
          </p:cNvPr>
          <p:cNvSpPr txBox="1"/>
          <p:nvPr/>
        </p:nvSpPr>
        <p:spPr>
          <a:xfrm>
            <a:off x="54427" y="5194971"/>
            <a:ext cx="9193162" cy="67710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2900" indent="-342900" algn="r" rtl="1">
              <a:buFontTx/>
              <a:buChar char="-"/>
            </a:pPr>
            <a:r>
              <a:rPr lang="ar-MA" sz="1900" dirty="0">
                <a:cs typeface="Calibri" panose="020F0502020204030204" pitchFamily="34" charset="0"/>
              </a:rPr>
              <a:t>انقطع التيار الكهربائي وطُلب منه أن يحكي قصة، فقصّ حكاية من خياله أعجبت الجميع، فقال له أبوه: "عندك خيال كاتب"، فكانت هذه العبارة الشرارة الأولى لكي يبدأ الطفل الكتابة .</a:t>
            </a: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B3216190-02E7-5087-E7C2-A81B8E5A3336}"/>
              </a:ext>
            </a:extLst>
          </p:cNvPr>
          <p:cNvSpPr/>
          <p:nvPr/>
        </p:nvSpPr>
        <p:spPr>
          <a:xfrm>
            <a:off x="4051425" y="4597224"/>
            <a:ext cx="802584" cy="4245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B2135D0F-38E7-0064-5280-CB6632403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7188" y="110718"/>
            <a:ext cx="10029660" cy="36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>
              <a:lnSpc>
                <a:spcPts val="2075"/>
              </a:lnSpc>
              <a:spcBef>
                <a:spcPct val="0"/>
              </a:spcBef>
              <a:buNone/>
            </a:pPr>
            <a:r>
              <a:rPr lang="ar-MA" sz="2000" b="1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نحدد وضعية التحول جماعة</a:t>
            </a:r>
            <a:endParaRPr lang="ar-MA" sz="2000" b="1" dirty="0">
              <a:solidFill>
                <a:srgbClr val="FF0000"/>
              </a:solidFill>
              <a:ea typeface="+mj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3EA856-6D41-B2FD-51A0-0A8377B45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8984" y="3642717"/>
            <a:ext cx="7462300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r" rt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الحدث الذي غيّر مجرى الأحداث وأيقظ في السارد حب الكتابة؟ </a:t>
            </a:r>
            <a:r>
              <a:rPr lang="ar-MA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(العنصر المفاجئ)</a:t>
            </a:r>
          </a:p>
          <a:p>
            <a:pPr marL="342900" indent="-342900" algn="r" rt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فعل السارد بعد تلك اللحظة؟ كيف تطورت علاقته بالكتابة؟ </a:t>
            </a:r>
            <a:r>
              <a:rPr lang="ar-MA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(التطور)</a:t>
            </a:r>
          </a:p>
          <a:p>
            <a:pPr marL="342900" indent="-342900" algn="r" rt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الحدث الذي أكد تحقق حلم السارد؟ </a:t>
            </a:r>
            <a:r>
              <a:rPr lang="ar-MA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(التحول)</a:t>
            </a:r>
            <a:endParaRPr lang="fr-FR" altLang="fr-FR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52CF8070-EF6C-90C5-CB24-44E30250A687}"/>
              </a:ext>
            </a:extLst>
          </p:cNvPr>
          <p:cNvSpPr/>
          <p:nvPr/>
        </p:nvSpPr>
        <p:spPr>
          <a:xfrm>
            <a:off x="4051425" y="3365520"/>
            <a:ext cx="815008" cy="338353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16BED62-BE59-9850-AEAD-81ED9267F631}"/>
              </a:ext>
            </a:extLst>
          </p:cNvPr>
          <p:cNvSpPr txBox="1"/>
          <p:nvPr/>
        </p:nvSpPr>
        <p:spPr>
          <a:xfrm>
            <a:off x="10178454" y="3703873"/>
            <a:ext cx="1745637" cy="2308324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sz="2400" dirty="0">
                <a:latin typeface="Calibri" panose="020F0502020204030204" pitchFamily="34" charset="0"/>
                <a:cs typeface="Calibri" panose="020F0502020204030204" pitchFamily="34" charset="0"/>
              </a:rPr>
              <a:t>المرحلة 2 تسمى  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وضعية التحول</a:t>
            </a:r>
            <a:r>
              <a:rPr lang="ar-MA" sz="2400" dirty="0">
                <a:latin typeface="Calibri" panose="020F0502020204030204" pitchFamily="34" charset="0"/>
                <a:cs typeface="Calibri" panose="020F0502020204030204" pitchFamily="34" charset="0"/>
              </a:rPr>
              <a:t>: العنصر المحول- التطور...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BC19231-6F53-263B-576A-1C527AEEC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652" y="914201"/>
            <a:ext cx="8642554" cy="2356641"/>
          </a:xfrm>
          <a:prstGeom prst="rect">
            <a:avLst/>
          </a:prstGeom>
        </p:spPr>
      </p:pic>
      <p:sp>
        <p:nvSpPr>
          <p:cNvPr id="19" name="Google Shape;1278;p75">
            <a:extLst>
              <a:ext uri="{FF2B5EF4-FFF2-40B4-BE49-F238E27FC236}">
                <a16:creationId xmlns:a16="http://schemas.microsoft.com/office/drawing/2014/main" id="{5EF2D572-FA75-F408-98ED-785ED97B8992}"/>
              </a:ext>
            </a:extLst>
          </p:cNvPr>
          <p:cNvSpPr/>
          <p:nvPr/>
        </p:nvSpPr>
        <p:spPr>
          <a:xfrm>
            <a:off x="200327" y="804706"/>
            <a:ext cx="8517204" cy="702377"/>
          </a:xfrm>
          <a:prstGeom prst="ellipse">
            <a:avLst/>
          </a:prstGeom>
          <a:noFill/>
          <a:ln w="3810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294;p76">
            <a:extLst>
              <a:ext uri="{FF2B5EF4-FFF2-40B4-BE49-F238E27FC236}">
                <a16:creationId xmlns:a16="http://schemas.microsoft.com/office/drawing/2014/main" id="{4C90BB54-5AD6-F383-E96C-540F8ADE1C83}"/>
              </a:ext>
            </a:extLst>
          </p:cNvPr>
          <p:cNvSpPr/>
          <p:nvPr/>
        </p:nvSpPr>
        <p:spPr>
          <a:xfrm>
            <a:off x="137652" y="1605638"/>
            <a:ext cx="8690497" cy="555466"/>
          </a:xfrm>
          <a:prstGeom prst="ellipse">
            <a:avLst/>
          </a:prstGeom>
          <a:noFill/>
          <a:ln w="38100" cap="flat" cmpd="sng">
            <a:solidFill>
              <a:srgbClr val="007A9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278;p75">
            <a:extLst>
              <a:ext uri="{FF2B5EF4-FFF2-40B4-BE49-F238E27FC236}">
                <a16:creationId xmlns:a16="http://schemas.microsoft.com/office/drawing/2014/main" id="{2B96B162-51B0-4734-CF93-2083EF4DB7EC}"/>
              </a:ext>
            </a:extLst>
          </p:cNvPr>
          <p:cNvSpPr/>
          <p:nvPr/>
        </p:nvSpPr>
        <p:spPr>
          <a:xfrm>
            <a:off x="200327" y="2255782"/>
            <a:ext cx="8796189" cy="555466"/>
          </a:xfrm>
          <a:prstGeom prst="ellipse">
            <a:avLst/>
          </a:prstGeom>
          <a:noFill/>
          <a:ln w="3810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Accolade fermante 26">
            <a:extLst>
              <a:ext uri="{FF2B5EF4-FFF2-40B4-BE49-F238E27FC236}">
                <a16:creationId xmlns:a16="http://schemas.microsoft.com/office/drawing/2014/main" id="{3A510FAC-5A60-99E2-7397-BB2D1C51C4C5}"/>
              </a:ext>
            </a:extLst>
          </p:cNvPr>
          <p:cNvSpPr/>
          <p:nvPr/>
        </p:nvSpPr>
        <p:spPr>
          <a:xfrm>
            <a:off x="8871126" y="3587159"/>
            <a:ext cx="1198715" cy="2880853"/>
          </a:xfrm>
          <a:prstGeom prst="rightBrace">
            <a:avLst>
              <a:gd name="adj1" fmla="val 8333"/>
              <a:gd name="adj2" fmla="val 4900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05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06798243-0AF7-32FA-FC55-1EEC7C8A7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13940124-B80F-C73F-8D10-B0CB4C538996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745DB87A-0C05-C0C8-B61D-D4956E351C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Image générée">
            <a:extLst>
              <a:ext uri="{FF2B5EF4-FFF2-40B4-BE49-F238E27FC236}">
                <a16:creationId xmlns:a16="http://schemas.microsoft.com/office/drawing/2014/main" id="{C479ED73-4EAC-4A8D-2144-2F3EFAE9E8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-79380" y="-44737"/>
            <a:ext cx="730250" cy="69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421B1B4-B372-1D83-B69C-5810FFF5765A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Google Shape;1504;p44" descr="Lever la main - Icônes mains et gestes gratuites">
            <a:extLst>
              <a:ext uri="{FF2B5EF4-FFF2-40B4-BE49-F238E27FC236}">
                <a16:creationId xmlns:a16="http://schemas.microsoft.com/office/drawing/2014/main" id="{D9EB117B-5F1C-E807-BF4A-142166BB846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3130" y="23682"/>
            <a:ext cx="702642" cy="45282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F0B587B-80B1-C0AC-4235-2647E8A3C333}"/>
              </a:ext>
            </a:extLst>
          </p:cNvPr>
          <p:cNvSpPr txBox="1"/>
          <p:nvPr/>
        </p:nvSpPr>
        <p:spPr>
          <a:xfrm>
            <a:off x="4807973" y="1277802"/>
            <a:ext cx="5889523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النشاط 3</a:t>
            </a:r>
            <a:r>
              <a:rPr lang="ar-S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–</a:t>
            </a:r>
            <a:r>
              <a:rPr lang="ar-S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 أست</a:t>
            </a:r>
            <a:r>
              <a:rPr lang="ar-M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نتج خطاطة </a:t>
            </a:r>
            <a:r>
              <a:rPr lang="ar-S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ال</a:t>
            </a:r>
            <a:r>
              <a:rPr lang="ar-M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نص السردي</a:t>
            </a:r>
            <a:r>
              <a:rPr lang="ar-S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: </a:t>
            </a:r>
            <a:endParaRPr lang="fr-FR" sz="2000" b="1" dirty="0">
              <a:solidFill>
                <a:srgbClr val="002060"/>
              </a:solidFill>
              <a:ea typeface="+mj-ea"/>
              <a:cs typeface="Calibri" panose="020F0502020204030204" pitchFamily="34" charset="0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1CCB595-AC93-4E07-0853-8A0F898E54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41905"/>
              </p:ext>
            </p:extLst>
          </p:nvPr>
        </p:nvGraphicFramePr>
        <p:xfrm>
          <a:off x="1120877" y="2186156"/>
          <a:ext cx="9499756" cy="3122588"/>
        </p:xfrm>
        <a:graphic>
          <a:graphicData uri="http://schemas.openxmlformats.org/drawingml/2006/table">
            <a:tbl>
              <a:tblPr rtl="1" firstRow="1" firstCol="1" bandRow="1">
                <a:tableStyleId>{8A107856-5554-42FB-B03E-39F5DBC370BA}</a:tableStyleId>
              </a:tblPr>
              <a:tblGrid>
                <a:gridCol w="2744994">
                  <a:extLst>
                    <a:ext uri="{9D8B030D-6E8A-4147-A177-3AD203B41FA5}">
                      <a16:colId xmlns:a16="http://schemas.microsoft.com/office/drawing/2014/main" val="355827349"/>
                    </a:ext>
                  </a:extLst>
                </a:gridCol>
                <a:gridCol w="4063737">
                  <a:extLst>
                    <a:ext uri="{9D8B030D-6E8A-4147-A177-3AD203B41FA5}">
                      <a16:colId xmlns:a16="http://schemas.microsoft.com/office/drawing/2014/main" val="489581945"/>
                    </a:ext>
                  </a:extLst>
                </a:gridCol>
                <a:gridCol w="2691025">
                  <a:extLst>
                    <a:ext uri="{9D8B030D-6E8A-4147-A177-3AD203B41FA5}">
                      <a16:colId xmlns:a16="http://schemas.microsoft.com/office/drawing/2014/main" val="997906239"/>
                    </a:ext>
                  </a:extLst>
                </a:gridCol>
              </a:tblGrid>
              <a:tr h="68418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وضعية البداية</a:t>
                      </a:r>
                      <a:endParaRPr lang="fr-FR" sz="2800" b="1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وضعية التحول</a:t>
                      </a:r>
                      <a:endParaRPr lang="fr-FR" sz="2800" b="1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وضعية النهاية</a:t>
                      </a:r>
                      <a:endParaRPr lang="fr-FR" sz="2800" b="1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73751261"/>
                  </a:ext>
                </a:extLst>
              </a:tr>
              <a:tr h="1957974"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طفل صغير يراقب أختَه وهي تكتب في مفكرتها، ويشعر بانجذاب غامض نحو الأقلام والكتابة، دون أن يفهم معناها بعد.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انقطاع التيار الكهربائي، وطلب العائلة من الطفل أن يحكي قصة، فيخترع حكاية من خياله، فتُعجب بها العائلة ويشجعه الأب بقوله: "عندك خيال كاتب!"</a:t>
                      </a:r>
                      <a:r>
                        <a:rPr lang="ar-MA" sz="2000" dirty="0">
                          <a:cs typeface="Calibri" panose="020F0502020204030204" pitchFamily="34" charset="0"/>
                        </a:rPr>
                        <a:t>، فكانت هذه العبارة الشرارة الأولى لكي يبدأ الطفل الكتابة .</a:t>
                      </a:r>
                      <a:endParaRPr lang="ar-MA" sz="2000" b="0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ar-MA" sz="2000" b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.................................................................................</a:t>
                      </a:r>
                    </a:p>
                    <a:p>
                      <a:pPr marL="342900" marR="0" lvl="0" indent="-34290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ar-MA" sz="2000" b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.................................................................................</a:t>
                      </a:r>
                    </a:p>
                    <a:p>
                      <a:pPr marL="342900" marR="0" lvl="0" indent="-34290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ar-MA" sz="2000" b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.............................................................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6239757"/>
                  </a:ext>
                </a:extLst>
              </a:tr>
            </a:tbl>
          </a:graphicData>
        </a:graphic>
      </p:graphicFrame>
      <p:sp>
        <p:nvSpPr>
          <p:cNvPr id="7" name="Espace réservé du texte 3">
            <a:extLst>
              <a:ext uri="{FF2B5EF4-FFF2-40B4-BE49-F238E27FC236}">
                <a16:creationId xmlns:a16="http://schemas.microsoft.com/office/drawing/2014/main" id="{0158BB6A-2006-B51B-52EE-92EB7324DF6B}"/>
              </a:ext>
            </a:extLst>
          </p:cNvPr>
          <p:cNvSpPr txBox="1">
            <a:spLocks/>
          </p:cNvSpPr>
          <p:nvPr/>
        </p:nvSpPr>
        <p:spPr>
          <a:xfrm>
            <a:off x="815567" y="476420"/>
            <a:ext cx="10560865" cy="4528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altLang="fr-FR" sz="1400" dirty="0">
                <a:solidFill>
                  <a:schemeClr val="bg2">
                    <a:lumMod val="75000"/>
                  </a:schemeClr>
                </a:solidFill>
                <a:cs typeface="Calibri" panose="020F0502020204030204" pitchFamily="34" charset="0"/>
              </a:rPr>
              <a:t>يواكب المدرس إجابات المتعلمين، ويطلب تدوينها على السبورة، وبعد تعليل الإجابات والتأكد من صحتها ينقل الجدول إلى كراسة المتعلم أو دفتر الدروس (النشاط 3 ص 15) </a:t>
            </a:r>
            <a:endParaRPr lang="fr-FR" dirty="0">
              <a:solidFill>
                <a:srgbClr val="BFBFBF"/>
              </a:solidFill>
            </a:endParaRPr>
          </a:p>
        </p:txBody>
      </p:sp>
      <p:sp>
        <p:nvSpPr>
          <p:cNvPr id="10" name="Google Shape;1548;p49">
            <a:extLst>
              <a:ext uri="{FF2B5EF4-FFF2-40B4-BE49-F238E27FC236}">
                <a16:creationId xmlns:a16="http://schemas.microsoft.com/office/drawing/2014/main" id="{43F3CA7E-8F57-491D-CE58-56A446DE9E77}"/>
              </a:ext>
            </a:extLst>
          </p:cNvPr>
          <p:cNvSpPr txBox="1">
            <a:spLocks/>
          </p:cNvSpPr>
          <p:nvPr/>
        </p:nvSpPr>
        <p:spPr>
          <a:xfrm>
            <a:off x="919210" y="15644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الموجهة: </a:t>
            </a:r>
            <a:r>
              <a:rPr lang="ar-MA" alt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نشتغل جماعيا لاستنتاج خطاطة النص السردي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90824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5" name="Google Shape;995;p44"/>
          <p:cNvGrpSpPr/>
          <p:nvPr/>
        </p:nvGrpSpPr>
        <p:grpSpPr>
          <a:xfrm>
            <a:off x="5130955" y="1706886"/>
            <a:ext cx="6054377" cy="3711725"/>
            <a:chOff x="1715066" y="1103461"/>
            <a:chExt cx="5717724" cy="3124203"/>
          </a:xfrm>
        </p:grpSpPr>
        <p:sp>
          <p:nvSpPr>
            <p:cNvPr id="996" name="Google Shape;996;p4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w="9525" cap="flat" cmpd="sng">
              <a:solidFill>
                <a:srgbClr val="44546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7" name="Google Shape;997;p4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44546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98" name="Google Shape;998;p44"/>
          <p:cNvSpPr txBox="1"/>
          <p:nvPr/>
        </p:nvSpPr>
        <p:spPr>
          <a:xfrm>
            <a:off x="5223539" y="2321004"/>
            <a:ext cx="5869200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الممارسة المستقلة</a:t>
            </a:r>
            <a:br>
              <a:rPr lang="ar-MA" sz="9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28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(4  دقائق)</a:t>
            </a:r>
            <a:endParaRPr sz="2800" b="1" i="0" u="none" strike="noStrike" cap="non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9" name="Google Shape;999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0462" y="1976016"/>
            <a:ext cx="2905968" cy="29059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A3528-ACF7-D252-9A64-BD34DE444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F80277A-9D26-BDFF-C9C3-8A2B1AA76B82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:a16="http://schemas.microsoft.com/office/drawing/2014/main" id="{810984DA-5F66-8B73-1ACF-C914C768E7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267910" y="9137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86840F0F-D1F1-16A3-37E7-DFCB093C46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3166" y="9878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FF91B4F-23DE-8BFC-4C73-5CED9D12E34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13CEBF9-B32F-AE7A-E061-3B9D393C0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9699" y="471532"/>
            <a:ext cx="10029660" cy="193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09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defTabSz="914400">
              <a:buNone/>
            </a:pPr>
            <a:r>
              <a:rPr lang="ar-MA" sz="1400" b="0" i="0" u="none" strike="noStrike" cap="none" dirty="0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يدعو المدرس المتعلمين إلى الاشتغال بشكل مستقل لتحديد وضعية النهاية مع الاستدلال بسيرورة الإنجاز ومنطق التفكير المناسب</a:t>
            </a:r>
            <a:r>
              <a:rPr lang="ar-MA" sz="1400" dirty="0">
                <a:solidFill>
                  <a:srgbClr val="323F4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altLang="fr-FR" sz="1400" dirty="0">
              <a:solidFill>
                <a:srgbClr val="323F4F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66991D6-4BC5-8C64-FBC2-0F954A5C28DC}"/>
              </a:ext>
            </a:extLst>
          </p:cNvPr>
          <p:cNvSpPr txBox="1"/>
          <p:nvPr/>
        </p:nvSpPr>
        <p:spPr>
          <a:xfrm>
            <a:off x="509954" y="3984220"/>
            <a:ext cx="7809667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2000" dirty="0">
                <a:latin typeface="Calibri" panose="020F0502020204030204" pitchFamily="34" charset="0"/>
                <a:cs typeface="Calibri" panose="020F0502020204030204" pitchFamily="34" charset="0"/>
              </a:rPr>
              <a:t>أصبح كاتبًا معروفًا، نُشرت أعماله في المجلات، وأصدر أول كتاب له، فشكر الأقلام التي أوصلته إلى ذاته</a:t>
            </a: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AC834707-E8E7-9EC5-06BE-5F2F71446990}"/>
              </a:ext>
            </a:extLst>
          </p:cNvPr>
          <p:cNvSpPr/>
          <p:nvPr/>
        </p:nvSpPr>
        <p:spPr>
          <a:xfrm>
            <a:off x="4014131" y="3303933"/>
            <a:ext cx="802584" cy="6369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ADBEC69C-B45D-007A-8B56-4D3CA773A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7188" y="110718"/>
            <a:ext cx="100296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نحدد مرحلة النهاية </a:t>
            </a:r>
            <a:r>
              <a:rPr lang="ar-MA" sz="2000" b="1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بشكل مستقل</a:t>
            </a:r>
            <a:r>
              <a:rPr lang="ar-MA" sz="2000" b="1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CF6EBF-36E8-055F-C32B-704156AC3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5715" y="2783354"/>
            <a:ext cx="6250429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ar-MA" altLang="fr-FR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انتهت القصة؟ وما الشعور الذي غمر السارد في النهاية؟</a:t>
            </a:r>
            <a:endParaRPr lang="fr-FR" altLang="fr-FR" sz="2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DFEE69F6-3F5D-681D-FB37-33A02EAC6041}"/>
              </a:ext>
            </a:extLst>
          </p:cNvPr>
          <p:cNvSpPr/>
          <p:nvPr/>
        </p:nvSpPr>
        <p:spPr>
          <a:xfrm>
            <a:off x="4007284" y="2209835"/>
            <a:ext cx="815008" cy="55373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1FE0363-532F-CD11-02F0-05273CDD9CC9}"/>
              </a:ext>
            </a:extLst>
          </p:cNvPr>
          <p:cNvSpPr txBox="1"/>
          <p:nvPr/>
        </p:nvSpPr>
        <p:spPr>
          <a:xfrm>
            <a:off x="1365716" y="5630726"/>
            <a:ext cx="6550294" cy="46166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sz="2400" dirty="0">
                <a:latin typeface="Calibri" panose="020F0502020204030204" pitchFamily="34" charset="0"/>
                <a:cs typeface="Calibri" panose="020F0502020204030204" pitchFamily="34" charset="0"/>
              </a:rPr>
              <a:t>المرحلة 3 تسمى  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وضعية النهاية</a:t>
            </a:r>
            <a:r>
              <a:rPr lang="ar-MA" sz="2400" dirty="0">
                <a:latin typeface="Calibri" panose="020F0502020204030204" pitchFamily="34" charset="0"/>
                <a:cs typeface="Calibri" panose="020F0502020204030204" pitchFamily="34" charset="0"/>
              </a:rPr>
              <a:t>: تحقيق الحلم وإثبات الذات...</a:t>
            </a:r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56B8903D-AD30-2A4E-6B6E-6FBE53C41A3F}"/>
              </a:ext>
            </a:extLst>
          </p:cNvPr>
          <p:cNvSpPr/>
          <p:nvPr/>
        </p:nvSpPr>
        <p:spPr>
          <a:xfrm>
            <a:off x="4158589" y="5096632"/>
            <a:ext cx="802584" cy="451699"/>
          </a:xfrm>
          <a:prstGeom prst="down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5CB3E59-9FCF-FEA7-BC87-98E6178162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13" y="1127069"/>
            <a:ext cx="8622890" cy="877336"/>
          </a:xfrm>
          <a:prstGeom prst="rect">
            <a:avLst/>
          </a:prstGeom>
        </p:spPr>
      </p:pic>
      <p:sp>
        <p:nvSpPr>
          <p:cNvPr id="19" name="Google Shape;1294;p76">
            <a:extLst>
              <a:ext uri="{FF2B5EF4-FFF2-40B4-BE49-F238E27FC236}">
                <a16:creationId xmlns:a16="http://schemas.microsoft.com/office/drawing/2014/main" id="{5513FDEA-4696-D74F-9C15-EF4B5D62EC43}"/>
              </a:ext>
            </a:extLst>
          </p:cNvPr>
          <p:cNvSpPr/>
          <p:nvPr/>
        </p:nvSpPr>
        <p:spPr>
          <a:xfrm>
            <a:off x="4493343" y="1067617"/>
            <a:ext cx="4245608" cy="497275"/>
          </a:xfrm>
          <a:prstGeom prst="ellipse">
            <a:avLst/>
          </a:prstGeom>
          <a:noFill/>
          <a:ln w="38100" cap="flat" cmpd="sng">
            <a:solidFill>
              <a:srgbClr val="007A9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278;p75">
            <a:extLst>
              <a:ext uri="{FF2B5EF4-FFF2-40B4-BE49-F238E27FC236}">
                <a16:creationId xmlns:a16="http://schemas.microsoft.com/office/drawing/2014/main" id="{053B1684-9ED9-7A48-D056-8476EFA1DBE9}"/>
              </a:ext>
            </a:extLst>
          </p:cNvPr>
          <p:cNvSpPr/>
          <p:nvPr/>
        </p:nvSpPr>
        <p:spPr>
          <a:xfrm>
            <a:off x="4080385" y="1519062"/>
            <a:ext cx="3332274" cy="562157"/>
          </a:xfrm>
          <a:prstGeom prst="ellipse">
            <a:avLst/>
          </a:prstGeom>
          <a:noFill/>
          <a:ln w="3810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6459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06798243-0AF7-32FA-FC55-1EEC7C8A7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13940124-B80F-C73F-8D10-B0CB4C538996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745DB87A-0C05-C0C8-B61D-D4956E351C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Image générée">
            <a:extLst>
              <a:ext uri="{FF2B5EF4-FFF2-40B4-BE49-F238E27FC236}">
                <a16:creationId xmlns:a16="http://schemas.microsoft.com/office/drawing/2014/main" id="{C479ED73-4EAC-4A8D-2144-2F3EFAE9E8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-79380" y="-44737"/>
            <a:ext cx="730250" cy="69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421B1B4-B372-1D83-B69C-5810FFF5765A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Google Shape;1504;p44" descr="Lever la main - Icônes mains et gestes gratuites">
            <a:extLst>
              <a:ext uri="{FF2B5EF4-FFF2-40B4-BE49-F238E27FC236}">
                <a16:creationId xmlns:a16="http://schemas.microsoft.com/office/drawing/2014/main" id="{D9EB117B-5F1C-E807-BF4A-142166BB846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3130" y="23682"/>
            <a:ext cx="702642" cy="45282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F0B587B-80B1-C0AC-4235-2647E8A3C333}"/>
              </a:ext>
            </a:extLst>
          </p:cNvPr>
          <p:cNvSpPr txBox="1"/>
          <p:nvPr/>
        </p:nvSpPr>
        <p:spPr>
          <a:xfrm>
            <a:off x="4807973" y="1277802"/>
            <a:ext cx="5889523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النشاط 3</a:t>
            </a:r>
            <a:r>
              <a:rPr lang="ar-S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–</a:t>
            </a:r>
            <a:r>
              <a:rPr lang="ar-S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 أست</a:t>
            </a:r>
            <a:r>
              <a:rPr lang="ar-M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نتج خطاطة </a:t>
            </a:r>
            <a:r>
              <a:rPr lang="ar-S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ال</a:t>
            </a:r>
            <a:r>
              <a:rPr lang="ar-M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نص السردي</a:t>
            </a:r>
            <a:r>
              <a:rPr lang="ar-S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: </a:t>
            </a:r>
            <a:endParaRPr lang="fr-FR" sz="2000" b="1" dirty="0">
              <a:solidFill>
                <a:srgbClr val="002060"/>
              </a:solidFill>
              <a:ea typeface="+mj-ea"/>
              <a:cs typeface="Calibri" panose="020F0502020204030204" pitchFamily="34" charset="0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1CCB595-AC93-4E07-0853-8A0F898E54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30784"/>
              </p:ext>
            </p:extLst>
          </p:nvPr>
        </p:nvGraphicFramePr>
        <p:xfrm>
          <a:off x="1120877" y="2186156"/>
          <a:ext cx="9499756" cy="3122588"/>
        </p:xfrm>
        <a:graphic>
          <a:graphicData uri="http://schemas.openxmlformats.org/drawingml/2006/table">
            <a:tbl>
              <a:tblPr rtl="1" firstRow="1" firstCol="1" bandRow="1">
                <a:tableStyleId>{8A107856-5554-42FB-B03E-39F5DBC370BA}</a:tableStyleId>
              </a:tblPr>
              <a:tblGrid>
                <a:gridCol w="2744994">
                  <a:extLst>
                    <a:ext uri="{9D8B030D-6E8A-4147-A177-3AD203B41FA5}">
                      <a16:colId xmlns:a16="http://schemas.microsoft.com/office/drawing/2014/main" val="355827349"/>
                    </a:ext>
                  </a:extLst>
                </a:gridCol>
                <a:gridCol w="4063737">
                  <a:extLst>
                    <a:ext uri="{9D8B030D-6E8A-4147-A177-3AD203B41FA5}">
                      <a16:colId xmlns:a16="http://schemas.microsoft.com/office/drawing/2014/main" val="489581945"/>
                    </a:ext>
                  </a:extLst>
                </a:gridCol>
                <a:gridCol w="2691025">
                  <a:extLst>
                    <a:ext uri="{9D8B030D-6E8A-4147-A177-3AD203B41FA5}">
                      <a16:colId xmlns:a16="http://schemas.microsoft.com/office/drawing/2014/main" val="997906239"/>
                    </a:ext>
                  </a:extLst>
                </a:gridCol>
              </a:tblGrid>
              <a:tr h="68418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وضعية البداية</a:t>
                      </a:r>
                      <a:endParaRPr lang="fr-FR" sz="2800" b="1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وضعية التحول</a:t>
                      </a:r>
                      <a:endParaRPr lang="fr-FR" sz="2800" b="1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وضعية النهاية</a:t>
                      </a:r>
                      <a:endParaRPr lang="fr-FR" sz="2800" b="1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73751261"/>
                  </a:ext>
                </a:extLst>
              </a:tr>
              <a:tr h="1957974"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تحكي البداية عن السارد، وهو طفل صغير يراقب أختَه وهي تكتب في مفكرتها، ويشعر بانجذاب غامض نحو الأقلام والكتابة، دون أن يفهم معناها بعد.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انقطاع التيار الكهربائي، وطلب العائلة من الطفل أن يحكي قصة، فيخترع حكاية من خياله، فتُعجب بها العائلة ويشجعه الأب بقوله: "عندك خيال كاتب!"</a:t>
                      </a:r>
                      <a:r>
                        <a:rPr lang="ar-MA" sz="2000" dirty="0">
                          <a:cs typeface="Calibri" panose="020F0502020204030204" pitchFamily="34" charset="0"/>
                        </a:rPr>
                        <a:t>، فكانت هذه العبارة الشرارة الأولى لكي يبدأ الطفل الكتابة .</a:t>
                      </a:r>
                      <a:endParaRPr lang="ar-MA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ar-MA" sz="2000" b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.................................................................................</a:t>
                      </a:r>
                    </a:p>
                    <a:p>
                      <a:pPr marL="342900" marR="0" lvl="0" indent="-34290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ar-MA" sz="2000" b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.................................................................................</a:t>
                      </a:r>
                    </a:p>
                    <a:p>
                      <a:pPr marL="342900" marR="0" lvl="0" indent="-342900" algn="just" rtl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ar-MA" sz="2000" b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.............................................................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6239757"/>
                  </a:ext>
                </a:extLst>
              </a:tr>
            </a:tbl>
          </a:graphicData>
        </a:graphic>
      </p:graphicFrame>
      <p:sp>
        <p:nvSpPr>
          <p:cNvPr id="7" name="Espace réservé du texte 3">
            <a:extLst>
              <a:ext uri="{FF2B5EF4-FFF2-40B4-BE49-F238E27FC236}">
                <a16:creationId xmlns:a16="http://schemas.microsoft.com/office/drawing/2014/main" id="{0158BB6A-2006-B51B-52EE-92EB7324DF6B}"/>
              </a:ext>
            </a:extLst>
          </p:cNvPr>
          <p:cNvSpPr txBox="1">
            <a:spLocks/>
          </p:cNvSpPr>
          <p:nvPr/>
        </p:nvSpPr>
        <p:spPr>
          <a:xfrm>
            <a:off x="815567" y="476420"/>
            <a:ext cx="10560865" cy="4528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altLang="fr-FR" sz="1400" dirty="0">
                <a:solidFill>
                  <a:schemeClr val="bg2">
                    <a:lumMod val="75000"/>
                  </a:schemeClr>
                </a:solidFill>
                <a:cs typeface="Calibri" panose="020F0502020204030204" pitchFamily="34" charset="0"/>
              </a:rPr>
              <a:t>يواكب المدرس إجابات المتعلمين، ويطلب تدوينها على السبورة، وبعد تعليل الإجابات والتأكد من صحتها ينقل الجدول إلى كراسة المتعلم أو دفتر الدروس (النشاط 3 ص 15) </a:t>
            </a:r>
            <a:endParaRPr lang="fr-FR" dirty="0">
              <a:solidFill>
                <a:srgbClr val="BFBFBF"/>
              </a:solidFill>
            </a:endParaRPr>
          </a:p>
        </p:txBody>
      </p:sp>
      <p:sp>
        <p:nvSpPr>
          <p:cNvPr id="10" name="Google Shape;1548;p49">
            <a:extLst>
              <a:ext uri="{FF2B5EF4-FFF2-40B4-BE49-F238E27FC236}">
                <a16:creationId xmlns:a16="http://schemas.microsoft.com/office/drawing/2014/main" id="{43F3CA7E-8F57-491D-CE58-56A446DE9E77}"/>
              </a:ext>
            </a:extLst>
          </p:cNvPr>
          <p:cNvSpPr txBox="1">
            <a:spLocks/>
          </p:cNvSpPr>
          <p:nvPr/>
        </p:nvSpPr>
        <p:spPr>
          <a:xfrm>
            <a:off x="919210" y="15644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نحدد وضعية النهاية بشكل مستقل .</a:t>
            </a:r>
          </a:p>
        </p:txBody>
      </p:sp>
    </p:spTree>
    <p:extLst>
      <p:ext uri="{BB962C8B-B14F-4D97-AF65-F5344CB8AC3E}">
        <p14:creationId xmlns:p14="http://schemas.microsoft.com/office/powerpoint/2010/main" val="13571032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>
          <a:extLst>
            <a:ext uri="{FF2B5EF4-FFF2-40B4-BE49-F238E27FC236}">
              <a16:creationId xmlns:a16="http://schemas.microsoft.com/office/drawing/2014/main" id="{DF1606BB-0CA2-739D-F65C-CD1F3671C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3122ECAE-EBC3-DC3F-5213-E2122EC932A4}"/>
              </a:ext>
            </a:extLst>
          </p:cNvPr>
          <p:cNvSpPr/>
          <p:nvPr/>
        </p:nvSpPr>
        <p:spPr>
          <a:xfrm>
            <a:off x="-6896" y="9878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1B93B32C-5039-29D3-7E23-064BBB1D87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AB1B734-0B92-3553-C482-E70924496FAB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Google Shape;610;p57">
            <a:extLst>
              <a:ext uri="{FF2B5EF4-FFF2-40B4-BE49-F238E27FC236}">
                <a16:creationId xmlns:a16="http://schemas.microsoft.com/office/drawing/2014/main" id="{6FEF08DF-C8A7-FD81-EFAC-EB4F511D94B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902" y="36580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FD40D7B-C4CB-A62B-41B8-5C557A90A5DB}"/>
              </a:ext>
            </a:extLst>
          </p:cNvPr>
          <p:cNvSpPr txBox="1"/>
          <p:nvPr/>
        </p:nvSpPr>
        <p:spPr>
          <a:xfrm>
            <a:off x="1759974" y="1760927"/>
            <a:ext cx="9439818" cy="47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540385" algn="r" rtl="1">
              <a:lnSpc>
                <a:spcPct val="107000"/>
              </a:lnSpc>
              <a:spcAft>
                <a:spcPts val="800"/>
              </a:spcAft>
            </a:pPr>
            <a:r>
              <a:rPr lang="ar-MA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يواكب المدرس الإجابات ويتعهدها بالتصويب والتعزيز،  ويختار نماذج تدون على السبورة.. </a:t>
            </a:r>
            <a:endParaRPr lang="fr-FR" sz="2400" b="1" dirty="0"/>
          </a:p>
        </p:txBody>
      </p:sp>
      <p:pic>
        <p:nvPicPr>
          <p:cNvPr id="1026" name="Picture 2" descr="‫Lovepik- صورة JPG-501123007 id صورة فوتوغرافية بحث - صور معلمة أنثى تكتب  على السبورة‬‎">
            <a:extLst>
              <a:ext uri="{FF2B5EF4-FFF2-40B4-BE49-F238E27FC236}">
                <a16:creationId xmlns:a16="http://schemas.microsoft.com/office/drawing/2014/main" id="{1026C14B-EB12-A561-48D2-1CFA9F501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065" y="2519363"/>
            <a:ext cx="7285703" cy="3497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548;p49">
            <a:extLst>
              <a:ext uri="{FF2B5EF4-FFF2-40B4-BE49-F238E27FC236}">
                <a16:creationId xmlns:a16="http://schemas.microsoft.com/office/drawing/2014/main" id="{267B29E1-B113-1049-AAD1-BB9663245D2F}"/>
              </a:ext>
            </a:extLst>
          </p:cNvPr>
          <p:cNvSpPr txBox="1">
            <a:spLocks/>
          </p:cNvSpPr>
          <p:nvPr/>
        </p:nvSpPr>
        <p:spPr>
          <a:xfrm>
            <a:off x="919210" y="15644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MA" sz="2000" b="1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</a:p>
          <a:p>
            <a:pPr algn="r" rtl="1">
              <a:spcBef>
                <a:spcPts val="0"/>
              </a:spcBef>
              <a:buSzPct val="111111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Espace réservé du texte 3">
            <a:extLst>
              <a:ext uri="{FF2B5EF4-FFF2-40B4-BE49-F238E27FC236}">
                <a16:creationId xmlns:a16="http://schemas.microsoft.com/office/drawing/2014/main" id="{3DABD2FD-2367-3AE4-1CA1-FA3263459AFD}"/>
              </a:ext>
            </a:extLst>
          </p:cNvPr>
          <p:cNvSpPr txBox="1">
            <a:spLocks/>
          </p:cNvSpPr>
          <p:nvPr/>
        </p:nvSpPr>
        <p:spPr>
          <a:xfrm>
            <a:off x="815567" y="437092"/>
            <a:ext cx="10560865" cy="4528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altLang="fr-FR" sz="1400" dirty="0">
                <a:solidFill>
                  <a:schemeClr val="bg2">
                    <a:lumMod val="75000"/>
                  </a:schemeClr>
                </a:solidFill>
                <a:cs typeface="Calibri" panose="020F0502020204030204" pitchFamily="34" charset="0"/>
              </a:rPr>
              <a:t>يواكب المدرس إجابات المتعلمين، ويختار بعضا منها يدون على السبورة، وبعد تعليل الإجابات والتأكد من صحتها ينقل الجدول إلى كراسة المتعلم أو دفتر الدروس (النشاط 3 ص 15) </a:t>
            </a:r>
            <a:endParaRPr lang="fr-FR" dirty="0">
              <a:solidFill>
                <a:srgbClr val="BFBFB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0910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06798243-0AF7-32FA-FC55-1EEC7C8A7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13940124-B80F-C73F-8D10-B0CB4C538996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745DB87A-0C05-C0C8-B61D-D4956E351C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Image générée">
            <a:extLst>
              <a:ext uri="{FF2B5EF4-FFF2-40B4-BE49-F238E27FC236}">
                <a16:creationId xmlns:a16="http://schemas.microsoft.com/office/drawing/2014/main" id="{C479ED73-4EAC-4A8D-2144-2F3EFAE9E8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-79380" y="-44737"/>
            <a:ext cx="730250" cy="69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421B1B4-B372-1D83-B69C-5810FFF5765A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Google Shape;1504;p44" descr="Lever la main - Icônes mains et gestes gratuites">
            <a:extLst>
              <a:ext uri="{FF2B5EF4-FFF2-40B4-BE49-F238E27FC236}">
                <a16:creationId xmlns:a16="http://schemas.microsoft.com/office/drawing/2014/main" id="{D9EB117B-5F1C-E807-BF4A-142166BB846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3130" y="23682"/>
            <a:ext cx="702642" cy="45282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F0B587B-80B1-C0AC-4235-2647E8A3C333}"/>
              </a:ext>
            </a:extLst>
          </p:cNvPr>
          <p:cNvSpPr txBox="1"/>
          <p:nvPr/>
        </p:nvSpPr>
        <p:spPr>
          <a:xfrm>
            <a:off x="4807973" y="1277802"/>
            <a:ext cx="5889523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النشاط 3</a:t>
            </a:r>
            <a:r>
              <a:rPr lang="ar-S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–</a:t>
            </a:r>
            <a:r>
              <a:rPr lang="ar-S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 أست</a:t>
            </a:r>
            <a:r>
              <a:rPr lang="ar-M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نتج خطاطة </a:t>
            </a:r>
            <a:r>
              <a:rPr lang="ar-S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ال</a:t>
            </a:r>
            <a:r>
              <a:rPr lang="ar-M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نص السردي</a:t>
            </a:r>
            <a:r>
              <a:rPr lang="ar-SA" sz="2000" b="1" dirty="0">
                <a:solidFill>
                  <a:srgbClr val="002060"/>
                </a:solidFill>
                <a:ea typeface="+mj-ea"/>
                <a:cs typeface="Calibri" panose="020F0502020204030204" pitchFamily="34" charset="0"/>
              </a:rPr>
              <a:t>: </a:t>
            </a:r>
            <a:endParaRPr lang="fr-FR" sz="2000" b="1" dirty="0">
              <a:solidFill>
                <a:srgbClr val="002060"/>
              </a:solidFill>
              <a:ea typeface="+mj-ea"/>
              <a:cs typeface="Calibri" panose="020F0502020204030204" pitchFamily="34" charset="0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1CCB595-AC93-4E07-0853-8A0F898E54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978004"/>
              </p:ext>
            </p:extLst>
          </p:nvPr>
        </p:nvGraphicFramePr>
        <p:xfrm>
          <a:off x="1120877" y="2186156"/>
          <a:ext cx="9499756" cy="2642162"/>
        </p:xfrm>
        <a:graphic>
          <a:graphicData uri="http://schemas.openxmlformats.org/drawingml/2006/table">
            <a:tbl>
              <a:tblPr rtl="1" firstRow="1" firstCol="1" bandRow="1">
                <a:tableStyleId>{8A107856-5554-42FB-B03E-39F5DBC370BA}</a:tableStyleId>
              </a:tblPr>
              <a:tblGrid>
                <a:gridCol w="2744994">
                  <a:extLst>
                    <a:ext uri="{9D8B030D-6E8A-4147-A177-3AD203B41FA5}">
                      <a16:colId xmlns:a16="http://schemas.microsoft.com/office/drawing/2014/main" val="355827349"/>
                    </a:ext>
                  </a:extLst>
                </a:gridCol>
                <a:gridCol w="3313471">
                  <a:extLst>
                    <a:ext uri="{9D8B030D-6E8A-4147-A177-3AD203B41FA5}">
                      <a16:colId xmlns:a16="http://schemas.microsoft.com/office/drawing/2014/main" val="489581945"/>
                    </a:ext>
                  </a:extLst>
                </a:gridCol>
                <a:gridCol w="3441291">
                  <a:extLst>
                    <a:ext uri="{9D8B030D-6E8A-4147-A177-3AD203B41FA5}">
                      <a16:colId xmlns:a16="http://schemas.microsoft.com/office/drawing/2014/main" val="997906239"/>
                    </a:ext>
                  </a:extLst>
                </a:gridCol>
              </a:tblGrid>
              <a:tr h="68418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وضعية البداية</a:t>
                      </a:r>
                      <a:endParaRPr lang="fr-FR" sz="2800" b="1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وضعية التحول</a:t>
                      </a:r>
                      <a:endParaRPr lang="fr-FR" sz="2800" b="1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وضعية النهاية</a:t>
                      </a:r>
                      <a:endParaRPr lang="fr-FR" sz="2800" b="1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73751261"/>
                  </a:ext>
                </a:extLst>
              </a:tr>
              <a:tr h="1957974"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تحكي البداية عن السارد، وهو طفل صغير يراقب أختَه وهي تكتب في مفكرتها، ويشعر بانجذاب غامض نحو الأقلام والكتابة، دون أن يفهم معناها بعد.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انقطاع التيار الكهربائي، وطلب العائلة من الطفل أن يحكي قصة، فيخترع حكاية من خياله، فتُعجب بها العائلة ويشجعه الأب بقوله: "عندك خيال كاتب!"</a:t>
                      </a:r>
                      <a:r>
                        <a:rPr lang="ar-MA" sz="2000" dirty="0">
                          <a:cs typeface="Calibri" panose="020F0502020204030204" pitchFamily="34" charset="0"/>
                        </a:rPr>
                        <a:t>، فكانت هذه العبارة الشرارة الأولى لكي يبدأ الطفل الكتابة .</a:t>
                      </a:r>
                      <a:endParaRPr lang="ar-MA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MA" sz="2000" b="0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Calibri" panose="020F0502020204030204" pitchFamily="34" charset="0"/>
                        </a:rPr>
                        <a:t>يصبح السارد كاتبًا حقيقيًا، يشعر بالفخر والامتنان للأقلام التي رافقته منذ الطفولة، ويعتبر الكتابة مرآته وصديقته التي لا تخونه</a:t>
                      </a:r>
                      <a:r>
                        <a:rPr lang="ar-MA" sz="2000" dirty="0"/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6239757"/>
                  </a:ext>
                </a:extLst>
              </a:tr>
            </a:tbl>
          </a:graphicData>
        </a:graphic>
      </p:graphicFrame>
      <p:sp>
        <p:nvSpPr>
          <p:cNvPr id="7" name="Espace réservé du texte 3">
            <a:extLst>
              <a:ext uri="{FF2B5EF4-FFF2-40B4-BE49-F238E27FC236}">
                <a16:creationId xmlns:a16="http://schemas.microsoft.com/office/drawing/2014/main" id="{0158BB6A-2006-B51B-52EE-92EB7324DF6B}"/>
              </a:ext>
            </a:extLst>
          </p:cNvPr>
          <p:cNvSpPr txBox="1">
            <a:spLocks/>
          </p:cNvSpPr>
          <p:nvPr/>
        </p:nvSpPr>
        <p:spPr>
          <a:xfrm>
            <a:off x="815567" y="476420"/>
            <a:ext cx="10560865" cy="4528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altLang="fr-FR" sz="1400" dirty="0">
                <a:solidFill>
                  <a:schemeClr val="bg2">
                    <a:lumMod val="75000"/>
                  </a:schemeClr>
                </a:solidFill>
                <a:cs typeface="Calibri" panose="020F0502020204030204" pitchFamily="34" charset="0"/>
              </a:rPr>
              <a:t>يواكب المدرس إجابات المتعلمين، ويطلب تدوينها على السبورة، وبعد تعليل الإجابات والتأكد من صحتها ينقل الجدول إلى كراسة المتعلم أو دفتر الدروس (النشاط 3 ص 15) </a:t>
            </a:r>
            <a:endParaRPr lang="fr-FR" dirty="0">
              <a:solidFill>
                <a:srgbClr val="BFBFBF"/>
              </a:solidFill>
            </a:endParaRPr>
          </a:p>
        </p:txBody>
      </p:sp>
      <p:sp>
        <p:nvSpPr>
          <p:cNvPr id="10" name="Google Shape;1548;p49">
            <a:extLst>
              <a:ext uri="{FF2B5EF4-FFF2-40B4-BE49-F238E27FC236}">
                <a16:creationId xmlns:a16="http://schemas.microsoft.com/office/drawing/2014/main" id="{43F3CA7E-8F57-491D-CE58-56A446DE9E77}"/>
              </a:ext>
            </a:extLst>
          </p:cNvPr>
          <p:cNvSpPr txBox="1">
            <a:spLocks/>
          </p:cNvSpPr>
          <p:nvPr/>
        </p:nvSpPr>
        <p:spPr>
          <a:xfrm>
            <a:off x="919210" y="15644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MA" sz="2000" b="1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نحدد مرحلة النهاية </a:t>
            </a:r>
            <a:r>
              <a:rPr lang="ar-MA" sz="2000" b="1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بشكل مستقل</a:t>
            </a:r>
            <a:r>
              <a:rPr lang="ar-MA" sz="2000" b="1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13105826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03BCC-E207-B24A-6D1C-6550D4CC3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582F811-C8FF-D12E-6EDA-DA5CBB65D340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:a16="http://schemas.microsoft.com/office/drawing/2014/main" id="{7B559F75-8569-E9CF-5A6B-F693CCA2966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267910" y="9137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A9F355CA-EECA-E682-E9BB-FDAEB81E0C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3166" y="9878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6A24B02-7C94-F756-A595-5C81312364F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7674D2F-2930-CEDA-E9D7-FAB31B5AD9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9699" y="471532"/>
            <a:ext cx="10029660" cy="193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09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defTabSz="914400">
              <a:buNone/>
            </a:pPr>
            <a:r>
              <a:rPr lang="ar-MA" sz="1400" dirty="0">
                <a:solidFill>
                  <a:srgbClr val="323F4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يقدم المدرس  تعليقا على الخطوتين السابقتين، باستثمار استراتيجية التركيب، ثم يعرض المخطط العام للخطاطة السردية بشكل بصري (أسهم متتابعة).: </a:t>
            </a:r>
            <a:endParaRPr lang="ar-MA" altLang="fr-FR" sz="1400" dirty="0">
              <a:solidFill>
                <a:srgbClr val="323F4F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D2C9FC93-F95B-80FB-F769-123D237CB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7188" y="110718"/>
            <a:ext cx="10029660" cy="36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>
              <a:lnSpc>
                <a:spcPts val="2075"/>
              </a:lnSpc>
              <a:spcBef>
                <a:spcPct val="0"/>
              </a:spcBef>
              <a:buNone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+mj-ea"/>
                <a:cs typeface="Calibri" panose="020F0502020204030204" pitchFamily="34" charset="0"/>
              </a:rPr>
              <a:t>ينجز المدرس تركيبا للنشاط: تلخيص مراحل الخطاطة السردية باستثمار التفكير الجهري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+mj-ea"/>
                <a:cs typeface="Calibri" panose="020F0502020204030204" pitchFamily="34" charset="0"/>
                <a:sym typeface="Calibri"/>
              </a:rPr>
              <a:t>: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ea typeface="+mj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83D24E-0F8B-07A2-A803-14618F9CA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579" y="2641590"/>
            <a:ext cx="10890382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ar-MA" sz="3200" dirty="0">
                <a:latin typeface="Calibri" panose="020F0502020204030204" pitchFamily="34" charset="0"/>
                <a:cs typeface="Calibri" panose="020F0502020204030204" pitchFamily="34" charset="0"/>
              </a:rPr>
              <a:t>هكذا تُبنى النصوص السردية: تبدأ بوضعية أولى، ثم يقع حدث يغيّر مجرى الأمور، فتظهر عقدة أو مشكل، وبعدها يأتي الحل، وتنتهي القصة بوضعية جديدة يطبعها الاستقرار. هذه المراحل هي التي تعطي للحكاية معناها وتناسقها.</a:t>
            </a:r>
            <a:endParaRPr lang="fr-FR" altLang="fr-FR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49679CE-B51E-41AE-AAE6-DF63F6DF80ED}"/>
              </a:ext>
            </a:extLst>
          </p:cNvPr>
          <p:cNvSpPr txBox="1"/>
          <p:nvPr/>
        </p:nvSpPr>
        <p:spPr>
          <a:xfrm>
            <a:off x="3991898" y="1210332"/>
            <a:ext cx="3549446" cy="46166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sz="2400" dirty="0">
                <a:latin typeface="Calibri" panose="020F0502020204030204" pitchFamily="34" charset="0"/>
                <a:cs typeface="Calibri" panose="020F0502020204030204" pitchFamily="34" charset="0"/>
              </a:rPr>
              <a:t>تركيب</a:t>
            </a:r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6BCA9D3B-156C-89E6-5D3D-CE24DDEA69E7}"/>
              </a:ext>
            </a:extLst>
          </p:cNvPr>
          <p:cNvSpPr/>
          <p:nvPr/>
        </p:nvSpPr>
        <p:spPr>
          <a:xfrm>
            <a:off x="5345661" y="1733919"/>
            <a:ext cx="802584" cy="812636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6939CDA-611D-B42E-FBCA-D98616E2765E}"/>
              </a:ext>
            </a:extLst>
          </p:cNvPr>
          <p:cNvSpPr txBox="1"/>
          <p:nvPr/>
        </p:nvSpPr>
        <p:spPr>
          <a:xfrm>
            <a:off x="661268" y="5012587"/>
            <a:ext cx="11189110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الخطاطة السردية </a:t>
            </a:r>
            <a:r>
              <a:rPr lang="ar-MA" sz="3200" dirty="0">
                <a:latin typeface="Calibri" panose="020F0502020204030204" pitchFamily="34" charset="0"/>
                <a:cs typeface="Calibri" panose="020F0502020204030204" pitchFamily="34" charset="0"/>
              </a:rPr>
              <a:t>= وضعية البداية          وضعية التحول           وضعية النهاية.</a:t>
            </a:r>
          </a:p>
          <a:p>
            <a:pPr algn="ctr" rtl="1"/>
            <a:r>
              <a:rPr lang="ar-MA" sz="32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تشكل الخطاطة السردية الهيكل التنظيمي لبناء النصوص السردية، وسنعتمدها في إنتاج نصوص تعبر عن تجاربنا الخاصة.</a:t>
            </a:r>
            <a:endParaRPr lang="fr-FR" sz="32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BA26C059-00DB-4439-1506-3CD691B4CA52}"/>
              </a:ext>
            </a:extLst>
          </p:cNvPr>
          <p:cNvSpPr/>
          <p:nvPr/>
        </p:nvSpPr>
        <p:spPr>
          <a:xfrm rot="5400000">
            <a:off x="6425439" y="4964970"/>
            <a:ext cx="437527" cy="754571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lèche : bas 20">
            <a:extLst>
              <a:ext uri="{FF2B5EF4-FFF2-40B4-BE49-F238E27FC236}">
                <a16:creationId xmlns:a16="http://schemas.microsoft.com/office/drawing/2014/main" id="{66EE65F4-C307-8AF8-849F-0AB7CDA28309}"/>
              </a:ext>
            </a:extLst>
          </p:cNvPr>
          <p:cNvSpPr/>
          <p:nvPr/>
        </p:nvSpPr>
        <p:spPr>
          <a:xfrm rot="5400000">
            <a:off x="3474512" y="4959178"/>
            <a:ext cx="437527" cy="754571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èche : bas 2">
            <a:extLst>
              <a:ext uri="{FF2B5EF4-FFF2-40B4-BE49-F238E27FC236}">
                <a16:creationId xmlns:a16="http://schemas.microsoft.com/office/drawing/2014/main" id="{751C1A99-336B-F5BC-CF99-F146E5B0024B}"/>
              </a:ext>
            </a:extLst>
          </p:cNvPr>
          <p:cNvSpPr/>
          <p:nvPr/>
        </p:nvSpPr>
        <p:spPr>
          <a:xfrm>
            <a:off x="5498061" y="4206739"/>
            <a:ext cx="802584" cy="812636"/>
          </a:xfrm>
          <a:prstGeom prst="down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27321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8AE67-D882-9769-D44F-A3BFEDC04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57F1A3EF-5B23-FCA5-ED20-124495BD7C3F}"/>
              </a:ext>
            </a:extLst>
          </p:cNvPr>
          <p:cNvGrpSpPr/>
          <p:nvPr/>
        </p:nvGrpSpPr>
        <p:grpSpPr>
          <a:xfrm>
            <a:off x="5111646" y="1642150"/>
            <a:ext cx="5801193" cy="3476991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43C1855E-4AD5-B3E8-71CD-4577882D933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D869F61B-1FA2-2E9F-E2CD-6974D27369F3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00378480-36EC-F005-3AD9-2DA5908C886E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B749FBE6-F5D8-7A3E-BED8-20EAEFD449C8}"/>
              </a:ext>
            </a:extLst>
          </p:cNvPr>
          <p:cNvSpPr txBox="1"/>
          <p:nvPr/>
        </p:nvSpPr>
        <p:spPr>
          <a:xfrm>
            <a:off x="5381468" y="1945420"/>
            <a:ext cx="5400765" cy="2100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اختتام الحصة</a:t>
            </a:r>
          </a:p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دقائق</a:t>
            </a:r>
            <a:r>
              <a:rPr kumimoji="0" lang="ar-M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fr-FR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5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1C9ADA44-7034-C090-B5A7-9E09AD67C2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83" y="2323597"/>
            <a:ext cx="2795544" cy="2795544"/>
          </a:xfrm>
          <a:prstGeom prst="rect">
            <a:avLst/>
          </a:prstGeom>
        </p:spPr>
      </p:pic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DEF57F06-31ED-8DED-1B33-EA1DD234D155}"/>
              </a:ext>
            </a:extLst>
          </p:cNvPr>
          <p:cNvSpPr/>
          <p:nvPr/>
        </p:nvSpPr>
        <p:spPr>
          <a:xfrm>
            <a:off x="2173574" y="1945420"/>
            <a:ext cx="2158583" cy="1050159"/>
          </a:xfrm>
          <a:prstGeom prst="wedgeRoundRectCallout">
            <a:avLst>
              <a:gd name="adj1" fmla="val -73611"/>
              <a:gd name="adj2" fmla="val 4394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dirty="0"/>
              <a:t>وَصَلْنَا إِلَى نِهَايَةِ </a:t>
            </a:r>
            <a:r>
              <a:rPr lang="ar-MA" sz="2400" dirty="0" err="1"/>
              <a:t>ٱلْحَصَّةِ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2765669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1" name="Google Shape;1061;p50" descr="Image générée"/>
          <p:cNvPicPr preferRelativeResize="0"/>
          <p:nvPr/>
        </p:nvPicPr>
        <p:blipFill rotWithShape="1">
          <a:blip r:embed="rId3">
            <a:alphaModFix/>
          </a:blip>
          <a:srcRect l="3539" t="24327" r="75793" b="61971"/>
          <a:stretch/>
        </p:blipFill>
        <p:spPr>
          <a:xfrm>
            <a:off x="11307258" y="9878"/>
            <a:ext cx="731494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2" name="Google Shape;1062;p5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 cap="flat" cmpd="sng">
            <a:solidFill>
              <a:srgbClr val="A98FC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3" name="Google Shape;1063;p50"/>
          <p:cNvSpPr txBox="1"/>
          <p:nvPr/>
        </p:nvSpPr>
        <p:spPr>
          <a:xfrm>
            <a:off x="0" y="55083"/>
            <a:ext cx="11298238" cy="375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من يذكرني بالهدف من درس اليوم؟</a:t>
            </a:r>
            <a:endParaRPr/>
          </a:p>
        </p:txBody>
      </p:sp>
      <p:sp>
        <p:nvSpPr>
          <p:cNvPr id="1064" name="Google Shape;1064;p50"/>
          <p:cNvSpPr txBox="1"/>
          <p:nvPr/>
        </p:nvSpPr>
        <p:spPr>
          <a:xfrm>
            <a:off x="2154238" y="413495"/>
            <a:ext cx="9144000" cy="371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Calibri"/>
              <a:buNone/>
            </a:pPr>
            <a:r>
              <a:rPr lang="ar-MA" sz="1400" b="0" i="0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يوجه المدرس  المتعلمين إلى تحديد المهارة المكتسبة والنمط النصي المرتبط بها.</a:t>
            </a:r>
            <a:endParaRPr sz="1400" b="0" i="0" u="none" strike="noStrike" cap="none">
              <a:solidFill>
                <a:srgbClr val="AEAB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65" name="Google Shape;1065;p50" descr="Lever la main - Icônes mains et gestes gratuite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9878"/>
            <a:ext cx="735012" cy="733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66" name="Google Shape;1066;p50"/>
          <p:cNvSpPr/>
          <p:nvPr/>
        </p:nvSpPr>
        <p:spPr>
          <a:xfrm>
            <a:off x="516835" y="2499691"/>
            <a:ext cx="10018103" cy="185861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1- الهدف من درس اليوم هو: تعرف عناصر النص السردي وخطاطته </a:t>
            </a:r>
            <a:endParaRPr sz="3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1" name="Google Shape;1071;p51" descr="Image générée"/>
          <p:cNvPicPr preferRelativeResize="0"/>
          <p:nvPr/>
        </p:nvPicPr>
        <p:blipFill rotWithShape="1">
          <a:blip r:embed="rId3">
            <a:alphaModFix/>
          </a:blip>
          <a:srcRect l="3539" t="24327" r="75793" b="61971"/>
          <a:stretch/>
        </p:blipFill>
        <p:spPr>
          <a:xfrm>
            <a:off x="11307258" y="9878"/>
            <a:ext cx="731494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2" name="Google Shape;1072;p5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 cap="flat" cmpd="sng">
            <a:solidFill>
              <a:srgbClr val="A98FC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3" name="Google Shape;1073;p51"/>
          <p:cNvSpPr txBox="1"/>
          <p:nvPr/>
        </p:nvSpPr>
        <p:spPr>
          <a:xfrm>
            <a:off x="0" y="-4553"/>
            <a:ext cx="11298238" cy="41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ماذا تعرفنا خلال الحصة؟</a:t>
            </a:r>
            <a:endParaRPr dirty="0"/>
          </a:p>
        </p:txBody>
      </p:sp>
      <p:sp>
        <p:nvSpPr>
          <p:cNvPr id="1074" name="Google Shape;1074;p51"/>
          <p:cNvSpPr txBox="1"/>
          <p:nvPr/>
        </p:nvSpPr>
        <p:spPr>
          <a:xfrm>
            <a:off x="2087472" y="423326"/>
            <a:ext cx="9144000" cy="375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Calibri"/>
              <a:buNone/>
            </a:pPr>
            <a:r>
              <a:rPr lang="ar-MA" sz="1400" b="0" i="0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يطلب المدرس من المتعلمين التذكير بعناصر النص السردي وخطاطته السردية..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5" name="Google Shape;1075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6775" y="-51958"/>
            <a:ext cx="730250" cy="730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76" name="Google Shape;1076;p51"/>
          <p:cNvGrpSpPr/>
          <p:nvPr/>
        </p:nvGrpSpPr>
        <p:grpSpPr>
          <a:xfrm>
            <a:off x="171054" y="1688808"/>
            <a:ext cx="10956130" cy="4953221"/>
            <a:chOff x="0" y="0"/>
            <a:chExt cx="10956130" cy="4953221"/>
          </a:xfrm>
        </p:grpSpPr>
        <p:sp>
          <p:nvSpPr>
            <p:cNvPr id="1077" name="Google Shape;1077;p51"/>
            <p:cNvSpPr/>
            <p:nvPr/>
          </p:nvSpPr>
          <p:spPr>
            <a:xfrm rot="10800000">
              <a:off x="0" y="1485966"/>
              <a:ext cx="10956130" cy="1981288"/>
            </a:xfrm>
            <a:prstGeom prst="notchedRightArrow">
              <a:avLst>
                <a:gd name="adj1" fmla="val 50000"/>
                <a:gd name="adj2" fmla="val 50000"/>
              </a:avLst>
            </a:prstGeom>
            <a:solidFill>
              <a:srgbClr val="FFE8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51"/>
            <p:cNvSpPr/>
            <p:nvPr/>
          </p:nvSpPr>
          <p:spPr>
            <a:xfrm>
              <a:off x="6146118" y="0"/>
              <a:ext cx="4809890" cy="19812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51"/>
            <p:cNvSpPr txBox="1"/>
            <p:nvPr/>
          </p:nvSpPr>
          <p:spPr>
            <a:xfrm>
              <a:off x="6146118" y="0"/>
              <a:ext cx="4809890" cy="19812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6025" tIns="256025" rIns="256025" bIns="256025" anchor="b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3600"/>
                <a:buFont typeface="Calibri"/>
                <a:buNone/>
              </a:pPr>
              <a:r>
                <a:rPr lang="ar-MA" sz="3600" b="1" i="0" u="none" strike="noStrike" cap="none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عناصر النص السردي: </a:t>
              </a:r>
              <a:r>
                <a:rPr lang="ar-MA" sz="3200" b="1" i="0" u="none" strike="noStrike" cap="none" dirty="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الحدث- الشخصيات- الزمان والمكان</a:t>
              </a:r>
              <a:endParaRPr sz="36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51"/>
            <p:cNvSpPr/>
            <p:nvPr/>
          </p:nvSpPr>
          <p:spPr>
            <a:xfrm>
              <a:off x="8303403" y="2228949"/>
              <a:ext cx="495322" cy="495322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51"/>
            <p:cNvSpPr/>
            <p:nvPr/>
          </p:nvSpPr>
          <p:spPr>
            <a:xfrm>
              <a:off x="1095733" y="2971933"/>
              <a:ext cx="4809890" cy="19812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51"/>
            <p:cNvSpPr txBox="1"/>
            <p:nvPr/>
          </p:nvSpPr>
          <p:spPr>
            <a:xfrm>
              <a:off x="1095733" y="2971933"/>
              <a:ext cx="4809890" cy="19812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6025" tIns="256025" rIns="256025" bIns="256025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3600"/>
                <a:buFont typeface="Calibri"/>
                <a:buNone/>
              </a:pPr>
              <a:r>
                <a:rPr lang="ar-MA" sz="3600" b="1" i="0" u="none" strike="noStrike" cap="non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خطاطة النص السردي: </a:t>
              </a:r>
              <a:r>
                <a:rPr lang="ar-MA" sz="3200" b="1" i="0" u="none" strike="noStrike" cap="none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وضعية البداية- وضعية التحول- وضعية النهاية</a:t>
              </a:r>
              <a:endParaRPr sz="36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1083;p51"/>
            <p:cNvSpPr/>
            <p:nvPr/>
          </p:nvSpPr>
          <p:spPr>
            <a:xfrm>
              <a:off x="3253017" y="2228949"/>
              <a:ext cx="495322" cy="495322"/>
            </a:xfrm>
            <a:prstGeom prst="ellipse">
              <a:avLst/>
            </a:prstGeom>
            <a:solidFill>
              <a:srgbClr val="5999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1079;p51">
            <a:extLst>
              <a:ext uri="{FF2B5EF4-FFF2-40B4-BE49-F238E27FC236}">
                <a16:creationId xmlns:a16="http://schemas.microsoft.com/office/drawing/2014/main" id="{8C650F64-2BE0-A4D8-5A65-F51798EC5B36}"/>
              </a:ext>
            </a:extLst>
          </p:cNvPr>
          <p:cNvSpPr txBox="1"/>
          <p:nvPr/>
        </p:nvSpPr>
        <p:spPr>
          <a:xfrm>
            <a:off x="1005834" y="1544449"/>
            <a:ext cx="4809890" cy="198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6025" tIns="256025" rIns="256025" bIns="256025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Calibri"/>
              <a:buNone/>
            </a:pPr>
            <a:r>
              <a:rPr lang="ar-MA" sz="36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موارد الكتابة السردية: </a:t>
            </a:r>
            <a:r>
              <a:rPr lang="ar-MA" sz="32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التعابيرـ  أفعال الكلام ــ  الروابط الأوصاف</a:t>
            </a:r>
            <a:endParaRPr sz="3600" b="1" i="0" u="none" strike="noStrike" cap="none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6C3978DB-9B0C-4D2B-EB24-EB7328BA3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869B9BA2-5147-E3E4-B5AB-36530629B819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1D400409-27E4-D056-E57E-3F4D3DB03E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48" name="Google Shape;1548;p49">
            <a:extLst>
              <a:ext uri="{FF2B5EF4-FFF2-40B4-BE49-F238E27FC236}">
                <a16:creationId xmlns:a16="http://schemas.microsoft.com/office/drawing/2014/main" id="{07634A79-B5BD-6D38-CF86-53626BDA368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19210" y="15644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spcBef>
                <a:spcPts val="0"/>
              </a:spcBef>
              <a:buSzPct val="111111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المنزلي / التحضير لورشة الكتابة:</a:t>
            </a:r>
            <a:endParaRPr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4" descr="Image générée">
            <a:extLst>
              <a:ext uri="{FF2B5EF4-FFF2-40B4-BE49-F238E27FC236}">
                <a16:creationId xmlns:a16="http://schemas.microsoft.com/office/drawing/2014/main" id="{0516AD60-5364-48C6-D020-39D7430DDB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-79380" y="-44737"/>
            <a:ext cx="730250" cy="69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9421DFB-4946-185F-9183-A50A7FBC8411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Google Shape;1504;p44" descr="Lever la main - Icônes mains et gestes gratuites">
            <a:extLst>
              <a:ext uri="{FF2B5EF4-FFF2-40B4-BE49-F238E27FC236}">
                <a16:creationId xmlns:a16="http://schemas.microsoft.com/office/drawing/2014/main" id="{2E0769A5-AEAE-3CD4-631C-EAF526EE252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3130" y="23682"/>
            <a:ext cx="702642" cy="45282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BCAF3E93-C4EF-B2E8-B53C-F31C37BBC89C}"/>
              </a:ext>
            </a:extLst>
          </p:cNvPr>
          <p:cNvSpPr txBox="1">
            <a:spLocks/>
          </p:cNvSpPr>
          <p:nvPr/>
        </p:nvSpPr>
        <p:spPr>
          <a:xfrm>
            <a:off x="2241615" y="1098102"/>
            <a:ext cx="6885098" cy="45778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i="1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altLang="fr-FR" sz="3200" dirty="0">
                <a:solidFill>
                  <a:srgbClr val="0070C0"/>
                </a:solidFill>
              </a:rPr>
              <a:t> </a:t>
            </a:r>
            <a:r>
              <a:rPr lang="ar-MA" altLang="fr-FR" sz="2800" i="0" dirty="0">
                <a:solidFill>
                  <a:srgbClr val="0070C0"/>
                </a:solidFill>
              </a:rPr>
              <a:t>المهمة النهائية: </a:t>
            </a:r>
            <a:r>
              <a:rPr lang="ar-MA" altLang="fr-FR" sz="2800" i="0" dirty="0">
                <a:solidFill>
                  <a:srgbClr val="00B050"/>
                </a:solidFill>
              </a:rPr>
              <a:t>إنتاج نص سردي حول تجربتي في الكتابة</a:t>
            </a:r>
          </a:p>
          <a:p>
            <a:endParaRPr lang="fr-FR" sz="2800" i="0" dirty="0">
              <a:solidFill>
                <a:srgbClr val="00B050"/>
              </a:solidFill>
            </a:endParaRPr>
          </a:p>
        </p:txBody>
      </p:sp>
      <p:sp>
        <p:nvSpPr>
          <p:cNvPr id="13" name="Google Shape;726;p36">
            <a:extLst>
              <a:ext uri="{FF2B5EF4-FFF2-40B4-BE49-F238E27FC236}">
                <a16:creationId xmlns:a16="http://schemas.microsoft.com/office/drawing/2014/main" id="{5D05ADC8-94FC-024B-382D-7E24FBE609E2}"/>
              </a:ext>
            </a:extLst>
          </p:cNvPr>
          <p:cNvSpPr txBox="1">
            <a:spLocks/>
          </p:cNvSpPr>
          <p:nvPr/>
        </p:nvSpPr>
        <p:spPr>
          <a:xfrm>
            <a:off x="1341679" y="511807"/>
            <a:ext cx="10161104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AEABAB"/>
              </a:buClr>
              <a:buSzPts val="1400"/>
              <a:buFont typeface="Calibri"/>
              <a:buNone/>
            </a:pPr>
            <a:r>
              <a:rPr lang="ar-MA" sz="1600" dirty="0">
                <a:solidFill>
                  <a:schemeClr val="bg2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يقرأ المدرس الوضعية ويطلب من أحد التلاميذ قراءتها، ثم يشرح المطلوب ويوضح التعليمة ويدققها، ويطلب منهم الاستئناس </a:t>
            </a:r>
            <a:r>
              <a:rPr lang="ar-MA" sz="2300" b="1" dirty="0">
                <a:solidFill>
                  <a:schemeClr val="bg2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بخطوات الكتابة المثبتة في الصفحة 15 من الكراسة </a:t>
            </a:r>
            <a:r>
              <a:rPr lang="ar-MA" sz="1400" dirty="0">
                <a:solidFill>
                  <a:srgbClr val="AEABAB"/>
                </a:solidFill>
              </a:rPr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4866F85-FC77-437C-B765-4B502D6616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9210" y="2261419"/>
            <a:ext cx="10583573" cy="308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3976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8F3EC-7C58-7791-6850-A24FADB58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C8F90416-4BF6-957F-3D02-A4522F118C7E}"/>
              </a:ext>
            </a:extLst>
          </p:cNvPr>
          <p:cNvSpPr/>
          <p:nvPr/>
        </p:nvSpPr>
        <p:spPr>
          <a:xfrm>
            <a:off x="0" y="-2163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527A83E4-8FD6-06E6-01F3-36A74D9B17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B8046A0-6ABA-66B1-F6AF-9A3A7FD77D2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93FE4E9B-0AC3-48A5-D0CF-ADFA661926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728" y="65020"/>
            <a:ext cx="10377133" cy="375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>
              <a:lnSpc>
                <a:spcPts val="2075"/>
              </a:lnSpc>
              <a:spcBef>
                <a:spcPct val="0"/>
              </a:spcBef>
              <a:buNone/>
            </a:pPr>
            <a:r>
              <a:rPr lang="ar-MA" altLang="fr-FR" sz="2000" b="1" dirty="0">
                <a:solidFill>
                  <a:schemeClr val="bg2">
                    <a:lumMod val="50000"/>
                  </a:schemeClr>
                </a:solidFill>
                <a:cs typeface="Calibri" panose="020F0502020204030204" pitchFamily="34" charset="0"/>
              </a:rPr>
              <a:t>النشاط المنزلي: إعداد تصميم لإنتاج نص سردي استعدادا لورشة الكتابة</a:t>
            </a:r>
          </a:p>
        </p:txBody>
      </p:sp>
      <p:sp>
        <p:nvSpPr>
          <p:cNvPr id="6" name="Titre 2">
            <a:extLst>
              <a:ext uri="{FF2B5EF4-FFF2-40B4-BE49-F238E27FC236}">
                <a16:creationId xmlns:a16="http://schemas.microsoft.com/office/drawing/2014/main" id="{7386E9EE-A523-AFD3-3433-74DF65E7D494}"/>
              </a:ext>
            </a:extLst>
          </p:cNvPr>
          <p:cNvSpPr txBox="1">
            <a:spLocks/>
          </p:cNvSpPr>
          <p:nvPr/>
        </p:nvSpPr>
        <p:spPr>
          <a:xfrm>
            <a:off x="2186862" y="325111"/>
            <a:ext cx="9144000" cy="52863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MA" sz="14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يوجه المدرس  المتعلمين إلى التحضير لورشة الكتابة بوضع تصميم لمنتجاتهم مستأنسين بخطوات الكتابة في الصفح 15 من الكراسة</a:t>
            </a:r>
            <a:r>
              <a:rPr lang="ar-MA" sz="1400" dirty="0">
                <a:solidFill>
                  <a:schemeClr val="bg2">
                    <a:lumMod val="75000"/>
                  </a:schemeClr>
                </a:solidFill>
              </a:rPr>
              <a:t>.</a:t>
            </a:r>
            <a:endParaRPr lang="fr-FR" sz="14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7" name="Picture 2" descr="Lever la main - Icônes mains et gestes gratuites">
            <a:extLst>
              <a:ext uri="{FF2B5EF4-FFF2-40B4-BE49-F238E27FC236}">
                <a16:creationId xmlns:a16="http://schemas.microsoft.com/office/drawing/2014/main" id="{60884855-17E1-AADB-E651-2C389DA05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4" y="33068"/>
            <a:ext cx="735012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F3441E-B370-2285-D8F0-1F0772A4268D}"/>
              </a:ext>
            </a:extLst>
          </p:cNvPr>
          <p:cNvSpPr/>
          <p:nvPr/>
        </p:nvSpPr>
        <p:spPr>
          <a:xfrm>
            <a:off x="1967839" y="965245"/>
            <a:ext cx="8497956" cy="10038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21E4AD-36F7-7C13-AE04-F1F28E0BE15C}"/>
              </a:ext>
            </a:extLst>
          </p:cNvPr>
          <p:cNvSpPr/>
          <p:nvPr/>
        </p:nvSpPr>
        <p:spPr>
          <a:xfrm>
            <a:off x="1967839" y="2080594"/>
            <a:ext cx="8497956" cy="10038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fr-FR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1DD114-8DAA-9789-BFD4-EFFF370BBE1F}"/>
              </a:ext>
            </a:extLst>
          </p:cNvPr>
          <p:cNvSpPr/>
          <p:nvPr/>
        </p:nvSpPr>
        <p:spPr>
          <a:xfrm>
            <a:off x="1967839" y="3140769"/>
            <a:ext cx="8497956" cy="10038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fr-FR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4" name="Diagramme 13">
            <a:extLst>
              <a:ext uri="{FF2B5EF4-FFF2-40B4-BE49-F238E27FC236}">
                <a16:creationId xmlns:a16="http://schemas.microsoft.com/office/drawing/2014/main" id="{F9A47F82-EE50-4412-5937-7D008AA9B83A}"/>
              </a:ext>
            </a:extLst>
          </p:cNvPr>
          <p:cNvGraphicFramePr/>
          <p:nvPr/>
        </p:nvGraphicFramePr>
        <p:xfrm>
          <a:off x="1261468" y="3706286"/>
          <a:ext cx="9669063" cy="3411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470ACD9F-7F26-D065-3A03-4239482EC7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39846" y="1113839"/>
            <a:ext cx="6331974" cy="74445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1C9EAC0-FD0F-9665-4F01-25984DB6D6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39845" y="2202426"/>
            <a:ext cx="6233652" cy="78657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62C3A5D-1DA4-CC70-B05F-B046AB4C110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39845" y="3227052"/>
            <a:ext cx="6135329" cy="917569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377915E-072E-1CF3-F425-B26913793EB3}"/>
              </a:ext>
            </a:extLst>
          </p:cNvPr>
          <p:cNvSpPr/>
          <p:nvPr/>
        </p:nvSpPr>
        <p:spPr>
          <a:xfrm>
            <a:off x="5073445" y="5181600"/>
            <a:ext cx="3146323" cy="65994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الاستعداد لورشة الكتابة</a:t>
            </a:r>
            <a:endParaRPr lang="fr-FR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67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9" grpId="0" build="p" animBg="1"/>
      <p:bldP spid="10" grpId="0" build="p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B8238-4DF5-63BF-AF32-3A939000E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21E1CBB2-FF1D-A50A-0166-BBCF33559C80}"/>
              </a:ext>
            </a:extLst>
          </p:cNvPr>
          <p:cNvSpPr/>
          <p:nvPr/>
        </p:nvSpPr>
        <p:spPr>
          <a:xfrm>
            <a:off x="0" y="-2163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D8CEBBD-AB17-D22E-551E-C0561E451C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721;p62">
            <a:extLst>
              <a:ext uri="{FF2B5EF4-FFF2-40B4-BE49-F238E27FC236}">
                <a16:creationId xmlns:a16="http://schemas.microsoft.com/office/drawing/2014/main" id="{2473380F-BE6A-17E8-320A-84F8C3713F0A}"/>
              </a:ext>
            </a:extLst>
          </p:cNvPr>
          <p:cNvSpPr txBox="1">
            <a:spLocks/>
          </p:cNvSpPr>
          <p:nvPr/>
        </p:nvSpPr>
        <p:spPr>
          <a:xfrm>
            <a:off x="4242216" y="195946"/>
            <a:ext cx="6934336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spcBef>
                <a:spcPts val="0"/>
              </a:spcBef>
              <a:buClr>
                <a:srgbClr val="757070"/>
              </a:buClr>
              <a:buSzPts val="2400"/>
              <a:buFont typeface="Calibri"/>
              <a:buNone/>
            </a:pPr>
            <a:r>
              <a:rPr lang="ar-MA" sz="20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وَصَلْنَا إِلَى نِهَايَةِ </a:t>
            </a:r>
            <a:r>
              <a:rPr lang="ar-MA" sz="2000" b="1" dirty="0" err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ٱلْحصَّةِ</a:t>
            </a:r>
            <a:r>
              <a:rPr lang="ar-MA" sz="20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لَا تَنْسَوْا مُرَاجَعَةَ دُرُوسِكُمْ، وَإِنْجَازَ وَاجِبَاتِكُمْ.</a:t>
            </a:r>
          </a:p>
        </p:txBody>
      </p:sp>
      <p:pic>
        <p:nvPicPr>
          <p:cNvPr id="6" name="Google Shape;1723;p62">
            <a:extLst>
              <a:ext uri="{FF2B5EF4-FFF2-40B4-BE49-F238E27FC236}">
                <a16:creationId xmlns:a16="http://schemas.microsoft.com/office/drawing/2014/main" id="{FDFC161F-2A15-0B4B-E3D3-C7BB605B6E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48856" y="1901081"/>
            <a:ext cx="3711575" cy="37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724;p62">
            <a:extLst>
              <a:ext uri="{FF2B5EF4-FFF2-40B4-BE49-F238E27FC236}">
                <a16:creationId xmlns:a16="http://schemas.microsoft.com/office/drawing/2014/main" id="{9E2DDC0F-19F6-E588-7403-2C5A995727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1806" y="65335"/>
            <a:ext cx="731837" cy="73183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A60C5B5-96F7-AC83-77F3-3C1341E7C6C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617767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6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6168</TotalTime>
  <Words>3075</Words>
  <Application>Microsoft Office PowerPoint</Application>
  <PresentationFormat>Grand écran</PresentationFormat>
  <Paragraphs>314</Paragraphs>
  <Slides>53</Slides>
  <Notes>22</Notes>
  <HiddenSlides>3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53</vt:i4>
      </vt:variant>
    </vt:vector>
  </HeadingPairs>
  <TitlesOfParts>
    <vt:vector size="65" baseType="lpstr">
      <vt:lpstr>Aptos</vt:lpstr>
      <vt:lpstr>Aptos Display</vt:lpstr>
      <vt:lpstr>Arial</vt:lpstr>
      <vt:lpstr>Calibri</vt:lpstr>
      <vt:lpstr>Calibri (En-têtes)</vt:lpstr>
      <vt:lpstr>Calibri Light</vt:lpstr>
      <vt:lpstr>Dosis</vt:lpstr>
      <vt:lpstr>Poppins ExtraBold</vt:lpstr>
      <vt:lpstr>Simplified Arabic</vt:lpstr>
      <vt:lpstr>Thème Office</vt:lpstr>
      <vt:lpstr>5_Thème Office</vt:lpstr>
      <vt:lpstr>6_Thème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من يذكرنا بمعنى هذه الضوابط التي ينبغي الالتزام بها داخل الفصل؟</vt:lpstr>
      <vt:lpstr>من يذكرنا بمعنى هذه الضوابط التي ينبغي الالتزام بها داخل الفصل؟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النشاط المنزلي / التحضير لورشة الكتابة: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yassine lamsarsem</dc:creator>
  <cp:lastModifiedBy>admin</cp:lastModifiedBy>
  <cp:revision>224</cp:revision>
  <dcterms:created xsi:type="dcterms:W3CDTF">2025-08-08T14:19:48Z</dcterms:created>
  <dcterms:modified xsi:type="dcterms:W3CDTF">2025-11-02T14:00:17Z</dcterms:modified>
</cp:coreProperties>
</file>