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45"/>
  </p:notesMasterIdLst>
  <p:handoutMasterIdLst>
    <p:handoutMasterId r:id="rId46"/>
  </p:handoutMasterIdLst>
  <p:sldIdLst>
    <p:sldId id="263" r:id="rId3"/>
    <p:sldId id="2147483635" r:id="rId4"/>
    <p:sldId id="2147483641" r:id="rId5"/>
    <p:sldId id="2147483607" r:id="rId6"/>
    <p:sldId id="266" r:id="rId7"/>
    <p:sldId id="2134806337" r:id="rId8"/>
    <p:sldId id="2147483624" r:id="rId9"/>
    <p:sldId id="296" r:id="rId10"/>
    <p:sldId id="2147483636" r:id="rId11"/>
    <p:sldId id="2147483638" r:id="rId12"/>
    <p:sldId id="267" r:id="rId13"/>
    <p:sldId id="256" r:id="rId14"/>
    <p:sldId id="260" r:id="rId15"/>
    <p:sldId id="290" r:id="rId16"/>
    <p:sldId id="275" r:id="rId17"/>
    <p:sldId id="291" r:id="rId18"/>
    <p:sldId id="304" r:id="rId19"/>
    <p:sldId id="276" r:id="rId20"/>
    <p:sldId id="292" r:id="rId21"/>
    <p:sldId id="279" r:id="rId22"/>
    <p:sldId id="278" r:id="rId23"/>
    <p:sldId id="2147483623" r:id="rId24"/>
    <p:sldId id="264" r:id="rId25"/>
    <p:sldId id="2147483644" r:id="rId26"/>
    <p:sldId id="2147483643" r:id="rId27"/>
    <p:sldId id="2147483645" r:id="rId28"/>
    <p:sldId id="277" r:id="rId29"/>
    <p:sldId id="2147483646" r:id="rId30"/>
    <p:sldId id="2147483647" r:id="rId31"/>
    <p:sldId id="2147483631" r:id="rId32"/>
    <p:sldId id="288" r:id="rId33"/>
    <p:sldId id="257" r:id="rId34"/>
    <p:sldId id="258" r:id="rId35"/>
    <p:sldId id="259" r:id="rId36"/>
    <p:sldId id="265" r:id="rId37"/>
    <p:sldId id="262" r:id="rId38"/>
    <p:sldId id="2147483642" r:id="rId39"/>
    <p:sldId id="261" r:id="rId40"/>
    <p:sldId id="293" r:id="rId41"/>
    <p:sldId id="270" r:id="rId42"/>
    <p:sldId id="294" r:id="rId43"/>
    <p:sldId id="273"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3"/>
            <p14:sldId id="2147483635"/>
            <p14:sldId id="2147483641"/>
            <p14:sldId id="2147483607"/>
            <p14:sldId id="266"/>
            <p14:sldId id="2134806337"/>
          </p14:sldIdLst>
        </p14:section>
        <p14:section name="افتتاح الحصة" id="{2EB02A95-5B55-41FB-8E86-2A90C4C55040}">
          <p14:sldIdLst>
            <p14:sldId id="2147483624"/>
            <p14:sldId id="296"/>
          </p14:sldIdLst>
        </p14:section>
        <p14:section name="مراقبة إنجاز الواجبات المنزلية" id="{D246771F-C8AA-4F75-BAD7-8024CAB55D79}">
          <p14:sldIdLst>
            <p14:sldId id="2147483636"/>
          </p14:sldIdLst>
        </p14:section>
        <p14:section name="التصريح بالأهداف" id="{096B6BF6-20D6-43DE-B358-982838B98259}">
          <p14:sldIdLst>
            <p14:sldId id="2147483638"/>
            <p14:sldId id="267"/>
          </p14:sldIdLst>
        </p14:section>
        <p14:section name="أكتسب" id="{6D007598-4F88-4283-9E36-970C44D688AD}">
          <p14:sldIdLst>
            <p14:sldId id="256"/>
            <p14:sldId id="260"/>
            <p14:sldId id="290"/>
            <p14:sldId id="275"/>
            <p14:sldId id="291"/>
            <p14:sldId id="304"/>
            <p14:sldId id="276"/>
            <p14:sldId id="292"/>
            <p14:sldId id="279"/>
            <p14:sldId id="278"/>
          </p14:sldIdLst>
        </p14:section>
        <p14:section name="Pratique collective" id="{CF34AB29-930A-422C-8BB3-41EE66488593}">
          <p14:sldIdLst>
            <p14:sldId id="2147483623"/>
            <p14:sldId id="264"/>
            <p14:sldId id="2147483644"/>
            <p14:sldId id="2147483643"/>
            <p14:sldId id="2147483645"/>
            <p14:sldId id="277"/>
            <p14:sldId id="2147483646"/>
            <p14:sldId id="2147483647"/>
          </p14:sldIdLst>
        </p14:section>
        <p14:section name="أطبق" id="{B5D45BF5-6276-4DCA-B0C6-B46ADF983B36}">
          <p14:sldIdLst>
            <p14:sldId id="2147483631"/>
            <p14:sldId id="288"/>
            <p14:sldId id="257"/>
            <p14:sldId id="258"/>
            <p14:sldId id="259"/>
            <p14:sldId id="265"/>
            <p14:sldId id="262"/>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FE9"/>
    <a:srgbClr val="BFE0D2"/>
    <a:srgbClr val="DCE6F2"/>
    <a:srgbClr val="7F7F7F"/>
    <a:srgbClr val="0070C0"/>
    <a:srgbClr val="F9F1DC"/>
    <a:srgbClr val="F19D19"/>
    <a:srgbClr val="1D6FA9"/>
    <a:srgbClr val="94CFB7"/>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snapToGrid="0">
      <p:cViewPr varScale="1">
        <p:scale>
          <a:sx n="78" d="100"/>
          <a:sy n="78" d="100"/>
        </p:scale>
        <p:origin x="1066"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fr-FR"/>
        </a:p>
      </dgm:t>
    </dgm:pt>
    <dgm:pt modelId="{60F04646-4829-4F00-B7EF-27057FF05228}">
      <dgm:prSet phldrT="[Texte]"/>
      <dgm:spPr/>
      <dgm:t>
        <a:bodyPr/>
        <a:lstStyle/>
        <a:p>
          <a:r>
            <a:rPr lang="ar-MA" b="1" dirty="0">
              <a:latin typeface="+mn-lt"/>
            </a:rPr>
            <a:t>المطلوب</a:t>
          </a:r>
          <a:endParaRPr lang="fr-FR" b="1" dirty="0">
            <a:latin typeface="+mn-lt"/>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dgm:spPr/>
      <dgm:t>
        <a:bodyPr/>
        <a:lstStyle/>
        <a:p>
          <a:pPr rtl="1"/>
          <a:r>
            <a:rPr lang="ar-MA" dirty="0"/>
            <a:t>إنتاج نص توجيهي</a:t>
          </a:r>
          <a:endParaRPr lang="fr-FR" dirty="0"/>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dgm:spPr/>
      <dgm:t>
        <a:bodyPr/>
        <a:lstStyle/>
        <a:p>
          <a:r>
            <a:rPr lang="ar-MA" b="1" dirty="0"/>
            <a:t>الموضوع</a:t>
          </a:r>
          <a:endParaRPr lang="fr-FR" b="1" dirty="0"/>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dgm:spPr/>
      <dgm:t>
        <a:bodyPr/>
        <a:lstStyle/>
        <a:p>
          <a:pPr rtl="1"/>
          <a:r>
            <a:rPr lang="ar-MA" dirty="0"/>
            <a:t>الإرشاد إلى كيفية اكتشاف الحرف اليدوية</a:t>
          </a:r>
          <a:endParaRPr lang="fr-FR" dirty="0"/>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BD965D3E-D500-440E-8E7A-65BD68EB6A77}">
      <dgm:prSet phldrT="[Texte]"/>
      <dgm:spPr/>
      <dgm:t>
        <a:bodyPr/>
        <a:lstStyle/>
        <a:p>
          <a:r>
            <a:rPr lang="ar-MA" b="1" dirty="0"/>
            <a:t>الموارد</a:t>
          </a:r>
          <a:endParaRPr lang="fr-FR" b="1" dirty="0"/>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dgm:spPr/>
      <dgm:t>
        <a:bodyPr/>
        <a:lstStyle/>
        <a:p>
          <a:pPr rtl="1"/>
          <a:r>
            <a:rPr lang="ar-MA" dirty="0"/>
            <a:t>المعجم</a:t>
          </a:r>
          <a:endParaRPr lang="fr-FR" dirty="0"/>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dgm:spPr/>
      <dgm:t>
        <a:bodyPr/>
        <a:lstStyle/>
        <a:p>
          <a:pPr rtl="1"/>
          <a:r>
            <a:rPr lang="ar-MA" dirty="0"/>
            <a:t>التعابير </a:t>
          </a:r>
          <a:endParaRPr lang="fr-FR" dirty="0"/>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dgm:spPr/>
      <dgm:t>
        <a:bodyPr/>
        <a:lstStyle/>
        <a:p>
          <a:pPr rtl="1"/>
          <a:r>
            <a:rPr lang="ar-MA" dirty="0"/>
            <a:t>أفعال الكلام</a:t>
          </a:r>
          <a:endParaRPr lang="fr-FR" dirty="0"/>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D5FF8395-8B99-4652-892E-8D0F3CE99193}">
      <dgm:prSet phldrT="[Texte]"/>
      <dgm:spPr/>
      <dgm:t>
        <a:bodyPr/>
        <a:lstStyle/>
        <a:p>
          <a:pPr rtl="1"/>
          <a:r>
            <a:rPr lang="ar-MA" dirty="0"/>
            <a:t>الروابط</a:t>
          </a:r>
          <a:endParaRPr lang="fr-FR" dirty="0"/>
        </a:p>
      </dgm:t>
    </dgm:pt>
    <dgm:pt modelId="{82AC32EF-68EF-4E3E-93C6-33D0B34C8FE6}" type="parTrans" cxnId="{2DE35E34-496C-4CCC-8586-5040769A5C14}">
      <dgm:prSet/>
      <dgm:spPr/>
      <dgm:t>
        <a:bodyPr/>
        <a:lstStyle/>
        <a:p>
          <a:endParaRPr lang="fr-FR"/>
        </a:p>
      </dgm:t>
    </dgm:pt>
    <dgm:pt modelId="{077E0F3C-9345-45DD-886A-51307DA1B7AD}" type="sibTrans" cxnId="{2DE35E34-496C-4CCC-8586-5040769A5C14}">
      <dgm:prSet/>
      <dgm:spPr/>
      <dgm:t>
        <a:bodyPr/>
        <a:lstStyle/>
        <a:p>
          <a:endParaRPr lang="fr-FR"/>
        </a:p>
      </dgm:t>
    </dgm:pt>
    <dgm:pt modelId="{C0A12706-E83C-44F9-9984-12786CB84AA8}">
      <dgm:prSet phldrT="[Texte]"/>
      <dgm:spPr/>
      <dgm:t>
        <a:bodyPr/>
        <a:lstStyle/>
        <a:p>
          <a:pPr rtl="1"/>
          <a:r>
            <a:rPr lang="ar-MA" dirty="0"/>
            <a:t> (12 سطرا)</a:t>
          </a:r>
          <a:endParaRPr lang="fr-FR" dirty="0"/>
        </a:p>
      </dgm:t>
    </dgm:pt>
    <dgm:pt modelId="{9AE5305A-7CC5-481C-8226-72FC6F115C89}" type="parTrans" cxnId="{FB9D035D-5939-45AC-BB33-BC67E46D04F2}">
      <dgm:prSet/>
      <dgm:spPr/>
      <dgm:t>
        <a:bodyPr/>
        <a:lstStyle/>
        <a:p>
          <a:endParaRPr lang="fr-FR"/>
        </a:p>
      </dgm:t>
    </dgm:pt>
    <dgm:pt modelId="{2ECDB814-2996-45D0-844A-EC5504BF7875}" type="sibTrans" cxnId="{FB9D035D-5939-45AC-BB33-BC67E46D04F2}">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05690">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03836">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9B259312-DC14-4CC1-BFCC-E2E25EEA8DE8}" type="presOf" srcId="{C0A12706-E83C-44F9-9984-12786CB84AA8}" destId="{6DA42DD3-3F67-493A-AD26-5BCC385F3059}" srcOrd="0" destOrd="1" presId="urn:microsoft.com/office/officeart/2005/8/layout/radial2"/>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1F86021E-E4D8-476B-A3C4-15EB8C5E3664}" type="presOf" srcId="{D5FF8395-8B99-4652-892E-8D0F3CE99193}" destId="{0A214F25-FF5E-4079-BE5C-385E4C5EBABB}" srcOrd="0" destOrd="3" presId="urn:microsoft.com/office/officeart/2005/8/layout/radial2"/>
    <dgm:cxn modelId="{2DE35E34-496C-4CCC-8586-5040769A5C14}" srcId="{BD965D3E-D500-440E-8E7A-65BD68EB6A77}" destId="{D5FF8395-8B99-4652-892E-8D0F3CE99193}" srcOrd="3" destOrd="0" parTransId="{82AC32EF-68EF-4E3E-93C6-33D0B34C8FE6}" sibTransId="{077E0F3C-9345-45DD-886A-51307DA1B7AD}"/>
    <dgm:cxn modelId="{6ECB8F39-C811-4737-9104-78B97C2BA66D}" type="presOf" srcId="{60F04646-4829-4F00-B7EF-27057FF05228}" destId="{FAF36704-2F0D-4CA1-81EE-E0335E50B067}" srcOrd="0" destOrd="0" presId="urn:microsoft.com/office/officeart/2005/8/layout/radial2"/>
    <dgm:cxn modelId="{FB9D035D-5939-45AC-BB33-BC67E46D04F2}" srcId="{60F04646-4829-4F00-B7EF-27057FF05228}" destId="{C0A12706-E83C-44F9-9984-12786CB84AA8}" srcOrd="1" destOrd="0" parTransId="{9AE5305A-7CC5-481C-8226-72FC6F115C89}" sibTransId="{2ECDB814-2996-45D0-844A-EC5504BF7875}"/>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098">
          <a:off x="4816350" y="3232284"/>
          <a:ext cx="676827" cy="47724"/>
        </a:xfrm>
        <a:custGeom>
          <a:avLst/>
          <a:gdLst/>
          <a:ahLst/>
          <a:cxnLst/>
          <a:rect l="0" t="0" r="0" b="0"/>
          <a:pathLst>
            <a:path>
              <a:moveTo>
                <a:pt x="0" y="23862"/>
              </a:moveTo>
              <a:lnTo>
                <a:pt x="676827"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4656840" y="2289414"/>
          <a:ext cx="748893" cy="47724"/>
        </a:xfrm>
        <a:custGeom>
          <a:avLst/>
          <a:gdLst/>
          <a:ahLst/>
          <a:cxnLst/>
          <a:rect l="0" t="0" r="0" b="0"/>
          <a:pathLst>
            <a:path>
              <a:moveTo>
                <a:pt x="0" y="23862"/>
              </a:moveTo>
              <a:lnTo>
                <a:pt x="748893"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30881">
          <a:off x="4824921" y="1348309"/>
          <a:ext cx="667208" cy="47724"/>
        </a:xfrm>
        <a:custGeom>
          <a:avLst/>
          <a:gdLst/>
          <a:ahLst/>
          <a:cxnLst/>
          <a:rect l="0" t="0" r="0" b="0"/>
          <a:pathLst>
            <a:path>
              <a:moveTo>
                <a:pt x="0" y="23862"/>
              </a:moveTo>
              <a:lnTo>
                <a:pt x="667208"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5066577" y="1182754"/>
          <a:ext cx="2261044" cy="2261044"/>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6704-2F0D-4CA1-81EE-E0335E50B067}">
      <dsp:nvSpPr>
        <dsp:cNvPr id="0" name=""/>
        <dsp:cNvSpPr/>
      </dsp:nvSpPr>
      <dsp:spPr>
        <a:xfrm>
          <a:off x="3676646" y="679"/>
          <a:ext cx="1433818" cy="1356626"/>
        </a:xfrm>
        <a:prstGeom prst="ellipse">
          <a:avLst/>
        </a:prstGeom>
        <a:solidFill>
          <a:schemeClr val="accent4">
            <a:hueOff val="2199979"/>
            <a:satOff val="-9734"/>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mn-lt"/>
            </a:rPr>
            <a:t>المطلوب</a:t>
          </a:r>
          <a:endParaRPr lang="fr-FR" sz="2400" b="1" kern="1200" dirty="0">
            <a:latin typeface="+mn-lt"/>
          </a:endParaRPr>
        </a:p>
      </dsp:txBody>
      <dsp:txXfrm>
        <a:off x="3886624" y="199352"/>
        <a:ext cx="1013862" cy="959280"/>
      </dsp:txXfrm>
    </dsp:sp>
    <dsp:sp modelId="{6DA42DD3-3F67-493A-AD26-5BCC385F3059}">
      <dsp:nvSpPr>
        <dsp:cNvPr id="0" name=""/>
        <dsp:cNvSpPr/>
      </dsp:nvSpPr>
      <dsp:spPr>
        <a:xfrm>
          <a:off x="1622408" y="679"/>
          <a:ext cx="2150728"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t>إنتاج نص توجيهي</a:t>
          </a:r>
          <a:endParaRPr lang="fr-FR" sz="2100" kern="1200" dirty="0"/>
        </a:p>
        <a:p>
          <a:pPr marL="228600" lvl="1" indent="-228600" algn="r" defTabSz="933450" rtl="1">
            <a:lnSpc>
              <a:spcPct val="90000"/>
            </a:lnSpc>
            <a:spcBef>
              <a:spcPct val="0"/>
            </a:spcBef>
            <a:spcAft>
              <a:spcPct val="15000"/>
            </a:spcAft>
            <a:buChar char="•"/>
          </a:pPr>
          <a:r>
            <a:rPr lang="ar-MA" sz="2100" kern="1200" dirty="0"/>
            <a:t> (12 سطرا)</a:t>
          </a:r>
          <a:endParaRPr lang="fr-FR" sz="2100" kern="1200" dirty="0"/>
        </a:p>
      </dsp:txBody>
      <dsp:txXfrm>
        <a:off x="1622408" y="679"/>
        <a:ext cx="2150728" cy="1356626"/>
      </dsp:txXfrm>
    </dsp:sp>
    <dsp:sp modelId="{832372C5-563E-455E-99F3-DB5453EB2C1B}">
      <dsp:nvSpPr>
        <dsp:cNvPr id="0" name=""/>
        <dsp:cNvSpPr/>
      </dsp:nvSpPr>
      <dsp:spPr>
        <a:xfrm>
          <a:off x="3248173" y="1634963"/>
          <a:ext cx="1408667" cy="1356626"/>
        </a:xfrm>
        <a:prstGeom prst="ellipse">
          <a:avLst/>
        </a:prstGeom>
        <a:solidFill>
          <a:schemeClr val="accent4">
            <a:hueOff val="4399958"/>
            <a:satOff val="-19468"/>
            <a:lumOff val="-32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t>الموضوع</a:t>
          </a:r>
          <a:endParaRPr lang="fr-FR" sz="2400" b="1" kern="1200" dirty="0"/>
        </a:p>
      </dsp:txBody>
      <dsp:txXfrm>
        <a:off x="3454468" y="1833636"/>
        <a:ext cx="996077" cy="959280"/>
      </dsp:txXfrm>
    </dsp:sp>
    <dsp:sp modelId="{ADB70E8E-E62C-4C35-8638-1A5436D6EB77}">
      <dsp:nvSpPr>
        <dsp:cNvPr id="0" name=""/>
        <dsp:cNvSpPr/>
      </dsp:nvSpPr>
      <dsp:spPr>
        <a:xfrm>
          <a:off x="1200223" y="1634963"/>
          <a:ext cx="2113000"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t>الإرشاد إلى كيفية اكتشاف الحرف اليدوية</a:t>
          </a:r>
          <a:endParaRPr lang="fr-FR" sz="2100" kern="1200" dirty="0"/>
        </a:p>
      </dsp:txBody>
      <dsp:txXfrm>
        <a:off x="1200223" y="1634963"/>
        <a:ext cx="2113000" cy="1356626"/>
      </dsp:txXfrm>
    </dsp:sp>
    <dsp:sp modelId="{680D9CC4-A8F7-4790-9B16-23574D42191A}">
      <dsp:nvSpPr>
        <dsp:cNvPr id="0" name=""/>
        <dsp:cNvSpPr/>
      </dsp:nvSpPr>
      <dsp:spPr>
        <a:xfrm>
          <a:off x="3686078" y="3269247"/>
          <a:ext cx="1408667" cy="1356626"/>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t>الموارد</a:t>
          </a:r>
          <a:endParaRPr lang="fr-FR" sz="2400" b="1" kern="1200" dirty="0"/>
        </a:p>
      </dsp:txBody>
      <dsp:txXfrm>
        <a:off x="3892373" y="3467920"/>
        <a:ext cx="996077" cy="959280"/>
      </dsp:txXfrm>
    </dsp:sp>
    <dsp:sp modelId="{0A214F25-FF5E-4079-BE5C-385E4C5EBABB}">
      <dsp:nvSpPr>
        <dsp:cNvPr id="0" name=""/>
        <dsp:cNvSpPr/>
      </dsp:nvSpPr>
      <dsp:spPr>
        <a:xfrm>
          <a:off x="1638128" y="3269247"/>
          <a:ext cx="2113000"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t>المعجم</a:t>
          </a:r>
          <a:endParaRPr lang="fr-FR" sz="2100" kern="1200" dirty="0"/>
        </a:p>
        <a:p>
          <a:pPr marL="228600" lvl="1" indent="-228600" algn="r" defTabSz="933450" rtl="1">
            <a:lnSpc>
              <a:spcPct val="90000"/>
            </a:lnSpc>
            <a:spcBef>
              <a:spcPct val="0"/>
            </a:spcBef>
            <a:spcAft>
              <a:spcPct val="15000"/>
            </a:spcAft>
            <a:buChar char="•"/>
          </a:pPr>
          <a:r>
            <a:rPr lang="ar-MA" sz="2100" kern="1200" dirty="0"/>
            <a:t>التعابير </a:t>
          </a:r>
          <a:endParaRPr lang="fr-FR" sz="2100" kern="1200" dirty="0"/>
        </a:p>
        <a:p>
          <a:pPr marL="228600" lvl="1" indent="-228600" algn="r" defTabSz="933450" rtl="1">
            <a:lnSpc>
              <a:spcPct val="90000"/>
            </a:lnSpc>
            <a:spcBef>
              <a:spcPct val="0"/>
            </a:spcBef>
            <a:spcAft>
              <a:spcPct val="15000"/>
            </a:spcAft>
            <a:buChar char="•"/>
          </a:pPr>
          <a:r>
            <a:rPr lang="ar-MA" sz="2100" kern="1200" dirty="0"/>
            <a:t>أفعال الكلام</a:t>
          </a:r>
          <a:endParaRPr lang="fr-FR" sz="2100" kern="1200" dirty="0"/>
        </a:p>
        <a:p>
          <a:pPr marL="228600" lvl="1" indent="-228600" algn="r" defTabSz="933450" rtl="1">
            <a:lnSpc>
              <a:spcPct val="90000"/>
            </a:lnSpc>
            <a:spcBef>
              <a:spcPct val="0"/>
            </a:spcBef>
            <a:spcAft>
              <a:spcPct val="15000"/>
            </a:spcAft>
            <a:buChar char="•"/>
          </a:pPr>
          <a:r>
            <a:rPr lang="ar-MA" sz="2100" kern="1200" dirty="0"/>
            <a:t>الروابط</a:t>
          </a:r>
          <a:endParaRPr lang="fr-FR" sz="2100" kern="1200" dirty="0"/>
        </a:p>
      </dsp:txBody>
      <dsp:txXfrm>
        <a:off x="1638128" y="3269247"/>
        <a:ext cx="2113000" cy="1356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18/05/2026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14</a:t>
            </a:fld>
            <a:endParaRPr lang="fr-FR"/>
          </a:p>
        </p:txBody>
      </p:sp>
    </p:spTree>
    <p:extLst>
      <p:ext uri="{BB962C8B-B14F-4D97-AF65-F5344CB8AC3E}">
        <p14:creationId xmlns:p14="http://schemas.microsoft.com/office/powerpoint/2010/main" val="355996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E4636-6162-985D-8C5C-A107BB7074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FB743C-2AF7-8724-1062-F5DF5AAEF6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5143DB-07DB-96E0-A679-4F1DEBB0353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FD1F8A0-4347-5918-90D2-CAF7F102A5AA}"/>
              </a:ext>
            </a:extLst>
          </p:cNvPr>
          <p:cNvSpPr>
            <a:spLocks noGrp="1"/>
          </p:cNvSpPr>
          <p:nvPr>
            <p:ph type="sldNum" sz="quarter" idx="5"/>
          </p:nvPr>
        </p:nvSpPr>
        <p:spPr/>
        <p:txBody>
          <a:bodyPr/>
          <a:lstStyle/>
          <a:p>
            <a:fld id="{BFA4B3F7-B838-4AD4-9179-ECE6A67C82A7}" type="slidenum">
              <a:rPr lang="fr-FR" smtClean="0"/>
              <a:t>15</a:t>
            </a:fld>
            <a:endParaRPr lang="fr-FR"/>
          </a:p>
        </p:txBody>
      </p:sp>
    </p:spTree>
    <p:extLst>
      <p:ext uri="{BB962C8B-B14F-4D97-AF65-F5344CB8AC3E}">
        <p14:creationId xmlns:p14="http://schemas.microsoft.com/office/powerpoint/2010/main" val="1211938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3623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 id="214748368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18/05/2026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png"/><Relationship Id="rId11" Type="http://schemas.microsoft.com/office/2007/relationships/hdphoto" Target="../media/hdphoto2.wdp"/><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9.gif"/></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14.xml"/><Relationship Id="rId5" Type="http://schemas.openxmlformats.org/officeDocument/2006/relationships/image" Target="../media/image12.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9.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0.xml"/><Relationship Id="rId5" Type="http://schemas.openxmlformats.org/officeDocument/2006/relationships/image" Target="../media/image45.jpe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0.xml"/><Relationship Id="rId5" Type="http://schemas.openxmlformats.org/officeDocument/2006/relationships/image" Target="../media/image45.jpeg"/><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2.png"/><Relationship Id="rId1" Type="http://schemas.openxmlformats.org/officeDocument/2006/relationships/slideLayout" Target="../slideLayouts/slideLayout6.xml"/><Relationship Id="rId5" Type="http://schemas.microsoft.com/office/2007/relationships/hdphoto" Target="../media/hdphoto7.wdp"/><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2.png"/><Relationship Id="rId1" Type="http://schemas.openxmlformats.org/officeDocument/2006/relationships/slideLayout" Target="../slideLayouts/slideLayout6.xml"/><Relationship Id="rId5" Type="http://schemas.openxmlformats.org/officeDocument/2006/relationships/image" Target="../media/image55.jpe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9.gif"/><Relationship Id="rId1" Type="http://schemas.openxmlformats.org/officeDocument/2006/relationships/slideLayout" Target="../slideLayouts/slideLayout14.xml"/><Relationship Id="rId4" Type="http://schemas.microsoft.com/office/2007/relationships/hdphoto" Target="../media/hdphoto8.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الأولى</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الحرف</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872829" y="5391568"/>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توجيهي </a:t>
            </a:r>
            <a:r>
              <a:rPr lang="ar-MA" sz="2000" b="1" dirty="0">
                <a:solidFill>
                  <a:srgbClr val="FF0000"/>
                </a:solidFill>
                <a:ea typeface="Calibri"/>
                <a:cs typeface="Calibri"/>
              </a:rPr>
              <a:t>(ورشة الكتابة)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5</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المهن والحرف</a:t>
            </a:r>
          </a:p>
        </p:txBody>
      </p:sp>
    </p:spTree>
    <p:extLst>
      <p:ext uri="{BB962C8B-B14F-4D97-AF65-F5344CB8AC3E}">
        <p14:creationId xmlns:p14="http://schemas.microsoft.com/office/powerpoint/2010/main" val="22572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139754" y="2099367"/>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الحرف اليدوية في المغرب</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أفسر اختيار حرفة من الحرف</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:الاستدراك</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3848044"/>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لندعم نساء المغرب الحرفيات المبدعات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2"/>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لندعم نساء المغرب الحرفيات المبدعات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384;p11">
            <a:extLst>
              <a:ext uri="{FF2B5EF4-FFF2-40B4-BE49-F238E27FC236}">
                <a16:creationId xmlns:a16="http://schemas.microsoft.com/office/drawing/2014/main" id="{6E60DB3D-2A61-1F85-B787-7656319C3961}"/>
              </a:ext>
            </a:extLst>
          </p:cNvPr>
          <p:cNvSpPr/>
          <p:nvPr/>
        </p:nvSpPr>
        <p:spPr>
          <a:xfrm>
            <a:off x="3049529" y="230868"/>
            <a:ext cx="7346212" cy="646290"/>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600" b="1" dirty="0">
                <a:solidFill>
                  <a:srgbClr val="002060"/>
                </a:solidFill>
                <a:latin typeface="Calibri" panose="020F0502020204030204" pitchFamily="34" charset="0"/>
                <a:cs typeface="Calibri" panose="020F0502020204030204" pitchFamily="34" charset="0"/>
                <a:sym typeface="Calibri"/>
              </a:rPr>
              <a:t>تنظيم حصة</a:t>
            </a:r>
            <a:r>
              <a:rPr lang="ar-SA" sz="3600" b="1" dirty="0">
                <a:solidFill>
                  <a:srgbClr val="002060"/>
                </a:solidFill>
                <a:latin typeface="Calibri" panose="020F0502020204030204" pitchFamily="34" charset="0"/>
                <a:cs typeface="Calibri" panose="020F0502020204030204" pitchFamily="34" charset="0"/>
                <a:sym typeface="Calibri"/>
              </a:rPr>
              <a:t> </a:t>
            </a:r>
            <a:r>
              <a:rPr lang="ar-MA" sz="3600" b="1" dirty="0">
                <a:solidFill>
                  <a:srgbClr val="002060"/>
                </a:solidFill>
                <a:latin typeface="Calibri" panose="020F0502020204030204" pitchFamily="34" charset="0"/>
                <a:cs typeface="Calibri" panose="020F0502020204030204" pitchFamily="34" charset="0"/>
                <a:sym typeface="Calibri"/>
              </a:rPr>
              <a:t>الإنتاج الكتابي (2): ورشة الكتابة</a:t>
            </a:r>
            <a:endParaRPr sz="3600" b="1" dirty="0">
              <a:solidFill>
                <a:srgbClr val="002060"/>
              </a:solidFill>
              <a:latin typeface="Calibri" panose="020F0502020204030204" pitchFamily="34" charset="0"/>
              <a:cs typeface="Calibri" panose="020F0502020204030204" pitchFamily="34" charset="0"/>
              <a:sym typeface="Calibri"/>
            </a:endParaRPr>
          </a:p>
        </p:txBody>
      </p:sp>
      <p:grpSp>
        <p:nvGrpSpPr>
          <p:cNvPr id="16" name="Groupe 15">
            <a:extLst>
              <a:ext uri="{FF2B5EF4-FFF2-40B4-BE49-F238E27FC236}">
                <a16:creationId xmlns:a16="http://schemas.microsoft.com/office/drawing/2014/main" id="{083A545C-CA00-B1BB-D8A8-E959181B53E5}"/>
              </a:ext>
            </a:extLst>
          </p:cNvPr>
          <p:cNvGrpSpPr/>
          <p:nvPr/>
        </p:nvGrpSpPr>
        <p:grpSpPr>
          <a:xfrm>
            <a:off x="1148018" y="1284147"/>
            <a:ext cx="9600993" cy="5072667"/>
            <a:chOff x="2159302" y="1382561"/>
            <a:chExt cx="8127697" cy="5072667"/>
          </a:xfrm>
        </p:grpSpPr>
        <p:sp>
          <p:nvSpPr>
            <p:cNvPr id="17" name="Rectangle : coins arrondis 10">
              <a:extLst>
                <a:ext uri="{FF2B5EF4-FFF2-40B4-BE49-F238E27FC236}">
                  <a16:creationId xmlns:a16="http://schemas.microsoft.com/office/drawing/2014/main" id="{6FA9733B-6823-6946-0E64-64676D2E3DCE}"/>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18" name="Rectangle 17">
              <a:extLst>
                <a:ext uri="{FF2B5EF4-FFF2-40B4-BE49-F238E27FC236}">
                  <a16:creationId xmlns:a16="http://schemas.microsoft.com/office/drawing/2014/main" id="{9EA0A186-151C-BB3F-3696-AB54EC5D371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9" name="Oval 43">
            <a:extLst>
              <a:ext uri="{FF2B5EF4-FFF2-40B4-BE49-F238E27FC236}">
                <a16:creationId xmlns:a16="http://schemas.microsoft.com/office/drawing/2014/main" id="{EC239F5C-81E7-125E-1329-8D711144E7EC}"/>
              </a:ext>
            </a:extLst>
          </p:cNvPr>
          <p:cNvSpPr/>
          <p:nvPr/>
        </p:nvSpPr>
        <p:spPr>
          <a:xfrm>
            <a:off x="2347816" y="1822316"/>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0" name="Oval 45">
            <a:extLst>
              <a:ext uri="{FF2B5EF4-FFF2-40B4-BE49-F238E27FC236}">
                <a16:creationId xmlns:a16="http://schemas.microsoft.com/office/drawing/2014/main" id="{64B0B5F0-78BD-7591-9389-1D9AF30D11B4}"/>
              </a:ext>
            </a:extLst>
          </p:cNvPr>
          <p:cNvSpPr/>
          <p:nvPr/>
        </p:nvSpPr>
        <p:spPr>
          <a:xfrm>
            <a:off x="2347816" y="224243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1" name="Oval 47">
            <a:extLst>
              <a:ext uri="{FF2B5EF4-FFF2-40B4-BE49-F238E27FC236}">
                <a16:creationId xmlns:a16="http://schemas.microsoft.com/office/drawing/2014/main" id="{033D43EE-08FE-8FEF-4007-585CF939A56C}"/>
              </a:ext>
            </a:extLst>
          </p:cNvPr>
          <p:cNvSpPr/>
          <p:nvPr/>
        </p:nvSpPr>
        <p:spPr>
          <a:xfrm>
            <a:off x="2347816" y="285161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22" name="Oval 55">
            <a:extLst>
              <a:ext uri="{FF2B5EF4-FFF2-40B4-BE49-F238E27FC236}">
                <a16:creationId xmlns:a16="http://schemas.microsoft.com/office/drawing/2014/main" id="{B7A334FE-8FDB-6D03-0D86-C415739A027A}"/>
              </a:ext>
            </a:extLst>
          </p:cNvPr>
          <p:cNvSpPr>
            <a:spLocks noChangeAspect="1"/>
          </p:cNvSpPr>
          <p:nvPr/>
        </p:nvSpPr>
        <p:spPr>
          <a:xfrm>
            <a:off x="10248217" y="1804536"/>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23" name="Oval 56">
            <a:extLst>
              <a:ext uri="{FF2B5EF4-FFF2-40B4-BE49-F238E27FC236}">
                <a16:creationId xmlns:a16="http://schemas.microsoft.com/office/drawing/2014/main" id="{CC0B4853-F353-9070-2A5A-190F6160F5E3}"/>
              </a:ext>
            </a:extLst>
          </p:cNvPr>
          <p:cNvSpPr>
            <a:spLocks noChangeAspect="1"/>
          </p:cNvSpPr>
          <p:nvPr/>
        </p:nvSpPr>
        <p:spPr>
          <a:xfrm>
            <a:off x="10258213" y="235879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24" name="Oval 58">
            <a:extLst>
              <a:ext uri="{FF2B5EF4-FFF2-40B4-BE49-F238E27FC236}">
                <a16:creationId xmlns:a16="http://schemas.microsoft.com/office/drawing/2014/main" id="{C670322A-0778-4B9A-D78F-33A740F65889}"/>
              </a:ext>
            </a:extLst>
          </p:cNvPr>
          <p:cNvSpPr>
            <a:spLocks noChangeAspect="1"/>
          </p:cNvSpPr>
          <p:nvPr/>
        </p:nvSpPr>
        <p:spPr>
          <a:xfrm>
            <a:off x="10260173" y="287248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25" name="Oval 60">
            <a:extLst>
              <a:ext uri="{FF2B5EF4-FFF2-40B4-BE49-F238E27FC236}">
                <a16:creationId xmlns:a16="http://schemas.microsoft.com/office/drawing/2014/main" id="{E311CB7F-3948-5628-3BA1-C46177AEC8BE}"/>
              </a:ext>
            </a:extLst>
          </p:cNvPr>
          <p:cNvSpPr>
            <a:spLocks noChangeAspect="1"/>
          </p:cNvSpPr>
          <p:nvPr/>
        </p:nvSpPr>
        <p:spPr>
          <a:xfrm>
            <a:off x="10198088" y="560099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26" name="Oval 10">
            <a:extLst>
              <a:ext uri="{FF2B5EF4-FFF2-40B4-BE49-F238E27FC236}">
                <a16:creationId xmlns:a16="http://schemas.microsoft.com/office/drawing/2014/main" id="{4C96FD38-541B-E48C-B7C7-84B9631C1620}"/>
              </a:ext>
            </a:extLst>
          </p:cNvPr>
          <p:cNvSpPr/>
          <p:nvPr/>
        </p:nvSpPr>
        <p:spPr>
          <a:xfrm>
            <a:off x="2404004" y="547903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a:solidFill>
                <a:schemeClr val="tx2"/>
              </a:solidFill>
            </a:endParaRPr>
          </a:p>
        </p:txBody>
      </p:sp>
      <p:sp>
        <p:nvSpPr>
          <p:cNvPr id="27" name="TextBox 9">
            <a:extLst>
              <a:ext uri="{FF2B5EF4-FFF2-40B4-BE49-F238E27FC236}">
                <a16:creationId xmlns:a16="http://schemas.microsoft.com/office/drawing/2014/main" id="{D3E70596-A27A-FE80-F315-F76370DC7649}"/>
              </a:ext>
            </a:extLst>
          </p:cNvPr>
          <p:cNvSpPr txBox="1"/>
          <p:nvPr/>
        </p:nvSpPr>
        <p:spPr>
          <a:xfrm>
            <a:off x="5695854" y="5638118"/>
            <a:ext cx="3922174" cy="337015"/>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8" name="TextBox 9">
            <a:extLst>
              <a:ext uri="{FF2B5EF4-FFF2-40B4-BE49-F238E27FC236}">
                <a16:creationId xmlns:a16="http://schemas.microsoft.com/office/drawing/2014/main" id="{76C59CFD-1E5C-2CE8-D7AB-0ABF51BA7BB3}"/>
              </a:ext>
            </a:extLst>
          </p:cNvPr>
          <p:cNvSpPr txBox="1"/>
          <p:nvPr/>
        </p:nvSpPr>
        <p:spPr>
          <a:xfrm>
            <a:off x="3806304" y="1866468"/>
            <a:ext cx="6237475" cy="335028"/>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chemeClr val="tx2"/>
                </a:solidFill>
                <a:ea typeface="Arial Unicode MS" pitchFamily="34" charset="-128"/>
              </a:rPr>
              <a:t>(</a:t>
            </a:r>
            <a:r>
              <a:rPr lang="ar-MA" b="1" dirty="0">
                <a:solidFill>
                  <a:srgbClr val="106585"/>
                </a:solidFill>
                <a:latin typeface="Calibri" panose="020F0502020204030204" pitchFamily="34" charset="0"/>
                <a:cs typeface="Calibri" panose="020F0502020204030204" pitchFamily="34" charset="0"/>
              </a:rPr>
              <a:t>التصريح بالأهداف- مراقبة الواجبات المنزلية) </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29" name="TextBox 9">
            <a:extLst>
              <a:ext uri="{FF2B5EF4-FFF2-40B4-BE49-F238E27FC236}">
                <a16:creationId xmlns:a16="http://schemas.microsoft.com/office/drawing/2014/main" id="{90238F6C-7A39-9D02-0321-7B4EDE839ECA}"/>
              </a:ext>
            </a:extLst>
          </p:cNvPr>
          <p:cNvSpPr txBox="1"/>
          <p:nvPr/>
        </p:nvSpPr>
        <p:spPr>
          <a:xfrm>
            <a:off x="5296517" y="2387944"/>
            <a:ext cx="4747262" cy="337015"/>
          </a:xfrm>
          <a:prstGeom prst="rect">
            <a:avLst/>
          </a:prstGeom>
        </p:spPr>
        <p:txBody>
          <a:bodyPr wrap="square" lIns="0" tIns="0" rIns="0" bIns="0" rtlCol="0" anchor="t">
            <a:spAutoFit/>
          </a:bodyPr>
          <a:lstStyle/>
          <a:p>
            <a:pPr algn="r" defTabSz="457212" rtl="1">
              <a:lnSpc>
                <a:spcPts val="2799"/>
              </a:lnSpc>
            </a:pPr>
            <a:r>
              <a:rPr lang="ar-MA" sz="2000" b="1" dirty="0">
                <a:solidFill>
                  <a:srgbClr val="002060"/>
                </a:solidFill>
                <a:latin typeface="Calibri" panose="020F0502020204030204" pitchFamily="34" charset="0"/>
                <a:cs typeface="Calibri" panose="020F0502020204030204" pitchFamily="34" charset="0"/>
              </a:rPr>
              <a:t>التذكير بمكتسبات حصة التعرف والبناء  </a:t>
            </a:r>
            <a:endParaRPr lang="fr-FR" sz="2000" b="1" dirty="0">
              <a:solidFill>
                <a:srgbClr val="002060"/>
              </a:solidFill>
              <a:latin typeface="Calibri" panose="020F0502020204030204" pitchFamily="34" charset="0"/>
              <a:cs typeface="Calibri" panose="020F0502020204030204" pitchFamily="34" charset="0"/>
            </a:endParaRPr>
          </a:p>
        </p:txBody>
      </p:sp>
      <p:sp>
        <p:nvSpPr>
          <p:cNvPr id="30" name="TextBox 9">
            <a:extLst>
              <a:ext uri="{FF2B5EF4-FFF2-40B4-BE49-F238E27FC236}">
                <a16:creationId xmlns:a16="http://schemas.microsoft.com/office/drawing/2014/main" id="{86CAB0DE-F24E-1E38-10CE-30A6CC5BD24A}"/>
              </a:ext>
            </a:extLst>
          </p:cNvPr>
          <p:cNvSpPr txBox="1"/>
          <p:nvPr/>
        </p:nvSpPr>
        <p:spPr>
          <a:xfrm>
            <a:off x="4270686" y="2955042"/>
            <a:ext cx="5621243" cy="1952842"/>
          </a:xfrm>
          <a:prstGeom prst="rect">
            <a:avLst/>
          </a:prstGeom>
        </p:spPr>
        <p:txBody>
          <a:bodyPr wrap="square" lIns="0" tIns="0" rIns="0" bIns="0" rtlCol="0" anchor="t">
            <a:spAutoFit/>
          </a:bodyPr>
          <a:lstStyle/>
          <a:p>
            <a:pPr algn="r" defTabSz="685834" rtl="1">
              <a:defRPr/>
            </a:pPr>
            <a:r>
              <a:rPr lang="ar-MA" sz="2000" b="1" dirty="0">
                <a:solidFill>
                  <a:srgbClr val="002060"/>
                </a:solidFill>
                <a:latin typeface="Calibri" panose="020F0502020204030204" pitchFamily="34" charset="0"/>
                <a:cs typeface="Calibri" panose="020F0502020204030204" pitchFamily="34" charset="0"/>
              </a:rPr>
              <a:t>ورشة الكتابة: إنتاج نص توجيهي (الكتابة)</a:t>
            </a:r>
          </a:p>
          <a:p>
            <a:pPr algn="r" defTabSz="685834" rtl="1">
              <a:defRPr/>
            </a:pPr>
            <a:endParaRPr lang="ar-MA" sz="2000" b="1" dirty="0">
              <a:solidFill>
                <a:srgbClr val="002060"/>
              </a:solidFill>
              <a:latin typeface="Calibri" panose="020F0502020204030204" pitchFamily="34" charset="0"/>
              <a:cs typeface="Calibri" panose="020F0502020204030204" pitchFamily="34" charset="0"/>
            </a:endParaRP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التهيئة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المشترك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المستقل</a:t>
            </a:r>
          </a:p>
        </p:txBody>
      </p:sp>
      <p:sp>
        <p:nvSpPr>
          <p:cNvPr id="31" name="Rectangle 30">
            <a:extLst>
              <a:ext uri="{FF2B5EF4-FFF2-40B4-BE49-F238E27FC236}">
                <a16:creationId xmlns:a16="http://schemas.microsoft.com/office/drawing/2014/main" id="{018E9441-EBC4-3165-F07B-F8D1DC59B328}"/>
              </a:ext>
            </a:extLst>
          </p:cNvPr>
          <p:cNvSpPr/>
          <p:nvPr/>
        </p:nvSpPr>
        <p:spPr>
          <a:xfrm>
            <a:off x="2973758" y="2002189"/>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02</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2" name="Rectangle 31">
            <a:extLst>
              <a:ext uri="{FF2B5EF4-FFF2-40B4-BE49-F238E27FC236}">
                <a16:creationId xmlns:a16="http://schemas.microsoft.com/office/drawing/2014/main" id="{EA4AC5C4-BEF8-F483-667A-E67E2C90943B}"/>
              </a:ext>
            </a:extLst>
          </p:cNvPr>
          <p:cNvSpPr/>
          <p:nvPr/>
        </p:nvSpPr>
        <p:spPr>
          <a:xfrm>
            <a:off x="2983155" y="2963826"/>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45</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دقيقة</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3" name="Rectangle 32">
            <a:extLst>
              <a:ext uri="{FF2B5EF4-FFF2-40B4-BE49-F238E27FC236}">
                <a16:creationId xmlns:a16="http://schemas.microsoft.com/office/drawing/2014/main" id="{7EFEF471-2C14-0D70-4614-26CFB8CEDC92}"/>
              </a:ext>
            </a:extLst>
          </p:cNvPr>
          <p:cNvSpPr/>
          <p:nvPr/>
        </p:nvSpPr>
        <p:spPr>
          <a:xfrm>
            <a:off x="3130582" y="5656918"/>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03</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4" name="ZoneTexte 19">
            <a:extLst>
              <a:ext uri="{FF2B5EF4-FFF2-40B4-BE49-F238E27FC236}">
                <a16:creationId xmlns:a16="http://schemas.microsoft.com/office/drawing/2014/main" id="{47DA197F-A192-65D0-1454-D7475A633F33}"/>
              </a:ext>
            </a:extLst>
          </p:cNvPr>
          <p:cNvSpPr txBox="1"/>
          <p:nvPr/>
        </p:nvSpPr>
        <p:spPr>
          <a:xfrm>
            <a:off x="2994226" y="2362377"/>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05 دقائق</a:t>
            </a:r>
            <a:endParaRPr kumimoji="0" lang="fr-FR" sz="1867" b="1" i="0" u="none" strike="noStrike" kern="1200" cap="none" spc="0" normalizeH="0" baseline="0" noProof="0" dirty="0">
              <a:ln>
                <a:noFill/>
              </a:ln>
              <a:solidFill>
                <a:srgbClr val="156082"/>
              </a:solidFill>
              <a:effectLst/>
              <a:uLnTx/>
              <a:uFillTx/>
              <a:latin typeface="Poppins ExtraBold" panose="020B0604020202020204" charset="0"/>
              <a:ea typeface="+mn-ea"/>
              <a:cs typeface="+mn-cs"/>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ar-MA" sz="3600" b="1" dirty="0">
                  <a:solidFill>
                    <a:prstClr val="black"/>
                  </a:solidFill>
                  <a:latin typeface="Calibri" panose="020F0502020204030204"/>
                  <a:sym typeface="Calibri"/>
                </a:rPr>
                <a:t>02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755199" y="3680610"/>
            <a:ext cx="940546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إنتاج نص توجيهي أرشد فيه القارئ  إلى كيفية اكتشاف الحرف اليدوية التقليدية.</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B6D3-D030-8660-C07E-D985091578C5}"/>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BB92142-C635-DB10-BC53-5AA129E85613}"/>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57C78D3C-EF70-9687-F0D1-F438F709EF17}"/>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EA1F5B2F-CCD6-1B9B-E4BB-BD257B27170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grpSp>
        <p:nvGrpSpPr>
          <p:cNvPr id="44" name="Group 43">
            <a:extLst>
              <a:ext uri="{FF2B5EF4-FFF2-40B4-BE49-F238E27FC236}">
                <a16:creationId xmlns:a16="http://schemas.microsoft.com/office/drawing/2014/main" id="{4F875723-8D0B-0C13-9012-98F6B660AB4B}"/>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B62A085-B14A-2C44-2C9F-9CD89C8ACF47}"/>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38FFDDE1-CDBA-5F1D-54B5-A3A0E3A7BD4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89B147C4-C094-6B42-BA87-F3E48EA78DF8}"/>
              </a:ext>
            </a:extLst>
          </p:cNvPr>
          <p:cNvSpPr txBox="1"/>
          <p:nvPr/>
        </p:nvSpPr>
        <p:spPr>
          <a:xfrm>
            <a:off x="5006985" y="1885513"/>
            <a:ext cx="5595077" cy="2677656"/>
          </a:xfrm>
          <a:prstGeom prst="rect">
            <a:avLst/>
          </a:prstGeom>
          <a:noFill/>
        </p:spPr>
        <p:txBody>
          <a:bodyPr wrap="square">
            <a:spAutoFit/>
          </a:bodyPr>
          <a:lstStyle/>
          <a:p>
            <a:pPr marL="0" marR="0" lvl="0" indent="0" algn="ctr" rtl="1">
              <a:spcBef>
                <a:spcPts val="0"/>
              </a:spcBef>
              <a:spcAft>
                <a:spcPts val="0"/>
              </a:spcAft>
              <a:buNone/>
            </a:pPr>
            <a:r>
              <a:rPr lang="ar-MA" sz="8000" b="1" dirty="0">
                <a:solidFill>
                  <a:schemeClr val="accent2"/>
                </a:solidFill>
                <a:latin typeface="Calibri"/>
                <a:ea typeface="Calibri"/>
                <a:cs typeface="Calibri"/>
                <a:sym typeface="Calibri"/>
              </a:rPr>
              <a:t>ورشة</a:t>
            </a:r>
            <a:r>
              <a:rPr lang="ar-MA" sz="9600" b="1" i="0" u="none" strike="noStrike" cap="none" dirty="0">
                <a:solidFill>
                  <a:srgbClr val="44546A"/>
                </a:solidFill>
                <a:latin typeface="Calibri"/>
                <a:ea typeface="Calibri"/>
                <a:cs typeface="Calibri"/>
                <a:sym typeface="Calibri"/>
              </a:rPr>
              <a:t> </a:t>
            </a:r>
            <a:r>
              <a:rPr lang="ar-MA" sz="8000" b="1" dirty="0">
                <a:solidFill>
                  <a:schemeClr val="accent2"/>
                </a:solidFill>
                <a:latin typeface="Calibri"/>
                <a:ea typeface="Calibri"/>
                <a:cs typeface="Calibri"/>
                <a:sym typeface="Calibri"/>
              </a:rPr>
              <a:t>الكتابة</a:t>
            </a:r>
            <a:endParaRPr lang="ar-MA" sz="5400" dirty="0"/>
          </a:p>
          <a:p>
            <a:pPr marL="0" marR="0" lvl="0" indent="0" algn="ctr" rtl="1">
              <a:spcBef>
                <a:spcPts val="0"/>
              </a:spcBef>
              <a:spcAft>
                <a:spcPts val="0"/>
              </a:spcAft>
              <a:buNone/>
            </a:pPr>
            <a:r>
              <a:rPr lang="ar-MA" sz="6600" b="1" dirty="0">
                <a:solidFill>
                  <a:srgbClr val="44546A"/>
                </a:solidFill>
                <a:latin typeface="Calibri"/>
                <a:ea typeface="Calibri"/>
                <a:cs typeface="Calibri"/>
                <a:sym typeface="Calibri"/>
              </a:rPr>
              <a:t>45 دقيقة</a:t>
            </a:r>
          </a:p>
        </p:txBody>
      </p:sp>
      <p:pic>
        <p:nvPicPr>
          <p:cNvPr id="2" name="Picture 2">
            <a:extLst>
              <a:ext uri="{FF2B5EF4-FFF2-40B4-BE49-F238E27FC236}">
                <a16:creationId xmlns:a16="http://schemas.microsoft.com/office/drawing/2014/main" id="{CA86F8EA-B7C0-7BB6-36F7-5C2C721BCD9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9404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E80FB-53D4-C72D-9DE4-26FE01D5F47B}"/>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4B7BC30E-1DB0-F6D4-E66E-23643AE3B7A0}"/>
              </a:ext>
            </a:extLst>
          </p:cNvPr>
          <p:cNvSpPr txBox="1">
            <a:spLocks noChangeArrowheads="1"/>
          </p:cNvSpPr>
          <p:nvPr/>
        </p:nvSpPr>
        <p:spPr bwMode="auto">
          <a:xfrm>
            <a:off x="32624" y="153080"/>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بمكتسبات حصة التعرف والبناء</a:t>
            </a:r>
          </a:p>
        </p:txBody>
      </p:sp>
      <p:sp>
        <p:nvSpPr>
          <p:cNvPr id="3" name="Titre 2">
            <a:extLst>
              <a:ext uri="{FF2B5EF4-FFF2-40B4-BE49-F238E27FC236}">
                <a16:creationId xmlns:a16="http://schemas.microsoft.com/office/drawing/2014/main" id="{84CC4FC6-0D07-6C5F-EF3A-AE55C06A1EFB}"/>
              </a:ext>
            </a:extLst>
          </p:cNvPr>
          <p:cNvSpPr txBox="1">
            <a:spLocks/>
          </p:cNvSpPr>
          <p:nvPr/>
        </p:nvSpPr>
        <p:spPr>
          <a:xfrm>
            <a:off x="2186862" y="433050"/>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يطلب المدرس من المتعلمين التذكير بمكتسبات حصة التعرف والبناء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grpSp>
        <p:nvGrpSpPr>
          <p:cNvPr id="4" name="Groupe 3">
            <a:extLst>
              <a:ext uri="{FF2B5EF4-FFF2-40B4-BE49-F238E27FC236}">
                <a16:creationId xmlns:a16="http://schemas.microsoft.com/office/drawing/2014/main" id="{E4E24868-97DA-32A5-4BDE-107D7194E5DB}"/>
              </a:ext>
            </a:extLst>
          </p:cNvPr>
          <p:cNvGrpSpPr/>
          <p:nvPr/>
        </p:nvGrpSpPr>
        <p:grpSpPr>
          <a:xfrm>
            <a:off x="5048250" y="1561073"/>
            <a:ext cx="6694017" cy="3932707"/>
            <a:chOff x="4572000" y="1583372"/>
            <a:chExt cx="6694017" cy="3932707"/>
          </a:xfrm>
        </p:grpSpPr>
        <p:grpSp>
          <p:nvGrpSpPr>
            <p:cNvPr id="6" name="Group 14">
              <a:extLst>
                <a:ext uri="{FF2B5EF4-FFF2-40B4-BE49-F238E27FC236}">
                  <a16:creationId xmlns:a16="http://schemas.microsoft.com/office/drawing/2014/main" id="{08871E2C-816C-C4EC-20A4-DC9C5500DD2E}"/>
                </a:ext>
              </a:extLst>
            </p:cNvPr>
            <p:cNvGrpSpPr/>
            <p:nvPr/>
          </p:nvGrpSpPr>
          <p:grpSpPr>
            <a:xfrm>
              <a:off x="4572000" y="1642150"/>
              <a:ext cx="6694017" cy="3873929"/>
              <a:chOff x="1641585" y="1048972"/>
              <a:chExt cx="5867403" cy="3260732"/>
            </a:xfrm>
          </p:grpSpPr>
          <p:sp>
            <p:nvSpPr>
              <p:cNvPr id="9" name="Rectangle : coins arrondis 10">
                <a:extLst>
                  <a:ext uri="{FF2B5EF4-FFF2-40B4-BE49-F238E27FC236}">
                    <a16:creationId xmlns:a16="http://schemas.microsoft.com/office/drawing/2014/main" id="{6E32BDA3-0131-274B-392D-8871732B3EB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0" name="Rectangle 18">
                <a:extLst>
                  <a:ext uri="{FF2B5EF4-FFF2-40B4-BE49-F238E27FC236}">
                    <a16:creationId xmlns:a16="http://schemas.microsoft.com/office/drawing/2014/main" id="{3213B3B3-D28D-5696-DD10-119D4EAE799C}"/>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1" name="Rectangle 19">
                <a:extLst>
                  <a:ext uri="{FF2B5EF4-FFF2-40B4-BE49-F238E27FC236}">
                    <a16:creationId xmlns:a16="http://schemas.microsoft.com/office/drawing/2014/main" id="{3282B42E-C2DB-414D-2594-C40322F3CEEF}"/>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8" name="TextBox 6">
              <a:extLst>
                <a:ext uri="{FF2B5EF4-FFF2-40B4-BE49-F238E27FC236}">
                  <a16:creationId xmlns:a16="http://schemas.microsoft.com/office/drawing/2014/main" id="{FFD129AE-DFB2-2F34-6E1E-2F5DDDA810E4}"/>
                </a:ext>
              </a:extLst>
            </p:cNvPr>
            <p:cNvSpPr txBox="1"/>
            <p:nvPr/>
          </p:nvSpPr>
          <p:spPr>
            <a:xfrm>
              <a:off x="4793540" y="1583372"/>
              <a:ext cx="6369613" cy="257679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التذكير بمكتسبات حصة التعرف والبناء</a:t>
              </a:r>
              <a:br>
                <a:rPr lang="ar-MA" sz="4800" b="1" kern="0" dirty="0">
                  <a:solidFill>
                    <a:srgbClr val="44546A"/>
                  </a:solidFill>
                  <a:latin typeface="Calibri"/>
                  <a:ea typeface="Calibri"/>
                  <a:cs typeface="Calibri"/>
                  <a:sym typeface="Calibri"/>
                </a:rPr>
              </a:b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grpSp>
        <p:nvGrpSpPr>
          <p:cNvPr id="17" name="Group 43">
            <a:extLst>
              <a:ext uri="{FF2B5EF4-FFF2-40B4-BE49-F238E27FC236}">
                <a16:creationId xmlns:a16="http://schemas.microsoft.com/office/drawing/2014/main" id="{A146DED4-F806-592D-446E-CD79E8923451}"/>
              </a:ext>
            </a:extLst>
          </p:cNvPr>
          <p:cNvGrpSpPr/>
          <p:nvPr/>
        </p:nvGrpSpPr>
        <p:grpSpPr>
          <a:xfrm>
            <a:off x="9124336" y="5704383"/>
            <a:ext cx="2687502" cy="936371"/>
            <a:chOff x="8534400" y="4917801"/>
            <a:chExt cx="2687501" cy="936370"/>
          </a:xfrm>
        </p:grpSpPr>
        <p:sp>
          <p:nvSpPr>
            <p:cNvPr id="18" name="Oval 41">
              <a:extLst>
                <a:ext uri="{FF2B5EF4-FFF2-40B4-BE49-F238E27FC236}">
                  <a16:creationId xmlns:a16="http://schemas.microsoft.com/office/drawing/2014/main" id="{2ADCB594-E90A-EF3A-5AA6-8F4F5FE4F3AD}"/>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9" name="Rectangle 18">
              <a:extLst>
                <a:ext uri="{FF2B5EF4-FFF2-40B4-BE49-F238E27FC236}">
                  <a16:creationId xmlns:a16="http://schemas.microsoft.com/office/drawing/2014/main" id="{E158B82C-68ED-9BF9-47F4-068D73AE10D1}"/>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08 دقائق </a:t>
              </a:r>
            </a:p>
          </p:txBody>
        </p:sp>
      </p:grpSp>
      <p:pic>
        <p:nvPicPr>
          <p:cNvPr id="12" name="Image 11">
            <a:extLst>
              <a:ext uri="{FF2B5EF4-FFF2-40B4-BE49-F238E27FC236}">
                <a16:creationId xmlns:a16="http://schemas.microsoft.com/office/drawing/2014/main" id="{062C36CF-50F7-EE7D-A4A0-32A08FD34D32}"/>
              </a:ext>
            </a:extLst>
          </p:cNvPr>
          <p:cNvPicPr>
            <a:picLocks noChangeAspect="1"/>
          </p:cNvPicPr>
          <p:nvPr/>
        </p:nvPicPr>
        <p:blipFill>
          <a:blip r:embed="rId3"/>
          <a:stretch>
            <a:fillRect/>
          </a:stretch>
        </p:blipFill>
        <p:spPr>
          <a:xfrm>
            <a:off x="305599" y="808602"/>
            <a:ext cx="4295898" cy="5959196"/>
          </a:xfrm>
          <a:prstGeom prst="rect">
            <a:avLst/>
          </a:prstGeom>
        </p:spPr>
      </p:pic>
    </p:spTree>
    <p:extLst>
      <p:ext uri="{BB962C8B-B14F-4D97-AF65-F5344CB8AC3E}">
        <p14:creationId xmlns:p14="http://schemas.microsoft.com/office/powerpoint/2010/main" val="240314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A4BED-337A-1D3E-A653-8D79A936C4E8}"/>
            </a:ext>
          </a:extLst>
        </p:cNvPr>
        <p:cNvGrpSpPr/>
        <p:nvPr/>
      </p:nvGrpSpPr>
      <p:grpSpPr>
        <a:xfrm>
          <a:off x="0" y="0"/>
          <a:ext cx="0" cy="0"/>
          <a:chOff x="0" y="0"/>
          <a:chExt cx="0" cy="0"/>
        </a:xfrm>
      </p:grpSpPr>
      <p:sp>
        <p:nvSpPr>
          <p:cNvPr id="5" name="TextBox 13">
            <a:extLst>
              <a:ext uri="{FF2B5EF4-FFF2-40B4-BE49-F238E27FC236}">
                <a16:creationId xmlns:a16="http://schemas.microsoft.com/office/drawing/2014/main" id="{F98C3A61-69A1-44EA-29A1-A7BB609396FF}"/>
              </a:ext>
            </a:extLst>
          </p:cNvPr>
          <p:cNvSpPr txBox="1">
            <a:spLocks noChangeArrowheads="1"/>
          </p:cNvSpPr>
          <p:nvPr/>
        </p:nvSpPr>
        <p:spPr bwMode="auto">
          <a:xfrm>
            <a:off x="649589" y="49385"/>
            <a:ext cx="10789186" cy="56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1">
              <a:lnSpc>
                <a:spcPct val="200000"/>
              </a:lnSpc>
              <a:buNone/>
            </a:pPr>
            <a:r>
              <a:rPr lang="ar-MA" altLang="fr-FR" sz="1800" b="1" dirty="0">
                <a:solidFill>
                  <a:schemeClr val="bg2">
                    <a:lumMod val="50000"/>
                  </a:schemeClr>
                </a:solidFill>
                <a:cs typeface="Calibri" panose="020F0502020204030204" pitchFamily="34" charset="0"/>
              </a:rPr>
              <a:t>بعد التذكير بعناصر كتابة نص توجيهي، نذكر ب</a:t>
            </a:r>
            <a:r>
              <a:rPr lang="ar-MA" sz="1800" b="1" dirty="0">
                <a:solidFill>
                  <a:schemeClr val="bg2">
                    <a:lumMod val="50000"/>
                  </a:schemeClr>
                </a:solidFill>
                <a:cs typeface="Calibri" panose="020F0502020204030204" pitchFamily="34" charset="0"/>
              </a:rPr>
              <a:t>المهمة النهائية التي سنشتغل عليها. ركزوا جيدا، سأشرح مكوناتها.</a:t>
            </a:r>
          </a:p>
        </p:txBody>
      </p:sp>
      <p:sp>
        <p:nvSpPr>
          <p:cNvPr id="7" name="Titre 3">
            <a:extLst>
              <a:ext uri="{FF2B5EF4-FFF2-40B4-BE49-F238E27FC236}">
                <a16:creationId xmlns:a16="http://schemas.microsoft.com/office/drawing/2014/main" id="{8621DC5B-5D5C-3AD7-5B1C-31AA3FFF379A}"/>
              </a:ext>
            </a:extLst>
          </p:cNvPr>
          <p:cNvSpPr txBox="1">
            <a:spLocks/>
          </p:cNvSpPr>
          <p:nvPr/>
        </p:nvSpPr>
        <p:spPr>
          <a:xfrm>
            <a:off x="649590" y="534296"/>
            <a:ext cx="10892821" cy="455299"/>
          </a:xfrm>
          <a:prstGeom prst="rect">
            <a:avLst/>
          </a:prstGeom>
        </p:spPr>
        <p:txBody>
          <a:bodyPr>
            <a:normAutofit fontScale="25000" lnSpcReduction="2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just" rtl="1">
              <a:lnSpc>
                <a:spcPct val="200000"/>
              </a:lnSpc>
            </a:pPr>
            <a:r>
              <a:rPr lang="ar-MA" sz="5200" dirty="0">
                <a:solidFill>
                  <a:schemeClr val="bg2">
                    <a:lumMod val="75000"/>
                  </a:schemeClr>
                </a:solidFill>
                <a:latin typeface="Calibri" panose="020F0502020204030204" pitchFamily="34" charset="0"/>
                <a:cs typeface="Calibri" panose="020F0502020204030204" pitchFamily="34" charset="0"/>
              </a:rPr>
              <a:t>يعرض المدرس المهمة ويقرأ التعليمة، ويطلب من المتعلمين التركيز لتعرف مكوناتها، مستعينا بالشرح على السبورة.</a:t>
            </a:r>
            <a:r>
              <a:rPr lang="ar-MA" sz="1400" dirty="0">
                <a:solidFill>
                  <a:schemeClr val="bg2">
                    <a:lumMod val="75000"/>
                  </a:schemeClr>
                </a:solidFill>
                <a:latin typeface="Calibri" panose="020F0502020204030204" pitchFamily="34" charset="0"/>
                <a:cs typeface="Calibri" panose="020F0502020204030204" pitchFamily="34" charset="0"/>
              </a:rPr>
              <a:t>.</a:t>
            </a:r>
            <a:endParaRPr lang="ar-MA" sz="1400" dirty="0"/>
          </a:p>
        </p:txBody>
      </p:sp>
      <p:pic>
        <p:nvPicPr>
          <p:cNvPr id="11" name="Image 10">
            <a:extLst>
              <a:ext uri="{FF2B5EF4-FFF2-40B4-BE49-F238E27FC236}">
                <a16:creationId xmlns:a16="http://schemas.microsoft.com/office/drawing/2014/main" id="{ABD66063-A1B9-1DAC-B1AA-14B0061AF4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962055"/>
            <a:ext cx="707602" cy="707602"/>
          </a:xfrm>
          <a:prstGeom prst="rect">
            <a:avLst/>
          </a:prstGeom>
        </p:spPr>
      </p:pic>
      <p:sp>
        <p:nvSpPr>
          <p:cNvPr id="13" name="Ellipse 12">
            <a:extLst>
              <a:ext uri="{FF2B5EF4-FFF2-40B4-BE49-F238E27FC236}">
                <a16:creationId xmlns:a16="http://schemas.microsoft.com/office/drawing/2014/main" id="{6EBDE1DC-1513-C63C-CCD0-44ED70B0B3A6}"/>
              </a:ext>
            </a:extLst>
          </p:cNvPr>
          <p:cNvSpPr/>
          <p:nvPr/>
        </p:nvSpPr>
        <p:spPr>
          <a:xfrm>
            <a:off x="2818010" y="2017169"/>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توجيهي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Rounded Corners 55">
            <a:extLst>
              <a:ext uri="{FF2B5EF4-FFF2-40B4-BE49-F238E27FC236}">
                <a16:creationId xmlns:a16="http://schemas.microsoft.com/office/drawing/2014/main" id="{6939DCED-BDC6-59A5-2D82-1E7933F80D6B}"/>
              </a:ext>
            </a:extLst>
          </p:cNvPr>
          <p:cNvSpPr/>
          <p:nvPr/>
        </p:nvSpPr>
        <p:spPr>
          <a:xfrm>
            <a:off x="1012791" y="3677566"/>
            <a:ext cx="9358771" cy="1665245"/>
          </a:xfrm>
          <a:prstGeom prst="roundRect">
            <a:avLst/>
          </a:prstGeom>
          <a:solidFill>
            <a:schemeClr val="accent2">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002060"/>
                </a:solidFill>
                <a:highlight>
                  <a:srgbClr val="00FFFF"/>
                </a:highlight>
                <a:latin typeface="Calibri" panose="020F0502020204030204" pitchFamily="34" charset="0"/>
                <a:ea typeface="Calibri" panose="020F0502020204030204" pitchFamily="34" charset="0"/>
                <a:cs typeface="Calibri" panose="020F0502020204030204" pitchFamily="34" charset="0"/>
              </a:rPr>
              <a:t>أنتجُ نصاً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توجيهياً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مِنِ اثْنَيْ عَشَرَ سَطْراً، أرشدُ فيه القارئ إلى كيفية اكتشاف الحرف اليدوية التقليدية وأَهَمية صيانَةِ الْمَوْروثِ الثَّقافيّ، مُسْتَثْمِراً الْمُعْجَمَ وَالتَّعابير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1278;p75">
            <a:extLst>
              <a:ext uri="{FF2B5EF4-FFF2-40B4-BE49-F238E27FC236}">
                <a16:creationId xmlns:a16="http://schemas.microsoft.com/office/drawing/2014/main" id="{5067250A-5329-BBD6-E686-A4284F0EFD20}"/>
              </a:ext>
            </a:extLst>
          </p:cNvPr>
          <p:cNvSpPr/>
          <p:nvPr/>
        </p:nvSpPr>
        <p:spPr>
          <a:xfrm>
            <a:off x="1248697" y="3746079"/>
            <a:ext cx="3762795"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 name="Google Shape;1278;p75">
            <a:extLst>
              <a:ext uri="{FF2B5EF4-FFF2-40B4-BE49-F238E27FC236}">
                <a16:creationId xmlns:a16="http://schemas.microsoft.com/office/drawing/2014/main" id="{350F83A4-E03E-743F-AAE3-8A99F92880A6}"/>
              </a:ext>
            </a:extLst>
          </p:cNvPr>
          <p:cNvSpPr/>
          <p:nvPr/>
        </p:nvSpPr>
        <p:spPr>
          <a:xfrm>
            <a:off x="7197213" y="3677566"/>
            <a:ext cx="2014439"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5088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ppt_w</p:attrName>
                                        </p:attrNameLst>
                                      </p:cBhvr>
                                      <p:tavLst>
                                        <p:tav tm="0">
                                          <p:val>
                                            <p:strVal val="0"/>
                                          </p:val>
                                        </p:tav>
                                        <p:tav tm="100000">
                                          <p:val>
                                            <p:strVal val="#ppt_w"/>
                                          </p:val>
                                        </p:tav>
                                      </p:tavLst>
                                    </p:anim>
                                    <p:anim calcmode="lin" valueType="num">
                                      <p:cBhvr additive="base">
                                        <p:cTn id="8" dur="500"/>
                                        <p:tgtEl>
                                          <p:spTgt spid="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ppt_w</p:attrName>
                                        </p:attrNameLst>
                                      </p:cBhvr>
                                      <p:tavLst>
                                        <p:tav tm="0">
                                          <p:val>
                                            <p:strVal val="0"/>
                                          </p:val>
                                        </p:tav>
                                        <p:tav tm="100000">
                                          <p:val>
                                            <p:strVal val="#ppt_w"/>
                                          </p:val>
                                        </p:tav>
                                      </p:tavLst>
                                    </p:anim>
                                    <p:anim calcmode="lin" valueType="num">
                                      <p:cBhvr additive="base">
                                        <p:cTn id="14" dur="500"/>
                                        <p:tgtEl>
                                          <p:spTgt spid="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4138-A341-233C-9FB8-04E8ACEA8B9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E1938163-B2D8-4B39-9972-E9D9AE2C6A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graphicFrame>
        <p:nvGraphicFramePr>
          <p:cNvPr id="3" name="Diagramme 2">
            <a:extLst>
              <a:ext uri="{FF2B5EF4-FFF2-40B4-BE49-F238E27FC236}">
                <a16:creationId xmlns:a16="http://schemas.microsoft.com/office/drawing/2014/main" id="{C1AC9B87-2D6C-4435-E121-39697D63864C}"/>
              </a:ext>
            </a:extLst>
          </p:cNvPr>
          <p:cNvGraphicFramePr/>
          <p:nvPr>
            <p:extLst>
              <p:ext uri="{D42A27DB-BD31-4B8C-83A1-F6EECF244321}">
                <p14:modId xmlns:p14="http://schemas.microsoft.com/office/powerpoint/2010/main" val="1903002130"/>
              </p:ext>
            </p:extLst>
          </p:nvPr>
        </p:nvGraphicFramePr>
        <p:xfrm>
          <a:off x="1341743" y="1602515"/>
          <a:ext cx="8527845" cy="46265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13">
            <a:extLst>
              <a:ext uri="{FF2B5EF4-FFF2-40B4-BE49-F238E27FC236}">
                <a16:creationId xmlns:a16="http://schemas.microsoft.com/office/drawing/2014/main" id="{39FBFCF5-08F8-65D8-1F51-CCEC8122E10E}"/>
              </a:ext>
            </a:extLst>
          </p:cNvPr>
          <p:cNvSpPr txBox="1"/>
          <p:nvPr/>
        </p:nvSpPr>
        <p:spPr>
          <a:xfrm>
            <a:off x="2718612" y="322079"/>
            <a:ext cx="8644935" cy="375552"/>
          </a:xfrm>
          <a:prstGeom prst="rect">
            <a:avLst/>
          </a:prstGeom>
          <a:noFill/>
        </p:spPr>
        <p:txBody>
          <a:bodyPr wrap="square">
            <a:spAutoFit/>
          </a:bodyPr>
          <a:lstStyle/>
          <a:p>
            <a:pPr algn="r" rtl="1">
              <a:lnSpc>
                <a:spcPts val="2075"/>
              </a:lnSpc>
            </a:pPr>
            <a:r>
              <a:rPr lang="ar-MA" sz="2000" b="1" kern="0" dirty="0">
                <a:solidFill>
                  <a:srgbClr val="002060"/>
                </a:solidFill>
                <a:latin typeface="Calibri" panose="020F0502020204030204" pitchFamily="34" charset="0"/>
                <a:cs typeface="Calibri" panose="020F0502020204030204" pitchFamily="34" charset="0"/>
              </a:rPr>
              <a:t>لنتعرف الآن، مكونات المهمة وعناصرها:  إنتاج نص توجيهي يرشد إلى اكتشاف الحرف اليدوية</a:t>
            </a:r>
          </a:p>
        </p:txBody>
      </p:sp>
      <p:sp>
        <p:nvSpPr>
          <p:cNvPr id="6" name="Titre 9">
            <a:extLst>
              <a:ext uri="{FF2B5EF4-FFF2-40B4-BE49-F238E27FC236}">
                <a16:creationId xmlns:a16="http://schemas.microsoft.com/office/drawing/2014/main" id="{751BF939-4DB5-48EB-C91E-3A972ED04A49}"/>
              </a:ext>
            </a:extLst>
          </p:cNvPr>
          <p:cNvSpPr>
            <a:spLocks noGrp="1"/>
          </p:cNvSpPr>
          <p:nvPr>
            <p:ph type="title"/>
          </p:nvPr>
        </p:nvSpPr>
        <p:spPr>
          <a:xfrm>
            <a:off x="1202443" y="589601"/>
            <a:ext cx="10161104" cy="470617"/>
          </a:xfrm>
        </p:spPr>
        <p:txBody>
          <a:bodyPr>
            <a:normAutofit/>
          </a:bodyPr>
          <a:lstStyle/>
          <a:p>
            <a:r>
              <a:rPr lang="ar-MA" sz="1400" i="0" kern="0" dirty="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fr-FR" sz="1400" i="0" dirty="0">
              <a:solidFill>
                <a:schemeClr val="bg2">
                  <a:lumMod val="75000"/>
                </a:schemeClr>
              </a:solidFill>
            </a:endParaRPr>
          </a:p>
        </p:txBody>
      </p:sp>
      <p:sp>
        <p:nvSpPr>
          <p:cNvPr id="8" name="Organigramme : Connecteur 7">
            <a:extLst>
              <a:ext uri="{FF2B5EF4-FFF2-40B4-BE49-F238E27FC236}">
                <a16:creationId xmlns:a16="http://schemas.microsoft.com/office/drawing/2014/main" id="{F7479A1A-8F9F-675F-C33D-27A6A41D6F27}"/>
              </a:ext>
            </a:extLst>
          </p:cNvPr>
          <p:cNvSpPr/>
          <p:nvPr/>
        </p:nvSpPr>
        <p:spPr>
          <a:xfrm>
            <a:off x="6833419" y="3545522"/>
            <a:ext cx="1415846" cy="1142996"/>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2310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880A-E0FE-228B-E741-EFAFC8A9E4CD}"/>
            </a:ext>
          </a:extLst>
        </p:cNvPr>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BD4D3348-69C4-DC61-16B9-F9429BDF00C8}"/>
              </a:ext>
            </a:extLst>
          </p:cNvPr>
          <p:cNvSpPr txBox="1">
            <a:spLocks/>
          </p:cNvSpPr>
          <p:nvPr/>
        </p:nvSpPr>
        <p:spPr>
          <a:xfrm>
            <a:off x="4869639" y="1585238"/>
            <a:ext cx="2452722" cy="457781"/>
          </a:xfrm>
          <a:prstGeom prst="rect">
            <a:avLst/>
          </a:prstGeom>
          <a:solidFill>
            <a:schemeClr val="bg1">
              <a:lumMod val="95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altLang="fr-FR" sz="2800" b="1" i="0" dirty="0">
                <a:solidFill>
                  <a:srgbClr val="002060"/>
                </a:solidFill>
              </a:rPr>
              <a:t>وضعية الكتابة</a:t>
            </a:r>
          </a:p>
          <a:p>
            <a:endParaRPr lang="fr-FR" sz="2800" i="0" dirty="0">
              <a:solidFill>
                <a:srgbClr val="00B050"/>
              </a:solidFill>
            </a:endParaRPr>
          </a:p>
        </p:txBody>
      </p:sp>
      <p:sp>
        <p:nvSpPr>
          <p:cNvPr id="4" name="Google Shape;1548;p49">
            <a:extLst>
              <a:ext uri="{FF2B5EF4-FFF2-40B4-BE49-F238E27FC236}">
                <a16:creationId xmlns:a16="http://schemas.microsoft.com/office/drawing/2014/main" id="{C4C84BBF-7BB4-2E00-7663-08D6B00721A4}"/>
              </a:ext>
            </a:extLst>
          </p:cNvPr>
          <p:cNvSpPr txBox="1">
            <a:spLocks/>
          </p:cNvSpPr>
          <p:nvPr/>
        </p:nvSpPr>
        <p:spPr>
          <a:xfrm>
            <a:off x="919210" y="244931"/>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سننجز هذه المهمة انطلاقا من وضعية الكتابة الآتية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41052B6D-BCD6-D114-718F-8EAFB1CDC91E}"/>
              </a:ext>
            </a:extLst>
          </p:cNvPr>
          <p:cNvSpPr txBox="1">
            <a:spLocks/>
          </p:cNvSpPr>
          <p:nvPr/>
        </p:nvSpPr>
        <p:spPr>
          <a:xfrm>
            <a:off x="1341679" y="600295"/>
            <a:ext cx="10161104" cy="292443"/>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يعرض المدرس الوضعية على القراءة، ثم يتدرج في شرح المطلوب وتوضيح التعليمة وتدقيقها</a:t>
            </a:r>
            <a:r>
              <a:rPr lang="ar-MA" sz="1400" dirty="0">
                <a:solidFill>
                  <a:srgbClr val="AEABAB"/>
                </a:solidFill>
              </a:rPr>
              <a:t>.</a:t>
            </a:r>
          </a:p>
        </p:txBody>
      </p:sp>
      <p:pic>
        <p:nvPicPr>
          <p:cNvPr id="3" name="Image 2">
            <a:extLst>
              <a:ext uri="{FF2B5EF4-FFF2-40B4-BE49-F238E27FC236}">
                <a16:creationId xmlns:a16="http://schemas.microsoft.com/office/drawing/2014/main" id="{56C9EBFA-27A8-F47C-E9FE-ABD06BCEC96A}"/>
              </a:ext>
            </a:extLst>
          </p:cNvPr>
          <p:cNvPicPr>
            <a:picLocks noChangeAspect="1"/>
          </p:cNvPicPr>
          <p:nvPr/>
        </p:nvPicPr>
        <p:blipFill>
          <a:blip r:embed="rId2"/>
          <a:stretch>
            <a:fillRect/>
          </a:stretch>
        </p:blipFill>
        <p:spPr>
          <a:xfrm>
            <a:off x="1278194" y="2525951"/>
            <a:ext cx="9901084" cy="3117765"/>
          </a:xfrm>
          <a:prstGeom prst="rect">
            <a:avLst/>
          </a:prstGeom>
        </p:spPr>
      </p:pic>
    </p:spTree>
    <p:extLst>
      <p:ext uri="{BB962C8B-B14F-4D97-AF65-F5344CB8AC3E}">
        <p14:creationId xmlns:p14="http://schemas.microsoft.com/office/powerpoint/2010/main" val="43148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AD053-E28B-54FC-736A-1C2EECED1AFE}"/>
            </a:ext>
          </a:extLst>
        </p:cNvPr>
        <p:cNvGrpSpPr/>
        <p:nvPr/>
      </p:nvGrpSpPr>
      <p:grpSpPr>
        <a:xfrm>
          <a:off x="0" y="0"/>
          <a:ext cx="0" cy="0"/>
          <a:chOff x="0" y="0"/>
          <a:chExt cx="0" cy="0"/>
        </a:xfrm>
      </p:grpSpPr>
      <p:sp>
        <p:nvSpPr>
          <p:cNvPr id="7" name="Google Shape;782;p28">
            <a:extLst>
              <a:ext uri="{FF2B5EF4-FFF2-40B4-BE49-F238E27FC236}">
                <a16:creationId xmlns:a16="http://schemas.microsoft.com/office/drawing/2014/main" id="{0791C3D9-EBBC-0F3C-0B78-C60BBD4E28CD}"/>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 (الواجب المنزلي). </a:t>
            </a:r>
            <a:endParaRPr sz="2000" b="1" i="0" u="none" strike="noStrike" cap="none" dirty="0">
              <a:solidFill>
                <a:srgbClr val="757070"/>
              </a:solidFill>
              <a:latin typeface="Calibri"/>
              <a:ea typeface="Calibri"/>
              <a:cs typeface="Calibri"/>
              <a:sym typeface="Calibri"/>
            </a:endParaRPr>
          </a:p>
        </p:txBody>
      </p:sp>
      <p:sp>
        <p:nvSpPr>
          <p:cNvPr id="8" name="Google Shape;784;p28">
            <a:extLst>
              <a:ext uri="{FF2B5EF4-FFF2-40B4-BE49-F238E27FC236}">
                <a16:creationId xmlns:a16="http://schemas.microsoft.com/office/drawing/2014/main" id="{A01CA33F-E7CD-828C-554D-38238998B358}"/>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9" name="Google Shape;786;p28">
            <a:extLst>
              <a:ext uri="{FF2B5EF4-FFF2-40B4-BE49-F238E27FC236}">
                <a16:creationId xmlns:a16="http://schemas.microsoft.com/office/drawing/2014/main" id="{B943E26E-7BDD-1E9C-975E-76CC52786C3A}"/>
              </a:ext>
            </a:extLst>
          </p:cNvPr>
          <p:cNvSpPr txBox="1"/>
          <p:nvPr/>
        </p:nvSpPr>
        <p:spPr>
          <a:xfrm>
            <a:off x="5771536" y="1371156"/>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pic>
        <p:nvPicPr>
          <p:cNvPr id="4" name="Image 3">
            <a:extLst>
              <a:ext uri="{FF2B5EF4-FFF2-40B4-BE49-F238E27FC236}">
                <a16:creationId xmlns:a16="http://schemas.microsoft.com/office/drawing/2014/main" id="{E25B6024-4485-5FBD-911F-667750BED72B}"/>
              </a:ext>
            </a:extLst>
          </p:cNvPr>
          <p:cNvPicPr>
            <a:picLocks noChangeAspect="1"/>
          </p:cNvPicPr>
          <p:nvPr/>
        </p:nvPicPr>
        <p:blipFill>
          <a:blip r:embed="rId2"/>
          <a:stretch>
            <a:fillRect/>
          </a:stretch>
        </p:blipFill>
        <p:spPr>
          <a:xfrm>
            <a:off x="2222090" y="2795391"/>
            <a:ext cx="8318091" cy="2956479"/>
          </a:xfrm>
          <a:prstGeom prst="rect">
            <a:avLst/>
          </a:prstGeom>
        </p:spPr>
      </p:pic>
    </p:spTree>
    <p:extLst>
      <p:ext uri="{BB962C8B-B14F-4D97-AF65-F5344CB8AC3E}">
        <p14:creationId xmlns:p14="http://schemas.microsoft.com/office/powerpoint/2010/main" val="1632724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0F5A-9EDF-9522-7C26-1E8B60B26A44}"/>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4647A4DC-0C46-97DD-B7FF-11081F8C9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97BC430F-0DE8-4398-F29D-B27BB940FE61}"/>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spcBef>
                <a:spcPts val="0"/>
              </a:spcBef>
            </a:pPr>
            <a:r>
              <a:rPr lang="ar-MA" sz="2000" b="1" dirty="0">
                <a:solidFill>
                  <a:srgbClr val="757070"/>
                </a:solidFill>
                <a:latin typeface="Calibri"/>
                <a:cs typeface="Calibri"/>
                <a:sym typeface="Calibri"/>
              </a:rPr>
              <a:t>لنستمع إلى مقترحاتكم الخاصة بهذه الخطوة.</a:t>
            </a:r>
            <a:endParaRPr lang="ar-MA" sz="2000" dirty="0"/>
          </a:p>
        </p:txBody>
      </p:sp>
      <p:sp>
        <p:nvSpPr>
          <p:cNvPr id="4" name="Espace réservé du texte 3">
            <a:extLst>
              <a:ext uri="{FF2B5EF4-FFF2-40B4-BE49-F238E27FC236}">
                <a16:creationId xmlns:a16="http://schemas.microsoft.com/office/drawing/2014/main" id="{E1CC96A8-7B40-B963-A584-59532B29D006}"/>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 نماذج منها على السبورة، مع الحرص على  تعليل الإجابات والتأكد من صحتها</a:t>
            </a:r>
            <a:endParaRPr lang="fr-FR" dirty="0">
              <a:solidFill>
                <a:srgbClr val="BFBFBF"/>
              </a:solidFill>
            </a:endParaRPr>
          </a:p>
        </p:txBody>
      </p:sp>
      <p:sp>
        <p:nvSpPr>
          <p:cNvPr id="6" name="ZoneTexte 5">
            <a:extLst>
              <a:ext uri="{FF2B5EF4-FFF2-40B4-BE49-F238E27FC236}">
                <a16:creationId xmlns:a16="http://schemas.microsoft.com/office/drawing/2014/main" id="{748D3FA7-FBD3-7046-495F-95EDF59FED9A}"/>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912971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CB70D-A284-9AA9-8ED7-3391D83F0D9C}"/>
            </a:ext>
          </a:extLst>
        </p:cNvPr>
        <p:cNvGrpSpPr/>
        <p:nvPr/>
      </p:nvGrpSpPr>
      <p:grpSpPr>
        <a:xfrm>
          <a:off x="0" y="0"/>
          <a:ext cx="0" cy="0"/>
          <a:chOff x="0" y="0"/>
          <a:chExt cx="0" cy="0"/>
        </a:xfrm>
      </p:grpSpPr>
      <p:sp>
        <p:nvSpPr>
          <p:cNvPr id="2" name="Google Shape;786;p28">
            <a:extLst>
              <a:ext uri="{FF2B5EF4-FFF2-40B4-BE49-F238E27FC236}">
                <a16:creationId xmlns:a16="http://schemas.microsoft.com/office/drawing/2014/main" id="{35E36367-229D-E517-A9CE-DDE1580EC6FF}"/>
              </a:ext>
            </a:extLst>
          </p:cNvPr>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sp>
        <p:nvSpPr>
          <p:cNvPr id="4" name="Google Shape;782;p28">
            <a:extLst>
              <a:ext uri="{FF2B5EF4-FFF2-40B4-BE49-F238E27FC236}">
                <a16:creationId xmlns:a16="http://schemas.microsoft.com/office/drawing/2014/main" id="{EA3CF268-EC3B-930D-9579-0F2887DBA344}"/>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 (الواجب المنزلي).</a:t>
            </a:r>
            <a:endParaRPr sz="2000" b="1" i="0" u="none" strike="noStrike" cap="none" dirty="0">
              <a:solidFill>
                <a:srgbClr val="757070"/>
              </a:solidFill>
              <a:latin typeface="Calibri"/>
              <a:ea typeface="Calibri"/>
              <a:cs typeface="Calibri"/>
              <a:sym typeface="Calibri"/>
            </a:endParaRPr>
          </a:p>
        </p:txBody>
      </p:sp>
      <p:sp>
        <p:nvSpPr>
          <p:cNvPr id="6" name="Google Shape;784;p28">
            <a:extLst>
              <a:ext uri="{FF2B5EF4-FFF2-40B4-BE49-F238E27FC236}">
                <a16:creationId xmlns:a16="http://schemas.microsoft.com/office/drawing/2014/main" id="{940D4028-9E3F-55FF-5274-FDB0655D7985}"/>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pic>
        <p:nvPicPr>
          <p:cNvPr id="5" name="Image 4">
            <a:extLst>
              <a:ext uri="{FF2B5EF4-FFF2-40B4-BE49-F238E27FC236}">
                <a16:creationId xmlns:a16="http://schemas.microsoft.com/office/drawing/2014/main" id="{00C27897-F949-3A6F-0E50-166B11F37AEC}"/>
              </a:ext>
            </a:extLst>
          </p:cNvPr>
          <p:cNvPicPr>
            <a:picLocks noChangeAspect="1"/>
          </p:cNvPicPr>
          <p:nvPr/>
        </p:nvPicPr>
        <p:blipFill>
          <a:blip r:embed="rId2"/>
          <a:stretch>
            <a:fillRect/>
          </a:stretch>
        </p:blipFill>
        <p:spPr>
          <a:xfrm>
            <a:off x="2467898" y="2773623"/>
            <a:ext cx="7816644" cy="2919254"/>
          </a:xfrm>
          <a:prstGeom prst="rect">
            <a:avLst/>
          </a:prstGeom>
        </p:spPr>
      </p:pic>
    </p:spTree>
    <p:extLst>
      <p:ext uri="{BB962C8B-B14F-4D97-AF65-F5344CB8AC3E}">
        <p14:creationId xmlns:p14="http://schemas.microsoft.com/office/powerpoint/2010/main" val="1788091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8" y="435252"/>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يدعو المدرس التلاميذ إلى تقاسم التعابير التي يقترحونها لكل مرحلة من مراحل الخطاطة التوجيهية، وبعد الاستماع إلى عينة والتأكد من صحتها وتعليلها يختار ثلاثة تعابير لكل مرحلة ويثبتها على السبورة. </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551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7DC7-8C4C-8F4D-CFFB-8A00C869A5E9}"/>
            </a:ext>
          </a:extLst>
        </p:cNvPr>
        <p:cNvGrpSpPr/>
        <p:nvPr/>
      </p:nvGrpSpPr>
      <p:grpSpPr>
        <a:xfrm>
          <a:off x="0" y="0"/>
          <a:ext cx="0" cy="0"/>
          <a:chOff x="0" y="0"/>
          <a:chExt cx="0" cy="0"/>
        </a:xfrm>
      </p:grpSpPr>
      <p:sp>
        <p:nvSpPr>
          <p:cNvPr id="2" name="Google Shape;786;p28">
            <a:extLst>
              <a:ext uri="{FF2B5EF4-FFF2-40B4-BE49-F238E27FC236}">
                <a16:creationId xmlns:a16="http://schemas.microsoft.com/office/drawing/2014/main" id="{5F6909F7-21F0-F9C3-99D5-8DC55B55F6EC}"/>
              </a:ext>
            </a:extLst>
          </p:cNvPr>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sp>
        <p:nvSpPr>
          <p:cNvPr id="4" name="Google Shape;782;p28">
            <a:extLst>
              <a:ext uri="{FF2B5EF4-FFF2-40B4-BE49-F238E27FC236}">
                <a16:creationId xmlns:a16="http://schemas.microsoft.com/office/drawing/2014/main" id="{E6F57941-C9BE-39EC-38CD-357131853BF5}"/>
              </a:ext>
            </a:extLst>
          </p:cNvPr>
          <p:cNvSpPr txBox="1"/>
          <p:nvPr/>
        </p:nvSpPr>
        <p:spPr>
          <a:xfrm>
            <a:off x="1022555" y="119570"/>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إليكم بعض التعابير التي يمكن الاستئناس بها في كتابة نص توجيهي </a:t>
            </a:r>
            <a:endParaRPr sz="2000" b="1" i="0" u="none" strike="noStrike" cap="none" dirty="0">
              <a:solidFill>
                <a:srgbClr val="757070"/>
              </a:solidFill>
              <a:latin typeface="Calibri"/>
              <a:ea typeface="Calibri"/>
              <a:cs typeface="Calibri"/>
              <a:sym typeface="Calibri"/>
            </a:endParaRPr>
          </a:p>
        </p:txBody>
      </p:sp>
      <p:sp>
        <p:nvSpPr>
          <p:cNvPr id="6" name="Google Shape;784;p28">
            <a:extLst>
              <a:ext uri="{FF2B5EF4-FFF2-40B4-BE49-F238E27FC236}">
                <a16:creationId xmlns:a16="http://schemas.microsoft.com/office/drawing/2014/main" id="{C4FE202A-5230-F19C-758D-E20E414E9619}"/>
              </a:ext>
            </a:extLst>
          </p:cNvPr>
          <p:cNvSpPr txBox="1"/>
          <p:nvPr/>
        </p:nvSpPr>
        <p:spPr>
          <a:xfrm>
            <a:off x="815567" y="519640"/>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التعابير</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graphicFrame>
        <p:nvGraphicFramePr>
          <p:cNvPr id="5" name="Tableau 4">
            <a:extLst>
              <a:ext uri="{FF2B5EF4-FFF2-40B4-BE49-F238E27FC236}">
                <a16:creationId xmlns:a16="http://schemas.microsoft.com/office/drawing/2014/main" id="{6AABE491-5671-DC70-7536-72874E542DF0}"/>
              </a:ext>
            </a:extLst>
          </p:cNvPr>
          <p:cNvGraphicFramePr>
            <a:graphicFrameLocks noGrp="1"/>
          </p:cNvGraphicFramePr>
          <p:nvPr>
            <p:extLst>
              <p:ext uri="{D42A27DB-BD31-4B8C-83A1-F6EECF244321}">
                <p14:modId xmlns:p14="http://schemas.microsoft.com/office/powerpoint/2010/main" val="3894379756"/>
              </p:ext>
            </p:extLst>
          </p:nvPr>
        </p:nvGraphicFramePr>
        <p:xfrm>
          <a:off x="570271" y="2046684"/>
          <a:ext cx="11013148" cy="4480560"/>
        </p:xfrm>
        <a:graphic>
          <a:graphicData uri="http://schemas.openxmlformats.org/drawingml/2006/table">
            <a:tbl>
              <a:tblPr firstRow="1" bandRow="1">
                <a:tableStyleId>{21E4AEA4-8DFA-4A89-87EB-49C32662AFE0}</a:tableStyleId>
              </a:tblPr>
              <a:tblGrid>
                <a:gridCol w="3618271">
                  <a:extLst>
                    <a:ext uri="{9D8B030D-6E8A-4147-A177-3AD203B41FA5}">
                      <a16:colId xmlns:a16="http://schemas.microsoft.com/office/drawing/2014/main" val="918174971"/>
                    </a:ext>
                  </a:extLst>
                </a:gridCol>
                <a:gridCol w="4080292">
                  <a:extLst>
                    <a:ext uri="{9D8B030D-6E8A-4147-A177-3AD203B41FA5}">
                      <a16:colId xmlns:a16="http://schemas.microsoft.com/office/drawing/2014/main" val="1180078093"/>
                    </a:ext>
                  </a:extLst>
                </a:gridCol>
                <a:gridCol w="3314585">
                  <a:extLst>
                    <a:ext uri="{9D8B030D-6E8A-4147-A177-3AD203B41FA5}">
                      <a16:colId xmlns:a16="http://schemas.microsoft.com/office/drawing/2014/main" val="559040989"/>
                    </a:ext>
                  </a:extLst>
                </a:gridCol>
              </a:tblGrid>
              <a:tr h="370840">
                <a:tc gridSpan="3">
                  <a:txBody>
                    <a:bodyPr/>
                    <a:lstStyle/>
                    <a:p>
                      <a:pPr algn="ctr" rtl="1"/>
                      <a:r>
                        <a:rPr lang="ar-MA" sz="2800" dirty="0">
                          <a:latin typeface="Calibri" panose="020F0502020204030204" pitchFamily="34" charset="0"/>
                          <a:ea typeface="Calibri" panose="020F0502020204030204" pitchFamily="34" charset="0"/>
                          <a:cs typeface="Calibri" panose="020F0502020204030204" pitchFamily="34" charset="0"/>
                        </a:rPr>
                        <a:t>تعابير مقترحة حسب عناصر التوجيه، ومراحل الخطاطة التوجيهية</a:t>
                      </a:r>
                      <a:endParaRPr lang="fr-FR" sz="28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40000"/>
                        <a:lumOff val="60000"/>
                      </a:schemeClr>
                    </a:solidFill>
                  </a:tcPr>
                </a:tc>
                <a:tc hMerge="1">
                  <a:txBody>
                    <a:bodyPr/>
                    <a:lstStyle/>
                    <a:p>
                      <a:endParaRPr lang="fr-FR" sz="4400" dirty="0"/>
                    </a:p>
                  </a:txBody>
                  <a:tcPr/>
                </a:tc>
                <a:tc hMerge="1">
                  <a:txBody>
                    <a:bodyPr/>
                    <a:lstStyle/>
                    <a:p>
                      <a:endParaRPr lang="fr-FR" sz="4400" dirty="0"/>
                    </a:p>
                  </a:txBody>
                  <a:tcPr/>
                </a:tc>
                <a:extLst>
                  <a:ext uri="{0D108BD9-81ED-4DB2-BD59-A6C34878D82A}">
                    <a16:rowId xmlns:a16="http://schemas.microsoft.com/office/drawing/2014/main" val="1709149246"/>
                  </a:ext>
                </a:extLst>
              </a:tr>
              <a:tr h="370840">
                <a:tc>
                  <a:txBody>
                    <a:bodyPr/>
                    <a:lstStyle/>
                    <a:p>
                      <a:pPr algn="ctr" rtl="1"/>
                      <a:r>
                        <a:rPr lang="ar-MA" sz="2800" dirty="0">
                          <a:latin typeface="Calibri" panose="020F0502020204030204" pitchFamily="34" charset="0"/>
                          <a:ea typeface="Calibri" panose="020F0502020204030204" pitchFamily="34" charset="0"/>
                          <a:cs typeface="Calibri" panose="020F0502020204030204" pitchFamily="34" charset="0"/>
                        </a:rPr>
                        <a:t>النتيجة/ الخاتمة</a:t>
                      </a:r>
                      <a:endParaRPr lang="fr-FR"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rtl="1"/>
                      <a:r>
                        <a:rPr lang="ar-MA" sz="2800" dirty="0">
                          <a:latin typeface="Calibri" panose="020F0502020204030204" pitchFamily="34" charset="0"/>
                          <a:ea typeface="Calibri" panose="020F0502020204030204" pitchFamily="34" charset="0"/>
                          <a:cs typeface="Calibri" panose="020F0502020204030204" pitchFamily="34" charset="0"/>
                        </a:rPr>
                        <a:t> الإرشادات والتوجيهات</a:t>
                      </a:r>
                      <a:endParaRPr lang="fr-FR" sz="2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rtl="1"/>
                      <a:r>
                        <a:rPr lang="ar-MA" sz="2800" dirty="0">
                          <a:latin typeface="Calibri" panose="020F0502020204030204" pitchFamily="34" charset="0"/>
                          <a:ea typeface="Calibri" panose="020F0502020204030204" pitchFamily="34" charset="0"/>
                          <a:cs typeface="Calibri" panose="020F0502020204030204" pitchFamily="34" charset="0"/>
                        </a:rPr>
                        <a:t>تقديم الموضوع</a:t>
                      </a:r>
                      <a:endParaRPr lang="fr-FR" sz="2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89887452"/>
                  </a:ext>
                </a:extLst>
              </a:tr>
              <a:tr h="370840">
                <a:tc>
                  <a:txBody>
                    <a:bodyPr/>
                    <a:lstStyle/>
                    <a:p>
                      <a:pPr marL="342900" marR="0" lvl="0" indent="-342900" algn="just" defTabSz="914400" rtl="1" eaLnBrk="1" fontAlgn="auto" latinLnBrk="0" hangingPunct="1">
                        <a:lnSpc>
                          <a:spcPct val="100000"/>
                        </a:lnSpc>
                        <a:spcBef>
                          <a:spcPts val="0"/>
                        </a:spcBef>
                        <a:spcAft>
                          <a:spcPts val="0"/>
                        </a:spcAft>
                        <a:buClrTx/>
                        <a:buSzTx/>
                        <a:buFontTx/>
                        <a:buChar char="-"/>
                        <a:tabLst/>
                        <a:defRPr/>
                      </a:pPr>
                      <a:r>
                        <a:rPr lang="ar-MA" sz="2000" dirty="0">
                          <a:latin typeface="Calibri" panose="020F0502020204030204" pitchFamily="34" charset="0"/>
                          <a:ea typeface="Calibri" panose="020F0502020204030204" pitchFamily="34" charset="0"/>
                          <a:cs typeface="Calibri" panose="020F0502020204030204" pitchFamily="34" charset="0"/>
                        </a:rPr>
                        <a:t>وهكذا سيسهم المعرض في التعريف بتراثنا الثقافي والمحافظة عليه. </a:t>
                      </a:r>
                    </a:p>
                    <a:p>
                      <a:pPr marL="342900" marR="0" lvl="0" indent="-342900" algn="just" defTabSz="914400" rtl="1" eaLnBrk="1" fontAlgn="auto" latinLnBrk="0" hangingPunct="1">
                        <a:lnSpc>
                          <a:spcPct val="100000"/>
                        </a:lnSpc>
                        <a:spcBef>
                          <a:spcPts val="0"/>
                        </a:spcBef>
                        <a:spcAft>
                          <a:spcPts val="0"/>
                        </a:spcAft>
                        <a:buClrTx/>
                        <a:buSzTx/>
                        <a:buFontTx/>
                        <a:buChar char="-"/>
                        <a:tabLst/>
                        <a:defRPr/>
                      </a:pPr>
                      <a:r>
                        <a:rPr lang="ar-MA" sz="2000" dirty="0">
                          <a:latin typeface="Calibri" panose="020F0502020204030204" pitchFamily="34" charset="0"/>
                          <a:ea typeface="Calibri" panose="020F0502020204030204" pitchFamily="34" charset="0"/>
                          <a:cs typeface="Calibri" panose="020F0502020204030204" pitchFamily="34" charset="0"/>
                        </a:rPr>
                        <a:t>باتباع هذه التوجيهات، سننجح في تنظيم معرض مميز ونافع. </a:t>
                      </a:r>
                    </a:p>
                    <a:p>
                      <a:pPr marL="342900" marR="0" lvl="0" indent="-342900" algn="just" defTabSz="914400" rtl="1" eaLnBrk="1" fontAlgn="auto" latinLnBrk="0" hangingPunct="1">
                        <a:lnSpc>
                          <a:spcPct val="100000"/>
                        </a:lnSpc>
                        <a:spcBef>
                          <a:spcPts val="0"/>
                        </a:spcBef>
                        <a:spcAft>
                          <a:spcPts val="0"/>
                        </a:spcAft>
                        <a:buClrTx/>
                        <a:buSzTx/>
                        <a:buFontTx/>
                        <a:buChar char="-"/>
                        <a:tabLst/>
                        <a:defRPr/>
                      </a:pPr>
                      <a:r>
                        <a:rPr lang="ar-MA" sz="2000" dirty="0">
                          <a:latin typeface="Calibri" panose="020F0502020204030204" pitchFamily="34" charset="0"/>
                          <a:ea typeface="Calibri" panose="020F0502020204030204" pitchFamily="34" charset="0"/>
                          <a:cs typeface="Calibri" panose="020F0502020204030204" pitchFamily="34" charset="0"/>
                        </a:rPr>
                        <a:t>سيساعد هذا النشاط على تنمية روح التعاون والاعتزاز بالموروث التقليدي.</a:t>
                      </a:r>
                    </a:p>
                    <a:p>
                      <a:pPr marL="342900" marR="0" lvl="0" indent="-342900" algn="just" defTabSz="914400" rtl="1" eaLnBrk="1" fontAlgn="auto" latinLnBrk="0" hangingPunct="1">
                        <a:lnSpc>
                          <a:spcPct val="100000"/>
                        </a:lnSpc>
                        <a:spcBef>
                          <a:spcPts val="0"/>
                        </a:spcBef>
                        <a:spcAft>
                          <a:spcPts val="0"/>
                        </a:spcAft>
                        <a:buClrTx/>
                        <a:buSzTx/>
                        <a:buFontTx/>
                        <a:buChar char="-"/>
                        <a:tabLst/>
                        <a:defRPr/>
                      </a:pPr>
                      <a:r>
                        <a:rPr lang="ar-MA" sz="2000" dirty="0">
                          <a:latin typeface="Calibri" panose="020F0502020204030204" pitchFamily="34" charset="0"/>
                          <a:ea typeface="Calibri" panose="020F0502020204030204" pitchFamily="34" charset="0"/>
                          <a:cs typeface="Calibri" panose="020F0502020204030204" pitchFamily="34" charset="0"/>
                        </a:rPr>
                        <a:t> إن حسن تنظيم المعرض سيترك أثرًا إيجابيًا لدى الزوار والتلاميذ. </a:t>
                      </a:r>
                    </a:p>
                    <a:p>
                      <a:pPr marL="342900" marR="0" lvl="0" indent="-342900" algn="just" defTabSz="914400" rtl="1" eaLnBrk="1" fontAlgn="auto" latinLnBrk="0" hangingPunct="1">
                        <a:lnSpc>
                          <a:spcPct val="100000"/>
                        </a:lnSpc>
                        <a:spcBef>
                          <a:spcPts val="0"/>
                        </a:spcBef>
                        <a:spcAft>
                          <a:spcPts val="0"/>
                        </a:spcAft>
                        <a:buClrTx/>
                        <a:buSzTx/>
                        <a:buFontTx/>
                        <a:buChar char="-"/>
                        <a:tabLst/>
                        <a:defRPr/>
                      </a:pPr>
                      <a:r>
                        <a:rPr lang="ar-MA" sz="2000" dirty="0">
                          <a:latin typeface="Calibri" panose="020F0502020204030204" pitchFamily="34" charset="0"/>
                          <a:ea typeface="Calibri" panose="020F0502020204030204" pitchFamily="34" charset="0"/>
                          <a:cs typeface="Calibri" panose="020F0502020204030204" pitchFamily="34" charset="0"/>
                        </a:rPr>
                        <a:t>وبذلك نكون قد ساهمنا في إبراز قيمة الحرف التقليدية وتشجيع الاهتمام به.</a:t>
                      </a:r>
                    </a:p>
                  </a:txBody>
                  <a:tcPr>
                    <a:solidFill>
                      <a:srgbClr val="E0EFE9"/>
                    </a:solidFill>
                  </a:tcPr>
                </a:tc>
                <a:tc>
                  <a:txBody>
                    <a:bodyPr/>
                    <a:lstStyle/>
                    <a:p>
                      <a:pPr marL="342900" indent="-342900" algn="r" rtl="1">
                        <a:buFontTx/>
                        <a:buChar char="-"/>
                      </a:pPr>
                      <a:r>
                        <a:rPr lang="ar-MA" sz="2200" dirty="0">
                          <a:latin typeface="Calibri" panose="020F0502020204030204" pitchFamily="34" charset="0"/>
                          <a:ea typeface="Calibri" panose="020F0502020204030204" pitchFamily="34" charset="0"/>
                          <a:cs typeface="Calibri" panose="020F0502020204030204" pitchFamily="34" charset="0"/>
                        </a:rPr>
                        <a:t>ابدأوا باختيار الحرف التقليدية المناسبة والمتنوعة.</a:t>
                      </a:r>
                    </a:p>
                    <a:p>
                      <a:pPr marL="342900" indent="-342900" algn="r" rtl="1">
                        <a:buFontTx/>
                        <a:buChar char="-"/>
                      </a:pPr>
                      <a:r>
                        <a:rPr lang="ar-MA" sz="2200" dirty="0">
                          <a:latin typeface="Calibri" panose="020F0502020204030204" pitchFamily="34" charset="0"/>
                          <a:ea typeface="Calibri" panose="020F0502020204030204" pitchFamily="34" charset="0"/>
                          <a:cs typeface="Calibri" panose="020F0502020204030204" pitchFamily="34" charset="0"/>
                        </a:rPr>
                        <a:t> نسّقوا مع الحرفيين وحددوا مواعيد مشاركتهم في المعرض. </a:t>
                      </a:r>
                    </a:p>
                    <a:p>
                      <a:pPr marL="342900" indent="-342900" algn="r" rtl="1">
                        <a:buFontTx/>
                        <a:buChar char="-"/>
                      </a:pPr>
                      <a:r>
                        <a:rPr lang="ar-MA" sz="2200" dirty="0">
                          <a:latin typeface="Calibri" panose="020F0502020204030204" pitchFamily="34" charset="0"/>
                          <a:ea typeface="Calibri" panose="020F0502020204030204" pitchFamily="34" charset="0"/>
                          <a:cs typeface="Calibri" panose="020F0502020204030204" pitchFamily="34" charset="0"/>
                        </a:rPr>
                        <a:t>احرصوا على إعداد الأروقة بطريقة منظمة وجذابة. </a:t>
                      </a:r>
                    </a:p>
                    <a:p>
                      <a:pPr marL="342900" indent="-342900" algn="r" rtl="1">
                        <a:buFontTx/>
                        <a:buChar char="-"/>
                      </a:pPr>
                      <a:r>
                        <a:rPr lang="ar-MA" sz="2200" dirty="0">
                          <a:latin typeface="Calibri" panose="020F0502020204030204" pitchFamily="34" charset="0"/>
                          <a:ea typeface="Calibri" panose="020F0502020204030204" pitchFamily="34" charset="0"/>
                          <a:cs typeface="Calibri" panose="020F0502020204030204" pitchFamily="34" charset="0"/>
                        </a:rPr>
                        <a:t>لا تنسوا كتابة بطاقات تعريفية توضّح اسم كل حرفة وأهميتها.</a:t>
                      </a:r>
                    </a:p>
                    <a:p>
                      <a:pPr marL="342900" indent="-342900" algn="r" rtl="1">
                        <a:buFontTx/>
                        <a:buChar char="-"/>
                      </a:pPr>
                      <a:r>
                        <a:rPr lang="ar-MA" sz="2200" dirty="0">
                          <a:latin typeface="Calibri" panose="020F0502020204030204" pitchFamily="34" charset="0"/>
                          <a:ea typeface="Calibri" panose="020F0502020204030204" pitchFamily="34" charset="0"/>
                          <a:cs typeface="Calibri" panose="020F0502020204030204" pitchFamily="34" charset="0"/>
                        </a:rPr>
                        <a:t> شجّعوا الزوار على طرح الأسئلة واكتشاف مراحل إنجاز المنتوجات.</a:t>
                      </a:r>
                      <a:endParaRPr lang="fr-FR" sz="2200" dirty="0">
                        <a:latin typeface="Calibri" panose="020F0502020204030204" pitchFamily="34" charset="0"/>
                        <a:ea typeface="Calibri" panose="020F0502020204030204" pitchFamily="34" charset="0"/>
                        <a:cs typeface="Calibri" panose="020F0502020204030204" pitchFamily="34" charset="0"/>
                      </a:endParaRPr>
                    </a:p>
                  </a:txBody>
                  <a:tcPr>
                    <a:solidFill>
                      <a:srgbClr val="E0EFE9"/>
                    </a:solidFill>
                  </a:tcPr>
                </a:tc>
                <a:tc>
                  <a:txBody>
                    <a:bodyPr/>
                    <a:lstStyle/>
                    <a:p>
                      <a:pPr algn="just" rtl="1"/>
                      <a:r>
                        <a:rPr lang="ar-MA" sz="2000" dirty="0">
                          <a:latin typeface="Calibri" panose="020F0502020204030204" pitchFamily="34" charset="0"/>
                          <a:ea typeface="Calibri" panose="020F0502020204030204" pitchFamily="34" charset="0"/>
                          <a:cs typeface="Calibri" panose="020F0502020204030204" pitchFamily="34" charset="0"/>
                        </a:rPr>
                        <a:t>استعدادًا لتنظيم المعرض المدرسي، ينبغي علينا التعاون من أجل إنجاحه.</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 يُعدّ المعرض المدرسي للحرف التقليدية فرصة للتعريف بموروثنا الثقافي. </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إذا أردنا تنظيم معرض ناجح، فعلينا احترام مجموعة من الخطوات المهمة.</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 يهدف هذا المعرض إلى إبراز جمال الحرف التقليدية والمحافظة عليها. </a:t>
                      </a:r>
                    </a:p>
                    <a:p>
                      <a:pPr algn="just" rtl="1"/>
                      <a:r>
                        <a:rPr lang="ar-MA" sz="2000" dirty="0">
                          <a:latin typeface="Calibri" panose="020F0502020204030204" pitchFamily="34" charset="0"/>
                          <a:ea typeface="Calibri" panose="020F0502020204030204" pitchFamily="34" charset="0"/>
                          <a:cs typeface="Calibri" panose="020F0502020204030204" pitchFamily="34" charset="0"/>
                        </a:rPr>
                        <a:t>من أجل تقديم معرض مميز، يجب التخطيط الجيد والتنظيم المحكم</a:t>
                      </a:r>
                      <a:endParaRPr lang="fr-FR" sz="2000" dirty="0">
                        <a:latin typeface="Calibri" panose="020F0502020204030204" pitchFamily="34" charset="0"/>
                        <a:ea typeface="Calibri" panose="020F0502020204030204" pitchFamily="34" charset="0"/>
                        <a:cs typeface="Calibri" panose="020F0502020204030204" pitchFamily="34" charset="0"/>
                      </a:endParaRPr>
                    </a:p>
                  </a:txBody>
                  <a:tcPr>
                    <a:solidFill>
                      <a:srgbClr val="E0EFE9"/>
                    </a:solidFill>
                  </a:tcPr>
                </a:tc>
                <a:extLst>
                  <a:ext uri="{0D108BD9-81ED-4DB2-BD59-A6C34878D82A}">
                    <a16:rowId xmlns:a16="http://schemas.microsoft.com/office/drawing/2014/main" val="1505413311"/>
                  </a:ext>
                </a:extLst>
              </a:tr>
            </a:tbl>
          </a:graphicData>
        </a:graphic>
      </p:graphicFrame>
    </p:spTree>
    <p:extLst>
      <p:ext uri="{BB962C8B-B14F-4D97-AF65-F5344CB8AC3E}">
        <p14:creationId xmlns:p14="http://schemas.microsoft.com/office/powerpoint/2010/main" val="3220658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pic>
        <p:nvPicPr>
          <p:cNvPr id="6" name="Picture 1">
            <a:extLst>
              <a:ext uri="{FF2B5EF4-FFF2-40B4-BE49-F238E27FC236}">
                <a16:creationId xmlns:a16="http://schemas.microsoft.com/office/drawing/2014/main" id="{AE0CF25E-66C5-FAFF-7523-976C3D56C338}"/>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915009" y="1339214"/>
            <a:ext cx="2206989" cy="2206989"/>
          </a:xfrm>
          <a:prstGeom prst="rect">
            <a:avLst/>
          </a:prstGeom>
        </p:spPr>
      </p:pic>
      <p:grpSp>
        <p:nvGrpSpPr>
          <p:cNvPr id="2" name="Group 43">
            <a:extLst>
              <a:ext uri="{FF2B5EF4-FFF2-40B4-BE49-F238E27FC236}">
                <a16:creationId xmlns:a16="http://schemas.microsoft.com/office/drawing/2014/main" id="{EE217FFA-564C-7077-9230-455A4603DFA5}"/>
              </a:ext>
            </a:extLst>
          </p:cNvPr>
          <p:cNvGrpSpPr/>
          <p:nvPr/>
        </p:nvGrpSpPr>
        <p:grpSpPr>
          <a:xfrm>
            <a:off x="8534400" y="4917801"/>
            <a:ext cx="2687502" cy="936371"/>
            <a:chOff x="8534400" y="4917801"/>
            <a:chExt cx="2687501" cy="936370"/>
          </a:xfrm>
        </p:grpSpPr>
        <p:sp>
          <p:nvSpPr>
            <p:cNvPr id="7" name="Oval 41">
              <a:extLst>
                <a:ext uri="{FF2B5EF4-FFF2-40B4-BE49-F238E27FC236}">
                  <a16:creationId xmlns:a16="http://schemas.microsoft.com/office/drawing/2014/main" id="{4F4FC08E-3A1E-7E1F-4697-82F4091BA44B}"/>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8" name="Rectangle 7">
              <a:extLst>
                <a:ext uri="{FF2B5EF4-FFF2-40B4-BE49-F238E27FC236}">
                  <a16:creationId xmlns:a16="http://schemas.microsoft.com/office/drawing/2014/main" id="{BAD88286-DC3D-CF21-6C39-9B7B03E8AB4E}"/>
                </a:ext>
              </a:extLst>
            </p:cNvPr>
            <p:cNvSpPr/>
            <p:nvPr/>
          </p:nvSpPr>
          <p:spPr>
            <a:xfrm>
              <a:off x="8534400" y="5060928"/>
              <a:ext cx="1831686"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rtl="1"/>
              <a:r>
                <a:rPr lang="ar-MA" sz="3600" b="1" dirty="0">
                  <a:solidFill>
                    <a:srgbClr val="44546A"/>
                  </a:solidFill>
                  <a:latin typeface="Calibri"/>
                  <a:ea typeface="Calibri"/>
                  <a:cs typeface="Calibri"/>
                  <a:sym typeface="Calibri"/>
                </a:rPr>
                <a:t>20 دقيقة </a:t>
              </a:r>
            </a:p>
          </p:txBody>
        </p:sp>
      </p:grpSp>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ECA402B3-69BE-C93D-FF0C-89CC0D2983C0}"/>
              </a:ext>
            </a:extLst>
          </p:cNvPr>
          <p:cNvSpPr txBox="1">
            <a:spLocks/>
          </p:cNvSpPr>
          <p:nvPr/>
        </p:nvSpPr>
        <p:spPr>
          <a:xfrm>
            <a:off x="4736234" y="1151467"/>
            <a:ext cx="2834290" cy="457781"/>
          </a:xfrm>
          <a:prstGeom prst="rect">
            <a:avLst/>
          </a:prstGeom>
          <a:solidFill>
            <a:srgbClr val="FFC000"/>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موجهات الإنجاز</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1BF7C3E8-3F37-86D3-B993-EE94F65ED699}"/>
              </a:ext>
            </a:extLst>
          </p:cNvPr>
          <p:cNvSpPr txBox="1">
            <a:spLocks/>
          </p:cNvSpPr>
          <p:nvPr/>
        </p:nvSpPr>
        <p:spPr>
          <a:xfrm>
            <a:off x="919210" y="16627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في مجموعات أو ثنائيات 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C658B05A-F09A-C342-D20D-6C3DAFE960E4}"/>
              </a:ext>
            </a:extLst>
          </p:cNvPr>
          <p:cNvSpPr txBox="1">
            <a:spLocks/>
          </p:cNvSpPr>
          <p:nvPr/>
        </p:nvSpPr>
        <p:spPr>
          <a:xfrm>
            <a:off x="334297" y="462647"/>
            <a:ext cx="11168486" cy="579572"/>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المتعلمين إلى العمل في مجموعات/ ثنائيات لإنتاج فقرات توجيهية( مقدمة- عرض- خاتمة) باستحضار عناصر التوجيه واستثمار  المعجم والأساليب وموارد الكتابة المكتسبة، وفي أثناء ذلك يتجول المدرس بين الصفوف لمواكبة العملية وضمان الجدية اللازمة </a:t>
            </a:r>
            <a:r>
              <a:rPr lang="ar-MA" sz="1400" dirty="0">
                <a:solidFill>
                  <a:srgbClr val="AEABAB"/>
                </a:solidFill>
              </a:rPr>
              <a:t>.</a:t>
            </a:r>
          </a:p>
        </p:txBody>
      </p:sp>
      <p:sp>
        <p:nvSpPr>
          <p:cNvPr id="8" name="Google Shape;839;p33">
            <a:extLst>
              <a:ext uri="{FF2B5EF4-FFF2-40B4-BE49-F238E27FC236}">
                <a16:creationId xmlns:a16="http://schemas.microsoft.com/office/drawing/2014/main" id="{23513096-3892-F71B-FD08-6FFE28EF335F}"/>
              </a:ext>
            </a:extLst>
          </p:cNvPr>
          <p:cNvSpPr txBox="1"/>
          <p:nvPr/>
        </p:nvSpPr>
        <p:spPr>
          <a:xfrm>
            <a:off x="765121" y="1963859"/>
            <a:ext cx="10403287" cy="4581983"/>
          </a:xfrm>
          <a:prstGeom prst="rect">
            <a:avLst/>
          </a:prstGeom>
          <a:solidFill>
            <a:schemeClr val="accent3">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نشتغل في مجموعات/ ثنائيات على كتابة فقرات توجيهية حسب مراحل خطاطة النص التوجيهي، ونحرص على أن يتضمن المنتوج ما يلي:</a:t>
            </a:r>
          </a:p>
          <a:p>
            <a:pPr marL="457200" indent="-457200" algn="just" rtl="1">
              <a:lnSpc>
                <a:spcPct val="107000"/>
              </a:lnSpc>
              <a:buFontTx/>
              <a:buChar char="-"/>
            </a:pPr>
            <a:r>
              <a:rPr lang="ar-MA" sz="2800" dirty="0">
                <a:solidFill>
                  <a:schemeClr val="dk2"/>
                </a:solidFill>
                <a:latin typeface="Calibri"/>
                <a:ea typeface="Calibri"/>
                <a:cs typeface="Calibri"/>
                <a:sym typeface="Calibri"/>
              </a:rPr>
              <a:t>توجيهات وإرشادات؛</a:t>
            </a:r>
          </a:p>
          <a:p>
            <a:pPr marL="457200" indent="-457200" algn="just" rtl="1">
              <a:lnSpc>
                <a:spcPct val="107000"/>
              </a:lnSpc>
              <a:buFontTx/>
              <a:buChar char="-"/>
            </a:pPr>
            <a:r>
              <a:rPr lang="ar-MA" sz="2800" dirty="0">
                <a:solidFill>
                  <a:schemeClr val="dk2"/>
                </a:solidFill>
                <a:latin typeface="Calibri"/>
                <a:ea typeface="Calibri"/>
                <a:cs typeface="Calibri"/>
                <a:sym typeface="Calibri"/>
              </a:rPr>
              <a:t>ارتباط المنجز بالمطلوب في وضعية الكتابة؛</a:t>
            </a:r>
          </a:p>
          <a:p>
            <a:pPr marL="457200" indent="-457200" algn="just" rtl="1">
              <a:lnSpc>
                <a:spcPct val="107000"/>
              </a:lnSpc>
              <a:buFontTx/>
              <a:buChar char="-"/>
            </a:pPr>
            <a:r>
              <a:rPr lang="ar-MA" sz="2800" dirty="0">
                <a:solidFill>
                  <a:schemeClr val="dk2"/>
                </a:solidFill>
                <a:latin typeface="Calibri"/>
                <a:ea typeface="Calibri"/>
                <a:cs typeface="Calibri"/>
                <a:sym typeface="Calibri"/>
              </a:rPr>
              <a:t>تعابير توجيهية وأفعال كلام- أدوات الربط – أساليب التوجيه- نتائج ..</a:t>
            </a:r>
          </a:p>
          <a:p>
            <a:pPr algn="just" rtl="1">
              <a:lnSpc>
                <a:spcPct val="107000"/>
              </a:lnSpc>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للمجموعات الاستعانة بهذه الأسئلة لتوجيه الكتابة: </a:t>
            </a:r>
          </a:p>
          <a:p>
            <a:pPr marL="914400" lvl="1" indent="-457200" algn="r" rtl="1">
              <a:buFontTx/>
              <a:buChar char="-"/>
            </a:pPr>
            <a:r>
              <a:rPr lang="ar-MA" sz="2800" dirty="0">
                <a:solidFill>
                  <a:srgbClr val="0070C0"/>
                </a:solidFill>
                <a:latin typeface="Calibri"/>
                <a:ea typeface="Calibri"/>
                <a:cs typeface="Calibri"/>
              </a:rPr>
              <a:t>هل استعملنا تعابير تناسب كل مرحلة من مراحل التوجيه؟ هل وظفنا تعابير وأفعال كلام مناسبة؟</a:t>
            </a:r>
          </a:p>
          <a:p>
            <a:pPr marL="914400" lvl="1" indent="-457200" algn="r" rtl="1">
              <a:buFontTx/>
              <a:buChar char="-"/>
            </a:pPr>
            <a:r>
              <a:rPr lang="ar-MA" sz="2800" dirty="0">
                <a:solidFill>
                  <a:srgbClr val="0070C0"/>
                </a:solidFill>
                <a:latin typeface="Calibri"/>
                <a:ea typeface="Calibri"/>
                <a:cs typeface="Calibri"/>
              </a:rPr>
              <a:t>ما موضوع التوجيه؟ ما مجالات التوجيه التي يجب التركيز عليها؟</a:t>
            </a:r>
          </a:p>
          <a:p>
            <a:pPr marL="914400" lvl="1" indent="-457200" algn="r" rtl="1">
              <a:buFontTx/>
              <a:buChar char="-"/>
            </a:pPr>
            <a:r>
              <a:rPr lang="ar-MA" sz="2800" dirty="0">
                <a:solidFill>
                  <a:srgbClr val="0070C0"/>
                </a:solidFill>
                <a:latin typeface="Calibri"/>
                <a:ea typeface="Calibri"/>
                <a:cs typeface="Calibri"/>
              </a:rPr>
              <a:t>هل استعملنا أدوات الربط الزمني والسببي؟</a:t>
            </a:r>
          </a:p>
        </p:txBody>
      </p:sp>
    </p:spTree>
    <p:extLst>
      <p:ext uri="{BB962C8B-B14F-4D97-AF65-F5344CB8AC3E}">
        <p14:creationId xmlns:p14="http://schemas.microsoft.com/office/powerpoint/2010/main" val="1014962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79A7-C4FD-5551-2322-51F2CA82E68B}"/>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298357CB-FC98-D65A-6E4D-CCB575B9DB0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6CB98C1D-56B7-663F-ACE7-A520A8BA1F24}"/>
              </a:ext>
            </a:extLst>
          </p:cNvPr>
          <p:cNvSpPr txBox="1">
            <a:spLocks/>
          </p:cNvSpPr>
          <p:nvPr/>
        </p:nvSpPr>
        <p:spPr>
          <a:xfrm>
            <a:off x="344130" y="511807"/>
            <a:ext cx="11158654" cy="383859"/>
          </a:xfrm>
          <a:prstGeom prst="rect">
            <a:avLst/>
          </a:prstGeom>
          <a:noFill/>
          <a:ln>
            <a:noFill/>
          </a:ln>
        </p:spPr>
        <p:txBody>
          <a:bodyPr spcFirstLastPara="1" wrap="square" lIns="91425" tIns="45700" rIns="91425" bIns="45700" anchor="ctr" anchorCtr="0">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8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F9AC38C0-39E0-81FC-836C-C4EC5167DA29}"/>
              </a:ext>
            </a:extLst>
          </p:cNvPr>
          <p:cNvPicPr>
            <a:picLocks noChangeAspect="1"/>
          </p:cNvPicPr>
          <p:nvPr/>
        </p:nvPicPr>
        <p:blipFill>
          <a:blip r:embed="rId2"/>
          <a:stretch>
            <a:fillRect/>
          </a:stretch>
        </p:blipFill>
        <p:spPr>
          <a:xfrm>
            <a:off x="8300219" y="1231647"/>
            <a:ext cx="3087330" cy="831706"/>
          </a:xfrm>
          <a:prstGeom prst="rect">
            <a:avLst/>
          </a:prstGeom>
        </p:spPr>
      </p:pic>
      <p:pic>
        <p:nvPicPr>
          <p:cNvPr id="3" name="Image 2">
            <a:extLst>
              <a:ext uri="{FF2B5EF4-FFF2-40B4-BE49-F238E27FC236}">
                <a16:creationId xmlns:a16="http://schemas.microsoft.com/office/drawing/2014/main" id="{F47CB150-21FD-1B25-0CAC-B3A80A7E8871}"/>
              </a:ext>
            </a:extLst>
          </p:cNvPr>
          <p:cNvPicPr>
            <a:picLocks noChangeAspect="1"/>
          </p:cNvPicPr>
          <p:nvPr/>
        </p:nvPicPr>
        <p:blipFill>
          <a:blip r:embed="rId3"/>
          <a:stretch>
            <a:fillRect/>
          </a:stretch>
        </p:blipFill>
        <p:spPr>
          <a:xfrm>
            <a:off x="2045111" y="2506899"/>
            <a:ext cx="8681884" cy="3119453"/>
          </a:xfrm>
          <a:prstGeom prst="rect">
            <a:avLst/>
          </a:prstGeom>
        </p:spPr>
      </p:pic>
    </p:spTree>
    <p:extLst>
      <p:ext uri="{BB962C8B-B14F-4D97-AF65-F5344CB8AC3E}">
        <p14:creationId xmlns:p14="http://schemas.microsoft.com/office/powerpoint/2010/main" val="2886569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D20EF-E75A-585B-031E-5BE72A3214E4}"/>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19369D96-5725-B776-A21E-F090C91E210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9A06D1D6-EFB6-E066-373A-AB57C44306B8}"/>
              </a:ext>
            </a:extLst>
          </p:cNvPr>
          <p:cNvSpPr txBox="1">
            <a:spLocks/>
          </p:cNvSpPr>
          <p:nvPr/>
        </p:nvSpPr>
        <p:spPr>
          <a:xfrm>
            <a:off x="344130" y="511808"/>
            <a:ext cx="11158654" cy="461586"/>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344DB744-AA02-178A-20F9-9FD399930AD2}"/>
              </a:ext>
            </a:extLst>
          </p:cNvPr>
          <p:cNvPicPr>
            <a:picLocks noChangeAspect="1"/>
          </p:cNvPicPr>
          <p:nvPr/>
        </p:nvPicPr>
        <p:blipFill>
          <a:blip r:embed="rId2"/>
          <a:stretch>
            <a:fillRect/>
          </a:stretch>
        </p:blipFill>
        <p:spPr>
          <a:xfrm>
            <a:off x="8300219" y="1231647"/>
            <a:ext cx="3087330" cy="831706"/>
          </a:xfrm>
          <a:prstGeom prst="rect">
            <a:avLst/>
          </a:prstGeom>
        </p:spPr>
      </p:pic>
      <p:sp>
        <p:nvSpPr>
          <p:cNvPr id="10" name="Rectangle 1">
            <a:extLst>
              <a:ext uri="{FF2B5EF4-FFF2-40B4-BE49-F238E27FC236}">
                <a16:creationId xmlns:a16="http://schemas.microsoft.com/office/drawing/2014/main" id="{BDB321E4-9D5F-5C31-A54A-EED24B511D69}"/>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229D1C7A-F7E8-0420-EC19-5744EC186B61}"/>
              </a:ext>
            </a:extLst>
          </p:cNvPr>
          <p:cNvPicPr>
            <a:picLocks noChangeAspect="1"/>
          </p:cNvPicPr>
          <p:nvPr/>
        </p:nvPicPr>
        <p:blipFill>
          <a:blip r:embed="rId3"/>
          <a:stretch>
            <a:fillRect/>
          </a:stretch>
        </p:blipFill>
        <p:spPr>
          <a:xfrm>
            <a:off x="8138067" y="3640923"/>
            <a:ext cx="2701657" cy="2345439"/>
          </a:xfrm>
          <a:prstGeom prst="rect">
            <a:avLst/>
          </a:prstGeom>
        </p:spPr>
      </p:pic>
    </p:spTree>
    <p:extLst>
      <p:ext uri="{BB962C8B-B14F-4D97-AF65-F5344CB8AC3E}">
        <p14:creationId xmlns:p14="http://schemas.microsoft.com/office/powerpoint/2010/main" val="70536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96CE-9681-279A-EEDA-A4F64ABD0F81}"/>
            </a:ext>
          </a:extLst>
        </p:cNvPr>
        <p:cNvGrpSpPr/>
        <p:nvPr/>
      </p:nvGrpSpPr>
      <p:grpSpPr>
        <a:xfrm>
          <a:off x="0" y="0"/>
          <a:ext cx="0" cy="0"/>
          <a:chOff x="0" y="0"/>
          <a:chExt cx="0" cy="0"/>
        </a:xfrm>
      </p:grpSpPr>
      <p:sp>
        <p:nvSpPr>
          <p:cNvPr id="5" name="Google Shape;1548;p49">
            <a:extLst>
              <a:ext uri="{FF2B5EF4-FFF2-40B4-BE49-F238E27FC236}">
                <a16:creationId xmlns:a16="http://schemas.microsoft.com/office/drawing/2014/main" id="{B957E7E1-58E3-2774-0A59-6C4110FACE40}"/>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التوجيهات ومعايير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7" name="Google Shape;726;p36">
            <a:extLst>
              <a:ext uri="{FF2B5EF4-FFF2-40B4-BE49-F238E27FC236}">
                <a16:creationId xmlns:a16="http://schemas.microsoft.com/office/drawing/2014/main" id="{C027EAD5-CCDE-D24E-31E9-92500167931D}"/>
              </a:ext>
            </a:extLst>
          </p:cNvPr>
          <p:cNvSpPr txBox="1">
            <a:spLocks/>
          </p:cNvSpPr>
          <p:nvPr/>
        </p:nvSpPr>
        <p:spPr>
          <a:xfrm>
            <a:off x="147484" y="511807"/>
            <a:ext cx="11355299" cy="502839"/>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9" name="Image 8">
            <a:extLst>
              <a:ext uri="{FF2B5EF4-FFF2-40B4-BE49-F238E27FC236}">
                <a16:creationId xmlns:a16="http://schemas.microsoft.com/office/drawing/2014/main" id="{FF50BD04-2351-CE1B-451A-7384A37C2607}"/>
              </a:ext>
            </a:extLst>
          </p:cNvPr>
          <p:cNvPicPr>
            <a:picLocks noChangeAspect="1"/>
          </p:cNvPicPr>
          <p:nvPr/>
        </p:nvPicPr>
        <p:blipFill>
          <a:blip r:embed="rId2"/>
          <a:stretch>
            <a:fillRect/>
          </a:stretch>
        </p:blipFill>
        <p:spPr>
          <a:xfrm>
            <a:off x="8300219" y="1231647"/>
            <a:ext cx="3087330" cy="831706"/>
          </a:xfrm>
          <a:prstGeom prst="rect">
            <a:avLst/>
          </a:prstGeom>
        </p:spPr>
      </p:pic>
      <p:pic>
        <p:nvPicPr>
          <p:cNvPr id="2" name="Picture 2" descr="Chronomètre Pro ‒ Applis sur Google Play">
            <a:extLst>
              <a:ext uri="{FF2B5EF4-FFF2-40B4-BE49-F238E27FC236}">
                <a16:creationId xmlns:a16="http://schemas.microsoft.com/office/drawing/2014/main" id="{050CA101-EAF1-2D51-BE99-4DAF15FD9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987" y="2063353"/>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441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900;p55">
            <a:extLst>
              <a:ext uri="{FF2B5EF4-FFF2-40B4-BE49-F238E27FC236}">
                <a16:creationId xmlns:a16="http://schemas.microsoft.com/office/drawing/2014/main" id="{2B8F81EE-2C06-EA69-029F-18D2382F0FAB}"/>
              </a:ext>
            </a:extLst>
          </p:cNvPr>
          <p:cNvSpPr txBox="1">
            <a:spLocks/>
          </p:cNvSpPr>
          <p:nvPr/>
        </p:nvSpPr>
        <p:spPr>
          <a:xfrm>
            <a:off x="851839" y="333993"/>
            <a:ext cx="10373090" cy="47061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للإنجاز، ثم يستمع إلى إجابات 3 ثنائيات، ويحثهم  على تعليل اختياراتهم، متوخيا خلق تفاعل صفي بطرح سؤال: ما رأيكم في منتوج زملائكم.</a:t>
            </a:r>
            <a:endParaRPr lang="fr-FR" sz="1400" dirty="0">
              <a:latin typeface="Calibri" panose="020F0502020204030204" pitchFamily="34" charset="0"/>
              <a:cs typeface="Calibri" panose="020F0502020204030204" pitchFamily="34" charset="0"/>
            </a:endParaRPr>
          </a:p>
        </p:txBody>
      </p:sp>
      <p:sp>
        <p:nvSpPr>
          <p:cNvPr id="21" name="Google Shape;902;p55">
            <a:extLst>
              <a:ext uri="{FF2B5EF4-FFF2-40B4-BE49-F238E27FC236}">
                <a16:creationId xmlns:a16="http://schemas.microsoft.com/office/drawing/2014/main" id="{E577BFF9-290D-608D-8C15-AADED6827C28}"/>
              </a:ext>
            </a:extLst>
          </p:cNvPr>
          <p:cNvSpPr txBox="1"/>
          <p:nvPr/>
        </p:nvSpPr>
        <p:spPr>
          <a:xfrm>
            <a:off x="2362324" y="80242"/>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Google Shape;1435;p14" descr="Lever la main - Icônes mains et gestes gratuites">
            <a:extLst>
              <a:ext uri="{FF2B5EF4-FFF2-40B4-BE49-F238E27FC236}">
                <a16:creationId xmlns:a16="http://schemas.microsoft.com/office/drawing/2014/main" id="{262F39C2-B766-7C73-99DB-2EB3D3BF65A9}"/>
              </a:ext>
            </a:extLst>
          </p:cNvPr>
          <p:cNvPicPr preferRelativeResize="0"/>
          <p:nvPr/>
        </p:nvPicPr>
        <p:blipFill rotWithShape="1">
          <a:blip r:embed="rId3">
            <a:alphaModFix/>
          </a:blip>
          <a:srcRect/>
          <a:stretch/>
        </p:blipFill>
        <p:spPr>
          <a:xfrm>
            <a:off x="153248" y="83931"/>
            <a:ext cx="702642" cy="702642"/>
          </a:xfrm>
          <a:prstGeom prst="rect">
            <a:avLst/>
          </a:prstGeom>
          <a:noFill/>
          <a:ln>
            <a:noFill/>
          </a:ln>
        </p:spPr>
      </p:pic>
      <p:pic>
        <p:nvPicPr>
          <p:cNvPr id="3074" name="Picture 2" descr="Public Speaking Made Easy | First United Bank">
            <a:extLst>
              <a:ext uri="{FF2B5EF4-FFF2-40B4-BE49-F238E27FC236}">
                <a16:creationId xmlns:a16="http://schemas.microsoft.com/office/drawing/2014/main" id="{9A8C194B-7F59-48AA-21ED-CEF653B1A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0117" y="1456857"/>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peaker At Seminar Stock Illustration - Download Image Now - Lectern,  Presentation - Speech, Professor - iStock">
            <a:extLst>
              <a:ext uri="{FF2B5EF4-FFF2-40B4-BE49-F238E27FC236}">
                <a16:creationId xmlns:a16="http://schemas.microsoft.com/office/drawing/2014/main" id="{D38868EA-E260-3E54-E401-1923805D4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863" y="1456857"/>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956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136B-F96D-0F34-1F66-73A2198F637C}"/>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A5E5A19E-A10E-62D2-D043-1A3B16C9AA36}"/>
              </a:ext>
            </a:extLst>
          </p:cNvPr>
          <p:cNvPicPr>
            <a:picLocks noChangeAspect="1"/>
          </p:cNvPicPr>
          <p:nvPr/>
        </p:nvPicPr>
        <p:blipFill>
          <a:blip r:embed="rId2"/>
          <a:stretch>
            <a:fillRect/>
          </a:stretch>
        </p:blipFill>
        <p:spPr>
          <a:xfrm>
            <a:off x="8300219" y="1231647"/>
            <a:ext cx="3087330" cy="831706"/>
          </a:xfrm>
          <a:prstGeom prst="rect">
            <a:avLst/>
          </a:prstGeom>
        </p:spPr>
      </p:pic>
      <p:sp>
        <p:nvSpPr>
          <p:cNvPr id="12" name="Google Shape;837;p33">
            <a:extLst>
              <a:ext uri="{FF2B5EF4-FFF2-40B4-BE49-F238E27FC236}">
                <a16:creationId xmlns:a16="http://schemas.microsoft.com/office/drawing/2014/main" id="{E0825402-1F36-259C-D8AD-344938AF080E}"/>
              </a:ext>
            </a:extLst>
          </p:cNvPr>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نمر إلى الاستماع إلى أعمالكم، ثم نقدم التغذية الراجعة لتجويد المنتج. أدعوكم إلى الانصات بتركيز </a:t>
            </a:r>
            <a:endParaRPr sz="2000" b="1" i="0" u="none" strike="noStrike" cap="none" dirty="0">
              <a:solidFill>
                <a:srgbClr val="7F7F7F"/>
              </a:solidFill>
              <a:latin typeface="Calibri"/>
              <a:ea typeface="Calibri"/>
              <a:cs typeface="Calibri"/>
              <a:sym typeface="Calibri"/>
            </a:endParaRPr>
          </a:p>
        </p:txBody>
      </p:sp>
      <p:sp>
        <p:nvSpPr>
          <p:cNvPr id="13" name="Google Shape;838;p33">
            <a:extLst>
              <a:ext uri="{FF2B5EF4-FFF2-40B4-BE49-F238E27FC236}">
                <a16:creationId xmlns:a16="http://schemas.microsoft.com/office/drawing/2014/main" id="{6BE12392-AA8D-7CBE-298B-31E0BE0CDACE}"/>
              </a:ext>
            </a:extLst>
          </p:cNvPr>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dirty="0">
                <a:solidFill>
                  <a:schemeClr val="bg2">
                    <a:lumMod val="75000"/>
                  </a:schemeClr>
                </a:solidFill>
                <a:latin typeface="Calibri"/>
                <a:ea typeface="Calibri"/>
                <a:cs typeface="Calibri"/>
              </a:rPr>
              <a:t>وتجويد المنتج  </a:t>
            </a:r>
            <a:r>
              <a:rPr lang="ar-MA" sz="1400" dirty="0">
                <a:solidFill>
                  <a:schemeClr val="bg2">
                    <a:lumMod val="75000"/>
                  </a:schemeClr>
                </a:solidFill>
                <a:latin typeface="Calibri"/>
                <a:ea typeface="Calibri"/>
                <a:cs typeface="Calibri"/>
              </a:rPr>
              <a:t>اعتمادا على شبكة معايير النجاح ، </a:t>
            </a:r>
            <a:endParaRPr lang="ar-MA" sz="1200" dirty="0">
              <a:solidFill>
                <a:srgbClr val="AEABAB"/>
              </a:solidFill>
            </a:endParaRPr>
          </a:p>
        </p:txBody>
      </p:sp>
      <p:sp>
        <p:nvSpPr>
          <p:cNvPr id="14" name="Espace réservé du texte 3">
            <a:extLst>
              <a:ext uri="{FF2B5EF4-FFF2-40B4-BE49-F238E27FC236}">
                <a16:creationId xmlns:a16="http://schemas.microsoft.com/office/drawing/2014/main" id="{60867EA7-69FC-3A02-6A17-A4274D23213D}"/>
              </a:ext>
            </a:extLst>
          </p:cNvPr>
          <p:cNvSpPr txBox="1">
            <a:spLocks/>
          </p:cNvSpPr>
          <p:nvPr/>
        </p:nvSpPr>
        <p:spPr>
          <a:xfrm>
            <a:off x="8532558" y="2304093"/>
            <a:ext cx="2834290" cy="1590881"/>
          </a:xfrm>
          <a:prstGeom prst="rect">
            <a:avLst/>
          </a:prstGeom>
          <a:solidFill>
            <a:schemeClr val="accent6">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مقدمة نص توجيهي</a:t>
            </a:r>
          </a:p>
          <a:p>
            <a:endParaRPr lang="fr-FR" sz="2800" i="0" dirty="0">
              <a:solidFill>
                <a:srgbClr val="00B050"/>
              </a:solidFill>
            </a:endParaRPr>
          </a:p>
        </p:txBody>
      </p:sp>
      <p:sp>
        <p:nvSpPr>
          <p:cNvPr id="16" name="Espace réservé du texte 3">
            <a:extLst>
              <a:ext uri="{FF2B5EF4-FFF2-40B4-BE49-F238E27FC236}">
                <a16:creationId xmlns:a16="http://schemas.microsoft.com/office/drawing/2014/main" id="{717F65FA-53C1-E882-6A1D-B4C032E8E935}"/>
              </a:ext>
            </a:extLst>
          </p:cNvPr>
          <p:cNvSpPr txBox="1">
            <a:spLocks/>
          </p:cNvSpPr>
          <p:nvPr/>
        </p:nvSpPr>
        <p:spPr>
          <a:xfrm>
            <a:off x="4934873" y="2335532"/>
            <a:ext cx="2834290" cy="1590883"/>
          </a:xfrm>
          <a:prstGeom prst="rect">
            <a:avLst/>
          </a:prstGeom>
          <a:solidFill>
            <a:schemeClr val="accent2">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عرض نص توجيهي</a:t>
            </a:r>
          </a:p>
          <a:p>
            <a:endParaRPr lang="fr-FR" sz="2800" i="0" dirty="0">
              <a:solidFill>
                <a:srgbClr val="00B050"/>
              </a:solidFill>
            </a:endParaRPr>
          </a:p>
        </p:txBody>
      </p:sp>
      <p:sp>
        <p:nvSpPr>
          <p:cNvPr id="17" name="Espace réservé du texte 3">
            <a:extLst>
              <a:ext uri="{FF2B5EF4-FFF2-40B4-BE49-F238E27FC236}">
                <a16:creationId xmlns:a16="http://schemas.microsoft.com/office/drawing/2014/main" id="{DB7FE5D4-1CFE-B92A-F995-5CFD69C8227C}"/>
              </a:ext>
            </a:extLst>
          </p:cNvPr>
          <p:cNvSpPr txBox="1">
            <a:spLocks/>
          </p:cNvSpPr>
          <p:nvPr/>
        </p:nvSpPr>
        <p:spPr>
          <a:xfrm>
            <a:off x="906884" y="2335532"/>
            <a:ext cx="2834290" cy="1590884"/>
          </a:xfrm>
          <a:prstGeom prst="rect">
            <a:avLst/>
          </a:prstGeom>
          <a:solidFill>
            <a:schemeClr val="accent5">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نموذج خاتمة نص توجيهي</a:t>
            </a:r>
          </a:p>
          <a:p>
            <a:endParaRPr lang="fr-FR" sz="2800" i="0" dirty="0">
              <a:solidFill>
                <a:srgbClr val="00B050"/>
              </a:solidFill>
            </a:endParaRPr>
          </a:p>
        </p:txBody>
      </p:sp>
    </p:spTree>
    <p:extLst>
      <p:ext uri="{BB962C8B-B14F-4D97-AF65-F5344CB8AC3E}">
        <p14:creationId xmlns:p14="http://schemas.microsoft.com/office/powerpoint/2010/main" val="1621777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C0936-D595-C84D-322C-C2649562E617}"/>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6138A585-A823-C1A8-D03C-01BFCFADB4D1}"/>
              </a:ext>
            </a:extLst>
          </p:cNvPr>
          <p:cNvPicPr>
            <a:picLocks noChangeAspect="1"/>
          </p:cNvPicPr>
          <p:nvPr/>
        </p:nvPicPr>
        <p:blipFill>
          <a:blip r:embed="rId2"/>
          <a:stretch>
            <a:fillRect/>
          </a:stretch>
        </p:blipFill>
        <p:spPr>
          <a:xfrm>
            <a:off x="8617551" y="1119936"/>
            <a:ext cx="3087330" cy="831706"/>
          </a:xfrm>
          <a:prstGeom prst="rect">
            <a:avLst/>
          </a:prstGeom>
        </p:spPr>
      </p:pic>
      <p:sp>
        <p:nvSpPr>
          <p:cNvPr id="12" name="Google Shape;837;p33">
            <a:extLst>
              <a:ext uri="{FF2B5EF4-FFF2-40B4-BE49-F238E27FC236}">
                <a16:creationId xmlns:a16="http://schemas.microsoft.com/office/drawing/2014/main" id="{29F770C5-1F3B-9C8B-D643-DA305DA15E7B}"/>
              </a:ext>
            </a:extLst>
          </p:cNvPr>
          <p:cNvSpPr txBox="1"/>
          <p:nvPr/>
        </p:nvSpPr>
        <p:spPr>
          <a:xfrm>
            <a:off x="1337188" y="150046"/>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نمر إلى الاستماع إلى منتجكم، ثم نقدم التغذية الراجعة لتجويد المنتج. أدعوكم إلى الانصات بتركيز </a:t>
            </a:r>
            <a:endParaRPr sz="2000" b="1" i="0" u="none" strike="noStrike" cap="none" dirty="0">
              <a:solidFill>
                <a:srgbClr val="7F7F7F"/>
              </a:solidFill>
              <a:latin typeface="Calibri"/>
              <a:ea typeface="Calibri"/>
              <a:cs typeface="Calibri"/>
              <a:sym typeface="Calibri"/>
            </a:endParaRPr>
          </a:p>
        </p:txBody>
      </p:sp>
      <p:sp>
        <p:nvSpPr>
          <p:cNvPr id="13" name="Google Shape;838;p33">
            <a:extLst>
              <a:ext uri="{FF2B5EF4-FFF2-40B4-BE49-F238E27FC236}">
                <a16:creationId xmlns:a16="http://schemas.microsoft.com/office/drawing/2014/main" id="{A9E105C5-8742-0065-46E1-C3D8E6AE3F20}"/>
              </a:ext>
            </a:extLst>
          </p:cNvPr>
          <p:cNvSpPr txBox="1"/>
          <p:nvPr/>
        </p:nvSpPr>
        <p:spPr>
          <a:xfrm>
            <a:off x="275303" y="560020"/>
            <a:ext cx="11429578" cy="430887"/>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يختار المدرس عينة من التلاميذ لتقديم منتجها  وبعد الاستماع يختار نموذجا للمقدمة وآخر للعرض ونموذجا ثالثا للخاتمة، للتدوين على السبورة،  و يدعو باقي التلاميذ في المجموعات الأخرى إلى تقديم تغذية راجعة </a:t>
            </a:r>
            <a:r>
              <a:rPr lang="ar-MA" sz="1400" b="1" dirty="0">
                <a:solidFill>
                  <a:schemeClr val="bg2">
                    <a:lumMod val="75000"/>
                  </a:schemeClr>
                </a:solidFill>
                <a:latin typeface="Calibri"/>
                <a:ea typeface="Calibri"/>
                <a:cs typeface="Calibri"/>
              </a:rPr>
              <a:t>وتجويد المنتج  </a:t>
            </a:r>
            <a:r>
              <a:rPr lang="ar-MA" sz="1400" dirty="0">
                <a:solidFill>
                  <a:schemeClr val="bg2">
                    <a:lumMod val="75000"/>
                  </a:schemeClr>
                </a:solidFill>
                <a:latin typeface="Calibri"/>
                <a:ea typeface="Calibri"/>
                <a:cs typeface="Calibri"/>
              </a:rPr>
              <a:t>اعتمادا على شبكة معايير النجاح ، </a:t>
            </a:r>
            <a:endParaRPr lang="ar-MA" sz="1200" dirty="0">
              <a:solidFill>
                <a:srgbClr val="AEABAB"/>
              </a:solidFill>
            </a:endParaRPr>
          </a:p>
        </p:txBody>
      </p:sp>
      <p:sp>
        <p:nvSpPr>
          <p:cNvPr id="2" name="Google Shape;987;p43">
            <a:extLst>
              <a:ext uri="{FF2B5EF4-FFF2-40B4-BE49-F238E27FC236}">
                <a16:creationId xmlns:a16="http://schemas.microsoft.com/office/drawing/2014/main" id="{99254BB2-2A76-3C5A-5420-09D42F6166DC}"/>
              </a:ext>
            </a:extLst>
          </p:cNvPr>
          <p:cNvSpPr txBox="1"/>
          <p:nvPr/>
        </p:nvSpPr>
        <p:spPr>
          <a:xfrm>
            <a:off x="2484665" y="5349108"/>
            <a:ext cx="6194322"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3" name="Google Shape;988;p43" descr="‫Lovepik- صورة JPG-501123007 id صورة فوتوغرافية بحث - صور معلمة أنثى تكتب  على السبورة‬‎">
            <a:extLst>
              <a:ext uri="{FF2B5EF4-FFF2-40B4-BE49-F238E27FC236}">
                <a16:creationId xmlns:a16="http://schemas.microsoft.com/office/drawing/2014/main" id="{BB559A01-A981-746A-3AE5-B00D1D239ED5}"/>
              </a:ext>
            </a:extLst>
          </p:cNvPr>
          <p:cNvPicPr preferRelativeResize="0"/>
          <p:nvPr/>
        </p:nvPicPr>
        <p:blipFill rotWithShape="1">
          <a:blip r:embed="rId3">
            <a:alphaModFix/>
          </a:blip>
          <a:srcRect/>
          <a:stretch/>
        </p:blipFill>
        <p:spPr>
          <a:xfrm>
            <a:off x="1938975" y="1951642"/>
            <a:ext cx="7285703" cy="3293806"/>
          </a:xfrm>
          <a:prstGeom prst="rect">
            <a:avLst/>
          </a:prstGeom>
          <a:noFill/>
          <a:ln>
            <a:noFill/>
          </a:ln>
        </p:spPr>
      </p:pic>
      <p:sp>
        <p:nvSpPr>
          <p:cNvPr id="4" name="Google Shape;839;p33">
            <a:extLst>
              <a:ext uri="{FF2B5EF4-FFF2-40B4-BE49-F238E27FC236}">
                <a16:creationId xmlns:a16="http://schemas.microsoft.com/office/drawing/2014/main" id="{540AA502-8914-9725-120F-A35BFAE7F383}"/>
              </a:ext>
            </a:extLst>
          </p:cNvPr>
          <p:cNvSpPr txBox="1"/>
          <p:nvPr/>
        </p:nvSpPr>
        <p:spPr>
          <a:xfrm>
            <a:off x="494250" y="6021322"/>
            <a:ext cx="11020725" cy="553316"/>
          </a:xfrm>
          <a:prstGeom prst="rect">
            <a:avLst/>
          </a:prstGeom>
          <a:solidFill>
            <a:schemeClr val="accent4">
              <a:lumMod val="40000"/>
              <a:lumOff val="6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بعد استواء المنتج النهائي على السبورة ، يطلب المدرس  من متعلم قراءة النص المشترك. </a:t>
            </a:r>
            <a:endParaRPr lang="ar-MA" sz="2800" i="0" u="none" strike="noStrike" cap="none"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675624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15 دقيقة</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0519580B-C8C0-2436-2BCE-C356CF9CE3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7" name="Google Shape;1548;p49">
            <a:extLst>
              <a:ext uri="{FF2B5EF4-FFF2-40B4-BE49-F238E27FC236}">
                <a16:creationId xmlns:a16="http://schemas.microsoft.com/office/drawing/2014/main" id="{0CCA23BD-F541-A2AB-2A25-05A91138FCD2}"/>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الآن، تشتغلون فرديا على كتابة نص توجيهي قصير، انطلاقا من وضعية الكتابة وباحترام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18" name="Google Shape;726;p36">
            <a:extLst>
              <a:ext uri="{FF2B5EF4-FFF2-40B4-BE49-F238E27FC236}">
                <a16:creationId xmlns:a16="http://schemas.microsoft.com/office/drawing/2014/main" id="{1C72C753-DC6D-E97F-6C89-DCC40F563CED}"/>
              </a:ext>
            </a:extLst>
          </p:cNvPr>
          <p:cNvSpPr txBox="1">
            <a:spLocks/>
          </p:cNvSpPr>
          <p:nvPr/>
        </p:nvSpPr>
        <p:spPr>
          <a:xfrm>
            <a:off x="1034444" y="580631"/>
            <a:ext cx="10468339" cy="422259"/>
          </a:xfrm>
          <a:prstGeom prst="rect">
            <a:avLst/>
          </a:prstGeom>
          <a:noFill/>
          <a:ln>
            <a:noFill/>
          </a:ln>
        </p:spPr>
        <p:txBody>
          <a:bodyPr spcFirstLastPara="1" wrap="square" lIns="91425" tIns="45700" rIns="91425" bIns="4570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يعرض المدرس وضعية الكتابة على القراءة مرة أخرى، وبعد تدقيق المطلوب، يوجه التلاميذ إلى كتابة نص توجيهي قصير  انطلاقا من وضعية الكتابة أدناه، ويواكب الإنجاز ويقدم الدعم اللازم لمن يحتاجه.</a:t>
            </a:r>
            <a:r>
              <a:rPr lang="ar-MA" sz="1400" dirty="0">
                <a:solidFill>
                  <a:srgbClr val="AEABAB"/>
                </a:solidFill>
              </a:rPr>
              <a:t>.</a:t>
            </a:r>
          </a:p>
        </p:txBody>
      </p:sp>
      <p:pic>
        <p:nvPicPr>
          <p:cNvPr id="3" name="Image 2">
            <a:extLst>
              <a:ext uri="{FF2B5EF4-FFF2-40B4-BE49-F238E27FC236}">
                <a16:creationId xmlns:a16="http://schemas.microsoft.com/office/drawing/2014/main" id="{115C928F-482E-C2F8-9E49-A059DCA26A1D}"/>
              </a:ext>
            </a:extLst>
          </p:cNvPr>
          <p:cNvPicPr>
            <a:picLocks noChangeAspect="1"/>
          </p:cNvPicPr>
          <p:nvPr/>
        </p:nvPicPr>
        <p:blipFill>
          <a:blip r:embed="rId3"/>
          <a:stretch>
            <a:fillRect/>
          </a:stretch>
        </p:blipFill>
        <p:spPr>
          <a:xfrm>
            <a:off x="1278194" y="2525951"/>
            <a:ext cx="9901084" cy="3117765"/>
          </a:xfrm>
          <a:prstGeom prst="rect">
            <a:avLst/>
          </a:prstGeom>
        </p:spPr>
      </p:pic>
    </p:spTree>
    <p:extLst>
      <p:ext uri="{BB962C8B-B14F-4D97-AF65-F5344CB8AC3E}">
        <p14:creationId xmlns:p14="http://schemas.microsoft.com/office/powerpoint/2010/main" val="786858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8108-7453-65FC-95AB-E18717A9C26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CB08BC0B-865A-42AA-B37F-792949291A1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8" name="Google Shape;726;p36">
            <a:extLst>
              <a:ext uri="{FF2B5EF4-FFF2-40B4-BE49-F238E27FC236}">
                <a16:creationId xmlns:a16="http://schemas.microsoft.com/office/drawing/2014/main" id="{93431EE1-ED08-263B-42F9-2CDE84BC540E}"/>
              </a:ext>
            </a:extLst>
          </p:cNvPr>
          <p:cNvSpPr txBox="1">
            <a:spLocks/>
          </p:cNvSpPr>
          <p:nvPr/>
        </p:nvSpPr>
        <p:spPr>
          <a:xfrm>
            <a:off x="1341679" y="580631"/>
            <a:ext cx="10161104" cy="292443"/>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يطلب المدرس من التلاميذ كتابة نص توجيهي قصير انطلاقا من وضعية الكتابة ويحثهم على احترام معايير النجاح أدناه، ويحرص على مواكبة الإنجاز وتقديم الدعم اللازم لمن يحتاجه.</a:t>
            </a:r>
            <a:r>
              <a:rPr lang="ar-MA" sz="1400" dirty="0">
                <a:solidFill>
                  <a:srgbClr val="AEABAB"/>
                </a:solidFill>
              </a:rPr>
              <a:t>.</a:t>
            </a:r>
          </a:p>
        </p:txBody>
      </p:sp>
      <p:sp>
        <p:nvSpPr>
          <p:cNvPr id="5" name="Google Shape;1548;p49">
            <a:extLst>
              <a:ext uri="{FF2B5EF4-FFF2-40B4-BE49-F238E27FC236}">
                <a16:creationId xmlns:a16="http://schemas.microsoft.com/office/drawing/2014/main" id="{C95AE383-EF43-7063-336B-381488AC9824}"/>
              </a:ext>
            </a:extLst>
          </p:cNvPr>
          <p:cNvSpPr txBox="1">
            <a:spLocks/>
          </p:cNvSpPr>
          <p:nvPr/>
        </p:nvSpPr>
        <p:spPr>
          <a:xfrm>
            <a:off x="919210" y="22526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الآن، تشتغلون فرديا على كتابة نص توجيهي قصير، انطلاقا من وضعية الكتابة وباحترام معايير النجاح.</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D2691CEC-4091-16A2-AF75-B6DC1A3B22D7}"/>
              </a:ext>
            </a:extLst>
          </p:cNvPr>
          <p:cNvPicPr>
            <a:picLocks noChangeAspect="1"/>
          </p:cNvPicPr>
          <p:nvPr/>
        </p:nvPicPr>
        <p:blipFill>
          <a:blip r:embed="rId3"/>
          <a:stretch>
            <a:fillRect/>
          </a:stretch>
        </p:blipFill>
        <p:spPr>
          <a:xfrm>
            <a:off x="2045111" y="2506899"/>
            <a:ext cx="8681884" cy="3119453"/>
          </a:xfrm>
          <a:prstGeom prst="rect">
            <a:avLst/>
          </a:prstGeom>
        </p:spPr>
      </p:pic>
    </p:spTree>
    <p:extLst>
      <p:ext uri="{BB962C8B-B14F-4D97-AF65-F5344CB8AC3E}">
        <p14:creationId xmlns:p14="http://schemas.microsoft.com/office/powerpoint/2010/main" val="2994557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16B0-49CC-5AF9-23DE-24BB3B8B066E}"/>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F1C4C5C-5C9A-48C3-5750-F1DB7C22DBF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34B1F5E7-12C0-0C7A-ADDF-2A6164FEAF5D}"/>
              </a:ext>
            </a:extLst>
          </p:cNvPr>
          <p:cNvSpPr txBox="1">
            <a:spLocks/>
          </p:cNvSpPr>
          <p:nvPr/>
        </p:nvSpPr>
        <p:spPr>
          <a:xfrm>
            <a:off x="842654" y="305491"/>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15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3B01DBD2-2901-964F-5C6A-EB18D57D1696}"/>
              </a:ext>
            </a:extLst>
          </p:cNvPr>
          <p:cNvSpPr txBox="1">
            <a:spLocks/>
          </p:cNvSpPr>
          <p:nvPr/>
        </p:nvSpPr>
        <p:spPr>
          <a:xfrm>
            <a:off x="650868" y="646159"/>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5" name="Image 4">
            <a:extLst>
              <a:ext uri="{FF2B5EF4-FFF2-40B4-BE49-F238E27FC236}">
                <a16:creationId xmlns:a16="http://schemas.microsoft.com/office/drawing/2014/main" id="{79FB4839-733B-533B-16E2-C49F9C7B9A86}"/>
              </a:ext>
            </a:extLst>
          </p:cNvPr>
          <p:cNvPicPr>
            <a:picLocks noChangeAspect="1"/>
          </p:cNvPicPr>
          <p:nvPr/>
        </p:nvPicPr>
        <p:blipFill>
          <a:blip r:embed="rId3"/>
          <a:stretch>
            <a:fillRect/>
          </a:stretch>
        </p:blipFill>
        <p:spPr>
          <a:xfrm>
            <a:off x="8300219" y="1231647"/>
            <a:ext cx="3087330" cy="831706"/>
          </a:xfrm>
          <a:prstGeom prst="rect">
            <a:avLst/>
          </a:prstGeom>
        </p:spPr>
      </p:pic>
      <p:sp>
        <p:nvSpPr>
          <p:cNvPr id="7" name="Rectangle 1">
            <a:extLst>
              <a:ext uri="{FF2B5EF4-FFF2-40B4-BE49-F238E27FC236}">
                <a16:creationId xmlns:a16="http://schemas.microsoft.com/office/drawing/2014/main" id="{D0CD3ED0-E40B-FE5A-A61C-A0B4643B7254}"/>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8" name="Picture 2">
            <a:extLst>
              <a:ext uri="{FF2B5EF4-FFF2-40B4-BE49-F238E27FC236}">
                <a16:creationId xmlns:a16="http://schemas.microsoft.com/office/drawing/2014/main" id="{11E5A491-27A5-1A99-5106-3D19896B8D5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365952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A2E5-82F9-C0C8-9A85-DCCDEF742643}"/>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93C91C88-824C-3B0F-9E4B-717E916301E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E0DD2773-6DE1-D934-6456-FA90DFFF27BF}"/>
              </a:ext>
            </a:extLst>
          </p:cNvPr>
          <p:cNvSpPr txBox="1">
            <a:spLocks/>
          </p:cNvSpPr>
          <p:nvPr/>
        </p:nvSpPr>
        <p:spPr>
          <a:xfrm>
            <a:off x="861829" y="244957"/>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تنجزون المهمة باستحضار معايير النجاح، أمامكم 15  دقيقة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0CC3BAD4-3072-816A-EF45-A3F3D4CBD53D}"/>
              </a:ext>
            </a:extLst>
          </p:cNvPr>
          <p:cNvSpPr txBox="1">
            <a:spLocks/>
          </p:cNvSpPr>
          <p:nvPr/>
        </p:nvSpPr>
        <p:spPr>
          <a:xfrm>
            <a:off x="670043" y="613461"/>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2" name="Image 1">
            <a:extLst>
              <a:ext uri="{FF2B5EF4-FFF2-40B4-BE49-F238E27FC236}">
                <a16:creationId xmlns:a16="http://schemas.microsoft.com/office/drawing/2014/main" id="{C11944D7-BFB9-4E9C-D14A-C9B2E9C4BC8E}"/>
              </a:ext>
            </a:extLst>
          </p:cNvPr>
          <p:cNvPicPr>
            <a:picLocks noChangeAspect="1"/>
          </p:cNvPicPr>
          <p:nvPr/>
        </p:nvPicPr>
        <p:blipFill>
          <a:blip r:embed="rId3"/>
          <a:stretch>
            <a:fillRect/>
          </a:stretch>
        </p:blipFill>
        <p:spPr>
          <a:xfrm>
            <a:off x="8150942" y="1147124"/>
            <a:ext cx="3087330" cy="831706"/>
          </a:xfrm>
          <a:prstGeom prst="rect">
            <a:avLst/>
          </a:prstGeom>
        </p:spPr>
      </p:pic>
      <p:sp>
        <p:nvSpPr>
          <p:cNvPr id="9" name="Espace réservé du texte 3">
            <a:extLst>
              <a:ext uri="{FF2B5EF4-FFF2-40B4-BE49-F238E27FC236}">
                <a16:creationId xmlns:a16="http://schemas.microsoft.com/office/drawing/2014/main" id="{717AD9B2-505B-CA6B-A1F5-AB6B25AF53E1}"/>
              </a:ext>
            </a:extLst>
          </p:cNvPr>
          <p:cNvSpPr txBox="1">
            <a:spLocks/>
          </p:cNvSpPr>
          <p:nvPr/>
        </p:nvSpPr>
        <p:spPr>
          <a:xfrm>
            <a:off x="4365819" y="1583092"/>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منجز الوضعية</a:t>
            </a:r>
          </a:p>
          <a:p>
            <a:endParaRPr lang="fr-FR" sz="2800" i="0" dirty="0">
              <a:solidFill>
                <a:srgbClr val="00B050"/>
              </a:solidFill>
            </a:endParaRPr>
          </a:p>
        </p:txBody>
      </p:sp>
      <p:sp>
        <p:nvSpPr>
          <p:cNvPr id="10" name="ZoneTexte 9">
            <a:extLst>
              <a:ext uri="{FF2B5EF4-FFF2-40B4-BE49-F238E27FC236}">
                <a16:creationId xmlns:a16="http://schemas.microsoft.com/office/drawing/2014/main" id="{B06EBECD-A9FB-F27D-DB3C-0ABC2B8C8CD6}"/>
              </a:ext>
            </a:extLst>
          </p:cNvPr>
          <p:cNvSpPr txBox="1"/>
          <p:nvPr/>
        </p:nvSpPr>
        <p:spPr>
          <a:xfrm>
            <a:off x="693095" y="2307808"/>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6464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94AB5-D1AA-67F9-6C86-B755C9501A92}"/>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F4E4E4C1-5C85-E191-A4EA-937202DC03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hronomètre Pro ‒ Applis sur Google Play">
            <a:extLst>
              <a:ext uri="{FF2B5EF4-FFF2-40B4-BE49-F238E27FC236}">
                <a16:creationId xmlns:a16="http://schemas.microsoft.com/office/drawing/2014/main" id="{78D33EF6-5459-AA51-2DF5-E91D893F3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055" y="1232561"/>
            <a:ext cx="1995949" cy="154870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511;p45">
            <a:extLst>
              <a:ext uri="{FF2B5EF4-FFF2-40B4-BE49-F238E27FC236}">
                <a16:creationId xmlns:a16="http://schemas.microsoft.com/office/drawing/2014/main" id="{E3AE43F9-ABB4-B8A2-7693-030DD029B918}"/>
              </a:ext>
            </a:extLst>
          </p:cNvPr>
          <p:cNvSpPr txBox="1">
            <a:spLocks/>
          </p:cNvSpPr>
          <p:nvPr/>
        </p:nvSpPr>
        <p:spPr>
          <a:xfrm>
            <a:off x="-118622" y="472837"/>
            <a:ext cx="12082419" cy="51089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MA" sz="140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a:solidFill>
                  <a:srgbClr val="AEABAB"/>
                </a:solidFill>
                <a:latin typeface="Calibri" panose="020F0502020204030204" pitchFamily="34" charset="0"/>
                <a:cs typeface="Calibri" panose="020F0502020204030204" pitchFamily="34" charset="0"/>
              </a:rPr>
              <a:t>.</a:t>
            </a:r>
            <a:endParaRPr lang="ar-MA" sz="1400" i="1" dirty="0">
              <a:latin typeface="Calibri" panose="020F0502020204030204" pitchFamily="34" charset="0"/>
              <a:cs typeface="Calibri" panose="020F0502020204030204" pitchFamily="34" charset="0"/>
            </a:endParaRPr>
          </a:p>
        </p:txBody>
      </p:sp>
      <p:sp>
        <p:nvSpPr>
          <p:cNvPr id="8" name="Google Shape;1548;p49">
            <a:extLst>
              <a:ext uri="{FF2B5EF4-FFF2-40B4-BE49-F238E27FC236}">
                <a16:creationId xmlns:a16="http://schemas.microsoft.com/office/drawing/2014/main" id="{C0131D00-AE03-791B-21CE-1962A6982ADA}"/>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القراءة وتقديم التغذية الراجعة: انقضت مدة الإنجاز، لننصت إلى بعض إبداعاتكم.</a:t>
            </a:r>
          </a:p>
        </p:txBody>
      </p:sp>
      <p:pic>
        <p:nvPicPr>
          <p:cNvPr id="11" name="Picture 2" descr="Tableau de classe : résultats (1,7 million) d’images libres de droits, de  photos de stock et d’illustrations | Shutterstock">
            <a:extLst>
              <a:ext uri="{FF2B5EF4-FFF2-40B4-BE49-F238E27FC236}">
                <a16:creationId xmlns:a16="http://schemas.microsoft.com/office/drawing/2014/main" id="{81282BAF-BF88-820A-4B30-874640D285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951"/>
          <a:stretch/>
        </p:blipFill>
        <p:spPr bwMode="auto">
          <a:xfrm>
            <a:off x="3372465" y="2005782"/>
            <a:ext cx="6381135" cy="331224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المايك - ويكيبيديا">
            <a:extLst>
              <a:ext uri="{FF2B5EF4-FFF2-40B4-BE49-F238E27FC236}">
                <a16:creationId xmlns:a16="http://schemas.microsoft.com/office/drawing/2014/main" id="{6C8DB8C0-C0D8-7D7E-F2AC-13EF6A539D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240604" flipV="1">
            <a:off x="272457" y="3198840"/>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987;p43">
            <a:extLst>
              <a:ext uri="{FF2B5EF4-FFF2-40B4-BE49-F238E27FC236}">
                <a16:creationId xmlns:a16="http://schemas.microsoft.com/office/drawing/2014/main" id="{F31198AC-5CC6-7038-E97A-301EF40D3EF9}"/>
              </a:ext>
            </a:extLst>
          </p:cNvPr>
          <p:cNvSpPr txBox="1"/>
          <p:nvPr/>
        </p:nvSpPr>
        <p:spPr>
          <a:xfrm>
            <a:off x="5093109" y="5648488"/>
            <a:ext cx="6579895"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3354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E8DC-F1FB-EDB6-907C-C740A0196628}"/>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A64D8BC8-38D2-B50C-E848-2F5173E2F4E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3">
            <a:extLst>
              <a:ext uri="{FF2B5EF4-FFF2-40B4-BE49-F238E27FC236}">
                <a16:creationId xmlns:a16="http://schemas.microsoft.com/office/drawing/2014/main" id="{19397A8A-EEA0-D8DD-D33E-F62B7070F840}"/>
              </a:ext>
            </a:extLst>
          </p:cNvPr>
          <p:cNvSpPr txBox="1">
            <a:spLocks/>
          </p:cNvSpPr>
          <p:nvPr/>
        </p:nvSpPr>
        <p:spPr>
          <a:xfrm>
            <a:off x="4228167" y="1094669"/>
            <a:ext cx="3352503" cy="831706"/>
          </a:xfrm>
          <a:prstGeom prst="rect">
            <a:avLst/>
          </a:prstGeom>
          <a:solidFill>
            <a:srgbClr val="BFE0D2"/>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2060"/>
                </a:solidFill>
                <a:ea typeface="Calibri"/>
                <a:cs typeface="Calibri"/>
                <a:sym typeface="Hammersmith One"/>
              </a:rPr>
              <a:t>الاستثمار والتشجيع على مواصلة الكتابة</a:t>
            </a:r>
          </a:p>
          <a:p>
            <a:endParaRPr lang="fr-FR" sz="2800" i="0" dirty="0">
              <a:solidFill>
                <a:srgbClr val="00B050"/>
              </a:solidFill>
            </a:endParaRPr>
          </a:p>
        </p:txBody>
      </p:sp>
      <p:sp>
        <p:nvSpPr>
          <p:cNvPr id="3" name="Google Shape;1548;p49">
            <a:extLst>
              <a:ext uri="{FF2B5EF4-FFF2-40B4-BE49-F238E27FC236}">
                <a16:creationId xmlns:a16="http://schemas.microsoft.com/office/drawing/2014/main" id="{C7DAF622-C285-86B4-B61B-3C62BA87BA6D}"/>
              </a:ext>
            </a:extLst>
          </p:cNvPr>
          <p:cNvSpPr txBox="1">
            <a:spLocks/>
          </p:cNvSpPr>
          <p:nvPr/>
        </p:nvSpPr>
        <p:spPr>
          <a:xfrm>
            <a:off x="919210" y="21543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الاستثمار وتعزيز التعلم بالتشجيع على إعادة الكتابة</a:t>
            </a:r>
          </a:p>
        </p:txBody>
      </p:sp>
      <p:sp>
        <p:nvSpPr>
          <p:cNvPr id="4" name="Google Shape;726;p36">
            <a:extLst>
              <a:ext uri="{FF2B5EF4-FFF2-40B4-BE49-F238E27FC236}">
                <a16:creationId xmlns:a16="http://schemas.microsoft.com/office/drawing/2014/main" id="{00B25BA1-8532-8EBB-DFB8-ABADED67176E}"/>
              </a:ext>
            </a:extLst>
          </p:cNvPr>
          <p:cNvSpPr txBox="1">
            <a:spLocks/>
          </p:cNvSpPr>
          <p:nvPr/>
        </p:nvSpPr>
        <p:spPr>
          <a:xfrm>
            <a:off x="415048" y="559769"/>
            <a:ext cx="11168486" cy="403792"/>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800" dirty="0">
                <a:solidFill>
                  <a:schemeClr val="bg2">
                    <a:lumMod val="75000"/>
                  </a:schemeClr>
                </a:solidFill>
                <a:latin typeface="Calibri"/>
                <a:ea typeface="Calibri"/>
                <a:cs typeface="Calibri"/>
              </a:rPr>
              <a:t>ينوه المدرس بتفاعل متعلميه وانخراطهم الجاد في النشاط، ويشجعهم على مواصلة الكتابة، والتمرس عليها من خلال كتابة نصوص، فقرات توجيهية بسيطة تتضمن إرشادات وتوجيهات...</a:t>
            </a:r>
            <a:endParaRPr lang="ar-MA" sz="1400" dirty="0">
              <a:solidFill>
                <a:srgbClr val="AEABAB"/>
              </a:solidFill>
            </a:endParaRPr>
          </a:p>
        </p:txBody>
      </p:sp>
      <p:sp>
        <p:nvSpPr>
          <p:cNvPr id="5" name="Google Shape;839;p33">
            <a:extLst>
              <a:ext uri="{FF2B5EF4-FFF2-40B4-BE49-F238E27FC236}">
                <a16:creationId xmlns:a16="http://schemas.microsoft.com/office/drawing/2014/main" id="{A78E347A-FFBA-1AA7-CA3D-09269FECD45C}"/>
              </a:ext>
            </a:extLst>
          </p:cNvPr>
          <p:cNvSpPr txBox="1"/>
          <p:nvPr/>
        </p:nvSpPr>
        <p:spPr>
          <a:xfrm>
            <a:off x="1180247" y="2240713"/>
            <a:ext cx="10403287" cy="2397411"/>
          </a:xfrm>
          <a:prstGeom prst="rect">
            <a:avLst/>
          </a:prstGeom>
          <a:solidFill>
            <a:srgbClr val="E0EFE9"/>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كتابة نصوص توجيهية تتضمن إرشادات ووصايا تهم تعلم حرفة أو مهنة أو هواية والنجاح. مع إمكانية المشاركة بها أو نشرها في موقع المؤسسة أو صفحاته الإلكترونية أو مجلة القسم...</a:t>
            </a:r>
          </a:p>
        </p:txBody>
      </p:sp>
      <p:pic>
        <p:nvPicPr>
          <p:cNvPr id="7" name="Picture 4" descr="Écrire à la main sur un cahier sur fond clair | Photo Premium">
            <a:extLst>
              <a:ext uri="{FF2B5EF4-FFF2-40B4-BE49-F238E27FC236}">
                <a16:creationId xmlns:a16="http://schemas.microsoft.com/office/drawing/2014/main" id="{EC89B825-5298-8456-5B1F-CC3AFDCA3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97" y="5338915"/>
            <a:ext cx="2663795" cy="1421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447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1957591" y="678963"/>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يوجه المدرس  المتعلمين إلى تحديد المهارة المكتسبة والنمط النصي المرتبط بها.</a:t>
            </a:r>
            <a:endParaRPr sz="1400" b="0" i="0" u="none" strike="noStrike" cap="none" dirty="0">
              <a:solidFill>
                <a:srgbClr val="AEABAB"/>
              </a:solidFill>
              <a:latin typeface="Calibri"/>
              <a:ea typeface="Calibri"/>
              <a:cs typeface="Calibri"/>
              <a:sym typeface="Calibri"/>
            </a:endParaRPr>
          </a:p>
        </p:txBody>
      </p:sp>
      <p:sp>
        <p:nvSpPr>
          <p:cNvPr id="8" name="Google Shape;1066;p50">
            <a:extLst>
              <a:ext uri="{FF2B5EF4-FFF2-40B4-BE49-F238E27FC236}">
                <a16:creationId xmlns:a16="http://schemas.microsoft.com/office/drawing/2014/main" id="{1E39365D-8ED3-FFFC-81CD-AD8DFDA05923}"/>
              </a:ext>
            </a:extLst>
          </p:cNvPr>
          <p:cNvSpPr/>
          <p:nvPr/>
        </p:nvSpPr>
        <p:spPr>
          <a:xfrm>
            <a:off x="595491" y="2617675"/>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الهدف من درس اليوم هو: كتابة نص توجيهي يتضمن توجيهات وإرشادات للمشاركة في معرض للحرف.</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بعناصر النص التوجيهي وخطاطته النصية..</a:t>
            </a:r>
            <a:endParaRPr sz="4400" b="0" i="0" u="none" strike="noStrike" cap="none" dirty="0">
              <a:solidFill>
                <a:schemeClr val="dk1"/>
              </a:solidFill>
              <a:latin typeface="Calibri"/>
              <a:ea typeface="Calibri"/>
              <a:cs typeface="Calibri"/>
              <a:sym typeface="Calibri"/>
            </a:endParaRPr>
          </a:p>
        </p:txBody>
      </p:sp>
      <p:sp>
        <p:nvSpPr>
          <p:cNvPr id="2" name="Rectangle : coins arrondis 1">
            <a:extLst>
              <a:ext uri="{FF2B5EF4-FFF2-40B4-BE49-F238E27FC236}">
                <a16:creationId xmlns:a16="http://schemas.microsoft.com/office/drawing/2014/main" id="{0C476EFA-A7B3-89E1-2A83-B3FF25988392}"/>
              </a:ext>
            </a:extLst>
          </p:cNvPr>
          <p:cNvSpPr/>
          <p:nvPr/>
        </p:nvSpPr>
        <p:spPr>
          <a:xfrm>
            <a:off x="929789" y="2005780"/>
            <a:ext cx="10018103" cy="3392129"/>
          </a:xfrm>
          <a:prstGeom prst="roundRect">
            <a:avLst/>
          </a:prstGeom>
          <a:solidFill>
            <a:srgbClr val="E0EFE9"/>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مكتسبات حصة التعرف والبناء وتوظيفها؛</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الإنتاج المشترك ثم التصحيح الجماعي وتقديم التغذية الراجعة؛</a:t>
            </a:r>
          </a:p>
          <a:p>
            <a:pPr marL="457200" indent="-457200" algn="r" rtl="1">
              <a:buFontTx/>
              <a:buChar char="-"/>
            </a:pPr>
            <a:r>
              <a:rPr lang="ar-MA" sz="3200" b="1" dirty="0">
                <a:latin typeface="Calibri" panose="020F0502020204030204" pitchFamily="34" charset="0"/>
                <a:cs typeface="Calibri" panose="020F0502020204030204" pitchFamily="34" charset="0"/>
              </a:rPr>
              <a:t>الكتابة المستقلة؛</a:t>
            </a:r>
          </a:p>
          <a:p>
            <a:pPr marL="457200" indent="-457200" algn="r" rtl="1">
              <a:buFontTx/>
              <a:buChar char="-"/>
            </a:pPr>
            <a:r>
              <a:rPr lang="ar-MA" sz="3200" b="1" dirty="0">
                <a:latin typeface="Calibri" panose="020F0502020204030204" pitchFamily="34" charset="0"/>
                <a:cs typeface="Calibri" panose="020F0502020204030204" pitchFamily="34" charset="0"/>
              </a:rPr>
              <a:t>التشجيع على إعادة الكتابة.</a:t>
            </a:r>
          </a:p>
        </p:txBody>
      </p:sp>
    </p:spTree>
    <p:extLst>
      <p:ext uri="{BB962C8B-B14F-4D97-AF65-F5344CB8AC3E}">
        <p14:creationId xmlns:p14="http://schemas.microsoft.com/office/powerpoint/2010/main" val="1854169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C414905C-C1E1-722E-2467-933CEF1E0B49}"/>
              </a:ext>
            </a:extLst>
          </p:cNvPr>
          <p:cNvGraphicFramePr/>
          <p:nvPr>
            <p:extLst>
              <p:ext uri="{D42A27DB-BD31-4B8C-83A1-F6EECF244321}">
                <p14:modId xmlns:p14="http://schemas.microsoft.com/office/powerpoint/2010/main" val="414607076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13">
            <a:extLst>
              <a:ext uri="{FF2B5EF4-FFF2-40B4-BE49-F238E27FC236}">
                <a16:creationId xmlns:a16="http://schemas.microsoft.com/office/drawing/2014/main" id="{1E9A2DD0-0F9D-1EEF-B244-6EB94695408F}"/>
              </a:ext>
            </a:extLst>
          </p:cNvPr>
          <p:cNvSpPr txBox="1">
            <a:spLocks noChangeArrowheads="1"/>
          </p:cNvSpPr>
          <p:nvPr/>
        </p:nvSpPr>
        <p:spPr bwMode="auto">
          <a:xfrm>
            <a:off x="0" y="211755"/>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7" name="Titre 2">
            <a:extLst>
              <a:ext uri="{FF2B5EF4-FFF2-40B4-BE49-F238E27FC236}">
                <a16:creationId xmlns:a16="http://schemas.microsoft.com/office/drawing/2014/main" id="{F47F354E-A2AA-03B3-081F-C14BCFB03B07}"/>
              </a:ext>
            </a:extLst>
          </p:cNvPr>
          <p:cNvSpPr txBox="1">
            <a:spLocks/>
          </p:cNvSpPr>
          <p:nvPr/>
        </p:nvSpPr>
        <p:spPr>
          <a:xfrm>
            <a:off x="2087472" y="531481"/>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spTree>
    <p:extLst>
      <p:ext uri="{BB962C8B-B14F-4D97-AF65-F5344CB8AC3E}">
        <p14:creationId xmlns:p14="http://schemas.microsoft.com/office/powerpoint/2010/main" val="32621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 name="Titre 2">
            <a:extLst>
              <a:ext uri="{FF2B5EF4-FFF2-40B4-BE49-F238E27FC236}">
                <a16:creationId xmlns:a16="http://schemas.microsoft.com/office/drawing/2014/main" id="{C3764BEA-1598-42E5-7641-73530423A6CC}"/>
              </a:ext>
            </a:extLst>
          </p:cNvPr>
          <p:cNvSpPr txBox="1">
            <a:spLocks/>
          </p:cNvSpPr>
          <p:nvPr/>
        </p:nvSpPr>
        <p:spPr>
          <a:xfrm>
            <a:off x="4036302" y="583005"/>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3" name="TextBox 13">
            <a:extLst>
              <a:ext uri="{FF2B5EF4-FFF2-40B4-BE49-F238E27FC236}">
                <a16:creationId xmlns:a16="http://schemas.microsoft.com/office/drawing/2014/main" id="{0536D21A-3511-84F5-4B14-9ABA386EE261}"/>
              </a:ext>
            </a:extLst>
          </p:cNvPr>
          <p:cNvSpPr txBox="1">
            <a:spLocks noChangeArrowheads="1"/>
          </p:cNvSpPr>
          <p:nvPr/>
        </p:nvSpPr>
        <p:spPr bwMode="auto">
          <a:xfrm>
            <a:off x="79513" y="209174"/>
            <a:ext cx="11488358"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توجيهية  قصيرة تتضمن توجيهات وإرشادات حول اختيار المهن والحرف.</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4" name="Image 3">
            <a:extLst>
              <a:ext uri="{FF2B5EF4-FFF2-40B4-BE49-F238E27FC236}">
                <a16:creationId xmlns:a16="http://schemas.microsoft.com/office/drawing/2014/main" id="{3AFE367A-CA87-3854-21FD-DCBD3ED1E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435" y="914001"/>
            <a:ext cx="5794513" cy="3048000"/>
          </a:xfrm>
          <a:prstGeom prst="rect">
            <a:avLst/>
          </a:prstGeom>
        </p:spPr>
      </p:pic>
      <p:sp>
        <p:nvSpPr>
          <p:cNvPr id="5" name="ZoneTexte 4">
            <a:extLst>
              <a:ext uri="{FF2B5EF4-FFF2-40B4-BE49-F238E27FC236}">
                <a16:creationId xmlns:a16="http://schemas.microsoft.com/office/drawing/2014/main" id="{08F93F06-383B-CEC3-05F2-8AD13C982B6F}"/>
              </a:ext>
            </a:extLst>
          </p:cNvPr>
          <p:cNvSpPr txBox="1"/>
          <p:nvPr/>
        </p:nvSpPr>
        <p:spPr>
          <a:xfrm>
            <a:off x="924232" y="4594127"/>
            <a:ext cx="10559845" cy="1569660"/>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وأتدرب على كتابة نصوص/ منشورات توجيهية قصيرة </a:t>
            </a:r>
            <a:endParaRPr lang="fr-FR" sz="4800" dirty="0"/>
          </a:p>
        </p:txBody>
      </p:sp>
    </p:spTree>
    <p:extLst>
      <p:ext uri="{BB962C8B-B14F-4D97-AF65-F5344CB8AC3E}">
        <p14:creationId xmlns:p14="http://schemas.microsoft.com/office/powerpoint/2010/main" val="2833538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4288</TotalTime>
  <Words>1988</Words>
  <Application>Microsoft Office PowerPoint</Application>
  <PresentationFormat>Grand écran</PresentationFormat>
  <Paragraphs>230</Paragraphs>
  <Slides>42</Slides>
  <Notes>6</Notes>
  <HiddenSlides>4</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42</vt:i4>
      </vt:variant>
    </vt:vector>
  </HeadingPairs>
  <TitlesOfParts>
    <vt:vector size="53" baseType="lpstr">
      <vt:lpstr>Aptos</vt:lpstr>
      <vt:lpstr>Aptos Display</vt:lpstr>
      <vt:lpstr>Arial</vt:lpstr>
      <vt:lpstr>Calibri</vt:lpstr>
      <vt:lpstr>Calibri Light</vt:lpstr>
      <vt:lpstr>Dosis</vt:lpstr>
      <vt:lpstr>Inter</vt:lpstr>
      <vt:lpstr>Poppins ExtraBold</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عِندَ نِهَايَةِ هذِهِ الحِصَّةِ، سَتَكُونُونَ قَادِرِينَ عَلَى: </vt:lpstr>
      <vt:lpstr>Présentation PowerPoint</vt:lpstr>
      <vt:lpstr>Présentation PowerPoint</vt:lpstr>
      <vt:lpstr>Présentation PowerPoint</vt:lpstr>
      <vt:lpstr>يفكك المدرس مكونات المهمة موضحا: المطلوب والموضوع والموارد، ويشرح كل عنصر على حدة.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210</cp:revision>
  <dcterms:created xsi:type="dcterms:W3CDTF">2025-11-03T10:55:47Z</dcterms:created>
  <dcterms:modified xsi:type="dcterms:W3CDTF">2026-05-18T14:42:37Z</dcterms:modified>
</cp:coreProperties>
</file>