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46"/>
  </p:notesMasterIdLst>
  <p:handoutMasterIdLst>
    <p:handoutMasterId r:id="rId47"/>
  </p:handoutMasterIdLst>
  <p:sldIdLst>
    <p:sldId id="263" r:id="rId3"/>
    <p:sldId id="2147483635" r:id="rId4"/>
    <p:sldId id="2147483641" r:id="rId5"/>
    <p:sldId id="2147483607" r:id="rId6"/>
    <p:sldId id="266" r:id="rId7"/>
    <p:sldId id="2134806337" r:id="rId8"/>
    <p:sldId id="2147483624" r:id="rId9"/>
    <p:sldId id="296" r:id="rId10"/>
    <p:sldId id="2147483636" r:id="rId11"/>
    <p:sldId id="2147483638" r:id="rId12"/>
    <p:sldId id="267" r:id="rId13"/>
    <p:sldId id="256" r:id="rId14"/>
    <p:sldId id="260" r:id="rId15"/>
    <p:sldId id="290" r:id="rId16"/>
    <p:sldId id="275" r:id="rId17"/>
    <p:sldId id="291" r:id="rId18"/>
    <p:sldId id="304" r:id="rId19"/>
    <p:sldId id="276" r:id="rId20"/>
    <p:sldId id="274" r:id="rId21"/>
    <p:sldId id="292" r:id="rId22"/>
    <p:sldId id="279" r:id="rId23"/>
    <p:sldId id="278" r:id="rId24"/>
    <p:sldId id="2147483623" r:id="rId25"/>
    <p:sldId id="264" r:id="rId26"/>
    <p:sldId id="2147483644" r:id="rId27"/>
    <p:sldId id="2147483643" r:id="rId28"/>
    <p:sldId id="2147483645" r:id="rId29"/>
    <p:sldId id="277" r:id="rId30"/>
    <p:sldId id="2147483646" r:id="rId31"/>
    <p:sldId id="2147483647" r:id="rId32"/>
    <p:sldId id="2147483631" r:id="rId33"/>
    <p:sldId id="288" r:id="rId34"/>
    <p:sldId id="257" r:id="rId35"/>
    <p:sldId id="258" r:id="rId36"/>
    <p:sldId id="259" r:id="rId37"/>
    <p:sldId id="265" r:id="rId38"/>
    <p:sldId id="262" r:id="rId39"/>
    <p:sldId id="2147483642" r:id="rId40"/>
    <p:sldId id="261" r:id="rId41"/>
    <p:sldId id="293" r:id="rId42"/>
    <p:sldId id="270" r:id="rId43"/>
    <p:sldId id="294" r:id="rId44"/>
    <p:sldId id="273"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3"/>
            <p14:sldId id="2147483635"/>
            <p14:sldId id="2147483641"/>
            <p14:sldId id="2147483607"/>
            <p14:sldId id="266"/>
            <p14:sldId id="2134806337"/>
          </p14:sldIdLst>
        </p14:section>
        <p14:section name="افتتاح الحصة" id="{2EB02A95-5B55-41FB-8E86-2A90C4C55040}">
          <p14:sldIdLst>
            <p14:sldId id="2147483624"/>
            <p14:sldId id="296"/>
          </p14:sldIdLst>
        </p14:section>
        <p14:section name="مراقبة إنجاز الواجبات المنزلية" id="{D246771F-C8AA-4F75-BAD7-8024CAB55D79}">
          <p14:sldIdLst>
            <p14:sldId id="2147483636"/>
          </p14:sldIdLst>
        </p14:section>
        <p14:section name="التصريح بالأهداف" id="{096B6BF6-20D6-43DE-B358-982838B98259}">
          <p14:sldIdLst>
            <p14:sldId id="2147483638"/>
            <p14:sldId id="267"/>
          </p14:sldIdLst>
        </p14:section>
        <p14:section name="أكتسب" id="{6D007598-4F88-4283-9E36-970C44D688AD}">
          <p14:sldIdLst>
            <p14:sldId id="256"/>
            <p14:sldId id="260"/>
            <p14:sldId id="290"/>
            <p14:sldId id="275"/>
            <p14:sldId id="291"/>
            <p14:sldId id="304"/>
            <p14:sldId id="276"/>
            <p14:sldId id="274"/>
            <p14:sldId id="292"/>
            <p14:sldId id="279"/>
            <p14:sldId id="278"/>
          </p14:sldIdLst>
        </p14:section>
        <p14:section name="Pratique collective" id="{CF34AB29-930A-422C-8BB3-41EE66488593}">
          <p14:sldIdLst>
            <p14:sldId id="2147483623"/>
            <p14:sldId id="264"/>
            <p14:sldId id="2147483644"/>
            <p14:sldId id="2147483643"/>
            <p14:sldId id="2147483645"/>
            <p14:sldId id="277"/>
            <p14:sldId id="2147483646"/>
            <p14:sldId id="2147483647"/>
          </p14:sldIdLst>
        </p14:section>
        <p14:section name="أطبق" id="{B5D45BF5-6276-4DCA-B0C6-B46ADF983B36}">
          <p14:sldIdLst>
            <p14:sldId id="2147483631"/>
            <p14:sldId id="288"/>
            <p14:sldId id="257"/>
            <p14:sldId id="258"/>
            <p14:sldId id="259"/>
            <p14:sldId id="265"/>
            <p14:sldId id="262"/>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D2"/>
    <a:srgbClr val="94CFB7"/>
    <a:srgbClr val="DCE6F2"/>
    <a:srgbClr val="8BC145"/>
    <a:srgbClr val="E0EFE9"/>
    <a:srgbClr val="F19D19"/>
    <a:srgbClr val="7F7F7F"/>
    <a:srgbClr val="0070C0"/>
    <a:srgbClr val="F9F1DC"/>
    <a:srgbClr val="1D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simple3" qsCatId="simple" csTypeId="urn:microsoft.com/office/officeart/2005/8/colors/colorful4" csCatId="colorful" phldr="1"/>
      <dgm:spPr/>
      <dgm:t>
        <a:bodyPr/>
        <a:lstStyle/>
        <a:p>
          <a:endParaRPr lang="fr-FR"/>
        </a:p>
      </dgm:t>
    </dgm:pt>
    <dgm:pt modelId="{60F04646-4829-4F00-B7EF-27057FF05228}">
      <dgm:prSet phldrT="[Texte]" custT="1"/>
      <dgm:spPr/>
      <dgm:t>
        <a:bodyPr/>
        <a:lstStyle/>
        <a:p>
          <a:r>
            <a:rPr lang="ar-MA"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custT="1"/>
      <dgm:spPr/>
      <dgm:t>
        <a:bodyPr/>
        <a:lstStyle/>
        <a:p>
          <a:pPr rtl="1"/>
          <a:r>
            <a:rPr lang="ar-MA" sz="2800" dirty="0"/>
            <a:t>إنتاج نص حجاجي</a:t>
          </a:r>
          <a:endParaRPr lang="fr-FR" sz="2800" dirty="0"/>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custT="1"/>
      <dgm:spPr/>
      <dgm:t>
        <a:bodyPr/>
        <a:lstStyle/>
        <a:p>
          <a:r>
            <a:rPr lang="ar-MA"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dgm:spPr/>
      <dgm:t>
        <a:bodyPr/>
        <a:lstStyle/>
        <a:p>
          <a:pPr rtl="1"/>
          <a:r>
            <a:rPr lang="ar-MA" dirty="0"/>
            <a:t>الإقناع بوجهة نظر</a:t>
          </a:r>
          <a:endParaRPr lang="fr-FR" dirty="0"/>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BD965D3E-D500-440E-8E7A-65BD68EB6A77}">
      <dgm:prSet phldrT="[Texte]" custT="1"/>
      <dgm:spPr/>
      <dgm:t>
        <a:bodyPr/>
        <a:lstStyle/>
        <a:p>
          <a:r>
            <a:rPr lang="ar-MA"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dgm:spPr/>
      <dgm:t>
        <a:bodyPr/>
        <a:lstStyle/>
        <a:p>
          <a:pPr rtl="1"/>
          <a:r>
            <a:rPr lang="ar-MA" dirty="0"/>
            <a:t>المعجم</a:t>
          </a:r>
          <a:endParaRPr lang="fr-FR" dirty="0"/>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dgm:spPr/>
      <dgm:t>
        <a:bodyPr/>
        <a:lstStyle/>
        <a:p>
          <a:pPr rtl="1"/>
          <a:r>
            <a:rPr lang="ar-MA" dirty="0"/>
            <a:t>التعابير </a:t>
          </a:r>
          <a:endParaRPr lang="fr-FR" dirty="0"/>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dgm:spPr/>
      <dgm:t>
        <a:bodyPr/>
        <a:lstStyle/>
        <a:p>
          <a:pPr rtl="1"/>
          <a:r>
            <a:rPr lang="ar-MA" dirty="0"/>
            <a:t>أفعال الكلام</a:t>
          </a:r>
          <a:endParaRPr lang="fr-FR" dirty="0"/>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050C6879-4067-4DFB-823C-F474D4EC3698}">
      <dgm:prSet phldrT="[Texte]"/>
      <dgm:spPr/>
      <dgm:t>
        <a:bodyPr/>
        <a:lstStyle/>
        <a:p>
          <a:pPr rtl="1"/>
          <a:r>
            <a:rPr lang="ar-MA" dirty="0"/>
            <a:t>الدفاع عن رأي </a:t>
          </a:r>
          <a:endParaRPr lang="fr-FR" dirty="0"/>
        </a:p>
      </dgm:t>
    </dgm:pt>
    <dgm:pt modelId="{54D431F6-813D-4897-9930-ECFAFC09946E}" type="parTrans" cxnId="{F3FBB225-9DD0-45FE-BD66-DF8FCE4320AA}">
      <dgm:prSet/>
      <dgm:spPr/>
      <dgm:t>
        <a:bodyPr/>
        <a:lstStyle/>
        <a:p>
          <a:endParaRPr lang="fr-FR"/>
        </a:p>
      </dgm:t>
    </dgm:pt>
    <dgm:pt modelId="{8792DC53-506E-4372-A4C9-99C8613CF99D}" type="sibTrans" cxnId="{F3FBB225-9DD0-45FE-BD66-DF8FCE4320AA}">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15947">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20665">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A7B64625-8F1E-4329-B1E7-31B6FC676B2F}" type="presOf" srcId="{050C6879-4067-4DFB-823C-F474D4EC3698}" destId="{ADB70E8E-E62C-4C35-8638-1A5436D6EB77}" srcOrd="0" destOrd="1" presId="urn:microsoft.com/office/officeart/2005/8/layout/radial2"/>
    <dgm:cxn modelId="{F3FBB225-9DD0-45FE-BD66-DF8FCE4320AA}" srcId="{85BB9316-2B66-46A6-A3A6-FFCFD2D920F8}" destId="{050C6879-4067-4DFB-823C-F474D4EC3698}" srcOrd="1" destOrd="0" parTransId="{54D431F6-813D-4897-9930-ECFAFC09946E}" sibTransId="{8792DC53-506E-4372-A4C9-99C8613CF99D}"/>
    <dgm:cxn modelId="{6ECB8F39-C811-4737-9104-78B97C2BA66D}" type="presOf" srcId="{60F04646-4829-4F00-B7EF-27057FF05228}" destId="{FAF36704-2F0D-4CA1-81EE-E0335E50B067}" srcOrd="0" destOrd="0" presId="urn:microsoft.com/office/officeart/2005/8/layout/radial2"/>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226">
          <a:off x="5808243" y="3585161"/>
          <a:ext cx="750023" cy="44033"/>
        </a:xfrm>
        <a:custGeom>
          <a:avLst/>
          <a:gdLst/>
          <a:ahLst/>
          <a:cxnLst/>
          <a:rect l="0" t="0" r="0" b="0"/>
          <a:pathLst>
            <a:path>
              <a:moveTo>
                <a:pt x="0" y="22016"/>
              </a:moveTo>
              <a:lnTo>
                <a:pt x="750023"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5789590" y="2540931"/>
          <a:ext cx="671783" cy="44033"/>
        </a:xfrm>
        <a:custGeom>
          <a:avLst/>
          <a:gdLst/>
          <a:ahLst/>
          <a:cxnLst/>
          <a:rect l="0" t="0" r="0" b="0"/>
          <a:pathLst>
            <a:path>
              <a:moveTo>
                <a:pt x="0" y="22016"/>
              </a:moveTo>
              <a:lnTo>
                <a:pt x="671783"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47333">
          <a:off x="5867099" y="1508315"/>
          <a:ext cx="683939" cy="44033"/>
        </a:xfrm>
        <a:custGeom>
          <a:avLst/>
          <a:gdLst/>
          <a:ahLst/>
          <a:cxnLst/>
          <a:rect l="0" t="0" r="0" b="0"/>
          <a:pathLst>
            <a:path>
              <a:moveTo>
                <a:pt x="0" y="22016"/>
              </a:moveTo>
              <a:lnTo>
                <a:pt x="683939" y="22016"/>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6085793" y="1311013"/>
          <a:ext cx="2503870" cy="2503870"/>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AF36704-2F0D-4CA1-81EE-E0335E50B067}">
      <dsp:nvSpPr>
        <dsp:cNvPr id="0" name=""/>
        <dsp:cNvSpPr/>
      </dsp:nvSpPr>
      <dsp:spPr>
        <a:xfrm>
          <a:off x="4488391" y="1750"/>
          <a:ext cx="1741897" cy="1502322"/>
        </a:xfrm>
        <a:prstGeom prst="ellipse">
          <a:avLst/>
        </a:prstGeom>
        <a:gradFill rotWithShape="0">
          <a:gsLst>
            <a:gs pos="0">
              <a:schemeClr val="accent4">
                <a:hueOff val="2199979"/>
                <a:satOff val="-9734"/>
                <a:lumOff val="-1634"/>
                <a:alphaOff val="0"/>
                <a:lumMod val="110000"/>
                <a:satMod val="105000"/>
                <a:tint val="67000"/>
              </a:schemeClr>
            </a:gs>
            <a:gs pos="50000">
              <a:schemeClr val="accent4">
                <a:hueOff val="2199979"/>
                <a:satOff val="-9734"/>
                <a:lumOff val="-1634"/>
                <a:alphaOff val="0"/>
                <a:lumMod val="105000"/>
                <a:satMod val="103000"/>
                <a:tint val="73000"/>
              </a:schemeClr>
            </a:gs>
            <a:gs pos="100000">
              <a:schemeClr val="accent4">
                <a:hueOff val="2199979"/>
                <a:satOff val="-9734"/>
                <a:lumOff val="-163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rPr>
            <a:t>المطلوب</a:t>
          </a:r>
          <a:endParaRPr lang="fr-FR"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dsp:txBody>
      <dsp:txXfrm>
        <a:off x="4743486" y="221760"/>
        <a:ext cx="1231707" cy="1062302"/>
      </dsp:txXfrm>
    </dsp:sp>
    <dsp:sp modelId="{6DA42DD3-3F67-493A-AD26-5BCC385F3059}">
      <dsp:nvSpPr>
        <dsp:cNvPr id="0" name=""/>
        <dsp:cNvSpPr/>
      </dsp:nvSpPr>
      <dsp:spPr>
        <a:xfrm>
          <a:off x="2175014" y="1750"/>
          <a:ext cx="261284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244600" rtl="1">
            <a:lnSpc>
              <a:spcPct val="90000"/>
            </a:lnSpc>
            <a:spcBef>
              <a:spcPct val="0"/>
            </a:spcBef>
            <a:spcAft>
              <a:spcPct val="15000"/>
            </a:spcAft>
            <a:buChar char="•"/>
          </a:pPr>
          <a:r>
            <a:rPr lang="ar-MA" sz="2800" kern="1200" dirty="0"/>
            <a:t>إنتاج نص حجاجي</a:t>
          </a:r>
          <a:endParaRPr lang="fr-FR" sz="2800" kern="1200" dirty="0"/>
        </a:p>
      </dsp:txBody>
      <dsp:txXfrm>
        <a:off x="2175014" y="1750"/>
        <a:ext cx="2612845" cy="1502322"/>
      </dsp:txXfrm>
    </dsp:sp>
    <dsp:sp modelId="{832372C5-563E-455E-99F3-DB5453EB2C1B}">
      <dsp:nvSpPr>
        <dsp:cNvPr id="0" name=""/>
        <dsp:cNvSpPr/>
      </dsp:nvSpPr>
      <dsp:spPr>
        <a:xfrm>
          <a:off x="3976813" y="1811787"/>
          <a:ext cx="1812776" cy="1502322"/>
        </a:xfrm>
        <a:prstGeom prst="ellipse">
          <a:avLst/>
        </a:prstGeom>
        <a:gradFill rotWithShape="0">
          <a:gsLst>
            <a:gs pos="0">
              <a:schemeClr val="accent4">
                <a:hueOff val="4399958"/>
                <a:satOff val="-19468"/>
                <a:lumOff val="-3269"/>
                <a:alphaOff val="0"/>
                <a:lumMod val="110000"/>
                <a:satMod val="105000"/>
                <a:tint val="67000"/>
              </a:schemeClr>
            </a:gs>
            <a:gs pos="50000">
              <a:schemeClr val="accent4">
                <a:hueOff val="4399958"/>
                <a:satOff val="-19468"/>
                <a:lumOff val="-3269"/>
                <a:alphaOff val="0"/>
                <a:lumMod val="105000"/>
                <a:satMod val="103000"/>
                <a:tint val="73000"/>
              </a:schemeClr>
            </a:gs>
            <a:gs pos="100000">
              <a:schemeClr val="accent4">
                <a:hueOff val="4399958"/>
                <a:satOff val="-19468"/>
                <a:lumOff val="-326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rPr>
            <a:t>الموضوع</a:t>
          </a:r>
          <a:endParaRPr lang="fr-FR" sz="2800" b="1"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dsp:txBody>
      <dsp:txXfrm>
        <a:off x="4242288" y="2031797"/>
        <a:ext cx="1281826" cy="1062302"/>
      </dsp:txXfrm>
    </dsp:sp>
    <dsp:sp modelId="{ADB70E8E-E62C-4C35-8638-1A5436D6EB77}">
      <dsp:nvSpPr>
        <dsp:cNvPr id="0" name=""/>
        <dsp:cNvSpPr/>
      </dsp:nvSpPr>
      <dsp:spPr>
        <a:xfrm>
          <a:off x="1645717" y="1811787"/>
          <a:ext cx="2719165"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422400" rtl="1">
            <a:lnSpc>
              <a:spcPct val="90000"/>
            </a:lnSpc>
            <a:spcBef>
              <a:spcPct val="0"/>
            </a:spcBef>
            <a:spcAft>
              <a:spcPct val="15000"/>
            </a:spcAft>
            <a:buChar char="•"/>
          </a:pPr>
          <a:r>
            <a:rPr lang="ar-MA" sz="3200" kern="1200" dirty="0"/>
            <a:t>الإقناع بوجهة نظر</a:t>
          </a:r>
          <a:endParaRPr lang="fr-FR" sz="3200" kern="1200" dirty="0"/>
        </a:p>
        <a:p>
          <a:pPr marL="285750" lvl="1" indent="-285750" algn="r" defTabSz="1422400" rtl="1">
            <a:lnSpc>
              <a:spcPct val="90000"/>
            </a:lnSpc>
            <a:spcBef>
              <a:spcPct val="0"/>
            </a:spcBef>
            <a:spcAft>
              <a:spcPct val="15000"/>
            </a:spcAft>
            <a:buChar char="•"/>
          </a:pPr>
          <a:r>
            <a:rPr lang="ar-MA" sz="3200" kern="1200" dirty="0"/>
            <a:t>الدفاع عن رأي </a:t>
          </a:r>
          <a:endParaRPr lang="fr-FR" sz="3200" kern="1200" dirty="0"/>
        </a:p>
      </dsp:txBody>
      <dsp:txXfrm>
        <a:off x="1645717" y="1811787"/>
        <a:ext cx="2719165" cy="1502322"/>
      </dsp:txXfrm>
    </dsp:sp>
    <dsp:sp modelId="{680D9CC4-A8F7-4790-9B16-23574D42191A}">
      <dsp:nvSpPr>
        <dsp:cNvPr id="0" name=""/>
        <dsp:cNvSpPr/>
      </dsp:nvSpPr>
      <dsp:spPr>
        <a:xfrm>
          <a:off x="4556621" y="3621824"/>
          <a:ext cx="1559951" cy="1502322"/>
        </a:xfrm>
        <a:prstGeom prst="ellipse">
          <a:avLst/>
        </a:prstGeom>
        <a:gradFill rotWithShape="0">
          <a:gsLst>
            <a:gs pos="0">
              <a:schemeClr val="accent4">
                <a:hueOff val="6599937"/>
                <a:satOff val="-29202"/>
                <a:lumOff val="-4903"/>
                <a:alphaOff val="0"/>
                <a:lumMod val="110000"/>
                <a:satMod val="105000"/>
                <a:tint val="67000"/>
              </a:schemeClr>
            </a:gs>
            <a:gs pos="50000">
              <a:schemeClr val="accent4">
                <a:hueOff val="6599937"/>
                <a:satOff val="-29202"/>
                <a:lumOff val="-4903"/>
                <a:alphaOff val="0"/>
                <a:lumMod val="105000"/>
                <a:satMod val="103000"/>
                <a:tint val="73000"/>
              </a:schemeClr>
            </a:gs>
            <a:gs pos="100000">
              <a:schemeClr val="accent4">
                <a:hueOff val="6599937"/>
                <a:satOff val="-29202"/>
                <a:lumOff val="-49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الموارد</a:t>
          </a:r>
          <a:endParaRPr lang="fr-FR" sz="2800" b="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dsp:txBody>
      <dsp:txXfrm>
        <a:off x="4785071" y="3841834"/>
        <a:ext cx="1103051" cy="1062302"/>
      </dsp:txXfrm>
    </dsp:sp>
    <dsp:sp modelId="{0A214F25-FF5E-4079-BE5C-385E4C5EBABB}">
      <dsp:nvSpPr>
        <dsp:cNvPr id="0" name=""/>
        <dsp:cNvSpPr/>
      </dsp:nvSpPr>
      <dsp:spPr>
        <a:xfrm>
          <a:off x="2288731" y="3621824"/>
          <a:ext cx="2339926" cy="150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1422400" rtl="1">
            <a:lnSpc>
              <a:spcPct val="90000"/>
            </a:lnSpc>
            <a:spcBef>
              <a:spcPct val="0"/>
            </a:spcBef>
            <a:spcAft>
              <a:spcPct val="15000"/>
            </a:spcAft>
            <a:buChar char="•"/>
          </a:pPr>
          <a:r>
            <a:rPr lang="ar-MA" sz="3200" kern="1200" dirty="0"/>
            <a:t>المعجم</a:t>
          </a:r>
          <a:endParaRPr lang="fr-FR" sz="3200" kern="1200" dirty="0"/>
        </a:p>
        <a:p>
          <a:pPr marL="285750" lvl="1" indent="-285750" algn="r" defTabSz="1422400" rtl="1">
            <a:lnSpc>
              <a:spcPct val="90000"/>
            </a:lnSpc>
            <a:spcBef>
              <a:spcPct val="0"/>
            </a:spcBef>
            <a:spcAft>
              <a:spcPct val="15000"/>
            </a:spcAft>
            <a:buChar char="•"/>
          </a:pPr>
          <a:r>
            <a:rPr lang="ar-MA" sz="3200" kern="1200" dirty="0"/>
            <a:t>التعابير </a:t>
          </a:r>
          <a:endParaRPr lang="fr-FR" sz="3200" kern="1200" dirty="0"/>
        </a:p>
        <a:p>
          <a:pPr marL="285750" lvl="1" indent="-285750" algn="r" defTabSz="1422400" rtl="1">
            <a:lnSpc>
              <a:spcPct val="90000"/>
            </a:lnSpc>
            <a:spcBef>
              <a:spcPct val="0"/>
            </a:spcBef>
            <a:spcAft>
              <a:spcPct val="15000"/>
            </a:spcAft>
            <a:buChar char="•"/>
          </a:pPr>
          <a:r>
            <a:rPr lang="ar-MA" sz="3200" kern="1200" dirty="0"/>
            <a:t>أفعال الكلام</a:t>
          </a:r>
          <a:endParaRPr lang="fr-FR" sz="3200" kern="1200" dirty="0"/>
        </a:p>
      </dsp:txBody>
      <dsp:txXfrm>
        <a:off x="2288731" y="3621824"/>
        <a:ext cx="2339926" cy="1502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29/03/2026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29/03/2026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14</a:t>
            </a:fld>
            <a:endParaRPr lang="fr-FR"/>
          </a:p>
        </p:txBody>
      </p:sp>
    </p:spTree>
    <p:extLst>
      <p:ext uri="{BB962C8B-B14F-4D97-AF65-F5344CB8AC3E}">
        <p14:creationId xmlns:p14="http://schemas.microsoft.com/office/powerpoint/2010/main" val="355996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E4636-6162-985D-8C5C-A107BB7074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FB743C-2AF7-8724-1062-F5DF5AAEF6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5143DB-07DB-96E0-A679-4F1DEBB0353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FD1F8A0-4347-5918-90D2-CAF7F102A5AA}"/>
              </a:ext>
            </a:extLst>
          </p:cNvPr>
          <p:cNvSpPr>
            <a:spLocks noGrp="1"/>
          </p:cNvSpPr>
          <p:nvPr>
            <p:ph type="sldNum" sz="quarter" idx="5"/>
          </p:nvPr>
        </p:nvSpPr>
        <p:spPr/>
        <p:txBody>
          <a:bodyPr/>
          <a:lstStyle/>
          <a:p>
            <a:fld id="{BFA4B3F7-B838-4AD4-9179-ECE6A67C82A7}" type="slidenum">
              <a:rPr lang="fr-FR" smtClean="0"/>
              <a:t>15</a:t>
            </a:fld>
            <a:endParaRPr lang="fr-FR"/>
          </a:p>
        </p:txBody>
      </p:sp>
    </p:spTree>
    <p:extLst>
      <p:ext uri="{BB962C8B-B14F-4D97-AF65-F5344CB8AC3E}">
        <p14:creationId xmlns:p14="http://schemas.microsoft.com/office/powerpoint/2010/main" val="1211938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623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 id="214748368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29/03/2026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5.png"/><Relationship Id="rId11" Type="http://schemas.microsoft.com/office/2007/relationships/hdphoto" Target="../media/hdphoto2.wdp"/><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4.xml"/><Relationship Id="rId5" Type="http://schemas.openxmlformats.org/officeDocument/2006/relationships/image" Target="../media/image10.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5.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0.xml"/><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0.xml"/><Relationship Id="rId5" Type="http://schemas.openxmlformats.org/officeDocument/2006/relationships/image" Target="../media/image44.jpeg"/><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6.wdp"/></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1.png"/><Relationship Id="rId1" Type="http://schemas.openxmlformats.org/officeDocument/2006/relationships/slideLayout" Target="../slideLayouts/slideLayout6.xml"/><Relationship Id="rId5" Type="http://schemas.microsoft.com/office/2007/relationships/hdphoto" Target="../media/hdphoto7.wdp"/><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8.wdp"/></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8.png"/><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95237" y="3429000"/>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ea typeface="Calibri"/>
                <a:cs typeface="Calibri"/>
                <a:sym typeface="Arial"/>
              </a:rPr>
              <a:t>عالم المال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الحصة 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72829" y="5391568"/>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حجاجي </a:t>
            </a:r>
            <a:r>
              <a:rPr lang="ar-MA" sz="2000" b="1" dirty="0">
                <a:solidFill>
                  <a:srgbClr val="FF0000"/>
                </a:solidFill>
                <a:ea typeface="Calibri"/>
                <a:cs typeface="Calibri"/>
              </a:rPr>
              <a:t>(ورشة الكتابة)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2</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المال والأعمال</a:t>
            </a:r>
          </a:p>
        </p:txBody>
      </p:sp>
    </p:spTree>
    <p:extLst>
      <p:ext uri="{BB962C8B-B14F-4D97-AF65-F5344CB8AC3E}">
        <p14:creationId xmlns:p14="http://schemas.microsoft.com/office/powerpoint/2010/main" val="102023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6"/>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8">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العملة الافتراضية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عرض خطة تدبير الميزانية الشخصية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340932" y="2469767"/>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:أسلوب الشرط</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3848054"/>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القوانين الخمسة للمال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القوانين الخمسة للمال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384;p11">
            <a:extLst>
              <a:ext uri="{FF2B5EF4-FFF2-40B4-BE49-F238E27FC236}">
                <a16:creationId xmlns:a16="http://schemas.microsoft.com/office/drawing/2014/main" id="{6E60DB3D-2A61-1F85-B787-7656319C3961}"/>
              </a:ext>
            </a:extLst>
          </p:cNvPr>
          <p:cNvSpPr/>
          <p:nvPr/>
        </p:nvSpPr>
        <p:spPr>
          <a:xfrm>
            <a:off x="3049529" y="230868"/>
            <a:ext cx="7346212" cy="646290"/>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600" b="1" dirty="0">
                <a:solidFill>
                  <a:srgbClr val="002060"/>
                </a:solidFill>
                <a:latin typeface="Calibri" panose="020F0502020204030204" pitchFamily="34" charset="0"/>
                <a:cs typeface="Calibri" panose="020F0502020204030204" pitchFamily="34" charset="0"/>
                <a:sym typeface="Calibri"/>
              </a:rPr>
              <a:t>تنظيم حصة</a:t>
            </a:r>
            <a:r>
              <a:rPr lang="ar-SA" sz="3600" b="1" dirty="0">
                <a:solidFill>
                  <a:srgbClr val="002060"/>
                </a:solidFill>
                <a:latin typeface="Calibri" panose="020F0502020204030204" pitchFamily="34" charset="0"/>
                <a:cs typeface="Calibri" panose="020F0502020204030204" pitchFamily="34" charset="0"/>
                <a:sym typeface="Calibri"/>
              </a:rPr>
              <a:t> </a:t>
            </a:r>
            <a:r>
              <a:rPr lang="ar-MA" sz="3600" b="1" dirty="0">
                <a:solidFill>
                  <a:srgbClr val="002060"/>
                </a:solidFill>
                <a:latin typeface="Calibri" panose="020F0502020204030204" pitchFamily="34" charset="0"/>
                <a:cs typeface="Calibri" panose="020F0502020204030204" pitchFamily="34" charset="0"/>
                <a:sym typeface="Calibri"/>
              </a:rPr>
              <a:t>الإنتاج الكتابي (2): ورشة الكتابة</a:t>
            </a:r>
            <a:endParaRPr sz="3600" b="1" dirty="0">
              <a:solidFill>
                <a:srgbClr val="002060"/>
              </a:solidFill>
              <a:latin typeface="Calibri" panose="020F0502020204030204" pitchFamily="34" charset="0"/>
              <a:cs typeface="Calibri" panose="020F0502020204030204" pitchFamily="34" charset="0"/>
              <a:sym typeface="Calibri"/>
            </a:endParaRPr>
          </a:p>
        </p:txBody>
      </p:sp>
      <p:grpSp>
        <p:nvGrpSpPr>
          <p:cNvPr id="16" name="Groupe 15">
            <a:extLst>
              <a:ext uri="{FF2B5EF4-FFF2-40B4-BE49-F238E27FC236}">
                <a16:creationId xmlns:a16="http://schemas.microsoft.com/office/drawing/2014/main" id="{083A545C-CA00-B1BB-D8A8-E959181B53E5}"/>
              </a:ext>
            </a:extLst>
          </p:cNvPr>
          <p:cNvGrpSpPr/>
          <p:nvPr/>
        </p:nvGrpSpPr>
        <p:grpSpPr>
          <a:xfrm>
            <a:off x="1148018" y="1284147"/>
            <a:ext cx="9600993" cy="5072667"/>
            <a:chOff x="2159302" y="1382561"/>
            <a:chExt cx="8127697" cy="5072667"/>
          </a:xfrm>
        </p:grpSpPr>
        <p:sp>
          <p:nvSpPr>
            <p:cNvPr id="17" name="Rectangle : coins arrondis 10">
              <a:extLst>
                <a:ext uri="{FF2B5EF4-FFF2-40B4-BE49-F238E27FC236}">
                  <a16:creationId xmlns:a16="http://schemas.microsoft.com/office/drawing/2014/main" id="{6FA9733B-6823-6946-0E64-64676D2E3DCE}"/>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18" name="Rectangle 17">
              <a:extLst>
                <a:ext uri="{FF2B5EF4-FFF2-40B4-BE49-F238E27FC236}">
                  <a16:creationId xmlns:a16="http://schemas.microsoft.com/office/drawing/2014/main" id="{9EA0A186-151C-BB3F-3696-AB54EC5D371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9" name="Oval 43">
            <a:extLst>
              <a:ext uri="{FF2B5EF4-FFF2-40B4-BE49-F238E27FC236}">
                <a16:creationId xmlns:a16="http://schemas.microsoft.com/office/drawing/2014/main" id="{EC239F5C-81E7-125E-1329-8D711144E7EC}"/>
              </a:ext>
            </a:extLst>
          </p:cNvPr>
          <p:cNvSpPr/>
          <p:nvPr/>
        </p:nvSpPr>
        <p:spPr>
          <a:xfrm>
            <a:off x="2347816" y="1822316"/>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0" name="Oval 45">
            <a:extLst>
              <a:ext uri="{FF2B5EF4-FFF2-40B4-BE49-F238E27FC236}">
                <a16:creationId xmlns:a16="http://schemas.microsoft.com/office/drawing/2014/main" id="{64B0B5F0-78BD-7591-9389-1D9AF30D11B4}"/>
              </a:ext>
            </a:extLst>
          </p:cNvPr>
          <p:cNvSpPr/>
          <p:nvPr/>
        </p:nvSpPr>
        <p:spPr>
          <a:xfrm>
            <a:off x="2347816" y="224243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1" name="Oval 47">
            <a:extLst>
              <a:ext uri="{FF2B5EF4-FFF2-40B4-BE49-F238E27FC236}">
                <a16:creationId xmlns:a16="http://schemas.microsoft.com/office/drawing/2014/main" id="{033D43EE-08FE-8FEF-4007-585CF939A56C}"/>
              </a:ext>
            </a:extLst>
          </p:cNvPr>
          <p:cNvSpPr/>
          <p:nvPr/>
        </p:nvSpPr>
        <p:spPr>
          <a:xfrm>
            <a:off x="2347816" y="285161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2" name="Oval 55">
            <a:extLst>
              <a:ext uri="{FF2B5EF4-FFF2-40B4-BE49-F238E27FC236}">
                <a16:creationId xmlns:a16="http://schemas.microsoft.com/office/drawing/2014/main" id="{B7A334FE-8FDB-6D03-0D86-C415739A027A}"/>
              </a:ext>
            </a:extLst>
          </p:cNvPr>
          <p:cNvSpPr>
            <a:spLocks noChangeAspect="1"/>
          </p:cNvSpPr>
          <p:nvPr/>
        </p:nvSpPr>
        <p:spPr>
          <a:xfrm>
            <a:off x="10248217" y="1804536"/>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23" name="Oval 56">
            <a:extLst>
              <a:ext uri="{FF2B5EF4-FFF2-40B4-BE49-F238E27FC236}">
                <a16:creationId xmlns:a16="http://schemas.microsoft.com/office/drawing/2014/main" id="{CC0B4853-F353-9070-2A5A-190F6160F5E3}"/>
              </a:ext>
            </a:extLst>
          </p:cNvPr>
          <p:cNvSpPr>
            <a:spLocks noChangeAspect="1"/>
          </p:cNvSpPr>
          <p:nvPr/>
        </p:nvSpPr>
        <p:spPr>
          <a:xfrm>
            <a:off x="10258213" y="235879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24" name="Oval 58">
            <a:extLst>
              <a:ext uri="{FF2B5EF4-FFF2-40B4-BE49-F238E27FC236}">
                <a16:creationId xmlns:a16="http://schemas.microsoft.com/office/drawing/2014/main" id="{C670322A-0778-4B9A-D78F-33A740F65889}"/>
              </a:ext>
            </a:extLst>
          </p:cNvPr>
          <p:cNvSpPr>
            <a:spLocks noChangeAspect="1"/>
          </p:cNvSpPr>
          <p:nvPr/>
        </p:nvSpPr>
        <p:spPr>
          <a:xfrm>
            <a:off x="10260173" y="287248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25" name="Oval 60">
            <a:extLst>
              <a:ext uri="{FF2B5EF4-FFF2-40B4-BE49-F238E27FC236}">
                <a16:creationId xmlns:a16="http://schemas.microsoft.com/office/drawing/2014/main" id="{E311CB7F-3948-5628-3BA1-C46177AEC8BE}"/>
              </a:ext>
            </a:extLst>
          </p:cNvPr>
          <p:cNvSpPr>
            <a:spLocks noChangeAspect="1"/>
          </p:cNvSpPr>
          <p:nvPr/>
        </p:nvSpPr>
        <p:spPr>
          <a:xfrm>
            <a:off x="10198088" y="560099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26" name="Oval 10">
            <a:extLst>
              <a:ext uri="{FF2B5EF4-FFF2-40B4-BE49-F238E27FC236}">
                <a16:creationId xmlns:a16="http://schemas.microsoft.com/office/drawing/2014/main" id="{4C96FD38-541B-E48C-B7C7-84B9631C1620}"/>
              </a:ext>
            </a:extLst>
          </p:cNvPr>
          <p:cNvSpPr/>
          <p:nvPr/>
        </p:nvSpPr>
        <p:spPr>
          <a:xfrm>
            <a:off x="2404004" y="547903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a:solidFill>
                <a:schemeClr val="tx2"/>
              </a:solidFill>
            </a:endParaRPr>
          </a:p>
        </p:txBody>
      </p:sp>
      <p:sp>
        <p:nvSpPr>
          <p:cNvPr id="27" name="TextBox 9">
            <a:extLst>
              <a:ext uri="{FF2B5EF4-FFF2-40B4-BE49-F238E27FC236}">
                <a16:creationId xmlns:a16="http://schemas.microsoft.com/office/drawing/2014/main" id="{D3E70596-A27A-FE80-F315-F76370DC7649}"/>
              </a:ext>
            </a:extLst>
          </p:cNvPr>
          <p:cNvSpPr txBox="1"/>
          <p:nvPr/>
        </p:nvSpPr>
        <p:spPr>
          <a:xfrm>
            <a:off x="5695854" y="5638118"/>
            <a:ext cx="3922174" cy="337015"/>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8" name="TextBox 9">
            <a:extLst>
              <a:ext uri="{FF2B5EF4-FFF2-40B4-BE49-F238E27FC236}">
                <a16:creationId xmlns:a16="http://schemas.microsoft.com/office/drawing/2014/main" id="{76C59CFD-1E5C-2CE8-D7AB-0ABF51BA7BB3}"/>
              </a:ext>
            </a:extLst>
          </p:cNvPr>
          <p:cNvSpPr txBox="1"/>
          <p:nvPr/>
        </p:nvSpPr>
        <p:spPr>
          <a:xfrm>
            <a:off x="3806304" y="1866468"/>
            <a:ext cx="6237475" cy="335028"/>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chemeClr val="tx2"/>
                </a:solidFill>
                <a:ea typeface="Arial Unicode MS" pitchFamily="34" charset="-128"/>
              </a:rPr>
              <a:t>(</a:t>
            </a:r>
            <a:r>
              <a:rPr lang="ar-MA" b="1" dirty="0">
                <a:solidFill>
                  <a:srgbClr val="106585"/>
                </a:solidFill>
                <a:latin typeface="Calibri" panose="020F0502020204030204" pitchFamily="34" charset="0"/>
                <a:cs typeface="Calibri" panose="020F0502020204030204" pitchFamily="34" charset="0"/>
              </a:rPr>
              <a:t>التصريح بالأهداف- مراقبة الواجبات المنزلية) </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9" name="TextBox 9">
            <a:extLst>
              <a:ext uri="{FF2B5EF4-FFF2-40B4-BE49-F238E27FC236}">
                <a16:creationId xmlns:a16="http://schemas.microsoft.com/office/drawing/2014/main" id="{90238F6C-7A39-9D02-0321-7B4EDE839ECA}"/>
              </a:ext>
            </a:extLst>
          </p:cNvPr>
          <p:cNvSpPr txBox="1"/>
          <p:nvPr/>
        </p:nvSpPr>
        <p:spPr>
          <a:xfrm>
            <a:off x="5296517" y="2387944"/>
            <a:ext cx="4747262" cy="337015"/>
          </a:xfrm>
          <a:prstGeom prst="rect">
            <a:avLst/>
          </a:prstGeom>
        </p:spPr>
        <p:txBody>
          <a:bodyPr wrap="square" lIns="0" tIns="0" rIns="0" bIns="0" rtlCol="0" anchor="t">
            <a:spAutoFit/>
          </a:bodyPr>
          <a:lstStyle/>
          <a:p>
            <a:pPr algn="r" defTabSz="457212" rtl="1">
              <a:lnSpc>
                <a:spcPts val="2799"/>
              </a:lnSpc>
            </a:pPr>
            <a:r>
              <a:rPr lang="ar-MA" sz="2000" b="1" dirty="0">
                <a:solidFill>
                  <a:srgbClr val="002060"/>
                </a:solidFill>
                <a:latin typeface="Calibri" panose="020F0502020204030204" pitchFamily="34" charset="0"/>
                <a:cs typeface="Calibri" panose="020F0502020204030204" pitchFamily="34" charset="0"/>
              </a:rPr>
              <a:t>التذكير بمكتسبات حصة التعرف والبناء  </a:t>
            </a:r>
            <a:endParaRPr lang="fr-FR" sz="2000" b="1" dirty="0">
              <a:solidFill>
                <a:srgbClr val="002060"/>
              </a:solidFill>
              <a:latin typeface="Calibri" panose="020F0502020204030204" pitchFamily="34" charset="0"/>
              <a:cs typeface="Calibri" panose="020F0502020204030204" pitchFamily="34" charset="0"/>
            </a:endParaRPr>
          </a:p>
        </p:txBody>
      </p:sp>
      <p:sp>
        <p:nvSpPr>
          <p:cNvPr id="30" name="TextBox 9">
            <a:extLst>
              <a:ext uri="{FF2B5EF4-FFF2-40B4-BE49-F238E27FC236}">
                <a16:creationId xmlns:a16="http://schemas.microsoft.com/office/drawing/2014/main" id="{86CAB0DE-F24E-1E38-10CE-30A6CC5BD24A}"/>
              </a:ext>
            </a:extLst>
          </p:cNvPr>
          <p:cNvSpPr txBox="1"/>
          <p:nvPr/>
        </p:nvSpPr>
        <p:spPr>
          <a:xfrm>
            <a:off x="4270686" y="2955042"/>
            <a:ext cx="5621243" cy="1952842"/>
          </a:xfrm>
          <a:prstGeom prst="rect">
            <a:avLst/>
          </a:prstGeom>
        </p:spPr>
        <p:txBody>
          <a:bodyPr wrap="square" lIns="0" tIns="0" rIns="0" bIns="0" rtlCol="0" anchor="t">
            <a:spAutoFit/>
          </a:bodyPr>
          <a:lstStyle/>
          <a:p>
            <a:pPr algn="r" defTabSz="685834" rtl="1">
              <a:defRPr/>
            </a:pPr>
            <a:r>
              <a:rPr lang="ar-MA" sz="2000" b="1" dirty="0">
                <a:solidFill>
                  <a:srgbClr val="002060"/>
                </a:solidFill>
                <a:latin typeface="Calibri" panose="020F0502020204030204" pitchFamily="34" charset="0"/>
                <a:cs typeface="Calibri" panose="020F0502020204030204" pitchFamily="34" charset="0"/>
              </a:rPr>
              <a:t>ورشة الكتابة: إنتاج نص حجاجي (الكتابة)</a:t>
            </a:r>
          </a:p>
          <a:p>
            <a:pPr algn="r" defTabSz="685834" rtl="1">
              <a:defRPr/>
            </a:pPr>
            <a:endParaRPr lang="ar-MA" sz="2000" b="1" dirty="0">
              <a:solidFill>
                <a:srgbClr val="002060"/>
              </a:solidFill>
              <a:latin typeface="Calibri" panose="020F0502020204030204" pitchFamily="34" charset="0"/>
              <a:cs typeface="Calibri" panose="020F0502020204030204" pitchFamily="34" charset="0"/>
            </a:endParaRP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التهيئة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المشترك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المستقل</a:t>
            </a:r>
          </a:p>
        </p:txBody>
      </p:sp>
      <p:sp>
        <p:nvSpPr>
          <p:cNvPr id="31" name="Rectangle 30">
            <a:extLst>
              <a:ext uri="{FF2B5EF4-FFF2-40B4-BE49-F238E27FC236}">
                <a16:creationId xmlns:a16="http://schemas.microsoft.com/office/drawing/2014/main" id="{018E9441-EBC4-3165-F07B-F8D1DC59B328}"/>
              </a:ext>
            </a:extLst>
          </p:cNvPr>
          <p:cNvSpPr/>
          <p:nvPr/>
        </p:nvSpPr>
        <p:spPr>
          <a:xfrm>
            <a:off x="2973758" y="2002189"/>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02</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2" name="Rectangle 31">
            <a:extLst>
              <a:ext uri="{FF2B5EF4-FFF2-40B4-BE49-F238E27FC236}">
                <a16:creationId xmlns:a16="http://schemas.microsoft.com/office/drawing/2014/main" id="{EA4AC5C4-BEF8-F483-667A-E67E2C90943B}"/>
              </a:ext>
            </a:extLst>
          </p:cNvPr>
          <p:cNvSpPr/>
          <p:nvPr/>
        </p:nvSpPr>
        <p:spPr>
          <a:xfrm>
            <a:off x="2983155" y="2963826"/>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45</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دقيقة</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3" name="Rectangle 32">
            <a:extLst>
              <a:ext uri="{FF2B5EF4-FFF2-40B4-BE49-F238E27FC236}">
                <a16:creationId xmlns:a16="http://schemas.microsoft.com/office/drawing/2014/main" id="{7EFEF471-2C14-0D70-4614-26CFB8CEDC92}"/>
              </a:ext>
            </a:extLst>
          </p:cNvPr>
          <p:cNvSpPr/>
          <p:nvPr/>
        </p:nvSpPr>
        <p:spPr>
          <a:xfrm>
            <a:off x="3130582" y="5656918"/>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03</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4" name="ZoneTexte 19">
            <a:extLst>
              <a:ext uri="{FF2B5EF4-FFF2-40B4-BE49-F238E27FC236}">
                <a16:creationId xmlns:a16="http://schemas.microsoft.com/office/drawing/2014/main" id="{47DA197F-A192-65D0-1454-D7475A633F33}"/>
              </a:ext>
            </a:extLst>
          </p:cNvPr>
          <p:cNvSpPr txBox="1"/>
          <p:nvPr/>
        </p:nvSpPr>
        <p:spPr>
          <a:xfrm>
            <a:off x="2994226" y="2362377"/>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05 دقائق</a:t>
            </a:r>
            <a:endParaRPr kumimoji="0" lang="fr-FR" sz="1867" b="1" i="0" u="none" strike="noStrike" kern="1200" cap="none" spc="0" normalizeH="0" baseline="0" noProof="0" dirty="0">
              <a:ln>
                <a:noFill/>
              </a:ln>
              <a:solidFill>
                <a:srgbClr val="156082"/>
              </a:solidFill>
              <a:effectLst/>
              <a:uLnTx/>
              <a:uFillTx/>
              <a:latin typeface="Poppins ExtraBold" panose="020B0604020202020204" charset="0"/>
              <a:ea typeface="+mn-ea"/>
              <a:cs typeface="+mn-cs"/>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02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755199" y="3680610"/>
            <a:ext cx="940546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إنتاج نص حجاجي  أقنع فيه القارئ بوجهة نظر بالحجج</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B6D3-D030-8660-C07E-D985091578C5}"/>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BB92142-C635-DB10-BC53-5AA129E85613}"/>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57C78D3C-EF70-9687-F0D1-F438F709EF17}"/>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EA1F5B2F-CCD6-1B9B-E4BB-BD257B27170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4F875723-8D0B-0C13-9012-98F6B660AB4B}"/>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B62A085-B14A-2C44-2C9F-9CD89C8ACF47}"/>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38FFDDE1-CDBA-5F1D-54B5-A3A0E3A7BD4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89B147C4-C094-6B42-BA87-F3E48EA78DF8}"/>
              </a:ext>
            </a:extLst>
          </p:cNvPr>
          <p:cNvSpPr txBox="1"/>
          <p:nvPr/>
        </p:nvSpPr>
        <p:spPr>
          <a:xfrm>
            <a:off x="5006985" y="1885513"/>
            <a:ext cx="5595077" cy="2677656"/>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ورشة</a:t>
            </a:r>
            <a:r>
              <a:rPr lang="ar-MA" sz="9600" b="1" i="0" u="none" strike="noStrike" cap="none" dirty="0">
                <a:solidFill>
                  <a:srgbClr val="44546A"/>
                </a:solidFill>
                <a:latin typeface="Calibri"/>
                <a:ea typeface="Calibri"/>
                <a:cs typeface="Calibri"/>
                <a:sym typeface="Calibri"/>
              </a:rPr>
              <a:t> </a:t>
            </a:r>
            <a:r>
              <a:rPr lang="ar-MA" sz="8000" b="1" dirty="0">
                <a:solidFill>
                  <a:schemeClr val="accent2"/>
                </a:solidFill>
                <a:latin typeface="Calibri"/>
                <a:ea typeface="Calibri"/>
                <a:cs typeface="Calibri"/>
                <a:sym typeface="Calibri"/>
              </a:rPr>
              <a:t>الكتابة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45 دقيقة</a:t>
            </a:r>
          </a:p>
        </p:txBody>
      </p:sp>
      <p:pic>
        <p:nvPicPr>
          <p:cNvPr id="2" name="Picture 2">
            <a:extLst>
              <a:ext uri="{FF2B5EF4-FFF2-40B4-BE49-F238E27FC236}">
                <a16:creationId xmlns:a16="http://schemas.microsoft.com/office/drawing/2014/main" id="{CA86F8EA-B7C0-7BB6-36F7-5C2C721BCD9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9404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80FB-53D4-C72D-9DE4-26FE01D5F47B}"/>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4B7BC30E-1DB0-F6D4-E66E-23643AE3B7A0}"/>
              </a:ext>
            </a:extLst>
          </p:cNvPr>
          <p:cNvSpPr txBox="1">
            <a:spLocks noChangeArrowheads="1"/>
          </p:cNvSpPr>
          <p:nvPr/>
        </p:nvSpPr>
        <p:spPr bwMode="auto">
          <a:xfrm>
            <a:off x="32624" y="153080"/>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بمكتسبات حصة التعرف والبناء</a:t>
            </a:r>
          </a:p>
        </p:txBody>
      </p:sp>
      <p:sp>
        <p:nvSpPr>
          <p:cNvPr id="3" name="Titre 2">
            <a:extLst>
              <a:ext uri="{FF2B5EF4-FFF2-40B4-BE49-F238E27FC236}">
                <a16:creationId xmlns:a16="http://schemas.microsoft.com/office/drawing/2014/main" id="{84CC4FC6-0D07-6C5F-EF3A-AE55C06A1EFB}"/>
              </a:ext>
            </a:extLst>
          </p:cNvPr>
          <p:cNvSpPr txBox="1">
            <a:spLocks/>
          </p:cNvSpPr>
          <p:nvPr/>
        </p:nvSpPr>
        <p:spPr>
          <a:xfrm>
            <a:off x="2186862" y="433050"/>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يطلب المدرس من المتعلمين التذكير بمكتسبات حصة التعرف والبناء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grpSp>
        <p:nvGrpSpPr>
          <p:cNvPr id="4" name="Groupe 3">
            <a:extLst>
              <a:ext uri="{FF2B5EF4-FFF2-40B4-BE49-F238E27FC236}">
                <a16:creationId xmlns:a16="http://schemas.microsoft.com/office/drawing/2014/main" id="{E4E24868-97DA-32A5-4BDE-107D7194E5DB}"/>
              </a:ext>
            </a:extLst>
          </p:cNvPr>
          <p:cNvGrpSpPr/>
          <p:nvPr/>
        </p:nvGrpSpPr>
        <p:grpSpPr>
          <a:xfrm>
            <a:off x="5048250" y="1561073"/>
            <a:ext cx="6694017" cy="3932707"/>
            <a:chOff x="4572000" y="1583372"/>
            <a:chExt cx="6694017" cy="3932707"/>
          </a:xfrm>
        </p:grpSpPr>
        <p:grpSp>
          <p:nvGrpSpPr>
            <p:cNvPr id="6" name="Group 14">
              <a:extLst>
                <a:ext uri="{FF2B5EF4-FFF2-40B4-BE49-F238E27FC236}">
                  <a16:creationId xmlns:a16="http://schemas.microsoft.com/office/drawing/2014/main" id="{08871E2C-816C-C4EC-20A4-DC9C5500DD2E}"/>
                </a:ext>
              </a:extLst>
            </p:cNvPr>
            <p:cNvGrpSpPr/>
            <p:nvPr/>
          </p:nvGrpSpPr>
          <p:grpSpPr>
            <a:xfrm>
              <a:off x="4572000" y="1642150"/>
              <a:ext cx="6694017" cy="3873929"/>
              <a:chOff x="1641585" y="1048972"/>
              <a:chExt cx="5867403" cy="3260732"/>
            </a:xfrm>
          </p:grpSpPr>
          <p:sp>
            <p:nvSpPr>
              <p:cNvPr id="9" name="Rectangle : coins arrondis 10">
                <a:extLst>
                  <a:ext uri="{FF2B5EF4-FFF2-40B4-BE49-F238E27FC236}">
                    <a16:creationId xmlns:a16="http://schemas.microsoft.com/office/drawing/2014/main" id="{6E32BDA3-0131-274B-392D-8871732B3EB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0" name="Rectangle 18">
                <a:extLst>
                  <a:ext uri="{FF2B5EF4-FFF2-40B4-BE49-F238E27FC236}">
                    <a16:creationId xmlns:a16="http://schemas.microsoft.com/office/drawing/2014/main" id="{3213B3B3-D28D-5696-DD10-119D4EAE799C}"/>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1" name="Rectangle 19">
                <a:extLst>
                  <a:ext uri="{FF2B5EF4-FFF2-40B4-BE49-F238E27FC236}">
                    <a16:creationId xmlns:a16="http://schemas.microsoft.com/office/drawing/2014/main" id="{3282B42E-C2DB-414D-2594-C40322F3CEEF}"/>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8" name="TextBox 6">
              <a:extLst>
                <a:ext uri="{FF2B5EF4-FFF2-40B4-BE49-F238E27FC236}">
                  <a16:creationId xmlns:a16="http://schemas.microsoft.com/office/drawing/2014/main" id="{FFD129AE-DFB2-2F34-6E1E-2F5DDDA810E4}"/>
                </a:ext>
              </a:extLst>
            </p:cNvPr>
            <p:cNvSpPr txBox="1"/>
            <p:nvPr/>
          </p:nvSpPr>
          <p:spPr>
            <a:xfrm>
              <a:off x="4793540" y="1583372"/>
              <a:ext cx="6369613" cy="257679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التذكير بمكتسبات حصة التعرف والبناء</a:t>
              </a:r>
              <a:br>
                <a:rPr lang="ar-MA" sz="4800" b="1" kern="0" dirty="0">
                  <a:solidFill>
                    <a:srgbClr val="44546A"/>
                  </a:solidFill>
                  <a:latin typeface="Calibri"/>
                  <a:ea typeface="Calibri"/>
                  <a:cs typeface="Calibri"/>
                  <a:sym typeface="Calibri"/>
                </a:rPr>
              </a:b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grpSp>
        <p:nvGrpSpPr>
          <p:cNvPr id="17" name="Group 43">
            <a:extLst>
              <a:ext uri="{FF2B5EF4-FFF2-40B4-BE49-F238E27FC236}">
                <a16:creationId xmlns:a16="http://schemas.microsoft.com/office/drawing/2014/main" id="{A146DED4-F806-592D-446E-CD79E8923451}"/>
              </a:ext>
            </a:extLst>
          </p:cNvPr>
          <p:cNvGrpSpPr/>
          <p:nvPr/>
        </p:nvGrpSpPr>
        <p:grpSpPr>
          <a:xfrm>
            <a:off x="9124336" y="5704383"/>
            <a:ext cx="2687502" cy="936371"/>
            <a:chOff x="8534400" y="4917801"/>
            <a:chExt cx="2687501" cy="936370"/>
          </a:xfrm>
        </p:grpSpPr>
        <p:sp>
          <p:nvSpPr>
            <p:cNvPr id="18" name="Oval 41">
              <a:extLst>
                <a:ext uri="{FF2B5EF4-FFF2-40B4-BE49-F238E27FC236}">
                  <a16:creationId xmlns:a16="http://schemas.microsoft.com/office/drawing/2014/main" id="{2ADCB594-E90A-EF3A-5AA6-8F4F5FE4F3AD}"/>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9" name="Rectangle 18">
              <a:extLst>
                <a:ext uri="{FF2B5EF4-FFF2-40B4-BE49-F238E27FC236}">
                  <a16:creationId xmlns:a16="http://schemas.microsoft.com/office/drawing/2014/main" id="{E158B82C-68ED-9BF9-47F4-068D73AE10D1}"/>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08 دقائق </a:t>
              </a:r>
            </a:p>
          </p:txBody>
        </p:sp>
      </p:grpSp>
      <p:pic>
        <p:nvPicPr>
          <p:cNvPr id="12" name="Image 11">
            <a:extLst>
              <a:ext uri="{FF2B5EF4-FFF2-40B4-BE49-F238E27FC236}">
                <a16:creationId xmlns:a16="http://schemas.microsoft.com/office/drawing/2014/main" id="{77A6F1DE-F757-91FF-EFF0-DC850A8258F0}"/>
              </a:ext>
            </a:extLst>
          </p:cNvPr>
          <p:cNvPicPr>
            <a:picLocks noChangeAspect="1"/>
          </p:cNvPicPr>
          <p:nvPr/>
        </p:nvPicPr>
        <p:blipFill>
          <a:blip r:embed="rId3"/>
          <a:stretch>
            <a:fillRect/>
          </a:stretch>
        </p:blipFill>
        <p:spPr>
          <a:xfrm>
            <a:off x="380162" y="189255"/>
            <a:ext cx="4565224" cy="6515665"/>
          </a:xfrm>
          <a:prstGeom prst="rect">
            <a:avLst/>
          </a:prstGeom>
        </p:spPr>
      </p:pic>
    </p:spTree>
    <p:extLst>
      <p:ext uri="{BB962C8B-B14F-4D97-AF65-F5344CB8AC3E}">
        <p14:creationId xmlns:p14="http://schemas.microsoft.com/office/powerpoint/2010/main" val="240314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A4BED-337A-1D3E-A653-8D79A936C4E8}"/>
            </a:ext>
          </a:extLst>
        </p:cNvPr>
        <p:cNvGrpSpPr/>
        <p:nvPr/>
      </p:nvGrpSpPr>
      <p:grpSpPr>
        <a:xfrm>
          <a:off x="0" y="0"/>
          <a:ext cx="0" cy="0"/>
          <a:chOff x="0" y="0"/>
          <a:chExt cx="0" cy="0"/>
        </a:xfrm>
      </p:grpSpPr>
      <p:sp>
        <p:nvSpPr>
          <p:cNvPr id="5" name="TextBox 13">
            <a:extLst>
              <a:ext uri="{FF2B5EF4-FFF2-40B4-BE49-F238E27FC236}">
                <a16:creationId xmlns:a16="http://schemas.microsoft.com/office/drawing/2014/main" id="{F98C3A61-69A1-44EA-29A1-A7BB609396FF}"/>
              </a:ext>
            </a:extLst>
          </p:cNvPr>
          <p:cNvSpPr txBox="1">
            <a:spLocks noChangeArrowheads="1"/>
          </p:cNvSpPr>
          <p:nvPr/>
        </p:nvSpPr>
        <p:spPr bwMode="auto">
          <a:xfrm>
            <a:off x="649589" y="49385"/>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بعد التذكير بعناصر كتابة نص حجاجي، نذكر ب</a:t>
            </a:r>
            <a:r>
              <a:rPr lang="ar-MA" sz="1800" b="1" dirty="0">
                <a:solidFill>
                  <a:schemeClr val="bg2">
                    <a:lumMod val="50000"/>
                  </a:schemeClr>
                </a:solidFill>
                <a:cs typeface="Calibri" panose="020F0502020204030204" pitchFamily="34" charset="0"/>
              </a:rPr>
              <a:t>المهمة النهائية التي سنشتغل عليها. ركزوا جيدا، سأشرح مكوناتها.</a:t>
            </a:r>
          </a:p>
        </p:txBody>
      </p:sp>
      <p:sp>
        <p:nvSpPr>
          <p:cNvPr id="7" name="Titre 3">
            <a:extLst>
              <a:ext uri="{FF2B5EF4-FFF2-40B4-BE49-F238E27FC236}">
                <a16:creationId xmlns:a16="http://schemas.microsoft.com/office/drawing/2014/main" id="{8621DC5B-5D5C-3AD7-5B1C-31AA3FFF379A}"/>
              </a:ext>
            </a:extLst>
          </p:cNvPr>
          <p:cNvSpPr txBox="1">
            <a:spLocks/>
          </p:cNvSpPr>
          <p:nvPr/>
        </p:nvSpPr>
        <p:spPr>
          <a:xfrm>
            <a:off x="649590" y="534296"/>
            <a:ext cx="10892821" cy="455299"/>
          </a:xfrm>
          <a:prstGeom prst="rect">
            <a:avLst/>
          </a:prstGeom>
        </p:spPr>
        <p:txBody>
          <a:bodyPr>
            <a:no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المهمة ويقرأ التعليمة، ويطلب من المتعلمين التركيز لتعرف مكوناتها، مستعينا بالشرح على السبورة..</a:t>
            </a:r>
            <a:endParaRPr lang="ar-MA" sz="1400" dirty="0"/>
          </a:p>
        </p:txBody>
      </p:sp>
      <p:pic>
        <p:nvPicPr>
          <p:cNvPr id="9" name="Image 8">
            <a:extLst>
              <a:ext uri="{FF2B5EF4-FFF2-40B4-BE49-F238E27FC236}">
                <a16:creationId xmlns:a16="http://schemas.microsoft.com/office/drawing/2014/main" id="{69024508-4DB5-4448-FB87-69D9D0CEA2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sp>
        <p:nvSpPr>
          <p:cNvPr id="2" name="Rectangle: Rounded Corners 55">
            <a:extLst>
              <a:ext uri="{FF2B5EF4-FFF2-40B4-BE49-F238E27FC236}">
                <a16:creationId xmlns:a16="http://schemas.microsoft.com/office/drawing/2014/main" id="{6D970D37-662E-6CB6-6D31-911BF1E23D52}"/>
              </a:ext>
            </a:extLst>
          </p:cNvPr>
          <p:cNvSpPr/>
          <p:nvPr/>
        </p:nvSpPr>
        <p:spPr>
          <a:xfrm>
            <a:off x="1012791" y="3677566"/>
            <a:ext cx="9358771" cy="1665245"/>
          </a:xfrm>
          <a:prstGeom prst="roundRect">
            <a:avLst/>
          </a:prstGeom>
          <a:solidFill>
            <a:schemeClr val="accent2">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أنتجُ نصا</a:t>
            </a:r>
            <a:r>
              <a:rPr lang="ar-M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حجاجيا</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مِن</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اثْنَيْ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عَشَرَ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سَطْراً</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أقنعُ فيه القارئ بوجهة نظر خاصة،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مُسْتَثْمِراً الْمُعْجَمَ وَالتَّعابير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Ellipse 2">
            <a:extLst>
              <a:ext uri="{FF2B5EF4-FFF2-40B4-BE49-F238E27FC236}">
                <a16:creationId xmlns:a16="http://schemas.microsoft.com/office/drawing/2014/main" id="{AFF069D2-96D9-F964-0FD4-D8E21F8C7B73}"/>
              </a:ext>
            </a:extLst>
          </p:cNvPr>
          <p:cNvSpPr/>
          <p:nvPr/>
        </p:nvSpPr>
        <p:spPr>
          <a:xfrm>
            <a:off x="2818010" y="1948344"/>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حجاجي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278;p75">
            <a:extLst>
              <a:ext uri="{FF2B5EF4-FFF2-40B4-BE49-F238E27FC236}">
                <a16:creationId xmlns:a16="http://schemas.microsoft.com/office/drawing/2014/main" id="{8B7E7128-8168-BFF7-FEF3-3516C64CAE08}"/>
              </a:ext>
            </a:extLst>
          </p:cNvPr>
          <p:cNvSpPr/>
          <p:nvPr/>
        </p:nvSpPr>
        <p:spPr>
          <a:xfrm>
            <a:off x="7354529" y="3971605"/>
            <a:ext cx="1917290" cy="650236"/>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Google Shape;1278;p75">
            <a:extLst>
              <a:ext uri="{FF2B5EF4-FFF2-40B4-BE49-F238E27FC236}">
                <a16:creationId xmlns:a16="http://schemas.microsoft.com/office/drawing/2014/main" id="{98F74442-77AA-EFDC-F09D-5D8DE49EDBAD}"/>
              </a:ext>
            </a:extLst>
          </p:cNvPr>
          <p:cNvSpPr/>
          <p:nvPr/>
        </p:nvSpPr>
        <p:spPr>
          <a:xfrm>
            <a:off x="1429020" y="4033763"/>
            <a:ext cx="2637291"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5088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ppt_w</p:attrName>
                                        </p:attrNameLst>
                                      </p:cBhvr>
                                      <p:tavLst>
                                        <p:tav tm="0">
                                          <p:val>
                                            <p:strVal val="0"/>
                                          </p:val>
                                        </p:tav>
                                        <p:tav tm="100000">
                                          <p:val>
                                            <p:strVal val="#ppt_w"/>
                                          </p:val>
                                        </p:tav>
                                      </p:tavLst>
                                    </p:anim>
                                    <p:anim calcmode="lin" valueType="num">
                                      <p:cBhvr additive="base">
                                        <p:cTn id="8" dur="500"/>
                                        <p:tgtEl>
                                          <p:spTgt spid="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ppt_w</p:attrName>
                                        </p:attrNameLst>
                                      </p:cBhvr>
                                      <p:tavLst>
                                        <p:tav tm="0">
                                          <p:val>
                                            <p:strVal val="0"/>
                                          </p:val>
                                        </p:tav>
                                        <p:tav tm="100000">
                                          <p:val>
                                            <p:strVal val="#ppt_w"/>
                                          </p:val>
                                        </p:tav>
                                      </p:tavLst>
                                    </p:anim>
                                    <p:anim calcmode="lin" valueType="num">
                                      <p:cBhvr additive="base">
                                        <p:cTn id="14" dur="500"/>
                                        <p:tgtEl>
                                          <p:spTgt spid="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4138-A341-233C-9FB8-04E8ACEA8B94}"/>
            </a:ext>
          </a:extLst>
        </p:cNvPr>
        <p:cNvGrpSpPr/>
        <p:nvPr/>
      </p:nvGrpSpPr>
      <p:grpSpPr>
        <a:xfrm>
          <a:off x="0" y="0"/>
          <a:ext cx="0" cy="0"/>
          <a:chOff x="0" y="0"/>
          <a:chExt cx="0" cy="0"/>
        </a:xfrm>
      </p:grpSpPr>
      <p:sp>
        <p:nvSpPr>
          <p:cNvPr id="4" name="TextBox 13">
            <a:extLst>
              <a:ext uri="{FF2B5EF4-FFF2-40B4-BE49-F238E27FC236}">
                <a16:creationId xmlns:a16="http://schemas.microsoft.com/office/drawing/2014/main" id="{39FBFCF5-08F8-65D8-1F51-CCEC8122E10E}"/>
              </a:ext>
            </a:extLst>
          </p:cNvPr>
          <p:cNvSpPr txBox="1"/>
          <p:nvPr/>
        </p:nvSpPr>
        <p:spPr>
          <a:xfrm>
            <a:off x="2718612" y="322079"/>
            <a:ext cx="8644935" cy="362022"/>
          </a:xfrm>
          <a:prstGeom prst="rect">
            <a:avLst/>
          </a:prstGeom>
          <a:noFill/>
        </p:spPr>
        <p:txBody>
          <a:bodyPr wrap="square">
            <a:spAutoFit/>
          </a:bodyPr>
          <a:lstStyle/>
          <a:p>
            <a:pPr algn="r" rtl="1">
              <a:lnSpc>
                <a:spcPts val="2075"/>
              </a:lnSpc>
            </a:pPr>
            <a:r>
              <a:rPr lang="ar-MA" sz="2000" b="1" kern="0" dirty="0">
                <a:solidFill>
                  <a:srgbClr val="002060"/>
                </a:solidFill>
                <a:latin typeface="Calibri" panose="020F0502020204030204" pitchFamily="34" charset="0"/>
                <a:cs typeface="Calibri" panose="020F0502020204030204" pitchFamily="34" charset="0"/>
              </a:rPr>
              <a:t>لنتعرف الآن، مكونات المهمة وعناصرها:  إنتاج نص حجاجي أقنع فيه بوجهة نظر  </a:t>
            </a:r>
          </a:p>
        </p:txBody>
      </p:sp>
      <p:sp>
        <p:nvSpPr>
          <p:cNvPr id="6" name="Titre 9">
            <a:extLst>
              <a:ext uri="{FF2B5EF4-FFF2-40B4-BE49-F238E27FC236}">
                <a16:creationId xmlns:a16="http://schemas.microsoft.com/office/drawing/2014/main" id="{751BF939-4DB5-48EB-C91E-3A972ED04A49}"/>
              </a:ext>
            </a:extLst>
          </p:cNvPr>
          <p:cNvSpPr>
            <a:spLocks noGrp="1"/>
          </p:cNvSpPr>
          <p:nvPr>
            <p:ph type="title"/>
          </p:nvPr>
        </p:nvSpPr>
        <p:spPr>
          <a:xfrm>
            <a:off x="1202443" y="589601"/>
            <a:ext cx="10161104" cy="470617"/>
          </a:xfrm>
        </p:spPr>
        <p:txBody>
          <a:bodyPr>
            <a:normAutofit/>
          </a:bodyPr>
          <a:lstStyle/>
          <a:p>
            <a:r>
              <a:rPr lang="ar-MA" sz="1400" i="0" kern="0" dirty="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fr-FR" sz="1400" i="0" dirty="0">
              <a:solidFill>
                <a:schemeClr val="bg2">
                  <a:lumMod val="75000"/>
                </a:schemeClr>
              </a:solidFill>
            </a:endParaRPr>
          </a:p>
        </p:txBody>
      </p:sp>
      <p:pic>
        <p:nvPicPr>
          <p:cNvPr id="2" name="Image 1">
            <a:extLst>
              <a:ext uri="{FF2B5EF4-FFF2-40B4-BE49-F238E27FC236}">
                <a16:creationId xmlns:a16="http://schemas.microsoft.com/office/drawing/2014/main" id="{8C0B4959-02C5-9CD5-1F53-426359151A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graphicFrame>
        <p:nvGraphicFramePr>
          <p:cNvPr id="5" name="Diagramme 4">
            <a:extLst>
              <a:ext uri="{FF2B5EF4-FFF2-40B4-BE49-F238E27FC236}">
                <a16:creationId xmlns:a16="http://schemas.microsoft.com/office/drawing/2014/main" id="{15F6DDCA-E003-16B5-61E3-9273B69FE351}"/>
              </a:ext>
            </a:extLst>
          </p:cNvPr>
          <p:cNvGraphicFramePr/>
          <p:nvPr>
            <p:extLst>
              <p:ext uri="{D42A27DB-BD31-4B8C-83A1-F6EECF244321}">
                <p14:modId xmlns:p14="http://schemas.microsoft.com/office/powerpoint/2010/main" val="637738"/>
              </p:ext>
            </p:extLst>
          </p:nvPr>
        </p:nvGraphicFramePr>
        <p:xfrm>
          <a:off x="953728" y="1142502"/>
          <a:ext cx="10235381" cy="5125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rganigramme : Connecteur 6">
            <a:extLst>
              <a:ext uri="{FF2B5EF4-FFF2-40B4-BE49-F238E27FC236}">
                <a16:creationId xmlns:a16="http://schemas.microsoft.com/office/drawing/2014/main" id="{C29DFA1C-A82D-B7D2-2BFB-CB9F9F8D9081}"/>
              </a:ext>
            </a:extLst>
          </p:cNvPr>
          <p:cNvSpPr/>
          <p:nvPr/>
        </p:nvSpPr>
        <p:spPr>
          <a:xfrm>
            <a:off x="7413524" y="2992611"/>
            <a:ext cx="1720645" cy="1425678"/>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2310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880A-E0FE-228B-E741-EFAFC8A9E4CD}"/>
            </a:ext>
          </a:extLst>
        </p:cNvPr>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BD4D3348-69C4-DC61-16B9-F9429BDF00C8}"/>
              </a:ext>
            </a:extLst>
          </p:cNvPr>
          <p:cNvSpPr txBox="1">
            <a:spLocks/>
          </p:cNvSpPr>
          <p:nvPr/>
        </p:nvSpPr>
        <p:spPr>
          <a:xfrm>
            <a:off x="4869639" y="1585238"/>
            <a:ext cx="2452722" cy="457781"/>
          </a:xfrm>
          <a:prstGeom prst="rect">
            <a:avLst/>
          </a:prstGeom>
          <a:solidFill>
            <a:schemeClr val="bg1">
              <a:lumMod val="95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altLang="fr-FR" sz="2800" b="1" i="0" dirty="0">
                <a:solidFill>
                  <a:srgbClr val="002060"/>
                </a:solidFill>
              </a:rPr>
              <a:t>وضعية الكتابة</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C4C84BBF-7BB4-2E00-7663-08D6B00721A4}"/>
              </a:ext>
            </a:extLst>
          </p:cNvPr>
          <p:cNvSpPr txBox="1">
            <a:spLocks/>
          </p:cNvSpPr>
          <p:nvPr/>
        </p:nvSpPr>
        <p:spPr>
          <a:xfrm>
            <a:off x="919210" y="244931"/>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سننجز هذه المهمة انطلاقا من وضعية الكتابة الآتية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41052B6D-BCD6-D114-718F-8EAFB1CDC91E}"/>
              </a:ext>
            </a:extLst>
          </p:cNvPr>
          <p:cNvSpPr txBox="1">
            <a:spLocks/>
          </p:cNvSpPr>
          <p:nvPr/>
        </p:nvSpPr>
        <p:spPr>
          <a:xfrm>
            <a:off x="1341679" y="600295"/>
            <a:ext cx="10161104" cy="292443"/>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يعرض المدرس الوضعية على القراءة، ثم يتدرج في شرح المطلوب وتوضيح التعليمة وتدقيقها</a:t>
            </a:r>
            <a:r>
              <a:rPr lang="ar-MA" sz="1400" dirty="0">
                <a:solidFill>
                  <a:srgbClr val="AEABAB"/>
                </a:solidFill>
              </a:rPr>
              <a:t>.</a:t>
            </a:r>
          </a:p>
        </p:txBody>
      </p:sp>
      <p:pic>
        <p:nvPicPr>
          <p:cNvPr id="3" name="Image 2">
            <a:extLst>
              <a:ext uri="{FF2B5EF4-FFF2-40B4-BE49-F238E27FC236}">
                <a16:creationId xmlns:a16="http://schemas.microsoft.com/office/drawing/2014/main" id="{33003309-590E-EED4-2341-7D333D3FADA1}"/>
              </a:ext>
            </a:extLst>
          </p:cNvPr>
          <p:cNvPicPr>
            <a:picLocks noChangeAspect="1"/>
          </p:cNvPicPr>
          <p:nvPr/>
        </p:nvPicPr>
        <p:blipFill>
          <a:blip r:embed="rId2"/>
          <a:stretch>
            <a:fillRect/>
          </a:stretch>
        </p:blipFill>
        <p:spPr>
          <a:xfrm>
            <a:off x="1404257" y="2510710"/>
            <a:ext cx="9633857" cy="3171633"/>
          </a:xfrm>
          <a:prstGeom prst="rect">
            <a:avLst/>
          </a:prstGeom>
        </p:spPr>
      </p:pic>
    </p:spTree>
    <p:extLst>
      <p:ext uri="{BB962C8B-B14F-4D97-AF65-F5344CB8AC3E}">
        <p14:creationId xmlns:p14="http://schemas.microsoft.com/office/powerpoint/2010/main" val="43148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AD053-E28B-54FC-736A-1C2EECED1AFE}"/>
            </a:ext>
          </a:extLst>
        </p:cNvPr>
        <p:cNvGrpSpPr/>
        <p:nvPr/>
      </p:nvGrpSpPr>
      <p:grpSpPr>
        <a:xfrm>
          <a:off x="0" y="0"/>
          <a:ext cx="0" cy="0"/>
          <a:chOff x="0" y="0"/>
          <a:chExt cx="0" cy="0"/>
        </a:xfrm>
      </p:grpSpPr>
      <p:sp>
        <p:nvSpPr>
          <p:cNvPr id="7" name="Google Shape;782;p28">
            <a:extLst>
              <a:ext uri="{FF2B5EF4-FFF2-40B4-BE49-F238E27FC236}">
                <a16:creationId xmlns:a16="http://schemas.microsoft.com/office/drawing/2014/main" id="{0791C3D9-EBBC-0F3C-0B78-C60BBD4E28CD}"/>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 (الواجب المنزلي). </a:t>
            </a:r>
            <a:endParaRPr sz="2000" b="1" i="0" u="none" strike="noStrike" cap="none" dirty="0">
              <a:solidFill>
                <a:srgbClr val="757070"/>
              </a:solidFill>
              <a:latin typeface="Calibri"/>
              <a:ea typeface="Calibri"/>
              <a:cs typeface="Calibri"/>
              <a:sym typeface="Calibri"/>
            </a:endParaRPr>
          </a:p>
        </p:txBody>
      </p:sp>
      <p:sp>
        <p:nvSpPr>
          <p:cNvPr id="8" name="Google Shape;784;p28">
            <a:extLst>
              <a:ext uri="{FF2B5EF4-FFF2-40B4-BE49-F238E27FC236}">
                <a16:creationId xmlns:a16="http://schemas.microsoft.com/office/drawing/2014/main" id="{A01CA33F-E7CD-828C-554D-38238998B358}"/>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9" name="Google Shape;786;p28">
            <a:extLst>
              <a:ext uri="{FF2B5EF4-FFF2-40B4-BE49-F238E27FC236}">
                <a16:creationId xmlns:a16="http://schemas.microsoft.com/office/drawing/2014/main" id="{B943E26E-7BDD-1E9C-975E-76CC52786C3A}"/>
              </a:ext>
            </a:extLst>
          </p:cNvPr>
          <p:cNvSpPr txBox="1"/>
          <p:nvPr/>
        </p:nvSpPr>
        <p:spPr>
          <a:xfrm>
            <a:off x="5771536" y="1371156"/>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pic>
        <p:nvPicPr>
          <p:cNvPr id="4" name="Image 3">
            <a:extLst>
              <a:ext uri="{FF2B5EF4-FFF2-40B4-BE49-F238E27FC236}">
                <a16:creationId xmlns:a16="http://schemas.microsoft.com/office/drawing/2014/main" id="{777A346D-AF63-9C62-F285-2BCB3749333D}"/>
              </a:ext>
            </a:extLst>
          </p:cNvPr>
          <p:cNvPicPr>
            <a:picLocks noChangeAspect="1"/>
          </p:cNvPicPr>
          <p:nvPr/>
        </p:nvPicPr>
        <p:blipFill>
          <a:blip r:embed="rId2"/>
          <a:stretch>
            <a:fillRect/>
          </a:stretch>
        </p:blipFill>
        <p:spPr>
          <a:xfrm>
            <a:off x="688259" y="2454690"/>
            <a:ext cx="10353876" cy="2857011"/>
          </a:xfrm>
          <a:prstGeom prst="rect">
            <a:avLst/>
          </a:prstGeom>
        </p:spPr>
      </p:pic>
    </p:spTree>
    <p:extLst>
      <p:ext uri="{BB962C8B-B14F-4D97-AF65-F5344CB8AC3E}">
        <p14:creationId xmlns:p14="http://schemas.microsoft.com/office/powerpoint/2010/main" val="1632724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0F5A-9EDF-9522-7C26-1E8B60B26A44}"/>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4647A4DC-0C46-97DD-B7FF-11081F8C9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97BC430F-0DE8-4398-F29D-B27BB940FE61}"/>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spcBef>
                <a:spcPts val="0"/>
              </a:spcBef>
            </a:pPr>
            <a:r>
              <a:rPr lang="ar-MA" sz="2000" b="1" dirty="0">
                <a:solidFill>
                  <a:srgbClr val="757070"/>
                </a:solidFill>
                <a:latin typeface="Calibri"/>
                <a:cs typeface="Calibri"/>
                <a:sym typeface="Calibri"/>
              </a:rPr>
              <a:t>لنستمع إلى مقترحاتكم الخاصة بهذه الخطوة.</a:t>
            </a:r>
            <a:endParaRPr lang="ar-MA" sz="2000" dirty="0"/>
          </a:p>
        </p:txBody>
      </p:sp>
      <p:sp>
        <p:nvSpPr>
          <p:cNvPr id="4" name="Espace réservé du texte 3">
            <a:extLst>
              <a:ext uri="{FF2B5EF4-FFF2-40B4-BE49-F238E27FC236}">
                <a16:creationId xmlns:a16="http://schemas.microsoft.com/office/drawing/2014/main" id="{E1CC96A8-7B40-B963-A584-59532B29D006}"/>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 نماذج منها على السبورة، مع الحرص على  تعليل الإجابات والتأكد من صحتها</a:t>
            </a:r>
            <a:endParaRPr lang="fr-FR" dirty="0">
              <a:solidFill>
                <a:srgbClr val="BFBFBF"/>
              </a:solidFill>
            </a:endParaRPr>
          </a:p>
        </p:txBody>
      </p:sp>
      <p:sp>
        <p:nvSpPr>
          <p:cNvPr id="6" name="ZoneTexte 5">
            <a:extLst>
              <a:ext uri="{FF2B5EF4-FFF2-40B4-BE49-F238E27FC236}">
                <a16:creationId xmlns:a16="http://schemas.microsoft.com/office/drawing/2014/main" id="{748D3FA7-FBD3-7046-495F-95EDF59FED9A}"/>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912971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B833-B3F5-018E-55BE-127DF9EA4EDF}"/>
            </a:ext>
          </a:extLst>
        </p:cNvPr>
        <p:cNvGrpSpPr/>
        <p:nvPr/>
      </p:nvGrpSpPr>
      <p:grpSpPr>
        <a:xfrm>
          <a:off x="0" y="0"/>
          <a:ext cx="0" cy="0"/>
          <a:chOff x="0" y="0"/>
          <a:chExt cx="0" cy="0"/>
        </a:xfrm>
      </p:grpSpPr>
      <p:sp>
        <p:nvSpPr>
          <p:cNvPr id="7" name="Google Shape;782;p28">
            <a:extLst>
              <a:ext uri="{FF2B5EF4-FFF2-40B4-BE49-F238E27FC236}">
                <a16:creationId xmlns:a16="http://schemas.microsoft.com/office/drawing/2014/main" id="{D42CB4EE-DCC9-D2AA-3029-10029DE02F83}"/>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إليكم بعض المقترحات لعناصر التفسير التي يمكن الاستئناس بها في كتابة نص تفسيري </a:t>
            </a:r>
          </a:p>
        </p:txBody>
      </p:sp>
      <p:sp>
        <p:nvSpPr>
          <p:cNvPr id="8" name="Google Shape;784;p28">
            <a:extLst>
              <a:ext uri="{FF2B5EF4-FFF2-40B4-BE49-F238E27FC236}">
                <a16:creationId xmlns:a16="http://schemas.microsoft.com/office/drawing/2014/main" id="{06558B79-D57E-49E9-55CD-E9F694847569}"/>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9" name="Google Shape;786;p28">
            <a:extLst>
              <a:ext uri="{FF2B5EF4-FFF2-40B4-BE49-F238E27FC236}">
                <a16:creationId xmlns:a16="http://schemas.microsoft.com/office/drawing/2014/main" id="{BA46D78A-C5FE-744C-09EA-5E71D580F55D}"/>
              </a:ext>
            </a:extLst>
          </p:cNvPr>
          <p:cNvSpPr txBox="1"/>
          <p:nvPr/>
        </p:nvSpPr>
        <p:spPr>
          <a:xfrm>
            <a:off x="6676101" y="1120025"/>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graphicFrame>
        <p:nvGraphicFramePr>
          <p:cNvPr id="4" name="Tableau 3">
            <a:extLst>
              <a:ext uri="{FF2B5EF4-FFF2-40B4-BE49-F238E27FC236}">
                <a16:creationId xmlns:a16="http://schemas.microsoft.com/office/drawing/2014/main" id="{ECFBFF28-A192-C41C-2AFE-1E01F84BBDDE}"/>
              </a:ext>
            </a:extLst>
          </p:cNvPr>
          <p:cNvGraphicFramePr>
            <a:graphicFrameLocks noGrp="1"/>
          </p:cNvGraphicFramePr>
          <p:nvPr>
            <p:extLst>
              <p:ext uri="{D42A27DB-BD31-4B8C-83A1-F6EECF244321}">
                <p14:modId xmlns:p14="http://schemas.microsoft.com/office/powerpoint/2010/main" val="2874709391"/>
              </p:ext>
            </p:extLst>
          </p:nvPr>
        </p:nvGraphicFramePr>
        <p:xfrm>
          <a:off x="815567" y="2883161"/>
          <a:ext cx="10790786" cy="2953138"/>
        </p:xfrm>
        <a:graphic>
          <a:graphicData uri="http://schemas.openxmlformats.org/drawingml/2006/table">
            <a:tbl>
              <a:tblPr rtl="1" firstRow="1" firstCol="1" bandRow="1">
                <a:tableStyleId>{5940675A-B579-460E-94D1-54222C63F5DA}</a:tableStyleId>
              </a:tblPr>
              <a:tblGrid>
                <a:gridCol w="1848773">
                  <a:extLst>
                    <a:ext uri="{9D8B030D-6E8A-4147-A177-3AD203B41FA5}">
                      <a16:colId xmlns:a16="http://schemas.microsoft.com/office/drawing/2014/main" val="2782604161"/>
                    </a:ext>
                  </a:extLst>
                </a:gridCol>
                <a:gridCol w="6034691">
                  <a:extLst>
                    <a:ext uri="{9D8B030D-6E8A-4147-A177-3AD203B41FA5}">
                      <a16:colId xmlns:a16="http://schemas.microsoft.com/office/drawing/2014/main" val="636350741"/>
                    </a:ext>
                  </a:extLst>
                </a:gridCol>
                <a:gridCol w="2907322">
                  <a:extLst>
                    <a:ext uri="{9D8B030D-6E8A-4147-A177-3AD203B41FA5}">
                      <a16:colId xmlns:a16="http://schemas.microsoft.com/office/drawing/2014/main" val="3655592981"/>
                    </a:ext>
                  </a:extLst>
                </a:gridCol>
              </a:tblGrid>
              <a:tr h="757307">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القضية</a:t>
                      </a:r>
                      <a:endParaRPr lang="fr-FR" sz="3200" b="1" i="0" kern="1200" dirty="0">
                        <a:solidFill>
                          <a:schemeClr val="tx1"/>
                        </a:solidFill>
                        <a:latin typeface="+mn-lt"/>
                        <a:ea typeface="+mj-ea"/>
                        <a:cs typeface="Calibri" panose="020F0502020204030204" pitchFamily="34" charset="0"/>
                      </a:endParaRPr>
                    </a:p>
                  </a:txBody>
                  <a:tcPr marL="68580" marR="68580" marT="0" marB="0" anchor="ctr">
                    <a:solidFill>
                      <a:schemeClr val="accent3">
                        <a:lumMod val="40000"/>
                        <a:lumOff val="60000"/>
                      </a:schemeClr>
                    </a:solidFill>
                  </a:tcPr>
                </a:tc>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الأطراف</a:t>
                      </a:r>
                    </a:p>
                  </a:txBody>
                  <a:tcPr marL="68580" marR="68580" marT="0" marB="0" anchor="ctr">
                    <a:solidFill>
                      <a:schemeClr val="accent3">
                        <a:lumMod val="40000"/>
                        <a:lumOff val="60000"/>
                      </a:schemeClr>
                    </a:solidFill>
                  </a:tcPr>
                </a:tc>
                <a:tc>
                  <a:txBody>
                    <a:bodyPr/>
                    <a:lstStyle/>
                    <a:p>
                      <a:pPr algn="ctr" rtl="1">
                        <a:lnSpc>
                          <a:spcPct val="107000"/>
                        </a:lnSpc>
                        <a:spcAft>
                          <a:spcPts val="800"/>
                        </a:spcAft>
                      </a:pPr>
                      <a:r>
                        <a:rPr lang="ar-MA" sz="3200" b="1" i="0" kern="1200" dirty="0">
                          <a:solidFill>
                            <a:schemeClr val="tx1"/>
                          </a:solidFill>
                          <a:latin typeface="+mn-lt"/>
                          <a:ea typeface="+mj-ea"/>
                          <a:cs typeface="Calibri" panose="020F0502020204030204" pitchFamily="34" charset="0"/>
                        </a:rPr>
                        <a:t>الحجج</a:t>
                      </a:r>
                      <a:endParaRPr lang="fr-FR" sz="3200" b="1" i="0" kern="1200" dirty="0">
                        <a:solidFill>
                          <a:schemeClr val="tx1"/>
                        </a:solidFill>
                        <a:latin typeface="+mn-lt"/>
                        <a:ea typeface="+mj-ea"/>
                        <a:cs typeface="Calibri" panose="020F0502020204030204" pitchFamily="34" charset="0"/>
                      </a:endParaRPr>
                    </a:p>
                  </a:txBody>
                  <a:tcPr marL="68580" marR="68580" marT="0" marB="0" anchor="ctr">
                    <a:solidFill>
                      <a:schemeClr val="accent3">
                        <a:lumMod val="40000"/>
                        <a:lumOff val="60000"/>
                      </a:schemeClr>
                    </a:solidFill>
                  </a:tcPr>
                </a:tc>
                <a:extLst>
                  <a:ext uri="{0D108BD9-81ED-4DB2-BD59-A6C34878D82A}">
                    <a16:rowId xmlns:a16="http://schemas.microsoft.com/office/drawing/2014/main" val="1205837526"/>
                  </a:ext>
                </a:extLst>
              </a:tr>
              <a:tr h="1028701">
                <a:tc rowSpan="2">
                  <a:txBody>
                    <a:bodyPr/>
                    <a:lstStyle/>
                    <a:p>
                      <a:pPr algn="ctr" rtl="1">
                        <a:lnSpc>
                          <a:spcPct val="107000"/>
                        </a:lnSpc>
                        <a:spcAft>
                          <a:spcPts val="800"/>
                        </a:spcAft>
                      </a:pPr>
                      <a:r>
                        <a:rPr lang="ar-MA" sz="2000" b="1" i="0" kern="1200" dirty="0">
                          <a:solidFill>
                            <a:schemeClr val="tx1"/>
                          </a:solidFill>
                          <a:latin typeface="+mn-lt"/>
                          <a:ea typeface="+mj-ea"/>
                          <a:cs typeface="Calibri" panose="020F0502020204030204" pitchFamily="34" charset="0"/>
                        </a:rPr>
                        <a:t>تقديم القضية موضوع الحجاج:</a:t>
                      </a:r>
                    </a:p>
                    <a:p>
                      <a:pPr algn="ctr" rtl="1">
                        <a:lnSpc>
                          <a:spcPct val="107000"/>
                        </a:lnSpc>
                        <a:spcAft>
                          <a:spcPts val="800"/>
                        </a:spcAft>
                      </a:pPr>
                      <a:r>
                        <a:rPr lang="ar-MA" sz="2000" b="1" i="0" kern="1200" dirty="0">
                          <a:solidFill>
                            <a:schemeClr val="tx1"/>
                          </a:solidFill>
                          <a:latin typeface="+mn-lt"/>
                          <a:ea typeface="+mj-ea"/>
                          <a:cs typeface="Calibri" panose="020F0502020204030204" pitchFamily="34" charset="0"/>
                        </a:rPr>
                        <a:t>إدراج التربية المالية في المناهج التعليمية</a:t>
                      </a:r>
                    </a:p>
                    <a:p>
                      <a:pPr algn="ctr" rtl="1">
                        <a:lnSpc>
                          <a:spcPct val="107000"/>
                        </a:lnSpc>
                        <a:spcAft>
                          <a:spcPts val="800"/>
                        </a:spcAft>
                      </a:pPr>
                      <a:endParaRPr lang="fr-FR"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i="0" kern="1200" dirty="0">
                          <a:solidFill>
                            <a:schemeClr val="tx1"/>
                          </a:solidFill>
                          <a:latin typeface="+mn-lt"/>
                          <a:ea typeface="+mj-ea"/>
                          <a:cs typeface="Calibri" panose="020F0502020204030204" pitchFamily="34" charset="0"/>
                        </a:rPr>
                        <a:t>الطرف 1</a:t>
                      </a:r>
                      <a:endParaRPr lang="ar-MA" sz="2000" b="1" i="0" kern="1200" dirty="0">
                        <a:solidFill>
                          <a:schemeClr val="tx1"/>
                        </a:solidFill>
                        <a:latin typeface="+mn-lt"/>
                        <a:ea typeface="+mn-ea"/>
                        <a:cs typeface="Calibri" panose="020F0502020204030204" pitchFamily="34" charset="0"/>
                      </a:endParaRPr>
                    </a:p>
                    <a:p>
                      <a:pPr algn="r" rtl="1">
                        <a:lnSpc>
                          <a:spcPct val="107000"/>
                        </a:lnSpc>
                        <a:spcAft>
                          <a:spcPts val="800"/>
                        </a:spcAft>
                      </a:pPr>
                      <a:endParaRPr lang="ar-MA"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342900" indent="-34290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a:t>
                      </a:r>
                    </a:p>
                  </a:txBody>
                  <a:tcPr marL="68580" marR="68580" marT="0" marB="0"/>
                </a:tc>
                <a:extLst>
                  <a:ext uri="{0D108BD9-81ED-4DB2-BD59-A6C34878D82A}">
                    <a16:rowId xmlns:a16="http://schemas.microsoft.com/office/drawing/2014/main" val="3697652479"/>
                  </a:ext>
                </a:extLst>
              </a:tr>
              <a:tr h="833135">
                <a:tc vMerge="1">
                  <a:txBody>
                    <a:bodyPr/>
                    <a:lstStyle/>
                    <a:p>
                      <a:endParaRPr dirty="0"/>
                    </a:p>
                  </a:txBody>
                  <a:tcPr marL="68580" marR="68580" marT="0" marB="0"/>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i="0" kern="1200" dirty="0">
                          <a:solidFill>
                            <a:schemeClr val="tx1"/>
                          </a:solidFill>
                          <a:latin typeface="+mn-lt"/>
                          <a:ea typeface="+mn-ea"/>
                          <a:cs typeface="Calibri" panose="020F0502020204030204" pitchFamily="34" charset="0"/>
                        </a:rPr>
                        <a:t>الطرف 2</a:t>
                      </a:r>
                    </a:p>
                    <a:p>
                      <a:pPr marL="0" marR="0" lvl="0" indent="0" algn="r" defTabSz="914400" rtl="1" eaLnBrk="1" fontAlgn="auto" latinLnBrk="0" hangingPunct="1">
                        <a:lnSpc>
                          <a:spcPct val="107000"/>
                        </a:lnSpc>
                        <a:spcBef>
                          <a:spcPts val="0"/>
                        </a:spcBef>
                        <a:spcAft>
                          <a:spcPts val="800"/>
                        </a:spcAft>
                        <a:buClrTx/>
                        <a:buSzTx/>
                        <a:buFontTx/>
                        <a:buNone/>
                        <a:tabLst/>
                        <a:defRPr/>
                      </a:pPr>
                      <a:endParaRPr lang="ar-SA" sz="2000" b="1" i="0" kern="1200" dirty="0">
                        <a:solidFill>
                          <a:schemeClr val="tx1"/>
                        </a:solidFill>
                        <a:latin typeface="+mn-lt"/>
                        <a:ea typeface="+mn-ea"/>
                        <a:cs typeface="Calibri" panose="020F0502020204030204" pitchFamily="34" charset="0"/>
                      </a:endParaRPr>
                    </a:p>
                    <a:p>
                      <a:pPr algn="r" rtl="1">
                        <a:lnSpc>
                          <a:spcPct val="107000"/>
                        </a:lnSpc>
                        <a:spcAft>
                          <a:spcPts val="800"/>
                        </a:spcAft>
                      </a:pPr>
                      <a:endParaRPr lang="ar-MA" sz="2000" b="1" i="0" kern="1200" dirty="0">
                        <a:solidFill>
                          <a:schemeClr val="tx1"/>
                        </a:solidFill>
                        <a:latin typeface="+mn-lt"/>
                        <a:ea typeface="+mj-ea"/>
                        <a:cs typeface="Calibri" panose="020F0502020204030204" pitchFamily="34" charset="0"/>
                      </a:endParaRPr>
                    </a:p>
                  </a:txBody>
                  <a:tcPr marL="68580" marR="68580" marT="0" marB="0"/>
                </a:tc>
                <a:tc>
                  <a:txBody>
                    <a:bodyPr/>
                    <a:lstStyle/>
                    <a:p>
                      <a:pPr marL="285750" indent="-285750" algn="r" rtl="1">
                        <a:lnSpc>
                          <a:spcPct val="107000"/>
                        </a:lnSpc>
                        <a:spcAft>
                          <a:spcPts val="800"/>
                        </a:spcAft>
                        <a:buFontTx/>
                        <a:buChar char="-"/>
                      </a:pPr>
                      <a:r>
                        <a:rPr lang="ar-MA" sz="2000" b="1" i="0" kern="1200" dirty="0">
                          <a:solidFill>
                            <a:schemeClr val="tx1"/>
                          </a:solidFill>
                          <a:latin typeface="+mn-lt"/>
                          <a:ea typeface="+mn-ea"/>
                          <a:cs typeface="Calibri" panose="020F0502020204030204" pitchFamily="34" charset="0"/>
                        </a:rPr>
                        <a:t>....</a:t>
                      </a:r>
                    </a:p>
                    <a:p>
                      <a:pPr marL="285750" indent="-285750" algn="r" rtl="1">
                        <a:lnSpc>
                          <a:spcPct val="107000"/>
                        </a:lnSpc>
                        <a:spcAft>
                          <a:spcPts val="800"/>
                        </a:spcAft>
                        <a:buFontTx/>
                        <a:buChar char="-"/>
                      </a:pPr>
                      <a:endParaRPr lang="fr-FR" sz="2000" b="1" i="0" kern="1200" dirty="0">
                        <a:solidFill>
                          <a:schemeClr val="tx1"/>
                        </a:solidFill>
                        <a:latin typeface="+mn-lt"/>
                        <a:ea typeface="+mj-ea"/>
                        <a:cs typeface="Calibri" panose="020F0502020204030204" pitchFamily="34" charset="0"/>
                      </a:endParaRPr>
                    </a:p>
                  </a:txBody>
                  <a:tcPr marL="68580" marR="68580" marT="0" marB="0"/>
                </a:tc>
                <a:extLst>
                  <a:ext uri="{0D108BD9-81ED-4DB2-BD59-A6C34878D82A}">
                    <a16:rowId xmlns:a16="http://schemas.microsoft.com/office/drawing/2014/main" val="2675619976"/>
                  </a:ext>
                </a:extLst>
              </a:tr>
            </a:tbl>
          </a:graphicData>
        </a:graphic>
      </p:graphicFrame>
      <p:pic>
        <p:nvPicPr>
          <p:cNvPr id="6" name="Image 5">
            <a:extLst>
              <a:ext uri="{FF2B5EF4-FFF2-40B4-BE49-F238E27FC236}">
                <a16:creationId xmlns:a16="http://schemas.microsoft.com/office/drawing/2014/main" id="{43DC7DE4-1B8E-197B-101C-F1848F96672C}"/>
              </a:ext>
            </a:extLst>
          </p:cNvPr>
          <p:cNvPicPr>
            <a:picLocks noChangeAspect="1"/>
          </p:cNvPicPr>
          <p:nvPr/>
        </p:nvPicPr>
        <p:blipFill>
          <a:blip r:embed="rId2"/>
          <a:stretch>
            <a:fillRect/>
          </a:stretch>
        </p:blipFill>
        <p:spPr>
          <a:xfrm>
            <a:off x="2988130" y="1799489"/>
            <a:ext cx="7908180" cy="698782"/>
          </a:xfrm>
          <a:prstGeom prst="rect">
            <a:avLst/>
          </a:prstGeom>
        </p:spPr>
      </p:pic>
    </p:spTree>
    <p:extLst>
      <p:ext uri="{BB962C8B-B14F-4D97-AF65-F5344CB8AC3E}">
        <p14:creationId xmlns:p14="http://schemas.microsoft.com/office/powerpoint/2010/main" val="2286018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CB70D-A284-9AA9-8ED7-3391D83F0D9C}"/>
            </a:ext>
          </a:extLst>
        </p:cNvPr>
        <p:cNvGrpSpPr/>
        <p:nvPr/>
      </p:nvGrpSpPr>
      <p:grpSpPr>
        <a:xfrm>
          <a:off x="0" y="0"/>
          <a:ext cx="0" cy="0"/>
          <a:chOff x="0" y="0"/>
          <a:chExt cx="0" cy="0"/>
        </a:xfrm>
      </p:grpSpPr>
      <p:sp>
        <p:nvSpPr>
          <p:cNvPr id="2" name="Google Shape;786;p28">
            <a:extLst>
              <a:ext uri="{FF2B5EF4-FFF2-40B4-BE49-F238E27FC236}">
                <a16:creationId xmlns:a16="http://schemas.microsoft.com/office/drawing/2014/main" id="{35E36367-229D-E517-A9CE-DDE1580EC6FF}"/>
              </a:ext>
            </a:extLst>
          </p:cNvPr>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sp>
        <p:nvSpPr>
          <p:cNvPr id="4" name="Google Shape;782;p28">
            <a:extLst>
              <a:ext uri="{FF2B5EF4-FFF2-40B4-BE49-F238E27FC236}">
                <a16:creationId xmlns:a16="http://schemas.microsoft.com/office/drawing/2014/main" id="{EA3CF268-EC3B-930D-9579-0F2887DBA344}"/>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 (الواجب المنزلي).</a:t>
            </a:r>
            <a:endParaRPr sz="2000" b="1" i="0" u="none" strike="noStrike" cap="none" dirty="0">
              <a:solidFill>
                <a:srgbClr val="757070"/>
              </a:solidFill>
              <a:latin typeface="Calibri"/>
              <a:ea typeface="Calibri"/>
              <a:cs typeface="Calibri"/>
              <a:sym typeface="Calibri"/>
            </a:endParaRPr>
          </a:p>
        </p:txBody>
      </p:sp>
      <p:sp>
        <p:nvSpPr>
          <p:cNvPr id="6" name="Google Shape;784;p28">
            <a:extLst>
              <a:ext uri="{FF2B5EF4-FFF2-40B4-BE49-F238E27FC236}">
                <a16:creationId xmlns:a16="http://schemas.microsoft.com/office/drawing/2014/main" id="{940D4028-9E3F-55FF-5274-FDB0655D7985}"/>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pic>
        <p:nvPicPr>
          <p:cNvPr id="5" name="Image 4">
            <a:extLst>
              <a:ext uri="{FF2B5EF4-FFF2-40B4-BE49-F238E27FC236}">
                <a16:creationId xmlns:a16="http://schemas.microsoft.com/office/drawing/2014/main" id="{508035D4-A999-3B5B-518E-810EFDF211F2}"/>
              </a:ext>
            </a:extLst>
          </p:cNvPr>
          <p:cNvPicPr>
            <a:picLocks noChangeAspect="1"/>
          </p:cNvPicPr>
          <p:nvPr/>
        </p:nvPicPr>
        <p:blipFill>
          <a:blip r:embed="rId2"/>
          <a:stretch>
            <a:fillRect/>
          </a:stretch>
        </p:blipFill>
        <p:spPr>
          <a:xfrm>
            <a:off x="1338943" y="2163640"/>
            <a:ext cx="9633857" cy="3926917"/>
          </a:xfrm>
          <a:prstGeom prst="rect">
            <a:avLst/>
          </a:prstGeom>
        </p:spPr>
      </p:pic>
    </p:spTree>
    <p:extLst>
      <p:ext uri="{BB962C8B-B14F-4D97-AF65-F5344CB8AC3E}">
        <p14:creationId xmlns:p14="http://schemas.microsoft.com/office/powerpoint/2010/main" val="1788091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8" y="435252"/>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يدعو المدرس التلاميذ إلى تقاسم التعابير التي يقترحونها لكل مرحلة من مراحل الخطاطة </a:t>
            </a:r>
            <a:r>
              <a:rPr lang="ar-MA" sz="1400" dirty="0" err="1">
                <a:solidFill>
                  <a:schemeClr val="bg2">
                    <a:lumMod val="75000"/>
                  </a:schemeClr>
                </a:solidFill>
                <a:latin typeface="Calibri" panose="020F0502020204030204" pitchFamily="34" charset="0"/>
                <a:cs typeface="Calibri" panose="020F0502020204030204" pitchFamily="34" charset="0"/>
              </a:rPr>
              <a:t>الحجاجية</a:t>
            </a:r>
            <a:r>
              <a:rPr lang="ar-MA" sz="1400" dirty="0">
                <a:solidFill>
                  <a:schemeClr val="bg2">
                    <a:lumMod val="75000"/>
                  </a:schemeClr>
                </a:solidFill>
                <a:latin typeface="Calibri" panose="020F0502020204030204" pitchFamily="34" charset="0"/>
                <a:cs typeface="Calibri" panose="020F0502020204030204" pitchFamily="34" charset="0"/>
              </a:rPr>
              <a:t>، وبعد الاستماع إلى عينة والتأكد من صحتها وتعليلها يختار ثلاثة تعابير لكل مرحلة ويثبتها على السبورة. </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551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7DC7-8C4C-8F4D-CFFB-8A00C869A5E9}"/>
            </a:ext>
          </a:extLst>
        </p:cNvPr>
        <p:cNvGrpSpPr/>
        <p:nvPr/>
      </p:nvGrpSpPr>
      <p:grpSpPr>
        <a:xfrm>
          <a:off x="0" y="0"/>
          <a:ext cx="0" cy="0"/>
          <a:chOff x="0" y="0"/>
          <a:chExt cx="0" cy="0"/>
        </a:xfrm>
      </p:grpSpPr>
      <p:sp>
        <p:nvSpPr>
          <p:cNvPr id="2" name="Google Shape;786;p28">
            <a:extLst>
              <a:ext uri="{FF2B5EF4-FFF2-40B4-BE49-F238E27FC236}">
                <a16:creationId xmlns:a16="http://schemas.microsoft.com/office/drawing/2014/main" id="{5F6909F7-21F0-F9C3-99D5-8DC55B55F6EC}"/>
              </a:ext>
            </a:extLst>
          </p:cNvPr>
          <p:cNvSpPr txBox="1"/>
          <p:nvPr/>
        </p:nvSpPr>
        <p:spPr>
          <a:xfrm>
            <a:off x="6586735" y="1091651"/>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graphicFrame>
        <p:nvGraphicFramePr>
          <p:cNvPr id="3" name="Google Shape;977;p42">
            <a:extLst>
              <a:ext uri="{FF2B5EF4-FFF2-40B4-BE49-F238E27FC236}">
                <a16:creationId xmlns:a16="http://schemas.microsoft.com/office/drawing/2014/main" id="{90D90B30-0790-2DAA-2DDA-45DC35A28B26}"/>
              </a:ext>
            </a:extLst>
          </p:cNvPr>
          <p:cNvGraphicFramePr/>
          <p:nvPr>
            <p:extLst>
              <p:ext uri="{D42A27DB-BD31-4B8C-83A1-F6EECF244321}">
                <p14:modId xmlns:p14="http://schemas.microsoft.com/office/powerpoint/2010/main" val="3582035317"/>
              </p:ext>
            </p:extLst>
          </p:nvPr>
        </p:nvGraphicFramePr>
        <p:xfrm>
          <a:off x="815567" y="1677888"/>
          <a:ext cx="10910262" cy="4529279"/>
        </p:xfrm>
        <a:graphic>
          <a:graphicData uri="http://schemas.openxmlformats.org/drawingml/2006/table">
            <a:tbl>
              <a:tblPr firstRow="1" firstCol="1" bandRow="1">
                <a:tableStyleId>{E8B1032C-EA38-4F05-BA0D-38AFFFC7BED3}</a:tableStyleId>
              </a:tblPr>
              <a:tblGrid>
                <a:gridCol w="3234409">
                  <a:extLst>
                    <a:ext uri="{9D8B030D-6E8A-4147-A177-3AD203B41FA5}">
                      <a16:colId xmlns:a16="http://schemas.microsoft.com/office/drawing/2014/main" val="20000"/>
                    </a:ext>
                  </a:extLst>
                </a:gridCol>
                <a:gridCol w="4016357">
                  <a:extLst>
                    <a:ext uri="{9D8B030D-6E8A-4147-A177-3AD203B41FA5}">
                      <a16:colId xmlns:a16="http://schemas.microsoft.com/office/drawing/2014/main" val="20001"/>
                    </a:ext>
                  </a:extLst>
                </a:gridCol>
                <a:gridCol w="3659496">
                  <a:extLst>
                    <a:ext uri="{9D8B030D-6E8A-4147-A177-3AD203B41FA5}">
                      <a16:colId xmlns:a16="http://schemas.microsoft.com/office/drawing/2014/main" val="20002"/>
                    </a:ext>
                  </a:extLst>
                </a:gridCol>
              </a:tblGrid>
              <a:tr h="352783">
                <a:tc gridSpan="3">
                  <a:txBody>
                    <a:bodyPr/>
                    <a:lstStyle/>
                    <a:p>
                      <a:pPr marL="0" marR="0" lvl="0" indent="0" algn="ctr" rtl="1">
                        <a:lnSpc>
                          <a:spcPct val="107000"/>
                        </a:lnSpc>
                        <a:spcBef>
                          <a:spcPts val="0"/>
                        </a:spcBef>
                        <a:spcAft>
                          <a:spcPts val="0"/>
                        </a:spcAft>
                        <a:buClr>
                          <a:schemeClr val="dk1"/>
                        </a:buClr>
                        <a:buSzPts val="2800"/>
                        <a:buFont typeface="Calibri"/>
                        <a:buNone/>
                      </a:pPr>
                      <a:r>
                        <a:rPr lang="ar-MA" sz="2200" b="1" i="0" u="none" strike="noStrike" kern="1200" cap="none" dirty="0">
                          <a:solidFill>
                            <a:srgbClr val="002060"/>
                          </a:solidFill>
                          <a:latin typeface="Calibri"/>
                          <a:ea typeface="Calibri"/>
                          <a:cs typeface="Calibri"/>
                        </a:rPr>
                        <a:t>تعابير مقترحة حسب مراحل الخطاطة </a:t>
                      </a:r>
                      <a:r>
                        <a:rPr lang="ar-MA" sz="2200" b="1" i="0" u="none" strike="noStrike" kern="1200" cap="none" dirty="0" err="1">
                          <a:solidFill>
                            <a:srgbClr val="002060"/>
                          </a:solidFill>
                          <a:latin typeface="Calibri"/>
                          <a:ea typeface="Calibri"/>
                          <a:cs typeface="Calibri"/>
                        </a:rPr>
                        <a:t>الحجاجية</a:t>
                      </a:r>
                      <a:endParaRPr sz="2200" b="1" i="0" u="none" strike="noStrike" kern="1200" cap="none" dirty="0">
                        <a:solidFill>
                          <a:srgbClr val="002060"/>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352783">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200" b="1" i="0" u="none" strike="noStrike" kern="1200" cap="none" dirty="0">
                          <a:solidFill>
                            <a:srgbClr val="002060"/>
                          </a:solidFill>
                          <a:latin typeface="Calibri"/>
                          <a:ea typeface="Calibri"/>
                          <a:cs typeface="Calibri"/>
                          <a:sym typeface="Calibri"/>
                        </a:rPr>
                        <a:t>تعابير تناسب الخاتمة</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200" b="1" i="0" u="none" strike="noStrike" kern="1200" cap="none" dirty="0">
                          <a:solidFill>
                            <a:srgbClr val="002060"/>
                          </a:solidFill>
                          <a:latin typeface="Calibri"/>
                          <a:ea typeface="Calibri"/>
                          <a:cs typeface="Calibri"/>
                          <a:sym typeface="Calibri"/>
                        </a:rPr>
                        <a:t>تعابير تناسب العرض</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200" b="1" i="0" u="none" strike="noStrike" kern="1200" cap="none" dirty="0">
                          <a:solidFill>
                            <a:srgbClr val="002060"/>
                          </a:solidFill>
                          <a:latin typeface="Calibri"/>
                          <a:ea typeface="Calibri"/>
                          <a:cs typeface="Calibri"/>
                          <a:sym typeface="Calibri"/>
                        </a:rPr>
                        <a:t>تعابير تناسب المقدمة</a:t>
                      </a:r>
                    </a:p>
                  </a:txBody>
                  <a:tcPr marL="68575" marR="68575" marT="0" marB="0" anchor="ctr"/>
                </a:tc>
                <a:extLst>
                  <a:ext uri="{0D108BD9-81ED-4DB2-BD59-A6C34878D82A}">
                    <a16:rowId xmlns:a16="http://schemas.microsoft.com/office/drawing/2014/main" val="2327789357"/>
                  </a:ext>
                </a:extLst>
              </a:tr>
              <a:tr h="3823713">
                <a:tc>
                  <a:txBody>
                    <a:bodyPr/>
                    <a:lstStyle/>
                    <a:p>
                      <a:pPr marL="342900" indent="-342900" algn="just" rtl="1">
                        <a:buFont typeface="Wingdings" panose="05000000000000000000" pitchFamily="2" charset="2"/>
                        <a:buChar char="Ø"/>
                      </a:pPr>
                      <a:r>
                        <a:rPr lang="ar-MA" sz="2200" b="0" dirty="0">
                          <a:latin typeface="Calibri" panose="020F0502020204030204" pitchFamily="34" charset="0"/>
                          <a:ea typeface="Calibri" panose="020F0502020204030204" pitchFamily="34" charset="0"/>
                          <a:cs typeface="Calibri" panose="020F0502020204030204" pitchFamily="34" charset="0"/>
                        </a:rPr>
                        <a:t> </a:t>
                      </a:r>
                      <a:r>
                        <a:rPr lang="ar-MA"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وَهَكَذَا يَتَّضِحُ أَنَّ مَوْضُوعَ التَّرْبِيَةِ الْمَالِيَّةِ يَثِيرُ آراءً مُخْتَلِفَةً. </a:t>
                      </a:r>
                    </a:p>
                    <a:p>
                      <a:pPr marL="342900" indent="-342900" algn="just" rtl="1">
                        <a:buFont typeface="Wingdings" panose="05000000000000000000" pitchFamily="2" charset="2"/>
                        <a:buChar char="Ø"/>
                      </a:pPr>
                      <a:r>
                        <a:rPr lang="ar-MA"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وَرَغْمَ هذَا الِاخْتِلَافِ، تَبْقَى مُنَاقَشَةُ هذِهِ الْقَضِيَّةِ أَمْرًا ضَرُورِيًّا. و</a:t>
                      </a:r>
                    </a:p>
                    <a:p>
                      <a:pPr marL="342900" indent="-342900" algn="just" rtl="1">
                        <a:buFont typeface="Wingdings" panose="05000000000000000000" pitchFamily="2" charset="2"/>
                        <a:buChar char="Ø"/>
                      </a:pPr>
                      <a:r>
                        <a:rPr lang="ar-MA"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لَعَلَّ الْحَلَّ يَكْمُنُ فِي تَدْرِيسِهَا بِطَرِيقَةٍ مُبَسَّطَةٍ وَمُتَدَرِّجَةٍ.</a:t>
                      </a:r>
                    </a:p>
                    <a:p>
                      <a:pPr marL="342900" indent="-342900" algn="just" rtl="1">
                        <a:buFont typeface="Wingdings" panose="05000000000000000000" pitchFamily="2" charset="2"/>
                        <a:buChar char="Ø"/>
                      </a:pPr>
                      <a:r>
                        <a:rPr lang="ar-MA"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فَالْمُهِمُّ هُوَ إِعْدَادُ تِلَامِيذَ قَادِرِينَ عَلَى فَهْمِ الْحَيَاةِ الْمَالِيَّةِ وَالتَّعَامُلِ مَعَهَا بِوَعْيٍ</a:t>
                      </a:r>
                    </a:p>
                    <a:p>
                      <a:pPr marL="342900" indent="-342900" algn="just" rtl="1">
                        <a:buFont typeface="Wingdings" panose="05000000000000000000" pitchFamily="2" charset="2"/>
                        <a:buChar char="Ø"/>
                      </a:pPr>
                      <a:r>
                        <a:rPr lang="ar-MA"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a:t>
                      </a:r>
                      <a:endParaRPr sz="2200" b="0" kern="12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8575" marR="68575" marT="0" marB="0"/>
                </a:tc>
                <a:tc>
                  <a:txBody>
                    <a:bodyPr/>
                    <a:lstStyle/>
                    <a:p>
                      <a:pPr marL="342900" indent="-342900" algn="r" rtl="1">
                        <a:buFont typeface="Arial" panose="020B0604020202020204" pitchFamily="34" charset="0"/>
                        <a:buChar cha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يَرَى</a:t>
                      </a:r>
                      <a:r>
                        <a:rPr lang="ar-MA" sz="2400" b="1" dirty="0"/>
                        <a:t> </a:t>
                      </a: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أَنْصَارُ هذَا الرَّأْيِ أَنَّ التَّرْبِيَةَ الْمَالِيَّةَ تُسَاعِدُ التَّلَامِيذَ عَلَى فَهْمِ أُمُورِهِمُ الِاقْتِصَادِيَّةِ.</a:t>
                      </a:r>
                    </a:p>
                    <a:p>
                      <a:pPr marL="342900" indent="-342900" algn="r" rtl="1">
                        <a:buFont typeface="Arial" panose="020B0604020202020204" pitchFamily="34" charset="0"/>
                        <a:buChar cha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وَمِنْ حُجَجِهِمْ أَنَّهَا تُنَمِّي لَدَى الْمُتَعَلِّمِينَ مَهَارَاتِ التَّدْبِيرِ وَالِادِّخَارِ.</a:t>
                      </a:r>
                    </a:p>
                    <a:p>
                      <a:pPr marL="342900" indent="-342900" algn="r" rtl="1">
                        <a:buFont typeface="Arial" panose="020B0604020202020204" pitchFamily="34" charset="0"/>
                        <a:buChar cha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فِي الْمُقَابِلِ يَرَى الْمُعَارِضُونَ أَنَّ الْمَنَاهِجَ الدِّرَاسِيَّةَ مُثْقَلَةٌ أَصْلًا بِالْمَوَادِّ.</a:t>
                      </a:r>
                    </a:p>
                    <a:p>
                      <a:pPr marL="342900" indent="-342900" algn="r" rtl="1">
                        <a:buFont typeface="Arial" panose="020B0604020202020204" pitchFamily="34" charset="0"/>
                        <a:buChar cha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وَيُعَلِّلُونَ ذَلِكَ بِأَنَّ بَعْضَ هذِهِ الْمَوَاضِيعِ يُمْكِنُ تَعَلُّمُهَا خَارِجَ الْمَدْرَسَةِ...</a:t>
                      </a:r>
                    </a:p>
                    <a:p>
                      <a:pPr marL="342900" indent="-342900" algn="r" rtl="1">
                        <a:buFont typeface="Arial" panose="020B0604020202020204" pitchFamily="34" charset="0"/>
                        <a:buChar char="•"/>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75" marR="68575" marT="0" marB="0"/>
                </a:tc>
                <a:tc>
                  <a:txBody>
                    <a:bodyPr/>
                    <a:lstStyle/>
                    <a:p>
                      <a:pPr marL="342900" indent="-342900" algn="r" rtl="1">
                        <a:buFont typeface="Courier New" panose="02070309020205020404" pitchFamily="49" charset="0"/>
                        <a:buChar char="o"/>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يُعَدُّ إِدْرَاجُ التَّرْبِيَةِ الْمَالِيَّةِ فِي الْمَنَاهِجِ الدِّرَاسِيَّةِ مَوْضُوعًا يُثِيرُ جَدَلًا بَيْنَ...</a:t>
                      </a:r>
                    </a:p>
                    <a:p>
                      <a:pPr marL="342900" indent="-342900" algn="just" rtl="1">
                        <a:buFont typeface="Courier New" panose="02070309020205020404" pitchFamily="49" charset="0"/>
                        <a:buChar char="o"/>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يَخْتَلِفُ النَّاسُ حَوْلَ جَدْوَى تَدْرِيسِ التَّرْبِيَةِ الْمَالِيَّةِ لِلتَّلَامِيذِ.</a:t>
                      </a:r>
                    </a:p>
                    <a:p>
                      <a:pPr marL="342900" indent="-342900" algn="just" rtl="1">
                        <a:buFont typeface="Courier New" panose="02070309020205020404" pitchFamily="49" charset="0"/>
                        <a:buChar char="o"/>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يَرَى بَعْضُهُمْ أَنَّ التَّرْبِيَةَ الْمَالِيَّةَ ضَرُورِيَّةٌ، بَيْنَمَا يَعْتَبِرُهَا آخَرُونَ غَيْرَ مُلِحَّةٍ. </a:t>
                      </a:r>
                    </a:p>
                    <a:p>
                      <a:pPr marL="342900" indent="-342900" algn="r" rtl="1">
                        <a:buFont typeface="Courier New" panose="02070309020205020404" pitchFamily="49" charset="0"/>
                        <a:buChar char="o"/>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وَمِنْ ثَمَّ يَطْرَحُ هذَا الْمَوْضُوعُ سُؤَالًا مُهِمًّا: هَلْ يَنْبَغِي إِدْرَاجُ التَّرْبِيَةِ الْمَالِيَّةِ فِي الْمَنَاهِجِ الدِّرَاسِيَّةِ؟</a:t>
                      </a:r>
                    </a:p>
                    <a:p>
                      <a:pPr marL="342900" indent="-342900" algn="r" rtl="1">
                        <a:buFont typeface="Courier New" panose="02070309020205020404" pitchFamily="49" charset="0"/>
                        <a:buChar char="o"/>
                      </a:pPr>
                      <a:r>
                        <a:rPr lang="ar-MA" sz="2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75" marR="68575" marT="0" marB="0"/>
                </a:tc>
                <a:extLst>
                  <a:ext uri="{0D108BD9-81ED-4DB2-BD59-A6C34878D82A}">
                    <a16:rowId xmlns:a16="http://schemas.microsoft.com/office/drawing/2014/main" val="10001"/>
                  </a:ext>
                </a:extLst>
              </a:tr>
            </a:tbl>
          </a:graphicData>
        </a:graphic>
      </p:graphicFrame>
      <p:sp>
        <p:nvSpPr>
          <p:cNvPr id="4" name="Google Shape;782;p28">
            <a:extLst>
              <a:ext uri="{FF2B5EF4-FFF2-40B4-BE49-F238E27FC236}">
                <a16:creationId xmlns:a16="http://schemas.microsoft.com/office/drawing/2014/main" id="{E6F57941-C9BE-39EC-38CD-357131853BF5}"/>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إليكم بعض التعابير التي يمكن الاستئناس بها في كتابة نص حجاجي </a:t>
            </a:r>
            <a:endParaRPr sz="2000" b="1" i="0" u="none" strike="noStrike" cap="none" dirty="0">
              <a:solidFill>
                <a:srgbClr val="757070"/>
              </a:solidFill>
              <a:latin typeface="Calibri"/>
              <a:ea typeface="Calibri"/>
              <a:cs typeface="Calibri"/>
              <a:sym typeface="Calibri"/>
            </a:endParaRPr>
          </a:p>
        </p:txBody>
      </p:sp>
      <p:sp>
        <p:nvSpPr>
          <p:cNvPr id="6" name="Google Shape;784;p28">
            <a:extLst>
              <a:ext uri="{FF2B5EF4-FFF2-40B4-BE49-F238E27FC236}">
                <a16:creationId xmlns:a16="http://schemas.microsoft.com/office/drawing/2014/main" id="{C4FE202A-5230-F19C-758D-E20E414E9619}"/>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التعابير</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Tree>
    <p:extLst>
      <p:ext uri="{BB962C8B-B14F-4D97-AF65-F5344CB8AC3E}">
        <p14:creationId xmlns:p14="http://schemas.microsoft.com/office/powerpoint/2010/main" val="3220658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grpSp>
        <p:nvGrpSpPr>
          <p:cNvPr id="2" name="Group 43">
            <a:extLst>
              <a:ext uri="{FF2B5EF4-FFF2-40B4-BE49-F238E27FC236}">
                <a16:creationId xmlns:a16="http://schemas.microsoft.com/office/drawing/2014/main" id="{EE217FFA-564C-7077-9230-455A4603DFA5}"/>
              </a:ext>
            </a:extLst>
          </p:cNvPr>
          <p:cNvGrpSpPr/>
          <p:nvPr/>
        </p:nvGrpSpPr>
        <p:grpSpPr>
          <a:xfrm>
            <a:off x="8534400" y="4917801"/>
            <a:ext cx="2687502" cy="936371"/>
            <a:chOff x="8534400" y="4917801"/>
            <a:chExt cx="2687501" cy="936370"/>
          </a:xfrm>
        </p:grpSpPr>
        <p:sp>
          <p:nvSpPr>
            <p:cNvPr id="7" name="Oval 41">
              <a:extLst>
                <a:ext uri="{FF2B5EF4-FFF2-40B4-BE49-F238E27FC236}">
                  <a16:creationId xmlns:a16="http://schemas.microsoft.com/office/drawing/2014/main" id="{4F4FC08E-3A1E-7E1F-4697-82F4091BA44B}"/>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8" name="Rectangle 7">
              <a:extLst>
                <a:ext uri="{FF2B5EF4-FFF2-40B4-BE49-F238E27FC236}">
                  <a16:creationId xmlns:a16="http://schemas.microsoft.com/office/drawing/2014/main" id="{BAD88286-DC3D-CF21-6C39-9B7B03E8AB4E}"/>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20 دقيقة </a:t>
              </a:r>
            </a:p>
          </p:txBody>
        </p:sp>
      </p:grpSp>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ECA402B3-69BE-C93D-FF0C-89CC0D2983C0}"/>
              </a:ext>
            </a:extLst>
          </p:cNvPr>
          <p:cNvSpPr txBox="1">
            <a:spLocks/>
          </p:cNvSpPr>
          <p:nvPr/>
        </p:nvSpPr>
        <p:spPr>
          <a:xfrm>
            <a:off x="4736234" y="1151467"/>
            <a:ext cx="2834290" cy="457781"/>
          </a:xfrm>
          <a:prstGeom prst="rect">
            <a:avLst/>
          </a:prstGeom>
          <a:solidFill>
            <a:srgbClr val="FFC000"/>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موجهات الإنجاز</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1BF7C3E8-3F37-86D3-B993-EE94F65ED699}"/>
              </a:ext>
            </a:extLst>
          </p:cNvPr>
          <p:cNvSpPr txBox="1">
            <a:spLocks/>
          </p:cNvSpPr>
          <p:nvPr/>
        </p:nvSpPr>
        <p:spPr>
          <a:xfrm>
            <a:off x="919210" y="16627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في مجموعات أو ثنائيات 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C658B05A-F09A-C342-D20D-6C3DAFE960E4}"/>
              </a:ext>
            </a:extLst>
          </p:cNvPr>
          <p:cNvSpPr txBox="1">
            <a:spLocks/>
          </p:cNvSpPr>
          <p:nvPr/>
        </p:nvSpPr>
        <p:spPr>
          <a:xfrm>
            <a:off x="334297" y="462647"/>
            <a:ext cx="11168486" cy="579572"/>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المتعلمين إلى العمل في مجموعات/ ثنائيات لإنتاج فقرات </a:t>
            </a:r>
            <a:r>
              <a:rPr lang="ar-MA" sz="1400" dirty="0" err="1">
                <a:solidFill>
                  <a:schemeClr val="bg2">
                    <a:lumMod val="75000"/>
                  </a:schemeClr>
                </a:solidFill>
                <a:latin typeface="Calibri"/>
                <a:ea typeface="Calibri"/>
                <a:cs typeface="Calibri"/>
              </a:rPr>
              <a:t>حجاجية</a:t>
            </a:r>
            <a:r>
              <a:rPr lang="ar-MA" sz="1400" dirty="0">
                <a:solidFill>
                  <a:schemeClr val="bg2">
                    <a:lumMod val="75000"/>
                  </a:schemeClr>
                </a:solidFill>
                <a:latin typeface="Calibri"/>
                <a:ea typeface="Calibri"/>
                <a:cs typeface="Calibri"/>
              </a:rPr>
              <a:t> ( مقدمة- عرض- خاتمة) باستحضار عناصر الحجاج  واستثمار  المعجم وموارد الكتابة المكتسبة، وفي أثناء ذلك يتجول المدرس بين الصفوف لمواكبة العملية وضمان الجدية اللازمة </a:t>
            </a:r>
            <a:r>
              <a:rPr lang="ar-MA" sz="1400" dirty="0">
                <a:solidFill>
                  <a:srgbClr val="AEABAB"/>
                </a:solidFill>
              </a:rPr>
              <a:t>.</a:t>
            </a:r>
          </a:p>
        </p:txBody>
      </p:sp>
      <p:sp>
        <p:nvSpPr>
          <p:cNvPr id="8" name="Google Shape;839;p33">
            <a:extLst>
              <a:ext uri="{FF2B5EF4-FFF2-40B4-BE49-F238E27FC236}">
                <a16:creationId xmlns:a16="http://schemas.microsoft.com/office/drawing/2014/main" id="{23513096-3892-F71B-FD08-6FFE28EF335F}"/>
              </a:ext>
            </a:extLst>
          </p:cNvPr>
          <p:cNvSpPr txBox="1"/>
          <p:nvPr/>
        </p:nvSpPr>
        <p:spPr>
          <a:xfrm>
            <a:off x="765121" y="1963859"/>
            <a:ext cx="10737662" cy="4581983"/>
          </a:xfrm>
          <a:prstGeom prst="rect">
            <a:avLst/>
          </a:prstGeom>
          <a:solidFill>
            <a:srgbClr val="BFE0D2"/>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نشتغل في مجموعات/ ثنائيات على كتابة فقرات </a:t>
            </a:r>
            <a:r>
              <a:rPr lang="ar-MA" sz="2800" i="0" u="none" strike="noStrike" cap="none" dirty="0" err="1">
                <a:solidFill>
                  <a:schemeClr val="dk2"/>
                </a:solidFill>
                <a:latin typeface="Calibri"/>
                <a:ea typeface="Calibri"/>
                <a:cs typeface="Calibri"/>
                <a:sym typeface="Calibri"/>
              </a:rPr>
              <a:t>حجاجية</a:t>
            </a:r>
            <a:r>
              <a:rPr lang="ar-MA" sz="2800" i="0" u="none" strike="noStrike" cap="none" dirty="0">
                <a:solidFill>
                  <a:schemeClr val="dk2"/>
                </a:solidFill>
                <a:latin typeface="Calibri"/>
                <a:ea typeface="Calibri"/>
                <a:cs typeface="Calibri"/>
                <a:sym typeface="Calibri"/>
              </a:rPr>
              <a:t> حسب مراحل خطاطة النص الحجاجي، ونحرص على أن يتضمن المنتوج ما يلي:</a:t>
            </a:r>
          </a:p>
          <a:p>
            <a:pPr marL="457200" indent="-457200" algn="just" rtl="1">
              <a:lnSpc>
                <a:spcPct val="107000"/>
              </a:lnSpc>
              <a:buFontTx/>
              <a:buChar char="-"/>
            </a:pPr>
            <a:r>
              <a:rPr lang="ar-MA" sz="2800" dirty="0">
                <a:solidFill>
                  <a:schemeClr val="dk2"/>
                </a:solidFill>
                <a:latin typeface="Calibri"/>
                <a:ea typeface="Calibri"/>
                <a:cs typeface="Calibri"/>
                <a:sym typeface="Calibri"/>
              </a:rPr>
              <a:t>القضية- الأطراف- الحجج؛</a:t>
            </a:r>
          </a:p>
          <a:p>
            <a:pPr marL="457200" indent="-457200" algn="just" rtl="1">
              <a:lnSpc>
                <a:spcPct val="107000"/>
              </a:lnSpc>
              <a:buFontTx/>
              <a:buChar char="-"/>
            </a:pPr>
            <a:r>
              <a:rPr lang="ar-MA" sz="2800" dirty="0">
                <a:solidFill>
                  <a:schemeClr val="dk2"/>
                </a:solidFill>
                <a:latin typeface="Calibri"/>
                <a:ea typeface="Calibri"/>
                <a:cs typeface="Calibri"/>
                <a:sym typeface="Calibri"/>
              </a:rPr>
              <a:t>ارتباط المنجز بالمطلوب في وضعية الكتابة؛</a:t>
            </a:r>
          </a:p>
          <a:p>
            <a:pPr marL="457200" indent="-457200" algn="just" rtl="1">
              <a:lnSpc>
                <a:spcPct val="107000"/>
              </a:lnSpc>
              <a:buFontTx/>
              <a:buChar char="-"/>
            </a:pPr>
            <a:r>
              <a:rPr lang="ar-MA" sz="2800" dirty="0">
                <a:solidFill>
                  <a:schemeClr val="dk2"/>
                </a:solidFill>
                <a:latin typeface="Calibri"/>
                <a:ea typeface="Calibri"/>
                <a:cs typeface="Calibri"/>
                <a:sym typeface="Calibri"/>
              </a:rPr>
              <a:t>تعابير </a:t>
            </a:r>
            <a:r>
              <a:rPr lang="ar-MA" sz="2800" dirty="0" err="1">
                <a:solidFill>
                  <a:schemeClr val="dk2"/>
                </a:solidFill>
                <a:latin typeface="Calibri"/>
                <a:ea typeface="Calibri"/>
                <a:cs typeface="Calibri"/>
                <a:sym typeface="Calibri"/>
              </a:rPr>
              <a:t>حجاجية</a:t>
            </a:r>
            <a:r>
              <a:rPr lang="ar-MA" sz="2800" dirty="0">
                <a:solidFill>
                  <a:schemeClr val="dk2"/>
                </a:solidFill>
                <a:latin typeface="Calibri"/>
                <a:ea typeface="Calibri"/>
                <a:cs typeface="Calibri"/>
                <a:sym typeface="Calibri"/>
              </a:rPr>
              <a:t> وأفعال كلام- أدوات الربط ..</a:t>
            </a:r>
          </a:p>
          <a:p>
            <a:pPr algn="just" rtl="1">
              <a:lnSpc>
                <a:spcPct val="107000"/>
              </a:lnSpc>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للمجموعات الاستعانة بهذه الأسئلة لتوجيه الكتابة: </a:t>
            </a:r>
          </a:p>
          <a:p>
            <a:pPr marL="914400" lvl="1" indent="-457200" algn="r" rtl="1">
              <a:buFontTx/>
              <a:buChar char="-"/>
            </a:pPr>
            <a:r>
              <a:rPr lang="ar-MA" sz="2800" dirty="0">
                <a:solidFill>
                  <a:srgbClr val="0070C0"/>
                </a:solidFill>
                <a:latin typeface="Calibri"/>
                <a:ea typeface="Calibri"/>
                <a:cs typeface="Calibri"/>
              </a:rPr>
              <a:t>هل استعملنا تعابير تناسب كل مرحلة من مراحل الحجاج؟ هل وظفنا تعابير وأفعال كلام مناسبة؟</a:t>
            </a:r>
          </a:p>
          <a:p>
            <a:pPr marL="914400" lvl="1" indent="-457200" algn="r" rtl="1">
              <a:buFontTx/>
              <a:buChar char="-"/>
            </a:pPr>
            <a:r>
              <a:rPr lang="ar-MA" sz="2800" dirty="0">
                <a:solidFill>
                  <a:srgbClr val="0070C0"/>
                </a:solidFill>
                <a:latin typeface="Calibri"/>
                <a:ea typeface="Calibri"/>
                <a:cs typeface="Calibri"/>
              </a:rPr>
              <a:t>ما القضية؟ ما اهم المواقف والآراء؟ وما حججها؟</a:t>
            </a:r>
          </a:p>
          <a:p>
            <a:pPr marL="914400" lvl="1" indent="-457200" algn="r" rtl="1">
              <a:buFontTx/>
              <a:buChar char="-"/>
            </a:pPr>
            <a:r>
              <a:rPr lang="ar-MA" sz="2800" dirty="0">
                <a:solidFill>
                  <a:srgbClr val="0070C0"/>
                </a:solidFill>
                <a:latin typeface="Calibri"/>
                <a:ea typeface="Calibri"/>
                <a:cs typeface="Calibri"/>
              </a:rPr>
              <a:t>هل استعملنا أدوات الربط الزمني والمنطقي؟</a:t>
            </a:r>
          </a:p>
        </p:txBody>
      </p:sp>
    </p:spTree>
    <p:extLst>
      <p:ext uri="{BB962C8B-B14F-4D97-AF65-F5344CB8AC3E}">
        <p14:creationId xmlns:p14="http://schemas.microsoft.com/office/powerpoint/2010/main" val="101496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79A7-C4FD-5551-2322-51F2CA82E68B}"/>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298357CB-FC98-D65A-6E4D-CCB575B9DB0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6CB98C1D-56B7-663F-ACE7-A520A8BA1F24}"/>
              </a:ext>
            </a:extLst>
          </p:cNvPr>
          <p:cNvSpPr txBox="1">
            <a:spLocks/>
          </p:cNvSpPr>
          <p:nvPr/>
        </p:nvSpPr>
        <p:spPr>
          <a:xfrm>
            <a:off x="344130" y="511807"/>
            <a:ext cx="11158654" cy="540245"/>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400" dirty="0">
                <a:solidFill>
                  <a:srgbClr val="AEABAB"/>
                </a:solidFill>
              </a:rPr>
              <a:t>.</a:t>
            </a:r>
          </a:p>
        </p:txBody>
      </p:sp>
      <p:pic>
        <p:nvPicPr>
          <p:cNvPr id="9" name="Image 8">
            <a:extLst>
              <a:ext uri="{FF2B5EF4-FFF2-40B4-BE49-F238E27FC236}">
                <a16:creationId xmlns:a16="http://schemas.microsoft.com/office/drawing/2014/main" id="{F9AC38C0-39E0-81FC-836C-C4EC5167DA29}"/>
              </a:ext>
            </a:extLst>
          </p:cNvPr>
          <p:cNvPicPr>
            <a:picLocks noChangeAspect="1"/>
          </p:cNvPicPr>
          <p:nvPr/>
        </p:nvPicPr>
        <p:blipFill>
          <a:blip r:embed="rId2"/>
          <a:stretch>
            <a:fillRect/>
          </a:stretch>
        </p:blipFill>
        <p:spPr>
          <a:xfrm>
            <a:off x="8300219" y="1231647"/>
            <a:ext cx="3087330" cy="831706"/>
          </a:xfrm>
          <a:prstGeom prst="rect">
            <a:avLst/>
          </a:prstGeom>
        </p:spPr>
      </p:pic>
      <p:pic>
        <p:nvPicPr>
          <p:cNvPr id="3" name="Image 2">
            <a:extLst>
              <a:ext uri="{FF2B5EF4-FFF2-40B4-BE49-F238E27FC236}">
                <a16:creationId xmlns:a16="http://schemas.microsoft.com/office/drawing/2014/main" id="{82141AD0-B43E-AB0F-3478-01DCBE4A29F8}"/>
              </a:ext>
            </a:extLst>
          </p:cNvPr>
          <p:cNvPicPr>
            <a:picLocks noChangeAspect="1"/>
          </p:cNvPicPr>
          <p:nvPr/>
        </p:nvPicPr>
        <p:blipFill>
          <a:blip r:embed="rId3"/>
          <a:stretch>
            <a:fillRect/>
          </a:stretch>
        </p:blipFill>
        <p:spPr>
          <a:xfrm>
            <a:off x="502371" y="2362107"/>
            <a:ext cx="10842171" cy="3826422"/>
          </a:xfrm>
          <a:prstGeom prst="rect">
            <a:avLst/>
          </a:prstGeom>
        </p:spPr>
      </p:pic>
    </p:spTree>
    <p:extLst>
      <p:ext uri="{BB962C8B-B14F-4D97-AF65-F5344CB8AC3E}">
        <p14:creationId xmlns:p14="http://schemas.microsoft.com/office/powerpoint/2010/main" val="288656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D20EF-E75A-585B-031E-5BE72A3214E4}"/>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19369D96-5725-B776-A21E-F090C91E210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9A06D1D6-EFB6-E066-373A-AB57C44306B8}"/>
              </a:ext>
            </a:extLst>
          </p:cNvPr>
          <p:cNvSpPr txBox="1">
            <a:spLocks/>
          </p:cNvSpPr>
          <p:nvPr/>
        </p:nvSpPr>
        <p:spPr>
          <a:xfrm>
            <a:off x="344130" y="511808"/>
            <a:ext cx="11158654" cy="461586"/>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344DB744-AA02-178A-20F9-9FD399930AD2}"/>
              </a:ext>
            </a:extLst>
          </p:cNvPr>
          <p:cNvPicPr>
            <a:picLocks noChangeAspect="1"/>
          </p:cNvPicPr>
          <p:nvPr/>
        </p:nvPicPr>
        <p:blipFill>
          <a:blip r:embed="rId2"/>
          <a:stretch>
            <a:fillRect/>
          </a:stretch>
        </p:blipFill>
        <p:spPr>
          <a:xfrm>
            <a:off x="8300219" y="1231647"/>
            <a:ext cx="3087330" cy="831706"/>
          </a:xfrm>
          <a:prstGeom prst="rect">
            <a:avLst/>
          </a:prstGeom>
        </p:spPr>
      </p:pic>
      <p:sp>
        <p:nvSpPr>
          <p:cNvPr id="10" name="Rectangle 1">
            <a:extLst>
              <a:ext uri="{FF2B5EF4-FFF2-40B4-BE49-F238E27FC236}">
                <a16:creationId xmlns:a16="http://schemas.microsoft.com/office/drawing/2014/main" id="{BDB321E4-9D5F-5C31-A54A-EED24B511D69}"/>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229D1C7A-F7E8-0420-EC19-5744EC186B61}"/>
              </a:ext>
            </a:extLst>
          </p:cNvPr>
          <p:cNvPicPr>
            <a:picLocks noChangeAspect="1"/>
          </p:cNvPicPr>
          <p:nvPr/>
        </p:nvPicPr>
        <p:blipFill>
          <a:blip r:embed="rId3"/>
          <a:stretch>
            <a:fillRect/>
          </a:stretch>
        </p:blipFill>
        <p:spPr>
          <a:xfrm>
            <a:off x="8138067" y="3640923"/>
            <a:ext cx="2701657" cy="2345439"/>
          </a:xfrm>
          <a:prstGeom prst="rect">
            <a:avLst/>
          </a:prstGeom>
        </p:spPr>
      </p:pic>
    </p:spTree>
    <p:extLst>
      <p:ext uri="{BB962C8B-B14F-4D97-AF65-F5344CB8AC3E}">
        <p14:creationId xmlns:p14="http://schemas.microsoft.com/office/powerpoint/2010/main" val="705361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96CE-9681-279A-EEDA-A4F64ABD0F81}"/>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B957E7E1-58E3-2774-0A59-6C4110FACE40}"/>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C027EAD5-CCDE-D24E-31E9-92500167931D}"/>
              </a:ext>
            </a:extLst>
          </p:cNvPr>
          <p:cNvSpPr txBox="1">
            <a:spLocks/>
          </p:cNvSpPr>
          <p:nvPr/>
        </p:nvSpPr>
        <p:spPr>
          <a:xfrm>
            <a:off x="147484" y="511807"/>
            <a:ext cx="11355299" cy="502839"/>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FF50BD04-2351-CE1B-451A-7384A37C2607}"/>
              </a:ext>
            </a:extLst>
          </p:cNvPr>
          <p:cNvPicPr>
            <a:picLocks noChangeAspect="1"/>
          </p:cNvPicPr>
          <p:nvPr/>
        </p:nvPicPr>
        <p:blipFill>
          <a:blip r:embed="rId2"/>
          <a:stretch>
            <a:fillRect/>
          </a:stretch>
        </p:blipFill>
        <p:spPr>
          <a:xfrm>
            <a:off x="8300219" y="1231647"/>
            <a:ext cx="3087330" cy="831706"/>
          </a:xfrm>
          <a:prstGeom prst="rect">
            <a:avLst/>
          </a:prstGeom>
        </p:spPr>
      </p:pic>
      <p:pic>
        <p:nvPicPr>
          <p:cNvPr id="2" name="Picture 2" descr="Chronomètre Pro ‒ Applis sur Google Play">
            <a:extLst>
              <a:ext uri="{FF2B5EF4-FFF2-40B4-BE49-F238E27FC236}">
                <a16:creationId xmlns:a16="http://schemas.microsoft.com/office/drawing/2014/main" id="{050CA101-EAF1-2D51-BE99-4DAF15FD9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987" y="2063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441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للإنجاز، ثم يستمع إلى إجابات 3 ثنائيات، ويحثهم  على تعليل اختياراتهم، متوخيا خلق تفاعل صفي بطرح سؤال: ما رأيكم في منتوج زملائكم.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6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136B-F96D-0F34-1F66-73A2198F637C}"/>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A5E5A19E-A10E-62D2-D043-1A3B16C9AA36}"/>
              </a:ext>
            </a:extLst>
          </p:cNvPr>
          <p:cNvPicPr>
            <a:picLocks noChangeAspect="1"/>
          </p:cNvPicPr>
          <p:nvPr/>
        </p:nvPicPr>
        <p:blipFill>
          <a:blip r:embed="rId2"/>
          <a:stretch>
            <a:fillRect/>
          </a:stretch>
        </p:blipFill>
        <p:spPr>
          <a:xfrm>
            <a:off x="8300219" y="1231647"/>
            <a:ext cx="3087330" cy="831706"/>
          </a:xfrm>
          <a:prstGeom prst="rect">
            <a:avLst/>
          </a:prstGeom>
        </p:spPr>
      </p:pic>
      <p:sp>
        <p:nvSpPr>
          <p:cNvPr id="12" name="Google Shape;837;p33">
            <a:extLst>
              <a:ext uri="{FF2B5EF4-FFF2-40B4-BE49-F238E27FC236}">
                <a16:creationId xmlns:a16="http://schemas.microsoft.com/office/drawing/2014/main" id="{E0825402-1F36-259C-D8AD-344938AF080E}"/>
              </a:ext>
            </a:extLst>
          </p:cNvPr>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نمر إلى الاستماع إلى أعمالكم، ثم نقدم التغذية الراجعة لتجويد المنتج. أدعوكم إلى الانصات بتركيز </a:t>
            </a:r>
            <a:endParaRPr sz="2000" b="1" i="0" u="none" strike="noStrike" cap="none" dirty="0">
              <a:solidFill>
                <a:srgbClr val="7F7F7F"/>
              </a:solidFill>
              <a:latin typeface="Calibri"/>
              <a:ea typeface="Calibri"/>
              <a:cs typeface="Calibri"/>
              <a:sym typeface="Calibri"/>
            </a:endParaRPr>
          </a:p>
        </p:txBody>
      </p:sp>
      <p:sp>
        <p:nvSpPr>
          <p:cNvPr id="13" name="Google Shape;838;p33">
            <a:extLst>
              <a:ext uri="{FF2B5EF4-FFF2-40B4-BE49-F238E27FC236}">
                <a16:creationId xmlns:a16="http://schemas.microsoft.com/office/drawing/2014/main" id="{6BE12392-AA8D-7CBE-298B-31E0BE0CDACE}"/>
              </a:ext>
            </a:extLst>
          </p:cNvPr>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dirty="0">
                <a:solidFill>
                  <a:schemeClr val="bg2">
                    <a:lumMod val="75000"/>
                  </a:schemeClr>
                </a:solidFill>
                <a:latin typeface="Calibri"/>
                <a:ea typeface="Calibri"/>
                <a:cs typeface="Calibri"/>
              </a:rPr>
              <a:t>وتجويد المنتج  </a:t>
            </a:r>
            <a:r>
              <a:rPr lang="ar-MA" sz="1400" dirty="0">
                <a:solidFill>
                  <a:schemeClr val="bg2">
                    <a:lumMod val="75000"/>
                  </a:schemeClr>
                </a:solidFill>
                <a:latin typeface="Calibri"/>
                <a:ea typeface="Calibri"/>
                <a:cs typeface="Calibri"/>
              </a:rPr>
              <a:t>اعتمادا على شبكة معايير النجاح ، </a:t>
            </a:r>
            <a:endParaRPr lang="ar-MA" sz="1200" dirty="0">
              <a:solidFill>
                <a:srgbClr val="AEABAB"/>
              </a:solidFill>
            </a:endParaRPr>
          </a:p>
        </p:txBody>
      </p:sp>
      <p:sp>
        <p:nvSpPr>
          <p:cNvPr id="14" name="Espace réservé du texte 3">
            <a:extLst>
              <a:ext uri="{FF2B5EF4-FFF2-40B4-BE49-F238E27FC236}">
                <a16:creationId xmlns:a16="http://schemas.microsoft.com/office/drawing/2014/main" id="{60867EA7-69FC-3A02-6A17-A4274D23213D}"/>
              </a:ext>
            </a:extLst>
          </p:cNvPr>
          <p:cNvSpPr txBox="1">
            <a:spLocks/>
          </p:cNvSpPr>
          <p:nvPr/>
        </p:nvSpPr>
        <p:spPr>
          <a:xfrm>
            <a:off x="8582214" y="3099532"/>
            <a:ext cx="2834290" cy="1590881"/>
          </a:xfrm>
          <a:prstGeom prst="rect">
            <a:avLst/>
          </a:prstGeom>
          <a:solidFill>
            <a:srgbClr val="BFE0D2"/>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مقدمة نص حجاجي</a:t>
            </a:r>
          </a:p>
          <a:p>
            <a:endParaRPr lang="fr-FR" sz="2800" i="0" dirty="0">
              <a:solidFill>
                <a:srgbClr val="00B050"/>
              </a:solidFill>
            </a:endParaRPr>
          </a:p>
        </p:txBody>
      </p:sp>
      <p:sp>
        <p:nvSpPr>
          <p:cNvPr id="16" name="Espace réservé du texte 3">
            <a:extLst>
              <a:ext uri="{FF2B5EF4-FFF2-40B4-BE49-F238E27FC236}">
                <a16:creationId xmlns:a16="http://schemas.microsoft.com/office/drawing/2014/main" id="{717F65FA-53C1-E882-6A1D-B4C032E8E935}"/>
              </a:ext>
            </a:extLst>
          </p:cNvPr>
          <p:cNvSpPr txBox="1">
            <a:spLocks/>
          </p:cNvSpPr>
          <p:nvPr/>
        </p:nvSpPr>
        <p:spPr>
          <a:xfrm>
            <a:off x="4805541" y="3099533"/>
            <a:ext cx="2834290" cy="1590883"/>
          </a:xfrm>
          <a:prstGeom prst="rect">
            <a:avLst/>
          </a:prstGeom>
          <a:solidFill>
            <a:schemeClr val="accent3">
              <a:lumMod val="20000"/>
              <a:lumOff val="8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عرض نص حجاجي</a:t>
            </a:r>
          </a:p>
          <a:p>
            <a:endParaRPr lang="fr-FR" sz="2800" i="0" dirty="0">
              <a:solidFill>
                <a:srgbClr val="00B050"/>
              </a:solidFill>
            </a:endParaRPr>
          </a:p>
        </p:txBody>
      </p:sp>
      <p:sp>
        <p:nvSpPr>
          <p:cNvPr id="17" name="Espace réservé du texte 3">
            <a:extLst>
              <a:ext uri="{FF2B5EF4-FFF2-40B4-BE49-F238E27FC236}">
                <a16:creationId xmlns:a16="http://schemas.microsoft.com/office/drawing/2014/main" id="{DB7FE5D4-1CFE-B92A-F995-5CFD69C8227C}"/>
              </a:ext>
            </a:extLst>
          </p:cNvPr>
          <p:cNvSpPr txBox="1">
            <a:spLocks/>
          </p:cNvSpPr>
          <p:nvPr/>
        </p:nvSpPr>
        <p:spPr>
          <a:xfrm>
            <a:off x="956045" y="3099532"/>
            <a:ext cx="2834290" cy="1590884"/>
          </a:xfrm>
          <a:prstGeom prst="rect">
            <a:avLst/>
          </a:prstGeom>
          <a:solidFill>
            <a:schemeClr val="accent2">
              <a:lumMod val="20000"/>
              <a:lumOff val="8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خاتمة نص حجاجي</a:t>
            </a:r>
          </a:p>
          <a:p>
            <a:endParaRPr lang="fr-FR" sz="2800" i="0" dirty="0">
              <a:solidFill>
                <a:srgbClr val="00B050"/>
              </a:solidFill>
            </a:endParaRPr>
          </a:p>
        </p:txBody>
      </p:sp>
    </p:spTree>
    <p:extLst>
      <p:ext uri="{BB962C8B-B14F-4D97-AF65-F5344CB8AC3E}">
        <p14:creationId xmlns:p14="http://schemas.microsoft.com/office/powerpoint/2010/main" val="1621777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C0936-D595-C84D-322C-C2649562E617}"/>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6138A585-A823-C1A8-D03C-01BFCFADB4D1}"/>
              </a:ext>
            </a:extLst>
          </p:cNvPr>
          <p:cNvPicPr>
            <a:picLocks noChangeAspect="1"/>
          </p:cNvPicPr>
          <p:nvPr/>
        </p:nvPicPr>
        <p:blipFill>
          <a:blip r:embed="rId2"/>
          <a:stretch>
            <a:fillRect/>
          </a:stretch>
        </p:blipFill>
        <p:spPr>
          <a:xfrm>
            <a:off x="8617551" y="1119936"/>
            <a:ext cx="3087330" cy="831706"/>
          </a:xfrm>
          <a:prstGeom prst="rect">
            <a:avLst/>
          </a:prstGeom>
        </p:spPr>
      </p:pic>
      <p:sp>
        <p:nvSpPr>
          <p:cNvPr id="12" name="Google Shape;837;p33">
            <a:extLst>
              <a:ext uri="{FF2B5EF4-FFF2-40B4-BE49-F238E27FC236}">
                <a16:creationId xmlns:a16="http://schemas.microsoft.com/office/drawing/2014/main" id="{29F770C5-1F3B-9C8B-D643-DA305DA15E7B}"/>
              </a:ext>
            </a:extLst>
          </p:cNvPr>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نمر إلى الاستماع إلى منتجكم، ثم نقدم التغذية الراجعة لتجويد المنتج. أدعوكم إلى الانصات بتركيز </a:t>
            </a:r>
            <a:endParaRPr sz="2000" b="1" i="0" u="none" strike="noStrike" cap="none" dirty="0">
              <a:solidFill>
                <a:srgbClr val="7F7F7F"/>
              </a:solidFill>
              <a:latin typeface="Calibri"/>
              <a:ea typeface="Calibri"/>
              <a:cs typeface="Calibri"/>
              <a:sym typeface="Calibri"/>
            </a:endParaRPr>
          </a:p>
        </p:txBody>
      </p:sp>
      <p:sp>
        <p:nvSpPr>
          <p:cNvPr id="13" name="Google Shape;838;p33">
            <a:extLst>
              <a:ext uri="{FF2B5EF4-FFF2-40B4-BE49-F238E27FC236}">
                <a16:creationId xmlns:a16="http://schemas.microsoft.com/office/drawing/2014/main" id="{A9E105C5-8742-0065-46E1-C3D8E6AE3F20}"/>
              </a:ext>
            </a:extLst>
          </p:cNvPr>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dirty="0">
                <a:solidFill>
                  <a:schemeClr val="bg2">
                    <a:lumMod val="75000"/>
                  </a:schemeClr>
                </a:solidFill>
                <a:latin typeface="Calibri"/>
                <a:ea typeface="Calibri"/>
                <a:cs typeface="Calibri"/>
              </a:rPr>
              <a:t>وتجويد المنتج  </a:t>
            </a:r>
            <a:r>
              <a:rPr lang="ar-MA" sz="1400" dirty="0">
                <a:solidFill>
                  <a:schemeClr val="bg2">
                    <a:lumMod val="75000"/>
                  </a:schemeClr>
                </a:solidFill>
                <a:latin typeface="Calibri"/>
                <a:ea typeface="Calibri"/>
                <a:cs typeface="Calibri"/>
              </a:rPr>
              <a:t>اعتمادا على شبكة معايير النجاح ، </a:t>
            </a:r>
            <a:endParaRPr lang="ar-MA" sz="1200" dirty="0">
              <a:solidFill>
                <a:srgbClr val="AEABAB"/>
              </a:solidFill>
            </a:endParaRPr>
          </a:p>
        </p:txBody>
      </p:sp>
      <p:sp>
        <p:nvSpPr>
          <p:cNvPr id="2" name="Google Shape;987;p43">
            <a:extLst>
              <a:ext uri="{FF2B5EF4-FFF2-40B4-BE49-F238E27FC236}">
                <a16:creationId xmlns:a16="http://schemas.microsoft.com/office/drawing/2014/main" id="{99254BB2-2A76-3C5A-5420-09D42F6166DC}"/>
              </a:ext>
            </a:extLst>
          </p:cNvPr>
          <p:cNvSpPr txBox="1"/>
          <p:nvPr/>
        </p:nvSpPr>
        <p:spPr>
          <a:xfrm>
            <a:off x="2484665" y="5349108"/>
            <a:ext cx="6194322"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3" name="Google Shape;988;p43" descr="‫Lovepik- صورة JPG-501123007 id صورة فوتوغرافية بحث - صور معلمة أنثى تكتب  على السبورة‬‎">
            <a:extLst>
              <a:ext uri="{FF2B5EF4-FFF2-40B4-BE49-F238E27FC236}">
                <a16:creationId xmlns:a16="http://schemas.microsoft.com/office/drawing/2014/main" id="{BB559A01-A981-746A-3AE5-B00D1D239ED5}"/>
              </a:ext>
            </a:extLst>
          </p:cNvPr>
          <p:cNvPicPr preferRelativeResize="0"/>
          <p:nvPr/>
        </p:nvPicPr>
        <p:blipFill rotWithShape="1">
          <a:blip r:embed="rId3">
            <a:alphaModFix/>
          </a:blip>
          <a:srcRect/>
          <a:stretch/>
        </p:blipFill>
        <p:spPr>
          <a:xfrm>
            <a:off x="1938975" y="1951642"/>
            <a:ext cx="7285703" cy="3293806"/>
          </a:xfrm>
          <a:prstGeom prst="rect">
            <a:avLst/>
          </a:prstGeom>
          <a:noFill/>
          <a:ln>
            <a:noFill/>
          </a:ln>
        </p:spPr>
      </p:pic>
      <p:sp>
        <p:nvSpPr>
          <p:cNvPr id="4" name="Google Shape;839;p33">
            <a:extLst>
              <a:ext uri="{FF2B5EF4-FFF2-40B4-BE49-F238E27FC236}">
                <a16:creationId xmlns:a16="http://schemas.microsoft.com/office/drawing/2014/main" id="{540AA502-8914-9725-120F-A35BFAE7F383}"/>
              </a:ext>
            </a:extLst>
          </p:cNvPr>
          <p:cNvSpPr txBox="1"/>
          <p:nvPr/>
        </p:nvSpPr>
        <p:spPr>
          <a:xfrm>
            <a:off x="494250" y="6021322"/>
            <a:ext cx="11020725" cy="553316"/>
          </a:xfrm>
          <a:prstGeom prst="rect">
            <a:avLst/>
          </a:prstGeom>
          <a:solidFill>
            <a:schemeClr val="accent4">
              <a:lumMod val="40000"/>
              <a:lumOff val="6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بعد استواء المنتج النهائي على السبورة ، يطلب المدرس  من متعلم قراءة النص المشترك. </a:t>
            </a:r>
            <a:endParaRPr lang="ar-MA" sz="2800" i="0" u="none" strike="noStrike" cap="none"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67562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15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7" name="Google Shape;1548;p49">
            <a:extLst>
              <a:ext uri="{FF2B5EF4-FFF2-40B4-BE49-F238E27FC236}">
                <a16:creationId xmlns:a16="http://schemas.microsoft.com/office/drawing/2014/main" id="{0CCA23BD-F541-A2AB-2A25-05A91138FCD2}"/>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الآن، تشتغلون فرديا على كتابة نص حجاجي قصير، انطلاقا من وضعية الكتابة وباحترام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18" name="Google Shape;726;p36">
            <a:extLst>
              <a:ext uri="{FF2B5EF4-FFF2-40B4-BE49-F238E27FC236}">
                <a16:creationId xmlns:a16="http://schemas.microsoft.com/office/drawing/2014/main" id="{1C72C753-DC6D-E97F-6C89-DCC40F563CED}"/>
              </a:ext>
            </a:extLst>
          </p:cNvPr>
          <p:cNvSpPr txBox="1">
            <a:spLocks/>
          </p:cNvSpPr>
          <p:nvPr/>
        </p:nvSpPr>
        <p:spPr>
          <a:xfrm>
            <a:off x="1034444" y="580631"/>
            <a:ext cx="10468339" cy="422259"/>
          </a:xfrm>
          <a:prstGeom prst="rect">
            <a:avLst/>
          </a:prstGeom>
          <a:noFill/>
          <a:ln>
            <a:noFill/>
          </a:ln>
        </p:spPr>
        <p:txBody>
          <a:bodyPr spcFirstLastPara="1" wrap="square" lIns="91425" tIns="45700" rIns="91425" bIns="4570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يعرض المدرس وضعية الكتابة على القراءة مرة أخرى، وبعد تدقيق المطلوب، يوجه التلاميذ إلى كتابة نص تفسيري قصير  انطلاقا من وضعية الكتابة أدناه، ويواكب الإنجاز ويقدم الدعم اللازم لمن يحتاجه.</a:t>
            </a:r>
            <a:r>
              <a:rPr lang="ar-MA" sz="1400" dirty="0">
                <a:solidFill>
                  <a:srgbClr val="AEABAB"/>
                </a:solidFill>
              </a:rPr>
              <a:t>.</a:t>
            </a:r>
          </a:p>
        </p:txBody>
      </p:sp>
      <p:pic>
        <p:nvPicPr>
          <p:cNvPr id="3" name="Image 2">
            <a:extLst>
              <a:ext uri="{FF2B5EF4-FFF2-40B4-BE49-F238E27FC236}">
                <a16:creationId xmlns:a16="http://schemas.microsoft.com/office/drawing/2014/main" id="{95A715FF-503B-AD9C-B233-841721B92C42}"/>
              </a:ext>
            </a:extLst>
          </p:cNvPr>
          <p:cNvPicPr>
            <a:picLocks noChangeAspect="1"/>
          </p:cNvPicPr>
          <p:nvPr/>
        </p:nvPicPr>
        <p:blipFill>
          <a:blip r:embed="rId3"/>
          <a:stretch>
            <a:fillRect/>
          </a:stretch>
        </p:blipFill>
        <p:spPr>
          <a:xfrm>
            <a:off x="1404257" y="2510710"/>
            <a:ext cx="9633857" cy="3171633"/>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8108-7453-65FC-95AB-E18717A9C26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B08BC0B-865A-42AA-B37F-792949291A1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726;p36">
            <a:extLst>
              <a:ext uri="{FF2B5EF4-FFF2-40B4-BE49-F238E27FC236}">
                <a16:creationId xmlns:a16="http://schemas.microsoft.com/office/drawing/2014/main" id="{93431EE1-ED08-263B-42F9-2CDE84BC540E}"/>
              </a:ext>
            </a:extLst>
          </p:cNvPr>
          <p:cNvSpPr txBox="1">
            <a:spLocks/>
          </p:cNvSpPr>
          <p:nvPr/>
        </p:nvSpPr>
        <p:spPr>
          <a:xfrm>
            <a:off x="919210" y="580631"/>
            <a:ext cx="10583573" cy="500917"/>
          </a:xfrm>
          <a:prstGeom prst="rect">
            <a:avLst/>
          </a:prstGeom>
          <a:noFill/>
          <a:ln>
            <a:noFill/>
          </a:ln>
        </p:spPr>
        <p:txBody>
          <a:bodyPr spcFirstLastPara="1" wrap="square" lIns="91425" tIns="45700" rIns="91425" bIns="4570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يطلب المدرس من التلاميذ كتابة نص حجاجي قصير انطلاقا من وضعية الكتابة ويحثهم على احترام معايير النجاح أدناه، ويحرص على مواكبة الإنجاز وتقديم الدعم اللازم لمن يحتاجه.</a:t>
            </a:r>
            <a:r>
              <a:rPr lang="ar-MA" sz="1400" dirty="0">
                <a:solidFill>
                  <a:srgbClr val="AEABAB"/>
                </a:solidFill>
              </a:rPr>
              <a:t>.</a:t>
            </a:r>
          </a:p>
        </p:txBody>
      </p:sp>
      <p:sp>
        <p:nvSpPr>
          <p:cNvPr id="5" name="Google Shape;1548;p49">
            <a:extLst>
              <a:ext uri="{FF2B5EF4-FFF2-40B4-BE49-F238E27FC236}">
                <a16:creationId xmlns:a16="http://schemas.microsoft.com/office/drawing/2014/main" id="{C95AE383-EF43-7063-336B-381488AC9824}"/>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الآن، تشتغلون فرديا على كتابة نص حجاجي قصير، انطلاقا من وضعية الكتابة وباحترام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A4396530-CA9C-2577-4CB9-591C373CE98D}"/>
              </a:ext>
            </a:extLst>
          </p:cNvPr>
          <p:cNvPicPr>
            <a:picLocks noChangeAspect="1"/>
          </p:cNvPicPr>
          <p:nvPr/>
        </p:nvPicPr>
        <p:blipFill>
          <a:blip r:embed="rId3"/>
          <a:stretch>
            <a:fillRect/>
          </a:stretch>
        </p:blipFill>
        <p:spPr>
          <a:xfrm>
            <a:off x="800100" y="2362107"/>
            <a:ext cx="10842171" cy="3826422"/>
          </a:xfrm>
          <a:prstGeom prst="rect">
            <a:avLst/>
          </a:prstGeom>
        </p:spPr>
      </p:pic>
    </p:spTree>
    <p:extLst>
      <p:ext uri="{BB962C8B-B14F-4D97-AF65-F5344CB8AC3E}">
        <p14:creationId xmlns:p14="http://schemas.microsoft.com/office/powerpoint/2010/main" val="2994557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16B0-49CC-5AF9-23DE-24BB3B8B066E}"/>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F1C4C5C-5C9A-48C3-5750-F1DB7C22DBF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34B1F5E7-12C0-0C7A-ADDF-2A6164FEAF5D}"/>
              </a:ext>
            </a:extLst>
          </p:cNvPr>
          <p:cNvSpPr txBox="1">
            <a:spLocks/>
          </p:cNvSpPr>
          <p:nvPr/>
        </p:nvSpPr>
        <p:spPr>
          <a:xfrm>
            <a:off x="842654" y="305491"/>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15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3B01DBD2-2901-964F-5C6A-EB18D57D1696}"/>
              </a:ext>
            </a:extLst>
          </p:cNvPr>
          <p:cNvSpPr txBox="1">
            <a:spLocks/>
          </p:cNvSpPr>
          <p:nvPr/>
        </p:nvSpPr>
        <p:spPr>
          <a:xfrm>
            <a:off x="650868" y="646159"/>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5" name="Image 4">
            <a:extLst>
              <a:ext uri="{FF2B5EF4-FFF2-40B4-BE49-F238E27FC236}">
                <a16:creationId xmlns:a16="http://schemas.microsoft.com/office/drawing/2014/main" id="{79FB4839-733B-533B-16E2-C49F9C7B9A86}"/>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7" name="Rectangle 1">
            <a:extLst>
              <a:ext uri="{FF2B5EF4-FFF2-40B4-BE49-F238E27FC236}">
                <a16:creationId xmlns:a16="http://schemas.microsoft.com/office/drawing/2014/main" id="{D0CD3ED0-E40B-FE5A-A61C-A0B4643B7254}"/>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8" name="Picture 2">
            <a:extLst>
              <a:ext uri="{FF2B5EF4-FFF2-40B4-BE49-F238E27FC236}">
                <a16:creationId xmlns:a16="http://schemas.microsoft.com/office/drawing/2014/main" id="{11E5A491-27A5-1A99-5106-3D19896B8D5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365952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A2E5-82F9-C0C8-9A85-DCCDEF742643}"/>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93C91C88-824C-3B0F-9E4B-717E916301E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E0DD2773-6DE1-D934-6456-FA90DFFF27BF}"/>
              </a:ext>
            </a:extLst>
          </p:cNvPr>
          <p:cNvSpPr txBox="1">
            <a:spLocks/>
          </p:cNvSpPr>
          <p:nvPr/>
        </p:nvSpPr>
        <p:spPr>
          <a:xfrm>
            <a:off x="861829" y="24495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15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0CC3BAD4-3072-816A-EF45-A3F3D4CBD53D}"/>
              </a:ext>
            </a:extLst>
          </p:cNvPr>
          <p:cNvSpPr txBox="1">
            <a:spLocks/>
          </p:cNvSpPr>
          <p:nvPr/>
        </p:nvSpPr>
        <p:spPr>
          <a:xfrm>
            <a:off x="670043" y="613461"/>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2" name="Image 1">
            <a:extLst>
              <a:ext uri="{FF2B5EF4-FFF2-40B4-BE49-F238E27FC236}">
                <a16:creationId xmlns:a16="http://schemas.microsoft.com/office/drawing/2014/main" id="{C11944D7-BFB9-4E9C-D14A-C9B2E9C4BC8E}"/>
              </a:ext>
            </a:extLst>
          </p:cNvPr>
          <p:cNvPicPr>
            <a:picLocks noChangeAspect="1"/>
          </p:cNvPicPr>
          <p:nvPr/>
        </p:nvPicPr>
        <p:blipFill>
          <a:blip r:embed="rId3"/>
          <a:stretch>
            <a:fillRect/>
          </a:stretch>
        </p:blipFill>
        <p:spPr>
          <a:xfrm>
            <a:off x="8150942" y="1147124"/>
            <a:ext cx="3087330" cy="831706"/>
          </a:xfrm>
          <a:prstGeom prst="rect">
            <a:avLst/>
          </a:prstGeom>
        </p:spPr>
      </p:pic>
      <p:sp>
        <p:nvSpPr>
          <p:cNvPr id="9" name="Espace réservé du texte 3">
            <a:extLst>
              <a:ext uri="{FF2B5EF4-FFF2-40B4-BE49-F238E27FC236}">
                <a16:creationId xmlns:a16="http://schemas.microsoft.com/office/drawing/2014/main" id="{717AD9B2-505B-CA6B-A1F5-AB6B25AF53E1}"/>
              </a:ext>
            </a:extLst>
          </p:cNvPr>
          <p:cNvSpPr txBox="1">
            <a:spLocks/>
          </p:cNvSpPr>
          <p:nvPr/>
        </p:nvSpPr>
        <p:spPr>
          <a:xfrm>
            <a:off x="4365819" y="1583092"/>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منجز الوضعية</a:t>
            </a:r>
          </a:p>
          <a:p>
            <a:endParaRPr lang="fr-FR" sz="2800" i="0" dirty="0">
              <a:solidFill>
                <a:srgbClr val="00B050"/>
              </a:solidFill>
            </a:endParaRPr>
          </a:p>
        </p:txBody>
      </p:sp>
      <p:sp>
        <p:nvSpPr>
          <p:cNvPr id="10" name="ZoneTexte 9">
            <a:extLst>
              <a:ext uri="{FF2B5EF4-FFF2-40B4-BE49-F238E27FC236}">
                <a16:creationId xmlns:a16="http://schemas.microsoft.com/office/drawing/2014/main" id="{B06EBECD-A9FB-F27D-DB3C-0ABC2B8C8CD6}"/>
              </a:ext>
            </a:extLst>
          </p:cNvPr>
          <p:cNvSpPr txBox="1"/>
          <p:nvPr/>
        </p:nvSpPr>
        <p:spPr>
          <a:xfrm>
            <a:off x="693095" y="2307808"/>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6464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94AB5-D1AA-67F9-6C86-B755C9501A92}"/>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F4E4E4C1-5C85-E191-A4EA-937202DC03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hronomètre Pro ‒ Applis sur Google Play">
            <a:extLst>
              <a:ext uri="{FF2B5EF4-FFF2-40B4-BE49-F238E27FC236}">
                <a16:creationId xmlns:a16="http://schemas.microsoft.com/office/drawing/2014/main" id="{78D33EF6-5459-AA51-2DF5-E91D893F3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055" y="1232561"/>
            <a:ext cx="1995949" cy="154870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511;p45">
            <a:extLst>
              <a:ext uri="{FF2B5EF4-FFF2-40B4-BE49-F238E27FC236}">
                <a16:creationId xmlns:a16="http://schemas.microsoft.com/office/drawing/2014/main" id="{E3AE43F9-ABB4-B8A2-7693-030DD029B918}"/>
              </a:ext>
            </a:extLst>
          </p:cNvPr>
          <p:cNvSpPr txBox="1">
            <a:spLocks/>
          </p:cNvSpPr>
          <p:nvPr/>
        </p:nvSpPr>
        <p:spPr>
          <a:xfrm>
            <a:off x="-118622" y="472837"/>
            <a:ext cx="12082419" cy="51089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MA" sz="140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a:solidFill>
                  <a:srgbClr val="AEABAB"/>
                </a:solidFill>
                <a:latin typeface="Calibri" panose="020F0502020204030204" pitchFamily="34" charset="0"/>
                <a:cs typeface="Calibri" panose="020F0502020204030204" pitchFamily="34" charset="0"/>
              </a:rPr>
              <a:t>.</a:t>
            </a:r>
            <a:endParaRPr lang="ar-MA" sz="1400" i="1" dirty="0">
              <a:latin typeface="Calibri" panose="020F0502020204030204" pitchFamily="34" charset="0"/>
              <a:cs typeface="Calibri" panose="020F0502020204030204" pitchFamily="34" charset="0"/>
            </a:endParaRPr>
          </a:p>
        </p:txBody>
      </p:sp>
      <p:sp>
        <p:nvSpPr>
          <p:cNvPr id="8" name="Google Shape;1548;p49">
            <a:extLst>
              <a:ext uri="{FF2B5EF4-FFF2-40B4-BE49-F238E27FC236}">
                <a16:creationId xmlns:a16="http://schemas.microsoft.com/office/drawing/2014/main" id="{C0131D00-AE03-791B-21CE-1962A6982AD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القراءة وتقديم التغذية الراجعة: انقضت مدة الإنجاز، لننصت إلى بعض إبداعاتكم.</a:t>
            </a:r>
          </a:p>
        </p:txBody>
      </p:sp>
      <p:pic>
        <p:nvPicPr>
          <p:cNvPr id="11" name="Picture 2" descr="Tableau de classe : résultats (1,7 million) d’images libres de droits, de  photos de stock et d’illustrations | Shutterstock">
            <a:extLst>
              <a:ext uri="{FF2B5EF4-FFF2-40B4-BE49-F238E27FC236}">
                <a16:creationId xmlns:a16="http://schemas.microsoft.com/office/drawing/2014/main" id="{81282BAF-BF88-820A-4B30-874640D285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951"/>
          <a:stretch/>
        </p:blipFill>
        <p:spPr bwMode="auto">
          <a:xfrm>
            <a:off x="3372465" y="2005782"/>
            <a:ext cx="6381135" cy="331224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المايك - ويكيبيديا">
            <a:extLst>
              <a:ext uri="{FF2B5EF4-FFF2-40B4-BE49-F238E27FC236}">
                <a16:creationId xmlns:a16="http://schemas.microsoft.com/office/drawing/2014/main" id="{6C8DB8C0-C0D8-7D7E-F2AC-13EF6A539D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240604" flipV="1">
            <a:off x="272457" y="3198840"/>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987;p43">
            <a:extLst>
              <a:ext uri="{FF2B5EF4-FFF2-40B4-BE49-F238E27FC236}">
                <a16:creationId xmlns:a16="http://schemas.microsoft.com/office/drawing/2014/main" id="{F31198AC-5CC6-7038-E97A-301EF40D3EF9}"/>
              </a:ext>
            </a:extLst>
          </p:cNvPr>
          <p:cNvSpPr txBox="1"/>
          <p:nvPr/>
        </p:nvSpPr>
        <p:spPr>
          <a:xfrm>
            <a:off x="5093109" y="5648488"/>
            <a:ext cx="6579895"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3354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E8DC-F1FB-EDB6-907C-C740A019662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A64D8BC8-38D2-B50C-E848-2F5173E2F4E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3">
            <a:extLst>
              <a:ext uri="{FF2B5EF4-FFF2-40B4-BE49-F238E27FC236}">
                <a16:creationId xmlns:a16="http://schemas.microsoft.com/office/drawing/2014/main" id="{19397A8A-EEA0-D8DD-D33E-F62B7070F840}"/>
              </a:ext>
            </a:extLst>
          </p:cNvPr>
          <p:cNvSpPr txBox="1">
            <a:spLocks/>
          </p:cNvSpPr>
          <p:nvPr/>
        </p:nvSpPr>
        <p:spPr>
          <a:xfrm>
            <a:off x="4228167" y="1094669"/>
            <a:ext cx="3352503" cy="831706"/>
          </a:xfrm>
          <a:prstGeom prst="rect">
            <a:avLst/>
          </a:prstGeom>
          <a:solidFill>
            <a:srgbClr val="BFE0D2"/>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الاستثمار والتشجيع على مواصلة الكتابة</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C7DAF622-C285-86B4-B61B-3C62BA87BA6D}"/>
              </a:ext>
            </a:extLst>
          </p:cNvPr>
          <p:cNvSpPr txBox="1">
            <a:spLocks/>
          </p:cNvSpPr>
          <p:nvPr/>
        </p:nvSpPr>
        <p:spPr>
          <a:xfrm>
            <a:off x="919210" y="21543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الاستثمار وتعزيز التعلم بالتشجيع على إعادة الكتابة</a:t>
            </a:r>
          </a:p>
        </p:txBody>
      </p:sp>
      <p:sp>
        <p:nvSpPr>
          <p:cNvPr id="4" name="Google Shape;726;p36">
            <a:extLst>
              <a:ext uri="{FF2B5EF4-FFF2-40B4-BE49-F238E27FC236}">
                <a16:creationId xmlns:a16="http://schemas.microsoft.com/office/drawing/2014/main" id="{00B25BA1-8532-8EBB-DFB8-ABADED67176E}"/>
              </a:ext>
            </a:extLst>
          </p:cNvPr>
          <p:cNvSpPr txBox="1">
            <a:spLocks/>
          </p:cNvSpPr>
          <p:nvPr/>
        </p:nvSpPr>
        <p:spPr>
          <a:xfrm>
            <a:off x="415048" y="559769"/>
            <a:ext cx="11168486" cy="403792"/>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800" dirty="0">
                <a:solidFill>
                  <a:schemeClr val="bg2">
                    <a:lumMod val="75000"/>
                  </a:schemeClr>
                </a:solidFill>
                <a:latin typeface="Calibri"/>
                <a:ea typeface="Calibri"/>
                <a:cs typeface="Calibri"/>
              </a:rPr>
              <a:t>ينوه المدرس بتفاعل متعلميه وانخراطهم الجاد في النشاط، ويشجعهم على مواصلة الكتابة، والتمرس عليها من خلال كتابة نصوص/ فقرات </a:t>
            </a:r>
            <a:r>
              <a:rPr lang="ar-MA" sz="1800" dirty="0" err="1">
                <a:solidFill>
                  <a:schemeClr val="bg2">
                    <a:lumMod val="75000"/>
                  </a:schemeClr>
                </a:solidFill>
                <a:latin typeface="Calibri"/>
                <a:ea typeface="Calibri"/>
                <a:cs typeface="Calibri"/>
              </a:rPr>
              <a:t>حجاجية</a:t>
            </a:r>
            <a:r>
              <a:rPr lang="ar-MA" sz="1800" dirty="0">
                <a:solidFill>
                  <a:schemeClr val="bg2">
                    <a:lumMod val="75000"/>
                  </a:schemeClr>
                </a:solidFill>
                <a:latin typeface="Calibri"/>
                <a:ea typeface="Calibri"/>
                <a:cs typeface="Calibri"/>
              </a:rPr>
              <a:t>، حول  قضايا مستجدة باعتماد الحجج .</a:t>
            </a:r>
            <a:endParaRPr lang="ar-MA" sz="1400" dirty="0">
              <a:solidFill>
                <a:srgbClr val="AEABAB"/>
              </a:solidFill>
            </a:endParaRPr>
          </a:p>
        </p:txBody>
      </p:sp>
      <p:sp>
        <p:nvSpPr>
          <p:cNvPr id="5" name="Google Shape;839;p33">
            <a:extLst>
              <a:ext uri="{FF2B5EF4-FFF2-40B4-BE49-F238E27FC236}">
                <a16:creationId xmlns:a16="http://schemas.microsoft.com/office/drawing/2014/main" id="{A78E347A-FFBA-1AA7-CA3D-09269FECD45C}"/>
              </a:ext>
            </a:extLst>
          </p:cNvPr>
          <p:cNvSpPr txBox="1"/>
          <p:nvPr/>
        </p:nvSpPr>
        <p:spPr>
          <a:xfrm>
            <a:off x="1180247" y="2240713"/>
            <a:ext cx="10403287" cy="2858434"/>
          </a:xfrm>
          <a:prstGeom prst="rect">
            <a:avLst/>
          </a:prstGeom>
          <a:solidFill>
            <a:srgbClr val="E0EFE9"/>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كتابة نصوص أو فقرات </a:t>
            </a:r>
            <a:r>
              <a:rPr lang="ar-MA" sz="2800" dirty="0" err="1">
                <a:solidFill>
                  <a:schemeClr val="dk2"/>
                </a:solidFill>
                <a:latin typeface="Calibri"/>
                <a:ea typeface="Calibri"/>
                <a:cs typeface="Calibri"/>
                <a:sym typeface="Calibri"/>
              </a:rPr>
              <a:t>حجاجية</a:t>
            </a:r>
            <a:r>
              <a:rPr lang="ar-MA" sz="2800" dirty="0">
                <a:solidFill>
                  <a:schemeClr val="dk2"/>
                </a:solidFill>
                <a:latin typeface="Calibri"/>
                <a:ea typeface="Calibri"/>
                <a:cs typeface="Calibri"/>
                <a:sym typeface="Calibri"/>
              </a:rPr>
              <a:t>، يعبرون فيها عن آرائهم إزاء قضايا مثيرة، ويدعمون مواقفهم بالحجج والبراهين اللازمة للإقناع برأيهم.  مع إمكانية المشاركة بها أو نشرها في المجلة الحائطية أو موقع المؤسسة أو صفحاته الإلكترونية أو مجلة القسم...</a:t>
            </a:r>
          </a:p>
        </p:txBody>
      </p:sp>
      <p:pic>
        <p:nvPicPr>
          <p:cNvPr id="7" name="Picture 4" descr="Écrire à la main sur un cahier sur fond clair | Photo Premium">
            <a:extLst>
              <a:ext uri="{FF2B5EF4-FFF2-40B4-BE49-F238E27FC236}">
                <a16:creationId xmlns:a16="http://schemas.microsoft.com/office/drawing/2014/main" id="{EC89B825-5298-8456-5B1F-CC3AFDCA3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97" y="5338915"/>
            <a:ext cx="2663795" cy="1421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447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531479"/>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1085232"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كتابة نص حجاجي يقنع بصحة رأي أو موقف.</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الحجاجي وخطاطته النصية..</a:t>
            </a:r>
            <a:endParaRPr sz="4400" b="0" i="0" u="none" strike="noStrike" cap="none" dirty="0">
              <a:solidFill>
                <a:schemeClr val="dk1"/>
              </a:solidFill>
              <a:latin typeface="Calibri"/>
              <a:ea typeface="Calibri"/>
              <a:cs typeface="Calibri"/>
              <a:sym typeface="Calibri"/>
            </a:endParaRPr>
          </a:p>
        </p:txBody>
      </p:sp>
      <p:sp>
        <p:nvSpPr>
          <p:cNvPr id="2" name="Rectangle : coins arrondis 1">
            <a:extLst>
              <a:ext uri="{FF2B5EF4-FFF2-40B4-BE49-F238E27FC236}">
                <a16:creationId xmlns:a16="http://schemas.microsoft.com/office/drawing/2014/main" id="{0C476EFA-A7B3-89E1-2A83-B3FF25988392}"/>
              </a:ext>
            </a:extLst>
          </p:cNvPr>
          <p:cNvSpPr/>
          <p:nvPr/>
        </p:nvSpPr>
        <p:spPr>
          <a:xfrm>
            <a:off x="929789" y="2005780"/>
            <a:ext cx="10018103" cy="3392129"/>
          </a:xfrm>
          <a:prstGeom prst="roundRect">
            <a:avLst/>
          </a:prstGeom>
          <a:solidFill>
            <a:srgbClr val="BFE0D2"/>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مكتسبات حصة التعرف والبناء وتوظيفها؛</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الإنتاج المشترك ثم التصحيح الجماعي وتقديم التغذية الراجعة؛</a:t>
            </a:r>
          </a:p>
          <a:p>
            <a:pPr marL="457200" indent="-457200" algn="r" rtl="1">
              <a:buFontTx/>
              <a:buChar char="-"/>
            </a:pPr>
            <a:r>
              <a:rPr lang="ar-MA" sz="3200" b="1" dirty="0">
                <a:latin typeface="Calibri" panose="020F0502020204030204" pitchFamily="34" charset="0"/>
                <a:cs typeface="Calibri" panose="020F0502020204030204" pitchFamily="34" charset="0"/>
              </a:rPr>
              <a:t>الكتابة المستقلة؛</a:t>
            </a:r>
          </a:p>
          <a:p>
            <a:pPr marL="457200" indent="-457200" algn="r" rtl="1">
              <a:buFontTx/>
              <a:buChar char="-"/>
            </a:pPr>
            <a:r>
              <a:rPr lang="ar-MA" sz="3200" b="1" dirty="0">
                <a:latin typeface="Calibri" panose="020F0502020204030204" pitchFamily="34" charset="0"/>
                <a:cs typeface="Calibri" panose="020F0502020204030204" pitchFamily="34" charset="0"/>
              </a:rPr>
              <a:t>التشجيع على إعادة الكتابة.</a:t>
            </a:r>
          </a:p>
        </p:txBody>
      </p:sp>
    </p:spTree>
    <p:extLst>
      <p:ext uri="{BB962C8B-B14F-4D97-AF65-F5344CB8AC3E}">
        <p14:creationId xmlns:p14="http://schemas.microsoft.com/office/powerpoint/2010/main" val="1854169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C414905C-C1E1-722E-2467-933CEF1E0B49}"/>
              </a:ext>
            </a:extLst>
          </p:cNvPr>
          <p:cNvGraphicFramePr/>
          <p:nvPr>
            <p:extLst>
              <p:ext uri="{D42A27DB-BD31-4B8C-83A1-F6EECF244321}">
                <p14:modId xmlns:p14="http://schemas.microsoft.com/office/powerpoint/2010/main" val="414607076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13">
            <a:extLst>
              <a:ext uri="{FF2B5EF4-FFF2-40B4-BE49-F238E27FC236}">
                <a16:creationId xmlns:a16="http://schemas.microsoft.com/office/drawing/2014/main" id="{1E9A2DD0-0F9D-1EEF-B244-6EB94695408F}"/>
              </a:ext>
            </a:extLst>
          </p:cNvPr>
          <p:cNvSpPr txBox="1">
            <a:spLocks noChangeArrowheads="1"/>
          </p:cNvSpPr>
          <p:nvPr/>
        </p:nvSpPr>
        <p:spPr bwMode="auto">
          <a:xfrm>
            <a:off x="0" y="211755"/>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7" name="Titre 2">
            <a:extLst>
              <a:ext uri="{FF2B5EF4-FFF2-40B4-BE49-F238E27FC236}">
                <a16:creationId xmlns:a16="http://schemas.microsoft.com/office/drawing/2014/main" id="{F47F354E-A2AA-03B3-081F-C14BCFB03B07}"/>
              </a:ext>
            </a:extLst>
          </p:cNvPr>
          <p:cNvSpPr txBox="1">
            <a:spLocks/>
          </p:cNvSpPr>
          <p:nvPr/>
        </p:nvSpPr>
        <p:spPr>
          <a:xfrm>
            <a:off x="2087472" y="531481"/>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spTree>
    <p:extLst>
      <p:ext uri="{BB962C8B-B14F-4D97-AF65-F5344CB8AC3E}">
        <p14:creationId xmlns:p14="http://schemas.microsoft.com/office/powerpoint/2010/main" val="32621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 name="Titre 2">
            <a:extLst>
              <a:ext uri="{FF2B5EF4-FFF2-40B4-BE49-F238E27FC236}">
                <a16:creationId xmlns:a16="http://schemas.microsoft.com/office/drawing/2014/main" id="{C3764BEA-1598-42E5-7641-73530423A6CC}"/>
              </a:ext>
            </a:extLst>
          </p:cNvPr>
          <p:cNvSpPr txBox="1">
            <a:spLocks/>
          </p:cNvSpPr>
          <p:nvPr/>
        </p:nvSpPr>
        <p:spPr>
          <a:xfrm>
            <a:off x="4754057" y="551979"/>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3" name="TextBox 13">
            <a:extLst>
              <a:ext uri="{FF2B5EF4-FFF2-40B4-BE49-F238E27FC236}">
                <a16:creationId xmlns:a16="http://schemas.microsoft.com/office/drawing/2014/main" id="{0536D21A-3511-84F5-4B14-9ABA386EE261}"/>
              </a:ext>
            </a:extLst>
          </p:cNvPr>
          <p:cNvSpPr txBox="1">
            <a:spLocks noChangeArrowheads="1"/>
          </p:cNvSpPr>
          <p:nvPr/>
        </p:nvSpPr>
        <p:spPr bwMode="auto">
          <a:xfrm>
            <a:off x="79513" y="209174"/>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a:t>
            </a:r>
            <a:r>
              <a:rPr lang="ar-MA" altLang="fr-FR" sz="2000" b="1" dirty="0" err="1">
                <a:solidFill>
                  <a:schemeClr val="bg2">
                    <a:lumMod val="50000"/>
                  </a:schemeClr>
                </a:solidFill>
                <a:ea typeface="+mj-ea"/>
                <a:cs typeface="Calibri" panose="020F0502020204030204" pitchFamily="34" charset="0"/>
              </a:rPr>
              <a:t>حجاجية</a:t>
            </a:r>
            <a:r>
              <a:rPr lang="ar-MA" altLang="fr-FR" sz="2000" b="1" dirty="0">
                <a:solidFill>
                  <a:schemeClr val="bg2">
                    <a:lumMod val="50000"/>
                  </a:schemeClr>
                </a:solidFill>
                <a:ea typeface="+mj-ea"/>
                <a:cs typeface="Calibri" panose="020F0502020204030204" pitchFamily="34" charset="0"/>
              </a:rPr>
              <a:t>  قصيرة لعرض موقف مدعم بالحجج .</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4" name="Image 3">
            <a:extLst>
              <a:ext uri="{FF2B5EF4-FFF2-40B4-BE49-F238E27FC236}">
                <a16:creationId xmlns:a16="http://schemas.microsoft.com/office/drawing/2014/main" id="{3AFE367A-CA87-3854-21FD-DCBD3ED1E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435" y="914001"/>
            <a:ext cx="5794513" cy="3048000"/>
          </a:xfrm>
          <a:prstGeom prst="rect">
            <a:avLst/>
          </a:prstGeom>
        </p:spPr>
      </p:pic>
      <p:sp>
        <p:nvSpPr>
          <p:cNvPr id="5" name="ZoneTexte 4">
            <a:extLst>
              <a:ext uri="{FF2B5EF4-FFF2-40B4-BE49-F238E27FC236}">
                <a16:creationId xmlns:a16="http://schemas.microsoft.com/office/drawing/2014/main" id="{08F93F06-383B-CEC3-05F2-8AD13C982B6F}"/>
              </a:ext>
            </a:extLst>
          </p:cNvPr>
          <p:cNvSpPr txBox="1"/>
          <p:nvPr/>
        </p:nvSpPr>
        <p:spPr>
          <a:xfrm>
            <a:off x="924232" y="4594127"/>
            <a:ext cx="10559845" cy="1569660"/>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وأتدرب على كتابة نصوص </a:t>
            </a:r>
            <a:r>
              <a:rPr lang="ar-MA" sz="4800" b="1" dirty="0" err="1">
                <a:ea typeface="+mj-ea"/>
                <a:cs typeface="Calibri" panose="020F0502020204030204" pitchFamily="34" charset="0"/>
              </a:rPr>
              <a:t>حجاجية</a:t>
            </a:r>
            <a:r>
              <a:rPr lang="ar-MA" sz="4800" b="1" dirty="0">
                <a:ea typeface="+mj-ea"/>
                <a:cs typeface="Calibri" panose="020F0502020204030204" pitchFamily="34" charset="0"/>
              </a:rPr>
              <a:t> قصيرة </a:t>
            </a:r>
            <a:endParaRPr lang="fr-FR" sz="4800" dirty="0"/>
          </a:p>
        </p:txBody>
      </p:sp>
    </p:spTree>
    <p:extLst>
      <p:ext uri="{BB962C8B-B14F-4D97-AF65-F5344CB8AC3E}">
        <p14:creationId xmlns:p14="http://schemas.microsoft.com/office/powerpoint/2010/main" val="2833538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4361</TotalTime>
  <Words>2038</Words>
  <Application>Microsoft Office PowerPoint</Application>
  <PresentationFormat>Grand écran</PresentationFormat>
  <Paragraphs>241</Paragraphs>
  <Slides>43</Slides>
  <Notes>6</Notes>
  <HiddenSlides>4</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43</vt:i4>
      </vt:variant>
    </vt:vector>
  </HeadingPairs>
  <TitlesOfParts>
    <vt:vector size="56" baseType="lpstr">
      <vt:lpstr>Aptos</vt:lpstr>
      <vt:lpstr>Aptos Display</vt:lpstr>
      <vt:lpstr>Arial</vt:lpstr>
      <vt:lpstr>Arial Unicode MS</vt:lpstr>
      <vt:lpstr>Calibri</vt:lpstr>
      <vt:lpstr>Calibri Light</vt:lpstr>
      <vt:lpstr>Courier New</vt:lpstr>
      <vt:lpstr>Dosis</vt:lpstr>
      <vt:lpstr>Inter</vt:lpstr>
      <vt:lpstr>Poppins ExtraBold</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عِندَ نِهَايَةِ هذِهِ الحِصَّةِ، سَتَكُونُونَ قَادِرِينَ عَلَى: </vt:lpstr>
      <vt:lpstr>Présentation PowerPoint</vt:lpstr>
      <vt:lpstr>Présentation PowerPoint</vt:lpstr>
      <vt:lpstr>Présentation PowerPoint</vt:lpstr>
      <vt:lpstr>يفكك المدرس مكونات المهمة موضحا: المطلوب والموضوع والموارد، ويشرح كل عنصر على حدة.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212679826206</cp:lastModifiedBy>
  <cp:revision>266</cp:revision>
  <dcterms:created xsi:type="dcterms:W3CDTF">2025-11-03T10:55:47Z</dcterms:created>
  <dcterms:modified xsi:type="dcterms:W3CDTF">2026-03-29T22:48:53Z</dcterms:modified>
</cp:coreProperties>
</file>