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39"/>
  </p:notesMasterIdLst>
  <p:handoutMasterIdLst>
    <p:handoutMasterId r:id="rId40"/>
  </p:handoutMasterIdLst>
  <p:sldIdLst>
    <p:sldId id="271" r:id="rId3"/>
    <p:sldId id="2147483635" r:id="rId4"/>
    <p:sldId id="2147483641" r:id="rId5"/>
    <p:sldId id="2147483607" r:id="rId6"/>
    <p:sldId id="2147483646" r:id="rId7"/>
    <p:sldId id="2134806337" r:id="rId8"/>
    <p:sldId id="2147483624" r:id="rId9"/>
    <p:sldId id="296" r:id="rId10"/>
    <p:sldId id="2147483636" r:id="rId11"/>
    <p:sldId id="2147483638" r:id="rId12"/>
    <p:sldId id="267" r:id="rId13"/>
    <p:sldId id="256" r:id="rId14"/>
    <p:sldId id="260" r:id="rId15"/>
    <p:sldId id="269" r:id="rId16"/>
    <p:sldId id="274" r:id="rId17"/>
    <p:sldId id="275" r:id="rId18"/>
    <p:sldId id="276" r:id="rId19"/>
    <p:sldId id="290" r:id="rId20"/>
    <p:sldId id="2147483644" r:id="rId21"/>
    <p:sldId id="2147483645" r:id="rId22"/>
    <p:sldId id="278" r:id="rId23"/>
    <p:sldId id="263" r:id="rId24"/>
    <p:sldId id="2147483631" r:id="rId25"/>
    <p:sldId id="257" r:id="rId26"/>
    <p:sldId id="259" r:id="rId27"/>
    <p:sldId id="258" r:id="rId28"/>
    <p:sldId id="264" r:id="rId29"/>
    <p:sldId id="268" r:id="rId30"/>
    <p:sldId id="265" r:id="rId31"/>
    <p:sldId id="262" r:id="rId32"/>
    <p:sldId id="2147483642" r:id="rId33"/>
    <p:sldId id="261" r:id="rId34"/>
    <p:sldId id="293" r:id="rId35"/>
    <p:sldId id="270" r:id="rId36"/>
    <p:sldId id="294" r:id="rId37"/>
    <p:sldId id="273"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147483635"/>
            <p14:sldId id="2147483641"/>
            <p14:sldId id="2147483607"/>
            <p14:sldId id="2147483646"/>
            <p14:sldId id="2134806337"/>
          </p14:sldIdLst>
        </p14:section>
        <p14:section name="افتتاح الحصة" id="{2EB02A95-5B55-41FB-8E86-2A90C4C55040}">
          <p14:sldIdLst>
            <p14:sldId id="2147483624"/>
            <p14:sldId id="296"/>
          </p14:sldIdLst>
        </p14:section>
        <p14:section name="مراقبة إنجاز الواجبات المنزلية" id="{D246771F-C8AA-4F75-BAD7-8024CAB55D79}">
          <p14:sldIdLst>
            <p14:sldId id="2147483636"/>
          </p14:sldIdLst>
        </p14:section>
        <p14:section name="التصريح بالأهداف" id="{096B6BF6-20D6-43DE-B358-982838B98259}">
          <p14:sldIdLst>
            <p14:sldId id="2147483638"/>
            <p14:sldId id="267"/>
          </p14:sldIdLst>
        </p14:section>
        <p14:section name="أكتسب" id="{6D007598-4F88-4283-9E36-970C44D688AD}">
          <p14:sldIdLst>
            <p14:sldId id="256"/>
            <p14:sldId id="260"/>
            <p14:sldId id="269"/>
            <p14:sldId id="274"/>
            <p14:sldId id="275"/>
            <p14:sldId id="276"/>
            <p14:sldId id="290"/>
            <p14:sldId id="2147483644"/>
            <p14:sldId id="2147483645"/>
            <p14:sldId id="278"/>
            <p14:sldId id="263"/>
            <p14:sldId id="2147483631"/>
            <p14:sldId id="257"/>
            <p14:sldId id="259"/>
            <p14:sldId id="258"/>
            <p14:sldId id="264"/>
            <p14:sldId id="268"/>
            <p14:sldId id="265"/>
            <p14:sldId id="262"/>
            <p14:sldId id="2147483642"/>
            <p14:sldId id="261"/>
            <p14:sldId id="293"/>
            <p14:sldId id="270"/>
            <p14:sldId id="294"/>
            <p14:sldId id="273"/>
          </p14:sldIdLst>
        </p14:section>
        <p14:section name="أتحدث" id="{89211873-F649-4A72-AB32-DC4F4703E8C4}">
          <p14:sldIdLst/>
        </p14:section>
        <p14:section name="اختتام الحصة" id="{EBCF91DF-0CDC-4636-96C9-6E6A8A7710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FB7"/>
    <a:srgbClr val="DCE6F2"/>
    <a:srgbClr val="7F7F7F"/>
    <a:srgbClr val="0070C0"/>
    <a:srgbClr val="F9F1DC"/>
    <a:srgbClr val="F19D19"/>
    <a:srgbClr val="1D6FA9"/>
    <a:srgbClr val="E0EFE9"/>
    <a:srgbClr val="BFE0D2"/>
    <a:srgbClr val="8BC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4660"/>
  </p:normalViewPr>
  <p:slideViewPr>
    <p:cSldViewPr snapToGrid="0">
      <p:cViewPr varScale="1">
        <p:scale>
          <a:sx n="78" d="100"/>
          <a:sy n="78" d="100"/>
        </p:scale>
        <p:origin x="1066"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4" csCatId="colorful" phldr="1"/>
      <dgm:spPr/>
      <dgm:t>
        <a:bodyPr/>
        <a:lstStyle/>
        <a:p>
          <a:endParaRPr lang="fr-FR"/>
        </a:p>
      </dgm:t>
    </dgm:pt>
    <dgm:pt modelId="{22706B13-21C7-4F8A-905A-75CB4A02A9A9}">
      <dgm:prSet phldrT="[Texte]"/>
      <dgm:spPr/>
      <dgm:t>
        <a:bodyPr/>
        <a:lstStyle/>
        <a:p>
          <a:r>
            <a:rPr lang="ar-MA" dirty="0"/>
            <a:t>الكتابة</a:t>
          </a:r>
          <a:endParaRPr lang="fr-FR" dirty="0"/>
        </a:p>
      </dgm:t>
    </dgm:pt>
    <dgm:pt modelId="{D58B9A96-ECF4-49AC-B840-94E2909C8FC5}" type="parTrans" cxnId="{B6AA3107-A536-4506-B2C7-1C7B297ED7EB}">
      <dgm:prSet/>
      <dgm:spPr/>
      <dgm:t>
        <a:bodyPr/>
        <a:lstStyle/>
        <a:p>
          <a:endParaRPr lang="fr-FR"/>
        </a:p>
      </dgm:t>
    </dgm:pt>
    <dgm:pt modelId="{D6078096-CAC2-4E0E-91CF-83DE9737CB56}" type="sibTrans" cxnId="{B6AA3107-A536-4506-B2C7-1C7B297ED7EB}">
      <dgm:prSet/>
      <dgm:spPr/>
      <dgm:t>
        <a:bodyPr/>
        <a:lstStyle/>
        <a:p>
          <a:endParaRPr lang="fr-FR"/>
        </a:p>
      </dgm:t>
    </dgm:pt>
    <dgm:pt modelId="{182195A2-0FB2-46FD-907D-73BF80C8D0FC}">
      <dgm:prSet phldrT="[Texte]"/>
      <dgm:spPr/>
      <dgm:t>
        <a:bodyPr/>
        <a:lstStyle/>
        <a:p>
          <a:r>
            <a:rPr lang="ar-MA" dirty="0"/>
            <a:t>التصحيح وإعادة  الكتابة</a:t>
          </a:r>
          <a:endParaRPr lang="fr-FR" dirty="0"/>
        </a:p>
      </dgm:t>
    </dgm:pt>
    <dgm:pt modelId="{E5D94F1E-6079-40B2-809B-A60DB1586708}" type="parTrans" cxnId="{5BE267D6-B000-414F-9FDB-26B27F772473}">
      <dgm:prSet/>
      <dgm:spPr/>
      <dgm:t>
        <a:bodyPr/>
        <a:lstStyle/>
        <a:p>
          <a:endParaRPr lang="fr-FR"/>
        </a:p>
      </dgm:t>
    </dgm:pt>
    <dgm:pt modelId="{518CDB61-A25C-44EE-9A0D-F5ACD17BA68F}" type="sibTrans" cxnId="{5BE267D6-B000-414F-9FDB-26B27F772473}">
      <dgm:prSet/>
      <dgm:spPr/>
      <dgm:t>
        <a:bodyPr/>
        <a:lstStyle/>
        <a:p>
          <a:endParaRPr lang="fr-FR"/>
        </a:p>
      </dgm:t>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dgm:spPr/>
    </dgm:pt>
    <dgm:pt modelId="{D02C64DE-DCC6-4333-9630-E02B88550237}" type="pres">
      <dgm:prSet presAssocID="{BD862189-DB99-44D1-972B-2B9F34503B58}" presName="points" presStyleCnt="0"/>
      <dgm:spPr/>
    </dgm:pt>
    <dgm:pt modelId="{FBFAD999-518A-4ED0-8201-E8968524E191}" type="pres">
      <dgm:prSet presAssocID="{22706B13-21C7-4F8A-905A-75CB4A02A9A9}" presName="compositeA" presStyleCnt="0"/>
      <dgm:spPr/>
    </dgm:pt>
    <dgm:pt modelId="{5A20E965-FB6A-4C72-8DAA-07835AFB769B}" type="pres">
      <dgm:prSet presAssocID="{22706B13-21C7-4F8A-905A-75CB4A02A9A9}" presName="textA" presStyleLbl="revTx" presStyleIdx="0" presStyleCnt="2">
        <dgm:presLayoutVars>
          <dgm:bulletEnabled val="1"/>
        </dgm:presLayoutVars>
      </dgm:prSet>
      <dgm:spPr/>
    </dgm:pt>
    <dgm:pt modelId="{7E46EE98-38BF-4E5D-8734-1C21D41A02C7}" type="pres">
      <dgm:prSet presAssocID="{22706B13-21C7-4F8A-905A-75CB4A02A9A9}" presName="circleA" presStyleLbl="node1" presStyleIdx="0" presStyleCnt="2"/>
      <dgm:spPr/>
    </dgm:pt>
    <dgm:pt modelId="{75647869-172D-45B0-AD60-A7CA1C0E7759}" type="pres">
      <dgm:prSet presAssocID="{22706B13-21C7-4F8A-905A-75CB4A02A9A9}" presName="spaceA" presStyleCnt="0"/>
      <dgm:spPr/>
    </dgm:pt>
    <dgm:pt modelId="{6EED7ECB-890A-4B2B-9C5A-C3E3FCC9670E}" type="pres">
      <dgm:prSet presAssocID="{D6078096-CAC2-4E0E-91CF-83DE9737CB56}" presName="space" presStyleCnt="0"/>
      <dgm:spPr/>
    </dgm:pt>
    <dgm:pt modelId="{1AF3B3E1-305C-4C51-BD30-1F4D2B804CCD}" type="pres">
      <dgm:prSet presAssocID="{182195A2-0FB2-46FD-907D-73BF80C8D0FC}" presName="compositeB" presStyleCnt="0"/>
      <dgm:spPr/>
    </dgm:pt>
    <dgm:pt modelId="{D0E957EF-E844-462F-9216-0C0E28D41779}" type="pres">
      <dgm:prSet presAssocID="{182195A2-0FB2-46FD-907D-73BF80C8D0FC}" presName="textB" presStyleLbl="revTx" presStyleIdx="1" presStyleCnt="2">
        <dgm:presLayoutVars>
          <dgm:bulletEnabled val="1"/>
        </dgm:presLayoutVars>
      </dgm:prSet>
      <dgm:spPr/>
    </dgm:pt>
    <dgm:pt modelId="{067EFFC1-DFB4-4D95-AA78-F270898C987A}" type="pres">
      <dgm:prSet presAssocID="{182195A2-0FB2-46FD-907D-73BF80C8D0FC}" presName="circleB" presStyleLbl="node1" presStyleIdx="1" presStyleCnt="2"/>
      <dgm:spPr/>
    </dgm:pt>
    <dgm:pt modelId="{6EF4C22A-B100-4EA1-9999-0A08BDD00944}" type="pres">
      <dgm:prSet presAssocID="{182195A2-0FB2-46FD-907D-73BF80C8D0FC}" presName="spaceB" presStyleCnt="0"/>
      <dgm:spPr/>
    </dgm:pt>
  </dgm:ptLst>
  <dgm:cxnLst>
    <dgm:cxn modelId="{B6AA3107-A536-4506-B2C7-1C7B297ED7EB}" srcId="{BD862189-DB99-44D1-972B-2B9F34503B58}" destId="{22706B13-21C7-4F8A-905A-75CB4A02A9A9}" srcOrd="0" destOrd="0" parTransId="{D58B9A96-ECF4-49AC-B840-94E2909C8FC5}" sibTransId="{D6078096-CAC2-4E0E-91CF-83DE9737CB56}"/>
    <dgm:cxn modelId="{40146611-4742-4059-B077-878AE1427E9E}" type="presOf" srcId="{BD862189-DB99-44D1-972B-2B9F34503B58}" destId="{7A71E508-F3EA-4C22-93A8-608A01C05C81}" srcOrd="0" destOrd="0" presId="urn:microsoft.com/office/officeart/2005/8/layout/hProcess11"/>
    <dgm:cxn modelId="{F4988E35-DE4D-4262-AA05-0C1A76A0423B}" type="presOf" srcId="{182195A2-0FB2-46FD-907D-73BF80C8D0FC}" destId="{D0E957EF-E844-462F-9216-0C0E28D41779}" srcOrd="0" destOrd="0" presId="urn:microsoft.com/office/officeart/2005/8/layout/hProcess11"/>
    <dgm:cxn modelId="{E3DF169B-5AB2-4394-BC2E-A2E82340825E}" type="presOf" srcId="{22706B13-21C7-4F8A-905A-75CB4A02A9A9}" destId="{5A20E965-FB6A-4C72-8DAA-07835AFB769B}" srcOrd="0" destOrd="0" presId="urn:microsoft.com/office/officeart/2005/8/layout/hProcess11"/>
    <dgm:cxn modelId="{5BE267D6-B000-414F-9FDB-26B27F772473}" srcId="{BD862189-DB99-44D1-972B-2B9F34503B58}" destId="{182195A2-0FB2-46FD-907D-73BF80C8D0FC}" srcOrd="1" destOrd="0" parTransId="{E5D94F1E-6079-40B2-809B-A60DB1586708}" sibTransId="{518CDB61-A25C-44EE-9A0D-F5ACD17BA68F}"/>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 modelId="{68582CE1-96D6-4340-8133-07BCB58AE38F}" type="presParOf" srcId="{D02C64DE-DCC6-4333-9630-E02B88550237}" destId="{FBFAD999-518A-4ED0-8201-E8968524E191}" srcOrd="0" destOrd="0" presId="urn:microsoft.com/office/officeart/2005/8/layout/hProcess11"/>
    <dgm:cxn modelId="{77FE3D61-1AB1-40FB-AB34-EEC0F685F3D7}" type="presParOf" srcId="{FBFAD999-518A-4ED0-8201-E8968524E191}" destId="{5A20E965-FB6A-4C72-8DAA-07835AFB769B}" srcOrd="0" destOrd="0" presId="urn:microsoft.com/office/officeart/2005/8/layout/hProcess11"/>
    <dgm:cxn modelId="{9156C36C-5114-4F41-819B-DAFCF416A8F5}" type="presParOf" srcId="{FBFAD999-518A-4ED0-8201-E8968524E191}" destId="{7E46EE98-38BF-4E5D-8734-1C21D41A02C7}" srcOrd="1" destOrd="0" presId="urn:microsoft.com/office/officeart/2005/8/layout/hProcess11"/>
    <dgm:cxn modelId="{3DF6DA42-003A-4979-9EEE-2AD09FF31B78}" type="presParOf" srcId="{FBFAD999-518A-4ED0-8201-E8968524E191}" destId="{75647869-172D-45B0-AD60-A7CA1C0E7759}" srcOrd="2" destOrd="0" presId="urn:microsoft.com/office/officeart/2005/8/layout/hProcess11"/>
    <dgm:cxn modelId="{BC282F76-C314-4A42-92D0-4CCB0EEAA4B0}" type="presParOf" srcId="{D02C64DE-DCC6-4333-9630-E02B88550237}" destId="{6EED7ECB-890A-4B2B-9C5A-C3E3FCC9670E}" srcOrd="1" destOrd="0" presId="urn:microsoft.com/office/officeart/2005/8/layout/hProcess11"/>
    <dgm:cxn modelId="{A2CE1D83-B00B-47D6-841E-1B761ABCF2AF}" type="presParOf" srcId="{D02C64DE-DCC6-4333-9630-E02B88550237}" destId="{1AF3B3E1-305C-4C51-BD30-1F4D2B804CCD}" srcOrd="2" destOrd="0" presId="urn:microsoft.com/office/officeart/2005/8/layout/hProcess11"/>
    <dgm:cxn modelId="{0DD35607-921F-4918-B2A6-B33BEA2B7330}" type="presParOf" srcId="{1AF3B3E1-305C-4C51-BD30-1F4D2B804CCD}" destId="{D0E957EF-E844-462F-9216-0C0E28D41779}" srcOrd="0" destOrd="0" presId="urn:microsoft.com/office/officeart/2005/8/layout/hProcess11"/>
    <dgm:cxn modelId="{179047E1-6FAA-40DF-8A1D-F873A5C75947}" type="presParOf" srcId="{1AF3B3E1-305C-4C51-BD30-1F4D2B804CCD}" destId="{067EFFC1-DFB4-4D95-AA78-F270898C987A}" srcOrd="1" destOrd="0" presId="urn:microsoft.com/office/officeart/2005/8/layout/hProcess11"/>
    <dgm:cxn modelId="{091C25FC-4FA5-40C6-9D07-7FCA53544D0D}" type="presParOf" srcId="{1AF3B3E1-305C-4C51-BD30-1F4D2B804CCD}" destId="{6EF4C22A-B100-4EA1-9999-0A08BDD0094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t>
        <a:bodyPr/>
        <a:lstStyle/>
        <a:p>
          <a:endParaRPr lang="fr-FR"/>
        </a:p>
      </dgm:t>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أستعد لورشة الكتابة</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1485966"/>
          <a:ext cx="10956130" cy="1981288"/>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20E965-FB6A-4C72-8DAA-07835AFB769B}">
      <dsp:nvSpPr>
        <dsp:cNvPr id="0" name=""/>
        <dsp:cNvSpPr/>
      </dsp:nvSpPr>
      <dsp:spPr>
        <a:xfrm>
          <a:off x="6146118" y="0"/>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b" anchorCtr="0">
          <a:noAutofit/>
        </a:bodyPr>
        <a:lstStyle/>
        <a:p>
          <a:pPr marL="0" lvl="0" indent="0" algn="ctr" defTabSz="2089150">
            <a:lnSpc>
              <a:spcPct val="90000"/>
            </a:lnSpc>
            <a:spcBef>
              <a:spcPct val="0"/>
            </a:spcBef>
            <a:spcAft>
              <a:spcPct val="35000"/>
            </a:spcAft>
            <a:buNone/>
          </a:pPr>
          <a:r>
            <a:rPr lang="ar-MA" sz="4700" kern="1200" dirty="0"/>
            <a:t>الكتابة</a:t>
          </a:r>
          <a:endParaRPr lang="fr-FR" sz="4700" kern="1200" dirty="0"/>
        </a:p>
      </dsp:txBody>
      <dsp:txXfrm>
        <a:off x="6146118" y="0"/>
        <a:ext cx="4809890" cy="1981288"/>
      </dsp:txXfrm>
    </dsp:sp>
    <dsp:sp modelId="{7E46EE98-38BF-4E5D-8734-1C21D41A02C7}">
      <dsp:nvSpPr>
        <dsp:cNvPr id="0" name=""/>
        <dsp:cNvSpPr/>
      </dsp:nvSpPr>
      <dsp:spPr>
        <a:xfrm>
          <a:off x="8303403" y="2228949"/>
          <a:ext cx="495322" cy="495322"/>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957EF-E844-462F-9216-0C0E28D41779}">
      <dsp:nvSpPr>
        <dsp:cNvPr id="0" name=""/>
        <dsp:cNvSpPr/>
      </dsp:nvSpPr>
      <dsp:spPr>
        <a:xfrm>
          <a:off x="1095733" y="2971933"/>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t" anchorCtr="0">
          <a:noAutofit/>
        </a:bodyPr>
        <a:lstStyle/>
        <a:p>
          <a:pPr marL="0" lvl="0" indent="0" algn="ctr" defTabSz="2089150">
            <a:lnSpc>
              <a:spcPct val="90000"/>
            </a:lnSpc>
            <a:spcBef>
              <a:spcPct val="0"/>
            </a:spcBef>
            <a:spcAft>
              <a:spcPct val="35000"/>
            </a:spcAft>
            <a:buNone/>
          </a:pPr>
          <a:r>
            <a:rPr lang="ar-MA" sz="4700" kern="1200" dirty="0"/>
            <a:t>التصحيح وإعادة  الكتابة</a:t>
          </a:r>
          <a:endParaRPr lang="fr-FR" sz="4700" kern="1200" dirty="0"/>
        </a:p>
      </dsp:txBody>
      <dsp:txXfrm>
        <a:off x="1095733" y="2971933"/>
        <a:ext cx="4809890" cy="1981288"/>
      </dsp:txXfrm>
    </dsp:sp>
    <dsp:sp modelId="{067EFFC1-DFB4-4D95-AA78-F270898C987A}">
      <dsp:nvSpPr>
        <dsp:cNvPr id="0" name=""/>
        <dsp:cNvSpPr/>
      </dsp:nvSpPr>
      <dsp:spPr>
        <a:xfrm>
          <a:off x="3253017" y="2228949"/>
          <a:ext cx="495322" cy="495322"/>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أستعد لورشة الكتابة</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12/04/2026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12/04/2026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18</a:t>
            </a:fld>
            <a:endParaRPr lang="fr-FR"/>
          </a:p>
        </p:txBody>
      </p:sp>
    </p:spTree>
    <p:extLst>
      <p:ext uri="{BB962C8B-B14F-4D97-AF65-F5344CB8AC3E}">
        <p14:creationId xmlns:p14="http://schemas.microsoft.com/office/powerpoint/2010/main" val="355996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8A6C2-C4D3-4540-3225-DD52D89A50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0F45C39-2641-2937-A652-0D5CA1182C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6A8E3A1-60D4-370F-3C87-A57B776CCEB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122CBDF-FD1F-8582-51DA-B6669449C66C}"/>
              </a:ext>
            </a:extLst>
          </p:cNvPr>
          <p:cNvSpPr>
            <a:spLocks noGrp="1"/>
          </p:cNvSpPr>
          <p:nvPr>
            <p:ph type="sldNum" sz="quarter" idx="5"/>
          </p:nvPr>
        </p:nvSpPr>
        <p:spPr/>
        <p:txBody>
          <a:bodyPr/>
          <a:lstStyle/>
          <a:p>
            <a:fld id="{BFA4B3F7-B838-4AD4-9179-ECE6A67C82A7}" type="slidenum">
              <a:rPr lang="fr-FR" smtClean="0"/>
              <a:t>19</a:t>
            </a:fld>
            <a:endParaRPr lang="fr-FR"/>
          </a:p>
        </p:txBody>
      </p:sp>
    </p:spTree>
    <p:extLst>
      <p:ext uri="{BB962C8B-B14F-4D97-AF65-F5344CB8AC3E}">
        <p14:creationId xmlns:p14="http://schemas.microsoft.com/office/powerpoint/2010/main" val="806557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57962-15CE-A0A0-0025-728C8756A3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AE49B1-496A-22E3-627A-FF25CB8387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FB829E9-0043-9EB3-2B81-A5D5F66CE6E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DA322B6-BCAC-3F79-143F-897EEF90BFB5}"/>
              </a:ext>
            </a:extLst>
          </p:cNvPr>
          <p:cNvSpPr>
            <a:spLocks noGrp="1"/>
          </p:cNvSpPr>
          <p:nvPr>
            <p:ph type="sldNum" sz="quarter" idx="5"/>
          </p:nvPr>
        </p:nvSpPr>
        <p:spPr/>
        <p:txBody>
          <a:bodyPr/>
          <a:lstStyle/>
          <a:p>
            <a:fld id="{BFA4B3F7-B838-4AD4-9179-ECE6A67C82A7}" type="slidenum">
              <a:rPr lang="fr-FR" smtClean="0"/>
              <a:t>20</a:t>
            </a:fld>
            <a:endParaRPr lang="fr-FR"/>
          </a:p>
        </p:txBody>
      </p:sp>
    </p:spTree>
    <p:extLst>
      <p:ext uri="{BB962C8B-B14F-4D97-AF65-F5344CB8AC3E}">
        <p14:creationId xmlns:p14="http://schemas.microsoft.com/office/powerpoint/2010/main" val="3221622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024C9-3CDD-BF61-F38E-53E0107E99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873019-123A-1F9C-E191-3F4885DEE9A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FECCDE6-53A8-78AD-CF2D-05081F84BAF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F6DAAF5-5890-4BFB-E06C-A92BC90B1DAE}"/>
              </a:ext>
            </a:extLst>
          </p:cNvPr>
          <p:cNvSpPr>
            <a:spLocks noGrp="1"/>
          </p:cNvSpPr>
          <p:nvPr>
            <p:ph type="sldNum" sz="quarter" idx="5"/>
          </p:nvPr>
        </p:nvSpPr>
        <p:spPr/>
        <p:txBody>
          <a:bodyPr/>
          <a:lstStyle/>
          <a:p>
            <a:fld id="{BFA4B3F7-B838-4AD4-9179-ECE6A67C82A7}" type="slidenum">
              <a:rPr lang="fr-FR" smtClean="0"/>
              <a:t>21</a:t>
            </a:fld>
            <a:endParaRPr lang="fr-FR"/>
          </a:p>
        </p:txBody>
      </p:sp>
    </p:spTree>
    <p:extLst>
      <p:ext uri="{BB962C8B-B14F-4D97-AF65-F5344CB8AC3E}">
        <p14:creationId xmlns:p14="http://schemas.microsoft.com/office/powerpoint/2010/main" val="351361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85E3C-744F-6C9A-F58E-2E1BA891AB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2A1DBD1-2B25-EACF-342B-C7944F72B2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3C84FB-D27C-B94A-0984-7DAD86358AC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7E7C15E-A7AF-9410-EFD4-635B5FAC12A0}"/>
              </a:ext>
            </a:extLst>
          </p:cNvPr>
          <p:cNvSpPr>
            <a:spLocks noGrp="1"/>
          </p:cNvSpPr>
          <p:nvPr>
            <p:ph type="sldNum" sz="quarter" idx="5"/>
          </p:nvPr>
        </p:nvSpPr>
        <p:spPr/>
        <p:txBody>
          <a:bodyPr/>
          <a:lstStyle/>
          <a:p>
            <a:fld id="{BFA4B3F7-B838-4AD4-9179-ECE6A67C82A7}" type="slidenum">
              <a:rPr lang="fr-FR" smtClean="0"/>
              <a:t>22</a:t>
            </a:fld>
            <a:endParaRPr lang="fr-FR"/>
          </a:p>
        </p:txBody>
      </p:sp>
    </p:spTree>
    <p:extLst>
      <p:ext uri="{BB962C8B-B14F-4D97-AF65-F5344CB8AC3E}">
        <p14:creationId xmlns:p14="http://schemas.microsoft.com/office/powerpoint/2010/main" val="1036297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426565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74"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5.png"/><Relationship Id="rId11" Type="http://schemas.microsoft.com/office/2007/relationships/hdphoto" Target="../media/hdphoto2.wdp"/><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27.gif"/></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4.xml"/><Relationship Id="rId5" Type="http://schemas.openxmlformats.org/officeDocument/2006/relationships/image" Target="../media/image10.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gif"/><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4.png"/><Relationship Id="rId1" Type="http://schemas.openxmlformats.org/officeDocument/2006/relationships/slideLayout" Target="../slideLayouts/slideLayout6.xml"/><Relationship Id="rId5" Type="http://schemas.microsoft.com/office/2007/relationships/hdphoto" Target="../media/hdphoto6.wdp"/><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6.xml"/><Relationship Id="rId5" Type="http://schemas.openxmlformats.org/officeDocument/2006/relationships/image" Target="../media/image50.jpg"/><Relationship Id="rId4" Type="http://schemas.openxmlformats.org/officeDocument/2006/relationships/image" Target="../media/image49.jpeg"/></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7.wdp"/></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4.png"/><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819500"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2018"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عالم الأعمال</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738664"/>
          </a:xfrm>
          <a:prstGeom prst="rect">
            <a:avLst/>
          </a:prstGeom>
          <a:noFill/>
          <a:ln cap="flat">
            <a:noFill/>
          </a:ln>
        </p:spPr>
        <p:txBody>
          <a:bodyPr vert="horz" wrap="square" lIns="0" tIns="0" rIns="0" bIns="0" anchor="t" anchorCtr="1" compatLnSpc="1">
            <a:spAutoFit/>
          </a:bodyPr>
          <a:lstStyle/>
          <a:p>
            <a:pPr algn="ctr" rtl="1"/>
            <a:r>
              <a:rPr lang="ar-MA" sz="2400" b="1" dirty="0">
                <a:solidFill>
                  <a:srgbClr val="FFFFFF"/>
                </a:solidFill>
                <a:ea typeface="Calibri"/>
                <a:cs typeface="Calibri"/>
              </a:rPr>
              <a:t>الحصة 2</a:t>
            </a:r>
          </a:p>
          <a:p>
            <a:pPr algn="ctr" rtl="1"/>
            <a:endParaRPr lang="fr-BE" sz="2400" b="1" dirty="0">
              <a:solidFill>
                <a:srgbClr val="FFFFFF"/>
              </a:solidFill>
              <a:ea typeface="Calibri"/>
              <a:cs typeface="Calibri"/>
            </a:endParaRP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774509" y="5381736"/>
            <a:ext cx="500522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srgbClr val="FFFFFF"/>
                </a:solidFill>
                <a:ea typeface="Calibri"/>
                <a:cs typeface="Calibri"/>
              </a:rPr>
              <a:t>الإنتاج الكتابي: إنتاج نص تفسيري </a:t>
            </a:r>
            <a:r>
              <a:rPr lang="ar-MA" sz="2000" b="1" dirty="0">
                <a:solidFill>
                  <a:srgbClr val="FF0000"/>
                </a:solidFill>
                <a:ea typeface="Calibri"/>
                <a:cs typeface="Calibri"/>
              </a:rPr>
              <a:t>(ورشة الكتابة) </a:t>
            </a:r>
            <a:endParaRPr kumimoji="0" lang="ar-MA"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 name="Google Shape;777;p100">
            <a:extLst>
              <a:ext uri="{FF2B5EF4-FFF2-40B4-BE49-F238E27FC236}">
                <a16:creationId xmlns:a16="http://schemas.microsoft.com/office/drawing/2014/main" id="{ABDFA46F-B950-B076-20AC-5218E925EB77}"/>
              </a:ext>
            </a:extLst>
          </p:cNvPr>
          <p:cNvSpPr/>
          <p:nvPr/>
        </p:nvSpPr>
        <p:spPr>
          <a:xfrm>
            <a:off x="4872828" y="2680079"/>
            <a:ext cx="6580805"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4" name="Google Shape;779;p100">
            <a:extLst>
              <a:ext uri="{FF2B5EF4-FFF2-40B4-BE49-F238E27FC236}">
                <a16:creationId xmlns:a16="http://schemas.microsoft.com/office/drawing/2014/main" id="{F3BBD448-B9E6-7AB9-E528-696CC6FAD354}"/>
              </a:ext>
            </a:extLst>
          </p:cNvPr>
          <p:cNvSpPr txBox="1"/>
          <p:nvPr/>
        </p:nvSpPr>
        <p:spPr>
          <a:xfrm>
            <a:off x="9984313" y="2816167"/>
            <a:ext cx="1328868"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2</a:t>
            </a:r>
          </a:p>
        </p:txBody>
      </p:sp>
      <p:sp>
        <p:nvSpPr>
          <p:cNvPr id="18" name="Google Shape;780;p100">
            <a:extLst>
              <a:ext uri="{FF2B5EF4-FFF2-40B4-BE49-F238E27FC236}">
                <a16:creationId xmlns:a16="http://schemas.microsoft.com/office/drawing/2014/main" id="{EC1EDC4E-D30A-77FC-F37E-2CEA53791C8F}"/>
              </a:ext>
            </a:extLst>
          </p:cNvPr>
          <p:cNvSpPr/>
          <p:nvPr/>
        </p:nvSpPr>
        <p:spPr>
          <a:xfrm>
            <a:off x="9698426" y="2786065"/>
            <a:ext cx="59124"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63DE6878-2E87-968E-C1F4-950AEF5B5D11}"/>
              </a:ext>
            </a:extLst>
          </p:cNvPr>
          <p:cNvSpPr txBox="1"/>
          <p:nvPr/>
        </p:nvSpPr>
        <p:spPr>
          <a:xfrm>
            <a:off x="4699819" y="2814518"/>
            <a:ext cx="4637455"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ea typeface="Calibri"/>
                <a:cs typeface="Calibri"/>
                <a:sym typeface="Arial"/>
              </a:rPr>
              <a:t>المال والأعمال</a:t>
            </a: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6"/>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8">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هيكلة الوحدة</a:t>
            </a:r>
            <a:r>
              <a:rPr lang="fr-FR"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 </a:t>
            </a:r>
            <a:r>
              <a:rPr lang="ar-MA" sz="3200" b="1" i="0" u="none" strike="noStrike" kern="1200" cap="none" spc="0" baseline="0" dirty="0" err="1">
                <a:solidFill>
                  <a:srgbClr val="44546A"/>
                </a:solidFill>
                <a:uFillTx/>
                <a:latin typeface="Calibri" panose="020F0502020204030204" pitchFamily="34" charset="0"/>
                <a:ea typeface="Calibri" panose="020F0502020204030204" pitchFamily="34" charset="0"/>
                <a:cs typeface="Calibri" panose="020F0502020204030204" pitchFamily="34" charset="0"/>
              </a:rPr>
              <a:t>الديدكتيكية</a:t>
            </a:r>
            <a:r>
              <a:rPr lang="ar-MA"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a:t>
            </a:r>
            <a:endParaRPr lang="fr-FR"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endParaRPr>
          </a:p>
        </p:txBody>
      </p:sp>
      <p:grpSp>
        <p:nvGrpSpPr>
          <p:cNvPr id="13" name="Groupe 12"/>
          <p:cNvGrpSpPr/>
          <p:nvPr/>
        </p:nvGrpSpPr>
        <p:grpSpPr>
          <a:xfrm>
            <a:off x="6173015" y="2096642"/>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أستمع بتركيز وأفهم: المقاولة وأبعادها المختلفة</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التعريف بالمقاولة</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4</a:t>
              </a:r>
              <a:endParaRPr lang="fr-FR" sz="2000"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:أسلوب التعليل</a:t>
              </a:r>
              <a:endParaRPr lang="fr-FR" sz="2000" dirty="0">
                <a:solidFill>
                  <a:prstClr val="black"/>
                </a:solidFill>
                <a:latin typeface="Calibri" panose="020F0502020204030204" pitchFamily="34" charset="0"/>
                <a:cs typeface="Calibri" panose="020F0502020204030204" pitchFamily="34"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الطلاقة والفهم: كيف أحببت القراءة</a:t>
              </a:r>
              <a:endParaRPr lang="fr-FR" sz="2000" dirty="0">
                <a:solidFill>
                  <a:srgbClr val="7F7F7F"/>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الأسبوع الأول</a:t>
            </a:r>
            <a:endParaRPr lang="fr-FR" sz="3200" b="1" dirty="0">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الأسبوع الثاني</a:t>
            </a:r>
            <a:endParaRPr lang="fr-FR" sz="32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3ECCF6DE-40D7-6105-581B-6DE0AA001C9B}"/>
              </a:ext>
            </a:extLst>
          </p:cNvPr>
          <p:cNvSpPr/>
          <p:nvPr/>
        </p:nvSpPr>
        <p:spPr>
          <a:xfrm>
            <a:off x="71453" y="3838219"/>
            <a:ext cx="6083049"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5" name="Rectangle : coins arrondis 18 - 3">
            <a:extLst>
              <a:ext uri="{FF2B5EF4-FFF2-40B4-BE49-F238E27FC236}">
                <a16:creationId xmlns:a16="http://schemas.microsoft.com/office/drawing/2014/main" id="{EC61A189-ED17-9E6E-CDD0-DAA9EEFDB164}"/>
              </a:ext>
            </a:extLst>
          </p:cNvPr>
          <p:cNvSpPr/>
          <p:nvPr/>
        </p:nvSpPr>
        <p:spPr>
          <a:xfrm>
            <a:off x="4383043" y="302916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6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6" name="Rectangle : coins arrondis 18 - 3">
            <a:extLst>
              <a:ext uri="{FF2B5EF4-FFF2-40B4-BE49-F238E27FC236}">
                <a16:creationId xmlns:a16="http://schemas.microsoft.com/office/drawing/2014/main" id="{6110B16B-A1CA-EEF1-18D7-B9A4514132A4}"/>
              </a:ext>
            </a:extLst>
          </p:cNvPr>
          <p:cNvSpPr/>
          <p:nvPr/>
        </p:nvSpPr>
        <p:spPr>
          <a:xfrm>
            <a:off x="196137" y="304235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إنتاج نص حجاجي (2)</a:t>
            </a:r>
            <a:endParaRPr lang="fr-FR" sz="2000" dirty="0">
              <a:solidFill>
                <a:prstClr val="black"/>
              </a:solidFill>
              <a:latin typeface="Calibri" panose="020F0502020204030204" pitchFamily="34" charset="0"/>
              <a:cs typeface="Calibri" panose="020F0502020204030204" pitchFamily="34" charset="0"/>
            </a:endParaRPr>
          </a:p>
        </p:txBody>
      </p:sp>
      <p:sp>
        <p:nvSpPr>
          <p:cNvPr id="17" name="Rectangle : coins arrondis 18 - 3">
            <a:extLst>
              <a:ext uri="{FF2B5EF4-FFF2-40B4-BE49-F238E27FC236}">
                <a16:creationId xmlns:a16="http://schemas.microsoft.com/office/drawing/2014/main" id="{B248A917-BF39-0492-D166-E94B0831341C}"/>
              </a:ext>
            </a:extLst>
          </p:cNvPr>
          <p:cNvSpPr/>
          <p:nvPr/>
        </p:nvSpPr>
        <p:spPr>
          <a:xfrm>
            <a:off x="4387963" y="212950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5</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8" name="Rectangle : coins arrondis 18 - 3">
            <a:extLst>
              <a:ext uri="{FF2B5EF4-FFF2-40B4-BE49-F238E27FC236}">
                <a16:creationId xmlns:a16="http://schemas.microsoft.com/office/drawing/2014/main" id="{714A4CDF-8B05-AEDE-C80B-3FA52B5BADDB}"/>
              </a:ext>
            </a:extLst>
          </p:cNvPr>
          <p:cNvSpPr/>
          <p:nvPr/>
        </p:nvSpPr>
        <p:spPr>
          <a:xfrm>
            <a:off x="201057" y="214270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كيف تصبح رجل اعمال ناجحا (ح2)</a:t>
            </a:r>
          </a:p>
        </p:txBody>
      </p:sp>
      <p:sp>
        <p:nvSpPr>
          <p:cNvPr id="30" name="Rectangle : coins arrondis 18 - 3">
            <a:extLst>
              <a:ext uri="{FF2B5EF4-FFF2-40B4-BE49-F238E27FC236}">
                <a16:creationId xmlns:a16="http://schemas.microsoft.com/office/drawing/2014/main" id="{025D41F7-1217-103A-3A39-2D41F6F57515}"/>
              </a:ext>
            </a:extLst>
          </p:cNvPr>
          <p:cNvSpPr/>
          <p:nvPr/>
        </p:nvSpPr>
        <p:spPr>
          <a:xfrm>
            <a:off x="4378131" y="399763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7</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1" name="Rectangle : coins arrondis 18 - 3">
            <a:extLst>
              <a:ext uri="{FF2B5EF4-FFF2-40B4-BE49-F238E27FC236}">
                <a16:creationId xmlns:a16="http://schemas.microsoft.com/office/drawing/2014/main" id="{3FA03B3A-79AB-CF70-7998-2AC26F116046}"/>
              </a:ext>
            </a:extLst>
          </p:cNvPr>
          <p:cNvSpPr/>
          <p:nvPr/>
        </p:nvSpPr>
        <p:spPr>
          <a:xfrm>
            <a:off x="191225" y="401083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إنتاج نص حجاجي (2)</a:t>
            </a:r>
            <a:endParaRPr lang="fr-FR" sz="2000" dirty="0">
              <a:solidFill>
                <a:prstClr val="black"/>
              </a:solidFill>
              <a:latin typeface="Calibri" panose="020F0502020204030204" pitchFamily="34" charset="0"/>
              <a:cs typeface="Calibri" panose="020F0502020204030204" pitchFamily="34" charset="0"/>
            </a:endParaRPr>
          </a:p>
        </p:txBody>
      </p:sp>
      <p:sp>
        <p:nvSpPr>
          <p:cNvPr id="32" name="Rectangle : coins arrondis 18 - 3">
            <a:extLst>
              <a:ext uri="{FF2B5EF4-FFF2-40B4-BE49-F238E27FC236}">
                <a16:creationId xmlns:a16="http://schemas.microsoft.com/office/drawing/2014/main" id="{F20FD93F-7D8E-1AE2-4C79-D44404FA68B0}"/>
              </a:ext>
            </a:extLst>
          </p:cNvPr>
          <p:cNvSpPr/>
          <p:nvPr/>
        </p:nvSpPr>
        <p:spPr>
          <a:xfrm>
            <a:off x="4368299" y="498086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8</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3" name="Rectangle : coins arrondis 18 - 3">
            <a:extLst>
              <a:ext uri="{FF2B5EF4-FFF2-40B4-BE49-F238E27FC236}">
                <a16:creationId xmlns:a16="http://schemas.microsoft.com/office/drawing/2014/main" id="{BC330BD9-3A19-80FB-11E5-6BD9EF5179D5}"/>
              </a:ext>
            </a:extLst>
          </p:cNvPr>
          <p:cNvSpPr/>
          <p:nvPr/>
        </p:nvSpPr>
        <p:spPr>
          <a:xfrm>
            <a:off x="181393" y="499406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دعم وتقويم</a:t>
            </a:r>
            <a:endParaRPr lang="fr-FR" sz="2000" dirty="0">
              <a:solidFill>
                <a:prstClr val="black"/>
              </a:solidFill>
              <a:latin typeface="Calibri" panose="020F0502020204030204" pitchFamily="34" charset="0"/>
              <a:cs typeface="Calibri" panose="020F0502020204030204" pitchFamily="34" charset="0"/>
            </a:endParaRPr>
          </a:p>
        </p:txBody>
      </p:sp>
      <p:sp>
        <p:nvSpPr>
          <p:cNvPr id="34" name="Rectangle : coins arrondis 18 - 3">
            <a:extLst>
              <a:ext uri="{FF2B5EF4-FFF2-40B4-BE49-F238E27FC236}">
                <a16:creationId xmlns:a16="http://schemas.microsoft.com/office/drawing/2014/main" id="{10D0D490-4048-12D9-D498-9672B2801D4A}"/>
              </a:ext>
            </a:extLst>
          </p:cNvPr>
          <p:cNvSpPr/>
          <p:nvPr/>
        </p:nvSpPr>
        <p:spPr>
          <a:xfrm>
            <a:off x="10341408" y="497595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4 </a:t>
            </a:r>
            <a:endParaRPr lang="fr-FR" sz="2000"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CCD75237-D991-BF1E-29EC-9145F7075CF3}"/>
              </a:ext>
            </a:extLst>
          </p:cNvPr>
          <p:cNvSpPr/>
          <p:nvPr/>
        </p:nvSpPr>
        <p:spPr>
          <a:xfrm>
            <a:off x="6154502" y="498914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كيف تصبح رجل اعمال ناجحا (ح1)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pic>
        <p:nvPicPr>
          <p:cNvPr id="7" name="Picture 2" descr="Image générée">
            <a:extLst>
              <a:ext uri="{FF2B5EF4-FFF2-40B4-BE49-F238E27FC236}">
                <a16:creationId xmlns:a16="http://schemas.microsoft.com/office/drawing/2014/main" id="{01697C5C-AD13-A3F7-98AA-E3A39DD12F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384;p11">
            <a:extLst>
              <a:ext uri="{FF2B5EF4-FFF2-40B4-BE49-F238E27FC236}">
                <a16:creationId xmlns:a16="http://schemas.microsoft.com/office/drawing/2014/main" id="{6E60DB3D-2A61-1F85-B787-7656319C3961}"/>
              </a:ext>
            </a:extLst>
          </p:cNvPr>
          <p:cNvSpPr/>
          <p:nvPr/>
        </p:nvSpPr>
        <p:spPr>
          <a:xfrm>
            <a:off x="3049529" y="230868"/>
            <a:ext cx="7346212" cy="646290"/>
          </a:xfrm>
          <a:prstGeom prst="rect">
            <a:avLst/>
          </a:prstGeom>
          <a:noFill/>
          <a:ln>
            <a:noFill/>
          </a:ln>
        </p:spPr>
        <p:txBody>
          <a:bodyPr spcFirstLastPara="1" wrap="square" lIns="91425" tIns="45700" rIns="91425" bIns="45700" anchor="t" anchorCtr="0">
            <a:spAutoFit/>
          </a:bodyPr>
          <a:lstStyle/>
          <a:p>
            <a:pPr lvl="0" algn="just" rtl="1">
              <a:buClr>
                <a:srgbClr val="000000"/>
              </a:buClr>
              <a:buSzPts val="3200"/>
              <a:defRPr/>
            </a:pPr>
            <a:r>
              <a:rPr lang="ar-MA" sz="3600" b="1" dirty="0">
                <a:solidFill>
                  <a:srgbClr val="002060"/>
                </a:solidFill>
                <a:latin typeface="Calibri" panose="020F0502020204030204" pitchFamily="34" charset="0"/>
                <a:cs typeface="Calibri" panose="020F0502020204030204" pitchFamily="34" charset="0"/>
                <a:sym typeface="Calibri"/>
              </a:rPr>
              <a:t>تنظيم حصة</a:t>
            </a:r>
            <a:r>
              <a:rPr lang="ar-SA" sz="3600" b="1" dirty="0">
                <a:solidFill>
                  <a:srgbClr val="002060"/>
                </a:solidFill>
                <a:latin typeface="Calibri" panose="020F0502020204030204" pitchFamily="34" charset="0"/>
                <a:cs typeface="Calibri" panose="020F0502020204030204" pitchFamily="34" charset="0"/>
                <a:sym typeface="Calibri"/>
              </a:rPr>
              <a:t> </a:t>
            </a:r>
            <a:r>
              <a:rPr lang="ar-MA" sz="3600" b="1" dirty="0">
                <a:solidFill>
                  <a:srgbClr val="002060"/>
                </a:solidFill>
                <a:latin typeface="Calibri" panose="020F0502020204030204" pitchFamily="34" charset="0"/>
                <a:cs typeface="Calibri" panose="020F0502020204030204" pitchFamily="34" charset="0"/>
                <a:sym typeface="Calibri"/>
              </a:rPr>
              <a:t>الإنتاج الكتابي: ورشة الكتابة (2)</a:t>
            </a:r>
            <a:endParaRPr sz="3600" b="1" dirty="0">
              <a:solidFill>
                <a:srgbClr val="002060"/>
              </a:solidFill>
              <a:latin typeface="Calibri" panose="020F0502020204030204" pitchFamily="34" charset="0"/>
              <a:cs typeface="Calibri" panose="020F0502020204030204" pitchFamily="34" charset="0"/>
              <a:sym typeface="Calibri"/>
            </a:endParaRPr>
          </a:p>
        </p:txBody>
      </p:sp>
      <p:grpSp>
        <p:nvGrpSpPr>
          <p:cNvPr id="16" name="Groupe 15">
            <a:extLst>
              <a:ext uri="{FF2B5EF4-FFF2-40B4-BE49-F238E27FC236}">
                <a16:creationId xmlns:a16="http://schemas.microsoft.com/office/drawing/2014/main" id="{083A545C-CA00-B1BB-D8A8-E959181B53E5}"/>
              </a:ext>
            </a:extLst>
          </p:cNvPr>
          <p:cNvGrpSpPr/>
          <p:nvPr/>
        </p:nvGrpSpPr>
        <p:grpSpPr>
          <a:xfrm>
            <a:off x="1148018" y="1284147"/>
            <a:ext cx="9600993" cy="5072667"/>
            <a:chOff x="2159302" y="1382561"/>
            <a:chExt cx="8127697" cy="5072667"/>
          </a:xfrm>
        </p:grpSpPr>
        <p:sp>
          <p:nvSpPr>
            <p:cNvPr id="17" name="Rectangle : coins arrondis 10">
              <a:extLst>
                <a:ext uri="{FF2B5EF4-FFF2-40B4-BE49-F238E27FC236}">
                  <a16:creationId xmlns:a16="http://schemas.microsoft.com/office/drawing/2014/main" id="{6FA9733B-6823-6946-0E64-64676D2E3DCE}"/>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18" name="Rectangle 17">
              <a:extLst>
                <a:ext uri="{FF2B5EF4-FFF2-40B4-BE49-F238E27FC236}">
                  <a16:creationId xmlns:a16="http://schemas.microsoft.com/office/drawing/2014/main" id="{9EA0A186-151C-BB3F-3696-AB54EC5D371A}"/>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19" name="Oval 43">
            <a:extLst>
              <a:ext uri="{FF2B5EF4-FFF2-40B4-BE49-F238E27FC236}">
                <a16:creationId xmlns:a16="http://schemas.microsoft.com/office/drawing/2014/main" id="{EC239F5C-81E7-125E-1329-8D711144E7EC}"/>
              </a:ext>
            </a:extLst>
          </p:cNvPr>
          <p:cNvSpPr/>
          <p:nvPr/>
        </p:nvSpPr>
        <p:spPr>
          <a:xfrm>
            <a:off x="2347816" y="1822316"/>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0" name="Oval 45">
            <a:extLst>
              <a:ext uri="{FF2B5EF4-FFF2-40B4-BE49-F238E27FC236}">
                <a16:creationId xmlns:a16="http://schemas.microsoft.com/office/drawing/2014/main" id="{64B0B5F0-78BD-7591-9389-1D9AF30D11B4}"/>
              </a:ext>
            </a:extLst>
          </p:cNvPr>
          <p:cNvSpPr/>
          <p:nvPr/>
        </p:nvSpPr>
        <p:spPr>
          <a:xfrm>
            <a:off x="2347816" y="224243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1" name="Oval 47">
            <a:extLst>
              <a:ext uri="{FF2B5EF4-FFF2-40B4-BE49-F238E27FC236}">
                <a16:creationId xmlns:a16="http://schemas.microsoft.com/office/drawing/2014/main" id="{033D43EE-08FE-8FEF-4007-585CF939A56C}"/>
              </a:ext>
            </a:extLst>
          </p:cNvPr>
          <p:cNvSpPr/>
          <p:nvPr/>
        </p:nvSpPr>
        <p:spPr>
          <a:xfrm>
            <a:off x="2347816" y="3657844"/>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2" name="Oval 55">
            <a:extLst>
              <a:ext uri="{FF2B5EF4-FFF2-40B4-BE49-F238E27FC236}">
                <a16:creationId xmlns:a16="http://schemas.microsoft.com/office/drawing/2014/main" id="{B7A334FE-8FDB-6D03-0D86-C415739A027A}"/>
              </a:ext>
            </a:extLst>
          </p:cNvPr>
          <p:cNvSpPr>
            <a:spLocks noChangeAspect="1"/>
          </p:cNvSpPr>
          <p:nvPr/>
        </p:nvSpPr>
        <p:spPr>
          <a:xfrm>
            <a:off x="10248217" y="1804536"/>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23" name="Oval 56">
            <a:extLst>
              <a:ext uri="{FF2B5EF4-FFF2-40B4-BE49-F238E27FC236}">
                <a16:creationId xmlns:a16="http://schemas.microsoft.com/office/drawing/2014/main" id="{CC0B4853-F353-9070-2A5A-190F6160F5E3}"/>
              </a:ext>
            </a:extLst>
          </p:cNvPr>
          <p:cNvSpPr>
            <a:spLocks noChangeAspect="1"/>
          </p:cNvSpPr>
          <p:nvPr/>
        </p:nvSpPr>
        <p:spPr>
          <a:xfrm>
            <a:off x="10258213" y="235879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24" name="Oval 58">
            <a:extLst>
              <a:ext uri="{FF2B5EF4-FFF2-40B4-BE49-F238E27FC236}">
                <a16:creationId xmlns:a16="http://schemas.microsoft.com/office/drawing/2014/main" id="{C670322A-0778-4B9A-D78F-33A740F65889}"/>
              </a:ext>
            </a:extLst>
          </p:cNvPr>
          <p:cNvSpPr>
            <a:spLocks noChangeAspect="1"/>
          </p:cNvSpPr>
          <p:nvPr/>
        </p:nvSpPr>
        <p:spPr>
          <a:xfrm>
            <a:off x="10180461" y="364810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25" name="Oval 60">
            <a:extLst>
              <a:ext uri="{FF2B5EF4-FFF2-40B4-BE49-F238E27FC236}">
                <a16:creationId xmlns:a16="http://schemas.microsoft.com/office/drawing/2014/main" id="{E311CB7F-3948-5628-3BA1-C46177AEC8BE}"/>
              </a:ext>
            </a:extLst>
          </p:cNvPr>
          <p:cNvSpPr>
            <a:spLocks noChangeAspect="1"/>
          </p:cNvSpPr>
          <p:nvPr/>
        </p:nvSpPr>
        <p:spPr>
          <a:xfrm>
            <a:off x="10198087" y="5775150"/>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26" name="Oval 10">
            <a:extLst>
              <a:ext uri="{FF2B5EF4-FFF2-40B4-BE49-F238E27FC236}">
                <a16:creationId xmlns:a16="http://schemas.microsoft.com/office/drawing/2014/main" id="{4C96FD38-541B-E48C-B7C7-84B9631C1620}"/>
              </a:ext>
            </a:extLst>
          </p:cNvPr>
          <p:cNvSpPr/>
          <p:nvPr/>
        </p:nvSpPr>
        <p:spPr>
          <a:xfrm>
            <a:off x="2404004" y="547903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a:solidFill>
                <a:schemeClr val="tx2"/>
              </a:solidFill>
            </a:endParaRPr>
          </a:p>
        </p:txBody>
      </p:sp>
      <p:sp>
        <p:nvSpPr>
          <p:cNvPr id="27" name="TextBox 9">
            <a:extLst>
              <a:ext uri="{FF2B5EF4-FFF2-40B4-BE49-F238E27FC236}">
                <a16:creationId xmlns:a16="http://schemas.microsoft.com/office/drawing/2014/main" id="{D3E70596-A27A-FE80-F315-F76370DC7649}"/>
              </a:ext>
            </a:extLst>
          </p:cNvPr>
          <p:cNvSpPr txBox="1"/>
          <p:nvPr/>
        </p:nvSpPr>
        <p:spPr>
          <a:xfrm>
            <a:off x="5709061" y="5833442"/>
            <a:ext cx="3922174" cy="337015"/>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8" name="TextBox 9">
            <a:extLst>
              <a:ext uri="{FF2B5EF4-FFF2-40B4-BE49-F238E27FC236}">
                <a16:creationId xmlns:a16="http://schemas.microsoft.com/office/drawing/2014/main" id="{76C59CFD-1E5C-2CE8-D7AB-0ABF51BA7BB3}"/>
              </a:ext>
            </a:extLst>
          </p:cNvPr>
          <p:cNvSpPr txBox="1"/>
          <p:nvPr/>
        </p:nvSpPr>
        <p:spPr>
          <a:xfrm>
            <a:off x="3806304" y="1866468"/>
            <a:ext cx="6237475" cy="335028"/>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افتتاح</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ar-MA" altLang="fr-FR" sz="2000" b="1" dirty="0">
                <a:solidFill>
                  <a:srgbClr val="002060"/>
                </a:solidFill>
                <a:ea typeface="Arial Unicode MS" pitchFamily="34" charset="-128"/>
              </a:rPr>
              <a:t> </a:t>
            </a:r>
            <a:r>
              <a:rPr lang="ar-MA" altLang="fr-FR" b="1" dirty="0">
                <a:solidFill>
                  <a:schemeClr val="tx2"/>
                </a:solidFill>
                <a:ea typeface="Arial Unicode MS" pitchFamily="34" charset="-128"/>
              </a:rPr>
              <a:t>(</a:t>
            </a:r>
            <a:r>
              <a:rPr lang="ar-MA" b="1" dirty="0">
                <a:solidFill>
                  <a:srgbClr val="106585"/>
                </a:solidFill>
                <a:latin typeface="Calibri" panose="020F0502020204030204" pitchFamily="34" charset="0"/>
                <a:cs typeface="Calibri" panose="020F0502020204030204" pitchFamily="34" charset="0"/>
              </a:rPr>
              <a:t>التصريح بالأهداف- مراقبة الواجبات المنزلية) </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9" name="TextBox 9">
            <a:extLst>
              <a:ext uri="{FF2B5EF4-FFF2-40B4-BE49-F238E27FC236}">
                <a16:creationId xmlns:a16="http://schemas.microsoft.com/office/drawing/2014/main" id="{90238F6C-7A39-9D02-0321-7B4EDE839ECA}"/>
              </a:ext>
            </a:extLst>
          </p:cNvPr>
          <p:cNvSpPr txBox="1"/>
          <p:nvPr/>
        </p:nvSpPr>
        <p:spPr>
          <a:xfrm>
            <a:off x="5073445" y="2387944"/>
            <a:ext cx="4970334" cy="1055161"/>
          </a:xfrm>
          <a:prstGeom prst="rect">
            <a:avLst/>
          </a:prstGeom>
        </p:spPr>
        <p:txBody>
          <a:bodyPr wrap="square" lIns="0" tIns="0" rIns="0" bIns="0" rtlCol="0" anchor="t">
            <a:spAutoFit/>
          </a:bodyPr>
          <a:lstStyle/>
          <a:p>
            <a:pPr algn="r" defTabSz="457212" rtl="1">
              <a:lnSpc>
                <a:spcPts val="2799"/>
              </a:lnSpc>
            </a:pPr>
            <a:r>
              <a:rPr lang="ar-MA" sz="2000" b="1" dirty="0">
                <a:solidFill>
                  <a:srgbClr val="002060"/>
                </a:solidFill>
                <a:latin typeface="Calibri" panose="020F0502020204030204" pitchFamily="34" charset="0"/>
                <a:cs typeface="Calibri" panose="020F0502020204030204" pitchFamily="34" charset="0"/>
              </a:rPr>
              <a:t>التهيئة:</a:t>
            </a:r>
          </a:p>
          <a:p>
            <a:pPr marL="342900" indent="-342900" algn="r" defTabSz="457212" rtl="1">
              <a:lnSpc>
                <a:spcPts val="2799"/>
              </a:lnSpc>
              <a:buFont typeface="Wingdings" panose="05000000000000000000" pitchFamily="2" charset="2"/>
              <a:buChar char="ü"/>
            </a:pPr>
            <a:r>
              <a:rPr lang="ar-MA" sz="2000" b="1" dirty="0">
                <a:solidFill>
                  <a:srgbClr val="002060"/>
                </a:solidFill>
                <a:latin typeface="Calibri" panose="020F0502020204030204" pitchFamily="34" charset="0"/>
                <a:cs typeface="Calibri" panose="020F0502020204030204" pitchFamily="34" charset="0"/>
              </a:rPr>
              <a:t>التذكير بعناصر نموذج الكتابة والوظيفة المنتظرة منه</a:t>
            </a:r>
          </a:p>
          <a:p>
            <a:pPr marL="342900" indent="-342900" algn="r" defTabSz="457212" rtl="1">
              <a:lnSpc>
                <a:spcPts val="2799"/>
              </a:lnSpc>
              <a:buFont typeface="Wingdings" panose="05000000000000000000" pitchFamily="2" charset="2"/>
              <a:buChar char="ü"/>
            </a:pPr>
            <a:r>
              <a:rPr lang="ar-MA" sz="2000" b="1" dirty="0">
                <a:solidFill>
                  <a:srgbClr val="002060"/>
                </a:solidFill>
                <a:latin typeface="Calibri" panose="020F0502020204030204" pitchFamily="34" charset="0"/>
                <a:cs typeface="Calibri" panose="020F0502020204030204" pitchFamily="34" charset="0"/>
              </a:rPr>
              <a:t>عرض موجهات الإنجاز (شبكة المعايير)  </a:t>
            </a:r>
            <a:endParaRPr lang="fr-FR" sz="2000" b="1" dirty="0">
              <a:solidFill>
                <a:srgbClr val="002060"/>
              </a:solidFill>
              <a:latin typeface="Calibri" panose="020F0502020204030204" pitchFamily="34" charset="0"/>
              <a:cs typeface="Calibri" panose="020F0502020204030204" pitchFamily="34" charset="0"/>
            </a:endParaRPr>
          </a:p>
        </p:txBody>
      </p:sp>
      <p:sp>
        <p:nvSpPr>
          <p:cNvPr id="30" name="TextBox 9">
            <a:extLst>
              <a:ext uri="{FF2B5EF4-FFF2-40B4-BE49-F238E27FC236}">
                <a16:creationId xmlns:a16="http://schemas.microsoft.com/office/drawing/2014/main" id="{86CAB0DE-F24E-1E38-10CE-30A6CC5BD24A}"/>
              </a:ext>
            </a:extLst>
          </p:cNvPr>
          <p:cNvSpPr txBox="1"/>
          <p:nvPr/>
        </p:nvSpPr>
        <p:spPr>
          <a:xfrm>
            <a:off x="4262444" y="3746401"/>
            <a:ext cx="5621243" cy="1645066"/>
          </a:xfrm>
          <a:prstGeom prst="rect">
            <a:avLst/>
          </a:prstGeom>
        </p:spPr>
        <p:txBody>
          <a:bodyPr wrap="square" lIns="0" tIns="0" rIns="0" bIns="0" rtlCol="0" anchor="t">
            <a:spAutoFit/>
          </a:bodyPr>
          <a:lstStyle/>
          <a:p>
            <a:pPr algn="r" defTabSz="685834" rtl="1">
              <a:defRPr/>
            </a:pPr>
            <a:r>
              <a:rPr lang="ar-MA" sz="2000" b="1" dirty="0">
                <a:solidFill>
                  <a:srgbClr val="002060"/>
                </a:solidFill>
                <a:latin typeface="Calibri" panose="020F0502020204030204" pitchFamily="34" charset="0"/>
                <a:cs typeface="Calibri" panose="020F0502020204030204" pitchFamily="34" charset="0"/>
              </a:rPr>
              <a:t>ورشة الكتابة: إنتاج نص حجاجي (الكتابة)</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عرض وضعيات الكتابة وشرح المطلوب</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الكتابة</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التصحيح والتغذية الراجعة</a:t>
            </a:r>
          </a:p>
        </p:txBody>
      </p:sp>
      <p:sp>
        <p:nvSpPr>
          <p:cNvPr id="31" name="Rectangle 30">
            <a:extLst>
              <a:ext uri="{FF2B5EF4-FFF2-40B4-BE49-F238E27FC236}">
                <a16:creationId xmlns:a16="http://schemas.microsoft.com/office/drawing/2014/main" id="{018E9441-EBC4-3165-F07B-F8D1DC59B328}"/>
              </a:ext>
            </a:extLst>
          </p:cNvPr>
          <p:cNvSpPr/>
          <p:nvPr/>
        </p:nvSpPr>
        <p:spPr>
          <a:xfrm>
            <a:off x="2973758" y="2002189"/>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02</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2" name="Rectangle 31">
            <a:extLst>
              <a:ext uri="{FF2B5EF4-FFF2-40B4-BE49-F238E27FC236}">
                <a16:creationId xmlns:a16="http://schemas.microsoft.com/office/drawing/2014/main" id="{EA4AC5C4-BEF8-F483-667A-E67E2C90943B}"/>
              </a:ext>
            </a:extLst>
          </p:cNvPr>
          <p:cNvSpPr/>
          <p:nvPr/>
        </p:nvSpPr>
        <p:spPr>
          <a:xfrm>
            <a:off x="2983155" y="3770058"/>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45</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دقيقة</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3" name="Rectangle 32">
            <a:extLst>
              <a:ext uri="{FF2B5EF4-FFF2-40B4-BE49-F238E27FC236}">
                <a16:creationId xmlns:a16="http://schemas.microsoft.com/office/drawing/2014/main" id="{7EFEF471-2C14-0D70-4614-26CFB8CEDC92}"/>
              </a:ext>
            </a:extLst>
          </p:cNvPr>
          <p:cNvSpPr/>
          <p:nvPr/>
        </p:nvSpPr>
        <p:spPr>
          <a:xfrm>
            <a:off x="3130582" y="5656918"/>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03</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4" name="ZoneTexte 19">
            <a:extLst>
              <a:ext uri="{FF2B5EF4-FFF2-40B4-BE49-F238E27FC236}">
                <a16:creationId xmlns:a16="http://schemas.microsoft.com/office/drawing/2014/main" id="{47DA197F-A192-65D0-1454-D7475A633F33}"/>
              </a:ext>
            </a:extLst>
          </p:cNvPr>
          <p:cNvSpPr txBox="1"/>
          <p:nvPr/>
        </p:nvSpPr>
        <p:spPr>
          <a:xfrm>
            <a:off x="2994226" y="2362377"/>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05 دقائق</a:t>
            </a:r>
            <a:endParaRPr kumimoji="0" lang="fr-FR" sz="1867" b="1" i="0" u="none" strike="noStrike" kern="1200" cap="none" spc="0" normalizeH="0" baseline="0" noProof="0" dirty="0">
              <a:ln>
                <a:noFill/>
              </a:ln>
              <a:solidFill>
                <a:srgbClr val="156082"/>
              </a:solidFill>
              <a:effectLst/>
              <a:uLnTx/>
              <a:uFillTx/>
              <a:latin typeface="Poppins ExtraBold" panose="020B0604020202020204" charset="0"/>
              <a:ea typeface="+mn-ea"/>
              <a:cs typeface="+mn-cs"/>
            </a:endParaRPr>
          </a:p>
        </p:txBody>
      </p:sp>
    </p:spTree>
    <p:extLst>
      <p:ext uri="{BB962C8B-B14F-4D97-AF65-F5344CB8AC3E}">
        <p14:creationId xmlns:p14="http://schemas.microsoft.com/office/powerpoint/2010/main" val="21125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ar-MA" sz="3600" b="1" dirty="0">
                  <a:solidFill>
                    <a:prstClr val="black"/>
                  </a:solidFill>
                  <a:latin typeface="Calibri" panose="020F0502020204030204"/>
                  <a:sym typeface="Calibri"/>
                </a:rPr>
                <a:t>02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688917" y="3794627"/>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755199" y="3680610"/>
            <a:ext cx="940546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إنتاج نص حجاجي أدافع فيه عن موقفي بالحجج اللازمة. </a:t>
            </a:r>
            <a:endParaRPr lang="fr-FR" sz="3200" b="1" dirty="0">
              <a:solidFill>
                <a:srgbClr val="106585"/>
              </a:solidFill>
              <a:latin typeface="Calibri"/>
              <a:ea typeface="Calibri"/>
              <a:cs typeface="Calibri"/>
            </a:endParaRPr>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CB6D3-D030-8660-C07E-D985091578C5}"/>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BB92142-C635-DB10-BC53-5AA129E85613}"/>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57C78D3C-EF70-9687-F0D1-F438F709EF17}"/>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EA1F5B2F-CCD6-1B9B-E4BB-BD257B27170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4F875723-8D0B-0C13-9012-98F6B660AB4B}"/>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B62A085-B14A-2C44-2C9F-9CD89C8ACF47}"/>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38FFDDE1-CDBA-5F1D-54B5-A3A0E3A7BD4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sp>
        <p:nvSpPr>
          <p:cNvPr id="5" name="ZoneTexte 4">
            <a:extLst>
              <a:ext uri="{FF2B5EF4-FFF2-40B4-BE49-F238E27FC236}">
                <a16:creationId xmlns:a16="http://schemas.microsoft.com/office/drawing/2014/main" id="{89B147C4-C094-6B42-BA87-F3E48EA78DF8}"/>
              </a:ext>
            </a:extLst>
          </p:cNvPr>
          <p:cNvSpPr txBox="1"/>
          <p:nvPr/>
        </p:nvSpPr>
        <p:spPr>
          <a:xfrm>
            <a:off x="5006985" y="1885513"/>
            <a:ext cx="5595077" cy="2339102"/>
          </a:xfrm>
          <a:prstGeom prst="rect">
            <a:avLst/>
          </a:prstGeom>
          <a:noFill/>
        </p:spPr>
        <p:txBody>
          <a:bodyPr wrap="square">
            <a:spAutoFit/>
          </a:bodyPr>
          <a:lstStyle/>
          <a:p>
            <a:pPr marL="0" marR="0" lvl="0" indent="0" algn="ctr" rtl="1">
              <a:spcBef>
                <a:spcPts val="0"/>
              </a:spcBef>
              <a:spcAft>
                <a:spcPts val="0"/>
              </a:spcAft>
              <a:buNone/>
            </a:pPr>
            <a:r>
              <a:rPr lang="ar-MA" sz="8000" b="1" dirty="0">
                <a:solidFill>
                  <a:schemeClr val="accent2"/>
                </a:solidFill>
                <a:latin typeface="Calibri"/>
                <a:ea typeface="Calibri"/>
                <a:cs typeface="Calibri"/>
                <a:sym typeface="Calibri"/>
              </a:rPr>
              <a:t>التهيئة</a:t>
            </a:r>
            <a:endParaRPr lang="ar-MA" sz="5400" dirty="0"/>
          </a:p>
          <a:p>
            <a:pPr marL="0" marR="0" lvl="0" indent="0" algn="ctr" rtl="1">
              <a:spcBef>
                <a:spcPts val="0"/>
              </a:spcBef>
              <a:spcAft>
                <a:spcPts val="0"/>
              </a:spcAft>
              <a:buNone/>
            </a:pPr>
            <a:r>
              <a:rPr lang="ar-MA" sz="6600" b="1" dirty="0">
                <a:solidFill>
                  <a:srgbClr val="44546A"/>
                </a:solidFill>
                <a:latin typeface="Calibri"/>
                <a:ea typeface="Calibri"/>
                <a:cs typeface="Calibri"/>
                <a:sym typeface="Calibri"/>
              </a:rPr>
              <a:t>05 دقائق</a:t>
            </a:r>
          </a:p>
        </p:txBody>
      </p:sp>
      <p:pic>
        <p:nvPicPr>
          <p:cNvPr id="2" name="Picture 2">
            <a:extLst>
              <a:ext uri="{FF2B5EF4-FFF2-40B4-BE49-F238E27FC236}">
                <a16:creationId xmlns:a16="http://schemas.microsoft.com/office/drawing/2014/main" id="{CA86F8EA-B7C0-7BB6-36F7-5C2C721BCD9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2794044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E80FB-53D4-C72D-9DE4-26FE01D5F47B}"/>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E4E24868-97DA-32A5-4BDE-107D7194E5DB}"/>
              </a:ext>
            </a:extLst>
          </p:cNvPr>
          <p:cNvGrpSpPr/>
          <p:nvPr/>
        </p:nvGrpSpPr>
        <p:grpSpPr>
          <a:xfrm>
            <a:off x="5048250" y="1561073"/>
            <a:ext cx="6694017" cy="4274953"/>
            <a:chOff x="4572000" y="1583372"/>
            <a:chExt cx="6694017" cy="4274953"/>
          </a:xfrm>
        </p:grpSpPr>
        <p:grpSp>
          <p:nvGrpSpPr>
            <p:cNvPr id="6" name="Group 14">
              <a:extLst>
                <a:ext uri="{FF2B5EF4-FFF2-40B4-BE49-F238E27FC236}">
                  <a16:creationId xmlns:a16="http://schemas.microsoft.com/office/drawing/2014/main" id="{08871E2C-816C-C4EC-20A4-DC9C5500DD2E}"/>
                </a:ext>
              </a:extLst>
            </p:cNvPr>
            <p:cNvGrpSpPr/>
            <p:nvPr/>
          </p:nvGrpSpPr>
          <p:grpSpPr>
            <a:xfrm>
              <a:off x="4572000" y="1642150"/>
              <a:ext cx="6694017" cy="3873929"/>
              <a:chOff x="1641585" y="1048972"/>
              <a:chExt cx="5867403" cy="3260732"/>
            </a:xfrm>
          </p:grpSpPr>
          <p:sp>
            <p:nvSpPr>
              <p:cNvPr id="9" name="Rectangle : coins arrondis 10">
                <a:extLst>
                  <a:ext uri="{FF2B5EF4-FFF2-40B4-BE49-F238E27FC236}">
                    <a16:creationId xmlns:a16="http://schemas.microsoft.com/office/drawing/2014/main" id="{6E32BDA3-0131-274B-392D-8871732B3EB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0" name="Rectangle 18">
                <a:extLst>
                  <a:ext uri="{FF2B5EF4-FFF2-40B4-BE49-F238E27FC236}">
                    <a16:creationId xmlns:a16="http://schemas.microsoft.com/office/drawing/2014/main" id="{3213B3B3-D28D-5696-DD10-119D4EAE799C}"/>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1" name="Rectangle 19">
                <a:extLst>
                  <a:ext uri="{FF2B5EF4-FFF2-40B4-BE49-F238E27FC236}">
                    <a16:creationId xmlns:a16="http://schemas.microsoft.com/office/drawing/2014/main" id="{3282B42E-C2DB-414D-2594-C40322F3CEEF}"/>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8" name="TextBox 6">
              <a:extLst>
                <a:ext uri="{FF2B5EF4-FFF2-40B4-BE49-F238E27FC236}">
                  <a16:creationId xmlns:a16="http://schemas.microsoft.com/office/drawing/2014/main" id="{FFD129AE-DFB2-2F34-6E1E-2F5DDDA810E4}"/>
                </a:ext>
              </a:extLst>
            </p:cNvPr>
            <p:cNvSpPr txBox="1"/>
            <p:nvPr/>
          </p:nvSpPr>
          <p:spPr>
            <a:xfrm>
              <a:off x="4793540" y="1583372"/>
              <a:ext cx="6369613" cy="4274953"/>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3600" b="1" kern="0" dirty="0">
                  <a:solidFill>
                    <a:schemeClr val="accent2"/>
                  </a:solidFill>
                  <a:latin typeface="Calibri"/>
                  <a:ea typeface="Calibri"/>
                  <a:cs typeface="Calibri"/>
                  <a:sym typeface="Calibri"/>
                </a:rPr>
                <a:t>التذكير بعناصر نموذج الكتابة والوظيفة المنتظرة منه</a:t>
              </a:r>
            </a:p>
            <a:p>
              <a:pPr lvl="0" algn="ctr" defTabSz="1219170">
                <a:lnSpc>
                  <a:spcPct val="131218"/>
                </a:lnSpc>
                <a:defRPr sz="1800" b="0" i="0" u="none" strike="noStrike" kern="0" cap="none" spc="0" baseline="0">
                  <a:solidFill>
                    <a:srgbClr val="000000"/>
                  </a:solidFill>
                  <a:uFillTx/>
                </a:defRPr>
              </a:pPr>
              <a:br>
                <a:rPr lang="ar-MA" sz="4800" b="1" kern="0" dirty="0">
                  <a:solidFill>
                    <a:srgbClr val="44546A"/>
                  </a:solidFill>
                  <a:latin typeface="Calibri"/>
                  <a:ea typeface="Calibri"/>
                  <a:cs typeface="Calibri"/>
                  <a:sym typeface="Calibri"/>
                </a:rPr>
              </a:b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grpSp>
        <p:nvGrpSpPr>
          <p:cNvPr id="17" name="Group 43">
            <a:extLst>
              <a:ext uri="{FF2B5EF4-FFF2-40B4-BE49-F238E27FC236}">
                <a16:creationId xmlns:a16="http://schemas.microsoft.com/office/drawing/2014/main" id="{A146DED4-F806-592D-446E-CD79E8923451}"/>
              </a:ext>
            </a:extLst>
          </p:cNvPr>
          <p:cNvGrpSpPr/>
          <p:nvPr/>
        </p:nvGrpSpPr>
        <p:grpSpPr>
          <a:xfrm>
            <a:off x="9124336" y="5704383"/>
            <a:ext cx="2687502" cy="936371"/>
            <a:chOff x="8534400" y="4917801"/>
            <a:chExt cx="2687501" cy="936370"/>
          </a:xfrm>
        </p:grpSpPr>
        <p:sp>
          <p:nvSpPr>
            <p:cNvPr id="18" name="Oval 41">
              <a:extLst>
                <a:ext uri="{FF2B5EF4-FFF2-40B4-BE49-F238E27FC236}">
                  <a16:creationId xmlns:a16="http://schemas.microsoft.com/office/drawing/2014/main" id="{2ADCB594-E90A-EF3A-5AA6-8F4F5FE4F3AD}"/>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9" name="Rectangle 18">
              <a:extLst>
                <a:ext uri="{FF2B5EF4-FFF2-40B4-BE49-F238E27FC236}">
                  <a16:creationId xmlns:a16="http://schemas.microsoft.com/office/drawing/2014/main" id="{E158B82C-68ED-9BF9-47F4-068D73AE10D1}"/>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08 دقائق </a:t>
              </a:r>
            </a:p>
          </p:txBody>
        </p:sp>
      </p:grpSp>
      <p:pic>
        <p:nvPicPr>
          <p:cNvPr id="5" name="Image 4">
            <a:extLst>
              <a:ext uri="{FF2B5EF4-FFF2-40B4-BE49-F238E27FC236}">
                <a16:creationId xmlns:a16="http://schemas.microsoft.com/office/drawing/2014/main" id="{5CBBEF36-E204-C52C-EB66-1E9E970D94DE}"/>
              </a:ext>
            </a:extLst>
          </p:cNvPr>
          <p:cNvPicPr>
            <a:picLocks noChangeAspect="1"/>
          </p:cNvPicPr>
          <p:nvPr/>
        </p:nvPicPr>
        <p:blipFill>
          <a:blip r:embed="rId3"/>
          <a:stretch>
            <a:fillRect/>
          </a:stretch>
        </p:blipFill>
        <p:spPr>
          <a:xfrm>
            <a:off x="46897" y="1147259"/>
            <a:ext cx="4998254" cy="3520745"/>
          </a:xfrm>
          <a:prstGeom prst="rect">
            <a:avLst/>
          </a:prstGeom>
        </p:spPr>
      </p:pic>
      <p:pic>
        <p:nvPicPr>
          <p:cNvPr id="7" name="Image 6">
            <a:extLst>
              <a:ext uri="{FF2B5EF4-FFF2-40B4-BE49-F238E27FC236}">
                <a16:creationId xmlns:a16="http://schemas.microsoft.com/office/drawing/2014/main" id="{540E2DE2-1455-4CDA-9A5F-D78D85B3081A}"/>
              </a:ext>
            </a:extLst>
          </p:cNvPr>
          <p:cNvPicPr>
            <a:picLocks noChangeAspect="1"/>
          </p:cNvPicPr>
          <p:nvPr/>
        </p:nvPicPr>
        <p:blipFill>
          <a:blip r:embed="rId4"/>
          <a:stretch>
            <a:fillRect/>
          </a:stretch>
        </p:blipFill>
        <p:spPr>
          <a:xfrm>
            <a:off x="46897" y="4697869"/>
            <a:ext cx="5069255" cy="808344"/>
          </a:xfrm>
          <a:prstGeom prst="rect">
            <a:avLst/>
          </a:prstGeom>
        </p:spPr>
      </p:pic>
    </p:spTree>
    <p:extLst>
      <p:ext uri="{BB962C8B-B14F-4D97-AF65-F5344CB8AC3E}">
        <p14:creationId xmlns:p14="http://schemas.microsoft.com/office/powerpoint/2010/main" val="2403143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02;p55">
            <a:extLst>
              <a:ext uri="{FF2B5EF4-FFF2-40B4-BE49-F238E27FC236}">
                <a16:creationId xmlns:a16="http://schemas.microsoft.com/office/drawing/2014/main" id="{90C528D3-042E-2D59-12AD-51A203875B72}"/>
              </a:ext>
            </a:extLst>
          </p:cNvPr>
          <p:cNvSpPr txBox="1"/>
          <p:nvPr/>
        </p:nvSpPr>
        <p:spPr>
          <a:xfrm>
            <a:off x="987355" y="197049"/>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ea typeface="Calibri"/>
                <a:cs typeface="Calibri"/>
                <a:sym typeface="Calibri"/>
              </a:rPr>
              <a:t>نبدأ أولا، بالتذكير بعناصر نموذج الكتابة والوظيفة المنتظرة منه ثم ننتقل إلى الكتابة </a:t>
            </a:r>
          </a:p>
        </p:txBody>
      </p:sp>
      <p:sp>
        <p:nvSpPr>
          <p:cNvPr id="7" name="Espace réservé du texte 3">
            <a:extLst>
              <a:ext uri="{FF2B5EF4-FFF2-40B4-BE49-F238E27FC236}">
                <a16:creationId xmlns:a16="http://schemas.microsoft.com/office/drawing/2014/main" id="{CCF182BB-914A-720C-85B3-FDE1CE152AA9}"/>
              </a:ext>
            </a:extLst>
          </p:cNvPr>
          <p:cNvSpPr txBox="1">
            <a:spLocks/>
          </p:cNvSpPr>
          <p:nvPr/>
        </p:nvSpPr>
        <p:spPr>
          <a:xfrm>
            <a:off x="643780" y="582451"/>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تذكر عناصر كتابة نص حجاجي مستعينا بأسئلة توجيهية تروم التذكير والتثبيت</a:t>
            </a:r>
            <a:endParaRPr lang="fr-FR" dirty="0">
              <a:solidFill>
                <a:srgbClr val="BFBFBF"/>
              </a:solidFill>
            </a:endParaRPr>
          </a:p>
        </p:txBody>
      </p:sp>
      <p:sp>
        <p:nvSpPr>
          <p:cNvPr id="12" name="ZoneTexte 11">
            <a:extLst>
              <a:ext uri="{FF2B5EF4-FFF2-40B4-BE49-F238E27FC236}">
                <a16:creationId xmlns:a16="http://schemas.microsoft.com/office/drawing/2014/main" id="{331FB1CC-7E3D-8E7A-95E8-58F4516DB116}"/>
              </a:ext>
            </a:extLst>
          </p:cNvPr>
          <p:cNvSpPr txBox="1"/>
          <p:nvPr/>
        </p:nvSpPr>
        <p:spPr>
          <a:xfrm>
            <a:off x="1626542" y="3307490"/>
            <a:ext cx="2640658" cy="646331"/>
          </a:xfrm>
          <a:prstGeom prst="rect">
            <a:avLst/>
          </a:prstGeom>
          <a:solidFill>
            <a:schemeClr val="accent2">
              <a:lumMod val="60000"/>
              <a:lumOff val="40000"/>
            </a:schemeClr>
          </a:solidFill>
          <a:ln>
            <a:solidFill>
              <a:schemeClr val="accent1"/>
            </a:solidFill>
          </a:ln>
        </p:spPr>
        <p:txBody>
          <a:bodyPr wrap="square">
            <a:spAutoFit/>
          </a:bodyPr>
          <a:lstStyle/>
          <a:p>
            <a:pPr lvl="0" algn="ctr" rtl="1"/>
            <a:r>
              <a:rPr lang="ar-MA" sz="3600" b="1" dirty="0">
                <a:solidFill>
                  <a:srgbClr val="002060"/>
                </a:solidFill>
                <a:latin typeface="Sakkal Majalla" panose="02000000000000000000" pitchFamily="2" charset="-78"/>
                <a:cs typeface="Sakkal Majalla" panose="02000000000000000000" pitchFamily="2" charset="-78"/>
              </a:rPr>
              <a:t>الوظيفة؟</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2" name="ZoneTexte 1">
            <a:extLst>
              <a:ext uri="{FF2B5EF4-FFF2-40B4-BE49-F238E27FC236}">
                <a16:creationId xmlns:a16="http://schemas.microsoft.com/office/drawing/2014/main" id="{FABAF3F7-EDC4-3C0B-F4D4-E7BFDF98C714}"/>
              </a:ext>
            </a:extLst>
          </p:cNvPr>
          <p:cNvSpPr txBox="1"/>
          <p:nvPr/>
        </p:nvSpPr>
        <p:spPr>
          <a:xfrm>
            <a:off x="5791200" y="1843630"/>
            <a:ext cx="3505201" cy="646331"/>
          </a:xfrm>
          <a:prstGeom prst="rect">
            <a:avLst/>
          </a:prstGeom>
          <a:solidFill>
            <a:schemeClr val="accent5">
              <a:lumMod val="20000"/>
              <a:lumOff val="8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❶</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العناصر</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3" name="ZoneTexte 2">
            <a:extLst>
              <a:ext uri="{FF2B5EF4-FFF2-40B4-BE49-F238E27FC236}">
                <a16:creationId xmlns:a16="http://schemas.microsoft.com/office/drawing/2014/main" id="{4D2D9D89-DCAB-66AA-8DDD-A6F718A00528}"/>
              </a:ext>
            </a:extLst>
          </p:cNvPr>
          <p:cNvSpPr txBox="1"/>
          <p:nvPr/>
        </p:nvSpPr>
        <p:spPr>
          <a:xfrm>
            <a:off x="5924213" y="3122825"/>
            <a:ext cx="3505201" cy="1015663"/>
          </a:xfrm>
          <a:prstGeom prst="rect">
            <a:avLst/>
          </a:prstGeom>
          <a:solidFill>
            <a:schemeClr val="tx2">
              <a:lumMod val="25000"/>
              <a:lumOff val="75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❷</a:t>
            </a:r>
            <a:r>
              <a:rPr lang="ar-SA" sz="3600" b="1" dirty="0">
                <a:solidFill>
                  <a:srgbClr val="002060"/>
                </a:solidFill>
                <a:latin typeface="Sakkal Majalla" panose="02000000000000000000" pitchFamily="2" charset="-78"/>
                <a:cs typeface="Sakkal Majalla" panose="02000000000000000000" pitchFamily="2" charset="-78"/>
              </a:rPr>
              <a:t>- </a:t>
            </a:r>
            <a:r>
              <a:rPr lang="ar-MA" sz="3200" b="1" dirty="0">
                <a:solidFill>
                  <a:srgbClr val="002060"/>
                </a:solidFill>
                <a:latin typeface="Sakkal Majalla" panose="02000000000000000000" pitchFamily="2" charset="-78"/>
                <a:cs typeface="Sakkal Majalla" panose="02000000000000000000" pitchFamily="2" charset="-78"/>
              </a:rPr>
              <a:t>الخطاطة </a:t>
            </a:r>
            <a:r>
              <a:rPr lang="ar-MA" sz="3200" b="1" dirty="0" err="1">
                <a:solidFill>
                  <a:srgbClr val="002060"/>
                </a:solidFill>
                <a:latin typeface="Sakkal Majalla" panose="02000000000000000000" pitchFamily="2" charset="-78"/>
                <a:cs typeface="Sakkal Majalla" panose="02000000000000000000" pitchFamily="2" charset="-78"/>
              </a:rPr>
              <a:t>الحجاجية</a:t>
            </a:r>
            <a:endParaRPr lang="ar-MA" sz="3200" b="1" dirty="0">
              <a:solidFill>
                <a:srgbClr val="002060"/>
              </a:solidFill>
              <a:latin typeface="Sakkal Majalla" panose="02000000000000000000" pitchFamily="2" charset="-78"/>
              <a:cs typeface="Sakkal Majalla" panose="02000000000000000000" pitchFamily="2" charset="-78"/>
            </a:endParaRPr>
          </a:p>
          <a:p>
            <a:pPr lvl="0" algn="ctr" rtl="1"/>
            <a:r>
              <a:rPr lang="ar-MA" sz="2400" b="1" dirty="0">
                <a:solidFill>
                  <a:srgbClr val="002060"/>
                </a:solidFill>
                <a:latin typeface="Sakkal Majalla" panose="02000000000000000000" pitchFamily="2" charset="-78"/>
                <a:cs typeface="Sakkal Majalla" panose="02000000000000000000" pitchFamily="2" charset="-78"/>
              </a:rPr>
              <a:t>(تنظيم العناصر)</a:t>
            </a:r>
          </a:p>
        </p:txBody>
      </p:sp>
      <p:sp>
        <p:nvSpPr>
          <p:cNvPr id="4" name="ZoneTexte 3">
            <a:extLst>
              <a:ext uri="{FF2B5EF4-FFF2-40B4-BE49-F238E27FC236}">
                <a16:creationId xmlns:a16="http://schemas.microsoft.com/office/drawing/2014/main" id="{1495402D-89A6-6828-65AC-8F064584E9EE}"/>
              </a:ext>
            </a:extLst>
          </p:cNvPr>
          <p:cNvSpPr txBox="1"/>
          <p:nvPr/>
        </p:nvSpPr>
        <p:spPr>
          <a:xfrm>
            <a:off x="5638800" y="4858057"/>
            <a:ext cx="3737600" cy="646331"/>
          </a:xfrm>
          <a:prstGeom prst="rect">
            <a:avLst/>
          </a:prstGeom>
          <a:solidFill>
            <a:schemeClr val="accent3">
              <a:lumMod val="40000"/>
              <a:lumOff val="6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❸</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الموارد</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10" name="Accolade fermante 9">
            <a:extLst>
              <a:ext uri="{FF2B5EF4-FFF2-40B4-BE49-F238E27FC236}">
                <a16:creationId xmlns:a16="http://schemas.microsoft.com/office/drawing/2014/main" id="{19F7235F-9948-3E0C-61B0-8494394CE4CD}"/>
              </a:ext>
            </a:extLst>
          </p:cNvPr>
          <p:cNvSpPr/>
          <p:nvPr/>
        </p:nvSpPr>
        <p:spPr>
          <a:xfrm>
            <a:off x="9654049" y="2068847"/>
            <a:ext cx="936000" cy="327660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1" name="ZoneTexte 10">
            <a:extLst>
              <a:ext uri="{FF2B5EF4-FFF2-40B4-BE49-F238E27FC236}">
                <a16:creationId xmlns:a16="http://schemas.microsoft.com/office/drawing/2014/main" id="{4100D6E4-B2BA-7749-1BED-5E14D23363E2}"/>
              </a:ext>
            </a:extLst>
          </p:cNvPr>
          <p:cNvSpPr txBox="1"/>
          <p:nvPr/>
        </p:nvSpPr>
        <p:spPr>
          <a:xfrm rot="16200000">
            <a:off x="9609884" y="3410635"/>
            <a:ext cx="3505201" cy="646331"/>
          </a:xfrm>
          <a:prstGeom prst="rect">
            <a:avLst/>
          </a:prstGeom>
          <a:solidFill>
            <a:srgbClr val="FFC000"/>
          </a:solidFill>
          <a:ln>
            <a:solidFill>
              <a:schemeClr val="accent1"/>
            </a:solidFill>
          </a:ln>
        </p:spPr>
        <p:txBody>
          <a:bodyPr wrap="square">
            <a:spAutoFit/>
          </a:bodyPr>
          <a:lstStyle/>
          <a:p>
            <a:pPr lvl="0" algn="ctr" rtl="1"/>
            <a:r>
              <a:rPr lang="ar-MA" sz="3600" b="1" dirty="0">
                <a:solidFill>
                  <a:srgbClr val="002060"/>
                </a:solidFill>
                <a:latin typeface="Sakkal Majalla" panose="02000000000000000000" pitchFamily="2" charset="-78"/>
                <a:cs typeface="Sakkal Majalla" panose="02000000000000000000" pitchFamily="2" charset="-78"/>
              </a:rPr>
              <a:t>النص الحجاجي</a:t>
            </a:r>
            <a:endParaRPr lang="ar-MA" sz="2000" b="1" dirty="0">
              <a:solidFill>
                <a:srgbClr val="00206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7809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3" grpId="0" animBg="1"/>
      <p:bldP spid="4"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92BF6-A193-31AB-1A53-69C84B88C1EF}"/>
            </a:ext>
          </a:extLst>
        </p:cNvPr>
        <p:cNvGrpSpPr/>
        <p:nvPr/>
      </p:nvGrpSpPr>
      <p:grpSpPr>
        <a:xfrm>
          <a:off x="0" y="0"/>
          <a:ext cx="0" cy="0"/>
          <a:chOff x="0" y="0"/>
          <a:chExt cx="0" cy="0"/>
        </a:xfrm>
      </p:grpSpPr>
      <p:sp>
        <p:nvSpPr>
          <p:cNvPr id="2" name="Google Shape;902;p55">
            <a:extLst>
              <a:ext uri="{FF2B5EF4-FFF2-40B4-BE49-F238E27FC236}">
                <a16:creationId xmlns:a16="http://schemas.microsoft.com/office/drawing/2014/main" id="{81E7367D-3D3F-80BE-5393-4E239F702F87}"/>
              </a:ext>
            </a:extLst>
          </p:cNvPr>
          <p:cNvSpPr txBox="1"/>
          <p:nvPr/>
        </p:nvSpPr>
        <p:spPr>
          <a:xfrm>
            <a:off x="987355" y="197049"/>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ea typeface="Calibri"/>
                <a:cs typeface="Calibri"/>
                <a:sym typeface="Calibri"/>
              </a:rPr>
              <a:t>نبدأ أولا، بالتذكير بعناصر نموذج الكتابة والوظيفة المنتظرة منه ثم ننتقل إلى الكتابة </a:t>
            </a:r>
          </a:p>
        </p:txBody>
      </p:sp>
      <p:sp>
        <p:nvSpPr>
          <p:cNvPr id="3" name="Espace réservé du texte 3">
            <a:extLst>
              <a:ext uri="{FF2B5EF4-FFF2-40B4-BE49-F238E27FC236}">
                <a16:creationId xmlns:a16="http://schemas.microsoft.com/office/drawing/2014/main" id="{93D7723C-B521-BA4B-36C2-9211FFF64E35}"/>
              </a:ext>
            </a:extLst>
          </p:cNvPr>
          <p:cNvSpPr txBox="1">
            <a:spLocks/>
          </p:cNvSpPr>
          <p:nvPr/>
        </p:nvSpPr>
        <p:spPr>
          <a:xfrm>
            <a:off x="643780" y="582451"/>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تذكر عناصر كتابة نص حجاجي  مستعينا بأسئلة توجيهية تروم التذكير والتثبيت</a:t>
            </a:r>
            <a:endParaRPr lang="fr-FR" dirty="0">
              <a:solidFill>
                <a:srgbClr val="BFBFBF"/>
              </a:solidFill>
            </a:endParaRPr>
          </a:p>
        </p:txBody>
      </p:sp>
      <p:sp>
        <p:nvSpPr>
          <p:cNvPr id="4" name="Google Shape;940;p58">
            <a:extLst>
              <a:ext uri="{FF2B5EF4-FFF2-40B4-BE49-F238E27FC236}">
                <a16:creationId xmlns:a16="http://schemas.microsoft.com/office/drawing/2014/main" id="{81A0D53F-5D5C-AFD1-361A-F533935DD38E}"/>
              </a:ext>
            </a:extLst>
          </p:cNvPr>
          <p:cNvSpPr/>
          <p:nvPr/>
        </p:nvSpPr>
        <p:spPr>
          <a:xfrm>
            <a:off x="7936992" y="3737636"/>
            <a:ext cx="3666744" cy="811226"/>
          </a:xfrm>
          <a:prstGeom prst="ellipse">
            <a:avLst/>
          </a:prstGeom>
          <a:no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8" name="Google Shape;944;p58">
            <a:extLst>
              <a:ext uri="{FF2B5EF4-FFF2-40B4-BE49-F238E27FC236}">
                <a16:creationId xmlns:a16="http://schemas.microsoft.com/office/drawing/2014/main" id="{AAB50873-9DEB-D1F6-94B3-313FCA6A8385}"/>
              </a:ext>
            </a:extLst>
          </p:cNvPr>
          <p:cNvCxnSpPr>
            <a:cxnSpLocks/>
            <a:stCxn id="4" idx="2"/>
          </p:cNvCxnSpPr>
          <p:nvPr/>
        </p:nvCxnSpPr>
        <p:spPr>
          <a:xfrm rot="10800000">
            <a:off x="5943600" y="2826775"/>
            <a:ext cx="1993392" cy="1316474"/>
          </a:xfrm>
          <a:prstGeom prst="bentConnector3">
            <a:avLst>
              <a:gd name="adj1" fmla="val 50000"/>
            </a:avLst>
          </a:prstGeom>
          <a:noFill/>
          <a:ln w="28575" cap="flat" cmpd="sng">
            <a:solidFill>
              <a:srgbClr val="FFC000"/>
            </a:solidFill>
            <a:prstDash val="solid"/>
            <a:miter lim="800000"/>
            <a:headEnd type="none" w="sm" len="sm"/>
            <a:tailEnd type="triangle" w="med" len="med"/>
          </a:ln>
        </p:spPr>
      </p:cxnSp>
      <p:cxnSp>
        <p:nvCxnSpPr>
          <p:cNvPr id="9" name="Google Shape;945;p58">
            <a:extLst>
              <a:ext uri="{FF2B5EF4-FFF2-40B4-BE49-F238E27FC236}">
                <a16:creationId xmlns:a16="http://schemas.microsoft.com/office/drawing/2014/main" id="{9C02CD9B-9AA4-3555-8788-99113BDF1498}"/>
              </a:ext>
            </a:extLst>
          </p:cNvPr>
          <p:cNvCxnSpPr>
            <a:cxnSpLocks/>
            <a:stCxn id="4" idx="2"/>
          </p:cNvCxnSpPr>
          <p:nvPr/>
        </p:nvCxnSpPr>
        <p:spPr>
          <a:xfrm rot="10800000" flipV="1">
            <a:off x="5943600" y="4143248"/>
            <a:ext cx="1993392" cy="1436721"/>
          </a:xfrm>
          <a:prstGeom prst="bentConnector3">
            <a:avLst>
              <a:gd name="adj1" fmla="val 50000"/>
            </a:avLst>
          </a:prstGeom>
          <a:noFill/>
          <a:ln w="28575" cap="flat" cmpd="sng">
            <a:solidFill>
              <a:srgbClr val="FFC000"/>
            </a:solidFill>
            <a:prstDash val="solid"/>
            <a:miter lim="800000"/>
            <a:headEnd type="none" w="sm" len="sm"/>
            <a:tailEnd type="triangle" w="med" len="med"/>
          </a:ln>
        </p:spPr>
      </p:cxnSp>
      <p:cxnSp>
        <p:nvCxnSpPr>
          <p:cNvPr id="10" name="Google Shape;946;p58">
            <a:extLst>
              <a:ext uri="{FF2B5EF4-FFF2-40B4-BE49-F238E27FC236}">
                <a16:creationId xmlns:a16="http://schemas.microsoft.com/office/drawing/2014/main" id="{70D18095-738B-50A1-212F-29D4AF3CBA1E}"/>
              </a:ext>
            </a:extLst>
          </p:cNvPr>
          <p:cNvCxnSpPr>
            <a:cxnSpLocks/>
          </p:cNvCxnSpPr>
          <p:nvPr/>
        </p:nvCxnSpPr>
        <p:spPr>
          <a:xfrm flipH="1">
            <a:off x="5943600" y="4143249"/>
            <a:ext cx="1993392" cy="1"/>
          </a:xfrm>
          <a:prstGeom prst="straightConnector1">
            <a:avLst/>
          </a:prstGeom>
          <a:noFill/>
          <a:ln w="28575" cap="flat" cmpd="sng">
            <a:solidFill>
              <a:srgbClr val="FFC000"/>
            </a:solidFill>
            <a:prstDash val="solid"/>
            <a:miter lim="800000"/>
            <a:headEnd type="none" w="sm" len="sm"/>
            <a:tailEnd type="triangle" w="med" len="med"/>
          </a:ln>
        </p:spPr>
      </p:cxnSp>
      <p:sp>
        <p:nvSpPr>
          <p:cNvPr id="12" name="Google Shape;937;p58">
            <a:extLst>
              <a:ext uri="{FF2B5EF4-FFF2-40B4-BE49-F238E27FC236}">
                <a16:creationId xmlns:a16="http://schemas.microsoft.com/office/drawing/2014/main" id="{D1BB6324-8514-3A74-6B16-1C31E7CF29A6}"/>
              </a:ext>
            </a:extLst>
          </p:cNvPr>
          <p:cNvSpPr/>
          <p:nvPr/>
        </p:nvSpPr>
        <p:spPr>
          <a:xfrm>
            <a:off x="8150942" y="3778290"/>
            <a:ext cx="2897271" cy="871537"/>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pPr>
            <a:r>
              <a:rPr lang="ar-MA" sz="2800" b="1" dirty="0">
                <a:solidFill>
                  <a:schemeClr val="accent1"/>
                </a:solidFill>
                <a:latin typeface="Calibri"/>
                <a:ea typeface="Calibri"/>
                <a:cs typeface="Calibri"/>
                <a:sym typeface="Calibri"/>
              </a:rPr>
              <a:t>خطاطة النص الحجاجي</a:t>
            </a:r>
            <a:endParaRPr sz="2000" dirty="0">
              <a:solidFill>
                <a:schemeClr val="accent1"/>
              </a:solidFill>
              <a:latin typeface="Calibri"/>
              <a:ea typeface="Calibri"/>
              <a:cs typeface="Calibri"/>
              <a:sym typeface="Calibri"/>
            </a:endParaRPr>
          </a:p>
        </p:txBody>
      </p:sp>
      <p:sp>
        <p:nvSpPr>
          <p:cNvPr id="5" name="Google Shape;941;p58">
            <a:extLst>
              <a:ext uri="{FF2B5EF4-FFF2-40B4-BE49-F238E27FC236}">
                <a16:creationId xmlns:a16="http://schemas.microsoft.com/office/drawing/2014/main" id="{B2B5457C-3937-B3D3-295F-2DBD8711AB89}"/>
              </a:ext>
            </a:extLst>
          </p:cNvPr>
          <p:cNvSpPr/>
          <p:nvPr/>
        </p:nvSpPr>
        <p:spPr>
          <a:xfrm>
            <a:off x="597877" y="2441447"/>
            <a:ext cx="5345723" cy="745023"/>
          </a:xfrm>
          <a:prstGeom prst="roundRect">
            <a:avLst>
              <a:gd name="adj" fmla="val 16667"/>
            </a:avLst>
          </a:prstGeom>
          <a:solidFill>
            <a:schemeClr val="accent2">
              <a:lumMod val="20000"/>
              <a:lumOff val="8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dirty="0">
                <a:latin typeface="Calibri"/>
                <a:ea typeface="Calibri"/>
                <a:cs typeface="Calibri"/>
                <a:sym typeface="Calibri"/>
              </a:rPr>
              <a:t>المقدمة: تقديم القضية والتعريف بها</a:t>
            </a:r>
            <a:endParaRPr sz="2800" dirty="0">
              <a:latin typeface="Calibri"/>
              <a:ea typeface="Calibri"/>
              <a:cs typeface="Calibri"/>
              <a:sym typeface="Calibri"/>
            </a:endParaRPr>
          </a:p>
        </p:txBody>
      </p:sp>
      <p:sp>
        <p:nvSpPr>
          <p:cNvPr id="6" name="Google Shape;942;p58">
            <a:extLst>
              <a:ext uri="{FF2B5EF4-FFF2-40B4-BE49-F238E27FC236}">
                <a16:creationId xmlns:a16="http://schemas.microsoft.com/office/drawing/2014/main" id="{1E33677F-3303-D68D-F23B-85FF024A5AD9}"/>
              </a:ext>
            </a:extLst>
          </p:cNvPr>
          <p:cNvSpPr/>
          <p:nvPr/>
        </p:nvSpPr>
        <p:spPr>
          <a:xfrm>
            <a:off x="597877" y="3770738"/>
            <a:ext cx="5345723" cy="745023"/>
          </a:xfrm>
          <a:prstGeom prst="roundRect">
            <a:avLst>
              <a:gd name="adj" fmla="val 16667"/>
            </a:avLst>
          </a:prstGeom>
          <a:solidFill>
            <a:schemeClr val="accent5">
              <a:lumMod val="20000"/>
              <a:lumOff val="8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dirty="0">
                <a:latin typeface="Calibri"/>
                <a:ea typeface="Calibri"/>
                <a:cs typeface="Calibri"/>
                <a:sym typeface="Calibri"/>
              </a:rPr>
              <a:t>العرض: عرض وجهات النظر مدعمة بالحجج والأمثلة وأدوات الإقناع</a:t>
            </a:r>
            <a:endParaRPr sz="2800" dirty="0">
              <a:latin typeface="Calibri"/>
              <a:ea typeface="Calibri"/>
              <a:cs typeface="Calibri"/>
              <a:sym typeface="Calibri"/>
            </a:endParaRPr>
          </a:p>
        </p:txBody>
      </p:sp>
      <p:sp>
        <p:nvSpPr>
          <p:cNvPr id="7" name="Google Shape;943;p58">
            <a:extLst>
              <a:ext uri="{FF2B5EF4-FFF2-40B4-BE49-F238E27FC236}">
                <a16:creationId xmlns:a16="http://schemas.microsoft.com/office/drawing/2014/main" id="{C904C020-2FB2-8BB7-4A91-461055B7ECDE}"/>
              </a:ext>
            </a:extLst>
          </p:cNvPr>
          <p:cNvSpPr/>
          <p:nvPr/>
        </p:nvSpPr>
        <p:spPr>
          <a:xfrm>
            <a:off x="597877" y="5125138"/>
            <a:ext cx="5345723" cy="745023"/>
          </a:xfrm>
          <a:prstGeom prst="roundRect">
            <a:avLst>
              <a:gd name="adj" fmla="val 16667"/>
            </a:avLst>
          </a:prstGeom>
          <a:solidFill>
            <a:schemeClr val="accent6">
              <a:lumMod val="40000"/>
              <a:lumOff val="6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2800" dirty="0">
                <a:latin typeface="Calibri"/>
                <a:ea typeface="Calibri"/>
                <a:cs typeface="Calibri"/>
                <a:sym typeface="Calibri"/>
              </a:rPr>
              <a:t>الخاتمة: خلاصة- تأكيد وجهة النظر المؤيدة</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104662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5250A-E236-5F55-47F6-099DC7B8CBD0}"/>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9BDE683B-7DFD-D23E-C332-753A09EE5524}"/>
              </a:ext>
            </a:extLst>
          </p:cNvPr>
          <p:cNvSpPr txBox="1">
            <a:spLocks/>
          </p:cNvSpPr>
          <p:nvPr/>
        </p:nvSpPr>
        <p:spPr>
          <a:xfrm>
            <a:off x="919210" y="21936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نمر الآن إلى تثبيت مقومات الإنجاز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E76E3A2C-8CAF-4C08-6A19-5E17FA6D473C}"/>
              </a:ext>
            </a:extLst>
          </p:cNvPr>
          <p:cNvSpPr txBox="1">
            <a:spLocks/>
          </p:cNvSpPr>
          <p:nvPr/>
        </p:nvSpPr>
        <p:spPr>
          <a:xfrm>
            <a:off x="108156" y="511807"/>
            <a:ext cx="11394628" cy="363263"/>
          </a:xfrm>
          <a:prstGeom prst="rect">
            <a:avLst/>
          </a:prstGeom>
          <a:noFill/>
          <a:ln>
            <a:noFill/>
          </a:ln>
        </p:spPr>
        <p:txBody>
          <a:bodyPr spcFirstLastPara="1" wrap="square" lIns="91425" tIns="45700" rIns="91425" bIns="45700" anchor="ctr" anchorCtr="0">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9" name="Image 8">
            <a:extLst>
              <a:ext uri="{FF2B5EF4-FFF2-40B4-BE49-F238E27FC236}">
                <a16:creationId xmlns:a16="http://schemas.microsoft.com/office/drawing/2014/main" id="{F2DBB66E-F142-66BD-5CBA-19A2EB8C1B71}"/>
              </a:ext>
            </a:extLst>
          </p:cNvPr>
          <p:cNvPicPr>
            <a:picLocks noChangeAspect="1"/>
          </p:cNvPicPr>
          <p:nvPr/>
        </p:nvPicPr>
        <p:blipFill>
          <a:blip r:embed="rId2"/>
          <a:stretch>
            <a:fillRect/>
          </a:stretch>
        </p:blipFill>
        <p:spPr>
          <a:xfrm>
            <a:off x="8575522" y="784866"/>
            <a:ext cx="3087330" cy="831706"/>
          </a:xfrm>
          <a:prstGeom prst="rect">
            <a:avLst/>
          </a:prstGeom>
        </p:spPr>
      </p:pic>
      <p:sp>
        <p:nvSpPr>
          <p:cNvPr id="2" name="ZoneTexte 1">
            <a:extLst>
              <a:ext uri="{FF2B5EF4-FFF2-40B4-BE49-F238E27FC236}">
                <a16:creationId xmlns:a16="http://schemas.microsoft.com/office/drawing/2014/main" id="{87892E30-0A6B-AE50-3DF3-D43E9A081592}"/>
              </a:ext>
            </a:extLst>
          </p:cNvPr>
          <p:cNvSpPr txBox="1"/>
          <p:nvPr/>
        </p:nvSpPr>
        <p:spPr>
          <a:xfrm>
            <a:off x="4680156" y="1599932"/>
            <a:ext cx="6135328" cy="532903"/>
          </a:xfrm>
          <a:prstGeom prst="rect">
            <a:avLst/>
          </a:prstGeom>
          <a:solidFill>
            <a:schemeClr val="accent4">
              <a:lumMod val="40000"/>
              <a:lumOff val="60000"/>
            </a:schemeClr>
          </a:solidFill>
        </p:spPr>
        <p:txBody>
          <a:bodyPr wrap="square">
            <a:spAutoFit/>
          </a:bodyPr>
          <a:lstStyle/>
          <a:p>
            <a:pPr algn="just" rtl="1">
              <a:lnSpc>
                <a:spcPct val="107000"/>
              </a:lnSpc>
              <a:spcAft>
                <a:spcPts val="800"/>
              </a:spcAft>
              <a:buNone/>
            </a:pPr>
            <a:r>
              <a:rPr lang="ar-MA" sz="2800" b="1" dirty="0">
                <a:latin typeface="Calibri"/>
                <a:ea typeface="Calibri"/>
                <a:cs typeface="Calibri"/>
              </a:rPr>
              <a:t>مقومات الإنجاز و</a:t>
            </a:r>
            <a:r>
              <a:rPr lang="ar-SA" sz="2800" b="1" dirty="0">
                <a:latin typeface="Calibri"/>
                <a:ea typeface="Calibri"/>
                <a:cs typeface="Calibri"/>
              </a:rPr>
              <a:t>معايير النجاح. </a:t>
            </a:r>
            <a:endParaRPr lang="fr-FR" sz="2800" b="1" dirty="0">
              <a:latin typeface="Calibri"/>
              <a:ea typeface="Calibri"/>
              <a:cs typeface="Calibri"/>
            </a:endParaRPr>
          </a:p>
        </p:txBody>
      </p:sp>
      <p:pic>
        <p:nvPicPr>
          <p:cNvPr id="4" name="Image 3">
            <a:extLst>
              <a:ext uri="{FF2B5EF4-FFF2-40B4-BE49-F238E27FC236}">
                <a16:creationId xmlns:a16="http://schemas.microsoft.com/office/drawing/2014/main" id="{9EBDA7D3-966A-6E8F-2A93-F87D461BA36A}"/>
              </a:ext>
            </a:extLst>
          </p:cNvPr>
          <p:cNvPicPr>
            <a:picLocks noChangeAspect="1"/>
          </p:cNvPicPr>
          <p:nvPr/>
        </p:nvPicPr>
        <p:blipFill>
          <a:blip r:embed="rId3"/>
          <a:stretch>
            <a:fillRect/>
          </a:stretch>
        </p:blipFill>
        <p:spPr>
          <a:xfrm>
            <a:off x="1533832" y="2857697"/>
            <a:ext cx="8976851" cy="2926529"/>
          </a:xfrm>
          <a:prstGeom prst="rect">
            <a:avLst/>
          </a:prstGeom>
        </p:spPr>
      </p:pic>
    </p:spTree>
    <p:extLst>
      <p:ext uri="{BB962C8B-B14F-4D97-AF65-F5344CB8AC3E}">
        <p14:creationId xmlns:p14="http://schemas.microsoft.com/office/powerpoint/2010/main" val="619224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FB607-3A37-BCE2-5DE4-257DDCDF54AC}"/>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02F56F9-467C-DC34-E7DD-DEEDE6F572C5}"/>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ECAD37E7-5A94-988D-2A4B-80C5824532FD}"/>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8E9212E0-4ACB-AD0C-145F-7A12EC71D652}"/>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C1E928C4-B914-A58C-84EE-0055E506DBA6}"/>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2191FD05-7615-1CC9-B47D-BE4BC6FD58EA}"/>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FF1E163-65AC-5C5A-58E9-2CB487504D0F}"/>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sp>
        <p:nvSpPr>
          <p:cNvPr id="5" name="ZoneTexte 4">
            <a:extLst>
              <a:ext uri="{FF2B5EF4-FFF2-40B4-BE49-F238E27FC236}">
                <a16:creationId xmlns:a16="http://schemas.microsoft.com/office/drawing/2014/main" id="{53397784-0428-FB67-8B5B-112DFA7BC6B2}"/>
              </a:ext>
            </a:extLst>
          </p:cNvPr>
          <p:cNvSpPr txBox="1"/>
          <p:nvPr/>
        </p:nvSpPr>
        <p:spPr>
          <a:xfrm>
            <a:off x="5006985" y="1885513"/>
            <a:ext cx="5595077" cy="2677656"/>
          </a:xfrm>
          <a:prstGeom prst="rect">
            <a:avLst/>
          </a:prstGeom>
          <a:noFill/>
        </p:spPr>
        <p:txBody>
          <a:bodyPr wrap="square">
            <a:spAutoFit/>
          </a:bodyPr>
          <a:lstStyle/>
          <a:p>
            <a:pPr marL="0" marR="0" lvl="0" indent="0" algn="ctr" rtl="1">
              <a:spcBef>
                <a:spcPts val="0"/>
              </a:spcBef>
              <a:spcAft>
                <a:spcPts val="0"/>
              </a:spcAft>
              <a:buNone/>
            </a:pPr>
            <a:r>
              <a:rPr lang="ar-MA" sz="8000" b="1" dirty="0">
                <a:solidFill>
                  <a:schemeClr val="accent2"/>
                </a:solidFill>
                <a:latin typeface="Calibri"/>
                <a:ea typeface="Calibri"/>
                <a:cs typeface="Calibri"/>
                <a:sym typeface="Calibri"/>
              </a:rPr>
              <a:t>ورشة</a:t>
            </a:r>
            <a:r>
              <a:rPr lang="ar-MA" sz="9600" b="1" i="0" u="none" strike="noStrike" cap="none" dirty="0">
                <a:solidFill>
                  <a:srgbClr val="44546A"/>
                </a:solidFill>
                <a:latin typeface="Calibri"/>
                <a:ea typeface="Calibri"/>
                <a:cs typeface="Calibri"/>
                <a:sym typeface="Calibri"/>
              </a:rPr>
              <a:t> </a:t>
            </a:r>
            <a:r>
              <a:rPr lang="ar-MA" sz="8000" b="1" dirty="0">
                <a:solidFill>
                  <a:schemeClr val="accent2"/>
                </a:solidFill>
                <a:latin typeface="Calibri"/>
                <a:ea typeface="Calibri"/>
                <a:cs typeface="Calibri"/>
                <a:sym typeface="Calibri"/>
              </a:rPr>
              <a:t>الكتابة</a:t>
            </a:r>
            <a:endParaRPr lang="ar-MA" sz="5400" dirty="0"/>
          </a:p>
          <a:p>
            <a:pPr marL="0" marR="0" lvl="0" indent="0" algn="ctr" rtl="1">
              <a:spcBef>
                <a:spcPts val="0"/>
              </a:spcBef>
              <a:spcAft>
                <a:spcPts val="0"/>
              </a:spcAft>
              <a:buNone/>
            </a:pPr>
            <a:r>
              <a:rPr lang="ar-MA" sz="6600" b="1" dirty="0">
                <a:solidFill>
                  <a:srgbClr val="44546A"/>
                </a:solidFill>
                <a:latin typeface="Calibri"/>
                <a:ea typeface="Calibri"/>
                <a:cs typeface="Calibri"/>
                <a:sym typeface="Calibri"/>
              </a:rPr>
              <a:t>40 دقيقة</a:t>
            </a:r>
          </a:p>
        </p:txBody>
      </p:sp>
      <p:pic>
        <p:nvPicPr>
          <p:cNvPr id="2" name="Picture 2">
            <a:extLst>
              <a:ext uri="{FF2B5EF4-FFF2-40B4-BE49-F238E27FC236}">
                <a16:creationId xmlns:a16="http://schemas.microsoft.com/office/drawing/2014/main" id="{727BC362-B1B8-B154-BE3F-C90DA06CFF0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692574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A4BED-337A-1D3E-A653-8D79A936C4E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B3459104-D41C-269B-C248-81D8F2945A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4219" y="3935332"/>
            <a:ext cx="707602" cy="707602"/>
          </a:xfrm>
          <a:prstGeom prst="rect">
            <a:avLst/>
          </a:prstGeom>
        </p:spPr>
      </p:pic>
      <p:sp>
        <p:nvSpPr>
          <p:cNvPr id="4" name="Ellipse 3">
            <a:extLst>
              <a:ext uri="{FF2B5EF4-FFF2-40B4-BE49-F238E27FC236}">
                <a16:creationId xmlns:a16="http://schemas.microsoft.com/office/drawing/2014/main" id="{B43EFF06-B9BE-97FE-E9DE-3C84A9DD4ECB}"/>
              </a:ext>
            </a:extLst>
          </p:cNvPr>
          <p:cNvSpPr/>
          <p:nvPr/>
        </p:nvSpPr>
        <p:spPr>
          <a:xfrm>
            <a:off x="2708085" y="1048693"/>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وضعية الكتابة (1)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13">
            <a:extLst>
              <a:ext uri="{FF2B5EF4-FFF2-40B4-BE49-F238E27FC236}">
                <a16:creationId xmlns:a16="http://schemas.microsoft.com/office/drawing/2014/main" id="{BE264A36-7B7C-708B-19B5-DC68B3065CFB}"/>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نعيد التذكير بوضعيات الكتابة المقترحة لإنتاج نص حجاجي، انتبهوا سأقرأ الوضعيات، وأشرح المطلوب</a:t>
            </a:r>
          </a:p>
        </p:txBody>
      </p:sp>
      <p:sp>
        <p:nvSpPr>
          <p:cNvPr id="10" name="Titre 3">
            <a:extLst>
              <a:ext uri="{FF2B5EF4-FFF2-40B4-BE49-F238E27FC236}">
                <a16:creationId xmlns:a16="http://schemas.microsoft.com/office/drawing/2014/main" id="{52D78CA6-EEBE-6D50-DC7C-D8AB509E9D18}"/>
              </a:ext>
            </a:extLst>
          </p:cNvPr>
          <p:cNvSpPr txBox="1">
            <a:spLocks/>
          </p:cNvSpPr>
          <p:nvPr/>
        </p:nvSpPr>
        <p:spPr>
          <a:xfrm>
            <a:off x="580103" y="539983"/>
            <a:ext cx="11067917" cy="455299"/>
          </a:xfrm>
          <a:prstGeom prst="rect">
            <a:avLst/>
          </a:prstGeom>
        </p:spPr>
        <p:txBody>
          <a:bodyPr>
            <a:normAutofit fontScale="92500" lnSpcReduction="1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يعرض المدرس الوضعية ويقرأ التعليمة أو يطلب من أحد التلاميذ قراءتها، ويشرح المطلوب بدقة لتوضيح مكونات المهمة. ثم يوزع الوضعيتين على التلاميذ (الوضعية 1 للتلاميذ الذين لديهم تعثرات) أو يطلب منهم الكتابة في إحدى الوضعيات.</a:t>
            </a:r>
            <a:endParaRPr lang="ar-MA" sz="1400" dirty="0"/>
          </a:p>
        </p:txBody>
      </p:sp>
      <p:pic>
        <p:nvPicPr>
          <p:cNvPr id="5" name="Image 4">
            <a:extLst>
              <a:ext uri="{FF2B5EF4-FFF2-40B4-BE49-F238E27FC236}">
                <a16:creationId xmlns:a16="http://schemas.microsoft.com/office/drawing/2014/main" id="{3ED8299D-8429-CE61-9CA0-E5D66746EA27}"/>
              </a:ext>
            </a:extLst>
          </p:cNvPr>
          <p:cNvPicPr>
            <a:picLocks noChangeAspect="1"/>
          </p:cNvPicPr>
          <p:nvPr/>
        </p:nvPicPr>
        <p:blipFill>
          <a:blip r:embed="rId4"/>
          <a:stretch>
            <a:fillRect/>
          </a:stretch>
        </p:blipFill>
        <p:spPr>
          <a:xfrm>
            <a:off x="1641987" y="2146809"/>
            <a:ext cx="9301315" cy="1013548"/>
          </a:xfrm>
          <a:prstGeom prst="rect">
            <a:avLst/>
          </a:prstGeom>
        </p:spPr>
      </p:pic>
      <p:pic>
        <p:nvPicPr>
          <p:cNvPr id="11" name="Image 10">
            <a:extLst>
              <a:ext uri="{FF2B5EF4-FFF2-40B4-BE49-F238E27FC236}">
                <a16:creationId xmlns:a16="http://schemas.microsoft.com/office/drawing/2014/main" id="{A0F0ECF4-422F-D397-D487-E6726CA94854}"/>
              </a:ext>
            </a:extLst>
          </p:cNvPr>
          <p:cNvPicPr>
            <a:picLocks noChangeAspect="1"/>
          </p:cNvPicPr>
          <p:nvPr/>
        </p:nvPicPr>
        <p:blipFill>
          <a:blip r:embed="rId5"/>
          <a:stretch>
            <a:fillRect/>
          </a:stretch>
        </p:blipFill>
        <p:spPr>
          <a:xfrm>
            <a:off x="1641987" y="3451092"/>
            <a:ext cx="9488129" cy="1750173"/>
          </a:xfrm>
          <a:prstGeom prst="rect">
            <a:avLst/>
          </a:prstGeom>
        </p:spPr>
      </p:pic>
    </p:spTree>
    <p:extLst>
      <p:ext uri="{BB962C8B-B14F-4D97-AF65-F5344CB8AC3E}">
        <p14:creationId xmlns:p14="http://schemas.microsoft.com/office/powerpoint/2010/main" val="550881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94013-632B-928B-DB9F-877D06C59F6A}"/>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A6D9B820-E6D1-656C-1AEA-810F25A97C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4219" y="3935332"/>
            <a:ext cx="707602" cy="707602"/>
          </a:xfrm>
          <a:prstGeom prst="rect">
            <a:avLst/>
          </a:prstGeom>
        </p:spPr>
      </p:pic>
      <p:sp>
        <p:nvSpPr>
          <p:cNvPr id="4" name="Ellipse 3">
            <a:extLst>
              <a:ext uri="{FF2B5EF4-FFF2-40B4-BE49-F238E27FC236}">
                <a16:creationId xmlns:a16="http://schemas.microsoft.com/office/drawing/2014/main" id="{0BA37112-B574-77AF-E639-A26D89697ADE}"/>
              </a:ext>
            </a:extLst>
          </p:cNvPr>
          <p:cNvSpPr/>
          <p:nvPr/>
        </p:nvSpPr>
        <p:spPr>
          <a:xfrm>
            <a:off x="2708085" y="1048693"/>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وضعية الكتابة (2)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13">
            <a:extLst>
              <a:ext uri="{FF2B5EF4-FFF2-40B4-BE49-F238E27FC236}">
                <a16:creationId xmlns:a16="http://schemas.microsoft.com/office/drawing/2014/main" id="{30EA259D-35B7-E4F4-051E-6AB6F1195852}"/>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نعيد التذكير بوضعيات الكتابة المقترحة لإنتاج نص تفسيري، انتبهوا سأقرأ الوضعيات، وأشرح المطلوب</a:t>
            </a:r>
          </a:p>
        </p:txBody>
      </p:sp>
      <p:sp>
        <p:nvSpPr>
          <p:cNvPr id="10" name="Titre 3">
            <a:extLst>
              <a:ext uri="{FF2B5EF4-FFF2-40B4-BE49-F238E27FC236}">
                <a16:creationId xmlns:a16="http://schemas.microsoft.com/office/drawing/2014/main" id="{C65CFCEE-2543-8AE5-B2A6-41C88D1A6A7B}"/>
              </a:ext>
            </a:extLst>
          </p:cNvPr>
          <p:cNvSpPr txBox="1">
            <a:spLocks/>
          </p:cNvSpPr>
          <p:nvPr/>
        </p:nvSpPr>
        <p:spPr>
          <a:xfrm>
            <a:off x="580103" y="539983"/>
            <a:ext cx="11067917" cy="455299"/>
          </a:xfrm>
          <a:prstGeom prst="rect">
            <a:avLst/>
          </a:prstGeom>
        </p:spPr>
        <p:txBody>
          <a:bodyPr>
            <a:normAutofit fontScale="92500" lnSpcReduction="1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يعرض المدرس الوضعية ويقرأ التعليمة أو يطلب من أحد التلاميذ قراءتها، ويشرح المطلوب بدقة لتوضيح مكونات المهمة. ثم يوزع الوضعيتين على التلاميذ (الوضعية 2 للتلاميذ) أو يطلب منهم الكتابة في إحدى الوضعيات.</a:t>
            </a:r>
            <a:endParaRPr lang="ar-MA" sz="1400" dirty="0"/>
          </a:p>
        </p:txBody>
      </p:sp>
      <p:pic>
        <p:nvPicPr>
          <p:cNvPr id="6" name="Image 5">
            <a:extLst>
              <a:ext uri="{FF2B5EF4-FFF2-40B4-BE49-F238E27FC236}">
                <a16:creationId xmlns:a16="http://schemas.microsoft.com/office/drawing/2014/main" id="{4040CF2E-604D-9F03-F287-20C7AB300D01}"/>
              </a:ext>
            </a:extLst>
          </p:cNvPr>
          <p:cNvPicPr>
            <a:picLocks noChangeAspect="1"/>
          </p:cNvPicPr>
          <p:nvPr/>
        </p:nvPicPr>
        <p:blipFill>
          <a:blip r:embed="rId4"/>
          <a:stretch>
            <a:fillRect/>
          </a:stretch>
        </p:blipFill>
        <p:spPr>
          <a:xfrm>
            <a:off x="1307690" y="1958533"/>
            <a:ext cx="9665109" cy="1207454"/>
          </a:xfrm>
          <a:prstGeom prst="rect">
            <a:avLst/>
          </a:prstGeom>
        </p:spPr>
      </p:pic>
      <p:pic>
        <p:nvPicPr>
          <p:cNvPr id="11" name="Image 10">
            <a:extLst>
              <a:ext uri="{FF2B5EF4-FFF2-40B4-BE49-F238E27FC236}">
                <a16:creationId xmlns:a16="http://schemas.microsoft.com/office/drawing/2014/main" id="{152432DF-9A0B-4585-6A46-B13E125D3799}"/>
              </a:ext>
            </a:extLst>
          </p:cNvPr>
          <p:cNvPicPr>
            <a:picLocks noChangeAspect="1"/>
          </p:cNvPicPr>
          <p:nvPr/>
        </p:nvPicPr>
        <p:blipFill>
          <a:blip r:embed="rId5"/>
          <a:stretch>
            <a:fillRect/>
          </a:stretch>
        </p:blipFill>
        <p:spPr>
          <a:xfrm>
            <a:off x="1435511" y="3432368"/>
            <a:ext cx="9350476" cy="1660742"/>
          </a:xfrm>
          <a:prstGeom prst="rect">
            <a:avLst/>
          </a:prstGeom>
        </p:spPr>
      </p:pic>
    </p:spTree>
    <p:extLst>
      <p:ext uri="{BB962C8B-B14F-4D97-AF65-F5344CB8AC3E}">
        <p14:creationId xmlns:p14="http://schemas.microsoft.com/office/powerpoint/2010/main" val="3958577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4B57-AD31-46A5-BE47-06B5F1ABC06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9CFBD904-870F-8886-5B22-48CC49E2A9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4219" y="3935332"/>
            <a:ext cx="707602" cy="707602"/>
          </a:xfrm>
          <a:prstGeom prst="rect">
            <a:avLst/>
          </a:prstGeom>
        </p:spPr>
      </p:pic>
      <p:sp>
        <p:nvSpPr>
          <p:cNvPr id="4" name="Ellipse 3">
            <a:extLst>
              <a:ext uri="{FF2B5EF4-FFF2-40B4-BE49-F238E27FC236}">
                <a16:creationId xmlns:a16="http://schemas.microsoft.com/office/drawing/2014/main" id="{75434E0B-8212-8B81-BD50-250F41238973}"/>
              </a:ext>
            </a:extLst>
          </p:cNvPr>
          <p:cNvSpPr/>
          <p:nvPr/>
        </p:nvSpPr>
        <p:spPr>
          <a:xfrm>
            <a:off x="2708085" y="1048693"/>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وضعية الكتابة (3)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13">
            <a:extLst>
              <a:ext uri="{FF2B5EF4-FFF2-40B4-BE49-F238E27FC236}">
                <a16:creationId xmlns:a16="http://schemas.microsoft.com/office/drawing/2014/main" id="{593C0741-EC49-7170-6F2D-826D8BDE31CF}"/>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نعيد التذكير بوضعيات الكتابة المقترحة لإنتاج نص تفسيري، انتبهوا سأقرأ الوضعيات وأشرح المطلوب</a:t>
            </a:r>
          </a:p>
        </p:txBody>
      </p:sp>
      <p:sp>
        <p:nvSpPr>
          <p:cNvPr id="10" name="Titre 3">
            <a:extLst>
              <a:ext uri="{FF2B5EF4-FFF2-40B4-BE49-F238E27FC236}">
                <a16:creationId xmlns:a16="http://schemas.microsoft.com/office/drawing/2014/main" id="{B89720C5-98F0-6F4D-2B46-99E949588930}"/>
              </a:ext>
            </a:extLst>
          </p:cNvPr>
          <p:cNvSpPr txBox="1">
            <a:spLocks/>
          </p:cNvSpPr>
          <p:nvPr/>
        </p:nvSpPr>
        <p:spPr>
          <a:xfrm>
            <a:off x="580103" y="539983"/>
            <a:ext cx="11067917" cy="455299"/>
          </a:xfrm>
          <a:prstGeom prst="rect">
            <a:avLst/>
          </a:prstGeom>
        </p:spPr>
        <p:txBody>
          <a:bodyPr>
            <a:normAutofit fontScale="92500" lnSpcReduction="1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يعرض المدرس الوضعية ويقرأ التعليمة أو يطلب من أحد التلاميذ قراءتها، ويشرح المطلوب بدقة لتوضيح مكونات المهمة. ثم يوزع الوضعيتين على التلاميذ (الوضعية 3 للتلاميذ المتميزين) أو يطلب منهم الكتابة في إحدى الوضعيات.</a:t>
            </a:r>
            <a:endParaRPr lang="ar-MA" sz="1400" dirty="0"/>
          </a:p>
        </p:txBody>
      </p:sp>
      <p:pic>
        <p:nvPicPr>
          <p:cNvPr id="3" name="Image 2">
            <a:extLst>
              <a:ext uri="{FF2B5EF4-FFF2-40B4-BE49-F238E27FC236}">
                <a16:creationId xmlns:a16="http://schemas.microsoft.com/office/drawing/2014/main" id="{EF4EBF2D-7623-BC51-68C2-F5180DCDCD7E}"/>
              </a:ext>
            </a:extLst>
          </p:cNvPr>
          <p:cNvPicPr>
            <a:picLocks noChangeAspect="1"/>
          </p:cNvPicPr>
          <p:nvPr/>
        </p:nvPicPr>
        <p:blipFill>
          <a:blip r:embed="rId4"/>
          <a:stretch>
            <a:fillRect/>
          </a:stretch>
        </p:blipFill>
        <p:spPr>
          <a:xfrm>
            <a:off x="1307690" y="1958533"/>
            <a:ext cx="9665109" cy="1207454"/>
          </a:xfrm>
          <a:prstGeom prst="rect">
            <a:avLst/>
          </a:prstGeom>
        </p:spPr>
      </p:pic>
      <p:pic>
        <p:nvPicPr>
          <p:cNvPr id="8" name="Image 7">
            <a:extLst>
              <a:ext uri="{FF2B5EF4-FFF2-40B4-BE49-F238E27FC236}">
                <a16:creationId xmlns:a16="http://schemas.microsoft.com/office/drawing/2014/main" id="{0FFC4FD0-6B00-07E3-0342-EBE8B14A0483}"/>
              </a:ext>
            </a:extLst>
          </p:cNvPr>
          <p:cNvPicPr>
            <a:picLocks noChangeAspect="1"/>
          </p:cNvPicPr>
          <p:nvPr/>
        </p:nvPicPr>
        <p:blipFill>
          <a:blip r:embed="rId5"/>
          <a:stretch>
            <a:fillRect/>
          </a:stretch>
        </p:blipFill>
        <p:spPr>
          <a:xfrm>
            <a:off x="1307689" y="3362663"/>
            <a:ext cx="9665109" cy="1809105"/>
          </a:xfrm>
          <a:prstGeom prst="rect">
            <a:avLst/>
          </a:prstGeom>
        </p:spPr>
      </p:pic>
    </p:spTree>
    <p:extLst>
      <p:ext uri="{BB962C8B-B14F-4D97-AF65-F5344CB8AC3E}">
        <p14:creationId xmlns:p14="http://schemas.microsoft.com/office/powerpoint/2010/main" val="586809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47DBF3-9440-5D64-E6D3-C85B9309CD9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CCBA994-B0FE-42DD-5EB5-F5C6561D79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9365" y="2044766"/>
            <a:ext cx="707602" cy="707602"/>
          </a:xfrm>
          <a:prstGeom prst="rect">
            <a:avLst/>
          </a:prstGeom>
        </p:spPr>
      </p:pic>
      <p:sp>
        <p:nvSpPr>
          <p:cNvPr id="5" name="TextBox 13">
            <a:extLst>
              <a:ext uri="{FF2B5EF4-FFF2-40B4-BE49-F238E27FC236}">
                <a16:creationId xmlns:a16="http://schemas.microsoft.com/office/drawing/2014/main" id="{E2AF831D-9F3B-C494-3CA8-44498461D714}"/>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بعد اختيار إحدى الوضعيات، وباستثمار عناصر التحضير، أقدم لكم موجهات الإنجاز الآتية.</a:t>
            </a:r>
          </a:p>
        </p:txBody>
      </p:sp>
      <p:sp>
        <p:nvSpPr>
          <p:cNvPr id="6" name="Titre 3">
            <a:extLst>
              <a:ext uri="{FF2B5EF4-FFF2-40B4-BE49-F238E27FC236}">
                <a16:creationId xmlns:a16="http://schemas.microsoft.com/office/drawing/2014/main" id="{13FA64EC-82B4-4C68-307C-ADB0E81BC4C2}"/>
              </a:ext>
            </a:extLst>
          </p:cNvPr>
          <p:cNvSpPr txBox="1">
            <a:spLocks/>
          </p:cNvSpPr>
          <p:nvPr/>
        </p:nvSpPr>
        <p:spPr>
          <a:xfrm>
            <a:off x="152289" y="524214"/>
            <a:ext cx="11392381"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يواكب المدرس الإنجاز باستثمار الموجهات الآتية، ويتجول بين الصفوف ويقدم الدعم لمن يحتاج إليه.</a:t>
            </a:r>
            <a:endParaRPr lang="ar-MA" sz="1400" dirty="0"/>
          </a:p>
        </p:txBody>
      </p:sp>
      <p:sp>
        <p:nvSpPr>
          <p:cNvPr id="7" name="Rectangle: Rounded Corners 55">
            <a:extLst>
              <a:ext uri="{FF2B5EF4-FFF2-40B4-BE49-F238E27FC236}">
                <a16:creationId xmlns:a16="http://schemas.microsoft.com/office/drawing/2014/main" id="{C7A383FE-37E5-6148-67E5-40344AF81D76}"/>
              </a:ext>
            </a:extLst>
          </p:cNvPr>
          <p:cNvSpPr/>
          <p:nvPr/>
        </p:nvSpPr>
        <p:spPr>
          <a:xfrm>
            <a:off x="1080680" y="2395096"/>
            <a:ext cx="9742297" cy="4080388"/>
          </a:xfrm>
          <a:prstGeom prst="roundRect">
            <a:avLst/>
          </a:prstGeom>
          <a:solidFill>
            <a:schemeClr val="accent6">
              <a:lumMod val="40000"/>
              <a:lumOff val="6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07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marL="457200" indent="-457200" algn="just" rtl="1">
              <a:lnSpc>
                <a:spcPct val="107000"/>
              </a:lnSpc>
              <a:buFont typeface="Wingdings" panose="05000000000000000000" pitchFamily="2" charset="2"/>
              <a:buChar char="v"/>
            </a:pPr>
            <a:r>
              <a:rPr lang="ar-MA" sz="2800" dirty="0">
                <a:solidFill>
                  <a:schemeClr val="dk2"/>
                </a:solidFill>
                <a:latin typeface="Calibri"/>
                <a:ea typeface="Calibri"/>
                <a:cs typeface="Calibri"/>
                <a:sym typeface="Calibri"/>
              </a:rPr>
              <a:t> </a:t>
            </a:r>
            <a:r>
              <a:rPr lang="ar-MA" sz="2800" dirty="0">
                <a:solidFill>
                  <a:srgbClr val="002060"/>
                </a:solidFill>
                <a:latin typeface="Calibri"/>
                <a:ea typeface="Calibri"/>
                <a:cs typeface="Calibri"/>
                <a:sym typeface="Calibri"/>
              </a:rPr>
              <a:t>يُذكر المدرس المتعلمين بعناصر النص الحجاجي وبمقومات الإنجاز ومعايير النجاح؛ </a:t>
            </a: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يوجه التلاميذ إلى التذكير ببعض موارد الكتابة الحجاجي المكتسبة: التعابير وأفعال الكلام- الروابط المكتسبة، ويحرص على تدوين بعضها على السبورة؛</a:t>
            </a: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يذكر بخطاطة النص الحجاجي، وببعض الأسئلة التي ينبغي الاستعانة بها لإنجاز كل مرحلة. </a:t>
            </a:r>
            <a:r>
              <a:rPr lang="ar-MA" sz="2800" dirty="0">
                <a:solidFill>
                  <a:schemeClr val="dk2"/>
                </a:solidFill>
                <a:latin typeface="Calibri"/>
                <a:ea typeface="Calibri"/>
                <a:cs typeface="Calibri"/>
                <a:sym typeface="Calibri"/>
              </a:rPr>
              <a:t>من قبيل: </a:t>
            </a:r>
          </a:p>
          <a:p>
            <a:pPr marL="914400" lvl="1" indent="-457200" algn="r" rtl="1">
              <a:buFontTx/>
              <a:buChar char="-"/>
            </a:pPr>
            <a:r>
              <a:rPr lang="ar-SA" sz="2800" dirty="0">
                <a:solidFill>
                  <a:srgbClr val="C00000"/>
                </a:solidFill>
                <a:latin typeface="Calibri"/>
                <a:ea typeface="Calibri"/>
                <a:cs typeface="Calibri"/>
              </a:rPr>
              <a:t>كيف </a:t>
            </a:r>
            <a:r>
              <a:rPr lang="ar-MA" sz="2800" dirty="0">
                <a:solidFill>
                  <a:srgbClr val="C00000"/>
                </a:solidFill>
                <a:latin typeface="Calibri"/>
                <a:ea typeface="Calibri"/>
                <a:cs typeface="Calibri"/>
              </a:rPr>
              <a:t>أبدأ </a:t>
            </a:r>
            <a:r>
              <a:rPr lang="ar-SA" sz="2800" dirty="0">
                <a:solidFill>
                  <a:srgbClr val="C00000"/>
                </a:solidFill>
                <a:latin typeface="Calibri"/>
                <a:ea typeface="Calibri"/>
                <a:cs typeface="Calibri"/>
              </a:rPr>
              <a:t>ال</a:t>
            </a:r>
            <a:r>
              <a:rPr lang="ar-MA" sz="2800" dirty="0">
                <a:solidFill>
                  <a:srgbClr val="C00000"/>
                </a:solidFill>
                <a:latin typeface="Calibri"/>
                <a:ea typeface="Calibri"/>
                <a:cs typeface="Calibri"/>
              </a:rPr>
              <a:t>موضوع</a:t>
            </a:r>
            <a:r>
              <a:rPr lang="ar-SA" sz="2800" dirty="0">
                <a:solidFill>
                  <a:srgbClr val="C00000"/>
                </a:solidFill>
                <a:latin typeface="Calibri"/>
                <a:ea typeface="Calibri"/>
                <a:cs typeface="Calibri"/>
              </a:rPr>
              <a:t>؟</a:t>
            </a:r>
            <a:r>
              <a:rPr lang="ar-MA" sz="2800" dirty="0">
                <a:solidFill>
                  <a:srgbClr val="C00000"/>
                </a:solidFill>
                <a:latin typeface="Calibri"/>
                <a:ea typeface="Calibri"/>
                <a:cs typeface="Calibri"/>
              </a:rPr>
              <a:t>// </a:t>
            </a:r>
            <a:r>
              <a:rPr lang="ar-SA" sz="2800" dirty="0">
                <a:solidFill>
                  <a:srgbClr val="C00000"/>
                </a:solidFill>
                <a:latin typeface="Calibri"/>
                <a:ea typeface="Calibri"/>
                <a:cs typeface="Calibri"/>
              </a:rPr>
              <a:t>ما ال</a:t>
            </a:r>
            <a:r>
              <a:rPr lang="ar-MA" sz="2800" dirty="0">
                <a:solidFill>
                  <a:srgbClr val="C00000"/>
                </a:solidFill>
                <a:latin typeface="Calibri"/>
                <a:ea typeface="Calibri"/>
                <a:cs typeface="Calibri"/>
              </a:rPr>
              <a:t>تعابير</a:t>
            </a:r>
            <a:r>
              <a:rPr lang="ar-SA" sz="2800" dirty="0">
                <a:solidFill>
                  <a:srgbClr val="C00000"/>
                </a:solidFill>
                <a:latin typeface="Calibri"/>
                <a:ea typeface="Calibri"/>
                <a:cs typeface="Calibri"/>
              </a:rPr>
              <a:t> </a:t>
            </a:r>
            <a:r>
              <a:rPr lang="ar-MA" sz="2800" dirty="0">
                <a:solidFill>
                  <a:srgbClr val="C00000"/>
                </a:solidFill>
                <a:latin typeface="Calibri"/>
                <a:ea typeface="Calibri"/>
                <a:cs typeface="Calibri"/>
              </a:rPr>
              <a:t>التي سأختارها</a:t>
            </a:r>
            <a:r>
              <a:rPr lang="ar-SA" sz="2800" dirty="0">
                <a:solidFill>
                  <a:srgbClr val="C00000"/>
                </a:solidFill>
                <a:latin typeface="Calibri"/>
                <a:ea typeface="Calibri"/>
                <a:cs typeface="Calibri"/>
              </a:rPr>
              <a:t>؟</a:t>
            </a:r>
            <a:r>
              <a:rPr lang="ar-MA" sz="2800" dirty="0">
                <a:solidFill>
                  <a:srgbClr val="C00000"/>
                </a:solidFill>
                <a:latin typeface="Calibri"/>
                <a:ea typeface="Calibri"/>
                <a:cs typeface="Calibri"/>
              </a:rPr>
              <a:t>// </a:t>
            </a:r>
            <a:r>
              <a:rPr lang="ar-SA" sz="2800" dirty="0">
                <a:solidFill>
                  <a:srgbClr val="C00000"/>
                </a:solidFill>
                <a:latin typeface="Calibri"/>
                <a:ea typeface="Calibri"/>
                <a:cs typeface="Calibri"/>
              </a:rPr>
              <a:t>كيف </a:t>
            </a:r>
            <a:r>
              <a:rPr lang="ar-MA" sz="2800" dirty="0">
                <a:solidFill>
                  <a:srgbClr val="C00000"/>
                </a:solidFill>
                <a:latin typeface="Calibri"/>
                <a:ea typeface="Calibri"/>
                <a:cs typeface="Calibri"/>
              </a:rPr>
              <a:t>سأنتقل من المقدمة إلى العرض إلى الخاتمة؟ // </a:t>
            </a:r>
            <a:r>
              <a:rPr lang="ar-SA" sz="2800" dirty="0">
                <a:solidFill>
                  <a:srgbClr val="C00000"/>
                </a:solidFill>
                <a:latin typeface="Calibri"/>
                <a:ea typeface="Calibri"/>
                <a:cs typeface="Calibri"/>
              </a:rPr>
              <a:t>ما أدوات الربط </a:t>
            </a:r>
            <a:r>
              <a:rPr lang="ar-MA" sz="2800" dirty="0">
                <a:solidFill>
                  <a:srgbClr val="C00000"/>
                </a:solidFill>
                <a:latin typeface="Calibri"/>
                <a:ea typeface="Calibri"/>
                <a:cs typeface="Calibri"/>
              </a:rPr>
              <a:t>التي سأستخدم</a:t>
            </a:r>
            <a:r>
              <a:rPr lang="ar-SA" sz="2800" dirty="0">
                <a:solidFill>
                  <a:srgbClr val="C00000"/>
                </a:solidFill>
                <a:latin typeface="Calibri"/>
                <a:ea typeface="Calibri"/>
                <a:cs typeface="Calibri"/>
              </a:rPr>
              <a:t>؟</a:t>
            </a:r>
            <a:r>
              <a:rPr lang="ar-MA" sz="2800" dirty="0">
                <a:solidFill>
                  <a:srgbClr val="0070C0"/>
                </a:solidFill>
                <a:latin typeface="Calibri"/>
                <a:ea typeface="Calibri"/>
                <a:cs typeface="Calibri"/>
              </a:rPr>
              <a:t>...........</a:t>
            </a:r>
          </a:p>
          <a:p>
            <a:pPr lvl="0" algn="just" rtl="1">
              <a:lnSpc>
                <a:spcPct val="150000"/>
              </a:lnSpc>
            </a:pP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0B0691A-7252-2A41-1556-48EB4A219F12}"/>
              </a:ext>
            </a:extLst>
          </p:cNvPr>
          <p:cNvSpPr/>
          <p:nvPr/>
        </p:nvSpPr>
        <p:spPr>
          <a:xfrm>
            <a:off x="3981884" y="1476066"/>
            <a:ext cx="3404338" cy="438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600" b="1" dirty="0">
                <a:latin typeface="Calibri" panose="020F0502020204030204" pitchFamily="34" charset="0"/>
                <a:ea typeface="Calibri" panose="020F0502020204030204" pitchFamily="34" charset="0"/>
                <a:cs typeface="Calibri" panose="020F0502020204030204" pitchFamily="34" charset="0"/>
              </a:rPr>
              <a:t>موجهات الإنجاز</a:t>
            </a:r>
            <a:endParaRPr lang="fr-FR" sz="36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5681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F2D91C2-725F-7864-400E-71F4899D874A}"/>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A2EB0DE-36E9-1F71-9E34-5EF0825585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0418" y="1668918"/>
            <a:ext cx="707602" cy="707602"/>
          </a:xfrm>
          <a:prstGeom prst="rect">
            <a:avLst/>
          </a:prstGeom>
        </p:spPr>
      </p:pic>
      <p:sp>
        <p:nvSpPr>
          <p:cNvPr id="5" name="TextBox 13">
            <a:extLst>
              <a:ext uri="{FF2B5EF4-FFF2-40B4-BE49-F238E27FC236}">
                <a16:creationId xmlns:a16="http://schemas.microsoft.com/office/drawing/2014/main" id="{5141C86E-2376-66FD-0103-0B41F76C2FA2}"/>
              </a:ext>
            </a:extLst>
          </p:cNvPr>
          <p:cNvSpPr txBox="1">
            <a:spLocks noChangeArrowheads="1"/>
          </p:cNvSpPr>
          <p:nvPr/>
        </p:nvSpPr>
        <p:spPr bwMode="auto">
          <a:xfrm>
            <a:off x="363794" y="234339"/>
            <a:ext cx="10969372"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ورشة الكتابة: أدعوكم إلى الاستعانة بموجهات الإنجاز الآتية.</a:t>
            </a:r>
          </a:p>
        </p:txBody>
      </p:sp>
      <p:sp>
        <p:nvSpPr>
          <p:cNvPr id="6" name="Titre 3">
            <a:extLst>
              <a:ext uri="{FF2B5EF4-FFF2-40B4-BE49-F238E27FC236}">
                <a16:creationId xmlns:a16="http://schemas.microsoft.com/office/drawing/2014/main" id="{2F888C7F-DD18-0875-E83C-AC492828110B}"/>
              </a:ext>
            </a:extLst>
          </p:cNvPr>
          <p:cNvSpPr txBox="1">
            <a:spLocks/>
          </p:cNvSpPr>
          <p:nvPr/>
        </p:nvSpPr>
        <p:spPr>
          <a:xfrm>
            <a:off x="255639" y="539983"/>
            <a:ext cx="11392381"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يواكب المدرس الإنجاز باستثمار الموجهات الآتية، ويتجول بين الصفوف ويقدم الدعم لمن يحتاج إليه.</a:t>
            </a:r>
            <a:endParaRPr lang="ar-MA" sz="1400" dirty="0"/>
          </a:p>
        </p:txBody>
      </p:sp>
      <p:sp>
        <p:nvSpPr>
          <p:cNvPr id="3" name="Espace réservé du texte 3">
            <a:extLst>
              <a:ext uri="{FF2B5EF4-FFF2-40B4-BE49-F238E27FC236}">
                <a16:creationId xmlns:a16="http://schemas.microsoft.com/office/drawing/2014/main" id="{40C25731-E51D-6CC7-1DE6-141885ABE343}"/>
              </a:ext>
            </a:extLst>
          </p:cNvPr>
          <p:cNvSpPr txBox="1">
            <a:spLocks/>
          </p:cNvSpPr>
          <p:nvPr/>
        </p:nvSpPr>
        <p:spPr>
          <a:xfrm>
            <a:off x="4736234" y="1449502"/>
            <a:ext cx="2834290" cy="457781"/>
          </a:xfrm>
          <a:prstGeom prst="rect">
            <a:avLst/>
          </a:prstGeom>
          <a:solidFill>
            <a:srgbClr val="FFC000"/>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موجهات الإنجاز</a:t>
            </a:r>
          </a:p>
          <a:p>
            <a:endParaRPr lang="fr-FR" sz="2800" i="0" dirty="0">
              <a:solidFill>
                <a:srgbClr val="00B050"/>
              </a:solidFill>
            </a:endParaRPr>
          </a:p>
        </p:txBody>
      </p:sp>
      <p:sp>
        <p:nvSpPr>
          <p:cNvPr id="4" name="Google Shape;839;p33">
            <a:extLst>
              <a:ext uri="{FF2B5EF4-FFF2-40B4-BE49-F238E27FC236}">
                <a16:creationId xmlns:a16="http://schemas.microsoft.com/office/drawing/2014/main" id="{0EEA290C-CE22-1570-AC38-546E45652C95}"/>
              </a:ext>
            </a:extLst>
          </p:cNvPr>
          <p:cNvSpPr txBox="1"/>
          <p:nvPr/>
        </p:nvSpPr>
        <p:spPr>
          <a:xfrm>
            <a:off x="794618" y="2077516"/>
            <a:ext cx="10403287" cy="4151096"/>
          </a:xfrm>
          <a:prstGeom prst="rect">
            <a:avLst/>
          </a:prstGeom>
          <a:solidFill>
            <a:schemeClr val="accent6">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نشتغل فرديا على كتابة نص</a:t>
            </a:r>
            <a:r>
              <a:rPr lang="ar-MA" sz="2800" dirty="0">
                <a:solidFill>
                  <a:schemeClr val="dk2"/>
                </a:solidFill>
                <a:latin typeface="Calibri"/>
                <a:ea typeface="Calibri"/>
                <a:cs typeface="Calibri"/>
                <a:sym typeface="Calibri"/>
              </a:rPr>
              <a:t> حجاجي </a:t>
            </a:r>
            <a:r>
              <a:rPr lang="ar-MA" sz="2800" i="0" u="none" strike="noStrike" cap="none" dirty="0">
                <a:solidFill>
                  <a:schemeClr val="dk2"/>
                </a:solidFill>
                <a:latin typeface="Calibri"/>
                <a:ea typeface="Calibri"/>
                <a:cs typeface="Calibri"/>
                <a:sym typeface="Calibri"/>
              </a:rPr>
              <a:t>حسب مراحل الخطاطة </a:t>
            </a:r>
            <a:r>
              <a:rPr lang="ar-MA" sz="2800" i="0" u="none" strike="noStrike" cap="none" dirty="0" err="1">
                <a:solidFill>
                  <a:schemeClr val="dk2"/>
                </a:solidFill>
                <a:latin typeface="Calibri"/>
                <a:ea typeface="Calibri"/>
                <a:cs typeface="Calibri"/>
                <a:sym typeface="Calibri"/>
              </a:rPr>
              <a:t>الحجاجية</a:t>
            </a:r>
            <a:r>
              <a:rPr lang="ar-MA" sz="2800" i="0" u="none" strike="noStrike" cap="none" dirty="0">
                <a:solidFill>
                  <a:schemeClr val="dk2"/>
                </a:solidFill>
                <a:latin typeface="Calibri"/>
                <a:ea typeface="Calibri"/>
                <a:cs typeface="Calibri"/>
                <a:sym typeface="Calibri"/>
              </a:rPr>
              <a:t>، ونحرص على أن يحترم المنتوج </a:t>
            </a:r>
            <a:r>
              <a:rPr lang="ar-MA" sz="2800" dirty="0">
                <a:solidFill>
                  <a:srgbClr val="002060"/>
                </a:solidFill>
                <a:latin typeface="Calibri"/>
                <a:ea typeface="Calibri"/>
                <a:cs typeface="Calibri"/>
                <a:sym typeface="Calibri"/>
              </a:rPr>
              <a:t>مقومات الإنجاز ومعايير النجاح، و</a:t>
            </a:r>
            <a:r>
              <a:rPr lang="ar-MA" sz="2800" i="0" u="none" strike="noStrike" cap="none" dirty="0">
                <a:solidFill>
                  <a:schemeClr val="dk2"/>
                </a:solidFill>
                <a:latin typeface="Calibri"/>
                <a:ea typeface="Calibri"/>
                <a:cs typeface="Calibri"/>
                <a:sym typeface="Calibri"/>
              </a:rPr>
              <a:t>يتضمن ما يلي:</a:t>
            </a: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عناصر النص الحجاجي؛ </a:t>
            </a:r>
          </a:p>
          <a:p>
            <a:pPr marL="457200" indent="-457200" algn="just" rtl="1">
              <a:lnSpc>
                <a:spcPct val="107000"/>
              </a:lnSpc>
              <a:buFont typeface="Wingdings" panose="05000000000000000000" pitchFamily="2" charset="2"/>
              <a:buChar char="v"/>
            </a:pPr>
            <a:r>
              <a:rPr lang="ar-MA" sz="2800" dirty="0">
                <a:solidFill>
                  <a:schemeClr val="dk2"/>
                </a:solidFill>
                <a:latin typeface="Calibri"/>
                <a:ea typeface="Calibri"/>
                <a:cs typeface="Calibri"/>
                <a:sym typeface="Calibri"/>
              </a:rPr>
              <a:t>الحجج والبراهين؛</a:t>
            </a:r>
            <a:endParaRPr lang="ar-MA" sz="2800" dirty="0">
              <a:solidFill>
                <a:srgbClr val="002060"/>
              </a:solidFill>
              <a:latin typeface="Calibri"/>
              <a:ea typeface="Calibri"/>
              <a:cs typeface="Calibri"/>
              <a:sym typeface="Calibri"/>
            </a:endParaRPr>
          </a:p>
          <a:p>
            <a:pPr marL="457200" indent="-457200" algn="just" rtl="1">
              <a:lnSpc>
                <a:spcPct val="107000"/>
              </a:lnSpc>
              <a:buFont typeface="Wingdings" panose="05000000000000000000" pitchFamily="2" charset="2"/>
              <a:buChar char="v"/>
            </a:pPr>
            <a:r>
              <a:rPr lang="ar-MA" sz="2800" dirty="0">
                <a:solidFill>
                  <a:srgbClr val="002060"/>
                </a:solidFill>
                <a:latin typeface="Calibri"/>
                <a:ea typeface="Calibri"/>
                <a:cs typeface="Calibri"/>
                <a:sym typeface="Calibri"/>
              </a:rPr>
              <a:t>موارد الكتابة </a:t>
            </a:r>
            <a:r>
              <a:rPr lang="ar-MA" sz="2800" dirty="0" err="1">
                <a:solidFill>
                  <a:srgbClr val="002060"/>
                </a:solidFill>
                <a:latin typeface="Calibri"/>
                <a:ea typeface="Calibri"/>
                <a:cs typeface="Calibri"/>
                <a:sym typeface="Calibri"/>
              </a:rPr>
              <a:t>الحجاجية</a:t>
            </a:r>
            <a:r>
              <a:rPr lang="ar-MA" sz="2800" dirty="0">
                <a:solidFill>
                  <a:srgbClr val="002060"/>
                </a:solidFill>
                <a:latin typeface="Calibri"/>
                <a:ea typeface="Calibri"/>
                <a:cs typeface="Calibri"/>
                <a:sym typeface="Calibri"/>
              </a:rPr>
              <a:t>: التعابير وأفعال الكلام-ال</a:t>
            </a:r>
            <a:r>
              <a:rPr lang="ar-MA" sz="2800" dirty="0">
                <a:solidFill>
                  <a:schemeClr val="dk2"/>
                </a:solidFill>
                <a:latin typeface="Calibri"/>
                <a:ea typeface="Calibri"/>
                <a:cs typeface="Calibri"/>
                <a:sym typeface="Calibri"/>
              </a:rPr>
              <a:t>روابط </a:t>
            </a:r>
            <a:endParaRPr lang="ar-MA" sz="2800" dirty="0">
              <a:solidFill>
                <a:srgbClr val="002060"/>
              </a:solidFill>
              <a:latin typeface="Calibri"/>
              <a:ea typeface="Calibri"/>
              <a:cs typeface="Calibri"/>
              <a:sym typeface="Calibri"/>
            </a:endParaRPr>
          </a:p>
          <a:p>
            <a:pPr algn="just" rtl="1">
              <a:lnSpc>
                <a:spcPct val="107000"/>
              </a:lnSpc>
            </a:pPr>
            <a:r>
              <a:rPr lang="ar-MA" sz="2800" b="1" dirty="0">
                <a:solidFill>
                  <a:srgbClr val="FF0000"/>
                </a:solidFill>
                <a:latin typeface="Calibri"/>
                <a:ea typeface="Calibri"/>
                <a:cs typeface="Calibri"/>
                <a:sym typeface="Calibri"/>
              </a:rPr>
              <a:t>ملحوظة</a:t>
            </a:r>
            <a:r>
              <a:rPr lang="ar-MA" sz="2800" dirty="0">
                <a:solidFill>
                  <a:schemeClr val="dk2"/>
                </a:solidFill>
                <a:latin typeface="Calibri"/>
                <a:ea typeface="Calibri"/>
                <a:cs typeface="Calibri"/>
                <a:sym typeface="Calibri"/>
              </a:rPr>
              <a:t>: يمكن الاستعانة بهذه الأسئلة لتوجيه الكتابة: </a:t>
            </a:r>
          </a:p>
          <a:p>
            <a:pPr marL="914400" lvl="1" indent="-457200" algn="r" rtl="1">
              <a:buFontTx/>
              <a:buChar char="-"/>
            </a:pPr>
            <a:r>
              <a:rPr lang="ar-MA" sz="2800" dirty="0">
                <a:solidFill>
                  <a:srgbClr val="0070C0"/>
                </a:solidFill>
                <a:latin typeface="Calibri"/>
                <a:ea typeface="Calibri"/>
                <a:cs typeface="Calibri"/>
              </a:rPr>
              <a:t>هل بدأت بتعبير يناسب تقديم القضية</a:t>
            </a:r>
            <a:r>
              <a:rPr lang="ar-SA" sz="2800" dirty="0">
                <a:solidFill>
                  <a:srgbClr val="0070C0"/>
                </a:solidFill>
                <a:latin typeface="Calibri"/>
                <a:ea typeface="Calibri"/>
                <a:cs typeface="Calibri"/>
              </a:rPr>
              <a:t>؟</a:t>
            </a:r>
            <a:r>
              <a:rPr lang="ar-MA" sz="2800" dirty="0">
                <a:solidFill>
                  <a:srgbClr val="0070C0"/>
                </a:solidFill>
                <a:latin typeface="Calibri"/>
                <a:ea typeface="Calibri"/>
                <a:cs typeface="Calibri"/>
              </a:rPr>
              <a:t> وهل وظفت تعابير وأفعال كلام مناسبة؟</a:t>
            </a:r>
          </a:p>
          <a:p>
            <a:pPr marL="914400" lvl="1" indent="-457200" algn="r" rtl="1">
              <a:buFontTx/>
              <a:buChar char="-"/>
            </a:pPr>
            <a:r>
              <a:rPr lang="ar-MA" sz="2800" dirty="0">
                <a:solidFill>
                  <a:srgbClr val="0070C0"/>
                </a:solidFill>
                <a:latin typeface="Calibri"/>
                <a:ea typeface="Calibri"/>
                <a:cs typeface="Calibri"/>
              </a:rPr>
              <a:t>ما القضية؟ وما المواقف؟ وما الحجج؟</a:t>
            </a:r>
          </a:p>
          <a:p>
            <a:pPr marL="914400" lvl="1" indent="-457200" algn="r" rtl="1">
              <a:buFontTx/>
              <a:buChar char="-"/>
            </a:pPr>
            <a:r>
              <a:rPr lang="ar-MA" sz="2800" dirty="0">
                <a:solidFill>
                  <a:srgbClr val="0070C0"/>
                </a:solidFill>
                <a:latin typeface="Calibri"/>
                <a:ea typeface="Calibri"/>
                <a:cs typeface="Calibri"/>
              </a:rPr>
              <a:t>هل استعملت أدوات الربط؟</a:t>
            </a:r>
          </a:p>
        </p:txBody>
      </p:sp>
    </p:spTree>
    <p:extLst>
      <p:ext uri="{BB962C8B-B14F-4D97-AF65-F5344CB8AC3E}">
        <p14:creationId xmlns:p14="http://schemas.microsoft.com/office/powerpoint/2010/main" val="3488662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الكتابة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20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88108-7453-65FC-95AB-E18717A9C26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CB08BC0B-865A-42AA-B37F-792949291A1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7" name="Google Shape;1548;p49">
            <a:extLst>
              <a:ext uri="{FF2B5EF4-FFF2-40B4-BE49-F238E27FC236}">
                <a16:creationId xmlns:a16="http://schemas.microsoft.com/office/drawing/2014/main" id="{12D12869-F556-6952-43BD-FB34F1FE441B}"/>
              </a:ext>
            </a:extLst>
          </p:cNvPr>
          <p:cNvSpPr txBox="1">
            <a:spLocks/>
          </p:cNvSpPr>
          <p:nvPr/>
        </p:nvSpPr>
        <p:spPr>
          <a:xfrm>
            <a:off x="560440" y="225267"/>
            <a:ext cx="10827110" cy="355364"/>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a:t>
            </a:r>
            <a:r>
              <a:rPr lang="ar-MA" sz="2000" b="1" dirty="0">
                <a:solidFill>
                  <a:schemeClr val="bg1">
                    <a:lumMod val="50000"/>
                  </a:schemeClr>
                </a:solidFill>
                <a:latin typeface="Calibri" panose="020F0502020204030204" pitchFamily="34" charset="0"/>
                <a:cs typeface="Calibri" panose="020F0502020204030204" pitchFamily="34" charset="0"/>
                <a:sym typeface="Calibri"/>
              </a:rPr>
              <a:t>: تشتغلون فرديا على إتمام الكتابة وتنظيم العناصر التي حضرتموها في إطار التعلم الذاتي. باحترام 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18" name="Google Shape;726;p36">
            <a:extLst>
              <a:ext uri="{FF2B5EF4-FFF2-40B4-BE49-F238E27FC236}">
                <a16:creationId xmlns:a16="http://schemas.microsoft.com/office/drawing/2014/main" id="{93431EE1-ED08-263B-42F9-2CDE84BC540E}"/>
              </a:ext>
            </a:extLst>
          </p:cNvPr>
          <p:cNvSpPr txBox="1">
            <a:spLocks/>
          </p:cNvSpPr>
          <p:nvPr/>
        </p:nvSpPr>
        <p:spPr>
          <a:xfrm>
            <a:off x="1341679" y="580631"/>
            <a:ext cx="10161104" cy="292443"/>
          </a:xfrm>
          <a:prstGeom prst="rect">
            <a:avLst/>
          </a:prstGeom>
          <a:noFill/>
          <a:ln>
            <a:noFill/>
          </a:ln>
        </p:spPr>
        <p:txBody>
          <a:bodyPr spcFirstLastPara="1" wrap="square" lIns="91425" tIns="45700" rIns="91425" bIns="45700" anchor="ctr"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يطلب المدرس من التلاميذ كتابة نص حجاجي قصير انطلاقا من إحدى وضعيات الكتابة، ويواكب الإنجاز ويقدم الدعم اللازم لمن يحتاجه.</a:t>
            </a:r>
            <a:r>
              <a:rPr lang="ar-MA" sz="1400" dirty="0">
                <a:solidFill>
                  <a:srgbClr val="AEABAB"/>
                </a:solidFill>
              </a:rPr>
              <a:t>.</a:t>
            </a:r>
          </a:p>
        </p:txBody>
      </p:sp>
      <p:sp>
        <p:nvSpPr>
          <p:cNvPr id="3" name="ZoneTexte 2">
            <a:extLst>
              <a:ext uri="{FF2B5EF4-FFF2-40B4-BE49-F238E27FC236}">
                <a16:creationId xmlns:a16="http://schemas.microsoft.com/office/drawing/2014/main" id="{D71CCCB9-7D48-00E1-C71C-18ABC27E6CF1}"/>
              </a:ext>
            </a:extLst>
          </p:cNvPr>
          <p:cNvSpPr txBox="1"/>
          <p:nvPr/>
        </p:nvSpPr>
        <p:spPr>
          <a:xfrm>
            <a:off x="4581833" y="1540149"/>
            <a:ext cx="6135328" cy="532903"/>
          </a:xfrm>
          <a:prstGeom prst="rect">
            <a:avLst/>
          </a:prstGeom>
          <a:solidFill>
            <a:schemeClr val="accent4">
              <a:lumMod val="40000"/>
              <a:lumOff val="60000"/>
            </a:schemeClr>
          </a:solidFill>
        </p:spPr>
        <p:txBody>
          <a:bodyPr wrap="square">
            <a:spAutoFit/>
          </a:bodyPr>
          <a:lstStyle/>
          <a:p>
            <a:pPr algn="just" rtl="1">
              <a:lnSpc>
                <a:spcPct val="107000"/>
              </a:lnSpc>
              <a:spcAft>
                <a:spcPts val="800"/>
              </a:spcAft>
              <a:buNone/>
            </a:pPr>
            <a:r>
              <a:rPr lang="ar-MA" sz="2800" b="1" dirty="0">
                <a:latin typeface="Calibri"/>
                <a:ea typeface="Calibri"/>
                <a:cs typeface="Calibri"/>
              </a:rPr>
              <a:t>مقومات الإنجاز و</a:t>
            </a:r>
            <a:r>
              <a:rPr lang="ar-SA" sz="2800" b="1" dirty="0">
                <a:latin typeface="Calibri"/>
                <a:ea typeface="Calibri"/>
                <a:cs typeface="Calibri"/>
              </a:rPr>
              <a:t>معايير النجاح. </a:t>
            </a:r>
            <a:endParaRPr lang="fr-FR" sz="2800" b="1" dirty="0">
              <a:latin typeface="Calibri"/>
              <a:ea typeface="Calibri"/>
              <a:cs typeface="Calibri"/>
            </a:endParaRPr>
          </a:p>
        </p:txBody>
      </p:sp>
      <p:pic>
        <p:nvPicPr>
          <p:cNvPr id="4" name="Image 3">
            <a:extLst>
              <a:ext uri="{FF2B5EF4-FFF2-40B4-BE49-F238E27FC236}">
                <a16:creationId xmlns:a16="http://schemas.microsoft.com/office/drawing/2014/main" id="{5A844776-CC4C-768A-B543-72363167B6BA}"/>
              </a:ext>
            </a:extLst>
          </p:cNvPr>
          <p:cNvPicPr>
            <a:picLocks noChangeAspect="1"/>
          </p:cNvPicPr>
          <p:nvPr/>
        </p:nvPicPr>
        <p:blipFill>
          <a:blip r:embed="rId3"/>
          <a:stretch>
            <a:fillRect/>
          </a:stretch>
        </p:blipFill>
        <p:spPr>
          <a:xfrm>
            <a:off x="1533832" y="2857697"/>
            <a:ext cx="8976851" cy="2926529"/>
          </a:xfrm>
          <a:prstGeom prst="rect">
            <a:avLst/>
          </a:prstGeom>
        </p:spPr>
      </p:pic>
    </p:spTree>
    <p:extLst>
      <p:ext uri="{BB962C8B-B14F-4D97-AF65-F5344CB8AC3E}">
        <p14:creationId xmlns:p14="http://schemas.microsoft.com/office/powerpoint/2010/main" val="2994557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4A2E5-82F9-C0C8-9A85-DCCDEF742643}"/>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93C91C88-824C-3B0F-9E4B-717E916301E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E0DD2773-6DE1-D934-6456-FA90DFFF27BF}"/>
              </a:ext>
            </a:extLst>
          </p:cNvPr>
          <p:cNvSpPr txBox="1">
            <a:spLocks/>
          </p:cNvSpPr>
          <p:nvPr/>
        </p:nvSpPr>
        <p:spPr>
          <a:xfrm>
            <a:off x="919210" y="28425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معايير النجاح، أمامكم 20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0CC3BAD4-3072-816A-EF45-A3F3D4CBD53D}"/>
              </a:ext>
            </a:extLst>
          </p:cNvPr>
          <p:cNvSpPr txBox="1">
            <a:spLocks/>
          </p:cNvSpPr>
          <p:nvPr/>
        </p:nvSpPr>
        <p:spPr>
          <a:xfrm>
            <a:off x="670043" y="638284"/>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2" name="Image 1">
            <a:extLst>
              <a:ext uri="{FF2B5EF4-FFF2-40B4-BE49-F238E27FC236}">
                <a16:creationId xmlns:a16="http://schemas.microsoft.com/office/drawing/2014/main" id="{C11944D7-BFB9-4E9C-D14A-C9B2E9C4BC8E}"/>
              </a:ext>
            </a:extLst>
          </p:cNvPr>
          <p:cNvPicPr>
            <a:picLocks noChangeAspect="1"/>
          </p:cNvPicPr>
          <p:nvPr/>
        </p:nvPicPr>
        <p:blipFill>
          <a:blip r:embed="rId3"/>
          <a:stretch>
            <a:fillRect/>
          </a:stretch>
        </p:blipFill>
        <p:spPr>
          <a:xfrm>
            <a:off x="8150942" y="1147124"/>
            <a:ext cx="3087330" cy="831706"/>
          </a:xfrm>
          <a:prstGeom prst="rect">
            <a:avLst/>
          </a:prstGeom>
        </p:spPr>
      </p:pic>
      <p:sp>
        <p:nvSpPr>
          <p:cNvPr id="9" name="Espace réservé du texte 3">
            <a:extLst>
              <a:ext uri="{FF2B5EF4-FFF2-40B4-BE49-F238E27FC236}">
                <a16:creationId xmlns:a16="http://schemas.microsoft.com/office/drawing/2014/main" id="{717AD9B2-505B-CA6B-A1F5-AB6B25AF53E1}"/>
              </a:ext>
            </a:extLst>
          </p:cNvPr>
          <p:cNvSpPr txBox="1">
            <a:spLocks/>
          </p:cNvSpPr>
          <p:nvPr/>
        </p:nvSpPr>
        <p:spPr>
          <a:xfrm>
            <a:off x="4365819" y="1583092"/>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منجز الوضعية</a:t>
            </a:r>
          </a:p>
          <a:p>
            <a:endParaRPr lang="fr-FR" sz="2800" i="0" dirty="0">
              <a:solidFill>
                <a:srgbClr val="00B050"/>
              </a:solidFill>
            </a:endParaRPr>
          </a:p>
        </p:txBody>
      </p:sp>
      <p:sp>
        <p:nvSpPr>
          <p:cNvPr id="10" name="ZoneTexte 9">
            <a:extLst>
              <a:ext uri="{FF2B5EF4-FFF2-40B4-BE49-F238E27FC236}">
                <a16:creationId xmlns:a16="http://schemas.microsoft.com/office/drawing/2014/main" id="{B06EBECD-A9FB-F27D-DB3C-0ABC2B8C8CD6}"/>
              </a:ext>
            </a:extLst>
          </p:cNvPr>
          <p:cNvSpPr txBox="1"/>
          <p:nvPr/>
        </p:nvSpPr>
        <p:spPr>
          <a:xfrm>
            <a:off x="693095" y="2307808"/>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16464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416B0-49CC-5AF9-23DE-24BB3B8B066E}"/>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BF1C4C5C-5C9A-48C3-5750-F1DB7C22DBF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34B1F5E7-12C0-0C7A-ADDF-2A6164FEAF5D}"/>
              </a:ext>
            </a:extLst>
          </p:cNvPr>
          <p:cNvSpPr txBox="1">
            <a:spLocks/>
          </p:cNvSpPr>
          <p:nvPr/>
        </p:nvSpPr>
        <p:spPr>
          <a:xfrm>
            <a:off x="919210" y="28425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أمامكم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 20   دقيقة</a:t>
            </a:r>
            <a:r>
              <a:rPr lang="ar-MA" sz="2000" b="1" dirty="0">
                <a:solidFill>
                  <a:schemeClr val="bg1">
                    <a:lumMod val="50000"/>
                  </a:schemeClr>
                </a:solidFill>
                <a:latin typeface="Calibri" panose="020F0502020204030204" pitchFamily="34" charset="0"/>
                <a:cs typeface="Calibri" panose="020F0502020204030204" pitchFamily="34" charset="0"/>
              </a:rPr>
              <a:t>  لإنجاز</a:t>
            </a:r>
            <a:r>
              <a:rPr lang="ar-MA" sz="2000" b="1" dirty="0">
                <a:solidFill>
                  <a:schemeClr val="bg1">
                    <a:lumMod val="50000"/>
                  </a:schemeClr>
                </a:solidFill>
                <a:latin typeface="Calibri" panose="020F0502020204030204" pitchFamily="34" charset="0"/>
                <a:cs typeface="Calibri" panose="020F0502020204030204" pitchFamily="34" charset="0"/>
                <a:sym typeface="Calibri"/>
              </a:rPr>
              <a:t> المهمة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3B01DBD2-2901-964F-5C6A-EB18D57D1696}"/>
              </a:ext>
            </a:extLst>
          </p:cNvPr>
          <p:cNvSpPr txBox="1">
            <a:spLocks/>
          </p:cNvSpPr>
          <p:nvPr/>
        </p:nvSpPr>
        <p:spPr>
          <a:xfrm>
            <a:off x="650870" y="619960"/>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5" name="Image 4">
            <a:extLst>
              <a:ext uri="{FF2B5EF4-FFF2-40B4-BE49-F238E27FC236}">
                <a16:creationId xmlns:a16="http://schemas.microsoft.com/office/drawing/2014/main" id="{79FB4839-733B-533B-16E2-C49F9C7B9A86}"/>
              </a:ext>
            </a:extLst>
          </p:cNvPr>
          <p:cNvPicPr>
            <a:picLocks noChangeAspect="1"/>
          </p:cNvPicPr>
          <p:nvPr/>
        </p:nvPicPr>
        <p:blipFill>
          <a:blip r:embed="rId3"/>
          <a:stretch>
            <a:fillRect/>
          </a:stretch>
        </p:blipFill>
        <p:spPr>
          <a:xfrm>
            <a:off x="8300219" y="1231647"/>
            <a:ext cx="3087330" cy="831706"/>
          </a:xfrm>
          <a:prstGeom prst="rect">
            <a:avLst/>
          </a:prstGeom>
        </p:spPr>
      </p:pic>
      <p:sp>
        <p:nvSpPr>
          <p:cNvPr id="7" name="Rectangle 1">
            <a:extLst>
              <a:ext uri="{FF2B5EF4-FFF2-40B4-BE49-F238E27FC236}">
                <a16:creationId xmlns:a16="http://schemas.microsoft.com/office/drawing/2014/main" id="{D0CD3ED0-E40B-FE5A-A61C-A0B4643B7254}"/>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8" name="Picture 2">
            <a:extLst>
              <a:ext uri="{FF2B5EF4-FFF2-40B4-BE49-F238E27FC236}">
                <a16:creationId xmlns:a16="http://schemas.microsoft.com/office/drawing/2014/main" id="{11E5A491-27A5-1A99-5106-3D19896B8D5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7905136" y="3122503"/>
            <a:ext cx="3568152" cy="3651929"/>
          </a:xfrm>
          <a:prstGeom prst="rect">
            <a:avLst/>
          </a:prstGeom>
        </p:spPr>
      </p:pic>
    </p:spTree>
    <p:extLst>
      <p:ext uri="{BB962C8B-B14F-4D97-AF65-F5344CB8AC3E}">
        <p14:creationId xmlns:p14="http://schemas.microsoft.com/office/powerpoint/2010/main" val="365952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D4812-2CAC-0C34-49AF-6F55C28C5FB7}"/>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B831DF11-6A2B-ED7D-836A-24A516EB1D9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79FB130A-77D4-96CB-F7B9-9B4A6E749D47}"/>
              </a:ext>
            </a:extLst>
          </p:cNvPr>
          <p:cNvPicPr>
            <a:picLocks noChangeAspect="1"/>
          </p:cNvPicPr>
          <p:nvPr/>
        </p:nvPicPr>
        <p:blipFill>
          <a:blip r:embed="rId3"/>
          <a:stretch>
            <a:fillRect/>
          </a:stretch>
        </p:blipFill>
        <p:spPr>
          <a:xfrm>
            <a:off x="8300219" y="1231647"/>
            <a:ext cx="3087330" cy="831706"/>
          </a:xfrm>
          <a:prstGeom prst="rect">
            <a:avLst/>
          </a:prstGeom>
        </p:spPr>
      </p:pic>
      <p:sp>
        <p:nvSpPr>
          <p:cNvPr id="2" name="Google Shape;1548;p49">
            <a:extLst>
              <a:ext uri="{FF2B5EF4-FFF2-40B4-BE49-F238E27FC236}">
                <a16:creationId xmlns:a16="http://schemas.microsoft.com/office/drawing/2014/main" id="{77E82D8D-EBBE-C066-50C1-77AEC9AE2B43}"/>
              </a:ext>
            </a:extLst>
          </p:cNvPr>
          <p:cNvSpPr txBox="1">
            <a:spLocks/>
          </p:cNvSpPr>
          <p:nvPr/>
        </p:nvSpPr>
        <p:spPr>
          <a:xfrm>
            <a:off x="919210" y="225296"/>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 ( 20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9" name="Google Shape;726;p36">
            <a:extLst>
              <a:ext uri="{FF2B5EF4-FFF2-40B4-BE49-F238E27FC236}">
                <a16:creationId xmlns:a16="http://schemas.microsoft.com/office/drawing/2014/main" id="{65CB6CB3-53F5-3DAA-5985-7C97F54FB063}"/>
              </a:ext>
            </a:extLst>
          </p:cNvPr>
          <p:cNvSpPr txBox="1">
            <a:spLocks/>
          </p:cNvSpPr>
          <p:nvPr/>
        </p:nvSpPr>
        <p:spPr>
          <a:xfrm>
            <a:off x="670043" y="616368"/>
            <a:ext cx="10851913" cy="273058"/>
          </a:xfrm>
          <a:prstGeom prst="rect">
            <a:avLst/>
          </a:prstGeom>
          <a:noFill/>
          <a:ln>
            <a:noFill/>
          </a:ln>
        </p:spPr>
        <p:txBody>
          <a:bodyPr spcFirstLastPara="1" wrap="square" lIns="91425" tIns="45700" rIns="91425" bIns="45700" anchor="ctr" anchorCtr="0">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0" name="Picture 2" descr="Chronomètre Pro ‒ Applis sur Google Play">
            <a:extLst>
              <a:ext uri="{FF2B5EF4-FFF2-40B4-BE49-F238E27FC236}">
                <a16:creationId xmlns:a16="http://schemas.microsoft.com/office/drawing/2014/main" id="{FE653C7D-198E-74E7-4D29-5680204D66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0160" y="2063353"/>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39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14AE9-2D47-9C9E-44B4-298906858D99}"/>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C56C9F30-FBB8-C87D-A841-9D57817516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900;p55">
            <a:extLst>
              <a:ext uri="{FF2B5EF4-FFF2-40B4-BE49-F238E27FC236}">
                <a16:creationId xmlns:a16="http://schemas.microsoft.com/office/drawing/2014/main" id="{6642E5E8-183B-DC83-FFC1-884BB615A8B6}"/>
              </a:ext>
            </a:extLst>
          </p:cNvPr>
          <p:cNvSpPr txBox="1">
            <a:spLocks/>
          </p:cNvSpPr>
          <p:nvPr/>
        </p:nvSpPr>
        <p:spPr>
          <a:xfrm>
            <a:off x="717023" y="527462"/>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sp>
        <p:nvSpPr>
          <p:cNvPr id="13" name="Google Shape;902;p55">
            <a:extLst>
              <a:ext uri="{FF2B5EF4-FFF2-40B4-BE49-F238E27FC236}">
                <a16:creationId xmlns:a16="http://schemas.microsoft.com/office/drawing/2014/main" id="{1B912884-84D2-096C-A3A9-55F92FB5A905}"/>
              </a:ext>
            </a:extLst>
          </p:cNvPr>
          <p:cNvSpPr txBox="1"/>
          <p:nvPr/>
        </p:nvSpPr>
        <p:spPr>
          <a:xfrm>
            <a:off x="1910040" y="109738"/>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15" name="Picture 2" descr="Public Speaking Made Easy | First United Bank">
            <a:extLst>
              <a:ext uri="{FF2B5EF4-FFF2-40B4-BE49-F238E27FC236}">
                <a16:creationId xmlns:a16="http://schemas.microsoft.com/office/drawing/2014/main" id="{81DB41EB-10D3-10FE-548F-CDE7600F0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7833" y="1486353"/>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Speaker At Seminar Stock Illustration - Download Image Now - Lectern,  Presentation - Speech, Professor - iStock">
            <a:extLst>
              <a:ext uri="{FF2B5EF4-FFF2-40B4-BE49-F238E27FC236}">
                <a16:creationId xmlns:a16="http://schemas.microsoft.com/office/drawing/2014/main" id="{1A805275-8F76-7E2E-F849-6ECC416A6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579" y="1486353"/>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888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94AB5-D1AA-67F9-6C86-B755C9501A92}"/>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F4E4E4C1-5C85-E191-A4EA-937202DC031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hronomètre Pro ‒ Applis sur Google Play">
            <a:extLst>
              <a:ext uri="{FF2B5EF4-FFF2-40B4-BE49-F238E27FC236}">
                <a16:creationId xmlns:a16="http://schemas.microsoft.com/office/drawing/2014/main" id="{78D33EF6-5459-AA51-2DF5-E91D893F3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055" y="1232561"/>
            <a:ext cx="1995949" cy="154870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511;p45">
            <a:extLst>
              <a:ext uri="{FF2B5EF4-FFF2-40B4-BE49-F238E27FC236}">
                <a16:creationId xmlns:a16="http://schemas.microsoft.com/office/drawing/2014/main" id="{E3AE43F9-ABB4-B8A2-7693-030DD029B918}"/>
              </a:ext>
            </a:extLst>
          </p:cNvPr>
          <p:cNvSpPr txBox="1">
            <a:spLocks/>
          </p:cNvSpPr>
          <p:nvPr/>
        </p:nvSpPr>
        <p:spPr>
          <a:xfrm>
            <a:off x="717023" y="531829"/>
            <a:ext cx="11217278" cy="510898"/>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MA" sz="1400" dirty="0">
                <a:solidFill>
                  <a:schemeClr val="bg2">
                    <a:lumMod val="75000"/>
                  </a:schemeClr>
                </a:solidFill>
                <a:cs typeface="Calibri" panose="020F0502020204030204" pitchFamily="34" charset="0"/>
              </a:rPr>
              <a:t>يختار المدرس عينة عشوائية ( ثلاثة نماذج أو أربعة) وينبه جماعة الفصل إلى الإنصات لزملائهم تباعا. وفي أثناء ذلك يتدخل المدرس للتوجيه وتقديم التغذية الراجعة المناسبة. ويمكنه مطالبة التلميذ العارض بتعليل اختياره، كما يمكنه مطالبة باقي التلاميذ بإبداء رأيهم في منتوج زميلهم وتقويمه باستثمار معايير النجاح.</a:t>
            </a:r>
            <a:r>
              <a:rPr lang="ar-MA" sz="1400" i="1" dirty="0">
                <a:solidFill>
                  <a:srgbClr val="AEABAB"/>
                </a:solidFill>
                <a:latin typeface="Calibri" panose="020F0502020204030204" pitchFamily="34" charset="0"/>
                <a:cs typeface="Calibri" panose="020F0502020204030204" pitchFamily="34" charset="0"/>
              </a:rPr>
              <a:t>.</a:t>
            </a:r>
            <a:endParaRPr lang="ar-MA" sz="1400" i="1" dirty="0">
              <a:latin typeface="Calibri" panose="020F0502020204030204" pitchFamily="34" charset="0"/>
              <a:cs typeface="Calibri" panose="020F0502020204030204" pitchFamily="34" charset="0"/>
            </a:endParaRPr>
          </a:p>
        </p:txBody>
      </p:sp>
      <p:sp>
        <p:nvSpPr>
          <p:cNvPr id="8" name="Google Shape;1548;p49">
            <a:extLst>
              <a:ext uri="{FF2B5EF4-FFF2-40B4-BE49-F238E27FC236}">
                <a16:creationId xmlns:a16="http://schemas.microsoft.com/office/drawing/2014/main" id="{C0131D00-AE03-791B-21CE-1962A6982ADA}"/>
              </a:ext>
            </a:extLst>
          </p:cNvPr>
          <p:cNvSpPr txBox="1">
            <a:spLocks/>
          </p:cNvSpPr>
          <p:nvPr/>
        </p:nvSpPr>
        <p:spPr>
          <a:xfrm>
            <a:off x="919210" y="22526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التقاسم وتقديم التغذية الراجعة: انقضت مدة الإنجاز، لننصت إلى بعض إبداعاتكم.</a:t>
            </a:r>
          </a:p>
        </p:txBody>
      </p:sp>
      <p:pic>
        <p:nvPicPr>
          <p:cNvPr id="12" name="Picture 6" descr="المايك - ويكيبيديا">
            <a:extLst>
              <a:ext uri="{FF2B5EF4-FFF2-40B4-BE49-F238E27FC236}">
                <a16:creationId xmlns:a16="http://schemas.microsoft.com/office/drawing/2014/main" id="{6C8DB8C0-C0D8-7D7E-F2AC-13EF6A539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40604" flipV="1">
            <a:off x="-76772" y="3110348"/>
            <a:ext cx="3732780" cy="2484000"/>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987;p43">
            <a:extLst>
              <a:ext uri="{FF2B5EF4-FFF2-40B4-BE49-F238E27FC236}">
                <a16:creationId xmlns:a16="http://schemas.microsoft.com/office/drawing/2014/main" id="{F31198AC-5CC6-7038-E97A-301EF40D3EF9}"/>
              </a:ext>
            </a:extLst>
          </p:cNvPr>
          <p:cNvSpPr txBox="1"/>
          <p:nvPr/>
        </p:nvSpPr>
        <p:spPr>
          <a:xfrm>
            <a:off x="3706761" y="5648488"/>
            <a:ext cx="7966243"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التقاسم والتقويم وتقديم التغذية الراجعة، باعتماد شبكة معايير النجاح</a:t>
            </a:r>
            <a:endParaRPr sz="2400" b="1" i="0" u="none" strike="noStrike" cap="none" dirty="0">
              <a:solidFill>
                <a:schemeClr val="dk1"/>
              </a:solidFill>
              <a:latin typeface="Calibri"/>
              <a:ea typeface="Calibri"/>
              <a:cs typeface="Calibri"/>
              <a:sym typeface="Calibri"/>
            </a:endParaRPr>
          </a:p>
        </p:txBody>
      </p:sp>
      <p:pic>
        <p:nvPicPr>
          <p:cNvPr id="2" name="Google Shape;988;p43" descr="‫Lovepik- صورة JPG-501123007 id صورة فوتوغرافية بحث - صور معلمة أنثى تكتب  على السبورة‬‎">
            <a:extLst>
              <a:ext uri="{FF2B5EF4-FFF2-40B4-BE49-F238E27FC236}">
                <a16:creationId xmlns:a16="http://schemas.microsoft.com/office/drawing/2014/main" id="{2C6375CC-E76F-D925-FF95-BBDB20FF592E}"/>
              </a:ext>
            </a:extLst>
          </p:cNvPr>
          <p:cNvPicPr preferRelativeResize="0"/>
          <p:nvPr/>
        </p:nvPicPr>
        <p:blipFill rotWithShape="1">
          <a:blip r:embed="rId5">
            <a:alphaModFix/>
          </a:blip>
          <a:srcRect/>
          <a:stretch/>
        </p:blipFill>
        <p:spPr>
          <a:xfrm>
            <a:off x="2410922" y="1951642"/>
            <a:ext cx="7285703" cy="3293806"/>
          </a:xfrm>
          <a:prstGeom prst="rect">
            <a:avLst/>
          </a:prstGeom>
          <a:noFill/>
          <a:ln>
            <a:noFill/>
          </a:ln>
        </p:spPr>
      </p:pic>
    </p:spTree>
    <p:extLst>
      <p:ext uri="{BB962C8B-B14F-4D97-AF65-F5344CB8AC3E}">
        <p14:creationId xmlns:p14="http://schemas.microsoft.com/office/powerpoint/2010/main" val="673354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B4E8DC-F1FB-EDB6-907C-C740A019662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A64D8BC8-38D2-B50C-E848-2F5173E2F4E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3">
            <a:extLst>
              <a:ext uri="{FF2B5EF4-FFF2-40B4-BE49-F238E27FC236}">
                <a16:creationId xmlns:a16="http://schemas.microsoft.com/office/drawing/2014/main" id="{19397A8A-EEA0-D8DD-D33E-F62B7070F840}"/>
              </a:ext>
            </a:extLst>
          </p:cNvPr>
          <p:cNvSpPr txBox="1">
            <a:spLocks/>
          </p:cNvSpPr>
          <p:nvPr/>
        </p:nvSpPr>
        <p:spPr>
          <a:xfrm>
            <a:off x="4323039" y="1796178"/>
            <a:ext cx="3352503" cy="566983"/>
          </a:xfrm>
          <a:prstGeom prst="rect">
            <a:avLst/>
          </a:prstGeom>
          <a:solidFill>
            <a:srgbClr val="94CFB7"/>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التصحيح وإعادة الكتابة</a:t>
            </a:r>
          </a:p>
          <a:p>
            <a:endParaRPr lang="fr-FR" sz="2800" i="0" dirty="0">
              <a:solidFill>
                <a:srgbClr val="00B050"/>
              </a:solidFill>
            </a:endParaRPr>
          </a:p>
        </p:txBody>
      </p:sp>
      <p:sp>
        <p:nvSpPr>
          <p:cNvPr id="3" name="Google Shape;1548;p49">
            <a:extLst>
              <a:ext uri="{FF2B5EF4-FFF2-40B4-BE49-F238E27FC236}">
                <a16:creationId xmlns:a16="http://schemas.microsoft.com/office/drawing/2014/main" id="{C7DAF622-C285-86B4-B61B-3C62BA87BA6D}"/>
              </a:ext>
            </a:extLst>
          </p:cNvPr>
          <p:cNvSpPr txBox="1">
            <a:spLocks/>
          </p:cNvSpPr>
          <p:nvPr/>
        </p:nvSpPr>
        <p:spPr>
          <a:xfrm>
            <a:off x="919210" y="21543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التصحيح والتغذية الراجعة</a:t>
            </a:r>
          </a:p>
        </p:txBody>
      </p:sp>
      <p:sp>
        <p:nvSpPr>
          <p:cNvPr id="4" name="Google Shape;726;p36">
            <a:extLst>
              <a:ext uri="{FF2B5EF4-FFF2-40B4-BE49-F238E27FC236}">
                <a16:creationId xmlns:a16="http://schemas.microsoft.com/office/drawing/2014/main" id="{00B25BA1-8532-8EBB-DFB8-ABADED67176E}"/>
              </a:ext>
            </a:extLst>
          </p:cNvPr>
          <p:cNvSpPr txBox="1">
            <a:spLocks/>
          </p:cNvSpPr>
          <p:nvPr/>
        </p:nvSpPr>
        <p:spPr>
          <a:xfrm>
            <a:off x="415048" y="559769"/>
            <a:ext cx="11168486" cy="336939"/>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800" b="1" dirty="0">
                <a:solidFill>
                  <a:schemeClr val="bg2">
                    <a:lumMod val="75000"/>
                  </a:schemeClr>
                </a:solidFill>
                <a:latin typeface="Calibri"/>
                <a:ea typeface="Calibri"/>
                <a:cs typeface="Calibri"/>
              </a:rPr>
              <a:t>ينوه المدرس بتفاعل متعلميه وانخراطهم الجاد في النشاط، ويدعوهم إلى تصحيح إنتاجاتهم باستثمار توصيات التقويم والتغذية الراجعة</a:t>
            </a:r>
            <a:r>
              <a:rPr lang="ar-MA" sz="1400" dirty="0">
                <a:solidFill>
                  <a:srgbClr val="AEABAB"/>
                </a:solidFill>
              </a:rPr>
              <a:t>.</a:t>
            </a:r>
          </a:p>
        </p:txBody>
      </p:sp>
      <p:sp>
        <p:nvSpPr>
          <p:cNvPr id="5" name="Google Shape;839;p33">
            <a:extLst>
              <a:ext uri="{FF2B5EF4-FFF2-40B4-BE49-F238E27FC236}">
                <a16:creationId xmlns:a16="http://schemas.microsoft.com/office/drawing/2014/main" id="{A78E347A-FFBA-1AA7-CA3D-09269FECD45C}"/>
              </a:ext>
            </a:extLst>
          </p:cNvPr>
          <p:cNvSpPr txBox="1"/>
          <p:nvPr/>
        </p:nvSpPr>
        <p:spPr>
          <a:xfrm>
            <a:off x="951735" y="2751991"/>
            <a:ext cx="10403287" cy="1014340"/>
          </a:xfrm>
          <a:prstGeom prst="rect">
            <a:avLst/>
          </a:prstGeom>
          <a:solidFill>
            <a:schemeClr val="accent5">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b="1" dirty="0">
                <a:solidFill>
                  <a:srgbClr val="FF0000"/>
                </a:solidFill>
                <a:latin typeface="Calibri"/>
                <a:ea typeface="Calibri"/>
                <a:cs typeface="Calibri"/>
                <a:sym typeface="Calibri"/>
              </a:rPr>
              <a:t>توجيه</a:t>
            </a:r>
            <a:r>
              <a:rPr lang="ar-MA" sz="2800" dirty="0">
                <a:solidFill>
                  <a:schemeClr val="dk2"/>
                </a:solidFill>
                <a:latin typeface="Calibri"/>
                <a:ea typeface="Calibri"/>
                <a:cs typeface="Calibri"/>
                <a:sym typeface="Calibri"/>
              </a:rPr>
              <a:t>: بعد التصحيح يدعو المدرس التلاميذ إلى تصحيح إنجازاتهم وتعديلها، باستثمار توصيات التقويم والتغذية الراجعة....</a:t>
            </a:r>
          </a:p>
        </p:txBody>
      </p:sp>
      <p:pic>
        <p:nvPicPr>
          <p:cNvPr id="7" name="Picture 4" descr="Écrire à la main sur un cahier sur fond clair | Photo Premium">
            <a:extLst>
              <a:ext uri="{FF2B5EF4-FFF2-40B4-BE49-F238E27FC236}">
                <a16:creationId xmlns:a16="http://schemas.microsoft.com/office/drawing/2014/main" id="{EC89B825-5298-8456-5B1F-CC3AFDCA3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97" y="5397909"/>
            <a:ext cx="2663795" cy="1362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447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063;p50">
            <a:extLst>
              <a:ext uri="{FF2B5EF4-FFF2-40B4-BE49-F238E27FC236}">
                <a16:creationId xmlns:a16="http://schemas.microsoft.com/office/drawing/2014/main" id="{8C89B1BC-7AEA-61D1-CABA-2E8F595ECB1D}"/>
              </a:ext>
            </a:extLst>
          </p:cNvPr>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بالهدف من درس اليوم؟</a:t>
            </a:r>
            <a:endParaRPr dirty="0"/>
          </a:p>
        </p:txBody>
      </p:sp>
      <p:sp>
        <p:nvSpPr>
          <p:cNvPr id="7" name="Google Shape;1064;p50">
            <a:extLst>
              <a:ext uri="{FF2B5EF4-FFF2-40B4-BE49-F238E27FC236}">
                <a16:creationId xmlns:a16="http://schemas.microsoft.com/office/drawing/2014/main" id="{7ED47E78-A0DB-E68D-D486-6FA7205E2307}"/>
              </a:ext>
            </a:extLst>
          </p:cNvPr>
          <p:cNvSpPr txBox="1"/>
          <p:nvPr/>
        </p:nvSpPr>
        <p:spPr>
          <a:xfrm>
            <a:off x="2232894" y="531479"/>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a:solidFill>
                <a:srgbClr val="AEABAB"/>
              </a:solidFill>
              <a:latin typeface="Calibri"/>
              <a:ea typeface="Calibri"/>
              <a:cs typeface="Calibri"/>
              <a:sym typeface="Calibri"/>
            </a:endParaRPr>
          </a:p>
        </p:txBody>
      </p:sp>
      <p:sp>
        <p:nvSpPr>
          <p:cNvPr id="8" name="Google Shape;1066;p50">
            <a:extLst>
              <a:ext uri="{FF2B5EF4-FFF2-40B4-BE49-F238E27FC236}">
                <a16:creationId xmlns:a16="http://schemas.microsoft.com/office/drawing/2014/main" id="{1E39365D-8ED3-FFFC-81CD-AD8DFDA05923}"/>
              </a:ext>
            </a:extLst>
          </p:cNvPr>
          <p:cNvSpPr/>
          <p:nvPr/>
        </p:nvSpPr>
        <p:spPr>
          <a:xfrm>
            <a:off x="595491" y="2617675"/>
            <a:ext cx="10018103"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chemeClr val="dk1"/>
                </a:solidFill>
                <a:latin typeface="Calibri"/>
                <a:ea typeface="Calibri"/>
                <a:cs typeface="Calibri"/>
                <a:sym typeface="Calibri"/>
              </a:rPr>
              <a:t>1- الهدف من درس اليوم هو: كتابة نص حجاجي أعرض فيه موقفي إزاء قضية مدعما بالحجج.</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4365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73;p51">
            <a:extLst>
              <a:ext uri="{FF2B5EF4-FFF2-40B4-BE49-F238E27FC236}">
                <a16:creationId xmlns:a16="http://schemas.microsoft.com/office/drawing/2014/main" id="{390987BA-B36D-61C1-4B62-718BF014F818}"/>
              </a:ext>
            </a:extLst>
          </p:cNvPr>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 name="Google Shape;1074;p51">
            <a:extLst>
              <a:ext uri="{FF2B5EF4-FFF2-40B4-BE49-F238E27FC236}">
                <a16:creationId xmlns:a16="http://schemas.microsoft.com/office/drawing/2014/main" id="{6C41D608-006D-BC4D-023E-280AAA6A229F}"/>
              </a:ext>
            </a:extLst>
          </p:cNvPr>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بعناصر النص الحجاجي وخطاطته </a:t>
            </a:r>
            <a:r>
              <a:rPr lang="ar-MA" sz="1400" b="0" i="0" u="none" strike="noStrike" cap="none" dirty="0" err="1">
                <a:solidFill>
                  <a:srgbClr val="AEABAB"/>
                </a:solidFill>
                <a:latin typeface="Calibri"/>
                <a:ea typeface="Calibri"/>
                <a:cs typeface="Calibri"/>
                <a:sym typeface="Calibri"/>
              </a:rPr>
              <a:t>الحجاجية</a:t>
            </a:r>
            <a:r>
              <a:rPr lang="ar-MA" sz="1400" b="0" i="0" u="none" strike="noStrike" cap="none" dirty="0">
                <a:solidFill>
                  <a:srgbClr val="AEABAB"/>
                </a:solidFill>
                <a:latin typeface="Calibri"/>
                <a:ea typeface="Calibri"/>
                <a:cs typeface="Calibri"/>
                <a:sym typeface="Calibri"/>
              </a:rPr>
              <a:t>..</a:t>
            </a:r>
            <a:endParaRPr sz="4400" b="0" i="0" u="none" strike="noStrike" cap="none" dirty="0">
              <a:solidFill>
                <a:schemeClr val="dk1"/>
              </a:solidFill>
              <a:latin typeface="Calibri"/>
              <a:ea typeface="Calibri"/>
              <a:cs typeface="Calibri"/>
              <a:sym typeface="Calibri"/>
            </a:endParaRPr>
          </a:p>
        </p:txBody>
      </p:sp>
      <p:sp>
        <p:nvSpPr>
          <p:cNvPr id="2" name="Rectangle : coins arrondis 1">
            <a:extLst>
              <a:ext uri="{FF2B5EF4-FFF2-40B4-BE49-F238E27FC236}">
                <a16:creationId xmlns:a16="http://schemas.microsoft.com/office/drawing/2014/main" id="{0C476EFA-A7B3-89E1-2A83-B3FF25988392}"/>
              </a:ext>
            </a:extLst>
          </p:cNvPr>
          <p:cNvSpPr/>
          <p:nvPr/>
        </p:nvSpPr>
        <p:spPr>
          <a:xfrm>
            <a:off x="929789" y="2005780"/>
            <a:ext cx="10018103" cy="3392129"/>
          </a:xfrm>
          <a:prstGeom prst="round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2- خطوات الإنجاز:</a:t>
            </a:r>
          </a:p>
          <a:p>
            <a:pPr marL="457200" indent="-457200" algn="r" rtl="1">
              <a:buFontTx/>
              <a:buChar char="-"/>
            </a:pPr>
            <a:r>
              <a:rPr lang="ar-MA" sz="3200" b="1" dirty="0">
                <a:latin typeface="Calibri" panose="020F0502020204030204" pitchFamily="34" charset="0"/>
                <a:cs typeface="Calibri" panose="020F0502020204030204" pitchFamily="34" charset="0"/>
              </a:rPr>
              <a:t>تفعيل المكتسبات المتعلقة بنموذج الكتابة؛</a:t>
            </a:r>
          </a:p>
          <a:p>
            <a:pPr marL="457200" indent="-457200" algn="r" rtl="1">
              <a:buFontTx/>
              <a:buChar char="-"/>
            </a:pPr>
            <a:r>
              <a:rPr lang="ar-MA" sz="3200" b="1" dirty="0">
                <a:latin typeface="Calibri" panose="020F0502020204030204" pitchFamily="34" charset="0"/>
                <a:cs typeface="Calibri" panose="020F0502020204030204" pitchFamily="34" charset="0"/>
              </a:rPr>
              <a:t>ورشة الكتابة؛</a:t>
            </a:r>
          </a:p>
          <a:p>
            <a:pPr marL="457200" indent="-457200" algn="r" rtl="1">
              <a:buFontTx/>
              <a:buChar char="-"/>
            </a:pPr>
            <a:r>
              <a:rPr lang="ar-MA" sz="3200" b="1" dirty="0">
                <a:latin typeface="Calibri" panose="020F0502020204030204" pitchFamily="34" charset="0"/>
                <a:cs typeface="Calibri" panose="020F0502020204030204" pitchFamily="34" charset="0"/>
              </a:rPr>
              <a:t>الإنتاج المستقل ثم التصحيح الجماعي وتقديم التغذية الراجعة؛</a:t>
            </a:r>
          </a:p>
          <a:p>
            <a:pPr marL="457200" indent="-457200" algn="r" rtl="1">
              <a:buFontTx/>
              <a:buChar char="-"/>
            </a:pPr>
            <a:r>
              <a:rPr lang="ar-MA" sz="3200" b="1" dirty="0">
                <a:latin typeface="Calibri" panose="020F0502020204030204" pitchFamily="34" charset="0"/>
                <a:cs typeface="Calibri" panose="020F0502020204030204" pitchFamily="34" charset="0"/>
              </a:rPr>
              <a:t>التعديل وإعادة الكتابة.</a:t>
            </a:r>
          </a:p>
        </p:txBody>
      </p:sp>
    </p:spTree>
    <p:extLst>
      <p:ext uri="{BB962C8B-B14F-4D97-AF65-F5344CB8AC3E}">
        <p14:creationId xmlns:p14="http://schemas.microsoft.com/office/powerpoint/2010/main" val="1854169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C414905C-C1E1-722E-2467-933CEF1E0B49}"/>
              </a:ext>
            </a:extLst>
          </p:cNvPr>
          <p:cNvGraphicFramePr/>
          <p:nvPr>
            <p:extLst>
              <p:ext uri="{D42A27DB-BD31-4B8C-83A1-F6EECF244321}">
                <p14:modId xmlns:p14="http://schemas.microsoft.com/office/powerpoint/2010/main" val="4146070768"/>
              </p:ext>
            </p:extLst>
          </p:nvPr>
        </p:nvGraphicFramePr>
        <p:xfrm>
          <a:off x="546653" y="1551995"/>
          <a:ext cx="10956130" cy="4953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13">
            <a:extLst>
              <a:ext uri="{FF2B5EF4-FFF2-40B4-BE49-F238E27FC236}">
                <a16:creationId xmlns:a16="http://schemas.microsoft.com/office/drawing/2014/main" id="{1E9A2DD0-0F9D-1EEF-B244-6EB94695408F}"/>
              </a:ext>
            </a:extLst>
          </p:cNvPr>
          <p:cNvSpPr txBox="1">
            <a:spLocks noChangeArrowheads="1"/>
          </p:cNvSpPr>
          <p:nvPr/>
        </p:nvSpPr>
        <p:spPr bwMode="auto">
          <a:xfrm>
            <a:off x="0" y="211755"/>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ممتاز، هي ذي المراحل المتبعة في إنجاز المهمة النهائية.</a:t>
            </a:r>
          </a:p>
        </p:txBody>
      </p:sp>
      <p:sp>
        <p:nvSpPr>
          <p:cNvPr id="7" name="Titre 2">
            <a:extLst>
              <a:ext uri="{FF2B5EF4-FFF2-40B4-BE49-F238E27FC236}">
                <a16:creationId xmlns:a16="http://schemas.microsoft.com/office/drawing/2014/main" id="{F47F354E-A2AA-03B3-081F-C14BCFB03B07}"/>
              </a:ext>
            </a:extLst>
          </p:cNvPr>
          <p:cNvSpPr txBox="1">
            <a:spLocks/>
          </p:cNvSpPr>
          <p:nvPr/>
        </p:nvSpPr>
        <p:spPr>
          <a:xfrm>
            <a:off x="2087472" y="610137"/>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بالمراحل المتبعة في الإنجاز ويلخصها في الشكل الآتي.</a:t>
            </a:r>
            <a:endParaRPr lang="fr-FR" dirty="0"/>
          </a:p>
        </p:txBody>
      </p:sp>
    </p:spTree>
    <p:extLst>
      <p:ext uri="{BB962C8B-B14F-4D97-AF65-F5344CB8AC3E}">
        <p14:creationId xmlns:p14="http://schemas.microsoft.com/office/powerpoint/2010/main" val="32621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56;p54">
            <a:extLst>
              <a:ext uri="{FF2B5EF4-FFF2-40B4-BE49-F238E27FC236}">
                <a16:creationId xmlns:a16="http://schemas.microsoft.com/office/drawing/2014/main" id="{0F293CF1-B3CA-BA48-4D78-39A141CCA641}"/>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2" name="Titre 2">
            <a:extLst>
              <a:ext uri="{FF2B5EF4-FFF2-40B4-BE49-F238E27FC236}">
                <a16:creationId xmlns:a16="http://schemas.microsoft.com/office/drawing/2014/main" id="{C3764BEA-1598-42E5-7641-73530423A6CC}"/>
              </a:ext>
            </a:extLst>
          </p:cNvPr>
          <p:cNvSpPr txBox="1">
            <a:spLocks/>
          </p:cNvSpPr>
          <p:nvPr/>
        </p:nvSpPr>
        <p:spPr>
          <a:xfrm>
            <a:off x="3043245" y="524837"/>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dirty="0">
                <a:solidFill>
                  <a:schemeClr val="bg2">
                    <a:lumMod val="75000"/>
                  </a:schemeClr>
                </a:solidFill>
                <a:latin typeface="+mn-lt"/>
                <a:cs typeface="Calibri" panose="020F0502020204030204" pitchFamily="34" charset="0"/>
              </a:rPr>
              <a:t>يشرح المدرس نشاط الاستثمار المنزلي، وأهم الخطوات التي يتعين القيام بها</a:t>
            </a:r>
            <a:endParaRPr lang="fr-FR" sz="1400" dirty="0">
              <a:solidFill>
                <a:schemeClr val="bg2">
                  <a:lumMod val="50000"/>
                </a:schemeClr>
              </a:solidFill>
            </a:endParaRPr>
          </a:p>
        </p:txBody>
      </p:sp>
      <p:sp>
        <p:nvSpPr>
          <p:cNvPr id="3" name="TextBox 13">
            <a:extLst>
              <a:ext uri="{FF2B5EF4-FFF2-40B4-BE49-F238E27FC236}">
                <a16:creationId xmlns:a16="http://schemas.microsoft.com/office/drawing/2014/main" id="{0536D21A-3511-84F5-4B14-9ABA386EE261}"/>
              </a:ext>
            </a:extLst>
          </p:cNvPr>
          <p:cNvSpPr txBox="1">
            <a:spLocks noChangeArrowheads="1"/>
          </p:cNvSpPr>
          <p:nvPr/>
        </p:nvSpPr>
        <p:spPr bwMode="auto">
          <a:xfrm>
            <a:off x="79513" y="209174"/>
            <a:ext cx="1148835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استثمار مكتسباتكم  في كتابة نصوص </a:t>
            </a:r>
            <a:r>
              <a:rPr lang="ar-MA" altLang="fr-FR" sz="2000" b="1" dirty="0" err="1">
                <a:solidFill>
                  <a:schemeClr val="bg2">
                    <a:lumMod val="50000"/>
                  </a:schemeClr>
                </a:solidFill>
                <a:ea typeface="+mj-ea"/>
                <a:cs typeface="Calibri" panose="020F0502020204030204" pitchFamily="34" charset="0"/>
              </a:rPr>
              <a:t>حجاجية</a:t>
            </a:r>
            <a:r>
              <a:rPr lang="ar-MA" altLang="fr-FR" sz="2000" b="1" dirty="0">
                <a:solidFill>
                  <a:schemeClr val="bg2">
                    <a:lumMod val="50000"/>
                  </a:schemeClr>
                </a:solidFill>
                <a:ea typeface="+mj-ea"/>
                <a:cs typeface="Calibri" panose="020F0502020204030204" pitchFamily="34" charset="0"/>
              </a:rPr>
              <a:t>  قصيرة أدعم فيها موقفي بالحجج اللازمة</a:t>
            </a:r>
          </a:p>
        </p:txBody>
      </p:sp>
      <p:pic>
        <p:nvPicPr>
          <p:cNvPr id="4" name="Image 3">
            <a:extLst>
              <a:ext uri="{FF2B5EF4-FFF2-40B4-BE49-F238E27FC236}">
                <a16:creationId xmlns:a16="http://schemas.microsoft.com/office/drawing/2014/main" id="{3AFE367A-CA87-3854-21FD-DCBD3ED1EA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435" y="914001"/>
            <a:ext cx="5794513" cy="3048000"/>
          </a:xfrm>
          <a:prstGeom prst="rect">
            <a:avLst/>
          </a:prstGeom>
        </p:spPr>
      </p:pic>
      <p:sp>
        <p:nvSpPr>
          <p:cNvPr id="5" name="ZoneTexte 4">
            <a:extLst>
              <a:ext uri="{FF2B5EF4-FFF2-40B4-BE49-F238E27FC236}">
                <a16:creationId xmlns:a16="http://schemas.microsoft.com/office/drawing/2014/main" id="{08F93F06-383B-CEC3-05F2-8AD13C982B6F}"/>
              </a:ext>
            </a:extLst>
          </p:cNvPr>
          <p:cNvSpPr txBox="1"/>
          <p:nvPr/>
        </p:nvSpPr>
        <p:spPr>
          <a:xfrm>
            <a:off x="924232" y="4594127"/>
            <a:ext cx="10559845" cy="1569660"/>
          </a:xfrm>
          <a:prstGeom prst="rect">
            <a:avLst/>
          </a:prstGeom>
          <a:noFill/>
          <a:ln w="38100">
            <a:solidFill>
              <a:srgbClr val="7030A0"/>
            </a:solidFill>
          </a:ln>
        </p:spPr>
        <p:txBody>
          <a:bodyPr wrap="square">
            <a:spAutoFit/>
          </a:bodyPr>
          <a:lstStyle/>
          <a:p>
            <a:pPr algn="ctr" rtl="1"/>
            <a:r>
              <a:rPr lang="ar-MA" sz="4800" b="1" dirty="0">
                <a:ea typeface="+mj-ea"/>
                <a:cs typeface="Calibri" panose="020F0502020204030204" pitchFamily="34" charset="0"/>
              </a:rPr>
              <a:t>أستثمر وضعية الإنتاج وأتدرب على كتابة نصوص </a:t>
            </a:r>
            <a:r>
              <a:rPr lang="ar-MA" sz="4800" b="1" dirty="0" err="1">
                <a:ea typeface="+mj-ea"/>
                <a:cs typeface="Calibri" panose="020F0502020204030204" pitchFamily="34" charset="0"/>
              </a:rPr>
              <a:t>حجاجية</a:t>
            </a:r>
            <a:r>
              <a:rPr lang="ar-MA" sz="4800" b="1" dirty="0">
                <a:ea typeface="+mj-ea"/>
                <a:cs typeface="Calibri" panose="020F0502020204030204" pitchFamily="34" charset="0"/>
              </a:rPr>
              <a:t> قصيرة </a:t>
            </a:r>
            <a:endParaRPr lang="fr-FR" sz="4800" dirty="0"/>
          </a:p>
        </p:txBody>
      </p:sp>
    </p:spTree>
    <p:extLst>
      <p:ext uri="{BB962C8B-B14F-4D97-AF65-F5344CB8AC3E}">
        <p14:creationId xmlns:p14="http://schemas.microsoft.com/office/powerpoint/2010/main" val="2833538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729539245"/>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4380</TotalTime>
  <Words>1436</Words>
  <Application>Microsoft Office PowerPoint</Application>
  <PresentationFormat>Grand écran</PresentationFormat>
  <Paragraphs>196</Paragraphs>
  <Slides>36</Slides>
  <Notes>9</Notes>
  <HiddenSlides>7</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36</vt:i4>
      </vt:variant>
    </vt:vector>
  </HeadingPairs>
  <TitlesOfParts>
    <vt:vector size="49" baseType="lpstr">
      <vt:lpstr>Aptos</vt:lpstr>
      <vt:lpstr>Aptos Display</vt:lpstr>
      <vt:lpstr>Arial</vt:lpstr>
      <vt:lpstr>Arial Unicode MS</vt:lpstr>
      <vt:lpstr>Calibri</vt:lpstr>
      <vt:lpstr>Calibri Light</vt:lpstr>
      <vt:lpstr>Dosis</vt:lpstr>
      <vt:lpstr>Inter</vt:lpstr>
      <vt:lpstr>Poppins ExtraBold</vt:lpstr>
      <vt:lpstr>Sakkal Majalla</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212679826206</cp:lastModifiedBy>
  <cp:revision>254</cp:revision>
  <dcterms:created xsi:type="dcterms:W3CDTF">2025-11-03T10:55:47Z</dcterms:created>
  <dcterms:modified xsi:type="dcterms:W3CDTF">2026-04-12T23:03:36Z</dcterms:modified>
</cp:coreProperties>
</file>