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37"/>
  </p:notesMasterIdLst>
  <p:handoutMasterIdLst>
    <p:handoutMasterId r:id="rId38"/>
  </p:handoutMasterIdLst>
  <p:sldIdLst>
    <p:sldId id="271" r:id="rId3"/>
    <p:sldId id="2147483635" r:id="rId4"/>
    <p:sldId id="2147483641" r:id="rId5"/>
    <p:sldId id="2147483607" r:id="rId6"/>
    <p:sldId id="955" r:id="rId7"/>
    <p:sldId id="2134806337" r:id="rId8"/>
    <p:sldId id="2147483624" r:id="rId9"/>
    <p:sldId id="296" r:id="rId10"/>
    <p:sldId id="2147483636" r:id="rId11"/>
    <p:sldId id="2147483638" r:id="rId12"/>
    <p:sldId id="267" r:id="rId13"/>
    <p:sldId id="256" r:id="rId14"/>
    <p:sldId id="260" r:id="rId15"/>
    <p:sldId id="269" r:id="rId16"/>
    <p:sldId id="274" r:id="rId17"/>
    <p:sldId id="275" r:id="rId18"/>
    <p:sldId id="276" r:id="rId19"/>
    <p:sldId id="290" r:id="rId20"/>
    <p:sldId id="278" r:id="rId21"/>
    <p:sldId id="263" r:id="rId22"/>
    <p:sldId id="2147483631" r:id="rId23"/>
    <p:sldId id="257" r:id="rId24"/>
    <p:sldId id="259" r:id="rId25"/>
    <p:sldId id="258" r:id="rId26"/>
    <p:sldId id="264" r:id="rId27"/>
    <p:sldId id="268" r:id="rId28"/>
    <p:sldId id="265" r:id="rId29"/>
    <p:sldId id="262" r:id="rId30"/>
    <p:sldId id="2147483642" r:id="rId31"/>
    <p:sldId id="261" r:id="rId32"/>
    <p:sldId id="293" r:id="rId33"/>
    <p:sldId id="270" r:id="rId34"/>
    <p:sldId id="294" r:id="rId35"/>
    <p:sldId id="273"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147483635"/>
            <p14:sldId id="2147483641"/>
            <p14:sldId id="2147483607"/>
            <p14:sldId id="955"/>
            <p14:sldId id="2134806337"/>
          </p14:sldIdLst>
        </p14:section>
        <p14:section name="افتتاح الحصة" id="{2EB02A95-5B55-41FB-8E86-2A90C4C55040}">
          <p14:sldIdLst>
            <p14:sldId id="2147483624"/>
            <p14:sldId id="296"/>
          </p14:sldIdLst>
        </p14:section>
        <p14:section name="مراقبة إنجاز الواجبات المنزلية" id="{D246771F-C8AA-4F75-BAD7-8024CAB55D79}">
          <p14:sldIdLst>
            <p14:sldId id="2147483636"/>
          </p14:sldIdLst>
        </p14:section>
        <p14:section name="التصريح بالأهداف" id="{096B6BF6-20D6-43DE-B358-982838B98259}">
          <p14:sldIdLst>
            <p14:sldId id="2147483638"/>
            <p14:sldId id="267"/>
          </p14:sldIdLst>
        </p14:section>
        <p14:section name="أكتسب" id="{6D007598-4F88-4283-9E36-970C44D688AD}">
          <p14:sldIdLst>
            <p14:sldId id="256"/>
            <p14:sldId id="260"/>
            <p14:sldId id="269"/>
            <p14:sldId id="274"/>
            <p14:sldId id="275"/>
            <p14:sldId id="276"/>
            <p14:sldId id="290"/>
            <p14:sldId id="278"/>
            <p14:sldId id="263"/>
            <p14:sldId id="2147483631"/>
            <p14:sldId id="257"/>
            <p14:sldId id="259"/>
            <p14:sldId id="258"/>
            <p14:sldId id="264"/>
            <p14:sldId id="268"/>
            <p14:sldId id="265"/>
            <p14:sldId id="262"/>
            <p14:sldId id="2147483642"/>
            <p14:sldId id="261"/>
            <p14:sldId id="293"/>
            <p14:sldId id="270"/>
            <p14:sldId id="294"/>
            <p14:sldId id="273"/>
          </p14:sldIdLst>
        </p14:section>
        <p14:section name="اختتام الحصة" id="{EBCF91DF-0CDC-4636-96C9-6E6A8A7710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6F2"/>
    <a:srgbClr val="7F7F7F"/>
    <a:srgbClr val="0070C0"/>
    <a:srgbClr val="F9F1DC"/>
    <a:srgbClr val="F19D19"/>
    <a:srgbClr val="1D6FA9"/>
    <a:srgbClr val="E0EFE9"/>
    <a:srgbClr val="BFE0D2"/>
    <a:srgbClr val="94CFB7"/>
    <a:srgbClr val="8BC1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2" autoAdjust="0"/>
    <p:restoredTop sz="94660"/>
  </p:normalViewPr>
  <p:slideViewPr>
    <p:cSldViewPr snapToGrid="0">
      <p:cViewPr varScale="1">
        <p:scale>
          <a:sx n="78" d="100"/>
          <a:sy n="78" d="100"/>
        </p:scale>
        <p:origin x="1066"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4" csCatId="colorful" phldr="1"/>
      <dgm:spPr/>
      <dgm:t>
        <a:bodyPr/>
        <a:lstStyle/>
        <a:p>
          <a:endParaRPr lang="fr-FR"/>
        </a:p>
      </dgm:t>
    </dgm:pt>
    <dgm:pt modelId="{22706B13-21C7-4F8A-905A-75CB4A02A9A9}">
      <dgm:prSet phldrT="[Texte]"/>
      <dgm:spPr/>
      <dgm:t>
        <a:bodyPr/>
        <a:lstStyle/>
        <a:p>
          <a:r>
            <a:rPr lang="ar-MA" dirty="0"/>
            <a:t>الكتابة</a:t>
          </a:r>
          <a:endParaRPr lang="fr-FR" dirty="0"/>
        </a:p>
      </dgm:t>
    </dgm:pt>
    <dgm:pt modelId="{D58B9A96-ECF4-49AC-B840-94E2909C8FC5}" type="parTrans" cxnId="{B6AA3107-A536-4506-B2C7-1C7B297ED7EB}">
      <dgm:prSet/>
      <dgm:spPr/>
      <dgm:t>
        <a:bodyPr/>
        <a:lstStyle/>
        <a:p>
          <a:endParaRPr lang="fr-FR"/>
        </a:p>
      </dgm:t>
    </dgm:pt>
    <dgm:pt modelId="{D6078096-CAC2-4E0E-91CF-83DE9737CB56}" type="sibTrans" cxnId="{B6AA3107-A536-4506-B2C7-1C7B297ED7EB}">
      <dgm:prSet/>
      <dgm:spPr/>
      <dgm:t>
        <a:bodyPr/>
        <a:lstStyle/>
        <a:p>
          <a:endParaRPr lang="fr-FR"/>
        </a:p>
      </dgm:t>
    </dgm:pt>
    <dgm:pt modelId="{182195A2-0FB2-46FD-907D-73BF80C8D0FC}">
      <dgm:prSet phldrT="[Texte]"/>
      <dgm:spPr/>
      <dgm:t>
        <a:bodyPr/>
        <a:lstStyle/>
        <a:p>
          <a:r>
            <a:rPr lang="ar-MA" dirty="0"/>
            <a:t>التصحيح وإعادة  الكتابة</a:t>
          </a:r>
          <a:endParaRPr lang="fr-FR" dirty="0"/>
        </a:p>
      </dgm:t>
    </dgm:pt>
    <dgm:pt modelId="{E5D94F1E-6079-40B2-809B-A60DB1586708}" type="parTrans" cxnId="{5BE267D6-B000-414F-9FDB-26B27F772473}">
      <dgm:prSet/>
      <dgm:spPr/>
      <dgm:t>
        <a:bodyPr/>
        <a:lstStyle/>
        <a:p>
          <a:endParaRPr lang="fr-FR"/>
        </a:p>
      </dgm:t>
    </dgm:pt>
    <dgm:pt modelId="{518CDB61-A25C-44EE-9A0D-F5ACD17BA68F}" type="sibTrans" cxnId="{5BE267D6-B000-414F-9FDB-26B27F772473}">
      <dgm:prSet/>
      <dgm:spPr/>
      <dgm:t>
        <a:bodyPr/>
        <a:lstStyle/>
        <a:p>
          <a:endParaRPr lang="fr-FR"/>
        </a:p>
      </dgm:t>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dgm:spPr/>
    </dgm:pt>
    <dgm:pt modelId="{D02C64DE-DCC6-4333-9630-E02B88550237}" type="pres">
      <dgm:prSet presAssocID="{BD862189-DB99-44D1-972B-2B9F34503B58}" presName="points" presStyleCnt="0"/>
      <dgm:spPr/>
    </dgm:pt>
    <dgm:pt modelId="{FBFAD999-518A-4ED0-8201-E8968524E191}" type="pres">
      <dgm:prSet presAssocID="{22706B13-21C7-4F8A-905A-75CB4A02A9A9}" presName="compositeA" presStyleCnt="0"/>
      <dgm:spPr/>
    </dgm:pt>
    <dgm:pt modelId="{5A20E965-FB6A-4C72-8DAA-07835AFB769B}" type="pres">
      <dgm:prSet presAssocID="{22706B13-21C7-4F8A-905A-75CB4A02A9A9}" presName="textA" presStyleLbl="revTx" presStyleIdx="0" presStyleCnt="2">
        <dgm:presLayoutVars>
          <dgm:bulletEnabled val="1"/>
        </dgm:presLayoutVars>
      </dgm:prSet>
      <dgm:spPr/>
    </dgm:pt>
    <dgm:pt modelId="{7E46EE98-38BF-4E5D-8734-1C21D41A02C7}" type="pres">
      <dgm:prSet presAssocID="{22706B13-21C7-4F8A-905A-75CB4A02A9A9}" presName="circleA" presStyleLbl="node1" presStyleIdx="0" presStyleCnt="2"/>
      <dgm:spPr/>
    </dgm:pt>
    <dgm:pt modelId="{75647869-172D-45B0-AD60-A7CA1C0E7759}" type="pres">
      <dgm:prSet presAssocID="{22706B13-21C7-4F8A-905A-75CB4A02A9A9}" presName="spaceA" presStyleCnt="0"/>
      <dgm:spPr/>
    </dgm:pt>
    <dgm:pt modelId="{6EED7ECB-890A-4B2B-9C5A-C3E3FCC9670E}" type="pres">
      <dgm:prSet presAssocID="{D6078096-CAC2-4E0E-91CF-83DE9737CB56}" presName="space" presStyleCnt="0"/>
      <dgm:spPr/>
    </dgm:pt>
    <dgm:pt modelId="{1AF3B3E1-305C-4C51-BD30-1F4D2B804CCD}" type="pres">
      <dgm:prSet presAssocID="{182195A2-0FB2-46FD-907D-73BF80C8D0FC}" presName="compositeB" presStyleCnt="0"/>
      <dgm:spPr/>
    </dgm:pt>
    <dgm:pt modelId="{D0E957EF-E844-462F-9216-0C0E28D41779}" type="pres">
      <dgm:prSet presAssocID="{182195A2-0FB2-46FD-907D-73BF80C8D0FC}" presName="textB" presStyleLbl="revTx" presStyleIdx="1" presStyleCnt="2">
        <dgm:presLayoutVars>
          <dgm:bulletEnabled val="1"/>
        </dgm:presLayoutVars>
      </dgm:prSet>
      <dgm:spPr/>
    </dgm:pt>
    <dgm:pt modelId="{067EFFC1-DFB4-4D95-AA78-F270898C987A}" type="pres">
      <dgm:prSet presAssocID="{182195A2-0FB2-46FD-907D-73BF80C8D0FC}" presName="circleB" presStyleLbl="node1" presStyleIdx="1" presStyleCnt="2"/>
      <dgm:spPr/>
    </dgm:pt>
    <dgm:pt modelId="{6EF4C22A-B100-4EA1-9999-0A08BDD00944}" type="pres">
      <dgm:prSet presAssocID="{182195A2-0FB2-46FD-907D-73BF80C8D0FC}" presName="spaceB" presStyleCnt="0"/>
      <dgm:spPr/>
    </dgm:pt>
  </dgm:ptLst>
  <dgm:cxnLst>
    <dgm:cxn modelId="{B6AA3107-A536-4506-B2C7-1C7B297ED7EB}" srcId="{BD862189-DB99-44D1-972B-2B9F34503B58}" destId="{22706B13-21C7-4F8A-905A-75CB4A02A9A9}" srcOrd="0" destOrd="0" parTransId="{D58B9A96-ECF4-49AC-B840-94E2909C8FC5}" sibTransId="{D6078096-CAC2-4E0E-91CF-83DE9737CB56}"/>
    <dgm:cxn modelId="{40146611-4742-4059-B077-878AE1427E9E}" type="presOf" srcId="{BD862189-DB99-44D1-972B-2B9F34503B58}" destId="{7A71E508-F3EA-4C22-93A8-608A01C05C81}" srcOrd="0" destOrd="0" presId="urn:microsoft.com/office/officeart/2005/8/layout/hProcess11"/>
    <dgm:cxn modelId="{F4988E35-DE4D-4262-AA05-0C1A76A0423B}" type="presOf" srcId="{182195A2-0FB2-46FD-907D-73BF80C8D0FC}" destId="{D0E957EF-E844-462F-9216-0C0E28D41779}" srcOrd="0" destOrd="0" presId="urn:microsoft.com/office/officeart/2005/8/layout/hProcess11"/>
    <dgm:cxn modelId="{E3DF169B-5AB2-4394-BC2E-A2E82340825E}" type="presOf" srcId="{22706B13-21C7-4F8A-905A-75CB4A02A9A9}" destId="{5A20E965-FB6A-4C72-8DAA-07835AFB769B}" srcOrd="0" destOrd="0" presId="urn:microsoft.com/office/officeart/2005/8/layout/hProcess11"/>
    <dgm:cxn modelId="{5BE267D6-B000-414F-9FDB-26B27F772473}" srcId="{BD862189-DB99-44D1-972B-2B9F34503B58}" destId="{182195A2-0FB2-46FD-907D-73BF80C8D0FC}" srcOrd="1" destOrd="0" parTransId="{E5D94F1E-6079-40B2-809B-A60DB1586708}" sibTransId="{518CDB61-A25C-44EE-9A0D-F5ACD17BA68F}"/>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 modelId="{68582CE1-96D6-4340-8133-07BCB58AE38F}" type="presParOf" srcId="{D02C64DE-DCC6-4333-9630-E02B88550237}" destId="{FBFAD999-518A-4ED0-8201-E8968524E191}" srcOrd="0" destOrd="0" presId="urn:microsoft.com/office/officeart/2005/8/layout/hProcess11"/>
    <dgm:cxn modelId="{77FE3D61-1AB1-40FB-AB34-EEC0F685F3D7}" type="presParOf" srcId="{FBFAD999-518A-4ED0-8201-E8968524E191}" destId="{5A20E965-FB6A-4C72-8DAA-07835AFB769B}" srcOrd="0" destOrd="0" presId="urn:microsoft.com/office/officeart/2005/8/layout/hProcess11"/>
    <dgm:cxn modelId="{9156C36C-5114-4F41-819B-DAFCF416A8F5}" type="presParOf" srcId="{FBFAD999-518A-4ED0-8201-E8968524E191}" destId="{7E46EE98-38BF-4E5D-8734-1C21D41A02C7}" srcOrd="1" destOrd="0" presId="urn:microsoft.com/office/officeart/2005/8/layout/hProcess11"/>
    <dgm:cxn modelId="{3DF6DA42-003A-4979-9EEE-2AD09FF31B78}" type="presParOf" srcId="{FBFAD999-518A-4ED0-8201-E8968524E191}" destId="{75647869-172D-45B0-AD60-A7CA1C0E7759}" srcOrd="2" destOrd="0" presId="urn:microsoft.com/office/officeart/2005/8/layout/hProcess11"/>
    <dgm:cxn modelId="{BC282F76-C314-4A42-92D0-4CCB0EEAA4B0}" type="presParOf" srcId="{D02C64DE-DCC6-4333-9630-E02B88550237}" destId="{6EED7ECB-890A-4B2B-9C5A-C3E3FCC9670E}" srcOrd="1" destOrd="0" presId="urn:microsoft.com/office/officeart/2005/8/layout/hProcess11"/>
    <dgm:cxn modelId="{A2CE1D83-B00B-47D6-841E-1B761ABCF2AF}" type="presParOf" srcId="{D02C64DE-DCC6-4333-9630-E02B88550237}" destId="{1AF3B3E1-305C-4C51-BD30-1F4D2B804CCD}" srcOrd="2" destOrd="0" presId="urn:microsoft.com/office/officeart/2005/8/layout/hProcess11"/>
    <dgm:cxn modelId="{0DD35607-921F-4918-B2A6-B33BEA2B7330}" type="presParOf" srcId="{1AF3B3E1-305C-4C51-BD30-1F4D2B804CCD}" destId="{D0E957EF-E844-462F-9216-0C0E28D41779}" srcOrd="0" destOrd="0" presId="urn:microsoft.com/office/officeart/2005/8/layout/hProcess11"/>
    <dgm:cxn modelId="{179047E1-6FAA-40DF-8A1D-F873A5C75947}" type="presParOf" srcId="{1AF3B3E1-305C-4C51-BD30-1F4D2B804CCD}" destId="{067EFFC1-DFB4-4D95-AA78-F270898C987A}" srcOrd="1" destOrd="0" presId="urn:microsoft.com/office/officeart/2005/8/layout/hProcess11"/>
    <dgm:cxn modelId="{091C25FC-4FA5-40C6-9D07-7FCA53544D0D}" type="presParOf" srcId="{1AF3B3E1-305C-4C51-BD30-1F4D2B804CCD}" destId="{6EF4C22A-B100-4EA1-9999-0A08BDD00944}"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5626DB-511B-461D-8912-0C2BC993C647}" type="doc">
      <dgm:prSet loTypeId="urn:microsoft.com/office/officeart/2005/8/layout/pyramid2" loCatId="list" qsTypeId="urn:microsoft.com/office/officeart/2005/8/quickstyle/3d3" qsCatId="3D" csTypeId="urn:microsoft.com/office/officeart/2005/8/colors/colorful2" csCatId="colorful" phldr="1"/>
      <dgm:spPr/>
      <dgm:t>
        <a:bodyPr/>
        <a:lstStyle/>
        <a:p>
          <a:endParaRPr lang="fr-FR"/>
        </a:p>
      </dgm:t>
    </dgm:pt>
    <dgm:pt modelId="{CAFE6BE9-2463-4E8D-91A2-4E7F993FFAEC}">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gm:t>
    </dgm:pt>
    <dgm:pt modelId="{EB15AFCA-015C-41DB-9A38-16E91D66505B}" type="parTrans" cxnId="{82D3AADD-D2EC-4C77-9880-66DBD920C3FC}">
      <dgm:prSet/>
      <dgm:spPr/>
      <dgm:t>
        <a:bodyPr/>
        <a:lstStyle/>
        <a:p>
          <a:endParaRPr lang="fr-FR" sz="1400" b="1"/>
        </a:p>
      </dgm:t>
    </dgm:pt>
    <dgm:pt modelId="{54205CB0-611F-437C-8CCB-2BEA4A72920E}" type="sibTrans" cxnId="{82D3AADD-D2EC-4C77-9880-66DBD920C3FC}">
      <dgm:prSet/>
      <dgm:spPr/>
      <dgm:t>
        <a:bodyPr/>
        <a:lstStyle/>
        <a:p>
          <a:endParaRPr lang="fr-FR" sz="1400" b="1"/>
        </a:p>
      </dgm:t>
    </dgm:pt>
    <dgm:pt modelId="{71C3CCEC-4D95-46A5-A160-CB2550A2F939}">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gm:t>
    </dgm:pt>
    <dgm:pt modelId="{876EC21B-FDC6-4CD4-A84B-42AF65DC05FC}" type="parTrans" cxnId="{15B2ED01-B4DC-4090-B734-DB7E0B5A5EB2}">
      <dgm:prSet/>
      <dgm:spPr/>
      <dgm:t>
        <a:bodyPr/>
        <a:lstStyle/>
        <a:p>
          <a:endParaRPr lang="fr-FR" sz="1400" b="1"/>
        </a:p>
      </dgm:t>
    </dgm:pt>
    <dgm:pt modelId="{65DFD001-D0F8-44A2-84A0-6A8522DF1E18}" type="sibTrans" cxnId="{15B2ED01-B4DC-4090-B734-DB7E0B5A5EB2}">
      <dgm:prSet/>
      <dgm:spPr/>
      <dgm:t>
        <a:bodyPr/>
        <a:lstStyle/>
        <a:p>
          <a:endParaRPr lang="fr-FR" sz="1400" b="1"/>
        </a:p>
      </dgm:t>
    </dgm:pt>
    <dgm:pt modelId="{9A12B32C-BE52-4D3A-9DE2-521C99380AC2}">
      <dgm:prSet custT="1"/>
      <dgm:spPr/>
      <dgm:t>
        <a:bodyPr/>
        <a:lstStyle/>
        <a:p>
          <a:pPr rtl="1"/>
          <a:r>
            <a:rPr lang="ar-MA" sz="1400" b="1" dirty="0">
              <a:latin typeface="Calibri" panose="020F0502020204030204" pitchFamily="34" charset="0"/>
              <a:ea typeface="+mn-ea"/>
              <a:cs typeface="Calibri" panose="020F0502020204030204" pitchFamily="34" charset="0"/>
            </a:rPr>
            <a:t>أستعد لورشة الكتابة</a:t>
          </a:r>
          <a:endParaRPr lang="fr-FR" sz="1400" b="1" dirty="0">
            <a:latin typeface="Calibri" panose="020F0502020204030204" pitchFamily="34" charset="0"/>
            <a:cs typeface="Calibri" panose="020F0502020204030204" pitchFamily="34" charset="0"/>
          </a:endParaRPr>
        </a:p>
      </dgm:t>
    </dgm:pt>
    <dgm:pt modelId="{EB06B9F2-B383-4468-96F2-61E18C15E616}" type="parTrans" cxnId="{59F645C6-00F5-40AF-98A3-CDADA8C744FA}">
      <dgm:prSet/>
      <dgm:spPr/>
      <dgm:t>
        <a:bodyPr/>
        <a:lstStyle/>
        <a:p>
          <a:endParaRPr lang="fr-FR" sz="1400" b="1"/>
        </a:p>
      </dgm:t>
    </dgm:pt>
    <dgm:pt modelId="{3356E039-3FA8-4187-8735-224BF9F0F0CC}" type="sibTrans" cxnId="{59F645C6-00F5-40AF-98A3-CDADA8C744FA}">
      <dgm:prSet/>
      <dgm:spPr/>
      <dgm:t>
        <a:bodyPr/>
        <a:lstStyle/>
        <a:p>
          <a:endParaRPr lang="fr-FR" sz="1400" b="1"/>
        </a:p>
      </dgm:t>
    </dgm:pt>
    <dgm:pt modelId="{D07BACAB-6743-49E4-B61D-D9978738D8F3}" type="pres">
      <dgm:prSet presAssocID="{D35626DB-511B-461D-8912-0C2BC993C647}" presName="compositeShape" presStyleCnt="0">
        <dgm:presLayoutVars>
          <dgm:dir/>
          <dgm:resizeHandles/>
        </dgm:presLayoutVars>
      </dgm:prSet>
      <dgm:spPr/>
    </dgm:pt>
    <dgm:pt modelId="{FD8DAFB4-4BD4-4BFE-BFFC-A4B4E15B329D}" type="pres">
      <dgm:prSet presAssocID="{D35626DB-511B-461D-8912-0C2BC993C647}" presName="pyramid" presStyleLbl="node1" presStyleIdx="0" presStyleCnt="1"/>
      <dgm:spPr/>
    </dgm:pt>
    <dgm:pt modelId="{F29E635E-F61F-447E-8147-569B686F68F4}" type="pres">
      <dgm:prSet presAssocID="{D35626DB-511B-461D-8912-0C2BC993C647}" presName="theList" presStyleCnt="0"/>
      <dgm:spPr/>
    </dgm:pt>
    <dgm:pt modelId="{81D10DCC-FD29-466B-95D7-3347A40D6CAC}" type="pres">
      <dgm:prSet presAssocID="{9A12B32C-BE52-4D3A-9DE2-521C99380AC2}" presName="aNode" presStyleLbl="fgAcc1" presStyleIdx="0" presStyleCnt="3">
        <dgm:presLayoutVars>
          <dgm:bulletEnabled val="1"/>
        </dgm:presLayoutVars>
      </dgm:prSet>
      <dgm:spPr/>
    </dgm:pt>
    <dgm:pt modelId="{956DACF2-89CC-408D-A9BA-B82FFE51CB9B}" type="pres">
      <dgm:prSet presAssocID="{9A12B32C-BE52-4D3A-9DE2-521C99380AC2}" presName="aSpace" presStyleCnt="0"/>
      <dgm:spPr/>
    </dgm:pt>
    <dgm:pt modelId="{3445620C-4799-49FD-B67B-892C8A66F725}" type="pres">
      <dgm:prSet presAssocID="{CAFE6BE9-2463-4E8D-91A2-4E7F993FFAEC}" presName="aNode" presStyleLbl="fgAcc1" presStyleIdx="1" presStyleCnt="3" custLinFactNeighborX="160" custLinFactNeighborY="27038">
        <dgm:presLayoutVars>
          <dgm:bulletEnabled val="1"/>
        </dgm:presLayoutVars>
      </dgm:prSet>
      <dgm:spPr/>
    </dgm:pt>
    <dgm:pt modelId="{E089BCB1-1862-468A-B566-33B56C6D624E}" type="pres">
      <dgm:prSet presAssocID="{CAFE6BE9-2463-4E8D-91A2-4E7F993FFAEC}" presName="aSpace" presStyleCnt="0"/>
      <dgm:spPr/>
    </dgm:pt>
    <dgm:pt modelId="{690215D4-6031-44A7-B86B-32D573EB03FF}" type="pres">
      <dgm:prSet presAssocID="{71C3CCEC-4D95-46A5-A160-CB2550A2F939}" presName="aNode" presStyleLbl="fgAcc1" presStyleIdx="2" presStyleCnt="3">
        <dgm:presLayoutVars>
          <dgm:bulletEnabled val="1"/>
        </dgm:presLayoutVars>
      </dgm:prSet>
      <dgm:spPr/>
    </dgm:pt>
    <dgm:pt modelId="{0C364F7B-8A7B-41A5-9E4F-C78393AA843B}" type="pres">
      <dgm:prSet presAssocID="{71C3CCEC-4D95-46A5-A160-CB2550A2F939}" presName="aSpace" presStyleCnt="0"/>
      <dgm:spPr/>
    </dgm:pt>
  </dgm:ptLst>
  <dgm:cxnLst>
    <dgm:cxn modelId="{15B2ED01-B4DC-4090-B734-DB7E0B5A5EB2}" srcId="{D35626DB-511B-461D-8912-0C2BC993C647}" destId="{71C3CCEC-4D95-46A5-A160-CB2550A2F939}" srcOrd="2" destOrd="0" parTransId="{876EC21B-FDC6-4CD4-A84B-42AF65DC05FC}" sibTransId="{65DFD001-D0F8-44A2-84A0-6A8522DF1E18}"/>
    <dgm:cxn modelId="{499DB161-5555-4138-9EE6-766F50D9820F}" type="presOf" srcId="{9A12B32C-BE52-4D3A-9DE2-521C99380AC2}" destId="{81D10DCC-FD29-466B-95D7-3347A40D6CAC}" srcOrd="0" destOrd="0" presId="urn:microsoft.com/office/officeart/2005/8/layout/pyramid2"/>
    <dgm:cxn modelId="{C889BC86-F050-4D62-99E6-940EFF148266}" type="presOf" srcId="{CAFE6BE9-2463-4E8D-91A2-4E7F993FFAEC}" destId="{3445620C-4799-49FD-B67B-892C8A66F725}" srcOrd="0" destOrd="0" presId="urn:microsoft.com/office/officeart/2005/8/layout/pyramid2"/>
    <dgm:cxn modelId="{0CCFC0C0-07D3-4F5C-8A61-0929AA0EB5F2}" type="presOf" srcId="{D35626DB-511B-461D-8912-0C2BC993C647}" destId="{D07BACAB-6743-49E4-B61D-D9978738D8F3}" srcOrd="0" destOrd="0" presId="urn:microsoft.com/office/officeart/2005/8/layout/pyramid2"/>
    <dgm:cxn modelId="{59F645C6-00F5-40AF-98A3-CDADA8C744FA}" srcId="{D35626DB-511B-461D-8912-0C2BC993C647}" destId="{9A12B32C-BE52-4D3A-9DE2-521C99380AC2}" srcOrd="0" destOrd="0" parTransId="{EB06B9F2-B383-4468-96F2-61E18C15E616}" sibTransId="{3356E039-3FA8-4187-8735-224BF9F0F0CC}"/>
    <dgm:cxn modelId="{86BDDDD3-48DB-4F2F-90CA-1EEB16F5A947}" type="presOf" srcId="{71C3CCEC-4D95-46A5-A160-CB2550A2F939}" destId="{690215D4-6031-44A7-B86B-32D573EB03FF}" srcOrd="0" destOrd="0" presId="urn:microsoft.com/office/officeart/2005/8/layout/pyramid2"/>
    <dgm:cxn modelId="{82D3AADD-D2EC-4C77-9880-66DBD920C3FC}" srcId="{D35626DB-511B-461D-8912-0C2BC993C647}" destId="{CAFE6BE9-2463-4E8D-91A2-4E7F993FFAEC}" srcOrd="1" destOrd="0" parTransId="{EB15AFCA-015C-41DB-9A38-16E91D66505B}" sibTransId="{54205CB0-611F-437C-8CCB-2BEA4A72920E}"/>
    <dgm:cxn modelId="{9B024723-DA06-4D8B-855E-2CBF44A277EE}" type="presParOf" srcId="{D07BACAB-6743-49E4-B61D-D9978738D8F3}" destId="{FD8DAFB4-4BD4-4BFE-BFFC-A4B4E15B329D}" srcOrd="0" destOrd="0" presId="urn:microsoft.com/office/officeart/2005/8/layout/pyramid2"/>
    <dgm:cxn modelId="{26E3853C-302C-49CE-8083-FCE5595D953C}" type="presParOf" srcId="{D07BACAB-6743-49E4-B61D-D9978738D8F3}" destId="{F29E635E-F61F-447E-8147-569B686F68F4}" srcOrd="1" destOrd="0" presId="urn:microsoft.com/office/officeart/2005/8/layout/pyramid2"/>
    <dgm:cxn modelId="{0655D62E-C2B9-4210-ACF0-5E6487720A7B}" type="presParOf" srcId="{F29E635E-F61F-447E-8147-569B686F68F4}" destId="{81D10DCC-FD29-466B-95D7-3347A40D6CAC}" srcOrd="0" destOrd="0" presId="urn:microsoft.com/office/officeart/2005/8/layout/pyramid2"/>
    <dgm:cxn modelId="{DF0CB453-C9AE-4856-AADA-61C928ADC061}" type="presParOf" srcId="{F29E635E-F61F-447E-8147-569B686F68F4}" destId="{956DACF2-89CC-408D-A9BA-B82FFE51CB9B}" srcOrd="1" destOrd="0" presId="urn:microsoft.com/office/officeart/2005/8/layout/pyramid2"/>
    <dgm:cxn modelId="{2BE2CF80-B9CF-4085-8495-7CE4343C0563}" type="presParOf" srcId="{F29E635E-F61F-447E-8147-569B686F68F4}" destId="{3445620C-4799-49FD-B67B-892C8A66F725}" srcOrd="2" destOrd="0" presId="urn:microsoft.com/office/officeart/2005/8/layout/pyramid2"/>
    <dgm:cxn modelId="{A21568EA-C31B-4AE5-979B-A0F05CD44BB0}" type="presParOf" srcId="{F29E635E-F61F-447E-8147-569B686F68F4}" destId="{E089BCB1-1862-468A-B566-33B56C6D624E}" srcOrd="3" destOrd="0" presId="urn:microsoft.com/office/officeart/2005/8/layout/pyramid2"/>
    <dgm:cxn modelId="{BF5B7422-B3BC-4303-8F33-9790CC69F115}" type="presParOf" srcId="{F29E635E-F61F-447E-8147-569B686F68F4}" destId="{690215D4-6031-44A7-B86B-32D573EB03FF}" srcOrd="4" destOrd="0" presId="urn:microsoft.com/office/officeart/2005/8/layout/pyramid2"/>
    <dgm:cxn modelId="{A4739754-6A08-4A12-9151-05B0BC5F09A2}" type="presParOf" srcId="{F29E635E-F61F-447E-8147-569B686F68F4}" destId="{0C364F7B-8A7B-41A5-9E4F-C78393AA843B}"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1485966"/>
          <a:ext cx="10956130" cy="1981288"/>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20E965-FB6A-4C72-8DAA-07835AFB769B}">
      <dsp:nvSpPr>
        <dsp:cNvPr id="0" name=""/>
        <dsp:cNvSpPr/>
      </dsp:nvSpPr>
      <dsp:spPr>
        <a:xfrm>
          <a:off x="6146118" y="0"/>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b" anchorCtr="0">
          <a:noAutofit/>
        </a:bodyPr>
        <a:lstStyle/>
        <a:p>
          <a:pPr marL="0" lvl="0" indent="0" algn="ctr" defTabSz="2089150">
            <a:lnSpc>
              <a:spcPct val="90000"/>
            </a:lnSpc>
            <a:spcBef>
              <a:spcPct val="0"/>
            </a:spcBef>
            <a:spcAft>
              <a:spcPct val="35000"/>
            </a:spcAft>
            <a:buNone/>
          </a:pPr>
          <a:r>
            <a:rPr lang="ar-MA" sz="4700" kern="1200" dirty="0"/>
            <a:t>الكتابة</a:t>
          </a:r>
          <a:endParaRPr lang="fr-FR" sz="4700" kern="1200" dirty="0"/>
        </a:p>
      </dsp:txBody>
      <dsp:txXfrm>
        <a:off x="6146118" y="0"/>
        <a:ext cx="4809890" cy="1981288"/>
      </dsp:txXfrm>
    </dsp:sp>
    <dsp:sp modelId="{7E46EE98-38BF-4E5D-8734-1C21D41A02C7}">
      <dsp:nvSpPr>
        <dsp:cNvPr id="0" name=""/>
        <dsp:cNvSpPr/>
      </dsp:nvSpPr>
      <dsp:spPr>
        <a:xfrm>
          <a:off x="8303403" y="2228949"/>
          <a:ext cx="495322" cy="495322"/>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E957EF-E844-462F-9216-0C0E28D41779}">
      <dsp:nvSpPr>
        <dsp:cNvPr id="0" name=""/>
        <dsp:cNvSpPr/>
      </dsp:nvSpPr>
      <dsp:spPr>
        <a:xfrm>
          <a:off x="1095733" y="2971933"/>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t" anchorCtr="0">
          <a:noAutofit/>
        </a:bodyPr>
        <a:lstStyle/>
        <a:p>
          <a:pPr marL="0" lvl="0" indent="0" algn="ctr" defTabSz="2089150">
            <a:lnSpc>
              <a:spcPct val="90000"/>
            </a:lnSpc>
            <a:spcBef>
              <a:spcPct val="0"/>
            </a:spcBef>
            <a:spcAft>
              <a:spcPct val="35000"/>
            </a:spcAft>
            <a:buNone/>
          </a:pPr>
          <a:r>
            <a:rPr lang="ar-MA" sz="4700" kern="1200" dirty="0"/>
            <a:t>التصحيح وإعادة  الكتابة</a:t>
          </a:r>
          <a:endParaRPr lang="fr-FR" sz="4700" kern="1200" dirty="0"/>
        </a:p>
      </dsp:txBody>
      <dsp:txXfrm>
        <a:off x="1095733" y="2971933"/>
        <a:ext cx="4809890" cy="1981288"/>
      </dsp:txXfrm>
    </dsp:sp>
    <dsp:sp modelId="{067EFFC1-DFB4-4D95-AA78-F270898C987A}">
      <dsp:nvSpPr>
        <dsp:cNvPr id="0" name=""/>
        <dsp:cNvSpPr/>
      </dsp:nvSpPr>
      <dsp:spPr>
        <a:xfrm>
          <a:off x="3253017" y="2228949"/>
          <a:ext cx="495322" cy="495322"/>
        </a:xfrm>
        <a:prstGeom prst="ellipse">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DAFB4-4BD4-4BFE-BFFC-A4B4E15B329D}">
      <dsp:nvSpPr>
        <dsp:cNvPr id="0" name=""/>
        <dsp:cNvSpPr/>
      </dsp:nvSpPr>
      <dsp:spPr>
        <a:xfrm>
          <a:off x="1622947" y="0"/>
          <a:ext cx="2644919" cy="2644919"/>
        </a:xfrm>
        <a:prstGeom prst="triangl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D10DCC-FD29-466B-95D7-3347A40D6CAC}">
      <dsp:nvSpPr>
        <dsp:cNvPr id="0" name=""/>
        <dsp:cNvSpPr/>
      </dsp:nvSpPr>
      <dsp:spPr>
        <a:xfrm>
          <a:off x="2945407" y="265912"/>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MA" sz="1400" b="1" kern="1200" dirty="0">
              <a:latin typeface="Calibri" panose="020F0502020204030204" pitchFamily="34" charset="0"/>
              <a:ea typeface="+mn-ea"/>
              <a:cs typeface="Calibri" panose="020F0502020204030204" pitchFamily="34" charset="0"/>
            </a:rPr>
            <a:t>أستعد لورشة الكتابة</a:t>
          </a:r>
          <a:endParaRPr lang="fr-FR" sz="1400" b="1" kern="1200" dirty="0">
            <a:latin typeface="Calibri" panose="020F0502020204030204" pitchFamily="34" charset="0"/>
            <a:cs typeface="Calibri" panose="020F0502020204030204" pitchFamily="34" charset="0"/>
          </a:endParaRPr>
        </a:p>
      </dsp:txBody>
      <dsp:txXfrm>
        <a:off x="2975971" y="296476"/>
        <a:ext cx="1658069" cy="564973"/>
      </dsp:txXfrm>
    </dsp:sp>
    <dsp:sp modelId="{3445620C-4799-49FD-B67B-892C8A66F725}">
      <dsp:nvSpPr>
        <dsp:cNvPr id="0" name=""/>
        <dsp:cNvSpPr/>
      </dsp:nvSpPr>
      <dsp:spPr>
        <a:xfrm>
          <a:off x="2948157" y="991437"/>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sp:txBody>
      <dsp:txXfrm>
        <a:off x="2978721" y="1022001"/>
        <a:ext cx="1658069" cy="564973"/>
      </dsp:txXfrm>
    </dsp:sp>
    <dsp:sp modelId="{690215D4-6031-44A7-B86B-32D573EB03FF}">
      <dsp:nvSpPr>
        <dsp:cNvPr id="0" name=""/>
        <dsp:cNvSpPr/>
      </dsp:nvSpPr>
      <dsp:spPr>
        <a:xfrm>
          <a:off x="2945407" y="1674641"/>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sp:txBody>
      <dsp:txXfrm>
        <a:off x="2975971" y="1705205"/>
        <a:ext cx="1658069"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06/01/2026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06/01/2026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18</a:t>
            </a:fld>
            <a:endParaRPr lang="fr-FR"/>
          </a:p>
        </p:txBody>
      </p:sp>
    </p:spTree>
    <p:extLst>
      <p:ext uri="{BB962C8B-B14F-4D97-AF65-F5344CB8AC3E}">
        <p14:creationId xmlns:p14="http://schemas.microsoft.com/office/powerpoint/2010/main" val="355996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024C9-3CDD-BF61-F38E-53E0107E99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873019-123A-1F9C-E191-3F4885DEE9A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FECCDE6-53A8-78AD-CF2D-05081F84BAF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F6DAAF5-5890-4BFB-E06C-A92BC90B1DAE}"/>
              </a:ext>
            </a:extLst>
          </p:cNvPr>
          <p:cNvSpPr>
            <a:spLocks noGrp="1"/>
          </p:cNvSpPr>
          <p:nvPr>
            <p:ph type="sldNum" sz="quarter" idx="5"/>
          </p:nvPr>
        </p:nvSpPr>
        <p:spPr/>
        <p:txBody>
          <a:bodyPr/>
          <a:lstStyle/>
          <a:p>
            <a:fld id="{BFA4B3F7-B838-4AD4-9179-ECE6A67C82A7}" type="slidenum">
              <a:rPr lang="fr-FR" smtClean="0"/>
              <a:t>19</a:t>
            </a:fld>
            <a:endParaRPr lang="fr-FR"/>
          </a:p>
        </p:txBody>
      </p:sp>
    </p:spTree>
    <p:extLst>
      <p:ext uri="{BB962C8B-B14F-4D97-AF65-F5344CB8AC3E}">
        <p14:creationId xmlns:p14="http://schemas.microsoft.com/office/powerpoint/2010/main" val="351361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85E3C-744F-6C9A-F58E-2E1BA891AB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2A1DBD1-2B25-EACF-342B-C7944F72B2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3C84FB-D27C-B94A-0984-7DAD86358AC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7E7C15E-A7AF-9410-EFD4-635B5FAC12A0}"/>
              </a:ext>
            </a:extLst>
          </p:cNvPr>
          <p:cNvSpPr>
            <a:spLocks noGrp="1"/>
          </p:cNvSpPr>
          <p:nvPr>
            <p:ph type="sldNum" sz="quarter" idx="5"/>
          </p:nvPr>
        </p:nvSpPr>
        <p:spPr/>
        <p:txBody>
          <a:bodyPr/>
          <a:lstStyle/>
          <a:p>
            <a:fld id="{BFA4B3F7-B838-4AD4-9179-ECE6A67C82A7}" type="slidenum">
              <a:rPr lang="fr-FR" smtClean="0"/>
              <a:t>20</a:t>
            </a:fld>
            <a:endParaRPr lang="fr-FR"/>
          </a:p>
        </p:txBody>
      </p:sp>
    </p:spTree>
    <p:extLst>
      <p:ext uri="{BB962C8B-B14F-4D97-AF65-F5344CB8AC3E}">
        <p14:creationId xmlns:p14="http://schemas.microsoft.com/office/powerpoint/2010/main" val="1036297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4265651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74"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06/01/2026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7.png"/><Relationship Id="rId11" Type="http://schemas.microsoft.com/office/2007/relationships/hdphoto" Target="../media/hdphoto2.wdp"/><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 Id="rId9" Type="http://schemas.openxmlformats.org/officeDocument/2006/relationships/image" Target="../media/image28.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29.gif"/></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14.xml"/><Relationship Id="rId5" Type="http://schemas.openxmlformats.org/officeDocument/2006/relationships/image" Target="../media/image12.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gif"/><Relationship Id="rId1" Type="http://schemas.openxmlformats.org/officeDocument/2006/relationships/slideLayout" Target="../slideLayouts/slideLayout14.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9.gif"/><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gif"/><Relationship Id="rId1" Type="http://schemas.openxmlformats.org/officeDocument/2006/relationships/slideLayout" Target="../slideLayouts/slideLayout14.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9.gif"/><Relationship Id="rId1" Type="http://schemas.openxmlformats.org/officeDocument/2006/relationships/slideLayout" Target="../slideLayouts/slideLayout14.xml"/><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6.xml"/><Relationship Id="rId5" Type="http://schemas.microsoft.com/office/2007/relationships/hdphoto" Target="../media/hdphoto6.wdp"/><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Layout" Target="../slideLayouts/slideLayout6.xml"/><Relationship Id="rId5" Type="http://schemas.openxmlformats.org/officeDocument/2006/relationships/image" Target="../media/image48.jpg"/><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9.gif"/><Relationship Id="rId1" Type="http://schemas.openxmlformats.org/officeDocument/2006/relationships/slideLayout" Target="../slideLayouts/slideLayout14.xml"/><Relationship Id="rId4" Type="http://schemas.microsoft.com/office/2007/relationships/hdphoto" Target="../media/hdphoto7.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2.png"/><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الثانية</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prstClr val="black"/>
              </a:buClr>
              <a:buSzPts val="1100"/>
              <a:defRPr/>
            </a:pPr>
            <a:r>
              <a:rPr lang="ar-MA" sz="2400" b="1" dirty="0">
                <a:solidFill>
                  <a:prstClr val="white"/>
                </a:solidFill>
                <a:latin typeface="Calibri" panose="020F0502020204030204" pitchFamily="34" charset="0"/>
                <a:cs typeface="Calibri" panose="020F0502020204030204" pitchFamily="34" charset="0"/>
                <a:sym typeface="Arial"/>
              </a:rPr>
              <a:t>الذكاء الاصطناعي</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738664"/>
          </a:xfrm>
          <a:prstGeom prst="rect">
            <a:avLst/>
          </a:prstGeom>
          <a:noFill/>
          <a:ln cap="flat">
            <a:noFill/>
          </a:ln>
        </p:spPr>
        <p:txBody>
          <a:bodyPr vert="horz" wrap="square" lIns="0" tIns="0" rIns="0" bIns="0" anchor="t" anchorCtr="1" compatLnSpc="1">
            <a:spAutoFit/>
          </a:bodyPr>
          <a:lstStyle/>
          <a:p>
            <a:pPr algn="ctr" rtl="1"/>
            <a:r>
              <a:rPr lang="ar-MA" sz="2400" b="1" dirty="0">
                <a:solidFill>
                  <a:srgbClr val="FFFFFF"/>
                </a:solidFill>
                <a:ea typeface="Calibri"/>
                <a:cs typeface="Calibri"/>
              </a:rPr>
              <a:t>الحصة 2</a:t>
            </a:r>
          </a:p>
          <a:p>
            <a:pPr algn="ctr" rtl="1"/>
            <a:endParaRPr lang="fr-BE" sz="2400" b="1" dirty="0">
              <a:solidFill>
                <a:srgbClr val="FFFFFF"/>
              </a:solidFill>
              <a:ea typeface="Calibri"/>
              <a:cs typeface="Calibri"/>
            </a:endParaRP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754845" y="5391568"/>
            <a:ext cx="500522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prstClr val="black"/>
              </a:buClr>
              <a:buSzPts val="1100"/>
              <a:defRPr/>
            </a:pPr>
            <a:r>
              <a:rPr lang="ar-MA" sz="2400" b="1" dirty="0">
                <a:solidFill>
                  <a:srgbClr val="FFFFFF"/>
                </a:solidFill>
                <a:ea typeface="Calibri"/>
                <a:cs typeface="Calibri"/>
              </a:rPr>
              <a:t>الإنتاج الكتابي: إنتاج نص إخباري </a:t>
            </a:r>
            <a:r>
              <a:rPr lang="ar-MA" sz="2000" b="1" dirty="0">
                <a:solidFill>
                  <a:srgbClr val="FF0000"/>
                </a:solidFill>
                <a:ea typeface="Calibri"/>
                <a:cs typeface="Calibri"/>
              </a:rPr>
              <a:t>(ورشة الكتابة)  </a:t>
            </a:r>
            <a:endParaRPr kumimoji="0" lang="ar-MA"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14" name="Google Shape;779;p100">
            <a:extLst>
              <a:ext uri="{FF2B5EF4-FFF2-40B4-BE49-F238E27FC236}">
                <a16:creationId xmlns:a16="http://schemas.microsoft.com/office/drawing/2014/main" id="{F3BBD448-B9E6-7AB9-E528-696CC6FAD354}"/>
              </a:ext>
            </a:extLst>
          </p:cNvPr>
          <p:cNvSpPr txBox="1"/>
          <p:nvPr/>
        </p:nvSpPr>
        <p:spPr>
          <a:xfrm>
            <a:off x="9897133" y="2222954"/>
            <a:ext cx="1328868"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uFillTx/>
                <a:latin typeface="Calibri"/>
                <a:ea typeface="Calibri"/>
                <a:cs typeface="Calibri"/>
              </a:rPr>
              <a:t>المرحلة 2</a:t>
            </a:r>
          </a:p>
        </p:txBody>
      </p:sp>
      <p:sp>
        <p:nvSpPr>
          <p:cNvPr id="18" name="Google Shape;780;p100">
            <a:extLst>
              <a:ext uri="{FF2B5EF4-FFF2-40B4-BE49-F238E27FC236}">
                <a16:creationId xmlns:a16="http://schemas.microsoft.com/office/drawing/2014/main" id="{EC1EDC4E-D30A-77FC-F37E-2CEA53791C8F}"/>
              </a:ext>
            </a:extLst>
          </p:cNvPr>
          <p:cNvSpPr/>
          <p:nvPr/>
        </p:nvSpPr>
        <p:spPr>
          <a:xfrm>
            <a:off x="9698426" y="2786065"/>
            <a:ext cx="59124"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63DE6878-2E87-968E-C1F4-950AEF5B5D11}"/>
              </a:ext>
            </a:extLst>
          </p:cNvPr>
          <p:cNvSpPr txBox="1"/>
          <p:nvPr/>
        </p:nvSpPr>
        <p:spPr>
          <a:xfrm>
            <a:off x="4699819" y="2814518"/>
            <a:ext cx="4637455"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ea typeface="Calibri"/>
                <a:cs typeface="Calibri"/>
                <a:sym typeface="Arial"/>
              </a:rPr>
              <a:t>العلوم والتكنولوجيا</a:t>
            </a: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516147" y="1182893"/>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11" name="ZoneTexte 10"/>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18" name="Rectangle 17"/>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21" name="Image 20">
            <a:extLst>
              <a:ext uri="{FF2B5EF4-FFF2-40B4-BE49-F238E27FC236}">
                <a16:creationId xmlns:a16="http://schemas.microsoft.com/office/drawing/2014/main" id="{B9B2C553-799E-0E12-4ACF-4ECACB5CCB21}"/>
              </a:ext>
            </a:extLst>
          </p:cNvPr>
          <p:cNvPicPr>
            <a:picLocks noChangeAspect="1"/>
          </p:cNvPicPr>
          <p:nvPr/>
        </p:nvPicPr>
        <p:blipFill>
          <a:blip r:embed="rId6"/>
          <a:stretch>
            <a:fillRect/>
          </a:stretch>
        </p:blipFill>
        <p:spPr>
          <a:xfrm>
            <a:off x="4220447" y="2466789"/>
            <a:ext cx="1765551" cy="1457749"/>
          </a:xfrm>
          <a:prstGeom prst="rect">
            <a:avLst/>
          </a:prstGeom>
        </p:spPr>
      </p:pic>
      <p:sp>
        <p:nvSpPr>
          <p:cNvPr id="23" name="Rectangle 22">
            <a:extLst>
              <a:ext uri="{FF2B5EF4-FFF2-40B4-BE49-F238E27FC236}">
                <a16:creationId xmlns:a16="http://schemas.microsoft.com/office/drawing/2014/main" id="{A2FDD744-B781-A679-7501-A6879CEAAB5D}"/>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25" name="ZoneTexte 24">
            <a:extLst>
              <a:ext uri="{FF2B5EF4-FFF2-40B4-BE49-F238E27FC236}">
                <a16:creationId xmlns:a16="http://schemas.microsoft.com/office/drawing/2014/main" id="{333BF0C6-D0F7-A603-2F32-CEDFC4A16B1D}"/>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8" name="Image 7">
            <a:extLst>
              <a:ext uri="{FF2B5EF4-FFF2-40B4-BE49-F238E27FC236}">
                <a16:creationId xmlns:a16="http://schemas.microsoft.com/office/drawing/2014/main" id="{451B9702-ADE8-BCC6-E976-549AB79ED86B}"/>
              </a:ext>
            </a:extLst>
          </p:cNvPr>
          <p:cNvPicPr>
            <a:picLocks noChangeAspect="1"/>
          </p:cNvPicPr>
          <p:nvPr/>
        </p:nvPicPr>
        <p:blipFill>
          <a:blip r:embed="rId7"/>
          <a:stretch>
            <a:fillRect/>
          </a:stretch>
        </p:blipFill>
        <p:spPr>
          <a:xfrm>
            <a:off x="6924485" y="2376718"/>
            <a:ext cx="1212188" cy="1651558"/>
          </a:xfrm>
          <a:prstGeom prst="rect">
            <a:avLst/>
          </a:prstGeom>
        </p:spPr>
      </p:pic>
      <p:pic>
        <p:nvPicPr>
          <p:cNvPr id="19" name="Image 18">
            <a:extLst>
              <a:ext uri="{FF2B5EF4-FFF2-40B4-BE49-F238E27FC236}">
                <a16:creationId xmlns:a16="http://schemas.microsoft.com/office/drawing/2014/main" id="{50278A38-BAD0-A922-CB56-F1B14A8E914B}"/>
              </a:ext>
            </a:extLst>
          </p:cNvPr>
          <p:cNvPicPr>
            <a:picLocks noChangeAspect="1"/>
          </p:cNvPicPr>
          <p:nvPr/>
        </p:nvPicPr>
        <p:blipFill>
          <a:blip r:embed="rId8"/>
          <a:stretch>
            <a:fillRect/>
          </a:stretch>
        </p:blipFill>
        <p:spPr>
          <a:xfrm>
            <a:off x="2134435" y="2548493"/>
            <a:ext cx="1814614" cy="1030408"/>
          </a:xfrm>
          <a:prstGeom prst="rect">
            <a:avLst/>
          </a:prstGeom>
        </p:spPr>
      </p:pic>
      <p:pic>
        <p:nvPicPr>
          <p:cNvPr id="26" name="Image 25">
            <a:extLst>
              <a:ext uri="{FF2B5EF4-FFF2-40B4-BE49-F238E27FC236}">
                <a16:creationId xmlns:a16="http://schemas.microsoft.com/office/drawing/2014/main" id="{B3F3E26C-C7EC-9D46-D82E-F81A5F43F7E3}"/>
              </a:ext>
            </a:extLst>
          </p:cNvPr>
          <p:cNvPicPr>
            <a:picLocks noChangeAspect="1"/>
          </p:cNvPicPr>
          <p:nvPr/>
        </p:nvPicPr>
        <p:blipFill>
          <a:blip r:embed="rId9">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4234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3626061"/>
            <a:chOff x="4299350" y="1553369"/>
            <a:chExt cx="6448599" cy="3626061"/>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أستمع بتركيز وأفهم: تطور الذكاء الاصطناعي</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أعرف بتطبيق من تطبيقات الذكاء الاصطناعي</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4</a:t>
              </a:r>
              <a:endParaRPr lang="fr-FR" sz="2000" dirty="0">
                <a:solidFill>
                  <a:srgbClr val="7F7F7F"/>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:الاقتراض</a:t>
              </a:r>
              <a:endParaRPr lang="fr-FR" sz="2000" dirty="0">
                <a:solidFill>
                  <a:prstClr val="black"/>
                </a:solidFill>
                <a:latin typeface="Calibri" panose="020F0502020204030204" pitchFamily="34" charset="0"/>
                <a:cs typeface="Calibri" panose="020F0502020204030204" pitchFamily="34"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الطلاقة والفهم: كيف أحببت القراءة</a:t>
              </a:r>
              <a:endParaRPr lang="fr-FR" sz="2000" dirty="0">
                <a:solidFill>
                  <a:srgbClr val="7F7F7F"/>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3ECCF6DE-40D7-6105-581B-6DE0AA001C9B}"/>
              </a:ext>
            </a:extLst>
          </p:cNvPr>
          <p:cNvSpPr/>
          <p:nvPr/>
        </p:nvSpPr>
        <p:spPr>
          <a:xfrm>
            <a:off x="71453" y="3877546"/>
            <a:ext cx="6083049"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5" name="Rectangle : coins arrondis 18 - 3">
            <a:extLst>
              <a:ext uri="{FF2B5EF4-FFF2-40B4-BE49-F238E27FC236}">
                <a16:creationId xmlns:a16="http://schemas.microsoft.com/office/drawing/2014/main" id="{EC61A189-ED17-9E6E-CDD0-DAA9EEFDB164}"/>
              </a:ext>
            </a:extLst>
          </p:cNvPr>
          <p:cNvSpPr/>
          <p:nvPr/>
        </p:nvSpPr>
        <p:spPr>
          <a:xfrm>
            <a:off x="4383043" y="302916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6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6" name="Rectangle : coins arrondis 18 - 3">
            <a:extLst>
              <a:ext uri="{FF2B5EF4-FFF2-40B4-BE49-F238E27FC236}">
                <a16:creationId xmlns:a16="http://schemas.microsoft.com/office/drawing/2014/main" id="{6110B16B-A1CA-EEF1-18D7-B9A4514132A4}"/>
              </a:ext>
            </a:extLst>
          </p:cNvPr>
          <p:cNvSpPr/>
          <p:nvPr/>
        </p:nvSpPr>
        <p:spPr>
          <a:xfrm>
            <a:off x="196137" y="304235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إنتاج نص إخباري (2)</a:t>
            </a:r>
            <a:endParaRPr lang="fr-FR" sz="2000" dirty="0">
              <a:solidFill>
                <a:prstClr val="black"/>
              </a:solidFill>
              <a:latin typeface="Calibri" panose="020F0502020204030204" pitchFamily="34" charset="0"/>
              <a:cs typeface="Calibri" panose="020F0502020204030204" pitchFamily="34" charset="0"/>
            </a:endParaRPr>
          </a:p>
        </p:txBody>
      </p:sp>
      <p:sp>
        <p:nvSpPr>
          <p:cNvPr id="17" name="Rectangle : coins arrondis 18 - 3">
            <a:extLst>
              <a:ext uri="{FF2B5EF4-FFF2-40B4-BE49-F238E27FC236}">
                <a16:creationId xmlns:a16="http://schemas.microsoft.com/office/drawing/2014/main" id="{B248A917-BF39-0492-D166-E94B0831341C}"/>
              </a:ext>
            </a:extLst>
          </p:cNvPr>
          <p:cNvSpPr/>
          <p:nvPr/>
        </p:nvSpPr>
        <p:spPr>
          <a:xfrm>
            <a:off x="4387963" y="212950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5</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8" name="Rectangle : coins arrondis 18 - 3">
            <a:extLst>
              <a:ext uri="{FF2B5EF4-FFF2-40B4-BE49-F238E27FC236}">
                <a16:creationId xmlns:a16="http://schemas.microsoft.com/office/drawing/2014/main" id="{714A4CDF-8B05-AEDE-C80B-3FA52B5BADDB}"/>
              </a:ext>
            </a:extLst>
          </p:cNvPr>
          <p:cNvSpPr/>
          <p:nvPr/>
        </p:nvSpPr>
        <p:spPr>
          <a:xfrm>
            <a:off x="201057" y="214270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ما الذكاء الاصطناعي؟ (ح2)</a:t>
            </a:r>
          </a:p>
        </p:txBody>
      </p:sp>
      <p:sp>
        <p:nvSpPr>
          <p:cNvPr id="30" name="Rectangle : coins arrondis 18 - 3">
            <a:extLst>
              <a:ext uri="{FF2B5EF4-FFF2-40B4-BE49-F238E27FC236}">
                <a16:creationId xmlns:a16="http://schemas.microsoft.com/office/drawing/2014/main" id="{025D41F7-1217-103A-3A39-2D41F6F57515}"/>
              </a:ext>
            </a:extLst>
          </p:cNvPr>
          <p:cNvSpPr/>
          <p:nvPr/>
        </p:nvSpPr>
        <p:spPr>
          <a:xfrm>
            <a:off x="4378131" y="399763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92D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7</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1" name="Rectangle : coins arrondis 18 - 3">
            <a:extLst>
              <a:ext uri="{FF2B5EF4-FFF2-40B4-BE49-F238E27FC236}">
                <a16:creationId xmlns:a16="http://schemas.microsoft.com/office/drawing/2014/main" id="{3FA03B3A-79AB-CF70-7998-2AC26F116046}"/>
              </a:ext>
            </a:extLst>
          </p:cNvPr>
          <p:cNvSpPr/>
          <p:nvPr/>
        </p:nvSpPr>
        <p:spPr>
          <a:xfrm>
            <a:off x="191225" y="401083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92D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إنتاج نص إخباري (2)</a:t>
            </a:r>
            <a:endParaRPr lang="fr-FR" sz="2000" dirty="0">
              <a:solidFill>
                <a:prstClr val="black"/>
              </a:solidFill>
              <a:latin typeface="Calibri" panose="020F0502020204030204" pitchFamily="34" charset="0"/>
              <a:cs typeface="Calibri" panose="020F0502020204030204" pitchFamily="34" charset="0"/>
            </a:endParaRPr>
          </a:p>
        </p:txBody>
      </p:sp>
      <p:sp>
        <p:nvSpPr>
          <p:cNvPr id="32" name="Rectangle : coins arrondis 18 - 3">
            <a:extLst>
              <a:ext uri="{FF2B5EF4-FFF2-40B4-BE49-F238E27FC236}">
                <a16:creationId xmlns:a16="http://schemas.microsoft.com/office/drawing/2014/main" id="{F20FD93F-7D8E-1AE2-4C79-D44404FA68B0}"/>
              </a:ext>
            </a:extLst>
          </p:cNvPr>
          <p:cNvSpPr/>
          <p:nvPr/>
        </p:nvSpPr>
        <p:spPr>
          <a:xfrm>
            <a:off x="4368299" y="498086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8</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3" name="Rectangle : coins arrondis 18 - 3">
            <a:extLst>
              <a:ext uri="{FF2B5EF4-FFF2-40B4-BE49-F238E27FC236}">
                <a16:creationId xmlns:a16="http://schemas.microsoft.com/office/drawing/2014/main" id="{BC330BD9-3A19-80FB-11E5-6BD9EF5179D5}"/>
              </a:ext>
            </a:extLst>
          </p:cNvPr>
          <p:cNvSpPr/>
          <p:nvPr/>
        </p:nvSpPr>
        <p:spPr>
          <a:xfrm>
            <a:off x="181393" y="499406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دعم وتقويم</a:t>
            </a:r>
            <a:endParaRPr lang="fr-FR" sz="2000" dirty="0">
              <a:solidFill>
                <a:prstClr val="black"/>
              </a:solidFill>
              <a:latin typeface="Calibri" panose="020F0502020204030204" pitchFamily="34" charset="0"/>
              <a:cs typeface="Calibri" panose="020F0502020204030204" pitchFamily="34" charset="0"/>
            </a:endParaRPr>
          </a:p>
        </p:txBody>
      </p:sp>
      <p:sp>
        <p:nvSpPr>
          <p:cNvPr id="34" name="Rectangle : coins arrondis 18 - 3">
            <a:extLst>
              <a:ext uri="{FF2B5EF4-FFF2-40B4-BE49-F238E27FC236}">
                <a16:creationId xmlns:a16="http://schemas.microsoft.com/office/drawing/2014/main" id="{10D0D490-4048-12D9-D498-9672B2801D4A}"/>
              </a:ext>
            </a:extLst>
          </p:cNvPr>
          <p:cNvSpPr/>
          <p:nvPr/>
        </p:nvSpPr>
        <p:spPr>
          <a:xfrm>
            <a:off x="10341408" y="497595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4 </a:t>
            </a:r>
            <a:endParaRPr lang="fr-FR" sz="2000"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CCD75237-D991-BF1E-29EC-9145F7075CF3}"/>
              </a:ext>
            </a:extLst>
          </p:cNvPr>
          <p:cNvSpPr/>
          <p:nvPr/>
        </p:nvSpPr>
        <p:spPr>
          <a:xfrm>
            <a:off x="6154502" y="498914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ما الذكاء الاصطناعي؟  (ح1)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pic>
        <p:nvPicPr>
          <p:cNvPr id="7" name="Picture 2" descr="Image générée">
            <a:extLst>
              <a:ext uri="{FF2B5EF4-FFF2-40B4-BE49-F238E27FC236}">
                <a16:creationId xmlns:a16="http://schemas.microsoft.com/office/drawing/2014/main" id="{01697C5C-AD13-A3F7-98AA-E3A39DD12F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384;p11">
            <a:extLst>
              <a:ext uri="{FF2B5EF4-FFF2-40B4-BE49-F238E27FC236}">
                <a16:creationId xmlns:a16="http://schemas.microsoft.com/office/drawing/2014/main" id="{6E60DB3D-2A61-1F85-B787-7656319C3961}"/>
              </a:ext>
            </a:extLst>
          </p:cNvPr>
          <p:cNvSpPr/>
          <p:nvPr/>
        </p:nvSpPr>
        <p:spPr>
          <a:xfrm>
            <a:off x="3049529" y="230868"/>
            <a:ext cx="7346212" cy="646290"/>
          </a:xfrm>
          <a:prstGeom prst="rect">
            <a:avLst/>
          </a:prstGeom>
          <a:noFill/>
          <a:ln>
            <a:noFill/>
          </a:ln>
        </p:spPr>
        <p:txBody>
          <a:bodyPr spcFirstLastPara="1" wrap="square" lIns="91425" tIns="45700" rIns="91425" bIns="45700" anchor="t" anchorCtr="0">
            <a:spAutoFit/>
          </a:bodyPr>
          <a:lstStyle/>
          <a:p>
            <a:pPr lvl="0" algn="just" rtl="1">
              <a:buClr>
                <a:srgbClr val="000000"/>
              </a:buClr>
              <a:buSzPts val="3200"/>
              <a:defRPr/>
            </a:pPr>
            <a:r>
              <a:rPr lang="ar-MA" sz="3600" b="1" dirty="0">
                <a:solidFill>
                  <a:srgbClr val="002060"/>
                </a:solidFill>
                <a:latin typeface="Calibri" panose="020F0502020204030204" pitchFamily="34" charset="0"/>
                <a:cs typeface="Calibri" panose="020F0502020204030204" pitchFamily="34" charset="0"/>
                <a:sym typeface="Calibri"/>
              </a:rPr>
              <a:t>تنظيم حصة</a:t>
            </a:r>
            <a:r>
              <a:rPr lang="ar-SA" sz="3600" b="1" dirty="0">
                <a:solidFill>
                  <a:srgbClr val="002060"/>
                </a:solidFill>
                <a:latin typeface="Calibri" panose="020F0502020204030204" pitchFamily="34" charset="0"/>
                <a:cs typeface="Calibri" panose="020F0502020204030204" pitchFamily="34" charset="0"/>
                <a:sym typeface="Calibri"/>
              </a:rPr>
              <a:t> </a:t>
            </a:r>
            <a:r>
              <a:rPr lang="ar-MA" sz="3600" b="1" dirty="0">
                <a:solidFill>
                  <a:srgbClr val="002060"/>
                </a:solidFill>
                <a:latin typeface="Calibri" panose="020F0502020204030204" pitchFamily="34" charset="0"/>
                <a:cs typeface="Calibri" panose="020F0502020204030204" pitchFamily="34" charset="0"/>
                <a:sym typeface="Calibri"/>
              </a:rPr>
              <a:t>الإنتاج الكتابي: ورشة الكتابة (2)</a:t>
            </a:r>
            <a:endParaRPr sz="3600" b="1" dirty="0">
              <a:solidFill>
                <a:srgbClr val="002060"/>
              </a:solidFill>
              <a:latin typeface="Calibri" panose="020F0502020204030204" pitchFamily="34" charset="0"/>
              <a:cs typeface="Calibri" panose="020F0502020204030204" pitchFamily="34" charset="0"/>
              <a:sym typeface="Calibri"/>
            </a:endParaRPr>
          </a:p>
        </p:txBody>
      </p:sp>
      <p:grpSp>
        <p:nvGrpSpPr>
          <p:cNvPr id="16" name="Groupe 15">
            <a:extLst>
              <a:ext uri="{FF2B5EF4-FFF2-40B4-BE49-F238E27FC236}">
                <a16:creationId xmlns:a16="http://schemas.microsoft.com/office/drawing/2014/main" id="{083A545C-CA00-B1BB-D8A8-E959181B53E5}"/>
              </a:ext>
            </a:extLst>
          </p:cNvPr>
          <p:cNvGrpSpPr/>
          <p:nvPr/>
        </p:nvGrpSpPr>
        <p:grpSpPr>
          <a:xfrm>
            <a:off x="1148018" y="1233724"/>
            <a:ext cx="9600993" cy="5072667"/>
            <a:chOff x="2159302" y="1382561"/>
            <a:chExt cx="8127697" cy="5072667"/>
          </a:xfrm>
        </p:grpSpPr>
        <p:sp>
          <p:nvSpPr>
            <p:cNvPr id="17" name="Rectangle : coins arrondis 10">
              <a:extLst>
                <a:ext uri="{FF2B5EF4-FFF2-40B4-BE49-F238E27FC236}">
                  <a16:creationId xmlns:a16="http://schemas.microsoft.com/office/drawing/2014/main" id="{6FA9733B-6823-6946-0E64-64676D2E3DCE}"/>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18" name="Rectangle 17">
              <a:extLst>
                <a:ext uri="{FF2B5EF4-FFF2-40B4-BE49-F238E27FC236}">
                  <a16:creationId xmlns:a16="http://schemas.microsoft.com/office/drawing/2014/main" id="{9EA0A186-151C-BB3F-3696-AB54EC5D371A}"/>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19" name="Oval 43">
            <a:extLst>
              <a:ext uri="{FF2B5EF4-FFF2-40B4-BE49-F238E27FC236}">
                <a16:creationId xmlns:a16="http://schemas.microsoft.com/office/drawing/2014/main" id="{EC239F5C-81E7-125E-1329-8D711144E7EC}"/>
              </a:ext>
            </a:extLst>
          </p:cNvPr>
          <p:cNvSpPr/>
          <p:nvPr/>
        </p:nvSpPr>
        <p:spPr>
          <a:xfrm>
            <a:off x="2347816" y="1822316"/>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0" name="Oval 45">
            <a:extLst>
              <a:ext uri="{FF2B5EF4-FFF2-40B4-BE49-F238E27FC236}">
                <a16:creationId xmlns:a16="http://schemas.microsoft.com/office/drawing/2014/main" id="{64B0B5F0-78BD-7591-9389-1D9AF30D11B4}"/>
              </a:ext>
            </a:extLst>
          </p:cNvPr>
          <p:cNvSpPr/>
          <p:nvPr/>
        </p:nvSpPr>
        <p:spPr>
          <a:xfrm>
            <a:off x="2347816" y="224243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1" name="Oval 47">
            <a:extLst>
              <a:ext uri="{FF2B5EF4-FFF2-40B4-BE49-F238E27FC236}">
                <a16:creationId xmlns:a16="http://schemas.microsoft.com/office/drawing/2014/main" id="{033D43EE-08FE-8FEF-4007-585CF939A56C}"/>
              </a:ext>
            </a:extLst>
          </p:cNvPr>
          <p:cNvSpPr/>
          <p:nvPr/>
        </p:nvSpPr>
        <p:spPr>
          <a:xfrm>
            <a:off x="2347816" y="3657844"/>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2" name="Oval 55">
            <a:extLst>
              <a:ext uri="{FF2B5EF4-FFF2-40B4-BE49-F238E27FC236}">
                <a16:creationId xmlns:a16="http://schemas.microsoft.com/office/drawing/2014/main" id="{B7A334FE-8FDB-6D03-0D86-C415739A027A}"/>
              </a:ext>
            </a:extLst>
          </p:cNvPr>
          <p:cNvSpPr>
            <a:spLocks noChangeAspect="1"/>
          </p:cNvSpPr>
          <p:nvPr/>
        </p:nvSpPr>
        <p:spPr>
          <a:xfrm>
            <a:off x="10248217" y="1804536"/>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23" name="Oval 56">
            <a:extLst>
              <a:ext uri="{FF2B5EF4-FFF2-40B4-BE49-F238E27FC236}">
                <a16:creationId xmlns:a16="http://schemas.microsoft.com/office/drawing/2014/main" id="{CC0B4853-F353-9070-2A5A-190F6160F5E3}"/>
              </a:ext>
            </a:extLst>
          </p:cNvPr>
          <p:cNvSpPr>
            <a:spLocks noChangeAspect="1"/>
          </p:cNvSpPr>
          <p:nvPr/>
        </p:nvSpPr>
        <p:spPr>
          <a:xfrm>
            <a:off x="10258213" y="2358797"/>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24" name="Oval 58">
            <a:extLst>
              <a:ext uri="{FF2B5EF4-FFF2-40B4-BE49-F238E27FC236}">
                <a16:creationId xmlns:a16="http://schemas.microsoft.com/office/drawing/2014/main" id="{C670322A-0778-4B9A-D78F-33A740F65889}"/>
              </a:ext>
            </a:extLst>
          </p:cNvPr>
          <p:cNvSpPr>
            <a:spLocks noChangeAspect="1"/>
          </p:cNvSpPr>
          <p:nvPr/>
        </p:nvSpPr>
        <p:spPr>
          <a:xfrm>
            <a:off x="10180461" y="3648109"/>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25" name="Oval 60">
            <a:extLst>
              <a:ext uri="{FF2B5EF4-FFF2-40B4-BE49-F238E27FC236}">
                <a16:creationId xmlns:a16="http://schemas.microsoft.com/office/drawing/2014/main" id="{E311CB7F-3948-5628-3BA1-C46177AEC8BE}"/>
              </a:ext>
            </a:extLst>
          </p:cNvPr>
          <p:cNvSpPr>
            <a:spLocks noChangeAspect="1"/>
          </p:cNvSpPr>
          <p:nvPr/>
        </p:nvSpPr>
        <p:spPr>
          <a:xfrm>
            <a:off x="10198087" y="5775150"/>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26" name="Oval 10">
            <a:extLst>
              <a:ext uri="{FF2B5EF4-FFF2-40B4-BE49-F238E27FC236}">
                <a16:creationId xmlns:a16="http://schemas.microsoft.com/office/drawing/2014/main" id="{4C96FD38-541B-E48C-B7C7-84B9631C1620}"/>
              </a:ext>
            </a:extLst>
          </p:cNvPr>
          <p:cNvSpPr/>
          <p:nvPr/>
        </p:nvSpPr>
        <p:spPr>
          <a:xfrm>
            <a:off x="2404004" y="5479031"/>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a:solidFill>
                <a:schemeClr val="tx2"/>
              </a:solidFill>
            </a:endParaRPr>
          </a:p>
        </p:txBody>
      </p:sp>
      <p:sp>
        <p:nvSpPr>
          <p:cNvPr id="27" name="TextBox 9">
            <a:extLst>
              <a:ext uri="{FF2B5EF4-FFF2-40B4-BE49-F238E27FC236}">
                <a16:creationId xmlns:a16="http://schemas.microsoft.com/office/drawing/2014/main" id="{D3E70596-A27A-FE80-F315-F76370DC7649}"/>
              </a:ext>
            </a:extLst>
          </p:cNvPr>
          <p:cNvSpPr txBox="1"/>
          <p:nvPr/>
        </p:nvSpPr>
        <p:spPr>
          <a:xfrm>
            <a:off x="5709061" y="5833442"/>
            <a:ext cx="3922174" cy="337015"/>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اختتام</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28" name="TextBox 9">
            <a:extLst>
              <a:ext uri="{FF2B5EF4-FFF2-40B4-BE49-F238E27FC236}">
                <a16:creationId xmlns:a16="http://schemas.microsoft.com/office/drawing/2014/main" id="{76C59CFD-1E5C-2CE8-D7AB-0ABF51BA7BB3}"/>
              </a:ext>
            </a:extLst>
          </p:cNvPr>
          <p:cNvSpPr txBox="1"/>
          <p:nvPr/>
        </p:nvSpPr>
        <p:spPr>
          <a:xfrm>
            <a:off x="3806304" y="1866468"/>
            <a:ext cx="6237475" cy="335028"/>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افتتاح</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ar-MA" altLang="fr-FR" sz="2000" b="1" dirty="0">
                <a:solidFill>
                  <a:srgbClr val="002060"/>
                </a:solidFill>
                <a:ea typeface="Arial Unicode MS" pitchFamily="34" charset="-128"/>
              </a:rPr>
              <a:t> </a:t>
            </a:r>
            <a:r>
              <a:rPr lang="ar-MA" altLang="fr-FR" b="1" dirty="0">
                <a:solidFill>
                  <a:schemeClr val="tx2"/>
                </a:solidFill>
                <a:ea typeface="Arial Unicode MS" pitchFamily="34" charset="-128"/>
              </a:rPr>
              <a:t>(</a:t>
            </a:r>
            <a:r>
              <a:rPr lang="ar-MA" b="1" dirty="0">
                <a:solidFill>
                  <a:srgbClr val="106585"/>
                </a:solidFill>
                <a:latin typeface="Calibri" panose="020F0502020204030204" pitchFamily="34" charset="0"/>
                <a:cs typeface="Calibri" panose="020F0502020204030204" pitchFamily="34" charset="0"/>
              </a:rPr>
              <a:t>التصريح بالأهداف- مراقبة الواجبات المنزلية) </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29" name="TextBox 9">
            <a:extLst>
              <a:ext uri="{FF2B5EF4-FFF2-40B4-BE49-F238E27FC236}">
                <a16:creationId xmlns:a16="http://schemas.microsoft.com/office/drawing/2014/main" id="{90238F6C-7A39-9D02-0321-7B4EDE839ECA}"/>
              </a:ext>
            </a:extLst>
          </p:cNvPr>
          <p:cNvSpPr txBox="1"/>
          <p:nvPr/>
        </p:nvSpPr>
        <p:spPr>
          <a:xfrm>
            <a:off x="5073445" y="2387944"/>
            <a:ext cx="4970334" cy="1055161"/>
          </a:xfrm>
          <a:prstGeom prst="rect">
            <a:avLst/>
          </a:prstGeom>
        </p:spPr>
        <p:txBody>
          <a:bodyPr wrap="square" lIns="0" tIns="0" rIns="0" bIns="0" rtlCol="0" anchor="t">
            <a:spAutoFit/>
          </a:bodyPr>
          <a:lstStyle/>
          <a:p>
            <a:pPr algn="r" defTabSz="457212" rtl="1">
              <a:lnSpc>
                <a:spcPts val="2799"/>
              </a:lnSpc>
            </a:pPr>
            <a:r>
              <a:rPr lang="ar-MA" sz="2000" b="1" dirty="0">
                <a:solidFill>
                  <a:srgbClr val="002060"/>
                </a:solidFill>
                <a:latin typeface="Calibri" panose="020F0502020204030204" pitchFamily="34" charset="0"/>
                <a:cs typeface="Calibri" panose="020F0502020204030204" pitchFamily="34" charset="0"/>
              </a:rPr>
              <a:t>التهيئة:</a:t>
            </a:r>
          </a:p>
          <a:p>
            <a:pPr marL="342900" indent="-342900" algn="r" defTabSz="457212" rtl="1">
              <a:lnSpc>
                <a:spcPts val="2799"/>
              </a:lnSpc>
              <a:buFont typeface="Wingdings" panose="05000000000000000000" pitchFamily="2" charset="2"/>
              <a:buChar char="ü"/>
            </a:pPr>
            <a:r>
              <a:rPr lang="ar-MA" sz="2000" b="1" dirty="0">
                <a:solidFill>
                  <a:srgbClr val="002060"/>
                </a:solidFill>
                <a:latin typeface="Calibri" panose="020F0502020204030204" pitchFamily="34" charset="0"/>
                <a:cs typeface="Calibri" panose="020F0502020204030204" pitchFamily="34" charset="0"/>
              </a:rPr>
              <a:t>التذكير بعناصر النص الإخباري</a:t>
            </a:r>
          </a:p>
          <a:p>
            <a:pPr marL="342900" indent="-342900" algn="r" defTabSz="457212" rtl="1">
              <a:lnSpc>
                <a:spcPts val="2799"/>
              </a:lnSpc>
              <a:buFont typeface="Wingdings" panose="05000000000000000000" pitchFamily="2" charset="2"/>
              <a:buChar char="ü"/>
            </a:pPr>
            <a:r>
              <a:rPr lang="ar-MA" sz="2000" b="1" dirty="0">
                <a:solidFill>
                  <a:srgbClr val="002060"/>
                </a:solidFill>
                <a:latin typeface="Calibri" panose="020F0502020204030204" pitchFamily="34" charset="0"/>
                <a:cs typeface="Calibri" panose="020F0502020204030204" pitchFamily="34" charset="0"/>
              </a:rPr>
              <a:t>عرض مقومات الإنجاز (شبكة المعايير)  </a:t>
            </a:r>
            <a:endParaRPr lang="fr-FR" sz="2000" b="1" dirty="0">
              <a:solidFill>
                <a:srgbClr val="002060"/>
              </a:solidFill>
              <a:latin typeface="Calibri" panose="020F0502020204030204" pitchFamily="34" charset="0"/>
              <a:cs typeface="Calibri" panose="020F0502020204030204" pitchFamily="34" charset="0"/>
            </a:endParaRPr>
          </a:p>
        </p:txBody>
      </p:sp>
      <p:sp>
        <p:nvSpPr>
          <p:cNvPr id="30" name="TextBox 9">
            <a:extLst>
              <a:ext uri="{FF2B5EF4-FFF2-40B4-BE49-F238E27FC236}">
                <a16:creationId xmlns:a16="http://schemas.microsoft.com/office/drawing/2014/main" id="{86CAB0DE-F24E-1E38-10CE-30A6CC5BD24A}"/>
              </a:ext>
            </a:extLst>
          </p:cNvPr>
          <p:cNvSpPr txBox="1"/>
          <p:nvPr/>
        </p:nvSpPr>
        <p:spPr>
          <a:xfrm>
            <a:off x="4262444" y="3746401"/>
            <a:ext cx="5621243" cy="1645066"/>
          </a:xfrm>
          <a:prstGeom prst="rect">
            <a:avLst/>
          </a:prstGeom>
        </p:spPr>
        <p:txBody>
          <a:bodyPr wrap="square" lIns="0" tIns="0" rIns="0" bIns="0" rtlCol="0" anchor="t">
            <a:spAutoFit/>
          </a:bodyPr>
          <a:lstStyle/>
          <a:p>
            <a:pPr algn="r" defTabSz="685834" rtl="1">
              <a:defRPr/>
            </a:pPr>
            <a:r>
              <a:rPr lang="ar-MA" sz="2000" b="1" dirty="0">
                <a:solidFill>
                  <a:srgbClr val="002060"/>
                </a:solidFill>
                <a:latin typeface="Calibri" panose="020F0502020204030204" pitchFamily="34" charset="0"/>
                <a:cs typeface="Calibri" panose="020F0502020204030204" pitchFamily="34" charset="0"/>
              </a:rPr>
              <a:t>ورشة الكتابة: إنتاج نص إخباري (الكتابة)</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عرض وضعية الكتابة وشرح المطلوب</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الكتابة</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التقويم والدعم والتغذية الراجعة</a:t>
            </a:r>
          </a:p>
        </p:txBody>
      </p:sp>
      <p:sp>
        <p:nvSpPr>
          <p:cNvPr id="31" name="Rectangle 30">
            <a:extLst>
              <a:ext uri="{FF2B5EF4-FFF2-40B4-BE49-F238E27FC236}">
                <a16:creationId xmlns:a16="http://schemas.microsoft.com/office/drawing/2014/main" id="{018E9441-EBC4-3165-F07B-F8D1DC59B328}"/>
              </a:ext>
            </a:extLst>
          </p:cNvPr>
          <p:cNvSpPr/>
          <p:nvPr/>
        </p:nvSpPr>
        <p:spPr>
          <a:xfrm>
            <a:off x="2973758" y="2002189"/>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02</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2" name="Rectangle 31">
            <a:extLst>
              <a:ext uri="{FF2B5EF4-FFF2-40B4-BE49-F238E27FC236}">
                <a16:creationId xmlns:a16="http://schemas.microsoft.com/office/drawing/2014/main" id="{EA4AC5C4-BEF8-F483-667A-E67E2C90943B}"/>
              </a:ext>
            </a:extLst>
          </p:cNvPr>
          <p:cNvSpPr/>
          <p:nvPr/>
        </p:nvSpPr>
        <p:spPr>
          <a:xfrm>
            <a:off x="2983155" y="3770058"/>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45</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دقيقة</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3" name="Rectangle 32">
            <a:extLst>
              <a:ext uri="{FF2B5EF4-FFF2-40B4-BE49-F238E27FC236}">
                <a16:creationId xmlns:a16="http://schemas.microsoft.com/office/drawing/2014/main" id="{7EFEF471-2C14-0D70-4614-26CFB8CEDC92}"/>
              </a:ext>
            </a:extLst>
          </p:cNvPr>
          <p:cNvSpPr/>
          <p:nvPr/>
        </p:nvSpPr>
        <p:spPr>
          <a:xfrm>
            <a:off x="3130582" y="5656918"/>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03</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4" name="ZoneTexte 19">
            <a:extLst>
              <a:ext uri="{FF2B5EF4-FFF2-40B4-BE49-F238E27FC236}">
                <a16:creationId xmlns:a16="http://schemas.microsoft.com/office/drawing/2014/main" id="{47DA197F-A192-65D0-1454-D7475A633F33}"/>
              </a:ext>
            </a:extLst>
          </p:cNvPr>
          <p:cNvSpPr txBox="1"/>
          <p:nvPr/>
        </p:nvSpPr>
        <p:spPr>
          <a:xfrm>
            <a:off x="2994226" y="2362377"/>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05 دقائق</a:t>
            </a:r>
            <a:endParaRPr kumimoji="0" lang="fr-FR" sz="1867" b="1" i="0" u="none" strike="noStrike" kern="1200" cap="none" spc="0" normalizeH="0" baseline="0" noProof="0" dirty="0">
              <a:ln>
                <a:noFill/>
              </a:ln>
              <a:solidFill>
                <a:srgbClr val="156082"/>
              </a:solidFill>
              <a:effectLst/>
              <a:uLnTx/>
              <a:uFillTx/>
              <a:latin typeface="Poppins ExtraBold" panose="020B0604020202020204" charset="0"/>
              <a:ea typeface="+mn-ea"/>
              <a:cs typeface="+mn-cs"/>
            </a:endParaRPr>
          </a:p>
        </p:txBody>
      </p:sp>
    </p:spTree>
    <p:extLst>
      <p:ext uri="{BB962C8B-B14F-4D97-AF65-F5344CB8AC3E}">
        <p14:creationId xmlns:p14="http://schemas.microsoft.com/office/powerpoint/2010/main" val="211255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ar-MA" sz="3600" b="1" dirty="0">
                  <a:solidFill>
                    <a:prstClr val="black"/>
                  </a:solidFill>
                  <a:latin typeface="Calibri" panose="020F0502020204030204"/>
                  <a:sym typeface="Calibri"/>
                </a:rPr>
                <a:t>02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688917" y="3794627"/>
            <a:ext cx="707602" cy="707602"/>
          </a:xfrm>
          <a:prstGeom prst="rect">
            <a:avLst/>
          </a:prstGeom>
          <a:noFill/>
          <a:ln>
            <a:noFill/>
          </a:ln>
        </p:spPr>
      </p:pic>
      <p:sp>
        <p:nvSpPr>
          <p:cNvPr id="8" name="Google Shape;1207;p11">
            <a:extLst>
              <a:ext uri="{FF2B5EF4-FFF2-40B4-BE49-F238E27FC236}">
                <a16:creationId xmlns:a16="http://schemas.microsoft.com/office/drawing/2014/main" id="{4C4C3785-936C-467C-76CC-E568C0F7FC61}"/>
              </a:ext>
            </a:extLst>
          </p:cNvPr>
          <p:cNvSpPr/>
          <p:nvPr/>
        </p:nvSpPr>
        <p:spPr>
          <a:xfrm>
            <a:off x="755198" y="3680610"/>
            <a:ext cx="9824311"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إنتاج نص/ تقرير إخباري حول أهمية الذكاء الاصطناعي واستعمالاته</a:t>
            </a:r>
            <a:r>
              <a:rPr lang="ar-MA" sz="3200" b="1" dirty="0">
                <a:solidFill>
                  <a:srgbClr val="106585"/>
                </a:solidFill>
                <a:ea typeface="Calibri"/>
                <a:cs typeface="Calibri"/>
                <a:sym typeface="Calibri"/>
              </a:rPr>
              <a:t>.</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CB6D3-D030-8660-C07E-D985091578C5}"/>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BB92142-C635-DB10-BC53-5AA129E85613}"/>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57C78D3C-EF70-9687-F0D1-F438F709EF17}"/>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EA1F5B2F-CCD6-1B9B-E4BB-BD257B27170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4F875723-8D0B-0C13-9012-98F6B660AB4B}"/>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B62A085-B14A-2C44-2C9F-9CD89C8ACF47}"/>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38FFDDE1-CDBA-5F1D-54B5-A3A0E3A7BD44}"/>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sp>
        <p:nvSpPr>
          <p:cNvPr id="5" name="ZoneTexte 4">
            <a:extLst>
              <a:ext uri="{FF2B5EF4-FFF2-40B4-BE49-F238E27FC236}">
                <a16:creationId xmlns:a16="http://schemas.microsoft.com/office/drawing/2014/main" id="{89B147C4-C094-6B42-BA87-F3E48EA78DF8}"/>
              </a:ext>
            </a:extLst>
          </p:cNvPr>
          <p:cNvSpPr txBox="1"/>
          <p:nvPr/>
        </p:nvSpPr>
        <p:spPr>
          <a:xfrm>
            <a:off x="5006985" y="1885513"/>
            <a:ext cx="5595077" cy="2339102"/>
          </a:xfrm>
          <a:prstGeom prst="rect">
            <a:avLst/>
          </a:prstGeom>
          <a:noFill/>
        </p:spPr>
        <p:txBody>
          <a:bodyPr wrap="square">
            <a:spAutoFit/>
          </a:bodyPr>
          <a:lstStyle/>
          <a:p>
            <a:pPr marL="0" marR="0" lvl="0" indent="0" algn="ctr" rtl="1">
              <a:spcBef>
                <a:spcPts val="0"/>
              </a:spcBef>
              <a:spcAft>
                <a:spcPts val="0"/>
              </a:spcAft>
              <a:buNone/>
            </a:pPr>
            <a:r>
              <a:rPr lang="ar-MA" sz="8000" b="1" dirty="0">
                <a:solidFill>
                  <a:schemeClr val="accent2"/>
                </a:solidFill>
                <a:latin typeface="Calibri"/>
                <a:ea typeface="Calibri"/>
                <a:cs typeface="Calibri"/>
                <a:sym typeface="Calibri"/>
              </a:rPr>
              <a:t>التهيئة</a:t>
            </a:r>
            <a:endParaRPr lang="ar-MA" sz="5400" dirty="0"/>
          </a:p>
          <a:p>
            <a:pPr marL="0" marR="0" lvl="0" indent="0" algn="ctr" rtl="1">
              <a:spcBef>
                <a:spcPts val="0"/>
              </a:spcBef>
              <a:spcAft>
                <a:spcPts val="0"/>
              </a:spcAft>
              <a:buNone/>
            </a:pPr>
            <a:r>
              <a:rPr lang="ar-MA" sz="6600" b="1" dirty="0">
                <a:solidFill>
                  <a:srgbClr val="44546A"/>
                </a:solidFill>
                <a:latin typeface="Calibri"/>
                <a:ea typeface="Calibri"/>
                <a:cs typeface="Calibri"/>
                <a:sym typeface="Calibri"/>
              </a:rPr>
              <a:t>05 دقائق</a:t>
            </a:r>
          </a:p>
        </p:txBody>
      </p:sp>
      <p:pic>
        <p:nvPicPr>
          <p:cNvPr id="2" name="Picture 2">
            <a:extLst>
              <a:ext uri="{FF2B5EF4-FFF2-40B4-BE49-F238E27FC236}">
                <a16:creationId xmlns:a16="http://schemas.microsoft.com/office/drawing/2014/main" id="{CA86F8EA-B7C0-7BB6-36F7-5C2C721BCD9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2794044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E80FB-53D4-C72D-9DE4-26FE01D5F47B}"/>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E4E24868-97DA-32A5-4BDE-107D7194E5DB}"/>
              </a:ext>
            </a:extLst>
          </p:cNvPr>
          <p:cNvGrpSpPr/>
          <p:nvPr/>
        </p:nvGrpSpPr>
        <p:grpSpPr>
          <a:xfrm>
            <a:off x="5048250" y="1561073"/>
            <a:ext cx="6694017" cy="3932707"/>
            <a:chOff x="4572000" y="1583372"/>
            <a:chExt cx="6694017" cy="3932707"/>
          </a:xfrm>
        </p:grpSpPr>
        <p:grpSp>
          <p:nvGrpSpPr>
            <p:cNvPr id="6" name="Group 14">
              <a:extLst>
                <a:ext uri="{FF2B5EF4-FFF2-40B4-BE49-F238E27FC236}">
                  <a16:creationId xmlns:a16="http://schemas.microsoft.com/office/drawing/2014/main" id="{08871E2C-816C-C4EC-20A4-DC9C5500DD2E}"/>
                </a:ext>
              </a:extLst>
            </p:cNvPr>
            <p:cNvGrpSpPr/>
            <p:nvPr/>
          </p:nvGrpSpPr>
          <p:grpSpPr>
            <a:xfrm>
              <a:off x="4572000" y="1642150"/>
              <a:ext cx="6694017" cy="3873929"/>
              <a:chOff x="1641585" y="1048972"/>
              <a:chExt cx="5867403" cy="3260732"/>
            </a:xfrm>
          </p:grpSpPr>
          <p:sp>
            <p:nvSpPr>
              <p:cNvPr id="9" name="Rectangle : coins arrondis 10">
                <a:extLst>
                  <a:ext uri="{FF2B5EF4-FFF2-40B4-BE49-F238E27FC236}">
                    <a16:creationId xmlns:a16="http://schemas.microsoft.com/office/drawing/2014/main" id="{6E32BDA3-0131-274B-392D-8871732B3EB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0" name="Rectangle 18">
                <a:extLst>
                  <a:ext uri="{FF2B5EF4-FFF2-40B4-BE49-F238E27FC236}">
                    <a16:creationId xmlns:a16="http://schemas.microsoft.com/office/drawing/2014/main" id="{3213B3B3-D28D-5696-DD10-119D4EAE799C}"/>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1" name="Rectangle 19">
                <a:extLst>
                  <a:ext uri="{FF2B5EF4-FFF2-40B4-BE49-F238E27FC236}">
                    <a16:creationId xmlns:a16="http://schemas.microsoft.com/office/drawing/2014/main" id="{3282B42E-C2DB-414D-2594-C40322F3CEEF}"/>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8" name="TextBox 6">
              <a:extLst>
                <a:ext uri="{FF2B5EF4-FFF2-40B4-BE49-F238E27FC236}">
                  <a16:creationId xmlns:a16="http://schemas.microsoft.com/office/drawing/2014/main" id="{FFD129AE-DFB2-2F34-6E1E-2F5DDDA810E4}"/>
                </a:ext>
              </a:extLst>
            </p:cNvPr>
            <p:cNvSpPr txBox="1"/>
            <p:nvPr/>
          </p:nvSpPr>
          <p:spPr>
            <a:xfrm>
              <a:off x="4793540" y="1583372"/>
              <a:ext cx="6369613" cy="3549241"/>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3600" b="1" kern="0" dirty="0">
                  <a:solidFill>
                    <a:schemeClr val="accent2"/>
                  </a:solidFill>
                  <a:latin typeface="Calibri"/>
                  <a:ea typeface="Calibri"/>
                  <a:cs typeface="Calibri"/>
                  <a:sym typeface="Calibri"/>
                </a:rPr>
                <a:t>التذكير بعناصر النص الإخباري</a:t>
              </a:r>
            </a:p>
            <a:p>
              <a:pPr lvl="0" algn="ctr" defTabSz="1219170">
                <a:lnSpc>
                  <a:spcPct val="131218"/>
                </a:lnSpc>
                <a:defRPr sz="1800" b="0" i="0" u="none" strike="noStrike" kern="0" cap="none" spc="0" baseline="0">
                  <a:solidFill>
                    <a:srgbClr val="000000"/>
                  </a:solidFill>
                  <a:uFillTx/>
                </a:defRPr>
              </a:pPr>
              <a:br>
                <a:rPr lang="ar-MA" sz="4800" b="1" kern="0" dirty="0">
                  <a:solidFill>
                    <a:srgbClr val="44546A"/>
                  </a:solidFill>
                  <a:latin typeface="Calibri"/>
                  <a:ea typeface="Calibri"/>
                  <a:cs typeface="Calibri"/>
                  <a:sym typeface="Calibri"/>
                </a:rPr>
              </a:b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grpSp>
        <p:nvGrpSpPr>
          <p:cNvPr id="17" name="Group 43">
            <a:extLst>
              <a:ext uri="{FF2B5EF4-FFF2-40B4-BE49-F238E27FC236}">
                <a16:creationId xmlns:a16="http://schemas.microsoft.com/office/drawing/2014/main" id="{A146DED4-F806-592D-446E-CD79E8923451}"/>
              </a:ext>
            </a:extLst>
          </p:cNvPr>
          <p:cNvGrpSpPr/>
          <p:nvPr/>
        </p:nvGrpSpPr>
        <p:grpSpPr>
          <a:xfrm>
            <a:off x="9124336" y="5704383"/>
            <a:ext cx="2687502" cy="936371"/>
            <a:chOff x="8534400" y="4917801"/>
            <a:chExt cx="2687501" cy="936370"/>
          </a:xfrm>
        </p:grpSpPr>
        <p:sp>
          <p:nvSpPr>
            <p:cNvPr id="18" name="Oval 41">
              <a:extLst>
                <a:ext uri="{FF2B5EF4-FFF2-40B4-BE49-F238E27FC236}">
                  <a16:creationId xmlns:a16="http://schemas.microsoft.com/office/drawing/2014/main" id="{2ADCB594-E90A-EF3A-5AA6-8F4F5FE4F3AD}"/>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9" name="Rectangle 18">
              <a:extLst>
                <a:ext uri="{FF2B5EF4-FFF2-40B4-BE49-F238E27FC236}">
                  <a16:creationId xmlns:a16="http://schemas.microsoft.com/office/drawing/2014/main" id="{E158B82C-68ED-9BF9-47F4-068D73AE10D1}"/>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rtl="1"/>
              <a:r>
                <a:rPr lang="ar-MA" sz="3600" b="1" dirty="0">
                  <a:solidFill>
                    <a:srgbClr val="44546A"/>
                  </a:solidFill>
                  <a:latin typeface="Calibri"/>
                  <a:ea typeface="Calibri"/>
                  <a:cs typeface="Calibri"/>
                  <a:sym typeface="Calibri"/>
                </a:rPr>
                <a:t>08 دقائق </a:t>
              </a:r>
            </a:p>
          </p:txBody>
        </p:sp>
      </p:grpSp>
      <p:pic>
        <p:nvPicPr>
          <p:cNvPr id="2" name="Image 1">
            <a:extLst>
              <a:ext uri="{FF2B5EF4-FFF2-40B4-BE49-F238E27FC236}">
                <a16:creationId xmlns:a16="http://schemas.microsoft.com/office/drawing/2014/main" id="{D2F386B3-4DB3-AAFF-B2C3-B17FE057ED29}"/>
              </a:ext>
            </a:extLst>
          </p:cNvPr>
          <p:cNvPicPr>
            <a:picLocks noChangeAspect="1"/>
          </p:cNvPicPr>
          <p:nvPr/>
        </p:nvPicPr>
        <p:blipFill>
          <a:blip r:embed="rId3"/>
          <a:stretch>
            <a:fillRect/>
          </a:stretch>
        </p:blipFill>
        <p:spPr>
          <a:xfrm>
            <a:off x="0" y="1428505"/>
            <a:ext cx="5029219" cy="2651882"/>
          </a:xfrm>
          <a:prstGeom prst="rect">
            <a:avLst/>
          </a:prstGeom>
        </p:spPr>
      </p:pic>
      <p:pic>
        <p:nvPicPr>
          <p:cNvPr id="3" name="Image 2">
            <a:extLst>
              <a:ext uri="{FF2B5EF4-FFF2-40B4-BE49-F238E27FC236}">
                <a16:creationId xmlns:a16="http://schemas.microsoft.com/office/drawing/2014/main" id="{B1140194-DA74-0308-E005-06AA8EB88A99}"/>
              </a:ext>
            </a:extLst>
          </p:cNvPr>
          <p:cNvPicPr>
            <a:picLocks noChangeAspect="1"/>
          </p:cNvPicPr>
          <p:nvPr/>
        </p:nvPicPr>
        <p:blipFill>
          <a:blip r:embed="rId4"/>
          <a:stretch>
            <a:fillRect/>
          </a:stretch>
        </p:blipFill>
        <p:spPr>
          <a:xfrm>
            <a:off x="68826" y="4080387"/>
            <a:ext cx="4952487" cy="1333616"/>
          </a:xfrm>
          <a:prstGeom prst="rect">
            <a:avLst/>
          </a:prstGeom>
        </p:spPr>
      </p:pic>
    </p:spTree>
    <p:extLst>
      <p:ext uri="{BB962C8B-B14F-4D97-AF65-F5344CB8AC3E}">
        <p14:creationId xmlns:p14="http://schemas.microsoft.com/office/powerpoint/2010/main" val="2403143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902;p55">
            <a:extLst>
              <a:ext uri="{FF2B5EF4-FFF2-40B4-BE49-F238E27FC236}">
                <a16:creationId xmlns:a16="http://schemas.microsoft.com/office/drawing/2014/main" id="{90C528D3-042E-2D59-12AD-51A203875B72}"/>
              </a:ext>
            </a:extLst>
          </p:cNvPr>
          <p:cNvSpPr txBox="1"/>
          <p:nvPr/>
        </p:nvSpPr>
        <p:spPr>
          <a:xfrm>
            <a:off x="987355" y="197049"/>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ea typeface="Calibri"/>
                <a:cs typeface="Calibri"/>
                <a:sym typeface="Calibri"/>
              </a:rPr>
              <a:t>نبدأ أولا، بالتذكير بعناصر نموذج الكتابة والوظيفة المنتظرة منه ثم ننتقل إلى الكتابة </a:t>
            </a:r>
          </a:p>
        </p:txBody>
      </p:sp>
      <p:sp>
        <p:nvSpPr>
          <p:cNvPr id="7" name="Espace réservé du texte 3">
            <a:extLst>
              <a:ext uri="{FF2B5EF4-FFF2-40B4-BE49-F238E27FC236}">
                <a16:creationId xmlns:a16="http://schemas.microsoft.com/office/drawing/2014/main" id="{CCF182BB-914A-720C-85B3-FDE1CE152AA9}"/>
              </a:ext>
            </a:extLst>
          </p:cNvPr>
          <p:cNvSpPr txBox="1">
            <a:spLocks/>
          </p:cNvSpPr>
          <p:nvPr/>
        </p:nvSpPr>
        <p:spPr>
          <a:xfrm>
            <a:off x="643780" y="582451"/>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المتعلمين إلى تذكر عناصر كتابة نص إخباري مستعينا بأسئلة توجيهية تروم التذكير والتثبيت</a:t>
            </a:r>
            <a:endParaRPr lang="fr-FR" dirty="0">
              <a:solidFill>
                <a:srgbClr val="BFBFBF"/>
              </a:solidFill>
            </a:endParaRPr>
          </a:p>
        </p:txBody>
      </p:sp>
      <p:sp>
        <p:nvSpPr>
          <p:cNvPr id="2" name="ZoneTexte 1">
            <a:extLst>
              <a:ext uri="{FF2B5EF4-FFF2-40B4-BE49-F238E27FC236}">
                <a16:creationId xmlns:a16="http://schemas.microsoft.com/office/drawing/2014/main" id="{10C144E8-EF5C-F145-7F48-3ED9F2CC2513}"/>
              </a:ext>
            </a:extLst>
          </p:cNvPr>
          <p:cNvSpPr txBox="1"/>
          <p:nvPr/>
        </p:nvSpPr>
        <p:spPr>
          <a:xfrm>
            <a:off x="5791200" y="1843630"/>
            <a:ext cx="3505201" cy="646331"/>
          </a:xfrm>
          <a:prstGeom prst="rect">
            <a:avLst/>
          </a:prstGeom>
          <a:solidFill>
            <a:schemeClr val="accent5">
              <a:lumMod val="20000"/>
              <a:lumOff val="8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❶</a:t>
            </a:r>
            <a:r>
              <a:rPr lang="ar-SA" sz="3600" b="1" dirty="0">
                <a:solidFill>
                  <a:srgbClr val="002060"/>
                </a:solidFill>
                <a:latin typeface="Sakkal Majalla" panose="02000000000000000000" pitchFamily="2" charset="-78"/>
                <a:cs typeface="Sakkal Majalla" panose="02000000000000000000" pitchFamily="2" charset="-78"/>
              </a:rPr>
              <a:t>- </a:t>
            </a:r>
            <a:r>
              <a:rPr lang="ar-MA" sz="3600" b="1" dirty="0">
                <a:solidFill>
                  <a:srgbClr val="002060"/>
                </a:solidFill>
                <a:latin typeface="Sakkal Majalla" panose="02000000000000000000" pitchFamily="2" charset="-78"/>
                <a:cs typeface="Sakkal Majalla" panose="02000000000000000000" pitchFamily="2" charset="-78"/>
              </a:rPr>
              <a:t>العناصر</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3" name="ZoneTexte 2">
            <a:extLst>
              <a:ext uri="{FF2B5EF4-FFF2-40B4-BE49-F238E27FC236}">
                <a16:creationId xmlns:a16="http://schemas.microsoft.com/office/drawing/2014/main" id="{5AA59A5B-E823-E397-F2D6-C8BAC67FD3FF}"/>
              </a:ext>
            </a:extLst>
          </p:cNvPr>
          <p:cNvSpPr txBox="1"/>
          <p:nvPr/>
        </p:nvSpPr>
        <p:spPr>
          <a:xfrm>
            <a:off x="5924213" y="3122825"/>
            <a:ext cx="3505201" cy="1015663"/>
          </a:xfrm>
          <a:prstGeom prst="rect">
            <a:avLst/>
          </a:prstGeom>
          <a:solidFill>
            <a:schemeClr val="tx2">
              <a:lumMod val="25000"/>
              <a:lumOff val="75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❷</a:t>
            </a:r>
            <a:r>
              <a:rPr lang="ar-SA" sz="3600" b="1" dirty="0">
                <a:solidFill>
                  <a:srgbClr val="002060"/>
                </a:solidFill>
                <a:latin typeface="Sakkal Majalla" panose="02000000000000000000" pitchFamily="2" charset="-78"/>
                <a:cs typeface="Sakkal Majalla" panose="02000000000000000000" pitchFamily="2" charset="-78"/>
              </a:rPr>
              <a:t>- </a:t>
            </a:r>
            <a:r>
              <a:rPr lang="ar-MA" sz="3200" b="1" dirty="0">
                <a:solidFill>
                  <a:srgbClr val="002060"/>
                </a:solidFill>
                <a:latin typeface="Sakkal Majalla" panose="02000000000000000000" pitchFamily="2" charset="-78"/>
                <a:cs typeface="Sakkal Majalla" panose="02000000000000000000" pitchFamily="2" charset="-78"/>
              </a:rPr>
              <a:t>الخطاطة الإخبارية</a:t>
            </a:r>
          </a:p>
          <a:p>
            <a:pPr lvl="0" algn="ctr" rtl="1"/>
            <a:r>
              <a:rPr lang="ar-MA" sz="2400" b="1" dirty="0">
                <a:solidFill>
                  <a:srgbClr val="002060"/>
                </a:solidFill>
                <a:latin typeface="Sakkal Majalla" panose="02000000000000000000" pitchFamily="2" charset="-78"/>
                <a:cs typeface="Sakkal Majalla" panose="02000000000000000000" pitchFamily="2" charset="-78"/>
              </a:rPr>
              <a:t>(تنظيم العناصر)</a:t>
            </a:r>
          </a:p>
        </p:txBody>
      </p:sp>
      <p:sp>
        <p:nvSpPr>
          <p:cNvPr id="4" name="ZoneTexte 3">
            <a:extLst>
              <a:ext uri="{FF2B5EF4-FFF2-40B4-BE49-F238E27FC236}">
                <a16:creationId xmlns:a16="http://schemas.microsoft.com/office/drawing/2014/main" id="{D308BFE6-E902-D9EF-1D08-FE9061955D8B}"/>
              </a:ext>
            </a:extLst>
          </p:cNvPr>
          <p:cNvSpPr txBox="1"/>
          <p:nvPr/>
        </p:nvSpPr>
        <p:spPr>
          <a:xfrm>
            <a:off x="5638800" y="4858057"/>
            <a:ext cx="3737600" cy="646331"/>
          </a:xfrm>
          <a:prstGeom prst="rect">
            <a:avLst/>
          </a:prstGeom>
          <a:solidFill>
            <a:schemeClr val="accent3">
              <a:lumMod val="40000"/>
              <a:lumOff val="6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❸</a:t>
            </a:r>
            <a:r>
              <a:rPr lang="ar-SA" sz="3600" b="1" dirty="0">
                <a:solidFill>
                  <a:srgbClr val="002060"/>
                </a:solidFill>
                <a:latin typeface="Sakkal Majalla" panose="02000000000000000000" pitchFamily="2" charset="-78"/>
                <a:cs typeface="Sakkal Majalla" panose="02000000000000000000" pitchFamily="2" charset="-78"/>
              </a:rPr>
              <a:t>- </a:t>
            </a:r>
            <a:r>
              <a:rPr lang="ar-MA" sz="3600" b="1" dirty="0">
                <a:solidFill>
                  <a:srgbClr val="002060"/>
                </a:solidFill>
                <a:latin typeface="Sakkal Majalla" panose="02000000000000000000" pitchFamily="2" charset="-78"/>
                <a:cs typeface="Sakkal Majalla" panose="02000000000000000000" pitchFamily="2" charset="-78"/>
              </a:rPr>
              <a:t>الموارد</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10" name="Accolade fermante 9">
            <a:extLst>
              <a:ext uri="{FF2B5EF4-FFF2-40B4-BE49-F238E27FC236}">
                <a16:creationId xmlns:a16="http://schemas.microsoft.com/office/drawing/2014/main" id="{FB77F4B3-0FC6-ADAC-6B91-9BB5938B3E1C}"/>
              </a:ext>
            </a:extLst>
          </p:cNvPr>
          <p:cNvSpPr/>
          <p:nvPr/>
        </p:nvSpPr>
        <p:spPr>
          <a:xfrm>
            <a:off x="9654049" y="2068847"/>
            <a:ext cx="936000" cy="327660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1" name="ZoneTexte 10">
            <a:extLst>
              <a:ext uri="{FF2B5EF4-FFF2-40B4-BE49-F238E27FC236}">
                <a16:creationId xmlns:a16="http://schemas.microsoft.com/office/drawing/2014/main" id="{97B93A08-C7C5-3590-A9D1-9590701C241E}"/>
              </a:ext>
            </a:extLst>
          </p:cNvPr>
          <p:cNvSpPr txBox="1"/>
          <p:nvPr/>
        </p:nvSpPr>
        <p:spPr>
          <a:xfrm rot="16200000">
            <a:off x="9609884" y="3410635"/>
            <a:ext cx="3505201" cy="646331"/>
          </a:xfrm>
          <a:prstGeom prst="rect">
            <a:avLst/>
          </a:prstGeom>
          <a:solidFill>
            <a:srgbClr val="FFC000"/>
          </a:solidFill>
          <a:ln>
            <a:solidFill>
              <a:schemeClr val="accent1"/>
            </a:solidFill>
          </a:ln>
        </p:spPr>
        <p:txBody>
          <a:bodyPr wrap="square">
            <a:spAutoFit/>
          </a:bodyPr>
          <a:lstStyle/>
          <a:p>
            <a:pPr lvl="0" algn="ctr" rtl="1"/>
            <a:r>
              <a:rPr lang="ar-MA" sz="3600" b="1" dirty="0">
                <a:solidFill>
                  <a:srgbClr val="002060"/>
                </a:solidFill>
                <a:latin typeface="Sakkal Majalla" panose="02000000000000000000" pitchFamily="2" charset="-78"/>
                <a:cs typeface="Sakkal Majalla" panose="02000000000000000000" pitchFamily="2" charset="-78"/>
              </a:rPr>
              <a:t>النص الإخباري</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12" name="ZoneTexte 11">
            <a:extLst>
              <a:ext uri="{FF2B5EF4-FFF2-40B4-BE49-F238E27FC236}">
                <a16:creationId xmlns:a16="http://schemas.microsoft.com/office/drawing/2014/main" id="{331FB1CC-7E3D-8E7A-95E8-58F4516DB116}"/>
              </a:ext>
            </a:extLst>
          </p:cNvPr>
          <p:cNvSpPr txBox="1"/>
          <p:nvPr/>
        </p:nvSpPr>
        <p:spPr>
          <a:xfrm>
            <a:off x="1626542" y="3307490"/>
            <a:ext cx="2640658" cy="646331"/>
          </a:xfrm>
          <a:prstGeom prst="rect">
            <a:avLst/>
          </a:prstGeom>
          <a:solidFill>
            <a:schemeClr val="accent2">
              <a:lumMod val="60000"/>
              <a:lumOff val="40000"/>
            </a:schemeClr>
          </a:solidFill>
          <a:ln>
            <a:solidFill>
              <a:schemeClr val="accent1"/>
            </a:solidFill>
          </a:ln>
        </p:spPr>
        <p:txBody>
          <a:bodyPr wrap="square">
            <a:spAutoFit/>
          </a:bodyPr>
          <a:lstStyle/>
          <a:p>
            <a:pPr lvl="0" algn="ctr" rtl="1"/>
            <a:r>
              <a:rPr lang="ar-MA" sz="3600" b="1" dirty="0">
                <a:solidFill>
                  <a:srgbClr val="002060"/>
                </a:solidFill>
                <a:latin typeface="Sakkal Majalla" panose="02000000000000000000" pitchFamily="2" charset="-78"/>
                <a:cs typeface="Sakkal Majalla" panose="02000000000000000000" pitchFamily="2" charset="-78"/>
              </a:rPr>
              <a:t>الوظيفة؟</a:t>
            </a:r>
            <a:endParaRPr lang="ar-MA" sz="2000" b="1" dirty="0">
              <a:solidFill>
                <a:srgbClr val="00206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7809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92BF6-A193-31AB-1A53-69C84B88C1EF}"/>
            </a:ext>
          </a:extLst>
        </p:cNvPr>
        <p:cNvGrpSpPr/>
        <p:nvPr/>
      </p:nvGrpSpPr>
      <p:grpSpPr>
        <a:xfrm>
          <a:off x="0" y="0"/>
          <a:ext cx="0" cy="0"/>
          <a:chOff x="0" y="0"/>
          <a:chExt cx="0" cy="0"/>
        </a:xfrm>
      </p:grpSpPr>
      <p:sp>
        <p:nvSpPr>
          <p:cNvPr id="12" name="ZoneTexte 11">
            <a:extLst>
              <a:ext uri="{FF2B5EF4-FFF2-40B4-BE49-F238E27FC236}">
                <a16:creationId xmlns:a16="http://schemas.microsoft.com/office/drawing/2014/main" id="{D96DD3E8-0600-335B-76DA-CEE1EEA46165}"/>
              </a:ext>
            </a:extLst>
          </p:cNvPr>
          <p:cNvSpPr txBox="1"/>
          <p:nvPr/>
        </p:nvSpPr>
        <p:spPr>
          <a:xfrm>
            <a:off x="1831414" y="1033652"/>
            <a:ext cx="8379386" cy="1200329"/>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SA" sz="3200" b="1" dirty="0">
                <a:solidFill>
                  <a:srgbClr val="002060"/>
                </a:solidFill>
                <a:latin typeface="Sakkal Majalla" panose="02000000000000000000" pitchFamily="2" charset="-78"/>
                <a:cs typeface="Sakkal Majalla" panose="02000000000000000000" pitchFamily="2" charset="-78"/>
              </a:rPr>
              <a:t>-</a:t>
            </a:r>
            <a:r>
              <a:rPr lang="ar-MA" sz="3200" b="1" dirty="0">
                <a:solidFill>
                  <a:srgbClr val="002060"/>
                </a:solidFill>
                <a:latin typeface="Sakkal Majalla" panose="02000000000000000000" pitchFamily="2" charset="-78"/>
                <a:cs typeface="Sakkal Majalla" panose="02000000000000000000" pitchFamily="2" charset="-78"/>
              </a:rPr>
              <a:t>خطاطة النص الإخباري</a:t>
            </a:r>
          </a:p>
          <a:p>
            <a:pPr lvl="0" algn="ctr" rtl="1"/>
            <a:r>
              <a:rPr lang="ar-MA" sz="2000" b="1" dirty="0">
                <a:latin typeface="Calibri" panose="020F0502020204030204" pitchFamily="34" charset="0"/>
                <a:ea typeface="Calibri" panose="020F0502020204030204" pitchFamily="34" charset="0"/>
                <a:cs typeface="Calibri" panose="020F0502020204030204" pitchFamily="34" charset="0"/>
              </a:rPr>
              <a:t>النص الإخباري</a:t>
            </a:r>
            <a:r>
              <a:rPr lang="ar-MA" sz="2000" dirty="0">
                <a:latin typeface="Calibri" panose="020F0502020204030204" pitchFamily="34" charset="0"/>
                <a:ea typeface="Calibri" panose="020F0502020204030204" pitchFamily="34" charset="0"/>
                <a:cs typeface="Calibri" panose="020F0502020204030204" pitchFamily="34" charset="0"/>
              </a:rPr>
              <a:t> هو نص يهدف إلى نقل خبر أو حدث واقعي بموضوعية ودقة، دون إبداء رأي شخصي</a:t>
            </a:r>
          </a:p>
          <a:p>
            <a:pPr lvl="0" algn="ctr" rtl="1"/>
            <a:r>
              <a:rPr lang="ar-M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وفق مخطط منظم يتكون من:</a:t>
            </a:r>
          </a:p>
        </p:txBody>
      </p:sp>
      <p:sp>
        <p:nvSpPr>
          <p:cNvPr id="13" name="ZoneTexte 12">
            <a:extLst>
              <a:ext uri="{FF2B5EF4-FFF2-40B4-BE49-F238E27FC236}">
                <a16:creationId xmlns:a16="http://schemas.microsoft.com/office/drawing/2014/main" id="{763A002D-4E40-3D06-273D-1DE8069D0BDC}"/>
              </a:ext>
            </a:extLst>
          </p:cNvPr>
          <p:cNvSpPr txBox="1"/>
          <p:nvPr/>
        </p:nvSpPr>
        <p:spPr>
          <a:xfrm>
            <a:off x="9428035" y="3304038"/>
            <a:ext cx="1812979" cy="461665"/>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العنوان:</a:t>
            </a:r>
            <a:endParaRPr lang="ar-MA" sz="1400" b="1" dirty="0">
              <a:solidFill>
                <a:srgbClr val="002060"/>
              </a:solidFill>
              <a:latin typeface="Sakkal Majalla" panose="02000000000000000000" pitchFamily="2" charset="-78"/>
              <a:cs typeface="Sakkal Majalla" panose="02000000000000000000" pitchFamily="2" charset="-78"/>
            </a:endParaRPr>
          </a:p>
        </p:txBody>
      </p:sp>
      <p:sp>
        <p:nvSpPr>
          <p:cNvPr id="14" name="Accolade fermante 13">
            <a:extLst>
              <a:ext uri="{FF2B5EF4-FFF2-40B4-BE49-F238E27FC236}">
                <a16:creationId xmlns:a16="http://schemas.microsoft.com/office/drawing/2014/main" id="{E92F40C0-2ADB-CCD9-67A1-FFCB3CEEDA03}"/>
              </a:ext>
            </a:extLst>
          </p:cNvPr>
          <p:cNvSpPr/>
          <p:nvPr/>
        </p:nvSpPr>
        <p:spPr>
          <a:xfrm rot="16200000">
            <a:off x="5649568" y="-1430501"/>
            <a:ext cx="858449" cy="8264013"/>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6" name="ZoneTexte 15">
            <a:extLst>
              <a:ext uri="{FF2B5EF4-FFF2-40B4-BE49-F238E27FC236}">
                <a16:creationId xmlns:a16="http://schemas.microsoft.com/office/drawing/2014/main" id="{D5E65055-52B9-1BD7-CE9B-9DC4287E64CB}"/>
              </a:ext>
            </a:extLst>
          </p:cNvPr>
          <p:cNvSpPr txBox="1"/>
          <p:nvPr/>
        </p:nvSpPr>
        <p:spPr>
          <a:xfrm>
            <a:off x="4269716" y="3316441"/>
            <a:ext cx="2423612" cy="461665"/>
          </a:xfrm>
          <a:prstGeom prst="rect">
            <a:avLst/>
          </a:prstGeom>
          <a:solidFill>
            <a:schemeClr val="accent6">
              <a:lumMod val="40000"/>
              <a:lumOff val="60000"/>
            </a:schemeClr>
          </a:solidFill>
          <a:ln>
            <a:solidFill>
              <a:schemeClr val="accent1"/>
            </a:solidFill>
          </a:ln>
        </p:spPr>
        <p:txBody>
          <a:bodyPr wrap="square">
            <a:spAutoFit/>
          </a:bodyPr>
          <a:lstStyle/>
          <a:p>
            <a:pPr marL="342900" lvl="0" indent="-342900" algn="ctr" rtl="1">
              <a:buFont typeface="Arial" panose="020B0604020202020204" pitchFamily="34" charset="0"/>
              <a:buChar char="•"/>
            </a:pPr>
            <a:r>
              <a:rPr lang="ar-MA" sz="2400" b="1" dirty="0">
                <a:solidFill>
                  <a:srgbClr val="0070C0"/>
                </a:solidFill>
                <a:latin typeface="Sakkal Majalla" panose="02000000000000000000" pitchFamily="2" charset="-78"/>
                <a:cs typeface="Sakkal Majalla" panose="02000000000000000000" pitchFamily="2" charset="-78"/>
              </a:rPr>
              <a:t>العرض:</a:t>
            </a:r>
            <a:endParaRPr lang="ar-MA" sz="1400" b="1" dirty="0">
              <a:solidFill>
                <a:srgbClr val="0070C0"/>
              </a:solidFill>
              <a:latin typeface="Sakkal Majalla" panose="02000000000000000000" pitchFamily="2" charset="-78"/>
              <a:cs typeface="Sakkal Majalla" panose="02000000000000000000" pitchFamily="2" charset="-78"/>
            </a:endParaRPr>
          </a:p>
        </p:txBody>
      </p:sp>
      <p:sp>
        <p:nvSpPr>
          <p:cNvPr id="17" name="ZoneTexte 16">
            <a:extLst>
              <a:ext uri="{FF2B5EF4-FFF2-40B4-BE49-F238E27FC236}">
                <a16:creationId xmlns:a16="http://schemas.microsoft.com/office/drawing/2014/main" id="{37867049-99A1-2D66-4108-91276E4FB8EA}"/>
              </a:ext>
            </a:extLst>
          </p:cNvPr>
          <p:cNvSpPr txBox="1"/>
          <p:nvPr/>
        </p:nvSpPr>
        <p:spPr>
          <a:xfrm>
            <a:off x="1014057" y="3274460"/>
            <a:ext cx="2035277" cy="461665"/>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الخاتمة:</a:t>
            </a:r>
            <a:endParaRPr lang="ar-MA" sz="1400" b="1" dirty="0">
              <a:solidFill>
                <a:srgbClr val="0070C0"/>
              </a:solidFill>
              <a:latin typeface="Sakkal Majalla" panose="02000000000000000000" pitchFamily="2" charset="-78"/>
              <a:cs typeface="Sakkal Majalla" panose="02000000000000000000" pitchFamily="2" charset="-78"/>
            </a:endParaRPr>
          </a:p>
        </p:txBody>
      </p:sp>
      <p:sp>
        <p:nvSpPr>
          <p:cNvPr id="20" name="ZoneTexte 19">
            <a:extLst>
              <a:ext uri="{FF2B5EF4-FFF2-40B4-BE49-F238E27FC236}">
                <a16:creationId xmlns:a16="http://schemas.microsoft.com/office/drawing/2014/main" id="{577B3411-EF1B-E3F4-9DCE-E13558AAD98F}"/>
              </a:ext>
            </a:extLst>
          </p:cNvPr>
          <p:cNvSpPr txBox="1"/>
          <p:nvPr/>
        </p:nvSpPr>
        <p:spPr>
          <a:xfrm>
            <a:off x="6897369" y="3304039"/>
            <a:ext cx="2423612" cy="461665"/>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المقدمة:</a:t>
            </a:r>
            <a:endParaRPr lang="ar-MA" sz="1400" b="1" dirty="0">
              <a:solidFill>
                <a:srgbClr val="002060"/>
              </a:solidFill>
              <a:latin typeface="Sakkal Majalla" panose="02000000000000000000" pitchFamily="2" charset="-78"/>
              <a:cs typeface="Sakkal Majalla" panose="02000000000000000000" pitchFamily="2" charset="-78"/>
            </a:endParaRPr>
          </a:p>
        </p:txBody>
      </p:sp>
      <p:sp>
        <p:nvSpPr>
          <p:cNvPr id="2" name="Google Shape;902;p55">
            <a:extLst>
              <a:ext uri="{FF2B5EF4-FFF2-40B4-BE49-F238E27FC236}">
                <a16:creationId xmlns:a16="http://schemas.microsoft.com/office/drawing/2014/main" id="{81E7367D-3D3F-80BE-5393-4E239F702F87}"/>
              </a:ext>
            </a:extLst>
          </p:cNvPr>
          <p:cNvSpPr txBox="1"/>
          <p:nvPr/>
        </p:nvSpPr>
        <p:spPr>
          <a:xfrm>
            <a:off x="987355" y="197049"/>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ea typeface="Calibri"/>
                <a:cs typeface="Calibri"/>
                <a:sym typeface="Calibri"/>
              </a:rPr>
              <a:t>نبدأ أولا، بالتذكير بعناصر نموذج الكتابة والوظيفة المنتظرة منه ثم ننتقل إلى الكتابة </a:t>
            </a:r>
          </a:p>
        </p:txBody>
      </p:sp>
      <p:sp>
        <p:nvSpPr>
          <p:cNvPr id="3" name="Espace réservé du texte 3">
            <a:extLst>
              <a:ext uri="{FF2B5EF4-FFF2-40B4-BE49-F238E27FC236}">
                <a16:creationId xmlns:a16="http://schemas.microsoft.com/office/drawing/2014/main" id="{93D7723C-B521-BA4B-36C2-9211FFF64E35}"/>
              </a:ext>
            </a:extLst>
          </p:cNvPr>
          <p:cNvSpPr txBox="1">
            <a:spLocks/>
          </p:cNvSpPr>
          <p:nvPr/>
        </p:nvSpPr>
        <p:spPr>
          <a:xfrm>
            <a:off x="643780" y="582451"/>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المتعلمين إلى تذكر عناصر كتابة نص إخباري مستعينا بأسئلة توجيهية تروم التذكير والتثبيت</a:t>
            </a:r>
            <a:endParaRPr lang="fr-FR" dirty="0">
              <a:solidFill>
                <a:srgbClr val="BFBFBF"/>
              </a:solidFill>
            </a:endParaRPr>
          </a:p>
        </p:txBody>
      </p:sp>
    </p:spTree>
    <p:extLst>
      <p:ext uri="{BB962C8B-B14F-4D97-AF65-F5344CB8AC3E}">
        <p14:creationId xmlns:p14="http://schemas.microsoft.com/office/powerpoint/2010/main" val="310466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P spid="17"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5250A-E236-5F55-47F6-099DC7B8CBD0}"/>
            </a:ext>
          </a:extLst>
        </p:cNvPr>
        <p:cNvGrpSpPr/>
        <p:nvPr/>
      </p:nvGrpSpPr>
      <p:grpSpPr>
        <a:xfrm>
          <a:off x="0" y="0"/>
          <a:ext cx="0" cy="0"/>
          <a:chOff x="0" y="0"/>
          <a:chExt cx="0" cy="0"/>
        </a:xfrm>
      </p:grpSpPr>
      <p:sp>
        <p:nvSpPr>
          <p:cNvPr id="5" name="Google Shape;1548;p49">
            <a:extLst>
              <a:ext uri="{FF2B5EF4-FFF2-40B4-BE49-F238E27FC236}">
                <a16:creationId xmlns:a16="http://schemas.microsoft.com/office/drawing/2014/main" id="{9BDE683B-7DFD-D23E-C332-753A09EE5524}"/>
              </a:ext>
            </a:extLst>
          </p:cNvPr>
          <p:cNvSpPr txBox="1">
            <a:spLocks/>
          </p:cNvSpPr>
          <p:nvPr/>
        </p:nvSpPr>
        <p:spPr>
          <a:xfrm>
            <a:off x="919210" y="21936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نمر الآن إلى تثبيت مقومات الإنجاز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7" name="Google Shape;726;p36">
            <a:extLst>
              <a:ext uri="{FF2B5EF4-FFF2-40B4-BE49-F238E27FC236}">
                <a16:creationId xmlns:a16="http://schemas.microsoft.com/office/drawing/2014/main" id="{E76E3A2C-8CAF-4C08-6A19-5E17FA6D473C}"/>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9" name="Image 8">
            <a:extLst>
              <a:ext uri="{FF2B5EF4-FFF2-40B4-BE49-F238E27FC236}">
                <a16:creationId xmlns:a16="http://schemas.microsoft.com/office/drawing/2014/main" id="{F2DBB66E-F142-66BD-5CBA-19A2EB8C1B71}"/>
              </a:ext>
            </a:extLst>
          </p:cNvPr>
          <p:cNvPicPr>
            <a:picLocks noChangeAspect="1"/>
          </p:cNvPicPr>
          <p:nvPr/>
        </p:nvPicPr>
        <p:blipFill>
          <a:blip r:embed="rId2"/>
          <a:stretch>
            <a:fillRect/>
          </a:stretch>
        </p:blipFill>
        <p:spPr>
          <a:xfrm>
            <a:off x="8300219" y="1231647"/>
            <a:ext cx="3087330" cy="831706"/>
          </a:xfrm>
          <a:prstGeom prst="rect">
            <a:avLst/>
          </a:prstGeom>
        </p:spPr>
      </p:pic>
      <p:sp>
        <p:nvSpPr>
          <p:cNvPr id="2" name="ZoneTexte 1">
            <a:extLst>
              <a:ext uri="{FF2B5EF4-FFF2-40B4-BE49-F238E27FC236}">
                <a16:creationId xmlns:a16="http://schemas.microsoft.com/office/drawing/2014/main" id="{87892E30-0A6B-AE50-3DF3-D43E9A081592}"/>
              </a:ext>
            </a:extLst>
          </p:cNvPr>
          <p:cNvSpPr txBox="1"/>
          <p:nvPr/>
        </p:nvSpPr>
        <p:spPr>
          <a:xfrm>
            <a:off x="4375356" y="2356226"/>
            <a:ext cx="6135328" cy="532903"/>
          </a:xfrm>
          <a:prstGeom prst="rect">
            <a:avLst/>
          </a:prstGeom>
          <a:solidFill>
            <a:schemeClr val="accent4">
              <a:lumMod val="40000"/>
              <a:lumOff val="60000"/>
            </a:schemeClr>
          </a:solidFill>
        </p:spPr>
        <p:txBody>
          <a:bodyPr wrap="square">
            <a:spAutoFit/>
          </a:bodyPr>
          <a:lstStyle/>
          <a:p>
            <a:pPr algn="just" rtl="1">
              <a:lnSpc>
                <a:spcPct val="107000"/>
              </a:lnSpc>
              <a:spcAft>
                <a:spcPts val="800"/>
              </a:spcAft>
              <a:buNone/>
            </a:pPr>
            <a:r>
              <a:rPr lang="ar-MA" sz="2800" b="1" dirty="0">
                <a:latin typeface="Calibri"/>
                <a:ea typeface="Calibri"/>
                <a:cs typeface="Calibri"/>
              </a:rPr>
              <a:t>مقومات الإنجاز و</a:t>
            </a:r>
            <a:r>
              <a:rPr lang="ar-SA" sz="2800" b="1" dirty="0">
                <a:latin typeface="Calibri"/>
                <a:ea typeface="Calibri"/>
                <a:cs typeface="Calibri"/>
              </a:rPr>
              <a:t>معايير النجاح. </a:t>
            </a:r>
            <a:endParaRPr lang="fr-FR" sz="2800" b="1" dirty="0">
              <a:latin typeface="Calibri"/>
              <a:ea typeface="Calibri"/>
              <a:cs typeface="Calibri"/>
            </a:endParaRPr>
          </a:p>
        </p:txBody>
      </p:sp>
      <p:pic>
        <p:nvPicPr>
          <p:cNvPr id="6" name="Image 5" descr="Une image contenant texte, Police, ligne, écriture manuscrite&#10;&#10;Le contenu généré par l’IA peut être incorrect.">
            <a:extLst>
              <a:ext uri="{FF2B5EF4-FFF2-40B4-BE49-F238E27FC236}">
                <a16:creationId xmlns:a16="http://schemas.microsoft.com/office/drawing/2014/main" id="{F8B4E565-8848-3BEA-63DD-FF05965DDDA1}"/>
              </a:ext>
            </a:extLst>
          </p:cNvPr>
          <p:cNvPicPr>
            <a:picLocks noChangeAspect="1"/>
          </p:cNvPicPr>
          <p:nvPr/>
        </p:nvPicPr>
        <p:blipFill>
          <a:blip r:embed="rId3"/>
          <a:stretch>
            <a:fillRect/>
          </a:stretch>
        </p:blipFill>
        <p:spPr>
          <a:xfrm>
            <a:off x="1288027" y="3182002"/>
            <a:ext cx="9547122" cy="3164190"/>
          </a:xfrm>
          <a:prstGeom prst="rect">
            <a:avLst/>
          </a:prstGeom>
        </p:spPr>
      </p:pic>
    </p:spTree>
    <p:extLst>
      <p:ext uri="{BB962C8B-B14F-4D97-AF65-F5344CB8AC3E}">
        <p14:creationId xmlns:p14="http://schemas.microsoft.com/office/powerpoint/2010/main" val="619224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FB607-3A37-BCE2-5DE4-257DDCDF54AC}"/>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02F56F9-467C-DC34-E7DD-DEEDE6F572C5}"/>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ECAD37E7-5A94-988D-2A4B-80C5824532FD}"/>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8E9212E0-4ACB-AD0C-145F-7A12EC71D652}"/>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C1E928C4-B914-A58C-84EE-0055E506DBA6}"/>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2191FD05-7615-1CC9-B47D-BE4BC6FD58EA}"/>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FF1E163-65AC-5C5A-58E9-2CB487504D0F}"/>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sp>
        <p:nvSpPr>
          <p:cNvPr id="5" name="ZoneTexte 4">
            <a:extLst>
              <a:ext uri="{FF2B5EF4-FFF2-40B4-BE49-F238E27FC236}">
                <a16:creationId xmlns:a16="http://schemas.microsoft.com/office/drawing/2014/main" id="{53397784-0428-FB67-8B5B-112DFA7BC6B2}"/>
              </a:ext>
            </a:extLst>
          </p:cNvPr>
          <p:cNvSpPr txBox="1"/>
          <p:nvPr/>
        </p:nvSpPr>
        <p:spPr>
          <a:xfrm>
            <a:off x="5006985" y="1885513"/>
            <a:ext cx="5595077" cy="2677656"/>
          </a:xfrm>
          <a:prstGeom prst="rect">
            <a:avLst/>
          </a:prstGeom>
          <a:noFill/>
        </p:spPr>
        <p:txBody>
          <a:bodyPr wrap="square">
            <a:spAutoFit/>
          </a:bodyPr>
          <a:lstStyle/>
          <a:p>
            <a:pPr marL="0" marR="0" lvl="0" indent="0" algn="ctr" rtl="1">
              <a:spcBef>
                <a:spcPts val="0"/>
              </a:spcBef>
              <a:spcAft>
                <a:spcPts val="0"/>
              </a:spcAft>
              <a:buNone/>
            </a:pPr>
            <a:r>
              <a:rPr lang="ar-MA" sz="8000" b="1" dirty="0">
                <a:solidFill>
                  <a:schemeClr val="accent2"/>
                </a:solidFill>
                <a:latin typeface="Calibri"/>
                <a:ea typeface="Calibri"/>
                <a:cs typeface="Calibri"/>
                <a:sym typeface="Calibri"/>
              </a:rPr>
              <a:t>ورشة</a:t>
            </a:r>
            <a:r>
              <a:rPr lang="ar-MA" sz="9600" b="1" i="0" u="none" strike="noStrike" cap="none" dirty="0">
                <a:solidFill>
                  <a:srgbClr val="44546A"/>
                </a:solidFill>
                <a:latin typeface="Calibri"/>
                <a:ea typeface="Calibri"/>
                <a:cs typeface="Calibri"/>
                <a:sym typeface="Calibri"/>
              </a:rPr>
              <a:t> </a:t>
            </a:r>
            <a:r>
              <a:rPr lang="ar-MA" sz="8000" b="1" dirty="0">
                <a:solidFill>
                  <a:schemeClr val="accent2"/>
                </a:solidFill>
                <a:latin typeface="Calibri"/>
                <a:ea typeface="Calibri"/>
                <a:cs typeface="Calibri"/>
                <a:sym typeface="Calibri"/>
              </a:rPr>
              <a:t>الكتابة</a:t>
            </a:r>
            <a:endParaRPr lang="ar-MA" sz="5400" dirty="0"/>
          </a:p>
          <a:p>
            <a:pPr marL="0" marR="0" lvl="0" indent="0" algn="ctr" rtl="1">
              <a:spcBef>
                <a:spcPts val="0"/>
              </a:spcBef>
              <a:spcAft>
                <a:spcPts val="0"/>
              </a:spcAft>
              <a:buNone/>
            </a:pPr>
            <a:r>
              <a:rPr lang="ar-MA" sz="6600" b="1" dirty="0">
                <a:solidFill>
                  <a:srgbClr val="44546A"/>
                </a:solidFill>
                <a:latin typeface="Calibri"/>
                <a:ea typeface="Calibri"/>
                <a:cs typeface="Calibri"/>
                <a:sym typeface="Calibri"/>
              </a:rPr>
              <a:t>40 دقيقة</a:t>
            </a:r>
          </a:p>
        </p:txBody>
      </p:sp>
      <p:pic>
        <p:nvPicPr>
          <p:cNvPr id="2" name="Picture 2">
            <a:extLst>
              <a:ext uri="{FF2B5EF4-FFF2-40B4-BE49-F238E27FC236}">
                <a16:creationId xmlns:a16="http://schemas.microsoft.com/office/drawing/2014/main" id="{727BC362-B1B8-B154-BE3F-C90DA06CFF0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692574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A4BED-337A-1D3E-A653-8D79A936C4E8}"/>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B3459104-D41C-269B-C248-81D8F2945A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9365" y="2044766"/>
            <a:ext cx="707602" cy="707602"/>
          </a:xfrm>
          <a:prstGeom prst="rect">
            <a:avLst/>
          </a:prstGeom>
        </p:spPr>
      </p:pic>
      <p:sp>
        <p:nvSpPr>
          <p:cNvPr id="3" name="Rectangle: Rounded Corners 55">
            <a:extLst>
              <a:ext uri="{FF2B5EF4-FFF2-40B4-BE49-F238E27FC236}">
                <a16:creationId xmlns:a16="http://schemas.microsoft.com/office/drawing/2014/main" id="{7CE62CA0-BD27-B732-FD3E-7E0C4DB1AE1C}"/>
              </a:ext>
            </a:extLst>
          </p:cNvPr>
          <p:cNvSpPr/>
          <p:nvPr/>
        </p:nvSpPr>
        <p:spPr>
          <a:xfrm>
            <a:off x="1101213" y="2752368"/>
            <a:ext cx="10231953" cy="3294471"/>
          </a:xfrm>
          <a:prstGeom prst="roundRect">
            <a:avLst/>
          </a:prstGeom>
          <a:solidFill>
            <a:schemeClr val="accent3">
              <a:lumMod val="40000"/>
              <a:lumOff val="6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r" rtl="1"/>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rtl="1">
              <a:defRPr/>
            </a:pPr>
            <a:r>
              <a:rPr lang="ar-M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في إطار أنشطة نادي الإعلاميات بمؤسستك، طُلِبَ منك إعداد تقريرٍ إخباريٍّ حول تأثير الذكاء الاصطناعي على حياة التلاميذ والشباب. </a:t>
            </a:r>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اكْتُبْ تَقْرِيرًا إِخْبَارِيًّا</a:t>
            </a:r>
            <a:r>
              <a:rPr lang="ar-M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 من اثني عشر سطرا توضح فيه كيف غيّر الذكاء الاصطناعي طرق التعلّم أو التواصل أو الترفيه. محترما</a:t>
            </a:r>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 عَنَاصِر النَّصِّ الْإِخْباريّ، و</a:t>
            </a:r>
            <a:r>
              <a:rPr lang="ar-M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م</a:t>
            </a:r>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سْتَثْمِر</a:t>
            </a:r>
            <a:r>
              <a:rPr lang="ar-M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ا</a:t>
            </a:r>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الْمُعْجَمَ وَالتَّعابيرَ وَأَفْعالَ الْكَلامِ الْمُكْتَسَبةَ، مُسْتَعيناً بِمَوارِدِ الْكِتابَةِ الْمُقْتَرَحَةِ.</a:t>
            </a:r>
            <a:endParaRPr lang="ar-MA" sz="32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rtl="1">
              <a:lnSpc>
                <a:spcPct val="150000"/>
              </a:lnSpc>
            </a:pP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just" rtl="1">
              <a:lnSpc>
                <a:spcPct val="150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p>
        </p:txBody>
      </p:sp>
      <p:sp>
        <p:nvSpPr>
          <p:cNvPr id="4" name="Ellipse 3">
            <a:extLst>
              <a:ext uri="{FF2B5EF4-FFF2-40B4-BE49-F238E27FC236}">
                <a16:creationId xmlns:a16="http://schemas.microsoft.com/office/drawing/2014/main" id="{B43EFF06-B9BE-97FE-E9DE-3C84A9DD4ECB}"/>
              </a:ext>
            </a:extLst>
          </p:cNvPr>
          <p:cNvSpPr/>
          <p:nvPr/>
        </p:nvSpPr>
        <p:spPr>
          <a:xfrm>
            <a:off x="3129970" y="1299193"/>
            <a:ext cx="5968181" cy="807381"/>
          </a:xfrm>
          <a:prstGeom prst="ellipse">
            <a:avLst/>
          </a:prstGeom>
          <a:solidFill>
            <a:schemeClr val="tx2">
              <a:lumMod val="25000"/>
              <a:lumOff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وضعية الكتابة</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13">
            <a:extLst>
              <a:ext uri="{FF2B5EF4-FFF2-40B4-BE49-F238E27FC236}">
                <a16:creationId xmlns:a16="http://schemas.microsoft.com/office/drawing/2014/main" id="{BE264A36-7B7C-708B-19B5-DC68B3065CFB}"/>
              </a:ext>
            </a:extLst>
          </p:cNvPr>
          <p:cNvSpPr txBox="1">
            <a:spLocks noChangeArrowheads="1"/>
          </p:cNvSpPr>
          <p:nvPr/>
        </p:nvSpPr>
        <p:spPr bwMode="auto">
          <a:xfrm>
            <a:off x="363794" y="234339"/>
            <a:ext cx="10969372"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ورشة الكتابة: أقترح عليكم وضعية لكتابة نص/ تقرير إخباري، انتبهوا سأقرأ الوضعية وأشرح المطلوب</a:t>
            </a:r>
          </a:p>
        </p:txBody>
      </p:sp>
      <p:sp>
        <p:nvSpPr>
          <p:cNvPr id="10" name="Titre 3">
            <a:extLst>
              <a:ext uri="{FF2B5EF4-FFF2-40B4-BE49-F238E27FC236}">
                <a16:creationId xmlns:a16="http://schemas.microsoft.com/office/drawing/2014/main" id="{52D78CA6-EEBE-6D50-DC7C-D8AB509E9D18}"/>
              </a:ext>
            </a:extLst>
          </p:cNvPr>
          <p:cNvSpPr txBox="1">
            <a:spLocks/>
          </p:cNvSpPr>
          <p:nvPr/>
        </p:nvSpPr>
        <p:spPr>
          <a:xfrm>
            <a:off x="580103" y="539983"/>
            <a:ext cx="11067917"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يعرض المدرس الوضعية ويقرأ التعليمة أو يطلب من أحد التلاميذ قراءتها، ويشرح المطلوب بدقة لتوضيح مكونات المهمة. ثم  يطلب منهم الشروع في الإنجاز باحترام المدة المحددة (20 دقيقة)</a:t>
            </a:r>
            <a:endParaRPr lang="ar-MA" sz="1400" dirty="0"/>
          </a:p>
        </p:txBody>
      </p:sp>
    </p:spTree>
    <p:extLst>
      <p:ext uri="{BB962C8B-B14F-4D97-AF65-F5344CB8AC3E}">
        <p14:creationId xmlns:p14="http://schemas.microsoft.com/office/powerpoint/2010/main" val="550881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47DBF3-9440-5D64-E6D3-C85B9309CD9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CCBA994-B0FE-42DD-5EB5-F5C6561D79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9365" y="2044766"/>
            <a:ext cx="707602" cy="707602"/>
          </a:xfrm>
          <a:prstGeom prst="rect">
            <a:avLst/>
          </a:prstGeom>
        </p:spPr>
      </p:pic>
      <p:sp>
        <p:nvSpPr>
          <p:cNvPr id="5" name="TextBox 13">
            <a:extLst>
              <a:ext uri="{FF2B5EF4-FFF2-40B4-BE49-F238E27FC236}">
                <a16:creationId xmlns:a16="http://schemas.microsoft.com/office/drawing/2014/main" id="{E2AF831D-9F3B-C494-3CA8-44498461D714}"/>
              </a:ext>
            </a:extLst>
          </p:cNvPr>
          <p:cNvSpPr txBox="1">
            <a:spLocks noChangeArrowheads="1"/>
          </p:cNvSpPr>
          <p:nvPr/>
        </p:nvSpPr>
        <p:spPr bwMode="auto">
          <a:xfrm>
            <a:off x="363794" y="234339"/>
            <a:ext cx="10969372"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ورشة الكتابة: أقترح عليكم وضعية لكتابة نص/ تقرير إخباري، انتبهوا سأقرأ الوضعية، وأشرح المطلوب</a:t>
            </a:r>
          </a:p>
        </p:txBody>
      </p:sp>
      <p:sp>
        <p:nvSpPr>
          <p:cNvPr id="6" name="Titre 3">
            <a:extLst>
              <a:ext uri="{FF2B5EF4-FFF2-40B4-BE49-F238E27FC236}">
                <a16:creationId xmlns:a16="http://schemas.microsoft.com/office/drawing/2014/main" id="{13FA64EC-82B4-4C68-307C-ADB0E81BC4C2}"/>
              </a:ext>
            </a:extLst>
          </p:cNvPr>
          <p:cNvSpPr txBox="1">
            <a:spLocks/>
          </p:cNvSpPr>
          <p:nvPr/>
        </p:nvSpPr>
        <p:spPr>
          <a:xfrm>
            <a:off x="152289" y="596361"/>
            <a:ext cx="11392381"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يواكب المدرس الإنجاز باستثمار الموجهات الآتية، ويتجول بين الصفوف ويقدم الدعم لمن يحتاج إليه.</a:t>
            </a:r>
            <a:endParaRPr lang="ar-MA" sz="1400" dirty="0"/>
          </a:p>
        </p:txBody>
      </p:sp>
      <p:sp>
        <p:nvSpPr>
          <p:cNvPr id="7" name="Rectangle: Rounded Corners 55">
            <a:extLst>
              <a:ext uri="{FF2B5EF4-FFF2-40B4-BE49-F238E27FC236}">
                <a16:creationId xmlns:a16="http://schemas.microsoft.com/office/drawing/2014/main" id="{C7A383FE-37E5-6148-67E5-40344AF81D76}"/>
              </a:ext>
            </a:extLst>
          </p:cNvPr>
          <p:cNvSpPr/>
          <p:nvPr/>
        </p:nvSpPr>
        <p:spPr>
          <a:xfrm>
            <a:off x="1080680" y="2395096"/>
            <a:ext cx="9742297" cy="4080388"/>
          </a:xfrm>
          <a:prstGeom prst="roundRect">
            <a:avLst/>
          </a:prstGeom>
          <a:solidFill>
            <a:schemeClr val="accent6">
              <a:lumMod val="40000"/>
              <a:lumOff val="6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07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marL="457200" indent="-457200" algn="just" rtl="1">
              <a:lnSpc>
                <a:spcPct val="107000"/>
              </a:lnSpc>
              <a:buFont typeface="Wingdings" panose="05000000000000000000" pitchFamily="2" charset="2"/>
              <a:buChar char="v"/>
            </a:pPr>
            <a:r>
              <a:rPr lang="ar-MA" sz="2800" dirty="0">
                <a:solidFill>
                  <a:schemeClr val="dk2"/>
                </a:solidFill>
                <a:latin typeface="Calibri"/>
                <a:ea typeface="Calibri"/>
                <a:cs typeface="Calibri"/>
                <a:sym typeface="Calibri"/>
              </a:rPr>
              <a:t> </a:t>
            </a:r>
            <a:r>
              <a:rPr lang="ar-MA" sz="2800" dirty="0">
                <a:solidFill>
                  <a:srgbClr val="002060"/>
                </a:solidFill>
                <a:latin typeface="Calibri"/>
                <a:ea typeface="Calibri"/>
                <a:cs typeface="Calibri"/>
                <a:sym typeface="Calibri"/>
              </a:rPr>
              <a:t>يُذكر المدرس المتعلمين بعناصر النص الإخباري وبمقومات الإنجاز ومعايير النجاح؛ </a:t>
            </a:r>
          </a:p>
          <a:p>
            <a:pPr marL="457200" indent="-457200" algn="just" rtl="1">
              <a:lnSpc>
                <a:spcPct val="107000"/>
              </a:lnSpc>
              <a:buFont typeface="Wingdings" panose="05000000000000000000" pitchFamily="2" charset="2"/>
              <a:buChar char="v"/>
            </a:pPr>
            <a:r>
              <a:rPr lang="ar-MA" sz="2800" dirty="0">
                <a:solidFill>
                  <a:srgbClr val="002060"/>
                </a:solidFill>
                <a:latin typeface="Calibri"/>
                <a:ea typeface="Calibri"/>
                <a:cs typeface="Calibri"/>
                <a:sym typeface="Calibri"/>
              </a:rPr>
              <a:t>يوجه التلاميذ إلى التذكير ببعض موارد الكتابة الإخبارية: التعابير وأفعال الكلام- الروابط المكتسبة، ويحرص على تدوين بعضها على السبورة؛</a:t>
            </a:r>
          </a:p>
          <a:p>
            <a:pPr marL="457200" indent="-457200" algn="just" rtl="1">
              <a:lnSpc>
                <a:spcPct val="107000"/>
              </a:lnSpc>
              <a:buFont typeface="Wingdings" panose="05000000000000000000" pitchFamily="2" charset="2"/>
              <a:buChar char="v"/>
            </a:pPr>
            <a:r>
              <a:rPr lang="ar-MA" sz="2800" dirty="0">
                <a:solidFill>
                  <a:srgbClr val="002060"/>
                </a:solidFill>
                <a:latin typeface="Calibri"/>
                <a:ea typeface="Calibri"/>
                <a:cs typeface="Calibri"/>
                <a:sym typeface="Calibri"/>
              </a:rPr>
              <a:t>يذكر بتصميم النص/ التقرير الإخباري، وببعض الأسئلة التي ينبغي الاستعانة بها لإنجاز كل مرحلة. </a:t>
            </a:r>
            <a:r>
              <a:rPr lang="ar-MA" sz="2800" dirty="0">
                <a:solidFill>
                  <a:schemeClr val="dk2"/>
                </a:solidFill>
                <a:latin typeface="Calibri"/>
                <a:ea typeface="Calibri"/>
                <a:cs typeface="Calibri"/>
                <a:sym typeface="Calibri"/>
              </a:rPr>
              <a:t>من قبيل: </a:t>
            </a:r>
          </a:p>
          <a:p>
            <a:pPr marL="914400" lvl="1" indent="-457200" algn="r" rtl="1">
              <a:buFontTx/>
              <a:buChar char="-"/>
            </a:pPr>
            <a:r>
              <a:rPr lang="ar-SA" sz="2800" dirty="0">
                <a:solidFill>
                  <a:srgbClr val="C00000"/>
                </a:solidFill>
                <a:latin typeface="Calibri"/>
                <a:ea typeface="Calibri"/>
                <a:cs typeface="Calibri"/>
              </a:rPr>
              <a:t>كيف </a:t>
            </a:r>
            <a:r>
              <a:rPr lang="ar-MA" sz="2800" dirty="0">
                <a:solidFill>
                  <a:srgbClr val="C00000"/>
                </a:solidFill>
                <a:latin typeface="Calibri"/>
                <a:ea typeface="Calibri"/>
                <a:cs typeface="Calibri"/>
              </a:rPr>
              <a:t>أبدأ </a:t>
            </a:r>
            <a:r>
              <a:rPr lang="ar-SA" sz="2800" dirty="0">
                <a:solidFill>
                  <a:srgbClr val="C00000"/>
                </a:solidFill>
                <a:latin typeface="Calibri"/>
                <a:ea typeface="Calibri"/>
                <a:cs typeface="Calibri"/>
              </a:rPr>
              <a:t>ال</a:t>
            </a:r>
            <a:r>
              <a:rPr lang="ar-MA" sz="2800" dirty="0">
                <a:solidFill>
                  <a:srgbClr val="C00000"/>
                </a:solidFill>
                <a:latin typeface="Calibri"/>
                <a:ea typeface="Calibri"/>
                <a:cs typeface="Calibri"/>
              </a:rPr>
              <a:t>موضوع</a:t>
            </a:r>
            <a:r>
              <a:rPr lang="ar-SA" sz="2800" dirty="0">
                <a:solidFill>
                  <a:srgbClr val="C00000"/>
                </a:solidFill>
                <a:latin typeface="Calibri"/>
                <a:ea typeface="Calibri"/>
                <a:cs typeface="Calibri"/>
              </a:rPr>
              <a:t>؟</a:t>
            </a:r>
            <a:r>
              <a:rPr lang="ar-MA" sz="2800" dirty="0">
                <a:solidFill>
                  <a:srgbClr val="C00000"/>
                </a:solidFill>
                <a:latin typeface="Calibri"/>
                <a:ea typeface="Calibri"/>
                <a:cs typeface="Calibri"/>
              </a:rPr>
              <a:t>// </a:t>
            </a:r>
            <a:r>
              <a:rPr lang="ar-SA" sz="2800" dirty="0">
                <a:solidFill>
                  <a:srgbClr val="C00000"/>
                </a:solidFill>
                <a:latin typeface="Calibri"/>
                <a:ea typeface="Calibri"/>
                <a:cs typeface="Calibri"/>
              </a:rPr>
              <a:t>ما ال</a:t>
            </a:r>
            <a:r>
              <a:rPr lang="ar-MA" sz="2800" dirty="0">
                <a:solidFill>
                  <a:srgbClr val="C00000"/>
                </a:solidFill>
                <a:latin typeface="Calibri"/>
                <a:ea typeface="Calibri"/>
                <a:cs typeface="Calibri"/>
              </a:rPr>
              <a:t>تعابير</a:t>
            </a:r>
            <a:r>
              <a:rPr lang="ar-SA" sz="2800" dirty="0">
                <a:solidFill>
                  <a:srgbClr val="C00000"/>
                </a:solidFill>
                <a:latin typeface="Calibri"/>
                <a:ea typeface="Calibri"/>
                <a:cs typeface="Calibri"/>
              </a:rPr>
              <a:t> </a:t>
            </a:r>
            <a:r>
              <a:rPr lang="ar-MA" sz="2800" dirty="0">
                <a:solidFill>
                  <a:srgbClr val="C00000"/>
                </a:solidFill>
                <a:latin typeface="Calibri"/>
                <a:ea typeface="Calibri"/>
                <a:cs typeface="Calibri"/>
              </a:rPr>
              <a:t>التي سأختارها</a:t>
            </a:r>
            <a:r>
              <a:rPr lang="ar-SA" sz="2800" dirty="0">
                <a:solidFill>
                  <a:srgbClr val="C00000"/>
                </a:solidFill>
                <a:latin typeface="Calibri"/>
                <a:ea typeface="Calibri"/>
                <a:cs typeface="Calibri"/>
              </a:rPr>
              <a:t>؟</a:t>
            </a:r>
            <a:r>
              <a:rPr lang="ar-MA" sz="2800" dirty="0">
                <a:solidFill>
                  <a:srgbClr val="C00000"/>
                </a:solidFill>
                <a:latin typeface="Calibri"/>
                <a:ea typeface="Calibri"/>
                <a:cs typeface="Calibri"/>
              </a:rPr>
              <a:t>// </a:t>
            </a:r>
            <a:r>
              <a:rPr lang="ar-SA" sz="2800" dirty="0">
                <a:solidFill>
                  <a:srgbClr val="C00000"/>
                </a:solidFill>
                <a:latin typeface="Calibri"/>
                <a:ea typeface="Calibri"/>
                <a:cs typeface="Calibri"/>
              </a:rPr>
              <a:t>كيف </a:t>
            </a:r>
            <a:r>
              <a:rPr lang="ar-MA" sz="2800" dirty="0">
                <a:solidFill>
                  <a:srgbClr val="C00000"/>
                </a:solidFill>
                <a:latin typeface="Calibri"/>
                <a:ea typeface="Calibri"/>
                <a:cs typeface="Calibri"/>
              </a:rPr>
              <a:t>سأنتقل من المقدمة إلى العرض إلى الخاتمة؟ // </a:t>
            </a:r>
            <a:r>
              <a:rPr lang="ar-SA" sz="2800" dirty="0">
                <a:solidFill>
                  <a:srgbClr val="C00000"/>
                </a:solidFill>
                <a:latin typeface="Calibri"/>
                <a:ea typeface="Calibri"/>
                <a:cs typeface="Calibri"/>
              </a:rPr>
              <a:t>ما أدوات الربط </a:t>
            </a:r>
            <a:r>
              <a:rPr lang="ar-MA" sz="2800" dirty="0">
                <a:solidFill>
                  <a:srgbClr val="C00000"/>
                </a:solidFill>
                <a:latin typeface="Calibri"/>
                <a:ea typeface="Calibri"/>
                <a:cs typeface="Calibri"/>
              </a:rPr>
              <a:t>التي سأستخدم</a:t>
            </a:r>
            <a:r>
              <a:rPr lang="ar-SA" sz="2800" dirty="0">
                <a:solidFill>
                  <a:srgbClr val="C00000"/>
                </a:solidFill>
                <a:latin typeface="Calibri"/>
                <a:ea typeface="Calibri"/>
                <a:cs typeface="Calibri"/>
              </a:rPr>
              <a:t>؟</a:t>
            </a:r>
            <a:r>
              <a:rPr lang="ar-MA" sz="2800" dirty="0">
                <a:solidFill>
                  <a:srgbClr val="0070C0"/>
                </a:solidFill>
                <a:latin typeface="Calibri"/>
                <a:ea typeface="Calibri"/>
                <a:cs typeface="Calibri"/>
              </a:rPr>
              <a:t>...........</a:t>
            </a:r>
          </a:p>
          <a:p>
            <a:pPr lvl="0" algn="just" rtl="1">
              <a:lnSpc>
                <a:spcPct val="150000"/>
              </a:lnSpc>
            </a:pP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00B0691A-7252-2A41-1556-48EB4A219F12}"/>
              </a:ext>
            </a:extLst>
          </p:cNvPr>
          <p:cNvSpPr/>
          <p:nvPr/>
        </p:nvSpPr>
        <p:spPr>
          <a:xfrm>
            <a:off x="3981884" y="1476066"/>
            <a:ext cx="3404338" cy="438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600" b="1" dirty="0">
                <a:latin typeface="Calibri" panose="020F0502020204030204" pitchFamily="34" charset="0"/>
                <a:ea typeface="Calibri" panose="020F0502020204030204" pitchFamily="34" charset="0"/>
                <a:cs typeface="Calibri" panose="020F0502020204030204" pitchFamily="34" charset="0"/>
              </a:rPr>
              <a:t>موجهات الإنجاز</a:t>
            </a:r>
            <a:endParaRPr lang="fr-FR" sz="36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5681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F2D91C2-725F-7864-400E-71F4899D874A}"/>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A2EB0DE-36E9-1F71-9E34-5EF0825585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0418" y="1668918"/>
            <a:ext cx="707602" cy="707602"/>
          </a:xfrm>
          <a:prstGeom prst="rect">
            <a:avLst/>
          </a:prstGeom>
        </p:spPr>
      </p:pic>
      <p:sp>
        <p:nvSpPr>
          <p:cNvPr id="5" name="TextBox 13">
            <a:extLst>
              <a:ext uri="{FF2B5EF4-FFF2-40B4-BE49-F238E27FC236}">
                <a16:creationId xmlns:a16="http://schemas.microsoft.com/office/drawing/2014/main" id="{5141C86E-2376-66FD-0103-0B41F76C2FA2}"/>
              </a:ext>
            </a:extLst>
          </p:cNvPr>
          <p:cNvSpPr txBox="1">
            <a:spLocks noChangeArrowheads="1"/>
          </p:cNvSpPr>
          <p:nvPr/>
        </p:nvSpPr>
        <p:spPr bwMode="auto">
          <a:xfrm>
            <a:off x="363794" y="234339"/>
            <a:ext cx="10969372"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ورشة الكتابة: أقترح عليكم وضعية لكتابة نص/ تقرير إخباري، انتبهوا سأقرأ الوضعية، وأشرح المطلوب</a:t>
            </a:r>
          </a:p>
        </p:txBody>
      </p:sp>
      <p:sp>
        <p:nvSpPr>
          <p:cNvPr id="6" name="Titre 3">
            <a:extLst>
              <a:ext uri="{FF2B5EF4-FFF2-40B4-BE49-F238E27FC236}">
                <a16:creationId xmlns:a16="http://schemas.microsoft.com/office/drawing/2014/main" id="{2F888C7F-DD18-0875-E83C-AC492828110B}"/>
              </a:ext>
            </a:extLst>
          </p:cNvPr>
          <p:cNvSpPr txBox="1">
            <a:spLocks/>
          </p:cNvSpPr>
          <p:nvPr/>
        </p:nvSpPr>
        <p:spPr>
          <a:xfrm>
            <a:off x="255639" y="539983"/>
            <a:ext cx="11392381"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يواكب المدرس الإنجاز باستثمار الموجهات الآتية، ويتجول بين الصفوف ويقدم الدعم لمن يحتاج إليه.</a:t>
            </a:r>
            <a:endParaRPr lang="ar-MA" sz="1400" dirty="0"/>
          </a:p>
        </p:txBody>
      </p:sp>
      <p:sp>
        <p:nvSpPr>
          <p:cNvPr id="3" name="Espace réservé du texte 3">
            <a:extLst>
              <a:ext uri="{FF2B5EF4-FFF2-40B4-BE49-F238E27FC236}">
                <a16:creationId xmlns:a16="http://schemas.microsoft.com/office/drawing/2014/main" id="{40C25731-E51D-6CC7-1DE6-141885ABE343}"/>
              </a:ext>
            </a:extLst>
          </p:cNvPr>
          <p:cNvSpPr txBox="1">
            <a:spLocks/>
          </p:cNvSpPr>
          <p:nvPr/>
        </p:nvSpPr>
        <p:spPr>
          <a:xfrm>
            <a:off x="4736234" y="1449502"/>
            <a:ext cx="2834290" cy="457781"/>
          </a:xfrm>
          <a:prstGeom prst="rect">
            <a:avLst/>
          </a:prstGeom>
          <a:solidFill>
            <a:srgbClr val="FFC000"/>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موجهات الإنجاز</a:t>
            </a:r>
          </a:p>
          <a:p>
            <a:endParaRPr lang="fr-FR" sz="2800" i="0" dirty="0">
              <a:solidFill>
                <a:srgbClr val="00B050"/>
              </a:solidFill>
            </a:endParaRPr>
          </a:p>
        </p:txBody>
      </p:sp>
      <p:sp>
        <p:nvSpPr>
          <p:cNvPr id="4" name="Google Shape;839;p33">
            <a:extLst>
              <a:ext uri="{FF2B5EF4-FFF2-40B4-BE49-F238E27FC236}">
                <a16:creationId xmlns:a16="http://schemas.microsoft.com/office/drawing/2014/main" id="{0EEA290C-CE22-1570-AC38-546E45652C95}"/>
              </a:ext>
            </a:extLst>
          </p:cNvPr>
          <p:cNvSpPr txBox="1"/>
          <p:nvPr/>
        </p:nvSpPr>
        <p:spPr>
          <a:xfrm>
            <a:off x="794618" y="2421640"/>
            <a:ext cx="10403287" cy="4151096"/>
          </a:xfrm>
          <a:prstGeom prst="rect">
            <a:avLst/>
          </a:prstGeom>
          <a:solidFill>
            <a:schemeClr val="accent6">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نشتغل فرديا على كتابة نص/ تقرير إخباري حسب مراحل خطاطة النص الإخباري، ونحرص على أن يحترم المنتوج </a:t>
            </a:r>
            <a:r>
              <a:rPr lang="ar-MA" sz="2800" dirty="0">
                <a:solidFill>
                  <a:srgbClr val="002060"/>
                </a:solidFill>
                <a:latin typeface="Calibri"/>
                <a:ea typeface="Calibri"/>
                <a:cs typeface="Calibri"/>
                <a:sym typeface="Calibri"/>
              </a:rPr>
              <a:t>مقومات الإنجاز ومعايير النجاح، و</a:t>
            </a:r>
            <a:r>
              <a:rPr lang="ar-MA" sz="2800" i="0" u="none" strike="noStrike" cap="none" dirty="0">
                <a:solidFill>
                  <a:schemeClr val="dk2"/>
                </a:solidFill>
                <a:latin typeface="Calibri"/>
                <a:ea typeface="Calibri"/>
                <a:cs typeface="Calibri"/>
                <a:sym typeface="Calibri"/>
              </a:rPr>
              <a:t>يتضمن ما يلي:</a:t>
            </a:r>
          </a:p>
          <a:p>
            <a:pPr marL="457200" indent="-457200" algn="just" rtl="1">
              <a:lnSpc>
                <a:spcPct val="107000"/>
              </a:lnSpc>
              <a:buFont typeface="Wingdings" panose="05000000000000000000" pitchFamily="2" charset="2"/>
              <a:buChar char="v"/>
            </a:pPr>
            <a:r>
              <a:rPr lang="ar-MA" sz="2800" dirty="0">
                <a:solidFill>
                  <a:srgbClr val="002060"/>
                </a:solidFill>
                <a:latin typeface="Calibri"/>
                <a:ea typeface="Calibri"/>
                <a:cs typeface="Calibri"/>
                <a:sym typeface="Calibri"/>
              </a:rPr>
              <a:t>عناصر النص الإخباري؛ </a:t>
            </a:r>
          </a:p>
          <a:p>
            <a:pPr marL="457200" indent="-457200" algn="just" rtl="1">
              <a:lnSpc>
                <a:spcPct val="107000"/>
              </a:lnSpc>
              <a:buFont typeface="Wingdings" panose="05000000000000000000" pitchFamily="2" charset="2"/>
              <a:buChar char="v"/>
            </a:pPr>
            <a:r>
              <a:rPr lang="ar-MA" sz="2800" dirty="0">
                <a:solidFill>
                  <a:schemeClr val="dk2"/>
                </a:solidFill>
                <a:latin typeface="Calibri"/>
                <a:ea typeface="Calibri"/>
                <a:cs typeface="Calibri"/>
                <a:sym typeface="Calibri"/>
              </a:rPr>
              <a:t>أخبارا ومعلومات - حدث رئيس وأحداث فرعية؛</a:t>
            </a:r>
            <a:endParaRPr lang="ar-MA" sz="2800" dirty="0">
              <a:solidFill>
                <a:srgbClr val="002060"/>
              </a:solidFill>
              <a:latin typeface="Calibri"/>
              <a:ea typeface="Calibri"/>
              <a:cs typeface="Calibri"/>
              <a:sym typeface="Calibri"/>
            </a:endParaRPr>
          </a:p>
          <a:p>
            <a:pPr marL="457200" indent="-457200" algn="just" rtl="1">
              <a:lnSpc>
                <a:spcPct val="107000"/>
              </a:lnSpc>
              <a:buFont typeface="Wingdings" panose="05000000000000000000" pitchFamily="2" charset="2"/>
              <a:buChar char="v"/>
            </a:pPr>
            <a:r>
              <a:rPr lang="ar-MA" sz="2800" dirty="0">
                <a:solidFill>
                  <a:srgbClr val="002060"/>
                </a:solidFill>
                <a:latin typeface="Calibri"/>
                <a:ea typeface="Calibri"/>
                <a:cs typeface="Calibri"/>
                <a:sym typeface="Calibri"/>
              </a:rPr>
              <a:t>موارد الكتابة الإخبارية: التعابير وأفعال الكلام-</a:t>
            </a:r>
            <a:r>
              <a:rPr lang="ar-MA" sz="2800" dirty="0">
                <a:solidFill>
                  <a:schemeClr val="dk2"/>
                </a:solidFill>
                <a:latin typeface="Calibri"/>
                <a:ea typeface="Calibri"/>
                <a:cs typeface="Calibri"/>
                <a:sym typeface="Calibri"/>
              </a:rPr>
              <a:t>روابط زمنية وسببية- </a:t>
            </a:r>
            <a:r>
              <a:rPr lang="ar-MA" sz="2800" dirty="0">
                <a:solidFill>
                  <a:srgbClr val="002060"/>
                </a:solidFill>
                <a:latin typeface="Calibri"/>
                <a:ea typeface="Calibri"/>
                <a:cs typeface="Calibri"/>
                <a:sym typeface="Calibri"/>
              </a:rPr>
              <a:t> </a:t>
            </a:r>
          </a:p>
          <a:p>
            <a:pPr algn="just" rtl="1">
              <a:lnSpc>
                <a:spcPct val="107000"/>
              </a:lnSpc>
            </a:pPr>
            <a:r>
              <a:rPr lang="ar-MA" sz="2800" b="1" dirty="0">
                <a:solidFill>
                  <a:srgbClr val="FF0000"/>
                </a:solidFill>
                <a:latin typeface="Calibri"/>
                <a:ea typeface="Calibri"/>
                <a:cs typeface="Calibri"/>
                <a:sym typeface="Calibri"/>
              </a:rPr>
              <a:t>ملحوظة</a:t>
            </a:r>
            <a:r>
              <a:rPr lang="ar-MA" sz="2800" dirty="0">
                <a:solidFill>
                  <a:schemeClr val="dk2"/>
                </a:solidFill>
                <a:latin typeface="Calibri"/>
                <a:ea typeface="Calibri"/>
                <a:cs typeface="Calibri"/>
                <a:sym typeface="Calibri"/>
              </a:rPr>
              <a:t>: يمكن الاستعانة بهذه الأسئلة لتوجيه الكتابة: </a:t>
            </a:r>
          </a:p>
          <a:p>
            <a:pPr marL="914400" lvl="1" indent="-457200" algn="r" rtl="1">
              <a:buFontTx/>
              <a:buChar char="-"/>
            </a:pPr>
            <a:r>
              <a:rPr lang="ar-MA" sz="2800" dirty="0">
                <a:solidFill>
                  <a:srgbClr val="0070C0"/>
                </a:solidFill>
                <a:latin typeface="Calibri"/>
                <a:ea typeface="Calibri"/>
                <a:cs typeface="Calibri"/>
              </a:rPr>
              <a:t>هل بدأت بجملة افتتاحية إخبارية</a:t>
            </a:r>
            <a:r>
              <a:rPr lang="ar-SA" sz="2800" dirty="0">
                <a:solidFill>
                  <a:srgbClr val="0070C0"/>
                </a:solidFill>
                <a:latin typeface="Calibri"/>
                <a:ea typeface="Calibri"/>
                <a:cs typeface="Calibri"/>
              </a:rPr>
              <a:t>؟</a:t>
            </a:r>
            <a:r>
              <a:rPr lang="ar-MA" sz="2800" dirty="0">
                <a:solidFill>
                  <a:srgbClr val="0070C0"/>
                </a:solidFill>
                <a:latin typeface="Calibri"/>
                <a:ea typeface="Calibri"/>
                <a:cs typeface="Calibri"/>
              </a:rPr>
              <a:t> وهل وظفت تعابير وأفعال كلام مناسبة؟</a:t>
            </a:r>
          </a:p>
          <a:p>
            <a:pPr marL="914400" lvl="1" indent="-457200" algn="r" rtl="1">
              <a:buFontTx/>
              <a:buChar char="-"/>
            </a:pPr>
            <a:r>
              <a:rPr lang="ar-MA" sz="2800" dirty="0">
                <a:solidFill>
                  <a:srgbClr val="0070C0"/>
                </a:solidFill>
                <a:latin typeface="Calibri"/>
                <a:ea typeface="Calibri"/>
                <a:cs typeface="Calibri"/>
              </a:rPr>
              <a:t>ما الخبر الرئيس؟ وما الأخبار الفرعية؟</a:t>
            </a:r>
          </a:p>
          <a:p>
            <a:pPr marL="914400" lvl="1" indent="-457200" algn="r" rtl="1">
              <a:buFontTx/>
              <a:buChar char="-"/>
            </a:pPr>
            <a:r>
              <a:rPr lang="ar-MA" sz="2800" dirty="0">
                <a:solidFill>
                  <a:srgbClr val="0070C0"/>
                </a:solidFill>
                <a:latin typeface="Calibri"/>
                <a:ea typeface="Calibri"/>
                <a:cs typeface="Calibri"/>
              </a:rPr>
              <a:t>هل استعملنا أدوات الربط الزمني والسببي؟</a:t>
            </a:r>
          </a:p>
        </p:txBody>
      </p:sp>
    </p:spTree>
    <p:extLst>
      <p:ext uri="{BB962C8B-B14F-4D97-AF65-F5344CB8AC3E}">
        <p14:creationId xmlns:p14="http://schemas.microsoft.com/office/powerpoint/2010/main" val="3488662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الكتابة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20 دقيقة</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88108-7453-65FC-95AB-E18717A9C268}"/>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CB08BC0B-865A-42AA-B37F-792949291A1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7" name="Google Shape;1548;p49">
            <a:extLst>
              <a:ext uri="{FF2B5EF4-FFF2-40B4-BE49-F238E27FC236}">
                <a16:creationId xmlns:a16="http://schemas.microsoft.com/office/drawing/2014/main" id="{12D12869-F556-6952-43BD-FB34F1FE441B}"/>
              </a:ext>
            </a:extLst>
          </p:cNvPr>
          <p:cNvSpPr txBox="1">
            <a:spLocks/>
          </p:cNvSpPr>
          <p:nvPr/>
        </p:nvSpPr>
        <p:spPr>
          <a:xfrm>
            <a:off x="919210" y="22526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المستقلة</a:t>
            </a:r>
            <a:r>
              <a:rPr lang="ar-MA" sz="2000" b="1" dirty="0">
                <a:solidFill>
                  <a:schemeClr val="bg1">
                    <a:lumMod val="50000"/>
                  </a:schemeClr>
                </a:solidFill>
                <a:latin typeface="Calibri" panose="020F0502020204030204" pitchFamily="34" charset="0"/>
                <a:cs typeface="Calibri" panose="020F0502020204030204" pitchFamily="34" charset="0"/>
                <a:sym typeface="Calibri"/>
              </a:rPr>
              <a:t>: تشتغلون الآن فرديا على كتابة نص/ تقرير إخباري انطلاقا من وضعية الكتابة وباحترام 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18" name="Google Shape;726;p36">
            <a:extLst>
              <a:ext uri="{FF2B5EF4-FFF2-40B4-BE49-F238E27FC236}">
                <a16:creationId xmlns:a16="http://schemas.microsoft.com/office/drawing/2014/main" id="{93431EE1-ED08-263B-42F9-2CDE84BC540E}"/>
              </a:ext>
            </a:extLst>
          </p:cNvPr>
          <p:cNvSpPr txBox="1">
            <a:spLocks/>
          </p:cNvSpPr>
          <p:nvPr/>
        </p:nvSpPr>
        <p:spPr>
          <a:xfrm>
            <a:off x="1341679" y="580631"/>
            <a:ext cx="10161104" cy="292443"/>
          </a:xfrm>
          <a:prstGeom prst="rect">
            <a:avLst/>
          </a:prstGeom>
          <a:noFill/>
          <a:ln>
            <a:noFill/>
          </a:ln>
        </p:spPr>
        <p:txBody>
          <a:bodyPr spcFirstLastPara="1" wrap="square" lIns="91425" tIns="45700" rIns="91425" bIns="45700" anchor="ctr"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يطلب المدرس من التلاميذ كتابة نص إخباري انطلاقا من وضعية الكتابة أدناه، ويواكب الإنجاز ويقدم الدعم اللازم لمن يحتاجه.</a:t>
            </a:r>
            <a:r>
              <a:rPr lang="ar-MA" sz="1400" dirty="0">
                <a:solidFill>
                  <a:srgbClr val="AEABAB"/>
                </a:solidFill>
              </a:rPr>
              <a:t>.</a:t>
            </a:r>
          </a:p>
        </p:txBody>
      </p:sp>
      <p:sp>
        <p:nvSpPr>
          <p:cNvPr id="3" name="ZoneTexte 2">
            <a:extLst>
              <a:ext uri="{FF2B5EF4-FFF2-40B4-BE49-F238E27FC236}">
                <a16:creationId xmlns:a16="http://schemas.microsoft.com/office/drawing/2014/main" id="{D71CCCB9-7D48-00E1-C71C-18ABC27E6CF1}"/>
              </a:ext>
            </a:extLst>
          </p:cNvPr>
          <p:cNvSpPr txBox="1"/>
          <p:nvPr/>
        </p:nvSpPr>
        <p:spPr>
          <a:xfrm>
            <a:off x="4375356" y="2356226"/>
            <a:ext cx="6135328" cy="532903"/>
          </a:xfrm>
          <a:prstGeom prst="rect">
            <a:avLst/>
          </a:prstGeom>
          <a:solidFill>
            <a:schemeClr val="accent4">
              <a:lumMod val="40000"/>
              <a:lumOff val="60000"/>
            </a:schemeClr>
          </a:solidFill>
        </p:spPr>
        <p:txBody>
          <a:bodyPr wrap="square">
            <a:spAutoFit/>
          </a:bodyPr>
          <a:lstStyle/>
          <a:p>
            <a:pPr algn="just" rtl="1">
              <a:lnSpc>
                <a:spcPct val="107000"/>
              </a:lnSpc>
              <a:spcAft>
                <a:spcPts val="800"/>
              </a:spcAft>
              <a:buNone/>
            </a:pPr>
            <a:r>
              <a:rPr lang="ar-MA" sz="2800" b="1" dirty="0">
                <a:latin typeface="Calibri"/>
                <a:ea typeface="Calibri"/>
                <a:cs typeface="Calibri"/>
              </a:rPr>
              <a:t>مقومات الإنجاز و</a:t>
            </a:r>
            <a:r>
              <a:rPr lang="ar-SA" sz="2800" b="1" dirty="0">
                <a:latin typeface="Calibri"/>
                <a:ea typeface="Calibri"/>
                <a:cs typeface="Calibri"/>
              </a:rPr>
              <a:t>معايير النجاح. </a:t>
            </a:r>
            <a:endParaRPr lang="fr-FR" sz="2800" b="1" dirty="0">
              <a:latin typeface="Calibri"/>
              <a:ea typeface="Calibri"/>
              <a:cs typeface="Calibri"/>
            </a:endParaRPr>
          </a:p>
        </p:txBody>
      </p:sp>
      <p:pic>
        <p:nvPicPr>
          <p:cNvPr id="2" name="Image 1" descr="Une image contenant texte, Police, ligne, écriture manuscrite&#10;&#10;Le contenu généré par l’IA peut être incorrect.">
            <a:extLst>
              <a:ext uri="{FF2B5EF4-FFF2-40B4-BE49-F238E27FC236}">
                <a16:creationId xmlns:a16="http://schemas.microsoft.com/office/drawing/2014/main" id="{9657E524-F375-EB08-246C-9C13D5B26ED5}"/>
              </a:ext>
            </a:extLst>
          </p:cNvPr>
          <p:cNvPicPr>
            <a:picLocks noChangeAspect="1"/>
          </p:cNvPicPr>
          <p:nvPr/>
        </p:nvPicPr>
        <p:blipFill>
          <a:blip r:embed="rId3"/>
          <a:stretch>
            <a:fillRect/>
          </a:stretch>
        </p:blipFill>
        <p:spPr>
          <a:xfrm>
            <a:off x="1288027" y="3182002"/>
            <a:ext cx="9547122" cy="3164190"/>
          </a:xfrm>
          <a:prstGeom prst="rect">
            <a:avLst/>
          </a:prstGeom>
        </p:spPr>
      </p:pic>
    </p:spTree>
    <p:extLst>
      <p:ext uri="{BB962C8B-B14F-4D97-AF65-F5344CB8AC3E}">
        <p14:creationId xmlns:p14="http://schemas.microsoft.com/office/powerpoint/2010/main" val="2994557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4A2E5-82F9-C0C8-9A85-DCCDEF742643}"/>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93C91C88-824C-3B0F-9E4B-717E916301E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E0DD2773-6DE1-D934-6456-FA90DFFF27BF}"/>
              </a:ext>
            </a:extLst>
          </p:cNvPr>
          <p:cNvSpPr txBox="1">
            <a:spLocks/>
          </p:cNvSpPr>
          <p:nvPr/>
        </p:nvSpPr>
        <p:spPr>
          <a:xfrm>
            <a:off x="919210" y="244931"/>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معايير النجاح، أمامكم 20  دقيقة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0CC3BAD4-3072-816A-EF45-A3F3D4CBD53D}"/>
              </a:ext>
            </a:extLst>
          </p:cNvPr>
          <p:cNvSpPr txBox="1">
            <a:spLocks/>
          </p:cNvSpPr>
          <p:nvPr/>
        </p:nvSpPr>
        <p:spPr>
          <a:xfrm>
            <a:off x="670043" y="579292"/>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2" name="Image 1">
            <a:extLst>
              <a:ext uri="{FF2B5EF4-FFF2-40B4-BE49-F238E27FC236}">
                <a16:creationId xmlns:a16="http://schemas.microsoft.com/office/drawing/2014/main" id="{C11944D7-BFB9-4E9C-D14A-C9B2E9C4BC8E}"/>
              </a:ext>
            </a:extLst>
          </p:cNvPr>
          <p:cNvPicPr>
            <a:picLocks noChangeAspect="1"/>
          </p:cNvPicPr>
          <p:nvPr/>
        </p:nvPicPr>
        <p:blipFill>
          <a:blip r:embed="rId3"/>
          <a:stretch>
            <a:fillRect/>
          </a:stretch>
        </p:blipFill>
        <p:spPr>
          <a:xfrm>
            <a:off x="8150942" y="1147124"/>
            <a:ext cx="3087330" cy="831706"/>
          </a:xfrm>
          <a:prstGeom prst="rect">
            <a:avLst/>
          </a:prstGeom>
        </p:spPr>
      </p:pic>
      <p:sp>
        <p:nvSpPr>
          <p:cNvPr id="9" name="Espace réservé du texte 3">
            <a:extLst>
              <a:ext uri="{FF2B5EF4-FFF2-40B4-BE49-F238E27FC236}">
                <a16:creationId xmlns:a16="http://schemas.microsoft.com/office/drawing/2014/main" id="{717AD9B2-505B-CA6B-A1F5-AB6B25AF53E1}"/>
              </a:ext>
            </a:extLst>
          </p:cNvPr>
          <p:cNvSpPr txBox="1">
            <a:spLocks/>
          </p:cNvSpPr>
          <p:nvPr/>
        </p:nvSpPr>
        <p:spPr>
          <a:xfrm>
            <a:off x="4365819" y="1583092"/>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منجز الوضعية</a:t>
            </a:r>
          </a:p>
          <a:p>
            <a:endParaRPr lang="fr-FR" sz="2800" i="0" dirty="0">
              <a:solidFill>
                <a:srgbClr val="00B050"/>
              </a:solidFill>
            </a:endParaRPr>
          </a:p>
        </p:txBody>
      </p:sp>
      <p:sp>
        <p:nvSpPr>
          <p:cNvPr id="10" name="ZoneTexte 9">
            <a:extLst>
              <a:ext uri="{FF2B5EF4-FFF2-40B4-BE49-F238E27FC236}">
                <a16:creationId xmlns:a16="http://schemas.microsoft.com/office/drawing/2014/main" id="{B06EBECD-A9FB-F27D-DB3C-0ABC2B8C8CD6}"/>
              </a:ext>
            </a:extLst>
          </p:cNvPr>
          <p:cNvSpPr txBox="1"/>
          <p:nvPr/>
        </p:nvSpPr>
        <p:spPr>
          <a:xfrm>
            <a:off x="693095" y="2307808"/>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16464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416B0-49CC-5AF9-23DE-24BB3B8B066E}"/>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BF1C4C5C-5C9A-48C3-5750-F1DB7C22DBF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34B1F5E7-12C0-0C7A-ADDF-2A6164FEAF5D}"/>
              </a:ext>
            </a:extLst>
          </p:cNvPr>
          <p:cNvSpPr txBox="1">
            <a:spLocks/>
          </p:cNvSpPr>
          <p:nvPr/>
        </p:nvSpPr>
        <p:spPr>
          <a:xfrm>
            <a:off x="919210" y="22526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أمامكم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 20   دقيقة</a:t>
            </a:r>
            <a:r>
              <a:rPr lang="ar-MA" sz="2000" b="1" dirty="0">
                <a:solidFill>
                  <a:schemeClr val="bg1">
                    <a:lumMod val="50000"/>
                  </a:schemeClr>
                </a:solidFill>
                <a:latin typeface="Calibri" panose="020F0502020204030204" pitchFamily="34" charset="0"/>
                <a:cs typeface="Calibri" panose="020F0502020204030204" pitchFamily="34" charset="0"/>
              </a:rPr>
              <a:t>  لإنجاز</a:t>
            </a:r>
            <a:r>
              <a:rPr lang="ar-MA" sz="2000" b="1" dirty="0">
                <a:solidFill>
                  <a:schemeClr val="bg1">
                    <a:lumMod val="50000"/>
                  </a:schemeClr>
                </a:solidFill>
                <a:latin typeface="Calibri" panose="020F0502020204030204" pitchFamily="34" charset="0"/>
                <a:cs typeface="Calibri" panose="020F0502020204030204" pitchFamily="34" charset="0"/>
                <a:sym typeface="Calibri"/>
              </a:rPr>
              <a:t> المهمة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3B01DBD2-2901-964F-5C6A-EB18D57D1696}"/>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5" name="Image 4">
            <a:extLst>
              <a:ext uri="{FF2B5EF4-FFF2-40B4-BE49-F238E27FC236}">
                <a16:creationId xmlns:a16="http://schemas.microsoft.com/office/drawing/2014/main" id="{79FB4839-733B-533B-16E2-C49F9C7B9A86}"/>
              </a:ext>
            </a:extLst>
          </p:cNvPr>
          <p:cNvPicPr>
            <a:picLocks noChangeAspect="1"/>
          </p:cNvPicPr>
          <p:nvPr/>
        </p:nvPicPr>
        <p:blipFill>
          <a:blip r:embed="rId3"/>
          <a:stretch>
            <a:fillRect/>
          </a:stretch>
        </p:blipFill>
        <p:spPr>
          <a:xfrm>
            <a:off x="8300219" y="1231647"/>
            <a:ext cx="3087330" cy="831706"/>
          </a:xfrm>
          <a:prstGeom prst="rect">
            <a:avLst/>
          </a:prstGeom>
        </p:spPr>
      </p:pic>
      <p:sp>
        <p:nvSpPr>
          <p:cNvPr id="7" name="Rectangle 1">
            <a:extLst>
              <a:ext uri="{FF2B5EF4-FFF2-40B4-BE49-F238E27FC236}">
                <a16:creationId xmlns:a16="http://schemas.microsoft.com/office/drawing/2014/main" id="{D0CD3ED0-E40B-FE5A-A61C-A0B4643B7254}"/>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8" name="Picture 2">
            <a:extLst>
              <a:ext uri="{FF2B5EF4-FFF2-40B4-BE49-F238E27FC236}">
                <a16:creationId xmlns:a16="http://schemas.microsoft.com/office/drawing/2014/main" id="{11E5A491-27A5-1A99-5106-3D19896B8D5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7905136" y="3122503"/>
            <a:ext cx="3568152" cy="3651929"/>
          </a:xfrm>
          <a:prstGeom prst="rect">
            <a:avLst/>
          </a:prstGeom>
        </p:spPr>
      </p:pic>
    </p:spTree>
    <p:extLst>
      <p:ext uri="{BB962C8B-B14F-4D97-AF65-F5344CB8AC3E}">
        <p14:creationId xmlns:p14="http://schemas.microsoft.com/office/powerpoint/2010/main" val="365952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D4812-2CAC-0C34-49AF-6F55C28C5FB7}"/>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B831DF11-6A2B-ED7D-836A-24A516EB1D9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79FB130A-77D4-96CB-F7B9-9B4A6E749D47}"/>
              </a:ext>
            </a:extLst>
          </p:cNvPr>
          <p:cNvPicPr>
            <a:picLocks noChangeAspect="1"/>
          </p:cNvPicPr>
          <p:nvPr/>
        </p:nvPicPr>
        <p:blipFill>
          <a:blip r:embed="rId3"/>
          <a:stretch>
            <a:fillRect/>
          </a:stretch>
        </p:blipFill>
        <p:spPr>
          <a:xfrm>
            <a:off x="8300219" y="1231647"/>
            <a:ext cx="3087330" cy="831706"/>
          </a:xfrm>
          <a:prstGeom prst="rect">
            <a:avLst/>
          </a:prstGeom>
        </p:spPr>
      </p:pic>
      <p:sp>
        <p:nvSpPr>
          <p:cNvPr id="2" name="Google Shape;1548;p49">
            <a:extLst>
              <a:ext uri="{FF2B5EF4-FFF2-40B4-BE49-F238E27FC236}">
                <a16:creationId xmlns:a16="http://schemas.microsoft.com/office/drawing/2014/main" id="{77E82D8D-EBBE-C066-50C1-77AEC9AE2B43}"/>
              </a:ext>
            </a:extLst>
          </p:cNvPr>
          <p:cNvSpPr txBox="1">
            <a:spLocks/>
          </p:cNvSpPr>
          <p:nvPr/>
        </p:nvSpPr>
        <p:spPr>
          <a:xfrm>
            <a:off x="919210" y="225296"/>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المستقلة: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التوجيهات ومعايير النجاح ( 20 دقيقة)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9" name="Google Shape;726;p36">
            <a:extLst>
              <a:ext uri="{FF2B5EF4-FFF2-40B4-BE49-F238E27FC236}">
                <a16:creationId xmlns:a16="http://schemas.microsoft.com/office/drawing/2014/main" id="{65CB6CB3-53F5-3DAA-5985-7C97F54FB063}"/>
              </a:ext>
            </a:extLst>
          </p:cNvPr>
          <p:cNvSpPr txBox="1">
            <a:spLocks/>
          </p:cNvSpPr>
          <p:nvPr/>
        </p:nvSpPr>
        <p:spPr>
          <a:xfrm>
            <a:off x="670043" y="567208"/>
            <a:ext cx="10851913" cy="273058"/>
          </a:xfrm>
          <a:prstGeom prst="rect">
            <a:avLst/>
          </a:prstGeom>
          <a:noFill/>
          <a:ln>
            <a:noFill/>
          </a:ln>
        </p:spPr>
        <p:txBody>
          <a:bodyPr spcFirstLastPara="1" wrap="square" lIns="91425" tIns="45700" rIns="91425" bIns="45700" anchor="ctr" anchorCtr="0">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10" name="Picture 2" descr="Chronomètre Pro ‒ Applis sur Google Play">
            <a:extLst>
              <a:ext uri="{FF2B5EF4-FFF2-40B4-BE49-F238E27FC236}">
                <a16:creationId xmlns:a16="http://schemas.microsoft.com/office/drawing/2014/main" id="{FE653C7D-198E-74E7-4D29-5680204D66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0160" y="2063353"/>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39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14AE9-2D47-9C9E-44B4-298906858D99}"/>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C56C9F30-FBB8-C87D-A841-9D57817516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900;p55">
            <a:extLst>
              <a:ext uri="{FF2B5EF4-FFF2-40B4-BE49-F238E27FC236}">
                <a16:creationId xmlns:a16="http://schemas.microsoft.com/office/drawing/2014/main" id="{6642E5E8-183B-DC83-FFC1-884BB615A8B6}"/>
              </a:ext>
            </a:extLst>
          </p:cNvPr>
          <p:cNvSpPr txBox="1">
            <a:spLocks/>
          </p:cNvSpPr>
          <p:nvPr/>
        </p:nvSpPr>
        <p:spPr>
          <a:xfrm>
            <a:off x="717023" y="527462"/>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للنشاط، ثم يستمع إلى إجابات 3 ثنائيات، ويحث  المتعلمين على تعليل الإجابة، متوخيا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sp>
        <p:nvSpPr>
          <p:cNvPr id="13" name="Google Shape;902;p55">
            <a:extLst>
              <a:ext uri="{FF2B5EF4-FFF2-40B4-BE49-F238E27FC236}">
                <a16:creationId xmlns:a16="http://schemas.microsoft.com/office/drawing/2014/main" id="{1B912884-84D2-096C-A3A9-55F92FB5A905}"/>
              </a:ext>
            </a:extLst>
          </p:cNvPr>
          <p:cNvSpPr txBox="1"/>
          <p:nvPr/>
        </p:nvSpPr>
        <p:spPr>
          <a:xfrm>
            <a:off x="1910040" y="109738"/>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15" name="Picture 2" descr="Public Speaking Made Easy | First United Bank">
            <a:extLst>
              <a:ext uri="{FF2B5EF4-FFF2-40B4-BE49-F238E27FC236}">
                <a16:creationId xmlns:a16="http://schemas.microsoft.com/office/drawing/2014/main" id="{81DB41EB-10D3-10FE-548F-CDE7600F0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7833" y="1486353"/>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Speaker At Seminar Stock Illustration - Download Image Now - Lectern,  Presentation - Speech, Professor - iStock">
            <a:extLst>
              <a:ext uri="{FF2B5EF4-FFF2-40B4-BE49-F238E27FC236}">
                <a16:creationId xmlns:a16="http://schemas.microsoft.com/office/drawing/2014/main" id="{1A805275-8F76-7E2E-F849-6ECC416A6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579" y="1486353"/>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888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94AB5-D1AA-67F9-6C86-B755C9501A92}"/>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F4E4E4C1-5C85-E191-A4EA-937202DC031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hronomètre Pro ‒ Applis sur Google Play">
            <a:extLst>
              <a:ext uri="{FF2B5EF4-FFF2-40B4-BE49-F238E27FC236}">
                <a16:creationId xmlns:a16="http://schemas.microsoft.com/office/drawing/2014/main" id="{78D33EF6-5459-AA51-2DF5-E91D893F3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055" y="1232561"/>
            <a:ext cx="1995949" cy="1548701"/>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511;p45">
            <a:extLst>
              <a:ext uri="{FF2B5EF4-FFF2-40B4-BE49-F238E27FC236}">
                <a16:creationId xmlns:a16="http://schemas.microsoft.com/office/drawing/2014/main" id="{E3AE43F9-ABB4-B8A2-7693-030DD029B918}"/>
              </a:ext>
            </a:extLst>
          </p:cNvPr>
          <p:cNvSpPr txBox="1">
            <a:spLocks/>
          </p:cNvSpPr>
          <p:nvPr/>
        </p:nvSpPr>
        <p:spPr>
          <a:xfrm>
            <a:off x="-118622" y="472837"/>
            <a:ext cx="12082419" cy="510898"/>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MA" sz="1400" dirty="0">
                <a:solidFill>
                  <a:schemeClr val="bg2">
                    <a:lumMod val="75000"/>
                  </a:schemeClr>
                </a:solidFill>
                <a:cs typeface="Calibri" panose="020F0502020204030204" pitchFamily="34" charset="0"/>
              </a:rPr>
              <a:t>يختار المدرس عينة عشوائية ( ثلاثة نماذج أو أربعة) وينبه جماعة الفصل إلى الإنصات لزملائهم تباعا. وفي أثناء ذلك يتدخل المدرس للتوجيه وتقديم التغذية الراجعة المناسبة. ويمكنه مطالبة التلميذ العارض بتعليل اختياره، كما يمكنه مطالبة باقي التلاميذ بإبداء رأيهم في منتوج زميلهم وتقويمه باستثمار معايير النجاح.</a:t>
            </a:r>
            <a:r>
              <a:rPr lang="ar-MA" sz="1400" i="1" dirty="0">
                <a:solidFill>
                  <a:srgbClr val="AEABAB"/>
                </a:solidFill>
                <a:latin typeface="Calibri" panose="020F0502020204030204" pitchFamily="34" charset="0"/>
                <a:cs typeface="Calibri" panose="020F0502020204030204" pitchFamily="34" charset="0"/>
              </a:rPr>
              <a:t>.</a:t>
            </a:r>
            <a:endParaRPr lang="ar-MA" sz="1400" i="1" dirty="0">
              <a:latin typeface="Calibri" panose="020F0502020204030204" pitchFamily="34" charset="0"/>
              <a:cs typeface="Calibri" panose="020F0502020204030204" pitchFamily="34" charset="0"/>
            </a:endParaRPr>
          </a:p>
        </p:txBody>
      </p:sp>
      <p:sp>
        <p:nvSpPr>
          <p:cNvPr id="8" name="Google Shape;1548;p49">
            <a:extLst>
              <a:ext uri="{FF2B5EF4-FFF2-40B4-BE49-F238E27FC236}">
                <a16:creationId xmlns:a16="http://schemas.microsoft.com/office/drawing/2014/main" id="{C0131D00-AE03-791B-21CE-1962A6982ADA}"/>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التقاسم وتقديم التغذية الراجعة: انقضت مدة الإنجاز، لننصت إلى بعض إبداعاتكم.</a:t>
            </a:r>
          </a:p>
        </p:txBody>
      </p:sp>
      <p:pic>
        <p:nvPicPr>
          <p:cNvPr id="12" name="Picture 6" descr="المايك - ويكيبيديا">
            <a:extLst>
              <a:ext uri="{FF2B5EF4-FFF2-40B4-BE49-F238E27FC236}">
                <a16:creationId xmlns:a16="http://schemas.microsoft.com/office/drawing/2014/main" id="{6C8DB8C0-C0D8-7D7E-F2AC-13EF6A539D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40604" flipV="1">
            <a:off x="-76772" y="3110348"/>
            <a:ext cx="3732780" cy="2484000"/>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987;p43">
            <a:extLst>
              <a:ext uri="{FF2B5EF4-FFF2-40B4-BE49-F238E27FC236}">
                <a16:creationId xmlns:a16="http://schemas.microsoft.com/office/drawing/2014/main" id="{F31198AC-5CC6-7038-E97A-301EF40D3EF9}"/>
              </a:ext>
            </a:extLst>
          </p:cNvPr>
          <p:cNvSpPr txBox="1"/>
          <p:nvPr/>
        </p:nvSpPr>
        <p:spPr>
          <a:xfrm>
            <a:off x="3706761" y="5648488"/>
            <a:ext cx="7966243"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التقاسم والتقويم وتقديم التغذية الراجعة، باعتماد شبكة معايير النجاح</a:t>
            </a:r>
            <a:endParaRPr sz="2400" b="1" i="0" u="none" strike="noStrike" cap="none" dirty="0">
              <a:solidFill>
                <a:schemeClr val="dk1"/>
              </a:solidFill>
              <a:latin typeface="Calibri"/>
              <a:ea typeface="Calibri"/>
              <a:cs typeface="Calibri"/>
              <a:sym typeface="Calibri"/>
            </a:endParaRPr>
          </a:p>
        </p:txBody>
      </p:sp>
      <p:pic>
        <p:nvPicPr>
          <p:cNvPr id="2" name="Google Shape;988;p43" descr="‫Lovepik- صورة JPG-501123007 id صورة فوتوغرافية بحث - صور معلمة أنثى تكتب  على السبورة‬‎">
            <a:extLst>
              <a:ext uri="{FF2B5EF4-FFF2-40B4-BE49-F238E27FC236}">
                <a16:creationId xmlns:a16="http://schemas.microsoft.com/office/drawing/2014/main" id="{2C6375CC-E76F-D925-FF95-BBDB20FF592E}"/>
              </a:ext>
            </a:extLst>
          </p:cNvPr>
          <p:cNvPicPr preferRelativeResize="0"/>
          <p:nvPr/>
        </p:nvPicPr>
        <p:blipFill rotWithShape="1">
          <a:blip r:embed="rId5">
            <a:alphaModFix/>
          </a:blip>
          <a:srcRect/>
          <a:stretch/>
        </p:blipFill>
        <p:spPr>
          <a:xfrm>
            <a:off x="2410922" y="1951642"/>
            <a:ext cx="7285703" cy="3293806"/>
          </a:xfrm>
          <a:prstGeom prst="rect">
            <a:avLst/>
          </a:prstGeom>
          <a:noFill/>
          <a:ln>
            <a:noFill/>
          </a:ln>
        </p:spPr>
      </p:pic>
    </p:spTree>
    <p:extLst>
      <p:ext uri="{BB962C8B-B14F-4D97-AF65-F5344CB8AC3E}">
        <p14:creationId xmlns:p14="http://schemas.microsoft.com/office/powerpoint/2010/main" val="673354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B4E8DC-F1FB-EDB6-907C-C740A0196628}"/>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A64D8BC8-38D2-B50C-E848-2F5173E2F4E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3">
            <a:extLst>
              <a:ext uri="{FF2B5EF4-FFF2-40B4-BE49-F238E27FC236}">
                <a16:creationId xmlns:a16="http://schemas.microsoft.com/office/drawing/2014/main" id="{19397A8A-EEA0-D8DD-D33E-F62B7070F840}"/>
              </a:ext>
            </a:extLst>
          </p:cNvPr>
          <p:cNvSpPr txBox="1">
            <a:spLocks/>
          </p:cNvSpPr>
          <p:nvPr/>
        </p:nvSpPr>
        <p:spPr>
          <a:xfrm>
            <a:off x="4228167" y="1094669"/>
            <a:ext cx="3352503" cy="831706"/>
          </a:xfrm>
          <a:prstGeom prst="rect">
            <a:avLst/>
          </a:prstGeom>
          <a:solidFill>
            <a:srgbClr val="FFC000"/>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الاستثمار والتشجيع على مواصلة الكتابة</a:t>
            </a:r>
          </a:p>
          <a:p>
            <a:endParaRPr lang="fr-FR" sz="2800" i="0" dirty="0">
              <a:solidFill>
                <a:srgbClr val="00B050"/>
              </a:solidFill>
            </a:endParaRPr>
          </a:p>
        </p:txBody>
      </p:sp>
      <p:sp>
        <p:nvSpPr>
          <p:cNvPr id="3" name="Google Shape;1548;p49">
            <a:extLst>
              <a:ext uri="{FF2B5EF4-FFF2-40B4-BE49-F238E27FC236}">
                <a16:creationId xmlns:a16="http://schemas.microsoft.com/office/drawing/2014/main" id="{C7DAF622-C285-86B4-B61B-3C62BA87BA6D}"/>
              </a:ext>
            </a:extLst>
          </p:cNvPr>
          <p:cNvSpPr txBox="1">
            <a:spLocks/>
          </p:cNvSpPr>
          <p:nvPr/>
        </p:nvSpPr>
        <p:spPr>
          <a:xfrm>
            <a:off x="919210" y="21543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الاستثمار وتعزيز التعلم بالتشجيع على إعادة الكتابة</a:t>
            </a:r>
          </a:p>
        </p:txBody>
      </p:sp>
      <p:sp>
        <p:nvSpPr>
          <p:cNvPr id="4" name="Google Shape;726;p36">
            <a:extLst>
              <a:ext uri="{FF2B5EF4-FFF2-40B4-BE49-F238E27FC236}">
                <a16:creationId xmlns:a16="http://schemas.microsoft.com/office/drawing/2014/main" id="{00B25BA1-8532-8EBB-DFB8-ABADED67176E}"/>
              </a:ext>
            </a:extLst>
          </p:cNvPr>
          <p:cNvSpPr txBox="1">
            <a:spLocks/>
          </p:cNvSpPr>
          <p:nvPr/>
        </p:nvSpPr>
        <p:spPr>
          <a:xfrm>
            <a:off x="415048" y="559769"/>
            <a:ext cx="11168486" cy="336939"/>
          </a:xfrm>
          <a:prstGeom prst="rect">
            <a:avLst/>
          </a:prstGeom>
          <a:noFill/>
          <a:ln>
            <a:noFill/>
          </a:ln>
        </p:spPr>
        <p:txBody>
          <a:bodyPr spcFirstLastPara="1" wrap="square" lIns="91425" tIns="45700" rIns="91425" bIns="45700" anchor="ctr" anchorCtr="0">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800" b="1" dirty="0">
                <a:solidFill>
                  <a:schemeClr val="bg2">
                    <a:lumMod val="75000"/>
                  </a:schemeClr>
                </a:solidFill>
                <a:latin typeface="Calibri"/>
                <a:ea typeface="Calibri"/>
                <a:cs typeface="Calibri"/>
              </a:rPr>
              <a:t>ينوه المدرس بتفاعل متعلميه وانخراطهم الجاد في النشاط، ويشجعهم على مواصلة الكتابة، والتمرس عليها من خلال كتابة تقارير إخبارية بسيطة حول بعض الأنشطة التي ينجزونها داخل المدرسة أو خارجها ، من أجل صقل مواهبهم في الكتابة الإعلامية وتطويرها</a:t>
            </a:r>
            <a:r>
              <a:rPr lang="ar-MA" sz="1400" dirty="0">
                <a:solidFill>
                  <a:srgbClr val="AEABAB"/>
                </a:solidFill>
              </a:rPr>
              <a:t>.</a:t>
            </a:r>
          </a:p>
        </p:txBody>
      </p:sp>
      <p:sp>
        <p:nvSpPr>
          <p:cNvPr id="5" name="Google Shape;839;p33">
            <a:extLst>
              <a:ext uri="{FF2B5EF4-FFF2-40B4-BE49-F238E27FC236}">
                <a16:creationId xmlns:a16="http://schemas.microsoft.com/office/drawing/2014/main" id="{A78E347A-FFBA-1AA7-CA3D-09269FECD45C}"/>
              </a:ext>
            </a:extLst>
          </p:cNvPr>
          <p:cNvSpPr txBox="1"/>
          <p:nvPr/>
        </p:nvSpPr>
        <p:spPr>
          <a:xfrm>
            <a:off x="1180247" y="2240713"/>
            <a:ext cx="10403287" cy="3319458"/>
          </a:xfrm>
          <a:prstGeom prst="rect">
            <a:avLst/>
          </a:prstGeom>
          <a:solidFill>
            <a:schemeClr val="accent5">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b="1" dirty="0">
                <a:solidFill>
                  <a:srgbClr val="FF0000"/>
                </a:solidFill>
                <a:latin typeface="Calibri"/>
                <a:ea typeface="Calibri"/>
                <a:cs typeface="Calibri"/>
                <a:sym typeface="Calibri"/>
              </a:rPr>
              <a:t>توجيه</a:t>
            </a:r>
            <a:r>
              <a:rPr lang="ar-MA" sz="2800" dirty="0">
                <a:solidFill>
                  <a:schemeClr val="dk2"/>
                </a:solidFill>
                <a:latin typeface="Calibri"/>
                <a:ea typeface="Calibri"/>
                <a:cs typeface="Calibri"/>
                <a:sym typeface="Calibri"/>
              </a:rPr>
              <a:t>: في نهاية النشاط، يدعو المدرس التلاميذ الذين لم يكملوا الإنجاز خلال فترة الممارسة المستقلة إلى مواصلة العمل في المنزل، باستثمار توصيات التقويم والتغذية الراجعة. كما يدعو باقي التلاميذ إلى مواصلة كتابة تقارير للإخبار بمستجدات التكنولوجيا وتطبيقات الذكاء الاصطناعي واستعمالاتها، وتأثيرها على التعلم خاصة وعلى حياة الإنسان بصفة عامة (إيجابا أو سلبا.... لصقل مهاراتهم في الكتابة الإخبارية/ الإعلامية، مع إمكانية المشاركة بها أو نشرها في موقع المؤسسة أو صفحاته الإلكترونية أو مجلة المؤسسة/ القسم...</a:t>
            </a:r>
          </a:p>
        </p:txBody>
      </p:sp>
      <p:pic>
        <p:nvPicPr>
          <p:cNvPr id="7" name="Picture 4" descr="Écrire à la main sur un cahier sur fond clair | Photo Premium">
            <a:extLst>
              <a:ext uri="{FF2B5EF4-FFF2-40B4-BE49-F238E27FC236}">
                <a16:creationId xmlns:a16="http://schemas.microsoft.com/office/drawing/2014/main" id="{EC89B825-5298-8456-5B1F-CC3AFDCA3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97" y="5099147"/>
            <a:ext cx="2663795" cy="1661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447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063;p50">
            <a:extLst>
              <a:ext uri="{FF2B5EF4-FFF2-40B4-BE49-F238E27FC236}">
                <a16:creationId xmlns:a16="http://schemas.microsoft.com/office/drawing/2014/main" id="{8C89B1BC-7AEA-61D1-CABA-2E8F595ECB1D}"/>
              </a:ext>
            </a:extLst>
          </p:cNvPr>
          <p:cNvSpPr txBox="1"/>
          <p:nvPr/>
        </p:nvSpPr>
        <p:spPr>
          <a:xfrm>
            <a:off x="78656" y="173067"/>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بالهدف من درس اليوم؟</a:t>
            </a:r>
            <a:endParaRPr dirty="0"/>
          </a:p>
        </p:txBody>
      </p:sp>
      <p:sp>
        <p:nvSpPr>
          <p:cNvPr id="7" name="Google Shape;1064;p50">
            <a:extLst>
              <a:ext uri="{FF2B5EF4-FFF2-40B4-BE49-F238E27FC236}">
                <a16:creationId xmlns:a16="http://schemas.microsoft.com/office/drawing/2014/main" id="{7ED47E78-A0DB-E68D-D486-6FA7205E2307}"/>
              </a:ext>
            </a:extLst>
          </p:cNvPr>
          <p:cNvSpPr txBox="1"/>
          <p:nvPr/>
        </p:nvSpPr>
        <p:spPr>
          <a:xfrm>
            <a:off x="2232894" y="531479"/>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sz="1400" b="0" i="0" u="none" strike="noStrike" cap="none">
              <a:solidFill>
                <a:srgbClr val="AEABAB"/>
              </a:solidFill>
              <a:latin typeface="Calibri"/>
              <a:ea typeface="Calibri"/>
              <a:cs typeface="Calibri"/>
              <a:sym typeface="Calibri"/>
            </a:endParaRPr>
          </a:p>
        </p:txBody>
      </p:sp>
      <p:sp>
        <p:nvSpPr>
          <p:cNvPr id="8" name="Google Shape;1066;p50">
            <a:extLst>
              <a:ext uri="{FF2B5EF4-FFF2-40B4-BE49-F238E27FC236}">
                <a16:creationId xmlns:a16="http://schemas.microsoft.com/office/drawing/2014/main" id="{1E39365D-8ED3-FFFC-81CD-AD8DFDA05923}"/>
              </a:ext>
            </a:extLst>
          </p:cNvPr>
          <p:cNvSpPr/>
          <p:nvPr/>
        </p:nvSpPr>
        <p:spPr>
          <a:xfrm>
            <a:off x="595491" y="2617675"/>
            <a:ext cx="10018103"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chemeClr val="dk1"/>
                </a:solidFill>
                <a:latin typeface="Calibri"/>
                <a:ea typeface="Calibri"/>
                <a:cs typeface="Calibri"/>
                <a:sym typeface="Calibri"/>
              </a:rPr>
              <a:t>1- الهدف من درس اليوم هو: كتابة نص إخباري حول أهمية الذكاء الاصطناعي وأبرز استعمالاته.</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4365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73;p51">
            <a:extLst>
              <a:ext uri="{FF2B5EF4-FFF2-40B4-BE49-F238E27FC236}">
                <a16:creationId xmlns:a16="http://schemas.microsoft.com/office/drawing/2014/main" id="{390987BA-B36D-61C1-4B62-718BF014F818}"/>
              </a:ext>
            </a:extLst>
          </p:cNvPr>
          <p:cNvSpPr txBox="1"/>
          <p:nvPr/>
        </p:nvSpPr>
        <p:spPr>
          <a:xfrm>
            <a:off x="0" y="152759"/>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ماذا تعرفنا خلال الحصة؟</a:t>
            </a:r>
            <a:endParaRPr dirty="0"/>
          </a:p>
        </p:txBody>
      </p:sp>
      <p:sp>
        <p:nvSpPr>
          <p:cNvPr id="10" name="Google Shape;1074;p51">
            <a:extLst>
              <a:ext uri="{FF2B5EF4-FFF2-40B4-BE49-F238E27FC236}">
                <a16:creationId xmlns:a16="http://schemas.microsoft.com/office/drawing/2014/main" id="{6C41D608-006D-BC4D-023E-280AAA6A229F}"/>
              </a:ext>
            </a:extLst>
          </p:cNvPr>
          <p:cNvSpPr txBox="1"/>
          <p:nvPr/>
        </p:nvSpPr>
        <p:spPr>
          <a:xfrm>
            <a:off x="2087472" y="580638"/>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يطلب المدرس من المتعلمين التذكير بعناصر النص الإخباري وخطاطته الإخبارية..</a:t>
            </a:r>
            <a:endParaRPr sz="4400" b="0" i="0" u="none" strike="noStrike" cap="none" dirty="0">
              <a:solidFill>
                <a:schemeClr val="dk1"/>
              </a:solidFill>
              <a:latin typeface="Calibri"/>
              <a:ea typeface="Calibri"/>
              <a:cs typeface="Calibri"/>
              <a:sym typeface="Calibri"/>
            </a:endParaRPr>
          </a:p>
        </p:txBody>
      </p:sp>
      <p:sp>
        <p:nvSpPr>
          <p:cNvPr id="2" name="Rectangle : coins arrondis 1">
            <a:extLst>
              <a:ext uri="{FF2B5EF4-FFF2-40B4-BE49-F238E27FC236}">
                <a16:creationId xmlns:a16="http://schemas.microsoft.com/office/drawing/2014/main" id="{0C476EFA-A7B3-89E1-2A83-B3FF25988392}"/>
              </a:ext>
            </a:extLst>
          </p:cNvPr>
          <p:cNvSpPr/>
          <p:nvPr/>
        </p:nvSpPr>
        <p:spPr>
          <a:xfrm>
            <a:off x="929789" y="2005780"/>
            <a:ext cx="10018103" cy="3392129"/>
          </a:xfrm>
          <a:prstGeom prst="round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2- خطوات الإنجاز:</a:t>
            </a:r>
          </a:p>
          <a:p>
            <a:pPr marL="457200" indent="-457200" algn="r" rtl="1">
              <a:buFontTx/>
              <a:buChar char="-"/>
            </a:pPr>
            <a:r>
              <a:rPr lang="ar-MA" sz="3200" b="1" dirty="0">
                <a:latin typeface="Calibri" panose="020F0502020204030204" pitchFamily="34" charset="0"/>
                <a:cs typeface="Calibri" panose="020F0502020204030204" pitchFamily="34" charset="0"/>
              </a:rPr>
              <a:t>تفعيل المكتسبات المتعلقة بمهارة الكتابة؛</a:t>
            </a:r>
          </a:p>
          <a:p>
            <a:pPr marL="457200" indent="-457200" algn="r" rtl="1">
              <a:buFontTx/>
              <a:buChar char="-"/>
            </a:pPr>
            <a:r>
              <a:rPr lang="ar-MA" sz="3200" b="1" dirty="0">
                <a:latin typeface="Calibri" panose="020F0502020204030204" pitchFamily="34" charset="0"/>
                <a:cs typeface="Calibri" panose="020F0502020204030204" pitchFamily="34" charset="0"/>
              </a:rPr>
              <a:t>ورشة الكتابة؛</a:t>
            </a:r>
          </a:p>
          <a:p>
            <a:pPr marL="457200" indent="-457200" algn="r" rtl="1">
              <a:buFontTx/>
              <a:buChar char="-"/>
            </a:pPr>
            <a:r>
              <a:rPr lang="ar-MA" sz="3200" b="1" dirty="0">
                <a:latin typeface="Calibri" panose="020F0502020204030204" pitchFamily="34" charset="0"/>
                <a:cs typeface="Calibri" panose="020F0502020204030204" pitchFamily="34" charset="0"/>
              </a:rPr>
              <a:t>الإنتاج المستقل ثم التصحيح الجماعي وتقديم التغذية الراجعة؛</a:t>
            </a:r>
          </a:p>
          <a:p>
            <a:pPr marL="457200" indent="-457200" algn="r" rtl="1">
              <a:buFontTx/>
              <a:buChar char="-"/>
            </a:pPr>
            <a:r>
              <a:rPr lang="ar-MA" sz="3200" b="1" dirty="0">
                <a:latin typeface="Calibri" panose="020F0502020204030204" pitchFamily="34" charset="0"/>
                <a:cs typeface="Calibri" panose="020F0502020204030204" pitchFamily="34" charset="0"/>
              </a:rPr>
              <a:t>التشجيع على إعادة الكتابة.</a:t>
            </a:r>
          </a:p>
        </p:txBody>
      </p:sp>
    </p:spTree>
    <p:extLst>
      <p:ext uri="{BB962C8B-B14F-4D97-AF65-F5344CB8AC3E}">
        <p14:creationId xmlns:p14="http://schemas.microsoft.com/office/powerpoint/2010/main" val="1854169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C414905C-C1E1-722E-2467-933CEF1E0B49}"/>
              </a:ext>
            </a:extLst>
          </p:cNvPr>
          <p:cNvGraphicFramePr/>
          <p:nvPr>
            <p:extLst>
              <p:ext uri="{D42A27DB-BD31-4B8C-83A1-F6EECF244321}">
                <p14:modId xmlns:p14="http://schemas.microsoft.com/office/powerpoint/2010/main" val="4146070768"/>
              </p:ext>
            </p:extLst>
          </p:nvPr>
        </p:nvGraphicFramePr>
        <p:xfrm>
          <a:off x="546653" y="1551995"/>
          <a:ext cx="10956130" cy="4953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13">
            <a:extLst>
              <a:ext uri="{FF2B5EF4-FFF2-40B4-BE49-F238E27FC236}">
                <a16:creationId xmlns:a16="http://schemas.microsoft.com/office/drawing/2014/main" id="{1E9A2DD0-0F9D-1EEF-B244-6EB94695408F}"/>
              </a:ext>
            </a:extLst>
          </p:cNvPr>
          <p:cNvSpPr txBox="1">
            <a:spLocks noChangeArrowheads="1"/>
          </p:cNvSpPr>
          <p:nvPr/>
        </p:nvSpPr>
        <p:spPr bwMode="auto">
          <a:xfrm>
            <a:off x="0" y="211755"/>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ممتاز، هي ذي المراحل المتبعة في إنجاز المهمة النهائية.</a:t>
            </a:r>
          </a:p>
        </p:txBody>
      </p:sp>
      <p:sp>
        <p:nvSpPr>
          <p:cNvPr id="7" name="Titre 2">
            <a:extLst>
              <a:ext uri="{FF2B5EF4-FFF2-40B4-BE49-F238E27FC236}">
                <a16:creationId xmlns:a16="http://schemas.microsoft.com/office/drawing/2014/main" id="{F47F354E-A2AA-03B3-081F-C14BCFB03B07}"/>
              </a:ext>
            </a:extLst>
          </p:cNvPr>
          <p:cNvSpPr txBox="1">
            <a:spLocks/>
          </p:cNvSpPr>
          <p:nvPr/>
        </p:nvSpPr>
        <p:spPr>
          <a:xfrm>
            <a:off x="2087472" y="531481"/>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يذكر المدرس بالمراحل المتبعة في الإنجاز ويلخصها في الشكل الآتي.</a:t>
            </a:r>
            <a:endParaRPr lang="fr-FR" dirty="0"/>
          </a:p>
        </p:txBody>
      </p:sp>
    </p:spTree>
    <p:extLst>
      <p:ext uri="{BB962C8B-B14F-4D97-AF65-F5344CB8AC3E}">
        <p14:creationId xmlns:p14="http://schemas.microsoft.com/office/powerpoint/2010/main" val="32621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656;p54">
            <a:extLst>
              <a:ext uri="{FF2B5EF4-FFF2-40B4-BE49-F238E27FC236}">
                <a16:creationId xmlns:a16="http://schemas.microsoft.com/office/drawing/2014/main" id="{0F293CF1-B3CA-BA48-4D78-39A141CCA641}"/>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2" name="Titre 2">
            <a:extLst>
              <a:ext uri="{FF2B5EF4-FFF2-40B4-BE49-F238E27FC236}">
                <a16:creationId xmlns:a16="http://schemas.microsoft.com/office/drawing/2014/main" id="{C3764BEA-1598-42E5-7641-73530423A6CC}"/>
              </a:ext>
            </a:extLst>
          </p:cNvPr>
          <p:cNvSpPr txBox="1">
            <a:spLocks/>
          </p:cNvSpPr>
          <p:nvPr/>
        </p:nvSpPr>
        <p:spPr>
          <a:xfrm>
            <a:off x="4754057" y="551979"/>
            <a:ext cx="6553201" cy="375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MA" sz="1400" dirty="0">
                <a:solidFill>
                  <a:schemeClr val="bg2">
                    <a:lumMod val="75000"/>
                  </a:schemeClr>
                </a:solidFill>
                <a:latin typeface="+mn-lt"/>
                <a:cs typeface="Calibri" panose="020F0502020204030204" pitchFamily="34" charset="0"/>
              </a:rPr>
              <a:t>يشرح المدرس نشاط الاستثمار المنزلي، وأهم الخطوات التي يتعين القيام بها</a:t>
            </a:r>
            <a:endParaRPr lang="fr-FR" sz="1400" dirty="0">
              <a:solidFill>
                <a:schemeClr val="bg2">
                  <a:lumMod val="50000"/>
                </a:schemeClr>
              </a:solidFill>
            </a:endParaRPr>
          </a:p>
        </p:txBody>
      </p:sp>
      <p:sp>
        <p:nvSpPr>
          <p:cNvPr id="3" name="TextBox 13">
            <a:extLst>
              <a:ext uri="{FF2B5EF4-FFF2-40B4-BE49-F238E27FC236}">
                <a16:creationId xmlns:a16="http://schemas.microsoft.com/office/drawing/2014/main" id="{0536D21A-3511-84F5-4B14-9ABA386EE261}"/>
              </a:ext>
            </a:extLst>
          </p:cNvPr>
          <p:cNvSpPr txBox="1">
            <a:spLocks noChangeArrowheads="1"/>
          </p:cNvSpPr>
          <p:nvPr/>
        </p:nvSpPr>
        <p:spPr bwMode="auto">
          <a:xfrm>
            <a:off x="79513" y="209174"/>
            <a:ext cx="1148835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ea typeface="+mj-ea"/>
                <a:cs typeface="Calibri" panose="020F0502020204030204" pitchFamily="34" charset="0"/>
              </a:rPr>
              <a:t>قبل توديعكم، أدعوكم إلى استثمار مكتسباتكم  في كتابة نصوص إخبارية  قصيرة حول بعض الأنشطة التي شاركتم فيها.</a:t>
            </a:r>
            <a:r>
              <a:rPr lang="ar-MA" sz="2000" b="1" dirty="0">
                <a:solidFill>
                  <a:schemeClr val="bg2">
                    <a:lumMod val="50000"/>
                  </a:schemeClr>
                </a:solidFill>
                <a:ea typeface="+mj-ea"/>
                <a:cs typeface="Calibri" panose="020F0502020204030204" pitchFamily="34" charset="0"/>
              </a:rPr>
              <a:t> </a:t>
            </a:r>
            <a:endParaRPr lang="ar-MA" altLang="fr-FR" sz="2000" b="1" dirty="0">
              <a:solidFill>
                <a:schemeClr val="bg2">
                  <a:lumMod val="50000"/>
                </a:schemeClr>
              </a:solidFill>
              <a:ea typeface="+mj-ea"/>
              <a:cs typeface="Calibri" panose="020F0502020204030204" pitchFamily="34" charset="0"/>
            </a:endParaRPr>
          </a:p>
        </p:txBody>
      </p:sp>
      <p:pic>
        <p:nvPicPr>
          <p:cNvPr id="4" name="Image 3">
            <a:extLst>
              <a:ext uri="{FF2B5EF4-FFF2-40B4-BE49-F238E27FC236}">
                <a16:creationId xmlns:a16="http://schemas.microsoft.com/office/drawing/2014/main" id="{3AFE367A-CA87-3854-21FD-DCBD3ED1EA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435" y="914001"/>
            <a:ext cx="5794513" cy="3048000"/>
          </a:xfrm>
          <a:prstGeom prst="rect">
            <a:avLst/>
          </a:prstGeom>
        </p:spPr>
      </p:pic>
      <p:sp>
        <p:nvSpPr>
          <p:cNvPr id="5" name="ZoneTexte 4">
            <a:extLst>
              <a:ext uri="{FF2B5EF4-FFF2-40B4-BE49-F238E27FC236}">
                <a16:creationId xmlns:a16="http://schemas.microsoft.com/office/drawing/2014/main" id="{08F93F06-383B-CEC3-05F2-8AD13C982B6F}"/>
              </a:ext>
            </a:extLst>
          </p:cNvPr>
          <p:cNvSpPr txBox="1"/>
          <p:nvPr/>
        </p:nvSpPr>
        <p:spPr>
          <a:xfrm>
            <a:off x="924232" y="4594127"/>
            <a:ext cx="10559845" cy="1569660"/>
          </a:xfrm>
          <a:prstGeom prst="rect">
            <a:avLst/>
          </a:prstGeom>
          <a:noFill/>
          <a:ln w="38100">
            <a:solidFill>
              <a:srgbClr val="7030A0"/>
            </a:solidFill>
          </a:ln>
        </p:spPr>
        <p:txBody>
          <a:bodyPr wrap="square">
            <a:spAutoFit/>
          </a:bodyPr>
          <a:lstStyle/>
          <a:p>
            <a:pPr algn="ctr" rtl="1"/>
            <a:r>
              <a:rPr lang="ar-MA" sz="4800" b="1" dirty="0">
                <a:ea typeface="+mj-ea"/>
                <a:cs typeface="Calibri" panose="020F0502020204030204" pitchFamily="34" charset="0"/>
              </a:rPr>
              <a:t>أستثمر وضعية الإنتاج وأتصور نفسي مراسلا صحفيا وأتدرب على كتابة تقارير إخبارية قصيرة </a:t>
            </a:r>
            <a:endParaRPr lang="fr-FR" sz="4800" dirty="0"/>
          </a:p>
        </p:txBody>
      </p:sp>
    </p:spTree>
    <p:extLst>
      <p:ext uri="{BB962C8B-B14F-4D97-AF65-F5344CB8AC3E}">
        <p14:creationId xmlns:p14="http://schemas.microsoft.com/office/powerpoint/2010/main" val="2833538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graphicFrame>
        <p:nvGraphicFramePr>
          <p:cNvPr id="9" name="Diagramme 8">
            <a:extLst>
              <a:ext uri="{FF2B5EF4-FFF2-40B4-BE49-F238E27FC236}">
                <a16:creationId xmlns:a16="http://schemas.microsoft.com/office/drawing/2014/main" id="{75EAAD32-829B-3CB3-7028-B364F7937AD1}"/>
              </a:ext>
            </a:extLst>
          </p:cNvPr>
          <p:cNvGraphicFramePr/>
          <p:nvPr>
            <p:extLst>
              <p:ext uri="{D42A27DB-BD31-4B8C-83A1-F6EECF244321}">
                <p14:modId xmlns:p14="http://schemas.microsoft.com/office/powerpoint/2010/main" val="2729539245"/>
              </p:ext>
            </p:extLst>
          </p:nvPr>
        </p:nvGraphicFramePr>
        <p:xfrm>
          <a:off x="4492602" y="1902899"/>
          <a:ext cx="6287552" cy="2644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وَصَلْنَا إِلَى نِهَايَةِ </a:t>
            </a:r>
            <a:r>
              <a:rPr lang="ar-MA"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ٱلْحصَّةِ</a:t>
            </a: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4275</TotalTime>
  <Words>1489</Words>
  <Application>Microsoft Office PowerPoint</Application>
  <PresentationFormat>Grand écran</PresentationFormat>
  <Paragraphs>196</Paragraphs>
  <Slides>34</Slides>
  <Notes>7</Notes>
  <HiddenSlides>7</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34</vt:i4>
      </vt:variant>
    </vt:vector>
  </HeadingPairs>
  <TitlesOfParts>
    <vt:vector size="46" baseType="lpstr">
      <vt:lpstr>Aptos</vt:lpstr>
      <vt:lpstr>Aptos Display</vt:lpstr>
      <vt:lpstr>Arial</vt:lpstr>
      <vt:lpstr>Calibri</vt:lpstr>
      <vt:lpstr>Calibri Light</vt:lpstr>
      <vt:lpstr>Dosis</vt:lpstr>
      <vt:lpstr>Inter</vt:lpstr>
      <vt:lpstr>Poppins ExtraBold</vt:lpstr>
      <vt:lpstr>Sakkal Majalla</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187</cp:revision>
  <dcterms:created xsi:type="dcterms:W3CDTF">2025-11-03T10:55:47Z</dcterms:created>
  <dcterms:modified xsi:type="dcterms:W3CDTF">2026-01-06T20:38:54Z</dcterms:modified>
</cp:coreProperties>
</file>