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48.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8.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Lst>
  <p:sldSz cy="6858000" cx="12192000"/>
  <p:notesSz cx="6858000" cy="9144000"/>
  <p:embeddedFontLst>
    <p:embeddedFont>
      <p:font typeface="Dosis"/>
      <p:regular r:id="rId55"/>
      <p:bold r:id="rId56"/>
    </p:embeddedFont>
    <p:embeddedFont>
      <p:font typeface="Play"/>
      <p:regular r:id="rId57"/>
      <p:bold r:id="rId58"/>
    </p:embeddedFont>
    <p:embeddedFont>
      <p:font typeface="Inter"/>
      <p:regular r:id="rId59"/>
      <p:bold r:id="rId60"/>
      <p:italic r:id="rId61"/>
      <p:boldItalic r:id="rId62"/>
    </p:embeddedFont>
    <p:embeddedFont>
      <p:font typeface="Poppins ExtraBold"/>
      <p:bold r:id="rId63"/>
      <p:boldItalic r:id="rId6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5" roundtripDataSignature="AMtx7mgdcamQs7byUgSslpCIYR8eNJK4R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EA04F61-FC8C-4A48-8333-93EA7A17721C}">
  <a:tblStyle styleId="{EEA04F61-FC8C-4A48-8333-93EA7A17721C}"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Inter-boldItalic.fntdata"/><Relationship Id="rId61" Type="http://schemas.openxmlformats.org/officeDocument/2006/relationships/font" Target="fonts/Inter-italic.fntdata"/><Relationship Id="rId20" Type="http://schemas.openxmlformats.org/officeDocument/2006/relationships/slide" Target="slides/slide14.xml"/><Relationship Id="rId64" Type="http://schemas.openxmlformats.org/officeDocument/2006/relationships/font" Target="fonts/PoppinsExtraBold-boldItalic.fntdata"/><Relationship Id="rId63" Type="http://schemas.openxmlformats.org/officeDocument/2006/relationships/font" Target="fonts/PoppinsExtraBold-bold.fntdata"/><Relationship Id="rId22" Type="http://schemas.openxmlformats.org/officeDocument/2006/relationships/slide" Target="slides/slide16.xml"/><Relationship Id="rId21" Type="http://schemas.openxmlformats.org/officeDocument/2006/relationships/slide" Target="slides/slide15.xml"/><Relationship Id="rId65" Type="http://customschemas.google.com/relationships/presentationmetadata" Target="metadata"/><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Inter-bold.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font" Target="fonts/Dosis-regular.fntdata"/><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font" Target="fonts/Play-regular.fntdata"/><Relationship Id="rId12" Type="http://schemas.openxmlformats.org/officeDocument/2006/relationships/slide" Target="slides/slide6.xml"/><Relationship Id="rId56" Type="http://schemas.openxmlformats.org/officeDocument/2006/relationships/font" Target="fonts/Dosis-bold.fntdata"/><Relationship Id="rId15" Type="http://schemas.openxmlformats.org/officeDocument/2006/relationships/slide" Target="slides/slide9.xml"/><Relationship Id="rId59" Type="http://schemas.openxmlformats.org/officeDocument/2006/relationships/font" Target="fonts/Inter-regular.fntdata"/><Relationship Id="rId14" Type="http://schemas.openxmlformats.org/officeDocument/2006/relationships/slide" Target="slides/slide8.xml"/><Relationship Id="rId58" Type="http://schemas.openxmlformats.org/officeDocument/2006/relationships/font" Target="fonts/Play-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MA"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61" name="Google Shape;261;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Calibri"/>
              <a:buNone/>
            </a:pPr>
            <a:fld id="{00000000-1234-1234-1234-123412341234}" type="slidenum">
              <a:rPr b="0" i="0" lang="ar-M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289" name="Google Shape;289;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306" name="Google Shape;30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6" name="Google Shape;38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387" name="Google Shape;38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Calibri"/>
              <a:buNone/>
            </a:pPr>
            <a:fld id="{00000000-1234-1234-1234-123412341234}" type="slidenum">
              <a:rPr b="0" i="0" lang="ar-MA"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8" name="Google Shape;41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1" name="Google Shape;43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8" name="Google Shape;43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6" name="Google Shape;45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6" name="Google Shape;46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3" name="Google Shape;47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0" name="Google Shape;48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9" name="Google Shape;48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9" name="Google Shape;49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1" name="Google Shape;51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4" name="Google Shape;52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5" name="Google Shape;535;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7" name="Google Shape;54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5" name="Google Shape;55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3" name="Google Shape;56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1" name="Google Shape;57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9" name="Google Shape;579;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7" name="Google Shape;587;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2" name="Google Shape;602;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0" name="Google Shape;610;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8" name="Google Shape;618;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1" name="Google Shape;631;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6" name="Google Shape;646;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5" name="Google Shape;675;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6" name="Google Shape;686;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7" name="Google Shape;697;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8" name="Google Shape;708;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5" name="Google Shape;715;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4" name="Google Shape;724;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3" name="Google Shape;733;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2" name="Google Shape;742;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3" name="Google Shape;753;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1" name="Google Shape;761;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9" name="Google Shape;769;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7" name="Google Shape;777;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7" name="Google Shape;787;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6" name="Google Shape;796;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8" name="Google Shape;808;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5" name="Google Shape;815;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0" name="Google Shape;830;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5" name="Google Shape;845;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51"/>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7" name="Shape 17"/>
        <p:cNvGrpSpPr/>
        <p:nvPr/>
      </p:nvGrpSpPr>
      <p:grpSpPr>
        <a:xfrm>
          <a:off x="0" y="0"/>
          <a:ext cx="0" cy="0"/>
          <a:chOff x="0" y="0"/>
          <a:chExt cx="0" cy="0"/>
        </a:xfrm>
      </p:grpSpPr>
      <p:sp>
        <p:nvSpPr>
          <p:cNvPr id="18" name="Google Shape;18;p7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7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3" name="Shape 23"/>
        <p:cNvGrpSpPr/>
        <p:nvPr/>
      </p:nvGrpSpPr>
      <p:grpSpPr>
        <a:xfrm>
          <a:off x="0" y="0"/>
          <a:ext cx="0" cy="0"/>
          <a:chOff x="0" y="0"/>
          <a:chExt cx="0" cy="0"/>
        </a:xfrm>
      </p:grpSpPr>
      <p:sp>
        <p:nvSpPr>
          <p:cNvPr id="24" name="Google Shape;24;p7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7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9" name="Shape 29"/>
        <p:cNvGrpSpPr/>
        <p:nvPr/>
      </p:nvGrpSpPr>
      <p:grpSpPr>
        <a:xfrm>
          <a:off x="0" y="0"/>
          <a:ext cx="0" cy="0"/>
          <a:chOff x="0" y="0"/>
          <a:chExt cx="0" cy="0"/>
        </a:xfrm>
      </p:grpSpPr>
      <p:sp>
        <p:nvSpPr>
          <p:cNvPr id="30" name="Google Shape;30;p7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7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2" name="Google Shape;32;p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5" name="Shape 35"/>
        <p:cNvGrpSpPr/>
        <p:nvPr/>
      </p:nvGrpSpPr>
      <p:grpSpPr>
        <a:xfrm>
          <a:off x="0" y="0"/>
          <a:ext cx="0" cy="0"/>
          <a:chOff x="0" y="0"/>
          <a:chExt cx="0" cy="0"/>
        </a:xfrm>
      </p:grpSpPr>
      <p:sp>
        <p:nvSpPr>
          <p:cNvPr id="36" name="Google Shape;36;p7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7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7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2" name="Shape 42"/>
        <p:cNvGrpSpPr/>
        <p:nvPr/>
      </p:nvGrpSpPr>
      <p:grpSpPr>
        <a:xfrm>
          <a:off x="0" y="0"/>
          <a:ext cx="0" cy="0"/>
          <a:chOff x="0" y="0"/>
          <a:chExt cx="0" cy="0"/>
        </a:xfrm>
      </p:grpSpPr>
      <p:sp>
        <p:nvSpPr>
          <p:cNvPr id="43" name="Google Shape;43;p7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7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7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7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7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1" name="Shape 51"/>
        <p:cNvGrpSpPr/>
        <p:nvPr/>
      </p:nvGrpSpPr>
      <p:grpSpPr>
        <a:xfrm>
          <a:off x="0" y="0"/>
          <a:ext cx="0" cy="0"/>
          <a:chOff x="0" y="0"/>
          <a:chExt cx="0" cy="0"/>
        </a:xfrm>
      </p:grpSpPr>
      <p:sp>
        <p:nvSpPr>
          <p:cNvPr id="52" name="Google Shape;52;p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6" name="Shape 56"/>
        <p:cNvGrpSpPr/>
        <p:nvPr/>
      </p:nvGrpSpPr>
      <p:grpSpPr>
        <a:xfrm>
          <a:off x="0" y="0"/>
          <a:ext cx="0" cy="0"/>
          <a:chOff x="0" y="0"/>
          <a:chExt cx="0" cy="0"/>
        </a:xfrm>
      </p:grpSpPr>
      <p:sp>
        <p:nvSpPr>
          <p:cNvPr id="57" name="Google Shape;57;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0" name="Shape 60"/>
        <p:cNvGrpSpPr/>
        <p:nvPr/>
      </p:nvGrpSpPr>
      <p:grpSpPr>
        <a:xfrm>
          <a:off x="0" y="0"/>
          <a:ext cx="0" cy="0"/>
          <a:chOff x="0" y="0"/>
          <a:chExt cx="0" cy="0"/>
        </a:xfrm>
      </p:grpSpPr>
      <p:sp>
        <p:nvSpPr>
          <p:cNvPr id="61" name="Google Shape;61;p8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8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8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7" name="Shape 67"/>
        <p:cNvGrpSpPr/>
        <p:nvPr/>
      </p:nvGrpSpPr>
      <p:grpSpPr>
        <a:xfrm>
          <a:off x="0" y="0"/>
          <a:ext cx="0" cy="0"/>
          <a:chOff x="0" y="0"/>
          <a:chExt cx="0" cy="0"/>
        </a:xfrm>
      </p:grpSpPr>
      <p:sp>
        <p:nvSpPr>
          <p:cNvPr id="68" name="Google Shape;68;p8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81"/>
          <p:cNvSpPr/>
          <p:nvPr>
            <p:ph idx="2" type="pic"/>
          </p:nvPr>
        </p:nvSpPr>
        <p:spPr>
          <a:xfrm>
            <a:off x="5183188" y="987425"/>
            <a:ext cx="6172200" cy="4873625"/>
          </a:xfrm>
          <a:prstGeom prst="rect">
            <a:avLst/>
          </a:prstGeom>
          <a:noFill/>
          <a:ln>
            <a:noFill/>
          </a:ln>
        </p:spPr>
      </p:sp>
      <p:sp>
        <p:nvSpPr>
          <p:cNvPr id="70" name="Google Shape;70;p8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4" name="Shape 74"/>
        <p:cNvGrpSpPr/>
        <p:nvPr/>
      </p:nvGrpSpPr>
      <p:grpSpPr>
        <a:xfrm>
          <a:off x="0" y="0"/>
          <a:ext cx="0" cy="0"/>
          <a:chOff x="0" y="0"/>
          <a:chExt cx="0" cy="0"/>
        </a:xfrm>
      </p:grpSpPr>
      <p:sp>
        <p:nvSpPr>
          <p:cNvPr id="75" name="Google Shape;75;p8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8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0" name="Shape 80"/>
        <p:cNvGrpSpPr/>
        <p:nvPr/>
      </p:nvGrpSpPr>
      <p:grpSpPr>
        <a:xfrm>
          <a:off x="0" y="0"/>
          <a:ext cx="0" cy="0"/>
          <a:chOff x="0" y="0"/>
          <a:chExt cx="0" cy="0"/>
        </a:xfrm>
      </p:grpSpPr>
      <p:sp>
        <p:nvSpPr>
          <p:cNvPr id="81" name="Google Shape;81;p8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8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92" name="Shape 92"/>
        <p:cNvGrpSpPr/>
        <p:nvPr/>
      </p:nvGrpSpPr>
      <p:grpSpPr>
        <a:xfrm>
          <a:off x="0" y="0"/>
          <a:ext cx="0" cy="0"/>
          <a:chOff x="0" y="0"/>
          <a:chExt cx="0" cy="0"/>
        </a:xfrm>
      </p:grpSpPr>
      <p:sp>
        <p:nvSpPr>
          <p:cNvPr id="93" name="Google Shape;93;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1_Table of contents">
    <p:spTree>
      <p:nvGrpSpPr>
        <p:cNvPr id="96" name="Shape 96"/>
        <p:cNvGrpSpPr/>
        <p:nvPr/>
      </p:nvGrpSpPr>
      <p:grpSpPr>
        <a:xfrm>
          <a:off x="0" y="0"/>
          <a:ext cx="0" cy="0"/>
          <a:chOff x="0" y="0"/>
          <a:chExt cx="0" cy="0"/>
        </a:xfrm>
      </p:grpSpPr>
      <p:sp>
        <p:nvSpPr>
          <p:cNvPr id="97" name="Google Shape;97;p54"/>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98" name="Google Shape;98;p54"/>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99" name="Google Shape;99;p54"/>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00" name="Google Shape;100;p54"/>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01" name="Google Shape;101;p54"/>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02" name="Google Shape;102;p54"/>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03" name="Google Shape;103;p54"/>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04" name="Google Shape;104;p54"/>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05" name="Google Shape;105;p54"/>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06" name="Google Shape;106;p54"/>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07" name="Google Shape;107;p54"/>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08" name="Google Shape;108;p54"/>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09" name="Google Shape;109;p54"/>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Play"/>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Ouverture">
  <p:cSld name="Slide Ouverture">
    <p:spTree>
      <p:nvGrpSpPr>
        <p:cNvPr id="110" name="Shape 110"/>
        <p:cNvGrpSpPr/>
        <p:nvPr/>
      </p:nvGrpSpPr>
      <p:grpSpPr>
        <a:xfrm>
          <a:off x="0" y="0"/>
          <a:ext cx="0" cy="0"/>
          <a:chOff x="0" y="0"/>
          <a:chExt cx="0" cy="0"/>
        </a:xfrm>
      </p:grpSpPr>
      <p:grpSp>
        <p:nvGrpSpPr>
          <p:cNvPr id="111" name="Google Shape;111;p55"/>
          <p:cNvGrpSpPr/>
          <p:nvPr/>
        </p:nvGrpSpPr>
        <p:grpSpPr>
          <a:xfrm>
            <a:off x="0" y="1"/>
            <a:ext cx="12192000" cy="6858001"/>
            <a:chOff x="0" y="0"/>
            <a:chExt cx="13716000" cy="10287000"/>
          </a:xfrm>
        </p:grpSpPr>
        <p:sp>
          <p:nvSpPr>
            <p:cNvPr id="112" name="Google Shape;112;p55"/>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13" name="Google Shape;113;p5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14" name="Google Shape;114;p5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grpSp>
      <p:sp>
        <p:nvSpPr>
          <p:cNvPr id="115" name="Google Shape;115;p55"/>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55"/>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55"/>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18" name="Google Shape;118;p55"/>
          <p:cNvPicPr preferRelativeResize="0"/>
          <p:nvPr/>
        </p:nvPicPr>
        <p:blipFill rotWithShape="1">
          <a:blip r:embed="rId2">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119" name="Shape 119"/>
        <p:cNvGrpSpPr/>
        <p:nvPr/>
      </p:nvGrpSpPr>
      <p:grpSpPr>
        <a:xfrm>
          <a:off x="0" y="0"/>
          <a:ext cx="0" cy="0"/>
          <a:chOff x="0" y="0"/>
          <a:chExt cx="0" cy="0"/>
        </a:xfrm>
      </p:grpSpPr>
      <p:grpSp>
        <p:nvGrpSpPr>
          <p:cNvPr id="120" name="Google Shape;120;p56"/>
          <p:cNvGrpSpPr/>
          <p:nvPr/>
        </p:nvGrpSpPr>
        <p:grpSpPr>
          <a:xfrm>
            <a:off x="0" y="1"/>
            <a:ext cx="12192000" cy="6858001"/>
            <a:chOff x="0" y="0"/>
            <a:chExt cx="13716000" cy="10287000"/>
          </a:xfrm>
        </p:grpSpPr>
        <p:sp>
          <p:nvSpPr>
            <p:cNvPr id="121" name="Google Shape;121;p56"/>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22" name="Google Shape;122;p5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23" name="Google Shape;123;p5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24" name="Google Shape;124;p56"/>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5" name="Google Shape;125;p56"/>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 name="Google Shape;126;p56"/>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27" name="Google Shape;127;p56"/>
          <p:cNvPicPr preferRelativeResize="0"/>
          <p:nvPr/>
        </p:nvPicPr>
        <p:blipFill rotWithShape="1">
          <a:blip r:embed="rId2">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28" name="Shape 12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Modelage">
  <p:cSld name="Slide Modelage">
    <p:spTree>
      <p:nvGrpSpPr>
        <p:cNvPr id="129" name="Shape 129"/>
        <p:cNvGrpSpPr/>
        <p:nvPr/>
      </p:nvGrpSpPr>
      <p:grpSpPr>
        <a:xfrm>
          <a:off x="0" y="0"/>
          <a:ext cx="0" cy="0"/>
          <a:chOff x="0" y="0"/>
          <a:chExt cx="0" cy="0"/>
        </a:xfrm>
      </p:grpSpPr>
      <p:grpSp>
        <p:nvGrpSpPr>
          <p:cNvPr id="130" name="Google Shape;130;p58"/>
          <p:cNvGrpSpPr/>
          <p:nvPr/>
        </p:nvGrpSpPr>
        <p:grpSpPr>
          <a:xfrm>
            <a:off x="0" y="-1"/>
            <a:ext cx="12192000" cy="6858001"/>
            <a:chOff x="0" y="0"/>
            <a:chExt cx="13716000" cy="10287000"/>
          </a:xfrm>
        </p:grpSpPr>
        <p:sp>
          <p:nvSpPr>
            <p:cNvPr id="131" name="Google Shape;131;p58"/>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32" name="Google Shape;132;p5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33" name="Google Shape;133;p5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grpSp>
        <p:nvGrpSpPr>
          <p:cNvPr id="134" name="Google Shape;134;p58"/>
          <p:cNvGrpSpPr/>
          <p:nvPr/>
        </p:nvGrpSpPr>
        <p:grpSpPr>
          <a:xfrm>
            <a:off x="11497837" y="144790"/>
            <a:ext cx="565629" cy="524167"/>
            <a:chOff x="277892" y="2283969"/>
            <a:chExt cx="939577" cy="824904"/>
          </a:xfrm>
        </p:grpSpPr>
        <p:sp>
          <p:nvSpPr>
            <p:cNvPr id="135" name="Google Shape;135;p58"/>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2">
                <a:alphaModFix/>
              </a:blip>
              <a:stretch>
                <a:fillRect b="0" l="0" r="0" t="0"/>
              </a:stretch>
            </a:blipFill>
            <a:ln>
              <a:noFill/>
            </a:ln>
          </p:spPr>
        </p:sp>
        <p:sp>
          <p:nvSpPr>
            <p:cNvPr id="136" name="Google Shape;136;p58"/>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3">
                <a:alphaModFix amt="72000"/>
              </a:blip>
              <a:stretch>
                <a:fillRect b="0" l="-101442" r="0" t="-1677"/>
              </a:stretch>
            </a:blipFill>
            <a:ln>
              <a:noFill/>
            </a:ln>
          </p:spPr>
        </p:sp>
      </p:grpSp>
      <p:sp>
        <p:nvSpPr>
          <p:cNvPr id="137" name="Google Shape;137;p58"/>
          <p:cNvSpPr txBox="1"/>
          <p:nvPr>
            <p:ph idx="1" type="body"/>
          </p:nvPr>
        </p:nvSpPr>
        <p:spPr>
          <a:xfrm>
            <a:off x="614581" y="1192778"/>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8" name="Google Shape;138;p58"/>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 name="Google Shape;139;p5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B">
  <p:cSld name="Slide PB">
    <p:spTree>
      <p:nvGrpSpPr>
        <p:cNvPr id="140" name="Shape 140"/>
        <p:cNvGrpSpPr/>
        <p:nvPr/>
      </p:nvGrpSpPr>
      <p:grpSpPr>
        <a:xfrm>
          <a:off x="0" y="0"/>
          <a:ext cx="0" cy="0"/>
          <a:chOff x="0" y="0"/>
          <a:chExt cx="0" cy="0"/>
        </a:xfrm>
      </p:grpSpPr>
      <p:grpSp>
        <p:nvGrpSpPr>
          <p:cNvPr id="141" name="Google Shape;141;p59"/>
          <p:cNvGrpSpPr/>
          <p:nvPr/>
        </p:nvGrpSpPr>
        <p:grpSpPr>
          <a:xfrm>
            <a:off x="0" y="1"/>
            <a:ext cx="12192000" cy="6858001"/>
            <a:chOff x="0" y="0"/>
            <a:chExt cx="13716000" cy="10287000"/>
          </a:xfrm>
        </p:grpSpPr>
        <p:sp>
          <p:nvSpPr>
            <p:cNvPr id="142" name="Google Shape;142;p59"/>
            <p:cNvSpPr/>
            <p:nvPr/>
          </p:nvSpPr>
          <p:spPr>
            <a:xfrm>
              <a:off x="0" y="0"/>
              <a:ext cx="13716000" cy="102870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43" name="Google Shape;143;p5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44" name="Google Shape;144;p5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pic>
        <p:nvPicPr>
          <p:cNvPr id="145" name="Google Shape;145;p59"/>
          <p:cNvPicPr preferRelativeResize="0"/>
          <p:nvPr/>
        </p:nvPicPr>
        <p:blipFill rotWithShape="1">
          <a:blip r:embed="rId2">
            <a:alphaModFix/>
          </a:blip>
          <a:srcRect b="0" l="0" r="0" t="0"/>
          <a:stretch/>
        </p:blipFill>
        <p:spPr>
          <a:xfrm>
            <a:off x="180111" y="491632"/>
            <a:ext cx="715548" cy="668028"/>
          </a:xfrm>
          <a:prstGeom prst="rect">
            <a:avLst/>
          </a:prstGeom>
          <a:noFill/>
          <a:ln>
            <a:noFill/>
          </a:ln>
          <a:effectLst>
            <a:outerShdw blurRad="50800" rotWithShape="0" algn="tl" dir="2700000" dist="38100">
              <a:srgbClr val="000000">
                <a:alpha val="42745"/>
              </a:srgbClr>
            </a:outerShdw>
          </a:effectLst>
        </p:spPr>
      </p:pic>
      <p:sp>
        <p:nvSpPr>
          <p:cNvPr id="146" name="Google Shape;146;p59"/>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 name="Google Shape;147;p59"/>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 name="Google Shape;148;p59"/>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49" name="Google Shape;149;p59"/>
          <p:cNvPicPr preferRelativeResize="0"/>
          <p:nvPr/>
        </p:nvPicPr>
        <p:blipFill rotWithShape="1">
          <a:blip r:embed="rId3">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A">
  <p:cSld name="Slide PA">
    <p:spTree>
      <p:nvGrpSpPr>
        <p:cNvPr id="150" name="Shape 150"/>
        <p:cNvGrpSpPr/>
        <p:nvPr/>
      </p:nvGrpSpPr>
      <p:grpSpPr>
        <a:xfrm>
          <a:off x="0" y="0"/>
          <a:ext cx="0" cy="0"/>
          <a:chOff x="0" y="0"/>
          <a:chExt cx="0" cy="0"/>
        </a:xfrm>
      </p:grpSpPr>
      <p:grpSp>
        <p:nvGrpSpPr>
          <p:cNvPr id="151" name="Google Shape;151;p60"/>
          <p:cNvGrpSpPr/>
          <p:nvPr/>
        </p:nvGrpSpPr>
        <p:grpSpPr>
          <a:xfrm>
            <a:off x="0" y="1"/>
            <a:ext cx="12192000" cy="6858001"/>
            <a:chOff x="0" y="0"/>
            <a:chExt cx="13716000" cy="10287000"/>
          </a:xfrm>
        </p:grpSpPr>
        <p:sp>
          <p:nvSpPr>
            <p:cNvPr id="152" name="Google Shape;152;p60"/>
            <p:cNvSpPr/>
            <p:nvPr/>
          </p:nvSpPr>
          <p:spPr>
            <a:xfrm>
              <a:off x="0" y="0"/>
              <a:ext cx="13716000" cy="10287000"/>
            </a:xfrm>
            <a:prstGeom prst="rect">
              <a:avLst/>
            </a:prstGeom>
            <a:solidFill>
              <a:srgbClr val="8BC1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53" name="Google Shape;153;p6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54" name="Google Shape;154;p6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pic>
        <p:nvPicPr>
          <p:cNvPr id="155" name="Google Shape;155;p60"/>
          <p:cNvPicPr preferRelativeResize="0"/>
          <p:nvPr/>
        </p:nvPicPr>
        <p:blipFill rotWithShape="1">
          <a:blip r:embed="rId2">
            <a:alphaModFix/>
          </a:blip>
          <a:srcRect b="0" l="0" r="0" t="0"/>
          <a:stretch/>
        </p:blipFill>
        <p:spPr>
          <a:xfrm>
            <a:off x="162097" y="464909"/>
            <a:ext cx="699712" cy="699714"/>
          </a:xfrm>
          <a:prstGeom prst="rect">
            <a:avLst/>
          </a:prstGeom>
          <a:noFill/>
          <a:ln>
            <a:noFill/>
          </a:ln>
        </p:spPr>
      </p:pic>
      <p:sp>
        <p:nvSpPr>
          <p:cNvPr id="156" name="Google Shape;156;p60"/>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7" name="Google Shape;157;p60"/>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8" name="Google Shape;158;p60"/>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59" name="Google Shape;159;p60"/>
          <p:cNvPicPr preferRelativeResize="0"/>
          <p:nvPr/>
        </p:nvPicPr>
        <p:blipFill rotWithShape="1">
          <a:blip r:embed="rId3">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160" name="Shape 160"/>
        <p:cNvGrpSpPr/>
        <p:nvPr/>
      </p:nvGrpSpPr>
      <p:grpSpPr>
        <a:xfrm>
          <a:off x="0" y="0"/>
          <a:ext cx="0" cy="0"/>
          <a:chOff x="0" y="0"/>
          <a:chExt cx="0" cy="0"/>
        </a:xfrm>
      </p:grpSpPr>
      <p:grpSp>
        <p:nvGrpSpPr>
          <p:cNvPr id="161" name="Google Shape;161;p61"/>
          <p:cNvGrpSpPr/>
          <p:nvPr/>
        </p:nvGrpSpPr>
        <p:grpSpPr>
          <a:xfrm>
            <a:off x="0" y="1"/>
            <a:ext cx="12192000" cy="6858001"/>
            <a:chOff x="0" y="0"/>
            <a:chExt cx="13716000" cy="10287000"/>
          </a:xfrm>
        </p:grpSpPr>
        <p:sp>
          <p:nvSpPr>
            <p:cNvPr id="162" name="Google Shape;162;p61"/>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63" name="Google Shape;163;p6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64" name="Google Shape;164;p6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65" name="Google Shape;165;p61"/>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6" name="Google Shape;166;p61"/>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7" name="Google Shape;167;p6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68" name="Google Shape;168;p61"/>
          <p:cNvPicPr preferRelativeResize="0"/>
          <p:nvPr/>
        </p:nvPicPr>
        <p:blipFill rotWithShape="1">
          <a:blip r:embed="rId2">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169" name="Shape 169"/>
        <p:cNvGrpSpPr/>
        <p:nvPr/>
      </p:nvGrpSpPr>
      <p:grpSpPr>
        <a:xfrm>
          <a:off x="0" y="0"/>
          <a:ext cx="0" cy="0"/>
          <a:chOff x="0" y="0"/>
          <a:chExt cx="0" cy="0"/>
        </a:xfrm>
      </p:grpSpPr>
      <p:sp>
        <p:nvSpPr>
          <p:cNvPr id="170" name="Google Shape;170;p62"/>
          <p:cNvSpPr/>
          <p:nvPr/>
        </p:nvSpPr>
        <p:spPr>
          <a:xfrm>
            <a:off x="4875840" y="3429891"/>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667">
              <a:solidFill>
                <a:srgbClr val="FFFFFF"/>
              </a:solidFill>
              <a:latin typeface="Calibri"/>
              <a:ea typeface="Calibri"/>
              <a:cs typeface="Calibri"/>
              <a:sym typeface="Calibri"/>
            </a:endParaRPr>
          </a:p>
        </p:txBody>
      </p:sp>
      <p:sp>
        <p:nvSpPr>
          <p:cNvPr id="171" name="Google Shape;171;p62"/>
          <p:cNvSpPr txBox="1"/>
          <p:nvPr/>
        </p:nvSpPr>
        <p:spPr>
          <a:xfrm>
            <a:off x="9769961" y="3567741"/>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الوحدة الأولى </a:t>
            </a:r>
            <a:endParaRPr/>
          </a:p>
        </p:txBody>
      </p:sp>
      <p:sp>
        <p:nvSpPr>
          <p:cNvPr id="172" name="Google Shape;172;p62"/>
          <p:cNvSpPr/>
          <p:nvPr/>
        </p:nvSpPr>
        <p:spPr>
          <a:xfrm>
            <a:off x="9623127" y="3537639"/>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173" name="Google Shape;173;p62"/>
          <p:cNvSpPr/>
          <p:nvPr/>
        </p:nvSpPr>
        <p:spPr>
          <a:xfrm>
            <a:off x="4872828" y="4339430"/>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spcBef>
                <a:spcPts val="0"/>
              </a:spcBef>
              <a:spcAft>
                <a:spcPts val="0"/>
              </a:spcAft>
              <a:buNone/>
            </a:pPr>
            <a:r>
              <a:t/>
            </a:r>
            <a:endParaRPr sz="667">
              <a:solidFill>
                <a:srgbClr val="FFFFFF"/>
              </a:solidFill>
              <a:latin typeface="Calibri"/>
              <a:ea typeface="Calibri"/>
              <a:cs typeface="Calibri"/>
              <a:sym typeface="Calibri"/>
            </a:endParaRPr>
          </a:p>
        </p:txBody>
      </p:sp>
      <p:sp>
        <p:nvSpPr>
          <p:cNvPr id="174" name="Google Shape;174;p62"/>
          <p:cNvSpPr txBox="1"/>
          <p:nvPr/>
        </p:nvSpPr>
        <p:spPr>
          <a:xfrm>
            <a:off x="9688973" y="451473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175" name="Google Shape;175;p62"/>
          <p:cNvSpPr/>
          <p:nvPr/>
        </p:nvSpPr>
        <p:spPr>
          <a:xfrm>
            <a:off x="9623127" y="443322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176" name="Google Shape;176;p62"/>
          <p:cNvSpPr txBox="1"/>
          <p:nvPr/>
        </p:nvSpPr>
        <p:spPr>
          <a:xfrm>
            <a:off x="6064071" y="1081910"/>
            <a:ext cx="5012000" cy="830997"/>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lang="ar-MA" sz="5400">
                <a:solidFill>
                  <a:srgbClr val="002060"/>
                </a:solidFill>
                <a:latin typeface="Arial"/>
                <a:ea typeface="Arial"/>
                <a:cs typeface="Arial"/>
                <a:sym typeface="Arial"/>
              </a:rPr>
              <a:t>مادَّةُ اللُّغةِ العَربيَّةِ</a:t>
            </a:r>
            <a:endParaRPr/>
          </a:p>
        </p:txBody>
      </p:sp>
      <p:grpSp>
        <p:nvGrpSpPr>
          <p:cNvPr id="177" name="Google Shape;177;p62"/>
          <p:cNvGrpSpPr/>
          <p:nvPr/>
        </p:nvGrpSpPr>
        <p:grpSpPr>
          <a:xfrm>
            <a:off x="917856" y="1567544"/>
            <a:ext cx="1782933" cy="1428585"/>
            <a:chOff x="917856" y="1127574"/>
            <a:chExt cx="1782933" cy="1428585"/>
          </a:xfrm>
        </p:grpSpPr>
        <p:pic>
          <p:nvPicPr>
            <p:cNvPr id="178" name="Google Shape;178;p62"/>
            <p:cNvPicPr preferRelativeResize="0"/>
            <p:nvPr/>
          </p:nvPicPr>
          <p:blipFill rotWithShape="1">
            <a:blip r:embed="rId2">
              <a:alphaModFix/>
            </a:blip>
            <a:srcRect b="0" l="0" r="0" t="0"/>
            <a:stretch/>
          </p:blipFill>
          <p:spPr>
            <a:xfrm>
              <a:off x="917856" y="1127574"/>
              <a:ext cx="1782933" cy="1428585"/>
            </a:xfrm>
            <a:prstGeom prst="rect">
              <a:avLst/>
            </a:prstGeom>
            <a:noFill/>
            <a:ln>
              <a:noFill/>
            </a:ln>
          </p:spPr>
        </p:pic>
        <p:sp>
          <p:nvSpPr>
            <p:cNvPr id="179" name="Google Shape;179;p62"/>
            <p:cNvSpPr txBox="1"/>
            <p:nvPr/>
          </p:nvSpPr>
          <p:spPr>
            <a:xfrm>
              <a:off x="1040874" y="1841866"/>
              <a:ext cx="1536896" cy="461626"/>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Arial"/>
                  <a:ea typeface="Arial"/>
                  <a:cs typeface="Arial"/>
                  <a:sym typeface="Arial"/>
                </a:rPr>
                <a:t>إعدادي</a:t>
              </a:r>
              <a:endParaRPr/>
            </a:p>
          </p:txBody>
        </p:sp>
      </p:grpSp>
      <p:sp>
        <p:nvSpPr>
          <p:cNvPr id="180" name="Google Shape;180;p62"/>
          <p:cNvSpPr/>
          <p:nvPr/>
        </p:nvSpPr>
        <p:spPr>
          <a:xfrm>
            <a:off x="4895237" y="522821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667">
              <a:solidFill>
                <a:srgbClr val="FFFFFF"/>
              </a:solidFill>
              <a:latin typeface="Calibri"/>
              <a:ea typeface="Calibri"/>
              <a:cs typeface="Calibri"/>
              <a:sym typeface="Calibri"/>
            </a:endParaRPr>
          </a:p>
        </p:txBody>
      </p:sp>
      <p:sp>
        <p:nvSpPr>
          <p:cNvPr id="181" name="Google Shape;181;p62"/>
          <p:cNvSpPr txBox="1"/>
          <p:nvPr/>
        </p:nvSpPr>
        <p:spPr>
          <a:xfrm>
            <a:off x="9789358" y="5366062"/>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الحصة 3  </a:t>
            </a:r>
            <a:endParaRPr/>
          </a:p>
        </p:txBody>
      </p:sp>
      <p:sp>
        <p:nvSpPr>
          <p:cNvPr id="182" name="Google Shape;182;p62"/>
          <p:cNvSpPr/>
          <p:nvPr/>
        </p:nvSpPr>
        <p:spPr>
          <a:xfrm>
            <a:off x="9642524" y="533596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grpSp>
        <p:nvGrpSpPr>
          <p:cNvPr id="183" name="Google Shape;183;p62"/>
          <p:cNvGrpSpPr/>
          <p:nvPr/>
        </p:nvGrpSpPr>
        <p:grpSpPr>
          <a:xfrm>
            <a:off x="219666" y="3988154"/>
            <a:ext cx="3666489" cy="2432262"/>
            <a:chOff x="219666" y="3988154"/>
            <a:chExt cx="3666489" cy="2432262"/>
          </a:xfrm>
        </p:grpSpPr>
        <p:pic>
          <p:nvPicPr>
            <p:cNvPr id="184" name="Google Shape;184;p62"/>
            <p:cNvPicPr preferRelativeResize="0"/>
            <p:nvPr/>
          </p:nvPicPr>
          <p:blipFill rotWithShape="1">
            <a:blip r:embed="rId3">
              <a:alphaModFix/>
            </a:blip>
            <a:srcRect b="0" l="0" r="5014" t="37039"/>
            <a:stretch/>
          </p:blipFill>
          <p:spPr>
            <a:xfrm>
              <a:off x="331381" y="4008120"/>
              <a:ext cx="3554774" cy="2412296"/>
            </a:xfrm>
            <a:prstGeom prst="rect">
              <a:avLst/>
            </a:prstGeom>
            <a:noFill/>
            <a:ln>
              <a:noFill/>
            </a:ln>
          </p:spPr>
        </p:pic>
        <p:sp>
          <p:nvSpPr>
            <p:cNvPr id="185" name="Google Shape;185;p62"/>
            <p:cNvSpPr/>
            <p:nvPr/>
          </p:nvSpPr>
          <p:spPr>
            <a:xfrm>
              <a:off x="219666" y="3988154"/>
              <a:ext cx="990600" cy="1131953"/>
            </a:xfrm>
            <a:prstGeom prst="ellipse">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pic>
        <p:nvPicPr>
          <p:cNvPr descr="الصفحة الرئيسية" id="186" name="Google Shape;186;p62"/>
          <p:cNvPicPr preferRelativeResize="0"/>
          <p:nvPr/>
        </p:nvPicPr>
        <p:blipFill rotWithShape="1">
          <a:blip r:embed="rId4">
            <a:alphaModFix/>
          </a:blip>
          <a:srcRect b="0" l="0" r="0" t="0"/>
          <a:stretch/>
        </p:blipFill>
        <p:spPr>
          <a:xfrm>
            <a:off x="4127790" y="0"/>
            <a:ext cx="3936421" cy="596900"/>
          </a:xfrm>
          <a:prstGeom prst="rect">
            <a:avLst/>
          </a:prstGeom>
          <a:noFill/>
          <a:ln>
            <a:noFill/>
          </a:ln>
        </p:spPr>
      </p:pic>
      <p:sp>
        <p:nvSpPr>
          <p:cNvPr id="187" name="Google Shape;187;p62"/>
          <p:cNvSpPr/>
          <p:nvPr/>
        </p:nvSpPr>
        <p:spPr>
          <a:xfrm>
            <a:off x="10526557" y="2005909"/>
            <a:ext cx="1181182" cy="445826"/>
          </a:xfrm>
          <a:prstGeom prst="rect">
            <a:avLst/>
          </a:prstGeom>
          <a:noFill/>
          <a:ln>
            <a:noFill/>
          </a:ln>
        </p:spPr>
        <p:txBody>
          <a:bodyPr anchorCtr="0" anchor="ctr" bIns="34250" lIns="68550" spcFirstLastPara="1" rIns="68550" wrap="square" tIns="34250">
            <a:noAutofit/>
          </a:bodyPr>
          <a:lstStyle/>
          <a:p>
            <a:pPr indent="0" lvl="0" marL="0" marR="0" rtl="1" algn="r">
              <a:spcBef>
                <a:spcPts val="0"/>
              </a:spcBef>
              <a:spcAft>
                <a:spcPts val="0"/>
              </a:spcAft>
              <a:buNone/>
            </a:pPr>
            <a:r>
              <a:rPr b="1" i="0" lang="ar-MA" sz="3000" u="none" cap="none" strike="noStrike">
                <a:solidFill>
                  <a:srgbClr val="0070C0"/>
                </a:solidFill>
                <a:latin typeface="Arial"/>
                <a:ea typeface="Arial"/>
                <a:cs typeface="Arial"/>
                <a:sym typeface="Arial"/>
              </a:rPr>
              <a:t>الفترة </a:t>
            </a:r>
            <a:endParaRPr b="1" sz="3000">
              <a:solidFill>
                <a:srgbClr val="0070C0"/>
              </a:solidFill>
              <a:latin typeface="Arial"/>
              <a:ea typeface="Arial"/>
              <a:cs typeface="Arial"/>
              <a:sym typeface="Arial"/>
            </a:endParaRPr>
          </a:p>
        </p:txBody>
      </p:sp>
      <p:sp>
        <p:nvSpPr>
          <p:cNvPr id="188" name="Google Shape;188;p62"/>
          <p:cNvSpPr txBox="1"/>
          <p:nvPr>
            <p:ph idx="1" type="body"/>
          </p:nvPr>
        </p:nvSpPr>
        <p:spPr>
          <a:xfrm>
            <a:off x="5324030" y="3501209"/>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9" name="Google Shape;189;p62"/>
          <p:cNvSpPr txBox="1"/>
          <p:nvPr>
            <p:ph idx="2" type="body"/>
          </p:nvPr>
        </p:nvSpPr>
        <p:spPr>
          <a:xfrm>
            <a:off x="5363611" y="4478940"/>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0" name="Google Shape;190;p62"/>
          <p:cNvSpPr txBox="1"/>
          <p:nvPr>
            <p:ph idx="3" type="body"/>
          </p:nvPr>
        </p:nvSpPr>
        <p:spPr>
          <a:xfrm>
            <a:off x="5363611" y="5366062"/>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1" name="Google Shape;191;p62"/>
          <p:cNvSpPr txBox="1"/>
          <p:nvPr>
            <p:ph idx="4" type="body"/>
          </p:nvPr>
        </p:nvSpPr>
        <p:spPr>
          <a:xfrm>
            <a:off x="10594922" y="1962413"/>
            <a:ext cx="326636" cy="449263"/>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2" name="Google Shape;192;p62"/>
          <p:cNvSpPr txBox="1"/>
          <p:nvPr>
            <p:ph idx="5" type="body"/>
          </p:nvPr>
        </p:nvSpPr>
        <p:spPr>
          <a:xfrm>
            <a:off x="1350064" y="1898486"/>
            <a:ext cx="801123"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93" name="Shape 193"/>
        <p:cNvGrpSpPr/>
        <p:nvPr/>
      </p:nvGrpSpPr>
      <p:grpSpPr>
        <a:xfrm>
          <a:off x="0" y="0"/>
          <a:ext cx="0" cy="0"/>
          <a:chOff x="0" y="0"/>
          <a:chExt cx="0" cy="0"/>
        </a:xfrm>
      </p:grpSpPr>
      <p:sp>
        <p:nvSpPr>
          <p:cNvPr id="194" name="Google Shape;194;p6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5" name="Google Shape;195;p6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96" name="Google Shape;196;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7" name="Google Shape;197;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8" name="Google Shape;198;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99" name="Shape 199"/>
        <p:cNvGrpSpPr/>
        <p:nvPr/>
      </p:nvGrpSpPr>
      <p:grpSpPr>
        <a:xfrm>
          <a:off x="0" y="0"/>
          <a:ext cx="0" cy="0"/>
          <a:chOff x="0" y="0"/>
          <a:chExt cx="0" cy="0"/>
        </a:xfrm>
      </p:grpSpPr>
      <p:sp>
        <p:nvSpPr>
          <p:cNvPr id="200" name="Google Shape;200;p6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1" name="Google Shape;201;p6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2" name="Google Shape;202;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3" name="Google Shape;203;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4" name="Google Shape;204;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05" name="Shape 205"/>
        <p:cNvGrpSpPr/>
        <p:nvPr/>
      </p:nvGrpSpPr>
      <p:grpSpPr>
        <a:xfrm>
          <a:off x="0" y="0"/>
          <a:ext cx="0" cy="0"/>
          <a:chOff x="0" y="0"/>
          <a:chExt cx="0" cy="0"/>
        </a:xfrm>
      </p:grpSpPr>
      <p:sp>
        <p:nvSpPr>
          <p:cNvPr id="206" name="Google Shape;206;p6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7" name="Google Shape;207;p6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208" name="Google Shape;208;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9" name="Google Shape;209;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0" name="Google Shape;210;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11" name="Shape 211"/>
        <p:cNvGrpSpPr/>
        <p:nvPr/>
      </p:nvGrpSpPr>
      <p:grpSpPr>
        <a:xfrm>
          <a:off x="0" y="0"/>
          <a:ext cx="0" cy="0"/>
          <a:chOff x="0" y="0"/>
          <a:chExt cx="0" cy="0"/>
        </a:xfrm>
      </p:grpSpPr>
      <p:sp>
        <p:nvSpPr>
          <p:cNvPr id="212" name="Google Shape;212;p6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3" name="Google Shape;213;p6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4" name="Google Shape;214;p6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5" name="Google Shape;215;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6" name="Google Shape;216;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7" name="Google Shape;217;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18" name="Shape 218"/>
        <p:cNvGrpSpPr/>
        <p:nvPr/>
      </p:nvGrpSpPr>
      <p:grpSpPr>
        <a:xfrm>
          <a:off x="0" y="0"/>
          <a:ext cx="0" cy="0"/>
          <a:chOff x="0" y="0"/>
          <a:chExt cx="0" cy="0"/>
        </a:xfrm>
      </p:grpSpPr>
      <p:sp>
        <p:nvSpPr>
          <p:cNvPr id="219" name="Google Shape;219;p6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0" name="Google Shape;220;p6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21" name="Google Shape;221;p6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2" name="Google Shape;222;p6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23" name="Google Shape;223;p6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4" name="Google Shape;224;p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5" name="Google Shape;225;p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 name="Google Shape;226;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27" name="Shape 227"/>
        <p:cNvGrpSpPr/>
        <p:nvPr/>
      </p:nvGrpSpPr>
      <p:grpSpPr>
        <a:xfrm>
          <a:off x="0" y="0"/>
          <a:ext cx="0" cy="0"/>
          <a:chOff x="0" y="0"/>
          <a:chExt cx="0" cy="0"/>
        </a:xfrm>
      </p:grpSpPr>
      <p:sp>
        <p:nvSpPr>
          <p:cNvPr id="228" name="Google Shape;228;p6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9" name="Google Shape;229;p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0" name="Google Shape;230;p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1" name="Google Shape;231;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32" name="Shape 232"/>
        <p:cNvGrpSpPr/>
        <p:nvPr/>
      </p:nvGrpSpPr>
      <p:grpSpPr>
        <a:xfrm>
          <a:off x="0" y="0"/>
          <a:ext cx="0" cy="0"/>
          <a:chOff x="0" y="0"/>
          <a:chExt cx="0" cy="0"/>
        </a:xfrm>
      </p:grpSpPr>
      <p:sp>
        <p:nvSpPr>
          <p:cNvPr id="233" name="Google Shape;233;p6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4" name="Google Shape;234;p6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35" name="Google Shape;235;p6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36" name="Google Shape;236;p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 name="Google Shape;237;p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 name="Google Shape;238;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39" name="Shape 239"/>
        <p:cNvGrpSpPr/>
        <p:nvPr/>
      </p:nvGrpSpPr>
      <p:grpSpPr>
        <a:xfrm>
          <a:off x="0" y="0"/>
          <a:ext cx="0" cy="0"/>
          <a:chOff x="0" y="0"/>
          <a:chExt cx="0" cy="0"/>
        </a:xfrm>
      </p:grpSpPr>
      <p:sp>
        <p:nvSpPr>
          <p:cNvPr id="240" name="Google Shape;240;p7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1" name="Google Shape;241;p70"/>
          <p:cNvSpPr/>
          <p:nvPr>
            <p:ph idx="2" type="pic"/>
          </p:nvPr>
        </p:nvSpPr>
        <p:spPr>
          <a:xfrm>
            <a:off x="5183188" y="987425"/>
            <a:ext cx="6172200" cy="4873625"/>
          </a:xfrm>
          <a:prstGeom prst="rect">
            <a:avLst/>
          </a:prstGeom>
          <a:noFill/>
          <a:ln>
            <a:noFill/>
          </a:ln>
        </p:spPr>
      </p:sp>
      <p:sp>
        <p:nvSpPr>
          <p:cNvPr id="242" name="Google Shape;242;p7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43" name="Google Shape;243;p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4" name="Google Shape;244;p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5" name="Google Shape;245;p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46" name="Shape 246"/>
        <p:cNvGrpSpPr/>
        <p:nvPr/>
      </p:nvGrpSpPr>
      <p:grpSpPr>
        <a:xfrm>
          <a:off x="0" y="0"/>
          <a:ext cx="0" cy="0"/>
          <a:chOff x="0" y="0"/>
          <a:chExt cx="0" cy="0"/>
        </a:xfrm>
      </p:grpSpPr>
      <p:sp>
        <p:nvSpPr>
          <p:cNvPr id="247" name="Google Shape;247;p7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8" name="Google Shape;248;p7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9" name="Google Shape;249;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0" name="Google Shape;250;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1" name="Google Shape;251;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52" name="Shape 252"/>
        <p:cNvGrpSpPr/>
        <p:nvPr/>
      </p:nvGrpSpPr>
      <p:grpSpPr>
        <a:xfrm>
          <a:off x="0" y="0"/>
          <a:ext cx="0" cy="0"/>
          <a:chOff x="0" y="0"/>
          <a:chExt cx="0" cy="0"/>
        </a:xfrm>
      </p:grpSpPr>
      <p:sp>
        <p:nvSpPr>
          <p:cNvPr id="253" name="Google Shape;253;p7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4" name="Google Shape;254;p7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5" name="Google Shape;255;p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6" name="Google Shape;256;p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7" name="Google Shape;257;p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2.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21" Type="http://schemas.openxmlformats.org/officeDocument/2006/relationships/theme" Target="../theme/theme3.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5" Type="http://schemas.openxmlformats.org/officeDocument/2006/relationships/slideLayout" Target="../slideLayouts/slideLayout17.xml"/><Relationship Id="rId19" Type="http://schemas.openxmlformats.org/officeDocument/2006/relationships/slideLayout" Target="../slideLayouts/slideLayout31.xml"/><Relationship Id="rId6" Type="http://schemas.openxmlformats.org/officeDocument/2006/relationships/slideLayout" Target="../slideLayouts/slideLayout18.xml"/><Relationship Id="rId18" Type="http://schemas.openxmlformats.org/officeDocument/2006/relationships/slideLayout" Target="../slideLayouts/slideLayout30.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5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6" name="Shape 86"/>
        <p:cNvGrpSpPr/>
        <p:nvPr/>
      </p:nvGrpSpPr>
      <p:grpSpPr>
        <a:xfrm>
          <a:off x="0" y="0"/>
          <a:ext cx="0" cy="0"/>
          <a:chOff x="0" y="0"/>
          <a:chExt cx="0" cy="0"/>
        </a:xfrm>
      </p:grpSpPr>
      <p:sp>
        <p:nvSpPr>
          <p:cNvPr id="87" name="Google Shape;87;p5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8" name="Google Shape;88;p5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9" name="Google Shape;89;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0" name="Google Shape;90;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17.png"/><Relationship Id="rId8" Type="http://schemas.openxmlformats.org/officeDocument/2006/relationships/image" Target="../media/image18.png"/></Relationships>
</file>

<file path=ppt/slides/_rels/slide3.xml.rels><?xml version="1.0" encoding="UTF-8" standalone="yes"?><Relationships xmlns="http://schemas.openxmlformats.org/package/2006/relationships"><Relationship Id="rId10" Type="http://schemas.openxmlformats.org/officeDocument/2006/relationships/image" Target="../media/image26.png"/><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20.png"/><Relationship Id="rId9" Type="http://schemas.openxmlformats.org/officeDocument/2006/relationships/image" Target="../media/image25.jpg"/><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23.png"/><Relationship Id="rId8" Type="http://schemas.openxmlformats.org/officeDocument/2006/relationships/image" Target="../media/image24.jpg"/></Relationships>
</file>

<file path=ppt/slides/_rels/slide4.xml.rels><?xml version="1.0" encoding="UTF-8" standalone="yes"?><Relationships xmlns="http://schemas.openxmlformats.org/package/2006/relationships"><Relationship Id="rId10" Type="http://schemas.openxmlformats.org/officeDocument/2006/relationships/image" Target="../media/image34.png"/><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17.png"/><Relationship Id="rId4" Type="http://schemas.openxmlformats.org/officeDocument/2006/relationships/image" Target="../media/image28.png"/><Relationship Id="rId9" Type="http://schemas.openxmlformats.org/officeDocument/2006/relationships/image" Target="../media/image33.png"/><Relationship Id="rId5" Type="http://schemas.openxmlformats.org/officeDocument/2006/relationships/image" Target="../media/image29.jpg"/><Relationship Id="rId6" Type="http://schemas.openxmlformats.org/officeDocument/2006/relationships/image" Target="../media/image30.png"/><Relationship Id="rId7" Type="http://schemas.openxmlformats.org/officeDocument/2006/relationships/image" Target="../media/image31.png"/><Relationship Id="rId8" Type="http://schemas.openxmlformats.org/officeDocument/2006/relationships/image" Target="../media/image3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17.png"/><Relationship Id="rId4" Type="http://schemas.openxmlformats.org/officeDocument/2006/relationships/image" Target="../media/image35.gif"/><Relationship Id="rId5" Type="http://schemas.openxmlformats.org/officeDocument/2006/relationships/image" Target="../media/image3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35.gif"/><Relationship Id="rId4" Type="http://schemas.openxmlformats.org/officeDocument/2006/relationships/image" Target="../media/image38.png"/><Relationship Id="rId5"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40.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4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4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4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4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4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4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4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47.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35.gif"/><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image" Target="../media/image48.png"/><Relationship Id="rId4" Type="http://schemas.openxmlformats.org/officeDocument/2006/relationships/image" Target="../media/image4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 Id="rId3" Type="http://schemas.openxmlformats.org/officeDocument/2006/relationships/image" Target="../media/image5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 Id="rId3" Type="http://schemas.openxmlformats.org/officeDocument/2006/relationships/image" Target="../media/image5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 Id="rId3" Type="http://schemas.openxmlformats.org/officeDocument/2006/relationships/image" Target="../media/image5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 Id="rId3" Type="http://schemas.openxmlformats.org/officeDocument/2006/relationships/hyperlink" Target="https://www.nationalgeographic.com/"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35.gif"/><Relationship Id="rId4" Type="http://schemas.openxmlformats.org/officeDocument/2006/relationships/image" Target="../media/image5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9.xml"/><Relationship Id="rId3" Type="http://schemas.openxmlformats.org/officeDocument/2006/relationships/image" Target="../media/image21.png"/><Relationship Id="rId4" Type="http://schemas.openxmlformats.org/officeDocument/2006/relationships/image" Target="../media/image47.png"/><Relationship Id="rId5" Type="http://schemas.openxmlformats.org/officeDocument/2006/relationships/image" Target="../media/image5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0.xml"/><Relationship Id="rId3" Type="http://schemas.openxmlformats.org/officeDocument/2006/relationships/image" Target="../media/image21.png"/><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1.xml"/><Relationship Id="rId3" Type="http://schemas.openxmlformats.org/officeDocument/2006/relationships/image" Target="../media/image21.png"/><Relationship Id="rId4" Type="http://schemas.openxmlformats.org/officeDocument/2006/relationships/image" Target="../media/image5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2.xml"/><Relationship Id="rId3" Type="http://schemas.openxmlformats.org/officeDocument/2006/relationships/image" Target="../media/image2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3.xml"/><Relationship Id="rId3" Type="http://schemas.openxmlformats.org/officeDocument/2006/relationships/image" Target="../media/image21.png"/><Relationship Id="rId4" Type="http://schemas.openxmlformats.org/officeDocument/2006/relationships/image" Target="../media/image5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5.xml"/><Relationship Id="rId3" Type="http://schemas.openxmlformats.org/officeDocument/2006/relationships/image" Target="../media/image61.png"/><Relationship Id="rId4" Type="http://schemas.openxmlformats.org/officeDocument/2006/relationships/image" Target="../media/image60.png"/><Relationship Id="rId5" Type="http://schemas.openxmlformats.org/officeDocument/2006/relationships/image" Target="../media/image6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6.xml"/><Relationship Id="rId3" Type="http://schemas.openxmlformats.org/officeDocument/2006/relationships/image" Target="../media/image52.jpg"/><Relationship Id="rId4" Type="http://schemas.openxmlformats.org/officeDocument/2006/relationships/image" Target="../media/image64.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7.xml"/><Relationship Id="rId3" Type="http://schemas.openxmlformats.org/officeDocument/2006/relationships/image" Target="../media/image62.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image" Target="../media/image35.gif"/><Relationship Id="rId4" Type="http://schemas.openxmlformats.org/officeDocument/2006/relationships/image" Target="../media/image6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9.xml"/><Relationship Id="rId3" Type="http://schemas.openxmlformats.org/officeDocument/2006/relationships/image" Target="../media/image66.png"/><Relationship Id="rId4" Type="http://schemas.openxmlformats.org/officeDocument/2006/relationships/image" Target="../media/image5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0.xml"/><Relationship Id="rId3" Type="http://schemas.openxmlformats.org/officeDocument/2006/relationships/image" Target="../media/image6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1.xml"/><Relationship Id="rId3" Type="http://schemas.openxmlformats.org/officeDocument/2006/relationships/image" Target="../media/image6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2.xml"/><Relationship Id="rId3" Type="http://schemas.openxmlformats.org/officeDocument/2006/relationships/image" Target="../media/image66.png"/><Relationship Id="rId4" Type="http://schemas.openxmlformats.org/officeDocument/2006/relationships/image" Target="../media/image52.jpg"/><Relationship Id="rId5" Type="http://schemas.openxmlformats.org/officeDocument/2006/relationships/image" Target="../media/image64.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3.xml"/><Relationship Id="rId3" Type="http://schemas.openxmlformats.org/officeDocument/2006/relationships/image" Target="../media/image6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 Id="rId3" Type="http://schemas.openxmlformats.org/officeDocument/2006/relationships/image" Target="../media/image35.gif"/><Relationship Id="rId4" Type="http://schemas.openxmlformats.org/officeDocument/2006/relationships/image" Target="../media/image7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7.xml"/><Relationship Id="rId3" Type="http://schemas.openxmlformats.org/officeDocument/2006/relationships/image" Target="../media/image21.png"/><Relationship Id="rId4" Type="http://schemas.openxmlformats.org/officeDocument/2006/relationships/image" Target="../media/image72.png"/><Relationship Id="rId5" Type="http://schemas.openxmlformats.org/officeDocument/2006/relationships/image" Target="../media/image71.png"/><Relationship Id="rId6" Type="http://schemas.openxmlformats.org/officeDocument/2006/relationships/image" Target="../media/image7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8.xml"/><Relationship Id="rId3"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1"/>
          <p:cNvSpPr/>
          <p:nvPr/>
        </p:nvSpPr>
        <p:spPr>
          <a:xfrm>
            <a:off x="4875840" y="3429891"/>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264" name="Google Shape;264;p1"/>
          <p:cNvSpPr txBox="1"/>
          <p:nvPr/>
        </p:nvSpPr>
        <p:spPr>
          <a:xfrm>
            <a:off x="9769961" y="3567741"/>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الوحدة الأولى </a:t>
            </a:r>
            <a:endParaRPr/>
          </a:p>
        </p:txBody>
      </p:sp>
      <p:sp>
        <p:nvSpPr>
          <p:cNvPr id="265" name="Google Shape;265;p1"/>
          <p:cNvSpPr/>
          <p:nvPr/>
        </p:nvSpPr>
        <p:spPr>
          <a:xfrm>
            <a:off x="9623127" y="3537639"/>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266" name="Google Shape;266;p1"/>
          <p:cNvSpPr/>
          <p:nvPr/>
        </p:nvSpPr>
        <p:spPr>
          <a:xfrm>
            <a:off x="4872828" y="4339430"/>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267" name="Google Shape;267;p1"/>
          <p:cNvSpPr txBox="1"/>
          <p:nvPr/>
        </p:nvSpPr>
        <p:spPr>
          <a:xfrm>
            <a:off x="9688973" y="4514739"/>
            <a:ext cx="1555500" cy="369300"/>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الأسبوع 2</a:t>
            </a:r>
            <a:endParaRPr b="1" i="0" sz="2400" u="none" cap="none" strike="noStrike">
              <a:solidFill>
                <a:srgbClr val="FFFFFF"/>
              </a:solidFill>
              <a:latin typeface="Calibri"/>
              <a:ea typeface="Calibri"/>
              <a:cs typeface="Calibri"/>
              <a:sym typeface="Calibri"/>
            </a:endParaRPr>
          </a:p>
        </p:txBody>
      </p:sp>
      <p:sp>
        <p:nvSpPr>
          <p:cNvPr id="268" name="Google Shape;268;p1"/>
          <p:cNvSpPr/>
          <p:nvPr/>
        </p:nvSpPr>
        <p:spPr>
          <a:xfrm>
            <a:off x="9623127" y="443322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269" name="Google Shape;269;p1"/>
          <p:cNvSpPr txBox="1"/>
          <p:nvPr/>
        </p:nvSpPr>
        <p:spPr>
          <a:xfrm>
            <a:off x="6064071" y="1081910"/>
            <a:ext cx="5012000" cy="830997"/>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5400"/>
              <a:buFont typeface="Calibri"/>
              <a:buNone/>
            </a:pPr>
            <a:r>
              <a:rPr b="1" i="0" lang="ar-MA" sz="5400" u="none" cap="none" strike="noStrike">
                <a:solidFill>
                  <a:srgbClr val="002060"/>
                </a:solidFill>
                <a:latin typeface="Calibri"/>
                <a:ea typeface="Calibri"/>
                <a:cs typeface="Calibri"/>
                <a:sym typeface="Calibri"/>
              </a:rPr>
              <a:t>مادَّةُ اللُّغةِ العَربيَّةِ</a:t>
            </a:r>
            <a:endParaRPr/>
          </a:p>
        </p:txBody>
      </p:sp>
      <p:grpSp>
        <p:nvGrpSpPr>
          <p:cNvPr id="270" name="Google Shape;270;p1"/>
          <p:cNvGrpSpPr/>
          <p:nvPr/>
        </p:nvGrpSpPr>
        <p:grpSpPr>
          <a:xfrm>
            <a:off x="917856" y="1567544"/>
            <a:ext cx="1782933" cy="1428585"/>
            <a:chOff x="917856" y="1127574"/>
            <a:chExt cx="1782933" cy="1428585"/>
          </a:xfrm>
        </p:grpSpPr>
        <p:pic>
          <p:nvPicPr>
            <p:cNvPr id="271" name="Google Shape;271;p1"/>
            <p:cNvPicPr preferRelativeResize="0"/>
            <p:nvPr/>
          </p:nvPicPr>
          <p:blipFill rotWithShape="1">
            <a:blip r:embed="rId3">
              <a:alphaModFix/>
            </a:blip>
            <a:srcRect b="0" l="0" r="0" t="0"/>
            <a:stretch/>
          </p:blipFill>
          <p:spPr>
            <a:xfrm>
              <a:off x="917856" y="1127574"/>
              <a:ext cx="1782933" cy="1428585"/>
            </a:xfrm>
            <a:prstGeom prst="rect">
              <a:avLst/>
            </a:prstGeom>
            <a:noFill/>
            <a:ln>
              <a:noFill/>
            </a:ln>
          </p:spPr>
        </p:pic>
        <p:sp>
          <p:nvSpPr>
            <p:cNvPr id="272" name="Google Shape;272;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الثالثة </a:t>
              </a:r>
              <a:endParaRPr/>
            </a:p>
            <a:p>
              <a:pPr indent="0" lvl="0" marL="0" marR="0" rtl="0"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Arial"/>
                  <a:ea typeface="Arial"/>
                  <a:cs typeface="Arial"/>
                  <a:sym typeface="Arial"/>
                </a:rPr>
                <a:t>إعدادي</a:t>
              </a:r>
              <a:endParaRPr/>
            </a:p>
          </p:txBody>
        </p:sp>
      </p:grpSp>
      <p:sp>
        <p:nvSpPr>
          <p:cNvPr id="273" name="Google Shape;273;p1"/>
          <p:cNvSpPr/>
          <p:nvPr/>
        </p:nvSpPr>
        <p:spPr>
          <a:xfrm>
            <a:off x="4895237" y="522821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274" name="Google Shape;274;p1"/>
          <p:cNvSpPr txBox="1"/>
          <p:nvPr/>
        </p:nvSpPr>
        <p:spPr>
          <a:xfrm>
            <a:off x="9789358" y="5366062"/>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الحصة 3  </a:t>
            </a:r>
            <a:endParaRPr/>
          </a:p>
        </p:txBody>
      </p:sp>
      <p:sp>
        <p:nvSpPr>
          <p:cNvPr id="275" name="Google Shape;275;p1"/>
          <p:cNvSpPr/>
          <p:nvPr/>
        </p:nvSpPr>
        <p:spPr>
          <a:xfrm>
            <a:off x="9642524" y="533596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276" name="Google Shape;276;p1"/>
          <p:cNvSpPr txBox="1"/>
          <p:nvPr/>
        </p:nvSpPr>
        <p:spPr>
          <a:xfrm>
            <a:off x="5236149" y="3540991"/>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MA" sz="2400" u="none" cap="none" strike="noStrike">
                <a:solidFill>
                  <a:srgbClr val="FFFFFF"/>
                </a:solidFill>
                <a:latin typeface="Calibri"/>
                <a:ea typeface="Calibri"/>
                <a:cs typeface="Calibri"/>
                <a:sym typeface="Calibri"/>
              </a:rPr>
              <a:t>الذكاء الاصطناعي</a:t>
            </a:r>
            <a:endParaRPr/>
          </a:p>
        </p:txBody>
      </p:sp>
      <p:sp>
        <p:nvSpPr>
          <p:cNvPr id="277" name="Google Shape;277;p1"/>
          <p:cNvSpPr txBox="1"/>
          <p:nvPr/>
        </p:nvSpPr>
        <p:spPr>
          <a:xfrm>
            <a:off x="5236149" y="4503677"/>
            <a:ext cx="4727890" cy="738664"/>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2400" u="none" cap="none" strike="noStrike">
                <a:solidFill>
                  <a:srgbClr val="FFFFFF"/>
                </a:solidFill>
                <a:latin typeface="Calibri"/>
                <a:ea typeface="Calibri"/>
                <a:cs typeface="Calibri"/>
                <a:sym typeface="Calibri"/>
              </a:rPr>
              <a:t>الحصة 2</a:t>
            </a:r>
            <a:endParaRPr/>
          </a:p>
          <a:p>
            <a:pPr indent="0" lvl="0" marL="0" marR="0" rtl="1" algn="ctr">
              <a:spcBef>
                <a:spcPts val="0"/>
              </a:spcBef>
              <a:spcAft>
                <a:spcPts val="0"/>
              </a:spcAft>
              <a:buNone/>
            </a:pPr>
            <a:r>
              <a:t/>
            </a:r>
            <a:endParaRPr b="1" i="0" sz="2400" u="none" cap="none" strike="noStrike">
              <a:solidFill>
                <a:srgbClr val="FFFFFF"/>
              </a:solidFill>
              <a:latin typeface="Calibri"/>
              <a:ea typeface="Calibri"/>
              <a:cs typeface="Calibri"/>
              <a:sym typeface="Calibri"/>
            </a:endParaRPr>
          </a:p>
        </p:txBody>
      </p:sp>
      <p:sp>
        <p:nvSpPr>
          <p:cNvPr id="278" name="Google Shape;278;p1"/>
          <p:cNvSpPr txBox="1"/>
          <p:nvPr/>
        </p:nvSpPr>
        <p:spPr>
          <a:xfrm>
            <a:off x="4872829" y="5391568"/>
            <a:ext cx="500522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rgbClr val="FFFFFF"/>
                </a:solidFill>
                <a:latin typeface="Calibri"/>
                <a:ea typeface="Calibri"/>
                <a:cs typeface="Calibri"/>
                <a:sym typeface="Calibri"/>
              </a:rPr>
              <a:t>الإنتاج الكتابي: إنتاج نص إخباري </a:t>
            </a:r>
            <a:r>
              <a:rPr b="1" i="0" lang="ar-MA" sz="2000" u="none" cap="none" strike="noStrike">
                <a:solidFill>
                  <a:srgbClr val="FF0000"/>
                </a:solidFill>
                <a:latin typeface="Calibri"/>
                <a:ea typeface="Calibri"/>
                <a:cs typeface="Calibri"/>
                <a:sym typeface="Calibri"/>
              </a:rPr>
              <a:t>(التثبيت والكتابة) </a:t>
            </a:r>
            <a:endParaRPr b="1" i="0" sz="2400" u="none" cap="none" strike="noStrike">
              <a:solidFill>
                <a:srgbClr val="FF0000"/>
              </a:solidFill>
              <a:latin typeface="Calibri"/>
              <a:ea typeface="Calibri"/>
              <a:cs typeface="Calibri"/>
              <a:sym typeface="Calibri"/>
            </a:endParaRPr>
          </a:p>
        </p:txBody>
      </p:sp>
      <p:grpSp>
        <p:nvGrpSpPr>
          <p:cNvPr id="279" name="Google Shape;279;p1"/>
          <p:cNvGrpSpPr/>
          <p:nvPr/>
        </p:nvGrpSpPr>
        <p:grpSpPr>
          <a:xfrm>
            <a:off x="14910" y="3937341"/>
            <a:ext cx="3666489" cy="2432262"/>
            <a:chOff x="219666" y="3988154"/>
            <a:chExt cx="3666489" cy="2432262"/>
          </a:xfrm>
        </p:grpSpPr>
        <p:pic>
          <p:nvPicPr>
            <p:cNvPr id="280" name="Google Shape;280;p1"/>
            <p:cNvPicPr preferRelativeResize="0"/>
            <p:nvPr/>
          </p:nvPicPr>
          <p:blipFill rotWithShape="1">
            <a:blip r:embed="rId4">
              <a:alphaModFix/>
            </a:blip>
            <a:srcRect b="0" l="0" r="5014" t="37039"/>
            <a:stretch/>
          </p:blipFill>
          <p:spPr>
            <a:xfrm>
              <a:off x="331381" y="4008120"/>
              <a:ext cx="3554774" cy="2412296"/>
            </a:xfrm>
            <a:prstGeom prst="rect">
              <a:avLst/>
            </a:prstGeom>
            <a:noFill/>
            <a:ln>
              <a:noFill/>
            </a:ln>
          </p:spPr>
        </p:pic>
        <p:sp>
          <p:nvSpPr>
            <p:cNvPr id="281" name="Google Shape;281;p1"/>
            <p:cNvSpPr/>
            <p:nvPr/>
          </p:nvSpPr>
          <p:spPr>
            <a:xfrm>
              <a:off x="219666" y="3988154"/>
              <a:ext cx="990600" cy="1131953"/>
            </a:xfrm>
            <a:prstGeom prst="ellipse">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pic>
        <p:nvPicPr>
          <p:cNvPr descr="الصفحة الرئيسية" id="282" name="Google Shape;282;p1"/>
          <p:cNvPicPr preferRelativeResize="0"/>
          <p:nvPr/>
        </p:nvPicPr>
        <p:blipFill rotWithShape="1">
          <a:blip r:embed="rId5">
            <a:alphaModFix/>
          </a:blip>
          <a:srcRect b="0" l="0" r="0" t="0"/>
          <a:stretch/>
        </p:blipFill>
        <p:spPr>
          <a:xfrm>
            <a:off x="4127790" y="0"/>
            <a:ext cx="3936421" cy="596900"/>
          </a:xfrm>
          <a:prstGeom prst="rect">
            <a:avLst/>
          </a:prstGeom>
          <a:noFill/>
          <a:ln>
            <a:noFill/>
          </a:ln>
        </p:spPr>
      </p:pic>
      <p:sp>
        <p:nvSpPr>
          <p:cNvPr id="283" name="Google Shape;283;p1"/>
          <p:cNvSpPr/>
          <p:nvPr/>
        </p:nvSpPr>
        <p:spPr>
          <a:xfrm>
            <a:off x="4872828" y="2680079"/>
            <a:ext cx="6580805" cy="650403"/>
          </a:xfrm>
          <a:custGeom>
            <a:rect b="b" l="l" r="r" t="t"/>
            <a:pathLst>
              <a:path extrusionOk="0" h="120000" w="120000">
                <a:moveTo>
                  <a:pt x="1022" y="0"/>
                </a:moveTo>
                <a:cubicBezTo>
                  <a:pt x="1021" y="0"/>
                  <a:pt x="1021" y="0"/>
                  <a:pt x="1021" y="1"/>
                </a:cubicBezTo>
                <a:lnTo>
                  <a:pt x="0" y="109661"/>
                </a:lnTo>
                <a:cubicBezTo>
                  <a:pt x="0" y="109662"/>
                  <a:pt x="0" y="109662"/>
                  <a:pt x="1" y="109662"/>
                </a:cubicBezTo>
                <a:lnTo>
                  <a:pt x="118978" y="120000"/>
                </a:lnTo>
                <a:cubicBezTo>
                  <a:pt x="118979" y="120000"/>
                  <a:pt x="118979" y="120000"/>
                  <a:pt x="118979" y="119999"/>
                </a:cubicBezTo>
                <a:lnTo>
                  <a:pt x="120000" y="10339"/>
                </a:lnTo>
                <a:cubicBezTo>
                  <a:pt x="120000" y="10338"/>
                  <a:pt x="120000" y="10338"/>
                  <a:pt x="119999" y="10338"/>
                </a:cubicBezTo>
                <a:close/>
              </a:path>
            </a:pathLst>
          </a:custGeom>
          <a:solidFill>
            <a:srgbClr val="FFC000"/>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284" name="Google Shape;284;p1"/>
          <p:cNvSpPr txBox="1"/>
          <p:nvPr/>
        </p:nvSpPr>
        <p:spPr>
          <a:xfrm>
            <a:off x="9984313" y="2816167"/>
            <a:ext cx="1328868"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المرحلة 2</a:t>
            </a:r>
            <a:endParaRPr/>
          </a:p>
        </p:txBody>
      </p:sp>
      <p:sp>
        <p:nvSpPr>
          <p:cNvPr id="285" name="Google Shape;285;p1"/>
          <p:cNvSpPr/>
          <p:nvPr/>
        </p:nvSpPr>
        <p:spPr>
          <a:xfrm>
            <a:off x="9698426" y="2786065"/>
            <a:ext cx="59124" cy="496400"/>
          </a:xfrm>
          <a:custGeom>
            <a:rect b="b" l="l" r="r" t="t"/>
            <a:pathLst>
              <a:path extrusionOk="0" h="120000" w="120000">
                <a:moveTo>
                  <a:pt x="60000" y="0"/>
                </a:moveTo>
                <a:cubicBezTo>
                  <a:pt x="59999" y="0"/>
                  <a:pt x="59999" y="0"/>
                  <a:pt x="59999" y="1"/>
                </a:cubicBezTo>
                <a:lnTo>
                  <a:pt x="0" y="112854"/>
                </a:lnTo>
                <a:cubicBezTo>
                  <a:pt x="0" y="112855"/>
                  <a:pt x="0" y="112855"/>
                  <a:pt x="1" y="112855"/>
                </a:cubicBezTo>
                <a:lnTo>
                  <a:pt x="60000" y="120000"/>
                </a:lnTo>
                <a:cubicBezTo>
                  <a:pt x="60001" y="120000"/>
                  <a:pt x="60001" y="120000"/>
                  <a:pt x="60001" y="119999"/>
                </a:cubicBezTo>
                <a:lnTo>
                  <a:pt x="120000" y="7146"/>
                </a:lnTo>
                <a:cubicBezTo>
                  <a:pt x="120000" y="7145"/>
                  <a:pt x="120000" y="7145"/>
                  <a:pt x="119999" y="7145"/>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286" name="Google Shape;286;p1"/>
          <p:cNvSpPr txBox="1"/>
          <p:nvPr/>
        </p:nvSpPr>
        <p:spPr>
          <a:xfrm>
            <a:off x="4699819" y="2814518"/>
            <a:ext cx="4637455"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rgbClr val="FFFFFF"/>
                </a:solidFill>
                <a:latin typeface="Calibri"/>
                <a:ea typeface="Calibri"/>
                <a:cs typeface="Calibri"/>
                <a:sym typeface="Calibri"/>
              </a:rPr>
              <a:t>العلوم والتكنولوجيا</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290" name="Shape 290"/>
        <p:cNvGrpSpPr/>
        <p:nvPr/>
      </p:nvGrpSpPr>
      <p:grpSpPr>
        <a:xfrm>
          <a:off x="0" y="0"/>
          <a:ext cx="0" cy="0"/>
          <a:chOff x="0" y="0"/>
          <a:chExt cx="0" cy="0"/>
        </a:xfrm>
      </p:grpSpPr>
      <p:sp>
        <p:nvSpPr>
          <p:cNvPr id="291" name="Google Shape;291;p2"/>
          <p:cNvSpPr txBox="1"/>
          <p:nvPr/>
        </p:nvSpPr>
        <p:spPr>
          <a:xfrm>
            <a:off x="2151695" y="1298921"/>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صفحات خاصة بالأستاذ(ة)</a:t>
            </a:r>
            <a:endParaRPr b="0" i="0" sz="1467" u="none" cap="none" strike="noStrike">
              <a:solidFill>
                <a:srgbClr val="000000"/>
              </a:solidFill>
              <a:latin typeface="Arial"/>
              <a:ea typeface="Arial"/>
              <a:cs typeface="Arial"/>
              <a:sym typeface="Arial"/>
            </a:endParaRPr>
          </a:p>
        </p:txBody>
      </p:sp>
      <p:sp>
        <p:nvSpPr>
          <p:cNvPr id="292" name="Google Shape;292;p2"/>
          <p:cNvSpPr txBox="1"/>
          <p:nvPr/>
        </p:nvSpPr>
        <p:spPr>
          <a:xfrm>
            <a:off x="2151695" y="2226131"/>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نمذجة المهمة من طرف الأستاذ (شرح بصوت مرتفع)</a:t>
            </a:r>
            <a:endParaRPr b="0" i="0" sz="1467" u="none" cap="none" strike="noStrike">
              <a:solidFill>
                <a:srgbClr val="000000"/>
              </a:solidFill>
              <a:latin typeface="Arial"/>
              <a:ea typeface="Arial"/>
              <a:cs typeface="Arial"/>
              <a:sym typeface="Arial"/>
            </a:endParaRPr>
          </a:p>
        </p:txBody>
      </p:sp>
      <p:pic>
        <p:nvPicPr>
          <p:cNvPr descr="Image générée" id="293" name="Google Shape;293;p2"/>
          <p:cNvPicPr preferRelativeResize="0"/>
          <p:nvPr/>
        </p:nvPicPr>
        <p:blipFill rotWithShape="1">
          <a:blip r:embed="rId3">
            <a:alphaModFix/>
          </a:blip>
          <a:srcRect b="60699" l="0" r="71114" t="23545"/>
          <a:stretch/>
        </p:blipFill>
        <p:spPr>
          <a:xfrm>
            <a:off x="10496362" y="2946687"/>
            <a:ext cx="1035476" cy="854359"/>
          </a:xfrm>
          <a:prstGeom prst="rect">
            <a:avLst/>
          </a:prstGeom>
          <a:noFill/>
          <a:ln>
            <a:noFill/>
          </a:ln>
        </p:spPr>
      </p:pic>
      <p:sp>
        <p:nvSpPr>
          <p:cNvPr id="294" name="Google Shape;294;p2"/>
          <p:cNvSpPr txBox="1"/>
          <p:nvPr/>
        </p:nvSpPr>
        <p:spPr>
          <a:xfrm>
            <a:off x="2151695" y="3159518"/>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تعليمات أو شروحات للتلاميذ – خارج إطار النمذجة (بصوت مرتفع)</a:t>
            </a:r>
            <a:endParaRPr b="0" i="0" sz="2000" u="none" cap="none" strike="noStrike">
              <a:solidFill>
                <a:srgbClr val="000000"/>
              </a:solidFill>
              <a:latin typeface="Arial"/>
              <a:ea typeface="Arial"/>
              <a:cs typeface="Arial"/>
              <a:sym typeface="Arial"/>
            </a:endParaRPr>
          </a:p>
        </p:txBody>
      </p:sp>
      <p:sp>
        <p:nvSpPr>
          <p:cNvPr id="295" name="Google Shape;295;p2"/>
          <p:cNvSpPr txBox="1"/>
          <p:nvPr/>
        </p:nvSpPr>
        <p:spPr>
          <a:xfrm>
            <a:off x="2151695" y="4005511"/>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التذكير بميثاق القسم</a:t>
            </a:r>
            <a:endParaRPr b="0" i="0" sz="2000" u="none" cap="none" strike="noStrike">
              <a:solidFill>
                <a:srgbClr val="000000"/>
              </a:solidFill>
              <a:latin typeface="Arial"/>
              <a:ea typeface="Arial"/>
              <a:cs typeface="Arial"/>
              <a:sym typeface="Arial"/>
            </a:endParaRPr>
          </a:p>
        </p:txBody>
      </p:sp>
      <p:pic>
        <p:nvPicPr>
          <p:cNvPr id="296" name="Google Shape;296;p2"/>
          <p:cNvPicPr preferRelativeResize="0"/>
          <p:nvPr/>
        </p:nvPicPr>
        <p:blipFill rotWithShape="1">
          <a:blip r:embed="rId4">
            <a:alphaModFix/>
          </a:blip>
          <a:srcRect b="0" l="0" r="0" t="0"/>
          <a:stretch/>
        </p:blipFill>
        <p:spPr>
          <a:xfrm>
            <a:off x="10631721" y="4033935"/>
            <a:ext cx="753729" cy="603600"/>
          </a:xfrm>
          <a:prstGeom prst="rect">
            <a:avLst/>
          </a:prstGeom>
          <a:noFill/>
          <a:ln>
            <a:noFill/>
          </a:ln>
        </p:spPr>
      </p:pic>
      <p:sp>
        <p:nvSpPr>
          <p:cNvPr id="297" name="Google Shape;297;p2"/>
          <p:cNvSpPr/>
          <p:nvPr/>
        </p:nvSpPr>
        <p:spPr>
          <a:xfrm>
            <a:off x="3721103" y="87258"/>
            <a:ext cx="8241200" cy="603600"/>
          </a:xfrm>
          <a:prstGeom prst="rect">
            <a:avLst/>
          </a:prstGeom>
          <a:noFill/>
          <a:ln>
            <a:noFill/>
          </a:ln>
        </p:spPr>
        <p:txBody>
          <a:bodyPr anchorCtr="0" anchor="t" bIns="45650" lIns="91425" spcFirstLastPara="1" rIns="91425" wrap="square" tIns="45650">
            <a:noAutofit/>
          </a:bodyPr>
          <a:lstStyle/>
          <a:p>
            <a:pPr indent="0" lvl="0" marL="0" marR="0" rtl="1" algn="r">
              <a:spcBef>
                <a:spcPts val="0"/>
              </a:spcBef>
              <a:spcAft>
                <a:spcPts val="0"/>
              </a:spcAft>
              <a:buNone/>
            </a:pPr>
            <a:r>
              <a:rPr b="1" i="0" lang="ar-MA" sz="3200" u="none" cap="none" strike="noStrike">
                <a:solidFill>
                  <a:srgbClr val="44546A"/>
                </a:solidFill>
                <a:latin typeface="Calibri"/>
                <a:ea typeface="Calibri"/>
                <a:cs typeface="Calibri"/>
                <a:sym typeface="Calibri"/>
              </a:rPr>
              <a:t>أيقونات مخصصة للأستاذ</a:t>
            </a:r>
            <a:endParaRPr/>
          </a:p>
        </p:txBody>
      </p:sp>
      <p:grpSp>
        <p:nvGrpSpPr>
          <p:cNvPr id="298" name="Google Shape;298;p2"/>
          <p:cNvGrpSpPr/>
          <p:nvPr/>
        </p:nvGrpSpPr>
        <p:grpSpPr>
          <a:xfrm>
            <a:off x="10657636" y="1985795"/>
            <a:ext cx="923513" cy="733132"/>
            <a:chOff x="277892" y="2283969"/>
            <a:chExt cx="939577" cy="824904"/>
          </a:xfrm>
        </p:grpSpPr>
        <p:sp>
          <p:nvSpPr>
            <p:cNvPr id="299" name="Google Shape;299;p2"/>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5">
                <a:alphaModFix/>
              </a:blip>
              <a:stretch>
                <a:fillRect b="0" l="0" r="0" t="0"/>
              </a:stretch>
            </a:blipFill>
            <a:ln>
              <a:noFill/>
            </a:ln>
          </p:spPr>
        </p:sp>
        <p:sp>
          <p:nvSpPr>
            <p:cNvPr id="300" name="Google Shape;300;p2"/>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6">
                <a:alphaModFix amt="72000"/>
              </a:blip>
              <a:stretch>
                <a:fillRect b="0" l="-101442" r="0" t="-1677"/>
              </a:stretch>
            </a:blipFill>
            <a:ln>
              <a:noFill/>
            </a:ln>
          </p:spPr>
        </p:sp>
      </p:grpSp>
      <p:pic>
        <p:nvPicPr>
          <p:cNvPr descr="Image générée" id="301" name="Google Shape;301;p2"/>
          <p:cNvPicPr preferRelativeResize="0"/>
          <p:nvPr/>
        </p:nvPicPr>
        <p:blipFill rotWithShape="1">
          <a:blip r:embed="rId7">
            <a:alphaModFix/>
          </a:blip>
          <a:srcRect b="10678" l="0" r="0" t="11064"/>
          <a:stretch/>
        </p:blipFill>
        <p:spPr>
          <a:xfrm>
            <a:off x="10657635" y="1023539"/>
            <a:ext cx="727815" cy="854359"/>
          </a:xfrm>
          <a:prstGeom prst="rect">
            <a:avLst/>
          </a:prstGeom>
          <a:noFill/>
          <a:ln>
            <a:noFill/>
          </a:ln>
        </p:spPr>
      </p:pic>
      <p:pic>
        <p:nvPicPr>
          <p:cNvPr id="302" name="Google Shape;302;p2"/>
          <p:cNvPicPr preferRelativeResize="0"/>
          <p:nvPr/>
        </p:nvPicPr>
        <p:blipFill rotWithShape="1">
          <a:blip r:embed="rId8">
            <a:alphaModFix/>
          </a:blip>
          <a:srcRect b="0" l="0" r="0" t="0"/>
          <a:stretch/>
        </p:blipFill>
        <p:spPr>
          <a:xfrm>
            <a:off x="10701998" y="4942460"/>
            <a:ext cx="590757" cy="603600"/>
          </a:xfrm>
          <a:prstGeom prst="ellipse">
            <a:avLst/>
          </a:prstGeom>
          <a:solidFill>
            <a:srgbClr val="FFC000"/>
          </a:solidFill>
          <a:ln>
            <a:noFill/>
          </a:ln>
        </p:spPr>
      </p:pic>
      <p:sp>
        <p:nvSpPr>
          <p:cNvPr id="303" name="Google Shape;303;p2"/>
          <p:cNvSpPr txBox="1"/>
          <p:nvPr/>
        </p:nvSpPr>
        <p:spPr>
          <a:xfrm>
            <a:off x="2064863" y="5034031"/>
            <a:ext cx="8328032"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تصحيح التمرين المنزلي</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07" name="Shape 307"/>
        <p:cNvGrpSpPr/>
        <p:nvPr/>
      </p:nvGrpSpPr>
      <p:grpSpPr>
        <a:xfrm>
          <a:off x="0" y="0"/>
          <a:ext cx="0" cy="0"/>
          <a:chOff x="0" y="0"/>
          <a:chExt cx="0" cy="0"/>
        </a:xfrm>
      </p:grpSpPr>
      <p:sp>
        <p:nvSpPr>
          <p:cNvPr id="308" name="Google Shape;308;p3"/>
          <p:cNvSpPr txBox="1"/>
          <p:nvPr/>
        </p:nvSpPr>
        <p:spPr>
          <a:xfrm>
            <a:off x="1830625" y="4599181"/>
            <a:ext cx="8677479" cy="400003"/>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يشتغل التلاميذ بشكل مستقل</a:t>
            </a:r>
            <a:endParaRPr b="0" i="0" sz="2000" u="none" cap="none" strike="noStrike">
              <a:solidFill>
                <a:srgbClr val="000000"/>
              </a:solidFill>
              <a:latin typeface="Arial"/>
              <a:ea typeface="Arial"/>
              <a:cs typeface="Arial"/>
              <a:sym typeface="Arial"/>
            </a:endParaRPr>
          </a:p>
        </p:txBody>
      </p:sp>
      <p:pic>
        <p:nvPicPr>
          <p:cNvPr id="309" name="Google Shape;309;p3"/>
          <p:cNvPicPr preferRelativeResize="0"/>
          <p:nvPr/>
        </p:nvPicPr>
        <p:blipFill rotWithShape="1">
          <a:blip r:embed="rId3">
            <a:alphaModFix/>
          </a:blip>
          <a:srcRect b="0" l="0" r="0" t="0"/>
          <a:stretch/>
        </p:blipFill>
        <p:spPr>
          <a:xfrm>
            <a:off x="10772427" y="4507781"/>
            <a:ext cx="613620" cy="603600"/>
          </a:xfrm>
          <a:prstGeom prst="rect">
            <a:avLst/>
          </a:prstGeom>
          <a:noFill/>
          <a:ln>
            <a:noFill/>
          </a:ln>
        </p:spPr>
      </p:pic>
      <p:sp>
        <p:nvSpPr>
          <p:cNvPr id="310" name="Google Shape;310;p3"/>
          <p:cNvSpPr txBox="1"/>
          <p:nvPr/>
        </p:nvSpPr>
        <p:spPr>
          <a:xfrm>
            <a:off x="1830625" y="3830265"/>
            <a:ext cx="8677478"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يشتغل التلاميذ في ثنائيات</a:t>
            </a:r>
            <a:endParaRPr b="1" i="0" sz="2000" u="none" cap="none" strike="noStrike">
              <a:solidFill>
                <a:srgbClr val="44546A"/>
              </a:solidFill>
              <a:latin typeface="Calibri"/>
              <a:ea typeface="Calibri"/>
              <a:cs typeface="Calibri"/>
              <a:sym typeface="Calibri"/>
            </a:endParaRPr>
          </a:p>
        </p:txBody>
      </p:sp>
      <p:pic>
        <p:nvPicPr>
          <p:cNvPr id="311" name="Google Shape;311;p3"/>
          <p:cNvPicPr preferRelativeResize="0"/>
          <p:nvPr/>
        </p:nvPicPr>
        <p:blipFill rotWithShape="1">
          <a:blip r:embed="rId4">
            <a:alphaModFix/>
          </a:blip>
          <a:srcRect b="0" l="0" r="0" t="0"/>
          <a:stretch/>
        </p:blipFill>
        <p:spPr>
          <a:xfrm>
            <a:off x="10792884" y="3752370"/>
            <a:ext cx="551667" cy="498415"/>
          </a:xfrm>
          <a:prstGeom prst="rect">
            <a:avLst/>
          </a:prstGeom>
          <a:noFill/>
          <a:ln>
            <a:noFill/>
          </a:ln>
        </p:spPr>
      </p:pic>
      <p:pic>
        <p:nvPicPr>
          <p:cNvPr id="312" name="Google Shape;312;p3"/>
          <p:cNvPicPr preferRelativeResize="0"/>
          <p:nvPr/>
        </p:nvPicPr>
        <p:blipFill rotWithShape="1">
          <a:blip r:embed="rId5">
            <a:alphaModFix/>
          </a:blip>
          <a:srcRect b="0" l="0" r="0" t="0"/>
          <a:stretch/>
        </p:blipFill>
        <p:spPr>
          <a:xfrm>
            <a:off x="10796173" y="2319672"/>
            <a:ext cx="556939" cy="498414"/>
          </a:xfrm>
          <a:prstGeom prst="rect">
            <a:avLst/>
          </a:prstGeom>
          <a:noFill/>
          <a:ln>
            <a:noFill/>
          </a:ln>
        </p:spPr>
      </p:pic>
      <p:sp>
        <p:nvSpPr>
          <p:cNvPr id="313" name="Google Shape;313;p3"/>
          <p:cNvSpPr txBox="1"/>
          <p:nvPr/>
        </p:nvSpPr>
        <p:spPr>
          <a:xfrm>
            <a:off x="1842082" y="2449852"/>
            <a:ext cx="8677478" cy="400002"/>
          </a:xfrm>
          <a:prstGeom prst="rect">
            <a:avLst/>
          </a:prstGeom>
          <a:noFill/>
          <a:ln>
            <a:noFill/>
          </a:ln>
        </p:spPr>
        <p:txBody>
          <a:bodyPr anchorCtr="0" anchor="t" bIns="45650" lIns="91425" spcFirstLastPara="1" rIns="91425"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يستمع التلاميذ للأستاذ بتركيز</a:t>
            </a:r>
            <a:endParaRPr b="0" i="0" sz="1467" u="none" cap="none" strike="noStrike">
              <a:solidFill>
                <a:srgbClr val="000000"/>
              </a:solidFill>
              <a:latin typeface="Arial"/>
              <a:ea typeface="Arial"/>
              <a:cs typeface="Arial"/>
              <a:sym typeface="Arial"/>
            </a:endParaRPr>
          </a:p>
        </p:txBody>
      </p:sp>
      <p:sp>
        <p:nvSpPr>
          <p:cNvPr id="314" name="Google Shape;314;p3"/>
          <p:cNvSpPr txBox="1"/>
          <p:nvPr/>
        </p:nvSpPr>
        <p:spPr>
          <a:xfrm>
            <a:off x="1830624" y="1694487"/>
            <a:ext cx="8677478" cy="400003"/>
          </a:xfrm>
          <a:prstGeom prst="rect">
            <a:avLst/>
          </a:prstGeom>
          <a:noFill/>
          <a:ln>
            <a:noFill/>
          </a:ln>
        </p:spPr>
        <p:txBody>
          <a:bodyPr anchorCtr="0" anchor="t" bIns="45650" lIns="91425" spcFirstLastPara="1" rIns="91425"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يرفع التلاميذ أيديهم للمشاركة</a:t>
            </a:r>
            <a:endParaRPr b="0" i="0" sz="1467" u="none" cap="none" strike="noStrike">
              <a:solidFill>
                <a:srgbClr val="000000"/>
              </a:solidFill>
              <a:latin typeface="Arial"/>
              <a:ea typeface="Arial"/>
              <a:cs typeface="Arial"/>
              <a:sym typeface="Arial"/>
            </a:endParaRPr>
          </a:p>
        </p:txBody>
      </p:sp>
      <p:pic>
        <p:nvPicPr>
          <p:cNvPr descr="Lever la main - Icônes mains et gestes gratuites" id="315" name="Google Shape;315;p3"/>
          <p:cNvPicPr preferRelativeResize="0"/>
          <p:nvPr/>
        </p:nvPicPr>
        <p:blipFill rotWithShape="1">
          <a:blip r:embed="rId6">
            <a:alphaModFix/>
          </a:blip>
          <a:srcRect b="0" l="0" r="0" t="0"/>
          <a:stretch/>
        </p:blipFill>
        <p:spPr>
          <a:xfrm>
            <a:off x="10863298" y="1692132"/>
            <a:ext cx="540887" cy="426303"/>
          </a:xfrm>
          <a:prstGeom prst="rect">
            <a:avLst/>
          </a:prstGeom>
          <a:noFill/>
          <a:ln>
            <a:noFill/>
          </a:ln>
        </p:spPr>
      </p:pic>
      <p:sp>
        <p:nvSpPr>
          <p:cNvPr id="316" name="Google Shape;316;p3"/>
          <p:cNvSpPr txBox="1"/>
          <p:nvPr/>
        </p:nvSpPr>
        <p:spPr>
          <a:xfrm>
            <a:off x="1848762" y="1040371"/>
            <a:ext cx="8677478" cy="420457"/>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133" u="none" cap="none" strike="noStrike">
                <a:solidFill>
                  <a:srgbClr val="44546A"/>
                </a:solidFill>
                <a:latin typeface="Calibri"/>
                <a:ea typeface="Calibri"/>
                <a:cs typeface="Calibri"/>
                <a:sym typeface="Calibri"/>
              </a:rPr>
              <a:t>يستعمل التلاميذ اللوحات للإجابة</a:t>
            </a:r>
            <a:endParaRPr b="0" i="0" sz="1867" u="none" cap="none" strike="noStrike">
              <a:solidFill>
                <a:srgbClr val="000000"/>
              </a:solidFill>
              <a:latin typeface="Arial"/>
              <a:ea typeface="Arial"/>
              <a:cs typeface="Arial"/>
              <a:sym typeface="Arial"/>
            </a:endParaRPr>
          </a:p>
        </p:txBody>
      </p:sp>
      <p:grpSp>
        <p:nvGrpSpPr>
          <p:cNvPr id="317" name="Google Shape;317;p3"/>
          <p:cNvGrpSpPr/>
          <p:nvPr/>
        </p:nvGrpSpPr>
        <p:grpSpPr>
          <a:xfrm>
            <a:off x="10772075" y="916351"/>
            <a:ext cx="632111" cy="603600"/>
            <a:chOff x="779845" y="4335989"/>
            <a:chExt cx="442253" cy="575842"/>
          </a:xfrm>
        </p:grpSpPr>
        <p:pic>
          <p:nvPicPr>
            <p:cNvPr descr="Une image contenant Dessin animé, clipart, Animation, illustration&#10;&#10;Description générée automatiquement" id="318" name="Google Shape;318;p3"/>
            <p:cNvPicPr preferRelativeResize="0"/>
            <p:nvPr/>
          </p:nvPicPr>
          <p:blipFill rotWithShape="1">
            <a:blip r:embed="rId7">
              <a:alphaModFix/>
            </a:blip>
            <a:srcRect b="23864" l="18242" r="18458" t="9344"/>
            <a:stretch/>
          </p:blipFill>
          <p:spPr>
            <a:xfrm>
              <a:off x="779845" y="4335989"/>
              <a:ext cx="442253" cy="575842"/>
            </a:xfrm>
            <a:prstGeom prst="rect">
              <a:avLst/>
            </a:prstGeom>
            <a:noFill/>
            <a:ln>
              <a:noFill/>
            </a:ln>
          </p:spPr>
        </p:pic>
        <p:sp>
          <p:nvSpPr>
            <p:cNvPr id="319" name="Google Shape;319;p3"/>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67" u="none" cap="none" strike="noStrike">
                <a:solidFill>
                  <a:srgbClr val="FFFFFF"/>
                </a:solidFill>
                <a:latin typeface="Arial"/>
                <a:ea typeface="Arial"/>
                <a:cs typeface="Arial"/>
                <a:sym typeface="Arial"/>
              </a:endParaRPr>
            </a:p>
          </p:txBody>
        </p:sp>
      </p:grpSp>
      <p:sp>
        <p:nvSpPr>
          <p:cNvPr id="320" name="Google Shape;320;p3"/>
          <p:cNvSpPr txBox="1"/>
          <p:nvPr/>
        </p:nvSpPr>
        <p:spPr>
          <a:xfrm>
            <a:off x="1830626" y="3116028"/>
            <a:ext cx="8677478" cy="400003"/>
          </a:xfrm>
          <a:prstGeom prst="rect">
            <a:avLst/>
          </a:prstGeom>
          <a:noFill/>
          <a:ln>
            <a:noFill/>
          </a:ln>
        </p:spPr>
        <p:txBody>
          <a:bodyPr anchorCtr="0" anchor="t" bIns="45650" lIns="91425" spcFirstLastPara="1" rIns="91425"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يسجّل التلاميذ ما ينبغي تسجيله على دفاترهم</a:t>
            </a:r>
            <a:endParaRPr b="0" i="0" sz="1467" u="none" cap="none" strike="noStrike">
              <a:solidFill>
                <a:srgbClr val="000000"/>
              </a:solidFill>
              <a:latin typeface="Arial"/>
              <a:ea typeface="Arial"/>
              <a:cs typeface="Arial"/>
              <a:sym typeface="Arial"/>
            </a:endParaRPr>
          </a:p>
        </p:txBody>
      </p:sp>
      <p:grpSp>
        <p:nvGrpSpPr>
          <p:cNvPr id="321" name="Google Shape;321;p3"/>
          <p:cNvGrpSpPr/>
          <p:nvPr/>
        </p:nvGrpSpPr>
        <p:grpSpPr>
          <a:xfrm>
            <a:off x="10824282" y="3007446"/>
            <a:ext cx="551667" cy="479498"/>
            <a:chOff x="10280460" y="4841540"/>
            <a:chExt cx="630930" cy="597556"/>
          </a:xfrm>
        </p:grpSpPr>
        <p:pic>
          <p:nvPicPr>
            <p:cNvPr id="322" name="Google Shape;322;p3"/>
            <p:cNvPicPr preferRelativeResize="0"/>
            <p:nvPr/>
          </p:nvPicPr>
          <p:blipFill rotWithShape="1">
            <a:blip r:embed="rId8">
              <a:alphaModFix/>
            </a:blip>
            <a:srcRect b="30054" l="11664" r="25922" t="23325"/>
            <a:stretch/>
          </p:blipFill>
          <p:spPr>
            <a:xfrm>
              <a:off x="10280460" y="4967823"/>
              <a:ext cx="630930" cy="471273"/>
            </a:xfrm>
            <a:prstGeom prst="rect">
              <a:avLst/>
            </a:prstGeom>
            <a:noFill/>
            <a:ln>
              <a:noFill/>
            </a:ln>
          </p:spPr>
        </p:pic>
        <p:pic>
          <p:nvPicPr>
            <p:cNvPr id="323" name="Google Shape;323;p3"/>
            <p:cNvPicPr preferRelativeResize="0"/>
            <p:nvPr/>
          </p:nvPicPr>
          <p:blipFill rotWithShape="1">
            <a:blip r:embed="rId9">
              <a:alphaModFix/>
            </a:blip>
            <a:srcRect b="30054" l="74744" r="10688" t="23325"/>
            <a:stretch/>
          </p:blipFill>
          <p:spPr>
            <a:xfrm rot="1461832">
              <a:off x="10456526" y="4850932"/>
              <a:ext cx="147273" cy="471273"/>
            </a:xfrm>
            <a:prstGeom prst="rect">
              <a:avLst/>
            </a:prstGeom>
            <a:noFill/>
            <a:ln>
              <a:noFill/>
            </a:ln>
          </p:spPr>
        </p:pic>
      </p:grpSp>
      <p:sp>
        <p:nvSpPr>
          <p:cNvPr id="324" name="Google Shape;324;p3"/>
          <p:cNvSpPr/>
          <p:nvPr/>
        </p:nvSpPr>
        <p:spPr>
          <a:xfrm>
            <a:off x="3523676" y="81409"/>
            <a:ext cx="8241200" cy="603600"/>
          </a:xfrm>
          <a:prstGeom prst="rect">
            <a:avLst/>
          </a:prstGeom>
          <a:noFill/>
          <a:ln>
            <a:noFill/>
          </a:ln>
        </p:spPr>
        <p:txBody>
          <a:bodyPr anchorCtr="0" anchor="t" bIns="45650" lIns="91425" spcFirstLastPara="1" rIns="91425" wrap="square" tIns="45650">
            <a:noAutofit/>
          </a:bodyPr>
          <a:lstStyle/>
          <a:p>
            <a:pPr indent="0" lvl="0" marL="0" marR="0" rtl="1" algn="r">
              <a:spcBef>
                <a:spcPts val="0"/>
              </a:spcBef>
              <a:spcAft>
                <a:spcPts val="0"/>
              </a:spcAft>
              <a:buNone/>
            </a:pPr>
            <a:r>
              <a:rPr b="1" i="0" lang="ar-MA" sz="3200" u="none" cap="none" strike="noStrike">
                <a:solidFill>
                  <a:srgbClr val="44546A"/>
                </a:solidFill>
                <a:latin typeface="Calibri"/>
                <a:ea typeface="Calibri"/>
                <a:cs typeface="Calibri"/>
                <a:sym typeface="Calibri"/>
              </a:rPr>
              <a:t>أيقونات مخصصة للتلاميذ</a:t>
            </a:r>
            <a:endParaRPr b="0" i="0" sz="1867" u="none" cap="none" strike="noStrike">
              <a:solidFill>
                <a:srgbClr val="000000"/>
              </a:solidFill>
              <a:latin typeface="Arial"/>
              <a:ea typeface="Arial"/>
              <a:cs typeface="Arial"/>
              <a:sym typeface="Arial"/>
            </a:endParaRPr>
          </a:p>
        </p:txBody>
      </p:sp>
      <p:sp>
        <p:nvSpPr>
          <p:cNvPr id="325" name="Google Shape;325;p3"/>
          <p:cNvSpPr txBox="1"/>
          <p:nvPr/>
        </p:nvSpPr>
        <p:spPr>
          <a:xfrm>
            <a:off x="1830624" y="5298757"/>
            <a:ext cx="8677481"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يقوم التلاميذ إلى السبورة</a:t>
            </a:r>
            <a:endParaRPr b="0" i="0" sz="2000" u="none" cap="none" strike="noStrike">
              <a:solidFill>
                <a:srgbClr val="000000"/>
              </a:solidFill>
              <a:latin typeface="Arial"/>
              <a:ea typeface="Arial"/>
              <a:cs typeface="Arial"/>
              <a:sym typeface="Arial"/>
            </a:endParaRPr>
          </a:p>
        </p:txBody>
      </p:sp>
      <p:pic>
        <p:nvPicPr>
          <p:cNvPr id="326" name="Google Shape;326;p3"/>
          <p:cNvPicPr preferRelativeResize="0"/>
          <p:nvPr/>
        </p:nvPicPr>
        <p:blipFill rotWithShape="1">
          <a:blip r:embed="rId10">
            <a:alphaModFix/>
          </a:blip>
          <a:srcRect b="0" l="0" r="0" t="0"/>
          <a:stretch/>
        </p:blipFill>
        <p:spPr>
          <a:xfrm>
            <a:off x="10772075" y="5298758"/>
            <a:ext cx="648055" cy="64805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30" name="Shape 330"/>
        <p:cNvGrpSpPr/>
        <p:nvPr/>
      </p:nvGrpSpPr>
      <p:grpSpPr>
        <a:xfrm>
          <a:off x="0" y="0"/>
          <a:ext cx="0" cy="0"/>
          <a:chOff x="0" y="0"/>
          <a:chExt cx="0" cy="0"/>
        </a:xfrm>
      </p:grpSpPr>
      <p:sp>
        <p:nvSpPr>
          <p:cNvPr id="331" name="Google Shape;331;p4"/>
          <p:cNvSpPr/>
          <p:nvPr/>
        </p:nvSpPr>
        <p:spPr>
          <a:xfrm>
            <a:off x="1631623" y="1260278"/>
            <a:ext cx="9309992" cy="5232726"/>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332" name="Google Shape;332;p4"/>
          <p:cNvSpPr/>
          <p:nvPr/>
        </p:nvSpPr>
        <p:spPr>
          <a:xfrm>
            <a:off x="9292657" y="508746"/>
            <a:ext cx="3947196" cy="584801"/>
          </a:xfrm>
          <a:prstGeom prst="rect">
            <a:avLst/>
          </a:prstGeom>
          <a:noFill/>
          <a:ln>
            <a:noFill/>
          </a:ln>
        </p:spPr>
        <p:txBody>
          <a:bodyPr anchorCtr="0" anchor="t" bIns="45675" lIns="91425" spcFirstLastPara="1" rIns="91425" wrap="square" tIns="45675">
            <a:noAutofit/>
          </a:bodyPr>
          <a:lstStyle/>
          <a:p>
            <a:pPr indent="0" lvl="0" marL="0" marR="0" rtl="0" algn="l">
              <a:lnSpc>
                <a:spcPct val="90000"/>
              </a:lnSpc>
              <a:spcBef>
                <a:spcPts val="0"/>
              </a:spcBef>
              <a:spcAft>
                <a:spcPts val="0"/>
              </a:spcAft>
              <a:buNone/>
            </a:pPr>
            <a:r>
              <a:rPr b="1" i="0" lang="ar-MA" sz="3200" u="none" cap="none" strike="noStrike">
                <a:solidFill>
                  <a:srgbClr val="44546A"/>
                </a:solidFill>
                <a:latin typeface="Calibri"/>
                <a:ea typeface="Calibri"/>
                <a:cs typeface="Calibri"/>
                <a:sym typeface="Calibri"/>
              </a:rPr>
              <a:t>العدة اللازمة</a:t>
            </a:r>
            <a:endParaRPr b="1" i="0" sz="3200" u="none" cap="none" strike="noStrike">
              <a:solidFill>
                <a:srgbClr val="44546A"/>
              </a:solidFill>
              <a:latin typeface="Calibri"/>
              <a:ea typeface="Calibri"/>
              <a:cs typeface="Calibri"/>
              <a:sym typeface="Calibri"/>
            </a:endParaRPr>
          </a:p>
        </p:txBody>
      </p:sp>
      <p:sp>
        <p:nvSpPr>
          <p:cNvPr id="333" name="Google Shape;333;p4"/>
          <p:cNvSpPr txBox="1"/>
          <p:nvPr/>
        </p:nvSpPr>
        <p:spPr>
          <a:xfrm>
            <a:off x="1718486" y="1566690"/>
            <a:ext cx="4266849" cy="650167"/>
          </a:xfrm>
          <a:prstGeom prst="rect">
            <a:avLst/>
          </a:prstGeom>
          <a:solidFill>
            <a:schemeClr val="accent1"/>
          </a:solidFill>
          <a:ln>
            <a:noFill/>
          </a:ln>
        </p:spPr>
        <p:txBody>
          <a:bodyPr anchorCtr="1" anchor="ctr" bIns="60950" lIns="60950" spcFirstLastPara="1" rIns="60950" wrap="square" tIns="59975">
            <a:noAutofit/>
          </a:bodyPr>
          <a:lstStyle/>
          <a:p>
            <a:pPr indent="0" lvl="0" marL="0" marR="0" rtl="0" algn="ctr">
              <a:lnSpc>
                <a:spcPct val="130000"/>
              </a:lnSpc>
              <a:spcBef>
                <a:spcPts val="0"/>
              </a:spcBef>
              <a:spcAft>
                <a:spcPts val="0"/>
              </a:spcAft>
              <a:buNone/>
            </a:pPr>
            <a:r>
              <a:rPr b="1" i="0" lang="ar-MA" sz="2400" u="none" cap="none" strike="noStrike">
                <a:solidFill>
                  <a:srgbClr val="FFFFFF"/>
                </a:solidFill>
                <a:latin typeface="Calibri"/>
                <a:ea typeface="Calibri"/>
                <a:cs typeface="Calibri"/>
                <a:sym typeface="Calibri"/>
              </a:rPr>
              <a:t>عدة الأستاذ</a:t>
            </a:r>
            <a:endParaRPr b="1" i="0" sz="2400" u="none" cap="none" strike="noStrike">
              <a:solidFill>
                <a:srgbClr val="FFFFFF"/>
              </a:solidFill>
              <a:latin typeface="Calibri"/>
              <a:ea typeface="Calibri"/>
              <a:cs typeface="Calibri"/>
              <a:sym typeface="Calibri"/>
            </a:endParaRPr>
          </a:p>
        </p:txBody>
      </p:sp>
      <p:sp>
        <p:nvSpPr>
          <p:cNvPr id="334" name="Google Shape;334;p4"/>
          <p:cNvSpPr txBox="1"/>
          <p:nvPr/>
        </p:nvSpPr>
        <p:spPr>
          <a:xfrm>
            <a:off x="6201358" y="1566689"/>
            <a:ext cx="4360944" cy="650168"/>
          </a:xfrm>
          <a:prstGeom prst="rect">
            <a:avLst/>
          </a:prstGeom>
          <a:solidFill>
            <a:schemeClr val="accent1"/>
          </a:solidFill>
          <a:ln>
            <a:noFill/>
          </a:ln>
        </p:spPr>
        <p:txBody>
          <a:bodyPr anchorCtr="1" anchor="ctr" bIns="60950" lIns="60950" spcFirstLastPara="1" rIns="60950" wrap="square" tIns="59975">
            <a:noAutofit/>
          </a:bodyPr>
          <a:lstStyle/>
          <a:p>
            <a:pPr indent="0" lvl="0" marL="0" marR="0" rtl="0" algn="ctr">
              <a:spcBef>
                <a:spcPts val="0"/>
              </a:spcBef>
              <a:spcAft>
                <a:spcPts val="0"/>
              </a:spcAft>
              <a:buNone/>
            </a:pPr>
            <a:r>
              <a:rPr b="1" i="0" lang="ar-MA" sz="2400" u="none" cap="none" strike="noStrike">
                <a:solidFill>
                  <a:srgbClr val="FFFFFF"/>
                </a:solidFill>
                <a:latin typeface="Calibri"/>
                <a:ea typeface="Calibri"/>
                <a:cs typeface="Calibri"/>
                <a:sym typeface="Calibri"/>
              </a:rPr>
              <a:t>عدة التلميذ</a:t>
            </a:r>
            <a:endParaRPr b="1" i="0" sz="2400" u="none" cap="none" strike="noStrike">
              <a:solidFill>
                <a:srgbClr val="FFFFFF"/>
              </a:solidFill>
              <a:latin typeface="Calibri"/>
              <a:ea typeface="Calibri"/>
              <a:cs typeface="Calibri"/>
              <a:sym typeface="Calibri"/>
            </a:endParaRPr>
          </a:p>
        </p:txBody>
      </p:sp>
      <p:pic>
        <p:nvPicPr>
          <p:cNvPr descr="Image générée" id="335" name="Google Shape;335;p4"/>
          <p:cNvPicPr preferRelativeResize="0"/>
          <p:nvPr/>
        </p:nvPicPr>
        <p:blipFill rotWithShape="1">
          <a:blip r:embed="rId3">
            <a:alphaModFix/>
          </a:blip>
          <a:srcRect b="10678" l="0" r="0" t="11064"/>
          <a:stretch/>
        </p:blipFill>
        <p:spPr>
          <a:xfrm>
            <a:off x="11266255" y="178633"/>
            <a:ext cx="727815" cy="854359"/>
          </a:xfrm>
          <a:prstGeom prst="rect">
            <a:avLst/>
          </a:prstGeom>
          <a:noFill/>
          <a:ln>
            <a:noFill/>
          </a:ln>
        </p:spPr>
      </p:pic>
      <p:pic>
        <p:nvPicPr>
          <p:cNvPr id="336" name="Google Shape;336;p4"/>
          <p:cNvPicPr preferRelativeResize="0"/>
          <p:nvPr/>
        </p:nvPicPr>
        <p:blipFill rotWithShape="1">
          <a:blip r:embed="rId4">
            <a:alphaModFix/>
          </a:blip>
          <a:srcRect b="0" l="0" r="0" t="0"/>
          <a:stretch/>
        </p:blipFill>
        <p:spPr>
          <a:xfrm rot="-1924716">
            <a:off x="8767614" y="4444158"/>
            <a:ext cx="1564020" cy="174252"/>
          </a:xfrm>
          <a:prstGeom prst="rect">
            <a:avLst/>
          </a:prstGeom>
          <a:noFill/>
          <a:ln>
            <a:noFill/>
          </a:ln>
        </p:spPr>
      </p:pic>
      <p:pic>
        <p:nvPicPr>
          <p:cNvPr id="337" name="Google Shape;337;p4"/>
          <p:cNvPicPr preferRelativeResize="0"/>
          <p:nvPr/>
        </p:nvPicPr>
        <p:blipFill rotWithShape="1">
          <a:blip r:embed="rId5">
            <a:alphaModFix/>
          </a:blip>
          <a:srcRect b="30054" l="11665" r="26246" t="23325"/>
          <a:stretch/>
        </p:blipFill>
        <p:spPr>
          <a:xfrm>
            <a:off x="8996142" y="2466789"/>
            <a:ext cx="1478097" cy="1109845"/>
          </a:xfrm>
          <a:prstGeom prst="rect">
            <a:avLst/>
          </a:prstGeom>
          <a:noFill/>
          <a:ln>
            <a:noFill/>
          </a:ln>
          <a:effectLst>
            <a:outerShdw blurRad="50800" rotWithShape="0" algn="tl" dir="2700000" dist="38100">
              <a:srgbClr val="000000">
                <a:alpha val="40000"/>
              </a:srgbClr>
            </a:outerShdw>
          </a:effectLst>
        </p:spPr>
      </p:pic>
      <p:pic>
        <p:nvPicPr>
          <p:cNvPr id="338" name="Google Shape;338;p4"/>
          <p:cNvPicPr preferRelativeResize="0"/>
          <p:nvPr/>
        </p:nvPicPr>
        <p:blipFill rotWithShape="1">
          <a:blip r:embed="rId6">
            <a:alphaModFix/>
          </a:blip>
          <a:srcRect b="0" l="0" r="0" t="0"/>
          <a:stretch/>
        </p:blipFill>
        <p:spPr>
          <a:xfrm flipH="1">
            <a:off x="9715486" y="4960411"/>
            <a:ext cx="413335" cy="397411"/>
          </a:xfrm>
          <a:prstGeom prst="rect">
            <a:avLst/>
          </a:prstGeom>
          <a:noFill/>
          <a:ln>
            <a:noFill/>
          </a:ln>
        </p:spPr>
      </p:pic>
      <p:sp>
        <p:nvSpPr>
          <p:cNvPr id="339" name="Google Shape;339;p4"/>
          <p:cNvSpPr txBox="1"/>
          <p:nvPr/>
        </p:nvSpPr>
        <p:spPr>
          <a:xfrm>
            <a:off x="8827225" y="3576634"/>
            <a:ext cx="1907400" cy="25654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067" u="none" cap="none" strike="noStrike">
                <a:solidFill>
                  <a:srgbClr val="000000"/>
                </a:solidFill>
                <a:latin typeface="Arial"/>
                <a:ea typeface="Arial"/>
                <a:cs typeface="Arial"/>
                <a:sym typeface="Arial"/>
              </a:rPr>
              <a:t>دفتر التلميذ</a:t>
            </a:r>
            <a:endParaRPr/>
          </a:p>
        </p:txBody>
      </p:sp>
      <p:sp>
        <p:nvSpPr>
          <p:cNvPr id="340" name="Google Shape;340;p4"/>
          <p:cNvSpPr/>
          <p:nvPr/>
        </p:nvSpPr>
        <p:spPr>
          <a:xfrm>
            <a:off x="4428576" y="4028276"/>
            <a:ext cx="1349291" cy="25654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067" u="none" cap="none" strike="noStrike">
                <a:solidFill>
                  <a:srgbClr val="000000"/>
                </a:solidFill>
                <a:latin typeface="Arial"/>
                <a:ea typeface="Arial"/>
                <a:cs typeface="Arial"/>
                <a:sym typeface="Arial"/>
              </a:rPr>
              <a:t>بطاقة التحضير للحصة</a:t>
            </a:r>
            <a:endParaRPr b="1" i="0" sz="1067" u="none" cap="none" strike="noStrike">
              <a:solidFill>
                <a:srgbClr val="000000"/>
              </a:solidFill>
              <a:latin typeface="Arial"/>
              <a:ea typeface="Arial"/>
              <a:cs typeface="Arial"/>
              <a:sym typeface="Arial"/>
            </a:endParaRPr>
          </a:p>
        </p:txBody>
      </p:sp>
      <p:pic>
        <p:nvPicPr>
          <p:cNvPr id="341" name="Google Shape;341;p4"/>
          <p:cNvPicPr preferRelativeResize="0"/>
          <p:nvPr/>
        </p:nvPicPr>
        <p:blipFill rotWithShape="1">
          <a:blip r:embed="rId7">
            <a:alphaModFix/>
          </a:blip>
          <a:srcRect b="0" l="0" r="0" t="0"/>
          <a:stretch/>
        </p:blipFill>
        <p:spPr>
          <a:xfrm>
            <a:off x="4220447" y="2466789"/>
            <a:ext cx="1765551" cy="1457749"/>
          </a:xfrm>
          <a:prstGeom prst="rect">
            <a:avLst/>
          </a:prstGeom>
          <a:noFill/>
          <a:ln>
            <a:noFill/>
          </a:ln>
        </p:spPr>
      </p:pic>
      <p:sp>
        <p:nvSpPr>
          <p:cNvPr id="342" name="Google Shape;342;p4"/>
          <p:cNvSpPr/>
          <p:nvPr/>
        </p:nvSpPr>
        <p:spPr>
          <a:xfrm>
            <a:off x="2328360" y="3664174"/>
            <a:ext cx="1349291" cy="256545"/>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1067" u="none" cap="none" strike="noStrike">
                <a:solidFill>
                  <a:srgbClr val="000000"/>
                </a:solidFill>
                <a:latin typeface="Arial"/>
                <a:ea typeface="Arial"/>
                <a:cs typeface="Arial"/>
                <a:sym typeface="Arial"/>
              </a:rPr>
              <a:t>الحصة ppt  </a:t>
            </a:r>
            <a:endParaRPr b="1" i="0" sz="1067" u="none" cap="none" strike="noStrike">
              <a:solidFill>
                <a:srgbClr val="000000"/>
              </a:solidFill>
              <a:latin typeface="Arial"/>
              <a:ea typeface="Arial"/>
              <a:cs typeface="Arial"/>
              <a:sym typeface="Arial"/>
            </a:endParaRPr>
          </a:p>
        </p:txBody>
      </p:sp>
      <p:sp>
        <p:nvSpPr>
          <p:cNvPr id="343" name="Google Shape;343;p4"/>
          <p:cNvSpPr txBox="1"/>
          <p:nvPr/>
        </p:nvSpPr>
        <p:spPr>
          <a:xfrm>
            <a:off x="6593195" y="4098385"/>
            <a:ext cx="1907400" cy="25654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067" u="none" cap="none" strike="noStrike">
                <a:solidFill>
                  <a:srgbClr val="000000"/>
                </a:solidFill>
                <a:latin typeface="Arial"/>
                <a:ea typeface="Arial"/>
                <a:cs typeface="Arial"/>
                <a:sym typeface="Arial"/>
              </a:rPr>
              <a:t>الكراسة</a:t>
            </a:r>
            <a:endParaRPr b="1" i="0" sz="1067" u="none" cap="none" strike="noStrike">
              <a:solidFill>
                <a:srgbClr val="000000"/>
              </a:solidFill>
              <a:latin typeface="Arial"/>
              <a:ea typeface="Arial"/>
              <a:cs typeface="Arial"/>
              <a:sym typeface="Arial"/>
            </a:endParaRPr>
          </a:p>
        </p:txBody>
      </p:sp>
      <p:pic>
        <p:nvPicPr>
          <p:cNvPr id="344" name="Google Shape;344;p4"/>
          <p:cNvPicPr preferRelativeResize="0"/>
          <p:nvPr/>
        </p:nvPicPr>
        <p:blipFill rotWithShape="1">
          <a:blip r:embed="rId8">
            <a:alphaModFix/>
          </a:blip>
          <a:srcRect b="0" l="0" r="0" t="0"/>
          <a:stretch/>
        </p:blipFill>
        <p:spPr>
          <a:xfrm>
            <a:off x="6924485" y="2376718"/>
            <a:ext cx="1212188" cy="1651558"/>
          </a:xfrm>
          <a:prstGeom prst="rect">
            <a:avLst/>
          </a:prstGeom>
          <a:noFill/>
          <a:ln>
            <a:noFill/>
          </a:ln>
        </p:spPr>
      </p:pic>
      <p:pic>
        <p:nvPicPr>
          <p:cNvPr id="345" name="Google Shape;345;p4"/>
          <p:cNvPicPr preferRelativeResize="0"/>
          <p:nvPr/>
        </p:nvPicPr>
        <p:blipFill rotWithShape="1">
          <a:blip r:embed="rId9">
            <a:alphaModFix/>
          </a:blip>
          <a:srcRect b="0" l="0" r="0" t="0"/>
          <a:stretch/>
        </p:blipFill>
        <p:spPr>
          <a:xfrm>
            <a:off x="2134435" y="2548493"/>
            <a:ext cx="1814614" cy="1030408"/>
          </a:xfrm>
          <a:prstGeom prst="rect">
            <a:avLst/>
          </a:prstGeom>
          <a:noFill/>
          <a:ln>
            <a:noFill/>
          </a:ln>
        </p:spPr>
      </p:pic>
      <p:pic>
        <p:nvPicPr>
          <p:cNvPr id="346" name="Google Shape;346;p4"/>
          <p:cNvPicPr preferRelativeResize="0"/>
          <p:nvPr/>
        </p:nvPicPr>
        <p:blipFill rotWithShape="1">
          <a:blip r:embed="rId10">
            <a:alphaModFix/>
          </a:blip>
          <a:srcRect b="40945" l="19275" r="13719" t="42588"/>
          <a:stretch/>
        </p:blipFill>
        <p:spPr>
          <a:xfrm>
            <a:off x="6742032" y="4864021"/>
            <a:ext cx="1661334" cy="23329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50" name="Shape 350"/>
        <p:cNvGrpSpPr/>
        <p:nvPr/>
      </p:nvGrpSpPr>
      <p:grpSpPr>
        <a:xfrm>
          <a:off x="0" y="0"/>
          <a:ext cx="0" cy="0"/>
          <a:chOff x="0" y="0"/>
          <a:chExt cx="0" cy="0"/>
        </a:xfrm>
      </p:grpSpPr>
      <p:sp>
        <p:nvSpPr>
          <p:cNvPr id="351" name="Google Shape;351;p5"/>
          <p:cNvSpPr txBox="1"/>
          <p:nvPr/>
        </p:nvSpPr>
        <p:spPr>
          <a:xfrm>
            <a:off x="6937601" y="446738"/>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هيكلة الوحدة الديدكتيكية:</a:t>
            </a:r>
            <a:endParaRPr b="1" i="0" sz="3200" u="none" cap="none" strike="noStrike">
              <a:solidFill>
                <a:srgbClr val="44546A"/>
              </a:solidFill>
              <a:latin typeface="Calibri"/>
              <a:ea typeface="Calibri"/>
              <a:cs typeface="Calibri"/>
              <a:sym typeface="Calibri"/>
            </a:endParaRPr>
          </a:p>
        </p:txBody>
      </p:sp>
      <p:grpSp>
        <p:nvGrpSpPr>
          <p:cNvPr id="352" name="Google Shape;352;p5"/>
          <p:cNvGrpSpPr/>
          <p:nvPr/>
        </p:nvGrpSpPr>
        <p:grpSpPr>
          <a:xfrm>
            <a:off x="6139754" y="2099367"/>
            <a:ext cx="5847433" cy="3626061"/>
            <a:chOff x="4299350" y="1553369"/>
            <a:chExt cx="6448599" cy="3626061"/>
          </a:xfrm>
        </p:grpSpPr>
        <p:sp>
          <p:nvSpPr>
            <p:cNvPr id="353" name="Google Shape;353;p5"/>
            <p:cNvSpPr/>
            <p:nvPr/>
          </p:nvSpPr>
          <p:spPr>
            <a:xfrm>
              <a:off x="4299350" y="1553369"/>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000000"/>
                  </a:solidFill>
                  <a:latin typeface="Calibri"/>
                  <a:ea typeface="Calibri"/>
                  <a:cs typeface="Calibri"/>
                  <a:sym typeface="Calibri"/>
                </a:rPr>
                <a:t>أستمع بتركيز وأفهم: تطور الذكاء الاصطناعي</a:t>
              </a:r>
              <a:endParaRPr b="0" i="0" sz="2000" u="none" cap="none" strike="noStrike">
                <a:solidFill>
                  <a:srgbClr val="000000"/>
                </a:solidFill>
                <a:latin typeface="Calibri"/>
                <a:ea typeface="Calibri"/>
                <a:cs typeface="Calibri"/>
                <a:sym typeface="Calibri"/>
              </a:endParaRPr>
            </a:p>
          </p:txBody>
        </p:sp>
        <p:sp>
          <p:nvSpPr>
            <p:cNvPr id="354" name="Google Shape;354;p5"/>
            <p:cNvSpPr/>
            <p:nvPr/>
          </p:nvSpPr>
          <p:spPr>
            <a:xfrm>
              <a:off x="8949242" y="344129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1" i="0" lang="ar-MA" sz="2400" u="none" cap="none" strike="noStrike">
                  <a:solidFill>
                    <a:srgbClr val="000000"/>
                  </a:solidFill>
                  <a:latin typeface="Calibri"/>
                  <a:ea typeface="Calibri"/>
                  <a:cs typeface="Calibri"/>
                  <a:sym typeface="Calibri"/>
                </a:rPr>
                <a:t>الحصة 3</a:t>
              </a:r>
              <a:endParaRPr b="1" i="0" sz="2400" u="none" cap="none" strike="noStrike">
                <a:solidFill>
                  <a:srgbClr val="000000"/>
                </a:solidFill>
                <a:latin typeface="Calibri"/>
                <a:ea typeface="Calibri"/>
                <a:cs typeface="Calibri"/>
                <a:sym typeface="Calibri"/>
              </a:endParaRPr>
            </a:p>
          </p:txBody>
        </p:sp>
        <p:sp>
          <p:nvSpPr>
            <p:cNvPr id="355" name="Google Shape;355;p5"/>
            <p:cNvSpPr/>
            <p:nvPr/>
          </p:nvSpPr>
          <p:spPr>
            <a:xfrm>
              <a:off x="4299350" y="3462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000000"/>
                  </a:solidFill>
                  <a:latin typeface="Calibri"/>
                  <a:ea typeface="Calibri"/>
                  <a:cs typeface="Calibri"/>
                  <a:sym typeface="Calibri"/>
                </a:rPr>
                <a:t>أتحدث: أعرف بتطبيق من تطبيقات الذكاء الاصطناعي</a:t>
              </a:r>
              <a:endParaRPr b="0" i="0" sz="2000" u="none" cap="none" strike="noStrike">
                <a:solidFill>
                  <a:srgbClr val="000000"/>
                </a:solidFill>
                <a:latin typeface="Calibri"/>
                <a:ea typeface="Calibri"/>
                <a:cs typeface="Calibri"/>
                <a:sym typeface="Calibri"/>
              </a:endParaRPr>
            </a:p>
          </p:txBody>
        </p:sp>
        <p:sp>
          <p:nvSpPr>
            <p:cNvPr id="356" name="Google Shape;356;p5"/>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000000"/>
                  </a:solidFill>
                  <a:latin typeface="Calibri"/>
                  <a:ea typeface="Calibri"/>
                  <a:cs typeface="Calibri"/>
                  <a:sym typeface="Calibri"/>
                </a:rPr>
                <a:t>الحصة 1</a:t>
              </a:r>
              <a:endParaRPr b="0" i="0" sz="2000" u="none" cap="none" strike="noStrike">
                <a:solidFill>
                  <a:srgbClr val="000000"/>
                </a:solidFill>
                <a:latin typeface="Calibri"/>
                <a:ea typeface="Calibri"/>
                <a:cs typeface="Calibri"/>
                <a:sym typeface="Calibri"/>
              </a:endParaRPr>
            </a:p>
          </p:txBody>
        </p:sp>
        <p:sp>
          <p:nvSpPr>
            <p:cNvPr id="357" name="Google Shape;357;p5"/>
            <p:cNvSpPr/>
            <p:nvPr/>
          </p:nvSpPr>
          <p:spPr>
            <a:xfrm>
              <a:off x="8949242" y="24585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MA" sz="2000" u="none" cap="none" strike="noStrike">
                  <a:solidFill>
                    <a:srgbClr val="000000"/>
                  </a:solidFill>
                  <a:latin typeface="Calibri"/>
                  <a:ea typeface="Calibri"/>
                  <a:cs typeface="Calibri"/>
                  <a:sym typeface="Calibri"/>
                </a:rPr>
                <a:t>الحصة 2 </a:t>
              </a:r>
              <a:endParaRPr b="0" i="0" sz="2000" u="none" cap="none" strike="noStrike">
                <a:solidFill>
                  <a:srgbClr val="000000"/>
                </a:solidFill>
                <a:latin typeface="Calibri"/>
                <a:ea typeface="Calibri"/>
                <a:cs typeface="Calibri"/>
                <a:sym typeface="Calibri"/>
              </a:endParaRPr>
            </a:p>
          </p:txBody>
        </p:sp>
        <p:sp>
          <p:nvSpPr>
            <p:cNvPr id="358" name="Google Shape;358;p5"/>
            <p:cNvSpPr/>
            <p:nvPr/>
          </p:nvSpPr>
          <p:spPr>
            <a:xfrm>
              <a:off x="8949242" y="442401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الحصة 4</a:t>
              </a:r>
              <a:endParaRPr b="0" i="0" sz="2000" u="none" cap="none" strike="noStrike">
                <a:solidFill>
                  <a:srgbClr val="7F7F7F"/>
                </a:solidFill>
                <a:latin typeface="Calibri"/>
                <a:ea typeface="Calibri"/>
                <a:cs typeface="Calibri"/>
                <a:sym typeface="Calibri"/>
              </a:endParaRPr>
            </a:p>
          </p:txBody>
        </p:sp>
        <p:sp>
          <p:nvSpPr>
            <p:cNvPr id="359" name="Google Shape;359;p5"/>
            <p:cNvSpPr/>
            <p:nvPr/>
          </p:nvSpPr>
          <p:spPr>
            <a:xfrm>
              <a:off x="4299350" y="2481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000000"/>
                  </a:solidFill>
                  <a:latin typeface="Calibri"/>
                  <a:ea typeface="Calibri"/>
                  <a:cs typeface="Calibri"/>
                  <a:sym typeface="Calibri"/>
                </a:rPr>
                <a:t>الظواهر اللغوية :الاقتراض</a:t>
              </a:r>
              <a:endParaRPr b="0" i="0" sz="2000" u="none" cap="none" strike="noStrike">
                <a:solidFill>
                  <a:srgbClr val="000000"/>
                </a:solidFill>
                <a:latin typeface="Calibri"/>
                <a:ea typeface="Calibri"/>
                <a:cs typeface="Calibri"/>
                <a:sym typeface="Calibri"/>
              </a:endParaRPr>
            </a:p>
          </p:txBody>
        </p:sp>
        <p:sp>
          <p:nvSpPr>
            <p:cNvPr id="360" name="Google Shape;360;p5"/>
            <p:cNvSpPr/>
            <p:nvPr/>
          </p:nvSpPr>
          <p:spPr>
            <a:xfrm>
              <a:off x="4299350" y="4453561"/>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الطلاقة والفهم: كيف أحببت القراءة</a:t>
              </a:r>
              <a:endParaRPr b="0" i="0" sz="2000" u="none" cap="none" strike="noStrike">
                <a:solidFill>
                  <a:srgbClr val="7F7F7F"/>
                </a:solidFill>
                <a:latin typeface="Calibri"/>
                <a:ea typeface="Calibri"/>
                <a:cs typeface="Calibri"/>
                <a:sym typeface="Calibri"/>
              </a:endParaRPr>
            </a:p>
          </p:txBody>
        </p:sp>
      </p:grpSp>
      <p:sp>
        <p:nvSpPr>
          <p:cNvPr id="361" name="Google Shape;361;p5"/>
          <p:cNvSpPr/>
          <p:nvPr/>
        </p:nvSpPr>
        <p:spPr>
          <a:xfrm>
            <a:off x="6130654" y="1311586"/>
            <a:ext cx="5890794" cy="627084"/>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lt1"/>
                </a:solidFill>
                <a:latin typeface="Arial"/>
                <a:ea typeface="Arial"/>
                <a:cs typeface="Arial"/>
                <a:sym typeface="Arial"/>
              </a:rPr>
              <a:t>الأسبوع الأول</a:t>
            </a:r>
            <a:endParaRPr b="1" i="0" sz="3200" u="none" cap="none" strike="noStrike">
              <a:solidFill>
                <a:schemeClr val="lt1"/>
              </a:solidFill>
              <a:latin typeface="Arial"/>
              <a:ea typeface="Arial"/>
              <a:cs typeface="Arial"/>
              <a:sym typeface="Arial"/>
            </a:endParaRPr>
          </a:p>
        </p:txBody>
      </p:sp>
      <p:sp>
        <p:nvSpPr>
          <p:cNvPr id="362" name="Google Shape;362;p5"/>
          <p:cNvSpPr/>
          <p:nvPr/>
        </p:nvSpPr>
        <p:spPr>
          <a:xfrm>
            <a:off x="123748" y="1311586"/>
            <a:ext cx="5890794" cy="627084"/>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lt1"/>
                </a:solidFill>
                <a:latin typeface="Arial"/>
                <a:ea typeface="Arial"/>
                <a:cs typeface="Arial"/>
                <a:sym typeface="Arial"/>
              </a:rPr>
              <a:t>الأسبوع الثاني</a:t>
            </a:r>
            <a:endParaRPr b="1" i="0" sz="3200" u="none" cap="none" strike="noStrike">
              <a:solidFill>
                <a:schemeClr val="lt1"/>
              </a:solidFill>
              <a:latin typeface="Arial"/>
              <a:ea typeface="Arial"/>
              <a:cs typeface="Arial"/>
              <a:sym typeface="Arial"/>
            </a:endParaRPr>
          </a:p>
        </p:txBody>
      </p:sp>
      <p:grpSp>
        <p:nvGrpSpPr>
          <p:cNvPr id="363" name="Google Shape;363;p5"/>
          <p:cNvGrpSpPr/>
          <p:nvPr/>
        </p:nvGrpSpPr>
        <p:grpSpPr>
          <a:xfrm>
            <a:off x="167109" y="2110551"/>
            <a:ext cx="5847433" cy="3626061"/>
            <a:chOff x="4299350" y="1553369"/>
            <a:chExt cx="6448599" cy="3626061"/>
          </a:xfrm>
        </p:grpSpPr>
        <p:sp>
          <p:nvSpPr>
            <p:cNvPr id="364" name="Google Shape;364;p5"/>
            <p:cNvSpPr/>
            <p:nvPr/>
          </p:nvSpPr>
          <p:spPr>
            <a:xfrm>
              <a:off x="4299350" y="1553369"/>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a:t>
              </a:r>
              <a:endParaRPr/>
            </a:p>
          </p:txBody>
        </p:sp>
        <p:sp>
          <p:nvSpPr>
            <p:cNvPr id="365" name="Google Shape;365;p5"/>
            <p:cNvSpPr/>
            <p:nvPr/>
          </p:nvSpPr>
          <p:spPr>
            <a:xfrm>
              <a:off x="8949242" y="344129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الحصة 7</a:t>
              </a:r>
              <a:endParaRPr b="0" i="0" sz="2000" u="none" cap="none" strike="noStrike">
                <a:solidFill>
                  <a:srgbClr val="7F7F7F"/>
                </a:solidFill>
                <a:latin typeface="Calibri"/>
                <a:ea typeface="Calibri"/>
                <a:cs typeface="Calibri"/>
                <a:sym typeface="Calibri"/>
              </a:endParaRPr>
            </a:p>
          </p:txBody>
        </p:sp>
        <p:sp>
          <p:nvSpPr>
            <p:cNvPr id="366" name="Google Shape;366;p5"/>
            <p:cNvSpPr/>
            <p:nvPr/>
          </p:nvSpPr>
          <p:spPr>
            <a:xfrm>
              <a:off x="4299350" y="3462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a:t>
              </a:r>
              <a:endParaRPr/>
            </a:p>
          </p:txBody>
        </p:sp>
        <p:sp>
          <p:nvSpPr>
            <p:cNvPr id="367" name="Google Shape;367;p5"/>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الحصة 5</a:t>
              </a:r>
              <a:endParaRPr b="0" i="0" sz="2000" u="none" cap="none" strike="noStrike">
                <a:solidFill>
                  <a:srgbClr val="7F7F7F"/>
                </a:solidFill>
                <a:latin typeface="Calibri"/>
                <a:ea typeface="Calibri"/>
                <a:cs typeface="Calibri"/>
                <a:sym typeface="Calibri"/>
              </a:endParaRPr>
            </a:p>
          </p:txBody>
        </p:sp>
        <p:sp>
          <p:nvSpPr>
            <p:cNvPr id="368" name="Google Shape;368;p5"/>
            <p:cNvSpPr/>
            <p:nvPr/>
          </p:nvSpPr>
          <p:spPr>
            <a:xfrm>
              <a:off x="8949242" y="24585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MA" sz="2000" u="none" cap="none" strike="noStrike">
                  <a:solidFill>
                    <a:srgbClr val="7F7F7F"/>
                  </a:solidFill>
                  <a:latin typeface="Calibri"/>
                  <a:ea typeface="Calibri"/>
                  <a:cs typeface="Calibri"/>
                  <a:sym typeface="Calibri"/>
                </a:rPr>
                <a:t>الحصة 6 </a:t>
              </a:r>
              <a:endParaRPr b="0" i="0" sz="2000" u="none" cap="none" strike="noStrike">
                <a:solidFill>
                  <a:srgbClr val="7F7F7F"/>
                </a:solidFill>
                <a:latin typeface="Calibri"/>
                <a:ea typeface="Calibri"/>
                <a:cs typeface="Calibri"/>
                <a:sym typeface="Calibri"/>
              </a:endParaRPr>
            </a:p>
          </p:txBody>
        </p:sp>
        <p:sp>
          <p:nvSpPr>
            <p:cNvPr id="369" name="Google Shape;369;p5"/>
            <p:cNvSpPr/>
            <p:nvPr/>
          </p:nvSpPr>
          <p:spPr>
            <a:xfrm>
              <a:off x="8949242" y="442401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الحصة 8</a:t>
              </a:r>
              <a:endParaRPr b="0" i="0" sz="2000" u="none" cap="none" strike="noStrike">
                <a:solidFill>
                  <a:srgbClr val="7F7F7F"/>
                </a:solidFill>
                <a:latin typeface="Calibri"/>
                <a:ea typeface="Calibri"/>
                <a:cs typeface="Calibri"/>
                <a:sym typeface="Calibri"/>
              </a:endParaRPr>
            </a:p>
          </p:txBody>
        </p:sp>
        <p:sp>
          <p:nvSpPr>
            <p:cNvPr id="370" name="Google Shape;370;p5"/>
            <p:cNvSpPr/>
            <p:nvPr/>
          </p:nvSpPr>
          <p:spPr>
            <a:xfrm>
              <a:off x="4299350" y="2481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a:t>
              </a:r>
              <a:endParaRPr/>
            </a:p>
          </p:txBody>
        </p:sp>
        <p:sp>
          <p:nvSpPr>
            <p:cNvPr id="371" name="Google Shape;371;p5"/>
            <p:cNvSpPr/>
            <p:nvPr/>
          </p:nvSpPr>
          <p:spPr>
            <a:xfrm>
              <a:off x="4299350" y="4453561"/>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7F7F7F"/>
                  </a:solidFill>
                  <a:latin typeface="Calibri"/>
                  <a:ea typeface="Calibri"/>
                  <a:cs typeface="Calibri"/>
                  <a:sym typeface="Calibri"/>
                </a:rPr>
                <a:t>………..</a:t>
              </a:r>
              <a:endParaRPr/>
            </a:p>
          </p:txBody>
        </p:sp>
      </p:grpSp>
      <p:pic>
        <p:nvPicPr>
          <p:cNvPr descr="Image générée" id="372" name="Google Shape;372;p5"/>
          <p:cNvPicPr preferRelativeResize="0"/>
          <p:nvPr/>
        </p:nvPicPr>
        <p:blipFill rotWithShape="1">
          <a:blip r:embed="rId3">
            <a:alphaModFix/>
          </a:blip>
          <a:srcRect b="10678" l="0" r="0" t="11064"/>
          <a:stretch/>
        </p:blipFill>
        <p:spPr>
          <a:xfrm>
            <a:off x="11266255" y="178633"/>
            <a:ext cx="727815" cy="854359"/>
          </a:xfrm>
          <a:prstGeom prst="rect">
            <a:avLst/>
          </a:prstGeom>
          <a:noFill/>
          <a:ln>
            <a:noFill/>
          </a:ln>
        </p:spPr>
      </p:pic>
      <p:sp>
        <p:nvSpPr>
          <p:cNvPr id="373" name="Google Shape;373;p5"/>
          <p:cNvSpPr/>
          <p:nvPr/>
        </p:nvSpPr>
        <p:spPr>
          <a:xfrm>
            <a:off x="71453" y="2933648"/>
            <a:ext cx="6083049" cy="976025"/>
          </a:xfrm>
          <a:prstGeom prst="roundRect">
            <a:avLst>
              <a:gd fmla="val 50000" name="adj"/>
            </a:avLst>
          </a:prstGeom>
          <a:noFill/>
          <a:ln cap="flat" cmpd="sng" w="38100">
            <a:solidFill>
              <a:srgbClr val="082836"/>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374" name="Google Shape;374;p5"/>
          <p:cNvSpPr/>
          <p:nvPr/>
        </p:nvSpPr>
        <p:spPr>
          <a:xfrm>
            <a:off x="4383043" y="3029163"/>
            <a:ext cx="1631024" cy="725869"/>
          </a:xfrm>
          <a:custGeom>
            <a:rect b="b" l="l" r="r" t="t"/>
            <a:pathLst>
              <a:path extrusionOk="0" h="120000" w="12000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FFF6DB"/>
              </a:gs>
              <a:gs pos="100000">
                <a:srgbClr val="FAD15C"/>
              </a:gs>
            </a:gsLst>
            <a:lin ang="5400012"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MA" sz="2000" u="none" cap="none" strike="noStrike">
                <a:solidFill>
                  <a:srgbClr val="000000"/>
                </a:solidFill>
                <a:latin typeface="Calibri"/>
                <a:ea typeface="Calibri"/>
                <a:cs typeface="Calibri"/>
                <a:sym typeface="Calibri"/>
              </a:rPr>
              <a:t>الحصة  6  </a:t>
            </a:r>
            <a:endParaRPr b="0" i="0" sz="2000" u="none" cap="none" strike="noStrike">
              <a:solidFill>
                <a:srgbClr val="000000"/>
              </a:solidFill>
              <a:latin typeface="Calibri"/>
              <a:ea typeface="Calibri"/>
              <a:cs typeface="Calibri"/>
              <a:sym typeface="Calibri"/>
            </a:endParaRPr>
          </a:p>
        </p:txBody>
      </p:sp>
      <p:sp>
        <p:nvSpPr>
          <p:cNvPr id="375" name="Google Shape;375;p5"/>
          <p:cNvSpPr/>
          <p:nvPr/>
        </p:nvSpPr>
        <p:spPr>
          <a:xfrm>
            <a:off x="196137" y="3042355"/>
            <a:ext cx="4065600" cy="725869"/>
          </a:xfrm>
          <a:custGeom>
            <a:rect b="b" l="l" r="r" t="t"/>
            <a:pathLst>
              <a:path extrusionOk="0" h="120000" w="12000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FFF6DB"/>
              </a:gs>
              <a:gs pos="100000">
                <a:srgbClr val="FAD15C"/>
              </a:gs>
            </a:gsLst>
            <a:lin ang="5400012"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000000"/>
                </a:solidFill>
                <a:latin typeface="Calibri"/>
                <a:ea typeface="Calibri"/>
                <a:cs typeface="Calibri"/>
                <a:sym typeface="Calibri"/>
              </a:rPr>
              <a:t>الإنتاج الكتابي ح 1: إنتاج نص إخباري (2)</a:t>
            </a:r>
            <a:endParaRPr b="0" i="0" sz="2000" u="none" cap="none" strike="noStrike">
              <a:solidFill>
                <a:srgbClr val="000000"/>
              </a:solidFill>
              <a:latin typeface="Calibri"/>
              <a:ea typeface="Calibri"/>
              <a:cs typeface="Calibri"/>
              <a:sym typeface="Calibri"/>
            </a:endParaRPr>
          </a:p>
        </p:txBody>
      </p:sp>
      <p:sp>
        <p:nvSpPr>
          <p:cNvPr id="376" name="Google Shape;376;p5"/>
          <p:cNvSpPr/>
          <p:nvPr/>
        </p:nvSpPr>
        <p:spPr>
          <a:xfrm>
            <a:off x="4387963" y="2129509"/>
            <a:ext cx="1631024" cy="725869"/>
          </a:xfrm>
          <a:custGeom>
            <a:rect b="b" l="l" r="r" t="t"/>
            <a:pathLst>
              <a:path extrusionOk="0" h="120000" w="12000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MA" sz="2000" u="none" cap="none" strike="noStrike">
                <a:solidFill>
                  <a:srgbClr val="000000"/>
                </a:solidFill>
                <a:latin typeface="Calibri"/>
                <a:ea typeface="Calibri"/>
                <a:cs typeface="Calibri"/>
                <a:sym typeface="Calibri"/>
              </a:rPr>
              <a:t>الحصة  5  </a:t>
            </a:r>
            <a:endParaRPr b="0" i="0" sz="2000" u="none" cap="none" strike="noStrike">
              <a:solidFill>
                <a:srgbClr val="000000"/>
              </a:solidFill>
              <a:latin typeface="Calibri"/>
              <a:ea typeface="Calibri"/>
              <a:cs typeface="Calibri"/>
              <a:sym typeface="Calibri"/>
            </a:endParaRPr>
          </a:p>
        </p:txBody>
      </p:sp>
      <p:sp>
        <p:nvSpPr>
          <p:cNvPr id="377" name="Google Shape;377;p5"/>
          <p:cNvSpPr/>
          <p:nvPr/>
        </p:nvSpPr>
        <p:spPr>
          <a:xfrm>
            <a:off x="201057" y="2142701"/>
            <a:ext cx="4065600" cy="725869"/>
          </a:xfrm>
          <a:custGeom>
            <a:rect b="b" l="l" r="r" t="t"/>
            <a:pathLst>
              <a:path extrusionOk="0" h="120000" w="12000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000000"/>
                </a:solidFill>
                <a:latin typeface="Calibri"/>
                <a:ea typeface="Calibri"/>
                <a:cs typeface="Calibri"/>
                <a:sym typeface="Calibri"/>
              </a:rPr>
              <a:t>الطلاقة والفهم: ما الذكاء الاصطناعي؟ (ح2)</a:t>
            </a:r>
            <a:endParaRPr/>
          </a:p>
        </p:txBody>
      </p:sp>
      <p:sp>
        <p:nvSpPr>
          <p:cNvPr id="378" name="Google Shape;378;p5"/>
          <p:cNvSpPr/>
          <p:nvPr/>
        </p:nvSpPr>
        <p:spPr>
          <a:xfrm>
            <a:off x="4378131" y="3997639"/>
            <a:ext cx="1631024" cy="725869"/>
          </a:xfrm>
          <a:custGeom>
            <a:rect b="b" l="l" r="r" t="t"/>
            <a:pathLst>
              <a:path extrusionOk="0" h="120000" w="12000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MA" sz="2000" u="none" cap="none" strike="noStrike">
                <a:solidFill>
                  <a:srgbClr val="000000"/>
                </a:solidFill>
                <a:latin typeface="Calibri"/>
                <a:ea typeface="Calibri"/>
                <a:cs typeface="Calibri"/>
                <a:sym typeface="Calibri"/>
              </a:rPr>
              <a:t>الحصة  7  </a:t>
            </a:r>
            <a:endParaRPr b="0" i="0" sz="2000" u="none" cap="none" strike="noStrike">
              <a:solidFill>
                <a:srgbClr val="000000"/>
              </a:solidFill>
              <a:latin typeface="Calibri"/>
              <a:ea typeface="Calibri"/>
              <a:cs typeface="Calibri"/>
              <a:sym typeface="Calibri"/>
            </a:endParaRPr>
          </a:p>
        </p:txBody>
      </p:sp>
      <p:sp>
        <p:nvSpPr>
          <p:cNvPr id="379" name="Google Shape;379;p5"/>
          <p:cNvSpPr/>
          <p:nvPr/>
        </p:nvSpPr>
        <p:spPr>
          <a:xfrm>
            <a:off x="191225" y="4010831"/>
            <a:ext cx="4065600" cy="725869"/>
          </a:xfrm>
          <a:custGeom>
            <a:rect b="b" l="l" r="r" t="t"/>
            <a:pathLst>
              <a:path extrusionOk="0" h="120000" w="12000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000000"/>
                </a:solidFill>
                <a:latin typeface="Calibri"/>
                <a:ea typeface="Calibri"/>
                <a:cs typeface="Calibri"/>
                <a:sym typeface="Calibri"/>
              </a:rPr>
              <a:t>الإنتاج الكتابي ح 2: إنتاج نص إخباري (2)</a:t>
            </a:r>
            <a:endParaRPr b="0" i="0" sz="2000" u="none" cap="none" strike="noStrike">
              <a:solidFill>
                <a:srgbClr val="000000"/>
              </a:solidFill>
              <a:latin typeface="Calibri"/>
              <a:ea typeface="Calibri"/>
              <a:cs typeface="Calibri"/>
              <a:sym typeface="Calibri"/>
            </a:endParaRPr>
          </a:p>
        </p:txBody>
      </p:sp>
      <p:sp>
        <p:nvSpPr>
          <p:cNvPr id="380" name="Google Shape;380;p5"/>
          <p:cNvSpPr/>
          <p:nvPr/>
        </p:nvSpPr>
        <p:spPr>
          <a:xfrm>
            <a:off x="4368299" y="4980869"/>
            <a:ext cx="1631024" cy="725869"/>
          </a:xfrm>
          <a:custGeom>
            <a:rect b="b" l="l" r="r" t="t"/>
            <a:pathLst>
              <a:path extrusionOk="0" h="120000" w="12000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MA" sz="2000" u="none" cap="none" strike="noStrike">
                <a:solidFill>
                  <a:srgbClr val="000000"/>
                </a:solidFill>
                <a:latin typeface="Calibri"/>
                <a:ea typeface="Calibri"/>
                <a:cs typeface="Calibri"/>
                <a:sym typeface="Calibri"/>
              </a:rPr>
              <a:t>الحصة  8  </a:t>
            </a:r>
            <a:endParaRPr b="0" i="0" sz="2000" u="none" cap="none" strike="noStrike">
              <a:solidFill>
                <a:srgbClr val="000000"/>
              </a:solidFill>
              <a:latin typeface="Calibri"/>
              <a:ea typeface="Calibri"/>
              <a:cs typeface="Calibri"/>
              <a:sym typeface="Calibri"/>
            </a:endParaRPr>
          </a:p>
        </p:txBody>
      </p:sp>
      <p:sp>
        <p:nvSpPr>
          <p:cNvPr id="381" name="Google Shape;381;p5"/>
          <p:cNvSpPr/>
          <p:nvPr/>
        </p:nvSpPr>
        <p:spPr>
          <a:xfrm>
            <a:off x="181393" y="4994061"/>
            <a:ext cx="4065600" cy="725869"/>
          </a:xfrm>
          <a:custGeom>
            <a:rect b="b" l="l" r="r" t="t"/>
            <a:pathLst>
              <a:path extrusionOk="0" h="120000" w="12000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000000"/>
                </a:solidFill>
                <a:latin typeface="Calibri"/>
                <a:ea typeface="Calibri"/>
                <a:cs typeface="Calibri"/>
                <a:sym typeface="Calibri"/>
              </a:rPr>
              <a:t>دعم وتقويم</a:t>
            </a:r>
            <a:endParaRPr b="0" i="0" sz="2000" u="none" cap="none" strike="noStrike">
              <a:solidFill>
                <a:srgbClr val="000000"/>
              </a:solidFill>
              <a:latin typeface="Calibri"/>
              <a:ea typeface="Calibri"/>
              <a:cs typeface="Calibri"/>
              <a:sym typeface="Calibri"/>
            </a:endParaRPr>
          </a:p>
        </p:txBody>
      </p:sp>
      <p:sp>
        <p:nvSpPr>
          <p:cNvPr id="382" name="Google Shape;382;p5"/>
          <p:cNvSpPr/>
          <p:nvPr/>
        </p:nvSpPr>
        <p:spPr>
          <a:xfrm>
            <a:off x="10341408" y="4975953"/>
            <a:ext cx="1631024" cy="725869"/>
          </a:xfrm>
          <a:custGeom>
            <a:rect b="b" l="l" r="r" t="t"/>
            <a:pathLst>
              <a:path extrusionOk="0" h="120000" w="12000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MA" sz="2000" u="none" cap="none" strike="noStrike">
                <a:solidFill>
                  <a:srgbClr val="000000"/>
                </a:solidFill>
                <a:latin typeface="Calibri"/>
                <a:ea typeface="Calibri"/>
                <a:cs typeface="Calibri"/>
                <a:sym typeface="Calibri"/>
              </a:rPr>
              <a:t>الحصة  4 </a:t>
            </a:r>
            <a:endParaRPr b="0" i="0" sz="2000" u="none" cap="none" strike="noStrike">
              <a:solidFill>
                <a:srgbClr val="000000"/>
              </a:solidFill>
              <a:latin typeface="Calibri"/>
              <a:ea typeface="Calibri"/>
              <a:cs typeface="Calibri"/>
              <a:sym typeface="Calibri"/>
            </a:endParaRPr>
          </a:p>
        </p:txBody>
      </p:sp>
      <p:sp>
        <p:nvSpPr>
          <p:cNvPr id="383" name="Google Shape;383;p5"/>
          <p:cNvSpPr/>
          <p:nvPr/>
        </p:nvSpPr>
        <p:spPr>
          <a:xfrm>
            <a:off x="6154502" y="4989145"/>
            <a:ext cx="4065600" cy="725869"/>
          </a:xfrm>
          <a:custGeom>
            <a:rect b="b" l="l" r="r" t="t"/>
            <a:pathLst>
              <a:path extrusionOk="0" h="120000" w="12000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MA" sz="2000" u="none" cap="none" strike="noStrike">
                <a:solidFill>
                  <a:srgbClr val="000000"/>
                </a:solidFill>
                <a:latin typeface="Calibri"/>
                <a:ea typeface="Calibri"/>
                <a:cs typeface="Calibri"/>
                <a:sym typeface="Calibri"/>
              </a:rPr>
              <a:t>الطلاقة والفهم: ما الذكاء الاصطناعي؟  (ح1)</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388" name="Shape 388"/>
        <p:cNvGrpSpPr/>
        <p:nvPr/>
      </p:nvGrpSpPr>
      <p:grpSpPr>
        <a:xfrm>
          <a:off x="0" y="0"/>
          <a:ext cx="0" cy="0"/>
          <a:chOff x="0" y="0"/>
          <a:chExt cx="0" cy="0"/>
        </a:xfrm>
      </p:grpSpPr>
      <p:pic>
        <p:nvPicPr>
          <p:cNvPr descr="Image générée" id="389" name="Google Shape;389;p6"/>
          <p:cNvPicPr preferRelativeResize="0"/>
          <p:nvPr/>
        </p:nvPicPr>
        <p:blipFill rotWithShape="1">
          <a:blip r:embed="rId3">
            <a:alphaModFix/>
          </a:blip>
          <a:srcRect b="10678" l="0" r="0" t="11064"/>
          <a:stretch/>
        </p:blipFill>
        <p:spPr>
          <a:xfrm>
            <a:off x="11266255" y="178633"/>
            <a:ext cx="727815" cy="854359"/>
          </a:xfrm>
          <a:prstGeom prst="rect">
            <a:avLst/>
          </a:prstGeom>
          <a:noFill/>
          <a:ln>
            <a:noFill/>
          </a:ln>
        </p:spPr>
      </p:pic>
      <p:grpSp>
        <p:nvGrpSpPr>
          <p:cNvPr id="390" name="Google Shape;390;p6"/>
          <p:cNvGrpSpPr/>
          <p:nvPr/>
        </p:nvGrpSpPr>
        <p:grpSpPr>
          <a:xfrm>
            <a:off x="2032151" y="1032992"/>
            <a:ext cx="8127697" cy="5072667"/>
            <a:chOff x="2159302" y="1382561"/>
            <a:chExt cx="8127697" cy="5072667"/>
          </a:xfrm>
        </p:grpSpPr>
        <p:sp>
          <p:nvSpPr>
            <p:cNvPr id="391" name="Google Shape;391;p6"/>
            <p:cNvSpPr/>
            <p:nvPr/>
          </p:nvSpPr>
          <p:spPr>
            <a:xfrm>
              <a:off x="2159302" y="1382561"/>
              <a:ext cx="8127697" cy="5072667"/>
            </a:xfrm>
            <a:prstGeom prst="roundRect">
              <a:avLst>
                <a:gd fmla="val 2665" name="adj"/>
              </a:avLst>
            </a:prstGeom>
            <a:solidFill>
              <a:srgbClr val="FFFFFF"/>
            </a:solidFill>
            <a:ln cap="flat" cmpd="sng" w="12700">
              <a:solidFill>
                <a:srgbClr val="FFFFFF"/>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392" name="Google Shape;392;p6"/>
            <p:cNvSpPr/>
            <p:nvPr/>
          </p:nvSpPr>
          <p:spPr>
            <a:xfrm>
              <a:off x="2257274" y="1455217"/>
              <a:ext cx="7899097" cy="4912926"/>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grpSp>
      <p:grpSp>
        <p:nvGrpSpPr>
          <p:cNvPr id="393" name="Google Shape;393;p6"/>
          <p:cNvGrpSpPr/>
          <p:nvPr/>
        </p:nvGrpSpPr>
        <p:grpSpPr>
          <a:xfrm>
            <a:off x="2481683" y="1614514"/>
            <a:ext cx="6750363" cy="4532285"/>
            <a:chOff x="2995545" y="1969480"/>
            <a:chExt cx="6750363" cy="3520122"/>
          </a:xfrm>
        </p:grpSpPr>
        <p:sp>
          <p:nvSpPr>
            <p:cNvPr id="394" name="Google Shape;394;p6"/>
            <p:cNvSpPr/>
            <p:nvPr/>
          </p:nvSpPr>
          <p:spPr>
            <a:xfrm>
              <a:off x="2995545" y="1969480"/>
              <a:ext cx="6664609"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b="1" i="0" sz="2000" u="none" cap="none" strike="noStrike">
                <a:solidFill>
                  <a:srgbClr val="44546A"/>
                </a:solidFill>
                <a:latin typeface="Calibri"/>
                <a:ea typeface="Calibri"/>
                <a:cs typeface="Calibri"/>
                <a:sym typeface="Calibri"/>
              </a:endParaRPr>
            </a:p>
          </p:txBody>
        </p:sp>
        <p:sp>
          <p:nvSpPr>
            <p:cNvPr id="395" name="Google Shape;395;p6"/>
            <p:cNvSpPr/>
            <p:nvPr/>
          </p:nvSpPr>
          <p:spPr>
            <a:xfrm>
              <a:off x="3065168" y="3441775"/>
              <a:ext cx="6664609"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2000" u="none" cap="none" strike="noStrike">
                <a:solidFill>
                  <a:srgbClr val="44546A"/>
                </a:solidFill>
                <a:latin typeface="Calibri"/>
                <a:ea typeface="Calibri"/>
                <a:cs typeface="Calibri"/>
                <a:sym typeface="Calibri"/>
              </a:endParaRPr>
            </a:p>
          </p:txBody>
        </p:sp>
        <p:sp>
          <p:nvSpPr>
            <p:cNvPr id="396" name="Google Shape;396;p6"/>
            <p:cNvSpPr/>
            <p:nvPr/>
          </p:nvSpPr>
          <p:spPr>
            <a:xfrm>
              <a:off x="3081299" y="4941932"/>
              <a:ext cx="6664609"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2000" u="none" cap="none" strike="noStrike">
                <a:solidFill>
                  <a:srgbClr val="44546A"/>
                </a:solidFill>
                <a:latin typeface="Calibri"/>
                <a:ea typeface="Calibri"/>
                <a:cs typeface="Calibri"/>
                <a:sym typeface="Calibri"/>
              </a:endParaRPr>
            </a:p>
          </p:txBody>
        </p:sp>
      </p:grpSp>
      <p:sp>
        <p:nvSpPr>
          <p:cNvPr id="397" name="Google Shape;397;p6"/>
          <p:cNvSpPr/>
          <p:nvPr/>
        </p:nvSpPr>
        <p:spPr>
          <a:xfrm>
            <a:off x="2688648" y="1614515"/>
            <a:ext cx="519608" cy="519608"/>
          </a:xfrm>
          <a:prstGeom prst="ellipse">
            <a:avLst/>
          </a:prstGeom>
          <a:blipFill rotWithShape="1">
            <a:blip r:embed="rId4">
              <a:alphaModFix/>
            </a:blip>
            <a:stretch>
              <a:fillRect b="0" l="0" r="0" t="0"/>
            </a:stretch>
          </a:blipFill>
          <a:ln cap="flat" cmpd="sng" w="12700">
            <a:solidFill>
              <a:srgbClr val="FFFFF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
        <p:nvSpPr>
          <p:cNvPr id="398" name="Google Shape;398;p6"/>
          <p:cNvSpPr/>
          <p:nvPr/>
        </p:nvSpPr>
        <p:spPr>
          <a:xfrm>
            <a:off x="9408667" y="1664193"/>
            <a:ext cx="395307" cy="395307"/>
          </a:xfrm>
          <a:prstGeom prst="ellipse">
            <a:avLst/>
          </a:prstGeom>
          <a:solidFill>
            <a:srgbClr val="44546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i="0" lang="ar-MA" sz="2133" u="none" cap="none" strike="noStrike">
                <a:solidFill>
                  <a:srgbClr val="FFFFFF"/>
                </a:solidFill>
                <a:latin typeface="Calibri"/>
                <a:ea typeface="Calibri"/>
                <a:cs typeface="Calibri"/>
                <a:sym typeface="Calibri"/>
              </a:rPr>
              <a:t>1</a:t>
            </a:r>
            <a:endParaRPr/>
          </a:p>
        </p:txBody>
      </p:sp>
      <p:sp>
        <p:nvSpPr>
          <p:cNvPr id="399" name="Google Shape;399;p6"/>
          <p:cNvSpPr/>
          <p:nvPr/>
        </p:nvSpPr>
        <p:spPr>
          <a:xfrm>
            <a:off x="9458500" y="3074988"/>
            <a:ext cx="395307" cy="395307"/>
          </a:xfrm>
          <a:prstGeom prst="ellipse">
            <a:avLst/>
          </a:prstGeom>
          <a:solidFill>
            <a:srgbClr val="44546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i="0" lang="ar-MA" sz="2133" u="none" cap="none" strike="noStrike">
                <a:solidFill>
                  <a:srgbClr val="FFFFFF"/>
                </a:solidFill>
                <a:latin typeface="Calibri"/>
                <a:ea typeface="Calibri"/>
                <a:cs typeface="Calibri"/>
                <a:sym typeface="Calibri"/>
              </a:rPr>
              <a:t>2</a:t>
            </a:r>
            <a:endParaRPr/>
          </a:p>
        </p:txBody>
      </p:sp>
      <p:sp>
        <p:nvSpPr>
          <p:cNvPr id="400" name="Google Shape;400;p6"/>
          <p:cNvSpPr txBox="1"/>
          <p:nvPr/>
        </p:nvSpPr>
        <p:spPr>
          <a:xfrm>
            <a:off x="4702275" y="1697140"/>
            <a:ext cx="4392322" cy="330219"/>
          </a:xfrm>
          <a:prstGeom prst="rect">
            <a:avLst/>
          </a:prstGeom>
          <a:noFill/>
          <a:ln>
            <a:noFill/>
          </a:ln>
        </p:spPr>
        <p:txBody>
          <a:bodyPr anchorCtr="0" anchor="t" bIns="0" lIns="0" spcFirstLastPara="1" rIns="0" wrap="square" tIns="0">
            <a:spAutoFit/>
          </a:bodyPr>
          <a:lstStyle/>
          <a:p>
            <a:pPr indent="0" lvl="0" marL="0" marR="0" rtl="1" algn="r">
              <a:lnSpc>
                <a:spcPct val="164647"/>
              </a:lnSpc>
              <a:spcBef>
                <a:spcPts val="0"/>
              </a:spcBef>
              <a:spcAft>
                <a:spcPts val="0"/>
              </a:spcAft>
              <a:buNone/>
            </a:pPr>
            <a:r>
              <a:rPr b="1" i="0" lang="ar-MA" sz="1700" u="none" cap="none" strike="noStrike">
                <a:solidFill>
                  <a:srgbClr val="44546A"/>
                </a:solidFill>
                <a:latin typeface="Calibri"/>
                <a:ea typeface="Calibri"/>
                <a:cs typeface="Calibri"/>
                <a:sym typeface="Calibri"/>
              </a:rPr>
              <a:t>افتتاح الحصة</a:t>
            </a:r>
            <a:r>
              <a:rPr b="1" i="0" lang="ar-MA" sz="1600" u="none" cap="none" strike="noStrike">
                <a:solidFill>
                  <a:srgbClr val="44546A"/>
                </a:solidFill>
                <a:latin typeface="Calibri"/>
                <a:ea typeface="Calibri"/>
                <a:cs typeface="Calibri"/>
                <a:sym typeface="Calibri"/>
              </a:rPr>
              <a:t>:      (النشاط الاعتيادي- التصريح بالأهداف)</a:t>
            </a:r>
            <a:endParaRPr b="1" i="0" sz="1800" u="none" cap="none" strike="noStrike">
              <a:solidFill>
                <a:srgbClr val="44546A"/>
              </a:solidFill>
              <a:latin typeface="Calibri"/>
              <a:ea typeface="Calibri"/>
              <a:cs typeface="Calibri"/>
              <a:sym typeface="Calibri"/>
            </a:endParaRPr>
          </a:p>
        </p:txBody>
      </p:sp>
      <p:sp>
        <p:nvSpPr>
          <p:cNvPr id="401" name="Google Shape;401;p6"/>
          <p:cNvSpPr txBox="1"/>
          <p:nvPr/>
        </p:nvSpPr>
        <p:spPr>
          <a:xfrm>
            <a:off x="4387851" y="3153787"/>
            <a:ext cx="4760842" cy="328423"/>
          </a:xfrm>
          <a:prstGeom prst="rect">
            <a:avLst/>
          </a:prstGeom>
          <a:noFill/>
          <a:ln>
            <a:noFill/>
          </a:ln>
        </p:spPr>
        <p:txBody>
          <a:bodyPr anchorCtr="0" anchor="t" bIns="0" lIns="0" spcFirstLastPara="1" rIns="0" wrap="square" tIns="0">
            <a:spAutoFit/>
          </a:bodyPr>
          <a:lstStyle/>
          <a:p>
            <a:pPr indent="0" lvl="0" marL="0" marR="0" rtl="1" algn="r">
              <a:lnSpc>
                <a:spcPct val="155500"/>
              </a:lnSpc>
              <a:spcBef>
                <a:spcPts val="0"/>
              </a:spcBef>
              <a:spcAft>
                <a:spcPts val="0"/>
              </a:spcAft>
              <a:buNone/>
            </a:pPr>
            <a:r>
              <a:rPr b="1" i="0" lang="ar-MA" sz="1800" u="none" cap="none" strike="noStrike">
                <a:solidFill>
                  <a:srgbClr val="44546A"/>
                </a:solidFill>
                <a:latin typeface="Calibri"/>
                <a:ea typeface="Calibri"/>
                <a:cs typeface="Calibri"/>
                <a:sym typeface="Calibri"/>
              </a:rPr>
              <a:t> النشاط الأول: تفعيل المكتسبات وتطبيقها على نص نموذج</a:t>
            </a:r>
            <a:endParaRPr b="1" i="0" sz="1800" u="none" cap="none" strike="noStrike">
              <a:solidFill>
                <a:srgbClr val="44546A"/>
              </a:solidFill>
              <a:latin typeface="Calibri"/>
              <a:ea typeface="Calibri"/>
              <a:cs typeface="Calibri"/>
              <a:sym typeface="Calibri"/>
            </a:endParaRPr>
          </a:p>
        </p:txBody>
      </p:sp>
      <p:sp>
        <p:nvSpPr>
          <p:cNvPr id="402" name="Google Shape;402;p6"/>
          <p:cNvSpPr/>
          <p:nvPr/>
        </p:nvSpPr>
        <p:spPr>
          <a:xfrm>
            <a:off x="3222475" y="3235673"/>
            <a:ext cx="982515" cy="2038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1867" u="none" cap="none" strike="noStrike">
                <a:solidFill>
                  <a:srgbClr val="00B050"/>
                </a:solidFill>
                <a:latin typeface="Poppins ExtraBold"/>
                <a:ea typeface="Poppins ExtraBold"/>
                <a:cs typeface="Poppins ExtraBold"/>
                <a:sym typeface="Poppins ExtraBold"/>
              </a:rPr>
              <a:t>15 دقيقة</a:t>
            </a:r>
            <a:endParaRPr b="1" i="0" sz="1867" u="none" cap="none" strike="noStrike">
              <a:solidFill>
                <a:srgbClr val="00B050"/>
              </a:solidFill>
              <a:latin typeface="Poppins ExtraBold"/>
              <a:ea typeface="Poppins ExtraBold"/>
              <a:cs typeface="Poppins ExtraBold"/>
              <a:sym typeface="Poppins ExtraBold"/>
            </a:endParaRPr>
          </a:p>
        </p:txBody>
      </p:sp>
      <p:sp>
        <p:nvSpPr>
          <p:cNvPr id="403" name="Google Shape;403;p6"/>
          <p:cNvSpPr/>
          <p:nvPr/>
        </p:nvSpPr>
        <p:spPr>
          <a:xfrm>
            <a:off x="3222261" y="1826596"/>
            <a:ext cx="982515" cy="2038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1867" u="none" cap="none" strike="noStrike">
                <a:solidFill>
                  <a:srgbClr val="156082"/>
                </a:solidFill>
                <a:latin typeface="Poppins ExtraBold"/>
                <a:ea typeface="Poppins ExtraBold"/>
                <a:cs typeface="Poppins ExtraBold"/>
                <a:sym typeface="Poppins ExtraBold"/>
              </a:rPr>
              <a:t>03 دقائق</a:t>
            </a:r>
            <a:endParaRPr b="1" i="0" sz="1867" u="none" cap="none" strike="noStrike">
              <a:solidFill>
                <a:srgbClr val="156082"/>
              </a:solidFill>
              <a:latin typeface="Poppins ExtraBold"/>
              <a:ea typeface="Poppins ExtraBold"/>
              <a:cs typeface="Poppins ExtraBold"/>
              <a:sym typeface="Poppins ExtraBold"/>
            </a:endParaRPr>
          </a:p>
        </p:txBody>
      </p:sp>
      <p:pic>
        <p:nvPicPr>
          <p:cNvPr descr="Image générée" id="404" name="Google Shape;404;p6"/>
          <p:cNvPicPr preferRelativeResize="0"/>
          <p:nvPr/>
        </p:nvPicPr>
        <p:blipFill rotWithShape="1">
          <a:blip r:embed="rId5">
            <a:alphaModFix/>
          </a:blip>
          <a:srcRect b="24461" l="4961" r="71159" t="59121"/>
          <a:stretch/>
        </p:blipFill>
        <p:spPr>
          <a:xfrm>
            <a:off x="4119688" y="1733598"/>
            <a:ext cx="320212" cy="330219"/>
          </a:xfrm>
          <a:prstGeom prst="rect">
            <a:avLst/>
          </a:prstGeom>
          <a:noFill/>
          <a:ln>
            <a:noFill/>
          </a:ln>
        </p:spPr>
      </p:pic>
      <p:sp>
        <p:nvSpPr>
          <p:cNvPr id="405" name="Google Shape;405;p6"/>
          <p:cNvSpPr/>
          <p:nvPr/>
        </p:nvSpPr>
        <p:spPr>
          <a:xfrm>
            <a:off x="2742135" y="3111149"/>
            <a:ext cx="519608" cy="519608"/>
          </a:xfrm>
          <a:prstGeom prst="ellipse">
            <a:avLst/>
          </a:prstGeom>
          <a:blipFill rotWithShape="1">
            <a:blip r:embed="rId4">
              <a:alphaModFix/>
            </a:blip>
            <a:stretch>
              <a:fillRect b="0" l="0" r="0" t="0"/>
            </a:stretch>
          </a:blipFill>
          <a:ln cap="flat" cmpd="sng" w="12700">
            <a:solidFill>
              <a:srgbClr val="FFFFF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
        <p:nvSpPr>
          <p:cNvPr id="406" name="Google Shape;406;p6"/>
          <p:cNvSpPr/>
          <p:nvPr/>
        </p:nvSpPr>
        <p:spPr>
          <a:xfrm>
            <a:off x="2737743" y="3878986"/>
            <a:ext cx="519608" cy="465747"/>
          </a:xfrm>
          <a:prstGeom prst="ellipse">
            <a:avLst/>
          </a:prstGeom>
          <a:blipFill rotWithShape="1">
            <a:blip r:embed="rId4">
              <a:alphaModFix/>
            </a:blip>
            <a:stretch>
              <a:fillRect b="0" l="0" r="0" t="0"/>
            </a:stretch>
          </a:blipFill>
          <a:ln cap="flat" cmpd="sng" w="12700">
            <a:solidFill>
              <a:srgbClr val="FFFFF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
        <p:nvSpPr>
          <p:cNvPr id="407" name="Google Shape;407;p6"/>
          <p:cNvSpPr txBox="1"/>
          <p:nvPr/>
        </p:nvSpPr>
        <p:spPr>
          <a:xfrm>
            <a:off x="4323613" y="3885348"/>
            <a:ext cx="5004765" cy="328423"/>
          </a:xfrm>
          <a:prstGeom prst="rect">
            <a:avLst/>
          </a:prstGeom>
          <a:noFill/>
          <a:ln>
            <a:noFill/>
          </a:ln>
        </p:spPr>
        <p:txBody>
          <a:bodyPr anchorCtr="0" anchor="t" bIns="0" lIns="0" spcFirstLastPara="1" rIns="0" wrap="square" tIns="0">
            <a:spAutoFit/>
          </a:bodyPr>
          <a:lstStyle/>
          <a:p>
            <a:pPr indent="0" lvl="0" marL="0" marR="0" rtl="1" algn="r">
              <a:lnSpc>
                <a:spcPct val="155500"/>
              </a:lnSpc>
              <a:spcBef>
                <a:spcPts val="0"/>
              </a:spcBef>
              <a:spcAft>
                <a:spcPts val="0"/>
              </a:spcAft>
              <a:buNone/>
            </a:pPr>
            <a:r>
              <a:rPr b="1" i="0" lang="ar-MA" sz="1800" u="none" cap="none" strike="noStrike">
                <a:solidFill>
                  <a:srgbClr val="44546A"/>
                </a:solidFill>
                <a:latin typeface="Calibri"/>
                <a:ea typeface="Calibri"/>
                <a:cs typeface="Calibri"/>
                <a:sym typeface="Calibri"/>
              </a:rPr>
              <a:t>النشاط الثاني: كتابة نص إخباري</a:t>
            </a:r>
            <a:endParaRPr b="1" i="0" sz="1800" u="none" cap="none" strike="noStrike">
              <a:solidFill>
                <a:srgbClr val="44546A"/>
              </a:solidFill>
              <a:latin typeface="Calibri"/>
              <a:ea typeface="Calibri"/>
              <a:cs typeface="Calibri"/>
              <a:sym typeface="Calibri"/>
            </a:endParaRPr>
          </a:p>
        </p:txBody>
      </p:sp>
      <p:sp>
        <p:nvSpPr>
          <p:cNvPr id="408" name="Google Shape;408;p6"/>
          <p:cNvSpPr/>
          <p:nvPr/>
        </p:nvSpPr>
        <p:spPr>
          <a:xfrm>
            <a:off x="3333250" y="4021739"/>
            <a:ext cx="982515" cy="2038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1867" u="none" cap="none" strike="noStrike">
                <a:solidFill>
                  <a:srgbClr val="00B050"/>
                </a:solidFill>
                <a:latin typeface="Poppins ExtraBold"/>
                <a:ea typeface="Poppins ExtraBold"/>
                <a:cs typeface="Poppins ExtraBold"/>
                <a:sym typeface="Poppins ExtraBold"/>
              </a:rPr>
              <a:t>30 دقيقة</a:t>
            </a:r>
            <a:endParaRPr b="1" i="0" sz="1867" u="none" cap="none" strike="noStrike">
              <a:solidFill>
                <a:srgbClr val="00B050"/>
              </a:solidFill>
              <a:latin typeface="Poppins ExtraBold"/>
              <a:ea typeface="Poppins ExtraBold"/>
              <a:cs typeface="Poppins ExtraBold"/>
              <a:sym typeface="Poppins ExtraBold"/>
            </a:endParaRPr>
          </a:p>
        </p:txBody>
      </p:sp>
      <p:sp>
        <p:nvSpPr>
          <p:cNvPr id="409" name="Google Shape;409;p6"/>
          <p:cNvSpPr/>
          <p:nvPr/>
        </p:nvSpPr>
        <p:spPr>
          <a:xfrm>
            <a:off x="2617271" y="4574851"/>
            <a:ext cx="6664609"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2000" u="none" cap="none" strike="noStrike">
              <a:solidFill>
                <a:srgbClr val="44546A"/>
              </a:solidFill>
              <a:latin typeface="Calibri"/>
              <a:ea typeface="Calibri"/>
              <a:cs typeface="Calibri"/>
              <a:sym typeface="Calibri"/>
            </a:endParaRPr>
          </a:p>
        </p:txBody>
      </p:sp>
      <p:sp>
        <p:nvSpPr>
          <p:cNvPr id="410" name="Google Shape;410;p6"/>
          <p:cNvSpPr/>
          <p:nvPr/>
        </p:nvSpPr>
        <p:spPr>
          <a:xfrm>
            <a:off x="2703273" y="4552229"/>
            <a:ext cx="519608" cy="519608"/>
          </a:xfrm>
          <a:prstGeom prst="ellipse">
            <a:avLst/>
          </a:prstGeom>
          <a:blipFill rotWithShape="1">
            <a:blip r:embed="rId4">
              <a:alphaModFix/>
            </a:blip>
            <a:stretch>
              <a:fillRect b="0" l="0" r="0" t="0"/>
            </a:stretch>
          </a:blipFill>
          <a:ln cap="flat" cmpd="sng" w="12700">
            <a:solidFill>
              <a:srgbClr val="FFFFF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
        <p:nvSpPr>
          <p:cNvPr id="411" name="Google Shape;411;p6"/>
          <p:cNvSpPr/>
          <p:nvPr/>
        </p:nvSpPr>
        <p:spPr>
          <a:xfrm>
            <a:off x="9503441" y="3831186"/>
            <a:ext cx="395307" cy="395307"/>
          </a:xfrm>
          <a:prstGeom prst="ellipse">
            <a:avLst/>
          </a:prstGeom>
          <a:solidFill>
            <a:srgbClr val="44546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i="0" lang="ar-MA" sz="2133" u="none" cap="none" strike="noStrike">
                <a:solidFill>
                  <a:srgbClr val="FFFFFF"/>
                </a:solidFill>
                <a:latin typeface="Calibri"/>
                <a:ea typeface="Calibri"/>
                <a:cs typeface="Calibri"/>
                <a:sym typeface="Calibri"/>
              </a:rPr>
              <a:t>3</a:t>
            </a:r>
            <a:endParaRPr b="1" i="0" sz="2133" u="none" cap="none" strike="noStrike">
              <a:solidFill>
                <a:srgbClr val="FFFFFF"/>
              </a:solidFill>
              <a:latin typeface="Calibri"/>
              <a:ea typeface="Calibri"/>
              <a:cs typeface="Calibri"/>
              <a:sym typeface="Calibri"/>
            </a:endParaRPr>
          </a:p>
        </p:txBody>
      </p:sp>
      <p:sp>
        <p:nvSpPr>
          <p:cNvPr id="412" name="Google Shape;412;p6"/>
          <p:cNvSpPr/>
          <p:nvPr/>
        </p:nvSpPr>
        <p:spPr>
          <a:xfrm>
            <a:off x="3307185" y="4706453"/>
            <a:ext cx="982515" cy="2038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1867" u="none" cap="none" strike="noStrike">
                <a:solidFill>
                  <a:srgbClr val="156082"/>
                </a:solidFill>
                <a:latin typeface="Poppins ExtraBold"/>
                <a:ea typeface="Poppins ExtraBold"/>
                <a:cs typeface="Poppins ExtraBold"/>
                <a:sym typeface="Poppins ExtraBold"/>
              </a:rPr>
              <a:t>04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413" name="Google Shape;413;p6"/>
          <p:cNvSpPr/>
          <p:nvPr/>
        </p:nvSpPr>
        <p:spPr>
          <a:xfrm>
            <a:off x="4152564" y="372600"/>
            <a:ext cx="7051457" cy="58473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Calibri"/>
              <a:buNone/>
            </a:pPr>
            <a:r>
              <a:rPr b="1" i="0" lang="ar-MA" sz="3200" u="none" cap="none" strike="noStrike">
                <a:solidFill>
                  <a:srgbClr val="0E2841"/>
                </a:solidFill>
                <a:latin typeface="Calibri"/>
                <a:ea typeface="Calibri"/>
                <a:cs typeface="Calibri"/>
                <a:sym typeface="Calibri"/>
              </a:rPr>
              <a:t>هيكلة حصة الإنتاج الكتابي: حصة التثبيت والكتابة</a:t>
            </a:r>
            <a:endParaRPr b="1" i="0" sz="3200" u="none" cap="none" strike="noStrike">
              <a:solidFill>
                <a:srgbClr val="FF0000"/>
              </a:solidFill>
              <a:latin typeface="Calibri"/>
              <a:ea typeface="Calibri"/>
              <a:cs typeface="Calibri"/>
              <a:sym typeface="Calibri"/>
            </a:endParaRPr>
          </a:p>
        </p:txBody>
      </p:sp>
      <p:sp>
        <p:nvSpPr>
          <p:cNvPr id="414" name="Google Shape;414;p6"/>
          <p:cNvSpPr txBox="1"/>
          <p:nvPr/>
        </p:nvSpPr>
        <p:spPr>
          <a:xfrm>
            <a:off x="4106422" y="4642847"/>
            <a:ext cx="4988175" cy="328423"/>
          </a:xfrm>
          <a:prstGeom prst="rect">
            <a:avLst/>
          </a:prstGeom>
          <a:noFill/>
          <a:ln>
            <a:noFill/>
          </a:ln>
        </p:spPr>
        <p:txBody>
          <a:bodyPr anchorCtr="0" anchor="t" bIns="0" lIns="0" spcFirstLastPara="1" rIns="0" wrap="square" tIns="0">
            <a:spAutoFit/>
          </a:bodyPr>
          <a:lstStyle/>
          <a:p>
            <a:pPr indent="0" lvl="0" marL="0" marR="0" rtl="1" algn="r">
              <a:lnSpc>
                <a:spcPct val="155500"/>
              </a:lnSpc>
              <a:spcBef>
                <a:spcPts val="0"/>
              </a:spcBef>
              <a:spcAft>
                <a:spcPts val="0"/>
              </a:spcAft>
              <a:buNone/>
            </a:pPr>
            <a:r>
              <a:rPr b="1" i="0" lang="ar-MA" sz="1800" u="none" cap="none" strike="noStrike">
                <a:solidFill>
                  <a:srgbClr val="44546A"/>
                </a:solidFill>
                <a:latin typeface="Calibri"/>
                <a:ea typeface="Calibri"/>
                <a:cs typeface="Calibri"/>
                <a:sym typeface="Calibri"/>
              </a:rPr>
              <a:t>اختتام الحصة			</a:t>
            </a:r>
            <a:endParaRPr b="1" i="0" sz="1800" u="none" cap="none" strike="noStrike">
              <a:solidFill>
                <a:srgbClr val="44546A"/>
              </a:solidFill>
              <a:latin typeface="Calibri"/>
              <a:ea typeface="Calibri"/>
              <a:cs typeface="Calibri"/>
              <a:sym typeface="Calibri"/>
            </a:endParaRPr>
          </a:p>
        </p:txBody>
      </p:sp>
      <p:sp>
        <p:nvSpPr>
          <p:cNvPr id="415" name="Google Shape;415;p6"/>
          <p:cNvSpPr/>
          <p:nvPr/>
        </p:nvSpPr>
        <p:spPr>
          <a:xfrm>
            <a:off x="9408666" y="4569328"/>
            <a:ext cx="395307" cy="395307"/>
          </a:xfrm>
          <a:prstGeom prst="ellipse">
            <a:avLst/>
          </a:prstGeom>
          <a:solidFill>
            <a:srgbClr val="44546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i="0" lang="ar-MA" sz="2133" u="none" cap="none" strike="noStrike">
                <a:solidFill>
                  <a:srgbClr val="FFFFFF"/>
                </a:solidFill>
                <a:latin typeface="Calibri"/>
                <a:ea typeface="Calibri"/>
                <a:cs typeface="Calibri"/>
                <a:sym typeface="Calibri"/>
              </a:rPr>
              <a:t>4</a:t>
            </a:r>
            <a:endParaRPr b="1" i="0" sz="2133" u="none" cap="none" strike="noStrike">
              <a:solidFill>
                <a:srgbClr val="FFFFFF"/>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419" name="Shape 419"/>
        <p:cNvGrpSpPr/>
        <p:nvPr/>
      </p:nvGrpSpPr>
      <p:grpSpPr>
        <a:xfrm>
          <a:off x="0" y="0"/>
          <a:ext cx="0" cy="0"/>
          <a:chOff x="0" y="0"/>
          <a:chExt cx="0" cy="0"/>
        </a:xfrm>
      </p:grpSpPr>
      <p:grpSp>
        <p:nvGrpSpPr>
          <p:cNvPr id="420" name="Google Shape;420;p7"/>
          <p:cNvGrpSpPr/>
          <p:nvPr/>
        </p:nvGrpSpPr>
        <p:grpSpPr>
          <a:xfrm>
            <a:off x="812158" y="844906"/>
            <a:ext cx="10567685" cy="5198169"/>
            <a:chOff x="2184399" y="1402024"/>
            <a:chExt cx="7823200" cy="4942038"/>
          </a:xfrm>
        </p:grpSpPr>
        <p:sp>
          <p:nvSpPr>
            <p:cNvPr id="421" name="Google Shape;421;p7"/>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422" name="Google Shape;422;p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p:txBody>
        </p:sp>
      </p:grpSp>
      <p:grpSp>
        <p:nvGrpSpPr>
          <p:cNvPr id="423" name="Google Shape;423;p7"/>
          <p:cNvGrpSpPr/>
          <p:nvPr/>
        </p:nvGrpSpPr>
        <p:grpSpPr>
          <a:xfrm>
            <a:off x="8302170" y="4917801"/>
            <a:ext cx="2919731" cy="936371"/>
            <a:chOff x="8302171" y="4917801"/>
            <a:chExt cx="2919730" cy="936370"/>
          </a:xfrm>
        </p:grpSpPr>
        <p:sp>
          <p:nvSpPr>
            <p:cNvPr id="424" name="Google Shape;424;p7"/>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425" name="Google Shape;425;p7"/>
            <p:cNvSpPr/>
            <p:nvPr/>
          </p:nvSpPr>
          <p:spPr>
            <a:xfrm>
              <a:off x="8302171" y="5060928"/>
              <a:ext cx="2063915"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3600" u="none" cap="none" strike="noStrike">
                  <a:solidFill>
                    <a:srgbClr val="000000"/>
                  </a:solidFill>
                  <a:latin typeface="Calibri"/>
                  <a:ea typeface="Calibri"/>
                  <a:cs typeface="Calibri"/>
                  <a:sym typeface="Calibri"/>
                </a:rPr>
                <a:t>8 دقائق</a:t>
              </a:r>
              <a:endParaRPr b="1" i="0" sz="3600" u="none" cap="none" strike="noStrike">
                <a:solidFill>
                  <a:srgbClr val="000000"/>
                </a:solidFill>
                <a:latin typeface="Calibri"/>
                <a:ea typeface="Calibri"/>
                <a:cs typeface="Calibri"/>
                <a:sym typeface="Calibri"/>
              </a:endParaRPr>
            </a:p>
          </p:txBody>
        </p:sp>
      </p:grpSp>
      <p:sp>
        <p:nvSpPr>
          <p:cNvPr id="426" name="Google Shape;426;p7"/>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4400" u="none" cap="none" strike="noStrike">
                <a:solidFill>
                  <a:srgbClr val="F19D19"/>
                </a:solidFill>
                <a:latin typeface="Calibri"/>
                <a:ea typeface="Calibri"/>
                <a:cs typeface="Calibri"/>
                <a:sym typeface="Calibri"/>
              </a:rPr>
              <a:t>افتتاح الحصة</a:t>
            </a:r>
            <a:endParaRPr b="1" i="0" sz="4400" u="none" cap="none" strike="noStrike">
              <a:solidFill>
                <a:srgbClr val="F19D19"/>
              </a:solidFill>
              <a:latin typeface="Calibri"/>
              <a:ea typeface="Calibri"/>
              <a:cs typeface="Calibri"/>
              <a:sym typeface="Calibri"/>
            </a:endParaRPr>
          </a:p>
        </p:txBody>
      </p:sp>
      <p:pic>
        <p:nvPicPr>
          <p:cNvPr id="427" name="Google Shape;427;p7"/>
          <p:cNvPicPr preferRelativeResize="0"/>
          <p:nvPr/>
        </p:nvPicPr>
        <p:blipFill rotWithShape="1">
          <a:blip r:embed="rId4">
            <a:alphaModFix/>
          </a:blip>
          <a:srcRect b="0" l="0" r="0" t="0"/>
          <a:stretch/>
        </p:blipFill>
        <p:spPr>
          <a:xfrm>
            <a:off x="4973623" y="1310778"/>
            <a:ext cx="2096135" cy="2158333"/>
          </a:xfrm>
          <a:prstGeom prst="rect">
            <a:avLst/>
          </a:prstGeom>
          <a:noFill/>
          <a:ln>
            <a:noFill/>
          </a:ln>
        </p:spPr>
      </p:pic>
      <p:pic>
        <p:nvPicPr>
          <p:cNvPr id="428" name="Google Shape;428;p7"/>
          <p:cNvPicPr preferRelativeResize="0"/>
          <p:nvPr/>
        </p:nvPicPr>
        <p:blipFill rotWithShape="1">
          <a:blip r:embed="rId5">
            <a:alphaModFix/>
          </a:blip>
          <a:srcRect b="0" l="0" r="0" t="0"/>
          <a:stretch/>
        </p:blipFill>
        <p:spPr>
          <a:xfrm>
            <a:off x="6261214" y="1609414"/>
            <a:ext cx="649253" cy="64925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8"/>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مَرْحَبًا بِكُمْ. هَلْ أَنْتُمْ مُسْتَعِدُّونَ لِنَبْدَأَ حِصَّتَنَا؟ هَيَّا بِنَا لِنَنْطَلِقْ!</a:t>
            </a:r>
            <a:endParaRPr/>
          </a:p>
        </p:txBody>
      </p:sp>
      <p:pic>
        <p:nvPicPr>
          <p:cNvPr id="434" name="Google Shape;434;p8"/>
          <p:cNvPicPr preferRelativeResize="0"/>
          <p:nvPr>
            <p:ph idx="2" type="body"/>
          </p:nvPr>
        </p:nvPicPr>
        <p:blipFill rotWithShape="1">
          <a:blip r:embed="rId3">
            <a:alphaModFix/>
          </a:blip>
          <a:srcRect b="12198" l="0" r="0" t="0"/>
          <a:stretch/>
        </p:blipFill>
        <p:spPr>
          <a:xfrm>
            <a:off x="2258461" y="1342118"/>
            <a:ext cx="7675078" cy="4492624"/>
          </a:xfrm>
          <a:prstGeom prst="rect">
            <a:avLst/>
          </a:prstGeom>
          <a:noFill/>
          <a:ln>
            <a:noFill/>
          </a:ln>
        </p:spPr>
      </p:pic>
      <p:pic>
        <p:nvPicPr>
          <p:cNvPr id="435" name="Google Shape;435;p8"/>
          <p:cNvPicPr preferRelativeResize="0"/>
          <p:nvPr/>
        </p:nvPicPr>
        <p:blipFill rotWithShape="1">
          <a:blip r:embed="rId4">
            <a:alphaModFix/>
          </a:blip>
          <a:srcRect b="0" l="0" r="0" t="0"/>
          <a:stretch/>
        </p:blipFill>
        <p:spPr>
          <a:xfrm>
            <a:off x="163283" y="512692"/>
            <a:ext cx="591916" cy="59191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grpSp>
        <p:nvGrpSpPr>
          <p:cNvPr id="440" name="Google Shape;440;p9"/>
          <p:cNvGrpSpPr/>
          <p:nvPr/>
        </p:nvGrpSpPr>
        <p:grpSpPr>
          <a:xfrm>
            <a:off x="4932835" y="1459304"/>
            <a:ext cx="6054377" cy="3711725"/>
            <a:chOff x="1715066" y="1103461"/>
            <a:chExt cx="5717724" cy="3124203"/>
          </a:xfrm>
        </p:grpSpPr>
        <p:sp>
          <p:nvSpPr>
            <p:cNvPr id="441" name="Google Shape;441;p9"/>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442" name="Google Shape;442;p9"/>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443" name="Google Shape;443;p9"/>
          <p:cNvSpPr txBox="1"/>
          <p:nvPr/>
        </p:nvSpPr>
        <p:spPr>
          <a:xfrm>
            <a:off x="5361614" y="2407852"/>
            <a:ext cx="5447895" cy="736227"/>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4000" u="none" cap="none" strike="noStrike">
                <a:solidFill>
                  <a:srgbClr val="F19D19"/>
                </a:solidFill>
                <a:latin typeface="Calibri"/>
                <a:ea typeface="Calibri"/>
                <a:cs typeface="Calibri"/>
                <a:sym typeface="Calibri"/>
              </a:rPr>
              <a:t>نشاط اعتيادي</a:t>
            </a:r>
            <a:endParaRPr b="1" i="0" sz="4000" u="none" cap="none" strike="noStrike">
              <a:solidFill>
                <a:srgbClr val="F19D19"/>
              </a:solidFill>
              <a:latin typeface="Arial"/>
              <a:ea typeface="Arial"/>
              <a:cs typeface="Arial"/>
              <a:sym typeface="Arial"/>
            </a:endParaRPr>
          </a:p>
        </p:txBody>
      </p:sp>
      <p:sp>
        <p:nvSpPr>
          <p:cNvPr id="444" name="Google Shape;444;p9"/>
          <p:cNvSpPr txBox="1"/>
          <p:nvPr/>
        </p:nvSpPr>
        <p:spPr>
          <a:xfrm>
            <a:off x="5064323" y="3992449"/>
            <a:ext cx="6042479" cy="7487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1" lang="ar-MA" sz="2133" u="none" cap="none" strike="noStrike">
                <a:solidFill>
                  <a:srgbClr val="7F7F7F"/>
                </a:solidFill>
                <a:latin typeface="Arial"/>
                <a:ea typeface="Arial"/>
                <a:cs typeface="Arial"/>
                <a:sym typeface="Arial"/>
              </a:rPr>
              <a:t>02 دقائق </a:t>
            </a:r>
            <a:endParaRPr b="0" i="1" sz="2133" u="none" cap="none" strike="noStrike">
              <a:solidFill>
                <a:srgbClr val="7F7F7F"/>
              </a:solidFill>
              <a:latin typeface="Arial"/>
              <a:ea typeface="Arial"/>
              <a:cs typeface="Arial"/>
              <a:sym typeface="Arial"/>
            </a:endParaRPr>
          </a:p>
          <a:p>
            <a:pPr indent="0" lvl="0" marL="0" marR="0" rtl="0" algn="ctr">
              <a:spcBef>
                <a:spcPts val="0"/>
              </a:spcBef>
              <a:spcAft>
                <a:spcPts val="0"/>
              </a:spcAft>
              <a:buNone/>
            </a:pPr>
            <a:r>
              <a:t/>
            </a:r>
            <a:endParaRPr b="0" i="1" sz="2133" u="none" cap="none" strike="noStrike">
              <a:solidFill>
                <a:srgbClr val="7F7F7F"/>
              </a:solidFill>
              <a:latin typeface="Arial"/>
              <a:ea typeface="Arial"/>
              <a:cs typeface="Arial"/>
              <a:sym typeface="Arial"/>
            </a:endParaRPr>
          </a:p>
        </p:txBody>
      </p:sp>
      <p:pic>
        <p:nvPicPr>
          <p:cNvPr descr="Une image contenant dessin humoristique, habits, garçon, Dessin d’enfant&#10;&#10;Le contenu généré par l’IA peut être incorrect." id="445" name="Google Shape;445;p9"/>
          <p:cNvPicPr preferRelativeResize="0"/>
          <p:nvPr/>
        </p:nvPicPr>
        <p:blipFill rotWithShape="1">
          <a:blip r:embed="rId3">
            <a:alphaModFix/>
          </a:blip>
          <a:srcRect b="0" l="0" r="0" t="0"/>
          <a:stretch/>
        </p:blipFill>
        <p:spPr>
          <a:xfrm>
            <a:off x="782370" y="1727822"/>
            <a:ext cx="3207836" cy="301342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10"/>
          <p:cNvSpPr txBox="1"/>
          <p:nvPr/>
        </p:nvSpPr>
        <p:spPr>
          <a:xfrm>
            <a:off x="1200169" y="286566"/>
            <a:ext cx="9601200" cy="596900"/>
          </a:xfrm>
          <a:prstGeom prst="rect">
            <a:avLst/>
          </a:prstGeom>
          <a:noFill/>
          <a:ln>
            <a:noFill/>
          </a:ln>
        </p:spPr>
        <p:txBody>
          <a:bodyPr anchorCtr="0" anchor="t" bIns="0" lIns="0" spcFirstLastPara="1" rIns="0" wrap="square" tIns="0">
            <a:spAutoFit/>
          </a:bodyPr>
          <a:lstStyle/>
          <a:p>
            <a:pPr indent="0" lvl="0" marL="0" marR="0" rtl="1" algn="r">
              <a:lnSpc>
                <a:spcPct val="392000"/>
              </a:lnSpc>
              <a:spcBef>
                <a:spcPts val="0"/>
              </a:spcBef>
              <a:spcAft>
                <a:spcPts val="0"/>
              </a:spcAft>
              <a:buClr>
                <a:srgbClr val="BFBFBF"/>
              </a:buClr>
              <a:buSzPts val="1400"/>
              <a:buFont typeface="Arial"/>
              <a:buNone/>
            </a:pPr>
            <a:r>
              <a:rPr b="0" i="0" lang="ar-MA" sz="1400" u="none" cap="none" strike="noStrike">
                <a:solidFill>
                  <a:srgbClr val="BFBFBF"/>
                </a:solidFill>
                <a:latin typeface="Calibri"/>
                <a:ea typeface="Calibri"/>
                <a:cs typeface="Calibri"/>
                <a:sym typeface="Calibri"/>
              </a:rPr>
              <a:t>يطلب الأستاذ من المتعلمين التفاعل مع النشاط، والتعبير عن دلالات عبارة مشهورة وتحديد مغزاها </a:t>
            </a:r>
            <a:endParaRPr/>
          </a:p>
        </p:txBody>
      </p:sp>
      <p:sp>
        <p:nvSpPr>
          <p:cNvPr id="451" name="Google Shape;451;p10"/>
          <p:cNvSpPr txBox="1"/>
          <p:nvPr/>
        </p:nvSpPr>
        <p:spPr>
          <a:xfrm>
            <a:off x="2346306" y="150479"/>
            <a:ext cx="8645525"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002060"/>
              </a:buClr>
              <a:buSzPts val="2000"/>
              <a:buFont typeface="Arial"/>
              <a:buNone/>
            </a:pPr>
            <a:r>
              <a:rPr b="1" i="0" lang="ar-MA" sz="2000" u="none" cap="none" strike="noStrike">
                <a:solidFill>
                  <a:srgbClr val="002060"/>
                </a:solidFill>
                <a:latin typeface="Calibri"/>
                <a:ea typeface="Calibri"/>
                <a:cs typeface="Calibri"/>
                <a:sym typeface="Calibri"/>
              </a:rPr>
              <a:t>النشاط الاعتيادي: نتدبر دلالات العبارة الآتية ونعيد صياغة معناها بأسلوب خاص، ونبدي رأينا فيها:</a:t>
            </a:r>
            <a:endParaRPr/>
          </a:p>
        </p:txBody>
      </p:sp>
      <p:sp>
        <p:nvSpPr>
          <p:cNvPr id="452" name="Google Shape;452;p10"/>
          <p:cNvSpPr txBox="1"/>
          <p:nvPr/>
        </p:nvSpPr>
        <p:spPr>
          <a:xfrm>
            <a:off x="1200169" y="1469166"/>
            <a:ext cx="10380600" cy="37866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400"/>
              <a:buFont typeface="Arial"/>
              <a:buNone/>
            </a:pPr>
            <a:r>
              <a:rPr b="1" i="0" lang="ar-MA" sz="3200" u="none" cap="none" strike="noStrike">
                <a:solidFill>
                  <a:schemeClr val="dk1"/>
                </a:solidFill>
                <a:latin typeface="Calibri"/>
                <a:ea typeface="Calibri"/>
                <a:cs typeface="Calibri"/>
                <a:sym typeface="Calibri"/>
              </a:rPr>
              <a:t>العبارة: </a:t>
            </a:r>
            <a:endParaRPr/>
          </a:p>
          <a:p>
            <a:pPr indent="0" lvl="0" marL="0" marR="0" rtl="1" algn="ctr">
              <a:lnSpc>
                <a:spcPct val="100000"/>
              </a:lnSpc>
              <a:spcBef>
                <a:spcPts val="0"/>
              </a:spcBef>
              <a:spcAft>
                <a:spcPts val="0"/>
              </a:spcAft>
              <a:buClr>
                <a:srgbClr val="000000"/>
              </a:buClr>
              <a:buSzPts val="2400"/>
              <a:buFont typeface="Arial"/>
              <a:buNone/>
            </a:pPr>
            <a:r>
              <a:rPr b="1" i="0" lang="ar-MA" sz="3200" u="none" cap="none" strike="noStrike">
                <a:solidFill>
                  <a:schemeClr val="dk1"/>
                </a:solidFill>
                <a:latin typeface="Calibri"/>
                <a:ea typeface="Calibri"/>
                <a:cs typeface="Calibri"/>
                <a:sym typeface="Calibri"/>
              </a:rPr>
              <a:t>"الذكاء الاصطناعي لا يحل محل البشر، بل يعزز قدراتهم ويوسع حدود ما يمكنهم تحقيقه."</a:t>
            </a:r>
            <a:endParaRPr b="1" i="0" sz="32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400"/>
              <a:buFont typeface="Arial"/>
              <a:buNone/>
            </a:pPr>
            <a:r>
              <a:t/>
            </a:r>
            <a:endParaRPr b="1" i="0" sz="24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أفهم من هذه العبارة أن</a:t>
            </a:r>
            <a:endParaRPr/>
          </a:p>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 ............................................................................................................................................................................................................................ </a:t>
            </a:r>
            <a:endParaRPr b="0" i="0" sz="1400" u="none" cap="none" strike="noStrike">
              <a:solidFill>
                <a:srgbClr val="000000"/>
              </a:solidFill>
              <a:latin typeface="Arial"/>
              <a:ea typeface="Arial"/>
              <a:cs typeface="Arial"/>
              <a:sym typeface="Arial"/>
            </a:endParaRPr>
          </a:p>
          <a:p>
            <a:pPr indent="0" lvl="0" marL="0" marR="0" rtl="1" algn="just">
              <a:lnSpc>
                <a:spcPct val="100000"/>
              </a:lnSpc>
              <a:spcBef>
                <a:spcPts val="0"/>
              </a:spcBef>
              <a:spcAft>
                <a:spcPts val="0"/>
              </a:spcAft>
              <a:buClr>
                <a:srgbClr val="000000"/>
              </a:buClr>
              <a:buSzPts val="2400"/>
              <a:buFont typeface="Arial"/>
              <a:buNone/>
            </a:pPr>
            <a:r>
              <a:t/>
            </a:r>
            <a:endParaRPr b="1" i="0" sz="2400" u="none" cap="none" strike="noStrike">
              <a:solidFill>
                <a:schemeClr val="dk1"/>
              </a:solidFill>
              <a:latin typeface="Calibri"/>
              <a:ea typeface="Calibri"/>
              <a:cs typeface="Calibri"/>
              <a:sym typeface="Calibri"/>
            </a:endParaRPr>
          </a:p>
        </p:txBody>
      </p:sp>
      <p:pic>
        <p:nvPicPr>
          <p:cNvPr id="453" name="Google Shape;453;p10"/>
          <p:cNvPicPr preferRelativeResize="0"/>
          <p:nvPr/>
        </p:nvPicPr>
        <p:blipFill rotWithShape="1">
          <a:blip r:embed="rId3">
            <a:alphaModFix/>
          </a:blip>
          <a:srcRect b="0" l="0" r="0" t="0"/>
          <a:stretch/>
        </p:blipFill>
        <p:spPr>
          <a:xfrm>
            <a:off x="353961" y="4407934"/>
            <a:ext cx="3257020" cy="216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pic>
        <p:nvPicPr>
          <p:cNvPr descr="Une image contenant Visage humain, personne, habits, dessin&#10;&#10;Le contenu généré par l’IA peut être incorrect." id="458" name="Google Shape;458;p11"/>
          <p:cNvPicPr preferRelativeResize="0"/>
          <p:nvPr/>
        </p:nvPicPr>
        <p:blipFill rotWithShape="1">
          <a:blip r:embed="rId3">
            <a:alphaModFix/>
          </a:blip>
          <a:srcRect b="0" l="0" r="0" t="0"/>
          <a:stretch/>
        </p:blipFill>
        <p:spPr>
          <a:xfrm>
            <a:off x="289743" y="1746941"/>
            <a:ext cx="3766659" cy="3766659"/>
          </a:xfrm>
          <a:prstGeom prst="rect">
            <a:avLst/>
          </a:prstGeom>
          <a:noFill/>
          <a:ln>
            <a:noFill/>
          </a:ln>
        </p:spPr>
      </p:pic>
      <p:grpSp>
        <p:nvGrpSpPr>
          <p:cNvPr id="459" name="Google Shape;459;p11"/>
          <p:cNvGrpSpPr/>
          <p:nvPr/>
        </p:nvGrpSpPr>
        <p:grpSpPr>
          <a:xfrm>
            <a:off x="4932835" y="1459304"/>
            <a:ext cx="6054377" cy="3711725"/>
            <a:chOff x="1715066" y="1103461"/>
            <a:chExt cx="5717724" cy="3124203"/>
          </a:xfrm>
        </p:grpSpPr>
        <p:sp>
          <p:nvSpPr>
            <p:cNvPr id="460" name="Google Shape;460;p11"/>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461" name="Google Shape;461;p11"/>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462" name="Google Shape;462;p11"/>
          <p:cNvSpPr txBox="1"/>
          <p:nvPr/>
        </p:nvSpPr>
        <p:spPr>
          <a:xfrm>
            <a:off x="5195818" y="2376625"/>
            <a:ext cx="5869201" cy="74533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4000" u="none" cap="none" strike="noStrike">
                <a:solidFill>
                  <a:schemeClr val="accent2"/>
                </a:solidFill>
                <a:latin typeface="Calibri"/>
                <a:ea typeface="Calibri"/>
                <a:cs typeface="Calibri"/>
                <a:sym typeface="Calibri"/>
              </a:rPr>
              <a:t>مراقبة إنجاز الواجبات المنزلية</a:t>
            </a:r>
            <a:endParaRPr b="1" i="0" sz="3733" u="none" cap="none" strike="noStrike">
              <a:solidFill>
                <a:srgbClr val="F19D19"/>
              </a:solidFill>
              <a:latin typeface="Arial"/>
              <a:ea typeface="Arial"/>
              <a:cs typeface="Arial"/>
              <a:sym typeface="Arial"/>
            </a:endParaRPr>
          </a:p>
        </p:txBody>
      </p:sp>
      <p:sp>
        <p:nvSpPr>
          <p:cNvPr id="463" name="Google Shape;463;p11"/>
          <p:cNvSpPr txBox="1"/>
          <p:nvPr/>
        </p:nvSpPr>
        <p:spPr>
          <a:xfrm>
            <a:off x="4944733" y="3736044"/>
            <a:ext cx="6042479" cy="7487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1" lang="ar-MA" sz="2133" u="none" cap="none" strike="noStrike">
                <a:solidFill>
                  <a:srgbClr val="7F7F7F"/>
                </a:solidFill>
                <a:latin typeface="Arial"/>
                <a:ea typeface="Arial"/>
                <a:cs typeface="Arial"/>
                <a:sym typeface="Arial"/>
              </a:rPr>
              <a:t>دقيقة واحدة</a:t>
            </a:r>
            <a:endParaRPr b="0" i="1" sz="2133" u="none" cap="none" strike="noStrike">
              <a:solidFill>
                <a:srgbClr val="7F7F7F"/>
              </a:solidFill>
              <a:latin typeface="Arial"/>
              <a:ea typeface="Arial"/>
              <a:cs typeface="Arial"/>
              <a:sym typeface="Arial"/>
            </a:endParaRPr>
          </a:p>
          <a:p>
            <a:pPr indent="0" lvl="0" marL="0" marR="0" rtl="0" algn="ctr">
              <a:spcBef>
                <a:spcPts val="0"/>
              </a:spcBef>
              <a:spcAft>
                <a:spcPts val="0"/>
              </a:spcAft>
              <a:buNone/>
            </a:pPr>
            <a:r>
              <a:t/>
            </a:r>
            <a:endParaRPr b="0" i="1" sz="2133" u="none" cap="none" strike="noStrike">
              <a:solidFill>
                <a:srgbClr val="7F7F7F"/>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12"/>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757070"/>
              </a:buClr>
              <a:buSzPts val="1800"/>
              <a:buFont typeface="Calibri"/>
              <a:buNone/>
            </a:pPr>
            <a:r>
              <a:rPr lang="ar-MA">
                <a:solidFill>
                  <a:srgbClr val="757070"/>
                </a:solidFill>
              </a:rPr>
              <a:t>الآن، دعونا نتحقق معًا من الواجبات المنزلية التي طلب منكم إنجازها، لنتأكد من مدى اجتهادكم وفهمكم للدرس.</a:t>
            </a:r>
            <a:br>
              <a:rPr lang="ar-MA">
                <a:solidFill>
                  <a:srgbClr val="757070"/>
                </a:solidFill>
              </a:rPr>
            </a:br>
            <a:endParaRPr/>
          </a:p>
        </p:txBody>
      </p:sp>
      <p:sp>
        <p:nvSpPr>
          <p:cNvPr id="469" name="Google Shape;469;p12"/>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rgbClr val="AFABAB"/>
              </a:buClr>
              <a:buSzPts val="1400"/>
              <a:buFont typeface="Arial"/>
              <a:buChar char="•"/>
            </a:pPr>
            <a:r>
              <a:rPr lang="ar-MA">
                <a:solidFill>
                  <a:srgbClr val="AFABAB"/>
                </a:solidFill>
                <a:latin typeface="Calibri"/>
                <a:ea typeface="Calibri"/>
                <a:cs typeface="Calibri"/>
                <a:sym typeface="Calibri"/>
              </a:rPr>
              <a:t>يراقب  المدرس مدى إنجاز المتعلمين للواجبات المنزلية( يكفي المدرس بعينة من المتعلمين في كل حصة).</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pic>
        <p:nvPicPr>
          <p:cNvPr descr="Une image contenant Visage humain, personne, habits, dessin&#10;&#10;Le contenu généré par l’IA peut être incorrect." id="470" name="Google Shape;470;p12"/>
          <p:cNvPicPr preferRelativeResize="0"/>
          <p:nvPr/>
        </p:nvPicPr>
        <p:blipFill rotWithShape="1">
          <a:blip r:embed="rId3">
            <a:alphaModFix/>
          </a:blip>
          <a:srcRect b="0" l="0" r="0" t="0"/>
          <a:stretch/>
        </p:blipFill>
        <p:spPr>
          <a:xfrm>
            <a:off x="3618271" y="1442141"/>
            <a:ext cx="5407742" cy="45752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1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000000"/>
              </a:buClr>
              <a:buSzPts val="1800"/>
              <a:buFont typeface="Calibri"/>
              <a:buNone/>
            </a:pPr>
            <a:r>
              <a:rPr b="1" i="0" lang="ar-MA" sz="1800" u="none" cap="none" strike="noStrik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476" name="Google Shape;476;p1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260"/>
              <a:buChar char="•"/>
            </a:pPr>
            <a:r>
              <a:rPr lang="ar-MA"/>
              <a:t>يختار المدرس 3 متعلمين </a:t>
            </a:r>
            <a:endParaRPr/>
          </a:p>
        </p:txBody>
      </p:sp>
      <p:pic>
        <p:nvPicPr>
          <p:cNvPr id="477" name="Google Shape;477;p13"/>
          <p:cNvPicPr preferRelativeResize="0"/>
          <p:nvPr/>
        </p:nvPicPr>
        <p:blipFill rotWithShape="1">
          <a:blip r:embed="rId3">
            <a:alphaModFix/>
          </a:blip>
          <a:srcRect b="0" l="0" r="0" t="0"/>
          <a:stretch/>
        </p:blipFill>
        <p:spPr>
          <a:xfrm>
            <a:off x="1950360" y="2324764"/>
            <a:ext cx="8291279" cy="1755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14"/>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000000"/>
              </a:buClr>
              <a:buSzPts val="1800"/>
              <a:buFont typeface="Calibri"/>
              <a:buNone/>
            </a:pPr>
            <a:r>
              <a:rPr b="1" i="0" lang="ar-MA" sz="1800" u="none" cap="none" strike="noStrik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483" name="Google Shape;483;p1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260"/>
              <a:buChar char="•"/>
            </a:pPr>
            <a:r>
              <a:rPr lang="ar-MA"/>
              <a:t>يختار المدرس 3 متعلمين </a:t>
            </a:r>
            <a:endParaRPr/>
          </a:p>
        </p:txBody>
      </p:sp>
      <p:pic>
        <p:nvPicPr>
          <p:cNvPr id="484" name="Google Shape;484;p14"/>
          <p:cNvPicPr preferRelativeResize="0"/>
          <p:nvPr/>
        </p:nvPicPr>
        <p:blipFill rotWithShape="1">
          <a:blip r:embed="rId3">
            <a:alphaModFix/>
          </a:blip>
          <a:srcRect b="0" l="0" r="0" t="0"/>
          <a:stretch/>
        </p:blipFill>
        <p:spPr>
          <a:xfrm>
            <a:off x="1950360" y="2324764"/>
            <a:ext cx="8291279" cy="1755800"/>
          </a:xfrm>
          <a:prstGeom prst="rect">
            <a:avLst/>
          </a:prstGeom>
          <a:noFill/>
          <a:ln>
            <a:noFill/>
          </a:ln>
        </p:spPr>
      </p:pic>
      <p:sp>
        <p:nvSpPr>
          <p:cNvPr id="485" name="Google Shape;485;p14"/>
          <p:cNvSpPr txBox="1"/>
          <p:nvPr/>
        </p:nvSpPr>
        <p:spPr>
          <a:xfrm>
            <a:off x="1748011" y="4314251"/>
            <a:ext cx="1998489" cy="98488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أشارك بنشاط.</a:t>
            </a:r>
            <a:endParaRPr/>
          </a:p>
          <a:p>
            <a:pPr indent="0" lvl="0" marL="0" marR="0" rtl="0" algn="r">
              <a:lnSpc>
                <a:spcPct val="10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 أرفع يدي للمشاركة.</a:t>
            </a:r>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44546A"/>
              </a:solidFill>
              <a:latin typeface="Calibri"/>
              <a:ea typeface="Calibri"/>
              <a:cs typeface="Calibri"/>
              <a:sym typeface="Calibri"/>
            </a:endParaRPr>
          </a:p>
        </p:txBody>
      </p:sp>
      <p:sp>
        <p:nvSpPr>
          <p:cNvPr id="486" name="Google Shape;486;p14"/>
          <p:cNvSpPr txBox="1"/>
          <p:nvPr/>
        </p:nvSpPr>
        <p:spPr>
          <a:xfrm>
            <a:off x="6096000" y="4274112"/>
            <a:ext cx="4854820" cy="992541"/>
          </a:xfrm>
          <a:prstGeom prst="rect">
            <a:avLst/>
          </a:prstGeom>
          <a:noFill/>
          <a:ln>
            <a:noFill/>
          </a:ln>
        </p:spPr>
        <p:txBody>
          <a:bodyPr anchorCtr="0" anchor="t" bIns="34250" lIns="68550" spcFirstLastPara="1" rIns="68550" wrap="square" tIns="34250">
            <a:spAutoFit/>
          </a:bodyPr>
          <a:lstStyle/>
          <a:p>
            <a:pPr indent="0" lvl="0" marL="0" marR="0" rtl="1" algn="r">
              <a:lnSpc>
                <a:spcPct val="10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أنتبه عندما يتحدث أستاذي، وأصغي بعناية لحديث زملائي وزميلاتي</a:t>
            </a:r>
            <a:endParaRPr/>
          </a:p>
          <a:p>
            <a:pPr indent="0" lvl="0" marL="0" marR="0" rtl="0" algn="r">
              <a:lnSpc>
                <a:spcPct val="10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أنتبه عندما يجيب زملائي</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grpSp>
        <p:nvGrpSpPr>
          <p:cNvPr id="491" name="Google Shape;491;p15"/>
          <p:cNvGrpSpPr/>
          <p:nvPr/>
        </p:nvGrpSpPr>
        <p:grpSpPr>
          <a:xfrm>
            <a:off x="4932835" y="1459304"/>
            <a:ext cx="6054377" cy="3711725"/>
            <a:chOff x="1715066" y="1103461"/>
            <a:chExt cx="5717724" cy="3124203"/>
          </a:xfrm>
        </p:grpSpPr>
        <p:sp>
          <p:nvSpPr>
            <p:cNvPr id="492" name="Google Shape;492;p15"/>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493" name="Google Shape;493;p15"/>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494" name="Google Shape;494;p15"/>
          <p:cNvSpPr txBox="1"/>
          <p:nvPr/>
        </p:nvSpPr>
        <p:spPr>
          <a:xfrm>
            <a:off x="5103228" y="2502426"/>
            <a:ext cx="5869201" cy="6708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3600" u="none" cap="none" strike="noStrike">
                <a:solidFill>
                  <a:schemeClr val="accent2"/>
                </a:solidFill>
                <a:latin typeface="Calibri"/>
                <a:ea typeface="Calibri"/>
                <a:cs typeface="Calibri"/>
                <a:sym typeface="Calibri"/>
              </a:rPr>
              <a:t>التصريح بالأهداف</a:t>
            </a:r>
            <a:endParaRPr b="1" i="0" sz="3733" u="none" cap="none" strike="noStrike">
              <a:solidFill>
                <a:srgbClr val="F19D19"/>
              </a:solidFill>
              <a:latin typeface="Arial"/>
              <a:ea typeface="Arial"/>
              <a:cs typeface="Arial"/>
              <a:sym typeface="Arial"/>
            </a:endParaRPr>
          </a:p>
        </p:txBody>
      </p:sp>
      <p:sp>
        <p:nvSpPr>
          <p:cNvPr id="495" name="Google Shape;495;p15"/>
          <p:cNvSpPr txBox="1"/>
          <p:nvPr/>
        </p:nvSpPr>
        <p:spPr>
          <a:xfrm>
            <a:off x="4944735" y="4240107"/>
            <a:ext cx="6042479" cy="42056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1" lang="ar-MA" sz="2133" u="none" cap="none" strike="noStrike">
                <a:solidFill>
                  <a:srgbClr val="7F7F7F"/>
                </a:solidFill>
                <a:latin typeface="Arial"/>
                <a:ea typeface="Arial"/>
                <a:cs typeface="Arial"/>
                <a:sym typeface="Arial"/>
              </a:rPr>
              <a:t>دقيقتان</a:t>
            </a:r>
            <a:endParaRPr b="0" i="1" sz="2133" u="none" cap="none" strike="noStrike">
              <a:solidFill>
                <a:srgbClr val="7F7F7F"/>
              </a:solidFill>
              <a:latin typeface="Arial"/>
              <a:ea typeface="Arial"/>
              <a:cs typeface="Arial"/>
              <a:sym typeface="Arial"/>
            </a:endParaRPr>
          </a:p>
        </p:txBody>
      </p:sp>
      <p:pic>
        <p:nvPicPr>
          <p:cNvPr id="496" name="Google Shape;496;p15"/>
          <p:cNvPicPr preferRelativeResize="0"/>
          <p:nvPr/>
        </p:nvPicPr>
        <p:blipFill rotWithShape="1">
          <a:blip r:embed="rId3">
            <a:alphaModFix/>
          </a:blip>
          <a:srcRect b="0" l="0" r="0" t="0"/>
          <a:stretch/>
        </p:blipFill>
        <p:spPr>
          <a:xfrm>
            <a:off x="841920" y="1708359"/>
            <a:ext cx="2975420" cy="337214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16"/>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عِندَ نِهَايَةِ هذِهِ الحِصَّةِ، سَتَكُونُونَ قَادِرِينَ عَلَى:</a:t>
            </a:r>
            <a:br>
              <a:rPr lang="ar-MA"/>
            </a:br>
            <a:endParaRPr/>
          </a:p>
        </p:txBody>
      </p:sp>
      <p:sp>
        <p:nvSpPr>
          <p:cNvPr id="502" name="Google Shape;502;p16"/>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يشرح المدرس أهداف الحصة، والمطلوب من المتعلم في كل هدف.</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sp>
        <p:nvSpPr>
          <p:cNvPr id="503" name="Google Shape;503;p16"/>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504" name="Google Shape;504;p16"/>
          <p:cNvPicPr preferRelativeResize="0"/>
          <p:nvPr/>
        </p:nvPicPr>
        <p:blipFill rotWithShape="1">
          <a:blip r:embed="rId3">
            <a:alphaModFix/>
          </a:blip>
          <a:srcRect b="0" l="0" r="0" t="0"/>
          <a:stretch/>
        </p:blipFill>
        <p:spPr>
          <a:xfrm>
            <a:off x="10688917" y="3794627"/>
            <a:ext cx="707602" cy="707602"/>
          </a:xfrm>
          <a:prstGeom prst="rect">
            <a:avLst/>
          </a:prstGeom>
          <a:noFill/>
          <a:ln>
            <a:noFill/>
          </a:ln>
        </p:spPr>
      </p:pic>
      <p:sp>
        <p:nvSpPr>
          <p:cNvPr id="505" name="Google Shape;505;p16"/>
          <p:cNvSpPr/>
          <p:nvPr/>
        </p:nvSpPr>
        <p:spPr>
          <a:xfrm>
            <a:off x="1063515" y="3680610"/>
            <a:ext cx="9097150"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3200" u="none" cap="none" strike="noStrike">
                <a:solidFill>
                  <a:srgbClr val="106585"/>
                </a:solidFill>
                <a:latin typeface="Calibri"/>
                <a:ea typeface="Calibri"/>
                <a:cs typeface="Calibri"/>
                <a:sym typeface="Calibri"/>
              </a:rPr>
              <a:t>كتابة نص إخباري.</a:t>
            </a:r>
            <a:endParaRPr b="1" i="0" sz="3200" u="none" cap="none" strike="noStrike">
              <a:solidFill>
                <a:srgbClr val="106585"/>
              </a:solidFill>
              <a:latin typeface="Calibri"/>
              <a:ea typeface="Calibri"/>
              <a:cs typeface="Calibri"/>
              <a:sym typeface="Calibri"/>
            </a:endParaRPr>
          </a:p>
        </p:txBody>
      </p:sp>
      <p:pic>
        <p:nvPicPr>
          <p:cNvPr id="506" name="Google Shape;506;p16"/>
          <p:cNvPicPr preferRelativeResize="0"/>
          <p:nvPr/>
        </p:nvPicPr>
        <p:blipFill rotWithShape="1">
          <a:blip r:embed="rId4">
            <a:alphaModFix/>
          </a:blip>
          <a:srcRect b="0" l="0" r="0" t="0"/>
          <a:stretch/>
        </p:blipFill>
        <p:spPr>
          <a:xfrm>
            <a:off x="163283" y="512692"/>
            <a:ext cx="591916" cy="591916"/>
          </a:xfrm>
          <a:prstGeom prst="rect">
            <a:avLst/>
          </a:prstGeom>
          <a:noFill/>
          <a:ln>
            <a:noFill/>
          </a:ln>
        </p:spPr>
      </p:pic>
      <p:pic>
        <p:nvPicPr>
          <p:cNvPr id="507" name="Google Shape;507;p16"/>
          <p:cNvPicPr preferRelativeResize="0"/>
          <p:nvPr/>
        </p:nvPicPr>
        <p:blipFill rotWithShape="1">
          <a:blip r:embed="rId3">
            <a:alphaModFix/>
          </a:blip>
          <a:srcRect b="0" l="0" r="0" t="0"/>
          <a:stretch/>
        </p:blipFill>
        <p:spPr>
          <a:xfrm>
            <a:off x="10632560" y="2095563"/>
            <a:ext cx="707602" cy="707602"/>
          </a:xfrm>
          <a:prstGeom prst="rect">
            <a:avLst/>
          </a:prstGeom>
          <a:noFill/>
          <a:ln>
            <a:noFill/>
          </a:ln>
        </p:spPr>
      </p:pic>
      <p:sp>
        <p:nvSpPr>
          <p:cNvPr id="508" name="Google Shape;508;p16"/>
          <p:cNvSpPr/>
          <p:nvPr/>
        </p:nvSpPr>
        <p:spPr>
          <a:xfrm>
            <a:off x="1014352" y="2038555"/>
            <a:ext cx="9097150"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3200" u="none" cap="none" strike="noStrike">
                <a:solidFill>
                  <a:srgbClr val="106585"/>
                </a:solidFill>
                <a:latin typeface="Calibri"/>
                <a:ea typeface="Calibri"/>
                <a:cs typeface="Calibri"/>
                <a:sym typeface="Calibri"/>
              </a:rPr>
              <a:t>تطبيق المكتسبات  القبلية على نص نموذج</a:t>
            </a:r>
            <a:r>
              <a:rPr b="1" i="0" lang="ar-MA" sz="3200" u="none" cap="none" strike="noStrike">
                <a:solidFill>
                  <a:srgbClr val="106585"/>
                </a:solidFill>
                <a:latin typeface="Arial"/>
                <a:ea typeface="Arial"/>
                <a:cs typeface="Arial"/>
                <a:sym typeface="Arial"/>
              </a:rPr>
              <a:t>.</a:t>
            </a:r>
            <a:r>
              <a:rPr b="1" i="0" lang="ar-MA" sz="3200" u="none" cap="none" strike="noStrike">
                <a:solidFill>
                  <a:srgbClr val="106585"/>
                </a:solidFill>
                <a:latin typeface="Calibri"/>
                <a:ea typeface="Calibri"/>
                <a:cs typeface="Calibri"/>
                <a:sym typeface="Calibri"/>
              </a:rPr>
              <a:t> </a:t>
            </a:r>
            <a:endParaRPr b="1" i="0" sz="3200" u="none" cap="none" strike="noStrike">
              <a:solidFill>
                <a:srgbClr val="106585"/>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4"/>
                                        </p:tgtEl>
                                        <p:attrNameLst>
                                          <p:attrName>style.visibility</p:attrName>
                                        </p:attrNameLst>
                                      </p:cBhvr>
                                      <p:to>
                                        <p:strVal val="visible"/>
                                      </p:to>
                                    </p:set>
                                    <p:animEffect filter="fade" transition="in">
                                      <p:cBhvr>
                                        <p:cTn dur="2000"/>
                                        <p:tgtEl>
                                          <p:spTgt spid="5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5"/>
                                        </p:tgtEl>
                                        <p:attrNameLst>
                                          <p:attrName>style.visibility</p:attrName>
                                        </p:attrNameLst>
                                      </p:cBhvr>
                                      <p:to>
                                        <p:strVal val="visible"/>
                                      </p:to>
                                    </p:set>
                                    <p:animEffect filter="fade" transition="in">
                                      <p:cBhvr>
                                        <p:cTn dur="500"/>
                                        <p:tgtEl>
                                          <p:spTgt spid="5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gtEl>
                                        <p:attrNameLst>
                                          <p:attrName>style.visibility</p:attrName>
                                        </p:attrNameLst>
                                      </p:cBhvr>
                                      <p:to>
                                        <p:strVal val="visible"/>
                                      </p:to>
                                    </p:set>
                                    <p:animEffect filter="fade" transition="in">
                                      <p:cBhvr>
                                        <p:cTn dur="2000"/>
                                        <p:tgtEl>
                                          <p:spTgt spid="5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8"/>
                                        </p:tgtEl>
                                        <p:attrNameLst>
                                          <p:attrName>style.visibility</p:attrName>
                                        </p:attrNameLst>
                                      </p:cBhvr>
                                      <p:to>
                                        <p:strVal val="visible"/>
                                      </p:to>
                                    </p:set>
                                    <p:animEffect filter="fade" transition="in">
                                      <p:cBhvr>
                                        <p:cTn dur="500"/>
                                        <p:tgtEl>
                                          <p:spTgt spid="5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512" name="Shape 512"/>
        <p:cNvGrpSpPr/>
        <p:nvPr/>
      </p:nvGrpSpPr>
      <p:grpSpPr>
        <a:xfrm>
          <a:off x="0" y="0"/>
          <a:ext cx="0" cy="0"/>
          <a:chOff x="0" y="0"/>
          <a:chExt cx="0" cy="0"/>
        </a:xfrm>
      </p:grpSpPr>
      <p:grpSp>
        <p:nvGrpSpPr>
          <p:cNvPr id="513" name="Google Shape;513;p17"/>
          <p:cNvGrpSpPr/>
          <p:nvPr/>
        </p:nvGrpSpPr>
        <p:grpSpPr>
          <a:xfrm>
            <a:off x="812159" y="829917"/>
            <a:ext cx="10567685" cy="5198169"/>
            <a:chOff x="2184400" y="1402025"/>
            <a:chExt cx="7823200" cy="4942038"/>
          </a:xfrm>
        </p:grpSpPr>
        <p:sp>
          <p:nvSpPr>
            <p:cNvPr id="514" name="Google Shape;514;p17"/>
            <p:cNvSpPr/>
            <p:nvPr/>
          </p:nvSpPr>
          <p:spPr>
            <a:xfrm>
              <a:off x="2184400" y="1402025"/>
              <a:ext cx="7823200" cy="4942038"/>
            </a:xfrm>
            <a:prstGeom prst="roundRect">
              <a:avLst>
                <a:gd fmla="val 2665" name="adj"/>
              </a:avLst>
            </a:prstGeom>
            <a:solidFill>
              <a:srgbClr val="0F9ED5"/>
            </a:solidFill>
            <a:ln cap="flat" cmpd="sng" w="19050">
              <a:solidFill>
                <a:srgbClr val="0F9ED5"/>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515" name="Google Shape;515;p1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a:p>
              <a:pPr indent="0" lvl="0" marL="0" marR="0" rtl="0" algn="ctr">
                <a:spcBef>
                  <a:spcPts val="0"/>
                </a:spcBef>
                <a:spcAft>
                  <a:spcPts val="0"/>
                </a:spcAft>
                <a:buNone/>
              </a:pPr>
              <a:r>
                <a:rPr b="1" i="0" lang="ar-MA" sz="4400" u="none" cap="none" strike="noStrike">
                  <a:solidFill>
                    <a:srgbClr val="0F9ED5"/>
                  </a:solidFill>
                  <a:latin typeface="Calibri"/>
                  <a:ea typeface="Calibri"/>
                  <a:cs typeface="Calibri"/>
                  <a:sym typeface="Calibri"/>
                </a:rPr>
                <a:t>الممارسة الموجهة الجماعية</a:t>
              </a:r>
              <a:endParaRPr b="1" i="0" sz="4400" u="none" cap="none" strike="noStrike">
                <a:solidFill>
                  <a:srgbClr val="0F9ED5"/>
                </a:solidFill>
                <a:latin typeface="Calibri"/>
                <a:ea typeface="Calibri"/>
                <a:cs typeface="Calibri"/>
                <a:sym typeface="Calibri"/>
              </a:endParaRPr>
            </a:p>
          </p:txBody>
        </p:sp>
      </p:grpSp>
      <p:grpSp>
        <p:nvGrpSpPr>
          <p:cNvPr id="516" name="Google Shape;516;p17"/>
          <p:cNvGrpSpPr/>
          <p:nvPr/>
        </p:nvGrpSpPr>
        <p:grpSpPr>
          <a:xfrm>
            <a:off x="8796759" y="4917801"/>
            <a:ext cx="2425143" cy="936371"/>
            <a:chOff x="8796759" y="4917801"/>
            <a:chExt cx="2425142" cy="936370"/>
          </a:xfrm>
        </p:grpSpPr>
        <p:sp>
          <p:nvSpPr>
            <p:cNvPr id="517" name="Google Shape;517;p17"/>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518" name="Google Shape;518;p17"/>
            <p:cNvSpPr/>
            <p:nvPr/>
          </p:nvSpPr>
          <p:spPr>
            <a:xfrm>
              <a:off x="8796759" y="5060928"/>
              <a:ext cx="1569327"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b="1" i="0" sz="3600" u="none" cap="none" strike="noStrike">
                <a:solidFill>
                  <a:srgbClr val="000000"/>
                </a:solidFill>
                <a:latin typeface="Calibri"/>
                <a:ea typeface="Calibri"/>
                <a:cs typeface="Calibri"/>
                <a:sym typeface="Calibri"/>
              </a:endParaRPr>
            </a:p>
          </p:txBody>
        </p:sp>
      </p:grpSp>
      <p:sp>
        <p:nvSpPr>
          <p:cNvPr id="519" name="Google Shape;519;p17"/>
          <p:cNvSpPr txBox="1"/>
          <p:nvPr/>
        </p:nvSpPr>
        <p:spPr>
          <a:xfrm>
            <a:off x="5006985" y="1885513"/>
            <a:ext cx="5595077" cy="1877437"/>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Clr>
                <a:srgbClr val="44546A"/>
              </a:buClr>
              <a:buSzPts val="4400"/>
              <a:buFont typeface="Calibri"/>
              <a:buNone/>
            </a:pPr>
            <a:r>
              <a:rPr b="1" i="0" lang="ar-MA" sz="4400" u="none" cap="none" strike="noStrike">
                <a:solidFill>
                  <a:srgbClr val="44546A"/>
                </a:solidFill>
                <a:latin typeface="Calibri"/>
                <a:ea typeface="Calibri"/>
                <a:cs typeface="Calibri"/>
                <a:sym typeface="Calibri"/>
              </a:rPr>
              <a:t>النشاط الأول:</a:t>
            </a:r>
            <a:endParaRPr b="0" i="0" sz="3600" u="none" cap="none" strike="noStrike">
              <a:solidFill>
                <a:schemeClr val="dk1"/>
              </a:solidFill>
              <a:latin typeface="Arial"/>
              <a:ea typeface="Arial"/>
              <a:cs typeface="Arial"/>
              <a:sym typeface="Arial"/>
            </a:endParaRPr>
          </a:p>
          <a:p>
            <a:pPr indent="0" lvl="0" marL="0" marR="0" rtl="1" algn="ctr">
              <a:spcBef>
                <a:spcPts val="0"/>
              </a:spcBef>
              <a:spcAft>
                <a:spcPts val="0"/>
              </a:spcAft>
              <a:buClr>
                <a:schemeClr val="accent2"/>
              </a:buClr>
              <a:buSzPts val="3600"/>
              <a:buFont typeface="Calibri"/>
              <a:buNone/>
            </a:pPr>
            <a:r>
              <a:rPr b="1" i="0" lang="ar-MA" sz="3600" u="none" cap="none" strike="noStrike">
                <a:solidFill>
                  <a:schemeClr val="accent2"/>
                </a:solidFill>
                <a:latin typeface="Calibri"/>
                <a:ea typeface="Calibri"/>
                <a:cs typeface="Calibri"/>
                <a:sym typeface="Calibri"/>
              </a:rPr>
              <a:t>تطبيق المكتسبات القبلية على نص نموذج</a:t>
            </a:r>
            <a:endParaRPr/>
          </a:p>
        </p:txBody>
      </p:sp>
      <p:sp>
        <p:nvSpPr>
          <p:cNvPr id="520" name="Google Shape;520;p17"/>
          <p:cNvSpPr txBox="1"/>
          <p:nvPr/>
        </p:nvSpPr>
        <p:spPr>
          <a:xfrm>
            <a:off x="8383173" y="5157380"/>
            <a:ext cx="176756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ar-MA" sz="2800" u="none" cap="none" strike="noStrike">
                <a:solidFill>
                  <a:srgbClr val="44546A"/>
                </a:solidFill>
                <a:latin typeface="Arial"/>
                <a:ea typeface="Arial"/>
                <a:cs typeface="Arial"/>
                <a:sym typeface="Arial"/>
              </a:rPr>
              <a:t>(15  دقائق)</a:t>
            </a:r>
            <a:endParaRPr sz="2800">
              <a:solidFill>
                <a:schemeClr val="dk1"/>
              </a:solidFill>
              <a:latin typeface="Arial"/>
              <a:ea typeface="Arial"/>
              <a:cs typeface="Arial"/>
              <a:sym typeface="Arial"/>
            </a:endParaRPr>
          </a:p>
        </p:txBody>
      </p:sp>
      <p:pic>
        <p:nvPicPr>
          <p:cNvPr id="521" name="Google Shape;521;p17"/>
          <p:cNvPicPr preferRelativeResize="0"/>
          <p:nvPr/>
        </p:nvPicPr>
        <p:blipFill rotWithShape="1">
          <a:blip r:embed="rId4">
            <a:alphaModFix/>
          </a:blip>
          <a:srcRect b="0" l="0" r="0" t="0"/>
          <a:stretch/>
        </p:blipFill>
        <p:spPr>
          <a:xfrm>
            <a:off x="1136170" y="1387929"/>
            <a:ext cx="3227825" cy="237502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18"/>
          <p:cNvSpPr txBox="1"/>
          <p:nvPr/>
        </p:nvSpPr>
        <p:spPr>
          <a:xfrm>
            <a:off x="1022555" y="237554"/>
            <a:ext cx="10317607" cy="40006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2000">
                <a:solidFill>
                  <a:srgbClr val="757070"/>
                </a:solidFill>
                <a:latin typeface="Calibri"/>
                <a:ea typeface="Calibri"/>
                <a:cs typeface="Calibri"/>
                <a:sym typeface="Calibri"/>
              </a:rPr>
              <a:t>نبدأ أولا، بتفعيل المكتسبات والموارد السابقة،  ثم ننتقل إلى تطبيقها على النص النموذج  (الكراسة ص. 57)</a:t>
            </a:r>
            <a:endParaRPr/>
          </a:p>
        </p:txBody>
      </p:sp>
      <p:sp>
        <p:nvSpPr>
          <p:cNvPr id="527" name="Google Shape;527;p18"/>
          <p:cNvSpPr txBox="1"/>
          <p:nvPr/>
        </p:nvSpPr>
        <p:spPr>
          <a:xfrm>
            <a:off x="815567" y="630051"/>
            <a:ext cx="10560865" cy="271791"/>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lang="ar-MA" sz="1400">
                <a:solidFill>
                  <a:srgbClr val="AEAEAE"/>
                </a:solidFill>
                <a:latin typeface="Arial"/>
                <a:ea typeface="Arial"/>
                <a:cs typeface="Arial"/>
                <a:sym typeface="Arial"/>
              </a:rPr>
              <a:t>يوجه المدرس المتعلمين إلى استرجاع المكتسبات القبلية وتفعيلها، معتمدا أسئلة تروم التذكير والتثبيت</a:t>
            </a:r>
            <a:endParaRPr sz="1200">
              <a:solidFill>
                <a:srgbClr val="BFBFBF"/>
              </a:solidFill>
              <a:latin typeface="Arial"/>
              <a:ea typeface="Arial"/>
              <a:cs typeface="Arial"/>
              <a:sym typeface="Arial"/>
            </a:endParaRPr>
          </a:p>
        </p:txBody>
      </p:sp>
      <p:sp>
        <p:nvSpPr>
          <p:cNvPr id="528" name="Google Shape;528;p18"/>
          <p:cNvSpPr txBox="1"/>
          <p:nvPr/>
        </p:nvSpPr>
        <p:spPr>
          <a:xfrm>
            <a:off x="5791200" y="1843630"/>
            <a:ext cx="3505201" cy="646331"/>
          </a:xfrm>
          <a:prstGeom prst="rect">
            <a:avLst/>
          </a:prstGeom>
          <a:solidFill>
            <a:srgbClr val="F2CDED"/>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3200">
                <a:solidFill>
                  <a:srgbClr val="002060"/>
                </a:solidFill>
                <a:latin typeface="Calibri"/>
                <a:ea typeface="Calibri"/>
                <a:cs typeface="Calibri"/>
                <a:sym typeface="Calibri"/>
              </a:rPr>
              <a:t>❶</a:t>
            </a:r>
            <a:r>
              <a:rPr b="1" lang="ar-MA" sz="3600">
                <a:solidFill>
                  <a:srgbClr val="002060"/>
                </a:solidFill>
                <a:latin typeface="Sakkal Majalla"/>
                <a:ea typeface="Sakkal Majalla"/>
                <a:cs typeface="Sakkal Majalla"/>
                <a:sym typeface="Sakkal Majalla"/>
              </a:rPr>
              <a:t>- العناصر</a:t>
            </a:r>
            <a:endParaRPr b="1" sz="2000">
              <a:solidFill>
                <a:srgbClr val="002060"/>
              </a:solidFill>
              <a:latin typeface="Sakkal Majalla"/>
              <a:ea typeface="Sakkal Majalla"/>
              <a:cs typeface="Sakkal Majalla"/>
              <a:sym typeface="Sakkal Majalla"/>
            </a:endParaRPr>
          </a:p>
        </p:txBody>
      </p:sp>
      <p:sp>
        <p:nvSpPr>
          <p:cNvPr id="529" name="Google Shape;529;p18"/>
          <p:cNvSpPr txBox="1"/>
          <p:nvPr/>
        </p:nvSpPr>
        <p:spPr>
          <a:xfrm>
            <a:off x="5924213" y="3122825"/>
            <a:ext cx="3505201" cy="1015663"/>
          </a:xfrm>
          <a:prstGeom prst="rect">
            <a:avLst/>
          </a:prstGeom>
          <a:solidFill>
            <a:srgbClr val="A3C5ED"/>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3200">
                <a:solidFill>
                  <a:srgbClr val="002060"/>
                </a:solidFill>
                <a:latin typeface="Calibri"/>
                <a:ea typeface="Calibri"/>
                <a:cs typeface="Calibri"/>
                <a:sym typeface="Calibri"/>
              </a:rPr>
              <a:t>❷</a:t>
            </a:r>
            <a:r>
              <a:rPr b="1" lang="ar-MA" sz="3600">
                <a:solidFill>
                  <a:srgbClr val="002060"/>
                </a:solidFill>
                <a:latin typeface="Sakkal Majalla"/>
                <a:ea typeface="Sakkal Majalla"/>
                <a:cs typeface="Sakkal Majalla"/>
                <a:sym typeface="Sakkal Majalla"/>
              </a:rPr>
              <a:t>- </a:t>
            </a:r>
            <a:r>
              <a:rPr b="1" lang="ar-MA" sz="3200">
                <a:solidFill>
                  <a:srgbClr val="002060"/>
                </a:solidFill>
                <a:latin typeface="Sakkal Majalla"/>
                <a:ea typeface="Sakkal Majalla"/>
                <a:cs typeface="Sakkal Majalla"/>
                <a:sym typeface="Sakkal Majalla"/>
              </a:rPr>
              <a:t>الخطاطة الإخبارية</a:t>
            </a:r>
            <a:endParaRPr/>
          </a:p>
          <a:p>
            <a:pPr indent="0" lvl="0" marL="0" marR="0" rtl="1" algn="ctr">
              <a:spcBef>
                <a:spcPts val="0"/>
              </a:spcBef>
              <a:spcAft>
                <a:spcPts val="0"/>
              </a:spcAft>
              <a:buNone/>
            </a:pPr>
            <a:r>
              <a:rPr b="1" lang="ar-MA" sz="2400">
                <a:solidFill>
                  <a:srgbClr val="002060"/>
                </a:solidFill>
                <a:latin typeface="Sakkal Majalla"/>
                <a:ea typeface="Sakkal Majalla"/>
                <a:cs typeface="Sakkal Majalla"/>
                <a:sym typeface="Sakkal Majalla"/>
              </a:rPr>
              <a:t>(تنظيم العناصر)</a:t>
            </a:r>
            <a:endParaRPr/>
          </a:p>
        </p:txBody>
      </p:sp>
      <p:sp>
        <p:nvSpPr>
          <p:cNvPr id="530" name="Google Shape;530;p18"/>
          <p:cNvSpPr txBox="1"/>
          <p:nvPr/>
        </p:nvSpPr>
        <p:spPr>
          <a:xfrm>
            <a:off x="5638800" y="4858057"/>
            <a:ext cx="3737600" cy="646331"/>
          </a:xfrm>
          <a:prstGeom prst="rect">
            <a:avLst/>
          </a:prstGeom>
          <a:solidFill>
            <a:srgbClr val="81E490"/>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3200">
                <a:solidFill>
                  <a:srgbClr val="002060"/>
                </a:solidFill>
                <a:latin typeface="Calibri"/>
                <a:ea typeface="Calibri"/>
                <a:cs typeface="Calibri"/>
                <a:sym typeface="Calibri"/>
              </a:rPr>
              <a:t>❸</a:t>
            </a:r>
            <a:r>
              <a:rPr b="1" lang="ar-MA" sz="3600">
                <a:solidFill>
                  <a:srgbClr val="002060"/>
                </a:solidFill>
                <a:latin typeface="Sakkal Majalla"/>
                <a:ea typeface="Sakkal Majalla"/>
                <a:cs typeface="Sakkal Majalla"/>
                <a:sym typeface="Sakkal Majalla"/>
              </a:rPr>
              <a:t>- الموارد</a:t>
            </a:r>
            <a:endParaRPr b="1" sz="2000">
              <a:solidFill>
                <a:srgbClr val="002060"/>
              </a:solidFill>
              <a:latin typeface="Sakkal Majalla"/>
              <a:ea typeface="Sakkal Majalla"/>
              <a:cs typeface="Sakkal Majalla"/>
              <a:sym typeface="Sakkal Majalla"/>
            </a:endParaRPr>
          </a:p>
        </p:txBody>
      </p:sp>
      <p:sp>
        <p:nvSpPr>
          <p:cNvPr id="531" name="Google Shape;531;p18"/>
          <p:cNvSpPr/>
          <p:nvPr/>
        </p:nvSpPr>
        <p:spPr>
          <a:xfrm>
            <a:off x="9654049" y="2068847"/>
            <a:ext cx="936000" cy="3276601"/>
          </a:xfrm>
          <a:prstGeom prst="rightBrace">
            <a:avLst>
              <a:gd fmla="val 8333" name="adj1"/>
              <a:gd fmla="val 50000" name="adj2"/>
            </a:avLst>
          </a:prstGeom>
          <a:noFill/>
          <a:ln cap="flat" cmpd="sng" w="190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532" name="Google Shape;532;p18"/>
          <p:cNvSpPr txBox="1"/>
          <p:nvPr/>
        </p:nvSpPr>
        <p:spPr>
          <a:xfrm rot="-5400000">
            <a:off x="9609884" y="3410635"/>
            <a:ext cx="3505201" cy="646331"/>
          </a:xfrm>
          <a:prstGeom prst="rect">
            <a:avLst/>
          </a:prstGeom>
          <a:solidFill>
            <a:srgbClr val="FFC000"/>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lang="ar-MA" sz="3600">
                <a:solidFill>
                  <a:srgbClr val="002060"/>
                </a:solidFill>
                <a:latin typeface="Sakkal Majalla"/>
                <a:ea typeface="Sakkal Majalla"/>
                <a:cs typeface="Sakkal Majalla"/>
                <a:sym typeface="Sakkal Majalla"/>
              </a:rPr>
              <a:t>النص الإخباري</a:t>
            </a:r>
            <a:endParaRPr b="1" sz="2000">
              <a:solidFill>
                <a:srgbClr val="002060"/>
              </a:solidFill>
              <a:latin typeface="Sakkal Majalla"/>
              <a:ea typeface="Sakkal Majalla"/>
              <a:cs typeface="Sakkal Majalla"/>
              <a:sym typeface="Sakkal Majall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19"/>
          <p:cNvSpPr txBox="1"/>
          <p:nvPr/>
        </p:nvSpPr>
        <p:spPr>
          <a:xfrm>
            <a:off x="1022555" y="158898"/>
            <a:ext cx="10317607" cy="40006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2000">
                <a:solidFill>
                  <a:srgbClr val="757070"/>
                </a:solidFill>
                <a:latin typeface="Calibri"/>
                <a:ea typeface="Calibri"/>
                <a:cs typeface="Calibri"/>
                <a:sym typeface="Calibri"/>
              </a:rPr>
              <a:t>نبدأ أولا، بتفعيل المكتسبات والموارد السابقة،  ثم ننتقل إلى تطبيقها على النص النموذج  (الكراسة ص. 57)</a:t>
            </a:r>
            <a:endParaRPr/>
          </a:p>
        </p:txBody>
      </p:sp>
      <p:sp>
        <p:nvSpPr>
          <p:cNvPr id="538" name="Google Shape;538;p19"/>
          <p:cNvSpPr txBox="1"/>
          <p:nvPr/>
        </p:nvSpPr>
        <p:spPr>
          <a:xfrm>
            <a:off x="815567" y="564908"/>
            <a:ext cx="10560865" cy="271791"/>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lang="ar-MA" sz="1400">
                <a:solidFill>
                  <a:srgbClr val="AEAEAE"/>
                </a:solidFill>
                <a:latin typeface="Arial"/>
                <a:ea typeface="Arial"/>
                <a:cs typeface="Arial"/>
                <a:sym typeface="Arial"/>
              </a:rPr>
              <a:t>يعرض المدرس النص النموذج ويوجه المتعلمين  إلى  قراءته ، وتحديد عناصره الإخبارية مستعينا بالجدول المخصص لذلك. </a:t>
            </a:r>
            <a:endParaRPr sz="1200">
              <a:solidFill>
                <a:srgbClr val="BFBFBF"/>
              </a:solidFill>
              <a:latin typeface="Arial"/>
              <a:ea typeface="Arial"/>
              <a:cs typeface="Arial"/>
              <a:sym typeface="Arial"/>
            </a:endParaRPr>
          </a:p>
        </p:txBody>
      </p:sp>
      <p:sp>
        <p:nvSpPr>
          <p:cNvPr id="539" name="Google Shape;539;p19"/>
          <p:cNvSpPr txBox="1"/>
          <p:nvPr/>
        </p:nvSpPr>
        <p:spPr>
          <a:xfrm>
            <a:off x="1831414" y="1269620"/>
            <a:ext cx="8379386" cy="1200329"/>
          </a:xfrm>
          <a:prstGeom prst="rect">
            <a:avLst/>
          </a:prstGeom>
          <a:solidFill>
            <a:srgbClr val="F2CDED"/>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lang="ar-MA" sz="3200">
                <a:solidFill>
                  <a:srgbClr val="002060"/>
                </a:solidFill>
                <a:latin typeface="Sakkal Majalla"/>
                <a:ea typeface="Sakkal Majalla"/>
                <a:cs typeface="Sakkal Majalla"/>
                <a:sym typeface="Sakkal Majalla"/>
              </a:rPr>
              <a:t>-الخطاطة النص الإخباري</a:t>
            </a:r>
            <a:endParaRPr/>
          </a:p>
          <a:p>
            <a:pPr indent="0" lvl="0" marL="0" marR="0" rtl="1" algn="ctr">
              <a:spcBef>
                <a:spcPts val="0"/>
              </a:spcBef>
              <a:spcAft>
                <a:spcPts val="0"/>
              </a:spcAft>
              <a:buNone/>
            </a:pPr>
            <a:r>
              <a:rPr b="1" lang="ar-MA" sz="2000">
                <a:solidFill>
                  <a:schemeClr val="dk1"/>
                </a:solidFill>
                <a:latin typeface="Calibri"/>
                <a:ea typeface="Calibri"/>
                <a:cs typeface="Calibri"/>
                <a:sym typeface="Calibri"/>
              </a:rPr>
              <a:t>النص الإخباري</a:t>
            </a:r>
            <a:r>
              <a:rPr lang="ar-MA" sz="2000">
                <a:solidFill>
                  <a:schemeClr val="dk1"/>
                </a:solidFill>
                <a:latin typeface="Calibri"/>
                <a:ea typeface="Calibri"/>
                <a:cs typeface="Calibri"/>
                <a:sym typeface="Calibri"/>
              </a:rPr>
              <a:t> هو نص ينقل خبرا أو حدثا واقعيا بموضوعية ودقة، دون إبداء رأي شخصي</a:t>
            </a:r>
            <a:endParaRPr/>
          </a:p>
          <a:p>
            <a:pPr indent="0" lvl="0" marL="0" marR="0" rtl="1" algn="ctr">
              <a:spcBef>
                <a:spcPts val="0"/>
              </a:spcBef>
              <a:spcAft>
                <a:spcPts val="0"/>
              </a:spcAft>
              <a:buNone/>
            </a:pPr>
            <a:r>
              <a:rPr b="1" lang="ar-MA" sz="2000">
                <a:solidFill>
                  <a:srgbClr val="002060"/>
                </a:solidFill>
                <a:latin typeface="Calibri"/>
                <a:ea typeface="Calibri"/>
                <a:cs typeface="Calibri"/>
                <a:sym typeface="Calibri"/>
              </a:rPr>
              <a:t>وفق مخطط منظم يتكون من: العنوان- المقدمة- العرض- الخاتمة</a:t>
            </a:r>
            <a:endParaRPr/>
          </a:p>
        </p:txBody>
      </p:sp>
      <p:sp>
        <p:nvSpPr>
          <p:cNvPr id="540" name="Google Shape;540;p19"/>
          <p:cNvSpPr txBox="1"/>
          <p:nvPr/>
        </p:nvSpPr>
        <p:spPr>
          <a:xfrm>
            <a:off x="9428035" y="3540006"/>
            <a:ext cx="1812979" cy="461665"/>
          </a:xfrm>
          <a:prstGeom prst="rect">
            <a:avLst/>
          </a:prstGeom>
          <a:solidFill>
            <a:srgbClr val="B3E5A0"/>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lang="ar-MA" sz="2400">
                <a:solidFill>
                  <a:srgbClr val="0070C0"/>
                </a:solidFill>
                <a:latin typeface="Sakkal Majalla"/>
                <a:ea typeface="Sakkal Majalla"/>
                <a:cs typeface="Sakkal Majalla"/>
                <a:sym typeface="Sakkal Majalla"/>
              </a:rPr>
              <a:t>العنوان:</a:t>
            </a:r>
            <a:endParaRPr b="1" sz="1400">
              <a:solidFill>
                <a:srgbClr val="002060"/>
              </a:solidFill>
              <a:latin typeface="Sakkal Majalla"/>
              <a:ea typeface="Sakkal Majalla"/>
              <a:cs typeface="Sakkal Majalla"/>
              <a:sym typeface="Sakkal Majalla"/>
            </a:endParaRPr>
          </a:p>
        </p:txBody>
      </p:sp>
      <p:sp>
        <p:nvSpPr>
          <p:cNvPr id="541" name="Google Shape;541;p19"/>
          <p:cNvSpPr/>
          <p:nvPr/>
        </p:nvSpPr>
        <p:spPr>
          <a:xfrm rot="-5400000">
            <a:off x="5649568" y="-1194533"/>
            <a:ext cx="858449" cy="8264013"/>
          </a:xfrm>
          <a:prstGeom prst="rightBrace">
            <a:avLst>
              <a:gd fmla="val 8333" name="adj1"/>
              <a:gd fmla="val 50000" name="adj2"/>
            </a:avLst>
          </a:prstGeom>
          <a:noFill/>
          <a:ln cap="flat" cmpd="sng" w="190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542" name="Google Shape;542;p19"/>
          <p:cNvSpPr txBox="1"/>
          <p:nvPr/>
        </p:nvSpPr>
        <p:spPr>
          <a:xfrm>
            <a:off x="4269716" y="3552409"/>
            <a:ext cx="2423612" cy="461665"/>
          </a:xfrm>
          <a:prstGeom prst="rect">
            <a:avLst/>
          </a:prstGeom>
          <a:solidFill>
            <a:srgbClr val="B3E5A0"/>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lang="ar-MA" sz="2400">
                <a:solidFill>
                  <a:srgbClr val="0070C0"/>
                </a:solidFill>
                <a:latin typeface="Sakkal Majalla"/>
                <a:ea typeface="Sakkal Majalla"/>
                <a:cs typeface="Sakkal Majalla"/>
                <a:sym typeface="Sakkal Majalla"/>
              </a:rPr>
              <a:t>وسط الخبر/ العرض</a:t>
            </a:r>
            <a:endParaRPr b="1" sz="1400">
              <a:solidFill>
                <a:srgbClr val="0070C0"/>
              </a:solidFill>
              <a:latin typeface="Sakkal Majalla"/>
              <a:ea typeface="Sakkal Majalla"/>
              <a:cs typeface="Sakkal Majalla"/>
              <a:sym typeface="Sakkal Majalla"/>
            </a:endParaRPr>
          </a:p>
        </p:txBody>
      </p:sp>
      <p:sp>
        <p:nvSpPr>
          <p:cNvPr id="543" name="Google Shape;543;p19"/>
          <p:cNvSpPr txBox="1"/>
          <p:nvPr/>
        </p:nvSpPr>
        <p:spPr>
          <a:xfrm>
            <a:off x="1014057" y="3510428"/>
            <a:ext cx="2035277" cy="461665"/>
          </a:xfrm>
          <a:prstGeom prst="rect">
            <a:avLst/>
          </a:prstGeom>
          <a:solidFill>
            <a:srgbClr val="B3E5A0"/>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lang="ar-MA" sz="2400">
                <a:solidFill>
                  <a:srgbClr val="0070C0"/>
                </a:solidFill>
                <a:latin typeface="Sakkal Majalla"/>
                <a:ea typeface="Sakkal Majalla"/>
                <a:cs typeface="Sakkal Majalla"/>
                <a:sym typeface="Sakkal Majalla"/>
              </a:rPr>
              <a:t>خاتمة الخبر</a:t>
            </a:r>
            <a:endParaRPr b="1" sz="1400">
              <a:solidFill>
                <a:srgbClr val="0070C0"/>
              </a:solidFill>
              <a:latin typeface="Sakkal Majalla"/>
              <a:ea typeface="Sakkal Majalla"/>
              <a:cs typeface="Sakkal Majalla"/>
              <a:sym typeface="Sakkal Majalla"/>
            </a:endParaRPr>
          </a:p>
        </p:txBody>
      </p:sp>
      <p:sp>
        <p:nvSpPr>
          <p:cNvPr id="544" name="Google Shape;544;p19"/>
          <p:cNvSpPr txBox="1"/>
          <p:nvPr/>
        </p:nvSpPr>
        <p:spPr>
          <a:xfrm>
            <a:off x="6897369" y="3540007"/>
            <a:ext cx="2423612" cy="461665"/>
          </a:xfrm>
          <a:prstGeom prst="rect">
            <a:avLst/>
          </a:prstGeom>
          <a:solidFill>
            <a:srgbClr val="B3E5A0"/>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lang="ar-MA" sz="2400">
                <a:solidFill>
                  <a:srgbClr val="0070C0"/>
                </a:solidFill>
                <a:latin typeface="Sakkal Majalla"/>
                <a:ea typeface="Sakkal Majalla"/>
                <a:cs typeface="Sakkal Majalla"/>
                <a:sym typeface="Sakkal Majalla"/>
              </a:rPr>
              <a:t>مقدمة الخبر </a:t>
            </a:r>
            <a:endParaRPr b="1" sz="1400">
              <a:solidFill>
                <a:srgbClr val="002060"/>
              </a:solidFill>
              <a:latin typeface="Sakkal Majalla"/>
              <a:ea typeface="Sakkal Majalla"/>
              <a:cs typeface="Sakkal Majalla"/>
              <a:sym typeface="Sakkal Majall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39"/>
                                        </p:tgtEl>
                                        <p:attrNameLst>
                                          <p:attrName>style.visibility</p:attrName>
                                        </p:attrNameLst>
                                      </p:cBhvr>
                                      <p:to>
                                        <p:strVal val="visible"/>
                                      </p:to>
                                    </p:set>
                                    <p:anim calcmode="lin" valueType="num">
                                      <p:cBhvr additive="base">
                                        <p:cTn dur="500"/>
                                        <p:tgtEl>
                                          <p:spTgt spid="53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41"/>
                                        </p:tgtEl>
                                        <p:attrNameLst>
                                          <p:attrName>style.visibility</p:attrName>
                                        </p:attrNameLst>
                                      </p:cBhvr>
                                      <p:to>
                                        <p:strVal val="visible"/>
                                      </p:to>
                                    </p:set>
                                    <p:anim calcmode="lin" valueType="num">
                                      <p:cBhvr additive="base">
                                        <p:cTn dur="500"/>
                                        <p:tgtEl>
                                          <p:spTgt spid="54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40"/>
                                        </p:tgtEl>
                                        <p:attrNameLst>
                                          <p:attrName>style.visibility</p:attrName>
                                        </p:attrNameLst>
                                      </p:cBhvr>
                                      <p:to>
                                        <p:strVal val="visible"/>
                                      </p:to>
                                    </p:set>
                                    <p:anim calcmode="lin" valueType="num">
                                      <p:cBhvr additive="base">
                                        <p:cTn dur="500"/>
                                        <p:tgtEl>
                                          <p:spTgt spid="54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42"/>
                                        </p:tgtEl>
                                        <p:attrNameLst>
                                          <p:attrName>style.visibility</p:attrName>
                                        </p:attrNameLst>
                                      </p:cBhvr>
                                      <p:to>
                                        <p:strVal val="visible"/>
                                      </p:to>
                                    </p:set>
                                    <p:anim calcmode="lin" valueType="num">
                                      <p:cBhvr additive="base">
                                        <p:cTn dur="500"/>
                                        <p:tgtEl>
                                          <p:spTgt spid="54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43"/>
                                        </p:tgtEl>
                                        <p:attrNameLst>
                                          <p:attrName>style.visibility</p:attrName>
                                        </p:attrNameLst>
                                      </p:cBhvr>
                                      <p:to>
                                        <p:strVal val="visible"/>
                                      </p:to>
                                    </p:set>
                                    <p:anim calcmode="lin" valueType="num">
                                      <p:cBhvr additive="base">
                                        <p:cTn dur="500"/>
                                        <p:tgtEl>
                                          <p:spTgt spid="54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44"/>
                                        </p:tgtEl>
                                        <p:attrNameLst>
                                          <p:attrName>style.visibility</p:attrName>
                                        </p:attrNameLst>
                                      </p:cBhvr>
                                      <p:to>
                                        <p:strVal val="visible"/>
                                      </p:to>
                                    </p:set>
                                    <p:anim calcmode="lin" valueType="num">
                                      <p:cBhvr additive="base">
                                        <p:cTn dur="500"/>
                                        <p:tgtEl>
                                          <p:spTgt spid="54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20"/>
          <p:cNvSpPr txBox="1"/>
          <p:nvPr/>
        </p:nvSpPr>
        <p:spPr>
          <a:xfrm>
            <a:off x="1022555" y="168730"/>
            <a:ext cx="10317607" cy="40006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2000">
                <a:solidFill>
                  <a:srgbClr val="757070"/>
                </a:solidFill>
                <a:latin typeface="Arial"/>
                <a:ea typeface="Arial"/>
                <a:cs typeface="Arial"/>
                <a:sym typeface="Arial"/>
              </a:rPr>
              <a:t>الآن، ننتقل إلى النص النموذج، و</a:t>
            </a:r>
            <a:r>
              <a:rPr b="1" lang="ar-MA" sz="2000">
                <a:solidFill>
                  <a:srgbClr val="757070"/>
                </a:solidFill>
                <a:highlight>
                  <a:srgbClr val="FFFF00"/>
                </a:highlight>
                <a:latin typeface="Arial"/>
                <a:ea typeface="Arial"/>
                <a:cs typeface="Arial"/>
                <a:sym typeface="Arial"/>
              </a:rPr>
              <a:t>نبدأ بالقراءة</a:t>
            </a:r>
            <a:r>
              <a:rPr b="1" lang="ar-MA" sz="2000">
                <a:solidFill>
                  <a:srgbClr val="757070"/>
                </a:solidFill>
                <a:latin typeface="Arial"/>
                <a:ea typeface="Arial"/>
                <a:cs typeface="Arial"/>
                <a:sym typeface="Arial"/>
              </a:rPr>
              <a:t>، وأثناء ذلك حاولوا  تحديد عناصر النص الإخباري</a:t>
            </a:r>
            <a:endParaRPr b="1" sz="2000">
              <a:solidFill>
                <a:srgbClr val="757070"/>
              </a:solidFill>
              <a:latin typeface="Calibri"/>
              <a:ea typeface="Calibri"/>
              <a:cs typeface="Calibri"/>
              <a:sym typeface="Calibri"/>
            </a:endParaRPr>
          </a:p>
        </p:txBody>
      </p:sp>
      <p:sp>
        <p:nvSpPr>
          <p:cNvPr id="550" name="Google Shape;550;p20"/>
          <p:cNvSpPr txBox="1"/>
          <p:nvPr/>
        </p:nvSpPr>
        <p:spPr>
          <a:xfrm>
            <a:off x="815567" y="604236"/>
            <a:ext cx="10560865" cy="271791"/>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lang="ar-MA" sz="1400">
                <a:solidFill>
                  <a:srgbClr val="AEAEAE"/>
                </a:solidFill>
                <a:latin typeface="Arial"/>
                <a:ea typeface="Arial"/>
                <a:cs typeface="Arial"/>
                <a:sym typeface="Arial"/>
              </a:rPr>
              <a:t>يعرض المدرس النص النموذج ويوجه المتعلمين  إلى  قراءته ، وتحديد عناصره الإخبارية مستعينا بالجدول المخصص لذلك. (النشاط 1 في الكراسة ص. 57 )</a:t>
            </a:r>
            <a:endParaRPr sz="1200">
              <a:solidFill>
                <a:srgbClr val="BFBFBF"/>
              </a:solidFill>
              <a:latin typeface="Arial"/>
              <a:ea typeface="Arial"/>
              <a:cs typeface="Arial"/>
              <a:sym typeface="Arial"/>
            </a:endParaRPr>
          </a:p>
        </p:txBody>
      </p:sp>
      <p:pic>
        <p:nvPicPr>
          <p:cNvPr id="551" name="Google Shape;551;p20"/>
          <p:cNvPicPr preferRelativeResize="0"/>
          <p:nvPr/>
        </p:nvPicPr>
        <p:blipFill rotWithShape="1">
          <a:blip r:embed="rId3">
            <a:alphaModFix/>
          </a:blip>
          <a:srcRect b="0" l="0" r="0" t="0"/>
          <a:stretch/>
        </p:blipFill>
        <p:spPr>
          <a:xfrm>
            <a:off x="422787" y="1042219"/>
            <a:ext cx="11257935" cy="873865"/>
          </a:xfrm>
          <a:prstGeom prst="rect">
            <a:avLst/>
          </a:prstGeom>
          <a:noFill/>
          <a:ln>
            <a:noFill/>
          </a:ln>
        </p:spPr>
      </p:pic>
      <p:pic>
        <p:nvPicPr>
          <p:cNvPr id="552" name="Google Shape;552;p20"/>
          <p:cNvPicPr preferRelativeResize="0"/>
          <p:nvPr/>
        </p:nvPicPr>
        <p:blipFill rotWithShape="1">
          <a:blip r:embed="rId4">
            <a:alphaModFix/>
          </a:blip>
          <a:srcRect b="0" l="0" r="0" t="0"/>
          <a:stretch/>
        </p:blipFill>
        <p:spPr>
          <a:xfrm>
            <a:off x="1248697" y="2232743"/>
            <a:ext cx="9822426" cy="416805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21"/>
          <p:cNvSpPr txBox="1"/>
          <p:nvPr/>
        </p:nvSpPr>
        <p:spPr>
          <a:xfrm>
            <a:off x="1022555" y="158898"/>
            <a:ext cx="10317607" cy="40006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2000">
                <a:solidFill>
                  <a:srgbClr val="757070"/>
                </a:solidFill>
                <a:latin typeface="Arial"/>
                <a:ea typeface="Arial"/>
                <a:cs typeface="Arial"/>
                <a:sym typeface="Arial"/>
              </a:rPr>
              <a:t>الآن، ننتقل إلى النص النموذج، و</a:t>
            </a:r>
            <a:r>
              <a:rPr b="1" lang="ar-MA" sz="2000">
                <a:solidFill>
                  <a:srgbClr val="757070"/>
                </a:solidFill>
                <a:highlight>
                  <a:srgbClr val="FFFF00"/>
                </a:highlight>
                <a:latin typeface="Arial"/>
                <a:ea typeface="Arial"/>
                <a:cs typeface="Arial"/>
                <a:sym typeface="Arial"/>
              </a:rPr>
              <a:t>نبدأ بالقراءة</a:t>
            </a:r>
            <a:r>
              <a:rPr b="1" lang="ar-MA" sz="2000">
                <a:solidFill>
                  <a:srgbClr val="757070"/>
                </a:solidFill>
                <a:latin typeface="Arial"/>
                <a:ea typeface="Arial"/>
                <a:cs typeface="Arial"/>
                <a:sym typeface="Arial"/>
              </a:rPr>
              <a:t>، وأثناء ذلك حاولوا أن تحددوا عناصر النص الإخباري</a:t>
            </a:r>
            <a:endParaRPr b="1" sz="2000">
              <a:solidFill>
                <a:srgbClr val="757070"/>
              </a:solidFill>
              <a:latin typeface="Calibri"/>
              <a:ea typeface="Calibri"/>
              <a:cs typeface="Calibri"/>
              <a:sym typeface="Calibri"/>
            </a:endParaRPr>
          </a:p>
        </p:txBody>
      </p:sp>
      <p:sp>
        <p:nvSpPr>
          <p:cNvPr id="558" name="Google Shape;558;p21"/>
          <p:cNvSpPr txBox="1"/>
          <p:nvPr/>
        </p:nvSpPr>
        <p:spPr>
          <a:xfrm>
            <a:off x="815567" y="515748"/>
            <a:ext cx="10560865" cy="271791"/>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lang="ar-MA" sz="1400">
                <a:solidFill>
                  <a:srgbClr val="AEAEAE"/>
                </a:solidFill>
                <a:latin typeface="Arial"/>
                <a:ea typeface="Arial"/>
                <a:cs typeface="Arial"/>
                <a:sym typeface="Arial"/>
              </a:rPr>
              <a:t>يعرض المدرس النص النموذج ويوجه المتعلمين  إلى  قراءته ، وتحديد عناصره الإخبارية مستعينا بالجدول المخصص لذلك. (النشاط 1 في الكراسة ص. 57 )</a:t>
            </a:r>
            <a:endParaRPr sz="1200">
              <a:solidFill>
                <a:srgbClr val="BFBFBF"/>
              </a:solidFill>
              <a:latin typeface="Arial"/>
              <a:ea typeface="Arial"/>
              <a:cs typeface="Arial"/>
              <a:sym typeface="Arial"/>
            </a:endParaRPr>
          </a:p>
        </p:txBody>
      </p:sp>
      <p:sp>
        <p:nvSpPr>
          <p:cNvPr id="559" name="Google Shape;559;p21"/>
          <p:cNvSpPr txBox="1"/>
          <p:nvPr/>
        </p:nvSpPr>
        <p:spPr>
          <a:xfrm>
            <a:off x="5876418" y="1289750"/>
            <a:ext cx="5037388" cy="461665"/>
          </a:xfrm>
          <a:prstGeom prst="rect">
            <a:avLst/>
          </a:prstGeom>
          <a:solidFill>
            <a:srgbClr val="FAE2D5"/>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2400">
                <a:solidFill>
                  <a:srgbClr val="002060"/>
                </a:solidFill>
                <a:latin typeface="Arial"/>
                <a:ea typeface="Arial"/>
                <a:cs typeface="Arial"/>
                <a:sym typeface="Arial"/>
              </a:rPr>
              <a:t>النشاط 1 - أستخراج عناصر النص الإخباري: </a:t>
            </a:r>
            <a:endParaRPr b="1" sz="2400">
              <a:solidFill>
                <a:srgbClr val="002060"/>
              </a:solidFill>
              <a:latin typeface="Arial"/>
              <a:ea typeface="Arial"/>
              <a:cs typeface="Arial"/>
              <a:sym typeface="Arial"/>
            </a:endParaRPr>
          </a:p>
        </p:txBody>
      </p:sp>
      <p:pic>
        <p:nvPicPr>
          <p:cNvPr id="560" name="Google Shape;560;p21"/>
          <p:cNvPicPr preferRelativeResize="0"/>
          <p:nvPr/>
        </p:nvPicPr>
        <p:blipFill rotWithShape="1">
          <a:blip r:embed="rId3">
            <a:alphaModFix/>
          </a:blip>
          <a:srcRect b="0" l="0" r="0" t="0"/>
          <a:stretch/>
        </p:blipFill>
        <p:spPr>
          <a:xfrm>
            <a:off x="1209368" y="2724088"/>
            <a:ext cx="9517626" cy="277214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22"/>
          <p:cNvSpPr txBox="1"/>
          <p:nvPr/>
        </p:nvSpPr>
        <p:spPr>
          <a:xfrm>
            <a:off x="1022555" y="158898"/>
            <a:ext cx="10317607" cy="40006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2000">
                <a:solidFill>
                  <a:srgbClr val="757070"/>
                </a:solidFill>
                <a:latin typeface="Arial"/>
                <a:ea typeface="Arial"/>
                <a:cs typeface="Arial"/>
                <a:sym typeface="Arial"/>
              </a:rPr>
              <a:t>الآن، ننتقل إلى النص النموذج، و</a:t>
            </a:r>
            <a:r>
              <a:rPr b="1" lang="ar-MA" sz="2000">
                <a:solidFill>
                  <a:srgbClr val="757070"/>
                </a:solidFill>
                <a:highlight>
                  <a:srgbClr val="FFFF00"/>
                </a:highlight>
                <a:latin typeface="Arial"/>
                <a:ea typeface="Arial"/>
                <a:cs typeface="Arial"/>
                <a:sym typeface="Arial"/>
              </a:rPr>
              <a:t>نبدأ بالقراءة</a:t>
            </a:r>
            <a:r>
              <a:rPr b="1" lang="ar-MA" sz="2000">
                <a:solidFill>
                  <a:srgbClr val="757070"/>
                </a:solidFill>
                <a:latin typeface="Arial"/>
                <a:ea typeface="Arial"/>
                <a:cs typeface="Arial"/>
                <a:sym typeface="Arial"/>
              </a:rPr>
              <a:t>، وأثناء ذلك حاولوا أن تحددوا عناصر النص الإخباري</a:t>
            </a:r>
            <a:endParaRPr b="1" sz="2000">
              <a:solidFill>
                <a:srgbClr val="757070"/>
              </a:solidFill>
              <a:latin typeface="Calibri"/>
              <a:ea typeface="Calibri"/>
              <a:cs typeface="Calibri"/>
              <a:sym typeface="Calibri"/>
            </a:endParaRPr>
          </a:p>
        </p:txBody>
      </p:sp>
      <p:sp>
        <p:nvSpPr>
          <p:cNvPr id="566" name="Google Shape;566;p22"/>
          <p:cNvSpPr txBox="1"/>
          <p:nvPr/>
        </p:nvSpPr>
        <p:spPr>
          <a:xfrm>
            <a:off x="815567" y="594404"/>
            <a:ext cx="10560865" cy="271791"/>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lang="ar-MA" sz="1400">
                <a:solidFill>
                  <a:srgbClr val="AEAEAE"/>
                </a:solidFill>
                <a:latin typeface="Arial"/>
                <a:ea typeface="Arial"/>
                <a:cs typeface="Arial"/>
                <a:sym typeface="Arial"/>
              </a:rPr>
              <a:t>يعرض المدرس النص النموذج ويوجه المتعلمين  إلى  قراءته ، وتحديد عناصره الإخبارية مستعينا بالجدول المخصص لذلك. (النشاط 1 في الكراسة ص. 57 )</a:t>
            </a:r>
            <a:endParaRPr sz="1200">
              <a:solidFill>
                <a:srgbClr val="BFBFBF"/>
              </a:solidFill>
              <a:latin typeface="Arial"/>
              <a:ea typeface="Arial"/>
              <a:cs typeface="Arial"/>
              <a:sym typeface="Arial"/>
            </a:endParaRPr>
          </a:p>
        </p:txBody>
      </p:sp>
      <p:sp>
        <p:nvSpPr>
          <p:cNvPr id="567" name="Google Shape;567;p22"/>
          <p:cNvSpPr txBox="1"/>
          <p:nvPr/>
        </p:nvSpPr>
        <p:spPr>
          <a:xfrm>
            <a:off x="6095999" y="1153208"/>
            <a:ext cx="5037388" cy="461665"/>
          </a:xfrm>
          <a:prstGeom prst="rect">
            <a:avLst/>
          </a:prstGeom>
          <a:solidFill>
            <a:srgbClr val="FAE2D5"/>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2400">
                <a:solidFill>
                  <a:srgbClr val="002060"/>
                </a:solidFill>
                <a:latin typeface="Arial"/>
                <a:ea typeface="Arial"/>
                <a:cs typeface="Arial"/>
                <a:sym typeface="Arial"/>
              </a:rPr>
              <a:t>النشاط 1 - أستخراج عناصر النص الإخباري: </a:t>
            </a:r>
            <a:endParaRPr b="1" sz="2400">
              <a:solidFill>
                <a:srgbClr val="002060"/>
              </a:solidFill>
              <a:latin typeface="Arial"/>
              <a:ea typeface="Arial"/>
              <a:cs typeface="Arial"/>
              <a:sym typeface="Arial"/>
            </a:endParaRPr>
          </a:p>
        </p:txBody>
      </p:sp>
      <p:graphicFrame>
        <p:nvGraphicFramePr>
          <p:cNvPr id="568" name="Google Shape;568;p22"/>
          <p:cNvGraphicFramePr/>
          <p:nvPr/>
        </p:nvGraphicFramePr>
        <p:xfrm>
          <a:off x="639098" y="1742482"/>
          <a:ext cx="3000000" cy="3000000"/>
        </p:xfrm>
        <a:graphic>
          <a:graphicData uri="http://schemas.openxmlformats.org/drawingml/2006/table">
            <a:tbl>
              <a:tblPr bandRow="1" firstCol="1" firstRow="1">
                <a:noFill/>
                <a:tableStyleId>{EEA04F61-FC8C-4A48-8333-93EA7A17721C}</a:tableStyleId>
              </a:tblPr>
              <a:tblGrid>
                <a:gridCol w="1740025"/>
                <a:gridCol w="4939650"/>
                <a:gridCol w="1897625"/>
                <a:gridCol w="2123775"/>
              </a:tblGrid>
              <a:tr h="35650">
                <a:tc>
                  <a:txBody>
                    <a:bodyPr/>
                    <a:lstStyle/>
                    <a:p>
                      <a:pPr indent="0" lvl="0" marL="0" marR="0" rtl="1" algn="ctr">
                        <a:lnSpc>
                          <a:spcPct val="107000"/>
                        </a:lnSpc>
                        <a:spcBef>
                          <a:spcPts val="0"/>
                        </a:spcBef>
                        <a:spcAft>
                          <a:spcPts val="0"/>
                        </a:spcAft>
                        <a:buNone/>
                      </a:pPr>
                      <a:r>
                        <a:rPr b="1" i="0" lang="ar-MA" sz="2400" u="none" cap="none" strike="noStrike">
                          <a:solidFill>
                            <a:schemeClr val="dk1"/>
                          </a:solidFill>
                          <a:latin typeface="Arial"/>
                          <a:ea typeface="Arial"/>
                          <a:cs typeface="Arial"/>
                          <a:sym typeface="Arial"/>
                        </a:rPr>
                        <a:t>موضوع الخبر (العنوان)</a:t>
                      </a:r>
                      <a:endParaRPr b="1" i="0" sz="2400" u="none" cap="none" strike="noStrike">
                        <a:solidFill>
                          <a:schemeClr val="dk1"/>
                        </a:solidFill>
                        <a:latin typeface="Arial"/>
                        <a:ea typeface="Arial"/>
                        <a:cs typeface="Arial"/>
                        <a:sym typeface="Arial"/>
                      </a:endParaRPr>
                    </a:p>
                  </a:txBody>
                  <a:tcPr marT="0" marB="0" marR="68575" marL="68575">
                    <a:solidFill>
                      <a:srgbClr val="81E490"/>
                    </a:solidFill>
                  </a:tcPr>
                </a:tc>
                <a:tc>
                  <a:txBody>
                    <a:bodyPr/>
                    <a:lstStyle/>
                    <a:p>
                      <a:pPr indent="0" lvl="0" marL="0" marR="0" rtl="1" algn="ctr">
                        <a:lnSpc>
                          <a:spcPct val="107000"/>
                        </a:lnSpc>
                        <a:spcBef>
                          <a:spcPts val="0"/>
                        </a:spcBef>
                        <a:spcAft>
                          <a:spcPts val="0"/>
                        </a:spcAft>
                        <a:buNone/>
                      </a:pPr>
                      <a:r>
                        <a:rPr b="1" i="0" lang="ar-MA" sz="2400" u="none" cap="none" strike="noStrike">
                          <a:solidFill>
                            <a:schemeClr val="dk1"/>
                          </a:solidFill>
                          <a:latin typeface="Arial"/>
                          <a:ea typeface="Arial"/>
                          <a:cs typeface="Arial"/>
                          <a:sym typeface="Arial"/>
                        </a:rPr>
                        <a:t>تفاصيل الخبر </a:t>
                      </a:r>
                      <a:endParaRPr/>
                    </a:p>
                  </a:txBody>
                  <a:tcPr marT="0" marB="0" marR="68575" marL="68575">
                    <a:solidFill>
                      <a:srgbClr val="81E490"/>
                    </a:solidFill>
                  </a:tcPr>
                </a:tc>
                <a:tc>
                  <a:txBody>
                    <a:bodyPr/>
                    <a:lstStyle/>
                    <a:p>
                      <a:pPr indent="0" lvl="0" marL="0" marR="0" rtl="1" algn="ctr">
                        <a:lnSpc>
                          <a:spcPct val="107000"/>
                        </a:lnSpc>
                        <a:spcBef>
                          <a:spcPts val="0"/>
                        </a:spcBef>
                        <a:spcAft>
                          <a:spcPts val="0"/>
                        </a:spcAft>
                        <a:buNone/>
                      </a:pPr>
                      <a:r>
                        <a:rPr b="1" i="0" lang="ar-MA" sz="2400" u="none" cap="none" strike="noStrike">
                          <a:solidFill>
                            <a:schemeClr val="dk1"/>
                          </a:solidFill>
                          <a:latin typeface="Arial"/>
                          <a:ea typeface="Arial"/>
                          <a:cs typeface="Arial"/>
                          <a:sym typeface="Arial"/>
                        </a:rPr>
                        <a:t>ناقل الخبر ومصدره</a:t>
                      </a:r>
                      <a:endParaRPr b="1" i="0" sz="2400" u="none" cap="none" strike="noStrike">
                        <a:solidFill>
                          <a:schemeClr val="dk1"/>
                        </a:solidFill>
                        <a:latin typeface="Arial"/>
                        <a:ea typeface="Arial"/>
                        <a:cs typeface="Arial"/>
                        <a:sym typeface="Arial"/>
                      </a:endParaRPr>
                    </a:p>
                  </a:txBody>
                  <a:tcPr marT="0" marB="0" marR="68575" marL="68575">
                    <a:solidFill>
                      <a:srgbClr val="81E490"/>
                    </a:solidFill>
                  </a:tcPr>
                </a:tc>
                <a:tc>
                  <a:txBody>
                    <a:bodyPr/>
                    <a:lstStyle/>
                    <a:p>
                      <a:pPr indent="0" lvl="0" marL="0" marR="0" rtl="1" algn="ctr">
                        <a:lnSpc>
                          <a:spcPct val="107000"/>
                        </a:lnSpc>
                        <a:spcBef>
                          <a:spcPts val="0"/>
                        </a:spcBef>
                        <a:spcAft>
                          <a:spcPts val="0"/>
                        </a:spcAft>
                        <a:buNone/>
                      </a:pPr>
                      <a:r>
                        <a:rPr b="1" i="0" lang="ar-MA" sz="2400" u="none" cap="none" strike="noStrike">
                          <a:solidFill>
                            <a:schemeClr val="dk1"/>
                          </a:solidFill>
                          <a:latin typeface="Arial"/>
                          <a:ea typeface="Arial"/>
                          <a:cs typeface="Arial"/>
                          <a:sym typeface="Arial"/>
                        </a:rPr>
                        <a:t>الغرض من الخبر</a:t>
                      </a:r>
                      <a:endParaRPr b="1" i="0" sz="2400" u="none" cap="none" strike="noStrike">
                        <a:solidFill>
                          <a:schemeClr val="dk1"/>
                        </a:solidFill>
                        <a:latin typeface="Arial"/>
                        <a:ea typeface="Arial"/>
                        <a:cs typeface="Arial"/>
                        <a:sym typeface="Arial"/>
                      </a:endParaRPr>
                    </a:p>
                  </a:txBody>
                  <a:tcPr marT="0" marB="0" marR="68575" marL="68575">
                    <a:solidFill>
                      <a:srgbClr val="81E490"/>
                    </a:solidFill>
                  </a:tcPr>
                </a:tc>
              </a:tr>
              <a:tr h="833125">
                <a:tc>
                  <a:txBody>
                    <a:bodyPr/>
                    <a:lstStyle/>
                    <a:p>
                      <a:pPr indent="0" lvl="0" marL="0" marR="0" rtl="1" algn="just">
                        <a:spcBef>
                          <a:spcPts val="0"/>
                        </a:spcBef>
                        <a:spcAft>
                          <a:spcPts val="0"/>
                        </a:spcAft>
                        <a:buNone/>
                      </a:pPr>
                      <a:r>
                        <a:rPr b="1" i="0" lang="ar-MA" sz="2000" u="none" cap="none" strike="noStrike">
                          <a:solidFill>
                            <a:schemeClr val="dk1"/>
                          </a:solidFill>
                          <a:latin typeface="Arial"/>
                          <a:ea typeface="Arial"/>
                          <a:cs typeface="Arial"/>
                          <a:sym typeface="Arial"/>
                        </a:rPr>
                        <a:t>"الذكاء الاصطناعي يغيّر حياتنا"</a:t>
                      </a:r>
                      <a:endParaRPr/>
                    </a:p>
                    <a:p>
                      <a:pPr indent="0" lvl="0" marL="0" marR="0" rtl="1" algn="just">
                        <a:spcBef>
                          <a:spcPts val="0"/>
                        </a:spcBef>
                        <a:spcAft>
                          <a:spcPts val="0"/>
                        </a:spcAft>
                        <a:buNone/>
                      </a:pPr>
                      <a:r>
                        <a:rPr b="0" i="0" lang="ar-MA" sz="2000" u="none" cap="none" strike="noStrike">
                          <a:solidFill>
                            <a:schemeClr val="dk1"/>
                          </a:solidFill>
                          <a:latin typeface="Arial"/>
                          <a:ea typeface="Arial"/>
                          <a:cs typeface="Arial"/>
                          <a:sym typeface="Arial"/>
                        </a:rPr>
                        <a:t>تأثير الذكاء الاصطناعي في حياتنا اليومية ودخوله المتزايد في مجالات مختلفة كالتعليم، الصحة، النقل، والخدمات الرقمية..</a:t>
                      </a:r>
                      <a:endParaRPr/>
                    </a:p>
                  </a:txBody>
                  <a:tcPr marT="0" marB="0" marR="68575" marL="68575"/>
                </a:tc>
                <a:tc>
                  <a:txBody>
                    <a:bodyPr/>
                    <a:lstStyle/>
                    <a:p>
                      <a:pPr indent="-342900" lvl="0" marL="342900" marR="0" rtl="1" algn="just">
                        <a:spcBef>
                          <a:spcPts val="0"/>
                        </a:spcBef>
                        <a:spcAft>
                          <a:spcPts val="0"/>
                        </a:spcAft>
                        <a:buClr>
                          <a:schemeClr val="dk1"/>
                        </a:buClr>
                        <a:buSzPts val="2000"/>
                        <a:buFont typeface="Arial"/>
                        <a:buChar char="•"/>
                      </a:pPr>
                      <a:r>
                        <a:rPr b="1" lang="ar-MA" sz="2000" u="none" cap="none" strike="noStrike">
                          <a:latin typeface="Calibri"/>
                          <a:ea typeface="Calibri"/>
                          <a:cs typeface="Calibri"/>
                          <a:sym typeface="Calibri"/>
                        </a:rPr>
                        <a:t>من؟: </a:t>
                      </a:r>
                      <a:r>
                        <a:rPr lang="ar-MA" sz="2000" u="none" cap="none" strike="noStrike">
                          <a:solidFill>
                            <a:schemeClr val="dk1"/>
                          </a:solidFill>
                          <a:latin typeface="Calibri"/>
                          <a:ea typeface="Calibri"/>
                          <a:cs typeface="Calibri"/>
                          <a:sym typeface="Calibri"/>
                        </a:rPr>
                        <a:t>مستخدمو التكنولوجيا، المستشفيات، مواقع التواصل الاجتماعي، الشركات المطوِّرة للتقنيات الذكية.</a:t>
                      </a:r>
                      <a:endParaRPr/>
                    </a:p>
                    <a:p>
                      <a:pPr indent="-342900" lvl="0" marL="342900" marR="0" rtl="1" algn="just">
                        <a:spcBef>
                          <a:spcPts val="0"/>
                        </a:spcBef>
                        <a:spcAft>
                          <a:spcPts val="0"/>
                        </a:spcAft>
                        <a:buClr>
                          <a:schemeClr val="dk1"/>
                        </a:buClr>
                        <a:buSzPts val="2000"/>
                        <a:buFont typeface="Arial"/>
                        <a:buChar char="•"/>
                      </a:pPr>
                      <a:r>
                        <a:rPr b="1" lang="ar-MA" sz="2000" u="none" cap="none" strike="noStrike">
                          <a:latin typeface="Calibri"/>
                          <a:ea typeface="Calibri"/>
                          <a:cs typeface="Calibri"/>
                          <a:sym typeface="Calibri"/>
                        </a:rPr>
                        <a:t>ماذا؟: </a:t>
                      </a:r>
                      <a:r>
                        <a:rPr lang="ar-MA" sz="2000" u="none" cap="none" strike="noStrike">
                          <a:solidFill>
                            <a:schemeClr val="dk1"/>
                          </a:solidFill>
                          <a:latin typeface="Calibri"/>
                          <a:ea typeface="Calibri"/>
                          <a:cs typeface="Calibri"/>
                          <a:sym typeface="Calibri"/>
                        </a:rPr>
                        <a:t>اعتماد الذكاء الاصطناعي في مجالات متعددة لتحسين الخدمات وتسهيل الحياة اليومية</a:t>
                      </a:r>
                      <a:endParaRPr/>
                    </a:p>
                    <a:p>
                      <a:pPr indent="-342900" lvl="0" marL="342900" marR="0" rtl="1" algn="just">
                        <a:spcBef>
                          <a:spcPts val="0"/>
                        </a:spcBef>
                        <a:spcAft>
                          <a:spcPts val="0"/>
                        </a:spcAft>
                        <a:buClr>
                          <a:schemeClr val="dk1"/>
                        </a:buClr>
                        <a:buSzPts val="2000"/>
                        <a:buFont typeface="Arial"/>
                        <a:buChar char="•"/>
                      </a:pPr>
                      <a:r>
                        <a:rPr b="1" lang="ar-MA" sz="2000" u="none" cap="none" strike="noStrike">
                          <a:latin typeface="Calibri"/>
                          <a:ea typeface="Calibri"/>
                          <a:cs typeface="Calibri"/>
                          <a:sym typeface="Calibri"/>
                        </a:rPr>
                        <a:t>أين؟: </a:t>
                      </a:r>
                      <a:r>
                        <a:rPr lang="ar-MA" sz="2000" u="none" cap="none" strike="noStrike">
                          <a:solidFill>
                            <a:schemeClr val="dk1"/>
                          </a:solidFill>
                          <a:latin typeface="Calibri"/>
                          <a:ea typeface="Calibri"/>
                          <a:cs typeface="Calibri"/>
                          <a:sym typeface="Calibri"/>
                        </a:rPr>
                        <a:t>في مختلف مجالات الحياة: المدارس، المستشفيات، وسائل النقل، البيوت، والفضاء الرقمي</a:t>
                      </a:r>
                      <a:r>
                        <a:rPr lang="ar-MA" sz="2000" u="none" cap="none" strike="noStrike"/>
                        <a:t>.</a:t>
                      </a:r>
                      <a:endParaRPr/>
                    </a:p>
                    <a:p>
                      <a:pPr indent="-342900" lvl="0" marL="342900" marR="0" rtl="1" algn="just">
                        <a:spcBef>
                          <a:spcPts val="0"/>
                        </a:spcBef>
                        <a:spcAft>
                          <a:spcPts val="0"/>
                        </a:spcAft>
                        <a:buClr>
                          <a:schemeClr val="dk1"/>
                        </a:buClr>
                        <a:buSzPts val="2000"/>
                        <a:buFont typeface="Arial"/>
                        <a:buChar char="•"/>
                      </a:pPr>
                      <a:r>
                        <a:rPr b="1" lang="ar-MA" sz="2000" u="none" cap="none" strike="noStrike">
                          <a:latin typeface="Calibri"/>
                          <a:ea typeface="Calibri"/>
                          <a:cs typeface="Calibri"/>
                          <a:sym typeface="Calibri"/>
                        </a:rPr>
                        <a:t>متى؟: </a:t>
                      </a:r>
                      <a:r>
                        <a:rPr lang="ar-MA" sz="2000" u="none" cap="none" strike="noStrike">
                          <a:solidFill>
                            <a:schemeClr val="dk1"/>
                          </a:solidFill>
                          <a:latin typeface="Calibri"/>
                          <a:ea typeface="Calibri"/>
                          <a:cs typeface="Calibri"/>
                          <a:sym typeface="Calibri"/>
                        </a:rPr>
                        <a:t>في </a:t>
                      </a:r>
                      <a:r>
                        <a:rPr b="1" lang="ar-MA" sz="2000" u="none" cap="none" strike="noStrike">
                          <a:solidFill>
                            <a:schemeClr val="dk1"/>
                          </a:solidFill>
                          <a:latin typeface="Calibri"/>
                          <a:ea typeface="Calibri"/>
                          <a:cs typeface="Calibri"/>
                          <a:sym typeface="Calibri"/>
                        </a:rPr>
                        <a:t>السنوات الأخيرة</a:t>
                      </a:r>
                      <a:r>
                        <a:rPr lang="ar-MA" sz="2000" u="none" cap="none" strike="noStrike">
                          <a:solidFill>
                            <a:schemeClr val="dk1"/>
                          </a:solidFill>
                          <a:latin typeface="Calibri"/>
                          <a:ea typeface="Calibri"/>
                          <a:cs typeface="Calibri"/>
                          <a:sym typeface="Calibri"/>
                        </a:rPr>
                        <a:t>، مع توقع تطوّره أكثر في </a:t>
                      </a:r>
                      <a:r>
                        <a:rPr b="1" lang="ar-MA" sz="2000" u="none" cap="none" strike="noStrike">
                          <a:solidFill>
                            <a:schemeClr val="dk1"/>
                          </a:solidFill>
                          <a:latin typeface="Calibri"/>
                          <a:ea typeface="Calibri"/>
                          <a:cs typeface="Calibri"/>
                          <a:sym typeface="Calibri"/>
                        </a:rPr>
                        <a:t>العقود القادمة</a:t>
                      </a:r>
                      <a:r>
                        <a:rPr lang="ar-MA" sz="2000" u="none" cap="none" strike="noStrike">
                          <a:solidFill>
                            <a:schemeClr val="dk1"/>
                          </a:solidFill>
                          <a:latin typeface="Calibri"/>
                          <a:ea typeface="Calibri"/>
                          <a:cs typeface="Calibri"/>
                          <a:sym typeface="Calibri"/>
                        </a:rPr>
                        <a:t>.</a:t>
                      </a:r>
                      <a:endParaRPr/>
                    </a:p>
                    <a:p>
                      <a:pPr indent="-342900" lvl="0" marL="342900" marR="0" rtl="1" algn="just">
                        <a:spcBef>
                          <a:spcPts val="0"/>
                        </a:spcBef>
                        <a:spcAft>
                          <a:spcPts val="0"/>
                        </a:spcAft>
                        <a:buClr>
                          <a:schemeClr val="dk1"/>
                        </a:buClr>
                        <a:buSzPts val="2000"/>
                        <a:buFont typeface="Arial"/>
                        <a:buChar char="•"/>
                      </a:pPr>
                      <a:r>
                        <a:rPr b="1" lang="ar-MA" sz="2000" u="none" cap="none" strike="noStrike">
                          <a:latin typeface="Calibri"/>
                          <a:ea typeface="Calibri"/>
                          <a:cs typeface="Calibri"/>
                          <a:sym typeface="Calibri"/>
                        </a:rPr>
                        <a:t>كيف؟: </a:t>
                      </a:r>
                      <a:r>
                        <a:rPr lang="ar-MA" sz="2000" u="none" cap="none" strike="noStrike">
                          <a:solidFill>
                            <a:schemeClr val="dk1"/>
                          </a:solidFill>
                          <a:latin typeface="Calibri"/>
                          <a:ea typeface="Calibri"/>
                          <a:cs typeface="Calibri"/>
                          <a:sym typeface="Calibri"/>
                        </a:rPr>
                        <a:t>عبر خوارزميات وبرامج ذكية تُحلّل المعطيات، تُشخّص الأمراض، تقترح محتويات مناسبة، وتُدبّر الخدمات</a:t>
                      </a:r>
                      <a:r>
                        <a:rPr lang="ar-MA" sz="2000" u="none" cap="none" strike="noStrike"/>
                        <a:t>.</a:t>
                      </a:r>
                      <a:endParaRPr/>
                    </a:p>
                    <a:p>
                      <a:pPr indent="-342900" lvl="0" marL="342900" marR="0" rtl="1" algn="just">
                        <a:spcBef>
                          <a:spcPts val="0"/>
                        </a:spcBef>
                        <a:spcAft>
                          <a:spcPts val="0"/>
                        </a:spcAft>
                        <a:buClr>
                          <a:schemeClr val="dk1"/>
                        </a:buClr>
                        <a:buSzPts val="2000"/>
                        <a:buFont typeface="Arial"/>
                        <a:buChar char="•"/>
                      </a:pPr>
                      <a:r>
                        <a:rPr b="1" lang="ar-MA" sz="2000" u="none" cap="none" strike="noStrike">
                          <a:latin typeface="Calibri"/>
                          <a:ea typeface="Calibri"/>
                          <a:cs typeface="Calibri"/>
                          <a:sym typeface="Calibri"/>
                        </a:rPr>
                        <a:t>لماذا؟: </a:t>
                      </a:r>
                      <a:r>
                        <a:rPr lang="ar-MA" sz="2000" u="none" cap="none" strike="noStrike">
                          <a:solidFill>
                            <a:schemeClr val="dk1"/>
                          </a:solidFill>
                          <a:latin typeface="Calibri"/>
                          <a:ea typeface="Calibri"/>
                          <a:cs typeface="Calibri"/>
                          <a:sym typeface="Calibri"/>
                        </a:rPr>
                        <a:t>لتحسين جودة الحياة، تسريع الخدمات، ورفع مستوى الدقة والفعالية</a:t>
                      </a:r>
                      <a:endParaRPr/>
                    </a:p>
                  </a:txBody>
                  <a:tcPr marT="0" marB="0" marR="68575" marL="68575"/>
                </a:tc>
                <a:tc>
                  <a:txBody>
                    <a:bodyPr/>
                    <a:lstStyle/>
                    <a:p>
                      <a:pPr indent="-342900" lvl="0" marL="342900" marR="0" rtl="1" algn="r">
                        <a:spcBef>
                          <a:spcPts val="0"/>
                        </a:spcBef>
                        <a:spcAft>
                          <a:spcPts val="0"/>
                        </a:spcAft>
                        <a:buClr>
                          <a:schemeClr val="dk1"/>
                        </a:buClr>
                        <a:buSzPts val="2000"/>
                        <a:buFont typeface="Courier New"/>
                        <a:buChar char="o"/>
                      </a:pPr>
                      <a:r>
                        <a:rPr b="1" lang="ar-MA" sz="2000" u="none" cap="none" strike="noStrike">
                          <a:latin typeface="Calibri"/>
                          <a:ea typeface="Calibri"/>
                          <a:cs typeface="Calibri"/>
                          <a:sym typeface="Calibri"/>
                        </a:rPr>
                        <a:t>ناقل الخبر: </a:t>
                      </a:r>
                      <a:r>
                        <a:rPr lang="ar-MA" sz="2000" u="none" cap="none" strike="noStrike">
                          <a:solidFill>
                            <a:schemeClr val="dk1"/>
                          </a:solidFill>
                          <a:latin typeface="Calibri"/>
                          <a:ea typeface="Calibri"/>
                          <a:cs typeface="Calibri"/>
                          <a:sym typeface="Calibri"/>
                        </a:rPr>
                        <a:t>كاتب النص / الوسيلة الإعلامية التي قدّمت التقرير الإخباري.</a:t>
                      </a:r>
                      <a:endParaRPr/>
                    </a:p>
                    <a:p>
                      <a:pPr indent="-342900" lvl="0" marL="342900" marR="0" rtl="1" algn="r">
                        <a:spcBef>
                          <a:spcPts val="0"/>
                        </a:spcBef>
                        <a:spcAft>
                          <a:spcPts val="0"/>
                        </a:spcAft>
                        <a:buClr>
                          <a:schemeClr val="dk1"/>
                        </a:buClr>
                        <a:buSzPts val="2000"/>
                        <a:buFont typeface="Courier New"/>
                        <a:buChar char="o"/>
                      </a:pPr>
                      <a:r>
                        <a:rPr b="1" lang="ar-MA" sz="2000" u="none" cap="none" strike="noStrike">
                          <a:latin typeface="Calibri"/>
                          <a:ea typeface="Calibri"/>
                          <a:cs typeface="Calibri"/>
                          <a:sym typeface="Calibri"/>
                        </a:rPr>
                        <a:t>مصادر الخبر:</a:t>
                      </a:r>
                      <a:endParaRPr sz="2000" u="none" cap="none" strike="noStrike">
                        <a:latin typeface="Calibri"/>
                        <a:ea typeface="Calibri"/>
                        <a:cs typeface="Calibri"/>
                        <a:sym typeface="Calibri"/>
                      </a:endParaRPr>
                    </a:p>
                    <a:p>
                      <a:pPr indent="0" lvl="0" marL="0" marR="0" rtl="1" algn="r">
                        <a:spcBef>
                          <a:spcPts val="0"/>
                        </a:spcBef>
                        <a:spcAft>
                          <a:spcPts val="0"/>
                        </a:spcAft>
                        <a:buClr>
                          <a:schemeClr val="dk1"/>
                        </a:buClr>
                        <a:buSzPts val="2000"/>
                        <a:buFont typeface="Noto Sans Symbols"/>
                        <a:buNone/>
                      </a:pPr>
                      <a:r>
                        <a:rPr lang="ar-MA" sz="2000" u="none" cap="none" strike="noStrike">
                          <a:solidFill>
                            <a:schemeClr val="dk1"/>
                          </a:solidFill>
                          <a:latin typeface="Calibri"/>
                          <a:ea typeface="Calibri"/>
                          <a:cs typeface="Calibri"/>
                          <a:sym typeface="Calibri"/>
                        </a:rPr>
                        <a:t>تقرير نشرته مجلة National Geographic حول مستقبل الذكاء الاصطناعي وتأثيره</a:t>
                      </a:r>
                      <a:endParaRPr/>
                    </a:p>
                  </a:txBody>
                  <a:tcPr marT="0" marB="0" marR="68575" marL="68575"/>
                </a:tc>
                <a:tc>
                  <a:txBody>
                    <a:bodyPr/>
                    <a:lstStyle/>
                    <a:p>
                      <a:pPr indent="-342900" lvl="0" marL="342900" marR="0" rtl="1" algn="r">
                        <a:spcBef>
                          <a:spcPts val="0"/>
                        </a:spcBef>
                        <a:spcAft>
                          <a:spcPts val="0"/>
                        </a:spcAft>
                        <a:buClr>
                          <a:schemeClr val="dk1"/>
                        </a:buClr>
                        <a:buSzPts val="2000"/>
                        <a:buFont typeface="Noto Sans Symbols"/>
                        <a:buChar char="▪"/>
                      </a:pPr>
                      <a:r>
                        <a:rPr b="1" lang="ar-MA" sz="2000" u="none" cap="none" strike="noStrike">
                          <a:latin typeface="Calibri"/>
                          <a:ea typeface="Calibri"/>
                          <a:cs typeface="Calibri"/>
                          <a:sym typeface="Calibri"/>
                        </a:rPr>
                        <a:t>الإخبار والتعريف</a:t>
                      </a:r>
                      <a:r>
                        <a:rPr lang="ar-MA" sz="2000" u="none" cap="none" strike="noStrike">
                          <a:latin typeface="Calibri"/>
                          <a:ea typeface="Calibri"/>
                          <a:cs typeface="Calibri"/>
                          <a:sym typeface="Calibri"/>
                        </a:rPr>
                        <a:t> بتطوّر الذكاء الاصطناعي واستعمالاته المتعددة، مع </a:t>
                      </a:r>
                      <a:r>
                        <a:rPr b="1" lang="ar-MA" sz="2000" u="none" cap="none" strike="noStrike">
                          <a:latin typeface="Calibri"/>
                          <a:ea typeface="Calibri"/>
                          <a:cs typeface="Calibri"/>
                          <a:sym typeface="Calibri"/>
                        </a:rPr>
                        <a:t>إبراز آثاره الحالية والمستقبلية</a:t>
                      </a:r>
                      <a:r>
                        <a:rPr lang="ar-MA" sz="2000" u="none" cap="none" strike="noStrike">
                          <a:latin typeface="Calibri"/>
                          <a:ea typeface="Calibri"/>
                          <a:cs typeface="Calibri"/>
                          <a:sym typeface="Calibri"/>
                        </a:rPr>
                        <a:t> على حياة الإنسان، دون إبداء رأي شخصي.</a:t>
                      </a:r>
                      <a:endParaRPr/>
                    </a:p>
                  </a:txBody>
                  <a:tcPr marT="0" marB="0" marR="68575" marL="68575"/>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23"/>
          <p:cNvSpPr txBox="1"/>
          <p:nvPr/>
        </p:nvSpPr>
        <p:spPr>
          <a:xfrm>
            <a:off x="310243" y="139234"/>
            <a:ext cx="11029919" cy="40006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2000">
                <a:solidFill>
                  <a:srgbClr val="757070"/>
                </a:solidFill>
                <a:highlight>
                  <a:srgbClr val="FFFF00"/>
                </a:highlight>
                <a:latin typeface="Arial"/>
                <a:ea typeface="Arial"/>
                <a:cs typeface="Arial"/>
                <a:sym typeface="Arial"/>
              </a:rPr>
              <a:t>لنعد مرة أخرى إلى النص ونجرد أهم الموارد الموظفة فيه</a:t>
            </a:r>
            <a:r>
              <a:rPr b="1" lang="ar-MA" sz="2000">
                <a:solidFill>
                  <a:srgbClr val="757070"/>
                </a:solidFill>
                <a:latin typeface="Calibri"/>
                <a:ea typeface="Calibri"/>
                <a:cs typeface="Calibri"/>
                <a:sym typeface="Calibri"/>
              </a:rPr>
              <a:t>. أمامكم </a:t>
            </a:r>
            <a:r>
              <a:rPr b="1" lang="ar-MA" sz="2000">
                <a:solidFill>
                  <a:srgbClr val="757070"/>
                </a:solidFill>
                <a:highlight>
                  <a:srgbClr val="FFFF00"/>
                </a:highlight>
                <a:latin typeface="Calibri"/>
                <a:ea typeface="Calibri"/>
                <a:cs typeface="Calibri"/>
                <a:sym typeface="Calibri"/>
              </a:rPr>
              <a:t>ثلاث</a:t>
            </a:r>
            <a:r>
              <a:rPr b="1" lang="ar-MA" sz="2000">
                <a:solidFill>
                  <a:srgbClr val="757070"/>
                </a:solidFill>
                <a:latin typeface="Calibri"/>
                <a:ea typeface="Calibri"/>
                <a:cs typeface="Calibri"/>
                <a:sym typeface="Calibri"/>
              </a:rPr>
              <a:t> دقائق </a:t>
            </a:r>
            <a:r>
              <a:rPr b="1" lang="ar-MA" sz="2000">
                <a:solidFill>
                  <a:srgbClr val="757070"/>
                </a:solidFill>
                <a:latin typeface="Arial"/>
                <a:ea typeface="Arial"/>
                <a:cs typeface="Arial"/>
                <a:sym typeface="Arial"/>
              </a:rPr>
              <a:t>للتفكير وتسجيل الإجابة، قبل أن نصحح ذلك معًا</a:t>
            </a:r>
            <a:endParaRPr b="1" sz="2000">
              <a:solidFill>
                <a:srgbClr val="757070"/>
              </a:solidFill>
              <a:latin typeface="Calibri"/>
              <a:ea typeface="Calibri"/>
              <a:cs typeface="Calibri"/>
              <a:sym typeface="Calibri"/>
            </a:endParaRPr>
          </a:p>
        </p:txBody>
      </p:sp>
      <p:sp>
        <p:nvSpPr>
          <p:cNvPr id="574" name="Google Shape;574;p23"/>
          <p:cNvSpPr txBox="1"/>
          <p:nvPr/>
        </p:nvSpPr>
        <p:spPr>
          <a:xfrm>
            <a:off x="5876418" y="1289750"/>
            <a:ext cx="5037388" cy="461665"/>
          </a:xfrm>
          <a:prstGeom prst="rect">
            <a:avLst/>
          </a:prstGeom>
          <a:solidFill>
            <a:srgbClr val="B3E5A0"/>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2400">
                <a:solidFill>
                  <a:srgbClr val="002060"/>
                </a:solidFill>
                <a:latin typeface="Arial"/>
                <a:ea typeface="Arial"/>
                <a:cs typeface="Arial"/>
                <a:sym typeface="Arial"/>
              </a:rPr>
              <a:t>النشاط2 - استخراج موارد الكتابة الإخبارية: </a:t>
            </a:r>
            <a:endParaRPr b="1" sz="2400">
              <a:solidFill>
                <a:srgbClr val="002060"/>
              </a:solidFill>
              <a:latin typeface="Arial"/>
              <a:ea typeface="Arial"/>
              <a:cs typeface="Arial"/>
              <a:sym typeface="Arial"/>
            </a:endParaRPr>
          </a:p>
        </p:txBody>
      </p:sp>
      <p:sp>
        <p:nvSpPr>
          <p:cNvPr id="575" name="Google Shape;575;p23"/>
          <p:cNvSpPr txBox="1"/>
          <p:nvPr/>
        </p:nvSpPr>
        <p:spPr>
          <a:xfrm>
            <a:off x="658141" y="445372"/>
            <a:ext cx="10768282" cy="385884"/>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lang="ar-MA" sz="1400">
                <a:solidFill>
                  <a:srgbClr val="AEAEAE"/>
                </a:solidFill>
                <a:latin typeface="Arial"/>
                <a:ea typeface="Arial"/>
                <a:cs typeface="Arial"/>
                <a:sym typeface="Arial"/>
              </a:rPr>
              <a:t>يوجه  المدرس المتعلمين إلى الاشتغال على استخراج أدوات الكتابة الإخبارية من النص، ويواكب اشتغالهم متنقلا بين الصفوف لمعاينة المنجز وتقديم الدعم للمتعثرين (النشاط 2- ص 57)</a:t>
            </a:r>
            <a:endParaRPr sz="1200">
              <a:solidFill>
                <a:srgbClr val="BFBFBF"/>
              </a:solidFill>
              <a:latin typeface="Arial"/>
              <a:ea typeface="Arial"/>
              <a:cs typeface="Arial"/>
              <a:sym typeface="Arial"/>
            </a:endParaRPr>
          </a:p>
        </p:txBody>
      </p:sp>
      <p:graphicFrame>
        <p:nvGraphicFramePr>
          <p:cNvPr id="576" name="Google Shape;576;p23"/>
          <p:cNvGraphicFramePr/>
          <p:nvPr/>
        </p:nvGraphicFramePr>
        <p:xfrm>
          <a:off x="711859" y="2279528"/>
          <a:ext cx="3000000" cy="3000000"/>
        </p:xfrm>
        <a:graphic>
          <a:graphicData uri="http://schemas.openxmlformats.org/drawingml/2006/table">
            <a:tbl>
              <a:tblPr bandRow="1" firstCol="1" firstRow="1">
                <a:noFill/>
                <a:tableStyleId>{EEA04F61-FC8C-4A48-8333-93EA7A17721C}</a:tableStyleId>
              </a:tblPr>
              <a:tblGrid>
                <a:gridCol w="7956925"/>
                <a:gridCol w="2811350"/>
              </a:tblGrid>
              <a:tr h="424000">
                <a:tc gridSpan="2">
                  <a:txBody>
                    <a:bodyPr/>
                    <a:lstStyle/>
                    <a:p>
                      <a:pPr indent="0" lvl="0" marL="0" marR="0" rtl="1" algn="ctr">
                        <a:lnSpc>
                          <a:spcPct val="107000"/>
                        </a:lnSpc>
                        <a:spcBef>
                          <a:spcPts val="0"/>
                        </a:spcBef>
                        <a:spcAft>
                          <a:spcPts val="0"/>
                        </a:spcAft>
                        <a:buClr>
                          <a:srgbClr val="002060"/>
                        </a:buClr>
                        <a:buSzPts val="2000"/>
                        <a:buFont typeface="Arial"/>
                        <a:buNone/>
                      </a:pPr>
                      <a:r>
                        <a:rPr b="1" lang="ar-MA" sz="2000" u="none" cap="none" strike="noStrike">
                          <a:solidFill>
                            <a:srgbClr val="002060"/>
                          </a:solidFill>
                          <a:latin typeface="Arial"/>
                          <a:ea typeface="Arial"/>
                          <a:cs typeface="Arial"/>
                          <a:sym typeface="Arial"/>
                        </a:rPr>
                        <a:t>بعض موارد الكتابة الإخبارية في النص النموذج</a:t>
                      </a:r>
                      <a:endParaRPr b="1" sz="2000" u="none" cap="none" strike="noStrike">
                        <a:solidFill>
                          <a:srgbClr val="002060"/>
                        </a:solidFill>
                        <a:latin typeface="Arial"/>
                        <a:ea typeface="Arial"/>
                        <a:cs typeface="Arial"/>
                        <a:sym typeface="Arial"/>
                      </a:endParaRPr>
                    </a:p>
                  </a:txBody>
                  <a:tcPr marT="0" marB="0" marR="68575" marL="68575"/>
                </a:tc>
                <a:tc hMerge="1"/>
              </a:tr>
              <a:tr h="521450">
                <a:tc>
                  <a:txBody>
                    <a:bodyPr/>
                    <a:lstStyle/>
                    <a:p>
                      <a:pPr indent="0" lvl="0" marL="0" marR="0" rtl="1" algn="ctr">
                        <a:lnSpc>
                          <a:spcPct val="107000"/>
                        </a:lnSpc>
                        <a:spcBef>
                          <a:spcPts val="0"/>
                        </a:spcBef>
                        <a:spcAft>
                          <a:spcPts val="0"/>
                        </a:spcAft>
                        <a:buClr>
                          <a:schemeClr val="dk1"/>
                        </a:buClr>
                        <a:buSzPts val="2800"/>
                        <a:buFont typeface="Arial"/>
                        <a:buNone/>
                      </a:pPr>
                      <a:r>
                        <a:rPr b="1" lang="ar-MA" sz="2800" u="none" cap="none" strike="noStrike">
                          <a:solidFill>
                            <a:schemeClr val="dk1"/>
                          </a:solidFill>
                          <a:latin typeface="Arial"/>
                          <a:ea typeface="Arial"/>
                          <a:cs typeface="Arial"/>
                          <a:sym typeface="Arial"/>
                        </a:rPr>
                        <a:t>التعابير وأفعال الكلام</a:t>
                      </a:r>
                      <a:endParaRPr b="1" sz="2800" u="none" cap="none" strike="noStrike">
                        <a:solidFill>
                          <a:schemeClr val="dk1"/>
                        </a:solidFill>
                        <a:latin typeface="Arial"/>
                        <a:ea typeface="Arial"/>
                        <a:cs typeface="Arial"/>
                        <a:sym typeface="Arial"/>
                      </a:endParaRPr>
                    </a:p>
                  </a:txBody>
                  <a:tcPr marT="0" marB="0" marR="68575" marL="68575">
                    <a:solidFill>
                      <a:srgbClr val="FAE2D5"/>
                    </a:solidFill>
                  </a:tcPr>
                </a:tc>
                <a:tc>
                  <a:txBody>
                    <a:bodyPr/>
                    <a:lstStyle/>
                    <a:p>
                      <a:pPr indent="0" lvl="0" marL="0" marR="0" rtl="1" algn="ctr">
                        <a:lnSpc>
                          <a:spcPct val="107000"/>
                        </a:lnSpc>
                        <a:spcBef>
                          <a:spcPts val="0"/>
                        </a:spcBef>
                        <a:spcAft>
                          <a:spcPts val="0"/>
                        </a:spcAft>
                        <a:buClr>
                          <a:schemeClr val="dk1"/>
                        </a:buClr>
                        <a:buSzPts val="2800"/>
                        <a:buFont typeface="Arial"/>
                        <a:buNone/>
                      </a:pPr>
                      <a:r>
                        <a:rPr b="1" lang="ar-MA" sz="2800" u="none" cap="none" strike="noStrike">
                          <a:solidFill>
                            <a:schemeClr val="dk1"/>
                          </a:solidFill>
                          <a:latin typeface="Arial"/>
                          <a:ea typeface="Arial"/>
                          <a:cs typeface="Arial"/>
                          <a:sym typeface="Arial"/>
                        </a:rPr>
                        <a:t>أدوات الربط </a:t>
                      </a:r>
                      <a:endParaRPr b="1" sz="2800" u="none" cap="none" strike="noStrike">
                        <a:solidFill>
                          <a:schemeClr val="dk1"/>
                        </a:solidFill>
                        <a:latin typeface="Arial"/>
                        <a:ea typeface="Arial"/>
                        <a:cs typeface="Arial"/>
                        <a:sym typeface="Arial"/>
                      </a:endParaRPr>
                    </a:p>
                  </a:txBody>
                  <a:tcPr marT="0" marB="0" marR="68575" marL="68575"/>
                </a:tc>
              </a:tr>
              <a:tr h="2346750">
                <a:tc>
                  <a:txBody>
                    <a:bodyPr/>
                    <a:lstStyle/>
                    <a:p>
                      <a:pPr indent="0" lvl="0" marL="0" marR="0" rtl="1" algn="r">
                        <a:lnSpc>
                          <a:spcPct val="107000"/>
                        </a:lnSpc>
                        <a:spcBef>
                          <a:spcPts val="0"/>
                        </a:spcBef>
                        <a:spcAft>
                          <a:spcPts val="0"/>
                        </a:spcAft>
                        <a:buClr>
                          <a:schemeClr val="dk1"/>
                        </a:buClr>
                        <a:buSzPts val="1800"/>
                        <a:buFont typeface="Calibri"/>
                        <a:buNone/>
                      </a:pPr>
                      <a:r>
                        <a:rPr lang="ar-MA" sz="1800" u="none" cap="none" strike="noStrike">
                          <a:solidFill>
                            <a:schemeClr val="dk1"/>
                          </a:solidFill>
                          <a:latin typeface="Calibri"/>
                          <a:ea typeface="Calibri"/>
                          <a:cs typeface="Calibri"/>
                          <a:sym typeface="Calibri"/>
                        </a:rPr>
                        <a:t>- فِي السَّنَوَاتِ الأَخِيرَةِ</a:t>
                      </a:r>
                      <a:endParaRPr sz="1400" u="none" cap="none" strike="noStrike">
                        <a:solidFill>
                          <a:schemeClr val="dk1"/>
                        </a:solidFill>
                        <a:latin typeface="Calibri"/>
                        <a:ea typeface="Calibri"/>
                        <a:cs typeface="Calibri"/>
                        <a:sym typeface="Calibri"/>
                      </a:endParaRPr>
                    </a:p>
                    <a:p>
                      <a:pPr indent="0" lvl="0" marL="0" marR="0" rtl="1" algn="r">
                        <a:lnSpc>
                          <a:spcPct val="107000"/>
                        </a:lnSpc>
                        <a:spcBef>
                          <a:spcPts val="800"/>
                        </a:spcBef>
                        <a:spcAft>
                          <a:spcPts val="0"/>
                        </a:spcAft>
                        <a:buClr>
                          <a:schemeClr val="dk1"/>
                        </a:buClr>
                        <a:buSzPts val="1800"/>
                        <a:buFont typeface="Calibri"/>
                        <a:buNone/>
                      </a:pPr>
                      <a:r>
                        <a:rPr lang="ar-MA" sz="1800" u="none" cap="none" strike="noStrike">
                          <a:solidFill>
                            <a:schemeClr val="dk1"/>
                          </a:solidFill>
                          <a:latin typeface="Calibri"/>
                          <a:ea typeface="Calibri"/>
                          <a:cs typeface="Calibri"/>
                          <a:sym typeface="Calibri"/>
                        </a:rPr>
                        <a:t>- أَصْبَحَ... جُزْءًا لَا يَتَجَزَّأُ</a:t>
                      </a:r>
                      <a:endParaRPr sz="1400" u="none" cap="none" strike="noStrike">
                        <a:solidFill>
                          <a:schemeClr val="dk1"/>
                        </a:solidFill>
                        <a:latin typeface="Calibri"/>
                        <a:ea typeface="Calibri"/>
                        <a:cs typeface="Calibri"/>
                        <a:sym typeface="Calibri"/>
                      </a:endParaRPr>
                    </a:p>
                    <a:p>
                      <a:pPr indent="0" lvl="0" marL="0" marR="0" rtl="1" algn="r">
                        <a:lnSpc>
                          <a:spcPct val="107000"/>
                        </a:lnSpc>
                        <a:spcBef>
                          <a:spcPts val="800"/>
                        </a:spcBef>
                        <a:spcAft>
                          <a:spcPts val="0"/>
                        </a:spcAft>
                        <a:buClr>
                          <a:schemeClr val="dk1"/>
                        </a:buClr>
                        <a:buSzPts val="1800"/>
                        <a:buFont typeface="Calibri"/>
                        <a:buNone/>
                      </a:pPr>
                      <a:r>
                        <a:rPr lang="ar-MA" sz="1800" u="none" cap="none" strike="noStrike">
                          <a:solidFill>
                            <a:schemeClr val="dk1"/>
                          </a:solidFill>
                          <a:latin typeface="Calibri"/>
                          <a:ea typeface="Calibri"/>
                          <a:cs typeface="Calibri"/>
                          <a:sym typeface="Calibri"/>
                        </a:rPr>
                        <a:t>- وَفْقًا لِتَقْرِيرٍ نَشَرَتْهُ..</a:t>
                      </a:r>
                      <a:endParaRPr sz="1400" u="none" cap="none" strike="noStrike">
                        <a:solidFill>
                          <a:schemeClr val="dk1"/>
                        </a:solidFill>
                        <a:latin typeface="Calibri"/>
                        <a:ea typeface="Calibri"/>
                        <a:cs typeface="Calibri"/>
                        <a:sym typeface="Calibri"/>
                      </a:endParaRPr>
                    </a:p>
                    <a:p>
                      <a:pPr indent="0" lvl="0" marL="0" marR="0" rtl="1" algn="r">
                        <a:lnSpc>
                          <a:spcPct val="107000"/>
                        </a:lnSpc>
                        <a:spcBef>
                          <a:spcPts val="800"/>
                        </a:spcBef>
                        <a:spcAft>
                          <a:spcPts val="0"/>
                        </a:spcAft>
                        <a:buClr>
                          <a:schemeClr val="dk1"/>
                        </a:buClr>
                        <a:buSzPts val="1800"/>
                        <a:buFont typeface="Calibri"/>
                        <a:buNone/>
                      </a:pPr>
                      <a:r>
                        <a:rPr lang="ar-MA" sz="1800" u="none" cap="none" strike="noStrike">
                          <a:solidFill>
                            <a:schemeClr val="dk1"/>
                          </a:solidFill>
                          <a:latin typeface="Calibri"/>
                          <a:ea typeface="Calibri"/>
                          <a:cs typeface="Calibri"/>
                          <a:sym typeface="Calibri"/>
                        </a:rPr>
                        <a:t>- قَدْ يُغَيِّرُ...</a:t>
                      </a:r>
                      <a:endParaRPr sz="1400" u="none" cap="none" strike="noStrike">
                        <a:solidFill>
                          <a:schemeClr val="dk1"/>
                        </a:solidFill>
                        <a:latin typeface="Calibri"/>
                        <a:ea typeface="Calibri"/>
                        <a:cs typeface="Calibri"/>
                        <a:sym typeface="Calibri"/>
                      </a:endParaRPr>
                    </a:p>
                    <a:p>
                      <a:pPr indent="0" lvl="0" marL="0" marR="0" rtl="1" algn="r">
                        <a:lnSpc>
                          <a:spcPct val="107000"/>
                        </a:lnSpc>
                        <a:spcBef>
                          <a:spcPts val="800"/>
                        </a:spcBef>
                        <a:spcAft>
                          <a:spcPts val="0"/>
                        </a:spcAft>
                        <a:buClr>
                          <a:schemeClr val="dk1"/>
                        </a:buClr>
                        <a:buSzPts val="1800"/>
                        <a:buFont typeface="Calibri"/>
                        <a:buNone/>
                      </a:pPr>
                      <a:r>
                        <a:rPr lang="ar-MA" sz="1800" u="none" cap="none" strike="noStrike">
                          <a:solidFill>
                            <a:schemeClr val="dk1"/>
                          </a:solidFill>
                          <a:latin typeface="Calibri"/>
                          <a:ea typeface="Calibri"/>
                          <a:cs typeface="Calibri"/>
                          <a:sym typeface="Calibri"/>
                        </a:rPr>
                        <a:t>- يُسَاهِمُ فِي تَطْوِيرِ...</a:t>
                      </a:r>
                      <a:endParaRPr sz="1400" u="none" cap="none" strike="noStrike">
                        <a:solidFill>
                          <a:schemeClr val="dk1"/>
                        </a:solidFill>
                        <a:latin typeface="Calibri"/>
                        <a:ea typeface="Calibri"/>
                        <a:cs typeface="Calibri"/>
                        <a:sym typeface="Calibri"/>
                      </a:endParaRPr>
                    </a:p>
                    <a:p>
                      <a:pPr indent="-285750" lvl="0" marL="285750" marR="0" rtl="1" algn="r">
                        <a:lnSpc>
                          <a:spcPct val="107000"/>
                        </a:lnSpc>
                        <a:spcBef>
                          <a:spcPts val="800"/>
                        </a:spcBef>
                        <a:spcAft>
                          <a:spcPts val="0"/>
                        </a:spcAft>
                        <a:buClr>
                          <a:schemeClr val="dk1"/>
                        </a:buClr>
                        <a:buSzPts val="1800"/>
                        <a:buFont typeface="Calibri"/>
                        <a:buChar char="-"/>
                      </a:pPr>
                      <a:r>
                        <a:rPr lang="ar-MA" sz="1800" u="none" cap="none" strike="noStrike">
                          <a:solidFill>
                            <a:schemeClr val="dk1"/>
                          </a:solidFill>
                          <a:latin typeface="Calibri"/>
                          <a:ea typeface="Calibri"/>
                          <a:cs typeface="Calibri"/>
                          <a:sym typeface="Calibri"/>
                        </a:rPr>
                        <a:t>قَرِيبًا فِي الأَسْوَاق...</a:t>
                      </a:r>
                      <a:endParaRPr/>
                    </a:p>
                    <a:p>
                      <a:pPr indent="-285750" lvl="0" marL="285750" marR="0" rtl="1" algn="r">
                        <a:lnSpc>
                          <a:spcPct val="107000"/>
                        </a:lnSpc>
                        <a:spcBef>
                          <a:spcPts val="800"/>
                        </a:spcBef>
                        <a:spcAft>
                          <a:spcPts val="0"/>
                        </a:spcAft>
                        <a:buClr>
                          <a:schemeClr val="dk1"/>
                        </a:buClr>
                        <a:buSzPts val="1800"/>
                        <a:buFont typeface="Calibri"/>
                        <a:buChar char="-"/>
                      </a:pPr>
                      <a:r>
                        <a:rPr lang="ar-MA" sz="1800" u="none" cap="none" strike="noStrike">
                          <a:solidFill>
                            <a:schemeClr val="dk1"/>
                          </a:solidFill>
                          <a:latin typeface="Calibri"/>
                          <a:ea typeface="Calibri"/>
                          <a:cs typeface="Calibri"/>
                          <a:sym typeface="Calibri"/>
                        </a:rPr>
                        <a:t>.......................</a:t>
                      </a:r>
                      <a:endParaRPr sz="1800" u="none" cap="none" strike="noStrike">
                        <a:solidFill>
                          <a:schemeClr val="dk1"/>
                        </a:solidFill>
                        <a:latin typeface="Calibri"/>
                        <a:ea typeface="Calibri"/>
                        <a:cs typeface="Calibri"/>
                        <a:sym typeface="Calibri"/>
                      </a:endParaRPr>
                    </a:p>
                  </a:txBody>
                  <a:tcPr marT="0" marB="0" marR="68575" marL="68575">
                    <a:solidFill>
                      <a:srgbClr val="FAE2D5"/>
                    </a:solidFill>
                  </a:tcPr>
                </a:tc>
                <a:tc>
                  <a:txBody>
                    <a:bodyPr/>
                    <a:lstStyle/>
                    <a:p>
                      <a:pPr indent="0" lvl="0" marL="0" marR="0" rtl="1" algn="r">
                        <a:lnSpc>
                          <a:spcPct val="107000"/>
                        </a:lnSpc>
                        <a:spcBef>
                          <a:spcPts val="0"/>
                        </a:spcBef>
                        <a:spcAft>
                          <a:spcPts val="0"/>
                        </a:spcAft>
                        <a:buClr>
                          <a:schemeClr val="dk1"/>
                        </a:buClr>
                        <a:buSzPts val="1800"/>
                        <a:buFont typeface="Calibri"/>
                        <a:buNone/>
                      </a:pPr>
                      <a:r>
                        <a:rPr lang="ar-MA" sz="1800" u="none" cap="none" strike="noStrike">
                          <a:solidFill>
                            <a:schemeClr val="dk1"/>
                          </a:solidFill>
                          <a:latin typeface="Calibri"/>
                          <a:ea typeface="Calibri"/>
                          <a:cs typeface="Calibri"/>
                          <a:sym typeface="Calibri"/>
                        </a:rPr>
                        <a:t>-  فَقَدْ...</a:t>
                      </a:r>
                      <a:endParaRPr sz="1400" u="none" cap="none" strike="noStrike">
                        <a:solidFill>
                          <a:schemeClr val="dk1"/>
                        </a:solidFill>
                        <a:latin typeface="Calibri"/>
                        <a:ea typeface="Calibri"/>
                        <a:cs typeface="Calibri"/>
                        <a:sym typeface="Calibri"/>
                      </a:endParaRPr>
                    </a:p>
                    <a:p>
                      <a:pPr indent="0" lvl="0" marL="0" marR="0" rtl="1" algn="r">
                        <a:lnSpc>
                          <a:spcPct val="107000"/>
                        </a:lnSpc>
                        <a:spcBef>
                          <a:spcPts val="800"/>
                        </a:spcBef>
                        <a:spcAft>
                          <a:spcPts val="0"/>
                        </a:spcAft>
                        <a:buClr>
                          <a:schemeClr val="dk1"/>
                        </a:buClr>
                        <a:buSzPts val="1800"/>
                        <a:buFont typeface="Calibri"/>
                        <a:buNone/>
                      </a:pPr>
                      <a:r>
                        <a:rPr lang="ar-MA" sz="1800" u="none" cap="none" strike="noStrike">
                          <a:solidFill>
                            <a:schemeClr val="dk1"/>
                          </a:solidFill>
                          <a:latin typeface="Calibri"/>
                          <a:ea typeface="Calibri"/>
                          <a:cs typeface="Calibri"/>
                          <a:sym typeface="Calibri"/>
                        </a:rPr>
                        <a:t>- مِنْهَا</a:t>
                      </a:r>
                      <a:endParaRPr sz="1400" u="none" cap="none" strike="noStrike">
                        <a:solidFill>
                          <a:schemeClr val="dk1"/>
                        </a:solidFill>
                        <a:latin typeface="Calibri"/>
                        <a:ea typeface="Calibri"/>
                        <a:cs typeface="Calibri"/>
                        <a:sym typeface="Calibri"/>
                      </a:endParaRPr>
                    </a:p>
                    <a:p>
                      <a:pPr indent="0" lvl="0" marL="0" marR="0" rtl="1" algn="r">
                        <a:lnSpc>
                          <a:spcPct val="107000"/>
                        </a:lnSpc>
                        <a:spcBef>
                          <a:spcPts val="800"/>
                        </a:spcBef>
                        <a:spcAft>
                          <a:spcPts val="0"/>
                        </a:spcAft>
                        <a:buClr>
                          <a:schemeClr val="dk1"/>
                        </a:buClr>
                        <a:buSzPts val="1800"/>
                        <a:buFont typeface="Calibri"/>
                        <a:buNone/>
                      </a:pPr>
                      <a:r>
                        <a:rPr lang="ar-MA" sz="1800" u="none" cap="none" strike="noStrike">
                          <a:solidFill>
                            <a:schemeClr val="dk1"/>
                          </a:solidFill>
                          <a:latin typeface="Calibri"/>
                          <a:ea typeface="Calibri"/>
                          <a:cs typeface="Calibri"/>
                          <a:sym typeface="Calibri"/>
                        </a:rPr>
                        <a:t>- وَفِي</a:t>
                      </a:r>
                      <a:endParaRPr sz="1400" u="none" cap="none" strike="noStrike">
                        <a:solidFill>
                          <a:schemeClr val="dk1"/>
                        </a:solidFill>
                        <a:latin typeface="Calibri"/>
                        <a:ea typeface="Calibri"/>
                        <a:cs typeface="Calibri"/>
                        <a:sym typeface="Calibri"/>
                      </a:endParaRPr>
                    </a:p>
                    <a:p>
                      <a:pPr indent="0" lvl="0" marL="0" marR="0" rtl="1" algn="r">
                        <a:lnSpc>
                          <a:spcPct val="107000"/>
                        </a:lnSpc>
                        <a:spcBef>
                          <a:spcPts val="800"/>
                        </a:spcBef>
                        <a:spcAft>
                          <a:spcPts val="0"/>
                        </a:spcAft>
                        <a:buClr>
                          <a:schemeClr val="dk1"/>
                        </a:buClr>
                        <a:buSzPts val="1800"/>
                        <a:buFont typeface="Calibri"/>
                        <a:buNone/>
                      </a:pPr>
                      <a:r>
                        <a:rPr lang="ar-MA" sz="1800" u="none" cap="none" strike="noStrike">
                          <a:solidFill>
                            <a:schemeClr val="dk1"/>
                          </a:solidFill>
                          <a:latin typeface="Calibri"/>
                          <a:ea typeface="Calibri"/>
                          <a:cs typeface="Calibri"/>
                          <a:sym typeface="Calibri"/>
                        </a:rPr>
                        <a:t>- كَذَلِكَ</a:t>
                      </a:r>
                      <a:endParaRPr sz="1400" u="none" cap="none" strike="noStrike">
                        <a:solidFill>
                          <a:schemeClr val="dk1"/>
                        </a:solidFill>
                        <a:latin typeface="Calibri"/>
                        <a:ea typeface="Calibri"/>
                        <a:cs typeface="Calibri"/>
                        <a:sym typeface="Calibri"/>
                      </a:endParaRPr>
                    </a:p>
                    <a:p>
                      <a:pPr indent="-285750" lvl="0" marL="285750" marR="0" rtl="1" algn="r">
                        <a:lnSpc>
                          <a:spcPct val="107000"/>
                        </a:lnSpc>
                        <a:spcBef>
                          <a:spcPts val="800"/>
                        </a:spcBef>
                        <a:spcAft>
                          <a:spcPts val="0"/>
                        </a:spcAft>
                        <a:buClr>
                          <a:schemeClr val="dk1"/>
                        </a:buClr>
                        <a:buSzPts val="1800"/>
                        <a:buFont typeface="Calibri"/>
                        <a:buChar char="-"/>
                      </a:pPr>
                      <a:r>
                        <a:rPr lang="ar-MA" sz="1800" u="none" cap="none" strike="noStrike">
                          <a:solidFill>
                            <a:schemeClr val="dk1"/>
                          </a:solidFill>
                          <a:latin typeface="Calibri"/>
                          <a:ea typeface="Calibri"/>
                          <a:cs typeface="Calibri"/>
                          <a:sym typeface="Calibri"/>
                        </a:rPr>
                        <a:t>وَفْقًا لِـ..</a:t>
                      </a:r>
                      <a:endParaRPr sz="1800" u="none" cap="none" strike="noStrike">
                        <a:solidFill>
                          <a:schemeClr val="dk1"/>
                        </a:solidFill>
                        <a:latin typeface="Calibri"/>
                        <a:ea typeface="Calibri"/>
                        <a:cs typeface="Calibri"/>
                        <a:sym typeface="Calibri"/>
                      </a:endParaRPr>
                    </a:p>
                    <a:p>
                      <a:pPr indent="-285750" lvl="0" marL="285750" marR="0" rtl="1" algn="r">
                        <a:lnSpc>
                          <a:spcPct val="107000"/>
                        </a:lnSpc>
                        <a:spcBef>
                          <a:spcPts val="800"/>
                        </a:spcBef>
                        <a:spcAft>
                          <a:spcPts val="0"/>
                        </a:spcAft>
                        <a:buClr>
                          <a:schemeClr val="dk1"/>
                        </a:buClr>
                        <a:buSzPts val="1800"/>
                        <a:buFont typeface="Calibri"/>
                        <a:buChar char="-"/>
                      </a:pPr>
                      <a:r>
                        <a:rPr lang="ar-MA" sz="1800" u="none" cap="none" strike="noStrike">
                          <a:solidFill>
                            <a:schemeClr val="dk1"/>
                          </a:solidFill>
                          <a:latin typeface="Calibri"/>
                          <a:ea typeface="Calibri"/>
                          <a:cs typeface="Calibri"/>
                          <a:sym typeface="Calibri"/>
                        </a:rPr>
                        <a:t>…………………</a:t>
                      </a:r>
                      <a:endParaRPr sz="1400" u="none" cap="none" strike="noStrike">
                        <a:solidFill>
                          <a:schemeClr val="dk1"/>
                        </a:solidFill>
                        <a:latin typeface="Calibri"/>
                        <a:ea typeface="Calibri"/>
                        <a:cs typeface="Calibri"/>
                        <a:sym typeface="Calibri"/>
                      </a:endParaRPr>
                    </a:p>
                    <a:p>
                      <a:pPr indent="0" lvl="0" marL="0" marR="0" rtl="1" algn="r">
                        <a:lnSpc>
                          <a:spcPct val="107000"/>
                        </a:lnSpc>
                        <a:spcBef>
                          <a:spcPts val="800"/>
                        </a:spcBef>
                        <a:spcAft>
                          <a:spcPts val="0"/>
                        </a:spcAft>
                        <a:buClr>
                          <a:schemeClr val="dk1"/>
                        </a:buClr>
                        <a:buSzPts val="1800"/>
                        <a:buFont typeface="Calibri"/>
                        <a:buNone/>
                      </a:pPr>
                      <a:r>
                        <a:rPr lang="ar-MA" sz="1800" u="none" cap="none" strike="noStrike">
                          <a:solidFill>
                            <a:schemeClr val="dk1"/>
                          </a:solidFill>
                          <a:latin typeface="Calibri"/>
                          <a:ea typeface="Calibri"/>
                          <a:cs typeface="Calibri"/>
                          <a:sym typeface="Calibri"/>
                        </a:rPr>
                        <a:t> </a:t>
                      </a:r>
                      <a:endParaRPr sz="1400" u="none" cap="none" strike="noStrike">
                        <a:solidFill>
                          <a:schemeClr val="dk1"/>
                        </a:solidFill>
                        <a:latin typeface="Calibri"/>
                        <a:ea typeface="Calibri"/>
                        <a:cs typeface="Calibri"/>
                        <a:sym typeface="Calibri"/>
                      </a:endParaRPr>
                    </a:p>
                  </a:txBody>
                  <a:tcPr marT="0" marB="0" marR="68575" marL="68575"/>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pic>
        <p:nvPicPr>
          <p:cNvPr descr="‫Lovepik- صورة JPG-501123007 id صورة فوتوغرافية بحث - صور معلمة أنثى تكتب  على السبورة‬‎" id="581" name="Google Shape;581;p24"/>
          <p:cNvPicPr preferRelativeResize="0"/>
          <p:nvPr/>
        </p:nvPicPr>
        <p:blipFill rotWithShape="1">
          <a:blip r:embed="rId3">
            <a:alphaModFix/>
          </a:blip>
          <a:srcRect b="0" l="0" r="0" t="0"/>
          <a:stretch/>
        </p:blipFill>
        <p:spPr>
          <a:xfrm>
            <a:off x="2406884" y="2676679"/>
            <a:ext cx="7285703" cy="3497979"/>
          </a:xfrm>
          <a:prstGeom prst="rect">
            <a:avLst/>
          </a:prstGeom>
          <a:noFill/>
          <a:ln>
            <a:noFill/>
          </a:ln>
        </p:spPr>
      </p:pic>
      <p:sp>
        <p:nvSpPr>
          <p:cNvPr id="582" name="Google Shape;582;p24"/>
          <p:cNvSpPr txBox="1"/>
          <p:nvPr/>
        </p:nvSpPr>
        <p:spPr>
          <a:xfrm>
            <a:off x="815567" y="200285"/>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7F7F7F"/>
              </a:buClr>
              <a:buSzPts val="2222"/>
              <a:buFont typeface="Calibri"/>
              <a:buNone/>
            </a:pPr>
            <a:r>
              <a:rPr b="1" lang="ar-MA" sz="2000">
                <a:solidFill>
                  <a:srgbClr val="7F7F7F"/>
                </a:solidFill>
                <a:latin typeface="Calibri"/>
                <a:ea typeface="Calibri"/>
                <a:cs typeface="Calibri"/>
                <a:sym typeface="Calibri"/>
              </a:rPr>
              <a:t>الممارسة الموجهة: نشتغل جماعيا </a:t>
            </a:r>
            <a:r>
              <a:rPr b="1" lang="ar-MA" sz="2000">
                <a:solidFill>
                  <a:schemeClr val="dk1"/>
                </a:solidFill>
                <a:latin typeface="Calibri"/>
                <a:ea typeface="Calibri"/>
                <a:cs typeface="Calibri"/>
                <a:sym typeface="Calibri"/>
              </a:rPr>
              <a:t>من أجل تطبيق</a:t>
            </a:r>
            <a:r>
              <a:rPr b="1" lang="ar-MA" sz="2000">
                <a:solidFill>
                  <a:srgbClr val="7F7F7F"/>
                </a:solidFill>
                <a:latin typeface="Calibri"/>
                <a:ea typeface="Calibri"/>
                <a:cs typeface="Calibri"/>
                <a:sym typeface="Calibri"/>
              </a:rPr>
              <a:t> عناصر النص الإخباري (انطلاقا من النص النموذج).</a:t>
            </a:r>
            <a:endParaRPr/>
          </a:p>
        </p:txBody>
      </p:sp>
      <p:sp>
        <p:nvSpPr>
          <p:cNvPr id="583" name="Google Shape;583;p24"/>
          <p:cNvSpPr txBox="1"/>
          <p:nvPr/>
        </p:nvSpPr>
        <p:spPr>
          <a:xfrm>
            <a:off x="815567" y="476420"/>
            <a:ext cx="10560865" cy="452824"/>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lang="ar-MA" sz="1400">
                <a:solidFill>
                  <a:srgbClr val="AEAEAE"/>
                </a:solidFill>
                <a:latin typeface="Arial"/>
                <a:ea typeface="Arial"/>
                <a:cs typeface="Arial"/>
                <a:sym typeface="Arial"/>
              </a:rPr>
              <a:t>يواكب المدرس إجابات المتعلمين، ويطلب تدوينها على السبورة، وبعد تعليل الإجابات والتأكد من صحتها ينقل الجدول إلى كراسة المتعلم أو دفتر الدروس (النشاط 2 ص 57) </a:t>
            </a:r>
            <a:endParaRPr sz="1200">
              <a:solidFill>
                <a:srgbClr val="BFBFBF"/>
              </a:solidFill>
              <a:latin typeface="Arial"/>
              <a:ea typeface="Arial"/>
              <a:cs typeface="Arial"/>
              <a:sym typeface="Arial"/>
            </a:endParaRPr>
          </a:p>
        </p:txBody>
      </p:sp>
      <p:sp>
        <p:nvSpPr>
          <p:cNvPr id="584" name="Google Shape;584;p24"/>
          <p:cNvSpPr txBox="1"/>
          <p:nvPr/>
        </p:nvSpPr>
        <p:spPr>
          <a:xfrm>
            <a:off x="1759974" y="1760927"/>
            <a:ext cx="9439818" cy="470000"/>
          </a:xfrm>
          <a:prstGeom prst="rect">
            <a:avLst/>
          </a:prstGeom>
          <a:solidFill>
            <a:srgbClr val="C7EDFC"/>
          </a:solidFill>
          <a:ln>
            <a:noFill/>
          </a:ln>
        </p:spPr>
        <p:txBody>
          <a:bodyPr anchorCtr="0" anchor="t" bIns="45700" lIns="91425" spcFirstLastPara="1" rIns="91425" wrap="square" tIns="45700">
            <a:spAutoFit/>
          </a:bodyPr>
          <a:lstStyle/>
          <a:p>
            <a:pPr indent="0" lvl="0" marL="0" marR="0" rtl="1" algn="r">
              <a:lnSpc>
                <a:spcPct val="107000"/>
              </a:lnSpc>
              <a:spcBef>
                <a:spcPts val="0"/>
              </a:spcBef>
              <a:spcAft>
                <a:spcPts val="0"/>
              </a:spcAft>
              <a:buNone/>
            </a:pPr>
            <a:r>
              <a:rPr b="1" lang="ar-MA" sz="2400">
                <a:solidFill>
                  <a:schemeClr val="dk1"/>
                </a:solidFill>
                <a:latin typeface="Calibri"/>
                <a:ea typeface="Calibri"/>
                <a:cs typeface="Calibri"/>
                <a:sym typeface="Calibri"/>
              </a:rPr>
              <a:t> يتلقى المدرس الإجابات ويتعهدها بالمواكبة والتعزيز،  ويختار نماذج تدون على السبورة.. </a:t>
            </a:r>
            <a:endParaRPr b="1" sz="2400">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25"/>
          <p:cNvSpPr txBox="1"/>
          <p:nvPr/>
        </p:nvSpPr>
        <p:spPr>
          <a:xfrm>
            <a:off x="310243" y="80242"/>
            <a:ext cx="11029919" cy="40006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2000">
                <a:solidFill>
                  <a:srgbClr val="757070"/>
                </a:solidFill>
                <a:latin typeface="Calibri"/>
                <a:ea typeface="Calibri"/>
                <a:cs typeface="Calibri"/>
                <a:sym typeface="Calibri"/>
              </a:rPr>
              <a:t>جيد، </a:t>
            </a:r>
            <a:r>
              <a:rPr b="1" lang="ar-MA" sz="2000">
                <a:solidFill>
                  <a:srgbClr val="757070"/>
                </a:solidFill>
                <a:latin typeface="Arial"/>
                <a:ea typeface="Arial"/>
                <a:cs typeface="Arial"/>
                <a:sym typeface="Arial"/>
              </a:rPr>
              <a:t>بعد الاستماع إلى إجاباتكم واستثمارها في ملء الجدول،</a:t>
            </a:r>
            <a:r>
              <a:rPr b="1" lang="ar-MA" sz="2000">
                <a:solidFill>
                  <a:srgbClr val="757070"/>
                </a:solidFill>
                <a:latin typeface="Calibri"/>
                <a:ea typeface="Calibri"/>
                <a:cs typeface="Calibri"/>
                <a:sym typeface="Calibri"/>
              </a:rPr>
              <a:t> إليكم الإجابة النهائية للنشاط.</a:t>
            </a:r>
            <a:endParaRPr b="1" sz="2000">
              <a:solidFill>
                <a:srgbClr val="757070"/>
              </a:solidFill>
              <a:latin typeface="Calibri"/>
              <a:ea typeface="Calibri"/>
              <a:cs typeface="Calibri"/>
              <a:sym typeface="Calibri"/>
            </a:endParaRPr>
          </a:p>
        </p:txBody>
      </p:sp>
      <p:sp>
        <p:nvSpPr>
          <p:cNvPr id="590" name="Google Shape;590;p25"/>
          <p:cNvSpPr txBox="1"/>
          <p:nvPr/>
        </p:nvSpPr>
        <p:spPr>
          <a:xfrm>
            <a:off x="5876418" y="1159118"/>
            <a:ext cx="5037388" cy="461665"/>
          </a:xfrm>
          <a:prstGeom prst="rect">
            <a:avLst/>
          </a:prstGeom>
          <a:solidFill>
            <a:srgbClr val="B3E5A0"/>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2400">
                <a:solidFill>
                  <a:srgbClr val="002060"/>
                </a:solidFill>
                <a:latin typeface="Arial"/>
                <a:ea typeface="Arial"/>
                <a:cs typeface="Arial"/>
                <a:sym typeface="Arial"/>
              </a:rPr>
              <a:t>النشاط2 - استخراج موارد الكتابة الإخبارية: </a:t>
            </a:r>
            <a:endParaRPr b="1" sz="2400">
              <a:solidFill>
                <a:srgbClr val="002060"/>
              </a:solidFill>
              <a:latin typeface="Arial"/>
              <a:ea typeface="Arial"/>
              <a:cs typeface="Arial"/>
              <a:sym typeface="Arial"/>
            </a:endParaRPr>
          </a:p>
        </p:txBody>
      </p:sp>
      <p:sp>
        <p:nvSpPr>
          <p:cNvPr id="591" name="Google Shape;591;p25"/>
          <p:cNvSpPr txBox="1"/>
          <p:nvPr/>
        </p:nvSpPr>
        <p:spPr>
          <a:xfrm>
            <a:off x="815567" y="531731"/>
            <a:ext cx="10560865" cy="452824"/>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lang="ar-MA" sz="1400">
                <a:solidFill>
                  <a:srgbClr val="AEAEAE"/>
                </a:solidFill>
                <a:latin typeface="Arial"/>
                <a:ea typeface="Arial"/>
                <a:cs typeface="Arial"/>
                <a:sym typeface="Arial"/>
              </a:rPr>
              <a:t>يواكب المدرس إجابات المتعلمين وينوه بتفاعلهم مع النشاط، وبعد التصويب وتعليل الإجابات والتأكد من صحتها، </a:t>
            </a:r>
            <a:r>
              <a:rPr lang="ar-MA" sz="1400">
                <a:solidFill>
                  <a:srgbClr val="AEAEAE"/>
                </a:solidFill>
                <a:highlight>
                  <a:srgbClr val="FFFF00"/>
                </a:highlight>
                <a:latin typeface="Arial"/>
                <a:ea typeface="Arial"/>
                <a:cs typeface="Arial"/>
                <a:sym typeface="Arial"/>
              </a:rPr>
              <a:t>يقدم التغذية الراجعة المناسبة</a:t>
            </a:r>
            <a:r>
              <a:rPr lang="ar-MA" sz="1400">
                <a:solidFill>
                  <a:srgbClr val="AEAEAE"/>
                </a:solidFill>
                <a:latin typeface="Arial"/>
                <a:ea typeface="Arial"/>
                <a:cs typeface="Arial"/>
                <a:sym typeface="Arial"/>
              </a:rPr>
              <a:t>، ثم يطلب نقل الجدول إلى كراسة المتعلم أو دفتر الدروس (النشاط 2 ص57) </a:t>
            </a:r>
            <a:endParaRPr sz="1200">
              <a:solidFill>
                <a:srgbClr val="BFBFBF"/>
              </a:solidFill>
              <a:latin typeface="Arial"/>
              <a:ea typeface="Arial"/>
              <a:cs typeface="Arial"/>
              <a:sym typeface="Arial"/>
            </a:endParaRPr>
          </a:p>
        </p:txBody>
      </p:sp>
      <p:sp>
        <p:nvSpPr>
          <p:cNvPr id="592" name="Google Shape;592;p25"/>
          <p:cNvSpPr/>
          <p:nvPr/>
        </p:nvSpPr>
        <p:spPr>
          <a:xfrm>
            <a:off x="432471" y="5698882"/>
            <a:ext cx="10473619" cy="1120579"/>
          </a:xfrm>
          <a:prstGeom prst="roundRect">
            <a:avLst>
              <a:gd fmla="val 16667" name="adj"/>
            </a:avLst>
          </a:prstGeom>
          <a:solidFill>
            <a:srgbClr val="F2F2F2"/>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93" name="Google Shape;593;p25"/>
          <p:cNvSpPr/>
          <p:nvPr/>
        </p:nvSpPr>
        <p:spPr>
          <a:xfrm>
            <a:off x="5225144" y="5766765"/>
            <a:ext cx="5680946" cy="1071965"/>
          </a:xfrm>
          <a:prstGeom prst="roundRect">
            <a:avLst>
              <a:gd fmla="val 16667" name="adj"/>
            </a:avLst>
          </a:prstGeom>
          <a:solidFill>
            <a:srgbClr val="B3E5A0"/>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ar-MA" sz="2000">
                <a:solidFill>
                  <a:schemeClr val="dk1"/>
                </a:solidFill>
                <a:latin typeface="Arial"/>
                <a:ea typeface="Arial"/>
                <a:cs typeface="Arial"/>
                <a:sym typeface="Arial"/>
              </a:rPr>
              <a:t>تُستعمل التعابير وأفعال الكلام  لتقديم الخبر ونقل معطياته الأساسية بوضوح وموضوعية. كما تُسهم في تحديد مصدر المعلومة وتعزيز مصداقية النص.</a:t>
            </a:r>
            <a:endParaRPr sz="2000">
              <a:solidFill>
                <a:schemeClr val="dk1"/>
              </a:solidFill>
              <a:latin typeface="Arial"/>
              <a:ea typeface="Arial"/>
              <a:cs typeface="Arial"/>
              <a:sym typeface="Arial"/>
            </a:endParaRPr>
          </a:p>
        </p:txBody>
      </p:sp>
      <p:sp>
        <p:nvSpPr>
          <p:cNvPr id="594" name="Google Shape;594;p25"/>
          <p:cNvSpPr/>
          <p:nvPr/>
        </p:nvSpPr>
        <p:spPr>
          <a:xfrm>
            <a:off x="432471" y="5698883"/>
            <a:ext cx="4437567" cy="1099710"/>
          </a:xfrm>
          <a:prstGeom prst="roundRect">
            <a:avLst>
              <a:gd fmla="val 16667" name="adj"/>
            </a:avLst>
          </a:prstGeom>
          <a:solidFill>
            <a:srgbClr val="B3E5A0"/>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ar-MA" sz="2000">
                <a:solidFill>
                  <a:schemeClr val="dk1"/>
                </a:solidFill>
                <a:latin typeface="Arial"/>
                <a:ea typeface="Arial"/>
                <a:cs typeface="Arial"/>
                <a:sym typeface="Arial"/>
              </a:rPr>
              <a:t>تُستعمل الروابط لتنظيم أفكار النص وربط أجزائه بشكل متماسك. كما تُحدِّد تسلسل الأحداث زمنيًا وتُبرز العلاقات المنطقية بين الأسباب والنتائج</a:t>
            </a:r>
            <a:endParaRPr sz="2000">
              <a:solidFill>
                <a:schemeClr val="dk1"/>
              </a:solidFill>
              <a:latin typeface="Arial"/>
              <a:ea typeface="Arial"/>
              <a:cs typeface="Arial"/>
              <a:sym typeface="Arial"/>
            </a:endParaRPr>
          </a:p>
        </p:txBody>
      </p:sp>
      <p:sp>
        <p:nvSpPr>
          <p:cNvPr id="595" name="Google Shape;595;p25"/>
          <p:cNvSpPr/>
          <p:nvPr/>
        </p:nvSpPr>
        <p:spPr>
          <a:xfrm>
            <a:off x="9540746" y="5012273"/>
            <a:ext cx="609600" cy="686608"/>
          </a:xfrm>
          <a:prstGeom prst="downArrow">
            <a:avLst>
              <a:gd fmla="val 50000" name="adj1"/>
              <a:gd fmla="val 50000" name="adj2"/>
            </a:avLst>
          </a:prstGeom>
          <a:solidFill>
            <a:srgbClr val="93DCF8"/>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96" name="Google Shape;596;p25"/>
          <p:cNvSpPr/>
          <p:nvPr/>
        </p:nvSpPr>
        <p:spPr>
          <a:xfrm>
            <a:off x="2346454" y="4969076"/>
            <a:ext cx="609600" cy="797689"/>
          </a:xfrm>
          <a:prstGeom prst="downArrow">
            <a:avLst>
              <a:gd fmla="val 50000" name="adj1"/>
              <a:gd fmla="val 50000" name="adj2"/>
            </a:avLst>
          </a:prstGeom>
          <a:solidFill>
            <a:srgbClr val="93DCF8"/>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97" name="Google Shape;597;p25"/>
          <p:cNvSpPr txBox="1"/>
          <p:nvPr/>
        </p:nvSpPr>
        <p:spPr>
          <a:xfrm rot="-5400000">
            <a:off x="11008556" y="5653912"/>
            <a:ext cx="1601358" cy="646331"/>
          </a:xfrm>
          <a:prstGeom prst="rect">
            <a:avLst/>
          </a:prstGeom>
          <a:solidFill>
            <a:srgbClr val="F2A982"/>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lang="ar-MA" sz="3600">
                <a:solidFill>
                  <a:srgbClr val="002060"/>
                </a:solidFill>
                <a:latin typeface="Sakkal Majalla"/>
                <a:ea typeface="Sakkal Majalla"/>
                <a:cs typeface="Sakkal Majalla"/>
                <a:sym typeface="Sakkal Majalla"/>
              </a:rPr>
              <a:t>الوظيفة</a:t>
            </a:r>
            <a:endParaRPr b="1" sz="2000">
              <a:solidFill>
                <a:srgbClr val="002060"/>
              </a:solidFill>
              <a:latin typeface="Sakkal Majalla"/>
              <a:ea typeface="Sakkal Majalla"/>
              <a:cs typeface="Sakkal Majalla"/>
              <a:sym typeface="Sakkal Majalla"/>
            </a:endParaRPr>
          </a:p>
        </p:txBody>
      </p:sp>
      <p:sp>
        <p:nvSpPr>
          <p:cNvPr id="598" name="Google Shape;598;p25"/>
          <p:cNvSpPr/>
          <p:nvPr/>
        </p:nvSpPr>
        <p:spPr>
          <a:xfrm>
            <a:off x="6306661" y="5026991"/>
            <a:ext cx="609600" cy="686608"/>
          </a:xfrm>
          <a:prstGeom prst="downArrow">
            <a:avLst>
              <a:gd fmla="val 50000" name="adj1"/>
              <a:gd fmla="val 50000" name="adj2"/>
            </a:avLst>
          </a:prstGeom>
          <a:solidFill>
            <a:srgbClr val="93DCF8"/>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aphicFrame>
        <p:nvGraphicFramePr>
          <p:cNvPr id="599" name="Google Shape;599;p25"/>
          <p:cNvGraphicFramePr/>
          <p:nvPr/>
        </p:nvGraphicFramePr>
        <p:xfrm>
          <a:off x="711859" y="1610934"/>
          <a:ext cx="3000000" cy="3000000"/>
        </p:xfrm>
        <a:graphic>
          <a:graphicData uri="http://schemas.openxmlformats.org/drawingml/2006/table">
            <a:tbl>
              <a:tblPr bandRow="1" firstCol="1" firstRow="1">
                <a:noFill/>
                <a:tableStyleId>{EEA04F61-FC8C-4A48-8333-93EA7A17721C}</a:tableStyleId>
              </a:tblPr>
              <a:tblGrid>
                <a:gridCol w="7956925"/>
                <a:gridCol w="2811350"/>
              </a:tblGrid>
              <a:tr h="424000">
                <a:tc gridSpan="2">
                  <a:txBody>
                    <a:bodyPr/>
                    <a:lstStyle/>
                    <a:p>
                      <a:pPr indent="0" lvl="0" marL="0" marR="0" rtl="1" algn="ctr">
                        <a:lnSpc>
                          <a:spcPct val="107000"/>
                        </a:lnSpc>
                        <a:spcBef>
                          <a:spcPts val="0"/>
                        </a:spcBef>
                        <a:spcAft>
                          <a:spcPts val="0"/>
                        </a:spcAft>
                        <a:buClr>
                          <a:srgbClr val="002060"/>
                        </a:buClr>
                        <a:buSzPts val="2000"/>
                        <a:buFont typeface="Arial"/>
                        <a:buNone/>
                      </a:pPr>
                      <a:r>
                        <a:rPr b="1" lang="ar-MA" sz="2000" u="none" cap="none" strike="noStrike">
                          <a:solidFill>
                            <a:srgbClr val="002060"/>
                          </a:solidFill>
                          <a:latin typeface="Arial"/>
                          <a:ea typeface="Arial"/>
                          <a:cs typeface="Arial"/>
                          <a:sym typeface="Arial"/>
                        </a:rPr>
                        <a:t>بعض موارد الكتابة الإخبارية في النص النموذج</a:t>
                      </a:r>
                      <a:endParaRPr b="1" sz="2000" u="none" cap="none" strike="noStrike">
                        <a:solidFill>
                          <a:srgbClr val="002060"/>
                        </a:solidFill>
                        <a:latin typeface="Arial"/>
                        <a:ea typeface="Arial"/>
                        <a:cs typeface="Arial"/>
                        <a:sym typeface="Arial"/>
                      </a:endParaRPr>
                    </a:p>
                  </a:txBody>
                  <a:tcPr marT="0" marB="0" marR="68575" marL="68575"/>
                </a:tc>
                <a:tc hMerge="1"/>
              </a:tr>
              <a:tr h="521450">
                <a:tc>
                  <a:txBody>
                    <a:bodyPr/>
                    <a:lstStyle/>
                    <a:p>
                      <a:pPr indent="0" lvl="0" marL="0" marR="0" rtl="1" algn="ctr">
                        <a:lnSpc>
                          <a:spcPct val="107000"/>
                        </a:lnSpc>
                        <a:spcBef>
                          <a:spcPts val="0"/>
                        </a:spcBef>
                        <a:spcAft>
                          <a:spcPts val="0"/>
                        </a:spcAft>
                        <a:buClr>
                          <a:schemeClr val="dk1"/>
                        </a:buClr>
                        <a:buSzPts val="2800"/>
                        <a:buFont typeface="Arial"/>
                        <a:buNone/>
                      </a:pPr>
                      <a:r>
                        <a:rPr b="1" lang="ar-MA" sz="2800" u="none" cap="none" strike="noStrike">
                          <a:solidFill>
                            <a:schemeClr val="dk1"/>
                          </a:solidFill>
                          <a:latin typeface="Arial"/>
                          <a:ea typeface="Arial"/>
                          <a:cs typeface="Arial"/>
                          <a:sym typeface="Arial"/>
                        </a:rPr>
                        <a:t>التعابير وأفعال الكلام</a:t>
                      </a:r>
                      <a:endParaRPr b="1" sz="2800" u="none" cap="none" strike="noStrike">
                        <a:solidFill>
                          <a:schemeClr val="dk1"/>
                        </a:solidFill>
                        <a:latin typeface="Arial"/>
                        <a:ea typeface="Arial"/>
                        <a:cs typeface="Arial"/>
                        <a:sym typeface="Arial"/>
                      </a:endParaRPr>
                    </a:p>
                  </a:txBody>
                  <a:tcPr marT="0" marB="0" marR="68575" marL="68575">
                    <a:solidFill>
                      <a:srgbClr val="FAE2D5"/>
                    </a:solidFill>
                  </a:tcPr>
                </a:tc>
                <a:tc>
                  <a:txBody>
                    <a:bodyPr/>
                    <a:lstStyle/>
                    <a:p>
                      <a:pPr indent="0" lvl="0" marL="0" marR="0" rtl="1" algn="ctr">
                        <a:lnSpc>
                          <a:spcPct val="107000"/>
                        </a:lnSpc>
                        <a:spcBef>
                          <a:spcPts val="0"/>
                        </a:spcBef>
                        <a:spcAft>
                          <a:spcPts val="0"/>
                        </a:spcAft>
                        <a:buClr>
                          <a:schemeClr val="dk1"/>
                        </a:buClr>
                        <a:buSzPts val="2800"/>
                        <a:buFont typeface="Arial"/>
                        <a:buNone/>
                      </a:pPr>
                      <a:r>
                        <a:rPr b="1" lang="ar-MA" sz="2800" u="none" cap="none" strike="noStrike">
                          <a:solidFill>
                            <a:schemeClr val="dk1"/>
                          </a:solidFill>
                          <a:latin typeface="Arial"/>
                          <a:ea typeface="Arial"/>
                          <a:cs typeface="Arial"/>
                          <a:sym typeface="Arial"/>
                        </a:rPr>
                        <a:t>أدوات الربط </a:t>
                      </a:r>
                      <a:endParaRPr b="1" sz="2800" u="none" cap="none" strike="noStrike">
                        <a:solidFill>
                          <a:schemeClr val="dk1"/>
                        </a:solidFill>
                        <a:latin typeface="Arial"/>
                        <a:ea typeface="Arial"/>
                        <a:cs typeface="Arial"/>
                        <a:sym typeface="Arial"/>
                      </a:endParaRPr>
                    </a:p>
                  </a:txBody>
                  <a:tcPr marT="0" marB="0" marR="68575" marL="68575"/>
                </a:tc>
              </a:tr>
              <a:tr h="2346750">
                <a:tc>
                  <a:txBody>
                    <a:bodyPr/>
                    <a:lstStyle/>
                    <a:p>
                      <a:pPr indent="0" lvl="0" marL="0" marR="0" rtl="1" algn="r">
                        <a:lnSpc>
                          <a:spcPct val="107000"/>
                        </a:lnSpc>
                        <a:spcBef>
                          <a:spcPts val="0"/>
                        </a:spcBef>
                        <a:spcAft>
                          <a:spcPts val="0"/>
                        </a:spcAft>
                        <a:buClr>
                          <a:schemeClr val="dk1"/>
                        </a:buClr>
                        <a:buSzPts val="1800"/>
                        <a:buFont typeface="Calibri"/>
                        <a:buNone/>
                      </a:pPr>
                      <a:r>
                        <a:rPr lang="ar-MA" sz="1800" u="none" cap="none" strike="noStrike">
                          <a:solidFill>
                            <a:schemeClr val="dk1"/>
                          </a:solidFill>
                          <a:latin typeface="Calibri"/>
                          <a:ea typeface="Calibri"/>
                          <a:cs typeface="Calibri"/>
                          <a:sym typeface="Calibri"/>
                        </a:rPr>
                        <a:t>- فِي السَّنَوَاتِ الأَخِيرَةِ</a:t>
                      </a:r>
                      <a:endParaRPr sz="1400" u="none" cap="none" strike="noStrike">
                        <a:solidFill>
                          <a:schemeClr val="dk1"/>
                        </a:solidFill>
                        <a:latin typeface="Calibri"/>
                        <a:ea typeface="Calibri"/>
                        <a:cs typeface="Calibri"/>
                        <a:sym typeface="Calibri"/>
                      </a:endParaRPr>
                    </a:p>
                    <a:p>
                      <a:pPr indent="0" lvl="0" marL="0" marR="0" rtl="1" algn="r">
                        <a:lnSpc>
                          <a:spcPct val="107000"/>
                        </a:lnSpc>
                        <a:spcBef>
                          <a:spcPts val="800"/>
                        </a:spcBef>
                        <a:spcAft>
                          <a:spcPts val="0"/>
                        </a:spcAft>
                        <a:buClr>
                          <a:schemeClr val="dk1"/>
                        </a:buClr>
                        <a:buSzPts val="1800"/>
                        <a:buFont typeface="Calibri"/>
                        <a:buNone/>
                      </a:pPr>
                      <a:r>
                        <a:rPr lang="ar-MA" sz="1800" u="none" cap="none" strike="noStrike">
                          <a:solidFill>
                            <a:schemeClr val="dk1"/>
                          </a:solidFill>
                          <a:latin typeface="Calibri"/>
                          <a:ea typeface="Calibri"/>
                          <a:cs typeface="Calibri"/>
                          <a:sym typeface="Calibri"/>
                        </a:rPr>
                        <a:t>- أَصْبَحَ... جُزْءًا لَا يَتَجَزَّأُ</a:t>
                      </a:r>
                      <a:endParaRPr sz="1400" u="none" cap="none" strike="noStrike">
                        <a:solidFill>
                          <a:schemeClr val="dk1"/>
                        </a:solidFill>
                        <a:latin typeface="Calibri"/>
                        <a:ea typeface="Calibri"/>
                        <a:cs typeface="Calibri"/>
                        <a:sym typeface="Calibri"/>
                      </a:endParaRPr>
                    </a:p>
                    <a:p>
                      <a:pPr indent="0" lvl="0" marL="0" marR="0" rtl="1" algn="r">
                        <a:lnSpc>
                          <a:spcPct val="107000"/>
                        </a:lnSpc>
                        <a:spcBef>
                          <a:spcPts val="800"/>
                        </a:spcBef>
                        <a:spcAft>
                          <a:spcPts val="0"/>
                        </a:spcAft>
                        <a:buClr>
                          <a:schemeClr val="dk1"/>
                        </a:buClr>
                        <a:buSzPts val="1800"/>
                        <a:buFont typeface="Calibri"/>
                        <a:buNone/>
                      </a:pPr>
                      <a:r>
                        <a:rPr lang="ar-MA" sz="1800" u="none" cap="none" strike="noStrike">
                          <a:solidFill>
                            <a:schemeClr val="dk1"/>
                          </a:solidFill>
                          <a:latin typeface="Calibri"/>
                          <a:ea typeface="Calibri"/>
                          <a:cs typeface="Calibri"/>
                          <a:sym typeface="Calibri"/>
                        </a:rPr>
                        <a:t>- وَفْقًا لِتَقْرِيرٍ نَشَرَتْهُ..</a:t>
                      </a:r>
                      <a:endParaRPr sz="1400" u="none" cap="none" strike="noStrike">
                        <a:solidFill>
                          <a:schemeClr val="dk1"/>
                        </a:solidFill>
                        <a:latin typeface="Calibri"/>
                        <a:ea typeface="Calibri"/>
                        <a:cs typeface="Calibri"/>
                        <a:sym typeface="Calibri"/>
                      </a:endParaRPr>
                    </a:p>
                    <a:p>
                      <a:pPr indent="0" lvl="0" marL="0" marR="0" rtl="1" algn="r">
                        <a:lnSpc>
                          <a:spcPct val="107000"/>
                        </a:lnSpc>
                        <a:spcBef>
                          <a:spcPts val="800"/>
                        </a:spcBef>
                        <a:spcAft>
                          <a:spcPts val="0"/>
                        </a:spcAft>
                        <a:buClr>
                          <a:schemeClr val="dk1"/>
                        </a:buClr>
                        <a:buSzPts val="1800"/>
                        <a:buFont typeface="Calibri"/>
                        <a:buNone/>
                      </a:pPr>
                      <a:r>
                        <a:rPr lang="ar-MA" sz="1800" u="none" cap="none" strike="noStrike">
                          <a:solidFill>
                            <a:schemeClr val="dk1"/>
                          </a:solidFill>
                          <a:latin typeface="Calibri"/>
                          <a:ea typeface="Calibri"/>
                          <a:cs typeface="Calibri"/>
                          <a:sym typeface="Calibri"/>
                        </a:rPr>
                        <a:t>- قَدْ يُغَيِّرُ...</a:t>
                      </a:r>
                      <a:endParaRPr sz="1400" u="none" cap="none" strike="noStrike">
                        <a:solidFill>
                          <a:schemeClr val="dk1"/>
                        </a:solidFill>
                        <a:latin typeface="Calibri"/>
                        <a:ea typeface="Calibri"/>
                        <a:cs typeface="Calibri"/>
                        <a:sym typeface="Calibri"/>
                      </a:endParaRPr>
                    </a:p>
                    <a:p>
                      <a:pPr indent="0" lvl="0" marL="0" marR="0" rtl="1" algn="r">
                        <a:lnSpc>
                          <a:spcPct val="107000"/>
                        </a:lnSpc>
                        <a:spcBef>
                          <a:spcPts val="800"/>
                        </a:spcBef>
                        <a:spcAft>
                          <a:spcPts val="0"/>
                        </a:spcAft>
                        <a:buClr>
                          <a:schemeClr val="dk1"/>
                        </a:buClr>
                        <a:buSzPts val="1800"/>
                        <a:buFont typeface="Calibri"/>
                        <a:buNone/>
                      </a:pPr>
                      <a:r>
                        <a:rPr lang="ar-MA" sz="1800" u="none" cap="none" strike="noStrike">
                          <a:solidFill>
                            <a:schemeClr val="dk1"/>
                          </a:solidFill>
                          <a:latin typeface="Calibri"/>
                          <a:ea typeface="Calibri"/>
                          <a:cs typeface="Calibri"/>
                          <a:sym typeface="Calibri"/>
                        </a:rPr>
                        <a:t>- يُسَاهِمُ فِي تَطْوِيرِ...</a:t>
                      </a:r>
                      <a:endParaRPr sz="1400" u="none" cap="none" strike="noStrike">
                        <a:solidFill>
                          <a:schemeClr val="dk1"/>
                        </a:solidFill>
                        <a:latin typeface="Calibri"/>
                        <a:ea typeface="Calibri"/>
                        <a:cs typeface="Calibri"/>
                        <a:sym typeface="Calibri"/>
                      </a:endParaRPr>
                    </a:p>
                    <a:p>
                      <a:pPr indent="-285750" lvl="0" marL="285750" marR="0" rtl="1" algn="r">
                        <a:lnSpc>
                          <a:spcPct val="107000"/>
                        </a:lnSpc>
                        <a:spcBef>
                          <a:spcPts val="800"/>
                        </a:spcBef>
                        <a:spcAft>
                          <a:spcPts val="0"/>
                        </a:spcAft>
                        <a:buClr>
                          <a:schemeClr val="dk1"/>
                        </a:buClr>
                        <a:buSzPts val="1800"/>
                        <a:buFont typeface="Calibri"/>
                        <a:buChar char="-"/>
                      </a:pPr>
                      <a:r>
                        <a:rPr lang="ar-MA" sz="1800" u="none" cap="none" strike="noStrike">
                          <a:solidFill>
                            <a:schemeClr val="dk1"/>
                          </a:solidFill>
                          <a:latin typeface="Calibri"/>
                          <a:ea typeface="Calibri"/>
                          <a:cs typeface="Calibri"/>
                          <a:sym typeface="Calibri"/>
                        </a:rPr>
                        <a:t>قَرِيبًا فِي الأَسْوَاق...</a:t>
                      </a:r>
                      <a:endParaRPr/>
                    </a:p>
                    <a:p>
                      <a:pPr indent="-285750" lvl="0" marL="285750" marR="0" rtl="1" algn="r">
                        <a:lnSpc>
                          <a:spcPct val="107000"/>
                        </a:lnSpc>
                        <a:spcBef>
                          <a:spcPts val="800"/>
                        </a:spcBef>
                        <a:spcAft>
                          <a:spcPts val="0"/>
                        </a:spcAft>
                        <a:buClr>
                          <a:schemeClr val="dk1"/>
                        </a:buClr>
                        <a:buSzPts val="1800"/>
                        <a:buFont typeface="Calibri"/>
                        <a:buChar char="-"/>
                      </a:pPr>
                      <a:r>
                        <a:rPr lang="ar-MA" sz="1800" u="none" cap="none" strike="noStrike">
                          <a:solidFill>
                            <a:schemeClr val="dk1"/>
                          </a:solidFill>
                          <a:latin typeface="Calibri"/>
                          <a:ea typeface="Calibri"/>
                          <a:cs typeface="Calibri"/>
                          <a:sym typeface="Calibri"/>
                        </a:rPr>
                        <a:t>.......................</a:t>
                      </a:r>
                      <a:endParaRPr sz="1800" u="none" cap="none" strike="noStrike">
                        <a:solidFill>
                          <a:schemeClr val="dk1"/>
                        </a:solidFill>
                        <a:latin typeface="Calibri"/>
                        <a:ea typeface="Calibri"/>
                        <a:cs typeface="Calibri"/>
                        <a:sym typeface="Calibri"/>
                      </a:endParaRPr>
                    </a:p>
                  </a:txBody>
                  <a:tcPr marT="0" marB="0" marR="68575" marL="68575">
                    <a:solidFill>
                      <a:srgbClr val="FAE2D5"/>
                    </a:solidFill>
                  </a:tcPr>
                </a:tc>
                <a:tc>
                  <a:txBody>
                    <a:bodyPr/>
                    <a:lstStyle/>
                    <a:p>
                      <a:pPr indent="0" lvl="0" marL="0" marR="0" rtl="1" algn="r">
                        <a:lnSpc>
                          <a:spcPct val="107000"/>
                        </a:lnSpc>
                        <a:spcBef>
                          <a:spcPts val="0"/>
                        </a:spcBef>
                        <a:spcAft>
                          <a:spcPts val="0"/>
                        </a:spcAft>
                        <a:buClr>
                          <a:schemeClr val="dk1"/>
                        </a:buClr>
                        <a:buSzPts val="1800"/>
                        <a:buFont typeface="Calibri"/>
                        <a:buNone/>
                      </a:pPr>
                      <a:r>
                        <a:rPr lang="ar-MA" sz="1800" u="none" cap="none" strike="noStrike">
                          <a:solidFill>
                            <a:schemeClr val="dk1"/>
                          </a:solidFill>
                          <a:latin typeface="Calibri"/>
                          <a:ea typeface="Calibri"/>
                          <a:cs typeface="Calibri"/>
                          <a:sym typeface="Calibri"/>
                        </a:rPr>
                        <a:t>-  فَقَدْ...</a:t>
                      </a:r>
                      <a:endParaRPr sz="1400" u="none" cap="none" strike="noStrike">
                        <a:solidFill>
                          <a:schemeClr val="dk1"/>
                        </a:solidFill>
                        <a:latin typeface="Calibri"/>
                        <a:ea typeface="Calibri"/>
                        <a:cs typeface="Calibri"/>
                        <a:sym typeface="Calibri"/>
                      </a:endParaRPr>
                    </a:p>
                    <a:p>
                      <a:pPr indent="0" lvl="0" marL="0" marR="0" rtl="1" algn="r">
                        <a:lnSpc>
                          <a:spcPct val="107000"/>
                        </a:lnSpc>
                        <a:spcBef>
                          <a:spcPts val="800"/>
                        </a:spcBef>
                        <a:spcAft>
                          <a:spcPts val="0"/>
                        </a:spcAft>
                        <a:buClr>
                          <a:schemeClr val="dk1"/>
                        </a:buClr>
                        <a:buSzPts val="1800"/>
                        <a:buFont typeface="Calibri"/>
                        <a:buNone/>
                      </a:pPr>
                      <a:r>
                        <a:rPr lang="ar-MA" sz="1800" u="none" cap="none" strike="noStrike">
                          <a:solidFill>
                            <a:schemeClr val="dk1"/>
                          </a:solidFill>
                          <a:latin typeface="Calibri"/>
                          <a:ea typeface="Calibri"/>
                          <a:cs typeface="Calibri"/>
                          <a:sym typeface="Calibri"/>
                        </a:rPr>
                        <a:t>- مِنْهَا</a:t>
                      </a:r>
                      <a:endParaRPr sz="1400" u="none" cap="none" strike="noStrike">
                        <a:solidFill>
                          <a:schemeClr val="dk1"/>
                        </a:solidFill>
                        <a:latin typeface="Calibri"/>
                        <a:ea typeface="Calibri"/>
                        <a:cs typeface="Calibri"/>
                        <a:sym typeface="Calibri"/>
                      </a:endParaRPr>
                    </a:p>
                    <a:p>
                      <a:pPr indent="0" lvl="0" marL="0" marR="0" rtl="1" algn="r">
                        <a:lnSpc>
                          <a:spcPct val="107000"/>
                        </a:lnSpc>
                        <a:spcBef>
                          <a:spcPts val="800"/>
                        </a:spcBef>
                        <a:spcAft>
                          <a:spcPts val="0"/>
                        </a:spcAft>
                        <a:buClr>
                          <a:schemeClr val="dk1"/>
                        </a:buClr>
                        <a:buSzPts val="1800"/>
                        <a:buFont typeface="Calibri"/>
                        <a:buNone/>
                      </a:pPr>
                      <a:r>
                        <a:rPr lang="ar-MA" sz="1800" u="none" cap="none" strike="noStrike">
                          <a:solidFill>
                            <a:schemeClr val="dk1"/>
                          </a:solidFill>
                          <a:latin typeface="Calibri"/>
                          <a:ea typeface="Calibri"/>
                          <a:cs typeface="Calibri"/>
                          <a:sym typeface="Calibri"/>
                        </a:rPr>
                        <a:t>- وَفِي</a:t>
                      </a:r>
                      <a:endParaRPr sz="1400" u="none" cap="none" strike="noStrike">
                        <a:solidFill>
                          <a:schemeClr val="dk1"/>
                        </a:solidFill>
                        <a:latin typeface="Calibri"/>
                        <a:ea typeface="Calibri"/>
                        <a:cs typeface="Calibri"/>
                        <a:sym typeface="Calibri"/>
                      </a:endParaRPr>
                    </a:p>
                    <a:p>
                      <a:pPr indent="0" lvl="0" marL="0" marR="0" rtl="1" algn="r">
                        <a:lnSpc>
                          <a:spcPct val="107000"/>
                        </a:lnSpc>
                        <a:spcBef>
                          <a:spcPts val="800"/>
                        </a:spcBef>
                        <a:spcAft>
                          <a:spcPts val="0"/>
                        </a:spcAft>
                        <a:buClr>
                          <a:schemeClr val="dk1"/>
                        </a:buClr>
                        <a:buSzPts val="1800"/>
                        <a:buFont typeface="Calibri"/>
                        <a:buNone/>
                      </a:pPr>
                      <a:r>
                        <a:rPr lang="ar-MA" sz="1800" u="none" cap="none" strike="noStrike">
                          <a:solidFill>
                            <a:schemeClr val="dk1"/>
                          </a:solidFill>
                          <a:latin typeface="Calibri"/>
                          <a:ea typeface="Calibri"/>
                          <a:cs typeface="Calibri"/>
                          <a:sym typeface="Calibri"/>
                        </a:rPr>
                        <a:t>- كَذَلِكَ</a:t>
                      </a:r>
                      <a:endParaRPr sz="1400" u="none" cap="none" strike="noStrike">
                        <a:solidFill>
                          <a:schemeClr val="dk1"/>
                        </a:solidFill>
                        <a:latin typeface="Calibri"/>
                        <a:ea typeface="Calibri"/>
                        <a:cs typeface="Calibri"/>
                        <a:sym typeface="Calibri"/>
                      </a:endParaRPr>
                    </a:p>
                    <a:p>
                      <a:pPr indent="-285750" lvl="0" marL="285750" marR="0" rtl="1" algn="r">
                        <a:lnSpc>
                          <a:spcPct val="107000"/>
                        </a:lnSpc>
                        <a:spcBef>
                          <a:spcPts val="800"/>
                        </a:spcBef>
                        <a:spcAft>
                          <a:spcPts val="0"/>
                        </a:spcAft>
                        <a:buClr>
                          <a:schemeClr val="dk1"/>
                        </a:buClr>
                        <a:buSzPts val="1800"/>
                        <a:buFont typeface="Calibri"/>
                        <a:buChar char="-"/>
                      </a:pPr>
                      <a:r>
                        <a:rPr lang="ar-MA" sz="1800" u="none" cap="none" strike="noStrike">
                          <a:solidFill>
                            <a:schemeClr val="dk1"/>
                          </a:solidFill>
                          <a:latin typeface="Calibri"/>
                          <a:ea typeface="Calibri"/>
                          <a:cs typeface="Calibri"/>
                          <a:sym typeface="Calibri"/>
                        </a:rPr>
                        <a:t>وَفْقًا لِـ..</a:t>
                      </a:r>
                      <a:endParaRPr sz="1800" u="none" cap="none" strike="noStrike">
                        <a:solidFill>
                          <a:schemeClr val="dk1"/>
                        </a:solidFill>
                        <a:latin typeface="Calibri"/>
                        <a:ea typeface="Calibri"/>
                        <a:cs typeface="Calibri"/>
                        <a:sym typeface="Calibri"/>
                      </a:endParaRPr>
                    </a:p>
                    <a:p>
                      <a:pPr indent="-285750" lvl="0" marL="285750" marR="0" rtl="1" algn="r">
                        <a:lnSpc>
                          <a:spcPct val="107000"/>
                        </a:lnSpc>
                        <a:spcBef>
                          <a:spcPts val="800"/>
                        </a:spcBef>
                        <a:spcAft>
                          <a:spcPts val="0"/>
                        </a:spcAft>
                        <a:buClr>
                          <a:schemeClr val="dk1"/>
                        </a:buClr>
                        <a:buSzPts val="1800"/>
                        <a:buFont typeface="Calibri"/>
                        <a:buChar char="-"/>
                      </a:pPr>
                      <a:r>
                        <a:rPr lang="ar-MA" sz="1800" u="none" cap="none" strike="noStrike">
                          <a:solidFill>
                            <a:schemeClr val="dk1"/>
                          </a:solidFill>
                          <a:latin typeface="Calibri"/>
                          <a:ea typeface="Calibri"/>
                          <a:cs typeface="Calibri"/>
                          <a:sym typeface="Calibri"/>
                        </a:rPr>
                        <a:t>…………………</a:t>
                      </a:r>
                      <a:endParaRPr sz="1400" u="none" cap="none" strike="noStrike">
                        <a:solidFill>
                          <a:schemeClr val="dk1"/>
                        </a:solidFill>
                        <a:latin typeface="Calibri"/>
                        <a:ea typeface="Calibri"/>
                        <a:cs typeface="Calibri"/>
                        <a:sym typeface="Calibri"/>
                      </a:endParaRPr>
                    </a:p>
                    <a:p>
                      <a:pPr indent="0" lvl="0" marL="0" marR="0" rtl="1" algn="r">
                        <a:lnSpc>
                          <a:spcPct val="107000"/>
                        </a:lnSpc>
                        <a:spcBef>
                          <a:spcPts val="800"/>
                        </a:spcBef>
                        <a:spcAft>
                          <a:spcPts val="0"/>
                        </a:spcAft>
                        <a:buClr>
                          <a:schemeClr val="dk1"/>
                        </a:buClr>
                        <a:buSzPts val="1800"/>
                        <a:buFont typeface="Calibri"/>
                        <a:buNone/>
                      </a:pPr>
                      <a:r>
                        <a:rPr lang="ar-MA" sz="1800" u="none" cap="none" strike="noStrike">
                          <a:solidFill>
                            <a:schemeClr val="dk1"/>
                          </a:solidFill>
                          <a:latin typeface="Calibri"/>
                          <a:ea typeface="Calibri"/>
                          <a:cs typeface="Calibri"/>
                          <a:sym typeface="Calibri"/>
                        </a:rPr>
                        <a:t> </a:t>
                      </a:r>
                      <a:endParaRPr sz="1400" u="none" cap="none" strike="noStrike">
                        <a:solidFill>
                          <a:schemeClr val="dk1"/>
                        </a:solidFill>
                        <a:latin typeface="Calibri"/>
                        <a:ea typeface="Calibri"/>
                        <a:cs typeface="Calibri"/>
                        <a:sym typeface="Calibri"/>
                      </a:endParaRPr>
                    </a:p>
                  </a:txBody>
                  <a:tcPr marT="0" marB="0" marR="68575" marL="68575"/>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26"/>
          <p:cNvSpPr txBox="1"/>
          <p:nvPr/>
        </p:nvSpPr>
        <p:spPr>
          <a:xfrm>
            <a:off x="1022555" y="139234"/>
            <a:ext cx="10317607" cy="40006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2000">
                <a:solidFill>
                  <a:srgbClr val="757070"/>
                </a:solidFill>
                <a:latin typeface="Calibri"/>
                <a:ea typeface="Calibri"/>
                <a:cs typeface="Calibri"/>
                <a:sym typeface="Calibri"/>
              </a:rPr>
              <a:t>سنشتغل على خطاطة النص الإخباري انطلاقا من النص النموذج</a:t>
            </a:r>
            <a:endParaRPr b="1" sz="2000">
              <a:solidFill>
                <a:srgbClr val="757070"/>
              </a:solidFill>
              <a:latin typeface="Calibri"/>
              <a:ea typeface="Calibri"/>
              <a:cs typeface="Calibri"/>
              <a:sym typeface="Calibri"/>
            </a:endParaRPr>
          </a:p>
        </p:txBody>
      </p:sp>
      <p:sp>
        <p:nvSpPr>
          <p:cNvPr id="605" name="Google Shape;605;p26"/>
          <p:cNvSpPr txBox="1"/>
          <p:nvPr/>
        </p:nvSpPr>
        <p:spPr>
          <a:xfrm>
            <a:off x="815567" y="574740"/>
            <a:ext cx="10560865" cy="271791"/>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lang="ar-MA" sz="1400">
                <a:solidFill>
                  <a:srgbClr val="AEAEAE"/>
                </a:solidFill>
                <a:latin typeface="Arial"/>
                <a:ea typeface="Arial"/>
                <a:cs typeface="Arial"/>
                <a:sym typeface="Arial"/>
              </a:rPr>
              <a:t>يوجه  المدرس المتعلمين إلى التركيز ليتمكنوا من متابعة مرحلة النمذجة التي سينجزها على مقدمة الخبر . (النشاط 3 في الكراسة ص. 58 )</a:t>
            </a:r>
            <a:endParaRPr sz="1200">
              <a:solidFill>
                <a:srgbClr val="BFBFBF"/>
              </a:solidFill>
              <a:latin typeface="Arial"/>
              <a:ea typeface="Arial"/>
              <a:cs typeface="Arial"/>
              <a:sym typeface="Arial"/>
            </a:endParaRPr>
          </a:p>
        </p:txBody>
      </p:sp>
      <p:pic>
        <p:nvPicPr>
          <p:cNvPr id="606" name="Google Shape;606;p26"/>
          <p:cNvPicPr preferRelativeResize="0"/>
          <p:nvPr/>
        </p:nvPicPr>
        <p:blipFill rotWithShape="1">
          <a:blip r:embed="rId3">
            <a:alphaModFix/>
          </a:blip>
          <a:srcRect b="0" l="0" r="0" t="0"/>
          <a:stretch/>
        </p:blipFill>
        <p:spPr>
          <a:xfrm>
            <a:off x="717756" y="2781243"/>
            <a:ext cx="10146890" cy="2705157"/>
          </a:xfrm>
          <a:prstGeom prst="rect">
            <a:avLst/>
          </a:prstGeom>
          <a:noFill/>
          <a:ln>
            <a:noFill/>
          </a:ln>
        </p:spPr>
      </p:pic>
      <p:sp>
        <p:nvSpPr>
          <p:cNvPr id="607" name="Google Shape;607;p26"/>
          <p:cNvSpPr txBox="1"/>
          <p:nvPr/>
        </p:nvSpPr>
        <p:spPr>
          <a:xfrm>
            <a:off x="5876418" y="1289750"/>
            <a:ext cx="5037388" cy="461665"/>
          </a:xfrm>
          <a:prstGeom prst="rect">
            <a:avLst/>
          </a:prstGeom>
          <a:solidFill>
            <a:srgbClr val="B3E5A0"/>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2400">
                <a:solidFill>
                  <a:srgbClr val="002060"/>
                </a:solidFill>
                <a:latin typeface="Arial"/>
                <a:ea typeface="Arial"/>
                <a:cs typeface="Arial"/>
                <a:sym typeface="Arial"/>
              </a:rPr>
              <a:t>النشاط3 – استنتاج خطاطة النص الإخباري: </a:t>
            </a:r>
            <a:endParaRPr b="1" sz="2400">
              <a:solidFill>
                <a:srgbClr val="00206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27"/>
          <p:cNvSpPr txBox="1"/>
          <p:nvPr/>
        </p:nvSpPr>
        <p:spPr>
          <a:xfrm>
            <a:off x="1022555" y="139234"/>
            <a:ext cx="10317607" cy="40006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2000">
                <a:solidFill>
                  <a:srgbClr val="757070"/>
                </a:solidFill>
                <a:latin typeface="Calibri"/>
                <a:ea typeface="Calibri"/>
                <a:cs typeface="Calibri"/>
                <a:sym typeface="Calibri"/>
              </a:rPr>
              <a:t>سنشتغل على خطاطة النص الإخباري انطلاقا من النص النموذج</a:t>
            </a:r>
            <a:endParaRPr b="1" sz="2000">
              <a:solidFill>
                <a:srgbClr val="757070"/>
              </a:solidFill>
              <a:latin typeface="Calibri"/>
              <a:ea typeface="Calibri"/>
              <a:cs typeface="Calibri"/>
              <a:sym typeface="Calibri"/>
            </a:endParaRPr>
          </a:p>
        </p:txBody>
      </p:sp>
      <p:sp>
        <p:nvSpPr>
          <p:cNvPr id="613" name="Google Shape;613;p27"/>
          <p:cNvSpPr txBox="1"/>
          <p:nvPr/>
        </p:nvSpPr>
        <p:spPr>
          <a:xfrm>
            <a:off x="815567" y="574740"/>
            <a:ext cx="10560865" cy="271791"/>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lang="ar-MA" sz="1400">
                <a:solidFill>
                  <a:srgbClr val="AEAEAE"/>
                </a:solidFill>
                <a:latin typeface="Arial"/>
                <a:ea typeface="Arial"/>
                <a:cs typeface="Arial"/>
                <a:sym typeface="Arial"/>
              </a:rPr>
              <a:t>يوجه  المدرس المتعلمين إلى التركيز ليتمكنوا من متابعة مرحلة النمذجة التي سينجزها على مقدمة الخبر . (النشاط 3 في الكراسة ص. 58 )</a:t>
            </a:r>
            <a:endParaRPr sz="1200">
              <a:solidFill>
                <a:srgbClr val="BFBFBF"/>
              </a:solidFill>
              <a:latin typeface="Arial"/>
              <a:ea typeface="Arial"/>
              <a:cs typeface="Arial"/>
              <a:sym typeface="Arial"/>
            </a:endParaRPr>
          </a:p>
        </p:txBody>
      </p:sp>
      <p:sp>
        <p:nvSpPr>
          <p:cNvPr id="614" name="Google Shape;614;p27"/>
          <p:cNvSpPr txBox="1"/>
          <p:nvPr/>
        </p:nvSpPr>
        <p:spPr>
          <a:xfrm>
            <a:off x="5876418" y="1289750"/>
            <a:ext cx="5037388" cy="461665"/>
          </a:xfrm>
          <a:prstGeom prst="rect">
            <a:avLst/>
          </a:prstGeom>
          <a:solidFill>
            <a:srgbClr val="B3E5A0"/>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2400">
                <a:solidFill>
                  <a:srgbClr val="002060"/>
                </a:solidFill>
                <a:latin typeface="Arial"/>
                <a:ea typeface="Arial"/>
                <a:cs typeface="Arial"/>
                <a:sym typeface="Arial"/>
              </a:rPr>
              <a:t>النشاط3 – استنتاج خطاطة النص الإخباري: </a:t>
            </a:r>
            <a:endParaRPr b="1" sz="2400">
              <a:solidFill>
                <a:srgbClr val="002060"/>
              </a:solidFill>
              <a:latin typeface="Arial"/>
              <a:ea typeface="Arial"/>
              <a:cs typeface="Arial"/>
              <a:sym typeface="Arial"/>
            </a:endParaRPr>
          </a:p>
        </p:txBody>
      </p:sp>
      <p:graphicFrame>
        <p:nvGraphicFramePr>
          <p:cNvPr id="615" name="Google Shape;615;p27"/>
          <p:cNvGraphicFramePr/>
          <p:nvPr/>
        </p:nvGraphicFramePr>
        <p:xfrm>
          <a:off x="639097" y="2249712"/>
          <a:ext cx="3000000" cy="3000000"/>
        </p:xfrm>
        <a:graphic>
          <a:graphicData uri="http://schemas.openxmlformats.org/drawingml/2006/table">
            <a:tbl>
              <a:tblPr>
                <a:noFill/>
                <a:tableStyleId>{EEA04F61-FC8C-4A48-8333-93EA7A17721C}</a:tableStyleId>
              </a:tblPr>
              <a:tblGrid>
                <a:gridCol w="2405825"/>
                <a:gridCol w="2933475"/>
                <a:gridCol w="2723125"/>
                <a:gridCol w="2905800"/>
              </a:tblGrid>
              <a:tr h="684200">
                <a:tc>
                  <a:txBody>
                    <a:bodyPr/>
                    <a:lstStyle/>
                    <a:p>
                      <a:pPr indent="0" lvl="0" marL="0" marR="0" rtl="1" algn="ctr">
                        <a:lnSpc>
                          <a:spcPct val="107000"/>
                        </a:lnSpc>
                        <a:spcBef>
                          <a:spcPts val="0"/>
                        </a:spcBef>
                        <a:spcAft>
                          <a:spcPts val="0"/>
                        </a:spcAft>
                        <a:buClr>
                          <a:schemeClr val="dk1"/>
                        </a:buClr>
                        <a:buSzPts val="2800"/>
                        <a:buFont typeface="Calibri"/>
                        <a:buNone/>
                      </a:pPr>
                      <a:r>
                        <a:rPr b="1" lang="ar-MA" sz="2800" u="none" cap="none" strike="noStrike">
                          <a:solidFill>
                            <a:schemeClr val="dk1"/>
                          </a:solidFill>
                          <a:latin typeface="Calibri"/>
                          <a:ea typeface="Calibri"/>
                          <a:cs typeface="Calibri"/>
                          <a:sym typeface="Calibri"/>
                        </a:rPr>
                        <a:t>خاتمة الخبر</a:t>
                      </a:r>
                      <a:endParaRPr b="1" sz="2800" u="none" cap="none" strike="noStrike">
                        <a:solidFill>
                          <a:schemeClr val="dk1"/>
                        </a:solidFill>
                        <a:latin typeface="Calibri"/>
                        <a:ea typeface="Calibri"/>
                        <a:cs typeface="Calibri"/>
                        <a:sym typeface="Calibri"/>
                      </a:endParaRPr>
                    </a:p>
                  </a:txBody>
                  <a:tcPr marT="0" marB="0" marR="68575" marL="68575" anchor="ctr">
                    <a:solidFill>
                      <a:srgbClr val="B3E5A0"/>
                    </a:solidFill>
                  </a:tcPr>
                </a:tc>
                <a:tc>
                  <a:txBody>
                    <a:bodyPr/>
                    <a:lstStyle/>
                    <a:p>
                      <a:pPr indent="0" lvl="0" marL="0" marR="0" rtl="1" algn="ctr">
                        <a:lnSpc>
                          <a:spcPct val="107000"/>
                        </a:lnSpc>
                        <a:spcBef>
                          <a:spcPts val="0"/>
                        </a:spcBef>
                        <a:spcAft>
                          <a:spcPts val="0"/>
                        </a:spcAft>
                        <a:buClr>
                          <a:schemeClr val="dk1"/>
                        </a:buClr>
                        <a:buSzPts val="2800"/>
                        <a:buFont typeface="Calibri"/>
                        <a:buNone/>
                      </a:pPr>
                      <a:r>
                        <a:rPr b="1" lang="ar-MA" sz="2800" u="none" cap="none" strike="noStrike">
                          <a:solidFill>
                            <a:schemeClr val="dk1"/>
                          </a:solidFill>
                          <a:latin typeface="Calibri"/>
                          <a:ea typeface="Calibri"/>
                          <a:cs typeface="Calibri"/>
                          <a:sym typeface="Calibri"/>
                        </a:rPr>
                        <a:t>العرض (تفاصيل الخبر)</a:t>
                      </a:r>
                      <a:endParaRPr/>
                    </a:p>
                  </a:txBody>
                  <a:tcPr marT="0" marB="0" marR="68575" marL="68575" anchor="ctr">
                    <a:solidFill>
                      <a:srgbClr val="B3E5A0"/>
                    </a:solidFill>
                  </a:tcPr>
                </a:tc>
                <a:tc>
                  <a:txBody>
                    <a:bodyPr/>
                    <a:lstStyle/>
                    <a:p>
                      <a:pPr indent="0" lvl="0" marL="0" marR="0" rtl="1" algn="ctr">
                        <a:lnSpc>
                          <a:spcPct val="107000"/>
                        </a:lnSpc>
                        <a:spcBef>
                          <a:spcPts val="0"/>
                        </a:spcBef>
                        <a:spcAft>
                          <a:spcPts val="0"/>
                        </a:spcAft>
                        <a:buClr>
                          <a:schemeClr val="dk1"/>
                        </a:buClr>
                        <a:buSzPts val="2800"/>
                        <a:buFont typeface="Calibri"/>
                        <a:buNone/>
                      </a:pPr>
                      <a:r>
                        <a:rPr b="1" lang="ar-MA" sz="2800" u="none" cap="none" strike="noStrike">
                          <a:solidFill>
                            <a:schemeClr val="dk1"/>
                          </a:solidFill>
                          <a:latin typeface="Calibri"/>
                          <a:ea typeface="Calibri"/>
                          <a:cs typeface="Calibri"/>
                          <a:sym typeface="Calibri"/>
                        </a:rPr>
                        <a:t>مقدمة الخبر</a:t>
                      </a:r>
                      <a:endParaRPr b="1" sz="2800" u="none" cap="none" strike="noStrike">
                        <a:solidFill>
                          <a:schemeClr val="dk1"/>
                        </a:solidFill>
                        <a:latin typeface="Calibri"/>
                        <a:ea typeface="Calibri"/>
                        <a:cs typeface="Calibri"/>
                        <a:sym typeface="Calibri"/>
                      </a:endParaRPr>
                    </a:p>
                  </a:txBody>
                  <a:tcPr marT="0" marB="0" marR="68575" marL="68575" anchor="ctr">
                    <a:solidFill>
                      <a:srgbClr val="B3E5A0"/>
                    </a:solidFill>
                  </a:tcPr>
                </a:tc>
                <a:tc>
                  <a:txBody>
                    <a:bodyPr/>
                    <a:lstStyle/>
                    <a:p>
                      <a:pPr indent="0" lvl="0" marL="0" marR="0" rtl="1" algn="ctr">
                        <a:lnSpc>
                          <a:spcPct val="107000"/>
                        </a:lnSpc>
                        <a:spcBef>
                          <a:spcPts val="0"/>
                        </a:spcBef>
                        <a:spcAft>
                          <a:spcPts val="0"/>
                        </a:spcAft>
                        <a:buClr>
                          <a:schemeClr val="dk1"/>
                        </a:buClr>
                        <a:buSzPts val="2800"/>
                        <a:buFont typeface="Calibri"/>
                        <a:buNone/>
                      </a:pPr>
                      <a:r>
                        <a:rPr b="1" lang="ar-MA" sz="2800" u="none" cap="none" strike="noStrike">
                          <a:solidFill>
                            <a:schemeClr val="dk1"/>
                          </a:solidFill>
                          <a:latin typeface="Calibri"/>
                          <a:ea typeface="Calibri"/>
                          <a:cs typeface="Calibri"/>
                          <a:sym typeface="Calibri"/>
                        </a:rPr>
                        <a:t>العنوان ومصدر الخبر</a:t>
                      </a:r>
                      <a:endParaRPr b="1" sz="2800" u="none" cap="none" strike="noStrike">
                        <a:solidFill>
                          <a:schemeClr val="dk1"/>
                        </a:solidFill>
                        <a:latin typeface="Calibri"/>
                        <a:ea typeface="Calibri"/>
                        <a:cs typeface="Calibri"/>
                        <a:sym typeface="Calibri"/>
                      </a:endParaRPr>
                    </a:p>
                  </a:txBody>
                  <a:tcPr marT="0" marB="0" marR="68575" marL="68575" anchor="ctr">
                    <a:solidFill>
                      <a:srgbClr val="B3E5A0"/>
                    </a:solidFill>
                  </a:tcPr>
                </a:tc>
              </a:tr>
              <a:tr h="2871975">
                <a:tc>
                  <a:txBody>
                    <a:bodyPr/>
                    <a:lstStyle/>
                    <a:p>
                      <a:pPr indent="0" lvl="0" marL="0" marR="0" rtl="1" algn="just">
                        <a:spcBef>
                          <a:spcPts val="0"/>
                        </a:spcBef>
                        <a:spcAft>
                          <a:spcPts val="0"/>
                        </a:spcAft>
                        <a:buClr>
                          <a:srgbClr val="002060"/>
                        </a:buClr>
                        <a:buSzPts val="2400"/>
                        <a:buFont typeface="Calibri"/>
                        <a:buNone/>
                      </a:pPr>
                      <a:r>
                        <a:rPr b="1" lang="ar-MA" sz="2400" u="none" cap="none" strike="noStrike">
                          <a:solidFill>
                            <a:srgbClr val="002060"/>
                          </a:solidFill>
                          <a:latin typeface="Calibri"/>
                          <a:ea typeface="Calibri"/>
                          <a:cs typeface="Calibri"/>
                          <a:sym typeface="Calibri"/>
                        </a:rPr>
                        <a:t>الإشارة إلى آفاق تطوّر الذكاء الاصطناعي مستقبلًا وتأثيره الإيجابي المتوقع على جودة الحياة، مع التأكيد على تسارع وتيرة تطوّره وصعوبة التنبؤ بمآلاته.</a:t>
                      </a:r>
                      <a:endParaRPr b="1" sz="2400" u="none" cap="none" strike="noStrike">
                        <a:solidFill>
                          <a:srgbClr val="002060"/>
                        </a:solidFill>
                        <a:latin typeface="Calibri"/>
                        <a:ea typeface="Calibri"/>
                        <a:cs typeface="Calibri"/>
                        <a:sym typeface="Calibri"/>
                      </a:endParaRPr>
                    </a:p>
                  </a:txBody>
                  <a:tcPr marT="0" marB="0" marR="68575" marL="68575">
                    <a:solidFill>
                      <a:srgbClr val="D9E5F8"/>
                    </a:solidFill>
                  </a:tcPr>
                </a:tc>
                <a:tc>
                  <a:txBody>
                    <a:bodyPr/>
                    <a:lstStyle/>
                    <a:p>
                      <a:pPr indent="-342900" lvl="0" marL="342900" marR="0" rtl="1" algn="just">
                        <a:spcBef>
                          <a:spcPts val="0"/>
                        </a:spcBef>
                        <a:spcAft>
                          <a:spcPts val="0"/>
                        </a:spcAft>
                        <a:buClr>
                          <a:srgbClr val="002060"/>
                        </a:buClr>
                        <a:buSzPts val="2400"/>
                        <a:buFont typeface="Calibri"/>
                        <a:buChar char="-"/>
                      </a:pPr>
                      <a:r>
                        <a:rPr b="1" lang="ar-MA" sz="2400" u="none" cap="none" strike="noStrike">
                          <a:solidFill>
                            <a:srgbClr val="002060"/>
                          </a:solidFill>
                          <a:latin typeface="Calibri"/>
                          <a:ea typeface="Calibri"/>
                          <a:cs typeface="Calibri"/>
                          <a:sym typeface="Calibri"/>
                        </a:rPr>
                        <a:t>عرض مجالات استعمال الذكاء الاصطناعي، مثل مواقع التواصل الاجتماعي، المجال الطبي، النقل، والبيوت الذكية، مع أمثلة توضّح دوره في تحسين الخدمات.</a:t>
                      </a:r>
                      <a:endParaRPr b="1" sz="2400" u="none" cap="none" strike="noStrike">
                        <a:solidFill>
                          <a:srgbClr val="002060"/>
                        </a:solidFill>
                        <a:latin typeface="Calibri"/>
                        <a:ea typeface="Calibri"/>
                        <a:cs typeface="Calibri"/>
                        <a:sym typeface="Calibri"/>
                      </a:endParaRPr>
                    </a:p>
                  </a:txBody>
                  <a:tcPr marT="0" marB="0" marR="68575" marL="68575">
                    <a:solidFill>
                      <a:srgbClr val="D9E5F8"/>
                    </a:solidFill>
                  </a:tcPr>
                </a:tc>
                <a:tc>
                  <a:txBody>
                    <a:bodyPr/>
                    <a:lstStyle/>
                    <a:p>
                      <a:pPr indent="-342900" lvl="0" marL="342900" marR="0" rtl="1" algn="just">
                        <a:spcBef>
                          <a:spcPts val="0"/>
                        </a:spcBef>
                        <a:spcAft>
                          <a:spcPts val="0"/>
                        </a:spcAft>
                        <a:buClr>
                          <a:srgbClr val="002060"/>
                        </a:buClr>
                        <a:buSzPts val="2400"/>
                        <a:buFont typeface="Calibri"/>
                        <a:buChar char="-"/>
                      </a:pPr>
                      <a:r>
                        <a:rPr b="1" lang="ar-MA" sz="2400" u="none" cap="none" strike="noStrike">
                          <a:solidFill>
                            <a:srgbClr val="002060"/>
                          </a:solidFill>
                          <a:latin typeface="Calibri"/>
                          <a:ea typeface="Calibri"/>
                          <a:cs typeface="Calibri"/>
                          <a:sym typeface="Calibri"/>
                        </a:rPr>
                        <a:t>التعريف بالذكاء الاصطناعي وبيان حضوره المتزايد في الحياة اليومية خلال السنوات الأخيرة..</a:t>
                      </a:r>
                      <a:endParaRPr b="1" sz="2400" u="none" cap="none" strike="noStrike">
                        <a:solidFill>
                          <a:srgbClr val="002060"/>
                        </a:solidFill>
                        <a:latin typeface="Calibri"/>
                        <a:ea typeface="Calibri"/>
                        <a:cs typeface="Calibri"/>
                        <a:sym typeface="Calibri"/>
                      </a:endParaRPr>
                    </a:p>
                  </a:txBody>
                  <a:tcPr marT="0" marB="0" marR="68575" marL="68575">
                    <a:solidFill>
                      <a:srgbClr val="D9E5F8"/>
                    </a:solidFill>
                  </a:tcPr>
                </a:tc>
                <a:tc>
                  <a:txBody>
                    <a:bodyPr/>
                    <a:lstStyle/>
                    <a:p>
                      <a:pPr indent="0" lvl="0" marL="0" marR="0" rtl="1" algn="r">
                        <a:spcBef>
                          <a:spcPts val="0"/>
                        </a:spcBef>
                        <a:spcAft>
                          <a:spcPts val="0"/>
                        </a:spcAft>
                        <a:buNone/>
                      </a:pPr>
                      <a:r>
                        <a:rPr b="1" lang="ar-MA" sz="2400" u="none" cap="none" strike="noStrike">
                          <a:solidFill>
                            <a:srgbClr val="00B050"/>
                          </a:solidFill>
                          <a:latin typeface="Arial"/>
                          <a:ea typeface="Arial"/>
                          <a:cs typeface="Arial"/>
                          <a:sym typeface="Arial"/>
                        </a:rPr>
                        <a:t>العنوان: </a:t>
                      </a:r>
                      <a:endParaRPr/>
                    </a:p>
                    <a:p>
                      <a:pPr indent="0" lvl="0" marL="0" marR="0" rtl="1" algn="ctr">
                        <a:spcBef>
                          <a:spcPts val="0"/>
                        </a:spcBef>
                        <a:spcAft>
                          <a:spcPts val="0"/>
                        </a:spcAft>
                        <a:buNone/>
                      </a:pPr>
                      <a:r>
                        <a:rPr b="1" lang="ar-MA" sz="2400" u="none" cap="none" strike="noStrike">
                          <a:solidFill>
                            <a:srgbClr val="002060"/>
                          </a:solidFill>
                          <a:latin typeface="Calibri"/>
                          <a:ea typeface="Calibri"/>
                          <a:cs typeface="Calibri"/>
                          <a:sym typeface="Calibri"/>
                        </a:rPr>
                        <a:t>الذَّكَاءُ الاِصْطِنَاعِيُّ يُغَيِّرُ حَيَاتَنَا</a:t>
                      </a:r>
                      <a:endParaRPr b="1" sz="2400" u="none" cap="none" strike="noStrike">
                        <a:solidFill>
                          <a:srgbClr val="002060"/>
                        </a:solidFill>
                        <a:latin typeface="Calibri"/>
                        <a:ea typeface="Calibri"/>
                        <a:cs typeface="Calibri"/>
                        <a:sym typeface="Calibri"/>
                      </a:endParaRPr>
                    </a:p>
                    <a:p>
                      <a:pPr indent="0" lvl="0" marL="0" marR="0" rtl="1" algn="just">
                        <a:lnSpc>
                          <a:spcPct val="100000"/>
                        </a:lnSpc>
                        <a:spcBef>
                          <a:spcPts val="0"/>
                        </a:spcBef>
                        <a:spcAft>
                          <a:spcPts val="0"/>
                        </a:spcAft>
                        <a:buClr>
                          <a:schemeClr val="dk1"/>
                        </a:buClr>
                        <a:buSzPts val="2400"/>
                        <a:buFont typeface="Arial"/>
                        <a:buNone/>
                      </a:pPr>
                      <a:r>
                        <a:t/>
                      </a:r>
                      <a:endParaRPr b="1" sz="2400" u="none" cap="none" strike="noStrike">
                        <a:solidFill>
                          <a:srgbClr val="00B050"/>
                        </a:solidFill>
                        <a:latin typeface="Arial"/>
                        <a:ea typeface="Arial"/>
                        <a:cs typeface="Arial"/>
                        <a:sym typeface="Arial"/>
                      </a:endParaRPr>
                    </a:p>
                    <a:p>
                      <a:pPr indent="-342900" lvl="0" marL="342900" marR="0" rtl="1" algn="just">
                        <a:lnSpc>
                          <a:spcPct val="100000"/>
                        </a:lnSpc>
                        <a:spcBef>
                          <a:spcPts val="0"/>
                        </a:spcBef>
                        <a:spcAft>
                          <a:spcPts val="0"/>
                        </a:spcAft>
                        <a:buClr>
                          <a:srgbClr val="00B050"/>
                        </a:buClr>
                        <a:buSzPts val="2400"/>
                        <a:buFont typeface="Arial"/>
                        <a:buChar char="-"/>
                      </a:pPr>
                      <a:r>
                        <a:rPr b="1" lang="ar-MA" sz="2400" u="none" cap="none" strike="noStrike">
                          <a:solidFill>
                            <a:srgbClr val="00B050"/>
                          </a:solidFill>
                          <a:latin typeface="Arial"/>
                          <a:ea typeface="Arial"/>
                          <a:cs typeface="Arial"/>
                          <a:sym typeface="Arial"/>
                        </a:rPr>
                        <a:t>مصدر الخبر: </a:t>
                      </a:r>
                      <a:endParaRPr/>
                    </a:p>
                    <a:p>
                      <a:pPr indent="0" lvl="0" marL="0" marR="0" rtl="1" algn="ctr">
                        <a:spcBef>
                          <a:spcPts val="0"/>
                        </a:spcBef>
                        <a:spcAft>
                          <a:spcPts val="0"/>
                        </a:spcAft>
                        <a:buNone/>
                      </a:pPr>
                      <a:r>
                        <a:rPr b="1" lang="ar-MA" sz="1800" u="none" cap="none" strike="noStrike">
                          <a:solidFill>
                            <a:srgbClr val="002060"/>
                          </a:solidFill>
                          <a:latin typeface="Calibri"/>
                          <a:ea typeface="Calibri"/>
                          <a:cs typeface="Calibri"/>
                          <a:sym typeface="Calibri"/>
                        </a:rPr>
                        <a:t>عن مجلة ناشيونال جيوغرافيك – كيف يُغيّر الذكاء الاصطناعي الحياة اليومية. نُشر في نوفمبر 2023</a:t>
                      </a:r>
                      <a:r>
                        <a:rPr lang="ar-MA" sz="1800" u="none" cap="none" strike="noStrike">
                          <a:solidFill>
                            <a:schemeClr val="dk1"/>
                          </a:solidFill>
                          <a:latin typeface="Arial"/>
                          <a:ea typeface="Arial"/>
                          <a:cs typeface="Arial"/>
                          <a:sym typeface="Arial"/>
                        </a:rPr>
                        <a:t>. </a:t>
                      </a:r>
                      <a:r>
                        <a:rPr lang="ar-MA" sz="1800" u="sng" cap="none" strike="noStrike">
                          <a:solidFill>
                            <a:schemeClr val="dk1"/>
                          </a:solidFill>
                          <a:latin typeface="Arial"/>
                          <a:ea typeface="Arial"/>
                          <a:cs typeface="Arial"/>
                          <a:sym typeface="Arial"/>
                          <a:hlinkClick r:id="rId3">
                            <a:extLst>
                              <a:ext uri="{A12FA001-AC4F-418D-AE19-62706E023703}">
                                <ahyp:hlinkClr val="tx"/>
                              </a:ext>
                            </a:extLst>
                          </a:hlinkClick>
                        </a:rPr>
                        <a:t>www.nationalgeographic.com</a:t>
                      </a:r>
                      <a:endParaRPr sz="1800" u="none" cap="none" strike="noStrike">
                        <a:solidFill>
                          <a:schemeClr val="dk1"/>
                        </a:solidFill>
                        <a:latin typeface="Arial"/>
                        <a:ea typeface="Arial"/>
                        <a:cs typeface="Arial"/>
                        <a:sym typeface="Arial"/>
                      </a:endParaRPr>
                    </a:p>
                  </a:txBody>
                  <a:tcPr marT="0" marB="0" marR="68575" marL="68575">
                    <a:solidFill>
                      <a:srgbClr val="D9E5F8"/>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619" name="Shape 619"/>
        <p:cNvGrpSpPr/>
        <p:nvPr/>
      </p:nvGrpSpPr>
      <p:grpSpPr>
        <a:xfrm>
          <a:off x="0" y="0"/>
          <a:ext cx="0" cy="0"/>
          <a:chOff x="0" y="0"/>
          <a:chExt cx="0" cy="0"/>
        </a:xfrm>
      </p:grpSpPr>
      <p:grpSp>
        <p:nvGrpSpPr>
          <p:cNvPr id="620" name="Google Shape;620;p29"/>
          <p:cNvGrpSpPr/>
          <p:nvPr/>
        </p:nvGrpSpPr>
        <p:grpSpPr>
          <a:xfrm>
            <a:off x="812159" y="829917"/>
            <a:ext cx="10567685" cy="5198169"/>
            <a:chOff x="2184400" y="1402025"/>
            <a:chExt cx="7823200" cy="4942038"/>
          </a:xfrm>
        </p:grpSpPr>
        <p:sp>
          <p:nvSpPr>
            <p:cNvPr id="621" name="Google Shape;621;p29"/>
            <p:cNvSpPr/>
            <p:nvPr/>
          </p:nvSpPr>
          <p:spPr>
            <a:xfrm>
              <a:off x="2184400" y="1402025"/>
              <a:ext cx="7823200" cy="4942038"/>
            </a:xfrm>
            <a:prstGeom prst="roundRect">
              <a:avLst>
                <a:gd fmla="val 2665" name="adj"/>
              </a:avLst>
            </a:prstGeom>
            <a:solidFill>
              <a:srgbClr val="0F9ED5"/>
            </a:solidFill>
            <a:ln cap="flat" cmpd="sng" w="19050">
              <a:solidFill>
                <a:srgbClr val="0F9ED5"/>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622" name="Google Shape;622;p29"/>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rPr b="1" lang="ar-MA" sz="4400">
                  <a:solidFill>
                    <a:srgbClr val="0F9ED5"/>
                  </a:solidFill>
                  <a:latin typeface="Calibri"/>
                  <a:ea typeface="Calibri"/>
                  <a:cs typeface="Calibri"/>
                  <a:sym typeface="Calibri"/>
                </a:rPr>
                <a:t>الممارسة الموجهة الثنائية</a:t>
              </a:r>
              <a:endParaRPr b="1" sz="4400">
                <a:solidFill>
                  <a:srgbClr val="0F9ED5"/>
                </a:solidFill>
                <a:latin typeface="Calibri"/>
                <a:ea typeface="Calibri"/>
                <a:cs typeface="Calibri"/>
                <a:sym typeface="Calibri"/>
              </a:endParaRPr>
            </a:p>
          </p:txBody>
        </p:sp>
      </p:grpSp>
      <p:grpSp>
        <p:nvGrpSpPr>
          <p:cNvPr id="623" name="Google Shape;623;p29"/>
          <p:cNvGrpSpPr/>
          <p:nvPr/>
        </p:nvGrpSpPr>
        <p:grpSpPr>
          <a:xfrm>
            <a:off x="8796759" y="4917801"/>
            <a:ext cx="2425143" cy="936371"/>
            <a:chOff x="8796759" y="4917801"/>
            <a:chExt cx="2425142" cy="936370"/>
          </a:xfrm>
        </p:grpSpPr>
        <p:sp>
          <p:nvSpPr>
            <p:cNvPr id="624" name="Google Shape;624;p29"/>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625" name="Google Shape;625;p29"/>
            <p:cNvSpPr/>
            <p:nvPr/>
          </p:nvSpPr>
          <p:spPr>
            <a:xfrm>
              <a:off x="8796759" y="5060928"/>
              <a:ext cx="1569327"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b="1" sz="3600">
                <a:solidFill>
                  <a:srgbClr val="000000"/>
                </a:solidFill>
                <a:latin typeface="Calibri"/>
                <a:ea typeface="Calibri"/>
                <a:cs typeface="Calibri"/>
                <a:sym typeface="Calibri"/>
              </a:endParaRPr>
            </a:p>
          </p:txBody>
        </p:sp>
      </p:grpSp>
      <p:sp>
        <p:nvSpPr>
          <p:cNvPr id="626" name="Google Shape;626;p29"/>
          <p:cNvSpPr txBox="1"/>
          <p:nvPr/>
        </p:nvSpPr>
        <p:spPr>
          <a:xfrm>
            <a:off x="5006985" y="2191741"/>
            <a:ext cx="5595077" cy="1323439"/>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Clr>
                <a:srgbClr val="44546A"/>
              </a:buClr>
              <a:buSzPts val="4400"/>
              <a:buFont typeface="Calibri"/>
              <a:buNone/>
            </a:pPr>
            <a:r>
              <a:rPr b="1" i="0" lang="ar-MA" sz="4400" u="none" cap="none" strike="noStrike">
                <a:solidFill>
                  <a:srgbClr val="44546A"/>
                </a:solidFill>
                <a:latin typeface="Calibri"/>
                <a:ea typeface="Calibri"/>
                <a:cs typeface="Calibri"/>
                <a:sym typeface="Calibri"/>
              </a:rPr>
              <a:t>العمل المشترك</a:t>
            </a:r>
            <a:endParaRPr sz="3600">
              <a:solidFill>
                <a:schemeClr val="dk1"/>
              </a:solidFill>
              <a:latin typeface="Arial"/>
              <a:ea typeface="Arial"/>
              <a:cs typeface="Arial"/>
              <a:sym typeface="Arial"/>
            </a:endParaRPr>
          </a:p>
          <a:p>
            <a:pPr indent="0" lvl="0" marL="0" marR="0" rtl="1" algn="ctr">
              <a:spcBef>
                <a:spcPts val="0"/>
              </a:spcBef>
              <a:spcAft>
                <a:spcPts val="0"/>
              </a:spcAft>
              <a:buClr>
                <a:schemeClr val="accent2"/>
              </a:buClr>
              <a:buSzPts val="3600"/>
              <a:buFont typeface="Calibri"/>
              <a:buNone/>
            </a:pPr>
            <a:r>
              <a:rPr b="1" i="0" lang="ar-MA" sz="3600" u="none" cap="none" strike="noStrike">
                <a:solidFill>
                  <a:schemeClr val="accent2"/>
                </a:solidFill>
                <a:latin typeface="Calibri"/>
                <a:ea typeface="Calibri"/>
                <a:cs typeface="Calibri"/>
                <a:sym typeface="Calibri"/>
              </a:rPr>
              <a:t>التدرب على كتابة نص إخباري </a:t>
            </a:r>
            <a:endParaRPr/>
          </a:p>
        </p:txBody>
      </p:sp>
      <p:sp>
        <p:nvSpPr>
          <p:cNvPr id="627" name="Google Shape;627;p29"/>
          <p:cNvSpPr txBox="1"/>
          <p:nvPr/>
        </p:nvSpPr>
        <p:spPr>
          <a:xfrm>
            <a:off x="8383173" y="5157380"/>
            <a:ext cx="176756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ar-MA" sz="2800">
                <a:solidFill>
                  <a:srgbClr val="44546A"/>
                </a:solidFill>
                <a:latin typeface="Arial"/>
                <a:ea typeface="Arial"/>
                <a:cs typeface="Arial"/>
                <a:sym typeface="Arial"/>
              </a:rPr>
              <a:t>(20  دقيقة)</a:t>
            </a:r>
            <a:endParaRPr sz="2800">
              <a:solidFill>
                <a:schemeClr val="dk1"/>
              </a:solidFill>
              <a:latin typeface="Arial"/>
              <a:ea typeface="Arial"/>
              <a:cs typeface="Arial"/>
              <a:sym typeface="Arial"/>
            </a:endParaRPr>
          </a:p>
        </p:txBody>
      </p:sp>
      <p:pic>
        <p:nvPicPr>
          <p:cNvPr id="628" name="Google Shape;628;p29"/>
          <p:cNvPicPr preferRelativeResize="0"/>
          <p:nvPr/>
        </p:nvPicPr>
        <p:blipFill rotWithShape="1">
          <a:blip r:embed="rId4">
            <a:alphaModFix/>
          </a:blip>
          <a:srcRect b="0" l="0" r="0" t="0"/>
          <a:stretch/>
        </p:blipFill>
        <p:spPr>
          <a:xfrm>
            <a:off x="1136170" y="1387929"/>
            <a:ext cx="3227825" cy="237502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30"/>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34" name="Google Shape;634;p30"/>
          <p:cNvSpPr/>
          <p:nvPr/>
        </p:nvSpPr>
        <p:spPr>
          <a:xfrm>
            <a:off x="8991633" y="4934733"/>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635" name="Google Shape;635;p30"/>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pic>
        <p:nvPicPr>
          <p:cNvPr id="636" name="Google Shape;636;p30"/>
          <p:cNvPicPr preferRelativeResize="0"/>
          <p:nvPr/>
        </p:nvPicPr>
        <p:blipFill rotWithShape="1">
          <a:blip r:embed="rId3">
            <a:alphaModFix/>
          </a:blip>
          <a:srcRect b="0" l="0" r="0" t="0"/>
          <a:stretch/>
        </p:blipFill>
        <p:spPr>
          <a:xfrm>
            <a:off x="163283" y="512692"/>
            <a:ext cx="591916" cy="591916"/>
          </a:xfrm>
          <a:prstGeom prst="rect">
            <a:avLst/>
          </a:prstGeom>
          <a:noFill/>
          <a:ln>
            <a:noFill/>
          </a:ln>
        </p:spPr>
      </p:pic>
      <p:pic>
        <p:nvPicPr>
          <p:cNvPr id="637" name="Google Shape;637;p30"/>
          <p:cNvPicPr preferRelativeResize="0"/>
          <p:nvPr/>
        </p:nvPicPr>
        <p:blipFill rotWithShape="1">
          <a:blip r:embed="rId4">
            <a:alphaModFix/>
          </a:blip>
          <a:srcRect b="0" l="0" r="0" t="0"/>
          <a:stretch/>
        </p:blipFill>
        <p:spPr>
          <a:xfrm>
            <a:off x="10491018" y="3893230"/>
            <a:ext cx="707602" cy="707602"/>
          </a:xfrm>
          <a:prstGeom prst="rect">
            <a:avLst/>
          </a:prstGeom>
          <a:noFill/>
          <a:ln>
            <a:noFill/>
          </a:ln>
        </p:spPr>
      </p:pic>
      <p:sp>
        <p:nvSpPr>
          <p:cNvPr id="638" name="Google Shape;638;p30"/>
          <p:cNvSpPr/>
          <p:nvPr/>
        </p:nvSpPr>
        <p:spPr>
          <a:xfrm>
            <a:off x="2818010" y="1948344"/>
            <a:ext cx="5968181" cy="807381"/>
          </a:xfrm>
          <a:prstGeom prst="ellipse">
            <a:avLst/>
          </a:prstGeom>
          <a:solidFill>
            <a:srgbClr val="F2CDED"/>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lang="ar-MA" sz="2400">
                <a:solidFill>
                  <a:srgbClr val="002060"/>
                </a:solidFill>
                <a:latin typeface="Calibri"/>
                <a:ea typeface="Calibri"/>
                <a:cs typeface="Calibri"/>
                <a:sym typeface="Calibri"/>
              </a:rPr>
              <a:t>المهمة النهائية: إنتاج نص إخباري (2) </a:t>
            </a:r>
            <a:endParaRPr b="1" sz="2400">
              <a:solidFill>
                <a:srgbClr val="002060"/>
              </a:solidFill>
              <a:latin typeface="Calibri"/>
              <a:ea typeface="Calibri"/>
              <a:cs typeface="Calibri"/>
              <a:sym typeface="Calibri"/>
            </a:endParaRPr>
          </a:p>
        </p:txBody>
      </p:sp>
      <p:sp>
        <p:nvSpPr>
          <p:cNvPr id="639" name="Google Shape;639;p30"/>
          <p:cNvSpPr txBox="1"/>
          <p:nvPr/>
        </p:nvSpPr>
        <p:spPr>
          <a:xfrm>
            <a:off x="501445" y="110718"/>
            <a:ext cx="10865403" cy="668476"/>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1800" u="none" cap="none" strike="noStrike">
                <a:solidFill>
                  <a:srgbClr val="7F7F7F"/>
                </a:solidFill>
                <a:latin typeface="Calibri"/>
                <a:ea typeface="Calibri"/>
                <a:cs typeface="Calibri"/>
                <a:sym typeface="Calibri"/>
              </a:rPr>
              <a:t>بعد تثبيت مكتسباتنا حول النص الإخباري وعناصره وخطاطته، باستثمار أسئلة موجهة، </a:t>
            </a:r>
            <a:r>
              <a:rPr b="1" i="0" lang="ar-MA" sz="1800" u="none" cap="none" strike="noStrike">
                <a:solidFill>
                  <a:srgbClr val="FF0000"/>
                </a:solidFill>
                <a:latin typeface="Calibri"/>
                <a:ea typeface="Calibri"/>
                <a:cs typeface="Calibri"/>
                <a:sym typeface="Calibri"/>
              </a:rPr>
              <a:t>نمر الآن إلى التدرب على كتابة نص إخباري بالتدرج، انطلاقا من المهمة النهائية</a:t>
            </a:r>
            <a:r>
              <a:rPr b="1" i="0" lang="ar-MA" sz="1800" u="none" cap="none" strike="noStrike">
                <a:solidFill>
                  <a:srgbClr val="7F7F7F"/>
                </a:solidFill>
                <a:latin typeface="Calibri"/>
                <a:ea typeface="Calibri"/>
                <a:cs typeface="Calibri"/>
                <a:sym typeface="Calibri"/>
              </a:rPr>
              <a:t>، و</a:t>
            </a:r>
            <a:r>
              <a:rPr b="1" lang="ar-MA" sz="1800">
                <a:solidFill>
                  <a:srgbClr val="FF0000"/>
                </a:solidFill>
                <a:latin typeface="Calibri"/>
                <a:ea typeface="Calibri"/>
                <a:cs typeface="Calibri"/>
                <a:sym typeface="Calibri"/>
              </a:rPr>
              <a:t>الوضعية المقترحة لإنجاز </a:t>
            </a:r>
            <a:endParaRPr b="1" i="0" sz="1800" u="none" cap="none" strike="noStrike">
              <a:solidFill>
                <a:srgbClr val="7F7F7F"/>
              </a:solidFill>
              <a:latin typeface="Calibri"/>
              <a:ea typeface="Calibri"/>
              <a:cs typeface="Calibri"/>
              <a:sym typeface="Calibri"/>
            </a:endParaRPr>
          </a:p>
        </p:txBody>
      </p:sp>
      <p:sp>
        <p:nvSpPr>
          <p:cNvPr id="640" name="Google Shape;640;p30"/>
          <p:cNvSpPr txBox="1"/>
          <p:nvPr/>
        </p:nvSpPr>
        <p:spPr>
          <a:xfrm>
            <a:off x="1624949" y="734980"/>
            <a:ext cx="9454137"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323F4F"/>
              </a:buClr>
              <a:buSzPts val="1400"/>
              <a:buFont typeface="Arial"/>
              <a:buNone/>
            </a:pPr>
            <a:r>
              <a:rPr lang="ar-MA" sz="1400">
                <a:solidFill>
                  <a:srgbClr val="AEAEAE"/>
                </a:solidFill>
                <a:latin typeface="Arial"/>
                <a:ea typeface="Arial"/>
                <a:cs typeface="Arial"/>
                <a:sym typeface="Arial"/>
              </a:rPr>
              <a:t>يدعو المدرس المتعلمين إلى الانتباه ويقدم لهم الوضعية ويشرح المهمة بالتدقيق: </a:t>
            </a:r>
            <a:endParaRPr sz="1400">
              <a:solidFill>
                <a:srgbClr val="AEAEAE"/>
              </a:solidFill>
              <a:latin typeface="Arial"/>
              <a:ea typeface="Arial"/>
              <a:cs typeface="Arial"/>
              <a:sym typeface="Arial"/>
            </a:endParaRPr>
          </a:p>
        </p:txBody>
      </p:sp>
      <p:pic>
        <p:nvPicPr>
          <p:cNvPr id="641" name="Google Shape;641;p30"/>
          <p:cNvPicPr preferRelativeResize="0"/>
          <p:nvPr/>
        </p:nvPicPr>
        <p:blipFill rotWithShape="1">
          <a:blip r:embed="rId5">
            <a:alphaModFix/>
          </a:blip>
          <a:srcRect b="0" l="0" r="0" t="0"/>
          <a:stretch/>
        </p:blipFill>
        <p:spPr>
          <a:xfrm>
            <a:off x="993381" y="3604960"/>
            <a:ext cx="9469246" cy="1631690"/>
          </a:xfrm>
          <a:prstGeom prst="rect">
            <a:avLst/>
          </a:prstGeom>
          <a:noFill/>
          <a:ln>
            <a:noFill/>
          </a:ln>
        </p:spPr>
      </p:pic>
      <p:sp>
        <p:nvSpPr>
          <p:cNvPr id="642" name="Google Shape;642;p30"/>
          <p:cNvSpPr/>
          <p:nvPr/>
        </p:nvSpPr>
        <p:spPr>
          <a:xfrm>
            <a:off x="1337187" y="4126766"/>
            <a:ext cx="3922749" cy="588078"/>
          </a:xfrm>
          <a:prstGeom prst="ellipse">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sz="1800">
              <a:solidFill>
                <a:schemeClr val="lt1"/>
              </a:solidFill>
              <a:latin typeface="Calibri"/>
              <a:ea typeface="Calibri"/>
              <a:cs typeface="Calibri"/>
              <a:sym typeface="Calibri"/>
            </a:endParaRPr>
          </a:p>
        </p:txBody>
      </p:sp>
      <p:sp>
        <p:nvSpPr>
          <p:cNvPr id="643" name="Google Shape;643;p30"/>
          <p:cNvSpPr/>
          <p:nvPr/>
        </p:nvSpPr>
        <p:spPr>
          <a:xfrm>
            <a:off x="7511846" y="4085498"/>
            <a:ext cx="2058488" cy="588078"/>
          </a:xfrm>
          <a:prstGeom prst="ellipse">
            <a:avLst/>
          </a:prstGeom>
          <a:noFill/>
          <a:ln cap="flat" cmpd="sng" w="381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sz="18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642"/>
                                        </p:tgtEl>
                                        <p:attrNameLst>
                                          <p:attrName>style.visibility</p:attrName>
                                        </p:attrNameLst>
                                      </p:cBhvr>
                                      <p:to>
                                        <p:strVal val="visible"/>
                                      </p:to>
                                    </p:set>
                                    <p:anim calcmode="lin" valueType="num">
                                      <p:cBhvr additive="base">
                                        <p:cTn dur="500"/>
                                        <p:tgtEl>
                                          <p:spTgt spid="642"/>
                                        </p:tgtEl>
                                        <p:attrNameLst>
                                          <p:attrName>ppt_w</p:attrName>
                                        </p:attrNameLst>
                                      </p:cBhvr>
                                      <p:tavLst>
                                        <p:tav fmla="" tm="0">
                                          <p:val>
                                            <p:strVal val="0"/>
                                          </p:val>
                                        </p:tav>
                                        <p:tav fmla="" tm="100000">
                                          <p:val>
                                            <p:strVal val="#ppt_w"/>
                                          </p:val>
                                        </p:tav>
                                      </p:tavLst>
                                    </p:anim>
                                    <p:anim calcmode="lin" valueType="num">
                                      <p:cBhvr additive="base">
                                        <p:cTn dur="500"/>
                                        <p:tgtEl>
                                          <p:spTgt spid="642"/>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643"/>
                                        </p:tgtEl>
                                        <p:attrNameLst>
                                          <p:attrName>style.visibility</p:attrName>
                                        </p:attrNameLst>
                                      </p:cBhvr>
                                      <p:to>
                                        <p:strVal val="visible"/>
                                      </p:to>
                                    </p:set>
                                    <p:anim calcmode="lin" valueType="num">
                                      <p:cBhvr additive="base">
                                        <p:cTn dur="500"/>
                                        <p:tgtEl>
                                          <p:spTgt spid="643"/>
                                        </p:tgtEl>
                                        <p:attrNameLst>
                                          <p:attrName>ppt_w</p:attrName>
                                        </p:attrNameLst>
                                      </p:cBhvr>
                                      <p:tavLst>
                                        <p:tav fmla="" tm="0">
                                          <p:val>
                                            <p:strVal val="0"/>
                                          </p:val>
                                        </p:tav>
                                        <p:tav fmla="" tm="100000">
                                          <p:val>
                                            <p:strVal val="#ppt_w"/>
                                          </p:val>
                                        </p:tav>
                                      </p:tavLst>
                                    </p:anim>
                                    <p:anim calcmode="lin" valueType="num">
                                      <p:cBhvr additive="base">
                                        <p:cTn dur="500"/>
                                        <p:tgtEl>
                                          <p:spTgt spid="643"/>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31"/>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49" name="Google Shape;649;p31"/>
          <p:cNvSpPr/>
          <p:nvPr/>
        </p:nvSpPr>
        <p:spPr>
          <a:xfrm>
            <a:off x="8991633" y="4934733"/>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650" name="Google Shape;650;p31"/>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pic>
        <p:nvPicPr>
          <p:cNvPr id="651" name="Google Shape;651;p31"/>
          <p:cNvPicPr preferRelativeResize="0"/>
          <p:nvPr/>
        </p:nvPicPr>
        <p:blipFill rotWithShape="1">
          <a:blip r:embed="rId3">
            <a:alphaModFix/>
          </a:blip>
          <a:srcRect b="0" l="0" r="0" t="0"/>
          <a:stretch/>
        </p:blipFill>
        <p:spPr>
          <a:xfrm>
            <a:off x="163283" y="512692"/>
            <a:ext cx="591916" cy="591916"/>
          </a:xfrm>
          <a:prstGeom prst="rect">
            <a:avLst/>
          </a:prstGeom>
          <a:noFill/>
          <a:ln>
            <a:noFill/>
          </a:ln>
        </p:spPr>
      </p:pic>
      <p:pic>
        <p:nvPicPr>
          <p:cNvPr id="652" name="Google Shape;652;p31"/>
          <p:cNvPicPr preferRelativeResize="0"/>
          <p:nvPr/>
        </p:nvPicPr>
        <p:blipFill rotWithShape="1">
          <a:blip r:embed="rId4">
            <a:alphaModFix/>
          </a:blip>
          <a:srcRect b="0" l="0" r="0" t="0"/>
          <a:stretch/>
        </p:blipFill>
        <p:spPr>
          <a:xfrm>
            <a:off x="10491018" y="3893230"/>
            <a:ext cx="707602" cy="707602"/>
          </a:xfrm>
          <a:prstGeom prst="rect">
            <a:avLst/>
          </a:prstGeom>
          <a:noFill/>
          <a:ln>
            <a:noFill/>
          </a:ln>
        </p:spPr>
      </p:pic>
      <p:grpSp>
        <p:nvGrpSpPr>
          <p:cNvPr id="653" name="Google Shape;653;p31"/>
          <p:cNvGrpSpPr/>
          <p:nvPr/>
        </p:nvGrpSpPr>
        <p:grpSpPr>
          <a:xfrm>
            <a:off x="2541966" y="1642524"/>
            <a:ext cx="6127398" cy="4625194"/>
            <a:chOff x="1200223" y="679"/>
            <a:chExt cx="6127398" cy="4625194"/>
          </a:xfrm>
        </p:grpSpPr>
        <p:sp>
          <p:nvSpPr>
            <p:cNvPr id="654" name="Google Shape;654;p31"/>
            <p:cNvSpPr/>
            <p:nvPr/>
          </p:nvSpPr>
          <p:spPr>
            <a:xfrm rot="8272098">
              <a:off x="4816350" y="3232284"/>
              <a:ext cx="676827" cy="47724"/>
            </a:xfrm>
            <a:custGeom>
              <a:rect b="b" l="l" r="r" t="t"/>
              <a:pathLst>
                <a:path extrusionOk="0" h="120000" w="120000">
                  <a:moveTo>
                    <a:pt x="0" y="60000"/>
                  </a:moveTo>
                  <a:lnTo>
                    <a:pt x="120000" y="60000"/>
                  </a:lnTo>
                </a:path>
              </a:pathLst>
            </a:custGeom>
            <a:noFill/>
            <a:ln cap="flat" cmpd="sng" w="19050">
              <a:solidFill>
                <a:srgbClr val="0C9ED5"/>
              </a:solidFill>
              <a:prstDash val="solid"/>
              <a:miter lim="800000"/>
              <a:headEnd len="sm" w="sm" type="none"/>
              <a:tailEnd len="sm" w="sm" type="none"/>
            </a:ln>
          </p:spPr>
        </p:sp>
        <p:sp>
          <p:nvSpPr>
            <p:cNvPr id="655" name="Google Shape;655;p31"/>
            <p:cNvSpPr/>
            <p:nvPr/>
          </p:nvSpPr>
          <p:spPr>
            <a:xfrm rot="10800000">
              <a:off x="4656840" y="2289414"/>
              <a:ext cx="748893" cy="47724"/>
            </a:xfrm>
            <a:custGeom>
              <a:rect b="b" l="l" r="r" t="t"/>
              <a:pathLst>
                <a:path extrusionOk="0" h="120000" w="120000">
                  <a:moveTo>
                    <a:pt x="0" y="60000"/>
                  </a:moveTo>
                  <a:lnTo>
                    <a:pt x="120000" y="60000"/>
                  </a:lnTo>
                </a:path>
              </a:pathLst>
            </a:custGeom>
            <a:noFill/>
            <a:ln cap="flat" cmpd="sng" w="19050">
              <a:solidFill>
                <a:srgbClr val="0C9ED5"/>
              </a:solidFill>
              <a:prstDash val="solid"/>
              <a:miter lim="800000"/>
              <a:headEnd len="sm" w="sm" type="none"/>
              <a:tailEnd len="sm" w="sm" type="none"/>
            </a:ln>
          </p:spPr>
        </p:sp>
        <p:sp>
          <p:nvSpPr>
            <p:cNvPr id="656" name="Google Shape;656;p31"/>
            <p:cNvSpPr/>
            <p:nvPr/>
          </p:nvSpPr>
          <p:spPr>
            <a:xfrm rot="-8269119">
              <a:off x="4824921" y="1348309"/>
              <a:ext cx="667208" cy="47724"/>
            </a:xfrm>
            <a:custGeom>
              <a:rect b="b" l="l" r="r" t="t"/>
              <a:pathLst>
                <a:path extrusionOk="0" h="120000" w="120000">
                  <a:moveTo>
                    <a:pt x="0" y="60000"/>
                  </a:moveTo>
                  <a:lnTo>
                    <a:pt x="120000" y="60000"/>
                  </a:lnTo>
                </a:path>
              </a:pathLst>
            </a:custGeom>
            <a:noFill/>
            <a:ln cap="flat" cmpd="sng" w="19050">
              <a:solidFill>
                <a:srgbClr val="0C9ED5"/>
              </a:solidFill>
              <a:prstDash val="solid"/>
              <a:miter lim="800000"/>
              <a:headEnd len="sm" w="sm" type="none"/>
              <a:tailEnd len="sm" w="sm" type="none"/>
            </a:ln>
          </p:spPr>
        </p:sp>
        <p:sp>
          <p:nvSpPr>
            <p:cNvPr id="657" name="Google Shape;657;p31"/>
            <p:cNvSpPr/>
            <p:nvPr/>
          </p:nvSpPr>
          <p:spPr>
            <a:xfrm>
              <a:off x="5066577" y="1182754"/>
              <a:ext cx="2261044" cy="2261044"/>
            </a:xfrm>
            <a:prstGeom prst="ellipse">
              <a:avLst/>
            </a:prstGeom>
            <a:solidFill>
              <a:srgbClr val="0C9ED5"/>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31"/>
            <p:cNvSpPr/>
            <p:nvPr/>
          </p:nvSpPr>
          <p:spPr>
            <a:xfrm>
              <a:off x="3676646" y="679"/>
              <a:ext cx="1433818" cy="1356626"/>
            </a:xfrm>
            <a:prstGeom prst="ellipse">
              <a:avLst/>
            </a:prstGeom>
            <a:solidFill>
              <a:srgbClr val="182BC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1"/>
            <p:cNvSpPr txBox="1"/>
            <p:nvPr/>
          </p:nvSpPr>
          <p:spPr>
            <a:xfrm>
              <a:off x="3886624" y="199352"/>
              <a:ext cx="1013862" cy="959280"/>
            </a:xfrm>
            <a:prstGeom prst="rect">
              <a:avLst/>
            </a:prstGeom>
            <a:noFill/>
            <a:ln>
              <a:noFill/>
            </a:ln>
          </p:spPr>
          <p:txBody>
            <a:bodyPr anchorCtr="0" anchor="ctr" bIns="15225" lIns="15225" spcFirstLastPara="1" rIns="15225" wrap="square" tIns="15225">
              <a:noAutofit/>
            </a:bodyPr>
            <a:lstStyle/>
            <a:p>
              <a:pPr indent="0" lvl="0" marL="0" marR="0" rtl="0" algn="ctr">
                <a:lnSpc>
                  <a:spcPct val="90000"/>
                </a:lnSpc>
                <a:spcBef>
                  <a:spcPts val="0"/>
                </a:spcBef>
                <a:spcAft>
                  <a:spcPts val="0"/>
                </a:spcAft>
                <a:buClr>
                  <a:schemeClr val="lt1"/>
                </a:buClr>
                <a:buSzPts val="2400"/>
                <a:buFont typeface="Arial"/>
                <a:buNone/>
              </a:pPr>
              <a:r>
                <a:rPr b="1" lang="ar-MA" sz="2400">
                  <a:solidFill>
                    <a:schemeClr val="lt1"/>
                  </a:solidFill>
                  <a:latin typeface="Arial"/>
                  <a:ea typeface="Arial"/>
                  <a:cs typeface="Arial"/>
                  <a:sym typeface="Arial"/>
                </a:rPr>
                <a:t>المطلوب</a:t>
              </a:r>
              <a:endParaRPr b="1" sz="2400">
                <a:solidFill>
                  <a:schemeClr val="lt1"/>
                </a:solidFill>
                <a:latin typeface="Arial"/>
                <a:ea typeface="Arial"/>
                <a:cs typeface="Arial"/>
                <a:sym typeface="Arial"/>
              </a:endParaRPr>
            </a:p>
          </p:txBody>
        </p:sp>
        <p:sp>
          <p:nvSpPr>
            <p:cNvPr id="660" name="Google Shape;660;p31"/>
            <p:cNvSpPr/>
            <p:nvPr/>
          </p:nvSpPr>
          <p:spPr>
            <a:xfrm>
              <a:off x="1622408" y="679"/>
              <a:ext cx="2150728" cy="135662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31"/>
            <p:cNvSpPr txBox="1"/>
            <p:nvPr/>
          </p:nvSpPr>
          <p:spPr>
            <a:xfrm>
              <a:off x="1622408" y="679"/>
              <a:ext cx="2150728" cy="1356626"/>
            </a:xfrm>
            <a:prstGeom prst="rect">
              <a:avLst/>
            </a:prstGeom>
            <a:noFill/>
            <a:ln>
              <a:noFill/>
            </a:ln>
          </p:spPr>
          <p:txBody>
            <a:bodyPr anchorCtr="0" anchor="ctr" bIns="0" lIns="0" spcFirstLastPara="1" rIns="0" wrap="square" tIns="0">
              <a:noAutofit/>
            </a:bodyPr>
            <a:lstStyle/>
            <a:p>
              <a:pPr indent="-228600" lvl="1" marL="228600" marR="0" rtl="1" algn="r">
                <a:lnSpc>
                  <a:spcPct val="90000"/>
                </a:lnSpc>
                <a:spcBef>
                  <a:spcPts val="0"/>
                </a:spcBef>
                <a:spcAft>
                  <a:spcPts val="0"/>
                </a:spcAft>
                <a:buClr>
                  <a:schemeClr val="dk1"/>
                </a:buClr>
                <a:buSzPts val="2100"/>
                <a:buFont typeface="Arial"/>
                <a:buChar char="•"/>
              </a:pPr>
              <a:r>
                <a:rPr b="0" i="0" lang="ar-MA" sz="2100" u="none" cap="none" strike="noStrike">
                  <a:solidFill>
                    <a:schemeClr val="dk1"/>
                  </a:solidFill>
                  <a:latin typeface="Arial"/>
                  <a:ea typeface="Arial"/>
                  <a:cs typeface="Arial"/>
                  <a:sym typeface="Arial"/>
                </a:rPr>
                <a:t>إنتاج نص إخباري</a:t>
              </a:r>
              <a:endParaRPr b="0" i="0" sz="2100" u="none" cap="none" strike="noStrike">
                <a:solidFill>
                  <a:schemeClr val="dk1"/>
                </a:solidFill>
                <a:latin typeface="Arial"/>
                <a:ea typeface="Arial"/>
                <a:cs typeface="Arial"/>
                <a:sym typeface="Arial"/>
              </a:endParaRPr>
            </a:p>
            <a:p>
              <a:pPr indent="-228600" lvl="1" marL="228600" marR="0" rtl="1" algn="r">
                <a:lnSpc>
                  <a:spcPct val="90000"/>
                </a:lnSpc>
                <a:spcBef>
                  <a:spcPts val="315"/>
                </a:spcBef>
                <a:spcAft>
                  <a:spcPts val="0"/>
                </a:spcAft>
                <a:buClr>
                  <a:schemeClr val="dk1"/>
                </a:buClr>
                <a:buSzPts val="2100"/>
                <a:buFont typeface="Arial"/>
                <a:buChar char="•"/>
              </a:pPr>
              <a:r>
                <a:rPr b="0" i="0" lang="ar-MA" sz="2100" u="none" cap="none" strike="noStrike">
                  <a:solidFill>
                    <a:schemeClr val="dk1"/>
                  </a:solidFill>
                  <a:latin typeface="Arial"/>
                  <a:ea typeface="Arial"/>
                  <a:cs typeface="Arial"/>
                  <a:sym typeface="Arial"/>
                </a:rPr>
                <a:t>تقرير إخباري</a:t>
              </a:r>
              <a:endParaRPr b="0" i="0" sz="2100" u="none" cap="none" strike="noStrike">
                <a:solidFill>
                  <a:schemeClr val="dk1"/>
                </a:solidFill>
                <a:latin typeface="Arial"/>
                <a:ea typeface="Arial"/>
                <a:cs typeface="Arial"/>
                <a:sym typeface="Arial"/>
              </a:endParaRPr>
            </a:p>
            <a:p>
              <a:pPr indent="-228600" lvl="1" marL="228600" marR="0" rtl="1" algn="r">
                <a:lnSpc>
                  <a:spcPct val="90000"/>
                </a:lnSpc>
                <a:spcBef>
                  <a:spcPts val="315"/>
                </a:spcBef>
                <a:spcAft>
                  <a:spcPts val="0"/>
                </a:spcAft>
                <a:buClr>
                  <a:schemeClr val="dk1"/>
                </a:buClr>
                <a:buSzPts val="2100"/>
                <a:buFont typeface="Arial"/>
                <a:buChar char="•"/>
              </a:pPr>
              <a:r>
                <a:rPr b="0" i="0" lang="ar-MA" sz="2100" u="none" cap="none" strike="noStrike">
                  <a:solidFill>
                    <a:schemeClr val="dk1"/>
                  </a:solidFill>
                  <a:latin typeface="Arial"/>
                  <a:ea typeface="Arial"/>
                  <a:cs typeface="Arial"/>
                  <a:sym typeface="Arial"/>
                </a:rPr>
                <a:t> (12 أسطر)</a:t>
              </a:r>
              <a:endParaRPr b="0" i="0" sz="2100" u="none" cap="none" strike="noStrike">
                <a:solidFill>
                  <a:schemeClr val="dk1"/>
                </a:solidFill>
                <a:latin typeface="Arial"/>
                <a:ea typeface="Arial"/>
                <a:cs typeface="Arial"/>
                <a:sym typeface="Arial"/>
              </a:endParaRPr>
            </a:p>
          </p:txBody>
        </p:sp>
        <p:sp>
          <p:nvSpPr>
            <p:cNvPr id="662" name="Google Shape;662;p31"/>
            <p:cNvSpPr/>
            <p:nvPr/>
          </p:nvSpPr>
          <p:spPr>
            <a:xfrm>
              <a:off x="3248173" y="1634963"/>
              <a:ext cx="1408667" cy="1356626"/>
            </a:xfrm>
            <a:prstGeom prst="ellipse">
              <a:avLst/>
            </a:prstGeom>
            <a:solidFill>
              <a:srgbClr val="6821AF"/>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1"/>
            <p:cNvSpPr txBox="1"/>
            <p:nvPr/>
          </p:nvSpPr>
          <p:spPr>
            <a:xfrm>
              <a:off x="3454468" y="1833636"/>
              <a:ext cx="996077" cy="959280"/>
            </a:xfrm>
            <a:prstGeom prst="rect">
              <a:avLst/>
            </a:prstGeom>
            <a:noFill/>
            <a:ln>
              <a:noFill/>
            </a:ln>
          </p:spPr>
          <p:txBody>
            <a:bodyPr anchorCtr="0" anchor="ctr" bIns="15225" lIns="15225" spcFirstLastPara="1" rIns="15225" wrap="square" tIns="15225">
              <a:noAutofit/>
            </a:bodyPr>
            <a:lstStyle/>
            <a:p>
              <a:pPr indent="0" lvl="0" marL="0" marR="0" rtl="0" algn="ctr">
                <a:lnSpc>
                  <a:spcPct val="90000"/>
                </a:lnSpc>
                <a:spcBef>
                  <a:spcPts val="0"/>
                </a:spcBef>
                <a:spcAft>
                  <a:spcPts val="0"/>
                </a:spcAft>
                <a:buClr>
                  <a:schemeClr val="lt1"/>
                </a:buClr>
                <a:buSzPts val="2400"/>
                <a:buFont typeface="Arial"/>
                <a:buNone/>
              </a:pPr>
              <a:r>
                <a:rPr b="1" lang="ar-MA" sz="2400">
                  <a:solidFill>
                    <a:schemeClr val="lt1"/>
                  </a:solidFill>
                  <a:latin typeface="Arial"/>
                  <a:ea typeface="Arial"/>
                  <a:cs typeface="Arial"/>
                  <a:sym typeface="Arial"/>
                </a:rPr>
                <a:t>الموضوع</a:t>
              </a:r>
              <a:endParaRPr b="1" sz="2400">
                <a:solidFill>
                  <a:schemeClr val="lt1"/>
                </a:solidFill>
                <a:latin typeface="Arial"/>
                <a:ea typeface="Arial"/>
                <a:cs typeface="Arial"/>
                <a:sym typeface="Arial"/>
              </a:endParaRPr>
            </a:p>
          </p:txBody>
        </p:sp>
        <p:sp>
          <p:nvSpPr>
            <p:cNvPr id="664" name="Google Shape;664;p31"/>
            <p:cNvSpPr/>
            <p:nvPr/>
          </p:nvSpPr>
          <p:spPr>
            <a:xfrm>
              <a:off x="1200223" y="1634963"/>
              <a:ext cx="2113000" cy="135662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31"/>
            <p:cNvSpPr txBox="1"/>
            <p:nvPr/>
          </p:nvSpPr>
          <p:spPr>
            <a:xfrm>
              <a:off x="1200223" y="1634963"/>
              <a:ext cx="2113000" cy="1356626"/>
            </a:xfrm>
            <a:prstGeom prst="rect">
              <a:avLst/>
            </a:prstGeom>
            <a:noFill/>
            <a:ln>
              <a:noFill/>
            </a:ln>
          </p:spPr>
          <p:txBody>
            <a:bodyPr anchorCtr="0" anchor="ctr" bIns="0" lIns="0" spcFirstLastPara="1" rIns="0" wrap="square" tIns="0">
              <a:noAutofit/>
            </a:bodyPr>
            <a:lstStyle/>
            <a:p>
              <a:pPr indent="-228600" lvl="1" marL="228600" marR="0" rtl="1" algn="r">
                <a:lnSpc>
                  <a:spcPct val="90000"/>
                </a:lnSpc>
                <a:spcBef>
                  <a:spcPts val="0"/>
                </a:spcBef>
                <a:spcAft>
                  <a:spcPts val="0"/>
                </a:spcAft>
                <a:buClr>
                  <a:schemeClr val="dk1"/>
                </a:buClr>
                <a:buSzPts val="2100"/>
                <a:buFont typeface="Arial"/>
                <a:buChar char="•"/>
              </a:pPr>
              <a:r>
                <a:rPr b="0" i="0" lang="ar-MA" sz="2100" u="none" cap="none" strike="noStrike">
                  <a:solidFill>
                    <a:schemeClr val="dk1"/>
                  </a:solidFill>
                  <a:latin typeface="Arial"/>
                  <a:ea typeface="Arial"/>
                  <a:cs typeface="Arial"/>
                  <a:sym typeface="Arial"/>
                </a:rPr>
                <a:t>أهمية الذكاء الاصطناعي</a:t>
              </a:r>
              <a:endParaRPr b="0" i="0" sz="2100" u="none" cap="none" strike="noStrike">
                <a:solidFill>
                  <a:schemeClr val="dk1"/>
                </a:solidFill>
                <a:latin typeface="Arial"/>
                <a:ea typeface="Arial"/>
                <a:cs typeface="Arial"/>
                <a:sym typeface="Arial"/>
              </a:endParaRPr>
            </a:p>
            <a:p>
              <a:pPr indent="-228600" lvl="1" marL="228600" marR="0" rtl="1" algn="r">
                <a:lnSpc>
                  <a:spcPct val="90000"/>
                </a:lnSpc>
                <a:spcBef>
                  <a:spcPts val="315"/>
                </a:spcBef>
                <a:spcAft>
                  <a:spcPts val="0"/>
                </a:spcAft>
                <a:buClr>
                  <a:schemeClr val="dk1"/>
                </a:buClr>
                <a:buSzPts val="2100"/>
                <a:buFont typeface="Arial"/>
                <a:buChar char="•"/>
              </a:pPr>
              <a:r>
                <a:rPr b="0" i="0" lang="ar-MA" sz="2100" u="none" cap="none" strike="noStrike">
                  <a:solidFill>
                    <a:schemeClr val="dk1"/>
                  </a:solidFill>
                  <a:latin typeface="Arial"/>
                  <a:ea typeface="Arial"/>
                  <a:cs typeface="Arial"/>
                  <a:sym typeface="Arial"/>
                </a:rPr>
                <a:t>استعمالاته في الحياة</a:t>
              </a:r>
              <a:endParaRPr b="0" i="0" sz="2100" u="none" cap="none" strike="noStrike">
                <a:solidFill>
                  <a:schemeClr val="dk1"/>
                </a:solidFill>
                <a:latin typeface="Arial"/>
                <a:ea typeface="Arial"/>
                <a:cs typeface="Arial"/>
                <a:sym typeface="Arial"/>
              </a:endParaRPr>
            </a:p>
          </p:txBody>
        </p:sp>
        <p:sp>
          <p:nvSpPr>
            <p:cNvPr id="666" name="Google Shape;666;p31"/>
            <p:cNvSpPr/>
            <p:nvPr/>
          </p:nvSpPr>
          <p:spPr>
            <a:xfrm>
              <a:off x="3686078" y="3269247"/>
              <a:ext cx="1408667" cy="1356626"/>
            </a:xfrm>
            <a:prstGeom prst="ellipse">
              <a:avLst/>
            </a:prstGeom>
            <a:solidFill>
              <a:srgbClr val="9F299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31"/>
            <p:cNvSpPr txBox="1"/>
            <p:nvPr/>
          </p:nvSpPr>
          <p:spPr>
            <a:xfrm>
              <a:off x="3892373" y="3467920"/>
              <a:ext cx="996077" cy="959280"/>
            </a:xfrm>
            <a:prstGeom prst="rect">
              <a:avLst/>
            </a:prstGeom>
            <a:noFill/>
            <a:ln>
              <a:noFill/>
            </a:ln>
          </p:spPr>
          <p:txBody>
            <a:bodyPr anchorCtr="0" anchor="ctr" bIns="15225" lIns="15225" spcFirstLastPara="1" rIns="15225" wrap="square" tIns="15225">
              <a:noAutofit/>
            </a:bodyPr>
            <a:lstStyle/>
            <a:p>
              <a:pPr indent="0" lvl="0" marL="0" marR="0" rtl="0" algn="ctr">
                <a:lnSpc>
                  <a:spcPct val="90000"/>
                </a:lnSpc>
                <a:spcBef>
                  <a:spcPts val="0"/>
                </a:spcBef>
                <a:spcAft>
                  <a:spcPts val="0"/>
                </a:spcAft>
                <a:buClr>
                  <a:schemeClr val="lt1"/>
                </a:buClr>
                <a:buSzPts val="2400"/>
                <a:buFont typeface="Arial"/>
                <a:buNone/>
              </a:pPr>
              <a:r>
                <a:rPr b="1" lang="ar-MA" sz="2400">
                  <a:solidFill>
                    <a:schemeClr val="lt1"/>
                  </a:solidFill>
                  <a:latin typeface="Arial"/>
                  <a:ea typeface="Arial"/>
                  <a:cs typeface="Arial"/>
                  <a:sym typeface="Arial"/>
                </a:rPr>
                <a:t>الموارد</a:t>
              </a:r>
              <a:endParaRPr b="1" sz="2400">
                <a:solidFill>
                  <a:schemeClr val="lt1"/>
                </a:solidFill>
                <a:latin typeface="Arial"/>
                <a:ea typeface="Arial"/>
                <a:cs typeface="Arial"/>
                <a:sym typeface="Arial"/>
              </a:endParaRPr>
            </a:p>
          </p:txBody>
        </p:sp>
        <p:sp>
          <p:nvSpPr>
            <p:cNvPr id="668" name="Google Shape;668;p31"/>
            <p:cNvSpPr/>
            <p:nvPr/>
          </p:nvSpPr>
          <p:spPr>
            <a:xfrm>
              <a:off x="1638128" y="3269247"/>
              <a:ext cx="2113000" cy="135662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31"/>
            <p:cNvSpPr txBox="1"/>
            <p:nvPr/>
          </p:nvSpPr>
          <p:spPr>
            <a:xfrm>
              <a:off x="1638128" y="3269247"/>
              <a:ext cx="2113000" cy="1356626"/>
            </a:xfrm>
            <a:prstGeom prst="rect">
              <a:avLst/>
            </a:prstGeom>
            <a:noFill/>
            <a:ln>
              <a:noFill/>
            </a:ln>
          </p:spPr>
          <p:txBody>
            <a:bodyPr anchorCtr="0" anchor="ctr" bIns="0" lIns="0" spcFirstLastPara="1" rIns="0" wrap="square" tIns="0">
              <a:noAutofit/>
            </a:bodyPr>
            <a:lstStyle/>
            <a:p>
              <a:pPr indent="-228600" lvl="1" marL="228600" marR="0" rtl="1" algn="r">
                <a:lnSpc>
                  <a:spcPct val="90000"/>
                </a:lnSpc>
                <a:spcBef>
                  <a:spcPts val="0"/>
                </a:spcBef>
                <a:spcAft>
                  <a:spcPts val="0"/>
                </a:spcAft>
                <a:buClr>
                  <a:schemeClr val="dk1"/>
                </a:buClr>
                <a:buSzPts val="2100"/>
                <a:buFont typeface="Arial"/>
                <a:buChar char="•"/>
              </a:pPr>
              <a:r>
                <a:rPr b="0" i="0" lang="ar-MA" sz="2100" u="none" cap="none" strike="noStrike">
                  <a:solidFill>
                    <a:schemeClr val="dk1"/>
                  </a:solidFill>
                  <a:latin typeface="Arial"/>
                  <a:ea typeface="Arial"/>
                  <a:cs typeface="Arial"/>
                  <a:sym typeface="Arial"/>
                </a:rPr>
                <a:t>المعجم</a:t>
              </a:r>
              <a:endParaRPr b="0" i="0" sz="2100" u="none" cap="none" strike="noStrike">
                <a:solidFill>
                  <a:schemeClr val="dk1"/>
                </a:solidFill>
                <a:latin typeface="Arial"/>
                <a:ea typeface="Arial"/>
                <a:cs typeface="Arial"/>
                <a:sym typeface="Arial"/>
              </a:endParaRPr>
            </a:p>
            <a:p>
              <a:pPr indent="-228600" lvl="1" marL="228600" marR="0" rtl="1" algn="r">
                <a:lnSpc>
                  <a:spcPct val="90000"/>
                </a:lnSpc>
                <a:spcBef>
                  <a:spcPts val="315"/>
                </a:spcBef>
                <a:spcAft>
                  <a:spcPts val="0"/>
                </a:spcAft>
                <a:buClr>
                  <a:schemeClr val="dk1"/>
                </a:buClr>
                <a:buSzPts val="2100"/>
                <a:buFont typeface="Arial"/>
                <a:buChar char="•"/>
              </a:pPr>
              <a:r>
                <a:rPr b="0" i="0" lang="ar-MA" sz="2100" u="none" cap="none" strike="noStrike">
                  <a:solidFill>
                    <a:schemeClr val="dk1"/>
                  </a:solidFill>
                  <a:latin typeface="Arial"/>
                  <a:ea typeface="Arial"/>
                  <a:cs typeface="Arial"/>
                  <a:sym typeface="Arial"/>
                </a:rPr>
                <a:t>التعابير </a:t>
              </a:r>
              <a:endParaRPr b="0" i="0" sz="2100" u="none" cap="none" strike="noStrike">
                <a:solidFill>
                  <a:schemeClr val="dk1"/>
                </a:solidFill>
                <a:latin typeface="Arial"/>
                <a:ea typeface="Arial"/>
                <a:cs typeface="Arial"/>
                <a:sym typeface="Arial"/>
              </a:endParaRPr>
            </a:p>
            <a:p>
              <a:pPr indent="-228600" lvl="1" marL="228600" marR="0" rtl="1" algn="r">
                <a:lnSpc>
                  <a:spcPct val="90000"/>
                </a:lnSpc>
                <a:spcBef>
                  <a:spcPts val="315"/>
                </a:spcBef>
                <a:spcAft>
                  <a:spcPts val="0"/>
                </a:spcAft>
                <a:buClr>
                  <a:schemeClr val="dk1"/>
                </a:buClr>
                <a:buSzPts val="2100"/>
                <a:buFont typeface="Arial"/>
                <a:buChar char="•"/>
              </a:pPr>
              <a:r>
                <a:rPr b="0" i="0" lang="ar-MA" sz="2100" u="none" cap="none" strike="noStrike">
                  <a:solidFill>
                    <a:schemeClr val="dk1"/>
                  </a:solidFill>
                  <a:latin typeface="Arial"/>
                  <a:ea typeface="Arial"/>
                  <a:cs typeface="Arial"/>
                  <a:sym typeface="Arial"/>
                </a:rPr>
                <a:t>أفعال الكلام</a:t>
              </a:r>
              <a:endParaRPr b="0" i="0" sz="2100" u="none" cap="none" strike="noStrike">
                <a:solidFill>
                  <a:schemeClr val="dk1"/>
                </a:solidFill>
                <a:latin typeface="Arial"/>
                <a:ea typeface="Arial"/>
                <a:cs typeface="Arial"/>
                <a:sym typeface="Arial"/>
              </a:endParaRPr>
            </a:p>
            <a:p>
              <a:pPr indent="-228600" lvl="1" marL="228600" marR="0" rtl="1" algn="r">
                <a:lnSpc>
                  <a:spcPct val="90000"/>
                </a:lnSpc>
                <a:spcBef>
                  <a:spcPts val="315"/>
                </a:spcBef>
                <a:spcAft>
                  <a:spcPts val="0"/>
                </a:spcAft>
                <a:buClr>
                  <a:schemeClr val="dk1"/>
                </a:buClr>
                <a:buSzPts val="2100"/>
                <a:buFont typeface="Arial"/>
                <a:buChar char="•"/>
              </a:pPr>
              <a:r>
                <a:rPr b="0" i="0" lang="ar-MA" sz="2100" u="none" cap="none" strike="noStrike">
                  <a:solidFill>
                    <a:schemeClr val="dk1"/>
                  </a:solidFill>
                  <a:latin typeface="Arial"/>
                  <a:ea typeface="Arial"/>
                  <a:cs typeface="Arial"/>
                  <a:sym typeface="Arial"/>
                </a:rPr>
                <a:t>الروابط</a:t>
              </a:r>
              <a:endParaRPr b="0" i="0" sz="2100" u="none" cap="none" strike="noStrike">
                <a:solidFill>
                  <a:schemeClr val="dk1"/>
                </a:solidFill>
                <a:latin typeface="Arial"/>
                <a:ea typeface="Arial"/>
                <a:cs typeface="Arial"/>
                <a:sym typeface="Arial"/>
              </a:endParaRPr>
            </a:p>
          </p:txBody>
        </p:sp>
      </p:grpSp>
      <p:sp>
        <p:nvSpPr>
          <p:cNvPr id="670" name="Google Shape;670;p31"/>
          <p:cNvSpPr/>
          <p:nvPr/>
        </p:nvSpPr>
        <p:spPr>
          <a:xfrm>
            <a:off x="6833419" y="3545522"/>
            <a:ext cx="1415846" cy="1142996"/>
          </a:xfrm>
          <a:prstGeom prst="flowChartConnector">
            <a:avLst/>
          </a:prstGeom>
          <a:solidFill>
            <a:schemeClr val="lt1"/>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ar-MA" sz="2800">
                <a:solidFill>
                  <a:srgbClr val="002060"/>
                </a:solidFill>
                <a:latin typeface="Calibri"/>
                <a:ea typeface="Calibri"/>
                <a:cs typeface="Calibri"/>
                <a:sym typeface="Calibri"/>
              </a:rPr>
              <a:t>المهمة</a:t>
            </a:r>
            <a:endParaRPr b="1" sz="2000">
              <a:solidFill>
                <a:srgbClr val="002060"/>
              </a:solidFill>
              <a:latin typeface="Calibri"/>
              <a:ea typeface="Calibri"/>
              <a:cs typeface="Calibri"/>
              <a:sym typeface="Calibri"/>
            </a:endParaRPr>
          </a:p>
        </p:txBody>
      </p:sp>
      <p:sp>
        <p:nvSpPr>
          <p:cNvPr id="671" name="Google Shape;671;p31"/>
          <p:cNvSpPr txBox="1"/>
          <p:nvPr/>
        </p:nvSpPr>
        <p:spPr>
          <a:xfrm>
            <a:off x="1202444" y="322079"/>
            <a:ext cx="10161104"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lang="ar-MA" sz="2000">
                <a:solidFill>
                  <a:srgbClr val="002060"/>
                </a:solidFill>
                <a:latin typeface="Calibri"/>
                <a:ea typeface="Calibri"/>
                <a:cs typeface="Calibri"/>
                <a:sym typeface="Calibri"/>
              </a:rPr>
              <a:t>لنتعرف مكونات المهمة وعناصرها:  إنتاج نص/ تقرير إخباري حول أهمية الذكاء الاصطناعي واستعمالاته</a:t>
            </a:r>
            <a:endParaRPr/>
          </a:p>
        </p:txBody>
      </p:sp>
      <p:sp>
        <p:nvSpPr>
          <p:cNvPr id="672" name="Google Shape;672;p31"/>
          <p:cNvSpPr txBox="1"/>
          <p:nvPr>
            <p:ph type="title"/>
          </p:nvPr>
        </p:nvSpPr>
        <p:spPr>
          <a:xfrm>
            <a:off x="1202443" y="589601"/>
            <a:ext cx="10161104" cy="470617"/>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rgbClr val="AEAEAE"/>
              </a:buClr>
              <a:buSzPts val="1400"/>
              <a:buFont typeface="Calibri"/>
              <a:buNone/>
            </a:pPr>
            <a:r>
              <a:rPr i="0" lang="ar-MA" sz="1400">
                <a:solidFill>
                  <a:srgbClr val="AEAEAE"/>
                </a:solidFill>
                <a:latin typeface="Calibri"/>
                <a:ea typeface="Calibri"/>
                <a:cs typeface="Calibri"/>
                <a:sym typeface="Calibri"/>
              </a:rPr>
              <a:t>يفكك المدرس مكونات المهمة موضحا: المطلوب والموضوع والموارد، ويشرح كل عنصر على حدة. </a:t>
            </a:r>
            <a:endParaRPr i="0" sz="1400">
              <a:solidFill>
                <a:srgbClr val="AEAEAE"/>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32"/>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78" name="Google Shape;678;p32"/>
          <p:cNvSpPr/>
          <p:nvPr/>
        </p:nvSpPr>
        <p:spPr>
          <a:xfrm>
            <a:off x="8991633" y="4934733"/>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679" name="Google Shape;679;p32"/>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pic>
        <p:nvPicPr>
          <p:cNvPr id="680" name="Google Shape;680;p32"/>
          <p:cNvPicPr preferRelativeResize="0"/>
          <p:nvPr/>
        </p:nvPicPr>
        <p:blipFill rotWithShape="1">
          <a:blip r:embed="rId3">
            <a:alphaModFix/>
          </a:blip>
          <a:srcRect b="0" l="0" r="0" t="0"/>
          <a:stretch/>
        </p:blipFill>
        <p:spPr>
          <a:xfrm>
            <a:off x="163283" y="512692"/>
            <a:ext cx="591916" cy="591916"/>
          </a:xfrm>
          <a:prstGeom prst="rect">
            <a:avLst/>
          </a:prstGeom>
          <a:noFill/>
          <a:ln>
            <a:noFill/>
          </a:ln>
        </p:spPr>
      </p:pic>
      <p:sp>
        <p:nvSpPr>
          <p:cNvPr id="681" name="Google Shape;681;p32"/>
          <p:cNvSpPr txBox="1"/>
          <p:nvPr/>
        </p:nvSpPr>
        <p:spPr>
          <a:xfrm>
            <a:off x="501445" y="110718"/>
            <a:ext cx="10865403" cy="668476"/>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1800" u="none" cap="none" strike="noStrike">
                <a:solidFill>
                  <a:srgbClr val="7F7F7F"/>
                </a:solidFill>
                <a:latin typeface="Calibri"/>
                <a:ea typeface="Calibri"/>
                <a:cs typeface="Calibri"/>
                <a:sym typeface="Calibri"/>
              </a:rPr>
              <a:t>بعد تثبيت مكتسباتنا حول النص الإخباري وعناصره وخطاطته، باستثمار أسئلة موجهة، </a:t>
            </a:r>
            <a:r>
              <a:rPr b="1" i="0" lang="ar-MA" sz="1800" u="none" cap="none" strike="noStrike">
                <a:solidFill>
                  <a:srgbClr val="FF0000"/>
                </a:solidFill>
                <a:latin typeface="Calibri"/>
                <a:ea typeface="Calibri"/>
                <a:cs typeface="Calibri"/>
                <a:sym typeface="Calibri"/>
              </a:rPr>
              <a:t>نمر الآن إلى التدرب على كتابة نص إخباري قصير، انطلاقا من المهمة النهائية</a:t>
            </a:r>
            <a:r>
              <a:rPr b="1" i="0" lang="ar-MA" sz="1800" u="none" cap="none" strike="noStrike">
                <a:solidFill>
                  <a:srgbClr val="7F7F7F"/>
                </a:solidFill>
                <a:latin typeface="Calibri"/>
                <a:ea typeface="Calibri"/>
                <a:cs typeface="Calibri"/>
                <a:sym typeface="Calibri"/>
              </a:rPr>
              <a:t>، و</a:t>
            </a:r>
            <a:r>
              <a:rPr b="1" lang="ar-MA" sz="1800">
                <a:solidFill>
                  <a:srgbClr val="FF0000"/>
                </a:solidFill>
                <a:latin typeface="Calibri"/>
                <a:ea typeface="Calibri"/>
                <a:cs typeface="Calibri"/>
                <a:sym typeface="Calibri"/>
              </a:rPr>
              <a:t>الوضعية المقترحة لإنجاز </a:t>
            </a:r>
            <a:endParaRPr b="1" i="0" sz="1800" u="none" cap="none" strike="noStrike">
              <a:solidFill>
                <a:srgbClr val="7F7F7F"/>
              </a:solidFill>
              <a:latin typeface="Calibri"/>
              <a:ea typeface="Calibri"/>
              <a:cs typeface="Calibri"/>
              <a:sym typeface="Calibri"/>
            </a:endParaRPr>
          </a:p>
        </p:txBody>
      </p:sp>
      <p:sp>
        <p:nvSpPr>
          <p:cNvPr id="682" name="Google Shape;682;p32"/>
          <p:cNvSpPr txBox="1"/>
          <p:nvPr/>
        </p:nvSpPr>
        <p:spPr>
          <a:xfrm>
            <a:off x="1624949" y="734980"/>
            <a:ext cx="9454137"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323F4F"/>
              </a:buClr>
              <a:buSzPts val="1400"/>
              <a:buFont typeface="Arial"/>
              <a:buNone/>
            </a:pPr>
            <a:r>
              <a:rPr lang="ar-MA" sz="1400">
                <a:solidFill>
                  <a:srgbClr val="AEAEAE"/>
                </a:solidFill>
                <a:latin typeface="Arial"/>
                <a:ea typeface="Arial"/>
                <a:cs typeface="Arial"/>
                <a:sym typeface="Arial"/>
              </a:rPr>
              <a:t>يدعو المدرس المتعلمين إلى الانتباه ويقدم لهم الوضعية ويشرح المهمة بالتدقيق: </a:t>
            </a:r>
            <a:endParaRPr sz="1400">
              <a:solidFill>
                <a:srgbClr val="AEAEAE"/>
              </a:solidFill>
              <a:latin typeface="Arial"/>
              <a:ea typeface="Arial"/>
              <a:cs typeface="Arial"/>
              <a:sym typeface="Arial"/>
            </a:endParaRPr>
          </a:p>
        </p:txBody>
      </p:sp>
      <p:pic>
        <p:nvPicPr>
          <p:cNvPr id="683" name="Google Shape;683;p32"/>
          <p:cNvPicPr preferRelativeResize="0"/>
          <p:nvPr/>
        </p:nvPicPr>
        <p:blipFill rotWithShape="1">
          <a:blip r:embed="rId4">
            <a:alphaModFix/>
          </a:blip>
          <a:srcRect b="0" l="0" r="0" t="0"/>
          <a:stretch/>
        </p:blipFill>
        <p:spPr>
          <a:xfrm>
            <a:off x="1177236" y="2775925"/>
            <a:ext cx="10189612" cy="227785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33"/>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89" name="Google Shape;689;p33"/>
          <p:cNvSpPr/>
          <p:nvPr/>
        </p:nvSpPr>
        <p:spPr>
          <a:xfrm>
            <a:off x="8991633" y="4934733"/>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690" name="Google Shape;690;p33"/>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pic>
        <p:nvPicPr>
          <p:cNvPr id="691" name="Google Shape;691;p33"/>
          <p:cNvPicPr preferRelativeResize="0"/>
          <p:nvPr/>
        </p:nvPicPr>
        <p:blipFill rotWithShape="1">
          <a:blip r:embed="rId3">
            <a:alphaModFix/>
          </a:blip>
          <a:srcRect b="0" l="0" r="0" t="0"/>
          <a:stretch/>
        </p:blipFill>
        <p:spPr>
          <a:xfrm>
            <a:off x="163283" y="512692"/>
            <a:ext cx="591916" cy="591916"/>
          </a:xfrm>
          <a:prstGeom prst="rect">
            <a:avLst/>
          </a:prstGeom>
          <a:noFill/>
          <a:ln>
            <a:noFill/>
          </a:ln>
        </p:spPr>
      </p:pic>
      <p:sp>
        <p:nvSpPr>
          <p:cNvPr id="692" name="Google Shape;692;p33"/>
          <p:cNvSpPr txBox="1"/>
          <p:nvPr/>
        </p:nvSpPr>
        <p:spPr>
          <a:xfrm>
            <a:off x="501445" y="110718"/>
            <a:ext cx="10865403" cy="380385"/>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1800" u="none" cap="none" strike="noStrike">
                <a:solidFill>
                  <a:srgbClr val="7F7F7F"/>
                </a:solidFill>
                <a:latin typeface="Calibri"/>
                <a:ea typeface="Calibri"/>
                <a:cs typeface="Calibri"/>
                <a:sym typeface="Calibri"/>
              </a:rPr>
              <a:t>أدعوكم إلى الاستعانة بهذه الموارد لكتابة </a:t>
            </a:r>
            <a:r>
              <a:rPr b="1" i="0" lang="ar-MA" sz="1800" u="none" cap="none" strike="noStrike">
                <a:solidFill>
                  <a:srgbClr val="FF0000"/>
                </a:solidFill>
                <a:latin typeface="Calibri"/>
                <a:ea typeface="Calibri"/>
                <a:cs typeface="Calibri"/>
                <a:sym typeface="Calibri"/>
              </a:rPr>
              <a:t>نص إخباري قصير، انطلاقا من المهمة النهائية</a:t>
            </a:r>
            <a:r>
              <a:rPr b="1" i="0" lang="ar-MA" sz="1800" u="none" cap="none" strike="noStrike">
                <a:solidFill>
                  <a:srgbClr val="7F7F7F"/>
                </a:solidFill>
                <a:latin typeface="Calibri"/>
                <a:ea typeface="Calibri"/>
                <a:cs typeface="Calibri"/>
                <a:sym typeface="Calibri"/>
              </a:rPr>
              <a:t>، و</a:t>
            </a:r>
            <a:r>
              <a:rPr b="1" lang="ar-MA" sz="1800">
                <a:solidFill>
                  <a:srgbClr val="FF0000"/>
                </a:solidFill>
                <a:latin typeface="Calibri"/>
                <a:ea typeface="Calibri"/>
                <a:cs typeface="Calibri"/>
                <a:sym typeface="Calibri"/>
              </a:rPr>
              <a:t>الوضعية المقترحة لإنجاز </a:t>
            </a:r>
            <a:endParaRPr b="1" i="0" sz="1800" u="none" cap="none" strike="noStrike">
              <a:solidFill>
                <a:srgbClr val="7F7F7F"/>
              </a:solidFill>
              <a:latin typeface="Calibri"/>
              <a:ea typeface="Calibri"/>
              <a:cs typeface="Calibri"/>
              <a:sym typeface="Calibri"/>
            </a:endParaRPr>
          </a:p>
        </p:txBody>
      </p:sp>
      <p:sp>
        <p:nvSpPr>
          <p:cNvPr id="693" name="Google Shape;693;p33"/>
          <p:cNvSpPr txBox="1"/>
          <p:nvPr/>
        </p:nvSpPr>
        <p:spPr>
          <a:xfrm>
            <a:off x="1624949" y="548465"/>
            <a:ext cx="9454137"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323F4F"/>
              </a:buClr>
              <a:buSzPts val="1400"/>
              <a:buFont typeface="Arial"/>
              <a:buNone/>
            </a:pPr>
            <a:r>
              <a:rPr lang="ar-MA" sz="1400">
                <a:solidFill>
                  <a:srgbClr val="AEAEAE"/>
                </a:solidFill>
                <a:latin typeface="Arial"/>
                <a:ea typeface="Arial"/>
                <a:cs typeface="Arial"/>
                <a:sym typeface="Arial"/>
              </a:rPr>
              <a:t>يدعو المدرس المتعلمين إلى الاستعانة بالموارد الآتية. </a:t>
            </a:r>
            <a:endParaRPr sz="1400">
              <a:solidFill>
                <a:srgbClr val="AEAEAE"/>
              </a:solidFill>
              <a:latin typeface="Arial"/>
              <a:ea typeface="Arial"/>
              <a:cs typeface="Arial"/>
              <a:sym typeface="Arial"/>
            </a:endParaRPr>
          </a:p>
        </p:txBody>
      </p:sp>
      <p:graphicFrame>
        <p:nvGraphicFramePr>
          <p:cNvPr id="694" name="Google Shape;694;p33"/>
          <p:cNvGraphicFramePr/>
          <p:nvPr/>
        </p:nvGraphicFramePr>
        <p:xfrm>
          <a:off x="232468" y="1093505"/>
          <a:ext cx="3000000" cy="3000000"/>
        </p:xfrm>
        <a:graphic>
          <a:graphicData uri="http://schemas.openxmlformats.org/drawingml/2006/table">
            <a:tbl>
              <a:tblPr bandRow="1" firstRow="1">
                <a:noFill/>
                <a:tableStyleId>{EEA04F61-FC8C-4A48-8333-93EA7A17721C}</a:tableStyleId>
              </a:tblPr>
              <a:tblGrid>
                <a:gridCol w="5716050"/>
                <a:gridCol w="4496825"/>
                <a:gridCol w="1321625"/>
              </a:tblGrid>
              <a:tr h="366300">
                <a:tc gridSpan="3">
                  <a:txBody>
                    <a:bodyPr/>
                    <a:lstStyle/>
                    <a:p>
                      <a:pPr indent="0" lvl="0" marL="0" marR="0" rtl="0" algn="ctr">
                        <a:spcBef>
                          <a:spcPts val="0"/>
                        </a:spcBef>
                        <a:spcAft>
                          <a:spcPts val="0"/>
                        </a:spcAft>
                        <a:buNone/>
                      </a:pPr>
                      <a:r>
                        <a:rPr b="1" lang="ar-MA" sz="1900" u="none" cap="none" strike="noStrike"/>
                        <a:t>موارد الكتابة الإخبارية</a:t>
                      </a:r>
                      <a:endParaRPr b="1" sz="1900" u="none" cap="none" strike="noStrike"/>
                    </a:p>
                  </a:txBody>
                  <a:tcPr marT="45725" marB="45725" marR="91450" marL="91450"/>
                </a:tc>
                <a:tc hMerge="1"/>
                <a:tc hMerge="1"/>
              </a:tr>
              <a:tr h="1856625">
                <a:tc>
                  <a:txBody>
                    <a:bodyPr/>
                    <a:lstStyle/>
                    <a:p>
                      <a:pPr indent="0" lvl="0" marL="0" marR="0" rtl="1" algn="r">
                        <a:lnSpc>
                          <a:spcPct val="100000"/>
                        </a:lnSpc>
                        <a:spcBef>
                          <a:spcPts val="0"/>
                        </a:spcBef>
                        <a:spcAft>
                          <a:spcPts val="0"/>
                        </a:spcAft>
                        <a:buClr>
                          <a:srgbClr val="002060"/>
                        </a:buClr>
                        <a:buSzPts val="2000"/>
                        <a:buFont typeface="Arial"/>
                        <a:buNone/>
                      </a:pPr>
                      <a:r>
                        <a:rPr b="1" i="0" lang="ar-MA" sz="2000" u="sng" cap="none" strike="noStrike">
                          <a:solidFill>
                            <a:srgbClr val="002060"/>
                          </a:solidFill>
                          <a:latin typeface="Arial"/>
                          <a:ea typeface="Arial"/>
                          <a:cs typeface="Arial"/>
                          <a:sym typeface="Arial"/>
                        </a:rPr>
                        <a:t>- الموارد المقترحة: </a:t>
                      </a:r>
                      <a:endParaRPr b="1" i="0" sz="2000" u="none" cap="none" strike="noStrike">
                        <a:solidFill>
                          <a:srgbClr val="002060"/>
                        </a:solidFill>
                        <a:latin typeface="Calibri"/>
                        <a:ea typeface="Calibri"/>
                        <a:cs typeface="Calibri"/>
                        <a:sym typeface="Calibri"/>
                      </a:endParaRPr>
                    </a:p>
                    <a:p>
                      <a:pPr indent="-285750" lvl="0" marL="285750" marR="0" rtl="1" algn="r">
                        <a:spcBef>
                          <a:spcPts val="0"/>
                        </a:spcBef>
                        <a:spcAft>
                          <a:spcPts val="0"/>
                        </a:spcAft>
                        <a:buClr>
                          <a:srgbClr val="002060"/>
                        </a:buClr>
                        <a:buSzPts val="2000"/>
                        <a:buFont typeface="Arial"/>
                        <a:buChar char="•"/>
                      </a:pPr>
                      <a:r>
                        <a:rPr b="1" i="0" lang="ar-MA" sz="2000" u="none" cap="none" strike="noStrike">
                          <a:solidFill>
                            <a:srgbClr val="002060"/>
                          </a:solidFill>
                          <a:latin typeface="Calibri"/>
                          <a:ea typeface="Calibri"/>
                          <a:cs typeface="Calibri"/>
                          <a:sym typeface="Calibri"/>
                        </a:rPr>
                        <a:t>تعابير إخبارية</a:t>
                      </a:r>
                      <a:r>
                        <a:rPr b="0" i="0" lang="ar-MA" sz="2000" u="none" cap="none" strike="noStrike">
                          <a:solidFill>
                            <a:srgbClr val="002060"/>
                          </a:solidFill>
                          <a:latin typeface="Calibri"/>
                          <a:ea typeface="Calibri"/>
                          <a:cs typeface="Calibri"/>
                          <a:sym typeface="Calibri"/>
                        </a:rPr>
                        <a:t>: في الآونة الأخيرة - في إطار التطورات التكنولوجية المتسارعة- شهد مجال</a:t>
                      </a:r>
                      <a:endParaRPr/>
                    </a:p>
                    <a:p>
                      <a:pPr indent="-285750" lvl="0" marL="285750" marR="0" rtl="1" algn="r">
                        <a:spcBef>
                          <a:spcPts val="0"/>
                        </a:spcBef>
                        <a:spcAft>
                          <a:spcPts val="0"/>
                        </a:spcAft>
                        <a:buClr>
                          <a:srgbClr val="002060"/>
                        </a:buClr>
                        <a:buSzPts val="2000"/>
                        <a:buFont typeface="Arial"/>
                        <a:buChar char="•"/>
                      </a:pPr>
                      <a:r>
                        <a:rPr b="1" i="0" lang="ar-MA" sz="2000" u="none" cap="none" strike="noStrike">
                          <a:solidFill>
                            <a:srgbClr val="002060"/>
                          </a:solidFill>
                          <a:latin typeface="Calibri"/>
                          <a:ea typeface="Calibri"/>
                          <a:cs typeface="Calibri"/>
                          <a:sym typeface="Calibri"/>
                        </a:rPr>
                        <a:t>أفعال كلام</a:t>
                      </a:r>
                      <a:r>
                        <a:rPr b="0" i="0" lang="ar-MA" sz="2000" u="none" cap="none" strike="noStrike">
                          <a:solidFill>
                            <a:srgbClr val="002060"/>
                          </a:solidFill>
                          <a:latin typeface="Calibri"/>
                          <a:ea typeface="Calibri"/>
                          <a:cs typeface="Calibri"/>
                          <a:sym typeface="Calibri"/>
                        </a:rPr>
                        <a:t>: - أعلن- شهد- عرف</a:t>
                      </a:r>
                      <a:endParaRPr/>
                    </a:p>
                    <a:p>
                      <a:pPr indent="-285750" lvl="0" marL="285750" marR="0" rtl="1" algn="r">
                        <a:spcBef>
                          <a:spcPts val="0"/>
                        </a:spcBef>
                        <a:spcAft>
                          <a:spcPts val="0"/>
                        </a:spcAft>
                        <a:buClr>
                          <a:srgbClr val="002060"/>
                        </a:buClr>
                        <a:buSzPts val="2000"/>
                        <a:buFont typeface="Arial"/>
                        <a:buChar char="•"/>
                      </a:pPr>
                      <a:r>
                        <a:rPr b="1" i="0" lang="ar-MA" sz="2000" u="none" cap="none" strike="noStrike">
                          <a:solidFill>
                            <a:srgbClr val="002060"/>
                          </a:solidFill>
                          <a:latin typeface="Calibri"/>
                          <a:ea typeface="Calibri"/>
                          <a:cs typeface="Calibri"/>
                          <a:sym typeface="Calibri"/>
                        </a:rPr>
                        <a:t>معجم مناسب</a:t>
                      </a:r>
                      <a:r>
                        <a:rPr b="0" i="0" lang="ar-MA" sz="2000" u="none" cap="none" strike="noStrike">
                          <a:solidFill>
                            <a:srgbClr val="002060"/>
                          </a:solidFill>
                          <a:latin typeface="Calibri"/>
                          <a:ea typeface="Calibri"/>
                          <a:cs typeface="Calibri"/>
                          <a:sym typeface="Calibri"/>
                        </a:rPr>
                        <a:t>: الذكاء الاصطناعي-  التطور التكنولوجي- التحول الرقمي</a:t>
                      </a:r>
                      <a:endParaRPr/>
                    </a:p>
                  </a:txBody>
                  <a:tcPr marT="45725" marB="45725" marR="91450" marL="91450"/>
                </a:tc>
                <a:tc>
                  <a:txBody>
                    <a:bodyPr/>
                    <a:lstStyle/>
                    <a:p>
                      <a:pPr indent="-342900" lvl="0" marL="342900" marR="0" rtl="1" algn="r">
                        <a:lnSpc>
                          <a:spcPct val="100000"/>
                        </a:lnSpc>
                        <a:spcBef>
                          <a:spcPts val="0"/>
                        </a:spcBef>
                        <a:spcAft>
                          <a:spcPts val="0"/>
                        </a:spcAft>
                        <a:buClr>
                          <a:srgbClr val="002060"/>
                        </a:buClr>
                        <a:buSzPts val="2000"/>
                        <a:buFont typeface="Courier New"/>
                        <a:buChar char="o"/>
                      </a:pPr>
                      <a:r>
                        <a:rPr b="0" i="0" lang="ar-MA" sz="2000" u="none" cap="none" strike="noStrike">
                          <a:solidFill>
                            <a:srgbClr val="002060"/>
                          </a:solidFill>
                          <a:latin typeface="Arial"/>
                          <a:ea typeface="Arial"/>
                          <a:cs typeface="Arial"/>
                          <a:sym typeface="Arial"/>
                        </a:rPr>
                        <a:t>تقديم الخبر بإيجاز والإجابة عن الأسئلة الأساسية</a:t>
                      </a:r>
                      <a:endParaRPr/>
                    </a:p>
                    <a:p>
                      <a:pPr indent="-342900" lvl="0" marL="342900" marR="0" rtl="1" algn="r">
                        <a:lnSpc>
                          <a:spcPct val="100000"/>
                        </a:lnSpc>
                        <a:spcBef>
                          <a:spcPts val="0"/>
                        </a:spcBef>
                        <a:spcAft>
                          <a:spcPts val="0"/>
                        </a:spcAft>
                        <a:buClr>
                          <a:srgbClr val="002060"/>
                        </a:buClr>
                        <a:buSzPts val="2000"/>
                        <a:buFont typeface="Courier New"/>
                        <a:buChar char="o"/>
                      </a:pPr>
                      <a:r>
                        <a:rPr b="0" i="0" lang="ar-MA" sz="2000" u="none" cap="none" strike="noStrike">
                          <a:solidFill>
                            <a:srgbClr val="002060"/>
                          </a:solidFill>
                          <a:latin typeface="Calibri"/>
                          <a:ea typeface="Calibri"/>
                          <a:cs typeface="Calibri"/>
                          <a:sym typeface="Calibri"/>
                        </a:rPr>
                        <a:t>ماذا حدث؟- أين؟- متى؟- في أي سياق؟</a:t>
                      </a:r>
                      <a:endParaRPr/>
                    </a:p>
                    <a:p>
                      <a:pPr indent="-342900" lvl="0" marL="342900" marR="0" rtl="1" algn="r">
                        <a:spcBef>
                          <a:spcPts val="0"/>
                        </a:spcBef>
                        <a:spcAft>
                          <a:spcPts val="0"/>
                        </a:spcAft>
                        <a:buClr>
                          <a:srgbClr val="002060"/>
                        </a:buClr>
                        <a:buSzPts val="2000"/>
                        <a:buFont typeface="Arial"/>
                        <a:buChar char="•"/>
                      </a:pPr>
                      <a:r>
                        <a:rPr b="0" i="0" lang="ar-MA" sz="2000" u="none" cap="none" strike="noStrike">
                          <a:solidFill>
                            <a:srgbClr val="002060"/>
                          </a:solidFill>
                          <a:latin typeface="Calibri"/>
                          <a:ea typeface="Calibri"/>
                          <a:cs typeface="Calibri"/>
                          <a:sym typeface="Calibri"/>
                        </a:rPr>
                        <a:t>عن أيّ حدث سأكتب؟ </a:t>
                      </a:r>
                      <a:endParaRPr/>
                    </a:p>
                    <a:p>
                      <a:pPr indent="-342900" lvl="0" marL="342900" marR="0" rtl="1" algn="r">
                        <a:spcBef>
                          <a:spcPts val="0"/>
                        </a:spcBef>
                        <a:spcAft>
                          <a:spcPts val="0"/>
                        </a:spcAft>
                        <a:buClr>
                          <a:srgbClr val="002060"/>
                        </a:buClr>
                        <a:buSzPts val="2000"/>
                        <a:buFont typeface="Arial"/>
                        <a:buChar char="•"/>
                      </a:pPr>
                      <a:r>
                        <a:rPr b="0" i="0" lang="ar-MA" sz="2000" u="none" cap="none" strike="noStrike">
                          <a:solidFill>
                            <a:srgbClr val="002060"/>
                          </a:solidFill>
                          <a:latin typeface="Calibri"/>
                          <a:ea typeface="Calibri"/>
                          <a:cs typeface="Calibri"/>
                          <a:sym typeface="Calibri"/>
                        </a:rPr>
                        <a:t>هل هو حدث واقعي أم متخيَّل؟ </a:t>
                      </a:r>
                      <a:endParaRPr b="0" i="0" sz="2000" u="none" cap="none" strike="noStrike">
                        <a:solidFill>
                          <a:srgbClr val="002060"/>
                        </a:solidFill>
                        <a:latin typeface="Arial"/>
                        <a:ea typeface="Arial"/>
                        <a:cs typeface="Arial"/>
                        <a:sym typeface="Arial"/>
                      </a:endParaRPr>
                    </a:p>
                    <a:p>
                      <a:pPr indent="0" lvl="0" marL="0" marR="0" rtl="1" algn="ctr">
                        <a:lnSpc>
                          <a:spcPct val="100000"/>
                        </a:lnSpc>
                        <a:spcBef>
                          <a:spcPts val="0"/>
                        </a:spcBef>
                        <a:spcAft>
                          <a:spcPts val="0"/>
                        </a:spcAft>
                        <a:buClr>
                          <a:srgbClr val="FF0000"/>
                        </a:buClr>
                        <a:buSzPts val="2000"/>
                        <a:buFont typeface="Courier New"/>
                        <a:buNone/>
                      </a:pPr>
                      <a:r>
                        <a:rPr b="0" i="0" lang="ar-MA" sz="2000" u="none" cap="none" strike="noStrike">
                          <a:solidFill>
                            <a:srgbClr val="FF0000"/>
                          </a:solidFill>
                          <a:latin typeface="Arial"/>
                          <a:ea typeface="Arial"/>
                          <a:cs typeface="Arial"/>
                          <a:sym typeface="Arial"/>
                        </a:rPr>
                        <a:t>الإخبار عن أبرز استعمالات  الذكاء الاصطناعي في الحياة اليومية...</a:t>
                      </a:r>
                      <a:endParaRPr b="0" i="0" sz="2000" u="none" cap="none" strike="noStrike">
                        <a:solidFill>
                          <a:srgbClr val="FF0000"/>
                        </a:solidFill>
                        <a:latin typeface="Calibri"/>
                        <a:ea typeface="Calibri"/>
                        <a:cs typeface="Calibri"/>
                        <a:sym typeface="Calibri"/>
                      </a:endParaRPr>
                    </a:p>
                  </a:txBody>
                  <a:tcPr marT="45725" marB="45725" marR="91450" marL="91450"/>
                </a:tc>
                <a:tc>
                  <a:txBody>
                    <a:bodyPr/>
                    <a:lstStyle/>
                    <a:p>
                      <a:pPr indent="0" lvl="0" marL="0" marR="0" rtl="1" algn="ctr">
                        <a:lnSpc>
                          <a:spcPct val="100000"/>
                        </a:lnSpc>
                        <a:spcBef>
                          <a:spcPts val="0"/>
                        </a:spcBef>
                        <a:spcAft>
                          <a:spcPts val="0"/>
                        </a:spcAft>
                        <a:buClr>
                          <a:srgbClr val="002060"/>
                        </a:buClr>
                        <a:buSzPts val="1800"/>
                        <a:buFont typeface="Calibri"/>
                        <a:buNone/>
                      </a:pPr>
                      <a:r>
                        <a:rPr b="1" i="0" lang="ar-MA" sz="1800" u="none" cap="none" strike="noStrike">
                          <a:solidFill>
                            <a:srgbClr val="002060"/>
                          </a:solidFill>
                          <a:latin typeface="Calibri"/>
                          <a:ea typeface="Calibri"/>
                          <a:cs typeface="Calibri"/>
                          <a:sym typeface="Calibri"/>
                        </a:rPr>
                        <a:t>(1) مقدمة التقرير الإخباري</a:t>
                      </a:r>
                      <a:endParaRPr b="1" i="0" sz="1800" u="none" cap="none" strike="noStrike">
                        <a:solidFill>
                          <a:srgbClr val="002060"/>
                        </a:solidFill>
                        <a:latin typeface="Calibri"/>
                        <a:ea typeface="Calibri"/>
                        <a:cs typeface="Calibri"/>
                        <a:sym typeface="Calibri"/>
                      </a:endParaRPr>
                    </a:p>
                    <a:p>
                      <a:pPr indent="0" lvl="0" marL="0" marR="0" rtl="1" algn="ctr">
                        <a:lnSpc>
                          <a:spcPct val="100000"/>
                        </a:lnSpc>
                        <a:spcBef>
                          <a:spcPts val="0"/>
                        </a:spcBef>
                        <a:spcAft>
                          <a:spcPts val="0"/>
                        </a:spcAft>
                        <a:buClr>
                          <a:schemeClr val="dk1"/>
                        </a:buClr>
                        <a:buSzPts val="1800"/>
                        <a:buFont typeface="Arial"/>
                        <a:buNone/>
                      </a:pPr>
                      <a:r>
                        <a:t/>
                      </a:r>
                      <a:endParaRPr b="1" i="0" sz="1800" u="none" cap="none" strike="noStrike">
                        <a:solidFill>
                          <a:srgbClr val="002060"/>
                        </a:solidFill>
                        <a:latin typeface="Calibri"/>
                        <a:ea typeface="Calibri"/>
                        <a:cs typeface="Calibri"/>
                        <a:sym typeface="Calibri"/>
                      </a:endParaRPr>
                    </a:p>
                  </a:txBody>
                  <a:tcPr marT="45725" marB="45725" marR="91450" marL="91450" anchor="ctr"/>
                </a:tc>
              </a:tr>
              <a:tr h="2151325">
                <a:tc>
                  <a:txBody>
                    <a:bodyPr/>
                    <a:lstStyle/>
                    <a:p>
                      <a:pPr indent="0" lvl="0" marL="0" marR="0" rtl="1" algn="r">
                        <a:spcBef>
                          <a:spcPts val="0"/>
                        </a:spcBef>
                        <a:spcAft>
                          <a:spcPts val="0"/>
                        </a:spcAft>
                        <a:buNone/>
                      </a:pPr>
                      <a:r>
                        <a:rPr b="1" i="0" lang="ar-MA" sz="2000" u="sng" cap="none" strike="noStrike">
                          <a:solidFill>
                            <a:schemeClr val="dk1"/>
                          </a:solidFill>
                          <a:latin typeface="Arial"/>
                          <a:ea typeface="Arial"/>
                          <a:cs typeface="Arial"/>
                          <a:sym typeface="Arial"/>
                        </a:rPr>
                        <a:t>- الموارد المقترحة: </a:t>
                      </a:r>
                      <a:endParaRPr>
                        <a:solidFill>
                          <a:schemeClr val="dk1"/>
                        </a:solidFill>
                      </a:endParaRPr>
                    </a:p>
                    <a:p>
                      <a:pPr indent="0" lvl="0" marL="0" marR="0" rtl="1" algn="r">
                        <a:spcBef>
                          <a:spcPts val="0"/>
                        </a:spcBef>
                        <a:spcAft>
                          <a:spcPts val="0"/>
                        </a:spcAft>
                        <a:buNone/>
                      </a:pPr>
                      <a:r>
                        <a:rPr b="0" i="0" lang="ar-MA" sz="2000" u="none" cap="none" strike="noStrike">
                          <a:solidFill>
                            <a:schemeClr val="dk1"/>
                          </a:solidFill>
                          <a:latin typeface="Calibri"/>
                          <a:ea typeface="Calibri"/>
                          <a:cs typeface="Calibri"/>
                          <a:sym typeface="Calibri"/>
                        </a:rPr>
                        <a:t>- </a:t>
                      </a:r>
                      <a:r>
                        <a:rPr b="1" i="0" lang="ar-MA" sz="2000" u="none" cap="none" strike="noStrike">
                          <a:solidFill>
                            <a:schemeClr val="dk1"/>
                          </a:solidFill>
                          <a:latin typeface="Calibri"/>
                          <a:ea typeface="Calibri"/>
                          <a:cs typeface="Calibri"/>
                          <a:sym typeface="Calibri"/>
                        </a:rPr>
                        <a:t>تعابير إخبارية</a:t>
                      </a:r>
                      <a:r>
                        <a:rPr b="0" i="0" lang="ar-MA" sz="2000" u="none" cap="none" strike="noStrike">
                          <a:solidFill>
                            <a:schemeClr val="dk1"/>
                          </a:solidFill>
                          <a:latin typeface="Calibri"/>
                          <a:ea typeface="Calibri"/>
                          <a:cs typeface="Calibri"/>
                          <a:sym typeface="Calibri"/>
                        </a:rPr>
                        <a:t>: «وقد أوضحت تقارير أن- كما يعتمد عدد من التلاميذ على- ويرى بعض الخبراء.</a:t>
                      </a:r>
                      <a:endParaRPr>
                        <a:solidFill>
                          <a:schemeClr val="dk1"/>
                        </a:solidFill>
                      </a:endParaRPr>
                    </a:p>
                    <a:p>
                      <a:pPr indent="-342900" lvl="0" marL="342900" marR="0" rtl="1" algn="r">
                        <a:spcBef>
                          <a:spcPts val="0"/>
                        </a:spcBef>
                        <a:spcAft>
                          <a:spcPts val="0"/>
                        </a:spcAft>
                        <a:buClr>
                          <a:schemeClr val="dk1"/>
                        </a:buClr>
                        <a:buSzPts val="2000"/>
                        <a:buFont typeface="Arial"/>
                        <a:buChar char="•"/>
                      </a:pPr>
                      <a:r>
                        <a:rPr b="1" i="0" lang="ar-MA" sz="2000" u="none" cap="none" strike="noStrike">
                          <a:solidFill>
                            <a:schemeClr val="dk1"/>
                          </a:solidFill>
                          <a:latin typeface="Calibri"/>
                          <a:ea typeface="Calibri"/>
                          <a:cs typeface="Calibri"/>
                          <a:sym typeface="Calibri"/>
                        </a:rPr>
                        <a:t>أفعال كلام: </a:t>
                      </a:r>
                      <a:r>
                        <a:rPr b="0" i="0" lang="ar-MA" sz="2000" u="none" cap="none" strike="noStrike">
                          <a:solidFill>
                            <a:schemeClr val="dk1"/>
                          </a:solidFill>
                          <a:latin typeface="Calibri"/>
                          <a:ea typeface="Calibri"/>
                          <a:cs typeface="Calibri"/>
                          <a:sym typeface="Calibri"/>
                        </a:rPr>
                        <a:t>أوضح- أشار- أكد- بيّن- صرح- اعتبر</a:t>
                      </a:r>
                      <a:endParaRPr>
                        <a:solidFill>
                          <a:schemeClr val="dk1"/>
                        </a:solidFill>
                      </a:endParaRPr>
                    </a:p>
                    <a:p>
                      <a:pPr indent="-342900" lvl="0" marL="342900" marR="0" rtl="1" algn="r">
                        <a:spcBef>
                          <a:spcPts val="0"/>
                        </a:spcBef>
                        <a:spcAft>
                          <a:spcPts val="0"/>
                        </a:spcAft>
                        <a:buClr>
                          <a:schemeClr val="dk1"/>
                        </a:buClr>
                        <a:buSzPts val="2000"/>
                        <a:buFont typeface="Arial"/>
                        <a:buChar char="•"/>
                      </a:pPr>
                      <a:r>
                        <a:rPr b="1" i="0" lang="ar-MA" sz="2000" u="none" cap="none" strike="noStrike">
                          <a:solidFill>
                            <a:schemeClr val="dk1"/>
                          </a:solidFill>
                          <a:latin typeface="Calibri"/>
                          <a:ea typeface="Calibri"/>
                          <a:cs typeface="Calibri"/>
                          <a:sym typeface="Calibri"/>
                        </a:rPr>
                        <a:t>معجم مناسب: </a:t>
                      </a:r>
                      <a:r>
                        <a:rPr b="0" i="0" lang="ar-MA" sz="2000" u="none" cap="none" strike="noStrike">
                          <a:solidFill>
                            <a:schemeClr val="dk1"/>
                          </a:solidFill>
                          <a:latin typeface="Calibri"/>
                          <a:ea typeface="Calibri"/>
                          <a:cs typeface="Calibri"/>
                          <a:sym typeface="Calibri"/>
                        </a:rPr>
                        <a:t>تطبيقات ذكية- منصات رقمية- أدوات ... تطبيقات</a:t>
                      </a:r>
                      <a:endParaRPr>
                        <a:solidFill>
                          <a:schemeClr val="dk1"/>
                        </a:solidFill>
                      </a:endParaRPr>
                    </a:p>
                    <a:p>
                      <a:pPr indent="-342900" lvl="0" marL="342900" marR="0" rtl="1" algn="r">
                        <a:spcBef>
                          <a:spcPts val="0"/>
                        </a:spcBef>
                        <a:spcAft>
                          <a:spcPts val="0"/>
                        </a:spcAft>
                        <a:buClr>
                          <a:schemeClr val="dk1"/>
                        </a:buClr>
                        <a:buSzPts val="2000"/>
                        <a:buFont typeface="Arial"/>
                        <a:buChar char="•"/>
                      </a:pPr>
                      <a:r>
                        <a:rPr b="1" i="0" lang="ar-MA" sz="2000" u="none" cap="none" strike="noStrike">
                          <a:solidFill>
                            <a:schemeClr val="dk1"/>
                          </a:solidFill>
                          <a:latin typeface="Calibri"/>
                          <a:ea typeface="Calibri"/>
                          <a:cs typeface="Calibri"/>
                          <a:sym typeface="Calibri"/>
                        </a:rPr>
                        <a:t>روابط</a:t>
                      </a:r>
                      <a:r>
                        <a:rPr b="0" i="0" lang="ar-MA" sz="2000" u="none" cap="none" strike="noStrike">
                          <a:solidFill>
                            <a:schemeClr val="dk1"/>
                          </a:solidFill>
                          <a:latin typeface="Calibri"/>
                          <a:ea typeface="Calibri"/>
                          <a:cs typeface="Calibri"/>
                          <a:sym typeface="Calibri"/>
                        </a:rPr>
                        <a:t>: كما- إضافة إلى ذلك- من جهة أخرى</a:t>
                      </a:r>
                      <a:endParaRPr>
                        <a:solidFill>
                          <a:schemeClr val="dk1"/>
                        </a:solidFill>
                      </a:endParaRPr>
                    </a:p>
                  </a:txBody>
                  <a:tcPr marT="45725" marB="45725" marR="91450" marL="91450"/>
                </a:tc>
                <a:tc>
                  <a:txBody>
                    <a:bodyPr/>
                    <a:lstStyle/>
                    <a:p>
                      <a:pPr indent="-342900" lvl="0" marL="342900" marR="0" rtl="1" algn="r">
                        <a:spcBef>
                          <a:spcPts val="0"/>
                        </a:spcBef>
                        <a:spcAft>
                          <a:spcPts val="0"/>
                        </a:spcAft>
                        <a:buClr>
                          <a:schemeClr val="dk1"/>
                        </a:buClr>
                        <a:buSzPts val="2000"/>
                        <a:buFont typeface="Noto Sans Symbols"/>
                        <a:buChar char="▪"/>
                      </a:pPr>
                      <a:r>
                        <a:rPr b="0" i="0" lang="ar-MA" sz="2000" u="none" cap="none" strike="noStrike">
                          <a:solidFill>
                            <a:schemeClr val="dk1"/>
                          </a:solidFill>
                          <a:latin typeface="Calibri"/>
                          <a:ea typeface="Calibri"/>
                          <a:cs typeface="Calibri"/>
                          <a:sym typeface="Calibri"/>
                        </a:rPr>
                        <a:t>شرح الحدث وتقديم المعطيات والتوضيحات والأمثلة:</a:t>
                      </a:r>
                      <a:endParaRPr>
                        <a:solidFill>
                          <a:schemeClr val="dk1"/>
                        </a:solidFill>
                      </a:endParaRPr>
                    </a:p>
                    <a:p>
                      <a:pPr indent="-342900" lvl="0" marL="342900" marR="0" rtl="1" algn="r">
                        <a:spcBef>
                          <a:spcPts val="0"/>
                        </a:spcBef>
                        <a:spcAft>
                          <a:spcPts val="0"/>
                        </a:spcAft>
                        <a:buClr>
                          <a:schemeClr val="dk1"/>
                        </a:buClr>
                        <a:buSzPts val="2000"/>
                        <a:buFont typeface="Noto Sans Symbols"/>
                        <a:buChar char="✔"/>
                      </a:pPr>
                      <a:r>
                        <a:rPr b="0" i="0" lang="ar-MA" sz="2000" u="none" cap="none" strike="noStrike">
                          <a:solidFill>
                            <a:schemeClr val="dk1"/>
                          </a:solidFill>
                          <a:latin typeface="Calibri"/>
                          <a:ea typeface="Calibri"/>
                          <a:cs typeface="Calibri"/>
                          <a:sym typeface="Calibri"/>
                        </a:rPr>
                        <a:t>استعمالات الذكاء الاصطناعي في الحياة</a:t>
                      </a:r>
                      <a:endParaRPr>
                        <a:solidFill>
                          <a:schemeClr val="dk1"/>
                        </a:solidFill>
                      </a:endParaRPr>
                    </a:p>
                    <a:p>
                      <a:pPr indent="-342900" lvl="0" marL="342900" marR="0" rtl="1" algn="r">
                        <a:spcBef>
                          <a:spcPts val="0"/>
                        </a:spcBef>
                        <a:spcAft>
                          <a:spcPts val="0"/>
                        </a:spcAft>
                        <a:buClr>
                          <a:schemeClr val="dk1"/>
                        </a:buClr>
                        <a:buSzPts val="2000"/>
                        <a:buFont typeface="Noto Sans Symbols"/>
                        <a:buChar char="✔"/>
                      </a:pPr>
                      <a:r>
                        <a:rPr b="0" i="0" lang="ar-MA" sz="2000" u="none" cap="none" strike="noStrike">
                          <a:solidFill>
                            <a:schemeClr val="dk1"/>
                          </a:solidFill>
                          <a:latin typeface="Calibri"/>
                          <a:ea typeface="Calibri"/>
                          <a:cs typeface="Calibri"/>
                          <a:sym typeface="Calibri"/>
                        </a:rPr>
                        <a:t>في أي مجالات يظهر هذا التأثير؟</a:t>
                      </a:r>
                      <a:endParaRPr>
                        <a:solidFill>
                          <a:schemeClr val="dk1"/>
                        </a:solidFill>
                      </a:endParaRPr>
                    </a:p>
                    <a:p>
                      <a:pPr indent="-342900" lvl="0" marL="342900" marR="0" rtl="1" algn="r">
                        <a:spcBef>
                          <a:spcPts val="0"/>
                        </a:spcBef>
                        <a:spcAft>
                          <a:spcPts val="0"/>
                        </a:spcAft>
                        <a:buClr>
                          <a:schemeClr val="dk1"/>
                        </a:buClr>
                        <a:buSzPts val="2000"/>
                        <a:buFont typeface="Noto Sans Symbols"/>
                        <a:buChar char="✔"/>
                      </a:pPr>
                      <a:r>
                        <a:rPr b="0" i="0" lang="ar-MA" sz="2000" u="none" cap="none" strike="noStrike">
                          <a:solidFill>
                            <a:schemeClr val="dk1"/>
                          </a:solidFill>
                          <a:latin typeface="Calibri"/>
                          <a:ea typeface="Calibri"/>
                          <a:cs typeface="Calibri"/>
                          <a:sym typeface="Calibri"/>
                        </a:rPr>
                        <a:t>أمثلة أو شواهد واقعية.</a:t>
                      </a:r>
                      <a:endParaRPr>
                        <a:solidFill>
                          <a:schemeClr val="dk1"/>
                        </a:solidFill>
                      </a:endParaRPr>
                    </a:p>
                    <a:p>
                      <a:pPr indent="-342900" lvl="0" marL="342900" marR="0" rtl="1" algn="r">
                        <a:spcBef>
                          <a:spcPts val="0"/>
                        </a:spcBef>
                        <a:spcAft>
                          <a:spcPts val="0"/>
                        </a:spcAft>
                        <a:buClr>
                          <a:schemeClr val="dk1"/>
                        </a:buClr>
                        <a:buSzPts val="2000"/>
                        <a:buFont typeface="Noto Sans Symbols"/>
                        <a:buChar char="✔"/>
                      </a:pPr>
                      <a:r>
                        <a:rPr b="0" i="0" lang="ar-MA" sz="2000" u="none" cap="none" strike="noStrike">
                          <a:solidFill>
                            <a:schemeClr val="dk1"/>
                          </a:solidFill>
                          <a:latin typeface="Calibri"/>
                          <a:ea typeface="Calibri"/>
                          <a:cs typeface="Calibri"/>
                          <a:sym typeface="Calibri"/>
                        </a:rPr>
                        <a:t>مواقف الخبراء والأساتذة والتلاميذ</a:t>
                      </a:r>
                      <a:endParaRPr>
                        <a:solidFill>
                          <a:schemeClr val="dk1"/>
                        </a:solidFill>
                      </a:endParaRPr>
                    </a:p>
                  </a:txBody>
                  <a:tcPr marT="45725" marB="45725" marR="91450" marL="91450"/>
                </a:tc>
                <a:tc>
                  <a:txBody>
                    <a:bodyPr/>
                    <a:lstStyle/>
                    <a:p>
                      <a:pPr indent="0" lvl="0" marL="0" marR="0" rtl="1" algn="ctr">
                        <a:spcBef>
                          <a:spcPts val="0"/>
                        </a:spcBef>
                        <a:spcAft>
                          <a:spcPts val="0"/>
                        </a:spcAft>
                        <a:buNone/>
                      </a:pPr>
                      <a:r>
                        <a:rPr b="1" i="0" lang="ar-MA" sz="1800" u="none" cap="none" strike="noStrike">
                          <a:solidFill>
                            <a:schemeClr val="dk1"/>
                          </a:solidFill>
                          <a:latin typeface="Calibri"/>
                          <a:ea typeface="Calibri"/>
                          <a:cs typeface="Calibri"/>
                          <a:sym typeface="Calibri"/>
                        </a:rPr>
                        <a:t> (2) وسط التقرير (تفاصيل الخبر)</a:t>
                      </a:r>
                      <a:endParaRPr>
                        <a:solidFill>
                          <a:schemeClr val="dk1"/>
                        </a:solidFill>
                      </a:endParaRPr>
                    </a:p>
                  </a:txBody>
                  <a:tcPr marT="45725" marB="45725" marR="91450" marL="91450" anchor="ctr"/>
                </a:tc>
              </a:tr>
              <a:tr h="1149350">
                <a:tc>
                  <a:txBody>
                    <a:bodyPr/>
                    <a:lstStyle/>
                    <a:p>
                      <a:pPr indent="-342900" lvl="0" marL="342900" marR="0" rtl="1" algn="r">
                        <a:spcBef>
                          <a:spcPts val="0"/>
                        </a:spcBef>
                        <a:spcAft>
                          <a:spcPts val="0"/>
                        </a:spcAft>
                        <a:buClr>
                          <a:srgbClr val="002060"/>
                        </a:buClr>
                        <a:buSzPts val="2000"/>
                        <a:buFont typeface="Courier New"/>
                        <a:buChar char="o"/>
                      </a:pPr>
                      <a:r>
                        <a:rPr b="1" i="0" lang="ar-MA" sz="2000" u="none" cap="none" strike="noStrike">
                          <a:solidFill>
                            <a:srgbClr val="002060"/>
                          </a:solidFill>
                          <a:latin typeface="Calibri"/>
                          <a:ea typeface="Calibri"/>
                          <a:cs typeface="Calibri"/>
                          <a:sym typeface="Calibri"/>
                        </a:rPr>
                        <a:t>تعابير ختامية</a:t>
                      </a:r>
                      <a:r>
                        <a:rPr b="0" i="0" lang="ar-MA" sz="2000" u="none" cap="none" strike="noStrike">
                          <a:solidFill>
                            <a:srgbClr val="002060"/>
                          </a:solidFill>
                          <a:latin typeface="Calibri"/>
                          <a:ea typeface="Calibri"/>
                          <a:cs typeface="Calibri"/>
                          <a:sym typeface="Calibri"/>
                        </a:rPr>
                        <a:t>: وفي الختام- ويُنتظر أن…- مما يستدعي…</a:t>
                      </a:r>
                      <a:endParaRPr/>
                    </a:p>
                    <a:p>
                      <a:pPr indent="-342900" lvl="0" marL="342900" marR="0" rtl="1" algn="r">
                        <a:spcBef>
                          <a:spcPts val="0"/>
                        </a:spcBef>
                        <a:spcAft>
                          <a:spcPts val="0"/>
                        </a:spcAft>
                        <a:buClr>
                          <a:srgbClr val="002060"/>
                        </a:buClr>
                        <a:buSzPts val="2000"/>
                        <a:buFont typeface="Courier New"/>
                        <a:buChar char="o"/>
                      </a:pPr>
                      <a:r>
                        <a:rPr b="1" i="0" lang="ar-MA" sz="2000" u="none" cap="none" strike="noStrike">
                          <a:solidFill>
                            <a:srgbClr val="002060"/>
                          </a:solidFill>
                          <a:latin typeface="Calibri"/>
                          <a:ea typeface="Calibri"/>
                          <a:cs typeface="Calibri"/>
                          <a:sym typeface="Calibri"/>
                        </a:rPr>
                        <a:t>أفعال كلام</a:t>
                      </a:r>
                      <a:r>
                        <a:rPr b="0" i="0" lang="ar-MA" sz="2000" u="none" cap="none" strike="noStrike">
                          <a:solidFill>
                            <a:srgbClr val="002060"/>
                          </a:solidFill>
                          <a:latin typeface="Calibri"/>
                          <a:ea typeface="Calibri"/>
                          <a:cs typeface="Calibri"/>
                          <a:sym typeface="Calibri"/>
                        </a:rPr>
                        <a:t>: يدعو- يحثّ- يتوقع...</a:t>
                      </a:r>
                      <a:endParaRPr/>
                    </a:p>
                    <a:p>
                      <a:pPr indent="-342900" lvl="0" marL="342900" marR="0" rtl="1" algn="r">
                        <a:spcBef>
                          <a:spcPts val="0"/>
                        </a:spcBef>
                        <a:spcAft>
                          <a:spcPts val="0"/>
                        </a:spcAft>
                        <a:buClr>
                          <a:srgbClr val="002060"/>
                        </a:buClr>
                        <a:buSzPts val="2000"/>
                        <a:buFont typeface="Courier New"/>
                        <a:buChar char="o"/>
                      </a:pPr>
                      <a:r>
                        <a:rPr b="1" i="0" lang="ar-MA" sz="2000" u="none" cap="none" strike="noStrike">
                          <a:solidFill>
                            <a:srgbClr val="002060"/>
                          </a:solidFill>
                          <a:latin typeface="Calibri"/>
                          <a:ea typeface="Calibri"/>
                          <a:cs typeface="Calibri"/>
                          <a:sym typeface="Calibri"/>
                        </a:rPr>
                        <a:t>معجم</a:t>
                      </a:r>
                      <a:r>
                        <a:rPr b="0" i="0" lang="ar-MA" sz="2000" u="none" cap="none" strike="noStrike">
                          <a:solidFill>
                            <a:srgbClr val="002060"/>
                          </a:solidFill>
                          <a:latin typeface="Calibri"/>
                          <a:ea typeface="Calibri"/>
                          <a:cs typeface="Calibri"/>
                          <a:sym typeface="Calibri"/>
                        </a:rPr>
                        <a:t>: الاستعمال الواعي- المستقبل الرقمي- المسؤولية الرقمية</a:t>
                      </a:r>
                      <a:endParaRPr/>
                    </a:p>
                  </a:txBody>
                  <a:tcPr marT="45725" marB="45725" marR="91450" marL="91450"/>
                </a:tc>
                <a:tc>
                  <a:txBody>
                    <a:bodyPr/>
                    <a:lstStyle/>
                    <a:p>
                      <a:pPr indent="0" lvl="0" marL="0" marR="0" rtl="1" algn="r">
                        <a:spcBef>
                          <a:spcPts val="0"/>
                        </a:spcBef>
                        <a:spcAft>
                          <a:spcPts val="0"/>
                        </a:spcAft>
                        <a:buNone/>
                      </a:pPr>
                      <a:r>
                        <a:rPr b="0" i="0" lang="ar-MA" sz="2000" u="none" cap="none" strike="noStrike">
                          <a:solidFill>
                            <a:srgbClr val="002060"/>
                          </a:solidFill>
                          <a:latin typeface="Calibri"/>
                          <a:ea typeface="Calibri"/>
                          <a:cs typeface="Calibri"/>
                          <a:sym typeface="Calibri"/>
                        </a:rPr>
                        <a:t>- تلخيص + أفق مستقبلي أو تحذير أو دعوة للوعي</a:t>
                      </a:r>
                      <a:endParaRPr/>
                    </a:p>
                  </a:txBody>
                  <a:tcPr marT="45725" marB="45725" marR="91450" marL="91450"/>
                </a:tc>
                <a:tc>
                  <a:txBody>
                    <a:bodyPr/>
                    <a:lstStyle/>
                    <a:p>
                      <a:pPr indent="0" lvl="0" marL="0" marR="0" rtl="1" algn="ctr">
                        <a:spcBef>
                          <a:spcPts val="0"/>
                        </a:spcBef>
                        <a:spcAft>
                          <a:spcPts val="0"/>
                        </a:spcAft>
                        <a:buNone/>
                      </a:pPr>
                      <a:r>
                        <a:rPr b="1" i="0" lang="ar-MA" sz="1800" u="none" cap="none" strike="noStrike">
                          <a:solidFill>
                            <a:srgbClr val="002060"/>
                          </a:solidFill>
                          <a:latin typeface="Calibri"/>
                          <a:ea typeface="Calibri"/>
                          <a:cs typeface="Calibri"/>
                          <a:sym typeface="Calibri"/>
                        </a:rPr>
                        <a:t> (3) خاتمة التقرير الإخباري</a:t>
                      </a:r>
                      <a:br>
                        <a:rPr b="1" i="0" lang="ar-MA" sz="1800" u="none" cap="none" strike="noStrike">
                          <a:solidFill>
                            <a:srgbClr val="002060"/>
                          </a:solidFill>
                          <a:latin typeface="Calibri"/>
                          <a:ea typeface="Calibri"/>
                          <a:cs typeface="Calibri"/>
                          <a:sym typeface="Calibri"/>
                        </a:rPr>
                      </a:br>
                      <a:endParaRPr b="1" i="0" sz="1800" u="none" cap="none" strike="noStrike">
                        <a:solidFill>
                          <a:srgbClr val="002060"/>
                        </a:solidFill>
                        <a:latin typeface="Calibri"/>
                        <a:ea typeface="Calibri"/>
                        <a:cs typeface="Calibri"/>
                        <a:sym typeface="Calibri"/>
                      </a:endParaRPr>
                    </a:p>
                  </a:txBody>
                  <a:tcPr marT="45725" marB="45725" marR="91450" marL="91450" anchor="ct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34"/>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00" name="Google Shape;700;p34"/>
          <p:cNvSpPr/>
          <p:nvPr/>
        </p:nvSpPr>
        <p:spPr>
          <a:xfrm>
            <a:off x="8991633" y="4934733"/>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701" name="Google Shape;701;p34"/>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pic>
        <p:nvPicPr>
          <p:cNvPr id="702" name="Google Shape;702;p34"/>
          <p:cNvPicPr preferRelativeResize="0"/>
          <p:nvPr/>
        </p:nvPicPr>
        <p:blipFill rotWithShape="1">
          <a:blip r:embed="rId3">
            <a:alphaModFix/>
          </a:blip>
          <a:srcRect b="0" l="0" r="0" t="0"/>
          <a:stretch/>
        </p:blipFill>
        <p:spPr>
          <a:xfrm>
            <a:off x="163283" y="512692"/>
            <a:ext cx="591916" cy="591916"/>
          </a:xfrm>
          <a:prstGeom prst="rect">
            <a:avLst/>
          </a:prstGeom>
          <a:noFill/>
          <a:ln>
            <a:noFill/>
          </a:ln>
        </p:spPr>
      </p:pic>
      <p:sp>
        <p:nvSpPr>
          <p:cNvPr id="703" name="Google Shape;703;p34"/>
          <p:cNvSpPr txBox="1"/>
          <p:nvPr/>
        </p:nvSpPr>
        <p:spPr>
          <a:xfrm>
            <a:off x="501445" y="110718"/>
            <a:ext cx="10865403" cy="380385"/>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1800" u="none" cap="none" strike="noStrike">
                <a:solidFill>
                  <a:srgbClr val="7F7F7F"/>
                </a:solidFill>
                <a:latin typeface="Calibri"/>
                <a:ea typeface="Calibri"/>
                <a:cs typeface="Calibri"/>
                <a:sym typeface="Calibri"/>
              </a:rPr>
              <a:t>أنجز العمل باستحضار معايير النجاح</a:t>
            </a:r>
            <a:endParaRPr b="1" i="0" sz="1800" u="none" cap="none" strike="noStrike">
              <a:solidFill>
                <a:srgbClr val="7F7F7F"/>
              </a:solidFill>
              <a:latin typeface="Calibri"/>
              <a:ea typeface="Calibri"/>
              <a:cs typeface="Calibri"/>
              <a:sym typeface="Calibri"/>
            </a:endParaRPr>
          </a:p>
        </p:txBody>
      </p:sp>
      <p:sp>
        <p:nvSpPr>
          <p:cNvPr id="704" name="Google Shape;704;p34"/>
          <p:cNvSpPr txBox="1"/>
          <p:nvPr/>
        </p:nvSpPr>
        <p:spPr>
          <a:xfrm>
            <a:off x="1624949" y="734980"/>
            <a:ext cx="9454137"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323F4F"/>
              </a:buClr>
              <a:buSzPts val="1400"/>
              <a:buFont typeface="Arial"/>
              <a:buNone/>
            </a:pPr>
            <a:r>
              <a:rPr lang="ar-MA" sz="1400">
                <a:solidFill>
                  <a:srgbClr val="AEAEAE"/>
                </a:solidFill>
                <a:latin typeface="Arial"/>
                <a:ea typeface="Arial"/>
                <a:cs typeface="Arial"/>
                <a:sym typeface="Arial"/>
              </a:rPr>
              <a:t>يدعو المدرس المتعلمين إلى الانتباه ويقدم لهم الوضعية ويشرح المهمة بالتدقيق: </a:t>
            </a:r>
            <a:endParaRPr sz="1400">
              <a:solidFill>
                <a:srgbClr val="AEAEAE"/>
              </a:solidFill>
              <a:latin typeface="Arial"/>
              <a:ea typeface="Arial"/>
              <a:cs typeface="Arial"/>
              <a:sym typeface="Arial"/>
            </a:endParaRPr>
          </a:p>
        </p:txBody>
      </p:sp>
      <p:pic>
        <p:nvPicPr>
          <p:cNvPr descr="Une image contenant texte, capture d’écran, Police, ligne&#10;&#10;Le contenu généré par l’IA peut être incorrect." id="705" name="Google Shape;705;p34"/>
          <p:cNvPicPr preferRelativeResize="0"/>
          <p:nvPr/>
        </p:nvPicPr>
        <p:blipFill rotWithShape="1">
          <a:blip r:embed="rId4">
            <a:alphaModFix/>
          </a:blip>
          <a:srcRect b="0" l="0" r="0" t="0"/>
          <a:stretch/>
        </p:blipFill>
        <p:spPr>
          <a:xfrm>
            <a:off x="1140543" y="1740311"/>
            <a:ext cx="9938544" cy="447367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35"/>
          <p:cNvSpPr txBox="1"/>
          <p:nvPr/>
        </p:nvSpPr>
        <p:spPr>
          <a:xfrm>
            <a:off x="127819" y="110718"/>
            <a:ext cx="11239029" cy="668476"/>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1800" u="none" cap="none" strike="noStrike">
                <a:solidFill>
                  <a:srgbClr val="7F7F7F"/>
                </a:solidFill>
                <a:latin typeface="Calibri"/>
                <a:ea typeface="Calibri"/>
                <a:cs typeface="Calibri"/>
                <a:sym typeface="Calibri"/>
              </a:rPr>
              <a:t>الآن، تشتغلون في ثنائيات لل</a:t>
            </a:r>
            <a:r>
              <a:rPr b="1" lang="ar-MA" sz="1800">
                <a:solidFill>
                  <a:srgbClr val="7F7F7F"/>
                </a:solidFill>
                <a:latin typeface="Calibri"/>
                <a:ea typeface="Calibri"/>
                <a:cs typeface="Calibri"/>
                <a:sym typeface="Calibri"/>
              </a:rPr>
              <a:t>تدرب </a:t>
            </a:r>
            <a:r>
              <a:rPr b="1" i="0" lang="ar-MA" sz="1800" u="none" cap="none" strike="noStrike">
                <a:solidFill>
                  <a:srgbClr val="7F7F7F"/>
                </a:solidFill>
                <a:latin typeface="Calibri"/>
                <a:ea typeface="Calibri"/>
                <a:cs typeface="Calibri"/>
                <a:sym typeface="Calibri"/>
              </a:rPr>
              <a:t>على كتابة </a:t>
            </a:r>
            <a:r>
              <a:rPr b="1" i="0" lang="ar-MA" sz="1800" u="none" cap="none" strike="noStrike">
                <a:solidFill>
                  <a:srgbClr val="7F7F7F"/>
                </a:solidFill>
                <a:highlight>
                  <a:srgbClr val="FFFF00"/>
                </a:highlight>
                <a:latin typeface="Calibri"/>
                <a:ea typeface="Calibri"/>
                <a:cs typeface="Calibri"/>
                <a:sym typeface="Calibri"/>
              </a:rPr>
              <a:t>مقدمة نص إخباري </a:t>
            </a:r>
            <a:r>
              <a:rPr b="1" i="0" lang="ar-MA" sz="1800" u="none" cap="none" strike="noStrike">
                <a:solidFill>
                  <a:srgbClr val="7F7F7F"/>
                </a:solidFill>
                <a:latin typeface="Calibri"/>
                <a:ea typeface="Calibri"/>
                <a:cs typeface="Calibri"/>
                <a:sym typeface="Calibri"/>
              </a:rPr>
              <a:t>، باستثمار الموارد المكتسبة، أمامكم </a:t>
            </a:r>
            <a:r>
              <a:rPr b="1" i="0" lang="ar-MA" sz="1800" u="none" cap="none" strike="noStrike">
                <a:solidFill>
                  <a:srgbClr val="7F7F7F"/>
                </a:solidFill>
                <a:highlight>
                  <a:srgbClr val="FFFF00"/>
                </a:highlight>
                <a:latin typeface="Calibri"/>
                <a:ea typeface="Calibri"/>
                <a:cs typeface="Calibri"/>
                <a:sym typeface="Calibri"/>
              </a:rPr>
              <a:t>عشر دقائق </a:t>
            </a:r>
            <a:r>
              <a:rPr b="1" i="0" lang="ar-MA" sz="1800" u="none" cap="none" strike="noStrike">
                <a:solidFill>
                  <a:srgbClr val="7F7F7F"/>
                </a:solidFill>
                <a:latin typeface="Calibri"/>
                <a:ea typeface="Calibri"/>
                <a:cs typeface="Calibri"/>
                <a:sym typeface="Calibri"/>
              </a:rPr>
              <a:t>للتفكير والإنجاز، قبل التصحيح.</a:t>
            </a:r>
            <a:r>
              <a:rPr lang="ar-MA" sz="1800">
                <a:solidFill>
                  <a:schemeClr val="dk1"/>
                </a:solidFill>
                <a:latin typeface="Arial"/>
                <a:ea typeface="Arial"/>
                <a:cs typeface="Arial"/>
                <a:sym typeface="Arial"/>
              </a:rPr>
              <a:t> </a:t>
            </a:r>
            <a:r>
              <a:rPr b="1" lang="ar-MA" sz="1800">
                <a:solidFill>
                  <a:srgbClr val="7F7F7F"/>
                </a:solidFill>
                <a:latin typeface="Calibri"/>
                <a:ea typeface="Calibri"/>
                <a:cs typeface="Calibri"/>
                <a:sym typeface="Calibri"/>
              </a:rPr>
              <a:t>احترموا مبدأ التعاون بينكم  </a:t>
            </a:r>
            <a:endParaRPr b="1" sz="1800">
              <a:solidFill>
                <a:srgbClr val="7F7F7F"/>
              </a:solidFill>
              <a:latin typeface="Calibri"/>
              <a:ea typeface="Calibri"/>
              <a:cs typeface="Calibri"/>
              <a:sym typeface="Calibri"/>
            </a:endParaRPr>
          </a:p>
        </p:txBody>
      </p:sp>
      <p:sp>
        <p:nvSpPr>
          <p:cNvPr id="711" name="Google Shape;711;p35"/>
          <p:cNvSpPr txBox="1"/>
          <p:nvPr/>
        </p:nvSpPr>
        <p:spPr>
          <a:xfrm>
            <a:off x="943897" y="745786"/>
            <a:ext cx="10823060"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323F4F"/>
              </a:buClr>
              <a:buSzPts val="1400"/>
              <a:buFont typeface="Arial"/>
              <a:buNone/>
            </a:pPr>
            <a:r>
              <a:rPr lang="ar-MA" sz="1400">
                <a:solidFill>
                  <a:srgbClr val="AEAEAE"/>
                </a:solidFill>
                <a:latin typeface="Arial"/>
                <a:ea typeface="Arial"/>
                <a:cs typeface="Arial"/>
                <a:sym typeface="Arial"/>
              </a:rPr>
              <a:t>يوجه المدرس متعلميه، إلى الاشتغال في ثنائيات على كتابة مقدمة تناسب وضعية الكتابة، ويوجههم إلى استثمار الموارد المكتسبة، وأثناء ذلك يحرص المدرس على مواكبة الإنجاز وتقديم الدعم </a:t>
            </a:r>
            <a:endParaRPr sz="1400">
              <a:solidFill>
                <a:srgbClr val="AEAEAE"/>
              </a:solidFill>
              <a:latin typeface="Arial"/>
              <a:ea typeface="Arial"/>
              <a:cs typeface="Arial"/>
              <a:sym typeface="Arial"/>
            </a:endParaRPr>
          </a:p>
        </p:txBody>
      </p:sp>
      <p:sp>
        <p:nvSpPr>
          <p:cNvPr id="712" name="Google Shape;712;p35"/>
          <p:cNvSpPr/>
          <p:nvPr/>
        </p:nvSpPr>
        <p:spPr>
          <a:xfrm>
            <a:off x="1563329" y="3044279"/>
            <a:ext cx="8957187" cy="769441"/>
          </a:xfrm>
          <a:prstGeom prst="rect">
            <a:avLst/>
          </a:prstGeom>
          <a:noFill/>
          <a:ln cap="flat" cmpd="sng" w="38100">
            <a:solidFill>
              <a:srgbClr val="FFC000"/>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ctr">
              <a:lnSpc>
                <a:spcPct val="100000"/>
              </a:lnSpc>
              <a:spcBef>
                <a:spcPts val="0"/>
              </a:spcBef>
              <a:spcAft>
                <a:spcPts val="0"/>
              </a:spcAft>
              <a:buNone/>
            </a:pPr>
            <a:r>
              <a:rPr b="1" lang="ar-MA" sz="4400">
                <a:solidFill>
                  <a:schemeClr val="dk1"/>
                </a:solidFill>
                <a:latin typeface="Calibri"/>
                <a:ea typeface="Calibri"/>
                <a:cs typeface="Calibri"/>
                <a:sym typeface="Calibri"/>
              </a:rPr>
              <a:t>فترة للتحضير </a:t>
            </a:r>
            <a:endParaRPr b="0" i="0" sz="4400" u="none" cap="none" strike="noStrike">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36"/>
          <p:cNvSpPr txBox="1"/>
          <p:nvPr/>
        </p:nvSpPr>
        <p:spPr>
          <a:xfrm>
            <a:off x="838105" y="642472"/>
            <a:ext cx="11078591" cy="363297"/>
          </a:xfrm>
          <a:prstGeom prst="rect">
            <a:avLst/>
          </a:prstGeom>
          <a:noFill/>
          <a:ln>
            <a:noFill/>
          </a:ln>
        </p:spPr>
        <p:txBody>
          <a:bodyPr anchorCtr="0" anchor="t" bIns="45700" lIns="91425" spcFirstLastPara="1" rIns="91425" wrap="square" tIns="45700">
            <a:normAutofit fontScale="92500"/>
          </a:bodyPr>
          <a:lstStyle/>
          <a:p>
            <a:pPr indent="0" lvl="0" marL="0" marR="0" rtl="1" algn="r">
              <a:lnSpc>
                <a:spcPct val="90000"/>
              </a:lnSpc>
              <a:spcBef>
                <a:spcPts val="0"/>
              </a:spcBef>
              <a:spcAft>
                <a:spcPts val="0"/>
              </a:spcAft>
              <a:buClr>
                <a:srgbClr val="AEAEAE"/>
              </a:buClr>
              <a:buSzPct val="100000"/>
              <a:buFont typeface="Play"/>
              <a:buNone/>
            </a:pPr>
            <a:r>
              <a:rPr lang="ar-MA" sz="1400">
                <a:solidFill>
                  <a:srgbClr val="AEAEAE"/>
                </a:solidFill>
                <a:latin typeface="Play"/>
                <a:ea typeface="Play"/>
                <a:cs typeface="Play"/>
                <a:sym typeface="Play"/>
              </a:rPr>
              <a:t>ينبه المدرس إلى انتهاء مدة الإنجاز، ويوجه متعلميه إلى الخطوة الموالية </a:t>
            </a:r>
            <a:r>
              <a:rPr lang="ar-MA" sz="1400">
                <a:solidFill>
                  <a:srgbClr val="AEAEAE"/>
                </a:solidFill>
                <a:highlight>
                  <a:srgbClr val="FFFF00"/>
                </a:highlight>
                <a:latin typeface="Play"/>
                <a:ea typeface="Play"/>
                <a:cs typeface="Play"/>
                <a:sym typeface="Play"/>
              </a:rPr>
              <a:t>المتعلقة بالتصحيح التبادلي/ او التصحيح الجماعي لنموذج على السبورة</a:t>
            </a:r>
            <a:r>
              <a:rPr lang="ar-MA" sz="1400">
                <a:solidFill>
                  <a:srgbClr val="AEAEAE"/>
                </a:solidFill>
                <a:latin typeface="Play"/>
                <a:ea typeface="Play"/>
                <a:cs typeface="Play"/>
                <a:sym typeface="Play"/>
              </a:rPr>
              <a:t>، ويخصص لها </a:t>
            </a:r>
            <a:r>
              <a:rPr lang="ar-MA" sz="1400">
                <a:solidFill>
                  <a:srgbClr val="AEAEAE"/>
                </a:solidFill>
                <a:highlight>
                  <a:srgbClr val="FFFF00"/>
                </a:highlight>
                <a:latin typeface="Play"/>
                <a:ea typeface="Play"/>
                <a:cs typeface="Play"/>
                <a:sym typeface="Play"/>
              </a:rPr>
              <a:t>عشر دقائق</a:t>
            </a:r>
            <a:r>
              <a:rPr lang="ar-MA" sz="1400">
                <a:solidFill>
                  <a:srgbClr val="AEAEAE"/>
                </a:solidFill>
                <a:latin typeface="Play"/>
                <a:ea typeface="Play"/>
                <a:cs typeface="Play"/>
                <a:sym typeface="Play"/>
              </a:rPr>
              <a:t>، وينوه بانضباط المتعلمين وجديتهم</a:t>
            </a:r>
            <a:endParaRPr sz="1400">
              <a:solidFill>
                <a:srgbClr val="AEAEAE"/>
              </a:solidFill>
              <a:latin typeface="Play"/>
              <a:ea typeface="Play"/>
              <a:cs typeface="Play"/>
              <a:sym typeface="Play"/>
            </a:endParaRPr>
          </a:p>
        </p:txBody>
      </p:sp>
      <p:sp>
        <p:nvSpPr>
          <p:cNvPr id="718" name="Google Shape;718;p36"/>
          <p:cNvSpPr txBox="1"/>
          <p:nvPr/>
        </p:nvSpPr>
        <p:spPr>
          <a:xfrm>
            <a:off x="776333" y="202466"/>
            <a:ext cx="10639333" cy="407035"/>
          </a:xfrm>
          <a:prstGeom prst="rect">
            <a:avLst/>
          </a:prstGeom>
          <a:noFill/>
          <a:ln>
            <a:noFill/>
          </a:ln>
        </p:spPr>
        <p:txBody>
          <a:bodyPr anchorCtr="0" anchor="t" bIns="45700" lIns="91425" spcFirstLastPara="1" rIns="91425" wrap="square" tIns="45700">
            <a:spAutoFit/>
          </a:bodyPr>
          <a:lstStyle/>
          <a:p>
            <a:pPr indent="0" lvl="0" marL="0" marR="0" rtl="1" algn="just">
              <a:lnSpc>
                <a:spcPct val="107000"/>
              </a:lnSpc>
              <a:spcBef>
                <a:spcPts val="0"/>
              </a:spcBef>
              <a:spcAft>
                <a:spcPts val="0"/>
              </a:spcAft>
              <a:buNone/>
            </a:pPr>
            <a:r>
              <a:rPr b="1" lang="ar-MA" sz="2000">
                <a:solidFill>
                  <a:srgbClr val="747474"/>
                </a:solidFill>
                <a:latin typeface="Calibri"/>
                <a:ea typeface="Calibri"/>
                <a:cs typeface="Calibri"/>
                <a:sym typeface="Calibri"/>
              </a:rPr>
              <a:t>انقضت المدة المخصصة لإنجاز المهمة( 10 دقائق).</a:t>
            </a:r>
            <a:endParaRPr sz="1200">
              <a:solidFill>
                <a:schemeClr val="dk1"/>
              </a:solidFill>
              <a:latin typeface="Calibri"/>
              <a:ea typeface="Calibri"/>
              <a:cs typeface="Calibri"/>
              <a:sym typeface="Calibri"/>
            </a:endParaRPr>
          </a:p>
        </p:txBody>
      </p:sp>
      <p:pic>
        <p:nvPicPr>
          <p:cNvPr descr="Chronomètre Pro ‒ Applis sur Google Play" id="719" name="Google Shape;719;p36"/>
          <p:cNvPicPr preferRelativeResize="0"/>
          <p:nvPr/>
        </p:nvPicPr>
        <p:blipFill rotWithShape="1">
          <a:blip r:embed="rId3">
            <a:alphaModFix/>
          </a:blip>
          <a:srcRect b="0" l="0" r="0" t="0"/>
          <a:stretch/>
        </p:blipFill>
        <p:spPr>
          <a:xfrm>
            <a:off x="4042162" y="1714949"/>
            <a:ext cx="3780000" cy="3780000"/>
          </a:xfrm>
          <a:prstGeom prst="rect">
            <a:avLst/>
          </a:prstGeom>
          <a:noFill/>
          <a:ln>
            <a:noFill/>
          </a:ln>
        </p:spPr>
      </p:pic>
      <p:pic>
        <p:nvPicPr>
          <p:cNvPr id="720" name="Google Shape;720;p36"/>
          <p:cNvPicPr preferRelativeResize="0"/>
          <p:nvPr/>
        </p:nvPicPr>
        <p:blipFill rotWithShape="1">
          <a:blip r:embed="rId4">
            <a:alphaModFix/>
          </a:blip>
          <a:srcRect b="0" l="0" r="0" t="0"/>
          <a:stretch/>
        </p:blipFill>
        <p:spPr>
          <a:xfrm>
            <a:off x="8728151" y="1413242"/>
            <a:ext cx="3087330" cy="831706"/>
          </a:xfrm>
          <a:prstGeom prst="rect">
            <a:avLst/>
          </a:prstGeom>
          <a:noFill/>
          <a:ln>
            <a:noFill/>
          </a:ln>
        </p:spPr>
      </p:pic>
      <p:pic>
        <p:nvPicPr>
          <p:cNvPr id="721" name="Google Shape;721;p36"/>
          <p:cNvPicPr preferRelativeResize="0"/>
          <p:nvPr/>
        </p:nvPicPr>
        <p:blipFill rotWithShape="1">
          <a:blip r:embed="rId5">
            <a:alphaModFix/>
          </a:blip>
          <a:srcRect b="0" l="0" r="0" t="0"/>
          <a:stretch/>
        </p:blipFill>
        <p:spPr>
          <a:xfrm flipH="1">
            <a:off x="584308" y="1530377"/>
            <a:ext cx="870865" cy="96298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21"/>
                                        </p:tgtEl>
                                        <p:attrNameLst>
                                          <p:attrName>style.visibility</p:attrName>
                                        </p:attrNameLst>
                                      </p:cBhvr>
                                      <p:to>
                                        <p:strVal val="visible"/>
                                      </p:to>
                                    </p:set>
                                    <p:animEffect filter="fade" transition="in">
                                      <p:cBhvr>
                                        <p:cTn dur="500"/>
                                        <p:tgtEl>
                                          <p:spTgt spid="7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pic>
        <p:nvPicPr>
          <p:cNvPr descr="‫Lovepik- صورة JPG-501123007 id صورة فوتوغرافية بحث - صور معلمة أنثى تكتب  على السبورة‬‎" id="726" name="Google Shape;726;p37"/>
          <p:cNvPicPr preferRelativeResize="0"/>
          <p:nvPr/>
        </p:nvPicPr>
        <p:blipFill rotWithShape="1">
          <a:blip r:embed="rId3">
            <a:alphaModFix/>
          </a:blip>
          <a:srcRect b="0" l="0" r="0" t="0"/>
          <a:stretch/>
        </p:blipFill>
        <p:spPr>
          <a:xfrm>
            <a:off x="3832561" y="2312885"/>
            <a:ext cx="7285703" cy="3497979"/>
          </a:xfrm>
          <a:prstGeom prst="rect">
            <a:avLst/>
          </a:prstGeom>
          <a:noFill/>
          <a:ln>
            <a:noFill/>
          </a:ln>
        </p:spPr>
      </p:pic>
      <p:sp>
        <p:nvSpPr>
          <p:cNvPr id="727" name="Google Shape;727;p37"/>
          <p:cNvSpPr txBox="1"/>
          <p:nvPr/>
        </p:nvSpPr>
        <p:spPr>
          <a:xfrm>
            <a:off x="919210" y="156443"/>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7F7F7F"/>
              </a:buClr>
              <a:buSzPts val="2222"/>
              <a:buFont typeface="Calibri"/>
              <a:buNone/>
            </a:pPr>
            <a:r>
              <a:rPr b="1" lang="ar-MA" sz="2000">
                <a:solidFill>
                  <a:srgbClr val="7F7F7F"/>
                </a:solidFill>
                <a:latin typeface="Calibri"/>
                <a:ea typeface="Calibri"/>
                <a:cs typeface="Calibri"/>
                <a:sym typeface="Calibri"/>
              </a:rPr>
              <a:t>ورشة الكتابة: </a:t>
            </a:r>
            <a:r>
              <a:rPr b="1" lang="ar-MA" sz="2000">
                <a:solidFill>
                  <a:srgbClr val="0070C0"/>
                </a:solidFill>
                <a:latin typeface="Calibri"/>
                <a:ea typeface="Calibri"/>
                <a:cs typeface="Calibri"/>
                <a:sym typeface="Calibri"/>
              </a:rPr>
              <a:t>البناء المشترك</a:t>
            </a:r>
            <a:endParaRPr b="1" sz="2000">
              <a:solidFill>
                <a:srgbClr val="7F7F7F"/>
              </a:solidFill>
              <a:latin typeface="Calibri"/>
              <a:ea typeface="Calibri"/>
              <a:cs typeface="Calibri"/>
              <a:sym typeface="Calibri"/>
            </a:endParaRPr>
          </a:p>
        </p:txBody>
      </p:sp>
      <p:sp>
        <p:nvSpPr>
          <p:cNvPr id="728" name="Google Shape;728;p37"/>
          <p:cNvSpPr txBox="1"/>
          <p:nvPr/>
        </p:nvSpPr>
        <p:spPr>
          <a:xfrm>
            <a:off x="334296" y="511807"/>
            <a:ext cx="11493909" cy="452824"/>
          </a:xfrm>
          <a:prstGeom prst="rect">
            <a:avLst/>
          </a:prstGeom>
          <a:noFill/>
          <a:ln>
            <a:noFill/>
          </a:ln>
        </p:spPr>
        <p:txBody>
          <a:bodyPr anchorCtr="0" anchor="ctr" bIns="45700" lIns="91425" spcFirstLastPara="1" rIns="91425" wrap="square" tIns="45700">
            <a:normAutofit fontScale="92500" lnSpcReduction="20000"/>
          </a:bodyPr>
          <a:lstStyle/>
          <a:p>
            <a:pPr indent="0" lvl="0" marL="0" marR="0" rtl="1" algn="r">
              <a:lnSpc>
                <a:spcPct val="90000"/>
              </a:lnSpc>
              <a:spcBef>
                <a:spcPts val="0"/>
              </a:spcBef>
              <a:spcAft>
                <a:spcPts val="0"/>
              </a:spcAft>
              <a:buClr>
                <a:srgbClr val="AEABAB"/>
              </a:buClr>
              <a:buSzPct val="94594"/>
              <a:buFont typeface="Calibri"/>
              <a:buNone/>
            </a:pPr>
            <a:r>
              <a:rPr lang="ar-MA" sz="1600">
                <a:solidFill>
                  <a:srgbClr val="AEAEAE"/>
                </a:solidFill>
                <a:latin typeface="Calibri"/>
                <a:ea typeface="Calibri"/>
                <a:cs typeface="Calibri"/>
                <a:sym typeface="Calibri"/>
              </a:rPr>
              <a:t>يختار المدرس 3 نماذج للقراءة، فيختار نموذجا يدون على السبورة و يدعو باقي التلاميذ في المجموعات الأخرى إلى إبداء الرأي، وبعد  تقديم التغذية الراجعة  وتجويد المنتج والتنويه بالعمل وبالانخراط الفعال لجماعة الفصل</a:t>
            </a:r>
            <a:r>
              <a:rPr b="1" lang="ar-MA" sz="1600">
                <a:solidFill>
                  <a:srgbClr val="AEAEAE"/>
                </a:solidFill>
                <a:latin typeface="Calibri"/>
                <a:ea typeface="Calibri"/>
                <a:cs typeface="Calibri"/>
                <a:sym typeface="Calibri"/>
              </a:rPr>
              <a:t>، </a:t>
            </a:r>
            <a:r>
              <a:rPr lang="ar-MA" sz="1600">
                <a:solidFill>
                  <a:srgbClr val="AEAEAE"/>
                </a:solidFill>
                <a:latin typeface="Calibri"/>
                <a:ea typeface="Calibri"/>
                <a:cs typeface="Calibri"/>
                <a:sym typeface="Calibri"/>
              </a:rPr>
              <a:t>يطلب نقل مقطع البداية إلى الدفاتر.</a:t>
            </a:r>
            <a:endParaRPr sz="1400">
              <a:solidFill>
                <a:srgbClr val="AEABAB"/>
              </a:solidFill>
              <a:latin typeface="Play"/>
              <a:ea typeface="Play"/>
              <a:cs typeface="Play"/>
              <a:sym typeface="Play"/>
            </a:endParaRPr>
          </a:p>
        </p:txBody>
      </p:sp>
      <p:sp>
        <p:nvSpPr>
          <p:cNvPr id="729" name="Google Shape;729;p37"/>
          <p:cNvSpPr txBox="1"/>
          <p:nvPr/>
        </p:nvSpPr>
        <p:spPr>
          <a:xfrm>
            <a:off x="1433469" y="1214055"/>
            <a:ext cx="9439818" cy="487465"/>
          </a:xfrm>
          <a:prstGeom prst="rect">
            <a:avLst/>
          </a:prstGeom>
          <a:solidFill>
            <a:srgbClr val="FFF2CC"/>
          </a:solidFill>
          <a:ln>
            <a:noFill/>
          </a:ln>
        </p:spPr>
        <p:txBody>
          <a:bodyPr anchorCtr="0" anchor="t" bIns="45700" lIns="91425" spcFirstLastPara="1" rIns="91425" wrap="square" tIns="45700">
            <a:spAutoFit/>
          </a:bodyPr>
          <a:lstStyle/>
          <a:p>
            <a:pPr indent="0" lvl="0" marL="0" marR="0" rtl="1" algn="r">
              <a:lnSpc>
                <a:spcPct val="107000"/>
              </a:lnSpc>
              <a:spcBef>
                <a:spcPts val="0"/>
              </a:spcBef>
              <a:spcAft>
                <a:spcPts val="0"/>
              </a:spcAft>
              <a:buClr>
                <a:schemeClr val="dk1"/>
              </a:buClr>
              <a:buSzPts val="2400"/>
              <a:buFont typeface="Calibri"/>
              <a:buNone/>
            </a:pPr>
            <a:r>
              <a:rPr b="1" i="0" lang="ar-MA" sz="2400" u="none" cap="none" strike="noStrike">
                <a:solidFill>
                  <a:schemeClr val="dk1"/>
                </a:solidFill>
                <a:latin typeface="Calibri"/>
                <a:ea typeface="Calibri"/>
                <a:cs typeface="Calibri"/>
                <a:sym typeface="Calibri"/>
              </a:rPr>
              <a:t> يواكب المدرس الإجابات ويتعهدها بالتصويب والتعزيز.. </a:t>
            </a:r>
            <a:endParaRPr b="1" i="0" sz="2400" u="none" cap="none" strike="noStrike">
              <a:solidFill>
                <a:schemeClr val="dk1"/>
              </a:solidFill>
              <a:latin typeface="Calibri"/>
              <a:ea typeface="Calibri"/>
              <a:cs typeface="Calibri"/>
              <a:sym typeface="Calibri"/>
            </a:endParaRPr>
          </a:p>
        </p:txBody>
      </p:sp>
      <p:pic>
        <p:nvPicPr>
          <p:cNvPr descr="Public Speaking Made Easy | First United Bank" id="730" name="Google Shape;730;p37"/>
          <p:cNvPicPr preferRelativeResize="0"/>
          <p:nvPr/>
        </p:nvPicPr>
        <p:blipFill rotWithShape="1">
          <a:blip r:embed="rId4">
            <a:alphaModFix/>
          </a:blip>
          <a:srcRect b="0" l="0" r="0" t="0"/>
          <a:stretch/>
        </p:blipFill>
        <p:spPr>
          <a:xfrm>
            <a:off x="334296" y="3428999"/>
            <a:ext cx="3323304" cy="3272558"/>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pic>
        <p:nvPicPr>
          <p:cNvPr id="735" name="Google Shape;735;p38"/>
          <p:cNvPicPr preferRelativeResize="0"/>
          <p:nvPr/>
        </p:nvPicPr>
        <p:blipFill rotWithShape="1">
          <a:blip r:embed="rId3">
            <a:alphaModFix/>
          </a:blip>
          <a:srcRect b="0" l="0" r="0" t="0"/>
          <a:stretch/>
        </p:blipFill>
        <p:spPr>
          <a:xfrm flipH="1">
            <a:off x="584308" y="1530377"/>
            <a:ext cx="870865" cy="962981"/>
          </a:xfrm>
          <a:prstGeom prst="rect">
            <a:avLst/>
          </a:prstGeom>
          <a:noFill/>
          <a:ln>
            <a:noFill/>
          </a:ln>
        </p:spPr>
      </p:pic>
      <p:sp>
        <p:nvSpPr>
          <p:cNvPr id="736" name="Google Shape;736;p38"/>
          <p:cNvSpPr txBox="1"/>
          <p:nvPr/>
        </p:nvSpPr>
        <p:spPr>
          <a:xfrm>
            <a:off x="1012791" y="2135983"/>
            <a:ext cx="10396622" cy="4284506"/>
          </a:xfrm>
          <a:prstGeom prst="rect">
            <a:avLst/>
          </a:prstGeom>
          <a:solidFill>
            <a:srgbClr val="F2F2F2"/>
          </a:solidFill>
          <a:ln>
            <a:noFill/>
          </a:ln>
        </p:spPr>
        <p:txBody>
          <a:bodyPr anchorCtr="0" anchor="t" bIns="45700" lIns="91425" spcFirstLastPara="1" rIns="91425" wrap="square" tIns="45700">
            <a:spAutoFit/>
          </a:bodyPr>
          <a:lstStyle/>
          <a:p>
            <a:pPr indent="0" lvl="0" marL="0" marR="0" rtl="1" algn="just">
              <a:lnSpc>
                <a:spcPct val="107000"/>
              </a:lnSpc>
              <a:spcBef>
                <a:spcPts val="0"/>
              </a:spcBef>
              <a:spcAft>
                <a:spcPts val="0"/>
              </a:spcAft>
              <a:buNone/>
            </a:pPr>
            <a:r>
              <a:rPr lang="ar-MA" sz="3200">
                <a:solidFill>
                  <a:schemeClr val="dk1"/>
                </a:solidFill>
                <a:latin typeface="Calibri"/>
                <a:ea typeface="Calibri"/>
                <a:cs typeface="Calibri"/>
                <a:sym typeface="Calibri"/>
              </a:rPr>
              <a:t>..........................................................................................................................................................................................................................................................................................................................................................................................................................................................................................................................................................................................................................................................................................................................................................................................</a:t>
            </a:r>
            <a:endParaRPr sz="2400">
              <a:solidFill>
                <a:schemeClr val="dk1"/>
              </a:solidFill>
              <a:latin typeface="Calibri"/>
              <a:ea typeface="Calibri"/>
              <a:cs typeface="Calibri"/>
              <a:sym typeface="Calibri"/>
            </a:endParaRPr>
          </a:p>
        </p:txBody>
      </p:sp>
      <p:sp>
        <p:nvSpPr>
          <p:cNvPr id="737" name="Google Shape;737;p38"/>
          <p:cNvSpPr txBox="1"/>
          <p:nvPr/>
        </p:nvSpPr>
        <p:spPr>
          <a:xfrm>
            <a:off x="4678855" y="1545609"/>
            <a:ext cx="2834290" cy="457781"/>
          </a:xfrm>
          <a:prstGeom prst="rect">
            <a:avLst/>
          </a:prstGeom>
          <a:solidFill>
            <a:srgbClr val="93DCF8"/>
          </a:solid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B050"/>
              </a:buClr>
              <a:buSzPts val="2800"/>
              <a:buFont typeface="Arial"/>
              <a:buNone/>
            </a:pPr>
            <a:r>
              <a:rPr b="1" i="0" lang="ar-MA" sz="2800">
                <a:solidFill>
                  <a:srgbClr val="00B050"/>
                </a:solidFill>
                <a:latin typeface="Arial"/>
                <a:ea typeface="Arial"/>
                <a:cs typeface="Arial"/>
                <a:sym typeface="Arial"/>
              </a:rPr>
              <a:t>الإنجاز</a:t>
            </a:r>
            <a:endParaRPr/>
          </a:p>
          <a:p>
            <a:pPr indent="0" lvl="0" marL="0" marR="0" rtl="0" algn="r">
              <a:lnSpc>
                <a:spcPct val="90000"/>
              </a:lnSpc>
              <a:spcBef>
                <a:spcPts val="1000"/>
              </a:spcBef>
              <a:spcAft>
                <a:spcPts val="0"/>
              </a:spcAft>
              <a:buClr>
                <a:srgbClr val="AEAEAE"/>
              </a:buClr>
              <a:buSzPts val="2800"/>
              <a:buFont typeface="Arial"/>
              <a:buNone/>
            </a:pPr>
            <a:r>
              <a:t/>
            </a:r>
            <a:endParaRPr i="0" sz="2800">
              <a:solidFill>
                <a:srgbClr val="00B050"/>
              </a:solidFill>
              <a:latin typeface="Arial"/>
              <a:ea typeface="Arial"/>
              <a:cs typeface="Arial"/>
              <a:sym typeface="Arial"/>
            </a:endParaRPr>
          </a:p>
        </p:txBody>
      </p:sp>
      <p:sp>
        <p:nvSpPr>
          <p:cNvPr id="738" name="Google Shape;738;p38"/>
          <p:cNvSpPr txBox="1"/>
          <p:nvPr/>
        </p:nvSpPr>
        <p:spPr>
          <a:xfrm>
            <a:off x="919210" y="156443"/>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7F7F7F"/>
              </a:buClr>
              <a:buSzPts val="2222"/>
              <a:buFont typeface="Calibri"/>
              <a:buNone/>
            </a:pPr>
            <a:r>
              <a:rPr b="1" lang="ar-MA" sz="2000">
                <a:solidFill>
                  <a:srgbClr val="7F7F7F"/>
                </a:solidFill>
                <a:latin typeface="Calibri"/>
                <a:ea typeface="Calibri"/>
                <a:cs typeface="Calibri"/>
                <a:sym typeface="Calibri"/>
              </a:rPr>
              <a:t>الكتابة المشتركة: نمر الآن إلى تقاسم المنتوج، ونبدي رأينا فيه.:</a:t>
            </a:r>
            <a:endParaRPr b="1" sz="2000">
              <a:solidFill>
                <a:srgbClr val="7F7F7F"/>
              </a:solidFill>
              <a:latin typeface="Calibri"/>
              <a:ea typeface="Calibri"/>
              <a:cs typeface="Calibri"/>
              <a:sym typeface="Calibri"/>
            </a:endParaRPr>
          </a:p>
        </p:txBody>
      </p:sp>
      <p:sp>
        <p:nvSpPr>
          <p:cNvPr id="739" name="Google Shape;739;p38"/>
          <p:cNvSpPr txBox="1"/>
          <p:nvPr/>
        </p:nvSpPr>
        <p:spPr>
          <a:xfrm>
            <a:off x="919210" y="513955"/>
            <a:ext cx="1082306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323F4F"/>
              </a:buClr>
              <a:buSzPts val="1400"/>
              <a:buFont typeface="Arial"/>
              <a:buNone/>
            </a:pPr>
            <a:r>
              <a:rPr lang="ar-MA" sz="1400">
                <a:solidFill>
                  <a:srgbClr val="AEAEAE"/>
                </a:solidFill>
                <a:latin typeface="Arial"/>
                <a:ea typeface="Arial"/>
                <a:cs typeface="Arial"/>
                <a:sym typeface="Arial"/>
              </a:rPr>
              <a:t>ينبه المدرس متعلميه، إلى انقضاء مدة الإنجاز ويوجههم إلى تقاسم أعمالهم، ويدعو الجميع إلى الانتباه وإبداء الرأي لتجويد المنتوج. </a:t>
            </a:r>
            <a:endParaRPr sz="1400">
              <a:solidFill>
                <a:srgbClr val="AEAEAE"/>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35"/>
                                        </p:tgtEl>
                                        <p:attrNameLst>
                                          <p:attrName>style.visibility</p:attrName>
                                        </p:attrNameLst>
                                      </p:cBhvr>
                                      <p:to>
                                        <p:strVal val="visible"/>
                                      </p:to>
                                    </p:set>
                                    <p:animEffect filter="fade" transition="in">
                                      <p:cBhvr>
                                        <p:cTn dur="500"/>
                                        <p:tgtEl>
                                          <p:spTgt spid="7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BC145"/>
            </a:gs>
            <a:gs pos="2000">
              <a:srgbClr val="8BC145"/>
            </a:gs>
            <a:gs pos="74000">
              <a:srgbClr val="FFFFFF"/>
            </a:gs>
            <a:gs pos="91000">
              <a:srgbClr val="8BC145"/>
            </a:gs>
            <a:gs pos="100000">
              <a:srgbClr val="8BC145"/>
            </a:gs>
          </a:gsLst>
          <a:path path="circle">
            <a:fillToRect b="50%" l="50%" r="50%" t="50%"/>
          </a:path>
          <a:tileRect/>
        </a:gradFill>
      </p:bgPr>
    </p:bg>
    <p:spTree>
      <p:nvGrpSpPr>
        <p:cNvPr id="743" name="Shape 743"/>
        <p:cNvGrpSpPr/>
        <p:nvPr/>
      </p:nvGrpSpPr>
      <p:grpSpPr>
        <a:xfrm>
          <a:off x="0" y="0"/>
          <a:ext cx="0" cy="0"/>
          <a:chOff x="0" y="0"/>
          <a:chExt cx="0" cy="0"/>
        </a:xfrm>
      </p:grpSpPr>
      <p:grpSp>
        <p:nvGrpSpPr>
          <p:cNvPr id="744" name="Google Shape;744;p39"/>
          <p:cNvGrpSpPr/>
          <p:nvPr/>
        </p:nvGrpSpPr>
        <p:grpSpPr>
          <a:xfrm>
            <a:off x="812159" y="829917"/>
            <a:ext cx="10567685" cy="5198169"/>
            <a:chOff x="2184400" y="1402025"/>
            <a:chExt cx="7823200" cy="4942038"/>
          </a:xfrm>
        </p:grpSpPr>
        <p:sp>
          <p:nvSpPr>
            <p:cNvPr id="745" name="Google Shape;745;p39"/>
            <p:cNvSpPr/>
            <p:nvPr/>
          </p:nvSpPr>
          <p:spPr>
            <a:xfrm>
              <a:off x="2184400" y="1402025"/>
              <a:ext cx="7823200" cy="4942038"/>
            </a:xfrm>
            <a:prstGeom prst="roundRect">
              <a:avLst>
                <a:gd fmla="val 2665" name="adj"/>
              </a:avLst>
            </a:prstGeom>
            <a:solidFill>
              <a:srgbClr val="8BC145"/>
            </a:solidFill>
            <a:ln cap="flat" cmpd="sng" w="19050">
              <a:solidFill>
                <a:srgbClr val="8BC145"/>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746" name="Google Shape;746;p39"/>
            <p:cNvSpPr/>
            <p:nvPr/>
          </p:nvSpPr>
          <p:spPr>
            <a:xfrm>
              <a:off x="2284184" y="1499311"/>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40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4000">
                <a:solidFill>
                  <a:srgbClr val="000000"/>
                </a:solidFill>
                <a:latin typeface="Calibri"/>
                <a:ea typeface="Calibri"/>
                <a:cs typeface="Calibri"/>
                <a:sym typeface="Calibri"/>
              </a:endParaRPr>
            </a:p>
            <a:p>
              <a:pPr indent="0" lvl="0" marL="0" marR="0" rtl="1" algn="ctr">
                <a:spcBef>
                  <a:spcPts val="0"/>
                </a:spcBef>
                <a:spcAft>
                  <a:spcPts val="0"/>
                </a:spcAft>
                <a:buNone/>
              </a:pPr>
              <a:r>
                <a:rPr b="1" i="0" lang="ar-MA" sz="4400" u="none" cap="none" strike="noStrike">
                  <a:solidFill>
                    <a:srgbClr val="92D050"/>
                  </a:solidFill>
                  <a:latin typeface="Calibri"/>
                  <a:ea typeface="Calibri"/>
                  <a:cs typeface="Calibri"/>
                  <a:sym typeface="Calibri"/>
                </a:rPr>
                <a:t>) الكتابة المستقلة(</a:t>
              </a:r>
              <a:endParaRPr b="1" sz="4400">
                <a:solidFill>
                  <a:srgbClr val="92D050"/>
                </a:solidFill>
                <a:latin typeface="Calibri"/>
                <a:ea typeface="Calibri"/>
                <a:cs typeface="Calibri"/>
                <a:sym typeface="Calibri"/>
              </a:endParaRPr>
            </a:p>
          </p:txBody>
        </p:sp>
      </p:grpSp>
      <p:grpSp>
        <p:nvGrpSpPr>
          <p:cNvPr id="747" name="Google Shape;747;p39"/>
          <p:cNvGrpSpPr/>
          <p:nvPr/>
        </p:nvGrpSpPr>
        <p:grpSpPr>
          <a:xfrm>
            <a:off x="8664315" y="5002108"/>
            <a:ext cx="2351651" cy="708937"/>
            <a:chOff x="8664315" y="5002108"/>
            <a:chExt cx="2351650" cy="708937"/>
          </a:xfrm>
        </p:grpSpPr>
        <p:sp>
          <p:nvSpPr>
            <p:cNvPr id="748" name="Google Shape;748;p39"/>
            <p:cNvSpPr/>
            <p:nvPr/>
          </p:nvSpPr>
          <p:spPr>
            <a:xfrm>
              <a:off x="10366087" y="5002108"/>
              <a:ext cx="649878" cy="649879"/>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749" name="Google Shape;749;p39"/>
            <p:cNvSpPr/>
            <p:nvPr/>
          </p:nvSpPr>
          <p:spPr>
            <a:xfrm>
              <a:off x="8664315" y="5060928"/>
              <a:ext cx="1701771"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ar-MA" sz="3600">
                  <a:solidFill>
                    <a:srgbClr val="000000"/>
                  </a:solidFill>
                  <a:latin typeface="Calibri"/>
                  <a:ea typeface="Calibri"/>
                  <a:cs typeface="Calibri"/>
                  <a:sym typeface="Calibri"/>
                </a:rPr>
                <a:t>25 دقيقة</a:t>
              </a:r>
              <a:endParaRPr/>
            </a:p>
          </p:txBody>
        </p:sp>
      </p:grpSp>
      <p:pic>
        <p:nvPicPr>
          <p:cNvPr id="750" name="Google Shape;750;p39"/>
          <p:cNvPicPr preferRelativeResize="0"/>
          <p:nvPr/>
        </p:nvPicPr>
        <p:blipFill rotWithShape="1">
          <a:blip r:embed="rId4">
            <a:alphaModFix/>
          </a:blip>
          <a:srcRect b="0" l="0" r="0" t="0"/>
          <a:stretch/>
        </p:blipFill>
        <p:spPr>
          <a:xfrm>
            <a:off x="4960599" y="1158197"/>
            <a:ext cx="2270803" cy="2270803"/>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pic>
        <p:nvPicPr>
          <p:cNvPr descr="Image générée" id="755" name="Google Shape;755;p40"/>
          <p:cNvPicPr preferRelativeResize="0"/>
          <p:nvPr/>
        </p:nvPicPr>
        <p:blipFill rotWithShape="1">
          <a:blip r:embed="rId3">
            <a:alphaModFix/>
          </a:blip>
          <a:srcRect b="41629" l="3381" r="70997" t="42118"/>
          <a:stretch/>
        </p:blipFill>
        <p:spPr>
          <a:xfrm>
            <a:off x="218921" y="63476"/>
            <a:ext cx="498102" cy="473924"/>
          </a:xfrm>
          <a:prstGeom prst="rect">
            <a:avLst/>
          </a:prstGeom>
          <a:noFill/>
          <a:ln>
            <a:noFill/>
          </a:ln>
        </p:spPr>
      </p:pic>
      <p:sp>
        <p:nvSpPr>
          <p:cNvPr id="756" name="Google Shape;756;p40"/>
          <p:cNvSpPr txBox="1"/>
          <p:nvPr/>
        </p:nvSpPr>
        <p:spPr>
          <a:xfrm>
            <a:off x="943897" y="775282"/>
            <a:ext cx="10823060" cy="4431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323F4F"/>
              </a:buClr>
              <a:buSzPts val="1400"/>
              <a:buFont typeface="Arial"/>
              <a:buNone/>
            </a:pPr>
            <a:r>
              <a:rPr lang="ar-MA" sz="1600">
                <a:solidFill>
                  <a:srgbClr val="AEAEAE"/>
                </a:solidFill>
                <a:latin typeface="Arial"/>
                <a:ea typeface="Arial"/>
                <a:cs typeface="Arial"/>
                <a:sym typeface="Arial"/>
              </a:rPr>
              <a:t>يوجه المدرس متعلميه، إلى الاشتغال فرديا على كتابة نص إخباري، ويوجههم إلى استثمار الموارد المكتسبة. يتجول المدرس بين الصفوف، ويحرص على مواكبة الإنجاز وتقديم الدعم اللازم. </a:t>
            </a:r>
            <a:endParaRPr sz="1600">
              <a:solidFill>
                <a:srgbClr val="AEAEAE"/>
              </a:solidFill>
              <a:latin typeface="Arial"/>
              <a:ea typeface="Arial"/>
              <a:cs typeface="Arial"/>
              <a:sym typeface="Arial"/>
            </a:endParaRPr>
          </a:p>
        </p:txBody>
      </p:sp>
      <p:sp>
        <p:nvSpPr>
          <p:cNvPr id="757" name="Google Shape;757;p40"/>
          <p:cNvSpPr txBox="1"/>
          <p:nvPr/>
        </p:nvSpPr>
        <p:spPr>
          <a:xfrm>
            <a:off x="0" y="166253"/>
            <a:ext cx="11534490" cy="646331"/>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1800">
                <a:solidFill>
                  <a:srgbClr val="7F7F7F"/>
                </a:solidFill>
                <a:highlight>
                  <a:srgbClr val="FFFF00"/>
                </a:highlight>
                <a:latin typeface="Calibri"/>
                <a:ea typeface="Calibri"/>
                <a:cs typeface="Calibri"/>
                <a:sym typeface="Calibri"/>
              </a:rPr>
              <a:t>الكتابة المستقلة: </a:t>
            </a:r>
            <a:r>
              <a:rPr b="1" lang="ar-MA" sz="1800">
                <a:solidFill>
                  <a:srgbClr val="7F7F7F"/>
                </a:solidFill>
                <a:latin typeface="Calibri"/>
                <a:ea typeface="Calibri"/>
                <a:cs typeface="Calibri"/>
                <a:sym typeface="Calibri"/>
              </a:rPr>
              <a:t>الآن، تشتغلون فرديا على كتابة نص إخباري، انطلاقا من وضعية الكتابة، وذلك باختيار مجال مغاير للمجال الذي اشتغلتم عليه في مرحلة الكتابة المشتركة، وتستعينون بالموارد المقترحة.  أمامكم (15 دقيقة) </a:t>
            </a:r>
            <a:endParaRPr/>
          </a:p>
        </p:txBody>
      </p:sp>
      <p:pic>
        <p:nvPicPr>
          <p:cNvPr id="758" name="Google Shape;758;p40"/>
          <p:cNvPicPr preferRelativeResize="0"/>
          <p:nvPr/>
        </p:nvPicPr>
        <p:blipFill rotWithShape="1">
          <a:blip r:embed="rId4">
            <a:alphaModFix/>
          </a:blip>
          <a:srcRect b="0" l="0" r="0" t="0"/>
          <a:stretch/>
        </p:blipFill>
        <p:spPr>
          <a:xfrm>
            <a:off x="1177236" y="2775925"/>
            <a:ext cx="10189612" cy="2277856"/>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pic>
        <p:nvPicPr>
          <p:cNvPr descr="Image générée" id="763" name="Google Shape;763;p41"/>
          <p:cNvPicPr preferRelativeResize="0"/>
          <p:nvPr/>
        </p:nvPicPr>
        <p:blipFill rotWithShape="1">
          <a:blip r:embed="rId3">
            <a:alphaModFix/>
          </a:blip>
          <a:srcRect b="41629" l="3381" r="70997" t="42118"/>
          <a:stretch/>
        </p:blipFill>
        <p:spPr>
          <a:xfrm>
            <a:off x="218921" y="63476"/>
            <a:ext cx="498102" cy="473924"/>
          </a:xfrm>
          <a:prstGeom prst="rect">
            <a:avLst/>
          </a:prstGeom>
          <a:noFill/>
          <a:ln>
            <a:noFill/>
          </a:ln>
        </p:spPr>
      </p:pic>
      <p:sp>
        <p:nvSpPr>
          <p:cNvPr id="764" name="Google Shape;764;p41"/>
          <p:cNvSpPr txBox="1"/>
          <p:nvPr/>
        </p:nvSpPr>
        <p:spPr>
          <a:xfrm>
            <a:off x="943897" y="578642"/>
            <a:ext cx="10823060" cy="4431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323F4F"/>
              </a:buClr>
              <a:buSzPts val="1400"/>
              <a:buFont typeface="Arial"/>
              <a:buNone/>
            </a:pPr>
            <a:r>
              <a:rPr lang="ar-MA" sz="1600">
                <a:solidFill>
                  <a:srgbClr val="AEAEAE"/>
                </a:solidFill>
                <a:latin typeface="Arial"/>
                <a:ea typeface="Arial"/>
                <a:cs typeface="Arial"/>
                <a:sym typeface="Arial"/>
              </a:rPr>
              <a:t>يوجه المدرس متعلميه، إلى الاشتغال فرديا على كتابة نص إخباري، ويوجههم إلى استثمار الموارد المكتسبة. يتجول المدرس بين الصفوف، ويحرص على مواكبة الإنجاز وتقديم الدعم اللازم. </a:t>
            </a:r>
            <a:endParaRPr sz="1600">
              <a:solidFill>
                <a:srgbClr val="AEAEAE"/>
              </a:solidFill>
              <a:latin typeface="Arial"/>
              <a:ea typeface="Arial"/>
              <a:cs typeface="Arial"/>
              <a:sym typeface="Arial"/>
            </a:endParaRPr>
          </a:p>
        </p:txBody>
      </p:sp>
      <p:sp>
        <p:nvSpPr>
          <p:cNvPr id="765" name="Google Shape;765;p41"/>
          <p:cNvSpPr txBox="1"/>
          <p:nvPr/>
        </p:nvSpPr>
        <p:spPr>
          <a:xfrm>
            <a:off x="0" y="166253"/>
            <a:ext cx="11534490"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1800">
                <a:solidFill>
                  <a:srgbClr val="7F7F7F"/>
                </a:solidFill>
                <a:highlight>
                  <a:srgbClr val="FFFF00"/>
                </a:highlight>
                <a:latin typeface="Calibri"/>
                <a:ea typeface="Calibri"/>
                <a:cs typeface="Calibri"/>
                <a:sym typeface="Calibri"/>
              </a:rPr>
              <a:t>الكتابة المستقلة: </a:t>
            </a:r>
            <a:r>
              <a:rPr b="1" lang="ar-MA" sz="1800">
                <a:solidFill>
                  <a:srgbClr val="7F7F7F"/>
                </a:solidFill>
                <a:latin typeface="Calibri"/>
                <a:ea typeface="Calibri"/>
                <a:cs typeface="Calibri"/>
                <a:sym typeface="Calibri"/>
              </a:rPr>
              <a:t>الآن، تشتغلون فرديا على كتابة نص إخباري، انطلاقا من وضعية الكتابة الآتية.  أمامكم (15 دقيقة) </a:t>
            </a:r>
            <a:endParaRPr/>
          </a:p>
        </p:txBody>
      </p:sp>
      <p:graphicFrame>
        <p:nvGraphicFramePr>
          <p:cNvPr id="766" name="Google Shape;766;p41"/>
          <p:cNvGraphicFramePr/>
          <p:nvPr/>
        </p:nvGraphicFramePr>
        <p:xfrm>
          <a:off x="330788" y="1044345"/>
          <a:ext cx="3000000" cy="3000000"/>
        </p:xfrm>
        <a:graphic>
          <a:graphicData uri="http://schemas.openxmlformats.org/drawingml/2006/table">
            <a:tbl>
              <a:tblPr bandRow="1" firstRow="1">
                <a:noFill/>
                <a:tableStyleId>{EEA04F61-FC8C-4A48-8333-93EA7A17721C}</a:tableStyleId>
              </a:tblPr>
              <a:tblGrid>
                <a:gridCol w="5716050"/>
                <a:gridCol w="4496825"/>
                <a:gridCol w="1321625"/>
              </a:tblGrid>
              <a:tr h="366300">
                <a:tc gridSpan="3">
                  <a:txBody>
                    <a:bodyPr/>
                    <a:lstStyle/>
                    <a:p>
                      <a:pPr indent="0" lvl="0" marL="0" marR="0" rtl="0" algn="ctr">
                        <a:spcBef>
                          <a:spcPts val="0"/>
                        </a:spcBef>
                        <a:spcAft>
                          <a:spcPts val="0"/>
                        </a:spcAft>
                        <a:buNone/>
                      </a:pPr>
                      <a:r>
                        <a:rPr b="1" lang="ar-MA" sz="1900" u="none" cap="none" strike="noStrike"/>
                        <a:t>موارد الكتابة الإخبارية</a:t>
                      </a:r>
                      <a:endParaRPr b="1" sz="1900" u="none" cap="none" strike="noStrike"/>
                    </a:p>
                  </a:txBody>
                  <a:tcPr marT="45725" marB="45725" marR="91450" marL="91450"/>
                </a:tc>
                <a:tc hMerge="1"/>
                <a:tc hMerge="1"/>
              </a:tr>
              <a:tr h="1856625">
                <a:tc>
                  <a:txBody>
                    <a:bodyPr/>
                    <a:lstStyle/>
                    <a:p>
                      <a:pPr indent="0" lvl="0" marL="0" marR="0" rtl="1" algn="r">
                        <a:lnSpc>
                          <a:spcPct val="100000"/>
                        </a:lnSpc>
                        <a:spcBef>
                          <a:spcPts val="0"/>
                        </a:spcBef>
                        <a:spcAft>
                          <a:spcPts val="0"/>
                        </a:spcAft>
                        <a:buClr>
                          <a:srgbClr val="002060"/>
                        </a:buClr>
                        <a:buSzPts val="2000"/>
                        <a:buFont typeface="Arial"/>
                        <a:buNone/>
                      </a:pPr>
                      <a:r>
                        <a:rPr b="1" i="0" lang="ar-MA" sz="2000" u="sng" cap="none" strike="noStrike">
                          <a:solidFill>
                            <a:srgbClr val="002060"/>
                          </a:solidFill>
                          <a:latin typeface="Arial"/>
                          <a:ea typeface="Arial"/>
                          <a:cs typeface="Arial"/>
                          <a:sym typeface="Arial"/>
                        </a:rPr>
                        <a:t>- الموارد المقترحة: </a:t>
                      </a:r>
                      <a:endParaRPr b="1" i="0" sz="2000" u="none" cap="none" strike="noStrike">
                        <a:solidFill>
                          <a:srgbClr val="002060"/>
                        </a:solidFill>
                        <a:latin typeface="Calibri"/>
                        <a:ea typeface="Calibri"/>
                        <a:cs typeface="Calibri"/>
                        <a:sym typeface="Calibri"/>
                      </a:endParaRPr>
                    </a:p>
                    <a:p>
                      <a:pPr indent="-285750" lvl="0" marL="285750" marR="0" rtl="1" algn="r">
                        <a:spcBef>
                          <a:spcPts val="0"/>
                        </a:spcBef>
                        <a:spcAft>
                          <a:spcPts val="0"/>
                        </a:spcAft>
                        <a:buClr>
                          <a:srgbClr val="002060"/>
                        </a:buClr>
                        <a:buSzPts val="2000"/>
                        <a:buFont typeface="Arial"/>
                        <a:buChar char="•"/>
                      </a:pPr>
                      <a:r>
                        <a:rPr b="1" i="0" lang="ar-MA" sz="2000" u="none" cap="none" strike="noStrike">
                          <a:solidFill>
                            <a:srgbClr val="002060"/>
                          </a:solidFill>
                          <a:latin typeface="Calibri"/>
                          <a:ea typeface="Calibri"/>
                          <a:cs typeface="Calibri"/>
                          <a:sym typeface="Calibri"/>
                        </a:rPr>
                        <a:t>تعابير إخبارية</a:t>
                      </a:r>
                      <a:r>
                        <a:rPr b="0" i="0" lang="ar-MA" sz="2000" u="none" cap="none" strike="noStrike">
                          <a:solidFill>
                            <a:srgbClr val="002060"/>
                          </a:solidFill>
                          <a:latin typeface="Calibri"/>
                          <a:ea typeface="Calibri"/>
                          <a:cs typeface="Calibri"/>
                          <a:sym typeface="Calibri"/>
                        </a:rPr>
                        <a:t>: في الآونة الأخيرة - في إطار التطورات التكنولوجية المتسارعة- شهد مجال</a:t>
                      </a:r>
                      <a:endParaRPr/>
                    </a:p>
                    <a:p>
                      <a:pPr indent="-285750" lvl="0" marL="285750" marR="0" rtl="1" algn="r">
                        <a:spcBef>
                          <a:spcPts val="0"/>
                        </a:spcBef>
                        <a:spcAft>
                          <a:spcPts val="0"/>
                        </a:spcAft>
                        <a:buClr>
                          <a:srgbClr val="002060"/>
                        </a:buClr>
                        <a:buSzPts val="2000"/>
                        <a:buFont typeface="Arial"/>
                        <a:buChar char="•"/>
                      </a:pPr>
                      <a:r>
                        <a:rPr b="1" i="0" lang="ar-MA" sz="2000" u="none" cap="none" strike="noStrike">
                          <a:solidFill>
                            <a:srgbClr val="002060"/>
                          </a:solidFill>
                          <a:latin typeface="Calibri"/>
                          <a:ea typeface="Calibri"/>
                          <a:cs typeface="Calibri"/>
                          <a:sym typeface="Calibri"/>
                        </a:rPr>
                        <a:t>أفعال كلام</a:t>
                      </a:r>
                      <a:r>
                        <a:rPr b="0" i="0" lang="ar-MA" sz="2000" u="none" cap="none" strike="noStrike">
                          <a:solidFill>
                            <a:srgbClr val="002060"/>
                          </a:solidFill>
                          <a:latin typeface="Calibri"/>
                          <a:ea typeface="Calibri"/>
                          <a:cs typeface="Calibri"/>
                          <a:sym typeface="Calibri"/>
                        </a:rPr>
                        <a:t>: - أعلن- شهد- عرف</a:t>
                      </a:r>
                      <a:endParaRPr/>
                    </a:p>
                    <a:p>
                      <a:pPr indent="-285750" lvl="0" marL="285750" marR="0" rtl="1" algn="r">
                        <a:spcBef>
                          <a:spcPts val="0"/>
                        </a:spcBef>
                        <a:spcAft>
                          <a:spcPts val="0"/>
                        </a:spcAft>
                        <a:buClr>
                          <a:srgbClr val="002060"/>
                        </a:buClr>
                        <a:buSzPts val="2000"/>
                        <a:buFont typeface="Arial"/>
                        <a:buChar char="•"/>
                      </a:pPr>
                      <a:r>
                        <a:rPr b="1" i="0" lang="ar-MA" sz="2000" u="none" cap="none" strike="noStrike">
                          <a:solidFill>
                            <a:srgbClr val="002060"/>
                          </a:solidFill>
                          <a:latin typeface="Calibri"/>
                          <a:ea typeface="Calibri"/>
                          <a:cs typeface="Calibri"/>
                          <a:sym typeface="Calibri"/>
                        </a:rPr>
                        <a:t>معجم مناسب</a:t>
                      </a:r>
                      <a:r>
                        <a:rPr b="0" i="0" lang="ar-MA" sz="2000" u="none" cap="none" strike="noStrike">
                          <a:solidFill>
                            <a:srgbClr val="002060"/>
                          </a:solidFill>
                          <a:latin typeface="Calibri"/>
                          <a:ea typeface="Calibri"/>
                          <a:cs typeface="Calibri"/>
                          <a:sym typeface="Calibri"/>
                        </a:rPr>
                        <a:t>: الذكاء الاصطناعي-  التطور التكنولوجي- التحول الرقمي</a:t>
                      </a:r>
                      <a:endParaRPr/>
                    </a:p>
                  </a:txBody>
                  <a:tcPr marT="45725" marB="45725" marR="91450" marL="91450"/>
                </a:tc>
                <a:tc>
                  <a:txBody>
                    <a:bodyPr/>
                    <a:lstStyle/>
                    <a:p>
                      <a:pPr indent="-342900" lvl="0" marL="342900" marR="0" rtl="1" algn="r">
                        <a:lnSpc>
                          <a:spcPct val="100000"/>
                        </a:lnSpc>
                        <a:spcBef>
                          <a:spcPts val="0"/>
                        </a:spcBef>
                        <a:spcAft>
                          <a:spcPts val="0"/>
                        </a:spcAft>
                        <a:buClr>
                          <a:srgbClr val="002060"/>
                        </a:buClr>
                        <a:buSzPts val="2000"/>
                        <a:buFont typeface="Courier New"/>
                        <a:buChar char="o"/>
                      </a:pPr>
                      <a:r>
                        <a:rPr b="0" i="0" lang="ar-MA" sz="2000" u="none" cap="none" strike="noStrike">
                          <a:solidFill>
                            <a:srgbClr val="002060"/>
                          </a:solidFill>
                          <a:latin typeface="Arial"/>
                          <a:ea typeface="Arial"/>
                          <a:cs typeface="Arial"/>
                          <a:sym typeface="Arial"/>
                        </a:rPr>
                        <a:t>تقديم الخبر بإيجاز والإجابة عن الأسئلة الأساسية</a:t>
                      </a:r>
                      <a:endParaRPr/>
                    </a:p>
                    <a:p>
                      <a:pPr indent="-342900" lvl="0" marL="342900" marR="0" rtl="1" algn="r">
                        <a:lnSpc>
                          <a:spcPct val="100000"/>
                        </a:lnSpc>
                        <a:spcBef>
                          <a:spcPts val="0"/>
                        </a:spcBef>
                        <a:spcAft>
                          <a:spcPts val="0"/>
                        </a:spcAft>
                        <a:buClr>
                          <a:srgbClr val="002060"/>
                        </a:buClr>
                        <a:buSzPts val="2000"/>
                        <a:buFont typeface="Courier New"/>
                        <a:buChar char="o"/>
                      </a:pPr>
                      <a:r>
                        <a:rPr b="0" i="0" lang="ar-MA" sz="2000" u="none" cap="none" strike="noStrike">
                          <a:solidFill>
                            <a:srgbClr val="002060"/>
                          </a:solidFill>
                          <a:latin typeface="Calibri"/>
                          <a:ea typeface="Calibri"/>
                          <a:cs typeface="Calibri"/>
                          <a:sym typeface="Calibri"/>
                        </a:rPr>
                        <a:t>ماذا حدث؟- أين؟- متى؟- في أي سياق؟</a:t>
                      </a:r>
                      <a:endParaRPr/>
                    </a:p>
                    <a:p>
                      <a:pPr indent="-342900" lvl="0" marL="342900" marR="0" rtl="1" algn="r">
                        <a:spcBef>
                          <a:spcPts val="0"/>
                        </a:spcBef>
                        <a:spcAft>
                          <a:spcPts val="0"/>
                        </a:spcAft>
                        <a:buClr>
                          <a:srgbClr val="002060"/>
                        </a:buClr>
                        <a:buSzPts val="2000"/>
                        <a:buFont typeface="Arial"/>
                        <a:buChar char="•"/>
                      </a:pPr>
                      <a:r>
                        <a:rPr b="0" i="0" lang="ar-MA" sz="2000" u="none" cap="none" strike="noStrike">
                          <a:solidFill>
                            <a:srgbClr val="002060"/>
                          </a:solidFill>
                          <a:latin typeface="Calibri"/>
                          <a:ea typeface="Calibri"/>
                          <a:cs typeface="Calibri"/>
                          <a:sym typeface="Calibri"/>
                        </a:rPr>
                        <a:t>عن أيّ حدث سأكتب؟ </a:t>
                      </a:r>
                      <a:endParaRPr/>
                    </a:p>
                    <a:p>
                      <a:pPr indent="-342900" lvl="0" marL="342900" marR="0" rtl="1" algn="r">
                        <a:spcBef>
                          <a:spcPts val="0"/>
                        </a:spcBef>
                        <a:spcAft>
                          <a:spcPts val="0"/>
                        </a:spcAft>
                        <a:buClr>
                          <a:srgbClr val="002060"/>
                        </a:buClr>
                        <a:buSzPts val="2000"/>
                        <a:buFont typeface="Arial"/>
                        <a:buChar char="•"/>
                      </a:pPr>
                      <a:r>
                        <a:rPr b="0" i="0" lang="ar-MA" sz="2000" u="none" cap="none" strike="noStrike">
                          <a:solidFill>
                            <a:srgbClr val="002060"/>
                          </a:solidFill>
                          <a:latin typeface="Calibri"/>
                          <a:ea typeface="Calibri"/>
                          <a:cs typeface="Calibri"/>
                          <a:sym typeface="Calibri"/>
                        </a:rPr>
                        <a:t>هل هو حدث واقعي أم متخيَّل؟ </a:t>
                      </a:r>
                      <a:endParaRPr b="0" i="0" sz="2000" u="none" cap="none" strike="noStrike">
                        <a:solidFill>
                          <a:srgbClr val="002060"/>
                        </a:solidFill>
                        <a:latin typeface="Arial"/>
                        <a:ea typeface="Arial"/>
                        <a:cs typeface="Arial"/>
                        <a:sym typeface="Arial"/>
                      </a:endParaRPr>
                    </a:p>
                    <a:p>
                      <a:pPr indent="0" lvl="0" marL="0" marR="0" rtl="1" algn="ctr">
                        <a:lnSpc>
                          <a:spcPct val="100000"/>
                        </a:lnSpc>
                        <a:spcBef>
                          <a:spcPts val="0"/>
                        </a:spcBef>
                        <a:spcAft>
                          <a:spcPts val="0"/>
                        </a:spcAft>
                        <a:buClr>
                          <a:srgbClr val="FF0000"/>
                        </a:buClr>
                        <a:buSzPts val="2000"/>
                        <a:buFont typeface="Courier New"/>
                        <a:buNone/>
                      </a:pPr>
                      <a:r>
                        <a:rPr b="0" i="0" lang="ar-MA" sz="2000" u="none" cap="none" strike="noStrike">
                          <a:solidFill>
                            <a:srgbClr val="FF0000"/>
                          </a:solidFill>
                          <a:latin typeface="Arial"/>
                          <a:ea typeface="Arial"/>
                          <a:cs typeface="Arial"/>
                          <a:sym typeface="Arial"/>
                        </a:rPr>
                        <a:t>الإخبار عن أبرز استعمالات  الذكاء الاصطناعي في الحياة اليومية...</a:t>
                      </a:r>
                      <a:endParaRPr b="0" i="0" sz="2000" u="none" cap="none" strike="noStrike">
                        <a:solidFill>
                          <a:srgbClr val="FF0000"/>
                        </a:solidFill>
                        <a:latin typeface="Calibri"/>
                        <a:ea typeface="Calibri"/>
                        <a:cs typeface="Calibri"/>
                        <a:sym typeface="Calibri"/>
                      </a:endParaRPr>
                    </a:p>
                  </a:txBody>
                  <a:tcPr marT="45725" marB="45725" marR="91450" marL="91450"/>
                </a:tc>
                <a:tc>
                  <a:txBody>
                    <a:bodyPr/>
                    <a:lstStyle/>
                    <a:p>
                      <a:pPr indent="0" lvl="0" marL="0" marR="0" rtl="1" algn="ctr">
                        <a:lnSpc>
                          <a:spcPct val="100000"/>
                        </a:lnSpc>
                        <a:spcBef>
                          <a:spcPts val="0"/>
                        </a:spcBef>
                        <a:spcAft>
                          <a:spcPts val="0"/>
                        </a:spcAft>
                        <a:buClr>
                          <a:srgbClr val="002060"/>
                        </a:buClr>
                        <a:buSzPts val="1800"/>
                        <a:buFont typeface="Calibri"/>
                        <a:buNone/>
                      </a:pPr>
                      <a:r>
                        <a:rPr b="1" i="0" lang="ar-MA" sz="1800" u="none" cap="none" strike="noStrike">
                          <a:solidFill>
                            <a:srgbClr val="002060"/>
                          </a:solidFill>
                          <a:latin typeface="Calibri"/>
                          <a:ea typeface="Calibri"/>
                          <a:cs typeface="Calibri"/>
                          <a:sym typeface="Calibri"/>
                        </a:rPr>
                        <a:t>(1) مقدمة التقرير الإخباري</a:t>
                      </a:r>
                      <a:endParaRPr b="1" i="0" sz="1800" u="none" cap="none" strike="noStrike">
                        <a:solidFill>
                          <a:srgbClr val="002060"/>
                        </a:solidFill>
                        <a:latin typeface="Calibri"/>
                        <a:ea typeface="Calibri"/>
                        <a:cs typeface="Calibri"/>
                        <a:sym typeface="Calibri"/>
                      </a:endParaRPr>
                    </a:p>
                    <a:p>
                      <a:pPr indent="0" lvl="0" marL="0" marR="0" rtl="1" algn="ctr">
                        <a:lnSpc>
                          <a:spcPct val="100000"/>
                        </a:lnSpc>
                        <a:spcBef>
                          <a:spcPts val="0"/>
                        </a:spcBef>
                        <a:spcAft>
                          <a:spcPts val="0"/>
                        </a:spcAft>
                        <a:buClr>
                          <a:schemeClr val="dk1"/>
                        </a:buClr>
                        <a:buSzPts val="1800"/>
                        <a:buFont typeface="Arial"/>
                        <a:buNone/>
                      </a:pPr>
                      <a:r>
                        <a:t/>
                      </a:r>
                      <a:endParaRPr b="1" i="0" sz="1800" u="none" cap="none" strike="noStrike">
                        <a:solidFill>
                          <a:srgbClr val="002060"/>
                        </a:solidFill>
                        <a:latin typeface="Calibri"/>
                        <a:ea typeface="Calibri"/>
                        <a:cs typeface="Calibri"/>
                        <a:sym typeface="Calibri"/>
                      </a:endParaRPr>
                    </a:p>
                  </a:txBody>
                  <a:tcPr marT="45725" marB="45725" marR="91450" marL="91450" anchor="ctr"/>
                </a:tc>
              </a:tr>
              <a:tr h="2151325">
                <a:tc>
                  <a:txBody>
                    <a:bodyPr/>
                    <a:lstStyle/>
                    <a:p>
                      <a:pPr indent="0" lvl="0" marL="0" marR="0" rtl="1" algn="r">
                        <a:spcBef>
                          <a:spcPts val="0"/>
                        </a:spcBef>
                        <a:spcAft>
                          <a:spcPts val="0"/>
                        </a:spcAft>
                        <a:buNone/>
                      </a:pPr>
                      <a:r>
                        <a:rPr b="1" i="0" lang="ar-MA" sz="2000" u="sng" cap="none" strike="noStrike">
                          <a:solidFill>
                            <a:schemeClr val="dk1"/>
                          </a:solidFill>
                          <a:latin typeface="Arial"/>
                          <a:ea typeface="Arial"/>
                          <a:cs typeface="Arial"/>
                          <a:sym typeface="Arial"/>
                        </a:rPr>
                        <a:t>- الموارد المقترحة: </a:t>
                      </a:r>
                      <a:endParaRPr>
                        <a:solidFill>
                          <a:schemeClr val="dk1"/>
                        </a:solidFill>
                      </a:endParaRPr>
                    </a:p>
                    <a:p>
                      <a:pPr indent="0" lvl="0" marL="0" marR="0" rtl="1" algn="r">
                        <a:spcBef>
                          <a:spcPts val="0"/>
                        </a:spcBef>
                        <a:spcAft>
                          <a:spcPts val="0"/>
                        </a:spcAft>
                        <a:buNone/>
                      </a:pPr>
                      <a:r>
                        <a:rPr b="0" i="0" lang="ar-MA" sz="2000" u="none" cap="none" strike="noStrike">
                          <a:solidFill>
                            <a:schemeClr val="dk1"/>
                          </a:solidFill>
                          <a:latin typeface="Calibri"/>
                          <a:ea typeface="Calibri"/>
                          <a:cs typeface="Calibri"/>
                          <a:sym typeface="Calibri"/>
                        </a:rPr>
                        <a:t>- </a:t>
                      </a:r>
                      <a:r>
                        <a:rPr b="1" i="0" lang="ar-MA" sz="2000" u="none" cap="none" strike="noStrike">
                          <a:solidFill>
                            <a:schemeClr val="dk1"/>
                          </a:solidFill>
                          <a:latin typeface="Calibri"/>
                          <a:ea typeface="Calibri"/>
                          <a:cs typeface="Calibri"/>
                          <a:sym typeface="Calibri"/>
                        </a:rPr>
                        <a:t>تعابير إخبارية</a:t>
                      </a:r>
                      <a:r>
                        <a:rPr b="0" i="0" lang="ar-MA" sz="2000" u="none" cap="none" strike="noStrike">
                          <a:solidFill>
                            <a:schemeClr val="dk1"/>
                          </a:solidFill>
                          <a:latin typeface="Calibri"/>
                          <a:ea typeface="Calibri"/>
                          <a:cs typeface="Calibri"/>
                          <a:sym typeface="Calibri"/>
                        </a:rPr>
                        <a:t>: «وقد أوضحت تقارير أن- كما يعتمد عدد من التلاميذ على- ويرى بعض الخبراء.</a:t>
                      </a:r>
                      <a:endParaRPr>
                        <a:solidFill>
                          <a:schemeClr val="dk1"/>
                        </a:solidFill>
                      </a:endParaRPr>
                    </a:p>
                    <a:p>
                      <a:pPr indent="-342900" lvl="0" marL="342900" marR="0" rtl="1" algn="r">
                        <a:spcBef>
                          <a:spcPts val="0"/>
                        </a:spcBef>
                        <a:spcAft>
                          <a:spcPts val="0"/>
                        </a:spcAft>
                        <a:buClr>
                          <a:schemeClr val="dk1"/>
                        </a:buClr>
                        <a:buSzPts val="2000"/>
                        <a:buFont typeface="Arial"/>
                        <a:buChar char="•"/>
                      </a:pPr>
                      <a:r>
                        <a:rPr b="1" i="0" lang="ar-MA" sz="2000" u="none" cap="none" strike="noStrike">
                          <a:solidFill>
                            <a:schemeClr val="dk1"/>
                          </a:solidFill>
                          <a:latin typeface="Calibri"/>
                          <a:ea typeface="Calibri"/>
                          <a:cs typeface="Calibri"/>
                          <a:sym typeface="Calibri"/>
                        </a:rPr>
                        <a:t>أفعال كلام: </a:t>
                      </a:r>
                      <a:r>
                        <a:rPr b="0" i="0" lang="ar-MA" sz="2000" u="none" cap="none" strike="noStrike">
                          <a:solidFill>
                            <a:schemeClr val="dk1"/>
                          </a:solidFill>
                          <a:latin typeface="Calibri"/>
                          <a:ea typeface="Calibri"/>
                          <a:cs typeface="Calibri"/>
                          <a:sym typeface="Calibri"/>
                        </a:rPr>
                        <a:t>أوضح- أشار- أكد- بيّن- صرح- اعتبر</a:t>
                      </a:r>
                      <a:endParaRPr>
                        <a:solidFill>
                          <a:schemeClr val="dk1"/>
                        </a:solidFill>
                      </a:endParaRPr>
                    </a:p>
                    <a:p>
                      <a:pPr indent="-342900" lvl="0" marL="342900" marR="0" rtl="1" algn="r">
                        <a:spcBef>
                          <a:spcPts val="0"/>
                        </a:spcBef>
                        <a:spcAft>
                          <a:spcPts val="0"/>
                        </a:spcAft>
                        <a:buClr>
                          <a:schemeClr val="dk1"/>
                        </a:buClr>
                        <a:buSzPts val="2000"/>
                        <a:buFont typeface="Arial"/>
                        <a:buChar char="•"/>
                      </a:pPr>
                      <a:r>
                        <a:rPr b="1" i="0" lang="ar-MA" sz="2000" u="none" cap="none" strike="noStrike">
                          <a:solidFill>
                            <a:schemeClr val="dk1"/>
                          </a:solidFill>
                          <a:latin typeface="Calibri"/>
                          <a:ea typeface="Calibri"/>
                          <a:cs typeface="Calibri"/>
                          <a:sym typeface="Calibri"/>
                        </a:rPr>
                        <a:t>معجم مناسب: </a:t>
                      </a:r>
                      <a:r>
                        <a:rPr b="0" i="0" lang="ar-MA" sz="2000" u="none" cap="none" strike="noStrike">
                          <a:solidFill>
                            <a:schemeClr val="dk1"/>
                          </a:solidFill>
                          <a:latin typeface="Calibri"/>
                          <a:ea typeface="Calibri"/>
                          <a:cs typeface="Calibri"/>
                          <a:sym typeface="Calibri"/>
                        </a:rPr>
                        <a:t>تطبيقات ذكية- منصات رقمية- أدوات ... تطبيقات</a:t>
                      </a:r>
                      <a:endParaRPr>
                        <a:solidFill>
                          <a:schemeClr val="dk1"/>
                        </a:solidFill>
                      </a:endParaRPr>
                    </a:p>
                    <a:p>
                      <a:pPr indent="-342900" lvl="0" marL="342900" marR="0" rtl="1" algn="r">
                        <a:spcBef>
                          <a:spcPts val="0"/>
                        </a:spcBef>
                        <a:spcAft>
                          <a:spcPts val="0"/>
                        </a:spcAft>
                        <a:buClr>
                          <a:schemeClr val="dk1"/>
                        </a:buClr>
                        <a:buSzPts val="2000"/>
                        <a:buFont typeface="Arial"/>
                        <a:buChar char="•"/>
                      </a:pPr>
                      <a:r>
                        <a:rPr b="1" i="0" lang="ar-MA" sz="2000" u="none" cap="none" strike="noStrike">
                          <a:solidFill>
                            <a:schemeClr val="dk1"/>
                          </a:solidFill>
                          <a:latin typeface="Calibri"/>
                          <a:ea typeface="Calibri"/>
                          <a:cs typeface="Calibri"/>
                          <a:sym typeface="Calibri"/>
                        </a:rPr>
                        <a:t>روابط</a:t>
                      </a:r>
                      <a:r>
                        <a:rPr b="0" i="0" lang="ar-MA" sz="2000" u="none" cap="none" strike="noStrike">
                          <a:solidFill>
                            <a:schemeClr val="dk1"/>
                          </a:solidFill>
                          <a:latin typeface="Calibri"/>
                          <a:ea typeface="Calibri"/>
                          <a:cs typeface="Calibri"/>
                          <a:sym typeface="Calibri"/>
                        </a:rPr>
                        <a:t>: كما- إضافة إلى ذلك- من جهة أخرى</a:t>
                      </a:r>
                      <a:endParaRPr>
                        <a:solidFill>
                          <a:schemeClr val="dk1"/>
                        </a:solidFill>
                      </a:endParaRPr>
                    </a:p>
                  </a:txBody>
                  <a:tcPr marT="45725" marB="45725" marR="91450" marL="91450"/>
                </a:tc>
                <a:tc>
                  <a:txBody>
                    <a:bodyPr/>
                    <a:lstStyle/>
                    <a:p>
                      <a:pPr indent="-342900" lvl="0" marL="342900" marR="0" rtl="1" algn="r">
                        <a:spcBef>
                          <a:spcPts val="0"/>
                        </a:spcBef>
                        <a:spcAft>
                          <a:spcPts val="0"/>
                        </a:spcAft>
                        <a:buClr>
                          <a:schemeClr val="dk1"/>
                        </a:buClr>
                        <a:buSzPts val="2000"/>
                        <a:buFont typeface="Noto Sans Symbols"/>
                        <a:buChar char="▪"/>
                      </a:pPr>
                      <a:r>
                        <a:rPr b="0" i="0" lang="ar-MA" sz="2000" u="none" cap="none" strike="noStrike">
                          <a:solidFill>
                            <a:schemeClr val="dk1"/>
                          </a:solidFill>
                          <a:latin typeface="Calibri"/>
                          <a:ea typeface="Calibri"/>
                          <a:cs typeface="Calibri"/>
                          <a:sym typeface="Calibri"/>
                        </a:rPr>
                        <a:t>شرح الحدث وتقديم المعطيات والتوضيحات والأمثلة:</a:t>
                      </a:r>
                      <a:endParaRPr>
                        <a:solidFill>
                          <a:schemeClr val="dk1"/>
                        </a:solidFill>
                      </a:endParaRPr>
                    </a:p>
                    <a:p>
                      <a:pPr indent="-342900" lvl="0" marL="342900" marR="0" rtl="1" algn="r">
                        <a:spcBef>
                          <a:spcPts val="0"/>
                        </a:spcBef>
                        <a:spcAft>
                          <a:spcPts val="0"/>
                        </a:spcAft>
                        <a:buClr>
                          <a:schemeClr val="dk1"/>
                        </a:buClr>
                        <a:buSzPts val="2000"/>
                        <a:buFont typeface="Noto Sans Symbols"/>
                        <a:buChar char="✔"/>
                      </a:pPr>
                      <a:r>
                        <a:rPr b="0" i="0" lang="ar-MA" sz="2000" u="none" cap="none" strike="noStrike">
                          <a:solidFill>
                            <a:schemeClr val="dk1"/>
                          </a:solidFill>
                          <a:latin typeface="Calibri"/>
                          <a:ea typeface="Calibri"/>
                          <a:cs typeface="Calibri"/>
                          <a:sym typeface="Calibri"/>
                        </a:rPr>
                        <a:t>استعمالات الذكاء الاصطناعي في الحياة</a:t>
                      </a:r>
                      <a:endParaRPr>
                        <a:solidFill>
                          <a:schemeClr val="dk1"/>
                        </a:solidFill>
                      </a:endParaRPr>
                    </a:p>
                    <a:p>
                      <a:pPr indent="-342900" lvl="0" marL="342900" marR="0" rtl="1" algn="r">
                        <a:spcBef>
                          <a:spcPts val="0"/>
                        </a:spcBef>
                        <a:spcAft>
                          <a:spcPts val="0"/>
                        </a:spcAft>
                        <a:buClr>
                          <a:schemeClr val="dk1"/>
                        </a:buClr>
                        <a:buSzPts val="2000"/>
                        <a:buFont typeface="Noto Sans Symbols"/>
                        <a:buChar char="✔"/>
                      </a:pPr>
                      <a:r>
                        <a:rPr b="0" i="0" lang="ar-MA" sz="2000" u="none" cap="none" strike="noStrike">
                          <a:solidFill>
                            <a:schemeClr val="dk1"/>
                          </a:solidFill>
                          <a:latin typeface="Calibri"/>
                          <a:ea typeface="Calibri"/>
                          <a:cs typeface="Calibri"/>
                          <a:sym typeface="Calibri"/>
                        </a:rPr>
                        <a:t>في أي مجالات يظهر هذا التأثير؟</a:t>
                      </a:r>
                      <a:endParaRPr>
                        <a:solidFill>
                          <a:schemeClr val="dk1"/>
                        </a:solidFill>
                      </a:endParaRPr>
                    </a:p>
                    <a:p>
                      <a:pPr indent="-342900" lvl="0" marL="342900" marR="0" rtl="1" algn="r">
                        <a:spcBef>
                          <a:spcPts val="0"/>
                        </a:spcBef>
                        <a:spcAft>
                          <a:spcPts val="0"/>
                        </a:spcAft>
                        <a:buClr>
                          <a:schemeClr val="dk1"/>
                        </a:buClr>
                        <a:buSzPts val="2000"/>
                        <a:buFont typeface="Noto Sans Symbols"/>
                        <a:buChar char="✔"/>
                      </a:pPr>
                      <a:r>
                        <a:rPr b="0" i="0" lang="ar-MA" sz="2000" u="none" cap="none" strike="noStrike">
                          <a:solidFill>
                            <a:schemeClr val="dk1"/>
                          </a:solidFill>
                          <a:latin typeface="Calibri"/>
                          <a:ea typeface="Calibri"/>
                          <a:cs typeface="Calibri"/>
                          <a:sym typeface="Calibri"/>
                        </a:rPr>
                        <a:t>أمثلة أو شواهد واقعية.</a:t>
                      </a:r>
                      <a:endParaRPr>
                        <a:solidFill>
                          <a:schemeClr val="dk1"/>
                        </a:solidFill>
                      </a:endParaRPr>
                    </a:p>
                    <a:p>
                      <a:pPr indent="-342900" lvl="0" marL="342900" marR="0" rtl="1" algn="r">
                        <a:spcBef>
                          <a:spcPts val="0"/>
                        </a:spcBef>
                        <a:spcAft>
                          <a:spcPts val="0"/>
                        </a:spcAft>
                        <a:buClr>
                          <a:schemeClr val="dk1"/>
                        </a:buClr>
                        <a:buSzPts val="2000"/>
                        <a:buFont typeface="Noto Sans Symbols"/>
                        <a:buChar char="✔"/>
                      </a:pPr>
                      <a:r>
                        <a:rPr b="0" i="0" lang="ar-MA" sz="2000" u="none" cap="none" strike="noStrike">
                          <a:solidFill>
                            <a:schemeClr val="dk1"/>
                          </a:solidFill>
                          <a:latin typeface="Calibri"/>
                          <a:ea typeface="Calibri"/>
                          <a:cs typeface="Calibri"/>
                          <a:sym typeface="Calibri"/>
                        </a:rPr>
                        <a:t>مواقف الخبراء والأساتذة والتلاميذ</a:t>
                      </a:r>
                      <a:endParaRPr>
                        <a:solidFill>
                          <a:schemeClr val="dk1"/>
                        </a:solidFill>
                      </a:endParaRPr>
                    </a:p>
                  </a:txBody>
                  <a:tcPr marT="45725" marB="45725" marR="91450" marL="91450"/>
                </a:tc>
                <a:tc>
                  <a:txBody>
                    <a:bodyPr/>
                    <a:lstStyle/>
                    <a:p>
                      <a:pPr indent="0" lvl="0" marL="0" marR="0" rtl="1" algn="ctr">
                        <a:spcBef>
                          <a:spcPts val="0"/>
                        </a:spcBef>
                        <a:spcAft>
                          <a:spcPts val="0"/>
                        </a:spcAft>
                        <a:buNone/>
                      </a:pPr>
                      <a:r>
                        <a:rPr b="1" i="0" lang="ar-MA" sz="1800" u="none" cap="none" strike="noStrike">
                          <a:solidFill>
                            <a:srgbClr val="002060"/>
                          </a:solidFill>
                          <a:latin typeface="Calibri"/>
                          <a:ea typeface="Calibri"/>
                          <a:cs typeface="Calibri"/>
                          <a:sym typeface="Calibri"/>
                        </a:rPr>
                        <a:t> (2) وسط التقرير (تفاصيل الخبر)</a:t>
                      </a:r>
                      <a:endParaRPr/>
                    </a:p>
                  </a:txBody>
                  <a:tcPr marT="45725" marB="45725" marR="91450" marL="91450" anchor="ctr"/>
                </a:tc>
              </a:tr>
              <a:tr h="1149350">
                <a:tc>
                  <a:txBody>
                    <a:bodyPr/>
                    <a:lstStyle/>
                    <a:p>
                      <a:pPr indent="-342900" lvl="0" marL="342900" marR="0" rtl="1" algn="r">
                        <a:spcBef>
                          <a:spcPts val="0"/>
                        </a:spcBef>
                        <a:spcAft>
                          <a:spcPts val="0"/>
                        </a:spcAft>
                        <a:buClr>
                          <a:srgbClr val="002060"/>
                        </a:buClr>
                        <a:buSzPts val="2000"/>
                        <a:buFont typeface="Courier New"/>
                        <a:buChar char="o"/>
                      </a:pPr>
                      <a:r>
                        <a:rPr b="1" i="0" lang="ar-MA" sz="2000" u="none" cap="none" strike="noStrike">
                          <a:solidFill>
                            <a:srgbClr val="002060"/>
                          </a:solidFill>
                          <a:latin typeface="Calibri"/>
                          <a:ea typeface="Calibri"/>
                          <a:cs typeface="Calibri"/>
                          <a:sym typeface="Calibri"/>
                        </a:rPr>
                        <a:t>تعابير ختامية</a:t>
                      </a:r>
                      <a:r>
                        <a:rPr b="0" i="0" lang="ar-MA" sz="2000" u="none" cap="none" strike="noStrike">
                          <a:solidFill>
                            <a:srgbClr val="002060"/>
                          </a:solidFill>
                          <a:latin typeface="Calibri"/>
                          <a:ea typeface="Calibri"/>
                          <a:cs typeface="Calibri"/>
                          <a:sym typeface="Calibri"/>
                        </a:rPr>
                        <a:t>: وفي الختام- ويُنتظر أن…- مما يستدعي…</a:t>
                      </a:r>
                      <a:endParaRPr/>
                    </a:p>
                    <a:p>
                      <a:pPr indent="-342900" lvl="0" marL="342900" marR="0" rtl="1" algn="r">
                        <a:spcBef>
                          <a:spcPts val="0"/>
                        </a:spcBef>
                        <a:spcAft>
                          <a:spcPts val="0"/>
                        </a:spcAft>
                        <a:buClr>
                          <a:srgbClr val="002060"/>
                        </a:buClr>
                        <a:buSzPts val="2000"/>
                        <a:buFont typeface="Courier New"/>
                        <a:buChar char="o"/>
                      </a:pPr>
                      <a:r>
                        <a:rPr b="1" i="0" lang="ar-MA" sz="2000" u="none" cap="none" strike="noStrike">
                          <a:solidFill>
                            <a:srgbClr val="002060"/>
                          </a:solidFill>
                          <a:latin typeface="Calibri"/>
                          <a:ea typeface="Calibri"/>
                          <a:cs typeface="Calibri"/>
                          <a:sym typeface="Calibri"/>
                        </a:rPr>
                        <a:t>أفعال كلام</a:t>
                      </a:r>
                      <a:r>
                        <a:rPr b="0" i="0" lang="ar-MA" sz="2000" u="none" cap="none" strike="noStrike">
                          <a:solidFill>
                            <a:srgbClr val="002060"/>
                          </a:solidFill>
                          <a:latin typeface="Calibri"/>
                          <a:ea typeface="Calibri"/>
                          <a:cs typeface="Calibri"/>
                          <a:sym typeface="Calibri"/>
                        </a:rPr>
                        <a:t>: يدعو- يحثّ- يتوقع...</a:t>
                      </a:r>
                      <a:endParaRPr/>
                    </a:p>
                    <a:p>
                      <a:pPr indent="-342900" lvl="0" marL="342900" marR="0" rtl="1" algn="r">
                        <a:spcBef>
                          <a:spcPts val="0"/>
                        </a:spcBef>
                        <a:spcAft>
                          <a:spcPts val="0"/>
                        </a:spcAft>
                        <a:buClr>
                          <a:srgbClr val="002060"/>
                        </a:buClr>
                        <a:buSzPts val="2000"/>
                        <a:buFont typeface="Courier New"/>
                        <a:buChar char="o"/>
                      </a:pPr>
                      <a:r>
                        <a:rPr b="1" i="0" lang="ar-MA" sz="2000" u="none" cap="none" strike="noStrike">
                          <a:solidFill>
                            <a:srgbClr val="002060"/>
                          </a:solidFill>
                          <a:latin typeface="Calibri"/>
                          <a:ea typeface="Calibri"/>
                          <a:cs typeface="Calibri"/>
                          <a:sym typeface="Calibri"/>
                        </a:rPr>
                        <a:t>معجم</a:t>
                      </a:r>
                      <a:r>
                        <a:rPr b="0" i="0" lang="ar-MA" sz="2000" u="none" cap="none" strike="noStrike">
                          <a:solidFill>
                            <a:srgbClr val="002060"/>
                          </a:solidFill>
                          <a:latin typeface="Calibri"/>
                          <a:ea typeface="Calibri"/>
                          <a:cs typeface="Calibri"/>
                          <a:sym typeface="Calibri"/>
                        </a:rPr>
                        <a:t>: الاستعمال الواعي- المستقبل الرقمي- المسؤولية الرقمية</a:t>
                      </a:r>
                      <a:endParaRPr/>
                    </a:p>
                  </a:txBody>
                  <a:tcPr marT="45725" marB="45725" marR="91450" marL="91450"/>
                </a:tc>
                <a:tc>
                  <a:txBody>
                    <a:bodyPr/>
                    <a:lstStyle/>
                    <a:p>
                      <a:pPr indent="0" lvl="0" marL="0" marR="0" rtl="1" algn="r">
                        <a:spcBef>
                          <a:spcPts val="0"/>
                        </a:spcBef>
                        <a:spcAft>
                          <a:spcPts val="0"/>
                        </a:spcAft>
                        <a:buNone/>
                      </a:pPr>
                      <a:r>
                        <a:rPr b="0" i="0" lang="ar-MA" sz="2000" u="none" cap="none" strike="noStrike">
                          <a:solidFill>
                            <a:srgbClr val="002060"/>
                          </a:solidFill>
                          <a:latin typeface="Calibri"/>
                          <a:ea typeface="Calibri"/>
                          <a:cs typeface="Calibri"/>
                          <a:sym typeface="Calibri"/>
                        </a:rPr>
                        <a:t>- تلخيص + أفق مستقبلي أو تحذير أو دعوة للوعي</a:t>
                      </a:r>
                      <a:endParaRPr/>
                    </a:p>
                  </a:txBody>
                  <a:tcPr marT="45725" marB="45725" marR="91450" marL="91450"/>
                </a:tc>
                <a:tc>
                  <a:txBody>
                    <a:bodyPr/>
                    <a:lstStyle/>
                    <a:p>
                      <a:pPr indent="0" lvl="0" marL="0" marR="0" rtl="1" algn="ctr">
                        <a:spcBef>
                          <a:spcPts val="0"/>
                        </a:spcBef>
                        <a:spcAft>
                          <a:spcPts val="0"/>
                        </a:spcAft>
                        <a:buNone/>
                      </a:pPr>
                      <a:r>
                        <a:rPr b="1" i="0" lang="ar-MA" sz="1800" u="none" cap="none" strike="noStrike">
                          <a:solidFill>
                            <a:srgbClr val="002060"/>
                          </a:solidFill>
                          <a:latin typeface="Calibri"/>
                          <a:ea typeface="Calibri"/>
                          <a:cs typeface="Calibri"/>
                          <a:sym typeface="Calibri"/>
                        </a:rPr>
                        <a:t> (3) خاتمة التقرير الإخباري</a:t>
                      </a:r>
                      <a:br>
                        <a:rPr b="1" i="0" lang="ar-MA" sz="1800" u="none" cap="none" strike="noStrike">
                          <a:solidFill>
                            <a:srgbClr val="002060"/>
                          </a:solidFill>
                          <a:latin typeface="Calibri"/>
                          <a:ea typeface="Calibri"/>
                          <a:cs typeface="Calibri"/>
                          <a:sym typeface="Calibri"/>
                        </a:rPr>
                      </a:br>
                      <a:endParaRPr b="1" i="0" sz="1800" u="none" cap="none" strike="noStrike">
                        <a:solidFill>
                          <a:srgbClr val="002060"/>
                        </a:solidFill>
                        <a:latin typeface="Calibri"/>
                        <a:ea typeface="Calibri"/>
                        <a:cs typeface="Calibri"/>
                        <a:sym typeface="Calibri"/>
                      </a:endParaRPr>
                    </a:p>
                  </a:txBody>
                  <a:tcPr marT="45725" marB="45725" marR="91450" marL="91450" anchor="ct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pic>
        <p:nvPicPr>
          <p:cNvPr descr="Image générée" id="771" name="Google Shape;771;p42"/>
          <p:cNvPicPr preferRelativeResize="0"/>
          <p:nvPr/>
        </p:nvPicPr>
        <p:blipFill rotWithShape="1">
          <a:blip r:embed="rId3">
            <a:alphaModFix/>
          </a:blip>
          <a:srcRect b="41629" l="3381" r="70997" t="42118"/>
          <a:stretch/>
        </p:blipFill>
        <p:spPr>
          <a:xfrm>
            <a:off x="218921" y="63476"/>
            <a:ext cx="498102" cy="473924"/>
          </a:xfrm>
          <a:prstGeom prst="rect">
            <a:avLst/>
          </a:prstGeom>
          <a:noFill/>
          <a:ln>
            <a:noFill/>
          </a:ln>
        </p:spPr>
      </p:pic>
      <p:sp>
        <p:nvSpPr>
          <p:cNvPr id="772" name="Google Shape;772;p42"/>
          <p:cNvSpPr txBox="1"/>
          <p:nvPr/>
        </p:nvSpPr>
        <p:spPr>
          <a:xfrm>
            <a:off x="0" y="166253"/>
            <a:ext cx="11534490"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1800">
                <a:solidFill>
                  <a:srgbClr val="7F7F7F"/>
                </a:solidFill>
                <a:highlight>
                  <a:srgbClr val="FFFF00"/>
                </a:highlight>
                <a:latin typeface="Calibri"/>
                <a:ea typeface="Calibri"/>
                <a:cs typeface="Calibri"/>
                <a:sym typeface="Calibri"/>
              </a:rPr>
              <a:t>الكتابة المستقلة: </a:t>
            </a:r>
            <a:r>
              <a:rPr b="1" lang="ar-MA" sz="1800">
                <a:solidFill>
                  <a:srgbClr val="7F7F7F"/>
                </a:solidFill>
                <a:latin typeface="Calibri"/>
                <a:ea typeface="Calibri"/>
                <a:cs typeface="Calibri"/>
                <a:sym typeface="Calibri"/>
              </a:rPr>
              <a:t>الآن، تشتغلون فرديا على كتابة نص إخباري، انطلاقا من وضعية الكتابة المقترحة. أمامكم (15 دقيقة) </a:t>
            </a:r>
            <a:endParaRPr/>
          </a:p>
        </p:txBody>
      </p:sp>
      <p:sp>
        <p:nvSpPr>
          <p:cNvPr id="773" name="Google Shape;773;p42"/>
          <p:cNvSpPr txBox="1"/>
          <p:nvPr/>
        </p:nvSpPr>
        <p:spPr>
          <a:xfrm>
            <a:off x="919210" y="513955"/>
            <a:ext cx="10823060"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323F4F"/>
              </a:buClr>
              <a:buSzPts val="1400"/>
              <a:buFont typeface="Arial"/>
              <a:buNone/>
            </a:pPr>
            <a:r>
              <a:rPr lang="ar-MA" sz="1400">
                <a:solidFill>
                  <a:srgbClr val="AEAEAE"/>
                </a:solidFill>
                <a:latin typeface="Arial"/>
                <a:ea typeface="Arial"/>
                <a:cs typeface="Arial"/>
                <a:sym typeface="Arial"/>
              </a:rPr>
              <a:t>يوضح المدرس المطلوب ويدققه، ويحرص على مواكبة الإنجاز بالتجول بين الصفوف لتقديم الدعم لمن يحتاجه. ويحرص على ضبط الوقت لتخصيص فترة للاستماع إلى عينة من إنتاج التلاميذ حسب ما يسمح به الزمن، وتقديم تغذية راجعة حوله (يمكن للتقاسم أن يتم بشكل شفهي دون تدوين على السبورة)  </a:t>
            </a:r>
            <a:endParaRPr sz="1400">
              <a:solidFill>
                <a:srgbClr val="AEAEAE"/>
              </a:solidFill>
              <a:latin typeface="Arial"/>
              <a:ea typeface="Arial"/>
              <a:cs typeface="Arial"/>
              <a:sym typeface="Arial"/>
            </a:endParaRPr>
          </a:p>
        </p:txBody>
      </p:sp>
      <p:sp>
        <p:nvSpPr>
          <p:cNvPr id="774" name="Google Shape;774;p42"/>
          <p:cNvSpPr/>
          <p:nvPr/>
        </p:nvSpPr>
        <p:spPr>
          <a:xfrm>
            <a:off x="1563329" y="3044279"/>
            <a:ext cx="8957187" cy="769441"/>
          </a:xfrm>
          <a:prstGeom prst="rect">
            <a:avLst/>
          </a:prstGeom>
          <a:noFill/>
          <a:ln cap="flat" cmpd="sng" w="38100">
            <a:solidFill>
              <a:srgbClr val="FFC000"/>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ctr">
              <a:lnSpc>
                <a:spcPct val="100000"/>
              </a:lnSpc>
              <a:spcBef>
                <a:spcPts val="0"/>
              </a:spcBef>
              <a:spcAft>
                <a:spcPts val="0"/>
              </a:spcAft>
              <a:buNone/>
            </a:pPr>
            <a:r>
              <a:rPr b="1" lang="ar-MA" sz="4400">
                <a:solidFill>
                  <a:schemeClr val="dk1"/>
                </a:solidFill>
                <a:latin typeface="Calibri"/>
                <a:ea typeface="Calibri"/>
                <a:cs typeface="Calibri"/>
                <a:sym typeface="Calibri"/>
              </a:rPr>
              <a:t>فترة للتحضير </a:t>
            </a:r>
            <a:endParaRPr b="0" i="0" sz="4400" u="none" cap="none" strike="noStrike">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pic>
        <p:nvPicPr>
          <p:cNvPr descr="Image générée" id="779" name="Google Shape;779;p43"/>
          <p:cNvPicPr preferRelativeResize="0"/>
          <p:nvPr/>
        </p:nvPicPr>
        <p:blipFill rotWithShape="1">
          <a:blip r:embed="rId3">
            <a:alphaModFix/>
          </a:blip>
          <a:srcRect b="41629" l="3381" r="70997" t="42118"/>
          <a:stretch/>
        </p:blipFill>
        <p:spPr>
          <a:xfrm>
            <a:off x="218921" y="63476"/>
            <a:ext cx="498102" cy="473924"/>
          </a:xfrm>
          <a:prstGeom prst="rect">
            <a:avLst/>
          </a:prstGeom>
          <a:noFill/>
          <a:ln>
            <a:noFill/>
          </a:ln>
        </p:spPr>
      </p:pic>
      <p:pic>
        <p:nvPicPr>
          <p:cNvPr descr="‫Lovepik- صورة JPG-501123007 id صورة فوتوغرافية بحث - صور معلمة أنثى تكتب  على السبورة‬‎" id="780" name="Google Shape;780;p43"/>
          <p:cNvPicPr preferRelativeResize="0"/>
          <p:nvPr/>
        </p:nvPicPr>
        <p:blipFill rotWithShape="1">
          <a:blip r:embed="rId4">
            <a:alphaModFix/>
          </a:blip>
          <a:srcRect b="0" l="0" r="0" t="0"/>
          <a:stretch/>
        </p:blipFill>
        <p:spPr>
          <a:xfrm>
            <a:off x="3832561" y="2312885"/>
            <a:ext cx="7285703" cy="3497979"/>
          </a:xfrm>
          <a:prstGeom prst="rect">
            <a:avLst/>
          </a:prstGeom>
          <a:noFill/>
          <a:ln>
            <a:noFill/>
          </a:ln>
        </p:spPr>
      </p:pic>
      <p:sp>
        <p:nvSpPr>
          <p:cNvPr id="781" name="Google Shape;781;p43"/>
          <p:cNvSpPr txBox="1"/>
          <p:nvPr/>
        </p:nvSpPr>
        <p:spPr>
          <a:xfrm>
            <a:off x="919210" y="215435"/>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7F7F7F"/>
              </a:buClr>
              <a:buSzPts val="2222"/>
              <a:buFont typeface="Calibri"/>
              <a:buNone/>
            </a:pPr>
            <a:r>
              <a:rPr b="1" lang="ar-MA" sz="2000">
                <a:solidFill>
                  <a:srgbClr val="7F7F7F"/>
                </a:solidFill>
                <a:latin typeface="Calibri"/>
                <a:ea typeface="Calibri"/>
                <a:cs typeface="Calibri"/>
                <a:sym typeface="Calibri"/>
              </a:rPr>
              <a:t>ورشة الكتابة: </a:t>
            </a:r>
            <a:r>
              <a:rPr b="1" lang="ar-MA" sz="2000">
                <a:solidFill>
                  <a:srgbClr val="0070C0"/>
                </a:solidFill>
                <a:latin typeface="Calibri"/>
                <a:ea typeface="Calibri"/>
                <a:cs typeface="Calibri"/>
                <a:sym typeface="Calibri"/>
              </a:rPr>
              <a:t>الكتابة المستقلة- </a:t>
            </a:r>
            <a:r>
              <a:rPr b="1" lang="ar-MA" sz="2000">
                <a:solidFill>
                  <a:srgbClr val="FF0000"/>
                </a:solidFill>
                <a:latin typeface="Calibri"/>
                <a:ea typeface="Calibri"/>
                <a:cs typeface="Calibri"/>
                <a:sym typeface="Calibri"/>
              </a:rPr>
              <a:t>لنستمع إلى إنتاجاتكم </a:t>
            </a:r>
            <a:endParaRPr/>
          </a:p>
        </p:txBody>
      </p:sp>
      <p:sp>
        <p:nvSpPr>
          <p:cNvPr id="782" name="Google Shape;782;p43"/>
          <p:cNvSpPr txBox="1"/>
          <p:nvPr/>
        </p:nvSpPr>
        <p:spPr>
          <a:xfrm>
            <a:off x="334296" y="511807"/>
            <a:ext cx="11493909" cy="452824"/>
          </a:xfrm>
          <a:prstGeom prst="rect">
            <a:avLst/>
          </a:prstGeom>
          <a:noFill/>
          <a:ln>
            <a:noFill/>
          </a:ln>
        </p:spPr>
        <p:txBody>
          <a:bodyPr anchorCtr="0" anchor="ctr" bIns="45700" lIns="91425" spcFirstLastPara="1" rIns="91425" wrap="square" tIns="45700">
            <a:normAutofit fontScale="92500" lnSpcReduction="20000"/>
          </a:bodyPr>
          <a:lstStyle/>
          <a:p>
            <a:pPr indent="0" lvl="0" marL="0" marR="0" rtl="1" algn="r">
              <a:lnSpc>
                <a:spcPct val="90000"/>
              </a:lnSpc>
              <a:spcBef>
                <a:spcPts val="0"/>
              </a:spcBef>
              <a:spcAft>
                <a:spcPts val="0"/>
              </a:spcAft>
              <a:buClr>
                <a:srgbClr val="AEABAB"/>
              </a:buClr>
              <a:buSzPct val="94594"/>
              <a:buFont typeface="Calibri"/>
              <a:buNone/>
            </a:pPr>
            <a:r>
              <a:rPr lang="ar-MA" sz="1600">
                <a:solidFill>
                  <a:srgbClr val="AEAEAE"/>
                </a:solidFill>
                <a:latin typeface="Calibri"/>
                <a:ea typeface="Calibri"/>
                <a:cs typeface="Calibri"/>
                <a:sym typeface="Calibri"/>
              </a:rPr>
              <a:t>يختار المدرس 3 نماذج للقراءة، فيختار نموذجا يدون على السبورة و يدعو باقي التلاميذ إلى إبداء الرأي، وبعد  تقديم التغذية الراجعة  وتجويد المنتج والتنويه بالعمل وبالانخراط الفعال لجماعة الفصل</a:t>
            </a:r>
            <a:r>
              <a:rPr b="1" lang="ar-MA" sz="1600">
                <a:solidFill>
                  <a:srgbClr val="AEAEAE"/>
                </a:solidFill>
                <a:latin typeface="Calibri"/>
                <a:ea typeface="Calibri"/>
                <a:cs typeface="Calibri"/>
                <a:sym typeface="Calibri"/>
              </a:rPr>
              <a:t>، </a:t>
            </a:r>
            <a:r>
              <a:rPr lang="ar-MA" sz="1600">
                <a:solidFill>
                  <a:srgbClr val="AEAEAE"/>
                </a:solidFill>
                <a:latin typeface="Calibri"/>
                <a:ea typeface="Calibri"/>
                <a:cs typeface="Calibri"/>
                <a:sym typeface="Calibri"/>
              </a:rPr>
              <a:t>يطلب نقل النص إلى الدفاتر.</a:t>
            </a:r>
            <a:endParaRPr sz="1400">
              <a:solidFill>
                <a:srgbClr val="AEABAB"/>
              </a:solidFill>
              <a:latin typeface="Play"/>
              <a:ea typeface="Play"/>
              <a:cs typeface="Play"/>
              <a:sym typeface="Play"/>
            </a:endParaRPr>
          </a:p>
        </p:txBody>
      </p:sp>
      <p:sp>
        <p:nvSpPr>
          <p:cNvPr id="783" name="Google Shape;783;p43"/>
          <p:cNvSpPr txBox="1"/>
          <p:nvPr/>
        </p:nvSpPr>
        <p:spPr>
          <a:xfrm>
            <a:off x="1433469" y="1214055"/>
            <a:ext cx="9439818" cy="487465"/>
          </a:xfrm>
          <a:prstGeom prst="rect">
            <a:avLst/>
          </a:prstGeom>
          <a:solidFill>
            <a:srgbClr val="FFF2CC"/>
          </a:solidFill>
          <a:ln>
            <a:noFill/>
          </a:ln>
        </p:spPr>
        <p:txBody>
          <a:bodyPr anchorCtr="0" anchor="t" bIns="45700" lIns="91425" spcFirstLastPara="1" rIns="91425" wrap="square" tIns="45700">
            <a:spAutoFit/>
          </a:bodyPr>
          <a:lstStyle/>
          <a:p>
            <a:pPr indent="0" lvl="0" marL="0" marR="0" rtl="1" algn="r">
              <a:lnSpc>
                <a:spcPct val="107000"/>
              </a:lnSpc>
              <a:spcBef>
                <a:spcPts val="0"/>
              </a:spcBef>
              <a:spcAft>
                <a:spcPts val="0"/>
              </a:spcAft>
              <a:buClr>
                <a:schemeClr val="dk1"/>
              </a:buClr>
              <a:buSzPts val="2400"/>
              <a:buFont typeface="Calibri"/>
              <a:buNone/>
            </a:pPr>
            <a:r>
              <a:rPr b="1" i="0" lang="ar-MA" sz="2400" u="none" cap="none" strike="noStrike">
                <a:solidFill>
                  <a:schemeClr val="dk1"/>
                </a:solidFill>
                <a:latin typeface="Calibri"/>
                <a:ea typeface="Calibri"/>
                <a:cs typeface="Calibri"/>
                <a:sym typeface="Calibri"/>
              </a:rPr>
              <a:t> يواكب المدرس الإجابات ويتعهدها بالتصويب والتعزيز.. </a:t>
            </a:r>
            <a:endParaRPr b="1" i="0" sz="2400" u="none" cap="none" strike="noStrike">
              <a:solidFill>
                <a:schemeClr val="dk1"/>
              </a:solidFill>
              <a:latin typeface="Calibri"/>
              <a:ea typeface="Calibri"/>
              <a:cs typeface="Calibri"/>
              <a:sym typeface="Calibri"/>
            </a:endParaRPr>
          </a:p>
        </p:txBody>
      </p:sp>
      <p:pic>
        <p:nvPicPr>
          <p:cNvPr descr="Public Speaking Made Easy | First United Bank" id="784" name="Google Shape;784;p43"/>
          <p:cNvPicPr preferRelativeResize="0"/>
          <p:nvPr/>
        </p:nvPicPr>
        <p:blipFill rotWithShape="1">
          <a:blip r:embed="rId5">
            <a:alphaModFix/>
          </a:blip>
          <a:srcRect b="0" l="0" r="0" t="0"/>
          <a:stretch/>
        </p:blipFill>
        <p:spPr>
          <a:xfrm>
            <a:off x="334296" y="3428999"/>
            <a:ext cx="3323304" cy="3272558"/>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pic>
        <p:nvPicPr>
          <p:cNvPr descr="Image générée" id="789" name="Google Shape;789;p44"/>
          <p:cNvPicPr preferRelativeResize="0"/>
          <p:nvPr/>
        </p:nvPicPr>
        <p:blipFill rotWithShape="1">
          <a:blip r:embed="rId3">
            <a:alphaModFix/>
          </a:blip>
          <a:srcRect b="41629" l="3381" r="70997" t="42118"/>
          <a:stretch/>
        </p:blipFill>
        <p:spPr>
          <a:xfrm>
            <a:off x="218921" y="63476"/>
            <a:ext cx="498102" cy="473924"/>
          </a:xfrm>
          <a:prstGeom prst="rect">
            <a:avLst/>
          </a:prstGeom>
          <a:noFill/>
          <a:ln>
            <a:noFill/>
          </a:ln>
        </p:spPr>
      </p:pic>
      <p:sp>
        <p:nvSpPr>
          <p:cNvPr id="790" name="Google Shape;790;p44"/>
          <p:cNvSpPr txBox="1"/>
          <p:nvPr/>
        </p:nvSpPr>
        <p:spPr>
          <a:xfrm>
            <a:off x="0" y="166253"/>
            <a:ext cx="11534490"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1800">
                <a:solidFill>
                  <a:srgbClr val="7F7F7F"/>
                </a:solidFill>
                <a:highlight>
                  <a:srgbClr val="FFFF00"/>
                </a:highlight>
                <a:latin typeface="Calibri"/>
                <a:ea typeface="Calibri"/>
                <a:cs typeface="Calibri"/>
                <a:sym typeface="Calibri"/>
              </a:rPr>
              <a:t>الكتابة المستقلة: </a:t>
            </a:r>
            <a:r>
              <a:rPr b="1" lang="ar-MA" sz="1800">
                <a:solidFill>
                  <a:srgbClr val="7F7F7F"/>
                </a:solidFill>
                <a:latin typeface="Calibri"/>
                <a:ea typeface="Calibri"/>
                <a:cs typeface="Calibri"/>
                <a:sym typeface="Calibri"/>
              </a:rPr>
              <a:t>الآن، تشتغلون فرديا على كتابة مقدمة نص إخباري، انطلاقا من وضعية الكتابة الواردة في ص 57 من الكراسة. أمامكم (07 دقائق) </a:t>
            </a:r>
            <a:endParaRPr/>
          </a:p>
        </p:txBody>
      </p:sp>
      <p:sp>
        <p:nvSpPr>
          <p:cNvPr id="791" name="Google Shape;791;p44"/>
          <p:cNvSpPr txBox="1"/>
          <p:nvPr/>
        </p:nvSpPr>
        <p:spPr>
          <a:xfrm>
            <a:off x="1012791" y="2135983"/>
            <a:ext cx="10396622" cy="4284506"/>
          </a:xfrm>
          <a:prstGeom prst="rect">
            <a:avLst/>
          </a:prstGeom>
          <a:solidFill>
            <a:srgbClr val="F2F2F2"/>
          </a:solidFill>
          <a:ln>
            <a:noFill/>
          </a:ln>
        </p:spPr>
        <p:txBody>
          <a:bodyPr anchorCtr="0" anchor="t" bIns="45700" lIns="91425" spcFirstLastPara="1" rIns="91425" wrap="square" tIns="45700">
            <a:spAutoFit/>
          </a:bodyPr>
          <a:lstStyle/>
          <a:p>
            <a:pPr indent="0" lvl="0" marL="0" marR="0" rtl="1" algn="just">
              <a:lnSpc>
                <a:spcPct val="107000"/>
              </a:lnSpc>
              <a:spcBef>
                <a:spcPts val="0"/>
              </a:spcBef>
              <a:spcAft>
                <a:spcPts val="0"/>
              </a:spcAft>
              <a:buNone/>
            </a:pPr>
            <a:r>
              <a:rPr lang="ar-MA" sz="3200">
                <a:solidFill>
                  <a:schemeClr val="dk1"/>
                </a:solidFill>
                <a:latin typeface="Calibri"/>
                <a:ea typeface="Calibri"/>
                <a:cs typeface="Calibri"/>
                <a:sym typeface="Calibri"/>
              </a:rPr>
              <a:t>..........................................................................................................................................................................................................................................................................................................................................................................................................................................................................................................................................................................................................................................................................................................................................................................................</a:t>
            </a:r>
            <a:endParaRPr sz="2400">
              <a:solidFill>
                <a:schemeClr val="dk1"/>
              </a:solidFill>
              <a:latin typeface="Calibri"/>
              <a:ea typeface="Calibri"/>
              <a:cs typeface="Calibri"/>
              <a:sym typeface="Calibri"/>
            </a:endParaRPr>
          </a:p>
        </p:txBody>
      </p:sp>
      <p:sp>
        <p:nvSpPr>
          <p:cNvPr id="792" name="Google Shape;792;p44"/>
          <p:cNvSpPr txBox="1"/>
          <p:nvPr/>
        </p:nvSpPr>
        <p:spPr>
          <a:xfrm>
            <a:off x="4678855" y="1545609"/>
            <a:ext cx="2834290" cy="457781"/>
          </a:xfrm>
          <a:prstGeom prst="rect">
            <a:avLst/>
          </a:prstGeom>
          <a:solidFill>
            <a:srgbClr val="93DCF8"/>
          </a:solid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B050"/>
              </a:buClr>
              <a:buSzPts val="2800"/>
              <a:buFont typeface="Arial"/>
              <a:buNone/>
            </a:pPr>
            <a:r>
              <a:rPr b="1" i="0" lang="ar-MA" sz="2800">
                <a:solidFill>
                  <a:srgbClr val="00B050"/>
                </a:solidFill>
                <a:latin typeface="Arial"/>
                <a:ea typeface="Arial"/>
                <a:cs typeface="Arial"/>
                <a:sym typeface="Arial"/>
              </a:rPr>
              <a:t>الإنجاز</a:t>
            </a:r>
            <a:endParaRPr/>
          </a:p>
          <a:p>
            <a:pPr indent="0" lvl="0" marL="0" marR="0" rtl="0" algn="r">
              <a:lnSpc>
                <a:spcPct val="90000"/>
              </a:lnSpc>
              <a:spcBef>
                <a:spcPts val="1000"/>
              </a:spcBef>
              <a:spcAft>
                <a:spcPts val="0"/>
              </a:spcAft>
              <a:buClr>
                <a:srgbClr val="AEAEAE"/>
              </a:buClr>
              <a:buSzPts val="2800"/>
              <a:buFont typeface="Arial"/>
              <a:buNone/>
            </a:pPr>
            <a:r>
              <a:t/>
            </a:r>
            <a:endParaRPr i="0" sz="2800">
              <a:solidFill>
                <a:srgbClr val="00B050"/>
              </a:solidFill>
              <a:latin typeface="Arial"/>
              <a:ea typeface="Arial"/>
              <a:cs typeface="Arial"/>
              <a:sym typeface="Arial"/>
            </a:endParaRPr>
          </a:p>
        </p:txBody>
      </p:sp>
      <p:sp>
        <p:nvSpPr>
          <p:cNvPr id="793" name="Google Shape;793;p44"/>
          <p:cNvSpPr txBox="1"/>
          <p:nvPr/>
        </p:nvSpPr>
        <p:spPr>
          <a:xfrm>
            <a:off x="919210" y="513955"/>
            <a:ext cx="10823060" cy="3877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323F4F"/>
              </a:buClr>
              <a:buSzPts val="1400"/>
              <a:buFont typeface="Arial"/>
              <a:buNone/>
            </a:pPr>
            <a:r>
              <a:rPr lang="ar-MA" sz="1400">
                <a:solidFill>
                  <a:srgbClr val="AEAEAE"/>
                </a:solidFill>
                <a:latin typeface="Arial"/>
                <a:ea typeface="Arial"/>
                <a:cs typeface="Arial"/>
                <a:sym typeface="Arial"/>
              </a:rPr>
              <a:t>يوضح المدرس المطلوب ويدققه، ويحرص على مواكبة الإنجاز بالتجول بين الصفوف لتقديم الدعم لمن يحتاجه. ويحرص على ضبط الوقت لتخصيص فترة للاستماع إلى عينة من إنتاج التلاميذ حسب ما يسمح به الزمن، وتقديم تغذية راجعة حوله (يمكن للتقاسم أن يتم بشكل شفهي دون تدوين على السبورة)  </a:t>
            </a:r>
            <a:endParaRPr sz="1400">
              <a:solidFill>
                <a:srgbClr val="AEAEAE"/>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797" name="Shape 797"/>
        <p:cNvGrpSpPr/>
        <p:nvPr/>
      </p:nvGrpSpPr>
      <p:grpSpPr>
        <a:xfrm>
          <a:off x="0" y="0"/>
          <a:ext cx="0" cy="0"/>
          <a:chOff x="0" y="0"/>
          <a:chExt cx="0" cy="0"/>
        </a:xfrm>
      </p:grpSpPr>
      <p:grpSp>
        <p:nvGrpSpPr>
          <p:cNvPr id="798" name="Google Shape;798;p45"/>
          <p:cNvGrpSpPr/>
          <p:nvPr/>
        </p:nvGrpSpPr>
        <p:grpSpPr>
          <a:xfrm>
            <a:off x="812158" y="844906"/>
            <a:ext cx="10567685" cy="5198169"/>
            <a:chOff x="2184399" y="1402024"/>
            <a:chExt cx="7823200" cy="4942038"/>
          </a:xfrm>
        </p:grpSpPr>
        <p:sp>
          <p:nvSpPr>
            <p:cNvPr id="799" name="Google Shape;799;p45"/>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800" name="Google Shape;800;p45"/>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grpSp>
        <p:nvGrpSpPr>
          <p:cNvPr id="801" name="Google Shape;801;p45"/>
          <p:cNvGrpSpPr/>
          <p:nvPr/>
        </p:nvGrpSpPr>
        <p:grpSpPr>
          <a:xfrm>
            <a:off x="8559384" y="4917801"/>
            <a:ext cx="2662518" cy="936371"/>
            <a:chOff x="8559384" y="4917801"/>
            <a:chExt cx="2662517" cy="936370"/>
          </a:xfrm>
        </p:grpSpPr>
        <p:sp>
          <p:nvSpPr>
            <p:cNvPr id="802" name="Google Shape;802;p45"/>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803" name="Google Shape;803;p45"/>
            <p:cNvSpPr/>
            <p:nvPr/>
          </p:nvSpPr>
          <p:spPr>
            <a:xfrm>
              <a:off x="8559384" y="5060928"/>
              <a:ext cx="1806702"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lang="ar-MA" sz="3600">
                  <a:solidFill>
                    <a:srgbClr val="000000"/>
                  </a:solidFill>
                  <a:latin typeface="Calibri"/>
                  <a:ea typeface="Calibri"/>
                  <a:cs typeface="Calibri"/>
                  <a:sym typeface="Calibri"/>
                </a:rPr>
                <a:t> 5دقائق</a:t>
              </a:r>
              <a:endParaRPr/>
            </a:p>
          </p:txBody>
        </p:sp>
      </p:grpSp>
      <p:sp>
        <p:nvSpPr>
          <p:cNvPr id="804" name="Google Shape;804;p45"/>
          <p:cNvSpPr txBox="1"/>
          <p:nvPr/>
        </p:nvSpPr>
        <p:spPr>
          <a:xfrm>
            <a:off x="2455648" y="3675675"/>
            <a:ext cx="7007087" cy="906595"/>
          </a:xfrm>
          <a:prstGeom prst="rect">
            <a:avLst/>
          </a:prstGeom>
          <a:noFill/>
          <a:ln>
            <a:noFill/>
          </a:ln>
        </p:spPr>
        <p:txBody>
          <a:bodyPr anchorCtr="0" anchor="t" bIns="45700" lIns="91425" spcFirstLastPara="1" rIns="91425" wrap="square" tIns="45700">
            <a:spAutoFit/>
          </a:bodyPr>
          <a:lstStyle/>
          <a:p>
            <a:pPr indent="0" lvl="0" marL="0" marR="0" rtl="0" algn="ctr">
              <a:lnSpc>
                <a:spcPct val="131218"/>
              </a:lnSpc>
              <a:spcBef>
                <a:spcPts val="0"/>
              </a:spcBef>
              <a:spcAft>
                <a:spcPts val="0"/>
              </a:spcAft>
              <a:buNone/>
            </a:pPr>
            <a:r>
              <a:rPr b="1" i="0" lang="ar-MA" sz="4400" u="none" cap="none" strike="noStrike">
                <a:solidFill>
                  <a:srgbClr val="F19D19"/>
                </a:solidFill>
                <a:latin typeface="Calibri"/>
                <a:ea typeface="Calibri"/>
                <a:cs typeface="Calibri"/>
                <a:sym typeface="Calibri"/>
              </a:rPr>
              <a:t>اختتام الحصة</a:t>
            </a:r>
            <a:endParaRPr/>
          </a:p>
        </p:txBody>
      </p:sp>
      <p:pic>
        <p:nvPicPr>
          <p:cNvPr id="805" name="Google Shape;805;p45"/>
          <p:cNvPicPr preferRelativeResize="0"/>
          <p:nvPr/>
        </p:nvPicPr>
        <p:blipFill rotWithShape="1">
          <a:blip r:embed="rId4">
            <a:alphaModFix/>
          </a:blip>
          <a:srcRect b="0" l="0" r="0" t="0"/>
          <a:stretch/>
        </p:blipFill>
        <p:spPr>
          <a:xfrm>
            <a:off x="5287051" y="1448277"/>
            <a:ext cx="2084271" cy="2084271"/>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46"/>
          <p:cNvSpPr txBox="1"/>
          <p:nvPr/>
        </p:nvSpPr>
        <p:spPr>
          <a:xfrm>
            <a:off x="78656" y="173067"/>
            <a:ext cx="11298238"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من يذكرني بالهدف من درس اليوم؟</a:t>
            </a:r>
            <a:endParaRPr sz="1800">
              <a:solidFill>
                <a:schemeClr val="dk1"/>
              </a:solidFill>
              <a:latin typeface="Arial"/>
              <a:ea typeface="Arial"/>
              <a:cs typeface="Arial"/>
              <a:sym typeface="Arial"/>
            </a:endParaRPr>
          </a:p>
        </p:txBody>
      </p:sp>
      <p:sp>
        <p:nvSpPr>
          <p:cNvPr id="811" name="Google Shape;811;p46"/>
          <p:cNvSpPr txBox="1"/>
          <p:nvPr/>
        </p:nvSpPr>
        <p:spPr>
          <a:xfrm>
            <a:off x="2232894" y="531479"/>
            <a:ext cx="9144000" cy="371838"/>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يوجه المدرس  المتعلمين إلى التذكير بالهدف من الحصة ونمط الكتابة موضوع التدرب.</a:t>
            </a:r>
            <a:endParaRPr b="0" i="0" sz="1400" u="none" cap="none" strike="noStrike">
              <a:solidFill>
                <a:srgbClr val="AEABAB"/>
              </a:solidFill>
              <a:latin typeface="Calibri"/>
              <a:ea typeface="Calibri"/>
              <a:cs typeface="Calibri"/>
              <a:sym typeface="Calibri"/>
            </a:endParaRPr>
          </a:p>
        </p:txBody>
      </p:sp>
      <p:sp>
        <p:nvSpPr>
          <p:cNvPr id="812" name="Google Shape;812;p46"/>
          <p:cNvSpPr/>
          <p:nvPr/>
        </p:nvSpPr>
        <p:spPr>
          <a:xfrm>
            <a:off x="516835" y="2499691"/>
            <a:ext cx="10018103" cy="185861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Clr>
                <a:schemeClr val="dk1"/>
              </a:buClr>
              <a:buSzPts val="3200"/>
              <a:buFont typeface="Calibri"/>
              <a:buNone/>
            </a:pPr>
            <a:r>
              <a:rPr b="1" i="0" lang="ar-MA" sz="3200" u="none" cap="none" strike="noStrike">
                <a:solidFill>
                  <a:schemeClr val="dk1"/>
                </a:solidFill>
                <a:latin typeface="Calibri"/>
                <a:ea typeface="Calibri"/>
                <a:cs typeface="Calibri"/>
                <a:sym typeface="Calibri"/>
              </a:rPr>
              <a:t>1- </a:t>
            </a:r>
            <a:r>
              <a:rPr b="1" i="0" lang="ar-MA" sz="3200" u="none" cap="none" strike="noStrike">
                <a:solidFill>
                  <a:srgbClr val="002060"/>
                </a:solidFill>
                <a:latin typeface="Calibri"/>
                <a:ea typeface="Calibri"/>
                <a:cs typeface="Calibri"/>
                <a:sym typeface="Calibri"/>
              </a:rPr>
              <a:t>الهدف من درس اليوم هو: </a:t>
            </a:r>
            <a:endParaRPr/>
          </a:p>
          <a:p>
            <a:pPr indent="0" lvl="1" marL="457200" marR="0" rtl="1" algn="r">
              <a:spcBef>
                <a:spcPts val="0"/>
              </a:spcBef>
              <a:spcAft>
                <a:spcPts val="0"/>
              </a:spcAft>
              <a:buNone/>
            </a:pPr>
            <a:r>
              <a:rPr b="1" i="0" lang="ar-MA" sz="3200" u="none" cap="none" strike="noStrike">
                <a:solidFill>
                  <a:srgbClr val="0070C0"/>
                </a:solidFill>
                <a:latin typeface="Calibri"/>
                <a:ea typeface="Calibri"/>
                <a:cs typeface="Calibri"/>
                <a:sym typeface="Calibri"/>
              </a:rPr>
              <a:t>- تطبيق المكتسبات القبلية على نص نموذج؛</a:t>
            </a:r>
            <a:endParaRPr/>
          </a:p>
          <a:p>
            <a:pPr indent="0" lvl="1" marL="457200" marR="0" rtl="1" algn="r">
              <a:spcBef>
                <a:spcPts val="0"/>
              </a:spcBef>
              <a:spcAft>
                <a:spcPts val="0"/>
              </a:spcAft>
              <a:buNone/>
            </a:pPr>
            <a:r>
              <a:rPr b="1" i="0" lang="ar-MA" sz="3200" u="none" cap="none" strike="noStrike">
                <a:solidFill>
                  <a:srgbClr val="0070C0"/>
                </a:solidFill>
                <a:latin typeface="Calibri"/>
                <a:ea typeface="Calibri"/>
                <a:cs typeface="Calibri"/>
                <a:sym typeface="Calibri"/>
              </a:rPr>
              <a:t> - التدرب على كتابة نص إخباري.</a:t>
            </a:r>
            <a:endParaRPr b="1" i="0" sz="3200" u="none" cap="none" strike="noStrike">
              <a:solidFill>
                <a:srgbClr val="0070C0"/>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sp>
        <p:nvSpPr>
          <p:cNvPr id="817" name="Google Shape;817;p47"/>
          <p:cNvSpPr txBox="1"/>
          <p:nvPr/>
        </p:nvSpPr>
        <p:spPr>
          <a:xfrm>
            <a:off x="0" y="152759"/>
            <a:ext cx="11298238"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ماذا تعرفنا خلال الحصة؟</a:t>
            </a:r>
            <a:endParaRPr sz="1800">
              <a:solidFill>
                <a:schemeClr val="dk1"/>
              </a:solidFill>
              <a:latin typeface="Arial"/>
              <a:ea typeface="Arial"/>
              <a:cs typeface="Arial"/>
              <a:sym typeface="Arial"/>
            </a:endParaRPr>
          </a:p>
        </p:txBody>
      </p:sp>
      <p:sp>
        <p:nvSpPr>
          <p:cNvPr id="818" name="Google Shape;818;p47"/>
          <p:cNvSpPr txBox="1"/>
          <p:nvPr/>
        </p:nvSpPr>
        <p:spPr>
          <a:xfrm>
            <a:off x="2087472" y="580638"/>
            <a:ext cx="9144000" cy="375552"/>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يطلب المدرس من المتعلمين التذكير ب</a:t>
            </a:r>
            <a:r>
              <a:rPr lang="ar-MA" sz="1400">
                <a:solidFill>
                  <a:srgbClr val="AEABAB"/>
                </a:solidFill>
                <a:latin typeface="Calibri"/>
                <a:ea typeface="Calibri"/>
                <a:cs typeface="Calibri"/>
                <a:sym typeface="Calibri"/>
              </a:rPr>
              <a:t>أهم أنشطة الحصة بالتدرج </a:t>
            </a:r>
            <a:r>
              <a:rPr b="0" i="0" lang="ar-MA" sz="1400" u="none" cap="none" strike="noStrike">
                <a:solidFill>
                  <a:srgbClr val="AEABAB"/>
                </a:solidFill>
                <a:latin typeface="Calibri"/>
                <a:ea typeface="Calibri"/>
                <a:cs typeface="Calibri"/>
                <a:sym typeface="Calibri"/>
              </a:rPr>
              <a:t>..</a:t>
            </a:r>
            <a:endParaRPr b="0" i="0" sz="4400" u="none" cap="none" strike="noStrike">
              <a:solidFill>
                <a:schemeClr val="dk1"/>
              </a:solidFill>
              <a:latin typeface="Calibri"/>
              <a:ea typeface="Calibri"/>
              <a:cs typeface="Calibri"/>
              <a:sym typeface="Calibri"/>
            </a:endParaRPr>
          </a:p>
        </p:txBody>
      </p:sp>
      <p:grpSp>
        <p:nvGrpSpPr>
          <p:cNvPr id="819" name="Google Shape;819;p47"/>
          <p:cNvGrpSpPr/>
          <p:nvPr/>
        </p:nvGrpSpPr>
        <p:grpSpPr>
          <a:xfrm>
            <a:off x="171054" y="1846120"/>
            <a:ext cx="11422232" cy="4953221"/>
            <a:chOff x="0" y="0"/>
            <a:chExt cx="11422232" cy="4953221"/>
          </a:xfrm>
        </p:grpSpPr>
        <p:sp>
          <p:nvSpPr>
            <p:cNvPr id="820" name="Google Shape;820;p47"/>
            <p:cNvSpPr/>
            <p:nvPr/>
          </p:nvSpPr>
          <p:spPr>
            <a:xfrm rot="10800000">
              <a:off x="0" y="1485966"/>
              <a:ext cx="10956130" cy="1981288"/>
            </a:xfrm>
            <a:prstGeom prst="notchedRightArrow">
              <a:avLst>
                <a:gd fmla="val 50000" name="adj1"/>
                <a:gd fmla="val 50000" name="adj2"/>
              </a:avLst>
            </a:prstGeom>
            <a:solidFill>
              <a:srgbClr val="FFE8CA"/>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821" name="Google Shape;821;p47"/>
            <p:cNvSpPr/>
            <p:nvPr/>
          </p:nvSpPr>
          <p:spPr>
            <a:xfrm>
              <a:off x="6146118" y="0"/>
              <a:ext cx="4809890" cy="1981288"/>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822" name="Google Shape;822;p47"/>
            <p:cNvSpPr txBox="1"/>
            <p:nvPr/>
          </p:nvSpPr>
          <p:spPr>
            <a:xfrm>
              <a:off x="5478632" y="0"/>
              <a:ext cx="5943600" cy="1981288"/>
            </a:xfrm>
            <a:prstGeom prst="rect">
              <a:avLst/>
            </a:prstGeom>
            <a:noFill/>
            <a:ln>
              <a:noFill/>
            </a:ln>
          </p:spPr>
          <p:txBody>
            <a:bodyPr anchorCtr="0" anchor="b" bIns="256025" lIns="256025" spcFirstLastPara="1" rIns="256025" wrap="square" tIns="256025">
              <a:noAutofit/>
            </a:bodyPr>
            <a:lstStyle/>
            <a:p>
              <a:pPr indent="0" lvl="0" marL="0" marR="0" rtl="0" algn="ctr">
                <a:lnSpc>
                  <a:spcPct val="90000"/>
                </a:lnSpc>
                <a:spcBef>
                  <a:spcPts val="0"/>
                </a:spcBef>
                <a:spcAft>
                  <a:spcPts val="0"/>
                </a:spcAft>
                <a:buNone/>
              </a:pPr>
              <a:r>
                <a:rPr b="1" lang="ar-MA" sz="3600">
                  <a:solidFill>
                    <a:srgbClr val="002060"/>
                  </a:solidFill>
                  <a:latin typeface="Calibri"/>
                  <a:ea typeface="Calibri"/>
                  <a:cs typeface="Calibri"/>
                  <a:sym typeface="Calibri"/>
                </a:rPr>
                <a:t>تفعيل المكتسبات القبلية حول كتابة </a:t>
              </a:r>
              <a:r>
                <a:rPr b="1" i="0" lang="ar-MA" sz="3600" u="none" cap="none" strike="noStrike">
                  <a:solidFill>
                    <a:srgbClr val="002060"/>
                  </a:solidFill>
                  <a:latin typeface="Calibri"/>
                  <a:ea typeface="Calibri"/>
                  <a:cs typeface="Calibri"/>
                  <a:sym typeface="Calibri"/>
                </a:rPr>
                <a:t>نص الإخباري:</a:t>
              </a:r>
              <a:endParaRPr/>
            </a:p>
            <a:p>
              <a:pPr indent="0" lvl="0" marL="0" marR="0" rtl="0" algn="ctr">
                <a:lnSpc>
                  <a:spcPct val="90000"/>
                </a:lnSpc>
                <a:spcBef>
                  <a:spcPts val="0"/>
                </a:spcBef>
                <a:spcAft>
                  <a:spcPts val="0"/>
                </a:spcAft>
                <a:buNone/>
              </a:pPr>
              <a:r>
                <a:rPr b="1" i="0" lang="ar-MA" sz="3600" u="none" cap="none" strike="noStrike">
                  <a:solidFill>
                    <a:srgbClr val="002060"/>
                  </a:solidFill>
                  <a:latin typeface="Calibri"/>
                  <a:ea typeface="Calibri"/>
                  <a:cs typeface="Calibri"/>
                  <a:sym typeface="Calibri"/>
                </a:rPr>
                <a:t> </a:t>
              </a:r>
              <a:r>
                <a:rPr b="1" i="0" lang="ar-MA" sz="3200" u="none" cap="none" strike="noStrike">
                  <a:solidFill>
                    <a:srgbClr val="0070C0"/>
                  </a:solidFill>
                  <a:latin typeface="Calibri"/>
                  <a:ea typeface="Calibri"/>
                  <a:cs typeface="Calibri"/>
                  <a:sym typeface="Calibri"/>
                </a:rPr>
                <a:t>الخبر- تفاصيل الخبر- ناقل الخبر ومصدره- النتائج والآثار</a:t>
              </a:r>
              <a:endParaRPr b="1" i="0" sz="3600" u="none" cap="none" strike="noStrike">
                <a:solidFill>
                  <a:srgbClr val="0070C0"/>
                </a:solidFill>
                <a:latin typeface="Calibri"/>
                <a:ea typeface="Calibri"/>
                <a:cs typeface="Calibri"/>
                <a:sym typeface="Calibri"/>
              </a:endParaRPr>
            </a:p>
          </p:txBody>
        </p:sp>
        <p:sp>
          <p:nvSpPr>
            <p:cNvPr id="823" name="Google Shape;823;p47"/>
            <p:cNvSpPr/>
            <p:nvPr/>
          </p:nvSpPr>
          <p:spPr>
            <a:xfrm>
              <a:off x="8303403" y="2228949"/>
              <a:ext cx="495322" cy="495322"/>
            </a:xfrm>
            <a:prstGeom prst="ellipse">
              <a:avLst/>
            </a:prstGeom>
            <a:solidFill>
              <a:schemeClr val="accent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824" name="Google Shape;824;p47"/>
            <p:cNvSpPr/>
            <p:nvPr/>
          </p:nvSpPr>
          <p:spPr>
            <a:xfrm>
              <a:off x="1095733" y="2971933"/>
              <a:ext cx="4809890" cy="1981288"/>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825" name="Google Shape;825;p47"/>
            <p:cNvSpPr txBox="1"/>
            <p:nvPr/>
          </p:nvSpPr>
          <p:spPr>
            <a:xfrm>
              <a:off x="1095733" y="2971933"/>
              <a:ext cx="4809890" cy="1981288"/>
            </a:xfrm>
            <a:prstGeom prst="rect">
              <a:avLst/>
            </a:prstGeom>
            <a:noFill/>
            <a:ln>
              <a:noFill/>
            </a:ln>
          </p:spPr>
          <p:txBody>
            <a:bodyPr anchorCtr="0" anchor="t" bIns="256025" lIns="256025" spcFirstLastPara="1" rIns="256025" wrap="square" tIns="256025">
              <a:noAutofit/>
            </a:bodyPr>
            <a:lstStyle/>
            <a:p>
              <a:pPr indent="0" lvl="0" marL="0" marR="0" rtl="0" algn="ctr">
                <a:lnSpc>
                  <a:spcPct val="90000"/>
                </a:lnSpc>
                <a:spcBef>
                  <a:spcPts val="0"/>
                </a:spcBef>
                <a:spcAft>
                  <a:spcPts val="0"/>
                </a:spcAft>
                <a:buClr>
                  <a:srgbClr val="002060"/>
                </a:buClr>
                <a:buSzPts val="3600"/>
                <a:buFont typeface="Calibri"/>
                <a:buNone/>
              </a:pPr>
              <a:r>
                <a:rPr b="1" lang="ar-MA" sz="3600">
                  <a:solidFill>
                    <a:srgbClr val="002060"/>
                  </a:solidFill>
                  <a:latin typeface="Calibri"/>
                  <a:ea typeface="Calibri"/>
                  <a:cs typeface="Calibri"/>
                  <a:sym typeface="Calibri"/>
                </a:rPr>
                <a:t>كتابة </a:t>
              </a:r>
              <a:r>
                <a:rPr b="1" i="0" lang="ar-MA" sz="3600" u="none" cap="none" strike="noStrike">
                  <a:solidFill>
                    <a:srgbClr val="002060"/>
                  </a:solidFill>
                  <a:latin typeface="Calibri"/>
                  <a:ea typeface="Calibri"/>
                  <a:cs typeface="Calibri"/>
                  <a:sym typeface="Calibri"/>
                </a:rPr>
                <a:t>نص إخباري:</a:t>
              </a:r>
              <a:endParaRPr/>
            </a:p>
            <a:p>
              <a:pPr indent="0" lvl="0" marL="0" marR="0" rtl="0" algn="ctr">
                <a:lnSpc>
                  <a:spcPct val="90000"/>
                </a:lnSpc>
                <a:spcBef>
                  <a:spcPts val="0"/>
                </a:spcBef>
                <a:spcAft>
                  <a:spcPts val="0"/>
                </a:spcAft>
                <a:buClr>
                  <a:srgbClr val="002060"/>
                </a:buClr>
                <a:buSzPts val="3600"/>
                <a:buFont typeface="Calibri"/>
                <a:buNone/>
              </a:pPr>
              <a:r>
                <a:rPr b="1" i="0" lang="ar-MA" sz="3600" u="none" cap="none" strike="noStrike">
                  <a:solidFill>
                    <a:srgbClr val="002060"/>
                  </a:solidFill>
                  <a:latin typeface="Calibri"/>
                  <a:ea typeface="Calibri"/>
                  <a:cs typeface="Calibri"/>
                  <a:sym typeface="Calibri"/>
                </a:rPr>
                <a:t> </a:t>
              </a:r>
              <a:r>
                <a:rPr b="1" i="0" lang="ar-MA" sz="3200" u="none" cap="none" strike="noStrike">
                  <a:solidFill>
                    <a:srgbClr val="0070C0"/>
                  </a:solidFill>
                  <a:latin typeface="Calibri"/>
                  <a:ea typeface="Calibri"/>
                  <a:cs typeface="Calibri"/>
                  <a:sym typeface="Calibri"/>
                </a:rPr>
                <a:t>التدرب على كتابة تقرير إخباري</a:t>
              </a:r>
              <a:endParaRPr b="1" i="0" sz="3600" u="none" cap="none" strike="noStrike">
                <a:solidFill>
                  <a:srgbClr val="0070C0"/>
                </a:solidFill>
                <a:latin typeface="Calibri"/>
                <a:ea typeface="Calibri"/>
                <a:cs typeface="Calibri"/>
                <a:sym typeface="Calibri"/>
              </a:endParaRPr>
            </a:p>
          </p:txBody>
        </p:sp>
        <p:sp>
          <p:nvSpPr>
            <p:cNvPr id="826" name="Google Shape;826;p47"/>
            <p:cNvSpPr/>
            <p:nvPr/>
          </p:nvSpPr>
          <p:spPr>
            <a:xfrm>
              <a:off x="3253017" y="2228949"/>
              <a:ext cx="495322" cy="495322"/>
            </a:xfrm>
            <a:prstGeom prst="ellipse">
              <a:avLst/>
            </a:prstGeom>
            <a:solidFill>
              <a:srgbClr val="5999D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grpSp>
      <p:sp>
        <p:nvSpPr>
          <p:cNvPr id="827" name="Google Shape;827;p47"/>
          <p:cNvSpPr txBox="1"/>
          <p:nvPr/>
        </p:nvSpPr>
        <p:spPr>
          <a:xfrm>
            <a:off x="1005834" y="1701761"/>
            <a:ext cx="4809890" cy="1981288"/>
          </a:xfrm>
          <a:prstGeom prst="rect">
            <a:avLst/>
          </a:prstGeom>
          <a:noFill/>
          <a:ln>
            <a:noFill/>
          </a:ln>
        </p:spPr>
        <p:txBody>
          <a:bodyPr anchorCtr="0" anchor="b" bIns="256025" lIns="256025" spcFirstLastPara="1" rIns="256025" wrap="square" tIns="256025">
            <a:noAutofit/>
          </a:bodyPr>
          <a:lstStyle/>
          <a:p>
            <a:pPr indent="0" lvl="0" marL="0" marR="0" rtl="0" algn="ctr">
              <a:lnSpc>
                <a:spcPct val="90000"/>
              </a:lnSpc>
              <a:spcBef>
                <a:spcPts val="0"/>
              </a:spcBef>
              <a:spcAft>
                <a:spcPts val="0"/>
              </a:spcAft>
              <a:buNone/>
            </a:pPr>
            <a:r>
              <a:rPr b="1" lang="ar-MA" sz="4000">
                <a:solidFill>
                  <a:srgbClr val="002060"/>
                </a:solidFill>
                <a:latin typeface="Calibri"/>
                <a:ea typeface="Calibri"/>
                <a:cs typeface="Calibri"/>
                <a:sym typeface="Calibri"/>
              </a:rPr>
              <a:t>تطبيق المكتسبات: </a:t>
            </a:r>
            <a:endParaRPr/>
          </a:p>
          <a:p>
            <a:pPr indent="0" lvl="0" marL="0" marR="0" rtl="0" algn="ctr">
              <a:lnSpc>
                <a:spcPct val="90000"/>
              </a:lnSpc>
              <a:spcBef>
                <a:spcPts val="0"/>
              </a:spcBef>
              <a:spcAft>
                <a:spcPts val="0"/>
              </a:spcAft>
              <a:buNone/>
            </a:pPr>
            <a:r>
              <a:rPr b="1" lang="ar-MA" sz="3600">
                <a:solidFill>
                  <a:srgbClr val="0070C0"/>
                </a:solidFill>
                <a:latin typeface="Calibri"/>
                <a:ea typeface="Calibri"/>
                <a:cs typeface="Calibri"/>
                <a:sym typeface="Calibri"/>
              </a:rPr>
              <a:t>انطلاقا من نص نموذج</a:t>
            </a:r>
            <a:endParaRPr b="1" sz="4000">
              <a:solidFill>
                <a:srgbClr val="0070C0"/>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pic>
        <p:nvPicPr>
          <p:cNvPr id="832" name="Google Shape;832;p48"/>
          <p:cNvPicPr preferRelativeResize="0"/>
          <p:nvPr/>
        </p:nvPicPr>
        <p:blipFill rotWithShape="1">
          <a:blip r:embed="rId3">
            <a:alphaModFix/>
          </a:blip>
          <a:srcRect b="0" l="0" r="0" t="0"/>
          <a:stretch/>
        </p:blipFill>
        <p:spPr>
          <a:xfrm>
            <a:off x="163283" y="512692"/>
            <a:ext cx="591916" cy="591916"/>
          </a:xfrm>
          <a:prstGeom prst="rect">
            <a:avLst/>
          </a:prstGeom>
          <a:noFill/>
          <a:ln>
            <a:noFill/>
          </a:ln>
        </p:spPr>
      </p:pic>
      <p:sp>
        <p:nvSpPr>
          <p:cNvPr id="833" name="Google Shape;833;p48"/>
          <p:cNvSpPr txBox="1"/>
          <p:nvPr/>
        </p:nvSpPr>
        <p:spPr>
          <a:xfrm>
            <a:off x="953728" y="241996"/>
            <a:ext cx="10377133"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47474"/>
              </a:buClr>
              <a:buSzPts val="2000"/>
              <a:buFont typeface="Arial"/>
              <a:buNone/>
            </a:pPr>
            <a:r>
              <a:rPr b="1" lang="ar-MA" sz="2000">
                <a:solidFill>
                  <a:srgbClr val="747474"/>
                </a:solidFill>
                <a:latin typeface="Calibri"/>
                <a:ea typeface="Calibri"/>
                <a:cs typeface="Calibri"/>
                <a:sym typeface="Calibri"/>
              </a:rPr>
              <a:t>النشاط المنزلي: إعداد تصميم لإنتاج نص إخباري استعدادا لورشة الكتابة</a:t>
            </a:r>
            <a:endParaRPr/>
          </a:p>
        </p:txBody>
      </p:sp>
      <p:sp>
        <p:nvSpPr>
          <p:cNvPr id="834" name="Google Shape;834;p48"/>
          <p:cNvSpPr txBox="1"/>
          <p:nvPr/>
        </p:nvSpPr>
        <p:spPr>
          <a:xfrm>
            <a:off x="2186862" y="502087"/>
            <a:ext cx="9144000" cy="528637"/>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AEAEAE"/>
              </a:buClr>
              <a:buSzPts val="1400"/>
              <a:buFont typeface="Calibri"/>
              <a:buNone/>
            </a:pPr>
            <a:r>
              <a:rPr lang="ar-MA" sz="1400">
                <a:solidFill>
                  <a:srgbClr val="AEAEAE"/>
                </a:solidFill>
                <a:latin typeface="Calibri"/>
                <a:ea typeface="Calibri"/>
                <a:cs typeface="Calibri"/>
                <a:sym typeface="Calibri"/>
              </a:rPr>
              <a:t>يوجه المدرس  المتعلمين إلى التحضير لورشة الكتابة بوضع تصميم لمنتجاتهم مستأنسين بخطوات الكتابة في الصفحة 57  من الكراسة.</a:t>
            </a:r>
            <a:endParaRPr sz="1400">
              <a:solidFill>
                <a:srgbClr val="AEAEAE"/>
              </a:solidFill>
              <a:latin typeface="Calibri"/>
              <a:ea typeface="Calibri"/>
              <a:cs typeface="Calibri"/>
              <a:sym typeface="Calibri"/>
            </a:endParaRPr>
          </a:p>
        </p:txBody>
      </p:sp>
      <p:sp>
        <p:nvSpPr>
          <p:cNvPr id="835" name="Google Shape;835;p48"/>
          <p:cNvSpPr/>
          <p:nvPr/>
        </p:nvSpPr>
        <p:spPr>
          <a:xfrm>
            <a:off x="1967839" y="1142221"/>
            <a:ext cx="8497956" cy="1003852"/>
          </a:xfrm>
          <a:prstGeom prst="rect">
            <a:avLst/>
          </a:prstGeom>
          <a:solidFill>
            <a:srgbClr val="BEF2C7"/>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lang="ar-MA" sz="3200">
                <a:solidFill>
                  <a:schemeClr val="dk1"/>
                </a:solidFill>
                <a:latin typeface="Calibri"/>
                <a:ea typeface="Calibri"/>
                <a:cs typeface="Calibri"/>
                <a:sym typeface="Calibri"/>
              </a:rPr>
              <a:t> </a:t>
            </a:r>
            <a:endParaRPr b="1" sz="3200">
              <a:solidFill>
                <a:schemeClr val="dk1"/>
              </a:solidFill>
              <a:latin typeface="Calibri"/>
              <a:ea typeface="Calibri"/>
              <a:cs typeface="Calibri"/>
              <a:sym typeface="Calibri"/>
            </a:endParaRPr>
          </a:p>
        </p:txBody>
      </p:sp>
      <p:sp>
        <p:nvSpPr>
          <p:cNvPr id="836" name="Google Shape;836;p48"/>
          <p:cNvSpPr/>
          <p:nvPr/>
        </p:nvSpPr>
        <p:spPr>
          <a:xfrm>
            <a:off x="1967839" y="2257570"/>
            <a:ext cx="8497956" cy="1003852"/>
          </a:xfrm>
          <a:prstGeom prst="rect">
            <a:avLst/>
          </a:prstGeom>
          <a:solidFill>
            <a:srgbClr val="F6C5AB"/>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b="1" sz="3200">
              <a:solidFill>
                <a:schemeClr val="dk1"/>
              </a:solidFill>
              <a:latin typeface="Calibri"/>
              <a:ea typeface="Calibri"/>
              <a:cs typeface="Calibri"/>
              <a:sym typeface="Calibri"/>
            </a:endParaRPr>
          </a:p>
        </p:txBody>
      </p:sp>
      <p:sp>
        <p:nvSpPr>
          <p:cNvPr id="837" name="Google Shape;837;p48"/>
          <p:cNvSpPr/>
          <p:nvPr/>
        </p:nvSpPr>
        <p:spPr>
          <a:xfrm>
            <a:off x="1967839" y="3317745"/>
            <a:ext cx="8497956" cy="1003852"/>
          </a:xfrm>
          <a:prstGeom prst="rect">
            <a:avLst/>
          </a:prstGeom>
          <a:solidFill>
            <a:srgbClr val="C7EDFC"/>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b="1" sz="3200">
              <a:solidFill>
                <a:schemeClr val="dk1"/>
              </a:solidFill>
              <a:latin typeface="Calibri"/>
              <a:ea typeface="Calibri"/>
              <a:cs typeface="Calibri"/>
              <a:sym typeface="Calibri"/>
            </a:endParaRPr>
          </a:p>
        </p:txBody>
      </p:sp>
      <p:sp>
        <p:nvSpPr>
          <p:cNvPr id="838" name="Google Shape;838;p48"/>
          <p:cNvSpPr/>
          <p:nvPr/>
        </p:nvSpPr>
        <p:spPr>
          <a:xfrm rot="10800000">
            <a:off x="1261468" y="4473197"/>
            <a:ext cx="9669063" cy="2259010"/>
          </a:xfrm>
          <a:prstGeom prst="notchedRightArrow">
            <a:avLst>
              <a:gd fmla="val 50000" name="adj1"/>
              <a:gd fmla="val 50000" name="adj2"/>
            </a:avLst>
          </a:prstGeom>
          <a:solidFill>
            <a:srgbClr val="F6D4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9" name="Google Shape;839;p48"/>
          <p:cNvPicPr preferRelativeResize="0"/>
          <p:nvPr/>
        </p:nvPicPr>
        <p:blipFill rotWithShape="1">
          <a:blip r:embed="rId4">
            <a:alphaModFix/>
          </a:blip>
          <a:srcRect b="0" l="0" r="0" t="0"/>
          <a:stretch/>
        </p:blipFill>
        <p:spPr>
          <a:xfrm>
            <a:off x="2939845" y="2379402"/>
            <a:ext cx="6233652" cy="786579"/>
          </a:xfrm>
          <a:prstGeom prst="rect">
            <a:avLst/>
          </a:prstGeom>
          <a:noFill/>
          <a:ln>
            <a:noFill/>
          </a:ln>
        </p:spPr>
      </p:pic>
      <p:sp>
        <p:nvSpPr>
          <p:cNvPr id="840" name="Google Shape;840;p48"/>
          <p:cNvSpPr/>
          <p:nvPr/>
        </p:nvSpPr>
        <p:spPr>
          <a:xfrm>
            <a:off x="5073445" y="5358576"/>
            <a:ext cx="3146323" cy="659943"/>
          </a:xfrm>
          <a:prstGeom prst="roundRect">
            <a:avLst>
              <a:gd fmla="val 16667" name="adj"/>
            </a:avLst>
          </a:prstGeom>
          <a:solidFill>
            <a:srgbClr val="B3E5A0"/>
          </a:solidFill>
          <a:ln cap="flat" cmpd="sng" w="127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ar-MA" sz="2400">
                <a:solidFill>
                  <a:schemeClr val="dk1"/>
                </a:solidFill>
                <a:latin typeface="Calibri"/>
                <a:ea typeface="Calibri"/>
                <a:cs typeface="Calibri"/>
                <a:sym typeface="Calibri"/>
              </a:rPr>
              <a:t>الاستعداد لورشة الكتابة</a:t>
            </a:r>
            <a:endParaRPr b="1" sz="2400">
              <a:solidFill>
                <a:schemeClr val="dk1"/>
              </a:solidFill>
              <a:latin typeface="Calibri"/>
              <a:ea typeface="Calibri"/>
              <a:cs typeface="Calibri"/>
              <a:sym typeface="Calibri"/>
            </a:endParaRPr>
          </a:p>
        </p:txBody>
      </p:sp>
      <p:pic>
        <p:nvPicPr>
          <p:cNvPr id="841" name="Google Shape;841;p48"/>
          <p:cNvPicPr preferRelativeResize="0"/>
          <p:nvPr/>
        </p:nvPicPr>
        <p:blipFill rotWithShape="1">
          <a:blip r:embed="rId5">
            <a:alphaModFix/>
          </a:blip>
          <a:srcRect b="0" l="0" r="0" t="0"/>
          <a:stretch/>
        </p:blipFill>
        <p:spPr>
          <a:xfrm>
            <a:off x="2939845" y="1239388"/>
            <a:ext cx="6349858" cy="728258"/>
          </a:xfrm>
          <a:prstGeom prst="rect">
            <a:avLst/>
          </a:prstGeom>
          <a:noFill/>
          <a:ln>
            <a:noFill/>
          </a:ln>
        </p:spPr>
      </p:pic>
      <p:pic>
        <p:nvPicPr>
          <p:cNvPr id="842" name="Google Shape;842;p48"/>
          <p:cNvPicPr preferRelativeResize="0"/>
          <p:nvPr/>
        </p:nvPicPr>
        <p:blipFill rotWithShape="1">
          <a:blip r:embed="rId6">
            <a:alphaModFix/>
          </a:blip>
          <a:srcRect b="0" l="0" r="0" t="0"/>
          <a:stretch/>
        </p:blipFill>
        <p:spPr>
          <a:xfrm>
            <a:off x="2939845" y="3453234"/>
            <a:ext cx="6233652" cy="73287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5">
                                            <p:txEl>
                                              <p:pRg end="0" st="0"/>
                                            </p:txEl>
                                          </p:spTgt>
                                        </p:tgtEl>
                                        <p:attrNameLst>
                                          <p:attrName>style.visibility</p:attrName>
                                        </p:attrNameLst>
                                      </p:cBhvr>
                                      <p:to>
                                        <p:strVal val="visible"/>
                                      </p:to>
                                    </p:set>
                                    <p:animEffect filter="fade" transition="in">
                                      <p:cBhvr>
                                        <p:cTn dur="500"/>
                                        <p:tgtEl>
                                          <p:spTgt spid="83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6">
                                            <p:txEl>
                                              <p:pRg end="0" st="0"/>
                                            </p:txEl>
                                          </p:spTgt>
                                        </p:tgtEl>
                                        <p:attrNameLst>
                                          <p:attrName>style.visibility</p:attrName>
                                        </p:attrNameLst>
                                      </p:cBhvr>
                                      <p:to>
                                        <p:strVal val="visible"/>
                                      </p:to>
                                    </p:set>
                                    <p:animEffect filter="fade" transition="in">
                                      <p:cBhvr>
                                        <p:cTn dur="500"/>
                                        <p:tgtEl>
                                          <p:spTgt spid="83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7">
                                            <p:txEl>
                                              <p:pRg end="0" st="0"/>
                                            </p:txEl>
                                          </p:spTgt>
                                        </p:tgtEl>
                                        <p:attrNameLst>
                                          <p:attrName>style.visibility</p:attrName>
                                        </p:attrNameLst>
                                      </p:cBhvr>
                                      <p:to>
                                        <p:strVal val="visible"/>
                                      </p:to>
                                    </p:set>
                                    <p:animEffect filter="fade" transition="in">
                                      <p:cBhvr>
                                        <p:cTn dur="500"/>
                                        <p:tgtEl>
                                          <p:spTgt spid="837">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846" name="Shape 846"/>
        <p:cNvGrpSpPr/>
        <p:nvPr/>
      </p:nvGrpSpPr>
      <p:grpSpPr>
        <a:xfrm>
          <a:off x="0" y="0"/>
          <a:ext cx="0" cy="0"/>
          <a:chOff x="0" y="0"/>
          <a:chExt cx="0" cy="0"/>
        </a:xfrm>
      </p:grpSpPr>
      <p:grpSp>
        <p:nvGrpSpPr>
          <p:cNvPr id="847" name="Google Shape;847;p49"/>
          <p:cNvGrpSpPr/>
          <p:nvPr/>
        </p:nvGrpSpPr>
        <p:grpSpPr>
          <a:xfrm>
            <a:off x="812158" y="844906"/>
            <a:ext cx="10567685" cy="5198169"/>
            <a:chOff x="2184399" y="1402024"/>
            <a:chExt cx="7823200" cy="4942038"/>
          </a:xfrm>
        </p:grpSpPr>
        <p:sp>
          <p:nvSpPr>
            <p:cNvPr id="848" name="Google Shape;848;p49"/>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849" name="Google Shape;849;p49"/>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pic>
        <p:nvPicPr>
          <p:cNvPr id="850" name="Google Shape;850;p49"/>
          <p:cNvPicPr preferRelativeResize="0"/>
          <p:nvPr/>
        </p:nvPicPr>
        <p:blipFill rotWithShape="1">
          <a:blip r:embed="rId3">
            <a:alphaModFix/>
          </a:blip>
          <a:srcRect b="0" l="0" r="0" t="0"/>
          <a:stretch/>
        </p:blipFill>
        <p:spPr>
          <a:xfrm>
            <a:off x="1155219" y="1906970"/>
            <a:ext cx="2797349" cy="2644919"/>
          </a:xfrm>
          <a:prstGeom prst="rect">
            <a:avLst/>
          </a:prstGeom>
          <a:noFill/>
          <a:ln>
            <a:noFill/>
          </a:ln>
        </p:spPr>
      </p:pic>
      <p:sp>
        <p:nvSpPr>
          <p:cNvPr id="851" name="Google Shape;851;p49"/>
          <p:cNvSpPr txBox="1"/>
          <p:nvPr/>
        </p:nvSpPr>
        <p:spPr>
          <a:xfrm>
            <a:off x="946948" y="5181599"/>
            <a:ext cx="10298102"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ar-MA" sz="3600">
                <a:solidFill>
                  <a:srgbClr val="000000"/>
                </a:solidFill>
                <a:latin typeface="Inter"/>
                <a:ea typeface="Inter"/>
                <a:cs typeface="Inter"/>
                <a:sym typeface="Inter"/>
              </a:rPr>
              <a:t>إلى الحصة القادمة!</a:t>
            </a:r>
            <a:endParaRPr/>
          </a:p>
        </p:txBody>
      </p:sp>
      <p:grpSp>
        <p:nvGrpSpPr>
          <p:cNvPr id="852" name="Google Shape;852;p49"/>
          <p:cNvGrpSpPr/>
          <p:nvPr/>
        </p:nvGrpSpPr>
        <p:grpSpPr>
          <a:xfrm>
            <a:off x="6115549" y="1902899"/>
            <a:ext cx="3044407" cy="2644919"/>
            <a:chOff x="1622947" y="0"/>
            <a:chExt cx="3044407" cy="2644919"/>
          </a:xfrm>
        </p:grpSpPr>
        <p:sp>
          <p:nvSpPr>
            <p:cNvPr id="853" name="Google Shape;853;p49"/>
            <p:cNvSpPr/>
            <p:nvPr/>
          </p:nvSpPr>
          <p:spPr>
            <a:xfrm>
              <a:off x="1622947" y="0"/>
              <a:ext cx="2644919" cy="2644919"/>
            </a:xfrm>
            <a:prstGeom prst="triangle">
              <a:avLst>
                <a:gd fmla="val 50000" name="adj"/>
              </a:avLst>
            </a:prstGeom>
            <a:solidFill>
              <a:srgbClr val="E971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49"/>
            <p:cNvSpPr/>
            <p:nvPr/>
          </p:nvSpPr>
          <p:spPr>
            <a:xfrm>
              <a:off x="2945407" y="265912"/>
              <a:ext cx="1719197" cy="626101"/>
            </a:xfrm>
            <a:prstGeom prst="roundRect">
              <a:avLst>
                <a:gd fmla="val 16667" name="adj"/>
              </a:avLst>
            </a:prstGeom>
            <a:solidFill>
              <a:schemeClr val="lt1">
                <a:alpha val="89803"/>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49"/>
            <p:cNvSpPr txBox="1"/>
            <p:nvPr/>
          </p:nvSpPr>
          <p:spPr>
            <a:xfrm>
              <a:off x="2975971" y="296476"/>
              <a:ext cx="1658069" cy="564973"/>
            </a:xfrm>
            <a:prstGeom prst="rect">
              <a:avLst/>
            </a:prstGeom>
            <a:noFill/>
            <a:ln>
              <a:noFill/>
            </a:ln>
          </p:spPr>
          <p:txBody>
            <a:bodyPr anchorCtr="0" anchor="ctr" bIns="53325" lIns="53325" spcFirstLastPara="1" rIns="53325" wrap="square" tIns="53325">
              <a:noAutofit/>
            </a:bodyPr>
            <a:lstStyle/>
            <a:p>
              <a:pPr indent="0" lvl="0" marL="0" marR="0" rtl="1" algn="ctr">
                <a:lnSpc>
                  <a:spcPct val="90000"/>
                </a:lnSpc>
                <a:spcBef>
                  <a:spcPts val="0"/>
                </a:spcBef>
                <a:spcAft>
                  <a:spcPts val="0"/>
                </a:spcAft>
                <a:buClr>
                  <a:schemeClr val="dk1"/>
                </a:buClr>
                <a:buSzPts val="1400"/>
                <a:buFont typeface="Calibri"/>
                <a:buNone/>
              </a:pPr>
              <a:r>
                <a:rPr b="1" lang="ar-MA" sz="1400">
                  <a:solidFill>
                    <a:schemeClr val="dk1"/>
                  </a:solidFill>
                  <a:latin typeface="Calibri"/>
                  <a:ea typeface="Calibri"/>
                  <a:cs typeface="Calibri"/>
                  <a:sym typeface="Calibri"/>
                </a:rPr>
                <a:t>أستعد لورشة الكتابة</a:t>
              </a:r>
              <a:endParaRPr b="1" sz="1400">
                <a:solidFill>
                  <a:schemeClr val="dk1"/>
                </a:solidFill>
                <a:latin typeface="Calibri"/>
                <a:ea typeface="Calibri"/>
                <a:cs typeface="Calibri"/>
                <a:sym typeface="Calibri"/>
              </a:endParaRPr>
            </a:p>
          </p:txBody>
        </p:sp>
        <p:sp>
          <p:nvSpPr>
            <p:cNvPr id="856" name="Google Shape;856;p49"/>
            <p:cNvSpPr/>
            <p:nvPr/>
          </p:nvSpPr>
          <p:spPr>
            <a:xfrm>
              <a:off x="2948157" y="991437"/>
              <a:ext cx="1719197" cy="626101"/>
            </a:xfrm>
            <a:prstGeom prst="roundRect">
              <a:avLst>
                <a:gd fmla="val 16667" name="adj"/>
              </a:avLst>
            </a:prstGeom>
            <a:solidFill>
              <a:schemeClr val="lt1">
                <a:alpha val="89803"/>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49"/>
            <p:cNvSpPr txBox="1"/>
            <p:nvPr/>
          </p:nvSpPr>
          <p:spPr>
            <a:xfrm>
              <a:off x="2978721" y="1022001"/>
              <a:ext cx="1658069" cy="564973"/>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Noto Sans Symbols"/>
                <a:buNone/>
              </a:pPr>
              <a:r>
                <a:rPr b="1" lang="ar-MA" sz="1400">
                  <a:solidFill>
                    <a:schemeClr val="dk1"/>
                  </a:solidFill>
                  <a:latin typeface="Calibri"/>
                  <a:ea typeface="Calibri"/>
                  <a:cs typeface="Calibri"/>
                  <a:sym typeface="Calibri"/>
                </a:rPr>
                <a:t>………..</a:t>
              </a:r>
              <a:endParaRPr b="1" sz="1400">
                <a:solidFill>
                  <a:schemeClr val="dk1"/>
                </a:solidFill>
                <a:latin typeface="Calibri"/>
                <a:ea typeface="Calibri"/>
                <a:cs typeface="Calibri"/>
                <a:sym typeface="Calibri"/>
              </a:endParaRPr>
            </a:p>
          </p:txBody>
        </p:sp>
        <p:sp>
          <p:nvSpPr>
            <p:cNvPr id="858" name="Google Shape;858;p49"/>
            <p:cNvSpPr/>
            <p:nvPr/>
          </p:nvSpPr>
          <p:spPr>
            <a:xfrm>
              <a:off x="2945407" y="1674641"/>
              <a:ext cx="1719197" cy="626101"/>
            </a:xfrm>
            <a:prstGeom prst="roundRect">
              <a:avLst>
                <a:gd fmla="val 16667" name="adj"/>
              </a:avLst>
            </a:prstGeom>
            <a:solidFill>
              <a:schemeClr val="lt1">
                <a:alpha val="89803"/>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49"/>
            <p:cNvSpPr txBox="1"/>
            <p:nvPr/>
          </p:nvSpPr>
          <p:spPr>
            <a:xfrm>
              <a:off x="2975971" y="1705205"/>
              <a:ext cx="1658069" cy="564973"/>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Noto Sans Symbols"/>
                <a:buNone/>
              </a:pPr>
              <a:r>
                <a:t/>
              </a:r>
              <a:endParaRPr b="1" sz="1400">
                <a:solidFill>
                  <a:schemeClr val="dk1"/>
                </a:solidFill>
                <a:latin typeface="Calibri"/>
                <a:ea typeface="Calibri"/>
                <a:cs typeface="Calibri"/>
                <a:sym typeface="Calibri"/>
              </a:endParaRPr>
            </a:p>
          </p:txBody>
        </p:sp>
      </p:grpSp>
      <p:sp>
        <p:nvSpPr>
          <p:cNvPr id="860" name="Google Shape;860;p49"/>
          <p:cNvSpPr txBox="1"/>
          <p:nvPr/>
        </p:nvSpPr>
        <p:spPr>
          <a:xfrm>
            <a:off x="946948" y="947237"/>
            <a:ext cx="10298102"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ar-MA" sz="2800">
                <a:solidFill>
                  <a:srgbClr val="000000"/>
                </a:solidFill>
                <a:latin typeface="Calibri"/>
                <a:ea typeface="Calibri"/>
                <a:cs typeface="Calibri"/>
                <a:sym typeface="Calibri"/>
              </a:rPr>
              <a:t>وَصَلْنَا إِلَى نِهَايَةِ ٱلْحصَّةِ. لَا تَنْسَوْا مُرَاجَعَةَ دُرُوسِكُمْ، وَإِنْجَازَ وَاجِبَاتِكُمْ.</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2025-11-03T10:55:47Z</dcterms:created>
  <dc:creator>Mehdi Alaoui</dc:creator>
</cp:coreProperties>
</file>