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4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12192000" cy="6858000"/>
  <p:notesSz cx="6858000" cy="9144000"/>
  <p:embeddedFontLst>
    <p:embeddedFont>
      <p:font typeface="Calibri" panose="020F0502020204030204" pitchFamily="34" charset="0"/>
      <p:regular r:id="rId48"/>
      <p:bold r:id="rId49"/>
    </p:embeddedFont>
    <p:embeddedFont>
      <p:font typeface="Dosis" pitchFamily="2" charset="0"/>
      <p:regular r:id="rId50"/>
      <p:bold r:id="rId51"/>
    </p:embeddedFont>
    <p:embeddedFont>
      <p:font typeface="Inter" panose="020B0604020202020204" charset="0"/>
      <p:regular r:id="rId52"/>
      <p:bold r:id="rId53"/>
      <p:italic r:id="rId54"/>
      <p:boldItalic r:id="rId55"/>
    </p:embeddedFont>
    <p:embeddedFont>
      <p:font typeface="Play" panose="020B0604020202020204" charset="0"/>
      <p:regular r:id="rId56"/>
      <p:bold r:id="rId57"/>
    </p:embeddedFont>
    <p:embeddedFont>
      <p:font typeface="Poppins ExtraBold" panose="00000900000000000000" pitchFamily="2" charset="0"/>
      <p:bold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1" roundtripDataSignature="AMtx7mhb5OUOuCbPTabgFP+Yc+xQtQ6T3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3265FDE-1A24-4020-8F23-DF8B71EFB899}">
  <a:tblStyle styleId="{73265FDE-1A24-4020-8F23-DF8B71EFB89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6.fntdata"/><Relationship Id="rId58" Type="http://schemas.openxmlformats.org/officeDocument/2006/relationships/font" Target="fonts/font11.fntdata"/><Relationship Id="rId5" Type="http://schemas.openxmlformats.org/officeDocument/2006/relationships/slide" Target="slides/slide3.xml"/><Relationship Id="rId61" Type="http://customschemas.google.com/relationships/presentationmetadata" Target="meta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2.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7.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5.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ar-M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0" lvl="0" indent="0" algn="l" rtl="0">
              <a:spcBef>
                <a:spcPts val="0"/>
              </a:spcBef>
              <a:spcAft>
                <a:spcPts val="0"/>
              </a:spcAft>
              <a:buNone/>
            </a:pPr>
            <a:endParaRPr/>
          </a:p>
        </p:txBody>
      </p:sp>
      <p:sp>
        <p:nvSpPr>
          <p:cNvPr id="261" name="Google Shape;261;p1: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Calibri"/>
              <a:buNone/>
            </a:pPr>
            <a:fld id="{00000000-1234-1234-1234-123412341234}" type="slidenum">
              <a:rPr lang="ar-MA" sz="18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289" name="Google Shape;2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06" name="Google Shape;30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387" name="Google Shape;38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Calibri"/>
              <a:buNone/>
            </a:pPr>
            <a:fld id="{00000000-1234-1234-1234-123412341234}" type="slidenum">
              <a:rPr lang="ar-MA"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5" name="Google Shape;42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ar-MA"/>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1" name="Google Shape;50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3" name="Google Shape;5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4" name="Google Shape;58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0" name="Google Shape;61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8" name="Google Shape;6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6" name="Google Shape;6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5" name="Google Shape;63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3" name="Google Shape;64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6" name="Google Shape;66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6" name="Google Shape;67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7" name="Google Shape;68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5" name="Google Shape;69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3" name="Google Shape;70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3" name="Google Shape;71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4" name="Google Shape;734;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4" name="Google Shape;74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6" name="Google Shape;75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3" name="Google Shape;763;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0" name="Google Shape;770;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3" name="Google Shape;79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46"/>
          <p:cNvSpPr/>
          <p:nvPr/>
        </p:nvSpPr>
        <p:spPr>
          <a:xfrm>
            <a:off x="0" y="0"/>
            <a:ext cx="12191996" cy="6858000"/>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67"/>
              <a:buFont typeface="Calibri"/>
              <a:buNone/>
            </a:pPr>
            <a:endParaRPr sz="1867"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7"/>
        <p:cNvGrpSpPr/>
        <p:nvPr/>
      </p:nvGrpSpPr>
      <p:grpSpPr>
        <a:xfrm>
          <a:off x="0" y="0"/>
          <a:ext cx="0" cy="0"/>
          <a:chOff x="0" y="0"/>
          <a:chExt cx="0" cy="0"/>
        </a:xfrm>
      </p:grpSpPr>
      <p:sp>
        <p:nvSpPr>
          <p:cNvPr id="18" name="Google Shape;18;p6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3"/>
        <p:cNvGrpSpPr/>
        <p:nvPr/>
      </p:nvGrpSpPr>
      <p:grpSpPr>
        <a:xfrm>
          <a:off x="0" y="0"/>
          <a:ext cx="0" cy="0"/>
          <a:chOff x="0" y="0"/>
          <a:chExt cx="0" cy="0"/>
        </a:xfrm>
      </p:grpSpPr>
      <p:sp>
        <p:nvSpPr>
          <p:cNvPr id="24" name="Google Shape;24;p6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6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9"/>
        <p:cNvGrpSpPr/>
        <p:nvPr/>
      </p:nvGrpSpPr>
      <p:grpSpPr>
        <a:xfrm>
          <a:off x="0" y="0"/>
          <a:ext cx="0" cy="0"/>
          <a:chOff x="0" y="0"/>
          <a:chExt cx="0" cy="0"/>
        </a:xfrm>
      </p:grpSpPr>
      <p:sp>
        <p:nvSpPr>
          <p:cNvPr id="30" name="Google Shape;30;p7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7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 name="Google Shape;32;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5"/>
        <p:cNvGrpSpPr/>
        <p:nvPr/>
      </p:nvGrpSpPr>
      <p:grpSpPr>
        <a:xfrm>
          <a:off x="0" y="0"/>
          <a:ext cx="0" cy="0"/>
          <a:chOff x="0" y="0"/>
          <a:chExt cx="0" cy="0"/>
        </a:xfrm>
      </p:grpSpPr>
      <p:sp>
        <p:nvSpPr>
          <p:cNvPr id="36" name="Google Shape;36;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7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7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42"/>
        <p:cNvGrpSpPr/>
        <p:nvPr/>
      </p:nvGrpSpPr>
      <p:grpSpPr>
        <a:xfrm>
          <a:off x="0" y="0"/>
          <a:ext cx="0" cy="0"/>
          <a:chOff x="0" y="0"/>
          <a:chExt cx="0" cy="0"/>
        </a:xfrm>
      </p:grpSpPr>
      <p:sp>
        <p:nvSpPr>
          <p:cNvPr id="43" name="Google Shape;43;p7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7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7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51"/>
        <p:cNvGrpSpPr/>
        <p:nvPr/>
      </p:nvGrpSpPr>
      <p:grpSpPr>
        <a:xfrm>
          <a:off x="0" y="0"/>
          <a:ext cx="0" cy="0"/>
          <a:chOff x="0" y="0"/>
          <a:chExt cx="0" cy="0"/>
        </a:xfrm>
      </p:grpSpPr>
      <p:sp>
        <p:nvSpPr>
          <p:cNvPr id="52" name="Google Shape;52;p7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6"/>
        <p:cNvGrpSpPr/>
        <p:nvPr/>
      </p:nvGrpSpPr>
      <p:grpSpPr>
        <a:xfrm>
          <a:off x="0" y="0"/>
          <a:ext cx="0" cy="0"/>
          <a:chOff x="0" y="0"/>
          <a:chExt cx="0" cy="0"/>
        </a:xfrm>
      </p:grpSpPr>
      <p:sp>
        <p:nvSpPr>
          <p:cNvPr id="57" name="Google Shape;57;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0"/>
        <p:cNvGrpSpPr/>
        <p:nvPr/>
      </p:nvGrpSpPr>
      <p:grpSpPr>
        <a:xfrm>
          <a:off x="0" y="0"/>
          <a:ext cx="0" cy="0"/>
          <a:chOff x="0" y="0"/>
          <a:chExt cx="0" cy="0"/>
        </a:xfrm>
      </p:grpSpPr>
      <p:sp>
        <p:nvSpPr>
          <p:cNvPr id="61" name="Google Shape;61;p7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7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7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7"/>
        <p:cNvGrpSpPr/>
        <p:nvPr/>
      </p:nvGrpSpPr>
      <p:grpSpPr>
        <a:xfrm>
          <a:off x="0" y="0"/>
          <a:ext cx="0" cy="0"/>
          <a:chOff x="0" y="0"/>
          <a:chExt cx="0" cy="0"/>
        </a:xfrm>
      </p:grpSpPr>
      <p:sp>
        <p:nvSpPr>
          <p:cNvPr id="68" name="Google Shape;68;p7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76"/>
          <p:cNvSpPr>
            <a:spLocks noGrp="1"/>
          </p:cNvSpPr>
          <p:nvPr>
            <p:ph type="pic" idx="2"/>
          </p:nvPr>
        </p:nvSpPr>
        <p:spPr>
          <a:xfrm>
            <a:off x="5183188" y="987425"/>
            <a:ext cx="6172200" cy="4873625"/>
          </a:xfrm>
          <a:prstGeom prst="rect">
            <a:avLst/>
          </a:prstGeom>
          <a:noFill/>
          <a:ln>
            <a:noFill/>
          </a:ln>
        </p:spPr>
      </p:sp>
      <p:sp>
        <p:nvSpPr>
          <p:cNvPr id="70" name="Google Shape;70;p7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4"/>
        <p:cNvGrpSpPr/>
        <p:nvPr/>
      </p:nvGrpSpPr>
      <p:grpSpPr>
        <a:xfrm>
          <a:off x="0" y="0"/>
          <a:ext cx="0" cy="0"/>
          <a:chOff x="0" y="0"/>
          <a:chExt cx="0" cy="0"/>
        </a:xfrm>
      </p:grpSpPr>
      <p:sp>
        <p:nvSpPr>
          <p:cNvPr id="75" name="Google Shape;75;p7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7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80"/>
        <p:cNvGrpSpPr/>
        <p:nvPr/>
      </p:nvGrpSpPr>
      <p:grpSpPr>
        <a:xfrm>
          <a:off x="0" y="0"/>
          <a:ext cx="0" cy="0"/>
          <a:chOff x="0" y="0"/>
          <a:chExt cx="0" cy="0"/>
        </a:xfrm>
      </p:grpSpPr>
      <p:sp>
        <p:nvSpPr>
          <p:cNvPr id="81" name="Google Shape;81;p7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7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92"/>
        <p:cNvGrpSpPr/>
        <p:nvPr/>
      </p:nvGrpSpPr>
      <p:grpSpPr>
        <a:xfrm>
          <a:off x="0" y="0"/>
          <a:ext cx="0" cy="0"/>
          <a:chOff x="0" y="0"/>
          <a:chExt cx="0" cy="0"/>
        </a:xfrm>
      </p:grpSpPr>
      <p:sp>
        <p:nvSpPr>
          <p:cNvPr id="93" name="Google Shape;9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96"/>
        <p:cNvGrpSpPr/>
        <p:nvPr/>
      </p:nvGrpSpPr>
      <p:grpSpPr>
        <a:xfrm>
          <a:off x="0" y="0"/>
          <a:ext cx="0" cy="0"/>
          <a:chOff x="0" y="0"/>
          <a:chExt cx="0" cy="0"/>
        </a:xfrm>
      </p:grpSpPr>
      <p:sp>
        <p:nvSpPr>
          <p:cNvPr id="97" name="Google Shape;97;p49"/>
          <p:cNvSpPr txBox="1">
            <a:spLocks noGrp="1"/>
          </p:cNvSpPr>
          <p:nvPr>
            <p:ph type="title"/>
          </p:nvPr>
        </p:nvSpPr>
        <p:spPr>
          <a:xfrm>
            <a:off x="2621734" y="2174784"/>
            <a:ext cx="3074000" cy="6020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a:endParaRPr/>
          </a:p>
        </p:txBody>
      </p:sp>
      <p:sp>
        <p:nvSpPr>
          <p:cNvPr id="98" name="Google Shape;98;p49"/>
          <p:cNvSpPr txBox="1">
            <a:spLocks noGrp="1"/>
          </p:cNvSpPr>
          <p:nvPr>
            <p:ph type="subTitle" idx="1"/>
          </p:nvPr>
        </p:nvSpPr>
        <p:spPr>
          <a:xfrm>
            <a:off x="2621738" y="2838925"/>
            <a:ext cx="3074000" cy="646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a:endParaRPr/>
          </a:p>
        </p:txBody>
      </p:sp>
      <p:sp>
        <p:nvSpPr>
          <p:cNvPr id="99" name="Google Shape;99;p49"/>
          <p:cNvSpPr txBox="1">
            <a:spLocks noGrp="1"/>
          </p:cNvSpPr>
          <p:nvPr>
            <p:ph type="subTitle" idx="2"/>
          </p:nvPr>
        </p:nvSpPr>
        <p:spPr>
          <a:xfrm flipH="1">
            <a:off x="8020253" y="2838925"/>
            <a:ext cx="3074000" cy="646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a:endParaRPr/>
          </a:p>
        </p:txBody>
      </p:sp>
      <p:sp>
        <p:nvSpPr>
          <p:cNvPr id="100" name="Google Shape;100;p49"/>
          <p:cNvSpPr txBox="1">
            <a:spLocks noGrp="1"/>
          </p:cNvSpPr>
          <p:nvPr>
            <p:ph type="title" idx="3"/>
          </p:nvPr>
        </p:nvSpPr>
        <p:spPr>
          <a:xfrm>
            <a:off x="2621766" y="4184033"/>
            <a:ext cx="3074000" cy="7036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a:endParaRPr/>
          </a:p>
        </p:txBody>
      </p:sp>
      <p:sp>
        <p:nvSpPr>
          <p:cNvPr id="101" name="Google Shape;101;p49"/>
          <p:cNvSpPr txBox="1">
            <a:spLocks noGrp="1"/>
          </p:cNvSpPr>
          <p:nvPr>
            <p:ph type="subTitle" idx="4"/>
          </p:nvPr>
        </p:nvSpPr>
        <p:spPr>
          <a:xfrm>
            <a:off x="2621738" y="4835433"/>
            <a:ext cx="3074000" cy="646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a:endParaRPr/>
          </a:p>
        </p:txBody>
      </p:sp>
      <p:sp>
        <p:nvSpPr>
          <p:cNvPr id="102" name="Google Shape;102;p49"/>
          <p:cNvSpPr txBox="1">
            <a:spLocks noGrp="1"/>
          </p:cNvSpPr>
          <p:nvPr>
            <p:ph type="subTitle" idx="5"/>
          </p:nvPr>
        </p:nvSpPr>
        <p:spPr>
          <a:xfrm flipH="1">
            <a:off x="8020253" y="4835433"/>
            <a:ext cx="3074000" cy="646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a:endParaRPr/>
          </a:p>
        </p:txBody>
      </p:sp>
      <p:sp>
        <p:nvSpPr>
          <p:cNvPr id="103" name="Google Shape;103;p49"/>
          <p:cNvSpPr txBox="1">
            <a:spLocks noGrp="1"/>
          </p:cNvSpPr>
          <p:nvPr>
            <p:ph type="title" idx="6"/>
          </p:nvPr>
        </p:nvSpPr>
        <p:spPr>
          <a:xfrm>
            <a:off x="1097753" y="2420596"/>
            <a:ext cx="1524000" cy="7636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4" name="Google Shape;104;p49"/>
          <p:cNvSpPr txBox="1">
            <a:spLocks noGrp="1"/>
          </p:cNvSpPr>
          <p:nvPr>
            <p:ph type="title" idx="7"/>
          </p:nvPr>
        </p:nvSpPr>
        <p:spPr>
          <a:xfrm>
            <a:off x="1097753" y="4465496"/>
            <a:ext cx="1524000" cy="7636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5" name="Google Shape;105;p49"/>
          <p:cNvSpPr txBox="1">
            <a:spLocks noGrp="1"/>
          </p:cNvSpPr>
          <p:nvPr>
            <p:ph type="title" idx="8"/>
          </p:nvPr>
        </p:nvSpPr>
        <p:spPr>
          <a:xfrm flipH="1">
            <a:off x="6496261" y="2420596"/>
            <a:ext cx="1524000" cy="7636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6" name="Google Shape;106;p49"/>
          <p:cNvSpPr txBox="1">
            <a:spLocks noGrp="1"/>
          </p:cNvSpPr>
          <p:nvPr>
            <p:ph type="title" idx="9"/>
          </p:nvPr>
        </p:nvSpPr>
        <p:spPr>
          <a:xfrm flipH="1">
            <a:off x="6496261" y="4465496"/>
            <a:ext cx="1524000" cy="7636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7" name="Google Shape;107;p49"/>
          <p:cNvSpPr txBox="1">
            <a:spLocks noGrp="1"/>
          </p:cNvSpPr>
          <p:nvPr>
            <p:ph type="title" idx="13"/>
          </p:nvPr>
        </p:nvSpPr>
        <p:spPr>
          <a:xfrm>
            <a:off x="8020268" y="2174784"/>
            <a:ext cx="3074000" cy="6020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a:endParaRPr/>
          </a:p>
        </p:txBody>
      </p:sp>
      <p:sp>
        <p:nvSpPr>
          <p:cNvPr id="108" name="Google Shape;108;p49"/>
          <p:cNvSpPr txBox="1">
            <a:spLocks noGrp="1"/>
          </p:cNvSpPr>
          <p:nvPr>
            <p:ph type="title" idx="14"/>
          </p:nvPr>
        </p:nvSpPr>
        <p:spPr>
          <a:xfrm>
            <a:off x="8020300" y="4184033"/>
            <a:ext cx="3074000" cy="7036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a:endParaRPr/>
          </a:p>
        </p:txBody>
      </p:sp>
      <p:sp>
        <p:nvSpPr>
          <p:cNvPr id="109" name="Google Shape;109;p49"/>
          <p:cNvSpPr txBox="1">
            <a:spLocks noGrp="1"/>
          </p:cNvSpPr>
          <p:nvPr>
            <p:ph type="title" idx="15"/>
          </p:nvPr>
        </p:nvSpPr>
        <p:spPr>
          <a:xfrm>
            <a:off x="960000" y="593367"/>
            <a:ext cx="10272000" cy="76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Clr>
                <a:schemeClr val="dk1"/>
              </a:buClr>
              <a:buSzPts val="3000"/>
              <a:buFont typeface="Play"/>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110"/>
        <p:cNvGrpSpPr/>
        <p:nvPr/>
      </p:nvGrpSpPr>
      <p:grpSpPr>
        <a:xfrm>
          <a:off x="0" y="0"/>
          <a:ext cx="0" cy="0"/>
          <a:chOff x="0" y="0"/>
          <a:chExt cx="0" cy="0"/>
        </a:xfrm>
      </p:grpSpPr>
      <p:grpSp>
        <p:nvGrpSpPr>
          <p:cNvPr id="111" name="Google Shape;111;p50"/>
          <p:cNvGrpSpPr/>
          <p:nvPr/>
        </p:nvGrpSpPr>
        <p:grpSpPr>
          <a:xfrm>
            <a:off x="0" y="1"/>
            <a:ext cx="12192000" cy="6858001"/>
            <a:chOff x="0" y="0"/>
            <a:chExt cx="13716000" cy="10287000"/>
          </a:xfrm>
        </p:grpSpPr>
        <p:sp>
          <p:nvSpPr>
            <p:cNvPr id="112" name="Google Shape;112;p50"/>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13" name="Google Shape;113;p5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14" name="Google Shape;114;p5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115" name="Google Shape;115;p5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50"/>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5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8" name="Google Shape;118;p50"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119"/>
        <p:cNvGrpSpPr/>
        <p:nvPr/>
      </p:nvGrpSpPr>
      <p:grpSpPr>
        <a:xfrm>
          <a:off x="0" y="0"/>
          <a:ext cx="0" cy="0"/>
          <a:chOff x="0" y="0"/>
          <a:chExt cx="0" cy="0"/>
        </a:xfrm>
      </p:grpSpPr>
      <p:grpSp>
        <p:nvGrpSpPr>
          <p:cNvPr id="120" name="Google Shape;120;p51"/>
          <p:cNvGrpSpPr/>
          <p:nvPr/>
        </p:nvGrpSpPr>
        <p:grpSpPr>
          <a:xfrm>
            <a:off x="0" y="1"/>
            <a:ext cx="12192000" cy="6858001"/>
            <a:chOff x="0" y="0"/>
            <a:chExt cx="13716000" cy="10287000"/>
          </a:xfrm>
        </p:grpSpPr>
        <p:sp>
          <p:nvSpPr>
            <p:cNvPr id="121" name="Google Shape;121;p51"/>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22" name="Google Shape;122;p5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23" name="Google Shape;123;p5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124" name="Google Shape;124;p5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5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 name="Google Shape;126;p5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27" name="Google Shape;127;p51"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128"/>
        <p:cNvGrpSpPr/>
        <p:nvPr/>
      </p:nvGrpSpPr>
      <p:grpSpPr>
        <a:xfrm>
          <a:off x="0" y="0"/>
          <a:ext cx="0" cy="0"/>
          <a:chOff x="0" y="0"/>
          <a:chExt cx="0" cy="0"/>
        </a:xfrm>
      </p:grpSpPr>
      <p:grpSp>
        <p:nvGrpSpPr>
          <p:cNvPr id="129" name="Google Shape;129;p52"/>
          <p:cNvGrpSpPr/>
          <p:nvPr/>
        </p:nvGrpSpPr>
        <p:grpSpPr>
          <a:xfrm>
            <a:off x="0" y="-1"/>
            <a:ext cx="12192000" cy="6858001"/>
            <a:chOff x="0" y="0"/>
            <a:chExt cx="13716000" cy="10287000"/>
          </a:xfrm>
        </p:grpSpPr>
        <p:sp>
          <p:nvSpPr>
            <p:cNvPr id="130" name="Google Shape;130;p52"/>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31" name="Google Shape;131;p5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32" name="Google Shape;132;p5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grpSp>
        <p:nvGrpSpPr>
          <p:cNvPr id="133" name="Google Shape;133;p52"/>
          <p:cNvGrpSpPr/>
          <p:nvPr/>
        </p:nvGrpSpPr>
        <p:grpSpPr>
          <a:xfrm>
            <a:off x="11497837" y="144790"/>
            <a:ext cx="565629" cy="524167"/>
            <a:chOff x="277892" y="2283969"/>
            <a:chExt cx="939577" cy="824904"/>
          </a:xfrm>
        </p:grpSpPr>
        <p:sp>
          <p:nvSpPr>
            <p:cNvPr id="134" name="Google Shape;134;p5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sp>
        <p:sp>
          <p:nvSpPr>
            <p:cNvPr id="135" name="Google Shape;135;p5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42" t="-1677"/>
              </a:stretch>
            </a:blipFill>
            <a:ln>
              <a:noFill/>
            </a:ln>
          </p:spPr>
        </p:sp>
      </p:grpSp>
      <p:sp>
        <p:nvSpPr>
          <p:cNvPr id="136" name="Google Shape;136;p52"/>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5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5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able of contents">
  <p:cSld name="1_Table of contents 2">
    <p:spTree>
      <p:nvGrpSpPr>
        <p:cNvPr id="1" name="Shape 139"/>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40"/>
        <p:cNvGrpSpPr/>
        <p:nvPr/>
      </p:nvGrpSpPr>
      <p:grpSpPr>
        <a:xfrm>
          <a:off x="0" y="0"/>
          <a:ext cx="0" cy="0"/>
          <a:chOff x="0" y="0"/>
          <a:chExt cx="0" cy="0"/>
        </a:xfrm>
      </p:grpSpPr>
      <p:grpSp>
        <p:nvGrpSpPr>
          <p:cNvPr id="141" name="Google Shape;141;p54"/>
          <p:cNvGrpSpPr/>
          <p:nvPr/>
        </p:nvGrpSpPr>
        <p:grpSpPr>
          <a:xfrm>
            <a:off x="0" y="1"/>
            <a:ext cx="12192000" cy="6858001"/>
            <a:chOff x="0" y="0"/>
            <a:chExt cx="13716000" cy="10287000"/>
          </a:xfrm>
        </p:grpSpPr>
        <p:sp>
          <p:nvSpPr>
            <p:cNvPr id="142" name="Google Shape;142;p54"/>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43" name="Google Shape;143;p5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44" name="Google Shape;144;p5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pic>
        <p:nvPicPr>
          <p:cNvPr id="145" name="Google Shape;145;p54"/>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146" name="Google Shape;146;p5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54"/>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54"/>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49" name="Google Shape;149;p54"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150"/>
        <p:cNvGrpSpPr/>
        <p:nvPr/>
      </p:nvGrpSpPr>
      <p:grpSpPr>
        <a:xfrm>
          <a:off x="0" y="0"/>
          <a:ext cx="0" cy="0"/>
          <a:chOff x="0" y="0"/>
          <a:chExt cx="0" cy="0"/>
        </a:xfrm>
      </p:grpSpPr>
      <p:grpSp>
        <p:nvGrpSpPr>
          <p:cNvPr id="151" name="Google Shape;151;p55"/>
          <p:cNvGrpSpPr/>
          <p:nvPr/>
        </p:nvGrpSpPr>
        <p:grpSpPr>
          <a:xfrm>
            <a:off x="0" y="1"/>
            <a:ext cx="12192000" cy="6858001"/>
            <a:chOff x="0" y="0"/>
            <a:chExt cx="13716000" cy="10287000"/>
          </a:xfrm>
        </p:grpSpPr>
        <p:sp>
          <p:nvSpPr>
            <p:cNvPr id="152" name="Google Shape;152;p55"/>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53" name="Google Shape;153;p5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54" name="Google Shape;154;p5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155" name="Google Shape;155;p5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55"/>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55"/>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58" name="Google Shape;158;p55"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59"/>
        <p:cNvGrpSpPr/>
        <p:nvPr/>
      </p:nvGrpSpPr>
      <p:grpSpPr>
        <a:xfrm>
          <a:off x="0" y="0"/>
          <a:ext cx="0" cy="0"/>
          <a:chOff x="0" y="0"/>
          <a:chExt cx="0" cy="0"/>
        </a:xfrm>
      </p:grpSpPr>
      <p:sp>
        <p:nvSpPr>
          <p:cNvPr id="160" name="Google Shape;160;p56"/>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spcBef>
                <a:spcPts val="0"/>
              </a:spcBef>
              <a:spcAft>
                <a:spcPts val="0"/>
              </a:spcAft>
              <a:buNone/>
            </a:pPr>
            <a:endParaRPr sz="667">
              <a:solidFill>
                <a:srgbClr val="FFFFFF"/>
              </a:solidFill>
              <a:latin typeface="Calibri"/>
              <a:ea typeface="Calibri"/>
              <a:cs typeface="Calibri"/>
              <a:sym typeface="Calibri"/>
            </a:endParaRPr>
          </a:p>
        </p:txBody>
      </p:sp>
      <p:sp>
        <p:nvSpPr>
          <p:cNvPr id="161" name="Google Shape;161;p56"/>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الأولى </a:t>
            </a:r>
            <a:endParaRPr/>
          </a:p>
        </p:txBody>
      </p:sp>
      <p:sp>
        <p:nvSpPr>
          <p:cNvPr id="162" name="Google Shape;162;p56"/>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63" name="Google Shape;163;p56"/>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spcBef>
                <a:spcPts val="0"/>
              </a:spcBef>
              <a:spcAft>
                <a:spcPts val="0"/>
              </a:spcAft>
              <a:buNone/>
            </a:pPr>
            <a:endParaRPr sz="667">
              <a:solidFill>
                <a:srgbClr val="FFFFFF"/>
              </a:solidFill>
              <a:latin typeface="Calibri"/>
              <a:ea typeface="Calibri"/>
              <a:cs typeface="Calibri"/>
              <a:sym typeface="Calibri"/>
            </a:endParaRPr>
          </a:p>
        </p:txBody>
      </p:sp>
      <p:sp>
        <p:nvSpPr>
          <p:cNvPr id="164" name="Google Shape;164;p56"/>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165" name="Google Shape;165;p56"/>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66" name="Google Shape;166;p56"/>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ar-MA" sz="5400" b="1">
                <a:solidFill>
                  <a:srgbClr val="002060"/>
                </a:solidFill>
                <a:latin typeface="Arial"/>
                <a:ea typeface="Arial"/>
                <a:cs typeface="Arial"/>
                <a:sym typeface="Arial"/>
              </a:rPr>
              <a:t>مادَّةُ اللُّغةِ العَربيَّةِ</a:t>
            </a:r>
            <a:endParaRPr/>
          </a:p>
        </p:txBody>
      </p:sp>
      <p:grpSp>
        <p:nvGrpSpPr>
          <p:cNvPr id="167" name="Google Shape;167;p56"/>
          <p:cNvGrpSpPr/>
          <p:nvPr/>
        </p:nvGrpSpPr>
        <p:grpSpPr>
          <a:xfrm>
            <a:off x="917856" y="1567544"/>
            <a:ext cx="1782933" cy="1428585"/>
            <a:chOff x="917856" y="1127574"/>
            <a:chExt cx="1782933" cy="1428585"/>
          </a:xfrm>
        </p:grpSpPr>
        <p:pic>
          <p:nvPicPr>
            <p:cNvPr id="168" name="Google Shape;168;p56"/>
            <p:cNvPicPr preferRelativeResize="0"/>
            <p:nvPr/>
          </p:nvPicPr>
          <p:blipFill rotWithShape="1">
            <a:blip r:embed="rId2">
              <a:alphaModFix/>
            </a:blip>
            <a:srcRect/>
            <a:stretch/>
          </p:blipFill>
          <p:spPr>
            <a:xfrm>
              <a:off x="917856" y="1127574"/>
              <a:ext cx="1782933" cy="1428585"/>
            </a:xfrm>
            <a:prstGeom prst="rect">
              <a:avLst/>
            </a:prstGeom>
            <a:noFill/>
            <a:ln>
              <a:noFill/>
            </a:ln>
          </p:spPr>
        </p:pic>
        <p:sp>
          <p:nvSpPr>
            <p:cNvPr id="169" name="Google Shape;169;p56"/>
            <p:cNvSpPr txBox="1"/>
            <p:nvPr/>
          </p:nvSpPr>
          <p:spPr>
            <a:xfrm>
              <a:off x="1040874" y="1841866"/>
              <a:ext cx="1536896" cy="461626"/>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a:p>
          </p:txBody>
        </p:sp>
      </p:grpSp>
      <p:sp>
        <p:nvSpPr>
          <p:cNvPr id="170" name="Google Shape;170;p56"/>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spcBef>
                <a:spcPts val="0"/>
              </a:spcBef>
              <a:spcAft>
                <a:spcPts val="0"/>
              </a:spcAft>
              <a:buNone/>
            </a:pPr>
            <a:endParaRPr sz="667">
              <a:solidFill>
                <a:srgbClr val="FFFFFF"/>
              </a:solidFill>
              <a:latin typeface="Calibri"/>
              <a:ea typeface="Calibri"/>
              <a:cs typeface="Calibri"/>
              <a:sym typeface="Calibri"/>
            </a:endParaRPr>
          </a:p>
        </p:txBody>
      </p:sp>
      <p:sp>
        <p:nvSpPr>
          <p:cNvPr id="171" name="Google Shape;171;p56"/>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3  </a:t>
            </a:r>
            <a:endParaRPr/>
          </a:p>
        </p:txBody>
      </p:sp>
      <p:sp>
        <p:nvSpPr>
          <p:cNvPr id="172" name="Google Shape;172;p56"/>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grpSp>
        <p:nvGrpSpPr>
          <p:cNvPr id="173" name="Google Shape;173;p56"/>
          <p:cNvGrpSpPr/>
          <p:nvPr/>
        </p:nvGrpSpPr>
        <p:grpSpPr>
          <a:xfrm>
            <a:off x="219666" y="3988154"/>
            <a:ext cx="3666489" cy="2432262"/>
            <a:chOff x="219666" y="3988154"/>
            <a:chExt cx="3666489" cy="2432262"/>
          </a:xfrm>
        </p:grpSpPr>
        <p:pic>
          <p:nvPicPr>
            <p:cNvPr id="174" name="Google Shape;174;p56"/>
            <p:cNvPicPr preferRelativeResize="0"/>
            <p:nvPr/>
          </p:nvPicPr>
          <p:blipFill rotWithShape="1">
            <a:blip r:embed="rId3">
              <a:alphaModFix/>
            </a:blip>
            <a:srcRect t="37039" r="5014"/>
            <a:stretch/>
          </p:blipFill>
          <p:spPr>
            <a:xfrm>
              <a:off x="331381" y="4008120"/>
              <a:ext cx="3554774" cy="2412296"/>
            </a:xfrm>
            <a:prstGeom prst="rect">
              <a:avLst/>
            </a:prstGeom>
            <a:noFill/>
            <a:ln>
              <a:noFill/>
            </a:ln>
          </p:spPr>
        </p:pic>
        <p:sp>
          <p:nvSpPr>
            <p:cNvPr id="175" name="Google Shape;175;p56"/>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pic>
        <p:nvPicPr>
          <p:cNvPr id="176" name="Google Shape;176;p56" descr="الصفحة الرئيسية"/>
          <p:cNvPicPr preferRelativeResize="0"/>
          <p:nvPr/>
        </p:nvPicPr>
        <p:blipFill rotWithShape="1">
          <a:blip r:embed="rId4">
            <a:alphaModFix/>
          </a:blip>
          <a:srcRect/>
          <a:stretch/>
        </p:blipFill>
        <p:spPr>
          <a:xfrm>
            <a:off x="4127790" y="0"/>
            <a:ext cx="3936421" cy="596900"/>
          </a:xfrm>
          <a:prstGeom prst="rect">
            <a:avLst/>
          </a:prstGeom>
          <a:noFill/>
          <a:ln>
            <a:noFill/>
          </a:ln>
        </p:spPr>
      </p:pic>
      <p:sp>
        <p:nvSpPr>
          <p:cNvPr id="177" name="Google Shape;177;p56"/>
          <p:cNvSpPr/>
          <p:nvPr/>
        </p:nvSpPr>
        <p:spPr>
          <a:xfrm>
            <a:off x="10526557" y="2005909"/>
            <a:ext cx="1181182" cy="445826"/>
          </a:xfrm>
          <a:prstGeom prst="rect">
            <a:avLst/>
          </a:prstGeom>
          <a:noFill/>
          <a:ln>
            <a:noFill/>
          </a:ln>
        </p:spPr>
        <p:txBody>
          <a:bodyPr spcFirstLastPara="1" wrap="square" lIns="68550" tIns="34250" rIns="68550" bIns="34250" anchor="ctr" anchorCtr="0">
            <a:noAutofit/>
          </a:bodyPr>
          <a:lstStyle/>
          <a:p>
            <a:pPr marL="0" marR="0" lvl="0" indent="0" algn="r" rtl="1">
              <a:spcBef>
                <a:spcPts val="0"/>
              </a:spcBef>
              <a:spcAft>
                <a:spcPts val="0"/>
              </a:spcAft>
              <a:buNone/>
            </a:pPr>
            <a:r>
              <a:rPr lang="ar-MA" sz="3000" b="1" i="0" u="none" strike="noStrike" cap="none">
                <a:solidFill>
                  <a:srgbClr val="0070C0"/>
                </a:solidFill>
                <a:latin typeface="Arial"/>
                <a:ea typeface="Arial"/>
                <a:cs typeface="Arial"/>
                <a:sym typeface="Arial"/>
              </a:rPr>
              <a:t>الفترة </a:t>
            </a:r>
            <a:endParaRPr sz="3000" b="1">
              <a:solidFill>
                <a:srgbClr val="0070C0"/>
              </a:solidFill>
              <a:latin typeface="Arial"/>
              <a:ea typeface="Arial"/>
              <a:cs typeface="Arial"/>
              <a:sym typeface="Arial"/>
            </a:endParaRPr>
          </a:p>
        </p:txBody>
      </p:sp>
      <p:sp>
        <p:nvSpPr>
          <p:cNvPr id="178" name="Google Shape;178;p56"/>
          <p:cNvSpPr txBox="1">
            <a:spLocks noGrp="1"/>
          </p:cNvSpPr>
          <p:nvPr>
            <p:ph type="body" idx="1"/>
          </p:nvPr>
        </p:nvSpPr>
        <p:spPr>
          <a:xfrm>
            <a:off x="5324030" y="3501209"/>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 name="Google Shape;179;p56"/>
          <p:cNvSpPr txBox="1">
            <a:spLocks noGrp="1"/>
          </p:cNvSpPr>
          <p:nvPr>
            <p:ph type="body" idx="2"/>
          </p:nvPr>
        </p:nvSpPr>
        <p:spPr>
          <a:xfrm>
            <a:off x="5363611" y="4478940"/>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p56"/>
          <p:cNvSpPr txBox="1">
            <a:spLocks noGrp="1"/>
          </p:cNvSpPr>
          <p:nvPr>
            <p:ph type="body" idx="3"/>
          </p:nvPr>
        </p:nvSpPr>
        <p:spPr>
          <a:xfrm>
            <a:off x="5363611" y="5366062"/>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56"/>
          <p:cNvSpPr txBox="1">
            <a:spLocks noGrp="1"/>
          </p:cNvSpPr>
          <p:nvPr>
            <p:ph type="body" idx="4"/>
          </p:nvPr>
        </p:nvSpPr>
        <p:spPr>
          <a:xfrm>
            <a:off x="10594922" y="1962413"/>
            <a:ext cx="326636" cy="449263"/>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p56"/>
          <p:cNvSpPr txBox="1">
            <a:spLocks noGrp="1"/>
          </p:cNvSpPr>
          <p:nvPr>
            <p:ph type="body" idx="5"/>
          </p:nvPr>
        </p:nvSpPr>
        <p:spPr>
          <a:xfrm>
            <a:off x="1350064" y="1898486"/>
            <a:ext cx="801123"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83"/>
        <p:cNvGrpSpPr/>
        <p:nvPr/>
      </p:nvGrpSpPr>
      <p:grpSpPr>
        <a:xfrm>
          <a:off x="0" y="0"/>
          <a:ext cx="0" cy="0"/>
          <a:chOff x="0" y="0"/>
          <a:chExt cx="0" cy="0"/>
        </a:xfrm>
      </p:grpSpPr>
      <p:grpSp>
        <p:nvGrpSpPr>
          <p:cNvPr id="184" name="Google Shape;184;p57"/>
          <p:cNvGrpSpPr/>
          <p:nvPr/>
        </p:nvGrpSpPr>
        <p:grpSpPr>
          <a:xfrm>
            <a:off x="0" y="1"/>
            <a:ext cx="12192000" cy="6858001"/>
            <a:chOff x="0" y="0"/>
            <a:chExt cx="13716000" cy="10287000"/>
          </a:xfrm>
        </p:grpSpPr>
        <p:sp>
          <p:nvSpPr>
            <p:cNvPr id="185" name="Google Shape;185;p57"/>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86" name="Google Shape;186;p5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87" name="Google Shape;187;p5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pic>
        <p:nvPicPr>
          <p:cNvPr id="188" name="Google Shape;188;p57"/>
          <p:cNvPicPr preferRelativeResize="0"/>
          <p:nvPr/>
        </p:nvPicPr>
        <p:blipFill rotWithShape="1">
          <a:blip r:embed="rId2">
            <a:alphaModFix/>
          </a:blip>
          <a:srcRect/>
          <a:stretch/>
        </p:blipFill>
        <p:spPr>
          <a:xfrm>
            <a:off x="180111" y="491632"/>
            <a:ext cx="715548" cy="668028"/>
          </a:xfrm>
          <a:prstGeom prst="rect">
            <a:avLst/>
          </a:prstGeom>
          <a:noFill/>
          <a:ln>
            <a:noFill/>
          </a:ln>
          <a:effectLst>
            <a:outerShdw blurRad="50800" dist="38100" dir="2700000" algn="tl" rotWithShape="0">
              <a:srgbClr val="000000">
                <a:alpha val="42745"/>
              </a:srgbClr>
            </a:outerShdw>
          </a:effectLst>
        </p:spPr>
      </p:pic>
      <p:sp>
        <p:nvSpPr>
          <p:cNvPr id="189" name="Google Shape;189;p5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57"/>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7"/>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92" name="Google Shape;192;p57"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93"/>
        <p:cNvGrpSpPr/>
        <p:nvPr/>
      </p:nvGrpSpPr>
      <p:grpSpPr>
        <a:xfrm>
          <a:off x="0" y="0"/>
          <a:ext cx="0" cy="0"/>
          <a:chOff x="0" y="0"/>
          <a:chExt cx="0" cy="0"/>
        </a:xfrm>
      </p:grpSpPr>
      <p:sp>
        <p:nvSpPr>
          <p:cNvPr id="194" name="Google Shape;194;p5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5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6" name="Google Shape;19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99"/>
        <p:cNvGrpSpPr/>
        <p:nvPr/>
      </p:nvGrpSpPr>
      <p:grpSpPr>
        <a:xfrm>
          <a:off x="0" y="0"/>
          <a:ext cx="0" cy="0"/>
          <a:chOff x="0" y="0"/>
          <a:chExt cx="0" cy="0"/>
        </a:xfrm>
      </p:grpSpPr>
      <p:sp>
        <p:nvSpPr>
          <p:cNvPr id="200" name="Google Shape;20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1" name="Google Shape;201;p5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2" name="Google Shape;20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05"/>
        <p:cNvGrpSpPr/>
        <p:nvPr/>
      </p:nvGrpSpPr>
      <p:grpSpPr>
        <a:xfrm>
          <a:off x="0" y="0"/>
          <a:ext cx="0" cy="0"/>
          <a:chOff x="0" y="0"/>
          <a:chExt cx="0" cy="0"/>
        </a:xfrm>
      </p:grpSpPr>
      <p:sp>
        <p:nvSpPr>
          <p:cNvPr id="206" name="Google Shape;206;p6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6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08" name="Google Shape;208;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11"/>
        <p:cNvGrpSpPr/>
        <p:nvPr/>
      </p:nvGrpSpPr>
      <p:grpSpPr>
        <a:xfrm>
          <a:off x="0" y="0"/>
          <a:ext cx="0" cy="0"/>
          <a:chOff x="0" y="0"/>
          <a:chExt cx="0" cy="0"/>
        </a:xfrm>
      </p:grpSpPr>
      <p:sp>
        <p:nvSpPr>
          <p:cNvPr id="212" name="Google Shape;212;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6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4" name="Google Shape;214;p6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5" name="Google Shape;215;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218"/>
        <p:cNvGrpSpPr/>
        <p:nvPr/>
      </p:nvGrpSpPr>
      <p:grpSpPr>
        <a:xfrm>
          <a:off x="0" y="0"/>
          <a:ext cx="0" cy="0"/>
          <a:chOff x="0" y="0"/>
          <a:chExt cx="0" cy="0"/>
        </a:xfrm>
      </p:grpSpPr>
      <p:sp>
        <p:nvSpPr>
          <p:cNvPr id="219" name="Google Shape;219;p6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0" name="Google Shape;220;p6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1" name="Google Shape;221;p6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6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3" name="Google Shape;223;p6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4" name="Google Shape;224;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227"/>
        <p:cNvGrpSpPr/>
        <p:nvPr/>
      </p:nvGrpSpPr>
      <p:grpSpPr>
        <a:xfrm>
          <a:off x="0" y="0"/>
          <a:ext cx="0" cy="0"/>
          <a:chOff x="0" y="0"/>
          <a:chExt cx="0" cy="0"/>
        </a:xfrm>
      </p:grpSpPr>
      <p:sp>
        <p:nvSpPr>
          <p:cNvPr id="228" name="Google Shape;228;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9" name="Google Shape;229;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1" name="Google Shape;231;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232"/>
        <p:cNvGrpSpPr/>
        <p:nvPr/>
      </p:nvGrpSpPr>
      <p:grpSpPr>
        <a:xfrm>
          <a:off x="0" y="0"/>
          <a:ext cx="0" cy="0"/>
          <a:chOff x="0" y="0"/>
          <a:chExt cx="0" cy="0"/>
        </a:xfrm>
      </p:grpSpPr>
      <p:sp>
        <p:nvSpPr>
          <p:cNvPr id="233" name="Google Shape;233;p6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4" name="Google Shape;234;p6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35" name="Google Shape;235;p6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36" name="Google Shape;236;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239"/>
        <p:cNvGrpSpPr/>
        <p:nvPr/>
      </p:nvGrpSpPr>
      <p:grpSpPr>
        <a:xfrm>
          <a:off x="0" y="0"/>
          <a:ext cx="0" cy="0"/>
          <a:chOff x="0" y="0"/>
          <a:chExt cx="0" cy="0"/>
        </a:xfrm>
      </p:grpSpPr>
      <p:sp>
        <p:nvSpPr>
          <p:cNvPr id="240" name="Google Shape;240;p6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65"/>
          <p:cNvSpPr>
            <a:spLocks noGrp="1"/>
          </p:cNvSpPr>
          <p:nvPr>
            <p:ph type="pic" idx="2"/>
          </p:nvPr>
        </p:nvSpPr>
        <p:spPr>
          <a:xfrm>
            <a:off x="5183188" y="987425"/>
            <a:ext cx="6172200" cy="4873625"/>
          </a:xfrm>
          <a:prstGeom prst="rect">
            <a:avLst/>
          </a:prstGeom>
          <a:noFill/>
          <a:ln>
            <a:noFill/>
          </a:ln>
        </p:spPr>
      </p:sp>
      <p:sp>
        <p:nvSpPr>
          <p:cNvPr id="242" name="Google Shape;242;p6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43" name="Google Shape;243;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4" name="Google Shape;244;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246"/>
        <p:cNvGrpSpPr/>
        <p:nvPr/>
      </p:nvGrpSpPr>
      <p:grpSpPr>
        <a:xfrm>
          <a:off x="0" y="0"/>
          <a:ext cx="0" cy="0"/>
          <a:chOff x="0" y="0"/>
          <a:chExt cx="0" cy="0"/>
        </a:xfrm>
      </p:grpSpPr>
      <p:sp>
        <p:nvSpPr>
          <p:cNvPr id="247" name="Google Shape;247;p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8" name="Google Shape;248;p6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9" name="Google Shape;249;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252"/>
        <p:cNvGrpSpPr/>
        <p:nvPr/>
      </p:nvGrpSpPr>
      <p:grpSpPr>
        <a:xfrm>
          <a:off x="0" y="0"/>
          <a:ext cx="0" cy="0"/>
          <a:chOff x="0" y="0"/>
          <a:chExt cx="0" cy="0"/>
        </a:xfrm>
      </p:grpSpPr>
      <p:sp>
        <p:nvSpPr>
          <p:cNvPr id="253" name="Google Shape;253;p6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4" name="Google Shape;254;p6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5" name="Google Shape;255;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6" name="Google Shape;256;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7" name="Google Shape;257;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4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9" name="Google Shape;89;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0" name="Google Shape;90;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 name="Google Shape;91;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1.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jp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7.gif"/></Relationships>
</file>

<file path=ppt/slides/_rels/slide7.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16.xml"/><Relationship Id="rId4" Type="http://schemas.openxmlformats.org/officeDocument/2006/relationships/image" Target="../media/image46.jpg"/></Relationships>
</file>

<file path=ppt/slides/_rels/slide3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19.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19.xml"/><Relationship Id="rId5" Type="http://schemas.openxmlformats.org/officeDocument/2006/relationships/image" Target="../media/image4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19.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19.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19.xml"/><Relationship Id="rId4" Type="http://schemas.openxmlformats.org/officeDocument/2006/relationships/image" Target="../media/image52.jpg"/></Relationships>
</file>

<file path=ppt/slides/_rels/slide39.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20.xml"/><Relationship Id="rId4" Type="http://schemas.openxmlformats.org/officeDocument/2006/relationships/image" Target="../media/image54.gif"/></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64" name="Google Shape;264;p1"/>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الأولى </a:t>
            </a:r>
            <a:endParaRPr/>
          </a:p>
        </p:txBody>
      </p:sp>
      <p:sp>
        <p:nvSpPr>
          <p:cNvPr id="265" name="Google Shape;265;p1"/>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66" name="Google Shape;266;p1"/>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67" name="Google Shape;267;p1"/>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268" name="Google Shape;268;p1"/>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69" name="Google Shape;269;p1"/>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Calibri"/>
              <a:buNone/>
            </a:pPr>
            <a:r>
              <a:rPr lang="ar-MA" sz="5400" b="1" i="0" u="none" strike="noStrike" cap="none">
                <a:solidFill>
                  <a:srgbClr val="002060"/>
                </a:solidFill>
                <a:latin typeface="Calibri"/>
                <a:ea typeface="Calibri"/>
                <a:cs typeface="Calibri"/>
                <a:sym typeface="Calibri"/>
              </a:rPr>
              <a:t>مادَّةُ اللُّغةِ العَربيَّةِ</a:t>
            </a:r>
            <a:endParaRPr/>
          </a:p>
        </p:txBody>
      </p:sp>
      <p:grpSp>
        <p:nvGrpSpPr>
          <p:cNvPr id="270" name="Google Shape;270;p1"/>
          <p:cNvGrpSpPr/>
          <p:nvPr/>
        </p:nvGrpSpPr>
        <p:grpSpPr>
          <a:xfrm>
            <a:off x="917856" y="1567544"/>
            <a:ext cx="1782933" cy="1428585"/>
            <a:chOff x="917856" y="1127574"/>
            <a:chExt cx="1782933" cy="1428585"/>
          </a:xfrm>
        </p:grpSpPr>
        <p:pic>
          <p:nvPicPr>
            <p:cNvPr id="271" name="Google Shape;271;p1"/>
            <p:cNvPicPr preferRelativeResize="0"/>
            <p:nvPr/>
          </p:nvPicPr>
          <p:blipFill rotWithShape="1">
            <a:blip r:embed="rId3">
              <a:alphaModFix/>
            </a:blip>
            <a:srcRect/>
            <a:stretch/>
          </p:blipFill>
          <p:spPr>
            <a:xfrm>
              <a:off x="917856" y="1127574"/>
              <a:ext cx="1782933" cy="1428585"/>
            </a:xfrm>
            <a:prstGeom prst="rect">
              <a:avLst/>
            </a:prstGeom>
            <a:noFill/>
            <a:ln>
              <a:noFill/>
            </a:ln>
          </p:spPr>
        </p:pic>
        <p:sp>
          <p:nvSpPr>
            <p:cNvPr id="272" name="Google Shape;272;p1"/>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الثالثة </a:t>
              </a:r>
              <a:endParaRPr/>
            </a:p>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a:p>
          </p:txBody>
        </p:sp>
      </p:grpSp>
      <p:sp>
        <p:nvSpPr>
          <p:cNvPr id="273" name="Google Shape;273;p1"/>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74" name="Google Shape;274;p1"/>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3  </a:t>
            </a:r>
            <a:endParaRPr/>
          </a:p>
        </p:txBody>
      </p:sp>
      <p:sp>
        <p:nvSpPr>
          <p:cNvPr id="275" name="Google Shape;275;p1"/>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76" name="Google Shape;276;p1"/>
          <p:cNvSpPr txBox="1"/>
          <p:nvPr/>
        </p:nvSpPr>
        <p:spPr>
          <a:xfrm>
            <a:off x="5236149" y="3540991"/>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الاختراعات</a:t>
            </a:r>
            <a:endParaRPr/>
          </a:p>
        </p:txBody>
      </p:sp>
      <p:sp>
        <p:nvSpPr>
          <p:cNvPr id="277" name="Google Shape;277;p1"/>
          <p:cNvSpPr txBox="1"/>
          <p:nvPr/>
        </p:nvSpPr>
        <p:spPr>
          <a:xfrm>
            <a:off x="5236149" y="4503677"/>
            <a:ext cx="4727890" cy="738664"/>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2400" b="1" dirty="0">
                <a:solidFill>
                  <a:srgbClr val="FFFFFF"/>
                </a:solidFill>
                <a:latin typeface="Calibri"/>
                <a:ea typeface="Calibri"/>
                <a:cs typeface="Calibri"/>
                <a:sym typeface="Calibri"/>
              </a:rPr>
              <a:t>الثاني</a:t>
            </a:r>
            <a:endParaRPr dirty="0"/>
          </a:p>
          <a:p>
            <a:pPr marL="0" marR="0" lvl="0" indent="0" algn="ctr" rtl="1">
              <a:spcBef>
                <a:spcPts val="0"/>
              </a:spcBef>
              <a:spcAft>
                <a:spcPts val="0"/>
              </a:spcAft>
              <a:buNone/>
            </a:pPr>
            <a:endParaRPr sz="2400" b="1" i="0" u="none" strike="noStrike" cap="none" dirty="0">
              <a:solidFill>
                <a:srgbClr val="FFFFFF"/>
              </a:solidFill>
              <a:latin typeface="Calibri"/>
              <a:ea typeface="Calibri"/>
              <a:cs typeface="Calibri"/>
              <a:sym typeface="Calibri"/>
            </a:endParaRPr>
          </a:p>
        </p:txBody>
      </p:sp>
      <p:sp>
        <p:nvSpPr>
          <p:cNvPr id="278" name="Google Shape;278;p1"/>
          <p:cNvSpPr txBox="1"/>
          <p:nvPr/>
        </p:nvSpPr>
        <p:spPr>
          <a:xfrm>
            <a:off x="4872829" y="5391568"/>
            <a:ext cx="500522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400" b="1" i="0" u="none" strike="noStrike" cap="none">
                <a:solidFill>
                  <a:srgbClr val="FFFFFF"/>
                </a:solidFill>
                <a:latin typeface="Calibri"/>
                <a:ea typeface="Calibri"/>
                <a:cs typeface="Calibri"/>
                <a:sym typeface="Calibri"/>
              </a:rPr>
              <a:t>الإنتاج الكتابي: إنتاج نص إخباري </a:t>
            </a:r>
            <a:r>
              <a:rPr lang="ar-MA" sz="2000" b="1" i="0" u="none" strike="noStrike" cap="none">
                <a:solidFill>
                  <a:srgbClr val="FF0000"/>
                </a:solidFill>
                <a:latin typeface="Calibri"/>
                <a:ea typeface="Calibri"/>
                <a:cs typeface="Calibri"/>
                <a:sym typeface="Calibri"/>
              </a:rPr>
              <a:t>(ورشة الكتابة) </a:t>
            </a:r>
            <a:endParaRPr sz="2400" b="1" i="0" u="none" strike="noStrike" cap="none">
              <a:solidFill>
                <a:srgbClr val="FF0000"/>
              </a:solidFill>
              <a:latin typeface="Calibri"/>
              <a:ea typeface="Calibri"/>
              <a:cs typeface="Calibri"/>
              <a:sym typeface="Calibri"/>
            </a:endParaRPr>
          </a:p>
        </p:txBody>
      </p:sp>
      <p:grpSp>
        <p:nvGrpSpPr>
          <p:cNvPr id="279" name="Google Shape;279;p1"/>
          <p:cNvGrpSpPr/>
          <p:nvPr/>
        </p:nvGrpSpPr>
        <p:grpSpPr>
          <a:xfrm>
            <a:off x="14910" y="3937341"/>
            <a:ext cx="3666489" cy="2432262"/>
            <a:chOff x="219666" y="3988154"/>
            <a:chExt cx="3666489" cy="2432262"/>
          </a:xfrm>
        </p:grpSpPr>
        <p:pic>
          <p:nvPicPr>
            <p:cNvPr id="280" name="Google Shape;280;p1"/>
            <p:cNvPicPr preferRelativeResize="0"/>
            <p:nvPr/>
          </p:nvPicPr>
          <p:blipFill rotWithShape="1">
            <a:blip r:embed="rId4">
              <a:alphaModFix/>
            </a:blip>
            <a:srcRect t="37039" r="5014"/>
            <a:stretch/>
          </p:blipFill>
          <p:spPr>
            <a:xfrm>
              <a:off x="331381" y="4008120"/>
              <a:ext cx="3554774" cy="2412296"/>
            </a:xfrm>
            <a:prstGeom prst="rect">
              <a:avLst/>
            </a:prstGeom>
            <a:noFill/>
            <a:ln>
              <a:noFill/>
            </a:ln>
          </p:spPr>
        </p:pic>
        <p:sp>
          <p:nvSpPr>
            <p:cNvPr id="281" name="Google Shape;281;p1"/>
            <p:cNvSpPr/>
            <p:nvPr/>
          </p:nvSpPr>
          <p:spPr>
            <a:xfrm>
              <a:off x="219666" y="3988154"/>
              <a:ext cx="990600" cy="1131953"/>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282" name="Google Shape;282;p1" descr="الصفحة الرئيسية"/>
          <p:cNvPicPr preferRelativeResize="0"/>
          <p:nvPr/>
        </p:nvPicPr>
        <p:blipFill rotWithShape="1">
          <a:blip r:embed="rId5">
            <a:alphaModFix/>
          </a:blip>
          <a:srcRect/>
          <a:stretch/>
        </p:blipFill>
        <p:spPr>
          <a:xfrm>
            <a:off x="4127790" y="0"/>
            <a:ext cx="3936421" cy="596900"/>
          </a:xfrm>
          <a:prstGeom prst="rect">
            <a:avLst/>
          </a:prstGeom>
          <a:noFill/>
          <a:ln>
            <a:noFill/>
          </a:ln>
        </p:spPr>
      </p:pic>
      <p:sp>
        <p:nvSpPr>
          <p:cNvPr id="284" name="Google Shape;284;p1"/>
          <p:cNvSpPr txBox="1"/>
          <p:nvPr/>
        </p:nvSpPr>
        <p:spPr>
          <a:xfrm>
            <a:off x="9934886" y="2062097"/>
            <a:ext cx="1328868"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dirty="0">
                <a:solidFill>
                  <a:schemeClr val="tx1"/>
                </a:solidFill>
                <a:latin typeface="Calibri"/>
                <a:ea typeface="Calibri"/>
                <a:cs typeface="Calibri"/>
                <a:sym typeface="Calibri"/>
              </a:rPr>
              <a:t>المرحلة 2</a:t>
            </a:r>
            <a:endParaRPr dirty="0">
              <a:solidFill>
                <a:schemeClr val="tx1"/>
              </a:solidFill>
            </a:endParaRPr>
          </a:p>
        </p:txBody>
      </p:sp>
      <p:sp>
        <p:nvSpPr>
          <p:cNvPr id="285" name="Google Shape;285;p1"/>
          <p:cNvSpPr/>
          <p:nvPr/>
        </p:nvSpPr>
        <p:spPr>
          <a:xfrm>
            <a:off x="9698426" y="2786065"/>
            <a:ext cx="59124" cy="496400"/>
          </a:xfrm>
          <a:custGeom>
            <a:avLst/>
            <a:gdLst/>
            <a:ahLst/>
            <a:cxnLst/>
            <a:rect l="l" t="t" r="r" b="b"/>
            <a:pathLst>
              <a:path w="120000" h="120000" extrusionOk="0">
                <a:moveTo>
                  <a:pt x="60000" y="0"/>
                </a:moveTo>
                <a:cubicBezTo>
                  <a:pt x="59999" y="0"/>
                  <a:pt x="59999" y="0"/>
                  <a:pt x="59999" y="1"/>
                </a:cubicBezTo>
                <a:lnTo>
                  <a:pt x="0" y="112854"/>
                </a:lnTo>
                <a:cubicBezTo>
                  <a:pt x="0" y="112855"/>
                  <a:pt x="0" y="112855"/>
                  <a:pt x="1" y="112855"/>
                </a:cubicBezTo>
                <a:lnTo>
                  <a:pt x="60000" y="120000"/>
                </a:lnTo>
                <a:cubicBezTo>
                  <a:pt x="60001" y="120000"/>
                  <a:pt x="60001" y="120000"/>
                  <a:pt x="60001" y="119999"/>
                </a:cubicBezTo>
                <a:lnTo>
                  <a:pt x="120000" y="7146"/>
                </a:lnTo>
                <a:cubicBezTo>
                  <a:pt x="120000" y="7145"/>
                  <a:pt x="120000" y="7145"/>
                  <a:pt x="119999" y="7145"/>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86" name="Google Shape;286;p1"/>
          <p:cNvSpPr txBox="1"/>
          <p:nvPr/>
        </p:nvSpPr>
        <p:spPr>
          <a:xfrm>
            <a:off x="4699819" y="2814518"/>
            <a:ext cx="4637455"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400" b="1" i="0" u="none" strike="noStrike" cap="none">
                <a:solidFill>
                  <a:srgbClr val="FFFFFF"/>
                </a:solidFill>
                <a:latin typeface="Calibri"/>
                <a:ea typeface="Calibri"/>
                <a:cs typeface="Calibri"/>
                <a:sym typeface="Calibri"/>
              </a:rPr>
              <a:t>العلوم والتكنولوجيا</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290"/>
        <p:cNvGrpSpPr/>
        <p:nvPr/>
      </p:nvGrpSpPr>
      <p:grpSpPr>
        <a:xfrm>
          <a:off x="0" y="0"/>
          <a:ext cx="0" cy="0"/>
          <a:chOff x="0" y="0"/>
          <a:chExt cx="0" cy="0"/>
        </a:xfrm>
      </p:grpSpPr>
      <p:sp>
        <p:nvSpPr>
          <p:cNvPr id="291" name="Google Shape;291;p2"/>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292" name="Google Shape;292;p2"/>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293" name="Google Shape;293;p2" descr="Image générée"/>
          <p:cNvPicPr preferRelativeResize="0"/>
          <p:nvPr/>
        </p:nvPicPr>
        <p:blipFill rotWithShape="1">
          <a:blip r:embed="rId3">
            <a:alphaModFix/>
          </a:blip>
          <a:srcRect t="23545" r="71114" b="60699"/>
          <a:stretch/>
        </p:blipFill>
        <p:spPr>
          <a:xfrm>
            <a:off x="10496362" y="2946687"/>
            <a:ext cx="1035476" cy="854359"/>
          </a:xfrm>
          <a:prstGeom prst="rect">
            <a:avLst/>
          </a:prstGeom>
          <a:noFill/>
          <a:ln>
            <a:noFill/>
          </a:ln>
        </p:spPr>
      </p:pic>
      <p:sp>
        <p:nvSpPr>
          <p:cNvPr id="294" name="Google Shape;294;p2"/>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295" name="Google Shape;295;p2"/>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296" name="Google Shape;296;p2"/>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297" name="Google Shape;297;p2"/>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298" name="Google Shape;298;p2"/>
          <p:cNvGrpSpPr/>
          <p:nvPr/>
        </p:nvGrpSpPr>
        <p:grpSpPr>
          <a:xfrm>
            <a:off x="10657636" y="1985795"/>
            <a:ext cx="923513" cy="733132"/>
            <a:chOff x="277892" y="2283969"/>
            <a:chExt cx="939577" cy="824904"/>
          </a:xfrm>
        </p:grpSpPr>
        <p:sp>
          <p:nvSpPr>
            <p:cNvPr id="299" name="Google Shape;299;p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sp>
        <p:sp>
          <p:nvSpPr>
            <p:cNvPr id="300" name="Google Shape;300;p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42" t="-1677"/>
              </a:stretch>
            </a:blipFill>
            <a:ln>
              <a:noFill/>
            </a:ln>
          </p:spPr>
        </p:sp>
      </p:grpSp>
      <p:pic>
        <p:nvPicPr>
          <p:cNvPr id="301" name="Google Shape;301;p2" descr="Image générée"/>
          <p:cNvPicPr preferRelativeResize="0"/>
          <p:nvPr/>
        </p:nvPicPr>
        <p:blipFill rotWithShape="1">
          <a:blip r:embed="rId7">
            <a:alphaModFix/>
          </a:blip>
          <a:srcRect t="11064" b="10678"/>
          <a:stretch/>
        </p:blipFill>
        <p:spPr>
          <a:xfrm>
            <a:off x="10657635" y="1023539"/>
            <a:ext cx="727815" cy="854359"/>
          </a:xfrm>
          <a:prstGeom prst="rect">
            <a:avLst/>
          </a:prstGeom>
          <a:noFill/>
          <a:ln>
            <a:noFill/>
          </a:ln>
        </p:spPr>
      </p:pic>
      <p:pic>
        <p:nvPicPr>
          <p:cNvPr id="302" name="Google Shape;302;p2"/>
          <p:cNvPicPr preferRelativeResize="0"/>
          <p:nvPr/>
        </p:nvPicPr>
        <p:blipFill rotWithShape="1">
          <a:blip r:embed="rId8">
            <a:alphaModFix/>
          </a:blip>
          <a:srcRect/>
          <a:stretch/>
        </p:blipFill>
        <p:spPr>
          <a:xfrm>
            <a:off x="10701998" y="4942460"/>
            <a:ext cx="590757" cy="603600"/>
          </a:xfrm>
          <a:prstGeom prst="ellipse">
            <a:avLst/>
          </a:prstGeom>
          <a:solidFill>
            <a:srgbClr val="FFC000"/>
          </a:solidFill>
          <a:ln>
            <a:noFill/>
          </a:ln>
        </p:spPr>
      </p:pic>
      <p:sp>
        <p:nvSpPr>
          <p:cNvPr id="303" name="Google Shape;303;p2"/>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07"/>
        <p:cNvGrpSpPr/>
        <p:nvPr/>
      </p:nvGrpSpPr>
      <p:grpSpPr>
        <a:xfrm>
          <a:off x="0" y="0"/>
          <a:ext cx="0" cy="0"/>
          <a:chOff x="0" y="0"/>
          <a:chExt cx="0" cy="0"/>
        </a:xfrm>
      </p:grpSpPr>
      <p:sp>
        <p:nvSpPr>
          <p:cNvPr id="308" name="Google Shape;308;p3"/>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309" name="Google Shape;309;p3"/>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310" name="Google Shape;310;p3"/>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311" name="Google Shape;311;p3"/>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312" name="Google Shape;312;p3"/>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313" name="Google Shape;313;p3"/>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314" name="Google Shape;314;p3"/>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315" name="Google Shape;315;p3"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316" name="Google Shape;316;p3"/>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317" name="Google Shape;317;p3"/>
          <p:cNvGrpSpPr/>
          <p:nvPr/>
        </p:nvGrpSpPr>
        <p:grpSpPr>
          <a:xfrm>
            <a:off x="10772075" y="916351"/>
            <a:ext cx="632111" cy="603600"/>
            <a:chOff x="779845" y="4335989"/>
            <a:chExt cx="442253" cy="575842"/>
          </a:xfrm>
        </p:grpSpPr>
        <p:pic>
          <p:nvPicPr>
            <p:cNvPr id="318" name="Google Shape;318;p3"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319" name="Google Shape;319;p3"/>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320" name="Google Shape;320;p3"/>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321" name="Google Shape;321;p3"/>
          <p:cNvGrpSpPr/>
          <p:nvPr/>
        </p:nvGrpSpPr>
        <p:grpSpPr>
          <a:xfrm>
            <a:off x="10824282" y="3007446"/>
            <a:ext cx="551667" cy="479498"/>
            <a:chOff x="10280460" y="4841540"/>
            <a:chExt cx="630930" cy="597556"/>
          </a:xfrm>
        </p:grpSpPr>
        <p:pic>
          <p:nvPicPr>
            <p:cNvPr id="322" name="Google Shape;322;p3"/>
            <p:cNvPicPr preferRelativeResize="0"/>
            <p:nvPr/>
          </p:nvPicPr>
          <p:blipFill rotWithShape="1">
            <a:blip r:embed="rId8">
              <a:alphaModFix/>
            </a:blip>
            <a:srcRect l="11664" t="23325" r="25922" b="30054"/>
            <a:stretch/>
          </p:blipFill>
          <p:spPr>
            <a:xfrm>
              <a:off x="10280460" y="4967823"/>
              <a:ext cx="630930" cy="471273"/>
            </a:xfrm>
            <a:prstGeom prst="rect">
              <a:avLst/>
            </a:prstGeom>
            <a:noFill/>
            <a:ln>
              <a:noFill/>
            </a:ln>
          </p:spPr>
        </p:pic>
        <p:pic>
          <p:nvPicPr>
            <p:cNvPr id="323" name="Google Shape;323;p3"/>
            <p:cNvPicPr preferRelativeResize="0"/>
            <p:nvPr/>
          </p:nvPicPr>
          <p:blipFill rotWithShape="1">
            <a:blip r:embed="rId9">
              <a:alphaModFix/>
            </a:blip>
            <a:srcRect l="74744" t="23325" r="10688" b="30054"/>
            <a:stretch/>
          </p:blipFill>
          <p:spPr>
            <a:xfrm rot="1461832">
              <a:off x="10456526" y="4850932"/>
              <a:ext cx="147273" cy="471273"/>
            </a:xfrm>
            <a:prstGeom prst="rect">
              <a:avLst/>
            </a:prstGeom>
            <a:noFill/>
            <a:ln>
              <a:noFill/>
            </a:ln>
          </p:spPr>
        </p:pic>
      </p:grpSp>
      <p:sp>
        <p:nvSpPr>
          <p:cNvPr id="324" name="Google Shape;324;p3"/>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325" name="Google Shape;325;p3"/>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326" name="Google Shape;326;p3"/>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30"/>
        <p:cNvGrpSpPr/>
        <p:nvPr/>
      </p:nvGrpSpPr>
      <p:grpSpPr>
        <a:xfrm>
          <a:off x="0" y="0"/>
          <a:ext cx="0" cy="0"/>
          <a:chOff x="0" y="0"/>
          <a:chExt cx="0" cy="0"/>
        </a:xfrm>
      </p:grpSpPr>
      <p:sp>
        <p:nvSpPr>
          <p:cNvPr id="331" name="Google Shape;331;p4"/>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32" name="Google Shape;332;p4"/>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333" name="Google Shape;333;p4"/>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334" name="Google Shape;334;p4"/>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spcBef>
                <a:spcPts val="0"/>
              </a:spcBef>
              <a:spcAft>
                <a:spcPts val="0"/>
              </a:spcAft>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335" name="Google Shape;335;p4"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pic>
        <p:nvPicPr>
          <p:cNvPr id="336" name="Google Shape;336;p4"/>
          <p:cNvPicPr preferRelativeResize="0"/>
          <p:nvPr/>
        </p:nvPicPr>
        <p:blipFill rotWithShape="1">
          <a:blip r:embed="rId4">
            <a:alphaModFix/>
          </a:blip>
          <a:srcRect/>
          <a:stretch/>
        </p:blipFill>
        <p:spPr>
          <a:xfrm rot="-1924716">
            <a:off x="8767614" y="4444158"/>
            <a:ext cx="1564020" cy="174252"/>
          </a:xfrm>
          <a:prstGeom prst="rect">
            <a:avLst/>
          </a:prstGeom>
          <a:noFill/>
          <a:ln>
            <a:noFill/>
          </a:ln>
        </p:spPr>
      </p:pic>
      <p:pic>
        <p:nvPicPr>
          <p:cNvPr id="337" name="Google Shape;337;p4"/>
          <p:cNvPicPr preferRelativeResize="0"/>
          <p:nvPr/>
        </p:nvPicPr>
        <p:blipFill rotWithShape="1">
          <a:blip r:embed="rId5">
            <a:alphaModFix/>
          </a:blip>
          <a:srcRect l="11665" t="23325" r="26246" b="30054"/>
          <a:stretch/>
        </p:blipFill>
        <p:spPr>
          <a:xfrm>
            <a:off x="8996142" y="2466789"/>
            <a:ext cx="1478097" cy="1109845"/>
          </a:xfrm>
          <a:prstGeom prst="rect">
            <a:avLst/>
          </a:prstGeom>
          <a:noFill/>
          <a:ln>
            <a:noFill/>
          </a:ln>
          <a:effectLst>
            <a:outerShdw blurRad="50800" dist="38100" dir="2700000" algn="tl" rotWithShape="0">
              <a:srgbClr val="000000">
                <a:alpha val="40000"/>
              </a:srgbClr>
            </a:outerShdw>
          </a:effectLst>
        </p:spPr>
      </p:pic>
      <p:pic>
        <p:nvPicPr>
          <p:cNvPr id="338" name="Google Shape;338;p4"/>
          <p:cNvPicPr preferRelativeResize="0"/>
          <p:nvPr/>
        </p:nvPicPr>
        <p:blipFill rotWithShape="1">
          <a:blip r:embed="rId6">
            <a:alphaModFix/>
          </a:blip>
          <a:srcRect/>
          <a:stretch/>
        </p:blipFill>
        <p:spPr>
          <a:xfrm flipH="1">
            <a:off x="9715486" y="4960411"/>
            <a:ext cx="413335" cy="397411"/>
          </a:xfrm>
          <a:prstGeom prst="rect">
            <a:avLst/>
          </a:prstGeom>
          <a:noFill/>
          <a:ln>
            <a:noFill/>
          </a:ln>
        </p:spPr>
      </p:pic>
      <p:sp>
        <p:nvSpPr>
          <p:cNvPr id="339" name="Google Shape;339;p4"/>
          <p:cNvSpPr txBox="1"/>
          <p:nvPr/>
        </p:nvSpPr>
        <p:spPr>
          <a:xfrm>
            <a:off x="8827225" y="3576634"/>
            <a:ext cx="1907400" cy="256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067" b="1" i="0" u="none" strike="noStrike" cap="none">
                <a:solidFill>
                  <a:srgbClr val="000000"/>
                </a:solidFill>
                <a:latin typeface="Arial"/>
                <a:ea typeface="Arial"/>
                <a:cs typeface="Arial"/>
                <a:sym typeface="Arial"/>
              </a:rPr>
              <a:t>دفتر التلميذ</a:t>
            </a:r>
            <a:endParaRPr/>
          </a:p>
        </p:txBody>
      </p:sp>
      <p:sp>
        <p:nvSpPr>
          <p:cNvPr id="340" name="Google Shape;340;p4"/>
          <p:cNvSpPr/>
          <p:nvPr/>
        </p:nvSpPr>
        <p:spPr>
          <a:xfrm>
            <a:off x="4428576" y="4028276"/>
            <a:ext cx="1349291" cy="256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067" b="1" i="0" u="none" strike="noStrike" cap="none">
                <a:solidFill>
                  <a:srgbClr val="000000"/>
                </a:solidFill>
                <a:latin typeface="Arial"/>
                <a:ea typeface="Arial"/>
                <a:cs typeface="Arial"/>
                <a:sym typeface="Arial"/>
              </a:rPr>
              <a:t>بطاقة التحضير للحصة</a:t>
            </a:r>
            <a:endParaRPr sz="1067" b="1" i="0" u="none" strike="noStrike" cap="none">
              <a:solidFill>
                <a:srgbClr val="000000"/>
              </a:solidFill>
              <a:latin typeface="Arial"/>
              <a:ea typeface="Arial"/>
              <a:cs typeface="Arial"/>
              <a:sym typeface="Arial"/>
            </a:endParaRPr>
          </a:p>
        </p:txBody>
      </p:sp>
      <p:pic>
        <p:nvPicPr>
          <p:cNvPr id="341" name="Google Shape;341;p4"/>
          <p:cNvPicPr preferRelativeResize="0"/>
          <p:nvPr/>
        </p:nvPicPr>
        <p:blipFill rotWithShape="1">
          <a:blip r:embed="rId7">
            <a:alphaModFix/>
          </a:blip>
          <a:srcRect/>
          <a:stretch/>
        </p:blipFill>
        <p:spPr>
          <a:xfrm>
            <a:off x="4220447" y="2466789"/>
            <a:ext cx="1765551" cy="1457749"/>
          </a:xfrm>
          <a:prstGeom prst="rect">
            <a:avLst/>
          </a:prstGeom>
          <a:noFill/>
          <a:ln>
            <a:noFill/>
          </a:ln>
        </p:spPr>
      </p:pic>
      <p:sp>
        <p:nvSpPr>
          <p:cNvPr id="342" name="Google Shape;342;p4"/>
          <p:cNvSpPr/>
          <p:nvPr/>
        </p:nvSpPr>
        <p:spPr>
          <a:xfrm>
            <a:off x="2328360" y="3664174"/>
            <a:ext cx="1349291" cy="25654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1067" b="1" i="0" u="none" strike="noStrike" cap="none">
                <a:solidFill>
                  <a:srgbClr val="000000"/>
                </a:solidFill>
                <a:latin typeface="Arial"/>
                <a:ea typeface="Arial"/>
                <a:cs typeface="Arial"/>
                <a:sym typeface="Arial"/>
              </a:rPr>
              <a:t>الحصة ppt  </a:t>
            </a:r>
            <a:endParaRPr sz="1067" b="1" i="0" u="none" strike="noStrike" cap="none">
              <a:solidFill>
                <a:srgbClr val="000000"/>
              </a:solidFill>
              <a:latin typeface="Arial"/>
              <a:ea typeface="Arial"/>
              <a:cs typeface="Arial"/>
              <a:sym typeface="Arial"/>
            </a:endParaRPr>
          </a:p>
        </p:txBody>
      </p:sp>
      <p:sp>
        <p:nvSpPr>
          <p:cNvPr id="343" name="Google Shape;343;p4"/>
          <p:cNvSpPr txBox="1"/>
          <p:nvPr/>
        </p:nvSpPr>
        <p:spPr>
          <a:xfrm>
            <a:off x="6593195" y="4098385"/>
            <a:ext cx="1907400" cy="256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067" b="1" i="0" u="none" strike="noStrike" cap="none">
                <a:solidFill>
                  <a:srgbClr val="000000"/>
                </a:solidFill>
                <a:latin typeface="Arial"/>
                <a:ea typeface="Arial"/>
                <a:cs typeface="Arial"/>
                <a:sym typeface="Arial"/>
              </a:rPr>
              <a:t>الكراسة</a:t>
            </a:r>
            <a:endParaRPr sz="1067" b="1" i="0" u="none" strike="noStrike" cap="none">
              <a:solidFill>
                <a:srgbClr val="000000"/>
              </a:solidFill>
              <a:latin typeface="Arial"/>
              <a:ea typeface="Arial"/>
              <a:cs typeface="Arial"/>
              <a:sym typeface="Arial"/>
            </a:endParaRPr>
          </a:p>
        </p:txBody>
      </p:sp>
      <p:pic>
        <p:nvPicPr>
          <p:cNvPr id="344" name="Google Shape;344;p4"/>
          <p:cNvPicPr preferRelativeResize="0"/>
          <p:nvPr/>
        </p:nvPicPr>
        <p:blipFill rotWithShape="1">
          <a:blip r:embed="rId8">
            <a:alphaModFix/>
          </a:blip>
          <a:srcRect/>
          <a:stretch/>
        </p:blipFill>
        <p:spPr>
          <a:xfrm>
            <a:off x="6924485" y="2376718"/>
            <a:ext cx="1212188" cy="1651558"/>
          </a:xfrm>
          <a:prstGeom prst="rect">
            <a:avLst/>
          </a:prstGeom>
          <a:noFill/>
          <a:ln>
            <a:noFill/>
          </a:ln>
        </p:spPr>
      </p:pic>
      <p:pic>
        <p:nvPicPr>
          <p:cNvPr id="345" name="Google Shape;345;p4"/>
          <p:cNvPicPr preferRelativeResize="0"/>
          <p:nvPr/>
        </p:nvPicPr>
        <p:blipFill rotWithShape="1">
          <a:blip r:embed="rId9">
            <a:alphaModFix/>
          </a:blip>
          <a:srcRect/>
          <a:stretch/>
        </p:blipFill>
        <p:spPr>
          <a:xfrm>
            <a:off x="2134435" y="2548493"/>
            <a:ext cx="1814614" cy="1030408"/>
          </a:xfrm>
          <a:prstGeom prst="rect">
            <a:avLst/>
          </a:prstGeom>
          <a:noFill/>
          <a:ln>
            <a:noFill/>
          </a:ln>
        </p:spPr>
      </p:pic>
      <p:pic>
        <p:nvPicPr>
          <p:cNvPr id="346" name="Google Shape;346;p4"/>
          <p:cNvPicPr preferRelativeResize="0"/>
          <p:nvPr/>
        </p:nvPicPr>
        <p:blipFill rotWithShape="1">
          <a:blip r:embed="rId10">
            <a:alphaModFix/>
          </a:blip>
          <a:srcRect l="19275" t="42588" r="13719" b="40945"/>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350"/>
        <p:cNvGrpSpPr/>
        <p:nvPr/>
      </p:nvGrpSpPr>
      <p:grpSpPr>
        <a:xfrm>
          <a:off x="0" y="0"/>
          <a:ext cx="0" cy="0"/>
          <a:chOff x="0" y="0"/>
          <a:chExt cx="0" cy="0"/>
        </a:xfrm>
      </p:grpSpPr>
      <p:sp>
        <p:nvSpPr>
          <p:cNvPr id="351" name="Google Shape;351;p5"/>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44546A"/>
              </a:buClr>
              <a:buSzPts val="3200"/>
              <a:buFont typeface="Calibri"/>
              <a:buNone/>
            </a:pPr>
            <a:r>
              <a:rPr lang="ar-MA" sz="3200" b="1" i="0" u="none" strike="noStrike" cap="none">
                <a:solidFill>
                  <a:srgbClr val="44546A"/>
                </a:solidFill>
                <a:latin typeface="Calibri"/>
                <a:ea typeface="Calibri"/>
                <a:cs typeface="Calibri"/>
                <a:sym typeface="Calibri"/>
              </a:rPr>
              <a:t>هيكلة الوحدة الديدكتيكية:</a:t>
            </a:r>
            <a:endParaRPr sz="3200" b="1" i="0" u="none" strike="noStrike" cap="none">
              <a:solidFill>
                <a:srgbClr val="44546A"/>
              </a:solidFill>
              <a:latin typeface="Calibri"/>
              <a:ea typeface="Calibri"/>
              <a:cs typeface="Calibri"/>
              <a:sym typeface="Calibri"/>
            </a:endParaRPr>
          </a:p>
        </p:txBody>
      </p:sp>
      <p:grpSp>
        <p:nvGrpSpPr>
          <p:cNvPr id="352" name="Google Shape;352;p5"/>
          <p:cNvGrpSpPr/>
          <p:nvPr/>
        </p:nvGrpSpPr>
        <p:grpSpPr>
          <a:xfrm>
            <a:off x="6139754" y="2099367"/>
            <a:ext cx="5847433" cy="3626061"/>
            <a:chOff x="4299350" y="1553369"/>
            <a:chExt cx="6448599" cy="3626061"/>
          </a:xfrm>
        </p:grpSpPr>
        <p:sp>
          <p:nvSpPr>
            <p:cNvPr id="353" name="Google Shape;353;p5"/>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أستمع بتركيز وأفهم: السيارة المغربية الصنع</a:t>
              </a:r>
              <a:endParaRPr sz="2000" b="0" i="0" u="none" strike="noStrike" cap="none">
                <a:solidFill>
                  <a:srgbClr val="000000"/>
                </a:solidFill>
                <a:latin typeface="Calibri"/>
                <a:ea typeface="Calibri"/>
                <a:cs typeface="Calibri"/>
                <a:sym typeface="Calibri"/>
              </a:endParaRPr>
            </a:p>
          </p:txBody>
        </p:sp>
        <p:sp>
          <p:nvSpPr>
            <p:cNvPr id="354" name="Google Shape;354;p5"/>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400" b="1" i="0" u="none" strike="noStrike" cap="none">
                  <a:solidFill>
                    <a:srgbClr val="000000"/>
                  </a:solidFill>
                  <a:latin typeface="Calibri"/>
                  <a:ea typeface="Calibri"/>
                  <a:cs typeface="Calibri"/>
                  <a:sym typeface="Calibri"/>
                </a:rPr>
                <a:t>الحصة 3</a:t>
              </a:r>
              <a:endParaRPr sz="2400" b="1" i="0" u="none" strike="noStrike" cap="none">
                <a:solidFill>
                  <a:srgbClr val="000000"/>
                </a:solidFill>
                <a:latin typeface="Calibri"/>
                <a:ea typeface="Calibri"/>
                <a:cs typeface="Calibri"/>
                <a:sym typeface="Calibri"/>
              </a:endParaRPr>
            </a:p>
          </p:txBody>
        </p:sp>
        <p:sp>
          <p:nvSpPr>
            <p:cNvPr id="355" name="Google Shape;355;p5"/>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أتحدث: أعرف باختراع متميز</a:t>
              </a:r>
              <a:endParaRPr sz="2000" b="0" i="0" u="none" strike="noStrike" cap="none">
                <a:solidFill>
                  <a:srgbClr val="000000"/>
                </a:solidFill>
                <a:latin typeface="Calibri"/>
                <a:ea typeface="Calibri"/>
                <a:cs typeface="Calibri"/>
                <a:sym typeface="Calibri"/>
              </a:endParaRPr>
            </a:p>
          </p:txBody>
        </p:sp>
        <p:sp>
          <p:nvSpPr>
            <p:cNvPr id="356" name="Google Shape;356;p5"/>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الحصة 1</a:t>
              </a:r>
              <a:endParaRPr sz="2000" b="0" i="0" u="none" strike="noStrike" cap="none">
                <a:solidFill>
                  <a:srgbClr val="000000"/>
                </a:solidFill>
                <a:latin typeface="Calibri"/>
                <a:ea typeface="Calibri"/>
                <a:cs typeface="Calibri"/>
                <a:sym typeface="Calibri"/>
              </a:endParaRPr>
            </a:p>
          </p:txBody>
        </p:sp>
        <p:sp>
          <p:nvSpPr>
            <p:cNvPr id="357" name="Google Shape;357;p5"/>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000000"/>
                  </a:solidFill>
                  <a:latin typeface="Calibri"/>
                  <a:ea typeface="Calibri"/>
                  <a:cs typeface="Calibri"/>
                  <a:sym typeface="Calibri"/>
                </a:rPr>
                <a:t>الحصة 2 </a:t>
              </a:r>
              <a:endParaRPr sz="2000" b="0" i="0" u="none" strike="noStrike" cap="none">
                <a:solidFill>
                  <a:srgbClr val="000000"/>
                </a:solidFill>
                <a:latin typeface="Calibri"/>
                <a:ea typeface="Calibri"/>
                <a:cs typeface="Calibri"/>
                <a:sym typeface="Calibri"/>
              </a:endParaRPr>
            </a:p>
          </p:txBody>
        </p:sp>
        <p:sp>
          <p:nvSpPr>
            <p:cNvPr id="358" name="Google Shape;358;p5"/>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الحصة 4</a:t>
              </a:r>
              <a:endParaRPr sz="2000" b="0" i="0" u="none" strike="noStrike" cap="none">
                <a:solidFill>
                  <a:srgbClr val="7F7F7F"/>
                </a:solidFill>
                <a:latin typeface="Calibri"/>
                <a:ea typeface="Calibri"/>
                <a:cs typeface="Calibri"/>
                <a:sym typeface="Calibri"/>
              </a:endParaRPr>
            </a:p>
          </p:txBody>
        </p:sp>
        <p:sp>
          <p:nvSpPr>
            <p:cNvPr id="359" name="Google Shape;359;p5"/>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الظواهر اللغوية :اسم الآلة</a:t>
              </a:r>
              <a:endParaRPr sz="2000" b="0" i="0" u="none" strike="noStrike" cap="none">
                <a:solidFill>
                  <a:srgbClr val="000000"/>
                </a:solidFill>
                <a:latin typeface="Calibri"/>
                <a:ea typeface="Calibri"/>
                <a:cs typeface="Calibri"/>
                <a:sym typeface="Calibri"/>
              </a:endParaRPr>
            </a:p>
          </p:txBody>
        </p:sp>
        <p:sp>
          <p:nvSpPr>
            <p:cNvPr id="360" name="Google Shape;360;p5"/>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الطلاقة والفهم: كيف أحببت القراءة</a:t>
              </a:r>
              <a:endParaRPr sz="2000" b="0" i="0" u="none" strike="noStrike" cap="none">
                <a:solidFill>
                  <a:srgbClr val="7F7F7F"/>
                </a:solidFill>
                <a:latin typeface="Calibri"/>
                <a:ea typeface="Calibri"/>
                <a:cs typeface="Calibri"/>
                <a:sym typeface="Calibri"/>
              </a:endParaRPr>
            </a:p>
          </p:txBody>
        </p:sp>
      </p:grpSp>
      <p:sp>
        <p:nvSpPr>
          <p:cNvPr id="361" name="Google Shape;361;p5"/>
          <p:cNvSpPr/>
          <p:nvPr/>
        </p:nvSpPr>
        <p:spPr>
          <a:xfrm>
            <a:off x="6130654"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362" name="Google Shape;362;p5"/>
          <p:cNvSpPr/>
          <p:nvPr/>
        </p:nvSpPr>
        <p:spPr>
          <a:xfrm>
            <a:off x="123748"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grpSp>
        <p:nvGrpSpPr>
          <p:cNvPr id="363" name="Google Shape;363;p5"/>
          <p:cNvGrpSpPr/>
          <p:nvPr/>
        </p:nvGrpSpPr>
        <p:grpSpPr>
          <a:xfrm>
            <a:off x="167109" y="2110551"/>
            <a:ext cx="5847433" cy="3626061"/>
            <a:chOff x="4299350" y="1553369"/>
            <a:chExt cx="6448599" cy="3626061"/>
          </a:xfrm>
        </p:grpSpPr>
        <p:sp>
          <p:nvSpPr>
            <p:cNvPr id="364" name="Google Shape;364;p5"/>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365" name="Google Shape;365;p5"/>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الحصة 7</a:t>
              </a:r>
              <a:endParaRPr sz="2000" b="0" i="0" u="none" strike="noStrike" cap="none">
                <a:solidFill>
                  <a:srgbClr val="7F7F7F"/>
                </a:solidFill>
                <a:latin typeface="Calibri"/>
                <a:ea typeface="Calibri"/>
                <a:cs typeface="Calibri"/>
                <a:sym typeface="Calibri"/>
              </a:endParaRPr>
            </a:p>
          </p:txBody>
        </p:sp>
        <p:sp>
          <p:nvSpPr>
            <p:cNvPr id="366" name="Google Shape;366;p5"/>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367" name="Google Shape;367;p5"/>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الحصة 5</a:t>
              </a:r>
              <a:endParaRPr sz="2000" b="0" i="0" u="none" strike="noStrike" cap="none">
                <a:solidFill>
                  <a:srgbClr val="7F7F7F"/>
                </a:solidFill>
                <a:latin typeface="Calibri"/>
                <a:ea typeface="Calibri"/>
                <a:cs typeface="Calibri"/>
                <a:sym typeface="Calibri"/>
              </a:endParaRPr>
            </a:p>
          </p:txBody>
        </p:sp>
        <p:sp>
          <p:nvSpPr>
            <p:cNvPr id="368" name="Google Shape;368;p5"/>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7F7F7F"/>
                  </a:solidFill>
                  <a:latin typeface="Calibri"/>
                  <a:ea typeface="Calibri"/>
                  <a:cs typeface="Calibri"/>
                  <a:sym typeface="Calibri"/>
                </a:rPr>
                <a:t>الحصة 6 </a:t>
              </a:r>
              <a:endParaRPr sz="2000" b="0" i="0" u="none" strike="noStrike" cap="none">
                <a:solidFill>
                  <a:srgbClr val="7F7F7F"/>
                </a:solidFill>
                <a:latin typeface="Calibri"/>
                <a:ea typeface="Calibri"/>
                <a:cs typeface="Calibri"/>
                <a:sym typeface="Calibri"/>
              </a:endParaRPr>
            </a:p>
          </p:txBody>
        </p:sp>
        <p:sp>
          <p:nvSpPr>
            <p:cNvPr id="369" name="Google Shape;369;p5"/>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الحصة 8</a:t>
              </a:r>
              <a:endParaRPr sz="2000" b="0" i="0" u="none" strike="noStrike" cap="none">
                <a:solidFill>
                  <a:srgbClr val="7F7F7F"/>
                </a:solidFill>
                <a:latin typeface="Calibri"/>
                <a:ea typeface="Calibri"/>
                <a:cs typeface="Calibri"/>
                <a:sym typeface="Calibri"/>
              </a:endParaRPr>
            </a:p>
          </p:txBody>
        </p:sp>
        <p:sp>
          <p:nvSpPr>
            <p:cNvPr id="370" name="Google Shape;370;p5"/>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371" name="Google Shape;371;p5"/>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grpSp>
      <p:pic>
        <p:nvPicPr>
          <p:cNvPr id="372" name="Google Shape;372;p5"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
        <p:nvSpPr>
          <p:cNvPr id="373" name="Google Shape;373;p5"/>
          <p:cNvSpPr/>
          <p:nvPr/>
        </p:nvSpPr>
        <p:spPr>
          <a:xfrm>
            <a:off x="41957" y="3857881"/>
            <a:ext cx="6083049" cy="976025"/>
          </a:xfrm>
          <a:prstGeom prst="roundRect">
            <a:avLst>
              <a:gd name="adj" fmla="val 50000"/>
            </a:avLst>
          </a:prstGeom>
          <a:noFill/>
          <a:ln w="38100" cap="flat" cmpd="sng">
            <a:solidFill>
              <a:srgbClr val="082836"/>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374" name="Google Shape;374;p5"/>
          <p:cNvSpPr/>
          <p:nvPr/>
        </p:nvSpPr>
        <p:spPr>
          <a:xfrm>
            <a:off x="4383043" y="3029163"/>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000000"/>
                </a:solidFill>
                <a:latin typeface="Calibri"/>
                <a:ea typeface="Calibri"/>
                <a:cs typeface="Calibri"/>
                <a:sym typeface="Calibri"/>
              </a:rPr>
              <a:t>الحصة  6  </a:t>
            </a:r>
            <a:endParaRPr sz="2000" b="0" i="0" u="none" strike="noStrike" cap="none">
              <a:solidFill>
                <a:srgbClr val="000000"/>
              </a:solidFill>
              <a:latin typeface="Calibri"/>
              <a:ea typeface="Calibri"/>
              <a:cs typeface="Calibri"/>
              <a:sym typeface="Calibri"/>
            </a:endParaRPr>
          </a:p>
        </p:txBody>
      </p:sp>
      <p:sp>
        <p:nvSpPr>
          <p:cNvPr id="375" name="Google Shape;375;p5"/>
          <p:cNvSpPr/>
          <p:nvPr/>
        </p:nvSpPr>
        <p:spPr>
          <a:xfrm>
            <a:off x="196137" y="3042355"/>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الإنتاج الكتابي ح 1: إنتاج تقرير إخباري</a:t>
            </a:r>
            <a:endParaRPr sz="2000" b="0" i="0" u="none" strike="noStrike" cap="none">
              <a:solidFill>
                <a:srgbClr val="000000"/>
              </a:solidFill>
              <a:latin typeface="Calibri"/>
              <a:ea typeface="Calibri"/>
              <a:cs typeface="Calibri"/>
              <a:sym typeface="Calibri"/>
            </a:endParaRPr>
          </a:p>
        </p:txBody>
      </p:sp>
      <p:sp>
        <p:nvSpPr>
          <p:cNvPr id="376" name="Google Shape;376;p5"/>
          <p:cNvSpPr/>
          <p:nvPr/>
        </p:nvSpPr>
        <p:spPr>
          <a:xfrm>
            <a:off x="4387963" y="2129509"/>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000000"/>
                </a:solidFill>
                <a:latin typeface="Calibri"/>
                <a:ea typeface="Calibri"/>
                <a:cs typeface="Calibri"/>
                <a:sym typeface="Calibri"/>
              </a:rPr>
              <a:t>الحصة  5  </a:t>
            </a:r>
            <a:endParaRPr sz="2000" b="0" i="0" u="none" strike="noStrike" cap="none">
              <a:solidFill>
                <a:srgbClr val="000000"/>
              </a:solidFill>
              <a:latin typeface="Calibri"/>
              <a:ea typeface="Calibri"/>
              <a:cs typeface="Calibri"/>
              <a:sym typeface="Calibri"/>
            </a:endParaRPr>
          </a:p>
        </p:txBody>
      </p:sp>
      <p:sp>
        <p:nvSpPr>
          <p:cNvPr id="377" name="Google Shape;377;p5"/>
          <p:cNvSpPr/>
          <p:nvPr/>
        </p:nvSpPr>
        <p:spPr>
          <a:xfrm>
            <a:off x="201057" y="2142701"/>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الطلاقة والفهم: المخترع المغربي الصغير(ح2)</a:t>
            </a:r>
            <a:endParaRPr/>
          </a:p>
        </p:txBody>
      </p:sp>
      <p:sp>
        <p:nvSpPr>
          <p:cNvPr id="378" name="Google Shape;378;p5"/>
          <p:cNvSpPr/>
          <p:nvPr/>
        </p:nvSpPr>
        <p:spPr>
          <a:xfrm>
            <a:off x="4378131" y="3997639"/>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000000"/>
                </a:solidFill>
                <a:latin typeface="Calibri"/>
                <a:ea typeface="Calibri"/>
                <a:cs typeface="Calibri"/>
                <a:sym typeface="Calibri"/>
              </a:rPr>
              <a:t>الحصة  7  </a:t>
            </a:r>
            <a:endParaRPr sz="2000" b="0" i="0" u="none" strike="noStrike" cap="none">
              <a:solidFill>
                <a:srgbClr val="000000"/>
              </a:solidFill>
              <a:latin typeface="Calibri"/>
              <a:ea typeface="Calibri"/>
              <a:cs typeface="Calibri"/>
              <a:sym typeface="Calibri"/>
            </a:endParaRPr>
          </a:p>
        </p:txBody>
      </p:sp>
      <p:sp>
        <p:nvSpPr>
          <p:cNvPr id="379" name="Google Shape;379;p5"/>
          <p:cNvSpPr/>
          <p:nvPr/>
        </p:nvSpPr>
        <p:spPr>
          <a:xfrm>
            <a:off x="191225" y="4010831"/>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الإنتاج الكتابي ح 2: إنتاج تقرير إخباري</a:t>
            </a:r>
            <a:endParaRPr sz="2000" b="0" i="0" u="none" strike="noStrike" cap="none">
              <a:solidFill>
                <a:srgbClr val="000000"/>
              </a:solidFill>
              <a:latin typeface="Calibri"/>
              <a:ea typeface="Calibri"/>
              <a:cs typeface="Calibri"/>
              <a:sym typeface="Calibri"/>
            </a:endParaRPr>
          </a:p>
        </p:txBody>
      </p:sp>
      <p:sp>
        <p:nvSpPr>
          <p:cNvPr id="380" name="Google Shape;380;p5"/>
          <p:cNvSpPr/>
          <p:nvPr/>
        </p:nvSpPr>
        <p:spPr>
          <a:xfrm>
            <a:off x="4368299" y="4980869"/>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000000"/>
                </a:solidFill>
                <a:latin typeface="Calibri"/>
                <a:ea typeface="Calibri"/>
                <a:cs typeface="Calibri"/>
                <a:sym typeface="Calibri"/>
              </a:rPr>
              <a:t>الحصة  8  </a:t>
            </a:r>
            <a:endParaRPr sz="2000" b="0" i="0" u="none" strike="noStrike" cap="none">
              <a:solidFill>
                <a:srgbClr val="000000"/>
              </a:solidFill>
              <a:latin typeface="Calibri"/>
              <a:ea typeface="Calibri"/>
              <a:cs typeface="Calibri"/>
              <a:sym typeface="Calibri"/>
            </a:endParaRPr>
          </a:p>
        </p:txBody>
      </p:sp>
      <p:sp>
        <p:nvSpPr>
          <p:cNvPr id="381" name="Google Shape;381;p5"/>
          <p:cNvSpPr/>
          <p:nvPr/>
        </p:nvSpPr>
        <p:spPr>
          <a:xfrm>
            <a:off x="181393" y="4994061"/>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دعم وتقويم</a:t>
            </a:r>
            <a:endParaRPr sz="2000" b="0" i="0" u="none" strike="noStrike" cap="none">
              <a:solidFill>
                <a:srgbClr val="000000"/>
              </a:solidFill>
              <a:latin typeface="Calibri"/>
              <a:ea typeface="Calibri"/>
              <a:cs typeface="Calibri"/>
              <a:sym typeface="Calibri"/>
            </a:endParaRPr>
          </a:p>
        </p:txBody>
      </p:sp>
      <p:sp>
        <p:nvSpPr>
          <p:cNvPr id="382" name="Google Shape;382;p5"/>
          <p:cNvSpPr/>
          <p:nvPr/>
        </p:nvSpPr>
        <p:spPr>
          <a:xfrm>
            <a:off x="10341408" y="4975953"/>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000000"/>
                </a:solidFill>
                <a:latin typeface="Calibri"/>
                <a:ea typeface="Calibri"/>
                <a:cs typeface="Calibri"/>
                <a:sym typeface="Calibri"/>
              </a:rPr>
              <a:t>الحصة  4 </a:t>
            </a:r>
            <a:endParaRPr sz="2000" b="0" i="0" u="none" strike="noStrike" cap="none">
              <a:solidFill>
                <a:srgbClr val="000000"/>
              </a:solidFill>
              <a:latin typeface="Calibri"/>
              <a:ea typeface="Calibri"/>
              <a:cs typeface="Calibri"/>
              <a:sym typeface="Calibri"/>
            </a:endParaRPr>
          </a:p>
        </p:txBody>
      </p:sp>
      <p:sp>
        <p:nvSpPr>
          <p:cNvPr id="383" name="Google Shape;383;p5"/>
          <p:cNvSpPr/>
          <p:nvPr/>
        </p:nvSpPr>
        <p:spPr>
          <a:xfrm>
            <a:off x="6154502" y="4989145"/>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الطلاقة والفهم: المخترع المغربي الصغير(ح1)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88"/>
        <p:cNvGrpSpPr/>
        <p:nvPr/>
      </p:nvGrpSpPr>
      <p:grpSpPr>
        <a:xfrm>
          <a:off x="0" y="0"/>
          <a:ext cx="0" cy="0"/>
          <a:chOff x="0" y="0"/>
          <a:chExt cx="0" cy="0"/>
        </a:xfrm>
      </p:grpSpPr>
      <p:pic>
        <p:nvPicPr>
          <p:cNvPr id="389" name="Google Shape;389;p6"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
        <p:nvSpPr>
          <p:cNvPr id="390" name="Google Shape;390;p6"/>
          <p:cNvSpPr/>
          <p:nvPr/>
        </p:nvSpPr>
        <p:spPr>
          <a:xfrm>
            <a:off x="3049529" y="230868"/>
            <a:ext cx="7346212" cy="646290"/>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Calibri"/>
              <a:buNone/>
            </a:pPr>
            <a:r>
              <a:rPr lang="ar-MA" sz="3600" b="1" i="0" u="none" strike="noStrike" cap="none">
                <a:solidFill>
                  <a:srgbClr val="002060"/>
                </a:solidFill>
                <a:latin typeface="Calibri"/>
                <a:ea typeface="Calibri"/>
                <a:cs typeface="Calibri"/>
                <a:sym typeface="Calibri"/>
              </a:rPr>
              <a:t>تنظيم حصة الإنتاج الكتابي (2): ورشة الكتابة</a:t>
            </a:r>
            <a:endParaRPr sz="3600" b="1" i="0" u="none" strike="noStrike" cap="none">
              <a:solidFill>
                <a:srgbClr val="002060"/>
              </a:solidFill>
              <a:latin typeface="Calibri"/>
              <a:ea typeface="Calibri"/>
              <a:cs typeface="Calibri"/>
              <a:sym typeface="Calibri"/>
            </a:endParaRPr>
          </a:p>
        </p:txBody>
      </p:sp>
      <p:grpSp>
        <p:nvGrpSpPr>
          <p:cNvPr id="391" name="Google Shape;391;p6"/>
          <p:cNvGrpSpPr/>
          <p:nvPr/>
        </p:nvGrpSpPr>
        <p:grpSpPr>
          <a:xfrm>
            <a:off x="1148018" y="1284147"/>
            <a:ext cx="9600993" cy="5072667"/>
            <a:chOff x="2159302" y="1382561"/>
            <a:chExt cx="8127697" cy="5072667"/>
          </a:xfrm>
        </p:grpSpPr>
        <p:sp>
          <p:nvSpPr>
            <p:cNvPr id="392" name="Google Shape;392;p6"/>
            <p:cNvSpPr/>
            <p:nvPr/>
          </p:nvSpPr>
          <p:spPr>
            <a:xfrm>
              <a:off x="2159302" y="1382561"/>
              <a:ext cx="8127697" cy="5072667"/>
            </a:xfrm>
            <a:prstGeom prst="roundRect">
              <a:avLst>
                <a:gd name="adj" fmla="val 2665"/>
              </a:avLst>
            </a:prstGeom>
            <a:solidFill>
              <a:schemeClr val="lt1"/>
            </a:solidFill>
            <a:ln w="1905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lt1"/>
                </a:solidFill>
                <a:latin typeface="Arial"/>
                <a:ea typeface="Arial"/>
                <a:cs typeface="Arial"/>
                <a:sym typeface="Arial"/>
              </a:endParaRPr>
            </a:p>
          </p:txBody>
        </p:sp>
        <p:sp>
          <p:nvSpPr>
            <p:cNvPr id="393" name="Google Shape;393;p6"/>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lt1"/>
                </a:solidFill>
                <a:latin typeface="Arial"/>
                <a:ea typeface="Arial"/>
                <a:cs typeface="Arial"/>
                <a:sym typeface="Arial"/>
              </a:endParaRPr>
            </a:p>
          </p:txBody>
        </p:sp>
      </p:grpSp>
      <p:sp>
        <p:nvSpPr>
          <p:cNvPr id="394" name="Google Shape;394;p6"/>
          <p:cNvSpPr/>
          <p:nvPr/>
        </p:nvSpPr>
        <p:spPr>
          <a:xfrm>
            <a:off x="2347816" y="1822316"/>
            <a:ext cx="519608" cy="519608"/>
          </a:xfrm>
          <a:prstGeom prst="ellipse">
            <a:avLst/>
          </a:prstGeom>
          <a:blipFill rotWithShape="1">
            <a:blip r:embed="rId4">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2"/>
              </a:solidFill>
              <a:latin typeface="Arial"/>
              <a:ea typeface="Arial"/>
              <a:cs typeface="Arial"/>
              <a:sym typeface="Arial"/>
            </a:endParaRPr>
          </a:p>
        </p:txBody>
      </p:sp>
      <p:sp>
        <p:nvSpPr>
          <p:cNvPr id="395" name="Google Shape;395;p6"/>
          <p:cNvSpPr/>
          <p:nvPr/>
        </p:nvSpPr>
        <p:spPr>
          <a:xfrm>
            <a:off x="2347816" y="2242432"/>
            <a:ext cx="519608" cy="519608"/>
          </a:xfrm>
          <a:prstGeom prst="ellipse">
            <a:avLst/>
          </a:prstGeom>
          <a:blipFill rotWithShape="1">
            <a:blip r:embed="rId4">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2"/>
              </a:solidFill>
              <a:latin typeface="Arial"/>
              <a:ea typeface="Arial"/>
              <a:cs typeface="Arial"/>
              <a:sym typeface="Arial"/>
            </a:endParaRPr>
          </a:p>
        </p:txBody>
      </p:sp>
      <p:sp>
        <p:nvSpPr>
          <p:cNvPr id="396" name="Google Shape;396;p6"/>
          <p:cNvSpPr/>
          <p:nvPr/>
        </p:nvSpPr>
        <p:spPr>
          <a:xfrm>
            <a:off x="2347816" y="2851612"/>
            <a:ext cx="519608" cy="519608"/>
          </a:xfrm>
          <a:prstGeom prst="ellipse">
            <a:avLst/>
          </a:prstGeom>
          <a:blipFill rotWithShape="1">
            <a:blip r:embed="rId4">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2"/>
              </a:solidFill>
              <a:latin typeface="Arial"/>
              <a:ea typeface="Arial"/>
              <a:cs typeface="Arial"/>
              <a:sym typeface="Arial"/>
            </a:endParaRPr>
          </a:p>
        </p:txBody>
      </p:sp>
      <p:sp>
        <p:nvSpPr>
          <p:cNvPr id="397" name="Google Shape;397;p6"/>
          <p:cNvSpPr/>
          <p:nvPr/>
        </p:nvSpPr>
        <p:spPr>
          <a:xfrm>
            <a:off x="10248217" y="1804536"/>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ar-MA" sz="2133" b="1">
                <a:solidFill>
                  <a:srgbClr val="FFFFFF"/>
                </a:solidFill>
                <a:latin typeface="Calibri"/>
                <a:ea typeface="Calibri"/>
                <a:cs typeface="Calibri"/>
                <a:sym typeface="Calibri"/>
              </a:rPr>
              <a:t>1</a:t>
            </a:r>
            <a:endParaRPr/>
          </a:p>
        </p:txBody>
      </p:sp>
      <p:sp>
        <p:nvSpPr>
          <p:cNvPr id="398" name="Google Shape;398;p6"/>
          <p:cNvSpPr/>
          <p:nvPr/>
        </p:nvSpPr>
        <p:spPr>
          <a:xfrm>
            <a:off x="10258213" y="2358797"/>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ar-MA" sz="2133" b="1">
                <a:solidFill>
                  <a:srgbClr val="FFFFFF"/>
                </a:solidFill>
                <a:latin typeface="Calibri"/>
                <a:ea typeface="Calibri"/>
                <a:cs typeface="Calibri"/>
                <a:sym typeface="Calibri"/>
              </a:rPr>
              <a:t>2</a:t>
            </a:r>
            <a:endParaRPr/>
          </a:p>
        </p:txBody>
      </p:sp>
      <p:sp>
        <p:nvSpPr>
          <p:cNvPr id="399" name="Google Shape;399;p6"/>
          <p:cNvSpPr/>
          <p:nvPr/>
        </p:nvSpPr>
        <p:spPr>
          <a:xfrm>
            <a:off x="10260173" y="2872482"/>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ar-MA" sz="2133" b="1">
                <a:solidFill>
                  <a:srgbClr val="FFFFFF"/>
                </a:solidFill>
                <a:latin typeface="Calibri"/>
                <a:ea typeface="Calibri"/>
                <a:cs typeface="Calibri"/>
                <a:sym typeface="Calibri"/>
              </a:rPr>
              <a:t>3</a:t>
            </a:r>
            <a:endParaRPr/>
          </a:p>
        </p:txBody>
      </p:sp>
      <p:sp>
        <p:nvSpPr>
          <p:cNvPr id="400" name="Google Shape;400;p6"/>
          <p:cNvSpPr/>
          <p:nvPr/>
        </p:nvSpPr>
        <p:spPr>
          <a:xfrm>
            <a:off x="10198088" y="5600998"/>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ar-MA" sz="2133" b="1">
                <a:solidFill>
                  <a:srgbClr val="FFFFFF"/>
                </a:solidFill>
                <a:latin typeface="Calibri"/>
                <a:ea typeface="Calibri"/>
                <a:cs typeface="Calibri"/>
                <a:sym typeface="Calibri"/>
              </a:rPr>
              <a:t>4</a:t>
            </a:r>
            <a:endParaRPr/>
          </a:p>
        </p:txBody>
      </p:sp>
      <p:sp>
        <p:nvSpPr>
          <p:cNvPr id="401" name="Google Shape;401;p6"/>
          <p:cNvSpPr/>
          <p:nvPr/>
        </p:nvSpPr>
        <p:spPr>
          <a:xfrm>
            <a:off x="2404004" y="5479031"/>
            <a:ext cx="519608" cy="519608"/>
          </a:xfrm>
          <a:prstGeom prst="ellipse">
            <a:avLst/>
          </a:prstGeom>
          <a:blipFill rotWithShape="1">
            <a:blip r:embed="rId4">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2"/>
              </a:solidFill>
              <a:latin typeface="Arial"/>
              <a:ea typeface="Arial"/>
              <a:cs typeface="Arial"/>
              <a:sym typeface="Arial"/>
            </a:endParaRPr>
          </a:p>
        </p:txBody>
      </p:sp>
      <p:sp>
        <p:nvSpPr>
          <p:cNvPr id="402" name="Google Shape;402;p6"/>
          <p:cNvSpPr txBox="1"/>
          <p:nvPr/>
        </p:nvSpPr>
        <p:spPr>
          <a:xfrm>
            <a:off x="5695854" y="5638118"/>
            <a:ext cx="3922174" cy="337015"/>
          </a:xfrm>
          <a:prstGeom prst="rect">
            <a:avLst/>
          </a:prstGeom>
          <a:noFill/>
          <a:ln>
            <a:noFill/>
          </a:ln>
        </p:spPr>
        <p:txBody>
          <a:bodyPr spcFirstLastPara="1" wrap="square" lIns="0" tIns="0" rIns="0" bIns="0" anchor="t" anchorCtr="0">
            <a:spAutoFit/>
          </a:bodyPr>
          <a:lstStyle/>
          <a:p>
            <a:pPr marL="0" marR="0" lvl="0" indent="0" algn="r" rtl="1">
              <a:lnSpc>
                <a:spcPct val="139950"/>
              </a:lnSpc>
              <a:spcBef>
                <a:spcPts val="0"/>
              </a:spcBef>
              <a:spcAft>
                <a:spcPts val="0"/>
              </a:spcAft>
              <a:buNone/>
            </a:pPr>
            <a:r>
              <a:rPr lang="ar-MA" sz="2000" b="1">
                <a:solidFill>
                  <a:srgbClr val="002060"/>
                </a:solidFill>
                <a:latin typeface="Calibri"/>
                <a:ea typeface="Calibri"/>
                <a:cs typeface="Calibri"/>
                <a:sym typeface="Calibri"/>
              </a:rPr>
              <a:t>اختتام</a:t>
            </a:r>
            <a:r>
              <a:rPr lang="ar-MA" sz="2000" b="1">
                <a:solidFill>
                  <a:srgbClr val="002060"/>
                </a:solidFill>
                <a:latin typeface="Arial"/>
                <a:ea typeface="Arial"/>
                <a:cs typeface="Arial"/>
                <a:sym typeface="Arial"/>
              </a:rPr>
              <a:t> </a:t>
            </a:r>
            <a:r>
              <a:rPr lang="ar-MA" sz="2000" b="1">
                <a:solidFill>
                  <a:srgbClr val="002060"/>
                </a:solidFill>
                <a:latin typeface="Calibri"/>
                <a:ea typeface="Calibri"/>
                <a:cs typeface="Calibri"/>
                <a:sym typeface="Calibri"/>
              </a:rPr>
              <a:t>الحصة</a:t>
            </a:r>
            <a:r>
              <a:rPr lang="ar-MA" sz="2000" b="1">
                <a:solidFill>
                  <a:schemeClr val="dk2"/>
                </a:solidFill>
                <a:latin typeface="Arial"/>
                <a:ea typeface="Arial"/>
                <a:cs typeface="Arial"/>
                <a:sym typeface="Arial"/>
              </a:rPr>
              <a:t>			</a:t>
            </a:r>
            <a:endParaRPr sz="2000" b="1">
              <a:solidFill>
                <a:schemeClr val="dk2"/>
              </a:solidFill>
              <a:latin typeface="Arial"/>
              <a:ea typeface="Arial"/>
              <a:cs typeface="Arial"/>
              <a:sym typeface="Arial"/>
            </a:endParaRPr>
          </a:p>
        </p:txBody>
      </p:sp>
      <p:sp>
        <p:nvSpPr>
          <p:cNvPr id="403" name="Google Shape;403;p6"/>
          <p:cNvSpPr txBox="1"/>
          <p:nvPr/>
        </p:nvSpPr>
        <p:spPr>
          <a:xfrm>
            <a:off x="3806304" y="1866468"/>
            <a:ext cx="6237475" cy="335028"/>
          </a:xfrm>
          <a:prstGeom prst="rect">
            <a:avLst/>
          </a:prstGeom>
          <a:noFill/>
          <a:ln>
            <a:noFill/>
          </a:ln>
        </p:spPr>
        <p:txBody>
          <a:bodyPr spcFirstLastPara="1" wrap="square" lIns="0" tIns="0" rIns="0" bIns="0" anchor="t" anchorCtr="0">
            <a:spAutoFit/>
          </a:bodyPr>
          <a:lstStyle/>
          <a:p>
            <a:pPr marL="0" marR="0" lvl="0" indent="0" algn="r" rtl="1">
              <a:lnSpc>
                <a:spcPct val="139950"/>
              </a:lnSpc>
              <a:spcBef>
                <a:spcPts val="0"/>
              </a:spcBef>
              <a:spcAft>
                <a:spcPts val="0"/>
              </a:spcAft>
              <a:buNone/>
            </a:pPr>
            <a:r>
              <a:rPr lang="ar-MA" sz="2000" b="1">
                <a:solidFill>
                  <a:srgbClr val="002060"/>
                </a:solidFill>
                <a:latin typeface="Calibri"/>
                <a:ea typeface="Calibri"/>
                <a:cs typeface="Calibri"/>
                <a:sym typeface="Calibri"/>
              </a:rPr>
              <a:t>افتتاح</a:t>
            </a:r>
            <a:r>
              <a:rPr lang="ar-MA" sz="2000" b="1">
                <a:solidFill>
                  <a:srgbClr val="002060"/>
                </a:solidFill>
                <a:latin typeface="Arial"/>
                <a:ea typeface="Arial"/>
                <a:cs typeface="Arial"/>
                <a:sym typeface="Arial"/>
              </a:rPr>
              <a:t> </a:t>
            </a:r>
            <a:r>
              <a:rPr lang="ar-MA" sz="2000" b="1">
                <a:solidFill>
                  <a:srgbClr val="002060"/>
                </a:solidFill>
                <a:latin typeface="Calibri"/>
                <a:ea typeface="Calibri"/>
                <a:cs typeface="Calibri"/>
                <a:sym typeface="Calibri"/>
              </a:rPr>
              <a:t>الحصة</a:t>
            </a:r>
            <a:r>
              <a:rPr lang="ar-MA" sz="2000" b="1">
                <a:solidFill>
                  <a:srgbClr val="002060"/>
                </a:solidFill>
                <a:latin typeface="Arial"/>
                <a:ea typeface="Arial"/>
                <a:cs typeface="Arial"/>
                <a:sym typeface="Arial"/>
              </a:rPr>
              <a:t> </a:t>
            </a:r>
            <a:r>
              <a:rPr lang="ar-MA" sz="1800" b="1">
                <a:solidFill>
                  <a:schemeClr val="dk2"/>
                </a:solidFill>
                <a:latin typeface="Arial"/>
                <a:ea typeface="Arial"/>
                <a:cs typeface="Arial"/>
                <a:sym typeface="Arial"/>
              </a:rPr>
              <a:t>(</a:t>
            </a:r>
            <a:r>
              <a:rPr lang="ar-MA" sz="1800" b="1">
                <a:solidFill>
                  <a:srgbClr val="106585"/>
                </a:solidFill>
                <a:latin typeface="Calibri"/>
                <a:ea typeface="Calibri"/>
                <a:cs typeface="Calibri"/>
                <a:sym typeface="Calibri"/>
              </a:rPr>
              <a:t>التصريح بالأهداف- مراقبة الواجبات المنزلية) </a:t>
            </a:r>
            <a:r>
              <a:rPr lang="ar-MA" sz="2000" b="1">
                <a:solidFill>
                  <a:schemeClr val="dk2"/>
                </a:solidFill>
                <a:latin typeface="Arial"/>
                <a:ea typeface="Arial"/>
                <a:cs typeface="Arial"/>
                <a:sym typeface="Arial"/>
              </a:rPr>
              <a:t>	</a:t>
            </a:r>
            <a:endParaRPr sz="2000" b="1">
              <a:solidFill>
                <a:schemeClr val="dk2"/>
              </a:solidFill>
              <a:latin typeface="Arial"/>
              <a:ea typeface="Arial"/>
              <a:cs typeface="Arial"/>
              <a:sym typeface="Arial"/>
            </a:endParaRPr>
          </a:p>
        </p:txBody>
      </p:sp>
      <p:sp>
        <p:nvSpPr>
          <p:cNvPr id="404" name="Google Shape;404;p6"/>
          <p:cNvSpPr txBox="1"/>
          <p:nvPr/>
        </p:nvSpPr>
        <p:spPr>
          <a:xfrm>
            <a:off x="5296517" y="2387944"/>
            <a:ext cx="4747262" cy="337015"/>
          </a:xfrm>
          <a:prstGeom prst="rect">
            <a:avLst/>
          </a:prstGeom>
          <a:noFill/>
          <a:ln>
            <a:noFill/>
          </a:ln>
        </p:spPr>
        <p:txBody>
          <a:bodyPr spcFirstLastPara="1" wrap="square" lIns="0" tIns="0" rIns="0" bIns="0" anchor="t" anchorCtr="0">
            <a:spAutoFit/>
          </a:bodyPr>
          <a:lstStyle/>
          <a:p>
            <a:pPr marL="0" marR="0" lvl="0" indent="0" algn="r" rtl="1">
              <a:lnSpc>
                <a:spcPct val="139950"/>
              </a:lnSpc>
              <a:spcBef>
                <a:spcPts val="0"/>
              </a:spcBef>
              <a:spcAft>
                <a:spcPts val="0"/>
              </a:spcAft>
              <a:buNone/>
            </a:pPr>
            <a:r>
              <a:rPr lang="ar-MA" sz="2000" b="1">
                <a:solidFill>
                  <a:srgbClr val="002060"/>
                </a:solidFill>
                <a:latin typeface="Calibri"/>
                <a:ea typeface="Calibri"/>
                <a:cs typeface="Calibri"/>
                <a:sym typeface="Calibri"/>
              </a:rPr>
              <a:t>التذكير بمكتسبات حصة التعرف والبناء  </a:t>
            </a:r>
            <a:endParaRPr sz="2000" b="1">
              <a:solidFill>
                <a:srgbClr val="002060"/>
              </a:solidFill>
              <a:latin typeface="Calibri"/>
              <a:ea typeface="Calibri"/>
              <a:cs typeface="Calibri"/>
              <a:sym typeface="Calibri"/>
            </a:endParaRPr>
          </a:p>
        </p:txBody>
      </p:sp>
      <p:sp>
        <p:nvSpPr>
          <p:cNvPr id="405" name="Google Shape;405;p6"/>
          <p:cNvSpPr txBox="1"/>
          <p:nvPr/>
        </p:nvSpPr>
        <p:spPr>
          <a:xfrm>
            <a:off x="4270686" y="2955042"/>
            <a:ext cx="5621243" cy="2414507"/>
          </a:xfrm>
          <a:prstGeom prst="rect">
            <a:avLst/>
          </a:prstGeom>
          <a:noFill/>
          <a:ln>
            <a:noFill/>
          </a:ln>
        </p:spPr>
        <p:txBody>
          <a:bodyPr spcFirstLastPara="1" wrap="square" lIns="0" tIns="0" rIns="0" bIns="0" anchor="t" anchorCtr="0">
            <a:spAutoFit/>
          </a:bodyPr>
          <a:lstStyle/>
          <a:p>
            <a:pPr marL="0" marR="0" lvl="0" indent="0" algn="r" rtl="1">
              <a:spcBef>
                <a:spcPts val="0"/>
              </a:spcBef>
              <a:spcAft>
                <a:spcPts val="0"/>
              </a:spcAft>
              <a:buNone/>
            </a:pPr>
            <a:r>
              <a:rPr lang="ar-MA" sz="2000" b="1">
                <a:solidFill>
                  <a:srgbClr val="002060"/>
                </a:solidFill>
                <a:latin typeface="Calibri"/>
                <a:ea typeface="Calibri"/>
                <a:cs typeface="Calibri"/>
                <a:sym typeface="Calibri"/>
              </a:rPr>
              <a:t>ورشة الكتابة: إنتاج نص إخباري (الكتابة)</a:t>
            </a:r>
            <a:endParaRPr/>
          </a:p>
          <a:p>
            <a:pPr marL="0" marR="0" lvl="0" indent="0" algn="r" rtl="1">
              <a:spcBef>
                <a:spcPts val="0"/>
              </a:spcBef>
              <a:spcAft>
                <a:spcPts val="0"/>
              </a:spcAft>
              <a:buNone/>
            </a:pPr>
            <a:endParaRPr sz="2000" b="1">
              <a:solidFill>
                <a:srgbClr val="002060"/>
              </a:solidFill>
              <a:latin typeface="Calibri"/>
              <a:ea typeface="Calibri"/>
              <a:cs typeface="Calibri"/>
              <a:sym typeface="Calibri"/>
            </a:endParaRPr>
          </a:p>
          <a:p>
            <a:pPr marL="342900" marR="0" lvl="0" indent="-342900" algn="r" rtl="1">
              <a:lnSpc>
                <a:spcPct val="150000"/>
              </a:lnSpc>
              <a:spcBef>
                <a:spcPts val="0"/>
              </a:spcBef>
              <a:spcAft>
                <a:spcPts val="0"/>
              </a:spcAft>
              <a:buClr>
                <a:srgbClr val="002060"/>
              </a:buClr>
              <a:buSzPts val="2000"/>
              <a:buFont typeface="Noto Sans Symbols"/>
              <a:buChar char="❑"/>
            </a:pPr>
            <a:r>
              <a:rPr lang="ar-MA" sz="2000" b="1">
                <a:solidFill>
                  <a:srgbClr val="002060"/>
                </a:solidFill>
                <a:latin typeface="Calibri"/>
                <a:ea typeface="Calibri"/>
                <a:cs typeface="Calibri"/>
                <a:sym typeface="Calibri"/>
              </a:rPr>
              <a:t>التهيئة </a:t>
            </a:r>
            <a:endParaRPr/>
          </a:p>
          <a:p>
            <a:pPr marL="342900" marR="0" lvl="0" indent="-342900" algn="r" rtl="1">
              <a:lnSpc>
                <a:spcPct val="150000"/>
              </a:lnSpc>
              <a:spcBef>
                <a:spcPts val="0"/>
              </a:spcBef>
              <a:spcAft>
                <a:spcPts val="0"/>
              </a:spcAft>
              <a:buClr>
                <a:srgbClr val="002060"/>
              </a:buClr>
              <a:buSzPts val="2000"/>
              <a:buFont typeface="Noto Sans Symbols"/>
              <a:buChar char="❑"/>
            </a:pPr>
            <a:r>
              <a:rPr lang="ar-MA" sz="2000" b="1">
                <a:solidFill>
                  <a:srgbClr val="002060"/>
                </a:solidFill>
                <a:latin typeface="Calibri"/>
                <a:ea typeface="Calibri"/>
                <a:cs typeface="Calibri"/>
                <a:sym typeface="Calibri"/>
              </a:rPr>
              <a:t>النمذجة </a:t>
            </a:r>
            <a:endParaRPr/>
          </a:p>
          <a:p>
            <a:pPr marL="342900" marR="0" lvl="0" indent="-342900" algn="r" rtl="1">
              <a:lnSpc>
                <a:spcPct val="150000"/>
              </a:lnSpc>
              <a:spcBef>
                <a:spcPts val="0"/>
              </a:spcBef>
              <a:spcAft>
                <a:spcPts val="0"/>
              </a:spcAft>
              <a:buClr>
                <a:srgbClr val="002060"/>
              </a:buClr>
              <a:buSzPts val="2000"/>
              <a:buFont typeface="Noto Sans Symbols"/>
              <a:buChar char="❑"/>
            </a:pPr>
            <a:r>
              <a:rPr lang="ar-MA" sz="2000" b="1">
                <a:solidFill>
                  <a:srgbClr val="002060"/>
                </a:solidFill>
                <a:latin typeface="Calibri"/>
                <a:ea typeface="Calibri"/>
                <a:cs typeface="Calibri"/>
                <a:sym typeface="Calibri"/>
              </a:rPr>
              <a:t>الإنتاج المشترك </a:t>
            </a:r>
            <a:endParaRPr/>
          </a:p>
          <a:p>
            <a:pPr marL="342900" marR="0" lvl="0" indent="-342900" algn="r" rtl="1">
              <a:lnSpc>
                <a:spcPct val="150000"/>
              </a:lnSpc>
              <a:spcBef>
                <a:spcPts val="0"/>
              </a:spcBef>
              <a:spcAft>
                <a:spcPts val="0"/>
              </a:spcAft>
              <a:buClr>
                <a:srgbClr val="002060"/>
              </a:buClr>
              <a:buSzPts val="2000"/>
              <a:buFont typeface="Noto Sans Symbols"/>
              <a:buChar char="❑"/>
            </a:pPr>
            <a:r>
              <a:rPr lang="ar-MA" sz="2000" b="1">
                <a:solidFill>
                  <a:srgbClr val="002060"/>
                </a:solidFill>
                <a:latin typeface="Calibri"/>
                <a:ea typeface="Calibri"/>
                <a:cs typeface="Calibri"/>
                <a:sym typeface="Calibri"/>
              </a:rPr>
              <a:t>الإنتاج المستقل</a:t>
            </a:r>
            <a:endParaRPr/>
          </a:p>
        </p:txBody>
      </p:sp>
      <p:sp>
        <p:nvSpPr>
          <p:cNvPr id="406" name="Google Shape;406;p6"/>
          <p:cNvSpPr/>
          <p:nvPr/>
        </p:nvSpPr>
        <p:spPr>
          <a:xfrm>
            <a:off x="2973758" y="2002189"/>
            <a:ext cx="982515" cy="2274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56082"/>
              </a:buClr>
              <a:buSzPts val="1867"/>
              <a:buFont typeface="Poppins ExtraBold"/>
              <a:buNone/>
            </a:pPr>
            <a:r>
              <a:rPr lang="ar-MA" sz="1867" b="1">
                <a:solidFill>
                  <a:srgbClr val="156082"/>
                </a:solidFill>
                <a:latin typeface="Poppins ExtraBold"/>
                <a:ea typeface="Poppins ExtraBold"/>
                <a:cs typeface="Poppins ExtraBold"/>
                <a:sym typeface="Poppins ExtraBold"/>
              </a:rPr>
              <a:t>02</a:t>
            </a:r>
            <a:r>
              <a:rPr lang="ar-MA" sz="1867" b="1" i="0" u="none" strike="noStrike" cap="none">
                <a:solidFill>
                  <a:srgbClr val="156082"/>
                </a:solidFill>
                <a:latin typeface="Poppins ExtraBold"/>
                <a:ea typeface="Poppins ExtraBold"/>
                <a:cs typeface="Poppins ExtraBold"/>
                <a:sym typeface="Poppins ExtraBold"/>
              </a:rPr>
              <a:t> دقائق</a:t>
            </a:r>
            <a:endParaRPr sz="1867" b="1" i="0" u="none" strike="noStrike" cap="none">
              <a:solidFill>
                <a:srgbClr val="156082"/>
              </a:solidFill>
              <a:latin typeface="Poppins ExtraBold"/>
              <a:ea typeface="Poppins ExtraBold"/>
              <a:cs typeface="Poppins ExtraBold"/>
              <a:sym typeface="Poppins ExtraBold"/>
            </a:endParaRPr>
          </a:p>
        </p:txBody>
      </p:sp>
      <p:sp>
        <p:nvSpPr>
          <p:cNvPr id="407" name="Google Shape;407;p6"/>
          <p:cNvSpPr/>
          <p:nvPr/>
        </p:nvSpPr>
        <p:spPr>
          <a:xfrm>
            <a:off x="2983155" y="2963826"/>
            <a:ext cx="982515" cy="20388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56082"/>
              </a:buClr>
              <a:buSzPts val="1867"/>
              <a:buFont typeface="Poppins ExtraBold"/>
              <a:buNone/>
            </a:pPr>
            <a:r>
              <a:rPr lang="ar-MA" sz="1867" b="1">
                <a:solidFill>
                  <a:srgbClr val="156082"/>
                </a:solidFill>
                <a:latin typeface="Poppins ExtraBold"/>
                <a:ea typeface="Poppins ExtraBold"/>
                <a:cs typeface="Poppins ExtraBold"/>
                <a:sym typeface="Poppins ExtraBold"/>
              </a:rPr>
              <a:t>45</a:t>
            </a:r>
            <a:r>
              <a:rPr lang="ar-MA" sz="1867" b="1" i="0" u="none" strike="noStrike" cap="none">
                <a:solidFill>
                  <a:srgbClr val="156082"/>
                </a:solidFill>
                <a:latin typeface="Poppins ExtraBold"/>
                <a:ea typeface="Poppins ExtraBold"/>
                <a:cs typeface="Poppins ExtraBold"/>
                <a:sym typeface="Poppins ExtraBold"/>
              </a:rPr>
              <a:t> دقيقة</a:t>
            </a:r>
            <a:endParaRPr sz="1867" b="1" i="0" u="none" strike="noStrike" cap="none">
              <a:solidFill>
                <a:srgbClr val="156082"/>
              </a:solidFill>
              <a:latin typeface="Poppins ExtraBold"/>
              <a:ea typeface="Poppins ExtraBold"/>
              <a:cs typeface="Poppins ExtraBold"/>
              <a:sym typeface="Poppins ExtraBold"/>
            </a:endParaRPr>
          </a:p>
        </p:txBody>
      </p:sp>
      <p:sp>
        <p:nvSpPr>
          <p:cNvPr id="408" name="Google Shape;408;p6"/>
          <p:cNvSpPr/>
          <p:nvPr/>
        </p:nvSpPr>
        <p:spPr>
          <a:xfrm>
            <a:off x="3130582" y="5656918"/>
            <a:ext cx="982515" cy="2274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56082"/>
              </a:buClr>
              <a:buSzPts val="1867"/>
              <a:buFont typeface="Poppins ExtraBold"/>
              <a:buNone/>
            </a:pPr>
            <a:r>
              <a:rPr lang="ar-MA" sz="1867" b="1">
                <a:solidFill>
                  <a:srgbClr val="156082"/>
                </a:solidFill>
                <a:latin typeface="Poppins ExtraBold"/>
                <a:ea typeface="Poppins ExtraBold"/>
                <a:cs typeface="Poppins ExtraBold"/>
                <a:sym typeface="Poppins ExtraBold"/>
              </a:rPr>
              <a:t>03</a:t>
            </a:r>
            <a:r>
              <a:rPr lang="ar-MA" sz="1867" b="1" i="0" u="none" strike="noStrike" cap="none">
                <a:solidFill>
                  <a:srgbClr val="156082"/>
                </a:solidFill>
                <a:latin typeface="Poppins ExtraBold"/>
                <a:ea typeface="Poppins ExtraBold"/>
                <a:cs typeface="Poppins ExtraBold"/>
                <a:sym typeface="Poppins ExtraBold"/>
              </a:rPr>
              <a:t> دقائق</a:t>
            </a:r>
            <a:endParaRPr sz="1867" b="1" i="0" u="none" strike="noStrike" cap="none">
              <a:solidFill>
                <a:srgbClr val="156082"/>
              </a:solidFill>
              <a:latin typeface="Poppins ExtraBold"/>
              <a:ea typeface="Poppins ExtraBold"/>
              <a:cs typeface="Poppins ExtraBold"/>
              <a:sym typeface="Poppins ExtraBold"/>
            </a:endParaRPr>
          </a:p>
        </p:txBody>
      </p:sp>
      <p:sp>
        <p:nvSpPr>
          <p:cNvPr id="409" name="Google Shape;409;p6"/>
          <p:cNvSpPr txBox="1"/>
          <p:nvPr/>
        </p:nvSpPr>
        <p:spPr>
          <a:xfrm>
            <a:off x="2994226" y="2362377"/>
            <a:ext cx="1040244" cy="36258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56082"/>
              </a:buClr>
              <a:buSzPts val="1867"/>
              <a:buFont typeface="Poppins ExtraBold"/>
              <a:buNone/>
            </a:pPr>
            <a:r>
              <a:rPr lang="ar-MA" sz="1867" b="1" i="0" u="none" strike="noStrike" cap="none">
                <a:solidFill>
                  <a:srgbClr val="156082"/>
                </a:solidFill>
                <a:latin typeface="Poppins ExtraBold"/>
                <a:ea typeface="Poppins ExtraBold"/>
                <a:cs typeface="Poppins ExtraBold"/>
                <a:sym typeface="Poppins ExtraBold"/>
              </a:rPr>
              <a:t>05 دقائق</a:t>
            </a:r>
            <a:endParaRPr sz="1867" b="1" i="0" u="none" strike="noStrike" cap="non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413"/>
        <p:cNvGrpSpPr/>
        <p:nvPr/>
      </p:nvGrpSpPr>
      <p:grpSpPr>
        <a:xfrm>
          <a:off x="0" y="0"/>
          <a:ext cx="0" cy="0"/>
          <a:chOff x="0" y="0"/>
          <a:chExt cx="0" cy="0"/>
        </a:xfrm>
      </p:grpSpPr>
      <p:grpSp>
        <p:nvGrpSpPr>
          <p:cNvPr id="414" name="Google Shape;414;p7"/>
          <p:cNvGrpSpPr/>
          <p:nvPr/>
        </p:nvGrpSpPr>
        <p:grpSpPr>
          <a:xfrm>
            <a:off x="812158" y="844906"/>
            <a:ext cx="10567685" cy="5198169"/>
            <a:chOff x="2184399" y="1402024"/>
            <a:chExt cx="7823200" cy="4942038"/>
          </a:xfrm>
        </p:grpSpPr>
        <p:sp>
          <p:nvSpPr>
            <p:cNvPr id="415" name="Google Shape;415;p7"/>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416" name="Google Shape;416;p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grpSp>
        <p:nvGrpSpPr>
          <p:cNvPr id="417" name="Google Shape;417;p7"/>
          <p:cNvGrpSpPr/>
          <p:nvPr/>
        </p:nvGrpSpPr>
        <p:grpSpPr>
          <a:xfrm>
            <a:off x="8302170" y="4917801"/>
            <a:ext cx="2919731" cy="936371"/>
            <a:chOff x="8302171" y="4917801"/>
            <a:chExt cx="2919730" cy="936370"/>
          </a:xfrm>
        </p:grpSpPr>
        <p:sp>
          <p:nvSpPr>
            <p:cNvPr id="418" name="Google Shape;418;p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419" name="Google Shape;419;p7"/>
            <p:cNvSpPr/>
            <p:nvPr/>
          </p:nvSpPr>
          <p:spPr>
            <a:xfrm>
              <a:off x="8302171" y="5060928"/>
              <a:ext cx="2063915"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600" b="1">
                  <a:solidFill>
                    <a:srgbClr val="000000"/>
                  </a:solidFill>
                  <a:latin typeface="Calibri"/>
                  <a:ea typeface="Calibri"/>
                  <a:cs typeface="Calibri"/>
                  <a:sym typeface="Calibri"/>
                </a:rPr>
                <a:t>02 دقائق</a:t>
              </a:r>
              <a:endParaRPr sz="3600" b="1">
                <a:solidFill>
                  <a:srgbClr val="000000"/>
                </a:solidFill>
                <a:latin typeface="Calibri"/>
                <a:ea typeface="Calibri"/>
                <a:cs typeface="Calibri"/>
                <a:sym typeface="Calibri"/>
              </a:endParaRPr>
            </a:p>
          </p:txBody>
        </p:sp>
      </p:grpSp>
      <p:sp>
        <p:nvSpPr>
          <p:cNvPr id="420" name="Google Shape;420;p7"/>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4400" b="1">
                <a:solidFill>
                  <a:srgbClr val="F19D19"/>
                </a:solidFill>
                <a:latin typeface="Calibri"/>
                <a:ea typeface="Calibri"/>
                <a:cs typeface="Calibri"/>
                <a:sym typeface="Calibri"/>
              </a:rPr>
              <a:t>افتتاح الحصة</a:t>
            </a:r>
            <a:endParaRPr sz="4400" b="1">
              <a:solidFill>
                <a:srgbClr val="F19D19"/>
              </a:solidFill>
              <a:latin typeface="Calibri"/>
              <a:ea typeface="Calibri"/>
              <a:cs typeface="Calibri"/>
              <a:sym typeface="Calibri"/>
            </a:endParaRPr>
          </a:p>
        </p:txBody>
      </p:sp>
      <p:pic>
        <p:nvPicPr>
          <p:cNvPr id="421" name="Google Shape;421;p7"/>
          <p:cNvPicPr preferRelativeResize="0"/>
          <p:nvPr/>
        </p:nvPicPr>
        <p:blipFill rotWithShape="1">
          <a:blip r:embed="rId4">
            <a:alphaModFix/>
          </a:blip>
          <a:srcRect/>
          <a:stretch/>
        </p:blipFill>
        <p:spPr>
          <a:xfrm>
            <a:off x="4973623" y="1310778"/>
            <a:ext cx="2096135" cy="2158333"/>
          </a:xfrm>
          <a:prstGeom prst="rect">
            <a:avLst/>
          </a:prstGeom>
          <a:noFill/>
          <a:ln>
            <a:noFill/>
          </a:ln>
        </p:spPr>
      </p:pic>
      <p:pic>
        <p:nvPicPr>
          <p:cNvPr id="422" name="Google Shape;422;p7"/>
          <p:cNvPicPr preferRelativeResize="0"/>
          <p:nvPr/>
        </p:nvPicPr>
        <p:blipFill rotWithShape="1">
          <a:blip r:embed="rId5">
            <a:alphaModFix/>
          </a:blip>
          <a:srcRect/>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28" name="Google Shape;428;p8"/>
          <p:cNvPicPr preferRelativeResize="0">
            <a:picLocks noGrp="1"/>
          </p:cNvPicPr>
          <p:nvPr>
            <p:ph type="body" idx="2"/>
          </p:nvPr>
        </p:nvPicPr>
        <p:blipFill rotWithShape="1">
          <a:blip r:embed="rId3">
            <a:alphaModFix/>
          </a:blip>
          <a:srcRect b="12198"/>
          <a:stretch/>
        </p:blipFill>
        <p:spPr>
          <a:xfrm>
            <a:off x="2258461" y="1342118"/>
            <a:ext cx="7675078" cy="4492624"/>
          </a:xfrm>
          <a:prstGeom prst="rect">
            <a:avLst/>
          </a:prstGeom>
          <a:noFill/>
          <a:ln>
            <a:noFill/>
          </a:ln>
        </p:spPr>
      </p:pic>
      <p:pic>
        <p:nvPicPr>
          <p:cNvPr id="429" name="Google Shape;429;p8"/>
          <p:cNvPicPr preferRelativeResize="0"/>
          <p:nvPr/>
        </p:nvPicPr>
        <p:blipFill rotWithShape="1">
          <a:blip r:embed="rId4">
            <a:alphaModFix/>
          </a:blip>
          <a:srcRect/>
          <a:stretch/>
        </p:blipFill>
        <p:spPr>
          <a:xfrm>
            <a:off x="163283" y="512692"/>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Google Shape;434;p9"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435" name="Google Shape;435;p9"/>
          <p:cNvGrpSpPr/>
          <p:nvPr/>
        </p:nvGrpSpPr>
        <p:grpSpPr>
          <a:xfrm>
            <a:off x="4932835" y="1459304"/>
            <a:ext cx="6054377" cy="3711725"/>
            <a:chOff x="1715066" y="1103461"/>
            <a:chExt cx="5717724" cy="3124203"/>
          </a:xfrm>
        </p:grpSpPr>
        <p:sp>
          <p:nvSpPr>
            <p:cNvPr id="436" name="Google Shape;436;p9"/>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sp>
          <p:nvSpPr>
            <p:cNvPr id="437" name="Google Shape;437;p9"/>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grpSp>
      <p:sp>
        <p:nvSpPr>
          <p:cNvPr id="438" name="Google Shape;438;p9"/>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a:solidFill>
                <a:srgbClr val="F19D19"/>
              </a:solidFill>
              <a:latin typeface="Arial"/>
              <a:ea typeface="Arial"/>
              <a:cs typeface="Arial"/>
              <a:sym typeface="Arial"/>
            </a:endParaRPr>
          </a:p>
        </p:txBody>
      </p:sp>
      <p:sp>
        <p:nvSpPr>
          <p:cNvPr id="439" name="Google Shape;439;p9"/>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133" i="1">
                <a:solidFill>
                  <a:srgbClr val="7F7F7F"/>
                </a:solidFill>
                <a:latin typeface="Arial"/>
                <a:ea typeface="Arial"/>
                <a:cs typeface="Arial"/>
                <a:sym typeface="Arial"/>
              </a:rPr>
              <a:t>دقيقة واحدة</a:t>
            </a:r>
            <a:endParaRPr sz="2133" i="1">
              <a:solidFill>
                <a:srgbClr val="7F7F7F"/>
              </a:solidFill>
              <a:latin typeface="Arial"/>
              <a:ea typeface="Arial"/>
              <a:cs typeface="Arial"/>
              <a:sym typeface="Arial"/>
            </a:endParaRPr>
          </a:p>
          <a:p>
            <a:pPr marL="0" marR="0" lvl="0" indent="0" algn="ctr" rtl="0">
              <a:spcBef>
                <a:spcPts val="0"/>
              </a:spcBef>
              <a:spcAft>
                <a:spcPts val="0"/>
              </a:spcAft>
              <a:buNone/>
            </a:pPr>
            <a:endParaRPr sz="2133" i="1">
              <a:solidFill>
                <a:srgbClr val="7F7F7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grpSp>
        <p:nvGrpSpPr>
          <p:cNvPr id="444" name="Google Shape;444;p10"/>
          <p:cNvGrpSpPr/>
          <p:nvPr/>
        </p:nvGrpSpPr>
        <p:grpSpPr>
          <a:xfrm>
            <a:off x="4932835" y="1459304"/>
            <a:ext cx="6054377" cy="3711725"/>
            <a:chOff x="1715066" y="1103461"/>
            <a:chExt cx="5717724" cy="3124203"/>
          </a:xfrm>
        </p:grpSpPr>
        <p:sp>
          <p:nvSpPr>
            <p:cNvPr id="445" name="Google Shape;445;p10"/>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sp>
          <p:nvSpPr>
            <p:cNvPr id="446" name="Google Shape;446;p10"/>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grpSp>
      <p:sp>
        <p:nvSpPr>
          <p:cNvPr id="447" name="Google Shape;447;p10"/>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3600" b="1" i="0" u="none" strike="noStrike" cap="none">
                <a:solidFill>
                  <a:schemeClr val="accent2"/>
                </a:solidFill>
                <a:latin typeface="Calibri"/>
                <a:ea typeface="Calibri"/>
                <a:cs typeface="Calibri"/>
                <a:sym typeface="Calibri"/>
              </a:rPr>
              <a:t>التصريح بالأهداف</a:t>
            </a:r>
            <a:endParaRPr sz="3733" b="1">
              <a:solidFill>
                <a:srgbClr val="F19D19"/>
              </a:solidFill>
              <a:latin typeface="Arial"/>
              <a:ea typeface="Arial"/>
              <a:cs typeface="Arial"/>
              <a:sym typeface="Arial"/>
            </a:endParaRPr>
          </a:p>
        </p:txBody>
      </p:sp>
      <p:sp>
        <p:nvSpPr>
          <p:cNvPr id="448" name="Google Shape;448;p10"/>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133" i="1">
                <a:solidFill>
                  <a:srgbClr val="7F7F7F"/>
                </a:solidFill>
                <a:latin typeface="Arial"/>
                <a:ea typeface="Arial"/>
                <a:cs typeface="Arial"/>
                <a:sym typeface="Arial"/>
              </a:rPr>
              <a:t>دقيقتان</a:t>
            </a:r>
            <a:endParaRPr sz="2133" i="1">
              <a:solidFill>
                <a:srgbClr val="7F7F7F"/>
              </a:solidFill>
              <a:latin typeface="Arial"/>
              <a:ea typeface="Arial"/>
              <a:cs typeface="Arial"/>
              <a:sym typeface="Arial"/>
            </a:endParaRPr>
          </a:p>
        </p:txBody>
      </p:sp>
      <p:pic>
        <p:nvPicPr>
          <p:cNvPr id="449" name="Google Shape;449;p10"/>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1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455" name="Google Shape;455;p1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456" name="Google Shape;456;p11"/>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457" name="Google Shape;457;p11"/>
          <p:cNvPicPr preferRelativeResize="0"/>
          <p:nvPr/>
        </p:nvPicPr>
        <p:blipFill rotWithShape="1">
          <a:blip r:embed="rId3">
            <a:alphaModFix/>
          </a:blip>
          <a:srcRect/>
          <a:stretch/>
        </p:blipFill>
        <p:spPr>
          <a:xfrm>
            <a:off x="10688917" y="3794627"/>
            <a:ext cx="707602" cy="707602"/>
          </a:xfrm>
          <a:prstGeom prst="rect">
            <a:avLst/>
          </a:prstGeom>
          <a:noFill/>
          <a:ln>
            <a:noFill/>
          </a:ln>
        </p:spPr>
      </p:pic>
      <p:sp>
        <p:nvSpPr>
          <p:cNvPr id="458" name="Google Shape;458;p11"/>
          <p:cNvSpPr/>
          <p:nvPr/>
        </p:nvSpPr>
        <p:spPr>
          <a:xfrm>
            <a:off x="755199" y="3680610"/>
            <a:ext cx="9405466"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a:solidFill>
                  <a:srgbClr val="106585"/>
                </a:solidFill>
                <a:latin typeface="Calibri"/>
                <a:ea typeface="Calibri"/>
                <a:cs typeface="Calibri"/>
                <a:sym typeface="Calibri"/>
              </a:rPr>
              <a:t>إنتاج نص إخباري حول مخترع تقني حديث أثار اهتمام العالم</a:t>
            </a:r>
            <a:r>
              <a:rPr lang="ar-MA" sz="3200" b="1">
                <a:solidFill>
                  <a:srgbClr val="106585"/>
                </a:solidFill>
                <a:latin typeface="Arial"/>
                <a:ea typeface="Arial"/>
                <a:cs typeface="Arial"/>
                <a:sym typeface="Arial"/>
              </a:rPr>
              <a:t>.</a:t>
            </a:r>
            <a:r>
              <a:rPr lang="ar-MA" sz="3200" b="1">
                <a:solidFill>
                  <a:srgbClr val="106585"/>
                </a:solidFill>
                <a:latin typeface="Calibri"/>
                <a:ea typeface="Calibri"/>
                <a:cs typeface="Calibri"/>
                <a:sym typeface="Calibri"/>
              </a:rPr>
              <a:t> </a:t>
            </a:r>
            <a:endParaRPr sz="3200" b="1">
              <a:solidFill>
                <a:srgbClr val="106585"/>
              </a:solidFill>
              <a:latin typeface="Calibri"/>
              <a:ea typeface="Calibri"/>
              <a:cs typeface="Calibri"/>
              <a:sym typeface="Calibri"/>
            </a:endParaRPr>
          </a:p>
        </p:txBody>
      </p:sp>
      <p:pic>
        <p:nvPicPr>
          <p:cNvPr id="459" name="Google Shape;459;p11"/>
          <p:cNvPicPr preferRelativeResize="0"/>
          <p:nvPr/>
        </p:nvPicPr>
        <p:blipFill rotWithShape="1">
          <a:blip r:embed="rId4">
            <a:alphaModFix/>
          </a:blip>
          <a:srcRect/>
          <a:stretch/>
        </p:blipFill>
        <p:spPr>
          <a:xfrm>
            <a:off x="163283" y="512692"/>
            <a:ext cx="591916" cy="59191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7"/>
                                        </p:tgtEl>
                                        <p:attrNameLst>
                                          <p:attrName>style.visibility</p:attrName>
                                        </p:attrNameLst>
                                      </p:cBhvr>
                                      <p:to>
                                        <p:strVal val="visible"/>
                                      </p:to>
                                    </p:set>
                                    <p:animEffect transition="in" filter="fade">
                                      <p:cBhvr>
                                        <p:cTn id="7" dur="2000"/>
                                        <p:tgtEl>
                                          <p:spTgt spid="4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8"/>
                                        </p:tgtEl>
                                        <p:attrNameLst>
                                          <p:attrName>style.visibility</p:attrName>
                                        </p:attrNameLst>
                                      </p:cBhvr>
                                      <p:to>
                                        <p:strVal val="visible"/>
                                      </p:to>
                                    </p:set>
                                    <p:animEffect transition="in" filter="fade">
                                      <p:cBhvr>
                                        <p:cTn id="12"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grpSp>
        <p:nvGrpSpPr>
          <p:cNvPr id="464" name="Google Shape;464;p12"/>
          <p:cNvGrpSpPr/>
          <p:nvPr/>
        </p:nvGrpSpPr>
        <p:grpSpPr>
          <a:xfrm>
            <a:off x="812159" y="829917"/>
            <a:ext cx="10567685" cy="5198169"/>
            <a:chOff x="2184400" y="1402025"/>
            <a:chExt cx="7823200" cy="4942038"/>
          </a:xfrm>
        </p:grpSpPr>
        <p:sp>
          <p:nvSpPr>
            <p:cNvPr id="465" name="Google Shape;465;p12"/>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466" name="Google Shape;466;p1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grpSp>
        <p:nvGrpSpPr>
          <p:cNvPr id="467" name="Google Shape;467;p12"/>
          <p:cNvGrpSpPr/>
          <p:nvPr/>
        </p:nvGrpSpPr>
        <p:grpSpPr>
          <a:xfrm>
            <a:off x="8796759" y="4917801"/>
            <a:ext cx="2425143" cy="936371"/>
            <a:chOff x="8796759" y="4917801"/>
            <a:chExt cx="2425142" cy="936370"/>
          </a:xfrm>
        </p:grpSpPr>
        <p:sp>
          <p:nvSpPr>
            <p:cNvPr id="468" name="Google Shape;468;p12"/>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469" name="Google Shape;469;p12"/>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3600" b="1">
                <a:solidFill>
                  <a:srgbClr val="000000"/>
                </a:solidFill>
                <a:latin typeface="Calibri"/>
                <a:ea typeface="Calibri"/>
                <a:cs typeface="Calibri"/>
                <a:sym typeface="Calibri"/>
              </a:endParaRPr>
            </a:p>
          </p:txBody>
        </p:sp>
      </p:grpSp>
      <p:sp>
        <p:nvSpPr>
          <p:cNvPr id="470" name="Google Shape;470;p12"/>
          <p:cNvSpPr txBox="1"/>
          <p:nvPr/>
        </p:nvSpPr>
        <p:spPr>
          <a:xfrm>
            <a:off x="5006985" y="1885513"/>
            <a:ext cx="5595077" cy="2677656"/>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Clr>
                <a:schemeClr val="accent2"/>
              </a:buClr>
              <a:buSzPts val="8000"/>
              <a:buFont typeface="Calibri"/>
              <a:buNone/>
            </a:pPr>
            <a:r>
              <a:rPr lang="ar-MA" sz="8000" b="1">
                <a:solidFill>
                  <a:schemeClr val="accent2"/>
                </a:solidFill>
                <a:latin typeface="Calibri"/>
                <a:ea typeface="Calibri"/>
                <a:cs typeface="Calibri"/>
                <a:sym typeface="Calibri"/>
              </a:rPr>
              <a:t>ورشة</a:t>
            </a:r>
            <a:r>
              <a:rPr lang="ar-MA" sz="9600" b="1" i="0" u="none" strike="noStrike" cap="none">
                <a:solidFill>
                  <a:srgbClr val="44546A"/>
                </a:solidFill>
                <a:latin typeface="Calibri"/>
                <a:ea typeface="Calibri"/>
                <a:cs typeface="Calibri"/>
                <a:sym typeface="Calibri"/>
              </a:rPr>
              <a:t> </a:t>
            </a:r>
            <a:r>
              <a:rPr lang="ar-MA" sz="8000" b="1">
                <a:solidFill>
                  <a:schemeClr val="accent2"/>
                </a:solidFill>
                <a:latin typeface="Calibri"/>
                <a:ea typeface="Calibri"/>
                <a:cs typeface="Calibri"/>
                <a:sym typeface="Calibri"/>
              </a:rPr>
              <a:t>الكتابة</a:t>
            </a:r>
            <a:endParaRPr sz="5400">
              <a:solidFill>
                <a:schemeClr val="dk1"/>
              </a:solidFill>
              <a:latin typeface="Arial"/>
              <a:ea typeface="Arial"/>
              <a:cs typeface="Arial"/>
              <a:sym typeface="Arial"/>
            </a:endParaRPr>
          </a:p>
          <a:p>
            <a:pPr marL="0" marR="0" lvl="0" indent="0" algn="ctr" rtl="1">
              <a:spcBef>
                <a:spcPts val="0"/>
              </a:spcBef>
              <a:spcAft>
                <a:spcPts val="0"/>
              </a:spcAft>
              <a:buClr>
                <a:srgbClr val="44546A"/>
              </a:buClr>
              <a:buSzPts val="6600"/>
              <a:buFont typeface="Calibri"/>
              <a:buNone/>
            </a:pPr>
            <a:r>
              <a:rPr lang="ar-MA" sz="6600" b="1">
                <a:solidFill>
                  <a:srgbClr val="44546A"/>
                </a:solidFill>
                <a:latin typeface="Calibri"/>
                <a:ea typeface="Calibri"/>
                <a:cs typeface="Calibri"/>
                <a:sym typeface="Calibri"/>
              </a:rPr>
              <a:t>45 دقيقة</a:t>
            </a:r>
            <a:endParaRPr/>
          </a:p>
        </p:txBody>
      </p:sp>
      <p:pic>
        <p:nvPicPr>
          <p:cNvPr id="471" name="Google Shape;471;p12"/>
          <p:cNvPicPr preferRelativeResize="0"/>
          <p:nvPr/>
        </p:nvPicPr>
        <p:blipFill rotWithShape="1">
          <a:blip r:embed="rId4">
            <a:alphaModFix/>
          </a:blip>
          <a:srcRect/>
          <a:stretch/>
        </p:blipFill>
        <p:spPr>
          <a:xfrm>
            <a:off x="1538033" y="2080329"/>
            <a:ext cx="2697339" cy="269733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13"/>
          <p:cNvSpPr txBox="1"/>
          <p:nvPr/>
        </p:nvSpPr>
        <p:spPr>
          <a:xfrm>
            <a:off x="32624" y="153080"/>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47474"/>
              </a:buClr>
              <a:buSzPts val="2000"/>
              <a:buFont typeface="Arial"/>
              <a:buNone/>
            </a:pPr>
            <a:r>
              <a:rPr lang="ar-MA" sz="2000" b="1">
                <a:solidFill>
                  <a:srgbClr val="747474"/>
                </a:solidFill>
                <a:latin typeface="Calibri"/>
                <a:ea typeface="Calibri"/>
                <a:cs typeface="Calibri"/>
                <a:sym typeface="Calibri"/>
              </a:rPr>
              <a:t>التذكير بمكتسبات حصة التعرف والبناء ( 05  دقائق)</a:t>
            </a:r>
            <a:endParaRPr/>
          </a:p>
        </p:txBody>
      </p:sp>
      <p:sp>
        <p:nvSpPr>
          <p:cNvPr id="477" name="Google Shape;477;p13"/>
          <p:cNvSpPr txBox="1"/>
          <p:nvPr/>
        </p:nvSpPr>
        <p:spPr>
          <a:xfrm>
            <a:off x="2186862" y="433050"/>
            <a:ext cx="9144000" cy="528637"/>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EAE"/>
              </a:buClr>
              <a:buSzPts val="1400"/>
              <a:buFont typeface="Calibri"/>
              <a:buNone/>
            </a:pPr>
            <a:r>
              <a:rPr lang="ar-MA" sz="1400">
                <a:solidFill>
                  <a:srgbClr val="AEAEAE"/>
                </a:solidFill>
                <a:latin typeface="Calibri"/>
                <a:ea typeface="Calibri"/>
                <a:cs typeface="Calibri"/>
                <a:sym typeface="Calibri"/>
              </a:rPr>
              <a:t>يطلب المدرس من المتعلمين التذكير بمكتسبات حصة التعرف والبناء .</a:t>
            </a:r>
            <a:endParaRPr sz="1400">
              <a:solidFill>
                <a:srgbClr val="AEAEAE"/>
              </a:solidFill>
              <a:latin typeface="Calibri"/>
              <a:ea typeface="Calibri"/>
              <a:cs typeface="Calibri"/>
              <a:sym typeface="Calibri"/>
            </a:endParaRPr>
          </a:p>
        </p:txBody>
      </p:sp>
      <p:grpSp>
        <p:nvGrpSpPr>
          <p:cNvPr id="478" name="Google Shape;478;p13"/>
          <p:cNvGrpSpPr/>
          <p:nvPr/>
        </p:nvGrpSpPr>
        <p:grpSpPr>
          <a:xfrm>
            <a:off x="5132083" y="1561073"/>
            <a:ext cx="6523251" cy="3835239"/>
            <a:chOff x="4655833" y="1583372"/>
            <a:chExt cx="6523251" cy="3835239"/>
          </a:xfrm>
        </p:grpSpPr>
        <p:grpSp>
          <p:nvGrpSpPr>
            <p:cNvPr id="479" name="Google Shape;479;p13"/>
            <p:cNvGrpSpPr/>
            <p:nvPr/>
          </p:nvGrpSpPr>
          <p:grpSpPr>
            <a:xfrm>
              <a:off x="4655833" y="1706886"/>
              <a:ext cx="6523251" cy="3711725"/>
              <a:chOff x="1715066" y="1103461"/>
              <a:chExt cx="5717724" cy="3124203"/>
            </a:xfrm>
          </p:grpSpPr>
          <p:sp>
            <p:nvSpPr>
              <p:cNvPr id="480" name="Google Shape;480;p13"/>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481" name="Google Shape;481;p13"/>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482" name="Google Shape;482;p13"/>
            <p:cNvSpPr txBox="1"/>
            <p:nvPr/>
          </p:nvSpPr>
          <p:spPr>
            <a:xfrm>
              <a:off x="4793540" y="1583372"/>
              <a:ext cx="6369613" cy="2576796"/>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br>
                <a:rPr lang="ar-MA" sz="4800" b="1" i="0" u="none" strike="noStrike" cap="none">
                  <a:solidFill>
                    <a:srgbClr val="44546A"/>
                  </a:solidFill>
                  <a:latin typeface="Calibri"/>
                  <a:ea typeface="Calibri"/>
                  <a:cs typeface="Calibri"/>
                  <a:sym typeface="Calibri"/>
                </a:rPr>
              </a:br>
              <a:r>
                <a:rPr lang="ar-MA" sz="3600" b="1" i="0" u="none" strike="noStrike" cap="none">
                  <a:solidFill>
                    <a:schemeClr val="accent2"/>
                  </a:solidFill>
                  <a:latin typeface="Calibri"/>
                  <a:ea typeface="Calibri"/>
                  <a:cs typeface="Calibri"/>
                  <a:sym typeface="Calibri"/>
                </a:rPr>
                <a:t>التذكير بمكتسبات حصة التعرف والبناء</a:t>
              </a:r>
              <a:br>
                <a:rPr lang="ar-MA" sz="4800" b="1" i="0" u="none" strike="noStrike" cap="none">
                  <a:solidFill>
                    <a:srgbClr val="44546A"/>
                  </a:solidFill>
                  <a:latin typeface="Calibri"/>
                  <a:ea typeface="Calibri"/>
                  <a:cs typeface="Calibri"/>
                  <a:sym typeface="Calibri"/>
                </a:rPr>
              </a:br>
              <a:endParaRPr sz="4800" b="1" i="0" u="none" strike="noStrike" cap="none">
                <a:solidFill>
                  <a:srgbClr val="44546A"/>
                </a:solidFill>
                <a:latin typeface="Calibri"/>
                <a:ea typeface="Calibri"/>
                <a:cs typeface="Calibri"/>
                <a:sym typeface="Calibri"/>
              </a:endParaRPr>
            </a:p>
          </p:txBody>
        </p:sp>
      </p:grpSp>
      <p:grpSp>
        <p:nvGrpSpPr>
          <p:cNvPr id="483" name="Google Shape;483;p13"/>
          <p:cNvGrpSpPr/>
          <p:nvPr/>
        </p:nvGrpSpPr>
        <p:grpSpPr>
          <a:xfrm>
            <a:off x="9124336" y="5704383"/>
            <a:ext cx="2687502" cy="936371"/>
            <a:chOff x="8534400" y="4917801"/>
            <a:chExt cx="2687501" cy="936370"/>
          </a:xfrm>
        </p:grpSpPr>
        <p:sp>
          <p:nvSpPr>
            <p:cNvPr id="484" name="Google Shape;484;p13"/>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485" name="Google Shape;485;p13"/>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3600" b="1">
                  <a:solidFill>
                    <a:srgbClr val="44546A"/>
                  </a:solidFill>
                  <a:latin typeface="Calibri"/>
                  <a:ea typeface="Calibri"/>
                  <a:cs typeface="Calibri"/>
                  <a:sym typeface="Calibri"/>
                </a:rPr>
                <a:t>08 دقائق </a:t>
              </a:r>
              <a:endParaRPr/>
            </a:p>
          </p:txBody>
        </p:sp>
      </p:grpSp>
      <p:pic>
        <p:nvPicPr>
          <p:cNvPr id="486" name="Google Shape;486;p13"/>
          <p:cNvPicPr preferRelativeResize="0"/>
          <p:nvPr/>
        </p:nvPicPr>
        <p:blipFill rotWithShape="1">
          <a:blip r:embed="rId4">
            <a:alphaModFix/>
          </a:blip>
          <a:srcRect/>
          <a:stretch/>
        </p:blipFill>
        <p:spPr>
          <a:xfrm>
            <a:off x="167148" y="153080"/>
            <a:ext cx="4264371" cy="656900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14"/>
          <p:cNvSpPr txBox="1"/>
          <p:nvPr/>
        </p:nvSpPr>
        <p:spPr>
          <a:xfrm>
            <a:off x="2898520" y="220510"/>
            <a:ext cx="8434646"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47474"/>
              </a:buClr>
              <a:buSzPts val="2000"/>
              <a:buFont typeface="Arial"/>
              <a:buNone/>
            </a:pPr>
            <a:r>
              <a:rPr lang="ar-MA" sz="2000" b="1">
                <a:solidFill>
                  <a:srgbClr val="747474"/>
                </a:solidFill>
                <a:latin typeface="Calibri"/>
                <a:ea typeface="Calibri"/>
                <a:cs typeface="Calibri"/>
                <a:sym typeface="Calibri"/>
              </a:rPr>
              <a:t>نتذكر جماعة المهمة النهائية لحصتي الإنتاج الكتابي هي:</a:t>
            </a:r>
            <a:endParaRPr/>
          </a:p>
        </p:txBody>
      </p:sp>
      <p:sp>
        <p:nvSpPr>
          <p:cNvPr id="493" name="Google Shape;493;p14"/>
          <p:cNvSpPr txBox="1"/>
          <p:nvPr/>
        </p:nvSpPr>
        <p:spPr>
          <a:xfrm>
            <a:off x="1067218" y="539983"/>
            <a:ext cx="10580802" cy="455299"/>
          </a:xfrm>
          <a:prstGeom prst="rect">
            <a:avLst/>
          </a:prstGeom>
          <a:noFill/>
          <a:ln>
            <a:noFill/>
          </a:ln>
        </p:spPr>
        <p:txBody>
          <a:bodyPr spcFirstLastPara="1" wrap="square" lIns="91425" tIns="45700" rIns="91425" bIns="45700" anchor="t" anchorCtr="0">
            <a:normAutofit/>
          </a:bodyPr>
          <a:lstStyle/>
          <a:p>
            <a:pPr marL="0" marR="0" lvl="0" indent="0" algn="r" rtl="1">
              <a:lnSpc>
                <a:spcPct val="100000"/>
              </a:lnSpc>
              <a:spcBef>
                <a:spcPts val="0"/>
              </a:spcBef>
              <a:spcAft>
                <a:spcPts val="0"/>
              </a:spcAft>
              <a:buClr>
                <a:srgbClr val="AEAEAE"/>
              </a:buClr>
              <a:buSzPts val="1400"/>
              <a:buFont typeface="Calibri"/>
              <a:buNone/>
            </a:pPr>
            <a:r>
              <a:rPr lang="ar-MA" sz="1400" b="0" i="0" u="none" strike="noStrike" cap="none">
                <a:solidFill>
                  <a:srgbClr val="AEAEAE"/>
                </a:solidFill>
                <a:latin typeface="Calibri"/>
                <a:ea typeface="Calibri"/>
                <a:cs typeface="Calibri"/>
                <a:sym typeface="Calibri"/>
              </a:rPr>
              <a:t>يعرض المدرس المهمة ويقرأ التعليمة، ويطلب من المتعلمين التركيز لتعرف مكونات المهمة .</a:t>
            </a:r>
            <a:endParaRPr sz="1400" b="0" i="0" u="none" strike="noStrike" cap="none">
              <a:solidFill>
                <a:srgbClr val="000000"/>
              </a:solidFill>
              <a:latin typeface="Calibri"/>
              <a:ea typeface="Calibri"/>
              <a:cs typeface="Calibri"/>
              <a:sym typeface="Calibri"/>
            </a:endParaRPr>
          </a:p>
        </p:txBody>
      </p:sp>
      <p:pic>
        <p:nvPicPr>
          <p:cNvPr id="494" name="Google Shape;494;p14"/>
          <p:cNvPicPr preferRelativeResize="0"/>
          <p:nvPr/>
        </p:nvPicPr>
        <p:blipFill rotWithShape="1">
          <a:blip r:embed="rId3">
            <a:alphaModFix/>
          </a:blip>
          <a:srcRect/>
          <a:stretch/>
        </p:blipFill>
        <p:spPr>
          <a:xfrm>
            <a:off x="10491018" y="3893230"/>
            <a:ext cx="707602" cy="707602"/>
          </a:xfrm>
          <a:prstGeom prst="rect">
            <a:avLst/>
          </a:prstGeom>
          <a:noFill/>
          <a:ln>
            <a:noFill/>
          </a:ln>
        </p:spPr>
      </p:pic>
      <p:sp>
        <p:nvSpPr>
          <p:cNvPr id="495" name="Google Shape;495;p14"/>
          <p:cNvSpPr/>
          <p:nvPr/>
        </p:nvSpPr>
        <p:spPr>
          <a:xfrm>
            <a:off x="1012791" y="3677566"/>
            <a:ext cx="9358771" cy="1665245"/>
          </a:xfrm>
          <a:prstGeom prst="roundRect">
            <a:avLst>
              <a:gd name="adj" fmla="val 16667"/>
            </a:avLst>
          </a:prstGeom>
          <a:solidFill>
            <a:srgbClr val="FAE2D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1">
              <a:lnSpc>
                <a:spcPct val="150000"/>
              </a:lnSpc>
              <a:spcBef>
                <a:spcPts val="0"/>
              </a:spcBef>
              <a:spcAft>
                <a:spcPts val="0"/>
              </a:spcAft>
              <a:buNone/>
            </a:pPr>
            <a:r>
              <a:rPr lang="ar-MA" sz="2400" b="1">
                <a:solidFill>
                  <a:srgbClr val="002060"/>
                </a:solidFill>
                <a:latin typeface="Calibri"/>
                <a:ea typeface="Calibri"/>
                <a:cs typeface="Calibri"/>
                <a:sym typeface="Calibri"/>
              </a:rPr>
              <a:t>التعليمة: </a:t>
            </a:r>
            <a:r>
              <a:rPr lang="ar-MA" sz="2400" b="1">
                <a:solidFill>
                  <a:srgbClr val="002060"/>
                </a:solidFill>
                <a:highlight>
                  <a:srgbClr val="00FF00"/>
                </a:highlight>
                <a:latin typeface="Calibri"/>
                <a:ea typeface="Calibri"/>
                <a:cs typeface="Calibri"/>
                <a:sym typeface="Calibri"/>
              </a:rPr>
              <a:t>أنتجُ نصاً إخبارياً  </a:t>
            </a:r>
            <a:r>
              <a:rPr lang="ar-MA" sz="2400" b="1">
                <a:solidFill>
                  <a:srgbClr val="002060"/>
                </a:solidFill>
                <a:latin typeface="Calibri"/>
                <a:ea typeface="Calibri"/>
                <a:cs typeface="Calibri"/>
                <a:sym typeface="Calibri"/>
              </a:rPr>
              <a:t>(تقريرا إخباريا) مِنِ اثنيْ عَشَرَ سطراً، أُقَدّمُ فيهِ مَعْلوماتٍ وَأَخْباراً حَوْلَ اِخْتِراعٍ تِكْنولوجيٍّ حديث، مُسْتَثْمِراً الْمُعْجَمَ وَالتَّعابيرَ وَأَفْعالَ الْكَلامِ وَالظَّواهِرَ اللُّغَوِيَةَ الْمُكْتَسَبةَ.</a:t>
            </a:r>
            <a:endParaRPr sz="2400" b="1">
              <a:solidFill>
                <a:srgbClr val="002060"/>
              </a:solidFill>
              <a:latin typeface="Calibri"/>
              <a:ea typeface="Calibri"/>
              <a:cs typeface="Calibri"/>
              <a:sym typeface="Calibri"/>
            </a:endParaRPr>
          </a:p>
        </p:txBody>
      </p:sp>
      <p:sp>
        <p:nvSpPr>
          <p:cNvPr id="496" name="Google Shape;496;p14"/>
          <p:cNvSpPr/>
          <p:nvPr/>
        </p:nvSpPr>
        <p:spPr>
          <a:xfrm>
            <a:off x="2818010" y="1948344"/>
            <a:ext cx="5968181" cy="807381"/>
          </a:xfrm>
          <a:prstGeom prst="ellipse">
            <a:avLst/>
          </a:prstGeom>
          <a:solidFill>
            <a:srgbClr val="F2CDED"/>
          </a:solidFill>
          <a:ln w="190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2400" b="1">
                <a:solidFill>
                  <a:srgbClr val="002060"/>
                </a:solidFill>
                <a:latin typeface="Calibri"/>
                <a:ea typeface="Calibri"/>
                <a:cs typeface="Calibri"/>
                <a:sym typeface="Calibri"/>
              </a:rPr>
              <a:t>المهمة النهائية: إنتاج نص إخباري (1) </a:t>
            </a:r>
            <a:endParaRPr sz="2400" b="1">
              <a:solidFill>
                <a:srgbClr val="002060"/>
              </a:solidFill>
              <a:latin typeface="Calibri"/>
              <a:ea typeface="Calibri"/>
              <a:cs typeface="Calibri"/>
              <a:sym typeface="Calibri"/>
            </a:endParaRPr>
          </a:p>
        </p:txBody>
      </p:sp>
      <p:sp>
        <p:nvSpPr>
          <p:cNvPr id="497" name="Google Shape;497;p14"/>
          <p:cNvSpPr/>
          <p:nvPr/>
        </p:nvSpPr>
        <p:spPr>
          <a:xfrm>
            <a:off x="1012791" y="3752862"/>
            <a:ext cx="2387103"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a:solidFill>
                <a:schemeClr val="lt1"/>
              </a:solidFill>
              <a:latin typeface="Calibri"/>
              <a:ea typeface="Calibri"/>
              <a:cs typeface="Calibri"/>
              <a:sym typeface="Calibri"/>
            </a:endParaRPr>
          </a:p>
        </p:txBody>
      </p:sp>
      <p:sp>
        <p:nvSpPr>
          <p:cNvPr id="498" name="Google Shape;498;p14"/>
          <p:cNvSpPr/>
          <p:nvPr/>
        </p:nvSpPr>
        <p:spPr>
          <a:xfrm>
            <a:off x="6341806" y="4306793"/>
            <a:ext cx="2572201"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97"/>
                                        </p:tgtEl>
                                        <p:attrNameLst>
                                          <p:attrName>style.visibility</p:attrName>
                                        </p:attrNameLst>
                                      </p:cBhvr>
                                      <p:to>
                                        <p:strVal val="visible"/>
                                      </p:to>
                                    </p:set>
                                    <p:anim calcmode="lin" valueType="num">
                                      <p:cBhvr additive="base">
                                        <p:cTn id="7" dur="500"/>
                                        <p:tgtEl>
                                          <p:spTgt spid="497"/>
                                        </p:tgtEl>
                                        <p:attrNameLst>
                                          <p:attrName>ppt_w</p:attrName>
                                        </p:attrNameLst>
                                      </p:cBhvr>
                                      <p:tavLst>
                                        <p:tav tm="0">
                                          <p:val>
                                            <p:strVal val="0"/>
                                          </p:val>
                                        </p:tav>
                                        <p:tav tm="100000">
                                          <p:val>
                                            <p:strVal val="#ppt_w"/>
                                          </p:val>
                                        </p:tav>
                                      </p:tavLst>
                                    </p:anim>
                                    <p:anim calcmode="lin" valueType="num">
                                      <p:cBhvr additive="base">
                                        <p:cTn id="8" dur="500"/>
                                        <p:tgtEl>
                                          <p:spTgt spid="49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98"/>
                                        </p:tgtEl>
                                        <p:attrNameLst>
                                          <p:attrName>style.visibility</p:attrName>
                                        </p:attrNameLst>
                                      </p:cBhvr>
                                      <p:to>
                                        <p:strVal val="visible"/>
                                      </p:to>
                                    </p:set>
                                    <p:anim calcmode="lin" valueType="num">
                                      <p:cBhvr additive="base">
                                        <p:cTn id="13" dur="500"/>
                                        <p:tgtEl>
                                          <p:spTgt spid="498"/>
                                        </p:tgtEl>
                                        <p:attrNameLst>
                                          <p:attrName>ppt_w</p:attrName>
                                        </p:attrNameLst>
                                      </p:cBhvr>
                                      <p:tavLst>
                                        <p:tav tm="0">
                                          <p:val>
                                            <p:strVal val="0"/>
                                          </p:val>
                                        </p:tav>
                                        <p:tav tm="100000">
                                          <p:val>
                                            <p:strVal val="#ppt_w"/>
                                          </p:val>
                                        </p:tav>
                                      </p:tavLst>
                                    </p:anim>
                                    <p:anim calcmode="lin" valueType="num">
                                      <p:cBhvr additive="base">
                                        <p:cTn id="14" dur="500"/>
                                        <p:tgtEl>
                                          <p:spTgt spid="49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5"/>
          <p:cNvSpPr txBox="1"/>
          <p:nvPr/>
        </p:nvSpPr>
        <p:spPr>
          <a:xfrm>
            <a:off x="4090219" y="1557912"/>
            <a:ext cx="5864516" cy="457781"/>
          </a:xfrm>
          <a:prstGeom prst="rect">
            <a:avLst/>
          </a:prstGeom>
          <a:solidFill>
            <a:srgbClr val="F2F2F2"/>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70C0"/>
              </a:buClr>
              <a:buSzPts val="3200"/>
              <a:buFont typeface="Arial"/>
              <a:buNone/>
            </a:pPr>
            <a:r>
              <a:rPr lang="ar-MA" sz="3200" i="1">
                <a:solidFill>
                  <a:srgbClr val="0070C0"/>
                </a:solidFill>
                <a:latin typeface="Arial"/>
                <a:ea typeface="Arial"/>
                <a:cs typeface="Arial"/>
                <a:sym typeface="Arial"/>
              </a:rPr>
              <a:t> </a:t>
            </a:r>
            <a:r>
              <a:rPr lang="ar-MA" sz="2800" b="1" i="0">
                <a:solidFill>
                  <a:srgbClr val="C00000"/>
                </a:solidFill>
                <a:latin typeface="Arial"/>
                <a:ea typeface="Arial"/>
                <a:cs typeface="Arial"/>
                <a:sym typeface="Arial"/>
              </a:rPr>
              <a:t>المهمة النهائية: </a:t>
            </a:r>
            <a:r>
              <a:rPr lang="ar-MA" sz="2800" b="1" i="0">
                <a:solidFill>
                  <a:srgbClr val="002060"/>
                </a:solidFill>
                <a:latin typeface="Arial"/>
                <a:ea typeface="Arial"/>
                <a:cs typeface="Arial"/>
                <a:sym typeface="Arial"/>
              </a:rPr>
              <a:t>إنتاج نص إخباري (1)</a:t>
            </a:r>
            <a:endParaRPr sz="2800" i="0">
              <a:solidFill>
                <a:srgbClr val="00B050"/>
              </a:solidFill>
              <a:latin typeface="Arial"/>
              <a:ea typeface="Arial"/>
              <a:cs typeface="Arial"/>
              <a:sym typeface="Arial"/>
            </a:endParaRPr>
          </a:p>
        </p:txBody>
      </p:sp>
      <p:sp>
        <p:nvSpPr>
          <p:cNvPr id="504" name="Google Shape;504;p15"/>
          <p:cNvSpPr txBox="1"/>
          <p:nvPr/>
        </p:nvSpPr>
        <p:spPr>
          <a:xfrm>
            <a:off x="919210" y="244931"/>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عرض وضعية الكتابة: شرح المهمة وتدقيق المطلوب.</a:t>
            </a:r>
            <a:endParaRPr sz="2000" b="1">
              <a:solidFill>
                <a:srgbClr val="7F7F7F"/>
              </a:solidFill>
              <a:latin typeface="Calibri"/>
              <a:ea typeface="Calibri"/>
              <a:cs typeface="Calibri"/>
              <a:sym typeface="Calibri"/>
            </a:endParaRPr>
          </a:p>
        </p:txBody>
      </p:sp>
      <p:sp>
        <p:nvSpPr>
          <p:cNvPr id="505" name="Google Shape;505;p15"/>
          <p:cNvSpPr txBox="1"/>
          <p:nvPr/>
        </p:nvSpPr>
        <p:spPr>
          <a:xfrm>
            <a:off x="1341679" y="600295"/>
            <a:ext cx="10161104" cy="292443"/>
          </a:xfrm>
          <a:prstGeom prst="rect">
            <a:avLst/>
          </a:prstGeom>
          <a:noFill/>
          <a:ln>
            <a:noFill/>
          </a:ln>
        </p:spPr>
        <p:txBody>
          <a:bodyPr spcFirstLastPara="1" wrap="square" lIns="91425" tIns="45700" rIns="91425" bIns="45700" anchor="ctr" anchorCtr="0">
            <a:normAutofit lnSpcReduction="10000"/>
          </a:bodyPr>
          <a:lstStyle/>
          <a:p>
            <a:pPr marL="0" marR="0" lvl="0" indent="0" algn="r" rtl="1">
              <a:lnSpc>
                <a:spcPct val="90000"/>
              </a:lnSpc>
              <a:spcBef>
                <a:spcPts val="0"/>
              </a:spcBef>
              <a:spcAft>
                <a:spcPts val="0"/>
              </a:spcAft>
              <a:buClr>
                <a:srgbClr val="AEABAB"/>
              </a:buClr>
              <a:buSzPts val="1400"/>
              <a:buFont typeface="Calibri"/>
              <a:buNone/>
            </a:pPr>
            <a:r>
              <a:rPr lang="ar-MA" sz="1600">
                <a:solidFill>
                  <a:srgbClr val="AEAEAE"/>
                </a:solidFill>
                <a:latin typeface="Calibri"/>
                <a:ea typeface="Calibri"/>
                <a:cs typeface="Calibri"/>
                <a:sym typeface="Calibri"/>
              </a:rPr>
              <a:t>يقرأ المدرس الوضعية ثم يطلب من أحد التلاميذ قراءتها، ثم يشرح المطلوب ويوضح التعليمة ويدققها</a:t>
            </a:r>
            <a:r>
              <a:rPr lang="ar-MA" sz="1400">
                <a:solidFill>
                  <a:srgbClr val="AEABAB"/>
                </a:solidFill>
                <a:latin typeface="Play"/>
                <a:ea typeface="Play"/>
                <a:cs typeface="Play"/>
                <a:sym typeface="Play"/>
              </a:rPr>
              <a:t>.</a:t>
            </a:r>
            <a:endParaRPr/>
          </a:p>
        </p:txBody>
      </p:sp>
      <p:pic>
        <p:nvPicPr>
          <p:cNvPr id="506" name="Google Shape;506;p15" descr="Une image contenant texte, écriture manuscrite, Police, lettre&#10;&#10;Le contenu généré par l’IA peut être incorrect."/>
          <p:cNvPicPr preferRelativeResize="0"/>
          <p:nvPr/>
        </p:nvPicPr>
        <p:blipFill rotWithShape="1">
          <a:blip r:embed="rId3">
            <a:alphaModFix/>
          </a:blip>
          <a:srcRect/>
          <a:stretch/>
        </p:blipFill>
        <p:spPr>
          <a:xfrm>
            <a:off x="946302" y="2554223"/>
            <a:ext cx="10299395" cy="3335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16"/>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757070"/>
              </a:buClr>
              <a:buSzPts val="2000"/>
              <a:buFont typeface="Calibri"/>
              <a:buNone/>
            </a:pPr>
            <a:r>
              <a:rPr lang="ar-MA" sz="2000" b="1" i="0" u="none" strike="noStrike" cap="none">
                <a:solidFill>
                  <a:srgbClr val="757070"/>
                </a:solidFill>
                <a:latin typeface="Calibri"/>
                <a:ea typeface="Calibri"/>
                <a:cs typeface="Calibri"/>
                <a:sym typeface="Calibri"/>
              </a:rPr>
              <a:t>استدعاء المكتسبات والموارد وربطها بحصيلة التعلم الذاتي (الواجب المنزلي). ( 5 دقائق)</a:t>
            </a:r>
            <a:endParaRPr sz="2000" b="1" i="0" u="none" strike="noStrike" cap="none">
              <a:solidFill>
                <a:srgbClr val="757070"/>
              </a:solidFill>
              <a:latin typeface="Calibri"/>
              <a:ea typeface="Calibri"/>
              <a:cs typeface="Calibri"/>
              <a:sym typeface="Calibri"/>
            </a:endParaRPr>
          </a:p>
        </p:txBody>
      </p:sp>
      <p:sp>
        <p:nvSpPr>
          <p:cNvPr id="512" name="Google Shape;512;p16"/>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a:solidFill>
                  <a:srgbClr val="0070C0"/>
                </a:solidFill>
                <a:latin typeface="Calibri"/>
                <a:ea typeface="Calibri"/>
                <a:cs typeface="Calibri"/>
                <a:sym typeface="Calibri"/>
              </a:rPr>
              <a:t>يمكن الاقتصار على عرض عينة من هذه الموارد</a:t>
            </a:r>
            <a:r>
              <a:rPr lang="ar-MA" sz="1400" b="0" i="0" u="none" strike="noStrike" cap="none">
                <a:solidFill>
                  <a:srgbClr val="AEABAB"/>
                </a:solidFill>
                <a:latin typeface="Calibri"/>
                <a:ea typeface="Calibri"/>
                <a:cs typeface="Calibri"/>
                <a:sym typeface="Calibri"/>
              </a:rPr>
              <a:t>)</a:t>
            </a:r>
            <a:endParaRPr sz="1200" b="0" i="0" u="none" strike="noStrike" cap="none">
              <a:solidFill>
                <a:srgbClr val="BFBFBF"/>
              </a:solidFill>
              <a:latin typeface="Calibri"/>
              <a:ea typeface="Calibri"/>
              <a:cs typeface="Calibri"/>
              <a:sym typeface="Calibri"/>
            </a:endParaRPr>
          </a:p>
        </p:txBody>
      </p:sp>
      <p:sp>
        <p:nvSpPr>
          <p:cNvPr id="513" name="Google Shape;513;p16"/>
          <p:cNvSpPr txBox="1"/>
          <p:nvPr/>
        </p:nvSpPr>
        <p:spPr>
          <a:xfrm>
            <a:off x="5771536" y="1371156"/>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002060"/>
              </a:buClr>
              <a:buSzPts val="2000"/>
              <a:buFont typeface="Calibri"/>
              <a:buNone/>
            </a:pPr>
            <a:r>
              <a:rPr lang="ar-MA" sz="2000" b="1" i="0" u="none" strike="noStrike" cap="none">
                <a:solidFill>
                  <a:srgbClr val="002060"/>
                </a:solidFill>
                <a:latin typeface="Calibri"/>
                <a:ea typeface="Calibri"/>
                <a:cs typeface="Calibri"/>
                <a:sym typeface="Calibri"/>
              </a:rPr>
              <a:t>حصيلة خطوات التحضير لورشة الكتابة:</a:t>
            </a:r>
            <a:endParaRPr sz="2000" b="1" i="0" u="none" strike="noStrike" cap="none">
              <a:solidFill>
                <a:srgbClr val="002060"/>
              </a:solidFill>
              <a:latin typeface="Calibri"/>
              <a:ea typeface="Calibri"/>
              <a:cs typeface="Calibri"/>
              <a:sym typeface="Calibri"/>
            </a:endParaRPr>
          </a:p>
        </p:txBody>
      </p:sp>
      <p:graphicFrame>
        <p:nvGraphicFramePr>
          <p:cNvPr id="514" name="Google Shape;514;p16"/>
          <p:cNvGraphicFramePr/>
          <p:nvPr/>
        </p:nvGraphicFramePr>
        <p:xfrm>
          <a:off x="860801" y="2042444"/>
          <a:ext cx="10641100" cy="4028876"/>
        </p:xfrm>
        <a:graphic>
          <a:graphicData uri="http://schemas.openxmlformats.org/drawingml/2006/table">
            <a:tbl>
              <a:tblPr firstRow="1" firstCol="1" bandRow="1">
                <a:noFill/>
                <a:tableStyleId>{73265FDE-1A24-4020-8F23-DF8B71EFB899}</a:tableStyleId>
              </a:tblPr>
              <a:tblGrid>
                <a:gridCol w="3429625">
                  <a:extLst>
                    <a:ext uri="{9D8B030D-6E8A-4147-A177-3AD203B41FA5}">
                      <a16:colId xmlns:a16="http://schemas.microsoft.com/office/drawing/2014/main" val="20000"/>
                    </a:ext>
                  </a:extLst>
                </a:gridCol>
                <a:gridCol w="3736250">
                  <a:extLst>
                    <a:ext uri="{9D8B030D-6E8A-4147-A177-3AD203B41FA5}">
                      <a16:colId xmlns:a16="http://schemas.microsoft.com/office/drawing/2014/main" val="20001"/>
                    </a:ext>
                  </a:extLst>
                </a:gridCol>
                <a:gridCol w="3312675">
                  <a:extLst>
                    <a:ext uri="{9D8B030D-6E8A-4147-A177-3AD203B41FA5}">
                      <a16:colId xmlns:a16="http://schemas.microsoft.com/office/drawing/2014/main" val="20002"/>
                    </a:ext>
                  </a:extLst>
                </a:gridCol>
                <a:gridCol w="162550">
                  <a:extLst>
                    <a:ext uri="{9D8B030D-6E8A-4147-A177-3AD203B41FA5}">
                      <a16:colId xmlns:a16="http://schemas.microsoft.com/office/drawing/2014/main" val="20003"/>
                    </a:ext>
                  </a:extLst>
                </a:gridCol>
              </a:tblGrid>
              <a:tr h="284400">
                <a:tc gridSpan="4">
                  <a:txBody>
                    <a:bodyPr/>
                    <a:lstStyle/>
                    <a:p>
                      <a:pPr marL="0" marR="0" lvl="0" indent="0" algn="ctr" rtl="1">
                        <a:lnSpc>
                          <a:spcPct val="107000"/>
                        </a:lnSpc>
                        <a:spcBef>
                          <a:spcPts val="0"/>
                        </a:spcBef>
                        <a:spcAft>
                          <a:spcPts val="0"/>
                        </a:spcAft>
                        <a:buClr>
                          <a:srgbClr val="002060"/>
                        </a:buClr>
                        <a:buSzPts val="2000"/>
                        <a:buFont typeface="Arial"/>
                        <a:buNone/>
                      </a:pPr>
                      <a:r>
                        <a:rPr lang="ar-MA" sz="2000" b="1" u="none" strike="noStrike" cap="none">
                          <a:solidFill>
                            <a:srgbClr val="002060"/>
                          </a:solidFill>
                          <a:latin typeface="Arial"/>
                          <a:ea typeface="Arial"/>
                          <a:cs typeface="Arial"/>
                          <a:sym typeface="Arial"/>
                        </a:rPr>
                        <a:t>بعض موارد الكتابة الإخبارية</a:t>
                      </a:r>
                      <a:endParaRPr sz="2000" b="1" u="none" strike="noStrike" cap="none">
                        <a:solidFill>
                          <a:srgbClr val="002060"/>
                        </a:solidFill>
                        <a:latin typeface="Arial"/>
                        <a:ea typeface="Arial"/>
                        <a:cs typeface="Arial"/>
                        <a:sym typeface="Arial"/>
                      </a:endParaRPr>
                    </a:p>
                  </a:txBody>
                  <a:tcPr marL="68575" marR="68575" marT="0" marB="0"/>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255950">
                <a:tc>
                  <a:txBody>
                    <a:bodyPr/>
                    <a:lstStyle/>
                    <a:p>
                      <a:pPr marL="0" marR="0" lvl="0" indent="0" algn="ctr" rtl="1">
                        <a:lnSpc>
                          <a:spcPct val="107000"/>
                        </a:lnSpc>
                        <a:spcBef>
                          <a:spcPts val="0"/>
                        </a:spcBef>
                        <a:spcAft>
                          <a:spcPts val="0"/>
                        </a:spcAft>
                        <a:buClr>
                          <a:schemeClr val="dk1"/>
                        </a:buClr>
                        <a:buSzPts val="1800"/>
                        <a:buFont typeface="Arial"/>
                        <a:buNone/>
                      </a:pPr>
                      <a:r>
                        <a:rPr lang="ar-MA" sz="1800" b="1" u="none" strike="noStrike" cap="none">
                          <a:solidFill>
                            <a:schemeClr val="dk1"/>
                          </a:solidFill>
                          <a:latin typeface="Arial"/>
                          <a:ea typeface="Arial"/>
                          <a:cs typeface="Arial"/>
                          <a:sym typeface="Arial"/>
                        </a:rPr>
                        <a:t>تعابير إخبارية</a:t>
                      </a:r>
                      <a:endParaRPr sz="1800" b="1" u="none" strike="noStrike" cap="none">
                        <a:solidFill>
                          <a:schemeClr val="dk1"/>
                        </a:solidFill>
                        <a:latin typeface="Arial"/>
                        <a:ea typeface="Arial"/>
                        <a:cs typeface="Arial"/>
                        <a:sym typeface="Arial"/>
                      </a:endParaRPr>
                    </a:p>
                  </a:txBody>
                  <a:tcPr marL="68575" marR="68575" marT="0" marB="0">
                    <a:solidFill>
                      <a:srgbClr val="FAE2D5"/>
                    </a:solidFill>
                  </a:tcPr>
                </a:tc>
                <a:tc>
                  <a:txBody>
                    <a:bodyPr/>
                    <a:lstStyle/>
                    <a:p>
                      <a:pPr marL="0" marR="0" lvl="0" indent="0" algn="ctr" rtl="1">
                        <a:lnSpc>
                          <a:spcPct val="107000"/>
                        </a:lnSpc>
                        <a:spcBef>
                          <a:spcPts val="0"/>
                        </a:spcBef>
                        <a:spcAft>
                          <a:spcPts val="0"/>
                        </a:spcAft>
                        <a:buClr>
                          <a:schemeClr val="dk1"/>
                        </a:buClr>
                        <a:buSzPts val="1800"/>
                        <a:buFont typeface="Arial"/>
                        <a:buNone/>
                      </a:pPr>
                      <a:r>
                        <a:rPr lang="ar-MA" sz="1800" b="1" u="none" strike="noStrike" cap="none">
                          <a:solidFill>
                            <a:schemeClr val="dk1"/>
                          </a:solidFill>
                          <a:latin typeface="Arial"/>
                          <a:ea typeface="Arial"/>
                          <a:cs typeface="Arial"/>
                          <a:sym typeface="Arial"/>
                        </a:rPr>
                        <a:t>أفعال الكلام</a:t>
                      </a:r>
                      <a:endParaRPr sz="1800" b="1" u="none" strike="noStrike" cap="none">
                        <a:solidFill>
                          <a:schemeClr val="dk1"/>
                        </a:solidFill>
                        <a:latin typeface="Arial"/>
                        <a:ea typeface="Arial"/>
                        <a:cs typeface="Arial"/>
                        <a:sym typeface="Arial"/>
                      </a:endParaRPr>
                    </a:p>
                  </a:txBody>
                  <a:tcPr marL="68575" marR="68575" marT="0" marB="0"/>
                </a:tc>
                <a:tc>
                  <a:txBody>
                    <a:bodyPr/>
                    <a:lstStyle/>
                    <a:p>
                      <a:pPr marL="0" marR="0" lvl="0" indent="0" algn="ctr" rtl="1">
                        <a:lnSpc>
                          <a:spcPct val="107000"/>
                        </a:lnSpc>
                        <a:spcBef>
                          <a:spcPts val="0"/>
                        </a:spcBef>
                        <a:spcAft>
                          <a:spcPts val="0"/>
                        </a:spcAft>
                        <a:buClr>
                          <a:schemeClr val="dk1"/>
                        </a:buClr>
                        <a:buSzPts val="1800"/>
                        <a:buFont typeface="Arial"/>
                        <a:buNone/>
                      </a:pPr>
                      <a:r>
                        <a:rPr lang="ar-MA" sz="1800" b="1" u="none" strike="noStrike" cap="none">
                          <a:solidFill>
                            <a:schemeClr val="dk1"/>
                          </a:solidFill>
                          <a:latin typeface="Arial"/>
                          <a:ea typeface="Arial"/>
                          <a:cs typeface="Arial"/>
                          <a:sym typeface="Arial"/>
                        </a:rPr>
                        <a:t>الروابط</a:t>
                      </a:r>
                      <a:endParaRPr sz="1800" b="1" u="none" strike="noStrike" cap="none">
                        <a:solidFill>
                          <a:schemeClr val="dk1"/>
                        </a:solidFill>
                        <a:latin typeface="Arial"/>
                        <a:ea typeface="Arial"/>
                        <a:cs typeface="Arial"/>
                        <a:sym typeface="Arial"/>
                      </a:endParaRPr>
                    </a:p>
                  </a:txBody>
                  <a:tcPr marL="68575" marR="68575" marT="0" marB="0"/>
                </a:tc>
                <a:tc>
                  <a:txBody>
                    <a:bodyPr/>
                    <a:lstStyle/>
                    <a:p>
                      <a:pPr marL="0" marR="0" lvl="0" indent="0" algn="ctr" rtl="1">
                        <a:lnSpc>
                          <a:spcPct val="107000"/>
                        </a:lnSpc>
                        <a:spcBef>
                          <a:spcPts val="0"/>
                        </a:spcBef>
                        <a:spcAft>
                          <a:spcPts val="0"/>
                        </a:spcAft>
                        <a:buClr>
                          <a:schemeClr val="dk1"/>
                        </a:buClr>
                        <a:buSzPts val="1800"/>
                        <a:buFont typeface="Arial"/>
                        <a:buNone/>
                      </a:pPr>
                      <a:endParaRPr sz="1800" b="1" u="none" strike="noStrike" cap="none">
                        <a:solidFill>
                          <a:schemeClr val="dk1"/>
                        </a:solidFill>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r h="3454200">
                <a:tc>
                  <a:txBody>
                    <a:bodyPr/>
                    <a:lstStyle/>
                    <a:p>
                      <a:pPr marL="0" marR="0" lvl="0" indent="0" algn="r" rtl="1">
                        <a:lnSpc>
                          <a:spcPct val="107000"/>
                        </a:lnSpc>
                        <a:spcBef>
                          <a:spcPts val="0"/>
                        </a:spcBef>
                        <a:spcAft>
                          <a:spcPts val="0"/>
                        </a:spcAft>
                        <a:buClr>
                          <a:schemeClr val="dk1"/>
                        </a:buClr>
                        <a:buSzPts val="1600"/>
                        <a:buFont typeface="Arial"/>
                        <a:buNone/>
                      </a:pPr>
                      <a:endParaRPr sz="1600" u="none" strike="noStrike" cap="none">
                        <a:solidFill>
                          <a:schemeClr val="dk1"/>
                        </a:solidFill>
                        <a:latin typeface="Calibri"/>
                        <a:ea typeface="Calibri"/>
                        <a:cs typeface="Calibri"/>
                        <a:sym typeface="Calibri"/>
                      </a:endParaRPr>
                    </a:p>
                  </a:txBody>
                  <a:tcPr marL="68575" marR="68575" marT="0" marB="0">
                    <a:solidFill>
                      <a:srgbClr val="FAE2D5"/>
                    </a:solidFill>
                  </a:tcPr>
                </a:tc>
                <a:tc>
                  <a:txBody>
                    <a:bodyPr/>
                    <a:lstStyle/>
                    <a:p>
                      <a:pPr marL="0" marR="0" lvl="0" indent="0" algn="r" rtl="1">
                        <a:lnSpc>
                          <a:spcPct val="107000"/>
                        </a:lnSpc>
                        <a:spcBef>
                          <a:spcPts val="0"/>
                        </a:spcBef>
                        <a:spcAft>
                          <a:spcPts val="0"/>
                        </a:spcAft>
                        <a:buClr>
                          <a:schemeClr val="dk1"/>
                        </a:buClr>
                        <a:buSzPts val="2000"/>
                        <a:buFont typeface="Calibri"/>
                        <a:buNone/>
                      </a:pPr>
                      <a:r>
                        <a:rPr lang="ar-MA" sz="2000" u="none" strike="noStrike" cap="none">
                          <a:solidFill>
                            <a:schemeClr val="dk1"/>
                          </a:solidFill>
                          <a:latin typeface="Calibri"/>
                          <a:ea typeface="Calibri"/>
                          <a:cs typeface="Calibri"/>
                          <a:sym typeface="Calibri"/>
                        </a:rPr>
                        <a:t> </a:t>
                      </a:r>
                      <a:endParaRPr sz="1600" u="none" strike="noStrike" cap="none">
                        <a:solidFill>
                          <a:schemeClr val="dk1"/>
                        </a:solidFill>
                        <a:latin typeface="Calibri"/>
                        <a:ea typeface="Calibri"/>
                        <a:cs typeface="Calibri"/>
                        <a:sym typeface="Calibri"/>
                      </a:endParaRPr>
                    </a:p>
                  </a:txBody>
                  <a:tcPr marL="68575" marR="68575" marT="0" marB="0"/>
                </a:tc>
                <a:tc>
                  <a:txBody>
                    <a:bodyPr/>
                    <a:lstStyle/>
                    <a:p>
                      <a:pPr marL="0" marR="0" lvl="0" indent="0" algn="r" rtl="1">
                        <a:lnSpc>
                          <a:spcPct val="107000"/>
                        </a:lnSpc>
                        <a:spcBef>
                          <a:spcPts val="0"/>
                        </a:spcBef>
                        <a:spcAft>
                          <a:spcPts val="0"/>
                        </a:spcAft>
                        <a:buClr>
                          <a:schemeClr val="dk1"/>
                        </a:buClr>
                        <a:buSzPts val="1600"/>
                        <a:buFont typeface="Arial"/>
                        <a:buNone/>
                      </a:pPr>
                      <a:endParaRPr sz="1600" u="none" strike="noStrike" cap="none">
                        <a:solidFill>
                          <a:schemeClr val="dk1"/>
                        </a:solidFill>
                        <a:latin typeface="Calibri"/>
                        <a:ea typeface="Calibri"/>
                        <a:cs typeface="Calibri"/>
                        <a:sym typeface="Calibri"/>
                      </a:endParaRPr>
                    </a:p>
                  </a:txBody>
                  <a:tcPr marL="68575" marR="68575" marT="0" marB="0"/>
                </a:tc>
                <a:tc>
                  <a:txBody>
                    <a:bodyPr/>
                    <a:lstStyle/>
                    <a:p>
                      <a:pPr marL="0" marR="0" lvl="0" indent="0" algn="r" rtl="0">
                        <a:spcBef>
                          <a:spcPts val="0"/>
                        </a:spcBef>
                        <a:spcAft>
                          <a:spcPts val="0"/>
                        </a:spcAft>
                        <a:buNone/>
                      </a:pPr>
                      <a:endParaRPr sz="2000" u="none" strike="noStrike" cap="none"/>
                    </a:p>
                  </a:txBody>
                  <a:tcPr marL="68575" marR="68575" marT="0" marB="0"/>
                </a:tc>
                <a:extLst>
                  <a:ext uri="{0D108BD9-81ED-4DB2-BD59-A6C34878D82A}">
                    <a16:rowId xmlns:a16="http://schemas.microsoft.com/office/drawing/2014/main" val="1000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17"/>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757070"/>
              </a:buClr>
              <a:buSzPts val="2000"/>
              <a:buFont typeface="Calibri"/>
              <a:buNone/>
            </a:pPr>
            <a:r>
              <a:rPr lang="ar-MA" sz="2000" b="1" i="0" u="none" strike="noStrike" cap="none">
                <a:solidFill>
                  <a:srgbClr val="757070"/>
                </a:solidFill>
                <a:latin typeface="Calibri"/>
                <a:ea typeface="Calibri"/>
                <a:cs typeface="Calibri"/>
                <a:sym typeface="Calibri"/>
              </a:rPr>
              <a:t>استدعاء المكتسبات والموارد وربطها بحصيلة التعلم الذاتي (الواجب المنزلي). ( 5 دقائق)</a:t>
            </a:r>
            <a:endParaRPr sz="2000" b="1" i="0" u="none" strike="noStrike" cap="none">
              <a:solidFill>
                <a:srgbClr val="757070"/>
              </a:solidFill>
              <a:latin typeface="Calibri"/>
              <a:ea typeface="Calibri"/>
              <a:cs typeface="Calibri"/>
              <a:sym typeface="Calibri"/>
            </a:endParaRPr>
          </a:p>
        </p:txBody>
      </p:sp>
      <p:sp>
        <p:nvSpPr>
          <p:cNvPr id="520" name="Google Shape;520;p17"/>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a:solidFill>
                  <a:srgbClr val="0070C0"/>
                </a:solidFill>
                <a:latin typeface="Calibri"/>
                <a:ea typeface="Calibri"/>
                <a:cs typeface="Calibri"/>
                <a:sym typeface="Calibri"/>
              </a:rPr>
              <a:t>يمكن الاقتصار على عرض عينة من هذه الموارد</a:t>
            </a:r>
            <a:r>
              <a:rPr lang="ar-MA" sz="1400" b="0" i="0" u="none" strike="noStrike" cap="none">
                <a:solidFill>
                  <a:srgbClr val="AEABAB"/>
                </a:solidFill>
                <a:latin typeface="Calibri"/>
                <a:ea typeface="Calibri"/>
                <a:cs typeface="Calibri"/>
                <a:sym typeface="Calibri"/>
              </a:rPr>
              <a:t>)</a:t>
            </a:r>
            <a:endParaRPr sz="1200" b="0" i="0" u="none" strike="noStrike" cap="none">
              <a:solidFill>
                <a:srgbClr val="BFBFBF"/>
              </a:solidFill>
              <a:latin typeface="Calibri"/>
              <a:ea typeface="Calibri"/>
              <a:cs typeface="Calibri"/>
              <a:sym typeface="Calibri"/>
            </a:endParaRPr>
          </a:p>
        </p:txBody>
      </p:sp>
      <p:sp>
        <p:nvSpPr>
          <p:cNvPr id="521" name="Google Shape;521;p17"/>
          <p:cNvSpPr txBox="1"/>
          <p:nvPr/>
        </p:nvSpPr>
        <p:spPr>
          <a:xfrm>
            <a:off x="5771536" y="1371156"/>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002060"/>
              </a:buClr>
              <a:buSzPts val="2000"/>
              <a:buFont typeface="Calibri"/>
              <a:buNone/>
            </a:pPr>
            <a:r>
              <a:rPr lang="ar-MA" sz="2000" b="1" i="0" u="none" strike="noStrike" cap="none">
                <a:solidFill>
                  <a:srgbClr val="002060"/>
                </a:solidFill>
                <a:latin typeface="Calibri"/>
                <a:ea typeface="Calibri"/>
                <a:cs typeface="Calibri"/>
                <a:sym typeface="Calibri"/>
              </a:rPr>
              <a:t>حصيلة خطوات التحضير لورشة الكتابة:</a:t>
            </a:r>
            <a:endParaRPr sz="2000" b="1" i="0" u="none" strike="noStrike" cap="none">
              <a:solidFill>
                <a:srgbClr val="002060"/>
              </a:solidFill>
              <a:latin typeface="Calibri"/>
              <a:ea typeface="Calibri"/>
              <a:cs typeface="Calibri"/>
              <a:sym typeface="Calibri"/>
            </a:endParaRPr>
          </a:p>
        </p:txBody>
      </p:sp>
      <p:graphicFrame>
        <p:nvGraphicFramePr>
          <p:cNvPr id="522" name="Google Shape;522;p17"/>
          <p:cNvGraphicFramePr/>
          <p:nvPr/>
        </p:nvGraphicFramePr>
        <p:xfrm>
          <a:off x="860801" y="2042444"/>
          <a:ext cx="10641100" cy="4232276"/>
        </p:xfrm>
        <a:graphic>
          <a:graphicData uri="http://schemas.openxmlformats.org/drawingml/2006/table">
            <a:tbl>
              <a:tblPr firstRow="1" firstCol="1" bandRow="1">
                <a:noFill/>
                <a:tableStyleId>{73265FDE-1A24-4020-8F23-DF8B71EFB899}</a:tableStyleId>
              </a:tblPr>
              <a:tblGrid>
                <a:gridCol w="3429625">
                  <a:extLst>
                    <a:ext uri="{9D8B030D-6E8A-4147-A177-3AD203B41FA5}">
                      <a16:colId xmlns:a16="http://schemas.microsoft.com/office/drawing/2014/main" val="20000"/>
                    </a:ext>
                  </a:extLst>
                </a:gridCol>
                <a:gridCol w="2320425">
                  <a:extLst>
                    <a:ext uri="{9D8B030D-6E8A-4147-A177-3AD203B41FA5}">
                      <a16:colId xmlns:a16="http://schemas.microsoft.com/office/drawing/2014/main" val="20001"/>
                    </a:ext>
                  </a:extLst>
                </a:gridCol>
                <a:gridCol w="2517050">
                  <a:extLst>
                    <a:ext uri="{9D8B030D-6E8A-4147-A177-3AD203B41FA5}">
                      <a16:colId xmlns:a16="http://schemas.microsoft.com/office/drawing/2014/main" val="20002"/>
                    </a:ext>
                  </a:extLst>
                </a:gridCol>
                <a:gridCol w="2374000">
                  <a:extLst>
                    <a:ext uri="{9D8B030D-6E8A-4147-A177-3AD203B41FA5}">
                      <a16:colId xmlns:a16="http://schemas.microsoft.com/office/drawing/2014/main" val="20003"/>
                    </a:ext>
                  </a:extLst>
                </a:gridCol>
              </a:tblGrid>
              <a:tr h="284400">
                <a:tc gridSpan="4">
                  <a:txBody>
                    <a:bodyPr/>
                    <a:lstStyle/>
                    <a:p>
                      <a:pPr marL="0" marR="0" lvl="0" indent="0" algn="ctr" rtl="1">
                        <a:lnSpc>
                          <a:spcPct val="107000"/>
                        </a:lnSpc>
                        <a:spcBef>
                          <a:spcPts val="0"/>
                        </a:spcBef>
                        <a:spcAft>
                          <a:spcPts val="0"/>
                        </a:spcAft>
                        <a:buClr>
                          <a:srgbClr val="002060"/>
                        </a:buClr>
                        <a:buSzPts val="2000"/>
                        <a:buFont typeface="Arial"/>
                        <a:buNone/>
                      </a:pPr>
                      <a:r>
                        <a:rPr lang="ar-MA" sz="2000" b="1" u="none" strike="noStrike" cap="none">
                          <a:solidFill>
                            <a:srgbClr val="002060"/>
                          </a:solidFill>
                          <a:latin typeface="Arial"/>
                          <a:ea typeface="Arial"/>
                          <a:cs typeface="Arial"/>
                          <a:sym typeface="Arial"/>
                        </a:rPr>
                        <a:t>بعض موارد الكتابة الإخبارية</a:t>
                      </a:r>
                      <a:endParaRPr sz="2000" b="1" u="none" strike="noStrike" cap="none">
                        <a:solidFill>
                          <a:srgbClr val="002060"/>
                        </a:solidFill>
                        <a:latin typeface="Arial"/>
                        <a:ea typeface="Arial"/>
                        <a:cs typeface="Arial"/>
                        <a:sym typeface="Arial"/>
                      </a:endParaRPr>
                    </a:p>
                  </a:txBody>
                  <a:tcPr marL="68575" marR="68575" marT="0" marB="0"/>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255950">
                <a:tc>
                  <a:txBody>
                    <a:bodyPr/>
                    <a:lstStyle/>
                    <a:p>
                      <a:pPr marL="0" marR="0" lvl="0" indent="0" algn="ctr" rtl="1">
                        <a:lnSpc>
                          <a:spcPct val="107000"/>
                        </a:lnSpc>
                        <a:spcBef>
                          <a:spcPts val="0"/>
                        </a:spcBef>
                        <a:spcAft>
                          <a:spcPts val="0"/>
                        </a:spcAft>
                        <a:buClr>
                          <a:schemeClr val="dk1"/>
                        </a:buClr>
                        <a:buSzPts val="1800"/>
                        <a:buFont typeface="Arial"/>
                        <a:buNone/>
                      </a:pPr>
                      <a:r>
                        <a:rPr lang="ar-MA" sz="1800" b="1" u="none" strike="noStrike" cap="none">
                          <a:solidFill>
                            <a:schemeClr val="dk1"/>
                          </a:solidFill>
                          <a:latin typeface="Arial"/>
                          <a:ea typeface="Arial"/>
                          <a:cs typeface="Arial"/>
                          <a:sym typeface="Arial"/>
                        </a:rPr>
                        <a:t>تعابير إخبارية</a:t>
                      </a:r>
                      <a:endParaRPr sz="1800" b="1" u="none" strike="noStrike" cap="none">
                        <a:solidFill>
                          <a:schemeClr val="dk1"/>
                        </a:solidFill>
                        <a:latin typeface="Arial"/>
                        <a:ea typeface="Arial"/>
                        <a:cs typeface="Arial"/>
                        <a:sym typeface="Arial"/>
                      </a:endParaRPr>
                    </a:p>
                  </a:txBody>
                  <a:tcPr marL="68575" marR="68575" marT="0" marB="0">
                    <a:solidFill>
                      <a:srgbClr val="FAE2D5"/>
                    </a:solidFill>
                  </a:tcPr>
                </a:tc>
                <a:tc>
                  <a:txBody>
                    <a:bodyPr/>
                    <a:lstStyle/>
                    <a:p>
                      <a:pPr marL="0" marR="0" lvl="0" indent="0" algn="ctr" rtl="1">
                        <a:lnSpc>
                          <a:spcPct val="107000"/>
                        </a:lnSpc>
                        <a:spcBef>
                          <a:spcPts val="0"/>
                        </a:spcBef>
                        <a:spcAft>
                          <a:spcPts val="0"/>
                        </a:spcAft>
                        <a:buClr>
                          <a:schemeClr val="dk1"/>
                        </a:buClr>
                        <a:buSzPts val="1800"/>
                        <a:buFont typeface="Arial"/>
                        <a:buNone/>
                      </a:pPr>
                      <a:r>
                        <a:rPr lang="ar-MA" sz="1800" b="1" u="none" strike="noStrike" cap="none">
                          <a:solidFill>
                            <a:schemeClr val="dk1"/>
                          </a:solidFill>
                          <a:latin typeface="Arial"/>
                          <a:ea typeface="Arial"/>
                          <a:cs typeface="Arial"/>
                          <a:sym typeface="Arial"/>
                        </a:rPr>
                        <a:t>أفعال الكلام</a:t>
                      </a:r>
                      <a:endParaRPr sz="1800" b="1" u="none" strike="noStrike" cap="none">
                        <a:solidFill>
                          <a:schemeClr val="dk1"/>
                        </a:solidFill>
                        <a:latin typeface="Arial"/>
                        <a:ea typeface="Arial"/>
                        <a:cs typeface="Arial"/>
                        <a:sym typeface="Arial"/>
                      </a:endParaRPr>
                    </a:p>
                  </a:txBody>
                  <a:tcPr marL="68575" marR="68575" marT="0" marB="0"/>
                </a:tc>
                <a:tc>
                  <a:txBody>
                    <a:bodyPr/>
                    <a:lstStyle/>
                    <a:p>
                      <a:pPr marL="0" marR="0" lvl="0" indent="0" algn="ctr" rtl="1">
                        <a:lnSpc>
                          <a:spcPct val="107000"/>
                        </a:lnSpc>
                        <a:spcBef>
                          <a:spcPts val="0"/>
                        </a:spcBef>
                        <a:spcAft>
                          <a:spcPts val="0"/>
                        </a:spcAft>
                        <a:buClr>
                          <a:schemeClr val="dk1"/>
                        </a:buClr>
                        <a:buSzPts val="1800"/>
                        <a:buFont typeface="Arial"/>
                        <a:buNone/>
                      </a:pPr>
                      <a:r>
                        <a:rPr lang="ar-MA" sz="1800" b="1" u="none" strike="noStrike" cap="none">
                          <a:solidFill>
                            <a:schemeClr val="dk1"/>
                          </a:solidFill>
                          <a:latin typeface="Arial"/>
                          <a:ea typeface="Arial"/>
                          <a:cs typeface="Arial"/>
                          <a:sym typeface="Arial"/>
                        </a:rPr>
                        <a:t>الروابط</a:t>
                      </a:r>
                      <a:endParaRPr sz="1800" b="1" u="none" strike="noStrike" cap="none">
                        <a:solidFill>
                          <a:schemeClr val="dk1"/>
                        </a:solidFill>
                        <a:latin typeface="Arial"/>
                        <a:ea typeface="Arial"/>
                        <a:cs typeface="Arial"/>
                        <a:sym typeface="Arial"/>
                      </a:endParaRPr>
                    </a:p>
                  </a:txBody>
                  <a:tcPr marL="68575" marR="68575" marT="0" marB="0"/>
                </a:tc>
                <a:tc>
                  <a:txBody>
                    <a:bodyPr/>
                    <a:lstStyle/>
                    <a:p>
                      <a:pPr marL="0" marR="0" lvl="0" indent="0" algn="ctr" rtl="1">
                        <a:lnSpc>
                          <a:spcPct val="107000"/>
                        </a:lnSpc>
                        <a:spcBef>
                          <a:spcPts val="0"/>
                        </a:spcBef>
                        <a:spcAft>
                          <a:spcPts val="0"/>
                        </a:spcAft>
                        <a:buClr>
                          <a:schemeClr val="dk1"/>
                        </a:buClr>
                        <a:buSzPts val="1800"/>
                        <a:buFont typeface="Arial"/>
                        <a:buNone/>
                      </a:pPr>
                      <a:r>
                        <a:rPr lang="ar-MA" sz="1800" b="1" u="none" strike="noStrike" cap="none">
                          <a:solidFill>
                            <a:schemeClr val="dk1"/>
                          </a:solidFill>
                          <a:latin typeface="Arial"/>
                          <a:ea typeface="Arial"/>
                          <a:cs typeface="Arial"/>
                          <a:sym typeface="Arial"/>
                        </a:rPr>
                        <a:t>النتائج والآثار</a:t>
                      </a:r>
                      <a:endParaRPr sz="1800" b="1" u="none" strike="noStrike" cap="none">
                        <a:solidFill>
                          <a:schemeClr val="dk1"/>
                        </a:solidFill>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r h="3454200">
                <a:tc>
                  <a:txBody>
                    <a:bodyPr/>
                    <a:lstStyle/>
                    <a:p>
                      <a:pPr marL="342900" marR="0" lvl="0" indent="-342900" algn="r" rtl="1">
                        <a:spcBef>
                          <a:spcPts val="0"/>
                        </a:spcBef>
                        <a:spcAft>
                          <a:spcPts val="0"/>
                        </a:spcAft>
                        <a:buClr>
                          <a:schemeClr val="dk1"/>
                        </a:buClr>
                        <a:buSzPts val="2400"/>
                        <a:buFont typeface="Noto Sans Symbols"/>
                        <a:buChar char="✔"/>
                      </a:pPr>
                      <a:r>
                        <a:rPr lang="ar-MA" sz="2400" b="1" u="none" strike="noStrike" cap="none">
                          <a:solidFill>
                            <a:schemeClr val="dk1"/>
                          </a:solidFill>
                          <a:latin typeface="Calibri"/>
                          <a:ea typeface="Calibri"/>
                          <a:cs typeface="Calibri"/>
                          <a:sym typeface="Calibri"/>
                        </a:rPr>
                        <a:t>أعلنت شركةٌ متخصّصة في التكنولوجيا ...</a:t>
                      </a:r>
                      <a:endParaRPr sz="2400" u="none" strike="noStrike" cap="none">
                        <a:solidFill>
                          <a:schemeClr val="dk1"/>
                        </a:solidFill>
                        <a:latin typeface="Calibri"/>
                        <a:ea typeface="Calibri"/>
                        <a:cs typeface="Calibri"/>
                        <a:sym typeface="Calibri"/>
                      </a:endParaRPr>
                    </a:p>
                    <a:p>
                      <a:pPr marL="342900" marR="0" lvl="0" indent="-342900" algn="r" rtl="1">
                        <a:spcBef>
                          <a:spcPts val="0"/>
                        </a:spcBef>
                        <a:spcAft>
                          <a:spcPts val="0"/>
                        </a:spcAft>
                        <a:buClr>
                          <a:schemeClr val="dk1"/>
                        </a:buClr>
                        <a:buSzPts val="2400"/>
                        <a:buFont typeface="Noto Sans Symbols"/>
                        <a:buChar char="✔"/>
                      </a:pPr>
                      <a:r>
                        <a:rPr lang="ar-MA" sz="2400" b="1" u="none" strike="noStrike" cap="none">
                          <a:solidFill>
                            <a:schemeClr val="dk1"/>
                          </a:solidFill>
                          <a:latin typeface="Calibri"/>
                          <a:ea typeface="Calibri"/>
                          <a:cs typeface="Calibri"/>
                          <a:sym typeface="Calibri"/>
                        </a:rPr>
                        <a:t>في خطوة تكنولوجية جديدة،</a:t>
                      </a:r>
                      <a:r>
                        <a:rPr lang="ar-MA" sz="2400" u="none" strike="noStrike" cap="none">
                          <a:solidFill>
                            <a:schemeClr val="dk1"/>
                          </a:solidFill>
                          <a:latin typeface="Calibri"/>
                          <a:ea typeface="Calibri"/>
                          <a:cs typeface="Calibri"/>
                          <a:sym typeface="Calibri"/>
                        </a:rPr>
                        <a:t> ....</a:t>
                      </a:r>
                      <a:endParaRPr/>
                    </a:p>
                    <a:p>
                      <a:pPr marL="342900" marR="0" lvl="0" indent="-342900" algn="r" rtl="1">
                        <a:spcBef>
                          <a:spcPts val="0"/>
                        </a:spcBef>
                        <a:spcAft>
                          <a:spcPts val="0"/>
                        </a:spcAft>
                        <a:buClr>
                          <a:schemeClr val="dk1"/>
                        </a:buClr>
                        <a:buSzPts val="2400"/>
                        <a:buFont typeface="Noto Sans Symbols"/>
                        <a:buChar char="✔"/>
                      </a:pPr>
                      <a:r>
                        <a:rPr lang="ar-MA" sz="2400" b="1" u="none" strike="noStrike" cap="none">
                          <a:solidFill>
                            <a:schemeClr val="dk1"/>
                          </a:solidFill>
                          <a:latin typeface="Calibri"/>
                          <a:ea typeface="Calibri"/>
                          <a:cs typeface="Calibri"/>
                          <a:sym typeface="Calibri"/>
                        </a:rPr>
                        <a:t>كشفت مصادر إعلامية متخصّصة</a:t>
                      </a:r>
                      <a:r>
                        <a:rPr lang="ar-MA" sz="2400" u="none" strike="noStrike" cap="none">
                          <a:solidFill>
                            <a:schemeClr val="dk1"/>
                          </a:solidFill>
                          <a:latin typeface="Calibri"/>
                          <a:ea typeface="Calibri"/>
                          <a:cs typeface="Calibri"/>
                          <a:sym typeface="Calibri"/>
                        </a:rPr>
                        <a:t> ......</a:t>
                      </a:r>
                      <a:endParaRPr/>
                    </a:p>
                    <a:p>
                      <a:pPr marL="342900" marR="0" lvl="0" indent="-342900" algn="r" rtl="1">
                        <a:spcBef>
                          <a:spcPts val="0"/>
                        </a:spcBef>
                        <a:spcAft>
                          <a:spcPts val="0"/>
                        </a:spcAft>
                        <a:buClr>
                          <a:schemeClr val="dk1"/>
                        </a:buClr>
                        <a:buSzPts val="2400"/>
                        <a:buFont typeface="Noto Sans Symbols"/>
                        <a:buChar char="✔"/>
                      </a:pPr>
                      <a:r>
                        <a:rPr lang="ar-MA" sz="2400" b="1" u="none" strike="noStrike" cap="none">
                          <a:solidFill>
                            <a:schemeClr val="dk1"/>
                          </a:solidFill>
                          <a:latin typeface="Calibri"/>
                          <a:ea typeface="Calibri"/>
                          <a:cs typeface="Calibri"/>
                          <a:sym typeface="Calibri"/>
                        </a:rPr>
                        <a:t>شهدت الساحة التكنولوجية،</a:t>
                      </a:r>
                      <a:r>
                        <a:rPr lang="ar-MA" sz="2400" u="none" strike="noStrike" cap="none">
                          <a:solidFill>
                            <a:schemeClr val="dk1"/>
                          </a:solidFill>
                          <a:latin typeface="Calibri"/>
                          <a:ea typeface="Calibri"/>
                          <a:cs typeface="Calibri"/>
                          <a:sym typeface="Calibri"/>
                        </a:rPr>
                        <a:t> ....</a:t>
                      </a:r>
                      <a:endParaRPr/>
                    </a:p>
                    <a:p>
                      <a:pPr marL="342900" marR="0" lvl="0" indent="-342900" algn="r" rtl="1">
                        <a:spcBef>
                          <a:spcPts val="0"/>
                        </a:spcBef>
                        <a:spcAft>
                          <a:spcPts val="0"/>
                        </a:spcAft>
                        <a:buClr>
                          <a:schemeClr val="dk1"/>
                        </a:buClr>
                        <a:buSzPts val="2400"/>
                        <a:buFont typeface="Noto Sans Symbols"/>
                        <a:buChar char="✔"/>
                      </a:pPr>
                      <a:r>
                        <a:rPr lang="ar-MA" sz="2400" b="1" u="none" strike="noStrike" cap="none">
                          <a:solidFill>
                            <a:schemeClr val="dk1"/>
                          </a:solidFill>
                          <a:latin typeface="Calibri"/>
                          <a:ea typeface="Calibri"/>
                          <a:cs typeface="Calibri"/>
                          <a:sym typeface="Calibri"/>
                        </a:rPr>
                        <a:t>يأتي هذا الاختراع،</a:t>
                      </a:r>
                      <a:r>
                        <a:rPr lang="ar-MA" sz="2400" u="none" strike="noStrike" cap="none">
                          <a:solidFill>
                            <a:schemeClr val="dk1"/>
                          </a:solidFill>
                          <a:latin typeface="Calibri"/>
                          <a:ea typeface="Calibri"/>
                          <a:cs typeface="Calibri"/>
                          <a:sym typeface="Calibri"/>
                        </a:rPr>
                        <a:t> .....</a:t>
                      </a:r>
                      <a:endParaRPr/>
                    </a:p>
                  </a:txBody>
                  <a:tcPr marL="68575" marR="68575" marT="0" marB="0">
                    <a:solidFill>
                      <a:srgbClr val="FAE2D5"/>
                    </a:solidFill>
                  </a:tcPr>
                </a:tc>
                <a:tc>
                  <a:txBody>
                    <a:bodyPr/>
                    <a:lstStyle/>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أعلن</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كشف</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أوضح</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أكّد</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أبرز</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أشار</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صرّح</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قدّم</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اعتمد</a:t>
                      </a:r>
                      <a:endParaRPr/>
                    </a:p>
                    <a:p>
                      <a:pPr marL="342900" marR="0" lvl="0" indent="-342900" algn="r" rtl="1">
                        <a:spcBef>
                          <a:spcPts val="0"/>
                        </a:spcBef>
                        <a:spcAft>
                          <a:spcPts val="0"/>
                        </a:spcAft>
                        <a:buClr>
                          <a:schemeClr val="dk1"/>
                        </a:buClr>
                        <a:buSzPts val="2400"/>
                        <a:buFont typeface="Arial"/>
                        <a:buChar char="•"/>
                      </a:pPr>
                      <a:r>
                        <a:rPr lang="ar-MA" sz="2400" u="none" strike="noStrike" cap="none">
                          <a:latin typeface="Calibri"/>
                          <a:ea typeface="Calibri"/>
                          <a:cs typeface="Calibri"/>
                          <a:sym typeface="Calibri"/>
                        </a:rPr>
                        <a:t>ساهم</a:t>
                      </a:r>
                      <a:endParaRPr/>
                    </a:p>
                  </a:txBody>
                  <a:tcPr marL="68575" marR="68575" marT="0" marB="0"/>
                </a:tc>
                <a:tc>
                  <a:txBody>
                    <a:bodyPr/>
                    <a:lstStyle/>
                    <a:p>
                      <a:pPr marL="342900" marR="0" lvl="0" indent="-342900" algn="r" rtl="1">
                        <a:spcBef>
                          <a:spcPts val="0"/>
                        </a:spcBef>
                        <a:spcAft>
                          <a:spcPts val="0"/>
                        </a:spcAft>
                        <a:buClr>
                          <a:schemeClr val="dk1"/>
                        </a:buClr>
                        <a:buSzPts val="2400"/>
                        <a:buFont typeface="Courier New"/>
                        <a:buChar char="o"/>
                      </a:pPr>
                      <a:r>
                        <a:rPr lang="ar-MA" sz="2400" u="none" strike="noStrike" cap="none">
                          <a:latin typeface="Calibri"/>
                          <a:ea typeface="Calibri"/>
                          <a:cs typeface="Calibri"/>
                          <a:sym typeface="Calibri"/>
                        </a:rPr>
                        <a:t>وقد</a:t>
                      </a:r>
                      <a:endParaRPr/>
                    </a:p>
                    <a:p>
                      <a:pPr marL="342900" marR="0" lvl="0" indent="-342900" algn="r" rtl="1">
                        <a:spcBef>
                          <a:spcPts val="0"/>
                        </a:spcBef>
                        <a:spcAft>
                          <a:spcPts val="0"/>
                        </a:spcAft>
                        <a:buClr>
                          <a:schemeClr val="dk1"/>
                        </a:buClr>
                        <a:buSzPts val="2400"/>
                        <a:buFont typeface="Courier New"/>
                        <a:buChar char="o"/>
                      </a:pPr>
                      <a:r>
                        <a:rPr lang="ar-MA" sz="2400" u="none" strike="noStrike" cap="none">
                          <a:latin typeface="Calibri"/>
                          <a:ea typeface="Calibri"/>
                          <a:cs typeface="Calibri"/>
                          <a:sym typeface="Calibri"/>
                        </a:rPr>
                        <a:t>كما</a:t>
                      </a:r>
                      <a:endParaRPr/>
                    </a:p>
                    <a:p>
                      <a:pPr marL="342900" marR="0" lvl="0" indent="-342900" algn="r" rtl="1">
                        <a:spcBef>
                          <a:spcPts val="0"/>
                        </a:spcBef>
                        <a:spcAft>
                          <a:spcPts val="0"/>
                        </a:spcAft>
                        <a:buClr>
                          <a:schemeClr val="dk1"/>
                        </a:buClr>
                        <a:buSzPts val="2400"/>
                        <a:buFont typeface="Courier New"/>
                        <a:buChar char="o"/>
                      </a:pPr>
                      <a:r>
                        <a:rPr lang="ar-MA" sz="2400" u="none" strike="noStrike" cap="none">
                          <a:latin typeface="Calibri"/>
                          <a:ea typeface="Calibri"/>
                          <a:cs typeface="Calibri"/>
                          <a:sym typeface="Calibri"/>
                        </a:rPr>
                        <a:t>حيث</a:t>
                      </a:r>
                      <a:endParaRPr/>
                    </a:p>
                    <a:p>
                      <a:pPr marL="342900" marR="0" lvl="0" indent="-342900" algn="r" rtl="1">
                        <a:spcBef>
                          <a:spcPts val="0"/>
                        </a:spcBef>
                        <a:spcAft>
                          <a:spcPts val="0"/>
                        </a:spcAft>
                        <a:buClr>
                          <a:schemeClr val="dk1"/>
                        </a:buClr>
                        <a:buSzPts val="2400"/>
                        <a:buFont typeface="Courier New"/>
                        <a:buChar char="o"/>
                      </a:pPr>
                      <a:r>
                        <a:rPr lang="ar-MA" sz="2400" u="none" strike="noStrike" cap="none">
                          <a:latin typeface="Calibri"/>
                          <a:ea typeface="Calibri"/>
                          <a:cs typeface="Calibri"/>
                          <a:sym typeface="Calibri"/>
                        </a:rPr>
                        <a:t>إضافةً إلى ذلك</a:t>
                      </a:r>
                      <a:endParaRPr/>
                    </a:p>
                    <a:p>
                      <a:pPr marL="342900" marR="0" lvl="0" indent="-342900" algn="r" rtl="1">
                        <a:spcBef>
                          <a:spcPts val="0"/>
                        </a:spcBef>
                        <a:spcAft>
                          <a:spcPts val="0"/>
                        </a:spcAft>
                        <a:buClr>
                          <a:schemeClr val="dk1"/>
                        </a:buClr>
                        <a:buSzPts val="2400"/>
                        <a:buFont typeface="Courier New"/>
                        <a:buChar char="o"/>
                      </a:pPr>
                      <a:r>
                        <a:rPr lang="ar-MA" sz="2400" u="none" strike="noStrike" cap="none">
                          <a:latin typeface="Calibri"/>
                          <a:ea typeface="Calibri"/>
                          <a:cs typeface="Calibri"/>
                          <a:sym typeface="Calibri"/>
                        </a:rPr>
                        <a:t>في هذا السياق</a:t>
                      </a:r>
                      <a:endParaRPr/>
                    </a:p>
                    <a:p>
                      <a:pPr marL="342900" marR="0" lvl="0" indent="-342900" algn="r" rtl="1">
                        <a:spcBef>
                          <a:spcPts val="0"/>
                        </a:spcBef>
                        <a:spcAft>
                          <a:spcPts val="0"/>
                        </a:spcAft>
                        <a:buClr>
                          <a:schemeClr val="dk1"/>
                        </a:buClr>
                        <a:buSzPts val="2400"/>
                        <a:buFont typeface="Courier New"/>
                        <a:buChar char="o"/>
                      </a:pPr>
                      <a:r>
                        <a:rPr lang="ar-MA" sz="2400" u="none" strike="noStrike" cap="none">
                          <a:latin typeface="Calibri"/>
                          <a:ea typeface="Calibri"/>
                          <a:cs typeface="Calibri"/>
                          <a:sym typeface="Calibri"/>
                        </a:rPr>
                        <a:t>من جهة أخرى</a:t>
                      </a:r>
                      <a:endParaRPr/>
                    </a:p>
                    <a:p>
                      <a:pPr marL="342900" marR="0" lvl="0" indent="-342900" algn="r" rtl="1">
                        <a:spcBef>
                          <a:spcPts val="0"/>
                        </a:spcBef>
                        <a:spcAft>
                          <a:spcPts val="0"/>
                        </a:spcAft>
                        <a:buClr>
                          <a:schemeClr val="dk1"/>
                        </a:buClr>
                        <a:buSzPts val="2400"/>
                        <a:buFont typeface="Courier New"/>
                        <a:buChar char="o"/>
                      </a:pPr>
                      <a:r>
                        <a:rPr lang="ar-MA" sz="2400" u="none" strike="noStrike" cap="none">
                          <a:latin typeface="Calibri"/>
                          <a:ea typeface="Calibri"/>
                          <a:cs typeface="Calibri"/>
                          <a:sym typeface="Calibri"/>
                        </a:rPr>
                        <a:t>لذلك</a:t>
                      </a:r>
                      <a:endParaRPr/>
                    </a:p>
                    <a:p>
                      <a:pPr marL="342900" marR="0" lvl="0" indent="-342900" algn="r" rtl="1">
                        <a:spcBef>
                          <a:spcPts val="0"/>
                        </a:spcBef>
                        <a:spcAft>
                          <a:spcPts val="0"/>
                        </a:spcAft>
                        <a:buClr>
                          <a:schemeClr val="dk1"/>
                        </a:buClr>
                        <a:buSzPts val="2400"/>
                        <a:buFont typeface="Courier New"/>
                        <a:buChar char="o"/>
                      </a:pPr>
                      <a:r>
                        <a:rPr lang="ar-MA" sz="2400" u="none" strike="noStrike" cap="none">
                          <a:latin typeface="Calibri"/>
                          <a:ea typeface="Calibri"/>
                          <a:cs typeface="Calibri"/>
                          <a:sym typeface="Calibri"/>
                        </a:rPr>
                        <a:t>مما يساهم في</a:t>
                      </a:r>
                      <a:endParaRPr/>
                    </a:p>
                    <a:p>
                      <a:pPr marL="0" marR="0" lvl="0" indent="0" algn="r" rtl="1">
                        <a:spcBef>
                          <a:spcPts val="0"/>
                        </a:spcBef>
                        <a:spcAft>
                          <a:spcPts val="0"/>
                        </a:spcAft>
                        <a:buNone/>
                      </a:pPr>
                      <a:endParaRPr sz="2400" b="0" u="none" strike="noStrike" cap="none">
                        <a:solidFill>
                          <a:schemeClr val="dk1"/>
                        </a:solidFill>
                        <a:latin typeface="Calibri"/>
                        <a:ea typeface="Calibri"/>
                        <a:cs typeface="Calibri"/>
                        <a:sym typeface="Calibri"/>
                      </a:endParaRPr>
                    </a:p>
                  </a:txBody>
                  <a:tcPr marL="68575" marR="68575" marT="0" marB="0"/>
                </a:tc>
                <a:tc>
                  <a:txBody>
                    <a:bodyPr/>
                    <a:lstStyle/>
                    <a:p>
                      <a:pPr marL="342900" marR="0" lvl="0" indent="-342900" algn="r" rtl="1">
                        <a:spcBef>
                          <a:spcPts val="0"/>
                        </a:spcBef>
                        <a:spcAft>
                          <a:spcPts val="0"/>
                        </a:spcAft>
                        <a:buClr>
                          <a:schemeClr val="dk1"/>
                        </a:buClr>
                        <a:buSzPts val="2400"/>
                        <a:buFont typeface="Noto Sans Symbols"/>
                        <a:buChar char="▪"/>
                      </a:pPr>
                      <a:r>
                        <a:rPr lang="ar-MA" sz="2400" b="1" u="none" strike="noStrike" cap="none">
                          <a:latin typeface="Calibri"/>
                          <a:ea typeface="Calibri"/>
                          <a:cs typeface="Calibri"/>
                          <a:sym typeface="Calibri"/>
                        </a:rPr>
                        <a:t>الإخبار</a:t>
                      </a:r>
                      <a:r>
                        <a:rPr lang="ar-MA" sz="2400" u="none" strike="noStrike" cap="none">
                          <a:latin typeface="Calibri"/>
                          <a:ea typeface="Calibri"/>
                          <a:cs typeface="Calibri"/>
                          <a:sym typeface="Calibri"/>
                        </a:rPr>
                        <a:t> عن اختراع تكنولوجي حديث؛</a:t>
                      </a:r>
                      <a:endParaRPr/>
                    </a:p>
                    <a:p>
                      <a:pPr marL="342900" marR="0" lvl="0" indent="-342900" algn="r" rtl="1">
                        <a:spcBef>
                          <a:spcPts val="0"/>
                        </a:spcBef>
                        <a:spcAft>
                          <a:spcPts val="0"/>
                        </a:spcAft>
                        <a:buClr>
                          <a:schemeClr val="dk1"/>
                        </a:buClr>
                        <a:buSzPts val="2400"/>
                        <a:buFont typeface="Noto Sans Symbols"/>
                        <a:buChar char="▪"/>
                      </a:pPr>
                      <a:r>
                        <a:rPr lang="ar-MA" sz="2400" u="none" strike="noStrike" cap="none">
                          <a:latin typeface="Calibri"/>
                          <a:ea typeface="Calibri"/>
                          <a:cs typeface="Calibri"/>
                          <a:sym typeface="Calibri"/>
                        </a:rPr>
                        <a:t> </a:t>
                      </a:r>
                      <a:r>
                        <a:rPr lang="ar-MA" sz="2400" b="1" u="none" strike="noStrike" cap="none">
                          <a:latin typeface="Calibri"/>
                          <a:ea typeface="Calibri"/>
                          <a:cs typeface="Calibri"/>
                          <a:sym typeface="Calibri"/>
                        </a:rPr>
                        <a:t>تقديم معلومات دقيقة حول خصائصه، طريقة اشتغاله، وفوائده المحتملة</a:t>
                      </a:r>
                      <a:r>
                        <a:rPr lang="ar-MA" sz="2400" u="none" strike="noStrike" cap="none">
                          <a:latin typeface="Calibri"/>
                          <a:ea typeface="Calibri"/>
                          <a:cs typeface="Calibri"/>
                          <a:sym typeface="Calibri"/>
                        </a:rPr>
                        <a:t>، دون إبداء رأي شخصي أو إصدار أحكام.</a:t>
                      </a:r>
                      <a:endParaRPr/>
                    </a:p>
                  </a:txBody>
                  <a:tcPr marL="68575" marR="68575" marT="0" marB="0"/>
                </a:tc>
                <a:extLst>
                  <a:ext uri="{0D108BD9-81ED-4DB2-BD59-A6C34878D82A}">
                    <a16:rowId xmlns:a16="http://schemas.microsoft.com/office/drawing/2014/main" val="10002"/>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8"/>
          <p:cNvSpPr txBox="1"/>
          <p:nvPr/>
        </p:nvSpPr>
        <p:spPr>
          <a:xfrm>
            <a:off x="5427406" y="1334527"/>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002060"/>
              </a:buClr>
              <a:buSzPts val="2000"/>
              <a:buFont typeface="Calibri"/>
              <a:buNone/>
            </a:pPr>
            <a:r>
              <a:rPr lang="ar-MA" sz="2000" b="1" i="0" u="none" strike="noStrike" cap="none">
                <a:solidFill>
                  <a:srgbClr val="002060"/>
                </a:solidFill>
                <a:latin typeface="Calibri"/>
                <a:ea typeface="Calibri"/>
                <a:cs typeface="Calibri"/>
                <a:sym typeface="Calibri"/>
              </a:rPr>
              <a:t>حصيلة خطوات التحضير لورشة الكتابة:</a:t>
            </a:r>
            <a:endParaRPr sz="2000" b="1" i="0" u="none" strike="noStrike" cap="none">
              <a:solidFill>
                <a:srgbClr val="002060"/>
              </a:solidFill>
              <a:latin typeface="Calibri"/>
              <a:ea typeface="Calibri"/>
              <a:cs typeface="Calibri"/>
              <a:sym typeface="Calibri"/>
            </a:endParaRPr>
          </a:p>
        </p:txBody>
      </p:sp>
      <p:graphicFrame>
        <p:nvGraphicFramePr>
          <p:cNvPr id="528" name="Google Shape;528;p18"/>
          <p:cNvGraphicFramePr/>
          <p:nvPr/>
        </p:nvGraphicFramePr>
        <p:xfrm>
          <a:off x="1288023" y="2077998"/>
          <a:ext cx="9615950" cy="2703656"/>
        </p:xfrm>
        <a:graphic>
          <a:graphicData uri="http://schemas.openxmlformats.org/drawingml/2006/table">
            <a:tbl>
              <a:tblPr firstRow="1" firstCol="1" bandRow="1">
                <a:noFill/>
                <a:tableStyleId>{73265FDE-1A24-4020-8F23-DF8B71EFB899}</a:tableStyleId>
              </a:tblPr>
              <a:tblGrid>
                <a:gridCol w="3290275">
                  <a:extLst>
                    <a:ext uri="{9D8B030D-6E8A-4147-A177-3AD203B41FA5}">
                      <a16:colId xmlns:a16="http://schemas.microsoft.com/office/drawing/2014/main" val="20000"/>
                    </a:ext>
                  </a:extLst>
                </a:gridCol>
                <a:gridCol w="3138225">
                  <a:extLst>
                    <a:ext uri="{9D8B030D-6E8A-4147-A177-3AD203B41FA5}">
                      <a16:colId xmlns:a16="http://schemas.microsoft.com/office/drawing/2014/main" val="20001"/>
                    </a:ext>
                  </a:extLst>
                </a:gridCol>
                <a:gridCol w="3187450">
                  <a:extLst>
                    <a:ext uri="{9D8B030D-6E8A-4147-A177-3AD203B41FA5}">
                      <a16:colId xmlns:a16="http://schemas.microsoft.com/office/drawing/2014/main" val="20002"/>
                    </a:ext>
                  </a:extLst>
                </a:gridCol>
              </a:tblGrid>
              <a:tr h="342100">
                <a:tc gridSpan="3">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cap="none">
                          <a:solidFill>
                            <a:srgbClr val="002060"/>
                          </a:solidFill>
                          <a:latin typeface="Calibri"/>
                          <a:ea typeface="Calibri"/>
                          <a:cs typeface="Calibri"/>
                          <a:sym typeface="Calibri"/>
                        </a:rPr>
                        <a:t>تعابير مقترحة حسب مراحل الخطاطة الإخبارية</a:t>
                      </a:r>
                      <a:endParaRPr sz="2400" b="1" i="0" u="none" strike="noStrike" cap="none">
                        <a:solidFill>
                          <a:srgbClr val="002060"/>
                        </a:solidFill>
                        <a:latin typeface="Calibri"/>
                        <a:ea typeface="Calibri"/>
                        <a:cs typeface="Calibri"/>
                        <a:sym typeface="Calibri"/>
                      </a:endParaRPr>
                    </a:p>
                  </a:txBody>
                  <a:tcPr marL="68575" marR="68575" marT="0" marB="0"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04800">
                <a:tc>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cap="none">
                          <a:solidFill>
                            <a:srgbClr val="002060"/>
                          </a:solidFill>
                          <a:latin typeface="Calibri"/>
                          <a:ea typeface="Calibri"/>
                          <a:cs typeface="Calibri"/>
                          <a:sym typeface="Calibri"/>
                        </a:rPr>
                        <a:t>نهاية الخبر</a:t>
                      </a:r>
                      <a:endParaRPr/>
                    </a:p>
                  </a:txBody>
                  <a:tcPr marL="68575" marR="68575" marT="0" marB="0" anchor="ctr"/>
                </a:tc>
                <a:tc>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cap="none">
                          <a:solidFill>
                            <a:srgbClr val="002060"/>
                          </a:solidFill>
                          <a:latin typeface="Calibri"/>
                          <a:ea typeface="Calibri"/>
                          <a:cs typeface="Calibri"/>
                          <a:sym typeface="Calibri"/>
                        </a:rPr>
                        <a:t>وسط الخبر</a:t>
                      </a:r>
                      <a:endParaRPr/>
                    </a:p>
                  </a:txBody>
                  <a:tcPr marL="68575" marR="68575" marT="0" marB="0" anchor="ctr"/>
                </a:tc>
                <a:tc>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cap="none">
                          <a:solidFill>
                            <a:srgbClr val="002060"/>
                          </a:solidFill>
                          <a:latin typeface="Calibri"/>
                          <a:ea typeface="Calibri"/>
                          <a:cs typeface="Calibri"/>
                          <a:sym typeface="Calibri"/>
                        </a:rPr>
                        <a:t>مقدمة الخبر </a:t>
                      </a:r>
                      <a:endParaRPr/>
                    </a:p>
                  </a:txBody>
                  <a:tcPr marL="68575" marR="68575" marT="0" marB="0" anchor="ctr"/>
                </a:tc>
                <a:extLst>
                  <a:ext uri="{0D108BD9-81ED-4DB2-BD59-A6C34878D82A}">
                    <a16:rowId xmlns:a16="http://schemas.microsoft.com/office/drawing/2014/main" val="10001"/>
                  </a:ext>
                </a:extLst>
              </a:tr>
              <a:tr h="1957975">
                <a:tc>
                  <a:txBody>
                    <a:bodyPr/>
                    <a:lstStyle/>
                    <a:p>
                      <a:pPr marL="342900" marR="0" lvl="0" indent="-215900" algn="r" rtl="1">
                        <a:spcBef>
                          <a:spcPts val="0"/>
                        </a:spcBef>
                        <a:spcAft>
                          <a:spcPts val="0"/>
                        </a:spcAft>
                        <a:buClr>
                          <a:schemeClr val="dk1"/>
                        </a:buClr>
                        <a:buSzPts val="2000"/>
                        <a:buFont typeface="Arial"/>
                        <a:buNone/>
                      </a:pPr>
                      <a:endParaRPr sz="2000" b="0" i="0" u="none" strike="noStrike" cap="none">
                        <a:solidFill>
                          <a:srgbClr val="002060"/>
                        </a:solidFill>
                        <a:latin typeface="Calibri"/>
                        <a:ea typeface="Calibri"/>
                        <a:cs typeface="Calibri"/>
                        <a:sym typeface="Calibri"/>
                      </a:endParaRPr>
                    </a:p>
                  </a:txBody>
                  <a:tcPr marL="68575" marR="68575" marT="0" marB="0"/>
                </a:tc>
                <a:tc>
                  <a:txBody>
                    <a:bodyPr/>
                    <a:lstStyle/>
                    <a:p>
                      <a:pPr marL="342900" marR="0" lvl="0" indent="-215900" algn="just" rtl="1">
                        <a:spcBef>
                          <a:spcPts val="0"/>
                        </a:spcBef>
                        <a:spcAft>
                          <a:spcPts val="0"/>
                        </a:spcAft>
                        <a:buClr>
                          <a:schemeClr val="dk1"/>
                        </a:buClr>
                        <a:buSzPts val="2000"/>
                        <a:buFont typeface="Arial"/>
                        <a:buNone/>
                      </a:pPr>
                      <a:endParaRPr sz="2000" b="0" i="0" u="none" strike="noStrike" cap="none">
                        <a:solidFill>
                          <a:srgbClr val="002060"/>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chemeClr val="dk1"/>
                        </a:buClr>
                        <a:buSzPts val="2000"/>
                        <a:buFont typeface="Calibri"/>
                        <a:buNone/>
                      </a:pPr>
                      <a:endParaRPr sz="2000" b="0" i="0" u="none" strike="noStrike" cap="none">
                        <a:solidFill>
                          <a:srgbClr val="002060"/>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
        <p:nvSpPr>
          <p:cNvPr id="529" name="Google Shape;529;p18"/>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757070"/>
              </a:buClr>
              <a:buSzPts val="2000"/>
              <a:buFont typeface="Calibri"/>
              <a:buNone/>
            </a:pPr>
            <a:r>
              <a:rPr lang="ar-MA" sz="2000" b="1" i="0" u="none" strike="noStrike" cap="none">
                <a:solidFill>
                  <a:srgbClr val="757070"/>
                </a:solidFill>
                <a:latin typeface="Calibri"/>
                <a:ea typeface="Calibri"/>
                <a:cs typeface="Calibri"/>
                <a:sym typeface="Calibri"/>
              </a:rPr>
              <a:t>استدعاء المكتسبات والموارد وربطها بحصيلة التعلم الذاتي (الواجب المنزلي). ( 5 دقائق)</a:t>
            </a:r>
            <a:endParaRPr sz="2000" b="1" i="0" u="none" strike="noStrike" cap="none">
              <a:solidFill>
                <a:srgbClr val="757070"/>
              </a:solidFill>
              <a:latin typeface="Calibri"/>
              <a:ea typeface="Calibri"/>
              <a:cs typeface="Calibri"/>
              <a:sym typeface="Calibri"/>
            </a:endParaRPr>
          </a:p>
        </p:txBody>
      </p:sp>
      <p:sp>
        <p:nvSpPr>
          <p:cNvPr id="530" name="Google Shape;530;p18"/>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a:solidFill>
                  <a:srgbClr val="0070C0"/>
                </a:solidFill>
                <a:latin typeface="Calibri"/>
                <a:ea typeface="Calibri"/>
                <a:cs typeface="Calibri"/>
                <a:sym typeface="Calibri"/>
              </a:rPr>
              <a:t>يمكن الاقتصار على عرض عينة من هذه الموارد</a:t>
            </a:r>
            <a:r>
              <a:rPr lang="ar-MA" sz="1400" b="0" i="0" u="none" strike="noStrike" cap="none">
                <a:solidFill>
                  <a:srgbClr val="AEABAB"/>
                </a:solidFill>
                <a:latin typeface="Calibri"/>
                <a:ea typeface="Calibri"/>
                <a:cs typeface="Calibri"/>
                <a:sym typeface="Calibri"/>
              </a:rPr>
              <a:t>)</a:t>
            </a:r>
            <a:endParaRPr sz="1200" b="0" i="0" u="none" strike="noStrike" cap="none">
              <a:solidFill>
                <a:srgbClr val="BFBFBF"/>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9"/>
          <p:cNvSpPr txBox="1"/>
          <p:nvPr/>
        </p:nvSpPr>
        <p:spPr>
          <a:xfrm>
            <a:off x="5427406" y="1334527"/>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002060"/>
              </a:buClr>
              <a:buSzPts val="2000"/>
              <a:buFont typeface="Calibri"/>
              <a:buNone/>
            </a:pPr>
            <a:r>
              <a:rPr lang="ar-MA" sz="2000" b="1" i="0" u="none" strike="noStrike" cap="none">
                <a:solidFill>
                  <a:srgbClr val="002060"/>
                </a:solidFill>
                <a:latin typeface="Calibri"/>
                <a:ea typeface="Calibri"/>
                <a:cs typeface="Calibri"/>
                <a:sym typeface="Calibri"/>
              </a:rPr>
              <a:t>حصيلة خطوات التحضير لورشة الكتابة:</a:t>
            </a:r>
            <a:endParaRPr sz="2000" b="1" i="0" u="none" strike="noStrike" cap="none">
              <a:solidFill>
                <a:srgbClr val="002060"/>
              </a:solidFill>
              <a:latin typeface="Calibri"/>
              <a:ea typeface="Calibri"/>
              <a:cs typeface="Calibri"/>
              <a:sym typeface="Calibri"/>
            </a:endParaRPr>
          </a:p>
        </p:txBody>
      </p:sp>
      <p:graphicFrame>
        <p:nvGraphicFramePr>
          <p:cNvPr id="536" name="Google Shape;536;p19"/>
          <p:cNvGraphicFramePr/>
          <p:nvPr/>
        </p:nvGraphicFramePr>
        <p:xfrm>
          <a:off x="1288023" y="2077998"/>
          <a:ext cx="9615950" cy="3793681"/>
        </p:xfrm>
        <a:graphic>
          <a:graphicData uri="http://schemas.openxmlformats.org/drawingml/2006/table">
            <a:tbl>
              <a:tblPr firstRow="1" firstCol="1" bandRow="1">
                <a:noFill/>
                <a:tableStyleId>{73265FDE-1A24-4020-8F23-DF8B71EFB899}</a:tableStyleId>
              </a:tblPr>
              <a:tblGrid>
                <a:gridCol w="3290275">
                  <a:extLst>
                    <a:ext uri="{9D8B030D-6E8A-4147-A177-3AD203B41FA5}">
                      <a16:colId xmlns:a16="http://schemas.microsoft.com/office/drawing/2014/main" val="20000"/>
                    </a:ext>
                  </a:extLst>
                </a:gridCol>
                <a:gridCol w="3138225">
                  <a:extLst>
                    <a:ext uri="{9D8B030D-6E8A-4147-A177-3AD203B41FA5}">
                      <a16:colId xmlns:a16="http://schemas.microsoft.com/office/drawing/2014/main" val="20001"/>
                    </a:ext>
                  </a:extLst>
                </a:gridCol>
                <a:gridCol w="3187450">
                  <a:extLst>
                    <a:ext uri="{9D8B030D-6E8A-4147-A177-3AD203B41FA5}">
                      <a16:colId xmlns:a16="http://schemas.microsoft.com/office/drawing/2014/main" val="20002"/>
                    </a:ext>
                  </a:extLst>
                </a:gridCol>
              </a:tblGrid>
              <a:tr h="342100">
                <a:tc gridSpan="3">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cap="none">
                          <a:solidFill>
                            <a:srgbClr val="002060"/>
                          </a:solidFill>
                          <a:latin typeface="Calibri"/>
                          <a:ea typeface="Calibri"/>
                          <a:cs typeface="Calibri"/>
                          <a:sym typeface="Calibri"/>
                        </a:rPr>
                        <a:t>تعابير مقترحة حسب مراحل الخطاطة الإخبارية</a:t>
                      </a:r>
                      <a:endParaRPr sz="2400" b="1" i="0" u="none" strike="noStrike" cap="none">
                        <a:solidFill>
                          <a:srgbClr val="002060"/>
                        </a:solidFill>
                        <a:latin typeface="Calibri"/>
                        <a:ea typeface="Calibri"/>
                        <a:cs typeface="Calibri"/>
                        <a:sym typeface="Calibri"/>
                      </a:endParaRPr>
                    </a:p>
                  </a:txBody>
                  <a:tcPr marL="68575" marR="68575" marT="0" marB="0"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04800">
                <a:tc>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cap="none">
                          <a:solidFill>
                            <a:srgbClr val="002060"/>
                          </a:solidFill>
                          <a:latin typeface="Calibri"/>
                          <a:ea typeface="Calibri"/>
                          <a:cs typeface="Calibri"/>
                          <a:sym typeface="Calibri"/>
                        </a:rPr>
                        <a:t>نهاية الخبر</a:t>
                      </a:r>
                      <a:endParaRPr/>
                    </a:p>
                  </a:txBody>
                  <a:tcPr marL="68575" marR="68575" marT="0" marB="0" anchor="ctr"/>
                </a:tc>
                <a:tc>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cap="none">
                          <a:solidFill>
                            <a:srgbClr val="002060"/>
                          </a:solidFill>
                          <a:latin typeface="Calibri"/>
                          <a:ea typeface="Calibri"/>
                          <a:cs typeface="Calibri"/>
                          <a:sym typeface="Calibri"/>
                        </a:rPr>
                        <a:t>وسط الخبر</a:t>
                      </a:r>
                      <a:endParaRPr/>
                    </a:p>
                  </a:txBody>
                  <a:tcPr marL="68575" marR="68575" marT="0" marB="0" anchor="ctr"/>
                </a:tc>
                <a:tc>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cap="none">
                          <a:solidFill>
                            <a:srgbClr val="002060"/>
                          </a:solidFill>
                          <a:latin typeface="Calibri"/>
                          <a:ea typeface="Calibri"/>
                          <a:cs typeface="Calibri"/>
                          <a:sym typeface="Calibri"/>
                        </a:rPr>
                        <a:t>مقدمة الخبر </a:t>
                      </a:r>
                      <a:endParaRPr/>
                    </a:p>
                  </a:txBody>
                  <a:tcPr marL="68575" marR="68575" marT="0" marB="0" anchor="ctr"/>
                </a:tc>
                <a:extLst>
                  <a:ext uri="{0D108BD9-81ED-4DB2-BD59-A6C34878D82A}">
                    <a16:rowId xmlns:a16="http://schemas.microsoft.com/office/drawing/2014/main" val="10001"/>
                  </a:ext>
                </a:extLst>
              </a:tr>
              <a:tr h="1957975">
                <a:tc>
                  <a:txBody>
                    <a:bodyPr/>
                    <a:lstStyle/>
                    <a:p>
                      <a:pPr marL="342900" marR="0" lvl="0" indent="-342900" algn="r" rtl="1">
                        <a:spcBef>
                          <a:spcPts val="0"/>
                        </a:spcBef>
                        <a:spcAft>
                          <a:spcPts val="0"/>
                        </a:spcAft>
                        <a:buClr>
                          <a:schemeClr val="dk1"/>
                        </a:buClr>
                        <a:buSzPts val="2000"/>
                        <a:buFont typeface="Noto Sans Symbols"/>
                        <a:buChar char="▪"/>
                      </a:pPr>
                      <a:r>
                        <a:rPr lang="ar-MA" sz="2000" b="1" u="none" strike="noStrike" cap="none">
                          <a:latin typeface="Calibri"/>
                          <a:ea typeface="Calibri"/>
                          <a:cs typeface="Calibri"/>
                          <a:sym typeface="Calibri"/>
                        </a:rPr>
                        <a:t>ومن المرتقب أن يساهم هذا الاختراع،</a:t>
                      </a:r>
                      <a:r>
                        <a:rPr lang="ar-MA" sz="2000" u="none" strike="noStrike" cap="none">
                          <a:latin typeface="Calibri"/>
                          <a:ea typeface="Calibri"/>
                          <a:cs typeface="Calibri"/>
                          <a:sym typeface="Calibri"/>
                        </a:rPr>
                        <a:t> </a:t>
                      </a:r>
                      <a:r>
                        <a:rPr lang="ar-MA" sz="2000" b="0" u="none" strike="noStrike" cap="none">
                          <a:latin typeface="Calibri"/>
                          <a:ea typeface="Calibri"/>
                          <a:cs typeface="Calibri"/>
                          <a:sym typeface="Calibri"/>
                        </a:rPr>
                        <a:t>في تطوير هذا المجال مستقبلًا.</a:t>
                      </a:r>
                      <a:endParaRPr/>
                    </a:p>
                    <a:p>
                      <a:pPr marL="342900" marR="0" lvl="0" indent="-342900" algn="r" rtl="1">
                        <a:spcBef>
                          <a:spcPts val="0"/>
                        </a:spcBef>
                        <a:spcAft>
                          <a:spcPts val="0"/>
                        </a:spcAft>
                        <a:buClr>
                          <a:schemeClr val="dk1"/>
                        </a:buClr>
                        <a:buSzPts val="2000"/>
                        <a:buFont typeface="Noto Sans Symbols"/>
                        <a:buChar char="▪"/>
                      </a:pPr>
                      <a:r>
                        <a:rPr lang="ar-MA" sz="2000" b="1" u="none" strike="noStrike" cap="none">
                          <a:latin typeface="Calibri"/>
                          <a:ea typeface="Calibri"/>
                          <a:cs typeface="Calibri"/>
                          <a:sym typeface="Calibri"/>
                        </a:rPr>
                        <a:t>وتجدر الإشارة إلى أن هذا الابتكار،</a:t>
                      </a:r>
                      <a:r>
                        <a:rPr lang="ar-MA" sz="2000" u="none" strike="noStrike" cap="none">
                          <a:latin typeface="Calibri"/>
                          <a:ea typeface="Calibri"/>
                          <a:cs typeface="Calibri"/>
                          <a:sym typeface="Calibri"/>
                        </a:rPr>
                        <a:t> </a:t>
                      </a:r>
                      <a:r>
                        <a:rPr lang="ar-MA" sz="2000" b="0" u="none" strike="noStrike" cap="none">
                          <a:latin typeface="Calibri"/>
                          <a:ea typeface="Calibri"/>
                          <a:cs typeface="Calibri"/>
                          <a:sym typeface="Calibri"/>
                        </a:rPr>
                        <a:t>لقي اهتمامًا واسعًا من المختصين.</a:t>
                      </a:r>
                      <a:endParaRPr/>
                    </a:p>
                    <a:p>
                      <a:pPr marL="342900" marR="0" lvl="0" indent="-342900" algn="r" rtl="1">
                        <a:spcBef>
                          <a:spcPts val="0"/>
                        </a:spcBef>
                        <a:spcAft>
                          <a:spcPts val="0"/>
                        </a:spcAft>
                        <a:buClr>
                          <a:schemeClr val="dk1"/>
                        </a:buClr>
                        <a:buSzPts val="2000"/>
                        <a:buFont typeface="Noto Sans Symbols"/>
                        <a:buChar char="▪"/>
                      </a:pPr>
                      <a:r>
                        <a:rPr lang="ar-MA" sz="2000" b="1" u="none" strike="noStrike" cap="none">
                          <a:latin typeface="Calibri"/>
                          <a:ea typeface="Calibri"/>
                          <a:cs typeface="Calibri"/>
                          <a:sym typeface="Calibri"/>
                        </a:rPr>
                        <a:t>ويأتي هذا الاختراع،</a:t>
                      </a:r>
                      <a:r>
                        <a:rPr lang="ar-MA" sz="2000" u="none" strike="noStrike" cap="none">
                          <a:latin typeface="Calibri"/>
                          <a:ea typeface="Calibri"/>
                          <a:cs typeface="Calibri"/>
                          <a:sym typeface="Calibri"/>
                        </a:rPr>
                        <a:t> ضمن الجهود الرامية إلى </a:t>
                      </a:r>
                      <a:r>
                        <a:rPr lang="ar-MA" sz="2000" b="0" u="none" strike="noStrike" cap="none">
                          <a:latin typeface="Calibri"/>
                          <a:ea typeface="Calibri"/>
                          <a:cs typeface="Calibri"/>
                          <a:sym typeface="Calibri"/>
                        </a:rPr>
                        <a:t>مواكبة التطوّر التكنولوجي</a:t>
                      </a:r>
                      <a:endParaRPr/>
                    </a:p>
                    <a:p>
                      <a:pPr marL="342900" marR="0" lvl="0" indent="-215900" algn="r" rtl="1">
                        <a:spcBef>
                          <a:spcPts val="0"/>
                        </a:spcBef>
                        <a:spcAft>
                          <a:spcPts val="0"/>
                        </a:spcAft>
                        <a:buClr>
                          <a:schemeClr val="dk1"/>
                        </a:buClr>
                        <a:buSzPts val="2000"/>
                        <a:buFont typeface="Arial"/>
                        <a:buNone/>
                      </a:pPr>
                      <a:endParaRPr sz="2000" b="0" i="0" u="none" strike="noStrike" cap="none">
                        <a:solidFill>
                          <a:srgbClr val="002060"/>
                        </a:solidFill>
                        <a:latin typeface="Calibri"/>
                        <a:ea typeface="Calibri"/>
                        <a:cs typeface="Calibri"/>
                        <a:sym typeface="Calibri"/>
                      </a:endParaRPr>
                    </a:p>
                  </a:txBody>
                  <a:tcPr marL="68575" marR="68575" marT="0" marB="0"/>
                </a:tc>
                <a:tc>
                  <a:txBody>
                    <a:bodyPr/>
                    <a:lstStyle/>
                    <a:p>
                      <a:pPr marL="342900" marR="0" lvl="0" indent="-342900" algn="r" rtl="1">
                        <a:spcBef>
                          <a:spcPts val="0"/>
                        </a:spcBef>
                        <a:spcAft>
                          <a:spcPts val="0"/>
                        </a:spcAft>
                        <a:buClr>
                          <a:schemeClr val="dk1"/>
                        </a:buClr>
                        <a:buSzPts val="2000"/>
                        <a:buFont typeface="Arial"/>
                        <a:buChar char="•"/>
                      </a:pPr>
                      <a:r>
                        <a:rPr lang="ar-MA" sz="2000" b="1" u="none" strike="noStrike" cap="none">
                          <a:latin typeface="Calibri"/>
                          <a:ea typeface="Calibri"/>
                          <a:cs typeface="Calibri"/>
                          <a:sym typeface="Calibri"/>
                        </a:rPr>
                        <a:t>ويعتمد هذا الاختراع،</a:t>
                      </a:r>
                      <a:r>
                        <a:rPr lang="ar-MA" sz="2000" u="none" strike="noStrike" cap="none">
                          <a:latin typeface="Calibri"/>
                          <a:ea typeface="Calibri"/>
                          <a:cs typeface="Calibri"/>
                          <a:sym typeface="Calibri"/>
                        </a:rPr>
                        <a:t> على تقنيات حديثة تهدف إلى تحسين الأداء.</a:t>
                      </a:r>
                      <a:endParaRPr/>
                    </a:p>
                    <a:p>
                      <a:pPr marL="342900" marR="0" lvl="0" indent="-342900" algn="r" rtl="1">
                        <a:spcBef>
                          <a:spcPts val="0"/>
                        </a:spcBef>
                        <a:spcAft>
                          <a:spcPts val="0"/>
                        </a:spcAft>
                        <a:buClr>
                          <a:schemeClr val="dk1"/>
                        </a:buClr>
                        <a:buSzPts val="2000"/>
                        <a:buFont typeface="Arial"/>
                        <a:buChar char="•"/>
                      </a:pPr>
                      <a:r>
                        <a:rPr lang="ar-MA" sz="2000" b="1" u="none" strike="noStrike" cap="none">
                          <a:latin typeface="Calibri"/>
                          <a:ea typeface="Calibri"/>
                          <a:cs typeface="Calibri"/>
                          <a:sym typeface="Calibri"/>
                        </a:rPr>
                        <a:t>كما أوضحت الجهة المطوِّرة،</a:t>
                      </a:r>
                      <a:r>
                        <a:rPr lang="ar-MA" sz="2000" u="none" strike="noStrike" cap="none">
                          <a:latin typeface="Calibri"/>
                          <a:ea typeface="Calibri"/>
                          <a:cs typeface="Calibri"/>
                          <a:sym typeface="Calibri"/>
                        </a:rPr>
                        <a:t> طريقة اشتغال هذا الجهاز وفوائده.</a:t>
                      </a:r>
                      <a:endParaRPr/>
                    </a:p>
                    <a:p>
                      <a:pPr marL="342900" marR="0" lvl="0" indent="-342900" algn="r" rtl="1">
                        <a:spcBef>
                          <a:spcPts val="0"/>
                        </a:spcBef>
                        <a:spcAft>
                          <a:spcPts val="0"/>
                        </a:spcAft>
                        <a:buClr>
                          <a:schemeClr val="dk1"/>
                        </a:buClr>
                        <a:buSzPts val="2000"/>
                        <a:buFont typeface="Arial"/>
                        <a:buChar char="•"/>
                      </a:pPr>
                      <a:r>
                        <a:rPr lang="ar-MA" sz="2000" b="1" u="none" strike="noStrike" cap="none">
                          <a:latin typeface="Calibri"/>
                          <a:ea typeface="Calibri"/>
                          <a:cs typeface="Calibri"/>
                          <a:sym typeface="Calibri"/>
                        </a:rPr>
                        <a:t>وفي هذا السياق،</a:t>
                      </a:r>
                      <a:r>
                        <a:rPr lang="ar-MA" sz="2000" u="none" strike="noStrike" cap="none">
                          <a:latin typeface="Calibri"/>
                          <a:ea typeface="Calibri"/>
                          <a:cs typeface="Calibri"/>
                          <a:sym typeface="Calibri"/>
                        </a:rPr>
                        <a:t> تمّ تسليط الضوء على الخصائص التقنية للاختراع.</a:t>
                      </a:r>
                      <a:endParaRPr/>
                    </a:p>
                    <a:p>
                      <a:pPr marL="342900" marR="0" lvl="0" indent="-215900" algn="just" rtl="1">
                        <a:spcBef>
                          <a:spcPts val="0"/>
                        </a:spcBef>
                        <a:spcAft>
                          <a:spcPts val="0"/>
                        </a:spcAft>
                        <a:buClr>
                          <a:schemeClr val="dk1"/>
                        </a:buClr>
                        <a:buSzPts val="2000"/>
                        <a:buFont typeface="Arial"/>
                        <a:buNone/>
                      </a:pPr>
                      <a:endParaRPr sz="2000" b="0" i="0" u="none" strike="noStrike" cap="none">
                        <a:solidFill>
                          <a:srgbClr val="002060"/>
                        </a:solidFill>
                        <a:latin typeface="Calibri"/>
                        <a:ea typeface="Calibri"/>
                        <a:cs typeface="Calibri"/>
                        <a:sym typeface="Calibri"/>
                      </a:endParaRPr>
                    </a:p>
                  </a:txBody>
                  <a:tcPr marL="68575" marR="68575" marT="0" marB="0"/>
                </a:tc>
                <a:tc>
                  <a:txBody>
                    <a:bodyPr/>
                    <a:lstStyle/>
                    <a:p>
                      <a:pPr marL="342900" marR="0" lvl="0" indent="-342900" algn="r" rtl="1">
                        <a:spcBef>
                          <a:spcPts val="0"/>
                        </a:spcBef>
                        <a:spcAft>
                          <a:spcPts val="0"/>
                        </a:spcAft>
                        <a:buClr>
                          <a:schemeClr val="dk1"/>
                        </a:buClr>
                        <a:buSzPts val="2000"/>
                        <a:buFont typeface="Courier New"/>
                        <a:buChar char="o"/>
                      </a:pPr>
                      <a:r>
                        <a:rPr lang="ar-MA" sz="2000" b="1" u="none" strike="noStrike" cap="none">
                          <a:latin typeface="Calibri"/>
                          <a:ea typeface="Calibri"/>
                          <a:cs typeface="Calibri"/>
                          <a:sym typeface="Calibri"/>
                        </a:rPr>
                        <a:t>في خطوةٍ تقنيّةٍ جديدة،</a:t>
                      </a:r>
                      <a:r>
                        <a:rPr lang="ar-MA" sz="2000" u="none" strike="noStrike" cap="none">
                          <a:latin typeface="Calibri"/>
                          <a:ea typeface="Calibri"/>
                          <a:cs typeface="Calibri"/>
                          <a:sym typeface="Calibri"/>
                        </a:rPr>
                        <a:t> أُعلِن عن اختراعٍ حديثٍ في مجال التكنولوجيا.</a:t>
                      </a:r>
                      <a:endParaRPr/>
                    </a:p>
                    <a:p>
                      <a:pPr marL="342900" marR="0" lvl="0" indent="-342900" algn="r" rtl="1">
                        <a:spcBef>
                          <a:spcPts val="0"/>
                        </a:spcBef>
                        <a:spcAft>
                          <a:spcPts val="0"/>
                        </a:spcAft>
                        <a:buClr>
                          <a:schemeClr val="dk1"/>
                        </a:buClr>
                        <a:buSzPts val="2000"/>
                        <a:buFont typeface="Courier New"/>
                        <a:buChar char="o"/>
                      </a:pPr>
                      <a:r>
                        <a:rPr lang="ar-MA" sz="2000" b="1" u="none" strike="noStrike" cap="none">
                          <a:latin typeface="Calibri"/>
                          <a:ea typeface="Calibri"/>
                          <a:cs typeface="Calibri"/>
                          <a:sym typeface="Calibri"/>
                        </a:rPr>
                        <a:t>كشفت شركةٌ متخصّصة،</a:t>
                      </a:r>
                      <a:r>
                        <a:rPr lang="ar-MA" sz="2000" u="none" strike="noStrike" cap="none">
                          <a:latin typeface="Calibri"/>
                          <a:ea typeface="Calibri"/>
                          <a:cs typeface="Calibri"/>
                          <a:sym typeface="Calibri"/>
                        </a:rPr>
                        <a:t> مؤخرًا، عن ابتكارٍ تقنيٍّ متطوّر.</a:t>
                      </a:r>
                      <a:endParaRPr/>
                    </a:p>
                    <a:p>
                      <a:pPr marL="342900" marR="0" lvl="0" indent="-342900" algn="r" rtl="1">
                        <a:spcBef>
                          <a:spcPts val="0"/>
                        </a:spcBef>
                        <a:spcAft>
                          <a:spcPts val="0"/>
                        </a:spcAft>
                        <a:buClr>
                          <a:schemeClr val="dk1"/>
                        </a:buClr>
                        <a:buSzPts val="2000"/>
                        <a:buFont typeface="Courier New"/>
                        <a:buChar char="o"/>
                      </a:pPr>
                      <a:r>
                        <a:rPr lang="ar-MA" sz="2000" b="1" u="none" strike="noStrike" cap="none">
                          <a:latin typeface="Calibri"/>
                          <a:ea typeface="Calibri"/>
                          <a:cs typeface="Calibri"/>
                          <a:sym typeface="Calibri"/>
                        </a:rPr>
                        <a:t>شهد المجال التكنولوجي،</a:t>
                      </a:r>
                      <a:r>
                        <a:rPr lang="ar-MA" sz="2000" u="none" strike="noStrike" cap="none">
                          <a:latin typeface="Calibri"/>
                          <a:ea typeface="Calibri"/>
                          <a:cs typeface="Calibri"/>
                          <a:sym typeface="Calibri"/>
                        </a:rPr>
                        <a:t> في الآونة الأخيرة، ظهورَ اختراعٍ جديد</a:t>
                      </a:r>
                      <a:endParaRPr/>
                    </a:p>
                    <a:p>
                      <a:pPr marL="0" marR="0" lvl="0" indent="0" algn="ctr" rtl="1">
                        <a:lnSpc>
                          <a:spcPct val="107000"/>
                        </a:lnSpc>
                        <a:spcBef>
                          <a:spcPts val="0"/>
                        </a:spcBef>
                        <a:spcAft>
                          <a:spcPts val="0"/>
                        </a:spcAft>
                        <a:buClr>
                          <a:schemeClr val="dk1"/>
                        </a:buClr>
                        <a:buSzPts val="2000"/>
                        <a:buFont typeface="Calibri"/>
                        <a:buNone/>
                      </a:pPr>
                      <a:endParaRPr sz="2000" b="0" i="0" u="none" strike="noStrike" cap="none">
                        <a:solidFill>
                          <a:srgbClr val="002060"/>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
        <p:nvSpPr>
          <p:cNvPr id="537" name="Google Shape;537;p19"/>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757070"/>
              </a:buClr>
              <a:buSzPts val="2000"/>
              <a:buFont typeface="Calibri"/>
              <a:buNone/>
            </a:pPr>
            <a:r>
              <a:rPr lang="ar-MA" sz="2000" b="1" i="0" u="none" strike="noStrike" cap="none">
                <a:solidFill>
                  <a:srgbClr val="757070"/>
                </a:solidFill>
                <a:latin typeface="Calibri"/>
                <a:ea typeface="Calibri"/>
                <a:cs typeface="Calibri"/>
                <a:sym typeface="Calibri"/>
              </a:rPr>
              <a:t>استدعاء المكتسبات والموارد وربطها بحصيلة التعلم الذاتي (الواجب المنزلي). ( 5 دقائق)</a:t>
            </a:r>
            <a:endParaRPr sz="2000" b="1" i="0" u="none" strike="noStrike" cap="none">
              <a:solidFill>
                <a:srgbClr val="757070"/>
              </a:solidFill>
              <a:latin typeface="Calibri"/>
              <a:ea typeface="Calibri"/>
              <a:cs typeface="Calibri"/>
              <a:sym typeface="Calibri"/>
            </a:endParaRPr>
          </a:p>
        </p:txBody>
      </p:sp>
      <p:sp>
        <p:nvSpPr>
          <p:cNvPr id="538" name="Google Shape;538;p19"/>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a:solidFill>
                  <a:srgbClr val="0070C0"/>
                </a:solidFill>
                <a:latin typeface="Calibri"/>
                <a:ea typeface="Calibri"/>
                <a:cs typeface="Calibri"/>
                <a:sym typeface="Calibri"/>
              </a:rPr>
              <a:t>يمكن الاقتصار على عرض عينة من هذه الموارد</a:t>
            </a:r>
            <a:r>
              <a:rPr lang="ar-MA" sz="1400" b="0" i="0" u="none" strike="noStrike" cap="none">
                <a:solidFill>
                  <a:srgbClr val="AEABAB"/>
                </a:solidFill>
                <a:latin typeface="Calibri"/>
                <a:ea typeface="Calibri"/>
                <a:cs typeface="Calibri"/>
                <a:sym typeface="Calibri"/>
              </a:rPr>
              <a:t>)</a:t>
            </a:r>
            <a:endParaRPr sz="1200" b="0" i="0" u="none" strike="noStrike" cap="none">
              <a:solidFill>
                <a:srgbClr val="BFBFB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3000">
              <a:srgbClr val="FFFFFF">
                <a:alpha val="67843"/>
              </a:srgbClr>
            </a:gs>
            <a:gs pos="84000">
              <a:srgbClr val="FF4545"/>
            </a:gs>
            <a:gs pos="100000">
              <a:srgbClr val="CC0000"/>
            </a:gs>
          </a:gsLst>
          <a:path path="circle">
            <a:fillToRect l="50000" t="50000" r="50000" b="50000"/>
          </a:path>
          <a:tileRect/>
        </a:gradFill>
        <a:effectLst/>
      </p:bgPr>
    </p:bg>
    <p:spTree>
      <p:nvGrpSpPr>
        <p:cNvPr id="1" name="Shape 542"/>
        <p:cNvGrpSpPr/>
        <p:nvPr/>
      </p:nvGrpSpPr>
      <p:grpSpPr>
        <a:xfrm>
          <a:off x="0" y="0"/>
          <a:ext cx="0" cy="0"/>
          <a:chOff x="0" y="0"/>
          <a:chExt cx="0" cy="0"/>
        </a:xfrm>
      </p:grpSpPr>
      <p:grpSp>
        <p:nvGrpSpPr>
          <p:cNvPr id="543" name="Google Shape;543;p20"/>
          <p:cNvGrpSpPr/>
          <p:nvPr/>
        </p:nvGrpSpPr>
        <p:grpSpPr>
          <a:xfrm>
            <a:off x="812157" y="829915"/>
            <a:ext cx="10567685" cy="5198169"/>
            <a:chOff x="2184400" y="1402025"/>
            <a:chExt cx="7823200" cy="4942038"/>
          </a:xfrm>
        </p:grpSpPr>
        <p:sp>
          <p:nvSpPr>
            <p:cNvPr id="544" name="Google Shape;544;p20"/>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545" name="Google Shape;545;p2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grpSp>
        <p:nvGrpSpPr>
          <p:cNvPr id="546" name="Google Shape;546;p20"/>
          <p:cNvGrpSpPr/>
          <p:nvPr/>
        </p:nvGrpSpPr>
        <p:grpSpPr>
          <a:xfrm>
            <a:off x="8534400" y="4917801"/>
            <a:ext cx="2687502" cy="936371"/>
            <a:chOff x="8534400" y="4917801"/>
            <a:chExt cx="2687501" cy="936370"/>
          </a:xfrm>
        </p:grpSpPr>
        <p:sp>
          <p:nvSpPr>
            <p:cNvPr id="547" name="Google Shape;547;p20"/>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548" name="Google Shape;548;p20"/>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3600" b="1">
                  <a:solidFill>
                    <a:srgbClr val="44546A"/>
                  </a:solidFill>
                  <a:latin typeface="Calibri"/>
                  <a:ea typeface="Calibri"/>
                  <a:cs typeface="Calibri"/>
                  <a:sym typeface="Calibri"/>
                </a:rPr>
                <a:t>08 دقائق </a:t>
              </a:r>
              <a:endParaRPr/>
            </a:p>
          </p:txBody>
        </p:sp>
      </p:grpSp>
      <p:pic>
        <p:nvPicPr>
          <p:cNvPr id="549" name="Google Shape;549;p20"/>
          <p:cNvPicPr preferRelativeResize="0"/>
          <p:nvPr/>
        </p:nvPicPr>
        <p:blipFill rotWithShape="1">
          <a:blip r:embed="rId4">
            <a:alphaModFix/>
          </a:blip>
          <a:srcRect/>
          <a:stretch/>
        </p:blipFill>
        <p:spPr>
          <a:xfrm>
            <a:off x="946948" y="1401274"/>
            <a:ext cx="3503492" cy="2545921"/>
          </a:xfrm>
          <a:prstGeom prst="rect">
            <a:avLst/>
          </a:prstGeom>
          <a:noFill/>
          <a:ln>
            <a:noFill/>
          </a:ln>
        </p:spPr>
      </p:pic>
      <p:grpSp>
        <p:nvGrpSpPr>
          <p:cNvPr id="550" name="Google Shape;550;p20"/>
          <p:cNvGrpSpPr/>
          <p:nvPr/>
        </p:nvGrpSpPr>
        <p:grpSpPr>
          <a:xfrm>
            <a:off x="2308679" y="1401275"/>
            <a:ext cx="670236" cy="588434"/>
            <a:chOff x="277892" y="2283969"/>
            <a:chExt cx="939577" cy="824904"/>
          </a:xfrm>
        </p:grpSpPr>
        <p:sp>
          <p:nvSpPr>
            <p:cNvPr id="551" name="Google Shape;551;p20"/>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sp>
        <p:sp>
          <p:nvSpPr>
            <p:cNvPr id="552" name="Google Shape;552;p20"/>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42" t="-1677"/>
              </a:stretch>
            </a:blipFill>
            <a:ln>
              <a:noFill/>
            </a:ln>
          </p:spPr>
        </p:sp>
      </p:grpSp>
      <p:sp>
        <p:nvSpPr>
          <p:cNvPr id="553" name="Google Shape;553;p20"/>
          <p:cNvSpPr txBox="1"/>
          <p:nvPr/>
        </p:nvSpPr>
        <p:spPr>
          <a:xfrm>
            <a:off x="4751345" y="3208909"/>
            <a:ext cx="5595077" cy="92333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Clr>
                <a:schemeClr val="accent2"/>
              </a:buClr>
              <a:buSzPts val="5400"/>
              <a:buFont typeface="Calibri"/>
              <a:buNone/>
            </a:pPr>
            <a:r>
              <a:rPr lang="ar-MA" sz="5400" b="1" i="0" u="none" strike="noStrike" cap="none">
                <a:solidFill>
                  <a:schemeClr val="accent2"/>
                </a:solidFill>
                <a:latin typeface="Calibri"/>
                <a:ea typeface="Calibri"/>
                <a:cs typeface="Calibri"/>
                <a:sym typeface="Calibri"/>
              </a:rPr>
              <a:t>النمذجة</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21"/>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9" name="Google Shape;559;p21"/>
          <p:cNvSpPr/>
          <p:nvPr/>
        </p:nvSpPr>
        <p:spPr>
          <a:xfrm>
            <a:off x="8991633" y="4934733"/>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560" name="Google Shape;560;p21"/>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561" name="Google Shape;561;p21"/>
          <p:cNvPicPr preferRelativeResize="0"/>
          <p:nvPr/>
        </p:nvPicPr>
        <p:blipFill rotWithShape="1">
          <a:blip r:embed="rId3">
            <a:alphaModFix/>
          </a:blip>
          <a:srcRect/>
          <a:stretch/>
        </p:blipFill>
        <p:spPr>
          <a:xfrm>
            <a:off x="163283" y="512692"/>
            <a:ext cx="591916" cy="591916"/>
          </a:xfrm>
          <a:prstGeom prst="rect">
            <a:avLst/>
          </a:prstGeom>
          <a:noFill/>
          <a:ln>
            <a:noFill/>
          </a:ln>
        </p:spPr>
      </p:pic>
      <p:sp>
        <p:nvSpPr>
          <p:cNvPr id="562" name="Google Shape;562;p21"/>
          <p:cNvSpPr txBox="1"/>
          <p:nvPr/>
        </p:nvSpPr>
        <p:spPr>
          <a:xfrm>
            <a:off x="649589" y="-19440"/>
            <a:ext cx="10789186" cy="568745"/>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747474"/>
              </a:buClr>
              <a:buSzPts val="1800"/>
              <a:buFont typeface="Arial"/>
              <a:buNone/>
            </a:pPr>
            <a:r>
              <a:rPr lang="ar-MA" sz="1800" b="1">
                <a:solidFill>
                  <a:srgbClr val="747474"/>
                </a:solidFill>
                <a:latin typeface="Calibri"/>
                <a:ea typeface="Calibri"/>
                <a:cs typeface="Calibri"/>
                <a:sym typeface="Calibri"/>
              </a:rPr>
              <a:t>لتحقيق الهدف المصرح به ركزوا معي جيدا، سأعرض المهمة النهائية مجددا، وسأشرع في نمذجتها، لذا أطلب منكم التركيز والانتباه.</a:t>
            </a:r>
            <a:endParaRPr/>
          </a:p>
        </p:txBody>
      </p:sp>
      <p:sp>
        <p:nvSpPr>
          <p:cNvPr id="563" name="Google Shape;563;p21"/>
          <p:cNvSpPr txBox="1"/>
          <p:nvPr/>
        </p:nvSpPr>
        <p:spPr>
          <a:xfrm>
            <a:off x="649590" y="465471"/>
            <a:ext cx="10892821" cy="807381"/>
          </a:xfrm>
          <a:prstGeom prst="rect">
            <a:avLst/>
          </a:prstGeom>
          <a:noFill/>
          <a:ln>
            <a:noFill/>
          </a:ln>
        </p:spPr>
        <p:txBody>
          <a:bodyPr spcFirstLastPara="1" wrap="square" lIns="91425" tIns="45700" rIns="91425" bIns="45700" anchor="t" anchorCtr="0">
            <a:normAutofit fontScale="40000" lnSpcReduction="20000"/>
          </a:bodyPr>
          <a:lstStyle/>
          <a:p>
            <a:pPr marL="0" marR="0" lvl="0" indent="0" algn="just" rtl="1">
              <a:lnSpc>
                <a:spcPct val="120000"/>
              </a:lnSpc>
              <a:spcBef>
                <a:spcPts val="0"/>
              </a:spcBef>
              <a:spcAft>
                <a:spcPts val="0"/>
              </a:spcAft>
              <a:buClr>
                <a:srgbClr val="AEAEAE"/>
              </a:buClr>
              <a:buSzPct val="100000"/>
              <a:buFont typeface="Calibri"/>
              <a:buNone/>
            </a:pPr>
            <a:r>
              <a:rPr lang="ar-MA" sz="5200" b="0" i="0" u="none" strike="noStrike" cap="none">
                <a:solidFill>
                  <a:srgbClr val="AEAEAE"/>
                </a:solidFill>
                <a:latin typeface="Calibri"/>
                <a:ea typeface="Calibri"/>
                <a:cs typeface="Calibri"/>
                <a:sym typeface="Calibri"/>
              </a:rPr>
              <a:t> </a:t>
            </a:r>
            <a:r>
              <a:rPr lang="ar-MA" sz="3500" b="0" i="0" u="none" strike="noStrike" cap="none">
                <a:solidFill>
                  <a:srgbClr val="323F4F"/>
                </a:solidFill>
                <a:latin typeface="Calibri"/>
                <a:ea typeface="Calibri"/>
                <a:cs typeface="Calibri"/>
                <a:sym typeface="Calibri"/>
              </a:rPr>
              <a:t>ينبه المدرس المتعلمين إلى أنه سينجز المهمة وفق هذه الخطاطة، مستثمرا الموارد في الجدولين السابقين، مع الحرص على التصريح باختياراته، وتعليلها مبرزا التعابير الخاصة بكل مرحلة. ويشير إلى أنه سيعتمد خطاطة النص الإخباري </a:t>
            </a:r>
            <a:r>
              <a:rPr lang="ar-MA" sz="5200" b="0" i="0" u="none" strike="noStrike" cap="none">
                <a:solidFill>
                  <a:srgbClr val="AEAEAE"/>
                </a:solidFill>
                <a:latin typeface="Calibri"/>
                <a:ea typeface="Calibri"/>
                <a:cs typeface="Calibri"/>
                <a:sym typeface="Calibri"/>
              </a:rPr>
              <a:t>.</a:t>
            </a:r>
            <a:r>
              <a:rPr lang="ar-MA" sz="1400" b="0" i="0" u="none" strike="noStrike" cap="none">
                <a:solidFill>
                  <a:srgbClr val="AEAEAE"/>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p:txBody>
      </p:sp>
      <p:sp>
        <p:nvSpPr>
          <p:cNvPr id="564" name="Google Shape;564;p21"/>
          <p:cNvSpPr/>
          <p:nvPr/>
        </p:nvSpPr>
        <p:spPr>
          <a:xfrm>
            <a:off x="2818010" y="1948344"/>
            <a:ext cx="5968181" cy="807381"/>
          </a:xfrm>
          <a:prstGeom prst="ellipse">
            <a:avLst/>
          </a:prstGeom>
          <a:solidFill>
            <a:srgbClr val="F2CDED"/>
          </a:solidFill>
          <a:ln w="190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2400" b="1">
                <a:solidFill>
                  <a:srgbClr val="002060"/>
                </a:solidFill>
                <a:latin typeface="Calibri"/>
                <a:ea typeface="Calibri"/>
                <a:cs typeface="Calibri"/>
                <a:sym typeface="Calibri"/>
              </a:rPr>
              <a:t>المهمة النهائية: إنتاج نص إخباري (1) </a:t>
            </a:r>
            <a:endParaRPr sz="2400" b="1">
              <a:solidFill>
                <a:srgbClr val="002060"/>
              </a:solidFill>
              <a:latin typeface="Calibri"/>
              <a:ea typeface="Calibri"/>
              <a:cs typeface="Calibri"/>
              <a:sym typeface="Calibri"/>
            </a:endParaRPr>
          </a:p>
        </p:txBody>
      </p:sp>
      <p:pic>
        <p:nvPicPr>
          <p:cNvPr id="565" name="Google Shape;565;p21"/>
          <p:cNvPicPr preferRelativeResize="0"/>
          <p:nvPr/>
        </p:nvPicPr>
        <p:blipFill rotWithShape="1">
          <a:blip r:embed="rId4">
            <a:alphaModFix/>
          </a:blip>
          <a:srcRect/>
          <a:stretch/>
        </p:blipFill>
        <p:spPr>
          <a:xfrm>
            <a:off x="10491018" y="3893230"/>
            <a:ext cx="707602" cy="707602"/>
          </a:xfrm>
          <a:prstGeom prst="rect">
            <a:avLst/>
          </a:prstGeom>
          <a:noFill/>
          <a:ln>
            <a:noFill/>
          </a:ln>
        </p:spPr>
      </p:pic>
      <p:sp>
        <p:nvSpPr>
          <p:cNvPr id="566" name="Google Shape;566;p21"/>
          <p:cNvSpPr/>
          <p:nvPr/>
        </p:nvSpPr>
        <p:spPr>
          <a:xfrm>
            <a:off x="1012791" y="3677566"/>
            <a:ext cx="9358771" cy="1665245"/>
          </a:xfrm>
          <a:prstGeom prst="roundRect">
            <a:avLst>
              <a:gd name="adj" fmla="val 16667"/>
            </a:avLst>
          </a:prstGeom>
          <a:solidFill>
            <a:srgbClr val="FAE2D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1">
              <a:lnSpc>
                <a:spcPct val="150000"/>
              </a:lnSpc>
              <a:spcBef>
                <a:spcPts val="0"/>
              </a:spcBef>
              <a:spcAft>
                <a:spcPts val="0"/>
              </a:spcAft>
              <a:buNone/>
            </a:pPr>
            <a:r>
              <a:rPr lang="ar-MA" sz="2400" b="1">
                <a:solidFill>
                  <a:srgbClr val="002060"/>
                </a:solidFill>
                <a:latin typeface="Calibri"/>
                <a:ea typeface="Calibri"/>
                <a:cs typeface="Calibri"/>
                <a:sym typeface="Calibri"/>
              </a:rPr>
              <a:t>التعليمة: </a:t>
            </a:r>
            <a:r>
              <a:rPr lang="ar-MA" sz="2400" b="1">
                <a:solidFill>
                  <a:srgbClr val="002060"/>
                </a:solidFill>
                <a:highlight>
                  <a:srgbClr val="00FF00"/>
                </a:highlight>
                <a:latin typeface="Calibri"/>
                <a:ea typeface="Calibri"/>
                <a:cs typeface="Calibri"/>
                <a:sym typeface="Calibri"/>
              </a:rPr>
              <a:t>أنتجُ نصاً إخبارياً  </a:t>
            </a:r>
            <a:r>
              <a:rPr lang="ar-MA" sz="2400" b="1">
                <a:solidFill>
                  <a:srgbClr val="002060"/>
                </a:solidFill>
                <a:latin typeface="Calibri"/>
                <a:ea typeface="Calibri"/>
                <a:cs typeface="Calibri"/>
                <a:sym typeface="Calibri"/>
              </a:rPr>
              <a:t>(تقريرا إخباريا) مِنِ اثنيْ عَشَرَ سطراً، أُقَدّمُ فيهِ مَعْلوماتٍ وَأَخْباراً حَوْلَ اِخْتِراعٍ تِكْنولوجيٍّ حديث، مُسْتَثْمِراً الْمُعْجَمَ وَالتَّعابيرَ وَأَفْعالَ الْكَلامِ وَالظَّواهِرَ اللُّغَوِيَةَ الْمُكْتَسَبةَ.</a:t>
            </a:r>
            <a:endParaRPr sz="2400" b="1">
              <a:solidFill>
                <a:srgbClr val="002060"/>
              </a:solidFill>
              <a:latin typeface="Calibri"/>
              <a:ea typeface="Calibri"/>
              <a:cs typeface="Calibri"/>
              <a:sym typeface="Calibri"/>
            </a:endParaRPr>
          </a:p>
        </p:txBody>
      </p:sp>
      <p:sp>
        <p:nvSpPr>
          <p:cNvPr id="567" name="Google Shape;567;p21"/>
          <p:cNvSpPr/>
          <p:nvPr/>
        </p:nvSpPr>
        <p:spPr>
          <a:xfrm>
            <a:off x="1012791" y="3752862"/>
            <a:ext cx="2387103"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a:solidFill>
                <a:schemeClr val="lt1"/>
              </a:solidFill>
              <a:latin typeface="Calibri"/>
              <a:ea typeface="Calibri"/>
              <a:cs typeface="Calibri"/>
              <a:sym typeface="Calibri"/>
            </a:endParaRPr>
          </a:p>
        </p:txBody>
      </p:sp>
      <p:sp>
        <p:nvSpPr>
          <p:cNvPr id="568" name="Google Shape;568;p21"/>
          <p:cNvSpPr/>
          <p:nvPr/>
        </p:nvSpPr>
        <p:spPr>
          <a:xfrm>
            <a:off x="6341806" y="4306793"/>
            <a:ext cx="2572201"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67"/>
                                        </p:tgtEl>
                                        <p:attrNameLst>
                                          <p:attrName>style.visibility</p:attrName>
                                        </p:attrNameLst>
                                      </p:cBhvr>
                                      <p:to>
                                        <p:strVal val="visible"/>
                                      </p:to>
                                    </p:set>
                                    <p:anim calcmode="lin" valueType="num">
                                      <p:cBhvr additive="base">
                                        <p:cTn id="7" dur="500"/>
                                        <p:tgtEl>
                                          <p:spTgt spid="567"/>
                                        </p:tgtEl>
                                        <p:attrNameLst>
                                          <p:attrName>ppt_w</p:attrName>
                                        </p:attrNameLst>
                                      </p:cBhvr>
                                      <p:tavLst>
                                        <p:tav tm="0">
                                          <p:val>
                                            <p:strVal val="0"/>
                                          </p:val>
                                        </p:tav>
                                        <p:tav tm="100000">
                                          <p:val>
                                            <p:strVal val="#ppt_w"/>
                                          </p:val>
                                        </p:tav>
                                      </p:tavLst>
                                    </p:anim>
                                    <p:anim calcmode="lin" valueType="num">
                                      <p:cBhvr additive="base">
                                        <p:cTn id="8" dur="500"/>
                                        <p:tgtEl>
                                          <p:spTgt spid="56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68"/>
                                        </p:tgtEl>
                                        <p:attrNameLst>
                                          <p:attrName>style.visibility</p:attrName>
                                        </p:attrNameLst>
                                      </p:cBhvr>
                                      <p:to>
                                        <p:strVal val="visible"/>
                                      </p:to>
                                    </p:set>
                                    <p:anim calcmode="lin" valueType="num">
                                      <p:cBhvr additive="base">
                                        <p:cTn id="13" dur="500"/>
                                        <p:tgtEl>
                                          <p:spTgt spid="568"/>
                                        </p:tgtEl>
                                        <p:attrNameLst>
                                          <p:attrName>ppt_w</p:attrName>
                                        </p:attrNameLst>
                                      </p:cBhvr>
                                      <p:tavLst>
                                        <p:tav tm="0">
                                          <p:val>
                                            <p:strVal val="0"/>
                                          </p:val>
                                        </p:tav>
                                        <p:tav tm="100000">
                                          <p:val>
                                            <p:strVal val="#ppt_w"/>
                                          </p:val>
                                        </p:tav>
                                      </p:tavLst>
                                    </p:anim>
                                    <p:anim calcmode="lin" valueType="num">
                                      <p:cBhvr additive="base">
                                        <p:cTn id="14" dur="500"/>
                                        <p:tgtEl>
                                          <p:spTgt spid="56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22"/>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4" name="Google Shape;574;p22"/>
          <p:cNvSpPr/>
          <p:nvPr/>
        </p:nvSpPr>
        <p:spPr>
          <a:xfrm>
            <a:off x="8991633" y="4934733"/>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575" name="Google Shape;575;p22"/>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576" name="Google Shape;576;p22"/>
          <p:cNvPicPr preferRelativeResize="0"/>
          <p:nvPr/>
        </p:nvPicPr>
        <p:blipFill rotWithShape="1">
          <a:blip r:embed="rId3">
            <a:alphaModFix/>
          </a:blip>
          <a:srcRect/>
          <a:stretch/>
        </p:blipFill>
        <p:spPr>
          <a:xfrm>
            <a:off x="163283" y="512692"/>
            <a:ext cx="591916" cy="591916"/>
          </a:xfrm>
          <a:prstGeom prst="rect">
            <a:avLst/>
          </a:prstGeom>
          <a:noFill/>
          <a:ln>
            <a:noFill/>
          </a:ln>
        </p:spPr>
      </p:pic>
      <p:sp>
        <p:nvSpPr>
          <p:cNvPr id="577" name="Google Shape;577;p22"/>
          <p:cNvSpPr txBox="1"/>
          <p:nvPr/>
        </p:nvSpPr>
        <p:spPr>
          <a:xfrm>
            <a:off x="649589" y="-19440"/>
            <a:ext cx="10789186" cy="568745"/>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747474"/>
              </a:buClr>
              <a:buSzPts val="1800"/>
              <a:buFont typeface="Arial"/>
              <a:buNone/>
            </a:pPr>
            <a:r>
              <a:rPr lang="ar-MA" sz="1800" b="1">
                <a:solidFill>
                  <a:srgbClr val="747474"/>
                </a:solidFill>
                <a:latin typeface="Calibri"/>
                <a:ea typeface="Calibri"/>
                <a:cs typeface="Calibri"/>
                <a:sym typeface="Calibri"/>
              </a:rPr>
              <a:t>لتحقيق الهدف المصرح به ركزوا معي جيدا، سأعرض المهمة النهائية مجددا، وسأشرع في نمذجتها، لذا أطلب منكم التركيز والانتباه.</a:t>
            </a:r>
            <a:endParaRPr/>
          </a:p>
        </p:txBody>
      </p:sp>
      <p:sp>
        <p:nvSpPr>
          <p:cNvPr id="578" name="Google Shape;578;p22"/>
          <p:cNvSpPr txBox="1"/>
          <p:nvPr/>
        </p:nvSpPr>
        <p:spPr>
          <a:xfrm>
            <a:off x="649590" y="465471"/>
            <a:ext cx="10892821" cy="807381"/>
          </a:xfrm>
          <a:prstGeom prst="rect">
            <a:avLst/>
          </a:prstGeom>
          <a:noFill/>
          <a:ln>
            <a:noFill/>
          </a:ln>
        </p:spPr>
        <p:txBody>
          <a:bodyPr spcFirstLastPara="1" wrap="square" lIns="91425" tIns="45700" rIns="91425" bIns="45700" anchor="t" anchorCtr="0">
            <a:normAutofit fontScale="40000" lnSpcReduction="20000"/>
          </a:bodyPr>
          <a:lstStyle/>
          <a:p>
            <a:pPr marL="0" marR="0" lvl="0" indent="0" algn="just" rtl="1">
              <a:lnSpc>
                <a:spcPct val="120000"/>
              </a:lnSpc>
              <a:spcBef>
                <a:spcPts val="0"/>
              </a:spcBef>
              <a:spcAft>
                <a:spcPts val="0"/>
              </a:spcAft>
              <a:buClr>
                <a:srgbClr val="AEAEAE"/>
              </a:buClr>
              <a:buSzPct val="100000"/>
              <a:buFont typeface="Calibri"/>
              <a:buNone/>
            </a:pPr>
            <a:r>
              <a:rPr lang="ar-MA" sz="5200" b="0" i="0" u="none" strike="noStrike" cap="none">
                <a:solidFill>
                  <a:srgbClr val="AEAEAE"/>
                </a:solidFill>
                <a:latin typeface="Calibri"/>
                <a:ea typeface="Calibri"/>
                <a:cs typeface="Calibri"/>
                <a:sym typeface="Calibri"/>
              </a:rPr>
              <a:t> </a:t>
            </a:r>
            <a:r>
              <a:rPr lang="ar-MA" sz="3500" b="0" i="0" u="none" strike="noStrike" cap="none">
                <a:solidFill>
                  <a:srgbClr val="323F4F"/>
                </a:solidFill>
                <a:latin typeface="Calibri"/>
                <a:ea typeface="Calibri"/>
                <a:cs typeface="Calibri"/>
                <a:sym typeface="Calibri"/>
              </a:rPr>
              <a:t>ينبه المدرس المتعلمين إلى أنه سينجز المهمة وفق هذه الخطاطة، مستثمرا الموارد في الجدولين السابقين، مع الحرص على التصريح باختياراته، وتعليلها مبرزا التعابير الخاصة بكل مرحلة. ويشير إلى أنه سيعتمد خطاطة النص الإخباري </a:t>
            </a:r>
            <a:r>
              <a:rPr lang="ar-MA" sz="5200" b="0" i="0" u="none" strike="noStrike" cap="none">
                <a:solidFill>
                  <a:srgbClr val="AEAEAE"/>
                </a:solidFill>
                <a:latin typeface="Calibri"/>
                <a:ea typeface="Calibri"/>
                <a:cs typeface="Calibri"/>
                <a:sym typeface="Calibri"/>
              </a:rPr>
              <a:t>.</a:t>
            </a:r>
            <a:r>
              <a:rPr lang="ar-MA" sz="1400" b="0" i="0" u="none" strike="noStrike" cap="none">
                <a:solidFill>
                  <a:srgbClr val="AEAEAE"/>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p:txBody>
      </p:sp>
      <p:pic>
        <p:nvPicPr>
          <p:cNvPr id="579" name="Google Shape;579;p22"/>
          <p:cNvPicPr preferRelativeResize="0"/>
          <p:nvPr/>
        </p:nvPicPr>
        <p:blipFill rotWithShape="1">
          <a:blip r:embed="rId4">
            <a:alphaModFix/>
          </a:blip>
          <a:srcRect/>
          <a:stretch/>
        </p:blipFill>
        <p:spPr>
          <a:xfrm>
            <a:off x="7747818" y="1341388"/>
            <a:ext cx="707602" cy="707602"/>
          </a:xfrm>
          <a:prstGeom prst="rect">
            <a:avLst/>
          </a:prstGeom>
          <a:noFill/>
          <a:ln>
            <a:noFill/>
          </a:ln>
        </p:spPr>
      </p:pic>
      <p:sp>
        <p:nvSpPr>
          <p:cNvPr id="580" name="Google Shape;580;p22"/>
          <p:cNvSpPr/>
          <p:nvPr/>
        </p:nvSpPr>
        <p:spPr>
          <a:xfrm>
            <a:off x="1012791" y="2418736"/>
            <a:ext cx="9358771" cy="3883742"/>
          </a:xfrm>
          <a:prstGeom prst="roundRect">
            <a:avLst>
              <a:gd name="adj" fmla="val 16667"/>
            </a:avLst>
          </a:prstGeom>
          <a:solidFill>
            <a:srgbClr val="B3E5A0"/>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1">
              <a:lnSpc>
                <a:spcPct val="107000"/>
              </a:lnSpc>
              <a:spcBef>
                <a:spcPts val="0"/>
              </a:spcBef>
              <a:spcAft>
                <a:spcPts val="0"/>
              </a:spcAft>
              <a:buNone/>
            </a:pPr>
            <a:r>
              <a:rPr lang="ar-MA" sz="2400" b="1">
                <a:solidFill>
                  <a:srgbClr val="002060"/>
                </a:solidFill>
                <a:latin typeface="Calibri"/>
                <a:ea typeface="Calibri"/>
                <a:cs typeface="Calibri"/>
                <a:sym typeface="Calibri"/>
              </a:rPr>
              <a:t> </a:t>
            </a:r>
            <a:endParaRPr/>
          </a:p>
          <a:p>
            <a:pPr marL="457200" marR="0" lvl="0" indent="-457200" algn="just" rtl="1">
              <a:lnSpc>
                <a:spcPct val="107000"/>
              </a:lnSpc>
              <a:spcBef>
                <a:spcPts val="0"/>
              </a:spcBef>
              <a:spcAft>
                <a:spcPts val="0"/>
              </a:spcAft>
              <a:buClr>
                <a:schemeClr val="dk2"/>
              </a:buClr>
              <a:buSzPts val="2800"/>
              <a:buFont typeface="Noto Sans Symbols"/>
              <a:buChar char="❖"/>
            </a:pPr>
            <a:r>
              <a:rPr lang="ar-MA" sz="2800">
                <a:solidFill>
                  <a:schemeClr val="dk2"/>
                </a:solidFill>
                <a:latin typeface="Calibri"/>
                <a:ea typeface="Calibri"/>
                <a:cs typeface="Calibri"/>
                <a:sym typeface="Calibri"/>
              </a:rPr>
              <a:t> </a:t>
            </a:r>
            <a:r>
              <a:rPr lang="ar-MA" sz="2800">
                <a:solidFill>
                  <a:srgbClr val="002060"/>
                </a:solidFill>
                <a:latin typeface="Calibri"/>
                <a:ea typeface="Calibri"/>
                <a:cs typeface="Calibri"/>
                <a:sym typeface="Calibri"/>
              </a:rPr>
              <a:t>يُعِدُّ المدرس نموذجا بسيطا لتقرير إخباري للتعريف بمخترع تكنولوجي حديث... يوظف فيه بعض التعابير والروابط المتوفرة في لائحة الموارد، ويحرص على التوقف عندها أثناء النمذجة، مع </a:t>
            </a:r>
            <a:r>
              <a:rPr lang="ar-MA" sz="2800">
                <a:solidFill>
                  <a:srgbClr val="002060"/>
                </a:solidFill>
                <a:latin typeface="Arial"/>
                <a:ea typeface="Arial"/>
                <a:cs typeface="Arial"/>
                <a:sym typeface="Arial"/>
              </a:rPr>
              <a:t>التصريح </a:t>
            </a:r>
            <a:r>
              <a:rPr lang="ar-MA" sz="2800">
                <a:solidFill>
                  <a:srgbClr val="002060"/>
                </a:solidFill>
                <a:latin typeface="Calibri"/>
                <a:ea typeface="Calibri"/>
                <a:cs typeface="Calibri"/>
                <a:sym typeface="Calibri"/>
              </a:rPr>
              <a:t>بسيرورة التفكير والكتابة. ويمكن أن يستعين بالألوان والأشكال لتوضيح ذلك. </a:t>
            </a:r>
            <a:endParaRPr/>
          </a:p>
          <a:p>
            <a:pPr marL="457200" marR="0" lvl="0" indent="-457200" algn="just" rtl="1">
              <a:lnSpc>
                <a:spcPct val="107000"/>
              </a:lnSpc>
              <a:spcBef>
                <a:spcPts val="0"/>
              </a:spcBef>
              <a:spcAft>
                <a:spcPts val="0"/>
              </a:spcAft>
              <a:buClr>
                <a:schemeClr val="dk2"/>
              </a:buClr>
              <a:buSzPts val="2800"/>
              <a:buFont typeface="Noto Sans Symbols"/>
              <a:buChar char="❖"/>
            </a:pPr>
            <a:r>
              <a:rPr lang="ar-MA" sz="2800">
                <a:solidFill>
                  <a:schemeClr val="dk2"/>
                </a:solidFill>
                <a:latin typeface="Calibri"/>
                <a:ea typeface="Calibri"/>
                <a:cs typeface="Calibri"/>
                <a:sym typeface="Calibri"/>
              </a:rPr>
              <a:t>يتعين على المدرس أن يستعين ببعض </a:t>
            </a:r>
            <a:r>
              <a:rPr lang="ar-MA" sz="2800" b="1">
                <a:solidFill>
                  <a:srgbClr val="7030A0"/>
                </a:solidFill>
                <a:highlight>
                  <a:srgbClr val="FFFF00"/>
                </a:highlight>
                <a:latin typeface="Calibri"/>
                <a:ea typeface="Calibri"/>
                <a:cs typeface="Calibri"/>
                <a:sym typeface="Calibri"/>
              </a:rPr>
              <a:t>الأسئلة</a:t>
            </a:r>
            <a:r>
              <a:rPr lang="ar-MA" sz="2800">
                <a:solidFill>
                  <a:schemeClr val="dk2"/>
                </a:solidFill>
                <a:latin typeface="Calibri"/>
                <a:ea typeface="Calibri"/>
                <a:cs typeface="Calibri"/>
                <a:sym typeface="Calibri"/>
              </a:rPr>
              <a:t> أثناء النمذجة من قبيل: </a:t>
            </a:r>
            <a:endParaRPr/>
          </a:p>
          <a:p>
            <a:pPr marL="914400" marR="0" lvl="1" indent="-457200" algn="r" rtl="1">
              <a:spcBef>
                <a:spcPts val="0"/>
              </a:spcBef>
              <a:spcAft>
                <a:spcPts val="0"/>
              </a:spcAft>
              <a:buClr>
                <a:srgbClr val="C00000"/>
              </a:buClr>
              <a:buSzPts val="2800"/>
              <a:buFont typeface="Calibri"/>
              <a:buChar char="-"/>
            </a:pPr>
            <a:r>
              <a:rPr lang="ar-MA" sz="2800" b="0" i="0" u="none" strike="noStrike" cap="none">
                <a:solidFill>
                  <a:srgbClr val="C00000"/>
                </a:solidFill>
                <a:latin typeface="Calibri"/>
                <a:ea typeface="Calibri"/>
                <a:cs typeface="Calibri"/>
                <a:sym typeface="Calibri"/>
              </a:rPr>
              <a:t>كيف بدأتُ الموضوع؟// ما التعابير التي سأختارها؟// كيف سأنتقل من المقدمة إلى العرض إلى الخاتمة؟ // ما أدوات الربط التي سأستخدم؟</a:t>
            </a:r>
            <a:r>
              <a:rPr lang="ar-MA" sz="2800" b="0" i="0" u="none" strike="noStrike" cap="none">
                <a:solidFill>
                  <a:srgbClr val="0070C0"/>
                </a:solidFill>
                <a:latin typeface="Calibri"/>
                <a:ea typeface="Calibri"/>
                <a:cs typeface="Calibri"/>
                <a:sym typeface="Calibri"/>
              </a:rPr>
              <a:t>...........</a:t>
            </a:r>
            <a:endParaRPr/>
          </a:p>
          <a:p>
            <a:pPr marL="0" marR="0" lvl="0" indent="0" algn="just" rtl="1">
              <a:lnSpc>
                <a:spcPct val="150000"/>
              </a:lnSpc>
              <a:spcBef>
                <a:spcPts val="0"/>
              </a:spcBef>
              <a:spcAft>
                <a:spcPts val="0"/>
              </a:spcAft>
              <a:buNone/>
            </a:pPr>
            <a:endParaRPr sz="2400" b="1">
              <a:solidFill>
                <a:srgbClr val="002060"/>
              </a:solidFill>
              <a:latin typeface="Calibri"/>
              <a:ea typeface="Calibri"/>
              <a:cs typeface="Calibri"/>
              <a:sym typeface="Calibri"/>
            </a:endParaRPr>
          </a:p>
        </p:txBody>
      </p:sp>
      <p:sp>
        <p:nvSpPr>
          <p:cNvPr id="581" name="Google Shape;581;p22"/>
          <p:cNvSpPr/>
          <p:nvPr/>
        </p:nvSpPr>
        <p:spPr>
          <a:xfrm>
            <a:off x="3981884" y="1476066"/>
            <a:ext cx="3404338" cy="438246"/>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3600" b="1">
                <a:solidFill>
                  <a:schemeClr val="lt1"/>
                </a:solidFill>
                <a:latin typeface="Calibri"/>
                <a:ea typeface="Calibri"/>
                <a:cs typeface="Calibri"/>
                <a:sym typeface="Calibri"/>
              </a:rPr>
              <a:t>موجهات الإنجاز</a:t>
            </a:r>
            <a:endParaRPr sz="3600" b="1">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3"/>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7" name="Google Shape;587;p23"/>
          <p:cNvSpPr/>
          <p:nvPr/>
        </p:nvSpPr>
        <p:spPr>
          <a:xfrm>
            <a:off x="8991633" y="4934733"/>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588" name="Google Shape;588;p23"/>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589" name="Google Shape;589;p23"/>
          <p:cNvPicPr preferRelativeResize="0"/>
          <p:nvPr/>
        </p:nvPicPr>
        <p:blipFill rotWithShape="1">
          <a:blip r:embed="rId3">
            <a:alphaModFix/>
          </a:blip>
          <a:srcRect/>
          <a:stretch/>
        </p:blipFill>
        <p:spPr>
          <a:xfrm>
            <a:off x="163283" y="512692"/>
            <a:ext cx="591916" cy="591916"/>
          </a:xfrm>
          <a:prstGeom prst="rect">
            <a:avLst/>
          </a:prstGeom>
          <a:noFill/>
          <a:ln>
            <a:noFill/>
          </a:ln>
        </p:spPr>
      </p:pic>
      <p:sp>
        <p:nvSpPr>
          <p:cNvPr id="590" name="Google Shape;590;p23"/>
          <p:cNvSpPr txBox="1"/>
          <p:nvPr/>
        </p:nvSpPr>
        <p:spPr>
          <a:xfrm>
            <a:off x="649589" y="-19440"/>
            <a:ext cx="10789186" cy="568745"/>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747474"/>
              </a:buClr>
              <a:buSzPts val="1800"/>
              <a:buFont typeface="Arial"/>
              <a:buNone/>
            </a:pPr>
            <a:r>
              <a:rPr lang="ar-MA" sz="1800" b="1">
                <a:solidFill>
                  <a:srgbClr val="747474"/>
                </a:solidFill>
                <a:latin typeface="Calibri"/>
                <a:ea typeface="Calibri"/>
                <a:cs typeface="Calibri"/>
                <a:sym typeface="Calibri"/>
              </a:rPr>
              <a:t>لتحقيق الهدف المصرح به ركزوا معي جيدا، سأعرض المهمة النهائية مجددا، وسأشرع في نمذجتها، لذا أطلب منكم التركيز والانتباه.</a:t>
            </a:r>
            <a:endParaRPr/>
          </a:p>
        </p:txBody>
      </p:sp>
      <p:sp>
        <p:nvSpPr>
          <p:cNvPr id="591" name="Google Shape;591;p23"/>
          <p:cNvSpPr txBox="1"/>
          <p:nvPr/>
        </p:nvSpPr>
        <p:spPr>
          <a:xfrm>
            <a:off x="1012791" y="2135983"/>
            <a:ext cx="10396622" cy="4284506"/>
          </a:xfrm>
          <a:prstGeom prst="rect">
            <a:avLst/>
          </a:prstGeom>
          <a:solidFill>
            <a:srgbClr val="F2F2F2"/>
          </a:solidFill>
          <a:ln>
            <a:noFill/>
          </a:ln>
        </p:spPr>
        <p:txBody>
          <a:bodyPr spcFirstLastPara="1" wrap="square" lIns="91425" tIns="45700" rIns="91425" bIns="45700" anchor="t" anchorCtr="0">
            <a:spAutoFit/>
          </a:bodyPr>
          <a:lstStyle/>
          <a:p>
            <a:pPr marL="0" marR="0" lvl="0" indent="0" algn="just" rtl="1">
              <a:lnSpc>
                <a:spcPct val="107000"/>
              </a:lnSpc>
              <a:spcBef>
                <a:spcPts val="0"/>
              </a:spcBef>
              <a:spcAft>
                <a:spcPts val="0"/>
              </a:spcAft>
              <a:buNone/>
            </a:pPr>
            <a:r>
              <a:rPr lang="ar-MA" sz="32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
        <p:nvSpPr>
          <p:cNvPr id="592" name="Google Shape;592;p23"/>
          <p:cNvSpPr txBox="1"/>
          <p:nvPr/>
        </p:nvSpPr>
        <p:spPr>
          <a:xfrm>
            <a:off x="4678855" y="1545609"/>
            <a:ext cx="2834290" cy="457781"/>
          </a:xfrm>
          <a:prstGeom prst="rect">
            <a:avLst/>
          </a:prstGeom>
          <a:solidFill>
            <a:srgbClr val="93DCF8"/>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B050"/>
              </a:buClr>
              <a:buSzPts val="2800"/>
              <a:buFont typeface="Arial"/>
              <a:buNone/>
            </a:pPr>
            <a:r>
              <a:rPr lang="ar-MA" sz="2800" b="1" i="0">
                <a:solidFill>
                  <a:srgbClr val="00B050"/>
                </a:solidFill>
                <a:latin typeface="Arial"/>
                <a:ea typeface="Arial"/>
                <a:cs typeface="Arial"/>
                <a:sym typeface="Arial"/>
              </a:rPr>
              <a:t>موضوع النمذجة</a:t>
            </a:r>
            <a:endParaRPr/>
          </a:p>
          <a:p>
            <a:pPr marL="0" marR="0" lvl="0" indent="0" algn="r" rtl="0">
              <a:lnSpc>
                <a:spcPct val="90000"/>
              </a:lnSpc>
              <a:spcBef>
                <a:spcPts val="1000"/>
              </a:spcBef>
              <a:spcAft>
                <a:spcPts val="0"/>
              </a:spcAft>
              <a:buClr>
                <a:srgbClr val="AEAEAE"/>
              </a:buClr>
              <a:buSzPts val="2800"/>
              <a:buFont typeface="Arial"/>
              <a:buNone/>
            </a:pPr>
            <a:endParaRPr sz="2800" i="0">
              <a:solidFill>
                <a:srgbClr val="00B050"/>
              </a:solidFill>
              <a:latin typeface="Arial"/>
              <a:ea typeface="Arial"/>
              <a:cs typeface="Arial"/>
              <a:sym typeface="Arial"/>
            </a:endParaRPr>
          </a:p>
        </p:txBody>
      </p:sp>
      <p:sp>
        <p:nvSpPr>
          <p:cNvPr id="593" name="Google Shape;593;p23"/>
          <p:cNvSpPr txBox="1"/>
          <p:nvPr/>
        </p:nvSpPr>
        <p:spPr>
          <a:xfrm>
            <a:off x="732737" y="560020"/>
            <a:ext cx="10789186" cy="5816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يقدم  المدرس نموذجا مكتوبا، ويقرؤه بالتدرج، لتوضيح مراحل الخطاطة الإخبارية، وتحديد التعابير وأفعال الكلام والروابط المستعملة، ويشرح للمتعلمين طبيعة كل مرحلة مثلا: المقدمة تشير للموضوع بإيجاز، وتستعمل تعابير تشد القارئ.  والوسط يتميز بالتفصيل وتقديم المعلومات... مع الحرص على توضيح كيفية الانتقال من حدث إلى آخر ومن مرحلة إلى أخرى، مع ضرورة التصريح باختياراته</a:t>
            </a:r>
            <a:r>
              <a:rPr lang="ar-MA" sz="1400">
                <a:solidFill>
                  <a:srgbClr val="323F4F"/>
                </a:solidFill>
                <a:latin typeface="Calibri"/>
                <a:ea typeface="Calibri"/>
                <a:cs typeface="Calibri"/>
                <a:sym typeface="Calibri"/>
              </a:rPr>
              <a:t> حتى تؤدي النمذجة وظيفتها المنتظرة ، </a:t>
            </a:r>
            <a:r>
              <a:rPr lang="ar-MA" sz="1400" b="1">
                <a:solidFill>
                  <a:srgbClr val="323F4F"/>
                </a:solidFill>
                <a:latin typeface="Calibri"/>
                <a:ea typeface="Calibri"/>
                <a:cs typeface="Calibri"/>
                <a:sym typeface="Calibri"/>
              </a:rPr>
              <a:t>ويستعمل السبورة في كل نقلة لشد الانتباه</a:t>
            </a:r>
            <a:r>
              <a:rPr lang="ar-MA" sz="1400" b="1" i="0" u="none" strike="noStrike" cap="none">
                <a:solidFill>
                  <a:srgbClr val="323F4F"/>
                </a:solidFill>
                <a:latin typeface="Calibri"/>
                <a:ea typeface="Calibri"/>
                <a:cs typeface="Calibri"/>
                <a:sym typeface="Calibri"/>
              </a:rPr>
              <a:t> </a:t>
            </a:r>
            <a:endParaRPr sz="1400" b="1" i="1" u="none" strike="noStrike" cap="none">
              <a:solidFill>
                <a:srgbClr val="AEABAB"/>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597"/>
        <p:cNvGrpSpPr/>
        <p:nvPr/>
      </p:nvGrpSpPr>
      <p:grpSpPr>
        <a:xfrm>
          <a:off x="0" y="0"/>
          <a:ext cx="0" cy="0"/>
          <a:chOff x="0" y="0"/>
          <a:chExt cx="0" cy="0"/>
        </a:xfrm>
      </p:grpSpPr>
      <p:grpSp>
        <p:nvGrpSpPr>
          <p:cNvPr id="598" name="Google Shape;598;p24"/>
          <p:cNvGrpSpPr/>
          <p:nvPr/>
        </p:nvGrpSpPr>
        <p:grpSpPr>
          <a:xfrm>
            <a:off x="812159" y="829917"/>
            <a:ext cx="10567685" cy="5198169"/>
            <a:chOff x="2184400" y="1402025"/>
            <a:chExt cx="7823200" cy="4942038"/>
          </a:xfrm>
        </p:grpSpPr>
        <p:sp>
          <p:nvSpPr>
            <p:cNvPr id="599" name="Google Shape;599;p24"/>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600" name="Google Shape;600;p2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r>
                <a:rPr lang="ar-MA" sz="4400" b="1">
                  <a:solidFill>
                    <a:srgbClr val="0F9ED5"/>
                  </a:solidFill>
                  <a:latin typeface="Calibri"/>
                  <a:ea typeface="Calibri"/>
                  <a:cs typeface="Calibri"/>
                  <a:sym typeface="Calibri"/>
                </a:rPr>
                <a:t>الممارسة الموجهة</a:t>
              </a:r>
              <a:endParaRPr sz="4400" b="1">
                <a:solidFill>
                  <a:srgbClr val="0F9ED5"/>
                </a:solidFill>
                <a:latin typeface="Calibri"/>
                <a:ea typeface="Calibri"/>
                <a:cs typeface="Calibri"/>
                <a:sym typeface="Calibri"/>
              </a:endParaRPr>
            </a:p>
          </p:txBody>
        </p:sp>
      </p:grpSp>
      <p:grpSp>
        <p:nvGrpSpPr>
          <p:cNvPr id="601" name="Google Shape;601;p24"/>
          <p:cNvGrpSpPr/>
          <p:nvPr/>
        </p:nvGrpSpPr>
        <p:grpSpPr>
          <a:xfrm>
            <a:off x="8796759" y="4917801"/>
            <a:ext cx="2425143" cy="936371"/>
            <a:chOff x="8796759" y="4917801"/>
            <a:chExt cx="2425142" cy="936370"/>
          </a:xfrm>
        </p:grpSpPr>
        <p:sp>
          <p:nvSpPr>
            <p:cNvPr id="602" name="Google Shape;602;p24"/>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603" name="Google Shape;603;p24"/>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3600" b="1">
                <a:solidFill>
                  <a:srgbClr val="000000"/>
                </a:solidFill>
                <a:latin typeface="Calibri"/>
                <a:ea typeface="Calibri"/>
                <a:cs typeface="Calibri"/>
                <a:sym typeface="Calibri"/>
              </a:endParaRPr>
            </a:p>
          </p:txBody>
        </p:sp>
      </p:grpSp>
      <p:pic>
        <p:nvPicPr>
          <p:cNvPr id="604" name="Google Shape;604;p24"/>
          <p:cNvPicPr preferRelativeResize="0"/>
          <p:nvPr/>
        </p:nvPicPr>
        <p:blipFill rotWithShape="1">
          <a:blip r:embed="rId4">
            <a:alphaModFix/>
          </a:blip>
          <a:srcRect/>
          <a:stretch/>
        </p:blipFill>
        <p:spPr>
          <a:xfrm>
            <a:off x="1915009" y="1339214"/>
            <a:ext cx="2206989" cy="2206989"/>
          </a:xfrm>
          <a:prstGeom prst="rect">
            <a:avLst/>
          </a:prstGeom>
          <a:noFill/>
          <a:ln>
            <a:noFill/>
          </a:ln>
        </p:spPr>
      </p:pic>
      <p:grpSp>
        <p:nvGrpSpPr>
          <p:cNvPr id="605" name="Google Shape;605;p24"/>
          <p:cNvGrpSpPr/>
          <p:nvPr/>
        </p:nvGrpSpPr>
        <p:grpSpPr>
          <a:xfrm>
            <a:off x="8534400" y="4917801"/>
            <a:ext cx="2687502" cy="936371"/>
            <a:chOff x="8534400" y="4917801"/>
            <a:chExt cx="2687501" cy="936370"/>
          </a:xfrm>
        </p:grpSpPr>
        <p:sp>
          <p:nvSpPr>
            <p:cNvPr id="606" name="Google Shape;606;p24"/>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607" name="Google Shape;607;p24"/>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3600" b="1">
                  <a:solidFill>
                    <a:srgbClr val="44546A"/>
                  </a:solidFill>
                  <a:latin typeface="Calibri"/>
                  <a:ea typeface="Calibri"/>
                  <a:cs typeface="Calibri"/>
                  <a:sym typeface="Calibri"/>
                </a:rPr>
                <a:t>20 دقيقة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25"/>
          <p:cNvSpPr txBox="1"/>
          <p:nvPr/>
        </p:nvSpPr>
        <p:spPr>
          <a:xfrm>
            <a:off x="4736234" y="1449502"/>
            <a:ext cx="2834290" cy="457781"/>
          </a:xfrm>
          <a:prstGeom prst="rect">
            <a:avLst/>
          </a:prstGeom>
          <a:solidFill>
            <a:srgbClr val="FFC000"/>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2060"/>
              </a:buClr>
              <a:buSzPts val="2800"/>
              <a:buFont typeface="Arial"/>
              <a:buNone/>
            </a:pPr>
            <a:r>
              <a:rPr lang="ar-MA" sz="2800" b="1" i="0">
                <a:solidFill>
                  <a:srgbClr val="002060"/>
                </a:solidFill>
                <a:latin typeface="Arial"/>
                <a:ea typeface="Arial"/>
                <a:cs typeface="Arial"/>
                <a:sym typeface="Arial"/>
              </a:rPr>
              <a:t>موجهات الإنجاز</a:t>
            </a:r>
            <a:endParaRPr/>
          </a:p>
          <a:p>
            <a:pPr marL="0" marR="0" lvl="0" indent="0" algn="r" rtl="0">
              <a:lnSpc>
                <a:spcPct val="90000"/>
              </a:lnSpc>
              <a:spcBef>
                <a:spcPts val="1000"/>
              </a:spcBef>
              <a:spcAft>
                <a:spcPts val="0"/>
              </a:spcAft>
              <a:buClr>
                <a:srgbClr val="AEAEAE"/>
              </a:buClr>
              <a:buSzPts val="2800"/>
              <a:buFont typeface="Arial"/>
              <a:buNone/>
            </a:pPr>
            <a:endParaRPr sz="2800" i="0">
              <a:solidFill>
                <a:srgbClr val="00B050"/>
              </a:solidFill>
              <a:latin typeface="Arial"/>
              <a:ea typeface="Arial"/>
              <a:cs typeface="Arial"/>
              <a:sym typeface="Arial"/>
            </a:endParaRPr>
          </a:p>
        </p:txBody>
      </p:sp>
      <p:sp>
        <p:nvSpPr>
          <p:cNvPr id="613" name="Google Shape;613;p25"/>
          <p:cNvSpPr txBox="1"/>
          <p:nvPr/>
        </p:nvSpPr>
        <p:spPr>
          <a:xfrm>
            <a:off x="919210" y="166275"/>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ورشة الكتابة: </a:t>
            </a:r>
            <a:r>
              <a:rPr lang="ar-MA" sz="2000" b="1">
                <a:solidFill>
                  <a:srgbClr val="0070C0"/>
                </a:solidFill>
                <a:latin typeface="Calibri"/>
                <a:ea typeface="Calibri"/>
                <a:cs typeface="Calibri"/>
                <a:sym typeface="Calibri"/>
              </a:rPr>
              <a:t>البناء المشترك </a:t>
            </a:r>
            <a:r>
              <a:rPr lang="ar-MA" sz="2000" b="1">
                <a:solidFill>
                  <a:srgbClr val="7F7F7F"/>
                </a:solidFill>
                <a:latin typeface="Calibri"/>
                <a:ea typeface="Calibri"/>
                <a:cs typeface="Calibri"/>
                <a:sym typeface="Calibri"/>
              </a:rPr>
              <a:t>في مجموعات تنجزون المهمة باستحضار التوجيهات ومعايير النجاح ( 8 دقائق)</a:t>
            </a:r>
            <a:endParaRPr sz="2000" b="1">
              <a:solidFill>
                <a:srgbClr val="7F7F7F"/>
              </a:solidFill>
              <a:latin typeface="Calibri"/>
              <a:ea typeface="Calibri"/>
              <a:cs typeface="Calibri"/>
              <a:sym typeface="Calibri"/>
            </a:endParaRPr>
          </a:p>
        </p:txBody>
      </p:sp>
      <p:sp>
        <p:nvSpPr>
          <p:cNvPr id="614" name="Google Shape;614;p25"/>
          <p:cNvSpPr txBox="1"/>
          <p:nvPr/>
        </p:nvSpPr>
        <p:spPr>
          <a:xfrm>
            <a:off x="334297" y="462647"/>
            <a:ext cx="11168486" cy="510428"/>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AEABAB"/>
              </a:buClr>
              <a:buSzPts val="1400"/>
              <a:buFont typeface="Calibri"/>
              <a:buNone/>
            </a:pPr>
            <a:r>
              <a:rPr lang="ar-MA" sz="1400">
                <a:solidFill>
                  <a:srgbClr val="AEAEAE"/>
                </a:solidFill>
                <a:latin typeface="Calibri"/>
                <a:ea typeface="Calibri"/>
                <a:cs typeface="Calibri"/>
                <a:sym typeface="Calibri"/>
              </a:rPr>
              <a:t>يوجه المدرس المتعلمين إلى العمل في مجموعات لإنتاج </a:t>
            </a:r>
            <a:r>
              <a:rPr lang="ar-MA">
                <a:solidFill>
                  <a:srgbClr val="AEAEAE"/>
                </a:solidFill>
                <a:latin typeface="Calibri"/>
                <a:ea typeface="Calibri"/>
                <a:cs typeface="Calibri"/>
                <a:sym typeface="Calibri"/>
              </a:rPr>
              <a:t>جمل </a:t>
            </a:r>
            <a:r>
              <a:rPr lang="ar-MA" sz="1400">
                <a:solidFill>
                  <a:srgbClr val="AEAEAE"/>
                </a:solidFill>
                <a:latin typeface="Calibri"/>
                <a:ea typeface="Calibri"/>
                <a:cs typeface="Calibri"/>
                <a:sym typeface="Calibri"/>
              </a:rPr>
              <a:t> </a:t>
            </a:r>
            <a:r>
              <a:rPr lang="ar-MA">
                <a:solidFill>
                  <a:srgbClr val="AEAEAE"/>
                </a:solidFill>
                <a:latin typeface="Calibri"/>
                <a:ea typeface="Calibri"/>
                <a:cs typeface="Calibri"/>
                <a:sym typeface="Calibri"/>
              </a:rPr>
              <a:t>إخبارية </a:t>
            </a:r>
            <a:r>
              <a:rPr lang="ar-MA" sz="1400">
                <a:solidFill>
                  <a:srgbClr val="AEAEAE"/>
                </a:solidFill>
                <a:latin typeface="Calibri"/>
                <a:ea typeface="Calibri"/>
                <a:cs typeface="Calibri"/>
                <a:sym typeface="Calibri"/>
              </a:rPr>
              <a:t>باستحضار عناصر </a:t>
            </a:r>
            <a:r>
              <a:rPr lang="ar-MA">
                <a:solidFill>
                  <a:srgbClr val="AEAEAE"/>
                </a:solidFill>
                <a:latin typeface="Calibri"/>
                <a:ea typeface="Calibri"/>
                <a:cs typeface="Calibri"/>
                <a:sym typeface="Calibri"/>
              </a:rPr>
              <a:t>الإخبار </a:t>
            </a:r>
            <a:r>
              <a:rPr lang="ar-MA" sz="1400">
                <a:solidFill>
                  <a:srgbClr val="AEAEAE"/>
                </a:solidFill>
                <a:latin typeface="Calibri"/>
                <a:ea typeface="Calibri"/>
                <a:cs typeface="Calibri"/>
                <a:sym typeface="Calibri"/>
              </a:rPr>
              <a:t>والخطاطة </a:t>
            </a:r>
            <a:r>
              <a:rPr lang="ar-MA">
                <a:solidFill>
                  <a:srgbClr val="AEAEAE"/>
                </a:solidFill>
                <a:latin typeface="Calibri"/>
                <a:ea typeface="Calibri"/>
                <a:cs typeface="Calibri"/>
                <a:sym typeface="Calibri"/>
              </a:rPr>
              <a:t>الإخبارية </a:t>
            </a:r>
            <a:r>
              <a:rPr lang="ar-MA" sz="1400">
                <a:solidFill>
                  <a:srgbClr val="AEAEAE"/>
                </a:solidFill>
                <a:latin typeface="Calibri"/>
                <a:ea typeface="Calibri"/>
                <a:cs typeface="Calibri"/>
                <a:sym typeface="Calibri"/>
              </a:rPr>
              <a:t>وفي أثناء ذلك يتجول المدرس بين الصفوف لمواكبة العملية وضمان الجدية اللازمة </a:t>
            </a:r>
            <a:r>
              <a:rPr lang="ar-MA" sz="1400">
                <a:solidFill>
                  <a:srgbClr val="AEABAB"/>
                </a:solidFill>
                <a:latin typeface="Play"/>
                <a:ea typeface="Play"/>
                <a:cs typeface="Play"/>
                <a:sym typeface="Play"/>
              </a:rPr>
              <a:t>.</a:t>
            </a:r>
            <a:endParaRPr/>
          </a:p>
        </p:txBody>
      </p:sp>
      <p:sp>
        <p:nvSpPr>
          <p:cNvPr id="615" name="Google Shape;615;p25"/>
          <p:cNvSpPr txBox="1"/>
          <p:nvPr/>
        </p:nvSpPr>
        <p:spPr>
          <a:xfrm>
            <a:off x="794618" y="2421640"/>
            <a:ext cx="10403287" cy="4151096"/>
          </a:xfrm>
          <a:prstGeom prst="rect">
            <a:avLst/>
          </a:prstGeom>
          <a:solidFill>
            <a:srgbClr val="D8F2CF"/>
          </a:solidFill>
          <a:ln>
            <a:noFill/>
          </a:ln>
        </p:spPr>
        <p:txBody>
          <a:bodyPr spcFirstLastPara="1" wrap="square" lIns="91425" tIns="45700" rIns="91425" bIns="45700" anchor="t" anchorCtr="0">
            <a:spAutoFit/>
          </a:bodyPr>
          <a:lstStyle/>
          <a:p>
            <a:pPr marL="0" marR="0" lvl="0" indent="0" algn="just" rtl="1">
              <a:lnSpc>
                <a:spcPct val="107000"/>
              </a:lnSpc>
              <a:spcBef>
                <a:spcPts val="0"/>
              </a:spcBef>
              <a:spcAft>
                <a:spcPts val="0"/>
              </a:spcAft>
              <a:buNone/>
            </a:pPr>
            <a:r>
              <a:rPr lang="ar-MA" sz="2800" i="0" u="none" strike="noStrike" cap="none" dirty="0">
                <a:solidFill>
                  <a:schemeClr val="dk2"/>
                </a:solidFill>
                <a:latin typeface="Calibri"/>
                <a:ea typeface="Calibri"/>
                <a:cs typeface="Calibri"/>
                <a:sym typeface="Calibri"/>
              </a:rPr>
              <a:t>نشتغل في مجموعات على كتابة جمل إخبارية حسب مراحل خطاطة النص الإخباري، ونحرص على أن يتضمن المنتوج ما يلي:</a:t>
            </a:r>
            <a:endParaRPr dirty="0"/>
          </a:p>
          <a:p>
            <a:pPr marL="457200" marR="0" lvl="0" indent="-457200" algn="just" rtl="1">
              <a:lnSpc>
                <a:spcPct val="107000"/>
              </a:lnSpc>
              <a:spcBef>
                <a:spcPts val="0"/>
              </a:spcBef>
              <a:spcAft>
                <a:spcPts val="0"/>
              </a:spcAft>
              <a:buClr>
                <a:schemeClr val="dk2"/>
              </a:buClr>
              <a:buSzPts val="2800"/>
              <a:buFont typeface="Calibri"/>
              <a:buChar char="-"/>
            </a:pPr>
            <a:r>
              <a:rPr lang="ar-MA" sz="2800" dirty="0">
                <a:solidFill>
                  <a:schemeClr val="dk2"/>
                </a:solidFill>
                <a:latin typeface="Calibri"/>
                <a:ea typeface="Calibri"/>
                <a:cs typeface="Calibri"/>
                <a:sym typeface="Calibri"/>
              </a:rPr>
              <a:t>اختيار اختراع تقني حديث نال اهتمام العالم؛</a:t>
            </a:r>
            <a:endParaRPr dirty="0"/>
          </a:p>
          <a:p>
            <a:pPr marL="457200" marR="0" lvl="0" indent="-457200" algn="just" rtl="1">
              <a:lnSpc>
                <a:spcPct val="107000"/>
              </a:lnSpc>
              <a:spcBef>
                <a:spcPts val="0"/>
              </a:spcBef>
              <a:spcAft>
                <a:spcPts val="0"/>
              </a:spcAft>
              <a:buClr>
                <a:schemeClr val="dk2"/>
              </a:buClr>
              <a:buSzPts val="2800"/>
              <a:buFont typeface="Calibri"/>
              <a:buChar char="-"/>
            </a:pPr>
            <a:r>
              <a:rPr lang="ar-MA" sz="2800" dirty="0">
                <a:solidFill>
                  <a:schemeClr val="dk2"/>
                </a:solidFill>
                <a:latin typeface="Calibri"/>
                <a:ea typeface="Calibri"/>
                <a:cs typeface="Calibri"/>
                <a:sym typeface="Calibri"/>
              </a:rPr>
              <a:t>تقديم أخبار ومعلومات؛</a:t>
            </a:r>
            <a:endParaRPr dirty="0"/>
          </a:p>
          <a:p>
            <a:pPr marL="457200" marR="0" lvl="0" indent="-457200" algn="just" rtl="1">
              <a:lnSpc>
                <a:spcPct val="107000"/>
              </a:lnSpc>
              <a:spcBef>
                <a:spcPts val="0"/>
              </a:spcBef>
              <a:spcAft>
                <a:spcPts val="0"/>
              </a:spcAft>
              <a:buClr>
                <a:schemeClr val="dk2"/>
              </a:buClr>
              <a:buSzPts val="2800"/>
              <a:buFont typeface="Calibri"/>
              <a:buChar char="-"/>
            </a:pPr>
            <a:r>
              <a:rPr lang="ar-MA" sz="2800" dirty="0">
                <a:solidFill>
                  <a:schemeClr val="dk2"/>
                </a:solidFill>
                <a:latin typeface="Calibri"/>
                <a:ea typeface="Calibri"/>
                <a:cs typeface="Calibri"/>
                <a:sym typeface="Calibri"/>
              </a:rPr>
              <a:t>توظيف تعابير إخبارية-  أفعال كلام- روابط زمنية وسببية-  الغرض من التقرير ..</a:t>
            </a:r>
            <a:endParaRPr dirty="0"/>
          </a:p>
          <a:p>
            <a:pPr marL="0" marR="0" lvl="0" indent="0" algn="just" rtl="1">
              <a:lnSpc>
                <a:spcPct val="107000"/>
              </a:lnSpc>
              <a:spcBef>
                <a:spcPts val="0"/>
              </a:spcBef>
              <a:spcAft>
                <a:spcPts val="0"/>
              </a:spcAft>
              <a:buNone/>
            </a:pPr>
            <a:r>
              <a:rPr lang="ar-MA" sz="2800" b="1" dirty="0">
                <a:solidFill>
                  <a:srgbClr val="FF0000"/>
                </a:solidFill>
                <a:latin typeface="Calibri"/>
                <a:ea typeface="Calibri"/>
                <a:cs typeface="Calibri"/>
                <a:sym typeface="Calibri"/>
              </a:rPr>
              <a:t>ملحوظة</a:t>
            </a:r>
            <a:r>
              <a:rPr lang="ar-MA" sz="2800" dirty="0">
                <a:solidFill>
                  <a:schemeClr val="dk2"/>
                </a:solidFill>
                <a:latin typeface="Calibri"/>
                <a:ea typeface="Calibri"/>
                <a:cs typeface="Calibri"/>
                <a:sym typeface="Calibri"/>
              </a:rPr>
              <a:t>: يمكن للمجموعات الاستعانة بهذه الأسئلة لتوجيه الكتابة: </a:t>
            </a:r>
            <a:endParaRPr dirty="0"/>
          </a:p>
          <a:p>
            <a:pPr marL="914400" marR="0" lvl="1" indent="-457200" algn="r" rtl="1">
              <a:spcBef>
                <a:spcPts val="0"/>
              </a:spcBef>
              <a:spcAft>
                <a:spcPts val="0"/>
              </a:spcAft>
              <a:buClr>
                <a:srgbClr val="0070C0"/>
              </a:buClr>
              <a:buSzPts val="2800"/>
              <a:buFont typeface="Calibri"/>
              <a:buChar char="-"/>
            </a:pPr>
            <a:r>
              <a:rPr lang="ar-MA" sz="2800" b="0" i="0" u="none" strike="noStrike" cap="none" dirty="0">
                <a:solidFill>
                  <a:srgbClr val="0070C0"/>
                </a:solidFill>
                <a:latin typeface="Calibri"/>
                <a:ea typeface="Calibri"/>
                <a:cs typeface="Calibri"/>
                <a:sym typeface="Calibri"/>
              </a:rPr>
              <a:t>هل بدأنا بجملة افتتاحية إخبارية؟ وهل وظفنا تعابير وأفعال كلام مناسبة؟</a:t>
            </a:r>
            <a:endParaRPr dirty="0"/>
          </a:p>
          <a:p>
            <a:pPr marL="914400" marR="0" lvl="1" indent="-457200" algn="r" rtl="1">
              <a:spcBef>
                <a:spcPts val="0"/>
              </a:spcBef>
              <a:spcAft>
                <a:spcPts val="0"/>
              </a:spcAft>
              <a:buClr>
                <a:srgbClr val="0070C0"/>
              </a:buClr>
              <a:buSzPts val="2800"/>
              <a:buFont typeface="Calibri"/>
              <a:buChar char="-"/>
            </a:pPr>
            <a:r>
              <a:rPr lang="ar-MA" sz="2800" b="0" i="0" u="none" strike="noStrike" cap="none" dirty="0">
                <a:solidFill>
                  <a:srgbClr val="0070C0"/>
                </a:solidFill>
                <a:latin typeface="Calibri"/>
                <a:ea typeface="Calibri"/>
                <a:cs typeface="Calibri"/>
                <a:sym typeface="Calibri"/>
              </a:rPr>
              <a:t>ما الخبر الرئيس؟ وما الأخبار الفرعية؟</a:t>
            </a:r>
            <a:endParaRPr dirty="0"/>
          </a:p>
          <a:p>
            <a:pPr marL="914400" marR="0" lvl="1" indent="-457200" algn="r" rtl="1">
              <a:spcBef>
                <a:spcPts val="0"/>
              </a:spcBef>
              <a:spcAft>
                <a:spcPts val="0"/>
              </a:spcAft>
              <a:buClr>
                <a:srgbClr val="0070C0"/>
              </a:buClr>
              <a:buSzPts val="2800"/>
              <a:buFont typeface="Calibri"/>
              <a:buChar char="-"/>
            </a:pPr>
            <a:r>
              <a:rPr lang="ar-MA" sz="2800" b="0" i="0" u="none" strike="noStrike" cap="none" dirty="0">
                <a:solidFill>
                  <a:srgbClr val="0070C0"/>
                </a:solidFill>
                <a:latin typeface="Calibri"/>
                <a:ea typeface="Calibri"/>
                <a:cs typeface="Calibri"/>
                <a:sym typeface="Calibri"/>
              </a:rPr>
              <a:t>هل استعملنا أدوات الربط الزمني والسببي؟</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26"/>
          <p:cNvSpPr txBox="1"/>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ورشة البناء المشترك: تنجزون المهمة باستحضار التوجيهات ومعايير النجاح ( 8 دقائق)</a:t>
            </a:r>
            <a:endParaRPr sz="2000" b="1">
              <a:solidFill>
                <a:srgbClr val="7F7F7F"/>
              </a:solidFill>
              <a:latin typeface="Calibri"/>
              <a:ea typeface="Calibri"/>
              <a:cs typeface="Calibri"/>
              <a:sym typeface="Calibri"/>
            </a:endParaRPr>
          </a:p>
        </p:txBody>
      </p:sp>
      <p:sp>
        <p:nvSpPr>
          <p:cNvPr id="621" name="Google Shape;621;p26"/>
          <p:cNvSpPr txBox="1"/>
          <p:nvPr/>
        </p:nvSpPr>
        <p:spPr>
          <a:xfrm>
            <a:off x="650870" y="511808"/>
            <a:ext cx="10851913" cy="565878"/>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AEABAB"/>
              </a:buClr>
              <a:buSzPts val="1400"/>
              <a:buFont typeface="Calibri"/>
              <a:buNone/>
            </a:pPr>
            <a:r>
              <a:rPr lang="ar-MA" sz="1400">
                <a:solidFill>
                  <a:srgbClr val="AEAEAE"/>
                </a:solidFill>
                <a:latin typeface="Calibri"/>
                <a:ea typeface="Calibri"/>
                <a:cs typeface="Calibri"/>
                <a:sym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a:solidFill>
                  <a:srgbClr val="AEABAB"/>
                </a:solidFill>
                <a:latin typeface="Play"/>
                <a:ea typeface="Play"/>
                <a:cs typeface="Play"/>
                <a:sym typeface="Play"/>
              </a:rPr>
              <a:t>.</a:t>
            </a:r>
            <a:endParaRPr/>
          </a:p>
        </p:txBody>
      </p:sp>
      <p:pic>
        <p:nvPicPr>
          <p:cNvPr id="622" name="Google Shape;622;p26"/>
          <p:cNvPicPr preferRelativeResize="0"/>
          <p:nvPr/>
        </p:nvPicPr>
        <p:blipFill rotWithShape="1">
          <a:blip r:embed="rId3">
            <a:alphaModFix/>
          </a:blip>
          <a:srcRect/>
          <a:stretch/>
        </p:blipFill>
        <p:spPr>
          <a:xfrm>
            <a:off x="8300219" y="1231647"/>
            <a:ext cx="3087330" cy="831706"/>
          </a:xfrm>
          <a:prstGeom prst="rect">
            <a:avLst/>
          </a:prstGeom>
          <a:noFill/>
          <a:ln>
            <a:noFill/>
          </a:ln>
        </p:spPr>
      </p:pic>
      <p:pic>
        <p:nvPicPr>
          <p:cNvPr id="623" name="Google Shape;623;p26" descr="Une image contenant texte, capture d’écran, Police, ligne&#10;&#10;Le contenu généré par l’IA peut être incorrect."/>
          <p:cNvPicPr preferRelativeResize="0"/>
          <p:nvPr/>
        </p:nvPicPr>
        <p:blipFill rotWithShape="1">
          <a:blip r:embed="rId4">
            <a:alphaModFix/>
          </a:blip>
          <a:srcRect/>
          <a:stretch/>
        </p:blipFill>
        <p:spPr>
          <a:xfrm>
            <a:off x="919210" y="2217314"/>
            <a:ext cx="10112584" cy="374103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27"/>
          <p:cNvSpPr txBox="1"/>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ورشة البناء المشترك: تنجزون المهمة باستحضار التوجيهات ومعايير النجاح ( 8 دقائق)</a:t>
            </a:r>
            <a:endParaRPr sz="2000" b="1">
              <a:solidFill>
                <a:srgbClr val="7F7F7F"/>
              </a:solidFill>
              <a:latin typeface="Calibri"/>
              <a:ea typeface="Calibri"/>
              <a:cs typeface="Calibri"/>
              <a:sym typeface="Calibri"/>
            </a:endParaRPr>
          </a:p>
        </p:txBody>
      </p:sp>
      <p:sp>
        <p:nvSpPr>
          <p:cNvPr id="629" name="Google Shape;629;p27"/>
          <p:cNvSpPr txBox="1"/>
          <p:nvPr/>
        </p:nvSpPr>
        <p:spPr>
          <a:xfrm>
            <a:off x="650870" y="511808"/>
            <a:ext cx="10851913" cy="481250"/>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AEABAB"/>
              </a:buClr>
              <a:buSzPts val="1400"/>
              <a:buFont typeface="Calibri"/>
              <a:buNone/>
            </a:pPr>
            <a:r>
              <a:rPr lang="ar-MA" sz="1400">
                <a:solidFill>
                  <a:srgbClr val="AEAEAE"/>
                </a:solidFill>
                <a:latin typeface="Calibri"/>
                <a:ea typeface="Calibri"/>
                <a:cs typeface="Calibri"/>
                <a:sym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a:solidFill>
                  <a:srgbClr val="AEABAB"/>
                </a:solidFill>
                <a:latin typeface="Play"/>
                <a:ea typeface="Play"/>
                <a:cs typeface="Play"/>
                <a:sym typeface="Play"/>
              </a:rPr>
              <a:t>.</a:t>
            </a:r>
            <a:endParaRPr/>
          </a:p>
        </p:txBody>
      </p:sp>
      <p:pic>
        <p:nvPicPr>
          <p:cNvPr id="630" name="Google Shape;630;p27"/>
          <p:cNvPicPr preferRelativeResize="0"/>
          <p:nvPr/>
        </p:nvPicPr>
        <p:blipFill rotWithShape="1">
          <a:blip r:embed="rId3">
            <a:alphaModFix/>
          </a:blip>
          <a:srcRect/>
          <a:stretch/>
        </p:blipFill>
        <p:spPr>
          <a:xfrm>
            <a:off x="8300219" y="1231647"/>
            <a:ext cx="3087330" cy="831706"/>
          </a:xfrm>
          <a:prstGeom prst="rect">
            <a:avLst/>
          </a:prstGeom>
          <a:noFill/>
          <a:ln>
            <a:noFill/>
          </a:ln>
        </p:spPr>
      </p:pic>
      <p:sp>
        <p:nvSpPr>
          <p:cNvPr id="631" name="Google Shape;631;p27"/>
          <p:cNvSpPr/>
          <p:nvPr/>
        </p:nvSpPr>
        <p:spPr>
          <a:xfrm>
            <a:off x="1373406" y="2231104"/>
            <a:ext cx="8957187" cy="769441"/>
          </a:xfrm>
          <a:prstGeom prst="rect">
            <a:avLst/>
          </a:prstGeom>
          <a:noFill/>
          <a:ln w="38100" cap="flat" cmpd="sng">
            <a:solidFill>
              <a:srgbClr val="FFC000"/>
            </a:solidFill>
            <a:prstDash val="solid"/>
            <a:miter lim="800000"/>
            <a:headEnd type="none" w="sm" len="sm"/>
            <a:tailEnd type="none" w="sm" len="sm"/>
          </a:ln>
        </p:spPr>
        <p:txBody>
          <a:bodyPr spcFirstLastPara="1" wrap="square" lIns="91425" tIns="45700" rIns="91425" bIns="45700" anchor="ctr" anchorCtr="0">
            <a:spAutoFit/>
          </a:bodyPr>
          <a:lstStyle/>
          <a:p>
            <a:pPr marL="0" marR="0" lvl="0" indent="0" algn="ctr" rtl="1">
              <a:lnSpc>
                <a:spcPct val="100000"/>
              </a:lnSpc>
              <a:spcBef>
                <a:spcPts val="0"/>
              </a:spcBef>
              <a:spcAft>
                <a:spcPts val="0"/>
              </a:spcAft>
              <a:buNone/>
            </a:pPr>
            <a:r>
              <a:rPr lang="ar-MA" sz="4400" b="1">
                <a:solidFill>
                  <a:schemeClr val="dk1"/>
                </a:solidFill>
                <a:latin typeface="Calibri"/>
                <a:ea typeface="Calibri"/>
                <a:cs typeface="Calibri"/>
                <a:sym typeface="Calibri"/>
              </a:rPr>
              <a:t>فترة الإنجاز </a:t>
            </a:r>
            <a:endParaRPr sz="4400" b="0" i="0" u="none" strike="noStrike" cap="none">
              <a:solidFill>
                <a:schemeClr val="dk1"/>
              </a:solidFill>
              <a:latin typeface="Calibri"/>
              <a:ea typeface="Calibri"/>
              <a:cs typeface="Calibri"/>
              <a:sym typeface="Calibri"/>
            </a:endParaRPr>
          </a:p>
        </p:txBody>
      </p:sp>
      <p:pic>
        <p:nvPicPr>
          <p:cNvPr id="632" name="Google Shape;632;p27"/>
          <p:cNvPicPr preferRelativeResize="0"/>
          <p:nvPr/>
        </p:nvPicPr>
        <p:blipFill rotWithShape="1">
          <a:blip r:embed="rId4">
            <a:alphaModFix/>
          </a:blip>
          <a:srcRect/>
          <a:stretch/>
        </p:blipFill>
        <p:spPr>
          <a:xfrm>
            <a:off x="8138067" y="3640923"/>
            <a:ext cx="2701657" cy="234543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28"/>
          <p:cNvSpPr txBox="1"/>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ورشة البناء المشترك: تنجزون المهمة باستحضار التوجيهات ومعايير النجاح ( 8 دقائق)</a:t>
            </a:r>
            <a:endParaRPr sz="2000" b="1">
              <a:solidFill>
                <a:srgbClr val="7F7F7F"/>
              </a:solidFill>
              <a:latin typeface="Calibri"/>
              <a:ea typeface="Calibri"/>
              <a:cs typeface="Calibri"/>
              <a:sym typeface="Calibri"/>
            </a:endParaRPr>
          </a:p>
        </p:txBody>
      </p:sp>
      <p:sp>
        <p:nvSpPr>
          <p:cNvPr id="638" name="Google Shape;638;p28"/>
          <p:cNvSpPr txBox="1"/>
          <p:nvPr/>
        </p:nvSpPr>
        <p:spPr>
          <a:xfrm>
            <a:off x="650870" y="610127"/>
            <a:ext cx="10851913" cy="481253"/>
          </a:xfrm>
          <a:prstGeom prst="rect">
            <a:avLst/>
          </a:prstGeom>
          <a:noFill/>
          <a:ln>
            <a:noFill/>
          </a:ln>
        </p:spPr>
        <p:txBody>
          <a:bodyPr spcFirstLastPara="1" wrap="square" lIns="91425" tIns="45700" rIns="91425" bIns="45700" anchor="ctr" anchorCtr="0">
            <a:normAutofit lnSpcReduction="10000"/>
          </a:bodyPr>
          <a:lstStyle/>
          <a:p>
            <a:pPr marL="0" marR="0" lvl="0" indent="0" algn="r" rtl="1">
              <a:lnSpc>
                <a:spcPct val="90000"/>
              </a:lnSpc>
              <a:spcBef>
                <a:spcPts val="0"/>
              </a:spcBef>
              <a:spcAft>
                <a:spcPts val="0"/>
              </a:spcAft>
              <a:buClr>
                <a:srgbClr val="AEABAB"/>
              </a:buClr>
              <a:buSzPts val="1400"/>
              <a:buFont typeface="Calibri"/>
              <a:buNone/>
            </a:pPr>
            <a:r>
              <a:rPr lang="ar-MA" sz="1500">
                <a:solidFill>
                  <a:srgbClr val="AEAEAE"/>
                </a:solidFill>
                <a:latin typeface="Calibri"/>
                <a:ea typeface="Calibri"/>
                <a:cs typeface="Calibri"/>
                <a:sym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100">
                <a:solidFill>
                  <a:srgbClr val="AEABAB"/>
                </a:solidFill>
                <a:latin typeface="Play"/>
                <a:ea typeface="Play"/>
                <a:cs typeface="Play"/>
                <a:sym typeface="Play"/>
              </a:rPr>
              <a:t>.</a:t>
            </a:r>
            <a:endParaRPr/>
          </a:p>
        </p:txBody>
      </p:sp>
      <p:pic>
        <p:nvPicPr>
          <p:cNvPr id="639" name="Google Shape;639;p28"/>
          <p:cNvPicPr preferRelativeResize="0"/>
          <p:nvPr/>
        </p:nvPicPr>
        <p:blipFill rotWithShape="1">
          <a:blip r:embed="rId3">
            <a:alphaModFix/>
          </a:blip>
          <a:srcRect/>
          <a:stretch/>
        </p:blipFill>
        <p:spPr>
          <a:xfrm>
            <a:off x="8300219" y="1231647"/>
            <a:ext cx="3087330" cy="831706"/>
          </a:xfrm>
          <a:prstGeom prst="rect">
            <a:avLst/>
          </a:prstGeom>
          <a:noFill/>
          <a:ln>
            <a:noFill/>
          </a:ln>
        </p:spPr>
      </p:pic>
      <p:pic>
        <p:nvPicPr>
          <p:cNvPr id="640" name="Google Shape;640;p28" descr="Chronomètre Pro ‒ Applis sur Google Play"/>
          <p:cNvPicPr preferRelativeResize="0"/>
          <p:nvPr/>
        </p:nvPicPr>
        <p:blipFill rotWithShape="1">
          <a:blip r:embed="rId4">
            <a:alphaModFix/>
          </a:blip>
          <a:srcRect/>
          <a:stretch/>
        </p:blipFill>
        <p:spPr>
          <a:xfrm>
            <a:off x="4110987" y="2063353"/>
            <a:ext cx="3780000" cy="3780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29"/>
          <p:cNvSpPr/>
          <p:nvPr/>
        </p:nvSpPr>
        <p:spPr>
          <a:xfrm>
            <a:off x="27213" y="11981"/>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a:ea typeface="Arial"/>
              <a:cs typeface="Arial"/>
              <a:sym typeface="Arial"/>
            </a:endParaRPr>
          </a:p>
        </p:txBody>
      </p:sp>
      <p:sp>
        <p:nvSpPr>
          <p:cNvPr id="646" name="Google Shape;646;p29"/>
          <p:cNvSpPr/>
          <p:nvPr/>
        </p:nvSpPr>
        <p:spPr>
          <a:xfrm>
            <a:off x="0" y="0"/>
            <a:ext cx="12192000" cy="6858000"/>
          </a:xfrm>
          <a:prstGeom prst="rect">
            <a:avLst/>
          </a:prstGeom>
          <a:noFill/>
          <a:ln w="762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a:ea typeface="Arial"/>
              <a:cs typeface="Arial"/>
              <a:sym typeface="Arial"/>
            </a:endParaRPr>
          </a:p>
        </p:txBody>
      </p:sp>
      <p:sp>
        <p:nvSpPr>
          <p:cNvPr id="647" name="Google Shape;647;p29"/>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648" name="Google Shape;648;p29" descr="Image générée"/>
          <p:cNvPicPr preferRelativeResize="0"/>
          <p:nvPr/>
        </p:nvPicPr>
        <p:blipFill rotWithShape="1">
          <a:blip r:embed="rId3">
            <a:alphaModFix/>
          </a:blip>
          <a:srcRect l="3539" t="24327" r="75793" b="61971"/>
          <a:stretch/>
        </p:blipFill>
        <p:spPr>
          <a:xfrm>
            <a:off x="11340162" y="0"/>
            <a:ext cx="792431" cy="791083"/>
          </a:xfrm>
          <a:prstGeom prst="rect">
            <a:avLst/>
          </a:prstGeom>
          <a:noFill/>
          <a:ln>
            <a:noFill/>
          </a:ln>
        </p:spPr>
      </p:pic>
      <p:sp>
        <p:nvSpPr>
          <p:cNvPr id="649" name="Google Shape;649;p29"/>
          <p:cNvSpPr txBox="1"/>
          <p:nvPr/>
        </p:nvSpPr>
        <p:spPr>
          <a:xfrm>
            <a:off x="736606" y="392985"/>
            <a:ext cx="10488323" cy="470617"/>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AEAEAE"/>
              </a:buClr>
              <a:buSzPts val="1400"/>
              <a:buFont typeface="Calibri"/>
              <a:buNone/>
            </a:pPr>
            <a:r>
              <a:rPr lang="ar-MA" sz="1400">
                <a:solidFill>
                  <a:srgbClr val="AEAEAE"/>
                </a:solidFill>
                <a:latin typeface="Calibri"/>
                <a:ea typeface="Calibri"/>
                <a:cs typeface="Calibri"/>
                <a:sym typeface="Calibri"/>
              </a:rPr>
              <a:t>يعلن المدرس نهاية المدة المخصصة للنشاط، ثم يستمع إلى إجابات 3 ثنائيات، ويحث  المتعلمين على تعليل الإجابة، متوخيا خلق تفاعل صفي بطرح سؤال: ما رأيكم في إجابة زميلكم.</a:t>
            </a:r>
            <a:endParaRPr sz="1400">
              <a:solidFill>
                <a:schemeClr val="dk1"/>
              </a:solidFill>
              <a:latin typeface="Calibri"/>
              <a:ea typeface="Calibri"/>
              <a:cs typeface="Calibri"/>
              <a:sym typeface="Calibri"/>
            </a:endParaRPr>
          </a:p>
        </p:txBody>
      </p:sp>
      <p:sp>
        <p:nvSpPr>
          <p:cNvPr id="650" name="Google Shape;650;p29"/>
          <p:cNvSpPr txBox="1"/>
          <p:nvPr/>
        </p:nvSpPr>
        <p:spPr>
          <a:xfrm>
            <a:off x="2362324" y="40914"/>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Clr>
                <a:srgbClr val="757070"/>
              </a:buClr>
              <a:buSzPts val="2000"/>
              <a:buFont typeface="Calibri"/>
              <a:buNone/>
            </a:pPr>
            <a:r>
              <a:rPr lang="ar-MA" sz="2000" b="1">
                <a:solidFill>
                  <a:srgbClr val="757070"/>
                </a:solidFill>
                <a:latin typeface="Calibri"/>
                <a:ea typeface="Calibri"/>
                <a:cs typeface="Calibri"/>
                <a:sym typeface="Calibri"/>
              </a:rPr>
              <a:t>لنستمع إلى إجابتكم.</a:t>
            </a:r>
            <a:endParaRPr sz="1800">
              <a:solidFill>
                <a:schemeClr val="dk1"/>
              </a:solidFill>
              <a:latin typeface="Arial"/>
              <a:ea typeface="Arial"/>
              <a:cs typeface="Arial"/>
              <a:sym typeface="Arial"/>
            </a:endParaRPr>
          </a:p>
        </p:txBody>
      </p:sp>
      <p:pic>
        <p:nvPicPr>
          <p:cNvPr id="651" name="Google Shape;651;p29" descr="Lever la main - Icônes mains et gestes gratuites"/>
          <p:cNvPicPr preferRelativeResize="0"/>
          <p:nvPr/>
        </p:nvPicPr>
        <p:blipFill rotWithShape="1">
          <a:blip r:embed="rId4">
            <a:alphaModFix/>
          </a:blip>
          <a:srcRect/>
          <a:stretch/>
        </p:blipFill>
        <p:spPr>
          <a:xfrm>
            <a:off x="33964" y="80242"/>
            <a:ext cx="702642" cy="702642"/>
          </a:xfrm>
          <a:prstGeom prst="rect">
            <a:avLst/>
          </a:prstGeom>
          <a:noFill/>
          <a:ln>
            <a:noFill/>
          </a:ln>
        </p:spPr>
      </p:pic>
      <p:pic>
        <p:nvPicPr>
          <p:cNvPr id="652" name="Google Shape;652;p29" descr="Public Speaking Made Easy | First United Bank"/>
          <p:cNvPicPr preferRelativeResize="0"/>
          <p:nvPr/>
        </p:nvPicPr>
        <p:blipFill rotWithShape="1">
          <a:blip r:embed="rId5">
            <a:alphaModFix/>
          </a:blip>
          <a:srcRect/>
          <a:stretch/>
        </p:blipFill>
        <p:spPr>
          <a:xfrm>
            <a:off x="6640117" y="1456857"/>
            <a:ext cx="5626210" cy="3744000"/>
          </a:xfrm>
          <a:prstGeom prst="rect">
            <a:avLst/>
          </a:prstGeom>
          <a:noFill/>
          <a:ln>
            <a:noFill/>
          </a:ln>
        </p:spPr>
      </p:pic>
      <p:pic>
        <p:nvPicPr>
          <p:cNvPr id="653" name="Google Shape;653;p29" descr="Speaker At Seminar Stock Illustration - Download Image Now - Lectern,  Presentation - Speech, Professor - iStock"/>
          <p:cNvPicPr preferRelativeResize="0"/>
          <p:nvPr/>
        </p:nvPicPr>
        <p:blipFill rotWithShape="1">
          <a:blip r:embed="rId6">
            <a:alphaModFix/>
          </a:blip>
          <a:srcRect/>
          <a:stretch/>
        </p:blipFill>
        <p:spPr>
          <a:xfrm>
            <a:off x="2458863" y="1456857"/>
            <a:ext cx="3780000" cy="3780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p30"/>
          <p:cNvPicPr preferRelativeResize="0"/>
          <p:nvPr/>
        </p:nvPicPr>
        <p:blipFill rotWithShape="1">
          <a:blip r:embed="rId3">
            <a:alphaModFix/>
          </a:blip>
          <a:srcRect/>
          <a:stretch/>
        </p:blipFill>
        <p:spPr>
          <a:xfrm>
            <a:off x="8300219" y="1231647"/>
            <a:ext cx="3087330" cy="831706"/>
          </a:xfrm>
          <a:prstGeom prst="rect">
            <a:avLst/>
          </a:prstGeom>
          <a:noFill/>
          <a:ln>
            <a:noFill/>
          </a:ln>
        </p:spPr>
      </p:pic>
      <p:sp>
        <p:nvSpPr>
          <p:cNvPr id="659" name="Google Shape;659;p30"/>
          <p:cNvSpPr txBox="1"/>
          <p:nvPr/>
        </p:nvSpPr>
        <p:spPr>
          <a:xfrm>
            <a:off x="1337188" y="150046"/>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a:solidFill>
                  <a:srgbClr val="7F7F7F"/>
                </a:solidFill>
                <a:latin typeface="Calibri"/>
                <a:ea typeface="Calibri"/>
                <a:cs typeface="Calibri"/>
                <a:sym typeface="Calibri"/>
              </a:rPr>
              <a:t>تقاسم المنتج: نمر إلى الاستماع إلى أعمالكم، ثم نقدم التغذية الراجعة لتجويد المنتج. أدعوكم إلى الانصات بتركيز </a:t>
            </a:r>
            <a:endParaRPr sz="2000" b="1" i="0" u="none" strike="noStrike" cap="none">
              <a:solidFill>
                <a:srgbClr val="7F7F7F"/>
              </a:solidFill>
              <a:latin typeface="Calibri"/>
              <a:ea typeface="Calibri"/>
              <a:cs typeface="Calibri"/>
              <a:sym typeface="Calibri"/>
            </a:endParaRPr>
          </a:p>
        </p:txBody>
      </p:sp>
      <p:sp>
        <p:nvSpPr>
          <p:cNvPr id="660" name="Google Shape;660;p30"/>
          <p:cNvSpPr txBox="1"/>
          <p:nvPr/>
        </p:nvSpPr>
        <p:spPr>
          <a:xfrm>
            <a:off x="275303" y="560020"/>
            <a:ext cx="11429578" cy="430887"/>
          </a:xfrm>
          <a:prstGeom prst="rect">
            <a:avLst/>
          </a:prstGeom>
          <a:noFill/>
          <a:ln>
            <a:noFill/>
          </a:ln>
        </p:spPr>
        <p:txBody>
          <a:bodyPr spcFirstLastPara="1" wrap="square" lIns="0" tIns="0" rIns="0" bIns="0" anchor="t" anchorCtr="0">
            <a:spAutoFit/>
          </a:bodyPr>
          <a:lstStyle/>
          <a:p>
            <a:pPr marL="0" marR="0" lvl="0" indent="0" algn="r" rtl="1">
              <a:spcBef>
                <a:spcPts val="0"/>
              </a:spcBef>
              <a:spcAft>
                <a:spcPts val="0"/>
              </a:spcAft>
              <a:buClr>
                <a:srgbClr val="AEABAB"/>
              </a:buClr>
              <a:buSzPts val="1400"/>
              <a:buFont typeface="Calibri"/>
              <a:buNone/>
            </a:pPr>
            <a:r>
              <a:rPr lang="ar-MA" sz="1400">
                <a:solidFill>
                  <a:srgbClr val="AEAEAE"/>
                </a:solidFill>
                <a:latin typeface="Calibri"/>
                <a:ea typeface="Calibri"/>
                <a:cs typeface="Calibri"/>
                <a:sym typeface="Calibri"/>
              </a:rPr>
              <a:t>يختار المدرس عينة من التلاميذ لتقديم منتجها  وبعد الاستماع يختار نموذجا للمقدمة وآخر للعرض ونموذجا ثالثا للخاتمة، للتدوين على السبورة،  و يدعو باقي التلاميذ في المجموعات الأخرى إلى تقديم تغذية راجعة </a:t>
            </a:r>
            <a:r>
              <a:rPr lang="ar-MA" sz="1400" b="1">
                <a:solidFill>
                  <a:srgbClr val="AEAEAE"/>
                </a:solidFill>
                <a:latin typeface="Calibri"/>
                <a:ea typeface="Calibri"/>
                <a:cs typeface="Calibri"/>
                <a:sym typeface="Calibri"/>
              </a:rPr>
              <a:t>وتجويد المنتج  </a:t>
            </a:r>
            <a:r>
              <a:rPr lang="ar-MA" sz="1400">
                <a:solidFill>
                  <a:srgbClr val="AEAEAE"/>
                </a:solidFill>
                <a:latin typeface="Calibri"/>
                <a:ea typeface="Calibri"/>
                <a:cs typeface="Calibri"/>
                <a:sym typeface="Calibri"/>
              </a:rPr>
              <a:t>اعتمادا على شبكة معايير النجاح ، </a:t>
            </a:r>
            <a:endParaRPr sz="1200">
              <a:solidFill>
                <a:srgbClr val="AEABAB"/>
              </a:solidFill>
              <a:latin typeface="Arial"/>
              <a:ea typeface="Arial"/>
              <a:cs typeface="Arial"/>
              <a:sym typeface="Arial"/>
            </a:endParaRPr>
          </a:p>
        </p:txBody>
      </p:sp>
      <p:sp>
        <p:nvSpPr>
          <p:cNvPr id="661" name="Google Shape;661;p30"/>
          <p:cNvSpPr txBox="1"/>
          <p:nvPr/>
        </p:nvSpPr>
        <p:spPr>
          <a:xfrm>
            <a:off x="8532558" y="2304093"/>
            <a:ext cx="2834290" cy="1590881"/>
          </a:xfrm>
          <a:prstGeom prst="rect">
            <a:avLst/>
          </a:prstGeom>
          <a:solidFill>
            <a:srgbClr val="B3E5A0"/>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2060"/>
              </a:buClr>
              <a:buSzPts val="2800"/>
              <a:buFont typeface="Arial"/>
              <a:buNone/>
            </a:pPr>
            <a:r>
              <a:rPr lang="ar-MA" sz="2800" b="1" i="0">
                <a:solidFill>
                  <a:srgbClr val="002060"/>
                </a:solidFill>
                <a:latin typeface="Arial"/>
                <a:ea typeface="Arial"/>
                <a:cs typeface="Arial"/>
                <a:sym typeface="Arial"/>
              </a:rPr>
              <a:t>نموذج مقدمة نص إخباري</a:t>
            </a:r>
            <a:endParaRPr/>
          </a:p>
          <a:p>
            <a:pPr marL="0" marR="0" lvl="0" indent="0" algn="r" rtl="0">
              <a:lnSpc>
                <a:spcPct val="90000"/>
              </a:lnSpc>
              <a:spcBef>
                <a:spcPts val="1000"/>
              </a:spcBef>
              <a:spcAft>
                <a:spcPts val="0"/>
              </a:spcAft>
              <a:buClr>
                <a:srgbClr val="AEAEAE"/>
              </a:buClr>
              <a:buSzPts val="2800"/>
              <a:buFont typeface="Arial"/>
              <a:buNone/>
            </a:pPr>
            <a:endParaRPr sz="2800" i="0">
              <a:solidFill>
                <a:srgbClr val="00B050"/>
              </a:solidFill>
              <a:latin typeface="Arial"/>
              <a:ea typeface="Arial"/>
              <a:cs typeface="Arial"/>
              <a:sym typeface="Arial"/>
            </a:endParaRPr>
          </a:p>
        </p:txBody>
      </p:sp>
      <p:sp>
        <p:nvSpPr>
          <p:cNvPr id="662" name="Google Shape;662;p30"/>
          <p:cNvSpPr txBox="1"/>
          <p:nvPr/>
        </p:nvSpPr>
        <p:spPr>
          <a:xfrm>
            <a:off x="4934873" y="2335532"/>
            <a:ext cx="2834290" cy="1590883"/>
          </a:xfrm>
          <a:prstGeom prst="rect">
            <a:avLst/>
          </a:prstGeom>
          <a:solidFill>
            <a:srgbClr val="F6C5AB"/>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2060"/>
              </a:buClr>
              <a:buSzPts val="2800"/>
              <a:buFont typeface="Arial"/>
              <a:buNone/>
            </a:pPr>
            <a:r>
              <a:rPr lang="ar-MA" sz="2800" b="1" i="0">
                <a:solidFill>
                  <a:srgbClr val="002060"/>
                </a:solidFill>
                <a:latin typeface="Arial"/>
                <a:ea typeface="Arial"/>
                <a:cs typeface="Arial"/>
                <a:sym typeface="Arial"/>
              </a:rPr>
              <a:t>نموذج عرض نص إخباري</a:t>
            </a:r>
            <a:endParaRPr/>
          </a:p>
          <a:p>
            <a:pPr marL="0" marR="0" lvl="0" indent="0" algn="r" rtl="0">
              <a:lnSpc>
                <a:spcPct val="90000"/>
              </a:lnSpc>
              <a:spcBef>
                <a:spcPts val="1000"/>
              </a:spcBef>
              <a:spcAft>
                <a:spcPts val="0"/>
              </a:spcAft>
              <a:buClr>
                <a:srgbClr val="AEAEAE"/>
              </a:buClr>
              <a:buSzPts val="2800"/>
              <a:buFont typeface="Arial"/>
              <a:buNone/>
            </a:pPr>
            <a:endParaRPr sz="2800" i="0">
              <a:solidFill>
                <a:srgbClr val="00B050"/>
              </a:solidFill>
              <a:latin typeface="Arial"/>
              <a:ea typeface="Arial"/>
              <a:cs typeface="Arial"/>
              <a:sym typeface="Arial"/>
            </a:endParaRPr>
          </a:p>
        </p:txBody>
      </p:sp>
      <p:sp>
        <p:nvSpPr>
          <p:cNvPr id="663" name="Google Shape;663;p30"/>
          <p:cNvSpPr txBox="1"/>
          <p:nvPr/>
        </p:nvSpPr>
        <p:spPr>
          <a:xfrm>
            <a:off x="906884" y="2335532"/>
            <a:ext cx="2834290" cy="1590884"/>
          </a:xfrm>
          <a:prstGeom prst="rect">
            <a:avLst/>
          </a:prstGeom>
          <a:solidFill>
            <a:srgbClr val="E59DDC"/>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2060"/>
              </a:buClr>
              <a:buSzPts val="2800"/>
              <a:buFont typeface="Arial"/>
              <a:buNone/>
            </a:pPr>
            <a:r>
              <a:rPr lang="ar-MA" sz="2800" b="1" i="0">
                <a:solidFill>
                  <a:srgbClr val="002060"/>
                </a:solidFill>
                <a:latin typeface="Arial"/>
                <a:ea typeface="Arial"/>
                <a:cs typeface="Arial"/>
                <a:sym typeface="Arial"/>
              </a:rPr>
              <a:t>نموذج خاتمة نص إخباري</a:t>
            </a:r>
            <a:endParaRPr/>
          </a:p>
          <a:p>
            <a:pPr marL="0" marR="0" lvl="0" indent="0" algn="r" rtl="0">
              <a:lnSpc>
                <a:spcPct val="90000"/>
              </a:lnSpc>
              <a:spcBef>
                <a:spcPts val="1000"/>
              </a:spcBef>
              <a:spcAft>
                <a:spcPts val="0"/>
              </a:spcAft>
              <a:buClr>
                <a:srgbClr val="AEAEAE"/>
              </a:buClr>
              <a:buSzPts val="2800"/>
              <a:buFont typeface="Arial"/>
              <a:buNone/>
            </a:pPr>
            <a:endParaRPr sz="2800" i="0">
              <a:solidFill>
                <a:srgbClr val="00B05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pic>
        <p:nvPicPr>
          <p:cNvPr id="668" name="Google Shape;668;p31"/>
          <p:cNvPicPr preferRelativeResize="0"/>
          <p:nvPr/>
        </p:nvPicPr>
        <p:blipFill rotWithShape="1">
          <a:blip r:embed="rId3">
            <a:alphaModFix/>
          </a:blip>
          <a:srcRect/>
          <a:stretch/>
        </p:blipFill>
        <p:spPr>
          <a:xfrm>
            <a:off x="8617551" y="1119936"/>
            <a:ext cx="3087330" cy="831706"/>
          </a:xfrm>
          <a:prstGeom prst="rect">
            <a:avLst/>
          </a:prstGeom>
          <a:noFill/>
          <a:ln>
            <a:noFill/>
          </a:ln>
        </p:spPr>
      </p:pic>
      <p:sp>
        <p:nvSpPr>
          <p:cNvPr id="669" name="Google Shape;669;p31"/>
          <p:cNvSpPr txBox="1"/>
          <p:nvPr/>
        </p:nvSpPr>
        <p:spPr>
          <a:xfrm>
            <a:off x="1337188" y="150046"/>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a:solidFill>
                  <a:srgbClr val="7F7F7F"/>
                </a:solidFill>
                <a:latin typeface="Calibri"/>
                <a:ea typeface="Calibri"/>
                <a:cs typeface="Calibri"/>
                <a:sym typeface="Calibri"/>
              </a:rPr>
              <a:t>تقاسم المنتج: نمر إلى الاستماع إلى منتجكم، ثم نقدم التغذية الراجعة لتجويد المنتج. أدعوكم إلى الانصات بتركيز </a:t>
            </a:r>
            <a:endParaRPr sz="2000" b="1" i="0" u="none" strike="noStrike" cap="none">
              <a:solidFill>
                <a:srgbClr val="7F7F7F"/>
              </a:solidFill>
              <a:latin typeface="Calibri"/>
              <a:ea typeface="Calibri"/>
              <a:cs typeface="Calibri"/>
              <a:sym typeface="Calibri"/>
            </a:endParaRPr>
          </a:p>
        </p:txBody>
      </p:sp>
      <p:sp>
        <p:nvSpPr>
          <p:cNvPr id="670" name="Google Shape;670;p31"/>
          <p:cNvSpPr txBox="1"/>
          <p:nvPr/>
        </p:nvSpPr>
        <p:spPr>
          <a:xfrm>
            <a:off x="275303" y="560020"/>
            <a:ext cx="11429578" cy="430887"/>
          </a:xfrm>
          <a:prstGeom prst="rect">
            <a:avLst/>
          </a:prstGeom>
          <a:noFill/>
          <a:ln>
            <a:noFill/>
          </a:ln>
        </p:spPr>
        <p:txBody>
          <a:bodyPr spcFirstLastPara="1" wrap="square" lIns="0" tIns="0" rIns="0" bIns="0" anchor="t" anchorCtr="0">
            <a:spAutoFit/>
          </a:bodyPr>
          <a:lstStyle/>
          <a:p>
            <a:pPr marL="0" marR="0" lvl="0" indent="0" algn="r" rtl="1">
              <a:spcBef>
                <a:spcPts val="0"/>
              </a:spcBef>
              <a:spcAft>
                <a:spcPts val="0"/>
              </a:spcAft>
              <a:buClr>
                <a:srgbClr val="AEABAB"/>
              </a:buClr>
              <a:buSzPts val="1400"/>
              <a:buFont typeface="Calibri"/>
              <a:buNone/>
            </a:pPr>
            <a:r>
              <a:rPr lang="ar-MA" sz="1400">
                <a:solidFill>
                  <a:srgbClr val="AEAEAE"/>
                </a:solidFill>
                <a:latin typeface="Calibri"/>
                <a:ea typeface="Calibri"/>
                <a:cs typeface="Calibri"/>
                <a:sym typeface="Calibri"/>
              </a:rPr>
              <a:t>يختار المدرس عينة من التلاميذ لتقديم منتجها  وبعد الاستماع يختار نموذجا للمقدمة وآخر للعرض ونموذجا ثالثا للخاتمة، للتدوين على السبورة،  و يدعو باقي التلاميذ في المجموعات الأخرى إلى تقديم تغذية راجعة </a:t>
            </a:r>
            <a:r>
              <a:rPr lang="ar-MA" sz="1400" b="1">
                <a:solidFill>
                  <a:srgbClr val="AEAEAE"/>
                </a:solidFill>
                <a:latin typeface="Calibri"/>
                <a:ea typeface="Calibri"/>
                <a:cs typeface="Calibri"/>
                <a:sym typeface="Calibri"/>
              </a:rPr>
              <a:t>وتجويد المنتج  </a:t>
            </a:r>
            <a:r>
              <a:rPr lang="ar-MA" sz="1400">
                <a:solidFill>
                  <a:srgbClr val="AEAEAE"/>
                </a:solidFill>
                <a:latin typeface="Calibri"/>
                <a:ea typeface="Calibri"/>
                <a:cs typeface="Calibri"/>
                <a:sym typeface="Calibri"/>
              </a:rPr>
              <a:t>اعتمادا على شبكة معايير النجاح ، </a:t>
            </a:r>
            <a:endParaRPr sz="1200">
              <a:solidFill>
                <a:srgbClr val="AEABAB"/>
              </a:solidFill>
              <a:latin typeface="Arial"/>
              <a:ea typeface="Arial"/>
              <a:cs typeface="Arial"/>
              <a:sym typeface="Arial"/>
            </a:endParaRPr>
          </a:p>
        </p:txBody>
      </p:sp>
      <p:sp>
        <p:nvSpPr>
          <p:cNvPr id="671" name="Google Shape;671;p31"/>
          <p:cNvSpPr txBox="1"/>
          <p:nvPr/>
        </p:nvSpPr>
        <p:spPr>
          <a:xfrm>
            <a:off x="2484665" y="5349108"/>
            <a:ext cx="6194322"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Clr>
                <a:schemeClr val="dk1"/>
              </a:buClr>
              <a:buSzPts val="2400"/>
              <a:buFont typeface="Calibri"/>
              <a:buNone/>
            </a:pPr>
            <a:r>
              <a:rPr lang="ar-MA" sz="2400" b="1" i="0" u="none" strike="noStrike" cap="none">
                <a:solidFill>
                  <a:schemeClr val="dk1"/>
                </a:solidFill>
                <a:latin typeface="Calibri"/>
                <a:ea typeface="Calibri"/>
                <a:cs typeface="Calibri"/>
                <a:sym typeface="Calibri"/>
              </a:rPr>
              <a:t> يواكب المدرس الإجابات ويتعهدها بالتصويب والتعزيز.. </a:t>
            </a:r>
            <a:endParaRPr sz="2400" b="1" i="0" u="none" strike="noStrike" cap="none">
              <a:solidFill>
                <a:schemeClr val="dk1"/>
              </a:solidFill>
              <a:latin typeface="Calibri"/>
              <a:ea typeface="Calibri"/>
              <a:cs typeface="Calibri"/>
              <a:sym typeface="Calibri"/>
            </a:endParaRPr>
          </a:p>
        </p:txBody>
      </p:sp>
      <p:pic>
        <p:nvPicPr>
          <p:cNvPr id="672" name="Google Shape;672;p31" descr="‫Lovepik- صورة JPG-501123007 id صورة فوتوغرافية بحث - صور معلمة أنثى تكتب  على السبورة‬‎"/>
          <p:cNvPicPr preferRelativeResize="0"/>
          <p:nvPr/>
        </p:nvPicPr>
        <p:blipFill rotWithShape="1">
          <a:blip r:embed="rId4">
            <a:alphaModFix/>
          </a:blip>
          <a:srcRect/>
          <a:stretch/>
        </p:blipFill>
        <p:spPr>
          <a:xfrm>
            <a:off x="1938975" y="1951642"/>
            <a:ext cx="7285703" cy="3293806"/>
          </a:xfrm>
          <a:prstGeom prst="rect">
            <a:avLst/>
          </a:prstGeom>
          <a:noFill/>
          <a:ln>
            <a:noFill/>
          </a:ln>
        </p:spPr>
      </p:pic>
      <p:sp>
        <p:nvSpPr>
          <p:cNvPr id="673" name="Google Shape;673;p31"/>
          <p:cNvSpPr txBox="1"/>
          <p:nvPr/>
        </p:nvSpPr>
        <p:spPr>
          <a:xfrm>
            <a:off x="494250" y="6021322"/>
            <a:ext cx="11020725" cy="553316"/>
          </a:xfrm>
          <a:prstGeom prst="rect">
            <a:avLst/>
          </a:prstGeom>
          <a:solidFill>
            <a:srgbClr val="93DCF8"/>
          </a:solidFill>
          <a:ln>
            <a:noFill/>
          </a:ln>
        </p:spPr>
        <p:txBody>
          <a:bodyPr spcFirstLastPara="1" wrap="square" lIns="91425" tIns="45700" rIns="91425" bIns="45700" anchor="t" anchorCtr="0">
            <a:spAutoFit/>
          </a:bodyPr>
          <a:lstStyle/>
          <a:p>
            <a:pPr marL="0" marR="0" lvl="0" indent="0" algn="just" rtl="1">
              <a:lnSpc>
                <a:spcPct val="107000"/>
              </a:lnSpc>
              <a:spcBef>
                <a:spcPts val="0"/>
              </a:spcBef>
              <a:spcAft>
                <a:spcPts val="0"/>
              </a:spcAft>
              <a:buNone/>
            </a:pPr>
            <a:r>
              <a:rPr lang="ar-MA" sz="2800" i="0" u="none" strike="noStrike" cap="none">
                <a:solidFill>
                  <a:schemeClr val="dk2"/>
                </a:solidFill>
                <a:latin typeface="Calibri"/>
                <a:ea typeface="Calibri"/>
                <a:cs typeface="Calibri"/>
                <a:sym typeface="Calibri"/>
              </a:rPr>
              <a:t>بعد استواء المنتج النهائي على السبورة ، يطلب المدرس  من متعلم قراءة النص المشترك. </a:t>
            </a:r>
            <a:endParaRPr sz="2800" i="0" u="none" strike="noStrike" cap="none">
              <a:solidFill>
                <a:srgbClr val="FF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677"/>
        <p:cNvGrpSpPr/>
        <p:nvPr/>
      </p:nvGrpSpPr>
      <p:grpSpPr>
        <a:xfrm>
          <a:off x="0" y="0"/>
          <a:ext cx="0" cy="0"/>
          <a:chOff x="0" y="0"/>
          <a:chExt cx="0" cy="0"/>
        </a:xfrm>
      </p:grpSpPr>
      <p:grpSp>
        <p:nvGrpSpPr>
          <p:cNvPr id="678" name="Google Shape;678;p32"/>
          <p:cNvGrpSpPr/>
          <p:nvPr/>
        </p:nvGrpSpPr>
        <p:grpSpPr>
          <a:xfrm>
            <a:off x="812159" y="829917"/>
            <a:ext cx="10567685" cy="5198169"/>
            <a:chOff x="2184400" y="1402025"/>
            <a:chExt cx="7823200" cy="4942038"/>
          </a:xfrm>
        </p:grpSpPr>
        <p:sp>
          <p:nvSpPr>
            <p:cNvPr id="679" name="Google Shape;679;p3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680" name="Google Shape;680;p32"/>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1">
                <a:spcBef>
                  <a:spcPts val="0"/>
                </a:spcBef>
                <a:spcAft>
                  <a:spcPts val="0"/>
                </a:spcAft>
                <a:buNone/>
              </a:pPr>
              <a:r>
                <a:rPr lang="ar-MA" sz="4400" b="1" i="0" u="none" strike="noStrike" cap="none">
                  <a:solidFill>
                    <a:srgbClr val="92D050"/>
                  </a:solidFill>
                  <a:latin typeface="Calibri"/>
                  <a:ea typeface="Calibri"/>
                  <a:cs typeface="Calibri"/>
                  <a:sym typeface="Calibri"/>
                </a:rPr>
                <a:t>) الممارسة المستقلة(</a:t>
              </a:r>
              <a:endParaRPr sz="4400" b="1">
                <a:solidFill>
                  <a:srgbClr val="92D050"/>
                </a:solidFill>
                <a:latin typeface="Calibri"/>
                <a:ea typeface="Calibri"/>
                <a:cs typeface="Calibri"/>
                <a:sym typeface="Calibri"/>
              </a:endParaRPr>
            </a:p>
          </p:txBody>
        </p:sp>
      </p:grpSp>
      <p:grpSp>
        <p:nvGrpSpPr>
          <p:cNvPr id="681" name="Google Shape;681;p32"/>
          <p:cNvGrpSpPr/>
          <p:nvPr/>
        </p:nvGrpSpPr>
        <p:grpSpPr>
          <a:xfrm>
            <a:off x="8664315" y="5002108"/>
            <a:ext cx="2351651" cy="708937"/>
            <a:chOff x="8664315" y="5002108"/>
            <a:chExt cx="2351650" cy="708937"/>
          </a:xfrm>
        </p:grpSpPr>
        <p:sp>
          <p:nvSpPr>
            <p:cNvPr id="682" name="Google Shape;682;p32"/>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683" name="Google Shape;683;p32"/>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3600" b="1">
                  <a:solidFill>
                    <a:srgbClr val="000000"/>
                  </a:solidFill>
                  <a:latin typeface="Calibri"/>
                  <a:ea typeface="Calibri"/>
                  <a:cs typeface="Calibri"/>
                  <a:sym typeface="Calibri"/>
                </a:rPr>
                <a:t>15 دقيقة</a:t>
              </a:r>
              <a:endParaRPr/>
            </a:p>
          </p:txBody>
        </p:sp>
      </p:grpSp>
      <p:pic>
        <p:nvPicPr>
          <p:cNvPr id="684" name="Google Shape;684;p32"/>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pic>
        <p:nvPicPr>
          <p:cNvPr id="689" name="Google Shape;689;p33"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690" name="Google Shape;690;p33"/>
          <p:cNvSpPr txBox="1"/>
          <p:nvPr/>
        </p:nvSpPr>
        <p:spPr>
          <a:xfrm>
            <a:off x="919210" y="225267"/>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الكتابة المستقلة: تشتغلون الآن فرديا على كتابة نص/ تقرير إخباري انطلاقا من وضعية الكتابة وباحترام معايير النجاح.</a:t>
            </a:r>
            <a:endParaRPr sz="2000" b="1">
              <a:solidFill>
                <a:srgbClr val="7F7F7F"/>
              </a:solidFill>
              <a:latin typeface="Calibri"/>
              <a:ea typeface="Calibri"/>
              <a:cs typeface="Calibri"/>
              <a:sym typeface="Calibri"/>
            </a:endParaRPr>
          </a:p>
        </p:txBody>
      </p:sp>
      <p:sp>
        <p:nvSpPr>
          <p:cNvPr id="691" name="Google Shape;691;p33"/>
          <p:cNvSpPr txBox="1"/>
          <p:nvPr/>
        </p:nvSpPr>
        <p:spPr>
          <a:xfrm>
            <a:off x="1341679" y="580631"/>
            <a:ext cx="10161104" cy="292443"/>
          </a:xfrm>
          <a:prstGeom prst="rect">
            <a:avLst/>
          </a:prstGeom>
          <a:noFill/>
          <a:ln>
            <a:noFill/>
          </a:ln>
        </p:spPr>
        <p:txBody>
          <a:bodyPr spcFirstLastPara="1" wrap="square" lIns="91425" tIns="45700" rIns="91425" bIns="45700" anchor="ctr" anchorCtr="0">
            <a:normAutofit fontScale="92500" lnSpcReduction="10000"/>
          </a:bodyPr>
          <a:lstStyle/>
          <a:p>
            <a:pPr marL="0" marR="0" lvl="0" indent="0" algn="r" rtl="1">
              <a:lnSpc>
                <a:spcPct val="90000"/>
              </a:lnSpc>
              <a:spcBef>
                <a:spcPts val="0"/>
              </a:spcBef>
              <a:spcAft>
                <a:spcPts val="0"/>
              </a:spcAft>
              <a:buClr>
                <a:srgbClr val="AEABAB"/>
              </a:buClr>
              <a:buSzPct val="94594"/>
              <a:buFont typeface="Calibri"/>
              <a:buNone/>
            </a:pPr>
            <a:r>
              <a:rPr lang="ar-MA" sz="1600">
                <a:solidFill>
                  <a:srgbClr val="AEAEAE"/>
                </a:solidFill>
                <a:latin typeface="Calibri"/>
                <a:ea typeface="Calibri"/>
                <a:cs typeface="Calibri"/>
                <a:sym typeface="Calibri"/>
              </a:rPr>
              <a:t>يطلب المدرس من التلاميذ كتابة نص إخباري انطلاقا من وضعية الكتابة أدناه، ويواكب الإنجاز ويقدم الدعم اللازم لمن يحتاجه.</a:t>
            </a:r>
            <a:r>
              <a:rPr lang="ar-MA" sz="1400">
                <a:solidFill>
                  <a:srgbClr val="AEABAB"/>
                </a:solidFill>
                <a:latin typeface="Play"/>
                <a:ea typeface="Play"/>
                <a:cs typeface="Play"/>
                <a:sym typeface="Play"/>
              </a:rPr>
              <a:t>.</a:t>
            </a:r>
            <a:endParaRPr/>
          </a:p>
        </p:txBody>
      </p:sp>
      <p:pic>
        <p:nvPicPr>
          <p:cNvPr id="692" name="Google Shape;692;p33" descr="Une image contenant texte, écriture manuscrite, Police, lettre&#10;&#10;Le contenu généré par l’IA peut être incorrect."/>
          <p:cNvPicPr preferRelativeResize="0"/>
          <p:nvPr/>
        </p:nvPicPr>
        <p:blipFill rotWithShape="1">
          <a:blip r:embed="rId4">
            <a:alphaModFix/>
          </a:blip>
          <a:srcRect/>
          <a:stretch/>
        </p:blipFill>
        <p:spPr>
          <a:xfrm>
            <a:off x="946302" y="2554223"/>
            <a:ext cx="10299395" cy="33353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pic>
        <p:nvPicPr>
          <p:cNvPr id="697" name="Google Shape;697;p34"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698" name="Google Shape;698;p34"/>
          <p:cNvSpPr txBox="1"/>
          <p:nvPr/>
        </p:nvSpPr>
        <p:spPr>
          <a:xfrm>
            <a:off x="919210" y="225267"/>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الكتابة المستقلة: تشتغلون الآن فرديا على كتابة نص/ تقرير إخباري انطلاقا من وضعية الكتابة وباحترام معايير النجاح.</a:t>
            </a:r>
            <a:endParaRPr sz="2000" b="1">
              <a:solidFill>
                <a:srgbClr val="7F7F7F"/>
              </a:solidFill>
              <a:latin typeface="Calibri"/>
              <a:ea typeface="Calibri"/>
              <a:cs typeface="Calibri"/>
              <a:sym typeface="Calibri"/>
            </a:endParaRPr>
          </a:p>
        </p:txBody>
      </p:sp>
      <p:sp>
        <p:nvSpPr>
          <p:cNvPr id="699" name="Google Shape;699;p34"/>
          <p:cNvSpPr txBox="1"/>
          <p:nvPr/>
        </p:nvSpPr>
        <p:spPr>
          <a:xfrm>
            <a:off x="1341679" y="580631"/>
            <a:ext cx="10161104" cy="292443"/>
          </a:xfrm>
          <a:prstGeom prst="rect">
            <a:avLst/>
          </a:prstGeom>
          <a:noFill/>
          <a:ln>
            <a:noFill/>
          </a:ln>
        </p:spPr>
        <p:txBody>
          <a:bodyPr spcFirstLastPara="1" wrap="square" lIns="91425" tIns="45700" rIns="91425" bIns="45700" anchor="ctr" anchorCtr="0">
            <a:normAutofit fontScale="92500" lnSpcReduction="10000"/>
          </a:bodyPr>
          <a:lstStyle/>
          <a:p>
            <a:pPr marL="0" marR="0" lvl="0" indent="0" algn="r" rtl="1">
              <a:lnSpc>
                <a:spcPct val="90000"/>
              </a:lnSpc>
              <a:spcBef>
                <a:spcPts val="0"/>
              </a:spcBef>
              <a:spcAft>
                <a:spcPts val="0"/>
              </a:spcAft>
              <a:buClr>
                <a:srgbClr val="AEABAB"/>
              </a:buClr>
              <a:buSzPct val="94594"/>
              <a:buFont typeface="Calibri"/>
              <a:buNone/>
            </a:pPr>
            <a:r>
              <a:rPr lang="ar-MA" sz="1600">
                <a:solidFill>
                  <a:srgbClr val="AEAEAE"/>
                </a:solidFill>
                <a:latin typeface="Calibri"/>
                <a:ea typeface="Calibri"/>
                <a:cs typeface="Calibri"/>
                <a:sym typeface="Calibri"/>
              </a:rPr>
              <a:t>يطلب المدرس من التلاميذ كتابة نص إخباري انطلاقا من وضعية الكتابة أدناه، ويواكب الإنجاز ويقدم الدعم اللازم لمن يحتاجه.</a:t>
            </a:r>
            <a:r>
              <a:rPr lang="ar-MA" sz="1400">
                <a:solidFill>
                  <a:srgbClr val="AEABAB"/>
                </a:solidFill>
                <a:latin typeface="Play"/>
                <a:ea typeface="Play"/>
                <a:cs typeface="Play"/>
                <a:sym typeface="Play"/>
              </a:rPr>
              <a:t>.</a:t>
            </a:r>
            <a:endParaRPr/>
          </a:p>
        </p:txBody>
      </p:sp>
      <p:pic>
        <p:nvPicPr>
          <p:cNvPr id="700" name="Google Shape;700;p34" descr="Une image contenant texte, capture d’écran, Police, ligne&#10;&#10;Le contenu généré par l’IA peut être incorrect."/>
          <p:cNvPicPr preferRelativeResize="0"/>
          <p:nvPr/>
        </p:nvPicPr>
        <p:blipFill rotWithShape="1">
          <a:blip r:embed="rId4">
            <a:alphaModFix/>
          </a:blip>
          <a:srcRect/>
          <a:stretch/>
        </p:blipFill>
        <p:spPr>
          <a:xfrm>
            <a:off x="919210" y="2217314"/>
            <a:ext cx="10112584" cy="374103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pic>
        <p:nvPicPr>
          <p:cNvPr id="705" name="Google Shape;705;p35"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706" name="Google Shape;706;p35"/>
          <p:cNvSpPr txBox="1"/>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ورشة الكتابة: تنجزون المهمة باستحضار معايير النجاح، أمامكم 15  دقيقة</a:t>
            </a:r>
            <a:endParaRPr sz="2000" b="1">
              <a:solidFill>
                <a:srgbClr val="7F7F7F"/>
              </a:solidFill>
              <a:latin typeface="Calibri"/>
              <a:ea typeface="Calibri"/>
              <a:cs typeface="Calibri"/>
              <a:sym typeface="Calibri"/>
            </a:endParaRPr>
          </a:p>
        </p:txBody>
      </p:sp>
      <p:sp>
        <p:nvSpPr>
          <p:cNvPr id="707" name="Google Shape;707;p35"/>
          <p:cNvSpPr txBox="1"/>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p>
            <a:pPr marL="0" marR="0" lvl="0" indent="0" algn="r" rtl="1">
              <a:lnSpc>
                <a:spcPct val="90000"/>
              </a:lnSpc>
              <a:spcBef>
                <a:spcPts val="0"/>
              </a:spcBef>
              <a:spcAft>
                <a:spcPts val="0"/>
              </a:spcAft>
              <a:buClr>
                <a:srgbClr val="AEABAB"/>
              </a:buClr>
              <a:buSzPts val="1400"/>
              <a:buFont typeface="Calibri"/>
              <a:buNone/>
            </a:pPr>
            <a:r>
              <a:rPr lang="ar-MA" sz="1400">
                <a:solidFill>
                  <a:srgbClr val="AEAEAE"/>
                </a:solidFill>
                <a:latin typeface="Calibri"/>
                <a:ea typeface="Calibri"/>
                <a:cs typeface="Calibri"/>
                <a:sym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a:solidFill>
                  <a:srgbClr val="AEABAB"/>
                </a:solidFill>
                <a:latin typeface="Play"/>
                <a:ea typeface="Play"/>
                <a:cs typeface="Play"/>
                <a:sym typeface="Play"/>
              </a:rPr>
              <a:t>.</a:t>
            </a:r>
            <a:endParaRPr/>
          </a:p>
        </p:txBody>
      </p:sp>
      <p:pic>
        <p:nvPicPr>
          <p:cNvPr id="708" name="Google Shape;708;p35"/>
          <p:cNvPicPr preferRelativeResize="0"/>
          <p:nvPr/>
        </p:nvPicPr>
        <p:blipFill rotWithShape="1">
          <a:blip r:embed="rId4">
            <a:alphaModFix/>
          </a:blip>
          <a:srcRect/>
          <a:stretch/>
        </p:blipFill>
        <p:spPr>
          <a:xfrm>
            <a:off x="8300219" y="1231647"/>
            <a:ext cx="3087330" cy="831706"/>
          </a:xfrm>
          <a:prstGeom prst="rect">
            <a:avLst/>
          </a:prstGeom>
          <a:noFill/>
          <a:ln>
            <a:noFill/>
          </a:ln>
        </p:spPr>
      </p:pic>
      <p:sp>
        <p:nvSpPr>
          <p:cNvPr id="709" name="Google Shape;709;p35"/>
          <p:cNvSpPr/>
          <p:nvPr/>
        </p:nvSpPr>
        <p:spPr>
          <a:xfrm>
            <a:off x="1373406" y="2231104"/>
            <a:ext cx="8957187" cy="769441"/>
          </a:xfrm>
          <a:prstGeom prst="rect">
            <a:avLst/>
          </a:prstGeom>
          <a:noFill/>
          <a:ln w="38100" cap="flat" cmpd="sng">
            <a:solidFill>
              <a:srgbClr val="FFC000"/>
            </a:solidFill>
            <a:prstDash val="solid"/>
            <a:miter lim="800000"/>
            <a:headEnd type="none" w="sm" len="sm"/>
            <a:tailEnd type="none" w="sm" len="sm"/>
          </a:ln>
        </p:spPr>
        <p:txBody>
          <a:bodyPr spcFirstLastPara="1" wrap="square" lIns="91425" tIns="45700" rIns="91425" bIns="45700" anchor="ctr" anchorCtr="0">
            <a:spAutoFit/>
          </a:bodyPr>
          <a:lstStyle/>
          <a:p>
            <a:pPr marL="0" marR="0" lvl="0" indent="0" algn="ctr" rtl="1">
              <a:lnSpc>
                <a:spcPct val="100000"/>
              </a:lnSpc>
              <a:spcBef>
                <a:spcPts val="0"/>
              </a:spcBef>
              <a:spcAft>
                <a:spcPts val="0"/>
              </a:spcAft>
              <a:buNone/>
            </a:pPr>
            <a:r>
              <a:rPr lang="ar-MA" sz="4400" b="1">
                <a:solidFill>
                  <a:schemeClr val="dk1"/>
                </a:solidFill>
                <a:latin typeface="Calibri"/>
                <a:ea typeface="Calibri"/>
                <a:cs typeface="Calibri"/>
                <a:sym typeface="Calibri"/>
              </a:rPr>
              <a:t>فترة الإنجاز </a:t>
            </a:r>
            <a:endParaRPr sz="4400" b="0" i="0" u="none" strike="noStrike" cap="none">
              <a:solidFill>
                <a:schemeClr val="dk1"/>
              </a:solidFill>
              <a:latin typeface="Calibri"/>
              <a:ea typeface="Calibri"/>
              <a:cs typeface="Calibri"/>
              <a:sym typeface="Calibri"/>
            </a:endParaRPr>
          </a:p>
        </p:txBody>
      </p:sp>
      <p:pic>
        <p:nvPicPr>
          <p:cNvPr id="710" name="Google Shape;710;p35"/>
          <p:cNvPicPr preferRelativeResize="0"/>
          <p:nvPr/>
        </p:nvPicPr>
        <p:blipFill rotWithShape="1">
          <a:blip r:embed="rId5">
            <a:alphaModFix/>
          </a:blip>
          <a:srcRect/>
          <a:stretch/>
        </p:blipFill>
        <p:spPr>
          <a:xfrm>
            <a:off x="7905136" y="3122503"/>
            <a:ext cx="3568152" cy="365192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pic>
        <p:nvPicPr>
          <p:cNvPr id="715" name="Google Shape;715;p36"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716" name="Google Shape;716;p36"/>
          <p:cNvSpPr txBox="1"/>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ورشة الكتابة: تنجزون المهمة باستحضار معايير النجاح، أمامكم 15  دقيقة</a:t>
            </a:r>
            <a:endParaRPr sz="2000" b="1">
              <a:solidFill>
                <a:srgbClr val="7F7F7F"/>
              </a:solidFill>
              <a:latin typeface="Calibri"/>
              <a:ea typeface="Calibri"/>
              <a:cs typeface="Calibri"/>
              <a:sym typeface="Calibri"/>
            </a:endParaRPr>
          </a:p>
        </p:txBody>
      </p:sp>
      <p:sp>
        <p:nvSpPr>
          <p:cNvPr id="717" name="Google Shape;717;p36"/>
          <p:cNvSpPr txBox="1"/>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p>
            <a:pPr marL="0" marR="0" lvl="0" indent="0" algn="r" rtl="1">
              <a:lnSpc>
                <a:spcPct val="90000"/>
              </a:lnSpc>
              <a:spcBef>
                <a:spcPts val="0"/>
              </a:spcBef>
              <a:spcAft>
                <a:spcPts val="0"/>
              </a:spcAft>
              <a:buClr>
                <a:srgbClr val="AEABAB"/>
              </a:buClr>
              <a:buSzPts val="1400"/>
              <a:buFont typeface="Calibri"/>
              <a:buNone/>
            </a:pPr>
            <a:r>
              <a:rPr lang="ar-MA" sz="1400">
                <a:solidFill>
                  <a:srgbClr val="AEAEAE"/>
                </a:solidFill>
                <a:latin typeface="Calibri"/>
                <a:ea typeface="Calibri"/>
                <a:cs typeface="Calibri"/>
                <a:sym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a:solidFill>
                  <a:srgbClr val="AEABAB"/>
                </a:solidFill>
                <a:latin typeface="Play"/>
                <a:ea typeface="Play"/>
                <a:cs typeface="Play"/>
                <a:sym typeface="Play"/>
              </a:rPr>
              <a:t>.</a:t>
            </a:r>
            <a:endParaRPr/>
          </a:p>
        </p:txBody>
      </p:sp>
      <p:pic>
        <p:nvPicPr>
          <p:cNvPr id="718" name="Google Shape;718;p36"/>
          <p:cNvPicPr preferRelativeResize="0"/>
          <p:nvPr/>
        </p:nvPicPr>
        <p:blipFill rotWithShape="1">
          <a:blip r:embed="rId4">
            <a:alphaModFix/>
          </a:blip>
          <a:srcRect/>
          <a:stretch/>
        </p:blipFill>
        <p:spPr>
          <a:xfrm>
            <a:off x="8150942" y="1147124"/>
            <a:ext cx="3087330" cy="831706"/>
          </a:xfrm>
          <a:prstGeom prst="rect">
            <a:avLst/>
          </a:prstGeom>
          <a:noFill/>
          <a:ln>
            <a:noFill/>
          </a:ln>
        </p:spPr>
      </p:pic>
      <p:sp>
        <p:nvSpPr>
          <p:cNvPr id="719" name="Google Shape;719;p36"/>
          <p:cNvSpPr txBox="1"/>
          <p:nvPr/>
        </p:nvSpPr>
        <p:spPr>
          <a:xfrm>
            <a:off x="4365819" y="1583092"/>
            <a:ext cx="2834290" cy="457781"/>
          </a:xfrm>
          <a:prstGeom prst="rect">
            <a:avLst/>
          </a:prstGeom>
          <a:solidFill>
            <a:srgbClr val="93DCF8"/>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B050"/>
              </a:buClr>
              <a:buSzPts val="2800"/>
              <a:buFont typeface="Arial"/>
              <a:buNone/>
            </a:pPr>
            <a:r>
              <a:rPr lang="ar-MA" sz="2800" b="1" i="0">
                <a:solidFill>
                  <a:srgbClr val="00B050"/>
                </a:solidFill>
                <a:latin typeface="Arial"/>
                <a:ea typeface="Arial"/>
                <a:cs typeface="Arial"/>
                <a:sym typeface="Arial"/>
              </a:rPr>
              <a:t>منجز الوضعية</a:t>
            </a:r>
            <a:endParaRPr/>
          </a:p>
          <a:p>
            <a:pPr marL="0" marR="0" lvl="0" indent="0" algn="r" rtl="0">
              <a:lnSpc>
                <a:spcPct val="90000"/>
              </a:lnSpc>
              <a:spcBef>
                <a:spcPts val="1000"/>
              </a:spcBef>
              <a:spcAft>
                <a:spcPts val="0"/>
              </a:spcAft>
              <a:buClr>
                <a:srgbClr val="AEAEAE"/>
              </a:buClr>
              <a:buSzPts val="2800"/>
              <a:buFont typeface="Arial"/>
              <a:buNone/>
            </a:pPr>
            <a:endParaRPr sz="2800" i="0">
              <a:solidFill>
                <a:srgbClr val="00B050"/>
              </a:solidFill>
              <a:latin typeface="Arial"/>
              <a:ea typeface="Arial"/>
              <a:cs typeface="Arial"/>
              <a:sym typeface="Arial"/>
            </a:endParaRPr>
          </a:p>
        </p:txBody>
      </p:sp>
      <p:sp>
        <p:nvSpPr>
          <p:cNvPr id="720" name="Google Shape;720;p36"/>
          <p:cNvSpPr txBox="1"/>
          <p:nvPr/>
        </p:nvSpPr>
        <p:spPr>
          <a:xfrm>
            <a:off x="693095" y="2307808"/>
            <a:ext cx="10396622" cy="4284506"/>
          </a:xfrm>
          <a:prstGeom prst="rect">
            <a:avLst/>
          </a:prstGeom>
          <a:solidFill>
            <a:srgbClr val="F2F2F2"/>
          </a:solidFill>
          <a:ln>
            <a:noFill/>
          </a:ln>
        </p:spPr>
        <p:txBody>
          <a:bodyPr spcFirstLastPara="1" wrap="square" lIns="91425" tIns="45700" rIns="91425" bIns="45700" anchor="t" anchorCtr="0">
            <a:spAutoFit/>
          </a:bodyPr>
          <a:lstStyle/>
          <a:p>
            <a:pPr marL="0" marR="0" lvl="0" indent="0" algn="just" rtl="1">
              <a:lnSpc>
                <a:spcPct val="107000"/>
              </a:lnSpc>
              <a:spcBef>
                <a:spcPts val="0"/>
              </a:spcBef>
              <a:spcAft>
                <a:spcPts val="0"/>
              </a:spcAft>
              <a:buNone/>
            </a:pPr>
            <a:r>
              <a:rPr lang="ar-MA" sz="32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pic>
        <p:nvPicPr>
          <p:cNvPr id="725" name="Google Shape;725;p37"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pic>
        <p:nvPicPr>
          <p:cNvPr id="726" name="Google Shape;726;p37" descr="Chronomètre Pro ‒ Applis sur Google Play"/>
          <p:cNvPicPr preferRelativeResize="0"/>
          <p:nvPr/>
        </p:nvPicPr>
        <p:blipFill rotWithShape="1">
          <a:blip r:embed="rId4">
            <a:alphaModFix/>
          </a:blip>
          <a:srcRect/>
          <a:stretch/>
        </p:blipFill>
        <p:spPr>
          <a:xfrm>
            <a:off x="9677055" y="1232561"/>
            <a:ext cx="1995949" cy="1548701"/>
          </a:xfrm>
          <a:prstGeom prst="rect">
            <a:avLst/>
          </a:prstGeom>
          <a:noFill/>
          <a:ln>
            <a:noFill/>
          </a:ln>
        </p:spPr>
      </p:pic>
      <p:sp>
        <p:nvSpPr>
          <p:cNvPr id="727" name="Google Shape;727;p37"/>
          <p:cNvSpPr txBox="1"/>
          <p:nvPr/>
        </p:nvSpPr>
        <p:spPr>
          <a:xfrm>
            <a:off x="-118622" y="472837"/>
            <a:ext cx="12082419" cy="510898"/>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BAB"/>
              </a:buClr>
              <a:buSzPts val="1400"/>
              <a:buFont typeface="Arial"/>
              <a:buNone/>
            </a:pPr>
            <a:r>
              <a:rPr lang="ar-MA" sz="1400">
                <a:solidFill>
                  <a:srgbClr val="AEAEAE"/>
                </a:solidFill>
                <a:latin typeface="Arial"/>
                <a:ea typeface="Arial"/>
                <a:cs typeface="Arial"/>
                <a:sym typeface="Arial"/>
              </a:rPr>
              <a:t>يختار المدرس عينة عشوائية ( ثلاثة نماذج أو أربعة) وينبه جماعة الفصل إلى الإنصات لزملائهم تباعا. وفي أثناء ذلك يتدخل المدرس للتوجيه وتقديم التغذية الراجعة المناسبة. ويمكنه مطالبة التلميذ العارض بتعليل اختياره، كما يمكنه مطالبة باقي التلاميذ بإبداء رأيهم في منتوج زميلهم وتقويمه باستثمار معايير النجاح.</a:t>
            </a:r>
            <a:r>
              <a:rPr lang="ar-MA" sz="1400" i="1">
                <a:solidFill>
                  <a:srgbClr val="AEABAB"/>
                </a:solidFill>
                <a:latin typeface="Calibri"/>
                <a:ea typeface="Calibri"/>
                <a:cs typeface="Calibri"/>
                <a:sym typeface="Calibri"/>
              </a:rPr>
              <a:t>.</a:t>
            </a:r>
            <a:endParaRPr sz="1400" i="1">
              <a:solidFill>
                <a:schemeClr val="dk1"/>
              </a:solidFill>
              <a:latin typeface="Calibri"/>
              <a:ea typeface="Calibri"/>
              <a:cs typeface="Calibri"/>
              <a:sym typeface="Calibri"/>
            </a:endParaRPr>
          </a:p>
        </p:txBody>
      </p:sp>
      <p:sp>
        <p:nvSpPr>
          <p:cNvPr id="728" name="Google Shape;728;p37"/>
          <p:cNvSpPr txBox="1"/>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القراءة وتقديم التغذية الراجعة: انقضت مدة الإنجاز، لننصت إلى بعض إبداعاتكم.</a:t>
            </a:r>
            <a:endParaRPr/>
          </a:p>
        </p:txBody>
      </p:sp>
      <p:pic>
        <p:nvPicPr>
          <p:cNvPr id="729" name="Google Shape;729;p37" descr="Tableau de classe : résultats (1,7 million) d’images libres de droits, de  photos de stock et d’illustrations | Shutterstock"/>
          <p:cNvPicPr preferRelativeResize="0"/>
          <p:nvPr/>
        </p:nvPicPr>
        <p:blipFill rotWithShape="1">
          <a:blip r:embed="rId5">
            <a:alphaModFix/>
          </a:blip>
          <a:srcRect b="17950"/>
          <a:stretch/>
        </p:blipFill>
        <p:spPr>
          <a:xfrm>
            <a:off x="3372465" y="2005782"/>
            <a:ext cx="6381135" cy="3312244"/>
          </a:xfrm>
          <a:prstGeom prst="rect">
            <a:avLst/>
          </a:prstGeom>
          <a:noFill/>
          <a:ln>
            <a:noFill/>
          </a:ln>
        </p:spPr>
      </p:pic>
      <p:pic>
        <p:nvPicPr>
          <p:cNvPr id="730" name="Google Shape;730;p37" descr="المايك - ويكيبيديا"/>
          <p:cNvPicPr preferRelativeResize="0"/>
          <p:nvPr/>
        </p:nvPicPr>
        <p:blipFill rotWithShape="1">
          <a:blip r:embed="rId6">
            <a:alphaModFix/>
          </a:blip>
          <a:srcRect/>
          <a:stretch/>
        </p:blipFill>
        <p:spPr>
          <a:xfrm rot="-6559396" flipH="1">
            <a:off x="272457" y="3198840"/>
            <a:ext cx="3732780" cy="2484000"/>
          </a:xfrm>
          <a:prstGeom prst="rect">
            <a:avLst/>
          </a:prstGeom>
          <a:noFill/>
          <a:ln>
            <a:noFill/>
          </a:ln>
        </p:spPr>
      </p:pic>
      <p:sp>
        <p:nvSpPr>
          <p:cNvPr id="731" name="Google Shape;731;p37"/>
          <p:cNvSpPr txBox="1"/>
          <p:nvPr/>
        </p:nvSpPr>
        <p:spPr>
          <a:xfrm>
            <a:off x="5093109" y="5648488"/>
            <a:ext cx="6579895"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Clr>
                <a:schemeClr val="dk1"/>
              </a:buClr>
              <a:buSzPts val="2400"/>
              <a:buFont typeface="Calibri"/>
              <a:buNone/>
            </a:pPr>
            <a:r>
              <a:rPr lang="ar-MA" sz="2400" b="1" i="0" u="none" strike="noStrike" cap="none">
                <a:solidFill>
                  <a:schemeClr val="dk1"/>
                </a:solidFill>
                <a:latin typeface="Calibri"/>
                <a:ea typeface="Calibri"/>
                <a:cs typeface="Calibri"/>
                <a:sym typeface="Calibri"/>
              </a:rPr>
              <a:t>التقاسم وتقديم التغذية الراجعة، باعتماد شبكة معايير النجاح</a:t>
            </a: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pic>
        <p:nvPicPr>
          <p:cNvPr id="736" name="Google Shape;736;p38"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737" name="Google Shape;737;p38"/>
          <p:cNvSpPr txBox="1"/>
          <p:nvPr/>
        </p:nvSpPr>
        <p:spPr>
          <a:xfrm>
            <a:off x="4228167" y="1094669"/>
            <a:ext cx="3352503" cy="831706"/>
          </a:xfrm>
          <a:prstGeom prst="rect">
            <a:avLst/>
          </a:prstGeom>
          <a:solidFill>
            <a:srgbClr val="FFC000"/>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2060"/>
              </a:buClr>
              <a:buSzPts val="2800"/>
              <a:buFont typeface="Arial"/>
              <a:buNone/>
            </a:pPr>
            <a:r>
              <a:rPr lang="ar-MA" sz="2800" b="1" i="0">
                <a:solidFill>
                  <a:srgbClr val="002060"/>
                </a:solidFill>
                <a:latin typeface="Arial"/>
                <a:ea typeface="Arial"/>
                <a:cs typeface="Arial"/>
                <a:sym typeface="Arial"/>
              </a:rPr>
              <a:t>الاستثمار والتشجيع على مواصلة الكتابة</a:t>
            </a:r>
            <a:endParaRPr/>
          </a:p>
          <a:p>
            <a:pPr marL="0" marR="0" lvl="0" indent="0" algn="r" rtl="0">
              <a:lnSpc>
                <a:spcPct val="90000"/>
              </a:lnSpc>
              <a:spcBef>
                <a:spcPts val="1000"/>
              </a:spcBef>
              <a:spcAft>
                <a:spcPts val="0"/>
              </a:spcAft>
              <a:buClr>
                <a:srgbClr val="AEAEAE"/>
              </a:buClr>
              <a:buSzPts val="2800"/>
              <a:buFont typeface="Arial"/>
              <a:buNone/>
            </a:pPr>
            <a:endParaRPr sz="2800" i="0">
              <a:solidFill>
                <a:srgbClr val="00B050"/>
              </a:solidFill>
              <a:latin typeface="Arial"/>
              <a:ea typeface="Arial"/>
              <a:cs typeface="Arial"/>
              <a:sym typeface="Arial"/>
            </a:endParaRPr>
          </a:p>
        </p:txBody>
      </p:sp>
      <p:sp>
        <p:nvSpPr>
          <p:cNvPr id="738" name="Google Shape;738;p38"/>
          <p:cNvSpPr txBox="1"/>
          <p:nvPr/>
        </p:nvSpPr>
        <p:spPr>
          <a:xfrm>
            <a:off x="919210" y="215435"/>
            <a:ext cx="10468339" cy="292443"/>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F7F7F"/>
              </a:buClr>
              <a:buSzPts val="2222"/>
              <a:buFont typeface="Calibri"/>
              <a:buNone/>
            </a:pPr>
            <a:r>
              <a:rPr lang="ar-MA" sz="2000" b="1">
                <a:solidFill>
                  <a:srgbClr val="7F7F7F"/>
                </a:solidFill>
                <a:latin typeface="Calibri"/>
                <a:ea typeface="Calibri"/>
                <a:cs typeface="Calibri"/>
                <a:sym typeface="Calibri"/>
              </a:rPr>
              <a:t>الاستثمار وتعزيز التعلم بالتشجيع على إعادة الكتابة</a:t>
            </a:r>
            <a:endParaRPr/>
          </a:p>
        </p:txBody>
      </p:sp>
      <p:sp>
        <p:nvSpPr>
          <p:cNvPr id="739" name="Google Shape;739;p38"/>
          <p:cNvSpPr txBox="1"/>
          <p:nvPr/>
        </p:nvSpPr>
        <p:spPr>
          <a:xfrm>
            <a:off x="415048" y="559769"/>
            <a:ext cx="11168486" cy="336939"/>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AEABAB"/>
              </a:buClr>
              <a:buSzPts val="1400"/>
              <a:buFont typeface="Calibri"/>
              <a:buNone/>
            </a:pPr>
            <a:r>
              <a:rPr lang="ar-MA" sz="1400">
                <a:solidFill>
                  <a:srgbClr val="AEAEAE"/>
                </a:solidFill>
                <a:latin typeface="Calibri"/>
                <a:ea typeface="Calibri"/>
                <a:cs typeface="Calibri"/>
                <a:sym typeface="Calibri"/>
              </a:rPr>
              <a:t>ينوه المدرس بتفاعل متعلميه وانخراطهم الجاد في النشاط، ويشجعهم على مواصلة الكتابة، والتمرس عليها من خلال كتابة تقارير إخبارية بسيطة حول  اختراع تكنولوجي حديث ، من أجل صقل مواهبهم في الكتابة الإعلامية وتطويرها</a:t>
            </a:r>
            <a:r>
              <a:rPr lang="ar-MA" sz="1400">
                <a:solidFill>
                  <a:srgbClr val="AEABAB"/>
                </a:solidFill>
                <a:latin typeface="Play"/>
                <a:ea typeface="Play"/>
                <a:cs typeface="Play"/>
                <a:sym typeface="Play"/>
              </a:rPr>
              <a:t>.</a:t>
            </a:r>
            <a:endParaRPr/>
          </a:p>
        </p:txBody>
      </p:sp>
      <p:sp>
        <p:nvSpPr>
          <p:cNvPr id="740" name="Google Shape;740;p38"/>
          <p:cNvSpPr txBox="1"/>
          <p:nvPr/>
        </p:nvSpPr>
        <p:spPr>
          <a:xfrm>
            <a:off x="1180247" y="2240713"/>
            <a:ext cx="10403287" cy="2397411"/>
          </a:xfrm>
          <a:prstGeom prst="rect">
            <a:avLst/>
          </a:prstGeom>
          <a:solidFill>
            <a:srgbClr val="F2CDED"/>
          </a:solidFill>
          <a:ln>
            <a:noFill/>
          </a:ln>
        </p:spPr>
        <p:txBody>
          <a:bodyPr spcFirstLastPara="1" wrap="square" lIns="91425" tIns="45700" rIns="91425" bIns="45700" anchor="t" anchorCtr="0">
            <a:spAutoFit/>
          </a:bodyPr>
          <a:lstStyle/>
          <a:p>
            <a:pPr marL="0" marR="0" lvl="0" indent="0" algn="just" rtl="1">
              <a:lnSpc>
                <a:spcPct val="107000"/>
              </a:lnSpc>
              <a:spcBef>
                <a:spcPts val="0"/>
              </a:spcBef>
              <a:spcAft>
                <a:spcPts val="0"/>
              </a:spcAft>
              <a:buNone/>
            </a:pPr>
            <a:r>
              <a:rPr lang="ar-MA" sz="2800" b="1">
                <a:solidFill>
                  <a:srgbClr val="FF0000"/>
                </a:solidFill>
                <a:latin typeface="Calibri"/>
                <a:ea typeface="Calibri"/>
                <a:cs typeface="Calibri"/>
                <a:sym typeface="Calibri"/>
              </a:rPr>
              <a:t>توجيه</a:t>
            </a:r>
            <a:r>
              <a:rPr lang="ar-MA" sz="2800">
                <a:solidFill>
                  <a:schemeClr val="dk2"/>
                </a:solidFill>
                <a:latin typeface="Calibri"/>
                <a:ea typeface="Calibri"/>
                <a:cs typeface="Calibri"/>
                <a:sym typeface="Calibri"/>
              </a:rPr>
              <a:t>: في نهاية النشاط، يدعو المدرس التلاميذ الذين لم يكملوا الإنجاز خلال فترة الممارسة المستقلة إلى مواصلة العمل في المنزل، باستثمار توصيات التقويم والتغذية الراجعة. كما يدعو باقي التلاميذ إلى مواصلة كتابة تقارير إخبارية حول بعض المخترعات التكنولوجية الحديثة.... لصقل مهاراتهم في الكتابة الإعلامية، مع إمكانية المشاركة بها أو نشرها في موقع المؤسسة أو صفحاته الإلكترونية أو مجلة المؤسسة/ القسم...</a:t>
            </a:r>
            <a:endParaRPr/>
          </a:p>
        </p:txBody>
      </p:sp>
      <p:pic>
        <p:nvPicPr>
          <p:cNvPr id="741" name="Google Shape;741;p38" descr="Écrire à la main sur un cahier sur fond clair | Photo Premium"/>
          <p:cNvPicPr preferRelativeResize="0"/>
          <p:nvPr/>
        </p:nvPicPr>
        <p:blipFill rotWithShape="1">
          <a:blip r:embed="rId4">
            <a:alphaModFix/>
          </a:blip>
          <a:srcRect/>
          <a:stretch/>
        </p:blipFill>
        <p:spPr>
          <a:xfrm>
            <a:off x="138697" y="5099147"/>
            <a:ext cx="2663795" cy="166140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745"/>
        <p:cNvGrpSpPr/>
        <p:nvPr/>
      </p:nvGrpSpPr>
      <p:grpSpPr>
        <a:xfrm>
          <a:off x="0" y="0"/>
          <a:ext cx="0" cy="0"/>
          <a:chOff x="0" y="0"/>
          <a:chExt cx="0" cy="0"/>
        </a:xfrm>
      </p:grpSpPr>
      <p:grpSp>
        <p:nvGrpSpPr>
          <p:cNvPr id="746" name="Google Shape;746;p39"/>
          <p:cNvGrpSpPr/>
          <p:nvPr/>
        </p:nvGrpSpPr>
        <p:grpSpPr>
          <a:xfrm>
            <a:off x="812158" y="844906"/>
            <a:ext cx="10567685" cy="5198169"/>
            <a:chOff x="2184399" y="1402024"/>
            <a:chExt cx="7823200" cy="4942038"/>
          </a:xfrm>
        </p:grpSpPr>
        <p:sp>
          <p:nvSpPr>
            <p:cNvPr id="747" name="Google Shape;747;p39"/>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748" name="Google Shape;748;p3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grpSp>
        <p:nvGrpSpPr>
          <p:cNvPr id="749" name="Google Shape;749;p39"/>
          <p:cNvGrpSpPr/>
          <p:nvPr/>
        </p:nvGrpSpPr>
        <p:grpSpPr>
          <a:xfrm>
            <a:off x="8559384" y="4917801"/>
            <a:ext cx="2662518" cy="936371"/>
            <a:chOff x="8559384" y="4917801"/>
            <a:chExt cx="2662517" cy="936370"/>
          </a:xfrm>
        </p:grpSpPr>
        <p:sp>
          <p:nvSpPr>
            <p:cNvPr id="750" name="Google Shape;750;p3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751" name="Google Shape;751;p39"/>
            <p:cNvSpPr/>
            <p:nvPr/>
          </p:nvSpPr>
          <p:spPr>
            <a:xfrm>
              <a:off x="8559384" y="5060928"/>
              <a:ext cx="180670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600" b="1">
                  <a:solidFill>
                    <a:srgbClr val="000000"/>
                  </a:solidFill>
                  <a:latin typeface="Calibri"/>
                  <a:ea typeface="Calibri"/>
                  <a:cs typeface="Calibri"/>
                  <a:sym typeface="Calibri"/>
                </a:rPr>
                <a:t> 5دقائق</a:t>
              </a:r>
              <a:endParaRPr/>
            </a:p>
          </p:txBody>
        </p:sp>
      </p:grpSp>
      <p:sp>
        <p:nvSpPr>
          <p:cNvPr id="752" name="Google Shape;752;p39"/>
          <p:cNvSpPr txBox="1"/>
          <p:nvPr/>
        </p:nvSpPr>
        <p:spPr>
          <a:xfrm>
            <a:off x="2455648" y="3675675"/>
            <a:ext cx="7007087"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753" name="Google Shape;753;p39"/>
          <p:cNvPicPr preferRelativeResize="0"/>
          <p:nvPr/>
        </p:nvPicPr>
        <p:blipFill rotWithShape="1">
          <a:blip r:embed="rId4">
            <a:alphaModFix/>
          </a:blip>
          <a:srcRect/>
          <a:stretch/>
        </p:blipFill>
        <p:spPr>
          <a:xfrm>
            <a:off x="5287051" y="1448277"/>
            <a:ext cx="2084271" cy="208427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40"/>
          <p:cNvSpPr txBox="1"/>
          <p:nvPr/>
        </p:nvSpPr>
        <p:spPr>
          <a:xfrm>
            <a:off x="78656" y="173067"/>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من يذكرني بالهدف من درس اليوم؟</a:t>
            </a:r>
            <a:endParaRPr sz="1800">
              <a:solidFill>
                <a:schemeClr val="dk1"/>
              </a:solidFill>
              <a:latin typeface="Arial"/>
              <a:ea typeface="Arial"/>
              <a:cs typeface="Arial"/>
              <a:sym typeface="Arial"/>
            </a:endParaRPr>
          </a:p>
        </p:txBody>
      </p:sp>
      <p:sp>
        <p:nvSpPr>
          <p:cNvPr id="759" name="Google Shape;759;p40"/>
          <p:cNvSpPr txBox="1"/>
          <p:nvPr/>
        </p:nvSpPr>
        <p:spPr>
          <a:xfrm>
            <a:off x="2232894" y="531479"/>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sz="1400" b="0" i="0" u="none" strike="noStrike" cap="none">
              <a:solidFill>
                <a:srgbClr val="AEABAB"/>
              </a:solidFill>
              <a:latin typeface="Calibri"/>
              <a:ea typeface="Calibri"/>
              <a:cs typeface="Calibri"/>
              <a:sym typeface="Calibri"/>
            </a:endParaRPr>
          </a:p>
        </p:txBody>
      </p:sp>
      <p:sp>
        <p:nvSpPr>
          <p:cNvPr id="760" name="Google Shape;760;p40"/>
          <p:cNvSpPr/>
          <p:nvPr/>
        </p:nvSpPr>
        <p:spPr>
          <a:xfrm>
            <a:off x="595491" y="2617675"/>
            <a:ext cx="10018103"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Clr>
                <a:schemeClr val="dk1"/>
              </a:buClr>
              <a:buSzPts val="3200"/>
              <a:buFont typeface="Calibri"/>
              <a:buNone/>
            </a:pPr>
            <a:r>
              <a:rPr lang="ar-MA" sz="3200" b="1" i="0" u="none" strike="noStrike" cap="none">
                <a:solidFill>
                  <a:schemeClr val="dk1"/>
                </a:solidFill>
                <a:latin typeface="Calibri"/>
                <a:ea typeface="Calibri"/>
                <a:cs typeface="Calibri"/>
                <a:sym typeface="Calibri"/>
              </a:rPr>
              <a:t>1- الهدف من درس اليوم هو: كتابة نص إخباري حول اختراع تكنولوجي حديث.</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41"/>
          <p:cNvSpPr txBox="1"/>
          <p:nvPr/>
        </p:nvSpPr>
        <p:spPr>
          <a:xfrm>
            <a:off x="0" y="152759"/>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ماذا تعرفنا خلال الحصة؟</a:t>
            </a:r>
            <a:endParaRPr sz="1800">
              <a:solidFill>
                <a:schemeClr val="dk1"/>
              </a:solidFill>
              <a:latin typeface="Arial"/>
              <a:ea typeface="Arial"/>
              <a:cs typeface="Arial"/>
              <a:sym typeface="Arial"/>
            </a:endParaRPr>
          </a:p>
        </p:txBody>
      </p:sp>
      <p:sp>
        <p:nvSpPr>
          <p:cNvPr id="766" name="Google Shape;766;p41"/>
          <p:cNvSpPr txBox="1"/>
          <p:nvPr/>
        </p:nvSpPr>
        <p:spPr>
          <a:xfrm>
            <a:off x="2087472" y="580638"/>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يطلب المدرس من المتعلمين التذكير بعناصر النص الإخباري وخطاطته الإخبارية..</a:t>
            </a:r>
            <a:endParaRPr sz="4400" b="0" i="0" u="none" strike="noStrike" cap="none">
              <a:solidFill>
                <a:schemeClr val="dk1"/>
              </a:solidFill>
              <a:latin typeface="Calibri"/>
              <a:ea typeface="Calibri"/>
              <a:cs typeface="Calibri"/>
              <a:sym typeface="Calibri"/>
            </a:endParaRPr>
          </a:p>
        </p:txBody>
      </p:sp>
      <p:sp>
        <p:nvSpPr>
          <p:cNvPr id="767" name="Google Shape;767;p41"/>
          <p:cNvSpPr/>
          <p:nvPr/>
        </p:nvSpPr>
        <p:spPr>
          <a:xfrm>
            <a:off x="929789" y="2005780"/>
            <a:ext cx="10018103" cy="3392129"/>
          </a:xfrm>
          <a:prstGeom prst="roundRect">
            <a:avLst>
              <a:gd name="adj" fmla="val 16667"/>
            </a:avLst>
          </a:prstGeom>
          <a:solidFill>
            <a:srgbClr val="FAE2D5"/>
          </a:solid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a:solidFill>
                  <a:schemeClr val="dk1"/>
                </a:solidFill>
                <a:latin typeface="Calibri"/>
                <a:ea typeface="Calibri"/>
                <a:cs typeface="Calibri"/>
                <a:sym typeface="Calibri"/>
              </a:rPr>
              <a:t>2- خطوات الإنجاز:</a:t>
            </a:r>
            <a:endParaRPr/>
          </a:p>
          <a:p>
            <a:pPr marL="457200" marR="0" lvl="0" indent="-457200" algn="r" rtl="1">
              <a:spcBef>
                <a:spcPts val="0"/>
              </a:spcBef>
              <a:spcAft>
                <a:spcPts val="0"/>
              </a:spcAft>
              <a:buClr>
                <a:schemeClr val="dk1"/>
              </a:buClr>
              <a:buSzPts val="3200"/>
              <a:buFont typeface="Calibri"/>
              <a:buChar char="-"/>
            </a:pPr>
            <a:r>
              <a:rPr lang="ar-MA" sz="3200" b="1">
                <a:solidFill>
                  <a:schemeClr val="dk1"/>
                </a:solidFill>
                <a:latin typeface="Calibri"/>
                <a:ea typeface="Calibri"/>
                <a:cs typeface="Calibri"/>
                <a:sym typeface="Calibri"/>
              </a:rPr>
              <a:t>تفعيل مكتسبات حصة التعرف والبناء وتوظيفها؛</a:t>
            </a:r>
            <a:endParaRPr/>
          </a:p>
          <a:p>
            <a:pPr marL="457200" marR="0" lvl="0" indent="-457200" algn="r" rtl="1">
              <a:spcBef>
                <a:spcPts val="0"/>
              </a:spcBef>
              <a:spcAft>
                <a:spcPts val="0"/>
              </a:spcAft>
              <a:buClr>
                <a:schemeClr val="dk1"/>
              </a:buClr>
              <a:buSzPts val="3200"/>
              <a:buFont typeface="Calibri"/>
              <a:buChar char="-"/>
            </a:pPr>
            <a:r>
              <a:rPr lang="ar-MA" sz="3200" b="1">
                <a:solidFill>
                  <a:schemeClr val="dk1"/>
                </a:solidFill>
                <a:latin typeface="Calibri"/>
                <a:ea typeface="Calibri"/>
                <a:cs typeface="Calibri"/>
                <a:sym typeface="Calibri"/>
              </a:rPr>
              <a:t>ورشة الكتابة؛</a:t>
            </a:r>
            <a:endParaRPr/>
          </a:p>
          <a:p>
            <a:pPr marL="457200" marR="0" lvl="0" indent="-457200" algn="r" rtl="1">
              <a:spcBef>
                <a:spcPts val="0"/>
              </a:spcBef>
              <a:spcAft>
                <a:spcPts val="0"/>
              </a:spcAft>
              <a:buClr>
                <a:schemeClr val="dk1"/>
              </a:buClr>
              <a:buSzPts val="3200"/>
              <a:buFont typeface="Calibri"/>
              <a:buChar char="-"/>
            </a:pPr>
            <a:r>
              <a:rPr lang="ar-MA" sz="3200" b="1">
                <a:solidFill>
                  <a:schemeClr val="dk1"/>
                </a:solidFill>
                <a:latin typeface="Calibri"/>
                <a:ea typeface="Calibri"/>
                <a:cs typeface="Calibri"/>
                <a:sym typeface="Calibri"/>
              </a:rPr>
              <a:t>الإنتاج المشترك ثم التصحيح الجماعي وتقديم التغذية الراجعة؛</a:t>
            </a:r>
            <a:endParaRPr/>
          </a:p>
          <a:p>
            <a:pPr marL="457200" marR="0" lvl="0" indent="-457200" algn="r" rtl="1">
              <a:spcBef>
                <a:spcPts val="0"/>
              </a:spcBef>
              <a:spcAft>
                <a:spcPts val="0"/>
              </a:spcAft>
              <a:buClr>
                <a:schemeClr val="dk1"/>
              </a:buClr>
              <a:buSzPts val="3200"/>
              <a:buFont typeface="Calibri"/>
              <a:buChar char="-"/>
            </a:pPr>
            <a:r>
              <a:rPr lang="ar-MA" sz="3200" b="1">
                <a:solidFill>
                  <a:schemeClr val="dk1"/>
                </a:solidFill>
                <a:latin typeface="Calibri"/>
                <a:ea typeface="Calibri"/>
                <a:cs typeface="Calibri"/>
                <a:sym typeface="Calibri"/>
              </a:rPr>
              <a:t>الكتابة المستقلة؛</a:t>
            </a:r>
            <a:endParaRPr/>
          </a:p>
          <a:p>
            <a:pPr marL="457200" marR="0" lvl="0" indent="-457200" algn="r" rtl="1">
              <a:spcBef>
                <a:spcPts val="0"/>
              </a:spcBef>
              <a:spcAft>
                <a:spcPts val="0"/>
              </a:spcAft>
              <a:buClr>
                <a:schemeClr val="dk1"/>
              </a:buClr>
              <a:buSzPts val="3200"/>
              <a:buFont typeface="Calibri"/>
              <a:buChar char="-"/>
            </a:pPr>
            <a:r>
              <a:rPr lang="ar-MA" sz="3200" b="1">
                <a:solidFill>
                  <a:schemeClr val="dk1"/>
                </a:solidFill>
                <a:latin typeface="Calibri"/>
                <a:ea typeface="Calibri"/>
                <a:cs typeface="Calibri"/>
                <a:sym typeface="Calibri"/>
              </a:rPr>
              <a:t>التشجيع على إعادة الكتابة.</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grpSp>
        <p:nvGrpSpPr>
          <p:cNvPr id="772" name="Google Shape;772;p42"/>
          <p:cNvGrpSpPr/>
          <p:nvPr/>
        </p:nvGrpSpPr>
        <p:grpSpPr>
          <a:xfrm>
            <a:off x="546653" y="1551995"/>
            <a:ext cx="10956130" cy="4953221"/>
            <a:chOff x="0" y="0"/>
            <a:chExt cx="10956130" cy="4953221"/>
          </a:xfrm>
        </p:grpSpPr>
        <p:sp>
          <p:nvSpPr>
            <p:cNvPr id="773" name="Google Shape;773;p42"/>
            <p:cNvSpPr/>
            <p:nvPr/>
          </p:nvSpPr>
          <p:spPr>
            <a:xfrm rot="10800000">
              <a:off x="0" y="1485966"/>
              <a:ext cx="10956130" cy="1981288"/>
            </a:xfrm>
            <a:prstGeom prst="notchedRightArrow">
              <a:avLst>
                <a:gd name="adj1" fmla="val 50000"/>
                <a:gd name="adj2" fmla="val 50000"/>
              </a:avLst>
            </a:prstGeom>
            <a:solidFill>
              <a:srgbClr val="CADE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42"/>
            <p:cNvSpPr/>
            <p:nvPr/>
          </p:nvSpPr>
          <p:spPr>
            <a:xfrm>
              <a:off x="6146118" y="0"/>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42"/>
            <p:cNvSpPr txBox="1"/>
            <p:nvPr/>
          </p:nvSpPr>
          <p:spPr>
            <a:xfrm>
              <a:off x="6146118" y="0"/>
              <a:ext cx="4809890" cy="1981288"/>
            </a:xfrm>
            <a:prstGeom prst="rect">
              <a:avLst/>
            </a:prstGeom>
            <a:noFill/>
            <a:ln>
              <a:noFill/>
            </a:ln>
          </p:spPr>
          <p:txBody>
            <a:bodyPr spcFirstLastPara="1" wrap="square" lIns="334250" tIns="334250" rIns="334250" bIns="334250" anchor="b" anchorCtr="0">
              <a:noAutofit/>
            </a:bodyPr>
            <a:lstStyle/>
            <a:p>
              <a:pPr marL="0" marR="0" lvl="0" indent="0" algn="ctr" rtl="0">
                <a:lnSpc>
                  <a:spcPct val="90000"/>
                </a:lnSpc>
                <a:spcBef>
                  <a:spcPts val="0"/>
                </a:spcBef>
                <a:spcAft>
                  <a:spcPts val="0"/>
                </a:spcAft>
                <a:buClr>
                  <a:schemeClr val="dk1"/>
                </a:buClr>
                <a:buSzPts val="4700"/>
                <a:buFont typeface="Arial"/>
                <a:buNone/>
              </a:pPr>
              <a:r>
                <a:rPr lang="ar-MA" sz="4700">
                  <a:solidFill>
                    <a:schemeClr val="dk1"/>
                  </a:solidFill>
                  <a:latin typeface="Arial"/>
                  <a:ea typeface="Arial"/>
                  <a:cs typeface="Arial"/>
                  <a:sym typeface="Arial"/>
                </a:rPr>
                <a:t>الكتابة</a:t>
              </a:r>
              <a:endParaRPr sz="4700">
                <a:solidFill>
                  <a:schemeClr val="dk1"/>
                </a:solidFill>
                <a:latin typeface="Arial"/>
                <a:ea typeface="Arial"/>
                <a:cs typeface="Arial"/>
                <a:sym typeface="Arial"/>
              </a:endParaRPr>
            </a:p>
          </p:txBody>
        </p:sp>
        <p:sp>
          <p:nvSpPr>
            <p:cNvPr id="776" name="Google Shape;776;p42"/>
            <p:cNvSpPr/>
            <p:nvPr/>
          </p:nvSpPr>
          <p:spPr>
            <a:xfrm>
              <a:off x="8303403" y="2228949"/>
              <a:ext cx="495322" cy="495322"/>
            </a:xfrm>
            <a:prstGeom prst="ellipse">
              <a:avLst/>
            </a:prstGeom>
            <a:solidFill>
              <a:srgbClr val="0C9ED5"/>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2"/>
            <p:cNvSpPr/>
            <p:nvPr/>
          </p:nvSpPr>
          <p:spPr>
            <a:xfrm>
              <a:off x="1095733" y="2971933"/>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2"/>
            <p:cNvSpPr txBox="1"/>
            <p:nvPr/>
          </p:nvSpPr>
          <p:spPr>
            <a:xfrm>
              <a:off x="1095733" y="2971933"/>
              <a:ext cx="4809890" cy="1981288"/>
            </a:xfrm>
            <a:prstGeom prst="rect">
              <a:avLst/>
            </a:prstGeom>
            <a:noFill/>
            <a:ln>
              <a:noFill/>
            </a:ln>
          </p:spPr>
          <p:txBody>
            <a:bodyPr spcFirstLastPara="1" wrap="square" lIns="334250" tIns="334250" rIns="334250" bIns="334250" anchor="t" anchorCtr="0">
              <a:noAutofit/>
            </a:bodyPr>
            <a:lstStyle/>
            <a:p>
              <a:pPr marL="0" marR="0" lvl="0" indent="0" algn="ctr" rtl="0">
                <a:lnSpc>
                  <a:spcPct val="90000"/>
                </a:lnSpc>
                <a:spcBef>
                  <a:spcPts val="0"/>
                </a:spcBef>
                <a:spcAft>
                  <a:spcPts val="0"/>
                </a:spcAft>
                <a:buClr>
                  <a:schemeClr val="dk1"/>
                </a:buClr>
                <a:buSzPts val="4700"/>
                <a:buFont typeface="Arial"/>
                <a:buNone/>
              </a:pPr>
              <a:r>
                <a:rPr lang="ar-MA" sz="4700">
                  <a:solidFill>
                    <a:schemeClr val="dk1"/>
                  </a:solidFill>
                  <a:latin typeface="Arial"/>
                  <a:ea typeface="Arial"/>
                  <a:cs typeface="Arial"/>
                  <a:sym typeface="Arial"/>
                </a:rPr>
                <a:t>التصحيح وإعادة  الكتابة</a:t>
              </a:r>
              <a:endParaRPr sz="4700">
                <a:solidFill>
                  <a:schemeClr val="dk1"/>
                </a:solidFill>
                <a:latin typeface="Arial"/>
                <a:ea typeface="Arial"/>
                <a:cs typeface="Arial"/>
                <a:sym typeface="Arial"/>
              </a:endParaRPr>
            </a:p>
          </p:txBody>
        </p:sp>
        <p:sp>
          <p:nvSpPr>
            <p:cNvPr id="779" name="Google Shape;779;p42"/>
            <p:cNvSpPr/>
            <p:nvPr/>
          </p:nvSpPr>
          <p:spPr>
            <a:xfrm>
              <a:off x="3253017" y="2228949"/>
              <a:ext cx="495322" cy="495322"/>
            </a:xfrm>
            <a:prstGeom prst="ellipse">
              <a:avLst/>
            </a:prstGeom>
            <a:solidFill>
              <a:srgbClr val="9F299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0" name="Google Shape;780;p42"/>
          <p:cNvSpPr txBox="1"/>
          <p:nvPr/>
        </p:nvSpPr>
        <p:spPr>
          <a:xfrm>
            <a:off x="0" y="211755"/>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47474"/>
              </a:buClr>
              <a:buSzPts val="2000"/>
              <a:buFont typeface="Arial"/>
              <a:buNone/>
            </a:pPr>
            <a:r>
              <a:rPr lang="ar-MA" sz="2000" b="1">
                <a:solidFill>
                  <a:srgbClr val="747474"/>
                </a:solidFill>
                <a:latin typeface="Calibri"/>
                <a:ea typeface="Calibri"/>
                <a:cs typeface="Calibri"/>
                <a:sym typeface="Calibri"/>
              </a:rPr>
              <a:t>ممتاز، هي ذي المراحل المتبعة في إنجاز المهمة النهائية.</a:t>
            </a:r>
            <a:endParaRPr/>
          </a:p>
        </p:txBody>
      </p:sp>
      <p:sp>
        <p:nvSpPr>
          <p:cNvPr id="781" name="Google Shape;781;p42"/>
          <p:cNvSpPr txBox="1"/>
          <p:nvPr/>
        </p:nvSpPr>
        <p:spPr>
          <a:xfrm>
            <a:off x="2087472" y="531481"/>
            <a:ext cx="9144000" cy="528637"/>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EAE"/>
              </a:buClr>
              <a:buSzPts val="1400"/>
              <a:buFont typeface="Calibri"/>
              <a:buNone/>
            </a:pPr>
            <a:r>
              <a:rPr lang="ar-MA" sz="1400">
                <a:solidFill>
                  <a:srgbClr val="AEAEAE"/>
                </a:solidFill>
                <a:latin typeface="Calibri"/>
                <a:ea typeface="Calibri"/>
                <a:cs typeface="Calibri"/>
                <a:sym typeface="Calibri"/>
              </a:rPr>
              <a:t>يذكر المدرس بالمراحل المتبعة في الإنجاز ويلخصها في الشكل الآتي.</a:t>
            </a:r>
            <a:endParaRPr sz="4400">
              <a:solidFill>
                <a:schemeClr val="dk1"/>
              </a:solidFill>
              <a:latin typeface="Play"/>
              <a:ea typeface="Play"/>
              <a:cs typeface="Play"/>
              <a:sym typeface="Play"/>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pic>
        <p:nvPicPr>
          <p:cNvPr id="786" name="Google Shape;786;p43"/>
          <p:cNvPicPr preferRelativeResize="0"/>
          <p:nvPr/>
        </p:nvPicPr>
        <p:blipFill rotWithShape="1">
          <a:blip r:embed="rId3">
            <a:alphaModFix/>
          </a:blip>
          <a:srcRect/>
          <a:stretch/>
        </p:blipFill>
        <p:spPr>
          <a:xfrm>
            <a:off x="163283" y="512692"/>
            <a:ext cx="591916" cy="591916"/>
          </a:xfrm>
          <a:prstGeom prst="rect">
            <a:avLst/>
          </a:prstGeom>
          <a:noFill/>
          <a:ln>
            <a:noFill/>
          </a:ln>
        </p:spPr>
      </p:pic>
      <p:sp>
        <p:nvSpPr>
          <p:cNvPr id="787" name="Google Shape;787;p43"/>
          <p:cNvSpPr txBox="1"/>
          <p:nvPr/>
        </p:nvSpPr>
        <p:spPr>
          <a:xfrm>
            <a:off x="4754057" y="551979"/>
            <a:ext cx="6553201" cy="375552"/>
          </a:xfrm>
          <a:prstGeom prst="rect">
            <a:avLst/>
          </a:prstGeom>
          <a:noFill/>
          <a:ln>
            <a:noFill/>
          </a:ln>
        </p:spPr>
        <p:txBody>
          <a:bodyPr spcFirstLastPara="1" wrap="square" lIns="91425" tIns="45700" rIns="91425" bIns="45700" anchor="b" anchorCtr="0">
            <a:normAutofit/>
          </a:bodyPr>
          <a:lstStyle/>
          <a:p>
            <a:pPr marL="0" marR="0" lvl="0" indent="0" algn="r" rtl="0">
              <a:lnSpc>
                <a:spcPct val="90000"/>
              </a:lnSpc>
              <a:spcBef>
                <a:spcPts val="0"/>
              </a:spcBef>
              <a:spcAft>
                <a:spcPts val="0"/>
              </a:spcAft>
              <a:buClr>
                <a:srgbClr val="AEAEAE"/>
              </a:buClr>
              <a:buSzPts val="1400"/>
              <a:buFont typeface="Arial"/>
              <a:buNone/>
            </a:pPr>
            <a:r>
              <a:rPr lang="ar-MA" sz="1400">
                <a:solidFill>
                  <a:srgbClr val="AEAEAE"/>
                </a:solidFill>
                <a:latin typeface="Arial"/>
                <a:ea typeface="Arial"/>
                <a:cs typeface="Arial"/>
                <a:sym typeface="Arial"/>
              </a:rPr>
              <a:t>يشرح المدرس نشاط الاستثمار المنزلي، وأهم الخطوات التي يتعين القيام بها</a:t>
            </a:r>
            <a:endParaRPr sz="1400">
              <a:solidFill>
                <a:srgbClr val="747474"/>
              </a:solidFill>
              <a:latin typeface="Play"/>
              <a:ea typeface="Play"/>
              <a:cs typeface="Play"/>
              <a:sym typeface="Play"/>
            </a:endParaRPr>
          </a:p>
        </p:txBody>
      </p:sp>
      <p:sp>
        <p:nvSpPr>
          <p:cNvPr id="788" name="Google Shape;788;p43"/>
          <p:cNvSpPr txBox="1"/>
          <p:nvPr/>
        </p:nvSpPr>
        <p:spPr>
          <a:xfrm>
            <a:off x="79513" y="209174"/>
            <a:ext cx="11488358"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47474"/>
              </a:buClr>
              <a:buSzPts val="2000"/>
              <a:buFont typeface="Arial"/>
              <a:buNone/>
            </a:pPr>
            <a:r>
              <a:rPr lang="ar-MA" sz="2000" b="1">
                <a:solidFill>
                  <a:srgbClr val="747474"/>
                </a:solidFill>
                <a:latin typeface="Calibri"/>
                <a:ea typeface="Calibri"/>
                <a:cs typeface="Calibri"/>
                <a:sym typeface="Calibri"/>
              </a:rPr>
              <a:t>قبل توديعكم، أدعوكم إلى استثمار مكتسباتكم  في كتابة نصوص إخبارية  قصيرة حول بعض الأنشطة التي شاركتم فيها. </a:t>
            </a:r>
            <a:endParaRPr sz="2000" b="1">
              <a:solidFill>
                <a:srgbClr val="747474"/>
              </a:solidFill>
              <a:latin typeface="Calibri"/>
              <a:ea typeface="Calibri"/>
              <a:cs typeface="Calibri"/>
              <a:sym typeface="Calibri"/>
            </a:endParaRPr>
          </a:p>
        </p:txBody>
      </p:sp>
      <p:pic>
        <p:nvPicPr>
          <p:cNvPr id="789" name="Google Shape;789;p43"/>
          <p:cNvPicPr preferRelativeResize="0"/>
          <p:nvPr/>
        </p:nvPicPr>
        <p:blipFill rotWithShape="1">
          <a:blip r:embed="rId4">
            <a:alphaModFix/>
          </a:blip>
          <a:srcRect/>
          <a:stretch/>
        </p:blipFill>
        <p:spPr>
          <a:xfrm>
            <a:off x="2926435" y="914001"/>
            <a:ext cx="5794513" cy="3048000"/>
          </a:xfrm>
          <a:prstGeom prst="rect">
            <a:avLst/>
          </a:prstGeom>
          <a:noFill/>
          <a:ln>
            <a:noFill/>
          </a:ln>
        </p:spPr>
      </p:pic>
      <p:sp>
        <p:nvSpPr>
          <p:cNvPr id="790" name="Google Shape;790;p43"/>
          <p:cNvSpPr txBox="1"/>
          <p:nvPr/>
        </p:nvSpPr>
        <p:spPr>
          <a:xfrm>
            <a:off x="924232" y="4594127"/>
            <a:ext cx="10559845" cy="1569660"/>
          </a:xfrm>
          <a:prstGeom prst="rect">
            <a:avLst/>
          </a:prstGeom>
          <a:noFill/>
          <a:ln w="3810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4800" b="1">
                <a:solidFill>
                  <a:schemeClr val="dk1"/>
                </a:solidFill>
                <a:latin typeface="Arial"/>
                <a:ea typeface="Arial"/>
                <a:cs typeface="Arial"/>
                <a:sym typeface="Arial"/>
              </a:rPr>
              <a:t>أستثمر وضعية الإنتاج وأتصور نفسي مراسلا صحفيا وأتدرب على كتابة تقارير إخبارية قصيرة </a:t>
            </a:r>
            <a:endParaRPr sz="4800">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794"/>
        <p:cNvGrpSpPr/>
        <p:nvPr/>
      </p:nvGrpSpPr>
      <p:grpSpPr>
        <a:xfrm>
          <a:off x="0" y="0"/>
          <a:ext cx="0" cy="0"/>
          <a:chOff x="0" y="0"/>
          <a:chExt cx="0" cy="0"/>
        </a:xfrm>
      </p:grpSpPr>
      <p:grpSp>
        <p:nvGrpSpPr>
          <p:cNvPr id="795" name="Google Shape;795;p44"/>
          <p:cNvGrpSpPr/>
          <p:nvPr/>
        </p:nvGrpSpPr>
        <p:grpSpPr>
          <a:xfrm>
            <a:off x="812158" y="844906"/>
            <a:ext cx="10567685" cy="5198169"/>
            <a:chOff x="2184399" y="1402024"/>
            <a:chExt cx="7823200" cy="4942038"/>
          </a:xfrm>
        </p:grpSpPr>
        <p:sp>
          <p:nvSpPr>
            <p:cNvPr id="796" name="Google Shape;796;p44"/>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797" name="Google Shape;797;p4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pic>
        <p:nvPicPr>
          <p:cNvPr id="798" name="Google Shape;798;p44"/>
          <p:cNvPicPr preferRelativeResize="0"/>
          <p:nvPr/>
        </p:nvPicPr>
        <p:blipFill rotWithShape="1">
          <a:blip r:embed="rId3">
            <a:alphaModFix/>
          </a:blip>
          <a:srcRect/>
          <a:stretch/>
        </p:blipFill>
        <p:spPr>
          <a:xfrm>
            <a:off x="1155219" y="1906970"/>
            <a:ext cx="2797349" cy="2644919"/>
          </a:xfrm>
          <a:prstGeom prst="rect">
            <a:avLst/>
          </a:prstGeom>
          <a:noFill/>
          <a:ln>
            <a:noFill/>
          </a:ln>
        </p:spPr>
      </p:pic>
      <p:sp>
        <p:nvSpPr>
          <p:cNvPr id="799" name="Google Shape;799;p44"/>
          <p:cNvSpPr txBox="1"/>
          <p:nvPr/>
        </p:nvSpPr>
        <p:spPr>
          <a:xfrm>
            <a:off x="946948" y="5181599"/>
            <a:ext cx="1029810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0" i="0">
                <a:solidFill>
                  <a:srgbClr val="000000"/>
                </a:solidFill>
                <a:latin typeface="Inter"/>
                <a:ea typeface="Inter"/>
                <a:cs typeface="Inter"/>
                <a:sym typeface="Inter"/>
              </a:rPr>
              <a:t>إلى الحصة القادمة!</a:t>
            </a:r>
            <a:endParaRPr/>
          </a:p>
        </p:txBody>
      </p:sp>
      <p:grpSp>
        <p:nvGrpSpPr>
          <p:cNvPr id="800" name="Google Shape;800;p44"/>
          <p:cNvGrpSpPr/>
          <p:nvPr/>
        </p:nvGrpSpPr>
        <p:grpSpPr>
          <a:xfrm>
            <a:off x="6115549" y="1902899"/>
            <a:ext cx="3044407" cy="2644919"/>
            <a:chOff x="1622947" y="0"/>
            <a:chExt cx="3044407" cy="2644919"/>
          </a:xfrm>
        </p:grpSpPr>
        <p:sp>
          <p:nvSpPr>
            <p:cNvPr id="801" name="Google Shape;801;p44"/>
            <p:cNvSpPr/>
            <p:nvPr/>
          </p:nvSpPr>
          <p:spPr>
            <a:xfrm>
              <a:off x="1622947" y="0"/>
              <a:ext cx="2644919" cy="2644919"/>
            </a:xfrm>
            <a:prstGeom prst="triangle">
              <a:avLst>
                <a:gd name="adj" fmla="val 50000"/>
              </a:avLst>
            </a:prstGeom>
            <a:solidFill>
              <a:srgbClr val="E97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4"/>
            <p:cNvSpPr/>
            <p:nvPr/>
          </p:nvSpPr>
          <p:spPr>
            <a:xfrm>
              <a:off x="2945407" y="265912"/>
              <a:ext cx="1719197" cy="626101"/>
            </a:xfrm>
            <a:prstGeom prst="roundRect">
              <a:avLst>
                <a:gd name="adj" fmla="val 16667"/>
              </a:avLst>
            </a:prstGeom>
            <a:solidFill>
              <a:schemeClr val="lt1">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4"/>
            <p:cNvSpPr txBox="1"/>
            <p:nvPr/>
          </p:nvSpPr>
          <p:spPr>
            <a:xfrm>
              <a:off x="2975971" y="296476"/>
              <a:ext cx="1658069" cy="564973"/>
            </a:xfrm>
            <a:prstGeom prst="rect">
              <a:avLst/>
            </a:prstGeom>
            <a:noFill/>
            <a:ln>
              <a:noFill/>
            </a:ln>
          </p:spPr>
          <p:txBody>
            <a:bodyPr spcFirstLastPara="1" wrap="square" lIns="53325" tIns="53325" rIns="53325" bIns="53325" anchor="ctr" anchorCtr="0">
              <a:noAutofit/>
            </a:bodyPr>
            <a:lstStyle/>
            <a:p>
              <a:pPr marL="0" marR="0" lvl="0" indent="0" algn="ctr" rtl="1">
                <a:lnSpc>
                  <a:spcPct val="90000"/>
                </a:lnSpc>
                <a:spcBef>
                  <a:spcPts val="0"/>
                </a:spcBef>
                <a:spcAft>
                  <a:spcPts val="0"/>
                </a:spcAft>
                <a:buClr>
                  <a:schemeClr val="dk1"/>
                </a:buClr>
                <a:buSzPts val="1400"/>
                <a:buFont typeface="Calibri"/>
                <a:buNone/>
              </a:pPr>
              <a:r>
                <a:rPr lang="ar-MA" sz="1400" b="1">
                  <a:solidFill>
                    <a:schemeClr val="dk1"/>
                  </a:solidFill>
                  <a:latin typeface="Calibri"/>
                  <a:ea typeface="Calibri"/>
                  <a:cs typeface="Calibri"/>
                  <a:sym typeface="Calibri"/>
                </a:rPr>
                <a:t>أستعد لورشة الكتابة</a:t>
              </a:r>
              <a:endParaRPr sz="1400" b="1">
                <a:solidFill>
                  <a:schemeClr val="dk1"/>
                </a:solidFill>
                <a:latin typeface="Calibri"/>
                <a:ea typeface="Calibri"/>
                <a:cs typeface="Calibri"/>
                <a:sym typeface="Calibri"/>
              </a:endParaRPr>
            </a:p>
          </p:txBody>
        </p:sp>
        <p:sp>
          <p:nvSpPr>
            <p:cNvPr id="804" name="Google Shape;804;p44"/>
            <p:cNvSpPr/>
            <p:nvPr/>
          </p:nvSpPr>
          <p:spPr>
            <a:xfrm>
              <a:off x="2948157" y="991437"/>
              <a:ext cx="1719197" cy="626101"/>
            </a:xfrm>
            <a:prstGeom prst="roundRect">
              <a:avLst>
                <a:gd name="adj" fmla="val 16667"/>
              </a:avLst>
            </a:prstGeom>
            <a:solidFill>
              <a:schemeClr val="lt1">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4"/>
            <p:cNvSpPr txBox="1"/>
            <p:nvPr/>
          </p:nvSpPr>
          <p:spPr>
            <a:xfrm>
              <a:off x="2978721" y="1022001"/>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r>
                <a:rPr lang="ar-MA" sz="1400" b="1">
                  <a:solidFill>
                    <a:schemeClr val="dk1"/>
                  </a:solidFill>
                  <a:latin typeface="Calibri"/>
                  <a:ea typeface="Calibri"/>
                  <a:cs typeface="Calibri"/>
                  <a:sym typeface="Calibri"/>
                </a:rPr>
                <a:t>………..</a:t>
              </a:r>
              <a:endParaRPr sz="1400" b="1">
                <a:solidFill>
                  <a:schemeClr val="dk1"/>
                </a:solidFill>
                <a:latin typeface="Calibri"/>
                <a:ea typeface="Calibri"/>
                <a:cs typeface="Calibri"/>
                <a:sym typeface="Calibri"/>
              </a:endParaRPr>
            </a:p>
          </p:txBody>
        </p:sp>
        <p:sp>
          <p:nvSpPr>
            <p:cNvPr id="806" name="Google Shape;806;p44"/>
            <p:cNvSpPr/>
            <p:nvPr/>
          </p:nvSpPr>
          <p:spPr>
            <a:xfrm>
              <a:off x="2945407" y="1674641"/>
              <a:ext cx="1719197" cy="626101"/>
            </a:xfrm>
            <a:prstGeom prst="roundRect">
              <a:avLst>
                <a:gd name="adj" fmla="val 16667"/>
              </a:avLst>
            </a:prstGeom>
            <a:solidFill>
              <a:schemeClr val="lt1">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4"/>
            <p:cNvSpPr txBox="1"/>
            <p:nvPr/>
          </p:nvSpPr>
          <p:spPr>
            <a:xfrm>
              <a:off x="2975971" y="1705205"/>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a:solidFill>
                  <a:schemeClr val="dk1"/>
                </a:solidFill>
                <a:latin typeface="Calibri"/>
                <a:ea typeface="Calibri"/>
                <a:cs typeface="Calibri"/>
                <a:sym typeface="Calibri"/>
              </a:endParaRPr>
            </a:p>
          </p:txBody>
        </p:sp>
      </p:grpSp>
      <p:sp>
        <p:nvSpPr>
          <p:cNvPr id="808" name="Google Shape;808;p44"/>
          <p:cNvSpPr txBox="1"/>
          <p:nvPr/>
        </p:nvSpPr>
        <p:spPr>
          <a:xfrm>
            <a:off x="946948" y="947237"/>
            <a:ext cx="1029810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2312</Words>
  <Application>Microsoft Office PowerPoint</Application>
  <PresentationFormat>Grand écran</PresentationFormat>
  <Paragraphs>265</Paragraphs>
  <Slides>44</Slides>
  <Notes>44</Notes>
  <HiddenSlides>4</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44</vt:i4>
      </vt:variant>
    </vt:vector>
  </HeadingPairs>
  <TitlesOfParts>
    <vt:vector size="54" baseType="lpstr">
      <vt:lpstr>Play</vt:lpstr>
      <vt:lpstr>Dosis</vt:lpstr>
      <vt:lpstr>Courier New</vt:lpstr>
      <vt:lpstr>Noto Sans Symbols</vt:lpstr>
      <vt:lpstr>Inter</vt:lpstr>
      <vt:lpstr>Arial</vt:lpstr>
      <vt:lpstr>Calibri</vt:lpstr>
      <vt:lpstr>Poppins ExtraBold</vt:lpstr>
      <vt:lpstr>1_Thème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1</cp:revision>
  <dcterms:created xsi:type="dcterms:W3CDTF">2025-11-03T10:55:47Z</dcterms:created>
  <dcterms:modified xsi:type="dcterms:W3CDTF">2025-12-22T22:27:24Z</dcterms:modified>
</cp:coreProperties>
</file>