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Lst>
  <p:sldSz cy="6858000" cx="12192000"/>
  <p:notesSz cx="6858000" cy="9144000"/>
  <p:embeddedFontLst>
    <p:embeddedFont>
      <p:font typeface="Dosis"/>
      <p:regular r:id="rId68"/>
      <p:bold r:id="rId69"/>
    </p:embeddedFont>
    <p:embeddedFont>
      <p:font typeface="Play"/>
      <p:regular r:id="rId70"/>
      <p:bold r:id="rId71"/>
    </p:embeddedFont>
    <p:embeddedFont>
      <p:font typeface="Inter"/>
      <p:regular r:id="rId72"/>
      <p:bold r:id="rId73"/>
      <p:italic r:id="rId74"/>
      <p:boldItalic r:id="rId75"/>
    </p:embeddedFont>
    <p:embeddedFont>
      <p:font typeface="Poppins ExtraBold"/>
      <p:bold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8" roundtripDataSignature="AMtx7mgCR135CE5MtogSk4X3d7XdkUiX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4DF2BE-9A47-41F9-B4D3-28A7242FC641}">
  <a:tblStyle styleId="{CF4DF2BE-9A47-41F9-B4D3-28A7242FC64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Inter-bold.fntdata"/><Relationship Id="rId72" Type="http://schemas.openxmlformats.org/officeDocument/2006/relationships/font" Target="fonts/Inter-regular.fntdata"/><Relationship Id="rId31" Type="http://schemas.openxmlformats.org/officeDocument/2006/relationships/slide" Target="slides/slide25.xml"/><Relationship Id="rId75" Type="http://schemas.openxmlformats.org/officeDocument/2006/relationships/font" Target="fonts/Inter-boldItalic.fntdata"/><Relationship Id="rId30" Type="http://schemas.openxmlformats.org/officeDocument/2006/relationships/slide" Target="slides/slide24.xml"/><Relationship Id="rId74" Type="http://schemas.openxmlformats.org/officeDocument/2006/relationships/font" Target="fonts/Inter-italic.fntdata"/><Relationship Id="rId33" Type="http://schemas.openxmlformats.org/officeDocument/2006/relationships/slide" Target="slides/slide27.xml"/><Relationship Id="rId77" Type="http://schemas.openxmlformats.org/officeDocument/2006/relationships/font" Target="fonts/PoppinsExtraBold-boldItalic.fntdata"/><Relationship Id="rId32" Type="http://schemas.openxmlformats.org/officeDocument/2006/relationships/slide" Target="slides/slide26.xml"/><Relationship Id="rId76" Type="http://schemas.openxmlformats.org/officeDocument/2006/relationships/font" Target="fonts/PoppinsExtraBold-bold.fntdata"/><Relationship Id="rId35" Type="http://schemas.openxmlformats.org/officeDocument/2006/relationships/slide" Target="slides/slide29.xml"/><Relationship Id="rId34" Type="http://schemas.openxmlformats.org/officeDocument/2006/relationships/slide" Target="slides/slide28.xml"/><Relationship Id="rId78" Type="http://customschemas.google.com/relationships/presentationmetadata" Target="metadata"/><Relationship Id="rId71" Type="http://schemas.openxmlformats.org/officeDocument/2006/relationships/font" Target="fonts/Play-bold.fntdata"/><Relationship Id="rId70" Type="http://schemas.openxmlformats.org/officeDocument/2006/relationships/font" Target="fonts/Play-regular.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font" Target="fonts/Dosis-regular.fntdata"/><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Dosis-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72" name="Google Shape;272;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299" name="Google Shape;29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16" name="Google Shape;31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397" name="Google Shape;39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M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8" name="Google Shape;68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2" name="Google Shape;71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6" name="Google Shape;73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9" name="Google Shape;74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8" name="Google Shape;75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1" name="Google Shape;77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9" name="Google Shape;77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788" name="Google Shape;78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7" name="Google Shape;79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808" name="Google Shape;80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4" name="Google Shape;814;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4" name="Google Shape;83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4" name="Google Shape;85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0" name="Google Shape;88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7" name="Google Shape;89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6" name="Google Shape;90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8" name="Google Shape;91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6" name="Google Shape;926;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0" name="Google Shape;94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6" name="Google Shape;94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9" name="Google Shape;95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7" name="Google Shape;967;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5" name="Google Shape;97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6" name="Google Shape;986;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1" name="Google Shape;100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0" name="Google Shape;1010;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2" name="Google Shape;1022;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9" name="Google Shape;1029;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4" name="Google Shape;1044;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3" name="Google Shape;1063;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1" name="Google Shape;1071;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6" name="Google Shape;1086;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gif"/><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2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23.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63"/>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8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8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8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8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8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8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9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9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9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9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9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9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9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9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94"/>
          <p:cNvSpPr/>
          <p:nvPr>
            <p:ph idx="2" type="pic"/>
          </p:nvPr>
        </p:nvSpPr>
        <p:spPr>
          <a:xfrm>
            <a:off x="5183188" y="987425"/>
            <a:ext cx="6172200" cy="4873625"/>
          </a:xfrm>
          <a:prstGeom prst="rect">
            <a:avLst/>
          </a:prstGeom>
          <a:noFill/>
          <a:ln>
            <a:noFill/>
          </a:ln>
        </p:spPr>
      </p:sp>
      <p:sp>
        <p:nvSpPr>
          <p:cNvPr id="70" name="Google Shape;70;p9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9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9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9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9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1_Table of contents">
    <p:spTree>
      <p:nvGrpSpPr>
        <p:cNvPr id="96" name="Shape 96"/>
        <p:cNvGrpSpPr/>
        <p:nvPr/>
      </p:nvGrpSpPr>
      <p:grpSpPr>
        <a:xfrm>
          <a:off x="0" y="0"/>
          <a:ext cx="0" cy="0"/>
          <a:chOff x="0" y="0"/>
          <a:chExt cx="0" cy="0"/>
        </a:xfrm>
      </p:grpSpPr>
      <p:sp>
        <p:nvSpPr>
          <p:cNvPr id="97" name="Google Shape;97;p6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98" name="Google Shape;98;p6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99" name="Google Shape;99;p6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0" name="Google Shape;100;p6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1" name="Google Shape;101;p6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2" name="Google Shape;102;p6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3" name="Google Shape;103;p6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4" name="Google Shape;104;p6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5" name="Google Shape;105;p6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6" name="Google Shape;106;p6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7" name="Google Shape;107;p6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8" name="Google Shape;108;p6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9" name="Google Shape;109;p6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Play"/>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10" name="Shape 110"/>
        <p:cNvGrpSpPr/>
        <p:nvPr/>
      </p:nvGrpSpPr>
      <p:grpSpPr>
        <a:xfrm>
          <a:off x="0" y="0"/>
          <a:ext cx="0" cy="0"/>
          <a:chOff x="0" y="0"/>
          <a:chExt cx="0" cy="0"/>
        </a:xfrm>
      </p:grpSpPr>
      <p:grpSp>
        <p:nvGrpSpPr>
          <p:cNvPr id="111" name="Google Shape;111;p67"/>
          <p:cNvGrpSpPr/>
          <p:nvPr/>
        </p:nvGrpSpPr>
        <p:grpSpPr>
          <a:xfrm>
            <a:off x="0" y="1"/>
            <a:ext cx="12192000" cy="6858001"/>
            <a:chOff x="0" y="0"/>
            <a:chExt cx="13716000" cy="10287000"/>
          </a:xfrm>
        </p:grpSpPr>
        <p:sp>
          <p:nvSpPr>
            <p:cNvPr id="112" name="Google Shape;112;p67"/>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13" name="Google Shape;113;p6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14" name="Google Shape;114;p6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115" name="Google Shape;115;p6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6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6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18" name="Google Shape;118;p67"/>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19" name="Shape 119"/>
        <p:cNvGrpSpPr/>
        <p:nvPr/>
      </p:nvGrpSpPr>
      <p:grpSpPr>
        <a:xfrm>
          <a:off x="0" y="0"/>
          <a:ext cx="0" cy="0"/>
          <a:chOff x="0" y="0"/>
          <a:chExt cx="0" cy="0"/>
        </a:xfrm>
      </p:grpSpPr>
      <p:grpSp>
        <p:nvGrpSpPr>
          <p:cNvPr id="120" name="Google Shape;120;p68"/>
          <p:cNvGrpSpPr/>
          <p:nvPr/>
        </p:nvGrpSpPr>
        <p:grpSpPr>
          <a:xfrm>
            <a:off x="0" y="-1"/>
            <a:ext cx="12192000" cy="6858001"/>
            <a:chOff x="0" y="0"/>
            <a:chExt cx="13716000" cy="10287000"/>
          </a:xfrm>
        </p:grpSpPr>
        <p:sp>
          <p:nvSpPr>
            <p:cNvPr id="121" name="Google Shape;121;p68"/>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22" name="Google Shape;122;p6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23" name="Google Shape;123;p6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grpSp>
        <p:nvGrpSpPr>
          <p:cNvPr id="124" name="Google Shape;124;p68"/>
          <p:cNvGrpSpPr/>
          <p:nvPr/>
        </p:nvGrpSpPr>
        <p:grpSpPr>
          <a:xfrm>
            <a:off x="11497837" y="144790"/>
            <a:ext cx="565629" cy="524167"/>
            <a:chOff x="277892" y="2283969"/>
            <a:chExt cx="939577" cy="824904"/>
          </a:xfrm>
        </p:grpSpPr>
        <p:sp>
          <p:nvSpPr>
            <p:cNvPr id="125" name="Google Shape;125;p6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126" name="Google Shape;126;p6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42" r="0" t="-1677"/>
              </a:stretch>
            </a:blipFill>
            <a:ln>
              <a:noFill/>
            </a:ln>
          </p:spPr>
        </p:sp>
      </p:grpSp>
      <p:sp>
        <p:nvSpPr>
          <p:cNvPr id="127" name="Google Shape;127;p68"/>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6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6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30" name="Shape 130"/>
        <p:cNvGrpSpPr/>
        <p:nvPr/>
      </p:nvGrpSpPr>
      <p:grpSpPr>
        <a:xfrm>
          <a:off x="0" y="0"/>
          <a:ext cx="0" cy="0"/>
          <a:chOff x="0" y="0"/>
          <a:chExt cx="0" cy="0"/>
        </a:xfrm>
      </p:grpSpPr>
      <p:grpSp>
        <p:nvGrpSpPr>
          <p:cNvPr id="131" name="Google Shape;131;p69"/>
          <p:cNvGrpSpPr/>
          <p:nvPr/>
        </p:nvGrpSpPr>
        <p:grpSpPr>
          <a:xfrm>
            <a:off x="0" y="1"/>
            <a:ext cx="12192000" cy="6858001"/>
            <a:chOff x="0" y="0"/>
            <a:chExt cx="13716000" cy="10287000"/>
          </a:xfrm>
        </p:grpSpPr>
        <p:sp>
          <p:nvSpPr>
            <p:cNvPr id="132" name="Google Shape;132;p69"/>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33" name="Google Shape;133;p6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34" name="Google Shape;134;p6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135" name="Google Shape;135;p6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6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6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38" name="Google Shape;138;p69"/>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39" name="Shape 139"/>
        <p:cNvGrpSpPr/>
        <p:nvPr/>
      </p:nvGrpSpPr>
      <p:grpSpPr>
        <a:xfrm>
          <a:off x="0" y="0"/>
          <a:ext cx="0" cy="0"/>
          <a:chOff x="0" y="0"/>
          <a:chExt cx="0" cy="0"/>
        </a:xfrm>
      </p:grpSpPr>
      <p:grpSp>
        <p:nvGrpSpPr>
          <p:cNvPr id="140" name="Google Shape;140;p70"/>
          <p:cNvGrpSpPr/>
          <p:nvPr/>
        </p:nvGrpSpPr>
        <p:grpSpPr>
          <a:xfrm>
            <a:off x="0" y="1"/>
            <a:ext cx="12192000" cy="6858001"/>
            <a:chOff x="0" y="0"/>
            <a:chExt cx="13716000" cy="10287000"/>
          </a:xfrm>
        </p:grpSpPr>
        <p:sp>
          <p:nvSpPr>
            <p:cNvPr id="141" name="Google Shape;141;p70"/>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42" name="Google Shape;142;p7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43" name="Google Shape;143;p7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id="144" name="Google Shape;144;p70"/>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2745"/>
              </a:srgbClr>
            </a:outerShdw>
          </a:effectLst>
        </p:spPr>
      </p:pic>
      <p:sp>
        <p:nvSpPr>
          <p:cNvPr id="145" name="Google Shape;145;p7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70"/>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7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48" name="Google Shape;148;p70"/>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2">
    <p:spTree>
      <p:nvGrpSpPr>
        <p:cNvPr id="149" name="Shape 14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Modelage">
  <p:cSld name="intercalaire 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50" name="Shape 150"/>
        <p:cNvGrpSpPr/>
        <p:nvPr/>
      </p:nvGrpSpPr>
      <p:grpSpPr>
        <a:xfrm>
          <a:off x="0" y="0"/>
          <a:ext cx="0" cy="0"/>
          <a:chOff x="0" y="0"/>
          <a:chExt cx="0" cy="0"/>
        </a:xfrm>
      </p:grpSpPr>
      <p:grpSp>
        <p:nvGrpSpPr>
          <p:cNvPr id="151" name="Google Shape;151;p72"/>
          <p:cNvGrpSpPr/>
          <p:nvPr/>
        </p:nvGrpSpPr>
        <p:grpSpPr>
          <a:xfrm>
            <a:off x="812158" y="829917"/>
            <a:ext cx="10567685" cy="5198169"/>
            <a:chOff x="2184400" y="1402025"/>
            <a:chExt cx="7823200" cy="4942038"/>
          </a:xfrm>
        </p:grpSpPr>
        <p:sp>
          <p:nvSpPr>
            <p:cNvPr id="152" name="Google Shape;152;p72"/>
            <p:cNvSpPr/>
            <p:nvPr/>
          </p:nvSpPr>
          <p:spPr>
            <a:xfrm>
              <a:off x="2184400" y="1402025"/>
              <a:ext cx="7823200" cy="4942038"/>
            </a:xfrm>
            <a:prstGeom prst="roundRect">
              <a:avLst>
                <a:gd fmla="val 2665" name="adj"/>
              </a:avLst>
            </a:prstGeom>
            <a:solidFill>
              <a:srgbClr val="C00000"/>
            </a:solidFill>
            <a:ln cap="flat" cmpd="sng" w="25400">
              <a:solidFill>
                <a:srgbClr val="C00000"/>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53" name="Google Shape;153;p7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154" name="Google Shape;154;p72"/>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55" name="Google Shape;155;p72"/>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C00000"/>
              </a:buClr>
              <a:buSzPts val="4400"/>
              <a:buFont typeface="Calibri"/>
              <a:buNone/>
            </a:pPr>
            <a:r>
              <a:rPr b="1" i="0" lang="ar-M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156" name="Google Shape;156;p72"/>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57" name="Google Shape;157;p72"/>
          <p:cNvGrpSpPr/>
          <p:nvPr/>
        </p:nvGrpSpPr>
        <p:grpSpPr>
          <a:xfrm>
            <a:off x="5759801" y="1118243"/>
            <a:ext cx="670236" cy="588434"/>
            <a:chOff x="277892" y="2283969"/>
            <a:chExt cx="939577" cy="824904"/>
          </a:xfrm>
        </p:grpSpPr>
        <p:sp>
          <p:nvSpPr>
            <p:cNvPr id="158" name="Google Shape;158;p7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7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0" name="Google Shape;160;p72"/>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61" name="Shape 161"/>
        <p:cNvGrpSpPr/>
        <p:nvPr/>
      </p:nvGrpSpPr>
      <p:grpSpPr>
        <a:xfrm>
          <a:off x="0" y="0"/>
          <a:ext cx="0" cy="0"/>
          <a:chOff x="0" y="0"/>
          <a:chExt cx="0" cy="0"/>
        </a:xfrm>
      </p:grpSpPr>
      <p:grpSp>
        <p:nvGrpSpPr>
          <p:cNvPr id="162" name="Google Shape;162;p73"/>
          <p:cNvGrpSpPr/>
          <p:nvPr/>
        </p:nvGrpSpPr>
        <p:grpSpPr>
          <a:xfrm>
            <a:off x="0" y="1"/>
            <a:ext cx="12192000" cy="6858001"/>
            <a:chOff x="0" y="0"/>
            <a:chExt cx="13716000" cy="10287000"/>
          </a:xfrm>
        </p:grpSpPr>
        <p:sp>
          <p:nvSpPr>
            <p:cNvPr id="163" name="Google Shape;163;p73"/>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64" name="Google Shape;164;p7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65" name="Google Shape;165;p7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id="166" name="Google Shape;166;p73"/>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67" name="Google Shape;167;p7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7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7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70" name="Google Shape;170;p73"/>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71" name="Shape 171"/>
        <p:cNvGrpSpPr/>
        <p:nvPr/>
      </p:nvGrpSpPr>
      <p:grpSpPr>
        <a:xfrm>
          <a:off x="0" y="0"/>
          <a:ext cx="0" cy="0"/>
          <a:chOff x="0" y="0"/>
          <a:chExt cx="0" cy="0"/>
        </a:xfrm>
      </p:grpSpPr>
      <p:grpSp>
        <p:nvGrpSpPr>
          <p:cNvPr id="172" name="Google Shape;172;p74"/>
          <p:cNvGrpSpPr/>
          <p:nvPr/>
        </p:nvGrpSpPr>
        <p:grpSpPr>
          <a:xfrm>
            <a:off x="0" y="1"/>
            <a:ext cx="12192000" cy="6858001"/>
            <a:chOff x="0" y="0"/>
            <a:chExt cx="13716000" cy="10287000"/>
          </a:xfrm>
        </p:grpSpPr>
        <p:sp>
          <p:nvSpPr>
            <p:cNvPr id="173" name="Google Shape;173;p7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74" name="Google Shape;174;p7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75" name="Google Shape;175;p7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176" name="Google Shape;176;p7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7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7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79" name="Google Shape;179;p74"/>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80" name="Shape 180"/>
        <p:cNvGrpSpPr/>
        <p:nvPr/>
      </p:nvGrpSpPr>
      <p:grpSpPr>
        <a:xfrm>
          <a:off x="0" y="0"/>
          <a:ext cx="0" cy="0"/>
          <a:chOff x="0" y="0"/>
          <a:chExt cx="0" cy="0"/>
        </a:xfrm>
      </p:grpSpPr>
      <p:sp>
        <p:nvSpPr>
          <p:cNvPr id="181" name="Google Shape;181;p75"/>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82" name="Google Shape;182;p75"/>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183" name="Google Shape;183;p75"/>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84" name="Google Shape;184;p75"/>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85" name="Google Shape;185;p75"/>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86" name="Google Shape;186;p75"/>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87" name="Google Shape;187;p75"/>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5400" u="none" cap="none" strike="noStrike">
                <a:solidFill>
                  <a:srgbClr val="002060"/>
                </a:solidFill>
                <a:latin typeface="Arial"/>
                <a:ea typeface="Arial"/>
                <a:cs typeface="Arial"/>
                <a:sym typeface="Arial"/>
              </a:rPr>
              <a:t>مادَّةُ اللُّغةِ العَربيَّةِ</a:t>
            </a:r>
            <a:endParaRPr/>
          </a:p>
        </p:txBody>
      </p:sp>
      <p:grpSp>
        <p:nvGrpSpPr>
          <p:cNvPr id="188" name="Google Shape;188;p75"/>
          <p:cNvGrpSpPr/>
          <p:nvPr/>
        </p:nvGrpSpPr>
        <p:grpSpPr>
          <a:xfrm>
            <a:off x="917856" y="1567544"/>
            <a:ext cx="1782933" cy="1428585"/>
            <a:chOff x="917856" y="1127574"/>
            <a:chExt cx="1782933" cy="1428585"/>
          </a:xfrm>
        </p:grpSpPr>
        <p:pic>
          <p:nvPicPr>
            <p:cNvPr id="189" name="Google Shape;189;p75"/>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90" name="Google Shape;190;p75"/>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191" name="Google Shape;191;p75"/>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92" name="Google Shape;192;p75"/>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a:p>
        </p:txBody>
      </p:sp>
      <p:sp>
        <p:nvSpPr>
          <p:cNvPr id="193" name="Google Shape;193;p75"/>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194" name="Google Shape;194;p75"/>
          <p:cNvGrpSpPr/>
          <p:nvPr/>
        </p:nvGrpSpPr>
        <p:grpSpPr>
          <a:xfrm>
            <a:off x="219666" y="3988154"/>
            <a:ext cx="3666489" cy="2432262"/>
            <a:chOff x="219666" y="3988154"/>
            <a:chExt cx="3666489" cy="2432262"/>
          </a:xfrm>
        </p:grpSpPr>
        <p:pic>
          <p:nvPicPr>
            <p:cNvPr id="195" name="Google Shape;195;p75"/>
            <p:cNvPicPr preferRelativeResize="0"/>
            <p:nvPr/>
          </p:nvPicPr>
          <p:blipFill rotWithShape="1">
            <a:blip r:embed="rId3">
              <a:alphaModFix/>
            </a:blip>
            <a:srcRect b="0" l="0" r="5014" t="37039"/>
            <a:stretch/>
          </p:blipFill>
          <p:spPr>
            <a:xfrm>
              <a:off x="331381" y="4008120"/>
              <a:ext cx="3554774" cy="2412296"/>
            </a:xfrm>
            <a:prstGeom prst="rect">
              <a:avLst/>
            </a:prstGeom>
            <a:noFill/>
            <a:ln>
              <a:noFill/>
            </a:ln>
          </p:spPr>
        </p:pic>
        <p:sp>
          <p:nvSpPr>
            <p:cNvPr id="196" name="Google Shape;196;p75"/>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pic>
        <p:nvPicPr>
          <p:cNvPr descr="الصفحة الرئيسية" id="197" name="Google Shape;197;p75"/>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198" name="Google Shape;198;p75"/>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spcBef>
                <a:spcPts val="0"/>
              </a:spcBef>
              <a:spcAft>
                <a:spcPts val="0"/>
              </a:spcAft>
              <a:buNone/>
            </a:pPr>
            <a:r>
              <a:rPr b="1" i="0" lang="ar-MA" sz="3000" u="none" cap="none" strike="noStrike">
                <a:solidFill>
                  <a:srgbClr val="0070C0"/>
                </a:solidFill>
                <a:latin typeface="Arial"/>
                <a:ea typeface="Arial"/>
                <a:cs typeface="Arial"/>
                <a:sym typeface="Arial"/>
              </a:rPr>
              <a:t>الفترة </a:t>
            </a:r>
            <a:endParaRPr b="1" i="0" sz="3000" u="none" cap="none" strike="noStrike">
              <a:solidFill>
                <a:srgbClr val="0070C0"/>
              </a:solidFill>
              <a:latin typeface="Arial"/>
              <a:ea typeface="Arial"/>
              <a:cs typeface="Arial"/>
              <a:sym typeface="Arial"/>
            </a:endParaRPr>
          </a:p>
        </p:txBody>
      </p:sp>
      <p:sp>
        <p:nvSpPr>
          <p:cNvPr id="199" name="Google Shape;199;p75"/>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75"/>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p75"/>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75"/>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75"/>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4" name="Shape 204"/>
        <p:cNvGrpSpPr/>
        <p:nvPr/>
      </p:nvGrpSpPr>
      <p:grpSpPr>
        <a:xfrm>
          <a:off x="0" y="0"/>
          <a:ext cx="0" cy="0"/>
          <a:chOff x="0" y="0"/>
          <a:chExt cx="0" cy="0"/>
        </a:xfrm>
      </p:grpSpPr>
      <p:sp>
        <p:nvSpPr>
          <p:cNvPr id="205" name="Google Shape;205;p7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7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7" name="Google Shape;207;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0" name="Shape 210"/>
        <p:cNvGrpSpPr/>
        <p:nvPr/>
      </p:nvGrpSpPr>
      <p:grpSpPr>
        <a:xfrm>
          <a:off x="0" y="0"/>
          <a:ext cx="0" cy="0"/>
          <a:chOff x="0" y="0"/>
          <a:chExt cx="0" cy="0"/>
        </a:xfrm>
      </p:grpSpPr>
      <p:sp>
        <p:nvSpPr>
          <p:cNvPr id="211" name="Google Shape;211;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 name="Google Shape;215;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16" name="Shape 216"/>
        <p:cNvGrpSpPr/>
        <p:nvPr/>
      </p:nvGrpSpPr>
      <p:grpSpPr>
        <a:xfrm>
          <a:off x="0" y="0"/>
          <a:ext cx="0" cy="0"/>
          <a:chOff x="0" y="0"/>
          <a:chExt cx="0" cy="0"/>
        </a:xfrm>
      </p:grpSpPr>
      <p:sp>
        <p:nvSpPr>
          <p:cNvPr id="217" name="Google Shape;217;p7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7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19" name="Google Shape;219;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2" name="Shape 222"/>
        <p:cNvGrpSpPr/>
        <p:nvPr/>
      </p:nvGrpSpPr>
      <p:grpSpPr>
        <a:xfrm>
          <a:off x="0" y="0"/>
          <a:ext cx="0" cy="0"/>
          <a:chOff x="0" y="0"/>
          <a:chExt cx="0" cy="0"/>
        </a:xfrm>
      </p:grpSpPr>
      <p:sp>
        <p:nvSpPr>
          <p:cNvPr id="223" name="Google Shape;223;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7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7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29" name="Shape 229"/>
        <p:cNvGrpSpPr/>
        <p:nvPr/>
      </p:nvGrpSpPr>
      <p:grpSpPr>
        <a:xfrm>
          <a:off x="0" y="0"/>
          <a:ext cx="0" cy="0"/>
          <a:chOff x="0" y="0"/>
          <a:chExt cx="0" cy="0"/>
        </a:xfrm>
      </p:grpSpPr>
      <p:sp>
        <p:nvSpPr>
          <p:cNvPr id="230" name="Google Shape;230;p8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8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2" name="Google Shape;232;p8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8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4" name="Google Shape;234;p8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5" name="Google Shape;235;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38" name="Shape 238"/>
        <p:cNvGrpSpPr/>
        <p:nvPr/>
      </p:nvGrpSpPr>
      <p:grpSpPr>
        <a:xfrm>
          <a:off x="0" y="0"/>
          <a:ext cx="0" cy="0"/>
          <a:chOff x="0" y="0"/>
          <a:chExt cx="0" cy="0"/>
        </a:xfrm>
      </p:grpSpPr>
      <p:sp>
        <p:nvSpPr>
          <p:cNvPr id="239" name="Google Shape;239;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43" name="Shape 243"/>
        <p:cNvGrpSpPr/>
        <p:nvPr/>
      </p:nvGrpSpPr>
      <p:grpSpPr>
        <a:xfrm>
          <a:off x="0" y="0"/>
          <a:ext cx="0" cy="0"/>
          <a:chOff x="0" y="0"/>
          <a:chExt cx="0" cy="0"/>
        </a:xfrm>
      </p:grpSpPr>
      <p:sp>
        <p:nvSpPr>
          <p:cNvPr id="244" name="Google Shape;244;p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8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6" name="Google Shape;246;p8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7" name="Google Shape;247;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 name="Google Shape;248;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50" name="Shape 250"/>
        <p:cNvGrpSpPr/>
        <p:nvPr/>
      </p:nvGrpSpPr>
      <p:grpSpPr>
        <a:xfrm>
          <a:off x="0" y="0"/>
          <a:ext cx="0" cy="0"/>
          <a:chOff x="0" y="0"/>
          <a:chExt cx="0" cy="0"/>
        </a:xfrm>
      </p:grpSpPr>
      <p:sp>
        <p:nvSpPr>
          <p:cNvPr id="251" name="Google Shape;251;p8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83"/>
          <p:cNvSpPr/>
          <p:nvPr>
            <p:ph idx="2" type="pic"/>
          </p:nvPr>
        </p:nvSpPr>
        <p:spPr>
          <a:xfrm>
            <a:off x="5183188" y="987425"/>
            <a:ext cx="6172200" cy="4873625"/>
          </a:xfrm>
          <a:prstGeom prst="rect">
            <a:avLst/>
          </a:prstGeom>
          <a:noFill/>
          <a:ln>
            <a:noFill/>
          </a:ln>
        </p:spPr>
      </p:sp>
      <p:sp>
        <p:nvSpPr>
          <p:cNvPr id="253" name="Google Shape;253;p8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4" name="Google Shape;254;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57" name="Shape 257"/>
        <p:cNvGrpSpPr/>
        <p:nvPr/>
      </p:nvGrpSpPr>
      <p:grpSpPr>
        <a:xfrm>
          <a:off x="0" y="0"/>
          <a:ext cx="0" cy="0"/>
          <a:chOff x="0" y="0"/>
          <a:chExt cx="0" cy="0"/>
        </a:xfrm>
      </p:grpSpPr>
      <p:sp>
        <p:nvSpPr>
          <p:cNvPr id="258" name="Google Shape;258;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8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63" name="Shape 263"/>
        <p:cNvGrpSpPr/>
        <p:nvPr/>
      </p:nvGrpSpPr>
      <p:grpSpPr>
        <a:xfrm>
          <a:off x="0" y="0"/>
          <a:ext cx="0" cy="0"/>
          <a:chOff x="0" y="0"/>
          <a:chExt cx="0" cy="0"/>
        </a:xfrm>
      </p:grpSpPr>
      <p:sp>
        <p:nvSpPr>
          <p:cNvPr id="264" name="Google Shape;264;p8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8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6" name="Google Shape;266;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theme" Target="../theme/theme1.xml"/><Relationship Id="rId10" Type="http://schemas.openxmlformats.org/officeDocument/2006/relationships/slideLayout" Target="../slideLayouts/slideLayout22.xml"/><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3.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19.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27.png"/><Relationship Id="rId8" Type="http://schemas.openxmlformats.org/officeDocument/2006/relationships/image" Target="../media/image20.png"/></Relationships>
</file>

<file path=ppt/slides/_rels/slide3.xml.rels><?xml version="1.0" encoding="UTF-8" standalone="yes"?><Relationships xmlns="http://schemas.openxmlformats.org/package/2006/relationships"><Relationship Id="rId10" Type="http://schemas.openxmlformats.org/officeDocument/2006/relationships/image" Target="../media/image38.png"/><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8.png"/><Relationship Id="rId9" Type="http://schemas.openxmlformats.org/officeDocument/2006/relationships/image" Target="../media/image30.jp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44.png"/><Relationship Id="rId8" Type="http://schemas.openxmlformats.org/officeDocument/2006/relationships/image" Target="../media/image15.jpg"/></Relationships>
</file>

<file path=ppt/slides/_rels/slide4.xml.rels><?xml version="1.0" encoding="UTF-8" standalone="yes"?><Relationships xmlns="http://schemas.openxmlformats.org/package/2006/relationships"><Relationship Id="rId10" Type="http://schemas.openxmlformats.org/officeDocument/2006/relationships/image" Target="../media/image34.png"/><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image" Target="../media/image32.png"/><Relationship Id="rId9" Type="http://schemas.openxmlformats.org/officeDocument/2006/relationships/image" Target="../media/image29.png"/><Relationship Id="rId5" Type="http://schemas.openxmlformats.org/officeDocument/2006/relationships/image" Target="../media/image33.jpg"/><Relationship Id="rId6" Type="http://schemas.openxmlformats.org/officeDocument/2006/relationships/image" Target="../media/image21.png"/><Relationship Id="rId7" Type="http://schemas.openxmlformats.org/officeDocument/2006/relationships/image" Target="../media/image36.png"/><Relationship Id="rId8" Type="http://schemas.openxmlformats.org/officeDocument/2006/relationships/image" Target="../media/image4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31.gif"/><Relationship Id="rId5" Type="http://schemas.openxmlformats.org/officeDocument/2006/relationships/image" Target="../media/image6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1.gif"/><Relationship Id="rId4" Type="http://schemas.openxmlformats.org/officeDocument/2006/relationships/image" Target="../media/image39.png"/><Relationship Id="rId5"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49.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5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6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47.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31.gif"/><Relationship Id="rId4"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5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31.gif"/><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46.png"/><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51.gif"/><Relationship Id="rId4" Type="http://schemas.openxmlformats.org/officeDocument/2006/relationships/image" Target="../media/image61.png"/><Relationship Id="rId5" Type="http://schemas.openxmlformats.org/officeDocument/2006/relationships/image" Target="../media/image5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6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image" Target="../media/image5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7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hyperlink" Target="http://www.techcrunch.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31.gif"/><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4.xml"/><Relationship Id="rId3" Type="http://schemas.openxmlformats.org/officeDocument/2006/relationships/image" Target="../media/image66.png"/><Relationship Id="rId4" Type="http://schemas.openxmlformats.org/officeDocument/2006/relationships/image" Target="../media/image58.png"/><Relationship Id="rId5" Type="http://schemas.openxmlformats.org/officeDocument/2006/relationships/image" Target="../media/image81.jpg"/><Relationship Id="rId6" Type="http://schemas.openxmlformats.org/officeDocument/2006/relationships/image" Target="../media/image6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5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4.png"/><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9.xml"/><Relationship Id="rId3" Type="http://schemas.openxmlformats.org/officeDocument/2006/relationships/image" Target="../media/image31.gi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1.xml"/><Relationship Id="rId3" Type="http://schemas.openxmlformats.org/officeDocument/2006/relationships/image" Target="../media/image14.png"/><Relationship Id="rId4" Type="http://schemas.openxmlformats.org/officeDocument/2006/relationships/image" Target="../media/image73.png"/><Relationship Id="rId5" Type="http://schemas.openxmlformats.org/officeDocument/2006/relationships/image" Target="../media/image71.png"/><Relationship Id="rId6" Type="http://schemas.openxmlformats.org/officeDocument/2006/relationships/image" Target="../media/image8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 Id="rId3" Type="http://schemas.openxmlformats.org/officeDocument/2006/relationships/image" Target="../media/image14.png"/><Relationship Id="rId4" Type="http://schemas.openxmlformats.org/officeDocument/2006/relationships/image" Target="../media/image8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 Id="rId3" Type="http://schemas.openxmlformats.org/officeDocument/2006/relationships/image" Target="../media/image14.png"/><Relationship Id="rId4" Type="http://schemas.openxmlformats.org/officeDocument/2006/relationships/image" Target="../media/image8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14.png"/><Relationship Id="rId4" Type="http://schemas.openxmlformats.org/officeDocument/2006/relationships/hyperlink" Target="http://www.techcrunch.co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31.gif"/><Relationship Id="rId4" Type="http://schemas.openxmlformats.org/officeDocument/2006/relationships/image" Target="../media/image8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6.xml"/><Relationship Id="rId3" Type="http://schemas.openxmlformats.org/officeDocument/2006/relationships/hyperlink" Target="http://www.techcrunch.com/"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7.xml"/><Relationship Id="rId3" Type="http://schemas.openxmlformats.org/officeDocument/2006/relationships/image" Target="../media/image7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9.xml"/><Relationship Id="rId3" Type="http://schemas.openxmlformats.org/officeDocument/2006/relationships/image" Target="../media/image66.png"/><Relationship Id="rId4" Type="http://schemas.openxmlformats.org/officeDocument/2006/relationships/image" Target="../media/image58.png"/><Relationship Id="rId5" Type="http://schemas.openxmlformats.org/officeDocument/2006/relationships/image" Target="../media/image81.jpg"/><Relationship Id="rId6" Type="http://schemas.openxmlformats.org/officeDocument/2006/relationships/image" Target="../media/image6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0.xml"/><Relationship Id="rId3" Type="http://schemas.openxmlformats.org/officeDocument/2006/relationships/image" Target="../media/image5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1.xml"/><Relationship Id="rId3" Type="http://schemas.openxmlformats.org/officeDocument/2006/relationships/hyperlink" Target="http://www.techcrunch.com/"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 Id="rId3" Type="http://schemas.openxmlformats.org/officeDocument/2006/relationships/image" Target="../media/image31.gif"/><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3.xml"/><Relationship Id="rId3" Type="http://schemas.openxmlformats.org/officeDocument/2006/relationships/image" Target="../media/image75.png"/><Relationship Id="rId4" Type="http://schemas.openxmlformats.org/officeDocument/2006/relationships/image" Target="../media/image7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4.xml"/><Relationship Id="rId3" Type="http://schemas.openxmlformats.org/officeDocument/2006/relationships/image" Target="../media/image75.png"/><Relationship Id="rId4" Type="http://schemas.openxmlformats.org/officeDocument/2006/relationships/hyperlink" Target="http://www.techcrunch.com/"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31.gif"/><Relationship Id="rId4" Type="http://schemas.openxmlformats.org/officeDocument/2006/relationships/image" Target="../media/image7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9.xml"/><Relationship Id="rId3" Type="http://schemas.openxmlformats.org/officeDocument/2006/relationships/image" Target="../media/image8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0.xml"/><Relationship Id="rId3" Type="http://schemas.openxmlformats.org/officeDocument/2006/relationships/image" Target="../media/image14.png"/><Relationship Id="rId4" Type="http://schemas.openxmlformats.org/officeDocument/2006/relationships/image" Target="../media/image87.png"/><Relationship Id="rId5" Type="http://schemas.openxmlformats.org/officeDocument/2006/relationships/image" Target="../media/image84.png"/><Relationship Id="rId6" Type="http://schemas.openxmlformats.org/officeDocument/2006/relationships/image" Target="../media/image8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1.xml"/><Relationship Id="rId3"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75" name="Google Shape;275;p1"/>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276" name="Google Shape;276;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77" name="Google Shape;277;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78" name="Google Shape;278;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79" name="Google Shape;279;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80" name="Google Shape;280;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a:p>
        </p:txBody>
      </p:sp>
      <p:grpSp>
        <p:nvGrpSpPr>
          <p:cNvPr id="281" name="Google Shape;281;p1"/>
          <p:cNvGrpSpPr/>
          <p:nvPr/>
        </p:nvGrpSpPr>
        <p:grpSpPr>
          <a:xfrm>
            <a:off x="917856" y="1567544"/>
            <a:ext cx="1782933" cy="1428585"/>
            <a:chOff x="917856" y="1127574"/>
            <a:chExt cx="1782933" cy="1428585"/>
          </a:xfrm>
        </p:grpSpPr>
        <p:pic>
          <p:nvPicPr>
            <p:cNvPr id="282" name="Google Shape;282;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283" name="Google Shape;283;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a:t>
              </a:r>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284" name="Google Shape;284;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85" name="Google Shape;285;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2  </a:t>
            </a:r>
            <a:endParaRPr/>
          </a:p>
        </p:txBody>
      </p:sp>
      <p:sp>
        <p:nvSpPr>
          <p:cNvPr id="286" name="Google Shape;286;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87" name="Google Shape;287;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الاختراعات</a:t>
            </a:r>
            <a:endParaRPr/>
          </a:p>
        </p:txBody>
      </p:sp>
      <p:sp>
        <p:nvSpPr>
          <p:cNvPr id="288" name="Google Shape;288;p1"/>
          <p:cNvSpPr txBox="1"/>
          <p:nvPr/>
        </p:nvSpPr>
        <p:spPr>
          <a:xfrm>
            <a:off x="5236149" y="4503677"/>
            <a:ext cx="4727890" cy="738664"/>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الثاني</a:t>
            </a:r>
            <a:endParaRPr/>
          </a:p>
          <a:p>
            <a:pPr indent="0" lvl="0" marL="0" marR="0" rtl="1" algn="ctr">
              <a:spcBef>
                <a:spcPts val="0"/>
              </a:spcBef>
              <a:spcAft>
                <a:spcPts val="0"/>
              </a:spcAft>
              <a:buNone/>
            </a:pPr>
            <a:r>
              <a:t/>
            </a:r>
            <a:endParaRPr b="1" i="0" sz="2400" u="none" cap="none" strike="noStrike">
              <a:solidFill>
                <a:srgbClr val="FFFFFF"/>
              </a:solidFill>
              <a:latin typeface="Calibri"/>
              <a:ea typeface="Calibri"/>
              <a:cs typeface="Calibri"/>
              <a:sym typeface="Calibri"/>
            </a:endParaRPr>
          </a:p>
        </p:txBody>
      </p:sp>
      <p:sp>
        <p:nvSpPr>
          <p:cNvPr id="289" name="Google Shape;289;p1"/>
          <p:cNvSpPr txBox="1"/>
          <p:nvPr/>
        </p:nvSpPr>
        <p:spPr>
          <a:xfrm>
            <a:off x="4872829" y="5391568"/>
            <a:ext cx="500522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rgbClr val="FFFFFF"/>
                </a:solidFill>
                <a:latin typeface="Calibri"/>
                <a:ea typeface="Calibri"/>
                <a:cs typeface="Calibri"/>
                <a:sym typeface="Calibri"/>
              </a:rPr>
              <a:t>الإنتاج الكتابي: إنتاج تقرير إخباري </a:t>
            </a:r>
            <a:r>
              <a:rPr b="1" i="0" lang="ar-MA" sz="2000" u="none" cap="none" strike="noStrike">
                <a:solidFill>
                  <a:srgbClr val="FF0000"/>
                </a:solidFill>
                <a:latin typeface="Calibri"/>
                <a:ea typeface="Calibri"/>
                <a:cs typeface="Calibri"/>
                <a:sym typeface="Calibri"/>
              </a:rPr>
              <a:t>(التعرف والبناء) </a:t>
            </a:r>
            <a:endParaRPr b="1" i="0" sz="2400" u="none" cap="none" strike="noStrike">
              <a:solidFill>
                <a:srgbClr val="FF0000"/>
              </a:solidFill>
              <a:latin typeface="Calibri"/>
              <a:ea typeface="Calibri"/>
              <a:cs typeface="Calibri"/>
              <a:sym typeface="Calibri"/>
            </a:endParaRPr>
          </a:p>
        </p:txBody>
      </p:sp>
      <p:grpSp>
        <p:nvGrpSpPr>
          <p:cNvPr id="290" name="Google Shape;290;p1"/>
          <p:cNvGrpSpPr/>
          <p:nvPr/>
        </p:nvGrpSpPr>
        <p:grpSpPr>
          <a:xfrm>
            <a:off x="14910" y="3937341"/>
            <a:ext cx="3666489" cy="2432262"/>
            <a:chOff x="219666" y="3988154"/>
            <a:chExt cx="3666489" cy="2432262"/>
          </a:xfrm>
        </p:grpSpPr>
        <p:pic>
          <p:nvPicPr>
            <p:cNvPr id="291" name="Google Shape;291;p1"/>
            <p:cNvPicPr preferRelativeResize="0"/>
            <p:nvPr/>
          </p:nvPicPr>
          <p:blipFill rotWithShape="1">
            <a:blip r:embed="rId4">
              <a:alphaModFix/>
            </a:blip>
            <a:srcRect b="0" l="0" r="5014" t="37039"/>
            <a:stretch/>
          </p:blipFill>
          <p:spPr>
            <a:xfrm>
              <a:off x="331381" y="4008120"/>
              <a:ext cx="3554774" cy="2412296"/>
            </a:xfrm>
            <a:prstGeom prst="rect">
              <a:avLst/>
            </a:prstGeom>
            <a:noFill/>
            <a:ln>
              <a:noFill/>
            </a:ln>
          </p:spPr>
        </p:pic>
        <p:sp>
          <p:nvSpPr>
            <p:cNvPr id="292" name="Google Shape;292;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293" name="Google Shape;293;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294" name="Google Shape;294;p1"/>
          <p:cNvSpPr txBox="1"/>
          <p:nvPr/>
        </p:nvSpPr>
        <p:spPr>
          <a:xfrm>
            <a:off x="9789358" y="1891463"/>
            <a:ext cx="1328868"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Calibri"/>
              <a:buNone/>
            </a:pPr>
            <a:r>
              <a:rPr b="1" i="0" lang="ar-MA" sz="2400" u="none" cap="none" strike="noStrike">
                <a:solidFill>
                  <a:srgbClr val="000000"/>
                </a:solidFill>
                <a:latin typeface="Calibri"/>
                <a:ea typeface="Calibri"/>
                <a:cs typeface="Calibri"/>
                <a:sym typeface="Calibri"/>
              </a:rPr>
              <a:t>المرحلة 2</a:t>
            </a:r>
            <a:endParaRPr/>
          </a:p>
        </p:txBody>
      </p:sp>
      <p:sp>
        <p:nvSpPr>
          <p:cNvPr id="295" name="Google Shape;295;p1"/>
          <p:cNvSpPr/>
          <p:nvPr/>
        </p:nvSpPr>
        <p:spPr>
          <a:xfrm>
            <a:off x="9698426" y="2786065"/>
            <a:ext cx="59124" cy="496400"/>
          </a:xfrm>
          <a:custGeom>
            <a:rect b="b" l="l" r="r" t="t"/>
            <a:pathLst>
              <a:path extrusionOk="0" h="120000" w="120000">
                <a:moveTo>
                  <a:pt x="60000" y="0"/>
                </a:moveTo>
                <a:cubicBezTo>
                  <a:pt x="59999" y="0"/>
                  <a:pt x="59999" y="0"/>
                  <a:pt x="59999" y="1"/>
                </a:cubicBezTo>
                <a:lnTo>
                  <a:pt x="0" y="112854"/>
                </a:lnTo>
                <a:cubicBezTo>
                  <a:pt x="0" y="112855"/>
                  <a:pt x="0" y="112855"/>
                  <a:pt x="1" y="112855"/>
                </a:cubicBezTo>
                <a:lnTo>
                  <a:pt x="60000" y="120000"/>
                </a:lnTo>
                <a:cubicBezTo>
                  <a:pt x="60001" y="120000"/>
                  <a:pt x="60001" y="120000"/>
                  <a:pt x="60001" y="119999"/>
                </a:cubicBezTo>
                <a:lnTo>
                  <a:pt x="120000" y="7146"/>
                </a:lnTo>
                <a:cubicBezTo>
                  <a:pt x="120000" y="7145"/>
                  <a:pt x="120000" y="7145"/>
                  <a:pt x="119999" y="7145"/>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96" name="Google Shape;296;p1"/>
          <p:cNvSpPr txBox="1"/>
          <p:nvPr/>
        </p:nvSpPr>
        <p:spPr>
          <a:xfrm>
            <a:off x="4699819" y="2814518"/>
            <a:ext cx="4637455"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rgbClr val="FFFFFF"/>
                </a:solidFill>
                <a:latin typeface="Calibri"/>
                <a:ea typeface="Calibri"/>
                <a:cs typeface="Calibri"/>
                <a:sym typeface="Calibri"/>
              </a:rPr>
              <a:t>العلوم والتكنولوجيا</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00" name="Shape 300"/>
        <p:cNvGrpSpPr/>
        <p:nvPr/>
      </p:nvGrpSpPr>
      <p:grpSpPr>
        <a:xfrm>
          <a:off x="0" y="0"/>
          <a:ext cx="0" cy="0"/>
          <a:chOff x="0" y="0"/>
          <a:chExt cx="0" cy="0"/>
        </a:xfrm>
      </p:grpSpPr>
      <p:sp>
        <p:nvSpPr>
          <p:cNvPr id="301" name="Google Shape;301;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302" name="Google Shape;302;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303" name="Google Shape;303;p2"/>
          <p:cNvPicPr preferRelativeResize="0"/>
          <p:nvPr/>
        </p:nvPicPr>
        <p:blipFill rotWithShape="1">
          <a:blip r:embed="rId3">
            <a:alphaModFix/>
          </a:blip>
          <a:srcRect b="60699" l="0" r="71114" t="23545"/>
          <a:stretch/>
        </p:blipFill>
        <p:spPr>
          <a:xfrm>
            <a:off x="10496362" y="2946687"/>
            <a:ext cx="1035476" cy="854359"/>
          </a:xfrm>
          <a:prstGeom prst="rect">
            <a:avLst/>
          </a:prstGeom>
          <a:noFill/>
          <a:ln>
            <a:noFill/>
          </a:ln>
        </p:spPr>
      </p:pic>
      <p:sp>
        <p:nvSpPr>
          <p:cNvPr id="304" name="Google Shape;304;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305" name="Google Shape;305;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306" name="Google Shape;306;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307" name="Google Shape;307;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للأستاذ</a:t>
            </a:r>
            <a:endParaRPr/>
          </a:p>
        </p:txBody>
      </p:sp>
      <p:grpSp>
        <p:nvGrpSpPr>
          <p:cNvPr id="308" name="Google Shape;308;p2"/>
          <p:cNvGrpSpPr/>
          <p:nvPr/>
        </p:nvGrpSpPr>
        <p:grpSpPr>
          <a:xfrm>
            <a:off x="10657636" y="1985795"/>
            <a:ext cx="923513" cy="733132"/>
            <a:chOff x="277892" y="2283969"/>
            <a:chExt cx="939577" cy="824904"/>
          </a:xfrm>
        </p:grpSpPr>
        <p:sp>
          <p:nvSpPr>
            <p:cNvPr id="309" name="Google Shape;309;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sp>
        <p:sp>
          <p:nvSpPr>
            <p:cNvPr id="310" name="Google Shape;310;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42" r="0" t="-1677"/>
              </a:stretch>
            </a:blipFill>
            <a:ln>
              <a:noFill/>
            </a:ln>
          </p:spPr>
        </p:sp>
      </p:grpSp>
      <p:pic>
        <p:nvPicPr>
          <p:cNvPr descr="Image générée" id="311" name="Google Shape;311;p2"/>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312" name="Google Shape;312;p2"/>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313" name="Google Shape;313;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17" name="Shape 317"/>
        <p:cNvGrpSpPr/>
        <p:nvPr/>
      </p:nvGrpSpPr>
      <p:grpSpPr>
        <a:xfrm>
          <a:off x="0" y="0"/>
          <a:ext cx="0" cy="0"/>
          <a:chOff x="0" y="0"/>
          <a:chExt cx="0" cy="0"/>
        </a:xfrm>
      </p:grpSpPr>
      <p:sp>
        <p:nvSpPr>
          <p:cNvPr id="318" name="Google Shape;318;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19" name="Google Shape;319;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20" name="Google Shape;320;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21" name="Google Shape;321;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22" name="Google Shape;322;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23" name="Google Shape;323;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24" name="Google Shape;324;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25" name="Google Shape;325;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26" name="Google Shape;326;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27" name="Google Shape;327;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28" name="Google Shape;328;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29" name="Google Shape;329;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Arial"/>
                <a:ea typeface="Arial"/>
                <a:cs typeface="Arial"/>
                <a:sym typeface="Arial"/>
              </a:endParaRPr>
            </a:p>
          </p:txBody>
        </p:sp>
      </p:grpSp>
      <p:sp>
        <p:nvSpPr>
          <p:cNvPr id="330" name="Google Shape;330;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31" name="Google Shape;331;p3"/>
          <p:cNvGrpSpPr/>
          <p:nvPr/>
        </p:nvGrpSpPr>
        <p:grpSpPr>
          <a:xfrm>
            <a:off x="10824282" y="3007446"/>
            <a:ext cx="551667" cy="479498"/>
            <a:chOff x="10280460" y="4841540"/>
            <a:chExt cx="630930" cy="597556"/>
          </a:xfrm>
        </p:grpSpPr>
        <p:pic>
          <p:nvPicPr>
            <p:cNvPr id="332" name="Google Shape;332;p3"/>
            <p:cNvPicPr preferRelativeResize="0"/>
            <p:nvPr/>
          </p:nvPicPr>
          <p:blipFill rotWithShape="1">
            <a:blip r:embed="rId8">
              <a:alphaModFix/>
            </a:blip>
            <a:srcRect b="30054" l="11664" r="25922" t="23325"/>
            <a:stretch/>
          </p:blipFill>
          <p:spPr>
            <a:xfrm>
              <a:off x="10280460" y="4967823"/>
              <a:ext cx="630930" cy="471273"/>
            </a:xfrm>
            <a:prstGeom prst="rect">
              <a:avLst/>
            </a:prstGeom>
            <a:noFill/>
            <a:ln>
              <a:noFill/>
            </a:ln>
          </p:spPr>
        </p:pic>
        <p:pic>
          <p:nvPicPr>
            <p:cNvPr id="333" name="Google Shape;333;p3"/>
            <p:cNvPicPr preferRelativeResize="0"/>
            <p:nvPr/>
          </p:nvPicPr>
          <p:blipFill rotWithShape="1">
            <a:blip r:embed="rId9">
              <a:alphaModFix/>
            </a:blip>
            <a:srcRect b="30054" l="74744" r="10688" t="23325"/>
            <a:stretch/>
          </p:blipFill>
          <p:spPr>
            <a:xfrm rot="1461832">
              <a:off x="10456526" y="4850932"/>
              <a:ext cx="147273" cy="471273"/>
            </a:xfrm>
            <a:prstGeom prst="rect">
              <a:avLst/>
            </a:prstGeom>
            <a:noFill/>
            <a:ln>
              <a:noFill/>
            </a:ln>
          </p:spPr>
        </p:pic>
      </p:grpSp>
      <p:sp>
        <p:nvSpPr>
          <p:cNvPr id="334" name="Google Shape;334;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335" name="Google Shape;335;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336" name="Google Shape;336;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40" name="Shape 340"/>
        <p:cNvGrpSpPr/>
        <p:nvPr/>
      </p:nvGrpSpPr>
      <p:grpSpPr>
        <a:xfrm>
          <a:off x="0" y="0"/>
          <a:ext cx="0" cy="0"/>
          <a:chOff x="0" y="0"/>
          <a:chExt cx="0" cy="0"/>
        </a:xfrm>
      </p:grpSpPr>
      <p:sp>
        <p:nvSpPr>
          <p:cNvPr id="341" name="Google Shape;341;p4"/>
          <p:cNvSpPr/>
          <p:nvPr/>
        </p:nvSpPr>
        <p:spPr>
          <a:xfrm>
            <a:off x="1631623" y="1260278"/>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42" name="Google Shape;342;p4"/>
          <p:cNvSpPr/>
          <p:nvPr/>
        </p:nvSpPr>
        <p:spPr>
          <a:xfrm>
            <a:off x="9292657" y="508746"/>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ar-MA" sz="3200" u="none" cap="none" strike="noStrike">
                <a:solidFill>
                  <a:srgbClr val="44546A"/>
                </a:solidFill>
                <a:latin typeface="Calibri"/>
                <a:ea typeface="Calibri"/>
                <a:cs typeface="Calibri"/>
                <a:sym typeface="Calibri"/>
              </a:rPr>
              <a:t>العدة اللازمة</a:t>
            </a:r>
            <a:endParaRPr b="1" i="0" sz="3200" u="none" cap="none" strike="noStrike">
              <a:solidFill>
                <a:srgbClr val="44546A"/>
              </a:solidFill>
              <a:latin typeface="Calibri"/>
              <a:ea typeface="Calibri"/>
              <a:cs typeface="Calibri"/>
              <a:sym typeface="Calibri"/>
            </a:endParaRPr>
          </a:p>
        </p:txBody>
      </p:sp>
      <p:sp>
        <p:nvSpPr>
          <p:cNvPr id="343" name="Google Shape;343;p4"/>
          <p:cNvSpPr txBox="1"/>
          <p:nvPr/>
        </p:nvSpPr>
        <p:spPr>
          <a:xfrm>
            <a:off x="1718486" y="1566690"/>
            <a:ext cx="4266849"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None/>
            </a:pPr>
            <a:r>
              <a:rPr b="1" i="0" lang="ar-MA" sz="2400" u="none" cap="none" strike="noStrike">
                <a:solidFill>
                  <a:srgbClr val="FFFFFF"/>
                </a:solidFill>
                <a:latin typeface="Calibri"/>
                <a:ea typeface="Calibri"/>
                <a:cs typeface="Calibri"/>
                <a:sym typeface="Calibri"/>
              </a:rPr>
              <a:t>عدة الأستاذ</a:t>
            </a:r>
            <a:endParaRPr b="1" i="0" sz="2400" u="none" cap="none" strike="noStrike">
              <a:solidFill>
                <a:srgbClr val="FFFFFF"/>
              </a:solidFill>
              <a:latin typeface="Calibri"/>
              <a:ea typeface="Calibri"/>
              <a:cs typeface="Calibri"/>
              <a:sym typeface="Calibri"/>
            </a:endParaRPr>
          </a:p>
        </p:txBody>
      </p:sp>
      <p:sp>
        <p:nvSpPr>
          <p:cNvPr id="344" name="Google Shape;344;p4"/>
          <p:cNvSpPr txBox="1"/>
          <p:nvPr/>
        </p:nvSpPr>
        <p:spPr>
          <a:xfrm>
            <a:off x="6201358" y="1566689"/>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spcBef>
                <a:spcPts val="0"/>
              </a:spcBef>
              <a:spcAft>
                <a:spcPts val="0"/>
              </a:spcAft>
              <a:buNone/>
            </a:pPr>
            <a:r>
              <a:rPr b="1" i="0" lang="ar-MA" sz="2400" u="none" cap="none" strike="noStrike">
                <a:solidFill>
                  <a:srgbClr val="FFFFFF"/>
                </a:solidFill>
                <a:latin typeface="Calibri"/>
                <a:ea typeface="Calibri"/>
                <a:cs typeface="Calibri"/>
                <a:sym typeface="Calibri"/>
              </a:rPr>
              <a:t>عدة التلميذ</a:t>
            </a:r>
            <a:endParaRPr b="1" i="0" sz="2400" u="none" cap="none" strike="noStrike">
              <a:solidFill>
                <a:srgbClr val="FFFFFF"/>
              </a:solidFill>
              <a:latin typeface="Calibri"/>
              <a:ea typeface="Calibri"/>
              <a:cs typeface="Calibri"/>
              <a:sym typeface="Calibri"/>
            </a:endParaRPr>
          </a:p>
        </p:txBody>
      </p:sp>
      <p:pic>
        <p:nvPicPr>
          <p:cNvPr descr="Image générée" id="345" name="Google Shape;345;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pic>
        <p:nvPicPr>
          <p:cNvPr id="346" name="Google Shape;346;p4"/>
          <p:cNvPicPr preferRelativeResize="0"/>
          <p:nvPr/>
        </p:nvPicPr>
        <p:blipFill rotWithShape="1">
          <a:blip r:embed="rId4">
            <a:alphaModFix/>
          </a:blip>
          <a:srcRect b="0" l="0" r="0" t="0"/>
          <a:stretch/>
        </p:blipFill>
        <p:spPr>
          <a:xfrm rot="-1924716">
            <a:off x="8767614" y="4444158"/>
            <a:ext cx="1564020" cy="174252"/>
          </a:xfrm>
          <a:prstGeom prst="rect">
            <a:avLst/>
          </a:prstGeom>
          <a:noFill/>
          <a:ln>
            <a:noFill/>
          </a:ln>
        </p:spPr>
      </p:pic>
      <p:pic>
        <p:nvPicPr>
          <p:cNvPr id="347" name="Google Shape;347;p4"/>
          <p:cNvPicPr preferRelativeResize="0"/>
          <p:nvPr/>
        </p:nvPicPr>
        <p:blipFill rotWithShape="1">
          <a:blip r:embed="rId5">
            <a:alphaModFix/>
          </a:blip>
          <a:srcRect b="30054" l="11665" r="26246" t="23325"/>
          <a:stretch/>
        </p:blipFill>
        <p:spPr>
          <a:xfrm>
            <a:off x="8996142" y="2466789"/>
            <a:ext cx="1478097" cy="1109845"/>
          </a:xfrm>
          <a:prstGeom prst="rect">
            <a:avLst/>
          </a:prstGeom>
          <a:noFill/>
          <a:ln>
            <a:noFill/>
          </a:ln>
          <a:effectLst>
            <a:outerShdw blurRad="50800" rotWithShape="0" algn="tl" dir="2700000" dist="38100">
              <a:srgbClr val="000000">
                <a:alpha val="40000"/>
              </a:srgbClr>
            </a:outerShdw>
          </a:effectLst>
        </p:spPr>
      </p:pic>
      <p:pic>
        <p:nvPicPr>
          <p:cNvPr id="348" name="Google Shape;348;p4"/>
          <p:cNvPicPr preferRelativeResize="0"/>
          <p:nvPr/>
        </p:nvPicPr>
        <p:blipFill rotWithShape="1">
          <a:blip r:embed="rId6">
            <a:alphaModFix/>
          </a:blip>
          <a:srcRect b="0" l="0" r="0" t="0"/>
          <a:stretch/>
        </p:blipFill>
        <p:spPr>
          <a:xfrm flipH="1">
            <a:off x="9715486" y="4960411"/>
            <a:ext cx="413335" cy="397411"/>
          </a:xfrm>
          <a:prstGeom prst="rect">
            <a:avLst/>
          </a:prstGeom>
          <a:noFill/>
          <a:ln>
            <a:noFill/>
          </a:ln>
        </p:spPr>
      </p:pic>
      <p:sp>
        <p:nvSpPr>
          <p:cNvPr id="349" name="Google Shape;349;p4"/>
          <p:cNvSpPr txBox="1"/>
          <p:nvPr/>
        </p:nvSpPr>
        <p:spPr>
          <a:xfrm>
            <a:off x="8827225" y="3576634"/>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067" u="none" cap="none" strike="noStrike">
                <a:solidFill>
                  <a:srgbClr val="000000"/>
                </a:solidFill>
                <a:latin typeface="Arial"/>
                <a:ea typeface="Arial"/>
                <a:cs typeface="Arial"/>
                <a:sym typeface="Arial"/>
              </a:rPr>
              <a:t>دفتر التلميذ</a:t>
            </a:r>
            <a:endParaRPr/>
          </a:p>
        </p:txBody>
      </p:sp>
      <p:sp>
        <p:nvSpPr>
          <p:cNvPr id="350" name="Google Shape;350;p4"/>
          <p:cNvSpPr/>
          <p:nvPr/>
        </p:nvSpPr>
        <p:spPr>
          <a:xfrm>
            <a:off x="4428576" y="4028276"/>
            <a:ext cx="1349291"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067" u="none" cap="none" strike="noStrike">
                <a:solidFill>
                  <a:srgbClr val="000000"/>
                </a:solidFill>
                <a:latin typeface="Arial"/>
                <a:ea typeface="Arial"/>
                <a:cs typeface="Arial"/>
                <a:sym typeface="Arial"/>
              </a:rPr>
              <a:t>بطاقة التحضير للحصة</a:t>
            </a:r>
            <a:endParaRPr b="1" i="0" sz="1067" u="none" cap="none" strike="noStrike">
              <a:solidFill>
                <a:srgbClr val="000000"/>
              </a:solidFill>
              <a:latin typeface="Arial"/>
              <a:ea typeface="Arial"/>
              <a:cs typeface="Arial"/>
              <a:sym typeface="Arial"/>
            </a:endParaRPr>
          </a:p>
        </p:txBody>
      </p:sp>
      <p:pic>
        <p:nvPicPr>
          <p:cNvPr id="351" name="Google Shape;351;p4"/>
          <p:cNvPicPr preferRelativeResize="0"/>
          <p:nvPr/>
        </p:nvPicPr>
        <p:blipFill rotWithShape="1">
          <a:blip r:embed="rId7">
            <a:alphaModFix/>
          </a:blip>
          <a:srcRect b="0" l="0" r="0" t="0"/>
          <a:stretch/>
        </p:blipFill>
        <p:spPr>
          <a:xfrm>
            <a:off x="4220447" y="2466789"/>
            <a:ext cx="1765551" cy="1457749"/>
          </a:xfrm>
          <a:prstGeom prst="rect">
            <a:avLst/>
          </a:prstGeom>
          <a:noFill/>
          <a:ln>
            <a:noFill/>
          </a:ln>
        </p:spPr>
      </p:pic>
      <p:sp>
        <p:nvSpPr>
          <p:cNvPr id="352" name="Google Shape;352;p4"/>
          <p:cNvSpPr/>
          <p:nvPr/>
        </p:nvSpPr>
        <p:spPr>
          <a:xfrm>
            <a:off x="2328360" y="3664174"/>
            <a:ext cx="1349291" cy="25654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1067" u="none" cap="none" strike="noStrike">
                <a:solidFill>
                  <a:srgbClr val="000000"/>
                </a:solidFill>
                <a:latin typeface="Arial"/>
                <a:ea typeface="Arial"/>
                <a:cs typeface="Arial"/>
                <a:sym typeface="Arial"/>
              </a:rPr>
              <a:t>الحصة ppt  </a:t>
            </a:r>
            <a:endParaRPr b="1" i="0" sz="1067" u="none" cap="none" strike="noStrike">
              <a:solidFill>
                <a:srgbClr val="000000"/>
              </a:solidFill>
              <a:latin typeface="Arial"/>
              <a:ea typeface="Arial"/>
              <a:cs typeface="Arial"/>
              <a:sym typeface="Arial"/>
            </a:endParaRPr>
          </a:p>
        </p:txBody>
      </p:sp>
      <p:sp>
        <p:nvSpPr>
          <p:cNvPr id="353" name="Google Shape;353;p4"/>
          <p:cNvSpPr txBox="1"/>
          <p:nvPr/>
        </p:nvSpPr>
        <p:spPr>
          <a:xfrm>
            <a:off x="6593195" y="4098385"/>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067" u="none" cap="none" strike="noStrike">
                <a:solidFill>
                  <a:srgbClr val="000000"/>
                </a:solidFill>
                <a:latin typeface="Arial"/>
                <a:ea typeface="Arial"/>
                <a:cs typeface="Arial"/>
                <a:sym typeface="Arial"/>
              </a:rPr>
              <a:t>الكراسة</a:t>
            </a:r>
            <a:endParaRPr b="1" i="0" sz="1067" u="none" cap="none" strike="noStrike">
              <a:solidFill>
                <a:srgbClr val="000000"/>
              </a:solidFill>
              <a:latin typeface="Arial"/>
              <a:ea typeface="Arial"/>
              <a:cs typeface="Arial"/>
              <a:sym typeface="Arial"/>
            </a:endParaRPr>
          </a:p>
        </p:txBody>
      </p:sp>
      <p:pic>
        <p:nvPicPr>
          <p:cNvPr id="354" name="Google Shape;354;p4"/>
          <p:cNvPicPr preferRelativeResize="0"/>
          <p:nvPr/>
        </p:nvPicPr>
        <p:blipFill rotWithShape="1">
          <a:blip r:embed="rId8">
            <a:alphaModFix/>
          </a:blip>
          <a:srcRect b="0" l="0" r="0" t="0"/>
          <a:stretch/>
        </p:blipFill>
        <p:spPr>
          <a:xfrm>
            <a:off x="6924485" y="2376718"/>
            <a:ext cx="1212188" cy="1651558"/>
          </a:xfrm>
          <a:prstGeom prst="rect">
            <a:avLst/>
          </a:prstGeom>
          <a:noFill/>
          <a:ln>
            <a:noFill/>
          </a:ln>
        </p:spPr>
      </p:pic>
      <p:pic>
        <p:nvPicPr>
          <p:cNvPr id="355" name="Google Shape;355;p4"/>
          <p:cNvPicPr preferRelativeResize="0"/>
          <p:nvPr/>
        </p:nvPicPr>
        <p:blipFill rotWithShape="1">
          <a:blip r:embed="rId9">
            <a:alphaModFix/>
          </a:blip>
          <a:srcRect b="0" l="0" r="0" t="0"/>
          <a:stretch/>
        </p:blipFill>
        <p:spPr>
          <a:xfrm>
            <a:off x="2134435" y="2548493"/>
            <a:ext cx="1814614" cy="1030408"/>
          </a:xfrm>
          <a:prstGeom prst="rect">
            <a:avLst/>
          </a:prstGeom>
          <a:noFill/>
          <a:ln>
            <a:noFill/>
          </a:ln>
        </p:spPr>
      </p:pic>
      <p:pic>
        <p:nvPicPr>
          <p:cNvPr id="356" name="Google Shape;356;p4"/>
          <p:cNvPicPr preferRelativeResize="0"/>
          <p:nvPr/>
        </p:nvPicPr>
        <p:blipFill rotWithShape="1">
          <a:blip r:embed="rId10">
            <a:alphaModFix/>
          </a:blip>
          <a:srcRect b="40945" l="19275" r="13719" t="42588"/>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60" name="Shape 360"/>
        <p:cNvGrpSpPr/>
        <p:nvPr/>
      </p:nvGrpSpPr>
      <p:grpSpPr>
        <a:xfrm>
          <a:off x="0" y="0"/>
          <a:ext cx="0" cy="0"/>
          <a:chOff x="0" y="0"/>
          <a:chExt cx="0" cy="0"/>
        </a:xfrm>
      </p:grpSpPr>
      <p:sp>
        <p:nvSpPr>
          <p:cNvPr id="361" name="Google Shape;361;p5"/>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الديدكتيكية:</a:t>
            </a:r>
            <a:endParaRPr b="1" i="0" sz="3200" u="none" cap="none" strike="noStrike">
              <a:solidFill>
                <a:srgbClr val="44546A"/>
              </a:solidFill>
              <a:latin typeface="Calibri"/>
              <a:ea typeface="Calibri"/>
              <a:cs typeface="Calibri"/>
              <a:sym typeface="Calibri"/>
            </a:endParaRPr>
          </a:p>
        </p:txBody>
      </p:sp>
      <p:grpSp>
        <p:nvGrpSpPr>
          <p:cNvPr id="362" name="Google Shape;362;p5"/>
          <p:cNvGrpSpPr/>
          <p:nvPr/>
        </p:nvGrpSpPr>
        <p:grpSpPr>
          <a:xfrm>
            <a:off x="6139754" y="2099367"/>
            <a:ext cx="5847433" cy="3626061"/>
            <a:chOff x="4299350" y="1553369"/>
            <a:chExt cx="6448599" cy="3626061"/>
          </a:xfrm>
        </p:grpSpPr>
        <p:sp>
          <p:nvSpPr>
            <p:cNvPr id="363" name="Google Shape;363;p5"/>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أستمع بتركيز وأفهم: السيارة المغربية الصنع</a:t>
              </a:r>
              <a:endParaRPr b="0" i="0" sz="2000" u="none" cap="none" strike="noStrike">
                <a:solidFill>
                  <a:srgbClr val="000000"/>
                </a:solidFill>
                <a:latin typeface="Calibri"/>
                <a:ea typeface="Calibri"/>
                <a:cs typeface="Calibri"/>
                <a:sym typeface="Calibri"/>
              </a:endParaRPr>
            </a:p>
          </p:txBody>
        </p:sp>
        <p:sp>
          <p:nvSpPr>
            <p:cNvPr id="364" name="Google Shape;364;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1" i="0" lang="ar-MA" sz="2400" u="none" cap="none" strike="noStrike">
                  <a:solidFill>
                    <a:srgbClr val="000000"/>
                  </a:solidFill>
                  <a:latin typeface="Calibri"/>
                  <a:ea typeface="Calibri"/>
                  <a:cs typeface="Calibri"/>
                  <a:sym typeface="Calibri"/>
                </a:rPr>
                <a:t>الحصة 3</a:t>
              </a:r>
              <a:endParaRPr b="1" i="0" sz="2400" u="none" cap="none" strike="noStrike">
                <a:solidFill>
                  <a:srgbClr val="000000"/>
                </a:solidFill>
                <a:latin typeface="Calibri"/>
                <a:ea typeface="Calibri"/>
                <a:cs typeface="Calibri"/>
                <a:sym typeface="Calibri"/>
              </a:endParaRPr>
            </a:p>
          </p:txBody>
        </p:sp>
        <p:sp>
          <p:nvSpPr>
            <p:cNvPr id="365" name="Google Shape;365;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أتحدث: أعرف باختراع متميز</a:t>
              </a:r>
              <a:endParaRPr b="0" i="0" sz="2000" u="none" cap="none" strike="noStrike">
                <a:solidFill>
                  <a:srgbClr val="000000"/>
                </a:solidFill>
                <a:latin typeface="Calibri"/>
                <a:ea typeface="Calibri"/>
                <a:cs typeface="Calibri"/>
                <a:sym typeface="Calibri"/>
              </a:endParaRPr>
            </a:p>
          </p:txBody>
        </p:sp>
        <p:sp>
          <p:nvSpPr>
            <p:cNvPr id="366" name="Google Shape;366;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1</a:t>
              </a:r>
              <a:endParaRPr b="0" i="0" sz="2000" u="none" cap="none" strike="noStrike">
                <a:solidFill>
                  <a:srgbClr val="000000"/>
                </a:solidFill>
                <a:latin typeface="Calibri"/>
                <a:ea typeface="Calibri"/>
                <a:cs typeface="Calibri"/>
                <a:sym typeface="Calibri"/>
              </a:endParaRPr>
            </a:p>
          </p:txBody>
        </p:sp>
        <p:sp>
          <p:nvSpPr>
            <p:cNvPr id="367" name="Google Shape;367;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2 </a:t>
              </a:r>
              <a:endParaRPr b="0" i="0" sz="2000" u="none" cap="none" strike="noStrike">
                <a:solidFill>
                  <a:srgbClr val="000000"/>
                </a:solidFill>
                <a:latin typeface="Calibri"/>
                <a:ea typeface="Calibri"/>
                <a:cs typeface="Calibri"/>
                <a:sym typeface="Calibri"/>
              </a:endParaRPr>
            </a:p>
          </p:txBody>
        </p:sp>
        <p:sp>
          <p:nvSpPr>
            <p:cNvPr id="368" name="Google Shape;368;p5"/>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4</a:t>
              </a:r>
              <a:endParaRPr b="0" i="0" sz="2000" u="none" cap="none" strike="noStrike">
                <a:solidFill>
                  <a:srgbClr val="7F7F7F"/>
                </a:solidFill>
                <a:latin typeface="Calibri"/>
                <a:ea typeface="Calibri"/>
                <a:cs typeface="Calibri"/>
                <a:sym typeface="Calibri"/>
              </a:endParaRPr>
            </a:p>
          </p:txBody>
        </p:sp>
        <p:sp>
          <p:nvSpPr>
            <p:cNvPr id="369" name="Google Shape;369;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الظواهر اللغوية :اسم الآلة</a:t>
              </a:r>
              <a:endParaRPr b="0" i="0" sz="2000" u="none" cap="none" strike="noStrike">
                <a:solidFill>
                  <a:srgbClr val="000000"/>
                </a:solidFill>
                <a:latin typeface="Calibri"/>
                <a:ea typeface="Calibri"/>
                <a:cs typeface="Calibri"/>
                <a:sym typeface="Calibri"/>
              </a:endParaRPr>
            </a:p>
          </p:txBody>
        </p:sp>
        <p:sp>
          <p:nvSpPr>
            <p:cNvPr id="370" name="Google Shape;370;p5"/>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الطلاقة والفهم: كيف أحببت القراءة</a:t>
              </a:r>
              <a:endParaRPr b="0" i="0" sz="2000" u="none" cap="none" strike="noStrike">
                <a:solidFill>
                  <a:srgbClr val="7F7F7F"/>
                </a:solidFill>
                <a:latin typeface="Calibri"/>
                <a:ea typeface="Calibri"/>
                <a:cs typeface="Calibri"/>
                <a:sym typeface="Calibri"/>
              </a:endParaRPr>
            </a:p>
          </p:txBody>
        </p:sp>
      </p:grpSp>
      <p:sp>
        <p:nvSpPr>
          <p:cNvPr id="371" name="Google Shape;371;p5"/>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Arial"/>
                <a:ea typeface="Arial"/>
                <a:cs typeface="Arial"/>
                <a:sym typeface="Arial"/>
              </a:rPr>
              <a:t>الأسبوع الأول</a:t>
            </a:r>
            <a:endParaRPr b="1" i="0" sz="3200" u="none" cap="none" strike="noStrike">
              <a:solidFill>
                <a:schemeClr val="lt1"/>
              </a:solidFill>
              <a:latin typeface="Arial"/>
              <a:ea typeface="Arial"/>
              <a:cs typeface="Arial"/>
              <a:sym typeface="Arial"/>
            </a:endParaRPr>
          </a:p>
        </p:txBody>
      </p:sp>
      <p:sp>
        <p:nvSpPr>
          <p:cNvPr id="372" name="Google Shape;372;p5"/>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Arial"/>
                <a:ea typeface="Arial"/>
                <a:cs typeface="Arial"/>
                <a:sym typeface="Arial"/>
              </a:rPr>
              <a:t>الأسبوع الثاني</a:t>
            </a:r>
            <a:endParaRPr b="1" i="0" sz="3200" u="none" cap="none" strike="noStrike">
              <a:solidFill>
                <a:schemeClr val="lt1"/>
              </a:solidFill>
              <a:latin typeface="Arial"/>
              <a:ea typeface="Arial"/>
              <a:cs typeface="Arial"/>
              <a:sym typeface="Arial"/>
            </a:endParaRPr>
          </a:p>
        </p:txBody>
      </p:sp>
      <p:grpSp>
        <p:nvGrpSpPr>
          <p:cNvPr id="373" name="Google Shape;373;p5"/>
          <p:cNvGrpSpPr/>
          <p:nvPr/>
        </p:nvGrpSpPr>
        <p:grpSpPr>
          <a:xfrm>
            <a:off x="167109" y="2110551"/>
            <a:ext cx="5847433" cy="3626061"/>
            <a:chOff x="4299350" y="1553369"/>
            <a:chExt cx="6448599" cy="3626061"/>
          </a:xfrm>
        </p:grpSpPr>
        <p:sp>
          <p:nvSpPr>
            <p:cNvPr id="374" name="Google Shape;374;p5"/>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75" name="Google Shape;375;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376" name="Google Shape;376;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77" name="Google Shape;377;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378" name="Google Shape;378;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379" name="Google Shape;379;p5"/>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380" name="Google Shape;380;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81" name="Google Shape;381;p5"/>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grpSp>
      <p:pic>
        <p:nvPicPr>
          <p:cNvPr descr="Image générée" id="382" name="Google Shape;382;p5"/>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83" name="Google Shape;383;p5"/>
          <p:cNvSpPr/>
          <p:nvPr/>
        </p:nvSpPr>
        <p:spPr>
          <a:xfrm>
            <a:off x="71453" y="2933648"/>
            <a:ext cx="6083049" cy="976025"/>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84" name="Google Shape;384;p5"/>
          <p:cNvSpPr/>
          <p:nvPr/>
        </p:nvSpPr>
        <p:spPr>
          <a:xfrm>
            <a:off x="4383043" y="3029163"/>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6  </a:t>
            </a:r>
            <a:endParaRPr b="0" i="0" sz="2000" u="none" cap="none" strike="noStrike">
              <a:solidFill>
                <a:srgbClr val="000000"/>
              </a:solidFill>
              <a:latin typeface="Calibri"/>
              <a:ea typeface="Calibri"/>
              <a:cs typeface="Calibri"/>
              <a:sym typeface="Calibri"/>
            </a:endParaRPr>
          </a:p>
        </p:txBody>
      </p:sp>
      <p:sp>
        <p:nvSpPr>
          <p:cNvPr id="385" name="Google Shape;385;p5"/>
          <p:cNvSpPr/>
          <p:nvPr/>
        </p:nvSpPr>
        <p:spPr>
          <a:xfrm>
            <a:off x="196137" y="3042355"/>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chemeClr val="accent6"/>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الإنتاج الكتابي ح 1: إنتاج تقرير إخباري</a:t>
            </a:r>
            <a:endParaRPr b="0" i="0" sz="2000" u="none" cap="none" strike="noStrike">
              <a:solidFill>
                <a:srgbClr val="000000"/>
              </a:solidFill>
              <a:latin typeface="Calibri"/>
              <a:ea typeface="Calibri"/>
              <a:cs typeface="Calibri"/>
              <a:sym typeface="Calibri"/>
            </a:endParaRPr>
          </a:p>
        </p:txBody>
      </p:sp>
      <p:sp>
        <p:nvSpPr>
          <p:cNvPr id="386" name="Google Shape;386;p5"/>
          <p:cNvSpPr/>
          <p:nvPr/>
        </p:nvSpPr>
        <p:spPr>
          <a:xfrm>
            <a:off x="4387963" y="2129509"/>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5  </a:t>
            </a:r>
            <a:endParaRPr b="0" i="0" sz="2000" u="none" cap="none" strike="noStrike">
              <a:solidFill>
                <a:srgbClr val="000000"/>
              </a:solidFill>
              <a:latin typeface="Calibri"/>
              <a:ea typeface="Calibri"/>
              <a:cs typeface="Calibri"/>
              <a:sym typeface="Calibri"/>
            </a:endParaRPr>
          </a:p>
        </p:txBody>
      </p:sp>
      <p:sp>
        <p:nvSpPr>
          <p:cNvPr id="387" name="Google Shape;387;p5"/>
          <p:cNvSpPr/>
          <p:nvPr/>
        </p:nvSpPr>
        <p:spPr>
          <a:xfrm>
            <a:off x="201057" y="2142701"/>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الطلاقة والفهم: المخترع المغربي الصغير(ح2)</a:t>
            </a:r>
            <a:endParaRPr/>
          </a:p>
        </p:txBody>
      </p:sp>
      <p:sp>
        <p:nvSpPr>
          <p:cNvPr id="388" name="Google Shape;388;p5"/>
          <p:cNvSpPr/>
          <p:nvPr/>
        </p:nvSpPr>
        <p:spPr>
          <a:xfrm>
            <a:off x="4378131" y="3997639"/>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7  </a:t>
            </a:r>
            <a:endParaRPr b="0" i="0" sz="2000" u="none" cap="none" strike="noStrike">
              <a:solidFill>
                <a:srgbClr val="000000"/>
              </a:solidFill>
              <a:latin typeface="Calibri"/>
              <a:ea typeface="Calibri"/>
              <a:cs typeface="Calibri"/>
              <a:sym typeface="Calibri"/>
            </a:endParaRPr>
          </a:p>
        </p:txBody>
      </p:sp>
      <p:sp>
        <p:nvSpPr>
          <p:cNvPr id="389" name="Google Shape;389;p5"/>
          <p:cNvSpPr/>
          <p:nvPr/>
        </p:nvSpPr>
        <p:spPr>
          <a:xfrm>
            <a:off x="191225" y="4010831"/>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الإنتاج الكتابي ح 2: إنتاج تقرير إخباري</a:t>
            </a:r>
            <a:endParaRPr b="0" i="0" sz="2000" u="none" cap="none" strike="noStrike">
              <a:solidFill>
                <a:srgbClr val="000000"/>
              </a:solidFill>
              <a:latin typeface="Calibri"/>
              <a:ea typeface="Calibri"/>
              <a:cs typeface="Calibri"/>
              <a:sym typeface="Calibri"/>
            </a:endParaRPr>
          </a:p>
        </p:txBody>
      </p:sp>
      <p:sp>
        <p:nvSpPr>
          <p:cNvPr id="390" name="Google Shape;390;p5"/>
          <p:cNvSpPr/>
          <p:nvPr/>
        </p:nvSpPr>
        <p:spPr>
          <a:xfrm>
            <a:off x="4368299" y="4980869"/>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8  </a:t>
            </a:r>
            <a:endParaRPr b="0" i="0" sz="2000" u="none" cap="none" strike="noStrike">
              <a:solidFill>
                <a:srgbClr val="000000"/>
              </a:solidFill>
              <a:latin typeface="Calibri"/>
              <a:ea typeface="Calibri"/>
              <a:cs typeface="Calibri"/>
              <a:sym typeface="Calibri"/>
            </a:endParaRPr>
          </a:p>
        </p:txBody>
      </p:sp>
      <p:sp>
        <p:nvSpPr>
          <p:cNvPr id="391" name="Google Shape;391;p5"/>
          <p:cNvSpPr/>
          <p:nvPr/>
        </p:nvSpPr>
        <p:spPr>
          <a:xfrm>
            <a:off x="181393" y="4994061"/>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دعم وتقويم</a:t>
            </a:r>
            <a:endParaRPr b="0" i="0" sz="2000" u="none" cap="none" strike="noStrike">
              <a:solidFill>
                <a:srgbClr val="000000"/>
              </a:solidFill>
              <a:latin typeface="Calibri"/>
              <a:ea typeface="Calibri"/>
              <a:cs typeface="Calibri"/>
              <a:sym typeface="Calibri"/>
            </a:endParaRPr>
          </a:p>
        </p:txBody>
      </p:sp>
      <p:sp>
        <p:nvSpPr>
          <p:cNvPr id="392" name="Google Shape;392;p5"/>
          <p:cNvSpPr/>
          <p:nvPr/>
        </p:nvSpPr>
        <p:spPr>
          <a:xfrm>
            <a:off x="10341408" y="4975953"/>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4 </a:t>
            </a:r>
            <a:endParaRPr b="0" i="0" sz="2000" u="none" cap="none" strike="noStrike">
              <a:solidFill>
                <a:srgbClr val="000000"/>
              </a:solidFill>
              <a:latin typeface="Calibri"/>
              <a:ea typeface="Calibri"/>
              <a:cs typeface="Calibri"/>
              <a:sym typeface="Calibri"/>
            </a:endParaRPr>
          </a:p>
        </p:txBody>
      </p:sp>
      <p:sp>
        <p:nvSpPr>
          <p:cNvPr id="393" name="Google Shape;393;p5"/>
          <p:cNvSpPr/>
          <p:nvPr/>
        </p:nvSpPr>
        <p:spPr>
          <a:xfrm>
            <a:off x="6154502" y="4989145"/>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الطلاقة والفهم: المخترع المغربي الصغير(ح1)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398" name="Shape 398"/>
        <p:cNvGrpSpPr/>
        <p:nvPr/>
      </p:nvGrpSpPr>
      <p:grpSpPr>
        <a:xfrm>
          <a:off x="0" y="0"/>
          <a:ext cx="0" cy="0"/>
          <a:chOff x="0" y="0"/>
          <a:chExt cx="0" cy="0"/>
        </a:xfrm>
      </p:grpSpPr>
      <p:pic>
        <p:nvPicPr>
          <p:cNvPr descr="Image générée" id="399" name="Google Shape;399;p6"/>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grpSp>
        <p:nvGrpSpPr>
          <p:cNvPr id="400" name="Google Shape;400;p6"/>
          <p:cNvGrpSpPr/>
          <p:nvPr/>
        </p:nvGrpSpPr>
        <p:grpSpPr>
          <a:xfrm>
            <a:off x="2032151" y="1250374"/>
            <a:ext cx="8127697" cy="5072667"/>
            <a:chOff x="2159302" y="1382561"/>
            <a:chExt cx="8127697" cy="5072667"/>
          </a:xfrm>
        </p:grpSpPr>
        <p:sp>
          <p:nvSpPr>
            <p:cNvPr id="401" name="Google Shape;401;p6"/>
            <p:cNvSpPr/>
            <p:nvPr/>
          </p:nvSpPr>
          <p:spPr>
            <a:xfrm>
              <a:off x="2159302" y="1382561"/>
              <a:ext cx="8127697" cy="5072667"/>
            </a:xfrm>
            <a:prstGeom prst="roundRect">
              <a:avLst>
                <a:gd fmla="val 2665" name="adj"/>
              </a:avLst>
            </a:prstGeom>
            <a:solidFill>
              <a:srgbClr val="FFFFFF"/>
            </a:solidFill>
            <a:ln cap="flat" cmpd="sng" w="12700">
              <a:solidFill>
                <a:srgbClr val="FFFFFF"/>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02" name="Google Shape;402;p6"/>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grpSp>
      <p:grpSp>
        <p:nvGrpSpPr>
          <p:cNvPr id="403" name="Google Shape;403;p6"/>
          <p:cNvGrpSpPr/>
          <p:nvPr/>
        </p:nvGrpSpPr>
        <p:grpSpPr>
          <a:xfrm>
            <a:off x="2481683" y="1614514"/>
            <a:ext cx="6750363" cy="4532285"/>
            <a:chOff x="2995545" y="1969480"/>
            <a:chExt cx="6750363" cy="3520122"/>
          </a:xfrm>
        </p:grpSpPr>
        <p:sp>
          <p:nvSpPr>
            <p:cNvPr id="404" name="Google Shape;404;p6"/>
            <p:cNvSpPr/>
            <p:nvPr/>
          </p:nvSpPr>
          <p:spPr>
            <a:xfrm>
              <a:off x="2995545" y="1969480"/>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405" name="Google Shape;405;p6"/>
            <p:cNvSpPr/>
            <p:nvPr/>
          </p:nvSpPr>
          <p:spPr>
            <a:xfrm>
              <a:off x="3033043" y="2710699"/>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406" name="Google Shape;406;p6"/>
            <p:cNvSpPr/>
            <p:nvPr/>
          </p:nvSpPr>
          <p:spPr>
            <a:xfrm>
              <a:off x="3065168" y="3441775"/>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407" name="Google Shape;407;p6"/>
            <p:cNvSpPr/>
            <p:nvPr/>
          </p:nvSpPr>
          <p:spPr>
            <a:xfrm>
              <a:off x="3066122" y="4215860"/>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408" name="Google Shape;408;p6"/>
            <p:cNvSpPr/>
            <p:nvPr/>
          </p:nvSpPr>
          <p:spPr>
            <a:xfrm>
              <a:off x="3081299" y="4941932"/>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grpSp>
      <p:sp>
        <p:nvSpPr>
          <p:cNvPr id="409" name="Google Shape;409;p6"/>
          <p:cNvSpPr/>
          <p:nvPr/>
        </p:nvSpPr>
        <p:spPr>
          <a:xfrm>
            <a:off x="2688648" y="1614515"/>
            <a:ext cx="519608" cy="519608"/>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410" name="Google Shape;410;p6"/>
          <p:cNvSpPr/>
          <p:nvPr/>
        </p:nvSpPr>
        <p:spPr>
          <a:xfrm>
            <a:off x="9408667" y="1664193"/>
            <a:ext cx="395307" cy="395307"/>
          </a:xfrm>
          <a:prstGeom prst="ellipse">
            <a:avLst/>
          </a:prstGeom>
          <a:solidFill>
            <a:srgbClr val="44546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1</a:t>
            </a:r>
            <a:endParaRPr/>
          </a:p>
        </p:txBody>
      </p:sp>
      <p:sp>
        <p:nvSpPr>
          <p:cNvPr id="411" name="Google Shape;411;p6"/>
          <p:cNvSpPr/>
          <p:nvPr/>
        </p:nvSpPr>
        <p:spPr>
          <a:xfrm>
            <a:off x="9414437" y="2398249"/>
            <a:ext cx="395307" cy="395307"/>
          </a:xfrm>
          <a:prstGeom prst="ellipse">
            <a:avLst/>
          </a:prstGeom>
          <a:solidFill>
            <a:srgbClr val="44546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2</a:t>
            </a:r>
            <a:endParaRPr/>
          </a:p>
        </p:txBody>
      </p:sp>
      <p:sp>
        <p:nvSpPr>
          <p:cNvPr id="412" name="Google Shape;412;p6"/>
          <p:cNvSpPr txBox="1"/>
          <p:nvPr/>
        </p:nvSpPr>
        <p:spPr>
          <a:xfrm>
            <a:off x="4702275" y="1697140"/>
            <a:ext cx="4392322" cy="330219"/>
          </a:xfrm>
          <a:prstGeom prst="rect">
            <a:avLst/>
          </a:prstGeom>
          <a:noFill/>
          <a:ln>
            <a:noFill/>
          </a:ln>
        </p:spPr>
        <p:txBody>
          <a:bodyPr anchorCtr="0" anchor="t" bIns="0" lIns="0" spcFirstLastPara="1" rIns="0" wrap="square" tIns="0">
            <a:spAutoFit/>
          </a:bodyPr>
          <a:lstStyle/>
          <a:p>
            <a:pPr indent="0" lvl="0" marL="0" marR="0" rtl="1" algn="r">
              <a:lnSpc>
                <a:spcPct val="164647"/>
              </a:lnSpc>
              <a:spcBef>
                <a:spcPts val="0"/>
              </a:spcBef>
              <a:spcAft>
                <a:spcPts val="0"/>
              </a:spcAft>
              <a:buNone/>
            </a:pPr>
            <a:r>
              <a:rPr b="1" i="0" lang="ar-MA" sz="1700" u="none" cap="none" strike="noStrike">
                <a:solidFill>
                  <a:srgbClr val="44546A"/>
                </a:solidFill>
                <a:latin typeface="Calibri"/>
                <a:ea typeface="Calibri"/>
                <a:cs typeface="Calibri"/>
                <a:sym typeface="Calibri"/>
              </a:rPr>
              <a:t>افتتاح الحصة</a:t>
            </a:r>
            <a:r>
              <a:rPr b="1" i="0" lang="ar-MA" sz="1600" u="none" cap="none" strike="noStrike">
                <a:solidFill>
                  <a:srgbClr val="44546A"/>
                </a:solidFill>
                <a:latin typeface="Calibri"/>
                <a:ea typeface="Calibri"/>
                <a:cs typeface="Calibri"/>
                <a:sym typeface="Calibri"/>
              </a:rPr>
              <a:t>:      (النشاط الاعتيادي- التصريح بالأهداف)</a:t>
            </a:r>
            <a:endParaRPr b="1" i="0" sz="1800" u="none" cap="none" strike="noStrike">
              <a:solidFill>
                <a:srgbClr val="44546A"/>
              </a:solidFill>
              <a:latin typeface="Calibri"/>
              <a:ea typeface="Calibri"/>
              <a:cs typeface="Calibri"/>
              <a:sym typeface="Calibri"/>
            </a:endParaRPr>
          </a:p>
        </p:txBody>
      </p:sp>
      <p:sp>
        <p:nvSpPr>
          <p:cNvPr id="413" name="Google Shape;413;p6"/>
          <p:cNvSpPr txBox="1"/>
          <p:nvPr/>
        </p:nvSpPr>
        <p:spPr>
          <a:xfrm>
            <a:off x="3507324" y="2482940"/>
            <a:ext cx="5519449" cy="328423"/>
          </a:xfrm>
          <a:prstGeom prst="rect">
            <a:avLst/>
          </a:prstGeom>
          <a:noFill/>
          <a:ln>
            <a:noFill/>
          </a:ln>
        </p:spPr>
        <p:txBody>
          <a:bodyPr anchorCtr="0" anchor="t" bIns="0" lIns="0" spcFirstLastPara="1" rIns="0" wrap="square" tIns="0">
            <a:spAutoFit/>
          </a:bodyPr>
          <a:lstStyle/>
          <a:p>
            <a:pPr indent="0" lvl="0" marL="0" marR="0" rtl="1" algn="r">
              <a:lnSpc>
                <a:spcPct val="155500"/>
              </a:lnSpc>
              <a:spcBef>
                <a:spcPts val="0"/>
              </a:spcBef>
              <a:spcAft>
                <a:spcPts val="0"/>
              </a:spcAft>
              <a:buNone/>
            </a:pPr>
            <a:r>
              <a:rPr b="1" i="0" lang="ar-MA" sz="1800" u="none" cap="none" strike="noStrike">
                <a:solidFill>
                  <a:srgbClr val="44546A"/>
                </a:solidFill>
                <a:latin typeface="Calibri"/>
                <a:ea typeface="Calibri"/>
                <a:cs typeface="Calibri"/>
                <a:sym typeface="Calibri"/>
              </a:rPr>
              <a:t> التعرف والبناء: تعرف بنية النص/ التقرير الإخباري وتحديد عناصره</a:t>
            </a:r>
            <a:endParaRPr b="1" i="0" sz="1800" u="none" cap="none" strike="noStrike">
              <a:solidFill>
                <a:srgbClr val="44546A"/>
              </a:solidFill>
              <a:latin typeface="Calibri"/>
              <a:ea typeface="Calibri"/>
              <a:cs typeface="Calibri"/>
              <a:sym typeface="Calibri"/>
            </a:endParaRPr>
          </a:p>
        </p:txBody>
      </p:sp>
      <p:sp>
        <p:nvSpPr>
          <p:cNvPr id="414" name="Google Shape;414;p6"/>
          <p:cNvSpPr txBox="1"/>
          <p:nvPr/>
        </p:nvSpPr>
        <p:spPr>
          <a:xfrm>
            <a:off x="4084177" y="3153787"/>
            <a:ext cx="5064516" cy="328423"/>
          </a:xfrm>
          <a:prstGeom prst="rect">
            <a:avLst/>
          </a:prstGeom>
          <a:noFill/>
          <a:ln>
            <a:noFill/>
          </a:ln>
        </p:spPr>
        <p:txBody>
          <a:bodyPr anchorCtr="0" anchor="t" bIns="0" lIns="0" spcFirstLastPara="1" rIns="0" wrap="square" tIns="0">
            <a:spAutoFit/>
          </a:bodyPr>
          <a:lstStyle/>
          <a:p>
            <a:pPr indent="0" lvl="0" marL="0" marR="0" rtl="1" algn="r">
              <a:lnSpc>
                <a:spcPct val="155500"/>
              </a:lnSpc>
              <a:spcBef>
                <a:spcPts val="0"/>
              </a:spcBef>
              <a:spcAft>
                <a:spcPts val="0"/>
              </a:spcAft>
              <a:buNone/>
            </a:pPr>
            <a:r>
              <a:rPr b="1" i="0" lang="ar-MA" sz="1800" u="none" cap="none" strike="noStrike">
                <a:solidFill>
                  <a:srgbClr val="44546A"/>
                </a:solidFill>
                <a:latin typeface="Calibri"/>
                <a:ea typeface="Calibri"/>
                <a:cs typeface="Calibri"/>
                <a:sym typeface="Calibri"/>
              </a:rPr>
              <a:t>النشاط 1: تعرف عناصر النص/ التقرير الإخباري انطلاقا من نموذج</a:t>
            </a:r>
            <a:endParaRPr b="1" i="0" sz="1800" u="none" cap="none" strike="noStrike">
              <a:solidFill>
                <a:srgbClr val="44546A"/>
              </a:solidFill>
              <a:latin typeface="Calibri"/>
              <a:ea typeface="Calibri"/>
              <a:cs typeface="Calibri"/>
              <a:sym typeface="Calibri"/>
            </a:endParaRPr>
          </a:p>
        </p:txBody>
      </p:sp>
      <p:sp>
        <p:nvSpPr>
          <p:cNvPr id="415" name="Google Shape;415;p6"/>
          <p:cNvSpPr/>
          <p:nvPr/>
        </p:nvSpPr>
        <p:spPr>
          <a:xfrm>
            <a:off x="3222475" y="3235673"/>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00B050"/>
                </a:solidFill>
                <a:latin typeface="Poppins ExtraBold"/>
                <a:ea typeface="Poppins ExtraBold"/>
                <a:cs typeface="Poppins ExtraBold"/>
                <a:sym typeface="Poppins ExtraBold"/>
              </a:rPr>
              <a:t>20 دقيقة</a:t>
            </a:r>
            <a:endParaRPr b="1" i="0" sz="1867" u="none" cap="none" strike="noStrike">
              <a:solidFill>
                <a:srgbClr val="00B050"/>
              </a:solidFill>
              <a:latin typeface="Poppins ExtraBold"/>
              <a:ea typeface="Poppins ExtraBold"/>
              <a:cs typeface="Poppins ExtraBold"/>
              <a:sym typeface="Poppins ExtraBold"/>
            </a:endParaRPr>
          </a:p>
        </p:txBody>
      </p:sp>
      <p:sp>
        <p:nvSpPr>
          <p:cNvPr id="416" name="Google Shape;416;p6"/>
          <p:cNvSpPr/>
          <p:nvPr/>
        </p:nvSpPr>
        <p:spPr>
          <a:xfrm>
            <a:off x="3222261" y="1826596"/>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05 دقائق</a:t>
            </a:r>
            <a:endParaRPr b="1" i="0" sz="1867" u="none" cap="none" strike="noStrike">
              <a:solidFill>
                <a:srgbClr val="156082"/>
              </a:solidFill>
              <a:latin typeface="Poppins ExtraBold"/>
              <a:ea typeface="Poppins ExtraBold"/>
              <a:cs typeface="Poppins ExtraBold"/>
              <a:sym typeface="Poppins ExtraBold"/>
            </a:endParaRPr>
          </a:p>
        </p:txBody>
      </p:sp>
      <p:pic>
        <p:nvPicPr>
          <p:cNvPr descr="Image générée" id="417" name="Google Shape;417;p6"/>
          <p:cNvPicPr preferRelativeResize="0"/>
          <p:nvPr/>
        </p:nvPicPr>
        <p:blipFill rotWithShape="1">
          <a:blip r:embed="rId5">
            <a:alphaModFix/>
          </a:blip>
          <a:srcRect b="24461" l="4961" r="71159" t="59121"/>
          <a:stretch/>
        </p:blipFill>
        <p:spPr>
          <a:xfrm>
            <a:off x="4119688" y="1733598"/>
            <a:ext cx="320212" cy="330219"/>
          </a:xfrm>
          <a:prstGeom prst="rect">
            <a:avLst/>
          </a:prstGeom>
          <a:noFill/>
          <a:ln>
            <a:noFill/>
          </a:ln>
        </p:spPr>
      </p:pic>
      <p:sp>
        <p:nvSpPr>
          <p:cNvPr id="418" name="Google Shape;418;p6"/>
          <p:cNvSpPr/>
          <p:nvPr/>
        </p:nvSpPr>
        <p:spPr>
          <a:xfrm>
            <a:off x="2742135" y="3111149"/>
            <a:ext cx="519608" cy="519608"/>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419" name="Google Shape;419;p6"/>
          <p:cNvSpPr/>
          <p:nvPr/>
        </p:nvSpPr>
        <p:spPr>
          <a:xfrm>
            <a:off x="2737743" y="3878986"/>
            <a:ext cx="519608" cy="465747"/>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420" name="Google Shape;420;p6"/>
          <p:cNvSpPr txBox="1"/>
          <p:nvPr/>
        </p:nvSpPr>
        <p:spPr>
          <a:xfrm>
            <a:off x="4323613" y="3885348"/>
            <a:ext cx="5004765" cy="328423"/>
          </a:xfrm>
          <a:prstGeom prst="rect">
            <a:avLst/>
          </a:prstGeom>
          <a:noFill/>
          <a:ln>
            <a:noFill/>
          </a:ln>
        </p:spPr>
        <p:txBody>
          <a:bodyPr anchorCtr="0" anchor="t" bIns="0" lIns="0" spcFirstLastPara="1" rIns="0" wrap="square" tIns="0">
            <a:spAutoFit/>
          </a:bodyPr>
          <a:lstStyle/>
          <a:p>
            <a:pPr indent="0" lvl="0" marL="0" marR="0" rtl="1" algn="r">
              <a:lnSpc>
                <a:spcPct val="155500"/>
              </a:lnSpc>
              <a:spcBef>
                <a:spcPts val="0"/>
              </a:spcBef>
              <a:spcAft>
                <a:spcPts val="0"/>
              </a:spcAft>
              <a:buNone/>
            </a:pPr>
            <a:r>
              <a:rPr b="1" i="0" lang="ar-MA" sz="1800" u="none" cap="none" strike="noStrike">
                <a:solidFill>
                  <a:srgbClr val="44546A"/>
                </a:solidFill>
                <a:latin typeface="Calibri"/>
                <a:ea typeface="Calibri"/>
                <a:cs typeface="Calibri"/>
                <a:sym typeface="Calibri"/>
              </a:rPr>
              <a:t>النشاط 2: استخراج موارد الكتابة الإخبارية</a:t>
            </a:r>
            <a:endParaRPr b="1" i="0" sz="1800" u="none" cap="none" strike="noStrike">
              <a:solidFill>
                <a:srgbClr val="44546A"/>
              </a:solidFill>
              <a:latin typeface="Calibri"/>
              <a:ea typeface="Calibri"/>
              <a:cs typeface="Calibri"/>
              <a:sym typeface="Calibri"/>
            </a:endParaRPr>
          </a:p>
        </p:txBody>
      </p:sp>
      <p:sp>
        <p:nvSpPr>
          <p:cNvPr id="421" name="Google Shape;421;p6"/>
          <p:cNvSpPr/>
          <p:nvPr/>
        </p:nvSpPr>
        <p:spPr>
          <a:xfrm>
            <a:off x="3333250" y="4021739"/>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00B050"/>
                </a:solidFill>
                <a:latin typeface="Poppins ExtraBold"/>
                <a:ea typeface="Poppins ExtraBold"/>
                <a:cs typeface="Poppins ExtraBold"/>
                <a:sym typeface="Poppins ExtraBold"/>
              </a:rPr>
              <a:t>05 دقائق</a:t>
            </a:r>
            <a:endParaRPr b="1" i="0" sz="1867" u="none" cap="none" strike="noStrike">
              <a:solidFill>
                <a:srgbClr val="00B050"/>
              </a:solidFill>
              <a:latin typeface="Poppins ExtraBold"/>
              <a:ea typeface="Poppins ExtraBold"/>
              <a:cs typeface="Poppins ExtraBold"/>
              <a:sym typeface="Poppins ExtraBold"/>
            </a:endParaRPr>
          </a:p>
        </p:txBody>
      </p:sp>
      <p:sp>
        <p:nvSpPr>
          <p:cNvPr id="422" name="Google Shape;422;p6"/>
          <p:cNvSpPr/>
          <p:nvPr/>
        </p:nvSpPr>
        <p:spPr>
          <a:xfrm>
            <a:off x="2617271" y="5276990"/>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423" name="Google Shape;423;p6"/>
          <p:cNvSpPr/>
          <p:nvPr/>
        </p:nvSpPr>
        <p:spPr>
          <a:xfrm>
            <a:off x="2703273" y="5254368"/>
            <a:ext cx="519608" cy="519608"/>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424" name="Google Shape;424;p6"/>
          <p:cNvSpPr/>
          <p:nvPr/>
        </p:nvSpPr>
        <p:spPr>
          <a:xfrm>
            <a:off x="9458500" y="5336415"/>
            <a:ext cx="395307" cy="395307"/>
          </a:xfrm>
          <a:prstGeom prst="ellipse">
            <a:avLst/>
          </a:prstGeom>
          <a:solidFill>
            <a:srgbClr val="44546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3</a:t>
            </a:r>
            <a:endParaRPr b="1" i="0" sz="2133" u="none" cap="none" strike="noStrike">
              <a:solidFill>
                <a:srgbClr val="FFFFFF"/>
              </a:solidFill>
              <a:latin typeface="Calibri"/>
              <a:ea typeface="Calibri"/>
              <a:cs typeface="Calibri"/>
              <a:sym typeface="Calibri"/>
            </a:endParaRPr>
          </a:p>
        </p:txBody>
      </p:sp>
      <p:sp>
        <p:nvSpPr>
          <p:cNvPr id="425" name="Google Shape;425;p6"/>
          <p:cNvSpPr txBox="1"/>
          <p:nvPr/>
        </p:nvSpPr>
        <p:spPr>
          <a:xfrm>
            <a:off x="4342165" y="4636921"/>
            <a:ext cx="4813492" cy="328423"/>
          </a:xfrm>
          <a:prstGeom prst="rect">
            <a:avLst/>
          </a:prstGeom>
          <a:noFill/>
          <a:ln>
            <a:noFill/>
          </a:ln>
        </p:spPr>
        <p:txBody>
          <a:bodyPr anchorCtr="0" anchor="t" bIns="0" lIns="0" spcFirstLastPara="1" rIns="0" wrap="square" tIns="0">
            <a:spAutoFit/>
          </a:bodyPr>
          <a:lstStyle/>
          <a:p>
            <a:pPr indent="0" lvl="0" marL="0" marR="0" rtl="1" algn="r">
              <a:lnSpc>
                <a:spcPct val="155500"/>
              </a:lnSpc>
              <a:spcBef>
                <a:spcPts val="0"/>
              </a:spcBef>
              <a:spcAft>
                <a:spcPts val="0"/>
              </a:spcAft>
              <a:buNone/>
            </a:pPr>
            <a:r>
              <a:rPr b="1" i="0" lang="ar-MA" sz="1800" u="none" cap="none" strike="noStrike">
                <a:solidFill>
                  <a:srgbClr val="44546A"/>
                </a:solidFill>
                <a:latin typeface="Calibri"/>
                <a:ea typeface="Calibri"/>
                <a:cs typeface="Calibri"/>
                <a:sym typeface="Calibri"/>
              </a:rPr>
              <a:t>النشاط 3: استنتاج خطاطة النص الإخباري</a:t>
            </a:r>
            <a:endParaRPr b="1" i="0" sz="1800" u="none" cap="none" strike="noStrike">
              <a:solidFill>
                <a:srgbClr val="44546A"/>
              </a:solidFill>
              <a:latin typeface="Calibri"/>
              <a:ea typeface="Calibri"/>
              <a:cs typeface="Calibri"/>
              <a:sym typeface="Calibri"/>
            </a:endParaRPr>
          </a:p>
        </p:txBody>
      </p:sp>
      <p:sp>
        <p:nvSpPr>
          <p:cNvPr id="426" name="Google Shape;426;p6"/>
          <p:cNvSpPr/>
          <p:nvPr/>
        </p:nvSpPr>
        <p:spPr>
          <a:xfrm>
            <a:off x="2743111" y="4582620"/>
            <a:ext cx="519608" cy="519608"/>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427" name="Google Shape;427;p6"/>
          <p:cNvSpPr/>
          <p:nvPr/>
        </p:nvSpPr>
        <p:spPr>
          <a:xfrm>
            <a:off x="3307185" y="5408592"/>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05 دقائق</a:t>
            </a:r>
            <a:endParaRPr b="1" i="0" sz="1867" u="none" cap="none" strike="noStrike">
              <a:solidFill>
                <a:srgbClr val="156082"/>
              </a:solidFill>
              <a:latin typeface="Poppins ExtraBold"/>
              <a:ea typeface="Poppins ExtraBold"/>
              <a:cs typeface="Poppins ExtraBold"/>
              <a:sym typeface="Poppins ExtraBold"/>
            </a:endParaRPr>
          </a:p>
        </p:txBody>
      </p:sp>
      <p:pic>
        <p:nvPicPr>
          <p:cNvPr descr="Image générée" id="428" name="Google Shape;428;p6"/>
          <p:cNvPicPr preferRelativeResize="0"/>
          <p:nvPr/>
        </p:nvPicPr>
        <p:blipFill rotWithShape="1">
          <a:blip r:embed="rId5">
            <a:alphaModFix/>
          </a:blip>
          <a:srcRect b="4644" l="4008" r="68628" t="77363"/>
          <a:stretch/>
        </p:blipFill>
        <p:spPr>
          <a:xfrm>
            <a:off x="4084177" y="4675577"/>
            <a:ext cx="490902" cy="484208"/>
          </a:xfrm>
          <a:prstGeom prst="rect">
            <a:avLst/>
          </a:prstGeom>
          <a:noFill/>
          <a:ln>
            <a:noFill/>
          </a:ln>
        </p:spPr>
      </p:pic>
      <p:sp>
        <p:nvSpPr>
          <p:cNvPr id="429" name="Google Shape;429;p6"/>
          <p:cNvSpPr/>
          <p:nvPr/>
        </p:nvSpPr>
        <p:spPr>
          <a:xfrm>
            <a:off x="3170049" y="4780981"/>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430" name="Google Shape;430;p6"/>
          <p:cNvSpPr/>
          <p:nvPr/>
        </p:nvSpPr>
        <p:spPr>
          <a:xfrm>
            <a:off x="4152564" y="372600"/>
            <a:ext cx="7051457"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0E2841"/>
                </a:solidFill>
                <a:latin typeface="Calibri"/>
                <a:ea typeface="Calibri"/>
                <a:cs typeface="Calibri"/>
                <a:sym typeface="Calibri"/>
              </a:rPr>
              <a:t>هيكلة حصة الإنتاج الكتابي: حصة التعرف والبناء</a:t>
            </a:r>
            <a:endParaRPr b="1" i="0" sz="3200" u="none" cap="none" strike="noStrike">
              <a:solidFill>
                <a:srgbClr val="FF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434" name="Shape 434"/>
        <p:cNvGrpSpPr/>
        <p:nvPr/>
      </p:nvGrpSpPr>
      <p:grpSpPr>
        <a:xfrm>
          <a:off x="0" y="0"/>
          <a:ext cx="0" cy="0"/>
          <a:chOff x="0" y="0"/>
          <a:chExt cx="0" cy="0"/>
        </a:xfrm>
      </p:grpSpPr>
      <p:grpSp>
        <p:nvGrpSpPr>
          <p:cNvPr id="435" name="Google Shape;435;p7"/>
          <p:cNvGrpSpPr/>
          <p:nvPr/>
        </p:nvGrpSpPr>
        <p:grpSpPr>
          <a:xfrm>
            <a:off x="812158" y="844906"/>
            <a:ext cx="10567685" cy="5198169"/>
            <a:chOff x="2184399" y="1402024"/>
            <a:chExt cx="7823200" cy="4942038"/>
          </a:xfrm>
        </p:grpSpPr>
        <p:sp>
          <p:nvSpPr>
            <p:cNvPr id="436" name="Google Shape;436;p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37" name="Google Shape;437;p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438" name="Google Shape;438;p7"/>
          <p:cNvGrpSpPr/>
          <p:nvPr/>
        </p:nvGrpSpPr>
        <p:grpSpPr>
          <a:xfrm>
            <a:off x="8302170" y="4917801"/>
            <a:ext cx="2919731" cy="936371"/>
            <a:chOff x="8302171" y="4917801"/>
            <a:chExt cx="2919730" cy="936370"/>
          </a:xfrm>
        </p:grpSpPr>
        <p:sp>
          <p:nvSpPr>
            <p:cNvPr id="439" name="Google Shape;439;p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40" name="Google Shape;440;p7"/>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441" name="Google Shape;441;p7"/>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442" name="Google Shape;442;p7"/>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443" name="Google Shape;443;p7"/>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49" name="Google Shape;449;p8"/>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50" name="Google Shape;450;p8"/>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grpSp>
        <p:nvGrpSpPr>
          <p:cNvPr id="455" name="Google Shape;455;p9"/>
          <p:cNvGrpSpPr/>
          <p:nvPr/>
        </p:nvGrpSpPr>
        <p:grpSpPr>
          <a:xfrm>
            <a:off x="4932835" y="1459304"/>
            <a:ext cx="6054377" cy="3711725"/>
            <a:chOff x="1715066" y="1103461"/>
            <a:chExt cx="5717724" cy="3124203"/>
          </a:xfrm>
        </p:grpSpPr>
        <p:sp>
          <p:nvSpPr>
            <p:cNvPr id="456" name="Google Shape;456;p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57" name="Google Shape;457;p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58" name="Google Shape;458;p9"/>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59" name="Google Shape;459;p9"/>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133" u="none" cap="none" strike="noStrike">
                <a:solidFill>
                  <a:srgbClr val="7F7F7F"/>
                </a:solidFill>
                <a:latin typeface="Arial"/>
                <a:ea typeface="Arial"/>
                <a:cs typeface="Arial"/>
                <a:sym typeface="Arial"/>
              </a:rPr>
              <a:t>2 دقائق </a:t>
            </a:r>
            <a:endParaRPr b="0" i="1" sz="2133" u="none" cap="none" strike="noStrike">
              <a:solidFill>
                <a:srgbClr val="7F7F7F"/>
              </a:solidFill>
              <a:latin typeface="Arial"/>
              <a:ea typeface="Arial"/>
              <a:cs typeface="Arial"/>
              <a:sym typeface="Arial"/>
            </a:endParaRPr>
          </a:p>
          <a:p>
            <a:pPr indent="0" lvl="0" marL="0" marR="0" rtl="0" algn="ctr">
              <a:spcBef>
                <a:spcPts val="0"/>
              </a:spcBef>
              <a:spcAft>
                <a:spcPts val="0"/>
              </a:spcAft>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60" name="Google Shape;460;p9"/>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10"/>
          <p:cNvSpPr txBox="1"/>
          <p:nvPr>
            <p:ph type="title"/>
          </p:nvPr>
        </p:nvSpPr>
        <p:spPr>
          <a:xfrm>
            <a:off x="1005530" y="163363"/>
            <a:ext cx="10529279" cy="321521"/>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2060"/>
              </a:buClr>
              <a:buSzPts val="1800"/>
              <a:buFont typeface="Calibri"/>
              <a:buNone/>
            </a:pPr>
            <a:r>
              <a:rPr lang="ar-MA">
                <a:solidFill>
                  <a:srgbClr val="002060"/>
                </a:solidFill>
              </a:rPr>
              <a:t>النشاط الاعتيادي: نتدبر دلالات العبارة الآتية:</a:t>
            </a:r>
            <a:endParaRPr/>
          </a:p>
        </p:txBody>
      </p:sp>
      <p:sp>
        <p:nvSpPr>
          <p:cNvPr id="466" name="Google Shape;466;p10"/>
          <p:cNvSpPr txBox="1"/>
          <p:nvPr>
            <p:ph idx="2" type="body"/>
          </p:nvPr>
        </p:nvSpPr>
        <p:spPr>
          <a:xfrm>
            <a:off x="1146359" y="482172"/>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lang="ar-MA"/>
              <a:t> </a:t>
            </a:r>
            <a:r>
              <a:rPr lang="ar-MA">
                <a:solidFill>
                  <a:srgbClr val="BFBFBF"/>
                </a:solidFill>
              </a:rPr>
              <a:t>يطلب الأستاذ من المتعلمين التفاعل مع النشاط، والتعبير عن دلالات عبارة مشهورة  وتحديد مغزاها </a:t>
            </a:r>
            <a:endParaRPr/>
          </a:p>
          <a:p>
            <a:pPr indent="-139700" lvl="0" marL="228600" rtl="1" algn="r">
              <a:lnSpc>
                <a:spcPct val="90000"/>
              </a:lnSpc>
              <a:spcBef>
                <a:spcPts val="1000"/>
              </a:spcBef>
              <a:spcAft>
                <a:spcPts val="0"/>
              </a:spcAft>
              <a:buClr>
                <a:schemeClr val="dk1"/>
              </a:buClr>
              <a:buSzPts val="1400"/>
              <a:buFont typeface="Arial"/>
              <a:buNone/>
            </a:pPr>
            <a:r>
              <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467" name="Google Shape;467;p10"/>
          <p:cNvSpPr txBox="1"/>
          <p:nvPr/>
        </p:nvSpPr>
        <p:spPr>
          <a:xfrm>
            <a:off x="825910" y="1844718"/>
            <a:ext cx="10380600" cy="3416279"/>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العبارة:</a:t>
            </a:r>
            <a:endParaRPr/>
          </a:p>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 </a:t>
            </a:r>
            <a:r>
              <a:rPr b="1" i="0" lang="ar-MA" sz="3200" u="none" cap="none" strike="noStrike">
                <a:solidFill>
                  <a:schemeClr val="accent1"/>
                </a:solidFill>
                <a:latin typeface="Calibri"/>
                <a:ea typeface="Calibri"/>
                <a:cs typeface="Calibri"/>
                <a:sym typeface="Calibri"/>
              </a:rPr>
              <a:t>" الْحاجَةُ أُمُّ الْاخْتِراع"</a:t>
            </a:r>
            <a:endParaRPr/>
          </a:p>
          <a:p>
            <a:pPr indent="0" lvl="0" marL="0" marR="0" rtl="1" algn="ctr">
              <a:lnSpc>
                <a:spcPct val="100000"/>
              </a:lnSpc>
              <a:spcBef>
                <a:spcPts val="0"/>
              </a:spcBef>
              <a:spcAft>
                <a:spcPts val="0"/>
              </a:spcAft>
              <a:buClr>
                <a:srgbClr val="000000"/>
              </a:buClr>
              <a:buSzPts val="2400"/>
              <a:buFont typeface="Arial"/>
              <a:buNone/>
            </a:pPr>
            <a:r>
              <a:t/>
            </a:r>
            <a:endParaRPr b="1" i="0" sz="3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just">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11"/>
          <p:cNvSpPr txBox="1"/>
          <p:nvPr>
            <p:ph type="title"/>
          </p:nvPr>
        </p:nvSpPr>
        <p:spPr>
          <a:xfrm>
            <a:off x="1005530" y="163363"/>
            <a:ext cx="10529279" cy="321521"/>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2060"/>
              </a:buClr>
              <a:buSzPts val="1800"/>
              <a:buFont typeface="Calibri"/>
              <a:buNone/>
            </a:pPr>
            <a:r>
              <a:rPr lang="ar-MA">
                <a:solidFill>
                  <a:srgbClr val="002060"/>
                </a:solidFill>
              </a:rPr>
              <a:t>النشاط الاعتيادي: نتدبر دلالات العبارة الآتية:</a:t>
            </a:r>
            <a:endParaRPr/>
          </a:p>
        </p:txBody>
      </p:sp>
      <p:sp>
        <p:nvSpPr>
          <p:cNvPr id="473" name="Google Shape;473;p11"/>
          <p:cNvSpPr txBox="1"/>
          <p:nvPr>
            <p:ph idx="2" type="body"/>
          </p:nvPr>
        </p:nvSpPr>
        <p:spPr>
          <a:xfrm>
            <a:off x="1146359" y="482172"/>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lang="ar-MA"/>
              <a:t> </a:t>
            </a:r>
            <a:r>
              <a:rPr lang="ar-MA">
                <a:solidFill>
                  <a:srgbClr val="BFBFBF"/>
                </a:solidFill>
              </a:rPr>
              <a:t>يطلب الأستاذ من المتعلمين التفاعل مع النشاط، والتعبير عن دلالات عبارة مشهورة  وتحديد مغزاها </a:t>
            </a:r>
            <a:endParaRPr/>
          </a:p>
          <a:p>
            <a:pPr indent="-139700" lvl="0" marL="228600" rtl="1" algn="r">
              <a:lnSpc>
                <a:spcPct val="90000"/>
              </a:lnSpc>
              <a:spcBef>
                <a:spcPts val="1000"/>
              </a:spcBef>
              <a:spcAft>
                <a:spcPts val="0"/>
              </a:spcAft>
              <a:buClr>
                <a:schemeClr val="dk1"/>
              </a:buClr>
              <a:buSzPts val="1400"/>
              <a:buFont typeface="Arial"/>
              <a:buNone/>
            </a:pPr>
            <a:r>
              <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474" name="Google Shape;474;p11"/>
          <p:cNvSpPr txBox="1"/>
          <p:nvPr/>
        </p:nvSpPr>
        <p:spPr>
          <a:xfrm>
            <a:off x="825910" y="1844718"/>
            <a:ext cx="10380600" cy="307772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تدل عبارة: </a:t>
            </a:r>
            <a:r>
              <a:rPr b="1" i="0" lang="ar-MA" sz="3200" u="none" cap="none" strike="noStrike">
                <a:solidFill>
                  <a:schemeClr val="accent1"/>
                </a:solidFill>
                <a:latin typeface="Calibri"/>
                <a:ea typeface="Calibri"/>
                <a:cs typeface="Calibri"/>
                <a:sym typeface="Calibri"/>
              </a:rPr>
              <a:t>" الْحاجَةُ أُمُّ الْاخْتِراع" </a:t>
            </a:r>
            <a:r>
              <a:rPr b="1" i="0" lang="ar-MA" sz="3200" u="none" cap="none" strike="noStrike">
                <a:solidFill>
                  <a:schemeClr val="dk1"/>
                </a:solidFill>
                <a:latin typeface="Calibri"/>
                <a:ea typeface="Calibri"/>
                <a:cs typeface="Calibri"/>
                <a:sym typeface="Calibri"/>
              </a:rPr>
              <a:t>على:</a:t>
            </a:r>
            <a:endParaRPr/>
          </a:p>
          <a:p>
            <a:pPr indent="0" lvl="0" marL="0" marR="0" rtl="1" algn="ctr">
              <a:lnSpc>
                <a:spcPct val="100000"/>
              </a:lnSpc>
              <a:spcBef>
                <a:spcPts val="0"/>
              </a:spcBef>
              <a:spcAft>
                <a:spcPts val="0"/>
              </a:spcAft>
              <a:buClr>
                <a:srgbClr val="000000"/>
              </a:buClr>
              <a:buSzPts val="2400"/>
              <a:buFont typeface="Arial"/>
              <a:buNone/>
            </a:pPr>
            <a:r>
              <a:t/>
            </a:r>
            <a:endParaRPr b="0" i="0" sz="18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just">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pic>
        <p:nvPicPr>
          <p:cNvPr descr="Une image contenant Visage humain, personne, habits, dessin&#10;&#10;Le contenu généré par l’IA peut être incorrect." id="479" name="Google Shape;479;p12"/>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480" name="Google Shape;480;p12"/>
          <p:cNvGrpSpPr/>
          <p:nvPr/>
        </p:nvGrpSpPr>
        <p:grpSpPr>
          <a:xfrm>
            <a:off x="4932835" y="1459304"/>
            <a:ext cx="6054377" cy="3711725"/>
            <a:chOff x="1715066" y="1103461"/>
            <a:chExt cx="5717724" cy="3124203"/>
          </a:xfrm>
        </p:grpSpPr>
        <p:sp>
          <p:nvSpPr>
            <p:cNvPr id="481" name="Google Shape;481;p12"/>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82" name="Google Shape;482;p12"/>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83" name="Google Shape;483;p12"/>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484" name="Google Shape;484;p12"/>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spcBef>
                <a:spcPts val="0"/>
              </a:spcBef>
              <a:spcAft>
                <a:spcPts val="0"/>
              </a:spcAft>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90" name="Google Shape;490;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1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96" name="Google Shape;496;p1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497" name="Google Shape;497;p14"/>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1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03" name="Google Shape;503;p1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504" name="Google Shape;504;p15"/>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505" name="Google Shape;505;p15"/>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أشارك بنشاط.</a:t>
            </a:r>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أرفع يدي للمشاركة.</a:t>
            </a:r>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506" name="Google Shape;506;p15"/>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grpSp>
        <p:nvGrpSpPr>
          <p:cNvPr id="511" name="Google Shape;511;p16"/>
          <p:cNvGrpSpPr/>
          <p:nvPr/>
        </p:nvGrpSpPr>
        <p:grpSpPr>
          <a:xfrm>
            <a:off x="4932835" y="1459304"/>
            <a:ext cx="6054377" cy="3711725"/>
            <a:chOff x="1715066" y="1103461"/>
            <a:chExt cx="5717724" cy="3124203"/>
          </a:xfrm>
        </p:grpSpPr>
        <p:sp>
          <p:nvSpPr>
            <p:cNvPr id="512" name="Google Shape;512;p16"/>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513" name="Google Shape;513;p16"/>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514" name="Google Shape;514;p16"/>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515" name="Google Shape;515;p16"/>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133" u="none" cap="none" strike="noStrike">
                <a:solidFill>
                  <a:srgbClr val="7F7F7F"/>
                </a:solidFill>
                <a:latin typeface="Arial"/>
                <a:ea typeface="Arial"/>
                <a:cs typeface="Arial"/>
                <a:sym typeface="Arial"/>
              </a:rPr>
              <a:t>دقيقة</a:t>
            </a:r>
            <a:endParaRPr b="0" i="1" sz="2133" u="none" cap="none" strike="noStrike">
              <a:solidFill>
                <a:srgbClr val="7F7F7F"/>
              </a:solidFill>
              <a:latin typeface="Arial"/>
              <a:ea typeface="Arial"/>
              <a:cs typeface="Arial"/>
              <a:sym typeface="Arial"/>
            </a:endParaRPr>
          </a:p>
        </p:txBody>
      </p:sp>
      <p:pic>
        <p:nvPicPr>
          <p:cNvPr id="516" name="Google Shape;516;p16"/>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1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522" name="Google Shape;522;p1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523" name="Google Shape;523;p1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524" name="Google Shape;524;p17"/>
          <p:cNvPicPr preferRelativeResize="0"/>
          <p:nvPr/>
        </p:nvPicPr>
        <p:blipFill rotWithShape="1">
          <a:blip r:embed="rId3">
            <a:alphaModFix/>
          </a:blip>
          <a:srcRect b="0" l="0" r="0" t="0"/>
          <a:stretch/>
        </p:blipFill>
        <p:spPr>
          <a:xfrm>
            <a:off x="10688917" y="3794627"/>
            <a:ext cx="707602" cy="707602"/>
          </a:xfrm>
          <a:prstGeom prst="rect">
            <a:avLst/>
          </a:prstGeom>
          <a:noFill/>
          <a:ln>
            <a:noFill/>
          </a:ln>
        </p:spPr>
      </p:pic>
      <p:sp>
        <p:nvSpPr>
          <p:cNvPr id="525" name="Google Shape;525;p17"/>
          <p:cNvSpPr/>
          <p:nvPr/>
        </p:nvSpPr>
        <p:spPr>
          <a:xfrm>
            <a:off x="1063515" y="3680610"/>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106585"/>
                </a:solidFill>
                <a:latin typeface="Calibri"/>
                <a:ea typeface="Calibri"/>
                <a:cs typeface="Calibri"/>
                <a:sym typeface="Calibri"/>
              </a:rPr>
              <a:t>تعرف عناصر النص الإخباري وبنيته وخطاطته النصية</a:t>
            </a:r>
            <a:r>
              <a:rPr b="1" i="0" lang="ar-MA" sz="3200" u="none" cap="none" strike="noStrike">
                <a:solidFill>
                  <a:srgbClr val="106585"/>
                </a:solidFill>
                <a:latin typeface="Arial"/>
                <a:ea typeface="Arial"/>
                <a:cs typeface="Arial"/>
                <a:sym typeface="Arial"/>
              </a:rPr>
              <a:t>.</a:t>
            </a:r>
            <a:r>
              <a:rPr b="1" i="0" lang="ar-MA" sz="3200" u="none" cap="none" strike="noStrike">
                <a:solidFill>
                  <a:srgbClr val="106585"/>
                </a:solidFill>
                <a:latin typeface="Calibri"/>
                <a:ea typeface="Calibri"/>
                <a:cs typeface="Calibri"/>
                <a:sym typeface="Calibri"/>
              </a:rPr>
              <a:t> </a:t>
            </a:r>
            <a:endParaRPr b="1" i="0" sz="3200" u="none" cap="none" strike="noStrike">
              <a:solidFill>
                <a:srgbClr val="106585"/>
              </a:solidFill>
              <a:latin typeface="Calibri"/>
              <a:ea typeface="Calibri"/>
              <a:cs typeface="Calibri"/>
              <a:sym typeface="Calibri"/>
            </a:endParaRPr>
          </a:p>
        </p:txBody>
      </p:sp>
      <p:pic>
        <p:nvPicPr>
          <p:cNvPr id="526" name="Google Shape;526;p17"/>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2000"/>
                                        <p:tgtEl>
                                          <p:spTgt spid="5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500"/>
                                        <p:tgtEl>
                                          <p:spTgt spid="5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73000">
              <a:srgbClr val="FFFFFF">
                <a:alpha val="67843"/>
              </a:srgbClr>
            </a:gs>
            <a:gs pos="84000">
              <a:srgbClr val="FF4545"/>
            </a:gs>
            <a:gs pos="100000">
              <a:srgbClr val="CC0000"/>
            </a:gs>
          </a:gsLst>
          <a:path path="circle">
            <a:fillToRect b="50%" l="50%" r="50%" t="50%"/>
          </a:path>
          <a:tileRect/>
        </a:gradFill>
      </p:bgPr>
    </p:bg>
    <p:spTree>
      <p:nvGrpSpPr>
        <p:cNvPr id="530" name="Shape 530"/>
        <p:cNvGrpSpPr/>
        <p:nvPr/>
      </p:nvGrpSpPr>
      <p:grpSpPr>
        <a:xfrm>
          <a:off x="0" y="0"/>
          <a:ext cx="0" cy="0"/>
          <a:chOff x="0" y="0"/>
          <a:chExt cx="0" cy="0"/>
        </a:xfrm>
      </p:grpSpPr>
      <p:grpSp>
        <p:nvGrpSpPr>
          <p:cNvPr id="531" name="Google Shape;531;p18"/>
          <p:cNvGrpSpPr/>
          <p:nvPr/>
        </p:nvGrpSpPr>
        <p:grpSpPr>
          <a:xfrm>
            <a:off x="812157" y="829915"/>
            <a:ext cx="10567685" cy="5198169"/>
            <a:chOff x="2184400" y="1402025"/>
            <a:chExt cx="7823200" cy="4942038"/>
          </a:xfrm>
        </p:grpSpPr>
        <p:sp>
          <p:nvSpPr>
            <p:cNvPr id="532" name="Google Shape;532;p18"/>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533" name="Google Shape;533;p1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534" name="Google Shape;534;p18"/>
          <p:cNvGrpSpPr/>
          <p:nvPr/>
        </p:nvGrpSpPr>
        <p:grpSpPr>
          <a:xfrm>
            <a:off x="8534400" y="4917801"/>
            <a:ext cx="2687502" cy="936371"/>
            <a:chOff x="8534400" y="4917801"/>
            <a:chExt cx="2687501" cy="936370"/>
          </a:xfrm>
        </p:grpSpPr>
        <p:sp>
          <p:nvSpPr>
            <p:cNvPr id="535" name="Google Shape;535;p18"/>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536" name="Google Shape;536;p18"/>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3600" u="none" cap="none" strike="noStrike">
                  <a:solidFill>
                    <a:srgbClr val="44546A"/>
                  </a:solidFill>
                  <a:latin typeface="Calibri"/>
                  <a:ea typeface="Calibri"/>
                  <a:cs typeface="Calibri"/>
                  <a:sym typeface="Calibri"/>
                </a:rPr>
                <a:t>25 دقيقة</a:t>
              </a:r>
              <a:endParaRPr/>
            </a:p>
          </p:txBody>
        </p:sp>
      </p:grpSp>
      <p:pic>
        <p:nvPicPr>
          <p:cNvPr id="537" name="Google Shape;537;p18"/>
          <p:cNvPicPr preferRelativeResize="0"/>
          <p:nvPr/>
        </p:nvPicPr>
        <p:blipFill rotWithShape="1">
          <a:blip r:embed="rId4">
            <a:alphaModFix/>
          </a:blip>
          <a:srcRect b="0" l="0" r="0" t="0"/>
          <a:stretch/>
        </p:blipFill>
        <p:spPr>
          <a:xfrm>
            <a:off x="946948" y="1401274"/>
            <a:ext cx="3503492" cy="2545921"/>
          </a:xfrm>
          <a:prstGeom prst="rect">
            <a:avLst/>
          </a:prstGeom>
          <a:noFill/>
          <a:ln>
            <a:noFill/>
          </a:ln>
        </p:spPr>
      </p:pic>
      <p:grpSp>
        <p:nvGrpSpPr>
          <p:cNvPr id="538" name="Google Shape;538;p18"/>
          <p:cNvGrpSpPr/>
          <p:nvPr/>
        </p:nvGrpSpPr>
        <p:grpSpPr>
          <a:xfrm>
            <a:off x="2308679" y="1401275"/>
            <a:ext cx="670236" cy="588434"/>
            <a:chOff x="277892" y="2283969"/>
            <a:chExt cx="939577" cy="824904"/>
          </a:xfrm>
        </p:grpSpPr>
        <p:sp>
          <p:nvSpPr>
            <p:cNvPr id="539" name="Google Shape;539;p1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sp>
        <p:sp>
          <p:nvSpPr>
            <p:cNvPr id="540" name="Google Shape;540;p1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42" r="0" t="-1677"/>
              </a:stretch>
            </a:blipFill>
            <a:ln>
              <a:noFill/>
            </a:ln>
          </p:spPr>
        </p:sp>
      </p:grpSp>
      <p:sp>
        <p:nvSpPr>
          <p:cNvPr id="541" name="Google Shape;541;p18"/>
          <p:cNvSpPr txBox="1"/>
          <p:nvPr/>
        </p:nvSpPr>
        <p:spPr>
          <a:xfrm>
            <a:off x="4771010" y="2491154"/>
            <a:ext cx="5595077" cy="132343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Clr>
                <a:srgbClr val="44546A"/>
              </a:buClr>
              <a:buSzPts val="4400"/>
              <a:buFont typeface="Calibri"/>
              <a:buNone/>
            </a:pPr>
            <a:r>
              <a:rPr b="1" i="0" lang="ar-MA" sz="4400" u="none" cap="none" strike="noStrike">
                <a:solidFill>
                  <a:srgbClr val="44546A"/>
                </a:solidFill>
                <a:latin typeface="Calibri"/>
                <a:ea typeface="Calibri"/>
                <a:cs typeface="Calibri"/>
                <a:sym typeface="Calibri"/>
              </a:rPr>
              <a:t>النشاط الأول:</a:t>
            </a:r>
            <a:endParaRPr b="0" i="0" sz="3600" u="none" cap="none" strike="noStrike">
              <a:solidFill>
                <a:schemeClr val="dk1"/>
              </a:solidFill>
              <a:latin typeface="Arial"/>
              <a:ea typeface="Arial"/>
              <a:cs typeface="Arial"/>
              <a:sym typeface="Arial"/>
            </a:endParaRPr>
          </a:p>
          <a:p>
            <a:pPr indent="0" lvl="0" marL="0" marR="0" rtl="1" algn="ctr">
              <a:spcBef>
                <a:spcPts val="0"/>
              </a:spcBef>
              <a:spcAft>
                <a:spcPts val="0"/>
              </a:spcAft>
              <a:buClr>
                <a:schemeClr val="accent2"/>
              </a:buClr>
              <a:buSzPts val="3600"/>
              <a:buFont typeface="Calibri"/>
              <a:buNone/>
            </a:pPr>
            <a:r>
              <a:rPr b="1" i="0" lang="ar-MA" sz="3600" u="none" cap="none" strike="noStrike">
                <a:solidFill>
                  <a:schemeClr val="accent2"/>
                </a:solidFill>
                <a:latin typeface="Calibri"/>
                <a:ea typeface="Calibri"/>
                <a:cs typeface="Calibri"/>
                <a:sym typeface="Calibri"/>
              </a:rPr>
              <a:t>تعرف النص الإخباري وعناصره</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19"/>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47" name="Google Shape;547;p19"/>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8" name="Google Shape;548;p19"/>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549" name="Google Shape;549;p19"/>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550" name="Google Shape;550;p19"/>
          <p:cNvSpPr txBox="1"/>
          <p:nvPr/>
        </p:nvSpPr>
        <p:spPr>
          <a:xfrm>
            <a:off x="649589" y="-19440"/>
            <a:ext cx="10789186" cy="568745"/>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747474"/>
              </a:buClr>
              <a:buSzPts val="1800"/>
              <a:buFont typeface="Arial"/>
              <a:buNone/>
            </a:pPr>
            <a:r>
              <a:rPr b="1" i="0" lang="ar-MA" sz="1800" u="none" cap="none" strike="noStrike">
                <a:solidFill>
                  <a:srgbClr val="747474"/>
                </a:solidFill>
                <a:latin typeface="Calibri"/>
                <a:ea typeface="Calibri"/>
                <a:cs typeface="Calibri"/>
                <a:sym typeface="Calibri"/>
              </a:rPr>
              <a:t>لتحقيق الهدف المصرح به ركزوا معي جيدا، سأعرض المهمة النهائية التي سنشتغل عليها خلال حصتيْ الإنتاج الكتابي، وسأشرح مكوناتها.</a:t>
            </a:r>
            <a:endParaRPr/>
          </a:p>
        </p:txBody>
      </p:sp>
      <p:sp>
        <p:nvSpPr>
          <p:cNvPr id="551" name="Google Shape;551;p19"/>
          <p:cNvSpPr txBox="1"/>
          <p:nvPr/>
        </p:nvSpPr>
        <p:spPr>
          <a:xfrm>
            <a:off x="649590" y="465471"/>
            <a:ext cx="10892821" cy="455299"/>
          </a:xfrm>
          <a:prstGeom prst="rect">
            <a:avLst/>
          </a:prstGeom>
          <a:noFill/>
          <a:ln>
            <a:noFill/>
          </a:ln>
        </p:spPr>
        <p:txBody>
          <a:bodyPr anchorCtr="0" anchor="t" bIns="45700" lIns="91425" spcFirstLastPara="1" rIns="91425" wrap="square" tIns="45700">
            <a:normAutofit fontScale="25000" lnSpcReduction="20000"/>
          </a:bodyPr>
          <a:lstStyle/>
          <a:p>
            <a:pPr indent="0" lvl="0" marL="0" marR="0" rtl="1" algn="just">
              <a:lnSpc>
                <a:spcPct val="200000"/>
              </a:lnSpc>
              <a:spcBef>
                <a:spcPts val="0"/>
              </a:spcBef>
              <a:spcAft>
                <a:spcPts val="0"/>
              </a:spcAft>
              <a:buClr>
                <a:srgbClr val="AEAEAE"/>
              </a:buClr>
              <a:buSzPct val="100000"/>
              <a:buFont typeface="Calibri"/>
              <a:buNone/>
            </a:pPr>
            <a:r>
              <a:rPr b="0" i="0" lang="ar-MA" sz="5200" u="none" cap="none" strike="noStrike">
                <a:solidFill>
                  <a:srgbClr val="AEAEAE"/>
                </a:solidFill>
                <a:latin typeface="Calibri"/>
                <a:ea typeface="Calibri"/>
                <a:cs typeface="Calibri"/>
                <a:sym typeface="Calibri"/>
              </a:rPr>
              <a:t>يعرض المدرس المهمة ويقرأ التعليمة، ويطلب من المتعلمين التركيز لتعرف مكوناتها، مستعينا بالشرح على السبورة.</a:t>
            </a:r>
            <a:r>
              <a:rPr b="0" i="0" lang="ar-MA" sz="1400" u="none" cap="none" strike="noStrike">
                <a:solidFill>
                  <a:srgbClr val="AEAEAE"/>
                </a:solidFill>
                <a:latin typeface="Calibri"/>
                <a:ea typeface="Calibri"/>
                <a:cs typeface="Calibri"/>
                <a:sym typeface="Calibri"/>
              </a:rPr>
              <a:t>.</a:t>
            </a:r>
            <a:endParaRPr b="0" i="0" sz="1400" u="none" cap="none" strike="noStrike">
              <a:solidFill>
                <a:srgbClr val="000000"/>
              </a:solidFill>
              <a:latin typeface="Calibri"/>
              <a:ea typeface="Calibri"/>
              <a:cs typeface="Calibri"/>
              <a:sym typeface="Calibri"/>
            </a:endParaRPr>
          </a:p>
        </p:txBody>
      </p:sp>
      <p:pic>
        <p:nvPicPr>
          <p:cNvPr id="552" name="Google Shape;552;p19"/>
          <p:cNvPicPr preferRelativeResize="0"/>
          <p:nvPr/>
        </p:nvPicPr>
        <p:blipFill rotWithShape="1">
          <a:blip r:embed="rId4">
            <a:alphaModFix/>
          </a:blip>
          <a:srcRect b="0" l="0" r="0" t="0"/>
          <a:stretch/>
        </p:blipFill>
        <p:spPr>
          <a:xfrm>
            <a:off x="10491018" y="3893230"/>
            <a:ext cx="707602" cy="707602"/>
          </a:xfrm>
          <a:prstGeom prst="rect">
            <a:avLst/>
          </a:prstGeom>
          <a:noFill/>
          <a:ln>
            <a:noFill/>
          </a:ln>
        </p:spPr>
      </p:pic>
      <p:sp>
        <p:nvSpPr>
          <p:cNvPr id="553" name="Google Shape;553;p19"/>
          <p:cNvSpPr/>
          <p:nvPr/>
        </p:nvSpPr>
        <p:spPr>
          <a:xfrm>
            <a:off x="1012791" y="3677566"/>
            <a:ext cx="9358771" cy="1665245"/>
          </a:xfrm>
          <a:prstGeom prst="roundRect">
            <a:avLst>
              <a:gd fmla="val 16667" name="adj"/>
            </a:avLst>
          </a:prstGeom>
          <a:solidFill>
            <a:srgbClr val="FAE2D5"/>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MA" sz="2400" u="none" cap="none" strike="noStrike">
                <a:solidFill>
                  <a:srgbClr val="002060"/>
                </a:solidFill>
                <a:latin typeface="Calibri"/>
                <a:ea typeface="Calibri"/>
                <a:cs typeface="Calibri"/>
                <a:sym typeface="Calibri"/>
              </a:rPr>
              <a:t>التعليمة: </a:t>
            </a:r>
            <a:r>
              <a:rPr b="1" i="0" lang="ar-MA" sz="2400" u="none" cap="none" strike="noStrike">
                <a:solidFill>
                  <a:srgbClr val="002060"/>
                </a:solidFill>
                <a:highlight>
                  <a:srgbClr val="00FF00"/>
                </a:highlight>
                <a:latin typeface="Calibri"/>
                <a:ea typeface="Calibri"/>
                <a:cs typeface="Calibri"/>
                <a:sym typeface="Calibri"/>
              </a:rPr>
              <a:t>أنتجُ نصاً إخبارياً  </a:t>
            </a:r>
            <a:r>
              <a:rPr b="1" i="0" lang="ar-MA" sz="2400" u="none" cap="none" strike="noStrike">
                <a:solidFill>
                  <a:srgbClr val="002060"/>
                </a:solidFill>
                <a:latin typeface="Calibri"/>
                <a:ea typeface="Calibri"/>
                <a:cs typeface="Calibri"/>
                <a:sym typeface="Calibri"/>
              </a:rPr>
              <a:t>(تقريرا إخباريا) مِنِ اثنيْ عَشَرَ سطراً، أُقَدّمُ فيهِ مَعْلوماتٍ وَأَخْباراً حَوْلَ اِخْتِراعٍ تِكْنولوجيٍّ، مُسْتَثْمِراً الْمُعْجَمَ وَالتَّعابيرَ وَأَفْعالَ الْكَلامِ وَالظَّواهِرَ اللُّغَوِيَةَ الْمُكْتَسَبةَ.</a:t>
            </a:r>
            <a:endParaRPr b="1" i="0" sz="2400" u="none" cap="none" strike="noStrike">
              <a:solidFill>
                <a:srgbClr val="002060"/>
              </a:solidFill>
              <a:latin typeface="Calibri"/>
              <a:ea typeface="Calibri"/>
              <a:cs typeface="Calibri"/>
              <a:sym typeface="Calibri"/>
            </a:endParaRPr>
          </a:p>
        </p:txBody>
      </p:sp>
      <p:sp>
        <p:nvSpPr>
          <p:cNvPr id="554" name="Google Shape;554;p19"/>
          <p:cNvSpPr/>
          <p:nvPr/>
        </p:nvSpPr>
        <p:spPr>
          <a:xfrm>
            <a:off x="2818010" y="1948344"/>
            <a:ext cx="5968181" cy="807381"/>
          </a:xfrm>
          <a:prstGeom prst="ellipse">
            <a:avLst/>
          </a:prstGeom>
          <a:solidFill>
            <a:srgbClr val="F2CDED"/>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002060"/>
                </a:solidFill>
                <a:latin typeface="Calibri"/>
                <a:ea typeface="Calibri"/>
                <a:cs typeface="Calibri"/>
                <a:sym typeface="Calibri"/>
              </a:rPr>
              <a:t>المهمة النهائية: إنتاج نص إخباري (1) </a:t>
            </a:r>
            <a:endParaRPr b="1" i="0" sz="2400" u="none" cap="none" strike="noStrike">
              <a:solidFill>
                <a:srgbClr val="002060"/>
              </a:solidFill>
              <a:latin typeface="Calibri"/>
              <a:ea typeface="Calibri"/>
              <a:cs typeface="Calibri"/>
              <a:sym typeface="Calibri"/>
            </a:endParaRPr>
          </a:p>
        </p:txBody>
      </p:sp>
      <p:sp>
        <p:nvSpPr>
          <p:cNvPr id="555" name="Google Shape;555;p19"/>
          <p:cNvSpPr/>
          <p:nvPr/>
        </p:nvSpPr>
        <p:spPr>
          <a:xfrm>
            <a:off x="1012791" y="3752862"/>
            <a:ext cx="2387103" cy="588078"/>
          </a:xfrm>
          <a:prstGeom prst="ellipse">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6" name="Google Shape;556;p19"/>
          <p:cNvSpPr/>
          <p:nvPr/>
        </p:nvSpPr>
        <p:spPr>
          <a:xfrm>
            <a:off x="7101028" y="4306793"/>
            <a:ext cx="1812979" cy="588078"/>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55"/>
                                        </p:tgtEl>
                                        <p:attrNameLst>
                                          <p:attrName>style.visibility</p:attrName>
                                        </p:attrNameLst>
                                      </p:cBhvr>
                                      <p:to>
                                        <p:strVal val="visible"/>
                                      </p:to>
                                    </p:set>
                                    <p:anim calcmode="lin" valueType="num">
                                      <p:cBhvr additive="base">
                                        <p:cTn dur="500"/>
                                        <p:tgtEl>
                                          <p:spTgt spid="555"/>
                                        </p:tgtEl>
                                        <p:attrNameLst>
                                          <p:attrName>ppt_w</p:attrName>
                                        </p:attrNameLst>
                                      </p:cBhvr>
                                      <p:tavLst>
                                        <p:tav fmla="" tm="0">
                                          <p:val>
                                            <p:strVal val="0"/>
                                          </p:val>
                                        </p:tav>
                                        <p:tav fmla="" tm="100000">
                                          <p:val>
                                            <p:strVal val="#ppt_w"/>
                                          </p:val>
                                        </p:tav>
                                      </p:tavLst>
                                    </p:anim>
                                    <p:anim calcmode="lin" valueType="num">
                                      <p:cBhvr additive="base">
                                        <p:cTn dur="500"/>
                                        <p:tgtEl>
                                          <p:spTgt spid="55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56"/>
                                        </p:tgtEl>
                                        <p:attrNameLst>
                                          <p:attrName>style.visibility</p:attrName>
                                        </p:attrNameLst>
                                      </p:cBhvr>
                                      <p:to>
                                        <p:strVal val="visible"/>
                                      </p:to>
                                    </p:set>
                                    <p:anim calcmode="lin" valueType="num">
                                      <p:cBhvr additive="base">
                                        <p:cTn dur="500"/>
                                        <p:tgtEl>
                                          <p:spTgt spid="556"/>
                                        </p:tgtEl>
                                        <p:attrNameLst>
                                          <p:attrName>ppt_w</p:attrName>
                                        </p:attrNameLst>
                                      </p:cBhvr>
                                      <p:tavLst>
                                        <p:tav fmla="" tm="0">
                                          <p:val>
                                            <p:strVal val="0"/>
                                          </p:val>
                                        </p:tav>
                                        <p:tav fmla="" tm="100000">
                                          <p:val>
                                            <p:strVal val="#ppt_w"/>
                                          </p:val>
                                        </p:tav>
                                      </p:tavLst>
                                    </p:anim>
                                    <p:anim calcmode="lin" valueType="num">
                                      <p:cBhvr additive="base">
                                        <p:cTn dur="500"/>
                                        <p:tgtEl>
                                          <p:spTgt spid="55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20"/>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62" name="Google Shape;562;p20"/>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3" name="Google Shape;563;p20"/>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564" name="Google Shape;564;p20"/>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pic>
        <p:nvPicPr>
          <p:cNvPr id="565" name="Google Shape;565;p20"/>
          <p:cNvPicPr preferRelativeResize="0"/>
          <p:nvPr/>
        </p:nvPicPr>
        <p:blipFill rotWithShape="1">
          <a:blip r:embed="rId4">
            <a:alphaModFix/>
          </a:blip>
          <a:srcRect b="0" l="0" r="0" t="0"/>
          <a:stretch/>
        </p:blipFill>
        <p:spPr>
          <a:xfrm>
            <a:off x="10491018" y="3893230"/>
            <a:ext cx="707602" cy="707602"/>
          </a:xfrm>
          <a:prstGeom prst="rect">
            <a:avLst/>
          </a:prstGeom>
          <a:noFill/>
          <a:ln>
            <a:noFill/>
          </a:ln>
        </p:spPr>
      </p:pic>
      <p:grpSp>
        <p:nvGrpSpPr>
          <p:cNvPr id="566" name="Google Shape;566;p20"/>
          <p:cNvGrpSpPr/>
          <p:nvPr/>
        </p:nvGrpSpPr>
        <p:grpSpPr>
          <a:xfrm>
            <a:off x="2541966" y="1642524"/>
            <a:ext cx="6127398" cy="4625194"/>
            <a:chOff x="1200223" y="679"/>
            <a:chExt cx="6127398" cy="4625194"/>
          </a:xfrm>
        </p:grpSpPr>
        <p:sp>
          <p:nvSpPr>
            <p:cNvPr id="567" name="Google Shape;567;p20"/>
            <p:cNvSpPr/>
            <p:nvPr/>
          </p:nvSpPr>
          <p:spPr>
            <a:xfrm rot="8272098">
              <a:off x="4816350" y="3232284"/>
              <a:ext cx="676827" cy="47724"/>
            </a:xfrm>
            <a:custGeom>
              <a:rect b="b" l="l" r="r" t="t"/>
              <a:pathLst>
                <a:path extrusionOk="0" h="120000" w="120000">
                  <a:moveTo>
                    <a:pt x="0" y="60000"/>
                  </a:moveTo>
                  <a:lnTo>
                    <a:pt x="120000" y="60000"/>
                  </a:lnTo>
                </a:path>
              </a:pathLst>
            </a:custGeom>
            <a:noFill/>
            <a:ln cap="flat" cmpd="sng" w="19050">
              <a:solidFill>
                <a:srgbClr val="0C9ED5"/>
              </a:solidFill>
              <a:prstDash val="solid"/>
              <a:miter lim="800000"/>
              <a:headEnd len="sm" w="sm" type="none"/>
              <a:tailEnd len="sm" w="sm" type="none"/>
            </a:ln>
          </p:spPr>
        </p:sp>
        <p:sp>
          <p:nvSpPr>
            <p:cNvPr id="568" name="Google Shape;568;p20"/>
            <p:cNvSpPr/>
            <p:nvPr/>
          </p:nvSpPr>
          <p:spPr>
            <a:xfrm rot="10800000">
              <a:off x="4656840" y="2289414"/>
              <a:ext cx="748893" cy="47724"/>
            </a:xfrm>
            <a:custGeom>
              <a:rect b="b" l="l" r="r" t="t"/>
              <a:pathLst>
                <a:path extrusionOk="0" h="120000" w="120000">
                  <a:moveTo>
                    <a:pt x="0" y="60000"/>
                  </a:moveTo>
                  <a:lnTo>
                    <a:pt x="120000" y="60000"/>
                  </a:lnTo>
                </a:path>
              </a:pathLst>
            </a:custGeom>
            <a:noFill/>
            <a:ln cap="flat" cmpd="sng" w="19050">
              <a:solidFill>
                <a:srgbClr val="0C9ED5"/>
              </a:solidFill>
              <a:prstDash val="solid"/>
              <a:miter lim="800000"/>
              <a:headEnd len="sm" w="sm" type="none"/>
              <a:tailEnd len="sm" w="sm" type="none"/>
            </a:ln>
          </p:spPr>
        </p:sp>
        <p:sp>
          <p:nvSpPr>
            <p:cNvPr id="569" name="Google Shape;569;p20"/>
            <p:cNvSpPr/>
            <p:nvPr/>
          </p:nvSpPr>
          <p:spPr>
            <a:xfrm rot="-8269119">
              <a:off x="4824921" y="1348309"/>
              <a:ext cx="667208" cy="47724"/>
            </a:xfrm>
            <a:custGeom>
              <a:rect b="b" l="l" r="r" t="t"/>
              <a:pathLst>
                <a:path extrusionOk="0" h="120000" w="120000">
                  <a:moveTo>
                    <a:pt x="0" y="60000"/>
                  </a:moveTo>
                  <a:lnTo>
                    <a:pt x="120000" y="60000"/>
                  </a:lnTo>
                </a:path>
              </a:pathLst>
            </a:custGeom>
            <a:noFill/>
            <a:ln cap="flat" cmpd="sng" w="19050">
              <a:solidFill>
                <a:srgbClr val="0C9ED5"/>
              </a:solidFill>
              <a:prstDash val="solid"/>
              <a:miter lim="800000"/>
              <a:headEnd len="sm" w="sm" type="none"/>
              <a:tailEnd len="sm" w="sm" type="none"/>
            </a:ln>
          </p:spPr>
        </p:sp>
        <p:sp>
          <p:nvSpPr>
            <p:cNvPr id="570" name="Google Shape;570;p20"/>
            <p:cNvSpPr/>
            <p:nvPr/>
          </p:nvSpPr>
          <p:spPr>
            <a:xfrm>
              <a:off x="5066577" y="1182754"/>
              <a:ext cx="2261044" cy="2261044"/>
            </a:xfrm>
            <a:prstGeom prst="ellipse">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0"/>
            <p:cNvSpPr/>
            <p:nvPr/>
          </p:nvSpPr>
          <p:spPr>
            <a:xfrm>
              <a:off x="3676646" y="679"/>
              <a:ext cx="1433818" cy="1356626"/>
            </a:xfrm>
            <a:prstGeom prst="ellipse">
              <a:avLst/>
            </a:prstGeom>
            <a:solidFill>
              <a:srgbClr val="182BC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0"/>
            <p:cNvSpPr txBox="1"/>
            <p:nvPr/>
          </p:nvSpPr>
          <p:spPr>
            <a:xfrm>
              <a:off x="3886624" y="199352"/>
              <a:ext cx="1013862" cy="95928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Arial"/>
                <a:buNone/>
              </a:pPr>
              <a:r>
                <a:rPr b="1" i="0" lang="ar-MA" sz="2400" u="none" cap="none" strike="noStrike">
                  <a:solidFill>
                    <a:schemeClr val="lt1"/>
                  </a:solidFill>
                  <a:latin typeface="Arial"/>
                  <a:ea typeface="Arial"/>
                  <a:cs typeface="Arial"/>
                  <a:sym typeface="Arial"/>
                </a:rPr>
                <a:t>المطلوب</a:t>
              </a:r>
              <a:endParaRPr b="1" i="0" sz="2400" u="none" cap="none" strike="noStrike">
                <a:solidFill>
                  <a:schemeClr val="lt1"/>
                </a:solidFill>
                <a:latin typeface="Arial"/>
                <a:ea typeface="Arial"/>
                <a:cs typeface="Arial"/>
                <a:sym typeface="Arial"/>
              </a:endParaRPr>
            </a:p>
          </p:txBody>
        </p:sp>
        <p:sp>
          <p:nvSpPr>
            <p:cNvPr id="573" name="Google Shape;573;p20"/>
            <p:cNvSpPr/>
            <p:nvPr/>
          </p:nvSpPr>
          <p:spPr>
            <a:xfrm>
              <a:off x="1622408" y="679"/>
              <a:ext cx="2150728" cy="135662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0"/>
            <p:cNvSpPr txBox="1"/>
            <p:nvPr/>
          </p:nvSpPr>
          <p:spPr>
            <a:xfrm>
              <a:off x="1622408" y="679"/>
              <a:ext cx="2150728" cy="1356626"/>
            </a:xfrm>
            <a:prstGeom prst="rect">
              <a:avLst/>
            </a:prstGeom>
            <a:noFill/>
            <a:ln>
              <a:noFill/>
            </a:ln>
          </p:spPr>
          <p:txBody>
            <a:bodyPr anchorCtr="0" anchor="ctr" bIns="0" lIns="0" spcFirstLastPara="1" rIns="0" wrap="square" tIns="0">
              <a:noAutofit/>
            </a:bodyPr>
            <a:lstStyle/>
            <a:p>
              <a:pPr indent="-228600" lvl="1" marL="228600" marR="0" rtl="1" algn="r">
                <a:lnSpc>
                  <a:spcPct val="90000"/>
                </a:lnSpc>
                <a:spcBef>
                  <a:spcPts val="0"/>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إنتاج نص إخباري (تقرير إخباري)</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 (12 أسطر)</a:t>
              </a:r>
              <a:endParaRPr b="0" i="0" sz="2100" u="none" cap="none" strike="noStrike">
                <a:solidFill>
                  <a:schemeClr val="dk1"/>
                </a:solidFill>
                <a:latin typeface="Arial"/>
                <a:ea typeface="Arial"/>
                <a:cs typeface="Arial"/>
                <a:sym typeface="Arial"/>
              </a:endParaRPr>
            </a:p>
          </p:txBody>
        </p:sp>
        <p:sp>
          <p:nvSpPr>
            <p:cNvPr id="575" name="Google Shape;575;p20"/>
            <p:cNvSpPr/>
            <p:nvPr/>
          </p:nvSpPr>
          <p:spPr>
            <a:xfrm>
              <a:off x="3248173" y="1634963"/>
              <a:ext cx="1408667" cy="1356626"/>
            </a:xfrm>
            <a:prstGeom prst="ellipse">
              <a:avLst/>
            </a:prstGeom>
            <a:solidFill>
              <a:srgbClr val="6821AF"/>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0"/>
            <p:cNvSpPr txBox="1"/>
            <p:nvPr/>
          </p:nvSpPr>
          <p:spPr>
            <a:xfrm>
              <a:off x="3454468" y="1833636"/>
              <a:ext cx="996077" cy="95928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Arial"/>
                <a:buNone/>
              </a:pPr>
              <a:r>
                <a:rPr b="1" i="0" lang="ar-MA" sz="2400" u="none" cap="none" strike="noStrike">
                  <a:solidFill>
                    <a:schemeClr val="lt1"/>
                  </a:solidFill>
                  <a:latin typeface="Arial"/>
                  <a:ea typeface="Arial"/>
                  <a:cs typeface="Arial"/>
                  <a:sym typeface="Arial"/>
                </a:rPr>
                <a:t>الموضوع</a:t>
              </a:r>
              <a:endParaRPr b="1" i="0" sz="2400" u="none" cap="none" strike="noStrike">
                <a:solidFill>
                  <a:schemeClr val="lt1"/>
                </a:solidFill>
                <a:latin typeface="Arial"/>
                <a:ea typeface="Arial"/>
                <a:cs typeface="Arial"/>
                <a:sym typeface="Arial"/>
              </a:endParaRPr>
            </a:p>
          </p:txBody>
        </p:sp>
        <p:sp>
          <p:nvSpPr>
            <p:cNvPr id="577" name="Google Shape;577;p20"/>
            <p:cNvSpPr/>
            <p:nvPr/>
          </p:nvSpPr>
          <p:spPr>
            <a:xfrm>
              <a:off x="1200223" y="1634963"/>
              <a:ext cx="2113000" cy="135662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0"/>
            <p:cNvSpPr txBox="1"/>
            <p:nvPr/>
          </p:nvSpPr>
          <p:spPr>
            <a:xfrm>
              <a:off x="1200223" y="1634963"/>
              <a:ext cx="2113000" cy="1356626"/>
            </a:xfrm>
            <a:prstGeom prst="rect">
              <a:avLst/>
            </a:prstGeom>
            <a:noFill/>
            <a:ln>
              <a:noFill/>
            </a:ln>
          </p:spPr>
          <p:txBody>
            <a:bodyPr anchorCtr="0" anchor="ctr" bIns="0" lIns="0" spcFirstLastPara="1" rIns="0" wrap="square" tIns="0">
              <a:noAutofit/>
            </a:bodyPr>
            <a:lstStyle/>
            <a:p>
              <a:pPr indent="-228600" lvl="1" marL="228600" marR="0" rtl="1" algn="r">
                <a:lnSpc>
                  <a:spcPct val="90000"/>
                </a:lnSpc>
                <a:spcBef>
                  <a:spcPts val="0"/>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تقديم معلومات</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اختراع تكنولوجي</a:t>
              </a:r>
              <a:endParaRPr b="0" i="0" sz="2100" u="none" cap="none" strike="noStrike">
                <a:solidFill>
                  <a:schemeClr val="dk1"/>
                </a:solidFill>
                <a:latin typeface="Arial"/>
                <a:ea typeface="Arial"/>
                <a:cs typeface="Arial"/>
                <a:sym typeface="Arial"/>
              </a:endParaRPr>
            </a:p>
          </p:txBody>
        </p:sp>
        <p:sp>
          <p:nvSpPr>
            <p:cNvPr id="579" name="Google Shape;579;p20"/>
            <p:cNvSpPr/>
            <p:nvPr/>
          </p:nvSpPr>
          <p:spPr>
            <a:xfrm>
              <a:off x="3686078" y="3269247"/>
              <a:ext cx="1408667" cy="1356626"/>
            </a:xfrm>
            <a:prstGeom prst="ellipse">
              <a:avLst/>
            </a:prstGeom>
            <a:solidFill>
              <a:srgbClr val="9F299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0"/>
            <p:cNvSpPr txBox="1"/>
            <p:nvPr/>
          </p:nvSpPr>
          <p:spPr>
            <a:xfrm>
              <a:off x="3892373" y="3467920"/>
              <a:ext cx="996077" cy="95928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Arial"/>
                <a:buNone/>
              </a:pPr>
              <a:r>
                <a:rPr b="1" i="0" lang="ar-MA" sz="2400" u="none" cap="none" strike="noStrike">
                  <a:solidFill>
                    <a:schemeClr val="lt1"/>
                  </a:solidFill>
                  <a:latin typeface="Arial"/>
                  <a:ea typeface="Arial"/>
                  <a:cs typeface="Arial"/>
                  <a:sym typeface="Arial"/>
                </a:rPr>
                <a:t>الموارد</a:t>
              </a:r>
              <a:endParaRPr b="1" i="0" sz="2400" u="none" cap="none" strike="noStrike">
                <a:solidFill>
                  <a:schemeClr val="lt1"/>
                </a:solidFill>
                <a:latin typeface="Arial"/>
                <a:ea typeface="Arial"/>
                <a:cs typeface="Arial"/>
                <a:sym typeface="Arial"/>
              </a:endParaRPr>
            </a:p>
          </p:txBody>
        </p:sp>
        <p:sp>
          <p:nvSpPr>
            <p:cNvPr id="581" name="Google Shape;581;p20"/>
            <p:cNvSpPr/>
            <p:nvPr/>
          </p:nvSpPr>
          <p:spPr>
            <a:xfrm>
              <a:off x="1638128" y="3269247"/>
              <a:ext cx="2113000" cy="135662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0"/>
            <p:cNvSpPr txBox="1"/>
            <p:nvPr/>
          </p:nvSpPr>
          <p:spPr>
            <a:xfrm>
              <a:off x="1638128" y="3269247"/>
              <a:ext cx="2113000" cy="1356626"/>
            </a:xfrm>
            <a:prstGeom prst="rect">
              <a:avLst/>
            </a:prstGeom>
            <a:noFill/>
            <a:ln>
              <a:noFill/>
            </a:ln>
          </p:spPr>
          <p:txBody>
            <a:bodyPr anchorCtr="0" anchor="ctr" bIns="0" lIns="0" spcFirstLastPara="1" rIns="0" wrap="square" tIns="0">
              <a:noAutofit/>
            </a:bodyPr>
            <a:lstStyle/>
            <a:p>
              <a:pPr indent="-228600" lvl="1" marL="228600" marR="0" rtl="1" algn="r">
                <a:lnSpc>
                  <a:spcPct val="90000"/>
                </a:lnSpc>
                <a:spcBef>
                  <a:spcPts val="0"/>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المعجم</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التعابير </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أفعال الكلام</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الروابط</a:t>
              </a:r>
              <a:endParaRPr b="0" i="0" sz="2100" u="none" cap="none" strike="noStrike">
                <a:solidFill>
                  <a:schemeClr val="dk1"/>
                </a:solidFill>
                <a:latin typeface="Arial"/>
                <a:ea typeface="Arial"/>
                <a:cs typeface="Arial"/>
                <a:sym typeface="Arial"/>
              </a:endParaRPr>
            </a:p>
          </p:txBody>
        </p:sp>
      </p:grpSp>
      <p:sp>
        <p:nvSpPr>
          <p:cNvPr id="583" name="Google Shape;583;p20"/>
          <p:cNvSpPr/>
          <p:nvPr/>
        </p:nvSpPr>
        <p:spPr>
          <a:xfrm>
            <a:off x="6833419" y="3545522"/>
            <a:ext cx="1415846" cy="1142996"/>
          </a:xfrm>
          <a:prstGeom prst="flowChartConnector">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002060"/>
                </a:solidFill>
                <a:latin typeface="Calibri"/>
                <a:ea typeface="Calibri"/>
                <a:cs typeface="Calibri"/>
                <a:sym typeface="Calibri"/>
              </a:rPr>
              <a:t>المهمة</a:t>
            </a:r>
            <a:endParaRPr b="1" i="0" sz="2000" u="none" cap="none" strike="noStrike">
              <a:solidFill>
                <a:srgbClr val="002060"/>
              </a:solidFill>
              <a:latin typeface="Calibri"/>
              <a:ea typeface="Calibri"/>
              <a:cs typeface="Calibri"/>
              <a:sym typeface="Calibri"/>
            </a:endParaRPr>
          </a:p>
        </p:txBody>
      </p:sp>
      <p:sp>
        <p:nvSpPr>
          <p:cNvPr id="584" name="Google Shape;584;p20"/>
          <p:cNvSpPr txBox="1"/>
          <p:nvPr/>
        </p:nvSpPr>
        <p:spPr>
          <a:xfrm>
            <a:off x="2718612" y="322079"/>
            <a:ext cx="8644935"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002060"/>
                </a:solidFill>
                <a:latin typeface="Calibri"/>
                <a:ea typeface="Calibri"/>
                <a:cs typeface="Calibri"/>
                <a:sym typeface="Calibri"/>
              </a:rPr>
              <a:t>لنتعرف مكونات المهمة وعناصرها:  إنتاج نص/ تقرير إخباري حول اختراع تكنولوجي</a:t>
            </a:r>
            <a:endParaRPr/>
          </a:p>
        </p:txBody>
      </p:sp>
      <p:sp>
        <p:nvSpPr>
          <p:cNvPr id="585" name="Google Shape;585;p20"/>
          <p:cNvSpPr txBox="1"/>
          <p:nvPr>
            <p:ph type="title"/>
          </p:nvPr>
        </p:nvSpPr>
        <p:spPr>
          <a:xfrm>
            <a:off x="1202443" y="589601"/>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EAE"/>
              </a:buClr>
              <a:buSzPts val="1400"/>
              <a:buFont typeface="Calibri"/>
              <a:buNone/>
            </a:pPr>
            <a:r>
              <a:rPr i="0" lang="ar-MA" sz="1400">
                <a:solidFill>
                  <a:srgbClr val="AEAEAE"/>
                </a:solidFill>
                <a:latin typeface="Calibri"/>
                <a:ea typeface="Calibri"/>
                <a:cs typeface="Calibri"/>
                <a:sym typeface="Calibri"/>
              </a:rPr>
              <a:t>يفكك المدرس مكونات المهمة موضحا: المطلوب والموضوع والموارد، ويشرح كل عنصر على حدة. </a:t>
            </a:r>
            <a:endParaRPr i="0" sz="1400">
              <a:solidFill>
                <a:srgbClr val="AEAEAE"/>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21"/>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91" name="Google Shape;591;p21"/>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592" name="Google Shape;592;p21"/>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593" name="Google Shape;593;p21"/>
          <p:cNvSpPr txBox="1"/>
          <p:nvPr/>
        </p:nvSpPr>
        <p:spPr>
          <a:xfrm>
            <a:off x="349705" y="210682"/>
            <a:ext cx="11128796"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800" u="none" cap="none" strike="noStrike">
                <a:solidFill>
                  <a:srgbClr val="757070"/>
                </a:solidFill>
                <a:latin typeface="Calibri"/>
                <a:ea typeface="Calibri"/>
                <a:cs typeface="Calibri"/>
                <a:sym typeface="Calibri"/>
              </a:rPr>
              <a:t>انتبهوا جيدا، سننتقل إلى  تعرف بنية النص الإخباري وعناصره، وهذا يتطلب أولا تعرف ماهية النص الإخباري وأهم عناصره. </a:t>
            </a:r>
            <a:endParaRPr b="0" i="0" sz="1600" u="none" cap="none" strike="noStrike">
              <a:solidFill>
                <a:schemeClr val="dk1"/>
              </a:solidFill>
              <a:highlight>
                <a:srgbClr val="FF00FF"/>
              </a:highlight>
              <a:latin typeface="Arial"/>
              <a:ea typeface="Arial"/>
              <a:cs typeface="Arial"/>
              <a:sym typeface="Arial"/>
            </a:endParaRPr>
          </a:p>
        </p:txBody>
      </p:sp>
      <p:sp>
        <p:nvSpPr>
          <p:cNvPr id="594" name="Google Shape;594;p21"/>
          <p:cNvSpPr txBox="1"/>
          <p:nvPr/>
        </p:nvSpPr>
        <p:spPr>
          <a:xfrm>
            <a:off x="865239" y="580679"/>
            <a:ext cx="10413108"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EAE"/>
              </a:buClr>
              <a:buSzPts val="1400"/>
              <a:buFont typeface="Arial"/>
              <a:buNone/>
            </a:pPr>
            <a:r>
              <a:rPr b="0" i="0" lang="ar-MA" sz="1400" u="none" cap="none" strike="noStrike">
                <a:solidFill>
                  <a:srgbClr val="AEAEAE"/>
                </a:solidFill>
                <a:latin typeface="Calibri"/>
                <a:ea typeface="Calibri"/>
                <a:cs typeface="Calibri"/>
                <a:sym typeface="Calibri"/>
              </a:rPr>
              <a:t>يذكر المدرس المتعلمين بالهدف من الحصة، ويحفز استعدادهم لذلك قائلا: لتحقيق الهدف من الدرس ينبغي في المقام الثاني أن نتعرف النص الإخباري وعناصره. ويمكنه التنويه إلى ان بعضا من المعارف التي سيقدمها، سبق التعرف عليها خلال حصتي الطلاقة والفهم</a:t>
            </a:r>
            <a:r>
              <a:rPr b="1" i="0" lang="ar-MA" sz="1400" u="none" cap="none" strike="noStrike">
                <a:solidFill>
                  <a:srgbClr val="222A35"/>
                </a:solidFill>
                <a:latin typeface="Calibri"/>
                <a:ea typeface="Calibri"/>
                <a:cs typeface="Calibri"/>
                <a:sym typeface="Calibri"/>
              </a:rPr>
              <a:t>. </a:t>
            </a:r>
            <a:endParaRPr b="0" i="1" sz="1400" u="none" cap="none" strike="noStrike">
              <a:solidFill>
                <a:srgbClr val="AEAEAE"/>
              </a:solidFill>
              <a:latin typeface="Calibri"/>
              <a:ea typeface="Calibri"/>
              <a:cs typeface="Calibri"/>
              <a:sym typeface="Calibri"/>
            </a:endParaRPr>
          </a:p>
        </p:txBody>
      </p:sp>
      <p:sp>
        <p:nvSpPr>
          <p:cNvPr id="595" name="Google Shape;595;p21"/>
          <p:cNvSpPr/>
          <p:nvPr/>
        </p:nvSpPr>
        <p:spPr>
          <a:xfrm>
            <a:off x="550805" y="2160042"/>
            <a:ext cx="11246032" cy="1504104"/>
          </a:xfrm>
          <a:prstGeom prst="roundRect">
            <a:avLst>
              <a:gd fmla="val 3741" name="adj"/>
            </a:avLst>
          </a:prstGeom>
          <a:solidFill>
            <a:srgbClr val="FFFFFF"/>
          </a:solidFill>
          <a:ln cap="flat" cmpd="sng" w="12700">
            <a:solidFill>
              <a:srgbClr val="00B0F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ctr">
              <a:spcBef>
                <a:spcPts val="0"/>
              </a:spcBef>
              <a:spcAft>
                <a:spcPts val="0"/>
              </a:spcAft>
              <a:buNone/>
            </a:pPr>
            <a:r>
              <a:rPr b="1" i="0" lang="ar-MA" sz="3800" u="none" cap="none" strike="noStrike">
                <a:solidFill>
                  <a:srgbClr val="0070C0"/>
                </a:solidFill>
                <a:latin typeface="Calibri"/>
                <a:ea typeface="Calibri"/>
                <a:cs typeface="Calibri"/>
                <a:sym typeface="Calibri"/>
              </a:rPr>
              <a:t>النص الإخباري: </a:t>
            </a:r>
            <a:r>
              <a:rPr b="1" i="0" lang="ar-MA" sz="3800" u="none" cap="none" strike="noStrike">
                <a:solidFill>
                  <a:schemeClr val="dk1"/>
                </a:solidFill>
                <a:latin typeface="Calibri"/>
                <a:ea typeface="Calibri"/>
                <a:cs typeface="Calibri"/>
                <a:sym typeface="Calibri"/>
              </a:rPr>
              <a:t>نص يقدم معلومات وأخبارا حول ظاهرة بيئية أو تظاهرة علمية أو رياضية أو فنية...</a:t>
            </a:r>
            <a:endParaRPr b="1" i="0" sz="3800" u="none" cap="none" strike="noStrike">
              <a:solidFill>
                <a:schemeClr val="dk1"/>
              </a:solidFill>
              <a:latin typeface="Calibri"/>
              <a:ea typeface="Calibri"/>
              <a:cs typeface="Calibri"/>
              <a:sym typeface="Calibri"/>
            </a:endParaRPr>
          </a:p>
        </p:txBody>
      </p:sp>
      <p:sp>
        <p:nvSpPr>
          <p:cNvPr id="596" name="Google Shape;596;p21"/>
          <p:cNvSpPr/>
          <p:nvPr/>
        </p:nvSpPr>
        <p:spPr>
          <a:xfrm>
            <a:off x="4286027" y="1199382"/>
            <a:ext cx="3058793" cy="689838"/>
          </a:xfrm>
          <a:prstGeom prst="flowChartTerminator">
            <a:avLst/>
          </a:prstGeom>
          <a:blipFill rotWithShape="1">
            <a:blip r:embed="rId4">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600" u="none" cap="none" strike="noStrike">
                <a:solidFill>
                  <a:srgbClr val="0070C0"/>
                </a:solidFill>
                <a:latin typeface="Calibri"/>
                <a:ea typeface="Calibri"/>
                <a:cs typeface="Calibri"/>
                <a:sym typeface="Calibri"/>
              </a:rPr>
              <a:t>النص الإخباري</a:t>
            </a:r>
            <a:r>
              <a:rPr b="1" i="0" lang="ar-MA" sz="3600" u="none" cap="none" strike="noStrike">
                <a:solidFill>
                  <a:srgbClr val="002060"/>
                </a:solidFill>
                <a:latin typeface="Calibri"/>
                <a:ea typeface="Calibri"/>
                <a:cs typeface="Calibri"/>
                <a:sym typeface="Calibri"/>
              </a:rPr>
              <a:t>:</a:t>
            </a:r>
            <a:endParaRPr b="1" i="0" sz="3600" u="none" cap="none" strike="noStrike">
              <a:solidFill>
                <a:schemeClr val="dk1"/>
              </a:solidFill>
              <a:latin typeface="Calibri"/>
              <a:ea typeface="Calibri"/>
              <a:cs typeface="Calibri"/>
              <a:sym typeface="Calibri"/>
            </a:endParaRPr>
          </a:p>
        </p:txBody>
      </p:sp>
      <p:sp>
        <p:nvSpPr>
          <p:cNvPr id="597" name="Google Shape;597;p21"/>
          <p:cNvSpPr/>
          <p:nvPr/>
        </p:nvSpPr>
        <p:spPr>
          <a:xfrm>
            <a:off x="1149607" y="4361224"/>
            <a:ext cx="10235457" cy="1990415"/>
          </a:xfrm>
          <a:prstGeom prst="roundRect">
            <a:avLst>
              <a:gd fmla="val 3741" name="adj"/>
            </a:avLst>
          </a:prstGeom>
          <a:solidFill>
            <a:srgbClr val="FFFFFF"/>
          </a:solidFill>
          <a:ln cap="flat" cmpd="sng" w="12700">
            <a:solidFill>
              <a:srgbClr val="00B0F0"/>
            </a:solidFill>
            <a:prstDash val="solid"/>
            <a:miter lim="800000"/>
            <a:headEnd len="sm" w="sm" type="none"/>
            <a:tailEnd len="sm" w="sm" type="none"/>
          </a:ln>
        </p:spPr>
        <p:txBody>
          <a:bodyPr anchorCtr="0" anchor="t" bIns="45700" lIns="91425" spcFirstLastPara="1" rIns="91425" wrap="square" tIns="45700">
            <a:noAutofit/>
          </a:bodyPr>
          <a:lstStyle/>
          <a:p>
            <a:pPr indent="-285750" lvl="0" marL="285750" marR="0" rtl="1" algn="r">
              <a:spcBef>
                <a:spcPts val="0"/>
              </a:spcBef>
              <a:spcAft>
                <a:spcPts val="0"/>
              </a:spcAft>
              <a:buClr>
                <a:srgbClr val="000000"/>
              </a:buClr>
              <a:buSzPts val="3200"/>
              <a:buFont typeface="Courier New"/>
              <a:buChar char="o"/>
            </a:pPr>
            <a:r>
              <a:rPr b="1" i="0" lang="ar-MA" sz="3200" u="none" cap="none" strike="noStrike">
                <a:solidFill>
                  <a:srgbClr val="000000"/>
                </a:solidFill>
                <a:latin typeface="Calibri"/>
                <a:ea typeface="Calibri"/>
                <a:cs typeface="Calibri"/>
                <a:sym typeface="Calibri"/>
              </a:rPr>
              <a:t>الإعلام بمستجدات أو معلومات؛</a:t>
            </a:r>
            <a:endParaRPr/>
          </a:p>
          <a:p>
            <a:pPr indent="-285750" lvl="0" marL="285750" marR="0" rtl="1" algn="r">
              <a:spcBef>
                <a:spcPts val="0"/>
              </a:spcBef>
              <a:spcAft>
                <a:spcPts val="0"/>
              </a:spcAft>
              <a:buClr>
                <a:srgbClr val="000000"/>
              </a:buClr>
              <a:buSzPts val="3200"/>
              <a:buFont typeface="Courier New"/>
              <a:buChar char="o"/>
            </a:pPr>
            <a:r>
              <a:rPr b="1" i="0" lang="ar-MA" sz="3200" u="none" cap="none" strike="noStrike">
                <a:solidFill>
                  <a:srgbClr val="000000"/>
                </a:solidFill>
                <a:latin typeface="Calibri"/>
                <a:ea typeface="Calibri"/>
                <a:cs typeface="Calibri"/>
                <a:sym typeface="Calibri"/>
              </a:rPr>
              <a:t>التوعية بظاهرة محددة وآثارها ونتائجها</a:t>
            </a:r>
            <a:endParaRPr/>
          </a:p>
          <a:p>
            <a:pPr indent="-285750" lvl="0" marL="285750" marR="0" rtl="1" algn="r">
              <a:spcBef>
                <a:spcPts val="0"/>
              </a:spcBef>
              <a:spcAft>
                <a:spcPts val="0"/>
              </a:spcAft>
              <a:buClr>
                <a:srgbClr val="000000"/>
              </a:buClr>
              <a:buSzPts val="3200"/>
              <a:buFont typeface="Courier New"/>
              <a:buChar char="o"/>
            </a:pPr>
            <a:r>
              <a:rPr b="1" i="0" lang="ar-MA" sz="3200" u="none" cap="none" strike="noStrike">
                <a:solidFill>
                  <a:srgbClr val="000000"/>
                </a:solidFill>
                <a:latin typeface="Calibri"/>
                <a:ea typeface="Calibri"/>
                <a:cs typeface="Calibri"/>
                <a:sym typeface="Calibri"/>
              </a:rPr>
              <a:t>تحقيق التواصل الفعّال بشأنها. </a:t>
            </a:r>
            <a:endParaRPr b="0" i="0" sz="3200" u="none" cap="none" strike="noStrike">
              <a:solidFill>
                <a:schemeClr val="dk1"/>
              </a:solidFill>
              <a:latin typeface="Arial"/>
              <a:ea typeface="Arial"/>
              <a:cs typeface="Arial"/>
              <a:sym typeface="Arial"/>
            </a:endParaRPr>
          </a:p>
        </p:txBody>
      </p:sp>
      <p:sp>
        <p:nvSpPr>
          <p:cNvPr id="598" name="Google Shape;598;p21"/>
          <p:cNvSpPr/>
          <p:nvPr/>
        </p:nvSpPr>
        <p:spPr>
          <a:xfrm>
            <a:off x="9387191" y="1721796"/>
            <a:ext cx="2295728" cy="438246"/>
          </a:xfrm>
          <a:prstGeom prst="rect">
            <a:avLst/>
          </a:prstGeom>
          <a:solidFill>
            <a:srgbClr val="B3E5A0"/>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التعريف</a:t>
            </a:r>
            <a:endParaRPr b="1" i="0" sz="2400" u="none" cap="none" strike="noStrike">
              <a:solidFill>
                <a:schemeClr val="dk1"/>
              </a:solidFill>
              <a:latin typeface="Calibri"/>
              <a:ea typeface="Calibri"/>
              <a:cs typeface="Calibri"/>
              <a:sym typeface="Calibri"/>
            </a:endParaRPr>
          </a:p>
        </p:txBody>
      </p:sp>
      <p:sp>
        <p:nvSpPr>
          <p:cNvPr id="599" name="Google Shape;599;p21"/>
          <p:cNvSpPr/>
          <p:nvPr/>
        </p:nvSpPr>
        <p:spPr>
          <a:xfrm>
            <a:off x="9314763" y="3851211"/>
            <a:ext cx="2295728" cy="438246"/>
          </a:xfrm>
          <a:prstGeom prst="rect">
            <a:avLst/>
          </a:prstGeom>
          <a:solidFill>
            <a:srgbClr val="B3E5A0"/>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الوظيفة</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22"/>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05" name="Google Shape;605;p22"/>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606" name="Google Shape;606;p22"/>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grpSp>
        <p:nvGrpSpPr>
          <p:cNvPr id="607" name="Google Shape;607;p22"/>
          <p:cNvGrpSpPr/>
          <p:nvPr/>
        </p:nvGrpSpPr>
        <p:grpSpPr>
          <a:xfrm>
            <a:off x="1441783" y="1675967"/>
            <a:ext cx="9859848" cy="4676805"/>
            <a:chOff x="566713" y="100"/>
            <a:chExt cx="9859848" cy="4676805"/>
          </a:xfrm>
        </p:grpSpPr>
        <p:sp>
          <p:nvSpPr>
            <p:cNvPr id="608" name="Google Shape;608;p22"/>
            <p:cNvSpPr/>
            <p:nvPr/>
          </p:nvSpPr>
          <p:spPr>
            <a:xfrm>
              <a:off x="5277062" y="4184030"/>
              <a:ext cx="586433" cy="91440"/>
            </a:xfrm>
            <a:custGeom>
              <a:rect b="b" l="l" r="r" t="t"/>
              <a:pathLst>
                <a:path extrusionOk="0" h="120000" w="120000">
                  <a:moveTo>
                    <a:pt x="120000" y="60000"/>
                  </a:moveTo>
                  <a:lnTo>
                    <a:pt x="0" y="60000"/>
                  </a:lnTo>
                </a:path>
              </a:pathLst>
            </a:custGeom>
            <a:noFill/>
            <a:ln cap="flat" cmpd="sng" w="19050">
              <a:solidFill>
                <a:srgbClr val="A02891"/>
              </a:solidFill>
              <a:prstDash val="solid"/>
              <a:miter lim="800000"/>
              <a:headEnd len="sm" w="sm" type="none"/>
              <a:tailEnd len="sm" w="sm" type="none"/>
            </a:ln>
          </p:spPr>
        </p:sp>
        <p:sp>
          <p:nvSpPr>
            <p:cNvPr id="609" name="Google Shape;609;p22"/>
            <p:cNvSpPr/>
            <p:nvPr/>
          </p:nvSpPr>
          <p:spPr>
            <a:xfrm>
              <a:off x="7997819" y="2338503"/>
              <a:ext cx="586433" cy="1891247"/>
            </a:xfrm>
            <a:custGeom>
              <a:rect b="b" l="l" r="r" t="t"/>
              <a:pathLst>
                <a:path extrusionOk="0" h="120000" w="120000">
                  <a:moveTo>
                    <a:pt x="120000" y="0"/>
                  </a:moveTo>
                  <a:lnTo>
                    <a:pt x="60000" y="0"/>
                  </a:lnTo>
                  <a:lnTo>
                    <a:pt x="60000" y="120000"/>
                  </a:lnTo>
                  <a:lnTo>
                    <a:pt x="0" y="120000"/>
                  </a:lnTo>
                </a:path>
              </a:pathLst>
            </a:custGeom>
            <a:noFill/>
            <a:ln cap="flat" cmpd="sng" w="19050">
              <a:solidFill>
                <a:srgbClr val="0C9ED5"/>
              </a:solidFill>
              <a:prstDash val="solid"/>
              <a:miter lim="800000"/>
              <a:headEnd len="sm" w="sm" type="none"/>
              <a:tailEnd len="sm" w="sm" type="none"/>
            </a:ln>
          </p:spPr>
        </p:sp>
        <p:sp>
          <p:nvSpPr>
            <p:cNvPr id="610" name="Google Shape;610;p22"/>
            <p:cNvSpPr/>
            <p:nvPr/>
          </p:nvSpPr>
          <p:spPr>
            <a:xfrm>
              <a:off x="5406429" y="2923199"/>
              <a:ext cx="586433" cy="91440"/>
            </a:xfrm>
            <a:custGeom>
              <a:rect b="b" l="l" r="r" t="t"/>
              <a:pathLst>
                <a:path extrusionOk="0" h="120000" w="120000">
                  <a:moveTo>
                    <a:pt x="120000" y="90726"/>
                  </a:moveTo>
                  <a:lnTo>
                    <a:pt x="60000" y="90726"/>
                  </a:lnTo>
                  <a:lnTo>
                    <a:pt x="60000" y="60000"/>
                  </a:lnTo>
                  <a:lnTo>
                    <a:pt x="0" y="60000"/>
                  </a:lnTo>
                </a:path>
              </a:pathLst>
            </a:custGeom>
            <a:noFill/>
            <a:ln cap="flat" cmpd="sng" w="19050">
              <a:solidFill>
                <a:srgbClr val="A02891"/>
              </a:solidFill>
              <a:prstDash val="solid"/>
              <a:miter lim="800000"/>
              <a:headEnd len="sm" w="sm" type="none"/>
              <a:tailEnd len="sm" w="sm" type="none"/>
            </a:ln>
          </p:spPr>
        </p:sp>
        <p:sp>
          <p:nvSpPr>
            <p:cNvPr id="611" name="Google Shape;611;p22"/>
            <p:cNvSpPr/>
            <p:nvPr/>
          </p:nvSpPr>
          <p:spPr>
            <a:xfrm>
              <a:off x="7997819" y="2338503"/>
              <a:ext cx="586433" cy="653828"/>
            </a:xfrm>
            <a:custGeom>
              <a:rect b="b" l="l" r="r" t="t"/>
              <a:pathLst>
                <a:path extrusionOk="0" h="120000" w="120000">
                  <a:moveTo>
                    <a:pt x="120000" y="0"/>
                  </a:moveTo>
                  <a:lnTo>
                    <a:pt x="60000" y="0"/>
                  </a:lnTo>
                  <a:lnTo>
                    <a:pt x="60000" y="120000"/>
                  </a:lnTo>
                  <a:lnTo>
                    <a:pt x="0" y="120000"/>
                  </a:lnTo>
                </a:path>
              </a:pathLst>
            </a:custGeom>
            <a:noFill/>
            <a:ln cap="flat" cmpd="sng" w="19050">
              <a:solidFill>
                <a:srgbClr val="0C9ED5"/>
              </a:solidFill>
              <a:prstDash val="solid"/>
              <a:miter lim="800000"/>
              <a:headEnd len="sm" w="sm" type="none"/>
              <a:tailEnd len="sm" w="sm" type="none"/>
            </a:ln>
          </p:spPr>
        </p:sp>
        <p:sp>
          <p:nvSpPr>
            <p:cNvPr id="612" name="Google Shape;612;p22"/>
            <p:cNvSpPr/>
            <p:nvPr/>
          </p:nvSpPr>
          <p:spPr>
            <a:xfrm>
              <a:off x="5406429" y="1662367"/>
              <a:ext cx="586433" cy="91440"/>
            </a:xfrm>
            <a:custGeom>
              <a:rect b="b" l="l" r="r" t="t"/>
              <a:pathLst>
                <a:path extrusionOk="0" h="120000" w="120000">
                  <a:moveTo>
                    <a:pt x="120000" y="90726"/>
                  </a:moveTo>
                  <a:lnTo>
                    <a:pt x="60000" y="90726"/>
                  </a:lnTo>
                  <a:lnTo>
                    <a:pt x="60000" y="60000"/>
                  </a:lnTo>
                  <a:lnTo>
                    <a:pt x="0" y="60000"/>
                  </a:lnTo>
                </a:path>
              </a:pathLst>
            </a:custGeom>
            <a:noFill/>
            <a:ln cap="flat" cmpd="sng" w="19050">
              <a:solidFill>
                <a:srgbClr val="A02891"/>
              </a:solidFill>
              <a:prstDash val="solid"/>
              <a:miter lim="800000"/>
              <a:headEnd len="sm" w="sm" type="none"/>
              <a:tailEnd len="sm" w="sm" type="none"/>
            </a:ln>
          </p:spPr>
        </p:sp>
        <p:sp>
          <p:nvSpPr>
            <p:cNvPr id="613" name="Google Shape;613;p22"/>
            <p:cNvSpPr/>
            <p:nvPr/>
          </p:nvSpPr>
          <p:spPr>
            <a:xfrm>
              <a:off x="7997819" y="1731500"/>
              <a:ext cx="586433" cy="607002"/>
            </a:xfrm>
            <a:custGeom>
              <a:rect b="b" l="l" r="r" t="t"/>
              <a:pathLst>
                <a:path extrusionOk="0" h="120000" w="120000">
                  <a:moveTo>
                    <a:pt x="120000" y="120000"/>
                  </a:moveTo>
                  <a:lnTo>
                    <a:pt x="60000" y="120000"/>
                  </a:lnTo>
                  <a:lnTo>
                    <a:pt x="60000" y="0"/>
                  </a:lnTo>
                  <a:lnTo>
                    <a:pt x="0" y="0"/>
                  </a:lnTo>
                </a:path>
              </a:pathLst>
            </a:custGeom>
            <a:noFill/>
            <a:ln cap="flat" cmpd="sng" w="19050">
              <a:solidFill>
                <a:srgbClr val="0C9ED5"/>
              </a:solidFill>
              <a:prstDash val="solid"/>
              <a:miter lim="800000"/>
              <a:headEnd len="sm" w="sm" type="none"/>
              <a:tailEnd len="sm" w="sm" type="none"/>
            </a:ln>
          </p:spPr>
        </p:sp>
        <p:sp>
          <p:nvSpPr>
            <p:cNvPr id="614" name="Google Shape;614;p22"/>
            <p:cNvSpPr/>
            <p:nvPr/>
          </p:nvSpPr>
          <p:spPr>
            <a:xfrm>
              <a:off x="5406429" y="401536"/>
              <a:ext cx="586433" cy="91440"/>
            </a:xfrm>
            <a:custGeom>
              <a:rect b="b" l="l" r="r" t="t"/>
              <a:pathLst>
                <a:path extrusionOk="0" h="120000" w="120000">
                  <a:moveTo>
                    <a:pt x="120000" y="90726"/>
                  </a:moveTo>
                  <a:lnTo>
                    <a:pt x="60000" y="90726"/>
                  </a:lnTo>
                  <a:lnTo>
                    <a:pt x="60000" y="60000"/>
                  </a:lnTo>
                  <a:lnTo>
                    <a:pt x="0" y="60000"/>
                  </a:lnTo>
                </a:path>
              </a:pathLst>
            </a:custGeom>
            <a:noFill/>
            <a:ln cap="flat" cmpd="sng" w="19050">
              <a:solidFill>
                <a:srgbClr val="A02891"/>
              </a:solidFill>
              <a:prstDash val="solid"/>
              <a:miter lim="800000"/>
              <a:headEnd len="sm" w="sm" type="none"/>
              <a:tailEnd len="sm" w="sm" type="none"/>
            </a:ln>
          </p:spPr>
        </p:sp>
        <p:sp>
          <p:nvSpPr>
            <p:cNvPr id="615" name="Google Shape;615;p22"/>
            <p:cNvSpPr/>
            <p:nvPr/>
          </p:nvSpPr>
          <p:spPr>
            <a:xfrm>
              <a:off x="7997819" y="470669"/>
              <a:ext cx="586433" cy="1867834"/>
            </a:xfrm>
            <a:custGeom>
              <a:rect b="b" l="l" r="r" t="t"/>
              <a:pathLst>
                <a:path extrusionOk="0" h="120000" w="120000">
                  <a:moveTo>
                    <a:pt x="120000" y="120000"/>
                  </a:moveTo>
                  <a:lnTo>
                    <a:pt x="60000" y="120000"/>
                  </a:lnTo>
                  <a:lnTo>
                    <a:pt x="60000" y="0"/>
                  </a:lnTo>
                  <a:lnTo>
                    <a:pt x="0" y="0"/>
                  </a:lnTo>
                </a:path>
              </a:pathLst>
            </a:custGeom>
            <a:noFill/>
            <a:ln cap="flat" cmpd="sng" w="19050">
              <a:solidFill>
                <a:srgbClr val="0C9ED5"/>
              </a:solidFill>
              <a:prstDash val="solid"/>
              <a:miter lim="800000"/>
              <a:headEnd len="sm" w="sm" type="none"/>
              <a:tailEnd len="sm" w="sm" type="none"/>
            </a:ln>
          </p:spPr>
        </p:sp>
        <p:sp>
          <p:nvSpPr>
            <p:cNvPr id="616" name="Google Shape;616;p22"/>
            <p:cNvSpPr/>
            <p:nvPr/>
          </p:nvSpPr>
          <p:spPr>
            <a:xfrm>
              <a:off x="8584252" y="1891348"/>
              <a:ext cx="1842309" cy="894310"/>
            </a:xfrm>
            <a:prstGeom prst="rect">
              <a:avLst/>
            </a:prstGeom>
            <a:gradFill>
              <a:gsLst>
                <a:gs pos="0">
                  <a:srgbClr val="F4B6A2"/>
                </a:gs>
                <a:gs pos="50000">
                  <a:srgbClr val="F1AA93"/>
                </a:gs>
                <a:gs pos="100000">
                  <a:srgbClr val="F49C7F"/>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2"/>
            <p:cNvSpPr txBox="1"/>
            <p:nvPr/>
          </p:nvSpPr>
          <p:spPr>
            <a:xfrm>
              <a:off x="8584252" y="1891348"/>
              <a:ext cx="1842309" cy="894310"/>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dk1"/>
                </a:buClr>
                <a:buSzPts val="2900"/>
                <a:buFont typeface="Calibri"/>
                <a:buNone/>
              </a:pPr>
              <a:r>
                <a:rPr b="1" i="0" lang="ar-MA" sz="2900" u="none" cap="none" strike="noStrike">
                  <a:solidFill>
                    <a:schemeClr val="dk1"/>
                  </a:solidFill>
                  <a:latin typeface="Calibri"/>
                  <a:ea typeface="Calibri"/>
                  <a:cs typeface="Calibri"/>
                  <a:sym typeface="Calibri"/>
                </a:rPr>
                <a:t>عناصر النص الإخباري</a:t>
              </a:r>
              <a:endParaRPr b="1" i="0" sz="2900" u="none" cap="none" strike="noStrike">
                <a:solidFill>
                  <a:schemeClr val="dk1"/>
                </a:solidFill>
                <a:latin typeface="Calibri"/>
                <a:ea typeface="Calibri"/>
                <a:cs typeface="Calibri"/>
                <a:sym typeface="Calibri"/>
              </a:endParaRPr>
            </a:p>
          </p:txBody>
        </p:sp>
        <p:sp>
          <p:nvSpPr>
            <p:cNvPr id="618" name="Google Shape;618;p22"/>
            <p:cNvSpPr/>
            <p:nvPr/>
          </p:nvSpPr>
          <p:spPr>
            <a:xfrm>
              <a:off x="5992862" y="23513"/>
              <a:ext cx="2004956" cy="894310"/>
            </a:xfrm>
            <a:prstGeom prst="rect">
              <a:avLst/>
            </a:prstGeom>
            <a:gradFill>
              <a:gsLst>
                <a:gs pos="0">
                  <a:srgbClr val="9ACEF4"/>
                </a:gs>
                <a:gs pos="50000">
                  <a:srgbClr val="8DC3EA"/>
                </a:gs>
                <a:gs pos="100000">
                  <a:srgbClr val="78BDED"/>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2"/>
            <p:cNvSpPr txBox="1"/>
            <p:nvPr/>
          </p:nvSpPr>
          <p:spPr>
            <a:xfrm>
              <a:off x="5992862" y="23513"/>
              <a:ext cx="2004956" cy="894310"/>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dk1"/>
                </a:buClr>
                <a:buSzPts val="2900"/>
                <a:buFont typeface="Calibri"/>
                <a:buNone/>
              </a:pPr>
              <a:r>
                <a:rPr b="1" i="0" lang="ar-MA" sz="2900" u="none" cap="none" strike="noStrike">
                  <a:solidFill>
                    <a:schemeClr val="dk1"/>
                  </a:solidFill>
                  <a:latin typeface="Calibri"/>
                  <a:ea typeface="Calibri"/>
                  <a:cs typeface="Calibri"/>
                  <a:sym typeface="Calibri"/>
                </a:rPr>
                <a:t>موضوع الخبر </a:t>
              </a:r>
              <a:endParaRPr b="1" i="0" sz="2900" u="none" cap="none" strike="noStrike">
                <a:solidFill>
                  <a:schemeClr val="dk1"/>
                </a:solidFill>
                <a:latin typeface="Calibri"/>
                <a:ea typeface="Calibri"/>
                <a:cs typeface="Calibri"/>
                <a:sym typeface="Calibri"/>
              </a:endParaRPr>
            </a:p>
          </p:txBody>
        </p:sp>
        <p:sp>
          <p:nvSpPr>
            <p:cNvPr id="620" name="Google Shape;620;p22"/>
            <p:cNvSpPr/>
            <p:nvPr/>
          </p:nvSpPr>
          <p:spPr>
            <a:xfrm>
              <a:off x="641043" y="100"/>
              <a:ext cx="4765385" cy="894310"/>
            </a:xfrm>
            <a:prstGeom prst="rect">
              <a:avLst/>
            </a:prstGeom>
            <a:gradFill>
              <a:gsLst>
                <a:gs pos="0">
                  <a:srgbClr val="D09CC6"/>
                </a:gs>
                <a:gs pos="50000">
                  <a:srgbClr val="C48FBB"/>
                </a:gs>
                <a:gs pos="100000">
                  <a:srgbClr val="BF7BB4"/>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2"/>
            <p:cNvSpPr txBox="1"/>
            <p:nvPr/>
          </p:nvSpPr>
          <p:spPr>
            <a:xfrm>
              <a:off x="641043" y="100"/>
              <a:ext cx="4765385" cy="894310"/>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dk1"/>
                </a:buClr>
                <a:buSzPts val="2900"/>
                <a:buFont typeface="Calibri"/>
                <a:buNone/>
              </a:pPr>
              <a:r>
                <a:rPr b="1" i="0" lang="ar-MA" sz="2900" u="none" cap="none" strike="noStrike">
                  <a:solidFill>
                    <a:schemeClr val="dk1"/>
                  </a:solidFill>
                  <a:latin typeface="Calibri"/>
                  <a:ea typeface="Calibri"/>
                  <a:cs typeface="Calibri"/>
                  <a:sym typeface="Calibri"/>
                </a:rPr>
                <a:t>العنوان/ عما يتحدث الخبر (ماذا؟ كيف؟) </a:t>
              </a:r>
              <a:endParaRPr b="0" i="0" sz="2900" u="none" cap="none" strike="noStrike">
                <a:solidFill>
                  <a:schemeClr val="dk1"/>
                </a:solidFill>
                <a:latin typeface="Calibri"/>
                <a:ea typeface="Calibri"/>
                <a:cs typeface="Calibri"/>
                <a:sym typeface="Calibri"/>
              </a:endParaRPr>
            </a:p>
          </p:txBody>
        </p:sp>
        <p:sp>
          <p:nvSpPr>
            <p:cNvPr id="622" name="Google Shape;622;p22"/>
            <p:cNvSpPr/>
            <p:nvPr/>
          </p:nvSpPr>
          <p:spPr>
            <a:xfrm>
              <a:off x="5992862" y="1284345"/>
              <a:ext cx="2004956" cy="894310"/>
            </a:xfrm>
            <a:prstGeom prst="rect">
              <a:avLst/>
            </a:prstGeom>
            <a:gradFill>
              <a:gsLst>
                <a:gs pos="0">
                  <a:srgbClr val="9ACEF4"/>
                </a:gs>
                <a:gs pos="50000">
                  <a:srgbClr val="8DC3EA"/>
                </a:gs>
                <a:gs pos="100000">
                  <a:srgbClr val="78BDED"/>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2"/>
            <p:cNvSpPr txBox="1"/>
            <p:nvPr/>
          </p:nvSpPr>
          <p:spPr>
            <a:xfrm>
              <a:off x="5992862" y="1284345"/>
              <a:ext cx="2004956" cy="894310"/>
            </a:xfrm>
            <a:prstGeom prst="rect">
              <a:avLst/>
            </a:prstGeom>
            <a:noFill/>
            <a:ln>
              <a:noFill/>
            </a:ln>
          </p:spPr>
          <p:txBody>
            <a:bodyPr anchorCtr="0" anchor="ctr" bIns="18400" lIns="18400" spcFirstLastPara="1" rIns="18400" wrap="square" tIns="18400">
              <a:noAutofit/>
            </a:bodyPr>
            <a:lstStyle/>
            <a:p>
              <a:pPr indent="0" lvl="0" marL="0" marR="0" rtl="0" algn="ctr">
                <a:lnSpc>
                  <a:spcPct val="100000"/>
                </a:lnSpc>
                <a:spcBef>
                  <a:spcPts val="0"/>
                </a:spcBef>
                <a:spcAft>
                  <a:spcPts val="0"/>
                </a:spcAft>
                <a:buClr>
                  <a:schemeClr val="dk1"/>
                </a:buClr>
                <a:buSzPts val="2900"/>
                <a:buFont typeface="Calibri"/>
                <a:buNone/>
              </a:pPr>
              <a:r>
                <a:rPr b="1" i="0" lang="ar-MA" sz="2900" u="none" cap="none" strike="noStrike">
                  <a:solidFill>
                    <a:schemeClr val="dk1"/>
                  </a:solidFill>
                  <a:latin typeface="Calibri"/>
                  <a:ea typeface="Calibri"/>
                  <a:cs typeface="Calibri"/>
                  <a:sym typeface="Calibri"/>
                </a:rPr>
                <a:t>ناقل الخبر</a:t>
              </a:r>
              <a:endParaRPr b="1" i="0" sz="29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2900"/>
                <a:buFont typeface="Arial"/>
                <a:buNone/>
              </a:pPr>
              <a:r>
                <a:t/>
              </a:r>
              <a:endParaRPr b="1" i="0" sz="2900" u="none" cap="none" strike="noStrike">
                <a:solidFill>
                  <a:schemeClr val="dk1"/>
                </a:solidFill>
                <a:latin typeface="Calibri"/>
                <a:ea typeface="Calibri"/>
                <a:cs typeface="Calibri"/>
                <a:sym typeface="Calibri"/>
              </a:endParaRPr>
            </a:p>
          </p:txBody>
        </p:sp>
        <p:sp>
          <p:nvSpPr>
            <p:cNvPr id="624" name="Google Shape;624;p22"/>
            <p:cNvSpPr/>
            <p:nvPr/>
          </p:nvSpPr>
          <p:spPr>
            <a:xfrm>
              <a:off x="641043" y="1260932"/>
              <a:ext cx="4765385" cy="894310"/>
            </a:xfrm>
            <a:prstGeom prst="rect">
              <a:avLst/>
            </a:prstGeom>
            <a:gradFill>
              <a:gsLst>
                <a:gs pos="0">
                  <a:srgbClr val="D09CC6"/>
                </a:gs>
                <a:gs pos="50000">
                  <a:srgbClr val="C48FBB"/>
                </a:gs>
                <a:gs pos="100000">
                  <a:srgbClr val="BF7BB4"/>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2"/>
            <p:cNvSpPr txBox="1"/>
            <p:nvPr/>
          </p:nvSpPr>
          <p:spPr>
            <a:xfrm>
              <a:off x="641043" y="1260932"/>
              <a:ext cx="4765385" cy="894310"/>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rgbClr val="000000"/>
                </a:buClr>
                <a:buSzPts val="2900"/>
                <a:buFont typeface="Calibri"/>
                <a:buNone/>
              </a:pPr>
              <a:r>
                <a:rPr b="1" i="0" lang="ar-MA" sz="2900" u="none" cap="none" strike="noStrike">
                  <a:solidFill>
                    <a:srgbClr val="000000"/>
                  </a:solidFill>
                  <a:latin typeface="Calibri"/>
                  <a:ea typeface="Calibri"/>
                  <a:cs typeface="Calibri"/>
                  <a:sym typeface="Calibri"/>
                </a:rPr>
                <a:t>مصدر الخبر:  </a:t>
              </a:r>
              <a:r>
                <a:rPr b="1" i="0" lang="ar-MA" sz="2400" u="none" cap="none" strike="noStrike">
                  <a:solidFill>
                    <a:schemeClr val="dk1"/>
                  </a:solidFill>
                  <a:latin typeface="Calibri"/>
                  <a:ea typeface="Calibri"/>
                  <a:cs typeface="Calibri"/>
                  <a:sym typeface="Calibri"/>
                </a:rPr>
                <a:t>الشخص/ الهيئة/ الجهة/ التي قدمت الخبر </a:t>
              </a:r>
              <a:r>
                <a:rPr b="0" i="0" lang="ar-MA" sz="2400" u="none" cap="none" strike="noStrike">
                  <a:solidFill>
                    <a:schemeClr val="dk1"/>
                  </a:solidFill>
                  <a:latin typeface="Calibri"/>
                  <a:ea typeface="Calibri"/>
                  <a:cs typeface="Calibri"/>
                  <a:sym typeface="Calibri"/>
                </a:rPr>
                <a:t>(من؟ متى؟ أين؟)</a:t>
              </a:r>
              <a:endParaRPr b="0" i="0" sz="2900" u="none" cap="none" strike="noStrike">
                <a:solidFill>
                  <a:schemeClr val="dk1"/>
                </a:solidFill>
                <a:latin typeface="Arial"/>
                <a:ea typeface="Arial"/>
                <a:cs typeface="Arial"/>
                <a:sym typeface="Arial"/>
              </a:endParaRPr>
            </a:p>
          </p:txBody>
        </p:sp>
        <p:sp>
          <p:nvSpPr>
            <p:cNvPr id="626" name="Google Shape;626;p22"/>
            <p:cNvSpPr/>
            <p:nvPr/>
          </p:nvSpPr>
          <p:spPr>
            <a:xfrm>
              <a:off x="5992862" y="2545176"/>
              <a:ext cx="2004956" cy="894310"/>
            </a:xfrm>
            <a:prstGeom prst="rect">
              <a:avLst/>
            </a:prstGeom>
            <a:gradFill>
              <a:gsLst>
                <a:gs pos="0">
                  <a:srgbClr val="9ACEF4"/>
                </a:gs>
                <a:gs pos="50000">
                  <a:srgbClr val="8DC3EA"/>
                </a:gs>
                <a:gs pos="100000">
                  <a:srgbClr val="78BDED"/>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2"/>
            <p:cNvSpPr txBox="1"/>
            <p:nvPr/>
          </p:nvSpPr>
          <p:spPr>
            <a:xfrm>
              <a:off x="5992862" y="2545176"/>
              <a:ext cx="2004956" cy="894310"/>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dk1"/>
                </a:buClr>
                <a:buSzPts val="2900"/>
                <a:buFont typeface="Calibri"/>
                <a:buNone/>
              </a:pPr>
              <a:r>
                <a:rPr b="1" i="0" lang="ar-MA" sz="2900" u="none" cap="none" strike="noStrike">
                  <a:solidFill>
                    <a:schemeClr val="dk1"/>
                  </a:solidFill>
                  <a:latin typeface="Calibri"/>
                  <a:ea typeface="Calibri"/>
                  <a:cs typeface="Calibri"/>
                  <a:sym typeface="Calibri"/>
                </a:rPr>
                <a:t>تفاصيل الخبر</a:t>
              </a:r>
              <a:endParaRPr b="1" i="0" sz="2900" u="none" cap="none" strike="noStrike">
                <a:solidFill>
                  <a:schemeClr val="dk1"/>
                </a:solidFill>
                <a:latin typeface="Calibri"/>
                <a:ea typeface="Calibri"/>
                <a:cs typeface="Calibri"/>
                <a:sym typeface="Calibri"/>
              </a:endParaRPr>
            </a:p>
          </p:txBody>
        </p:sp>
        <p:sp>
          <p:nvSpPr>
            <p:cNvPr id="628" name="Google Shape;628;p22"/>
            <p:cNvSpPr/>
            <p:nvPr/>
          </p:nvSpPr>
          <p:spPr>
            <a:xfrm>
              <a:off x="641043" y="2521763"/>
              <a:ext cx="4765385" cy="894310"/>
            </a:xfrm>
            <a:prstGeom prst="rect">
              <a:avLst/>
            </a:prstGeom>
            <a:gradFill>
              <a:gsLst>
                <a:gs pos="0">
                  <a:srgbClr val="D09CC6"/>
                </a:gs>
                <a:gs pos="50000">
                  <a:srgbClr val="C48FBB"/>
                </a:gs>
                <a:gs pos="100000">
                  <a:srgbClr val="BF7BB4"/>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2"/>
            <p:cNvSpPr txBox="1"/>
            <p:nvPr/>
          </p:nvSpPr>
          <p:spPr>
            <a:xfrm>
              <a:off x="641043" y="2521763"/>
              <a:ext cx="4765385" cy="894310"/>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rgbClr val="000000"/>
                </a:buClr>
                <a:buSzPts val="2900"/>
                <a:buFont typeface="Calibri"/>
                <a:buNone/>
              </a:pPr>
              <a:r>
                <a:rPr b="1" i="0" lang="ar-MA" sz="2900" u="none" cap="none" strike="noStrike">
                  <a:solidFill>
                    <a:srgbClr val="000000"/>
                  </a:solidFill>
                  <a:latin typeface="Calibri"/>
                  <a:ea typeface="Calibri"/>
                  <a:cs typeface="Calibri"/>
                  <a:sym typeface="Calibri"/>
                </a:rPr>
                <a:t>معلومات/ وقائع/ أرقام.. </a:t>
              </a:r>
              <a:r>
                <a:rPr b="0" i="0" lang="ar-MA" sz="2900" u="none" cap="none" strike="noStrike">
                  <a:solidFill>
                    <a:schemeClr val="dk1"/>
                  </a:solidFill>
                  <a:latin typeface="Calibri"/>
                  <a:ea typeface="Calibri"/>
                  <a:cs typeface="Calibri"/>
                  <a:sym typeface="Calibri"/>
                </a:rPr>
                <a:t>(ماذا؟)</a:t>
              </a:r>
              <a:endParaRPr b="0" i="0" sz="2900" u="none" cap="none" strike="noStrike">
                <a:solidFill>
                  <a:schemeClr val="dk1"/>
                </a:solidFill>
                <a:latin typeface="Calibri"/>
                <a:ea typeface="Calibri"/>
                <a:cs typeface="Calibri"/>
                <a:sym typeface="Calibri"/>
              </a:endParaRPr>
            </a:p>
          </p:txBody>
        </p:sp>
        <p:sp>
          <p:nvSpPr>
            <p:cNvPr id="630" name="Google Shape;630;p22"/>
            <p:cNvSpPr/>
            <p:nvPr/>
          </p:nvSpPr>
          <p:spPr>
            <a:xfrm>
              <a:off x="5863495" y="3782595"/>
              <a:ext cx="2134323" cy="894310"/>
            </a:xfrm>
            <a:prstGeom prst="rect">
              <a:avLst/>
            </a:prstGeom>
            <a:gradFill>
              <a:gsLst>
                <a:gs pos="0">
                  <a:srgbClr val="9ACEF4"/>
                </a:gs>
                <a:gs pos="50000">
                  <a:srgbClr val="8DC3EA"/>
                </a:gs>
                <a:gs pos="100000">
                  <a:srgbClr val="78BDED"/>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2"/>
            <p:cNvSpPr txBox="1"/>
            <p:nvPr/>
          </p:nvSpPr>
          <p:spPr>
            <a:xfrm>
              <a:off x="5863495" y="3782595"/>
              <a:ext cx="2134323" cy="894310"/>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rgbClr val="000000"/>
                </a:buClr>
                <a:buSzPts val="2900"/>
                <a:buFont typeface="Calibri"/>
                <a:buNone/>
              </a:pPr>
              <a:r>
                <a:rPr b="1" i="0" lang="ar-MA" sz="2900" u="none" cap="none" strike="noStrike">
                  <a:solidFill>
                    <a:srgbClr val="000000"/>
                  </a:solidFill>
                  <a:latin typeface="Calibri"/>
                  <a:ea typeface="Calibri"/>
                  <a:cs typeface="Calibri"/>
                  <a:sym typeface="Calibri"/>
                </a:rPr>
                <a:t>الغرض من الخبر</a:t>
              </a:r>
              <a:endParaRPr b="1" i="0" sz="2900" u="none" cap="none" strike="noStrike">
                <a:solidFill>
                  <a:srgbClr val="000000"/>
                </a:solidFill>
                <a:latin typeface="Calibri"/>
                <a:ea typeface="Calibri"/>
                <a:cs typeface="Calibri"/>
                <a:sym typeface="Calibri"/>
              </a:endParaRPr>
            </a:p>
          </p:txBody>
        </p:sp>
        <p:sp>
          <p:nvSpPr>
            <p:cNvPr id="632" name="Google Shape;632;p22"/>
            <p:cNvSpPr/>
            <p:nvPr/>
          </p:nvSpPr>
          <p:spPr>
            <a:xfrm>
              <a:off x="566713" y="3782595"/>
              <a:ext cx="4710349" cy="894310"/>
            </a:xfrm>
            <a:prstGeom prst="rect">
              <a:avLst/>
            </a:prstGeom>
            <a:gradFill>
              <a:gsLst>
                <a:gs pos="0">
                  <a:srgbClr val="D09CC6"/>
                </a:gs>
                <a:gs pos="50000">
                  <a:srgbClr val="C48FBB"/>
                </a:gs>
                <a:gs pos="100000">
                  <a:srgbClr val="BF7BB4"/>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2"/>
            <p:cNvSpPr txBox="1"/>
            <p:nvPr/>
          </p:nvSpPr>
          <p:spPr>
            <a:xfrm>
              <a:off x="566713" y="3782595"/>
              <a:ext cx="4710349" cy="894310"/>
            </a:xfrm>
            <a:prstGeom prst="rect">
              <a:avLst/>
            </a:prstGeom>
            <a:noFill/>
            <a:ln>
              <a:noFill/>
            </a:ln>
          </p:spPr>
          <p:txBody>
            <a:bodyPr anchorCtr="0" anchor="ctr" bIns="12050" lIns="12050" spcFirstLastPara="1" rIns="12050" wrap="square" tIns="12050">
              <a:noAutofit/>
            </a:bodyPr>
            <a:lstStyle/>
            <a:p>
              <a:pPr indent="0" lvl="0" marL="0" marR="0" rtl="0" algn="ctr">
                <a:lnSpc>
                  <a:spcPct val="100000"/>
                </a:lnSpc>
                <a:spcBef>
                  <a:spcPts val="0"/>
                </a:spcBef>
                <a:spcAft>
                  <a:spcPts val="0"/>
                </a:spcAft>
                <a:buClr>
                  <a:schemeClr val="dk1"/>
                </a:buClr>
                <a:buSzPts val="1900"/>
                <a:buFont typeface="Arial"/>
                <a:buNone/>
              </a:pPr>
              <a:r>
                <a:t/>
              </a:r>
              <a:endParaRPr b="1" i="0" sz="19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الغرض من الخبر </a:t>
              </a:r>
              <a:r>
                <a:rPr b="0" i="0" lang="ar-MA" sz="2800" u="none" cap="none" strike="noStrike">
                  <a:solidFill>
                    <a:schemeClr val="dk1"/>
                  </a:solidFill>
                  <a:latin typeface="Calibri"/>
                  <a:ea typeface="Calibri"/>
                  <a:cs typeface="Calibri"/>
                  <a:sym typeface="Calibri"/>
                </a:rPr>
                <a:t>(لماذا نقل هذا الخبر؟)</a:t>
              </a:r>
              <a:endParaRPr b="0" i="0" sz="2800" u="none" cap="none" strike="noStrike">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1900"/>
                <a:buFont typeface="Arial"/>
                <a:buNone/>
              </a:pPr>
              <a:r>
                <a:t/>
              </a:r>
              <a:endParaRPr b="0" i="0" sz="1900" u="none" cap="none" strike="noStrike">
                <a:solidFill>
                  <a:schemeClr val="dk1"/>
                </a:solidFill>
                <a:latin typeface="Arial"/>
                <a:ea typeface="Arial"/>
                <a:cs typeface="Arial"/>
                <a:sym typeface="Arial"/>
              </a:endParaRPr>
            </a:p>
          </p:txBody>
        </p:sp>
      </p:grpSp>
      <p:sp>
        <p:nvSpPr>
          <p:cNvPr id="634" name="Google Shape;634;p22"/>
          <p:cNvSpPr txBox="1"/>
          <p:nvPr>
            <p:ph type="title"/>
          </p:nvPr>
        </p:nvSpPr>
        <p:spPr>
          <a:xfrm>
            <a:off x="741900" y="521887"/>
            <a:ext cx="10656932" cy="470617"/>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AEABAB"/>
              </a:buClr>
              <a:buSzPts val="1400"/>
              <a:buFont typeface="Calibri"/>
              <a:buNone/>
            </a:pPr>
            <a:r>
              <a:rPr i="0" lang="ar-MA" sz="1400">
                <a:solidFill>
                  <a:srgbClr val="AEAEAE"/>
                </a:solidFill>
                <a:latin typeface="Calibri"/>
                <a:ea typeface="Calibri"/>
                <a:cs typeface="Calibri"/>
                <a:sym typeface="Calibri"/>
              </a:rPr>
              <a:t>يقدم  المدرس للمتعلمين عناصر النص الإخباري ويشرح كل عنصر على حدة</a:t>
            </a:r>
            <a:r>
              <a:rPr lang="ar-MA" sz="1400">
                <a:solidFill>
                  <a:srgbClr val="AEABAB"/>
                </a:solidFill>
              </a:rPr>
              <a:t>.</a:t>
            </a:r>
            <a:endParaRPr/>
          </a:p>
        </p:txBody>
      </p:sp>
      <p:sp>
        <p:nvSpPr>
          <p:cNvPr id="635" name="Google Shape;635;p22"/>
          <p:cNvSpPr txBox="1"/>
          <p:nvPr/>
        </p:nvSpPr>
        <p:spPr>
          <a:xfrm>
            <a:off x="1107024" y="248643"/>
            <a:ext cx="10097911"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Calibri"/>
              <a:buNone/>
            </a:pPr>
            <a:r>
              <a:rPr b="1" i="0" lang="ar-MA" sz="2000" u="none" cap="none" strike="noStrike">
                <a:solidFill>
                  <a:srgbClr val="106585"/>
                </a:solidFill>
                <a:latin typeface="Calibri"/>
                <a:ea typeface="Calibri"/>
                <a:cs typeface="Calibri"/>
                <a:sym typeface="Calibri"/>
              </a:rPr>
              <a:t>بعد التعريف بالنص الإخباري وعناصره، نمر الآن إلى تعرف عناصر النص الإخباري</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23"/>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41" name="Google Shape;641;p23"/>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642" name="Google Shape;642;p23"/>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643" name="Google Shape;643;p23"/>
          <p:cNvSpPr txBox="1"/>
          <p:nvPr>
            <p:ph type="title"/>
          </p:nvPr>
        </p:nvSpPr>
        <p:spPr>
          <a:xfrm>
            <a:off x="741900" y="521887"/>
            <a:ext cx="10656932" cy="470617"/>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AEABAB"/>
              </a:buClr>
              <a:buSzPts val="1400"/>
              <a:buFont typeface="Calibri"/>
              <a:buNone/>
            </a:pPr>
            <a:r>
              <a:rPr i="0" lang="ar-MA" sz="1400">
                <a:solidFill>
                  <a:srgbClr val="AEAEAE"/>
                </a:solidFill>
                <a:latin typeface="Calibri"/>
                <a:ea typeface="Calibri"/>
                <a:cs typeface="Calibri"/>
                <a:sym typeface="Calibri"/>
              </a:rPr>
              <a:t>يقدم  المدرس للمتعلمين بعض موارد الكتابة الإخبارية ويشرح كل مورد على حدة</a:t>
            </a:r>
            <a:r>
              <a:rPr lang="ar-MA" sz="1400">
                <a:solidFill>
                  <a:srgbClr val="AEABAB"/>
                </a:solidFill>
              </a:rPr>
              <a:t>.</a:t>
            </a:r>
            <a:endParaRPr/>
          </a:p>
        </p:txBody>
      </p:sp>
      <p:sp>
        <p:nvSpPr>
          <p:cNvPr id="644" name="Google Shape;644;p23"/>
          <p:cNvSpPr txBox="1"/>
          <p:nvPr/>
        </p:nvSpPr>
        <p:spPr>
          <a:xfrm>
            <a:off x="1107024" y="248643"/>
            <a:ext cx="10097911"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Calibri"/>
              <a:buNone/>
            </a:pPr>
            <a:r>
              <a:rPr b="1" i="0" lang="ar-MA" sz="2000" u="none" cap="none" strike="noStrike">
                <a:solidFill>
                  <a:srgbClr val="106585"/>
                </a:solidFill>
                <a:latin typeface="Calibri"/>
                <a:ea typeface="Calibri"/>
                <a:cs typeface="Calibri"/>
                <a:sym typeface="Calibri"/>
              </a:rPr>
              <a:t>نمر الآن إلى تحديد بعض موارد الكتابة الإخبارية: التعابير وأفعال الكلام ثم الروابط</a:t>
            </a:r>
            <a:endParaRPr/>
          </a:p>
        </p:txBody>
      </p:sp>
      <p:grpSp>
        <p:nvGrpSpPr>
          <p:cNvPr id="645" name="Google Shape;645;p23"/>
          <p:cNvGrpSpPr/>
          <p:nvPr/>
        </p:nvGrpSpPr>
        <p:grpSpPr>
          <a:xfrm>
            <a:off x="879949" y="2097282"/>
            <a:ext cx="10983516" cy="3860455"/>
            <a:chOff x="4879" y="421415"/>
            <a:chExt cx="10983516" cy="3860455"/>
          </a:xfrm>
        </p:grpSpPr>
        <p:sp>
          <p:nvSpPr>
            <p:cNvPr id="646" name="Google Shape;646;p23"/>
            <p:cNvSpPr/>
            <p:nvPr/>
          </p:nvSpPr>
          <p:spPr>
            <a:xfrm>
              <a:off x="5353670" y="3707973"/>
              <a:ext cx="658227" cy="91440"/>
            </a:xfrm>
            <a:custGeom>
              <a:rect b="b" l="l" r="r" t="t"/>
              <a:pathLst>
                <a:path extrusionOk="0" h="120000" w="120000">
                  <a:moveTo>
                    <a:pt x="120000" y="94487"/>
                  </a:moveTo>
                  <a:lnTo>
                    <a:pt x="60000" y="94487"/>
                  </a:lnTo>
                  <a:lnTo>
                    <a:pt x="60000" y="60000"/>
                  </a:lnTo>
                  <a:lnTo>
                    <a:pt x="0" y="60000"/>
                  </a:lnTo>
                </a:path>
              </a:pathLst>
            </a:custGeom>
            <a:noFill/>
            <a:ln cap="flat" cmpd="sng" w="19050">
              <a:solidFill>
                <a:srgbClr val="A02891"/>
              </a:solidFill>
              <a:prstDash val="solid"/>
              <a:miter lim="800000"/>
              <a:headEnd len="sm" w="sm" type="none"/>
              <a:tailEnd len="sm" w="sm" type="none"/>
            </a:ln>
          </p:spPr>
        </p:sp>
        <p:sp>
          <p:nvSpPr>
            <p:cNvPr id="647" name="Google Shape;647;p23"/>
            <p:cNvSpPr/>
            <p:nvPr/>
          </p:nvSpPr>
          <p:spPr>
            <a:xfrm>
              <a:off x="8262312" y="2338503"/>
              <a:ext cx="658227" cy="1441468"/>
            </a:xfrm>
            <a:custGeom>
              <a:rect b="b" l="l" r="r" t="t"/>
              <a:pathLst>
                <a:path extrusionOk="0" h="120000" w="120000">
                  <a:moveTo>
                    <a:pt x="120000" y="0"/>
                  </a:moveTo>
                  <a:lnTo>
                    <a:pt x="60000" y="0"/>
                  </a:lnTo>
                  <a:lnTo>
                    <a:pt x="60000" y="120000"/>
                  </a:lnTo>
                  <a:lnTo>
                    <a:pt x="0" y="120000"/>
                  </a:lnTo>
                </a:path>
              </a:pathLst>
            </a:custGeom>
            <a:noFill/>
            <a:ln cap="flat" cmpd="sng" w="19050">
              <a:solidFill>
                <a:srgbClr val="0C9ED5"/>
              </a:solidFill>
              <a:prstDash val="solid"/>
              <a:miter lim="800000"/>
              <a:headEnd len="sm" w="sm" type="none"/>
              <a:tailEnd len="sm" w="sm" type="none"/>
            </a:ln>
          </p:spPr>
        </p:sp>
        <p:sp>
          <p:nvSpPr>
            <p:cNvPr id="648" name="Google Shape;648;p23"/>
            <p:cNvSpPr/>
            <p:nvPr/>
          </p:nvSpPr>
          <p:spPr>
            <a:xfrm>
              <a:off x="5353670" y="2292783"/>
              <a:ext cx="658227" cy="91440"/>
            </a:xfrm>
            <a:custGeom>
              <a:rect b="b" l="l" r="r" t="t"/>
              <a:pathLst>
                <a:path extrusionOk="0" h="120000" w="120000">
                  <a:moveTo>
                    <a:pt x="120000" y="94487"/>
                  </a:moveTo>
                  <a:lnTo>
                    <a:pt x="60000" y="94487"/>
                  </a:lnTo>
                  <a:lnTo>
                    <a:pt x="60000" y="60000"/>
                  </a:lnTo>
                  <a:lnTo>
                    <a:pt x="0" y="60000"/>
                  </a:lnTo>
                </a:path>
              </a:pathLst>
            </a:custGeom>
            <a:noFill/>
            <a:ln cap="flat" cmpd="sng" w="19050">
              <a:solidFill>
                <a:srgbClr val="A02891"/>
              </a:solidFill>
              <a:prstDash val="solid"/>
              <a:miter lim="800000"/>
              <a:headEnd len="sm" w="sm" type="none"/>
              <a:tailEnd len="sm" w="sm" type="none"/>
            </a:ln>
          </p:spPr>
        </p:sp>
        <p:sp>
          <p:nvSpPr>
            <p:cNvPr id="649" name="Google Shape;649;p23"/>
            <p:cNvSpPr/>
            <p:nvPr/>
          </p:nvSpPr>
          <p:spPr>
            <a:xfrm>
              <a:off x="8262312" y="2292783"/>
              <a:ext cx="658227" cy="91440"/>
            </a:xfrm>
            <a:custGeom>
              <a:rect b="b" l="l" r="r" t="t"/>
              <a:pathLst>
                <a:path extrusionOk="0" h="120000" w="120000">
                  <a:moveTo>
                    <a:pt x="120000" y="60000"/>
                  </a:moveTo>
                  <a:lnTo>
                    <a:pt x="60000" y="60000"/>
                  </a:lnTo>
                  <a:lnTo>
                    <a:pt x="60000" y="94487"/>
                  </a:lnTo>
                  <a:lnTo>
                    <a:pt x="0" y="94487"/>
                  </a:lnTo>
                </a:path>
              </a:pathLst>
            </a:custGeom>
            <a:noFill/>
            <a:ln cap="flat" cmpd="sng" w="19050">
              <a:solidFill>
                <a:srgbClr val="0C9ED5"/>
              </a:solidFill>
              <a:prstDash val="solid"/>
              <a:miter lim="800000"/>
              <a:headEnd len="sm" w="sm" type="none"/>
              <a:tailEnd len="sm" w="sm" type="none"/>
            </a:ln>
          </p:spPr>
        </p:sp>
        <p:sp>
          <p:nvSpPr>
            <p:cNvPr id="650" name="Google Shape;650;p23"/>
            <p:cNvSpPr/>
            <p:nvPr/>
          </p:nvSpPr>
          <p:spPr>
            <a:xfrm>
              <a:off x="5353670" y="877593"/>
              <a:ext cx="658227" cy="91440"/>
            </a:xfrm>
            <a:custGeom>
              <a:rect b="b" l="l" r="r" t="t"/>
              <a:pathLst>
                <a:path extrusionOk="0" h="120000" w="120000">
                  <a:moveTo>
                    <a:pt x="120000" y="94487"/>
                  </a:moveTo>
                  <a:lnTo>
                    <a:pt x="60000" y="94487"/>
                  </a:lnTo>
                  <a:lnTo>
                    <a:pt x="60000" y="60000"/>
                  </a:lnTo>
                  <a:lnTo>
                    <a:pt x="0" y="60000"/>
                  </a:lnTo>
                </a:path>
              </a:pathLst>
            </a:custGeom>
            <a:noFill/>
            <a:ln cap="flat" cmpd="sng" w="19050">
              <a:solidFill>
                <a:srgbClr val="A02891"/>
              </a:solidFill>
              <a:prstDash val="solid"/>
              <a:miter lim="800000"/>
              <a:headEnd len="sm" w="sm" type="none"/>
              <a:tailEnd len="sm" w="sm" type="none"/>
            </a:ln>
          </p:spPr>
        </p:sp>
        <p:sp>
          <p:nvSpPr>
            <p:cNvPr id="651" name="Google Shape;651;p23"/>
            <p:cNvSpPr/>
            <p:nvPr/>
          </p:nvSpPr>
          <p:spPr>
            <a:xfrm>
              <a:off x="8262312" y="949593"/>
              <a:ext cx="658227" cy="1388910"/>
            </a:xfrm>
            <a:custGeom>
              <a:rect b="b" l="l" r="r" t="t"/>
              <a:pathLst>
                <a:path extrusionOk="0" h="120000" w="120000">
                  <a:moveTo>
                    <a:pt x="120000" y="120000"/>
                  </a:moveTo>
                  <a:lnTo>
                    <a:pt x="60000" y="120000"/>
                  </a:lnTo>
                  <a:lnTo>
                    <a:pt x="60000" y="0"/>
                  </a:lnTo>
                  <a:lnTo>
                    <a:pt x="0" y="0"/>
                  </a:lnTo>
                </a:path>
              </a:pathLst>
            </a:custGeom>
            <a:noFill/>
            <a:ln cap="flat" cmpd="sng" w="19050">
              <a:solidFill>
                <a:srgbClr val="0C9ED5"/>
              </a:solidFill>
              <a:prstDash val="solid"/>
              <a:miter lim="800000"/>
              <a:headEnd len="sm" w="sm" type="none"/>
              <a:tailEnd len="sm" w="sm" type="none"/>
            </a:ln>
          </p:spPr>
        </p:sp>
        <p:sp>
          <p:nvSpPr>
            <p:cNvPr id="652" name="Google Shape;652;p23"/>
            <p:cNvSpPr/>
            <p:nvPr/>
          </p:nvSpPr>
          <p:spPr>
            <a:xfrm>
              <a:off x="8920540" y="1836604"/>
              <a:ext cx="2067855" cy="1003797"/>
            </a:xfrm>
            <a:prstGeom prst="rect">
              <a:avLst/>
            </a:prstGeom>
            <a:gradFill>
              <a:gsLst>
                <a:gs pos="0">
                  <a:srgbClr val="EC8154"/>
                </a:gs>
                <a:gs pos="50000">
                  <a:srgbClr val="F16E27"/>
                </a:gs>
                <a:gs pos="100000">
                  <a:srgbClr val="DF5D18"/>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3"/>
            <p:cNvSpPr txBox="1"/>
            <p:nvPr/>
          </p:nvSpPr>
          <p:spPr>
            <a:xfrm>
              <a:off x="8920540" y="1836604"/>
              <a:ext cx="2067855" cy="1003797"/>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lt1"/>
                </a:buClr>
                <a:buSzPts val="2900"/>
                <a:buFont typeface="Calibri"/>
                <a:buNone/>
              </a:pPr>
              <a:r>
                <a:rPr b="1" i="0" lang="ar-MA" sz="2900" u="none" cap="none" strike="noStrike">
                  <a:solidFill>
                    <a:schemeClr val="lt1"/>
                  </a:solidFill>
                  <a:latin typeface="Calibri"/>
                  <a:ea typeface="Calibri"/>
                  <a:cs typeface="Calibri"/>
                  <a:sym typeface="Calibri"/>
                </a:rPr>
                <a:t>أدوات النص الإخباري</a:t>
              </a:r>
              <a:endParaRPr b="1" i="0" sz="2900" u="none" cap="none" strike="noStrike">
                <a:solidFill>
                  <a:schemeClr val="lt1"/>
                </a:solidFill>
                <a:latin typeface="Calibri"/>
                <a:ea typeface="Calibri"/>
                <a:cs typeface="Calibri"/>
                <a:sym typeface="Calibri"/>
              </a:endParaRPr>
            </a:p>
          </p:txBody>
        </p:sp>
        <p:sp>
          <p:nvSpPr>
            <p:cNvPr id="654" name="Google Shape;654;p23"/>
            <p:cNvSpPr/>
            <p:nvPr/>
          </p:nvSpPr>
          <p:spPr>
            <a:xfrm>
              <a:off x="6011898" y="447694"/>
              <a:ext cx="2250414" cy="1003797"/>
            </a:xfrm>
            <a:prstGeom prst="rect">
              <a:avLst/>
            </a:prstGeom>
            <a:gradFill>
              <a:gsLst>
                <a:gs pos="0">
                  <a:srgbClr val="47A9DE"/>
                </a:gs>
                <a:gs pos="50000">
                  <a:srgbClr val="00A2DF"/>
                </a:gs>
                <a:gs pos="100000">
                  <a:srgbClr val="0093CC"/>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3"/>
            <p:cNvSpPr txBox="1"/>
            <p:nvPr/>
          </p:nvSpPr>
          <p:spPr>
            <a:xfrm>
              <a:off x="6011898" y="447694"/>
              <a:ext cx="2250414" cy="1003797"/>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lt1"/>
                </a:buClr>
                <a:buSzPts val="2900"/>
                <a:buFont typeface="Calibri"/>
                <a:buNone/>
              </a:pPr>
              <a:r>
                <a:rPr b="1" i="0" lang="ar-MA" sz="2900" u="none" cap="none" strike="noStrike">
                  <a:solidFill>
                    <a:schemeClr val="lt1"/>
                  </a:solidFill>
                  <a:latin typeface="Calibri"/>
                  <a:ea typeface="Calibri"/>
                  <a:cs typeface="Calibri"/>
                  <a:sym typeface="Calibri"/>
                </a:rPr>
                <a:t>أفعال الكلام</a:t>
              </a:r>
              <a:endParaRPr b="1" i="0" sz="2900" u="none" cap="none" strike="noStrike">
                <a:solidFill>
                  <a:schemeClr val="lt1"/>
                </a:solidFill>
                <a:latin typeface="Calibri"/>
                <a:ea typeface="Calibri"/>
                <a:cs typeface="Calibri"/>
                <a:sym typeface="Calibri"/>
              </a:endParaRPr>
            </a:p>
          </p:txBody>
        </p:sp>
        <p:sp>
          <p:nvSpPr>
            <p:cNvPr id="656" name="Google Shape;656;p23"/>
            <p:cNvSpPr/>
            <p:nvPr/>
          </p:nvSpPr>
          <p:spPr>
            <a:xfrm>
              <a:off x="4879" y="421415"/>
              <a:ext cx="5348791" cy="1003797"/>
            </a:xfrm>
            <a:prstGeom prst="rect">
              <a:avLst/>
            </a:prstGeom>
            <a:gradFill>
              <a:gsLst>
                <a:gs pos="0">
                  <a:srgbClr val="AB4E9D"/>
                </a:gs>
                <a:gs pos="50000">
                  <a:srgbClr val="A62094"/>
                </a:gs>
                <a:gs pos="100000">
                  <a:srgbClr val="961886"/>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3"/>
            <p:cNvSpPr txBox="1"/>
            <p:nvPr/>
          </p:nvSpPr>
          <p:spPr>
            <a:xfrm>
              <a:off x="4879" y="421415"/>
              <a:ext cx="5348791" cy="1003797"/>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lt1"/>
                </a:buClr>
                <a:buSzPts val="2900"/>
                <a:buFont typeface="Calibri"/>
                <a:buNone/>
              </a:pPr>
              <a:r>
                <a:rPr b="1" i="0" lang="ar-MA" sz="2900" u="none" cap="none" strike="noStrike">
                  <a:solidFill>
                    <a:schemeClr val="lt1"/>
                  </a:solidFill>
                  <a:latin typeface="Calibri"/>
                  <a:ea typeface="Calibri"/>
                  <a:cs typeface="Calibri"/>
                  <a:sym typeface="Calibri"/>
                </a:rPr>
                <a:t>التأكيد – الإثبات- الإخبار: أفاد- صرح- نقل- أكد- أضاف- عبر- وصف..</a:t>
              </a:r>
              <a:endParaRPr b="1" i="0" sz="2900" u="none" cap="none" strike="noStrike">
                <a:solidFill>
                  <a:schemeClr val="lt1"/>
                </a:solidFill>
                <a:latin typeface="Calibri"/>
                <a:ea typeface="Calibri"/>
                <a:cs typeface="Calibri"/>
                <a:sym typeface="Calibri"/>
              </a:endParaRPr>
            </a:p>
          </p:txBody>
        </p:sp>
        <p:sp>
          <p:nvSpPr>
            <p:cNvPr id="658" name="Google Shape;658;p23"/>
            <p:cNvSpPr/>
            <p:nvPr/>
          </p:nvSpPr>
          <p:spPr>
            <a:xfrm>
              <a:off x="6011898" y="1862884"/>
              <a:ext cx="2250414" cy="1003797"/>
            </a:xfrm>
            <a:prstGeom prst="rect">
              <a:avLst/>
            </a:prstGeom>
            <a:gradFill>
              <a:gsLst>
                <a:gs pos="0">
                  <a:srgbClr val="47A9DE"/>
                </a:gs>
                <a:gs pos="50000">
                  <a:srgbClr val="00A2DF"/>
                </a:gs>
                <a:gs pos="100000">
                  <a:srgbClr val="0093CC"/>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3"/>
            <p:cNvSpPr txBox="1"/>
            <p:nvPr/>
          </p:nvSpPr>
          <p:spPr>
            <a:xfrm>
              <a:off x="6011898" y="1862884"/>
              <a:ext cx="2250414" cy="1003797"/>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lt1"/>
                </a:buClr>
                <a:buSzPts val="2900"/>
                <a:buFont typeface="Calibri"/>
                <a:buNone/>
              </a:pPr>
              <a:r>
                <a:rPr b="1" i="0" lang="ar-MA" sz="2900" u="none" cap="none" strike="noStrike">
                  <a:solidFill>
                    <a:schemeClr val="lt1"/>
                  </a:solidFill>
                  <a:latin typeface="Calibri"/>
                  <a:ea typeface="Calibri"/>
                  <a:cs typeface="Calibri"/>
                  <a:sym typeface="Calibri"/>
                </a:rPr>
                <a:t>التعابير</a:t>
              </a:r>
              <a:endParaRPr b="1" i="0" sz="2900" u="none" cap="none" strike="noStrike">
                <a:solidFill>
                  <a:schemeClr val="lt1"/>
                </a:solidFill>
                <a:latin typeface="Calibri"/>
                <a:ea typeface="Calibri"/>
                <a:cs typeface="Calibri"/>
                <a:sym typeface="Calibri"/>
              </a:endParaRPr>
            </a:p>
          </p:txBody>
        </p:sp>
        <p:sp>
          <p:nvSpPr>
            <p:cNvPr id="660" name="Google Shape;660;p23"/>
            <p:cNvSpPr/>
            <p:nvPr/>
          </p:nvSpPr>
          <p:spPr>
            <a:xfrm>
              <a:off x="4879" y="1836604"/>
              <a:ext cx="5348791" cy="1003797"/>
            </a:xfrm>
            <a:prstGeom prst="rect">
              <a:avLst/>
            </a:prstGeom>
            <a:gradFill>
              <a:gsLst>
                <a:gs pos="0">
                  <a:srgbClr val="AB4E9D"/>
                </a:gs>
                <a:gs pos="50000">
                  <a:srgbClr val="A62094"/>
                </a:gs>
                <a:gs pos="100000">
                  <a:srgbClr val="961886"/>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3"/>
            <p:cNvSpPr txBox="1"/>
            <p:nvPr/>
          </p:nvSpPr>
          <p:spPr>
            <a:xfrm>
              <a:off x="4879" y="1836604"/>
              <a:ext cx="5348791" cy="1003797"/>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lt1"/>
                </a:buClr>
                <a:buSzPts val="2900"/>
                <a:buFont typeface="Calibri"/>
                <a:buNone/>
              </a:pPr>
              <a:r>
                <a:rPr b="1" i="0" lang="ar-MA" sz="2900" u="none" cap="none" strike="noStrike">
                  <a:solidFill>
                    <a:schemeClr val="lt1"/>
                  </a:solidFill>
                  <a:latin typeface="Calibri"/>
                  <a:ea typeface="Calibri"/>
                  <a:cs typeface="Calibri"/>
                  <a:sym typeface="Calibri"/>
                </a:rPr>
                <a:t>أعلنت... تنظيم- عرف المعرض مشاركة..- وكان مناسبة..- ومن جهته أكد...</a:t>
              </a:r>
              <a:endParaRPr b="0" i="0" sz="2900" u="none" cap="none" strike="noStrike">
                <a:solidFill>
                  <a:schemeClr val="lt1"/>
                </a:solidFill>
                <a:latin typeface="Arial"/>
                <a:ea typeface="Arial"/>
                <a:cs typeface="Arial"/>
                <a:sym typeface="Arial"/>
              </a:endParaRPr>
            </a:p>
          </p:txBody>
        </p:sp>
        <p:sp>
          <p:nvSpPr>
            <p:cNvPr id="662" name="Google Shape;662;p23"/>
            <p:cNvSpPr/>
            <p:nvPr/>
          </p:nvSpPr>
          <p:spPr>
            <a:xfrm>
              <a:off x="6011898" y="3278073"/>
              <a:ext cx="2250414" cy="1003797"/>
            </a:xfrm>
            <a:prstGeom prst="rect">
              <a:avLst/>
            </a:prstGeom>
            <a:gradFill>
              <a:gsLst>
                <a:gs pos="0">
                  <a:srgbClr val="47A9DE"/>
                </a:gs>
                <a:gs pos="50000">
                  <a:srgbClr val="00A2DF"/>
                </a:gs>
                <a:gs pos="100000">
                  <a:srgbClr val="0093CC"/>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3"/>
            <p:cNvSpPr txBox="1"/>
            <p:nvPr/>
          </p:nvSpPr>
          <p:spPr>
            <a:xfrm>
              <a:off x="6011898" y="3278073"/>
              <a:ext cx="2250414" cy="1003797"/>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lt1"/>
                </a:buClr>
                <a:buSzPts val="2900"/>
                <a:buFont typeface="Calibri"/>
                <a:buNone/>
              </a:pPr>
              <a:r>
                <a:rPr b="1" i="0" lang="ar-MA" sz="2900" u="none" cap="none" strike="noStrike">
                  <a:solidFill>
                    <a:schemeClr val="lt1"/>
                  </a:solidFill>
                  <a:latin typeface="Calibri"/>
                  <a:ea typeface="Calibri"/>
                  <a:cs typeface="Calibri"/>
                  <a:sym typeface="Calibri"/>
                </a:rPr>
                <a:t>الروابط</a:t>
              </a:r>
              <a:endParaRPr b="1" i="0" sz="2900" u="none" cap="none" strike="noStrike">
                <a:solidFill>
                  <a:schemeClr val="lt1"/>
                </a:solidFill>
                <a:latin typeface="Calibri"/>
                <a:ea typeface="Calibri"/>
                <a:cs typeface="Calibri"/>
                <a:sym typeface="Calibri"/>
              </a:endParaRPr>
            </a:p>
          </p:txBody>
        </p:sp>
        <p:sp>
          <p:nvSpPr>
            <p:cNvPr id="664" name="Google Shape;664;p23"/>
            <p:cNvSpPr/>
            <p:nvPr/>
          </p:nvSpPr>
          <p:spPr>
            <a:xfrm>
              <a:off x="4879" y="3251794"/>
              <a:ext cx="5348791" cy="1003797"/>
            </a:xfrm>
            <a:prstGeom prst="rect">
              <a:avLst/>
            </a:prstGeom>
            <a:gradFill>
              <a:gsLst>
                <a:gs pos="0">
                  <a:srgbClr val="AB4E9D"/>
                </a:gs>
                <a:gs pos="50000">
                  <a:srgbClr val="A62094"/>
                </a:gs>
                <a:gs pos="100000">
                  <a:srgbClr val="961886"/>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3"/>
            <p:cNvSpPr txBox="1"/>
            <p:nvPr/>
          </p:nvSpPr>
          <p:spPr>
            <a:xfrm>
              <a:off x="4879" y="3251794"/>
              <a:ext cx="5348791" cy="1003797"/>
            </a:xfrm>
            <a:prstGeom prst="rect">
              <a:avLst/>
            </a:prstGeom>
            <a:noFill/>
            <a:ln>
              <a:noFill/>
            </a:ln>
          </p:spPr>
          <p:txBody>
            <a:bodyPr anchorCtr="0" anchor="ctr" bIns="18400" lIns="18400" spcFirstLastPara="1" rIns="18400" wrap="square" tIns="18400">
              <a:noAutofit/>
            </a:bodyPr>
            <a:lstStyle/>
            <a:p>
              <a:pPr indent="0" lvl="0" marL="0" marR="0" rtl="0" algn="ctr">
                <a:lnSpc>
                  <a:spcPct val="90000"/>
                </a:lnSpc>
                <a:spcBef>
                  <a:spcPts val="0"/>
                </a:spcBef>
                <a:spcAft>
                  <a:spcPts val="0"/>
                </a:spcAft>
                <a:buClr>
                  <a:schemeClr val="lt1"/>
                </a:buClr>
                <a:buSzPts val="2900"/>
                <a:buFont typeface="Calibri"/>
                <a:buNone/>
              </a:pPr>
              <a:r>
                <a:rPr b="1" i="0" lang="ar-MA" sz="2900" u="none" cap="none" strike="noStrike">
                  <a:solidFill>
                    <a:schemeClr val="lt1"/>
                  </a:solidFill>
                  <a:latin typeface="Calibri"/>
                  <a:ea typeface="Calibri"/>
                  <a:cs typeface="Calibri"/>
                  <a:sym typeface="Calibri"/>
                </a:rPr>
                <a:t>كان..- وخلال- كما- إضافة إلى..- وقد اختتمت</a:t>
              </a:r>
              <a:endParaRPr b="1" i="0" sz="2900" u="none" cap="none" strike="noStrike">
                <a:solidFill>
                  <a:schemeClr val="lt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669" name="Shape 669"/>
        <p:cNvGrpSpPr/>
        <p:nvPr/>
      </p:nvGrpSpPr>
      <p:grpSpPr>
        <a:xfrm>
          <a:off x="0" y="0"/>
          <a:ext cx="0" cy="0"/>
          <a:chOff x="0" y="0"/>
          <a:chExt cx="0" cy="0"/>
        </a:xfrm>
      </p:grpSpPr>
      <p:grpSp>
        <p:nvGrpSpPr>
          <p:cNvPr id="670" name="Google Shape;670;p24"/>
          <p:cNvGrpSpPr/>
          <p:nvPr/>
        </p:nvGrpSpPr>
        <p:grpSpPr>
          <a:xfrm>
            <a:off x="812159" y="829917"/>
            <a:ext cx="10567685" cy="5198169"/>
            <a:chOff x="2184400" y="1402025"/>
            <a:chExt cx="7823200" cy="4942038"/>
          </a:xfrm>
        </p:grpSpPr>
        <p:sp>
          <p:nvSpPr>
            <p:cNvPr id="671" name="Google Shape;671;p24"/>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72" name="Google Shape;672;p2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rPr b="1" i="0" lang="ar-MA" sz="4400" u="none" cap="none" strike="noStrike">
                  <a:solidFill>
                    <a:srgbClr val="0F9ED5"/>
                  </a:solidFill>
                  <a:latin typeface="Calibri"/>
                  <a:ea typeface="Calibri"/>
                  <a:cs typeface="Calibri"/>
                  <a:sym typeface="Calibri"/>
                </a:rPr>
                <a:t>الممارسة الموجهة الجماعية</a:t>
              </a:r>
              <a:endParaRPr b="1" i="0" sz="4400" u="none" cap="none" strike="noStrike">
                <a:solidFill>
                  <a:srgbClr val="0F9ED5"/>
                </a:solidFill>
                <a:latin typeface="Calibri"/>
                <a:ea typeface="Calibri"/>
                <a:cs typeface="Calibri"/>
                <a:sym typeface="Calibri"/>
              </a:endParaRPr>
            </a:p>
          </p:txBody>
        </p:sp>
      </p:grpSp>
      <p:grpSp>
        <p:nvGrpSpPr>
          <p:cNvPr id="673" name="Google Shape;673;p24"/>
          <p:cNvGrpSpPr/>
          <p:nvPr/>
        </p:nvGrpSpPr>
        <p:grpSpPr>
          <a:xfrm>
            <a:off x="8796759" y="4917801"/>
            <a:ext cx="2425143" cy="936371"/>
            <a:chOff x="8796759" y="4917801"/>
            <a:chExt cx="2425142" cy="936370"/>
          </a:xfrm>
        </p:grpSpPr>
        <p:sp>
          <p:nvSpPr>
            <p:cNvPr id="674" name="Google Shape;674;p24"/>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75" name="Google Shape;675;p24"/>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1" i="0" sz="3600" u="none" cap="none" strike="noStrike">
                <a:solidFill>
                  <a:srgbClr val="000000"/>
                </a:solidFill>
                <a:latin typeface="Calibri"/>
                <a:ea typeface="Calibri"/>
                <a:cs typeface="Calibri"/>
                <a:sym typeface="Calibri"/>
              </a:endParaRPr>
            </a:p>
          </p:txBody>
        </p:sp>
      </p:grpSp>
      <p:pic>
        <p:nvPicPr>
          <p:cNvPr id="676" name="Google Shape;676;p24"/>
          <p:cNvPicPr preferRelativeResize="0"/>
          <p:nvPr/>
        </p:nvPicPr>
        <p:blipFill rotWithShape="1">
          <a:blip r:embed="rId4">
            <a:alphaModFix/>
          </a:blip>
          <a:srcRect b="0" l="0" r="0" t="0"/>
          <a:stretch/>
        </p:blipFill>
        <p:spPr>
          <a:xfrm>
            <a:off x="1915009" y="1339214"/>
            <a:ext cx="2206989" cy="2206989"/>
          </a:xfrm>
          <a:prstGeom prst="rect">
            <a:avLst/>
          </a:prstGeom>
          <a:noFill/>
          <a:ln>
            <a:noFill/>
          </a:ln>
        </p:spPr>
      </p:pic>
      <p:sp>
        <p:nvSpPr>
          <p:cNvPr id="677" name="Google Shape;677;p24"/>
          <p:cNvSpPr txBox="1"/>
          <p:nvPr/>
        </p:nvSpPr>
        <p:spPr>
          <a:xfrm>
            <a:off x="5006985" y="1885513"/>
            <a:ext cx="5595077" cy="132343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Clr>
                <a:srgbClr val="44546A"/>
              </a:buClr>
              <a:buSzPts val="4400"/>
              <a:buFont typeface="Calibri"/>
              <a:buNone/>
            </a:pPr>
            <a:r>
              <a:rPr b="1" i="0" lang="ar-MA" sz="4400" u="none" cap="none" strike="noStrike">
                <a:solidFill>
                  <a:srgbClr val="44546A"/>
                </a:solidFill>
                <a:latin typeface="Calibri"/>
                <a:ea typeface="Calibri"/>
                <a:cs typeface="Calibri"/>
                <a:sym typeface="Calibri"/>
              </a:rPr>
              <a:t>النشاط الثاني:</a:t>
            </a:r>
            <a:endParaRPr b="0" i="0" sz="3600" u="none" cap="none" strike="noStrike">
              <a:solidFill>
                <a:schemeClr val="dk1"/>
              </a:solidFill>
              <a:latin typeface="Arial"/>
              <a:ea typeface="Arial"/>
              <a:cs typeface="Arial"/>
              <a:sym typeface="Arial"/>
            </a:endParaRPr>
          </a:p>
          <a:p>
            <a:pPr indent="0" lvl="0" marL="0" marR="0" rtl="1" algn="ctr">
              <a:spcBef>
                <a:spcPts val="0"/>
              </a:spcBef>
              <a:spcAft>
                <a:spcPts val="0"/>
              </a:spcAft>
              <a:buClr>
                <a:schemeClr val="accent2"/>
              </a:buClr>
              <a:buSzPts val="3600"/>
              <a:buFont typeface="Calibri"/>
              <a:buNone/>
            </a:pPr>
            <a:r>
              <a:rPr b="1" i="0" lang="ar-MA" sz="3600" u="none" cap="none" strike="noStrike">
                <a:solidFill>
                  <a:schemeClr val="accent2"/>
                </a:solidFill>
                <a:latin typeface="Calibri"/>
                <a:ea typeface="Calibri"/>
                <a:cs typeface="Calibri"/>
                <a:sym typeface="Calibri"/>
              </a:rPr>
              <a:t>تعرف عناصر النص الإخباري وبنيته</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25"/>
          <p:cNvSpPr txBox="1"/>
          <p:nvPr/>
        </p:nvSpPr>
        <p:spPr>
          <a:xfrm>
            <a:off x="324465" y="80242"/>
            <a:ext cx="1101569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757070"/>
                </a:solidFill>
                <a:latin typeface="Calibri"/>
                <a:ea typeface="Calibri"/>
                <a:cs typeface="Calibri"/>
                <a:sym typeface="Calibri"/>
              </a:rPr>
              <a:t>الممارسة الموجهة الجماعية: نشتغل جماعة على تعرف عناصر نص إخباري وبنيته انطلاقا من نص نموذج في حدود 5 دقائق</a:t>
            </a:r>
            <a:endParaRPr b="1" i="0" sz="2000" u="none" cap="none" strike="noStrike">
              <a:solidFill>
                <a:srgbClr val="757070"/>
              </a:solidFill>
              <a:latin typeface="Calibri"/>
              <a:ea typeface="Calibri"/>
              <a:cs typeface="Calibri"/>
              <a:sym typeface="Calibri"/>
            </a:endParaRPr>
          </a:p>
        </p:txBody>
      </p:sp>
      <p:sp>
        <p:nvSpPr>
          <p:cNvPr id="683" name="Google Shape;683;p25"/>
          <p:cNvSpPr txBox="1"/>
          <p:nvPr/>
        </p:nvSpPr>
        <p:spPr>
          <a:xfrm>
            <a:off x="815567" y="515748"/>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44 )</a:t>
            </a:r>
            <a:endParaRPr b="0" i="0" sz="1200" u="none" cap="none" strike="noStrike">
              <a:solidFill>
                <a:srgbClr val="BFBFBF"/>
              </a:solidFill>
              <a:latin typeface="Arial"/>
              <a:ea typeface="Arial"/>
              <a:cs typeface="Arial"/>
              <a:sym typeface="Arial"/>
            </a:endParaRPr>
          </a:p>
        </p:txBody>
      </p:sp>
      <p:pic>
        <p:nvPicPr>
          <p:cNvPr id="684" name="Google Shape;684;p25"/>
          <p:cNvPicPr preferRelativeResize="0"/>
          <p:nvPr/>
        </p:nvPicPr>
        <p:blipFill rotWithShape="1">
          <a:blip r:embed="rId3">
            <a:alphaModFix/>
          </a:blip>
          <a:srcRect b="0" l="0" r="0" t="0"/>
          <a:stretch/>
        </p:blipFill>
        <p:spPr>
          <a:xfrm>
            <a:off x="422787" y="1042219"/>
            <a:ext cx="11257935" cy="873865"/>
          </a:xfrm>
          <a:prstGeom prst="rect">
            <a:avLst/>
          </a:prstGeom>
          <a:noFill/>
          <a:ln>
            <a:noFill/>
          </a:ln>
        </p:spPr>
      </p:pic>
      <p:pic>
        <p:nvPicPr>
          <p:cNvPr id="685" name="Google Shape;685;p25"/>
          <p:cNvPicPr preferRelativeResize="0"/>
          <p:nvPr/>
        </p:nvPicPr>
        <p:blipFill rotWithShape="1">
          <a:blip r:embed="rId4">
            <a:alphaModFix/>
          </a:blip>
          <a:srcRect b="0" l="0" r="0" t="0"/>
          <a:stretch/>
        </p:blipFill>
        <p:spPr>
          <a:xfrm>
            <a:off x="1455174" y="2170764"/>
            <a:ext cx="9478297" cy="43775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26"/>
          <p:cNvSpPr txBox="1"/>
          <p:nvPr/>
        </p:nvSpPr>
        <p:spPr>
          <a:xfrm>
            <a:off x="506897" y="80242"/>
            <a:ext cx="10833266"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757070"/>
                </a:solidFill>
                <a:latin typeface="Calibri"/>
                <a:ea typeface="Calibri"/>
                <a:cs typeface="Calibri"/>
                <a:sym typeface="Calibri"/>
              </a:rPr>
              <a:t>الممارسة الموجهة الجماعية: نشتغل جماعة على تعرف عناصر نص إخباري وبنيته انطلاقا من نص نموذج في حدود 5 دقائق</a:t>
            </a:r>
            <a:endParaRPr b="1" i="0" sz="2000" u="none" cap="none" strike="noStrike">
              <a:solidFill>
                <a:srgbClr val="757070"/>
              </a:solidFill>
              <a:latin typeface="Calibri"/>
              <a:ea typeface="Calibri"/>
              <a:cs typeface="Calibri"/>
              <a:sym typeface="Calibri"/>
            </a:endParaRPr>
          </a:p>
        </p:txBody>
      </p:sp>
      <p:sp>
        <p:nvSpPr>
          <p:cNvPr id="691" name="Google Shape;691;p26"/>
          <p:cNvSpPr txBox="1"/>
          <p:nvPr/>
        </p:nvSpPr>
        <p:spPr>
          <a:xfrm>
            <a:off x="815567" y="515748"/>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44 )</a:t>
            </a:r>
            <a:endParaRPr b="0" i="0" sz="1200" u="none" cap="none" strike="noStrike">
              <a:solidFill>
                <a:srgbClr val="BFBFBF"/>
              </a:solidFill>
              <a:latin typeface="Arial"/>
              <a:ea typeface="Arial"/>
              <a:cs typeface="Arial"/>
              <a:sym typeface="Arial"/>
            </a:endParaRPr>
          </a:p>
        </p:txBody>
      </p:sp>
      <p:pic>
        <p:nvPicPr>
          <p:cNvPr descr="Колокольчик звонок колокол GIF on GIFER - by Faulrajas" id="692" name="Google Shape;692;p26"/>
          <p:cNvPicPr preferRelativeResize="0"/>
          <p:nvPr/>
        </p:nvPicPr>
        <p:blipFill rotWithShape="1">
          <a:blip r:embed="rId3">
            <a:alphaModFix/>
          </a:blip>
          <a:srcRect b="0" l="0" r="0" t="0"/>
          <a:stretch/>
        </p:blipFill>
        <p:spPr>
          <a:xfrm>
            <a:off x="506896" y="2102157"/>
            <a:ext cx="3687417" cy="3652599"/>
          </a:xfrm>
          <a:prstGeom prst="rect">
            <a:avLst/>
          </a:prstGeom>
          <a:noFill/>
          <a:ln>
            <a:noFill/>
          </a:ln>
        </p:spPr>
      </p:pic>
      <p:pic>
        <p:nvPicPr>
          <p:cNvPr descr="Team Work - Lineal - Wired - Lordicon" id="693" name="Google Shape;693;p26"/>
          <p:cNvPicPr preferRelativeResize="0"/>
          <p:nvPr/>
        </p:nvPicPr>
        <p:blipFill rotWithShape="1">
          <a:blip r:embed="rId4">
            <a:alphaModFix/>
          </a:blip>
          <a:srcRect b="0" l="0" r="0" t="0"/>
          <a:stretch/>
        </p:blipFill>
        <p:spPr>
          <a:xfrm>
            <a:off x="337325" y="5156200"/>
            <a:ext cx="1428750" cy="1409700"/>
          </a:xfrm>
          <a:prstGeom prst="rect">
            <a:avLst/>
          </a:prstGeom>
          <a:noFill/>
          <a:ln>
            <a:noFill/>
          </a:ln>
        </p:spPr>
      </p:pic>
      <p:pic>
        <p:nvPicPr>
          <p:cNvPr descr="Premium Vector | Stopwatch icon 5 minutes timer vector graphics" id="694" name="Google Shape;694;p26"/>
          <p:cNvPicPr preferRelativeResize="0"/>
          <p:nvPr/>
        </p:nvPicPr>
        <p:blipFill rotWithShape="1">
          <a:blip r:embed="rId5">
            <a:alphaModFix/>
          </a:blip>
          <a:srcRect b="0" l="0" r="0" t="0"/>
          <a:stretch/>
        </p:blipFill>
        <p:spPr>
          <a:xfrm>
            <a:off x="5772084" y="1517650"/>
            <a:ext cx="4879975" cy="4343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27"/>
          <p:cNvSpPr txBox="1"/>
          <p:nvPr/>
        </p:nvSpPr>
        <p:spPr>
          <a:xfrm>
            <a:off x="275303" y="80242"/>
            <a:ext cx="11064859"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757070"/>
                </a:solidFill>
                <a:latin typeface="Calibri"/>
                <a:ea typeface="Calibri"/>
                <a:cs typeface="Calibri"/>
                <a:sym typeface="Calibri"/>
              </a:rPr>
              <a:t>الممارسة الموجهة الجماعية: نشتغل جماعة على تعرف عناصر نص إخباري وبنيته انطلاقا من نص نموذج في حدود 5 دقائق</a:t>
            </a:r>
            <a:endParaRPr b="1" i="0" sz="2000" u="none" cap="none" strike="noStrike">
              <a:solidFill>
                <a:srgbClr val="757070"/>
              </a:solidFill>
              <a:latin typeface="Calibri"/>
              <a:ea typeface="Calibri"/>
              <a:cs typeface="Calibri"/>
              <a:sym typeface="Calibri"/>
            </a:endParaRPr>
          </a:p>
        </p:txBody>
      </p:sp>
      <p:sp>
        <p:nvSpPr>
          <p:cNvPr id="700" name="Google Shape;700;p27"/>
          <p:cNvSpPr txBox="1"/>
          <p:nvPr/>
        </p:nvSpPr>
        <p:spPr>
          <a:xfrm>
            <a:off x="815567" y="515748"/>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44 )</a:t>
            </a:r>
            <a:endParaRPr b="0" i="0" sz="1200" u="none" cap="none" strike="noStrike">
              <a:solidFill>
                <a:srgbClr val="BFBFBF"/>
              </a:solidFill>
              <a:latin typeface="Arial"/>
              <a:ea typeface="Arial"/>
              <a:cs typeface="Arial"/>
              <a:sym typeface="Arial"/>
            </a:endParaRPr>
          </a:p>
        </p:txBody>
      </p:sp>
      <p:pic>
        <p:nvPicPr>
          <p:cNvPr id="701" name="Google Shape;701;p27"/>
          <p:cNvPicPr preferRelativeResize="0"/>
          <p:nvPr/>
        </p:nvPicPr>
        <p:blipFill rotWithShape="1">
          <a:blip r:embed="rId3">
            <a:alphaModFix/>
          </a:blip>
          <a:srcRect b="0" l="0" r="0" t="0"/>
          <a:stretch/>
        </p:blipFill>
        <p:spPr>
          <a:xfrm>
            <a:off x="1582994" y="2830778"/>
            <a:ext cx="9124335" cy="290142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pic>
        <p:nvPicPr>
          <p:cNvPr descr="‫Lovepik- صورة JPG-501123007 id صورة فوتوغرافية بحث - صور معلمة أنثى تكتب  على السبورة‬‎" id="706" name="Google Shape;706;p28"/>
          <p:cNvPicPr preferRelativeResize="0"/>
          <p:nvPr/>
        </p:nvPicPr>
        <p:blipFill rotWithShape="1">
          <a:blip r:embed="rId3">
            <a:alphaModFix/>
          </a:blip>
          <a:srcRect b="0" l="0" r="0" t="0"/>
          <a:stretch/>
        </p:blipFill>
        <p:spPr>
          <a:xfrm>
            <a:off x="2406884" y="2676679"/>
            <a:ext cx="7285703" cy="3497979"/>
          </a:xfrm>
          <a:prstGeom prst="rect">
            <a:avLst/>
          </a:prstGeom>
          <a:noFill/>
          <a:ln>
            <a:noFill/>
          </a:ln>
        </p:spPr>
      </p:pic>
      <p:sp>
        <p:nvSpPr>
          <p:cNvPr id="707" name="Google Shape;707;p28"/>
          <p:cNvSpPr txBox="1"/>
          <p:nvPr/>
        </p:nvSpPr>
        <p:spPr>
          <a:xfrm>
            <a:off x="815567" y="200285"/>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222"/>
              <a:buFont typeface="Calibri"/>
              <a:buNone/>
            </a:pPr>
            <a:r>
              <a:rPr b="1" i="0" lang="ar-MA" sz="2000" u="none" cap="none" strike="noStrike">
                <a:solidFill>
                  <a:srgbClr val="7F7F7F"/>
                </a:solidFill>
                <a:latin typeface="Calibri"/>
                <a:ea typeface="Calibri"/>
                <a:cs typeface="Calibri"/>
                <a:sym typeface="Calibri"/>
              </a:rPr>
              <a:t>الممارسة الموجهة: نشتغل جماعيا </a:t>
            </a:r>
            <a:r>
              <a:rPr b="1" i="0" lang="ar-MA" sz="2000" u="none" cap="none" strike="noStrike">
                <a:solidFill>
                  <a:schemeClr val="dk1"/>
                </a:solidFill>
                <a:latin typeface="Calibri"/>
                <a:ea typeface="Calibri"/>
                <a:cs typeface="Calibri"/>
                <a:sym typeface="Calibri"/>
              </a:rPr>
              <a:t>من أجل تعرف</a:t>
            </a:r>
            <a:r>
              <a:rPr b="1" i="0" lang="ar-MA" sz="2000" u="none" cap="none" strike="noStrike">
                <a:solidFill>
                  <a:srgbClr val="7F7F7F"/>
                </a:solidFill>
                <a:latin typeface="Calibri"/>
                <a:ea typeface="Calibri"/>
                <a:cs typeface="Calibri"/>
                <a:sym typeface="Calibri"/>
              </a:rPr>
              <a:t> عناصر النص الإخباري (انطلاقا من النص النموذج).</a:t>
            </a:r>
            <a:endParaRPr/>
          </a:p>
        </p:txBody>
      </p:sp>
      <p:sp>
        <p:nvSpPr>
          <p:cNvPr id="708" name="Google Shape;708;p28"/>
          <p:cNvSpPr txBox="1"/>
          <p:nvPr/>
        </p:nvSpPr>
        <p:spPr>
          <a:xfrm>
            <a:off x="815567" y="476420"/>
            <a:ext cx="10560865" cy="452824"/>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يواكب المدرس إجابات المتعلمين، ويطلب تدوينها على السبورة، وبعد تعليل الإجابات والتأكد من صحتها ينقل الجدول إلى كراسة المتعلم أو دفتر الدروس (النشاط 1 ص 44) </a:t>
            </a:r>
            <a:endParaRPr b="0" i="0" sz="1200" u="none" cap="none" strike="noStrike">
              <a:solidFill>
                <a:srgbClr val="BFBFBF"/>
              </a:solidFill>
              <a:latin typeface="Arial"/>
              <a:ea typeface="Arial"/>
              <a:cs typeface="Arial"/>
              <a:sym typeface="Arial"/>
            </a:endParaRPr>
          </a:p>
        </p:txBody>
      </p:sp>
      <p:sp>
        <p:nvSpPr>
          <p:cNvPr id="709" name="Google Shape;709;p28"/>
          <p:cNvSpPr txBox="1"/>
          <p:nvPr/>
        </p:nvSpPr>
        <p:spPr>
          <a:xfrm>
            <a:off x="1759974" y="1760927"/>
            <a:ext cx="9439818" cy="470000"/>
          </a:xfrm>
          <a:prstGeom prst="rect">
            <a:avLst/>
          </a:prstGeom>
          <a:solidFill>
            <a:srgbClr val="C7EDFC"/>
          </a:solid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400" u="none" cap="none" strike="noStrike">
                <a:solidFill>
                  <a:schemeClr val="dk1"/>
                </a:solidFill>
                <a:latin typeface="Calibri"/>
                <a:ea typeface="Calibri"/>
                <a:cs typeface="Calibri"/>
                <a:sym typeface="Calibri"/>
              </a:rPr>
              <a:t> يتلقى المدرس الإجابات ويتعهدها بالمواكبة والتعزيز،  ويختار نماذج تدون على السبورة..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29"/>
          <p:cNvSpPr txBox="1"/>
          <p:nvPr/>
        </p:nvSpPr>
        <p:spPr>
          <a:xfrm>
            <a:off x="1022555" y="80242"/>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757070"/>
                </a:solidFill>
                <a:latin typeface="Calibri"/>
                <a:ea typeface="Calibri"/>
                <a:cs typeface="Calibri"/>
                <a:sym typeface="Calibri"/>
              </a:rPr>
              <a:t>نشتغل جماعة لتعرف عناصر نص إخباري وبنيته انطلاقا من نص نموذج</a:t>
            </a:r>
            <a:endParaRPr b="1" i="0" sz="2000" u="none" cap="none" strike="noStrike">
              <a:solidFill>
                <a:srgbClr val="757070"/>
              </a:solidFill>
              <a:latin typeface="Calibri"/>
              <a:ea typeface="Calibri"/>
              <a:cs typeface="Calibri"/>
              <a:sym typeface="Calibri"/>
            </a:endParaRPr>
          </a:p>
        </p:txBody>
      </p:sp>
      <p:sp>
        <p:nvSpPr>
          <p:cNvPr id="715" name="Google Shape;715;p29"/>
          <p:cNvSpPr txBox="1"/>
          <p:nvPr/>
        </p:nvSpPr>
        <p:spPr>
          <a:xfrm>
            <a:off x="815567" y="515748"/>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44 )</a:t>
            </a:r>
            <a:endParaRPr b="0" i="0" sz="1200" u="none" cap="none" strike="noStrike">
              <a:solidFill>
                <a:srgbClr val="BFBFBF"/>
              </a:solidFill>
              <a:latin typeface="Arial"/>
              <a:ea typeface="Arial"/>
              <a:cs typeface="Arial"/>
              <a:sym typeface="Arial"/>
            </a:endParaRPr>
          </a:p>
        </p:txBody>
      </p:sp>
      <p:graphicFrame>
        <p:nvGraphicFramePr>
          <p:cNvPr id="716" name="Google Shape;716;p29"/>
          <p:cNvGraphicFramePr/>
          <p:nvPr/>
        </p:nvGraphicFramePr>
        <p:xfrm>
          <a:off x="962542" y="2954395"/>
          <a:ext cx="3000000" cy="3000000"/>
        </p:xfrm>
        <a:graphic>
          <a:graphicData uri="http://schemas.openxmlformats.org/drawingml/2006/table">
            <a:tbl>
              <a:tblPr bandRow="1" firstCol="1" firstRow="1">
                <a:noFill/>
                <a:tableStyleId>{CF4DF2BE-9A47-41F9-B4D3-28A7242FC641}</a:tableStyleId>
              </a:tblPr>
              <a:tblGrid>
                <a:gridCol w="2492775"/>
                <a:gridCol w="2364250"/>
                <a:gridCol w="3196825"/>
                <a:gridCol w="2605325"/>
              </a:tblGrid>
              <a:tr h="304800">
                <a:tc>
                  <a:txBody>
                    <a:bodyPr/>
                    <a:lstStyle/>
                    <a:p>
                      <a:pPr indent="0" lvl="0" marL="0" marR="0" rtl="1" algn="ctr">
                        <a:lnSpc>
                          <a:spcPct val="107000"/>
                        </a:lnSpc>
                        <a:spcBef>
                          <a:spcPts val="0"/>
                        </a:spcBef>
                        <a:spcAft>
                          <a:spcPts val="0"/>
                        </a:spcAft>
                        <a:buNone/>
                      </a:pPr>
                      <a:r>
                        <a:rPr b="1" i="0" lang="ar-MA" sz="2400" u="none" cap="none" strike="noStrike">
                          <a:solidFill>
                            <a:schemeClr val="dk1"/>
                          </a:solidFill>
                          <a:latin typeface="Arial"/>
                          <a:ea typeface="Arial"/>
                          <a:cs typeface="Arial"/>
                          <a:sym typeface="Arial"/>
                        </a:rPr>
                        <a:t>موضوع الخبر (العنوان)</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Clr>
                          <a:schemeClr val="dk1"/>
                        </a:buClr>
                        <a:buSzPts val="2400"/>
                        <a:buFont typeface="Arial"/>
                        <a:buNone/>
                      </a:pPr>
                      <a:r>
                        <a:rPr b="1" i="0" lang="ar-MA" sz="2400" u="none" cap="none" strike="noStrike">
                          <a:solidFill>
                            <a:schemeClr val="dk1"/>
                          </a:solidFill>
                          <a:latin typeface="Arial"/>
                          <a:ea typeface="Arial"/>
                          <a:cs typeface="Arial"/>
                          <a:sym typeface="Arial"/>
                        </a:rPr>
                        <a:t>ناقل الخبر ومصدره</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Clr>
                          <a:schemeClr val="dk1"/>
                        </a:buClr>
                        <a:buSzPts val="2400"/>
                        <a:buFont typeface="Arial"/>
                        <a:buNone/>
                      </a:pPr>
                      <a:r>
                        <a:rPr b="1" i="0" lang="ar-MA" sz="2400" u="none" cap="none" strike="noStrike">
                          <a:solidFill>
                            <a:schemeClr val="dk1"/>
                          </a:solidFill>
                          <a:latin typeface="Arial"/>
                          <a:ea typeface="Arial"/>
                          <a:cs typeface="Arial"/>
                          <a:sym typeface="Arial"/>
                        </a:rPr>
                        <a:t>تفاصيل الخبر </a:t>
                      </a:r>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None/>
                      </a:pPr>
                      <a:r>
                        <a:rPr b="1" i="0" lang="ar-MA" sz="2400" u="none" cap="none" strike="noStrike">
                          <a:solidFill>
                            <a:schemeClr val="dk1"/>
                          </a:solidFill>
                          <a:latin typeface="Arial"/>
                          <a:ea typeface="Arial"/>
                          <a:cs typeface="Arial"/>
                          <a:sym typeface="Arial"/>
                        </a:rPr>
                        <a:t>الغرض من الخبر</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r>
              <a:tr h="833125">
                <a:tc>
                  <a:txBody>
                    <a:bodyPr/>
                    <a:lstStyle/>
                    <a:p>
                      <a:pPr indent="0" lvl="0" marL="0" marR="0" rtl="1" algn="r">
                        <a:spcBef>
                          <a:spcPts val="0"/>
                        </a:spcBef>
                        <a:spcAft>
                          <a:spcPts val="0"/>
                        </a:spcAft>
                        <a:buNone/>
                      </a:pPr>
                      <a:r>
                        <a:rPr b="1" lang="ar-MA" sz="1800" u="none" cap="none" strike="noStrike">
                          <a:solidFill>
                            <a:schemeClr val="dk1"/>
                          </a:solidFill>
                          <a:latin typeface="Arial"/>
                          <a:ea typeface="Arial"/>
                          <a:cs typeface="Arial"/>
                          <a:sym typeface="Arial"/>
                        </a:rPr>
                        <a:t>....................................................................................................................................................................................</a:t>
                      </a:r>
                      <a:endParaRPr sz="1800" u="none" cap="none" strike="noStrike">
                        <a:solidFill>
                          <a:schemeClr val="dk1"/>
                        </a:solidFill>
                        <a:latin typeface="Arial"/>
                        <a:ea typeface="Arial"/>
                        <a:cs typeface="Arial"/>
                        <a:sym typeface="Arial"/>
                      </a:endParaRPr>
                    </a:p>
                  </a:txBody>
                  <a:tcPr marT="0" marB="0" marR="68575" marL="68575"/>
                </a:tc>
                <a:tc>
                  <a:txBody>
                    <a:bodyPr/>
                    <a:lstStyle/>
                    <a:p>
                      <a:pPr indent="0" lvl="0" marL="0" marR="0" rtl="1" algn="r">
                        <a:lnSpc>
                          <a:spcPct val="107000"/>
                        </a:lnSpc>
                        <a:spcBef>
                          <a:spcPts val="0"/>
                        </a:spcBef>
                        <a:spcAft>
                          <a:spcPts val="0"/>
                        </a:spcAft>
                        <a:buClr>
                          <a:schemeClr val="dk1"/>
                        </a:buClr>
                        <a:buSzPts val="2000"/>
                        <a:buFont typeface="Arial"/>
                        <a:buNone/>
                      </a:pPr>
                      <a:r>
                        <a:rPr b="1" lang="ar-MA" sz="2000" u="none" cap="none" strike="noStrike">
                          <a:solidFill>
                            <a:schemeClr val="dk1"/>
                          </a:solidFill>
                          <a:latin typeface="Arial"/>
                          <a:ea typeface="Arial"/>
                          <a:cs typeface="Arial"/>
                          <a:sym typeface="Arial"/>
                        </a:rPr>
                        <a:t>....................................................................................................................................................................................</a:t>
                      </a:r>
                      <a:endParaRPr sz="2000" u="none" cap="none" strike="noStrike">
                        <a:solidFill>
                          <a:schemeClr val="dk1"/>
                        </a:solidFill>
                        <a:latin typeface="Arial"/>
                        <a:ea typeface="Arial"/>
                        <a:cs typeface="Arial"/>
                        <a:sym typeface="Arial"/>
                      </a:endParaRPr>
                    </a:p>
                  </a:txBody>
                  <a:tcPr marT="0" marB="0" marR="68575" marL="68575"/>
                </a:tc>
                <a:tc>
                  <a:txBody>
                    <a:bodyPr/>
                    <a:lstStyle/>
                    <a:p>
                      <a:pPr indent="0" lvl="0" marL="0" marR="0" rtl="1" algn="r">
                        <a:spcBef>
                          <a:spcPts val="0"/>
                        </a:spcBef>
                        <a:spcAft>
                          <a:spcPts val="0"/>
                        </a:spcAft>
                        <a:buNone/>
                      </a:pPr>
                      <a:r>
                        <a:rPr b="1" lang="ar-MA" sz="2000" u="none" cap="none" strike="noStrike">
                          <a:solidFill>
                            <a:schemeClr val="dk1"/>
                          </a:solidFill>
                          <a:latin typeface="Arial"/>
                          <a:ea typeface="Arial"/>
                          <a:cs typeface="Arial"/>
                          <a:sym typeface="Arial"/>
                        </a:rPr>
                        <a:t>...................................................................................................................................................................................</a:t>
                      </a:r>
                      <a:endParaRPr sz="2000" u="none" cap="none" strike="noStrike">
                        <a:solidFill>
                          <a:schemeClr val="dk1"/>
                        </a:solidFill>
                        <a:latin typeface="Arial"/>
                        <a:ea typeface="Arial"/>
                        <a:cs typeface="Arial"/>
                        <a:sym typeface="Arial"/>
                      </a:endParaRPr>
                    </a:p>
                  </a:txBody>
                  <a:tcPr marT="0" marB="0" marR="68575" marL="68575"/>
                </a:tc>
                <a:tc>
                  <a:txBody>
                    <a:bodyPr/>
                    <a:lstStyle/>
                    <a:p>
                      <a:pPr indent="0" lvl="0" marL="0" marR="0" rtl="1" algn="r">
                        <a:spcBef>
                          <a:spcPts val="0"/>
                        </a:spcBef>
                        <a:spcAft>
                          <a:spcPts val="0"/>
                        </a:spcAft>
                        <a:buNone/>
                      </a:pPr>
                      <a:r>
                        <a:rPr b="1" lang="ar-MA" sz="2000" u="none" cap="none" strike="noStrike">
                          <a:solidFill>
                            <a:schemeClr val="dk1"/>
                          </a:solidFill>
                          <a:latin typeface="Arial"/>
                          <a:ea typeface="Arial"/>
                          <a:cs typeface="Arial"/>
                          <a:sym typeface="Arial"/>
                        </a:rPr>
                        <a:t>....................................................................................................................................................................................</a:t>
                      </a:r>
                      <a:endParaRPr sz="2000" u="none" cap="none" strike="noStrike">
                        <a:solidFill>
                          <a:schemeClr val="dk1"/>
                        </a:solidFill>
                        <a:latin typeface="Arial"/>
                        <a:ea typeface="Arial"/>
                        <a:cs typeface="Arial"/>
                        <a:sym typeface="Arial"/>
                      </a:endParaRPr>
                    </a:p>
                  </a:txBody>
                  <a:tcPr marT="0" marB="0" marR="68575" marL="68575"/>
                </a:tc>
              </a:tr>
            </a:tbl>
          </a:graphicData>
        </a:graphic>
      </p:graphicFrame>
      <p:sp>
        <p:nvSpPr>
          <p:cNvPr id="717" name="Google Shape;717;p29"/>
          <p:cNvSpPr txBox="1"/>
          <p:nvPr/>
        </p:nvSpPr>
        <p:spPr>
          <a:xfrm>
            <a:off x="4188542" y="1583696"/>
            <a:ext cx="6774425" cy="461665"/>
          </a:xfrm>
          <a:prstGeom prst="rect">
            <a:avLst/>
          </a:prstGeom>
          <a:solidFill>
            <a:srgbClr val="81E490"/>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002060"/>
                </a:solidFill>
                <a:latin typeface="Arial"/>
                <a:ea typeface="Arial"/>
                <a:cs typeface="Arial"/>
                <a:sym typeface="Arial"/>
              </a:rPr>
              <a:t>النشاط 1 - أستخرج من النص النموذج عناصر النص الإخباري: </a:t>
            </a:r>
            <a:endParaRPr b="1" i="0" sz="2400" u="none" cap="none" strike="noStrike">
              <a:solidFill>
                <a:srgbClr val="00206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30"/>
          <p:cNvSpPr txBox="1"/>
          <p:nvPr/>
        </p:nvSpPr>
        <p:spPr>
          <a:xfrm>
            <a:off x="1022555" y="80242"/>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757070"/>
                </a:solidFill>
                <a:latin typeface="Calibri"/>
                <a:ea typeface="Calibri"/>
                <a:cs typeface="Calibri"/>
                <a:sym typeface="Calibri"/>
              </a:rPr>
              <a:t>نشتغل جماعة لتعرف عناصر نص إخباري وبنيته انطلاقا من نص نموذج</a:t>
            </a:r>
            <a:endParaRPr b="1" i="0" sz="2000" u="none" cap="none" strike="noStrike">
              <a:solidFill>
                <a:srgbClr val="757070"/>
              </a:solidFill>
              <a:latin typeface="Calibri"/>
              <a:ea typeface="Calibri"/>
              <a:cs typeface="Calibri"/>
              <a:sym typeface="Calibri"/>
            </a:endParaRPr>
          </a:p>
        </p:txBody>
      </p:sp>
      <p:sp>
        <p:nvSpPr>
          <p:cNvPr id="723" name="Google Shape;723;p30"/>
          <p:cNvSpPr txBox="1"/>
          <p:nvPr/>
        </p:nvSpPr>
        <p:spPr>
          <a:xfrm>
            <a:off x="815567" y="515748"/>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43 )</a:t>
            </a:r>
            <a:endParaRPr b="0" i="0" sz="1200" u="none" cap="none" strike="noStrike">
              <a:solidFill>
                <a:srgbClr val="BFBFBF"/>
              </a:solidFill>
              <a:latin typeface="Arial"/>
              <a:ea typeface="Arial"/>
              <a:cs typeface="Arial"/>
              <a:sym typeface="Arial"/>
            </a:endParaRPr>
          </a:p>
        </p:txBody>
      </p:sp>
      <p:sp>
        <p:nvSpPr>
          <p:cNvPr id="724" name="Google Shape;724;p30"/>
          <p:cNvSpPr txBox="1"/>
          <p:nvPr/>
        </p:nvSpPr>
        <p:spPr>
          <a:xfrm>
            <a:off x="4188542" y="1583696"/>
            <a:ext cx="6774425" cy="461665"/>
          </a:xfrm>
          <a:prstGeom prst="rect">
            <a:avLst/>
          </a:prstGeom>
          <a:solidFill>
            <a:srgbClr val="81E490"/>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002060"/>
                </a:solidFill>
                <a:latin typeface="Arial"/>
                <a:ea typeface="Arial"/>
                <a:cs typeface="Arial"/>
                <a:sym typeface="Arial"/>
              </a:rPr>
              <a:t>النشاط 1 - أستخرج من النص النموذج عناصر النص الإخباري: </a:t>
            </a:r>
            <a:endParaRPr b="1" i="0" sz="2400" u="none" cap="none" strike="noStrike">
              <a:solidFill>
                <a:srgbClr val="002060"/>
              </a:solidFill>
              <a:latin typeface="Arial"/>
              <a:ea typeface="Arial"/>
              <a:cs typeface="Arial"/>
              <a:sym typeface="Arial"/>
            </a:endParaRPr>
          </a:p>
        </p:txBody>
      </p:sp>
      <p:pic>
        <p:nvPicPr>
          <p:cNvPr id="725" name="Google Shape;725;p30"/>
          <p:cNvPicPr preferRelativeResize="0"/>
          <p:nvPr/>
        </p:nvPicPr>
        <p:blipFill rotWithShape="1">
          <a:blip r:embed="rId3">
            <a:alphaModFix/>
          </a:blip>
          <a:srcRect b="0" l="0" r="0" t="0"/>
          <a:stretch/>
        </p:blipFill>
        <p:spPr>
          <a:xfrm>
            <a:off x="2525180" y="2435623"/>
            <a:ext cx="6877878" cy="367747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25"/>
                                        </p:tgtEl>
                                        <p:attrNameLst>
                                          <p:attrName>style.visibility</p:attrName>
                                        </p:attrNameLst>
                                      </p:cBhvr>
                                      <p:to>
                                        <p:strVal val="visible"/>
                                      </p:to>
                                    </p:set>
                                    <p:animEffect filter="fade" transition="in">
                                      <p:cBhvr>
                                        <p:cTn dur="5000"/>
                                        <p:tgtEl>
                                          <p:spTgt spid="7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31"/>
          <p:cNvSpPr txBox="1"/>
          <p:nvPr/>
        </p:nvSpPr>
        <p:spPr>
          <a:xfrm>
            <a:off x="1022555" y="80242"/>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757070"/>
                </a:solidFill>
                <a:latin typeface="Calibri"/>
                <a:ea typeface="Calibri"/>
                <a:cs typeface="Calibri"/>
                <a:sym typeface="Calibri"/>
              </a:rPr>
              <a:t>نشتغل جماعة لتعرف عناصر نص إخباري وبنيته انطلاقا من نص نموذج</a:t>
            </a:r>
            <a:endParaRPr b="1" i="0" sz="2000" u="none" cap="none" strike="noStrike">
              <a:solidFill>
                <a:srgbClr val="757070"/>
              </a:solidFill>
              <a:latin typeface="Calibri"/>
              <a:ea typeface="Calibri"/>
              <a:cs typeface="Calibri"/>
              <a:sym typeface="Calibri"/>
            </a:endParaRPr>
          </a:p>
        </p:txBody>
      </p:sp>
      <p:sp>
        <p:nvSpPr>
          <p:cNvPr id="731" name="Google Shape;731;p31"/>
          <p:cNvSpPr txBox="1"/>
          <p:nvPr/>
        </p:nvSpPr>
        <p:spPr>
          <a:xfrm>
            <a:off x="815567" y="515748"/>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43 )</a:t>
            </a:r>
            <a:endParaRPr b="0" i="0" sz="1200" u="none" cap="none" strike="noStrike">
              <a:solidFill>
                <a:srgbClr val="BFBFBF"/>
              </a:solidFill>
              <a:latin typeface="Arial"/>
              <a:ea typeface="Arial"/>
              <a:cs typeface="Arial"/>
              <a:sym typeface="Arial"/>
            </a:endParaRPr>
          </a:p>
        </p:txBody>
      </p:sp>
      <p:sp>
        <p:nvSpPr>
          <p:cNvPr id="732" name="Google Shape;732;p31"/>
          <p:cNvSpPr txBox="1"/>
          <p:nvPr/>
        </p:nvSpPr>
        <p:spPr>
          <a:xfrm>
            <a:off x="4178710" y="1200237"/>
            <a:ext cx="6774425" cy="461665"/>
          </a:xfrm>
          <a:prstGeom prst="rect">
            <a:avLst/>
          </a:prstGeom>
          <a:solidFill>
            <a:srgbClr val="81E490"/>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002060"/>
                </a:solidFill>
                <a:latin typeface="Arial"/>
                <a:ea typeface="Arial"/>
                <a:cs typeface="Arial"/>
                <a:sym typeface="Arial"/>
              </a:rPr>
              <a:t>النشاط 1 - أستخرج من النص النموذج عناصر النص الإخباري: </a:t>
            </a:r>
            <a:endParaRPr b="1" i="0" sz="2400" u="none" cap="none" strike="noStrike">
              <a:solidFill>
                <a:srgbClr val="002060"/>
              </a:solidFill>
              <a:latin typeface="Arial"/>
              <a:ea typeface="Arial"/>
              <a:cs typeface="Arial"/>
              <a:sym typeface="Arial"/>
            </a:endParaRPr>
          </a:p>
        </p:txBody>
      </p:sp>
      <p:graphicFrame>
        <p:nvGraphicFramePr>
          <p:cNvPr id="733" name="Google Shape;733;p31"/>
          <p:cNvGraphicFramePr/>
          <p:nvPr/>
        </p:nvGraphicFramePr>
        <p:xfrm>
          <a:off x="778277" y="2584695"/>
          <a:ext cx="3000000" cy="3000000"/>
        </p:xfrm>
        <a:graphic>
          <a:graphicData uri="http://schemas.openxmlformats.org/drawingml/2006/table">
            <a:tbl>
              <a:tblPr bandRow="1" firstCol="1" firstRow="1">
                <a:noFill/>
                <a:tableStyleId>{CF4DF2BE-9A47-41F9-B4D3-28A7242FC641}</a:tableStyleId>
              </a:tblPr>
              <a:tblGrid>
                <a:gridCol w="2527150"/>
                <a:gridCol w="2396850"/>
                <a:gridCol w="3240900"/>
                <a:gridCol w="2641250"/>
              </a:tblGrid>
              <a:tr h="304800">
                <a:tc>
                  <a:txBody>
                    <a:bodyPr/>
                    <a:lstStyle/>
                    <a:p>
                      <a:pPr indent="0" lvl="0" marL="0" marR="0" rtl="1" algn="ctr">
                        <a:lnSpc>
                          <a:spcPct val="107000"/>
                        </a:lnSpc>
                        <a:spcBef>
                          <a:spcPts val="0"/>
                        </a:spcBef>
                        <a:spcAft>
                          <a:spcPts val="0"/>
                        </a:spcAft>
                        <a:buNone/>
                      </a:pPr>
                      <a:r>
                        <a:rPr b="1" i="0" lang="ar-MA" sz="2400" u="none" cap="none" strike="noStrike">
                          <a:solidFill>
                            <a:schemeClr val="dk1"/>
                          </a:solidFill>
                          <a:latin typeface="Arial"/>
                          <a:ea typeface="Arial"/>
                          <a:cs typeface="Arial"/>
                          <a:sym typeface="Arial"/>
                        </a:rPr>
                        <a:t>موضوع الخبر (العنوان)</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Clr>
                          <a:schemeClr val="dk1"/>
                        </a:buClr>
                        <a:buSzPts val="2400"/>
                        <a:buFont typeface="Arial"/>
                        <a:buNone/>
                      </a:pPr>
                      <a:r>
                        <a:rPr b="1" i="0" lang="ar-MA" sz="2400" u="none" cap="none" strike="noStrike">
                          <a:solidFill>
                            <a:schemeClr val="dk1"/>
                          </a:solidFill>
                          <a:latin typeface="Arial"/>
                          <a:ea typeface="Arial"/>
                          <a:cs typeface="Arial"/>
                          <a:sym typeface="Arial"/>
                        </a:rPr>
                        <a:t>ناقل الخبر ومصدره</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Clr>
                          <a:schemeClr val="dk1"/>
                        </a:buClr>
                        <a:buSzPts val="2400"/>
                        <a:buFont typeface="Arial"/>
                        <a:buNone/>
                      </a:pPr>
                      <a:r>
                        <a:rPr b="1" i="0" lang="ar-MA" sz="2400" u="none" cap="none" strike="noStrike">
                          <a:solidFill>
                            <a:schemeClr val="dk1"/>
                          </a:solidFill>
                          <a:latin typeface="Arial"/>
                          <a:ea typeface="Arial"/>
                          <a:cs typeface="Arial"/>
                          <a:sym typeface="Arial"/>
                        </a:rPr>
                        <a:t>تفاصيل الخبر </a:t>
                      </a:r>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None/>
                      </a:pPr>
                      <a:r>
                        <a:rPr b="1" i="0" lang="ar-MA" sz="2400" u="none" cap="none" strike="noStrike">
                          <a:solidFill>
                            <a:schemeClr val="dk1"/>
                          </a:solidFill>
                          <a:latin typeface="Arial"/>
                          <a:ea typeface="Arial"/>
                          <a:cs typeface="Arial"/>
                          <a:sym typeface="Arial"/>
                        </a:rPr>
                        <a:t>الغرض من الخبر</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r>
              <a:tr h="833125">
                <a:tc>
                  <a:txBody>
                    <a:bodyPr/>
                    <a:lstStyle/>
                    <a:p>
                      <a:pPr indent="0" lvl="0" marL="0" marR="0" rtl="1" algn="ctr">
                        <a:lnSpc>
                          <a:spcPct val="107000"/>
                        </a:lnSpc>
                        <a:spcBef>
                          <a:spcPts val="0"/>
                        </a:spcBef>
                        <a:spcAft>
                          <a:spcPts val="0"/>
                        </a:spcAft>
                        <a:buNone/>
                      </a:pPr>
                      <a:r>
                        <a:t/>
                      </a:r>
                      <a:endParaRPr b="1" i="0" sz="2000" u="none" cap="none" strike="noStrike">
                        <a:solidFill>
                          <a:schemeClr val="dk1"/>
                        </a:solidFill>
                        <a:latin typeface="Calibri"/>
                        <a:ea typeface="Calibri"/>
                        <a:cs typeface="Calibri"/>
                        <a:sym typeface="Calibri"/>
                      </a:endParaRPr>
                    </a:p>
                    <a:p>
                      <a:pPr indent="0" lvl="0" marL="0" marR="0" rtl="1" algn="l">
                        <a:spcBef>
                          <a:spcPts val="800"/>
                        </a:spcBef>
                        <a:spcAft>
                          <a:spcPts val="0"/>
                        </a:spcAft>
                        <a:buNone/>
                      </a:pPr>
                      <a:r>
                        <a:rPr b="1" lang="ar-MA" sz="1800" u="none" cap="none" strike="noStrike">
                          <a:solidFill>
                            <a:schemeClr val="dk1"/>
                          </a:solidFill>
                          <a:latin typeface="Calibri"/>
                          <a:ea typeface="Calibri"/>
                          <a:cs typeface="Calibri"/>
                          <a:sym typeface="Calibri"/>
                        </a:rPr>
                        <a:t>نَظَّارَةٌ ذَكِيَّةٌ لِلتَّرْجَمَةِ الْفَوْريَّةِ</a:t>
                      </a:r>
                      <a:endParaRPr sz="18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i="0" lang="ar-MA" sz="2000" u="none" cap="none" strike="noStrike">
                          <a:solidFill>
                            <a:schemeClr val="dk1"/>
                          </a:solidFill>
                          <a:latin typeface="Calibri"/>
                          <a:ea typeface="Calibri"/>
                          <a:cs typeface="Calibri"/>
                          <a:sym typeface="Calibri"/>
                        </a:rPr>
                        <a:t>-  </a:t>
                      </a:r>
                      <a:r>
                        <a:rPr lang="ar-MA" sz="1800" u="sng" cap="none" strike="noStrike">
                          <a:solidFill>
                            <a:schemeClr val="dk1"/>
                          </a:solidFill>
                          <a:latin typeface="Calibri"/>
                          <a:ea typeface="Calibri"/>
                          <a:cs typeface="Calibri"/>
                          <a:sym typeface="Calibri"/>
                          <a:hlinkClick r:id="rId3">
                            <a:extLst>
                              <a:ext uri="{A12FA001-AC4F-418D-AE19-62706E023703}">
                                <ahyp:hlinkClr val="tx"/>
                              </a:ext>
                            </a:extLst>
                          </a:hlinkClick>
                        </a:rPr>
                        <a:t>www.techcrunch.com</a:t>
                      </a:r>
                      <a:r>
                        <a:rPr lang="ar-MA" sz="1800" u="none" cap="none" strike="noStrike">
                          <a:solidFill>
                            <a:schemeClr val="dk1"/>
                          </a:solidFill>
                          <a:latin typeface="Calibri"/>
                          <a:ea typeface="Calibri"/>
                          <a:cs typeface="Calibri"/>
                          <a:sym typeface="Calibri"/>
                        </a:rPr>
                        <a:t>، موقع أمريكي شهير ومتخصّص في </a:t>
                      </a:r>
                      <a:r>
                        <a:rPr b="1" lang="ar-MA" sz="1800" u="none" cap="none" strike="noStrike">
                          <a:solidFill>
                            <a:schemeClr val="dk1"/>
                          </a:solidFill>
                          <a:latin typeface="Calibri"/>
                          <a:ea typeface="Calibri"/>
                          <a:cs typeface="Calibri"/>
                          <a:sym typeface="Calibri"/>
                        </a:rPr>
                        <a:t>أخبار التكنولوجيا والابتكارات</a:t>
                      </a:r>
                      <a:endParaRPr b="1" i="0" sz="20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spcBef>
                          <a:spcPts val="0"/>
                        </a:spcBef>
                        <a:spcAft>
                          <a:spcPts val="0"/>
                        </a:spcAft>
                        <a:buNone/>
                      </a:pPr>
                      <a:r>
                        <a:rPr b="1" i="0" lang="ar-MA" sz="2000" u="none" cap="none" strike="noStrike">
                          <a:solidFill>
                            <a:schemeClr val="dk1"/>
                          </a:solidFill>
                          <a:latin typeface="Calibri"/>
                          <a:ea typeface="Calibri"/>
                          <a:cs typeface="Calibri"/>
                          <a:sym typeface="Calibri"/>
                        </a:rPr>
                        <a:t>- </a:t>
                      </a:r>
                      <a:r>
                        <a:rPr lang="ar-MA" sz="2000" u="none" cap="none" strike="noStrike">
                          <a:latin typeface="Calibri"/>
                          <a:ea typeface="Calibri"/>
                          <a:cs typeface="Calibri"/>
                          <a:sym typeface="Calibri"/>
                        </a:rPr>
                        <a:t>أعلنت شركة </a:t>
                      </a:r>
                      <a:r>
                        <a:rPr b="1" lang="ar-MA" sz="2000" u="none" cap="none" strike="noStrike">
                          <a:latin typeface="Calibri"/>
                          <a:ea typeface="Calibri"/>
                          <a:cs typeface="Calibri"/>
                          <a:sym typeface="Calibri"/>
                        </a:rPr>
                        <a:t>XRAI Glass</a:t>
                      </a:r>
                      <a:r>
                        <a:rPr lang="ar-MA" sz="2000" u="none" cap="none" strike="noStrike">
                          <a:latin typeface="Calibri"/>
                          <a:ea typeface="Calibri"/>
                          <a:cs typeface="Calibri"/>
                          <a:sym typeface="Calibri"/>
                        </a:rPr>
                        <a:t> البريطانية عن اختراع </a:t>
                      </a:r>
                      <a:r>
                        <a:rPr b="1" lang="ar-MA" sz="2000" u="none" cap="none" strike="noStrike">
                          <a:latin typeface="Calibri"/>
                          <a:ea typeface="Calibri"/>
                          <a:cs typeface="Calibri"/>
                          <a:sym typeface="Calibri"/>
                        </a:rPr>
                        <a:t>نظّارة ذكية</a:t>
                      </a:r>
                      <a:r>
                        <a:rPr lang="ar-MA" sz="2000" u="none" cap="none" strike="noStrike">
                          <a:latin typeface="Calibri"/>
                          <a:ea typeface="Calibri"/>
                          <a:cs typeface="Calibri"/>
                          <a:sym typeface="Calibri"/>
                        </a:rPr>
                        <a:t> تعتمد على </a:t>
                      </a:r>
                      <a:r>
                        <a:rPr b="1" lang="ar-MA" sz="2000" u="none" cap="none" strike="noStrike">
                          <a:latin typeface="Calibri"/>
                          <a:ea typeface="Calibri"/>
                          <a:cs typeface="Calibri"/>
                          <a:sym typeface="Calibri"/>
                        </a:rPr>
                        <a:t>الذكاء الاصطناعي</a:t>
                      </a:r>
                      <a:r>
                        <a:rPr lang="ar-MA" sz="2000" u="none" cap="none" strike="noStrike">
                          <a:latin typeface="Calibri"/>
                          <a:ea typeface="Calibri"/>
                          <a:cs typeface="Calibri"/>
                          <a:sym typeface="Calibri"/>
                        </a:rPr>
                        <a:t> لترجمة الكلام </a:t>
                      </a:r>
                      <a:r>
                        <a:rPr b="1" lang="ar-MA" sz="2000" u="none" cap="none" strike="noStrike">
                          <a:latin typeface="Calibri"/>
                          <a:ea typeface="Calibri"/>
                          <a:cs typeface="Calibri"/>
                          <a:sym typeface="Calibri"/>
                        </a:rPr>
                        <a:t>فوريًا أثناء المحادثة؛</a:t>
                      </a:r>
                      <a:endParaRPr/>
                    </a:p>
                    <a:p>
                      <a:pPr indent="0" lvl="0" marL="0" marR="0" rtl="1" algn="r">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 لاقى هذا الابتكار اهتمامًا واسعًا في </a:t>
                      </a:r>
                      <a:r>
                        <a:rPr b="1" lang="ar-MA" sz="2000" u="none" cap="none" strike="noStrike">
                          <a:latin typeface="Calibri"/>
                          <a:ea typeface="Calibri"/>
                          <a:cs typeface="Calibri"/>
                          <a:sym typeface="Calibri"/>
                        </a:rPr>
                        <a:t>المعارض الدولية للتكنولوجيا</a:t>
                      </a:r>
                      <a:r>
                        <a:rPr lang="ar-MA" sz="2000" u="none" cap="none" strike="noStrike">
                          <a:latin typeface="Calibri"/>
                          <a:ea typeface="Calibri"/>
                          <a:cs typeface="Calibri"/>
                          <a:sym typeface="Calibri"/>
                        </a:rPr>
                        <a:t>؛</a:t>
                      </a:r>
                      <a:endParaRPr/>
                    </a:p>
                    <a:p>
                      <a:pPr indent="0" lvl="0" marL="0" marR="0" rtl="1" algn="r">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 تستهدف هذه النظارة خصوصًا </a:t>
                      </a:r>
                      <a:r>
                        <a:rPr b="1" lang="ar-MA" sz="2000" u="none" cap="none" strike="noStrike">
                          <a:latin typeface="Calibri"/>
                          <a:ea typeface="Calibri"/>
                          <a:cs typeface="Calibri"/>
                          <a:sym typeface="Calibri"/>
                        </a:rPr>
                        <a:t>ضعاف السمع والمسافرين</a:t>
                      </a:r>
                      <a:r>
                        <a:rPr lang="ar-MA" sz="2000" u="none" cap="none" strike="noStrike">
                          <a:latin typeface="Calibri"/>
                          <a:ea typeface="Calibri"/>
                          <a:cs typeface="Calibri"/>
                          <a:sym typeface="Calibri"/>
                        </a:rPr>
                        <a:t>؛</a:t>
                      </a:r>
                      <a:endParaRPr/>
                    </a:p>
                    <a:p>
                      <a:pPr indent="0" lvl="0" marL="0" marR="0" rtl="1" algn="r">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 سيتم طرحها في الأسواق قريبًا </a:t>
                      </a:r>
                      <a:r>
                        <a:rPr b="1" lang="ar-MA" sz="2000" u="none" cap="none" strike="noStrike">
                          <a:latin typeface="Calibri"/>
                          <a:ea typeface="Calibri"/>
                          <a:cs typeface="Calibri"/>
                          <a:sym typeface="Calibri"/>
                        </a:rPr>
                        <a:t>بسعر تنافسي</a:t>
                      </a:r>
                      <a:endParaRPr b="1" i="0" sz="20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chemeClr val="dk1"/>
                        </a:buClr>
                        <a:buSzPts val="2000"/>
                        <a:buFont typeface="Calibri"/>
                        <a:buNone/>
                      </a:pPr>
                      <a:r>
                        <a:rPr b="1" lang="ar-MA" sz="2000" u="none" cap="none" strike="noStrike">
                          <a:latin typeface="Calibri"/>
                          <a:ea typeface="Calibri"/>
                          <a:cs typeface="Calibri"/>
                          <a:sym typeface="Calibri"/>
                        </a:rPr>
                        <a:t>- الإخبار</a:t>
                      </a:r>
                      <a:r>
                        <a:rPr lang="ar-MA" sz="2000" u="none" cap="none" strike="noStrike">
                          <a:latin typeface="Calibri"/>
                          <a:ea typeface="Calibri"/>
                          <a:cs typeface="Calibri"/>
                          <a:sym typeface="Calibri"/>
                        </a:rPr>
                        <a:t> عن اختراع تقني جديد، يتمثّل في نظّارة ذكية للترجمة الفورية، مع </a:t>
                      </a:r>
                      <a:r>
                        <a:rPr b="1" lang="ar-MA" sz="2000" u="none" cap="none" strike="noStrike">
                          <a:latin typeface="Calibri"/>
                          <a:ea typeface="Calibri"/>
                          <a:cs typeface="Calibri"/>
                          <a:sym typeface="Calibri"/>
                        </a:rPr>
                        <a:t>إبراز أهم خصائصه وفوائده</a:t>
                      </a:r>
                      <a:r>
                        <a:rPr lang="ar-MA" sz="2000" u="none" cap="none" strike="noStrike">
                          <a:latin typeface="Calibri"/>
                          <a:ea typeface="Calibri"/>
                          <a:cs typeface="Calibri"/>
                          <a:sym typeface="Calibri"/>
                        </a:rPr>
                        <a:t> ودوره في تسهيل التواصل وخدمة الإنسان</a:t>
                      </a:r>
                      <a:endParaRPr/>
                    </a:p>
                    <a:p>
                      <a:pPr indent="0" lvl="0" marL="0" marR="0" rtl="1" algn="r">
                        <a:lnSpc>
                          <a:spcPct val="107000"/>
                        </a:lnSpc>
                        <a:spcBef>
                          <a:spcPts val="800"/>
                        </a:spcBef>
                        <a:spcAft>
                          <a:spcPts val="0"/>
                        </a:spcAft>
                        <a:buClr>
                          <a:schemeClr val="dk1"/>
                        </a:buClr>
                        <a:buSzPts val="2000"/>
                        <a:buFont typeface="Arial"/>
                        <a:buNone/>
                      </a:pPr>
                      <a:r>
                        <a:rPr lang="ar-MA" sz="2000" u="none" cap="none" strike="noStrike"/>
                        <a:t>- الغرض </a:t>
                      </a:r>
                      <a:r>
                        <a:rPr b="1" lang="ar-MA" sz="2000" u="none" cap="none" strike="noStrike"/>
                        <a:t>إخباري بالأساس</a:t>
                      </a:r>
                      <a:r>
                        <a:rPr lang="ar-MA" sz="2000" u="none" cap="none" strike="noStrike"/>
                        <a:t>، مع </a:t>
                      </a:r>
                      <a:r>
                        <a:rPr b="1" lang="ar-MA" sz="2000" u="none" cap="none" strike="noStrike"/>
                        <a:t>لمسة تعريفية تحسيسية</a:t>
                      </a:r>
                      <a:r>
                        <a:rPr lang="ar-MA" sz="2000" u="none" cap="none" strike="noStrike"/>
                        <a:t> بأهمية التكنولوجيا في تلبية حاجات الإنسان.</a:t>
                      </a:r>
                      <a:endParaRPr b="1" i="0" sz="2000" u="none" cap="none" strike="noStrike">
                        <a:solidFill>
                          <a:schemeClr val="dk1"/>
                        </a:solidFill>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737" name="Shape 737"/>
        <p:cNvGrpSpPr/>
        <p:nvPr/>
      </p:nvGrpSpPr>
      <p:grpSpPr>
        <a:xfrm>
          <a:off x="0" y="0"/>
          <a:ext cx="0" cy="0"/>
          <a:chOff x="0" y="0"/>
          <a:chExt cx="0" cy="0"/>
        </a:xfrm>
      </p:grpSpPr>
      <p:grpSp>
        <p:nvGrpSpPr>
          <p:cNvPr id="738" name="Google Shape;738;p32"/>
          <p:cNvGrpSpPr/>
          <p:nvPr/>
        </p:nvGrpSpPr>
        <p:grpSpPr>
          <a:xfrm>
            <a:off x="970098" y="829915"/>
            <a:ext cx="10567685" cy="5198169"/>
            <a:chOff x="2184400" y="1402025"/>
            <a:chExt cx="7823200" cy="4942038"/>
          </a:xfrm>
        </p:grpSpPr>
        <p:sp>
          <p:nvSpPr>
            <p:cNvPr id="739" name="Google Shape;739;p32"/>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740" name="Google Shape;740;p3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1D6FA9"/>
                </a:solidFill>
                <a:latin typeface="Calibri"/>
                <a:ea typeface="Calibri"/>
                <a:cs typeface="Calibri"/>
                <a:sym typeface="Calibri"/>
              </a:endParaRPr>
            </a:p>
            <a:p>
              <a:pPr indent="0" lvl="0" marL="0" marR="0" rtl="0" algn="ctr">
                <a:spcBef>
                  <a:spcPts val="0"/>
                </a:spcBef>
                <a:spcAft>
                  <a:spcPts val="0"/>
                </a:spcAft>
                <a:buNone/>
              </a:pPr>
              <a:r>
                <a:t/>
              </a:r>
              <a:endParaRPr b="1" i="0" sz="4400" u="none" cap="none" strike="noStrike">
                <a:solidFill>
                  <a:srgbClr val="1D6FA9"/>
                </a:solidFill>
                <a:latin typeface="Calibri"/>
                <a:ea typeface="Calibri"/>
                <a:cs typeface="Calibri"/>
                <a:sym typeface="Calibri"/>
              </a:endParaRPr>
            </a:p>
            <a:p>
              <a:pPr indent="0" lvl="0" marL="0" marR="0" rtl="1" algn="ctr">
                <a:spcBef>
                  <a:spcPts val="0"/>
                </a:spcBef>
                <a:spcAft>
                  <a:spcPts val="0"/>
                </a:spcAft>
                <a:buNone/>
              </a:pPr>
              <a:r>
                <a:rPr b="1" i="0" lang="ar-MA" sz="4400" u="none" cap="none" strike="noStrike">
                  <a:solidFill>
                    <a:srgbClr val="1D6FA9"/>
                  </a:solidFill>
                  <a:latin typeface="Calibri"/>
                  <a:ea typeface="Calibri"/>
                  <a:cs typeface="Calibri"/>
                  <a:sym typeface="Calibri"/>
                </a:rPr>
                <a:t>الممارسة الموجهة الثنائية</a:t>
              </a:r>
              <a:endParaRPr b="1" i="0" sz="4400" u="none" cap="none" strike="noStrike">
                <a:solidFill>
                  <a:srgbClr val="1D6FA9"/>
                </a:solidFill>
                <a:latin typeface="Calibri"/>
                <a:ea typeface="Calibri"/>
                <a:cs typeface="Calibri"/>
                <a:sym typeface="Calibri"/>
              </a:endParaRPr>
            </a:p>
          </p:txBody>
        </p:sp>
      </p:grpSp>
      <p:grpSp>
        <p:nvGrpSpPr>
          <p:cNvPr id="741" name="Google Shape;741;p32"/>
          <p:cNvGrpSpPr/>
          <p:nvPr/>
        </p:nvGrpSpPr>
        <p:grpSpPr>
          <a:xfrm>
            <a:off x="8649325" y="4917801"/>
            <a:ext cx="2572577" cy="936371"/>
            <a:chOff x="8649325" y="4917801"/>
            <a:chExt cx="2572576" cy="936370"/>
          </a:xfrm>
        </p:grpSpPr>
        <p:sp>
          <p:nvSpPr>
            <p:cNvPr id="742" name="Google Shape;742;p32"/>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743" name="Google Shape;743;p32"/>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i="0" lang="ar-MA" sz="3600" u="none" cap="none" strike="noStrike">
                  <a:solidFill>
                    <a:srgbClr val="000000"/>
                  </a:solidFill>
                  <a:highlight>
                    <a:srgbClr val="FFFF00"/>
                  </a:highlight>
                  <a:latin typeface="Calibri"/>
                  <a:ea typeface="Calibri"/>
                  <a:cs typeface="Calibri"/>
                  <a:sym typeface="Calibri"/>
                </a:rPr>
                <a:t>05 دقائق</a:t>
              </a:r>
              <a:endParaRPr/>
            </a:p>
          </p:txBody>
        </p:sp>
      </p:grpSp>
      <p:pic>
        <p:nvPicPr>
          <p:cNvPr descr="Une image contenant habits, Dessin d’enfant, table, meubles&#10;&#10;Le contenu généré par l’IA peut être incorrect." id="744" name="Google Shape;744;p32"/>
          <p:cNvPicPr preferRelativeResize="0"/>
          <p:nvPr/>
        </p:nvPicPr>
        <p:blipFill rotWithShape="1">
          <a:blip r:embed="rId4">
            <a:alphaModFix/>
          </a:blip>
          <a:srcRect b="0" l="0" r="0" t="0"/>
          <a:stretch/>
        </p:blipFill>
        <p:spPr>
          <a:xfrm>
            <a:off x="3011723" y="1609373"/>
            <a:ext cx="2149140" cy="2149140"/>
          </a:xfrm>
          <a:prstGeom prst="rect">
            <a:avLst/>
          </a:prstGeom>
          <a:noFill/>
          <a:ln>
            <a:noFill/>
          </a:ln>
        </p:spPr>
      </p:pic>
      <p:sp>
        <p:nvSpPr>
          <p:cNvPr id="745" name="Google Shape;745;p32"/>
          <p:cNvSpPr/>
          <p:nvPr/>
        </p:nvSpPr>
        <p:spPr>
          <a:xfrm>
            <a:off x="4177727" y="1054173"/>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chemeClr val="dk1"/>
                </a:solidFill>
                <a:latin typeface="Arial"/>
                <a:ea typeface="Arial"/>
                <a:cs typeface="Arial"/>
                <a:sym typeface="Arial"/>
              </a:rPr>
              <a:t>تساءلت ما إذا...</a:t>
            </a:r>
            <a:endParaRPr b="0" i="0" sz="1800" u="none" cap="none" strike="noStrike">
              <a:solidFill>
                <a:schemeClr val="dk1"/>
              </a:solidFill>
              <a:latin typeface="Arial"/>
              <a:ea typeface="Arial"/>
              <a:cs typeface="Arial"/>
              <a:sym typeface="Arial"/>
            </a:endParaRPr>
          </a:p>
        </p:txBody>
      </p:sp>
      <p:sp>
        <p:nvSpPr>
          <p:cNvPr id="746" name="Google Shape;746;p32"/>
          <p:cNvSpPr txBox="1"/>
          <p:nvPr/>
        </p:nvSpPr>
        <p:spPr>
          <a:xfrm>
            <a:off x="5626825" y="2191740"/>
            <a:ext cx="5595077" cy="132343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Clr>
                <a:srgbClr val="44546A"/>
              </a:buClr>
              <a:buSzPts val="4400"/>
              <a:buFont typeface="Calibri"/>
              <a:buNone/>
            </a:pPr>
            <a:r>
              <a:rPr b="1" i="0" lang="ar-MA" sz="4400" u="none" cap="none" strike="noStrike">
                <a:solidFill>
                  <a:srgbClr val="44546A"/>
                </a:solidFill>
                <a:latin typeface="Calibri"/>
                <a:ea typeface="Calibri"/>
                <a:cs typeface="Calibri"/>
                <a:sym typeface="Calibri"/>
              </a:rPr>
              <a:t>النشاط الثالث:</a:t>
            </a:r>
            <a:endParaRPr b="0" i="0" sz="3600" u="none" cap="none" strike="noStrike">
              <a:solidFill>
                <a:schemeClr val="dk1"/>
              </a:solidFill>
              <a:latin typeface="Arial"/>
              <a:ea typeface="Arial"/>
              <a:cs typeface="Arial"/>
              <a:sym typeface="Arial"/>
            </a:endParaRPr>
          </a:p>
          <a:p>
            <a:pPr indent="0" lvl="0" marL="0" marR="0" rtl="1" algn="ctr">
              <a:spcBef>
                <a:spcPts val="0"/>
              </a:spcBef>
              <a:spcAft>
                <a:spcPts val="0"/>
              </a:spcAft>
              <a:buClr>
                <a:schemeClr val="accent2"/>
              </a:buClr>
              <a:buSzPts val="3600"/>
              <a:buFont typeface="Calibri"/>
              <a:buNone/>
            </a:pPr>
            <a:r>
              <a:rPr b="1" i="0" lang="ar-MA" sz="3600" u="none" cap="none" strike="noStrike">
                <a:solidFill>
                  <a:schemeClr val="accent2"/>
                </a:solidFill>
                <a:latin typeface="Calibri"/>
                <a:ea typeface="Calibri"/>
                <a:cs typeface="Calibri"/>
                <a:sym typeface="Calibri"/>
              </a:rPr>
              <a:t>تعرف موارد الكتابة الإخبارية</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33"/>
          <p:cNvSpPr txBox="1"/>
          <p:nvPr>
            <p:ph type="title"/>
          </p:nvPr>
        </p:nvSpPr>
        <p:spPr>
          <a:xfrm>
            <a:off x="594932" y="191638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الآن حان دوركم للاشتغال بشكل ثنائي للإجابة عن الوضعية نفسها انطلاقا من تجاربكم الخاصة </a:t>
            </a:r>
            <a:br>
              <a:rPr lang="ar-MA"/>
            </a:br>
            <a:endParaRPr/>
          </a:p>
        </p:txBody>
      </p:sp>
      <p:sp>
        <p:nvSpPr>
          <p:cNvPr id="752" name="Google Shape;752;p33"/>
          <p:cNvSpPr txBox="1"/>
          <p:nvPr/>
        </p:nvSpPr>
        <p:spPr>
          <a:xfrm>
            <a:off x="1436557" y="198912"/>
            <a:ext cx="9575455" cy="396044"/>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نشتغل في ثنائيات لإتمام استخراج أهم موارد الكتابة الإخبارية من النص النموذج.  </a:t>
            </a:r>
            <a:endParaRPr b="1" i="0" sz="2000" u="none" cap="none" strike="noStrike">
              <a:solidFill>
                <a:srgbClr val="002060"/>
              </a:solidFill>
              <a:latin typeface="Calibri"/>
              <a:ea typeface="Calibri"/>
              <a:cs typeface="Calibri"/>
              <a:sym typeface="Calibri"/>
            </a:endParaRPr>
          </a:p>
        </p:txBody>
      </p:sp>
      <p:sp>
        <p:nvSpPr>
          <p:cNvPr id="753" name="Google Shape;753;p33"/>
          <p:cNvSpPr txBox="1"/>
          <p:nvPr/>
        </p:nvSpPr>
        <p:spPr>
          <a:xfrm>
            <a:off x="943897" y="543353"/>
            <a:ext cx="10413379" cy="461665"/>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1400" u="none" cap="none" strike="noStrike">
                <a:solidFill>
                  <a:srgbClr val="AEAEAE"/>
                </a:solidFill>
                <a:latin typeface="Arial"/>
                <a:ea typeface="Arial"/>
                <a:cs typeface="Arial"/>
                <a:sym typeface="Arial"/>
              </a:rPr>
              <a:t>يوجه المدرس التلاميذ إلى الاشتغال في ثنائيات لإتمام استخراج بعض موارد الكتابة الإخبارية من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b="1" i="0" sz="1200" u="none" cap="none" strike="noStrike">
              <a:solidFill>
                <a:srgbClr val="AEAEAE"/>
              </a:solidFill>
              <a:latin typeface="Arial"/>
              <a:ea typeface="Arial"/>
              <a:cs typeface="Arial"/>
              <a:sym typeface="Arial"/>
            </a:endParaRPr>
          </a:p>
        </p:txBody>
      </p:sp>
      <p:graphicFrame>
        <p:nvGraphicFramePr>
          <p:cNvPr id="754" name="Google Shape;754;p33"/>
          <p:cNvGraphicFramePr/>
          <p:nvPr/>
        </p:nvGraphicFramePr>
        <p:xfrm>
          <a:off x="1540108" y="2377768"/>
          <a:ext cx="3000000" cy="3000000"/>
        </p:xfrm>
        <a:graphic>
          <a:graphicData uri="http://schemas.openxmlformats.org/drawingml/2006/table">
            <a:tbl>
              <a:tblPr bandRow="1" firstRow="1">
                <a:noFill/>
                <a:tableStyleId>{CF4DF2BE-9A47-41F9-B4D3-28A7242FC641}</a:tableStyleId>
              </a:tblPr>
              <a:tblGrid>
                <a:gridCol w="2874575"/>
                <a:gridCol w="3608450"/>
                <a:gridCol w="2885350"/>
              </a:tblGrid>
              <a:tr h="531675">
                <a:tc gridSpan="3">
                  <a:txBody>
                    <a:bodyPr/>
                    <a:lstStyle/>
                    <a:p>
                      <a:pPr indent="0" lvl="0" marL="0" marR="0" rtl="1" algn="ctr">
                        <a:spcBef>
                          <a:spcPts val="0"/>
                        </a:spcBef>
                        <a:spcAft>
                          <a:spcPts val="0"/>
                        </a:spcAft>
                        <a:buNone/>
                      </a:pPr>
                      <a:r>
                        <a:rPr b="1" lang="ar-MA" sz="2400" u="none" cap="none" strike="noStrike">
                          <a:solidFill>
                            <a:srgbClr val="002060"/>
                          </a:solidFill>
                          <a:latin typeface="Arial"/>
                          <a:ea typeface="Arial"/>
                          <a:cs typeface="Arial"/>
                          <a:sym typeface="Arial"/>
                        </a:rPr>
                        <a:t>موارد الكتابة الإخبارية</a:t>
                      </a:r>
                      <a:endParaRPr b="1" sz="2400" u="none" cap="none" strike="noStrike">
                        <a:solidFill>
                          <a:srgbClr val="002060"/>
                        </a:solidFill>
                        <a:latin typeface="Arial"/>
                        <a:ea typeface="Arial"/>
                        <a:cs typeface="Arial"/>
                        <a:sym typeface="Arial"/>
                      </a:endParaRPr>
                    </a:p>
                  </a:txBody>
                  <a:tcPr marT="45725" marB="45725" marR="91450" marL="91450"/>
                </a:tc>
                <a:tc hMerge="1"/>
                <a:tc hMerge="1"/>
              </a:tr>
              <a:tr h="564950">
                <a:tc>
                  <a:txBody>
                    <a:bodyPr/>
                    <a:lstStyle/>
                    <a:p>
                      <a:pPr indent="0" lvl="0" marL="0" marR="0" rtl="0" algn="ctr">
                        <a:spcBef>
                          <a:spcPts val="0"/>
                        </a:spcBef>
                        <a:spcAft>
                          <a:spcPts val="0"/>
                        </a:spcAft>
                        <a:buNone/>
                      </a:pPr>
                      <a:r>
                        <a:rPr b="1" lang="ar-MA" sz="2400" u="none" cap="none" strike="noStrike">
                          <a:solidFill>
                            <a:srgbClr val="002060"/>
                          </a:solidFill>
                          <a:latin typeface="Arial"/>
                          <a:ea typeface="Arial"/>
                          <a:cs typeface="Arial"/>
                          <a:sym typeface="Arial"/>
                        </a:rPr>
                        <a:t>أدوات الربط </a:t>
                      </a:r>
                      <a:endParaRPr b="1" sz="2400" u="none" cap="none" strike="noStrike">
                        <a:solidFill>
                          <a:srgbClr val="002060"/>
                        </a:solidFill>
                        <a:latin typeface="Arial"/>
                        <a:ea typeface="Arial"/>
                        <a:cs typeface="Arial"/>
                        <a:sym typeface="Arial"/>
                      </a:endParaRPr>
                    </a:p>
                  </a:txBody>
                  <a:tcPr marT="45725" marB="45725" marR="91450" marL="91450"/>
                </a:tc>
                <a:tc>
                  <a:txBody>
                    <a:bodyPr/>
                    <a:lstStyle/>
                    <a:p>
                      <a:pPr indent="0" lvl="0" marL="0" marR="0" rtl="0" algn="ctr">
                        <a:spcBef>
                          <a:spcPts val="0"/>
                        </a:spcBef>
                        <a:spcAft>
                          <a:spcPts val="0"/>
                        </a:spcAft>
                        <a:buNone/>
                      </a:pPr>
                      <a:r>
                        <a:rPr b="1" lang="ar-MA" sz="2400" u="none" cap="none" strike="noStrike">
                          <a:solidFill>
                            <a:srgbClr val="002060"/>
                          </a:solidFill>
                          <a:latin typeface="Arial"/>
                          <a:ea typeface="Arial"/>
                          <a:cs typeface="Arial"/>
                          <a:sym typeface="Arial"/>
                        </a:rPr>
                        <a:t>أفعال الكلام</a:t>
                      </a:r>
                      <a:endParaRPr b="1" sz="2400" u="none" cap="none" strike="noStrike">
                        <a:solidFill>
                          <a:srgbClr val="002060"/>
                        </a:solidFill>
                        <a:latin typeface="Arial"/>
                        <a:ea typeface="Arial"/>
                        <a:cs typeface="Arial"/>
                        <a:sym typeface="Arial"/>
                      </a:endParaRPr>
                    </a:p>
                  </a:txBody>
                  <a:tcPr marT="45725" marB="45725" marR="91450" marL="91450"/>
                </a:tc>
                <a:tc>
                  <a:txBody>
                    <a:bodyPr/>
                    <a:lstStyle/>
                    <a:p>
                      <a:pPr indent="0" lvl="0" marL="0" marR="0" rtl="0" algn="ctr">
                        <a:spcBef>
                          <a:spcPts val="0"/>
                        </a:spcBef>
                        <a:spcAft>
                          <a:spcPts val="0"/>
                        </a:spcAft>
                        <a:buNone/>
                      </a:pPr>
                      <a:r>
                        <a:rPr b="1" lang="ar-MA" sz="2400" u="none" cap="none" strike="noStrike">
                          <a:solidFill>
                            <a:srgbClr val="002060"/>
                          </a:solidFill>
                          <a:latin typeface="Arial"/>
                          <a:ea typeface="Arial"/>
                          <a:cs typeface="Arial"/>
                          <a:sym typeface="Arial"/>
                        </a:rPr>
                        <a:t>التعابير </a:t>
                      </a:r>
                      <a:endParaRPr b="1" sz="2400" u="none" cap="none" strike="noStrike">
                        <a:solidFill>
                          <a:srgbClr val="002060"/>
                        </a:solidFill>
                        <a:latin typeface="Arial"/>
                        <a:ea typeface="Arial"/>
                        <a:cs typeface="Arial"/>
                        <a:sym typeface="Arial"/>
                      </a:endParaRPr>
                    </a:p>
                  </a:txBody>
                  <a:tcPr marT="45725" marB="45725" marR="91450" marL="91450"/>
                </a:tc>
              </a:tr>
              <a:tr h="539225">
                <a:tc>
                  <a:txBody>
                    <a:bodyPr/>
                    <a:lstStyle/>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فِي خُطْوَةٍ...</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وَتَقُومُ بِعَرْضِ...</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خُصُوصًا...</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وَقَدْ أَثَارَ..</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وَفْقًا لِـ..</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a:t>
                      </a:r>
                      <a:endParaRPr b="1" sz="28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MA" sz="2400" u="none" cap="none" strike="noStrike">
                          <a:solidFill>
                            <a:schemeClr val="dk1"/>
                          </a:solidFill>
                          <a:latin typeface="Calibri"/>
                          <a:ea typeface="Calibri"/>
                          <a:cs typeface="Calibri"/>
                          <a:sym typeface="Calibri"/>
                        </a:rPr>
                        <a:t>- فعل تقريري: </a:t>
                      </a:r>
                      <a:r>
                        <a:rPr lang="ar-MA" sz="2400" u="none" cap="none" strike="noStrike">
                          <a:solidFill>
                            <a:schemeClr val="dk1"/>
                          </a:solidFill>
                          <a:latin typeface="Calibri"/>
                          <a:ea typeface="Calibri"/>
                          <a:cs typeface="Calibri"/>
                          <a:sym typeface="Calibri"/>
                        </a:rPr>
                        <a:t>أَعْلَنَتْ- نَشَرَتْ</a:t>
                      </a:r>
                      <a:endParaRPr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1" lang="ar-MA" sz="2400" u="none" cap="none" strike="noStrike">
                          <a:solidFill>
                            <a:schemeClr val="dk1"/>
                          </a:solidFill>
                          <a:latin typeface="Calibri"/>
                          <a:ea typeface="Calibri"/>
                          <a:cs typeface="Calibri"/>
                          <a:sym typeface="Calibri"/>
                        </a:rPr>
                        <a:t>- فعل إخباري:</a:t>
                      </a:r>
                      <a:r>
                        <a:rPr lang="ar-MA" sz="2400" u="none" cap="none" strike="noStrike">
                          <a:solidFill>
                            <a:schemeClr val="dk1"/>
                          </a:solidFill>
                          <a:latin typeface="Calibri"/>
                          <a:ea typeface="Calibri"/>
                          <a:cs typeface="Calibri"/>
                          <a:sym typeface="Calibri"/>
                        </a:rPr>
                        <a:t> تَعْمَلُ- تَقُومُ</a:t>
                      </a:r>
                      <a:endParaRPr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1" lang="ar-MA" sz="2400" u="none" cap="none" strike="noStrike">
                          <a:solidFill>
                            <a:schemeClr val="dk1"/>
                          </a:solidFill>
                          <a:latin typeface="Calibri"/>
                          <a:ea typeface="Calibri"/>
                          <a:cs typeface="Calibri"/>
                          <a:sym typeface="Calibri"/>
                        </a:rPr>
                        <a:t>- فعل تفسيري: </a:t>
                      </a:r>
                      <a:r>
                        <a:rPr lang="ar-MA" sz="2400" u="none" cap="none" strike="noStrike">
                          <a:solidFill>
                            <a:schemeClr val="dk1"/>
                          </a:solidFill>
                          <a:latin typeface="Calibri"/>
                          <a:ea typeface="Calibri"/>
                          <a:cs typeface="Calibri"/>
                          <a:sym typeface="Calibri"/>
                        </a:rPr>
                        <a:t>يُسَاعِدُ- أَثَارَ</a:t>
                      </a:r>
                      <a:endParaRPr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1" lang="ar-MA" sz="2400" u="none" cap="none" strike="noStrike">
                          <a:solidFill>
                            <a:schemeClr val="dk1"/>
                          </a:solidFill>
                          <a:latin typeface="Calibri"/>
                          <a:ea typeface="Calibri"/>
                          <a:cs typeface="Calibri"/>
                          <a:sym typeface="Calibri"/>
                        </a:rPr>
                        <a:t>- ..............................</a:t>
                      </a:r>
                      <a:endParaRPr sz="2400" u="none" cap="none" strike="noStrike">
                        <a:solidFill>
                          <a:schemeClr val="dk1"/>
                        </a:solidFill>
                        <a:latin typeface="Calibri"/>
                        <a:ea typeface="Calibri"/>
                        <a:cs typeface="Calibri"/>
                        <a:sym typeface="Calibri"/>
                      </a:endParaRPr>
                    </a:p>
                  </a:txBody>
                  <a:tcPr marT="45725" marB="45725" marR="91450" marL="91450"/>
                </a:tc>
                <a:tc>
                  <a:txBody>
                    <a:bodyPr/>
                    <a:lstStyle/>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فِي خُطْوَةٍ تِقْنِيَّةٍ مُبْهِرَةٍ"</a:t>
                      </a:r>
                      <a:endParaRPr sz="24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 أَعْلَنَتْ شَرِكَةُ...</a:t>
                      </a:r>
                      <a:endParaRPr/>
                    </a:p>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a:t>
                      </a:r>
                      <a:endParaRPr sz="2400" u="none" cap="none" strike="noStrike">
                        <a:solidFill>
                          <a:schemeClr val="dk1"/>
                        </a:solidFill>
                        <a:latin typeface="Calibri"/>
                        <a:ea typeface="Calibri"/>
                        <a:cs typeface="Calibri"/>
                        <a:sym typeface="Calibri"/>
                      </a:endParaRPr>
                    </a:p>
                  </a:txBody>
                  <a:tcPr marT="45725" marB="45725" marR="91450" marL="91450"/>
                </a:tc>
              </a:tr>
            </a:tbl>
          </a:graphicData>
        </a:graphic>
      </p:graphicFrame>
      <p:sp>
        <p:nvSpPr>
          <p:cNvPr id="755" name="Google Shape;755;p33"/>
          <p:cNvSpPr txBox="1"/>
          <p:nvPr/>
        </p:nvSpPr>
        <p:spPr>
          <a:xfrm>
            <a:off x="1808116" y="1583696"/>
            <a:ext cx="9154851" cy="461665"/>
          </a:xfrm>
          <a:prstGeom prst="rect">
            <a:avLst/>
          </a:prstGeom>
          <a:solidFill>
            <a:srgbClr val="F6C5AB"/>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002060"/>
                </a:solidFill>
                <a:latin typeface="Arial"/>
                <a:ea typeface="Arial"/>
                <a:cs typeface="Arial"/>
                <a:sym typeface="Arial"/>
              </a:rPr>
              <a:t>ب -  أستخرج من النص موارد الكتابة الإخبارية ( التعابير ـ  أفعال الكلام ـ وأدوات الربط )</a:t>
            </a:r>
            <a:endParaRPr b="1" i="0" sz="2400" u="none" cap="none" strike="noStrike">
              <a:solidFill>
                <a:srgbClr val="00206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34"/>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761" name="Google Shape;761;p34"/>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762" name="Google Shape;762;p3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descr="Image générée" id="763" name="Google Shape;763;p34"/>
          <p:cNvPicPr preferRelativeResize="0"/>
          <p:nvPr/>
        </p:nvPicPr>
        <p:blipFill rotWithShape="1">
          <a:blip r:embed="rId3">
            <a:alphaModFix/>
          </a:blip>
          <a:srcRect b="61971" l="3539" r="75793" t="24327"/>
          <a:stretch/>
        </p:blipFill>
        <p:spPr>
          <a:xfrm>
            <a:off x="11340162" y="0"/>
            <a:ext cx="792431" cy="791083"/>
          </a:xfrm>
          <a:prstGeom prst="rect">
            <a:avLst/>
          </a:prstGeom>
          <a:noFill/>
          <a:ln>
            <a:noFill/>
          </a:ln>
        </p:spPr>
      </p:pic>
      <p:sp>
        <p:nvSpPr>
          <p:cNvPr id="764" name="Google Shape;764;p34"/>
          <p:cNvSpPr txBox="1"/>
          <p:nvPr/>
        </p:nvSpPr>
        <p:spPr>
          <a:xfrm>
            <a:off x="851839" y="333993"/>
            <a:ext cx="10373090"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يعلن المدرس نهاية المدة المخصصة للنشاط، ثم يستمع إلى إجابات 3 ثنائيات، ويحث  المتعلمين على تعليل الإجابة، متوخيا خلق تفاعل صفي بطرح سؤال: ما رأيكم في إجابة زميلكم.</a:t>
            </a:r>
            <a:endParaRPr b="0" i="0" sz="1400" u="none" cap="none" strike="noStrike">
              <a:solidFill>
                <a:schemeClr val="dk1"/>
              </a:solidFill>
              <a:latin typeface="Calibri"/>
              <a:ea typeface="Calibri"/>
              <a:cs typeface="Calibri"/>
              <a:sym typeface="Calibri"/>
            </a:endParaRPr>
          </a:p>
        </p:txBody>
      </p:sp>
      <p:sp>
        <p:nvSpPr>
          <p:cNvPr id="765" name="Google Shape;765;p34"/>
          <p:cNvSpPr txBox="1"/>
          <p:nvPr/>
        </p:nvSpPr>
        <p:spPr>
          <a:xfrm>
            <a:off x="2362324" y="80242"/>
            <a:ext cx="8977838"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لنستمع إلى إجابتكم.</a:t>
            </a:r>
            <a:endParaRPr b="0" i="0" sz="1800" u="none" cap="none" strike="noStrike">
              <a:solidFill>
                <a:schemeClr val="dk1"/>
              </a:solidFill>
              <a:latin typeface="Arial"/>
              <a:ea typeface="Arial"/>
              <a:cs typeface="Arial"/>
              <a:sym typeface="Arial"/>
            </a:endParaRPr>
          </a:p>
        </p:txBody>
      </p:sp>
      <p:pic>
        <p:nvPicPr>
          <p:cNvPr descr="Lever la main - Icônes mains et gestes gratuites" id="766" name="Google Shape;766;p34"/>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pic>
        <p:nvPicPr>
          <p:cNvPr descr="Public Speaking Made Easy | First United Bank" id="767" name="Google Shape;767;p34"/>
          <p:cNvPicPr preferRelativeResize="0"/>
          <p:nvPr/>
        </p:nvPicPr>
        <p:blipFill rotWithShape="1">
          <a:blip r:embed="rId5">
            <a:alphaModFix/>
          </a:blip>
          <a:srcRect b="0" l="0" r="0" t="0"/>
          <a:stretch/>
        </p:blipFill>
        <p:spPr>
          <a:xfrm>
            <a:off x="6640117" y="1456857"/>
            <a:ext cx="5626210" cy="3744000"/>
          </a:xfrm>
          <a:prstGeom prst="rect">
            <a:avLst/>
          </a:prstGeom>
          <a:noFill/>
          <a:ln>
            <a:noFill/>
          </a:ln>
        </p:spPr>
      </p:pic>
      <p:pic>
        <p:nvPicPr>
          <p:cNvPr descr="Speaker At Seminar Stock Illustration - Download Image Now - Lectern,  Presentation - Speech, Professor - iStock" id="768" name="Google Shape;768;p34"/>
          <p:cNvPicPr preferRelativeResize="0"/>
          <p:nvPr/>
        </p:nvPicPr>
        <p:blipFill rotWithShape="1">
          <a:blip r:embed="rId6">
            <a:alphaModFix/>
          </a:blip>
          <a:srcRect b="0" l="0" r="0" t="0"/>
          <a:stretch/>
        </p:blipFill>
        <p:spPr>
          <a:xfrm>
            <a:off x="2458863" y="1456857"/>
            <a:ext cx="3780000" cy="3780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pic>
        <p:nvPicPr>
          <p:cNvPr descr="‫Lovepik- صورة JPG-501123007 id صورة فوتوغرافية بحث - صور معلمة أنثى تكتب  على السبورة‬‎" id="773" name="Google Shape;773;p35"/>
          <p:cNvPicPr preferRelativeResize="0"/>
          <p:nvPr/>
        </p:nvPicPr>
        <p:blipFill rotWithShape="1">
          <a:blip r:embed="rId3">
            <a:alphaModFix/>
          </a:blip>
          <a:srcRect b="0" l="0" r="0" t="0"/>
          <a:stretch/>
        </p:blipFill>
        <p:spPr>
          <a:xfrm>
            <a:off x="2406884" y="2676679"/>
            <a:ext cx="7285703" cy="3497979"/>
          </a:xfrm>
          <a:prstGeom prst="rect">
            <a:avLst/>
          </a:prstGeom>
          <a:noFill/>
          <a:ln>
            <a:noFill/>
          </a:ln>
        </p:spPr>
      </p:pic>
      <p:sp>
        <p:nvSpPr>
          <p:cNvPr id="774" name="Google Shape;774;p35"/>
          <p:cNvSpPr txBox="1"/>
          <p:nvPr/>
        </p:nvSpPr>
        <p:spPr>
          <a:xfrm>
            <a:off x="815567" y="200285"/>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222"/>
              <a:buFont typeface="Calibri"/>
              <a:buNone/>
            </a:pPr>
            <a:r>
              <a:rPr b="1" i="0" lang="ar-MA" sz="2000" u="none" cap="none" strike="noStrike">
                <a:solidFill>
                  <a:srgbClr val="7F7F7F"/>
                </a:solidFill>
                <a:latin typeface="Calibri"/>
                <a:ea typeface="Calibri"/>
                <a:cs typeface="Calibri"/>
                <a:sym typeface="Calibri"/>
              </a:rPr>
              <a:t>نشتغل في ثنائيات لاستخراج موارد الكتابة الإخبارية (انطلاقا من النص النموذج).</a:t>
            </a:r>
            <a:endParaRPr/>
          </a:p>
        </p:txBody>
      </p:sp>
      <p:sp>
        <p:nvSpPr>
          <p:cNvPr id="775" name="Google Shape;775;p35"/>
          <p:cNvSpPr txBox="1"/>
          <p:nvPr/>
        </p:nvSpPr>
        <p:spPr>
          <a:xfrm>
            <a:off x="815567" y="476420"/>
            <a:ext cx="10560865" cy="452824"/>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يواكب المدرس إجابات المتعلمين، ويطلب تدوينها على السبورة، وبعد تعليل الإجابات والتأكد من صحتها ينقل الجدول إلى كراسة المتعلم أو دفتر الدروس (النشاط 2 ص 44) </a:t>
            </a:r>
            <a:endParaRPr b="0" i="0" sz="1200" u="none" cap="none" strike="noStrike">
              <a:solidFill>
                <a:srgbClr val="BFBFBF"/>
              </a:solidFill>
              <a:latin typeface="Arial"/>
              <a:ea typeface="Arial"/>
              <a:cs typeface="Arial"/>
              <a:sym typeface="Arial"/>
            </a:endParaRPr>
          </a:p>
        </p:txBody>
      </p:sp>
      <p:sp>
        <p:nvSpPr>
          <p:cNvPr id="776" name="Google Shape;776;p35"/>
          <p:cNvSpPr txBox="1"/>
          <p:nvPr/>
        </p:nvSpPr>
        <p:spPr>
          <a:xfrm>
            <a:off x="1759974" y="1760927"/>
            <a:ext cx="9439818" cy="470000"/>
          </a:xfrm>
          <a:prstGeom prst="rect">
            <a:avLst/>
          </a:prstGeom>
          <a:solidFill>
            <a:srgbClr val="C7EDFC"/>
          </a:solid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400" u="none" cap="none" strike="noStrike">
                <a:solidFill>
                  <a:schemeClr val="dk1"/>
                </a:solidFill>
                <a:latin typeface="Calibri"/>
                <a:ea typeface="Calibri"/>
                <a:cs typeface="Calibri"/>
                <a:sym typeface="Calibri"/>
              </a:rPr>
              <a:t> يتلقى المدرس الإجابات ويتعهدها بالمواكبة والتعزيز،  ويختار نماذج تدون على السبورة..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36"/>
          <p:cNvSpPr txBox="1"/>
          <p:nvPr>
            <p:ph type="title"/>
          </p:nvPr>
        </p:nvSpPr>
        <p:spPr>
          <a:xfrm>
            <a:off x="594932" y="191638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الآن حان دوركم للاشتغال بشكل ثنائي للإجابة عن الوضعية نفسها انطلاقا من تجاربكم الخاصة </a:t>
            </a:r>
            <a:br>
              <a:rPr lang="ar-MA"/>
            </a:br>
            <a:endParaRPr/>
          </a:p>
        </p:txBody>
      </p:sp>
      <p:sp>
        <p:nvSpPr>
          <p:cNvPr id="782" name="Google Shape;782;p36"/>
          <p:cNvSpPr txBox="1"/>
          <p:nvPr/>
        </p:nvSpPr>
        <p:spPr>
          <a:xfrm>
            <a:off x="1436557" y="198912"/>
            <a:ext cx="9575455" cy="396044"/>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نشتغل في ثنائيات لإتمام استخراج أهم موارد الكتابة الإخبارية من النص النموذج.  </a:t>
            </a:r>
            <a:endParaRPr b="1" i="0" sz="2000" u="none" cap="none" strike="noStrike">
              <a:solidFill>
                <a:srgbClr val="002060"/>
              </a:solidFill>
              <a:latin typeface="Calibri"/>
              <a:ea typeface="Calibri"/>
              <a:cs typeface="Calibri"/>
              <a:sym typeface="Calibri"/>
            </a:endParaRPr>
          </a:p>
        </p:txBody>
      </p:sp>
      <p:sp>
        <p:nvSpPr>
          <p:cNvPr id="783" name="Google Shape;783;p36"/>
          <p:cNvSpPr txBox="1"/>
          <p:nvPr/>
        </p:nvSpPr>
        <p:spPr>
          <a:xfrm>
            <a:off x="943897" y="543353"/>
            <a:ext cx="10413379" cy="461665"/>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1400" u="none" cap="none" strike="noStrike">
                <a:solidFill>
                  <a:srgbClr val="AEAEAE"/>
                </a:solidFill>
                <a:latin typeface="Arial"/>
                <a:ea typeface="Arial"/>
                <a:cs typeface="Arial"/>
                <a:sym typeface="Arial"/>
              </a:rPr>
              <a:t>يوجه المدرس التلاميذ إلى الاشتغال في ثنائيات لإتمام استخراج بعض موارد الكتابة الإخبارية من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b="1" i="0" sz="1200" u="none" cap="none" strike="noStrike">
              <a:solidFill>
                <a:srgbClr val="AEAEAE"/>
              </a:solidFill>
              <a:latin typeface="Arial"/>
              <a:ea typeface="Arial"/>
              <a:cs typeface="Arial"/>
              <a:sym typeface="Arial"/>
            </a:endParaRPr>
          </a:p>
        </p:txBody>
      </p:sp>
      <p:sp>
        <p:nvSpPr>
          <p:cNvPr id="784" name="Google Shape;784;p36"/>
          <p:cNvSpPr txBox="1"/>
          <p:nvPr/>
        </p:nvSpPr>
        <p:spPr>
          <a:xfrm>
            <a:off x="1808116" y="1583696"/>
            <a:ext cx="9154851" cy="461665"/>
          </a:xfrm>
          <a:prstGeom prst="rect">
            <a:avLst/>
          </a:prstGeom>
          <a:solidFill>
            <a:srgbClr val="F6C5AB"/>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002060"/>
                </a:solidFill>
                <a:latin typeface="Arial"/>
                <a:ea typeface="Arial"/>
                <a:cs typeface="Arial"/>
                <a:sym typeface="Arial"/>
              </a:rPr>
              <a:t>ب -  أستخرج من النص موارد الكتابة الإخبارية ( التعابير ـ  أفعال الكلام ـ وأدوات الربط )</a:t>
            </a:r>
            <a:endParaRPr b="1" i="0" sz="2400" u="none" cap="none" strike="noStrike">
              <a:solidFill>
                <a:srgbClr val="002060"/>
              </a:solidFill>
              <a:latin typeface="Arial"/>
              <a:ea typeface="Arial"/>
              <a:cs typeface="Arial"/>
              <a:sym typeface="Arial"/>
            </a:endParaRPr>
          </a:p>
        </p:txBody>
      </p:sp>
      <p:graphicFrame>
        <p:nvGraphicFramePr>
          <p:cNvPr id="785" name="Google Shape;785;p36"/>
          <p:cNvGraphicFramePr/>
          <p:nvPr/>
        </p:nvGraphicFramePr>
        <p:xfrm>
          <a:off x="1540108" y="2377768"/>
          <a:ext cx="3000000" cy="3000000"/>
        </p:xfrm>
        <a:graphic>
          <a:graphicData uri="http://schemas.openxmlformats.org/drawingml/2006/table">
            <a:tbl>
              <a:tblPr bandRow="1" firstRow="1">
                <a:noFill/>
                <a:tableStyleId>{CF4DF2BE-9A47-41F9-B4D3-28A7242FC641}</a:tableStyleId>
              </a:tblPr>
              <a:tblGrid>
                <a:gridCol w="2874575"/>
                <a:gridCol w="3608450"/>
                <a:gridCol w="2885350"/>
              </a:tblGrid>
              <a:tr h="531675">
                <a:tc gridSpan="3">
                  <a:txBody>
                    <a:bodyPr/>
                    <a:lstStyle/>
                    <a:p>
                      <a:pPr indent="0" lvl="0" marL="0" marR="0" rtl="1" algn="ctr">
                        <a:spcBef>
                          <a:spcPts val="0"/>
                        </a:spcBef>
                        <a:spcAft>
                          <a:spcPts val="0"/>
                        </a:spcAft>
                        <a:buNone/>
                      </a:pPr>
                      <a:r>
                        <a:rPr b="1" lang="ar-MA" sz="2400" u="none" cap="none" strike="noStrike">
                          <a:solidFill>
                            <a:srgbClr val="002060"/>
                          </a:solidFill>
                          <a:latin typeface="Arial"/>
                          <a:ea typeface="Arial"/>
                          <a:cs typeface="Arial"/>
                          <a:sym typeface="Arial"/>
                        </a:rPr>
                        <a:t>موارد الكتابة الإخبارية</a:t>
                      </a:r>
                      <a:endParaRPr b="1" sz="2400" u="none" cap="none" strike="noStrike">
                        <a:solidFill>
                          <a:srgbClr val="002060"/>
                        </a:solidFill>
                        <a:latin typeface="Arial"/>
                        <a:ea typeface="Arial"/>
                        <a:cs typeface="Arial"/>
                        <a:sym typeface="Arial"/>
                      </a:endParaRPr>
                    </a:p>
                  </a:txBody>
                  <a:tcPr marT="45725" marB="45725" marR="91450" marL="91450"/>
                </a:tc>
                <a:tc hMerge="1"/>
                <a:tc hMerge="1"/>
              </a:tr>
              <a:tr h="564950">
                <a:tc>
                  <a:txBody>
                    <a:bodyPr/>
                    <a:lstStyle/>
                    <a:p>
                      <a:pPr indent="0" lvl="0" marL="0" marR="0" rtl="0" algn="ctr">
                        <a:spcBef>
                          <a:spcPts val="0"/>
                        </a:spcBef>
                        <a:spcAft>
                          <a:spcPts val="0"/>
                        </a:spcAft>
                        <a:buNone/>
                      </a:pPr>
                      <a:r>
                        <a:rPr b="1" lang="ar-MA" sz="2400" u="none" cap="none" strike="noStrike">
                          <a:solidFill>
                            <a:srgbClr val="002060"/>
                          </a:solidFill>
                          <a:latin typeface="Arial"/>
                          <a:ea typeface="Arial"/>
                          <a:cs typeface="Arial"/>
                          <a:sym typeface="Arial"/>
                        </a:rPr>
                        <a:t>أدوات الربط </a:t>
                      </a:r>
                      <a:endParaRPr b="1" sz="2400" u="none" cap="none" strike="noStrike">
                        <a:solidFill>
                          <a:srgbClr val="002060"/>
                        </a:solidFill>
                        <a:latin typeface="Arial"/>
                        <a:ea typeface="Arial"/>
                        <a:cs typeface="Arial"/>
                        <a:sym typeface="Arial"/>
                      </a:endParaRPr>
                    </a:p>
                  </a:txBody>
                  <a:tcPr marT="45725" marB="45725" marR="91450" marL="91450"/>
                </a:tc>
                <a:tc>
                  <a:txBody>
                    <a:bodyPr/>
                    <a:lstStyle/>
                    <a:p>
                      <a:pPr indent="0" lvl="0" marL="0" marR="0" rtl="0" algn="ctr">
                        <a:spcBef>
                          <a:spcPts val="0"/>
                        </a:spcBef>
                        <a:spcAft>
                          <a:spcPts val="0"/>
                        </a:spcAft>
                        <a:buNone/>
                      </a:pPr>
                      <a:r>
                        <a:rPr b="1" lang="ar-MA" sz="2400" u="none" cap="none" strike="noStrike">
                          <a:solidFill>
                            <a:srgbClr val="002060"/>
                          </a:solidFill>
                          <a:latin typeface="Arial"/>
                          <a:ea typeface="Arial"/>
                          <a:cs typeface="Arial"/>
                          <a:sym typeface="Arial"/>
                        </a:rPr>
                        <a:t>أفعال الكلام</a:t>
                      </a:r>
                      <a:endParaRPr b="1" sz="2400" u="none" cap="none" strike="noStrike">
                        <a:solidFill>
                          <a:srgbClr val="002060"/>
                        </a:solidFill>
                        <a:latin typeface="Arial"/>
                        <a:ea typeface="Arial"/>
                        <a:cs typeface="Arial"/>
                        <a:sym typeface="Arial"/>
                      </a:endParaRPr>
                    </a:p>
                  </a:txBody>
                  <a:tcPr marT="45725" marB="45725" marR="91450" marL="91450"/>
                </a:tc>
                <a:tc>
                  <a:txBody>
                    <a:bodyPr/>
                    <a:lstStyle/>
                    <a:p>
                      <a:pPr indent="0" lvl="0" marL="0" marR="0" rtl="0" algn="ctr">
                        <a:spcBef>
                          <a:spcPts val="0"/>
                        </a:spcBef>
                        <a:spcAft>
                          <a:spcPts val="0"/>
                        </a:spcAft>
                        <a:buNone/>
                      </a:pPr>
                      <a:r>
                        <a:rPr b="1" lang="ar-MA" sz="2400" u="none" cap="none" strike="noStrike">
                          <a:solidFill>
                            <a:srgbClr val="002060"/>
                          </a:solidFill>
                          <a:latin typeface="Arial"/>
                          <a:ea typeface="Arial"/>
                          <a:cs typeface="Arial"/>
                          <a:sym typeface="Arial"/>
                        </a:rPr>
                        <a:t>التعابير </a:t>
                      </a:r>
                      <a:endParaRPr b="1" sz="2400" u="none" cap="none" strike="noStrike">
                        <a:solidFill>
                          <a:srgbClr val="002060"/>
                        </a:solidFill>
                        <a:latin typeface="Arial"/>
                        <a:ea typeface="Arial"/>
                        <a:cs typeface="Arial"/>
                        <a:sym typeface="Arial"/>
                      </a:endParaRPr>
                    </a:p>
                  </a:txBody>
                  <a:tcPr marT="45725" marB="45725" marR="91450" marL="91450"/>
                </a:tc>
              </a:tr>
              <a:tr h="539225">
                <a:tc>
                  <a:txBody>
                    <a:bodyPr/>
                    <a:lstStyle/>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فِي خُطْوَةٍ...</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وَتَقُومُ بِعَرْضِ...</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خُصُوصًا...</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وَقَدْ أَثَارَ..</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وَفْقًا لِـ..</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هَذَا النَّوْعُ مِنَ..</a:t>
                      </a:r>
                      <a:endParaRPr/>
                    </a:p>
                    <a:p>
                      <a:pPr indent="0" lvl="0" marL="0" marR="0" rtl="1" algn="r">
                        <a:spcBef>
                          <a:spcPts val="0"/>
                        </a:spcBef>
                        <a:spcAft>
                          <a:spcPts val="0"/>
                        </a:spcAft>
                        <a:buNone/>
                      </a:pPr>
                      <a:r>
                        <a:rPr lang="ar-MA" sz="2400" u="none" cap="none" strike="noStrike">
                          <a:solidFill>
                            <a:schemeClr val="dk1"/>
                          </a:solidFill>
                          <a:latin typeface="Calibri"/>
                          <a:ea typeface="Calibri"/>
                          <a:cs typeface="Calibri"/>
                          <a:sym typeface="Calibri"/>
                        </a:rPr>
                        <a:t>- قَرِيبًا...</a:t>
                      </a:r>
                      <a:endParaRPr b="1" sz="28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MA" sz="2400" u="none" cap="none" strike="noStrike">
                          <a:solidFill>
                            <a:schemeClr val="dk1"/>
                          </a:solidFill>
                          <a:latin typeface="Calibri"/>
                          <a:ea typeface="Calibri"/>
                          <a:cs typeface="Calibri"/>
                          <a:sym typeface="Calibri"/>
                        </a:rPr>
                        <a:t>- فعل تقريري: </a:t>
                      </a:r>
                      <a:r>
                        <a:rPr lang="ar-MA" sz="2400" u="none" cap="none" strike="noStrike">
                          <a:solidFill>
                            <a:schemeClr val="dk1"/>
                          </a:solidFill>
                          <a:latin typeface="Calibri"/>
                          <a:ea typeface="Calibri"/>
                          <a:cs typeface="Calibri"/>
                          <a:sym typeface="Calibri"/>
                        </a:rPr>
                        <a:t>أَعْلَنَتْ- نَشَرَتْ</a:t>
                      </a:r>
                      <a:endParaRPr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1" lang="ar-MA" sz="2400" u="none" cap="none" strike="noStrike">
                          <a:solidFill>
                            <a:schemeClr val="dk1"/>
                          </a:solidFill>
                          <a:latin typeface="Calibri"/>
                          <a:ea typeface="Calibri"/>
                          <a:cs typeface="Calibri"/>
                          <a:sym typeface="Calibri"/>
                        </a:rPr>
                        <a:t>- فعل إخباري:</a:t>
                      </a:r>
                      <a:r>
                        <a:rPr lang="ar-MA" sz="2400" u="none" cap="none" strike="noStrike">
                          <a:solidFill>
                            <a:schemeClr val="dk1"/>
                          </a:solidFill>
                          <a:latin typeface="Calibri"/>
                          <a:ea typeface="Calibri"/>
                          <a:cs typeface="Calibri"/>
                          <a:sym typeface="Calibri"/>
                        </a:rPr>
                        <a:t> تَعْمَلُ- تَقُومُ</a:t>
                      </a:r>
                      <a:endParaRPr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1" lang="ar-MA" sz="2400" u="none" cap="none" strike="noStrike">
                          <a:solidFill>
                            <a:schemeClr val="dk1"/>
                          </a:solidFill>
                          <a:latin typeface="Calibri"/>
                          <a:ea typeface="Calibri"/>
                          <a:cs typeface="Calibri"/>
                          <a:sym typeface="Calibri"/>
                        </a:rPr>
                        <a:t>- فعل تفسيري: </a:t>
                      </a:r>
                      <a:r>
                        <a:rPr lang="ar-MA" sz="2400" u="none" cap="none" strike="noStrike">
                          <a:solidFill>
                            <a:schemeClr val="dk1"/>
                          </a:solidFill>
                          <a:latin typeface="Calibri"/>
                          <a:ea typeface="Calibri"/>
                          <a:cs typeface="Calibri"/>
                          <a:sym typeface="Calibri"/>
                        </a:rPr>
                        <a:t>يُسَاعِدُ- أَثَارَ</a:t>
                      </a:r>
                      <a:endParaRPr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1" lang="ar-MA" sz="2400" u="none" cap="none" strike="noStrike">
                          <a:solidFill>
                            <a:schemeClr val="dk1"/>
                          </a:solidFill>
                          <a:latin typeface="Calibri"/>
                          <a:ea typeface="Calibri"/>
                          <a:cs typeface="Calibri"/>
                          <a:sym typeface="Calibri"/>
                        </a:rPr>
                        <a:t>- فعل توقعي: </a:t>
                      </a:r>
                      <a:r>
                        <a:rPr lang="ar-MA" sz="2400" u="none" cap="none" strike="noStrike">
                          <a:solidFill>
                            <a:schemeClr val="dk1"/>
                          </a:solidFill>
                          <a:latin typeface="Calibri"/>
                          <a:ea typeface="Calibri"/>
                          <a:cs typeface="Calibri"/>
                          <a:sym typeface="Calibri"/>
                        </a:rPr>
                        <a:t>سَيَتِمُّ طَرْحُ</a:t>
                      </a:r>
                      <a:endParaRPr sz="2400" u="none" cap="none" strike="noStrike">
                        <a:solidFill>
                          <a:schemeClr val="dk1"/>
                        </a:solidFill>
                        <a:latin typeface="Calibri"/>
                        <a:ea typeface="Calibri"/>
                        <a:cs typeface="Calibri"/>
                        <a:sym typeface="Calibri"/>
                      </a:endParaRPr>
                    </a:p>
                  </a:txBody>
                  <a:tcPr marT="45725" marB="45725" marR="91450" marL="91450"/>
                </a:tc>
                <a:tc>
                  <a:txBody>
                    <a:bodyPr/>
                    <a:lstStyle/>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فِي خُطْوَةٍ تِقْنِيَّةٍ مُبْهِرَةٍ"</a:t>
                      </a:r>
                      <a:endParaRPr sz="24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 أَعْلَنَتْ شَرِكَةُ...</a:t>
                      </a:r>
                      <a:endParaRPr/>
                    </a:p>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 وَفْقًا لِلشَّرِكَةِ المُطَوِّرَةِ</a:t>
                      </a:r>
                      <a:endParaRPr sz="24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 يُبَيِّنُ هَذَا الاِخْتِرَاعُ...</a:t>
                      </a:r>
                      <a:endParaRPr sz="24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 قَرِيبًا فِي الأَسْوَاقِ...</a:t>
                      </a:r>
                      <a:endParaRPr sz="24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2400"/>
                        <a:buFont typeface="Courier New"/>
                        <a:buChar char="o"/>
                      </a:pPr>
                      <a:r>
                        <a:rPr lang="ar-MA" sz="2400" u="none" cap="none" strike="noStrike">
                          <a:solidFill>
                            <a:schemeClr val="dk1"/>
                          </a:solidFill>
                          <a:latin typeface="Calibri"/>
                          <a:ea typeface="Calibri"/>
                          <a:cs typeface="Calibri"/>
                          <a:sym typeface="Calibri"/>
                        </a:rPr>
                        <a:t>............................</a:t>
                      </a:r>
                      <a:endParaRPr sz="2400" u="none" cap="none" strike="noStrike">
                        <a:solidFill>
                          <a:schemeClr val="dk1"/>
                        </a:solidFill>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grpSp>
        <p:nvGrpSpPr>
          <p:cNvPr id="790" name="Google Shape;790;p37"/>
          <p:cNvGrpSpPr/>
          <p:nvPr/>
        </p:nvGrpSpPr>
        <p:grpSpPr>
          <a:xfrm>
            <a:off x="5130955" y="1706886"/>
            <a:ext cx="6054377" cy="3711725"/>
            <a:chOff x="1715066" y="1103461"/>
            <a:chExt cx="5717724" cy="3124203"/>
          </a:xfrm>
        </p:grpSpPr>
        <p:sp>
          <p:nvSpPr>
            <p:cNvPr id="791" name="Google Shape;791;p3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92" name="Google Shape;792;p3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793" name="Google Shape;793;p37"/>
          <p:cNvSpPr txBox="1"/>
          <p:nvPr/>
        </p:nvSpPr>
        <p:spPr>
          <a:xfrm>
            <a:off x="5223539" y="2321004"/>
            <a:ext cx="5869200" cy="4124206"/>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44546A"/>
              </a:buClr>
              <a:buSzPts val="4800"/>
              <a:buFont typeface="Calibri"/>
              <a:buNone/>
            </a:pPr>
            <a:r>
              <a:rPr b="1" i="0" lang="ar-MA" sz="4800" u="none" cap="none" strike="noStrike">
                <a:solidFill>
                  <a:srgbClr val="44546A"/>
                </a:solidFill>
                <a:latin typeface="Calibri"/>
                <a:ea typeface="Calibri"/>
                <a:cs typeface="Calibri"/>
                <a:sym typeface="Calibri"/>
              </a:rPr>
              <a:t>النشاط الثالث:</a:t>
            </a:r>
            <a:endParaRPr b="0" i="0" sz="1800" u="none" cap="none" strike="noStrike">
              <a:solidFill>
                <a:schemeClr val="dk1"/>
              </a:solidFill>
              <a:latin typeface="Arial"/>
              <a:ea typeface="Arial"/>
              <a:cs typeface="Arial"/>
              <a:sym typeface="Arial"/>
            </a:endParaRPr>
          </a:p>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استنتاج خطاطة النص الإخباري</a:t>
            </a:r>
            <a:endParaRPr/>
          </a:p>
          <a:p>
            <a:pPr indent="0" lvl="0" marL="0" marR="0" rtl="1" algn="ctr">
              <a:lnSpc>
                <a:spcPct val="100000"/>
              </a:lnSpc>
              <a:spcBef>
                <a:spcPts val="0"/>
              </a:spcBef>
              <a:spcAft>
                <a:spcPts val="0"/>
              </a:spcAft>
              <a:buClr>
                <a:srgbClr val="000000"/>
              </a:buClr>
              <a:buSzPts val="9600"/>
              <a:buFont typeface="Arial"/>
              <a:buNone/>
            </a:pP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(20  دقيقة)</a:t>
            </a:r>
            <a:endParaRPr b="1" i="0" sz="2800" u="none" cap="none" strike="noStrike">
              <a:solidFill>
                <a:srgbClr val="44546A"/>
              </a:solidFill>
              <a:latin typeface="Calibri"/>
              <a:ea typeface="Calibri"/>
              <a:cs typeface="Calibri"/>
              <a:sym typeface="Calibri"/>
            </a:endParaRPr>
          </a:p>
        </p:txBody>
      </p:sp>
      <p:pic>
        <p:nvPicPr>
          <p:cNvPr id="794" name="Google Shape;794;p37"/>
          <p:cNvPicPr preferRelativeResize="0"/>
          <p:nvPr/>
        </p:nvPicPr>
        <p:blipFill rotWithShape="1">
          <a:blip r:embed="rId3">
            <a:alphaModFix/>
          </a:blip>
          <a:srcRect b="0" l="0" r="0" t="0"/>
          <a:stretch/>
        </p:blipFill>
        <p:spPr>
          <a:xfrm>
            <a:off x="495063" y="1706886"/>
            <a:ext cx="3503492" cy="254592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38"/>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00" name="Google Shape;800;p38"/>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801" name="Google Shape;801;p38"/>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802" name="Google Shape;802;p38"/>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803" name="Google Shape;803;p38"/>
          <p:cNvSpPr txBox="1"/>
          <p:nvPr/>
        </p:nvSpPr>
        <p:spPr>
          <a:xfrm>
            <a:off x="344129" y="110718"/>
            <a:ext cx="11022719"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F7F7F"/>
                </a:solidFill>
                <a:latin typeface="Calibri"/>
                <a:ea typeface="Calibri"/>
                <a:cs typeface="Calibri"/>
                <a:sym typeface="Calibri"/>
              </a:rPr>
              <a:t>ننتقل في هذا النشاط إلى تعرف خطاطة النص الإخباري، وسنبدأ بمرحلة المقدمة، انتبهوا جيدا سأشرح لكم المهمة </a:t>
            </a:r>
            <a:endParaRPr/>
          </a:p>
        </p:txBody>
      </p:sp>
      <p:sp>
        <p:nvSpPr>
          <p:cNvPr id="804" name="Google Shape;804;p38"/>
          <p:cNvSpPr txBox="1"/>
          <p:nvPr/>
        </p:nvSpPr>
        <p:spPr>
          <a:xfrm>
            <a:off x="712082" y="574028"/>
            <a:ext cx="10541696"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b="0" i="0" lang="ar-MA" sz="1400" u="none" cap="none" strike="noStrike">
                <a:solidFill>
                  <a:srgbClr val="323F4F"/>
                </a:solidFill>
                <a:latin typeface="Calibri"/>
                <a:ea typeface="Calibri"/>
                <a:cs typeface="Calibri"/>
                <a:sym typeface="Calibri"/>
              </a:rPr>
              <a:t>يدعو المدرس المتعلمين إلى الانتباه ويشرح لهم المهمة، ثم يشرع في نمذجة خطاطة النص الإخباري مذكرا بماهيته ومكوناته،  مصرحا بالخطوات المتبعة، وبكيفية الإنجاز حتى يتمكن التلاميذ من إنجاز المهمة على نفس المنوال. </a:t>
            </a:r>
            <a:endParaRPr b="0" i="1" sz="1400" u="none" cap="none" strike="noStrike">
              <a:solidFill>
                <a:srgbClr val="AEABAB"/>
              </a:solidFill>
              <a:latin typeface="Calibri"/>
              <a:ea typeface="Calibri"/>
              <a:cs typeface="Calibri"/>
              <a:sym typeface="Calibri"/>
            </a:endParaRPr>
          </a:p>
        </p:txBody>
      </p:sp>
      <p:pic>
        <p:nvPicPr>
          <p:cNvPr id="805" name="Google Shape;805;p38"/>
          <p:cNvPicPr preferRelativeResize="0"/>
          <p:nvPr/>
        </p:nvPicPr>
        <p:blipFill rotWithShape="1">
          <a:blip r:embed="rId4">
            <a:alphaModFix/>
          </a:blip>
          <a:srcRect b="0" l="0" r="0" t="0"/>
          <a:stretch/>
        </p:blipFill>
        <p:spPr>
          <a:xfrm>
            <a:off x="1293929" y="2138581"/>
            <a:ext cx="9378002" cy="299774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39"/>
          <p:cNvSpPr/>
          <p:nvPr/>
        </p:nvSpPr>
        <p:spPr>
          <a:xfrm>
            <a:off x="10285532" y="4917801"/>
            <a:ext cx="936370" cy="936371"/>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811" name="Google Shape;811;p39"/>
          <p:cNvSpPr/>
          <p:nvPr/>
        </p:nvSpPr>
        <p:spPr>
          <a:xfrm>
            <a:off x="8649325" y="5060928"/>
            <a:ext cx="1716762" cy="6501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i="0" lang="ar-MA" sz="3600" u="none" cap="none" strike="noStrike">
                <a:solidFill>
                  <a:srgbClr val="000000"/>
                </a:solidFill>
                <a:latin typeface="Calibri"/>
                <a:ea typeface="Calibri"/>
                <a:cs typeface="Calibri"/>
                <a:sym typeface="Calibri"/>
              </a:rPr>
              <a:t>15 دقيقة</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40"/>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17" name="Google Shape;817;p40"/>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818" name="Google Shape;818;p40"/>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819" name="Google Shape;819;p40"/>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820" name="Google Shape;820;p40"/>
          <p:cNvSpPr txBox="1"/>
          <p:nvPr/>
        </p:nvSpPr>
        <p:spPr>
          <a:xfrm>
            <a:off x="344129" y="110718"/>
            <a:ext cx="11022719"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F7F7F"/>
                </a:solidFill>
                <a:latin typeface="Calibri"/>
                <a:ea typeface="Calibri"/>
                <a:cs typeface="Calibri"/>
                <a:sym typeface="Calibri"/>
              </a:rPr>
              <a:t>ننتقل في هذا النشاط إلى تعرف خطاطة النص الإخباري، انتبهوا جيدا سأشرح لكم المهمة </a:t>
            </a:r>
            <a:endParaRPr/>
          </a:p>
        </p:txBody>
      </p:sp>
      <p:sp>
        <p:nvSpPr>
          <p:cNvPr id="821" name="Google Shape;821;p40"/>
          <p:cNvSpPr txBox="1"/>
          <p:nvPr/>
        </p:nvSpPr>
        <p:spPr>
          <a:xfrm>
            <a:off x="836437" y="562478"/>
            <a:ext cx="10541696"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b="0" i="0" lang="ar-MA" sz="1400" u="none" cap="none" strike="noStrike">
                <a:solidFill>
                  <a:srgbClr val="323F4F"/>
                </a:solidFill>
                <a:latin typeface="Calibri"/>
                <a:ea typeface="Calibri"/>
                <a:cs typeface="Calibri"/>
                <a:sym typeface="Calibri"/>
              </a:rPr>
              <a:t>يدعو المدرس المتعلمين إلى الانتباه ويشرح لهم المهمة، ثم يشرع في نمذجة خطاطة النص الإخباري مذكرا بماهيته ومكوناته،  مصرحا بالخطوات المتبعة، وبكيفية الإنجاز حتى يتمكن التلاميذ من إنجاز المهمة على نفس المنوال. </a:t>
            </a:r>
            <a:endParaRPr b="0" i="1" sz="1400" u="none" cap="none" strike="noStrike">
              <a:solidFill>
                <a:srgbClr val="AEABAB"/>
              </a:solidFill>
              <a:latin typeface="Calibri"/>
              <a:ea typeface="Calibri"/>
              <a:cs typeface="Calibri"/>
              <a:sym typeface="Calibri"/>
            </a:endParaRPr>
          </a:p>
        </p:txBody>
      </p:sp>
      <p:sp>
        <p:nvSpPr>
          <p:cNvPr id="822" name="Google Shape;822;p40"/>
          <p:cNvSpPr txBox="1"/>
          <p:nvPr/>
        </p:nvSpPr>
        <p:spPr>
          <a:xfrm>
            <a:off x="1831414" y="1033652"/>
            <a:ext cx="8379386" cy="1200329"/>
          </a:xfrm>
          <a:prstGeom prst="rect">
            <a:avLst/>
          </a:pr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3200" u="none" cap="none" strike="noStrike">
                <a:solidFill>
                  <a:srgbClr val="002060"/>
                </a:solidFill>
                <a:latin typeface="Sakkal Majalla"/>
                <a:ea typeface="Sakkal Majalla"/>
                <a:cs typeface="Sakkal Majalla"/>
                <a:sym typeface="Sakkal Majalla"/>
              </a:rPr>
              <a:t>-الخطاطة النص الإخباري</a:t>
            </a:r>
            <a:endParaRPr/>
          </a:p>
          <a:p>
            <a:pPr indent="0" lvl="0" marL="0" marR="0" rtl="1" algn="ctr">
              <a:spcBef>
                <a:spcPts val="0"/>
              </a:spcBef>
              <a:spcAft>
                <a:spcPts val="0"/>
              </a:spcAft>
              <a:buNone/>
            </a:pPr>
            <a:r>
              <a:rPr b="1" i="0" lang="ar-MA" sz="2000" u="none" cap="none" strike="noStrike">
                <a:solidFill>
                  <a:schemeClr val="dk1"/>
                </a:solidFill>
                <a:latin typeface="Calibri"/>
                <a:ea typeface="Calibri"/>
                <a:cs typeface="Calibri"/>
                <a:sym typeface="Calibri"/>
              </a:rPr>
              <a:t>النص الإخباري</a:t>
            </a:r>
            <a:r>
              <a:rPr b="0" i="0" lang="ar-MA" sz="2000" u="none" cap="none" strike="noStrike">
                <a:solidFill>
                  <a:schemeClr val="dk1"/>
                </a:solidFill>
                <a:latin typeface="Calibri"/>
                <a:ea typeface="Calibri"/>
                <a:cs typeface="Calibri"/>
                <a:sym typeface="Calibri"/>
              </a:rPr>
              <a:t> هو نص يهدف إلى نقل خبر أو حدث واقعي بموضوعية ودقة، دون إبداء رأي شخصي</a:t>
            </a:r>
            <a:endParaRPr/>
          </a:p>
          <a:p>
            <a:pPr indent="0" lvl="0" marL="0" marR="0" rtl="1" algn="ctr">
              <a:spcBef>
                <a:spcPts val="0"/>
              </a:spcBef>
              <a:spcAft>
                <a:spcPts val="0"/>
              </a:spcAft>
              <a:buNone/>
            </a:pPr>
            <a:r>
              <a:rPr b="1" i="0" lang="ar-MA" sz="2000" u="none" cap="none" strike="noStrike">
                <a:solidFill>
                  <a:srgbClr val="002060"/>
                </a:solidFill>
                <a:latin typeface="Calibri"/>
                <a:ea typeface="Calibri"/>
                <a:cs typeface="Calibri"/>
                <a:sym typeface="Calibri"/>
              </a:rPr>
              <a:t>وفق مخطط منظم يتكون من: العنوان- المقدمة- العرض- الخاتمة</a:t>
            </a:r>
            <a:endParaRPr/>
          </a:p>
        </p:txBody>
      </p:sp>
      <p:sp>
        <p:nvSpPr>
          <p:cNvPr id="823" name="Google Shape;823;p40"/>
          <p:cNvSpPr txBox="1"/>
          <p:nvPr/>
        </p:nvSpPr>
        <p:spPr>
          <a:xfrm>
            <a:off x="9428035" y="3304038"/>
            <a:ext cx="1812979"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rgbClr val="0070C0"/>
                </a:solidFill>
                <a:latin typeface="Sakkal Majalla"/>
                <a:ea typeface="Sakkal Majalla"/>
                <a:cs typeface="Sakkal Majalla"/>
                <a:sym typeface="Sakkal Majalla"/>
              </a:rPr>
              <a:t>العنوان:</a:t>
            </a:r>
            <a:endParaRPr b="1" i="0" sz="1400" u="none" cap="none" strike="noStrike">
              <a:solidFill>
                <a:srgbClr val="002060"/>
              </a:solidFill>
              <a:latin typeface="Sakkal Majalla"/>
              <a:ea typeface="Sakkal Majalla"/>
              <a:cs typeface="Sakkal Majalla"/>
              <a:sym typeface="Sakkal Majalla"/>
            </a:endParaRPr>
          </a:p>
        </p:txBody>
      </p:sp>
      <p:sp>
        <p:nvSpPr>
          <p:cNvPr id="824" name="Google Shape;824;p40"/>
          <p:cNvSpPr/>
          <p:nvPr/>
        </p:nvSpPr>
        <p:spPr>
          <a:xfrm rot="-5400000">
            <a:off x="5649568" y="-1430501"/>
            <a:ext cx="858449" cy="8264013"/>
          </a:xfrm>
          <a:prstGeom prst="rightBrace">
            <a:avLst>
              <a:gd fmla="val 8333" name="adj1"/>
              <a:gd fmla="val 50000" name="adj2"/>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825" name="Google Shape;825;p40"/>
          <p:cNvSpPr txBox="1"/>
          <p:nvPr/>
        </p:nvSpPr>
        <p:spPr>
          <a:xfrm>
            <a:off x="9507793" y="3871468"/>
            <a:ext cx="1921343" cy="2246769"/>
          </a:xfrm>
          <a:prstGeom prst="rect">
            <a:avLst/>
          </a:prstGeom>
          <a:solidFill>
            <a:srgbClr val="C7EDFC"/>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Sakkal Majalla"/>
                <a:ea typeface="Sakkal Majalla"/>
                <a:cs typeface="Sakkal Majalla"/>
                <a:sym typeface="Sakkal Majalla"/>
              </a:rPr>
              <a:t>يكون مختصرا ودالا على مضمون الخبر؛</a:t>
            </a:r>
            <a:endParaRPr/>
          </a:p>
          <a:p>
            <a:pPr indent="-342900" lvl="0" marL="34290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Sakkal Majalla"/>
                <a:ea typeface="Sakkal Majalla"/>
                <a:cs typeface="Sakkal Majalla"/>
                <a:sym typeface="Sakkal Majalla"/>
              </a:rPr>
              <a:t>يجيب غالبا عن سؤال: </a:t>
            </a:r>
            <a:r>
              <a:rPr b="1" i="0" lang="ar-MA" sz="2000" u="none" cap="none" strike="noStrike">
                <a:solidFill>
                  <a:srgbClr val="C00000"/>
                </a:solidFill>
                <a:latin typeface="Sakkal Majalla"/>
                <a:ea typeface="Sakkal Majalla"/>
                <a:cs typeface="Sakkal Majalla"/>
                <a:sym typeface="Sakkal Majalla"/>
              </a:rPr>
              <a:t>ماذا حدث؟</a:t>
            </a:r>
            <a:endParaRPr/>
          </a:p>
          <a:p>
            <a:pPr indent="-342900" lvl="0" marL="34290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Sakkal Majalla"/>
                <a:ea typeface="Sakkal Majalla"/>
                <a:cs typeface="Sakkal Majalla"/>
                <a:sym typeface="Sakkal Majalla"/>
              </a:rPr>
              <a:t>يجذب القارئ دون مبالغة.</a:t>
            </a:r>
            <a:endParaRPr/>
          </a:p>
        </p:txBody>
      </p:sp>
      <p:sp>
        <p:nvSpPr>
          <p:cNvPr id="826" name="Google Shape;826;p40"/>
          <p:cNvSpPr txBox="1"/>
          <p:nvPr/>
        </p:nvSpPr>
        <p:spPr>
          <a:xfrm>
            <a:off x="4269716" y="3316441"/>
            <a:ext cx="2423612"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ctr">
              <a:spcBef>
                <a:spcPts val="0"/>
              </a:spcBef>
              <a:spcAft>
                <a:spcPts val="0"/>
              </a:spcAft>
              <a:buClr>
                <a:srgbClr val="0070C0"/>
              </a:buClr>
              <a:buSzPts val="2400"/>
              <a:buFont typeface="Arial"/>
              <a:buChar char="•"/>
            </a:pPr>
            <a:r>
              <a:rPr b="1" i="0" lang="ar-MA" sz="2400" u="none" cap="none" strike="noStrike">
                <a:solidFill>
                  <a:srgbClr val="0070C0"/>
                </a:solidFill>
                <a:latin typeface="Sakkal Majalla"/>
                <a:ea typeface="Sakkal Majalla"/>
                <a:cs typeface="Sakkal Majalla"/>
                <a:sym typeface="Sakkal Majalla"/>
              </a:rPr>
              <a:t>العرض:</a:t>
            </a:r>
            <a:endParaRPr b="1" i="0" sz="1400" u="none" cap="none" strike="noStrike">
              <a:solidFill>
                <a:srgbClr val="0070C0"/>
              </a:solidFill>
              <a:latin typeface="Sakkal Majalla"/>
              <a:ea typeface="Sakkal Majalla"/>
              <a:cs typeface="Sakkal Majalla"/>
              <a:sym typeface="Sakkal Majalla"/>
            </a:endParaRPr>
          </a:p>
        </p:txBody>
      </p:sp>
      <p:sp>
        <p:nvSpPr>
          <p:cNvPr id="827" name="Google Shape;827;p40"/>
          <p:cNvSpPr txBox="1"/>
          <p:nvPr/>
        </p:nvSpPr>
        <p:spPr>
          <a:xfrm>
            <a:off x="1014057" y="3274460"/>
            <a:ext cx="2035277"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rgbClr val="0070C0"/>
                </a:solidFill>
                <a:latin typeface="Sakkal Majalla"/>
                <a:ea typeface="Sakkal Majalla"/>
                <a:cs typeface="Sakkal Majalla"/>
                <a:sym typeface="Sakkal Majalla"/>
              </a:rPr>
              <a:t>الخاتمة:</a:t>
            </a:r>
            <a:endParaRPr b="1" i="0" sz="1400" u="none" cap="none" strike="noStrike">
              <a:solidFill>
                <a:srgbClr val="0070C0"/>
              </a:solidFill>
              <a:latin typeface="Sakkal Majalla"/>
              <a:ea typeface="Sakkal Majalla"/>
              <a:cs typeface="Sakkal Majalla"/>
              <a:sym typeface="Sakkal Majalla"/>
            </a:endParaRPr>
          </a:p>
        </p:txBody>
      </p:sp>
      <p:sp>
        <p:nvSpPr>
          <p:cNvPr id="828" name="Google Shape;828;p40"/>
          <p:cNvSpPr txBox="1"/>
          <p:nvPr/>
        </p:nvSpPr>
        <p:spPr>
          <a:xfrm>
            <a:off x="6892764" y="3865103"/>
            <a:ext cx="2423612" cy="2739211"/>
          </a:xfrm>
          <a:prstGeom prst="rect">
            <a:avLst/>
          </a:prstGeom>
          <a:solidFill>
            <a:srgbClr val="C7EDFC"/>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Sakkal Majalla"/>
                <a:ea typeface="Sakkal Majalla"/>
                <a:cs typeface="Sakkal Majalla"/>
                <a:sym typeface="Sakkal Majalla"/>
              </a:rPr>
              <a:t>تُعدّ أهم جزء في الخبر، وتُسمّى أحيانا الفقرة الإخبارية.</a:t>
            </a:r>
            <a:endParaRPr/>
          </a:p>
          <a:p>
            <a:pPr indent="-342900" lvl="0" marL="342900" marR="0" rtl="1" algn="r">
              <a:spcBef>
                <a:spcPts val="0"/>
              </a:spcBef>
              <a:spcAft>
                <a:spcPts val="0"/>
              </a:spcAft>
              <a:buClr>
                <a:schemeClr val="dk1"/>
              </a:buClr>
              <a:buSzPts val="1800"/>
              <a:buFont typeface="Arial"/>
              <a:buChar char="•"/>
            </a:pPr>
            <a:r>
              <a:rPr b="0" i="0" lang="ar-MA" sz="1800" u="none" cap="none" strike="noStrike">
                <a:solidFill>
                  <a:schemeClr val="dk1"/>
                </a:solidFill>
                <a:latin typeface="Arial"/>
                <a:ea typeface="Arial"/>
                <a:cs typeface="Arial"/>
                <a:sym typeface="Arial"/>
              </a:rPr>
              <a:t> </a:t>
            </a:r>
            <a:r>
              <a:rPr b="1" i="0" lang="ar-MA" sz="2000" u="none" cap="none" strike="noStrike">
                <a:solidFill>
                  <a:srgbClr val="002060"/>
                </a:solidFill>
                <a:latin typeface="Sakkal Majalla"/>
                <a:ea typeface="Sakkal Majalla"/>
                <a:cs typeface="Sakkal Majalla"/>
                <a:sym typeface="Sakkal Majalla"/>
              </a:rPr>
              <a:t>تجيب عن الأسئلة الأساسية للخبر:</a:t>
            </a:r>
            <a:endParaRPr/>
          </a:p>
          <a:p>
            <a:pPr indent="-342900" lvl="0" marL="342900" marR="0" rtl="1" algn="r">
              <a:spcBef>
                <a:spcPts val="0"/>
              </a:spcBef>
              <a:spcAft>
                <a:spcPts val="0"/>
              </a:spcAft>
              <a:buClr>
                <a:srgbClr val="002060"/>
              </a:buClr>
              <a:buSzPts val="1800"/>
              <a:buFont typeface="Arial"/>
              <a:buChar char="•"/>
            </a:pPr>
            <a:r>
              <a:rPr b="1" i="0" lang="ar-MA" sz="1800" u="none" cap="none" strike="noStrike">
                <a:solidFill>
                  <a:srgbClr val="002060"/>
                </a:solidFill>
                <a:latin typeface="Sakkal Majalla"/>
                <a:ea typeface="Sakkal Majalla"/>
                <a:cs typeface="Sakkal Majalla"/>
                <a:sym typeface="Sakkal Majalla"/>
              </a:rPr>
              <a:t>ماذا حدث؟</a:t>
            </a:r>
            <a:endParaRPr/>
          </a:p>
          <a:p>
            <a:pPr indent="-342900" lvl="0" marL="342900" marR="0" rtl="1" algn="r">
              <a:spcBef>
                <a:spcPts val="0"/>
              </a:spcBef>
              <a:spcAft>
                <a:spcPts val="0"/>
              </a:spcAft>
              <a:buClr>
                <a:srgbClr val="002060"/>
              </a:buClr>
              <a:buSzPts val="1800"/>
              <a:buFont typeface="Arial"/>
              <a:buChar char="•"/>
            </a:pPr>
            <a:r>
              <a:rPr b="1" i="0" lang="ar-MA" sz="1800" u="none" cap="none" strike="noStrike">
                <a:solidFill>
                  <a:srgbClr val="002060"/>
                </a:solidFill>
                <a:latin typeface="Sakkal Majalla"/>
                <a:ea typeface="Sakkal Majalla"/>
                <a:cs typeface="Sakkal Majalla"/>
                <a:sym typeface="Sakkal Majalla"/>
              </a:rPr>
              <a:t>أين؟</a:t>
            </a:r>
            <a:endParaRPr/>
          </a:p>
          <a:p>
            <a:pPr indent="-342900" lvl="0" marL="342900" marR="0" rtl="1" algn="r">
              <a:spcBef>
                <a:spcPts val="0"/>
              </a:spcBef>
              <a:spcAft>
                <a:spcPts val="0"/>
              </a:spcAft>
              <a:buClr>
                <a:srgbClr val="002060"/>
              </a:buClr>
              <a:buSzPts val="1800"/>
              <a:buFont typeface="Arial"/>
              <a:buChar char="•"/>
            </a:pPr>
            <a:r>
              <a:rPr b="1" i="0" lang="ar-MA" sz="1800" u="none" cap="none" strike="noStrike">
                <a:solidFill>
                  <a:srgbClr val="002060"/>
                </a:solidFill>
                <a:latin typeface="Sakkal Majalla"/>
                <a:ea typeface="Sakkal Majalla"/>
                <a:cs typeface="Sakkal Majalla"/>
                <a:sym typeface="Sakkal Majalla"/>
              </a:rPr>
              <a:t>متى؟ </a:t>
            </a:r>
            <a:endParaRPr/>
          </a:p>
          <a:p>
            <a:pPr indent="-342900" lvl="0" marL="342900" marR="0" rtl="1" algn="r">
              <a:spcBef>
                <a:spcPts val="0"/>
              </a:spcBef>
              <a:spcAft>
                <a:spcPts val="0"/>
              </a:spcAft>
              <a:buClr>
                <a:srgbClr val="002060"/>
              </a:buClr>
              <a:buSzPts val="1800"/>
              <a:buFont typeface="Arial"/>
              <a:buChar char="•"/>
            </a:pPr>
            <a:r>
              <a:rPr b="1" i="0" lang="ar-MA" sz="1800" u="none" cap="none" strike="noStrike">
                <a:solidFill>
                  <a:srgbClr val="002060"/>
                </a:solidFill>
                <a:latin typeface="Sakkal Majalla"/>
                <a:ea typeface="Sakkal Majalla"/>
                <a:cs typeface="Sakkal Majalla"/>
                <a:sym typeface="Sakkal Majalla"/>
              </a:rPr>
              <a:t>من؟</a:t>
            </a:r>
            <a:endParaRPr/>
          </a:p>
        </p:txBody>
      </p:sp>
      <p:sp>
        <p:nvSpPr>
          <p:cNvPr id="829" name="Google Shape;829;p40"/>
          <p:cNvSpPr txBox="1"/>
          <p:nvPr/>
        </p:nvSpPr>
        <p:spPr>
          <a:xfrm>
            <a:off x="849142" y="3879854"/>
            <a:ext cx="2423612" cy="2308324"/>
          </a:xfrm>
          <a:prstGeom prst="rect">
            <a:avLst/>
          </a:prstGeom>
          <a:solidFill>
            <a:srgbClr val="C7EDFC"/>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2400"/>
              <a:buFont typeface="Arial"/>
              <a:buChar char="•"/>
            </a:pPr>
            <a:r>
              <a:rPr b="1" i="0" lang="ar-MA" sz="2400" u="none" cap="none" strike="noStrike">
                <a:solidFill>
                  <a:srgbClr val="002060"/>
                </a:solidFill>
                <a:latin typeface="Sakkal Majalla"/>
                <a:ea typeface="Sakkal Majalla"/>
                <a:cs typeface="Sakkal Majalla"/>
                <a:sym typeface="Sakkal Majalla"/>
              </a:rPr>
              <a:t>يختتم الخبر بخلاصة أو استنتاج ؛</a:t>
            </a:r>
            <a:endParaRPr/>
          </a:p>
          <a:p>
            <a:pPr indent="-342900" lvl="0" marL="342900" marR="0" rtl="1" algn="r">
              <a:spcBef>
                <a:spcPts val="0"/>
              </a:spcBef>
              <a:spcAft>
                <a:spcPts val="0"/>
              </a:spcAft>
              <a:buClr>
                <a:srgbClr val="002060"/>
              </a:buClr>
              <a:buSzPts val="2400"/>
              <a:buFont typeface="Arial"/>
              <a:buChar char="•"/>
            </a:pPr>
            <a:r>
              <a:rPr b="1" i="0" lang="ar-MA" sz="2400" u="none" cap="none" strike="noStrike">
                <a:solidFill>
                  <a:srgbClr val="002060"/>
                </a:solidFill>
                <a:latin typeface="Sakkal Majalla"/>
                <a:ea typeface="Sakkal Majalla"/>
                <a:cs typeface="Sakkal Majalla"/>
                <a:sym typeface="Sakkal Majalla"/>
              </a:rPr>
              <a:t> قد تبرز  الخاتمة آثار  الخبر  أو آفاقه؛</a:t>
            </a:r>
            <a:endParaRPr/>
          </a:p>
          <a:p>
            <a:pPr indent="-342900" lvl="0" marL="342900" marR="0" rtl="1" algn="r">
              <a:spcBef>
                <a:spcPts val="0"/>
              </a:spcBef>
              <a:spcAft>
                <a:spcPts val="0"/>
              </a:spcAft>
              <a:buClr>
                <a:srgbClr val="002060"/>
              </a:buClr>
              <a:buSzPts val="2400"/>
              <a:buFont typeface="Arial"/>
              <a:buChar char="•"/>
            </a:pPr>
            <a:r>
              <a:rPr b="1" i="0" lang="ar-MA" sz="2400" u="none" cap="none" strike="noStrike">
                <a:solidFill>
                  <a:srgbClr val="002060"/>
                </a:solidFill>
                <a:latin typeface="Sakkal Majalla"/>
                <a:ea typeface="Sakkal Majalla"/>
                <a:cs typeface="Sakkal Majalla"/>
                <a:sym typeface="Sakkal Majalla"/>
              </a:rPr>
              <a:t>قد تتضمن تصريحا أو أملا مستقبليا.</a:t>
            </a:r>
            <a:endParaRPr/>
          </a:p>
        </p:txBody>
      </p:sp>
      <p:sp>
        <p:nvSpPr>
          <p:cNvPr id="830" name="Google Shape;830;p40"/>
          <p:cNvSpPr txBox="1"/>
          <p:nvPr/>
        </p:nvSpPr>
        <p:spPr>
          <a:xfrm>
            <a:off x="6897369" y="3304039"/>
            <a:ext cx="2423612"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rgbClr val="0070C0"/>
                </a:solidFill>
                <a:latin typeface="Sakkal Majalla"/>
                <a:ea typeface="Sakkal Majalla"/>
                <a:cs typeface="Sakkal Majalla"/>
                <a:sym typeface="Sakkal Majalla"/>
              </a:rPr>
              <a:t>المقدمة:</a:t>
            </a:r>
            <a:endParaRPr b="1" i="0" sz="1400" u="none" cap="none" strike="noStrike">
              <a:solidFill>
                <a:srgbClr val="002060"/>
              </a:solidFill>
              <a:latin typeface="Sakkal Majalla"/>
              <a:ea typeface="Sakkal Majalla"/>
              <a:cs typeface="Sakkal Majalla"/>
              <a:sym typeface="Sakkal Majalla"/>
            </a:endParaRPr>
          </a:p>
        </p:txBody>
      </p:sp>
      <p:sp>
        <p:nvSpPr>
          <p:cNvPr id="831" name="Google Shape;831;p40"/>
          <p:cNvSpPr txBox="1"/>
          <p:nvPr/>
        </p:nvSpPr>
        <p:spPr>
          <a:xfrm>
            <a:off x="3824748" y="3879854"/>
            <a:ext cx="2989007" cy="2677656"/>
          </a:xfrm>
          <a:prstGeom prst="rect">
            <a:avLst/>
          </a:prstGeom>
          <a:solidFill>
            <a:srgbClr val="C7EDFC"/>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2400"/>
              <a:buFont typeface="Arial"/>
              <a:buChar char="•"/>
            </a:pPr>
            <a:r>
              <a:rPr b="1" i="0" lang="ar-MA" sz="2400" u="none" cap="none" strike="noStrike">
                <a:solidFill>
                  <a:srgbClr val="002060"/>
                </a:solidFill>
                <a:latin typeface="Sakkal Majalla"/>
                <a:ea typeface="Sakkal Majalla"/>
                <a:cs typeface="Sakkal Majalla"/>
                <a:sym typeface="Sakkal Majalla"/>
              </a:rPr>
              <a:t>العرض هو الجزء الذي يوسّع الخبر ويقدّم تفاصيله الأساسية، اعتمادًا على:</a:t>
            </a:r>
            <a:endParaRPr/>
          </a:p>
          <a:p>
            <a:pPr indent="-342900" lvl="0" marL="342900" marR="0" rtl="1" algn="r">
              <a:spcBef>
                <a:spcPts val="0"/>
              </a:spcBef>
              <a:spcAft>
                <a:spcPts val="0"/>
              </a:spcAft>
              <a:buClr>
                <a:srgbClr val="002060"/>
              </a:buClr>
              <a:buSzPts val="2400"/>
              <a:buFont typeface="Arial"/>
              <a:buChar char="•"/>
            </a:pPr>
            <a:r>
              <a:rPr b="1" i="0" lang="ar-MA" sz="2400" u="none" cap="none" strike="noStrike">
                <a:solidFill>
                  <a:srgbClr val="002060"/>
                </a:solidFill>
                <a:latin typeface="Sakkal Majalla"/>
                <a:ea typeface="Sakkal Majalla"/>
                <a:cs typeface="Sakkal Majalla"/>
                <a:sym typeface="Sakkal Majalla"/>
              </a:rPr>
              <a:t> معطيات واقعية؛</a:t>
            </a:r>
            <a:endParaRPr/>
          </a:p>
          <a:p>
            <a:pPr indent="-342900" lvl="0" marL="342900" marR="0" rtl="1" algn="r">
              <a:spcBef>
                <a:spcPts val="0"/>
              </a:spcBef>
              <a:spcAft>
                <a:spcPts val="0"/>
              </a:spcAft>
              <a:buClr>
                <a:srgbClr val="002060"/>
              </a:buClr>
              <a:buSzPts val="2400"/>
              <a:buFont typeface="Arial"/>
              <a:buChar char="•"/>
            </a:pPr>
            <a:r>
              <a:rPr b="1" i="0" lang="ar-MA" sz="2400" u="none" cap="none" strike="noStrike">
                <a:solidFill>
                  <a:srgbClr val="002060"/>
                </a:solidFill>
                <a:latin typeface="Sakkal Majalla"/>
                <a:ea typeface="Sakkal Majalla"/>
                <a:cs typeface="Sakkal Majalla"/>
                <a:sym typeface="Sakkal Majalla"/>
              </a:rPr>
              <a:t>شهادات وتصريحات،</a:t>
            </a:r>
            <a:endParaRPr/>
          </a:p>
          <a:p>
            <a:pPr indent="-342900" lvl="0" marL="342900" marR="0" rtl="1" algn="r">
              <a:spcBef>
                <a:spcPts val="0"/>
              </a:spcBef>
              <a:spcAft>
                <a:spcPts val="0"/>
              </a:spcAft>
              <a:buClr>
                <a:srgbClr val="002060"/>
              </a:buClr>
              <a:buSzPts val="2400"/>
              <a:buFont typeface="Arial"/>
              <a:buChar char="•"/>
            </a:pPr>
            <a:r>
              <a:rPr b="1" i="0" lang="ar-MA" sz="2400" u="none" cap="none" strike="noStrike">
                <a:solidFill>
                  <a:srgbClr val="002060"/>
                </a:solidFill>
                <a:latin typeface="Sakkal Majalla"/>
                <a:ea typeface="Sakkal Majalla"/>
                <a:cs typeface="Sakkal Majalla"/>
                <a:sym typeface="Sakkal Majalla"/>
              </a:rPr>
              <a:t> دون إبداء رأي شخصي</a:t>
            </a:r>
            <a:r>
              <a:rPr b="0" i="0" lang="ar-MA" sz="2400" u="none" cap="none" strike="noStrike">
                <a:solidFill>
                  <a:schemeClr val="dk1"/>
                </a:solidFill>
                <a:latin typeface="Arial"/>
                <a:ea typeface="Arial"/>
                <a:cs typeface="Arial"/>
                <a:sym typeface="Arial"/>
              </a:rPr>
              <a:t>.</a:t>
            </a:r>
            <a:endParaRPr/>
          </a:p>
          <a:p>
            <a:pPr indent="-342900" lvl="0" marL="342900" marR="0" rtl="1" algn="r">
              <a:spcBef>
                <a:spcPts val="0"/>
              </a:spcBef>
              <a:spcAft>
                <a:spcPts val="0"/>
              </a:spcAft>
              <a:buClr>
                <a:srgbClr val="002060"/>
              </a:buClr>
              <a:buSzPts val="2400"/>
              <a:buFont typeface="Arial"/>
              <a:buChar char="•"/>
            </a:pPr>
            <a:r>
              <a:rPr b="1" i="0" lang="ar-MA" sz="2400" u="none" cap="none" strike="noStrike">
                <a:solidFill>
                  <a:srgbClr val="002060"/>
                </a:solidFill>
                <a:latin typeface="Sakkal Majalla"/>
                <a:ea typeface="Sakkal Majalla"/>
                <a:cs typeface="Sakkal Majalla"/>
                <a:sym typeface="Sakkal Majalla"/>
              </a:rPr>
              <a:t>يجيب عن: كيف؟ ولماذا؟</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2"/>
                                        </p:tgtEl>
                                        <p:attrNameLst>
                                          <p:attrName>style.visibility</p:attrName>
                                        </p:attrNameLst>
                                      </p:cBhvr>
                                      <p:to>
                                        <p:strVal val="visible"/>
                                      </p:to>
                                    </p:set>
                                    <p:anim calcmode="lin" valueType="num">
                                      <p:cBhvr additive="base">
                                        <p:cTn dur="500"/>
                                        <p:tgtEl>
                                          <p:spTgt spid="82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4"/>
                                        </p:tgtEl>
                                        <p:attrNameLst>
                                          <p:attrName>style.visibility</p:attrName>
                                        </p:attrNameLst>
                                      </p:cBhvr>
                                      <p:to>
                                        <p:strVal val="visible"/>
                                      </p:to>
                                    </p:set>
                                    <p:anim calcmode="lin" valueType="num">
                                      <p:cBhvr additive="base">
                                        <p:cTn dur="500"/>
                                        <p:tgtEl>
                                          <p:spTgt spid="82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3"/>
                                        </p:tgtEl>
                                        <p:attrNameLst>
                                          <p:attrName>style.visibility</p:attrName>
                                        </p:attrNameLst>
                                      </p:cBhvr>
                                      <p:to>
                                        <p:strVal val="visible"/>
                                      </p:to>
                                    </p:set>
                                    <p:anim calcmode="lin" valueType="num">
                                      <p:cBhvr additive="base">
                                        <p:cTn dur="500"/>
                                        <p:tgtEl>
                                          <p:spTgt spid="82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6"/>
                                        </p:tgtEl>
                                        <p:attrNameLst>
                                          <p:attrName>style.visibility</p:attrName>
                                        </p:attrNameLst>
                                      </p:cBhvr>
                                      <p:to>
                                        <p:strVal val="visible"/>
                                      </p:to>
                                    </p:set>
                                    <p:anim calcmode="lin" valueType="num">
                                      <p:cBhvr additive="base">
                                        <p:cTn dur="500"/>
                                        <p:tgtEl>
                                          <p:spTgt spid="82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7"/>
                                        </p:tgtEl>
                                        <p:attrNameLst>
                                          <p:attrName>style.visibility</p:attrName>
                                        </p:attrNameLst>
                                      </p:cBhvr>
                                      <p:to>
                                        <p:strVal val="visible"/>
                                      </p:to>
                                    </p:set>
                                    <p:anim calcmode="lin" valueType="num">
                                      <p:cBhvr additive="base">
                                        <p:cTn dur="500"/>
                                        <p:tgtEl>
                                          <p:spTgt spid="82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5"/>
                                        </p:tgtEl>
                                        <p:attrNameLst>
                                          <p:attrName>style.visibility</p:attrName>
                                        </p:attrNameLst>
                                      </p:cBhvr>
                                      <p:to>
                                        <p:strVal val="visible"/>
                                      </p:to>
                                    </p:set>
                                    <p:anim calcmode="lin" valueType="num">
                                      <p:cBhvr additive="base">
                                        <p:cTn dur="500"/>
                                        <p:tgtEl>
                                          <p:spTgt spid="82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8"/>
                                        </p:tgtEl>
                                        <p:attrNameLst>
                                          <p:attrName>style.visibility</p:attrName>
                                        </p:attrNameLst>
                                      </p:cBhvr>
                                      <p:to>
                                        <p:strVal val="visible"/>
                                      </p:to>
                                    </p:set>
                                    <p:anim calcmode="lin" valueType="num">
                                      <p:cBhvr additive="base">
                                        <p:cTn dur="500"/>
                                        <p:tgtEl>
                                          <p:spTgt spid="82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9"/>
                                        </p:tgtEl>
                                        <p:attrNameLst>
                                          <p:attrName>style.visibility</p:attrName>
                                        </p:attrNameLst>
                                      </p:cBhvr>
                                      <p:to>
                                        <p:strVal val="visible"/>
                                      </p:to>
                                    </p:set>
                                    <p:anim calcmode="lin" valueType="num">
                                      <p:cBhvr additive="base">
                                        <p:cTn dur="500"/>
                                        <p:tgtEl>
                                          <p:spTgt spid="82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30"/>
                                        </p:tgtEl>
                                        <p:attrNameLst>
                                          <p:attrName>style.visibility</p:attrName>
                                        </p:attrNameLst>
                                      </p:cBhvr>
                                      <p:to>
                                        <p:strVal val="visible"/>
                                      </p:to>
                                    </p:set>
                                    <p:anim calcmode="lin" valueType="num">
                                      <p:cBhvr additive="base">
                                        <p:cTn dur="500"/>
                                        <p:tgtEl>
                                          <p:spTgt spid="83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31"/>
                                        </p:tgtEl>
                                        <p:attrNameLst>
                                          <p:attrName>style.visibility</p:attrName>
                                        </p:attrNameLst>
                                      </p:cBhvr>
                                      <p:to>
                                        <p:strVal val="visible"/>
                                      </p:to>
                                    </p:set>
                                    <p:anim calcmode="lin" valueType="num">
                                      <p:cBhvr additive="base">
                                        <p:cTn dur="500"/>
                                        <p:tgtEl>
                                          <p:spTgt spid="83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41"/>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37" name="Google Shape;837;p41"/>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838" name="Google Shape;838;p41"/>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839" name="Google Shape;839;p41"/>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840" name="Google Shape;840;p41"/>
          <p:cNvSpPr txBox="1"/>
          <p:nvPr/>
        </p:nvSpPr>
        <p:spPr>
          <a:xfrm>
            <a:off x="163283" y="200483"/>
            <a:ext cx="11022719"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0" i="0" lang="ar-MA" sz="2000" u="none" cap="none" strike="noStrike">
                <a:solidFill>
                  <a:schemeClr val="dk2"/>
                </a:solidFill>
                <a:latin typeface="Calibri"/>
                <a:ea typeface="Calibri"/>
                <a:cs typeface="Calibri"/>
                <a:sym typeface="Calibri"/>
              </a:rPr>
              <a:t>ركزوا جيدا، سأنجز المهمة أولا بصوت مسموع، وسأصرح بالخطوات التي سأسلكها من أجل توضيح عناصر مقدمة نص إخباري</a:t>
            </a:r>
            <a:r>
              <a:rPr b="0" i="0" lang="ar-MA" sz="2000" u="none" cap="none" strike="noStrike">
                <a:solidFill>
                  <a:srgbClr val="7F7F7F"/>
                </a:solidFill>
                <a:latin typeface="Calibri"/>
                <a:ea typeface="Calibri"/>
                <a:cs typeface="Calibri"/>
                <a:sym typeface="Calibri"/>
              </a:rPr>
              <a:t> </a:t>
            </a:r>
            <a:endParaRPr b="0" i="0" sz="2000" u="none" cap="none" strike="noStrike">
              <a:solidFill>
                <a:srgbClr val="7F7F7F"/>
              </a:solidFill>
              <a:latin typeface="Calibri"/>
              <a:ea typeface="Calibri"/>
              <a:cs typeface="Calibri"/>
              <a:sym typeface="Calibri"/>
            </a:endParaRPr>
          </a:p>
        </p:txBody>
      </p:sp>
      <p:sp>
        <p:nvSpPr>
          <p:cNvPr id="841" name="Google Shape;841;p41"/>
          <p:cNvSpPr txBox="1"/>
          <p:nvPr/>
        </p:nvSpPr>
        <p:spPr>
          <a:xfrm>
            <a:off x="924925" y="680462"/>
            <a:ext cx="10541696"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b="0" i="0" lang="ar-MA" sz="1400" u="none" cap="none" strike="noStrike">
                <a:solidFill>
                  <a:srgbClr val="323F4F"/>
                </a:solidFill>
                <a:latin typeface="Calibri"/>
                <a:ea typeface="Calibri"/>
                <a:cs typeface="Calibri"/>
                <a:sym typeface="Calibri"/>
              </a:rPr>
              <a:t>يدعو المدرس المتعلمين إلى الانتباه، ثم يشرع في النمذجة مصرحا بالخطوات المتبعة، وبكيفية الإنجاز حتى يتمكن التلاميذ من إنجاز المهمة على نفس المنوال. </a:t>
            </a:r>
            <a:endParaRPr b="0" i="1" sz="1400" u="none" cap="none" strike="noStrike">
              <a:solidFill>
                <a:srgbClr val="AEABAB"/>
              </a:solidFill>
              <a:latin typeface="Calibri"/>
              <a:ea typeface="Calibri"/>
              <a:cs typeface="Calibri"/>
              <a:sym typeface="Calibri"/>
            </a:endParaRPr>
          </a:p>
        </p:txBody>
      </p:sp>
      <p:sp>
        <p:nvSpPr>
          <p:cNvPr id="842" name="Google Shape;842;p41"/>
          <p:cNvSpPr txBox="1"/>
          <p:nvPr/>
        </p:nvSpPr>
        <p:spPr>
          <a:xfrm>
            <a:off x="7562526" y="1031725"/>
            <a:ext cx="1112052" cy="523220"/>
          </a:xfrm>
          <a:prstGeom prst="rect">
            <a:avLst/>
          </a:pr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rgbClr val="002060"/>
                </a:solidFill>
                <a:latin typeface="Sakkal Majalla"/>
                <a:ea typeface="Sakkal Majalla"/>
                <a:cs typeface="Sakkal Majalla"/>
                <a:sym typeface="Sakkal Majalla"/>
              </a:rPr>
              <a:t>العنوان</a:t>
            </a:r>
            <a:endParaRPr/>
          </a:p>
        </p:txBody>
      </p:sp>
      <p:sp>
        <p:nvSpPr>
          <p:cNvPr id="843" name="Google Shape;843;p41"/>
          <p:cNvSpPr/>
          <p:nvPr/>
        </p:nvSpPr>
        <p:spPr>
          <a:xfrm>
            <a:off x="8780446" y="1138125"/>
            <a:ext cx="858449" cy="5221657"/>
          </a:xfrm>
          <a:prstGeom prst="rightBrace">
            <a:avLst>
              <a:gd fmla="val 8333" name="adj1"/>
              <a:gd fmla="val 50000" name="adj2"/>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844" name="Google Shape;844;p41"/>
          <p:cNvSpPr txBox="1"/>
          <p:nvPr/>
        </p:nvSpPr>
        <p:spPr>
          <a:xfrm>
            <a:off x="288283" y="4318606"/>
            <a:ext cx="6885041" cy="2215991"/>
          </a:xfrm>
          <a:prstGeom prst="rect">
            <a:avLst/>
          </a:prstGeom>
          <a:solidFill>
            <a:srgbClr val="C7EDFC"/>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2200"/>
              <a:buFont typeface="Arial"/>
              <a:buChar char="•"/>
            </a:pPr>
            <a:r>
              <a:rPr b="1" i="0" lang="ar-MA" sz="2200" u="none" cap="none" strike="noStrike">
                <a:solidFill>
                  <a:srgbClr val="002060"/>
                </a:solidFill>
                <a:latin typeface="Sakkal Majalla"/>
                <a:ea typeface="Sakkal Majalla"/>
                <a:cs typeface="Sakkal Majalla"/>
                <a:sym typeface="Sakkal Majalla"/>
              </a:rPr>
              <a:t>التقاط فكرة المقدمة: </a:t>
            </a:r>
            <a:r>
              <a:rPr b="1" i="0" lang="ar-MA" sz="2200" u="none" cap="none" strike="noStrike">
                <a:solidFill>
                  <a:srgbClr val="C00000"/>
                </a:solidFill>
                <a:latin typeface="Sakkal Majalla"/>
                <a:ea typeface="Sakkal Majalla"/>
                <a:cs typeface="Sakkal Majalla"/>
                <a:sym typeface="Sakkal Majalla"/>
              </a:rPr>
              <a:t>عمّ يتحدث النص؟ هل يقدم خبرا أم رأيا؟</a:t>
            </a:r>
            <a:endParaRPr/>
          </a:p>
          <a:p>
            <a:pPr indent="-342900" lvl="0" marL="342900" marR="0" rtl="1" algn="r">
              <a:spcBef>
                <a:spcPts val="0"/>
              </a:spcBef>
              <a:spcAft>
                <a:spcPts val="0"/>
              </a:spcAft>
              <a:buClr>
                <a:srgbClr val="002060"/>
              </a:buClr>
              <a:buSzPts val="2200"/>
              <a:buFont typeface="Arial"/>
              <a:buChar char="•"/>
            </a:pPr>
            <a:r>
              <a:rPr b="1" i="0" lang="ar-MA" sz="2200" u="none" cap="none" strike="noStrike">
                <a:solidFill>
                  <a:srgbClr val="002060"/>
                </a:solidFill>
                <a:latin typeface="Sakkal Majalla"/>
                <a:ea typeface="Sakkal Majalla"/>
                <a:cs typeface="Sakkal Majalla"/>
                <a:sym typeface="Sakkal Majalla"/>
              </a:rPr>
              <a:t>تفكيك المقدمة: </a:t>
            </a:r>
            <a:r>
              <a:rPr b="1" i="0" lang="ar-MA" sz="2200" u="none" cap="none" strike="noStrike">
                <a:solidFill>
                  <a:srgbClr val="C00000"/>
                </a:solidFill>
                <a:latin typeface="Sakkal Majalla"/>
                <a:ea typeface="Sakkal Majalla"/>
                <a:cs typeface="Sakkal Majalla"/>
                <a:sym typeface="Sakkal Majalla"/>
              </a:rPr>
              <a:t>من الجهة التي أعلنت الخبر؟ ماذا أعلنت؟ ما طبيعة الاختراع؟</a:t>
            </a:r>
            <a:endParaRPr/>
          </a:p>
          <a:p>
            <a:pPr indent="-342900" lvl="0" marL="342900" marR="0" rtl="1" algn="r">
              <a:spcBef>
                <a:spcPts val="0"/>
              </a:spcBef>
              <a:spcAft>
                <a:spcPts val="0"/>
              </a:spcAft>
              <a:buClr>
                <a:srgbClr val="002060"/>
              </a:buClr>
              <a:buSzPts val="2200"/>
              <a:buFont typeface="Arial"/>
              <a:buChar char="•"/>
            </a:pPr>
            <a:r>
              <a:rPr b="1" i="0" lang="ar-MA" sz="2200" u="none" cap="none" strike="noStrike">
                <a:solidFill>
                  <a:srgbClr val="002060"/>
                </a:solidFill>
                <a:latin typeface="Sakkal Majalla"/>
                <a:ea typeface="Sakkal Majalla"/>
                <a:cs typeface="Sakkal Majalla"/>
                <a:sym typeface="Sakkal Majalla"/>
              </a:rPr>
              <a:t>فهم وظيفة المقدمة: </a:t>
            </a:r>
            <a:r>
              <a:rPr b="1" i="0" lang="ar-MA" sz="2200" u="none" cap="none" strike="noStrike">
                <a:solidFill>
                  <a:srgbClr val="C00000"/>
                </a:solidFill>
                <a:latin typeface="Sakkal Majalla"/>
                <a:ea typeface="Sakkal Majalla"/>
                <a:cs typeface="Sakkal Majalla"/>
                <a:sym typeface="Sakkal Majalla"/>
              </a:rPr>
              <a:t>ماذا تحقق في المقدمة؟ هل تقدم كل التفاصيل ام تمهد للخبر فقط؟ لمذا لم يذكر الكاتب جميع المعلومات في البداية؟</a:t>
            </a:r>
            <a:endParaRPr/>
          </a:p>
          <a:p>
            <a:pPr indent="-342900" lvl="0" marL="342900" marR="0" rtl="1" algn="r">
              <a:spcBef>
                <a:spcPts val="0"/>
              </a:spcBef>
              <a:spcAft>
                <a:spcPts val="0"/>
              </a:spcAft>
              <a:buClr>
                <a:srgbClr val="002060"/>
              </a:buClr>
              <a:buSzPts val="2200"/>
              <a:buFont typeface="Arial"/>
              <a:buChar char="•"/>
            </a:pPr>
            <a:r>
              <a:rPr b="1" i="0" lang="ar-MA" sz="2200" u="none" cap="none" strike="noStrike">
                <a:solidFill>
                  <a:srgbClr val="002060"/>
                </a:solidFill>
                <a:latin typeface="Sakkal Majalla"/>
                <a:ea typeface="Sakkal Majalla"/>
                <a:cs typeface="Sakkal Majalla"/>
                <a:sym typeface="Sakkal Majalla"/>
              </a:rPr>
              <a:t>عناصر المقدمة الإخباري/ خطاطة: ؟؟؟</a:t>
            </a:r>
            <a:endParaRPr/>
          </a:p>
          <a:p>
            <a:pPr indent="-342900" lvl="0" marL="342900" marR="0" rtl="1" algn="r">
              <a:spcBef>
                <a:spcPts val="0"/>
              </a:spcBef>
              <a:spcAft>
                <a:spcPts val="0"/>
              </a:spcAft>
              <a:buClr>
                <a:srgbClr val="C00000"/>
              </a:buClr>
              <a:buSzPts val="2800"/>
              <a:buFont typeface="Arial"/>
              <a:buChar char="•"/>
            </a:pPr>
            <a:r>
              <a:rPr b="1" i="0" lang="ar-MA" sz="2800" u="none" cap="none" strike="noStrike">
                <a:solidFill>
                  <a:srgbClr val="C00000"/>
                </a:solidFill>
                <a:latin typeface="Sakkal Majalla"/>
                <a:ea typeface="Sakkal Majalla"/>
                <a:cs typeface="Sakkal Majalla"/>
                <a:sym typeface="Sakkal Majalla"/>
              </a:rPr>
              <a:t>هل يمكن تطبيق هذه الخطاطة على اخبار أخرى؟  </a:t>
            </a:r>
            <a:endParaRPr/>
          </a:p>
        </p:txBody>
      </p:sp>
      <p:sp>
        <p:nvSpPr>
          <p:cNvPr id="845" name="Google Shape;845;p41"/>
          <p:cNvSpPr txBox="1"/>
          <p:nvPr/>
        </p:nvSpPr>
        <p:spPr>
          <a:xfrm>
            <a:off x="9744763" y="3118277"/>
            <a:ext cx="2069967" cy="1200329"/>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rgbClr val="0070C0"/>
                </a:solidFill>
                <a:latin typeface="Sakkal Majalla"/>
                <a:ea typeface="Sakkal Majalla"/>
                <a:cs typeface="Sakkal Majalla"/>
                <a:sym typeface="Sakkal Majalla"/>
              </a:rPr>
              <a:t>خطاطة النص الإخباري:</a:t>
            </a:r>
            <a:endParaRPr/>
          </a:p>
          <a:p>
            <a:pPr indent="0" lvl="0" marL="0" marR="0" rtl="1" algn="ctr">
              <a:spcBef>
                <a:spcPts val="0"/>
              </a:spcBef>
              <a:spcAft>
                <a:spcPts val="0"/>
              </a:spcAft>
              <a:buNone/>
            </a:pPr>
            <a:r>
              <a:rPr b="1" i="0" lang="ar-MA" sz="2400" u="none" cap="none" strike="noStrike">
                <a:solidFill>
                  <a:srgbClr val="C00000"/>
                </a:solidFill>
                <a:latin typeface="Sakkal Majalla"/>
                <a:ea typeface="Sakkal Majalla"/>
                <a:cs typeface="Sakkal Majalla"/>
                <a:sym typeface="Sakkal Majalla"/>
              </a:rPr>
              <a:t>1- المقدمة:</a:t>
            </a:r>
            <a:endParaRPr b="1" i="0" sz="1400" u="none" cap="none" strike="noStrike">
              <a:solidFill>
                <a:srgbClr val="C00000"/>
              </a:solidFill>
              <a:latin typeface="Sakkal Majalla"/>
              <a:ea typeface="Sakkal Majalla"/>
              <a:cs typeface="Sakkal Majalla"/>
              <a:sym typeface="Sakkal Majalla"/>
            </a:endParaRPr>
          </a:p>
        </p:txBody>
      </p:sp>
      <p:sp>
        <p:nvSpPr>
          <p:cNvPr id="846" name="Google Shape;846;p41"/>
          <p:cNvSpPr txBox="1"/>
          <p:nvPr/>
        </p:nvSpPr>
        <p:spPr>
          <a:xfrm>
            <a:off x="7814256" y="3225733"/>
            <a:ext cx="1112052" cy="523220"/>
          </a:xfrm>
          <a:prstGeom prst="rect">
            <a:avLst/>
          </a:pr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rgbClr val="002060"/>
                </a:solidFill>
                <a:latin typeface="Sakkal Majalla"/>
                <a:ea typeface="Sakkal Majalla"/>
                <a:cs typeface="Sakkal Majalla"/>
                <a:sym typeface="Sakkal Majalla"/>
              </a:rPr>
              <a:t>المقدمة</a:t>
            </a:r>
            <a:endParaRPr/>
          </a:p>
        </p:txBody>
      </p:sp>
      <p:sp>
        <p:nvSpPr>
          <p:cNvPr id="847" name="Google Shape;847;p41"/>
          <p:cNvSpPr txBox="1"/>
          <p:nvPr/>
        </p:nvSpPr>
        <p:spPr>
          <a:xfrm>
            <a:off x="7279192" y="4979026"/>
            <a:ext cx="1784588" cy="954107"/>
          </a:xfrm>
          <a:prstGeom prst="rect">
            <a:avLst/>
          </a:pr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rgbClr val="002060"/>
                </a:solidFill>
                <a:latin typeface="Sakkal Majalla"/>
                <a:ea typeface="Sakkal Majalla"/>
                <a:cs typeface="Sakkal Majalla"/>
                <a:sym typeface="Sakkal Majalla"/>
              </a:rPr>
              <a:t>بنية المقدمة وعناصرها</a:t>
            </a:r>
            <a:endParaRPr/>
          </a:p>
        </p:txBody>
      </p:sp>
      <p:sp>
        <p:nvSpPr>
          <p:cNvPr id="848" name="Google Shape;848;p41"/>
          <p:cNvSpPr txBox="1"/>
          <p:nvPr/>
        </p:nvSpPr>
        <p:spPr>
          <a:xfrm>
            <a:off x="7615460" y="1920319"/>
            <a:ext cx="1112052" cy="523220"/>
          </a:xfrm>
          <a:prstGeom prst="rect">
            <a:avLst/>
          </a:pr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rgbClr val="002060"/>
                </a:solidFill>
                <a:latin typeface="Sakkal Majalla"/>
                <a:ea typeface="Sakkal Majalla"/>
                <a:cs typeface="Sakkal Majalla"/>
                <a:sym typeface="Sakkal Majalla"/>
              </a:rPr>
              <a:t>المصدر</a:t>
            </a:r>
            <a:endParaRPr/>
          </a:p>
        </p:txBody>
      </p:sp>
      <p:pic>
        <p:nvPicPr>
          <p:cNvPr id="849" name="Google Shape;849;p41"/>
          <p:cNvPicPr preferRelativeResize="0"/>
          <p:nvPr/>
        </p:nvPicPr>
        <p:blipFill rotWithShape="1">
          <a:blip r:embed="rId4">
            <a:alphaModFix/>
          </a:blip>
          <a:srcRect b="0" l="0" r="0" t="0"/>
          <a:stretch/>
        </p:blipFill>
        <p:spPr>
          <a:xfrm>
            <a:off x="575441" y="1031725"/>
            <a:ext cx="6686159" cy="591916"/>
          </a:xfrm>
          <a:prstGeom prst="rect">
            <a:avLst/>
          </a:prstGeom>
          <a:noFill/>
          <a:ln>
            <a:noFill/>
          </a:ln>
        </p:spPr>
      </p:pic>
      <p:pic>
        <p:nvPicPr>
          <p:cNvPr id="850" name="Google Shape;850;p41"/>
          <p:cNvPicPr preferRelativeResize="0"/>
          <p:nvPr/>
        </p:nvPicPr>
        <p:blipFill rotWithShape="1">
          <a:blip r:embed="rId5">
            <a:alphaModFix/>
          </a:blip>
          <a:srcRect b="0" l="0" r="0" t="0"/>
          <a:stretch/>
        </p:blipFill>
        <p:spPr>
          <a:xfrm>
            <a:off x="575441" y="1909140"/>
            <a:ext cx="6786451" cy="787829"/>
          </a:xfrm>
          <a:prstGeom prst="rect">
            <a:avLst/>
          </a:prstGeom>
          <a:noFill/>
          <a:ln>
            <a:noFill/>
          </a:ln>
        </p:spPr>
      </p:pic>
      <p:pic>
        <p:nvPicPr>
          <p:cNvPr id="851" name="Google Shape;851;p41"/>
          <p:cNvPicPr preferRelativeResize="0"/>
          <p:nvPr/>
        </p:nvPicPr>
        <p:blipFill rotWithShape="1">
          <a:blip r:embed="rId6">
            <a:alphaModFix/>
          </a:blip>
          <a:srcRect b="0" l="0" r="0" t="0"/>
          <a:stretch/>
        </p:blipFill>
        <p:spPr>
          <a:xfrm>
            <a:off x="288283" y="2785018"/>
            <a:ext cx="7318190" cy="13054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2"/>
                                        </p:tgtEl>
                                        <p:attrNameLst>
                                          <p:attrName>style.visibility</p:attrName>
                                        </p:attrNameLst>
                                      </p:cBhvr>
                                      <p:to>
                                        <p:strVal val="visible"/>
                                      </p:to>
                                    </p:set>
                                    <p:anim calcmode="lin" valueType="num">
                                      <p:cBhvr additive="base">
                                        <p:cTn dur="500"/>
                                        <p:tgtEl>
                                          <p:spTgt spid="84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3"/>
                                        </p:tgtEl>
                                        <p:attrNameLst>
                                          <p:attrName>style.visibility</p:attrName>
                                        </p:attrNameLst>
                                      </p:cBhvr>
                                      <p:to>
                                        <p:strVal val="visible"/>
                                      </p:to>
                                    </p:set>
                                    <p:anim calcmode="lin" valueType="num">
                                      <p:cBhvr additive="base">
                                        <p:cTn dur="500"/>
                                        <p:tgtEl>
                                          <p:spTgt spid="84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4"/>
                                        </p:tgtEl>
                                        <p:attrNameLst>
                                          <p:attrName>style.visibility</p:attrName>
                                        </p:attrNameLst>
                                      </p:cBhvr>
                                      <p:to>
                                        <p:strVal val="visible"/>
                                      </p:to>
                                    </p:set>
                                    <p:anim calcmode="lin" valueType="num">
                                      <p:cBhvr additive="base">
                                        <p:cTn dur="500"/>
                                        <p:tgtEl>
                                          <p:spTgt spid="84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5"/>
                                        </p:tgtEl>
                                        <p:attrNameLst>
                                          <p:attrName>style.visibility</p:attrName>
                                        </p:attrNameLst>
                                      </p:cBhvr>
                                      <p:to>
                                        <p:strVal val="visible"/>
                                      </p:to>
                                    </p:set>
                                    <p:anim calcmode="lin" valueType="num">
                                      <p:cBhvr additive="base">
                                        <p:cTn dur="500"/>
                                        <p:tgtEl>
                                          <p:spTgt spid="84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6"/>
                                        </p:tgtEl>
                                        <p:attrNameLst>
                                          <p:attrName>style.visibility</p:attrName>
                                        </p:attrNameLst>
                                      </p:cBhvr>
                                      <p:to>
                                        <p:strVal val="visible"/>
                                      </p:to>
                                    </p:set>
                                    <p:anim calcmode="lin" valueType="num">
                                      <p:cBhvr additive="base">
                                        <p:cTn dur="500"/>
                                        <p:tgtEl>
                                          <p:spTgt spid="84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7"/>
                                        </p:tgtEl>
                                        <p:attrNameLst>
                                          <p:attrName>style.visibility</p:attrName>
                                        </p:attrNameLst>
                                      </p:cBhvr>
                                      <p:to>
                                        <p:strVal val="visible"/>
                                      </p:to>
                                    </p:set>
                                    <p:anim calcmode="lin" valueType="num">
                                      <p:cBhvr additive="base">
                                        <p:cTn dur="500"/>
                                        <p:tgtEl>
                                          <p:spTgt spid="84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8"/>
                                        </p:tgtEl>
                                        <p:attrNameLst>
                                          <p:attrName>style.visibility</p:attrName>
                                        </p:attrNameLst>
                                      </p:cBhvr>
                                      <p:to>
                                        <p:strVal val="visible"/>
                                      </p:to>
                                    </p:set>
                                    <p:anim calcmode="lin" valueType="num">
                                      <p:cBhvr additive="base">
                                        <p:cTn dur="500"/>
                                        <p:tgtEl>
                                          <p:spTgt spid="84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42"/>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57" name="Google Shape;857;p42"/>
          <p:cNvSpPr/>
          <p:nvPr/>
        </p:nvSpPr>
        <p:spPr>
          <a:xfrm>
            <a:off x="9164425" y="3084200"/>
            <a:ext cx="1817215" cy="8088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C00000"/>
                </a:solidFill>
                <a:latin typeface="Calibri"/>
                <a:ea typeface="Calibri"/>
                <a:cs typeface="Calibri"/>
                <a:sym typeface="Calibri"/>
              </a:rPr>
              <a:t>ماذا؟</a:t>
            </a:r>
            <a:endParaRPr/>
          </a:p>
          <a:p>
            <a:pPr indent="0" lvl="0" marL="0" marR="0" rtl="0" algn="ctr">
              <a:spcBef>
                <a:spcPts val="0"/>
              </a:spcBef>
              <a:spcAft>
                <a:spcPts val="0"/>
              </a:spcAft>
              <a:buNone/>
            </a:pPr>
            <a:r>
              <a:rPr b="1" i="0" lang="ar-MA" sz="2000" u="none" cap="none" strike="noStrike">
                <a:solidFill>
                  <a:srgbClr val="C00000"/>
                </a:solidFill>
                <a:latin typeface="Calibri"/>
                <a:ea typeface="Calibri"/>
                <a:cs typeface="Calibri"/>
                <a:sym typeface="Calibri"/>
              </a:rPr>
              <a:t> الخبر الأساس في المقدمة؟؟</a:t>
            </a:r>
            <a:endParaRPr b="1" i="0" sz="2000" u="none" cap="none" strike="noStrike">
              <a:solidFill>
                <a:srgbClr val="C00000"/>
              </a:solidFill>
              <a:latin typeface="Calibri"/>
              <a:ea typeface="Calibri"/>
              <a:cs typeface="Calibri"/>
              <a:sym typeface="Calibri"/>
            </a:endParaRPr>
          </a:p>
        </p:txBody>
      </p:sp>
      <p:pic>
        <p:nvPicPr>
          <p:cNvPr id="858" name="Google Shape;858;p42"/>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859" name="Google Shape;859;p42"/>
          <p:cNvSpPr/>
          <p:nvPr/>
        </p:nvSpPr>
        <p:spPr>
          <a:xfrm>
            <a:off x="6514094" y="3126663"/>
            <a:ext cx="1812979" cy="808805"/>
          </a:xfrm>
          <a:prstGeom prst="ellipse">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0" name="Google Shape;860;p42"/>
          <p:cNvSpPr/>
          <p:nvPr/>
        </p:nvSpPr>
        <p:spPr>
          <a:xfrm>
            <a:off x="9153833" y="3165989"/>
            <a:ext cx="1933110" cy="769479"/>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1" name="Google Shape;861;p42"/>
          <p:cNvSpPr txBox="1"/>
          <p:nvPr/>
        </p:nvSpPr>
        <p:spPr>
          <a:xfrm>
            <a:off x="344129" y="179542"/>
            <a:ext cx="11022719"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0" i="0" lang="ar-MA" sz="2000" u="none" cap="none" strike="noStrike">
                <a:solidFill>
                  <a:schemeClr val="dk2"/>
                </a:solidFill>
                <a:latin typeface="Calibri"/>
                <a:ea typeface="Calibri"/>
                <a:cs typeface="Calibri"/>
                <a:sym typeface="Calibri"/>
              </a:rPr>
              <a:t>لتعرف  خطاطة النص الإخباري، نبدأ أولا بقراءة الفقرة الأولى من النص، ونحدد عناصرها، ركزوا معي جيدا.</a:t>
            </a:r>
            <a:r>
              <a:rPr b="0" i="0" lang="ar-MA" sz="2000" u="none" cap="none" strike="noStrike">
                <a:solidFill>
                  <a:srgbClr val="7F7F7F"/>
                </a:solidFill>
                <a:latin typeface="Calibri"/>
                <a:ea typeface="Calibri"/>
                <a:cs typeface="Calibri"/>
                <a:sym typeface="Calibri"/>
              </a:rPr>
              <a:t> </a:t>
            </a:r>
            <a:endParaRPr b="0" i="0" sz="2000" u="none" cap="none" strike="noStrike">
              <a:solidFill>
                <a:srgbClr val="7F7F7F"/>
              </a:solidFill>
              <a:latin typeface="Calibri"/>
              <a:ea typeface="Calibri"/>
              <a:cs typeface="Calibri"/>
              <a:sym typeface="Calibri"/>
            </a:endParaRPr>
          </a:p>
        </p:txBody>
      </p:sp>
      <p:sp>
        <p:nvSpPr>
          <p:cNvPr id="862" name="Google Shape;862;p42"/>
          <p:cNvSpPr txBox="1"/>
          <p:nvPr/>
        </p:nvSpPr>
        <p:spPr>
          <a:xfrm>
            <a:off x="924925" y="621470"/>
            <a:ext cx="10541696"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b="0" i="0" lang="ar-MA" sz="1400" u="none" cap="none" strike="noStrike">
                <a:solidFill>
                  <a:srgbClr val="323F4F"/>
                </a:solidFill>
                <a:latin typeface="Calibri"/>
                <a:ea typeface="Calibri"/>
                <a:cs typeface="Calibri"/>
                <a:sym typeface="Calibri"/>
              </a:rPr>
              <a:t>يبدأ المدرس في قراءة الفقرة الأولى، ويشرح عناصرها مستعينا بأسئلة متدرجة، ويجيب عنها مصرحا بمنطق التفكير ومعللا إجاباته. ويمكنه الاستعانة بالسبورة لتدوين إجاباته. </a:t>
            </a:r>
            <a:endParaRPr b="0" i="1" sz="1400" u="none" cap="none" strike="noStrike">
              <a:solidFill>
                <a:srgbClr val="AEABAB"/>
              </a:solidFill>
              <a:latin typeface="Calibri"/>
              <a:ea typeface="Calibri"/>
              <a:cs typeface="Calibri"/>
              <a:sym typeface="Calibri"/>
            </a:endParaRPr>
          </a:p>
        </p:txBody>
      </p:sp>
      <p:sp>
        <p:nvSpPr>
          <p:cNvPr id="863" name="Google Shape;863;p42"/>
          <p:cNvSpPr/>
          <p:nvPr/>
        </p:nvSpPr>
        <p:spPr>
          <a:xfrm rot="5400000">
            <a:off x="5545796" y="-1647966"/>
            <a:ext cx="858449" cy="9582606"/>
          </a:xfrm>
          <a:prstGeom prst="rightBrace">
            <a:avLst>
              <a:gd fmla="val 8333" name="adj1"/>
              <a:gd fmla="val 50000" name="adj2"/>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864" name="Google Shape;864;p42"/>
          <p:cNvSpPr txBox="1"/>
          <p:nvPr/>
        </p:nvSpPr>
        <p:spPr>
          <a:xfrm>
            <a:off x="344129" y="5362446"/>
            <a:ext cx="2949491" cy="1077218"/>
          </a:xfrm>
          <a:prstGeom prst="rect">
            <a:avLst/>
          </a:prstGeom>
          <a:solidFill>
            <a:srgbClr val="C7EDFC"/>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chemeClr val="dk1"/>
              </a:buClr>
              <a:buSzPts val="2200"/>
              <a:buFont typeface="Arial"/>
              <a:buChar char="•"/>
            </a:pPr>
            <a:r>
              <a:rPr b="0" i="0" lang="ar-MA" sz="2200" u="none" cap="none" strike="noStrike">
                <a:solidFill>
                  <a:schemeClr val="dk1"/>
                </a:solidFill>
                <a:latin typeface="Calibri"/>
                <a:ea typeface="Calibri"/>
                <a:cs typeface="Calibri"/>
                <a:sym typeface="Calibri"/>
              </a:rPr>
              <a:t>المصدر: </a:t>
            </a:r>
            <a:r>
              <a:rPr b="0" i="0" lang="ar-MA" sz="2400" u="none" cap="none" strike="noStrike">
                <a:solidFill>
                  <a:schemeClr val="dk1"/>
                </a:solidFill>
                <a:latin typeface="Arial"/>
                <a:ea typeface="Arial"/>
                <a:cs typeface="Arial"/>
                <a:sym typeface="Arial"/>
              </a:rPr>
              <a:t>مجلة </a:t>
            </a:r>
            <a:r>
              <a:rPr b="1" i="0" lang="ar-MA" sz="2000" u="none" cap="none" strike="noStrike">
                <a:solidFill>
                  <a:schemeClr val="dk1"/>
                </a:solidFill>
                <a:latin typeface="Arial"/>
                <a:ea typeface="Arial"/>
                <a:cs typeface="Arial"/>
                <a:sym typeface="Arial"/>
              </a:rPr>
              <a:t>TechCrunch</a:t>
            </a:r>
            <a:r>
              <a:rPr b="0" i="0" lang="ar-MA" sz="2000" u="none" cap="none" strike="noStrike">
                <a:solidFill>
                  <a:schemeClr val="dk1"/>
                </a:solidFill>
                <a:latin typeface="Arial"/>
                <a:ea typeface="Arial"/>
                <a:cs typeface="Arial"/>
                <a:sym typeface="Arial"/>
              </a:rPr>
              <a:t> (كمصدر إعلامي)</a:t>
            </a:r>
            <a:endParaRPr b="0" i="0" sz="2200" u="none" cap="none" strike="noStrike">
              <a:solidFill>
                <a:schemeClr val="dk1"/>
              </a:solidFill>
              <a:latin typeface="Calibri"/>
              <a:ea typeface="Calibri"/>
              <a:cs typeface="Calibri"/>
              <a:sym typeface="Calibri"/>
            </a:endParaRPr>
          </a:p>
        </p:txBody>
      </p:sp>
      <p:sp>
        <p:nvSpPr>
          <p:cNvPr id="865" name="Google Shape;865;p42"/>
          <p:cNvSpPr txBox="1"/>
          <p:nvPr/>
        </p:nvSpPr>
        <p:spPr>
          <a:xfrm>
            <a:off x="9298477" y="5362446"/>
            <a:ext cx="2477728" cy="1077218"/>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200" u="none" cap="none" strike="noStrike">
                <a:solidFill>
                  <a:schemeClr val="dk1"/>
                </a:solidFill>
                <a:latin typeface="Calibri"/>
                <a:ea typeface="Calibri"/>
                <a:cs typeface="Calibri"/>
                <a:sym typeface="Calibri"/>
              </a:rPr>
              <a:t>الحدث</a:t>
            </a:r>
            <a:r>
              <a:rPr b="0" i="0" lang="ar-MA" sz="2200" u="none" cap="none" strike="noStrike">
                <a:solidFill>
                  <a:schemeClr val="dk1"/>
                </a:solidFill>
                <a:latin typeface="Calibri"/>
                <a:ea typeface="Calibri"/>
                <a:cs typeface="Calibri"/>
                <a:sym typeface="Calibri"/>
              </a:rPr>
              <a:t>: </a:t>
            </a:r>
            <a:r>
              <a:rPr b="0" i="0" lang="ar-MA" sz="2000" u="none" cap="none" strike="noStrike">
                <a:solidFill>
                  <a:schemeClr val="dk1"/>
                </a:solidFill>
                <a:latin typeface="Arial"/>
                <a:ea typeface="Arial"/>
                <a:cs typeface="Arial"/>
                <a:sym typeface="Arial"/>
              </a:rPr>
              <a:t>اختراع </a:t>
            </a:r>
            <a:r>
              <a:rPr b="1" i="0" lang="ar-MA" sz="2000" u="none" cap="none" strike="noStrike">
                <a:solidFill>
                  <a:schemeClr val="dk1"/>
                </a:solidFill>
                <a:latin typeface="Arial"/>
                <a:ea typeface="Arial"/>
                <a:cs typeface="Arial"/>
                <a:sym typeface="Arial"/>
              </a:rPr>
              <a:t>نظّارة ذكية</a:t>
            </a:r>
            <a:r>
              <a:rPr b="0" i="0" lang="ar-MA" sz="2000" u="none" cap="none" strike="noStrike">
                <a:solidFill>
                  <a:schemeClr val="dk1"/>
                </a:solidFill>
                <a:latin typeface="Arial"/>
                <a:ea typeface="Arial"/>
                <a:cs typeface="Arial"/>
                <a:sym typeface="Arial"/>
              </a:rPr>
              <a:t> قادرة على </a:t>
            </a:r>
            <a:r>
              <a:rPr b="1" i="0" lang="ar-MA" sz="2000" u="none" cap="none" strike="noStrike">
                <a:solidFill>
                  <a:schemeClr val="dk1"/>
                </a:solidFill>
                <a:latin typeface="Arial"/>
                <a:ea typeface="Arial"/>
                <a:cs typeface="Arial"/>
                <a:sym typeface="Arial"/>
              </a:rPr>
              <a:t>الترجمة الفورية للكلام</a:t>
            </a:r>
            <a:r>
              <a:rPr b="0" i="0" lang="ar-MA" sz="2000" u="none" cap="none" strike="noStrike">
                <a:solidFill>
                  <a:schemeClr val="dk1"/>
                </a:solidFill>
                <a:latin typeface="Arial"/>
                <a:ea typeface="Arial"/>
                <a:cs typeface="Arial"/>
                <a:sym typeface="Arial"/>
              </a:rPr>
              <a:t> أثناء المحادثة</a:t>
            </a:r>
            <a:r>
              <a:rPr b="0" i="0" lang="ar-MA" sz="2000" u="none" cap="none" strike="noStrike">
                <a:solidFill>
                  <a:schemeClr val="dk1"/>
                </a:solidFill>
                <a:latin typeface="Calibri"/>
                <a:ea typeface="Calibri"/>
                <a:cs typeface="Calibri"/>
                <a:sym typeface="Calibri"/>
              </a:rPr>
              <a:t>.</a:t>
            </a:r>
            <a:endParaRPr b="1" i="0" sz="2200" u="none" cap="none" strike="noStrike">
              <a:solidFill>
                <a:srgbClr val="002060"/>
              </a:solidFill>
              <a:latin typeface="Calibri"/>
              <a:ea typeface="Calibri"/>
              <a:cs typeface="Calibri"/>
              <a:sym typeface="Calibri"/>
            </a:endParaRPr>
          </a:p>
        </p:txBody>
      </p:sp>
      <p:sp>
        <p:nvSpPr>
          <p:cNvPr id="866" name="Google Shape;866;p42"/>
          <p:cNvSpPr txBox="1"/>
          <p:nvPr/>
        </p:nvSpPr>
        <p:spPr>
          <a:xfrm>
            <a:off x="5805824" y="5362446"/>
            <a:ext cx="3229518" cy="830997"/>
          </a:xfrm>
          <a:prstGeom prst="rect">
            <a:avLst/>
          </a:pr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0" i="0" lang="ar-MA" sz="2400" u="none" cap="none" strike="noStrike">
                <a:solidFill>
                  <a:schemeClr val="dk1"/>
                </a:solidFill>
                <a:latin typeface="Arial"/>
                <a:ea typeface="Arial"/>
                <a:cs typeface="Arial"/>
                <a:sym typeface="Arial"/>
              </a:rPr>
              <a:t>شركة </a:t>
            </a:r>
            <a:r>
              <a:rPr b="1" i="0" lang="ar-MA" sz="2400" u="none" cap="none" strike="noStrike">
                <a:solidFill>
                  <a:schemeClr val="dk1"/>
                </a:solidFill>
                <a:latin typeface="Arial"/>
                <a:ea typeface="Arial"/>
                <a:cs typeface="Arial"/>
                <a:sym typeface="Arial"/>
              </a:rPr>
              <a:t>XRAI Glass</a:t>
            </a:r>
            <a:r>
              <a:rPr b="0" i="0" lang="ar-MA" sz="2400" u="none" cap="none" strike="noStrike">
                <a:solidFill>
                  <a:schemeClr val="dk1"/>
                </a:solidFill>
                <a:latin typeface="Arial"/>
                <a:ea typeface="Arial"/>
                <a:cs typeface="Arial"/>
                <a:sym typeface="Arial"/>
              </a:rPr>
              <a:t> البريطانية</a:t>
            </a:r>
            <a:endParaRPr b="0" i="0" sz="2200" u="none" cap="none" strike="noStrike">
              <a:solidFill>
                <a:schemeClr val="dk1"/>
              </a:solidFill>
              <a:latin typeface="Calibri"/>
              <a:ea typeface="Calibri"/>
              <a:cs typeface="Calibri"/>
              <a:sym typeface="Calibri"/>
            </a:endParaRPr>
          </a:p>
        </p:txBody>
      </p:sp>
      <p:sp>
        <p:nvSpPr>
          <p:cNvPr id="867" name="Google Shape;867;p42"/>
          <p:cNvSpPr/>
          <p:nvPr/>
        </p:nvSpPr>
        <p:spPr>
          <a:xfrm>
            <a:off x="6771390" y="3290419"/>
            <a:ext cx="1555683" cy="52061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C00000"/>
                </a:solidFill>
                <a:latin typeface="Calibri"/>
                <a:ea typeface="Calibri"/>
                <a:cs typeface="Calibri"/>
                <a:sym typeface="Calibri"/>
              </a:rPr>
              <a:t>من؟</a:t>
            </a:r>
            <a:endParaRPr b="1" i="0" sz="2000" u="none" cap="none" strike="noStrike">
              <a:solidFill>
                <a:srgbClr val="C00000"/>
              </a:solidFill>
              <a:latin typeface="Calibri"/>
              <a:ea typeface="Calibri"/>
              <a:cs typeface="Calibri"/>
              <a:sym typeface="Calibri"/>
            </a:endParaRPr>
          </a:p>
        </p:txBody>
      </p:sp>
      <p:sp>
        <p:nvSpPr>
          <p:cNvPr id="868" name="Google Shape;868;p42"/>
          <p:cNvSpPr/>
          <p:nvPr/>
        </p:nvSpPr>
        <p:spPr>
          <a:xfrm>
            <a:off x="3454773" y="3158824"/>
            <a:ext cx="1933110" cy="769479"/>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9" name="Google Shape;869;p42"/>
          <p:cNvSpPr/>
          <p:nvPr/>
        </p:nvSpPr>
        <p:spPr>
          <a:xfrm>
            <a:off x="3683996" y="3249254"/>
            <a:ext cx="1575933" cy="581681"/>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C00000"/>
                </a:solidFill>
                <a:latin typeface="Calibri"/>
                <a:ea typeface="Calibri"/>
                <a:cs typeface="Calibri"/>
                <a:sym typeface="Calibri"/>
              </a:rPr>
              <a:t>كيف؟؟</a:t>
            </a:r>
            <a:endParaRPr b="1" i="0" sz="2000" u="none" cap="none" strike="noStrike">
              <a:solidFill>
                <a:srgbClr val="C00000"/>
              </a:solidFill>
              <a:latin typeface="Calibri"/>
              <a:ea typeface="Calibri"/>
              <a:cs typeface="Calibri"/>
              <a:sym typeface="Calibri"/>
            </a:endParaRPr>
          </a:p>
        </p:txBody>
      </p:sp>
      <p:sp>
        <p:nvSpPr>
          <p:cNvPr id="870" name="Google Shape;870;p42"/>
          <p:cNvSpPr/>
          <p:nvPr/>
        </p:nvSpPr>
        <p:spPr>
          <a:xfrm>
            <a:off x="796619" y="3151247"/>
            <a:ext cx="1812979" cy="906161"/>
          </a:xfrm>
          <a:prstGeom prst="ellipse">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71" name="Google Shape;871;p42"/>
          <p:cNvSpPr/>
          <p:nvPr/>
        </p:nvSpPr>
        <p:spPr>
          <a:xfrm>
            <a:off x="934692" y="3327502"/>
            <a:ext cx="1575933" cy="581681"/>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C00000"/>
                </a:solidFill>
                <a:latin typeface="Calibri"/>
                <a:ea typeface="Calibri"/>
                <a:cs typeface="Calibri"/>
                <a:sym typeface="Calibri"/>
              </a:rPr>
              <a:t>من نقل الخبر؟؟</a:t>
            </a:r>
            <a:endParaRPr b="1" i="0" sz="2000" u="none" cap="none" strike="noStrike">
              <a:solidFill>
                <a:srgbClr val="C00000"/>
              </a:solidFill>
              <a:latin typeface="Calibri"/>
              <a:ea typeface="Calibri"/>
              <a:cs typeface="Calibri"/>
              <a:sym typeface="Calibri"/>
            </a:endParaRPr>
          </a:p>
        </p:txBody>
      </p:sp>
      <p:sp>
        <p:nvSpPr>
          <p:cNvPr id="872" name="Google Shape;872;p42"/>
          <p:cNvSpPr txBox="1"/>
          <p:nvPr/>
        </p:nvSpPr>
        <p:spPr>
          <a:xfrm>
            <a:off x="3472722" y="5362446"/>
            <a:ext cx="2069967" cy="430887"/>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0" i="0" lang="ar-MA" sz="2200" u="none" cap="none" strike="noStrike">
                <a:solidFill>
                  <a:schemeClr val="dk1"/>
                </a:solidFill>
                <a:latin typeface="Calibri"/>
                <a:ea typeface="Calibri"/>
                <a:cs typeface="Calibri"/>
                <a:sym typeface="Calibri"/>
              </a:rPr>
              <a:t>في خطوة تقنية مبهرة</a:t>
            </a:r>
            <a:endParaRPr/>
          </a:p>
        </p:txBody>
      </p:sp>
      <p:sp>
        <p:nvSpPr>
          <p:cNvPr id="873" name="Google Shape;873;p42"/>
          <p:cNvSpPr/>
          <p:nvPr/>
        </p:nvSpPr>
        <p:spPr>
          <a:xfrm>
            <a:off x="7019291" y="3970881"/>
            <a:ext cx="802584" cy="1204024"/>
          </a:xfrm>
          <a:prstGeom prst="downArrow">
            <a:avLst>
              <a:gd fmla="val 50000" name="adj1"/>
              <a:gd fmla="val 50000" name="adj2"/>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74" name="Google Shape;874;p42"/>
          <p:cNvSpPr/>
          <p:nvPr/>
        </p:nvSpPr>
        <p:spPr>
          <a:xfrm>
            <a:off x="1243144" y="4113304"/>
            <a:ext cx="815008" cy="1025694"/>
          </a:xfrm>
          <a:prstGeom prst="downArrow">
            <a:avLst>
              <a:gd fmla="val 50000" name="adj1"/>
              <a:gd fmla="val 50000" name="adj2"/>
            </a:avLst>
          </a:prstGeom>
          <a:solidFill>
            <a:srgbClr val="00B050"/>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75" name="Google Shape;875;p42"/>
          <p:cNvSpPr/>
          <p:nvPr/>
        </p:nvSpPr>
        <p:spPr>
          <a:xfrm>
            <a:off x="9963740" y="3988418"/>
            <a:ext cx="802584" cy="1189777"/>
          </a:xfrm>
          <a:prstGeom prst="downArrow">
            <a:avLst>
              <a:gd fmla="val 50000" name="adj1"/>
              <a:gd fmla="val 50000" name="adj2"/>
            </a:avLst>
          </a:prstGeom>
          <a:solidFill>
            <a:schemeClr val="accent2"/>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76" name="Google Shape;876;p42"/>
          <p:cNvSpPr/>
          <p:nvPr/>
        </p:nvSpPr>
        <p:spPr>
          <a:xfrm>
            <a:off x="3968864" y="3988418"/>
            <a:ext cx="802584" cy="1150580"/>
          </a:xfrm>
          <a:prstGeom prst="downArrow">
            <a:avLst>
              <a:gd fmla="val 50000" name="adj1"/>
              <a:gd fmla="val 50000" name="adj2"/>
            </a:avLst>
          </a:prstGeom>
          <a:solidFill>
            <a:schemeClr val="accent2"/>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877" name="Google Shape;877;p42"/>
          <p:cNvPicPr preferRelativeResize="0"/>
          <p:nvPr/>
        </p:nvPicPr>
        <p:blipFill rotWithShape="1">
          <a:blip r:embed="rId4">
            <a:alphaModFix/>
          </a:blip>
          <a:srcRect b="0" l="0" r="0" t="0"/>
          <a:stretch/>
        </p:blipFill>
        <p:spPr>
          <a:xfrm>
            <a:off x="1122904" y="1525416"/>
            <a:ext cx="9704232" cy="13054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59"/>
                                        </p:tgtEl>
                                        <p:attrNameLst>
                                          <p:attrName>style.visibility</p:attrName>
                                        </p:attrNameLst>
                                      </p:cBhvr>
                                      <p:to>
                                        <p:strVal val="visible"/>
                                      </p:to>
                                    </p:set>
                                    <p:anim calcmode="lin" valueType="num">
                                      <p:cBhvr additive="base">
                                        <p:cTn dur="500"/>
                                        <p:tgtEl>
                                          <p:spTgt spid="859"/>
                                        </p:tgtEl>
                                        <p:attrNameLst>
                                          <p:attrName>ppt_w</p:attrName>
                                        </p:attrNameLst>
                                      </p:cBhvr>
                                      <p:tavLst>
                                        <p:tav fmla="" tm="0">
                                          <p:val>
                                            <p:strVal val="0"/>
                                          </p:val>
                                        </p:tav>
                                        <p:tav fmla="" tm="100000">
                                          <p:val>
                                            <p:strVal val="#ppt_w"/>
                                          </p:val>
                                        </p:tav>
                                      </p:tavLst>
                                    </p:anim>
                                    <p:anim calcmode="lin" valueType="num">
                                      <p:cBhvr additive="base">
                                        <p:cTn dur="500"/>
                                        <p:tgtEl>
                                          <p:spTgt spid="85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60"/>
                                        </p:tgtEl>
                                        <p:attrNameLst>
                                          <p:attrName>style.visibility</p:attrName>
                                        </p:attrNameLst>
                                      </p:cBhvr>
                                      <p:to>
                                        <p:strVal val="visible"/>
                                      </p:to>
                                    </p:set>
                                    <p:anim calcmode="lin" valueType="num">
                                      <p:cBhvr additive="base">
                                        <p:cTn dur="500"/>
                                        <p:tgtEl>
                                          <p:spTgt spid="860"/>
                                        </p:tgtEl>
                                        <p:attrNameLst>
                                          <p:attrName>ppt_w</p:attrName>
                                        </p:attrNameLst>
                                      </p:cBhvr>
                                      <p:tavLst>
                                        <p:tav fmla="" tm="0">
                                          <p:val>
                                            <p:strVal val="0"/>
                                          </p:val>
                                        </p:tav>
                                        <p:tav fmla="" tm="100000">
                                          <p:val>
                                            <p:strVal val="#ppt_w"/>
                                          </p:val>
                                        </p:tav>
                                      </p:tavLst>
                                    </p:anim>
                                    <p:anim calcmode="lin" valueType="num">
                                      <p:cBhvr additive="base">
                                        <p:cTn dur="500"/>
                                        <p:tgtEl>
                                          <p:spTgt spid="86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63"/>
                                        </p:tgtEl>
                                        <p:attrNameLst>
                                          <p:attrName>style.visibility</p:attrName>
                                        </p:attrNameLst>
                                      </p:cBhvr>
                                      <p:to>
                                        <p:strVal val="visible"/>
                                      </p:to>
                                    </p:set>
                                    <p:anim calcmode="lin" valueType="num">
                                      <p:cBhvr additive="base">
                                        <p:cTn dur="500"/>
                                        <p:tgtEl>
                                          <p:spTgt spid="86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64"/>
                                        </p:tgtEl>
                                        <p:attrNameLst>
                                          <p:attrName>style.visibility</p:attrName>
                                        </p:attrNameLst>
                                      </p:cBhvr>
                                      <p:to>
                                        <p:strVal val="visible"/>
                                      </p:to>
                                    </p:set>
                                    <p:anim calcmode="lin" valueType="num">
                                      <p:cBhvr additive="base">
                                        <p:cTn dur="500"/>
                                        <p:tgtEl>
                                          <p:spTgt spid="86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65"/>
                                        </p:tgtEl>
                                        <p:attrNameLst>
                                          <p:attrName>style.visibility</p:attrName>
                                        </p:attrNameLst>
                                      </p:cBhvr>
                                      <p:to>
                                        <p:strVal val="visible"/>
                                      </p:to>
                                    </p:set>
                                    <p:anim calcmode="lin" valueType="num">
                                      <p:cBhvr additive="base">
                                        <p:cTn dur="500"/>
                                        <p:tgtEl>
                                          <p:spTgt spid="86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66"/>
                                        </p:tgtEl>
                                        <p:attrNameLst>
                                          <p:attrName>style.visibility</p:attrName>
                                        </p:attrNameLst>
                                      </p:cBhvr>
                                      <p:to>
                                        <p:strVal val="visible"/>
                                      </p:to>
                                    </p:set>
                                    <p:anim calcmode="lin" valueType="num">
                                      <p:cBhvr additive="base">
                                        <p:cTn dur="500"/>
                                        <p:tgtEl>
                                          <p:spTgt spid="86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68"/>
                                        </p:tgtEl>
                                        <p:attrNameLst>
                                          <p:attrName>style.visibility</p:attrName>
                                        </p:attrNameLst>
                                      </p:cBhvr>
                                      <p:to>
                                        <p:strVal val="visible"/>
                                      </p:to>
                                    </p:set>
                                    <p:anim calcmode="lin" valueType="num">
                                      <p:cBhvr additive="base">
                                        <p:cTn dur="500"/>
                                        <p:tgtEl>
                                          <p:spTgt spid="868"/>
                                        </p:tgtEl>
                                        <p:attrNameLst>
                                          <p:attrName>ppt_w</p:attrName>
                                        </p:attrNameLst>
                                      </p:cBhvr>
                                      <p:tavLst>
                                        <p:tav fmla="" tm="0">
                                          <p:val>
                                            <p:strVal val="0"/>
                                          </p:val>
                                        </p:tav>
                                        <p:tav fmla="" tm="100000">
                                          <p:val>
                                            <p:strVal val="#ppt_w"/>
                                          </p:val>
                                        </p:tav>
                                      </p:tavLst>
                                    </p:anim>
                                    <p:anim calcmode="lin" valueType="num">
                                      <p:cBhvr additive="base">
                                        <p:cTn dur="500"/>
                                        <p:tgtEl>
                                          <p:spTgt spid="86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70"/>
                                        </p:tgtEl>
                                        <p:attrNameLst>
                                          <p:attrName>style.visibility</p:attrName>
                                        </p:attrNameLst>
                                      </p:cBhvr>
                                      <p:to>
                                        <p:strVal val="visible"/>
                                      </p:to>
                                    </p:set>
                                    <p:anim calcmode="lin" valueType="num">
                                      <p:cBhvr additive="base">
                                        <p:cTn dur="500"/>
                                        <p:tgtEl>
                                          <p:spTgt spid="870"/>
                                        </p:tgtEl>
                                        <p:attrNameLst>
                                          <p:attrName>ppt_w</p:attrName>
                                        </p:attrNameLst>
                                      </p:cBhvr>
                                      <p:tavLst>
                                        <p:tav fmla="" tm="0">
                                          <p:val>
                                            <p:strVal val="0"/>
                                          </p:val>
                                        </p:tav>
                                        <p:tav fmla="" tm="100000">
                                          <p:val>
                                            <p:strVal val="#ppt_w"/>
                                          </p:val>
                                        </p:tav>
                                      </p:tavLst>
                                    </p:anim>
                                    <p:anim calcmode="lin" valueType="num">
                                      <p:cBhvr additive="base">
                                        <p:cTn dur="500"/>
                                        <p:tgtEl>
                                          <p:spTgt spid="87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72"/>
                                        </p:tgtEl>
                                        <p:attrNameLst>
                                          <p:attrName>style.visibility</p:attrName>
                                        </p:attrNameLst>
                                      </p:cBhvr>
                                      <p:to>
                                        <p:strVal val="visible"/>
                                      </p:to>
                                    </p:set>
                                    <p:anim calcmode="lin" valueType="num">
                                      <p:cBhvr additive="base">
                                        <p:cTn dur="500"/>
                                        <p:tgtEl>
                                          <p:spTgt spid="87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43"/>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883" name="Google Shape;883;p43"/>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884" name="Google Shape;884;p43"/>
          <p:cNvSpPr txBox="1"/>
          <p:nvPr/>
        </p:nvSpPr>
        <p:spPr>
          <a:xfrm>
            <a:off x="344129" y="179542"/>
            <a:ext cx="11022719"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0" i="0" lang="ar-MA" sz="2000" u="none" cap="none" strike="noStrike">
                <a:solidFill>
                  <a:schemeClr val="dk2"/>
                </a:solidFill>
                <a:latin typeface="Calibri"/>
                <a:ea typeface="Calibri"/>
                <a:cs typeface="Calibri"/>
                <a:sym typeface="Calibri"/>
              </a:rPr>
              <a:t>نلخص ما توصلنا إليه.</a:t>
            </a:r>
            <a:r>
              <a:rPr b="0" i="0" lang="ar-MA" sz="2000" u="none" cap="none" strike="noStrike">
                <a:solidFill>
                  <a:srgbClr val="7F7F7F"/>
                </a:solidFill>
                <a:latin typeface="Calibri"/>
                <a:ea typeface="Calibri"/>
                <a:cs typeface="Calibri"/>
                <a:sym typeface="Calibri"/>
              </a:rPr>
              <a:t> </a:t>
            </a:r>
            <a:endParaRPr b="0" i="0" sz="2000" u="none" cap="none" strike="noStrike">
              <a:solidFill>
                <a:srgbClr val="7F7F7F"/>
              </a:solidFill>
              <a:latin typeface="Calibri"/>
              <a:ea typeface="Calibri"/>
              <a:cs typeface="Calibri"/>
              <a:sym typeface="Calibri"/>
            </a:endParaRPr>
          </a:p>
        </p:txBody>
      </p:sp>
      <p:sp>
        <p:nvSpPr>
          <p:cNvPr id="885" name="Google Shape;885;p43"/>
          <p:cNvSpPr txBox="1"/>
          <p:nvPr/>
        </p:nvSpPr>
        <p:spPr>
          <a:xfrm>
            <a:off x="934757" y="614751"/>
            <a:ext cx="10541696"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b="0" i="0" lang="ar-MA" sz="1400" u="none" cap="none" strike="noStrike">
                <a:solidFill>
                  <a:srgbClr val="323F4F"/>
                </a:solidFill>
                <a:latin typeface="Calibri"/>
                <a:ea typeface="Calibri"/>
                <a:cs typeface="Calibri"/>
                <a:sym typeface="Calibri"/>
              </a:rPr>
              <a:t>يلخص المدرس نتائج النمذجة. بالتركيز على التعبير الموظف في بداية الفقرة، ووظيفته، وعلاقته بالنص الإخباري</a:t>
            </a:r>
            <a:endParaRPr/>
          </a:p>
          <a:p>
            <a:pPr indent="0" lvl="0" marL="0" marR="0" rtl="0" algn="r">
              <a:lnSpc>
                <a:spcPct val="90000"/>
              </a:lnSpc>
              <a:spcBef>
                <a:spcPts val="0"/>
              </a:spcBef>
              <a:spcAft>
                <a:spcPts val="0"/>
              </a:spcAft>
              <a:buClr>
                <a:srgbClr val="323F4F"/>
              </a:buClr>
              <a:buSzPts val="1400"/>
              <a:buFont typeface="Arial"/>
              <a:buNone/>
            </a:pPr>
            <a:r>
              <a:rPr b="0" i="0" lang="ar-MA" sz="1400" u="none" cap="none" strike="noStrike">
                <a:solidFill>
                  <a:srgbClr val="323F4F"/>
                </a:solidFill>
                <a:latin typeface="Calibri"/>
                <a:ea typeface="Calibri"/>
                <a:cs typeface="Calibri"/>
                <a:sym typeface="Calibri"/>
              </a:rPr>
              <a:t> </a:t>
            </a:r>
            <a:endParaRPr b="0" i="1" sz="1400" u="none" cap="none" strike="noStrike">
              <a:solidFill>
                <a:srgbClr val="AEABAB"/>
              </a:solidFill>
              <a:latin typeface="Calibri"/>
              <a:ea typeface="Calibri"/>
              <a:cs typeface="Calibri"/>
              <a:sym typeface="Calibri"/>
            </a:endParaRPr>
          </a:p>
        </p:txBody>
      </p:sp>
      <p:sp>
        <p:nvSpPr>
          <p:cNvPr id="886" name="Google Shape;886;p43"/>
          <p:cNvSpPr/>
          <p:nvPr/>
        </p:nvSpPr>
        <p:spPr>
          <a:xfrm rot="5400000">
            <a:off x="5545795" y="-1859079"/>
            <a:ext cx="858449" cy="9582606"/>
          </a:xfrm>
          <a:prstGeom prst="rightBrace">
            <a:avLst>
              <a:gd fmla="val 8333" name="adj1"/>
              <a:gd fmla="val 50000" name="adj2"/>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887" name="Google Shape;887;p43"/>
          <p:cNvSpPr txBox="1"/>
          <p:nvPr/>
        </p:nvSpPr>
        <p:spPr>
          <a:xfrm>
            <a:off x="4402057" y="4861899"/>
            <a:ext cx="2611138"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rgbClr val="FF0000"/>
                </a:solidFill>
                <a:latin typeface="Calibri"/>
                <a:ea typeface="Calibri"/>
                <a:cs typeface="Calibri"/>
                <a:sym typeface="Calibri"/>
              </a:rPr>
              <a:t>عناصر تركيب المقدمة</a:t>
            </a:r>
            <a:r>
              <a:rPr b="0" i="0" lang="ar-MA" sz="2400" u="none" cap="none" strike="noStrike">
                <a:solidFill>
                  <a:schemeClr val="dk1"/>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888" name="Google Shape;888;p43"/>
          <p:cNvSpPr txBox="1"/>
          <p:nvPr/>
        </p:nvSpPr>
        <p:spPr>
          <a:xfrm>
            <a:off x="648929" y="5556219"/>
            <a:ext cx="10117394" cy="954107"/>
          </a:xfrm>
          <a:prstGeom prst="rect">
            <a:avLst/>
          </a:prstGeom>
          <a:solidFill>
            <a:srgbClr val="D9E5F8"/>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800" u="none" cap="none" strike="noStrike">
                <a:solidFill>
                  <a:schemeClr val="dk1"/>
                </a:solidFill>
                <a:latin typeface="Calibri"/>
                <a:ea typeface="Calibri"/>
                <a:cs typeface="Calibri"/>
                <a:sym typeface="Calibri"/>
              </a:rPr>
              <a:t>تعبير</a:t>
            </a:r>
            <a:r>
              <a:rPr b="1" i="0" lang="ar-MA" sz="2800" u="none" cap="none" strike="noStrike">
                <a:solidFill>
                  <a:schemeClr val="dk1"/>
                </a:solidFill>
                <a:latin typeface="Sakkal Majalla"/>
                <a:ea typeface="Sakkal Majalla"/>
                <a:cs typeface="Sakkal Majalla"/>
                <a:sym typeface="Sakkal Majalla"/>
              </a:rPr>
              <a:t> </a:t>
            </a:r>
            <a:r>
              <a:rPr b="1" i="0" lang="ar-MA" sz="2800" u="none" cap="none" strike="noStrike">
                <a:solidFill>
                  <a:schemeClr val="dk1"/>
                </a:solidFill>
                <a:latin typeface="Calibri"/>
                <a:ea typeface="Calibri"/>
                <a:cs typeface="Calibri"/>
                <a:sym typeface="Calibri"/>
              </a:rPr>
              <a:t>وصفي</a:t>
            </a:r>
            <a:r>
              <a:rPr b="1" i="0" lang="ar-MA" sz="2800" u="none" cap="none" strike="noStrike">
                <a:solidFill>
                  <a:schemeClr val="dk1"/>
                </a:solidFill>
                <a:latin typeface="Sakkal Majalla"/>
                <a:ea typeface="Sakkal Majalla"/>
                <a:cs typeface="Sakkal Majalla"/>
                <a:sym typeface="Sakkal Majalla"/>
              </a:rPr>
              <a:t> </a:t>
            </a:r>
            <a:r>
              <a:rPr b="1" i="0" lang="ar-MA" sz="2800" u="none" cap="none" strike="noStrike">
                <a:solidFill>
                  <a:schemeClr val="dk1"/>
                </a:solidFill>
                <a:latin typeface="Calibri"/>
                <a:ea typeface="Calibri"/>
                <a:cs typeface="Calibri"/>
                <a:sym typeface="Calibri"/>
              </a:rPr>
              <a:t>موجز</a:t>
            </a:r>
            <a:r>
              <a:rPr b="1" i="0" lang="ar-MA" sz="2800" u="none" cap="none" strike="noStrike">
                <a:solidFill>
                  <a:schemeClr val="dk1"/>
                </a:solidFill>
                <a:latin typeface="Sakkal Majalla"/>
                <a:ea typeface="Sakkal Majalla"/>
                <a:cs typeface="Sakkal Majalla"/>
                <a:sym typeface="Sakkal Majalla"/>
              </a:rPr>
              <a:t> </a:t>
            </a:r>
            <a:r>
              <a:rPr b="1" i="0" lang="ar-MA" sz="2800" u="none" cap="none" strike="noStrike">
                <a:solidFill>
                  <a:schemeClr val="dk1"/>
                </a:solidFill>
                <a:latin typeface="Calibri"/>
                <a:ea typeface="Calibri"/>
                <a:cs typeface="Calibri"/>
                <a:sym typeface="Calibri"/>
              </a:rPr>
              <a:t>وجذاب</a:t>
            </a:r>
            <a:r>
              <a:rPr b="1" i="0" lang="ar-MA" sz="2800" u="none" cap="none" strike="noStrike">
                <a:solidFill>
                  <a:schemeClr val="dk1"/>
                </a:solidFill>
                <a:latin typeface="Sakkal Majalla"/>
                <a:ea typeface="Sakkal Majalla"/>
                <a:cs typeface="Sakkal Majalla"/>
                <a:sym typeface="Sakkal Majalla"/>
              </a:rPr>
              <a:t> </a:t>
            </a:r>
            <a:r>
              <a:rPr b="1" i="0" lang="ar-MA" sz="2800" u="none" cap="none" strike="noStrike">
                <a:solidFill>
                  <a:srgbClr val="C00000"/>
                </a:solidFill>
                <a:latin typeface="Sakkal Majalla"/>
                <a:ea typeface="Sakkal Majalla"/>
                <a:cs typeface="Sakkal Majalla"/>
                <a:sym typeface="Sakkal Majalla"/>
              </a:rPr>
              <a:t>(</a:t>
            </a:r>
            <a:r>
              <a:rPr b="0" i="0" lang="ar-MA" sz="2800" u="none" cap="none" strike="noStrike">
                <a:solidFill>
                  <a:srgbClr val="C00000"/>
                </a:solidFill>
                <a:latin typeface="Calibri"/>
                <a:ea typeface="Calibri"/>
                <a:cs typeface="Calibri"/>
                <a:sym typeface="Calibri"/>
              </a:rPr>
              <a:t>في خطوة تقنية مبهرة ) +</a:t>
            </a:r>
            <a:r>
              <a:rPr b="1" i="0" lang="ar-MA" sz="2800" u="none" cap="none" strike="noStrike">
                <a:solidFill>
                  <a:schemeClr val="dk1"/>
                </a:solidFill>
                <a:latin typeface="Calibri"/>
                <a:ea typeface="Calibri"/>
                <a:cs typeface="Calibri"/>
                <a:sym typeface="Calibri"/>
              </a:rPr>
              <a:t>فعل</a:t>
            </a:r>
            <a:r>
              <a:rPr b="0" i="0" lang="ar-MA" sz="2800" u="none" cap="none" strike="noStrike">
                <a:solidFill>
                  <a:schemeClr val="dk1"/>
                </a:solidFill>
                <a:latin typeface="Calibri"/>
                <a:ea typeface="Calibri"/>
                <a:cs typeface="Calibri"/>
                <a:sym typeface="Calibri"/>
              </a:rPr>
              <a:t> </a:t>
            </a:r>
            <a:r>
              <a:rPr b="1" i="0" lang="ar-MA" sz="2800" u="none" cap="none" strike="noStrike">
                <a:solidFill>
                  <a:schemeClr val="dk1"/>
                </a:solidFill>
                <a:latin typeface="Calibri"/>
                <a:ea typeface="Calibri"/>
                <a:cs typeface="Calibri"/>
                <a:sym typeface="Calibri"/>
              </a:rPr>
              <a:t>إخباري</a:t>
            </a:r>
            <a:r>
              <a:rPr b="0" i="0" lang="ar-MA" sz="2800" u="none" cap="none" strike="noStrike">
                <a:solidFill>
                  <a:schemeClr val="dk1"/>
                </a:solidFill>
                <a:latin typeface="Calibri"/>
                <a:ea typeface="Calibri"/>
                <a:cs typeface="Calibri"/>
                <a:sym typeface="Calibri"/>
              </a:rPr>
              <a:t> </a:t>
            </a:r>
            <a:r>
              <a:rPr b="0" i="0" lang="ar-MA" sz="2800" u="none" cap="none" strike="noStrike">
                <a:solidFill>
                  <a:srgbClr val="C00000"/>
                </a:solidFill>
                <a:latin typeface="Calibri"/>
                <a:ea typeface="Calibri"/>
                <a:cs typeface="Calibri"/>
                <a:sym typeface="Calibri"/>
              </a:rPr>
              <a:t>(أعلنت)+  </a:t>
            </a:r>
            <a:r>
              <a:rPr b="1" i="0" lang="ar-MA" sz="2800" u="none" cap="none" strike="noStrike">
                <a:solidFill>
                  <a:schemeClr val="dk1"/>
                </a:solidFill>
                <a:latin typeface="Calibri"/>
                <a:ea typeface="Calibri"/>
                <a:cs typeface="Calibri"/>
                <a:sym typeface="Calibri"/>
              </a:rPr>
              <a:t>جهة</a:t>
            </a:r>
            <a:r>
              <a:rPr b="1" i="0" lang="ar-MA" sz="2800" u="none" cap="none" strike="noStrike">
                <a:solidFill>
                  <a:srgbClr val="C00000"/>
                </a:solidFill>
                <a:latin typeface="Sakkal Majalla"/>
                <a:ea typeface="Sakkal Majalla"/>
                <a:cs typeface="Sakkal Majalla"/>
                <a:sym typeface="Sakkal Majalla"/>
              </a:rPr>
              <a:t> </a:t>
            </a:r>
            <a:r>
              <a:rPr b="1" i="0" lang="ar-MA" sz="2800" u="none" cap="none" strike="noStrike">
                <a:solidFill>
                  <a:schemeClr val="dk1"/>
                </a:solidFill>
                <a:latin typeface="Calibri"/>
                <a:ea typeface="Calibri"/>
                <a:cs typeface="Calibri"/>
                <a:sym typeface="Calibri"/>
              </a:rPr>
              <a:t>الخبر</a:t>
            </a:r>
            <a:r>
              <a:rPr b="1" i="0" lang="ar-MA" sz="2800" u="none" cap="none" strike="noStrike">
                <a:solidFill>
                  <a:srgbClr val="C00000"/>
                </a:solidFill>
                <a:latin typeface="Sakkal Majalla"/>
                <a:ea typeface="Sakkal Majalla"/>
                <a:cs typeface="Sakkal Majalla"/>
                <a:sym typeface="Sakkal Majalla"/>
              </a:rPr>
              <a:t> (</a:t>
            </a:r>
            <a:r>
              <a:rPr b="1" i="0" lang="ar-MA" sz="2800" u="none" cap="none" strike="noStrike">
                <a:solidFill>
                  <a:schemeClr val="dk1"/>
                </a:solidFill>
                <a:latin typeface="Calibri"/>
                <a:ea typeface="Calibri"/>
                <a:cs typeface="Calibri"/>
                <a:sym typeface="Calibri"/>
              </a:rPr>
              <a:t>شركة</a:t>
            </a:r>
            <a:r>
              <a:rPr b="0" i="0" lang="ar-MA" sz="2800" u="none" cap="none" strike="noStrike">
                <a:solidFill>
                  <a:schemeClr val="dk1"/>
                </a:solidFill>
                <a:latin typeface="Arial"/>
                <a:ea typeface="Arial"/>
                <a:cs typeface="Arial"/>
                <a:sym typeface="Arial"/>
              </a:rPr>
              <a:t> </a:t>
            </a:r>
            <a:r>
              <a:rPr b="1" i="0" lang="ar-MA" sz="2800" u="none" cap="none" strike="noStrike">
                <a:solidFill>
                  <a:schemeClr val="dk1"/>
                </a:solidFill>
                <a:latin typeface="Calibri"/>
                <a:ea typeface="Calibri"/>
                <a:cs typeface="Calibri"/>
                <a:sym typeface="Calibri"/>
              </a:rPr>
              <a:t>XRAI</a:t>
            </a:r>
            <a:r>
              <a:rPr b="1" i="0" lang="ar-MA" sz="2800" u="none" cap="none" strike="noStrike">
                <a:solidFill>
                  <a:schemeClr val="dk1"/>
                </a:solidFill>
                <a:latin typeface="Arial"/>
                <a:ea typeface="Arial"/>
                <a:cs typeface="Arial"/>
                <a:sym typeface="Arial"/>
              </a:rPr>
              <a:t> </a:t>
            </a:r>
            <a:r>
              <a:rPr b="1" i="0" lang="ar-MA" sz="2800" u="none" cap="none" strike="noStrike">
                <a:solidFill>
                  <a:schemeClr val="dk1"/>
                </a:solidFill>
                <a:latin typeface="Calibri"/>
                <a:ea typeface="Calibri"/>
                <a:cs typeface="Calibri"/>
                <a:sym typeface="Calibri"/>
              </a:rPr>
              <a:t>Glass</a:t>
            </a:r>
            <a:r>
              <a:rPr b="0" i="0" lang="ar-MA" sz="2800" u="none" cap="none" strike="noStrike">
                <a:solidFill>
                  <a:schemeClr val="dk1"/>
                </a:solidFill>
                <a:latin typeface="Arial"/>
                <a:ea typeface="Arial"/>
                <a:cs typeface="Arial"/>
                <a:sym typeface="Arial"/>
              </a:rPr>
              <a:t> </a:t>
            </a:r>
            <a:r>
              <a:rPr b="1" i="0" lang="ar-MA" sz="2800" u="none" cap="none" strike="noStrike">
                <a:solidFill>
                  <a:schemeClr val="dk1"/>
                </a:solidFill>
                <a:latin typeface="Calibri"/>
                <a:ea typeface="Calibri"/>
                <a:cs typeface="Calibri"/>
                <a:sym typeface="Calibri"/>
              </a:rPr>
              <a:t>البريطانية</a:t>
            </a:r>
            <a:r>
              <a:rPr b="0" i="0" lang="ar-MA" sz="2800" u="none" cap="none" strike="noStrike">
                <a:solidFill>
                  <a:schemeClr val="dk1"/>
                </a:solidFill>
                <a:latin typeface="Arial"/>
                <a:ea typeface="Arial"/>
                <a:cs typeface="Arial"/>
                <a:sym typeface="Arial"/>
              </a:rPr>
              <a:t>)+ </a:t>
            </a:r>
            <a:r>
              <a:rPr b="1" i="0" lang="ar-MA" sz="2800" u="none" cap="none" strike="noStrike">
                <a:solidFill>
                  <a:schemeClr val="dk1"/>
                </a:solidFill>
                <a:latin typeface="Calibri"/>
                <a:ea typeface="Calibri"/>
                <a:cs typeface="Calibri"/>
                <a:sym typeface="Calibri"/>
              </a:rPr>
              <a:t>الحدث</a:t>
            </a:r>
            <a:r>
              <a:rPr b="0" i="0" lang="ar-MA" sz="2800" u="none" cap="none" strike="noStrike">
                <a:solidFill>
                  <a:schemeClr val="dk1"/>
                </a:solidFill>
                <a:latin typeface="Calibri"/>
                <a:ea typeface="Calibri"/>
                <a:cs typeface="Calibri"/>
                <a:sym typeface="Calibri"/>
              </a:rPr>
              <a:t> </a:t>
            </a:r>
            <a:r>
              <a:rPr b="0" i="0" lang="ar-MA" sz="2800" u="none" cap="none" strike="noStrike">
                <a:solidFill>
                  <a:srgbClr val="C00000"/>
                </a:solidFill>
                <a:latin typeface="Calibri"/>
                <a:ea typeface="Calibri"/>
                <a:cs typeface="Calibri"/>
                <a:sym typeface="Calibri"/>
              </a:rPr>
              <a:t>(اختراع نظارة ذكية...)- </a:t>
            </a:r>
            <a:endParaRPr b="0" i="0" sz="2800" u="none" cap="none" strike="noStrike">
              <a:solidFill>
                <a:schemeClr val="dk1"/>
              </a:solidFill>
              <a:latin typeface="Calibri"/>
              <a:ea typeface="Calibri"/>
              <a:cs typeface="Calibri"/>
              <a:sym typeface="Calibri"/>
            </a:endParaRPr>
          </a:p>
        </p:txBody>
      </p:sp>
      <p:sp>
        <p:nvSpPr>
          <p:cNvPr id="889" name="Google Shape;889;p43"/>
          <p:cNvSpPr txBox="1"/>
          <p:nvPr/>
        </p:nvSpPr>
        <p:spPr>
          <a:xfrm>
            <a:off x="344129" y="4162470"/>
            <a:ext cx="11513574" cy="523220"/>
          </a:xfrm>
          <a:prstGeom prst="rect">
            <a:avLst/>
          </a:prstGeom>
          <a:solidFill>
            <a:srgbClr val="93DCF8"/>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800" u="none" cap="none" strike="noStrike">
                <a:solidFill>
                  <a:schemeClr val="dk1"/>
                </a:solidFill>
                <a:latin typeface="Calibri"/>
                <a:ea typeface="Calibri"/>
                <a:cs typeface="Calibri"/>
                <a:sym typeface="Calibri"/>
              </a:rPr>
              <a:t> بدأت الفقرة الأولى بتعبير يفيد الوصف: </a:t>
            </a:r>
            <a:r>
              <a:rPr b="0" i="0" lang="ar-MA" sz="2800" u="none" cap="none" strike="noStrike">
                <a:solidFill>
                  <a:srgbClr val="C00000"/>
                </a:solidFill>
                <a:latin typeface="Calibri"/>
                <a:ea typeface="Calibri"/>
                <a:cs typeface="Calibri"/>
                <a:sym typeface="Calibri"/>
              </a:rPr>
              <a:t>في خطوة تقنية مبهرة</a:t>
            </a:r>
            <a:r>
              <a:rPr b="0" i="0" lang="ar-MA" sz="2800" u="none" cap="none" strike="noStrike">
                <a:solidFill>
                  <a:schemeClr val="dk1"/>
                </a:solidFill>
                <a:latin typeface="Calibri"/>
                <a:ea typeface="Calibri"/>
                <a:cs typeface="Calibri"/>
                <a:sym typeface="Calibri"/>
              </a:rPr>
              <a:t>، يليها فعل يدل على الإخبار: </a:t>
            </a:r>
            <a:r>
              <a:rPr b="1" i="0" lang="ar-MA" sz="2800" u="none" cap="none" strike="noStrike">
                <a:solidFill>
                  <a:srgbClr val="C00000"/>
                </a:solidFill>
                <a:latin typeface="Calibri"/>
                <a:ea typeface="Calibri"/>
                <a:cs typeface="Calibri"/>
                <a:sym typeface="Calibri"/>
              </a:rPr>
              <a:t>أعلنت</a:t>
            </a:r>
            <a:endParaRPr b="0" i="0" sz="2800" u="none" cap="none" strike="noStrike">
              <a:solidFill>
                <a:schemeClr val="dk1"/>
              </a:solidFill>
              <a:latin typeface="Calibri"/>
              <a:ea typeface="Calibri"/>
              <a:cs typeface="Calibri"/>
              <a:sym typeface="Calibri"/>
            </a:endParaRPr>
          </a:p>
        </p:txBody>
      </p:sp>
      <p:sp>
        <p:nvSpPr>
          <p:cNvPr id="890" name="Google Shape;890;p43"/>
          <p:cNvSpPr/>
          <p:nvPr/>
        </p:nvSpPr>
        <p:spPr>
          <a:xfrm>
            <a:off x="5573726" y="3760345"/>
            <a:ext cx="802584" cy="337736"/>
          </a:xfrm>
          <a:prstGeom prst="downArrow">
            <a:avLst>
              <a:gd fmla="val 50000" name="adj1"/>
              <a:gd fmla="val 50000" name="adj2"/>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91" name="Google Shape;891;p43"/>
          <p:cNvSpPr/>
          <p:nvPr/>
        </p:nvSpPr>
        <p:spPr>
          <a:xfrm>
            <a:off x="3063003" y="3245800"/>
            <a:ext cx="5824031" cy="461665"/>
          </a:xfrm>
          <a:prstGeom prst="rect">
            <a:avLst/>
          </a:prstGeom>
          <a:solidFill>
            <a:srgbClr val="C0E4F5"/>
          </a:solidFill>
          <a:ln>
            <a:noFill/>
          </a:ln>
        </p:spPr>
        <p:txBody>
          <a:bodyPr anchorCtr="0" anchor="ctr" bIns="45700" lIns="91425" spcFirstLastPara="1" rIns="91425" wrap="square" tIns="45700">
            <a:spAutoFit/>
          </a:bodyPr>
          <a:lstStyle/>
          <a:p>
            <a:pPr indent="0" lvl="0" marL="0" marR="0" rtl="1" algn="r">
              <a:spcBef>
                <a:spcPts val="0"/>
              </a:spcBef>
              <a:spcAft>
                <a:spcPts val="0"/>
              </a:spcAft>
              <a:buClr>
                <a:srgbClr val="C00000"/>
              </a:buClr>
              <a:buSzPts val="2400"/>
              <a:buFont typeface="Calibri"/>
              <a:buNone/>
            </a:pPr>
            <a:r>
              <a:rPr b="0" i="0" lang="ar-MA" sz="2400" u="none" cap="none" strike="noStrike">
                <a:solidFill>
                  <a:srgbClr val="C00000"/>
                </a:solidFill>
                <a:latin typeface="Calibri"/>
                <a:ea typeface="Calibri"/>
                <a:cs typeface="Calibri"/>
                <a:sym typeface="Calibri"/>
              </a:rPr>
              <a:t>سؤال: بماذا بدأت الفقرة الأولى؟ وما الفكرة التي تخبر بها؟</a:t>
            </a:r>
            <a:endParaRPr b="0" i="0" sz="2400" u="none" cap="none" strike="noStrike">
              <a:solidFill>
                <a:srgbClr val="C00000"/>
              </a:solidFill>
              <a:latin typeface="Calibri"/>
              <a:ea typeface="Calibri"/>
              <a:cs typeface="Calibri"/>
              <a:sym typeface="Calibri"/>
            </a:endParaRPr>
          </a:p>
        </p:txBody>
      </p:sp>
      <p:pic>
        <p:nvPicPr>
          <p:cNvPr id="892" name="Google Shape;892;p43"/>
          <p:cNvPicPr preferRelativeResize="0"/>
          <p:nvPr/>
        </p:nvPicPr>
        <p:blipFill rotWithShape="1">
          <a:blip r:embed="rId4">
            <a:alphaModFix/>
          </a:blip>
          <a:srcRect b="0" l="0" r="0" t="0"/>
          <a:stretch/>
        </p:blipFill>
        <p:spPr>
          <a:xfrm>
            <a:off x="1243884" y="1457554"/>
            <a:ext cx="9704232" cy="1305432"/>
          </a:xfrm>
          <a:prstGeom prst="rect">
            <a:avLst/>
          </a:prstGeom>
          <a:noFill/>
          <a:ln>
            <a:noFill/>
          </a:ln>
        </p:spPr>
      </p:pic>
      <p:sp>
        <p:nvSpPr>
          <p:cNvPr id="893" name="Google Shape;893;p43"/>
          <p:cNvSpPr/>
          <p:nvPr/>
        </p:nvSpPr>
        <p:spPr>
          <a:xfrm>
            <a:off x="8573730" y="1269669"/>
            <a:ext cx="1578732" cy="1005680"/>
          </a:xfrm>
          <a:prstGeom prst="ellipse">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94" name="Google Shape;894;p43"/>
          <p:cNvSpPr/>
          <p:nvPr/>
        </p:nvSpPr>
        <p:spPr>
          <a:xfrm>
            <a:off x="1243885" y="1302008"/>
            <a:ext cx="3905498" cy="1005679"/>
          </a:xfrm>
          <a:prstGeom prst="ellipse">
            <a:avLst/>
          </a:prstGeom>
          <a:noFill/>
          <a:ln cap="flat" cmpd="sng" w="38100">
            <a:solidFill>
              <a:srgbClr val="007A9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86"/>
                                        </p:tgtEl>
                                        <p:attrNameLst>
                                          <p:attrName>style.visibility</p:attrName>
                                        </p:attrNameLst>
                                      </p:cBhvr>
                                      <p:to>
                                        <p:strVal val="visible"/>
                                      </p:to>
                                    </p:set>
                                    <p:anim calcmode="lin" valueType="num">
                                      <p:cBhvr additive="base">
                                        <p:cTn dur="500"/>
                                        <p:tgtEl>
                                          <p:spTgt spid="88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87"/>
                                        </p:tgtEl>
                                        <p:attrNameLst>
                                          <p:attrName>style.visibility</p:attrName>
                                        </p:attrNameLst>
                                      </p:cBhvr>
                                      <p:to>
                                        <p:strVal val="visible"/>
                                      </p:to>
                                    </p:set>
                                    <p:anim calcmode="lin" valueType="num">
                                      <p:cBhvr additive="base">
                                        <p:cTn dur="500"/>
                                        <p:tgtEl>
                                          <p:spTgt spid="88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93"/>
                                        </p:tgtEl>
                                        <p:attrNameLst>
                                          <p:attrName>style.visibility</p:attrName>
                                        </p:attrNameLst>
                                      </p:cBhvr>
                                      <p:to>
                                        <p:strVal val="visible"/>
                                      </p:to>
                                    </p:set>
                                    <p:anim calcmode="lin" valueType="num">
                                      <p:cBhvr additive="base">
                                        <p:cTn dur="500"/>
                                        <p:tgtEl>
                                          <p:spTgt spid="893"/>
                                        </p:tgtEl>
                                        <p:attrNameLst>
                                          <p:attrName>ppt_w</p:attrName>
                                        </p:attrNameLst>
                                      </p:cBhvr>
                                      <p:tavLst>
                                        <p:tav fmla="" tm="0">
                                          <p:val>
                                            <p:strVal val="0"/>
                                          </p:val>
                                        </p:tav>
                                        <p:tav fmla="" tm="100000">
                                          <p:val>
                                            <p:strVal val="#ppt_w"/>
                                          </p:val>
                                        </p:tav>
                                      </p:tavLst>
                                    </p:anim>
                                    <p:anim calcmode="lin" valueType="num">
                                      <p:cBhvr additive="base">
                                        <p:cTn dur="500"/>
                                        <p:tgtEl>
                                          <p:spTgt spid="89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94"/>
                                        </p:tgtEl>
                                        <p:attrNameLst>
                                          <p:attrName>style.visibility</p:attrName>
                                        </p:attrNameLst>
                                      </p:cBhvr>
                                      <p:to>
                                        <p:strVal val="visible"/>
                                      </p:to>
                                    </p:set>
                                    <p:anim calcmode="lin" valueType="num">
                                      <p:cBhvr additive="base">
                                        <p:cTn dur="500"/>
                                        <p:tgtEl>
                                          <p:spTgt spid="894"/>
                                        </p:tgtEl>
                                        <p:attrNameLst>
                                          <p:attrName>ppt_w</p:attrName>
                                        </p:attrNameLst>
                                      </p:cBhvr>
                                      <p:tavLst>
                                        <p:tav fmla="" tm="0">
                                          <p:val>
                                            <p:strVal val="0"/>
                                          </p:val>
                                        </p:tav>
                                        <p:tav fmla="" tm="100000">
                                          <p:val>
                                            <p:strVal val="#ppt_w"/>
                                          </p:val>
                                        </p:tav>
                                      </p:tavLst>
                                    </p:anim>
                                    <p:anim calcmode="lin" valueType="num">
                                      <p:cBhvr additive="base">
                                        <p:cTn dur="500"/>
                                        <p:tgtEl>
                                          <p:spTgt spid="89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pic>
        <p:nvPicPr>
          <p:cNvPr id="899" name="Google Shape;899;p44"/>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900" name="Google Shape;900;p44"/>
          <p:cNvSpPr txBox="1"/>
          <p:nvPr/>
        </p:nvSpPr>
        <p:spPr>
          <a:xfrm>
            <a:off x="344129" y="179542"/>
            <a:ext cx="11022719"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0" i="0" lang="ar-MA" sz="2000" u="none" cap="none" strike="noStrike">
                <a:solidFill>
                  <a:schemeClr val="dk2"/>
                </a:solidFill>
                <a:latin typeface="Calibri"/>
                <a:ea typeface="Calibri"/>
                <a:cs typeface="Calibri"/>
                <a:sym typeface="Calibri"/>
              </a:rPr>
              <a:t>نلخص ما توصلنا إليه.</a:t>
            </a:r>
            <a:r>
              <a:rPr b="0" i="0" lang="ar-MA" sz="2000" u="none" cap="none" strike="noStrike">
                <a:solidFill>
                  <a:srgbClr val="7F7F7F"/>
                </a:solidFill>
                <a:latin typeface="Calibri"/>
                <a:ea typeface="Calibri"/>
                <a:cs typeface="Calibri"/>
                <a:sym typeface="Calibri"/>
              </a:rPr>
              <a:t> </a:t>
            </a:r>
            <a:endParaRPr b="0" i="0" sz="2000" u="none" cap="none" strike="noStrike">
              <a:solidFill>
                <a:srgbClr val="7F7F7F"/>
              </a:solidFill>
              <a:latin typeface="Calibri"/>
              <a:ea typeface="Calibri"/>
              <a:cs typeface="Calibri"/>
              <a:sym typeface="Calibri"/>
            </a:endParaRPr>
          </a:p>
        </p:txBody>
      </p:sp>
      <p:sp>
        <p:nvSpPr>
          <p:cNvPr id="901" name="Google Shape;901;p44"/>
          <p:cNvSpPr txBox="1"/>
          <p:nvPr/>
        </p:nvSpPr>
        <p:spPr>
          <a:xfrm>
            <a:off x="934757" y="614751"/>
            <a:ext cx="10541696"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b="0" i="0" lang="ar-MA" sz="1400" u="none" cap="none" strike="noStrike">
                <a:solidFill>
                  <a:srgbClr val="323F4F"/>
                </a:solidFill>
                <a:latin typeface="Calibri"/>
                <a:ea typeface="Calibri"/>
                <a:cs typeface="Calibri"/>
                <a:sym typeface="Calibri"/>
              </a:rPr>
              <a:t>يلخص المدرس نتائج النمذجة. موضحا العنوان والمصدر- ومركزا على الفقرة الأولى من النص: المقدمة</a:t>
            </a:r>
            <a:endParaRPr/>
          </a:p>
          <a:p>
            <a:pPr indent="0" lvl="0" marL="0" marR="0" rtl="0" algn="r">
              <a:lnSpc>
                <a:spcPct val="90000"/>
              </a:lnSpc>
              <a:spcBef>
                <a:spcPts val="0"/>
              </a:spcBef>
              <a:spcAft>
                <a:spcPts val="0"/>
              </a:spcAft>
              <a:buClr>
                <a:srgbClr val="323F4F"/>
              </a:buClr>
              <a:buSzPts val="1400"/>
              <a:buFont typeface="Arial"/>
              <a:buNone/>
            </a:pPr>
            <a:r>
              <a:rPr b="0" i="0" lang="ar-MA" sz="1400" u="none" cap="none" strike="noStrike">
                <a:solidFill>
                  <a:srgbClr val="323F4F"/>
                </a:solidFill>
                <a:latin typeface="Calibri"/>
                <a:ea typeface="Calibri"/>
                <a:cs typeface="Calibri"/>
                <a:sym typeface="Calibri"/>
              </a:rPr>
              <a:t> </a:t>
            </a:r>
            <a:endParaRPr b="0" i="1" sz="1400" u="none" cap="none" strike="noStrike">
              <a:solidFill>
                <a:srgbClr val="AEABAB"/>
              </a:solidFill>
              <a:latin typeface="Calibri"/>
              <a:ea typeface="Calibri"/>
              <a:cs typeface="Calibri"/>
              <a:sym typeface="Calibri"/>
            </a:endParaRPr>
          </a:p>
        </p:txBody>
      </p:sp>
      <p:sp>
        <p:nvSpPr>
          <p:cNvPr id="902" name="Google Shape;902;p44"/>
          <p:cNvSpPr txBox="1"/>
          <p:nvPr/>
        </p:nvSpPr>
        <p:spPr>
          <a:xfrm>
            <a:off x="4729315" y="1128790"/>
            <a:ext cx="5889523" cy="400110"/>
          </a:xfrm>
          <a:prstGeom prst="rect">
            <a:avLst/>
          </a:prstGeom>
          <a:solidFill>
            <a:srgbClr val="FEE599"/>
          </a:solid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النشاط 3 – أستنتج خطاطة النص الإخباري: </a:t>
            </a:r>
            <a:endParaRPr b="1" i="0" sz="2000" u="none" cap="none" strike="noStrike">
              <a:solidFill>
                <a:srgbClr val="002060"/>
              </a:solidFill>
              <a:latin typeface="Calibri"/>
              <a:ea typeface="Calibri"/>
              <a:cs typeface="Calibri"/>
              <a:sym typeface="Calibri"/>
            </a:endParaRPr>
          </a:p>
        </p:txBody>
      </p:sp>
      <p:graphicFrame>
        <p:nvGraphicFramePr>
          <p:cNvPr id="903" name="Google Shape;903;p44"/>
          <p:cNvGraphicFramePr/>
          <p:nvPr/>
        </p:nvGraphicFramePr>
        <p:xfrm>
          <a:off x="639097" y="1807272"/>
          <a:ext cx="3000000" cy="3000000"/>
        </p:xfrm>
        <a:graphic>
          <a:graphicData uri="http://schemas.openxmlformats.org/drawingml/2006/table">
            <a:tbl>
              <a:tblPr>
                <a:noFill/>
                <a:tableStyleId>{CF4DF2BE-9A47-41F9-B4D3-28A7242FC641}</a:tableStyleId>
              </a:tblPr>
              <a:tblGrid>
                <a:gridCol w="2405825"/>
                <a:gridCol w="2933475"/>
                <a:gridCol w="2703000"/>
                <a:gridCol w="2925950"/>
              </a:tblGrid>
              <a:tr h="684200">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خاتمة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العرض (تفاصيل الخبر)</a:t>
                      </a:r>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مقدمة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العنوان ومصدر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r>
              <a:tr h="2871975">
                <a:tc>
                  <a:txBody>
                    <a:bodyPr/>
                    <a:lstStyle/>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r">
                        <a:spcBef>
                          <a:spcPts val="0"/>
                        </a:spcBef>
                        <a:spcAft>
                          <a:spcPts val="0"/>
                        </a:spcAft>
                        <a:buClr>
                          <a:schemeClr val="dk1"/>
                        </a:buClr>
                        <a:buSzPts val="2000"/>
                        <a:buFont typeface="Arial"/>
                        <a:buNone/>
                      </a:pPr>
                      <a:r>
                        <a:t/>
                      </a:r>
                      <a:endParaRPr b="0" sz="2000" u="none" cap="none" strike="noStrike">
                        <a:solidFill>
                          <a:schemeClr val="dk1"/>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chemeClr val="dk1"/>
                        </a:buClr>
                        <a:buSzPts val="2000"/>
                        <a:buFont typeface="Arial"/>
                        <a:buChar char="-"/>
                      </a:pPr>
                      <a:r>
                        <a:rPr b="0" lang="ar-MA" sz="2000" u="none" cap="none" strike="noStrike">
                          <a:solidFill>
                            <a:schemeClr val="dk1"/>
                          </a:solidFill>
                          <a:latin typeface="Arial"/>
                          <a:ea typeface="Arial"/>
                          <a:cs typeface="Arial"/>
                          <a:sym typeface="Arial"/>
                        </a:rPr>
                        <a:t>.................................................................................</a:t>
                      </a:r>
                      <a:endParaRPr/>
                    </a:p>
                    <a:p>
                      <a:pPr indent="-342900" lvl="0" marL="342900" marR="0" rtl="1" algn="just">
                        <a:spcBef>
                          <a:spcPts val="0"/>
                        </a:spcBef>
                        <a:spcAft>
                          <a:spcPts val="0"/>
                        </a:spcAft>
                        <a:buClr>
                          <a:schemeClr val="dk1"/>
                        </a:buClr>
                        <a:buSzPts val="2000"/>
                        <a:buFont typeface="Arial"/>
                        <a:buChar char="-"/>
                      </a:pPr>
                      <a:r>
                        <a:rPr b="0" lang="ar-MA" sz="2000" u="none" cap="none" strike="noStrike">
                          <a:solidFill>
                            <a:schemeClr val="dk1"/>
                          </a:solidFill>
                          <a:latin typeface="Arial"/>
                          <a:ea typeface="Arial"/>
                          <a:cs typeface="Arial"/>
                          <a:sym typeface="Arial"/>
                        </a:rPr>
                        <a:t>.................................................................................</a:t>
                      </a:r>
                      <a:endParaRPr/>
                    </a:p>
                    <a:p>
                      <a:pPr indent="-342900" lvl="0" marL="342900" marR="0" rtl="1" algn="just">
                        <a:spcBef>
                          <a:spcPts val="0"/>
                        </a:spcBef>
                        <a:spcAft>
                          <a:spcPts val="0"/>
                        </a:spcAft>
                        <a:buClr>
                          <a:schemeClr val="dk1"/>
                        </a:buClr>
                        <a:buSzPts val="2000"/>
                        <a:buFont typeface="Arial"/>
                        <a:buChar char="-"/>
                      </a:pPr>
                      <a:r>
                        <a:rPr b="0" lang="ar-MA" sz="2000" u="none" cap="none" strike="noStrike">
                          <a:solidFill>
                            <a:schemeClr val="dk1"/>
                          </a:solidFill>
                          <a:latin typeface="Arial"/>
                          <a:ea typeface="Arial"/>
                          <a:cs typeface="Arial"/>
                          <a:sym typeface="Arial"/>
                        </a:rPr>
                        <a:t>.............................................................</a:t>
                      </a:r>
                      <a:endParaRPr/>
                    </a:p>
                    <a:p>
                      <a:pPr indent="0" lvl="0" marL="0" marR="0" rtl="1" algn="r">
                        <a:spcBef>
                          <a:spcPts val="0"/>
                        </a:spcBef>
                        <a:spcAft>
                          <a:spcPts val="0"/>
                        </a:spcAft>
                        <a:buClr>
                          <a:schemeClr val="dk1"/>
                        </a:buClr>
                        <a:buSzPts val="2000"/>
                        <a:buFont typeface="Arial"/>
                        <a:buNone/>
                      </a:pPr>
                      <a:r>
                        <a:t/>
                      </a:r>
                      <a:endParaRPr b="0" sz="2000" u="none" cap="none" strike="noStrike">
                        <a:solidFill>
                          <a:schemeClr val="dk1"/>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الإعلان عن اختراع نظّارة ذكية جديدة قادرة على الترجمة الفورية للكلام، في خطوة تقنية مبتكرة.</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c>
                  <a:txBody>
                    <a:bodyPr/>
                    <a:lstStyle/>
                    <a:p>
                      <a:pPr indent="0" lvl="0" marL="0" marR="0" rtl="1" algn="r">
                        <a:spcBef>
                          <a:spcPts val="0"/>
                        </a:spcBef>
                        <a:spcAft>
                          <a:spcPts val="0"/>
                        </a:spcAft>
                        <a:buNone/>
                      </a:pPr>
                      <a:r>
                        <a:rPr b="1" lang="ar-MA" sz="2400" u="none" cap="none" strike="noStrike">
                          <a:solidFill>
                            <a:srgbClr val="00B050"/>
                          </a:solidFill>
                          <a:latin typeface="Arial"/>
                          <a:ea typeface="Arial"/>
                          <a:cs typeface="Arial"/>
                          <a:sym typeface="Arial"/>
                        </a:rPr>
                        <a:t>العنوان: </a:t>
                      </a:r>
                      <a:endParaRPr/>
                    </a:p>
                    <a:p>
                      <a:pPr indent="0" lvl="0" marL="0" marR="0" rtl="1" algn="r">
                        <a:spcBef>
                          <a:spcPts val="0"/>
                        </a:spcBef>
                        <a:spcAft>
                          <a:spcPts val="0"/>
                        </a:spcAft>
                        <a:buNone/>
                      </a:pPr>
                      <a:r>
                        <a:rPr b="1" lang="ar-MA" sz="2400" u="none" cap="none" strike="noStrike">
                          <a:solidFill>
                            <a:srgbClr val="002060"/>
                          </a:solidFill>
                          <a:latin typeface="Calibri"/>
                          <a:ea typeface="Calibri"/>
                          <a:cs typeface="Calibri"/>
                          <a:sym typeface="Calibri"/>
                        </a:rPr>
                        <a:t>نَظَّارَةٌ ذَكِيَّةٌ لِلتَّرْجَمَةِ الْفَوْريَّةِ</a:t>
                      </a:r>
                      <a:endParaRPr b="1" sz="2400" u="none" cap="none" strike="noStrike">
                        <a:solidFill>
                          <a:srgbClr val="002060"/>
                        </a:solidFill>
                        <a:latin typeface="Calibri"/>
                        <a:ea typeface="Calibri"/>
                        <a:cs typeface="Calibri"/>
                        <a:sym typeface="Calibri"/>
                      </a:endParaRPr>
                    </a:p>
                    <a:p>
                      <a:pPr indent="-190500" lvl="0" marL="342900" marR="0" rtl="1" algn="just">
                        <a:lnSpc>
                          <a:spcPct val="100000"/>
                        </a:lnSpc>
                        <a:spcBef>
                          <a:spcPts val="0"/>
                        </a:spcBef>
                        <a:spcAft>
                          <a:spcPts val="0"/>
                        </a:spcAft>
                        <a:buClr>
                          <a:schemeClr val="dk1"/>
                        </a:buClr>
                        <a:buSzPts val="2400"/>
                        <a:buFont typeface="Arial"/>
                        <a:buNone/>
                      </a:pPr>
                      <a:r>
                        <a:t/>
                      </a:r>
                      <a:endParaRPr b="1" sz="2400" u="none" cap="none" strike="noStrike">
                        <a:solidFill>
                          <a:srgbClr val="00B050"/>
                        </a:solidFill>
                        <a:latin typeface="Arial"/>
                        <a:ea typeface="Arial"/>
                        <a:cs typeface="Arial"/>
                        <a:sym typeface="Arial"/>
                      </a:endParaRPr>
                    </a:p>
                    <a:p>
                      <a:pPr indent="-342900" lvl="0" marL="342900" marR="0" rtl="1" algn="just">
                        <a:lnSpc>
                          <a:spcPct val="100000"/>
                        </a:lnSpc>
                        <a:spcBef>
                          <a:spcPts val="0"/>
                        </a:spcBef>
                        <a:spcAft>
                          <a:spcPts val="0"/>
                        </a:spcAft>
                        <a:buClr>
                          <a:srgbClr val="00B050"/>
                        </a:buClr>
                        <a:buSzPts val="2400"/>
                        <a:buFont typeface="Arial"/>
                        <a:buChar char="-"/>
                      </a:pPr>
                      <a:r>
                        <a:rPr b="1" lang="ar-MA" sz="2400" u="none" cap="none" strike="noStrike">
                          <a:solidFill>
                            <a:srgbClr val="00B050"/>
                          </a:solidFill>
                          <a:latin typeface="Arial"/>
                          <a:ea typeface="Arial"/>
                          <a:cs typeface="Arial"/>
                          <a:sym typeface="Arial"/>
                        </a:rPr>
                        <a:t>مصدر الخبر: </a:t>
                      </a:r>
                      <a:endParaRPr/>
                    </a:p>
                    <a:p>
                      <a:pPr indent="-342900" lvl="0" marL="342900" marR="0" rtl="1" algn="just">
                        <a:lnSpc>
                          <a:spcPct val="100000"/>
                        </a:lnSpc>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موقع: </a:t>
                      </a:r>
                      <a:r>
                        <a:rPr b="1" lang="ar-MA" sz="2000" u="sng" cap="none" strike="noStrike">
                          <a:solidFill>
                            <a:srgbClr val="002060"/>
                          </a:solidFill>
                          <a:latin typeface="Calibri"/>
                          <a:ea typeface="Calibri"/>
                          <a:cs typeface="Calibri"/>
                          <a:sym typeface="Calibri"/>
                          <a:hlinkClick r:id="rId4">
                            <a:extLst>
                              <a:ext uri="{A12FA001-AC4F-418D-AE19-62706E023703}">
                                <ahyp:hlinkClr val="tx"/>
                              </a:ext>
                            </a:extLst>
                          </a:hlinkClick>
                        </a:rPr>
                        <a:t>www.techcrunch.com</a:t>
                      </a:r>
                      <a:r>
                        <a:rPr b="1" lang="ar-MA" sz="2000" u="none" cap="none" strike="noStrike">
                          <a:solidFill>
                            <a:srgbClr val="002060"/>
                          </a:solidFill>
                          <a:latin typeface="Calibri"/>
                          <a:ea typeface="Calibri"/>
                          <a:cs typeface="Calibri"/>
                          <a:sym typeface="Calibri"/>
                        </a:rPr>
                        <a:t>، </a:t>
                      </a:r>
                      <a:endParaRPr b="1" sz="2000" u="none" cap="none" strike="noStrike">
                        <a:solidFill>
                          <a:srgbClr val="002060"/>
                        </a:solidFill>
                        <a:latin typeface="Calibri"/>
                        <a:ea typeface="Calibri"/>
                        <a:cs typeface="Calibri"/>
                        <a:sym typeface="Calibri"/>
                      </a:endParaRPr>
                    </a:p>
                    <a:p>
                      <a:pPr indent="-342900" lvl="0" marL="342900" marR="0" rtl="1" algn="just">
                        <a:lnSpc>
                          <a:spcPct val="100000"/>
                        </a:lnSpc>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وهو موقع أمريكي شهير ومتخصّص في أخبار التكنولوجيا والابتكارات</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grpSp>
        <p:nvGrpSpPr>
          <p:cNvPr id="908" name="Google Shape;908;p45"/>
          <p:cNvGrpSpPr/>
          <p:nvPr/>
        </p:nvGrpSpPr>
        <p:grpSpPr>
          <a:xfrm>
            <a:off x="970098" y="829915"/>
            <a:ext cx="10567685" cy="5198169"/>
            <a:chOff x="2184400" y="1402025"/>
            <a:chExt cx="7823200" cy="4942038"/>
          </a:xfrm>
        </p:grpSpPr>
        <p:sp>
          <p:nvSpPr>
            <p:cNvPr id="909" name="Google Shape;909;p45"/>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10" name="Google Shape;910;p4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1D6FA9"/>
                </a:solidFill>
                <a:latin typeface="Calibri"/>
                <a:ea typeface="Calibri"/>
                <a:cs typeface="Calibri"/>
                <a:sym typeface="Calibri"/>
              </a:endParaRPr>
            </a:p>
            <a:p>
              <a:pPr indent="0" lvl="0" marL="0" marR="0" rtl="0" algn="ctr">
                <a:spcBef>
                  <a:spcPts val="0"/>
                </a:spcBef>
                <a:spcAft>
                  <a:spcPts val="0"/>
                </a:spcAft>
                <a:buNone/>
              </a:pPr>
              <a:r>
                <a:t/>
              </a:r>
              <a:endParaRPr b="1" i="0" sz="4400" u="none" cap="none" strike="noStrike">
                <a:solidFill>
                  <a:srgbClr val="1D6FA9"/>
                </a:solidFill>
                <a:latin typeface="Calibri"/>
                <a:ea typeface="Calibri"/>
                <a:cs typeface="Calibri"/>
                <a:sym typeface="Calibri"/>
              </a:endParaRPr>
            </a:p>
            <a:p>
              <a:pPr indent="0" lvl="0" marL="0" marR="0" rtl="1" algn="ctr">
                <a:spcBef>
                  <a:spcPts val="0"/>
                </a:spcBef>
                <a:spcAft>
                  <a:spcPts val="0"/>
                </a:spcAft>
                <a:buNone/>
              </a:pPr>
              <a:r>
                <a:rPr b="1" i="0" lang="ar-MA" sz="4400" u="none" cap="none" strike="noStrike">
                  <a:solidFill>
                    <a:srgbClr val="1D6FA9"/>
                  </a:solidFill>
                  <a:latin typeface="Calibri"/>
                  <a:ea typeface="Calibri"/>
                  <a:cs typeface="Calibri"/>
                  <a:sym typeface="Calibri"/>
                </a:rPr>
                <a:t>الممارسة الموجهة الجماعية</a:t>
              </a:r>
              <a:endParaRPr b="1" i="0" sz="4400" u="none" cap="none" strike="noStrike">
                <a:solidFill>
                  <a:srgbClr val="1D6FA9"/>
                </a:solidFill>
                <a:latin typeface="Calibri"/>
                <a:ea typeface="Calibri"/>
                <a:cs typeface="Calibri"/>
                <a:sym typeface="Calibri"/>
              </a:endParaRPr>
            </a:p>
          </p:txBody>
        </p:sp>
      </p:grpSp>
      <p:grpSp>
        <p:nvGrpSpPr>
          <p:cNvPr id="911" name="Google Shape;911;p45"/>
          <p:cNvGrpSpPr/>
          <p:nvPr/>
        </p:nvGrpSpPr>
        <p:grpSpPr>
          <a:xfrm>
            <a:off x="8649325" y="4917801"/>
            <a:ext cx="2572577" cy="936371"/>
            <a:chOff x="8649325" y="4917801"/>
            <a:chExt cx="2572576" cy="936370"/>
          </a:xfrm>
        </p:grpSpPr>
        <p:sp>
          <p:nvSpPr>
            <p:cNvPr id="912" name="Google Shape;912;p4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13" name="Google Shape;913;p45"/>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i="0" lang="ar-MA" sz="3600" u="none" cap="none" strike="noStrike">
                  <a:solidFill>
                    <a:srgbClr val="000000"/>
                  </a:solidFill>
                  <a:highlight>
                    <a:srgbClr val="FFFF00"/>
                  </a:highlight>
                  <a:latin typeface="Calibri"/>
                  <a:ea typeface="Calibri"/>
                  <a:cs typeface="Calibri"/>
                  <a:sym typeface="Calibri"/>
                </a:rPr>
                <a:t>05 دقائق</a:t>
              </a:r>
              <a:endParaRPr/>
            </a:p>
          </p:txBody>
        </p:sp>
      </p:grpSp>
      <p:pic>
        <p:nvPicPr>
          <p:cNvPr descr="Une image contenant habits, Dessin d’enfant, table, meubles&#10;&#10;Le contenu généré par l’IA peut être incorrect." id="914" name="Google Shape;914;p45"/>
          <p:cNvPicPr preferRelativeResize="0"/>
          <p:nvPr/>
        </p:nvPicPr>
        <p:blipFill rotWithShape="1">
          <a:blip r:embed="rId4">
            <a:alphaModFix/>
          </a:blip>
          <a:srcRect b="0" l="0" r="0" t="0"/>
          <a:stretch/>
        </p:blipFill>
        <p:spPr>
          <a:xfrm>
            <a:off x="5021430" y="1579876"/>
            <a:ext cx="2149140" cy="2149140"/>
          </a:xfrm>
          <a:prstGeom prst="rect">
            <a:avLst/>
          </a:prstGeom>
          <a:noFill/>
          <a:ln>
            <a:noFill/>
          </a:ln>
        </p:spPr>
      </p:pic>
      <p:sp>
        <p:nvSpPr>
          <p:cNvPr id="915" name="Google Shape;915;p45"/>
          <p:cNvSpPr/>
          <p:nvPr/>
        </p:nvSpPr>
        <p:spPr>
          <a:xfrm>
            <a:off x="4177727" y="1054173"/>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chemeClr val="dk1"/>
                </a:solidFill>
                <a:latin typeface="Arial"/>
                <a:ea typeface="Arial"/>
                <a:cs typeface="Arial"/>
                <a:sym typeface="Arial"/>
              </a:rPr>
              <a:t>تساءلت ما إذا...</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46"/>
          <p:cNvSpPr txBox="1"/>
          <p:nvPr/>
        </p:nvSpPr>
        <p:spPr>
          <a:xfrm>
            <a:off x="1436557" y="198912"/>
            <a:ext cx="9575455" cy="396044"/>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نشتغل جماعة لإتمام تحديد خطاطة النص الإخباري: مرحلة العرض انطلاقا من النص النموذج.  </a:t>
            </a:r>
            <a:endParaRPr b="1" i="0" sz="2000" u="none" cap="none" strike="noStrike">
              <a:solidFill>
                <a:srgbClr val="002060"/>
              </a:solidFill>
              <a:latin typeface="Calibri"/>
              <a:ea typeface="Calibri"/>
              <a:cs typeface="Calibri"/>
              <a:sym typeface="Calibri"/>
            </a:endParaRPr>
          </a:p>
        </p:txBody>
      </p:sp>
      <p:sp>
        <p:nvSpPr>
          <p:cNvPr id="921" name="Google Shape;921;p46"/>
          <p:cNvSpPr txBox="1"/>
          <p:nvPr/>
        </p:nvSpPr>
        <p:spPr>
          <a:xfrm>
            <a:off x="943897" y="543353"/>
            <a:ext cx="10413379" cy="461665"/>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1400" u="none" cap="none" strike="noStrike">
                <a:solidFill>
                  <a:srgbClr val="AEAEAE"/>
                </a:solidFill>
                <a:latin typeface="Arial"/>
                <a:ea typeface="Arial"/>
                <a:cs typeface="Arial"/>
                <a:sym typeface="Arial"/>
              </a:rPr>
              <a:t>يوجه المدرس جماعة الفصل  إلى الاشتغال على تحديد مرحلة العرض في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b="1" i="0" sz="1200" u="none" cap="none" strike="noStrike">
              <a:solidFill>
                <a:srgbClr val="AEAEAE"/>
              </a:solidFill>
              <a:latin typeface="Arial"/>
              <a:ea typeface="Arial"/>
              <a:cs typeface="Arial"/>
              <a:sym typeface="Arial"/>
            </a:endParaRPr>
          </a:p>
        </p:txBody>
      </p:sp>
      <p:sp>
        <p:nvSpPr>
          <p:cNvPr id="922" name="Google Shape;922;p46"/>
          <p:cNvSpPr txBox="1"/>
          <p:nvPr/>
        </p:nvSpPr>
        <p:spPr>
          <a:xfrm>
            <a:off x="4729315" y="1276270"/>
            <a:ext cx="5889523" cy="400110"/>
          </a:xfrm>
          <a:prstGeom prst="rect">
            <a:avLst/>
          </a:prstGeom>
          <a:solidFill>
            <a:srgbClr val="FEE599"/>
          </a:solid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النشاط 3 – أستنتج خطاطة النص الإخباري: </a:t>
            </a:r>
            <a:endParaRPr b="1" i="0" sz="2000" u="none" cap="none" strike="noStrike">
              <a:solidFill>
                <a:srgbClr val="002060"/>
              </a:solidFill>
              <a:latin typeface="Calibri"/>
              <a:ea typeface="Calibri"/>
              <a:cs typeface="Calibri"/>
              <a:sym typeface="Calibri"/>
            </a:endParaRPr>
          </a:p>
        </p:txBody>
      </p:sp>
      <p:graphicFrame>
        <p:nvGraphicFramePr>
          <p:cNvPr id="923" name="Google Shape;923;p46"/>
          <p:cNvGraphicFramePr/>
          <p:nvPr/>
        </p:nvGraphicFramePr>
        <p:xfrm>
          <a:off x="639097" y="1807272"/>
          <a:ext cx="3000000" cy="3000000"/>
        </p:xfrm>
        <a:graphic>
          <a:graphicData uri="http://schemas.openxmlformats.org/drawingml/2006/table">
            <a:tbl>
              <a:tblPr>
                <a:noFill/>
                <a:tableStyleId>{CF4DF2BE-9A47-41F9-B4D3-28A7242FC641}</a:tableStyleId>
              </a:tblPr>
              <a:tblGrid>
                <a:gridCol w="2405825"/>
                <a:gridCol w="2933475"/>
                <a:gridCol w="2703000"/>
                <a:gridCol w="2925950"/>
              </a:tblGrid>
              <a:tr h="684200">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خاتمة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العرض (تفاصيل الخبر)</a:t>
                      </a:r>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مقدمة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العنوان ومصدر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r>
              <a:tr h="2871975">
                <a:tc>
                  <a:txBody>
                    <a:bodyPr/>
                    <a:lstStyle/>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r">
                        <a:spcBef>
                          <a:spcPts val="0"/>
                        </a:spcBef>
                        <a:spcAft>
                          <a:spcPts val="0"/>
                        </a:spcAft>
                        <a:buClr>
                          <a:schemeClr val="dk1"/>
                        </a:buClr>
                        <a:buSzPts val="2000"/>
                        <a:buFont typeface="Arial"/>
                        <a:buNone/>
                      </a:pPr>
                      <a:r>
                        <a:t/>
                      </a:r>
                      <a:endParaRPr b="0" sz="2000" u="none" cap="none" strike="noStrike">
                        <a:solidFill>
                          <a:schemeClr val="dk1"/>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chemeClr val="dk1"/>
                        </a:buClr>
                        <a:buSzPts val="2000"/>
                        <a:buFont typeface="Arial"/>
                        <a:buChar char="-"/>
                      </a:pPr>
                      <a:r>
                        <a:rPr b="0" lang="ar-MA" sz="2000" u="none" cap="none" strike="noStrike">
                          <a:solidFill>
                            <a:schemeClr val="dk1"/>
                          </a:solidFill>
                          <a:latin typeface="Arial"/>
                          <a:ea typeface="Arial"/>
                          <a:cs typeface="Arial"/>
                          <a:sym typeface="Arial"/>
                        </a:rPr>
                        <a:t>.................................................................................</a:t>
                      </a:r>
                      <a:endParaRPr/>
                    </a:p>
                    <a:p>
                      <a:pPr indent="-342900" lvl="0" marL="342900" marR="0" rtl="1" algn="just">
                        <a:spcBef>
                          <a:spcPts val="0"/>
                        </a:spcBef>
                        <a:spcAft>
                          <a:spcPts val="0"/>
                        </a:spcAft>
                        <a:buClr>
                          <a:schemeClr val="dk1"/>
                        </a:buClr>
                        <a:buSzPts val="2000"/>
                        <a:buFont typeface="Arial"/>
                        <a:buChar char="-"/>
                      </a:pPr>
                      <a:r>
                        <a:rPr b="0" lang="ar-MA" sz="2000" u="none" cap="none" strike="noStrike">
                          <a:solidFill>
                            <a:schemeClr val="dk1"/>
                          </a:solidFill>
                          <a:latin typeface="Arial"/>
                          <a:ea typeface="Arial"/>
                          <a:cs typeface="Arial"/>
                          <a:sym typeface="Arial"/>
                        </a:rPr>
                        <a:t>.................................................................................</a:t>
                      </a:r>
                      <a:endParaRPr/>
                    </a:p>
                    <a:p>
                      <a:pPr indent="-342900" lvl="0" marL="342900" marR="0" rtl="1" algn="just">
                        <a:spcBef>
                          <a:spcPts val="0"/>
                        </a:spcBef>
                        <a:spcAft>
                          <a:spcPts val="0"/>
                        </a:spcAft>
                        <a:buClr>
                          <a:schemeClr val="dk1"/>
                        </a:buClr>
                        <a:buSzPts val="2000"/>
                        <a:buFont typeface="Arial"/>
                        <a:buChar char="-"/>
                      </a:pPr>
                      <a:r>
                        <a:rPr b="0" lang="ar-MA" sz="2000" u="none" cap="none" strike="noStrike">
                          <a:solidFill>
                            <a:schemeClr val="dk1"/>
                          </a:solidFill>
                          <a:latin typeface="Arial"/>
                          <a:ea typeface="Arial"/>
                          <a:cs typeface="Arial"/>
                          <a:sym typeface="Arial"/>
                        </a:rPr>
                        <a:t>.............................................................</a:t>
                      </a:r>
                      <a:endParaRPr/>
                    </a:p>
                    <a:p>
                      <a:pPr indent="0" lvl="0" marL="0" marR="0" rtl="1" algn="r">
                        <a:spcBef>
                          <a:spcPts val="0"/>
                        </a:spcBef>
                        <a:spcAft>
                          <a:spcPts val="0"/>
                        </a:spcAft>
                        <a:buClr>
                          <a:schemeClr val="dk1"/>
                        </a:buClr>
                        <a:buSzPts val="2000"/>
                        <a:buFont typeface="Arial"/>
                        <a:buNone/>
                      </a:pPr>
                      <a:r>
                        <a:t/>
                      </a:r>
                      <a:endParaRPr b="0" sz="2000" u="none" cap="none" strike="noStrike">
                        <a:solidFill>
                          <a:schemeClr val="dk1"/>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الإعلان عن اختراع نظّارة ذكية جديدة قادرة على الترجمة الفورية للكلام، في خطوة تقنية مبتكرة.</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c>
                  <a:txBody>
                    <a:bodyPr/>
                    <a:lstStyle/>
                    <a:p>
                      <a:pPr indent="0" lvl="0" marL="0" marR="0" rtl="1" algn="r">
                        <a:spcBef>
                          <a:spcPts val="0"/>
                        </a:spcBef>
                        <a:spcAft>
                          <a:spcPts val="0"/>
                        </a:spcAft>
                        <a:buNone/>
                      </a:pPr>
                      <a:r>
                        <a:rPr b="1" lang="ar-MA" sz="2400" u="none" cap="none" strike="noStrike">
                          <a:solidFill>
                            <a:srgbClr val="00B050"/>
                          </a:solidFill>
                          <a:latin typeface="Arial"/>
                          <a:ea typeface="Arial"/>
                          <a:cs typeface="Arial"/>
                          <a:sym typeface="Arial"/>
                        </a:rPr>
                        <a:t>العنوان: </a:t>
                      </a:r>
                      <a:endParaRPr/>
                    </a:p>
                    <a:p>
                      <a:pPr indent="0" lvl="0" marL="0" marR="0" rtl="1" algn="r">
                        <a:spcBef>
                          <a:spcPts val="0"/>
                        </a:spcBef>
                        <a:spcAft>
                          <a:spcPts val="0"/>
                        </a:spcAft>
                        <a:buNone/>
                      </a:pPr>
                      <a:r>
                        <a:rPr b="1" lang="ar-MA" sz="2400" u="none" cap="none" strike="noStrike">
                          <a:solidFill>
                            <a:srgbClr val="002060"/>
                          </a:solidFill>
                          <a:latin typeface="Calibri"/>
                          <a:ea typeface="Calibri"/>
                          <a:cs typeface="Calibri"/>
                          <a:sym typeface="Calibri"/>
                        </a:rPr>
                        <a:t>نَظَّارَةٌ ذَكِيَّةٌ لِلتَّرْجَمَةِ الْفَوْريَّةِ</a:t>
                      </a:r>
                      <a:endParaRPr b="1" sz="2400" u="none" cap="none" strike="noStrike">
                        <a:solidFill>
                          <a:srgbClr val="002060"/>
                        </a:solidFill>
                        <a:latin typeface="Calibri"/>
                        <a:ea typeface="Calibri"/>
                        <a:cs typeface="Calibri"/>
                        <a:sym typeface="Calibri"/>
                      </a:endParaRPr>
                    </a:p>
                    <a:p>
                      <a:pPr indent="-190500" lvl="0" marL="342900" marR="0" rtl="1" algn="just">
                        <a:lnSpc>
                          <a:spcPct val="100000"/>
                        </a:lnSpc>
                        <a:spcBef>
                          <a:spcPts val="0"/>
                        </a:spcBef>
                        <a:spcAft>
                          <a:spcPts val="0"/>
                        </a:spcAft>
                        <a:buClr>
                          <a:schemeClr val="dk1"/>
                        </a:buClr>
                        <a:buSzPts val="2400"/>
                        <a:buFont typeface="Arial"/>
                        <a:buNone/>
                      </a:pPr>
                      <a:r>
                        <a:t/>
                      </a:r>
                      <a:endParaRPr b="1" sz="2400" u="none" cap="none" strike="noStrike">
                        <a:solidFill>
                          <a:srgbClr val="00B050"/>
                        </a:solidFill>
                        <a:latin typeface="Arial"/>
                        <a:ea typeface="Arial"/>
                        <a:cs typeface="Arial"/>
                        <a:sym typeface="Arial"/>
                      </a:endParaRPr>
                    </a:p>
                    <a:p>
                      <a:pPr indent="-342900" lvl="0" marL="342900" marR="0" rtl="1" algn="just">
                        <a:lnSpc>
                          <a:spcPct val="100000"/>
                        </a:lnSpc>
                        <a:spcBef>
                          <a:spcPts val="0"/>
                        </a:spcBef>
                        <a:spcAft>
                          <a:spcPts val="0"/>
                        </a:spcAft>
                        <a:buClr>
                          <a:srgbClr val="00B050"/>
                        </a:buClr>
                        <a:buSzPts val="2400"/>
                        <a:buFont typeface="Arial"/>
                        <a:buChar char="-"/>
                      </a:pPr>
                      <a:r>
                        <a:rPr b="1" lang="ar-MA" sz="2400" u="none" cap="none" strike="noStrike">
                          <a:solidFill>
                            <a:srgbClr val="00B050"/>
                          </a:solidFill>
                          <a:latin typeface="Arial"/>
                          <a:ea typeface="Arial"/>
                          <a:cs typeface="Arial"/>
                          <a:sym typeface="Arial"/>
                        </a:rPr>
                        <a:t>مصدر الخبر: </a:t>
                      </a:r>
                      <a:endParaRPr/>
                    </a:p>
                    <a:p>
                      <a:pPr indent="-342900" lvl="0" marL="342900" marR="0" rtl="1" algn="just">
                        <a:lnSpc>
                          <a:spcPct val="100000"/>
                        </a:lnSpc>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موقع: </a:t>
                      </a:r>
                      <a:r>
                        <a:rPr b="1" lang="ar-MA" sz="2000" u="sng" cap="none" strike="noStrike">
                          <a:solidFill>
                            <a:srgbClr val="002060"/>
                          </a:solidFill>
                          <a:latin typeface="Calibri"/>
                          <a:ea typeface="Calibri"/>
                          <a:cs typeface="Calibri"/>
                          <a:sym typeface="Calibri"/>
                          <a:hlinkClick r:id="rId3">
                            <a:extLst>
                              <a:ext uri="{A12FA001-AC4F-418D-AE19-62706E023703}">
                                <ahyp:hlinkClr val="tx"/>
                              </a:ext>
                            </a:extLst>
                          </a:hlinkClick>
                        </a:rPr>
                        <a:t>www.techcrunch.com</a:t>
                      </a:r>
                      <a:r>
                        <a:rPr b="1" lang="ar-MA" sz="2000" u="none" cap="none" strike="noStrike">
                          <a:solidFill>
                            <a:srgbClr val="002060"/>
                          </a:solidFill>
                          <a:latin typeface="Calibri"/>
                          <a:ea typeface="Calibri"/>
                          <a:cs typeface="Calibri"/>
                          <a:sym typeface="Calibri"/>
                        </a:rPr>
                        <a:t>، </a:t>
                      </a:r>
                      <a:endParaRPr b="1" sz="2000" u="none" cap="none" strike="noStrike">
                        <a:solidFill>
                          <a:srgbClr val="002060"/>
                        </a:solidFill>
                        <a:latin typeface="Calibri"/>
                        <a:ea typeface="Calibri"/>
                        <a:cs typeface="Calibri"/>
                        <a:sym typeface="Calibri"/>
                      </a:endParaRPr>
                    </a:p>
                    <a:p>
                      <a:pPr indent="-342900" lvl="0" marL="342900" marR="0" rtl="1" algn="just">
                        <a:lnSpc>
                          <a:spcPct val="100000"/>
                        </a:lnSpc>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وهو موقع أمريكي شهير ومتخصّص في أخبار التكنولوجيا والابتكارات</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47"/>
          <p:cNvSpPr txBox="1"/>
          <p:nvPr/>
        </p:nvSpPr>
        <p:spPr>
          <a:xfrm>
            <a:off x="1436557" y="198912"/>
            <a:ext cx="9575455" cy="396044"/>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نشتغل جماعة لإتمام تحديد خطاطة النص الإخباري: مرحلة العرض انطلاقا من النص النموذج.  </a:t>
            </a:r>
            <a:endParaRPr b="1" i="0" sz="2000" u="none" cap="none" strike="noStrike">
              <a:solidFill>
                <a:srgbClr val="002060"/>
              </a:solidFill>
              <a:latin typeface="Calibri"/>
              <a:ea typeface="Calibri"/>
              <a:cs typeface="Calibri"/>
              <a:sym typeface="Calibri"/>
            </a:endParaRPr>
          </a:p>
        </p:txBody>
      </p:sp>
      <p:sp>
        <p:nvSpPr>
          <p:cNvPr id="929" name="Google Shape;929;p47"/>
          <p:cNvSpPr txBox="1"/>
          <p:nvPr/>
        </p:nvSpPr>
        <p:spPr>
          <a:xfrm>
            <a:off x="943897" y="543353"/>
            <a:ext cx="10413379" cy="461665"/>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1400" u="none" cap="none" strike="noStrike">
                <a:solidFill>
                  <a:srgbClr val="AEAEAE"/>
                </a:solidFill>
                <a:latin typeface="Arial"/>
                <a:ea typeface="Arial"/>
                <a:cs typeface="Arial"/>
                <a:sym typeface="Arial"/>
              </a:rPr>
              <a:t>يوجه المدرس التلاميذ إلى الاشتغال في ثنائيات على تحديد مرحلة العرض في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b="1" i="0" sz="1200" u="none" cap="none" strike="noStrike">
              <a:solidFill>
                <a:srgbClr val="AEAEAE"/>
              </a:solidFill>
              <a:latin typeface="Arial"/>
              <a:ea typeface="Arial"/>
              <a:cs typeface="Arial"/>
              <a:sym typeface="Arial"/>
            </a:endParaRPr>
          </a:p>
        </p:txBody>
      </p:sp>
      <p:sp>
        <p:nvSpPr>
          <p:cNvPr id="930" name="Google Shape;930;p47"/>
          <p:cNvSpPr txBox="1"/>
          <p:nvPr/>
        </p:nvSpPr>
        <p:spPr>
          <a:xfrm>
            <a:off x="4729315" y="1276270"/>
            <a:ext cx="5889523" cy="400110"/>
          </a:xfrm>
          <a:prstGeom prst="rect">
            <a:avLst/>
          </a:prstGeom>
          <a:solidFill>
            <a:srgbClr val="FEE599"/>
          </a:solid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النشاط 3 – أستنتج خطاطة النص الإخباري: </a:t>
            </a:r>
            <a:endParaRPr b="1" i="0" sz="2000" u="none" cap="none" strike="noStrike">
              <a:solidFill>
                <a:srgbClr val="002060"/>
              </a:solidFill>
              <a:latin typeface="Calibri"/>
              <a:ea typeface="Calibri"/>
              <a:cs typeface="Calibri"/>
              <a:sym typeface="Calibri"/>
            </a:endParaRPr>
          </a:p>
        </p:txBody>
      </p:sp>
      <p:sp>
        <p:nvSpPr>
          <p:cNvPr id="931" name="Google Shape;931;p47"/>
          <p:cNvSpPr txBox="1"/>
          <p:nvPr/>
        </p:nvSpPr>
        <p:spPr>
          <a:xfrm>
            <a:off x="776749" y="6230644"/>
            <a:ext cx="9016182" cy="369332"/>
          </a:xfrm>
          <a:prstGeom prst="rect">
            <a:avLst/>
          </a:prstGeom>
          <a:solidFill>
            <a:srgbClr val="B3E5A0"/>
          </a:solidFill>
          <a:ln>
            <a:noFill/>
          </a:ln>
        </p:spPr>
        <p:txBody>
          <a:bodyPr anchorCtr="0" anchor="t" bIns="45700" lIns="91425" spcFirstLastPara="1" rIns="91425" wrap="square" tIns="45700">
            <a:spAutoFit/>
          </a:bodyPr>
          <a:lstStyle/>
          <a:p>
            <a:pPr indent="-342900" lvl="0" marL="342900" marR="0" rtl="1" algn="just">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العرض في النص الإخباري يقدّم </a:t>
            </a:r>
            <a:r>
              <a:rPr b="1" i="0" lang="ar-MA" sz="1800" u="none" cap="none" strike="noStrike">
                <a:solidFill>
                  <a:schemeClr val="dk1"/>
                </a:solidFill>
                <a:latin typeface="Calibri"/>
                <a:ea typeface="Calibri"/>
                <a:cs typeface="Calibri"/>
                <a:sym typeface="Calibri"/>
              </a:rPr>
              <a:t>تفاصيل الحدث</a:t>
            </a:r>
            <a:r>
              <a:rPr b="0" i="0" lang="ar-MA" sz="1800" u="none" cap="none" strike="noStrike">
                <a:solidFill>
                  <a:schemeClr val="dk1"/>
                </a:solidFill>
                <a:latin typeface="Calibri"/>
                <a:ea typeface="Calibri"/>
                <a:cs typeface="Calibri"/>
                <a:sym typeface="Calibri"/>
              </a:rPr>
              <a:t>، ويجيب عن أسئلة </a:t>
            </a:r>
            <a:r>
              <a:rPr b="1" i="0" lang="ar-MA" sz="1800" u="none" cap="none" strike="noStrike">
                <a:solidFill>
                  <a:schemeClr val="dk1"/>
                </a:solidFill>
                <a:latin typeface="Calibri"/>
                <a:ea typeface="Calibri"/>
                <a:cs typeface="Calibri"/>
                <a:sym typeface="Calibri"/>
              </a:rPr>
              <a:t>كيف؟ لماذا؟ لمن؟</a:t>
            </a:r>
            <a:r>
              <a:rPr b="0" i="0" lang="ar-MA" sz="1800" u="none" cap="none" strike="noStrike">
                <a:solidFill>
                  <a:schemeClr val="dk1"/>
                </a:solidFill>
                <a:latin typeface="Calibri"/>
                <a:ea typeface="Calibri"/>
                <a:cs typeface="Calibri"/>
                <a:sym typeface="Calibri"/>
              </a:rPr>
              <a:t>، ويعتمد الوضوح والدقّة.</a:t>
            </a:r>
            <a:endParaRPr/>
          </a:p>
        </p:txBody>
      </p:sp>
      <p:sp>
        <p:nvSpPr>
          <p:cNvPr id="932" name="Google Shape;932;p47"/>
          <p:cNvSpPr/>
          <p:nvPr/>
        </p:nvSpPr>
        <p:spPr>
          <a:xfrm>
            <a:off x="776749" y="4496712"/>
            <a:ext cx="9016181" cy="1631216"/>
          </a:xfrm>
          <a:prstGeom prst="rect">
            <a:avLst/>
          </a:prstGeom>
          <a:solidFill>
            <a:srgbClr val="BEF2C7"/>
          </a:solidFill>
          <a:ln>
            <a:noFill/>
          </a:ln>
        </p:spPr>
        <p:txBody>
          <a:bodyPr anchorCtr="0" anchor="ctr" bIns="45700" lIns="91425" spcFirstLastPara="1" rIns="91425" wrap="square" tIns="45700">
            <a:spAutoFit/>
          </a:bodyPr>
          <a:lstStyle/>
          <a:p>
            <a:pPr indent="-342900" lvl="0" marL="342900" marR="0" rtl="1" algn="r">
              <a:spcBef>
                <a:spcPts val="0"/>
              </a:spcBef>
              <a:spcAft>
                <a:spcPts val="0"/>
              </a:spcAft>
              <a:buClr>
                <a:srgbClr val="C00000"/>
              </a:buClr>
              <a:buSzPts val="2000"/>
              <a:buFont typeface="Calibri"/>
              <a:buChar char="-"/>
            </a:pPr>
            <a:r>
              <a:rPr b="0" i="0" lang="ar-MA" sz="2000" u="none" cap="none" strike="noStrike">
                <a:solidFill>
                  <a:srgbClr val="C00000"/>
                </a:solidFill>
                <a:latin typeface="Calibri"/>
                <a:ea typeface="Calibri"/>
                <a:cs typeface="Calibri"/>
                <a:sym typeface="Calibri"/>
              </a:rPr>
              <a:t>الأسئلة الموجهة: ماذا يضيف هذا الجزء إلى المقدمة؟ هل قدم معلومات جديدة؟ ما نوعها؟ </a:t>
            </a:r>
            <a:endParaRPr/>
          </a:p>
          <a:p>
            <a:pPr indent="-342900" lvl="0" marL="342900" marR="0" rtl="1" algn="r">
              <a:spcBef>
                <a:spcPts val="0"/>
              </a:spcBef>
              <a:spcAft>
                <a:spcPts val="0"/>
              </a:spcAft>
              <a:buClr>
                <a:srgbClr val="C00000"/>
              </a:buClr>
              <a:buSzPts val="2000"/>
              <a:buFont typeface="Calibri"/>
              <a:buChar char="-"/>
            </a:pPr>
            <a:r>
              <a:rPr b="0" i="0" lang="ar-MA" sz="2000" u="none" cap="none" strike="noStrike">
                <a:solidFill>
                  <a:srgbClr val="C00000"/>
                </a:solidFill>
                <a:latin typeface="Calibri"/>
                <a:ea typeface="Calibri"/>
                <a:cs typeface="Calibri"/>
                <a:sym typeface="Calibri"/>
              </a:rPr>
              <a:t>كيف تشتغل النظارة؟ على ماذا تعتمد في عملها؟ ماذا تعرض للمستعمل وكيف ؟ما هي الفئات المستفيدة من الاختراع)</a:t>
            </a:r>
            <a:endParaRPr/>
          </a:p>
          <a:p>
            <a:pPr indent="-342900" lvl="0" marL="342900" marR="0" rtl="1" algn="r">
              <a:spcBef>
                <a:spcPts val="0"/>
              </a:spcBef>
              <a:spcAft>
                <a:spcPts val="0"/>
              </a:spcAft>
              <a:buClr>
                <a:srgbClr val="C00000"/>
              </a:buClr>
              <a:buSzPts val="2000"/>
              <a:buFont typeface="Calibri"/>
              <a:buChar char="-"/>
            </a:pPr>
            <a:r>
              <a:rPr b="0" i="0" lang="ar-MA" sz="2000" u="none" cap="none" strike="noStrike">
                <a:solidFill>
                  <a:srgbClr val="C00000"/>
                </a:solidFill>
                <a:latin typeface="Calibri"/>
                <a:ea typeface="Calibri"/>
                <a:cs typeface="Calibri"/>
                <a:sym typeface="Calibri"/>
              </a:rPr>
              <a:t>ما التعابير الإخبارية الموظفة؟</a:t>
            </a:r>
            <a:endParaRPr/>
          </a:p>
          <a:p>
            <a:pPr indent="-342900" lvl="0" marL="342900" marR="0" rtl="1" algn="r">
              <a:spcBef>
                <a:spcPts val="0"/>
              </a:spcBef>
              <a:spcAft>
                <a:spcPts val="0"/>
              </a:spcAft>
              <a:buClr>
                <a:srgbClr val="C00000"/>
              </a:buClr>
              <a:buSzPts val="2000"/>
              <a:buFont typeface="Calibri"/>
              <a:buChar char="-"/>
            </a:pPr>
            <a:r>
              <a:rPr b="0" i="0" lang="ar-MA" sz="2000" u="none" cap="none" strike="noStrike">
                <a:solidFill>
                  <a:srgbClr val="C00000"/>
                </a:solidFill>
                <a:latin typeface="Calibri"/>
                <a:ea typeface="Calibri"/>
                <a:cs typeface="Calibri"/>
                <a:sym typeface="Calibri"/>
              </a:rPr>
              <a:t>لماذا خصص هذا الجزء لشرح التفاصيل؟ ماذا يحدث لو حذفناه من النص؟</a:t>
            </a:r>
            <a:endParaRPr b="0" i="0" sz="2000" u="none" cap="none" strike="noStrike">
              <a:solidFill>
                <a:srgbClr val="002060"/>
              </a:solidFill>
              <a:latin typeface="Calibri"/>
              <a:ea typeface="Calibri"/>
              <a:cs typeface="Calibri"/>
              <a:sym typeface="Calibri"/>
            </a:endParaRPr>
          </a:p>
        </p:txBody>
      </p:sp>
      <p:sp>
        <p:nvSpPr>
          <p:cNvPr id="933" name="Google Shape;933;p47"/>
          <p:cNvSpPr txBox="1"/>
          <p:nvPr/>
        </p:nvSpPr>
        <p:spPr>
          <a:xfrm>
            <a:off x="10312803" y="5052369"/>
            <a:ext cx="1699363" cy="461665"/>
          </a:xfrm>
          <a:prstGeom prst="rect">
            <a:avLst/>
          </a:prstGeom>
          <a:solidFill>
            <a:srgbClr val="93DCF8"/>
          </a:solid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المرحلة 2:</a:t>
            </a:r>
            <a:endParaRPr/>
          </a:p>
        </p:txBody>
      </p:sp>
      <p:sp>
        <p:nvSpPr>
          <p:cNvPr id="934" name="Google Shape;934;p47"/>
          <p:cNvSpPr/>
          <p:nvPr/>
        </p:nvSpPr>
        <p:spPr>
          <a:xfrm>
            <a:off x="9713445" y="4530808"/>
            <a:ext cx="1198715" cy="1966452"/>
          </a:xfrm>
          <a:prstGeom prst="rightBrace">
            <a:avLst>
              <a:gd fmla="val 8333" name="adj1"/>
              <a:gd fmla="val 49007" name="adj2"/>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descr="Une image contenant texte, écriture manuscrite, Police, calligraphie&#10;&#10;Le contenu généré par l’IA peut être incorrect." id="935" name="Google Shape;935;p47"/>
          <p:cNvPicPr preferRelativeResize="0"/>
          <p:nvPr/>
        </p:nvPicPr>
        <p:blipFill rotWithShape="1">
          <a:blip r:embed="rId3">
            <a:alphaModFix/>
          </a:blip>
          <a:srcRect b="0" l="0" r="0" t="0"/>
          <a:stretch/>
        </p:blipFill>
        <p:spPr>
          <a:xfrm>
            <a:off x="1061885" y="1939895"/>
            <a:ext cx="9871586" cy="2561170"/>
          </a:xfrm>
          <a:prstGeom prst="rect">
            <a:avLst/>
          </a:prstGeom>
          <a:noFill/>
          <a:ln>
            <a:noFill/>
          </a:ln>
        </p:spPr>
      </p:pic>
      <p:sp>
        <p:nvSpPr>
          <p:cNvPr id="936" name="Google Shape;936;p47"/>
          <p:cNvSpPr/>
          <p:nvPr/>
        </p:nvSpPr>
        <p:spPr>
          <a:xfrm>
            <a:off x="4906297" y="1918845"/>
            <a:ext cx="6027174" cy="806738"/>
          </a:xfrm>
          <a:prstGeom prst="ellipse">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7" name="Google Shape;937;p47"/>
          <p:cNvSpPr/>
          <p:nvPr/>
        </p:nvSpPr>
        <p:spPr>
          <a:xfrm>
            <a:off x="1887794" y="2725583"/>
            <a:ext cx="8425009" cy="601837"/>
          </a:xfrm>
          <a:prstGeom prst="ellipse">
            <a:avLst/>
          </a:prstGeom>
          <a:noFill/>
          <a:ln cap="flat" cmpd="sng" w="38100">
            <a:solidFill>
              <a:srgbClr val="007A9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36"/>
                                        </p:tgtEl>
                                        <p:attrNameLst>
                                          <p:attrName>style.visibility</p:attrName>
                                        </p:attrNameLst>
                                      </p:cBhvr>
                                      <p:to>
                                        <p:strVal val="visible"/>
                                      </p:to>
                                    </p:set>
                                    <p:anim calcmode="lin" valueType="num">
                                      <p:cBhvr additive="base">
                                        <p:cTn dur="500"/>
                                        <p:tgtEl>
                                          <p:spTgt spid="936"/>
                                        </p:tgtEl>
                                        <p:attrNameLst>
                                          <p:attrName>ppt_w</p:attrName>
                                        </p:attrNameLst>
                                      </p:cBhvr>
                                      <p:tavLst>
                                        <p:tav fmla="" tm="0">
                                          <p:val>
                                            <p:strVal val="0"/>
                                          </p:val>
                                        </p:tav>
                                        <p:tav fmla="" tm="100000">
                                          <p:val>
                                            <p:strVal val="#ppt_w"/>
                                          </p:val>
                                        </p:tav>
                                      </p:tavLst>
                                    </p:anim>
                                    <p:anim calcmode="lin" valueType="num">
                                      <p:cBhvr additive="base">
                                        <p:cTn dur="500"/>
                                        <p:tgtEl>
                                          <p:spTgt spid="93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37"/>
                                        </p:tgtEl>
                                        <p:attrNameLst>
                                          <p:attrName>style.visibility</p:attrName>
                                        </p:attrNameLst>
                                      </p:cBhvr>
                                      <p:to>
                                        <p:strVal val="visible"/>
                                      </p:to>
                                    </p:set>
                                    <p:anim calcmode="lin" valueType="num">
                                      <p:cBhvr additive="base">
                                        <p:cTn dur="500"/>
                                        <p:tgtEl>
                                          <p:spTgt spid="937"/>
                                        </p:tgtEl>
                                        <p:attrNameLst>
                                          <p:attrName>ppt_w</p:attrName>
                                        </p:attrNameLst>
                                      </p:cBhvr>
                                      <p:tavLst>
                                        <p:tav fmla="" tm="0">
                                          <p:val>
                                            <p:strVal val="0"/>
                                          </p:val>
                                        </p:tav>
                                        <p:tav fmla="" tm="100000">
                                          <p:val>
                                            <p:strVal val="#ppt_w"/>
                                          </p:val>
                                        </p:tav>
                                      </p:tavLst>
                                    </p:anim>
                                    <p:anim calcmode="lin" valueType="num">
                                      <p:cBhvr additive="base">
                                        <p:cTn dur="500"/>
                                        <p:tgtEl>
                                          <p:spTgt spid="93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48"/>
          <p:cNvSpPr txBox="1"/>
          <p:nvPr>
            <p:ph type="title"/>
          </p:nvPr>
        </p:nvSpPr>
        <p:spPr>
          <a:xfrm>
            <a:off x="948894" y="324465"/>
            <a:ext cx="10529279" cy="561611"/>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الآن حان دوركم للاشتغال في ثنائيات لإنجاز المهمة نفسها انطلاقا من النص النموذج وباستحضار النمذجة التي أنجزتها امامكم:</a:t>
            </a:r>
            <a:endParaRPr/>
          </a:p>
        </p:txBody>
      </p:sp>
      <p:sp>
        <p:nvSpPr>
          <p:cNvPr id="943" name="Google Shape;943;p48"/>
          <p:cNvSpPr/>
          <p:nvPr/>
        </p:nvSpPr>
        <p:spPr>
          <a:xfrm>
            <a:off x="1543664" y="2218370"/>
            <a:ext cx="8957187" cy="769441"/>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None/>
            </a:pPr>
            <a:r>
              <a:rPr b="1" i="0" lang="ar-MA" sz="4400" u="none" cap="none" strike="noStrike">
                <a:solidFill>
                  <a:schemeClr val="dk1"/>
                </a:solidFill>
                <a:latin typeface="Calibri"/>
                <a:ea typeface="Calibri"/>
                <a:cs typeface="Calibri"/>
                <a:sym typeface="Calibri"/>
              </a:rPr>
              <a:t>فترة للتحضير </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49"/>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9" name="Google Shape;949;p49"/>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50" name="Google Shape;950;p4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descr="Image générée" id="951" name="Google Shape;951;p49"/>
          <p:cNvPicPr preferRelativeResize="0"/>
          <p:nvPr/>
        </p:nvPicPr>
        <p:blipFill rotWithShape="1">
          <a:blip r:embed="rId3">
            <a:alphaModFix/>
          </a:blip>
          <a:srcRect b="61971" l="3539" r="75793" t="24327"/>
          <a:stretch/>
        </p:blipFill>
        <p:spPr>
          <a:xfrm>
            <a:off x="11340162" y="0"/>
            <a:ext cx="792431" cy="791083"/>
          </a:xfrm>
          <a:prstGeom prst="rect">
            <a:avLst/>
          </a:prstGeom>
          <a:noFill/>
          <a:ln>
            <a:noFill/>
          </a:ln>
        </p:spPr>
      </p:pic>
      <p:sp>
        <p:nvSpPr>
          <p:cNvPr id="952" name="Google Shape;952;p49"/>
          <p:cNvSpPr txBox="1"/>
          <p:nvPr/>
        </p:nvSpPr>
        <p:spPr>
          <a:xfrm>
            <a:off x="655528" y="333993"/>
            <a:ext cx="10569401"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يعلن المدرس نهاية المدة المخصصة للنشاط، ثم يستمع إلى إجابات 3 ثنائيات، ويحث  المتعلمين على تعليل الإجابة، متوخيا خلق تفاعل صفي بطرح سؤال: ما رأيكم في إجابة زميلكم.</a:t>
            </a:r>
            <a:endParaRPr b="0" i="0" sz="1400" u="none" cap="none" strike="noStrike">
              <a:solidFill>
                <a:schemeClr val="dk1"/>
              </a:solidFill>
              <a:latin typeface="Calibri"/>
              <a:ea typeface="Calibri"/>
              <a:cs typeface="Calibri"/>
              <a:sym typeface="Calibri"/>
            </a:endParaRPr>
          </a:p>
        </p:txBody>
      </p:sp>
      <p:sp>
        <p:nvSpPr>
          <p:cNvPr id="953" name="Google Shape;953;p49"/>
          <p:cNvSpPr txBox="1"/>
          <p:nvPr/>
        </p:nvSpPr>
        <p:spPr>
          <a:xfrm>
            <a:off x="2362324" y="80242"/>
            <a:ext cx="8977838"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لنستمع إلى إجابتكم.</a:t>
            </a:r>
            <a:endParaRPr b="0" i="0" sz="1800" u="none" cap="none" strike="noStrike">
              <a:solidFill>
                <a:schemeClr val="dk1"/>
              </a:solidFill>
              <a:latin typeface="Arial"/>
              <a:ea typeface="Arial"/>
              <a:cs typeface="Arial"/>
              <a:sym typeface="Arial"/>
            </a:endParaRPr>
          </a:p>
        </p:txBody>
      </p:sp>
      <p:pic>
        <p:nvPicPr>
          <p:cNvPr descr="Lever la main - Icônes mains et gestes gratuites" id="954" name="Google Shape;954;p49"/>
          <p:cNvPicPr preferRelativeResize="0"/>
          <p:nvPr/>
        </p:nvPicPr>
        <p:blipFill rotWithShape="1">
          <a:blip r:embed="rId4">
            <a:alphaModFix/>
          </a:blip>
          <a:srcRect b="0" l="0" r="0" t="0"/>
          <a:stretch/>
        </p:blipFill>
        <p:spPr>
          <a:xfrm>
            <a:off x="-47114" y="11981"/>
            <a:ext cx="702642" cy="702642"/>
          </a:xfrm>
          <a:prstGeom prst="rect">
            <a:avLst/>
          </a:prstGeom>
          <a:noFill/>
          <a:ln>
            <a:noFill/>
          </a:ln>
        </p:spPr>
      </p:pic>
      <p:pic>
        <p:nvPicPr>
          <p:cNvPr descr="Public Speaking Made Easy | First United Bank" id="955" name="Google Shape;955;p49"/>
          <p:cNvPicPr preferRelativeResize="0"/>
          <p:nvPr/>
        </p:nvPicPr>
        <p:blipFill rotWithShape="1">
          <a:blip r:embed="rId5">
            <a:alphaModFix/>
          </a:blip>
          <a:srcRect b="0" l="0" r="0" t="0"/>
          <a:stretch/>
        </p:blipFill>
        <p:spPr>
          <a:xfrm>
            <a:off x="6640117" y="1456857"/>
            <a:ext cx="5626210" cy="3744000"/>
          </a:xfrm>
          <a:prstGeom prst="rect">
            <a:avLst/>
          </a:prstGeom>
          <a:noFill/>
          <a:ln>
            <a:noFill/>
          </a:ln>
        </p:spPr>
      </p:pic>
      <p:pic>
        <p:nvPicPr>
          <p:cNvPr descr="Speaker At Seminar Stock Illustration - Download Image Now - Lectern,  Presentation - Speech, Professor - iStock" id="956" name="Google Shape;956;p49"/>
          <p:cNvPicPr preferRelativeResize="0"/>
          <p:nvPr/>
        </p:nvPicPr>
        <p:blipFill rotWithShape="1">
          <a:blip r:embed="rId6">
            <a:alphaModFix/>
          </a:blip>
          <a:srcRect b="0" l="0" r="0" t="0"/>
          <a:stretch/>
        </p:blipFill>
        <p:spPr>
          <a:xfrm>
            <a:off x="2458863" y="1456857"/>
            <a:ext cx="3780000" cy="3780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pic>
        <p:nvPicPr>
          <p:cNvPr descr="‫Lovepik- صورة JPG-501123007 id صورة فوتوغرافية بحث - صور معلمة أنثى تكتب  على السبورة‬‎" id="961" name="Google Shape;961;p50"/>
          <p:cNvPicPr preferRelativeResize="0"/>
          <p:nvPr/>
        </p:nvPicPr>
        <p:blipFill rotWithShape="1">
          <a:blip r:embed="rId3">
            <a:alphaModFix/>
          </a:blip>
          <a:srcRect b="0" l="0" r="0" t="0"/>
          <a:stretch/>
        </p:blipFill>
        <p:spPr>
          <a:xfrm>
            <a:off x="2406884" y="2676679"/>
            <a:ext cx="7285703" cy="3497979"/>
          </a:xfrm>
          <a:prstGeom prst="rect">
            <a:avLst/>
          </a:prstGeom>
          <a:noFill/>
          <a:ln>
            <a:noFill/>
          </a:ln>
        </p:spPr>
      </p:pic>
      <p:sp>
        <p:nvSpPr>
          <p:cNvPr id="962" name="Google Shape;962;p50"/>
          <p:cNvSpPr txBox="1"/>
          <p:nvPr/>
        </p:nvSpPr>
        <p:spPr>
          <a:xfrm>
            <a:off x="815567" y="200285"/>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222"/>
              <a:buFont typeface="Calibri"/>
              <a:buNone/>
            </a:pPr>
            <a:r>
              <a:rPr b="1" i="0" lang="ar-MA" sz="2000" u="none" cap="none" strike="noStrike">
                <a:solidFill>
                  <a:srgbClr val="7F7F7F"/>
                </a:solidFill>
                <a:latin typeface="Calibri"/>
                <a:ea typeface="Calibri"/>
                <a:cs typeface="Calibri"/>
                <a:sym typeface="Calibri"/>
              </a:rPr>
              <a:t>نشتغل جماعة لإتمام تحديد خطاطة النص الإخباري: مرحلة العرض انطلاقا من النص (انطلاقا من النص النموذج).</a:t>
            </a:r>
            <a:endParaRPr/>
          </a:p>
        </p:txBody>
      </p:sp>
      <p:sp>
        <p:nvSpPr>
          <p:cNvPr id="963" name="Google Shape;963;p50"/>
          <p:cNvSpPr txBox="1"/>
          <p:nvPr/>
        </p:nvSpPr>
        <p:spPr>
          <a:xfrm>
            <a:off x="815567" y="476420"/>
            <a:ext cx="10560865" cy="452824"/>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1400" u="none" cap="none" strike="noStrike">
                <a:solidFill>
                  <a:srgbClr val="AEAEAE"/>
                </a:solidFill>
                <a:latin typeface="Arial"/>
                <a:ea typeface="Arial"/>
                <a:cs typeface="Arial"/>
                <a:sym typeface="Arial"/>
              </a:rPr>
              <a:t>يواكب المدرس إجابات المتعلمين، ويطلب تدوينها على السبورة، وبعد تعليل الإجابات والتأكد من صحتها ينقل الجدول إلى كراسة المتعلم أو دفتر الدروس (النشاط 3 ص 43) </a:t>
            </a:r>
            <a:endParaRPr b="0" i="0" sz="1200" u="none" cap="none" strike="noStrike">
              <a:solidFill>
                <a:srgbClr val="BFBFBF"/>
              </a:solidFill>
              <a:latin typeface="Arial"/>
              <a:ea typeface="Arial"/>
              <a:cs typeface="Arial"/>
              <a:sym typeface="Arial"/>
            </a:endParaRPr>
          </a:p>
        </p:txBody>
      </p:sp>
      <p:sp>
        <p:nvSpPr>
          <p:cNvPr id="964" name="Google Shape;964;p50"/>
          <p:cNvSpPr txBox="1"/>
          <p:nvPr/>
        </p:nvSpPr>
        <p:spPr>
          <a:xfrm>
            <a:off x="1759974" y="1760927"/>
            <a:ext cx="9439818" cy="470000"/>
          </a:xfrm>
          <a:prstGeom prst="rect">
            <a:avLst/>
          </a:prstGeom>
          <a:solidFill>
            <a:srgbClr val="C7EDFC"/>
          </a:solid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400" u="none" cap="none" strike="noStrike">
                <a:solidFill>
                  <a:schemeClr val="dk1"/>
                </a:solidFill>
                <a:latin typeface="Calibri"/>
                <a:ea typeface="Calibri"/>
                <a:cs typeface="Calibri"/>
                <a:sym typeface="Calibri"/>
              </a:rPr>
              <a:t> يتلقى المدرس الإجابات ويتعهدها بالمواكبة والتعزيز،  ويختار نماذج تدون على السبورة..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51"/>
          <p:cNvSpPr txBox="1"/>
          <p:nvPr/>
        </p:nvSpPr>
        <p:spPr>
          <a:xfrm>
            <a:off x="1436557" y="198912"/>
            <a:ext cx="9575455" cy="396044"/>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نشتغل في ثنائيات لإتمام تحديد خطاطة النص الإخباري: مرحلة العرض انطلاقا من النص النموذج.  </a:t>
            </a:r>
            <a:endParaRPr b="1" i="0" sz="2000" u="none" cap="none" strike="noStrike">
              <a:solidFill>
                <a:srgbClr val="002060"/>
              </a:solidFill>
              <a:latin typeface="Calibri"/>
              <a:ea typeface="Calibri"/>
              <a:cs typeface="Calibri"/>
              <a:sym typeface="Calibri"/>
            </a:endParaRPr>
          </a:p>
        </p:txBody>
      </p:sp>
      <p:sp>
        <p:nvSpPr>
          <p:cNvPr id="970" name="Google Shape;970;p51"/>
          <p:cNvSpPr txBox="1"/>
          <p:nvPr/>
        </p:nvSpPr>
        <p:spPr>
          <a:xfrm>
            <a:off x="943897" y="543353"/>
            <a:ext cx="10413379" cy="461665"/>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1400" u="none" cap="none" strike="noStrike">
                <a:solidFill>
                  <a:srgbClr val="AEAEAE"/>
                </a:solidFill>
                <a:latin typeface="Arial"/>
                <a:ea typeface="Arial"/>
                <a:cs typeface="Arial"/>
                <a:sym typeface="Arial"/>
              </a:rPr>
              <a:t>يوجه المدرس التلاميذ إلى الاشتغال في ثنائيات على تحديد مرحلة العرض في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b="1" i="0" sz="1200" u="none" cap="none" strike="noStrike">
              <a:solidFill>
                <a:srgbClr val="AEAEAE"/>
              </a:solidFill>
              <a:latin typeface="Arial"/>
              <a:ea typeface="Arial"/>
              <a:cs typeface="Arial"/>
              <a:sym typeface="Arial"/>
            </a:endParaRPr>
          </a:p>
        </p:txBody>
      </p:sp>
      <p:sp>
        <p:nvSpPr>
          <p:cNvPr id="971" name="Google Shape;971;p51"/>
          <p:cNvSpPr txBox="1"/>
          <p:nvPr/>
        </p:nvSpPr>
        <p:spPr>
          <a:xfrm>
            <a:off x="4729315" y="1276270"/>
            <a:ext cx="5889523" cy="400110"/>
          </a:xfrm>
          <a:prstGeom prst="rect">
            <a:avLst/>
          </a:prstGeom>
          <a:solidFill>
            <a:srgbClr val="FEE599"/>
          </a:solid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النشاط 3 – أستنتج خطاطة النص الإخباري: </a:t>
            </a:r>
            <a:endParaRPr b="1" i="0" sz="2000" u="none" cap="none" strike="noStrike">
              <a:solidFill>
                <a:srgbClr val="002060"/>
              </a:solidFill>
              <a:latin typeface="Calibri"/>
              <a:ea typeface="Calibri"/>
              <a:cs typeface="Calibri"/>
              <a:sym typeface="Calibri"/>
            </a:endParaRPr>
          </a:p>
        </p:txBody>
      </p:sp>
      <p:graphicFrame>
        <p:nvGraphicFramePr>
          <p:cNvPr id="972" name="Google Shape;972;p51"/>
          <p:cNvGraphicFramePr/>
          <p:nvPr/>
        </p:nvGraphicFramePr>
        <p:xfrm>
          <a:off x="639097" y="1807272"/>
          <a:ext cx="3000000" cy="3000000"/>
        </p:xfrm>
        <a:graphic>
          <a:graphicData uri="http://schemas.openxmlformats.org/drawingml/2006/table">
            <a:tbl>
              <a:tblPr>
                <a:noFill/>
                <a:tableStyleId>{CF4DF2BE-9A47-41F9-B4D3-28A7242FC641}</a:tableStyleId>
              </a:tblPr>
              <a:tblGrid>
                <a:gridCol w="2405825"/>
                <a:gridCol w="2933475"/>
                <a:gridCol w="2703000"/>
                <a:gridCol w="2925950"/>
              </a:tblGrid>
              <a:tr h="684200">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خاتمة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العرض (تفاصيل الخبر)</a:t>
                      </a:r>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مقدمة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العنوان ومصدر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r>
              <a:tr h="803300">
                <a:tc>
                  <a:txBody>
                    <a:bodyPr/>
                    <a:lstStyle/>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just">
                        <a:spcBef>
                          <a:spcPts val="0"/>
                        </a:spcBef>
                        <a:spcAft>
                          <a:spcPts val="0"/>
                        </a:spcAft>
                        <a:buClr>
                          <a:schemeClr val="dk1"/>
                        </a:buClr>
                        <a:buSzPts val="2000"/>
                        <a:buFont typeface="Arial"/>
                        <a:buNone/>
                      </a:pPr>
                      <a:r>
                        <a:rPr b="0" lang="ar-MA" sz="2000" u="none" cap="none" strike="noStrike">
                          <a:solidFill>
                            <a:schemeClr val="dk1"/>
                          </a:solidFill>
                          <a:latin typeface="Arial"/>
                          <a:ea typeface="Arial"/>
                          <a:cs typeface="Arial"/>
                          <a:sym typeface="Arial"/>
                        </a:rPr>
                        <a:t>.............................................................</a:t>
                      </a:r>
                      <a:endParaRPr/>
                    </a:p>
                    <a:p>
                      <a:pPr indent="0" lvl="0" marL="0" marR="0" rtl="1" algn="r">
                        <a:spcBef>
                          <a:spcPts val="0"/>
                        </a:spcBef>
                        <a:spcAft>
                          <a:spcPts val="0"/>
                        </a:spcAft>
                        <a:buClr>
                          <a:schemeClr val="dk1"/>
                        </a:buClr>
                        <a:buSzPts val="2000"/>
                        <a:buFont typeface="Arial"/>
                        <a:buNone/>
                      </a:pPr>
                      <a:r>
                        <a:t/>
                      </a:r>
                      <a:endParaRPr b="0" sz="2000" u="none" cap="none" strike="noStrike">
                        <a:solidFill>
                          <a:schemeClr val="dk1"/>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rgbClr val="002060"/>
                        </a:buClr>
                        <a:buSzPts val="2000"/>
                        <a:buFont typeface="Calibri"/>
                        <a:buChar char="-"/>
                      </a:pPr>
                      <a:r>
                        <a:rPr b="1" lang="ar-MA" sz="2000" u="none" cap="none" strike="noStrike">
                          <a:solidFill>
                            <a:srgbClr val="002060"/>
                          </a:solidFill>
                          <a:latin typeface="Calibri"/>
                          <a:ea typeface="Calibri"/>
                          <a:cs typeface="Calibri"/>
                          <a:sym typeface="Calibri"/>
                        </a:rPr>
                        <a:t>شرح كيفية اشتغال النظّارة الذكية المعتمدة على الذكاء الاصطناعي، وبيان فوائدها في ترجمة الكلام فورياً، مع إبراز الفئات المستفيدة منها، واهتمام الأوساط التكنولوجية والإعلامية بها</a:t>
                      </a:r>
                      <a:r>
                        <a:rPr lang="ar-MA" sz="2000" u="none" cap="none" strike="noStrike"/>
                        <a:t>.</a:t>
                      </a:r>
                      <a:endParaRPr b="0" sz="2000" u="none" cap="none" strike="noStrike">
                        <a:solidFill>
                          <a:schemeClr val="dk1"/>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الإعلان عن اختراع نظّارة ذكية جديدة قادرة على الترجمة الفورية للكلام، في خطوة تقنية مبتكرة.</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c>
                  <a:txBody>
                    <a:bodyPr/>
                    <a:lstStyle/>
                    <a:p>
                      <a:pPr indent="0" lvl="0" marL="0" marR="0" rtl="1" algn="r">
                        <a:spcBef>
                          <a:spcPts val="0"/>
                        </a:spcBef>
                        <a:spcAft>
                          <a:spcPts val="0"/>
                        </a:spcAft>
                        <a:buNone/>
                      </a:pPr>
                      <a:r>
                        <a:rPr b="1" lang="ar-MA" sz="2400" u="none" cap="none" strike="noStrike">
                          <a:solidFill>
                            <a:srgbClr val="00B050"/>
                          </a:solidFill>
                          <a:latin typeface="Arial"/>
                          <a:ea typeface="Arial"/>
                          <a:cs typeface="Arial"/>
                          <a:sym typeface="Arial"/>
                        </a:rPr>
                        <a:t>العنوان: </a:t>
                      </a:r>
                      <a:endParaRPr/>
                    </a:p>
                    <a:p>
                      <a:pPr indent="0" lvl="0" marL="0" marR="0" rtl="1" algn="r">
                        <a:spcBef>
                          <a:spcPts val="0"/>
                        </a:spcBef>
                        <a:spcAft>
                          <a:spcPts val="0"/>
                        </a:spcAft>
                        <a:buNone/>
                      </a:pPr>
                      <a:r>
                        <a:rPr b="1" lang="ar-MA" sz="2400" u="none" cap="none" strike="noStrike">
                          <a:solidFill>
                            <a:srgbClr val="002060"/>
                          </a:solidFill>
                          <a:latin typeface="Calibri"/>
                          <a:ea typeface="Calibri"/>
                          <a:cs typeface="Calibri"/>
                          <a:sym typeface="Calibri"/>
                        </a:rPr>
                        <a:t>نَظَّارَةٌ ذَكِيَّةٌ لِلتَّرْجَمَةِ الْفَوْريَّةِ</a:t>
                      </a:r>
                      <a:endParaRPr b="1" sz="2400" u="none" cap="none" strike="noStrike">
                        <a:solidFill>
                          <a:srgbClr val="002060"/>
                        </a:solidFill>
                        <a:latin typeface="Calibri"/>
                        <a:ea typeface="Calibri"/>
                        <a:cs typeface="Calibri"/>
                        <a:sym typeface="Calibri"/>
                      </a:endParaRPr>
                    </a:p>
                    <a:p>
                      <a:pPr indent="-190500" lvl="0" marL="342900" marR="0" rtl="1" algn="just">
                        <a:lnSpc>
                          <a:spcPct val="100000"/>
                        </a:lnSpc>
                        <a:spcBef>
                          <a:spcPts val="0"/>
                        </a:spcBef>
                        <a:spcAft>
                          <a:spcPts val="0"/>
                        </a:spcAft>
                        <a:buClr>
                          <a:schemeClr val="dk1"/>
                        </a:buClr>
                        <a:buSzPts val="2400"/>
                        <a:buFont typeface="Arial"/>
                        <a:buNone/>
                      </a:pPr>
                      <a:r>
                        <a:t/>
                      </a:r>
                      <a:endParaRPr b="1" sz="2400" u="none" cap="none" strike="noStrike">
                        <a:solidFill>
                          <a:srgbClr val="00B050"/>
                        </a:solidFill>
                        <a:latin typeface="Arial"/>
                        <a:ea typeface="Arial"/>
                        <a:cs typeface="Arial"/>
                        <a:sym typeface="Arial"/>
                      </a:endParaRPr>
                    </a:p>
                    <a:p>
                      <a:pPr indent="-342900" lvl="0" marL="342900" marR="0" rtl="1" algn="just">
                        <a:lnSpc>
                          <a:spcPct val="100000"/>
                        </a:lnSpc>
                        <a:spcBef>
                          <a:spcPts val="0"/>
                        </a:spcBef>
                        <a:spcAft>
                          <a:spcPts val="0"/>
                        </a:spcAft>
                        <a:buClr>
                          <a:srgbClr val="00B050"/>
                        </a:buClr>
                        <a:buSzPts val="2400"/>
                        <a:buFont typeface="Arial"/>
                        <a:buChar char="-"/>
                      </a:pPr>
                      <a:r>
                        <a:rPr b="1" lang="ar-MA" sz="2400" u="none" cap="none" strike="noStrike">
                          <a:solidFill>
                            <a:srgbClr val="00B050"/>
                          </a:solidFill>
                          <a:latin typeface="Arial"/>
                          <a:ea typeface="Arial"/>
                          <a:cs typeface="Arial"/>
                          <a:sym typeface="Arial"/>
                        </a:rPr>
                        <a:t>مصدر الخبر: </a:t>
                      </a:r>
                      <a:endParaRPr/>
                    </a:p>
                    <a:p>
                      <a:pPr indent="-342900" lvl="0" marL="342900" marR="0" rtl="1" algn="just">
                        <a:lnSpc>
                          <a:spcPct val="100000"/>
                        </a:lnSpc>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موقع: </a:t>
                      </a:r>
                      <a:r>
                        <a:rPr b="1" lang="ar-MA" sz="2000" u="sng" cap="none" strike="noStrike">
                          <a:solidFill>
                            <a:srgbClr val="002060"/>
                          </a:solidFill>
                          <a:latin typeface="Calibri"/>
                          <a:ea typeface="Calibri"/>
                          <a:cs typeface="Calibri"/>
                          <a:sym typeface="Calibri"/>
                          <a:hlinkClick r:id="rId3">
                            <a:extLst>
                              <a:ext uri="{A12FA001-AC4F-418D-AE19-62706E023703}">
                                <ahyp:hlinkClr val="tx"/>
                              </a:ext>
                            </a:extLst>
                          </a:hlinkClick>
                        </a:rPr>
                        <a:t>www.techcrunch.com</a:t>
                      </a:r>
                      <a:r>
                        <a:rPr b="1" lang="ar-MA" sz="2000" u="none" cap="none" strike="noStrike">
                          <a:solidFill>
                            <a:srgbClr val="002060"/>
                          </a:solidFill>
                          <a:latin typeface="Calibri"/>
                          <a:ea typeface="Calibri"/>
                          <a:cs typeface="Calibri"/>
                          <a:sym typeface="Calibri"/>
                        </a:rPr>
                        <a:t>، </a:t>
                      </a:r>
                      <a:endParaRPr b="1" sz="2000" u="none" cap="none" strike="noStrike">
                        <a:solidFill>
                          <a:srgbClr val="002060"/>
                        </a:solidFill>
                        <a:latin typeface="Calibri"/>
                        <a:ea typeface="Calibri"/>
                        <a:cs typeface="Calibri"/>
                        <a:sym typeface="Calibri"/>
                      </a:endParaRPr>
                    </a:p>
                    <a:p>
                      <a:pPr indent="-342900" lvl="0" marL="342900" marR="0" rtl="1" algn="just">
                        <a:lnSpc>
                          <a:spcPct val="100000"/>
                        </a:lnSpc>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وهو موقع أمريكي شهير ومتخصّص في أخبار التكنولوجيا والابتكارات</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976" name="Shape 976"/>
        <p:cNvGrpSpPr/>
        <p:nvPr/>
      </p:nvGrpSpPr>
      <p:grpSpPr>
        <a:xfrm>
          <a:off x="0" y="0"/>
          <a:ext cx="0" cy="0"/>
          <a:chOff x="0" y="0"/>
          <a:chExt cx="0" cy="0"/>
        </a:xfrm>
      </p:grpSpPr>
      <p:grpSp>
        <p:nvGrpSpPr>
          <p:cNvPr id="977" name="Google Shape;977;p52"/>
          <p:cNvGrpSpPr/>
          <p:nvPr/>
        </p:nvGrpSpPr>
        <p:grpSpPr>
          <a:xfrm>
            <a:off x="812159" y="829917"/>
            <a:ext cx="10567685" cy="5198169"/>
            <a:chOff x="2184400" y="1402025"/>
            <a:chExt cx="7823200" cy="4942038"/>
          </a:xfrm>
        </p:grpSpPr>
        <p:sp>
          <p:nvSpPr>
            <p:cNvPr id="978" name="Google Shape;978;p52"/>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79" name="Google Shape;979;p52"/>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40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grpSp>
        <p:nvGrpSpPr>
          <p:cNvPr id="980" name="Google Shape;980;p52"/>
          <p:cNvGrpSpPr/>
          <p:nvPr/>
        </p:nvGrpSpPr>
        <p:grpSpPr>
          <a:xfrm>
            <a:off x="8664315" y="5002108"/>
            <a:ext cx="2351651" cy="708937"/>
            <a:chOff x="8664315" y="5002108"/>
            <a:chExt cx="2351650" cy="708937"/>
          </a:xfrm>
        </p:grpSpPr>
        <p:sp>
          <p:nvSpPr>
            <p:cNvPr id="981" name="Google Shape;981;p52"/>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82" name="Google Shape;982;p52"/>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i="0" lang="ar-MA" sz="3600" u="none" cap="none" strike="noStrike">
                  <a:solidFill>
                    <a:srgbClr val="000000"/>
                  </a:solidFill>
                  <a:latin typeface="Calibri"/>
                  <a:ea typeface="Calibri"/>
                  <a:cs typeface="Calibri"/>
                  <a:sym typeface="Calibri"/>
                </a:rPr>
                <a:t>07 دقائق</a:t>
              </a:r>
              <a:endParaRPr/>
            </a:p>
          </p:txBody>
        </p:sp>
      </p:grpSp>
      <p:pic>
        <p:nvPicPr>
          <p:cNvPr id="983" name="Google Shape;983;p52"/>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5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كل واحد منكم سيشتغل منفردا على الفقرة الأخيرة لتحديد مرحلة الخاتمة، أدعوكم للعودة إلى الكراسة ص 45 </a:t>
            </a:r>
            <a:br>
              <a:rPr lang="ar-MA"/>
            </a:br>
            <a:endParaRPr/>
          </a:p>
        </p:txBody>
      </p:sp>
      <p:sp>
        <p:nvSpPr>
          <p:cNvPr id="989" name="Google Shape;989;p5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EAE"/>
              </a:buClr>
              <a:buSzPts val="1400"/>
              <a:buFont typeface="Arial"/>
              <a:buChar char="•"/>
            </a:pPr>
            <a:r>
              <a:rPr b="1" i="0" lang="ar-MA">
                <a:solidFill>
                  <a:srgbClr val="AEAEAE"/>
                </a:solidFill>
              </a:rPr>
              <a:t>يتأكد المدرس من فهم المتعلمين للمطلوب والمهمة  التي سيشتغلون عليها. كما سيذكر بالخطوات الواجب اتباعها للتوصل للجواب الصحيح.</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descr="Image générée" id="990" name="Google Shape;990;p53"/>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991" name="Google Shape;991;p53"/>
          <p:cNvSpPr txBox="1"/>
          <p:nvPr/>
        </p:nvSpPr>
        <p:spPr>
          <a:xfrm>
            <a:off x="5429374" y="1109489"/>
            <a:ext cx="5889523" cy="400110"/>
          </a:xfrm>
          <a:prstGeom prst="rect">
            <a:avLst/>
          </a:prstGeom>
          <a:solidFill>
            <a:srgbClr val="FEE599"/>
          </a:solid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النشاط 3 – أستنتج خطاطة النص الإخباري: </a:t>
            </a:r>
            <a:endParaRPr b="1" i="0" sz="2000" u="none" cap="none" strike="noStrike">
              <a:solidFill>
                <a:srgbClr val="002060"/>
              </a:solidFill>
              <a:latin typeface="Calibri"/>
              <a:ea typeface="Calibri"/>
              <a:cs typeface="Calibri"/>
              <a:sym typeface="Calibri"/>
            </a:endParaRPr>
          </a:p>
        </p:txBody>
      </p:sp>
      <p:sp>
        <p:nvSpPr>
          <p:cNvPr id="992" name="Google Shape;992;p53"/>
          <p:cNvSpPr txBox="1"/>
          <p:nvPr/>
        </p:nvSpPr>
        <p:spPr>
          <a:xfrm>
            <a:off x="1193789" y="5459695"/>
            <a:ext cx="9002261" cy="1107996"/>
          </a:xfrm>
          <a:prstGeom prst="rect">
            <a:avLst/>
          </a:prstGeom>
          <a:solidFill>
            <a:srgbClr val="BEF2C7"/>
          </a:solid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chemeClr val="dk1"/>
              </a:buClr>
              <a:buSzPts val="2200"/>
              <a:buFont typeface="Calibri"/>
              <a:buChar char="-"/>
            </a:pPr>
            <a:r>
              <a:rPr b="1" i="0" lang="ar-MA" sz="2200" u="none" cap="none" strike="noStrike">
                <a:solidFill>
                  <a:schemeClr val="dk1"/>
                </a:solidFill>
                <a:latin typeface="Calibri"/>
                <a:ea typeface="Calibri"/>
                <a:cs typeface="Calibri"/>
                <a:sym typeface="Calibri"/>
              </a:rPr>
              <a:t>الخاتمة الإخبارية =   </a:t>
            </a:r>
            <a:r>
              <a:rPr b="0" i="0" lang="ar-MA" sz="2200" u="none" cap="none" strike="noStrike">
                <a:solidFill>
                  <a:schemeClr val="dk1"/>
                </a:solidFill>
                <a:latin typeface="Calibri"/>
                <a:ea typeface="Calibri"/>
                <a:cs typeface="Calibri"/>
                <a:sym typeface="Calibri"/>
              </a:rPr>
              <a:t>أفق مستقبلي للخبر + خلاصة موجزة لأهميته</a:t>
            </a:r>
            <a:endParaRPr/>
          </a:p>
          <a:p>
            <a:pPr indent="-342900" lvl="0" marL="342900" marR="0" rtl="1" algn="r">
              <a:spcBef>
                <a:spcPts val="0"/>
              </a:spcBef>
              <a:spcAft>
                <a:spcPts val="0"/>
              </a:spcAft>
              <a:buClr>
                <a:schemeClr val="dk1"/>
              </a:buClr>
              <a:buSzPts val="2200"/>
              <a:buFont typeface="Calibri"/>
              <a:buChar char="-"/>
            </a:pPr>
            <a:r>
              <a:rPr b="0" i="0" lang="ar-MA" sz="2200" u="none" cap="none" strike="noStrike">
                <a:solidFill>
                  <a:schemeClr val="dk1"/>
                </a:solidFill>
                <a:latin typeface="Calibri"/>
                <a:ea typeface="Calibri"/>
                <a:cs typeface="Calibri"/>
                <a:sym typeface="Calibri"/>
              </a:rPr>
              <a:t>الخاتمة في النص الإخباري تُغلق الخبر بإيجاز، وتُشير إلى ما سيحدث لاحقًا، دون رأي شخصي أو حكم ذاتي.</a:t>
            </a:r>
            <a:endParaRPr/>
          </a:p>
        </p:txBody>
      </p:sp>
      <p:sp>
        <p:nvSpPr>
          <p:cNvPr id="993" name="Google Shape;993;p53"/>
          <p:cNvSpPr/>
          <p:nvPr/>
        </p:nvSpPr>
        <p:spPr>
          <a:xfrm>
            <a:off x="1193790" y="3852001"/>
            <a:ext cx="8805616" cy="1323439"/>
          </a:xfrm>
          <a:prstGeom prst="rect">
            <a:avLst/>
          </a:prstGeom>
          <a:solidFill>
            <a:srgbClr val="C7EDFC"/>
          </a:solidFill>
          <a:ln>
            <a:noFill/>
          </a:ln>
        </p:spPr>
        <p:txBody>
          <a:bodyPr anchorCtr="0" anchor="ctr" bIns="45700" lIns="91425" spcFirstLastPara="1" rIns="91425" wrap="square" tIns="45700">
            <a:spAutoFit/>
          </a:bodyPr>
          <a:lstStyle/>
          <a:p>
            <a:pPr indent="-342900" lvl="0" marL="342900" marR="0" rtl="1" algn="r">
              <a:spcBef>
                <a:spcPts val="0"/>
              </a:spcBef>
              <a:spcAft>
                <a:spcPts val="0"/>
              </a:spcAft>
              <a:buClr>
                <a:srgbClr val="C00000"/>
              </a:buClr>
              <a:buSzPts val="2000"/>
              <a:buFont typeface="Calibri"/>
              <a:buChar char="-"/>
            </a:pPr>
            <a:r>
              <a:rPr b="0" i="0" lang="ar-MA" sz="2000" u="none" cap="none" strike="noStrike">
                <a:solidFill>
                  <a:srgbClr val="C00000"/>
                </a:solidFill>
                <a:latin typeface="Calibri"/>
                <a:ea typeface="Calibri"/>
                <a:cs typeface="Calibri"/>
                <a:sym typeface="Calibri"/>
              </a:rPr>
              <a:t>أسئلة موجهة: ماذا يضيف هذا الجزء الأخير إلى التقرير الإخباري؟ </a:t>
            </a:r>
            <a:endParaRPr/>
          </a:p>
          <a:p>
            <a:pPr indent="-342900" lvl="0" marL="342900" marR="0" rtl="1" algn="r">
              <a:spcBef>
                <a:spcPts val="0"/>
              </a:spcBef>
              <a:spcAft>
                <a:spcPts val="0"/>
              </a:spcAft>
              <a:buClr>
                <a:srgbClr val="C00000"/>
              </a:buClr>
              <a:buSzPts val="2000"/>
              <a:buFont typeface="Calibri"/>
              <a:buChar char="-"/>
            </a:pPr>
            <a:r>
              <a:rPr b="0" i="0" lang="ar-MA" sz="2000" u="none" cap="none" strike="noStrike">
                <a:solidFill>
                  <a:srgbClr val="C00000"/>
                </a:solidFill>
                <a:latin typeface="Calibri"/>
                <a:ea typeface="Calibri"/>
                <a:cs typeface="Calibri"/>
                <a:sym typeface="Calibri"/>
              </a:rPr>
              <a:t> هل يضيف معلومات جديدة؟ أم لخص وفتح أفقا؟  </a:t>
            </a:r>
            <a:endParaRPr/>
          </a:p>
          <a:p>
            <a:pPr indent="-342900" lvl="0" marL="342900" marR="0" rtl="1" algn="r">
              <a:spcBef>
                <a:spcPts val="0"/>
              </a:spcBef>
              <a:spcAft>
                <a:spcPts val="0"/>
              </a:spcAft>
              <a:buClr>
                <a:srgbClr val="C00000"/>
              </a:buClr>
              <a:buSzPts val="2000"/>
              <a:buFont typeface="Calibri"/>
              <a:buChar char="-"/>
            </a:pPr>
            <a:r>
              <a:rPr b="0" i="0" lang="ar-MA" sz="2000" u="none" cap="none" strike="noStrike">
                <a:solidFill>
                  <a:srgbClr val="C00000"/>
                </a:solidFill>
                <a:latin typeface="Calibri"/>
                <a:ea typeface="Calibri"/>
                <a:cs typeface="Calibri"/>
                <a:sym typeface="Calibri"/>
              </a:rPr>
              <a:t>ما الذي سيحدث مستقبلا؟ ومتى سيتم طرح النظارة في الأسواق؟ وكيف تنظر الشركة إلى هذا الابتكار؟</a:t>
            </a:r>
            <a:endParaRPr/>
          </a:p>
          <a:p>
            <a:pPr indent="-342900" lvl="0" marL="342900" marR="0" rtl="1" algn="r">
              <a:spcBef>
                <a:spcPts val="0"/>
              </a:spcBef>
              <a:spcAft>
                <a:spcPts val="0"/>
              </a:spcAft>
              <a:buClr>
                <a:srgbClr val="C00000"/>
              </a:buClr>
              <a:buSzPts val="2000"/>
              <a:buFont typeface="Calibri"/>
              <a:buChar char="-"/>
            </a:pPr>
            <a:r>
              <a:rPr b="0" i="0" lang="ar-MA" sz="2000" u="none" cap="none" strike="noStrike">
                <a:solidFill>
                  <a:srgbClr val="C00000"/>
                </a:solidFill>
                <a:latin typeface="Calibri"/>
                <a:ea typeface="Calibri"/>
                <a:cs typeface="Calibri"/>
                <a:sym typeface="Calibri"/>
              </a:rPr>
              <a:t> لماذا يختم الكاتب الخبر بهذه المعلومات؟ ماذا يحدث لو انتهى النص دون هذا الجزء؟</a:t>
            </a:r>
            <a:endParaRPr/>
          </a:p>
        </p:txBody>
      </p:sp>
      <p:sp>
        <p:nvSpPr>
          <p:cNvPr id="994" name="Google Shape;994;p53"/>
          <p:cNvSpPr txBox="1"/>
          <p:nvPr/>
        </p:nvSpPr>
        <p:spPr>
          <a:xfrm>
            <a:off x="10776155" y="4650601"/>
            <a:ext cx="1255054" cy="461665"/>
          </a:xfrm>
          <a:prstGeom prst="rect">
            <a:avLst/>
          </a:prstGeom>
          <a:solidFill>
            <a:srgbClr val="F6C5AB"/>
          </a:solid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المرحلة 3 </a:t>
            </a:r>
            <a:endParaRPr/>
          </a:p>
        </p:txBody>
      </p:sp>
      <p:sp>
        <p:nvSpPr>
          <p:cNvPr id="995" name="Google Shape;995;p53"/>
          <p:cNvSpPr/>
          <p:nvPr/>
        </p:nvSpPr>
        <p:spPr>
          <a:xfrm>
            <a:off x="9999406" y="3806650"/>
            <a:ext cx="876680" cy="2706741"/>
          </a:xfrm>
          <a:prstGeom prst="rightBrace">
            <a:avLst>
              <a:gd fmla="val 8333" name="adj1"/>
              <a:gd fmla="val 49007" name="adj2"/>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996" name="Google Shape;996;p53"/>
          <p:cNvPicPr preferRelativeResize="0"/>
          <p:nvPr/>
        </p:nvPicPr>
        <p:blipFill rotWithShape="1">
          <a:blip r:embed="rId4">
            <a:alphaModFix/>
          </a:blip>
          <a:srcRect b="0" l="0" r="0" t="0"/>
          <a:stretch/>
        </p:blipFill>
        <p:spPr>
          <a:xfrm>
            <a:off x="717023" y="1902373"/>
            <a:ext cx="10875209" cy="1211275"/>
          </a:xfrm>
          <a:prstGeom prst="rect">
            <a:avLst/>
          </a:prstGeom>
          <a:noFill/>
          <a:ln>
            <a:noFill/>
          </a:ln>
        </p:spPr>
      </p:pic>
      <p:sp>
        <p:nvSpPr>
          <p:cNvPr id="997" name="Google Shape;997;p53"/>
          <p:cNvSpPr/>
          <p:nvPr/>
        </p:nvSpPr>
        <p:spPr>
          <a:xfrm>
            <a:off x="3156156" y="1843909"/>
            <a:ext cx="5254974" cy="643119"/>
          </a:xfrm>
          <a:prstGeom prst="ellipse">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8" name="Google Shape;998;p53"/>
          <p:cNvSpPr/>
          <p:nvPr/>
        </p:nvSpPr>
        <p:spPr>
          <a:xfrm>
            <a:off x="1326203" y="2319967"/>
            <a:ext cx="8498556" cy="714816"/>
          </a:xfrm>
          <a:prstGeom prst="ellipse">
            <a:avLst/>
          </a:prstGeom>
          <a:noFill/>
          <a:ln cap="flat" cmpd="sng" w="38100">
            <a:solidFill>
              <a:srgbClr val="007A9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97"/>
                                        </p:tgtEl>
                                        <p:attrNameLst>
                                          <p:attrName>style.visibility</p:attrName>
                                        </p:attrNameLst>
                                      </p:cBhvr>
                                      <p:to>
                                        <p:strVal val="visible"/>
                                      </p:to>
                                    </p:set>
                                    <p:anim calcmode="lin" valueType="num">
                                      <p:cBhvr additive="base">
                                        <p:cTn dur="500"/>
                                        <p:tgtEl>
                                          <p:spTgt spid="997"/>
                                        </p:tgtEl>
                                        <p:attrNameLst>
                                          <p:attrName>ppt_w</p:attrName>
                                        </p:attrNameLst>
                                      </p:cBhvr>
                                      <p:tavLst>
                                        <p:tav fmla="" tm="0">
                                          <p:val>
                                            <p:strVal val="0"/>
                                          </p:val>
                                        </p:tav>
                                        <p:tav fmla="" tm="100000">
                                          <p:val>
                                            <p:strVal val="#ppt_w"/>
                                          </p:val>
                                        </p:tav>
                                      </p:tavLst>
                                    </p:anim>
                                    <p:anim calcmode="lin" valueType="num">
                                      <p:cBhvr additive="base">
                                        <p:cTn dur="500"/>
                                        <p:tgtEl>
                                          <p:spTgt spid="99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98"/>
                                        </p:tgtEl>
                                        <p:attrNameLst>
                                          <p:attrName>style.visibility</p:attrName>
                                        </p:attrNameLst>
                                      </p:cBhvr>
                                      <p:to>
                                        <p:strVal val="visible"/>
                                      </p:to>
                                    </p:set>
                                    <p:anim calcmode="lin" valueType="num">
                                      <p:cBhvr additive="base">
                                        <p:cTn dur="500"/>
                                        <p:tgtEl>
                                          <p:spTgt spid="998"/>
                                        </p:tgtEl>
                                        <p:attrNameLst>
                                          <p:attrName>ppt_w</p:attrName>
                                        </p:attrNameLst>
                                      </p:cBhvr>
                                      <p:tavLst>
                                        <p:tav fmla="" tm="0">
                                          <p:val>
                                            <p:strVal val="0"/>
                                          </p:val>
                                        </p:tav>
                                        <p:tav fmla="" tm="100000">
                                          <p:val>
                                            <p:strVal val="#ppt_w"/>
                                          </p:val>
                                        </p:tav>
                                      </p:tavLst>
                                    </p:anim>
                                    <p:anim calcmode="lin" valueType="num">
                                      <p:cBhvr additive="base">
                                        <p:cTn dur="500"/>
                                        <p:tgtEl>
                                          <p:spTgt spid="99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pic>
        <p:nvPicPr>
          <p:cNvPr descr="Image générée" id="1003" name="Google Shape;1003;p54"/>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1004" name="Google Shape;1004;p54"/>
          <p:cNvSpPr txBox="1"/>
          <p:nvPr/>
        </p:nvSpPr>
        <p:spPr>
          <a:xfrm>
            <a:off x="1436557" y="198912"/>
            <a:ext cx="9575455" cy="396044"/>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نركب خلاصات خطاطة النص الإخباري، انطلاقا من النص النموذج.  </a:t>
            </a:r>
            <a:endParaRPr b="1" i="0" sz="2000" u="none" cap="none" strike="noStrike">
              <a:solidFill>
                <a:srgbClr val="002060"/>
              </a:solidFill>
              <a:latin typeface="Calibri"/>
              <a:ea typeface="Calibri"/>
              <a:cs typeface="Calibri"/>
              <a:sym typeface="Calibri"/>
            </a:endParaRPr>
          </a:p>
        </p:txBody>
      </p:sp>
      <p:sp>
        <p:nvSpPr>
          <p:cNvPr id="1005" name="Google Shape;1005;p54"/>
          <p:cNvSpPr txBox="1"/>
          <p:nvPr/>
        </p:nvSpPr>
        <p:spPr>
          <a:xfrm>
            <a:off x="943897" y="543353"/>
            <a:ext cx="10413379" cy="461665"/>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1400" u="none" cap="none" strike="noStrike">
                <a:solidFill>
                  <a:srgbClr val="AEAEAE"/>
                </a:solidFill>
                <a:latin typeface="Arial"/>
                <a:ea typeface="Arial"/>
                <a:cs typeface="Arial"/>
                <a:sym typeface="Arial"/>
              </a:rPr>
              <a:t>يوجه المدرس التلاميذ إلى تركيب خلاصة خطاطة النص الإخباري، مستعينين بالجدول. وفي أثناء ذلك يتعهد المدرس عمل التلاميذ بالمواكبة والتصويب والتعديل، ويثمن جهد متعلميه ويثني عليهم . </a:t>
            </a:r>
            <a:endParaRPr b="1" i="0" sz="1200" u="none" cap="none" strike="noStrike">
              <a:solidFill>
                <a:srgbClr val="AEAEAE"/>
              </a:solidFill>
              <a:latin typeface="Arial"/>
              <a:ea typeface="Arial"/>
              <a:cs typeface="Arial"/>
              <a:sym typeface="Arial"/>
            </a:endParaRPr>
          </a:p>
        </p:txBody>
      </p:sp>
      <p:sp>
        <p:nvSpPr>
          <p:cNvPr id="1006" name="Google Shape;1006;p54"/>
          <p:cNvSpPr txBox="1"/>
          <p:nvPr/>
        </p:nvSpPr>
        <p:spPr>
          <a:xfrm>
            <a:off x="4729315" y="1276270"/>
            <a:ext cx="5889523" cy="400110"/>
          </a:xfrm>
          <a:prstGeom prst="rect">
            <a:avLst/>
          </a:prstGeom>
          <a:solidFill>
            <a:srgbClr val="FEE599"/>
          </a:solid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2000"/>
              <a:buFont typeface="Calibri"/>
              <a:buNone/>
            </a:pPr>
            <a:r>
              <a:rPr b="1" i="0" lang="ar-MA" sz="2000" u="none" cap="none" strike="noStrike">
                <a:solidFill>
                  <a:srgbClr val="002060"/>
                </a:solidFill>
                <a:latin typeface="Calibri"/>
                <a:ea typeface="Calibri"/>
                <a:cs typeface="Calibri"/>
                <a:sym typeface="Calibri"/>
              </a:rPr>
              <a:t>النشاط 3 – أستنتج خطاطة النص الإخباري: </a:t>
            </a:r>
            <a:endParaRPr b="1" i="0" sz="2000" u="none" cap="none" strike="noStrike">
              <a:solidFill>
                <a:srgbClr val="002060"/>
              </a:solidFill>
              <a:latin typeface="Calibri"/>
              <a:ea typeface="Calibri"/>
              <a:cs typeface="Calibri"/>
              <a:sym typeface="Calibri"/>
            </a:endParaRPr>
          </a:p>
        </p:txBody>
      </p:sp>
      <p:graphicFrame>
        <p:nvGraphicFramePr>
          <p:cNvPr id="1007" name="Google Shape;1007;p54"/>
          <p:cNvGraphicFramePr/>
          <p:nvPr/>
        </p:nvGraphicFramePr>
        <p:xfrm>
          <a:off x="639097" y="1807272"/>
          <a:ext cx="3000000" cy="3000000"/>
        </p:xfrm>
        <a:graphic>
          <a:graphicData uri="http://schemas.openxmlformats.org/drawingml/2006/table">
            <a:tbl>
              <a:tblPr>
                <a:noFill/>
                <a:tableStyleId>{CF4DF2BE-9A47-41F9-B4D3-28A7242FC641}</a:tableStyleId>
              </a:tblPr>
              <a:tblGrid>
                <a:gridCol w="2405825"/>
                <a:gridCol w="2933475"/>
                <a:gridCol w="2703000"/>
                <a:gridCol w="2925950"/>
              </a:tblGrid>
              <a:tr h="684200">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خاتمة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العرض (تفاصيل الخبر)</a:t>
                      </a:r>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مقدمة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العنوان ومصدر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r>
              <a:tr h="803300">
                <a:tc>
                  <a:txBody>
                    <a:bodyPr/>
                    <a:lstStyle/>
                    <a:p>
                      <a:pPr indent="0" lvl="0" marL="0" marR="0" rtl="1" algn="just">
                        <a:spcBef>
                          <a:spcPts val="0"/>
                        </a:spcBef>
                        <a:spcAft>
                          <a:spcPts val="0"/>
                        </a:spcAft>
                        <a:buClr>
                          <a:srgbClr val="002060"/>
                        </a:buClr>
                        <a:buSzPts val="2000"/>
                        <a:buFont typeface="Calibri"/>
                        <a:buNone/>
                      </a:pPr>
                      <a:r>
                        <a:rPr b="1" lang="ar-MA" sz="2000" u="none" cap="none" strike="noStrike">
                          <a:solidFill>
                            <a:srgbClr val="002060"/>
                          </a:solidFill>
                          <a:latin typeface="Calibri"/>
                          <a:ea typeface="Calibri"/>
                          <a:cs typeface="Calibri"/>
                          <a:sym typeface="Calibri"/>
                        </a:rPr>
                        <a:t>الإشارة إلى الطرح المستقبلي للنظّارة الذكية في الأسواق، مع التأكيد على أهميتها في تسهيل حياة الإنسان والاستجابة لاحتياجاته اليومية</a:t>
                      </a:r>
                      <a:endParaRPr b="1" sz="2000" u="none" cap="none" strike="noStrike">
                        <a:solidFill>
                          <a:srgbClr val="002060"/>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rgbClr val="002060"/>
                        </a:buClr>
                        <a:buSzPts val="2000"/>
                        <a:buFont typeface="Calibri"/>
                        <a:buChar char="-"/>
                      </a:pPr>
                      <a:r>
                        <a:rPr b="1" lang="ar-MA" sz="2000" u="none" cap="none" strike="noStrike">
                          <a:solidFill>
                            <a:srgbClr val="002060"/>
                          </a:solidFill>
                          <a:latin typeface="Calibri"/>
                          <a:ea typeface="Calibri"/>
                          <a:cs typeface="Calibri"/>
                          <a:sym typeface="Calibri"/>
                        </a:rPr>
                        <a:t>شرح كيفية اشتغال النظّارة الذكية المعتمدة على الذكاء الاصطناعي، وبيان فوائدها في ترجمة الكلام فورياً، مع إبراز الفئات المستفيدة منها، واهتمام الأوساط التكنولوجية والإعلامية بها</a:t>
                      </a:r>
                      <a:r>
                        <a:rPr lang="ar-MA" sz="2000" u="none" cap="none" strike="noStrike"/>
                        <a:t>.</a:t>
                      </a:r>
                      <a:endParaRPr b="0" sz="2000" u="none" cap="none" strike="noStrike">
                        <a:solidFill>
                          <a:schemeClr val="dk1"/>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الإعلان عن اختراع نظّارة ذكية جديدة قادرة على الترجمة الفورية للكلام، في خطوة تقنية مبتكرة.</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c>
                  <a:txBody>
                    <a:bodyPr/>
                    <a:lstStyle/>
                    <a:p>
                      <a:pPr indent="0" lvl="0" marL="0" marR="0" rtl="1" algn="r">
                        <a:spcBef>
                          <a:spcPts val="0"/>
                        </a:spcBef>
                        <a:spcAft>
                          <a:spcPts val="0"/>
                        </a:spcAft>
                        <a:buNone/>
                      </a:pPr>
                      <a:r>
                        <a:rPr b="1" lang="ar-MA" sz="2400" u="none" cap="none" strike="noStrike">
                          <a:solidFill>
                            <a:srgbClr val="00B050"/>
                          </a:solidFill>
                          <a:latin typeface="Arial"/>
                          <a:ea typeface="Arial"/>
                          <a:cs typeface="Arial"/>
                          <a:sym typeface="Arial"/>
                        </a:rPr>
                        <a:t>العنوان: </a:t>
                      </a:r>
                      <a:endParaRPr/>
                    </a:p>
                    <a:p>
                      <a:pPr indent="0" lvl="0" marL="0" marR="0" rtl="1" algn="r">
                        <a:spcBef>
                          <a:spcPts val="0"/>
                        </a:spcBef>
                        <a:spcAft>
                          <a:spcPts val="0"/>
                        </a:spcAft>
                        <a:buNone/>
                      </a:pPr>
                      <a:r>
                        <a:rPr b="1" lang="ar-MA" sz="2400" u="none" cap="none" strike="noStrike">
                          <a:solidFill>
                            <a:srgbClr val="002060"/>
                          </a:solidFill>
                          <a:latin typeface="Calibri"/>
                          <a:ea typeface="Calibri"/>
                          <a:cs typeface="Calibri"/>
                          <a:sym typeface="Calibri"/>
                        </a:rPr>
                        <a:t>نَظَّارَةٌ ذَكِيَّةٌ لِلتَّرْجَمَةِ الْفَوْريَّةِ</a:t>
                      </a:r>
                      <a:endParaRPr b="1" sz="2400" u="none" cap="none" strike="noStrike">
                        <a:solidFill>
                          <a:srgbClr val="002060"/>
                        </a:solidFill>
                        <a:latin typeface="Calibri"/>
                        <a:ea typeface="Calibri"/>
                        <a:cs typeface="Calibri"/>
                        <a:sym typeface="Calibri"/>
                      </a:endParaRPr>
                    </a:p>
                    <a:p>
                      <a:pPr indent="-190500" lvl="0" marL="342900" marR="0" rtl="1" algn="just">
                        <a:lnSpc>
                          <a:spcPct val="100000"/>
                        </a:lnSpc>
                        <a:spcBef>
                          <a:spcPts val="0"/>
                        </a:spcBef>
                        <a:spcAft>
                          <a:spcPts val="0"/>
                        </a:spcAft>
                        <a:buClr>
                          <a:schemeClr val="dk1"/>
                        </a:buClr>
                        <a:buSzPts val="2400"/>
                        <a:buFont typeface="Arial"/>
                        <a:buNone/>
                      </a:pPr>
                      <a:r>
                        <a:t/>
                      </a:r>
                      <a:endParaRPr b="1" sz="2400" u="none" cap="none" strike="noStrike">
                        <a:solidFill>
                          <a:srgbClr val="00B050"/>
                        </a:solidFill>
                        <a:latin typeface="Arial"/>
                        <a:ea typeface="Arial"/>
                        <a:cs typeface="Arial"/>
                        <a:sym typeface="Arial"/>
                      </a:endParaRPr>
                    </a:p>
                    <a:p>
                      <a:pPr indent="-342900" lvl="0" marL="342900" marR="0" rtl="1" algn="just">
                        <a:lnSpc>
                          <a:spcPct val="100000"/>
                        </a:lnSpc>
                        <a:spcBef>
                          <a:spcPts val="0"/>
                        </a:spcBef>
                        <a:spcAft>
                          <a:spcPts val="0"/>
                        </a:spcAft>
                        <a:buClr>
                          <a:srgbClr val="00B050"/>
                        </a:buClr>
                        <a:buSzPts val="2400"/>
                        <a:buFont typeface="Arial"/>
                        <a:buChar char="-"/>
                      </a:pPr>
                      <a:r>
                        <a:rPr b="1" lang="ar-MA" sz="2400" u="none" cap="none" strike="noStrike">
                          <a:solidFill>
                            <a:srgbClr val="00B050"/>
                          </a:solidFill>
                          <a:latin typeface="Arial"/>
                          <a:ea typeface="Arial"/>
                          <a:cs typeface="Arial"/>
                          <a:sym typeface="Arial"/>
                        </a:rPr>
                        <a:t>مصدر الخبر: </a:t>
                      </a:r>
                      <a:endParaRPr/>
                    </a:p>
                    <a:p>
                      <a:pPr indent="-342900" lvl="0" marL="342900" marR="0" rtl="1" algn="just">
                        <a:lnSpc>
                          <a:spcPct val="100000"/>
                        </a:lnSpc>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موقع: </a:t>
                      </a:r>
                      <a:r>
                        <a:rPr b="1" lang="ar-MA" sz="2000" u="sng" cap="none" strike="noStrike">
                          <a:solidFill>
                            <a:srgbClr val="002060"/>
                          </a:solidFill>
                          <a:latin typeface="Calibri"/>
                          <a:ea typeface="Calibri"/>
                          <a:cs typeface="Calibri"/>
                          <a:sym typeface="Calibri"/>
                          <a:hlinkClick r:id="rId4">
                            <a:extLst>
                              <a:ext uri="{A12FA001-AC4F-418D-AE19-62706E023703}">
                                <ahyp:hlinkClr val="tx"/>
                              </a:ext>
                            </a:extLst>
                          </a:hlinkClick>
                        </a:rPr>
                        <a:t>www.techcrunch.com</a:t>
                      </a:r>
                      <a:r>
                        <a:rPr b="1" lang="ar-MA" sz="2000" u="none" cap="none" strike="noStrike">
                          <a:solidFill>
                            <a:srgbClr val="002060"/>
                          </a:solidFill>
                          <a:latin typeface="Calibri"/>
                          <a:ea typeface="Calibri"/>
                          <a:cs typeface="Calibri"/>
                          <a:sym typeface="Calibri"/>
                        </a:rPr>
                        <a:t>، </a:t>
                      </a:r>
                      <a:endParaRPr b="1" sz="2000" u="none" cap="none" strike="noStrike">
                        <a:solidFill>
                          <a:srgbClr val="002060"/>
                        </a:solidFill>
                        <a:latin typeface="Calibri"/>
                        <a:ea typeface="Calibri"/>
                        <a:cs typeface="Calibri"/>
                        <a:sym typeface="Calibri"/>
                      </a:endParaRPr>
                    </a:p>
                    <a:p>
                      <a:pPr indent="-342900" lvl="0" marL="342900" marR="0" rtl="1" algn="just">
                        <a:lnSpc>
                          <a:spcPct val="100000"/>
                        </a:lnSpc>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وهو موقع أمريكي شهير ومتخصّص في أخبار التكنولوجيا والابتكارات</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011" name="Shape 1011"/>
        <p:cNvGrpSpPr/>
        <p:nvPr/>
      </p:nvGrpSpPr>
      <p:grpSpPr>
        <a:xfrm>
          <a:off x="0" y="0"/>
          <a:ext cx="0" cy="0"/>
          <a:chOff x="0" y="0"/>
          <a:chExt cx="0" cy="0"/>
        </a:xfrm>
      </p:grpSpPr>
      <p:grpSp>
        <p:nvGrpSpPr>
          <p:cNvPr id="1012" name="Google Shape;1012;p55"/>
          <p:cNvGrpSpPr/>
          <p:nvPr/>
        </p:nvGrpSpPr>
        <p:grpSpPr>
          <a:xfrm>
            <a:off x="812158" y="844906"/>
            <a:ext cx="10567685" cy="5198169"/>
            <a:chOff x="2184399" y="1402024"/>
            <a:chExt cx="7823200" cy="4942038"/>
          </a:xfrm>
        </p:grpSpPr>
        <p:sp>
          <p:nvSpPr>
            <p:cNvPr id="1013" name="Google Shape;1013;p55"/>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014" name="Google Shape;1014;p5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1015" name="Google Shape;1015;p55"/>
          <p:cNvGrpSpPr/>
          <p:nvPr/>
        </p:nvGrpSpPr>
        <p:grpSpPr>
          <a:xfrm>
            <a:off x="8559384" y="4917801"/>
            <a:ext cx="2662518" cy="936371"/>
            <a:chOff x="8559384" y="4917801"/>
            <a:chExt cx="2662517" cy="936370"/>
          </a:xfrm>
        </p:grpSpPr>
        <p:sp>
          <p:nvSpPr>
            <p:cNvPr id="1016" name="Google Shape;1016;p5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017" name="Google Shape;1017;p55"/>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600" u="none" cap="none" strike="noStrike">
                  <a:solidFill>
                    <a:srgbClr val="000000"/>
                  </a:solidFill>
                  <a:latin typeface="Calibri"/>
                  <a:ea typeface="Calibri"/>
                  <a:cs typeface="Calibri"/>
                  <a:sym typeface="Calibri"/>
                </a:rPr>
                <a:t> 5دقائق</a:t>
              </a:r>
              <a:endParaRPr/>
            </a:p>
          </p:txBody>
        </p:sp>
      </p:grpSp>
      <p:sp>
        <p:nvSpPr>
          <p:cNvPr id="1018" name="Google Shape;1018;p55"/>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None/>
            </a:pPr>
            <a:r>
              <a:rPr b="1" i="0" lang="ar-MA" sz="4400" u="none" cap="none" strike="noStrike">
                <a:solidFill>
                  <a:srgbClr val="F19D19"/>
                </a:solidFill>
                <a:latin typeface="Calibri"/>
                <a:ea typeface="Calibri"/>
                <a:cs typeface="Calibri"/>
                <a:sym typeface="Calibri"/>
              </a:rPr>
              <a:t>اختتام الحصة</a:t>
            </a:r>
            <a:endParaRPr/>
          </a:p>
        </p:txBody>
      </p:sp>
      <p:pic>
        <p:nvPicPr>
          <p:cNvPr id="1019" name="Google Shape;1019;p55"/>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56"/>
          <p:cNvSpPr txBox="1"/>
          <p:nvPr/>
        </p:nvSpPr>
        <p:spPr>
          <a:xfrm>
            <a:off x="78656" y="173067"/>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بالهدف من درس اليوم؟</a:t>
            </a:r>
            <a:endParaRPr b="0" i="0" sz="1800" u="none" cap="none" strike="noStrike">
              <a:solidFill>
                <a:schemeClr val="dk1"/>
              </a:solidFill>
              <a:latin typeface="Arial"/>
              <a:ea typeface="Arial"/>
              <a:cs typeface="Arial"/>
              <a:sym typeface="Arial"/>
            </a:endParaRPr>
          </a:p>
        </p:txBody>
      </p:sp>
      <p:sp>
        <p:nvSpPr>
          <p:cNvPr id="1025" name="Google Shape;1025;p56"/>
          <p:cNvSpPr txBox="1"/>
          <p:nvPr/>
        </p:nvSpPr>
        <p:spPr>
          <a:xfrm>
            <a:off x="2232894" y="531479"/>
            <a:ext cx="9144000" cy="371838"/>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b="0" i="0" sz="1400" u="none" cap="none" strike="noStrike">
              <a:solidFill>
                <a:srgbClr val="AEABAB"/>
              </a:solidFill>
              <a:latin typeface="Calibri"/>
              <a:ea typeface="Calibri"/>
              <a:cs typeface="Calibri"/>
              <a:sym typeface="Calibri"/>
            </a:endParaRPr>
          </a:p>
        </p:txBody>
      </p:sp>
      <p:sp>
        <p:nvSpPr>
          <p:cNvPr id="1026" name="Google Shape;1026;p56"/>
          <p:cNvSpPr/>
          <p:nvPr/>
        </p:nvSpPr>
        <p:spPr>
          <a:xfrm>
            <a:off x="595491" y="2617675"/>
            <a:ext cx="10018103" cy="18586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1- الهدف من درس اليوم هو: تعرف عناصر النص الإخباري وخطاطته </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57"/>
          <p:cNvSpPr txBox="1"/>
          <p:nvPr/>
        </p:nvSpPr>
        <p:spPr>
          <a:xfrm>
            <a:off x="0" y="152759"/>
            <a:ext cx="1129823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ماذا تعرفنا خلال الحصة؟</a:t>
            </a:r>
            <a:endParaRPr b="0" i="0" sz="1800" u="none" cap="none" strike="noStrike">
              <a:solidFill>
                <a:schemeClr val="dk1"/>
              </a:solidFill>
              <a:latin typeface="Arial"/>
              <a:ea typeface="Arial"/>
              <a:cs typeface="Arial"/>
              <a:sym typeface="Arial"/>
            </a:endParaRPr>
          </a:p>
        </p:txBody>
      </p:sp>
      <p:sp>
        <p:nvSpPr>
          <p:cNvPr id="1032" name="Google Shape;1032;p57"/>
          <p:cNvSpPr txBox="1"/>
          <p:nvPr/>
        </p:nvSpPr>
        <p:spPr>
          <a:xfrm>
            <a:off x="2087472" y="580638"/>
            <a:ext cx="9144000" cy="375552"/>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يطلب المدرس من المتعلمين التذكير بعناصر النص الإخباري وخطاطته الإخبارية..</a:t>
            </a:r>
            <a:endParaRPr b="0" i="0" sz="4400" u="none" cap="none" strike="noStrike">
              <a:solidFill>
                <a:schemeClr val="dk1"/>
              </a:solidFill>
              <a:latin typeface="Calibri"/>
              <a:ea typeface="Calibri"/>
              <a:cs typeface="Calibri"/>
              <a:sym typeface="Calibri"/>
            </a:endParaRPr>
          </a:p>
        </p:txBody>
      </p:sp>
      <p:grpSp>
        <p:nvGrpSpPr>
          <p:cNvPr id="1033" name="Google Shape;1033;p57"/>
          <p:cNvGrpSpPr/>
          <p:nvPr/>
        </p:nvGrpSpPr>
        <p:grpSpPr>
          <a:xfrm>
            <a:off x="171054" y="1846120"/>
            <a:ext cx="10956130" cy="4953221"/>
            <a:chOff x="0" y="0"/>
            <a:chExt cx="10956130" cy="4953221"/>
          </a:xfrm>
        </p:grpSpPr>
        <p:sp>
          <p:nvSpPr>
            <p:cNvPr id="1034" name="Google Shape;1034;p57"/>
            <p:cNvSpPr/>
            <p:nvPr/>
          </p:nvSpPr>
          <p:spPr>
            <a:xfrm rot="10800000">
              <a:off x="0" y="1485966"/>
              <a:ext cx="10956130" cy="1981288"/>
            </a:xfrm>
            <a:prstGeom prst="notchedRightArrow">
              <a:avLst>
                <a:gd fmla="val 50000" name="adj1"/>
                <a:gd fmla="val 50000" name="adj2"/>
              </a:avLst>
            </a:prstGeom>
            <a:solidFill>
              <a:srgbClr val="FFE8CA"/>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5" name="Google Shape;1035;p57"/>
            <p:cNvSpPr/>
            <p:nvPr/>
          </p:nvSpPr>
          <p:spPr>
            <a:xfrm>
              <a:off x="6146118" y="0"/>
              <a:ext cx="4809890" cy="1981288"/>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6" name="Google Shape;1036;p57"/>
            <p:cNvSpPr txBox="1"/>
            <p:nvPr/>
          </p:nvSpPr>
          <p:spPr>
            <a:xfrm>
              <a:off x="6146118" y="0"/>
              <a:ext cx="4809890" cy="1981288"/>
            </a:xfrm>
            <a:prstGeom prst="rect">
              <a:avLst/>
            </a:prstGeom>
            <a:noFill/>
            <a:ln>
              <a:noFill/>
            </a:ln>
          </p:spPr>
          <p:txBody>
            <a:bodyPr anchorCtr="0" anchor="b" bIns="256025" lIns="256025" spcFirstLastPara="1" rIns="256025" wrap="square" tIns="256025">
              <a:noAutofit/>
            </a:bodyPr>
            <a:lstStyle/>
            <a:p>
              <a:pPr indent="0" lvl="0" marL="0" marR="0" rtl="0" algn="ctr">
                <a:lnSpc>
                  <a:spcPct val="90000"/>
                </a:lnSpc>
                <a:spcBef>
                  <a:spcPts val="0"/>
                </a:spcBef>
                <a:spcAft>
                  <a:spcPts val="0"/>
                </a:spcAft>
                <a:buClr>
                  <a:srgbClr val="002060"/>
                </a:buClr>
                <a:buSzPts val="3600"/>
                <a:buFont typeface="Calibri"/>
                <a:buNone/>
              </a:pPr>
              <a:r>
                <a:rPr b="1" i="0" lang="ar-MA" sz="3600" u="none" cap="none" strike="noStrike">
                  <a:solidFill>
                    <a:srgbClr val="002060"/>
                  </a:solidFill>
                  <a:latin typeface="Calibri"/>
                  <a:ea typeface="Calibri"/>
                  <a:cs typeface="Calibri"/>
                  <a:sym typeface="Calibri"/>
                </a:rPr>
                <a:t>عناصر النص الإخباري: </a:t>
              </a:r>
              <a:r>
                <a:rPr b="1" i="0" lang="ar-MA" sz="3200" u="none" cap="none" strike="noStrike">
                  <a:solidFill>
                    <a:srgbClr val="0070C0"/>
                  </a:solidFill>
                  <a:latin typeface="Calibri"/>
                  <a:ea typeface="Calibri"/>
                  <a:cs typeface="Calibri"/>
                  <a:sym typeface="Calibri"/>
                </a:rPr>
                <a:t>العنوان</a:t>
              </a:r>
              <a:r>
                <a:rPr b="1" i="0" lang="ar-MA" sz="3600" u="none" cap="none" strike="noStrike">
                  <a:solidFill>
                    <a:srgbClr val="002060"/>
                  </a:solidFill>
                  <a:latin typeface="Calibri"/>
                  <a:ea typeface="Calibri"/>
                  <a:cs typeface="Calibri"/>
                  <a:sym typeface="Calibri"/>
                </a:rPr>
                <a:t>/ </a:t>
              </a:r>
              <a:r>
                <a:rPr b="1" i="0" lang="ar-MA" sz="3200" u="none" cap="none" strike="noStrike">
                  <a:solidFill>
                    <a:srgbClr val="0070C0"/>
                  </a:solidFill>
                  <a:latin typeface="Calibri"/>
                  <a:ea typeface="Calibri"/>
                  <a:cs typeface="Calibri"/>
                  <a:sym typeface="Calibri"/>
                </a:rPr>
                <a:t>الخبر- تفاصيل الخبر- ناقل الخبر ومصدره- الغرض من الخبر</a:t>
              </a:r>
              <a:endParaRPr b="1" i="0" sz="3600" u="none" cap="none" strike="noStrike">
                <a:solidFill>
                  <a:srgbClr val="0070C0"/>
                </a:solidFill>
                <a:latin typeface="Calibri"/>
                <a:ea typeface="Calibri"/>
                <a:cs typeface="Calibri"/>
                <a:sym typeface="Calibri"/>
              </a:endParaRPr>
            </a:p>
          </p:txBody>
        </p:sp>
        <p:sp>
          <p:nvSpPr>
            <p:cNvPr id="1037" name="Google Shape;1037;p57"/>
            <p:cNvSpPr/>
            <p:nvPr/>
          </p:nvSpPr>
          <p:spPr>
            <a:xfrm>
              <a:off x="8303403" y="2228949"/>
              <a:ext cx="495322" cy="495322"/>
            </a:xfrm>
            <a:prstGeom prst="ellipse">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8" name="Google Shape;1038;p57"/>
            <p:cNvSpPr/>
            <p:nvPr/>
          </p:nvSpPr>
          <p:spPr>
            <a:xfrm>
              <a:off x="1095733" y="2971933"/>
              <a:ext cx="4809890" cy="1981288"/>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9" name="Google Shape;1039;p57"/>
            <p:cNvSpPr txBox="1"/>
            <p:nvPr/>
          </p:nvSpPr>
          <p:spPr>
            <a:xfrm>
              <a:off x="1095733" y="2971933"/>
              <a:ext cx="4809890" cy="1981288"/>
            </a:xfrm>
            <a:prstGeom prst="rect">
              <a:avLst/>
            </a:prstGeom>
            <a:noFill/>
            <a:ln>
              <a:noFill/>
            </a:ln>
          </p:spPr>
          <p:txBody>
            <a:bodyPr anchorCtr="0" anchor="t" bIns="256025" lIns="256025" spcFirstLastPara="1" rIns="256025" wrap="square" tIns="256025">
              <a:noAutofit/>
            </a:bodyPr>
            <a:lstStyle/>
            <a:p>
              <a:pPr indent="0" lvl="0" marL="0" marR="0" rtl="0" algn="ctr">
                <a:lnSpc>
                  <a:spcPct val="90000"/>
                </a:lnSpc>
                <a:spcBef>
                  <a:spcPts val="0"/>
                </a:spcBef>
                <a:spcAft>
                  <a:spcPts val="0"/>
                </a:spcAft>
                <a:buClr>
                  <a:srgbClr val="002060"/>
                </a:buClr>
                <a:buSzPts val="3600"/>
                <a:buFont typeface="Calibri"/>
                <a:buNone/>
              </a:pPr>
              <a:r>
                <a:rPr b="1" i="0" lang="ar-MA" sz="3600" u="none" cap="none" strike="noStrike">
                  <a:solidFill>
                    <a:srgbClr val="002060"/>
                  </a:solidFill>
                  <a:latin typeface="Calibri"/>
                  <a:ea typeface="Calibri"/>
                  <a:cs typeface="Calibri"/>
                  <a:sym typeface="Calibri"/>
                </a:rPr>
                <a:t>خطاطة النص الإخباري: </a:t>
              </a:r>
              <a:r>
                <a:rPr b="1" i="0" lang="ar-MA" sz="3200" u="none" cap="none" strike="noStrike">
                  <a:solidFill>
                    <a:srgbClr val="0070C0"/>
                  </a:solidFill>
                  <a:latin typeface="Calibri"/>
                  <a:ea typeface="Calibri"/>
                  <a:cs typeface="Calibri"/>
                  <a:sym typeface="Calibri"/>
                </a:rPr>
                <a:t>العنوان ومصدر الخبر- مقدمة الخبر- العرض- خاتمة  الخبر</a:t>
              </a:r>
              <a:endParaRPr b="1" i="0" sz="3600" u="none" cap="none" strike="noStrike">
                <a:solidFill>
                  <a:srgbClr val="0070C0"/>
                </a:solidFill>
                <a:latin typeface="Calibri"/>
                <a:ea typeface="Calibri"/>
                <a:cs typeface="Calibri"/>
                <a:sym typeface="Calibri"/>
              </a:endParaRPr>
            </a:p>
          </p:txBody>
        </p:sp>
        <p:sp>
          <p:nvSpPr>
            <p:cNvPr id="1040" name="Google Shape;1040;p57"/>
            <p:cNvSpPr/>
            <p:nvPr/>
          </p:nvSpPr>
          <p:spPr>
            <a:xfrm>
              <a:off x="3253017" y="2228949"/>
              <a:ext cx="495322" cy="495322"/>
            </a:xfrm>
            <a:prstGeom prst="ellipse">
              <a:avLst/>
            </a:prstGeom>
            <a:solidFill>
              <a:srgbClr val="5999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41" name="Google Shape;1041;p57"/>
          <p:cNvSpPr txBox="1"/>
          <p:nvPr/>
        </p:nvSpPr>
        <p:spPr>
          <a:xfrm>
            <a:off x="1005834" y="1701761"/>
            <a:ext cx="4809890" cy="1981288"/>
          </a:xfrm>
          <a:prstGeom prst="rect">
            <a:avLst/>
          </a:prstGeom>
          <a:noFill/>
          <a:ln>
            <a:noFill/>
          </a:ln>
        </p:spPr>
        <p:txBody>
          <a:bodyPr anchorCtr="0" anchor="b" bIns="256025" lIns="256025" spcFirstLastPara="1" rIns="256025" wrap="square" tIns="256025">
            <a:noAutofit/>
          </a:bodyPr>
          <a:lstStyle/>
          <a:p>
            <a:pPr indent="0" lvl="0" marL="0" marR="0" rtl="0" algn="ctr">
              <a:lnSpc>
                <a:spcPct val="90000"/>
              </a:lnSpc>
              <a:spcBef>
                <a:spcPts val="0"/>
              </a:spcBef>
              <a:spcAft>
                <a:spcPts val="0"/>
              </a:spcAft>
              <a:buClr>
                <a:srgbClr val="002060"/>
              </a:buClr>
              <a:buSzPts val="3600"/>
              <a:buFont typeface="Calibri"/>
              <a:buNone/>
            </a:pPr>
            <a:r>
              <a:rPr b="1" i="0" lang="ar-MA" sz="3600" u="none" cap="none" strike="noStrike">
                <a:solidFill>
                  <a:srgbClr val="002060"/>
                </a:solidFill>
                <a:latin typeface="Calibri"/>
                <a:ea typeface="Calibri"/>
                <a:cs typeface="Calibri"/>
                <a:sym typeface="Calibri"/>
              </a:rPr>
              <a:t>موارد الكتابة الإخبارية: </a:t>
            </a:r>
            <a:r>
              <a:rPr b="1" i="0" lang="ar-MA" sz="3200" u="none" cap="none" strike="noStrike">
                <a:solidFill>
                  <a:srgbClr val="0070C0"/>
                </a:solidFill>
                <a:latin typeface="Calibri"/>
                <a:ea typeface="Calibri"/>
                <a:cs typeface="Calibri"/>
                <a:sym typeface="Calibri"/>
              </a:rPr>
              <a:t>التعابير وأفعال الكلام ــ  الروابط الأوصاف</a:t>
            </a:r>
            <a:endParaRPr b="1" i="0" sz="3600" u="none" cap="none" strike="noStrike">
              <a:solidFill>
                <a:srgbClr val="0070C0"/>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58"/>
          <p:cNvSpPr txBox="1"/>
          <p:nvPr/>
        </p:nvSpPr>
        <p:spPr>
          <a:xfrm>
            <a:off x="0" y="152759"/>
            <a:ext cx="1129823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ماذا تعرفنا خلال الحصة؟</a:t>
            </a:r>
            <a:endParaRPr b="0" i="0" sz="1800" u="none" cap="none" strike="noStrike">
              <a:solidFill>
                <a:schemeClr val="dk1"/>
              </a:solidFill>
              <a:latin typeface="Arial"/>
              <a:ea typeface="Arial"/>
              <a:cs typeface="Arial"/>
              <a:sym typeface="Arial"/>
            </a:endParaRPr>
          </a:p>
        </p:txBody>
      </p:sp>
      <p:sp>
        <p:nvSpPr>
          <p:cNvPr id="1047" name="Google Shape;1047;p58"/>
          <p:cNvSpPr txBox="1"/>
          <p:nvPr/>
        </p:nvSpPr>
        <p:spPr>
          <a:xfrm>
            <a:off x="2087472" y="580638"/>
            <a:ext cx="9144000" cy="375552"/>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يطلب المدرس من المتعلمين التذكير بعناصر النص الإخباري وخطاطته الإخبارية..</a:t>
            </a:r>
            <a:endParaRPr b="0" i="0" sz="4400" u="none" cap="none" strike="noStrike">
              <a:solidFill>
                <a:schemeClr val="dk1"/>
              </a:solidFill>
              <a:latin typeface="Calibri"/>
              <a:ea typeface="Calibri"/>
              <a:cs typeface="Calibri"/>
              <a:sym typeface="Calibri"/>
            </a:endParaRPr>
          </a:p>
        </p:txBody>
      </p:sp>
      <p:sp>
        <p:nvSpPr>
          <p:cNvPr id="1048" name="Google Shape;1048;p58"/>
          <p:cNvSpPr txBox="1"/>
          <p:nvPr/>
        </p:nvSpPr>
        <p:spPr>
          <a:xfrm>
            <a:off x="3513060" y="1121658"/>
            <a:ext cx="4809890" cy="1088144"/>
          </a:xfrm>
          <a:prstGeom prst="rect">
            <a:avLst/>
          </a:prstGeom>
          <a:noFill/>
          <a:ln>
            <a:noFill/>
          </a:ln>
        </p:spPr>
        <p:txBody>
          <a:bodyPr anchorCtr="0" anchor="b" bIns="256025" lIns="256025" spcFirstLastPara="1" rIns="256025" wrap="square" tIns="256025">
            <a:noAutofit/>
          </a:bodyPr>
          <a:lstStyle/>
          <a:p>
            <a:pPr indent="0" lvl="0" marL="0" marR="0" rtl="0" algn="ctr">
              <a:lnSpc>
                <a:spcPct val="90000"/>
              </a:lnSpc>
              <a:spcBef>
                <a:spcPts val="0"/>
              </a:spcBef>
              <a:spcAft>
                <a:spcPts val="0"/>
              </a:spcAft>
              <a:buClr>
                <a:srgbClr val="002060"/>
              </a:buClr>
              <a:buSzPts val="3600"/>
              <a:buFont typeface="Calibri"/>
              <a:buNone/>
            </a:pPr>
            <a:r>
              <a:rPr b="1" i="0" lang="ar-MA" sz="3600" u="none" cap="none" strike="noStrike">
                <a:solidFill>
                  <a:srgbClr val="002060"/>
                </a:solidFill>
                <a:latin typeface="Calibri"/>
                <a:ea typeface="Calibri"/>
                <a:cs typeface="Calibri"/>
                <a:sym typeface="Calibri"/>
              </a:rPr>
              <a:t>خطاطة النص الإخباري</a:t>
            </a:r>
            <a:endParaRPr b="1" i="0" sz="3600" u="none" cap="none" strike="noStrike">
              <a:solidFill>
                <a:srgbClr val="0070C0"/>
              </a:solidFill>
              <a:latin typeface="Calibri"/>
              <a:ea typeface="Calibri"/>
              <a:cs typeface="Calibri"/>
              <a:sym typeface="Calibri"/>
            </a:endParaRPr>
          </a:p>
        </p:txBody>
      </p:sp>
      <p:grpSp>
        <p:nvGrpSpPr>
          <p:cNvPr id="1049" name="Google Shape;1049;p58"/>
          <p:cNvGrpSpPr/>
          <p:nvPr/>
        </p:nvGrpSpPr>
        <p:grpSpPr>
          <a:xfrm>
            <a:off x="5146496" y="2432097"/>
            <a:ext cx="1328737" cy="778668"/>
            <a:chOff x="1993106" y="0"/>
            <a:chExt cx="1328737" cy="778668"/>
          </a:xfrm>
        </p:grpSpPr>
        <p:sp>
          <p:nvSpPr>
            <p:cNvPr id="1050" name="Google Shape;1050;p58"/>
            <p:cNvSpPr/>
            <p:nvPr/>
          </p:nvSpPr>
          <p:spPr>
            <a:xfrm>
              <a:off x="1993106" y="0"/>
              <a:ext cx="1328737" cy="778668"/>
            </a:xfrm>
            <a:prstGeom prst="trapezoid">
              <a:avLst>
                <a:gd fmla="val 85321"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58"/>
            <p:cNvSpPr txBox="1"/>
            <p:nvPr/>
          </p:nvSpPr>
          <p:spPr>
            <a:xfrm>
              <a:off x="1993106" y="0"/>
              <a:ext cx="1328737" cy="778668"/>
            </a:xfrm>
            <a:prstGeom prst="rect">
              <a:avLst/>
            </a:prstGeom>
            <a:noFill/>
            <a:ln>
              <a:noFill/>
            </a:ln>
          </p:spPr>
          <p:txBody>
            <a:bodyPr anchorCtr="0" anchor="ctr" bIns="22850" lIns="22850" spcFirstLastPara="1" rIns="22850" wrap="square" tIns="22850">
              <a:noAutofit/>
            </a:bodyPr>
            <a:lstStyle/>
            <a:p>
              <a:pPr indent="0" lvl="0" marL="0" marR="0" rtl="1" algn="ctr">
                <a:lnSpc>
                  <a:spcPct val="90000"/>
                </a:lnSpc>
                <a:spcBef>
                  <a:spcPts val="0"/>
                </a:spcBef>
                <a:spcAft>
                  <a:spcPts val="0"/>
                </a:spcAft>
                <a:buClr>
                  <a:schemeClr val="dk1"/>
                </a:buClr>
                <a:buSzPts val="3200"/>
                <a:buFont typeface="Arial"/>
                <a:buNone/>
              </a:pPr>
              <a:r>
                <a:rPr b="1" i="0" lang="ar-MA" sz="3200" u="none" cap="none" strike="noStrike">
                  <a:solidFill>
                    <a:schemeClr val="dk1"/>
                  </a:solidFill>
                  <a:latin typeface="Arial"/>
                  <a:ea typeface="Arial"/>
                  <a:cs typeface="Arial"/>
                  <a:sym typeface="Arial"/>
                </a:rPr>
                <a:t>العنوان</a:t>
              </a:r>
              <a:endParaRPr b="1" i="0" sz="3600" u="none" cap="none" strike="noStrike">
                <a:solidFill>
                  <a:schemeClr val="dk1"/>
                </a:solidFill>
                <a:latin typeface="Arial"/>
                <a:ea typeface="Arial"/>
                <a:cs typeface="Arial"/>
                <a:sym typeface="Arial"/>
              </a:endParaRPr>
            </a:p>
          </p:txBody>
        </p:sp>
      </p:grpSp>
      <p:grpSp>
        <p:nvGrpSpPr>
          <p:cNvPr id="1052" name="Google Shape;1052;p58"/>
          <p:cNvGrpSpPr/>
          <p:nvPr/>
        </p:nvGrpSpPr>
        <p:grpSpPr>
          <a:xfrm>
            <a:off x="4482127" y="3210765"/>
            <a:ext cx="2657474" cy="778668"/>
            <a:chOff x="1328737" y="778668"/>
            <a:chExt cx="2657474" cy="778668"/>
          </a:xfrm>
        </p:grpSpPr>
        <p:sp>
          <p:nvSpPr>
            <p:cNvPr id="1053" name="Google Shape;1053;p58"/>
            <p:cNvSpPr/>
            <p:nvPr/>
          </p:nvSpPr>
          <p:spPr>
            <a:xfrm>
              <a:off x="1328737" y="778668"/>
              <a:ext cx="2657474" cy="778668"/>
            </a:xfrm>
            <a:prstGeom prst="trapezoid">
              <a:avLst>
                <a:gd fmla="val 85321" name="adj"/>
              </a:avLst>
            </a:prstGeom>
            <a:solidFill>
              <a:srgbClr val="E6BE3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58"/>
            <p:cNvSpPr txBox="1"/>
            <p:nvPr/>
          </p:nvSpPr>
          <p:spPr>
            <a:xfrm>
              <a:off x="1793795" y="778668"/>
              <a:ext cx="1727358" cy="778668"/>
            </a:xfrm>
            <a:prstGeom prst="rect">
              <a:avLst/>
            </a:prstGeom>
            <a:noFill/>
            <a:ln>
              <a:noFill/>
            </a:ln>
          </p:spPr>
          <p:txBody>
            <a:bodyPr anchorCtr="0" anchor="ctr" bIns="22850" lIns="22850" spcFirstLastPara="1" rIns="22850" wrap="square" tIns="22850">
              <a:noAutofit/>
            </a:bodyPr>
            <a:lstStyle/>
            <a:p>
              <a:pPr indent="0" lvl="0" marL="0" marR="0" rtl="1" algn="ctr">
                <a:lnSpc>
                  <a:spcPct val="90000"/>
                </a:lnSpc>
                <a:spcBef>
                  <a:spcPts val="0"/>
                </a:spcBef>
                <a:spcAft>
                  <a:spcPts val="0"/>
                </a:spcAft>
                <a:buClr>
                  <a:schemeClr val="dk1"/>
                </a:buClr>
                <a:buSzPts val="3200"/>
                <a:buFont typeface="Arial"/>
                <a:buNone/>
              </a:pPr>
              <a:r>
                <a:rPr b="1" i="0" lang="ar-MA" sz="3200" u="none" cap="none" strike="noStrike">
                  <a:solidFill>
                    <a:schemeClr val="dk1"/>
                  </a:solidFill>
                  <a:latin typeface="Arial"/>
                  <a:ea typeface="Arial"/>
                  <a:cs typeface="Arial"/>
                  <a:sym typeface="Arial"/>
                </a:rPr>
                <a:t>مقدمة الخبر</a:t>
              </a:r>
              <a:endParaRPr b="1" i="0" sz="3200" u="none" cap="none" strike="noStrike">
                <a:solidFill>
                  <a:schemeClr val="dk1"/>
                </a:solidFill>
                <a:latin typeface="Arial"/>
                <a:ea typeface="Arial"/>
                <a:cs typeface="Arial"/>
                <a:sym typeface="Arial"/>
              </a:endParaRPr>
            </a:p>
          </p:txBody>
        </p:sp>
      </p:grpSp>
      <p:grpSp>
        <p:nvGrpSpPr>
          <p:cNvPr id="1055" name="Google Shape;1055;p58"/>
          <p:cNvGrpSpPr/>
          <p:nvPr/>
        </p:nvGrpSpPr>
        <p:grpSpPr>
          <a:xfrm>
            <a:off x="3817758" y="3989434"/>
            <a:ext cx="3986212" cy="778668"/>
            <a:chOff x="664368" y="1557337"/>
            <a:chExt cx="3986212" cy="778668"/>
          </a:xfrm>
        </p:grpSpPr>
        <p:sp>
          <p:nvSpPr>
            <p:cNvPr id="1056" name="Google Shape;1056;p58"/>
            <p:cNvSpPr/>
            <p:nvPr/>
          </p:nvSpPr>
          <p:spPr>
            <a:xfrm>
              <a:off x="664368" y="1557337"/>
              <a:ext cx="3986212" cy="778668"/>
            </a:xfrm>
            <a:prstGeom prst="trapezoid">
              <a:avLst>
                <a:gd fmla="val 85321" name="adj"/>
              </a:avLst>
            </a:prstGeom>
            <a:solidFill>
              <a:srgbClr val="C0E439"/>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58"/>
            <p:cNvSpPr txBox="1"/>
            <p:nvPr/>
          </p:nvSpPr>
          <p:spPr>
            <a:xfrm>
              <a:off x="1361955" y="1557337"/>
              <a:ext cx="2591038" cy="778668"/>
            </a:xfrm>
            <a:prstGeom prst="rect">
              <a:avLst/>
            </a:prstGeom>
            <a:noFill/>
            <a:ln>
              <a:noFill/>
            </a:ln>
          </p:spPr>
          <p:txBody>
            <a:bodyPr anchorCtr="0" anchor="ctr" bIns="22850" lIns="22850" spcFirstLastPara="1" rIns="22850" wrap="square" tIns="22850">
              <a:noAutofit/>
            </a:bodyPr>
            <a:lstStyle/>
            <a:p>
              <a:pPr indent="0" lvl="0" marL="0" marR="0" rtl="1" algn="ctr">
                <a:lnSpc>
                  <a:spcPct val="90000"/>
                </a:lnSpc>
                <a:spcBef>
                  <a:spcPts val="0"/>
                </a:spcBef>
                <a:spcAft>
                  <a:spcPts val="0"/>
                </a:spcAft>
                <a:buClr>
                  <a:schemeClr val="dk1"/>
                </a:buClr>
                <a:buSzPts val="3600"/>
                <a:buFont typeface="Arial"/>
                <a:buNone/>
              </a:pPr>
              <a:r>
                <a:rPr b="1" i="0" lang="ar-MA" sz="3600" u="none" cap="none" strike="noStrike">
                  <a:solidFill>
                    <a:schemeClr val="dk1"/>
                  </a:solidFill>
                  <a:latin typeface="Arial"/>
                  <a:ea typeface="Arial"/>
                  <a:cs typeface="Arial"/>
                  <a:sym typeface="Arial"/>
                </a:rPr>
                <a:t>جسم</a:t>
              </a:r>
              <a:r>
                <a:rPr b="1" i="0" lang="ar-MA" sz="2400" u="none" cap="none" strike="noStrike">
                  <a:solidFill>
                    <a:schemeClr val="lt1"/>
                  </a:solidFill>
                  <a:latin typeface="Arial"/>
                  <a:ea typeface="Arial"/>
                  <a:cs typeface="Arial"/>
                  <a:sym typeface="Arial"/>
                </a:rPr>
                <a:t> </a:t>
              </a:r>
              <a:r>
                <a:rPr b="1" i="0" lang="ar-MA" sz="3600" u="none" cap="none" strike="noStrike">
                  <a:solidFill>
                    <a:schemeClr val="dk1"/>
                  </a:solidFill>
                  <a:latin typeface="Arial"/>
                  <a:ea typeface="Arial"/>
                  <a:cs typeface="Arial"/>
                  <a:sym typeface="Arial"/>
                </a:rPr>
                <a:t>الخبر</a:t>
              </a:r>
              <a:endParaRPr b="1" i="0" sz="3600" u="none" cap="none" strike="noStrike">
                <a:solidFill>
                  <a:schemeClr val="dk1"/>
                </a:solidFill>
                <a:latin typeface="Arial"/>
                <a:ea typeface="Arial"/>
                <a:cs typeface="Arial"/>
                <a:sym typeface="Arial"/>
              </a:endParaRPr>
            </a:p>
          </p:txBody>
        </p:sp>
      </p:grpSp>
      <p:grpSp>
        <p:nvGrpSpPr>
          <p:cNvPr id="1058" name="Google Shape;1058;p58"/>
          <p:cNvGrpSpPr/>
          <p:nvPr/>
        </p:nvGrpSpPr>
        <p:grpSpPr>
          <a:xfrm>
            <a:off x="3153390" y="4768103"/>
            <a:ext cx="5314949" cy="778668"/>
            <a:chOff x="0" y="2336006"/>
            <a:chExt cx="5314949" cy="778668"/>
          </a:xfrm>
        </p:grpSpPr>
        <p:sp>
          <p:nvSpPr>
            <p:cNvPr id="1059" name="Google Shape;1059;p58"/>
            <p:cNvSpPr/>
            <p:nvPr/>
          </p:nvSpPr>
          <p:spPr>
            <a:xfrm>
              <a:off x="0" y="2336006"/>
              <a:ext cx="5314949" cy="778668"/>
            </a:xfrm>
            <a:prstGeom prst="trapezoid">
              <a:avLst>
                <a:gd fmla="val 85321" name="adj"/>
              </a:avLst>
            </a:prstGeom>
            <a:solidFill>
              <a:srgbClr val="78E23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58"/>
            <p:cNvSpPr txBox="1"/>
            <p:nvPr/>
          </p:nvSpPr>
          <p:spPr>
            <a:xfrm>
              <a:off x="930116" y="2336006"/>
              <a:ext cx="3454717" cy="778668"/>
            </a:xfrm>
            <a:prstGeom prst="rect">
              <a:avLst/>
            </a:prstGeom>
            <a:noFill/>
            <a:ln>
              <a:noFill/>
            </a:ln>
          </p:spPr>
          <p:txBody>
            <a:bodyPr anchorCtr="0" anchor="ctr" bIns="22850" lIns="22850" spcFirstLastPara="1" rIns="22850" wrap="square" tIns="22850">
              <a:noAutofit/>
            </a:bodyPr>
            <a:lstStyle/>
            <a:p>
              <a:pPr indent="0" lvl="0" marL="0" marR="0" rtl="1" algn="ctr">
                <a:lnSpc>
                  <a:spcPct val="90000"/>
                </a:lnSpc>
                <a:spcBef>
                  <a:spcPts val="0"/>
                </a:spcBef>
                <a:spcAft>
                  <a:spcPts val="0"/>
                </a:spcAft>
                <a:buClr>
                  <a:schemeClr val="dk1"/>
                </a:buClr>
                <a:buSzPts val="3600"/>
                <a:buFont typeface="Arial"/>
                <a:buNone/>
              </a:pPr>
              <a:r>
                <a:rPr b="1" i="0" lang="ar-MA" sz="3600" u="none" cap="none" strike="noStrike">
                  <a:solidFill>
                    <a:schemeClr val="dk1"/>
                  </a:solidFill>
                  <a:latin typeface="Arial"/>
                  <a:ea typeface="Arial"/>
                  <a:cs typeface="Arial"/>
                  <a:sym typeface="Arial"/>
                </a:rPr>
                <a:t>خاتمة الخبر</a:t>
              </a:r>
              <a:endParaRPr b="1" i="0" sz="3600" u="none" cap="none" strike="noStrike">
                <a:solidFill>
                  <a:schemeClr val="dk1"/>
                </a:solidFill>
                <a:latin typeface="Times New Roman"/>
                <a:ea typeface="Times New Roman"/>
                <a:cs typeface="Times New Roman"/>
                <a:sym typeface="Times New Roman"/>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59"/>
          <p:cNvSpPr txBox="1"/>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222"/>
              <a:buFont typeface="Calibri"/>
              <a:buNone/>
            </a:pPr>
            <a:r>
              <a:rPr b="1" i="0" lang="ar-MA" sz="2000" u="none" cap="none" strike="noStrike">
                <a:solidFill>
                  <a:srgbClr val="7F7F7F"/>
                </a:solidFill>
                <a:latin typeface="Calibri"/>
                <a:ea typeface="Calibri"/>
                <a:cs typeface="Calibri"/>
                <a:sym typeface="Calibri"/>
              </a:rPr>
              <a:t>النشاط المنزلي / التحضير لورشة الكتابة:</a:t>
            </a:r>
            <a:endParaRPr b="1" i="0" sz="2000" u="none" cap="none" strike="noStrike">
              <a:solidFill>
                <a:srgbClr val="7F7F7F"/>
              </a:solidFill>
              <a:latin typeface="Calibri"/>
              <a:ea typeface="Calibri"/>
              <a:cs typeface="Calibri"/>
              <a:sym typeface="Calibri"/>
            </a:endParaRPr>
          </a:p>
        </p:txBody>
      </p:sp>
      <p:sp>
        <p:nvSpPr>
          <p:cNvPr id="1066" name="Google Shape;1066;p59"/>
          <p:cNvSpPr txBox="1"/>
          <p:nvPr/>
        </p:nvSpPr>
        <p:spPr>
          <a:xfrm>
            <a:off x="1543666" y="1557912"/>
            <a:ext cx="8411070" cy="457781"/>
          </a:xfrm>
          <a:prstGeom prst="rect">
            <a:avLst/>
          </a:prstGeom>
          <a:solidFill>
            <a:srgbClr val="F2F2F2"/>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70C0"/>
              </a:buClr>
              <a:buSzPts val="3200"/>
              <a:buFont typeface="Arial"/>
              <a:buNone/>
            </a:pPr>
            <a:r>
              <a:rPr b="0" i="1" lang="ar-MA" sz="3200" u="none" cap="none" strike="noStrike">
                <a:solidFill>
                  <a:srgbClr val="0070C0"/>
                </a:solidFill>
                <a:latin typeface="Arial"/>
                <a:ea typeface="Arial"/>
                <a:cs typeface="Arial"/>
                <a:sym typeface="Arial"/>
              </a:rPr>
              <a:t> </a:t>
            </a:r>
            <a:r>
              <a:rPr b="1" i="0" lang="ar-MA" sz="2800" u="none" cap="none" strike="noStrike">
                <a:solidFill>
                  <a:srgbClr val="C00000"/>
                </a:solidFill>
                <a:latin typeface="Arial"/>
                <a:ea typeface="Arial"/>
                <a:cs typeface="Arial"/>
                <a:sym typeface="Arial"/>
              </a:rPr>
              <a:t>المهمة النهائية: </a:t>
            </a:r>
            <a:r>
              <a:rPr b="1" i="0" lang="ar-MA" sz="2800" u="none" cap="none" strike="noStrike">
                <a:solidFill>
                  <a:srgbClr val="002060"/>
                </a:solidFill>
                <a:latin typeface="Arial"/>
                <a:ea typeface="Arial"/>
                <a:cs typeface="Arial"/>
                <a:sym typeface="Arial"/>
              </a:rPr>
              <a:t>إنتاج نص/ تقرير إخباري (1) حول اختراع تقني</a:t>
            </a:r>
            <a:endParaRPr/>
          </a:p>
          <a:p>
            <a:pPr indent="0" lvl="0" marL="0" marR="0" rtl="0" algn="r">
              <a:lnSpc>
                <a:spcPct val="90000"/>
              </a:lnSpc>
              <a:spcBef>
                <a:spcPts val="1000"/>
              </a:spcBef>
              <a:spcAft>
                <a:spcPts val="0"/>
              </a:spcAft>
              <a:buClr>
                <a:srgbClr val="AEAEAE"/>
              </a:buClr>
              <a:buSzPts val="2800"/>
              <a:buFont typeface="Arial"/>
              <a:buNone/>
            </a:pPr>
            <a:r>
              <a:t/>
            </a:r>
            <a:endParaRPr b="0" i="0" sz="2800" u="none" cap="none" strike="noStrike">
              <a:solidFill>
                <a:srgbClr val="00B050"/>
              </a:solidFill>
              <a:latin typeface="Arial"/>
              <a:ea typeface="Arial"/>
              <a:cs typeface="Arial"/>
              <a:sym typeface="Arial"/>
            </a:endParaRPr>
          </a:p>
        </p:txBody>
      </p:sp>
      <p:sp>
        <p:nvSpPr>
          <p:cNvPr id="1067" name="Google Shape;1067;p59"/>
          <p:cNvSpPr txBox="1"/>
          <p:nvPr/>
        </p:nvSpPr>
        <p:spPr>
          <a:xfrm>
            <a:off x="285135" y="511807"/>
            <a:ext cx="11217648" cy="45778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1" algn="r">
              <a:lnSpc>
                <a:spcPct val="90000"/>
              </a:lnSpc>
              <a:spcBef>
                <a:spcPts val="0"/>
              </a:spcBef>
              <a:spcAft>
                <a:spcPts val="0"/>
              </a:spcAft>
              <a:buClr>
                <a:srgbClr val="AEABAB"/>
              </a:buClr>
              <a:buSzPct val="87774"/>
              <a:buFont typeface="Calibri"/>
              <a:buNone/>
            </a:pPr>
            <a:r>
              <a:rPr b="0" i="0" lang="ar-MA" sz="2900" u="none" cap="none" strike="noStrike">
                <a:solidFill>
                  <a:srgbClr val="AEAEAE"/>
                </a:solidFill>
                <a:latin typeface="Calibri"/>
                <a:ea typeface="Calibri"/>
                <a:cs typeface="Calibri"/>
                <a:sym typeface="Calibri"/>
              </a:rPr>
              <a:t>يقرأ المدرس الوضعية ويطلب من أحد التلاميذ قراءتها، ثم يشرح المطلوب ويوضح التعليمة ويدققها، ويطلب منهم الاستئناس بخطوات الكتابة المثبتة في الصفحة 45 من الكراسة </a:t>
            </a:r>
            <a:r>
              <a:rPr b="0" i="0" lang="ar-MA" sz="1400" u="none" cap="none" strike="noStrike">
                <a:solidFill>
                  <a:srgbClr val="AEABAB"/>
                </a:solidFill>
                <a:latin typeface="Play"/>
                <a:ea typeface="Play"/>
                <a:cs typeface="Play"/>
                <a:sym typeface="Play"/>
              </a:rPr>
              <a:t>.</a:t>
            </a:r>
            <a:endParaRPr/>
          </a:p>
        </p:txBody>
      </p:sp>
      <p:pic>
        <p:nvPicPr>
          <p:cNvPr descr="Une image contenant texte, écriture manuscrite, Police, lettre&#10;&#10;Le contenu généré par l’IA peut être incorrect." id="1068" name="Google Shape;1068;p59"/>
          <p:cNvPicPr preferRelativeResize="0"/>
          <p:nvPr/>
        </p:nvPicPr>
        <p:blipFill rotWithShape="1">
          <a:blip r:embed="rId3">
            <a:alphaModFix/>
          </a:blip>
          <a:srcRect b="0" l="0" r="0" t="0"/>
          <a:stretch/>
        </p:blipFill>
        <p:spPr>
          <a:xfrm>
            <a:off x="919210" y="2564055"/>
            <a:ext cx="10299395" cy="33353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pic>
        <p:nvPicPr>
          <p:cNvPr id="1073" name="Google Shape;1073;p60"/>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1074" name="Google Shape;1074;p60"/>
          <p:cNvSpPr txBox="1"/>
          <p:nvPr/>
        </p:nvSpPr>
        <p:spPr>
          <a:xfrm>
            <a:off x="953728" y="241996"/>
            <a:ext cx="10377133"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النشاط المنزلي: إعداد تصميم لإنتاج نص إخباري استعدادا لورشة الكتابة</a:t>
            </a:r>
            <a:endParaRPr/>
          </a:p>
        </p:txBody>
      </p:sp>
      <p:sp>
        <p:nvSpPr>
          <p:cNvPr id="1075" name="Google Shape;1075;p60"/>
          <p:cNvSpPr txBox="1"/>
          <p:nvPr/>
        </p:nvSpPr>
        <p:spPr>
          <a:xfrm>
            <a:off x="2186862" y="502087"/>
            <a:ext cx="9144000" cy="528637"/>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يوجه المدرس  المتعلمين إلى التحضير لورشة الكتابة بوضع تصميم لمنتجاتهم مستأنسين بخطوات الكتابة في الصفح 45 من الكراسة.</a:t>
            </a:r>
            <a:endParaRPr b="0" i="0" sz="1400" u="none" cap="none" strike="noStrike">
              <a:solidFill>
                <a:srgbClr val="AEAEAE"/>
              </a:solidFill>
              <a:latin typeface="Calibri"/>
              <a:ea typeface="Calibri"/>
              <a:cs typeface="Calibri"/>
              <a:sym typeface="Calibri"/>
            </a:endParaRPr>
          </a:p>
        </p:txBody>
      </p:sp>
      <p:sp>
        <p:nvSpPr>
          <p:cNvPr id="1076" name="Google Shape;1076;p60"/>
          <p:cNvSpPr/>
          <p:nvPr/>
        </p:nvSpPr>
        <p:spPr>
          <a:xfrm>
            <a:off x="1967839" y="1142221"/>
            <a:ext cx="8497956" cy="1003852"/>
          </a:xfrm>
          <a:prstGeom prst="rect">
            <a:avLst/>
          </a:prstGeom>
          <a:solidFill>
            <a:srgbClr val="BEF2C7"/>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 </a:t>
            </a:r>
            <a:endParaRPr b="1" i="0" sz="3200" u="none" cap="none" strike="noStrike">
              <a:solidFill>
                <a:schemeClr val="dk1"/>
              </a:solidFill>
              <a:latin typeface="Calibri"/>
              <a:ea typeface="Calibri"/>
              <a:cs typeface="Calibri"/>
              <a:sym typeface="Calibri"/>
            </a:endParaRPr>
          </a:p>
        </p:txBody>
      </p:sp>
      <p:sp>
        <p:nvSpPr>
          <p:cNvPr id="1077" name="Google Shape;1077;p60"/>
          <p:cNvSpPr/>
          <p:nvPr/>
        </p:nvSpPr>
        <p:spPr>
          <a:xfrm>
            <a:off x="1967839" y="2257570"/>
            <a:ext cx="8497956" cy="1003852"/>
          </a:xfrm>
          <a:prstGeom prst="rect">
            <a:avLst/>
          </a:prstGeom>
          <a:solidFill>
            <a:srgbClr val="F6C5AB"/>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p:txBody>
      </p:sp>
      <p:sp>
        <p:nvSpPr>
          <p:cNvPr id="1078" name="Google Shape;1078;p60"/>
          <p:cNvSpPr/>
          <p:nvPr/>
        </p:nvSpPr>
        <p:spPr>
          <a:xfrm>
            <a:off x="1967839" y="3317745"/>
            <a:ext cx="8497956" cy="1003852"/>
          </a:xfrm>
          <a:prstGeom prst="rect">
            <a:avLst/>
          </a:prstGeom>
          <a:solidFill>
            <a:srgbClr val="C7EDFC"/>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p:txBody>
      </p:sp>
      <p:sp>
        <p:nvSpPr>
          <p:cNvPr id="1079" name="Google Shape;1079;p60"/>
          <p:cNvSpPr/>
          <p:nvPr/>
        </p:nvSpPr>
        <p:spPr>
          <a:xfrm rot="10800000">
            <a:off x="1261468" y="4473197"/>
            <a:ext cx="9669063" cy="2259010"/>
          </a:xfrm>
          <a:prstGeom prst="notchedRightArrow">
            <a:avLst>
              <a:gd fmla="val 50000" name="adj1"/>
              <a:gd fmla="val 50000" name="adj2"/>
            </a:avLst>
          </a:prstGeom>
          <a:solidFill>
            <a:srgbClr val="F6D4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0" name="Google Shape;1080;p60"/>
          <p:cNvPicPr preferRelativeResize="0"/>
          <p:nvPr/>
        </p:nvPicPr>
        <p:blipFill rotWithShape="1">
          <a:blip r:embed="rId4">
            <a:alphaModFix/>
          </a:blip>
          <a:srcRect b="0" l="0" r="0" t="0"/>
          <a:stretch/>
        </p:blipFill>
        <p:spPr>
          <a:xfrm>
            <a:off x="2939845" y="2379402"/>
            <a:ext cx="6233652" cy="786579"/>
          </a:xfrm>
          <a:prstGeom prst="rect">
            <a:avLst/>
          </a:prstGeom>
          <a:noFill/>
          <a:ln>
            <a:noFill/>
          </a:ln>
        </p:spPr>
      </p:pic>
      <p:sp>
        <p:nvSpPr>
          <p:cNvPr id="1081" name="Google Shape;1081;p60"/>
          <p:cNvSpPr/>
          <p:nvPr/>
        </p:nvSpPr>
        <p:spPr>
          <a:xfrm>
            <a:off x="5073445" y="5358576"/>
            <a:ext cx="3146323" cy="659943"/>
          </a:xfrm>
          <a:prstGeom prst="roundRect">
            <a:avLst>
              <a:gd fmla="val 16667" name="adj"/>
            </a:avLst>
          </a:prstGeom>
          <a:solidFill>
            <a:srgbClr val="B3E5A0"/>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الاستعداد لورشة الكتابة</a:t>
            </a:r>
            <a:endParaRPr b="1" i="0" sz="2400" u="none" cap="none" strike="noStrike">
              <a:solidFill>
                <a:schemeClr val="dk1"/>
              </a:solidFill>
              <a:latin typeface="Calibri"/>
              <a:ea typeface="Calibri"/>
              <a:cs typeface="Calibri"/>
              <a:sym typeface="Calibri"/>
            </a:endParaRPr>
          </a:p>
        </p:txBody>
      </p:sp>
      <p:pic>
        <p:nvPicPr>
          <p:cNvPr id="1082" name="Google Shape;1082;p60"/>
          <p:cNvPicPr preferRelativeResize="0"/>
          <p:nvPr/>
        </p:nvPicPr>
        <p:blipFill rotWithShape="1">
          <a:blip r:embed="rId5">
            <a:alphaModFix/>
          </a:blip>
          <a:srcRect b="0" l="0" r="0" t="0"/>
          <a:stretch/>
        </p:blipFill>
        <p:spPr>
          <a:xfrm>
            <a:off x="2939845" y="1239388"/>
            <a:ext cx="6349858" cy="728258"/>
          </a:xfrm>
          <a:prstGeom prst="rect">
            <a:avLst/>
          </a:prstGeom>
          <a:noFill/>
          <a:ln>
            <a:noFill/>
          </a:ln>
        </p:spPr>
      </p:pic>
      <p:pic>
        <p:nvPicPr>
          <p:cNvPr id="1083" name="Google Shape;1083;p60"/>
          <p:cNvPicPr preferRelativeResize="0"/>
          <p:nvPr/>
        </p:nvPicPr>
        <p:blipFill rotWithShape="1">
          <a:blip r:embed="rId6">
            <a:alphaModFix/>
          </a:blip>
          <a:srcRect b="0" l="0" r="0" t="0"/>
          <a:stretch/>
        </p:blipFill>
        <p:spPr>
          <a:xfrm>
            <a:off x="2939845" y="3453234"/>
            <a:ext cx="6233652" cy="7328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6">
                                            <p:txEl>
                                              <p:pRg end="0" st="0"/>
                                            </p:txEl>
                                          </p:spTgt>
                                        </p:tgtEl>
                                        <p:attrNameLst>
                                          <p:attrName>style.visibility</p:attrName>
                                        </p:attrNameLst>
                                      </p:cBhvr>
                                      <p:to>
                                        <p:strVal val="visible"/>
                                      </p:to>
                                    </p:set>
                                    <p:animEffect filter="fade" transition="in">
                                      <p:cBhvr>
                                        <p:cTn dur="500"/>
                                        <p:tgtEl>
                                          <p:spTgt spid="107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7">
                                            <p:txEl>
                                              <p:pRg end="0" st="0"/>
                                            </p:txEl>
                                          </p:spTgt>
                                        </p:tgtEl>
                                        <p:attrNameLst>
                                          <p:attrName>style.visibility</p:attrName>
                                        </p:attrNameLst>
                                      </p:cBhvr>
                                      <p:to>
                                        <p:strVal val="visible"/>
                                      </p:to>
                                    </p:set>
                                    <p:animEffect filter="fade" transition="in">
                                      <p:cBhvr>
                                        <p:cTn dur="500"/>
                                        <p:tgtEl>
                                          <p:spTgt spid="10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8">
                                            <p:txEl>
                                              <p:pRg end="0" st="0"/>
                                            </p:txEl>
                                          </p:spTgt>
                                        </p:tgtEl>
                                        <p:attrNameLst>
                                          <p:attrName>style.visibility</p:attrName>
                                        </p:attrNameLst>
                                      </p:cBhvr>
                                      <p:to>
                                        <p:strVal val="visible"/>
                                      </p:to>
                                    </p:set>
                                    <p:animEffect filter="fade" transition="in">
                                      <p:cBhvr>
                                        <p:cTn dur="500"/>
                                        <p:tgtEl>
                                          <p:spTgt spid="107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087" name="Shape 1087"/>
        <p:cNvGrpSpPr/>
        <p:nvPr/>
      </p:nvGrpSpPr>
      <p:grpSpPr>
        <a:xfrm>
          <a:off x="0" y="0"/>
          <a:ext cx="0" cy="0"/>
          <a:chOff x="0" y="0"/>
          <a:chExt cx="0" cy="0"/>
        </a:xfrm>
      </p:grpSpPr>
      <p:grpSp>
        <p:nvGrpSpPr>
          <p:cNvPr id="1088" name="Google Shape;1088;p61"/>
          <p:cNvGrpSpPr/>
          <p:nvPr/>
        </p:nvGrpSpPr>
        <p:grpSpPr>
          <a:xfrm>
            <a:off x="812158" y="844906"/>
            <a:ext cx="10567685" cy="5198169"/>
            <a:chOff x="2184399" y="1402024"/>
            <a:chExt cx="7823200" cy="4942038"/>
          </a:xfrm>
        </p:grpSpPr>
        <p:sp>
          <p:nvSpPr>
            <p:cNvPr id="1089" name="Google Shape;1089;p61"/>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090" name="Google Shape;1090;p6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pic>
        <p:nvPicPr>
          <p:cNvPr id="1091" name="Google Shape;1091;p61"/>
          <p:cNvPicPr preferRelativeResize="0"/>
          <p:nvPr/>
        </p:nvPicPr>
        <p:blipFill rotWithShape="1">
          <a:blip r:embed="rId3">
            <a:alphaModFix/>
          </a:blip>
          <a:srcRect b="0" l="0" r="0" t="0"/>
          <a:stretch/>
        </p:blipFill>
        <p:spPr>
          <a:xfrm>
            <a:off x="1155219" y="1906970"/>
            <a:ext cx="2797349" cy="2644919"/>
          </a:xfrm>
          <a:prstGeom prst="rect">
            <a:avLst/>
          </a:prstGeom>
          <a:noFill/>
          <a:ln>
            <a:noFill/>
          </a:ln>
        </p:spPr>
      </p:pic>
      <p:sp>
        <p:nvSpPr>
          <p:cNvPr id="1092" name="Google Shape;1092;p61"/>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3600" u="none" cap="none" strike="noStrike">
                <a:solidFill>
                  <a:srgbClr val="000000"/>
                </a:solidFill>
                <a:latin typeface="Inter"/>
                <a:ea typeface="Inter"/>
                <a:cs typeface="Inter"/>
                <a:sym typeface="Inter"/>
              </a:rPr>
              <a:t>إلى الحصة القادمة!</a:t>
            </a:r>
            <a:endParaRPr/>
          </a:p>
        </p:txBody>
      </p:sp>
      <p:grpSp>
        <p:nvGrpSpPr>
          <p:cNvPr id="1093" name="Google Shape;1093;p61"/>
          <p:cNvGrpSpPr/>
          <p:nvPr/>
        </p:nvGrpSpPr>
        <p:grpSpPr>
          <a:xfrm>
            <a:off x="6115549" y="1902899"/>
            <a:ext cx="3044407" cy="2644919"/>
            <a:chOff x="1622947" y="0"/>
            <a:chExt cx="3044407" cy="2644919"/>
          </a:xfrm>
        </p:grpSpPr>
        <p:sp>
          <p:nvSpPr>
            <p:cNvPr id="1094" name="Google Shape;1094;p61"/>
            <p:cNvSpPr/>
            <p:nvPr/>
          </p:nvSpPr>
          <p:spPr>
            <a:xfrm>
              <a:off x="1622947" y="0"/>
              <a:ext cx="2644919" cy="2644919"/>
            </a:xfrm>
            <a:prstGeom prst="triangle">
              <a:avLst>
                <a:gd fmla="val 50000" name="adj"/>
              </a:avLst>
            </a:prstGeom>
            <a:solidFill>
              <a:srgbClr val="E9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61"/>
            <p:cNvSpPr/>
            <p:nvPr/>
          </p:nvSpPr>
          <p:spPr>
            <a:xfrm>
              <a:off x="2945407" y="265912"/>
              <a:ext cx="1719197" cy="626101"/>
            </a:xfrm>
            <a:prstGeom prst="roundRect">
              <a:avLst>
                <a:gd fmla="val 16667" name="adj"/>
              </a:avLst>
            </a:prstGeom>
            <a:solidFill>
              <a:schemeClr val="lt1">
                <a:alpha val="8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61"/>
            <p:cNvSpPr txBox="1"/>
            <p:nvPr/>
          </p:nvSpPr>
          <p:spPr>
            <a:xfrm>
              <a:off x="2975971" y="296476"/>
              <a:ext cx="1658069" cy="564973"/>
            </a:xfrm>
            <a:prstGeom prst="rect">
              <a:avLst/>
            </a:prstGeom>
            <a:noFill/>
            <a:ln>
              <a:noFill/>
            </a:ln>
          </p:spPr>
          <p:txBody>
            <a:bodyPr anchorCtr="0" anchor="ctr" bIns="53325" lIns="53325" spcFirstLastPara="1" rIns="53325" wrap="square" tIns="53325">
              <a:noAutofit/>
            </a:bodyPr>
            <a:lstStyle/>
            <a:p>
              <a:pPr indent="0" lvl="0" marL="0" marR="0" rtl="1" algn="ctr">
                <a:lnSpc>
                  <a:spcPct val="90000"/>
                </a:lnSpc>
                <a:spcBef>
                  <a:spcPts val="0"/>
                </a:spcBef>
                <a:spcAft>
                  <a:spcPts val="0"/>
                </a:spcAft>
                <a:buClr>
                  <a:schemeClr val="dk1"/>
                </a:buClr>
                <a:buSzPts val="1400"/>
                <a:buFont typeface="Calibri"/>
                <a:buNone/>
              </a:pPr>
              <a:r>
                <a:rPr b="1" i="0" lang="ar-MA" sz="1400" u="none" cap="none" strike="noStrike">
                  <a:solidFill>
                    <a:schemeClr val="dk1"/>
                  </a:solidFill>
                  <a:latin typeface="Calibri"/>
                  <a:ea typeface="Calibri"/>
                  <a:cs typeface="Calibri"/>
                  <a:sym typeface="Calibri"/>
                </a:rPr>
                <a:t>أستعد لورشة الكتابة</a:t>
              </a:r>
              <a:endParaRPr b="1" i="0" sz="1400" u="none" cap="none" strike="noStrike">
                <a:solidFill>
                  <a:schemeClr val="dk1"/>
                </a:solidFill>
                <a:latin typeface="Calibri"/>
                <a:ea typeface="Calibri"/>
                <a:cs typeface="Calibri"/>
                <a:sym typeface="Calibri"/>
              </a:endParaRPr>
            </a:p>
          </p:txBody>
        </p:sp>
        <p:sp>
          <p:nvSpPr>
            <p:cNvPr id="1097" name="Google Shape;1097;p61"/>
            <p:cNvSpPr/>
            <p:nvPr/>
          </p:nvSpPr>
          <p:spPr>
            <a:xfrm>
              <a:off x="2948157" y="991437"/>
              <a:ext cx="1719197" cy="626101"/>
            </a:xfrm>
            <a:prstGeom prst="roundRect">
              <a:avLst>
                <a:gd fmla="val 16667" name="adj"/>
              </a:avLst>
            </a:prstGeom>
            <a:solidFill>
              <a:schemeClr val="lt1">
                <a:alpha val="8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61"/>
            <p:cNvSpPr txBox="1"/>
            <p:nvPr/>
          </p:nvSpPr>
          <p:spPr>
            <a:xfrm>
              <a:off x="2978721" y="1022001"/>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rPr b="1" i="0" lang="ar-MA" sz="1400" u="none" cap="none" strike="noStrike">
                  <a:solidFill>
                    <a:schemeClr val="dk1"/>
                  </a:solidFill>
                  <a:latin typeface="Calibri"/>
                  <a:ea typeface="Calibri"/>
                  <a:cs typeface="Calibri"/>
                  <a:sym typeface="Calibri"/>
                </a:rPr>
                <a:t>………..</a:t>
              </a:r>
              <a:endParaRPr b="1" i="0" sz="1400" u="none" cap="none" strike="noStrike">
                <a:solidFill>
                  <a:schemeClr val="dk1"/>
                </a:solidFill>
                <a:latin typeface="Calibri"/>
                <a:ea typeface="Calibri"/>
                <a:cs typeface="Calibri"/>
                <a:sym typeface="Calibri"/>
              </a:endParaRPr>
            </a:p>
          </p:txBody>
        </p:sp>
        <p:sp>
          <p:nvSpPr>
            <p:cNvPr id="1099" name="Google Shape;1099;p61"/>
            <p:cNvSpPr/>
            <p:nvPr/>
          </p:nvSpPr>
          <p:spPr>
            <a:xfrm>
              <a:off x="2945407" y="1674641"/>
              <a:ext cx="1719197" cy="626101"/>
            </a:xfrm>
            <a:prstGeom prst="roundRect">
              <a:avLst>
                <a:gd fmla="val 16667" name="adj"/>
              </a:avLst>
            </a:prstGeom>
            <a:solidFill>
              <a:schemeClr val="lt1">
                <a:alpha val="8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61"/>
            <p:cNvSpPr txBox="1"/>
            <p:nvPr/>
          </p:nvSpPr>
          <p:spPr>
            <a:xfrm>
              <a:off x="2975971" y="1705205"/>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t/>
              </a:r>
              <a:endParaRPr b="1" i="0" sz="1400" u="none" cap="none" strike="noStrike">
                <a:solidFill>
                  <a:schemeClr val="dk1"/>
                </a:solidFill>
                <a:latin typeface="Calibri"/>
                <a:ea typeface="Calibri"/>
                <a:cs typeface="Calibri"/>
                <a:sym typeface="Calibri"/>
              </a:endParaRPr>
            </a:p>
          </p:txBody>
        </p:sp>
      </p:grpSp>
      <p:sp>
        <p:nvSpPr>
          <p:cNvPr id="1101" name="Google Shape;1101;p61"/>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8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